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Lst>
  <p:notesMasterIdLst>
    <p:notesMasterId r:id="rId19"/>
  </p:notesMasterIdLst>
  <p:handoutMasterIdLst>
    <p:handoutMasterId r:id="rId20"/>
  </p:handoutMasterIdLst>
  <p:sldIdLst>
    <p:sldId id="460" r:id="rId5"/>
    <p:sldId id="490" r:id="rId6"/>
    <p:sldId id="495" r:id="rId7"/>
    <p:sldId id="485" r:id="rId8"/>
    <p:sldId id="492" r:id="rId9"/>
    <p:sldId id="486" r:id="rId10"/>
    <p:sldId id="494" r:id="rId11"/>
    <p:sldId id="488" r:id="rId12"/>
    <p:sldId id="497" r:id="rId13"/>
    <p:sldId id="498" r:id="rId14"/>
    <p:sldId id="473" r:id="rId15"/>
    <p:sldId id="474" r:id="rId16"/>
    <p:sldId id="270"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C21B81-68C7-CDC9-5D1E-2BF4DC3C010B}" name="Nicole Dobrohotoff" initials="ND" userId="S::nicoled@caritas.org.au::2dc4cf58-dc7e-422a-950b-38460c74cb76" providerId="AD"/>
  <p188:author id="{8315C088-3D2D-04F2-F7AC-64AD9EA78324}" name="Connie Zehender" initials="CZ" userId="S::connie.zehender@caritas.org.au::293f58c3-974a-4344-9885-7ef880cd69ee" providerId="AD"/>
  <p188:author id="{14C248A8-C7DF-2238-5860-147EDD04E4AC}" name="Nicole Dobrohotoff" initials="ND" userId="S::NicoleD@caritas.org.au::2dc4cf58-dc7e-422a-950b-38460c74cb76" providerId="AD"/>
  <p188:author id="{513A33AF-F035-F8C5-6A22-39F5F1DB9E7C}" name="Eleanor Niland" initials="EN" userId="S::Eleanor.Niland@caritas.org.au::e474577c-69ca-4c95-8c71-742afc135a60" providerId="AD"/>
  <p188:author id="{88DD36BE-2BF0-8C51-4147-0272E405388E}" name="Sally Murphy" initials="SM" userId="S::Sally.Murphy@caritas.org.au::dc8129e8-3764-4b90-858b-69271ffb6ebe" providerId="AD"/>
  <p188:author id="{3C04C5D0-6B92-D3F0-FBBC-961B512960A2}" name="Dr Rebekah Pryor" initials="DP" userId="S::rebekah.pryor@caritas.org.au::8d859597-0c52-4ddc-b3e3-bd9b1ef69f3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r Rebekah Pryor" initials="DRP" lastIdx="1" clrIdx="0">
    <p:extLst>
      <p:ext uri="{19B8F6BF-5375-455C-9EA6-DF929625EA0E}">
        <p15:presenceInfo xmlns:p15="http://schemas.microsoft.com/office/powerpoint/2012/main" userId="S-1-5-21-568877940-3399399001-4121681156-74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F99"/>
    <a:srgbClr val="2E294E"/>
    <a:srgbClr val="F46036"/>
    <a:srgbClr val="E9E3E6"/>
    <a:srgbClr val="AFBE8F"/>
    <a:srgbClr val="000000"/>
    <a:srgbClr val="C3DDD7"/>
    <a:srgbClr val="0C244C"/>
    <a:srgbClr val="D86075"/>
    <a:srgbClr val="E5DBC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D30FE6-31D2-4181-8EB5-1254F6720B6B}" v="3" dt="2026-01-27T21:56:41.3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002" autoAdjust="0"/>
  </p:normalViewPr>
  <p:slideViewPr>
    <p:cSldViewPr snapToGrid="0">
      <p:cViewPr varScale="1">
        <p:scale>
          <a:sx n="77" d="100"/>
          <a:sy n="77" d="100"/>
        </p:scale>
        <p:origin x="1794" y="114"/>
      </p:cViewPr>
      <p:guideLst>
        <p:guide orient="horz" pos="2795"/>
        <p:guide orient="horz" pos="4020"/>
        <p:guide pos="5352"/>
        <p:guide pos="7045"/>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anor Niland" userId="e474577c-69ca-4c95-8c71-742afc135a60" providerId="ADAL" clId="{4E103A99-C701-45AB-AA81-6F44581EB30E}"/>
    <pc:docChg chg="modSld">
      <pc:chgData name="Eleanor Niland" userId="e474577c-69ca-4c95-8c71-742afc135a60" providerId="ADAL" clId="{4E103A99-C701-45AB-AA81-6F44581EB30E}" dt="2026-01-27T03:09:10.122" v="3" actId="2711"/>
      <pc:docMkLst>
        <pc:docMk/>
      </pc:docMkLst>
      <pc:sldChg chg="modSp mod">
        <pc:chgData name="Eleanor Niland" userId="e474577c-69ca-4c95-8c71-742afc135a60" providerId="ADAL" clId="{4E103A99-C701-45AB-AA81-6F44581EB30E}" dt="2026-01-27T03:09:10.122" v="3" actId="2711"/>
        <pc:sldMkLst>
          <pc:docMk/>
          <pc:sldMk cId="3669554795" sldId="474"/>
        </pc:sldMkLst>
        <pc:spChg chg="mod">
          <ac:chgData name="Eleanor Niland" userId="e474577c-69ca-4c95-8c71-742afc135a60" providerId="ADAL" clId="{4E103A99-C701-45AB-AA81-6F44581EB30E}" dt="2026-01-27T03:09:10.122" v="3" actId="2711"/>
          <ac:spMkLst>
            <pc:docMk/>
            <pc:sldMk cId="3669554795" sldId="474"/>
            <ac:spMk id="4" creationId="{3B0C32C7-9CA6-4B8D-B1FA-D179C5DC6F0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1/28/2026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1/28/2026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questions@caritas.org.au"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mailto:mailto:webteam@caritas.org.au"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aritas.org.au/learn/cst-toolkit/dignity-of-the-human-perso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aritas.org.au/learn/cst-toolkit/the-common-goo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aritas.org.au/learn/cst-toolkit/care-for-our-common-hom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ritas.org.au/learn/cst-toolkit/preferential-option-for-the-poo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aritas.org.au/learn/cst-toolkit/solidarit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ritas.org.au/learn/cst-toolkit/subsidiarity-and-participa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ritas.org.au/learn/cst-toolkit/subsidiarity-and-participatio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err="1">
                <a:solidFill>
                  <a:schemeClr val="tx1"/>
                </a:solidFill>
                <a:effectLst/>
                <a:latin typeface="+mn-lt"/>
                <a:ea typeface="+mn-ea"/>
                <a:cs typeface="+mn-cs"/>
              </a:rPr>
              <a:t>Pronali</a:t>
            </a:r>
            <a:r>
              <a:rPr lang="en-AU" sz="1200" b="0" i="0" kern="1200">
                <a:solidFill>
                  <a:schemeClr val="tx1"/>
                </a:solidFill>
                <a:effectLst/>
                <a:latin typeface="+mn-lt"/>
                <a:ea typeface="+mn-ea"/>
                <a:cs typeface="+mn-cs"/>
              </a:rPr>
              <a:t> with mothers in her community in rural Bangladesh. Photo: Sumon </a:t>
            </a:r>
            <a:r>
              <a:rPr lang="en-AU" sz="1200" b="0" i="0" kern="1200" err="1">
                <a:solidFill>
                  <a:schemeClr val="tx1"/>
                </a:solidFill>
                <a:effectLst/>
                <a:latin typeface="+mn-lt"/>
                <a:ea typeface="+mn-ea"/>
                <a:cs typeface="+mn-cs"/>
              </a:rPr>
              <a:t>Corraya</a:t>
            </a:r>
            <a:r>
              <a:rPr lang="en-AU" sz="1200" b="0" i="0" kern="1200">
                <a:solidFill>
                  <a:schemeClr val="tx1"/>
                </a:solidFill>
                <a:effectLst/>
                <a:latin typeface="+mn-lt"/>
                <a:ea typeface="+mn-ea"/>
                <a:cs typeface="+mn-cs"/>
              </a:rPr>
              <a:t>/Caritas Bangladesh</a:t>
            </a:r>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1</a:t>
            </a:fld>
            <a:endParaRPr lang="en-US"/>
          </a:p>
        </p:txBody>
      </p:sp>
    </p:spTree>
    <p:extLst>
      <p:ext uri="{BB962C8B-B14F-4D97-AF65-F5344CB8AC3E}">
        <p14:creationId xmlns:p14="http://schemas.microsoft.com/office/powerpoint/2010/main" val="1646822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3C9D5-3646-3773-4865-0559EBB2A4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0F7316-5369-6FCD-D41C-3775C7A06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D1C6C1-BAB7-C316-7C52-8C73909D43B8}"/>
              </a:ext>
            </a:extLst>
          </p:cNvPr>
          <p:cNvSpPr>
            <a:spLocks noGrp="1"/>
          </p:cNvSpPr>
          <p:nvPr>
            <p:ph type="body" idx="1"/>
          </p:nvPr>
        </p:nvSpPr>
        <p:spPr/>
        <p:txBody>
          <a:bodyPr/>
          <a:lstStyle/>
          <a:p>
            <a:pPr>
              <a:defRPr/>
            </a:pPr>
            <a:r>
              <a:rPr lang="en-US" sz="1200" b="0">
                <a:solidFill>
                  <a:srgbClr val="FF0000"/>
                </a:solidFill>
                <a:latin typeface="Arial"/>
                <a:cs typeface="Arial"/>
              </a:rPr>
              <a:t>Learn more about the </a:t>
            </a:r>
            <a:r>
              <a:rPr lang="en-US" sz="1200" b="1">
                <a:solidFill>
                  <a:srgbClr val="FF0000"/>
                </a:solidFill>
                <a:latin typeface="Arial"/>
                <a:cs typeface="Arial"/>
              </a:rPr>
              <a:t>2026 </a:t>
            </a:r>
            <a:r>
              <a:rPr lang="en-US" b="1">
                <a:solidFill>
                  <a:srgbClr val="FF0000"/>
                </a:solidFill>
                <a:latin typeface="Arial"/>
                <a:cs typeface="Arial"/>
              </a:rPr>
              <a:t>International Women's Day</a:t>
            </a:r>
            <a:r>
              <a:rPr lang="en-US" sz="1200" b="1">
                <a:solidFill>
                  <a:srgbClr val="FF0000"/>
                </a:solidFill>
                <a:latin typeface="Arial"/>
                <a:cs typeface="Arial"/>
              </a:rPr>
              <a:t> theme #GiveToGain </a:t>
            </a:r>
            <a:r>
              <a:rPr lang="en-US" sz="1200" b="0">
                <a:solidFill>
                  <a:srgbClr val="FF0000"/>
                </a:solidFill>
                <a:latin typeface="Arial"/>
                <a:cs typeface="Arial"/>
              </a:rPr>
              <a:t>at </a:t>
            </a:r>
            <a:r>
              <a:rPr lang="en-AU" sz="1200" kern="1200">
                <a:solidFill>
                  <a:schemeClr val="tx1"/>
                </a:solidFill>
                <a:effectLst/>
                <a:latin typeface="+mn-lt"/>
                <a:ea typeface="+mn-ea"/>
                <a:cs typeface="+mn-cs"/>
              </a:rPr>
              <a:t>https://www.internationalwomensday.com/Theme</a:t>
            </a:r>
          </a:p>
          <a:p>
            <a:pPr>
              <a:defRPr/>
            </a:pPr>
            <a:endParaRPr lang="en-AU"/>
          </a:p>
          <a:p>
            <a:r>
              <a:rPr lang="en-AU" sz="1200" b="0" i="0" kern="1200">
                <a:solidFill>
                  <a:schemeClr val="tx1"/>
                </a:solidFill>
                <a:effectLst/>
                <a:latin typeface="+mn-lt"/>
                <a:ea typeface="+mn-ea"/>
                <a:cs typeface="+mn-cs"/>
              </a:rPr>
              <a:t>Irene teaches other women how to sew after participating in the Caritas-supported youth empowerment program in Kongolo, Democratic Republic of the Congo. Photo: Arlette Bashizi/Caritas Australia.</a:t>
            </a:r>
            <a:endParaRPr lang="en-AU"/>
          </a:p>
        </p:txBody>
      </p:sp>
      <p:sp>
        <p:nvSpPr>
          <p:cNvPr id="4" name="Slide Number Placeholder 3">
            <a:extLst>
              <a:ext uri="{FF2B5EF4-FFF2-40B4-BE49-F238E27FC236}">
                <a16:creationId xmlns:a16="http://schemas.microsoft.com/office/drawing/2014/main" id="{586509B5-1927-3966-0BC8-7FB55780670C}"/>
              </a:ext>
            </a:extLst>
          </p:cNvPr>
          <p:cNvSpPr>
            <a:spLocks noGrp="1"/>
          </p:cNvSpPr>
          <p:nvPr>
            <p:ph type="sldNum" sz="quarter" idx="5"/>
          </p:nvPr>
        </p:nvSpPr>
        <p:spPr/>
        <p:txBody>
          <a:bodyPr/>
          <a:lstStyle/>
          <a:p>
            <a:fld id="{490689D6-08F4-9246-8340-6E1C330F9F5D}" type="slidenum">
              <a:rPr lang="en-US" smtClean="0"/>
              <a:t>10</a:t>
            </a:fld>
            <a:endParaRPr lang="en-US"/>
          </a:p>
        </p:txBody>
      </p:sp>
    </p:spTree>
    <p:extLst>
      <p:ext uri="{BB962C8B-B14F-4D97-AF65-F5344CB8AC3E}">
        <p14:creationId xmlns:p14="http://schemas.microsoft.com/office/powerpoint/2010/main" val="1290615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11</a:t>
            </a:fld>
            <a:endParaRPr lang="en-US"/>
          </a:p>
        </p:txBody>
      </p:sp>
    </p:spTree>
    <p:extLst>
      <p:ext uri="{BB962C8B-B14F-4D97-AF65-F5344CB8AC3E}">
        <p14:creationId xmlns:p14="http://schemas.microsoft.com/office/powerpoint/2010/main" val="176608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latin typeface="+mn-lt"/>
                <a:ea typeface="+mn-ea"/>
                <a:cs typeface="+mn-cs"/>
              </a:rPr>
              <a:t>International Women’s Day - https://www.internationalwomensday.com/Theme</a:t>
            </a:r>
          </a:p>
        </p:txBody>
      </p:sp>
      <p:sp>
        <p:nvSpPr>
          <p:cNvPr id="4" name="Slide Number Placeholder 3"/>
          <p:cNvSpPr>
            <a:spLocks noGrp="1"/>
          </p:cNvSpPr>
          <p:nvPr>
            <p:ph type="sldNum" sz="quarter" idx="5"/>
          </p:nvPr>
        </p:nvSpPr>
        <p:spPr/>
        <p:txBody>
          <a:bodyPr/>
          <a:lstStyle/>
          <a:p>
            <a:fld id="{490689D6-08F4-9246-8340-6E1C330F9F5D}" type="slidenum">
              <a:rPr lang="en-US" smtClean="0"/>
              <a:t>12</a:t>
            </a:fld>
            <a:endParaRPr lang="en-US"/>
          </a:p>
        </p:txBody>
      </p:sp>
    </p:spTree>
    <p:extLst>
      <p:ext uri="{BB962C8B-B14F-4D97-AF65-F5344CB8AC3E}">
        <p14:creationId xmlns:p14="http://schemas.microsoft.com/office/powerpoint/2010/main" val="86038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Copyright notice:</a:t>
            </a:r>
            <a:endParaRPr lang="en-US" dirty="0"/>
          </a:p>
          <a:p>
            <a:endParaRPr lang="en-US" dirty="0">
              <a:cs typeface="+mn-lt"/>
            </a:endParaRPr>
          </a:p>
          <a:p>
            <a:r>
              <a:rPr lang="en-US" b="1" dirty="0"/>
              <a:t>Use of website materials </a:t>
            </a:r>
            <a:endParaRPr lang="en-US" dirty="0"/>
          </a:p>
          <a:p>
            <a:r>
              <a:rPr lang="en-US" dirty="0"/>
              <a:t>Use of material on this site for educational purposes is encouraged. Caritas Australia gives permission for articles, illustrations and other materials to be reproduced for educational purposes or personal use, provided the information is not changed, and that the source is acknowledged appropriately. Use of material on this website for purposes other than educational or personal use must have prior </a:t>
            </a:r>
            <a:r>
              <a:rPr lang="en-US" dirty="0" err="1"/>
              <a:t>authorisation</a:t>
            </a:r>
            <a:r>
              <a:rPr lang="en-US" dirty="0"/>
              <a:t> from </a:t>
            </a:r>
            <a:r>
              <a:rPr lang="en-US" u="none" dirty="0">
                <a:solidFill>
                  <a:srgbClr val="000000"/>
                </a:solidFill>
              </a:rPr>
              <a:t>Caritas Australia (email: </a:t>
            </a:r>
            <a:r>
              <a:rPr lang="en-US" u="none" dirty="0">
                <a:solidFill>
                  <a:srgbClr val="000000"/>
                </a:solidFill>
                <a:hlinkClick r:id="rId3">
                  <a:extLst>
                    <a:ext uri="{A12FA001-AC4F-418D-AE19-62706E023703}">
                      <ahyp:hlinkClr xmlns:ahyp="http://schemas.microsoft.com/office/drawing/2018/hyperlinkcolor" val="tx"/>
                    </a:ext>
                  </a:extLst>
                </a:hlinkClick>
              </a:rPr>
              <a:t>questions@caritas.org.au</a:t>
            </a:r>
            <a:r>
              <a:rPr lang="en-US" u="none" dirty="0">
                <a:solidFill>
                  <a:srgbClr val="000000"/>
                </a:solidFill>
              </a:rPr>
              <a:t>)</a:t>
            </a:r>
          </a:p>
          <a:p>
            <a:br>
              <a:rPr lang="en-US" dirty="0"/>
            </a:br>
            <a:endParaRPr lang="en-US" dirty="0"/>
          </a:p>
          <a:p>
            <a:r>
              <a:rPr lang="en-US" b="1" dirty="0"/>
              <a:t>Permissions </a:t>
            </a:r>
            <a:endParaRPr lang="en-US" dirty="0"/>
          </a:p>
          <a:p>
            <a:r>
              <a:rPr lang="en-US" dirty="0"/>
              <a:t>In some cases the copyright for text or images on this site may held by someone other than Caritas Australia. All rights are reserved on such material and permission to use them must be requested from the copyright owner. The source of this material is indicated on the relevant sections of the site. </a:t>
            </a:r>
          </a:p>
          <a:p>
            <a:endParaRPr lang="en-US" dirty="0">
              <a:cs typeface="Calibri"/>
            </a:endParaRPr>
          </a:p>
          <a:p>
            <a:r>
              <a:rPr lang="en-US" dirty="0"/>
              <a:t>Photos without a specified photo credit are the property of Caritas Australia or the international partners of the Caritas network. </a:t>
            </a:r>
            <a:endParaRPr lang="en-US" dirty="0">
              <a:cs typeface="Calibri"/>
            </a:endParaRPr>
          </a:p>
          <a:p>
            <a:br>
              <a:rPr lang="en-US" dirty="0"/>
            </a:br>
            <a:endParaRPr lang="en-US" dirty="0"/>
          </a:p>
          <a:p>
            <a:r>
              <a:rPr lang="en-US" b="1" dirty="0"/>
              <a:t>Our logo</a:t>
            </a:r>
            <a:r>
              <a:rPr lang="en-US" dirty="0"/>
              <a:t> </a:t>
            </a:r>
            <a:endParaRPr lang="en-US" dirty="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Caritas Australia logo must not be downloaded, copied and or used for any purpose without the expressed permission of Caritas Australia. Please contact the Caritas Australia team </a:t>
            </a:r>
            <a:r>
              <a:rPr lang="en-US" u="none" dirty="0">
                <a:solidFill>
                  <a:srgbClr val="000000"/>
                </a:solidFill>
              </a:rPr>
              <a:t>(email: </a:t>
            </a:r>
            <a:r>
              <a:rPr lang="en-US" u="sng" dirty="0">
                <a:solidFill>
                  <a:srgbClr val="000000"/>
                </a:solidFill>
              </a:rPr>
              <a:t>questions</a:t>
            </a:r>
            <a:r>
              <a:rPr lang="en-US" u="sng" dirty="0">
                <a:solidFill>
                  <a:srgbClr val="000000"/>
                </a:solidFill>
                <a:hlinkClick r:id="rId4">
                  <a:extLst>
                    <a:ext uri="{A12FA001-AC4F-418D-AE19-62706E023703}">
                      <ahyp:hlinkClr xmlns:ahyp="http://schemas.microsoft.com/office/drawing/2018/hyperlinkcolor" val="tx"/>
                    </a:ext>
                  </a:extLst>
                </a:hlinkClick>
              </a:rPr>
              <a:t>@caritas.org.au</a:t>
            </a:r>
            <a:r>
              <a:rPr lang="en-US" u="none" dirty="0">
                <a:solidFill>
                  <a:srgbClr val="000000"/>
                </a:solidFill>
              </a:rPr>
              <a:t>) </a:t>
            </a:r>
            <a:r>
              <a:rPr lang="en-US" dirty="0"/>
              <a:t>for any further information that you may require about using content from this website. </a:t>
            </a:r>
            <a:endParaRPr lang="en-US" dirty="0">
              <a:cs typeface="Calibri"/>
            </a:endParaRPr>
          </a:p>
          <a:p>
            <a:endParaRPr lang="en-US" b="1" dirty="0"/>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2</a:t>
            </a:fld>
            <a:endParaRPr lang="en-US"/>
          </a:p>
        </p:txBody>
      </p:sp>
    </p:spTree>
    <p:extLst>
      <p:ext uri="{BB962C8B-B14F-4D97-AF65-F5344CB8AC3E}">
        <p14:creationId xmlns:p14="http://schemas.microsoft.com/office/powerpoint/2010/main" val="1343886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a:t>Learn more about the principle of </a:t>
            </a:r>
            <a:r>
              <a:rPr lang="en-AU" b="1"/>
              <a:t>Dignity of the Human Person </a:t>
            </a:r>
            <a:r>
              <a:rPr lang="en-AU"/>
              <a:t>with our </a:t>
            </a:r>
            <a:r>
              <a:rPr lang="en-AU" b="1"/>
              <a:t>CST Toolkit</a:t>
            </a:r>
            <a:r>
              <a:rPr lang="en-AU">
                <a:solidFill>
                  <a:srgbClr val="000000"/>
                </a:solidFill>
              </a:rPr>
              <a:t>: </a:t>
            </a:r>
            <a:r>
              <a:rPr lang="en-AU" sz="1200" u="sng" kern="1200">
                <a:solidFill>
                  <a:srgbClr val="000000"/>
                </a:solidFill>
                <a:effectLst/>
                <a:latin typeface="+mn-lt"/>
                <a:ea typeface="+mn-ea"/>
                <a:cs typeface="+mn-cs"/>
                <a:hlinkClick r:id="rId3">
                  <a:extLst>
                    <a:ext uri="{A12FA001-AC4F-418D-AE19-62706E023703}">
                      <ahyp:hlinkClr xmlns:ahyp="http://schemas.microsoft.com/office/drawing/2018/hyperlinkcolor" val="tx"/>
                    </a:ext>
                  </a:extLst>
                </a:hlinkClick>
              </a:rPr>
              <a:t>https://www.caritas.org.au/learn/cst-toolkit/dignity-of-the-human-person/</a:t>
            </a:r>
            <a:r>
              <a:rPr lang="en-AU" sz="1200" kern="1200">
                <a:solidFill>
                  <a:srgbClr val="000000"/>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b="0" i="0" u="none" strike="noStrike" kern="1200">
              <a:solidFill>
                <a:srgbClr val="000000"/>
              </a:solidFill>
              <a:effectLst/>
              <a:latin typeface="+mn-lt"/>
              <a:ea typeface="+mn-ea"/>
              <a:cs typeface="+mn-cs"/>
            </a:endParaRPr>
          </a:p>
          <a:p>
            <a:r>
              <a:rPr lang="en-AU" sz="1200" b="0" i="0" kern="1200">
                <a:solidFill>
                  <a:schemeClr val="tx1"/>
                </a:solidFill>
                <a:effectLst/>
                <a:latin typeface="+mn-lt"/>
                <a:ea typeface="+mn-ea"/>
                <a:cs typeface="+mn-cs"/>
              </a:rPr>
              <a:t>A mother and son smile broadly as they receive infant formula in Khan Younis Refugee Camp. Photo credit: Caritas Jerusalem</a:t>
            </a:r>
            <a:r>
              <a:rPr lang="en-AU"/>
              <a:t>.</a:t>
            </a:r>
            <a:endParaRPr lang="en-AU" sz="1200" b="0" i="0" kern="120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3</a:t>
            </a:fld>
            <a:endParaRPr lang="en-US"/>
          </a:p>
        </p:txBody>
      </p:sp>
    </p:spTree>
    <p:extLst>
      <p:ext uri="{BB962C8B-B14F-4D97-AF65-F5344CB8AC3E}">
        <p14:creationId xmlns:p14="http://schemas.microsoft.com/office/powerpoint/2010/main" val="3698942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a:t>Learn more about the principle of </a:t>
            </a:r>
            <a:r>
              <a:rPr lang="en-AU" b="1"/>
              <a:t>The Common Good </a:t>
            </a:r>
            <a:r>
              <a:rPr lang="en-AU"/>
              <a:t>with our </a:t>
            </a:r>
            <a:r>
              <a:rPr lang="en-AU" b="1"/>
              <a:t>CST Toolkit</a:t>
            </a:r>
            <a:r>
              <a:rPr lang="en-AU"/>
              <a:t>: </a:t>
            </a:r>
            <a:r>
              <a:rPr lang="en-AU" sz="1200" u="sng" kern="1200">
                <a:solidFill>
                  <a:srgbClr val="000000"/>
                </a:solidFill>
                <a:effectLst/>
                <a:latin typeface="+mn-lt"/>
                <a:ea typeface="+mn-ea"/>
                <a:cs typeface="+mn-cs"/>
                <a:hlinkClick r:id="rId3">
                  <a:extLst>
                    <a:ext uri="{A12FA001-AC4F-418D-AE19-62706E023703}">
                      <ahyp:hlinkClr xmlns:ahyp="http://schemas.microsoft.com/office/drawing/2018/hyperlinkcolor" val="tx"/>
                    </a:ext>
                  </a:extLst>
                </a:hlinkClick>
              </a:rPr>
              <a:t>https://www.caritas.org.au/learn/cst-toolkit/the-common-good/</a:t>
            </a:r>
            <a:endParaRPr lang="en-AU" sz="1200" kern="120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kern="1200">
              <a:solidFill>
                <a:srgbClr val="000000"/>
              </a:solidFill>
              <a:effectLst/>
              <a:latin typeface="+mn-lt"/>
              <a:ea typeface="+mn-ea"/>
              <a:cs typeface="+mn-cs"/>
            </a:endParaRPr>
          </a:p>
          <a:p>
            <a:pPr>
              <a:defRPr/>
            </a:pPr>
            <a:r>
              <a:rPr lang="en-US">
                <a:solidFill>
                  <a:srgbClr val="FF0000"/>
                </a:solidFill>
                <a:effectLst/>
              </a:rPr>
              <a:t>Principal Ada works with students at her school</a:t>
            </a:r>
            <a:r>
              <a:rPr lang="en-US">
                <a:solidFill>
                  <a:srgbClr val="FF0000"/>
                </a:solidFill>
              </a:rPr>
              <a:t> in Samoa</a:t>
            </a:r>
            <a:r>
              <a:rPr lang="en-US">
                <a:solidFill>
                  <a:srgbClr val="FF0000"/>
                </a:solidFill>
                <a:effectLst/>
              </a:rPr>
              <a:t>. Photo: Caritas Australia.</a:t>
            </a:r>
            <a:endParaRPr lang="en-AU" sz="1200" kern="1200">
              <a:solidFill>
                <a:srgbClr val="000000"/>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4</a:t>
            </a:fld>
            <a:endParaRPr lang="en-US"/>
          </a:p>
        </p:txBody>
      </p:sp>
    </p:spTree>
    <p:extLst>
      <p:ext uri="{BB962C8B-B14F-4D97-AF65-F5344CB8AC3E}">
        <p14:creationId xmlns:p14="http://schemas.microsoft.com/office/powerpoint/2010/main" val="1472798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Learn more about the principle of </a:t>
            </a:r>
            <a:r>
              <a:rPr lang="en-AU" b="1"/>
              <a:t>Care for Our Common Home </a:t>
            </a:r>
            <a:r>
              <a:rPr lang="en-AU"/>
              <a:t>with our </a:t>
            </a:r>
            <a:r>
              <a:rPr lang="en-AU" b="1"/>
              <a:t>CST Toolkit</a:t>
            </a:r>
            <a:r>
              <a:rPr lang="en-AU"/>
              <a:t>: </a:t>
            </a:r>
            <a:r>
              <a:rPr lang="en-AU" sz="1200" u="sng" kern="1200">
                <a:solidFill>
                  <a:srgbClr val="000000"/>
                </a:solidFill>
                <a:effectLst/>
                <a:latin typeface="+mn-lt"/>
                <a:ea typeface="+mn-ea"/>
                <a:cs typeface="+mn-cs"/>
                <a:hlinkClick r:id="rId3">
                  <a:extLst>
                    <a:ext uri="{A12FA001-AC4F-418D-AE19-62706E023703}">
                      <ahyp:hlinkClr xmlns:ahyp="http://schemas.microsoft.com/office/drawing/2018/hyperlinkcolor" val="tx"/>
                    </a:ext>
                  </a:extLst>
                </a:hlinkClick>
              </a:rPr>
              <a:t>https://www.caritas.org.au/learn/cst-toolkit/care-for-our-common-home/</a:t>
            </a:r>
            <a:endParaRPr lang="en-AU" sz="1200" kern="120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kern="120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u="none" strike="noStrike" kern="1200">
                <a:solidFill>
                  <a:srgbClr val="000000"/>
                </a:solidFill>
                <a:effectLst/>
                <a:latin typeface="+mn-lt"/>
                <a:ea typeface="+mn-ea"/>
                <a:cs typeface="+mn-cs"/>
              </a:rPr>
              <a:t>Almaz is a member of a women’s saving group which cultivated a vegetable nursery in Ethiopia. Photo: </a:t>
            </a:r>
            <a:r>
              <a:rPr lang="en-AU" sz="1200" b="0" i="0" u="none" strike="noStrike" kern="1200" err="1">
                <a:solidFill>
                  <a:srgbClr val="000000"/>
                </a:solidFill>
                <a:effectLst/>
                <a:latin typeface="+mn-lt"/>
                <a:ea typeface="+mn-ea"/>
                <a:cs typeface="+mn-cs"/>
              </a:rPr>
              <a:t>Maheder</a:t>
            </a:r>
            <a:r>
              <a:rPr lang="en-AU" sz="1200" b="0" i="0" u="none" strike="noStrike" kern="1200">
                <a:solidFill>
                  <a:srgbClr val="000000"/>
                </a:solidFill>
                <a:effectLst/>
                <a:latin typeface="+mn-lt"/>
                <a:ea typeface="+mn-ea"/>
                <a:cs typeface="+mn-cs"/>
              </a:rPr>
              <a:t> Tadese/ Caritas Australia.</a:t>
            </a:r>
          </a:p>
        </p:txBody>
      </p:sp>
      <p:sp>
        <p:nvSpPr>
          <p:cNvPr id="4" name="Slide Number Placeholder 3"/>
          <p:cNvSpPr>
            <a:spLocks noGrp="1"/>
          </p:cNvSpPr>
          <p:nvPr>
            <p:ph type="sldNum" sz="quarter" idx="5"/>
          </p:nvPr>
        </p:nvSpPr>
        <p:spPr/>
        <p:txBody>
          <a:bodyPr/>
          <a:lstStyle/>
          <a:p>
            <a:fld id="{490689D6-08F4-9246-8340-6E1C330F9F5D}" type="slidenum">
              <a:rPr lang="en-US" smtClean="0"/>
              <a:t>5</a:t>
            </a:fld>
            <a:endParaRPr lang="en-US"/>
          </a:p>
        </p:txBody>
      </p:sp>
    </p:spTree>
    <p:extLst>
      <p:ext uri="{BB962C8B-B14F-4D97-AF65-F5344CB8AC3E}">
        <p14:creationId xmlns:p14="http://schemas.microsoft.com/office/powerpoint/2010/main" val="1013105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a:t>Learn more about the principle of </a:t>
            </a:r>
            <a:r>
              <a:rPr lang="en-AU" b="1"/>
              <a:t>Preferential Option for the Poor </a:t>
            </a:r>
            <a:r>
              <a:rPr lang="en-AU"/>
              <a:t>with our </a:t>
            </a:r>
            <a:r>
              <a:rPr lang="en-AU" b="1"/>
              <a:t>CST Toolkit</a:t>
            </a:r>
            <a:r>
              <a:rPr lang="en-AU"/>
              <a:t>: </a:t>
            </a:r>
            <a:r>
              <a:rPr lang="en-AU" sz="1200" u="sng" kern="1200">
                <a:solidFill>
                  <a:srgbClr val="000000"/>
                </a:solidFill>
                <a:effectLst/>
                <a:latin typeface="+mn-lt"/>
                <a:ea typeface="+mn-ea"/>
                <a:cs typeface="+mn-cs"/>
                <a:hlinkClick r:id="rId3">
                  <a:extLst>
                    <a:ext uri="{A12FA001-AC4F-418D-AE19-62706E023703}">
                      <ahyp:hlinkClr xmlns:ahyp="http://schemas.microsoft.com/office/drawing/2018/hyperlinkcolor" val="tx"/>
                    </a:ext>
                  </a:extLst>
                </a:hlinkClick>
              </a:rPr>
              <a:t>https://www.caritas.org.au/learn/cst-toolkit/preferential-option-for-the-poor/</a:t>
            </a:r>
            <a:r>
              <a:rPr lang="en-AU" sz="1200" u="sng" kern="1200">
                <a:solidFill>
                  <a:srgbClr val="000000"/>
                </a:solidFill>
                <a:effectLst/>
                <a:latin typeface="+mn-lt"/>
                <a:ea typeface="+mn-ea"/>
                <a:cs typeface="+mn-cs"/>
              </a:rPr>
              <a:t> </a:t>
            </a:r>
            <a:endParaRPr lang="en-AU" sz="1200" kern="120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kern="120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u="none" strike="noStrike" kern="1200">
                <a:solidFill>
                  <a:srgbClr val="000000"/>
                </a:solidFill>
                <a:effectLst/>
                <a:latin typeface="+mn-lt"/>
                <a:ea typeface="+mn-ea"/>
                <a:cs typeface="+mn-cs"/>
              </a:rPr>
              <a:t>Ronita lives with her two children in the Philippines and works towards completing her high school education. Photo: </a:t>
            </a:r>
            <a:r>
              <a:rPr lang="en-US" sz="1200" b="0" i="0" kern="1200">
                <a:solidFill>
                  <a:schemeClr val="tx1"/>
                </a:solidFill>
                <a:effectLst/>
                <a:latin typeface="+mn-lt"/>
                <a:ea typeface="+mn-ea"/>
                <a:cs typeface="+mn-cs"/>
              </a:rPr>
              <a:t>Richard Wainwright/Caritas Australia.</a:t>
            </a:r>
            <a:endParaRPr lang="en-AU" sz="1200" b="0" i="0" u="none" strike="noStrike" kern="1200">
              <a:solidFill>
                <a:srgbClr val="000000"/>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6</a:t>
            </a:fld>
            <a:endParaRPr lang="en-US"/>
          </a:p>
        </p:txBody>
      </p:sp>
    </p:spTree>
    <p:extLst>
      <p:ext uri="{BB962C8B-B14F-4D97-AF65-F5344CB8AC3E}">
        <p14:creationId xmlns:p14="http://schemas.microsoft.com/office/powerpoint/2010/main" val="470932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Learn more about the principle of </a:t>
            </a:r>
            <a:r>
              <a:rPr lang="en-AU" b="1"/>
              <a:t>Solidarity </a:t>
            </a:r>
            <a:r>
              <a:rPr lang="en-AU"/>
              <a:t>with our </a:t>
            </a:r>
            <a:r>
              <a:rPr lang="en-AU" b="1"/>
              <a:t>CST Toolkit</a:t>
            </a:r>
            <a:r>
              <a:rPr lang="en-AU">
                <a:solidFill>
                  <a:srgbClr val="000000"/>
                </a:solidFill>
              </a:rPr>
              <a:t>: </a:t>
            </a:r>
            <a:r>
              <a:rPr lang="en-AU" sz="1200" u="sng" kern="1200">
                <a:solidFill>
                  <a:srgbClr val="000000"/>
                </a:solidFill>
                <a:effectLst/>
                <a:latin typeface="+mn-lt"/>
                <a:ea typeface="+mn-ea"/>
                <a:cs typeface="+mn-cs"/>
                <a:hlinkClick r:id="rId3">
                  <a:extLst>
                    <a:ext uri="{A12FA001-AC4F-418D-AE19-62706E023703}">
                      <ahyp:hlinkClr xmlns:ahyp="http://schemas.microsoft.com/office/drawing/2018/hyperlinkcolor" val="tx"/>
                    </a:ext>
                  </a:extLst>
                </a:hlinkClick>
              </a:rPr>
              <a:t>https://www.caritas.org.au/learn/cst-toolkit/solidarity/</a:t>
            </a:r>
            <a:r>
              <a:rPr lang="en-AU" sz="1200" kern="1200">
                <a:solidFill>
                  <a:srgbClr val="000000"/>
                </a:solidFill>
                <a:effectLst/>
                <a:latin typeface="+mn-lt"/>
                <a:ea typeface="+mn-ea"/>
                <a:cs typeface="+mn-cs"/>
              </a:rPr>
              <a:t> </a:t>
            </a:r>
          </a:p>
          <a:p>
            <a:endParaRPr lang="en-AU"/>
          </a:p>
          <a:p>
            <a:endParaRPr lang="en-AU"/>
          </a:p>
          <a:p>
            <a:pPr>
              <a:lnSpc>
                <a:spcPct val="107000"/>
              </a:lnSpc>
              <a:spcAft>
                <a:spcPts val="800"/>
              </a:spcAft>
            </a:pPr>
            <a:r>
              <a:rPr lang="en-AU" sz="1800" err="1">
                <a:effectLst/>
                <a:latin typeface="Calibri"/>
                <a:ea typeface="Calibri"/>
                <a:cs typeface="Calibri"/>
              </a:rPr>
              <a:t>Leaia</a:t>
            </a:r>
            <a:r>
              <a:rPr lang="en-AU" sz="1800">
                <a:effectLst/>
                <a:latin typeface="Calibri"/>
                <a:ea typeface="Calibri"/>
                <a:cs typeface="Calibri"/>
              </a:rPr>
              <a:t> (left) stands with Rosa (right) from Caritas Samoa in front of the rainwater tank that has been installed </a:t>
            </a:r>
            <a:r>
              <a:rPr lang="en-AU" sz="1800">
                <a:latin typeface="Calibri"/>
                <a:ea typeface="Calibri"/>
                <a:cs typeface="Calibri"/>
              </a:rPr>
              <a:t>in </a:t>
            </a:r>
            <a:r>
              <a:rPr lang="en-AU" sz="1800" err="1">
                <a:effectLst/>
                <a:latin typeface="Calibri"/>
                <a:ea typeface="Calibri"/>
                <a:cs typeface="Calibri"/>
              </a:rPr>
              <a:t>Leaia’s</a:t>
            </a:r>
            <a:r>
              <a:rPr lang="en-AU" sz="1800">
                <a:effectLst/>
                <a:latin typeface="Calibri"/>
                <a:ea typeface="Calibri"/>
                <a:cs typeface="Calibri"/>
              </a:rPr>
              <a:t> home with the support of Caritas Australia and </a:t>
            </a:r>
            <a:r>
              <a:rPr lang="en-AU" sz="1800">
                <a:latin typeface="Calibri"/>
                <a:ea typeface="Calibri"/>
                <a:cs typeface="Calibri"/>
              </a:rPr>
              <a:t>our</a:t>
            </a:r>
            <a:r>
              <a:rPr lang="en-AU" sz="1800">
                <a:effectLst/>
                <a:latin typeface="Calibri"/>
                <a:ea typeface="Calibri"/>
                <a:cs typeface="Calibri"/>
              </a:rPr>
              <a:t> partner Caritas Samoa. Photo: Caritas Australia.</a:t>
            </a:r>
          </a:p>
        </p:txBody>
      </p:sp>
      <p:sp>
        <p:nvSpPr>
          <p:cNvPr id="4" name="Slide Number Placeholder 3"/>
          <p:cNvSpPr>
            <a:spLocks noGrp="1"/>
          </p:cNvSpPr>
          <p:nvPr>
            <p:ph type="sldNum" sz="quarter" idx="5"/>
          </p:nvPr>
        </p:nvSpPr>
        <p:spPr/>
        <p:txBody>
          <a:bodyPr/>
          <a:lstStyle/>
          <a:p>
            <a:fld id="{490689D6-08F4-9246-8340-6E1C330F9F5D}" type="slidenum">
              <a:rPr lang="en-US" smtClean="0"/>
              <a:t>7</a:t>
            </a:fld>
            <a:endParaRPr lang="en-US"/>
          </a:p>
        </p:txBody>
      </p:sp>
    </p:spTree>
    <p:extLst>
      <p:ext uri="{BB962C8B-B14F-4D97-AF65-F5344CB8AC3E}">
        <p14:creationId xmlns:p14="http://schemas.microsoft.com/office/powerpoint/2010/main" val="2301727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Learn more about the principle of </a:t>
            </a:r>
            <a:r>
              <a:rPr lang="en-AU" b="1"/>
              <a:t>Participation </a:t>
            </a:r>
            <a:r>
              <a:rPr lang="en-AU"/>
              <a:t>with our </a:t>
            </a:r>
            <a:r>
              <a:rPr lang="en-AU" b="1"/>
              <a:t>CST Toolkit</a:t>
            </a:r>
            <a:r>
              <a:rPr lang="en-AU"/>
              <a:t>: </a:t>
            </a:r>
            <a:r>
              <a:rPr lang="en-AU" sz="1200" u="sng" kern="1200">
                <a:solidFill>
                  <a:srgbClr val="000000"/>
                </a:solidFill>
                <a:effectLst/>
                <a:latin typeface="+mn-lt"/>
                <a:ea typeface="+mn-ea"/>
                <a:cs typeface="+mn-cs"/>
                <a:hlinkClick r:id="rId3">
                  <a:extLst>
                    <a:ext uri="{A12FA001-AC4F-418D-AE19-62706E023703}">
                      <ahyp:hlinkClr xmlns:ahyp="http://schemas.microsoft.com/office/drawing/2018/hyperlinkcolor" val="tx"/>
                    </a:ext>
                  </a:extLst>
                </a:hlinkClick>
              </a:rPr>
              <a:t>https://www.caritas.org.au/learn/cst-toolkit/subsidiarity-and-participation/</a:t>
            </a:r>
            <a:endParaRPr lang="en-AU" sz="1200" kern="1200">
              <a:solidFill>
                <a:srgbClr val="000000"/>
              </a:solidFill>
              <a:effectLst/>
              <a:latin typeface="+mn-lt"/>
              <a:ea typeface="+mn-ea"/>
              <a:cs typeface="+mn-cs"/>
            </a:endParaRPr>
          </a:p>
          <a:p>
            <a:endParaRPr lang="en-AU"/>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u="none" strike="noStrike" kern="1200">
                <a:solidFill>
                  <a:schemeClr val="tx1"/>
                </a:solidFill>
                <a:effectLst/>
                <a:latin typeface="+mn-lt"/>
                <a:ea typeface="+mn-ea"/>
                <a:cs typeface="+mn-cs"/>
              </a:rPr>
              <a:t>Sheridan painting at the </a:t>
            </a:r>
            <a:r>
              <a:rPr lang="en-AU" sz="1200" b="0" i="0" u="none" strike="noStrike" kern="1200" err="1">
                <a:solidFill>
                  <a:schemeClr val="tx1"/>
                </a:solidFill>
                <a:effectLst/>
                <a:latin typeface="+mn-lt"/>
                <a:ea typeface="+mn-ea"/>
                <a:cs typeface="+mn-cs"/>
              </a:rPr>
              <a:t>Baabayn</a:t>
            </a:r>
            <a:r>
              <a:rPr lang="en-AU" sz="1200" b="0" i="0" u="none" strike="noStrike" kern="1200">
                <a:solidFill>
                  <a:schemeClr val="tx1"/>
                </a:solidFill>
                <a:effectLst/>
                <a:latin typeface="+mn-lt"/>
                <a:ea typeface="+mn-ea"/>
                <a:cs typeface="+mn-cs"/>
              </a:rPr>
              <a:t> Aboriginal Corporation headquarters. Photo: Caritas Australia.</a:t>
            </a:r>
          </a:p>
        </p:txBody>
      </p:sp>
      <p:sp>
        <p:nvSpPr>
          <p:cNvPr id="4" name="Slide Number Placeholder 3"/>
          <p:cNvSpPr>
            <a:spLocks noGrp="1"/>
          </p:cNvSpPr>
          <p:nvPr>
            <p:ph type="sldNum" sz="quarter" idx="5"/>
          </p:nvPr>
        </p:nvSpPr>
        <p:spPr/>
        <p:txBody>
          <a:bodyPr/>
          <a:lstStyle/>
          <a:p>
            <a:fld id="{490689D6-08F4-9246-8340-6E1C330F9F5D}" type="slidenum">
              <a:rPr lang="en-US" smtClean="0"/>
              <a:t>8</a:t>
            </a:fld>
            <a:endParaRPr lang="en-US"/>
          </a:p>
        </p:txBody>
      </p:sp>
    </p:spTree>
    <p:extLst>
      <p:ext uri="{BB962C8B-B14F-4D97-AF65-F5344CB8AC3E}">
        <p14:creationId xmlns:p14="http://schemas.microsoft.com/office/powerpoint/2010/main" val="2766661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Learn more about the principle of </a:t>
            </a:r>
            <a:r>
              <a:rPr lang="en-AU" b="1"/>
              <a:t>Subsidiarity </a:t>
            </a:r>
            <a:r>
              <a:rPr lang="en-AU"/>
              <a:t>with our </a:t>
            </a:r>
            <a:r>
              <a:rPr lang="en-AU" b="1"/>
              <a:t>CST Toolkit</a:t>
            </a:r>
            <a:r>
              <a:rPr lang="en-AU">
                <a:solidFill>
                  <a:srgbClr val="000000"/>
                </a:solidFill>
              </a:rPr>
              <a:t>: </a:t>
            </a:r>
            <a:r>
              <a:rPr lang="en-AU" sz="1200" u="sng" kern="1200">
                <a:solidFill>
                  <a:srgbClr val="000000"/>
                </a:solidFill>
                <a:effectLst/>
                <a:latin typeface="+mn-lt"/>
                <a:ea typeface="+mn-ea"/>
                <a:cs typeface="+mn-cs"/>
                <a:hlinkClick r:id="rId3">
                  <a:extLst>
                    <a:ext uri="{A12FA001-AC4F-418D-AE19-62706E023703}">
                      <ahyp:hlinkClr xmlns:ahyp="http://schemas.microsoft.com/office/drawing/2018/hyperlinkcolor" val="tx"/>
                    </a:ext>
                  </a:extLst>
                </a:hlinkClick>
              </a:rPr>
              <a:t>https://www.caritas.org.au/learn/cst-toolkit/subsidiarity-and-participation/</a:t>
            </a:r>
            <a:endParaRPr lang="en-AU" sz="1200" kern="1200">
              <a:solidFill>
                <a:srgbClr val="000000"/>
              </a:solidFill>
              <a:effectLst/>
              <a:latin typeface="+mn-lt"/>
              <a:ea typeface="+mn-ea"/>
              <a:cs typeface="+mn-cs"/>
            </a:endParaRPr>
          </a:p>
          <a:p>
            <a:endParaRPr lang="en-AU"/>
          </a:p>
          <a:p>
            <a:endParaRPr lang="en-AU"/>
          </a:p>
          <a:p>
            <a:r>
              <a:rPr lang="en-AU" sz="1200" b="0" i="0" kern="1200" err="1">
                <a:solidFill>
                  <a:schemeClr val="tx1"/>
                </a:solidFill>
                <a:effectLst/>
                <a:latin typeface="+mn-lt"/>
                <a:ea typeface="+mn-ea"/>
                <a:cs typeface="+mn-cs"/>
              </a:rPr>
              <a:t>Pronali</a:t>
            </a:r>
            <a:r>
              <a:rPr lang="en-AU" sz="1200" b="0" i="0" kern="1200">
                <a:solidFill>
                  <a:schemeClr val="tx1"/>
                </a:solidFill>
                <a:effectLst/>
                <a:latin typeface="+mn-lt"/>
                <a:ea typeface="+mn-ea"/>
                <a:cs typeface="+mn-cs"/>
              </a:rPr>
              <a:t> provides antenatal check-ups, safe deliveries and health education in rural Bangladesh, saving lives and shaping a healthier future. Photo: Sumon </a:t>
            </a:r>
            <a:r>
              <a:rPr lang="en-AU" sz="1200" b="0" i="0" kern="1200" err="1">
                <a:solidFill>
                  <a:schemeClr val="tx1"/>
                </a:solidFill>
                <a:effectLst/>
                <a:latin typeface="+mn-lt"/>
                <a:ea typeface="+mn-ea"/>
                <a:cs typeface="+mn-cs"/>
              </a:rPr>
              <a:t>Corraya</a:t>
            </a:r>
            <a:r>
              <a:rPr lang="en-AU" sz="1200" b="0" i="0" kern="1200">
                <a:solidFill>
                  <a:schemeClr val="tx1"/>
                </a:solidFill>
                <a:effectLst/>
                <a:latin typeface="+mn-lt"/>
                <a:ea typeface="+mn-ea"/>
                <a:cs typeface="+mn-cs"/>
              </a:rPr>
              <a:t>/Caritas Bangladesh.</a:t>
            </a:r>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9</a:t>
            </a:fld>
            <a:endParaRPr lang="en-US"/>
          </a:p>
        </p:txBody>
      </p:sp>
    </p:spTree>
    <p:extLst>
      <p:ext uri="{BB962C8B-B14F-4D97-AF65-F5344CB8AC3E}">
        <p14:creationId xmlns:p14="http://schemas.microsoft.com/office/powerpoint/2010/main" val="30513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lvl1pPr marL="0" indent="0">
              <a:buNone/>
              <a:defRPr/>
            </a:lvl1pPr>
          </a:lstStyle>
          <a:p>
            <a:r>
              <a:rPr lang="en-GB"/>
              <a:t>Click icon to add picture</a:t>
            </a:r>
            <a:endParaRPr lang="en-US"/>
          </a:p>
        </p:txBody>
      </p:sp>
    </p:spTree>
    <p:extLst>
      <p:ext uri="{BB962C8B-B14F-4D97-AF65-F5344CB8AC3E}">
        <p14:creationId xmlns:p14="http://schemas.microsoft.com/office/powerpoint/2010/main" val="170195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67944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userDrawn="1"/>
        </p:nvSpPr>
        <p:spPr>
          <a:xfrm>
            <a:off x="0" y="0"/>
            <a:ext cx="12192000" cy="6237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52012" y="-459307"/>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551384" y="2186071"/>
            <a:ext cx="9144000" cy="1264424"/>
          </a:xfrm>
          <a:prstGeom prst="rect">
            <a:avLst/>
          </a:prstGeom>
        </p:spPr>
        <p:txBody>
          <a:bodyPr anchor="ctr"/>
          <a:lstStyle>
            <a:lvl1pPr algn="l">
              <a:defRPr sz="6000" b="1" cap="all" baseline="0">
                <a:solidFill>
                  <a:srgbClr val="0C244C"/>
                </a:solidFill>
              </a:defRPr>
            </a:lvl1pPr>
          </a:lstStyle>
          <a:p>
            <a:r>
              <a:rPr lang="en-US"/>
              <a:t>International </a:t>
            </a:r>
            <a:br>
              <a:rPr lang="en-US"/>
            </a:br>
            <a:r>
              <a:rPr lang="en-US"/>
              <a:t>women’s day </a:t>
            </a:r>
            <a:br>
              <a:rPr lang="en-US"/>
            </a:br>
            <a:r>
              <a:rPr lang="en-US"/>
              <a:t>reflection</a:t>
            </a:r>
          </a:p>
        </p:txBody>
      </p:sp>
    </p:spTree>
    <p:extLst>
      <p:ext uri="{BB962C8B-B14F-4D97-AF65-F5344CB8AC3E}">
        <p14:creationId xmlns:p14="http://schemas.microsoft.com/office/powerpoint/2010/main" val="2559159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3851146"/>
            <a:ext cx="12192000" cy="2413852"/>
          </a:xfrm>
          <a:prstGeom prst="rect">
            <a:avLst/>
          </a:prstGeom>
          <a:solidFill>
            <a:srgbClr val="AFB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9922325" y="3964235"/>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
            <a:ext cx="12192000" cy="3851144"/>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353629" y="4412017"/>
            <a:ext cx="9144000" cy="1264424"/>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094552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16494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D86075"/>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hasCustomPrompt="1"/>
          </p:nvPr>
        </p:nvSpPr>
        <p:spPr>
          <a:xfrm>
            <a:off x="408870" y="4149080"/>
            <a:ext cx="11164827" cy="1872208"/>
          </a:xfrm>
          <a:prstGeom prst="rect">
            <a:avLst/>
          </a:prstGeom>
        </p:spPr>
        <p:txBody>
          <a:bodyPr anchor="t"/>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066208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9080"/>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65890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AFB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39398"/>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3430024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3253262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5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chemeClr val="accent3"/>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35944"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29664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1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911424" y="1415000"/>
            <a:ext cx="10145037" cy="374219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0161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4142145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911424" y="1482499"/>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2F777E19-EBE2-4E87-B507-4FB48D7D8E3D}"/>
              </a:ext>
            </a:extLst>
          </p:cNvPr>
          <p:cNvSpPr>
            <a:spLocks noGrp="1"/>
          </p:cNvSpPr>
          <p:nvPr>
            <p:ph type="title"/>
          </p:nvPr>
        </p:nvSpPr>
        <p:spPr>
          <a:xfrm>
            <a:off x="551384" y="341784"/>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573867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97575E76-F89F-4F13-BF7E-95E66D29212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977297" y="1412777"/>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91C47728-BB3F-4B12-8FF1-7A1EEFB7F214}"/>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089626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908590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accent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chemeClr val="accent3"/>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017650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920751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215757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167217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85685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681087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9156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0C244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chemeClr val="bg2"/>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548691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691224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33745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675575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247862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215812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164469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55822"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6134087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765552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6861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7017313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3376501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390218"/>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624109"/>
            <a:ext cx="6087237" cy="533388"/>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3335587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512853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D86075"/>
                </a:solidFill>
              </a:rPr>
              <a:t>Click to edit Master title style</a:t>
            </a:r>
            <a:endParaRPr lang="en-US">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17580051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250402"/>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1057447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995414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26951213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63B1A4"/>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45952"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576719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chemeClr val="tx2"/>
                </a:solidFill>
                <a:latin typeface="Arial"/>
                <a:cs typeface="Arial"/>
              </a:defRPr>
            </a:lvl1pPr>
            <a:lvl2pPr marL="0" indent="0">
              <a:spcBef>
                <a:spcPts val="188"/>
              </a:spcBef>
              <a:buFontTx/>
              <a:buNone/>
              <a:defRPr sz="2000" cap="all">
                <a:solidFill>
                  <a:schemeClr val="tx2"/>
                </a:solidFill>
                <a:latin typeface="Arial"/>
                <a:cs typeface="Arial"/>
              </a:defRPr>
            </a:lvl2pPr>
            <a:lvl3pPr marL="0" indent="-135000">
              <a:spcBef>
                <a:spcPts val="188"/>
              </a:spcBef>
              <a:buFont typeface="Arial"/>
              <a:buChar char="•"/>
              <a:defRPr sz="2000">
                <a:solidFill>
                  <a:schemeClr val="tx2"/>
                </a:solidFill>
                <a:latin typeface="Arial"/>
                <a:cs typeface="Arial"/>
              </a:defRPr>
            </a:lvl3pPr>
            <a:lvl4pPr marL="324000" indent="-171450">
              <a:spcBef>
                <a:spcPts val="188"/>
              </a:spcBef>
              <a:buFont typeface="Arial"/>
              <a:buChar char="•"/>
              <a:defRPr sz="2000">
                <a:solidFill>
                  <a:schemeClr val="tx2"/>
                </a:solidFill>
                <a:latin typeface="Arial"/>
                <a:cs typeface="Arial"/>
              </a:defRPr>
            </a:lvl4pPr>
            <a:lvl5pPr marL="445500" indent="-135000">
              <a:spcBef>
                <a:spcPts val="188"/>
              </a:spcBef>
              <a:buFont typeface="Arial"/>
              <a:buChar char="•"/>
              <a:defRPr sz="2000">
                <a:solidFill>
                  <a:schemeClr val="tx2"/>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0"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328166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1644206" cy="1268760"/>
          </a:xfrm>
          <a:prstGeom prst="round2DiagRect">
            <a:avLst>
              <a:gd name="adj1" fmla="val 42510"/>
              <a:gd name="adj2" fmla="val 0"/>
            </a:avLst>
          </a:prstGeom>
          <a:solidFill>
            <a:srgbClr val="AFB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35360" y="243062"/>
            <a:ext cx="1080120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58302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522317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87517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1440161"/>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588553" y="-382224"/>
            <a:ext cx="1606547" cy="1606360"/>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3452084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90872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669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052736"/>
            <a:ext cx="11127797" cy="489654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890675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0"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35827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796287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814955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1705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243160"/>
            <a:ext cx="1080120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165079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1705550"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5239615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4" y="0"/>
            <a:ext cx="1170555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235572"/>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199186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170555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242728"/>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4070183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94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485187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727572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581473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7" y="350908"/>
            <a:ext cx="10732778" cy="581303"/>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714209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455711"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165380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455711" y="343728"/>
            <a:ext cx="10732778" cy="581303"/>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274349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7"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282736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541231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90658"/>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579905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3"/>
            <a:ext cx="4128459" cy="2952328"/>
          </a:xfrm>
          <a:prstGeom prst="rect">
            <a:avLst/>
          </a:prstGeom>
        </p:spPr>
        <p:txBody>
          <a:bodyPr>
            <a:noAutofit/>
          </a:bodyPr>
          <a:lstStyle>
            <a:lvl1pPr marL="0" indent="0" algn="l">
              <a:buFontTx/>
              <a:buNone/>
              <a:defRPr sz="20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42218406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24954"/>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5955015"/>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939710" y="1346621"/>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20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7506293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2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0537618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Tree>
    <p:extLst>
      <p:ext uri="{BB962C8B-B14F-4D97-AF65-F5344CB8AC3E}">
        <p14:creationId xmlns:p14="http://schemas.microsoft.com/office/powerpoint/2010/main" val="2288340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2E2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9961742" y="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11102206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222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69981"/>
            <a:ext cx="12192000" cy="7127981"/>
          </a:xfrm>
          <a:custGeom>
            <a:avLst/>
            <a:gdLst/>
            <a:ahLst/>
            <a:cxnLst/>
            <a:rect l="l" t="t" r="r" b="b"/>
            <a:pathLst>
              <a:path w="13004800" h="9753600">
                <a:moveTo>
                  <a:pt x="13004800" y="0"/>
                </a:moveTo>
                <a:lnTo>
                  <a:pt x="0" y="0"/>
                </a:lnTo>
                <a:lnTo>
                  <a:pt x="0" y="9753600"/>
                </a:lnTo>
                <a:lnTo>
                  <a:pt x="13004800" y="9753600"/>
                </a:lnTo>
                <a:lnTo>
                  <a:pt x="13004800" y="0"/>
                </a:lnTo>
                <a:close/>
              </a:path>
            </a:pathLst>
          </a:custGeom>
          <a:solidFill>
            <a:srgbClr val="762000"/>
          </a:solidFill>
        </p:spPr>
        <p:txBody>
          <a:bodyPr wrap="square" lIns="0" tIns="0" rIns="0" bIns="0" rtlCol="0"/>
          <a:lstStyle/>
          <a:p>
            <a:endParaRPr sz="1266"/>
          </a:p>
        </p:txBody>
      </p:sp>
      <p:pic>
        <p:nvPicPr>
          <p:cNvPr id="4" name="Picture 3">
            <a:extLst>
              <a:ext uri="{FF2B5EF4-FFF2-40B4-BE49-F238E27FC236}">
                <a16:creationId xmlns:a16="http://schemas.microsoft.com/office/drawing/2014/main" id="{4176FC47-9FBB-4582-9F94-183889C455E8}"/>
              </a:ext>
            </a:extLst>
          </p:cNvPr>
          <p:cNvPicPr>
            <a:picLocks noChangeAspect="1"/>
          </p:cNvPicPr>
          <p:nvPr userDrawn="1"/>
        </p:nvPicPr>
        <p:blipFill>
          <a:blip r:embed="rId2"/>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2097008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36603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07423150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250446"/>
            <a:ext cx="12192000" cy="618247"/>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8" name="Picture 7" descr="A white text on a black background&#10;&#10;AI-generated content may be incorrect.">
            <a:extLst>
              <a:ext uri="{FF2B5EF4-FFF2-40B4-BE49-F238E27FC236}">
                <a16:creationId xmlns:a16="http://schemas.microsoft.com/office/drawing/2014/main" id="{1FED12EF-8A08-5D5C-84D8-7CF27F82C8AA}"/>
              </a:ext>
            </a:extLst>
          </p:cNvPr>
          <p:cNvPicPr>
            <a:picLocks noChangeAspect="1"/>
          </p:cNvPicPr>
          <p:nvPr userDrawn="1"/>
        </p:nvPicPr>
        <p:blipFill>
          <a:blip r:embed="rId73" cstate="print">
            <a:extLst>
              <a:ext uri="{28A0092B-C50C-407E-A947-70E740481C1C}">
                <a14:useLocalDpi xmlns:a14="http://schemas.microsoft.com/office/drawing/2010/main"/>
              </a:ext>
            </a:extLst>
          </a:blip>
          <a:stretch>
            <a:fillRect/>
          </a:stretch>
        </p:blipFill>
        <p:spPr>
          <a:xfrm>
            <a:off x="10527559" y="6239752"/>
            <a:ext cx="1429983" cy="618248"/>
          </a:xfrm>
          <a:prstGeom prst="rect">
            <a:avLst/>
          </a:prstGeom>
        </p:spPr>
      </p:pic>
    </p:spTree>
    <p:extLst>
      <p:ext uri="{BB962C8B-B14F-4D97-AF65-F5344CB8AC3E}">
        <p14:creationId xmlns:p14="http://schemas.microsoft.com/office/powerpoint/2010/main" val="746531459"/>
      </p:ext>
    </p:extLst>
  </p:cSld>
  <p:clrMap bg1="lt1" tx1="dk1" bg2="lt2" tx2="dk2" accent1="accent1" accent2="accent2" accent3="accent3" accent4="accent4" accent5="accent5" accent6="accent6" hlink="hlink" folHlink="folHlink"/>
  <p:sldLayoutIdLst>
    <p:sldLayoutId id="2147483819" r:id="rId1"/>
    <p:sldLayoutId id="2147483765" r:id="rId2"/>
    <p:sldLayoutId id="2147483818" r:id="rId3"/>
    <p:sldLayoutId id="2147483766" r:id="rId4"/>
    <p:sldLayoutId id="2147483760" r:id="rId5"/>
    <p:sldLayoutId id="2147483761" r:id="rId6"/>
    <p:sldLayoutId id="2147483762" r:id="rId7"/>
    <p:sldLayoutId id="2147483763" r:id="rId8"/>
    <p:sldLayoutId id="2147483764"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820" r:id="rId18"/>
    <p:sldLayoutId id="2147483775" r:id="rId19"/>
    <p:sldLayoutId id="2147483776" r:id="rId20"/>
    <p:sldLayoutId id="2147483777" r:id="rId21"/>
    <p:sldLayoutId id="2147483778" r:id="rId22"/>
    <p:sldLayoutId id="2147483821" r:id="rId23"/>
    <p:sldLayoutId id="2147483779" r:id="rId24"/>
    <p:sldLayoutId id="2147483780" r:id="rId25"/>
    <p:sldLayoutId id="2147483781" r:id="rId26"/>
    <p:sldLayoutId id="2147483782" r:id="rId27"/>
    <p:sldLayoutId id="2147483822" r:id="rId28"/>
    <p:sldLayoutId id="2147483783" r:id="rId29"/>
    <p:sldLayoutId id="2147483784" r:id="rId30"/>
    <p:sldLayoutId id="2147483832" r:id="rId31"/>
    <p:sldLayoutId id="2147483785" r:id="rId32"/>
    <p:sldLayoutId id="2147483786" r:id="rId33"/>
    <p:sldLayoutId id="2147483823" r:id="rId34"/>
    <p:sldLayoutId id="2147483831" r:id="rId35"/>
    <p:sldLayoutId id="2147483787" r:id="rId36"/>
    <p:sldLayoutId id="2147483788" r:id="rId37"/>
    <p:sldLayoutId id="2147483789" r:id="rId38"/>
    <p:sldLayoutId id="2147483790" r:id="rId39"/>
    <p:sldLayoutId id="2147483824" r:id="rId40"/>
    <p:sldLayoutId id="2147483791" r:id="rId41"/>
    <p:sldLayoutId id="2147483792" r:id="rId42"/>
    <p:sldLayoutId id="2147483793" r:id="rId43"/>
    <p:sldLayoutId id="2147483794" r:id="rId44"/>
    <p:sldLayoutId id="2147483795" r:id="rId45"/>
    <p:sldLayoutId id="2147483825" r:id="rId46"/>
    <p:sldLayoutId id="2147483796" r:id="rId47"/>
    <p:sldLayoutId id="2147483797" r:id="rId48"/>
    <p:sldLayoutId id="2147483798" r:id="rId49"/>
    <p:sldLayoutId id="2147483833" r:id="rId50"/>
    <p:sldLayoutId id="2147483799" r:id="rId51"/>
    <p:sldLayoutId id="2147483800" r:id="rId52"/>
    <p:sldLayoutId id="2147483826" r:id="rId53"/>
    <p:sldLayoutId id="2147483801" r:id="rId54"/>
    <p:sldLayoutId id="2147483802" r:id="rId55"/>
    <p:sldLayoutId id="2147483803" r:id="rId56"/>
    <p:sldLayoutId id="2147483804" r:id="rId57"/>
    <p:sldLayoutId id="2147483805" r:id="rId58"/>
    <p:sldLayoutId id="2147483827" r:id="rId59"/>
    <p:sldLayoutId id="2147483806" r:id="rId60"/>
    <p:sldLayoutId id="2147483807" r:id="rId61"/>
    <p:sldLayoutId id="2147483808" r:id="rId62"/>
    <p:sldLayoutId id="2147483809" r:id="rId63"/>
    <p:sldLayoutId id="2147483828" r:id="rId64"/>
    <p:sldLayoutId id="2147483810" r:id="rId65"/>
    <p:sldLayoutId id="2147483811" r:id="rId66"/>
    <p:sldLayoutId id="2147483812" r:id="rId67"/>
    <p:sldLayoutId id="2147483813" r:id="rId68"/>
    <p:sldLayoutId id="2147483814" r:id="rId69"/>
    <p:sldLayoutId id="2147483815" r:id="rId70"/>
    <p:sldLayoutId id="2147483834" r:id="rId7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hyperlink" Target="https://www.internationalwomensday.com/Theme"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FCB95-6959-4855-92CB-C4A96F860738}"/>
              </a:ext>
            </a:extLst>
          </p:cNvPr>
          <p:cNvSpPr>
            <a:spLocks noGrp="1"/>
          </p:cNvSpPr>
          <p:nvPr>
            <p:ph type="ctrTitle"/>
          </p:nvPr>
        </p:nvSpPr>
        <p:spPr>
          <a:xfrm>
            <a:off x="335895" y="4372630"/>
            <a:ext cx="9144000" cy="1264424"/>
          </a:xfrm>
        </p:spPr>
        <p:txBody>
          <a:bodyPr/>
          <a:lstStyle/>
          <a:p>
            <a:r>
              <a:rPr lang="en-US" sz="4400"/>
              <a:t>International women’s day </a:t>
            </a:r>
            <a:br>
              <a:rPr lang="en-US" sz="4400"/>
            </a:br>
            <a:r>
              <a:rPr lang="en-US" sz="4400"/>
              <a:t>reflection</a:t>
            </a:r>
            <a:endParaRPr lang="en-AU" sz="4400"/>
          </a:p>
        </p:txBody>
      </p:sp>
      <p:pic>
        <p:nvPicPr>
          <p:cNvPr id="9" name="Picture Placeholder 8" descr="A group of women and children stand together smiling at the camera. One woman is wearing a medical coat and  has a stethoscope around her neck.">
            <a:extLst>
              <a:ext uri="{FF2B5EF4-FFF2-40B4-BE49-F238E27FC236}">
                <a16:creationId xmlns:a16="http://schemas.microsoft.com/office/drawing/2014/main" id="{E85D16D7-71A8-3925-C143-1E4A928EF02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a:fillRect/>
          </a:stretch>
        </p:blipFill>
        <p:spPr>
          <a:xfrm>
            <a:off x="0" y="1"/>
            <a:ext cx="12192000" cy="3851144"/>
          </a:xfrm>
        </p:spPr>
      </p:pic>
    </p:spTree>
    <p:extLst>
      <p:ext uri="{BB962C8B-B14F-4D97-AF65-F5344CB8AC3E}">
        <p14:creationId xmlns:p14="http://schemas.microsoft.com/office/powerpoint/2010/main" val="4043736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9D79A-CFF2-3355-D664-34851A57F393}"/>
            </a:ext>
          </a:extLst>
        </p:cNvPr>
        <p:cNvGrpSpPr/>
        <p:nvPr/>
      </p:nvGrpSpPr>
      <p:grpSpPr>
        <a:xfrm>
          <a:off x="0" y="0"/>
          <a:ext cx="0" cy="0"/>
          <a:chOff x="0" y="0"/>
          <a:chExt cx="0" cy="0"/>
        </a:xfrm>
      </p:grpSpPr>
      <p:pic>
        <p:nvPicPr>
          <p:cNvPr id="8" name="Picture Placeholder 7" descr="A group of women standing around a table with two sewing machines outside under a large tree. ">
            <a:extLst>
              <a:ext uri="{FF2B5EF4-FFF2-40B4-BE49-F238E27FC236}">
                <a16:creationId xmlns:a16="http://schemas.microsoft.com/office/drawing/2014/main" id="{87DB865D-7B63-A494-3113-E2981D27F1F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13196"/>
          <a:stretch>
            <a:fillRect/>
          </a:stretch>
        </p:blipFill>
        <p:spPr>
          <a:xfrm>
            <a:off x="1995054" y="-69274"/>
            <a:ext cx="10196945" cy="6326707"/>
          </a:xfrm>
        </p:spPr>
      </p:pic>
      <p:sp>
        <p:nvSpPr>
          <p:cNvPr id="7" name="Round Single Corner Rectangle 10">
            <a:extLst>
              <a:ext uri="{FF2B5EF4-FFF2-40B4-BE49-F238E27FC236}">
                <a16:creationId xmlns:a16="http://schemas.microsoft.com/office/drawing/2014/main" id="{9C39CD04-735D-9F25-56DC-206A5376C879}"/>
              </a:ext>
            </a:extLst>
          </p:cNvPr>
          <p:cNvSpPr/>
          <p:nvPr/>
        </p:nvSpPr>
        <p:spPr>
          <a:xfrm>
            <a:off x="-11430" y="-69274"/>
            <a:ext cx="4819649" cy="6326707"/>
          </a:xfrm>
          <a:prstGeom prst="round1Rect">
            <a:avLst>
              <a:gd name="adj" fmla="val 23287"/>
            </a:avLst>
          </a:prstGeom>
          <a:solidFill>
            <a:srgbClr val="FFCF9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5D2B56A5-58E6-E8BD-931D-826F4E3C10A6}"/>
              </a:ext>
            </a:extLst>
          </p:cNvPr>
          <p:cNvSpPr>
            <a:spLocks noGrp="1"/>
          </p:cNvSpPr>
          <p:nvPr>
            <p:ph type="body" sz="quarter" idx="12"/>
          </p:nvPr>
        </p:nvSpPr>
        <p:spPr>
          <a:xfrm>
            <a:off x="386199" y="703278"/>
            <a:ext cx="4143597" cy="4830755"/>
          </a:xfrm>
        </p:spPr>
        <p:txBody>
          <a:bodyPr lIns="91440" tIns="45720" rIns="91440" bIns="45720" anchor="t">
            <a:noAutofit/>
          </a:bodyPr>
          <a:lstStyle/>
          <a:p>
            <a:pPr>
              <a:lnSpc>
                <a:spcPts val="4000"/>
              </a:lnSpc>
              <a:spcBef>
                <a:spcPts val="0"/>
              </a:spcBef>
            </a:pPr>
            <a:r>
              <a:rPr lang="en-AU" sz="3200">
                <a:solidFill>
                  <a:srgbClr val="2E294E"/>
                </a:solidFill>
              </a:rPr>
              <a:t>Today, </a:t>
            </a:r>
          </a:p>
          <a:p>
            <a:pPr>
              <a:lnSpc>
                <a:spcPts val="4000"/>
              </a:lnSpc>
              <a:spcBef>
                <a:spcPts val="0"/>
              </a:spcBef>
            </a:pPr>
            <a:r>
              <a:rPr lang="en-AU" sz="3200">
                <a:solidFill>
                  <a:srgbClr val="2E294E"/>
                </a:solidFill>
              </a:rPr>
              <a:t>we are invited to #GiveToGain by sharing generously so women can flourish and communities can grow.</a:t>
            </a:r>
          </a:p>
        </p:txBody>
      </p:sp>
    </p:spTree>
    <p:extLst>
      <p:ext uri="{BB962C8B-B14F-4D97-AF65-F5344CB8AC3E}">
        <p14:creationId xmlns:p14="http://schemas.microsoft.com/office/powerpoint/2010/main" val="1470323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9AA01-C4F4-459B-B8F2-BA467B541E8E}"/>
              </a:ext>
            </a:extLst>
          </p:cNvPr>
          <p:cNvSpPr>
            <a:spLocks noGrp="1"/>
          </p:cNvSpPr>
          <p:nvPr>
            <p:ph type="title"/>
          </p:nvPr>
        </p:nvSpPr>
        <p:spPr>
          <a:xfrm>
            <a:off x="408512" y="243062"/>
            <a:ext cx="10801200" cy="792088"/>
          </a:xfrm>
        </p:spPr>
        <p:txBody>
          <a:bodyPr/>
          <a:lstStyle/>
          <a:p>
            <a:r>
              <a:rPr lang="en-AU">
                <a:solidFill>
                  <a:srgbClr val="2E294E"/>
                </a:solidFill>
              </a:rPr>
              <a:t>prayer</a:t>
            </a:r>
          </a:p>
        </p:txBody>
      </p:sp>
      <p:sp>
        <p:nvSpPr>
          <p:cNvPr id="4" name="TextBox 3">
            <a:extLst>
              <a:ext uri="{FF2B5EF4-FFF2-40B4-BE49-F238E27FC236}">
                <a16:creationId xmlns:a16="http://schemas.microsoft.com/office/drawing/2014/main" id="{3B0C32C7-9CA6-4B8D-B1FA-D179C5DC6F0C}"/>
              </a:ext>
            </a:extLst>
          </p:cNvPr>
          <p:cNvSpPr txBox="1"/>
          <p:nvPr/>
        </p:nvSpPr>
        <p:spPr>
          <a:xfrm>
            <a:off x="408512" y="1414672"/>
            <a:ext cx="11165867" cy="4674165"/>
          </a:xfrm>
          <a:prstGeom prst="rect">
            <a:avLst/>
          </a:prstGeom>
          <a:noFill/>
        </p:spPr>
        <p:txBody>
          <a:bodyPr wrap="square" rtlCol="0">
            <a:spAutoFit/>
          </a:bodyPr>
          <a:lstStyle/>
          <a:p>
            <a:pPr>
              <a:lnSpc>
                <a:spcPts val="4000"/>
              </a:lnSpc>
            </a:pPr>
            <a:r>
              <a:rPr lang="en-AU" sz="3200"/>
              <a:t>God, whose love and goodness gathers us in:</a:t>
            </a:r>
          </a:p>
          <a:p>
            <a:pPr>
              <a:lnSpc>
                <a:spcPts val="4000"/>
              </a:lnSpc>
            </a:pPr>
            <a:r>
              <a:rPr lang="en-AU" sz="3200"/>
              <a:t>we pray for women all over the world, </a:t>
            </a:r>
          </a:p>
          <a:p>
            <a:pPr>
              <a:lnSpc>
                <a:spcPts val="4000"/>
              </a:lnSpc>
            </a:pPr>
            <a:r>
              <a:rPr lang="en-AU" sz="3200"/>
              <a:t>especially those challenged by poverty and other injustice.</a:t>
            </a:r>
          </a:p>
          <a:p>
            <a:pPr>
              <a:lnSpc>
                <a:spcPts val="4000"/>
              </a:lnSpc>
            </a:pPr>
            <a:r>
              <a:rPr lang="en-AU" sz="3200"/>
              <a:t>Stir us to know women’s dignity.</a:t>
            </a:r>
          </a:p>
          <a:p>
            <a:pPr>
              <a:lnSpc>
                <a:spcPts val="4000"/>
              </a:lnSpc>
            </a:pPr>
            <a:r>
              <a:rPr lang="en-AU" sz="3200"/>
              <a:t>Quieten us to listen to women’s voices.</a:t>
            </a:r>
          </a:p>
          <a:p>
            <a:pPr>
              <a:lnSpc>
                <a:spcPts val="4000"/>
              </a:lnSpc>
            </a:pPr>
            <a:r>
              <a:rPr lang="en-AU" sz="3200"/>
              <a:t>Awaken us to see women’s realities.</a:t>
            </a:r>
          </a:p>
          <a:p>
            <a:pPr>
              <a:lnSpc>
                <a:spcPts val="4000"/>
              </a:lnSpc>
            </a:pPr>
            <a:r>
              <a:rPr lang="en-AU" sz="3200"/>
              <a:t>Strengthen us to stand for women’s rights.</a:t>
            </a:r>
          </a:p>
          <a:p>
            <a:pPr>
              <a:lnSpc>
                <a:spcPts val="4000"/>
              </a:lnSpc>
            </a:pPr>
            <a:r>
              <a:rPr lang="en-AU" sz="3200"/>
              <a:t>Fill us with hope to make a better future together. </a:t>
            </a:r>
          </a:p>
          <a:p>
            <a:pPr>
              <a:lnSpc>
                <a:spcPts val="4000"/>
              </a:lnSpc>
            </a:pPr>
            <a:r>
              <a:rPr lang="en-AU" sz="3200"/>
              <a:t>Amen.</a:t>
            </a:r>
          </a:p>
        </p:txBody>
      </p:sp>
    </p:spTree>
    <p:extLst>
      <p:ext uri="{BB962C8B-B14F-4D97-AF65-F5344CB8AC3E}">
        <p14:creationId xmlns:p14="http://schemas.microsoft.com/office/powerpoint/2010/main" val="1208830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9AA01-C4F4-459B-B8F2-BA467B541E8E}"/>
              </a:ext>
            </a:extLst>
          </p:cNvPr>
          <p:cNvSpPr>
            <a:spLocks noGrp="1"/>
          </p:cNvSpPr>
          <p:nvPr>
            <p:ph type="ctrTitle"/>
          </p:nvPr>
        </p:nvSpPr>
        <p:spPr/>
        <p:txBody>
          <a:bodyPr/>
          <a:lstStyle/>
          <a:p>
            <a:r>
              <a:rPr lang="en-AU"/>
              <a:t>LEARN MORE</a:t>
            </a:r>
          </a:p>
        </p:txBody>
      </p:sp>
      <p:sp>
        <p:nvSpPr>
          <p:cNvPr id="4" name="TextBox 3">
            <a:extLst>
              <a:ext uri="{FF2B5EF4-FFF2-40B4-BE49-F238E27FC236}">
                <a16:creationId xmlns:a16="http://schemas.microsoft.com/office/drawing/2014/main" id="{3B0C32C7-9CA6-4B8D-B1FA-D179C5DC6F0C}"/>
              </a:ext>
            </a:extLst>
          </p:cNvPr>
          <p:cNvSpPr txBox="1"/>
          <p:nvPr/>
        </p:nvSpPr>
        <p:spPr>
          <a:xfrm>
            <a:off x="408871" y="2364497"/>
            <a:ext cx="11447769" cy="3016210"/>
          </a:xfrm>
          <a:prstGeom prst="rect">
            <a:avLst/>
          </a:prstGeom>
          <a:noFill/>
        </p:spPr>
        <p:txBody>
          <a:bodyPr wrap="square" rtlCol="0">
            <a:spAutoFit/>
          </a:bodyPr>
          <a:lstStyle/>
          <a:p>
            <a:pPr>
              <a:lnSpc>
                <a:spcPts val="2400"/>
              </a:lnSpc>
              <a:spcAft>
                <a:spcPts val="1200"/>
              </a:spcAft>
            </a:pPr>
            <a:r>
              <a:rPr lang="en-US" sz="2000" dirty="0">
                <a:solidFill>
                  <a:srgbClr val="0C244C"/>
                </a:solidFill>
                <a:cs typeface="Arial" panose="020B0604020202020204" pitchFamily="34" charset="0"/>
              </a:rPr>
              <a:t>Started by the Suffragettes in the early 1900s, the first </a:t>
            </a:r>
            <a:r>
              <a:rPr lang="en-US" sz="2000" b="1" dirty="0">
                <a:solidFill>
                  <a:srgbClr val="0C244C"/>
                </a:solidFill>
                <a:cs typeface="Arial" panose="020B0604020202020204" pitchFamily="34" charset="0"/>
              </a:rPr>
              <a:t>International Women's Day</a:t>
            </a:r>
            <a:r>
              <a:rPr lang="en-US" sz="2000" dirty="0">
                <a:solidFill>
                  <a:srgbClr val="0C244C"/>
                </a:solidFill>
                <a:cs typeface="Arial" panose="020B0604020202020204" pitchFamily="34" charset="0"/>
              </a:rPr>
              <a:t> was celebrated in 1911. </a:t>
            </a:r>
          </a:p>
          <a:p>
            <a:pPr>
              <a:lnSpc>
                <a:spcPts val="2400"/>
              </a:lnSpc>
              <a:spcAft>
                <a:spcPts val="1200"/>
              </a:spcAft>
            </a:pPr>
            <a:r>
              <a:rPr lang="en-US" sz="2000" dirty="0">
                <a:solidFill>
                  <a:srgbClr val="0C244C"/>
                </a:solidFill>
                <a:cs typeface="Arial" panose="020B0604020202020204" pitchFamily="34" charset="0"/>
              </a:rPr>
              <a:t>International Women's Day belongs to all communities everywhere – governments, companies, charities, educational institutions, networks, associations, the media and more. Whether through a global conference, community gathering, classroom lesson or dinner table conversation – everyone can play a purposeful part in pressing for gender parity.</a:t>
            </a:r>
          </a:p>
          <a:p>
            <a:pPr>
              <a:lnSpc>
                <a:spcPts val="2400"/>
              </a:lnSpc>
              <a:spcAft>
                <a:spcPts val="1200"/>
              </a:spcAft>
            </a:pPr>
            <a:r>
              <a:rPr lang="en-US" sz="2000" dirty="0">
                <a:solidFill>
                  <a:srgbClr val="0C244C"/>
                </a:solidFill>
                <a:cs typeface="Arial" panose="020B0604020202020204" pitchFamily="34" charset="0"/>
              </a:rPr>
              <a:t>The theme for 2026 is #GiveToGain. It </a:t>
            </a:r>
            <a:r>
              <a:rPr lang="en-AU" sz="2000" dirty="0"/>
              <a:t>encourages a mindset of generosity and collaboration. </a:t>
            </a:r>
          </a:p>
          <a:p>
            <a:pPr>
              <a:lnSpc>
                <a:spcPts val="2400"/>
              </a:lnSpc>
              <a:spcAft>
                <a:spcPts val="1200"/>
              </a:spcAft>
            </a:pPr>
            <a:r>
              <a:rPr lang="en-US" sz="2000" b="1" dirty="0">
                <a:solidFill>
                  <a:srgbClr val="0C244C"/>
                </a:solidFill>
                <a:latin typeface="Arial" panose="020B0604020202020204" pitchFamily="34" charset="0"/>
                <a:cs typeface="Arial" panose="020B0604020202020204" pitchFamily="34" charset="0"/>
              </a:rPr>
              <a:t>Learn more at </a:t>
            </a:r>
            <a:r>
              <a:rPr lang="en-AU" sz="2000" dirty="0">
                <a:hlinkClick r:id="rId3"/>
              </a:rPr>
              <a:t>https://www.internationalwomensday.com/Theme</a:t>
            </a:r>
            <a:r>
              <a:rPr lang="en-AU" sz="2000" dirty="0"/>
              <a:t> </a:t>
            </a:r>
            <a:endParaRPr lang="en-US" sz="2000" dirty="0">
              <a:solidFill>
                <a:srgbClr val="0C244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9554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g object 17">
            <a:extLst>
              <a:ext uri="{FF2B5EF4-FFF2-40B4-BE49-F238E27FC236}">
                <a16:creationId xmlns:a16="http://schemas.microsoft.com/office/drawing/2014/main" id="{1A7E4A2C-B20C-8C4D-A6F0-CE14D79E3113}"/>
              </a:ext>
            </a:extLst>
          </p:cNvPr>
          <p:cNvSpPr/>
          <p:nvPr/>
        </p:nvSpPr>
        <p:spPr>
          <a:xfrm>
            <a:off x="4009875" y="2250317"/>
            <a:ext cx="318334" cy="317887"/>
          </a:xfrm>
          <a:custGeom>
            <a:avLst/>
            <a:gdLst/>
            <a:ahLst/>
            <a:cxnLst/>
            <a:rect l="l" t="t" r="r" b="b"/>
            <a:pathLst>
              <a:path w="452754" h="452120">
                <a:moveTo>
                  <a:pt x="452742" y="180340"/>
                </a:moveTo>
                <a:lnTo>
                  <a:pt x="272135" y="180340"/>
                </a:lnTo>
                <a:lnTo>
                  <a:pt x="272135" y="0"/>
                </a:lnTo>
                <a:lnTo>
                  <a:pt x="180619" y="0"/>
                </a:lnTo>
                <a:lnTo>
                  <a:pt x="180619" y="180340"/>
                </a:lnTo>
                <a:lnTo>
                  <a:pt x="0" y="180340"/>
                </a:lnTo>
                <a:lnTo>
                  <a:pt x="0" y="271780"/>
                </a:lnTo>
                <a:lnTo>
                  <a:pt x="180619" y="271780"/>
                </a:lnTo>
                <a:lnTo>
                  <a:pt x="180619" y="452120"/>
                </a:lnTo>
                <a:lnTo>
                  <a:pt x="272135" y="452120"/>
                </a:lnTo>
                <a:lnTo>
                  <a:pt x="272135" y="271780"/>
                </a:lnTo>
                <a:lnTo>
                  <a:pt x="452742" y="271780"/>
                </a:lnTo>
                <a:lnTo>
                  <a:pt x="452742" y="180340"/>
                </a:lnTo>
                <a:close/>
              </a:path>
            </a:pathLst>
          </a:custGeom>
          <a:solidFill>
            <a:srgbClr val="FFFFFF"/>
          </a:solidFill>
        </p:spPr>
        <p:txBody>
          <a:bodyPr wrap="square" lIns="0" tIns="0" rIns="0" bIns="0" rtlCol="0"/>
          <a:lstStyle/>
          <a:p>
            <a:endParaRPr sz="1266"/>
          </a:p>
        </p:txBody>
      </p:sp>
      <p:sp>
        <p:nvSpPr>
          <p:cNvPr id="4" name="TextBox 3">
            <a:extLst>
              <a:ext uri="{FF2B5EF4-FFF2-40B4-BE49-F238E27FC236}">
                <a16:creationId xmlns:a16="http://schemas.microsoft.com/office/drawing/2014/main" id="{F4D89453-3D27-FC41-B4F5-67302E9167F0}"/>
              </a:ext>
            </a:extLst>
          </p:cNvPr>
          <p:cNvSpPr txBox="1"/>
          <p:nvPr/>
        </p:nvSpPr>
        <p:spPr>
          <a:xfrm>
            <a:off x="4261870" y="2532025"/>
            <a:ext cx="4649582" cy="590033"/>
          </a:xfrm>
          <a:prstGeom prst="rect">
            <a:avLst/>
          </a:prstGeom>
          <a:noFill/>
        </p:spPr>
        <p:txBody>
          <a:bodyPr wrap="square" rtlCol="0">
            <a:spAutoFit/>
          </a:bodyPr>
          <a:lstStyle/>
          <a:p>
            <a:r>
              <a:rPr lang="en-US" sz="3234" b="1">
                <a:solidFill>
                  <a:schemeClr val="bg1"/>
                </a:solidFill>
                <a:latin typeface="Arial" panose="020B0604020202020204" pitchFamily="34" charset="0"/>
              </a:rPr>
              <a:t>END POVERTY</a:t>
            </a:r>
          </a:p>
        </p:txBody>
      </p:sp>
      <p:sp>
        <p:nvSpPr>
          <p:cNvPr id="5" name="TextBox 4">
            <a:extLst>
              <a:ext uri="{FF2B5EF4-FFF2-40B4-BE49-F238E27FC236}">
                <a16:creationId xmlns:a16="http://schemas.microsoft.com/office/drawing/2014/main" id="{E5415296-8344-1440-832E-609648B77BB3}"/>
              </a:ext>
            </a:extLst>
          </p:cNvPr>
          <p:cNvSpPr txBox="1"/>
          <p:nvPr/>
        </p:nvSpPr>
        <p:spPr>
          <a:xfrm>
            <a:off x="4261870" y="2964980"/>
            <a:ext cx="4649582" cy="590033"/>
          </a:xfrm>
          <a:prstGeom prst="rect">
            <a:avLst/>
          </a:prstGeom>
          <a:noFill/>
        </p:spPr>
        <p:txBody>
          <a:bodyPr wrap="square" rtlCol="0">
            <a:spAutoFit/>
          </a:bodyPr>
          <a:lstStyle/>
          <a:p>
            <a:r>
              <a:rPr lang="en-US" sz="3234" b="1">
                <a:solidFill>
                  <a:schemeClr val="bg1"/>
                </a:solidFill>
                <a:latin typeface="Arial" panose="020B0604020202020204" pitchFamily="34" charset="0"/>
              </a:rPr>
              <a:t>PROMOTE JUSTICE</a:t>
            </a:r>
          </a:p>
        </p:txBody>
      </p:sp>
      <p:sp>
        <p:nvSpPr>
          <p:cNvPr id="6" name="TextBox 5">
            <a:extLst>
              <a:ext uri="{FF2B5EF4-FFF2-40B4-BE49-F238E27FC236}">
                <a16:creationId xmlns:a16="http://schemas.microsoft.com/office/drawing/2014/main" id="{3881D93A-49AA-8C40-ABDD-BE6D26E9BDE2}"/>
              </a:ext>
            </a:extLst>
          </p:cNvPr>
          <p:cNvSpPr txBox="1"/>
          <p:nvPr/>
        </p:nvSpPr>
        <p:spPr>
          <a:xfrm>
            <a:off x="4261870" y="3438456"/>
            <a:ext cx="3807737" cy="590033"/>
          </a:xfrm>
          <a:prstGeom prst="rect">
            <a:avLst/>
          </a:prstGeom>
          <a:noFill/>
        </p:spPr>
        <p:txBody>
          <a:bodyPr wrap="square" rtlCol="0">
            <a:spAutoFit/>
          </a:bodyPr>
          <a:lstStyle/>
          <a:p>
            <a:r>
              <a:rPr lang="en-US" sz="3234" b="1">
                <a:solidFill>
                  <a:schemeClr val="bg1"/>
                </a:solidFill>
                <a:latin typeface="Arial" panose="020B0604020202020204" pitchFamily="34" charset="0"/>
              </a:rPr>
              <a:t>UPHOLD DIGNITY</a:t>
            </a:r>
          </a:p>
        </p:txBody>
      </p:sp>
      <p:sp>
        <p:nvSpPr>
          <p:cNvPr id="10" name="bg object 21">
            <a:extLst>
              <a:ext uri="{FF2B5EF4-FFF2-40B4-BE49-F238E27FC236}">
                <a16:creationId xmlns:a16="http://schemas.microsoft.com/office/drawing/2014/main" id="{AA5C0B38-4084-9247-B87E-FCE36D6181DF}"/>
              </a:ext>
            </a:extLst>
          </p:cNvPr>
          <p:cNvSpPr>
            <a:spLocks noChangeAspect="1"/>
          </p:cNvSpPr>
          <p:nvPr/>
        </p:nvSpPr>
        <p:spPr>
          <a:xfrm>
            <a:off x="7971177" y="3692770"/>
            <a:ext cx="213881" cy="213591"/>
          </a:xfrm>
          <a:prstGeom prst="rect">
            <a:avLst/>
          </a:prstGeom>
          <a:blipFill>
            <a:blip r:embed="rId2" cstate="print"/>
            <a:stretch>
              <a:fillRect/>
            </a:stretch>
          </a:blipFill>
        </p:spPr>
        <p:txBody>
          <a:bodyPr wrap="square" lIns="0" tIns="0" rIns="0" bIns="0" rtlCol="0"/>
          <a:lstStyle/>
          <a:p>
            <a:endParaRPr sz="1266"/>
          </a:p>
        </p:txBody>
      </p:sp>
    </p:spTree>
    <p:extLst>
      <p:ext uri="{BB962C8B-B14F-4D97-AF65-F5344CB8AC3E}">
        <p14:creationId xmlns:p14="http://schemas.microsoft.com/office/powerpoint/2010/main" val="1931928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E89E5A39-7635-BF4C-BD10-A026C2FF4B13}"/>
              </a:ext>
            </a:extLst>
          </p:cNvPr>
          <p:cNvSpPr txBox="1">
            <a:spLocks noChangeAspect="1"/>
          </p:cNvSpPr>
          <p:nvPr/>
        </p:nvSpPr>
        <p:spPr>
          <a:xfrm>
            <a:off x="4232684" y="2335786"/>
            <a:ext cx="3726634" cy="515167"/>
          </a:xfrm>
          <a:prstGeom prst="rect">
            <a:avLst/>
          </a:prstGeom>
        </p:spPr>
        <p:txBody>
          <a:bodyPr>
            <a:noAutofit/>
          </a:bodyPr>
          <a:lstStyle>
            <a:lvl1pPr marL="0" indent="0" algn="ctr" eaLnBrk="1" hangingPunct="1">
              <a:buFontTx/>
              <a:buNone/>
              <a:defRPr sz="4000" b="1" baseline="0">
                <a:solidFill>
                  <a:schemeClr val="bg1"/>
                </a:solidFill>
                <a:latin typeface="Arial"/>
                <a:ea typeface="+mn-ea"/>
                <a:cs typeface="Arial"/>
              </a:defRPr>
            </a:lvl1pPr>
            <a:lvl2pPr marL="342900" indent="0" eaLnBrk="1" hangingPunct="1">
              <a:buFontTx/>
              <a:buNone/>
              <a:defRPr sz="1050">
                <a:latin typeface=""/>
                <a:ea typeface="+mn-ea"/>
                <a:cs typeface="+mn-cs"/>
              </a:defRPr>
            </a:lvl2pPr>
            <a:lvl3pPr marL="685800" indent="0" eaLnBrk="1" hangingPunct="1">
              <a:buFontTx/>
              <a:buNone/>
              <a:defRPr sz="1050">
                <a:latin typeface=""/>
                <a:ea typeface="+mn-ea"/>
                <a:cs typeface="+mn-cs"/>
              </a:defRPr>
            </a:lvl3pPr>
            <a:lvl4pPr marL="1028700" indent="0" eaLnBrk="1" hangingPunct="1">
              <a:buFontTx/>
              <a:buNone/>
              <a:defRPr sz="1050">
                <a:latin typeface=""/>
                <a:ea typeface="+mn-ea"/>
                <a:cs typeface="+mn-cs"/>
              </a:defRPr>
            </a:lvl4pPr>
            <a:lvl5pPr marL="1371600" indent="0" eaLnBrk="1" hangingPunct="1">
              <a:buFontTx/>
              <a:buNone/>
              <a:defRPr sz="1050">
                <a:latin typeface=""/>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AU" sz="4219" kern="0"/>
              <a:t>Thank You</a:t>
            </a:r>
          </a:p>
        </p:txBody>
      </p:sp>
      <p:sp>
        <p:nvSpPr>
          <p:cNvPr id="8" name="bg object 17">
            <a:extLst>
              <a:ext uri="{FF2B5EF4-FFF2-40B4-BE49-F238E27FC236}">
                <a16:creationId xmlns:a16="http://schemas.microsoft.com/office/drawing/2014/main" id="{E85416CE-4E43-534F-AAFF-0F89C0D2DAA5}"/>
              </a:ext>
            </a:extLst>
          </p:cNvPr>
          <p:cNvSpPr>
            <a:spLocks noChangeAspect="1"/>
          </p:cNvSpPr>
          <p:nvPr/>
        </p:nvSpPr>
        <p:spPr>
          <a:xfrm>
            <a:off x="4232684" y="2117804"/>
            <a:ext cx="355250" cy="353858"/>
          </a:xfrm>
          <a:custGeom>
            <a:avLst/>
            <a:gdLst/>
            <a:ahLst/>
            <a:cxnLst/>
            <a:rect l="l" t="t" r="r" b="b"/>
            <a:pathLst>
              <a:path w="452754" h="452120">
                <a:moveTo>
                  <a:pt x="452742" y="180340"/>
                </a:moveTo>
                <a:lnTo>
                  <a:pt x="272135" y="180340"/>
                </a:lnTo>
                <a:lnTo>
                  <a:pt x="272135" y="0"/>
                </a:lnTo>
                <a:lnTo>
                  <a:pt x="180619" y="0"/>
                </a:lnTo>
                <a:lnTo>
                  <a:pt x="180619" y="180340"/>
                </a:lnTo>
                <a:lnTo>
                  <a:pt x="0" y="180340"/>
                </a:lnTo>
                <a:lnTo>
                  <a:pt x="0" y="271780"/>
                </a:lnTo>
                <a:lnTo>
                  <a:pt x="180619" y="271780"/>
                </a:lnTo>
                <a:lnTo>
                  <a:pt x="180619" y="452120"/>
                </a:lnTo>
                <a:lnTo>
                  <a:pt x="272135" y="452120"/>
                </a:lnTo>
                <a:lnTo>
                  <a:pt x="272135" y="271780"/>
                </a:lnTo>
                <a:lnTo>
                  <a:pt x="452742" y="271780"/>
                </a:lnTo>
                <a:lnTo>
                  <a:pt x="452742" y="180340"/>
                </a:lnTo>
                <a:close/>
              </a:path>
            </a:pathLst>
          </a:custGeom>
          <a:solidFill>
            <a:srgbClr val="FFFFFF"/>
          </a:solidFill>
        </p:spPr>
        <p:txBody>
          <a:bodyPr wrap="square" lIns="0" tIns="0" rIns="0" bIns="0" rtlCol="0"/>
          <a:lstStyle/>
          <a:p>
            <a:endParaRPr sz="1266"/>
          </a:p>
        </p:txBody>
      </p:sp>
      <p:sp>
        <p:nvSpPr>
          <p:cNvPr id="9" name="bg object 21">
            <a:extLst>
              <a:ext uri="{FF2B5EF4-FFF2-40B4-BE49-F238E27FC236}">
                <a16:creationId xmlns:a16="http://schemas.microsoft.com/office/drawing/2014/main" id="{DC6E23B0-0E36-9443-BCBF-EBD78DD7B176}"/>
              </a:ext>
            </a:extLst>
          </p:cNvPr>
          <p:cNvSpPr>
            <a:spLocks noChangeAspect="1"/>
          </p:cNvSpPr>
          <p:nvPr/>
        </p:nvSpPr>
        <p:spPr>
          <a:xfrm>
            <a:off x="7596142" y="2678929"/>
            <a:ext cx="248675" cy="248338"/>
          </a:xfrm>
          <a:prstGeom prst="rect">
            <a:avLst/>
          </a:prstGeom>
          <a:blipFill>
            <a:blip r:embed="rId2" cstate="print"/>
            <a:stretch>
              <a:fillRect/>
            </a:stretch>
          </a:blipFill>
        </p:spPr>
        <p:txBody>
          <a:bodyPr wrap="square" lIns="0" tIns="0" rIns="0" bIns="0" rtlCol="0"/>
          <a:lstStyle/>
          <a:p>
            <a:endParaRPr sz="1266"/>
          </a:p>
        </p:txBody>
      </p:sp>
      <p:grpSp>
        <p:nvGrpSpPr>
          <p:cNvPr id="3" name="Group 2">
            <a:extLst>
              <a:ext uri="{FF2B5EF4-FFF2-40B4-BE49-F238E27FC236}">
                <a16:creationId xmlns:a16="http://schemas.microsoft.com/office/drawing/2014/main" id="{158D06EC-53EE-014D-8EF1-9227E6C1D795}"/>
              </a:ext>
            </a:extLst>
          </p:cNvPr>
          <p:cNvGrpSpPr>
            <a:grpSpLocks noChangeAspect="1"/>
          </p:cNvGrpSpPr>
          <p:nvPr/>
        </p:nvGrpSpPr>
        <p:grpSpPr>
          <a:xfrm>
            <a:off x="4740862" y="3329473"/>
            <a:ext cx="2710279" cy="614984"/>
            <a:chOff x="5226547" y="5186167"/>
            <a:chExt cx="2518643" cy="571500"/>
          </a:xfrm>
        </p:grpSpPr>
        <p:pic>
          <p:nvPicPr>
            <p:cNvPr id="11" name="Picture 10">
              <a:extLst>
                <a:ext uri="{FF2B5EF4-FFF2-40B4-BE49-F238E27FC236}">
                  <a16:creationId xmlns:a16="http://schemas.microsoft.com/office/drawing/2014/main" id="{F33E0BCB-13AF-6A44-82B4-2367301ACE8A}"/>
                </a:ext>
              </a:extLst>
            </p:cNvPr>
            <p:cNvPicPr>
              <a:picLocks noChangeAspect="1"/>
            </p:cNvPicPr>
            <p:nvPr/>
          </p:nvPicPr>
          <p:blipFill>
            <a:blip r:embed="rId3"/>
            <a:stretch>
              <a:fillRect/>
            </a:stretch>
          </p:blipFill>
          <p:spPr>
            <a:xfrm>
              <a:off x="7173690" y="5186167"/>
              <a:ext cx="571500" cy="571500"/>
            </a:xfrm>
            <a:prstGeom prst="rect">
              <a:avLst/>
            </a:prstGeom>
          </p:spPr>
        </p:pic>
        <p:pic>
          <p:nvPicPr>
            <p:cNvPr id="12" name="Picture 11">
              <a:extLst>
                <a:ext uri="{FF2B5EF4-FFF2-40B4-BE49-F238E27FC236}">
                  <a16:creationId xmlns:a16="http://schemas.microsoft.com/office/drawing/2014/main" id="{4EFA7DF1-B90A-D749-AAA5-42E1BD7C93CE}"/>
                </a:ext>
              </a:extLst>
            </p:cNvPr>
            <p:cNvPicPr>
              <a:picLocks noChangeAspect="1"/>
            </p:cNvPicPr>
            <p:nvPr/>
          </p:nvPicPr>
          <p:blipFill>
            <a:blip r:embed="rId4"/>
            <a:stretch>
              <a:fillRect/>
            </a:stretch>
          </p:blipFill>
          <p:spPr>
            <a:xfrm>
              <a:off x="6216650" y="5186167"/>
              <a:ext cx="571500" cy="571500"/>
            </a:xfrm>
            <a:prstGeom prst="rect">
              <a:avLst/>
            </a:prstGeom>
          </p:spPr>
        </p:pic>
        <p:pic>
          <p:nvPicPr>
            <p:cNvPr id="13" name="Picture 12">
              <a:extLst>
                <a:ext uri="{FF2B5EF4-FFF2-40B4-BE49-F238E27FC236}">
                  <a16:creationId xmlns:a16="http://schemas.microsoft.com/office/drawing/2014/main" id="{814F9406-1887-084D-826C-C153EFDDCAC2}"/>
                </a:ext>
              </a:extLst>
            </p:cNvPr>
            <p:cNvPicPr>
              <a:picLocks noChangeAspect="1"/>
            </p:cNvPicPr>
            <p:nvPr/>
          </p:nvPicPr>
          <p:blipFill>
            <a:blip r:embed="rId5"/>
            <a:stretch>
              <a:fillRect/>
            </a:stretch>
          </p:blipFill>
          <p:spPr>
            <a:xfrm>
              <a:off x="5226547" y="5186167"/>
              <a:ext cx="571500" cy="571500"/>
            </a:xfrm>
            <a:prstGeom prst="rect">
              <a:avLst/>
            </a:prstGeom>
          </p:spPr>
        </p:pic>
      </p:grpSp>
      <p:sp>
        <p:nvSpPr>
          <p:cNvPr id="14" name="TextBox 13">
            <a:extLst>
              <a:ext uri="{FF2B5EF4-FFF2-40B4-BE49-F238E27FC236}">
                <a16:creationId xmlns:a16="http://schemas.microsoft.com/office/drawing/2014/main" id="{4741AEDF-FDFD-554F-BAA5-0DC56B841E9D}"/>
              </a:ext>
            </a:extLst>
          </p:cNvPr>
          <p:cNvSpPr txBox="1">
            <a:spLocks noChangeAspect="1"/>
          </p:cNvSpPr>
          <p:nvPr/>
        </p:nvSpPr>
        <p:spPr>
          <a:xfrm>
            <a:off x="4578114" y="4135511"/>
            <a:ext cx="3035772" cy="351956"/>
          </a:xfrm>
          <a:prstGeom prst="rect">
            <a:avLst/>
          </a:prstGeom>
          <a:noFill/>
        </p:spPr>
        <p:txBody>
          <a:bodyPr wrap="square" rtlCol="0">
            <a:spAutoFit/>
          </a:bodyPr>
          <a:lstStyle/>
          <a:p>
            <a:pPr algn="ctr" defTabSz="241093">
              <a:defRPr/>
            </a:pPr>
            <a:r>
              <a:rPr lang="en-AU" sz="1687" spc="158">
                <a:solidFill>
                  <a:schemeClr val="bg1"/>
                </a:solidFill>
                <a:latin typeface="Arial" panose="020B0604020202020204" pitchFamily="34" charset="0"/>
                <a:ea typeface="Roboto Light" pitchFamily="2" charset="0"/>
                <a:cs typeface="Arial" panose="020B0604020202020204" pitchFamily="34" charset="0"/>
              </a:rPr>
              <a:t>www.caritas.org.au</a:t>
            </a:r>
          </a:p>
        </p:txBody>
      </p:sp>
    </p:spTree>
    <p:extLst>
      <p:ext uri="{BB962C8B-B14F-4D97-AF65-F5344CB8AC3E}">
        <p14:creationId xmlns:p14="http://schemas.microsoft.com/office/powerpoint/2010/main" val="1062673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9AA01-C4F4-459B-B8F2-BA467B541E8E}"/>
              </a:ext>
            </a:extLst>
          </p:cNvPr>
          <p:cNvSpPr>
            <a:spLocks noGrp="1"/>
          </p:cNvSpPr>
          <p:nvPr>
            <p:ph type="ctrTitle"/>
          </p:nvPr>
        </p:nvSpPr>
        <p:spPr/>
        <p:txBody>
          <a:bodyPr/>
          <a:lstStyle/>
          <a:p>
            <a:r>
              <a:rPr lang="en-AU"/>
              <a:t>A NOTE TO PRESENTERS</a:t>
            </a:r>
          </a:p>
        </p:txBody>
      </p:sp>
      <p:sp>
        <p:nvSpPr>
          <p:cNvPr id="4" name="TextBox 3">
            <a:extLst>
              <a:ext uri="{FF2B5EF4-FFF2-40B4-BE49-F238E27FC236}">
                <a16:creationId xmlns:a16="http://schemas.microsoft.com/office/drawing/2014/main" id="{3B0C32C7-9CA6-4B8D-B1FA-D179C5DC6F0C}"/>
              </a:ext>
            </a:extLst>
          </p:cNvPr>
          <p:cNvSpPr txBox="1"/>
          <p:nvPr/>
        </p:nvSpPr>
        <p:spPr>
          <a:xfrm>
            <a:off x="408871" y="2389646"/>
            <a:ext cx="11590871" cy="3339376"/>
          </a:xfrm>
          <a:prstGeom prst="rect">
            <a:avLst/>
          </a:prstGeom>
          <a:noFill/>
        </p:spPr>
        <p:txBody>
          <a:bodyPr wrap="square" rtlCol="0">
            <a:spAutoFit/>
          </a:bodyPr>
          <a:lstStyle/>
          <a:p>
            <a:pPr>
              <a:spcBef>
                <a:spcPts val="120"/>
              </a:spcBef>
              <a:spcAft>
                <a:spcPts val="1200"/>
              </a:spcAft>
            </a:pPr>
            <a:r>
              <a:rPr lang="en-US" sz="1600" b="1">
                <a:solidFill>
                  <a:srgbClr val="0C244C"/>
                </a:solidFill>
                <a:cs typeface="Arial"/>
              </a:rPr>
              <a:t>Aboriginal and Torres Strait Islander people are advised that videos, images and external links contained in this resource may contain images, voices or names of people who have since passed away.</a:t>
            </a:r>
            <a:endParaRPr lang="en-US" sz="1600">
              <a:solidFill>
                <a:srgbClr val="0C244C"/>
              </a:solidFill>
              <a:cs typeface="Arial"/>
            </a:endParaRPr>
          </a:p>
          <a:p>
            <a:pPr>
              <a:spcBef>
                <a:spcPts val="120"/>
              </a:spcBef>
              <a:spcAft>
                <a:spcPts val="600"/>
              </a:spcAft>
            </a:pPr>
            <a:r>
              <a:rPr lang="en-US" sz="1600">
                <a:solidFill>
                  <a:srgbClr val="0C244C"/>
                </a:solidFill>
                <a:cs typeface="Arial"/>
              </a:rPr>
              <a:t>This presentation highlights some challenges and inequalities faced by women around the world.</a:t>
            </a:r>
          </a:p>
          <a:p>
            <a:pPr>
              <a:spcBef>
                <a:spcPts val="120"/>
              </a:spcBef>
              <a:spcAft>
                <a:spcPts val="120"/>
              </a:spcAft>
            </a:pPr>
            <a:endParaRPr lang="en-US" sz="1600" b="1">
              <a:solidFill>
                <a:srgbClr val="0C244C"/>
              </a:solidFill>
              <a:cs typeface="Arial"/>
            </a:endParaRPr>
          </a:p>
          <a:p>
            <a:pPr>
              <a:spcBef>
                <a:spcPts val="120"/>
              </a:spcBef>
              <a:spcAft>
                <a:spcPts val="120"/>
              </a:spcAft>
            </a:pPr>
            <a:r>
              <a:rPr lang="en-US" sz="1600" b="1">
                <a:solidFill>
                  <a:srgbClr val="0C244C"/>
                </a:solidFill>
                <a:cs typeface="Arial"/>
              </a:rPr>
              <a:t>Please note:</a:t>
            </a:r>
          </a:p>
          <a:p>
            <a:pPr>
              <a:spcBef>
                <a:spcPts val="120"/>
              </a:spcBef>
              <a:spcAft>
                <a:spcPts val="120"/>
              </a:spcAft>
            </a:pPr>
            <a:r>
              <a:rPr lang="en-US" sz="1600">
                <a:solidFill>
                  <a:srgbClr val="0C244C"/>
                </a:solidFill>
                <a:cs typeface="Arial"/>
              </a:rPr>
              <a:t>It is our hope that you will use these slides in a way that best suits your purposes. As such, the slides are editable so that the content is flexible for you to adapt to your needs. If you do edit this presentation, please ensure content and photos from this resource remain with the appropriate credit to Caritas Australia and the photographers.</a:t>
            </a:r>
          </a:p>
          <a:p>
            <a:pPr>
              <a:spcBef>
                <a:spcPts val="120"/>
              </a:spcBef>
              <a:spcAft>
                <a:spcPts val="120"/>
              </a:spcAft>
            </a:pPr>
            <a:endParaRPr lang="en-US" sz="1600">
              <a:solidFill>
                <a:srgbClr val="0C244C"/>
              </a:solidFill>
              <a:cs typeface="Arial"/>
            </a:endParaRPr>
          </a:p>
          <a:p>
            <a:pPr>
              <a:spcBef>
                <a:spcPts val="120"/>
              </a:spcBef>
              <a:spcAft>
                <a:spcPts val="120"/>
              </a:spcAft>
            </a:pPr>
            <a:r>
              <a:rPr lang="en-US" sz="1600">
                <a:solidFill>
                  <a:srgbClr val="0C244C"/>
                </a:solidFill>
                <a:cs typeface="Arial"/>
              </a:rPr>
              <a:t>For copyright information and photo captions, please see the 'Notes' section of the slides.</a:t>
            </a:r>
          </a:p>
          <a:p>
            <a:pPr>
              <a:spcBef>
                <a:spcPts val="110"/>
              </a:spcBef>
              <a:spcAft>
                <a:spcPts val="110"/>
              </a:spcAft>
            </a:pPr>
            <a:endParaRPr lang="en-US" sz="2200" b="1">
              <a:solidFill>
                <a:srgbClr val="0C244C"/>
              </a:solidFill>
              <a:latin typeface="Arial" panose="020B0604020202020204" pitchFamily="34" charset="0"/>
              <a:cs typeface="Arial" panose="020B0604020202020204" pitchFamily="34" charset="0"/>
            </a:endParaRPr>
          </a:p>
        </p:txBody>
      </p:sp>
      <p:pic>
        <p:nvPicPr>
          <p:cNvPr id="3" name="Picture 2" descr="A close up of a text&#10;&#10;Description automatically generated">
            <a:extLst>
              <a:ext uri="{FF2B5EF4-FFF2-40B4-BE49-F238E27FC236}">
                <a16:creationId xmlns:a16="http://schemas.microsoft.com/office/drawing/2014/main" id="{29E66950-335D-3E6F-B559-3FD80E64CB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34412" y="5282490"/>
            <a:ext cx="7123176" cy="893064"/>
          </a:xfrm>
          <a:prstGeom prst="rect">
            <a:avLst/>
          </a:prstGeom>
        </p:spPr>
      </p:pic>
    </p:spTree>
    <p:extLst>
      <p:ext uri="{BB962C8B-B14F-4D97-AF65-F5344CB8AC3E}">
        <p14:creationId xmlns:p14="http://schemas.microsoft.com/office/powerpoint/2010/main" val="3394665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woman holding a young child smiles at the camera as she holds a can of baby formula. A young girl stands beside her reaching for the can.">
            <a:extLst>
              <a:ext uri="{FF2B5EF4-FFF2-40B4-BE49-F238E27FC236}">
                <a16:creationId xmlns:a16="http://schemas.microsoft.com/office/drawing/2014/main" id="{3C0D1C97-7A27-8134-FA54-2A7B6557A8B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41343"/>
          <a:stretch>
            <a:fillRect/>
          </a:stretch>
        </p:blipFill>
        <p:spPr>
          <a:xfrm>
            <a:off x="0" y="-69274"/>
            <a:ext cx="12192000" cy="6326707"/>
          </a:xfrm>
        </p:spPr>
      </p:pic>
      <p:sp>
        <p:nvSpPr>
          <p:cNvPr id="7" name="Round Single Corner Rectangle 10">
            <a:extLst>
              <a:ext uri="{FF2B5EF4-FFF2-40B4-BE49-F238E27FC236}">
                <a16:creationId xmlns:a16="http://schemas.microsoft.com/office/drawing/2014/main" id="{F2E1E64B-9D89-41D5-9AAD-2146952145C1}"/>
              </a:ext>
            </a:extLst>
          </p:cNvPr>
          <p:cNvSpPr/>
          <p:nvPr/>
        </p:nvSpPr>
        <p:spPr>
          <a:xfrm>
            <a:off x="-11430" y="-69274"/>
            <a:ext cx="4819649" cy="6326707"/>
          </a:xfrm>
          <a:prstGeom prst="round1Rect">
            <a:avLst>
              <a:gd name="adj" fmla="val 23287"/>
            </a:avLst>
          </a:prstGeom>
          <a:solidFill>
            <a:srgbClr val="FFCF9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9922480-39B5-4745-B24B-791BDFCC55B4}"/>
              </a:ext>
            </a:extLst>
          </p:cNvPr>
          <p:cNvSpPr>
            <a:spLocks noGrp="1"/>
          </p:cNvSpPr>
          <p:nvPr>
            <p:ph type="body" sz="quarter" idx="12"/>
          </p:nvPr>
        </p:nvSpPr>
        <p:spPr>
          <a:xfrm>
            <a:off x="338026" y="1284410"/>
            <a:ext cx="4143597" cy="3757886"/>
          </a:xfrm>
        </p:spPr>
        <p:txBody>
          <a:bodyPr lIns="91440" tIns="45720" rIns="91440" bIns="45720" anchor="t">
            <a:noAutofit/>
          </a:bodyPr>
          <a:lstStyle/>
          <a:p>
            <a:pPr>
              <a:lnSpc>
                <a:spcPts val="4000"/>
              </a:lnSpc>
              <a:spcBef>
                <a:spcPts val="0"/>
              </a:spcBef>
            </a:pPr>
            <a:r>
              <a:rPr lang="en-AU" sz="3200">
                <a:solidFill>
                  <a:srgbClr val="2E294E"/>
                </a:solidFill>
              </a:rPr>
              <a:t>Today,</a:t>
            </a:r>
          </a:p>
          <a:p>
            <a:pPr>
              <a:lnSpc>
                <a:spcPts val="4000"/>
              </a:lnSpc>
              <a:spcBef>
                <a:spcPts val="0"/>
              </a:spcBef>
            </a:pPr>
            <a:r>
              <a:rPr lang="en-AU" sz="3200">
                <a:solidFill>
                  <a:srgbClr val="2E294E"/>
                </a:solidFill>
              </a:rPr>
              <a:t>we honour women across the world whose lives reflect strength, wisdom and inherent dignity.</a:t>
            </a:r>
          </a:p>
        </p:txBody>
      </p:sp>
    </p:spTree>
    <p:extLst>
      <p:ext uri="{BB962C8B-B14F-4D97-AF65-F5344CB8AC3E}">
        <p14:creationId xmlns:p14="http://schemas.microsoft.com/office/powerpoint/2010/main" val="4201565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woman in a bright yellow dress stands behind students working at their desks inside a classroom.">
            <a:extLst>
              <a:ext uri="{FF2B5EF4-FFF2-40B4-BE49-F238E27FC236}">
                <a16:creationId xmlns:a16="http://schemas.microsoft.com/office/drawing/2014/main" id="{ED80EB15-C218-0A6D-944A-9EC6464C3D6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a:xfrm>
            <a:off x="3671454" y="-69274"/>
            <a:ext cx="8520545" cy="6326710"/>
          </a:xfrm>
        </p:spPr>
      </p:pic>
      <p:sp>
        <p:nvSpPr>
          <p:cNvPr id="7" name="Round Single Corner Rectangle 10">
            <a:extLst>
              <a:ext uri="{FF2B5EF4-FFF2-40B4-BE49-F238E27FC236}">
                <a16:creationId xmlns:a16="http://schemas.microsoft.com/office/drawing/2014/main" id="{F2E1E64B-9D89-41D5-9AAD-2146952145C1}"/>
              </a:ext>
            </a:extLst>
          </p:cNvPr>
          <p:cNvSpPr/>
          <p:nvPr/>
        </p:nvSpPr>
        <p:spPr>
          <a:xfrm>
            <a:off x="-11430" y="-69273"/>
            <a:ext cx="4819649" cy="6326710"/>
          </a:xfrm>
          <a:prstGeom prst="round1Rect">
            <a:avLst>
              <a:gd name="adj" fmla="val 23287"/>
            </a:avLst>
          </a:prstGeom>
          <a:solidFill>
            <a:srgbClr val="FFCF9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9922480-39B5-4745-B24B-791BDFCC55B4}"/>
              </a:ext>
            </a:extLst>
          </p:cNvPr>
          <p:cNvSpPr>
            <a:spLocks noGrp="1"/>
          </p:cNvSpPr>
          <p:nvPr>
            <p:ph type="body" sz="quarter" idx="12"/>
          </p:nvPr>
        </p:nvSpPr>
        <p:spPr>
          <a:xfrm>
            <a:off x="386200" y="747977"/>
            <a:ext cx="4047248" cy="4830755"/>
          </a:xfrm>
        </p:spPr>
        <p:txBody>
          <a:bodyPr/>
          <a:lstStyle/>
          <a:p>
            <a:pPr>
              <a:lnSpc>
                <a:spcPts val="4000"/>
              </a:lnSpc>
              <a:spcBef>
                <a:spcPts val="0"/>
              </a:spcBef>
            </a:pPr>
            <a:r>
              <a:rPr lang="en-AU" sz="3200">
                <a:solidFill>
                  <a:srgbClr val="2E294E"/>
                </a:solidFill>
              </a:rPr>
              <a:t>Today,</a:t>
            </a:r>
          </a:p>
          <a:p>
            <a:pPr>
              <a:lnSpc>
                <a:spcPts val="4000"/>
              </a:lnSpc>
              <a:spcBef>
                <a:spcPts val="0"/>
              </a:spcBef>
              <a:spcAft>
                <a:spcPts val="1200"/>
              </a:spcAft>
            </a:pPr>
            <a:r>
              <a:rPr lang="en-AU" sz="3200">
                <a:solidFill>
                  <a:srgbClr val="2E294E"/>
                </a:solidFill>
              </a:rPr>
              <a:t>we recognise the women whose leadership and care help build communities where everyone can belong and thrive.</a:t>
            </a:r>
          </a:p>
        </p:txBody>
      </p:sp>
    </p:spTree>
    <p:extLst>
      <p:ext uri="{BB962C8B-B14F-4D97-AF65-F5344CB8AC3E}">
        <p14:creationId xmlns:p14="http://schemas.microsoft.com/office/powerpoint/2010/main" val="1818929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woman crouches down in a outdoor nursery tending to the plants.">
            <a:extLst>
              <a:ext uri="{FF2B5EF4-FFF2-40B4-BE49-F238E27FC236}">
                <a16:creationId xmlns:a16="http://schemas.microsoft.com/office/drawing/2014/main" id="{DF77A432-D190-1C1E-D1AC-13EFB8067D2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11811"/>
          <a:stretch>
            <a:fillRect/>
          </a:stretch>
        </p:blipFill>
        <p:spPr>
          <a:xfrm>
            <a:off x="0" y="-69274"/>
            <a:ext cx="12192000" cy="6326707"/>
          </a:xfrm>
        </p:spPr>
      </p:pic>
      <p:sp>
        <p:nvSpPr>
          <p:cNvPr id="7" name="Round Single Corner Rectangle 10">
            <a:extLst>
              <a:ext uri="{FF2B5EF4-FFF2-40B4-BE49-F238E27FC236}">
                <a16:creationId xmlns:a16="http://schemas.microsoft.com/office/drawing/2014/main" id="{F2E1E64B-9D89-41D5-9AAD-2146952145C1}"/>
              </a:ext>
            </a:extLst>
          </p:cNvPr>
          <p:cNvSpPr/>
          <p:nvPr/>
        </p:nvSpPr>
        <p:spPr>
          <a:xfrm>
            <a:off x="-11430" y="-69274"/>
            <a:ext cx="4819649" cy="6326707"/>
          </a:xfrm>
          <a:prstGeom prst="round1Rect">
            <a:avLst>
              <a:gd name="adj" fmla="val 23287"/>
            </a:avLst>
          </a:prstGeom>
          <a:solidFill>
            <a:srgbClr val="FFCF9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9922480-39B5-4745-B24B-791BDFCC55B4}"/>
              </a:ext>
            </a:extLst>
          </p:cNvPr>
          <p:cNvSpPr>
            <a:spLocks noGrp="1"/>
          </p:cNvSpPr>
          <p:nvPr>
            <p:ph type="body" sz="quarter" idx="12"/>
          </p:nvPr>
        </p:nvSpPr>
        <p:spPr>
          <a:xfrm>
            <a:off x="386199" y="703278"/>
            <a:ext cx="4143597" cy="4830755"/>
          </a:xfrm>
        </p:spPr>
        <p:txBody>
          <a:bodyPr lIns="91440" tIns="45720" rIns="91440" bIns="45720" anchor="t">
            <a:noAutofit/>
          </a:bodyPr>
          <a:lstStyle/>
          <a:p>
            <a:pPr>
              <a:lnSpc>
                <a:spcPts val="4000"/>
              </a:lnSpc>
              <a:spcBef>
                <a:spcPts val="0"/>
              </a:spcBef>
            </a:pPr>
            <a:r>
              <a:rPr lang="en-AU" sz="3200">
                <a:solidFill>
                  <a:srgbClr val="2E294E"/>
                </a:solidFill>
              </a:rPr>
              <a:t>Today,</a:t>
            </a:r>
          </a:p>
          <a:p>
            <a:pPr>
              <a:lnSpc>
                <a:spcPts val="4000"/>
              </a:lnSpc>
              <a:spcBef>
                <a:spcPts val="0"/>
              </a:spcBef>
            </a:pPr>
            <a:r>
              <a:rPr lang="en-AU" sz="3200">
                <a:solidFill>
                  <a:srgbClr val="2E294E"/>
                </a:solidFill>
              </a:rPr>
              <a:t>we give thanks for women who protect the Earth, nurture life and safeguard our common home for future generations.</a:t>
            </a:r>
          </a:p>
        </p:txBody>
      </p:sp>
    </p:spTree>
    <p:extLst>
      <p:ext uri="{BB962C8B-B14F-4D97-AF65-F5344CB8AC3E}">
        <p14:creationId xmlns:p14="http://schemas.microsoft.com/office/powerpoint/2010/main" val="726694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woman sits on the ground inside her home, holding her two young children.">
            <a:extLst>
              <a:ext uri="{FF2B5EF4-FFF2-40B4-BE49-F238E27FC236}">
                <a16:creationId xmlns:a16="http://schemas.microsoft.com/office/drawing/2014/main" id="{CB2459B4-9D66-66E2-8793-8485D96852B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21812"/>
          <a:stretch>
            <a:fillRect/>
          </a:stretch>
        </p:blipFill>
        <p:spPr>
          <a:xfrm>
            <a:off x="0" y="-69274"/>
            <a:ext cx="12192000" cy="6326709"/>
          </a:xfrm>
        </p:spPr>
      </p:pic>
      <p:sp>
        <p:nvSpPr>
          <p:cNvPr id="7" name="Round Single Corner Rectangle 10">
            <a:extLst>
              <a:ext uri="{FF2B5EF4-FFF2-40B4-BE49-F238E27FC236}">
                <a16:creationId xmlns:a16="http://schemas.microsoft.com/office/drawing/2014/main" id="{F2E1E64B-9D89-41D5-9AAD-2146952145C1}"/>
              </a:ext>
            </a:extLst>
          </p:cNvPr>
          <p:cNvSpPr/>
          <p:nvPr/>
        </p:nvSpPr>
        <p:spPr>
          <a:xfrm>
            <a:off x="-9525" y="-69274"/>
            <a:ext cx="4819649" cy="6326709"/>
          </a:xfrm>
          <a:prstGeom prst="round1Rect">
            <a:avLst>
              <a:gd name="adj" fmla="val 23287"/>
            </a:avLst>
          </a:prstGeom>
          <a:solidFill>
            <a:srgbClr val="FFCF9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9922480-39B5-4745-B24B-791BDFCC55B4}"/>
              </a:ext>
            </a:extLst>
          </p:cNvPr>
          <p:cNvSpPr>
            <a:spLocks noGrp="1"/>
          </p:cNvSpPr>
          <p:nvPr>
            <p:ph type="body" sz="quarter" idx="12"/>
          </p:nvPr>
        </p:nvSpPr>
        <p:spPr>
          <a:xfrm>
            <a:off x="328501" y="747977"/>
            <a:ext cx="4143597" cy="4830755"/>
          </a:xfrm>
        </p:spPr>
        <p:txBody>
          <a:bodyPr/>
          <a:lstStyle/>
          <a:p>
            <a:pPr>
              <a:lnSpc>
                <a:spcPts val="4000"/>
              </a:lnSpc>
              <a:spcBef>
                <a:spcPts val="0"/>
              </a:spcBef>
            </a:pPr>
            <a:r>
              <a:rPr lang="en-AU" sz="3200">
                <a:solidFill>
                  <a:srgbClr val="2E294E"/>
                </a:solidFill>
              </a:rPr>
              <a:t>Today, </a:t>
            </a:r>
          </a:p>
          <a:p>
            <a:pPr>
              <a:lnSpc>
                <a:spcPts val="4000"/>
              </a:lnSpc>
              <a:spcBef>
                <a:spcPts val="0"/>
              </a:spcBef>
            </a:pPr>
            <a:r>
              <a:rPr lang="en-AU" sz="3200">
                <a:solidFill>
                  <a:srgbClr val="2E294E"/>
                </a:solidFill>
              </a:rPr>
              <a:t>we hold close the lives of women most affected by poverty and inequality, </a:t>
            </a:r>
            <a:r>
              <a:rPr lang="en-AU" sz="3200"/>
              <a:t>responding with compassion and care.</a:t>
            </a:r>
            <a:endParaRPr lang="en-AU" sz="3200">
              <a:solidFill>
                <a:srgbClr val="2E294E"/>
              </a:solidFill>
            </a:endParaRPr>
          </a:p>
        </p:txBody>
      </p:sp>
    </p:spTree>
    <p:extLst>
      <p:ext uri="{BB962C8B-B14F-4D97-AF65-F5344CB8AC3E}">
        <p14:creationId xmlns:p14="http://schemas.microsoft.com/office/powerpoint/2010/main" val="824098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Samoan women standing in front of a water talk that has a Caritas Samoa written on it">
            <a:extLst>
              <a:ext uri="{FF2B5EF4-FFF2-40B4-BE49-F238E27FC236}">
                <a16:creationId xmlns:a16="http://schemas.microsoft.com/office/drawing/2014/main" id="{090A9FAB-89D2-FDD6-8396-74A788847C9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7317"/>
          <a:stretch/>
        </p:blipFill>
        <p:spPr>
          <a:xfrm>
            <a:off x="0" y="-69274"/>
            <a:ext cx="12192000" cy="6326709"/>
          </a:xfrm>
        </p:spPr>
      </p:pic>
      <p:sp>
        <p:nvSpPr>
          <p:cNvPr id="7" name="Round Single Corner Rectangle 10">
            <a:extLst>
              <a:ext uri="{FF2B5EF4-FFF2-40B4-BE49-F238E27FC236}">
                <a16:creationId xmlns:a16="http://schemas.microsoft.com/office/drawing/2014/main" id="{F2E1E64B-9D89-41D5-9AAD-2146952145C1}"/>
              </a:ext>
            </a:extLst>
          </p:cNvPr>
          <p:cNvSpPr/>
          <p:nvPr/>
        </p:nvSpPr>
        <p:spPr>
          <a:xfrm>
            <a:off x="-11430" y="-69275"/>
            <a:ext cx="4819649" cy="6326709"/>
          </a:xfrm>
          <a:prstGeom prst="round1Rect">
            <a:avLst>
              <a:gd name="adj" fmla="val 23287"/>
            </a:avLst>
          </a:prstGeom>
          <a:solidFill>
            <a:srgbClr val="FFCF9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9922480-39B5-4745-B24B-791BDFCC55B4}"/>
              </a:ext>
            </a:extLst>
          </p:cNvPr>
          <p:cNvSpPr>
            <a:spLocks noGrp="1"/>
          </p:cNvSpPr>
          <p:nvPr>
            <p:ph type="body" sz="quarter" idx="12"/>
          </p:nvPr>
        </p:nvSpPr>
        <p:spPr>
          <a:xfrm>
            <a:off x="338026" y="1048884"/>
            <a:ext cx="4143597" cy="4228940"/>
          </a:xfrm>
        </p:spPr>
        <p:txBody>
          <a:bodyPr/>
          <a:lstStyle/>
          <a:p>
            <a:pPr>
              <a:lnSpc>
                <a:spcPts val="4000"/>
              </a:lnSpc>
              <a:spcBef>
                <a:spcPts val="0"/>
              </a:spcBef>
            </a:pPr>
            <a:r>
              <a:rPr lang="en-AU" sz="3200">
                <a:solidFill>
                  <a:srgbClr val="2E294E"/>
                </a:solidFill>
              </a:rPr>
              <a:t>Today, </a:t>
            </a:r>
          </a:p>
          <a:p>
            <a:pPr>
              <a:lnSpc>
                <a:spcPts val="4000"/>
              </a:lnSpc>
              <a:spcBef>
                <a:spcPts val="0"/>
              </a:spcBef>
            </a:pPr>
            <a:r>
              <a:rPr lang="en-AU" sz="3200">
                <a:solidFill>
                  <a:srgbClr val="2E294E"/>
                </a:solidFill>
              </a:rPr>
              <a:t>we stand alongside women who walk with others in struggle, choosing hope, justice and peace.</a:t>
            </a:r>
          </a:p>
        </p:txBody>
      </p:sp>
    </p:spTree>
    <p:extLst>
      <p:ext uri="{BB962C8B-B14F-4D97-AF65-F5344CB8AC3E}">
        <p14:creationId xmlns:p14="http://schemas.microsoft.com/office/powerpoint/2010/main" val="506215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woman sitting at a table painting a picture.">
            <a:extLst>
              <a:ext uri="{FF2B5EF4-FFF2-40B4-BE49-F238E27FC236}">
                <a16:creationId xmlns:a16="http://schemas.microsoft.com/office/drawing/2014/main" id="{B8F94333-CD9C-5B2B-6728-29FDE08E02D5}"/>
              </a:ext>
            </a:extLst>
          </p:cNvPr>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l="-50306"/>
          <a:stretch>
            <a:fillRect/>
          </a:stretch>
        </p:blipFill>
        <p:spPr>
          <a:xfrm>
            <a:off x="0" y="-69274"/>
            <a:ext cx="12192000" cy="6326709"/>
          </a:xfrm>
        </p:spPr>
      </p:pic>
      <p:sp>
        <p:nvSpPr>
          <p:cNvPr id="7" name="Round Single Corner Rectangle 10">
            <a:extLst>
              <a:ext uri="{FF2B5EF4-FFF2-40B4-BE49-F238E27FC236}">
                <a16:creationId xmlns:a16="http://schemas.microsoft.com/office/drawing/2014/main" id="{F2E1E64B-9D89-41D5-9AAD-2146952145C1}"/>
              </a:ext>
            </a:extLst>
          </p:cNvPr>
          <p:cNvSpPr/>
          <p:nvPr/>
        </p:nvSpPr>
        <p:spPr>
          <a:xfrm>
            <a:off x="-11430" y="-69274"/>
            <a:ext cx="4819649" cy="6328663"/>
          </a:xfrm>
          <a:prstGeom prst="round1Rect">
            <a:avLst>
              <a:gd name="adj" fmla="val 23287"/>
            </a:avLst>
          </a:prstGeom>
          <a:solidFill>
            <a:srgbClr val="FFCF9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9922480-39B5-4745-B24B-791BDFCC55B4}"/>
              </a:ext>
            </a:extLst>
          </p:cNvPr>
          <p:cNvSpPr>
            <a:spLocks noGrp="1"/>
          </p:cNvSpPr>
          <p:nvPr>
            <p:ph type="body" sz="quarter" idx="12"/>
          </p:nvPr>
        </p:nvSpPr>
        <p:spPr>
          <a:xfrm>
            <a:off x="338026" y="584756"/>
            <a:ext cx="4143597" cy="5157195"/>
          </a:xfrm>
        </p:spPr>
        <p:txBody>
          <a:bodyPr lIns="91440" tIns="45720" rIns="91440" bIns="45720" anchor="t">
            <a:noAutofit/>
          </a:bodyPr>
          <a:lstStyle/>
          <a:p>
            <a:pPr>
              <a:lnSpc>
                <a:spcPts val="4000"/>
              </a:lnSpc>
              <a:spcBef>
                <a:spcPts val="0"/>
              </a:spcBef>
            </a:pPr>
            <a:r>
              <a:rPr lang="en-AU" sz="3200">
                <a:solidFill>
                  <a:srgbClr val="2E294E"/>
                </a:solidFill>
              </a:rPr>
              <a:t>Today, </a:t>
            </a:r>
          </a:p>
          <a:p>
            <a:pPr>
              <a:lnSpc>
                <a:spcPts val="4000"/>
              </a:lnSpc>
              <a:spcBef>
                <a:spcPts val="0"/>
              </a:spcBef>
            </a:pPr>
            <a:r>
              <a:rPr lang="en-AU" sz="3200">
                <a:solidFill>
                  <a:srgbClr val="2E294E"/>
                </a:solidFill>
              </a:rPr>
              <a:t>we celebrate women who share their skills, ideas and leadership, </a:t>
            </a:r>
            <a:r>
              <a:rPr lang="en-AU" sz="3200"/>
              <a:t>and participate in decisions that affect their lives and communities.</a:t>
            </a:r>
            <a:endParaRPr lang="en-AU" sz="3200">
              <a:solidFill>
                <a:srgbClr val="2E294E"/>
              </a:solidFill>
            </a:endParaRPr>
          </a:p>
        </p:txBody>
      </p:sp>
    </p:spTree>
    <p:extLst>
      <p:ext uri="{BB962C8B-B14F-4D97-AF65-F5344CB8AC3E}">
        <p14:creationId xmlns:p14="http://schemas.microsoft.com/office/powerpoint/2010/main" val="1813422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Two women sit on a mat outside, one checking the blood pressure of the other using a cuff and stethoscope, whilst other women and children sit on the mat behind them watching on.">
            <a:extLst>
              <a:ext uri="{FF2B5EF4-FFF2-40B4-BE49-F238E27FC236}">
                <a16:creationId xmlns:a16="http://schemas.microsoft.com/office/drawing/2014/main" id="{A91C2FE3-9003-8622-856D-6728B119D42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a:xfrm>
            <a:off x="1995054" y="-69274"/>
            <a:ext cx="10196945" cy="6326707"/>
          </a:xfrm>
        </p:spPr>
      </p:pic>
      <p:sp>
        <p:nvSpPr>
          <p:cNvPr id="7" name="Round Single Corner Rectangle 10">
            <a:extLst>
              <a:ext uri="{FF2B5EF4-FFF2-40B4-BE49-F238E27FC236}">
                <a16:creationId xmlns:a16="http://schemas.microsoft.com/office/drawing/2014/main" id="{F2E1E64B-9D89-41D5-9AAD-2146952145C1}"/>
              </a:ext>
            </a:extLst>
          </p:cNvPr>
          <p:cNvSpPr/>
          <p:nvPr/>
        </p:nvSpPr>
        <p:spPr>
          <a:xfrm>
            <a:off x="-11430" y="-69274"/>
            <a:ext cx="4819649" cy="6326707"/>
          </a:xfrm>
          <a:prstGeom prst="round1Rect">
            <a:avLst>
              <a:gd name="adj" fmla="val 23287"/>
            </a:avLst>
          </a:prstGeom>
          <a:solidFill>
            <a:srgbClr val="FFCF9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9922480-39B5-4745-B24B-791BDFCC55B4}"/>
              </a:ext>
            </a:extLst>
          </p:cNvPr>
          <p:cNvSpPr>
            <a:spLocks noGrp="1"/>
          </p:cNvSpPr>
          <p:nvPr>
            <p:ph type="body" sz="quarter" idx="12"/>
          </p:nvPr>
        </p:nvSpPr>
        <p:spPr>
          <a:xfrm>
            <a:off x="386199" y="703278"/>
            <a:ext cx="4143597" cy="4830755"/>
          </a:xfrm>
        </p:spPr>
        <p:txBody>
          <a:bodyPr/>
          <a:lstStyle/>
          <a:p>
            <a:pPr>
              <a:lnSpc>
                <a:spcPts val="4000"/>
              </a:lnSpc>
              <a:spcBef>
                <a:spcPts val="0"/>
              </a:spcBef>
            </a:pPr>
            <a:r>
              <a:rPr lang="en-AU" sz="3200">
                <a:solidFill>
                  <a:srgbClr val="2E294E"/>
                </a:solidFill>
              </a:rPr>
              <a:t>Today, </a:t>
            </a:r>
          </a:p>
          <a:p>
            <a:pPr>
              <a:lnSpc>
                <a:spcPts val="4000"/>
              </a:lnSpc>
              <a:spcBef>
                <a:spcPts val="0"/>
              </a:spcBef>
            </a:pPr>
            <a:r>
              <a:rPr lang="en-AU" sz="3200">
                <a:solidFill>
                  <a:srgbClr val="2E294E"/>
                </a:solidFill>
              </a:rPr>
              <a:t>we acknowledge women who lead change at a local level, strengthening communities through knowledge, action and collaboration.</a:t>
            </a:r>
          </a:p>
        </p:txBody>
      </p:sp>
    </p:spTree>
    <p:extLst>
      <p:ext uri="{BB962C8B-B14F-4D97-AF65-F5344CB8AC3E}">
        <p14:creationId xmlns:p14="http://schemas.microsoft.com/office/powerpoint/2010/main" val="1789676674"/>
      </p:ext>
    </p:extLst>
  </p:cSld>
  <p:clrMapOvr>
    <a:masterClrMapping/>
  </p:clrMapOvr>
</p:sld>
</file>

<file path=ppt/theme/theme1.xml><?xml version="1.0" encoding="utf-8"?>
<a:theme xmlns:a="http://schemas.openxmlformats.org/drawingml/2006/main" name="Education PPT Template">
  <a:themeElements>
    <a:clrScheme name="Education Updated">
      <a:dk1>
        <a:srgbClr val="05243F"/>
      </a:dk1>
      <a:lt1>
        <a:sysClr val="window" lastClr="FFFFFF"/>
      </a:lt1>
      <a:dk2>
        <a:srgbClr val="05243F"/>
      </a:dk2>
      <a:lt2>
        <a:srgbClr val="FFFFFF"/>
      </a:lt2>
      <a:accent1>
        <a:srgbClr val="63B1A4"/>
      </a:accent1>
      <a:accent2>
        <a:srgbClr val="C3DDD7"/>
      </a:accent2>
      <a:accent3>
        <a:srgbClr val="D86075"/>
      </a:accent3>
      <a:accent4>
        <a:srgbClr val="DF918A"/>
      </a:accent4>
      <a:accent5>
        <a:srgbClr val="762000"/>
      </a:accent5>
      <a:accent6>
        <a:srgbClr val="E5DBCB"/>
      </a:accent6>
      <a:hlink>
        <a:srgbClr val="3296EE"/>
      </a:hlink>
      <a:folHlink>
        <a:srgbClr val="80B7A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DB4FC32371B3489519A984A7B27919" ma:contentTypeVersion="19" ma:contentTypeDescription="Create a new document." ma:contentTypeScope="" ma:versionID="616cba8acb9e0cdda2726f1aa8357487">
  <xsd:schema xmlns:xsd="http://www.w3.org/2001/XMLSchema" xmlns:xs="http://www.w3.org/2001/XMLSchema" xmlns:p="http://schemas.microsoft.com/office/2006/metadata/properties" xmlns:ns2="a7938f78-b017-4dc0-8c82-d5b44b2641c5" xmlns:ns3="a74f41e8-2c9a-4a9a-8a86-1b2eca9cb15f" targetNamespace="http://schemas.microsoft.com/office/2006/metadata/properties" ma:root="true" ma:fieldsID="8263444d65e89c1549783ac1a4911d42" ns2:_="" ns3:_="">
    <xsd:import namespace="a7938f78-b017-4dc0-8c82-d5b44b2641c5"/>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lcf76f155ced4ddcb4097134ff3c332f" minOccurs="0"/>
                <xsd:element ref="ns3:TaxCatchAll"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938f78-b017-4dc0-8c82-d5b44b2641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74f41e8-2c9a-4a9a-8a86-1b2eca9cb15f" xsi:nil="true"/>
    <lcf76f155ced4ddcb4097134ff3c332f xmlns="a7938f78-b017-4dc0-8c82-d5b44b2641c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D21106-2A35-4CF8-BBA5-117C5868A551}">
  <ds:schemaRefs>
    <ds:schemaRef ds:uri="a74f41e8-2c9a-4a9a-8a86-1b2eca9cb15f"/>
    <ds:schemaRef ds:uri="a7938f78-b017-4dc0-8c82-d5b44b2641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9CE9FC7-F488-4CBC-BC57-3C13B4B4EA8E}">
  <ds:schemaRefs>
    <ds:schemaRef ds:uri="a1240345-a333-43d4-bb17-215edb4655ec"/>
    <ds:schemaRef ds:uri="a74f41e8-2c9a-4a9a-8a86-1b2eca9cb15f"/>
    <ds:schemaRef ds:uri="a7938f78-b017-4dc0-8c82-d5b44b2641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010F89C-9F27-40E2-B07B-DA746ED61B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TotalTime>
  <Words>1213</Words>
  <Application>Microsoft Office PowerPoint</Application>
  <PresentationFormat>Widescreen</PresentationFormat>
  <Paragraphs>97</Paragraphs>
  <Slides>14</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Education PPT Template</vt:lpstr>
      <vt:lpstr>International women’s day  reflection</vt:lpstr>
      <vt:lpstr>A NOTE TO PRESENTERS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prayer</vt:lpstr>
      <vt:lpstr>LEARN MORE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IWD Reflection 2023</dc:title>
  <dc:creator>Marlin Communications</dc:creator>
  <cp:lastModifiedBy>Eleanor Niland</cp:lastModifiedBy>
  <cp:revision>2</cp:revision>
  <dcterms:created xsi:type="dcterms:W3CDTF">2014-11-30T23:21:17Z</dcterms:created>
  <dcterms:modified xsi:type="dcterms:W3CDTF">2026-01-27T21:56:50Z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0x01010009DB4FC32371B3489519A984A7B27919</vt:lpwstr>
  </property>
  <property fmtid="{D5CDD505-2E9C-101B-9397-08002B2CF9AE}" pid="3" name="_dlc_DocIdItemGuid">
    <vt:lpwstr>d7ee03d9-074b-4786-bb99-1c6adf13a550</vt:lpwstr>
  </property>
  <property fmtid="{D5CDD505-2E9C-101B-9397-08002B2CF9AE}" pid="4" name="MediaServiceImageTags">
    <vt:lpwstr/>
  </property>
  <property fmtid="{D5CDD505-2E9C-101B-9397-08002B2CF9AE}" pid="5" name="TaxKeyword">
    <vt:lpwstr/>
  </property>
  <property fmtid="{D5CDD505-2E9C-101B-9397-08002B2CF9AE}" pid="6" name="Topic">
    <vt:lpwstr/>
  </property>
  <property fmtid="{D5CDD505-2E9C-101B-9397-08002B2CF9AE}" pid="7" name="Audience">
    <vt:lpwstr>;#Upper primary (Y3-6);#Secondary;#Youth;#Parish;#</vt:lpwstr>
  </property>
  <property fmtid="{D5CDD505-2E9C-101B-9397-08002B2CF9AE}" pid="8" name="Res Type">
    <vt:lpwstr>;#Prayer, Reflection and Prayer Service;#</vt:lpwstr>
  </property>
  <property fmtid="{D5CDD505-2E9C-101B-9397-08002B2CF9AE}" pid="9" name="Resource Topic">
    <vt:lpwstr>;#Gender Equity;#</vt:lpwstr>
  </property>
  <property fmtid="{D5CDD505-2E9C-101B-9397-08002B2CF9AE}" pid="10" name="Document Status">
    <vt:lpwstr>5</vt:lpwstr>
  </property>
  <property fmtid="{D5CDD505-2E9C-101B-9397-08002B2CF9AE}" pid="11" name="Curriculum">
    <vt:lpwstr>;#Religious Education;#</vt:lpwstr>
  </property>
</Properties>
</file>