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13"/>
  </p:notesMasterIdLst>
  <p:handoutMasterIdLst>
    <p:handoutMasterId r:id="rId14"/>
  </p:handoutMasterIdLst>
  <p:sldIdLst>
    <p:sldId id="273" r:id="rId5"/>
    <p:sldId id="274" r:id="rId6"/>
    <p:sldId id="275" r:id="rId7"/>
    <p:sldId id="276" r:id="rId8"/>
    <p:sldId id="277" r:id="rId9"/>
    <p:sldId id="278" r:id="rId10"/>
    <p:sldId id="279"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DD7"/>
    <a:srgbClr val="82B5B8"/>
    <a:srgbClr val="63B1A4"/>
    <a:srgbClr val="0C244C"/>
    <a:srgbClr val="D86075"/>
    <a:srgbClr val="DF918A"/>
    <a:srgbClr val="CD594F"/>
    <a:srgbClr val="FBC858"/>
    <a:srgbClr val="004751"/>
    <a:srgbClr val="68C6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69F05-3155-4A98-B3C8-D976C2A0D7F6}" v="14" dt="2021-04-29T01:35:42.178"/>
    <p1510:client id="{21265D75-457C-498B-922B-D134030495D8}" v="11" dt="2020-11-17T06:51:18.035"/>
    <p1510:client id="{CE27C39F-20CA-0000-9108-4A15C4154925}" v="395" dt="2021-04-30T01:18:10.946"/>
    <p1510:client id="{F29617AF-C886-4CF0-AEEC-1DC5CCA61918}" v="5" dt="2021-02-11T02:46:38.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74" autoAdjust="0"/>
  </p:normalViewPr>
  <p:slideViewPr>
    <p:cSldViewPr snapToObjects="1" showGuides="1">
      <p:cViewPr varScale="1">
        <p:scale>
          <a:sx n="56" d="100"/>
          <a:sy n="56" d="100"/>
        </p:scale>
        <p:origin x="884" y="56"/>
      </p:cViewPr>
      <p:guideLst>
        <p:guide orient="horz" pos="2795"/>
        <p:guide orient="horz" pos="4020"/>
        <p:guide pos="5352"/>
        <p:guide pos="704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25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5/25/2021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5/25/2021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811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255915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D86075"/>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C3DDD7"/>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20"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01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91948"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738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96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085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Tree>
    <p:extLst>
      <p:ext uri="{BB962C8B-B14F-4D97-AF65-F5344CB8AC3E}">
        <p14:creationId xmlns:p14="http://schemas.microsoft.com/office/powerpoint/2010/main" val="1920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21575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16721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8568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4915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6912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675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2478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chemeClr val="bg1">
                    <a:lumMod val="95000"/>
                  </a:schemeClr>
                </a:solidFill>
                <a:latin typeface="Arial"/>
                <a:cs typeface="Arial"/>
              </a:defRPr>
            </a:lvl1pPr>
            <a:lvl2pPr marL="0" indent="0">
              <a:spcBef>
                <a:spcPts val="188"/>
              </a:spcBef>
              <a:buFontTx/>
              <a:buNone/>
              <a:defRPr sz="1800" cap="all">
                <a:solidFill>
                  <a:schemeClr val="bg1">
                    <a:lumMod val="95000"/>
                  </a:schemeClr>
                </a:solidFill>
                <a:latin typeface="Arial"/>
                <a:cs typeface="Arial"/>
              </a:defRPr>
            </a:lvl2pPr>
            <a:lvl3pPr marL="0" indent="-135000">
              <a:spcBef>
                <a:spcPts val="188"/>
              </a:spcBef>
              <a:buFont typeface="Arial"/>
              <a:buChar char="•"/>
              <a:defRPr sz="1800">
                <a:solidFill>
                  <a:schemeClr val="bg1">
                    <a:lumMod val="95000"/>
                  </a:schemeClr>
                </a:solidFill>
                <a:latin typeface="Arial"/>
                <a:cs typeface="Arial"/>
              </a:defRPr>
            </a:lvl3pPr>
            <a:lvl4pPr marL="324000" indent="-171450">
              <a:spcBef>
                <a:spcPts val="188"/>
              </a:spcBef>
              <a:buFont typeface="Arial"/>
              <a:buChar char="•"/>
              <a:defRPr sz="1800">
                <a:solidFill>
                  <a:schemeClr val="bg1">
                    <a:lumMod val="95000"/>
                  </a:schemeClr>
                </a:solidFill>
                <a:latin typeface="Arial"/>
                <a:cs typeface="Arial"/>
              </a:defRPr>
            </a:lvl4pPr>
            <a:lvl5pPr marL="445500" indent="-135000">
              <a:spcBef>
                <a:spcPts val="188"/>
              </a:spcBef>
              <a:buFont typeface="Arial"/>
              <a:buChar char="•"/>
              <a:defRPr sz="1800">
                <a:solidFill>
                  <a:schemeClr val="bg1">
                    <a:lumMod val="95000"/>
                  </a:schemeClr>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17416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D86075"/>
                </a:solidFill>
              </a:rPr>
              <a:t>Click to edit Master title style</a:t>
            </a:r>
            <a:endParaRPr lang="en-US" dirty="0">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1758005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05744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dirty="0">
                <a:solidFill>
                  <a:srgbClr val="0C244C"/>
                </a:solidFill>
              </a:rPr>
              <a:t>Click to edit Master title style</a:t>
            </a:r>
            <a:endParaRPr lang="en-US" dirty="0">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63B1A4"/>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576719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58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dirty="0"/>
              <a:t>Click to edit Master title style</a:t>
            </a:r>
            <a:endParaRPr lang="en-US" dirty="0"/>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52231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7517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3582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37962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2416507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523961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199186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140701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dirty="0"/>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Tree>
    <p:extLst>
      <p:ext uri="{BB962C8B-B14F-4D97-AF65-F5344CB8AC3E}">
        <p14:creationId xmlns:p14="http://schemas.microsoft.com/office/powerpoint/2010/main" val="3485187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714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1653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27434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dirty="0"/>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2827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dirty="0"/>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5799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18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422184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dirty="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dirty="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251736" y="1336494"/>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8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dirty="0"/>
              <a:t>  </a:t>
            </a:r>
          </a:p>
        </p:txBody>
      </p:sp>
    </p:spTree>
    <p:extLst>
      <p:ext uri="{BB962C8B-B14F-4D97-AF65-F5344CB8AC3E}">
        <p14:creationId xmlns:p14="http://schemas.microsoft.com/office/powerpoint/2010/main" val="275062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18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dirty="0"/>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dirty="0"/>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58147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111022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36603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dirty="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dirty="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b"/>
          <a:lstStyle>
            <a:lvl1pPr algn="l">
              <a:defRPr sz="4000" b="1" cap="all" baseline="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0742315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0">
            <a:extLst>
              <a:ext uri="{28A0092B-C50C-407E-A947-70E740481C1C}">
                <a14:useLocalDpi xmlns:a14="http://schemas.microsoft.com/office/drawing/2010/main"/>
              </a:ext>
            </a:extLst>
          </a:blip>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61">
            <a:extLst>
              <a:ext uri="{28A0092B-C50C-407E-A947-70E740481C1C}">
                <a14:useLocalDpi xmlns:a14="http://schemas.microsoft.com/office/drawing/2010/main"/>
              </a:ext>
            </a:extLst>
          </a:blip>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5" r:id="rId2"/>
    <p:sldLayoutId id="2147483759"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hyperlink" Target="https://www.caritas.org.au/about/copyright" TargetMode="Externa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930601-8BAA-48CB-A2D7-70D6211E37FC}"/>
              </a:ext>
            </a:extLst>
          </p:cNvPr>
          <p:cNvSpPr>
            <a:spLocks noGrp="1"/>
          </p:cNvSpPr>
          <p:nvPr>
            <p:ph type="ctrTitle"/>
          </p:nvPr>
        </p:nvSpPr>
        <p:spPr>
          <a:xfrm>
            <a:off x="1524000" y="1556792"/>
            <a:ext cx="9144000" cy="2387600"/>
          </a:xfrm>
        </p:spPr>
        <p:txBody>
          <a:bodyPr/>
          <a:lstStyle/>
          <a:p>
            <a:r>
              <a:rPr lang="en-AU" dirty="0"/>
              <a:t>Prayer for food in our world</a:t>
            </a:r>
          </a:p>
        </p:txBody>
      </p:sp>
    </p:spTree>
    <p:extLst>
      <p:ext uri="{BB962C8B-B14F-4D97-AF65-F5344CB8AC3E}">
        <p14:creationId xmlns:p14="http://schemas.microsoft.com/office/powerpoint/2010/main" val="346028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D322EF-3B98-402B-AF21-ED4C4365AF9D}"/>
              </a:ext>
            </a:extLst>
          </p:cNvPr>
          <p:cNvSpPr/>
          <p:nvPr/>
        </p:nvSpPr>
        <p:spPr>
          <a:xfrm>
            <a:off x="6816080" y="1700808"/>
            <a:ext cx="4752528" cy="3108543"/>
          </a:xfrm>
          <a:prstGeom prst="rect">
            <a:avLst/>
          </a:prstGeom>
        </p:spPr>
        <p:txBody>
          <a:bodyPr wrap="square" lIns="91440" tIns="45720" rIns="91440" bIns="45720" anchor="t">
            <a:spAutoFit/>
          </a:bodyPr>
          <a:lstStyle/>
          <a:p>
            <a:r>
              <a:rPr lang="en-AU" sz="2800" dirty="0">
                <a:latin typeface="Roboto"/>
                <a:ea typeface="Roboto"/>
              </a:rPr>
              <a:t>O God of all creation, </a:t>
            </a:r>
            <a:endParaRPr lang="en-AU" sz="2800" dirty="0">
              <a:latin typeface="Roboto" pitchFamily="2" charset="0"/>
              <a:ea typeface="Roboto" pitchFamily="2" charset="0"/>
            </a:endParaRPr>
          </a:p>
          <a:p>
            <a:endParaRPr lang="en-AU" sz="2800" dirty="0">
              <a:latin typeface="Roboto" pitchFamily="2" charset="0"/>
              <a:ea typeface="Roboto" pitchFamily="2" charset="0"/>
            </a:endParaRPr>
          </a:p>
          <a:p>
            <a:r>
              <a:rPr lang="en-AU" sz="2800" dirty="0">
                <a:latin typeface="Roboto"/>
                <a:ea typeface="Roboto"/>
              </a:rPr>
              <a:t>You entrusted to us the good things of this world so that we might care for the earth and be nourished by all the wonderful things it offers. </a:t>
            </a:r>
          </a:p>
        </p:txBody>
      </p:sp>
      <p:pic>
        <p:nvPicPr>
          <p:cNvPr id="1028" name="Picture 4">
            <a:extLst>
              <a:ext uri="{FF2B5EF4-FFF2-40B4-BE49-F238E27FC236}">
                <a16:creationId xmlns:a16="http://schemas.microsoft.com/office/drawing/2014/main" id="{1DA95BC2-4EB8-4BAF-A50A-37B0171ACD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3352" y="1412776"/>
            <a:ext cx="5611101" cy="3744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8A8E5FD-C978-4DF9-BC02-A736129DDD44}"/>
              </a:ext>
            </a:extLst>
          </p:cNvPr>
          <p:cNvSpPr/>
          <p:nvPr/>
        </p:nvSpPr>
        <p:spPr>
          <a:xfrm>
            <a:off x="191344" y="5137912"/>
            <a:ext cx="1800493" cy="230832"/>
          </a:xfrm>
          <a:prstGeom prst="rect">
            <a:avLst/>
          </a:prstGeom>
        </p:spPr>
        <p:txBody>
          <a:bodyPr wrap="none">
            <a:spAutoFit/>
          </a:bodyPr>
          <a:lstStyle/>
          <a:p>
            <a:r>
              <a:rPr lang="en-US" sz="900" dirty="0"/>
              <a:t>Photo credit: </a:t>
            </a:r>
            <a:r>
              <a:rPr lang="en-US" sz="900" dirty="0" err="1"/>
              <a:t>Pilirani</a:t>
            </a:r>
            <a:r>
              <a:rPr lang="en-US" sz="900" dirty="0"/>
              <a:t> </a:t>
            </a:r>
            <a:r>
              <a:rPr lang="en-US" sz="900" dirty="0" err="1"/>
              <a:t>Chimombo</a:t>
            </a:r>
            <a:endParaRPr lang="en-US" sz="900" dirty="0">
              <a:cs typeface="Calibri"/>
            </a:endParaRPr>
          </a:p>
        </p:txBody>
      </p:sp>
    </p:spTree>
    <p:extLst>
      <p:ext uri="{BB962C8B-B14F-4D97-AF65-F5344CB8AC3E}">
        <p14:creationId xmlns:p14="http://schemas.microsoft.com/office/powerpoint/2010/main" val="97016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D322EF-3B98-402B-AF21-ED4C4365AF9D}"/>
              </a:ext>
            </a:extLst>
          </p:cNvPr>
          <p:cNvSpPr/>
          <p:nvPr/>
        </p:nvSpPr>
        <p:spPr>
          <a:xfrm>
            <a:off x="6888088" y="1196752"/>
            <a:ext cx="4680520" cy="3970318"/>
          </a:xfrm>
          <a:prstGeom prst="rect">
            <a:avLst/>
          </a:prstGeom>
        </p:spPr>
        <p:txBody>
          <a:bodyPr wrap="square" lIns="91440" tIns="45720" rIns="91440" bIns="45720" anchor="t">
            <a:spAutoFit/>
          </a:bodyPr>
          <a:lstStyle/>
          <a:p>
            <a:r>
              <a:rPr lang="en-AU" sz="2800" dirty="0">
                <a:latin typeface="Roboto"/>
                <a:ea typeface="Roboto"/>
              </a:rPr>
              <a:t>You sent us your Son to share our very flesh and blood and to teach us your way of Love.</a:t>
            </a:r>
          </a:p>
          <a:p>
            <a:endParaRPr lang="en-AU" sz="2800" dirty="0">
              <a:latin typeface="Roboto" pitchFamily="2" charset="0"/>
              <a:ea typeface="Roboto" pitchFamily="2" charset="0"/>
            </a:endParaRPr>
          </a:p>
          <a:p>
            <a:r>
              <a:rPr lang="en-AU" sz="2800" dirty="0">
                <a:latin typeface="Roboto"/>
                <a:ea typeface="Roboto"/>
              </a:rPr>
              <a:t>Through his death and resurrection, we have been shown the path to life as one human family.</a:t>
            </a:r>
          </a:p>
        </p:txBody>
      </p:sp>
      <p:pic>
        <p:nvPicPr>
          <p:cNvPr id="3" name="Picture 2">
            <a:extLst>
              <a:ext uri="{FF2B5EF4-FFF2-40B4-BE49-F238E27FC236}">
                <a16:creationId xmlns:a16="http://schemas.microsoft.com/office/drawing/2014/main" id="{A3631E49-F991-49AD-9E1D-4D97382E89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344" y="1350250"/>
            <a:ext cx="5724756" cy="3816819"/>
          </a:xfrm>
          <a:prstGeom prst="rect">
            <a:avLst/>
          </a:prstGeom>
        </p:spPr>
      </p:pic>
      <p:sp>
        <p:nvSpPr>
          <p:cNvPr id="5" name="TextBox 4">
            <a:extLst>
              <a:ext uri="{FF2B5EF4-FFF2-40B4-BE49-F238E27FC236}">
                <a16:creationId xmlns:a16="http://schemas.microsoft.com/office/drawing/2014/main" id="{5A158652-5FCC-4FAC-83D0-223663112216}"/>
              </a:ext>
            </a:extLst>
          </p:cNvPr>
          <p:cNvSpPr txBox="1"/>
          <p:nvPr/>
        </p:nvSpPr>
        <p:spPr>
          <a:xfrm>
            <a:off x="100575" y="5167649"/>
            <a:ext cx="3806280" cy="230832"/>
          </a:xfrm>
          <a:prstGeom prst="rect">
            <a:avLst/>
          </a:prstGeom>
          <a:noFill/>
        </p:spPr>
        <p:txBody>
          <a:bodyPr wrap="square" rtlCol="0">
            <a:spAutoFit/>
          </a:bodyPr>
          <a:lstStyle/>
          <a:p>
            <a:r>
              <a:rPr lang="en-AU" sz="900" dirty="0"/>
              <a:t>Photo credit: Richard Wainwright</a:t>
            </a:r>
          </a:p>
        </p:txBody>
      </p:sp>
    </p:spTree>
    <p:extLst>
      <p:ext uri="{BB962C8B-B14F-4D97-AF65-F5344CB8AC3E}">
        <p14:creationId xmlns:p14="http://schemas.microsoft.com/office/powerpoint/2010/main" val="347729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9D7429-18D7-4B1B-9EAC-53CB20322C14}"/>
              </a:ext>
            </a:extLst>
          </p:cNvPr>
          <p:cNvSpPr/>
          <p:nvPr/>
        </p:nvSpPr>
        <p:spPr>
          <a:xfrm>
            <a:off x="6888088" y="1412776"/>
            <a:ext cx="4464496" cy="3108543"/>
          </a:xfrm>
          <a:prstGeom prst="rect">
            <a:avLst/>
          </a:prstGeom>
        </p:spPr>
        <p:txBody>
          <a:bodyPr wrap="square" lIns="91440" tIns="45720" rIns="91440" bIns="45720" anchor="t">
            <a:spAutoFit/>
          </a:bodyPr>
          <a:lstStyle/>
          <a:p>
            <a:r>
              <a:rPr lang="en-AU" sz="2800" dirty="0">
                <a:latin typeface="Roboto"/>
                <a:ea typeface="Roboto"/>
              </a:rPr>
              <a:t>Jesus, you showed great concern for those who had no food – even transforming five loaves and two fish into a banquet that served five thousand and many more.</a:t>
            </a:r>
          </a:p>
        </p:txBody>
      </p:sp>
      <p:pic>
        <p:nvPicPr>
          <p:cNvPr id="4" name="Picture 3">
            <a:extLst>
              <a:ext uri="{FF2B5EF4-FFF2-40B4-BE49-F238E27FC236}">
                <a16:creationId xmlns:a16="http://schemas.microsoft.com/office/drawing/2014/main" id="{08442B76-9A76-4707-9D9A-E40843957A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88" y="1296513"/>
            <a:ext cx="5832648" cy="3888432"/>
          </a:xfrm>
          <a:prstGeom prst="rect">
            <a:avLst/>
          </a:prstGeom>
        </p:spPr>
      </p:pic>
      <p:sp>
        <p:nvSpPr>
          <p:cNvPr id="5" name="TextBox 4">
            <a:extLst>
              <a:ext uri="{FF2B5EF4-FFF2-40B4-BE49-F238E27FC236}">
                <a16:creationId xmlns:a16="http://schemas.microsoft.com/office/drawing/2014/main" id="{1C0C0EF9-E677-4D81-905D-C643BFA5957F}"/>
              </a:ext>
            </a:extLst>
          </p:cNvPr>
          <p:cNvSpPr txBox="1"/>
          <p:nvPr/>
        </p:nvSpPr>
        <p:spPr>
          <a:xfrm>
            <a:off x="84808" y="5177408"/>
            <a:ext cx="3639244" cy="230832"/>
          </a:xfrm>
          <a:prstGeom prst="rect">
            <a:avLst/>
          </a:prstGeom>
          <a:noFill/>
        </p:spPr>
        <p:txBody>
          <a:bodyPr wrap="square" rtlCol="0">
            <a:spAutoFit/>
          </a:bodyPr>
          <a:lstStyle/>
          <a:p>
            <a:r>
              <a:rPr lang="en-AU" sz="900" dirty="0"/>
              <a:t>Photo credit: August Lucky</a:t>
            </a:r>
          </a:p>
        </p:txBody>
      </p:sp>
    </p:spTree>
    <p:extLst>
      <p:ext uri="{BB962C8B-B14F-4D97-AF65-F5344CB8AC3E}">
        <p14:creationId xmlns:p14="http://schemas.microsoft.com/office/powerpoint/2010/main" val="85006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9D7429-18D7-4B1B-9EAC-53CB20322C14}"/>
              </a:ext>
            </a:extLst>
          </p:cNvPr>
          <p:cNvSpPr/>
          <p:nvPr/>
        </p:nvSpPr>
        <p:spPr>
          <a:xfrm>
            <a:off x="6895084" y="1628800"/>
            <a:ext cx="4464496" cy="2677656"/>
          </a:xfrm>
          <a:prstGeom prst="rect">
            <a:avLst/>
          </a:prstGeom>
        </p:spPr>
        <p:txBody>
          <a:bodyPr wrap="square" lIns="91440" tIns="45720" rIns="91440" bIns="45720" anchor="t">
            <a:spAutoFit/>
          </a:bodyPr>
          <a:lstStyle/>
          <a:p>
            <a:pPr fontAlgn="base"/>
            <a:r>
              <a:rPr lang="en-AU" sz="2800" dirty="0">
                <a:solidFill>
                  <a:srgbClr val="000000"/>
                </a:solidFill>
                <a:latin typeface="Roboto"/>
                <a:ea typeface="Roboto"/>
              </a:rPr>
              <a:t>We come before you, O Lord, conscious of our faults and failures, but full of hope, to share food with all members of this global family.</a:t>
            </a:r>
            <a:r>
              <a:rPr lang="en-US" sz="2800" dirty="0">
                <a:solidFill>
                  <a:srgbClr val="000000"/>
                </a:solidFill>
                <a:latin typeface="Roboto"/>
                <a:ea typeface="Roboto"/>
              </a:rPr>
              <a:t>​</a:t>
            </a:r>
          </a:p>
        </p:txBody>
      </p:sp>
      <p:pic>
        <p:nvPicPr>
          <p:cNvPr id="4" name="Picture 3">
            <a:extLst>
              <a:ext uri="{FF2B5EF4-FFF2-40B4-BE49-F238E27FC236}">
                <a16:creationId xmlns:a16="http://schemas.microsoft.com/office/drawing/2014/main" id="{9E43FEC8-C2F4-4F5B-B986-439152A0EC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478" y="1268760"/>
            <a:ext cx="5714118" cy="3809412"/>
          </a:xfrm>
          <a:prstGeom prst="rect">
            <a:avLst/>
          </a:prstGeom>
        </p:spPr>
      </p:pic>
      <p:sp>
        <p:nvSpPr>
          <p:cNvPr id="5" name="TextBox 4">
            <a:extLst>
              <a:ext uri="{FF2B5EF4-FFF2-40B4-BE49-F238E27FC236}">
                <a16:creationId xmlns:a16="http://schemas.microsoft.com/office/drawing/2014/main" id="{27AD4C75-BAB4-47C7-AA52-99102AA8C783}"/>
              </a:ext>
            </a:extLst>
          </p:cNvPr>
          <p:cNvSpPr txBox="1"/>
          <p:nvPr/>
        </p:nvSpPr>
        <p:spPr>
          <a:xfrm>
            <a:off x="164478" y="5078172"/>
            <a:ext cx="3699274" cy="230832"/>
          </a:xfrm>
          <a:prstGeom prst="rect">
            <a:avLst/>
          </a:prstGeom>
          <a:noFill/>
        </p:spPr>
        <p:txBody>
          <a:bodyPr wrap="square" rtlCol="0">
            <a:spAutoFit/>
          </a:bodyPr>
          <a:lstStyle/>
          <a:p>
            <a:r>
              <a:rPr lang="en-AU" sz="900" dirty="0"/>
              <a:t>Photo credit: Patrick </a:t>
            </a:r>
            <a:r>
              <a:rPr lang="en-AU" sz="900" dirty="0" err="1"/>
              <a:t>Hansda</a:t>
            </a:r>
            <a:endParaRPr lang="en-AU" sz="900" dirty="0"/>
          </a:p>
        </p:txBody>
      </p:sp>
    </p:spTree>
    <p:extLst>
      <p:ext uri="{BB962C8B-B14F-4D97-AF65-F5344CB8AC3E}">
        <p14:creationId xmlns:p14="http://schemas.microsoft.com/office/powerpoint/2010/main" val="360356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9D7429-18D7-4B1B-9EAC-53CB20322C14}"/>
              </a:ext>
            </a:extLst>
          </p:cNvPr>
          <p:cNvSpPr/>
          <p:nvPr/>
        </p:nvSpPr>
        <p:spPr>
          <a:xfrm>
            <a:off x="6618046" y="1052736"/>
            <a:ext cx="4824536" cy="4832092"/>
          </a:xfrm>
          <a:prstGeom prst="rect">
            <a:avLst/>
          </a:prstGeom>
        </p:spPr>
        <p:txBody>
          <a:bodyPr wrap="square" lIns="91440" tIns="45720" rIns="91440" bIns="45720" anchor="t">
            <a:spAutoFit/>
          </a:bodyPr>
          <a:lstStyle/>
          <a:p>
            <a:pPr fontAlgn="base"/>
            <a:r>
              <a:rPr lang="en-AU" sz="2800" dirty="0">
                <a:solidFill>
                  <a:srgbClr val="000000"/>
                </a:solidFill>
                <a:latin typeface="Roboto" pitchFamily="2" charset="0"/>
                <a:ea typeface="Roboto" pitchFamily="2" charset="0"/>
              </a:rPr>
              <a:t>​</a:t>
            </a:r>
          </a:p>
          <a:p>
            <a:pPr fontAlgn="base"/>
            <a:r>
              <a:rPr lang="en-AU" sz="2800" dirty="0">
                <a:solidFill>
                  <a:srgbClr val="000000"/>
                </a:solidFill>
                <a:latin typeface="Roboto"/>
                <a:ea typeface="Roboto"/>
              </a:rPr>
              <a:t>Through your wisdom, inspire leaders of government and of business, as well as all the world’s citizens, to find just, and sustainable solutions to end hunger by assuring that all people enjoy the food to which all have an equal right. </a:t>
            </a:r>
            <a:r>
              <a:rPr lang="en-US" sz="2800" dirty="0">
                <a:solidFill>
                  <a:srgbClr val="000000"/>
                </a:solidFill>
                <a:latin typeface="Roboto"/>
                <a:ea typeface="Roboto"/>
              </a:rPr>
              <a:t>​</a:t>
            </a:r>
          </a:p>
        </p:txBody>
      </p:sp>
      <p:pic>
        <p:nvPicPr>
          <p:cNvPr id="4" name="Picture 3">
            <a:extLst>
              <a:ext uri="{FF2B5EF4-FFF2-40B4-BE49-F238E27FC236}">
                <a16:creationId xmlns:a16="http://schemas.microsoft.com/office/drawing/2014/main" id="{0FBEE266-C883-4E0F-A651-DC952D0E7C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097" y="1199470"/>
            <a:ext cx="5948632" cy="3965754"/>
          </a:xfrm>
          <a:prstGeom prst="rect">
            <a:avLst/>
          </a:prstGeom>
        </p:spPr>
      </p:pic>
      <p:sp>
        <p:nvSpPr>
          <p:cNvPr id="5" name="TextBox 4">
            <a:extLst>
              <a:ext uri="{FF2B5EF4-FFF2-40B4-BE49-F238E27FC236}">
                <a16:creationId xmlns:a16="http://schemas.microsoft.com/office/drawing/2014/main" id="{802945DE-427F-4328-8C76-62D2446B7F32}"/>
              </a:ext>
            </a:extLst>
          </p:cNvPr>
          <p:cNvSpPr txBox="1"/>
          <p:nvPr/>
        </p:nvSpPr>
        <p:spPr>
          <a:xfrm>
            <a:off x="127790" y="5167649"/>
            <a:ext cx="3806280" cy="230832"/>
          </a:xfrm>
          <a:prstGeom prst="rect">
            <a:avLst/>
          </a:prstGeom>
          <a:noFill/>
        </p:spPr>
        <p:txBody>
          <a:bodyPr wrap="square" rtlCol="0">
            <a:spAutoFit/>
          </a:bodyPr>
          <a:lstStyle/>
          <a:p>
            <a:r>
              <a:rPr lang="en-AU" sz="900" dirty="0"/>
              <a:t>Photo credit: Richard Wainwright</a:t>
            </a:r>
          </a:p>
        </p:txBody>
      </p:sp>
    </p:spTree>
    <p:extLst>
      <p:ext uri="{BB962C8B-B14F-4D97-AF65-F5344CB8AC3E}">
        <p14:creationId xmlns:p14="http://schemas.microsoft.com/office/powerpoint/2010/main" val="10948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9D7429-18D7-4B1B-9EAC-53CB20322C14}"/>
              </a:ext>
            </a:extLst>
          </p:cNvPr>
          <p:cNvSpPr/>
          <p:nvPr/>
        </p:nvSpPr>
        <p:spPr>
          <a:xfrm>
            <a:off x="6955416" y="1556792"/>
            <a:ext cx="4464496" cy="3539430"/>
          </a:xfrm>
          <a:prstGeom prst="rect">
            <a:avLst/>
          </a:prstGeom>
        </p:spPr>
        <p:txBody>
          <a:bodyPr wrap="square" lIns="91440" tIns="45720" rIns="91440" bIns="45720" anchor="t">
            <a:spAutoFit/>
          </a:bodyPr>
          <a:lstStyle/>
          <a:p>
            <a:pPr fontAlgn="base"/>
            <a:r>
              <a:rPr lang="en-AU" sz="2800" dirty="0">
                <a:solidFill>
                  <a:srgbClr val="000000"/>
                </a:solidFill>
                <a:latin typeface="Roboto"/>
                <a:ea typeface="Roboto"/>
              </a:rPr>
              <a:t>Thus we pray, O Lord, that at the end of our days we can return home to you with our hearts enlarged by compassion for your entire human family.  </a:t>
            </a:r>
            <a:endParaRPr lang="en-AU" sz="2800" dirty="0">
              <a:solidFill>
                <a:srgbClr val="000000"/>
              </a:solidFill>
              <a:latin typeface="Roboto" pitchFamily="2" charset="0"/>
              <a:ea typeface="Roboto" pitchFamily="2" charset="0"/>
            </a:endParaRPr>
          </a:p>
          <a:p>
            <a:pPr fontAlgn="base"/>
            <a:endParaRPr lang="en-AU" sz="2800" dirty="0">
              <a:solidFill>
                <a:srgbClr val="000000"/>
              </a:solidFill>
              <a:latin typeface="Roboto" pitchFamily="2" charset="0"/>
              <a:ea typeface="Roboto" pitchFamily="2" charset="0"/>
            </a:endParaRPr>
          </a:p>
          <a:p>
            <a:pPr fontAlgn="base"/>
            <a:r>
              <a:rPr lang="en-AU" sz="2800" dirty="0">
                <a:solidFill>
                  <a:srgbClr val="000000"/>
                </a:solidFill>
                <a:latin typeface="Roboto" pitchFamily="2" charset="0"/>
                <a:ea typeface="Roboto" pitchFamily="2" charset="0"/>
              </a:rPr>
              <a:t>Amen.</a:t>
            </a:r>
            <a:r>
              <a:rPr lang="en-US" sz="2800" dirty="0">
                <a:solidFill>
                  <a:srgbClr val="000000"/>
                </a:solidFill>
                <a:latin typeface="Roboto" pitchFamily="2" charset="0"/>
                <a:ea typeface="Roboto" pitchFamily="2" charset="0"/>
              </a:rPr>
              <a:t>​</a:t>
            </a:r>
          </a:p>
        </p:txBody>
      </p:sp>
      <p:pic>
        <p:nvPicPr>
          <p:cNvPr id="4" name="Picture 3">
            <a:extLst>
              <a:ext uri="{FF2B5EF4-FFF2-40B4-BE49-F238E27FC236}">
                <a16:creationId xmlns:a16="http://schemas.microsoft.com/office/drawing/2014/main" id="{C064F1E1-0325-4914-9A9C-25B4E48A4E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717" y="1584767"/>
            <a:ext cx="5606481" cy="3737653"/>
          </a:xfrm>
          <a:prstGeom prst="rect">
            <a:avLst/>
          </a:prstGeom>
        </p:spPr>
      </p:pic>
      <p:sp>
        <p:nvSpPr>
          <p:cNvPr id="5" name="TextBox 4">
            <a:extLst>
              <a:ext uri="{FF2B5EF4-FFF2-40B4-BE49-F238E27FC236}">
                <a16:creationId xmlns:a16="http://schemas.microsoft.com/office/drawing/2014/main" id="{811BB7BC-5E03-41A5-AC2B-23683B764F1F}"/>
              </a:ext>
            </a:extLst>
          </p:cNvPr>
          <p:cNvSpPr txBox="1"/>
          <p:nvPr/>
        </p:nvSpPr>
        <p:spPr>
          <a:xfrm>
            <a:off x="191074" y="5322420"/>
            <a:ext cx="4599147" cy="230832"/>
          </a:xfrm>
          <a:prstGeom prst="rect">
            <a:avLst/>
          </a:prstGeom>
          <a:noFill/>
        </p:spPr>
        <p:txBody>
          <a:bodyPr wrap="square" rtlCol="0">
            <a:spAutoFit/>
          </a:bodyPr>
          <a:lstStyle/>
          <a:p>
            <a:r>
              <a:rPr lang="en-AU" sz="900" dirty="0"/>
              <a:t>Photo credit: Laz </a:t>
            </a:r>
            <a:r>
              <a:rPr lang="en-AU" sz="900" dirty="0" err="1"/>
              <a:t>Harfa</a:t>
            </a:r>
            <a:endParaRPr lang="en-AU" sz="900" dirty="0"/>
          </a:p>
        </p:txBody>
      </p:sp>
    </p:spTree>
    <p:extLst>
      <p:ext uri="{BB962C8B-B14F-4D97-AF65-F5344CB8AC3E}">
        <p14:creationId xmlns:p14="http://schemas.microsoft.com/office/powerpoint/2010/main" val="248460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DDD7"/>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533A97-96FA-DB42-B88B-2247555B7E98}"/>
              </a:ext>
            </a:extLst>
          </p:cNvPr>
          <p:cNvSpPr>
            <a:spLocks noGrp="1"/>
          </p:cNvSpPr>
          <p:nvPr>
            <p:ph type="body" sz="quarter" idx="11"/>
          </p:nvPr>
        </p:nvSpPr>
        <p:spPr/>
        <p:txBody>
          <a:bodyPr/>
          <a:lstStyle/>
          <a:p>
            <a:r>
              <a:rPr lang="en-US" dirty="0"/>
              <a:t>Thank You</a:t>
            </a:r>
          </a:p>
        </p:txBody>
      </p:sp>
      <p:sp>
        <p:nvSpPr>
          <p:cNvPr id="4" name="object 9">
            <a:extLst>
              <a:ext uri="{FF2B5EF4-FFF2-40B4-BE49-F238E27FC236}">
                <a16:creationId xmlns:a16="http://schemas.microsoft.com/office/drawing/2014/main" id="{727A42F3-B5BF-438D-822C-7F8A0ED7D32D}"/>
              </a:ext>
            </a:extLst>
          </p:cNvPr>
          <p:cNvSpPr txBox="1"/>
          <p:nvPr/>
        </p:nvSpPr>
        <p:spPr>
          <a:xfrm>
            <a:off x="263352" y="4941168"/>
            <a:ext cx="11535240" cy="1132271"/>
          </a:xfrm>
          <a:prstGeom prst="rect">
            <a:avLst/>
          </a:prstGeom>
        </p:spPr>
        <p:txBody>
          <a:bodyPr vert="horz" wrap="square" lIns="0" tIns="11976" rIns="0" bIns="0" rtlCol="0" anchor="t">
            <a:spAutoFit/>
          </a:bodyPr>
          <a:lstStyle/>
          <a:p>
            <a:pPr marL="11430" marR="218440">
              <a:lnSpc>
                <a:spcPct val="115700"/>
              </a:lnSpc>
              <a:spcBef>
                <a:spcPts val="94"/>
              </a:spcBef>
            </a:pPr>
            <a:r>
              <a:rPr sz="1200" b="1" spc="-5" dirty="0">
                <a:solidFill>
                  <a:srgbClr val="414042"/>
                </a:solidFill>
                <a:latin typeface="Roboto"/>
                <a:ea typeface="Roboto"/>
                <a:cs typeface="Arial"/>
              </a:rPr>
              <a:t>Note: </a:t>
            </a:r>
            <a:r>
              <a:rPr sz="1200" dirty="0">
                <a:solidFill>
                  <a:srgbClr val="414042"/>
                </a:solidFill>
                <a:latin typeface="Roboto"/>
                <a:ea typeface="Roboto"/>
                <a:cs typeface="Arial"/>
              </a:rPr>
              <a:t>Many </a:t>
            </a:r>
            <a:r>
              <a:rPr sz="1200" spc="-5" dirty="0">
                <a:solidFill>
                  <a:srgbClr val="414042"/>
                </a:solidFill>
                <a:latin typeface="Roboto"/>
                <a:ea typeface="Roboto"/>
                <a:cs typeface="Arial"/>
              </a:rPr>
              <a:t>of </a:t>
            </a:r>
            <a:r>
              <a:rPr sz="1200" dirty="0">
                <a:solidFill>
                  <a:srgbClr val="414042"/>
                </a:solidFill>
                <a:latin typeface="Roboto"/>
                <a:ea typeface="Roboto"/>
                <a:cs typeface="Arial"/>
              </a:rPr>
              <a:t>the PowerPoints </a:t>
            </a:r>
            <a:r>
              <a:rPr sz="1200" spc="-5" dirty="0">
                <a:solidFill>
                  <a:srgbClr val="414042"/>
                </a:solidFill>
                <a:latin typeface="Roboto"/>
                <a:ea typeface="Roboto"/>
                <a:cs typeface="Arial"/>
              </a:rPr>
              <a:t>are editable </a:t>
            </a:r>
            <a:r>
              <a:rPr sz="1200" dirty="0">
                <a:solidFill>
                  <a:srgbClr val="414042"/>
                </a:solidFill>
                <a:latin typeface="Roboto"/>
                <a:ea typeface="Roboto"/>
                <a:cs typeface="Arial"/>
              </a:rPr>
              <a:t>so you can </a:t>
            </a:r>
            <a:r>
              <a:rPr sz="1200" spc="-5" dirty="0">
                <a:solidFill>
                  <a:srgbClr val="414042"/>
                </a:solidFill>
                <a:latin typeface="Roboto"/>
                <a:ea typeface="Roboto"/>
                <a:cs typeface="Arial"/>
              </a:rPr>
              <a:t>adapt </a:t>
            </a:r>
            <a:r>
              <a:rPr sz="1200" dirty="0">
                <a:solidFill>
                  <a:srgbClr val="414042"/>
                </a:solidFill>
                <a:latin typeface="Roboto"/>
                <a:ea typeface="Roboto"/>
                <a:cs typeface="Arial"/>
              </a:rPr>
              <a:t>them to your </a:t>
            </a:r>
            <a:r>
              <a:rPr sz="1200" spc="-5" dirty="0">
                <a:solidFill>
                  <a:srgbClr val="414042"/>
                </a:solidFill>
                <a:latin typeface="Roboto"/>
                <a:ea typeface="Roboto"/>
                <a:cs typeface="Arial"/>
              </a:rPr>
              <a:t>needs. </a:t>
            </a:r>
            <a:r>
              <a:rPr sz="1200" dirty="0">
                <a:solidFill>
                  <a:srgbClr val="414042"/>
                </a:solidFill>
                <a:latin typeface="Roboto"/>
                <a:ea typeface="Roboto"/>
                <a:cs typeface="Arial"/>
              </a:rPr>
              <a:t>If you </a:t>
            </a:r>
            <a:r>
              <a:rPr sz="1200" spc="-5" dirty="0">
                <a:solidFill>
                  <a:srgbClr val="414042"/>
                </a:solidFill>
                <a:latin typeface="Roboto"/>
                <a:ea typeface="Roboto"/>
                <a:cs typeface="Arial"/>
              </a:rPr>
              <a:t>do edit </a:t>
            </a:r>
            <a:r>
              <a:rPr lang="en-US" sz="1200" dirty="0">
                <a:solidFill>
                  <a:srgbClr val="414042"/>
                </a:solidFill>
                <a:latin typeface="Roboto"/>
                <a:ea typeface="Roboto"/>
                <a:cs typeface="Arial"/>
              </a:rPr>
              <a:t>this</a:t>
            </a:r>
            <a:r>
              <a:rPr sz="1200" dirty="0">
                <a:solidFill>
                  <a:srgbClr val="414042"/>
                </a:solidFill>
                <a:latin typeface="Roboto"/>
                <a:ea typeface="Roboto"/>
                <a:cs typeface="Arial"/>
              </a:rPr>
              <a:t> </a:t>
            </a:r>
            <a:r>
              <a:rPr lang="en-US" sz="1200" dirty="0">
                <a:solidFill>
                  <a:srgbClr val="414042"/>
                </a:solidFill>
                <a:latin typeface="Roboto"/>
                <a:ea typeface="Roboto"/>
                <a:cs typeface="Arial"/>
              </a:rPr>
              <a:t>resource</a:t>
            </a:r>
            <a:r>
              <a:rPr sz="1200" dirty="0">
                <a:solidFill>
                  <a:srgbClr val="414042"/>
                </a:solidFill>
                <a:latin typeface="Roboto"/>
                <a:ea typeface="Roboto"/>
                <a:cs typeface="Arial"/>
              </a:rPr>
              <a:t> </a:t>
            </a:r>
            <a:r>
              <a:rPr sz="1200" spc="-5" dirty="0">
                <a:solidFill>
                  <a:srgbClr val="414042"/>
                </a:solidFill>
                <a:latin typeface="Roboto"/>
                <a:ea typeface="Roboto"/>
                <a:cs typeface="Arial"/>
              </a:rPr>
              <a:t>please ensure </a:t>
            </a:r>
            <a:r>
              <a:rPr sz="1200" dirty="0">
                <a:solidFill>
                  <a:srgbClr val="414042"/>
                </a:solidFill>
                <a:latin typeface="Roboto"/>
                <a:ea typeface="Roboto"/>
                <a:cs typeface="Arial"/>
              </a:rPr>
              <a:t>content </a:t>
            </a:r>
            <a:r>
              <a:rPr sz="1200" spc="-5" dirty="0">
                <a:solidFill>
                  <a:srgbClr val="414042"/>
                </a:solidFill>
                <a:latin typeface="Roboto"/>
                <a:ea typeface="Roboto"/>
                <a:cs typeface="Arial"/>
              </a:rPr>
              <a:t>and photos </a:t>
            </a:r>
            <a:r>
              <a:rPr sz="1200" dirty="0">
                <a:solidFill>
                  <a:srgbClr val="414042"/>
                </a:solidFill>
                <a:latin typeface="Roboto"/>
                <a:ea typeface="Roboto"/>
                <a:cs typeface="Arial"/>
              </a:rPr>
              <a:t>remain </a:t>
            </a:r>
            <a:r>
              <a:rPr sz="1200" spc="-5" dirty="0">
                <a:solidFill>
                  <a:srgbClr val="414042"/>
                </a:solidFill>
                <a:latin typeface="Roboto"/>
                <a:ea typeface="Roboto"/>
                <a:cs typeface="Arial"/>
              </a:rPr>
              <a:t>with </a:t>
            </a:r>
            <a:r>
              <a:rPr sz="1200" dirty="0">
                <a:solidFill>
                  <a:srgbClr val="414042"/>
                </a:solidFill>
                <a:latin typeface="Roboto"/>
                <a:ea typeface="Roboto"/>
                <a:cs typeface="Arial"/>
              </a:rPr>
              <a:t>the </a:t>
            </a:r>
            <a:r>
              <a:rPr sz="1200" spc="-5" dirty="0">
                <a:solidFill>
                  <a:srgbClr val="414042"/>
                </a:solidFill>
                <a:latin typeface="Roboto"/>
                <a:ea typeface="Roboto"/>
                <a:cs typeface="Arial"/>
              </a:rPr>
              <a:t>appropriate </a:t>
            </a:r>
            <a:r>
              <a:rPr sz="1200" dirty="0">
                <a:solidFill>
                  <a:srgbClr val="414042"/>
                </a:solidFill>
                <a:latin typeface="Roboto"/>
                <a:ea typeface="Roboto"/>
                <a:cs typeface="Arial"/>
              </a:rPr>
              <a:t>credit to </a:t>
            </a:r>
            <a:r>
              <a:rPr sz="1200" spc="-5" dirty="0">
                <a:solidFill>
                  <a:srgbClr val="414042"/>
                </a:solidFill>
                <a:latin typeface="Roboto"/>
                <a:ea typeface="Roboto"/>
                <a:cs typeface="Arial"/>
              </a:rPr>
              <a:t>Caritas </a:t>
            </a:r>
            <a:r>
              <a:rPr sz="1200" dirty="0">
                <a:solidFill>
                  <a:srgbClr val="414042"/>
                </a:solidFill>
                <a:latin typeface="Roboto"/>
                <a:ea typeface="Roboto"/>
                <a:cs typeface="Arial"/>
              </a:rPr>
              <a:t>Australia </a:t>
            </a:r>
            <a:r>
              <a:rPr sz="1200" spc="-5" dirty="0">
                <a:solidFill>
                  <a:srgbClr val="414042"/>
                </a:solidFill>
                <a:latin typeface="Roboto"/>
                <a:ea typeface="Roboto"/>
                <a:cs typeface="Arial"/>
              </a:rPr>
              <a:t>and </a:t>
            </a:r>
            <a:r>
              <a:rPr sz="1200" dirty="0">
                <a:solidFill>
                  <a:srgbClr val="414042"/>
                </a:solidFill>
                <a:latin typeface="Roboto"/>
                <a:ea typeface="Roboto"/>
                <a:cs typeface="Arial"/>
              </a:rPr>
              <a:t>the</a:t>
            </a:r>
            <a:r>
              <a:rPr sz="1200" spc="-94" dirty="0">
                <a:solidFill>
                  <a:srgbClr val="414042"/>
                </a:solidFill>
                <a:latin typeface="Roboto"/>
                <a:ea typeface="Roboto"/>
                <a:cs typeface="Arial"/>
              </a:rPr>
              <a:t> </a:t>
            </a:r>
            <a:r>
              <a:rPr sz="1200" spc="-5" dirty="0">
                <a:solidFill>
                  <a:srgbClr val="414042"/>
                </a:solidFill>
                <a:latin typeface="Roboto"/>
                <a:ea typeface="Roboto"/>
                <a:cs typeface="Arial"/>
              </a:rPr>
              <a:t>photographers.</a:t>
            </a:r>
            <a:endParaRPr lang="en-US" sz="1200" dirty="0">
              <a:latin typeface="Roboto"/>
              <a:ea typeface="Roboto"/>
              <a:cs typeface="Arial"/>
            </a:endParaRPr>
          </a:p>
          <a:p>
            <a:pPr marL="11430" marR="4445">
              <a:lnSpc>
                <a:spcPct val="115700"/>
              </a:lnSpc>
              <a:spcBef>
                <a:spcPts val="533"/>
              </a:spcBef>
            </a:pPr>
            <a:r>
              <a:rPr sz="1200" b="1" spc="-5" dirty="0">
                <a:solidFill>
                  <a:srgbClr val="414042"/>
                </a:solidFill>
                <a:latin typeface="Roboto" pitchFamily="2" charset="0"/>
                <a:ea typeface="Roboto" pitchFamily="2" charset="0"/>
                <a:cs typeface="Arial"/>
              </a:rPr>
              <a:t>Copyright </a:t>
            </a:r>
            <a:r>
              <a:rPr sz="1200" b="1" dirty="0">
                <a:solidFill>
                  <a:srgbClr val="414042"/>
                </a:solidFill>
                <a:latin typeface="Roboto" pitchFamily="2" charset="0"/>
                <a:ea typeface="Roboto" pitchFamily="2" charset="0"/>
                <a:cs typeface="Arial"/>
              </a:rPr>
              <a:t>Policy: </a:t>
            </a:r>
            <a:r>
              <a:rPr sz="1200" dirty="0">
                <a:solidFill>
                  <a:srgbClr val="414042"/>
                </a:solidFill>
                <a:latin typeface="Roboto" pitchFamily="2" charset="0"/>
                <a:ea typeface="Roboto" pitchFamily="2" charset="0"/>
                <a:cs typeface="Arial"/>
              </a:rPr>
              <a:t>Material </a:t>
            </a:r>
            <a:r>
              <a:rPr sz="1200" spc="-5" dirty="0">
                <a:solidFill>
                  <a:srgbClr val="414042"/>
                </a:solidFill>
                <a:latin typeface="Roboto" pitchFamily="2" charset="0"/>
                <a:ea typeface="Roboto" pitchFamily="2" charset="0"/>
                <a:cs typeface="Arial"/>
              </a:rPr>
              <a:t>within </a:t>
            </a:r>
            <a:r>
              <a:rPr sz="1200" dirty="0">
                <a:solidFill>
                  <a:srgbClr val="414042"/>
                </a:solidFill>
                <a:latin typeface="Roboto" pitchFamily="2" charset="0"/>
                <a:ea typeface="Roboto" pitchFamily="2" charset="0"/>
                <a:cs typeface="Arial"/>
              </a:rPr>
              <a:t>the resources </a:t>
            </a:r>
            <a:r>
              <a:rPr sz="1200" spc="-5" dirty="0">
                <a:solidFill>
                  <a:srgbClr val="414042"/>
                </a:solidFill>
                <a:latin typeface="Roboto" pitchFamily="2" charset="0"/>
                <a:ea typeface="Roboto" pitchFamily="2" charset="0"/>
                <a:cs typeface="Arial"/>
              </a:rPr>
              <a:t>listed </a:t>
            </a:r>
            <a:r>
              <a:rPr sz="1200" dirty="0">
                <a:solidFill>
                  <a:srgbClr val="414042"/>
                </a:solidFill>
                <a:latin typeface="Roboto" pitchFamily="2" charset="0"/>
                <a:ea typeface="Roboto" pitchFamily="2" charset="0"/>
                <a:cs typeface="Arial"/>
              </a:rPr>
              <a:t>comes from a variety </a:t>
            </a:r>
            <a:r>
              <a:rPr sz="1200" spc="-5" dirty="0">
                <a:solidFill>
                  <a:srgbClr val="414042"/>
                </a:solidFill>
                <a:latin typeface="Roboto" pitchFamily="2" charset="0"/>
                <a:ea typeface="Roboto" pitchFamily="2" charset="0"/>
                <a:cs typeface="Arial"/>
              </a:rPr>
              <a:t>of </a:t>
            </a:r>
            <a:r>
              <a:rPr sz="1200" dirty="0">
                <a:solidFill>
                  <a:srgbClr val="414042"/>
                </a:solidFill>
                <a:latin typeface="Roboto" pitchFamily="2" charset="0"/>
                <a:ea typeface="Roboto" pitchFamily="2" charset="0"/>
                <a:cs typeface="Arial"/>
              </a:rPr>
              <a:t>sources </a:t>
            </a:r>
            <a:r>
              <a:rPr sz="1200" spc="-5" dirty="0">
                <a:solidFill>
                  <a:srgbClr val="414042"/>
                </a:solidFill>
                <a:latin typeface="Roboto" pitchFamily="2" charset="0"/>
                <a:ea typeface="Roboto" pitchFamily="2" charset="0"/>
                <a:cs typeface="Arial"/>
              </a:rPr>
              <a:t>and authors, including Caritas staff </a:t>
            </a:r>
            <a:r>
              <a:rPr sz="1200" dirty="0">
                <a:solidFill>
                  <a:srgbClr val="414042"/>
                </a:solidFill>
                <a:latin typeface="Roboto" pitchFamily="2" charset="0"/>
                <a:ea typeface="Roboto" pitchFamily="2" charset="0"/>
                <a:cs typeface="Arial"/>
              </a:rPr>
              <a:t>volunteers, </a:t>
            </a:r>
            <a:r>
              <a:rPr sz="1200" spc="-5" dirty="0">
                <a:solidFill>
                  <a:srgbClr val="414042"/>
                </a:solidFill>
                <a:latin typeface="Roboto" pitchFamily="2" charset="0"/>
                <a:ea typeface="Roboto" pitchFamily="2" charset="0"/>
                <a:cs typeface="Arial"/>
              </a:rPr>
              <a:t>overseas partners and news </a:t>
            </a:r>
            <a:r>
              <a:rPr sz="1200" spc="-5" dirty="0" err="1">
                <a:solidFill>
                  <a:srgbClr val="414042"/>
                </a:solidFill>
                <a:latin typeface="Roboto" pitchFamily="2" charset="0"/>
                <a:ea typeface="Roboto" pitchFamily="2" charset="0"/>
                <a:cs typeface="Arial"/>
              </a:rPr>
              <a:t>organisations</a:t>
            </a:r>
            <a:r>
              <a:rPr sz="1200" spc="-5" dirty="0">
                <a:solidFill>
                  <a:srgbClr val="414042"/>
                </a:solidFill>
                <a:latin typeface="Roboto" pitchFamily="2" charset="0"/>
                <a:ea typeface="Roboto" pitchFamily="2" charset="0"/>
                <a:cs typeface="Arial"/>
              </a:rPr>
              <a:t>. </a:t>
            </a:r>
            <a:r>
              <a:rPr sz="1200" dirty="0">
                <a:solidFill>
                  <a:srgbClr val="414042"/>
                </a:solidFill>
                <a:latin typeface="Roboto" pitchFamily="2" charset="0"/>
                <a:ea typeface="Roboto" pitchFamily="2" charset="0"/>
                <a:cs typeface="Arial"/>
              </a:rPr>
              <a:t>These resources </a:t>
            </a:r>
            <a:r>
              <a:rPr sz="1200" spc="-5" dirty="0">
                <a:solidFill>
                  <a:srgbClr val="414042"/>
                </a:solidFill>
                <a:latin typeface="Roboto" pitchFamily="2" charset="0"/>
                <a:ea typeface="Roboto" pitchFamily="2" charset="0"/>
                <a:cs typeface="Arial"/>
              </a:rPr>
              <a:t>and </a:t>
            </a:r>
            <a:r>
              <a:rPr sz="1200" dirty="0">
                <a:solidFill>
                  <a:srgbClr val="414042"/>
                </a:solidFill>
                <a:latin typeface="Roboto" pitchFamily="2" charset="0"/>
                <a:ea typeface="Roboto" pitchFamily="2" charset="0"/>
                <a:cs typeface="Arial"/>
              </a:rPr>
              <a:t>the </a:t>
            </a:r>
            <a:r>
              <a:rPr sz="1200" spc="-5" dirty="0">
                <a:solidFill>
                  <a:srgbClr val="414042"/>
                </a:solidFill>
                <a:latin typeface="Roboto" pitchFamily="2" charset="0"/>
                <a:ea typeface="Roboto" pitchFamily="2" charset="0"/>
                <a:cs typeface="Arial"/>
              </a:rPr>
              <a:t>information, names, images, pictures, logos are provided </a:t>
            </a:r>
            <a:r>
              <a:rPr sz="1200" dirty="0">
                <a:solidFill>
                  <a:srgbClr val="414042"/>
                </a:solidFill>
                <a:latin typeface="Roboto" pitchFamily="2" charset="0"/>
                <a:ea typeface="Roboto" pitchFamily="2" charset="0"/>
                <a:cs typeface="Arial"/>
              </a:rPr>
              <a:t>“as </a:t>
            </a:r>
            <a:r>
              <a:rPr sz="1200" spc="-5" dirty="0">
                <a:solidFill>
                  <a:srgbClr val="414042"/>
                </a:solidFill>
                <a:latin typeface="Roboto" pitchFamily="2" charset="0"/>
                <a:ea typeface="Roboto" pitchFamily="2" charset="0"/>
                <a:cs typeface="Arial"/>
              </a:rPr>
              <a:t>is”, without </a:t>
            </a:r>
            <a:r>
              <a:rPr sz="1200" spc="-14" dirty="0">
                <a:solidFill>
                  <a:srgbClr val="414042"/>
                </a:solidFill>
                <a:latin typeface="Roboto" pitchFamily="2" charset="0"/>
                <a:ea typeface="Roboto" pitchFamily="2" charset="0"/>
                <a:cs typeface="Arial"/>
              </a:rPr>
              <a:t>warranty. </a:t>
            </a:r>
            <a:r>
              <a:rPr sz="1200" dirty="0">
                <a:solidFill>
                  <a:srgbClr val="414042"/>
                </a:solidFill>
                <a:latin typeface="Roboto" pitchFamily="2" charset="0"/>
                <a:ea typeface="Roboto" pitchFamily="2" charset="0"/>
                <a:cs typeface="Arial"/>
              </a:rPr>
              <a:t>Any mistakes </a:t>
            </a:r>
            <a:r>
              <a:rPr sz="1200" spc="-5" dirty="0">
                <a:solidFill>
                  <a:srgbClr val="414042"/>
                </a:solidFill>
                <a:latin typeface="Roboto" pitchFamily="2" charset="0"/>
                <a:ea typeface="Roboto" pitchFamily="2" charset="0"/>
                <a:cs typeface="Arial"/>
              </a:rPr>
              <a:t>brought </a:t>
            </a:r>
            <a:r>
              <a:rPr sz="1200" dirty="0">
                <a:solidFill>
                  <a:srgbClr val="414042"/>
                </a:solidFill>
                <a:latin typeface="Roboto" pitchFamily="2" charset="0"/>
                <a:ea typeface="Roboto" pitchFamily="2" charset="0"/>
                <a:cs typeface="Arial"/>
              </a:rPr>
              <a:t>to the </a:t>
            </a:r>
            <a:r>
              <a:rPr sz="1200" spc="-5" dirty="0">
                <a:solidFill>
                  <a:srgbClr val="414042"/>
                </a:solidFill>
                <a:latin typeface="Roboto" pitchFamily="2" charset="0"/>
                <a:ea typeface="Roboto" pitchFamily="2" charset="0"/>
                <a:cs typeface="Arial"/>
              </a:rPr>
              <a:t>attention of Caritas </a:t>
            </a:r>
            <a:r>
              <a:rPr sz="1200" dirty="0">
                <a:solidFill>
                  <a:srgbClr val="414042"/>
                </a:solidFill>
                <a:latin typeface="Roboto" pitchFamily="2" charset="0"/>
                <a:ea typeface="Roboto" pitchFamily="2" charset="0"/>
                <a:cs typeface="Arial"/>
              </a:rPr>
              <a:t>Australia</a:t>
            </a:r>
            <a:r>
              <a:rPr sz="1200" spc="-85" dirty="0">
                <a:solidFill>
                  <a:srgbClr val="414042"/>
                </a:solidFill>
                <a:latin typeface="Roboto" pitchFamily="2" charset="0"/>
                <a:ea typeface="Roboto" pitchFamily="2" charset="0"/>
                <a:cs typeface="Arial"/>
              </a:rPr>
              <a:t> </a:t>
            </a:r>
            <a:r>
              <a:rPr sz="1200" spc="-5" dirty="0">
                <a:solidFill>
                  <a:srgbClr val="414042"/>
                </a:solidFill>
                <a:latin typeface="Roboto" pitchFamily="2" charset="0"/>
                <a:ea typeface="Roboto" pitchFamily="2" charset="0"/>
                <a:cs typeface="Arial"/>
              </a:rPr>
              <a:t>will</a:t>
            </a:r>
            <a:r>
              <a:rPr lang="en-AU" sz="1200" dirty="0">
                <a:latin typeface="Roboto" pitchFamily="2" charset="0"/>
                <a:ea typeface="Roboto" pitchFamily="2" charset="0"/>
                <a:cs typeface="Arial"/>
              </a:rPr>
              <a:t> </a:t>
            </a:r>
            <a:r>
              <a:rPr sz="1200" spc="-5" dirty="0">
                <a:solidFill>
                  <a:srgbClr val="414042"/>
                </a:solidFill>
                <a:latin typeface="Roboto" pitchFamily="2" charset="0"/>
                <a:ea typeface="Roboto" pitchFamily="2" charset="0"/>
                <a:cs typeface="Arial"/>
              </a:rPr>
              <a:t>be </a:t>
            </a:r>
            <a:r>
              <a:rPr sz="1200" dirty="0">
                <a:solidFill>
                  <a:srgbClr val="414042"/>
                </a:solidFill>
                <a:latin typeface="Roboto" pitchFamily="2" charset="0"/>
                <a:ea typeface="Roboto" pitchFamily="2" charset="0"/>
                <a:cs typeface="Arial"/>
              </a:rPr>
              <a:t>corrected </a:t>
            </a:r>
            <a:r>
              <a:rPr sz="1200" spc="-5" dirty="0">
                <a:solidFill>
                  <a:srgbClr val="414042"/>
                </a:solidFill>
                <a:latin typeface="Roboto" pitchFamily="2" charset="0"/>
                <a:ea typeface="Roboto" pitchFamily="2" charset="0"/>
                <a:cs typeface="Arial"/>
              </a:rPr>
              <a:t>as </a:t>
            </a:r>
            <a:r>
              <a:rPr sz="1200" dirty="0">
                <a:solidFill>
                  <a:srgbClr val="414042"/>
                </a:solidFill>
                <a:latin typeface="Roboto" pitchFamily="2" charset="0"/>
                <a:ea typeface="Roboto" pitchFamily="2" charset="0"/>
                <a:cs typeface="Arial"/>
              </a:rPr>
              <a:t>soon </a:t>
            </a:r>
            <a:r>
              <a:rPr sz="1200" spc="-5" dirty="0">
                <a:solidFill>
                  <a:srgbClr val="414042"/>
                </a:solidFill>
                <a:latin typeface="Roboto" pitchFamily="2" charset="0"/>
                <a:ea typeface="Roboto" pitchFamily="2" charset="0"/>
                <a:cs typeface="Arial"/>
              </a:rPr>
              <a:t>as possible. </a:t>
            </a:r>
            <a:r>
              <a:rPr sz="1200" spc="-47" dirty="0">
                <a:solidFill>
                  <a:srgbClr val="414042"/>
                </a:solidFill>
                <a:latin typeface="Roboto" pitchFamily="2" charset="0"/>
                <a:ea typeface="Roboto" pitchFamily="2" charset="0"/>
                <a:cs typeface="Arial"/>
              </a:rPr>
              <a:t>To </a:t>
            </a:r>
            <a:r>
              <a:rPr sz="1200" dirty="0">
                <a:solidFill>
                  <a:srgbClr val="414042"/>
                </a:solidFill>
                <a:latin typeface="Roboto" pitchFamily="2" charset="0"/>
                <a:ea typeface="Roboto" pitchFamily="2" charset="0"/>
                <a:cs typeface="Arial"/>
              </a:rPr>
              <a:t>review the full </a:t>
            </a:r>
            <a:r>
              <a:rPr sz="1200" spc="-5" dirty="0">
                <a:solidFill>
                  <a:srgbClr val="414042"/>
                </a:solidFill>
                <a:latin typeface="Roboto" pitchFamily="2" charset="0"/>
                <a:ea typeface="Roboto" pitchFamily="2" charset="0"/>
                <a:cs typeface="Arial"/>
              </a:rPr>
              <a:t>Caritas Copyright </a:t>
            </a:r>
            <a:r>
              <a:rPr sz="1200" spc="-9" dirty="0">
                <a:solidFill>
                  <a:srgbClr val="414042"/>
                </a:solidFill>
                <a:latin typeface="Roboto" pitchFamily="2" charset="0"/>
                <a:ea typeface="Roboto" pitchFamily="2" charset="0"/>
                <a:cs typeface="Arial"/>
              </a:rPr>
              <a:t>Policy, </a:t>
            </a:r>
            <a:r>
              <a:rPr sz="1200" spc="-5" dirty="0">
                <a:solidFill>
                  <a:srgbClr val="414042"/>
                </a:solidFill>
                <a:latin typeface="Roboto" pitchFamily="2" charset="0"/>
                <a:ea typeface="Roboto" pitchFamily="2" charset="0"/>
                <a:cs typeface="Arial"/>
              </a:rPr>
              <a:t>please </a:t>
            </a:r>
            <a:r>
              <a:rPr sz="1200" dirty="0">
                <a:solidFill>
                  <a:srgbClr val="414042"/>
                </a:solidFill>
                <a:latin typeface="Roboto" pitchFamily="2" charset="0"/>
                <a:ea typeface="Roboto" pitchFamily="2" charset="0"/>
                <a:cs typeface="Arial"/>
              </a:rPr>
              <a:t>visit:</a:t>
            </a:r>
            <a:r>
              <a:rPr lang="en-AU" sz="1200" dirty="0">
                <a:solidFill>
                  <a:srgbClr val="414042"/>
                </a:solidFill>
                <a:latin typeface="Roboto" pitchFamily="2" charset="0"/>
                <a:ea typeface="Roboto" pitchFamily="2" charset="0"/>
                <a:cs typeface="Arial"/>
              </a:rPr>
              <a:t> </a:t>
            </a:r>
            <a:r>
              <a:rPr lang="en-AU" sz="1200" u="sng" dirty="0">
                <a:solidFill>
                  <a:srgbClr val="004751"/>
                </a:solidFill>
                <a:latin typeface="Roboto" pitchFamily="2" charset="0"/>
                <a:ea typeface="Roboto" pitchFamily="2" charset="0"/>
                <a:hlinkClick r:id="rId2">
                  <a:extLst>
                    <a:ext uri="{A12FA001-AC4F-418D-AE19-62706E023703}">
                      <ahyp:hlinkClr xmlns:ahyp="http://schemas.microsoft.com/office/drawing/2018/hyperlinkcolor" val="tx"/>
                    </a:ext>
                  </a:extLst>
                </a:hlinkClick>
              </a:rPr>
              <a:t>Caritas Australia</a:t>
            </a:r>
            <a:r>
              <a:rPr lang="en-AU" sz="1200" dirty="0">
                <a:solidFill>
                  <a:srgbClr val="004751"/>
                </a:solidFill>
                <a:latin typeface="Roboto" pitchFamily="2" charset="0"/>
                <a:ea typeface="Roboto" pitchFamily="2" charset="0"/>
              </a:rPr>
              <a:t>​</a:t>
            </a:r>
            <a:endParaRPr sz="1200" dirty="0">
              <a:solidFill>
                <a:srgbClr val="004751"/>
              </a:solidFill>
              <a:latin typeface="Roboto" pitchFamily="2" charset="0"/>
              <a:ea typeface="Roboto" pitchFamily="2" charset="0"/>
              <a:cs typeface="Arial"/>
            </a:endParaRPr>
          </a:p>
        </p:txBody>
      </p:sp>
      <p:sp>
        <p:nvSpPr>
          <p:cNvPr id="5" name="Round Diagonal Corner Rectangle 1">
            <a:extLst>
              <a:ext uri="{FF2B5EF4-FFF2-40B4-BE49-F238E27FC236}">
                <a16:creationId xmlns:a16="http://schemas.microsoft.com/office/drawing/2014/main" id="{63934744-0DA4-4D0C-BCD1-F9874F3EDF5F}"/>
              </a:ext>
            </a:extLst>
          </p:cNvPr>
          <p:cNvSpPr/>
          <p:nvPr/>
        </p:nvSpPr>
        <p:spPr>
          <a:xfrm rot="16200000">
            <a:off x="541461" y="880961"/>
            <a:ext cx="1998645" cy="2054163"/>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532053"/>
      </p:ext>
    </p:extLst>
  </p:cSld>
  <p:clrMapOvr>
    <a:masterClrMapping/>
  </p:clrMapOvr>
</p:sld>
</file>

<file path=ppt/theme/theme1.xml><?xml version="1.0" encoding="utf-8"?>
<a:theme xmlns:a="http://schemas.openxmlformats.org/drawingml/2006/main" name="Education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7905FF7CD72C4C9FBC9B8F292D0E72" ma:contentTypeVersion="12" ma:contentTypeDescription="Create a new document." ma:contentTypeScope="" ma:versionID="66b0364af490e9fd241d02891416bdf3">
  <xsd:schema xmlns:xsd="http://www.w3.org/2001/XMLSchema" xmlns:xs="http://www.w3.org/2001/XMLSchema" xmlns:p="http://schemas.microsoft.com/office/2006/metadata/properties" xmlns:ns2="57ab8201-97d7-4e7d-9689-eee67b030130" xmlns:ns3="e427249e-4eb8-46cf-a9e2-31bdaee9d15d" targetNamespace="http://schemas.microsoft.com/office/2006/metadata/properties" ma:root="true" ma:fieldsID="6ebbc9590ce788950d33b3afba167496" ns2:_="" ns3:_="">
    <xsd:import namespace="57ab8201-97d7-4e7d-9689-eee67b030130"/>
    <xsd:import namespace="e427249e-4eb8-46cf-a9e2-31bdaee9d1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ab8201-97d7-4e7d-9689-eee67b0301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27249e-4eb8-46cf-a9e2-31bdaee9d15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http://purl.org/dc/elements/1.1/"/>
    <ds:schemaRef ds:uri="http://www.w3.org/XML/1998/namespace"/>
    <ds:schemaRef ds:uri="http://purl.org/dc/terms/"/>
    <ds:schemaRef ds:uri="http://schemas.microsoft.com/office/2006/metadata/properties"/>
    <ds:schemaRef ds:uri="http://purl.org/dc/dcmitype/"/>
    <ds:schemaRef ds:uri="57ab8201-97d7-4e7d-9689-eee67b030130"/>
    <ds:schemaRef ds:uri="http://schemas.microsoft.com/office/2006/documentManagement/types"/>
    <ds:schemaRef ds:uri="e427249e-4eb8-46cf-a9e2-31bdaee9d15d"/>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D535E04C-34ED-41D1-BC1A-008BAFAF0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ab8201-97d7-4e7d-9689-eee67b030130"/>
    <ds:schemaRef ds:uri="e427249e-4eb8-46cf-a9e2-31bdaee9d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2778</TotalTime>
  <Words>391</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Roboto</vt:lpstr>
      <vt:lpstr>Roboto light</vt:lpstr>
      <vt:lpstr>Education PPT Template</vt:lpstr>
      <vt:lpstr>Prayer for food in our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 Communications</dc:creator>
  <cp:lastModifiedBy>Sarah Latif</cp:lastModifiedBy>
  <cp:revision>191</cp:revision>
  <dcterms:created xsi:type="dcterms:W3CDTF">2014-11-30T23:21:17Z</dcterms:created>
  <dcterms:modified xsi:type="dcterms:W3CDTF">2021-05-24T22:05:08Z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0x010100027905FF7CD72C4C9FBC9B8F292D0E72</vt:lpwstr>
  </property>
  <property fmtid="{D5CDD505-2E9C-101B-9397-08002B2CF9AE}" pid="3" name="_dlc_DocIdItemGuid">
    <vt:lpwstr>d7ee03d9-074b-4786-bb99-1c6adf13a550</vt:lpwstr>
  </property>
</Properties>
</file>