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64" r:id="rId5"/>
    <p:sldId id="271" r:id="rId6"/>
    <p:sldId id="272" r:id="rId7"/>
    <p:sldId id="273" r:id="rId8"/>
    <p:sldId id="274" r:id="rId9"/>
    <p:sldId id="275" r:id="rId10"/>
    <p:sldId id="276" r:id="rId11"/>
    <p:sldId id="277" r:id="rId12"/>
    <p:sldId id="278" r:id="rId13"/>
    <p:sldId id="279" r:id="rId14"/>
    <p:sldId id="280" r:id="rId15"/>
    <p:sldId id="281" r:id="rId16"/>
    <p:sldId id="270" r:id="rId17"/>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000"/>
    <a:srgbClr val="FFF0EB"/>
    <a:srgbClr val="AFBE8F"/>
    <a:srgbClr val="C3DDD7"/>
    <a:srgbClr val="63B1A4"/>
    <a:srgbClr val="D86075"/>
    <a:srgbClr val="FFFFFF"/>
    <a:srgbClr val="DF91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793D9F-5521-4638-B657-E085CF359A70}" v="16" dt="2026-04-15T01:24:21.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6" autoAdjust="0"/>
    <p:restoredTop sz="94631"/>
  </p:normalViewPr>
  <p:slideViewPr>
    <p:cSldViewPr snapToGrid="0" snapToObjects="1">
      <p:cViewPr varScale="1">
        <p:scale>
          <a:sx n="65" d="100"/>
          <a:sy n="65" d="100"/>
        </p:scale>
        <p:origin x="3372"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eanor Niland" userId="e474577c-69ca-4c95-8c71-742afc135a60" providerId="ADAL" clId="{4E103A99-C701-45AB-AA81-6F44581EB30E}"/>
    <pc:docChg chg="undo custSel modSld modMainMaster">
      <pc:chgData name="Eleanor Niland" userId="e474577c-69ca-4c95-8c71-742afc135a60" providerId="ADAL" clId="{4E103A99-C701-45AB-AA81-6F44581EB30E}" dt="2026-04-15T01:24:39.722" v="935" actId="13926"/>
      <pc:docMkLst>
        <pc:docMk/>
      </pc:docMkLst>
      <pc:sldChg chg="addSp modSp mod">
        <pc:chgData name="Eleanor Niland" userId="e474577c-69ca-4c95-8c71-742afc135a60" providerId="ADAL" clId="{4E103A99-C701-45AB-AA81-6F44581EB30E}" dt="2026-04-15T01:24:39.722" v="935" actId="13926"/>
        <pc:sldMkLst>
          <pc:docMk/>
          <pc:sldMk cId="1008923487" sldId="264"/>
        </pc:sldMkLst>
        <pc:spChg chg="mod">
          <ac:chgData name="Eleanor Niland" userId="e474577c-69ca-4c95-8c71-742afc135a60" providerId="ADAL" clId="{4E103A99-C701-45AB-AA81-6F44581EB30E}" dt="2026-04-15T01:24:39.722" v="935" actId="13926"/>
          <ac:spMkLst>
            <pc:docMk/>
            <pc:sldMk cId="1008923487" sldId="264"/>
            <ac:spMk id="2" creationId="{26AFC84F-5745-4451-8865-0063D7E9DB5C}"/>
          </ac:spMkLst>
        </pc:spChg>
        <pc:spChg chg="mod">
          <ac:chgData name="Eleanor Niland" userId="e474577c-69ca-4c95-8c71-742afc135a60" providerId="ADAL" clId="{4E103A99-C701-45AB-AA81-6F44581EB30E}" dt="2026-03-31T00:22:12.071" v="14" actId="207"/>
          <ac:spMkLst>
            <pc:docMk/>
            <pc:sldMk cId="1008923487" sldId="264"/>
            <ac:spMk id="3" creationId="{85D3BA4D-3615-DE4B-AD35-11D1A148E70B}"/>
          </ac:spMkLst>
        </pc:spChg>
        <pc:spChg chg="mod">
          <ac:chgData name="Eleanor Niland" userId="e474577c-69ca-4c95-8c71-742afc135a60" providerId="ADAL" clId="{4E103A99-C701-45AB-AA81-6F44581EB30E}" dt="2026-03-31T00:22:47.406" v="15" actId="207"/>
          <ac:spMkLst>
            <pc:docMk/>
            <pc:sldMk cId="1008923487" sldId="264"/>
            <ac:spMk id="5" creationId="{8E60B443-C610-4771-89CA-463318234AD1}"/>
          </ac:spMkLst>
        </pc:spChg>
        <pc:spChg chg="mod">
          <ac:chgData name="Eleanor Niland" userId="e474577c-69ca-4c95-8c71-742afc135a60" providerId="ADAL" clId="{4E103A99-C701-45AB-AA81-6F44581EB30E}" dt="2026-03-31T00:22:54.929" v="16" actId="207"/>
          <ac:spMkLst>
            <pc:docMk/>
            <pc:sldMk cId="1008923487" sldId="264"/>
            <ac:spMk id="6" creationId="{A3F3ABE2-1E57-4803-8AD8-8DF770E27710}"/>
          </ac:spMkLst>
        </pc:spChg>
        <pc:spChg chg="add mod">
          <ac:chgData name="Eleanor Niland" userId="e474577c-69ca-4c95-8c71-742afc135a60" providerId="ADAL" clId="{4E103A99-C701-45AB-AA81-6F44581EB30E}" dt="2026-04-06T23:45:22.933" v="867" actId="20577"/>
          <ac:spMkLst>
            <pc:docMk/>
            <pc:sldMk cId="1008923487" sldId="264"/>
            <ac:spMk id="7" creationId="{644D75C7-A494-705D-C066-B8203BBC5198}"/>
          </ac:spMkLst>
        </pc:spChg>
      </pc:sldChg>
      <pc:sldChg chg="setBg">
        <pc:chgData name="Eleanor Niland" userId="e474577c-69ca-4c95-8c71-742afc135a60" providerId="ADAL" clId="{4E103A99-C701-45AB-AA81-6F44581EB30E}" dt="2026-03-31T00:21:29.170" v="2"/>
        <pc:sldMkLst>
          <pc:docMk/>
          <pc:sldMk cId="317872851" sldId="270"/>
        </pc:sldMkLst>
      </pc:sldChg>
      <pc:sldChg chg="addSp delSp modSp mod">
        <pc:chgData name="Eleanor Niland" userId="e474577c-69ca-4c95-8c71-742afc135a60" providerId="ADAL" clId="{4E103A99-C701-45AB-AA81-6F44581EB30E}" dt="2026-03-31T00:24:09.464" v="29" actId="1076"/>
        <pc:sldMkLst>
          <pc:docMk/>
          <pc:sldMk cId="322977728" sldId="271"/>
        </pc:sldMkLst>
        <pc:spChg chg="mod">
          <ac:chgData name="Eleanor Niland" userId="e474577c-69ca-4c95-8c71-742afc135a60" providerId="ADAL" clId="{4E103A99-C701-45AB-AA81-6F44581EB30E}" dt="2026-03-31T00:22:09.695" v="13" actId="207"/>
          <ac:spMkLst>
            <pc:docMk/>
            <pc:sldMk cId="322977728" sldId="271"/>
            <ac:spMk id="3" creationId="{85D3BA4D-3615-DE4B-AD35-11D1A148E70B}"/>
          </ac:spMkLst>
        </pc:spChg>
        <pc:spChg chg="mod">
          <ac:chgData name="Eleanor Niland" userId="e474577c-69ca-4c95-8c71-742afc135a60" providerId="ADAL" clId="{4E103A99-C701-45AB-AA81-6F44581EB30E}" dt="2026-03-31T00:23:15.368" v="19" actId="207"/>
          <ac:spMkLst>
            <pc:docMk/>
            <pc:sldMk cId="322977728" sldId="271"/>
            <ac:spMk id="5" creationId="{8E60B443-C610-4771-89CA-463318234AD1}"/>
          </ac:spMkLst>
        </pc:spChg>
        <pc:spChg chg="mod">
          <ac:chgData name="Eleanor Niland" userId="e474577c-69ca-4c95-8c71-742afc135a60" providerId="ADAL" clId="{4E103A99-C701-45AB-AA81-6F44581EB30E}" dt="2026-03-31T00:23:19.825" v="20" actId="207"/>
          <ac:spMkLst>
            <pc:docMk/>
            <pc:sldMk cId="322977728" sldId="271"/>
            <ac:spMk id="6" creationId="{A3F3ABE2-1E57-4803-8AD8-8DF770E27710}"/>
          </ac:spMkLst>
        </pc:spChg>
        <pc:spChg chg="mod">
          <ac:chgData name="Eleanor Niland" userId="e474577c-69ca-4c95-8c71-742afc135a60" providerId="ADAL" clId="{4E103A99-C701-45AB-AA81-6F44581EB30E}" dt="2026-03-31T00:23:08.337" v="17" actId="207"/>
          <ac:spMkLst>
            <pc:docMk/>
            <pc:sldMk cId="322977728" sldId="271"/>
            <ac:spMk id="7" creationId="{03405734-1700-4CB6-A3E5-F9B0091512DD}"/>
          </ac:spMkLst>
        </pc:spChg>
        <pc:spChg chg="mod">
          <ac:chgData name="Eleanor Niland" userId="e474577c-69ca-4c95-8c71-742afc135a60" providerId="ADAL" clId="{4E103A99-C701-45AB-AA81-6F44581EB30E}" dt="2026-03-31T00:23:11.527" v="18" actId="207"/>
          <ac:spMkLst>
            <pc:docMk/>
            <pc:sldMk cId="322977728" sldId="271"/>
            <ac:spMk id="8" creationId="{74C4A1FF-D900-4337-A22A-061518501999}"/>
          </ac:spMkLst>
        </pc:spChg>
        <pc:spChg chg="add mod">
          <ac:chgData name="Eleanor Niland" userId="e474577c-69ca-4c95-8c71-742afc135a60" providerId="ADAL" clId="{4E103A99-C701-45AB-AA81-6F44581EB30E}" dt="2026-03-31T00:24:09.464" v="29" actId="1076"/>
          <ac:spMkLst>
            <pc:docMk/>
            <pc:sldMk cId="322977728" sldId="271"/>
            <ac:spMk id="16" creationId="{D823BC00-C056-CE68-967D-5DD3FE547A0A}"/>
          </ac:spMkLst>
        </pc:spChg>
      </pc:sldChg>
      <pc:sldChg chg="modSp mod">
        <pc:chgData name="Eleanor Niland" userId="e474577c-69ca-4c95-8c71-742afc135a60" providerId="ADAL" clId="{4E103A99-C701-45AB-AA81-6F44581EB30E}" dt="2026-03-31T01:01:07.957" v="839" actId="20577"/>
        <pc:sldMkLst>
          <pc:docMk/>
          <pc:sldMk cId="3098071117" sldId="272"/>
        </pc:sldMkLst>
        <pc:spChg chg="mod">
          <ac:chgData name="Eleanor Niland" userId="e474577c-69ca-4c95-8c71-742afc135a60" providerId="ADAL" clId="{4E103A99-C701-45AB-AA81-6F44581EB30E}" dt="2026-03-31T00:26:12.277" v="30" actId="207"/>
          <ac:spMkLst>
            <pc:docMk/>
            <pc:sldMk cId="3098071117" sldId="272"/>
            <ac:spMk id="2" creationId="{26AFC84F-5745-4451-8865-0063D7E9DB5C}"/>
          </ac:spMkLst>
        </pc:spChg>
        <pc:spChg chg="mod">
          <ac:chgData name="Eleanor Niland" userId="e474577c-69ca-4c95-8c71-742afc135a60" providerId="ADAL" clId="{4E103A99-C701-45AB-AA81-6F44581EB30E}" dt="2026-03-31T00:22:07.166" v="12" actId="207"/>
          <ac:spMkLst>
            <pc:docMk/>
            <pc:sldMk cId="3098071117" sldId="272"/>
            <ac:spMk id="3" creationId="{85D3BA4D-3615-DE4B-AD35-11D1A148E70B}"/>
          </ac:spMkLst>
        </pc:spChg>
        <pc:graphicFrameChg chg="mod modGraphic">
          <ac:chgData name="Eleanor Niland" userId="e474577c-69ca-4c95-8c71-742afc135a60" providerId="ADAL" clId="{4E103A99-C701-45AB-AA81-6F44581EB30E}" dt="2026-03-31T01:01:07.957" v="839" actId="20577"/>
          <ac:graphicFrameMkLst>
            <pc:docMk/>
            <pc:sldMk cId="3098071117" sldId="272"/>
            <ac:graphicFrameMk id="19" creationId="{1DCD3164-CD54-4BDD-9777-173E0B05D390}"/>
          </ac:graphicFrameMkLst>
        </pc:graphicFrameChg>
      </pc:sldChg>
      <pc:sldChg chg="modSp mod">
        <pc:chgData name="Eleanor Niland" userId="e474577c-69ca-4c95-8c71-742afc135a60" providerId="ADAL" clId="{4E103A99-C701-45AB-AA81-6F44581EB30E}" dt="2026-03-31T01:01:30.415" v="840" actId="207"/>
        <pc:sldMkLst>
          <pc:docMk/>
          <pc:sldMk cId="1791131172" sldId="273"/>
        </pc:sldMkLst>
        <pc:spChg chg="mod">
          <ac:chgData name="Eleanor Niland" userId="e474577c-69ca-4c95-8c71-742afc135a60" providerId="ADAL" clId="{4E103A99-C701-45AB-AA81-6F44581EB30E}" dt="2026-03-31T01:01:30.415" v="840" actId="207"/>
          <ac:spMkLst>
            <pc:docMk/>
            <pc:sldMk cId="1791131172" sldId="273"/>
            <ac:spMk id="2" creationId="{26AFC84F-5745-4451-8865-0063D7E9DB5C}"/>
          </ac:spMkLst>
        </pc:spChg>
        <pc:spChg chg="mod">
          <ac:chgData name="Eleanor Niland" userId="e474577c-69ca-4c95-8c71-742afc135a60" providerId="ADAL" clId="{4E103A99-C701-45AB-AA81-6F44581EB30E}" dt="2026-03-31T00:22:04.711" v="11" actId="207"/>
          <ac:spMkLst>
            <pc:docMk/>
            <pc:sldMk cId="1791131172" sldId="273"/>
            <ac:spMk id="3" creationId="{85D3BA4D-3615-DE4B-AD35-11D1A148E70B}"/>
          </ac:spMkLst>
        </pc:spChg>
      </pc:sldChg>
      <pc:sldChg chg="modSp mod">
        <pc:chgData name="Eleanor Niland" userId="e474577c-69ca-4c95-8c71-742afc135a60" providerId="ADAL" clId="{4E103A99-C701-45AB-AA81-6F44581EB30E}" dt="2026-03-31T01:01:36.071" v="841" actId="207"/>
        <pc:sldMkLst>
          <pc:docMk/>
          <pc:sldMk cId="4136597682" sldId="274"/>
        </pc:sldMkLst>
        <pc:spChg chg="mod">
          <ac:chgData name="Eleanor Niland" userId="e474577c-69ca-4c95-8c71-742afc135a60" providerId="ADAL" clId="{4E103A99-C701-45AB-AA81-6F44581EB30E}" dt="2026-03-31T01:01:36.071" v="841" actId="207"/>
          <ac:spMkLst>
            <pc:docMk/>
            <pc:sldMk cId="4136597682" sldId="274"/>
            <ac:spMk id="2" creationId="{26AFC84F-5745-4451-8865-0063D7E9DB5C}"/>
          </ac:spMkLst>
        </pc:spChg>
        <pc:spChg chg="mod">
          <ac:chgData name="Eleanor Niland" userId="e474577c-69ca-4c95-8c71-742afc135a60" providerId="ADAL" clId="{4E103A99-C701-45AB-AA81-6F44581EB30E}" dt="2026-03-31T00:22:02.569" v="10" actId="207"/>
          <ac:spMkLst>
            <pc:docMk/>
            <pc:sldMk cId="4136597682" sldId="274"/>
            <ac:spMk id="3" creationId="{85D3BA4D-3615-DE4B-AD35-11D1A148E70B}"/>
          </ac:spMkLst>
        </pc:spChg>
      </pc:sldChg>
      <pc:sldChg chg="modSp mod">
        <pc:chgData name="Eleanor Niland" userId="e474577c-69ca-4c95-8c71-742afc135a60" providerId="ADAL" clId="{4E103A99-C701-45AB-AA81-6F44581EB30E}" dt="2026-03-31T01:01:45.371" v="843" actId="207"/>
        <pc:sldMkLst>
          <pc:docMk/>
          <pc:sldMk cId="447880175" sldId="275"/>
        </pc:sldMkLst>
        <pc:spChg chg="mod">
          <ac:chgData name="Eleanor Niland" userId="e474577c-69ca-4c95-8c71-742afc135a60" providerId="ADAL" clId="{4E103A99-C701-45AB-AA81-6F44581EB30E}" dt="2026-03-31T01:01:45.371" v="843" actId="207"/>
          <ac:spMkLst>
            <pc:docMk/>
            <pc:sldMk cId="447880175" sldId="275"/>
            <ac:spMk id="2" creationId="{26AFC84F-5745-4451-8865-0063D7E9DB5C}"/>
          </ac:spMkLst>
        </pc:spChg>
        <pc:spChg chg="mod">
          <ac:chgData name="Eleanor Niland" userId="e474577c-69ca-4c95-8c71-742afc135a60" providerId="ADAL" clId="{4E103A99-C701-45AB-AA81-6F44581EB30E}" dt="2026-03-31T00:22:00.105" v="9" actId="207"/>
          <ac:spMkLst>
            <pc:docMk/>
            <pc:sldMk cId="447880175" sldId="275"/>
            <ac:spMk id="3" creationId="{85D3BA4D-3615-DE4B-AD35-11D1A148E70B}"/>
          </ac:spMkLst>
        </pc:spChg>
      </pc:sldChg>
      <pc:sldChg chg="modSp mod">
        <pc:chgData name="Eleanor Niland" userId="e474577c-69ca-4c95-8c71-742afc135a60" providerId="ADAL" clId="{4E103A99-C701-45AB-AA81-6F44581EB30E}" dt="2026-03-31T01:01:55.608" v="845" actId="207"/>
        <pc:sldMkLst>
          <pc:docMk/>
          <pc:sldMk cId="1822289943" sldId="276"/>
        </pc:sldMkLst>
        <pc:spChg chg="mod">
          <ac:chgData name="Eleanor Niland" userId="e474577c-69ca-4c95-8c71-742afc135a60" providerId="ADAL" clId="{4E103A99-C701-45AB-AA81-6F44581EB30E}" dt="2026-03-31T01:01:55.608" v="845" actId="207"/>
          <ac:spMkLst>
            <pc:docMk/>
            <pc:sldMk cId="1822289943" sldId="276"/>
            <ac:spMk id="2" creationId="{26AFC84F-5745-4451-8865-0063D7E9DB5C}"/>
          </ac:spMkLst>
        </pc:spChg>
        <pc:spChg chg="mod">
          <ac:chgData name="Eleanor Niland" userId="e474577c-69ca-4c95-8c71-742afc135a60" providerId="ADAL" clId="{4E103A99-C701-45AB-AA81-6F44581EB30E}" dt="2026-03-31T00:21:57.991" v="8" actId="207"/>
          <ac:spMkLst>
            <pc:docMk/>
            <pc:sldMk cId="1822289943" sldId="276"/>
            <ac:spMk id="3" creationId="{85D3BA4D-3615-DE4B-AD35-11D1A148E70B}"/>
          </ac:spMkLst>
        </pc:spChg>
      </pc:sldChg>
      <pc:sldChg chg="modSp mod">
        <pc:chgData name="Eleanor Niland" userId="e474577c-69ca-4c95-8c71-742afc135a60" providerId="ADAL" clId="{4E103A99-C701-45AB-AA81-6F44581EB30E}" dt="2026-03-31T01:02:02.159" v="847" actId="207"/>
        <pc:sldMkLst>
          <pc:docMk/>
          <pc:sldMk cId="2479794234" sldId="277"/>
        </pc:sldMkLst>
        <pc:spChg chg="mod">
          <ac:chgData name="Eleanor Niland" userId="e474577c-69ca-4c95-8c71-742afc135a60" providerId="ADAL" clId="{4E103A99-C701-45AB-AA81-6F44581EB30E}" dt="2026-03-31T01:02:02.159" v="847" actId="207"/>
          <ac:spMkLst>
            <pc:docMk/>
            <pc:sldMk cId="2479794234" sldId="277"/>
            <ac:spMk id="2" creationId="{26AFC84F-5745-4451-8865-0063D7E9DB5C}"/>
          </ac:spMkLst>
        </pc:spChg>
        <pc:spChg chg="mod">
          <ac:chgData name="Eleanor Niland" userId="e474577c-69ca-4c95-8c71-742afc135a60" providerId="ADAL" clId="{4E103A99-C701-45AB-AA81-6F44581EB30E}" dt="2026-03-31T00:21:55.576" v="7" actId="207"/>
          <ac:spMkLst>
            <pc:docMk/>
            <pc:sldMk cId="2479794234" sldId="277"/>
            <ac:spMk id="3" creationId="{85D3BA4D-3615-DE4B-AD35-11D1A148E70B}"/>
          </ac:spMkLst>
        </pc:spChg>
      </pc:sldChg>
      <pc:sldChg chg="modSp mod">
        <pc:chgData name="Eleanor Niland" userId="e474577c-69ca-4c95-8c71-742afc135a60" providerId="ADAL" clId="{4E103A99-C701-45AB-AA81-6F44581EB30E}" dt="2026-03-31T01:02:11.191" v="852" actId="207"/>
        <pc:sldMkLst>
          <pc:docMk/>
          <pc:sldMk cId="18981957" sldId="278"/>
        </pc:sldMkLst>
        <pc:spChg chg="mod">
          <ac:chgData name="Eleanor Niland" userId="e474577c-69ca-4c95-8c71-742afc135a60" providerId="ADAL" clId="{4E103A99-C701-45AB-AA81-6F44581EB30E}" dt="2026-03-31T01:02:11.191" v="852" actId="207"/>
          <ac:spMkLst>
            <pc:docMk/>
            <pc:sldMk cId="18981957" sldId="278"/>
            <ac:spMk id="2" creationId="{26AFC84F-5745-4451-8865-0063D7E9DB5C}"/>
          </ac:spMkLst>
        </pc:spChg>
        <pc:spChg chg="mod">
          <ac:chgData name="Eleanor Niland" userId="e474577c-69ca-4c95-8c71-742afc135a60" providerId="ADAL" clId="{4E103A99-C701-45AB-AA81-6F44581EB30E}" dt="2026-03-31T00:21:53.119" v="6" actId="207"/>
          <ac:spMkLst>
            <pc:docMk/>
            <pc:sldMk cId="18981957" sldId="278"/>
            <ac:spMk id="3" creationId="{85D3BA4D-3615-DE4B-AD35-11D1A148E70B}"/>
          </ac:spMkLst>
        </pc:spChg>
      </pc:sldChg>
      <pc:sldChg chg="modSp mod">
        <pc:chgData name="Eleanor Niland" userId="e474577c-69ca-4c95-8c71-742afc135a60" providerId="ADAL" clId="{4E103A99-C701-45AB-AA81-6F44581EB30E}" dt="2026-03-31T01:02:18.577" v="854" actId="207"/>
        <pc:sldMkLst>
          <pc:docMk/>
          <pc:sldMk cId="2749166766" sldId="279"/>
        </pc:sldMkLst>
        <pc:spChg chg="mod">
          <ac:chgData name="Eleanor Niland" userId="e474577c-69ca-4c95-8c71-742afc135a60" providerId="ADAL" clId="{4E103A99-C701-45AB-AA81-6F44581EB30E}" dt="2026-03-31T01:02:18.577" v="854" actId="207"/>
          <ac:spMkLst>
            <pc:docMk/>
            <pc:sldMk cId="2749166766" sldId="279"/>
            <ac:spMk id="2" creationId="{26AFC84F-5745-4451-8865-0063D7E9DB5C}"/>
          </ac:spMkLst>
        </pc:spChg>
        <pc:spChg chg="mod">
          <ac:chgData name="Eleanor Niland" userId="e474577c-69ca-4c95-8c71-742afc135a60" providerId="ADAL" clId="{4E103A99-C701-45AB-AA81-6F44581EB30E}" dt="2026-03-31T00:21:50.503" v="5" actId="207"/>
          <ac:spMkLst>
            <pc:docMk/>
            <pc:sldMk cId="2749166766" sldId="279"/>
            <ac:spMk id="3" creationId="{85D3BA4D-3615-DE4B-AD35-11D1A148E70B}"/>
          </ac:spMkLst>
        </pc:spChg>
      </pc:sldChg>
      <pc:sldChg chg="modSp mod">
        <pc:chgData name="Eleanor Niland" userId="e474577c-69ca-4c95-8c71-742afc135a60" providerId="ADAL" clId="{4E103A99-C701-45AB-AA81-6F44581EB30E}" dt="2026-03-31T01:02:22.963" v="855" actId="207"/>
        <pc:sldMkLst>
          <pc:docMk/>
          <pc:sldMk cId="2287645149" sldId="280"/>
        </pc:sldMkLst>
        <pc:spChg chg="mod">
          <ac:chgData name="Eleanor Niland" userId="e474577c-69ca-4c95-8c71-742afc135a60" providerId="ADAL" clId="{4E103A99-C701-45AB-AA81-6F44581EB30E}" dt="2026-03-31T01:02:22.963" v="855" actId="207"/>
          <ac:spMkLst>
            <pc:docMk/>
            <pc:sldMk cId="2287645149" sldId="280"/>
            <ac:spMk id="2" creationId="{26AFC84F-5745-4451-8865-0063D7E9DB5C}"/>
          </ac:spMkLst>
        </pc:spChg>
        <pc:spChg chg="mod">
          <ac:chgData name="Eleanor Niland" userId="e474577c-69ca-4c95-8c71-742afc135a60" providerId="ADAL" clId="{4E103A99-C701-45AB-AA81-6F44581EB30E}" dt="2026-03-31T00:21:47.440" v="4" actId="207"/>
          <ac:spMkLst>
            <pc:docMk/>
            <pc:sldMk cId="2287645149" sldId="280"/>
            <ac:spMk id="3" creationId="{85D3BA4D-3615-DE4B-AD35-11D1A148E70B}"/>
          </ac:spMkLst>
        </pc:spChg>
      </pc:sldChg>
      <pc:sldChg chg="modSp mod">
        <pc:chgData name="Eleanor Niland" userId="e474577c-69ca-4c95-8c71-742afc135a60" providerId="ADAL" clId="{4E103A99-C701-45AB-AA81-6F44581EB30E}" dt="2026-03-31T00:21:40.560" v="3" actId="207"/>
        <pc:sldMkLst>
          <pc:docMk/>
          <pc:sldMk cId="3172306725" sldId="281"/>
        </pc:sldMkLst>
        <pc:spChg chg="mod">
          <ac:chgData name="Eleanor Niland" userId="e474577c-69ca-4c95-8c71-742afc135a60" providerId="ADAL" clId="{4E103A99-C701-45AB-AA81-6F44581EB30E}" dt="2026-03-31T00:21:40.560" v="3" actId="207"/>
          <ac:spMkLst>
            <pc:docMk/>
            <pc:sldMk cId="3172306725" sldId="281"/>
            <ac:spMk id="3" creationId="{85D3BA4D-3615-DE4B-AD35-11D1A148E70B}"/>
          </ac:spMkLst>
        </pc:spChg>
      </pc:sldChg>
      <pc:sldMasterChg chg="modSldLayout">
        <pc:chgData name="Eleanor Niland" userId="e474577c-69ca-4c95-8c71-742afc135a60" providerId="ADAL" clId="{4E103A99-C701-45AB-AA81-6F44581EB30E}" dt="2026-03-31T00:21:19.514" v="1" actId="207"/>
        <pc:sldMasterMkLst>
          <pc:docMk/>
          <pc:sldMasterMk cId="797315993" sldId="2147483672"/>
        </pc:sldMasterMkLst>
        <pc:sldLayoutChg chg="modSp mod">
          <pc:chgData name="Eleanor Niland" userId="e474577c-69ca-4c95-8c71-742afc135a60" providerId="ADAL" clId="{4E103A99-C701-45AB-AA81-6F44581EB30E}" dt="2026-03-31T00:21:04.387" v="0" actId="207"/>
          <pc:sldLayoutMkLst>
            <pc:docMk/>
            <pc:sldMasterMk cId="797315993" sldId="2147483672"/>
            <pc:sldLayoutMk cId="859169211" sldId="2147483678"/>
          </pc:sldLayoutMkLst>
          <pc:spChg chg="mod">
            <ac:chgData name="Eleanor Niland" userId="e474577c-69ca-4c95-8c71-742afc135a60" providerId="ADAL" clId="{4E103A99-C701-45AB-AA81-6F44581EB30E}" dt="2026-03-31T00:21:04.387" v="0" actId="207"/>
            <ac:spMkLst>
              <pc:docMk/>
              <pc:sldMasterMk cId="797315993" sldId="2147483672"/>
              <pc:sldLayoutMk cId="859169211" sldId="2147483678"/>
              <ac:spMk id="3" creationId="{2177FB14-1502-974E-B4E0-7F429BA8A6CA}"/>
            </ac:spMkLst>
          </pc:spChg>
        </pc:sldLayoutChg>
        <pc:sldLayoutChg chg="modSp mod">
          <pc:chgData name="Eleanor Niland" userId="e474577c-69ca-4c95-8c71-742afc135a60" providerId="ADAL" clId="{4E103A99-C701-45AB-AA81-6F44581EB30E}" dt="2026-03-31T00:21:19.514" v="1" actId="207"/>
          <pc:sldLayoutMkLst>
            <pc:docMk/>
            <pc:sldMasterMk cId="797315993" sldId="2147483672"/>
            <pc:sldLayoutMk cId="411877732" sldId="2147483679"/>
          </pc:sldLayoutMkLst>
          <pc:spChg chg="mod">
            <ac:chgData name="Eleanor Niland" userId="e474577c-69ca-4c95-8c71-742afc135a60" providerId="ADAL" clId="{4E103A99-C701-45AB-AA81-6F44581EB30E}" dt="2026-03-31T00:21:19.514" v="1" actId="207"/>
            <ac:spMkLst>
              <pc:docMk/>
              <pc:sldMasterMk cId="797315993" sldId="2147483672"/>
              <pc:sldLayoutMk cId="411877732" sldId="2147483679"/>
              <ac:spMk id="7" creationId="{75F37BAC-8540-E448-990A-DE811E442BD5}"/>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4"/>
            <a:ext cx="10691814"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5" name="Title 1">
            <a:extLst>
              <a:ext uri="{FF2B5EF4-FFF2-40B4-BE49-F238E27FC236}">
                <a16:creationId xmlns:a16="http://schemas.microsoft.com/office/drawing/2014/main" id="{2AB47AE7-0565-044F-8D47-1EEECA5483FA}"/>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Click to edit </a:t>
            </a:r>
            <a:br>
              <a:rPr lang="en-US" sz="5400" dirty="0"/>
            </a:br>
            <a:r>
              <a:rPr lang="en-US" sz="5400" dirty="0"/>
              <a:t>Master title style</a:t>
            </a:r>
          </a:p>
        </p:txBody>
      </p:sp>
      <p:sp>
        <p:nvSpPr>
          <p:cNvPr id="16" name="Text Placeholder 2">
            <a:extLst>
              <a:ext uri="{FF2B5EF4-FFF2-40B4-BE49-F238E27FC236}">
                <a16:creationId xmlns:a16="http://schemas.microsoft.com/office/drawing/2014/main" id="{7C1079E5-4168-4247-984F-E4B85E0507CC}"/>
              </a:ext>
            </a:extLst>
          </p:cNvPr>
          <p:cNvSpPr>
            <a:spLocks noGrp="1"/>
          </p:cNvSpPr>
          <p:nvPr>
            <p:ph type="body" idx="1"/>
          </p:nvPr>
        </p:nvSpPr>
        <p:spPr>
          <a:xfrm>
            <a:off x="921516" y="6588241"/>
            <a:ext cx="6519862" cy="474642"/>
          </a:xfrm>
          <a:prstGeom prst="rect">
            <a:avLst/>
          </a:prstGeo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840503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411877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C3DDD7"/>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42910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983989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649601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rgbClr val="63B1A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2242305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DF918A"/>
        </a:solidFill>
        <a:effectLst/>
      </p:bgPr>
    </p:bg>
    <p:spTree>
      <p:nvGrpSpPr>
        <p:cNvPr id="1" name=""/>
        <p:cNvGrpSpPr/>
        <p:nvPr/>
      </p:nvGrpSpPr>
      <p:grpSpPr>
        <a:xfrm>
          <a:off x="0" y="0"/>
          <a:ext cx="0" cy="0"/>
          <a:chOff x="0" y="0"/>
          <a:chExt cx="0" cy="0"/>
        </a:xfrm>
      </p:grpSpPr>
      <p:sp>
        <p:nvSpPr>
          <p:cNvPr id="3" name="Text Placeholder 15">
            <a:extLst>
              <a:ext uri="{FF2B5EF4-FFF2-40B4-BE49-F238E27FC236}">
                <a16:creationId xmlns:a16="http://schemas.microsoft.com/office/drawing/2014/main" id="{377335F1-F25E-F245-B50E-08C9F371745A}"/>
              </a:ext>
            </a:extLst>
          </p:cNvPr>
          <p:cNvSpPr>
            <a:spLocks noGrp="1"/>
          </p:cNvSpPr>
          <p:nvPr>
            <p:ph type="body" sz="quarter" idx="11" hasCustomPrompt="1"/>
          </p:nvPr>
        </p:nvSpPr>
        <p:spPr>
          <a:xfrm>
            <a:off x="1307571" y="3574585"/>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257175" indent="0">
              <a:buFontTx/>
              <a:buNone/>
              <a:defRPr sz="788">
                <a:latin typeface=""/>
              </a:defRPr>
            </a:lvl2pPr>
            <a:lvl3pPr marL="514350" indent="0">
              <a:buFontTx/>
              <a:buNone/>
              <a:defRPr sz="788">
                <a:latin typeface=""/>
              </a:defRPr>
            </a:lvl3pPr>
            <a:lvl4pPr marL="771525" indent="0">
              <a:buFontTx/>
              <a:buNone/>
              <a:defRPr sz="788">
                <a:latin typeface=""/>
              </a:defRPr>
            </a:lvl4pPr>
            <a:lvl5pPr marL="1028700" indent="0">
              <a:buFontTx/>
              <a:buNone/>
              <a:defRPr sz="788">
                <a:latin typeface=""/>
              </a:defRPr>
            </a:lvl5pPr>
          </a:lstStyle>
          <a:p>
            <a:pPr lvl="0"/>
            <a:r>
              <a:rPr lang="en-AU" dirty="0"/>
              <a:t>Thank You</a:t>
            </a:r>
          </a:p>
        </p:txBody>
      </p:sp>
      <p:sp>
        <p:nvSpPr>
          <p:cNvPr id="4" name="TextBox 3">
            <a:extLst>
              <a:ext uri="{FF2B5EF4-FFF2-40B4-BE49-F238E27FC236}">
                <a16:creationId xmlns:a16="http://schemas.microsoft.com/office/drawing/2014/main" id="{6C2C37DB-31C6-BC4C-A8DD-1638683C6CD5}"/>
              </a:ext>
            </a:extLst>
          </p:cNvPr>
          <p:cNvSpPr txBox="1"/>
          <p:nvPr userDrawn="1"/>
        </p:nvSpPr>
        <p:spPr>
          <a:xfrm>
            <a:off x="2062007" y="5719482"/>
            <a:ext cx="3435659" cy="300082"/>
          </a:xfrm>
          <a:prstGeom prst="rect">
            <a:avLst/>
          </a:prstGeom>
          <a:noFill/>
        </p:spPr>
        <p:txBody>
          <a:bodyPr wrap="square" rtlCol="0">
            <a:spAutoFit/>
          </a:bodyPr>
          <a:lstStyle/>
          <a:p>
            <a:pPr marL="0" marR="0" lvl="0" indent="0" algn="ctr" defTabSz="257175" rtl="0" eaLnBrk="1" fontAlgn="auto" latinLnBrk="0" hangingPunct="1">
              <a:lnSpc>
                <a:spcPct val="100000"/>
              </a:lnSpc>
              <a:spcBef>
                <a:spcPts val="0"/>
              </a:spcBef>
              <a:spcAft>
                <a:spcPts val="0"/>
              </a:spcAft>
              <a:buClrTx/>
              <a:buSzTx/>
              <a:buFontTx/>
              <a:buNone/>
              <a:tabLst/>
              <a:defRPr/>
            </a:pPr>
            <a:r>
              <a:rPr lang="en-AU" sz="1350" b="0" i="0" kern="1200" spc="169"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5" name="Freeform: Shape 3">
            <a:extLst>
              <a:ext uri="{FF2B5EF4-FFF2-40B4-BE49-F238E27FC236}">
                <a16:creationId xmlns:a16="http://schemas.microsoft.com/office/drawing/2014/main" id="{758817E6-22D2-4D41-95F7-78030606F543}"/>
              </a:ext>
            </a:extLst>
          </p:cNvPr>
          <p:cNvSpPr/>
          <p:nvPr userDrawn="1"/>
        </p:nvSpPr>
        <p:spPr>
          <a:xfrm>
            <a:off x="2183476" y="3374122"/>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sz="1350" dirty="0">
              <a:latin typeface="Arial" panose="020B0604020202020204" pitchFamily="34" charset="0"/>
            </a:endParaRPr>
          </a:p>
        </p:txBody>
      </p:sp>
      <p:pic>
        <p:nvPicPr>
          <p:cNvPr id="6" name="Picture 5">
            <a:extLst>
              <a:ext uri="{FF2B5EF4-FFF2-40B4-BE49-F238E27FC236}">
                <a16:creationId xmlns:a16="http://schemas.microsoft.com/office/drawing/2014/main" id="{B9522632-9768-3A47-A861-29FD9D6B14B4}"/>
              </a:ext>
            </a:extLst>
          </p:cNvPr>
          <p:cNvPicPr>
            <a:picLocks noChangeAspect="1"/>
          </p:cNvPicPr>
          <p:nvPr userDrawn="1"/>
        </p:nvPicPr>
        <p:blipFill>
          <a:blip r:embed="rId2"/>
          <a:stretch>
            <a:fillRect/>
          </a:stretch>
        </p:blipFill>
        <p:spPr>
          <a:xfrm>
            <a:off x="2252933" y="4654581"/>
            <a:ext cx="3053808" cy="837935"/>
          </a:xfrm>
          <a:prstGeom prst="rect">
            <a:avLst/>
          </a:prstGeom>
        </p:spPr>
      </p:pic>
    </p:spTree>
    <p:extLst>
      <p:ext uri="{BB962C8B-B14F-4D97-AF65-F5344CB8AC3E}">
        <p14:creationId xmlns:p14="http://schemas.microsoft.com/office/powerpoint/2010/main" val="2358552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rgbClr val="C3DDD7"/>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365508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66922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DF918A"/>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214650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590969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3540384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D86075"/>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Tree>
    <p:extLst>
      <p:ext uri="{BB962C8B-B14F-4D97-AF65-F5344CB8AC3E}">
        <p14:creationId xmlns:p14="http://schemas.microsoft.com/office/powerpoint/2010/main" val="3342179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5"/>
            <a:ext cx="10691813"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4" name="Title 1">
            <a:extLst>
              <a:ext uri="{FF2B5EF4-FFF2-40B4-BE49-F238E27FC236}">
                <a16:creationId xmlns:a16="http://schemas.microsoft.com/office/drawing/2014/main" id="{6D6D1873-F0E0-1F4E-AF8B-81CD6E757D94}"/>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Refugee Crisis simulation</a:t>
            </a:r>
          </a:p>
        </p:txBody>
      </p:sp>
      <p:sp>
        <p:nvSpPr>
          <p:cNvPr id="15" name="Text Placeholder 2">
            <a:extLst>
              <a:ext uri="{FF2B5EF4-FFF2-40B4-BE49-F238E27FC236}">
                <a16:creationId xmlns:a16="http://schemas.microsoft.com/office/drawing/2014/main" id="{AD9B96DF-4626-E246-9126-8ED6CF4168BB}"/>
              </a:ext>
            </a:extLst>
          </p:cNvPr>
          <p:cNvSpPr>
            <a:spLocks noGrp="1"/>
          </p:cNvSpPr>
          <p:nvPr>
            <p:ph type="body" idx="1" hasCustomPrompt="1"/>
          </p:nvPr>
        </p:nvSpPr>
        <p:spPr>
          <a:xfrm>
            <a:off x="921516" y="6588241"/>
            <a:ext cx="6519862" cy="474642"/>
          </a:xfrm>
          <a:prstGeom prst="rect">
            <a:avLst/>
          </a:prstGeo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Share the Journey</a:t>
            </a:r>
          </a:p>
        </p:txBody>
      </p:sp>
    </p:spTree>
    <p:extLst>
      <p:ext uri="{BB962C8B-B14F-4D97-AF65-F5344CB8AC3E}">
        <p14:creationId xmlns:p14="http://schemas.microsoft.com/office/powerpoint/2010/main" val="892977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859169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bg object 17">
            <a:extLst>
              <a:ext uri="{FF2B5EF4-FFF2-40B4-BE49-F238E27FC236}">
                <a16:creationId xmlns:a16="http://schemas.microsoft.com/office/drawing/2014/main" id="{5D63E92A-FA24-ED4B-B834-8CBB0F8D9452}"/>
              </a:ext>
            </a:extLst>
          </p:cNvPr>
          <p:cNvSpPr/>
          <p:nvPr userDrawn="1"/>
        </p:nvSpPr>
        <p:spPr>
          <a:xfrm>
            <a:off x="0" y="10143134"/>
            <a:ext cx="7559675"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350" dirty="0">
              <a:latin typeface="Arial" panose="020B0604020202020204" pitchFamily="34" charset="0"/>
            </a:endParaRPr>
          </a:p>
        </p:txBody>
      </p:sp>
      <p:pic>
        <p:nvPicPr>
          <p:cNvPr id="10" name="Picture 9">
            <a:extLst>
              <a:ext uri="{FF2B5EF4-FFF2-40B4-BE49-F238E27FC236}">
                <a16:creationId xmlns:a16="http://schemas.microsoft.com/office/drawing/2014/main" id="{EEBB50F3-68F5-514E-BF93-4C3FEB70844E}"/>
              </a:ext>
            </a:extLst>
          </p:cNvPr>
          <p:cNvPicPr>
            <a:picLocks noChangeAspect="1"/>
          </p:cNvPicPr>
          <p:nvPr userDrawn="1"/>
        </p:nvPicPr>
        <p:blipFill>
          <a:blip r:embed="rId17"/>
          <a:stretch>
            <a:fillRect/>
          </a:stretch>
        </p:blipFill>
        <p:spPr>
          <a:xfrm>
            <a:off x="6216203" y="10248361"/>
            <a:ext cx="1138684" cy="338223"/>
          </a:xfrm>
          <a:prstGeom prst="rect">
            <a:avLst/>
          </a:prstGeom>
        </p:spPr>
      </p:pic>
    </p:spTree>
    <p:extLst>
      <p:ext uri="{BB962C8B-B14F-4D97-AF65-F5344CB8AC3E}">
        <p14:creationId xmlns:p14="http://schemas.microsoft.com/office/powerpoint/2010/main" val="797315993"/>
      </p:ext>
    </p:extLst>
  </p:cSld>
  <p:clrMap bg1="lt1" tx1="dk1" bg2="lt2" tx2="dk2" accent1="accent1" accent2="accent2" accent3="accent3" accent4="accent4" accent5="accent5" accent6="accent6" hlink="hlink" folHlink="folHlink"/>
  <p:sldLayoutIdLst>
    <p:sldLayoutId id="2147483677" r:id="rId1"/>
    <p:sldLayoutId id="2147483676" r:id="rId2"/>
    <p:sldLayoutId id="2147483673" r:id="rId3"/>
    <p:sldLayoutId id="2147483674" r:id="rId4"/>
    <p:sldLayoutId id="2147483685" r:id="rId5"/>
    <p:sldLayoutId id="2147483686" r:id="rId6"/>
    <p:sldLayoutId id="2147483687" r:id="rId7"/>
    <p:sldLayoutId id="2147483681" r:id="rId8"/>
    <p:sldLayoutId id="2147483678" r:id="rId9"/>
    <p:sldLayoutId id="2147483679" r:id="rId10"/>
    <p:sldLayoutId id="2147483680" r:id="rId11"/>
    <p:sldLayoutId id="2147483682" r:id="rId12"/>
    <p:sldLayoutId id="2147483683" r:id="rId13"/>
    <p:sldLayoutId id="2147483684" r:id="rId14"/>
    <p:sldLayoutId id="2147483675" r:id="rId15"/>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hyperlink" Target="http://www.caritas.org.au/" TargetMode="Externa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www.caritas.org.au/learn/catholic-social-teaching" TargetMode="External"/><Relationship Id="rId2" Type="http://schemas.openxmlformats.org/officeDocument/2006/relationships/hyperlink" Target="http://www.caritas.org.au/learn/catholic-social-teaching/solidarity" TargetMode="Externa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hyperlink" Target="http://www.unhcr.org/protect/PROTECTION/3b66c2aa10.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hyperlink" Target="mailto:education@caritas.org.au"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i="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92448"/>
            <a:ext cx="7004304" cy="6385531"/>
          </a:xfrm>
          <a:prstGeom prst="rect">
            <a:avLst/>
          </a:prstGeom>
        </p:spPr>
        <p:txBody>
          <a:bodyPr wrap="square">
            <a:spAutoFit/>
          </a:bodyPr>
          <a:lstStyle/>
          <a:p>
            <a:pPr>
              <a:lnSpc>
                <a:spcPct val="119000"/>
              </a:lnSpc>
              <a:spcBef>
                <a:spcPts val="120"/>
              </a:spcBef>
              <a:spcAft>
                <a:spcPts val="120"/>
              </a:spcAft>
            </a:pPr>
            <a:r>
              <a:rPr lang="en-AU" altLang="en-US" sz="1100" b="1" dirty="0">
                <a:solidFill>
                  <a:srgbClr val="762000"/>
                </a:solidFill>
                <a:latin typeface="Roboto" pitchFamily="2" charset="0"/>
                <a:ea typeface="Roboto" pitchFamily="2" charset="0"/>
              </a:rPr>
              <a:t>Content Warning: </a:t>
            </a:r>
            <a:r>
              <a:rPr lang="en-AU" altLang="en-US" sz="1100" i="1" dirty="0">
                <a:solidFill>
                  <a:srgbClr val="000000"/>
                </a:solidFill>
                <a:highlight>
                  <a:srgbClr val="FFFF00"/>
                </a:highlight>
                <a:latin typeface="Roboto" pitchFamily="2" charset="0"/>
                <a:ea typeface="Roboto" pitchFamily="2" charset="0"/>
              </a:rPr>
              <a:t>This resource includes potentially distressing themes related to refugees and displacement.</a:t>
            </a:r>
            <a:r>
              <a:rPr lang="en-AU" sz="1100" i="1" dirty="0">
                <a:highlight>
                  <a:srgbClr val="FFFF00"/>
                </a:highlight>
                <a:latin typeface="Arial" panose="020B0604020202020204" pitchFamily="34" charset="0"/>
                <a:cs typeface="Arial" panose="020B0604020202020204" pitchFamily="34" charset="0"/>
              </a:rPr>
              <a:t> Please know your audience to ensure this refugee simulation will not trigger difficult memories for people who have experienced the refugee journey or had to flee their home quickly for any reason. </a:t>
            </a:r>
            <a:r>
              <a:rPr lang="en-AU" altLang="en-US" sz="1100" i="1" dirty="0">
                <a:solidFill>
                  <a:srgbClr val="000000"/>
                </a:solidFill>
                <a:highlight>
                  <a:srgbClr val="FFFF00"/>
                </a:highlight>
                <a:latin typeface="Roboto" pitchFamily="2" charset="0"/>
                <a:ea typeface="Roboto" pitchFamily="2" charset="0"/>
              </a:rPr>
              <a:t>Please engage with care and encourage students to seek support from a teacher or trusted adult if needed.</a:t>
            </a:r>
          </a:p>
          <a:p>
            <a:pPr>
              <a:lnSpc>
                <a:spcPct val="119000"/>
              </a:lnSpc>
              <a:spcBef>
                <a:spcPts val="120"/>
              </a:spcBef>
              <a:spcAft>
                <a:spcPts val="120"/>
              </a:spcAft>
            </a:pPr>
            <a:endParaRPr lang="en-AU" sz="1100" i="1" kern="1400" dirty="0">
              <a:solidFill>
                <a:srgbClr val="000000"/>
              </a:solidFill>
              <a:latin typeface="Arial" panose="020B0604020202020204" pitchFamily="34" charset="0"/>
              <a:ea typeface="Roboto" pitchFamily="2" charset="0"/>
              <a:cs typeface="Arial" panose="020B0604020202020204" pitchFamily="34" charset="0"/>
            </a:endParaRPr>
          </a:p>
          <a:p>
            <a:pPr>
              <a:lnSpc>
                <a:spcPct val="119000"/>
              </a:lnSpc>
              <a:spcBef>
                <a:spcPts val="120"/>
              </a:spcBef>
              <a:spcAft>
                <a:spcPts val="120"/>
              </a:spcAft>
            </a:pPr>
            <a:r>
              <a:rPr lang="en-AU" sz="1100" i="1" kern="1400" dirty="0">
                <a:solidFill>
                  <a:srgbClr val="000000"/>
                </a:solidFill>
                <a:latin typeface="Arial" panose="020B0604020202020204" pitchFamily="34" charset="0"/>
                <a:ea typeface="Roboto" pitchFamily="2" charset="0"/>
                <a:cs typeface="Arial" panose="020B0604020202020204" pitchFamily="34" charset="0"/>
              </a:rPr>
              <a:t>Share the Journey </a:t>
            </a:r>
            <a:r>
              <a:rPr lang="en-AU" sz="1100" kern="1400" dirty="0">
                <a:solidFill>
                  <a:srgbClr val="000000"/>
                </a:solidFill>
                <a:latin typeface="Arial" panose="020B0604020202020204" pitchFamily="34" charset="0"/>
                <a:ea typeface="Roboto" pitchFamily="2" charset="0"/>
                <a:cs typeface="Arial" panose="020B0604020202020204" pitchFamily="34" charset="0"/>
              </a:rPr>
              <a:t>invites young people to follow a refugee family on their journey to safety. Pope Francis made numerous appeals to promote the culture of encounter in an effort to combat the culture of indifference in the world today. It means seeing through the eyes of others rather than turning a blind eye. “Not just to see but to look. Not just to hear but to listen. Not just to meet and pass by, but to stop. And don’t just say ‘what a shame, poor people,’ but allow ourselves to be moved by pity.” – Pope Francis. </a:t>
            </a:r>
          </a:p>
          <a:p>
            <a:pPr>
              <a:lnSpc>
                <a:spcPct val="119000"/>
              </a:lnSpc>
              <a:spcBef>
                <a:spcPts val="120"/>
              </a:spcBef>
              <a:spcAft>
                <a:spcPts val="120"/>
              </a:spcAft>
            </a:pPr>
            <a:endParaRPr lang="en-AU" sz="1100" kern="1400" dirty="0">
              <a:solidFill>
                <a:srgbClr val="000000"/>
              </a:solidFill>
              <a:latin typeface="Arial" panose="020B0604020202020204" pitchFamily="34" charset="0"/>
              <a:ea typeface="Roboto" pitchFamily="2" charset="0"/>
              <a:cs typeface="Arial" panose="020B0604020202020204" pitchFamily="34" charset="0"/>
            </a:endParaRPr>
          </a:p>
          <a:p>
            <a:pPr>
              <a:lnSpc>
                <a:spcPct val="119000"/>
              </a:lnSpc>
              <a:spcBef>
                <a:spcPts val="120"/>
              </a:spcBef>
              <a:spcAft>
                <a:spcPts val="120"/>
              </a:spcAft>
            </a:pPr>
            <a:r>
              <a:rPr lang="en-AU" sz="1100" b="1" kern="1400" dirty="0">
                <a:solidFill>
                  <a:srgbClr val="000000"/>
                </a:solidFill>
                <a:latin typeface="Arial" panose="020B0604020202020204" pitchFamily="34" charset="0"/>
                <a:ea typeface="Roboto" pitchFamily="2" charset="0"/>
                <a:cs typeface="Arial" panose="020B0604020202020204" pitchFamily="34" charset="0"/>
              </a:rPr>
              <a:t>Learning Intention:</a:t>
            </a:r>
            <a:endParaRPr lang="en-AU" sz="1100" kern="1400" dirty="0">
              <a:solidFill>
                <a:srgbClr val="000000"/>
              </a:solidFill>
              <a:latin typeface="Arial" panose="020B0604020202020204" pitchFamily="34" charset="0"/>
              <a:ea typeface="Roboto" pitchFamily="2" charset="0"/>
              <a:cs typeface="Arial" panose="020B0604020202020204" pitchFamily="34" charset="0"/>
            </a:endParaRPr>
          </a:p>
          <a:p>
            <a:pPr>
              <a:lnSpc>
                <a:spcPct val="119000"/>
              </a:lnSpc>
              <a:spcBef>
                <a:spcPts val="120"/>
              </a:spcBef>
              <a:spcAft>
                <a:spcPts val="600"/>
              </a:spcAft>
            </a:pPr>
            <a:r>
              <a:rPr lang="en-AU" sz="1100" kern="1400" dirty="0">
                <a:solidFill>
                  <a:srgbClr val="000000"/>
                </a:solidFill>
                <a:latin typeface="Arial" panose="020B0604020202020204" pitchFamily="34" charset="0"/>
                <a:ea typeface="Roboto" pitchFamily="2" charset="0"/>
                <a:cs typeface="Arial" panose="020B0604020202020204" pitchFamily="34" charset="0"/>
              </a:rPr>
              <a:t>Through our participation in this activity we are learning to better understand refugees and to empathise with their situation, as we cooperate, negotiate and share.  </a:t>
            </a:r>
          </a:p>
          <a:p>
            <a:pPr>
              <a:lnSpc>
                <a:spcPct val="119000"/>
              </a:lnSpc>
              <a:spcBef>
                <a:spcPts val="120"/>
              </a:spcBef>
              <a:spcAft>
                <a:spcPts val="600"/>
              </a:spcAft>
            </a:pPr>
            <a:r>
              <a:rPr lang="en-AU" sz="1100" b="1" kern="1400" dirty="0">
                <a:solidFill>
                  <a:srgbClr val="000000"/>
                </a:solidFill>
                <a:latin typeface="Arial" panose="020B0604020202020204" pitchFamily="34" charset="0"/>
                <a:ea typeface="Roboto" pitchFamily="2" charset="0"/>
                <a:cs typeface="Arial" panose="020B0604020202020204" pitchFamily="34" charset="0"/>
              </a:rPr>
              <a:t>Time: </a:t>
            </a:r>
            <a:r>
              <a:rPr lang="en-AU" sz="1100" kern="1400" dirty="0">
                <a:solidFill>
                  <a:srgbClr val="000000"/>
                </a:solidFill>
                <a:latin typeface="Arial" panose="020B0604020202020204" pitchFamily="34" charset="0"/>
                <a:ea typeface="Roboto" pitchFamily="2" charset="0"/>
                <a:cs typeface="Arial" panose="020B0604020202020204" pitchFamily="34" charset="0"/>
              </a:rPr>
              <a:t>50 minutes including reflection and debrief</a:t>
            </a:r>
          </a:p>
          <a:p>
            <a:pPr>
              <a:lnSpc>
                <a:spcPct val="119000"/>
              </a:lnSpc>
              <a:spcBef>
                <a:spcPts val="120"/>
              </a:spcBef>
              <a:spcAft>
                <a:spcPts val="120"/>
              </a:spcAft>
            </a:pPr>
            <a:r>
              <a:rPr lang="en-AU" sz="1100" b="1" kern="1400" dirty="0">
                <a:solidFill>
                  <a:srgbClr val="000000"/>
                </a:solidFill>
                <a:latin typeface="Arial" panose="020B0604020202020204" pitchFamily="34" charset="0"/>
                <a:ea typeface="Roboto" pitchFamily="2" charset="0"/>
                <a:cs typeface="Arial" panose="020B0604020202020204" pitchFamily="34" charset="0"/>
              </a:rPr>
              <a:t>How it Works:</a:t>
            </a:r>
            <a:endParaRPr lang="en-AU" sz="1100" kern="1400" dirty="0">
              <a:solidFill>
                <a:srgbClr val="000000"/>
              </a:solidFill>
              <a:latin typeface="Arial" panose="020B0604020202020204" pitchFamily="34" charset="0"/>
              <a:ea typeface="Roboto" pitchFamily="2" charset="0"/>
              <a:cs typeface="Arial" panose="020B0604020202020204" pitchFamily="34" charset="0"/>
            </a:endParaRPr>
          </a:p>
          <a:p>
            <a:pPr>
              <a:lnSpc>
                <a:spcPct val="119000"/>
              </a:lnSpc>
              <a:spcBef>
                <a:spcPts val="120"/>
              </a:spcBef>
              <a:spcAft>
                <a:spcPts val="120"/>
              </a:spcAft>
            </a:pPr>
            <a:r>
              <a:rPr lang="en-AU" sz="1100" kern="1400" dirty="0">
                <a:solidFill>
                  <a:srgbClr val="000000"/>
                </a:solidFill>
                <a:latin typeface="Arial" panose="020B0604020202020204" pitchFamily="34" charset="0"/>
                <a:ea typeface="Roboto" pitchFamily="2" charset="0"/>
                <a:cs typeface="Arial" panose="020B0604020202020204" pitchFamily="34" charset="0"/>
              </a:rPr>
              <a:t>Participants are grouped into refugee families. Each group simulates the journey of a refugee family. </a:t>
            </a:r>
          </a:p>
          <a:p>
            <a:pPr>
              <a:lnSpc>
                <a:spcPct val="119000"/>
              </a:lnSpc>
              <a:spcBef>
                <a:spcPts val="120"/>
              </a:spcBef>
              <a:spcAft>
                <a:spcPts val="600"/>
              </a:spcAft>
            </a:pPr>
            <a:r>
              <a:rPr lang="en-AU" sz="1100" kern="1400" dirty="0">
                <a:solidFill>
                  <a:srgbClr val="000000"/>
                </a:solidFill>
                <a:latin typeface="Arial" panose="020B0604020202020204" pitchFamily="34" charset="0"/>
                <a:ea typeface="Roboto" pitchFamily="2" charset="0"/>
                <a:cs typeface="Arial" panose="020B0604020202020204" pitchFamily="34" charset="0"/>
              </a:rPr>
              <a:t>The teacher leads students through nine stages of the story. Each one engages them in making choices. These choices represent some of the real-life dilemmas that many refugees face. Afterward, participants reflect on the choices they’ve made. </a:t>
            </a:r>
          </a:p>
          <a:p>
            <a:pPr>
              <a:spcBef>
                <a:spcPts val="120"/>
              </a:spcBef>
              <a:spcAft>
                <a:spcPts val="120"/>
              </a:spcAft>
            </a:pPr>
            <a:r>
              <a:rPr lang="en-AU" sz="1100" b="1" dirty="0">
                <a:latin typeface="Arial" panose="020B0604020202020204" pitchFamily="34" charset="0"/>
                <a:cs typeface="Arial" panose="020B0604020202020204" pitchFamily="34" charset="0"/>
              </a:rPr>
              <a:t>Resources Required: </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Each participant requires the following resources: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photocopy of the list of belongings they will choose from in gathering items for their journey  (or it can be written/ displayed on the board) </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Six small cards on which to draw their possessions,  one item per card</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plastic wallet or envelope representing the bag for carrying their cards</a:t>
            </a:r>
          </a:p>
          <a:p>
            <a:pPr marL="171450" indent="-171450">
              <a:spcBef>
                <a:spcPts val="120"/>
              </a:spcBef>
              <a:spcAft>
                <a:spcPts val="120"/>
              </a:spcAft>
              <a:buFont typeface="Arial" panose="020B0604020202020204" pitchFamily="34" charset="0"/>
              <a:buChar char="•"/>
            </a:pPr>
            <a:endParaRPr lang="en-AU" sz="1100" dirty="0">
              <a:latin typeface="Arial" panose="020B0604020202020204" pitchFamily="34" charset="0"/>
              <a:cs typeface="Arial" panose="020B0604020202020204" pitchFamily="34" charset="0"/>
            </a:endParaRPr>
          </a:p>
          <a:p>
            <a:r>
              <a:rPr lang="en-AU" dirty="0"/>
              <a:t> </a:t>
            </a:r>
          </a:p>
          <a:p>
            <a:pPr>
              <a:lnSpc>
                <a:spcPct val="119000"/>
              </a:lnSpc>
              <a:spcAft>
                <a:spcPts val="600"/>
              </a:spcAft>
            </a:pPr>
            <a:endParaRPr lang="en-AU" sz="1100" kern="1400" dirty="0">
              <a:ln>
                <a:noFill/>
              </a:ln>
              <a:solidFill>
                <a:srgbClr val="000000"/>
              </a:solidFill>
              <a:effectLst/>
              <a:latin typeface="Roboto Medium" pitchFamily="2" charset="0"/>
            </a:endParaRPr>
          </a:p>
        </p:txBody>
      </p:sp>
      <p:sp>
        <p:nvSpPr>
          <p:cNvPr id="5" name="Round Diagonal Corner Rectangle 8">
            <a:extLst>
              <a:ext uri="{FF2B5EF4-FFF2-40B4-BE49-F238E27FC236}">
                <a16:creationId xmlns:a16="http://schemas.microsoft.com/office/drawing/2014/main" id="{8E60B443-C610-4771-89CA-463318234AD1}"/>
              </a:ext>
            </a:extLst>
          </p:cNvPr>
          <p:cNvSpPr/>
          <p:nvPr/>
        </p:nvSpPr>
        <p:spPr>
          <a:xfrm>
            <a:off x="1091808" y="7900543"/>
            <a:ext cx="5113776" cy="1679692"/>
          </a:xfrm>
          <a:prstGeom prst="round2Diag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6" name="TextBox 5">
            <a:extLst>
              <a:ext uri="{FF2B5EF4-FFF2-40B4-BE49-F238E27FC236}">
                <a16:creationId xmlns:a16="http://schemas.microsoft.com/office/drawing/2014/main" id="{A3F3ABE2-1E57-4803-8AD8-8DF770E27710}"/>
              </a:ext>
            </a:extLst>
          </p:cNvPr>
          <p:cNvSpPr txBox="1"/>
          <p:nvPr/>
        </p:nvSpPr>
        <p:spPr>
          <a:xfrm>
            <a:off x="1335024" y="8094337"/>
            <a:ext cx="4681728" cy="1938992"/>
          </a:xfrm>
          <a:prstGeom prst="rect">
            <a:avLst/>
          </a:prstGeom>
          <a:noFill/>
        </p:spPr>
        <p:txBody>
          <a:bodyPr wrap="square" rtlCol="0">
            <a:spAutoFit/>
          </a:bodyPr>
          <a:lstStyle/>
          <a:p>
            <a:pPr algn="ctr"/>
            <a:r>
              <a:rPr lang="en-AU" sz="1400" dirty="0">
                <a:latin typeface="Arial" panose="020B0604020202020204" pitchFamily="34" charset="0"/>
                <a:cs typeface="Arial" panose="020B0604020202020204" pitchFamily="34" charset="0"/>
              </a:rPr>
              <a:t>“We ourselves need to see, and then enable others to see, that migrants and refugees do not only represent a problem to be solved, but are brothers and sisters to be welcomed, respected and loved.”</a:t>
            </a:r>
          </a:p>
          <a:p>
            <a:pPr algn="ctr"/>
            <a:endParaRPr lang="en-AU" sz="1400" dirty="0">
              <a:latin typeface="Arial" panose="020B0604020202020204" pitchFamily="34" charset="0"/>
              <a:cs typeface="Arial" panose="020B0604020202020204" pitchFamily="34" charset="0"/>
            </a:endParaRPr>
          </a:p>
          <a:p>
            <a:pPr algn="ctr"/>
            <a:r>
              <a:rPr lang="en-AU" sz="1400" dirty="0">
                <a:latin typeface="Arial" panose="020B0604020202020204" pitchFamily="34" charset="0"/>
                <a:cs typeface="Arial" panose="020B0604020202020204" pitchFamily="34" charset="0"/>
              </a:rPr>
              <a:t>Pope Francis 2014</a:t>
            </a:r>
          </a:p>
          <a:p>
            <a:r>
              <a:rPr lang="en-AU" dirty="0"/>
              <a:t> </a:t>
            </a:r>
          </a:p>
          <a:p>
            <a:endParaRPr lang="en-AU" dirty="0"/>
          </a:p>
        </p:txBody>
      </p:sp>
      <p:sp>
        <p:nvSpPr>
          <p:cNvPr id="7" name="TextBox 6">
            <a:extLst>
              <a:ext uri="{FF2B5EF4-FFF2-40B4-BE49-F238E27FC236}">
                <a16:creationId xmlns:a16="http://schemas.microsoft.com/office/drawing/2014/main" id="{644D75C7-A494-705D-C066-B8203BBC5198}"/>
              </a:ext>
            </a:extLst>
          </p:cNvPr>
          <p:cNvSpPr txBox="1"/>
          <p:nvPr/>
        </p:nvSpPr>
        <p:spPr>
          <a:xfrm>
            <a:off x="122237" y="10282122"/>
            <a:ext cx="3657600" cy="307777"/>
          </a:xfrm>
          <a:prstGeom prst="rect">
            <a:avLst/>
          </a:prstGeom>
          <a:noFill/>
        </p:spPr>
        <p:txBody>
          <a:bodyPr wrap="square" rtlCol="0">
            <a:spAutoFit/>
          </a:bodyPr>
          <a:lstStyle/>
          <a:p>
            <a:r>
              <a:rPr lang="en-AU" sz="1400" dirty="0">
                <a:solidFill>
                  <a:srgbClr val="E4DBCA"/>
                </a:solidFill>
                <a:latin typeface="Arial" panose="020B0604020202020204" pitchFamily="34" charset="0"/>
                <a:ea typeface="Roboto" pitchFamily="2" charset="0"/>
              </a:rPr>
              <a:t>Last updated: April 2026</a:t>
            </a:r>
          </a:p>
        </p:txBody>
      </p:sp>
    </p:spTree>
    <p:extLst>
      <p:ext uri="{BB962C8B-B14F-4D97-AF65-F5344CB8AC3E}">
        <p14:creationId xmlns:p14="http://schemas.microsoft.com/office/powerpoint/2010/main" val="1008923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6477864"/>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REFLECTION</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 Discuss the activity with the class. Ask: </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would you feel if you were told that you were in great danger and had to quickly leave behind your friends, home, belongings and maybe even some of your family?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did you bring at the beginning of the journey?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Did you bring the right things?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Did you think about food and water?</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did you feel when you had to give up your belongings?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was the most difficult part of the journey?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did you feel about what was happening to you?</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did you feel when your family had to separate?</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did you feel at the end of the journey?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do you think refugees feel?</a:t>
            </a:r>
          </a:p>
          <a:p>
            <a:pPr>
              <a:spcBef>
                <a:spcPts val="120"/>
              </a:spcBef>
              <a:spcAft>
                <a:spcPts val="120"/>
              </a:spcAft>
            </a:pPr>
            <a:r>
              <a:rPr lang="en-AU" dirty="0">
                <a:latin typeface="Arial" panose="020B0604020202020204" pitchFamily="34" charset="0"/>
                <a:cs typeface="Arial" panose="020B0604020202020204" pitchFamily="34" charset="0"/>
              </a:rPr>
              <a:t> </a:t>
            </a: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PRAYER</a:t>
            </a:r>
          </a:p>
          <a:p>
            <a:pPr>
              <a:spcBef>
                <a:spcPts val="120"/>
              </a:spcBef>
              <a:spcAft>
                <a:spcPts val="120"/>
              </a:spcAft>
            </a:pPr>
            <a:endParaRPr lang="en-AU" sz="1400" b="1" dirty="0">
              <a:solidFill>
                <a:srgbClr val="D86075"/>
              </a:solidFill>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It is strongly advised that the class pray together to reflect upon the simulation in which they just participated. A prayer has been developed for your use and can be found in the supporting PowerPoint. Provide students with the opportunity to pray for those affected by war and who seek a safe home. </a:t>
            </a:r>
          </a:p>
          <a:p>
            <a:pPr>
              <a:spcBef>
                <a:spcPts val="120"/>
              </a:spcBef>
              <a:spcAft>
                <a:spcPts val="120"/>
              </a:spcAft>
            </a:pPr>
            <a:r>
              <a:rPr lang="en-AU" sz="1100" dirty="0">
                <a:latin typeface="Arial" panose="020B0604020202020204" pitchFamily="34" charset="0"/>
                <a:cs typeface="Arial" panose="020B0604020202020204" pitchFamily="34" charset="0"/>
              </a:rPr>
              <a:t>Ask students to pray in gratitude for safety, the things they are blessed to have, and the people in their lives who keep them safe.</a:t>
            </a:r>
          </a:p>
          <a:p>
            <a:pPr>
              <a:spcBef>
                <a:spcPts val="120"/>
              </a:spcBef>
              <a:spcAft>
                <a:spcPts val="120"/>
              </a:spcAft>
            </a:pPr>
            <a:r>
              <a:rPr lang="en-AU" sz="1100" dirty="0">
                <a:latin typeface="Arial" panose="020B0604020202020204" pitchFamily="34" charset="0"/>
                <a:cs typeface="Arial" panose="020B0604020202020204" pitchFamily="34" charset="0"/>
              </a:rPr>
              <a:t> </a:t>
            </a:r>
          </a:p>
          <a:p>
            <a:endParaRPr lang="en-AU" sz="1400" b="1" dirty="0">
              <a:solidFill>
                <a:srgbClr val="D86075"/>
              </a:solidFill>
              <a:latin typeface="Arial" panose="020B0604020202020204" pitchFamily="34" charset="0"/>
              <a:cs typeface="Arial" panose="020B0604020202020204" pitchFamily="34" charset="0"/>
            </a:endParaRPr>
          </a:p>
          <a:p>
            <a:endParaRPr lang="en-AU" dirty="0"/>
          </a:p>
          <a:p>
            <a:r>
              <a:rPr lang="en-AU" dirty="0"/>
              <a:t> </a:t>
            </a:r>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2749166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9606925"/>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REFLECTION</a:t>
            </a:r>
          </a:p>
          <a:p>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After you’ve given participants time to reflect, have a productive conversation with them about the task. Possible question may include:</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Do you know of any places in the world where people have become refugees? (locate on a world map)</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Do you know why they have become refugees?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stops us from welcoming refugees?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can we welcome new people into our community?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As a member of a global society, how can I play a part in welcoming new people?</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b="1" dirty="0">
                <a:latin typeface="Arial" panose="020B0604020202020204" pitchFamily="34" charset="0"/>
                <a:cs typeface="Arial" panose="020B0604020202020204" pitchFamily="34" charset="0"/>
              </a:rPr>
              <a:t>Additional reflective writing activities for young people to complete.</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story about their group’s journey and what might happen when they arrived at their destination.</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reflection about their simulation journey exploring any emotions and questions they have.</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prayer for people facing perilous journeys, or a prayer for the students’ family and gratitude for safety, family and home if that is their experience.</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Five words that best describe their thoughts and feelings about this experience.</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This could be an opportunity to introduce some real-life refugee experiences through news stories, from  personal testimonies or from </a:t>
            </a:r>
            <a:r>
              <a:rPr lang="en-AU" sz="1100" u="sng" dirty="0">
                <a:latin typeface="Arial" panose="020B0604020202020204" pitchFamily="34" charset="0"/>
                <a:cs typeface="Arial" panose="020B0604020202020204" pitchFamily="34" charset="0"/>
                <a:hlinkClick r:id="rId2"/>
              </a:rPr>
              <a:t>caritas.org.au</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Adapted from a game by Pat Baker (The Joint Board of Christian Education)</a:t>
            </a:r>
          </a:p>
          <a:p>
            <a:pPr>
              <a:spcBef>
                <a:spcPts val="120"/>
              </a:spcBef>
              <a:spcAft>
                <a:spcPts val="120"/>
              </a:spcAft>
            </a:pPr>
            <a:r>
              <a:rPr lang="en-AU" sz="1100" dirty="0">
                <a:latin typeface="Arial" panose="020B0604020202020204" pitchFamily="34" charset="0"/>
                <a:cs typeface="Arial" panose="020B0604020202020204" pitchFamily="34" charset="0"/>
              </a:rPr>
              <a:t> </a:t>
            </a:r>
          </a:p>
          <a:p>
            <a:r>
              <a:rPr lang="en-AU" sz="1100" dirty="0">
                <a:latin typeface="Arial" panose="020B0604020202020204" pitchFamily="34" charset="0"/>
                <a:cs typeface="Arial" panose="020B0604020202020204" pitchFamily="34" charset="0"/>
              </a:rPr>
              <a:t> </a:t>
            </a:r>
          </a:p>
          <a:p>
            <a:endParaRPr lang="en-AU" sz="1400" b="1" dirty="0">
              <a:solidFill>
                <a:srgbClr val="D86075"/>
              </a:solidFill>
              <a:latin typeface="Arial" panose="020B0604020202020204" pitchFamily="34" charset="0"/>
              <a:cs typeface="Arial" panose="020B0604020202020204" pitchFamily="34" charset="0"/>
            </a:endParaRPr>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r>
              <a:rPr lang="en-AU" sz="700" dirty="0">
                <a:latin typeface="Arial" panose="020B0604020202020204" pitchFamily="34" charset="0"/>
                <a:cs typeface="Arial" panose="020B0604020202020204" pitchFamily="34" charset="0"/>
              </a:rPr>
              <a:t> This  activity was generously shared through international  partnership with Catholic Relief Services and CAFOD for use by Caritas Australia. </a:t>
            </a:r>
          </a:p>
          <a:p>
            <a:r>
              <a:rPr lang="en-AU" dirty="0"/>
              <a:t> </a:t>
            </a:r>
          </a:p>
          <a:p>
            <a:endParaRPr lang="en-AU" dirty="0"/>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2287645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nchor="ctr"/>
          <a:lstStyle/>
          <a:p>
            <a:r>
              <a:rPr lang="en-US" dirty="0">
                <a:solidFill>
                  <a:srgbClr val="762000"/>
                </a:solidFill>
              </a:rPr>
              <a:t>List of belongings</a:t>
            </a:r>
          </a:p>
        </p:txBody>
      </p:sp>
      <p:graphicFrame>
        <p:nvGraphicFramePr>
          <p:cNvPr id="5" name="Table 4">
            <a:extLst>
              <a:ext uri="{FF2B5EF4-FFF2-40B4-BE49-F238E27FC236}">
                <a16:creationId xmlns:a16="http://schemas.microsoft.com/office/drawing/2014/main" id="{FE066CBD-09BB-48FE-8AFA-E40F8A2B3EFC}"/>
              </a:ext>
            </a:extLst>
          </p:cNvPr>
          <p:cNvGraphicFramePr>
            <a:graphicFrameLocks noGrp="1"/>
          </p:cNvGraphicFramePr>
          <p:nvPr>
            <p:extLst>
              <p:ext uri="{D42A27DB-BD31-4B8C-83A1-F6EECF244321}">
                <p14:modId xmlns:p14="http://schemas.microsoft.com/office/powerpoint/2010/main" val="1954046153"/>
              </p:ext>
            </p:extLst>
          </p:nvPr>
        </p:nvGraphicFramePr>
        <p:xfrm>
          <a:off x="506798" y="1645681"/>
          <a:ext cx="6331096" cy="6274957"/>
        </p:xfrm>
        <a:graphic>
          <a:graphicData uri="http://schemas.openxmlformats.org/drawingml/2006/table">
            <a:tbl>
              <a:tblPr/>
              <a:tblGrid>
                <a:gridCol w="3165548">
                  <a:extLst>
                    <a:ext uri="{9D8B030D-6E8A-4147-A177-3AD203B41FA5}">
                      <a16:colId xmlns:a16="http://schemas.microsoft.com/office/drawing/2014/main" val="2173481871"/>
                    </a:ext>
                  </a:extLst>
                </a:gridCol>
                <a:gridCol w="3165548">
                  <a:extLst>
                    <a:ext uri="{9D8B030D-6E8A-4147-A177-3AD203B41FA5}">
                      <a16:colId xmlns:a16="http://schemas.microsoft.com/office/drawing/2014/main" val="2749275459"/>
                    </a:ext>
                  </a:extLst>
                </a:gridCol>
              </a:tblGrid>
              <a:tr h="482689">
                <a:tc gridSpan="2">
                  <a:txBody>
                    <a:bodyPr/>
                    <a:lstStyle/>
                    <a:p>
                      <a:pPr marR="0" indent="0" algn="l" rtl="0">
                        <a:lnSpc>
                          <a:spcPct val="200000"/>
                        </a:lnSpc>
                        <a:spcBef>
                          <a:spcPts val="0"/>
                        </a:spcBef>
                        <a:spcAft>
                          <a:spcPts val="600"/>
                        </a:spcAft>
                      </a:pPr>
                      <a:endParaRPr lang="en-AU" sz="825" kern="1400" dirty="0">
                        <a:ln>
                          <a:noFill/>
                        </a:ln>
                        <a:solidFill>
                          <a:srgbClr val="000000"/>
                        </a:solidFill>
                        <a:effectLst/>
                        <a:latin typeface="Roboto Medium" pitchFamily="2" charset="0"/>
                      </a:endParaRPr>
                    </a:p>
                  </a:txBody>
                  <a:tcPr marL="36576" marR="36576" marT="36576" marB="36576">
                    <a:lnL>
                      <a:noFill/>
                    </a:lnL>
                    <a:lnR>
                      <a:noFill/>
                    </a:lnR>
                    <a:lnT>
                      <a:noFill/>
                    </a:lnT>
                    <a:lnB>
                      <a:noFill/>
                    </a:lnB>
                  </a:tcPr>
                </a:tc>
                <a:tc hMerge="1">
                  <a:txBody>
                    <a:bodyPr/>
                    <a:lstStyle/>
                    <a:p>
                      <a:endParaRPr lang="en-AU"/>
                    </a:p>
                  </a:txBody>
                  <a:tcPr/>
                </a:tc>
                <a:extLst>
                  <a:ext uri="{0D108BD9-81ED-4DB2-BD59-A6C34878D82A}">
                    <a16:rowId xmlns:a16="http://schemas.microsoft.com/office/drawing/2014/main" val="3935757412"/>
                  </a:ext>
                </a:extLst>
              </a:tr>
              <a:tr h="482689">
                <a:tc>
                  <a:txBody>
                    <a:bodyPr/>
                    <a:lstStyle/>
                    <a:p>
                      <a:pPr marR="0" indent="0" algn="l" rtl="0">
                        <a:lnSpc>
                          <a:spcPct val="200000"/>
                        </a:lnSpc>
                        <a:spcBef>
                          <a:spcPts val="0"/>
                        </a:spcBef>
                        <a:spcAft>
                          <a:spcPts val="600"/>
                        </a:spcAft>
                      </a:pPr>
                      <a:r>
                        <a:rPr lang="en-AU" sz="1400" kern="1400" dirty="0">
                          <a:ln>
                            <a:noFill/>
                          </a:ln>
                          <a:solidFill>
                            <a:srgbClr val="000000"/>
                          </a:solidFill>
                          <a:effectLst/>
                          <a:latin typeface="Arial" panose="020B0604020202020204" pitchFamily="34" charset="0"/>
                        </a:rPr>
                        <a:t>Spare clothes</a:t>
                      </a:r>
                      <a:endParaRPr lang="en-AU" sz="825" kern="1400" dirty="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Nappies</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970001114"/>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Favourite doll</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Your pet</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1722063846"/>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Thick blanket</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A Bible</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1074853289"/>
                  </a:ext>
                </a:extLst>
              </a:tr>
              <a:tr h="482689">
                <a:tc>
                  <a:txBody>
                    <a:bodyPr/>
                    <a:lstStyle/>
                    <a:p>
                      <a:pPr marR="0" indent="0" algn="l" rtl="0">
                        <a:lnSpc>
                          <a:spcPct val="200000"/>
                        </a:lnSpc>
                        <a:spcBef>
                          <a:spcPts val="0"/>
                        </a:spcBef>
                        <a:spcAft>
                          <a:spcPts val="600"/>
                        </a:spcAft>
                      </a:pPr>
                      <a:r>
                        <a:rPr lang="en-AU" sz="1400" kern="1400" dirty="0">
                          <a:ln>
                            <a:noFill/>
                          </a:ln>
                          <a:solidFill>
                            <a:srgbClr val="000000"/>
                          </a:solidFill>
                          <a:effectLst/>
                          <a:latin typeface="Arial" panose="020B0604020202020204" pitchFamily="34" charset="0"/>
                        </a:rPr>
                        <a:t>Favourite action figure</a:t>
                      </a:r>
                      <a:endParaRPr lang="en-AU" sz="825" kern="1400" dirty="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A tablet</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4053589479"/>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Teddy bear</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Mountain bike</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2290347455"/>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Rain boots</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Sharp knife</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2317447344"/>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Family photographs</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Laptop</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405168054"/>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Umbrella</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Basket of food</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538563793"/>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Wedding photos</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Handheld gaming device</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362127322"/>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Raincoat</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Container of water</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380255496"/>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Baby bottle and baby food</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Mobile Phone</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3675776005"/>
                  </a:ext>
                </a:extLst>
              </a:tr>
              <a:tr h="482689">
                <a:tc>
                  <a:txBody>
                    <a:bodyPr/>
                    <a:lstStyle/>
                    <a:p>
                      <a:pPr marR="0" indent="0" algn="l" rtl="0">
                        <a:lnSpc>
                          <a:spcPct val="200000"/>
                        </a:lnSpc>
                        <a:spcBef>
                          <a:spcPts val="0"/>
                        </a:spcBef>
                        <a:spcAft>
                          <a:spcPts val="600"/>
                        </a:spcAft>
                      </a:pPr>
                      <a:r>
                        <a:rPr lang="en-AU" sz="1400" kern="1400">
                          <a:ln>
                            <a:noFill/>
                          </a:ln>
                          <a:solidFill>
                            <a:srgbClr val="000000"/>
                          </a:solidFill>
                          <a:effectLst/>
                          <a:latin typeface="Arial" panose="020B0604020202020204" pitchFamily="34" charset="0"/>
                        </a:rPr>
                        <a:t>Extra pair of shoes</a:t>
                      </a:r>
                      <a:endParaRPr lang="en-AU" sz="825" kern="1400">
                        <a:ln>
                          <a:noFill/>
                        </a:ln>
                        <a:solidFill>
                          <a:srgbClr val="000000"/>
                        </a:solidFill>
                        <a:effectLst/>
                        <a:latin typeface="Roboto Medium" pitchFamily="2" charset="0"/>
                      </a:endParaRPr>
                    </a:p>
                  </a:txBody>
                  <a:tcPr marL="36576" marR="36576" marT="36576" marB="36576">
                    <a:lnL>
                      <a:noFill/>
                    </a:lnL>
                    <a:lnR>
                      <a:noFill/>
                    </a:lnR>
                    <a:lnT>
                      <a:noFill/>
                    </a:lnT>
                    <a:lnB>
                      <a:noFill/>
                    </a:lnB>
                  </a:tcPr>
                </a:tc>
                <a:tc>
                  <a:txBody>
                    <a:bodyPr/>
                    <a:lstStyle/>
                    <a:p>
                      <a:pPr marR="0" indent="0" algn="l" rtl="0">
                        <a:lnSpc>
                          <a:spcPct val="200000"/>
                        </a:lnSpc>
                        <a:spcBef>
                          <a:spcPts val="0"/>
                        </a:spcBef>
                        <a:spcAft>
                          <a:spcPts val="600"/>
                        </a:spcAft>
                      </a:pPr>
                      <a:r>
                        <a:rPr lang="en-AU" sz="1400" kern="1400" dirty="0">
                          <a:ln>
                            <a:noFill/>
                          </a:ln>
                          <a:solidFill>
                            <a:srgbClr val="000000"/>
                          </a:solidFill>
                          <a:effectLst/>
                          <a:latin typeface="Arial" panose="020B0604020202020204" pitchFamily="34" charset="0"/>
                        </a:rPr>
                        <a:t>Rope</a:t>
                      </a:r>
                      <a:endParaRPr lang="en-AU" sz="825" kern="1400" dirty="0">
                        <a:ln>
                          <a:noFill/>
                        </a:ln>
                        <a:solidFill>
                          <a:srgbClr val="000000"/>
                        </a:solidFill>
                        <a:effectLst/>
                        <a:latin typeface="Roboto Medium" pitchFamily="2" charset="0"/>
                      </a:endParaRPr>
                    </a:p>
                  </a:txBody>
                  <a:tcPr marL="36576" marR="36576" marT="36576" marB="36576">
                    <a:lnL>
                      <a:noFill/>
                    </a:lnL>
                    <a:lnR>
                      <a:noFill/>
                    </a:lnR>
                    <a:lnT>
                      <a:noFill/>
                    </a:lnT>
                    <a:lnB>
                      <a:noFill/>
                    </a:lnB>
                  </a:tcPr>
                </a:tc>
                <a:extLst>
                  <a:ext uri="{0D108BD9-81ED-4DB2-BD59-A6C34878D82A}">
                    <a16:rowId xmlns:a16="http://schemas.microsoft.com/office/drawing/2014/main" val="2491272010"/>
                  </a:ext>
                </a:extLst>
              </a:tr>
            </a:tbl>
          </a:graphicData>
        </a:graphic>
      </p:graphicFrame>
      <p:sp>
        <p:nvSpPr>
          <p:cNvPr id="6" name="Control 1">
            <a:extLst>
              <a:ext uri="{FF2B5EF4-FFF2-40B4-BE49-F238E27FC236}">
                <a16:creationId xmlns:a16="http://schemas.microsoft.com/office/drawing/2014/main" id="{3236EF09-6C60-4A08-BE58-2A27EB8D1F6E}"/>
              </a:ext>
            </a:extLst>
          </p:cNvPr>
          <p:cNvSpPr>
            <a:spLocks noChangeArrowheads="1" noChangeShapeType="1"/>
          </p:cNvSpPr>
          <p:nvPr/>
        </p:nvSpPr>
        <p:spPr bwMode="auto">
          <a:xfrm>
            <a:off x="2074863" y="5724525"/>
            <a:ext cx="5486400" cy="6275388"/>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AU"/>
          </a:p>
        </p:txBody>
      </p:sp>
    </p:spTree>
    <p:extLst>
      <p:ext uri="{BB962C8B-B14F-4D97-AF65-F5344CB8AC3E}">
        <p14:creationId xmlns:p14="http://schemas.microsoft.com/office/powerpoint/2010/main" val="3172306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9CA7FE-7695-DB4C-AC97-AE2F86245EE9}"/>
              </a:ext>
            </a:extLst>
          </p:cNvPr>
          <p:cNvSpPr>
            <a:spLocks noGrp="1"/>
          </p:cNvSpPr>
          <p:nvPr>
            <p:ph type="body" sz="quarter" idx="11"/>
          </p:nvPr>
        </p:nvSpPr>
        <p:spPr/>
        <p:txBody>
          <a:bodyPr/>
          <a:lstStyle/>
          <a:p>
            <a:r>
              <a:rPr lang="en-US" dirty="0"/>
              <a:t>Thank you</a:t>
            </a:r>
          </a:p>
        </p:txBody>
      </p:sp>
    </p:spTree>
    <p:extLst>
      <p:ext uri="{BB962C8B-B14F-4D97-AF65-F5344CB8AC3E}">
        <p14:creationId xmlns:p14="http://schemas.microsoft.com/office/powerpoint/2010/main" val="317872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7637155"/>
          </a:xfrm>
          <a:prstGeom prst="rect">
            <a:avLst/>
          </a:prstGeom>
        </p:spPr>
        <p:txBody>
          <a:bodyPr wrap="square">
            <a:spAutoFit/>
          </a:bodyPr>
          <a:lstStyle/>
          <a:p>
            <a:pPr>
              <a:spcBef>
                <a:spcPts val="120"/>
              </a:spcBef>
              <a:spcAft>
                <a:spcPts val="100"/>
              </a:spcAft>
            </a:pPr>
            <a:r>
              <a:rPr lang="en-AU" sz="1200" b="1" u="sng" dirty="0">
                <a:latin typeface="Arial" panose="020B0604020202020204" pitchFamily="34" charset="0"/>
                <a:cs typeface="Arial" panose="020B0604020202020204" pitchFamily="34" charset="0"/>
              </a:rPr>
              <a:t>Teacher Background Information</a:t>
            </a:r>
            <a:endParaRPr lang="en-AU" sz="1200" dirty="0">
              <a:latin typeface="Arial" panose="020B0604020202020204" pitchFamily="34" charset="0"/>
              <a:cs typeface="Arial" panose="020B0604020202020204" pitchFamily="34" charset="0"/>
            </a:endParaRPr>
          </a:p>
          <a:p>
            <a:pPr>
              <a:spcBef>
                <a:spcPts val="120"/>
              </a:spcBef>
              <a:spcAft>
                <a:spcPts val="100"/>
              </a:spcAft>
            </a:pPr>
            <a:r>
              <a:rPr lang="en-AU" sz="1100" b="1" dirty="0">
                <a:latin typeface="Arial" panose="020B0604020202020204" pitchFamily="34" charset="0"/>
                <a:cs typeface="Arial" panose="020B0604020202020204" pitchFamily="34" charset="0"/>
              </a:rPr>
              <a:t>How can we ‘Share the Journey’?</a:t>
            </a:r>
            <a:endParaRPr lang="en-AU" sz="1100" dirty="0">
              <a:latin typeface="Arial" panose="020B0604020202020204" pitchFamily="34" charset="0"/>
              <a:cs typeface="Arial" panose="020B0604020202020204" pitchFamily="34" charset="0"/>
            </a:endParaRPr>
          </a:p>
          <a:p>
            <a:pPr>
              <a:spcBef>
                <a:spcPts val="120"/>
              </a:spcBef>
              <a:spcAft>
                <a:spcPts val="100"/>
              </a:spcAft>
            </a:pPr>
            <a:r>
              <a:rPr lang="en-AU" sz="1100" dirty="0">
                <a:latin typeface="Arial" panose="020B0604020202020204" pitchFamily="34" charset="0"/>
                <a:cs typeface="Arial" panose="020B0604020202020204" pitchFamily="34" charset="0"/>
              </a:rPr>
              <a:t>Share the Journey has at its heart the vision of a united global human family. Our focus is on our joint journey as people on the move in departure, transit and host communities. </a:t>
            </a:r>
          </a:p>
          <a:p>
            <a:pPr>
              <a:spcBef>
                <a:spcPts val="120"/>
              </a:spcBef>
              <a:spcAft>
                <a:spcPts val="100"/>
              </a:spcAft>
            </a:pPr>
            <a:r>
              <a:rPr lang="en-AU" sz="1100" dirty="0">
                <a:latin typeface="Arial" panose="020B0604020202020204" pitchFamily="34" charset="0"/>
                <a:cs typeface="Arial" panose="020B0604020202020204" pitchFamily="34" charset="0"/>
              </a:rPr>
              <a:t>We want to contribute to the building of stronger communities and more inclusive societies. This activity promotes “the culture of encounter”. We aim to increase the spaces and opportunities for migrants and communities to come together and learn about each other. </a:t>
            </a:r>
          </a:p>
          <a:p>
            <a:pPr>
              <a:spcBef>
                <a:spcPts val="120"/>
              </a:spcBef>
              <a:spcAft>
                <a:spcPts val="100"/>
              </a:spcAft>
            </a:pPr>
            <a:r>
              <a:rPr lang="en-AU" sz="1100" dirty="0">
                <a:latin typeface="Arial" panose="020B0604020202020204" pitchFamily="34" charset="0"/>
                <a:cs typeface="Arial" panose="020B0604020202020204" pitchFamily="34" charset="0"/>
              </a:rPr>
              <a:t> </a:t>
            </a:r>
          </a:p>
          <a:p>
            <a:pPr>
              <a:spcBef>
                <a:spcPts val="120"/>
              </a:spcBef>
              <a:spcAft>
                <a:spcPts val="100"/>
              </a:spcAft>
            </a:pPr>
            <a:r>
              <a:rPr lang="en-AU" sz="1200" b="1" u="sng" dirty="0">
                <a:latin typeface="Arial" panose="020B0604020202020204" pitchFamily="34" charset="0"/>
                <a:cs typeface="Arial" panose="020B0604020202020204" pitchFamily="34" charset="0"/>
              </a:rPr>
              <a:t>Links to Catholic Social Teaching</a:t>
            </a:r>
            <a:r>
              <a:rPr lang="en-AU" sz="1200" b="1" u="sng" cap="all" dirty="0">
                <a:latin typeface="Arial" panose="020B0604020202020204" pitchFamily="34" charset="0"/>
                <a:cs typeface="Arial" panose="020B0604020202020204" pitchFamily="34" charset="0"/>
              </a:rPr>
              <a:t>: </a:t>
            </a:r>
            <a:endParaRPr lang="en-AU" sz="1200" dirty="0">
              <a:latin typeface="Arial" panose="020B0604020202020204" pitchFamily="34" charset="0"/>
              <a:cs typeface="Arial" panose="020B0604020202020204" pitchFamily="34" charset="0"/>
            </a:endParaRPr>
          </a:p>
          <a:p>
            <a:pPr>
              <a:spcBef>
                <a:spcPts val="120"/>
              </a:spcBef>
              <a:spcAft>
                <a:spcPts val="100"/>
              </a:spcAft>
            </a:pPr>
            <a:r>
              <a:rPr lang="en-AU" sz="1100" dirty="0">
                <a:latin typeface="Arial" panose="020B0604020202020204" pitchFamily="34" charset="0"/>
                <a:cs typeface="Arial" panose="020B0604020202020204" pitchFamily="34" charset="0"/>
              </a:rPr>
              <a:t>Learn more about </a:t>
            </a:r>
            <a:r>
              <a:rPr lang="en-AU" sz="1100" u="sng" dirty="0">
                <a:latin typeface="Arial" panose="020B0604020202020204" pitchFamily="34" charset="0"/>
                <a:cs typeface="Arial" panose="020B0604020202020204" pitchFamily="34" charset="0"/>
                <a:hlinkClick r:id="rId2"/>
              </a:rPr>
              <a:t>Solidarity</a:t>
            </a:r>
            <a:r>
              <a:rPr lang="en-AU" sz="1100" dirty="0">
                <a:latin typeface="Arial" panose="020B0604020202020204" pitchFamily="34" charset="0"/>
                <a:cs typeface="Arial" panose="020B0604020202020204" pitchFamily="34" charset="0"/>
              </a:rPr>
              <a:t> and other </a:t>
            </a:r>
            <a:r>
              <a:rPr lang="en-AU" sz="1100" u="sng" dirty="0">
                <a:latin typeface="Arial" panose="020B0604020202020204" pitchFamily="34" charset="0"/>
                <a:cs typeface="Arial" panose="020B0604020202020204" pitchFamily="34" charset="0"/>
                <a:hlinkClick r:id="rId3"/>
              </a:rPr>
              <a:t>Catholic Social Teaching Principles</a:t>
            </a:r>
            <a:r>
              <a:rPr lang="en-AU" sz="1100" dirty="0">
                <a:latin typeface="Arial" panose="020B0604020202020204" pitchFamily="34" charset="0"/>
                <a:cs typeface="Arial" panose="020B0604020202020204" pitchFamily="34" charset="0"/>
              </a:rPr>
              <a:t>.</a:t>
            </a:r>
          </a:p>
          <a:p>
            <a:pPr>
              <a:spcBef>
                <a:spcPts val="120"/>
              </a:spcBef>
              <a:spcAft>
                <a:spcPts val="100"/>
              </a:spcAft>
            </a:pPr>
            <a:endParaRPr lang="en-AU" sz="1100" dirty="0">
              <a:latin typeface="Arial" panose="020B0604020202020204" pitchFamily="34" charset="0"/>
              <a:cs typeface="Arial" panose="020B0604020202020204" pitchFamily="34" charset="0"/>
            </a:endParaRPr>
          </a:p>
          <a:p>
            <a:pPr>
              <a:spcBef>
                <a:spcPts val="120"/>
              </a:spcBef>
              <a:spcAft>
                <a:spcPts val="100"/>
              </a:spcAft>
            </a:pPr>
            <a:endParaRPr lang="en-AU" sz="1100" dirty="0">
              <a:latin typeface="Arial" panose="020B0604020202020204" pitchFamily="34" charset="0"/>
              <a:cs typeface="Arial" panose="020B0604020202020204" pitchFamily="34" charset="0"/>
            </a:endParaRPr>
          </a:p>
          <a:p>
            <a:pPr>
              <a:spcBef>
                <a:spcPts val="120"/>
              </a:spcBef>
              <a:spcAft>
                <a:spcPts val="100"/>
              </a:spcAft>
            </a:pPr>
            <a:endParaRPr lang="en-AU" sz="1100" dirty="0">
              <a:latin typeface="Arial" panose="020B0604020202020204" pitchFamily="34" charset="0"/>
              <a:cs typeface="Arial" panose="020B0604020202020204" pitchFamily="34" charset="0"/>
            </a:endParaRPr>
          </a:p>
          <a:p>
            <a:pPr>
              <a:spcBef>
                <a:spcPts val="120"/>
              </a:spcBef>
              <a:spcAft>
                <a:spcPts val="100"/>
              </a:spcAft>
            </a:pPr>
            <a:endParaRPr lang="en-AU" sz="1100" dirty="0">
              <a:latin typeface="Arial" panose="020B0604020202020204" pitchFamily="34" charset="0"/>
              <a:cs typeface="Arial" panose="020B0604020202020204" pitchFamily="34" charset="0"/>
            </a:endParaRPr>
          </a:p>
          <a:p>
            <a:pPr>
              <a:spcBef>
                <a:spcPts val="120"/>
              </a:spcBef>
              <a:spcAft>
                <a:spcPts val="100"/>
              </a:spcAft>
            </a:pPr>
            <a:r>
              <a:rPr lang="en-AU" sz="1100" b="1" u="sng" dirty="0">
                <a:latin typeface="Arial" panose="020B0604020202020204" pitchFamily="34" charset="0"/>
                <a:cs typeface="Arial" panose="020B0604020202020204" pitchFamily="34" charset="0"/>
              </a:rPr>
              <a:t> </a:t>
            </a:r>
          </a:p>
          <a:p>
            <a:pPr>
              <a:spcBef>
                <a:spcPts val="120"/>
              </a:spcBef>
              <a:spcAft>
                <a:spcPts val="100"/>
              </a:spcAft>
            </a:pPr>
            <a:endParaRPr lang="en-AU" sz="1100" b="1" u="sng" dirty="0">
              <a:solidFill>
                <a:srgbClr val="D86075"/>
              </a:solidFill>
              <a:latin typeface="Arial" panose="020B0604020202020204" pitchFamily="34" charset="0"/>
              <a:cs typeface="Arial" panose="020B0604020202020204" pitchFamily="34" charset="0"/>
            </a:endParaRPr>
          </a:p>
          <a:p>
            <a:pPr>
              <a:spcBef>
                <a:spcPts val="120"/>
              </a:spcBef>
              <a:spcAft>
                <a:spcPts val="100"/>
              </a:spcAft>
            </a:pPr>
            <a:r>
              <a:rPr lang="en-AU" sz="1200" b="1" u="sng" dirty="0">
                <a:latin typeface="Arial" panose="020B0604020202020204" pitchFamily="34" charset="0"/>
                <a:cs typeface="Arial" panose="020B0604020202020204" pitchFamily="34" charset="0"/>
              </a:rPr>
              <a:t>Who is a refugee?</a:t>
            </a:r>
            <a:endParaRPr lang="en-AU" sz="1200" dirty="0">
              <a:latin typeface="Arial" panose="020B0604020202020204" pitchFamily="34" charset="0"/>
              <a:cs typeface="Arial" panose="020B0604020202020204" pitchFamily="34" charset="0"/>
            </a:endParaRPr>
          </a:p>
          <a:p>
            <a:pPr>
              <a:spcBef>
                <a:spcPts val="120"/>
              </a:spcBef>
              <a:spcAft>
                <a:spcPts val="100"/>
              </a:spcAft>
            </a:pPr>
            <a:r>
              <a:rPr lang="en-AU" sz="1100" dirty="0">
                <a:latin typeface="Arial" panose="020B0604020202020204" pitchFamily="34" charset="0"/>
                <a:cs typeface="Arial" panose="020B0604020202020204" pitchFamily="34" charset="0"/>
              </a:rPr>
              <a:t>Refugees are people fleeing conflict or persecution. They are defined and protected in international law, (see </a:t>
            </a:r>
            <a:r>
              <a:rPr lang="en-AU" sz="1100" u="sng" dirty="0">
                <a:latin typeface="Arial" panose="020B0604020202020204" pitchFamily="34" charset="0"/>
                <a:cs typeface="Arial" panose="020B0604020202020204" pitchFamily="34" charset="0"/>
                <a:hlinkClick r:id="rId4"/>
              </a:rPr>
              <a:t>1951 Convention Relating to the Status of Refugees</a:t>
            </a:r>
            <a:r>
              <a:rPr lang="en-AU" sz="1100" dirty="0">
                <a:latin typeface="Arial" panose="020B0604020202020204" pitchFamily="34" charset="0"/>
                <a:cs typeface="Arial" panose="020B0604020202020204" pitchFamily="34" charset="0"/>
              </a:rPr>
              <a:t>) and must not be expelled or returned to situations where their life and freedom are at risk.</a:t>
            </a:r>
          </a:p>
          <a:p>
            <a:pPr>
              <a:spcBef>
                <a:spcPts val="120"/>
              </a:spcBef>
              <a:spcAft>
                <a:spcPts val="100"/>
              </a:spcAft>
            </a:pPr>
            <a:r>
              <a:rPr lang="en-AU" sz="1100" dirty="0">
                <a:latin typeface="Arial" panose="020B0604020202020204" pitchFamily="34" charset="0"/>
                <a:cs typeface="Arial" panose="020B0604020202020204" pitchFamily="34" charset="0"/>
              </a:rPr>
              <a:t>The protection of refugees has many aspects. These include safety from being returned to danger, access to fair and efficient asylum procedures, and measures to ensure that their basic human rights are respected while they secure a longer-term solution. (Source: UNHCR)</a:t>
            </a:r>
          </a:p>
          <a:p>
            <a:pPr>
              <a:spcBef>
                <a:spcPts val="120"/>
              </a:spcBef>
              <a:spcAft>
                <a:spcPts val="100"/>
              </a:spcAft>
            </a:pPr>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pPr>
              <a:spcBef>
                <a:spcPts val="120"/>
              </a:spcBef>
              <a:spcAft>
                <a:spcPts val="100"/>
              </a:spcAft>
            </a:pPr>
            <a:r>
              <a:rPr lang="en-AU" sz="1200" b="1" u="sng" dirty="0">
                <a:latin typeface="Arial" panose="020B0604020202020204" pitchFamily="34" charset="0"/>
                <a:cs typeface="Arial" panose="020B0604020202020204" pitchFamily="34" charset="0"/>
              </a:rPr>
              <a:t>What is the difference between a migrant and a refugee?</a:t>
            </a:r>
            <a:endParaRPr lang="en-AU" sz="1200" dirty="0">
              <a:latin typeface="Arial" panose="020B0604020202020204" pitchFamily="34" charset="0"/>
              <a:cs typeface="Arial" panose="020B0604020202020204" pitchFamily="34" charset="0"/>
            </a:endParaRPr>
          </a:p>
          <a:p>
            <a:pPr>
              <a:spcBef>
                <a:spcPts val="120"/>
              </a:spcBef>
              <a:spcAft>
                <a:spcPts val="100"/>
              </a:spcAft>
            </a:pPr>
            <a:r>
              <a:rPr lang="en-AU" sz="1100" dirty="0">
                <a:latin typeface="Arial" panose="020B0604020202020204" pitchFamily="34" charset="0"/>
                <a:cs typeface="Arial" panose="020B0604020202020204" pitchFamily="34" charset="0"/>
              </a:rPr>
              <a:t>The difference between refugees and migrants:</a:t>
            </a:r>
          </a:p>
          <a:p>
            <a:pPr marL="171450" indent="-171450">
              <a:spcBef>
                <a:spcPts val="120"/>
              </a:spcBef>
              <a:spcAft>
                <a:spcPts val="100"/>
              </a:spcAft>
              <a:buFont typeface="Arial" panose="020B0604020202020204" pitchFamily="34" charset="0"/>
              <a:buChar char="•"/>
            </a:pPr>
            <a:r>
              <a:rPr lang="en-AU" sz="1100" dirty="0">
                <a:latin typeface="Arial" panose="020B0604020202020204" pitchFamily="34" charset="0"/>
                <a:cs typeface="Arial" panose="020B0604020202020204" pitchFamily="34" charset="0"/>
              </a:rPr>
              <a:t>Refugees have to move in order to save their lives or preserve their freedom. They have no protection from their own state.</a:t>
            </a:r>
          </a:p>
          <a:p>
            <a:pPr marL="171450" indent="-171450">
              <a:spcBef>
                <a:spcPts val="120"/>
              </a:spcBef>
              <a:spcAft>
                <a:spcPts val="100"/>
              </a:spcAft>
              <a:buFont typeface="Arial" panose="020B0604020202020204" pitchFamily="34" charset="0"/>
              <a:buChar char="•"/>
            </a:pPr>
            <a:r>
              <a:rPr lang="en-AU" sz="1100" dirty="0">
                <a:latin typeface="Arial" panose="020B0604020202020204" pitchFamily="34" charset="0"/>
                <a:cs typeface="Arial" panose="020B0604020202020204" pitchFamily="34" charset="0"/>
              </a:rPr>
              <a:t>Migrants choose to move in order to improve the prospects for themselves and their families.</a:t>
            </a:r>
          </a:p>
          <a:p>
            <a:pPr>
              <a:spcBef>
                <a:spcPts val="120"/>
              </a:spcBef>
              <a:spcAft>
                <a:spcPts val="100"/>
              </a:spcAft>
            </a:pPr>
            <a:r>
              <a:rPr lang="en-AU" sz="800" dirty="0">
                <a:latin typeface="Arial" panose="020B0604020202020204" pitchFamily="34" charset="0"/>
                <a:cs typeface="Arial" panose="020B0604020202020204" pitchFamily="34" charset="0"/>
              </a:rPr>
              <a:t>*United Nations Refugee Agency/UNHCR</a:t>
            </a:r>
          </a:p>
          <a:p>
            <a:pPr>
              <a:spcBef>
                <a:spcPts val="120"/>
              </a:spcBef>
              <a:spcAft>
                <a:spcPts val="100"/>
              </a:spcAft>
            </a:pPr>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pPr>
              <a:spcBef>
                <a:spcPts val="120"/>
              </a:spcBef>
              <a:spcAft>
                <a:spcPts val="100"/>
              </a:spcAft>
            </a:pPr>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r>
              <a:rPr lang="en-AU" b="1" dirty="0"/>
              <a:t> </a:t>
            </a:r>
            <a:endParaRPr lang="en-AU" dirty="0"/>
          </a:p>
          <a:p>
            <a:r>
              <a:rPr lang="en-AU" b="1" dirty="0"/>
              <a:t> </a:t>
            </a:r>
            <a:endParaRPr lang="en-AU" dirty="0"/>
          </a:p>
          <a:p>
            <a:r>
              <a:rPr lang="en-AU" b="1" dirty="0"/>
              <a:t> </a:t>
            </a:r>
            <a:endParaRPr lang="en-AU" dirty="0"/>
          </a:p>
          <a:p>
            <a:r>
              <a:rPr lang="en-AU" dirty="0"/>
              <a:t> </a:t>
            </a:r>
          </a:p>
          <a:p>
            <a:r>
              <a:rPr lang="en-AU" dirty="0"/>
              <a:t> </a:t>
            </a:r>
          </a:p>
          <a:p>
            <a:pPr>
              <a:lnSpc>
                <a:spcPct val="119000"/>
              </a:lnSpc>
              <a:spcAft>
                <a:spcPts val="600"/>
              </a:spcAft>
            </a:pPr>
            <a:endParaRPr lang="en-AU" sz="1100" kern="1400" dirty="0">
              <a:ln>
                <a:noFill/>
              </a:ln>
              <a:solidFill>
                <a:srgbClr val="000000"/>
              </a:solidFill>
              <a:effectLst/>
              <a:latin typeface="Roboto Medium" pitchFamily="2" charset="0"/>
            </a:endParaRPr>
          </a:p>
        </p:txBody>
      </p:sp>
      <p:sp>
        <p:nvSpPr>
          <p:cNvPr id="5" name="Round Diagonal Corner Rectangle 8">
            <a:extLst>
              <a:ext uri="{FF2B5EF4-FFF2-40B4-BE49-F238E27FC236}">
                <a16:creationId xmlns:a16="http://schemas.microsoft.com/office/drawing/2014/main" id="{8E60B443-C610-4771-89CA-463318234AD1}"/>
              </a:ext>
            </a:extLst>
          </p:cNvPr>
          <p:cNvSpPr/>
          <p:nvPr/>
        </p:nvSpPr>
        <p:spPr>
          <a:xfrm>
            <a:off x="1259513" y="8093728"/>
            <a:ext cx="5113776" cy="1424900"/>
          </a:xfrm>
          <a:prstGeom prst="round2Diag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6" name="TextBox 5">
            <a:extLst>
              <a:ext uri="{FF2B5EF4-FFF2-40B4-BE49-F238E27FC236}">
                <a16:creationId xmlns:a16="http://schemas.microsoft.com/office/drawing/2014/main" id="{A3F3ABE2-1E57-4803-8AD8-8DF770E27710}"/>
              </a:ext>
            </a:extLst>
          </p:cNvPr>
          <p:cNvSpPr txBox="1"/>
          <p:nvPr/>
        </p:nvSpPr>
        <p:spPr>
          <a:xfrm>
            <a:off x="1502729" y="8287522"/>
            <a:ext cx="4681728" cy="1231106"/>
          </a:xfrm>
          <a:prstGeom prst="rect">
            <a:avLst/>
          </a:prstGeom>
          <a:noFill/>
        </p:spPr>
        <p:txBody>
          <a:bodyPr wrap="square" rtlCol="0">
            <a:spAutoFit/>
          </a:bodyPr>
          <a:lstStyle/>
          <a:p>
            <a:pPr algn="ctr"/>
            <a:r>
              <a:rPr lang="en-AU" sz="1400" dirty="0">
                <a:latin typeface="Arial" panose="020B0604020202020204" pitchFamily="34" charset="0"/>
                <a:cs typeface="Arial" panose="020B0604020202020204" pitchFamily="34" charset="0"/>
              </a:rPr>
              <a:t>“Solidarity….is a firm and persevering determination to commit oneself to...the good of all and of each  individual, because we are all really responsible for all.”</a:t>
            </a:r>
          </a:p>
          <a:p>
            <a:pPr algn="ctr"/>
            <a:r>
              <a:rPr lang="en-AU" sz="1400" dirty="0">
                <a:latin typeface="Arial" panose="020B0604020202020204" pitchFamily="34" charset="0"/>
                <a:cs typeface="Arial" panose="020B0604020202020204" pitchFamily="34" charset="0"/>
              </a:rPr>
              <a:t>Pope Paul VI,  1987 </a:t>
            </a:r>
            <a:endParaRPr lang="en-AU" dirty="0"/>
          </a:p>
          <a:p>
            <a:endParaRPr lang="en-AU" dirty="0"/>
          </a:p>
        </p:txBody>
      </p:sp>
      <p:sp>
        <p:nvSpPr>
          <p:cNvPr id="8" name="Round Diagonal Corner Rectangle 8">
            <a:extLst>
              <a:ext uri="{FF2B5EF4-FFF2-40B4-BE49-F238E27FC236}">
                <a16:creationId xmlns:a16="http://schemas.microsoft.com/office/drawing/2014/main" id="{74C4A1FF-D900-4337-A22A-061518501999}"/>
              </a:ext>
            </a:extLst>
          </p:cNvPr>
          <p:cNvSpPr/>
          <p:nvPr/>
        </p:nvSpPr>
        <p:spPr>
          <a:xfrm>
            <a:off x="2230152" y="4256724"/>
            <a:ext cx="3099369" cy="974736"/>
          </a:xfrm>
          <a:prstGeom prst="round2Diag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7" name="TextBox 6">
            <a:extLst>
              <a:ext uri="{FF2B5EF4-FFF2-40B4-BE49-F238E27FC236}">
                <a16:creationId xmlns:a16="http://schemas.microsoft.com/office/drawing/2014/main" id="{03405734-1700-4CB6-A3E5-F9B0091512DD}"/>
              </a:ext>
            </a:extLst>
          </p:cNvPr>
          <p:cNvSpPr txBox="1"/>
          <p:nvPr/>
        </p:nvSpPr>
        <p:spPr>
          <a:xfrm>
            <a:off x="2874761" y="4293969"/>
            <a:ext cx="2397994" cy="900246"/>
          </a:xfrm>
          <a:prstGeom prst="rect">
            <a:avLst/>
          </a:prstGeom>
          <a:noFill/>
        </p:spPr>
        <p:txBody>
          <a:bodyPr wrap="square" rtlCol="0">
            <a:spAutoFit/>
          </a:bodyPr>
          <a:lstStyle/>
          <a:p>
            <a:r>
              <a:rPr lang="en-AU" sz="1050" b="1" dirty="0">
                <a:latin typeface="Arial" panose="020B0604020202020204" pitchFamily="34" charset="0"/>
                <a:cs typeface="Arial" panose="020B0604020202020204" pitchFamily="34" charset="0"/>
              </a:rPr>
              <a:t>Solidarity</a:t>
            </a:r>
          </a:p>
          <a:p>
            <a:r>
              <a:rPr lang="en-AU" sz="1050" dirty="0">
                <a:latin typeface="Arial" panose="020B0604020202020204" pitchFamily="34" charset="0"/>
                <a:cs typeface="Arial" panose="020B0604020202020204" pitchFamily="34" charset="0"/>
              </a:rPr>
              <a:t>We believe we are part of one human family and have a responsibility to help each person achieve their full potential. </a:t>
            </a:r>
          </a:p>
        </p:txBody>
      </p:sp>
      <p:sp>
        <p:nvSpPr>
          <p:cNvPr id="16" name="Freeform 4">
            <a:extLst>
              <a:ext uri="{FF2B5EF4-FFF2-40B4-BE49-F238E27FC236}">
                <a16:creationId xmlns:a16="http://schemas.microsoft.com/office/drawing/2014/main" id="{D823BC00-C056-CE68-967D-5DD3FE547A0A}"/>
              </a:ext>
            </a:extLst>
          </p:cNvPr>
          <p:cNvSpPr>
            <a:spLocks noChangeAspect="1"/>
          </p:cNvSpPr>
          <p:nvPr/>
        </p:nvSpPr>
        <p:spPr>
          <a:xfrm>
            <a:off x="2368312" y="4360255"/>
            <a:ext cx="449683" cy="423081"/>
          </a:xfrm>
          <a:custGeom>
            <a:avLst/>
            <a:gdLst/>
            <a:ahLst/>
            <a:cxnLst/>
            <a:rect l="l" t="t" r="r" b="b"/>
            <a:pathLst>
              <a:path w="5533287" h="1648920">
                <a:moveTo>
                  <a:pt x="0" y="0"/>
                </a:moveTo>
                <a:lnTo>
                  <a:pt x="5533287" y="0"/>
                </a:lnTo>
                <a:lnTo>
                  <a:pt x="5533287" y="1648920"/>
                </a:lnTo>
                <a:lnTo>
                  <a:pt x="0" y="1648920"/>
                </a:lnTo>
                <a:lnTo>
                  <a:pt x="0" y="0"/>
                </a:lnTo>
                <a:close/>
              </a:path>
            </a:pathLst>
          </a:custGeom>
          <a:blipFill>
            <a:blip r:embed="rId5"/>
            <a:stretch>
              <a:fillRect r="-215719"/>
            </a:stretch>
          </a:blipFill>
        </p:spPr>
        <p:txBody>
          <a:bodyPr/>
          <a:lstStyle/>
          <a:p>
            <a:endParaRPr lang="en-AU"/>
          </a:p>
        </p:txBody>
      </p:sp>
    </p:spTree>
    <p:extLst>
      <p:ext uri="{BB962C8B-B14F-4D97-AF65-F5344CB8AC3E}">
        <p14:creationId xmlns:p14="http://schemas.microsoft.com/office/powerpoint/2010/main" val="322977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2281843"/>
          </a:xfrm>
          <a:prstGeom prst="rect">
            <a:avLst/>
          </a:prstGeom>
        </p:spPr>
        <p:txBody>
          <a:bodyPr wrap="square">
            <a:spAutoFit/>
          </a:bodyPr>
          <a:lstStyle/>
          <a:p>
            <a:pPr>
              <a:spcBef>
                <a:spcPts val="120"/>
              </a:spcBef>
              <a:spcAft>
                <a:spcPts val="100"/>
              </a:spcAft>
            </a:pPr>
            <a:r>
              <a:rPr lang="en-AU" sz="1400" b="1" u="sng" dirty="0">
                <a:solidFill>
                  <a:srgbClr val="762000"/>
                </a:solidFill>
                <a:latin typeface="Arial" panose="020B0604020202020204" pitchFamily="34" charset="0"/>
                <a:cs typeface="Arial" panose="020B0604020202020204" pitchFamily="34" charset="0"/>
              </a:rPr>
              <a:t>Curriculum Links</a:t>
            </a:r>
            <a:endParaRPr lang="en-AU" sz="1400" dirty="0">
              <a:solidFill>
                <a:srgbClr val="762000"/>
              </a:solidFill>
              <a:latin typeface="Arial" panose="020B0604020202020204" pitchFamily="34" charset="0"/>
              <a:cs typeface="Arial" panose="020B0604020202020204" pitchFamily="34" charset="0"/>
            </a:endParaRPr>
          </a:p>
          <a:p>
            <a:pPr>
              <a:spcBef>
                <a:spcPts val="120"/>
              </a:spcBef>
              <a:spcAft>
                <a:spcPts val="100"/>
              </a:spcAft>
            </a:pPr>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pPr>
              <a:spcBef>
                <a:spcPts val="120"/>
              </a:spcBef>
              <a:spcAft>
                <a:spcPts val="100"/>
              </a:spcAft>
            </a:pPr>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r>
              <a:rPr lang="en-AU" b="1" dirty="0"/>
              <a:t> </a:t>
            </a:r>
            <a:endParaRPr lang="en-AU" dirty="0"/>
          </a:p>
          <a:p>
            <a:r>
              <a:rPr lang="en-AU" b="1" dirty="0"/>
              <a:t> </a:t>
            </a:r>
            <a:endParaRPr lang="en-AU" dirty="0"/>
          </a:p>
          <a:p>
            <a:r>
              <a:rPr lang="en-AU" b="1" dirty="0"/>
              <a:t> </a:t>
            </a:r>
            <a:endParaRPr lang="en-AU" dirty="0"/>
          </a:p>
          <a:p>
            <a:r>
              <a:rPr lang="en-AU" dirty="0"/>
              <a:t> </a:t>
            </a:r>
          </a:p>
          <a:p>
            <a:r>
              <a:rPr lang="en-AU" dirty="0"/>
              <a:t> </a:t>
            </a:r>
          </a:p>
          <a:p>
            <a:pPr>
              <a:lnSpc>
                <a:spcPct val="119000"/>
              </a:lnSpc>
              <a:spcAft>
                <a:spcPts val="600"/>
              </a:spcAft>
            </a:pPr>
            <a:endParaRPr lang="en-AU" sz="1100" kern="1400" dirty="0">
              <a:ln>
                <a:noFill/>
              </a:ln>
              <a:solidFill>
                <a:srgbClr val="000000"/>
              </a:solidFill>
              <a:effectLst/>
              <a:latin typeface="Roboto Medium" pitchFamily="2" charset="0"/>
            </a:endParaRPr>
          </a:p>
        </p:txBody>
      </p:sp>
      <p:graphicFrame>
        <p:nvGraphicFramePr>
          <p:cNvPr id="19" name="Table 18">
            <a:extLst>
              <a:ext uri="{FF2B5EF4-FFF2-40B4-BE49-F238E27FC236}">
                <a16:creationId xmlns:a16="http://schemas.microsoft.com/office/drawing/2014/main" id="{1DCD3164-CD54-4BDD-9777-173E0B05D390}"/>
              </a:ext>
            </a:extLst>
          </p:cNvPr>
          <p:cNvGraphicFramePr>
            <a:graphicFrameLocks noGrp="1"/>
          </p:cNvGraphicFramePr>
          <p:nvPr>
            <p:extLst>
              <p:ext uri="{D42A27DB-BD31-4B8C-83A1-F6EECF244321}">
                <p14:modId xmlns:p14="http://schemas.microsoft.com/office/powerpoint/2010/main" val="4226674713"/>
              </p:ext>
            </p:extLst>
          </p:nvPr>
        </p:nvGraphicFramePr>
        <p:xfrm>
          <a:off x="363632" y="2528888"/>
          <a:ext cx="6832409" cy="6928082"/>
        </p:xfrm>
        <a:graphic>
          <a:graphicData uri="http://schemas.openxmlformats.org/drawingml/2006/table">
            <a:tbl>
              <a:tblPr/>
              <a:tblGrid>
                <a:gridCol w="2223832">
                  <a:extLst>
                    <a:ext uri="{9D8B030D-6E8A-4147-A177-3AD203B41FA5}">
                      <a16:colId xmlns:a16="http://schemas.microsoft.com/office/drawing/2014/main" val="2360480470"/>
                    </a:ext>
                  </a:extLst>
                </a:gridCol>
                <a:gridCol w="1191832">
                  <a:extLst>
                    <a:ext uri="{9D8B030D-6E8A-4147-A177-3AD203B41FA5}">
                      <a16:colId xmlns:a16="http://schemas.microsoft.com/office/drawing/2014/main" val="3961169091"/>
                    </a:ext>
                  </a:extLst>
                </a:gridCol>
                <a:gridCol w="1441640">
                  <a:extLst>
                    <a:ext uri="{9D8B030D-6E8A-4147-A177-3AD203B41FA5}">
                      <a16:colId xmlns:a16="http://schemas.microsoft.com/office/drawing/2014/main" val="4019838276"/>
                    </a:ext>
                  </a:extLst>
                </a:gridCol>
                <a:gridCol w="1975105">
                  <a:extLst>
                    <a:ext uri="{9D8B030D-6E8A-4147-A177-3AD203B41FA5}">
                      <a16:colId xmlns:a16="http://schemas.microsoft.com/office/drawing/2014/main" val="3558346340"/>
                    </a:ext>
                  </a:extLst>
                </a:gridCol>
              </a:tblGrid>
              <a:tr h="260837">
                <a:tc gridSpan="2">
                  <a:txBody>
                    <a:bodyPr/>
                    <a:lstStyle/>
                    <a:p>
                      <a:pPr marR="0" indent="0" algn="ctr"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Civics and Citizenship</a:t>
                      </a:r>
                      <a:endParaRPr lang="en-AU" sz="1000" kern="1400" dirty="0">
                        <a:ln>
                          <a:noFill/>
                        </a:ln>
                        <a:solidFill>
                          <a:srgbClr val="000000"/>
                        </a:solidFill>
                        <a:effectLst/>
                        <a:latin typeface="Arial" panose="020B0604020202020204" pitchFamily="34" charset="0"/>
                        <a:cs typeface="Arial" panose="020B0604020202020204" pitchFamily="34" charset="0"/>
                      </a:endParaRP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tc gridSpan="2">
                  <a:txBody>
                    <a:bodyPr/>
                    <a:lstStyle/>
                    <a:p>
                      <a:pPr marR="0" indent="0" algn="ctr" rtl="0">
                        <a:lnSpc>
                          <a:spcPct val="119000"/>
                        </a:lnSpc>
                        <a:spcBef>
                          <a:spcPts val="0"/>
                        </a:spcBef>
                        <a:spcAft>
                          <a:spcPts val="600"/>
                        </a:spcAft>
                      </a:pPr>
                      <a:r>
                        <a:rPr lang="en-AU" sz="1000" b="1" kern="1400" cap="small">
                          <a:ln>
                            <a:noFill/>
                          </a:ln>
                          <a:solidFill>
                            <a:srgbClr val="000000"/>
                          </a:solidFill>
                          <a:effectLst/>
                          <a:latin typeface="Arial" panose="020B0604020202020204" pitchFamily="34" charset="0"/>
                          <a:cs typeface="Arial" panose="020B0604020202020204" pitchFamily="34" charset="0"/>
                        </a:rPr>
                        <a:t>Geography</a:t>
                      </a:r>
                      <a:endParaRPr lang="en-AU" sz="1000" kern="1400">
                        <a:ln>
                          <a:noFill/>
                        </a:ln>
                        <a:solidFill>
                          <a:srgbClr val="000000"/>
                        </a:solidFill>
                        <a:effectLst/>
                        <a:latin typeface="Arial" panose="020B0604020202020204" pitchFamily="34" charset="0"/>
                        <a:cs typeface="Arial" panose="020B0604020202020204" pitchFamily="34" charset="0"/>
                      </a:endParaRP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extLst>
                  <a:ext uri="{0D108BD9-81ED-4DB2-BD59-A6C34878D82A}">
                    <a16:rowId xmlns:a16="http://schemas.microsoft.com/office/drawing/2014/main" val="2757130410"/>
                  </a:ext>
                </a:extLst>
              </a:tr>
              <a:tr h="882730">
                <a:tc gridSpan="2">
                  <a:txBody>
                    <a:bodyPr/>
                    <a:lstStyle/>
                    <a:p>
                      <a:pPr marR="0" indent="0" algn="l" rtl="0">
                        <a:lnSpc>
                          <a:spcPct val="119000"/>
                        </a:lnSpc>
                        <a:spcBef>
                          <a:spcPts val="0"/>
                        </a:spcBef>
                        <a:spcAft>
                          <a:spcPts val="600"/>
                        </a:spcAft>
                      </a:pPr>
                      <a:r>
                        <a:rPr lang="en-AU" sz="1000" b="1" kern="1400" dirty="0">
                          <a:ln>
                            <a:noFill/>
                          </a:ln>
                          <a:solidFill>
                            <a:srgbClr val="000000"/>
                          </a:solidFill>
                          <a:effectLst/>
                          <a:latin typeface="Arial" panose="020B0604020202020204" pitchFamily="34" charset="0"/>
                          <a:cs typeface="Arial" panose="020B0604020202020204" pitchFamily="34" charset="0"/>
                        </a:rPr>
                        <a:t>Year 7: </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Evaluating the extent to which these values can promote cohesion and reconciliation in Australia’s society.</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p>
                      <a:r>
                        <a:rPr lang="en-AU" sz="1000" kern="1400" dirty="0">
                          <a:ln>
                            <a:noFill/>
                          </a:ln>
                          <a:solidFill>
                            <a:srgbClr val="000000"/>
                          </a:solidFill>
                          <a:effectLst/>
                          <a:latin typeface="Arial" panose="020B0604020202020204" pitchFamily="34" charset="0"/>
                          <a:ea typeface="+mn-ea"/>
                          <a:cs typeface="Arial" panose="020B0604020202020204" pitchFamily="34" charset="0"/>
                        </a:rPr>
                        <a:t>How values based on freedom, respect, fairness and equality of opportunity can support social cohesion and democracy within Australian society </a:t>
                      </a:r>
                      <a:r>
                        <a:rPr lang="en-AU" sz="1000" kern="1400" dirty="0">
                          <a:ln>
                            <a:noFill/>
                          </a:ln>
                          <a:solidFill>
                            <a:srgbClr val="000000"/>
                          </a:solidFill>
                          <a:effectLst/>
                          <a:latin typeface="Arial" panose="020B0604020202020204" pitchFamily="34" charset="0"/>
                          <a:cs typeface="Arial" panose="020B0604020202020204" pitchFamily="34" charset="0"/>
                        </a:rPr>
                        <a:t>(AC9HC7K05)</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tc gridSpan="2">
                  <a:txBody>
                    <a:bodyPr/>
                    <a:lstStyle/>
                    <a:p>
                      <a:pPr marR="0" indent="0" algn="l" rtl="0">
                        <a:lnSpc>
                          <a:spcPct val="119000"/>
                        </a:lnSpc>
                        <a:spcBef>
                          <a:spcPts val="0"/>
                        </a:spcBef>
                        <a:spcAft>
                          <a:spcPts val="600"/>
                        </a:spcAft>
                      </a:pPr>
                      <a:r>
                        <a:rPr lang="en-AU" sz="1000" b="1" kern="1400" dirty="0">
                          <a:ln>
                            <a:noFill/>
                          </a:ln>
                          <a:solidFill>
                            <a:srgbClr val="000000"/>
                          </a:solidFill>
                          <a:effectLst/>
                          <a:latin typeface="Arial" panose="020B0604020202020204" pitchFamily="34" charset="0"/>
                          <a:cs typeface="Arial" panose="020B0604020202020204" pitchFamily="34" charset="0"/>
                        </a:rPr>
                        <a:t>Year 7:</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L="0" marR="0" lvl="0" indent="0" algn="l" defTabSz="755934" rtl="0" eaLnBrk="1" fontAlgn="auto" latinLnBrk="0" hangingPunct="1">
                        <a:lnSpc>
                          <a:spcPct val="119000"/>
                        </a:lnSpc>
                        <a:spcBef>
                          <a:spcPts val="0"/>
                        </a:spcBef>
                        <a:spcAft>
                          <a:spcPts val="600"/>
                        </a:spcAft>
                        <a:buClrTx/>
                        <a:buSzTx/>
                        <a:buFontTx/>
                        <a:buNone/>
                        <a:tabLst/>
                        <a:defRPr/>
                      </a:pPr>
                      <a:r>
                        <a:rPr lang="en-AU" sz="1000" kern="1400" dirty="0">
                          <a:ln>
                            <a:noFill/>
                          </a:ln>
                          <a:solidFill>
                            <a:srgbClr val="000000"/>
                          </a:solidFill>
                          <a:effectLst/>
                          <a:latin typeface="Arial" panose="020B0604020202020204" pitchFamily="34" charset="0"/>
                          <a:ea typeface="+mn-ea"/>
                          <a:cs typeface="Arial" panose="020B0604020202020204" pitchFamily="34" charset="0"/>
                        </a:rPr>
                        <a:t>The cultural connectedness of people to places and how this influences their identity, sense of belonging and perceptions of a place, in particular the cultural connectedness of First Nations Australians to Country/Place </a:t>
                      </a:r>
                      <a:r>
                        <a:rPr lang="en-AU" sz="1000" kern="1400" dirty="0">
                          <a:ln>
                            <a:noFill/>
                          </a:ln>
                          <a:solidFill>
                            <a:srgbClr val="000000"/>
                          </a:solidFill>
                          <a:effectLst/>
                          <a:latin typeface="Arial" panose="020B0604020202020204" pitchFamily="34" charset="0"/>
                          <a:cs typeface="Arial" panose="020B0604020202020204" pitchFamily="34" charset="0"/>
                        </a:rPr>
                        <a:t>(AC9HG7K07).</a:t>
                      </a:r>
                    </a:p>
                    <a:p>
                      <a:pPr marR="0" indent="0" algn="l" rtl="0">
                        <a:lnSpc>
                          <a:spcPct val="119000"/>
                        </a:lnSpc>
                        <a:spcBef>
                          <a:spcPts val="0"/>
                        </a:spcBef>
                        <a:spcAft>
                          <a:spcPts val="14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extLst>
                  <a:ext uri="{0D108BD9-81ED-4DB2-BD59-A6C34878D82A}">
                    <a16:rowId xmlns:a16="http://schemas.microsoft.com/office/drawing/2014/main" val="831720728"/>
                  </a:ext>
                </a:extLst>
              </a:tr>
              <a:tr h="917823">
                <a:tc gridSpan="2">
                  <a:txBody>
                    <a:bodyPr/>
                    <a:lstStyle/>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tc gridSpan="2">
                  <a:txBody>
                    <a:bodyPr/>
                    <a:lstStyle/>
                    <a:p>
                      <a:pPr marR="0" indent="0" algn="l" rtl="0">
                        <a:lnSpc>
                          <a:spcPct val="119000"/>
                        </a:lnSpc>
                        <a:spcBef>
                          <a:spcPts val="0"/>
                        </a:spcBef>
                        <a:spcAft>
                          <a:spcPts val="600"/>
                        </a:spcAft>
                      </a:pPr>
                      <a:r>
                        <a:rPr lang="en-AU" sz="1000" b="1" kern="1400" dirty="0">
                          <a:ln>
                            <a:noFill/>
                          </a:ln>
                          <a:solidFill>
                            <a:srgbClr val="000000"/>
                          </a:solidFill>
                          <a:effectLst/>
                          <a:latin typeface="Arial" panose="020B0604020202020204" pitchFamily="34" charset="0"/>
                          <a:cs typeface="Arial" panose="020B0604020202020204" pitchFamily="34" charset="0"/>
                        </a:rPr>
                        <a:t>Year 8: </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L="0" marR="0" lvl="0" indent="0" algn="l" defTabSz="755934" rtl="0" eaLnBrk="1" fontAlgn="auto" latinLnBrk="0" hangingPunct="1">
                        <a:lnSpc>
                          <a:spcPct val="119000"/>
                        </a:lnSpc>
                        <a:spcBef>
                          <a:spcPts val="0"/>
                        </a:spcBef>
                        <a:spcAft>
                          <a:spcPts val="600"/>
                        </a:spcAft>
                        <a:buClrTx/>
                        <a:buSzTx/>
                        <a:buFontTx/>
                        <a:buNone/>
                        <a:tabLst/>
                        <a:defRPr/>
                      </a:pPr>
                      <a:r>
                        <a:rPr lang="en-AU" sz="1000" kern="1400" dirty="0">
                          <a:ln>
                            <a:noFill/>
                          </a:ln>
                          <a:solidFill>
                            <a:srgbClr val="000000"/>
                          </a:solidFill>
                          <a:effectLst/>
                          <a:latin typeface="Arial" panose="020B0604020202020204" pitchFamily="34" charset="0"/>
                          <a:ea typeface="+mn-ea"/>
                          <a:cs typeface="Arial" panose="020B0604020202020204" pitchFamily="34" charset="0"/>
                        </a:rPr>
                        <a:t>Reasons for, and effects of, internal migration and international migration in Australia, China or other countries </a:t>
                      </a:r>
                      <a:r>
                        <a:rPr lang="en-AU" sz="1000" kern="1400" dirty="0">
                          <a:ln>
                            <a:noFill/>
                          </a:ln>
                          <a:solidFill>
                            <a:srgbClr val="000000"/>
                          </a:solidFill>
                          <a:effectLst/>
                          <a:latin typeface="Arial" panose="020B0604020202020204" pitchFamily="34" charset="0"/>
                          <a:cs typeface="Arial" panose="020B0604020202020204" pitchFamily="34" charset="0"/>
                        </a:rPr>
                        <a:t>(AC9HG8K08).</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extLst>
                  <a:ext uri="{0D108BD9-81ED-4DB2-BD59-A6C34878D82A}">
                    <a16:rowId xmlns:a16="http://schemas.microsoft.com/office/drawing/2014/main" val="83893732"/>
                  </a:ext>
                </a:extLst>
              </a:tr>
              <a:tr h="360182">
                <a:tc gridSpan="4">
                  <a:txBody>
                    <a:bodyPr/>
                    <a:lstStyle/>
                    <a:p>
                      <a:pPr marR="0" indent="0" algn="ctr" rtl="0">
                        <a:lnSpc>
                          <a:spcPct val="119000"/>
                        </a:lnSpc>
                        <a:spcBef>
                          <a:spcPts val="0"/>
                        </a:spcBef>
                        <a:spcAft>
                          <a:spcPts val="0"/>
                        </a:spcAft>
                      </a:pPr>
                      <a:r>
                        <a:rPr lang="en-AU" sz="1000" b="1" kern="1400" dirty="0">
                          <a:ln>
                            <a:noFill/>
                          </a:ln>
                          <a:solidFill>
                            <a:srgbClr val="000000"/>
                          </a:solidFill>
                          <a:effectLst/>
                          <a:latin typeface="Arial" panose="020B0604020202020204" pitchFamily="34" charset="0"/>
                          <a:cs typeface="Arial" panose="020B0604020202020204" pitchFamily="34" charset="0"/>
                        </a:rPr>
                        <a:t>GENERAL CAPABILITIES</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ctr" rtl="0">
                        <a:lnSpc>
                          <a:spcPct val="119000"/>
                        </a:lnSpc>
                        <a:spcBef>
                          <a:spcPts val="0"/>
                        </a:spcBef>
                        <a:spcAft>
                          <a:spcPts val="0"/>
                        </a:spcAft>
                      </a:pPr>
                      <a:r>
                        <a:rPr lang="en-AU" sz="1000" kern="1400" dirty="0">
                          <a:ln>
                            <a:noFill/>
                          </a:ln>
                          <a:solidFill>
                            <a:srgbClr val="000000"/>
                          </a:solidFill>
                          <a:effectLst/>
                          <a:latin typeface="Arial" panose="020B0604020202020204" pitchFamily="34" charset="0"/>
                          <a:cs typeface="Arial" panose="020B0604020202020204" pitchFamily="34" charset="0"/>
                        </a:rPr>
                        <a:t>Level 5 - by the end of Year 8</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tc hMerge="1">
                  <a:txBody>
                    <a:bodyPr/>
                    <a:lstStyle/>
                    <a:p>
                      <a:endParaRPr lang="en-AU"/>
                    </a:p>
                  </a:txBody>
                  <a:tcPr/>
                </a:tc>
                <a:tc hMerge="1">
                  <a:txBody>
                    <a:bodyPr/>
                    <a:lstStyle/>
                    <a:p>
                      <a:endParaRPr lang="en-AU"/>
                    </a:p>
                  </a:txBody>
                  <a:tcPr/>
                </a:tc>
                <a:extLst>
                  <a:ext uri="{0D108BD9-81ED-4DB2-BD59-A6C34878D82A}">
                    <a16:rowId xmlns:a16="http://schemas.microsoft.com/office/drawing/2014/main" val="1803376508"/>
                  </a:ext>
                </a:extLst>
              </a:tr>
              <a:tr h="3624638">
                <a:tc>
                  <a:txBody>
                    <a:bodyPr/>
                    <a:lstStyle/>
                    <a:p>
                      <a:pPr marR="0" indent="0" algn="l"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Intercultural Understanding (Level 5)</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u="sng" kern="1400" dirty="0">
                          <a:ln>
                            <a:noFill/>
                          </a:ln>
                          <a:solidFill>
                            <a:srgbClr val="000000"/>
                          </a:solidFill>
                          <a:effectLst/>
                          <a:latin typeface="Arial" panose="020B0604020202020204" pitchFamily="34" charset="0"/>
                          <a:cs typeface="Arial" panose="020B0604020202020204" pitchFamily="34" charset="0"/>
                        </a:rPr>
                        <a:t>Reflecting on Culture and Cultural Diversity:</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Examine cultural perspectives and world views</a:t>
                      </a:r>
                    </a:p>
                    <a:p>
                      <a:pPr marR="0" indent="0" algn="l" rtl="0">
                        <a:lnSpc>
                          <a:spcPct val="119000"/>
                        </a:lnSpc>
                        <a:spcBef>
                          <a:spcPts val="0"/>
                        </a:spcBef>
                        <a:spcAft>
                          <a:spcPts val="1400"/>
                        </a:spcAft>
                      </a:pP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1400"/>
                        </a:spcAft>
                      </a:pPr>
                      <a:r>
                        <a:rPr lang="en-AU" sz="1000" u="sng" kern="1400" dirty="0">
                          <a:ln>
                            <a:noFill/>
                          </a:ln>
                          <a:solidFill>
                            <a:srgbClr val="000000"/>
                          </a:solidFill>
                          <a:effectLst/>
                          <a:latin typeface="Arial" panose="020B0604020202020204" pitchFamily="34" charset="0"/>
                          <a:cs typeface="Arial" panose="020B0604020202020204" pitchFamily="34" charset="0"/>
                        </a:rPr>
                        <a:t>Navigating in Intercultural Contexts:</a:t>
                      </a:r>
                    </a:p>
                    <a:p>
                      <a:pPr marR="0" indent="0" algn="l" rtl="0">
                        <a:lnSpc>
                          <a:spcPct val="119000"/>
                        </a:lnSpc>
                        <a:spcBef>
                          <a:spcPts val="0"/>
                        </a:spcBef>
                        <a:spcAft>
                          <a:spcPts val="1400"/>
                        </a:spcAft>
                      </a:pPr>
                      <a:r>
                        <a:rPr lang="en-AU" sz="1000" kern="1400" dirty="0">
                          <a:ln>
                            <a:noFill/>
                          </a:ln>
                          <a:solidFill>
                            <a:srgbClr val="000000"/>
                          </a:solidFill>
                          <a:effectLst/>
                          <a:latin typeface="Arial" panose="020B0604020202020204" pitchFamily="34" charset="0"/>
                          <a:cs typeface="Arial" panose="020B0604020202020204" pitchFamily="34" charset="0"/>
                        </a:rPr>
                        <a:t>Respond to biases, stereotypes, prejudices and discrimination</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R="0" indent="0" algn="l"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Personal and Social Capabilities </a:t>
                      </a:r>
                    </a:p>
                    <a:p>
                      <a:pPr marR="0" indent="0" algn="l"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(Level 5)</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u="sng" kern="1400" dirty="0">
                          <a:ln>
                            <a:noFill/>
                          </a:ln>
                          <a:solidFill>
                            <a:srgbClr val="000000"/>
                          </a:solidFill>
                          <a:effectLst/>
                          <a:latin typeface="Arial" panose="020B0604020202020204" pitchFamily="34" charset="0"/>
                          <a:cs typeface="Arial" panose="020B0604020202020204" pitchFamily="34" charset="0"/>
                        </a:rPr>
                        <a:t>Social Awareness:</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Empathy</a:t>
                      </a:r>
                    </a:p>
                    <a:p>
                      <a:pPr marR="0" indent="0" algn="l" rtl="0">
                        <a:lnSpc>
                          <a:spcPct val="119000"/>
                        </a:lnSpc>
                        <a:spcBef>
                          <a:spcPts val="0"/>
                        </a:spcBef>
                        <a:spcAft>
                          <a:spcPts val="600"/>
                        </a:spcAft>
                      </a:pPr>
                      <a:r>
                        <a:rPr lang="en-AU" sz="1000" u="sng" kern="1400" dirty="0">
                          <a:ln>
                            <a:noFill/>
                          </a:ln>
                          <a:solidFill>
                            <a:srgbClr val="000000"/>
                          </a:solidFill>
                          <a:effectLst/>
                          <a:latin typeface="Arial" panose="020B0604020202020204" pitchFamily="34" charset="0"/>
                          <a:cs typeface="Arial" panose="020B0604020202020204" pitchFamily="34" charset="0"/>
                        </a:rPr>
                        <a:t>Social Management:</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1400"/>
                        </a:spcAft>
                      </a:pPr>
                      <a:r>
                        <a:rPr lang="en-AU" sz="1000" kern="1400" dirty="0">
                          <a:ln>
                            <a:noFill/>
                          </a:ln>
                          <a:solidFill>
                            <a:srgbClr val="000000"/>
                          </a:solidFill>
                          <a:effectLst/>
                          <a:latin typeface="Arial" panose="020B0604020202020204" pitchFamily="34" charset="0"/>
                          <a:cs typeface="Arial" panose="020B0604020202020204" pitchFamily="34" charset="0"/>
                        </a:rPr>
                        <a:t>Decision-making</a:t>
                      </a:r>
                    </a:p>
                    <a:p>
                      <a:pPr marR="0" indent="0" algn="l" rtl="0">
                        <a:lnSpc>
                          <a:spcPct val="119000"/>
                        </a:lnSpc>
                        <a:spcBef>
                          <a:spcPts val="0"/>
                        </a:spcBef>
                        <a:spcAft>
                          <a:spcPts val="1400"/>
                        </a:spcAft>
                      </a:pPr>
                      <a:r>
                        <a:rPr lang="en-AU" sz="1000" kern="1400" dirty="0">
                          <a:ln>
                            <a:noFill/>
                          </a:ln>
                          <a:solidFill>
                            <a:srgbClr val="000000"/>
                          </a:solidFill>
                          <a:effectLst/>
                          <a:latin typeface="Arial" panose="020B0604020202020204" pitchFamily="34" charset="0"/>
                          <a:cs typeface="Arial" panose="020B0604020202020204" pitchFamily="34" charset="0"/>
                        </a:rPr>
                        <a:t>Conflict resolution</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 </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AU"/>
                    </a:p>
                  </a:txBody>
                  <a:tcPr/>
                </a:tc>
                <a:tc>
                  <a:txBody>
                    <a:bodyPr/>
                    <a:lstStyle/>
                    <a:p>
                      <a:pPr marR="0" indent="0" algn="l"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Ethical Understanding </a:t>
                      </a:r>
                    </a:p>
                    <a:p>
                      <a:pPr marR="0" indent="0" algn="l" rtl="0">
                        <a:lnSpc>
                          <a:spcPct val="119000"/>
                        </a:lnSpc>
                        <a:spcBef>
                          <a:spcPts val="0"/>
                        </a:spcBef>
                        <a:spcAft>
                          <a:spcPts val="600"/>
                        </a:spcAft>
                      </a:pPr>
                      <a:r>
                        <a:rPr lang="en-AU" sz="1000" b="1" kern="1400" cap="small" dirty="0">
                          <a:ln>
                            <a:noFill/>
                          </a:ln>
                          <a:solidFill>
                            <a:srgbClr val="000000"/>
                          </a:solidFill>
                          <a:effectLst/>
                          <a:latin typeface="Arial" panose="020B0604020202020204" pitchFamily="34" charset="0"/>
                          <a:cs typeface="Arial" panose="020B0604020202020204" pitchFamily="34" charset="0"/>
                        </a:rPr>
                        <a:t>(Level 5)</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u="sng" kern="1400" dirty="0">
                          <a:ln>
                            <a:noFill/>
                          </a:ln>
                          <a:solidFill>
                            <a:srgbClr val="000000"/>
                          </a:solidFill>
                          <a:effectLst/>
                          <a:latin typeface="Arial" panose="020B0604020202020204" pitchFamily="34" charset="0"/>
                          <a:cs typeface="Arial" panose="020B0604020202020204" pitchFamily="34" charset="0"/>
                        </a:rPr>
                        <a:t>Understanding Ethical Concepts and Perspectives:</a:t>
                      </a:r>
                      <a:endParaRPr lang="en-AU" sz="1000" kern="1400" dirty="0">
                        <a:ln>
                          <a:noFill/>
                        </a:ln>
                        <a:solidFill>
                          <a:srgbClr val="000000"/>
                        </a:solidFill>
                        <a:effectLst/>
                        <a:latin typeface="Arial" panose="020B0604020202020204" pitchFamily="34" charset="0"/>
                        <a:cs typeface="Arial" panose="020B0604020202020204" pitchFamily="34" charset="0"/>
                      </a:endParaRP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Explore ethical concepts</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Examine values, rights and responsibilities and ethical norms</a:t>
                      </a:r>
                    </a:p>
                    <a:p>
                      <a:pPr marR="0" indent="0" algn="l" rtl="0">
                        <a:lnSpc>
                          <a:spcPct val="119000"/>
                        </a:lnSpc>
                        <a:spcBef>
                          <a:spcPts val="0"/>
                        </a:spcBef>
                        <a:spcAft>
                          <a:spcPts val="600"/>
                        </a:spcAft>
                      </a:pPr>
                      <a:r>
                        <a:rPr lang="en-AU" sz="1000" kern="1400" dirty="0">
                          <a:ln>
                            <a:noFill/>
                          </a:ln>
                          <a:solidFill>
                            <a:srgbClr val="000000"/>
                          </a:solidFill>
                          <a:effectLst/>
                          <a:latin typeface="Arial" panose="020B0604020202020204" pitchFamily="34" charset="0"/>
                          <a:cs typeface="Arial" panose="020B0604020202020204" pitchFamily="34" charset="0"/>
                        </a:rPr>
                        <a:t>Recognise influences on ethical behaviour and perspectives</a:t>
                      </a:r>
                    </a:p>
                    <a:p>
                      <a:pPr marR="0" indent="0" algn="l" rtl="0">
                        <a:lnSpc>
                          <a:spcPct val="119000"/>
                        </a:lnSpc>
                        <a:spcBef>
                          <a:spcPts val="0"/>
                        </a:spcBef>
                        <a:spcAft>
                          <a:spcPts val="600"/>
                        </a:spcAft>
                      </a:pPr>
                      <a:r>
                        <a:rPr lang="en-AU" sz="1000" u="sng" kern="1400" dirty="0">
                          <a:ln>
                            <a:noFill/>
                          </a:ln>
                          <a:solidFill>
                            <a:srgbClr val="000000"/>
                          </a:solidFill>
                          <a:effectLst/>
                          <a:latin typeface="Arial" panose="020B0604020202020204" pitchFamily="34" charset="0"/>
                          <a:cs typeface="Arial" panose="020B0604020202020204" pitchFamily="34" charset="0"/>
                        </a:rPr>
                        <a:t>Reasoning to Ethical Issues:</a:t>
                      </a:r>
                    </a:p>
                    <a:p>
                      <a:pPr marR="0" indent="0" algn="l" rtl="0">
                        <a:lnSpc>
                          <a:spcPct val="119000"/>
                        </a:lnSpc>
                        <a:spcBef>
                          <a:spcPts val="0"/>
                        </a:spcBef>
                        <a:spcAft>
                          <a:spcPts val="600"/>
                        </a:spcAft>
                      </a:pPr>
                      <a:r>
                        <a:rPr lang="en-AU" sz="1000" u="none" kern="1400" dirty="0">
                          <a:ln>
                            <a:noFill/>
                          </a:ln>
                          <a:solidFill>
                            <a:srgbClr val="000000"/>
                          </a:solidFill>
                          <a:effectLst/>
                          <a:latin typeface="Arial" panose="020B0604020202020204" pitchFamily="34" charset="0"/>
                          <a:cs typeface="Arial" panose="020B0604020202020204" pitchFamily="34" charset="0"/>
                        </a:rPr>
                        <a:t>Explore ethical perspectives and frameworks</a:t>
                      </a:r>
                    </a:p>
                    <a:p>
                      <a:pPr marR="0" indent="0" algn="l" rtl="0">
                        <a:lnSpc>
                          <a:spcPct val="119000"/>
                        </a:lnSpc>
                        <a:spcBef>
                          <a:spcPts val="0"/>
                        </a:spcBef>
                        <a:spcAft>
                          <a:spcPts val="600"/>
                        </a:spcAft>
                      </a:pPr>
                      <a:r>
                        <a:rPr lang="en-AU" sz="1000" u="none" kern="1400" dirty="0">
                          <a:ln>
                            <a:noFill/>
                          </a:ln>
                          <a:solidFill>
                            <a:srgbClr val="000000"/>
                          </a:solidFill>
                          <a:effectLst/>
                          <a:latin typeface="Arial" panose="020B0604020202020204" pitchFamily="34" charset="0"/>
                          <a:cs typeface="Arial" panose="020B0604020202020204" pitchFamily="34" charset="0"/>
                        </a:rPr>
                        <a:t>Explore ethical issues</a:t>
                      </a:r>
                    </a:p>
                    <a:p>
                      <a:pPr marR="0" indent="0" algn="l" rtl="0">
                        <a:lnSpc>
                          <a:spcPct val="119000"/>
                        </a:lnSpc>
                        <a:spcBef>
                          <a:spcPts val="0"/>
                        </a:spcBef>
                        <a:spcAft>
                          <a:spcPts val="600"/>
                        </a:spcAft>
                      </a:pPr>
                      <a:r>
                        <a:rPr lang="en-AU" sz="1000" u="none" kern="1400" dirty="0">
                          <a:ln>
                            <a:noFill/>
                          </a:ln>
                          <a:solidFill>
                            <a:srgbClr val="000000"/>
                          </a:solidFill>
                          <a:effectLst/>
                          <a:latin typeface="Arial" panose="020B0604020202020204" pitchFamily="34" charset="0"/>
                          <a:cs typeface="Arial" panose="020B0604020202020204" pitchFamily="34" charset="0"/>
                        </a:rPr>
                        <a:t>Make and reflect on ethical decisions</a:t>
                      </a:r>
                    </a:p>
                  </a:txBody>
                  <a:tcPr marL="29171" marR="291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607771"/>
                  </a:ext>
                </a:extLst>
              </a:tr>
            </a:tbl>
          </a:graphicData>
        </a:graphic>
      </p:graphicFrame>
      <p:sp>
        <p:nvSpPr>
          <p:cNvPr id="20" name="Control 2">
            <a:extLst>
              <a:ext uri="{FF2B5EF4-FFF2-40B4-BE49-F238E27FC236}">
                <a16:creationId xmlns:a16="http://schemas.microsoft.com/office/drawing/2014/main" id="{11CD09A2-216F-47BB-83A4-0784AB105AE2}"/>
              </a:ext>
            </a:extLst>
          </p:cNvPr>
          <p:cNvSpPr>
            <a:spLocks noChangeArrowheads="1" noChangeShapeType="1"/>
          </p:cNvSpPr>
          <p:nvPr/>
        </p:nvSpPr>
        <p:spPr bwMode="auto">
          <a:xfrm>
            <a:off x="-1827232" y="5383213"/>
            <a:ext cx="16061229" cy="5567362"/>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AU"/>
          </a:p>
        </p:txBody>
      </p:sp>
    </p:spTree>
    <p:extLst>
      <p:ext uri="{BB962C8B-B14F-4D97-AF65-F5344CB8AC3E}">
        <p14:creationId xmlns:p14="http://schemas.microsoft.com/office/powerpoint/2010/main" val="3098071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8365560"/>
          </a:xfrm>
          <a:prstGeom prst="rect">
            <a:avLst/>
          </a:prstGeom>
        </p:spPr>
        <p:txBody>
          <a:bodyPr wrap="square">
            <a:spAutoFit/>
          </a:bodyPr>
          <a:lstStyle/>
          <a:p>
            <a:pPr>
              <a:spcBef>
                <a:spcPts val="120"/>
              </a:spcBef>
              <a:spcAft>
                <a:spcPts val="100"/>
              </a:spcAft>
            </a:pPr>
            <a:r>
              <a:rPr lang="en-AU" sz="1400" b="1" dirty="0">
                <a:solidFill>
                  <a:srgbClr val="762000"/>
                </a:solidFill>
                <a:latin typeface="Arial" panose="020B0604020202020204" pitchFamily="34" charset="0"/>
                <a:cs typeface="Arial" panose="020B0604020202020204" pitchFamily="34" charset="0"/>
              </a:rPr>
              <a:t>Preparation for the simulation activity</a:t>
            </a:r>
          </a:p>
          <a:p>
            <a:endParaRPr lang="en-AU" sz="1100" b="1" u="sng" dirty="0">
              <a:latin typeface="Arial" panose="020B0604020202020204" pitchFamily="34" charset="0"/>
              <a:cs typeface="Arial" panose="020B0604020202020204" pitchFamily="34" charset="0"/>
            </a:endParaRPr>
          </a:p>
          <a:p>
            <a:pPr>
              <a:spcBef>
                <a:spcPts val="120"/>
              </a:spcBef>
              <a:spcAft>
                <a:spcPts val="120"/>
              </a:spcAft>
            </a:pPr>
            <a:r>
              <a:rPr lang="en-AU" sz="1100" b="1" u="sng" dirty="0">
                <a:latin typeface="Arial" panose="020B0604020202020204" pitchFamily="34" charset="0"/>
                <a:cs typeface="Arial" panose="020B0604020202020204" pitchFamily="34" charset="0"/>
              </a:rPr>
              <a:t>Before the Simulation:</a:t>
            </a:r>
            <a:endParaRPr lang="en-AU" sz="1100" dirty="0">
              <a:latin typeface="Arial" panose="020B0604020202020204" pitchFamily="34" charset="0"/>
              <a:cs typeface="Arial" panose="020B0604020202020204" pitchFamily="34" charset="0"/>
            </a:endParaRP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Choose a space for the experience, either a classroom or a hall. The group should begin by gathering in the learning space. If there is not enough space this activity may be completed at tables. </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Please be mindful of your audience when using this resource, as topics discussed in this simulation may evoke painful memories and be upsetting to some children.  </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There is also an accompanying PowerPoint that can be shown throughout the pilgrimage, if suitable for your space. Find it in the zip folder you downloaded for this resource. </a:t>
            </a:r>
          </a:p>
          <a:p>
            <a:pPr>
              <a:spcBef>
                <a:spcPts val="120"/>
              </a:spcBef>
              <a:spcAft>
                <a:spcPts val="120"/>
              </a:spcAft>
            </a:pPr>
            <a:endParaRPr lang="en-AU" sz="1100" b="1" u="sng" dirty="0">
              <a:latin typeface="Arial" panose="020B0604020202020204" pitchFamily="34" charset="0"/>
              <a:cs typeface="Arial" panose="020B0604020202020204" pitchFamily="34" charset="0"/>
            </a:endParaRPr>
          </a:p>
          <a:p>
            <a:pPr>
              <a:spcBef>
                <a:spcPts val="120"/>
              </a:spcBef>
              <a:spcAft>
                <a:spcPts val="120"/>
              </a:spcAft>
            </a:pPr>
            <a:r>
              <a:rPr lang="en-AU" sz="1100" b="1" u="sng" dirty="0">
                <a:latin typeface="Arial" panose="020B0604020202020204" pitchFamily="34" charset="0"/>
                <a:cs typeface="Arial" panose="020B0604020202020204" pitchFamily="34" charset="0"/>
              </a:rPr>
              <a:t>On the Day of the Simulation:</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You may choose to create nine simple stations around the room to represent each stage of the journey:</a:t>
            </a:r>
          </a:p>
          <a:p>
            <a:pPr>
              <a:spcBef>
                <a:spcPts val="120"/>
              </a:spcBef>
              <a:spcAft>
                <a:spcPts val="120"/>
              </a:spcAft>
            </a:pPr>
            <a:r>
              <a:rPr lang="en-AU" sz="1100" dirty="0">
                <a:latin typeface="Arial" panose="020B0604020202020204" pitchFamily="34" charset="0"/>
                <a:cs typeface="Arial" panose="020B0604020202020204" pitchFamily="34" charset="0"/>
              </a:rPr>
              <a:t> </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Home</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Fleeing</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Tough Mountain Ranges</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Journey on Foot</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From the Forest to the Sea</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Splitting Up</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The Fishing Boat</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Rough Seas</a:t>
            </a:r>
          </a:p>
          <a:p>
            <a:pPr marL="228600" indent="-228600">
              <a:spcBef>
                <a:spcPts val="120"/>
              </a:spcBef>
              <a:spcAft>
                <a:spcPts val="120"/>
              </a:spcAft>
              <a:buAutoNum type="arabicPeriod"/>
            </a:pPr>
            <a:r>
              <a:rPr lang="en-AU" sz="1100" dirty="0">
                <a:latin typeface="Arial" panose="020B0604020202020204" pitchFamily="34" charset="0"/>
                <a:cs typeface="Arial" panose="020B0604020202020204" pitchFamily="34" charset="0"/>
              </a:rPr>
              <a:t>Land Ahead</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Arrange the group into family groups of six. Young people can negotiate which family roles they will play, such as parents, grandparents or children, and they can choose a family name.</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Ensure each participant has their resources: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photocopy of the list of belongings they will choose from in gathering items for their journey  (or it can be written/ displayed on the board)</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Six small cards on which to draw their possessions, one item per card</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A plastic wallet or envelope representing the bag for carrying their cards</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b="1" u="sng" dirty="0">
                <a:latin typeface="Arial" panose="020B0604020202020204" pitchFamily="34" charset="0"/>
                <a:cs typeface="Arial" panose="020B0604020202020204" pitchFamily="34" charset="0"/>
              </a:rPr>
              <a:t>During and After the Simulation: </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Take photos of the simulation activity and email them to </a:t>
            </a:r>
            <a:r>
              <a:rPr lang="en-AU" sz="1100" dirty="0">
                <a:latin typeface="Arial" panose="020B0604020202020204" pitchFamily="34" charset="0"/>
                <a:cs typeface="Arial" panose="020B0604020202020204" pitchFamily="34" charset="0"/>
                <a:hlinkClick r:id="rId2"/>
              </a:rPr>
              <a:t>education@caritas.org.au </a:t>
            </a:r>
            <a:r>
              <a:rPr lang="en-AU" sz="1100" dirty="0">
                <a:latin typeface="Arial" panose="020B0604020202020204" pitchFamily="34" charset="0"/>
                <a:cs typeface="Arial" panose="020B0604020202020204" pitchFamily="34" charset="0"/>
              </a:rPr>
              <a:t>or upload them to social media using #</a:t>
            </a:r>
            <a:r>
              <a:rPr lang="en-AU" sz="1100" dirty="0" err="1">
                <a:latin typeface="Arial" panose="020B0604020202020204" pitchFamily="34" charset="0"/>
                <a:cs typeface="Arial" panose="020B0604020202020204" pitchFamily="34" charset="0"/>
              </a:rPr>
              <a:t>caritasaustralia</a:t>
            </a:r>
            <a:r>
              <a:rPr lang="en-AU" sz="1100" dirty="0">
                <a:latin typeface="Arial" panose="020B0604020202020204" pitchFamily="34" charset="0"/>
                <a:cs typeface="Arial" panose="020B0604020202020204" pitchFamily="34" charset="0"/>
              </a:rPr>
              <a:t> </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b="1" u="sng" dirty="0">
                <a:latin typeface="Arial" panose="020B0604020202020204" pitchFamily="34" charset="0"/>
                <a:cs typeface="Arial" panose="020B0604020202020204" pitchFamily="34" charset="0"/>
              </a:rPr>
              <a:t>Follow up activities: </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Follow up activities related to Refugees for use in classrooms can be found at on our schools page: </a:t>
            </a:r>
            <a:r>
              <a:rPr lang="en-AU" sz="1100" u="sng" dirty="0">
                <a:latin typeface="Arial" panose="020B0604020202020204" pitchFamily="34" charset="0"/>
                <a:cs typeface="Arial" panose="020B0604020202020204" pitchFamily="34" charset="0"/>
                <a:hlinkClick r:id="rId3"/>
              </a:rPr>
              <a:t>https://www.caritas.org.au/resources/school-resources/</a:t>
            </a:r>
            <a:r>
              <a:rPr lang="en-AU" sz="1100" dirty="0">
                <a:latin typeface="Arial" panose="020B0604020202020204" pitchFamily="34" charset="0"/>
                <a:cs typeface="Arial" panose="020B0604020202020204" pitchFamily="34" charset="0"/>
              </a:rPr>
              <a:t>. </a:t>
            </a:r>
          </a:p>
          <a:p>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1791131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5857181"/>
          </a:xfrm>
          <a:prstGeom prst="rect">
            <a:avLst/>
          </a:prstGeom>
        </p:spPr>
        <p:txBody>
          <a:bodyPr wrap="square">
            <a:spAutoFit/>
          </a:bodyPr>
          <a:lstStyle/>
          <a:p>
            <a:pPr>
              <a:spcBef>
                <a:spcPts val="120"/>
              </a:spcBef>
              <a:spcAft>
                <a:spcPts val="100"/>
              </a:spcAft>
            </a:pPr>
            <a:r>
              <a:rPr lang="en-AU" sz="1400" b="1" dirty="0">
                <a:solidFill>
                  <a:srgbClr val="762000"/>
                </a:solidFill>
                <a:latin typeface="Arial" panose="020B0604020202020204" pitchFamily="34" charset="0"/>
                <a:cs typeface="Arial" panose="020B0604020202020204" pitchFamily="34" charset="0"/>
              </a:rPr>
              <a:t>Introduction</a:t>
            </a:r>
          </a:p>
          <a:p>
            <a:endParaRPr lang="en-AU" sz="1100" b="1" u="sng"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Ask the young people to think about and discuss the question: Why do people move? Ensure that the young people understand there are many reasons why people move.</a:t>
            </a:r>
          </a:p>
          <a:p>
            <a:pPr>
              <a:spcBef>
                <a:spcPts val="120"/>
              </a:spcBef>
              <a:spcAft>
                <a:spcPts val="120"/>
              </a:spcAft>
            </a:pPr>
            <a:r>
              <a:rPr lang="en-AU" sz="1100" dirty="0">
                <a:latin typeface="Arial" panose="020B0604020202020204" pitchFamily="34" charset="0"/>
                <a:cs typeface="Arial" panose="020B0604020202020204" pitchFamily="34" charset="0"/>
              </a:rPr>
              <a:t>Explore the difference between choosing to move and being forced to migrate.</a:t>
            </a:r>
          </a:p>
          <a:p>
            <a:pPr>
              <a:spcBef>
                <a:spcPts val="120"/>
              </a:spcBef>
              <a:spcAft>
                <a:spcPts val="120"/>
              </a:spcAft>
            </a:pPr>
            <a:r>
              <a:rPr lang="en-AU" sz="1100" dirty="0">
                <a:latin typeface="Arial" panose="020B0604020202020204" pitchFamily="34" charset="0"/>
                <a:cs typeface="Arial" panose="020B0604020202020204" pitchFamily="34" charset="0"/>
              </a:rPr>
              <a:t>Discuss the difference between the terms “migrant” and “refugee.” Discuss how different words carry different connotations.</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Refugees often have to move because of war, but sometimes there are other reasons, such as drought, hunger, natural disasters or religious persecution.</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Discuss how it might feel to be a refugee.</a:t>
            </a:r>
          </a:p>
          <a:p>
            <a:pPr>
              <a:spcBef>
                <a:spcPts val="120"/>
              </a:spcBef>
              <a:spcAft>
                <a:spcPts val="120"/>
              </a:spcAft>
            </a:pPr>
            <a:r>
              <a:rPr lang="en-AU" sz="1100" dirty="0">
                <a:latin typeface="Arial" panose="020B0604020202020204" pitchFamily="34" charset="0"/>
                <a:cs typeface="Arial" panose="020B0604020202020204" pitchFamily="34" charset="0"/>
              </a:rPr>
              <a:t>Ask the participants:</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would you feel if you were told that you were in great danger and had to quickly leave behind your friends, home, belongings and maybe even some of your family?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How would it feel to not know where you were going?</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Who would you take with you?</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would you take with you?</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do you think you would need for a really long journey?</a:t>
            </a:r>
          </a:p>
          <a:p>
            <a:pPr marL="171450" indent="-171450">
              <a:spcBef>
                <a:spcPts val="120"/>
              </a:spcBef>
              <a:spcAft>
                <a:spcPts val="120"/>
              </a:spcAft>
              <a:buFont typeface="Arial" panose="020B0604020202020204" pitchFamily="34" charset="0"/>
              <a:buChar char="•"/>
            </a:pPr>
            <a:r>
              <a:rPr lang="en-AU" sz="1100" dirty="0">
                <a:latin typeface="Arial" panose="020B0604020202020204" pitchFamily="34" charset="0"/>
                <a:cs typeface="Arial" panose="020B0604020202020204" pitchFamily="34" charset="0"/>
              </a:rPr>
              <a:t>What would you have to leave behind?</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 </a:t>
            </a:r>
          </a:p>
          <a:p>
            <a:pPr>
              <a:spcBef>
                <a:spcPts val="120"/>
              </a:spcBef>
              <a:spcAft>
                <a:spcPts val="120"/>
              </a:spcAft>
            </a:pPr>
            <a:r>
              <a:rPr lang="en-AU" sz="1100" dirty="0">
                <a:latin typeface="Arial" panose="020B0604020202020204" pitchFamily="34" charset="0"/>
                <a:cs typeface="Arial" panose="020B0604020202020204" pitchFamily="34" charset="0"/>
              </a:rPr>
              <a:t>Place participants into their refugee family groups, giving them time to decide upon a family name and to decide upon the family structure. Young people can negotiate which family roles they will play, such as parents, children and grandparents. </a:t>
            </a:r>
          </a:p>
          <a:p>
            <a:pPr>
              <a:spcBef>
                <a:spcPts val="120"/>
              </a:spcBef>
              <a:spcAft>
                <a:spcPts val="120"/>
              </a:spcAft>
            </a:pPr>
            <a:r>
              <a:rPr lang="en-AU" sz="1100" dirty="0">
                <a:latin typeface="Arial" panose="020B0604020202020204" pitchFamily="34" charset="0"/>
                <a:cs typeface="Arial" panose="020B0604020202020204" pitchFamily="34" charset="0"/>
              </a:rPr>
              <a:t> </a:t>
            </a:r>
          </a:p>
          <a:p>
            <a:r>
              <a:rPr lang="en-AU" sz="1100" b="1" dirty="0">
                <a:latin typeface="Arial" panose="020B0604020202020204" pitchFamily="34" charset="0"/>
                <a:cs typeface="Arial" panose="020B0604020202020204" pitchFamily="34" charset="0"/>
              </a:rPr>
              <a:t> </a:t>
            </a:r>
            <a:endParaRPr lang="en-AU" sz="1100" dirty="0">
              <a:latin typeface="Arial" panose="020B0604020202020204" pitchFamily="34" charset="0"/>
              <a:cs typeface="Arial" panose="020B0604020202020204" pitchFamily="34" charset="0"/>
            </a:endParaRPr>
          </a:p>
          <a:p>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4136597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8293745"/>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ONE</a:t>
            </a:r>
          </a:p>
          <a:p>
            <a:pPr>
              <a:spcBef>
                <a:spcPts val="120"/>
              </a:spcBef>
              <a:spcAft>
                <a:spcPts val="120"/>
              </a:spcAft>
            </a:pPr>
            <a:endParaRPr lang="en-AU" sz="1100" b="1" u="sng" dirty="0">
              <a:latin typeface="Arial" panose="020B0604020202020204" pitchFamily="34" charset="0"/>
              <a:cs typeface="Arial" panose="020B0604020202020204" pitchFamily="34" charset="0"/>
            </a:endParaRPr>
          </a:p>
          <a:p>
            <a:pPr>
              <a:spcBef>
                <a:spcPts val="120"/>
              </a:spcBef>
              <a:spcAft>
                <a:spcPts val="120"/>
              </a:spcAft>
            </a:pPr>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You are about to go on a journey into the unknown. You don’t know if you will ever be able to return to your home. War has broken out in your country. You can hear the sound of gunfire and you know that fighting must be very close by. You have to leave quickly. You have been told that trucks will be arriving soon to take you, your family and neighbours to the coast, where you hope you can find a boat to take you to safety. There is no time to waste. You have to be quick.</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The first thing each of you must do is pack a bag for your journey. In your bag you may carry no more than six items. Look at the belongings list and choose your items. Think carefully about what you really need to take. Discuss this with the rest of your family. Don’t forget: Your items might be heavy to carry or difficult to look after. You have 10 minutes to draw on your cards the six things that you want to take. </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solidFill>
                  <a:srgbClr val="63B1A4"/>
                </a:solidFill>
                <a:latin typeface="Arial" panose="020B0604020202020204" pitchFamily="34" charset="0"/>
                <a:cs typeface="Arial" panose="020B0604020202020204" pitchFamily="34" charset="0"/>
              </a:rPr>
              <a:t>[Allow 10 minutes]</a:t>
            </a:r>
          </a:p>
          <a:p>
            <a:pPr>
              <a:spcBef>
                <a:spcPts val="120"/>
              </a:spcBef>
              <a:spcAft>
                <a:spcPts val="120"/>
              </a:spcAft>
            </a:pPr>
            <a:r>
              <a:rPr lang="en-AU" sz="1100" dirty="0">
                <a:latin typeface="Arial" panose="020B0604020202020204" pitchFamily="34" charset="0"/>
                <a:cs typeface="Arial" panose="020B0604020202020204" pitchFamily="34" charset="0"/>
              </a:rPr>
              <a:t>Your time is up!</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TWO</a:t>
            </a:r>
          </a:p>
          <a:p>
            <a:pPr>
              <a:spcBef>
                <a:spcPts val="120"/>
              </a:spcBef>
              <a:spcAft>
                <a:spcPts val="120"/>
              </a:spcAft>
            </a:pPr>
            <a:endParaRPr lang="en-AU" sz="1400" b="1" dirty="0">
              <a:solidFill>
                <a:srgbClr val="D86075"/>
              </a:solidFill>
              <a:latin typeface="Arial" panose="020B0604020202020204" pitchFamily="34" charset="0"/>
              <a:cs typeface="Arial" panose="020B0604020202020204" pitchFamily="34" charset="0"/>
            </a:endParaRPr>
          </a:p>
          <a:p>
            <a:pPr>
              <a:spcBef>
                <a:spcPts val="120"/>
              </a:spcBef>
              <a:spcAft>
                <a:spcPts val="120"/>
              </a:spcAft>
            </a:pPr>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The truck has arrived. You can’t take anything else. Bring your bag with you and climb on the old wooden truck. You are on your way. Take a last look at your home. You are very unhappy because you have to leave friends behind, but there is nothing that you can do.</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You start to cry as you think about all the happy times that you spent with them and pray they will be safe.</a:t>
            </a:r>
          </a:p>
          <a:p>
            <a:pPr>
              <a:spcBef>
                <a:spcPts val="120"/>
              </a:spcBef>
              <a:spcAft>
                <a:spcPts val="120"/>
              </a:spcAft>
            </a:pPr>
            <a:r>
              <a:rPr lang="en-AU" sz="1100" dirty="0">
                <a:latin typeface="Arial" panose="020B0604020202020204" pitchFamily="34" charset="0"/>
                <a:cs typeface="Arial" panose="020B0604020202020204" pitchFamily="34" charset="0"/>
              </a:rPr>
              <a:t>The seats in the truck are hard and narrow, and whichever way you sit, you cannot get comfortable. The driver is in a hurry to get you to safety. He speeds along the road and almost loses control as the truck screeches around the corner. A bag that belongs to your family member</a:t>
            </a:r>
            <a:r>
              <a:rPr lang="en-AU" sz="1100" dirty="0">
                <a:solidFill>
                  <a:srgbClr val="63B1A4"/>
                </a:solidFill>
                <a:latin typeface="Arial" panose="020B0604020202020204" pitchFamily="34" charset="0"/>
                <a:cs typeface="Arial" panose="020B0604020202020204" pitchFamily="34" charset="0"/>
              </a:rPr>
              <a:t>, [choose a person from the group and state their name], </a:t>
            </a:r>
            <a:r>
              <a:rPr lang="en-AU" sz="1100" dirty="0">
                <a:latin typeface="Arial" panose="020B0604020202020204" pitchFamily="34" charset="0"/>
                <a:cs typeface="Arial" panose="020B0604020202020204" pitchFamily="34" charset="0"/>
              </a:rPr>
              <a:t>flies out of the truck. The driver cannot hear you calling to stop, so the bag is left far behind. </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solidFill>
                  <a:srgbClr val="63B1A4"/>
                </a:solidFill>
                <a:latin typeface="Arial" panose="020B0604020202020204" pitchFamily="34" charset="0"/>
                <a:cs typeface="Arial" panose="020B0604020202020204" pitchFamily="34" charset="0"/>
              </a:rPr>
              <a:t>[The chosen person’s name] </a:t>
            </a:r>
            <a:r>
              <a:rPr lang="en-AU" sz="1100" dirty="0">
                <a:latin typeface="Arial" panose="020B0604020202020204" pitchFamily="34" charset="0"/>
                <a:cs typeface="Arial" panose="020B0604020202020204" pitchFamily="34" charset="0"/>
              </a:rPr>
              <a:t>has lost everything. Help them make up for this loss by giving them something from your bag</a:t>
            </a:r>
            <a:r>
              <a:rPr lang="en-AU" sz="1100" dirty="0">
                <a:solidFill>
                  <a:srgbClr val="63B1A4"/>
                </a:solidFill>
                <a:latin typeface="Arial" panose="020B0604020202020204" pitchFamily="34" charset="0"/>
                <a:cs typeface="Arial" panose="020B0604020202020204" pitchFamily="34" charset="0"/>
              </a:rPr>
              <a:t>. [The chosen person’s name] </a:t>
            </a:r>
            <a:r>
              <a:rPr lang="en-AU" sz="1100" dirty="0">
                <a:latin typeface="Arial" panose="020B0604020202020204" pitchFamily="34" charset="0"/>
                <a:cs typeface="Arial" panose="020B0604020202020204" pitchFamily="34" charset="0"/>
              </a:rPr>
              <a:t>can take one thing from each person in the family.</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latin typeface="Arial" panose="020B0604020202020204" pitchFamily="34" charset="0"/>
                <a:cs typeface="Arial" panose="020B0604020202020204" pitchFamily="34" charset="0"/>
              </a:rPr>
              <a:t>You have 2 minutes to do this. What do you have left?</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100" dirty="0">
                <a:solidFill>
                  <a:srgbClr val="63B1A4"/>
                </a:solidFill>
                <a:latin typeface="Arial" panose="020B0604020202020204" pitchFamily="34" charset="0"/>
                <a:cs typeface="Arial" panose="020B0604020202020204" pitchFamily="34" charset="0"/>
              </a:rPr>
              <a:t>[Allow 2 minutes]</a:t>
            </a:r>
          </a:p>
          <a:p>
            <a:pPr>
              <a:spcBef>
                <a:spcPts val="120"/>
              </a:spcBef>
              <a:spcAft>
                <a:spcPts val="120"/>
              </a:spcAft>
            </a:pPr>
            <a:r>
              <a:rPr lang="en-AU" sz="1100" dirty="0">
                <a:latin typeface="Arial" panose="020B0604020202020204" pitchFamily="34" charset="0"/>
                <a:cs typeface="Arial" panose="020B0604020202020204" pitchFamily="34" charset="0"/>
              </a:rPr>
              <a:t>Your time is up! </a:t>
            </a:r>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447880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7360156"/>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THREE</a:t>
            </a:r>
          </a:p>
          <a:p>
            <a:pPr>
              <a:spcBef>
                <a:spcPts val="120"/>
              </a:spcBef>
              <a:spcAft>
                <a:spcPts val="120"/>
              </a:spcAft>
            </a:pPr>
            <a:endParaRPr lang="en-AU" sz="1100" b="1" u="sng" dirty="0">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The truck has to climb a steep mountain. It gets slower and slower and a strange choking noise comes from the engine. You wonder if this truck will ever get you to the coast.</a:t>
            </a:r>
          </a:p>
          <a:p>
            <a:r>
              <a:rPr lang="en-AU" sz="1100" dirty="0">
                <a:latin typeface="Arial" panose="020B0604020202020204" pitchFamily="34" charset="0"/>
                <a:cs typeface="Arial" panose="020B0604020202020204" pitchFamily="34" charset="0"/>
              </a:rPr>
              <a:t>You hear a mighty bang and the truck grinds to a halt.</a:t>
            </a:r>
          </a:p>
          <a:p>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Something is very wrong with the truck’s engine and it cannot be fixed. You must continue the journey on foot, but you find that your bag is too heavy to carry.</a:t>
            </a:r>
          </a:p>
          <a:p>
            <a:r>
              <a:rPr lang="en-AU" sz="1100" dirty="0">
                <a:latin typeface="Arial" panose="020B0604020202020204" pitchFamily="34" charset="0"/>
                <a:cs typeface="Arial" panose="020B0604020202020204" pitchFamily="34" charset="0"/>
              </a:rPr>
              <a:t>Make it lighter by taking out the heaviest item. You have 2 minutes to decide which item and to leave it    behind.</a:t>
            </a:r>
          </a:p>
          <a:p>
            <a:r>
              <a:rPr lang="en-AU" sz="1100" dirty="0">
                <a:latin typeface="Arial" panose="020B0604020202020204" pitchFamily="34" charset="0"/>
                <a:cs typeface="Arial" panose="020B0604020202020204" pitchFamily="34" charset="0"/>
              </a:rPr>
              <a:t>What do you have left? </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2 minutes]</a:t>
            </a:r>
          </a:p>
          <a:p>
            <a:r>
              <a:rPr lang="en-AU" sz="1100" dirty="0">
                <a:latin typeface="Arial" panose="020B0604020202020204" pitchFamily="34" charset="0"/>
                <a:cs typeface="Arial" panose="020B0604020202020204" pitchFamily="34" charset="0"/>
              </a:rPr>
              <a:t>Your time is up!</a:t>
            </a:r>
          </a:p>
          <a:p>
            <a:r>
              <a:rPr lang="en-AU" sz="1100" dirty="0">
                <a:latin typeface="Arial" panose="020B0604020202020204" pitchFamily="34" charset="0"/>
                <a:cs typeface="Arial" panose="020B0604020202020204" pitchFamily="34" charset="0"/>
              </a:rPr>
              <a:t> </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FOUR</a:t>
            </a:r>
          </a:p>
          <a:p>
            <a:pPr>
              <a:spcBef>
                <a:spcPts val="120"/>
              </a:spcBef>
              <a:spcAft>
                <a:spcPts val="120"/>
              </a:spcAft>
            </a:pPr>
            <a:endParaRPr lang="en-AU" sz="1100" b="1" dirty="0">
              <a:solidFill>
                <a:srgbClr val="D86075"/>
              </a:solidFill>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You struggle on but you find it harder and harder to keep going. It is a hot day and the sun is beating down. There has been no rain for more than a year so the roads are hard, full of holes and difficult to walk on.</a:t>
            </a:r>
          </a:p>
          <a:p>
            <a:r>
              <a:rPr lang="en-AU" sz="1100" dirty="0">
                <a:latin typeface="Arial" panose="020B0604020202020204" pitchFamily="34" charset="0"/>
                <a:cs typeface="Arial" panose="020B0604020202020204" pitchFamily="34" charset="0"/>
              </a:rPr>
              <a:t> </a:t>
            </a:r>
          </a:p>
          <a:p>
            <a:r>
              <a:rPr lang="en-AU" sz="1100" dirty="0">
                <a:latin typeface="Arial" panose="020B0604020202020204" pitchFamily="34" charset="0"/>
                <a:cs typeface="Arial" panose="020B0604020202020204" pitchFamily="34" charset="0"/>
              </a:rPr>
              <a:t>One member of your family</a:t>
            </a:r>
            <a:r>
              <a:rPr lang="en-AU" sz="1100" dirty="0">
                <a:solidFill>
                  <a:srgbClr val="63B1A4"/>
                </a:solidFill>
                <a:latin typeface="Arial" panose="020B0604020202020204" pitchFamily="34" charset="0"/>
                <a:cs typeface="Arial" panose="020B0604020202020204" pitchFamily="34" charset="0"/>
              </a:rPr>
              <a:t>, [Choose a participant and state their name], </a:t>
            </a:r>
            <a:r>
              <a:rPr lang="en-AU" sz="1100" dirty="0">
                <a:latin typeface="Arial" panose="020B0604020202020204" pitchFamily="34" charset="0"/>
                <a:cs typeface="Arial" panose="020B0604020202020204" pitchFamily="34" charset="0"/>
              </a:rPr>
              <a:t>falls and hurts their leg. They cannot go on without help. Two of you, </a:t>
            </a:r>
            <a:r>
              <a:rPr lang="en-AU" sz="1100" dirty="0">
                <a:solidFill>
                  <a:srgbClr val="63B1A4"/>
                </a:solidFill>
                <a:latin typeface="Arial" panose="020B0604020202020204" pitchFamily="34" charset="0"/>
                <a:cs typeface="Arial" panose="020B0604020202020204" pitchFamily="34" charset="0"/>
              </a:rPr>
              <a:t>[Choose two participants and state their names], </a:t>
            </a:r>
            <a:r>
              <a:rPr lang="en-AU" sz="1100" dirty="0">
                <a:latin typeface="Arial" panose="020B0604020202020204" pitchFamily="34" charset="0"/>
                <a:cs typeface="Arial" panose="020B0604020202020204" pitchFamily="34" charset="0"/>
              </a:rPr>
              <a:t>will have to carry them.</a:t>
            </a:r>
          </a:p>
          <a:p>
            <a:r>
              <a:rPr lang="en-AU" sz="1100" dirty="0">
                <a:latin typeface="Arial" panose="020B0604020202020204" pitchFamily="34" charset="0"/>
                <a:cs typeface="Arial" panose="020B0604020202020204" pitchFamily="34" charset="0"/>
              </a:rPr>
              <a:t> </a:t>
            </a:r>
          </a:p>
          <a:p>
            <a:r>
              <a:rPr lang="en-AU" sz="1100" dirty="0">
                <a:latin typeface="Arial" panose="020B0604020202020204" pitchFamily="34" charset="0"/>
                <a:cs typeface="Arial" panose="020B0604020202020204" pitchFamily="34" charset="0"/>
              </a:rPr>
              <a:t>These three people can no longer carry their bags. The rest of the family will have to help carry their belongings, but remember that no one may carry more than six items, so some things will have to be left behind. You have 3 minutes to do this. </a:t>
            </a:r>
          </a:p>
          <a:p>
            <a:r>
              <a:rPr lang="en-AU" sz="1100" dirty="0">
                <a:latin typeface="Arial" panose="020B0604020202020204" pitchFamily="34" charset="0"/>
                <a:cs typeface="Arial" panose="020B0604020202020204" pitchFamily="34" charset="0"/>
              </a:rPr>
              <a:t>What do you have left? </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3 minutes]</a:t>
            </a:r>
          </a:p>
          <a:p>
            <a:r>
              <a:rPr lang="en-AU" sz="1100" dirty="0">
                <a:latin typeface="Arial" panose="020B0604020202020204" pitchFamily="34" charset="0"/>
                <a:cs typeface="Arial" panose="020B0604020202020204" pitchFamily="34" charset="0"/>
              </a:rPr>
              <a:t>Your time is up!</a:t>
            </a:r>
          </a:p>
          <a:p>
            <a:r>
              <a:rPr lang="en-AU" dirty="0"/>
              <a:t> </a:t>
            </a:r>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182228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7237046"/>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FIVE</a:t>
            </a:r>
          </a:p>
          <a:p>
            <a:pPr>
              <a:spcBef>
                <a:spcPts val="120"/>
              </a:spcBef>
              <a:spcAft>
                <a:spcPts val="120"/>
              </a:spcAft>
            </a:pPr>
            <a:endParaRPr lang="en-AU" sz="1100" b="1" u="sng" dirty="0">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You continue entering a thick green forest. You are all very tired, especially the oldest people in your family, but you have to keep on going. You need to slash and cut your way through the trees. What will you use to do this?</a:t>
            </a:r>
          </a:p>
          <a:p>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At last you can see the sea, so you know you have reached the coast.</a:t>
            </a:r>
          </a:p>
          <a:p>
            <a:r>
              <a:rPr lang="en-AU" sz="1100" dirty="0">
                <a:latin typeface="Arial" panose="020B0604020202020204" pitchFamily="34" charset="0"/>
                <a:cs typeface="Arial" panose="020B0604020202020204" pitchFamily="34" charset="0"/>
              </a:rPr>
              <a:t>The injured person and helpers can now carry their remaining belongings, so you return them. You have 2 minutes to sort these out. </a:t>
            </a:r>
          </a:p>
          <a:p>
            <a:r>
              <a:rPr lang="en-AU" sz="1100" dirty="0">
                <a:latin typeface="Arial" panose="020B0604020202020204" pitchFamily="34" charset="0"/>
                <a:cs typeface="Arial" panose="020B0604020202020204" pitchFamily="34" charset="0"/>
              </a:rPr>
              <a:t>What do you have left? </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2 minutes]</a:t>
            </a:r>
          </a:p>
          <a:p>
            <a:r>
              <a:rPr lang="en-AU" sz="1100" dirty="0">
                <a:latin typeface="Arial" panose="020B0604020202020204" pitchFamily="34" charset="0"/>
                <a:cs typeface="Arial" panose="020B0604020202020204" pitchFamily="34" charset="0"/>
              </a:rPr>
              <a:t>Your time is up!</a:t>
            </a:r>
          </a:p>
          <a:p>
            <a:r>
              <a:rPr lang="en-AU" dirty="0">
                <a:latin typeface="Arial" panose="020B0604020202020204" pitchFamily="34" charset="0"/>
                <a:cs typeface="Arial" panose="020B0604020202020204" pitchFamily="34" charset="0"/>
              </a:rPr>
              <a:t> </a:t>
            </a:r>
          </a:p>
          <a:p>
            <a:r>
              <a:rPr lang="en-AU" sz="1100" dirty="0">
                <a:latin typeface="Arial" panose="020B0604020202020204" pitchFamily="34" charset="0"/>
                <a:cs typeface="Arial" panose="020B0604020202020204" pitchFamily="34" charset="0"/>
              </a:rPr>
              <a:t> </a:t>
            </a: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SIX</a:t>
            </a:r>
          </a:p>
          <a:p>
            <a:pPr>
              <a:spcBef>
                <a:spcPts val="120"/>
              </a:spcBef>
              <a:spcAft>
                <a:spcPts val="120"/>
              </a:spcAft>
            </a:pPr>
            <a:endParaRPr lang="en-AU" sz="1100" b="1" dirty="0">
              <a:solidFill>
                <a:srgbClr val="D86075"/>
              </a:solidFill>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You are overjoyed to see the fishing boats waiting in the bay. But, unfortunately, the boats are very small and none can take more than four people.</a:t>
            </a:r>
          </a:p>
          <a:p>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Your family must split up into groups of four. This is very hard. You become very upset. You want to stay together and are frightened of what might happen if you separate, but you have no choice. You have 2 minutes to sort out your groups.</a:t>
            </a:r>
          </a:p>
          <a:p>
            <a:r>
              <a:rPr lang="en-AU" sz="1100" dirty="0">
                <a:latin typeface="Arial" panose="020B0604020202020204" pitchFamily="34" charset="0"/>
                <a:cs typeface="Arial" panose="020B0604020202020204" pitchFamily="34" charset="0"/>
              </a:rPr>
              <a:t>Who will you go with? </a:t>
            </a:r>
          </a:p>
          <a:p>
            <a:endParaRPr lang="en-AU" sz="1100" dirty="0">
              <a:solidFill>
                <a:srgbClr val="63B1A4"/>
              </a:solidFill>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2 minutes]</a:t>
            </a:r>
          </a:p>
          <a:p>
            <a:r>
              <a:rPr lang="en-AU" sz="1100" dirty="0">
                <a:latin typeface="Arial" panose="020B0604020202020204" pitchFamily="34" charset="0"/>
                <a:cs typeface="Arial" panose="020B0604020202020204" pitchFamily="34" charset="0"/>
              </a:rPr>
              <a:t>Your time is up!</a:t>
            </a:r>
          </a:p>
          <a:p>
            <a:r>
              <a:rPr lang="en-AU" dirty="0"/>
              <a:t> </a:t>
            </a:r>
          </a:p>
          <a:p>
            <a:r>
              <a:rPr lang="en-AU" dirty="0"/>
              <a:t> </a:t>
            </a:r>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2479794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3BA4D-3615-DE4B-AD35-11D1A148E70B}"/>
              </a:ext>
            </a:extLst>
          </p:cNvPr>
          <p:cNvSpPr>
            <a:spLocks noGrp="1"/>
          </p:cNvSpPr>
          <p:nvPr>
            <p:ph type="ctrTitle"/>
          </p:nvPr>
        </p:nvSpPr>
        <p:spPr/>
        <p:txBody>
          <a:bodyPr/>
          <a:lstStyle/>
          <a:p>
            <a:r>
              <a:rPr lang="en-US" dirty="0">
                <a:solidFill>
                  <a:srgbClr val="762000"/>
                </a:solidFill>
              </a:rPr>
              <a:t>Refugee crisis simulation</a:t>
            </a:r>
          </a:p>
        </p:txBody>
      </p:sp>
      <p:sp>
        <p:nvSpPr>
          <p:cNvPr id="4" name="Text Placeholder 3">
            <a:extLst>
              <a:ext uri="{FF2B5EF4-FFF2-40B4-BE49-F238E27FC236}">
                <a16:creationId xmlns:a16="http://schemas.microsoft.com/office/drawing/2014/main" id="{B6A925AF-AFFC-3F4E-B57E-F83B7AE0BF42}"/>
              </a:ext>
            </a:extLst>
          </p:cNvPr>
          <p:cNvSpPr>
            <a:spLocks noGrp="1"/>
          </p:cNvSpPr>
          <p:nvPr>
            <p:ph type="body" idx="1"/>
          </p:nvPr>
        </p:nvSpPr>
        <p:spPr/>
        <p:txBody>
          <a:bodyPr/>
          <a:lstStyle/>
          <a:p>
            <a:r>
              <a:rPr lang="en-US" b="1" dirty="0"/>
              <a:t>Share the Journey</a:t>
            </a:r>
          </a:p>
        </p:txBody>
      </p:sp>
      <p:sp>
        <p:nvSpPr>
          <p:cNvPr id="2" name="Rectangle 1">
            <a:extLst>
              <a:ext uri="{FF2B5EF4-FFF2-40B4-BE49-F238E27FC236}">
                <a16:creationId xmlns:a16="http://schemas.microsoft.com/office/drawing/2014/main" id="{26AFC84F-5745-4451-8865-0063D7E9DB5C}"/>
              </a:ext>
            </a:extLst>
          </p:cNvPr>
          <p:cNvSpPr/>
          <p:nvPr/>
        </p:nvSpPr>
        <p:spPr>
          <a:xfrm>
            <a:off x="277685" y="2152916"/>
            <a:ext cx="7004304" cy="8227060"/>
          </a:xfrm>
          <a:prstGeom prst="rect">
            <a:avLst/>
          </a:prstGeom>
        </p:spPr>
        <p:txBody>
          <a:bodyPr wrap="square">
            <a:spAutoFit/>
          </a:bodyPr>
          <a:lstStyle/>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SEVEN</a:t>
            </a:r>
          </a:p>
          <a:p>
            <a:pPr>
              <a:spcBef>
                <a:spcPts val="120"/>
              </a:spcBef>
              <a:spcAft>
                <a:spcPts val="120"/>
              </a:spcAft>
            </a:pPr>
            <a:endParaRPr lang="en-AU" sz="1100" b="1" u="sng" dirty="0">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The fisherman will not let you get on his boat without payment. You have no money, but he agrees to let you on board in exchange for the most valuable thing in your bag. The boat is leaving in 4 minutes and you must decide what you will give him.</a:t>
            </a:r>
          </a:p>
          <a:p>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The boat is very small and the fisherman now says that you have too much luggage.</a:t>
            </a:r>
          </a:p>
          <a:p>
            <a:r>
              <a:rPr lang="en-AU" sz="1100" dirty="0">
                <a:latin typeface="Arial" panose="020B0604020202020204" pitchFamily="34" charset="0"/>
                <a:cs typeface="Arial" panose="020B0604020202020204" pitchFamily="34" charset="0"/>
              </a:rPr>
              <a:t>No one may carry more than two things. Talk with the others in your family and decide what can be shared and what must be left behind.</a:t>
            </a:r>
          </a:p>
          <a:p>
            <a:r>
              <a:rPr lang="en-AU" sz="1100" dirty="0">
                <a:latin typeface="Arial" panose="020B0604020202020204" pitchFamily="34" charset="0"/>
                <a:cs typeface="Arial" panose="020B0604020202020204" pitchFamily="34" charset="0"/>
              </a:rPr>
              <a:t>You have 4 minutes. What do you have left? </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4 minutes]</a:t>
            </a:r>
          </a:p>
          <a:p>
            <a:r>
              <a:rPr lang="en-AU" sz="1100" dirty="0">
                <a:latin typeface="Arial" panose="020B0604020202020204" pitchFamily="34" charset="0"/>
                <a:cs typeface="Arial" panose="020B0604020202020204" pitchFamily="34" charset="0"/>
              </a:rPr>
              <a:t>Your time is up!</a:t>
            </a:r>
          </a:p>
          <a:p>
            <a:r>
              <a:rPr lang="en-AU" dirty="0"/>
              <a:t> </a:t>
            </a:r>
            <a:endParaRPr lang="en-AU" sz="1100" dirty="0">
              <a:latin typeface="Arial" panose="020B0604020202020204" pitchFamily="34" charset="0"/>
              <a:cs typeface="Arial" panose="020B0604020202020204" pitchFamily="34" charset="0"/>
            </a:endParaRPr>
          </a:p>
          <a:p>
            <a:pPr>
              <a:spcBef>
                <a:spcPts val="120"/>
              </a:spcBef>
              <a:spcAft>
                <a:spcPts val="120"/>
              </a:spcAft>
            </a:pPr>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EIGHT</a:t>
            </a:r>
          </a:p>
          <a:p>
            <a:pPr>
              <a:spcBef>
                <a:spcPts val="120"/>
              </a:spcBef>
              <a:spcAft>
                <a:spcPts val="120"/>
              </a:spcAft>
            </a:pPr>
            <a:endParaRPr lang="en-AU" sz="1400" b="1" dirty="0">
              <a:solidFill>
                <a:srgbClr val="D86075"/>
              </a:solidFill>
              <a:latin typeface="Arial" panose="020B0604020202020204" pitchFamily="34" charset="0"/>
              <a:cs typeface="Arial" panose="020B0604020202020204" pitchFamily="34" charset="0"/>
            </a:endParaRPr>
          </a:p>
          <a:p>
            <a:r>
              <a:rPr lang="en-AU" sz="1100" b="1" dirty="0">
                <a:latin typeface="Arial" panose="020B0604020202020204" pitchFamily="34" charset="0"/>
                <a:cs typeface="Arial" panose="020B0604020202020204" pitchFamily="34" charset="0"/>
              </a:rPr>
              <a:t>Leader:</a:t>
            </a:r>
            <a:endParaRPr lang="en-AU" sz="1100" dirty="0">
              <a:latin typeface="Arial" panose="020B0604020202020204" pitchFamily="34" charset="0"/>
              <a:cs typeface="Arial" panose="020B0604020202020204" pitchFamily="34" charset="0"/>
            </a:endParaRPr>
          </a:p>
          <a:p>
            <a:r>
              <a:rPr lang="en-AU" sz="1100" dirty="0">
                <a:latin typeface="Arial" panose="020B0604020202020204" pitchFamily="34" charset="0"/>
                <a:cs typeface="Arial" panose="020B0604020202020204" pitchFamily="34" charset="0"/>
              </a:rPr>
              <a:t>The boat sets sail. The sea is rough and stormy. The boat starts to leak and sea water floods in. You manage to save your bag, but it is soaking wet and anything that could be damaged by water is ruined.</a:t>
            </a:r>
          </a:p>
          <a:p>
            <a:r>
              <a:rPr lang="en-AU" sz="1100" dirty="0">
                <a:latin typeface="Arial" panose="020B0604020202020204" pitchFamily="34" charset="0"/>
                <a:cs typeface="Arial" panose="020B0604020202020204" pitchFamily="34" charset="0"/>
              </a:rPr>
              <a:t>You have 2 minutes to check the belongings in your bag and throw away anything that is spoiled.</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[Allow 2 minutes]</a:t>
            </a:r>
          </a:p>
          <a:p>
            <a:r>
              <a:rPr lang="en-AU" sz="1100" dirty="0">
                <a:latin typeface="Arial" panose="020B0604020202020204" pitchFamily="34" charset="0"/>
                <a:cs typeface="Arial" panose="020B0604020202020204" pitchFamily="34" charset="0"/>
              </a:rPr>
              <a:t>Your time is up!</a:t>
            </a:r>
          </a:p>
          <a:p>
            <a:r>
              <a:rPr lang="en-AU" sz="1100" dirty="0">
                <a:latin typeface="Arial" panose="020B0604020202020204" pitchFamily="34" charset="0"/>
                <a:cs typeface="Arial" panose="020B0604020202020204" pitchFamily="34" charset="0"/>
              </a:rPr>
              <a:t> </a:t>
            </a:r>
          </a:p>
          <a:p>
            <a:endParaRPr lang="en-AU" sz="1100" dirty="0">
              <a:latin typeface="Arial" panose="020B0604020202020204" pitchFamily="34" charset="0"/>
              <a:cs typeface="Arial" panose="020B0604020202020204" pitchFamily="34" charset="0"/>
            </a:endParaRPr>
          </a:p>
          <a:p>
            <a:pPr>
              <a:spcBef>
                <a:spcPts val="120"/>
              </a:spcBef>
              <a:spcAft>
                <a:spcPts val="120"/>
              </a:spcAft>
            </a:pPr>
            <a:r>
              <a:rPr lang="en-AU" sz="1400" b="1" dirty="0">
                <a:solidFill>
                  <a:srgbClr val="762000"/>
                </a:solidFill>
                <a:latin typeface="Arial" panose="020B0604020202020204" pitchFamily="34" charset="0"/>
                <a:cs typeface="Arial" panose="020B0604020202020204" pitchFamily="34" charset="0"/>
              </a:rPr>
              <a:t>STAGE NINE</a:t>
            </a:r>
          </a:p>
          <a:p>
            <a:pPr>
              <a:spcBef>
                <a:spcPts val="120"/>
              </a:spcBef>
              <a:spcAft>
                <a:spcPts val="120"/>
              </a:spcAft>
            </a:pPr>
            <a:endParaRPr lang="en-AU" sz="1100" b="1" dirty="0">
              <a:latin typeface="Arial" panose="020B0604020202020204" pitchFamily="34" charset="0"/>
              <a:cs typeface="Arial" panose="020B0604020202020204" pitchFamily="34" charset="0"/>
            </a:endParaRPr>
          </a:p>
          <a:p>
            <a:pPr>
              <a:spcBef>
                <a:spcPts val="120"/>
              </a:spcBef>
              <a:spcAft>
                <a:spcPts val="120"/>
              </a:spcAft>
            </a:pPr>
            <a:r>
              <a:rPr lang="en-AU" sz="1100" b="1" dirty="0">
                <a:latin typeface="Arial" panose="020B0604020202020204" pitchFamily="34" charset="0"/>
                <a:cs typeface="Arial" panose="020B0604020202020204" pitchFamily="34" charset="0"/>
              </a:rPr>
              <a:t>Leader:</a:t>
            </a:r>
          </a:p>
          <a:p>
            <a:r>
              <a:rPr lang="en-AU" sz="1100" dirty="0">
                <a:latin typeface="Arial" panose="020B0604020202020204" pitchFamily="34" charset="0"/>
                <a:cs typeface="Arial" panose="020B0604020202020204" pitchFamily="34" charset="0"/>
              </a:rPr>
              <a:t>At last you can see land. It has been a terrible journey! You are anxious to find out what has happened to the others in your family, and you hope they have arrived safely too. What will happen now?</a:t>
            </a:r>
          </a:p>
          <a:p>
            <a:r>
              <a:rPr lang="en-AU" sz="1100" dirty="0">
                <a:latin typeface="Arial" panose="020B0604020202020204" pitchFamily="34" charset="0"/>
                <a:cs typeface="Arial" panose="020B0604020202020204" pitchFamily="34" charset="0"/>
              </a:rPr>
              <a:t>You don’t know but you hope for peace and safety.</a:t>
            </a:r>
          </a:p>
          <a:p>
            <a:endParaRPr lang="en-AU" sz="1100" dirty="0">
              <a:latin typeface="Arial" panose="020B0604020202020204" pitchFamily="34" charset="0"/>
              <a:cs typeface="Arial" panose="020B0604020202020204" pitchFamily="34" charset="0"/>
            </a:endParaRPr>
          </a:p>
          <a:p>
            <a:r>
              <a:rPr lang="en-AU" sz="1100" dirty="0">
                <a:solidFill>
                  <a:srgbClr val="63B1A4"/>
                </a:solidFill>
                <a:latin typeface="Arial" panose="020B0604020202020204" pitchFamily="34" charset="0"/>
                <a:cs typeface="Arial" panose="020B0604020202020204" pitchFamily="34" charset="0"/>
              </a:rPr>
              <a:t>[This is the end of the journey]</a:t>
            </a:r>
          </a:p>
          <a:p>
            <a:r>
              <a:rPr lang="en-AU" sz="1100" dirty="0">
                <a:latin typeface="Arial" panose="020B0604020202020204" pitchFamily="34" charset="0"/>
                <a:cs typeface="Arial" panose="020B0604020202020204" pitchFamily="34" charset="0"/>
              </a:rPr>
              <a:t> </a:t>
            </a:r>
          </a:p>
          <a:p>
            <a:r>
              <a:rPr lang="en-AU" dirty="0"/>
              <a:t> </a:t>
            </a:r>
          </a:p>
          <a:p>
            <a:r>
              <a:rPr lang="en-AU" dirty="0"/>
              <a:t> </a:t>
            </a:r>
          </a:p>
          <a:p>
            <a:pPr>
              <a:spcBef>
                <a:spcPts val="120"/>
              </a:spcBef>
              <a:spcAft>
                <a:spcPts val="120"/>
              </a:spcAft>
            </a:pPr>
            <a:r>
              <a:rPr lang="en-AU" dirty="0"/>
              <a:t> </a:t>
            </a:r>
          </a:p>
          <a:p>
            <a:pPr>
              <a:spcBef>
                <a:spcPts val="120"/>
              </a:spcBef>
              <a:spcAft>
                <a:spcPts val="120"/>
              </a:spcAft>
            </a:pPr>
            <a:r>
              <a:rPr lang="en-AU" dirty="0"/>
              <a:t> </a:t>
            </a:r>
          </a:p>
          <a:p>
            <a:pPr>
              <a:spcBef>
                <a:spcPts val="120"/>
              </a:spcBef>
              <a:spcAft>
                <a:spcPts val="100"/>
              </a:spcAft>
            </a:pPr>
            <a:endParaRPr lang="en-AU" sz="1200" dirty="0">
              <a:solidFill>
                <a:srgbClr val="D86075"/>
              </a:solidFill>
              <a:latin typeface="Arial" panose="020B0604020202020204" pitchFamily="34" charset="0"/>
              <a:cs typeface="Arial" panose="020B0604020202020204" pitchFamily="34" charset="0"/>
            </a:endParaRPr>
          </a:p>
          <a:p>
            <a:pPr>
              <a:lnSpc>
                <a:spcPct val="119000"/>
              </a:lnSpc>
              <a:spcAft>
                <a:spcPts val="600"/>
              </a:spcAft>
            </a:pPr>
            <a:endParaRPr lang="en-AU" sz="1100" kern="1400" dirty="0">
              <a:ln>
                <a:noFill/>
              </a:ln>
              <a:solidFill>
                <a:srgbClr val="000000"/>
              </a:solidFill>
              <a:effectLst/>
              <a:latin typeface="Roboto Medium" pitchFamily="2" charset="0"/>
            </a:endParaRPr>
          </a:p>
        </p:txBody>
      </p:sp>
    </p:spTree>
    <p:extLst>
      <p:ext uri="{BB962C8B-B14F-4D97-AF65-F5344CB8AC3E}">
        <p14:creationId xmlns:p14="http://schemas.microsoft.com/office/powerpoint/2010/main" val="189819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lcf76f155ced4ddcb4097134ff3c332f xmlns="a7938f78-b017-4dc0-8c82-d5b44b2641c5">
      <Terms xmlns="http://schemas.microsoft.com/office/infopath/2007/PartnerControls"/>
    </lcf76f155ced4ddcb4097134ff3c332f>
    <MediaLengthInSeconds xmlns="a7938f78-b017-4dc0-8c82-d5b44b2641c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616cba8acb9e0cdda2726f1aa8357487">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263444d65e89c1549783ac1a4911d42"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B9A1ED-15E2-4F9D-AF70-55D002EDE42E}">
  <ds:schemaRefs>
    <ds:schemaRef ds:uri="http://schemas.microsoft.com/office/2006/metadata/properties"/>
    <ds:schemaRef ds:uri="http://schemas.microsoft.com/office/infopath/2007/PartnerControls"/>
    <ds:schemaRef ds:uri="a74f41e8-2c9a-4a9a-8a86-1b2eca9cb15f"/>
    <ds:schemaRef ds:uri="a7938f78-b017-4dc0-8c82-d5b44b2641c5"/>
  </ds:schemaRefs>
</ds:datastoreItem>
</file>

<file path=customXml/itemProps2.xml><?xml version="1.0" encoding="utf-8"?>
<ds:datastoreItem xmlns:ds="http://schemas.openxmlformats.org/officeDocument/2006/customXml" ds:itemID="{002282A0-6484-48D7-BC7F-66A4439557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402ADB0-97C5-4ADB-912F-670AA67F45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Theme1</Template>
  <TotalTime>464</TotalTime>
  <Words>3412</Words>
  <Application>Microsoft Office PowerPoint</Application>
  <PresentationFormat>Custom</PresentationFormat>
  <Paragraphs>391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Roboto</vt:lpstr>
      <vt:lpstr>Roboto Medium</vt:lpstr>
      <vt:lpstr>Office Theme</vt:lpstr>
      <vt:lpstr>Refugee crisis simulation</vt:lpstr>
      <vt:lpstr>Refugee crisis simulation</vt:lpstr>
      <vt:lpstr>Refugee crisis simulation</vt:lpstr>
      <vt:lpstr>Refugee crisis simulation</vt:lpstr>
      <vt:lpstr>Refugee crisis simulation</vt:lpstr>
      <vt:lpstr>Refugee crisis simulation</vt:lpstr>
      <vt:lpstr>Refugee crisis simulation</vt:lpstr>
      <vt:lpstr>Refugee crisis simulation</vt:lpstr>
      <vt:lpstr>Refugee crisis simulation</vt:lpstr>
      <vt:lpstr>Refugee crisis simulation</vt:lpstr>
      <vt:lpstr>Refugee crisis simulation</vt:lpstr>
      <vt:lpstr>List of belongings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Refugee Simulation</dc:title>
  <dc:creator>Sarah Latif</dc:creator>
  <cp:lastModifiedBy>Eleanor Niland</cp:lastModifiedBy>
  <cp:revision>19</cp:revision>
  <dcterms:created xsi:type="dcterms:W3CDTF">2020-12-03T01:21:15Z</dcterms:created>
  <dcterms:modified xsi:type="dcterms:W3CDTF">2026-04-15T01:24:40Z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3e4efd0f-58fc-495e-873a-f4718f4d3596</vt:lpwstr>
  </property>
  <property fmtid="{D5CDD505-2E9C-101B-9397-08002B2CF9AE}" pid="4" name="Topic">
    <vt:lpwstr/>
  </property>
  <property fmtid="{D5CDD505-2E9C-101B-9397-08002B2CF9AE}" pid="5" name="Calendar Year">
    <vt:lpwstr>4</vt:lpwstr>
  </property>
  <property fmtid="{D5CDD505-2E9C-101B-9397-08002B2CF9AE}" pid="6" name="_ExtendedDescription">
    <vt:lpwstr>A refugee simulation activity inviting young people to follow a family on a journey to safety, including both PowerPoint and handbook.
</vt:lpwstr>
  </property>
  <property fmtid="{D5CDD505-2E9C-101B-9397-08002B2CF9AE}" pid="7" name="Document Status">
    <vt:lpwstr>1</vt:lpwstr>
  </property>
  <property fmtid="{D5CDD505-2E9C-101B-9397-08002B2CF9AE}" pid="8" name="Order">
    <vt:r8>1658100</vt:r8>
  </property>
  <property fmtid="{D5CDD505-2E9C-101B-9397-08002B2CF9AE}" pid="9" name="TaxKeyword">
    <vt:lpwstr/>
  </property>
  <property fmtid="{D5CDD505-2E9C-101B-9397-08002B2CF9AE}" pid="10" name="xd_Signature">
    <vt:bool>false</vt:bool>
  </property>
  <property fmtid="{D5CDD505-2E9C-101B-9397-08002B2CF9AE}" pid="11" name="xd_ProgID">
    <vt:lpwstr/>
  </property>
  <property fmtid="{D5CDD505-2E9C-101B-9397-08002B2CF9AE}" pid="12" name="ComplianceAssetId">
    <vt:lpwstr/>
  </property>
  <property fmtid="{D5CDD505-2E9C-101B-9397-08002B2CF9AE}" pid="13" name="TemplateUrl">
    <vt:lpwstr/>
  </property>
  <property fmtid="{D5CDD505-2E9C-101B-9397-08002B2CF9AE}" pid="14" name="TriggerFlowInfo">
    <vt:lpwstr/>
  </property>
  <property fmtid="{D5CDD505-2E9C-101B-9397-08002B2CF9AE}" pid="15" name="MediaServiceImageTags">
    <vt:lpwstr/>
  </property>
  <property fmtid="{D5CDD505-2E9C-101B-9397-08002B2CF9AE}" pid="16" name="Audience">
    <vt:lpwstr>;#Lower Primary (F-2);#</vt:lpwstr>
  </property>
  <property fmtid="{D5CDD505-2E9C-101B-9397-08002B2CF9AE}" pid="17" name="Res Type">
    <vt:lpwstr>;#Assembly;#</vt:lpwstr>
  </property>
  <property fmtid="{D5CDD505-2E9C-101B-9397-08002B2CF9AE}" pid="18" name="Resource Topic">
    <vt:lpwstr>;#About Caritas;#</vt:lpwstr>
  </property>
  <property fmtid="{D5CDD505-2E9C-101B-9397-08002B2CF9AE}" pid="19" name="Curriculum">
    <vt:lpwstr>;#Civics and Citizenship;#</vt:lpwstr>
  </property>
</Properties>
</file>