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816" r:id="rId5"/>
  </p:sldMasterIdLst>
  <p:notesMasterIdLst>
    <p:notesMasterId r:id="rId15"/>
  </p:notesMasterIdLst>
  <p:handoutMasterIdLst>
    <p:handoutMasterId r:id="rId16"/>
  </p:handoutMasterIdLst>
  <p:sldIdLst>
    <p:sldId id="256" r:id="rId6"/>
    <p:sldId id="561" r:id="rId7"/>
    <p:sldId id="580" r:id="rId8"/>
    <p:sldId id="564" r:id="rId9"/>
    <p:sldId id="563" r:id="rId10"/>
    <p:sldId id="576" r:id="rId11"/>
    <p:sldId id="578" r:id="rId12"/>
    <p:sldId id="566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C21B81-68C7-CDC9-5D1E-2BF4DC3C010B}" name="Nicole Dobrohotoff" initials="ND" userId="S::nicoled@caritas.org.au::2dc4cf58-dc7e-422a-950b-38460c74cb76" providerId="AD"/>
  <p188:author id="{3C04C5D0-6B92-D3F0-FBBC-961B512960A2}" name="Dr Rebekah Pryor" initials="DP" userId="S::rebekah.pryor@caritas.org.au::8d859597-0c52-4ddc-b3e3-bd9b1ef69f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000"/>
    <a:srgbClr val="0C244C"/>
    <a:srgbClr val="63B1A4"/>
    <a:srgbClr val="D86075"/>
    <a:srgbClr val="DF918A"/>
    <a:srgbClr val="C3DDD7"/>
    <a:srgbClr val="CD594F"/>
    <a:srgbClr val="82B5B8"/>
    <a:srgbClr val="FBC858"/>
    <a:srgbClr val="004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51AF2-5D5B-7440-CC56-8B1A122B0C75}" v="25" dt="2024-06-11T03:42:54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114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queue for Caritas food distributions in Ukraine in 2024. Photo credit: Caritas Wien Elisabeth </a:t>
            </a:r>
            <a:r>
              <a:rPr lang="en-US" err="1"/>
              <a:t>Sellmeier</a:t>
            </a:r>
            <a:endParaRPr lang="en-US"/>
          </a:p>
          <a:p>
            <a:r>
              <a:rPr lang="en-US" sz="1200"/>
              <a:t>Prayer by Rebekah Pryor/Caritas Australia, June 2023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https://www.youtube.com/watch/-kr6QfCqvbg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1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 young boy who has fled the bombing in Odessa, Ukraine at the </a:t>
            </a:r>
            <a:r>
              <a:rPr lang="en-US" sz="1200" err="1"/>
              <a:t>Palanca</a:t>
            </a:r>
            <a:r>
              <a:rPr lang="en-US" sz="1200"/>
              <a:t> border crossing. Photo </a:t>
            </a:r>
            <a:r>
              <a:rPr lang="en-US" sz="1200" err="1"/>
              <a:t>Marijn</a:t>
            </a:r>
            <a:r>
              <a:rPr lang="en-US" sz="1200"/>
              <a:t> </a:t>
            </a:r>
            <a:r>
              <a:rPr lang="en-US" sz="1200" err="1"/>
              <a:t>Fidder</a:t>
            </a:r>
            <a:r>
              <a:rPr lang="en-US" sz="1200"/>
              <a:t>, Caritas Germany.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Prayer by Rebekah Pryor/Caritas Australia, June 2023.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Women using water taps provided by Caritas Bangladesh in Cox’s Bazar Refugee Camp. Photo: Jessica Stone / Caritas Australia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 woman making injera in an Internally Displaced Persons (IDP) camp in northern Ethiopia. Photo: Caritas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0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A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Caritas Australia’s local partners help communities access supplies in the Horn of Africa. Photo: Catholic Relief Services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AU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Ayoyo</a:t>
            </a:r>
            <a:r>
              <a:rPr lang="en-A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community leader, works at the cash distribution centre in southwestern Ethiopia, where drought and other factors are causing widespread famine and displacing people from their homes. Photo: Zacharias </a:t>
            </a:r>
            <a:r>
              <a:rPr lang="en-AU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Abubeker</a:t>
            </a:r>
            <a:r>
              <a:rPr lang="en-A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/Caritas Australia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Refugees from Ukraine after their arrival at shelter in Poland. Philipp </a:t>
            </a:r>
            <a:r>
              <a:rPr lang="en-US" err="1"/>
              <a:t>Spalek</a:t>
            </a:r>
            <a:r>
              <a:rPr lang="en-US"/>
              <a:t> / Caritas Germany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7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07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D86075"/>
                </a:solidFill>
              </a:rPr>
              <a:t>Click to edit Master title style</a:t>
            </a:r>
            <a:endParaRPr lang="en-US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56104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040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95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14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585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5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2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9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946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80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00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1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593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282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8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0" y="0"/>
            <a:ext cx="11644206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98351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91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74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24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806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557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82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040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5"/>
            <a:ext cx="4431051" cy="434786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3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4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1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74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439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8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3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629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19000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224272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598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63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81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9181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D4CBE5-4DCB-4A44-BE5E-2607C207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5" y="1578054"/>
            <a:ext cx="11144250" cy="4422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238096-96B3-B943-89ED-70DA7328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0" y="535781"/>
            <a:ext cx="7385832" cy="562570"/>
          </a:xfrm>
          <a:prstGeom prst="rect">
            <a:avLst/>
          </a:prstGeom>
        </p:spPr>
        <p:txBody>
          <a:bodyPr/>
          <a:lstStyle>
            <a:lvl1pPr>
              <a:defRPr sz="2672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087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3632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B19AB4-795D-4D4F-935C-45C27EC53D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3E9AC5F-106F-4D57-85D1-99E75D234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9F682-0FFA-415A-A76D-A4D22924A6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90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408E3B2-AAE1-4B45-A329-E4F592BD8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6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20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8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16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552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01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D86075"/>
                </a:solidFill>
              </a:rPr>
              <a:t>Click to edit Master title style</a:t>
            </a:r>
            <a:endParaRPr lang="en-US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44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21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1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2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6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84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8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4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1840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761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601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9427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891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10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48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97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73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126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850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3572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032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83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1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7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2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2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2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424" y="1482499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F777E19-EBE2-4E87-B507-4FB48D7D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41784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899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332208" y="-2382884"/>
            <a:ext cx="5464522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711200"/>
            <a:ext cx="10145037" cy="4950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0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13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4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9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4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5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2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7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0" y="692696"/>
            <a:ext cx="5184574" cy="48890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01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231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24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21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20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17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520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9119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6079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875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850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8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21.xml"/><Relationship Id="rId68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66" Type="http://schemas.openxmlformats.org/officeDocument/2006/relationships/slideLayout" Target="../slideLayouts/slideLayout124.xml"/><Relationship Id="rId74" Type="http://schemas.openxmlformats.org/officeDocument/2006/relationships/slideLayout" Target="../slideLayouts/slideLayout132.xml"/><Relationship Id="rId79" Type="http://schemas.openxmlformats.org/officeDocument/2006/relationships/image" Target="../media/image1.emf"/><Relationship Id="rId5" Type="http://schemas.openxmlformats.org/officeDocument/2006/relationships/slideLayout" Target="../slideLayouts/slideLayout63.xml"/><Relationship Id="rId61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64" Type="http://schemas.openxmlformats.org/officeDocument/2006/relationships/slideLayout" Target="../slideLayouts/slideLayout122.xml"/><Relationship Id="rId69" Type="http://schemas.openxmlformats.org/officeDocument/2006/relationships/slideLayout" Target="../slideLayouts/slideLayout127.xml"/><Relationship Id="rId7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72" Type="http://schemas.openxmlformats.org/officeDocument/2006/relationships/slideLayout" Target="../slideLayouts/slideLayout130.xml"/><Relationship Id="rId80" Type="http://schemas.openxmlformats.org/officeDocument/2006/relationships/image" Target="../media/image2.emf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slideLayout" Target="../slideLayouts/slideLayout117.xml"/><Relationship Id="rId67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slideLayout" Target="../slideLayouts/slideLayout120.xml"/><Relationship Id="rId70" Type="http://schemas.openxmlformats.org/officeDocument/2006/relationships/slideLayout" Target="../slideLayouts/slideLayout128.xml"/><Relationship Id="rId75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slideLayout" Target="../slideLayouts/slideLayout118.xml"/><Relationship Id="rId65" Type="http://schemas.openxmlformats.org/officeDocument/2006/relationships/slideLayout" Target="../slideLayouts/slideLayout123.xml"/><Relationship Id="rId73" Type="http://schemas.openxmlformats.org/officeDocument/2006/relationships/slideLayout" Target="../slideLayouts/slideLayout131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65.xml"/><Relationship Id="rId7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5" r:id="rId2"/>
    <p:sldLayoutId id="2147483759" r:id="rId3"/>
    <p:sldLayoutId id="2147483766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  <p:sldLayoutId id="2147483865" r:id="rId49"/>
    <p:sldLayoutId id="2147483866" r:id="rId50"/>
    <p:sldLayoutId id="2147483867" r:id="rId51"/>
    <p:sldLayoutId id="2147483868" r:id="rId52"/>
    <p:sldLayoutId id="2147483869" r:id="rId53"/>
    <p:sldLayoutId id="2147483870" r:id="rId54"/>
    <p:sldLayoutId id="2147483871" r:id="rId55"/>
    <p:sldLayoutId id="2147483872" r:id="rId56"/>
    <p:sldLayoutId id="2147483873" r:id="rId57"/>
    <p:sldLayoutId id="2147483874" r:id="rId58"/>
    <p:sldLayoutId id="2147483875" r:id="rId59"/>
    <p:sldLayoutId id="2147483876" r:id="rId60"/>
    <p:sldLayoutId id="2147483877" r:id="rId61"/>
    <p:sldLayoutId id="2147483878" r:id="rId62"/>
    <p:sldLayoutId id="2147483879" r:id="rId63"/>
    <p:sldLayoutId id="2147483880" r:id="rId64"/>
    <p:sldLayoutId id="2147483881" r:id="rId65"/>
    <p:sldLayoutId id="2147483882" r:id="rId66"/>
    <p:sldLayoutId id="2147483883" r:id="rId67"/>
    <p:sldLayoutId id="2147483884" r:id="rId68"/>
    <p:sldLayoutId id="2147483885" r:id="rId69"/>
    <p:sldLayoutId id="2147483886" r:id="rId70"/>
    <p:sldLayoutId id="2147483887" r:id="rId71"/>
    <p:sldLayoutId id="2147483888" r:id="rId72"/>
    <p:sldLayoutId id="2147483889" r:id="rId73"/>
    <p:sldLayoutId id="2147483890" r:id="rId74"/>
    <p:sldLayoutId id="2147483891" r:id="rId75"/>
    <p:sldLayoutId id="2147483892" r:id="rId76"/>
    <p:sldLayoutId id="2147483893" r:id="rId7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02B456-E552-B044-8935-7245250B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56100"/>
            <a:ext cx="10583673" cy="1264424"/>
          </a:xfrm>
        </p:spPr>
        <p:txBody>
          <a:bodyPr/>
          <a:lstStyle/>
          <a:p>
            <a:r>
              <a:rPr lang="en-US">
                <a:ea typeface="Roboto" pitchFamily="2" charset="0"/>
              </a:rPr>
              <a:t>Prayer for refugees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338A84-5270-474A-BDB1-C9AFB4EE5FA9}"/>
              </a:ext>
            </a:extLst>
          </p:cNvPr>
          <p:cNvSpPr txBox="1"/>
          <p:nvPr/>
        </p:nvSpPr>
        <p:spPr>
          <a:xfrm>
            <a:off x="170121" y="6400804"/>
            <a:ext cx="309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Updated June 2024</a:t>
            </a:r>
          </a:p>
        </p:txBody>
      </p:sp>
      <p:pic>
        <p:nvPicPr>
          <p:cNvPr id="18" name="Picture Placeholder 17" descr="A long queue of people outside leading into a building. The path lined with snow.">
            <a:extLst>
              <a:ext uri="{FF2B5EF4-FFF2-40B4-BE49-F238E27FC236}">
                <a16:creationId xmlns:a16="http://schemas.microsoft.com/office/drawing/2014/main" id="{42E35C6C-F054-4001-A024-D62F0DFFF6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895" t="22829" b="46129"/>
          <a:stretch/>
        </p:blipFill>
        <p:spPr>
          <a:xfrm>
            <a:off x="0" y="10351"/>
            <a:ext cx="12192000" cy="2964648"/>
          </a:xfrm>
        </p:spPr>
      </p:pic>
    </p:spTree>
    <p:extLst>
      <p:ext uri="{BB962C8B-B14F-4D97-AF65-F5344CB8AC3E}">
        <p14:creationId xmlns:p14="http://schemas.microsoft.com/office/powerpoint/2010/main" val="3107686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F60727-9786-40D7-AF75-8FD2C59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solidFill>
                  <a:schemeClr val="bg1"/>
                </a:solidFill>
              </a:rPr>
              <a:t>A message from Pope </a:t>
            </a:r>
            <a:r>
              <a:rPr lang="en-AU" err="1">
                <a:solidFill>
                  <a:schemeClr val="bg1"/>
                </a:solidFill>
              </a:rPr>
              <a:t>francis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5B723E-96E0-B64A-AEAA-A290F4DDA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121" y="1520893"/>
            <a:ext cx="9537757" cy="3450481"/>
          </a:xfrm>
        </p:spPr>
        <p:txBody>
          <a:bodyPr/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/>
              <a:t>“Whoever welcomes a migrant welcomes Christ.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/>
              <a:t>Let us pray that migrants fleeing from war or hunger, forced to undertake journeys fraught with danger and violence, may find welcome and new living opportunities".</a:t>
            </a:r>
            <a:endParaRPr lang="en-US" sz="3200">
              <a:latin typeface="+mn-lt"/>
              <a:ea typeface="Roboto" pitchFamily="2" charset="0"/>
            </a:endParaRPr>
          </a:p>
          <a:p>
            <a:pPr algn="ctr"/>
            <a:br>
              <a:rPr lang="en-US" sz="2400">
                <a:latin typeface="+mn-lt"/>
                <a:ea typeface="Roboto" pitchFamily="2" charset="0"/>
              </a:rPr>
            </a:br>
            <a:r>
              <a:rPr lang="en-US" sz="2400">
                <a:latin typeface="+mn-lt"/>
                <a:ea typeface="Roboto" pitchFamily="2" charset="0"/>
              </a:rPr>
              <a:t>Pope Francis’s prayer intention for June 2024</a:t>
            </a:r>
            <a:endParaRPr lang="en-US" sz="2400" b="1">
              <a:latin typeface="+mn-lt"/>
              <a:ea typeface="Roboto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4C947F8-A9AC-4E4D-AB53-D8F257EDE668}"/>
              </a:ext>
            </a:extLst>
          </p:cNvPr>
          <p:cNvSpPr/>
          <p:nvPr/>
        </p:nvSpPr>
        <p:spPr>
          <a:xfrm>
            <a:off x="724630" y="1418679"/>
            <a:ext cx="618842" cy="642169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rgbClr val="762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CD0AE8AF-90A8-4F31-8F6D-6CB2FC2448F3}"/>
              </a:ext>
            </a:extLst>
          </p:cNvPr>
          <p:cNvSpPr/>
          <p:nvPr/>
        </p:nvSpPr>
        <p:spPr>
          <a:xfrm>
            <a:off x="10992544" y="5229200"/>
            <a:ext cx="408497" cy="465577"/>
          </a:xfrm>
          <a:custGeom>
            <a:avLst/>
            <a:gdLst>
              <a:gd name="connsiteX0" fmla="*/ 121539 w 180975"/>
              <a:gd name="connsiteY0" fmla="*/ 20670 h 180975"/>
              <a:gd name="connsiteX1" fmla="*/ 121539 w 180975"/>
              <a:gd name="connsiteY1" fmla="*/ 107824 h 180975"/>
              <a:gd name="connsiteX2" fmla="*/ 107918 w 180975"/>
              <a:gd name="connsiteY2" fmla="*/ 121445 h 180975"/>
              <a:gd name="connsiteX3" fmla="*/ 20764 w 180975"/>
              <a:gd name="connsiteY3" fmla="*/ 121445 h 180975"/>
              <a:gd name="connsiteX4" fmla="*/ 7144 w 180975"/>
              <a:gd name="connsiteY4" fmla="*/ 135066 h 180975"/>
              <a:gd name="connsiteX5" fmla="*/ 7144 w 180975"/>
              <a:gd name="connsiteY5" fmla="*/ 165831 h 180975"/>
              <a:gd name="connsiteX6" fmla="*/ 20764 w 180975"/>
              <a:gd name="connsiteY6" fmla="*/ 179452 h 180975"/>
              <a:gd name="connsiteX7" fmla="*/ 121539 w 180975"/>
              <a:gd name="connsiteY7" fmla="*/ 179452 h 180975"/>
              <a:gd name="connsiteX8" fmla="*/ 165925 w 180975"/>
              <a:gd name="connsiteY8" fmla="*/ 179452 h 180975"/>
              <a:gd name="connsiteX9" fmla="*/ 179546 w 180975"/>
              <a:gd name="connsiteY9" fmla="*/ 165831 h 180975"/>
              <a:gd name="connsiteX10" fmla="*/ 179546 w 180975"/>
              <a:gd name="connsiteY10" fmla="*/ 121540 h 180975"/>
              <a:gd name="connsiteX11" fmla="*/ 179546 w 180975"/>
              <a:gd name="connsiteY11" fmla="*/ 20766 h 180975"/>
              <a:gd name="connsiteX12" fmla="*/ 165925 w 180975"/>
              <a:gd name="connsiteY12" fmla="*/ 7145 h 180975"/>
              <a:gd name="connsiteX13" fmla="*/ 135160 w 180975"/>
              <a:gd name="connsiteY13" fmla="*/ 7145 h 180975"/>
              <a:gd name="connsiteX14" fmla="*/ 121539 w 180975"/>
              <a:gd name="connsiteY14" fmla="*/ 2067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75" h="180975">
                <a:moveTo>
                  <a:pt x="121539" y="20670"/>
                </a:moveTo>
                <a:lnTo>
                  <a:pt x="121539" y="107824"/>
                </a:lnTo>
                <a:cubicBezTo>
                  <a:pt x="121539" y="115349"/>
                  <a:pt x="115443" y="121445"/>
                  <a:pt x="107918" y="121445"/>
                </a:cubicBezTo>
                <a:lnTo>
                  <a:pt x="20764" y="121445"/>
                </a:lnTo>
                <a:cubicBezTo>
                  <a:pt x="13240" y="121445"/>
                  <a:pt x="7144" y="127541"/>
                  <a:pt x="7144" y="135066"/>
                </a:cubicBezTo>
                <a:lnTo>
                  <a:pt x="7144" y="165831"/>
                </a:lnTo>
                <a:cubicBezTo>
                  <a:pt x="7144" y="173356"/>
                  <a:pt x="13240" y="179452"/>
                  <a:pt x="20764" y="179452"/>
                </a:cubicBezTo>
                <a:lnTo>
                  <a:pt x="121539" y="179452"/>
                </a:lnTo>
                <a:lnTo>
                  <a:pt x="165925" y="179452"/>
                </a:lnTo>
                <a:cubicBezTo>
                  <a:pt x="173450" y="179452"/>
                  <a:pt x="179546" y="173356"/>
                  <a:pt x="179546" y="165831"/>
                </a:cubicBezTo>
                <a:lnTo>
                  <a:pt x="179546" y="121540"/>
                </a:lnTo>
                <a:lnTo>
                  <a:pt x="179546" y="20766"/>
                </a:lnTo>
                <a:cubicBezTo>
                  <a:pt x="179546" y="13241"/>
                  <a:pt x="173450" y="7145"/>
                  <a:pt x="165925" y="7145"/>
                </a:cubicBezTo>
                <a:lnTo>
                  <a:pt x="135160" y="7145"/>
                </a:lnTo>
                <a:cubicBezTo>
                  <a:pt x="127635" y="7050"/>
                  <a:pt x="121539" y="13146"/>
                  <a:pt x="121539" y="20670"/>
                </a:cubicBezTo>
                <a:close/>
              </a:path>
            </a:pathLst>
          </a:custGeom>
          <a:solidFill>
            <a:srgbClr val="762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30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young child pulls a suitcase through a border crossing as snow falls.">
            <a:extLst>
              <a:ext uri="{FF2B5EF4-FFF2-40B4-BE49-F238E27FC236}">
                <a16:creationId xmlns:a16="http://schemas.microsoft.com/office/drawing/2014/main" id="{14D41A2E-B8A2-4FE3-8C9F-50154AC605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9444" r="9312" b="-28"/>
          <a:stretch/>
        </p:blipFill>
        <p:spPr>
          <a:xfrm>
            <a:off x="0" y="1"/>
            <a:ext cx="12192000" cy="6326709"/>
          </a:xfrm>
        </p:spPr>
      </p:pic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217B29A-66B6-4D14-96F2-D48C79DDA9DA}"/>
              </a:ext>
            </a:extLst>
          </p:cNvPr>
          <p:cNvSpPr/>
          <p:nvPr/>
        </p:nvSpPr>
        <p:spPr>
          <a:xfrm>
            <a:off x="426342" y="445329"/>
            <a:ext cx="5669657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God of Love,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walk with all your people.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welcome the </a:t>
            </a:r>
            <a:r>
              <a:rPr lang="en-US" sz="4000" err="1">
                <a:ea typeface="Roboto" pitchFamily="2" charset="0"/>
              </a:rPr>
              <a:t>neighbour</a:t>
            </a:r>
            <a:r>
              <a:rPr lang="en-US" sz="4000">
                <a:ea typeface="Roboto" pitchFamily="2" charset="0"/>
              </a:rPr>
              <a:t> </a:t>
            </a:r>
            <a:r>
              <a:rPr lang="en-US" sz="4000" i="1">
                <a:ea typeface="Roboto" pitchFamily="2" charset="0"/>
              </a:rPr>
              <a:t>and</a:t>
            </a:r>
            <a:r>
              <a:rPr lang="en-US" sz="4000">
                <a:ea typeface="Roboto" pitchFamily="2" charset="0"/>
              </a:rPr>
              <a:t> the stranger.</a:t>
            </a:r>
            <a:endParaRPr lang="en-US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1E34E-B2F5-4265-9A8E-F61FDDCC4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5949280"/>
            <a:ext cx="9577064" cy="247722"/>
          </a:xfrm>
        </p:spPr>
        <p:txBody>
          <a:bodyPr/>
          <a:lstStyle/>
          <a:p>
            <a:pPr algn="l"/>
            <a:r>
              <a:rPr lang="en-US" sz="1000"/>
              <a:t>Photo: </a:t>
            </a:r>
            <a:r>
              <a:rPr lang="en-US" sz="1000" err="1"/>
              <a:t>Marijn</a:t>
            </a:r>
            <a:r>
              <a:rPr lang="en-US" sz="1000"/>
              <a:t> </a:t>
            </a:r>
            <a:r>
              <a:rPr lang="en-US" sz="1000" err="1"/>
              <a:t>Fidder</a:t>
            </a:r>
            <a:r>
              <a:rPr lang="en-US" sz="1000"/>
              <a:t>/Caritas Germany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60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all of water taps fill large metal containers with water as women wait. ">
            <a:extLst>
              <a:ext uri="{FF2B5EF4-FFF2-40B4-BE49-F238E27FC236}">
                <a16:creationId xmlns:a16="http://schemas.microsoft.com/office/drawing/2014/main" id="{8A760F0D-592E-4A5C-A79A-E6528938A4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408" b="15408"/>
          <a:stretch>
            <a:fillRect/>
          </a:stretch>
        </p:blipFill>
        <p:spPr/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051" y="5917582"/>
            <a:ext cx="4847861" cy="247722"/>
          </a:xfrm>
        </p:spPr>
        <p:txBody>
          <a:bodyPr/>
          <a:lstStyle/>
          <a:p>
            <a:pPr algn="l"/>
            <a:r>
              <a:rPr lang="en-AU"/>
              <a:t>Photo: Jessica Stone/Caritas Australia</a:t>
            </a:r>
          </a:p>
        </p:txBody>
      </p:sp>
      <p:sp>
        <p:nvSpPr>
          <p:cNvPr id="5" name="Round Diagonal Corner Rectangle 1">
            <a:extLst>
              <a:ext uri="{FF2B5EF4-FFF2-40B4-BE49-F238E27FC236}">
                <a16:creationId xmlns:a16="http://schemas.microsoft.com/office/drawing/2014/main" id="{AE60A654-0403-47B5-9CC6-5CDB74E5E044}"/>
              </a:ext>
            </a:extLst>
          </p:cNvPr>
          <p:cNvSpPr/>
          <p:nvPr/>
        </p:nvSpPr>
        <p:spPr>
          <a:xfrm>
            <a:off x="426342" y="445329"/>
            <a:ext cx="5669657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May we do likewise, acting for justice so that all people know peace and freedom,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4000"/>
              <a:t>at home and far away.</a:t>
            </a:r>
            <a:endParaRPr lang="en-AU" sz="3600"/>
          </a:p>
        </p:txBody>
      </p:sp>
    </p:spTree>
    <p:extLst>
      <p:ext uri="{BB962C8B-B14F-4D97-AF65-F5344CB8AC3E}">
        <p14:creationId xmlns:p14="http://schemas.microsoft.com/office/powerpoint/2010/main" val="303430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woman cooks injera on a small fire beside a temporary shelter.">
            <a:extLst>
              <a:ext uri="{FF2B5EF4-FFF2-40B4-BE49-F238E27FC236}">
                <a16:creationId xmlns:a16="http://schemas.microsoft.com/office/drawing/2014/main" id="{E8A2D4B5-174A-4A3C-B70C-80A67E5DC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290658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5989590"/>
            <a:ext cx="4847861" cy="247722"/>
          </a:xfrm>
        </p:spPr>
        <p:txBody>
          <a:bodyPr/>
          <a:lstStyle/>
          <a:p>
            <a:r>
              <a:rPr lang="en-AU"/>
              <a:t>Photo: Caritas Australia</a:t>
            </a:r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B9A1B2E-2C10-4933-97F3-66F4EFEB2251}"/>
              </a:ext>
            </a:extLst>
          </p:cNvPr>
          <p:cNvSpPr/>
          <p:nvPr/>
        </p:nvSpPr>
        <p:spPr>
          <a:xfrm>
            <a:off x="426342" y="445329"/>
            <a:ext cx="5669657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God of Care,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feed the hungry and make room for all who are displaced.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57150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rowd of people stand in the hot sun while they queue for supplies. ">
            <a:extLst>
              <a:ext uri="{FF2B5EF4-FFF2-40B4-BE49-F238E27FC236}">
                <a16:creationId xmlns:a16="http://schemas.microsoft.com/office/drawing/2014/main" id="{DC5C8ADA-EF72-4070-B6F9-F9FD079F3D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8328" cy="6280229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5956971"/>
            <a:ext cx="4847861" cy="247722"/>
          </a:xfrm>
        </p:spPr>
        <p:txBody>
          <a:bodyPr/>
          <a:lstStyle/>
          <a:p>
            <a:pPr algn="l"/>
            <a:r>
              <a:rPr lang="en-AU"/>
              <a:t>Photo: Catholic Relief Services</a:t>
            </a:r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6C25E7A1-7964-4E12-B1D0-7F780512069D}"/>
              </a:ext>
            </a:extLst>
          </p:cNvPr>
          <p:cNvSpPr/>
          <p:nvPr/>
        </p:nvSpPr>
        <p:spPr>
          <a:xfrm>
            <a:off x="426343" y="445329"/>
            <a:ext cx="5669658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May we do likewise, acting with compassion so that all people fleeing poverty and fear find what they need to live well.</a:t>
            </a:r>
          </a:p>
        </p:txBody>
      </p:sp>
    </p:spTree>
    <p:extLst>
      <p:ext uri="{BB962C8B-B14F-4D97-AF65-F5344CB8AC3E}">
        <p14:creationId xmlns:p14="http://schemas.microsoft.com/office/powerpoint/2010/main" val="379442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oman wearing colourful beads and cloth stands in front of her community in Ethiopia.">
            <a:extLst>
              <a:ext uri="{FF2B5EF4-FFF2-40B4-BE49-F238E27FC236}">
                <a16:creationId xmlns:a16="http://schemas.microsoft.com/office/drawing/2014/main" id="{0B4E475A-035F-4884-8674-DD7591D48D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288"/>
            <a:ext cx="12192000" cy="6259914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051" y="5917582"/>
            <a:ext cx="4847861" cy="247722"/>
          </a:xfrm>
        </p:spPr>
        <p:txBody>
          <a:bodyPr/>
          <a:lstStyle/>
          <a:p>
            <a:pPr algn="l"/>
            <a:r>
              <a:rPr lang="en-AU"/>
              <a:t>Photo: Zacharias </a:t>
            </a:r>
            <a:r>
              <a:rPr lang="en-AU" err="1"/>
              <a:t>Abubeker</a:t>
            </a:r>
            <a:r>
              <a:rPr lang="en-AU"/>
              <a:t>/Caritas Australia</a:t>
            </a:r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E8E4C261-2F63-4DF5-9B39-95B8C2FD7D87}"/>
              </a:ext>
            </a:extLst>
          </p:cNvPr>
          <p:cNvSpPr/>
          <p:nvPr/>
        </p:nvSpPr>
        <p:spPr>
          <a:xfrm>
            <a:off x="426342" y="445329"/>
            <a:ext cx="5669657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God of Freedom,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meet us where we are and make the way for life.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5000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hild is wrapped in a large blanket as they sit on a suitcase outside. ">
            <a:extLst>
              <a:ext uri="{FF2B5EF4-FFF2-40B4-BE49-F238E27FC236}">
                <a16:creationId xmlns:a16="http://schemas.microsoft.com/office/drawing/2014/main" id="{2FF8BC74-7C3A-4EB9-BCB1-A94E8D99B3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8522" r="23094" b="31616"/>
          <a:stretch/>
        </p:blipFill>
        <p:spPr>
          <a:xfrm>
            <a:off x="0" y="0"/>
            <a:ext cx="12192000" cy="6326709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343" y="5949280"/>
            <a:ext cx="4847861" cy="247722"/>
          </a:xfrm>
        </p:spPr>
        <p:txBody>
          <a:bodyPr/>
          <a:lstStyle/>
          <a:p>
            <a:pPr algn="l"/>
            <a:r>
              <a:rPr lang="en-AU"/>
              <a:t>Photo: </a:t>
            </a:r>
            <a:r>
              <a:rPr lang="en-US"/>
              <a:t>Philipp </a:t>
            </a:r>
            <a:r>
              <a:rPr lang="en-US" err="1"/>
              <a:t>Spalek</a:t>
            </a:r>
            <a:r>
              <a:rPr lang="en-US"/>
              <a:t> / Caritas Germany</a:t>
            </a:r>
            <a:endParaRPr lang="en-AU"/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08E00A3-2BAF-4CC9-994B-4F840F3F08EE}"/>
              </a:ext>
            </a:extLst>
          </p:cNvPr>
          <p:cNvSpPr/>
          <p:nvPr/>
        </p:nvSpPr>
        <p:spPr>
          <a:xfrm>
            <a:off x="426342" y="445329"/>
            <a:ext cx="5669657" cy="5400000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May we do likewise,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acting in solidarity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with all people, especially migrants and refugees, to realise hope together. </a:t>
            </a:r>
            <a:r>
              <a:rPr lang="en-AU" sz="4000" b="1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20253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5532053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1_Education PPT Template">
  <a:themeElements>
    <a:clrScheme name="Custom 36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3296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B4263F7BA4B4FB1DEE6AB7F3265F0" ma:contentTypeVersion="39" ma:contentTypeDescription="Create a new document." ma:contentTypeScope="" ma:versionID="9dd2aa3506707fee0b0fdff51dd23b3b">
  <xsd:schema xmlns:xsd="http://www.w3.org/2001/XMLSchema" xmlns:xs="http://www.w3.org/2001/XMLSchema" xmlns:p="http://schemas.microsoft.com/office/2006/metadata/properties" xmlns:ns2="a74f41e8-2c9a-4a9a-8a86-1b2eca9cb15f" xmlns:ns3="http://schemas.microsoft.com/sharepoint/v3/fields" xmlns:ns4="d0426e0c-4a75-4487-8a8c-05f70a1c3a62" targetNamespace="http://schemas.microsoft.com/office/2006/metadata/properties" ma:root="true" ma:fieldsID="41acfa0cfe686720ac037204149f2cc8" ns2:_="" ns3:_="" ns4:_="">
    <xsd:import namespace="a74f41e8-2c9a-4a9a-8a86-1b2eca9cb15f"/>
    <xsd:import namespace="http://schemas.microsoft.com/sharepoint/v3/fields"/>
    <xsd:import namespace="d0426e0c-4a75-4487-8a8c-05f70a1c3a62"/>
    <xsd:element name="properties">
      <xsd:complexType>
        <xsd:sequence>
          <xsd:element name="documentManagement">
            <xsd:complexType>
              <xsd:all>
                <xsd:element ref="ns2:Calendar_x0020_Year" minOccurs="0"/>
                <xsd:element ref="ns2:Document_x0020_Status" minOccurs="0"/>
                <xsd:element ref="ns3:_ResourceType" minOccurs="0"/>
                <xsd:element ref="ns4:bc52f877b74e4892aa9edc07f5db4423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2:TaxKeywordTaxHTField" minOccurs="0"/>
                <xsd:element ref="ns4:Cross_x002d_Curriculum_x0020_Priorities" minOccurs="0"/>
                <xsd:element ref="ns4:General_x0020_Capabilities" minOccurs="0"/>
                <xsd:element ref="ns2:SharedWithUsers" minOccurs="0"/>
                <xsd:element ref="ns2:SharedWithDetails" minOccurs="0"/>
                <xsd:element ref="ns4:ResourcesType" minOccurs="0"/>
                <xsd:element ref="ns4:ResourceAudience" minOccurs="0"/>
                <xsd:element ref="ns4:ResourceTopic" minOccurs="0"/>
                <xsd:element ref="ns4:Curriculum" minOccurs="0"/>
                <xsd:element ref="ns4:Term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Calendar_x0020_Year" ma:index="8" nillable="true" ma:displayName="Calendar Year" ma:list="{efc841cf-c008-4849-acd6-eb31f33685a0}" ma:internalName="Calendar_x0020_Year" ma:showField="CalendarYear" ma:web="a74f41e8-2c9a-4a9a-8a86-1b2eca9cb15f">
      <xsd:simpleType>
        <xsd:restriction base="dms:Lookup"/>
      </xsd:simpleType>
    </xsd:element>
    <xsd:element name="Document_x0020_Status" ma:index="9" nillable="true" ma:displayName="Document Status" ma:list="{c6e27091-794f-4218-8873-7e1e6bc71942}" ma:internalName="Document_x0020_Status" ma:showField="Documentstatus" ma:web="a74f41e8-2c9a-4a9a-8a86-1b2eca9cb15f">
      <xsd:simpleType>
        <xsd:restriction base="dms:Lookup"/>
      </xsd:simpleType>
    </xsd:element>
    <xsd:element name="TaxCatchAll" ma:index="1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fba56b17-20de-4e09-aefb-c97c0efd6d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Resource Type" ma:description="A set of categories, functions, genres or aggregation levels" ma:internalName="_Resource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26e0c-4a75-4487-8a8c-05f70a1c3a62" elementFormDefault="qualified">
    <xsd:import namespace="http://schemas.microsoft.com/office/2006/documentManagement/types"/>
    <xsd:import namespace="http://schemas.microsoft.com/office/infopath/2007/PartnerControls"/>
    <xsd:element name="bc52f877b74e4892aa9edc07f5db4423" ma:index="12" nillable="true" ma:taxonomy="true" ma:internalName="bc52f877b74e4892aa9edc07f5db4423" ma:taxonomyFieldName="Topic" ma:displayName="Topic" ma:default="" ma:fieldId="{bc52f877-b74e-4892-aa9e-dc07f5db4423}" ma:sspId="fba56b17-20de-4e09-aefb-c97c0efd6dbe" ma:termSetId="43fe0924-5d85-4bf5-8df1-467cebe12f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ross_x002d_Curriculum_x0020_Priorities" ma:index="25" nillable="true" ma:displayName="Cross-Curriculum Priorities" ma:format="Dropdown" ma:internalName="Cross_x002d_Curriculum_x0020_Prior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riginal and Torres Strait Islander Histories and Cultures"/>
                    <xsd:enumeration value="Asia and Australia's Engagement with Asia"/>
                    <xsd:enumeration value="Sustainability"/>
                  </xsd:restriction>
                </xsd:simpleType>
              </xsd:element>
            </xsd:sequence>
          </xsd:extension>
        </xsd:complexContent>
      </xsd:complexType>
    </xsd:element>
    <xsd:element name="General_x0020_Capabilities" ma:index="26" nillable="true" ma:displayName="General Capabilities" ma:format="Dropdown" ma:internalName="General_x0020_Capabil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iteracy"/>
                    <xsd:enumeration value="Numeracy"/>
                    <xsd:enumeration value="Information and Communication Technology (ICT) Capability"/>
                    <xsd:enumeration value="Critical and Creative Thinking"/>
                    <xsd:enumeration value="Personal and Social Capability"/>
                    <xsd:enumeration value="Ethical Understanding"/>
                    <xsd:enumeration value="Intercultural Understanding"/>
                  </xsd:restriction>
                </xsd:simpleType>
              </xsd:element>
            </xsd:sequence>
          </xsd:extension>
        </xsd:complexContent>
      </xsd:complexType>
    </xsd:element>
    <xsd:element name="ResourcesType" ma:index="29" nillable="true" ma:displayName="Resources Type" ma:format="Dropdown" ma:internalName="Resources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sembly"/>
                    <xsd:enumeration value="Fact Sheet and Report"/>
                    <xsd:enumeration value="Film"/>
                    <xsd:enumeration value="Fundraising"/>
                    <xsd:enumeration value="Game"/>
                    <xsd:enumeration value="Guide"/>
                    <xsd:enumeration value="Image"/>
                    <xsd:enumeration value="Lesson and Unit"/>
                    <xsd:enumeration value="Poster"/>
                    <xsd:enumeration value="Prayer / Reflection"/>
                    <xsd:enumeration value="Quiz"/>
                    <xsd:enumeration value="Case Study"/>
                  </xsd:restriction>
                </xsd:simpleType>
              </xsd:element>
            </xsd:sequence>
          </xsd:extension>
        </xsd:complexContent>
      </xsd:complexType>
    </xsd:element>
    <xsd:element name="ResourceAudience" ma:index="30" nillable="true" ma:displayName="Resource Audience" ma:format="Dropdown" ma:internalName="Resource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 F-2"/>
                    <xsd:enumeration value="Middle primary 3-4"/>
                    <xsd:enumeration value="Upper Primary 5-6"/>
                    <xsd:enumeration value="Upper Primary 3-6"/>
                    <xsd:enumeration value="Secondary"/>
                    <xsd:enumeration value="Youth"/>
                    <xsd:enumeration value="Parish"/>
                    <xsd:enumeration value="Teacher"/>
                    <xsd:enumeration value="Choice 9"/>
                  </xsd:restriction>
                </xsd:simpleType>
              </xsd:element>
            </xsd:sequence>
          </xsd:extension>
        </xsd:complexContent>
      </xsd:complexType>
    </xsd:element>
    <xsd:element name="ResourceTopic" ma:index="31" nillable="true" ma:displayName="Resource Topic" ma:format="Dropdown" ma:internalName="Resource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ut Caritas"/>
                    <xsd:enumeration value="Advocacy and Campaigns"/>
                    <xsd:enumeration value="Catholic Identity"/>
                    <xsd:enumeration value="Catholic Social Teaching"/>
                    <xsd:enumeration value="Disability"/>
                    <xsd:enumeration value="Emergencies"/>
                    <xsd:enumeration value="Environment, Climate Justice, DRR"/>
                    <xsd:enumeration value="Food Security and Agriculture"/>
                    <xsd:enumeration value="Gender Equality / Women"/>
                    <xsd:enumeration value="Health"/>
                    <xsd:enumeration value="Human Trafficking, Modern Slavery and Fair Trade"/>
                    <xsd:enumeration value="Indigenous Peoples"/>
                    <xsd:enumeration value="Laudato Si'"/>
                    <xsd:enumeration value="Peace and Conflict"/>
                    <xsd:enumeration value="Poverty"/>
                    <xsd:enumeration value="Project Compassion"/>
                    <xsd:enumeration value="Refugees and Forced Migration"/>
                    <xsd:enumeration value="Sustainable Development Goals and Human Rights"/>
                    <xsd:enumeration value="Water and Sanitation"/>
                    <xsd:enumeration value="Religion"/>
                    <xsd:enumeration value="First Nations Australians"/>
                    <xsd:enumeration value="Choice 22"/>
                  </xsd:restriction>
                </xsd:simpleType>
              </xsd:element>
            </xsd:sequence>
          </xsd:extension>
        </xsd:complexContent>
      </xsd:complexType>
    </xsd:element>
    <xsd:element name="Curriculum" ma:index="32" nillable="true" ma:displayName="Curriculum" ma:format="Dropdown" ma:internalName="Curriculu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vics and Citizenship"/>
                    <xsd:enumeration value="Economics and Business"/>
                    <xsd:enumeration value="English"/>
                    <xsd:enumeration value="Geography"/>
                    <xsd:enumeration value="HASS"/>
                    <xsd:enumeration value="Health and PE"/>
                    <xsd:enumeration value="History"/>
                    <xsd:enumeration value="Languages"/>
                    <xsd:enumeration value="Mathematics"/>
                    <xsd:enumeration value="Religious Education"/>
                    <xsd:enumeration value="Science"/>
                    <xsd:enumeration value="Technologies "/>
                    <xsd:enumeration value="Choice 13"/>
                  </xsd:restriction>
                </xsd:simpleType>
              </xsd:element>
            </xsd:sequence>
          </xsd:extension>
        </xsd:complexContent>
      </xsd:complexType>
    </xsd:element>
    <xsd:element name="Term" ma:index="33" nillable="true" ma:displayName="Term" ma:format="Dropdown" ma:internalName="Te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rm 1 "/>
                    <xsd:enumeration value="Term 2"/>
                    <xsd:enumeration value="Term 3"/>
                    <xsd:enumeration value="Term 4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3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0426e0c-4a75-4487-8a8c-05f70a1c3a62" xsi:nil="true"/>
    <Calendar_x0020_Year xmlns="a74f41e8-2c9a-4a9a-8a86-1b2eca9cb15f" xsi:nil="true"/>
    <Term xmlns="d0426e0c-4a75-4487-8a8c-05f70a1c3a62" xsi:nil="true"/>
    <ResourcesType xmlns="d0426e0c-4a75-4487-8a8c-05f70a1c3a62" xsi:nil="true"/>
    <ResourceAudience xmlns="d0426e0c-4a75-4487-8a8c-05f70a1c3a62" xsi:nil="true"/>
    <Cross_x002d_Curriculum_x0020_Priorities xmlns="d0426e0c-4a75-4487-8a8c-05f70a1c3a62" xsi:nil="true"/>
    <bc52f877b74e4892aa9edc07f5db4423 xmlns="d0426e0c-4a75-4487-8a8c-05f70a1c3a62">
      <Terms xmlns="http://schemas.microsoft.com/office/infopath/2007/PartnerControls"/>
    </bc52f877b74e4892aa9edc07f5db4423>
    <TaxCatchAll xmlns="a74f41e8-2c9a-4a9a-8a86-1b2eca9cb15f" xsi:nil="true"/>
    <ResourceTopic xmlns="d0426e0c-4a75-4487-8a8c-05f70a1c3a62" xsi:nil="true"/>
    <Curriculum xmlns="d0426e0c-4a75-4487-8a8c-05f70a1c3a62" xsi:nil="true"/>
    <lcf76f155ced4ddcb4097134ff3c332f xmlns="d0426e0c-4a75-4487-8a8c-05f70a1c3a62">
      <Terms xmlns="http://schemas.microsoft.com/office/infopath/2007/PartnerControls"/>
    </lcf76f155ced4ddcb4097134ff3c332f>
    <TaxKeywordTaxHTField xmlns="a74f41e8-2c9a-4a9a-8a86-1b2eca9cb15f">
      <Terms xmlns="http://schemas.microsoft.com/office/infopath/2007/PartnerControls"/>
    </TaxKeywordTaxHTField>
    <_ResourceType xmlns="http://schemas.microsoft.com/sharepoint/v3/fields" xsi:nil="true"/>
    <Document_x0020_Status xmlns="a74f41e8-2c9a-4a9a-8a86-1b2eca9cb15f" xsi:nil="true"/>
    <General_x0020_Capabilities xmlns="d0426e0c-4a75-4487-8a8c-05f70a1c3a6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BA74E7-72DB-46C3-91C1-2F80D1C2B53B}">
  <ds:schemaRefs>
    <ds:schemaRef ds:uri="a74f41e8-2c9a-4a9a-8a86-1b2eca9cb15f"/>
    <ds:schemaRef ds:uri="d0426e0c-4a75-4487-8a8c-05f70a1c3a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CE9FC7-F488-4CBC-BC57-3C13B4B4EA8E}">
  <ds:schemaRefs>
    <ds:schemaRef ds:uri="http://schemas.microsoft.com/office/infopath/2007/PartnerControls"/>
    <ds:schemaRef ds:uri="d0426e0c-4a75-4487-8a8c-05f70a1c3a62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/fields"/>
    <ds:schemaRef ds:uri="http://www.w3.org/XML/1998/namespace"/>
    <ds:schemaRef ds:uri="http://purl.org/dc/elements/1.1/"/>
    <ds:schemaRef ds:uri="a74f41e8-2c9a-4a9a-8a86-1b2eca9cb15f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423</Words>
  <Application>Microsoft Office PowerPoint</Application>
  <PresentationFormat>Widescreen</PresentationFormat>
  <Paragraphs>44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Roboto</vt:lpstr>
      <vt:lpstr>Roboto light</vt:lpstr>
      <vt:lpstr>Education PPT Template</vt:lpstr>
      <vt:lpstr>1_Education PPT Template</vt:lpstr>
      <vt:lpstr>Prayer for refugees</vt:lpstr>
      <vt:lpstr>A message from Pope francis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Refugee Prayer</dc:title>
  <dc:creator>Sarah Latif;Catherine McAleer</dc:creator>
  <cp:lastModifiedBy>Nicole Dobrohotoff</cp:lastModifiedBy>
  <cp:revision>2</cp:revision>
  <dcterms:created xsi:type="dcterms:W3CDTF">2014-11-30T23:21:17Z</dcterms:created>
  <dcterms:modified xsi:type="dcterms:W3CDTF">2024-06-11T05:11:17Z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0x0101007A5B4263F7BA4B4FB1DEE6AB7F3265F0</vt:lpwstr>
  </property>
  <property fmtid="{D5CDD505-2E9C-101B-9397-08002B2CF9AE}" pid="3" name="_dlc_DocIdItemGuid">
    <vt:lpwstr>13b17c03-a2d5-4b66-9a49-d8c22fe020a1</vt:lpwstr>
  </property>
  <property fmtid="{D5CDD505-2E9C-101B-9397-08002B2CF9AE}" pid="4" name="Calendar Year">
    <vt:lpwstr>3</vt:lpwstr>
  </property>
  <property fmtid="{D5CDD505-2E9C-101B-9397-08002B2CF9AE}" pid="5" name="_ExtendedDescription">
    <vt:lpwstr>Refugee prayer last updated Dec 2020</vt:lpwstr>
  </property>
  <property fmtid="{D5CDD505-2E9C-101B-9397-08002B2CF9AE}" pid="6" name="Document Status">
    <vt:lpwstr>5</vt:lpwstr>
  </property>
  <property fmtid="{D5CDD505-2E9C-101B-9397-08002B2CF9AE}" pid="7" name="TaxKeyword">
    <vt:lpwstr/>
  </property>
  <property fmtid="{D5CDD505-2E9C-101B-9397-08002B2CF9AE}" pid="8" name="Order">
    <vt:lpwstr>1681300.00000000</vt:lpwstr>
  </property>
  <property fmtid="{D5CDD505-2E9C-101B-9397-08002B2CF9AE}" pid="9" name="xd_ProgID">
    <vt:lpwstr/>
  </property>
  <property fmtid="{D5CDD505-2E9C-101B-9397-08002B2CF9AE}" pid="10" name="MediaServiceImageTags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TriggerFlowInfo">
    <vt:lpwstr/>
  </property>
  <property fmtid="{D5CDD505-2E9C-101B-9397-08002B2CF9AE}" pid="14" name="xd_Signature">
    <vt:lpwstr/>
  </property>
  <property fmtid="{D5CDD505-2E9C-101B-9397-08002B2CF9AE}" pid="15" name="Audience">
    <vt:lpwstr>;#Lower Primary (F-2);#</vt:lpwstr>
  </property>
  <property fmtid="{D5CDD505-2E9C-101B-9397-08002B2CF9AE}" pid="16" name="Res Type">
    <vt:lpwstr>;#Assembly;#</vt:lpwstr>
  </property>
  <property fmtid="{D5CDD505-2E9C-101B-9397-08002B2CF9AE}" pid="17" name="Resource Topic">
    <vt:lpwstr>;#About Caritas;#</vt:lpwstr>
  </property>
  <property fmtid="{D5CDD505-2E9C-101B-9397-08002B2CF9AE}" pid="18" name="Topic">
    <vt:lpwstr/>
  </property>
</Properties>
</file>