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18"/>
  </p:notesMasterIdLst>
  <p:handoutMasterIdLst>
    <p:handoutMasterId r:id="rId19"/>
  </p:handoutMasterIdLst>
  <p:sldIdLst>
    <p:sldId id="273" r:id="rId5"/>
    <p:sldId id="274" r:id="rId6"/>
    <p:sldId id="275" r:id="rId7"/>
    <p:sldId id="277" r:id="rId8"/>
    <p:sldId id="278" r:id="rId9"/>
    <p:sldId id="279" r:id="rId10"/>
    <p:sldId id="280" r:id="rId11"/>
    <p:sldId id="281" r:id="rId12"/>
    <p:sldId id="282" r:id="rId13"/>
    <p:sldId id="283" r:id="rId14"/>
    <p:sldId id="284" r:id="rId15"/>
    <p:sldId id="276"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5" clrIdx="0">
    <p:extLst>
      <p:ext uri="{19B8F6BF-5375-455C-9EA6-DF929625EA0E}">
        <p15:presenceInfo xmlns:p15="http://schemas.microsoft.com/office/powerpoint/2012/main" userId="S-1-5-21-568877940-3399399001-4121681156-2163" providerId="AD"/>
      </p:ext>
    </p:extLst>
  </p:cmAuthor>
  <p:cmAuthor id="2" name="Rebekah Pryor" initials="RP" lastIdx="6"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6075"/>
    <a:srgbClr val="C3DDD7"/>
    <a:srgbClr val="63B1A4"/>
    <a:srgbClr val="0C244C"/>
    <a:srgbClr val="E5DBCB"/>
    <a:srgbClr val="DF918A"/>
    <a:srgbClr val="CD594F"/>
    <a:srgbClr val="82B5B8"/>
    <a:srgbClr val="FBC858"/>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5" autoAdjust="0"/>
    <p:restoredTop sz="95787" autoAdjust="0"/>
  </p:normalViewPr>
  <p:slideViewPr>
    <p:cSldViewPr snapToObjects="1" showGuides="1">
      <p:cViewPr varScale="1">
        <p:scale>
          <a:sx n="103" d="100"/>
          <a:sy n="103" d="100"/>
        </p:scale>
        <p:origin x="72" y="264"/>
      </p:cViewPr>
      <p:guideLst>
        <p:guide orient="horz" pos="2795"/>
        <p:guide orient="horz" pos="4020"/>
        <p:guide pos="5352"/>
        <p:guide pos="704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5/25/2022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5/25/2022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mailto:webteam@caritas.org.au"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mailto:Webteam@caritas.org.a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Copyright notice:</a:t>
            </a:r>
            <a:endParaRPr lang="en-US" dirty="0"/>
          </a:p>
          <a:p>
            <a:endParaRPr lang="en-US" dirty="0">
              <a:cs typeface="+mn-lt"/>
            </a:endParaRPr>
          </a:p>
          <a:p>
            <a:r>
              <a:rPr lang="en-US" b="1" dirty="0"/>
              <a:t>Use of website materials </a:t>
            </a:r>
            <a:endParaRPr lang="en-US" dirty="0"/>
          </a:p>
          <a:p>
            <a:r>
              <a:rPr lang="en-US" dirty="0"/>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dirty="0" err="1"/>
              <a:t>authorisation</a:t>
            </a:r>
            <a:r>
              <a:rPr lang="en-US" dirty="0"/>
              <a:t> from </a:t>
            </a:r>
            <a:r>
              <a:rPr lang="en-US" u="sng" dirty="0"/>
              <a:t>Caritas Australia's </a:t>
            </a:r>
            <a:r>
              <a:rPr lang="en-US" u="sng" dirty="0" err="1"/>
              <a:t>Webteam</a:t>
            </a:r>
            <a:r>
              <a:rPr lang="en-US" u="sng" dirty="0"/>
              <a:t> [</a:t>
            </a:r>
            <a:r>
              <a:rPr lang="en-US" u="sng" dirty="0">
                <a:hlinkClick r:id="rId3"/>
              </a:rPr>
              <a:t>mailto:webteam@caritas.org.au</a:t>
            </a:r>
            <a:r>
              <a:rPr lang="en-US" u="sng" dirty="0"/>
              <a:t>] (</a:t>
            </a:r>
            <a:r>
              <a:rPr lang="en-US" u="sng" dirty="0">
                <a:hlinkClick r:id="rId4"/>
              </a:rPr>
              <a:t>Webteam@caritas.org.au</a:t>
            </a:r>
            <a:r>
              <a:rPr lang="en-US" u="sng" dirty="0"/>
              <a:t>)</a:t>
            </a:r>
            <a:endParaRPr lang="en-US" dirty="0"/>
          </a:p>
          <a:p>
            <a:br>
              <a:rPr lang="en-US" dirty="0"/>
            </a:br>
            <a:endParaRPr lang="en-US" dirty="0"/>
          </a:p>
          <a:p>
            <a:r>
              <a:rPr lang="en-US" b="1" dirty="0"/>
              <a:t>Permissions </a:t>
            </a:r>
            <a:endParaRPr lang="en-US" dirty="0"/>
          </a:p>
          <a:p>
            <a:r>
              <a:rPr lang="en-US" dirty="0"/>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endParaRPr lang="en-US" dirty="0">
              <a:cs typeface="Calibri"/>
            </a:endParaRPr>
          </a:p>
          <a:p>
            <a:r>
              <a:rPr lang="en-US" dirty="0"/>
              <a:t>Photos without a specified photo credit are the property of Caritas Australia or the international partners of the Caritas network. </a:t>
            </a:r>
            <a:endParaRPr lang="en-US" dirty="0">
              <a:cs typeface="Calibri"/>
            </a:endParaRPr>
          </a:p>
          <a:p>
            <a:br>
              <a:rPr lang="en-US" dirty="0"/>
            </a:br>
            <a:endParaRPr lang="en-US" dirty="0"/>
          </a:p>
          <a:p>
            <a:r>
              <a:rPr lang="en-US" b="1" dirty="0"/>
              <a:t>Our logo</a:t>
            </a:r>
            <a:r>
              <a:rPr lang="en-US" dirty="0"/>
              <a:t> </a:t>
            </a:r>
            <a:endParaRPr lang="en-US" dirty="0">
              <a:cs typeface="Calibri"/>
            </a:endParaRPr>
          </a:p>
          <a:p>
            <a:r>
              <a:rPr lang="en-US" dirty="0"/>
              <a:t>The Caritas Australia logo must not be downloaded, copied and or used for any purpose without the expressed permission of Caritas Australia. Please contact Caritas Australia's web team [</a:t>
            </a:r>
            <a:r>
              <a:rPr lang="en-US" dirty="0">
                <a:hlinkClick r:id="rId3"/>
              </a:rPr>
              <a:t>mailto:webteam@caritas.org.au</a:t>
            </a:r>
            <a:r>
              <a:rPr lang="en-US" dirty="0"/>
              <a:t>] for any further information that you may require about using content from this website. </a:t>
            </a:r>
            <a:endParaRPr lang="en-US" dirty="0">
              <a:cs typeface="Calibri"/>
            </a:endParaRPr>
          </a:p>
          <a:p>
            <a:endParaRPr lang="en-US" b="1"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86289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667794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2395056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391242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51248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110293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317491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C3DDD7"/>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1440161"/>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87142" y="-337599"/>
            <a:ext cx="1668969" cy="1668774"/>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caritas.org.au/learn/cst-toolki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7" Type="http://schemas.openxmlformats.org/officeDocument/2006/relationships/image" Target="../media/image19.png"/><Relationship Id="rId2" Type="http://schemas.openxmlformats.org/officeDocument/2006/relationships/hyperlink" Target="https://www.caritas.org.au/media/tfmizott/caritas-australia-code-of-conduct.pdf" TargetMode="External"/><Relationship Id="rId1" Type="http://schemas.openxmlformats.org/officeDocument/2006/relationships/slideLayout" Target="../slideLayouts/slideLayout6.xml"/><Relationship Id="rId6" Type="http://schemas.openxmlformats.org/officeDocument/2006/relationships/hyperlink" Target="http://www.caritas.org.au/sign-up/education/" TargetMode="External"/><Relationship Id="rId5" Type="http://schemas.openxmlformats.org/officeDocument/2006/relationships/hyperlink" Target="https://www.caritas.org.au/resources/school-resources/" TargetMode="External"/><Relationship Id="rId4" Type="http://schemas.openxmlformats.org/officeDocument/2006/relationships/hyperlink" Target="mailto:education@caritas.org.a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9E16-1852-4190-9D36-8CC10221FFC8}"/>
              </a:ext>
            </a:extLst>
          </p:cNvPr>
          <p:cNvSpPr>
            <a:spLocks noGrp="1"/>
          </p:cNvSpPr>
          <p:nvPr>
            <p:ph type="ctrTitle"/>
          </p:nvPr>
        </p:nvSpPr>
        <p:spPr>
          <a:xfrm>
            <a:off x="263352" y="-99391"/>
            <a:ext cx="9144000" cy="1440160"/>
          </a:xfrm>
        </p:spPr>
        <p:txBody>
          <a:bodyPr/>
          <a:lstStyle/>
          <a:p>
            <a:r>
              <a:rPr lang="en-AU" dirty="0"/>
              <a:t>Key Principles of </a:t>
            </a:r>
            <a:br>
              <a:rPr lang="en-AU" dirty="0"/>
            </a:br>
            <a:r>
              <a:rPr lang="en-AU" dirty="0"/>
              <a:t>catholic social teaching</a:t>
            </a:r>
          </a:p>
        </p:txBody>
      </p:sp>
      <p:pic>
        <p:nvPicPr>
          <p:cNvPr id="9" name="Picture Placeholder 8">
            <a:extLst>
              <a:ext uri="{FF2B5EF4-FFF2-40B4-BE49-F238E27FC236}">
                <a16:creationId xmlns:a16="http://schemas.microsoft.com/office/drawing/2014/main" id="{D23F10CE-D333-4EAD-8107-B53F721FB976}"/>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r="-130"/>
          <a:stretch/>
        </p:blipFill>
        <p:spPr>
          <a:xfrm>
            <a:off x="0" y="1412650"/>
            <a:ext cx="12192000" cy="4824661"/>
          </a:xfrm>
        </p:spPr>
      </p:pic>
      <p:sp>
        <p:nvSpPr>
          <p:cNvPr id="3" name="Rectangle 2">
            <a:extLst>
              <a:ext uri="{FF2B5EF4-FFF2-40B4-BE49-F238E27FC236}">
                <a16:creationId xmlns:a16="http://schemas.microsoft.com/office/drawing/2014/main" id="{6BFE23C4-77CF-4558-B73C-15AF5FD71248}"/>
              </a:ext>
            </a:extLst>
          </p:cNvPr>
          <p:cNvSpPr/>
          <p:nvPr/>
        </p:nvSpPr>
        <p:spPr>
          <a:xfrm>
            <a:off x="0" y="6273290"/>
            <a:ext cx="6096000" cy="246221"/>
          </a:xfrm>
          <a:prstGeom prst="rect">
            <a:avLst/>
          </a:prstGeom>
        </p:spPr>
        <p:txBody>
          <a:bodyPr>
            <a:spAutoFit/>
          </a:bodyPr>
          <a:lstStyle/>
          <a:p>
            <a:r>
              <a:rPr lang="en-AU" sz="1000" dirty="0">
                <a:solidFill>
                  <a:schemeClr val="bg1"/>
                </a:solidFill>
                <a:latin typeface="Arial" panose="020B0604020202020204" pitchFamily="34" charset="0"/>
              </a:rPr>
              <a:t>Rosalie outside her home in </a:t>
            </a:r>
            <a:r>
              <a:rPr lang="en-AU" sz="1000" dirty="0" err="1">
                <a:solidFill>
                  <a:schemeClr val="bg1"/>
                </a:solidFill>
                <a:latin typeface="Arial" panose="020B0604020202020204" pitchFamily="34" charset="0"/>
              </a:rPr>
              <a:t>Bukavu</a:t>
            </a:r>
            <a:r>
              <a:rPr lang="en-AU" sz="1000" dirty="0">
                <a:solidFill>
                  <a:schemeClr val="bg1"/>
                </a:solidFill>
                <a:latin typeface="Arial" panose="020B0604020202020204" pitchFamily="34" charset="0"/>
              </a:rPr>
              <a:t>, eastern Democratic Republic of Congo. </a:t>
            </a:r>
            <a:r>
              <a:rPr lang="en-US" sz="1000" dirty="0">
                <a:solidFill>
                  <a:schemeClr val="bg1"/>
                </a:solidFill>
                <a:latin typeface="Arial" panose="020B0604020202020204" pitchFamily="34" charset="0"/>
              </a:rPr>
              <a:t>Photo: Arlette </a:t>
            </a:r>
            <a:r>
              <a:rPr lang="en-US" sz="1000" dirty="0" err="1">
                <a:solidFill>
                  <a:schemeClr val="bg1"/>
                </a:solidFill>
                <a:latin typeface="Arial" panose="020B0604020202020204" pitchFamily="34" charset="0"/>
              </a:rPr>
              <a:t>Bashiz</a:t>
            </a:r>
            <a:endParaRPr lang="en-AU" sz="1000" dirty="0">
              <a:solidFill>
                <a:schemeClr val="bg1"/>
              </a:solidFill>
            </a:endParaRPr>
          </a:p>
        </p:txBody>
      </p:sp>
    </p:spTree>
    <p:extLst>
      <p:ext uri="{BB962C8B-B14F-4D97-AF65-F5344CB8AC3E}">
        <p14:creationId xmlns:p14="http://schemas.microsoft.com/office/powerpoint/2010/main" val="1503382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462319" y="-394572"/>
            <a:ext cx="10079618" cy="1440160"/>
          </a:xfrm>
        </p:spPr>
        <p:txBody>
          <a:bodyPr/>
          <a:lstStyle/>
          <a:p>
            <a:r>
              <a:rPr lang="en-AU" sz="3600" dirty="0"/>
              <a:t>CARE FOR OUR COMMON HOME</a:t>
            </a:r>
          </a:p>
        </p:txBody>
      </p:sp>
      <p:sp>
        <p:nvSpPr>
          <p:cNvPr id="4" name="Rectangle 3">
            <a:extLst>
              <a:ext uri="{FF2B5EF4-FFF2-40B4-BE49-F238E27FC236}">
                <a16:creationId xmlns:a16="http://schemas.microsoft.com/office/drawing/2014/main" id="{D12E4C19-FE9E-4A5A-B2F9-A3544D1BBEDE}"/>
              </a:ext>
            </a:extLst>
          </p:cNvPr>
          <p:cNvSpPr/>
          <p:nvPr/>
        </p:nvSpPr>
        <p:spPr>
          <a:xfrm>
            <a:off x="5568529" y="1721468"/>
            <a:ext cx="6407359" cy="4208844"/>
          </a:xfrm>
          <a:prstGeom prst="rect">
            <a:avLst/>
          </a:prstGeom>
        </p:spPr>
        <p:txBody>
          <a:bodyPr wrap="square">
            <a:spAutoFit/>
          </a:bodyPr>
          <a:lstStyle/>
          <a:p>
            <a:pPr marL="342900" lvl="0" indent="-342900">
              <a:spcBef>
                <a:spcPts val="100"/>
              </a:spcBef>
              <a:spcAft>
                <a:spcPts val="1800"/>
              </a:spcAft>
              <a:buFont typeface="Arial" panose="020B0604020202020204" pitchFamily="34" charset="0"/>
              <a:buChar char="•"/>
              <a:defRPr/>
            </a:pPr>
            <a:r>
              <a:rPr lang="en-AU" sz="2000" dirty="0"/>
              <a:t>As Christians we believe that the whole universe was created by God. We are part of creation, connected to all beings.</a:t>
            </a:r>
          </a:p>
          <a:p>
            <a:pPr marL="342900" lvl="0" indent="-342900">
              <a:spcBef>
                <a:spcPts val="100"/>
              </a:spcBef>
              <a:spcAft>
                <a:spcPts val="1800"/>
              </a:spcAft>
              <a:buFont typeface="Arial" panose="020B0604020202020204" pitchFamily="34" charset="0"/>
              <a:buChar char="•"/>
              <a:defRPr/>
            </a:pPr>
            <a:r>
              <a:rPr lang="en-AU" sz="2000" dirty="0"/>
              <a:t>Furthermore, we have been entrusted by God with the responsibility of caring for all creation.</a:t>
            </a:r>
          </a:p>
          <a:p>
            <a:pPr marL="342900" lvl="0" indent="-342900">
              <a:spcBef>
                <a:spcPts val="100"/>
              </a:spcBef>
              <a:spcAft>
                <a:spcPts val="1800"/>
              </a:spcAft>
              <a:buFont typeface="Arial" panose="020B0604020202020204" pitchFamily="34" charset="0"/>
              <a:buChar char="•"/>
              <a:defRPr/>
            </a:pPr>
            <a:r>
              <a:rPr lang="en-AU" sz="2000" dirty="0"/>
              <a:t>As stewards of creation, we must respect, care for and share all gifts God has given us – including animals, land, the environment, our own personal talents and other resources. </a:t>
            </a:r>
          </a:p>
          <a:p>
            <a:pPr marL="342900" lvl="0" indent="-342900">
              <a:spcBef>
                <a:spcPts val="100"/>
              </a:spcBef>
              <a:spcAft>
                <a:spcPts val="1800"/>
              </a:spcAft>
              <a:buFont typeface="Arial" panose="020B0604020202020204" pitchFamily="34" charset="0"/>
              <a:buChar char="•"/>
              <a:defRPr/>
            </a:pPr>
            <a:r>
              <a:rPr lang="en-AU" sz="2000" dirty="0"/>
              <a:t>We must care for our common home responsibly, as true stewards rather than consumers. </a:t>
            </a:r>
          </a:p>
        </p:txBody>
      </p:sp>
      <p:sp>
        <p:nvSpPr>
          <p:cNvPr id="30" name="Round Diagonal Corner Rectangle 1">
            <a:extLst>
              <a:ext uri="{FF2B5EF4-FFF2-40B4-BE49-F238E27FC236}">
                <a16:creationId xmlns:a16="http://schemas.microsoft.com/office/drawing/2014/main" id="{4AB676B7-71FA-44C7-B568-90357B0E2F30}"/>
              </a:ext>
            </a:extLst>
          </p:cNvPr>
          <p:cNvSpPr/>
          <p:nvPr/>
        </p:nvSpPr>
        <p:spPr>
          <a:xfrm>
            <a:off x="479375" y="1556792"/>
            <a:ext cx="4725193" cy="4536503"/>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100" dirty="0">
              <a:solidFill>
                <a:srgbClr val="0C244C"/>
              </a:solidFill>
              <a:latin typeface="Garamond" panose="02020404030301010803" pitchFamily="18" charset="0"/>
            </a:endParaRPr>
          </a:p>
          <a:p>
            <a:pPr algn="ctr"/>
            <a:r>
              <a:rPr lang="en-AU" sz="2200" dirty="0">
                <a:solidFill>
                  <a:srgbClr val="0C244C"/>
                </a:solidFill>
                <a:latin typeface="Garamond" panose="02020404030301010803" pitchFamily="18" charset="0"/>
              </a:rPr>
              <a:t>“We are faced not with two separate crises, one environmental and the other social, but rather with one complex crisis which is both social and environmental. Strategies for a solution demand an integrated approach to combating poverty, restoring dignity to the excluded, and at the same time protecting nature.”</a:t>
            </a:r>
          </a:p>
          <a:p>
            <a:pPr algn="ctr"/>
            <a:endParaRPr lang="en-AU" sz="1400" i="1" dirty="0">
              <a:solidFill>
                <a:srgbClr val="0C244C"/>
              </a:solidFill>
              <a:latin typeface="Garamond" panose="02020404030301010803" pitchFamily="18" charset="0"/>
            </a:endParaRPr>
          </a:p>
          <a:p>
            <a:pPr algn="ctr"/>
            <a:r>
              <a:rPr lang="en-AU" sz="1400" dirty="0">
                <a:solidFill>
                  <a:srgbClr val="0C244C"/>
                </a:solidFill>
                <a:latin typeface="Garamond" panose="02020404030301010803" pitchFamily="18" charset="0"/>
              </a:rPr>
              <a:t>Pope Francis</a:t>
            </a:r>
            <a:r>
              <a:rPr lang="en-AU" sz="1400" i="1" dirty="0">
                <a:solidFill>
                  <a:srgbClr val="0C244C"/>
                </a:solidFill>
                <a:latin typeface="Garamond" panose="02020404030301010803" pitchFamily="18" charset="0"/>
              </a:rPr>
              <a:t>, </a:t>
            </a:r>
            <a:r>
              <a:rPr lang="en-AU" sz="1400" i="1" dirty="0" err="1">
                <a:solidFill>
                  <a:srgbClr val="0C244C"/>
                </a:solidFill>
                <a:latin typeface="Garamond" panose="02020404030301010803" pitchFamily="18" charset="0"/>
              </a:rPr>
              <a:t>Laudato</a:t>
            </a:r>
            <a:r>
              <a:rPr lang="en-AU" sz="1400" i="1" dirty="0">
                <a:solidFill>
                  <a:srgbClr val="0C244C"/>
                </a:solidFill>
                <a:latin typeface="Garamond" panose="02020404030301010803" pitchFamily="18" charset="0"/>
              </a:rPr>
              <a:t> Si’ </a:t>
            </a:r>
            <a:r>
              <a:rPr lang="en-AU" sz="1400" dirty="0">
                <a:solidFill>
                  <a:srgbClr val="0C244C"/>
                </a:solidFill>
                <a:latin typeface="Garamond" panose="02020404030301010803" pitchFamily="18" charset="0"/>
              </a:rPr>
              <a:t>n 139</a:t>
            </a:r>
          </a:p>
        </p:txBody>
      </p:sp>
      <p:pic>
        <p:nvPicPr>
          <p:cNvPr id="5" name="Graphic 4">
            <a:extLst>
              <a:ext uri="{FF2B5EF4-FFF2-40B4-BE49-F238E27FC236}">
                <a16:creationId xmlns:a16="http://schemas.microsoft.com/office/drawing/2014/main" id="{0CAE66F8-C2C4-4E28-A0F5-9EB315144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4232" y="325508"/>
            <a:ext cx="797253" cy="797253"/>
          </a:xfrm>
          <a:prstGeom prst="rect">
            <a:avLst/>
          </a:prstGeom>
        </p:spPr>
      </p:pic>
      <p:sp>
        <p:nvSpPr>
          <p:cNvPr id="6" name="Freeform: Shape 5">
            <a:extLst>
              <a:ext uri="{FF2B5EF4-FFF2-40B4-BE49-F238E27FC236}">
                <a16:creationId xmlns:a16="http://schemas.microsoft.com/office/drawing/2014/main" id="{6D548147-D055-4005-A778-EFDF01033665}"/>
              </a:ext>
            </a:extLst>
          </p:cNvPr>
          <p:cNvSpPr/>
          <p:nvPr/>
        </p:nvSpPr>
        <p:spPr>
          <a:xfrm>
            <a:off x="843337" y="1740673"/>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7" name="Freeform: Shape 6">
            <a:extLst>
              <a:ext uri="{FF2B5EF4-FFF2-40B4-BE49-F238E27FC236}">
                <a16:creationId xmlns:a16="http://schemas.microsoft.com/office/drawing/2014/main" id="{F01585DE-C617-4E39-B982-E2CE1DC70750}"/>
              </a:ext>
            </a:extLst>
          </p:cNvPr>
          <p:cNvSpPr/>
          <p:nvPr/>
        </p:nvSpPr>
        <p:spPr>
          <a:xfrm>
            <a:off x="4727848" y="5495138"/>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dirty="0"/>
          </a:p>
        </p:txBody>
      </p:sp>
    </p:spTree>
    <p:extLst>
      <p:ext uri="{BB962C8B-B14F-4D97-AF65-F5344CB8AC3E}">
        <p14:creationId xmlns:p14="http://schemas.microsoft.com/office/powerpoint/2010/main" val="3454200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Diagonal Corner Rectangle 1">
            <a:extLst>
              <a:ext uri="{FF2B5EF4-FFF2-40B4-BE49-F238E27FC236}">
                <a16:creationId xmlns:a16="http://schemas.microsoft.com/office/drawing/2014/main" id="{8E40352A-14EF-465E-80A3-A42C28C50CD5}"/>
              </a:ext>
            </a:extLst>
          </p:cNvPr>
          <p:cNvSpPr/>
          <p:nvPr/>
        </p:nvSpPr>
        <p:spPr>
          <a:xfrm>
            <a:off x="6330332" y="1788495"/>
            <a:ext cx="5112568" cy="863515"/>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100" dirty="0">
              <a:solidFill>
                <a:srgbClr val="0C244C"/>
              </a:solidFill>
              <a:latin typeface="Garamond" panose="02020404030301010803" pitchFamily="18" charset="0"/>
            </a:endParaRPr>
          </a:p>
        </p:txBody>
      </p:sp>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462319" y="-1"/>
            <a:ext cx="10079618" cy="1484785"/>
          </a:xfrm>
        </p:spPr>
        <p:txBody>
          <a:bodyPr anchor="ctr"/>
          <a:lstStyle/>
          <a:p>
            <a:r>
              <a:rPr lang="en-AU" sz="3600" dirty="0"/>
              <a:t>Learn more</a:t>
            </a:r>
          </a:p>
        </p:txBody>
      </p:sp>
      <p:sp>
        <p:nvSpPr>
          <p:cNvPr id="4" name="Rectangle 3">
            <a:extLst>
              <a:ext uri="{FF2B5EF4-FFF2-40B4-BE49-F238E27FC236}">
                <a16:creationId xmlns:a16="http://schemas.microsoft.com/office/drawing/2014/main" id="{D12E4C19-FE9E-4A5A-B2F9-A3544D1BBEDE}"/>
              </a:ext>
            </a:extLst>
          </p:cNvPr>
          <p:cNvSpPr/>
          <p:nvPr/>
        </p:nvSpPr>
        <p:spPr>
          <a:xfrm>
            <a:off x="389560" y="1844824"/>
            <a:ext cx="5112568" cy="3657411"/>
          </a:xfrm>
          <a:prstGeom prst="rect">
            <a:avLst/>
          </a:prstGeom>
        </p:spPr>
        <p:txBody>
          <a:bodyPr wrap="square">
            <a:spAutoFit/>
          </a:bodyPr>
          <a:lstStyle/>
          <a:p>
            <a:pPr lvl="0">
              <a:spcBef>
                <a:spcPts val="100"/>
              </a:spcBef>
              <a:spcAft>
                <a:spcPts val="1800"/>
              </a:spcAft>
              <a:defRPr/>
            </a:pPr>
            <a:r>
              <a:rPr lang="en-AU" sz="2000" dirty="0"/>
              <a:t>Learn more using our Catholic Social Teaching Online Toolkit which includes a video, learning sequence and accompanying resources for reach principle. </a:t>
            </a:r>
          </a:p>
          <a:p>
            <a:pPr lvl="0">
              <a:spcBef>
                <a:spcPts val="100"/>
              </a:spcBef>
              <a:spcAft>
                <a:spcPts val="1800"/>
              </a:spcAft>
              <a:defRPr/>
            </a:pPr>
            <a:r>
              <a:rPr lang="en-AU" sz="2000" dirty="0"/>
              <a:t>The toolkit provides students with an in-depth understanding of the Catholic Social Teaching principles using a </a:t>
            </a:r>
            <a:r>
              <a:rPr lang="en-AU" sz="2000" i="1" dirty="0"/>
              <a:t>See, Judge, Act and Pray </a:t>
            </a:r>
            <a:r>
              <a:rPr lang="en-AU" sz="2000" dirty="0"/>
              <a:t>model.</a:t>
            </a:r>
          </a:p>
          <a:p>
            <a:pPr lvl="0">
              <a:spcBef>
                <a:spcPts val="100"/>
              </a:spcBef>
              <a:spcAft>
                <a:spcPts val="1800"/>
              </a:spcAft>
              <a:defRPr/>
            </a:pPr>
            <a:endParaRPr lang="en-AU" sz="2000" dirty="0"/>
          </a:p>
        </p:txBody>
      </p:sp>
      <p:pic>
        <p:nvPicPr>
          <p:cNvPr id="5" name="Picture 4">
            <a:extLst>
              <a:ext uri="{FF2B5EF4-FFF2-40B4-BE49-F238E27FC236}">
                <a16:creationId xmlns:a16="http://schemas.microsoft.com/office/drawing/2014/main" id="{1731EC52-BD33-429A-A332-55343B1D9996}"/>
              </a:ext>
            </a:extLst>
          </p:cNvPr>
          <p:cNvPicPr>
            <a:picLocks noChangeAspect="1"/>
          </p:cNvPicPr>
          <p:nvPr/>
        </p:nvPicPr>
        <p:blipFill rotWithShape="1">
          <a:blip r:embed="rId3"/>
          <a:srcRect l="13180" t="15382" r="17795" b="17563"/>
          <a:stretch/>
        </p:blipFill>
        <p:spPr>
          <a:xfrm>
            <a:off x="6023992" y="2924944"/>
            <a:ext cx="5904657" cy="3024336"/>
          </a:xfrm>
          <a:prstGeom prst="rect">
            <a:avLst/>
          </a:prstGeom>
        </p:spPr>
      </p:pic>
      <p:sp>
        <p:nvSpPr>
          <p:cNvPr id="6" name="Rectangle 5">
            <a:extLst>
              <a:ext uri="{FF2B5EF4-FFF2-40B4-BE49-F238E27FC236}">
                <a16:creationId xmlns:a16="http://schemas.microsoft.com/office/drawing/2014/main" id="{94017D21-E1C3-4928-BE75-928F6A46DF9E}"/>
              </a:ext>
            </a:extLst>
          </p:cNvPr>
          <p:cNvSpPr/>
          <p:nvPr/>
        </p:nvSpPr>
        <p:spPr>
          <a:xfrm>
            <a:off x="6594322" y="2020198"/>
            <a:ext cx="4584588" cy="400110"/>
          </a:xfrm>
          <a:prstGeom prst="rect">
            <a:avLst/>
          </a:prstGeom>
        </p:spPr>
        <p:txBody>
          <a:bodyPr wrap="none">
            <a:spAutoFit/>
          </a:bodyPr>
          <a:lstStyle/>
          <a:p>
            <a:pPr algn="ctr"/>
            <a:r>
              <a:rPr lang="en-US" sz="2000" dirty="0">
                <a:solidFill>
                  <a:srgbClr val="0C244C"/>
                </a:solidFill>
                <a:hlinkClick r:id="rId4"/>
              </a:rPr>
              <a:t>Catholic Social Teaching Online Toolkit</a:t>
            </a:r>
            <a:endParaRPr lang="en-AU" sz="2000" dirty="0">
              <a:solidFill>
                <a:srgbClr val="0C244C"/>
              </a:solidFill>
            </a:endParaRPr>
          </a:p>
        </p:txBody>
      </p:sp>
    </p:spTree>
    <p:extLst>
      <p:ext uri="{BB962C8B-B14F-4D97-AF65-F5344CB8AC3E}">
        <p14:creationId xmlns:p14="http://schemas.microsoft.com/office/powerpoint/2010/main" val="3478890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23F0-2E0D-49A1-9EE8-DFFB8E1D265E}"/>
              </a:ext>
            </a:extLst>
          </p:cNvPr>
          <p:cNvSpPr>
            <a:spLocks noGrp="1"/>
          </p:cNvSpPr>
          <p:nvPr>
            <p:ph type="ctrTitle"/>
          </p:nvPr>
        </p:nvSpPr>
        <p:spPr>
          <a:xfrm>
            <a:off x="408871" y="0"/>
            <a:ext cx="9144000" cy="1440160"/>
          </a:xfrm>
        </p:spPr>
        <p:txBody>
          <a:bodyPr anchor="ctr"/>
          <a:lstStyle/>
          <a:p>
            <a:r>
              <a:rPr lang="en-AU" dirty="0"/>
              <a:t>ADDITIONAL INFORMATION</a:t>
            </a:r>
          </a:p>
        </p:txBody>
      </p:sp>
      <p:sp>
        <p:nvSpPr>
          <p:cNvPr id="4" name="Rectangle 3">
            <a:extLst>
              <a:ext uri="{FF2B5EF4-FFF2-40B4-BE49-F238E27FC236}">
                <a16:creationId xmlns:a16="http://schemas.microsoft.com/office/drawing/2014/main" id="{D180A065-94B5-4136-9608-8F7A4927DCCA}"/>
              </a:ext>
            </a:extLst>
          </p:cNvPr>
          <p:cNvSpPr/>
          <p:nvPr/>
        </p:nvSpPr>
        <p:spPr>
          <a:xfrm>
            <a:off x="335360" y="1484784"/>
            <a:ext cx="11374258" cy="4027256"/>
          </a:xfrm>
          <a:prstGeom prst="rect">
            <a:avLst/>
          </a:prstGeom>
        </p:spPr>
        <p:txBody>
          <a:bodyPr wrap="square">
            <a:spAutoFit/>
          </a:bodyPr>
          <a:lstStyle/>
          <a:p>
            <a:pPr>
              <a:spcAft>
                <a:spcPts val="600"/>
              </a:spcAft>
            </a:pPr>
            <a:r>
              <a:rPr lang="en-US" sz="1600" b="1" dirty="0">
                <a:cs typeface="Segoe UI"/>
              </a:rPr>
              <a:t>Students</a:t>
            </a:r>
            <a:endParaRPr lang="en-US" sz="1600" b="1" dirty="0">
              <a:cs typeface="Segoe UI"/>
              <a:hlinkClick r:id="rId2">
                <a:extLst>
                  <a:ext uri="{A12FA001-AC4F-418D-AE19-62706E023703}">
                    <ahyp:hlinkClr xmlns:ahyp="http://schemas.microsoft.com/office/drawing/2018/hyperlinkcolor" val="tx"/>
                  </a:ext>
                </a:extLst>
              </a:hlinkClick>
            </a:endParaRPr>
          </a:p>
          <a:p>
            <a:pPr>
              <a:spcAft>
                <a:spcPts val="600"/>
              </a:spcAft>
            </a:pPr>
            <a:r>
              <a:rPr lang="en-US" sz="1600" dirty="0">
                <a:solidFill>
                  <a:srgbClr val="0563C1"/>
                </a:solidFill>
                <a:cs typeface="Segoe UI"/>
                <a:hlinkClick r:id="rId2">
                  <a:extLst>
                    <a:ext uri="{A12FA001-AC4F-418D-AE19-62706E023703}">
                      <ahyp:hlinkClr xmlns:ahyp="http://schemas.microsoft.com/office/drawing/2018/hyperlinkcolor" val="tx"/>
                    </a:ext>
                  </a:extLst>
                </a:hlinkClick>
              </a:rPr>
              <a:t>Caritas Australia’s Code of Conduct</a:t>
            </a:r>
            <a:r>
              <a:rPr lang="en-US" sz="1600" dirty="0"/>
              <a:t> demonstrates our commitment to treating others with respect and dignity; keeping everyone safe; protecting the rights of everyone, especially children and vulnerable adults; using Caritas Australia’s money, resources and information responsibly; and acting with integrity. </a:t>
            </a:r>
          </a:p>
          <a:p>
            <a:pPr>
              <a:spcAft>
                <a:spcPts val="600"/>
              </a:spcAft>
            </a:pPr>
            <a:r>
              <a:rPr lang="en-US" sz="1600" dirty="0"/>
              <a:t>Learning about global social and ecological justice issues can be overwhelming. If there is anything in our work or resources that concerns you, please speak with your teacher or trusted adult. Concerns can also be lodged via our website: </a:t>
            </a:r>
            <a:r>
              <a:rPr lang="en-US" sz="1600" dirty="0">
                <a:solidFill>
                  <a:srgbClr val="0563C1"/>
                </a:solidFill>
                <a:cs typeface="Segoe UI"/>
                <a:hlinkClick r:id="rId3"/>
              </a:rPr>
              <a:t>https://www.caritas.org.au/complaints/</a:t>
            </a:r>
            <a:r>
              <a:rPr lang="en-US" sz="1600" dirty="0"/>
              <a:t> </a:t>
            </a:r>
          </a:p>
          <a:p>
            <a:pPr>
              <a:spcAft>
                <a:spcPts val="600"/>
              </a:spcAft>
            </a:pPr>
            <a:r>
              <a:rPr lang="en-US" sz="1600" dirty="0"/>
              <a:t>Caritas Australia appreciates the unique and valuable perspectives young people have to offer. We would love to receive your ideas and feedback. If you have a suggestion on how we can improve our school resources please email: </a:t>
            </a:r>
            <a:r>
              <a:rPr lang="en-US" sz="1600" dirty="0">
                <a:solidFill>
                  <a:srgbClr val="0563C1"/>
                </a:solidFill>
                <a:cs typeface="Segoe UI"/>
                <a:hlinkClick r:id="rId4"/>
              </a:rPr>
              <a:t>education@caritas.org.au</a:t>
            </a:r>
            <a:r>
              <a:rPr lang="en-US" sz="1600" dirty="0"/>
              <a:t> </a:t>
            </a:r>
            <a:endParaRPr lang="en-AU" sz="1600" b="1" kern="0" dirty="0">
              <a:ea typeface="Roboto Light"/>
            </a:endParaRPr>
          </a:p>
          <a:p>
            <a:pPr>
              <a:spcAft>
                <a:spcPts val="600"/>
              </a:spcAft>
            </a:pPr>
            <a:r>
              <a:rPr lang="en-AU" sz="1600" b="1" kern="0" dirty="0">
                <a:ea typeface="Roboto Light"/>
              </a:rPr>
              <a:t>Teachers</a:t>
            </a:r>
          </a:p>
          <a:p>
            <a:pPr>
              <a:spcAft>
                <a:spcPts val="600"/>
              </a:spcAft>
            </a:pPr>
            <a:r>
              <a:rPr lang="en-AU" sz="1600" kern="0" dirty="0">
                <a:ea typeface="Roboto Light"/>
              </a:rPr>
              <a:t>For more school resources, please visit: </a:t>
            </a:r>
            <a:r>
              <a:rPr lang="en-AU" sz="1600" kern="0" dirty="0">
                <a:ea typeface="Roboto Light"/>
                <a:hlinkClick r:id="rId5"/>
              </a:rPr>
              <a:t>caritas.org.au/resources/school-resources/</a:t>
            </a:r>
            <a:endParaRPr lang="en-AU" sz="1600" b="1" kern="0" dirty="0">
              <a:latin typeface="Arial" panose="020B0604020202020204" pitchFamily="34" charset="0"/>
              <a:ea typeface="Roboto Light"/>
            </a:endParaRPr>
          </a:p>
          <a:p>
            <a:pPr>
              <a:spcAft>
                <a:spcPts val="600"/>
              </a:spcAft>
              <a:defRPr/>
            </a:pPr>
            <a:r>
              <a:rPr lang="en-AU" sz="1600" kern="0" dirty="0">
                <a:ea typeface="Roboto Light"/>
              </a:rPr>
              <a:t>Stay up to date with events and resources! Subscribe to </a:t>
            </a:r>
            <a:r>
              <a:rPr lang="en-AU" sz="1600" kern="0" dirty="0">
                <a:ea typeface="Roboto Light"/>
                <a:hlinkClick r:id="rId6"/>
              </a:rPr>
              <a:t>Caritas Australia’s Education e-newsletter</a:t>
            </a:r>
            <a:r>
              <a:rPr lang="en-AU" sz="1600" kern="0" dirty="0">
                <a:ea typeface="Roboto Light"/>
              </a:rPr>
              <a:t> </a:t>
            </a:r>
          </a:p>
          <a:p>
            <a:pPr>
              <a:spcAft>
                <a:spcPts val="600"/>
              </a:spcAft>
            </a:pPr>
            <a:endParaRPr lang="en-AU" sz="1270" kern="0" dirty="0">
              <a:latin typeface="Arial" panose="020B0604020202020204" pitchFamily="34" charset="0"/>
              <a:ea typeface="Roboto Light" panose="02000000000000000000" pitchFamily="2" charset="0"/>
            </a:endParaRPr>
          </a:p>
        </p:txBody>
      </p:sp>
      <p:pic>
        <p:nvPicPr>
          <p:cNvPr id="5" name="Picture 4">
            <a:extLst>
              <a:ext uri="{FF2B5EF4-FFF2-40B4-BE49-F238E27FC236}">
                <a16:creationId xmlns:a16="http://schemas.microsoft.com/office/drawing/2014/main" id="{B4975DAD-C6D1-4729-91B3-3AAD5EF7867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279576" y="5393700"/>
            <a:ext cx="6762562" cy="775243"/>
          </a:xfrm>
          <a:prstGeom prst="rect">
            <a:avLst/>
          </a:prstGeom>
        </p:spPr>
      </p:pic>
    </p:spTree>
    <p:extLst>
      <p:ext uri="{BB962C8B-B14F-4D97-AF65-F5344CB8AC3E}">
        <p14:creationId xmlns:p14="http://schemas.microsoft.com/office/powerpoint/2010/main" val="1624567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Tree>
    <p:extLst>
      <p:ext uri="{BB962C8B-B14F-4D97-AF65-F5344CB8AC3E}">
        <p14:creationId xmlns:p14="http://schemas.microsoft.com/office/powerpoint/2010/main" val="3485532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23F0-2E0D-49A1-9EE8-DFFB8E1D265E}"/>
              </a:ext>
            </a:extLst>
          </p:cNvPr>
          <p:cNvSpPr>
            <a:spLocks noGrp="1"/>
          </p:cNvSpPr>
          <p:nvPr>
            <p:ph type="ctrTitle"/>
          </p:nvPr>
        </p:nvSpPr>
        <p:spPr>
          <a:xfrm>
            <a:off x="417139" y="0"/>
            <a:ext cx="9144000" cy="1440160"/>
          </a:xfrm>
        </p:spPr>
        <p:txBody>
          <a:bodyPr anchor="ctr"/>
          <a:lstStyle/>
          <a:p>
            <a:r>
              <a:rPr lang="en-AU" dirty="0"/>
              <a:t>Information for users</a:t>
            </a:r>
          </a:p>
        </p:txBody>
      </p:sp>
      <p:sp>
        <p:nvSpPr>
          <p:cNvPr id="4" name="Rectangle 3">
            <a:extLst>
              <a:ext uri="{FF2B5EF4-FFF2-40B4-BE49-F238E27FC236}">
                <a16:creationId xmlns:a16="http://schemas.microsoft.com/office/drawing/2014/main" id="{D180A065-94B5-4136-9608-8F7A4927DCCA}"/>
              </a:ext>
            </a:extLst>
          </p:cNvPr>
          <p:cNvSpPr/>
          <p:nvPr/>
        </p:nvSpPr>
        <p:spPr>
          <a:xfrm>
            <a:off x="400814" y="1628800"/>
            <a:ext cx="11374258" cy="4167808"/>
          </a:xfrm>
          <a:prstGeom prst="rect">
            <a:avLst/>
          </a:prstGeom>
        </p:spPr>
        <p:txBody>
          <a:bodyPr wrap="square">
            <a:spAutoFit/>
          </a:bodyPr>
          <a:lstStyle/>
          <a:p>
            <a:pPr>
              <a:spcBef>
                <a:spcPts val="120"/>
              </a:spcBef>
              <a:spcAft>
                <a:spcPts val="1200"/>
              </a:spcAft>
            </a:pPr>
            <a:r>
              <a:rPr lang="en-US" b="1" dirty="0">
                <a:solidFill>
                  <a:srgbClr val="000000"/>
                </a:solidFill>
                <a:cs typeface="Arial"/>
              </a:rPr>
              <a:t>Aboriginal and Torres Strait Islander people are advised that videos, images and external links contained in this resource may include images, voices or names of people who have since passed away.</a:t>
            </a:r>
            <a:endParaRPr lang="en-US" dirty="0">
              <a:solidFill>
                <a:srgbClr val="05243F"/>
              </a:solidFill>
              <a:cs typeface="Arial"/>
            </a:endParaRPr>
          </a:p>
          <a:p>
            <a:pPr>
              <a:spcBef>
                <a:spcPts val="120"/>
              </a:spcBef>
              <a:spcAft>
                <a:spcPts val="600"/>
              </a:spcAft>
            </a:pPr>
            <a:r>
              <a:rPr lang="en-AU" altLang="en-US" dirty="0">
                <a:latin typeface="Arial" panose="020B0604020202020204" pitchFamily="34" charset="0"/>
                <a:cs typeface="Arial" panose="020B0604020202020204" pitchFamily="34" charset="0"/>
              </a:rPr>
              <a:t>This PowerPoint has been designed as a </a:t>
            </a:r>
            <a:r>
              <a:rPr lang="en-AU" altLang="en-US" b="1" dirty="0">
                <a:latin typeface="Arial" panose="020B0604020202020204" pitchFamily="34" charset="0"/>
                <a:cs typeface="Arial" panose="020B0604020202020204" pitchFamily="34" charset="0"/>
              </a:rPr>
              <a:t>broad introduction </a:t>
            </a:r>
            <a:r>
              <a:rPr lang="en-AU" altLang="en-US" dirty="0">
                <a:latin typeface="Arial" panose="020B0604020202020204" pitchFamily="34" charset="0"/>
                <a:cs typeface="Arial" panose="020B0604020202020204" pitchFamily="34" charset="0"/>
              </a:rPr>
              <a:t>to the key principles of Catholic Social Teaching. </a:t>
            </a:r>
          </a:p>
          <a:p>
            <a:pPr>
              <a:spcBef>
                <a:spcPts val="120"/>
              </a:spcBef>
              <a:spcAft>
                <a:spcPts val="600"/>
              </a:spcAft>
            </a:pPr>
            <a:endParaRPr lang="en-AU" b="1" dirty="0">
              <a:solidFill>
                <a:srgbClr val="000000"/>
              </a:solidFill>
              <a:latin typeface="Arial" panose="020B0604020202020204" pitchFamily="34" charset="0"/>
              <a:cs typeface="Arial" panose="020B0604020202020204" pitchFamily="34" charset="0"/>
            </a:endParaRPr>
          </a:p>
          <a:p>
            <a:pPr>
              <a:spcBef>
                <a:spcPts val="120"/>
              </a:spcBef>
              <a:spcAft>
                <a:spcPts val="600"/>
              </a:spcAft>
            </a:pPr>
            <a:r>
              <a:rPr lang="en-US" b="1" dirty="0">
                <a:solidFill>
                  <a:srgbClr val="000000"/>
                </a:solidFill>
                <a:cs typeface="Arial"/>
              </a:rPr>
              <a:t>Please note:</a:t>
            </a:r>
          </a:p>
          <a:p>
            <a:pPr marL="342900" indent="-342900">
              <a:spcBef>
                <a:spcPts val="120"/>
              </a:spcBef>
              <a:spcAft>
                <a:spcPts val="120"/>
              </a:spcAft>
              <a:buFont typeface="Arial" panose="020B0604020202020204" pitchFamily="34" charset="0"/>
              <a:buChar char="•"/>
            </a:pPr>
            <a:r>
              <a:rPr lang="en-US" dirty="0">
                <a:solidFill>
                  <a:srgbClr val="000000"/>
                </a:solidFill>
                <a:cs typeface="Arial"/>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a:t>
            </a:r>
          </a:p>
          <a:p>
            <a:pPr marL="342900" indent="-342900">
              <a:spcBef>
                <a:spcPts val="120"/>
              </a:spcBef>
              <a:spcAft>
                <a:spcPts val="120"/>
              </a:spcAft>
              <a:buFont typeface="Arial" panose="020B0604020202020204" pitchFamily="34" charset="0"/>
              <a:buChar char="•"/>
            </a:pPr>
            <a:r>
              <a:rPr lang="en-US" dirty="0">
                <a:solidFill>
                  <a:srgbClr val="000000"/>
                </a:solidFill>
                <a:cs typeface="Arial"/>
              </a:rPr>
              <a:t>For copyright information and photo captions, please see the 'Notes' section of the slides.</a:t>
            </a:r>
          </a:p>
          <a:p>
            <a:pPr>
              <a:spcBef>
                <a:spcPct val="0"/>
              </a:spcBef>
            </a:pPr>
            <a:endParaRPr lang="en-AU"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195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191344" y="-99392"/>
            <a:ext cx="10079618" cy="1440160"/>
          </a:xfrm>
        </p:spPr>
        <p:txBody>
          <a:bodyPr/>
          <a:lstStyle/>
          <a:p>
            <a:r>
              <a:rPr lang="en-AU" sz="3600" dirty="0"/>
              <a:t>Background on </a:t>
            </a:r>
            <a:br>
              <a:rPr lang="en-AU" sz="3600" dirty="0"/>
            </a:br>
            <a:r>
              <a:rPr lang="en-AU" sz="3600" dirty="0"/>
              <a:t>catholic social teaching</a:t>
            </a:r>
          </a:p>
        </p:txBody>
      </p:sp>
      <p:sp>
        <p:nvSpPr>
          <p:cNvPr id="4" name="Rectangle 3">
            <a:extLst>
              <a:ext uri="{FF2B5EF4-FFF2-40B4-BE49-F238E27FC236}">
                <a16:creationId xmlns:a16="http://schemas.microsoft.com/office/drawing/2014/main" id="{D12E4C19-FE9E-4A5A-B2F9-A3544D1BBEDE}"/>
              </a:ext>
            </a:extLst>
          </p:cNvPr>
          <p:cNvSpPr/>
          <p:nvPr/>
        </p:nvSpPr>
        <p:spPr>
          <a:xfrm>
            <a:off x="162658" y="1499725"/>
            <a:ext cx="11828196" cy="2041585"/>
          </a:xfrm>
          <a:prstGeom prst="rect">
            <a:avLst/>
          </a:prstGeom>
        </p:spPr>
        <p:txBody>
          <a:bodyPr wrap="square" lIns="91440" tIns="45720" rIns="91440" bIns="45720" anchor="t">
            <a:spAutoFit/>
          </a:bodyPr>
          <a:lstStyle/>
          <a:p>
            <a:pPr lvl="0">
              <a:spcBef>
                <a:spcPts val="120"/>
              </a:spcBef>
              <a:spcAft>
                <a:spcPts val="120"/>
              </a:spcAft>
            </a:pPr>
            <a:r>
              <a:rPr lang="en-AU" sz="2000" dirty="0">
                <a:latin typeface="Arial" panose="020B0604020202020204" pitchFamily="34" charset="0"/>
                <a:cs typeface="Arial" panose="020B0604020202020204" pitchFamily="34" charset="0"/>
              </a:rPr>
              <a:t>Catholic Social Teaching sums up the teachings of the Church on social justice issues. </a:t>
            </a:r>
          </a:p>
          <a:p>
            <a:pPr lvl="0">
              <a:spcBef>
                <a:spcPts val="120"/>
              </a:spcBef>
              <a:spcAft>
                <a:spcPts val="120"/>
              </a:spcAft>
            </a:pPr>
            <a:endParaRPr lang="en-AU" sz="2000" dirty="0">
              <a:latin typeface="Arial" panose="020B0604020202020204" pitchFamily="34" charset="0"/>
              <a:cs typeface="Arial" panose="020B0604020202020204" pitchFamily="34" charset="0"/>
            </a:endParaRPr>
          </a:p>
          <a:p>
            <a:pPr>
              <a:spcBef>
                <a:spcPts val="120"/>
              </a:spcBef>
              <a:spcAft>
                <a:spcPts val="120"/>
              </a:spcAft>
            </a:pPr>
            <a:r>
              <a:rPr lang="en-AU" sz="2000" dirty="0">
                <a:latin typeface="Arial"/>
                <a:cs typeface="Arial"/>
              </a:rPr>
              <a:t>It promotes a vision of a just society that is grounded in the Bible and in the wisdom gathered from experience by the Christian community as it has responded to social justice issues through history.</a:t>
            </a:r>
            <a:endParaRPr lang="en-US" sz="2000" dirty="0">
              <a:latin typeface="Arial"/>
              <a:cs typeface="Arial"/>
            </a:endParaRPr>
          </a:p>
          <a:p>
            <a:pPr>
              <a:spcBef>
                <a:spcPts val="120"/>
              </a:spcBef>
              <a:spcAft>
                <a:spcPts val="120"/>
              </a:spcAft>
            </a:pPr>
            <a:endParaRPr lang="en-US" sz="2000" dirty="0">
              <a:latin typeface="Arial" panose="020B0604020202020204" pitchFamily="34" charset="0"/>
              <a:cs typeface="Arial" panose="020B0604020202020204" pitchFamily="34" charset="0"/>
            </a:endParaRPr>
          </a:p>
          <a:p>
            <a:pPr>
              <a:spcBef>
                <a:spcPts val="120"/>
              </a:spcBef>
              <a:spcAft>
                <a:spcPts val="120"/>
              </a:spcAft>
            </a:pPr>
            <a:r>
              <a:rPr lang="en-US" sz="2000" dirty="0">
                <a:latin typeface="Arial"/>
                <a:cs typeface="Arial"/>
              </a:rPr>
              <a:t>The main Catholic Social Teachings are:</a:t>
            </a:r>
          </a:p>
        </p:txBody>
      </p:sp>
      <p:sp>
        <p:nvSpPr>
          <p:cNvPr id="12" name="Round Diagonal Corner Rectangle 1">
            <a:extLst>
              <a:ext uri="{FF2B5EF4-FFF2-40B4-BE49-F238E27FC236}">
                <a16:creationId xmlns:a16="http://schemas.microsoft.com/office/drawing/2014/main" id="{052ADE1E-801E-4816-A708-7A0E8E39E275}"/>
              </a:ext>
            </a:extLst>
          </p:cNvPr>
          <p:cNvSpPr/>
          <p:nvPr/>
        </p:nvSpPr>
        <p:spPr>
          <a:xfrm rot="16200000">
            <a:off x="33515" y="3776953"/>
            <a:ext cx="2304256" cy="2040395"/>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extBox 12">
            <a:extLst>
              <a:ext uri="{FF2B5EF4-FFF2-40B4-BE49-F238E27FC236}">
                <a16:creationId xmlns:a16="http://schemas.microsoft.com/office/drawing/2014/main" id="{69442C61-EFCB-4BD6-98E5-99AC0539AA58}"/>
              </a:ext>
            </a:extLst>
          </p:cNvPr>
          <p:cNvSpPr txBox="1"/>
          <p:nvPr/>
        </p:nvSpPr>
        <p:spPr>
          <a:xfrm>
            <a:off x="359990" y="3799182"/>
            <a:ext cx="1634898" cy="923330"/>
          </a:xfrm>
          <a:prstGeom prst="rect">
            <a:avLst/>
          </a:prstGeom>
          <a:noFill/>
        </p:spPr>
        <p:txBody>
          <a:bodyPr wrap="square" rtlCol="0">
            <a:spAutoFit/>
          </a:bodyPr>
          <a:lstStyle/>
          <a:p>
            <a:pPr algn="ctr"/>
            <a:r>
              <a:rPr lang="en-AU" b="1" dirty="0">
                <a:solidFill>
                  <a:srgbClr val="0C244C"/>
                </a:solidFill>
              </a:rPr>
              <a:t>Dignity of the Human Person</a:t>
            </a:r>
          </a:p>
        </p:txBody>
      </p:sp>
      <p:sp>
        <p:nvSpPr>
          <p:cNvPr id="23" name="Round Diagonal Corner Rectangle 1">
            <a:extLst>
              <a:ext uri="{FF2B5EF4-FFF2-40B4-BE49-F238E27FC236}">
                <a16:creationId xmlns:a16="http://schemas.microsoft.com/office/drawing/2014/main" id="{81B1D0C3-A01D-49C2-A10F-25EB9DF98C79}"/>
              </a:ext>
            </a:extLst>
          </p:cNvPr>
          <p:cNvSpPr/>
          <p:nvPr/>
        </p:nvSpPr>
        <p:spPr>
          <a:xfrm rot="16200000">
            <a:off x="2139231" y="3859944"/>
            <a:ext cx="2304256" cy="1891177"/>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TextBox 23">
            <a:extLst>
              <a:ext uri="{FF2B5EF4-FFF2-40B4-BE49-F238E27FC236}">
                <a16:creationId xmlns:a16="http://schemas.microsoft.com/office/drawing/2014/main" id="{E36744A8-F09B-48E9-8C6B-4A1D01F77C90}"/>
              </a:ext>
            </a:extLst>
          </p:cNvPr>
          <p:cNvSpPr txBox="1"/>
          <p:nvPr/>
        </p:nvSpPr>
        <p:spPr>
          <a:xfrm>
            <a:off x="2404376" y="3850237"/>
            <a:ext cx="1728193" cy="923330"/>
          </a:xfrm>
          <a:prstGeom prst="rect">
            <a:avLst/>
          </a:prstGeom>
          <a:noFill/>
        </p:spPr>
        <p:txBody>
          <a:bodyPr wrap="square" rtlCol="0">
            <a:spAutoFit/>
          </a:bodyPr>
          <a:lstStyle/>
          <a:p>
            <a:pPr algn="ctr"/>
            <a:r>
              <a:rPr lang="en-AU" b="1" dirty="0">
                <a:solidFill>
                  <a:srgbClr val="0C244C"/>
                </a:solidFill>
              </a:rPr>
              <a:t>Preferential Option for the Poor</a:t>
            </a:r>
          </a:p>
        </p:txBody>
      </p:sp>
      <p:grpSp>
        <p:nvGrpSpPr>
          <p:cNvPr id="34" name="Group 33">
            <a:extLst>
              <a:ext uri="{FF2B5EF4-FFF2-40B4-BE49-F238E27FC236}">
                <a16:creationId xmlns:a16="http://schemas.microsoft.com/office/drawing/2014/main" id="{1A13DFC1-030A-4D38-85F7-17A16712C74D}"/>
              </a:ext>
            </a:extLst>
          </p:cNvPr>
          <p:cNvGrpSpPr/>
          <p:nvPr/>
        </p:nvGrpSpPr>
        <p:grpSpPr>
          <a:xfrm>
            <a:off x="2885703" y="4811904"/>
            <a:ext cx="820902" cy="711075"/>
            <a:chOff x="5019120" y="601723"/>
            <a:chExt cx="337239" cy="245701"/>
          </a:xfrm>
          <a:solidFill>
            <a:srgbClr val="D86075"/>
          </a:solidFill>
        </p:grpSpPr>
        <p:sp>
          <p:nvSpPr>
            <p:cNvPr id="35" name="Freeform: Shape 34">
              <a:extLst>
                <a:ext uri="{FF2B5EF4-FFF2-40B4-BE49-F238E27FC236}">
                  <a16:creationId xmlns:a16="http://schemas.microsoft.com/office/drawing/2014/main" id="{E4BC968F-5903-4A11-98C9-0599763D8C40}"/>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DD061D5F-4503-4B2D-B4DF-D0FB65D4F352}"/>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a:p>
          </p:txBody>
        </p:sp>
        <p:sp>
          <p:nvSpPr>
            <p:cNvPr id="37" name="Freeform: Shape 36">
              <a:extLst>
                <a:ext uri="{FF2B5EF4-FFF2-40B4-BE49-F238E27FC236}">
                  <a16:creationId xmlns:a16="http://schemas.microsoft.com/office/drawing/2014/main" id="{6BEAC970-5654-4377-B1D1-FC5B3ABCAD4C}"/>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a:p>
          </p:txBody>
        </p:sp>
        <p:sp>
          <p:nvSpPr>
            <p:cNvPr id="38" name="Freeform: Shape 37">
              <a:extLst>
                <a:ext uri="{FF2B5EF4-FFF2-40B4-BE49-F238E27FC236}">
                  <a16:creationId xmlns:a16="http://schemas.microsoft.com/office/drawing/2014/main" id="{F544D51D-FB12-409E-B516-9F7AFB5B766B}"/>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a:p>
          </p:txBody>
        </p:sp>
        <p:sp>
          <p:nvSpPr>
            <p:cNvPr id="39" name="Freeform: Shape 38">
              <a:extLst>
                <a:ext uri="{FF2B5EF4-FFF2-40B4-BE49-F238E27FC236}">
                  <a16:creationId xmlns:a16="http://schemas.microsoft.com/office/drawing/2014/main" id="{C377B7F0-E1FB-409F-88E4-9F7992BC6925}"/>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a:p>
          </p:txBody>
        </p:sp>
        <p:sp>
          <p:nvSpPr>
            <p:cNvPr id="40" name="Freeform: Shape 39">
              <a:extLst>
                <a:ext uri="{FF2B5EF4-FFF2-40B4-BE49-F238E27FC236}">
                  <a16:creationId xmlns:a16="http://schemas.microsoft.com/office/drawing/2014/main" id="{1118AD8D-93E0-492F-A6D8-BB1012F2684C}"/>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a:p>
          </p:txBody>
        </p:sp>
        <p:sp>
          <p:nvSpPr>
            <p:cNvPr id="41" name="Freeform: Shape 40">
              <a:extLst>
                <a:ext uri="{FF2B5EF4-FFF2-40B4-BE49-F238E27FC236}">
                  <a16:creationId xmlns:a16="http://schemas.microsoft.com/office/drawing/2014/main" id="{B6E45CB6-0CF3-4219-B849-AC548E5B9C50}"/>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a:p>
          </p:txBody>
        </p:sp>
        <p:sp>
          <p:nvSpPr>
            <p:cNvPr id="42" name="Freeform: Shape 41">
              <a:extLst>
                <a:ext uri="{FF2B5EF4-FFF2-40B4-BE49-F238E27FC236}">
                  <a16:creationId xmlns:a16="http://schemas.microsoft.com/office/drawing/2014/main" id="{76B98CB2-9698-4260-93E0-2DB355112A0B}"/>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a:p>
          </p:txBody>
        </p:sp>
        <p:sp>
          <p:nvSpPr>
            <p:cNvPr id="43" name="Freeform: Shape 42">
              <a:extLst>
                <a:ext uri="{FF2B5EF4-FFF2-40B4-BE49-F238E27FC236}">
                  <a16:creationId xmlns:a16="http://schemas.microsoft.com/office/drawing/2014/main" id="{24D5431A-79E0-402D-BAA3-3ECE236020D1}"/>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a:p>
          </p:txBody>
        </p:sp>
        <p:sp>
          <p:nvSpPr>
            <p:cNvPr id="44" name="Freeform: Shape 43">
              <a:extLst>
                <a:ext uri="{FF2B5EF4-FFF2-40B4-BE49-F238E27FC236}">
                  <a16:creationId xmlns:a16="http://schemas.microsoft.com/office/drawing/2014/main" id="{115A2316-EC94-4114-8D07-10F3ED22315B}"/>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a:p>
          </p:txBody>
        </p:sp>
        <p:sp>
          <p:nvSpPr>
            <p:cNvPr id="45" name="Freeform: Shape 44">
              <a:extLst>
                <a:ext uri="{FF2B5EF4-FFF2-40B4-BE49-F238E27FC236}">
                  <a16:creationId xmlns:a16="http://schemas.microsoft.com/office/drawing/2014/main" id="{B4B6B79C-96DF-45A2-90B5-5327E90C54A1}"/>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a:p>
          </p:txBody>
        </p:sp>
        <p:sp>
          <p:nvSpPr>
            <p:cNvPr id="46" name="Freeform: Shape 45">
              <a:extLst>
                <a:ext uri="{FF2B5EF4-FFF2-40B4-BE49-F238E27FC236}">
                  <a16:creationId xmlns:a16="http://schemas.microsoft.com/office/drawing/2014/main" id="{B5CA7ECB-2784-4CB8-9C24-1A0930697BCE}"/>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a:p>
          </p:txBody>
        </p:sp>
        <p:sp>
          <p:nvSpPr>
            <p:cNvPr id="47" name="Freeform: Shape 46">
              <a:extLst>
                <a:ext uri="{FF2B5EF4-FFF2-40B4-BE49-F238E27FC236}">
                  <a16:creationId xmlns:a16="http://schemas.microsoft.com/office/drawing/2014/main" id="{8EB23EFA-3AE6-433A-938B-51CE52E2A3F7}"/>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a:p>
          </p:txBody>
        </p:sp>
        <p:sp>
          <p:nvSpPr>
            <p:cNvPr id="48" name="Freeform: Shape 47">
              <a:extLst>
                <a:ext uri="{FF2B5EF4-FFF2-40B4-BE49-F238E27FC236}">
                  <a16:creationId xmlns:a16="http://schemas.microsoft.com/office/drawing/2014/main" id="{0CC19B7A-27B0-4FEE-A232-0AA8417E8C06}"/>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a:p>
          </p:txBody>
        </p:sp>
        <p:sp>
          <p:nvSpPr>
            <p:cNvPr id="49" name="Freeform: Shape 48">
              <a:extLst>
                <a:ext uri="{FF2B5EF4-FFF2-40B4-BE49-F238E27FC236}">
                  <a16:creationId xmlns:a16="http://schemas.microsoft.com/office/drawing/2014/main" id="{B853EDA6-DC94-48A5-9D31-5F59685DE2C8}"/>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a:p>
          </p:txBody>
        </p:sp>
        <p:sp>
          <p:nvSpPr>
            <p:cNvPr id="50" name="Freeform: Shape 49">
              <a:extLst>
                <a:ext uri="{FF2B5EF4-FFF2-40B4-BE49-F238E27FC236}">
                  <a16:creationId xmlns:a16="http://schemas.microsoft.com/office/drawing/2014/main" id="{F71595C1-3A4A-4654-9553-4C15C08951B8}"/>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a:p>
          </p:txBody>
        </p:sp>
        <p:sp>
          <p:nvSpPr>
            <p:cNvPr id="51" name="Freeform: Shape 50">
              <a:extLst>
                <a:ext uri="{FF2B5EF4-FFF2-40B4-BE49-F238E27FC236}">
                  <a16:creationId xmlns:a16="http://schemas.microsoft.com/office/drawing/2014/main" id="{5FABE414-474A-47A0-B3F8-8E257272948E}"/>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6944E625-35E0-4C2F-9040-622D30CE452C}"/>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3A33FD70-9A21-45D7-87D3-309D744C0A5E}"/>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a:p>
          </p:txBody>
        </p:sp>
        <p:sp>
          <p:nvSpPr>
            <p:cNvPr id="54" name="Freeform: Shape 53">
              <a:extLst>
                <a:ext uri="{FF2B5EF4-FFF2-40B4-BE49-F238E27FC236}">
                  <a16:creationId xmlns:a16="http://schemas.microsoft.com/office/drawing/2014/main" id="{89E61496-DFEB-4712-A8DD-BA20BE25EA2D}"/>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a:p>
          </p:txBody>
        </p:sp>
        <p:sp>
          <p:nvSpPr>
            <p:cNvPr id="55" name="Freeform: Shape 54">
              <a:extLst>
                <a:ext uri="{FF2B5EF4-FFF2-40B4-BE49-F238E27FC236}">
                  <a16:creationId xmlns:a16="http://schemas.microsoft.com/office/drawing/2014/main" id="{83D1CF3F-95C5-4906-BE2F-B0E9E6EFC8A9}"/>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a:p>
          </p:txBody>
        </p:sp>
        <p:sp>
          <p:nvSpPr>
            <p:cNvPr id="56" name="Freeform: Shape 55">
              <a:extLst>
                <a:ext uri="{FF2B5EF4-FFF2-40B4-BE49-F238E27FC236}">
                  <a16:creationId xmlns:a16="http://schemas.microsoft.com/office/drawing/2014/main" id="{CB8111CF-EFB7-4788-A8A9-FA85DE1A4515}"/>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a:p>
          </p:txBody>
        </p:sp>
        <p:sp>
          <p:nvSpPr>
            <p:cNvPr id="57" name="Freeform: Shape 56">
              <a:extLst>
                <a:ext uri="{FF2B5EF4-FFF2-40B4-BE49-F238E27FC236}">
                  <a16:creationId xmlns:a16="http://schemas.microsoft.com/office/drawing/2014/main" id="{C2DAE748-86AE-4A7A-88C7-F4040220B57A}"/>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a:p>
          </p:txBody>
        </p:sp>
        <p:sp>
          <p:nvSpPr>
            <p:cNvPr id="58" name="Freeform: Shape 57">
              <a:extLst>
                <a:ext uri="{FF2B5EF4-FFF2-40B4-BE49-F238E27FC236}">
                  <a16:creationId xmlns:a16="http://schemas.microsoft.com/office/drawing/2014/main" id="{F27A6446-8024-43FD-813E-6B4DD9799222}"/>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a:p>
          </p:txBody>
        </p:sp>
        <p:sp>
          <p:nvSpPr>
            <p:cNvPr id="59" name="Freeform: Shape 58">
              <a:extLst>
                <a:ext uri="{FF2B5EF4-FFF2-40B4-BE49-F238E27FC236}">
                  <a16:creationId xmlns:a16="http://schemas.microsoft.com/office/drawing/2014/main" id="{B0760313-3D44-4AD5-B9A3-6F2507572652}"/>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a:p>
          </p:txBody>
        </p:sp>
      </p:grpSp>
      <p:sp>
        <p:nvSpPr>
          <p:cNvPr id="60" name="Round Diagonal Corner Rectangle 1">
            <a:extLst>
              <a:ext uri="{FF2B5EF4-FFF2-40B4-BE49-F238E27FC236}">
                <a16:creationId xmlns:a16="http://schemas.microsoft.com/office/drawing/2014/main" id="{BB449D30-8828-4C22-972F-90BB69C9A6EC}"/>
              </a:ext>
            </a:extLst>
          </p:cNvPr>
          <p:cNvSpPr/>
          <p:nvPr/>
        </p:nvSpPr>
        <p:spPr>
          <a:xfrm rot="16200000">
            <a:off x="4160007" y="3861416"/>
            <a:ext cx="2304256" cy="1891178"/>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1" name="TextBox 60">
            <a:extLst>
              <a:ext uri="{FF2B5EF4-FFF2-40B4-BE49-F238E27FC236}">
                <a16:creationId xmlns:a16="http://schemas.microsoft.com/office/drawing/2014/main" id="{0A34FDD2-BD8C-46E0-BD04-12650AC55D9D}"/>
              </a:ext>
            </a:extLst>
          </p:cNvPr>
          <p:cNvSpPr txBox="1"/>
          <p:nvPr/>
        </p:nvSpPr>
        <p:spPr>
          <a:xfrm>
            <a:off x="4448038" y="3850237"/>
            <a:ext cx="1728193" cy="923330"/>
          </a:xfrm>
          <a:prstGeom prst="rect">
            <a:avLst/>
          </a:prstGeom>
          <a:noFill/>
        </p:spPr>
        <p:txBody>
          <a:bodyPr wrap="square" rtlCol="0">
            <a:spAutoFit/>
          </a:bodyPr>
          <a:lstStyle/>
          <a:p>
            <a:pPr algn="ctr"/>
            <a:r>
              <a:rPr lang="en-AU" b="1" dirty="0">
                <a:solidFill>
                  <a:srgbClr val="0C244C"/>
                </a:solidFill>
              </a:rPr>
              <a:t>Care for our Common Home</a:t>
            </a:r>
          </a:p>
        </p:txBody>
      </p:sp>
      <p:sp>
        <p:nvSpPr>
          <p:cNvPr id="95" name="Round Diagonal Corner Rectangle 1">
            <a:extLst>
              <a:ext uri="{FF2B5EF4-FFF2-40B4-BE49-F238E27FC236}">
                <a16:creationId xmlns:a16="http://schemas.microsoft.com/office/drawing/2014/main" id="{5DD3DB9C-F015-4D94-9B46-101EE9AB5FCB}"/>
              </a:ext>
            </a:extLst>
          </p:cNvPr>
          <p:cNvSpPr/>
          <p:nvPr/>
        </p:nvSpPr>
        <p:spPr>
          <a:xfrm rot="16200000">
            <a:off x="6207776" y="3869798"/>
            <a:ext cx="2304256" cy="1891178"/>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6" name="TextBox 95">
            <a:extLst>
              <a:ext uri="{FF2B5EF4-FFF2-40B4-BE49-F238E27FC236}">
                <a16:creationId xmlns:a16="http://schemas.microsoft.com/office/drawing/2014/main" id="{0EDFCECD-DC4C-4F2D-8123-68D5092AD493}"/>
              </a:ext>
            </a:extLst>
          </p:cNvPr>
          <p:cNvSpPr txBox="1"/>
          <p:nvPr/>
        </p:nvSpPr>
        <p:spPr>
          <a:xfrm>
            <a:off x="6495807" y="3903148"/>
            <a:ext cx="1728193" cy="646331"/>
          </a:xfrm>
          <a:prstGeom prst="rect">
            <a:avLst/>
          </a:prstGeom>
          <a:noFill/>
        </p:spPr>
        <p:txBody>
          <a:bodyPr wrap="square" rtlCol="0">
            <a:spAutoFit/>
          </a:bodyPr>
          <a:lstStyle/>
          <a:p>
            <a:pPr algn="ctr"/>
            <a:r>
              <a:rPr lang="en-AU" b="1" dirty="0">
                <a:solidFill>
                  <a:srgbClr val="0C244C"/>
                </a:solidFill>
              </a:rPr>
              <a:t>The Common Good</a:t>
            </a:r>
          </a:p>
        </p:txBody>
      </p:sp>
      <p:sp>
        <p:nvSpPr>
          <p:cNvPr id="109" name="Round Diagonal Corner Rectangle 1">
            <a:extLst>
              <a:ext uri="{FF2B5EF4-FFF2-40B4-BE49-F238E27FC236}">
                <a16:creationId xmlns:a16="http://schemas.microsoft.com/office/drawing/2014/main" id="{932ADFB2-E4A1-4DB7-B008-1EC83B5E3BDE}"/>
              </a:ext>
            </a:extLst>
          </p:cNvPr>
          <p:cNvSpPr/>
          <p:nvPr/>
        </p:nvSpPr>
        <p:spPr>
          <a:xfrm rot="16200000">
            <a:off x="8174056" y="3939586"/>
            <a:ext cx="2304256" cy="1728196"/>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0" name="TextBox 109">
            <a:extLst>
              <a:ext uri="{FF2B5EF4-FFF2-40B4-BE49-F238E27FC236}">
                <a16:creationId xmlns:a16="http://schemas.microsoft.com/office/drawing/2014/main" id="{6A9188B2-B603-481C-BD9E-59D40FFD8295}"/>
              </a:ext>
            </a:extLst>
          </p:cNvPr>
          <p:cNvSpPr txBox="1"/>
          <p:nvPr/>
        </p:nvSpPr>
        <p:spPr>
          <a:xfrm>
            <a:off x="8386985" y="4025449"/>
            <a:ext cx="1728193" cy="369332"/>
          </a:xfrm>
          <a:prstGeom prst="rect">
            <a:avLst/>
          </a:prstGeom>
          <a:noFill/>
        </p:spPr>
        <p:txBody>
          <a:bodyPr wrap="square" rtlCol="0">
            <a:spAutoFit/>
          </a:bodyPr>
          <a:lstStyle/>
          <a:p>
            <a:pPr algn="ctr"/>
            <a:r>
              <a:rPr lang="en-AU" b="1" dirty="0">
                <a:solidFill>
                  <a:srgbClr val="0C244C"/>
                </a:solidFill>
              </a:rPr>
              <a:t>Solidarity</a:t>
            </a:r>
          </a:p>
        </p:txBody>
      </p:sp>
      <p:sp>
        <p:nvSpPr>
          <p:cNvPr id="121" name="Round Diagonal Corner Rectangle 1">
            <a:extLst>
              <a:ext uri="{FF2B5EF4-FFF2-40B4-BE49-F238E27FC236}">
                <a16:creationId xmlns:a16="http://schemas.microsoft.com/office/drawing/2014/main" id="{113E5D47-413E-4B14-A965-F56DF3C13DE8}"/>
              </a:ext>
            </a:extLst>
          </p:cNvPr>
          <p:cNvSpPr/>
          <p:nvPr/>
        </p:nvSpPr>
        <p:spPr>
          <a:xfrm rot="16200000">
            <a:off x="10052454" y="3933866"/>
            <a:ext cx="2304256" cy="1728196"/>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2" name="TextBox 121">
            <a:extLst>
              <a:ext uri="{FF2B5EF4-FFF2-40B4-BE49-F238E27FC236}">
                <a16:creationId xmlns:a16="http://schemas.microsoft.com/office/drawing/2014/main" id="{76BB66DB-70C9-4524-96BB-C747FB2FBF28}"/>
              </a:ext>
            </a:extLst>
          </p:cNvPr>
          <p:cNvSpPr txBox="1"/>
          <p:nvPr/>
        </p:nvSpPr>
        <p:spPr>
          <a:xfrm>
            <a:off x="10265383" y="3764648"/>
            <a:ext cx="1728193" cy="923330"/>
          </a:xfrm>
          <a:prstGeom prst="rect">
            <a:avLst/>
          </a:prstGeom>
          <a:noFill/>
        </p:spPr>
        <p:txBody>
          <a:bodyPr wrap="square" rtlCol="0">
            <a:spAutoFit/>
          </a:bodyPr>
          <a:lstStyle/>
          <a:p>
            <a:pPr algn="ctr"/>
            <a:r>
              <a:rPr lang="en-AU" b="1" dirty="0">
                <a:solidFill>
                  <a:srgbClr val="0C244C"/>
                </a:solidFill>
              </a:rPr>
              <a:t>Subsidiarity and Participation</a:t>
            </a:r>
          </a:p>
        </p:txBody>
      </p:sp>
      <p:pic>
        <p:nvPicPr>
          <p:cNvPr id="5" name="Picture 5" descr="Icon&#10;&#10;Description automatically generated">
            <a:extLst>
              <a:ext uri="{FF2B5EF4-FFF2-40B4-BE49-F238E27FC236}">
                <a16:creationId xmlns:a16="http://schemas.microsoft.com/office/drawing/2014/main" id="{DD7F700D-84BD-F547-D383-CC0A2C527D73}"/>
              </a:ext>
            </a:extLst>
          </p:cNvPr>
          <p:cNvPicPr>
            <a:picLocks noChangeAspect="1"/>
          </p:cNvPicPr>
          <p:nvPr/>
        </p:nvPicPr>
        <p:blipFill>
          <a:blip r:embed="rId3"/>
          <a:stretch>
            <a:fillRect/>
          </a:stretch>
        </p:blipFill>
        <p:spPr>
          <a:xfrm>
            <a:off x="6966297" y="4695862"/>
            <a:ext cx="848227" cy="943167"/>
          </a:xfrm>
          <a:prstGeom prst="rect">
            <a:avLst/>
          </a:prstGeom>
        </p:spPr>
      </p:pic>
      <p:pic>
        <p:nvPicPr>
          <p:cNvPr id="81" name="Graphic 80">
            <a:extLst>
              <a:ext uri="{FF2B5EF4-FFF2-40B4-BE49-F238E27FC236}">
                <a16:creationId xmlns:a16="http://schemas.microsoft.com/office/drawing/2014/main" id="{5D137D17-6588-42F6-B97A-F84EE59CC0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40011" y="4803683"/>
            <a:ext cx="858050" cy="858050"/>
          </a:xfrm>
          <a:prstGeom prst="rect">
            <a:avLst/>
          </a:prstGeom>
        </p:spPr>
      </p:pic>
      <p:pic>
        <p:nvPicPr>
          <p:cNvPr id="102" name="Graphic 101">
            <a:extLst>
              <a:ext uri="{FF2B5EF4-FFF2-40B4-BE49-F238E27FC236}">
                <a16:creationId xmlns:a16="http://schemas.microsoft.com/office/drawing/2014/main" id="{2803248A-058C-4472-A58E-C97FF86FA7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18049" y="4850102"/>
            <a:ext cx="777419" cy="777419"/>
          </a:xfrm>
          <a:prstGeom prst="rect">
            <a:avLst/>
          </a:prstGeom>
        </p:spPr>
      </p:pic>
      <p:pic>
        <p:nvPicPr>
          <p:cNvPr id="6" name="Graphic 5" descr="Woman">
            <a:extLst>
              <a:ext uri="{FF2B5EF4-FFF2-40B4-BE49-F238E27FC236}">
                <a16:creationId xmlns:a16="http://schemas.microsoft.com/office/drawing/2014/main" id="{6A3382B6-4621-41A1-A3AF-7D02916FA7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8130" y="4762750"/>
            <a:ext cx="914400" cy="914400"/>
          </a:xfrm>
          <a:prstGeom prst="rect">
            <a:avLst/>
          </a:prstGeom>
        </p:spPr>
      </p:pic>
      <p:pic>
        <p:nvPicPr>
          <p:cNvPr id="7" name="Picture 7" descr="A picture containing text, weapon&#10;&#10;Description automatically generated">
            <a:extLst>
              <a:ext uri="{FF2B5EF4-FFF2-40B4-BE49-F238E27FC236}">
                <a16:creationId xmlns:a16="http://schemas.microsoft.com/office/drawing/2014/main" id="{2EF77D89-20D7-4134-25D5-74D8DECA649E}"/>
              </a:ext>
            </a:extLst>
          </p:cNvPr>
          <p:cNvPicPr>
            <a:picLocks noChangeAspect="1"/>
          </p:cNvPicPr>
          <p:nvPr/>
        </p:nvPicPr>
        <p:blipFill>
          <a:blip r:embed="rId10"/>
          <a:stretch>
            <a:fillRect/>
          </a:stretch>
        </p:blipFill>
        <p:spPr>
          <a:xfrm>
            <a:off x="10749963" y="4854296"/>
            <a:ext cx="998125" cy="818916"/>
          </a:xfrm>
          <a:prstGeom prst="rect">
            <a:avLst/>
          </a:prstGeom>
        </p:spPr>
      </p:pic>
    </p:spTree>
    <p:extLst>
      <p:ext uri="{BB962C8B-B14F-4D97-AF65-F5344CB8AC3E}">
        <p14:creationId xmlns:p14="http://schemas.microsoft.com/office/powerpoint/2010/main" val="1866541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191344" y="-99392"/>
            <a:ext cx="10079618" cy="1440160"/>
          </a:xfrm>
        </p:spPr>
        <p:txBody>
          <a:bodyPr/>
          <a:lstStyle/>
          <a:p>
            <a:r>
              <a:rPr lang="en-AU" sz="3600" dirty="0"/>
              <a:t>CARITAS AUSTRALIA AND</a:t>
            </a:r>
            <a:br>
              <a:rPr lang="en-AU" sz="3600" dirty="0"/>
            </a:br>
            <a:r>
              <a:rPr lang="en-AU" sz="3600" dirty="0"/>
              <a:t>catholic social teaching</a:t>
            </a:r>
          </a:p>
        </p:txBody>
      </p:sp>
      <p:sp>
        <p:nvSpPr>
          <p:cNvPr id="4" name="Rectangle 3">
            <a:extLst>
              <a:ext uri="{FF2B5EF4-FFF2-40B4-BE49-F238E27FC236}">
                <a16:creationId xmlns:a16="http://schemas.microsoft.com/office/drawing/2014/main" id="{D12E4C19-FE9E-4A5A-B2F9-A3544D1BBEDE}"/>
              </a:ext>
            </a:extLst>
          </p:cNvPr>
          <p:cNvSpPr/>
          <p:nvPr/>
        </p:nvSpPr>
        <p:spPr>
          <a:xfrm>
            <a:off x="401698" y="2100364"/>
            <a:ext cx="5713167" cy="3170099"/>
          </a:xfrm>
          <a:prstGeom prst="rect">
            <a:avLst/>
          </a:prstGeom>
        </p:spPr>
        <p:txBody>
          <a:bodyPr wrap="square">
            <a:spAutoFit/>
          </a:bodyPr>
          <a:lstStyle/>
          <a:p>
            <a:pPr lvl="0"/>
            <a:r>
              <a:rPr lang="en-AU" sz="2000" dirty="0"/>
              <a:t>Our long-term development and emergency aid work is shaped by the tradition of Catholic Social Teaching (CST). </a:t>
            </a:r>
          </a:p>
          <a:p>
            <a:pPr lvl="0"/>
            <a:endParaRPr lang="en-AU" sz="2000" dirty="0"/>
          </a:p>
          <a:p>
            <a:pPr lvl="0"/>
            <a:r>
              <a:rPr lang="en-AU" sz="2000" dirty="0"/>
              <a:t>CST covers all spheres of life – the economic, political, personal and spiritual. With human dignity at its centre, a holistic approach to development, founded on the principles of CST, is what Pope Paul VI called ‘authentic development’.</a:t>
            </a:r>
          </a:p>
        </p:txBody>
      </p:sp>
      <p:pic>
        <p:nvPicPr>
          <p:cNvPr id="7" name="Picture 6">
            <a:extLst>
              <a:ext uri="{FF2B5EF4-FFF2-40B4-BE49-F238E27FC236}">
                <a16:creationId xmlns:a16="http://schemas.microsoft.com/office/drawing/2014/main" id="{1404F936-706E-4E70-A4BA-28D998490F7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56040" y="1823385"/>
            <a:ext cx="5184576" cy="3456384"/>
          </a:xfrm>
          <a:prstGeom prst="rect">
            <a:avLst/>
          </a:prstGeom>
        </p:spPr>
      </p:pic>
      <p:sp>
        <p:nvSpPr>
          <p:cNvPr id="8" name="Rectangle 7">
            <a:extLst>
              <a:ext uri="{FF2B5EF4-FFF2-40B4-BE49-F238E27FC236}">
                <a16:creationId xmlns:a16="http://schemas.microsoft.com/office/drawing/2014/main" id="{1AA9F893-4D5E-4625-8BCA-8BD1540059AC}"/>
              </a:ext>
            </a:extLst>
          </p:cNvPr>
          <p:cNvSpPr/>
          <p:nvPr/>
        </p:nvSpPr>
        <p:spPr>
          <a:xfrm>
            <a:off x="6384032" y="5270463"/>
            <a:ext cx="5256584" cy="400110"/>
          </a:xfrm>
          <a:prstGeom prst="rect">
            <a:avLst/>
          </a:prstGeom>
        </p:spPr>
        <p:txBody>
          <a:bodyPr wrap="square">
            <a:spAutoFit/>
          </a:bodyPr>
          <a:lstStyle/>
          <a:p>
            <a:r>
              <a:rPr lang="en-AU" sz="1000" dirty="0" err="1">
                <a:solidFill>
                  <a:srgbClr val="000000"/>
                </a:solidFill>
                <a:latin typeface="Arial" panose="020B0604020202020204" pitchFamily="34" charset="0"/>
              </a:rPr>
              <a:t>Shaniella</a:t>
            </a:r>
            <a:r>
              <a:rPr lang="en-AU" sz="1000" dirty="0">
                <a:solidFill>
                  <a:srgbClr val="000000"/>
                </a:solidFill>
                <a:latin typeface="Arial" panose="020B0604020202020204" pitchFamily="34" charset="0"/>
              </a:rPr>
              <a:t> works in the gardens at a Rural Training Centre near the capital Honiara, Solomon Islands. Photo: Neil </a:t>
            </a:r>
            <a:r>
              <a:rPr lang="en-AU" sz="1000" dirty="0" err="1">
                <a:solidFill>
                  <a:srgbClr val="000000"/>
                </a:solidFill>
                <a:latin typeface="Arial" panose="020B0604020202020204" pitchFamily="34" charset="0"/>
              </a:rPr>
              <a:t>Nuia</a:t>
            </a:r>
            <a:r>
              <a:rPr lang="en-AU" sz="1000" dirty="0">
                <a:solidFill>
                  <a:srgbClr val="000000"/>
                </a:solidFill>
                <a:latin typeface="Arial" panose="020B0604020202020204" pitchFamily="34" charset="0"/>
              </a:rPr>
              <a:t> </a:t>
            </a:r>
            <a:endParaRPr lang="en-AU" sz="1000" dirty="0"/>
          </a:p>
        </p:txBody>
      </p:sp>
    </p:spTree>
    <p:extLst>
      <p:ext uri="{BB962C8B-B14F-4D97-AF65-F5344CB8AC3E}">
        <p14:creationId xmlns:p14="http://schemas.microsoft.com/office/powerpoint/2010/main" val="3623749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23610" y="-12636"/>
            <a:ext cx="10079618" cy="1440160"/>
          </a:xfrm>
        </p:spPr>
        <p:txBody>
          <a:bodyPr/>
          <a:lstStyle/>
          <a:p>
            <a:r>
              <a:rPr lang="en-AU" dirty="0"/>
              <a:t>DIGNITY OF THE </a:t>
            </a:r>
            <a:br>
              <a:rPr lang="en-AU" dirty="0"/>
            </a:br>
            <a:r>
              <a:rPr lang="en-AU" dirty="0"/>
              <a:t>HUMAN PERSON</a:t>
            </a:r>
          </a:p>
        </p:txBody>
      </p:sp>
      <p:sp>
        <p:nvSpPr>
          <p:cNvPr id="4" name="Rectangle 3">
            <a:extLst>
              <a:ext uri="{FF2B5EF4-FFF2-40B4-BE49-F238E27FC236}">
                <a16:creationId xmlns:a16="http://schemas.microsoft.com/office/drawing/2014/main" id="{D12E4C19-FE9E-4A5A-B2F9-A3544D1BBEDE}"/>
              </a:ext>
            </a:extLst>
          </p:cNvPr>
          <p:cNvSpPr/>
          <p:nvPr/>
        </p:nvSpPr>
        <p:spPr>
          <a:xfrm>
            <a:off x="5988214" y="1749351"/>
            <a:ext cx="6012442" cy="4401205"/>
          </a:xfrm>
          <a:prstGeom prst="rect">
            <a:avLst/>
          </a:prstGeom>
        </p:spPr>
        <p:txBody>
          <a:bodyPr wrap="square">
            <a:spAutoFit/>
          </a:bodyPr>
          <a:lstStyle/>
          <a:p>
            <a:pPr marL="342900" lvl="0" indent="-342900">
              <a:buFont typeface="Arial" panose="020B0604020202020204" pitchFamily="34" charset="0"/>
              <a:buChar char="•"/>
            </a:pPr>
            <a:r>
              <a:rPr lang="en-AU" sz="2000" dirty="0"/>
              <a:t>We believe that every person is made in God’s image. We believe that every person has inherent dignity and every life is sacred. </a:t>
            </a:r>
          </a:p>
          <a:p>
            <a:pPr marL="342900" lvl="0" indent="-342900">
              <a:buFont typeface="Arial" panose="020B0604020202020204" pitchFamily="34" charset="0"/>
              <a:buChar char="•"/>
            </a:pPr>
            <a:endParaRPr lang="en-AU" sz="2000" dirty="0"/>
          </a:p>
          <a:p>
            <a:pPr marL="342900" lvl="0" indent="-342900">
              <a:buFont typeface="Arial" panose="020B0604020202020204" pitchFamily="34" charset="0"/>
              <a:buChar char="•"/>
            </a:pPr>
            <a:r>
              <a:rPr lang="en-AU" sz="2000" dirty="0"/>
              <a:t>The innate dignity of each person is the foundation and inspiration of our vision for a just and compassionate world.</a:t>
            </a:r>
          </a:p>
          <a:p>
            <a:pPr marL="342900" lvl="0" indent="-342900">
              <a:buFont typeface="Arial" panose="020B0604020202020204" pitchFamily="34" charset="0"/>
              <a:buChar char="•"/>
            </a:pPr>
            <a:endParaRPr lang="en-AU" sz="2000" dirty="0"/>
          </a:p>
          <a:p>
            <a:pPr marL="342900" lvl="0" indent="-342900">
              <a:buFont typeface="Arial" panose="020B0604020202020204" pitchFamily="34" charset="0"/>
              <a:buChar char="•"/>
            </a:pPr>
            <a:r>
              <a:rPr lang="en-AU" sz="2000" dirty="0"/>
              <a:t>We see the image of God in every person, no matter their circumstance. The women, men and children most vulnerable to extreme poverty and injustice should not be hindered from living a life equal to their dignity. </a:t>
            </a:r>
          </a:p>
          <a:p>
            <a:pPr lvl="0"/>
            <a:endParaRPr lang="en-AU" sz="2000" dirty="0"/>
          </a:p>
        </p:txBody>
      </p:sp>
      <p:pic>
        <p:nvPicPr>
          <p:cNvPr id="6" name="Picture 5">
            <a:extLst>
              <a:ext uri="{FF2B5EF4-FFF2-40B4-BE49-F238E27FC236}">
                <a16:creationId xmlns:a16="http://schemas.microsoft.com/office/drawing/2014/main" id="{CF9969F3-2612-4B11-886E-0586517C0D2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5009" y="1935463"/>
            <a:ext cx="5158299" cy="3438866"/>
          </a:xfrm>
          <a:prstGeom prst="rect">
            <a:avLst/>
          </a:prstGeom>
        </p:spPr>
      </p:pic>
      <p:sp>
        <p:nvSpPr>
          <p:cNvPr id="16" name="Rectangle 15">
            <a:extLst>
              <a:ext uri="{FF2B5EF4-FFF2-40B4-BE49-F238E27FC236}">
                <a16:creationId xmlns:a16="http://schemas.microsoft.com/office/drawing/2014/main" id="{C252AC0F-8471-4BF4-97A7-DE1156E57D7B}"/>
              </a:ext>
            </a:extLst>
          </p:cNvPr>
          <p:cNvSpPr/>
          <p:nvPr/>
        </p:nvSpPr>
        <p:spPr>
          <a:xfrm>
            <a:off x="323610" y="5381137"/>
            <a:ext cx="5269698" cy="553998"/>
          </a:xfrm>
          <a:prstGeom prst="rect">
            <a:avLst/>
          </a:prstGeom>
        </p:spPr>
        <p:txBody>
          <a:bodyPr wrap="square">
            <a:spAutoFit/>
          </a:bodyPr>
          <a:lstStyle/>
          <a:p>
            <a:r>
              <a:rPr lang="en-AU" sz="1000" dirty="0">
                <a:solidFill>
                  <a:srgbClr val="000000"/>
                </a:solidFill>
                <a:latin typeface="Arial" panose="020B0604020202020204" pitchFamily="34" charset="0"/>
              </a:rPr>
              <a:t>Janice (right) and artworker and elder </a:t>
            </a:r>
            <a:r>
              <a:rPr lang="en-AU" sz="1000" dirty="0" err="1">
                <a:solidFill>
                  <a:srgbClr val="000000"/>
                </a:solidFill>
                <a:latin typeface="Arial" panose="020B0604020202020204" pitchFamily="34" charset="0"/>
              </a:rPr>
              <a:t>Noreena</a:t>
            </a:r>
            <a:r>
              <a:rPr lang="en-AU" sz="1000" dirty="0">
                <a:solidFill>
                  <a:srgbClr val="000000"/>
                </a:solidFill>
                <a:latin typeface="Arial" panose="020B0604020202020204" pitchFamily="34" charset="0"/>
              </a:rPr>
              <a:t> pose for a photograph holding pandanus leaves collected from a forest near </a:t>
            </a:r>
            <a:r>
              <a:rPr lang="en-AU" sz="1000" dirty="0" err="1">
                <a:solidFill>
                  <a:srgbClr val="000000"/>
                </a:solidFill>
                <a:latin typeface="Arial" panose="020B0604020202020204" pitchFamily="34" charset="0"/>
              </a:rPr>
              <a:t>Djilpin</a:t>
            </a:r>
            <a:r>
              <a:rPr lang="en-AU" sz="1000" dirty="0">
                <a:solidFill>
                  <a:srgbClr val="000000"/>
                </a:solidFill>
                <a:latin typeface="Arial" panose="020B0604020202020204" pitchFamily="34" charset="0"/>
              </a:rPr>
              <a:t> Arts, Northern Territory, Australia. Photo: Richard Wainwright</a:t>
            </a:r>
            <a:endParaRPr lang="en-AU" sz="1000" dirty="0"/>
          </a:p>
        </p:txBody>
      </p:sp>
      <p:pic>
        <p:nvPicPr>
          <p:cNvPr id="7" name="Graphic 6" descr="Woman">
            <a:extLst>
              <a:ext uri="{FF2B5EF4-FFF2-40B4-BE49-F238E27FC236}">
                <a16:creationId xmlns:a16="http://schemas.microsoft.com/office/drawing/2014/main" id="{D3E9627A-053F-44C7-AD6D-3A8325D24E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88214" y="298738"/>
            <a:ext cx="914400" cy="914400"/>
          </a:xfrm>
          <a:prstGeom prst="rect">
            <a:avLst/>
          </a:prstGeom>
        </p:spPr>
      </p:pic>
    </p:spTree>
    <p:extLst>
      <p:ext uri="{BB962C8B-B14F-4D97-AF65-F5344CB8AC3E}">
        <p14:creationId xmlns:p14="http://schemas.microsoft.com/office/powerpoint/2010/main" val="242771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310825" y="-315416"/>
            <a:ext cx="10079618" cy="1440160"/>
          </a:xfrm>
        </p:spPr>
        <p:txBody>
          <a:bodyPr/>
          <a:lstStyle/>
          <a:p>
            <a:r>
              <a:rPr lang="en-AU" sz="4800" dirty="0"/>
              <a:t>THE COMMON GOOD</a:t>
            </a:r>
          </a:p>
        </p:txBody>
      </p:sp>
      <p:sp>
        <p:nvSpPr>
          <p:cNvPr id="4" name="Rectangle 3">
            <a:extLst>
              <a:ext uri="{FF2B5EF4-FFF2-40B4-BE49-F238E27FC236}">
                <a16:creationId xmlns:a16="http://schemas.microsoft.com/office/drawing/2014/main" id="{D12E4C19-FE9E-4A5A-B2F9-A3544D1BBEDE}"/>
              </a:ext>
            </a:extLst>
          </p:cNvPr>
          <p:cNvSpPr/>
          <p:nvPr/>
        </p:nvSpPr>
        <p:spPr>
          <a:xfrm>
            <a:off x="5591944" y="1749351"/>
            <a:ext cx="6408712" cy="4154984"/>
          </a:xfrm>
          <a:prstGeom prst="rect">
            <a:avLst/>
          </a:prstGeom>
        </p:spPr>
        <p:txBody>
          <a:bodyPr wrap="square">
            <a:spAutoFit/>
          </a:bodyPr>
          <a:lstStyle/>
          <a:p>
            <a:pPr marL="342900" indent="-342900">
              <a:buFont typeface="Arial" panose="020B0604020202020204" pitchFamily="34" charset="0"/>
              <a:buChar char="•"/>
            </a:pPr>
            <a:r>
              <a:rPr lang="en-AU" sz="2000" dirty="0"/>
              <a:t>We believe that humans are not only sacred but social and that we experience the fullness of life in our relationships with others. Working towards the common good requires a commitment from each of us to respect the rights and responsibilities of all people. </a:t>
            </a:r>
          </a:p>
          <a:p>
            <a:pPr marL="342900" indent="-342900">
              <a:buFont typeface="Arial" panose="020B0604020202020204" pitchFamily="34" charset="0"/>
              <a:buChar char="•"/>
            </a:pPr>
            <a:endParaRPr lang="en-AU" sz="2000" dirty="0"/>
          </a:p>
          <a:p>
            <a:pPr marL="342900" lvl="0" indent="-342900">
              <a:spcBef>
                <a:spcPct val="20000"/>
              </a:spcBef>
              <a:buFont typeface="Arial" panose="020B0604020202020204" pitchFamily="34" charset="0"/>
              <a:buChar char="•"/>
              <a:defRPr/>
            </a:pPr>
            <a:r>
              <a:rPr lang="en-AU" sz="2000" dirty="0"/>
              <a:t>We believe every person is entitled to share society’s resources - the common good - with others. This extends beyond our personal interests, and beyond national borders, to our one global human family. </a:t>
            </a:r>
            <a:endParaRPr lang="en-US" sz="2000" dirty="0"/>
          </a:p>
          <a:p>
            <a:pPr lvl="0"/>
            <a:endParaRPr lang="en-AU" sz="2000" dirty="0"/>
          </a:p>
        </p:txBody>
      </p:sp>
      <p:sp>
        <p:nvSpPr>
          <p:cNvPr id="21" name="Round Diagonal Corner Rectangle 1">
            <a:extLst>
              <a:ext uri="{FF2B5EF4-FFF2-40B4-BE49-F238E27FC236}">
                <a16:creationId xmlns:a16="http://schemas.microsoft.com/office/drawing/2014/main" id="{FEAD2BB4-05AB-4650-9C8A-1E8048C59BD6}"/>
              </a:ext>
            </a:extLst>
          </p:cNvPr>
          <p:cNvSpPr/>
          <p:nvPr/>
        </p:nvSpPr>
        <p:spPr>
          <a:xfrm>
            <a:off x="479376" y="1749351"/>
            <a:ext cx="4361232" cy="4055914"/>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000" i="1" dirty="0">
                <a:solidFill>
                  <a:srgbClr val="0C244C"/>
                </a:solidFill>
              </a:rPr>
              <a:t>Besides the good of the individual, there is a good that is linked to living in society: the common good. It is the good of ‘all of us’, made up of individuals, families and intermediate groups who together constitute society.”</a:t>
            </a:r>
          </a:p>
          <a:p>
            <a:pPr algn="ctr"/>
            <a:endParaRPr lang="en-US" i="1" dirty="0">
              <a:solidFill>
                <a:srgbClr val="0C244C"/>
              </a:solidFill>
            </a:endParaRPr>
          </a:p>
          <a:p>
            <a:pPr algn="ctr"/>
            <a:r>
              <a:rPr lang="en-US" sz="1400" dirty="0">
                <a:solidFill>
                  <a:srgbClr val="0C244C"/>
                </a:solidFill>
              </a:rPr>
              <a:t>Pope Benedict, </a:t>
            </a:r>
            <a:r>
              <a:rPr lang="en-US" sz="1400" i="1" dirty="0">
                <a:solidFill>
                  <a:srgbClr val="0C244C"/>
                </a:solidFill>
              </a:rPr>
              <a:t>Charity in Truth </a:t>
            </a:r>
            <a:r>
              <a:rPr lang="en-US" sz="1400" dirty="0">
                <a:solidFill>
                  <a:srgbClr val="0C244C"/>
                </a:solidFill>
              </a:rPr>
              <a:t>n 7 </a:t>
            </a:r>
          </a:p>
        </p:txBody>
      </p:sp>
      <p:pic>
        <p:nvPicPr>
          <p:cNvPr id="5" name="Picture 5" descr="Icon&#10;&#10;Description automatically generated">
            <a:extLst>
              <a:ext uri="{FF2B5EF4-FFF2-40B4-BE49-F238E27FC236}">
                <a16:creationId xmlns:a16="http://schemas.microsoft.com/office/drawing/2014/main" id="{E9968B66-8F3B-44E7-9D9B-036218D1177B}"/>
              </a:ext>
            </a:extLst>
          </p:cNvPr>
          <p:cNvPicPr>
            <a:picLocks noChangeAspect="1"/>
          </p:cNvPicPr>
          <p:nvPr/>
        </p:nvPicPr>
        <p:blipFill>
          <a:blip r:embed="rId3"/>
          <a:stretch>
            <a:fillRect/>
          </a:stretch>
        </p:blipFill>
        <p:spPr>
          <a:xfrm>
            <a:off x="7176120" y="181577"/>
            <a:ext cx="848227" cy="943167"/>
          </a:xfrm>
          <a:prstGeom prst="rect">
            <a:avLst/>
          </a:prstGeom>
        </p:spPr>
      </p:pic>
      <p:sp>
        <p:nvSpPr>
          <p:cNvPr id="6" name="Freeform: Shape 5">
            <a:extLst>
              <a:ext uri="{FF2B5EF4-FFF2-40B4-BE49-F238E27FC236}">
                <a16:creationId xmlns:a16="http://schemas.microsoft.com/office/drawing/2014/main" id="{FB67434B-BAC1-4C59-2068-9C3C7124E272}"/>
              </a:ext>
            </a:extLst>
          </p:cNvPr>
          <p:cNvSpPr/>
          <p:nvPr/>
        </p:nvSpPr>
        <p:spPr>
          <a:xfrm>
            <a:off x="843337" y="226363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7" name="Freeform: Shape 6">
            <a:extLst>
              <a:ext uri="{FF2B5EF4-FFF2-40B4-BE49-F238E27FC236}">
                <a16:creationId xmlns:a16="http://schemas.microsoft.com/office/drawing/2014/main" id="{56504744-C11A-7151-85DE-3503FA4D4079}"/>
              </a:ext>
            </a:extLst>
          </p:cNvPr>
          <p:cNvSpPr/>
          <p:nvPr/>
        </p:nvSpPr>
        <p:spPr>
          <a:xfrm>
            <a:off x="4291716" y="531416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Tree>
    <p:extLst>
      <p:ext uri="{BB962C8B-B14F-4D97-AF65-F5344CB8AC3E}">
        <p14:creationId xmlns:p14="http://schemas.microsoft.com/office/powerpoint/2010/main" val="555840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462319" y="-239866"/>
            <a:ext cx="10079618" cy="1440160"/>
          </a:xfrm>
        </p:spPr>
        <p:txBody>
          <a:bodyPr/>
          <a:lstStyle/>
          <a:p>
            <a:r>
              <a:rPr lang="en-AU" sz="4800" dirty="0"/>
              <a:t>SOLIDARITY</a:t>
            </a:r>
          </a:p>
        </p:txBody>
      </p:sp>
      <p:sp>
        <p:nvSpPr>
          <p:cNvPr id="4" name="Rectangle 3">
            <a:extLst>
              <a:ext uri="{FF2B5EF4-FFF2-40B4-BE49-F238E27FC236}">
                <a16:creationId xmlns:a16="http://schemas.microsoft.com/office/drawing/2014/main" id="{D12E4C19-FE9E-4A5A-B2F9-A3544D1BBEDE}"/>
              </a:ext>
            </a:extLst>
          </p:cNvPr>
          <p:cNvSpPr/>
          <p:nvPr/>
        </p:nvSpPr>
        <p:spPr>
          <a:xfrm>
            <a:off x="4799856" y="1632239"/>
            <a:ext cx="7234656" cy="4760278"/>
          </a:xfrm>
          <a:prstGeom prst="rect">
            <a:avLst/>
          </a:prstGeom>
        </p:spPr>
        <p:txBody>
          <a:bodyPr wrap="square">
            <a:spAutoFit/>
          </a:bodyPr>
          <a:lstStyle/>
          <a:p>
            <a:pPr marL="342900" lvl="0" indent="-342900">
              <a:spcBef>
                <a:spcPts val="100"/>
              </a:spcBef>
              <a:buFont typeface="Arial" panose="020B0604020202020204" pitchFamily="34" charset="0"/>
              <a:buChar char="•"/>
              <a:defRPr/>
            </a:pPr>
            <a:r>
              <a:rPr lang="en-AU" sz="2000" dirty="0"/>
              <a:t>Solidarity requires that we see another person as a neighbour, a fellow human who is equal in dignity. </a:t>
            </a:r>
          </a:p>
          <a:p>
            <a:pPr marL="342900" lvl="0" indent="-342900">
              <a:spcBef>
                <a:spcPts val="100"/>
              </a:spcBef>
              <a:buFont typeface="Arial" panose="020B0604020202020204" pitchFamily="34" charset="0"/>
              <a:buChar char="•"/>
              <a:defRPr/>
            </a:pPr>
            <a:endParaRPr lang="en-AU" sz="2000" dirty="0"/>
          </a:p>
          <a:p>
            <a:pPr marL="342900" lvl="0" indent="-342900">
              <a:spcBef>
                <a:spcPts val="100"/>
              </a:spcBef>
              <a:buFont typeface="Arial" panose="020B0604020202020204" pitchFamily="34" charset="0"/>
              <a:buChar char="•"/>
              <a:defRPr/>
            </a:pPr>
            <a:r>
              <a:rPr lang="en-AU" sz="2000" dirty="0"/>
              <a:t>Solidarity means recognising the responsibilities we have to each other, and taking an active role in helping others attain their full potential. This is more than just a feeling. It drives us to action. </a:t>
            </a:r>
          </a:p>
          <a:p>
            <a:pPr marL="342900" lvl="0" indent="-342900">
              <a:spcBef>
                <a:spcPts val="100"/>
              </a:spcBef>
              <a:buFont typeface="Arial" panose="020B0604020202020204" pitchFamily="34" charset="0"/>
              <a:buChar char="•"/>
              <a:defRPr/>
            </a:pPr>
            <a:endParaRPr lang="en-AU" sz="2000" dirty="0"/>
          </a:p>
          <a:p>
            <a:pPr marL="342900" lvl="0" indent="-342900">
              <a:spcBef>
                <a:spcPts val="100"/>
              </a:spcBef>
              <a:buFont typeface="Arial" panose="020B0604020202020204" pitchFamily="34" charset="0"/>
              <a:buChar char="•"/>
              <a:defRPr/>
            </a:pPr>
            <a:r>
              <a:rPr lang="en-AU" sz="2000" dirty="0"/>
              <a:t>We are called by the principle of solidarity to take the parable of the Good Samaritan (Luke 10:29-37) to heart, and to express this understanding in how we live and interact with others, not as a matter of charity, but of justice. Solidarity makes it impossible for us to look away from the injustices that our sisters and brothers experience. </a:t>
            </a:r>
          </a:p>
          <a:p>
            <a:pPr lvl="0"/>
            <a:endParaRPr lang="en-AU" sz="2000" dirty="0"/>
          </a:p>
        </p:txBody>
      </p:sp>
      <p:pic>
        <p:nvPicPr>
          <p:cNvPr id="5" name="Picture 4">
            <a:extLst>
              <a:ext uri="{FF2B5EF4-FFF2-40B4-BE49-F238E27FC236}">
                <a16:creationId xmlns:a16="http://schemas.microsoft.com/office/drawing/2014/main" id="{D003802C-A626-46F1-8720-54B554968C6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510" t="19738" r="17524" b="2679"/>
          <a:stretch/>
        </p:blipFill>
        <p:spPr>
          <a:xfrm>
            <a:off x="371404" y="2276872"/>
            <a:ext cx="4068412" cy="2850463"/>
          </a:xfrm>
          <a:prstGeom prst="rect">
            <a:avLst/>
          </a:prstGeom>
        </p:spPr>
      </p:pic>
      <p:sp>
        <p:nvSpPr>
          <p:cNvPr id="6" name="Rectangle 5">
            <a:extLst>
              <a:ext uri="{FF2B5EF4-FFF2-40B4-BE49-F238E27FC236}">
                <a16:creationId xmlns:a16="http://schemas.microsoft.com/office/drawing/2014/main" id="{83C0DEB9-67A6-4532-89D2-1D331D4051CB}"/>
              </a:ext>
            </a:extLst>
          </p:cNvPr>
          <p:cNvSpPr/>
          <p:nvPr/>
        </p:nvSpPr>
        <p:spPr>
          <a:xfrm>
            <a:off x="263352" y="5159761"/>
            <a:ext cx="4271052" cy="400110"/>
          </a:xfrm>
          <a:prstGeom prst="rect">
            <a:avLst/>
          </a:prstGeom>
        </p:spPr>
        <p:txBody>
          <a:bodyPr wrap="square">
            <a:spAutoFit/>
          </a:bodyPr>
          <a:lstStyle/>
          <a:p>
            <a:r>
              <a:rPr lang="en-AU" sz="1000" dirty="0" err="1">
                <a:solidFill>
                  <a:srgbClr val="000000"/>
                </a:solidFill>
                <a:latin typeface="Arial" panose="020B0604020202020204" pitchFamily="34" charset="0"/>
              </a:rPr>
              <a:t>Biru</a:t>
            </a:r>
            <a:r>
              <a:rPr lang="en-AU" sz="1000" dirty="0">
                <a:solidFill>
                  <a:srgbClr val="000000"/>
                </a:solidFill>
                <a:latin typeface="Arial" panose="020B0604020202020204" pitchFamily="34" charset="0"/>
              </a:rPr>
              <a:t> and his wife </a:t>
            </a:r>
            <a:r>
              <a:rPr lang="en-AU" sz="1000" dirty="0" err="1">
                <a:solidFill>
                  <a:srgbClr val="000000"/>
                </a:solidFill>
                <a:latin typeface="Arial" panose="020B0604020202020204" pitchFamily="34" charset="0"/>
              </a:rPr>
              <a:t>Budhni</a:t>
            </a:r>
            <a:r>
              <a:rPr lang="en-AU" sz="1000" dirty="0">
                <a:solidFill>
                  <a:srgbClr val="000000"/>
                </a:solidFill>
                <a:latin typeface="Arial" panose="020B0604020202020204" pitchFamily="34" charset="0"/>
              </a:rPr>
              <a:t> sit with their children outside their house in the state of Jharkhand, India. Photo: Sameer Bara</a:t>
            </a:r>
            <a:endParaRPr lang="en-AU" sz="1000" dirty="0"/>
          </a:p>
        </p:txBody>
      </p:sp>
      <p:pic>
        <p:nvPicPr>
          <p:cNvPr id="15" name="Graphic 14">
            <a:extLst>
              <a:ext uri="{FF2B5EF4-FFF2-40B4-BE49-F238E27FC236}">
                <a16:creationId xmlns:a16="http://schemas.microsoft.com/office/drawing/2014/main" id="{C1BB8ADF-B973-4A9C-9383-7FDF0ABC73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9856" y="332846"/>
            <a:ext cx="858050" cy="858050"/>
          </a:xfrm>
          <a:prstGeom prst="rect">
            <a:avLst/>
          </a:prstGeom>
        </p:spPr>
      </p:pic>
    </p:spTree>
    <p:extLst>
      <p:ext uri="{BB962C8B-B14F-4D97-AF65-F5344CB8AC3E}">
        <p14:creationId xmlns:p14="http://schemas.microsoft.com/office/powerpoint/2010/main" val="1506065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263352" y="-347898"/>
            <a:ext cx="10079618" cy="1440160"/>
          </a:xfrm>
        </p:spPr>
        <p:txBody>
          <a:bodyPr/>
          <a:lstStyle/>
          <a:p>
            <a:r>
              <a:rPr lang="en-AU" sz="3600" dirty="0"/>
              <a:t>SUBSIDIARITY and participation</a:t>
            </a:r>
          </a:p>
        </p:txBody>
      </p:sp>
      <p:sp>
        <p:nvSpPr>
          <p:cNvPr id="4" name="Rectangle 3">
            <a:extLst>
              <a:ext uri="{FF2B5EF4-FFF2-40B4-BE49-F238E27FC236}">
                <a16:creationId xmlns:a16="http://schemas.microsoft.com/office/drawing/2014/main" id="{D12E4C19-FE9E-4A5A-B2F9-A3544D1BBEDE}"/>
              </a:ext>
            </a:extLst>
          </p:cNvPr>
          <p:cNvSpPr/>
          <p:nvPr/>
        </p:nvSpPr>
        <p:spPr>
          <a:xfrm>
            <a:off x="5484033" y="1630276"/>
            <a:ext cx="6491855" cy="4893647"/>
          </a:xfrm>
          <a:prstGeom prst="rect">
            <a:avLst/>
          </a:prstGeom>
        </p:spPr>
        <p:txBody>
          <a:bodyPr wrap="square">
            <a:spAutoFit/>
          </a:bodyPr>
          <a:lstStyle/>
          <a:p>
            <a:pPr marL="342900" lvl="0" indent="-342900">
              <a:spcBef>
                <a:spcPct val="20000"/>
              </a:spcBef>
              <a:spcAft>
                <a:spcPts val="1800"/>
              </a:spcAft>
              <a:buFont typeface="Arial" panose="020B0604020202020204" pitchFamily="34" charset="0"/>
              <a:buChar char="•"/>
              <a:defRPr/>
            </a:pPr>
            <a:r>
              <a:rPr lang="en-AU" sz="2000" dirty="0"/>
              <a:t>Subsidiarity means that all people have the right to participate in decisions that affect their lives. </a:t>
            </a:r>
          </a:p>
          <a:p>
            <a:pPr marL="342900" lvl="0" indent="-342900">
              <a:spcBef>
                <a:spcPct val="20000"/>
              </a:spcBef>
              <a:spcAft>
                <a:spcPts val="1800"/>
              </a:spcAft>
              <a:buFont typeface="Arial" panose="020B0604020202020204" pitchFamily="34" charset="0"/>
              <a:buChar char="•"/>
              <a:defRPr/>
            </a:pPr>
            <a:r>
              <a:rPr lang="en-AU" sz="2000" dirty="0"/>
              <a:t>These decisions should be made at the appropriate level, by the people most affected by the decision. </a:t>
            </a:r>
          </a:p>
          <a:p>
            <a:pPr marL="342900" lvl="0" indent="-342900">
              <a:spcBef>
                <a:spcPct val="20000"/>
              </a:spcBef>
              <a:spcAft>
                <a:spcPts val="1800"/>
              </a:spcAft>
              <a:buFont typeface="Arial" panose="020B0604020202020204" pitchFamily="34" charset="0"/>
              <a:buChar char="•"/>
              <a:defRPr/>
            </a:pPr>
            <a:r>
              <a:rPr lang="en-AU" sz="2000" dirty="0"/>
              <a:t>It also means that those in positions of authority have the responsibility to listen to everyone’s voice, and make decisions according to the common good.</a:t>
            </a:r>
          </a:p>
          <a:p>
            <a:pPr marL="342900" lvl="0" indent="-342900">
              <a:spcBef>
                <a:spcPct val="20000"/>
              </a:spcBef>
              <a:spcAft>
                <a:spcPts val="1800"/>
              </a:spcAft>
              <a:buFont typeface="Arial" panose="020B0604020202020204" pitchFamily="34" charset="0"/>
              <a:buChar char="•"/>
              <a:defRPr/>
            </a:pPr>
            <a:r>
              <a:rPr lang="en-AU" sz="2000" dirty="0"/>
              <a:t>Partnerships and collaboration amongst groups, including all levels of government and social institutions, are necessary to work toward a shared, unified vision for society. </a:t>
            </a:r>
          </a:p>
          <a:p>
            <a:pPr lvl="0">
              <a:spcAft>
                <a:spcPts val="1800"/>
              </a:spcAft>
            </a:pPr>
            <a:endParaRPr lang="en-AU" sz="2000" dirty="0"/>
          </a:p>
        </p:txBody>
      </p:sp>
      <p:sp>
        <p:nvSpPr>
          <p:cNvPr id="30" name="Round Diagonal Corner Rectangle 1">
            <a:extLst>
              <a:ext uri="{FF2B5EF4-FFF2-40B4-BE49-F238E27FC236}">
                <a16:creationId xmlns:a16="http://schemas.microsoft.com/office/drawing/2014/main" id="{4AB676B7-71FA-44C7-B568-90357B0E2F30}"/>
              </a:ext>
            </a:extLst>
          </p:cNvPr>
          <p:cNvSpPr/>
          <p:nvPr/>
        </p:nvSpPr>
        <p:spPr>
          <a:xfrm>
            <a:off x="479376" y="1749351"/>
            <a:ext cx="4361232" cy="4055914"/>
          </a:xfrm>
          <a:prstGeom prst="round2Diag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i="1" dirty="0">
                <a:solidFill>
                  <a:srgbClr val="0C244C"/>
                </a:solidFill>
              </a:rPr>
              <a:t>Development programmes, if they are to be adapted to individual situations, need to be flexible; and the people who benefit from them ought to be directly involved in their planning and implementation</a:t>
            </a:r>
          </a:p>
          <a:p>
            <a:pPr algn="ctr"/>
            <a:endParaRPr lang="en-AU" sz="1400" i="1" dirty="0">
              <a:solidFill>
                <a:srgbClr val="0C244C"/>
              </a:solidFill>
            </a:endParaRPr>
          </a:p>
          <a:p>
            <a:pPr algn="ctr"/>
            <a:r>
              <a:rPr lang="en-AU" sz="1400" i="1" dirty="0">
                <a:solidFill>
                  <a:srgbClr val="0C244C"/>
                </a:solidFill>
              </a:rPr>
              <a:t>Caritas in </a:t>
            </a:r>
            <a:r>
              <a:rPr lang="en-AU" sz="1400" i="1" dirty="0" err="1">
                <a:solidFill>
                  <a:srgbClr val="0C244C"/>
                </a:solidFill>
              </a:rPr>
              <a:t>Veritate</a:t>
            </a:r>
            <a:endParaRPr lang="en-AU" sz="1400" i="1" dirty="0">
              <a:solidFill>
                <a:srgbClr val="0C244C"/>
              </a:solidFill>
            </a:endParaRPr>
          </a:p>
          <a:p>
            <a:pPr algn="ctr"/>
            <a:r>
              <a:rPr lang="en-AU" sz="1400" dirty="0">
                <a:solidFill>
                  <a:srgbClr val="0C244C"/>
                </a:solidFill>
              </a:rPr>
              <a:t>Pope Benedict, </a:t>
            </a:r>
            <a:r>
              <a:rPr lang="en-AU" sz="1400" i="1" dirty="0">
                <a:solidFill>
                  <a:srgbClr val="0C244C"/>
                </a:solidFill>
              </a:rPr>
              <a:t>Charity in Truth n 47</a:t>
            </a:r>
          </a:p>
        </p:txBody>
      </p:sp>
      <p:pic>
        <p:nvPicPr>
          <p:cNvPr id="5" name="Picture 7" descr="A picture containing text, weapon&#10;&#10;Description automatically generated">
            <a:extLst>
              <a:ext uri="{FF2B5EF4-FFF2-40B4-BE49-F238E27FC236}">
                <a16:creationId xmlns:a16="http://schemas.microsoft.com/office/drawing/2014/main" id="{C1D010B9-4F23-43BF-9B28-EF5E09EAE711}"/>
              </a:ext>
            </a:extLst>
          </p:cNvPr>
          <p:cNvPicPr>
            <a:picLocks noChangeAspect="1"/>
          </p:cNvPicPr>
          <p:nvPr/>
        </p:nvPicPr>
        <p:blipFill>
          <a:blip r:embed="rId3"/>
          <a:stretch>
            <a:fillRect/>
          </a:stretch>
        </p:blipFill>
        <p:spPr>
          <a:xfrm>
            <a:off x="8708190" y="313940"/>
            <a:ext cx="1102895" cy="904875"/>
          </a:xfrm>
          <a:prstGeom prst="rect">
            <a:avLst/>
          </a:prstGeom>
        </p:spPr>
      </p:pic>
      <p:sp>
        <p:nvSpPr>
          <p:cNvPr id="6" name="Freeform: Shape 5">
            <a:extLst>
              <a:ext uri="{FF2B5EF4-FFF2-40B4-BE49-F238E27FC236}">
                <a16:creationId xmlns:a16="http://schemas.microsoft.com/office/drawing/2014/main" id="{039A65E6-118D-44C1-B7D0-4B4D602FDD4B}"/>
              </a:ext>
            </a:extLst>
          </p:cNvPr>
          <p:cNvSpPr/>
          <p:nvPr/>
        </p:nvSpPr>
        <p:spPr>
          <a:xfrm>
            <a:off x="831346" y="1987407"/>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7" name="Freeform: Shape 6">
            <a:extLst>
              <a:ext uri="{FF2B5EF4-FFF2-40B4-BE49-F238E27FC236}">
                <a16:creationId xmlns:a16="http://schemas.microsoft.com/office/drawing/2014/main" id="{27957E4E-6FFA-4B52-80D9-07EDA420BB58}"/>
              </a:ext>
            </a:extLst>
          </p:cNvPr>
          <p:cNvSpPr/>
          <p:nvPr/>
        </p:nvSpPr>
        <p:spPr>
          <a:xfrm>
            <a:off x="4291716" y="531416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rgbClr val="D86075"/>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Tree>
    <p:extLst>
      <p:ext uri="{BB962C8B-B14F-4D97-AF65-F5344CB8AC3E}">
        <p14:creationId xmlns:p14="http://schemas.microsoft.com/office/powerpoint/2010/main" val="1784923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F16C4-87B5-4DE6-A732-E19456A59AC3}"/>
              </a:ext>
            </a:extLst>
          </p:cNvPr>
          <p:cNvSpPr>
            <a:spLocks noGrp="1"/>
          </p:cNvSpPr>
          <p:nvPr>
            <p:ph type="ctrTitle"/>
          </p:nvPr>
        </p:nvSpPr>
        <p:spPr>
          <a:xfrm>
            <a:off x="462319" y="-171400"/>
            <a:ext cx="10079618" cy="1440160"/>
          </a:xfrm>
        </p:spPr>
        <p:txBody>
          <a:bodyPr/>
          <a:lstStyle/>
          <a:p>
            <a:r>
              <a:rPr lang="en-AU" sz="3600" dirty="0"/>
              <a:t>PREFERENTIAL OPTION FOR </a:t>
            </a:r>
            <a:br>
              <a:rPr lang="en-AU" sz="3600" dirty="0"/>
            </a:br>
            <a:r>
              <a:rPr lang="en-AU" sz="3600" dirty="0"/>
              <a:t>THE POOR</a:t>
            </a:r>
          </a:p>
        </p:txBody>
      </p:sp>
      <p:sp>
        <p:nvSpPr>
          <p:cNvPr id="4" name="Rectangle 3">
            <a:extLst>
              <a:ext uri="{FF2B5EF4-FFF2-40B4-BE49-F238E27FC236}">
                <a16:creationId xmlns:a16="http://schemas.microsoft.com/office/drawing/2014/main" id="{D12E4C19-FE9E-4A5A-B2F9-A3544D1BBEDE}"/>
              </a:ext>
            </a:extLst>
          </p:cNvPr>
          <p:cNvSpPr/>
          <p:nvPr/>
        </p:nvSpPr>
        <p:spPr>
          <a:xfrm>
            <a:off x="240426" y="1648645"/>
            <a:ext cx="6791678" cy="4626908"/>
          </a:xfrm>
          <a:prstGeom prst="rect">
            <a:avLst/>
          </a:prstGeom>
        </p:spPr>
        <p:txBody>
          <a:bodyPr wrap="square">
            <a:spAutoFit/>
          </a:bodyPr>
          <a:lstStyle/>
          <a:p>
            <a:pPr marL="342900" lvl="0" indent="-342900">
              <a:spcAft>
                <a:spcPts val="800"/>
              </a:spcAft>
              <a:buFont typeface="Arial" panose="020B0604020202020204" pitchFamily="34" charset="0"/>
              <a:buChar char="•"/>
            </a:pPr>
            <a:r>
              <a:rPr lang="en-AU" sz="2000" dirty="0"/>
              <a:t>Children, women and men most vulnerable to extreme poverty and injustice are rich in the eyes of Jesus.</a:t>
            </a:r>
          </a:p>
          <a:p>
            <a:pPr marL="342900" lvl="0" indent="-342900">
              <a:spcAft>
                <a:spcPts val="800"/>
              </a:spcAft>
              <a:buFont typeface="Arial" panose="020B0604020202020204" pitchFamily="34" charset="0"/>
              <a:buChar char="•"/>
            </a:pPr>
            <a:r>
              <a:rPr lang="en-AU" sz="2000" dirty="0"/>
              <a:t>We are called to be companions to women, men and children who are in vulnerable circumstances. </a:t>
            </a:r>
          </a:p>
          <a:p>
            <a:pPr marL="342900" lvl="0" indent="-342900">
              <a:spcBef>
                <a:spcPct val="20000"/>
              </a:spcBef>
              <a:spcAft>
                <a:spcPts val="800"/>
              </a:spcAft>
              <a:buFont typeface="Arial" panose="020B0604020202020204" pitchFamily="34" charset="0"/>
              <a:buChar char="•"/>
              <a:defRPr/>
            </a:pPr>
            <a:r>
              <a:rPr lang="en-AU" sz="2000" dirty="0"/>
              <a:t>We recognise that extreme poverty is not inherent but constructed in societies and cultures. We are called to expose the institutions and structures which create and perpetuate inequality and hold them to account. </a:t>
            </a:r>
          </a:p>
          <a:p>
            <a:pPr marL="342900" lvl="0" indent="-342900">
              <a:spcBef>
                <a:spcPct val="20000"/>
              </a:spcBef>
              <a:spcAft>
                <a:spcPts val="800"/>
              </a:spcAft>
              <a:buFont typeface="Arial" panose="020B0604020202020204" pitchFamily="34" charset="0"/>
              <a:buChar char="•"/>
              <a:defRPr/>
            </a:pPr>
            <a:r>
              <a:rPr lang="en-AU" sz="2000" dirty="0"/>
              <a:t>We are called to mobilise our resources, our networks and our prayers in support of the children, women and men who are systematically denied opportunities to exercise and enjoy their rights, freedoms and dignity.  </a:t>
            </a:r>
            <a:endParaRPr lang="en-US" sz="2000" dirty="0"/>
          </a:p>
          <a:p>
            <a:pPr lvl="0">
              <a:spcAft>
                <a:spcPts val="800"/>
              </a:spcAft>
            </a:pPr>
            <a:endParaRPr lang="en-AU" sz="2000" dirty="0"/>
          </a:p>
        </p:txBody>
      </p:sp>
      <p:pic>
        <p:nvPicPr>
          <p:cNvPr id="5" name="Picture 4">
            <a:extLst>
              <a:ext uri="{FF2B5EF4-FFF2-40B4-BE49-F238E27FC236}">
                <a16:creationId xmlns:a16="http://schemas.microsoft.com/office/drawing/2014/main" id="{4B970809-7A94-4FBC-B501-238ADFF96FF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176120" y="1742151"/>
            <a:ext cx="4536504" cy="3232833"/>
          </a:xfrm>
          <a:prstGeom prst="rect">
            <a:avLst/>
          </a:prstGeom>
        </p:spPr>
      </p:pic>
      <p:sp>
        <p:nvSpPr>
          <p:cNvPr id="6" name="Rectangle 5">
            <a:extLst>
              <a:ext uri="{FF2B5EF4-FFF2-40B4-BE49-F238E27FC236}">
                <a16:creationId xmlns:a16="http://schemas.microsoft.com/office/drawing/2014/main" id="{102EDF25-B023-483C-86A8-2174B5DFEE29}"/>
              </a:ext>
            </a:extLst>
          </p:cNvPr>
          <p:cNvSpPr/>
          <p:nvPr/>
        </p:nvSpPr>
        <p:spPr>
          <a:xfrm>
            <a:off x="7104112" y="5074111"/>
            <a:ext cx="4608512" cy="553998"/>
          </a:xfrm>
          <a:prstGeom prst="rect">
            <a:avLst/>
          </a:prstGeom>
        </p:spPr>
        <p:txBody>
          <a:bodyPr wrap="square">
            <a:spAutoFit/>
          </a:bodyPr>
          <a:lstStyle/>
          <a:p>
            <a:r>
              <a:rPr lang="en-AU" sz="1000" dirty="0" err="1">
                <a:solidFill>
                  <a:srgbClr val="000000"/>
                </a:solidFill>
                <a:latin typeface="Arial" panose="020B0604020202020204" pitchFamily="34" charset="0"/>
              </a:rPr>
              <a:t>Anatercia</a:t>
            </a:r>
            <a:r>
              <a:rPr lang="en-AU" sz="1000" dirty="0">
                <a:solidFill>
                  <a:srgbClr val="000000"/>
                </a:solidFill>
                <a:latin typeface="Arial" panose="020B0604020202020204" pitchFamily="34" charset="0"/>
              </a:rPr>
              <a:t> (right) poses for a photograph with </a:t>
            </a:r>
            <a:r>
              <a:rPr lang="en-AU" sz="1000" dirty="0" err="1">
                <a:solidFill>
                  <a:srgbClr val="000000"/>
                </a:solidFill>
                <a:latin typeface="Arial" panose="020B0604020202020204" pitchFamily="34" charset="0"/>
              </a:rPr>
              <a:t>Domingos</a:t>
            </a:r>
            <a:r>
              <a:rPr lang="en-AU" sz="1000" dirty="0">
                <a:solidFill>
                  <a:srgbClr val="000000"/>
                </a:solidFill>
                <a:latin typeface="Arial" panose="020B0604020202020204" pitchFamily="34" charset="0"/>
              </a:rPr>
              <a:t>, a Caritas Chokwe Extension Technician, after being shown how to use the gravity irrigation system in her fields in Gaza province, Mozambique. Photo: </a:t>
            </a:r>
            <a:r>
              <a:rPr lang="en-AU" sz="1000" dirty="0" err="1">
                <a:solidFill>
                  <a:srgbClr val="000000"/>
                </a:solidFill>
                <a:latin typeface="Arial" panose="020B0604020202020204" pitchFamily="34" charset="0"/>
              </a:rPr>
              <a:t>Emidio</a:t>
            </a:r>
            <a:r>
              <a:rPr lang="en-AU" sz="1000" dirty="0">
                <a:solidFill>
                  <a:srgbClr val="000000"/>
                </a:solidFill>
                <a:latin typeface="Arial" panose="020B0604020202020204" pitchFamily="34" charset="0"/>
              </a:rPr>
              <a:t> </a:t>
            </a:r>
            <a:r>
              <a:rPr lang="en-AU" sz="1000" dirty="0" err="1">
                <a:solidFill>
                  <a:srgbClr val="000000"/>
                </a:solidFill>
                <a:latin typeface="Arial" panose="020B0604020202020204" pitchFamily="34" charset="0"/>
              </a:rPr>
              <a:t>Josine</a:t>
            </a:r>
            <a:endParaRPr lang="en-AU" sz="1000" dirty="0"/>
          </a:p>
        </p:txBody>
      </p:sp>
      <p:grpSp>
        <p:nvGrpSpPr>
          <p:cNvPr id="7" name="Group 6">
            <a:extLst>
              <a:ext uri="{FF2B5EF4-FFF2-40B4-BE49-F238E27FC236}">
                <a16:creationId xmlns:a16="http://schemas.microsoft.com/office/drawing/2014/main" id="{4830F8D5-97CD-408C-95C0-FDFA22CB8FA8}"/>
              </a:ext>
            </a:extLst>
          </p:cNvPr>
          <p:cNvGrpSpPr/>
          <p:nvPr/>
        </p:nvGrpSpPr>
        <p:grpSpPr>
          <a:xfrm>
            <a:off x="7464152" y="328284"/>
            <a:ext cx="820902" cy="711075"/>
            <a:chOff x="5019120" y="601723"/>
            <a:chExt cx="337239" cy="245701"/>
          </a:xfrm>
          <a:solidFill>
            <a:srgbClr val="D86075"/>
          </a:solidFill>
        </p:grpSpPr>
        <p:sp>
          <p:nvSpPr>
            <p:cNvPr id="8" name="Freeform: Shape 7">
              <a:extLst>
                <a:ext uri="{FF2B5EF4-FFF2-40B4-BE49-F238E27FC236}">
                  <a16:creationId xmlns:a16="http://schemas.microsoft.com/office/drawing/2014/main" id="{DE080119-37FE-4232-AAA1-221846A8B33F}"/>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7B4CFD6C-545D-4F3A-87D1-3725EB56F159}"/>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8DFA1D4A-6532-4DCA-AE90-AA43A4C77CD1}"/>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220B46A5-F2ED-4C84-BB11-014A7EC2EC92}"/>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8F8366AF-1AD9-4C24-95EA-6EC8EAF6108D}"/>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3E77DE91-734A-49D9-9D12-D8E2C9838982}"/>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C78E0E59-30F5-4906-AD02-A9A95C5013E0}"/>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E7A4FD80-08E1-49F7-9515-C6FC8FED9912}"/>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F37E96F1-A347-4456-9ED8-245768C0CC01}"/>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1DCD10FB-CD5E-4EF6-8585-054412A88DCE}"/>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3E72DA3C-9BF5-49AC-8F30-C39B67333A3C}"/>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a:p>
          </p:txBody>
        </p:sp>
        <p:sp>
          <p:nvSpPr>
            <p:cNvPr id="19" name="Freeform: Shape 18">
              <a:extLst>
                <a:ext uri="{FF2B5EF4-FFF2-40B4-BE49-F238E27FC236}">
                  <a16:creationId xmlns:a16="http://schemas.microsoft.com/office/drawing/2014/main" id="{33CDC86F-5A46-4533-901C-1469E9C3AFBB}"/>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6B63DC0A-BBAC-4D24-BA40-AAECA72385E4}"/>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a:p>
          </p:txBody>
        </p:sp>
        <p:sp>
          <p:nvSpPr>
            <p:cNvPr id="21" name="Freeform: Shape 20">
              <a:extLst>
                <a:ext uri="{FF2B5EF4-FFF2-40B4-BE49-F238E27FC236}">
                  <a16:creationId xmlns:a16="http://schemas.microsoft.com/office/drawing/2014/main" id="{418B6EE7-B7FC-408A-93F2-E5923ABC9752}"/>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A3DFCF03-43D8-4ADC-9E0F-9832AC1E5AC6}"/>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a:p>
          </p:txBody>
        </p:sp>
        <p:sp>
          <p:nvSpPr>
            <p:cNvPr id="23" name="Freeform: Shape 22">
              <a:extLst>
                <a:ext uri="{FF2B5EF4-FFF2-40B4-BE49-F238E27FC236}">
                  <a16:creationId xmlns:a16="http://schemas.microsoft.com/office/drawing/2014/main" id="{2D9A5FDD-17C0-4D9D-8530-2E02E9546659}"/>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68D65690-7A7B-4AC4-B2B2-174C68D0FBC9}"/>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D2299963-90E5-4864-90B2-C5FF931B2611}"/>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01EA3360-2984-4D3B-9F60-1180792928F5}"/>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A090687C-F0F1-4720-B5E0-A60AFE12BC80}"/>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DCC1B142-62BC-43A5-A128-937317904A6B}"/>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4A4819EA-6F92-41AF-9CE4-6681B43F70EC}"/>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07035275-E842-4234-AB92-3B07C3B4ED18}"/>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D24D5D4C-8AEA-4A4F-8407-7F75B39D6481}"/>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a:p>
          </p:txBody>
        </p:sp>
        <p:sp>
          <p:nvSpPr>
            <p:cNvPr id="32" name="Freeform: Shape 31">
              <a:extLst>
                <a:ext uri="{FF2B5EF4-FFF2-40B4-BE49-F238E27FC236}">
                  <a16:creationId xmlns:a16="http://schemas.microsoft.com/office/drawing/2014/main" id="{AD827390-4B71-4430-BA7D-D8BD75119832}"/>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2129728574"/>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2" ma:contentTypeDescription="Create a new document." ma:contentTypeScope="" ma:versionID="76718bf18bc965fbcd8f7a89e40c29aa">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1bb5ffcdced4df5f1c51195f2da4de92"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858E3D-39E0-4901-8324-5FDB60C2F0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E9FC7-F488-4CBC-BC57-3C13B4B4EA8E}">
  <ds:schemaRefs>
    <ds:schemaRef ds:uri="http://schemas.openxmlformats.org/package/2006/metadata/core-properties"/>
    <ds:schemaRef ds:uri="de95e100-9dbe-48b4-b085-f305a627acc8"/>
    <ds:schemaRef ds:uri="http://schemas.microsoft.com/office/2006/documentManagement/types"/>
    <ds:schemaRef ds:uri="http://purl.org/dc/elements/1.1/"/>
    <ds:schemaRef ds:uri="http://purl.org/dc/terms/"/>
    <ds:schemaRef ds:uri="83337d96-0e85-4589-872c-2e195909a23e"/>
    <ds:schemaRef ds:uri="http://www.w3.org/XML/1998/namespace"/>
    <ds:schemaRef ds:uri="http://purl.org/dc/dcmityp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3107</TotalTime>
  <Words>1763</Words>
  <Application>Microsoft Office PowerPoint</Application>
  <PresentationFormat>Widescreen</PresentationFormat>
  <Paragraphs>102</Paragraphs>
  <Slides>13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Garamond</vt:lpstr>
      <vt:lpstr>Roboto light</vt:lpstr>
      <vt:lpstr>Roboto light</vt:lpstr>
      <vt:lpstr>Segoe UI</vt:lpstr>
      <vt:lpstr>Education PPT Template</vt:lpstr>
      <vt:lpstr>Key Principles of  catholic social teaching</vt:lpstr>
      <vt:lpstr>Information for users</vt:lpstr>
      <vt:lpstr>Background on  catholic social teaching</vt:lpstr>
      <vt:lpstr>CARITAS AUSTRALIA AND catholic social teaching</vt:lpstr>
      <vt:lpstr>DIGNITY OF THE  HUMAN PERSON</vt:lpstr>
      <vt:lpstr>THE COMMON GOOD</vt:lpstr>
      <vt:lpstr>SOLIDARITY</vt:lpstr>
      <vt:lpstr>SUBSIDIARITY and participation</vt:lpstr>
      <vt:lpstr>PREFERENTIAL OPTION FOR  THE POOR</vt:lpstr>
      <vt:lpstr>CARE FOR OUR COMMON HOME</vt:lpstr>
      <vt:lpstr>Learn more</vt:lpstr>
      <vt:lpstr>ADDITIONAL INFORMATION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Principles of Catholic Social Teaching (CST)</dc:title>
  <dc:creator>Marlin Communications</dc:creator>
  <cp:lastModifiedBy>Nicole Dobrohotoff</cp:lastModifiedBy>
  <cp:revision>175</cp:revision>
  <dcterms:created xsi:type="dcterms:W3CDTF">2014-11-30T23:21:17Z</dcterms:created>
  <dcterms:modified xsi:type="dcterms:W3CDTF">2022-05-25T02:31:36Z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0x01010047D4C5E096CC3840B0C03DCDE7A79817</vt:lpwstr>
  </property>
  <property fmtid="{D5CDD505-2E9C-101B-9397-08002B2CF9AE}" pid="3" name="_dlc_DocIdItemGuid">
    <vt:lpwstr>d7ee03d9-074b-4786-bb99-1c6adf13a550</vt:lpwstr>
  </property>
</Properties>
</file>