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71" r:id="rId7"/>
    <p:sldId id="259" r:id="rId8"/>
    <p:sldId id="260" r:id="rId9"/>
    <p:sldId id="261" r:id="rId10"/>
    <p:sldId id="270" r:id="rId11"/>
    <p:sldId id="264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1">
          <p15:clr>
            <a:srgbClr val="A4A3A4"/>
          </p15:clr>
        </p15:guide>
        <p15:guide id="2" orient="horz" pos="409">
          <p15:clr>
            <a:srgbClr val="A4A3A4"/>
          </p15:clr>
        </p15:guide>
        <p15:guide id="3" pos="408">
          <p15:clr>
            <a:srgbClr val="A4A3A4"/>
          </p15:clr>
        </p15:guide>
        <p15:guide id="4" pos="5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B62"/>
    <a:srgbClr val="006A8A"/>
    <a:srgbClr val="B82908"/>
    <a:srgbClr val="C1333C"/>
    <a:srgbClr val="CD7D5F"/>
    <a:srgbClr val="E78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7" autoAdjust="0"/>
    <p:restoredTop sz="94710" autoAdjust="0"/>
  </p:normalViewPr>
  <p:slideViewPr>
    <p:cSldViewPr snapToObjects="1" showGuides="1">
      <p:cViewPr varScale="1">
        <p:scale>
          <a:sx n="67" d="100"/>
          <a:sy n="67" d="100"/>
        </p:scale>
        <p:origin x="1608" y="60"/>
      </p:cViewPr>
      <p:guideLst>
        <p:guide orient="horz" pos="3991"/>
        <p:guide orient="horz" pos="409"/>
        <p:guide pos="408"/>
        <p:guide pos="5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4595-D1AB-4670-A2B6-E0D83EE5CDBC}" type="datetimeFigureOut">
              <a:rPr lang="en-AU" smtClean="0"/>
              <a:t>9/04/2019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20745-8E6D-480E-AE6B-CE9BD6AF87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42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fld id="{01054155-02EC-496A-8FC5-746BADE5C767}" type="slidenum">
              <a:rPr lang="en-US" altLang="en-US"/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9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47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728247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4577520" y="548681"/>
            <a:ext cx="3918779" cy="460851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647700" y="642291"/>
            <a:ext cx="3810631" cy="213863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647700" y="2852936"/>
            <a:ext cx="3810631" cy="213863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7700" y="5301208"/>
            <a:ext cx="3636268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37268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4788024" y="1761809"/>
            <a:ext cx="3708275" cy="382743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932040" y="1988840"/>
            <a:ext cx="3312368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421306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voice box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4577520" y="2348880"/>
            <a:ext cx="3918779" cy="280831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5148064" y="1556792"/>
            <a:ext cx="3708275" cy="1475641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rgbClr val="CEAB6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292080" y="1628800"/>
            <a:ext cx="3312368" cy="1043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404872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,table, graph slide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215901" y="188640"/>
            <a:ext cx="8820595" cy="6480718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552" y="2288630"/>
            <a:ext cx="4499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0" i="0" kern="120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HOLY</a:t>
            </a:r>
            <a:r>
              <a:rPr lang="en-AU" sz="2400" b="0" i="0" kern="1200" baseline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YEAR OF MERCY</a:t>
            </a:r>
            <a:br>
              <a:rPr lang="en-AU" sz="2400" b="0" i="0" kern="1200" baseline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lang="en-AU" sz="1800" b="0" i="0" kern="1200" baseline="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DEC  2015 – NOV 20 2016</a:t>
            </a:r>
            <a:r>
              <a:rPr lang="en-AU" sz="1050" b="0" i="0" kern="1200" dirty="0" smtClean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</a:t>
            </a:r>
            <a:endParaRPr lang="en-AU" sz="1050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 box divide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2555776" y="1329760"/>
            <a:ext cx="4032448" cy="3827432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2843808" y="1551288"/>
            <a:ext cx="3456384" cy="3384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 b="0" i="0" baseline="0">
                <a:solidFill>
                  <a:srgbClr val="C1333C"/>
                </a:solidFill>
                <a:latin typeface="Felt Tip Roman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66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0000" y="270000"/>
            <a:ext cx="8604000" cy="6318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076056" y="6558555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200">
                <a:solidFill>
                  <a:schemeClr val="bg1"/>
                </a:solidFill>
                <a:latin typeface="Roboto Medium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51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 voice box divide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>
            <a:spLocks noChangeArrowheads="1"/>
          </p:cNvSpPr>
          <p:nvPr userDrawn="1"/>
        </p:nvSpPr>
        <p:spPr bwMode="auto">
          <a:xfrm>
            <a:off x="2231740" y="1484784"/>
            <a:ext cx="4680520" cy="281932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99792" y="184482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1333C"/>
                </a:solidFill>
                <a:latin typeface="Felt Tip Roman"/>
              </a:rPr>
              <a:t>End poverty</a:t>
            </a:r>
          </a:p>
          <a:p>
            <a:r>
              <a:rPr lang="en-US" sz="4000" dirty="0" smtClean="0">
                <a:solidFill>
                  <a:srgbClr val="C1333C"/>
                </a:solidFill>
                <a:latin typeface="Felt Tip Roman"/>
              </a:rPr>
              <a:t>Promote</a:t>
            </a:r>
            <a:r>
              <a:rPr lang="en-US" sz="4000" baseline="0" dirty="0" smtClean="0">
                <a:solidFill>
                  <a:srgbClr val="C1333C"/>
                </a:solidFill>
                <a:latin typeface="Felt Tip Roman"/>
              </a:rPr>
              <a:t> justice</a:t>
            </a:r>
          </a:p>
          <a:p>
            <a:r>
              <a:rPr lang="en-US" sz="4000" baseline="0" dirty="0" smtClean="0">
                <a:solidFill>
                  <a:srgbClr val="C1333C"/>
                </a:solidFill>
                <a:latin typeface="Felt Tip Roman"/>
              </a:rPr>
              <a:t>Uphold dignity</a:t>
            </a:r>
            <a:endParaRPr lang="en-US" sz="4000" dirty="0">
              <a:solidFill>
                <a:srgbClr val="C1333C"/>
              </a:solidFill>
              <a:latin typeface="Felt Tip Roman"/>
            </a:endParaRPr>
          </a:p>
        </p:txBody>
      </p:sp>
      <p:pic>
        <p:nvPicPr>
          <p:cNvPr id="7" name="Picture 6" descr="CaritasAU_MasterLogo-descriptor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0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agline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267744" y="239359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Felt Tip Roman"/>
              </a:rPr>
              <a:t>Thank</a:t>
            </a:r>
            <a:r>
              <a:rPr lang="en-US" sz="8000" baseline="0" dirty="0" smtClean="0">
                <a:solidFill>
                  <a:schemeClr val="bg1"/>
                </a:solidFill>
                <a:latin typeface="Felt Tip Roman"/>
              </a:rPr>
              <a:t> you</a:t>
            </a:r>
            <a:endParaRPr lang="en-US" sz="8000" dirty="0">
              <a:solidFill>
                <a:schemeClr val="bg1"/>
              </a:solidFill>
              <a:latin typeface="Felt Tip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Roboto Light"/>
              </a:defRPr>
            </a:lvl1pPr>
          </a:lstStyle>
          <a:p>
            <a:r>
              <a:rPr lang="en-US" dirty="0" smtClean="0"/>
              <a:t>Last updated: </a:t>
            </a:r>
            <a:fld id="{EE8934FF-BD4A-0141-A604-8E0ACB03DCC7}" type="datetimeFigureOut">
              <a:rPr lang="en-US" smtClean="0"/>
              <a:pPr/>
              <a:t>4/9/2019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00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scripto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67744" y="2393593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Felt Tip Roman"/>
              </a:rPr>
              <a:t>Thank</a:t>
            </a:r>
            <a:r>
              <a:rPr lang="en-US" sz="8000" baseline="0" dirty="0" smtClean="0">
                <a:solidFill>
                  <a:schemeClr val="bg1"/>
                </a:solidFill>
                <a:latin typeface="Felt Tip Roman"/>
              </a:rPr>
              <a:t> you</a:t>
            </a:r>
            <a:endParaRPr lang="en-US" sz="8000" dirty="0">
              <a:solidFill>
                <a:schemeClr val="bg1"/>
              </a:solidFill>
              <a:latin typeface="Felt Tip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Roboto Light"/>
              </a:defRPr>
            </a:lvl1pPr>
          </a:lstStyle>
          <a:p>
            <a:r>
              <a:rPr lang="en-US" dirty="0" smtClean="0"/>
              <a:t>Last updated: </a:t>
            </a:r>
            <a:fld id="{EE8934FF-BD4A-0141-A604-8E0ACB03DCC7}" type="datetimeFigureOut">
              <a:rPr lang="en-US" smtClean="0"/>
              <a:pPr/>
              <a:t>4/9/2019</a:t>
            </a:fld>
            <a:endParaRPr lang="en-US" dirty="0"/>
          </a:p>
        </p:txBody>
      </p:sp>
      <p:pic>
        <p:nvPicPr>
          <p:cNvPr id="5" name="Picture 4" descr="CaritasAU_MasterLogo-descriptor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8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337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agline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1187624" y="2492896"/>
            <a:ext cx="2188988" cy="2160240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3475862" y="2505458"/>
            <a:ext cx="2176258" cy="214767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5780118" y="2505458"/>
            <a:ext cx="2176258" cy="214767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pPr marL="285750" indent="-285750">
              <a:buFont typeface="Arial"/>
              <a:buChar char="•"/>
            </a:pP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 typeface="Arial"/>
              <a:buChar char="•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292613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descriptor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 descr="CaritasAU_MasterLogo-descriptor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858211"/>
            <a:ext cx="2880320" cy="477501"/>
          </a:xfrm>
          <a:prstGeom prst="rect">
            <a:avLst/>
          </a:prstGeom>
        </p:spPr>
      </p:pic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3475862" y="2505458"/>
            <a:ext cx="2176258" cy="214767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5780118" y="2505458"/>
            <a:ext cx="2176258" cy="2147677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75897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rgbClr val="C13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CaritasAU_MasterLogo-tagline_H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2204"/>
            <a:ext cx="2643027" cy="47350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cap="all" baseline="0">
                <a:solidFill>
                  <a:schemeClr val="bg1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2000">
                <a:solidFill>
                  <a:schemeClr val="bg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2000">
                <a:solidFill>
                  <a:schemeClr val="bg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516563"/>
            <a:ext cx="4464496" cy="819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41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611560" y="649288"/>
            <a:ext cx="1875284" cy="1850656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2699792" y="661851"/>
            <a:ext cx="1862555" cy="183809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4733769" y="661850"/>
            <a:ext cx="1782447" cy="183809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6749992" y="661850"/>
            <a:ext cx="1782448" cy="183809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1552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4 imag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39552" y="2539166"/>
            <a:ext cx="7956748" cy="13218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3871598"/>
            <a:ext cx="7956748" cy="1213586"/>
          </a:xfrm>
          <a:prstGeom prst="rect">
            <a:avLst/>
          </a:prstGeom>
        </p:spPr>
        <p:txBody>
          <a:bodyPr numCol="2" spcCol="360000"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Freeform 1"/>
          <p:cNvSpPr>
            <a:spLocks noChangeArrowheads="1"/>
          </p:cNvSpPr>
          <p:nvPr userDrawn="1"/>
        </p:nvSpPr>
        <p:spPr bwMode="auto">
          <a:xfrm>
            <a:off x="611560" y="649288"/>
            <a:ext cx="1875284" cy="1850656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1"/>
          <p:cNvSpPr>
            <a:spLocks noChangeArrowheads="1"/>
          </p:cNvSpPr>
          <p:nvPr userDrawn="1"/>
        </p:nvSpPr>
        <p:spPr bwMode="auto">
          <a:xfrm>
            <a:off x="2699792" y="661851"/>
            <a:ext cx="1862555" cy="183809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1"/>
          <p:cNvSpPr>
            <a:spLocks noChangeArrowheads="1"/>
          </p:cNvSpPr>
          <p:nvPr userDrawn="1"/>
        </p:nvSpPr>
        <p:spPr bwMode="auto">
          <a:xfrm>
            <a:off x="4733769" y="661850"/>
            <a:ext cx="1782447" cy="1838093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Freeform 1"/>
          <p:cNvSpPr>
            <a:spLocks noChangeArrowheads="1"/>
          </p:cNvSpPr>
          <p:nvPr userDrawn="1"/>
        </p:nvSpPr>
        <p:spPr bwMode="auto">
          <a:xfrm>
            <a:off x="6749992" y="661850"/>
            <a:ext cx="1782448" cy="183809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29018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3" b="-24981"/>
          <a:stretch/>
        </p:blipFill>
        <p:spPr>
          <a:xfrm>
            <a:off x="6948264" y="5864868"/>
            <a:ext cx="1584177" cy="588468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5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39552" y="5864867"/>
            <a:ext cx="4464496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2060848"/>
            <a:ext cx="7956748" cy="1468437"/>
          </a:xfrm>
          <a:prstGeom prst="rect">
            <a:avLst/>
          </a:prstGeom>
        </p:spPr>
        <p:txBody>
          <a:bodyPr numCol="2" spcCol="180000"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1 lr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itasAU_MasterLogo-tagline_H_POS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5864868"/>
            <a:ext cx="2628157" cy="470845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39552" y="413792"/>
            <a:ext cx="7956748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1333C"/>
                </a:solidFill>
                <a:latin typeface="Roboto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39552" y="1761808"/>
            <a:ext cx="4032448" cy="388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cap="all" baseline="0">
                <a:solidFill>
                  <a:srgbClr val="C1333C"/>
                </a:solidFill>
                <a:latin typeface="Roboto Medium"/>
              </a:defRPr>
            </a:lvl1pPr>
            <a:lvl2pPr marL="0" indent="0">
              <a:spcBef>
                <a:spcPts val="250"/>
              </a:spcBef>
              <a:buFontTx/>
              <a:buNone/>
              <a:defRPr sz="1800">
                <a:solidFill>
                  <a:schemeClr val="tx1"/>
                </a:solidFill>
                <a:latin typeface="Roboto Light"/>
              </a:defRPr>
            </a:lvl2pPr>
            <a:lvl3pPr marL="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3pPr>
            <a:lvl4pPr marL="432000" indent="-2286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4pPr>
            <a:lvl5pPr marL="594000" indent="-180000">
              <a:spcBef>
                <a:spcPts val="25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Robot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88169" y="5301208"/>
            <a:ext cx="3908130" cy="470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C1333C"/>
                </a:solidFill>
                <a:latin typeface=""/>
              </a:defRPr>
            </a:lvl1pPr>
            <a:lvl2pPr marL="457200" indent="0">
              <a:buFontTx/>
              <a:buNone/>
              <a:defRPr sz="1400">
                <a:latin typeface=""/>
              </a:defRPr>
            </a:lvl2pPr>
            <a:lvl3pPr marL="914400" indent="0">
              <a:buFontTx/>
              <a:buNone/>
              <a:defRPr sz="1400">
                <a:latin typeface=""/>
              </a:defRPr>
            </a:lvl3pPr>
            <a:lvl4pPr marL="1371600" indent="0">
              <a:buFontTx/>
              <a:buNone/>
              <a:defRPr sz="1400">
                <a:latin typeface=""/>
              </a:defRPr>
            </a:lvl4pPr>
            <a:lvl5pPr marL="1828800" indent="0">
              <a:buFontTx/>
              <a:buNone/>
              <a:defRPr sz="1400">
                <a:latin typeface="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1"/>
          <p:cNvSpPr>
            <a:spLocks noChangeArrowheads="1"/>
          </p:cNvSpPr>
          <p:nvPr userDrawn="1"/>
        </p:nvSpPr>
        <p:spPr bwMode="auto">
          <a:xfrm>
            <a:off x="4577520" y="1903633"/>
            <a:ext cx="3918779" cy="3253559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468545" y="149403"/>
            <a:ext cx="432047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to place an editable</a:t>
            </a:r>
            <a:r>
              <a:rPr lang="en-US" b="1" baseline="0" dirty="0" smtClean="0"/>
              <a:t> the voice box shape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Open up master page that matches the placed slide</a:t>
            </a:r>
          </a:p>
          <a:p>
            <a:pPr marL="800100" lvl="1" indent="-342900">
              <a:buFont typeface="Arial"/>
              <a:buChar char="•"/>
            </a:pPr>
            <a:r>
              <a:rPr lang="en-US" baseline="0" dirty="0" smtClean="0"/>
              <a:t>View &gt; Master &gt; Slide Master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Go to the corresponding master page and copy the voice box shapes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Close master page view</a:t>
            </a:r>
          </a:p>
          <a:p>
            <a:pPr marL="342900" indent="-342900">
              <a:buFontTx/>
              <a:buAutoNum type="arabicPeriod"/>
            </a:pPr>
            <a:r>
              <a:rPr lang="en-US" baseline="0" dirty="0" smtClean="0"/>
              <a:t>Paste voice box shapes onto the presentation page</a:t>
            </a:r>
          </a:p>
          <a:p>
            <a:pPr marL="342900" indent="-342900">
              <a:buFontTx/>
              <a:buAutoNum type="arabicPeriod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How to place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Right click on voice box shape and click ‘format shape’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Select an image: Format shape &gt; Fill &gt; Picture or Texture &gt; Choose Picture</a:t>
            </a:r>
          </a:p>
          <a:p>
            <a:pPr marL="0" indent="0">
              <a:buFont typeface="+mj-lt"/>
              <a:buNone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NOTE: </a:t>
            </a:r>
            <a:r>
              <a:rPr lang="en-US" baseline="0" dirty="0" smtClean="0"/>
              <a:t>The picture will distort within the voice box. You will need to fix this by the steps below.</a:t>
            </a:r>
          </a:p>
          <a:p>
            <a:pPr marL="342900" indent="-3429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="1" baseline="0" dirty="0" smtClean="0"/>
              <a:t>How to correctly scale an image within the voice box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Go to Format picture &gt; crop &gt; crop to fill</a:t>
            </a:r>
          </a:p>
          <a:p>
            <a:pPr marL="342900" indent="-342900">
              <a:buFont typeface="+mj-lt"/>
              <a:buAutoNum type="arabicPeriod"/>
            </a:pPr>
            <a:r>
              <a:rPr lang="en-US" baseline="0" dirty="0" smtClean="0"/>
              <a:t>You can enlarge the photo and position it within the voice box shape to achieve the best crop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4573016" y="149403"/>
            <a:ext cx="43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baseline="0" dirty="0" smtClean="0"/>
              <a:t>Please ensure that you have the correct fonts installed on your machine to use this presentation correctly.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 following fonts are required:</a:t>
            </a:r>
          </a:p>
          <a:p>
            <a:r>
              <a:rPr lang="en-US" b="1" baseline="0" dirty="0" smtClean="0"/>
              <a:t>- </a:t>
            </a:r>
            <a:r>
              <a:rPr lang="en-US" b="1" baseline="0" dirty="0" err="1" smtClean="0"/>
              <a:t>Roboto</a:t>
            </a:r>
            <a:r>
              <a:rPr lang="en-US" b="1" baseline="0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en-US" b="1" baseline="0" dirty="0" smtClean="0"/>
              <a:t>Felt Tip Roman</a:t>
            </a:r>
          </a:p>
          <a:p>
            <a:pPr marL="285750" indent="-285750">
              <a:buFontTx/>
              <a:buChar char="-"/>
            </a:pPr>
            <a:endParaRPr lang="en-US" b="1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Please get in contact with Caritas Australia IT or communications team to install the above fonts.</a:t>
            </a:r>
          </a:p>
        </p:txBody>
      </p:sp>
    </p:spTree>
    <p:extLst>
      <p:ext uri="{BB962C8B-B14F-4D97-AF65-F5344CB8AC3E}">
        <p14:creationId xmlns:p14="http://schemas.microsoft.com/office/powerpoint/2010/main" val="298055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8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tas.org.au/CST" TargetMode="External"/><Relationship Id="rId2" Type="http://schemas.openxmlformats.org/officeDocument/2006/relationships/hyperlink" Target="http://www.caritas.org.au/learn/catholic-social-teaching/educational-toolkit/lower-primary/preferential-option-for-the-poo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.org.au/learn/cst/preferential-option-for-the-poo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TRUE FASTING</a:t>
            </a:r>
            <a:br>
              <a:rPr lang="en-AU" dirty="0" smtClean="0"/>
            </a:br>
            <a:r>
              <a:rPr lang="en-AU" sz="3600" dirty="0" smtClean="0"/>
              <a:t>ISAIAH 58:6-9 </a:t>
            </a:r>
            <a:br>
              <a:rPr lang="en-AU" sz="36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3200" cap="none" dirty="0" smtClean="0"/>
              <a:t>Cartoon and scripture resource</a:t>
            </a:r>
            <a:br>
              <a:rPr lang="en-AU" sz="3200" cap="none" dirty="0" smtClean="0"/>
            </a:br>
            <a:r>
              <a:rPr lang="en-AU" sz="3200" cap="none" dirty="0"/>
              <a:t/>
            </a:r>
            <a:br>
              <a:rPr lang="en-AU" sz="3200" cap="none" dirty="0"/>
            </a:br>
            <a:r>
              <a:rPr lang="en-AU" sz="3200" cap="none" dirty="0" smtClean="0">
                <a:hlinkClick r:id="rId2"/>
              </a:rPr>
              <a:t/>
            </a:r>
            <a:br>
              <a:rPr lang="en-AU" sz="3200" cap="none" dirty="0" smtClean="0">
                <a:hlinkClick r:id="rId2"/>
              </a:rPr>
            </a:br>
            <a:endParaRPr lang="en-AU" sz="3200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www.caritas.org.au/CST</a:t>
            </a:r>
            <a:endParaRPr lang="en-AU" dirty="0" smtClean="0"/>
          </a:p>
          <a:p>
            <a:r>
              <a:rPr lang="en-AU" dirty="0" smtClean="0"/>
              <a:t>Last updated February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3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0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3" y="2724818"/>
            <a:ext cx="6753702" cy="29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5"/>
          <p:cNvSpPr>
            <a:spLocks/>
          </p:cNvSpPr>
          <p:nvPr/>
        </p:nvSpPr>
        <p:spPr bwMode="auto">
          <a:xfrm>
            <a:off x="314325" y="319113"/>
            <a:ext cx="436340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not this the kind of fasting I have chosen: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11630" y="1104426"/>
            <a:ext cx="6883718" cy="1518762"/>
            <a:chOff x="1135" y="540"/>
            <a:chExt cx="4818" cy="1063"/>
          </a:xfrm>
        </p:grpSpPr>
        <p:sp>
          <p:nvSpPr>
            <p:cNvPr id="162824" name="Rectangle 7"/>
            <p:cNvSpPr>
              <a:spLocks/>
            </p:cNvSpPr>
            <p:nvPr/>
          </p:nvSpPr>
          <p:spPr bwMode="auto">
            <a:xfrm>
              <a:off x="1508" y="540"/>
              <a:ext cx="428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to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loose</a:t>
              </a:r>
              <a:r>
                <a:rPr lang="en-US" altLang="en-US" sz="4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2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</a:t>
              </a:r>
              <a:endParaRPr lang="en-US" altLang="en-US" sz="49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lnSpc>
                  <a:spcPct val="70000"/>
                </a:lnSpc>
              </a:pPr>
              <a:r>
                <a:rPr lang="en-US" altLang="en-US" sz="49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49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 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chains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of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injustice </a:t>
              </a:r>
              <a:endPara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2825" name="Rectangle 9"/>
            <p:cNvSpPr>
              <a:spLocks/>
            </p:cNvSpPr>
            <p:nvPr/>
          </p:nvSpPr>
          <p:spPr bwMode="auto">
            <a:xfrm>
              <a:off x="1135" y="1167"/>
              <a:ext cx="48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eaLnBrk="0" hangingPunct="0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</a:t>
              </a:r>
              <a:r>
                <a:rPr lang="en-US" altLang="en-US" sz="4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untie </a:t>
              </a:r>
              <a:r>
                <a:rPr lang="en-US" alt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 cords of the yoke,</a:t>
              </a:r>
            </a:p>
          </p:txBody>
        </p:sp>
      </p:grpSp>
      <p:sp>
        <p:nvSpPr>
          <p:cNvPr id="16394" name="Rectangle 10"/>
          <p:cNvSpPr>
            <a:spLocks/>
          </p:cNvSpPr>
          <p:nvPr/>
        </p:nvSpPr>
        <p:spPr bwMode="auto">
          <a:xfrm>
            <a:off x="470610" y="5558606"/>
            <a:ext cx="561355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to 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 the oppressed free </a:t>
            </a: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break every yoke?</a:t>
            </a:r>
          </a:p>
        </p:txBody>
      </p:sp>
    </p:spTree>
    <p:extLst>
      <p:ext uri="{BB962C8B-B14F-4D97-AF65-F5344CB8AC3E}">
        <p14:creationId xmlns:p14="http://schemas.microsoft.com/office/powerpoint/2010/main" val="22463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2034540"/>
            <a:ext cx="6667088" cy="45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867" name="Group 18"/>
          <p:cNvGrpSpPr>
            <a:grpSpLocks/>
          </p:cNvGrpSpPr>
          <p:nvPr/>
        </p:nvGrpSpPr>
        <p:grpSpPr bwMode="auto">
          <a:xfrm>
            <a:off x="4139090" y="1211580"/>
            <a:ext cx="4644865" cy="1443038"/>
            <a:chOff x="457" y="124"/>
            <a:chExt cx="3251" cy="1010"/>
          </a:xfrm>
        </p:grpSpPr>
        <p:sp>
          <p:nvSpPr>
            <p:cNvPr id="164869" name="Rectangle 5"/>
            <p:cNvSpPr>
              <a:spLocks/>
            </p:cNvSpPr>
            <p:nvPr/>
          </p:nvSpPr>
          <p:spPr bwMode="auto">
            <a:xfrm>
              <a:off x="457" y="124"/>
              <a:ext cx="112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88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Is it not to</a:t>
              </a:r>
            </a:p>
          </p:txBody>
        </p:sp>
        <p:sp>
          <p:nvSpPr>
            <p:cNvPr id="164870" name="Rectangle 6"/>
            <p:cNvSpPr>
              <a:spLocks/>
            </p:cNvSpPr>
            <p:nvPr/>
          </p:nvSpPr>
          <p:spPr bwMode="auto">
            <a:xfrm>
              <a:off x="1184" y="256"/>
              <a:ext cx="252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share your food</a:t>
              </a:r>
            </a:p>
          </p:txBody>
        </p:sp>
        <p:sp>
          <p:nvSpPr>
            <p:cNvPr id="164871" name="Rectangle 7"/>
            <p:cNvSpPr>
              <a:spLocks/>
            </p:cNvSpPr>
            <p:nvPr/>
          </p:nvSpPr>
          <p:spPr bwMode="auto">
            <a:xfrm>
              <a:off x="1499" y="568"/>
              <a:ext cx="8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88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with the</a:t>
              </a:r>
            </a:p>
          </p:txBody>
        </p:sp>
        <p:sp>
          <p:nvSpPr>
            <p:cNvPr id="164872" name="Rectangle 8"/>
            <p:cNvSpPr>
              <a:spLocks/>
            </p:cNvSpPr>
            <p:nvPr/>
          </p:nvSpPr>
          <p:spPr bwMode="auto">
            <a:xfrm>
              <a:off x="1940" y="698"/>
              <a:ext cx="131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05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hungry?</a:t>
              </a:r>
            </a:p>
          </p:txBody>
        </p:sp>
      </p:grpSp>
      <p:sp>
        <p:nvSpPr>
          <p:cNvPr id="164868" name="Rectangle 19"/>
          <p:cNvSpPr>
            <a:spLocks/>
          </p:cNvSpPr>
          <p:nvPr/>
        </p:nvSpPr>
        <p:spPr bwMode="auto">
          <a:xfrm>
            <a:off x="377190" y="540568"/>
            <a:ext cx="436340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not this the kind of fasting I have chosen:</a:t>
            </a:r>
          </a:p>
        </p:txBody>
      </p:sp>
    </p:spTree>
    <p:extLst>
      <p:ext uri="{BB962C8B-B14F-4D97-AF65-F5344CB8AC3E}">
        <p14:creationId xmlns:p14="http://schemas.microsoft.com/office/powerpoint/2010/main" val="17207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9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8" y="2248853"/>
            <a:ext cx="827532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5891" name="Group 16"/>
          <p:cNvGrpSpPr>
            <a:grpSpLocks/>
          </p:cNvGrpSpPr>
          <p:nvPr/>
        </p:nvGrpSpPr>
        <p:grpSpPr bwMode="auto">
          <a:xfrm>
            <a:off x="1157288" y="1241585"/>
            <a:ext cx="6829426" cy="1251585"/>
            <a:chOff x="308" y="173"/>
            <a:chExt cx="4780" cy="876"/>
          </a:xfrm>
        </p:grpSpPr>
        <p:sp>
          <p:nvSpPr>
            <p:cNvPr id="165893" name="Rectangle 5"/>
            <p:cNvSpPr>
              <a:spLocks/>
            </p:cNvSpPr>
            <p:nvPr/>
          </p:nvSpPr>
          <p:spPr bwMode="auto">
            <a:xfrm>
              <a:off x="308" y="173"/>
              <a:ext cx="478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 to </a:t>
              </a: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provide </a:t>
              </a:r>
              <a:r>
                <a:rPr lang="en-US" alt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 </a:t>
              </a: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poor wanderer</a:t>
              </a:r>
            </a:p>
          </p:txBody>
        </p:sp>
        <p:sp>
          <p:nvSpPr>
            <p:cNvPr id="165894" name="Rectangle 7"/>
            <p:cNvSpPr>
              <a:spLocks/>
            </p:cNvSpPr>
            <p:nvPr/>
          </p:nvSpPr>
          <p:spPr bwMode="auto">
            <a:xfrm>
              <a:off x="396" y="467"/>
              <a:ext cx="237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5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    shelter</a:t>
              </a:r>
              <a:r>
                <a:rPr lang="en-US" alt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165895" name="Rectangle 8"/>
            <p:cNvSpPr>
              <a:spLocks/>
            </p:cNvSpPr>
            <p:nvPr/>
          </p:nvSpPr>
          <p:spPr bwMode="auto">
            <a:xfrm>
              <a:off x="639" y="618"/>
              <a:ext cx="4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with</a:t>
              </a:r>
            </a:p>
          </p:txBody>
        </p:sp>
      </p:grpSp>
      <p:sp>
        <p:nvSpPr>
          <p:cNvPr id="165892" name="Rectangle 17"/>
          <p:cNvSpPr>
            <a:spLocks/>
          </p:cNvSpPr>
          <p:nvPr/>
        </p:nvSpPr>
        <p:spPr bwMode="auto">
          <a:xfrm>
            <a:off x="208598" y="550569"/>
            <a:ext cx="436340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not this the kind of fasting I have chosen: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40"/>
          <a:stretch/>
        </p:blipFill>
        <p:spPr bwMode="auto">
          <a:xfrm>
            <a:off x="7332703" y="6136419"/>
            <a:ext cx="1595057" cy="4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12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0"/>
          <p:cNvSpPr>
            <a:spLocks/>
          </p:cNvSpPr>
          <p:nvPr/>
        </p:nvSpPr>
        <p:spPr bwMode="auto">
          <a:xfrm>
            <a:off x="3103927" y="1885794"/>
            <a:ext cx="65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endParaRPr lang="en-GB" altLang="en-US" sz="4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6915" name="Group 19"/>
          <p:cNvGrpSpPr>
            <a:grpSpLocks/>
          </p:cNvGrpSpPr>
          <p:nvPr/>
        </p:nvGrpSpPr>
        <p:grpSpPr bwMode="auto">
          <a:xfrm>
            <a:off x="2676852" y="1196752"/>
            <a:ext cx="5783580" cy="1368744"/>
            <a:chOff x="915" y="268"/>
            <a:chExt cx="4048" cy="958"/>
          </a:xfrm>
        </p:grpSpPr>
        <p:sp>
          <p:nvSpPr>
            <p:cNvPr id="166918" name="Rectangle 6"/>
            <p:cNvSpPr>
              <a:spLocks/>
            </p:cNvSpPr>
            <p:nvPr/>
          </p:nvSpPr>
          <p:spPr bwMode="auto">
            <a:xfrm>
              <a:off x="915" y="268"/>
              <a:ext cx="34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when you see</a:t>
              </a: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the naked</a:t>
              </a:r>
            </a:p>
          </p:txBody>
        </p:sp>
        <p:sp>
          <p:nvSpPr>
            <p:cNvPr id="166919" name="Rectangle 11"/>
            <p:cNvSpPr>
              <a:spLocks/>
            </p:cNvSpPr>
            <p:nvPr/>
          </p:nvSpPr>
          <p:spPr bwMode="auto">
            <a:xfrm>
              <a:off x="3359" y="790"/>
              <a:ext cx="160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clothe </a:t>
              </a:r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him,</a:t>
              </a:r>
            </a:p>
          </p:txBody>
        </p:sp>
        <p:sp>
          <p:nvSpPr>
            <p:cNvPr id="166920" name="Rectangle 18"/>
            <p:cNvSpPr>
              <a:spLocks/>
            </p:cNvSpPr>
            <p:nvPr/>
          </p:nvSpPr>
          <p:spPr bwMode="auto">
            <a:xfrm>
              <a:off x="3098" y="599"/>
              <a:ext cx="345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880" dirty="0">
                  <a:solidFill>
                    <a:schemeClr val="tx1"/>
                  </a:solidFill>
                  <a:sym typeface="Arial" panose="020B0604020202020204" pitchFamily="34" charset="0"/>
                </a:rPr>
                <a:t>to</a:t>
              </a:r>
              <a:endParaRPr lang="en-GB" altLang="en-US" sz="2880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66916" name="Rectangle 20"/>
          <p:cNvSpPr>
            <a:spLocks/>
          </p:cNvSpPr>
          <p:nvPr/>
        </p:nvSpPr>
        <p:spPr bwMode="auto">
          <a:xfrm>
            <a:off x="208598" y="624864"/>
            <a:ext cx="436340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not this the kind of fasting I have chosen:</a:t>
            </a:r>
          </a:p>
        </p:txBody>
      </p:sp>
      <p:pic>
        <p:nvPicPr>
          <p:cNvPr id="166917" name="Picture 2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293" y="2364582"/>
            <a:ext cx="4131945" cy="434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113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0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" y="2656047"/>
            <a:ext cx="5152073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9" name="Rectangle 17"/>
          <p:cNvSpPr>
            <a:spLocks/>
          </p:cNvSpPr>
          <p:nvPr/>
        </p:nvSpPr>
        <p:spPr bwMode="auto">
          <a:xfrm>
            <a:off x="208598" y="593432"/>
            <a:ext cx="4363403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 not this the kind of fasting I have chosen:</a:t>
            </a:r>
          </a:p>
        </p:txBody>
      </p:sp>
      <p:grpSp>
        <p:nvGrpSpPr>
          <p:cNvPr id="167940" name="Group 19"/>
          <p:cNvGrpSpPr>
            <a:grpSpLocks/>
          </p:cNvGrpSpPr>
          <p:nvPr/>
        </p:nvGrpSpPr>
        <p:grpSpPr bwMode="auto">
          <a:xfrm>
            <a:off x="4326256" y="614362"/>
            <a:ext cx="3954781" cy="2070258"/>
            <a:chOff x="3365" y="399"/>
            <a:chExt cx="2768" cy="1449"/>
          </a:xfrm>
        </p:grpSpPr>
        <p:sp>
          <p:nvSpPr>
            <p:cNvPr id="167941" name="Rectangle 5"/>
            <p:cNvSpPr>
              <a:spLocks/>
            </p:cNvSpPr>
            <p:nvPr/>
          </p:nvSpPr>
          <p:spPr bwMode="auto">
            <a:xfrm>
              <a:off x="3628" y="399"/>
              <a:ext cx="139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 </a:t>
              </a: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not </a:t>
              </a:r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to</a:t>
              </a:r>
              <a:endPara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7942" name="Rectangle 7"/>
            <p:cNvSpPr>
              <a:spLocks/>
            </p:cNvSpPr>
            <p:nvPr/>
          </p:nvSpPr>
          <p:spPr bwMode="auto">
            <a:xfrm>
              <a:off x="3365" y="1124"/>
              <a:ext cx="276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en-US" alt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your own </a:t>
              </a:r>
            </a:p>
            <a:p>
              <a:pPr algn="r" eaLnBrk="1" hangingPunct="1">
                <a:lnSpc>
                  <a:spcPct val="80000"/>
                </a:lnSpc>
              </a:pPr>
              <a:r>
                <a:rPr lang="en-US" altLang="en-US" sz="4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flesh and blood?</a:t>
              </a:r>
            </a:p>
          </p:txBody>
        </p:sp>
        <p:sp>
          <p:nvSpPr>
            <p:cNvPr id="167943" name="Rectangle 16"/>
            <p:cNvSpPr>
              <a:spLocks/>
            </p:cNvSpPr>
            <p:nvPr/>
          </p:nvSpPr>
          <p:spPr bwMode="auto">
            <a:xfrm>
              <a:off x="3839" y="999"/>
              <a:ext cx="64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2880" dirty="0">
                  <a:solidFill>
                    <a:schemeClr val="tx1"/>
                  </a:solidFill>
                  <a:sym typeface="Arial" panose="020B0604020202020204" pitchFamily="34" charset="0"/>
                </a:rPr>
                <a:t>from</a:t>
              </a:r>
              <a:endParaRPr lang="en-GB" altLang="en-US" sz="2880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7944" name="Rectangle 18"/>
            <p:cNvSpPr>
              <a:spLocks/>
            </p:cNvSpPr>
            <p:nvPr/>
          </p:nvSpPr>
          <p:spPr bwMode="auto">
            <a:xfrm>
              <a:off x="4019" y="658"/>
              <a:ext cx="1704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050" dirty="0">
                  <a:solidFill>
                    <a:schemeClr val="tx1"/>
                  </a:solidFill>
                  <a:sym typeface="Arial" panose="020B0604020202020204" pitchFamily="34" charset="0"/>
                </a:rPr>
                <a:t>turn away</a:t>
              </a:r>
              <a:endParaRPr lang="en-GB" altLang="en-US" sz="4050" dirty="0">
                <a:solidFill>
                  <a:schemeClr val="tx1"/>
                </a:solidFill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9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 noChangeAspect="1"/>
          </p:cNvGrpSpPr>
          <p:nvPr/>
        </p:nvGrpSpPr>
        <p:grpSpPr bwMode="auto">
          <a:xfrm>
            <a:off x="1365429" y="2387280"/>
            <a:ext cx="6236297" cy="4313309"/>
            <a:chOff x="2334" y="942"/>
            <a:chExt cx="5650" cy="3908"/>
          </a:xfrm>
        </p:grpSpPr>
        <p:pic>
          <p:nvPicPr>
            <p:cNvPr id="169995" name="Picture 23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942"/>
              <a:ext cx="4396" cy="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996" name="Rectangle 18"/>
            <p:cNvSpPr>
              <a:spLocks/>
            </p:cNvSpPr>
            <p:nvPr/>
          </p:nvSpPr>
          <p:spPr bwMode="auto">
            <a:xfrm>
              <a:off x="5607" y="1040"/>
              <a:ext cx="237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500" dirty="0">
                  <a:solidFill>
                    <a:schemeClr val="tx1"/>
                  </a:solidFill>
                  <a:sym typeface="Arial" panose="020B0604020202020204" pitchFamily="34" charset="0"/>
                </a:rPr>
                <a:t>“Here I am”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29352" y="56304"/>
            <a:ext cx="6480810" cy="1458754"/>
            <a:chOff x="654" y="189"/>
            <a:chExt cx="4536" cy="1021"/>
          </a:xfrm>
        </p:grpSpPr>
        <p:sp>
          <p:nvSpPr>
            <p:cNvPr id="169991" name="Rectangle 5"/>
            <p:cNvSpPr>
              <a:spLocks/>
            </p:cNvSpPr>
            <p:nvPr/>
          </p:nvSpPr>
          <p:spPr bwMode="auto">
            <a:xfrm>
              <a:off x="654" y="189"/>
              <a:ext cx="225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Then you will call</a:t>
              </a: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,</a:t>
              </a:r>
            </a:p>
          </p:txBody>
        </p:sp>
        <p:sp>
          <p:nvSpPr>
            <p:cNvPr id="169992" name="Rectangle 6"/>
            <p:cNvSpPr>
              <a:spLocks/>
            </p:cNvSpPr>
            <p:nvPr/>
          </p:nvSpPr>
          <p:spPr bwMode="auto">
            <a:xfrm>
              <a:off x="2517" y="572"/>
              <a:ext cx="47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</a:t>
              </a:r>
            </a:p>
          </p:txBody>
        </p:sp>
        <p:sp>
          <p:nvSpPr>
            <p:cNvPr id="169993" name="Rectangle 9"/>
            <p:cNvSpPr>
              <a:spLocks/>
            </p:cNvSpPr>
            <p:nvPr/>
          </p:nvSpPr>
          <p:spPr bwMode="auto">
            <a:xfrm>
              <a:off x="3729" y="871"/>
              <a:ext cx="146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3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will answer;</a:t>
              </a:r>
            </a:p>
          </p:txBody>
        </p:sp>
        <p:sp>
          <p:nvSpPr>
            <p:cNvPr id="169994" name="Rectangle 10"/>
            <p:cNvSpPr>
              <a:spLocks/>
            </p:cNvSpPr>
            <p:nvPr/>
          </p:nvSpPr>
          <p:spPr bwMode="auto">
            <a:xfrm>
              <a:off x="3068" y="483"/>
              <a:ext cx="141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the </a:t>
              </a:r>
              <a:r>
                <a:rPr lang="en-US" alt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Lord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8628" y="1551441"/>
            <a:ext cx="7717157" cy="1308736"/>
            <a:chOff x="3739" y="479"/>
            <a:chExt cx="2421" cy="916"/>
          </a:xfrm>
        </p:grpSpPr>
        <p:sp>
          <p:nvSpPr>
            <p:cNvPr id="169989" name="Rectangle 11"/>
            <p:cNvSpPr>
              <a:spLocks/>
            </p:cNvSpPr>
            <p:nvPr/>
          </p:nvSpPr>
          <p:spPr bwMode="auto">
            <a:xfrm>
              <a:off x="3739" y="479"/>
              <a:ext cx="184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algn="l" eaLnBrk="1" hangingPunct="1">
                <a:lnSpc>
                  <a:spcPct val="70000"/>
                </a:lnSpc>
              </a:pP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you </a:t>
              </a:r>
              <a:r>
                <a:rPr lang="en-US" altLang="en-US" sz="2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will 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cry for help </a:t>
              </a:r>
              <a:r>
                <a:rPr lang="en-US" altLang="en-US" sz="27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and</a:t>
              </a:r>
              <a:r>
                <a:rPr lang="en-US" altLang="en-US" sz="4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endPara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l" eaLnBrk="1" hangingPunct="1">
                <a:lnSpc>
                  <a:spcPct val="70000"/>
                </a:lnSpc>
              </a:pPr>
              <a:r>
                <a:rPr lang="en-US" altLang="en-US" sz="4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   </a:t>
              </a:r>
            </a:p>
          </p:txBody>
        </p:sp>
        <p:sp>
          <p:nvSpPr>
            <p:cNvPr id="169990" name="Rectangle 20"/>
            <p:cNvSpPr>
              <a:spLocks/>
            </p:cNvSpPr>
            <p:nvPr/>
          </p:nvSpPr>
          <p:spPr bwMode="auto">
            <a:xfrm>
              <a:off x="4281" y="750"/>
              <a:ext cx="187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1pPr>
              <a:lvl2pPr marL="742950" indent="-28575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2pPr>
              <a:lvl3pPr marL="11430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3pPr>
              <a:lvl4pPr marL="16002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4pPr>
              <a:lvl5pPr marL="2057400" indent="-228600" algn="ctr"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 charset="0"/>
                  <a:sym typeface="Gill Sans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en-US" altLang="en-US" sz="4050" dirty="0">
                  <a:solidFill>
                    <a:schemeClr val="tx1"/>
                  </a:solidFill>
                  <a:sym typeface="Arial" panose="020B0604020202020204" pitchFamily="34" charset="0"/>
                </a:rPr>
                <a:t>he will say,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4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1915"/>
          <a:stretch>
            <a:fillRect/>
          </a:stretch>
        </p:blipFill>
        <p:spPr bwMode="auto">
          <a:xfrm>
            <a:off x="6300192" y="1410875"/>
            <a:ext cx="247030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435769" y="298937"/>
            <a:ext cx="3899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Then your </a:t>
            </a:r>
            <a:r>
              <a: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light 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will break forth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like the dawn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1183837" y="1707436"/>
            <a:ext cx="34461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 </a:t>
            </a:r>
            <a:r>
              <a:rPr lang="en-US" altLang="en-US" sz="4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healing </a:t>
            </a:r>
            <a:r>
              <a:rPr lang="en-US" altLang="en-US" sz="3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will 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quickly appear;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1760915" y="2975357"/>
            <a:ext cx="4337726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then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 </a:t>
            </a:r>
            <a:r>
              <a: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righteousness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will go before you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1043608" y="4374653"/>
            <a:ext cx="48663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the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glory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 the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Lord</a:t>
            </a: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3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will be your </a:t>
            </a:r>
            <a:r>
              <a:rPr lang="en-US" altLang="en-US" sz="4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rear guard.</a:t>
            </a:r>
          </a:p>
        </p:txBody>
      </p:sp>
    </p:spTree>
    <p:extLst>
      <p:ext uri="{BB962C8B-B14F-4D97-AF65-F5344CB8AC3E}">
        <p14:creationId xmlns:p14="http://schemas.microsoft.com/office/powerpoint/2010/main" val="219650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  <p:bldP spid="21511" grpId="0"/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/>
          </p:cNvSpPr>
          <p:nvPr/>
        </p:nvSpPr>
        <p:spPr bwMode="auto">
          <a:xfrm>
            <a:off x="729814" y="404664"/>
            <a:ext cx="80010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algn="ctr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more information </a:t>
            </a:r>
          </a:p>
          <a:p>
            <a:pPr algn="l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see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learning experiences for Lower, Middle and Upper Primary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 the Catholic Social Teaching principal ‘Preferential option for the Poor’.</a:t>
            </a:r>
          </a:p>
          <a:p>
            <a:pPr algn="l"/>
            <a:r>
              <a:rPr lang="en-AU" sz="2000" dirty="0" smtClean="0">
                <a:hlinkClick r:id="rId3"/>
              </a:rPr>
              <a:t>https</a:t>
            </a:r>
            <a:r>
              <a:rPr lang="en-AU" sz="2000" dirty="0">
                <a:hlinkClick r:id="rId3"/>
              </a:rPr>
              <a:t>://</a:t>
            </a:r>
            <a:r>
              <a:rPr lang="en-AU" sz="2000" dirty="0" smtClean="0">
                <a:hlinkClick r:id="rId3"/>
              </a:rPr>
              <a:t>www.caritas.org.au/learn/cst/preferential-option-for-the-poor</a:t>
            </a:r>
            <a:r>
              <a:rPr lang="en-AU" sz="2000" dirty="0" smtClean="0"/>
              <a:t> 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endParaRPr lang="en-US" altLang="en-US" sz="252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Acknowledgements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Cartoons adapted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permission from a resource produced by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CAFOD (Caritas England and Wales).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Illustrations by Ellis Nadler</a:t>
            </a:r>
          </a:p>
          <a:p>
            <a:pPr algn="l" eaLnBrk="1" hangingPunct="1"/>
            <a:endParaRPr lang="en-US" altLang="en-US" sz="25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endParaRPr lang="en-US" altLang="en-US" sz="25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l" eaLnBrk="1" hangingPunct="1"/>
            <a:endParaRPr lang="en-US" altLang="en-US" sz="25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1602 Caritas Master PPT presesntation 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28dbc2-5780-4aa6-b59e-b4a165ad8118">3XVCYASFVK3Q-205-1291</_dlc_DocId>
    <_dlc_DocIdUrl xmlns="e628dbc2-5780-4aa6-b59e-b4a165ad8118">
      <Url>https://aimstest.caritas.org.au/sites/community/education/resources/_layouts/DocIdRedir.aspx?ID=3XVCYASFVK3Q-205-1291</Url>
      <Description>3XVCYASFVK3Q-205-1291</Description>
    </_dlc_DocIdUrl>
    <Document_x0020_Status xmlns="041f561b-787a-4331-b8c2-4f8b42e141f3">Approved for team only</Document_x0020_Status>
    <Topic xmlns="041f561b-787a-4331-b8c2-4f8b42e141f3">
      <Value>Catholic Social Teaching</Value>
      <Value>Charity to Justice</Value>
    </Topic>
    <Used_x0020_for xmlns="041f561b-787a-4331-b8c2-4f8b42e141f3">
      <Value>CST</Value>
    </Used_x0020_for>
    <Description0 xmlns="041f561b-787a-4331-b8c2-4f8b42e141f3" xsi:nil="true"/>
    <Resource_x0020_Type xmlns="041f561b-787a-4331-b8c2-4f8b42e141f3">Prayer/Reflection</Resource_x0020_Type>
    <Audience xmlns="041f561b-787a-4331-b8c2-4f8b42e141f3">
      <Value>Lower Primary</Value>
      <Value>Middle Primary</Value>
      <Value>Upper Primary</Value>
    </Audience>
    <Calendar_x0020_Year xmlns="041f561b-787a-4331-b8c2-4f8b42e141f3">2019</Calendar_x0020_Year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767A26C87A8429349E100999E60C0" ma:contentTypeVersion="7" ma:contentTypeDescription="Create a new document." ma:contentTypeScope="" ma:versionID="6c1f0f24c69d8974194a4ba7607291d9">
  <xsd:schema xmlns:xsd="http://www.w3.org/2001/XMLSchema" xmlns:xs="http://www.w3.org/2001/XMLSchema" xmlns:p="http://schemas.microsoft.com/office/2006/metadata/properties" xmlns:ns2="e628dbc2-5780-4aa6-b59e-b4a165ad8118" xmlns:ns3="041f561b-787a-4331-b8c2-4f8b42e141f3" targetNamespace="http://schemas.microsoft.com/office/2006/metadata/properties" ma:root="true" ma:fieldsID="94ce7c3e7d585f580c965df10e93dc6e" ns2:_="" ns3:_="">
    <xsd:import namespace="e628dbc2-5780-4aa6-b59e-b4a165ad8118"/>
    <xsd:import namespace="041f561b-787a-4331-b8c2-4f8b42e141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 minOccurs="0"/>
                <xsd:element ref="ns3:Topic" minOccurs="0"/>
                <xsd:element ref="ns3:Resource_x0020_Type"/>
                <xsd:element ref="ns3:Document_x0020_Status"/>
                <xsd:element ref="ns3:Used_x0020_for" minOccurs="0"/>
                <xsd:element ref="ns3:Calendar_x0020_Year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8dbc2-5780-4aa6-b59e-b4a165ad81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f561b-787a-4331-b8c2-4f8b42e141f3" elementFormDefault="qualified">
    <xsd:import namespace="http://schemas.microsoft.com/office/2006/documentManagement/types"/>
    <xsd:import namespace="http://schemas.microsoft.com/office/infopath/2007/PartnerControls"/>
    <xsd:element name="Audience" ma:index="11" nillable="true" ma:displayName="Audience" ma:default="Lower Primary" ma:description="" ma:internalName="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ower Primary"/>
                    <xsd:enumeration value="Middle Primary"/>
                    <xsd:enumeration value="Upper Primary"/>
                    <xsd:enumeration value="Lower Secondary"/>
                    <xsd:enumeration value="Middle Secondary"/>
                    <xsd:enumeration value="Senior Secondary"/>
                    <xsd:enumeration value="Teacher"/>
                    <xsd:enumeration value="Tertiary"/>
                    <xsd:enumeration value="Parish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Topic" ma:index="12" nillable="true" ma:displayName="Topic" ma:default="Caritas Introduction" ma:description="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 More/Romero"/>
                    <xsd:enumeration value="Caritas Introduction"/>
                    <xsd:enumeration value="Catholic Social Teaching"/>
                    <xsd:enumeration value="Charity to Justice"/>
                    <xsd:enumeration value="Disability"/>
                    <xsd:enumeration value="Disaster Risk Reduction"/>
                    <xsd:enumeration value="Education"/>
                    <xsd:enumeration value="Environment/Climate"/>
                    <xsd:enumeration value="Emergencies"/>
                    <xsd:enumeration value="Fair Trade"/>
                    <xsd:enumeration value="Food Security &amp; Agriculture"/>
                    <xsd:enumeration value="Health and HIV/AIDS"/>
                    <xsd:enumeration value="Human Rights"/>
                    <xsd:enumeration value="Indigenous Peoples"/>
                    <xsd:enumeration value="Leadership"/>
                    <xsd:enumeration value="MDGs"/>
                    <xsd:enumeration value="Peace"/>
                    <xsd:enumeration value="Poverty, Aid and Development"/>
                    <xsd:enumeration value="Project Compassion"/>
                    <xsd:enumeration value="Refugees"/>
                    <xsd:enumeration value="Water &amp; Sanitation"/>
                    <xsd:enumeration value="SDGs"/>
                    <xsd:enumeration value="Wome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Resource_x0020_Type" ma:index="13" ma:displayName="Resource Type" ma:default="Learning Experience" ma:description="" ma:format="Dropdown" ma:internalName="Resource_x0020_Type">
      <xsd:simpleType>
        <xsd:restriction base="dms:Choice">
          <xsd:enumeration value="Design elements"/>
          <xsd:enumeration value="Lesson"/>
          <xsd:enumeration value="Learning Experience"/>
          <xsd:enumeration value="Planning docs"/>
          <xsd:enumeration value="Prayer/Reflection"/>
          <xsd:enumeration value="Promotional material"/>
          <xsd:enumeration value="PowerPoint"/>
          <xsd:enumeration value="Multi-media"/>
          <xsd:enumeration value="Quiz"/>
          <xsd:enumeration value="Poster"/>
          <xsd:enumeration value="Game"/>
          <xsd:enumeration value="Fact Sheet/Infographic"/>
          <xsd:enumeration value="Case Study"/>
          <xsd:enumeration value="Fundraising"/>
          <xsd:enumeration value="Worksheet"/>
          <xsd:enumeration value="Other"/>
        </xsd:restriction>
      </xsd:simpleType>
    </xsd:element>
    <xsd:element name="Document_x0020_Status" ma:index="14" ma:displayName="Document Status" ma:default="Draft" ma:description="" ma:format="Dropdown" ma:internalName="Document_x0020_Status">
      <xsd:simpleType>
        <xsd:restriction base="dms:Choice">
          <xsd:enumeration value="Draft"/>
          <xsd:enumeration value="Working Doc"/>
          <xsd:enumeration value="Pending Approval"/>
          <xsd:enumeration value="Approved for team only"/>
          <xsd:enumeration value="Approved for use within CA"/>
          <xsd:enumeration value="Approved for use outside CA"/>
          <xsd:enumeration value="Embargoed"/>
          <xsd:enumeration value="Expired"/>
          <xsd:enumeration value="Other"/>
        </xsd:restriction>
      </xsd:simpleType>
    </xsd:element>
    <xsd:element name="Used_x0020_for" ma:index="15" nillable="true" ma:displayName="Used for" ma:default="Advent" ma:description="" ma:internalName="Used_x0020_fo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ust Leadership Day"/>
                    <xsd:enumeration value="Immersion"/>
                    <xsd:enumeration value="Teacher PD"/>
                    <xsd:enumeration value="Tertiary"/>
                    <xsd:enumeration value="Food for All"/>
                    <xsd:enumeration value="AACES"/>
                    <xsd:enumeration value="Advent"/>
                    <xsd:enumeration value="CST"/>
                    <xsd:enumeration value="Just visiting?"/>
                  </xsd:restriction>
                </xsd:simpleType>
              </xsd:element>
            </xsd:sequence>
          </xsd:extension>
        </xsd:complexContent>
      </xsd:complexType>
    </xsd:element>
    <xsd:element name="Calendar_x0020_Year" ma:index="16" nillable="true" ma:displayName="Calendar Year" ma:default="2013" ma:format="Dropdown" ma:internalName="Calendar_x0020_Year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</xsd:restriction>
      </xsd:simpleType>
    </xsd:element>
    <xsd:element name="Description0" ma:index="17" nillable="true" ma:displayName="Description" ma:description="A short description about the resource.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67CAB-162C-41E9-9884-71EBE768EB1B}"/>
</file>

<file path=customXml/itemProps2.xml><?xml version="1.0" encoding="utf-8"?>
<ds:datastoreItem xmlns:ds="http://schemas.openxmlformats.org/officeDocument/2006/customXml" ds:itemID="{2DBBBDEE-D5D0-4E78-8877-23EBD5A155F2}"/>
</file>

<file path=customXml/itemProps3.xml><?xml version="1.0" encoding="utf-8"?>
<ds:datastoreItem xmlns:ds="http://schemas.openxmlformats.org/officeDocument/2006/customXml" ds:itemID="{67D33D01-B01D-4665-A0A5-56022F343CBA}"/>
</file>

<file path=customXml/itemProps4.xml><?xml version="1.0" encoding="utf-8"?>
<ds:datastoreItem xmlns:ds="http://schemas.openxmlformats.org/officeDocument/2006/customXml" ds:itemID="{F492BBF2-6505-40EA-A8E4-007085BC2BD9}"/>
</file>

<file path=docProps/app.xml><?xml version="1.0" encoding="utf-8"?>
<Properties xmlns="http://schemas.openxmlformats.org/officeDocument/2006/extended-properties" xmlns:vt="http://schemas.openxmlformats.org/officeDocument/2006/docPropsVTypes">
  <Template>CA1602 Caritas Master PPT presesntation tmp</Template>
  <TotalTime>314</TotalTime>
  <Words>249</Words>
  <Application>Microsoft Office PowerPoint</Application>
  <PresentationFormat>On-screen Show (4:3)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Felt Tip Roman</vt:lpstr>
      <vt:lpstr>Gill Sans</vt:lpstr>
      <vt:lpstr>Roboto</vt:lpstr>
      <vt:lpstr>Roboto Light</vt:lpstr>
      <vt:lpstr>Roboto Medium</vt:lpstr>
      <vt:lpstr>CA1602 Caritas Master PPT presesntation tmp</vt:lpstr>
      <vt:lpstr>TRUE FASTING ISAIAH 58:6-9   Cartoon and scripture resource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Chan</dc:creator>
  <cp:lastModifiedBy>Nicole Dobrohotoff</cp:lastModifiedBy>
  <cp:revision>48</cp:revision>
  <dcterms:created xsi:type="dcterms:W3CDTF">2014-12-10T03:25:51Z</dcterms:created>
  <dcterms:modified xsi:type="dcterms:W3CDTF">2019-04-09T01:44:07Z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0x0101003BB767A26C87A8429349E100999E60C0</vt:lpwstr>
  </property>
  <property fmtid="{D5CDD505-2E9C-101B-9397-08002B2CF9AE}" pid="3" name="_dlc_DocIdItemGuid">
    <vt:lpwstr>2829777a-3533-4486-ab3d-30c1ddd8cf93</vt:lpwstr>
  </property>
  <property fmtid="{D5CDD505-2E9C-101B-9397-08002B2CF9AE}" pid="4" name="Order">
    <vt:r8>71000</vt:r8>
  </property>
</Properties>
</file>