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7" r:id="rId4"/>
  </p:sldMasterIdLst>
  <p:notesMasterIdLst>
    <p:notesMasterId r:id="rId31"/>
  </p:notesMasterIdLst>
  <p:handoutMasterIdLst>
    <p:handoutMasterId r:id="rId32"/>
  </p:handoutMasterIdLst>
  <p:sldIdLst>
    <p:sldId id="502" r:id="rId5"/>
    <p:sldId id="503" r:id="rId6"/>
    <p:sldId id="478" r:id="rId7"/>
    <p:sldId id="344" r:id="rId8"/>
    <p:sldId id="506" r:id="rId9"/>
    <p:sldId id="352" r:id="rId10"/>
    <p:sldId id="507" r:id="rId11"/>
    <p:sldId id="517" r:id="rId12"/>
    <p:sldId id="518" r:id="rId13"/>
    <p:sldId id="510" r:id="rId14"/>
    <p:sldId id="515" r:id="rId15"/>
    <p:sldId id="511" r:id="rId16"/>
    <p:sldId id="523" r:id="rId17"/>
    <p:sldId id="512" r:id="rId18"/>
    <p:sldId id="519" r:id="rId19"/>
    <p:sldId id="513" r:id="rId20"/>
    <p:sldId id="520" r:id="rId21"/>
    <p:sldId id="514" r:id="rId22"/>
    <p:sldId id="524" r:id="rId23"/>
    <p:sldId id="521" r:id="rId24"/>
    <p:sldId id="486" r:id="rId25"/>
    <p:sldId id="388" r:id="rId26"/>
    <p:sldId id="522" r:id="rId27"/>
    <p:sldId id="327" r:id="rId28"/>
    <p:sldId id="328" r:id="rId29"/>
    <p:sldId id="27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icole Chehine" initials="NC" lastIdx="3" clrIdx="6"/>
  <p:cmAuthor id="1" name="Catherine McAleer" initials="CM" lastIdx="1" clrIdx="0"/>
  <p:cmAuthor id="8" name="D and M Halliday " initials="" lastIdx="22" clrIdx="7"/>
  <p:cmAuthor id="2" name="Nicole Dobrohotoff" initials="ND" lastIdx="32" clrIdx="1"/>
  <p:cmAuthor id="9" name="Melissa Halliday" initials="MH" lastIdx="10" clrIdx="8">
    <p:extLst>
      <p:ext uri="{19B8F6BF-5375-455C-9EA6-DF929625EA0E}">
        <p15:presenceInfo xmlns:p15="http://schemas.microsoft.com/office/powerpoint/2012/main" userId="ea5db0164eb98ff2" providerId="Windows Live"/>
      </p:ext>
    </p:extLst>
  </p:cmAuthor>
  <p:cmAuthor id="3" name="Nicole" initials="N" lastIdx="2" clrIdx="2"/>
  <p:cmAuthor id="4" name="Nicole Dobrohotoff" initials="ND [2]" lastIdx="1" clrIdx="3"/>
  <p:cmAuthor id="5" name="Sarah Latif" initials="SL" lastIdx="6" clrIdx="4"/>
  <p:cmAuthor id="6" name="Nicole Dobrohotoff" initials="ND [3]" lastIdx="2"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99"/>
    <a:srgbClr val="2E294E"/>
    <a:srgbClr val="004851"/>
    <a:srgbClr val="FFFFFF"/>
    <a:srgbClr val="E5DBCB"/>
    <a:srgbClr val="F564CA"/>
    <a:srgbClr val="E7BBC3"/>
    <a:srgbClr val="AAD8F7"/>
    <a:srgbClr val="3E98D9"/>
    <a:srgbClr val="FCC6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7006F-648D-4D22-A920-949906C31846}" v="1" dt="2026-07-19T23:28:17.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13" autoAdjust="0"/>
  </p:normalViewPr>
  <p:slideViewPr>
    <p:cSldViewPr snapToGrid="0">
      <p:cViewPr varScale="1">
        <p:scale>
          <a:sx n="76" d="100"/>
          <a:sy n="76" d="100"/>
        </p:scale>
        <p:origin x="1836" y="102"/>
      </p:cViewPr>
      <p:guideLst>
        <p:guide orient="horz" pos="2795"/>
        <p:guide orient="horz" pos="4020"/>
        <p:guide pos="5352"/>
        <p:guide pos="7045"/>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696" y="10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7/20/2026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dirty="0"/>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7/20/2026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dirty="0"/>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aritas.org.au/global-gif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a:t>
            </a:fld>
            <a:endParaRPr lang="en-US" dirty="0"/>
          </a:p>
        </p:txBody>
      </p:sp>
    </p:spTree>
    <p:extLst>
      <p:ext uri="{BB962C8B-B14F-4D97-AF65-F5344CB8AC3E}">
        <p14:creationId xmlns:p14="http://schemas.microsoft.com/office/powerpoint/2010/main" val="128623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Notes:</a:t>
            </a:r>
          </a:p>
          <a:p>
            <a:pPr algn="l"/>
            <a:r>
              <a:rPr lang="en-AU" b="0" i="0" dirty="0">
                <a:solidFill>
                  <a:srgbClr val="05243F"/>
                </a:solidFill>
                <a:effectLst/>
                <a:latin typeface="Arial" panose="020B0604020202020204" pitchFamily="34" charset="0"/>
              </a:rPr>
              <a:t>We are inspired by the Gospel which finds its expression in Catholic Social Traditions. </a:t>
            </a:r>
          </a:p>
          <a:p>
            <a:pPr algn="l"/>
            <a:r>
              <a:rPr lang="en-AU" b="0" i="0" dirty="0">
                <a:solidFill>
                  <a:srgbClr val="05243F"/>
                </a:solidFill>
                <a:effectLst/>
                <a:latin typeface="Arial" panose="020B0604020202020204" pitchFamily="34" charset="0"/>
              </a:rPr>
              <a:t>Jesus returned as a young adult to his home town of Nazareth (Luke 4: 16-30). He had just returned from forty days in the desert, a time of encounter with both darkness and light. He chose light. Coming home, he knew this meant a fresh way of understanding himself and the world. He was to be an agent for change, for loving relationships. He had a vision of freedom. It is a vision we share, one of justice, dignity and hope, and is deeply rooted in everything we do, including the Caritas Australia mission.</a:t>
            </a:r>
          </a:p>
          <a:p>
            <a:pPr algn="l"/>
            <a:endParaRPr lang="en-AU" b="1" i="0" dirty="0">
              <a:solidFill>
                <a:srgbClr val="05243F"/>
              </a:solidFill>
              <a:effectLst/>
              <a:latin typeface="Arial" panose="020B0604020202020204" pitchFamily="34" charset="0"/>
            </a:endParaRPr>
          </a:p>
          <a:p>
            <a:pPr algn="l"/>
            <a:r>
              <a:rPr lang="en-AU" b="1" i="0" dirty="0">
                <a:solidFill>
                  <a:srgbClr val="05243F"/>
                </a:solidFill>
                <a:effectLst/>
                <a:latin typeface="Arial" panose="020B0604020202020204" pitchFamily="34" charset="0"/>
              </a:rPr>
              <a:t>Resources for further learning</a:t>
            </a:r>
          </a:p>
          <a:p>
            <a:pPr algn="l"/>
            <a:r>
              <a:rPr lang="en-AU" b="0" i="0" dirty="0">
                <a:solidFill>
                  <a:srgbClr val="05243F"/>
                </a:solidFill>
                <a:effectLst/>
                <a:latin typeface="Arial" panose="020B0604020202020204" pitchFamily="34" charset="0"/>
              </a:rPr>
              <a:t>Fratelli Tutti Primary Resource: https://www.caritas.org.au/resources/school-resources/fratelli-tutti-primary</a:t>
            </a:r>
          </a:p>
          <a:p>
            <a:pPr algn="l"/>
            <a:r>
              <a:rPr lang="en-AU" b="0" i="0" dirty="0">
                <a:solidFill>
                  <a:srgbClr val="05243F"/>
                </a:solidFill>
                <a:effectLst/>
                <a:latin typeface="Arial" panose="020B0604020202020204" pitchFamily="34" charset="0"/>
              </a:rPr>
              <a:t>Laudato Si’ Primary Resource: https://www.caritas.org.au/resources/school-resources/the-laudato-si-goals-primary</a:t>
            </a:r>
          </a:p>
          <a:p>
            <a:pPr algn="l"/>
            <a:r>
              <a:rPr lang="en-AU" b="0" i="0" dirty="0">
                <a:solidFill>
                  <a:srgbClr val="05243F"/>
                </a:solidFill>
                <a:effectLst/>
                <a:latin typeface="Arial" panose="020B0604020202020204" pitchFamily="34" charset="0"/>
              </a:rPr>
              <a:t>Oscar Romero Biography: https://www.caritas.org.au/resources/school-resources/oscar-romero-biography</a:t>
            </a:r>
          </a:p>
          <a:p>
            <a:endParaRPr lang="en-AU" b="1" dirty="0"/>
          </a:p>
        </p:txBody>
      </p:sp>
      <p:sp>
        <p:nvSpPr>
          <p:cNvPr id="4" name="Slide Number Placeholder 3"/>
          <p:cNvSpPr>
            <a:spLocks noGrp="1"/>
          </p:cNvSpPr>
          <p:nvPr>
            <p:ph type="sldNum" sz="quarter" idx="5"/>
          </p:nvPr>
        </p:nvSpPr>
        <p:spPr/>
        <p:txBody>
          <a:bodyPr/>
          <a:lstStyle/>
          <a:p>
            <a:fld id="{490689D6-08F4-9246-8340-6E1C330F9F5D}" type="slidenum">
              <a:rPr lang="en-US" smtClean="0"/>
              <a:t>20</a:t>
            </a:fld>
            <a:endParaRPr lang="en-US" dirty="0"/>
          </a:p>
        </p:txBody>
      </p:sp>
    </p:spTree>
    <p:extLst>
      <p:ext uri="{BB962C8B-B14F-4D97-AF65-F5344CB8AC3E}">
        <p14:creationId xmlns:p14="http://schemas.microsoft.com/office/powerpoint/2010/main" val="4210313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Left (top to bottom)</a:t>
            </a:r>
          </a:p>
          <a:p>
            <a:r>
              <a:rPr lang="en-AU" dirty="0">
                <a:latin typeface="Arial" panose="020B0604020202020204" pitchFamily="34" charset="0"/>
                <a:cs typeface="Arial" panose="020B0604020202020204" pitchFamily="34" charset="0"/>
              </a:rPr>
              <a:t>- Memory participated in a Caritas Australia supported program in Malawi, becoming the first female carpenter from her village. Photo: Tim Lam / Caritas Australia </a:t>
            </a:r>
          </a:p>
          <a:p>
            <a:r>
              <a:rPr lang="en-AU" dirty="0">
                <a:latin typeface="Arial" panose="020B0604020202020204" pitchFamily="34" charset="0"/>
                <a:cs typeface="Arial" panose="020B0604020202020204" pitchFamily="34" charset="0"/>
              </a:rPr>
              <a:t>-A mother reads to her daughter in Samoa. Photo: Laura Womersley /Caritas Australia</a:t>
            </a:r>
          </a:p>
          <a:p>
            <a:r>
              <a:rPr lang="en-A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Ronita (22) smiles as she holds her sons, Egzy Grey (3) and Clark (5), in their small home in Quezon City, Philippines. Photo: Richard Wainwright/Caritas Australia</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Right (top to bottom)</a:t>
            </a:r>
          </a:p>
          <a:p>
            <a:pPr marL="171450" indent="-171450">
              <a:buFontTx/>
              <a:buChar char="-"/>
            </a:pPr>
            <a:r>
              <a:rPr lang="en-AU" sz="1200" b="0" i="0" kern="1200" dirty="0" err="1">
                <a:solidFill>
                  <a:schemeClr val="tx1"/>
                </a:solidFill>
                <a:effectLst/>
                <a:latin typeface="+mn-lt"/>
                <a:ea typeface="+mn-ea"/>
                <a:cs typeface="+mn-cs"/>
              </a:rPr>
              <a:t>Manaini</a:t>
            </a:r>
            <a:r>
              <a:rPr lang="en-AU" sz="1200" b="0" i="0" kern="1200" dirty="0">
                <a:solidFill>
                  <a:schemeClr val="tx1"/>
                </a:solidFill>
                <a:effectLst/>
                <a:latin typeface="+mn-lt"/>
                <a:ea typeface="+mn-ea"/>
                <a:cs typeface="+mn-cs"/>
              </a:rPr>
              <a:t> and fellow community members sell fresh fruits and vegetables they have grown and packaged on their farms, by the roadside in a small village in Fiji. Photo: Caritas Australia</a:t>
            </a:r>
          </a:p>
          <a:p>
            <a:pPr marL="171450" indent="-171450">
              <a:buFontTx/>
              <a:buChar char="-"/>
            </a:pPr>
            <a:r>
              <a:rPr lang="en-AU" sz="1200" b="0" i="0" kern="1200" dirty="0">
                <a:solidFill>
                  <a:schemeClr val="tx1"/>
                </a:solidFill>
                <a:effectLst/>
                <a:latin typeface="+mn-lt"/>
                <a:ea typeface="+mn-ea"/>
                <a:cs typeface="+mn-cs"/>
              </a:rPr>
              <a:t>A community group in Bangladesh doing climate change activism through songs. Photo: Caritas Australia </a:t>
            </a:r>
          </a:p>
          <a:p>
            <a:pPr marL="171450" indent="-171450">
              <a:buFontTx/>
              <a:buChar char="-"/>
            </a:pPr>
            <a:r>
              <a:rPr lang="en-AU" sz="1200" b="0" i="0" kern="1200" dirty="0">
                <a:solidFill>
                  <a:schemeClr val="tx1"/>
                </a:solidFill>
                <a:effectLst/>
                <a:latin typeface="+mn-lt"/>
                <a:ea typeface="+mn-ea"/>
                <a:cs typeface="+mn-cs"/>
              </a:rPr>
              <a:t>Sisilia watering her school garden. Photo: Caritas Australia  </a:t>
            </a:r>
            <a:endParaRPr lang="en-AU"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21</a:t>
            </a:fld>
            <a:endParaRPr lang="en-US" dirty="0"/>
          </a:p>
        </p:txBody>
      </p:sp>
    </p:spTree>
    <p:extLst>
      <p:ext uri="{BB962C8B-B14F-4D97-AF65-F5344CB8AC3E}">
        <p14:creationId xmlns:p14="http://schemas.microsoft.com/office/powerpoint/2010/main" val="321701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Teacher notes:</a:t>
            </a:r>
          </a:p>
          <a:p>
            <a:pPr algn="l"/>
            <a:r>
              <a:rPr lang="en-AU" b="1" i="0" dirty="0">
                <a:solidFill>
                  <a:srgbClr val="05243F"/>
                </a:solidFill>
                <a:effectLst/>
                <a:latin typeface="Arial" panose="020B0604020202020204" pitchFamily="34" charset="0"/>
              </a:rPr>
              <a:t>Accompaniment</a:t>
            </a:r>
            <a:r>
              <a:rPr lang="en-AU" b="0" i="0" dirty="0">
                <a:solidFill>
                  <a:srgbClr val="05243F"/>
                </a:solidFill>
                <a:effectLst/>
                <a:latin typeface="Arial" panose="020B0604020202020204" pitchFamily="34" charset="0"/>
              </a:rPr>
              <a:t> means walking side-by-side with our program partners. It means supporting them and following their lead.  </a:t>
            </a:r>
          </a:p>
          <a:p>
            <a:pPr algn="l"/>
            <a:r>
              <a:rPr lang="en-AU" b="0" i="0" dirty="0">
                <a:solidFill>
                  <a:srgbClr val="05243F"/>
                </a:solidFill>
                <a:effectLst/>
                <a:latin typeface="Arial" panose="020B0604020202020204" pitchFamily="34" charset="0"/>
              </a:rPr>
              <a:t>We accompany our program partners by providing: </a:t>
            </a:r>
          </a:p>
          <a:p>
            <a:pPr algn="l">
              <a:buFont typeface="Arial" panose="020B0604020202020204" pitchFamily="34" charset="0"/>
              <a:buChar char="•"/>
            </a:pPr>
            <a:r>
              <a:rPr lang="en-AU" b="0" i="0" dirty="0">
                <a:solidFill>
                  <a:srgbClr val="05243F"/>
                </a:solidFill>
                <a:effectLst/>
                <a:latin typeface="Arial" panose="020B0604020202020204" pitchFamily="34" charset="0"/>
              </a:rPr>
              <a:t>Training and mentoring </a:t>
            </a:r>
          </a:p>
          <a:p>
            <a:pPr algn="l">
              <a:buFont typeface="Arial" panose="020B0604020202020204" pitchFamily="34" charset="0"/>
              <a:buChar char="•"/>
            </a:pPr>
            <a:r>
              <a:rPr lang="en-AU" b="0" i="0" dirty="0">
                <a:solidFill>
                  <a:srgbClr val="05243F"/>
                </a:solidFill>
                <a:effectLst/>
                <a:latin typeface="Arial" panose="020B0604020202020204" pitchFamily="34" charset="0"/>
              </a:rPr>
              <a:t>Technical support </a:t>
            </a:r>
          </a:p>
          <a:p>
            <a:pPr algn="l">
              <a:buFont typeface="Arial" panose="020B0604020202020204" pitchFamily="34" charset="0"/>
              <a:buChar char="•"/>
            </a:pPr>
            <a:r>
              <a:rPr lang="en-AU" b="0" i="0" dirty="0">
                <a:solidFill>
                  <a:srgbClr val="05243F"/>
                </a:solidFill>
                <a:effectLst/>
                <a:latin typeface="Arial" panose="020B0604020202020204" pitchFamily="34" charset="0"/>
              </a:rPr>
              <a:t>Risk management </a:t>
            </a:r>
          </a:p>
          <a:p>
            <a:pPr algn="l">
              <a:buFont typeface="Arial" panose="020B0604020202020204" pitchFamily="34" charset="0"/>
              <a:buChar char="•"/>
            </a:pPr>
            <a:r>
              <a:rPr lang="en-AU" b="0" i="0" dirty="0">
                <a:solidFill>
                  <a:srgbClr val="05243F"/>
                </a:solidFill>
                <a:effectLst/>
                <a:latin typeface="Arial" panose="020B0604020202020204" pitchFamily="34" charset="0"/>
              </a:rPr>
              <a:t>Organisational development</a:t>
            </a:r>
          </a:p>
          <a:p>
            <a:pPr algn="l">
              <a:buFont typeface="Arial" panose="020B0604020202020204" pitchFamily="34" charset="0"/>
              <a:buChar char="•"/>
            </a:pPr>
            <a:r>
              <a:rPr lang="en-AU" b="0" i="0" dirty="0">
                <a:solidFill>
                  <a:srgbClr val="05243F"/>
                </a:solidFill>
                <a:effectLst/>
                <a:latin typeface="Arial" panose="020B0604020202020204" pitchFamily="34" charset="0"/>
              </a:rPr>
              <a:t>Funding</a:t>
            </a:r>
          </a:p>
          <a:p>
            <a:pPr algn="l">
              <a:buFont typeface="Arial" panose="020B0604020202020204" pitchFamily="34" charset="0"/>
              <a:buChar char="•"/>
            </a:pPr>
            <a:r>
              <a:rPr lang="en-AU" b="0" i="0" dirty="0">
                <a:solidFill>
                  <a:srgbClr val="05243F"/>
                </a:solidFill>
                <a:effectLst/>
                <a:latin typeface="Arial" panose="020B0604020202020204" pitchFamily="34" charset="0"/>
              </a:rPr>
              <a:t>Amplifying their voices</a:t>
            </a:r>
          </a:p>
          <a:p>
            <a:pPr algn="l">
              <a:buFont typeface="Arial" panose="020B0604020202020204" pitchFamily="34" charset="0"/>
              <a:buNone/>
            </a:pPr>
            <a:endParaRPr lang="en-AU" b="0" i="0" dirty="0">
              <a:solidFill>
                <a:srgbClr val="05243F"/>
              </a:solidFill>
              <a:effectLst/>
              <a:latin typeface="Arial" panose="020B0604020202020204" pitchFamily="34" charset="0"/>
            </a:endParaRPr>
          </a:p>
          <a:p>
            <a:pPr eaLnBrk="1" hangingPunct="1">
              <a:spcBef>
                <a:spcPct val="0"/>
              </a:spcBef>
            </a:pPr>
            <a:r>
              <a:rPr lang="en-AU" altLang="en-US" b="1" dirty="0"/>
              <a:t>Learn more about our approach to development here:</a:t>
            </a:r>
            <a:br>
              <a:rPr lang="en-AU" altLang="en-US" dirty="0"/>
            </a:br>
            <a:r>
              <a:rPr lang="en-AU" altLang="en-US" dirty="0"/>
              <a:t>https://www.caritas.org.au/about/what-is-caritas/our-approach/</a:t>
            </a:r>
          </a:p>
          <a:p>
            <a:pPr eaLnBrk="1" hangingPunct="1">
              <a:spcBef>
                <a:spcPct val="0"/>
              </a:spcBef>
            </a:pPr>
            <a:endParaRPr lang="en-AU"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D69087-5467-4365-9AAF-A53ABD5810F0}" type="slidenum">
              <a:rPr lang="en-AU" altLang="en-US">
                <a:latin typeface="Arial" panose="020B0604020202020204" pitchFamily="34" charset="0"/>
              </a:rPr>
              <a:pPr/>
              <a:t>22</a:t>
            </a:fld>
            <a:endParaRPr lang="en-AU" altLang="en-US" dirty="0">
              <a:latin typeface="Arial" panose="020B0604020202020204" pitchFamily="34" charset="0"/>
            </a:endParaRPr>
          </a:p>
        </p:txBody>
      </p:sp>
    </p:spTree>
    <p:extLst>
      <p:ext uri="{BB962C8B-B14F-4D97-AF65-F5344CB8AC3E}">
        <p14:creationId xmlns:p14="http://schemas.microsoft.com/office/powerpoint/2010/main" val="839439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latin typeface="Arial" panose="020B0604020202020204" pitchFamily="34" charset="0"/>
                <a:cs typeface="Arial" panose="020B0604020202020204" pitchFamily="34" charset="0"/>
              </a:rPr>
              <a:t>Teacher notes:</a:t>
            </a:r>
          </a:p>
          <a:p>
            <a:pPr algn="l"/>
            <a:r>
              <a:rPr lang="en-AU" b="1" i="0" dirty="0">
                <a:solidFill>
                  <a:srgbClr val="05243F"/>
                </a:solidFill>
                <a:effectLst/>
                <a:latin typeface="Arial" panose="020B0604020202020204" pitchFamily="34" charset="0"/>
                <a:cs typeface="Arial" panose="020B0604020202020204" pitchFamily="34" charset="0"/>
              </a:rPr>
              <a:t>Accompaniment</a:t>
            </a:r>
            <a:r>
              <a:rPr lang="en-AU" b="0" i="0" dirty="0">
                <a:solidFill>
                  <a:srgbClr val="05243F"/>
                </a:solidFill>
                <a:effectLst/>
                <a:latin typeface="Arial" panose="020B0604020202020204" pitchFamily="34" charset="0"/>
                <a:cs typeface="Arial" panose="020B0604020202020204" pitchFamily="34" charset="0"/>
              </a:rPr>
              <a:t> means walking side-by-side with our program partners. It means supporting them and following their lead.  </a:t>
            </a:r>
          </a:p>
          <a:p>
            <a:pPr algn="l"/>
            <a:r>
              <a:rPr lang="en-AU" b="0" i="0" dirty="0">
                <a:solidFill>
                  <a:srgbClr val="05243F"/>
                </a:solidFill>
                <a:effectLst/>
                <a:latin typeface="Arial" panose="020B0604020202020204" pitchFamily="34" charset="0"/>
                <a:cs typeface="Arial" panose="020B0604020202020204" pitchFamily="34" charset="0"/>
              </a:rPr>
              <a:t>We accompany our program partners by providing: </a:t>
            </a:r>
          </a:p>
          <a:p>
            <a:pPr algn="l">
              <a:buFont typeface="Arial" panose="020B0604020202020204" pitchFamily="34" charset="0"/>
              <a:buChar char="•"/>
            </a:pPr>
            <a:r>
              <a:rPr lang="en-AU" b="0" i="0" dirty="0">
                <a:solidFill>
                  <a:srgbClr val="05243F"/>
                </a:solidFill>
                <a:effectLst/>
                <a:latin typeface="Arial" panose="020B0604020202020204" pitchFamily="34" charset="0"/>
                <a:cs typeface="Arial" panose="020B0604020202020204" pitchFamily="34" charset="0"/>
              </a:rPr>
              <a:t>Training and mentoring </a:t>
            </a:r>
          </a:p>
          <a:p>
            <a:pPr algn="l">
              <a:buFont typeface="Arial" panose="020B0604020202020204" pitchFamily="34" charset="0"/>
              <a:buChar char="•"/>
            </a:pPr>
            <a:r>
              <a:rPr lang="en-AU" b="0" i="0" dirty="0">
                <a:solidFill>
                  <a:srgbClr val="05243F"/>
                </a:solidFill>
                <a:effectLst/>
                <a:latin typeface="Arial" panose="020B0604020202020204" pitchFamily="34" charset="0"/>
                <a:cs typeface="Arial" panose="020B0604020202020204" pitchFamily="34" charset="0"/>
              </a:rPr>
              <a:t>Technical support </a:t>
            </a:r>
          </a:p>
          <a:p>
            <a:pPr algn="l">
              <a:buFont typeface="Arial" panose="020B0604020202020204" pitchFamily="34" charset="0"/>
              <a:buChar char="•"/>
            </a:pPr>
            <a:r>
              <a:rPr lang="en-AU" b="0" i="0" dirty="0">
                <a:solidFill>
                  <a:srgbClr val="05243F"/>
                </a:solidFill>
                <a:effectLst/>
                <a:latin typeface="Arial" panose="020B0604020202020204" pitchFamily="34" charset="0"/>
                <a:cs typeface="Arial" panose="020B0604020202020204" pitchFamily="34" charset="0"/>
              </a:rPr>
              <a:t>Risk management </a:t>
            </a:r>
          </a:p>
          <a:p>
            <a:pPr algn="l">
              <a:buFont typeface="Arial" panose="020B0604020202020204" pitchFamily="34" charset="0"/>
              <a:buChar char="•"/>
            </a:pPr>
            <a:r>
              <a:rPr lang="en-AU" b="0" i="0" dirty="0">
                <a:solidFill>
                  <a:srgbClr val="05243F"/>
                </a:solidFill>
                <a:effectLst/>
                <a:latin typeface="Arial" panose="020B0604020202020204" pitchFamily="34" charset="0"/>
                <a:cs typeface="Arial" panose="020B0604020202020204" pitchFamily="34" charset="0"/>
              </a:rPr>
              <a:t>Organisational development</a:t>
            </a:r>
          </a:p>
          <a:p>
            <a:pPr algn="l">
              <a:buFont typeface="Arial" panose="020B0604020202020204" pitchFamily="34" charset="0"/>
              <a:buChar char="•"/>
            </a:pPr>
            <a:r>
              <a:rPr lang="en-AU" b="0" i="0" dirty="0">
                <a:solidFill>
                  <a:srgbClr val="05243F"/>
                </a:solidFill>
                <a:effectLst/>
                <a:latin typeface="Arial" panose="020B0604020202020204" pitchFamily="34" charset="0"/>
                <a:cs typeface="Arial" panose="020B0604020202020204" pitchFamily="34" charset="0"/>
              </a:rPr>
              <a:t>Funding</a:t>
            </a:r>
          </a:p>
          <a:p>
            <a:pPr algn="l">
              <a:buFont typeface="Arial" panose="020B0604020202020204" pitchFamily="34" charset="0"/>
              <a:buChar char="•"/>
            </a:pPr>
            <a:r>
              <a:rPr lang="en-AU" b="0" i="0" dirty="0">
                <a:solidFill>
                  <a:srgbClr val="05243F"/>
                </a:solidFill>
                <a:effectLst/>
                <a:latin typeface="Arial" panose="020B0604020202020204" pitchFamily="34" charset="0"/>
                <a:cs typeface="Arial" panose="020B0604020202020204" pitchFamily="34" charset="0"/>
              </a:rPr>
              <a:t>Amplifying their voices</a:t>
            </a:r>
          </a:p>
          <a:p>
            <a:pPr algn="l">
              <a:buFont typeface="Arial" panose="020B0604020202020204" pitchFamily="34" charset="0"/>
              <a:buNone/>
            </a:pPr>
            <a:endParaRPr lang="en-AU" b="0" i="0" dirty="0">
              <a:solidFill>
                <a:srgbClr val="05243F"/>
              </a:solidFill>
              <a:effectLst/>
              <a:latin typeface="Arial" panose="020B0604020202020204" pitchFamily="34" charset="0"/>
              <a:cs typeface="Arial" panose="020B0604020202020204" pitchFamily="34" charset="0"/>
            </a:endParaRPr>
          </a:p>
          <a:p>
            <a:pPr eaLnBrk="1" hangingPunct="1">
              <a:spcBef>
                <a:spcPct val="0"/>
              </a:spcBef>
            </a:pPr>
            <a:r>
              <a:rPr lang="en-AU" altLang="en-US" b="1" dirty="0">
                <a:latin typeface="Arial" panose="020B0604020202020204" pitchFamily="34" charset="0"/>
                <a:cs typeface="Arial" panose="020B0604020202020204" pitchFamily="34" charset="0"/>
              </a:rPr>
              <a:t>Learn more about our approach to development here:</a:t>
            </a:r>
            <a:br>
              <a:rPr lang="en-AU" altLang="en-US" dirty="0">
                <a:latin typeface="Arial" panose="020B0604020202020204" pitchFamily="34" charset="0"/>
                <a:cs typeface="Arial" panose="020B0604020202020204" pitchFamily="34" charset="0"/>
              </a:rPr>
            </a:br>
            <a:r>
              <a:rPr lang="en-AU" altLang="en-US" dirty="0">
                <a:latin typeface="Arial" panose="020B0604020202020204" pitchFamily="34" charset="0"/>
                <a:cs typeface="Arial" panose="020B0604020202020204" pitchFamily="34" charset="0"/>
              </a:rPr>
              <a:t>https://www.caritas.org.au/about/what-is-caritas/our-approach/</a:t>
            </a:r>
          </a:p>
          <a:p>
            <a:pPr eaLnBrk="1" hangingPunct="1">
              <a:spcBef>
                <a:spcPct val="0"/>
              </a:spcBef>
            </a:pPr>
            <a:endParaRPr lang="en-AU"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D69087-5467-4365-9AAF-A53ABD5810F0}" type="slidenum">
              <a:rPr lang="en-AU" altLang="en-US">
                <a:latin typeface="Arial" panose="020B0604020202020204" pitchFamily="34" charset="0"/>
              </a:rPr>
              <a:pPr/>
              <a:t>23</a:t>
            </a:fld>
            <a:endParaRPr lang="en-AU" altLang="en-US" dirty="0">
              <a:latin typeface="Arial" panose="020B0604020202020204" pitchFamily="34" charset="0"/>
            </a:endParaRPr>
          </a:p>
        </p:txBody>
      </p:sp>
    </p:spTree>
    <p:extLst>
      <p:ext uri="{BB962C8B-B14F-4D97-AF65-F5344CB8AC3E}">
        <p14:creationId xmlns:p14="http://schemas.microsoft.com/office/powerpoint/2010/main" val="1164444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Top right: Mary MacKillop College Night at the Movies fundraiser for Project Compassion. Photo: Jess Nelson/ Mary MacKillop College</a:t>
            </a:r>
            <a:endParaRPr lang="en-AU" sz="1800" dirty="0">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Off-centred left: Students from various schools from the Sandhurst Diocese participate in a Just Leadership Day. Photo: Kerry Stone</a:t>
            </a:r>
            <a:endParaRPr lang="en-AU" sz="1800" dirty="0">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ea typeface="Calibri" panose="020F0502020204030204" pitchFamily="34" charset="0"/>
                <a:cs typeface="Arial" panose="020B0604020202020204" pitchFamily="34" charset="0"/>
              </a:rPr>
              <a:t>Bottom right: </a:t>
            </a:r>
            <a:r>
              <a:rPr lang="en-AU" sz="1200" b="0" i="0" kern="1200" dirty="0">
                <a:solidFill>
                  <a:schemeClr val="tx1"/>
                </a:solidFill>
                <a:effectLst/>
                <a:latin typeface="+mn-lt"/>
                <a:ea typeface="+mn-ea"/>
                <a:cs typeface="+mn-cs"/>
              </a:rPr>
              <a:t>Sisilia teaching her fellow SWASH club members the importance of practicing good hygiene. Photo: Caritas Australia </a:t>
            </a:r>
            <a:endParaRPr lang="en-AU" sz="1800" dirty="0">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24</a:t>
            </a:fld>
            <a:endParaRPr lang="en-US" dirty="0"/>
          </a:p>
        </p:txBody>
      </p:sp>
    </p:spTree>
    <p:extLst>
      <p:ext uri="{BB962C8B-B14F-4D97-AF65-F5344CB8AC3E}">
        <p14:creationId xmlns:p14="http://schemas.microsoft.com/office/powerpoint/2010/main" val="201288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L- R Project Compassion Box. Photo: Caritas Australia; Junior Joeys participate in Pancake Tuesday celebrations. Photo: Simon Treweek; Global Gifts </a:t>
            </a:r>
            <a:r>
              <a:rPr lang="en-US" dirty="0">
                <a:hlinkClick r:id="rId3"/>
              </a:rPr>
              <a:t>Global Gifts (caritas.org.au)</a:t>
            </a:r>
            <a:r>
              <a:rPr lang="en-US" dirty="0"/>
              <a:t> Photo: Caritas Australia;  Students from St Angela’s Primary School Castle Hill carrying buckets of water as part of their Big Water Walk Challenge. Photo: St. Angela’s Castle Hill; A student from St. Benedicts donating via a box at the Townsville Project Compassion launch. Photo: Neil Helmore</a:t>
            </a:r>
          </a:p>
        </p:txBody>
      </p:sp>
      <p:sp>
        <p:nvSpPr>
          <p:cNvPr id="4" name="Slide Number Placeholder 3"/>
          <p:cNvSpPr>
            <a:spLocks noGrp="1"/>
          </p:cNvSpPr>
          <p:nvPr>
            <p:ph type="sldNum" sz="quarter" idx="5"/>
          </p:nvPr>
        </p:nvSpPr>
        <p:spPr/>
        <p:txBody>
          <a:bodyPr/>
          <a:lstStyle/>
          <a:p>
            <a:fld id="{490689D6-08F4-9246-8340-6E1C330F9F5D}" type="slidenum">
              <a:rPr lang="en-US" smtClean="0"/>
              <a:t>25</a:t>
            </a:fld>
            <a:endParaRPr lang="en-US" dirty="0"/>
          </a:p>
        </p:txBody>
      </p:sp>
    </p:spTree>
    <p:extLst>
      <p:ext uri="{BB962C8B-B14F-4D97-AF65-F5344CB8AC3E}">
        <p14:creationId xmlns:p14="http://schemas.microsoft.com/office/powerpoint/2010/main" val="409085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133081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a:lnSpc>
                <a:spcPct val="100000"/>
              </a:lnSpc>
              <a:spcBef>
                <a:spcPts val="0"/>
              </a:spcBef>
              <a:spcAft>
                <a:spcPts val="0"/>
              </a:spcAft>
              <a:buClrTx/>
              <a:buSzTx/>
              <a:buFontTx/>
              <a:buNone/>
              <a:tabLst/>
              <a:defRPr/>
            </a:pPr>
            <a:r>
              <a:rPr lang="en-AU" sz="800" b="1" dirty="0">
                <a:solidFill>
                  <a:schemeClr val="bg1">
                    <a:lumMod val="75000"/>
                  </a:schemeClr>
                </a:solidFill>
              </a:rPr>
              <a:t>Teacher</a:t>
            </a:r>
            <a:r>
              <a:rPr lang="en-AU" sz="800" b="1" baseline="0" dirty="0">
                <a:solidFill>
                  <a:schemeClr val="bg1">
                    <a:lumMod val="75000"/>
                  </a:schemeClr>
                </a:solidFill>
              </a:rPr>
              <a:t> notes:</a:t>
            </a:r>
            <a:endParaRPr lang="en-AU" sz="800" b="1" baseline="0" dirty="0">
              <a:solidFill>
                <a:schemeClr val="bg1">
                  <a:lumMod val="75000"/>
                </a:schemeClr>
              </a:solidFill>
              <a:cs typeface="Calibri"/>
            </a:endParaRPr>
          </a:p>
          <a:p>
            <a:pPr>
              <a:defRPr/>
            </a:pPr>
            <a:r>
              <a:rPr lang="en-AU" sz="800" b="0" dirty="0">
                <a:solidFill>
                  <a:schemeClr val="bg1">
                    <a:lumMod val="75000"/>
                  </a:schemeClr>
                </a:solidFill>
              </a:rPr>
              <a:t>Begin by asking students what they might already know about Caritas Australia.</a:t>
            </a:r>
            <a:r>
              <a:rPr lang="en-AU" sz="800" dirty="0">
                <a:solidFill>
                  <a:schemeClr val="bg1">
                    <a:lumMod val="75000"/>
                  </a:schemeClr>
                </a:solidFill>
              </a:rPr>
              <a:t> </a:t>
            </a:r>
          </a:p>
          <a:p>
            <a:pPr>
              <a:defRPr/>
            </a:pPr>
            <a:endParaRPr lang="en-AU" sz="800" b="0" dirty="0">
              <a:solidFill>
                <a:schemeClr val="bg1">
                  <a:lumMod val="75000"/>
                </a:schemeClr>
              </a:solidFill>
              <a:cs typeface="Calibri"/>
            </a:endParaRPr>
          </a:p>
          <a:p>
            <a:r>
              <a:rPr lang="en-AU" sz="300" b="0" dirty="0">
                <a:solidFill>
                  <a:schemeClr val="bg1">
                    <a:lumMod val="75000"/>
                  </a:schemeClr>
                </a:solidFill>
              </a:rPr>
              <a:t>Photo: </a:t>
            </a:r>
            <a:r>
              <a:rPr lang="en-AU" sz="800" b="0" i="0" kern="1200" dirty="0">
                <a:solidFill>
                  <a:schemeClr val="tx1"/>
                </a:solidFill>
                <a:effectLst/>
                <a:latin typeface="+mn-lt"/>
                <a:ea typeface="+mn-ea"/>
                <a:cs typeface="+mn-cs"/>
              </a:rPr>
              <a:t>Sisilia and members from her SWASH club on their way to collect water at their school in rural Tanzania. Photo Credit: Caritas Australia </a:t>
            </a:r>
            <a:endParaRPr lang="en-AU" sz="300" b="0" dirty="0">
              <a:solidFill>
                <a:schemeClr val="bg1">
                  <a:lumMod val="75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800" b="0" dirty="0">
              <a:solidFill>
                <a:schemeClr val="bg1">
                  <a:lumMod val="75000"/>
                </a:schemeClr>
              </a:solidFill>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4</a:t>
            </a:fld>
            <a:endParaRPr lang="en-US" dirty="0"/>
          </a:p>
        </p:txBody>
      </p:sp>
    </p:spTree>
    <p:extLst>
      <p:ext uri="{BB962C8B-B14F-4D97-AF65-F5344CB8AC3E}">
        <p14:creationId xmlns:p14="http://schemas.microsoft.com/office/powerpoint/2010/main" val="202346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Arial" panose="020B0604020202020204" pitchFamily="34" charset="0"/>
                <a:ea typeface="+mn-ea"/>
                <a:cs typeface="Arial" panose="020B0604020202020204" pitchFamily="34" charset="0"/>
              </a:rPr>
              <a:t>Teacher</a:t>
            </a:r>
            <a:r>
              <a:rPr lang="en-US" sz="1200" b="1" kern="1200" baseline="0" dirty="0">
                <a:solidFill>
                  <a:schemeClr val="tx1"/>
                </a:solidFill>
                <a:latin typeface="Arial" panose="020B0604020202020204" pitchFamily="34" charset="0"/>
                <a:ea typeface="+mn-ea"/>
                <a:cs typeface="Arial" panose="020B0604020202020204" pitchFamily="34" charset="0"/>
              </a:rPr>
              <a:t> notes:</a:t>
            </a:r>
            <a:endParaRPr lang="en-US" sz="1200" b="1" kern="1200" dirty="0">
              <a:solidFill>
                <a:schemeClr val="tx1"/>
              </a:solidFill>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For over 55 years we have been walking alongside the world’s most vulnerable. We work with communities to help them achieve their development goals and build a better future for all. By listening to locals and working together, we create lasting change.</a:t>
            </a:r>
          </a:p>
          <a:p>
            <a:pPr marL="0" marR="0" indent="0" algn="l" defTabSz="457200" rtl="0" eaLnBrk="1" fontAlgn="auto" latinLnBrk="0" hangingPunct="1">
              <a:lnSpc>
                <a:spcPct val="100000"/>
              </a:lnSpc>
              <a:spcBef>
                <a:spcPct val="0"/>
              </a:spcBef>
              <a:spcAft>
                <a:spcPts val="0"/>
              </a:spcAft>
              <a:buClrTx/>
              <a:buSzTx/>
              <a:buFontTx/>
              <a:buNone/>
              <a:tabLst/>
              <a:defRPr/>
            </a:pPr>
            <a:r>
              <a:rPr lang="en-AU" altLang="en-US" sz="1200" dirty="0">
                <a:latin typeface="Arial" panose="020B0604020202020204" pitchFamily="34" charset="0"/>
                <a:cs typeface="Arial" panose="020B0604020202020204" pitchFamily="34" charset="0"/>
              </a:rPr>
              <a:t>The world ‘Caritas’ is Latin for Love and Compassion. </a:t>
            </a:r>
          </a:p>
          <a:p>
            <a:endParaRPr lang="en-US" sz="1200" dirty="0">
              <a:solidFill>
                <a:srgbClr val="C3DDD7"/>
              </a:solidFill>
              <a:latin typeface="Arial" panose="020B0604020202020204" pitchFamily="34" charset="0"/>
              <a:cs typeface="Arial" panose="020B0604020202020204" pitchFamily="34" charset="0"/>
            </a:endParaRPr>
          </a:p>
          <a:p>
            <a:pPr>
              <a:lnSpc>
                <a:spcPct val="100000"/>
              </a:lnSpc>
            </a:pPr>
            <a:r>
              <a:rPr lang="en-US" sz="1200" b="1" dirty="0">
                <a:solidFill>
                  <a:srgbClr val="0C244C"/>
                </a:solidFill>
                <a:latin typeface="Arial" panose="020B0604020202020204" pitchFamily="34" charset="0"/>
                <a:cs typeface="Arial" panose="020B0604020202020204" pitchFamily="34" charset="0"/>
              </a:rPr>
              <a:t>Our Vision</a:t>
            </a:r>
          </a:p>
          <a:p>
            <a:pPr>
              <a:lnSpc>
                <a:spcPct val="100000"/>
              </a:lnSpc>
            </a:pPr>
            <a:r>
              <a:rPr lang="en-AU" sz="1200" b="0" i="0" u="none" strike="noStrike" baseline="0" dirty="0">
                <a:solidFill>
                  <a:srgbClr val="414042"/>
                </a:solidFill>
                <a:latin typeface="Arial" panose="020B0604020202020204" pitchFamily="34" charset="0"/>
                <a:cs typeface="Arial" panose="020B0604020202020204" pitchFamily="34" charset="0"/>
              </a:rPr>
              <a:t>Justice, dignity and hope for humanity and all of God’s creation.</a:t>
            </a:r>
          </a:p>
          <a:p>
            <a:pPr>
              <a:lnSpc>
                <a:spcPct val="100000"/>
              </a:lnSpc>
            </a:pPr>
            <a:endParaRPr lang="en-US" sz="1200" b="1" dirty="0">
              <a:solidFill>
                <a:srgbClr val="0C244C"/>
              </a:solidFill>
              <a:latin typeface="Arial" panose="020B0604020202020204" pitchFamily="34" charset="0"/>
              <a:cs typeface="Arial" panose="020B0604020202020204" pitchFamily="34" charset="0"/>
            </a:endParaRPr>
          </a:p>
          <a:p>
            <a:pPr>
              <a:lnSpc>
                <a:spcPct val="100000"/>
              </a:lnSpc>
            </a:pPr>
            <a:r>
              <a:rPr lang="en-US" sz="1200" b="1" dirty="0">
                <a:solidFill>
                  <a:srgbClr val="0C244C"/>
                </a:solidFill>
                <a:latin typeface="Arial" panose="020B0604020202020204" pitchFamily="34" charset="0"/>
                <a:cs typeface="Arial" panose="020B0604020202020204" pitchFamily="34" charset="0"/>
              </a:rPr>
              <a:t>Our Mission</a:t>
            </a:r>
          </a:p>
          <a:p>
            <a:pPr>
              <a:lnSpc>
                <a:spcPct val="100000"/>
              </a:lnSpc>
            </a:pPr>
            <a:r>
              <a:rPr lang="en-AU" sz="1200" b="0" i="0" u="none" strike="noStrike" baseline="0" dirty="0">
                <a:solidFill>
                  <a:srgbClr val="414042"/>
                </a:solidFill>
                <a:latin typeface="Arial" panose="020B0604020202020204" pitchFamily="34" charset="0"/>
                <a:cs typeface="Arial" panose="020B0604020202020204" pitchFamily="34" charset="0"/>
              </a:rPr>
              <a:t>In the spirit of the Gospel, we work in partnership with communities in Australia and overseas to achieve their development goals and to thrive.</a:t>
            </a:r>
            <a:endParaRPr lang="en-US" sz="1200" dirty="0">
              <a:solidFill>
                <a:srgbClr val="0C244C"/>
              </a:solidFill>
              <a:latin typeface="Arial" panose="020B0604020202020204" pitchFamily="34" charset="0"/>
              <a:cs typeface="Arial" panose="020B0604020202020204" pitchFamily="34" charset="0"/>
            </a:endParaRPr>
          </a:p>
          <a:p>
            <a:pPr>
              <a:lnSpc>
                <a:spcPct val="100000"/>
              </a:lnSpc>
            </a:pPr>
            <a:endParaRPr lang="en-US" sz="1000" dirty="0">
              <a:solidFill>
                <a:srgbClr val="0C244C"/>
              </a:solidFill>
            </a:endParaRPr>
          </a:p>
          <a:p>
            <a:endParaRPr lang="en-US" sz="1000" dirty="0">
              <a:solidFill>
                <a:srgbClr val="C3DDD7"/>
              </a:solidFill>
              <a:latin typeface="Garamond" panose="02020404030301010803" pitchFamily="18" charset="0"/>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AU" altLang="en-US" dirty="0"/>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E7075D-55CC-4119-8EFF-B107B0E0772C}" type="slidenum">
              <a:rPr lang="en-AU" altLang="en-US">
                <a:latin typeface="Arial" panose="020B0604020202020204" pitchFamily="34" charset="0"/>
              </a:rPr>
              <a:pPr/>
              <a:t>6</a:t>
            </a:fld>
            <a:endParaRPr lang="en-AU" altLang="en-US" dirty="0">
              <a:latin typeface="Arial" panose="020B0604020202020204" pitchFamily="34" charset="0"/>
            </a:endParaRPr>
          </a:p>
        </p:txBody>
      </p:sp>
    </p:spTree>
    <p:extLst>
      <p:ext uri="{BB962C8B-B14F-4D97-AF65-F5344CB8AC3E}">
        <p14:creationId xmlns:p14="http://schemas.microsoft.com/office/powerpoint/2010/main" val="281450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Caritas Australia Annual Report 2024-2025 https://www.caritas.org.au/media/tuanfmno/annual-report-2024-25_digital.pdf</a:t>
            </a:r>
            <a:endParaRPr lang="en-AU" dirty="0"/>
          </a:p>
          <a:p>
            <a:endParaRPr lang="en-AU" dirty="0"/>
          </a:p>
        </p:txBody>
      </p:sp>
      <p:sp>
        <p:nvSpPr>
          <p:cNvPr id="4" name="Slide Number Placeholder 3"/>
          <p:cNvSpPr>
            <a:spLocks noGrp="1"/>
          </p:cNvSpPr>
          <p:nvPr>
            <p:ph type="sldNum" sz="quarter" idx="5"/>
          </p:nvPr>
        </p:nvSpPr>
        <p:spPr/>
        <p:txBody>
          <a:bodyPr/>
          <a:lstStyle/>
          <a:p>
            <a:fld id="{CBA13E7F-FD71-DB40-B9E9-8826BD0F7150}" type="slidenum">
              <a:rPr lang="en-US" smtClean="0"/>
              <a:pPr/>
              <a:t>7</a:t>
            </a:fld>
            <a:endParaRPr lang="en-US" dirty="0"/>
          </a:p>
        </p:txBody>
      </p:sp>
    </p:spTree>
    <p:extLst>
      <p:ext uri="{BB962C8B-B14F-4D97-AF65-F5344CB8AC3E}">
        <p14:creationId xmlns:p14="http://schemas.microsoft.com/office/powerpoint/2010/main" val="225667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Arial" panose="020B0604020202020204" pitchFamily="34" charset="0"/>
                <a:ea typeface="+mn-ea"/>
                <a:cs typeface="Arial" panose="020B0604020202020204" pitchFamily="34" charset="0"/>
              </a:rPr>
              <a:t>Photos</a:t>
            </a:r>
          </a:p>
          <a:p>
            <a:r>
              <a:rPr lang="en-AU" sz="1200" dirty="0">
                <a:latin typeface="Arial" panose="020B0604020202020204" pitchFamily="34" charset="0"/>
                <a:cs typeface="Arial" panose="020B0604020202020204" pitchFamily="34" charset="0"/>
              </a:rPr>
              <a:t>Top: A large camp for displaced people in Gaza. Photo: Caritas Jerusalem</a:t>
            </a:r>
          </a:p>
          <a:p>
            <a:r>
              <a:rPr lang="en-AU" sz="1200" dirty="0">
                <a:latin typeface="Arial" panose="020B0604020202020204" pitchFamily="34" charset="0"/>
                <a:cs typeface="Arial" panose="020B0604020202020204" pitchFamily="34" charset="0"/>
              </a:rPr>
              <a:t>Bottom: </a:t>
            </a:r>
            <a:r>
              <a:rPr lang="en-AU" sz="1200" b="0" i="0" kern="1200" dirty="0">
                <a:solidFill>
                  <a:schemeClr val="tx1"/>
                </a:solidFill>
                <a:effectLst/>
                <a:latin typeface="+mn-lt"/>
                <a:ea typeface="+mn-ea"/>
                <a:cs typeface="+mn-cs"/>
              </a:rPr>
              <a:t>Irene teaches other women how to sew after participating in the Caritas-supported youth empowerment program in Kongolo, Democratic Republic of the Congo. Photo: Arlette Bashizi/Caritas Australia</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E7075D-55CC-4119-8EFF-B107B0E0772C}" type="slidenum">
              <a:rPr lang="en-AU" altLang="en-US">
                <a:latin typeface="Arial" panose="020B0604020202020204" pitchFamily="34" charset="0"/>
              </a:rPr>
              <a:pPr/>
              <a:t>8</a:t>
            </a:fld>
            <a:endParaRPr lang="en-AU" altLang="en-US" dirty="0">
              <a:latin typeface="Arial" panose="020B0604020202020204" pitchFamily="34" charset="0"/>
            </a:endParaRPr>
          </a:p>
        </p:txBody>
      </p:sp>
    </p:spTree>
    <p:extLst>
      <p:ext uri="{BB962C8B-B14F-4D97-AF65-F5344CB8AC3E}">
        <p14:creationId xmlns:p14="http://schemas.microsoft.com/office/powerpoint/2010/main" val="320067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Arial" panose="020B0604020202020204" pitchFamily="34" charset="0"/>
                <a:ea typeface="+mn-ea"/>
                <a:cs typeface="Arial" panose="020B0604020202020204" pitchFamily="34" charset="0"/>
              </a:rPr>
              <a:t>Photo credits: Top to Bottom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L to R - </a:t>
            </a:r>
            <a:r>
              <a:rPr lang="en-AU" sz="1200" b="0" i="0" kern="1200" dirty="0">
                <a:solidFill>
                  <a:schemeClr val="tx1"/>
                </a:solidFill>
                <a:effectLst/>
                <a:latin typeface="+mn-lt"/>
                <a:ea typeface="+mn-ea"/>
                <a:cs typeface="+mn-cs"/>
              </a:rPr>
              <a:t>A community group in Bangladesh doing climate change activism through songs. Photo: Caritas Australia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Students participate in workshops at the Laudato Si’ Youth Summit. Photo: Catholic Education Western Australia (CEWA).</a:t>
            </a:r>
          </a:p>
          <a:p>
            <a:r>
              <a:rPr lang="en-US" sz="1200" kern="1200" dirty="0">
                <a:solidFill>
                  <a:schemeClr val="tx1"/>
                </a:solidFill>
                <a:latin typeface="Arial" panose="020B0604020202020204" pitchFamily="34" charset="0"/>
                <a:ea typeface="+mn-ea"/>
                <a:cs typeface="Arial" panose="020B0604020202020204" pitchFamily="34" charset="0"/>
              </a:rPr>
              <a:t>Students raise money for Project Compassion by participating in the Big Water Walk at their school. Photo: St Bernadette’s, Dundas Valley.</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eaLnBrk="1" hangingPunct="1">
              <a:spcBef>
                <a:spcPct val="0"/>
              </a:spcBef>
            </a:pPr>
            <a:endParaRPr lang="en-AU"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E7075D-55CC-4119-8EFF-B107B0E0772C}" type="slidenum">
              <a:rPr lang="en-AU" altLang="en-US">
                <a:latin typeface="Arial" panose="020B0604020202020204" pitchFamily="34" charset="0"/>
              </a:rPr>
              <a:pPr/>
              <a:t>9</a:t>
            </a:fld>
            <a:endParaRPr lang="en-AU" altLang="en-US" dirty="0">
              <a:latin typeface="Arial" panose="020B0604020202020204" pitchFamily="34" charset="0"/>
            </a:endParaRPr>
          </a:p>
        </p:txBody>
      </p:sp>
    </p:spTree>
    <p:extLst>
      <p:ext uri="{BB962C8B-B14F-4D97-AF65-F5344CB8AC3E}">
        <p14:creationId xmlns:p14="http://schemas.microsoft.com/office/powerpoint/2010/main" val="54224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10</a:t>
            </a:fld>
            <a:endParaRPr lang="en-US" dirty="0"/>
          </a:p>
        </p:txBody>
      </p:sp>
    </p:spTree>
    <p:extLst>
      <p:ext uri="{BB962C8B-B14F-4D97-AF65-F5344CB8AC3E}">
        <p14:creationId xmlns:p14="http://schemas.microsoft.com/office/powerpoint/2010/main" val="163151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13</a:t>
            </a:fld>
            <a:endParaRPr lang="en-US" dirty="0"/>
          </a:p>
        </p:txBody>
      </p:sp>
    </p:spTree>
    <p:extLst>
      <p:ext uri="{BB962C8B-B14F-4D97-AF65-F5344CB8AC3E}">
        <p14:creationId xmlns:p14="http://schemas.microsoft.com/office/powerpoint/2010/main" val="29858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accent4"/>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dirty="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dirty="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dirty="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dirty="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dirty="0"/>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3"/>
            <a:ext cx="12192000" cy="4653385"/>
          </a:xfrm>
          <a:prstGeom prst="rect">
            <a:avLst/>
          </a:prstGeom>
        </p:spPr>
        <p:txBody>
          <a:bodyPr/>
          <a:lstStyle/>
          <a:p>
            <a:r>
              <a:rPr lang="en-GB" dirty="0"/>
              <a:t>Click icon to add picture</a:t>
            </a:r>
            <a:endParaRPr lang="en-US" dirty="0"/>
          </a:p>
        </p:txBody>
      </p:sp>
    </p:spTree>
    <p:extLst>
      <p:ext uri="{BB962C8B-B14F-4D97-AF65-F5344CB8AC3E}">
        <p14:creationId xmlns:p14="http://schemas.microsoft.com/office/powerpoint/2010/main" val="13308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FFC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81857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2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24518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dirty="0"/>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405012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29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406426"/>
            <a:ext cx="11011839" cy="454074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FFC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573128" y="334863"/>
            <a:ext cx="10296777" cy="562570"/>
          </a:xfrm>
          <a:prstGeom prst="rect">
            <a:avLst/>
          </a:prstGeom>
        </p:spPr>
        <p:txBody>
          <a:bodyPr/>
          <a:lstStyle>
            <a:lvl1pPr>
              <a:defRPr sz="2250" b="1">
                <a:solidFill>
                  <a:srgbClr val="762000"/>
                </a:solidFill>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Tree>
    <p:extLst>
      <p:ext uri="{BB962C8B-B14F-4D97-AF65-F5344CB8AC3E}">
        <p14:creationId xmlns:p14="http://schemas.microsoft.com/office/powerpoint/2010/main" val="298423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406426"/>
            <a:ext cx="11011839" cy="454074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FFC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573128" y="334863"/>
            <a:ext cx="10296777" cy="562570"/>
          </a:xfrm>
          <a:prstGeom prst="rect">
            <a:avLst/>
          </a:prstGeom>
        </p:spPr>
        <p:txBody>
          <a:bodyPr/>
          <a:lstStyle>
            <a:lvl1pPr>
              <a:defRPr sz="2250" b="1">
                <a:solidFill>
                  <a:srgbClr val="762000"/>
                </a:solidFill>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Tree>
    <p:extLst>
      <p:ext uri="{BB962C8B-B14F-4D97-AF65-F5344CB8AC3E}">
        <p14:creationId xmlns:p14="http://schemas.microsoft.com/office/powerpoint/2010/main" val="2812001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6281531" y="1243013"/>
            <a:ext cx="5665304" cy="4909309"/>
          </a:xfrm>
          <a:prstGeom prst="rect">
            <a:avLst/>
          </a:prstGeom>
        </p:spPr>
        <p:txBody>
          <a:bodyPr/>
          <a:lstStyle>
            <a:lvl1pPr marL="0" indent="0">
              <a:buNone/>
              <a:defRPr sz="2400">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dirty="0"/>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FFC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316194" y="334863"/>
            <a:ext cx="10553711" cy="562570"/>
          </a:xfrm>
          <a:prstGeom prst="rect">
            <a:avLst/>
          </a:prstGeom>
        </p:spPr>
        <p:txBody>
          <a:bodyPr/>
          <a:lstStyle>
            <a:lvl1pPr>
              <a:defRPr sz="33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
        <p:nvSpPr>
          <p:cNvPr id="3" name="Picture Placeholder 2">
            <a:extLst>
              <a:ext uri="{FF2B5EF4-FFF2-40B4-BE49-F238E27FC236}">
                <a16:creationId xmlns:a16="http://schemas.microsoft.com/office/drawing/2014/main" id="{8475C864-EF7D-4D51-8CD2-29F2C212C3DC}"/>
              </a:ext>
            </a:extLst>
          </p:cNvPr>
          <p:cNvSpPr>
            <a:spLocks noGrp="1"/>
          </p:cNvSpPr>
          <p:nvPr>
            <p:ph type="pic" sz="quarter" idx="10"/>
          </p:nvPr>
        </p:nvSpPr>
        <p:spPr>
          <a:xfrm>
            <a:off x="245166" y="1243013"/>
            <a:ext cx="5665306" cy="4441791"/>
          </a:xfrm>
          <a:prstGeom prst="rect">
            <a:avLst/>
          </a:prstGeom>
        </p:spPr>
        <p:txBody>
          <a:bodyPr/>
          <a:lstStyle/>
          <a:p>
            <a:endParaRPr lang="en-AU" dirty="0"/>
          </a:p>
        </p:txBody>
      </p:sp>
      <p:sp>
        <p:nvSpPr>
          <p:cNvPr id="9" name="Text Placeholder 8">
            <a:extLst>
              <a:ext uri="{FF2B5EF4-FFF2-40B4-BE49-F238E27FC236}">
                <a16:creationId xmlns:a16="http://schemas.microsoft.com/office/drawing/2014/main" id="{9B17DF9F-AFE4-4100-A667-A9F6B15563E6}"/>
              </a:ext>
            </a:extLst>
          </p:cNvPr>
          <p:cNvSpPr>
            <a:spLocks noGrp="1"/>
          </p:cNvSpPr>
          <p:nvPr>
            <p:ph type="body" sz="quarter" idx="11" hasCustomPrompt="1"/>
          </p:nvPr>
        </p:nvSpPr>
        <p:spPr>
          <a:xfrm>
            <a:off x="244475" y="5684804"/>
            <a:ext cx="5665788" cy="466760"/>
          </a:xfrm>
          <a:prstGeom prst="rect">
            <a:avLst/>
          </a:prstGeom>
        </p:spPr>
        <p:txBody>
          <a:bodyPr/>
          <a:lstStyle>
            <a:lvl1pPr marL="0" indent="0">
              <a:buNone/>
              <a:defRPr sz="12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a:t>Photo credit </a:t>
            </a:r>
            <a:endParaRPr lang="en-AU" dirty="0"/>
          </a:p>
        </p:txBody>
      </p:sp>
    </p:spTree>
    <p:extLst>
      <p:ext uri="{BB962C8B-B14F-4D97-AF65-F5344CB8AC3E}">
        <p14:creationId xmlns:p14="http://schemas.microsoft.com/office/powerpoint/2010/main" val="3343324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Slide">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911424" y="1414999"/>
            <a:ext cx="10145037" cy="4252375"/>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483001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Blank">
    <p:bg>
      <p:bgPr>
        <a:solidFill>
          <a:srgbClr val="762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8D785-FDBD-0C47-B7F3-614D06993E53}"/>
              </a:ext>
            </a:extLst>
          </p:cNvPr>
          <p:cNvPicPr>
            <a:picLocks noChangeAspect="1"/>
          </p:cNvPicPr>
          <p:nvPr userDrawn="1"/>
        </p:nvPicPr>
        <p:blipFill>
          <a:blip r:embed="rId2"/>
          <a:stretch>
            <a:fillRect/>
          </a:stretch>
        </p:blipFill>
        <p:spPr>
          <a:xfrm>
            <a:off x="10580083" y="6215063"/>
            <a:ext cx="1302177" cy="386797"/>
          </a:xfrm>
          <a:prstGeom prst="rect">
            <a:avLst/>
          </a:prstGeom>
        </p:spPr>
      </p:pic>
    </p:spTree>
    <p:extLst>
      <p:ext uri="{BB962C8B-B14F-4D97-AF65-F5344CB8AC3E}">
        <p14:creationId xmlns:p14="http://schemas.microsoft.com/office/powerpoint/2010/main" val="4153183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406426"/>
            <a:ext cx="11011839" cy="454074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FFC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573128" y="334863"/>
            <a:ext cx="10296777" cy="562570"/>
          </a:xfrm>
          <a:prstGeom prst="rect">
            <a:avLst/>
          </a:prstGeom>
        </p:spPr>
        <p:txBody>
          <a:bodyPr/>
          <a:lstStyle>
            <a:lvl1pPr>
              <a:defRPr sz="2250" b="1">
                <a:solidFill>
                  <a:srgbClr val="762000"/>
                </a:solidFill>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Tree>
    <p:extLst>
      <p:ext uri="{BB962C8B-B14F-4D97-AF65-F5344CB8AC3E}">
        <p14:creationId xmlns:p14="http://schemas.microsoft.com/office/powerpoint/2010/main" val="62941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FFC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dirty="0"/>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dirty="0"/>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dirty="0"/>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dirty="0"/>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dirty="0"/>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dirty="0"/>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122805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406426"/>
            <a:ext cx="11011839" cy="454074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FFC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573128" y="334863"/>
            <a:ext cx="10296777" cy="562570"/>
          </a:xfrm>
          <a:prstGeom prst="rect">
            <a:avLst/>
          </a:prstGeom>
        </p:spPr>
        <p:txBody>
          <a:bodyPr/>
          <a:lstStyle>
            <a:lvl1pPr>
              <a:defRPr sz="2250" b="1">
                <a:solidFill>
                  <a:srgbClr val="762000"/>
                </a:solidFill>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Tree>
    <p:extLst>
      <p:ext uri="{BB962C8B-B14F-4D97-AF65-F5344CB8AC3E}">
        <p14:creationId xmlns:p14="http://schemas.microsoft.com/office/powerpoint/2010/main" val="389706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FFC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dirty="0"/>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3715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096000" cy="6237312"/>
          </a:xfrm>
          <a:prstGeom prst="round1Rect">
            <a:avLst>
              <a:gd name="adj" fmla="val 23287"/>
            </a:avLst>
          </a:prstGeom>
          <a:solidFill>
            <a:srgbClr val="FFCF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246460" y="1621413"/>
            <a:ext cx="5417493" cy="4327868"/>
          </a:xfrm>
          <a:prstGeom prst="rect">
            <a:avLst/>
          </a:prstGeom>
        </p:spPr>
        <p:txBody>
          <a:bodyPr/>
          <a:lstStyle>
            <a:lvl1pPr marL="0" indent="0">
              <a:lnSpc>
                <a:spcPct val="113000"/>
              </a:lnSpc>
              <a:spcBef>
                <a:spcPts val="0"/>
              </a:spcBef>
              <a:spcAft>
                <a:spcPts val="600"/>
              </a:spcAft>
              <a:buFontTx/>
              <a:buNone/>
              <a:defRPr sz="2400" cap="none" baseline="0">
                <a:solidFill>
                  <a:schemeClr val="tx1"/>
                </a:solidFill>
                <a:latin typeface="Arial"/>
                <a:cs typeface="Arial"/>
              </a:defRPr>
            </a:lvl1pPr>
            <a:lvl2pPr marL="0" indent="0">
              <a:lnSpc>
                <a:spcPct val="113000"/>
              </a:lnSpc>
              <a:spcBef>
                <a:spcPts val="0"/>
              </a:spcBef>
              <a:spcAft>
                <a:spcPts val="600"/>
              </a:spcAft>
              <a:buFontTx/>
              <a:buNone/>
              <a:defRPr sz="2400" cap="all">
                <a:solidFill>
                  <a:schemeClr val="tx1"/>
                </a:solidFill>
                <a:latin typeface="Arial"/>
                <a:cs typeface="Arial"/>
              </a:defRPr>
            </a:lvl2pPr>
            <a:lvl3pPr marL="0" indent="-135000">
              <a:lnSpc>
                <a:spcPct val="113000"/>
              </a:lnSpc>
              <a:spcBef>
                <a:spcPts val="0"/>
              </a:spcBef>
              <a:spcAft>
                <a:spcPts val="600"/>
              </a:spcAft>
              <a:buFont typeface="Arial"/>
              <a:buChar char="•"/>
              <a:defRPr sz="2400">
                <a:solidFill>
                  <a:schemeClr val="tx1"/>
                </a:solidFill>
                <a:latin typeface="Arial"/>
                <a:cs typeface="Arial"/>
              </a:defRPr>
            </a:lvl3pPr>
            <a:lvl4pPr marL="324000" indent="-171450">
              <a:lnSpc>
                <a:spcPct val="113000"/>
              </a:lnSpc>
              <a:spcBef>
                <a:spcPts val="0"/>
              </a:spcBef>
              <a:spcAft>
                <a:spcPts val="600"/>
              </a:spcAft>
              <a:buFont typeface="Arial"/>
              <a:buChar char="•"/>
              <a:defRPr sz="2400">
                <a:solidFill>
                  <a:schemeClr val="tx1"/>
                </a:solidFill>
                <a:latin typeface="Arial"/>
                <a:cs typeface="Arial"/>
              </a:defRPr>
            </a:lvl4pPr>
            <a:lvl5pPr marL="445500" indent="-135000">
              <a:lnSpc>
                <a:spcPct val="113000"/>
              </a:lnSpc>
              <a:spcBef>
                <a:spcPts val="0"/>
              </a:spcBef>
              <a:spcAft>
                <a:spcPts val="600"/>
              </a:spcAft>
              <a:buFont typeface="Arial"/>
              <a:buChar char="•"/>
              <a:defRPr sz="240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504495" y="5674936"/>
            <a:ext cx="5297864" cy="471341"/>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504495" y="329937"/>
            <a:ext cx="5297864" cy="5307291"/>
          </a:xfrm>
          <a:prstGeom prst="rect">
            <a:avLst/>
          </a:prstGeom>
        </p:spPr>
        <p:txBody>
          <a:bodyPr vert="horz"/>
          <a:lstStyle>
            <a:lvl1pPr>
              <a:defRPr sz="788">
                <a:latin typeface="Arial"/>
                <a:cs typeface="Arial"/>
              </a:defRPr>
            </a:lvl1pPr>
          </a:lstStyle>
          <a:p>
            <a:r>
              <a:rPr lang="en-GB" dirty="0"/>
              <a:t>Click icon to add picture</a:t>
            </a:r>
            <a:endParaRPr lang="en-US" dirty="0"/>
          </a:p>
        </p:txBody>
      </p:sp>
      <p:cxnSp>
        <p:nvCxnSpPr>
          <p:cNvPr id="3" name="Straight Connector 2">
            <a:extLst>
              <a:ext uri="{FF2B5EF4-FFF2-40B4-BE49-F238E27FC236}">
                <a16:creationId xmlns:a16="http://schemas.microsoft.com/office/drawing/2014/main" id="{83D3F451-B7BF-1947-8ABE-F07FC6772EF3}"/>
              </a:ext>
            </a:extLst>
          </p:cNvPr>
          <p:cNvCxnSpPr>
            <a:cxnSpLocks/>
          </p:cNvCxnSpPr>
          <p:nvPr/>
        </p:nvCxnSpPr>
        <p:spPr>
          <a:xfrm>
            <a:off x="0" y="1416500"/>
            <a:ext cx="5382705" cy="0"/>
          </a:xfrm>
          <a:prstGeom prst="line">
            <a:avLst/>
          </a:prstGeom>
          <a:ln w="57150">
            <a:solidFill>
              <a:srgbClr val="2E294E"/>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246460" y="173776"/>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chemeClr val="tx1"/>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35623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647386" cy="6237312"/>
          </a:xfrm>
          <a:prstGeom prst="round1Rect">
            <a:avLst>
              <a:gd name="adj" fmla="val 23287"/>
            </a:avLst>
          </a:prstGeom>
          <a:solidFill>
            <a:srgbClr val="FFCF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915150" y="692696"/>
            <a:ext cx="4959785" cy="4889086"/>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915150" y="5600159"/>
            <a:ext cx="4959785" cy="224078"/>
          </a:xfrm>
          <a:prstGeom prst="rect">
            <a:avLst/>
          </a:prstGeom>
        </p:spPr>
        <p:txBody>
          <a:bodyPr>
            <a:noAutofit/>
          </a:bodyPr>
          <a:lstStyle>
            <a:lvl1pPr marL="0" indent="0">
              <a:buFontTx/>
              <a:buNone/>
              <a:defRPr sz="12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hasCustomPrompt="1"/>
          </p:nvPr>
        </p:nvSpPr>
        <p:spPr>
          <a:xfrm>
            <a:off x="335360" y="1485903"/>
            <a:ext cx="5906690" cy="4239300"/>
          </a:xfrm>
          <a:prstGeom prst="rect">
            <a:avLst/>
          </a:prstGeom>
        </p:spPr>
        <p:txBody>
          <a:bodyPr/>
          <a:lstStyle>
            <a:lvl1pPr marL="0" indent="0">
              <a:lnSpc>
                <a:spcPct val="113000"/>
              </a:lnSpc>
              <a:spcBef>
                <a:spcPts val="0"/>
              </a:spcBef>
              <a:spcAft>
                <a:spcPts val="1200"/>
              </a:spcAft>
              <a:buFontTx/>
              <a:buNone/>
              <a:defRPr sz="2400" cap="none" baseline="0">
                <a:solidFill>
                  <a:schemeClr val="tx1"/>
                </a:solidFill>
                <a:latin typeface="Arial"/>
                <a:cs typeface="Arial"/>
              </a:defRPr>
            </a:lvl1pPr>
            <a:lvl2pPr marL="0" indent="0">
              <a:lnSpc>
                <a:spcPct val="113000"/>
              </a:lnSpc>
              <a:spcBef>
                <a:spcPts val="0"/>
              </a:spcBef>
              <a:spcAft>
                <a:spcPts val="1200"/>
              </a:spcAft>
              <a:buFontTx/>
              <a:buNone/>
              <a:defRPr sz="2400" cap="all">
                <a:solidFill>
                  <a:schemeClr val="tx1"/>
                </a:solidFill>
                <a:latin typeface="Arial"/>
                <a:cs typeface="Arial"/>
              </a:defRPr>
            </a:lvl2pPr>
            <a:lvl3pPr marL="0" indent="-135000">
              <a:lnSpc>
                <a:spcPct val="113000"/>
              </a:lnSpc>
              <a:spcBef>
                <a:spcPts val="0"/>
              </a:spcBef>
              <a:spcAft>
                <a:spcPts val="1200"/>
              </a:spcAft>
              <a:buFont typeface="Arial"/>
              <a:buChar char="•"/>
              <a:defRPr sz="2400">
                <a:solidFill>
                  <a:schemeClr val="tx1"/>
                </a:solidFill>
                <a:latin typeface="Arial"/>
                <a:cs typeface="Arial"/>
              </a:defRPr>
            </a:lvl3pPr>
            <a:lvl4pPr marL="324000" indent="-171450">
              <a:lnSpc>
                <a:spcPct val="113000"/>
              </a:lnSpc>
              <a:spcBef>
                <a:spcPts val="0"/>
              </a:spcBef>
              <a:spcAft>
                <a:spcPts val="1200"/>
              </a:spcAft>
              <a:buFont typeface="Arial"/>
              <a:buChar char="•"/>
              <a:defRPr sz="2400">
                <a:solidFill>
                  <a:schemeClr val="tx1"/>
                </a:solidFill>
                <a:latin typeface="Arial"/>
                <a:cs typeface="Arial"/>
              </a:defRPr>
            </a:lvl4pPr>
            <a:lvl5pPr marL="445500" indent="-135000">
              <a:lnSpc>
                <a:spcPct val="113000"/>
              </a:lnSpc>
              <a:spcBef>
                <a:spcPts val="0"/>
              </a:spcBef>
              <a:spcAft>
                <a:spcPts val="1200"/>
              </a:spcAft>
              <a:buFont typeface="Arial"/>
              <a:buChar char="•"/>
              <a:defRPr sz="2400">
                <a:solidFill>
                  <a:schemeClr val="tx1"/>
                </a:solidFill>
                <a:latin typeface="Arial"/>
                <a:cs typeface="Arial"/>
              </a:defRPr>
            </a:lvl5pPr>
          </a:lstStyle>
          <a:p>
            <a:pPr lvl="0"/>
            <a:r>
              <a:rPr lang="en-GB" dirty="0"/>
              <a:t>Click to edit Master text styles</a:t>
            </a:r>
          </a:p>
        </p:txBody>
      </p:sp>
      <p:cxnSp>
        <p:nvCxnSpPr>
          <p:cNvPr id="18" name="Straight Connector 17">
            <a:extLst>
              <a:ext uri="{FF2B5EF4-FFF2-40B4-BE49-F238E27FC236}">
                <a16:creationId xmlns:a16="http://schemas.microsoft.com/office/drawing/2014/main" id="{7DDB4820-AC21-D145-9DFA-CC64BCC80C89}"/>
              </a:ext>
            </a:extLst>
          </p:cNvPr>
          <p:cNvCxnSpPr>
            <a:cxnSpLocks/>
          </p:cNvCxnSpPr>
          <p:nvPr/>
        </p:nvCxnSpPr>
        <p:spPr>
          <a:xfrm>
            <a:off x="0" y="1312743"/>
            <a:ext cx="5663953" cy="0"/>
          </a:xfrm>
          <a:prstGeom prst="line">
            <a:avLst/>
          </a:prstGeom>
          <a:ln w="50800">
            <a:solidFill>
              <a:srgbClr val="2E294E"/>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hasCustomPrompt="1"/>
          </p:nvPr>
        </p:nvSpPr>
        <p:spPr>
          <a:xfrm>
            <a:off x="325315" y="191046"/>
            <a:ext cx="5338638" cy="1003300"/>
          </a:xfrm>
          <a:prstGeom prst="rect">
            <a:avLst/>
          </a:prstGeom>
        </p:spPr>
        <p:txBody>
          <a:bodyPr vert="horz" lIns="91440" tIns="45720" rIns="91440" bIns="45720" rtlCol="0" anchor="ctr" anchorCtr="0">
            <a:noAutofit/>
          </a:bodyPr>
          <a:lstStyle>
            <a:lvl1pPr algn="l">
              <a:lnSpc>
                <a:spcPct val="100000"/>
              </a:lnSpc>
              <a:defRPr b="1" i="0" cap="none" normalizeH="0" baseline="0">
                <a:solidFill>
                  <a:schemeClr val="tx1"/>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38018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647386" cy="6237312"/>
          </a:xfrm>
          <a:prstGeom prst="round1Rect">
            <a:avLst>
              <a:gd name="adj" fmla="val 23287"/>
            </a:avLst>
          </a:prstGeom>
          <a:solidFill>
            <a:srgbClr val="FFCF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915150" y="692696"/>
            <a:ext cx="3652297" cy="2210760"/>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915150" y="5458120"/>
            <a:ext cx="4959785" cy="707184"/>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335360" y="1485903"/>
            <a:ext cx="5906690" cy="4239300"/>
          </a:xfrm>
          <a:prstGeom prst="rect">
            <a:avLst/>
          </a:prstGeom>
        </p:spPr>
        <p:txBody>
          <a:bodyPr/>
          <a:lstStyle>
            <a:lvl1pPr marL="0" indent="0">
              <a:buFontTx/>
              <a:buNone/>
              <a:defRPr sz="2400" cap="none" baseline="0">
                <a:solidFill>
                  <a:schemeClr val="tx1"/>
                </a:solidFill>
                <a:latin typeface="Arial"/>
                <a:cs typeface="Arial"/>
              </a:defRPr>
            </a:lvl1pPr>
            <a:lvl2pPr marL="0" indent="0">
              <a:spcBef>
                <a:spcPts val="188"/>
              </a:spcBef>
              <a:buFontTx/>
              <a:buNone/>
              <a:defRPr sz="2400" cap="all">
                <a:solidFill>
                  <a:schemeClr val="tx1"/>
                </a:solidFill>
                <a:latin typeface="Arial"/>
                <a:cs typeface="Arial"/>
              </a:defRPr>
            </a:lvl2pPr>
            <a:lvl3pPr marL="0" indent="-135000">
              <a:spcBef>
                <a:spcPts val="188"/>
              </a:spcBef>
              <a:buFont typeface="Arial"/>
              <a:buChar char="•"/>
              <a:defRPr sz="2400">
                <a:solidFill>
                  <a:schemeClr val="tx1"/>
                </a:solidFill>
                <a:latin typeface="Arial"/>
                <a:cs typeface="Arial"/>
              </a:defRPr>
            </a:lvl3pPr>
            <a:lvl4pPr marL="324000" indent="-171450">
              <a:spcBef>
                <a:spcPts val="188"/>
              </a:spcBef>
              <a:buFont typeface="Arial"/>
              <a:buChar char="•"/>
              <a:defRPr sz="2400">
                <a:solidFill>
                  <a:schemeClr val="tx1"/>
                </a:solidFill>
                <a:latin typeface="Arial"/>
                <a:cs typeface="Arial"/>
              </a:defRPr>
            </a:lvl4pPr>
            <a:lvl5pPr marL="445500" indent="-135000">
              <a:spcBef>
                <a:spcPts val="188"/>
              </a:spcBef>
              <a:buFont typeface="Arial"/>
              <a:buChar char="•"/>
              <a:defRPr sz="240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a:cxnSpLocks/>
          </p:cNvCxnSpPr>
          <p:nvPr/>
        </p:nvCxnSpPr>
        <p:spPr>
          <a:xfrm>
            <a:off x="0" y="1312743"/>
            <a:ext cx="5663953" cy="0"/>
          </a:xfrm>
          <a:prstGeom prst="line">
            <a:avLst/>
          </a:prstGeom>
          <a:ln w="50800">
            <a:solidFill>
              <a:srgbClr val="2E294E"/>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hasCustomPrompt="1"/>
          </p:nvPr>
        </p:nvSpPr>
        <p:spPr>
          <a:xfrm>
            <a:off x="335361" y="191046"/>
            <a:ext cx="5328592" cy="1003300"/>
          </a:xfrm>
          <a:prstGeom prst="rect">
            <a:avLst/>
          </a:prstGeom>
        </p:spPr>
        <p:txBody>
          <a:bodyPr vert="horz" lIns="91440" tIns="45720" rIns="91440" bIns="45720" rtlCol="0" anchor="ctr" anchorCtr="0">
            <a:noAutofit/>
          </a:bodyPr>
          <a:lstStyle>
            <a:lvl1pPr algn="l">
              <a:lnSpc>
                <a:spcPct val="100000"/>
              </a:lnSpc>
              <a:defRPr b="1" i="0" cap="none" normalizeH="0" baseline="0">
                <a:solidFill>
                  <a:schemeClr val="tx1"/>
                </a:solidFill>
                <a:latin typeface="Arial"/>
                <a:cs typeface="Arial"/>
              </a:defRPr>
            </a:lvl1pPr>
          </a:lstStyle>
          <a:p>
            <a:r>
              <a:rPr lang="en-GB" dirty="0"/>
              <a:t>Click to edit master title style</a:t>
            </a:r>
            <a:endParaRPr lang="en-US" dirty="0"/>
          </a:p>
        </p:txBody>
      </p:sp>
      <p:sp>
        <p:nvSpPr>
          <p:cNvPr id="10" name="Picture Placeholder 2">
            <a:extLst>
              <a:ext uri="{FF2B5EF4-FFF2-40B4-BE49-F238E27FC236}">
                <a16:creationId xmlns:a16="http://schemas.microsoft.com/office/drawing/2014/main" id="{02100BF5-7097-4AA4-A08A-CC5A8DFB2BC7}"/>
              </a:ext>
            </a:extLst>
          </p:cNvPr>
          <p:cNvSpPr>
            <a:spLocks noGrp="1"/>
          </p:cNvSpPr>
          <p:nvPr>
            <p:ph type="pic" sz="quarter" idx="14"/>
          </p:nvPr>
        </p:nvSpPr>
        <p:spPr>
          <a:xfrm>
            <a:off x="8204343" y="3177199"/>
            <a:ext cx="3652297" cy="2210760"/>
          </a:xfrm>
          <a:prstGeom prst="rect">
            <a:avLst/>
          </a:prstGeom>
        </p:spPr>
        <p:txBody>
          <a:bodyPr vert="horz"/>
          <a:lstStyle>
            <a:lvl1pPr>
              <a:defRPr sz="788">
                <a:latin typeface="Arial"/>
                <a:cs typeface="Arial"/>
              </a:defRPr>
            </a:lvl1pPr>
          </a:lstStyle>
          <a:p>
            <a:r>
              <a:rPr lang="en-GB" dirty="0"/>
              <a:t>Click icon to add picture</a:t>
            </a:r>
            <a:endParaRPr lang="en-US" dirty="0"/>
          </a:p>
        </p:txBody>
      </p:sp>
    </p:spTree>
    <p:extLst>
      <p:ext uri="{BB962C8B-B14F-4D97-AF65-F5344CB8AC3E}">
        <p14:creationId xmlns:p14="http://schemas.microsoft.com/office/powerpoint/2010/main" val="10638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647386" cy="6237312"/>
          </a:xfrm>
          <a:prstGeom prst="round1Rect">
            <a:avLst>
              <a:gd name="adj" fmla="val 23287"/>
            </a:avLst>
          </a:prstGeom>
          <a:solidFill>
            <a:srgbClr val="FFCF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982746" y="616193"/>
            <a:ext cx="4959785" cy="1739419"/>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335360" y="1485903"/>
            <a:ext cx="5906690" cy="4239300"/>
          </a:xfrm>
          <a:prstGeom prst="rect">
            <a:avLst/>
          </a:prstGeom>
        </p:spPr>
        <p:txBody>
          <a:bodyPr/>
          <a:lstStyle>
            <a:lvl1pPr marL="0" indent="0">
              <a:buFontTx/>
              <a:buNone/>
              <a:defRPr sz="2400" cap="none" baseline="0">
                <a:solidFill>
                  <a:schemeClr val="tx1"/>
                </a:solidFill>
                <a:latin typeface="Arial"/>
                <a:cs typeface="Arial"/>
              </a:defRPr>
            </a:lvl1pPr>
            <a:lvl2pPr marL="0" indent="0">
              <a:spcBef>
                <a:spcPts val="188"/>
              </a:spcBef>
              <a:buFontTx/>
              <a:buNone/>
              <a:defRPr sz="2400" cap="all">
                <a:solidFill>
                  <a:schemeClr val="tx1"/>
                </a:solidFill>
                <a:latin typeface="Arial"/>
                <a:cs typeface="Arial"/>
              </a:defRPr>
            </a:lvl2pPr>
            <a:lvl3pPr marL="0" indent="-135000">
              <a:spcBef>
                <a:spcPts val="188"/>
              </a:spcBef>
              <a:buFont typeface="Arial"/>
              <a:buChar char="•"/>
              <a:defRPr sz="2400">
                <a:solidFill>
                  <a:schemeClr val="tx1"/>
                </a:solidFill>
                <a:latin typeface="Arial"/>
                <a:cs typeface="Arial"/>
              </a:defRPr>
            </a:lvl3pPr>
            <a:lvl4pPr marL="324000" indent="-171450">
              <a:spcBef>
                <a:spcPts val="188"/>
              </a:spcBef>
              <a:buFont typeface="Arial"/>
              <a:buChar char="•"/>
              <a:defRPr sz="2400">
                <a:solidFill>
                  <a:schemeClr val="tx1"/>
                </a:solidFill>
                <a:latin typeface="Arial"/>
                <a:cs typeface="Arial"/>
              </a:defRPr>
            </a:lvl4pPr>
            <a:lvl5pPr marL="445500" indent="-135000">
              <a:spcBef>
                <a:spcPts val="188"/>
              </a:spcBef>
              <a:buFont typeface="Arial"/>
              <a:buChar char="•"/>
              <a:defRPr sz="240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a:cxnSpLocks/>
          </p:cNvCxnSpPr>
          <p:nvPr/>
        </p:nvCxnSpPr>
        <p:spPr>
          <a:xfrm>
            <a:off x="0" y="1312743"/>
            <a:ext cx="5663953" cy="0"/>
          </a:xfrm>
          <a:prstGeom prst="line">
            <a:avLst/>
          </a:prstGeom>
          <a:ln w="50800">
            <a:solidFill>
              <a:srgbClr val="2E294E"/>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hasCustomPrompt="1"/>
          </p:nvPr>
        </p:nvSpPr>
        <p:spPr>
          <a:xfrm>
            <a:off x="335361" y="191046"/>
            <a:ext cx="5328592" cy="1003300"/>
          </a:xfrm>
          <a:prstGeom prst="rect">
            <a:avLst/>
          </a:prstGeom>
        </p:spPr>
        <p:txBody>
          <a:bodyPr vert="horz" lIns="91440" tIns="45720" rIns="91440" bIns="45720" rtlCol="0" anchor="ctr" anchorCtr="0">
            <a:noAutofit/>
          </a:bodyPr>
          <a:lstStyle>
            <a:lvl1pPr algn="l">
              <a:lnSpc>
                <a:spcPct val="100000"/>
              </a:lnSpc>
              <a:defRPr b="1" i="0" cap="none" normalizeH="0" baseline="0">
                <a:solidFill>
                  <a:schemeClr val="tx1"/>
                </a:solidFill>
                <a:latin typeface="Arial"/>
                <a:cs typeface="Arial"/>
              </a:defRPr>
            </a:lvl1pPr>
          </a:lstStyle>
          <a:p>
            <a:r>
              <a:rPr lang="en-GB" dirty="0"/>
              <a:t>Click to edit master title style</a:t>
            </a:r>
            <a:endParaRPr lang="en-US" dirty="0"/>
          </a:p>
        </p:txBody>
      </p:sp>
      <p:sp>
        <p:nvSpPr>
          <p:cNvPr id="14" name="Picture Placeholder 2">
            <a:extLst>
              <a:ext uri="{FF2B5EF4-FFF2-40B4-BE49-F238E27FC236}">
                <a16:creationId xmlns:a16="http://schemas.microsoft.com/office/drawing/2014/main" id="{B2B97E2E-A3DA-410E-808E-1FA49541A219}"/>
              </a:ext>
            </a:extLst>
          </p:cNvPr>
          <p:cNvSpPr>
            <a:spLocks noGrp="1"/>
          </p:cNvSpPr>
          <p:nvPr>
            <p:ph type="pic" sz="quarter" idx="14"/>
          </p:nvPr>
        </p:nvSpPr>
        <p:spPr>
          <a:xfrm>
            <a:off x="6982746" y="2482787"/>
            <a:ext cx="4959785" cy="1739419"/>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6" name="Picture Placeholder 2">
            <a:extLst>
              <a:ext uri="{FF2B5EF4-FFF2-40B4-BE49-F238E27FC236}">
                <a16:creationId xmlns:a16="http://schemas.microsoft.com/office/drawing/2014/main" id="{B2673E79-42BE-4BCE-A9FE-FF7C2E246288}"/>
              </a:ext>
            </a:extLst>
          </p:cNvPr>
          <p:cNvSpPr>
            <a:spLocks noGrp="1"/>
          </p:cNvSpPr>
          <p:nvPr>
            <p:ph type="pic" sz="quarter" idx="15"/>
          </p:nvPr>
        </p:nvSpPr>
        <p:spPr>
          <a:xfrm>
            <a:off x="6982746" y="4349381"/>
            <a:ext cx="4959785" cy="1739419"/>
          </a:xfrm>
          <a:prstGeom prst="rect">
            <a:avLst/>
          </a:prstGeom>
        </p:spPr>
        <p:txBody>
          <a:bodyPr vert="horz"/>
          <a:lstStyle>
            <a:lvl1pPr>
              <a:defRPr sz="788">
                <a:latin typeface="Arial"/>
                <a:cs typeface="Arial"/>
              </a:defRPr>
            </a:lvl1pPr>
          </a:lstStyle>
          <a:p>
            <a:r>
              <a:rPr lang="en-GB" dirty="0"/>
              <a:t>Click icon to add picture</a:t>
            </a:r>
            <a:endParaRPr lang="en-US" dirty="0"/>
          </a:p>
        </p:txBody>
      </p:sp>
    </p:spTree>
    <p:extLst>
      <p:ext uri="{BB962C8B-B14F-4D97-AF65-F5344CB8AC3E}">
        <p14:creationId xmlns:p14="http://schemas.microsoft.com/office/powerpoint/2010/main" val="406304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647386" cy="6237312"/>
          </a:xfrm>
          <a:prstGeom prst="round1Rect">
            <a:avLst>
              <a:gd name="adj" fmla="val 23287"/>
            </a:avLst>
          </a:prstGeom>
          <a:solidFill>
            <a:srgbClr val="FFCF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7226300" y="692696"/>
            <a:ext cx="4380873" cy="4361904"/>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7226300" y="5229903"/>
            <a:ext cx="4486321" cy="192997"/>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a:cxnSpLocks/>
          </p:cNvCxnSpPr>
          <p:nvPr/>
        </p:nvCxnSpPr>
        <p:spPr>
          <a:xfrm>
            <a:off x="335361" y="1226719"/>
            <a:ext cx="5887639" cy="0"/>
          </a:xfrm>
          <a:prstGeom prst="line">
            <a:avLst/>
          </a:prstGeom>
          <a:ln w="50800">
            <a:solidFill>
              <a:srgbClr val="2E29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85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769099" cy="6237312"/>
          </a:xfrm>
          <a:prstGeom prst="round1Rect">
            <a:avLst>
              <a:gd name="adj" fmla="val 23287"/>
            </a:avLst>
          </a:prstGeom>
          <a:solidFill>
            <a:srgbClr val="FFCF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a:cxnSpLocks/>
          </p:cNvCxnSpPr>
          <p:nvPr/>
        </p:nvCxnSpPr>
        <p:spPr>
          <a:xfrm>
            <a:off x="335360" y="1502764"/>
            <a:ext cx="5951140" cy="0"/>
          </a:xfrm>
          <a:prstGeom prst="line">
            <a:avLst/>
          </a:prstGeom>
          <a:ln w="50800">
            <a:solidFill>
              <a:srgbClr val="2E294E"/>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76395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22"/>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0778630" y="6378546"/>
            <a:ext cx="1206471" cy="359611"/>
          </a:xfrm>
          <a:prstGeom prst="rect">
            <a:avLst/>
          </a:prstGeom>
        </p:spPr>
      </p:pic>
    </p:spTree>
    <p:extLst>
      <p:ext uri="{BB962C8B-B14F-4D97-AF65-F5344CB8AC3E}">
        <p14:creationId xmlns:p14="http://schemas.microsoft.com/office/powerpoint/2010/main" val="3717443577"/>
      </p:ext>
    </p:extLst>
  </p:cSld>
  <p:clrMap bg1="lt1" tx1="dk1" bg2="lt2" tx2="dk2" accent1="accent1" accent2="accent2" accent3="accent3" accent4="accent4" accent5="accent5" accent6="accent6" hlink="hlink" folHlink="folHlink"/>
  <p:sldLayoutIdLst>
    <p:sldLayoutId id="2147483927" r:id="rId1"/>
    <p:sldLayoutId id="2147483932" r:id="rId2"/>
    <p:sldLayoutId id="2147483949" r:id="rId3"/>
    <p:sldLayoutId id="2147483871" r:id="rId4"/>
    <p:sldLayoutId id="2147483872" r:id="rId5"/>
    <p:sldLayoutId id="2147483952" r:id="rId6"/>
    <p:sldLayoutId id="2147483953" r:id="rId7"/>
    <p:sldLayoutId id="2147483873" r:id="rId8"/>
    <p:sldLayoutId id="2147483875" r:id="rId9"/>
    <p:sldLayoutId id="2147483898" r:id="rId10"/>
    <p:sldLayoutId id="2147483907" r:id="rId11"/>
    <p:sldLayoutId id="2147483908" r:id="rId12"/>
    <p:sldLayoutId id="2147483909" r:id="rId13"/>
    <p:sldLayoutId id="2147483945" r:id="rId14"/>
    <p:sldLayoutId id="2147483946" r:id="rId15"/>
    <p:sldLayoutId id="2147483951" r:id="rId16"/>
    <p:sldLayoutId id="2147483950" r:id="rId17"/>
    <p:sldLayoutId id="2147483954" r:id="rId18"/>
    <p:sldLayoutId id="2147483955" r:id="rId19"/>
    <p:sldLayoutId id="2147483956"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itas.org.au/resources/school-resources/"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hyperlink" Target="https://www.caritas.org.au/copyright-policy/" TargetMode="External"/><Relationship Id="rId4" Type="http://schemas.openxmlformats.org/officeDocument/2006/relationships/hyperlink" Target="http://www.caritas.org.au/sign-up/educa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ritas.org.au/global-issues/" TargetMode="External"/><Relationship Id="rId2" Type="http://schemas.openxmlformats.org/officeDocument/2006/relationships/hyperlink" Target="https://www.caritas.org.au/catholic-earthcare" TargetMode="External"/><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www.caritas.org.au/complaints/child-friendly/" TargetMode="External"/><Relationship Id="rId2" Type="http://schemas.openxmlformats.org/officeDocument/2006/relationships/hyperlink" Target="https://www.caritas.org.au/complaints/" TargetMode="External"/><Relationship Id="rId1" Type="http://schemas.openxmlformats.org/officeDocument/2006/relationships/slideLayout" Target="../slideLayouts/slideLayout15.xml"/><Relationship Id="rId5" Type="http://schemas.openxmlformats.org/officeDocument/2006/relationships/image" Target="../media/image6.svg"/><Relationship Id="rId4" Type="http://schemas.openxmlformats.org/officeDocument/2006/relationships/hyperlink" Target="mailto:education@caritas.org.a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caritas.org.au/about/what-is-caritas/our-history/"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FD87D1-7533-40CE-85EC-B79B449FDC44}"/>
              </a:ext>
            </a:extLst>
          </p:cNvPr>
          <p:cNvSpPr/>
          <p:nvPr/>
        </p:nvSpPr>
        <p:spPr>
          <a:xfrm>
            <a:off x="8469086" y="1436914"/>
            <a:ext cx="3494313" cy="4452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2">
            <a:extLst>
              <a:ext uri="{FF2B5EF4-FFF2-40B4-BE49-F238E27FC236}">
                <a16:creationId xmlns:a16="http://schemas.microsoft.com/office/drawing/2014/main" id="{C60BAD57-7427-9655-71F0-104C6C8DD74C}"/>
              </a:ext>
            </a:extLst>
          </p:cNvPr>
          <p:cNvSpPr>
            <a:spLocks noGrp="1"/>
          </p:cNvSpPr>
          <p:nvPr>
            <p:ph type="title"/>
          </p:nvPr>
        </p:nvSpPr>
        <p:spPr>
          <a:xfrm>
            <a:off x="410990" y="334863"/>
            <a:ext cx="10458915" cy="562570"/>
          </a:xfrm>
        </p:spPr>
        <p:txBody>
          <a:bodyPr/>
          <a:lstStyle/>
          <a:p>
            <a:r>
              <a:rPr lang="en-US" sz="3600" dirty="0">
                <a:solidFill>
                  <a:schemeClr val="tx1"/>
                </a:solidFill>
              </a:rPr>
              <a:t>Teacher Information</a:t>
            </a:r>
          </a:p>
        </p:txBody>
      </p:sp>
      <p:sp>
        <p:nvSpPr>
          <p:cNvPr id="7" name="Rectangle 6">
            <a:extLst>
              <a:ext uri="{FF2B5EF4-FFF2-40B4-BE49-F238E27FC236}">
                <a16:creationId xmlns:a16="http://schemas.microsoft.com/office/drawing/2014/main" id="{5A6103F2-7FA9-426A-BE30-8F7F6D544371}"/>
              </a:ext>
            </a:extLst>
          </p:cNvPr>
          <p:cNvSpPr/>
          <p:nvPr/>
        </p:nvSpPr>
        <p:spPr>
          <a:xfrm>
            <a:off x="335537" y="1137372"/>
            <a:ext cx="7752549" cy="3559949"/>
          </a:xfrm>
          <a:prstGeom prst="rect">
            <a:avLst/>
          </a:prstGeom>
        </p:spPr>
        <p:txBody>
          <a:bodyPr wrap="square">
            <a:spAutoFit/>
          </a:bodyPr>
          <a:lstStyle/>
          <a:p>
            <a:pPr>
              <a:spcAft>
                <a:spcPts val="1200"/>
              </a:spcAft>
            </a:pPr>
            <a:r>
              <a:rPr lang="en-AU" sz="1400" dirty="0">
                <a:latin typeface="Arial" panose="020B0604020202020204" pitchFamily="34" charset="0"/>
                <a:ea typeface="Roboto Light"/>
                <a:cs typeface="Arial" panose="020B0604020202020204" pitchFamily="34" charset="0"/>
              </a:rPr>
              <a:t>This resource is intended as a source of information and case studies for teaching and learning about the work of Caritas Australia. </a:t>
            </a:r>
          </a:p>
          <a:p>
            <a:pPr>
              <a:spcAft>
                <a:spcPts val="1200"/>
              </a:spcAft>
            </a:pPr>
            <a:r>
              <a:rPr lang="en-AU" sz="1400" dirty="0">
                <a:latin typeface="Arial" panose="020B0604020202020204" pitchFamily="34" charset="0"/>
                <a:ea typeface="Roboto Light"/>
                <a:cs typeface="Arial" panose="020B0604020202020204" pitchFamily="34" charset="0"/>
              </a:rPr>
              <a:t>Please refer to the ‘Notes’ section of this presentation for additional information and source references. </a:t>
            </a:r>
          </a:p>
          <a:p>
            <a:pPr>
              <a:spcAft>
                <a:spcPts val="1200"/>
              </a:spcAft>
            </a:pPr>
            <a:r>
              <a:rPr lang="en-AU" sz="1400" dirty="0">
                <a:latin typeface="Arial" panose="020B0604020202020204" pitchFamily="34" charset="0"/>
                <a:ea typeface="Roboto Light"/>
                <a:cs typeface="Arial" panose="020B0604020202020204" pitchFamily="34" charset="0"/>
              </a:rPr>
              <a:t>It is our hope that you will take these slides and use them in a way that best suits your purposes. As such, the slides are editable so that the content, case studies and tools included in this resource are flexible for teachers and students to use in classroom instruction, independent student research or presentations. </a:t>
            </a:r>
            <a:endParaRPr lang="en-AU" sz="1400" dirty="0">
              <a:latin typeface="Arial" panose="020B0604020202020204" pitchFamily="34" charset="0"/>
              <a:ea typeface="Roboto Light" panose="02000000000000000000" pitchFamily="2" charset="0"/>
              <a:cs typeface="Arial" panose="020B0604020202020204" pitchFamily="34" charset="0"/>
            </a:endParaRPr>
          </a:p>
          <a:p>
            <a:pPr>
              <a:spcAft>
                <a:spcPts val="1200"/>
              </a:spcAft>
            </a:pPr>
            <a:r>
              <a:rPr lang="en-AU" sz="1400" dirty="0">
                <a:latin typeface="Arial" panose="020B0604020202020204" pitchFamily="34" charset="0"/>
                <a:ea typeface="Roboto Light"/>
                <a:cs typeface="Arial" panose="020B0604020202020204" pitchFamily="34" charset="0"/>
              </a:rPr>
              <a:t>If you do edit this resource, please ensure content and photos from this resources remain with the appropriate credit to Caritas Australia and the photographers.</a:t>
            </a:r>
          </a:p>
          <a:p>
            <a:pPr>
              <a:spcAft>
                <a:spcPts val="422"/>
              </a:spcAft>
            </a:pPr>
            <a:r>
              <a:rPr lang="en-AU" sz="1400" kern="0" dirty="0">
                <a:latin typeface="Arial" panose="020B0604020202020204" pitchFamily="34" charset="0"/>
                <a:ea typeface="Roboto Light"/>
                <a:cs typeface="Arial" panose="020B0604020202020204" pitchFamily="34" charset="0"/>
              </a:rPr>
              <a:t>For more school resources, please visit: </a:t>
            </a:r>
            <a:r>
              <a:rPr lang="en-AU" sz="1400" kern="0" dirty="0">
                <a:latin typeface="Arial" panose="020B0604020202020204" pitchFamily="34" charset="0"/>
                <a:ea typeface="Roboto Light"/>
                <a:cs typeface="Arial" panose="020B0604020202020204" pitchFamily="34" charset="0"/>
                <a:hlinkClick r:id="rId3"/>
              </a:rPr>
              <a:t>caritas.org.au/resources/school-resources/</a:t>
            </a:r>
            <a:endParaRPr lang="en-AU" sz="1400" b="1" kern="0" dirty="0">
              <a:latin typeface="Arial" panose="020B0604020202020204" pitchFamily="34" charset="0"/>
              <a:ea typeface="Roboto Light"/>
              <a:cs typeface="Arial" panose="020B0604020202020204" pitchFamily="34" charset="0"/>
            </a:endParaRPr>
          </a:p>
          <a:p>
            <a:pPr>
              <a:spcAft>
                <a:spcPts val="422"/>
              </a:spcAft>
              <a:defRPr/>
            </a:pPr>
            <a:r>
              <a:rPr lang="en-AU" sz="1400" kern="0" dirty="0">
                <a:latin typeface="Arial" panose="020B0604020202020204" pitchFamily="34" charset="0"/>
                <a:ea typeface="Roboto Light"/>
                <a:cs typeface="Arial" panose="020B0604020202020204" pitchFamily="34" charset="0"/>
              </a:rPr>
              <a:t>Stay up to date with events and resources! </a:t>
            </a:r>
            <a:br>
              <a:rPr lang="en-AU" sz="1400" kern="0" dirty="0">
                <a:latin typeface="Arial" panose="020B0604020202020204" pitchFamily="34" charset="0"/>
                <a:ea typeface="Roboto Light"/>
                <a:cs typeface="Arial" panose="020B0604020202020204" pitchFamily="34" charset="0"/>
              </a:rPr>
            </a:br>
            <a:r>
              <a:rPr lang="en-AU" sz="1400" kern="0" dirty="0">
                <a:latin typeface="Arial" panose="020B0604020202020204" pitchFamily="34" charset="0"/>
                <a:ea typeface="Roboto Light"/>
                <a:cs typeface="Arial" panose="020B0604020202020204" pitchFamily="34" charset="0"/>
              </a:rPr>
              <a:t>Subscribe to </a:t>
            </a:r>
            <a:r>
              <a:rPr lang="en-AU" sz="1400" kern="0" dirty="0">
                <a:latin typeface="Arial" panose="020B0604020202020204" pitchFamily="34" charset="0"/>
                <a:ea typeface="Roboto Light"/>
                <a:cs typeface="Arial" panose="020B0604020202020204" pitchFamily="34" charset="0"/>
                <a:hlinkClick r:id="rId4"/>
              </a:rPr>
              <a:t>Caritas Australia’s Education e-newsletter </a:t>
            </a:r>
            <a:r>
              <a:rPr lang="en-AU" sz="1400" dirty="0">
                <a:latin typeface="Arial" panose="020B0604020202020204" pitchFamily="34" charset="0"/>
                <a:ea typeface="Roboto Light"/>
                <a:cs typeface="Arial" panose="020B0604020202020204" pitchFamily="34" charset="0"/>
              </a:rPr>
              <a:t> </a:t>
            </a:r>
            <a:endParaRPr lang="en-AU" sz="1400" dirty="0">
              <a:solidFill>
                <a:srgbClr val="0C244C"/>
              </a:solidFill>
              <a:latin typeface="Arial" panose="020B0604020202020204" pitchFamily="34" charset="0"/>
              <a:ea typeface="Roboto Light"/>
              <a:cs typeface="Arial" panose="020B0604020202020204" pitchFamily="34" charset="0"/>
            </a:endParaRPr>
          </a:p>
        </p:txBody>
      </p:sp>
      <p:sp>
        <p:nvSpPr>
          <p:cNvPr id="8" name="Text Placeholder 2">
            <a:extLst>
              <a:ext uri="{FF2B5EF4-FFF2-40B4-BE49-F238E27FC236}">
                <a16:creationId xmlns:a16="http://schemas.microsoft.com/office/drawing/2014/main" id="{CCC769E5-3609-4EFB-A585-B64D5547FE56}"/>
              </a:ext>
            </a:extLst>
          </p:cNvPr>
          <p:cNvSpPr txBox="1">
            <a:spLocks/>
          </p:cNvSpPr>
          <p:nvPr/>
        </p:nvSpPr>
        <p:spPr>
          <a:xfrm>
            <a:off x="8680396" y="1844873"/>
            <a:ext cx="3071692" cy="1584127"/>
          </a:xfrm>
          <a:prstGeom prst="rect">
            <a:avLst/>
          </a:prstGeom>
        </p:spPr>
        <p:txBody>
          <a:bodyPr lIns="82916" tIns="41458" rIns="82916" bIns="41458"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lnSpc>
                <a:spcPct val="100000"/>
              </a:lnSpc>
              <a:spcBef>
                <a:spcPts val="0"/>
              </a:spcBef>
              <a:spcAft>
                <a:spcPts val="600"/>
              </a:spcAft>
              <a:buNone/>
            </a:pPr>
            <a:r>
              <a:rPr lang="en-AU" sz="1100" b="1" dirty="0">
                <a:solidFill>
                  <a:schemeClr val="bg2"/>
                </a:solidFill>
                <a:latin typeface="Arial" panose="020B0604020202020204" pitchFamily="34" charset="0"/>
                <a:cs typeface="Arial" panose="020B0604020202020204" pitchFamily="34" charset="0"/>
              </a:rPr>
              <a:t>Copyright Policy: </a:t>
            </a:r>
          </a:p>
          <a:p>
            <a:pPr marL="0" indent="0" fontAlgn="base">
              <a:lnSpc>
                <a:spcPct val="100000"/>
              </a:lnSpc>
              <a:spcBef>
                <a:spcPts val="0"/>
              </a:spcBef>
              <a:spcAft>
                <a:spcPts val="600"/>
              </a:spcAft>
              <a:buNone/>
            </a:pPr>
            <a:r>
              <a:rPr lang="en-AU" sz="1100" dirty="0">
                <a:solidFill>
                  <a:schemeClr val="bg2"/>
                </a:solidFill>
                <a:latin typeface="Arial" panose="020B0604020202020204" pitchFamily="34" charset="0"/>
                <a:cs typeface="Arial" panose="020B0604020202020204" pitchFamily="34" charset="0"/>
              </a:rPr>
              <a:t>Material within our resources come from a variety of sources and authors, including Caritas Australia staff, volunteers, overseas partners and news organisations. These resources and the information, names, images, pictures, logos are provided “as is”, without warranty. Any mistakes brought to the attention of Caritas Australia will be corrected as soon as possible. To review the full Caritas Australia Copyright Policy, please visit:</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hlinkClick r:id="rId5"/>
              </a:rPr>
              <a:t>Caritas Australia</a:t>
            </a:r>
            <a:r>
              <a:rPr lang="en-AU" sz="11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a:t>
            </a:r>
          </a:p>
          <a:p>
            <a:pPr marL="0" indent="0" fontAlgn="base">
              <a:lnSpc>
                <a:spcPct val="100000"/>
              </a:lnSpc>
              <a:spcBef>
                <a:spcPts val="0"/>
              </a:spcBef>
              <a:spcAft>
                <a:spcPts val="600"/>
              </a:spcAft>
              <a:buNone/>
            </a:pPr>
            <a:r>
              <a:rPr lang="en-US" sz="1100" b="1" dirty="0">
                <a:solidFill>
                  <a:schemeClr val="bg2"/>
                </a:solidFill>
                <a:latin typeface="Arial" panose="020B0604020202020204" pitchFamily="34" charset="0"/>
                <a:cs typeface="Arial" panose="020B0604020202020204" pitchFamily="34" charset="0"/>
              </a:rPr>
              <a:t>Links to external sites: </a:t>
            </a:r>
          </a:p>
          <a:p>
            <a:pPr marL="0" indent="0" fontAlgn="base">
              <a:lnSpc>
                <a:spcPct val="100000"/>
              </a:lnSpc>
              <a:spcBef>
                <a:spcPts val="0"/>
              </a:spcBef>
              <a:spcAft>
                <a:spcPts val="600"/>
              </a:spcAft>
              <a:buNone/>
            </a:pPr>
            <a:r>
              <a:rPr lang="en-US" sz="1100" dirty="0">
                <a:solidFill>
                  <a:schemeClr val="bg2"/>
                </a:solidFill>
                <a:latin typeface="Arial" panose="020B0604020202020204" pitchFamily="34" charset="0"/>
                <a:cs typeface="Arial" panose="020B0604020202020204" pitchFamily="34" charset="0"/>
              </a:rPr>
              <a:t>This site contains links to external web sites. Caritas Australia takes no responsibility for the content of such sites, nor do links to such sites imply endorsement of the views expressed therein. External links are provided for informational purposes only.</a:t>
            </a:r>
          </a:p>
        </p:txBody>
      </p:sp>
      <p:pic>
        <p:nvPicPr>
          <p:cNvPr id="9" name="Picture 8">
            <a:extLst>
              <a:ext uri="{FF2B5EF4-FFF2-40B4-BE49-F238E27FC236}">
                <a16:creationId xmlns:a16="http://schemas.microsoft.com/office/drawing/2014/main" id="{594B5F62-D475-44A8-91F4-0A84680D2C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033501"/>
            <a:ext cx="8316686" cy="1039586"/>
          </a:xfrm>
          <a:prstGeom prst="rect">
            <a:avLst/>
          </a:prstGeom>
        </p:spPr>
      </p:pic>
      <p:sp>
        <p:nvSpPr>
          <p:cNvPr id="11" name="TextBox 10">
            <a:extLst>
              <a:ext uri="{FF2B5EF4-FFF2-40B4-BE49-F238E27FC236}">
                <a16:creationId xmlns:a16="http://schemas.microsoft.com/office/drawing/2014/main" id="{140E57B5-2372-4C5C-909B-52F1B7202C10}"/>
              </a:ext>
            </a:extLst>
          </p:cNvPr>
          <p:cNvSpPr txBox="1"/>
          <p:nvPr/>
        </p:nvSpPr>
        <p:spPr>
          <a:xfrm>
            <a:off x="335536" y="6409267"/>
            <a:ext cx="5287457" cy="276999"/>
          </a:xfrm>
          <a:prstGeom prst="rect">
            <a:avLst/>
          </a:prstGeom>
          <a:noFill/>
        </p:spPr>
        <p:txBody>
          <a:bodyPr wrap="square" rtlCol="0">
            <a:spAutoFit/>
          </a:bodyPr>
          <a:lstStyle/>
          <a:p>
            <a:r>
              <a:rPr lang="en-AU" sz="1200" dirty="0">
                <a:solidFill>
                  <a:schemeClr val="bg2"/>
                </a:solidFill>
                <a:latin typeface="Arial" panose="020B0604020202020204" pitchFamily="34" charset="0"/>
                <a:cs typeface="Arial" panose="020B0604020202020204" pitchFamily="34" charset="0"/>
              </a:rPr>
              <a:t>Updated January 2026</a:t>
            </a:r>
          </a:p>
        </p:txBody>
      </p:sp>
    </p:spTree>
    <p:extLst>
      <p:ext uri="{BB962C8B-B14F-4D97-AF65-F5344CB8AC3E}">
        <p14:creationId xmlns:p14="http://schemas.microsoft.com/office/powerpoint/2010/main" val="403905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31A7B-5C86-4363-8C28-FAE16342DCD4}"/>
              </a:ext>
            </a:extLst>
          </p:cNvPr>
          <p:cNvSpPr>
            <a:spLocks noGrp="1"/>
          </p:cNvSpPr>
          <p:nvPr>
            <p:ph type="body" sz="quarter" idx="11"/>
          </p:nvPr>
        </p:nvSpPr>
        <p:spPr>
          <a:xfrm>
            <a:off x="6915150" y="5581782"/>
            <a:ext cx="4959785" cy="303999"/>
          </a:xfrm>
        </p:spPr>
        <p:txBody>
          <a:bodyPr/>
          <a:lstStyle/>
          <a:p>
            <a:r>
              <a:rPr lang="en-US" dirty="0"/>
              <a:t>Caritas Jerusalem staff </a:t>
            </a:r>
            <a:r>
              <a:rPr lang="en-AU" dirty="0"/>
              <a:t>preparing to deliver emergency supplies to families in need. Photo: Caritas Jerusalem</a:t>
            </a:r>
          </a:p>
        </p:txBody>
      </p:sp>
      <p:sp>
        <p:nvSpPr>
          <p:cNvPr id="4" name="Text Placeholder 3">
            <a:extLst>
              <a:ext uri="{FF2B5EF4-FFF2-40B4-BE49-F238E27FC236}">
                <a16:creationId xmlns:a16="http://schemas.microsoft.com/office/drawing/2014/main" id="{AF64113E-817B-4A79-9331-F40E4C33479B}"/>
              </a:ext>
            </a:extLst>
          </p:cNvPr>
          <p:cNvSpPr>
            <a:spLocks noGrp="1"/>
          </p:cNvSpPr>
          <p:nvPr>
            <p:ph type="body" sz="quarter" idx="13"/>
          </p:nvPr>
        </p:nvSpPr>
        <p:spPr>
          <a:xfrm>
            <a:off x="335360" y="1485903"/>
            <a:ext cx="5328592" cy="4239300"/>
          </a:xfrm>
        </p:spPr>
        <p:txBody>
          <a:bodyPr/>
          <a:lstStyle/>
          <a:p>
            <a:r>
              <a:rPr lang="en-AU" dirty="0"/>
              <a:t>We help people in an emergency. </a:t>
            </a:r>
          </a:p>
          <a:p>
            <a:r>
              <a:rPr lang="en-AU" dirty="0">
                <a:latin typeface="Arial" panose="020B0604020202020204" pitchFamily="34" charset="0"/>
              </a:rPr>
              <a:t>Whenever or wherever a disaster occurs, like an earthquake, flood or war, Caritas Australia can help almost immediately because we are part of a global network. </a:t>
            </a:r>
          </a:p>
          <a:p>
            <a:r>
              <a:rPr lang="en-AU" dirty="0">
                <a:latin typeface="Arial" panose="020B0604020202020204" pitchFamily="34" charset="0"/>
              </a:rPr>
              <a:t>We deliver food, water, medicine and shelter to people who need it.</a:t>
            </a:r>
            <a:endParaRPr lang="en-US" dirty="0"/>
          </a:p>
          <a:p>
            <a:endParaRPr lang="en-AU" dirty="0"/>
          </a:p>
        </p:txBody>
      </p:sp>
      <p:sp>
        <p:nvSpPr>
          <p:cNvPr id="5" name="Title 4">
            <a:extLst>
              <a:ext uri="{FF2B5EF4-FFF2-40B4-BE49-F238E27FC236}">
                <a16:creationId xmlns:a16="http://schemas.microsoft.com/office/drawing/2014/main" id="{40394195-DA12-44DF-B99A-AE49E080663B}"/>
              </a:ext>
            </a:extLst>
          </p:cNvPr>
          <p:cNvSpPr>
            <a:spLocks noGrp="1"/>
          </p:cNvSpPr>
          <p:nvPr>
            <p:ph type="title"/>
          </p:nvPr>
        </p:nvSpPr>
        <p:spPr/>
        <p:txBody>
          <a:bodyPr/>
          <a:lstStyle/>
          <a:p>
            <a:r>
              <a:rPr lang="en-AU" sz="3600" dirty="0"/>
              <a:t>Aid</a:t>
            </a:r>
          </a:p>
        </p:txBody>
      </p:sp>
      <p:pic>
        <p:nvPicPr>
          <p:cNvPr id="43" name="Picture Placeholder 42" descr="Two people wearing Caritas Jerusalem vests load food and supplies into the back of a truck. ">
            <a:extLst>
              <a:ext uri="{FF2B5EF4-FFF2-40B4-BE49-F238E27FC236}">
                <a16:creationId xmlns:a16="http://schemas.microsoft.com/office/drawing/2014/main" id="{934C28A0-66C8-41D4-AE48-E83F2DD17D3F}"/>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a:fillRect/>
          </a:stretch>
        </p:blipFill>
        <p:spPr>
          <a:xfrm>
            <a:off x="6915150" y="692696"/>
            <a:ext cx="4959785" cy="4889086"/>
          </a:xfrm>
        </p:spPr>
      </p:pic>
    </p:spTree>
    <p:extLst>
      <p:ext uri="{BB962C8B-B14F-4D97-AF65-F5344CB8AC3E}">
        <p14:creationId xmlns:p14="http://schemas.microsoft.com/office/powerpoint/2010/main" val="250904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14F2DE-1487-4E2D-BE12-8DF3A647D5DA}"/>
              </a:ext>
            </a:extLst>
          </p:cNvPr>
          <p:cNvSpPr>
            <a:spLocks noGrp="1"/>
          </p:cNvSpPr>
          <p:nvPr>
            <p:ph type="body" sz="half" idx="2"/>
          </p:nvPr>
        </p:nvSpPr>
        <p:spPr/>
        <p:txBody>
          <a:bodyPr/>
          <a:lstStyle/>
          <a:p>
            <a:pPr>
              <a:lnSpc>
                <a:spcPct val="113000"/>
              </a:lnSpc>
              <a:spcBef>
                <a:spcPts val="0"/>
              </a:spcBef>
              <a:spcAft>
                <a:spcPts val="1200"/>
              </a:spcAft>
            </a:pPr>
            <a:r>
              <a:rPr lang="en-US" dirty="0">
                <a:solidFill>
                  <a:schemeClr val="tx1"/>
                </a:solidFill>
              </a:rPr>
              <a:t>With your help, our partners have been able to assist </a:t>
            </a:r>
            <a:r>
              <a:rPr lang="en-US" b="1" dirty="0">
                <a:solidFill>
                  <a:schemeClr val="tx1"/>
                </a:solidFill>
              </a:rPr>
              <a:t>1.7 million people </a:t>
            </a:r>
            <a:r>
              <a:rPr lang="en-US" dirty="0">
                <a:solidFill>
                  <a:schemeClr val="tx1"/>
                </a:solidFill>
              </a:rPr>
              <a:t>affected by the conflict in Gaza through a joint emergency response. </a:t>
            </a:r>
          </a:p>
          <a:p>
            <a:pPr>
              <a:lnSpc>
                <a:spcPct val="113000"/>
              </a:lnSpc>
              <a:spcBef>
                <a:spcPts val="0"/>
              </a:spcBef>
              <a:spcAft>
                <a:spcPts val="400"/>
              </a:spcAft>
            </a:pPr>
            <a:r>
              <a:rPr lang="en-US" dirty="0">
                <a:solidFill>
                  <a:schemeClr val="tx1"/>
                </a:solidFill>
              </a:rPr>
              <a:t>For example approximately: </a:t>
            </a:r>
          </a:p>
          <a:p>
            <a:pPr marL="342900" indent="-342900">
              <a:lnSpc>
                <a:spcPct val="113000"/>
              </a:lnSpc>
              <a:spcBef>
                <a:spcPts val="0"/>
              </a:spcBef>
              <a:spcAft>
                <a:spcPts val="400"/>
              </a:spcAft>
              <a:buFont typeface="Arial" panose="020B0604020202020204" pitchFamily="34" charset="0"/>
              <a:buChar char="•"/>
            </a:pPr>
            <a:r>
              <a:rPr lang="en-US" dirty="0">
                <a:solidFill>
                  <a:schemeClr val="tx1"/>
                </a:solidFill>
              </a:rPr>
              <a:t>Food -  </a:t>
            </a:r>
            <a:r>
              <a:rPr lang="en-US" b="1" dirty="0">
                <a:solidFill>
                  <a:schemeClr val="tx1"/>
                </a:solidFill>
              </a:rPr>
              <a:t>1.7 million</a:t>
            </a:r>
            <a:r>
              <a:rPr lang="en-US" dirty="0">
                <a:solidFill>
                  <a:schemeClr val="tx1"/>
                </a:solidFill>
              </a:rPr>
              <a:t> people</a:t>
            </a:r>
          </a:p>
          <a:p>
            <a:pPr marL="342900" indent="-342900">
              <a:lnSpc>
                <a:spcPct val="113000"/>
              </a:lnSpc>
              <a:spcBef>
                <a:spcPts val="0"/>
              </a:spcBef>
              <a:spcAft>
                <a:spcPts val="400"/>
              </a:spcAft>
              <a:buFont typeface="Arial" panose="020B0604020202020204" pitchFamily="34" charset="0"/>
              <a:buChar char="•"/>
            </a:pPr>
            <a:r>
              <a:rPr lang="en-US" dirty="0">
                <a:solidFill>
                  <a:schemeClr val="tx1"/>
                </a:solidFill>
              </a:rPr>
              <a:t>Water - </a:t>
            </a:r>
            <a:r>
              <a:rPr lang="en-US" b="1" dirty="0">
                <a:solidFill>
                  <a:schemeClr val="tx1"/>
                </a:solidFill>
              </a:rPr>
              <a:t>500,000</a:t>
            </a:r>
            <a:r>
              <a:rPr lang="en-US" dirty="0">
                <a:solidFill>
                  <a:schemeClr val="tx1"/>
                </a:solidFill>
              </a:rPr>
              <a:t> people</a:t>
            </a:r>
          </a:p>
          <a:p>
            <a:pPr marL="342900" indent="-342900">
              <a:lnSpc>
                <a:spcPct val="113000"/>
              </a:lnSpc>
              <a:spcBef>
                <a:spcPts val="0"/>
              </a:spcBef>
              <a:spcAft>
                <a:spcPts val="400"/>
              </a:spcAft>
              <a:buFont typeface="Arial" panose="020B0604020202020204" pitchFamily="34" charset="0"/>
              <a:buChar char="•"/>
            </a:pPr>
            <a:r>
              <a:rPr lang="en-US" dirty="0">
                <a:solidFill>
                  <a:schemeClr val="tx1"/>
                </a:solidFill>
              </a:rPr>
              <a:t>Shelter - </a:t>
            </a:r>
            <a:r>
              <a:rPr lang="en-US" b="1" dirty="0">
                <a:solidFill>
                  <a:schemeClr val="tx1"/>
                </a:solidFill>
              </a:rPr>
              <a:t>341,000</a:t>
            </a:r>
            <a:r>
              <a:rPr lang="en-US" dirty="0">
                <a:solidFill>
                  <a:schemeClr val="tx1"/>
                </a:solidFill>
              </a:rPr>
              <a:t> people</a:t>
            </a:r>
          </a:p>
          <a:p>
            <a:pPr marL="342900" indent="-342900">
              <a:lnSpc>
                <a:spcPct val="113000"/>
              </a:lnSpc>
              <a:spcBef>
                <a:spcPts val="0"/>
              </a:spcBef>
              <a:spcAft>
                <a:spcPts val="400"/>
              </a:spcAft>
              <a:buFont typeface="Arial" panose="020B0604020202020204" pitchFamily="34" charset="0"/>
              <a:buChar char="•"/>
            </a:pPr>
            <a:r>
              <a:rPr lang="en-US" dirty="0">
                <a:solidFill>
                  <a:schemeClr val="tx1"/>
                </a:solidFill>
              </a:rPr>
              <a:t>Wellbeing support – </a:t>
            </a:r>
            <a:r>
              <a:rPr lang="en-US" b="1" dirty="0">
                <a:solidFill>
                  <a:schemeClr val="tx1"/>
                </a:solidFill>
              </a:rPr>
              <a:t>10,000</a:t>
            </a:r>
            <a:r>
              <a:rPr lang="en-US" dirty="0">
                <a:solidFill>
                  <a:schemeClr val="tx1"/>
                </a:solidFill>
              </a:rPr>
              <a:t> children and </a:t>
            </a:r>
            <a:r>
              <a:rPr lang="en-US" b="1" dirty="0">
                <a:solidFill>
                  <a:schemeClr val="tx1"/>
                </a:solidFill>
              </a:rPr>
              <a:t>1,300</a:t>
            </a:r>
            <a:r>
              <a:rPr lang="en-US" dirty="0">
                <a:solidFill>
                  <a:schemeClr val="tx1"/>
                </a:solidFill>
              </a:rPr>
              <a:t> caregivers</a:t>
            </a:r>
            <a:endParaRPr lang="en-AU" dirty="0">
              <a:solidFill>
                <a:schemeClr val="tx1"/>
              </a:solidFill>
            </a:endParaRPr>
          </a:p>
        </p:txBody>
      </p:sp>
      <p:sp>
        <p:nvSpPr>
          <p:cNvPr id="3" name="Title 2">
            <a:extLst>
              <a:ext uri="{FF2B5EF4-FFF2-40B4-BE49-F238E27FC236}">
                <a16:creationId xmlns:a16="http://schemas.microsoft.com/office/drawing/2014/main" id="{36A68505-BE28-4477-A3D6-BEF5C949B54A}"/>
              </a:ext>
            </a:extLst>
          </p:cNvPr>
          <p:cNvSpPr>
            <a:spLocks noGrp="1"/>
          </p:cNvSpPr>
          <p:nvPr>
            <p:ph type="title"/>
          </p:nvPr>
        </p:nvSpPr>
        <p:spPr/>
        <p:txBody>
          <a:bodyPr/>
          <a:lstStyle/>
          <a:p>
            <a:r>
              <a:rPr lang="en-AU" sz="3600" dirty="0"/>
              <a:t>Aid – An example: Ukraine War</a:t>
            </a:r>
          </a:p>
        </p:txBody>
      </p:sp>
      <p:sp>
        <p:nvSpPr>
          <p:cNvPr id="5" name="Text Placeholder 4">
            <a:extLst>
              <a:ext uri="{FF2B5EF4-FFF2-40B4-BE49-F238E27FC236}">
                <a16:creationId xmlns:a16="http://schemas.microsoft.com/office/drawing/2014/main" id="{DB837748-8D91-4C5B-B1E0-48EACF1A0086}"/>
              </a:ext>
            </a:extLst>
          </p:cNvPr>
          <p:cNvSpPr>
            <a:spLocks noGrp="1"/>
          </p:cNvSpPr>
          <p:nvPr>
            <p:ph type="body" sz="quarter" idx="11"/>
          </p:nvPr>
        </p:nvSpPr>
        <p:spPr/>
        <p:txBody>
          <a:bodyPr/>
          <a:lstStyle/>
          <a:p>
            <a:r>
              <a:rPr lang="en-AU" dirty="0">
                <a:latin typeface="Arial" panose="020B0604020202020204" pitchFamily="34" charset="0"/>
                <a:cs typeface="Arial" panose="020B0604020202020204" pitchFamily="34" charset="0"/>
              </a:rPr>
              <a:t>An aid worker helps distribute infant formula in Khan Younis Refugee Camp. Photo: Caritas Jerusalem</a:t>
            </a:r>
          </a:p>
        </p:txBody>
      </p:sp>
      <p:pic>
        <p:nvPicPr>
          <p:cNvPr id="11" name="Picture Placeholder 10" descr="A woman wearing a scarf head covering and a Caritas Jerusalem vest stands at the back of a vehicle loaded with boxes, holding a box.">
            <a:extLst>
              <a:ext uri="{FF2B5EF4-FFF2-40B4-BE49-F238E27FC236}">
                <a16:creationId xmlns:a16="http://schemas.microsoft.com/office/drawing/2014/main" id="{EE12B50F-E2D1-443B-A5FA-852D0C6E9C7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a:fillRect/>
          </a:stretch>
        </p:blipFill>
        <p:spPr>
          <a:xfrm>
            <a:off x="245166" y="1243013"/>
            <a:ext cx="5665306" cy="4441791"/>
          </a:xfrm>
        </p:spPr>
      </p:pic>
    </p:spTree>
    <p:extLst>
      <p:ext uri="{BB962C8B-B14F-4D97-AF65-F5344CB8AC3E}">
        <p14:creationId xmlns:p14="http://schemas.microsoft.com/office/powerpoint/2010/main" val="279023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1B615B-BF56-45AA-91BE-3BC49A2047C4}"/>
              </a:ext>
            </a:extLst>
          </p:cNvPr>
          <p:cNvSpPr>
            <a:spLocks noGrp="1"/>
          </p:cNvSpPr>
          <p:nvPr>
            <p:ph type="body" sz="quarter" idx="11"/>
          </p:nvPr>
        </p:nvSpPr>
        <p:spPr/>
        <p:txBody>
          <a:bodyPr/>
          <a:lstStyle/>
          <a:p>
            <a:r>
              <a:rPr lang="en-AU" dirty="0" err="1"/>
              <a:t>Manaini</a:t>
            </a:r>
            <a:r>
              <a:rPr lang="en-AU" dirty="0"/>
              <a:t> sits with other women in the community building near her home, weaving a mat she will sell for extra income, in a small village in Fiji. Photo: Caritas Australia</a:t>
            </a:r>
          </a:p>
        </p:txBody>
      </p:sp>
      <p:sp>
        <p:nvSpPr>
          <p:cNvPr id="4" name="Text Placeholder 3">
            <a:extLst>
              <a:ext uri="{FF2B5EF4-FFF2-40B4-BE49-F238E27FC236}">
                <a16:creationId xmlns:a16="http://schemas.microsoft.com/office/drawing/2014/main" id="{2F4FDFC5-0CB1-4F4F-98E6-011669DA9CF9}"/>
              </a:ext>
            </a:extLst>
          </p:cNvPr>
          <p:cNvSpPr>
            <a:spLocks noGrp="1"/>
          </p:cNvSpPr>
          <p:nvPr>
            <p:ph type="body" sz="quarter" idx="13"/>
          </p:nvPr>
        </p:nvSpPr>
        <p:spPr>
          <a:xfrm>
            <a:off x="335359" y="1485903"/>
            <a:ext cx="5863309" cy="4239300"/>
          </a:xfrm>
        </p:spPr>
        <p:txBody>
          <a:bodyPr/>
          <a:lstStyle/>
          <a:p>
            <a:pPr>
              <a:lnSpc>
                <a:spcPct val="113000"/>
              </a:lnSpc>
              <a:spcBef>
                <a:spcPts val="0"/>
              </a:spcBef>
              <a:spcAft>
                <a:spcPts val="1800"/>
              </a:spcAft>
            </a:pPr>
            <a:r>
              <a:rPr lang="en-AU" altLang="en-US" dirty="0"/>
              <a:t>Helping people help themselves.</a:t>
            </a:r>
          </a:p>
          <a:p>
            <a:pPr>
              <a:lnSpc>
                <a:spcPct val="113000"/>
              </a:lnSpc>
              <a:spcBef>
                <a:spcPts val="0"/>
              </a:spcBef>
              <a:spcAft>
                <a:spcPts val="1800"/>
              </a:spcAft>
            </a:pPr>
            <a:r>
              <a:rPr lang="en-AU" altLang="en-US" dirty="0"/>
              <a:t>Caritas Australia supports communities to  be architects of their own development. </a:t>
            </a:r>
          </a:p>
          <a:p>
            <a:pPr>
              <a:lnSpc>
                <a:spcPct val="113000"/>
              </a:lnSpc>
              <a:spcBef>
                <a:spcPts val="0"/>
              </a:spcBef>
              <a:spcAft>
                <a:spcPts val="400"/>
              </a:spcAft>
            </a:pPr>
            <a:r>
              <a:rPr lang="en-AU" altLang="en-US" dirty="0"/>
              <a:t>Activities include improving access to: </a:t>
            </a:r>
          </a:p>
          <a:p>
            <a:pPr marL="342900" indent="-342900">
              <a:lnSpc>
                <a:spcPct val="113000"/>
              </a:lnSpc>
              <a:spcBef>
                <a:spcPts val="0"/>
              </a:spcBef>
              <a:spcAft>
                <a:spcPts val="400"/>
              </a:spcAft>
              <a:buFont typeface="Arial"/>
              <a:buChar char="•"/>
            </a:pPr>
            <a:r>
              <a:rPr lang="en-AU" altLang="en-US" dirty="0"/>
              <a:t>clean and safe water</a:t>
            </a:r>
          </a:p>
          <a:p>
            <a:pPr marL="342900" indent="-342900">
              <a:lnSpc>
                <a:spcPct val="113000"/>
              </a:lnSpc>
              <a:spcBef>
                <a:spcPts val="0"/>
              </a:spcBef>
              <a:spcAft>
                <a:spcPts val="400"/>
              </a:spcAft>
              <a:buFont typeface="Arial"/>
              <a:buChar char="•"/>
            </a:pPr>
            <a:r>
              <a:rPr lang="en-AU" altLang="en-US" dirty="0"/>
              <a:t>healthcare</a:t>
            </a:r>
          </a:p>
          <a:p>
            <a:pPr marL="342900" indent="-342900">
              <a:lnSpc>
                <a:spcPct val="113000"/>
              </a:lnSpc>
              <a:spcBef>
                <a:spcPts val="0"/>
              </a:spcBef>
              <a:spcAft>
                <a:spcPts val="400"/>
              </a:spcAft>
              <a:buFont typeface="Arial"/>
              <a:buChar char="•"/>
            </a:pPr>
            <a:r>
              <a:rPr lang="en-US" altLang="en-US" dirty="0"/>
              <a:t>education</a:t>
            </a:r>
          </a:p>
          <a:p>
            <a:pPr marL="342900" indent="-342900">
              <a:lnSpc>
                <a:spcPct val="113000"/>
              </a:lnSpc>
              <a:spcBef>
                <a:spcPts val="0"/>
              </a:spcBef>
              <a:spcAft>
                <a:spcPts val="400"/>
              </a:spcAft>
              <a:buFont typeface="Arial"/>
              <a:buChar char="•"/>
            </a:pPr>
            <a:r>
              <a:rPr lang="en-AU" altLang="en-US" dirty="0"/>
              <a:t>food</a:t>
            </a:r>
          </a:p>
          <a:p>
            <a:pPr marL="342900" indent="-342900">
              <a:lnSpc>
                <a:spcPct val="113000"/>
              </a:lnSpc>
              <a:spcBef>
                <a:spcPts val="0"/>
              </a:spcBef>
              <a:spcAft>
                <a:spcPts val="400"/>
              </a:spcAft>
              <a:buFont typeface="Arial"/>
              <a:buChar char="•"/>
            </a:pPr>
            <a:r>
              <a:rPr lang="en-AU" altLang="en-US" dirty="0"/>
              <a:t>income</a:t>
            </a:r>
          </a:p>
          <a:p>
            <a:pPr>
              <a:lnSpc>
                <a:spcPct val="113000"/>
              </a:lnSpc>
              <a:spcBef>
                <a:spcPts val="0"/>
              </a:spcBef>
              <a:spcAft>
                <a:spcPts val="1800"/>
              </a:spcAft>
            </a:pPr>
            <a:endParaRPr lang="en-AU" dirty="0"/>
          </a:p>
        </p:txBody>
      </p:sp>
      <p:sp>
        <p:nvSpPr>
          <p:cNvPr id="5" name="Title 4">
            <a:extLst>
              <a:ext uri="{FF2B5EF4-FFF2-40B4-BE49-F238E27FC236}">
                <a16:creationId xmlns:a16="http://schemas.microsoft.com/office/drawing/2014/main" id="{7A15C003-1424-418C-AC46-73233B3F0884}"/>
              </a:ext>
            </a:extLst>
          </p:cNvPr>
          <p:cNvSpPr>
            <a:spLocks noGrp="1"/>
          </p:cNvSpPr>
          <p:nvPr>
            <p:ph type="title"/>
          </p:nvPr>
        </p:nvSpPr>
        <p:spPr/>
        <p:txBody>
          <a:bodyPr/>
          <a:lstStyle/>
          <a:p>
            <a:r>
              <a:rPr lang="en-AU" sz="3600" cap="none" dirty="0"/>
              <a:t>Community development</a:t>
            </a:r>
          </a:p>
        </p:txBody>
      </p:sp>
      <p:pic>
        <p:nvPicPr>
          <p:cNvPr id="8" name="Picture Placeholder 7" descr="Three women sit on the floor of a veranda with a mat they have been weaving. ">
            <a:extLst>
              <a:ext uri="{FF2B5EF4-FFF2-40B4-BE49-F238E27FC236}">
                <a16:creationId xmlns:a16="http://schemas.microsoft.com/office/drawing/2014/main" id="{A077F1A8-FBA9-47E3-A375-74D6714BF3D1}"/>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a:fillRect/>
          </a:stretch>
        </p:blipFill>
        <p:spPr>
          <a:xfrm>
            <a:off x="6915150" y="692696"/>
            <a:ext cx="4959785" cy="4889086"/>
          </a:xfrm>
        </p:spPr>
      </p:pic>
    </p:spTree>
    <p:extLst>
      <p:ext uri="{BB962C8B-B14F-4D97-AF65-F5344CB8AC3E}">
        <p14:creationId xmlns:p14="http://schemas.microsoft.com/office/powerpoint/2010/main" val="191438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B8F7E0-D1EF-4144-B35C-9283A0D76652}"/>
              </a:ext>
            </a:extLst>
          </p:cNvPr>
          <p:cNvSpPr>
            <a:spLocks noGrp="1"/>
          </p:cNvSpPr>
          <p:nvPr>
            <p:ph type="body" sz="half" idx="2"/>
          </p:nvPr>
        </p:nvSpPr>
        <p:spPr/>
        <p:txBody>
          <a:bodyPr/>
          <a:lstStyle/>
          <a:p>
            <a:pPr>
              <a:lnSpc>
                <a:spcPct val="113000"/>
              </a:lnSpc>
              <a:spcBef>
                <a:spcPts val="0"/>
              </a:spcBef>
              <a:spcAft>
                <a:spcPts val="600"/>
              </a:spcAft>
            </a:pPr>
            <a:r>
              <a:rPr lang="en-US" dirty="0">
                <a:solidFill>
                  <a:schemeClr val="tx1"/>
                </a:solidFill>
                <a:latin typeface="Arial"/>
                <a:cs typeface="Arial"/>
              </a:rPr>
              <a:t>In Bangladesh, floods, storms, heat and water that is too salty, </a:t>
            </a:r>
            <a:r>
              <a:rPr lang="en-US" dirty="0">
                <a:solidFill>
                  <a:schemeClr val="tx1"/>
                </a:solidFill>
              </a:rPr>
              <a:t>have made it harder for </a:t>
            </a:r>
            <a:r>
              <a:rPr lang="en-US" dirty="0" err="1">
                <a:solidFill>
                  <a:schemeClr val="tx1"/>
                </a:solidFill>
              </a:rPr>
              <a:t>Monoranjon</a:t>
            </a:r>
            <a:r>
              <a:rPr lang="en-US" dirty="0">
                <a:solidFill>
                  <a:schemeClr val="tx1"/>
                </a:solidFill>
              </a:rPr>
              <a:t> to grow food and earn an income for his family.</a:t>
            </a:r>
          </a:p>
          <a:p>
            <a:pPr>
              <a:lnSpc>
                <a:spcPct val="113000"/>
              </a:lnSpc>
              <a:spcBef>
                <a:spcPts val="0"/>
              </a:spcBef>
              <a:spcAft>
                <a:spcPts val="600"/>
              </a:spcAft>
            </a:pPr>
            <a:r>
              <a:rPr lang="en-US" dirty="0">
                <a:solidFill>
                  <a:schemeClr val="tx1"/>
                </a:solidFill>
              </a:rPr>
              <a:t>Through a Caritas Australia – supported program, </a:t>
            </a:r>
            <a:r>
              <a:rPr lang="en-US" dirty="0" err="1">
                <a:solidFill>
                  <a:schemeClr val="tx1"/>
                </a:solidFill>
              </a:rPr>
              <a:t>Monoranjon</a:t>
            </a:r>
            <a:r>
              <a:rPr lang="en-US" dirty="0">
                <a:solidFill>
                  <a:schemeClr val="tx1"/>
                </a:solidFill>
              </a:rPr>
              <a:t> has learnt new ways to farm that work better in difficult conditions.</a:t>
            </a:r>
          </a:p>
          <a:p>
            <a:pPr>
              <a:lnSpc>
                <a:spcPct val="113000"/>
              </a:lnSpc>
              <a:spcBef>
                <a:spcPts val="0"/>
              </a:spcBef>
              <a:spcAft>
                <a:spcPts val="600"/>
              </a:spcAft>
            </a:pPr>
            <a:r>
              <a:rPr lang="en-US" dirty="0" err="1">
                <a:solidFill>
                  <a:schemeClr val="tx1"/>
                </a:solidFill>
              </a:rPr>
              <a:t>Monoranjon</a:t>
            </a:r>
            <a:r>
              <a:rPr lang="en-US" dirty="0">
                <a:solidFill>
                  <a:schemeClr val="tx1"/>
                </a:solidFill>
              </a:rPr>
              <a:t> is helping his family and his community build a more sustainable future.</a:t>
            </a:r>
          </a:p>
          <a:p>
            <a:pPr>
              <a:lnSpc>
                <a:spcPct val="113000"/>
              </a:lnSpc>
              <a:spcBef>
                <a:spcPts val="0"/>
              </a:spcBef>
              <a:spcAft>
                <a:spcPts val="600"/>
              </a:spcAft>
            </a:pPr>
            <a:br>
              <a:rPr lang="en-US" dirty="0">
                <a:solidFill>
                  <a:schemeClr val="tx1"/>
                </a:solidFill>
              </a:rPr>
            </a:br>
            <a:endParaRPr lang="en-AU" dirty="0">
              <a:solidFill>
                <a:schemeClr val="tx1"/>
              </a:solidFill>
            </a:endParaRPr>
          </a:p>
        </p:txBody>
      </p:sp>
      <p:sp>
        <p:nvSpPr>
          <p:cNvPr id="3" name="Title 2">
            <a:extLst>
              <a:ext uri="{FF2B5EF4-FFF2-40B4-BE49-F238E27FC236}">
                <a16:creationId xmlns:a16="http://schemas.microsoft.com/office/drawing/2014/main" id="{C878ACB1-8012-46F7-9DAB-50DF5473A0D5}"/>
              </a:ext>
            </a:extLst>
          </p:cNvPr>
          <p:cNvSpPr>
            <a:spLocks noGrp="1"/>
          </p:cNvSpPr>
          <p:nvPr>
            <p:ph type="title"/>
          </p:nvPr>
        </p:nvSpPr>
        <p:spPr/>
        <p:txBody>
          <a:bodyPr/>
          <a:lstStyle/>
          <a:p>
            <a:r>
              <a:rPr lang="en-AU" sz="3600" dirty="0"/>
              <a:t>Community Development – An example</a:t>
            </a:r>
          </a:p>
        </p:txBody>
      </p:sp>
      <p:sp>
        <p:nvSpPr>
          <p:cNvPr id="5" name="Text Placeholder 4">
            <a:extLst>
              <a:ext uri="{FF2B5EF4-FFF2-40B4-BE49-F238E27FC236}">
                <a16:creationId xmlns:a16="http://schemas.microsoft.com/office/drawing/2014/main" id="{19CA335E-75A1-454D-9652-7C8E333E45FD}"/>
              </a:ext>
            </a:extLst>
          </p:cNvPr>
          <p:cNvSpPr>
            <a:spLocks noGrp="1"/>
          </p:cNvSpPr>
          <p:nvPr>
            <p:ph type="body" sz="quarter" idx="11"/>
          </p:nvPr>
        </p:nvSpPr>
        <p:spPr/>
        <p:txBody>
          <a:bodyPr/>
          <a:lstStyle/>
          <a:p>
            <a:r>
              <a:rPr lang="en-AU" dirty="0"/>
              <a:t>Farmers have learnt new farming techniques to combat the effects of climate change in Bangladesh. Photo: Caritas Australia</a:t>
            </a:r>
          </a:p>
        </p:txBody>
      </p:sp>
      <p:pic>
        <p:nvPicPr>
          <p:cNvPr id="19" name="Picture Placeholder 18" descr="Two men stand by a small garden bed, spraying plants with organic pesticide from a backpack pump. ">
            <a:extLst>
              <a:ext uri="{FF2B5EF4-FFF2-40B4-BE49-F238E27FC236}">
                <a16:creationId xmlns:a16="http://schemas.microsoft.com/office/drawing/2014/main" id="{BCE52504-73FA-486B-AA46-F63D9FCBC95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45166" y="1243013"/>
            <a:ext cx="5665306" cy="4441791"/>
          </a:xfrm>
        </p:spPr>
      </p:pic>
    </p:spTree>
    <p:extLst>
      <p:ext uri="{BB962C8B-B14F-4D97-AF65-F5344CB8AC3E}">
        <p14:creationId xmlns:p14="http://schemas.microsoft.com/office/powerpoint/2010/main" val="3666423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2452EA-8C92-460D-8A6B-A05755909021}"/>
              </a:ext>
            </a:extLst>
          </p:cNvPr>
          <p:cNvSpPr>
            <a:spLocks noGrp="1"/>
          </p:cNvSpPr>
          <p:nvPr>
            <p:ph type="body" sz="quarter" idx="11"/>
          </p:nvPr>
        </p:nvSpPr>
        <p:spPr/>
        <p:txBody>
          <a:bodyPr/>
          <a:lstStyle/>
          <a:p>
            <a:r>
              <a:rPr lang="en-AU" dirty="0"/>
              <a:t>A community group in Bangladesh doing climate change activism through songs. Photo: Caritas Australia </a:t>
            </a:r>
          </a:p>
        </p:txBody>
      </p:sp>
      <p:sp>
        <p:nvSpPr>
          <p:cNvPr id="4" name="Text Placeholder 3">
            <a:extLst>
              <a:ext uri="{FF2B5EF4-FFF2-40B4-BE49-F238E27FC236}">
                <a16:creationId xmlns:a16="http://schemas.microsoft.com/office/drawing/2014/main" id="{917F8911-53DA-4481-BAA0-73A865C1E8C1}"/>
              </a:ext>
            </a:extLst>
          </p:cNvPr>
          <p:cNvSpPr>
            <a:spLocks noGrp="1"/>
          </p:cNvSpPr>
          <p:nvPr>
            <p:ph type="body" sz="quarter" idx="13"/>
          </p:nvPr>
        </p:nvSpPr>
        <p:spPr>
          <a:xfrm>
            <a:off x="335360" y="1485903"/>
            <a:ext cx="5328592" cy="4239300"/>
          </a:xfrm>
        </p:spPr>
        <p:txBody>
          <a:bodyPr/>
          <a:lstStyle/>
          <a:p>
            <a:pPr>
              <a:lnSpc>
                <a:spcPct val="113000"/>
              </a:lnSpc>
              <a:spcBef>
                <a:spcPts val="0"/>
              </a:spcBef>
              <a:spcAft>
                <a:spcPts val="1800"/>
              </a:spcAft>
            </a:pPr>
            <a:r>
              <a:rPr lang="en-AU" dirty="0"/>
              <a:t>Advocacy requires listening to the needs of others and helping other people listen too. </a:t>
            </a:r>
          </a:p>
          <a:p>
            <a:pPr>
              <a:lnSpc>
                <a:spcPct val="113000"/>
              </a:lnSpc>
              <a:spcBef>
                <a:spcPts val="0"/>
              </a:spcBef>
              <a:spcAft>
                <a:spcPts val="1800"/>
              </a:spcAft>
            </a:pPr>
            <a:r>
              <a:rPr lang="en-AU" dirty="0"/>
              <a:t>We speak up when something is not right. </a:t>
            </a:r>
          </a:p>
          <a:p>
            <a:pPr>
              <a:lnSpc>
                <a:spcPct val="113000"/>
              </a:lnSpc>
              <a:spcBef>
                <a:spcPts val="0"/>
              </a:spcBef>
              <a:spcAft>
                <a:spcPts val="1800"/>
              </a:spcAft>
            </a:pPr>
            <a:endParaRPr lang="en-AU" dirty="0"/>
          </a:p>
        </p:txBody>
      </p:sp>
      <p:sp>
        <p:nvSpPr>
          <p:cNvPr id="5" name="Title 4">
            <a:extLst>
              <a:ext uri="{FF2B5EF4-FFF2-40B4-BE49-F238E27FC236}">
                <a16:creationId xmlns:a16="http://schemas.microsoft.com/office/drawing/2014/main" id="{653B7A39-6023-468A-A10E-66D4126EA59A}"/>
              </a:ext>
            </a:extLst>
          </p:cNvPr>
          <p:cNvSpPr>
            <a:spLocks noGrp="1"/>
          </p:cNvSpPr>
          <p:nvPr>
            <p:ph type="title"/>
          </p:nvPr>
        </p:nvSpPr>
        <p:spPr/>
        <p:txBody>
          <a:bodyPr/>
          <a:lstStyle/>
          <a:p>
            <a:r>
              <a:rPr lang="en-AU" sz="3600" dirty="0"/>
              <a:t>Advocacy</a:t>
            </a:r>
          </a:p>
        </p:txBody>
      </p:sp>
      <p:pic>
        <p:nvPicPr>
          <p:cNvPr id="11" name="Picture Placeholder 10" descr="From the back of a seated crowd, young men and women perform at the front with instruments and a microphone. ">
            <a:extLst>
              <a:ext uri="{FF2B5EF4-FFF2-40B4-BE49-F238E27FC236}">
                <a16:creationId xmlns:a16="http://schemas.microsoft.com/office/drawing/2014/main" id="{EDDB1E04-E16B-4978-AAAF-658D5797BB60}"/>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4074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CCB104-3188-4274-82CC-82178B47A9F0}"/>
              </a:ext>
            </a:extLst>
          </p:cNvPr>
          <p:cNvSpPr>
            <a:spLocks noGrp="1"/>
          </p:cNvSpPr>
          <p:nvPr>
            <p:ph type="body" sz="half" idx="2"/>
          </p:nvPr>
        </p:nvSpPr>
        <p:spPr/>
        <p:txBody>
          <a:bodyPr/>
          <a:lstStyle/>
          <a:p>
            <a:pPr>
              <a:lnSpc>
                <a:spcPct val="113000"/>
              </a:lnSpc>
              <a:spcBef>
                <a:spcPts val="0"/>
              </a:spcBef>
              <a:spcAft>
                <a:spcPts val="1200"/>
              </a:spcAft>
            </a:pPr>
            <a:r>
              <a:rPr lang="en-US" dirty="0">
                <a:solidFill>
                  <a:schemeClr val="tx1"/>
                </a:solidFill>
              </a:rPr>
              <a:t>Caritas Australia is participating in the Safer World For All campaign along with other individuals and community groups. </a:t>
            </a:r>
          </a:p>
          <a:p>
            <a:pPr>
              <a:lnSpc>
                <a:spcPct val="113000"/>
              </a:lnSpc>
              <a:spcBef>
                <a:spcPts val="0"/>
              </a:spcBef>
              <a:spcAft>
                <a:spcPts val="600"/>
              </a:spcAft>
            </a:pPr>
            <a:r>
              <a:rPr lang="en-US" dirty="0">
                <a:solidFill>
                  <a:schemeClr val="tx1"/>
                </a:solidFill>
              </a:rPr>
              <a:t>This campaign calls on our leaders to act now to build a safer world for all by: </a:t>
            </a:r>
          </a:p>
          <a:p>
            <a:pPr marL="342900" indent="-342900">
              <a:lnSpc>
                <a:spcPct val="113000"/>
              </a:lnSpc>
              <a:spcBef>
                <a:spcPts val="0"/>
              </a:spcBef>
              <a:spcAft>
                <a:spcPts val="600"/>
              </a:spcAft>
              <a:buFont typeface="Arial" panose="020B0604020202020204" pitchFamily="34" charset="0"/>
              <a:buChar char="•"/>
            </a:pPr>
            <a:r>
              <a:rPr lang="en-US" dirty="0">
                <a:solidFill>
                  <a:schemeClr val="tx1"/>
                </a:solidFill>
              </a:rPr>
              <a:t>Increasing the amount of money we spend on aid</a:t>
            </a:r>
          </a:p>
          <a:p>
            <a:pPr marL="342900" indent="-342900">
              <a:lnSpc>
                <a:spcPct val="113000"/>
              </a:lnSpc>
              <a:spcBef>
                <a:spcPts val="0"/>
              </a:spcBef>
              <a:spcAft>
                <a:spcPts val="600"/>
              </a:spcAft>
              <a:buFont typeface="Arial" panose="020B0604020202020204" pitchFamily="34" charset="0"/>
              <a:buChar char="•"/>
            </a:pPr>
            <a:r>
              <a:rPr lang="en-US" dirty="0">
                <a:solidFill>
                  <a:schemeClr val="tx1"/>
                </a:solidFill>
              </a:rPr>
              <a:t>Making things fair around the world</a:t>
            </a:r>
          </a:p>
          <a:p>
            <a:pPr marL="342900" indent="-342900">
              <a:lnSpc>
                <a:spcPct val="113000"/>
              </a:lnSpc>
              <a:spcBef>
                <a:spcPts val="0"/>
              </a:spcBef>
              <a:spcAft>
                <a:spcPts val="600"/>
              </a:spcAft>
              <a:buFont typeface="Arial" panose="020B0604020202020204" pitchFamily="34" charset="0"/>
              <a:buChar char="•"/>
            </a:pPr>
            <a:r>
              <a:rPr lang="en-US" dirty="0">
                <a:solidFill>
                  <a:schemeClr val="tx1"/>
                </a:solidFill>
              </a:rPr>
              <a:t>Helping to address climate change. </a:t>
            </a:r>
          </a:p>
          <a:p>
            <a:pPr>
              <a:lnSpc>
                <a:spcPct val="113000"/>
              </a:lnSpc>
              <a:spcBef>
                <a:spcPts val="0"/>
              </a:spcBef>
              <a:spcAft>
                <a:spcPts val="1200"/>
              </a:spcAft>
            </a:pPr>
            <a:endParaRPr lang="en-US" dirty="0">
              <a:solidFill>
                <a:schemeClr val="tx1"/>
              </a:solidFill>
            </a:endParaRPr>
          </a:p>
        </p:txBody>
      </p:sp>
      <p:sp>
        <p:nvSpPr>
          <p:cNvPr id="6" name="Title 5">
            <a:extLst>
              <a:ext uri="{FF2B5EF4-FFF2-40B4-BE49-F238E27FC236}">
                <a16:creationId xmlns:a16="http://schemas.microsoft.com/office/drawing/2014/main" id="{7E1F03D6-46B4-4B48-8BEE-286A1C73E0B3}"/>
              </a:ext>
            </a:extLst>
          </p:cNvPr>
          <p:cNvSpPr>
            <a:spLocks noGrp="1"/>
          </p:cNvSpPr>
          <p:nvPr>
            <p:ph type="title"/>
          </p:nvPr>
        </p:nvSpPr>
        <p:spPr/>
        <p:txBody>
          <a:bodyPr/>
          <a:lstStyle/>
          <a:p>
            <a:r>
              <a:rPr lang="en-AU" sz="3600" dirty="0"/>
              <a:t>Advocacy – An example</a:t>
            </a:r>
          </a:p>
        </p:txBody>
      </p:sp>
      <p:pic>
        <p:nvPicPr>
          <p:cNvPr id="3" name="Picture Placeholder 2" descr="Four adults stand holding large signs that say 'I'm part of a safer world for all'.">
            <a:extLst>
              <a:ext uri="{FF2B5EF4-FFF2-40B4-BE49-F238E27FC236}">
                <a16:creationId xmlns:a16="http://schemas.microsoft.com/office/drawing/2014/main" id="{6458369B-C0C6-4142-AB77-3232883A0A3E}"/>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xfrm>
            <a:off x="316194" y="1243013"/>
            <a:ext cx="5594278" cy="4386103"/>
          </a:xfrm>
        </p:spPr>
      </p:pic>
      <p:sp>
        <p:nvSpPr>
          <p:cNvPr id="9" name="Text Placeholder 8">
            <a:extLst>
              <a:ext uri="{FF2B5EF4-FFF2-40B4-BE49-F238E27FC236}">
                <a16:creationId xmlns:a16="http://schemas.microsoft.com/office/drawing/2014/main" id="{2B2379C6-6DF1-4F15-8261-709A53021B47}"/>
              </a:ext>
            </a:extLst>
          </p:cNvPr>
          <p:cNvSpPr>
            <a:spLocks noGrp="1"/>
          </p:cNvSpPr>
          <p:nvPr>
            <p:ph type="body" sz="quarter" idx="11"/>
          </p:nvPr>
        </p:nvSpPr>
        <p:spPr>
          <a:xfrm>
            <a:off x="244475" y="5608604"/>
            <a:ext cx="5665788" cy="466760"/>
          </a:xfrm>
        </p:spPr>
        <p:txBody>
          <a:bodyPr/>
          <a:lstStyle/>
          <a:p>
            <a:pPr lvl="0" defTabSz="457200">
              <a:lnSpc>
                <a:spcPct val="100000"/>
              </a:lnSpc>
              <a:spcBef>
                <a:spcPts val="0"/>
              </a:spcBef>
              <a:defRPr/>
            </a:pPr>
            <a:r>
              <a:rPr lang="en-US" dirty="0">
                <a:latin typeface="Arial" panose="020B0604020202020204" pitchFamily="34" charset="0"/>
                <a:cs typeface="Arial" panose="020B0604020202020204" pitchFamily="34" charset="0"/>
              </a:rPr>
              <a:t>Damian Spruce, former Director of Advocacy at Caritas Australia, with Rod Goodbun and Josie Lee from Oxfam Australia and Matt Darvas from Micah at the Global Citizen NOW: Melbourne Conference. Photo: Micah Australia</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023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school students sit around a large map of the world, with the words 'Solidarity', 'Dignity' and 'Common Good' sitting on top of it.">
            <a:extLst>
              <a:ext uri="{FF2B5EF4-FFF2-40B4-BE49-F238E27FC236}">
                <a16:creationId xmlns:a16="http://schemas.microsoft.com/office/drawing/2014/main" id="{9FE7DE95-032F-467A-A122-A683F0C372C1}"/>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l="140" r="140"/>
          <a:stretch/>
        </p:blipFill>
        <p:spPr>
          <a:xfrm>
            <a:off x="6915150" y="692696"/>
            <a:ext cx="4959785" cy="4889086"/>
          </a:xfrm>
        </p:spPr>
      </p:pic>
      <p:sp>
        <p:nvSpPr>
          <p:cNvPr id="3" name="Text Placeholder 2">
            <a:extLst>
              <a:ext uri="{FF2B5EF4-FFF2-40B4-BE49-F238E27FC236}">
                <a16:creationId xmlns:a16="http://schemas.microsoft.com/office/drawing/2014/main" id="{065AEAAD-617C-4980-8CB4-ADC3D284F08F}"/>
              </a:ext>
            </a:extLst>
          </p:cNvPr>
          <p:cNvSpPr>
            <a:spLocks noGrp="1"/>
          </p:cNvSpPr>
          <p:nvPr>
            <p:ph type="body" sz="quarter" idx="11"/>
          </p:nvPr>
        </p:nvSpPr>
        <p:spPr/>
        <p:txBody>
          <a:bodyPr/>
          <a:lstStyle/>
          <a:p>
            <a:r>
              <a:rPr lang="en-AU" dirty="0"/>
              <a:t>Students learn about the work of Caritas Australia and Catholic Social Teachings as part of a Just Leadership Day. Photo: Kerry Stone/ Caritas Australia.</a:t>
            </a:r>
          </a:p>
        </p:txBody>
      </p:sp>
      <p:sp>
        <p:nvSpPr>
          <p:cNvPr id="4" name="Text Placeholder 3">
            <a:extLst>
              <a:ext uri="{FF2B5EF4-FFF2-40B4-BE49-F238E27FC236}">
                <a16:creationId xmlns:a16="http://schemas.microsoft.com/office/drawing/2014/main" id="{41CB0468-78D5-4165-98C6-FD2A949EDA33}"/>
              </a:ext>
            </a:extLst>
          </p:cNvPr>
          <p:cNvSpPr>
            <a:spLocks noGrp="1"/>
          </p:cNvSpPr>
          <p:nvPr>
            <p:ph type="body" sz="quarter" idx="13"/>
          </p:nvPr>
        </p:nvSpPr>
        <p:spPr>
          <a:xfrm>
            <a:off x="335360" y="1485903"/>
            <a:ext cx="5338638" cy="4239300"/>
          </a:xfrm>
        </p:spPr>
        <p:txBody>
          <a:bodyPr/>
          <a:lstStyle/>
          <a:p>
            <a:pPr>
              <a:lnSpc>
                <a:spcPct val="130000"/>
              </a:lnSpc>
              <a:spcBef>
                <a:spcPts val="0"/>
              </a:spcBef>
              <a:spcAft>
                <a:spcPts val="600"/>
              </a:spcAft>
            </a:pPr>
            <a:r>
              <a:rPr lang="en-US" dirty="0"/>
              <a:t>Teaching others about the issues in our world.</a:t>
            </a:r>
          </a:p>
          <a:p>
            <a:pPr>
              <a:lnSpc>
                <a:spcPct val="130000"/>
              </a:lnSpc>
              <a:spcBef>
                <a:spcPts val="0"/>
              </a:spcBef>
              <a:spcAft>
                <a:spcPts val="600"/>
              </a:spcAft>
            </a:pPr>
            <a:r>
              <a:rPr lang="en-US" dirty="0"/>
              <a:t>This helps us be more compassionate and work towards a more just and fair world. </a:t>
            </a:r>
          </a:p>
          <a:p>
            <a:pPr>
              <a:lnSpc>
                <a:spcPct val="130000"/>
              </a:lnSpc>
              <a:spcBef>
                <a:spcPts val="0"/>
              </a:spcBef>
              <a:spcAft>
                <a:spcPts val="600"/>
              </a:spcAft>
            </a:pPr>
            <a:r>
              <a:rPr lang="en-US" dirty="0"/>
              <a:t>You might learn about how to be a good global neighbour or how to care for the Earth. </a:t>
            </a:r>
          </a:p>
          <a:p>
            <a:endParaRPr lang="en-AU" dirty="0"/>
          </a:p>
        </p:txBody>
      </p:sp>
      <p:sp>
        <p:nvSpPr>
          <p:cNvPr id="5" name="Title 4">
            <a:extLst>
              <a:ext uri="{FF2B5EF4-FFF2-40B4-BE49-F238E27FC236}">
                <a16:creationId xmlns:a16="http://schemas.microsoft.com/office/drawing/2014/main" id="{4BFFCFF5-782D-496A-BC4D-69F50306C5A7}"/>
              </a:ext>
            </a:extLst>
          </p:cNvPr>
          <p:cNvSpPr>
            <a:spLocks noGrp="1"/>
          </p:cNvSpPr>
          <p:nvPr>
            <p:ph type="title"/>
          </p:nvPr>
        </p:nvSpPr>
        <p:spPr/>
        <p:txBody>
          <a:bodyPr/>
          <a:lstStyle/>
          <a:p>
            <a:r>
              <a:rPr lang="en-AU" sz="3600" dirty="0"/>
              <a:t>Raising awareness</a:t>
            </a:r>
          </a:p>
        </p:txBody>
      </p:sp>
    </p:spTree>
    <p:extLst>
      <p:ext uri="{BB962C8B-B14F-4D97-AF65-F5344CB8AC3E}">
        <p14:creationId xmlns:p14="http://schemas.microsoft.com/office/powerpoint/2010/main" val="201942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37B694-EE21-4A20-B8EC-57CE25062B59}"/>
              </a:ext>
            </a:extLst>
          </p:cNvPr>
          <p:cNvSpPr>
            <a:spLocks noGrp="1"/>
          </p:cNvSpPr>
          <p:nvPr>
            <p:ph type="body" sz="half" idx="2"/>
          </p:nvPr>
        </p:nvSpPr>
        <p:spPr/>
        <p:txBody>
          <a:bodyPr/>
          <a:lstStyle/>
          <a:p>
            <a:pPr>
              <a:lnSpc>
                <a:spcPct val="113000"/>
              </a:lnSpc>
              <a:spcBef>
                <a:spcPts val="0"/>
              </a:spcBef>
              <a:spcAft>
                <a:spcPts val="1200"/>
              </a:spcAft>
            </a:pPr>
            <a:r>
              <a:rPr lang="en-AU" dirty="0">
                <a:solidFill>
                  <a:schemeClr val="tx1"/>
                </a:solidFill>
              </a:rPr>
              <a:t>Catholic Earthcare is part of Caritas Australia and can help your school or parish love and look after the Earth better. </a:t>
            </a:r>
            <a:endParaRPr lang="en-US" dirty="0">
              <a:solidFill>
                <a:schemeClr val="tx1"/>
              </a:solidFill>
            </a:endParaRPr>
          </a:p>
          <a:p>
            <a:pPr>
              <a:lnSpc>
                <a:spcPct val="113000"/>
              </a:lnSpc>
              <a:spcBef>
                <a:spcPts val="0"/>
              </a:spcBef>
              <a:spcAft>
                <a:spcPts val="1200"/>
              </a:spcAft>
            </a:pPr>
            <a:r>
              <a:rPr lang="en-AU" dirty="0">
                <a:solidFill>
                  <a:schemeClr val="tx1"/>
                </a:solidFill>
              </a:rPr>
              <a:t>We help children and adults understand why it is important to care for each other and all of creation. </a:t>
            </a:r>
          </a:p>
          <a:p>
            <a:pPr>
              <a:lnSpc>
                <a:spcPct val="113000"/>
              </a:lnSpc>
              <a:spcBef>
                <a:spcPts val="0"/>
              </a:spcBef>
              <a:spcAft>
                <a:spcPts val="1200"/>
              </a:spcAft>
            </a:pPr>
            <a:endParaRPr lang="en-AU" dirty="0">
              <a:solidFill>
                <a:schemeClr val="tx1"/>
              </a:solidFill>
            </a:endParaRPr>
          </a:p>
        </p:txBody>
      </p:sp>
      <p:sp>
        <p:nvSpPr>
          <p:cNvPr id="3" name="Title 2">
            <a:extLst>
              <a:ext uri="{FF2B5EF4-FFF2-40B4-BE49-F238E27FC236}">
                <a16:creationId xmlns:a16="http://schemas.microsoft.com/office/drawing/2014/main" id="{62DA79A6-C327-4EDA-A909-08380C6B8F95}"/>
              </a:ext>
            </a:extLst>
          </p:cNvPr>
          <p:cNvSpPr>
            <a:spLocks noGrp="1"/>
          </p:cNvSpPr>
          <p:nvPr>
            <p:ph type="title"/>
          </p:nvPr>
        </p:nvSpPr>
        <p:spPr/>
        <p:txBody>
          <a:bodyPr/>
          <a:lstStyle/>
          <a:p>
            <a:r>
              <a:rPr lang="en-AU" sz="3600" dirty="0"/>
              <a:t>Raising Awareness – An example</a:t>
            </a:r>
          </a:p>
        </p:txBody>
      </p:sp>
      <p:sp>
        <p:nvSpPr>
          <p:cNvPr id="5" name="Text Placeholder 4">
            <a:extLst>
              <a:ext uri="{FF2B5EF4-FFF2-40B4-BE49-F238E27FC236}">
                <a16:creationId xmlns:a16="http://schemas.microsoft.com/office/drawing/2014/main" id="{1EB8A271-4872-4C4D-8E8B-3CC487B4B1C6}"/>
              </a:ext>
            </a:extLst>
          </p:cNvPr>
          <p:cNvSpPr>
            <a:spLocks noGrp="1"/>
          </p:cNvSpPr>
          <p:nvPr>
            <p:ph type="body" sz="quarter" idx="11"/>
          </p:nvPr>
        </p:nvSpPr>
        <p:spPr/>
        <p:txBody>
          <a:bodyPr/>
          <a:lstStyle/>
          <a:p>
            <a:r>
              <a:rPr lang="en-AU" dirty="0"/>
              <a:t>Students care for creation by planting trees. Photo: Karen De Sousa</a:t>
            </a:r>
          </a:p>
        </p:txBody>
      </p:sp>
      <p:sp>
        <p:nvSpPr>
          <p:cNvPr id="6" name="Rectangle: Diagonal Corners Rounded 5">
            <a:hlinkClick r:id="rId2"/>
            <a:extLst>
              <a:ext uri="{FF2B5EF4-FFF2-40B4-BE49-F238E27FC236}">
                <a16:creationId xmlns:a16="http://schemas.microsoft.com/office/drawing/2014/main" id="{422CE427-6E87-4870-9DEE-29DC9A50819F}"/>
              </a:ext>
            </a:extLst>
          </p:cNvPr>
          <p:cNvSpPr/>
          <p:nvPr/>
        </p:nvSpPr>
        <p:spPr>
          <a:xfrm>
            <a:off x="8581717" y="5579726"/>
            <a:ext cx="3365117" cy="46785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hlinkClick r:id="rId2">
                  <a:extLst>
                    <a:ext uri="{A12FA001-AC4F-418D-AE19-62706E023703}">
                      <ahyp:hlinkClr xmlns:ahyp="http://schemas.microsoft.com/office/drawing/2018/hyperlinkcolor" val="tx"/>
                    </a:ext>
                  </a:extLst>
                </a:hlinkClick>
              </a:rPr>
              <a:t>Become an Earthcare School</a:t>
            </a:r>
            <a:endParaRPr lang="en-AU" dirty="0">
              <a:solidFill>
                <a:schemeClr val="bg1"/>
              </a:solidFill>
            </a:endParaRPr>
          </a:p>
        </p:txBody>
      </p:sp>
      <p:sp>
        <p:nvSpPr>
          <p:cNvPr id="7" name="Rectangle: Diagonal Corners Rounded 6">
            <a:hlinkClick r:id="rId3"/>
            <a:extLst>
              <a:ext uri="{FF2B5EF4-FFF2-40B4-BE49-F238E27FC236}">
                <a16:creationId xmlns:a16="http://schemas.microsoft.com/office/drawing/2014/main" id="{4691C706-443A-4208-88D8-3AFFF6EAC5D0}"/>
              </a:ext>
            </a:extLst>
          </p:cNvPr>
          <p:cNvSpPr/>
          <p:nvPr/>
        </p:nvSpPr>
        <p:spPr>
          <a:xfrm>
            <a:off x="8581717" y="4865852"/>
            <a:ext cx="3365117" cy="46785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hlinkClick r:id="rId3">
                  <a:extLst>
                    <a:ext uri="{A12FA001-AC4F-418D-AE19-62706E023703}">
                      <ahyp:hlinkClr xmlns:ahyp="http://schemas.microsoft.com/office/drawing/2018/hyperlinkcolor" val="tx"/>
                    </a:ext>
                  </a:extLst>
                </a:hlinkClick>
              </a:rPr>
              <a:t>Learn about Global Issues</a:t>
            </a:r>
            <a:endParaRPr lang="en-AU" dirty="0">
              <a:solidFill>
                <a:schemeClr val="bg1"/>
              </a:solidFill>
            </a:endParaRPr>
          </a:p>
        </p:txBody>
      </p:sp>
      <p:pic>
        <p:nvPicPr>
          <p:cNvPr id="13" name="Picture Placeholder 12" descr="Three students sit on the ground planting trees.">
            <a:extLst>
              <a:ext uri="{FF2B5EF4-FFF2-40B4-BE49-F238E27FC236}">
                <a16:creationId xmlns:a16="http://schemas.microsoft.com/office/drawing/2014/main" id="{3D74B066-A1CA-4CDC-8569-F5C2979F909B}"/>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a:fillRect/>
          </a:stretch>
        </p:blipFill>
        <p:spPr>
          <a:xfrm>
            <a:off x="245166" y="1243013"/>
            <a:ext cx="5665306" cy="4441791"/>
          </a:xfrm>
        </p:spPr>
      </p:pic>
    </p:spTree>
    <p:extLst>
      <p:ext uri="{BB962C8B-B14F-4D97-AF65-F5344CB8AC3E}">
        <p14:creationId xmlns:p14="http://schemas.microsoft.com/office/powerpoint/2010/main" val="1216154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o school students stand with a Catholic bishop, one holding a Project Compassion fundraising box.">
            <a:extLst>
              <a:ext uri="{FF2B5EF4-FFF2-40B4-BE49-F238E27FC236}">
                <a16:creationId xmlns:a16="http://schemas.microsoft.com/office/drawing/2014/main" id="{ABF2D9B4-3BED-4A11-B9D7-75E22A534736}"/>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b="-728"/>
          <a:stretch>
            <a:fillRect/>
          </a:stretch>
        </p:blipFill>
        <p:spPr>
          <a:xfrm rot="5400000">
            <a:off x="6915150" y="692696"/>
            <a:ext cx="4959785" cy="4889086"/>
          </a:xfrm>
        </p:spPr>
      </p:pic>
      <p:sp>
        <p:nvSpPr>
          <p:cNvPr id="3" name="Text Placeholder 2">
            <a:extLst>
              <a:ext uri="{FF2B5EF4-FFF2-40B4-BE49-F238E27FC236}">
                <a16:creationId xmlns:a16="http://schemas.microsoft.com/office/drawing/2014/main" id="{8F8C969A-C5D0-4182-AB06-7CF576365068}"/>
              </a:ext>
            </a:extLst>
          </p:cNvPr>
          <p:cNvSpPr>
            <a:spLocks noGrp="1"/>
          </p:cNvSpPr>
          <p:nvPr>
            <p:ph type="body" sz="quarter" idx="11"/>
          </p:nvPr>
        </p:nvSpPr>
        <p:spPr/>
        <p:txBody>
          <a:bodyPr/>
          <a:lstStyle/>
          <a:p>
            <a:r>
              <a:rPr lang="en-AU" dirty="0"/>
              <a:t>Good Samaritan students stand with Bishop Brian </a:t>
            </a:r>
            <a:r>
              <a:rPr lang="en-AU" dirty="0" err="1"/>
              <a:t>Mascord</a:t>
            </a:r>
            <a:r>
              <a:rPr lang="en-AU" dirty="0"/>
              <a:t> at the launch for Project Compassion. Photo: Kerrie Hennessy, Caritas Australia </a:t>
            </a:r>
          </a:p>
        </p:txBody>
      </p:sp>
      <p:sp>
        <p:nvSpPr>
          <p:cNvPr id="4" name="Text Placeholder 3">
            <a:extLst>
              <a:ext uri="{FF2B5EF4-FFF2-40B4-BE49-F238E27FC236}">
                <a16:creationId xmlns:a16="http://schemas.microsoft.com/office/drawing/2014/main" id="{FE408825-D8CC-4B32-BE11-366B4323D517}"/>
              </a:ext>
            </a:extLst>
          </p:cNvPr>
          <p:cNvSpPr>
            <a:spLocks noGrp="1"/>
          </p:cNvSpPr>
          <p:nvPr>
            <p:ph type="body" sz="quarter" idx="13"/>
          </p:nvPr>
        </p:nvSpPr>
        <p:spPr>
          <a:xfrm>
            <a:off x="335360" y="1485903"/>
            <a:ext cx="5338638" cy="4239300"/>
          </a:xfrm>
        </p:spPr>
        <p:txBody>
          <a:bodyPr/>
          <a:lstStyle/>
          <a:p>
            <a:pPr>
              <a:lnSpc>
                <a:spcPct val="113000"/>
              </a:lnSpc>
              <a:spcBef>
                <a:spcPts val="0"/>
              </a:spcBef>
              <a:spcAft>
                <a:spcPts val="1200"/>
              </a:spcAft>
            </a:pPr>
            <a:r>
              <a:rPr lang="en-US" dirty="0"/>
              <a:t>We raise money so we can continue our great work. </a:t>
            </a:r>
          </a:p>
          <a:p>
            <a:pPr>
              <a:lnSpc>
                <a:spcPct val="113000"/>
              </a:lnSpc>
              <a:spcBef>
                <a:spcPts val="0"/>
              </a:spcBef>
              <a:spcAft>
                <a:spcPts val="1200"/>
              </a:spcAft>
            </a:pPr>
            <a:r>
              <a:rPr lang="en-US" dirty="0"/>
              <a:t>When you raise money at your school, or make a donation, the money is used to help us continue to support communities in Australia and around the world have a brighter future. </a:t>
            </a:r>
            <a:endParaRPr lang="en-AU" dirty="0"/>
          </a:p>
        </p:txBody>
      </p:sp>
      <p:sp>
        <p:nvSpPr>
          <p:cNvPr id="5" name="Title 4">
            <a:extLst>
              <a:ext uri="{FF2B5EF4-FFF2-40B4-BE49-F238E27FC236}">
                <a16:creationId xmlns:a16="http://schemas.microsoft.com/office/drawing/2014/main" id="{9ACD26D6-A19B-4E83-A267-96EB7A44F2E2}"/>
              </a:ext>
            </a:extLst>
          </p:cNvPr>
          <p:cNvSpPr>
            <a:spLocks noGrp="1"/>
          </p:cNvSpPr>
          <p:nvPr>
            <p:ph type="title"/>
          </p:nvPr>
        </p:nvSpPr>
        <p:spPr/>
        <p:txBody>
          <a:bodyPr/>
          <a:lstStyle/>
          <a:p>
            <a:r>
              <a:rPr lang="en-AU" sz="3600" dirty="0"/>
              <a:t>Fundraising</a:t>
            </a:r>
          </a:p>
        </p:txBody>
      </p:sp>
    </p:spTree>
    <p:extLst>
      <p:ext uri="{BB962C8B-B14F-4D97-AF65-F5344CB8AC3E}">
        <p14:creationId xmlns:p14="http://schemas.microsoft.com/office/powerpoint/2010/main" val="2526981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37B694-EE21-4A20-B8EC-57CE25062B59}"/>
              </a:ext>
            </a:extLst>
          </p:cNvPr>
          <p:cNvSpPr>
            <a:spLocks noGrp="1"/>
          </p:cNvSpPr>
          <p:nvPr>
            <p:ph type="body" sz="half" idx="2"/>
          </p:nvPr>
        </p:nvSpPr>
        <p:spPr/>
        <p:txBody>
          <a:bodyPr/>
          <a:lstStyle/>
          <a:p>
            <a:pPr>
              <a:lnSpc>
                <a:spcPct val="113000"/>
              </a:lnSpc>
              <a:spcBef>
                <a:spcPts val="0"/>
              </a:spcBef>
              <a:spcAft>
                <a:spcPts val="1200"/>
              </a:spcAft>
            </a:pPr>
            <a:r>
              <a:rPr lang="en-AU" dirty="0">
                <a:solidFill>
                  <a:schemeClr val="tx1"/>
                </a:solidFill>
              </a:rPr>
              <a:t>In 2025, Students at St Angela’s primary school were the highest fundraising school in Project Compassion history. </a:t>
            </a:r>
          </a:p>
          <a:p>
            <a:pPr>
              <a:lnSpc>
                <a:spcPct val="113000"/>
              </a:lnSpc>
              <a:spcBef>
                <a:spcPts val="0"/>
              </a:spcBef>
              <a:spcAft>
                <a:spcPts val="1200"/>
              </a:spcAft>
            </a:pPr>
            <a:r>
              <a:rPr lang="en-AU" dirty="0">
                <a:solidFill>
                  <a:schemeClr val="tx1"/>
                </a:solidFill>
              </a:rPr>
              <a:t>They held a Big Walk for Water event to raise money and awareness in support of vulnerable communities around the world. </a:t>
            </a:r>
          </a:p>
          <a:p>
            <a:pPr>
              <a:lnSpc>
                <a:spcPct val="113000"/>
              </a:lnSpc>
              <a:spcBef>
                <a:spcPts val="0"/>
              </a:spcBef>
              <a:spcAft>
                <a:spcPts val="1200"/>
              </a:spcAft>
            </a:pPr>
            <a:r>
              <a:rPr lang="en-AU" dirty="0">
                <a:solidFill>
                  <a:schemeClr val="tx1"/>
                </a:solidFill>
              </a:rPr>
              <a:t>The school community raised an extraordinary $52,935.77 with their fundraising efforts. </a:t>
            </a:r>
          </a:p>
        </p:txBody>
      </p:sp>
      <p:sp>
        <p:nvSpPr>
          <p:cNvPr id="3" name="Title 2">
            <a:extLst>
              <a:ext uri="{FF2B5EF4-FFF2-40B4-BE49-F238E27FC236}">
                <a16:creationId xmlns:a16="http://schemas.microsoft.com/office/drawing/2014/main" id="{62DA79A6-C327-4EDA-A909-08380C6B8F95}"/>
              </a:ext>
            </a:extLst>
          </p:cNvPr>
          <p:cNvSpPr>
            <a:spLocks noGrp="1"/>
          </p:cNvSpPr>
          <p:nvPr>
            <p:ph type="title"/>
          </p:nvPr>
        </p:nvSpPr>
        <p:spPr/>
        <p:txBody>
          <a:bodyPr/>
          <a:lstStyle/>
          <a:p>
            <a:r>
              <a:rPr lang="en-AU" sz="3600" dirty="0"/>
              <a:t>Fundraising– An example</a:t>
            </a:r>
          </a:p>
        </p:txBody>
      </p:sp>
      <p:sp>
        <p:nvSpPr>
          <p:cNvPr id="5" name="Text Placeholder 4">
            <a:extLst>
              <a:ext uri="{FF2B5EF4-FFF2-40B4-BE49-F238E27FC236}">
                <a16:creationId xmlns:a16="http://schemas.microsoft.com/office/drawing/2014/main" id="{1EB8A271-4872-4C4D-8E8B-3CC487B4B1C6}"/>
              </a:ext>
            </a:extLst>
          </p:cNvPr>
          <p:cNvSpPr>
            <a:spLocks noGrp="1"/>
          </p:cNvSpPr>
          <p:nvPr>
            <p:ph type="body" sz="quarter" idx="11"/>
          </p:nvPr>
        </p:nvSpPr>
        <p:spPr/>
        <p:txBody>
          <a:bodyPr/>
          <a:lstStyle/>
          <a:p>
            <a:r>
              <a:rPr lang="en-AU" dirty="0"/>
              <a:t>Students participate in a Big Walk for Water Challenge. Photo: St Angela’s, Castle Hill</a:t>
            </a:r>
          </a:p>
        </p:txBody>
      </p:sp>
      <p:pic>
        <p:nvPicPr>
          <p:cNvPr id="15" name="Picture Placeholder 14" descr="A group of primary school students stand together in a line facing the camera, each holding a bucket.">
            <a:extLst>
              <a:ext uri="{FF2B5EF4-FFF2-40B4-BE49-F238E27FC236}">
                <a16:creationId xmlns:a16="http://schemas.microsoft.com/office/drawing/2014/main" id="{1BD596A4-BFF3-40FD-895A-CA3D090DA6A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b="-142"/>
          <a:stretch>
            <a:fillRect/>
          </a:stretch>
        </p:blipFill>
        <p:spPr>
          <a:xfrm>
            <a:off x="245166" y="1243013"/>
            <a:ext cx="5665306" cy="4441791"/>
          </a:xfrm>
        </p:spPr>
      </p:pic>
    </p:spTree>
    <p:extLst>
      <p:ext uri="{BB962C8B-B14F-4D97-AF65-F5344CB8AC3E}">
        <p14:creationId xmlns:p14="http://schemas.microsoft.com/office/powerpoint/2010/main" val="93556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B3793-BEA6-57D6-75A4-80D5DC349EA7}"/>
              </a:ext>
            </a:extLst>
          </p:cNvPr>
          <p:cNvSpPr>
            <a:spLocks noGrp="1"/>
          </p:cNvSpPr>
          <p:nvPr>
            <p:ph type="body" sz="half" idx="2"/>
          </p:nvPr>
        </p:nvSpPr>
        <p:spPr/>
        <p:txBody>
          <a:bodyPr lIns="91437" tIns="45719" rIns="91437" bIns="45719" anchor="t"/>
          <a:lstStyle/>
          <a:p>
            <a:pPr>
              <a:lnSpc>
                <a:spcPct val="100000"/>
              </a:lnSpc>
            </a:pPr>
            <a:r>
              <a:rPr lang="en-US" sz="2800" dirty="0">
                <a:solidFill>
                  <a:schemeClr val="tx1"/>
                </a:solidFill>
              </a:rPr>
              <a:t>Learning about challenges to the health, wellbeing and safety of others and our Earth can be hard. If you feel worried or upset about anything you learn about through this resource, make sure you talk to your teacher or trusted adult. They can share your concerns via our </a:t>
            </a:r>
            <a:r>
              <a:rPr lang="en-US" sz="2800" dirty="0">
                <a:solidFill>
                  <a:srgbClr val="0563C1"/>
                </a:solidFill>
                <a:cs typeface="Segoe UI"/>
                <a:hlinkClick r:id="rId2"/>
              </a:rPr>
              <a:t>website</a:t>
            </a:r>
            <a:r>
              <a:rPr lang="en-US" sz="2800" dirty="0"/>
              <a:t>. </a:t>
            </a:r>
            <a:r>
              <a:rPr lang="en-US" sz="2800" dirty="0">
                <a:solidFill>
                  <a:schemeClr val="tx1"/>
                </a:solidFill>
                <a:cs typeface="Segoe UI"/>
              </a:rPr>
              <a:t>You can also find out more about speaking up on our </a:t>
            </a:r>
            <a:r>
              <a:rPr lang="en-US" sz="2800" dirty="0">
                <a:solidFill>
                  <a:schemeClr val="tx1"/>
                </a:solidFill>
                <a:cs typeface="Segoe UI"/>
                <a:hlinkClick r:id="rId3"/>
              </a:rPr>
              <a:t>page for young people</a:t>
            </a:r>
            <a:r>
              <a:rPr lang="en-US" sz="2800" dirty="0">
                <a:solidFill>
                  <a:schemeClr val="tx1"/>
                </a:solidFill>
                <a:cs typeface="Segoe UI"/>
              </a:rPr>
              <a:t>.</a:t>
            </a:r>
            <a:endParaRPr lang="en-US" sz="2800" dirty="0"/>
          </a:p>
          <a:p>
            <a:pPr marL="984199">
              <a:spcAft>
                <a:spcPts val="600"/>
              </a:spcAft>
            </a:pPr>
            <a:endParaRPr lang="en-US" sz="2800" dirty="0"/>
          </a:p>
          <a:p>
            <a:pPr marL="1073095"/>
            <a:r>
              <a:rPr lang="en-US" sz="2800" dirty="0">
                <a:solidFill>
                  <a:schemeClr val="tx1"/>
                </a:solidFill>
              </a:rPr>
              <a:t>Do you have an idea for how Caritas Australia can improve our school resources? We would love to hear it! Please email </a:t>
            </a:r>
            <a:r>
              <a:rPr lang="en-US" sz="2800" dirty="0">
                <a:hlinkClick r:id="rId4"/>
              </a:rPr>
              <a:t>education@caritas.org.au</a:t>
            </a:r>
            <a:r>
              <a:rPr lang="en-US" sz="2800" dirty="0"/>
              <a:t> </a:t>
            </a:r>
            <a:endParaRPr lang="en-US" sz="2800" dirty="0">
              <a:ea typeface="Roboto Light" panose="02000000000000000000" pitchFamily="2" charset="0"/>
            </a:endParaRPr>
          </a:p>
        </p:txBody>
      </p:sp>
      <p:sp>
        <p:nvSpPr>
          <p:cNvPr id="3" name="Title 2">
            <a:extLst>
              <a:ext uri="{FF2B5EF4-FFF2-40B4-BE49-F238E27FC236}">
                <a16:creationId xmlns:a16="http://schemas.microsoft.com/office/drawing/2014/main" id="{C60BAD57-7427-9655-71F0-104C6C8DD74C}"/>
              </a:ext>
            </a:extLst>
          </p:cNvPr>
          <p:cNvSpPr>
            <a:spLocks noGrp="1"/>
          </p:cNvSpPr>
          <p:nvPr>
            <p:ph type="title"/>
          </p:nvPr>
        </p:nvSpPr>
        <p:spPr/>
        <p:txBody>
          <a:bodyPr/>
          <a:lstStyle/>
          <a:p>
            <a:r>
              <a:rPr lang="en-US" sz="3516" dirty="0">
                <a:solidFill>
                  <a:schemeClr val="tx1"/>
                </a:solidFill>
              </a:rPr>
              <a:t>STUDENTS</a:t>
            </a:r>
          </a:p>
        </p:txBody>
      </p:sp>
      <p:pic>
        <p:nvPicPr>
          <p:cNvPr id="5" name="Graphic 5" descr="Person with idea outline">
            <a:extLst>
              <a:ext uri="{FF2B5EF4-FFF2-40B4-BE49-F238E27FC236}">
                <a16:creationId xmlns:a16="http://schemas.microsoft.com/office/drawing/2014/main" id="{549ECDFA-AD65-CD5A-4EB8-46C2AFA5546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79547" y="4220040"/>
            <a:ext cx="1037966" cy="1037966"/>
          </a:xfrm>
          <a:prstGeom prst="rect">
            <a:avLst/>
          </a:prstGeom>
        </p:spPr>
      </p:pic>
    </p:spTree>
    <p:extLst>
      <p:ext uri="{BB962C8B-B14F-4D97-AF65-F5344CB8AC3E}">
        <p14:creationId xmlns:p14="http://schemas.microsoft.com/office/powerpoint/2010/main" val="3486309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BD6D0237-6B81-4123-82D5-9BB6E956A012}"/>
              </a:ext>
            </a:extLst>
          </p:cNvPr>
          <p:cNvSpPr>
            <a:spLocks noGrp="1"/>
          </p:cNvSpPr>
          <p:nvPr>
            <p:ph type="body" sz="quarter" idx="13"/>
          </p:nvPr>
        </p:nvSpPr>
        <p:spPr>
          <a:xfrm>
            <a:off x="334963" y="1485900"/>
            <a:ext cx="5338639" cy="4238625"/>
          </a:xfrm>
        </p:spPr>
        <p:txBody>
          <a:bodyPr/>
          <a:lstStyle/>
          <a:p>
            <a:pPr>
              <a:lnSpc>
                <a:spcPct val="110000"/>
              </a:lnSpc>
              <a:spcAft>
                <a:spcPts val="1200"/>
              </a:spcAft>
            </a:pPr>
            <a:r>
              <a:rPr lang="en-AU" sz="2400" dirty="0"/>
              <a:t>God teaches us to love everyone. </a:t>
            </a:r>
          </a:p>
          <a:p>
            <a:pPr>
              <a:lnSpc>
                <a:spcPct val="110000"/>
              </a:lnSpc>
              <a:spcBef>
                <a:spcPts val="0"/>
              </a:spcBef>
              <a:spcAft>
                <a:spcPts val="600"/>
              </a:spcAft>
            </a:pPr>
            <a:r>
              <a:rPr lang="en-AU" sz="2400" dirty="0"/>
              <a:t>We are inspired by:</a:t>
            </a:r>
            <a:endParaRPr lang="en-US" sz="2400" dirty="0"/>
          </a:p>
          <a:p>
            <a:pPr marL="342900" indent="-342900">
              <a:lnSpc>
                <a:spcPct val="110000"/>
              </a:lnSpc>
              <a:spcBef>
                <a:spcPts val="0"/>
              </a:spcBef>
              <a:spcAft>
                <a:spcPts val="600"/>
              </a:spcAft>
              <a:buFont typeface="Arial"/>
              <a:buChar char="•"/>
            </a:pPr>
            <a:r>
              <a:rPr lang="en-US" sz="2400" dirty="0"/>
              <a:t>Jesus</a:t>
            </a:r>
          </a:p>
          <a:p>
            <a:pPr marL="342900" indent="-342900">
              <a:lnSpc>
                <a:spcPct val="110000"/>
              </a:lnSpc>
              <a:spcBef>
                <a:spcPts val="0"/>
              </a:spcBef>
              <a:spcAft>
                <a:spcPts val="600"/>
              </a:spcAft>
              <a:buFont typeface="Arial"/>
              <a:buChar char="•"/>
            </a:pPr>
            <a:r>
              <a:rPr lang="en-US" sz="2400" dirty="0"/>
              <a:t>The Bible</a:t>
            </a:r>
          </a:p>
          <a:p>
            <a:pPr marL="342900" indent="-342900">
              <a:lnSpc>
                <a:spcPct val="110000"/>
              </a:lnSpc>
              <a:spcBef>
                <a:spcPts val="0"/>
              </a:spcBef>
              <a:spcAft>
                <a:spcPts val="600"/>
              </a:spcAft>
              <a:buFont typeface="Arial"/>
              <a:buChar char="•"/>
            </a:pPr>
            <a:r>
              <a:rPr lang="en-US" sz="2400" dirty="0"/>
              <a:t>Encyclicals (letters) by Popes:</a:t>
            </a:r>
          </a:p>
          <a:p>
            <a:pPr marL="666900" lvl="3" indent="-342900">
              <a:lnSpc>
                <a:spcPct val="110000"/>
              </a:lnSpc>
              <a:spcBef>
                <a:spcPts val="0"/>
              </a:spcBef>
              <a:spcAft>
                <a:spcPts val="600"/>
              </a:spcAft>
            </a:pPr>
            <a:r>
              <a:rPr lang="en-US" sz="2400" b="1" i="1" dirty="0"/>
              <a:t>Laudato Si </a:t>
            </a:r>
            <a:r>
              <a:rPr lang="en-US" sz="2400" dirty="0"/>
              <a:t>teaches us to care for the earth and each other.</a:t>
            </a:r>
          </a:p>
          <a:p>
            <a:pPr marL="666900" lvl="3" indent="-342900">
              <a:lnSpc>
                <a:spcPct val="110000"/>
              </a:lnSpc>
              <a:spcBef>
                <a:spcPts val="0"/>
              </a:spcBef>
              <a:spcAft>
                <a:spcPts val="600"/>
              </a:spcAft>
            </a:pPr>
            <a:r>
              <a:rPr lang="en-US" sz="2400" b="1" i="1" dirty="0"/>
              <a:t>Fratelli Tutti </a:t>
            </a:r>
            <a:r>
              <a:rPr lang="en-US" sz="2400" dirty="0"/>
              <a:t>teaches us about friendship and love.</a:t>
            </a:r>
          </a:p>
        </p:txBody>
      </p:sp>
      <p:pic>
        <p:nvPicPr>
          <p:cNvPr id="5" name="Picture Placeholder 4" descr="A woman hugging a young child from behind while both look at the camera. ">
            <a:extLst>
              <a:ext uri="{FF2B5EF4-FFF2-40B4-BE49-F238E27FC236}">
                <a16:creationId xmlns:a16="http://schemas.microsoft.com/office/drawing/2014/main" id="{EECB9F2E-DBAF-45DD-AC81-3A97984505D2}"/>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377"/>
          <a:stretch>
            <a:fillRect/>
          </a:stretch>
        </p:blipFill>
        <p:spPr>
          <a:xfrm>
            <a:off x="6915150" y="692696"/>
            <a:ext cx="4959785" cy="4889086"/>
          </a:xfrm>
        </p:spPr>
      </p:pic>
      <p:sp>
        <p:nvSpPr>
          <p:cNvPr id="2" name="Title 1">
            <a:extLst>
              <a:ext uri="{FF2B5EF4-FFF2-40B4-BE49-F238E27FC236}">
                <a16:creationId xmlns:a16="http://schemas.microsoft.com/office/drawing/2014/main" id="{B3DEF454-5CDF-8341-8A72-3B765C4DEF62}"/>
              </a:ext>
            </a:extLst>
          </p:cNvPr>
          <p:cNvSpPr>
            <a:spLocks noGrp="1"/>
          </p:cNvSpPr>
          <p:nvPr>
            <p:ph type="title"/>
          </p:nvPr>
        </p:nvSpPr>
        <p:spPr>
          <a:xfrm>
            <a:off x="325314" y="191046"/>
            <a:ext cx="5770685" cy="1003300"/>
          </a:xfrm>
        </p:spPr>
        <p:txBody>
          <a:bodyPr/>
          <a:lstStyle/>
          <a:p>
            <a:r>
              <a:rPr lang="en-AU" sz="3600" dirty="0"/>
              <a:t>Why we do this work</a:t>
            </a:r>
          </a:p>
        </p:txBody>
      </p:sp>
      <p:sp>
        <p:nvSpPr>
          <p:cNvPr id="10" name="Text Placeholder 9">
            <a:extLst>
              <a:ext uri="{FF2B5EF4-FFF2-40B4-BE49-F238E27FC236}">
                <a16:creationId xmlns:a16="http://schemas.microsoft.com/office/drawing/2014/main" id="{3025C247-2B2E-4F0B-88E0-CFAE7EA8877E}"/>
              </a:ext>
            </a:extLst>
          </p:cNvPr>
          <p:cNvSpPr>
            <a:spLocks noGrp="1"/>
          </p:cNvSpPr>
          <p:nvPr>
            <p:ph type="body" sz="quarter" idx="11"/>
          </p:nvPr>
        </p:nvSpPr>
        <p:spPr/>
        <p:txBody>
          <a:bodyPr/>
          <a:lstStyle/>
          <a:p>
            <a:r>
              <a:rPr lang="en-AU" dirty="0" err="1"/>
              <a:t>Manaini</a:t>
            </a:r>
            <a:r>
              <a:rPr lang="en-AU" dirty="0"/>
              <a:t> with her granddaughter in their garden in a small village in Fiji. Photo: Caritas Australia</a:t>
            </a:r>
          </a:p>
        </p:txBody>
      </p:sp>
    </p:spTree>
    <p:extLst>
      <p:ext uri="{BB962C8B-B14F-4D97-AF65-F5344CB8AC3E}">
        <p14:creationId xmlns:p14="http://schemas.microsoft.com/office/powerpoint/2010/main" val="25116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50F7-1B85-4873-8016-9FEE3F190641}"/>
              </a:ext>
            </a:extLst>
          </p:cNvPr>
          <p:cNvSpPr>
            <a:spLocks noGrp="1"/>
          </p:cNvSpPr>
          <p:nvPr>
            <p:ph type="title"/>
          </p:nvPr>
        </p:nvSpPr>
        <p:spPr>
          <a:xfrm>
            <a:off x="445104" y="326450"/>
            <a:ext cx="9923535" cy="562570"/>
          </a:xfrm>
        </p:spPr>
        <p:txBody>
          <a:bodyPr/>
          <a:lstStyle/>
          <a:p>
            <a:r>
              <a:rPr lang="en-US" sz="2800" b="0" cap="none" dirty="0">
                <a:solidFill>
                  <a:schemeClr val="tx1"/>
                </a:solidFill>
                <a:ea typeface="Roboto" panose="02000000000000000000" pitchFamily="2" charset="0"/>
              </a:rPr>
              <a:t>We are guided by the principles of </a:t>
            </a:r>
            <a:r>
              <a:rPr lang="en-US" sz="2800" cap="none" dirty="0">
                <a:solidFill>
                  <a:schemeClr val="tx1"/>
                </a:solidFill>
                <a:ea typeface="Roboto" panose="02000000000000000000" pitchFamily="2" charset="0"/>
              </a:rPr>
              <a:t>Catholic Social Teaching</a:t>
            </a:r>
            <a:endParaRPr lang="en-AU" sz="2800" dirty="0">
              <a:solidFill>
                <a:schemeClr val="accent1"/>
              </a:solidFill>
            </a:endParaRPr>
          </a:p>
        </p:txBody>
      </p:sp>
      <p:pic>
        <p:nvPicPr>
          <p:cNvPr id="13" name="Picture 3" descr="C:\Users\mmurga\Downloads\CaritasAU_MasterLogo_V_REV.png">
            <a:extLst>
              <a:ext uri="{FF2B5EF4-FFF2-40B4-BE49-F238E27FC236}">
                <a16:creationId xmlns:a16="http://schemas.microsoft.com/office/drawing/2014/main" id="{8A2DEC62-E4D0-43F8-BB65-5473732FB95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12295" y="4386690"/>
            <a:ext cx="129151" cy="12410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1" name="Group 70">
            <a:extLst>
              <a:ext uri="{FF2B5EF4-FFF2-40B4-BE49-F238E27FC236}">
                <a16:creationId xmlns:a16="http://schemas.microsoft.com/office/drawing/2014/main" id="{B8CB0AC4-52A6-4F1A-ABE4-AFFEBF9FBE2C}"/>
              </a:ext>
            </a:extLst>
          </p:cNvPr>
          <p:cNvGrpSpPr/>
          <p:nvPr/>
        </p:nvGrpSpPr>
        <p:grpSpPr>
          <a:xfrm>
            <a:off x="4065085" y="2133518"/>
            <a:ext cx="4435737" cy="636409"/>
            <a:chOff x="4081962" y="1879091"/>
            <a:chExt cx="4435737" cy="636409"/>
          </a:xfrm>
        </p:grpSpPr>
        <p:sp>
          <p:nvSpPr>
            <p:cNvPr id="27" name="Freeform 1">
              <a:extLst>
                <a:ext uri="{FF2B5EF4-FFF2-40B4-BE49-F238E27FC236}">
                  <a16:creationId xmlns:a16="http://schemas.microsoft.com/office/drawing/2014/main" id="{A615B49B-97DB-40C6-8985-E0330C3FB07C}"/>
                </a:ext>
              </a:extLst>
            </p:cNvPr>
            <p:cNvSpPr>
              <a:spLocks noChangeArrowheads="1"/>
            </p:cNvSpPr>
            <p:nvPr/>
          </p:nvSpPr>
          <p:spPr bwMode="auto">
            <a:xfrm>
              <a:off x="5105546" y="1975500"/>
              <a:ext cx="3412153" cy="540000"/>
            </a:xfrm>
            <a:prstGeom prst="round2DiagRect">
              <a:avLst/>
            </a:prstGeom>
            <a:solidFill>
              <a:schemeClr val="accent6">
                <a:lumMod val="25000"/>
              </a:schemeClr>
            </a:solidFill>
            <a:ln>
              <a:noFill/>
            </a:ln>
            <a:effectLst/>
          </p:spPr>
          <p:txBody>
            <a:bodyPr wrap="none" anchor="ctr"/>
            <a:lstStyle/>
            <a:p>
              <a:pPr algn="ctr"/>
              <a:endParaRPr lang="en-US" sz="2520" dirty="0">
                <a:latin typeface="Roboto" pitchFamily="2" charset="0"/>
              </a:endParaRPr>
            </a:p>
          </p:txBody>
        </p:sp>
        <p:sp>
          <p:nvSpPr>
            <p:cNvPr id="28" name="TextBox 27">
              <a:extLst>
                <a:ext uri="{FF2B5EF4-FFF2-40B4-BE49-F238E27FC236}">
                  <a16:creationId xmlns:a16="http://schemas.microsoft.com/office/drawing/2014/main" id="{FF9CDB82-4B18-4F94-8ED5-8773196A1571}"/>
                </a:ext>
              </a:extLst>
            </p:cNvPr>
            <p:cNvSpPr txBox="1"/>
            <p:nvPr/>
          </p:nvSpPr>
          <p:spPr>
            <a:xfrm>
              <a:off x="5512318" y="2018561"/>
              <a:ext cx="2901918" cy="415498"/>
            </a:xfrm>
            <a:prstGeom prst="rect">
              <a:avLst/>
            </a:prstGeom>
            <a:noFill/>
          </p:spPr>
          <p:txBody>
            <a:bodyPr wrap="square" rtlCol="0" anchor="ctr">
              <a:spAutoFit/>
            </a:bodyPr>
            <a:lstStyle/>
            <a:p>
              <a:pPr algn="ctr"/>
              <a:r>
                <a:rPr lang="en-AU" sz="2100" dirty="0">
                  <a:solidFill>
                    <a:schemeClr val="bg1"/>
                  </a:solidFill>
                  <a:latin typeface="Roboto Medium" panose="02000000000000000000" pitchFamily="2" charset="0"/>
                  <a:ea typeface="Roboto Black" panose="02000000000000000000" pitchFamily="2" charset="0"/>
                </a:rPr>
                <a:t>The Common Good</a:t>
              </a:r>
            </a:p>
          </p:txBody>
        </p:sp>
        <p:sp>
          <p:nvSpPr>
            <p:cNvPr id="25" name="Freeform 1">
              <a:extLst>
                <a:ext uri="{FF2B5EF4-FFF2-40B4-BE49-F238E27FC236}">
                  <a16:creationId xmlns:a16="http://schemas.microsoft.com/office/drawing/2014/main" id="{655D4CC9-DA1B-4E84-A890-A714CB9C26F8}"/>
                </a:ext>
              </a:extLst>
            </p:cNvPr>
            <p:cNvSpPr>
              <a:spLocks noChangeArrowheads="1"/>
            </p:cNvSpPr>
            <p:nvPr/>
          </p:nvSpPr>
          <p:spPr bwMode="auto">
            <a:xfrm rot="21078265">
              <a:off x="4106727" y="1879091"/>
              <a:ext cx="1333524" cy="468196"/>
            </a:xfrm>
            <a:prstGeom prst="round2DiagRect">
              <a:avLst/>
            </a:prstGeom>
            <a:solidFill>
              <a:schemeClr val="accent3">
                <a:lumMod val="20000"/>
                <a:lumOff val="80000"/>
              </a:schemeClr>
            </a:solidFill>
            <a:ln w="19050">
              <a:solidFill>
                <a:schemeClr val="accent3"/>
              </a:solidFill>
            </a:ln>
            <a:effectLst/>
          </p:spPr>
          <p:txBody>
            <a:bodyPr wrap="none" anchor="ctr"/>
            <a:lstStyle/>
            <a:p>
              <a:pPr algn="ctr"/>
              <a:endParaRPr lang="en-US" sz="2520" dirty="0">
                <a:latin typeface="Roboto" pitchFamily="2" charset="0"/>
              </a:endParaRPr>
            </a:p>
          </p:txBody>
        </p:sp>
        <p:sp>
          <p:nvSpPr>
            <p:cNvPr id="26" name="TextBox 25">
              <a:extLst>
                <a:ext uri="{FF2B5EF4-FFF2-40B4-BE49-F238E27FC236}">
                  <a16:creationId xmlns:a16="http://schemas.microsoft.com/office/drawing/2014/main" id="{2D80CA9D-7D20-43F5-8AD1-C0E9734D6552}"/>
                </a:ext>
              </a:extLst>
            </p:cNvPr>
            <p:cNvSpPr txBox="1"/>
            <p:nvPr/>
          </p:nvSpPr>
          <p:spPr>
            <a:xfrm rot="21075050">
              <a:off x="4081962" y="1894392"/>
              <a:ext cx="1338669" cy="444096"/>
            </a:xfrm>
            <a:prstGeom prst="rect">
              <a:avLst/>
            </a:prstGeom>
            <a:noFill/>
          </p:spPr>
          <p:txBody>
            <a:bodyPr wrap="square" rtlCol="0" anchor="ctr">
              <a:spAutoFit/>
            </a:bodyPr>
            <a:lstStyle/>
            <a:p>
              <a:pPr algn="ctr"/>
              <a:r>
                <a:rPr lang="en-AU" sz="1100" dirty="0">
                  <a:latin typeface="Roboto Medium" panose="02000000000000000000" pitchFamily="2" charset="0"/>
                  <a:ea typeface="Roboto Black" panose="02000000000000000000" pitchFamily="2" charset="0"/>
                </a:rPr>
                <a:t>What is best for everyone?</a:t>
              </a:r>
            </a:p>
          </p:txBody>
        </p:sp>
      </p:grpSp>
      <p:grpSp>
        <p:nvGrpSpPr>
          <p:cNvPr id="72" name="Group 71">
            <a:extLst>
              <a:ext uri="{FF2B5EF4-FFF2-40B4-BE49-F238E27FC236}">
                <a16:creationId xmlns:a16="http://schemas.microsoft.com/office/drawing/2014/main" id="{7FF220C3-4418-455F-975F-F05DCA7833E5}"/>
              </a:ext>
            </a:extLst>
          </p:cNvPr>
          <p:cNvGrpSpPr/>
          <p:nvPr/>
        </p:nvGrpSpPr>
        <p:grpSpPr>
          <a:xfrm>
            <a:off x="4700328" y="2869352"/>
            <a:ext cx="3252303" cy="540000"/>
            <a:chOff x="4717205" y="2650277"/>
            <a:chExt cx="3252303" cy="540000"/>
          </a:xfrm>
        </p:grpSpPr>
        <p:sp>
          <p:nvSpPr>
            <p:cNvPr id="34" name="Freeform 1">
              <a:extLst>
                <a:ext uri="{FF2B5EF4-FFF2-40B4-BE49-F238E27FC236}">
                  <a16:creationId xmlns:a16="http://schemas.microsoft.com/office/drawing/2014/main" id="{4EDEC796-FEE7-4E4F-A8CB-8C379D3C0F15}"/>
                </a:ext>
              </a:extLst>
            </p:cNvPr>
            <p:cNvSpPr>
              <a:spLocks noChangeArrowheads="1"/>
            </p:cNvSpPr>
            <p:nvPr/>
          </p:nvSpPr>
          <p:spPr bwMode="auto">
            <a:xfrm>
              <a:off x="4811498" y="2650277"/>
              <a:ext cx="2407838" cy="540000"/>
            </a:xfrm>
            <a:prstGeom prst="round2DiagRect">
              <a:avLst/>
            </a:prstGeom>
            <a:solidFill>
              <a:schemeClr val="accent5"/>
            </a:solidFill>
            <a:ln>
              <a:noFill/>
            </a:ln>
            <a:effectLst/>
          </p:spPr>
          <p:txBody>
            <a:bodyPr wrap="none" anchor="ctr"/>
            <a:lstStyle/>
            <a:p>
              <a:pPr algn="ctr"/>
              <a:endParaRPr lang="en-US" sz="2520" dirty="0">
                <a:latin typeface="Roboto" pitchFamily="2" charset="0"/>
              </a:endParaRPr>
            </a:p>
          </p:txBody>
        </p:sp>
        <p:sp>
          <p:nvSpPr>
            <p:cNvPr id="35" name="TextBox 34">
              <a:extLst>
                <a:ext uri="{FF2B5EF4-FFF2-40B4-BE49-F238E27FC236}">
                  <a16:creationId xmlns:a16="http://schemas.microsoft.com/office/drawing/2014/main" id="{5D479D68-7FBF-4587-A250-9F512AE03E3C}"/>
                </a:ext>
              </a:extLst>
            </p:cNvPr>
            <p:cNvSpPr txBox="1"/>
            <p:nvPr/>
          </p:nvSpPr>
          <p:spPr>
            <a:xfrm>
              <a:off x="4717205" y="2701758"/>
              <a:ext cx="2330648" cy="422103"/>
            </a:xfrm>
            <a:prstGeom prst="rect">
              <a:avLst/>
            </a:prstGeom>
            <a:noFill/>
          </p:spPr>
          <p:txBody>
            <a:bodyPr wrap="square" rtlCol="0">
              <a:spAutoFit/>
            </a:bodyPr>
            <a:lstStyle/>
            <a:p>
              <a:pPr algn="ctr"/>
              <a:r>
                <a:rPr lang="en-AU" sz="2100" dirty="0">
                  <a:solidFill>
                    <a:schemeClr val="bg1"/>
                  </a:solidFill>
                  <a:latin typeface="Roboto Medium" panose="02000000000000000000" pitchFamily="2" charset="0"/>
                  <a:ea typeface="Roboto Black" panose="02000000000000000000" pitchFamily="2" charset="0"/>
                </a:rPr>
                <a:t>Solidarity</a:t>
              </a:r>
            </a:p>
          </p:txBody>
        </p:sp>
        <p:grpSp>
          <p:nvGrpSpPr>
            <p:cNvPr id="31" name="Group 30">
              <a:extLst>
                <a:ext uri="{FF2B5EF4-FFF2-40B4-BE49-F238E27FC236}">
                  <a16:creationId xmlns:a16="http://schemas.microsoft.com/office/drawing/2014/main" id="{CE0C998A-A3F7-4E37-8F50-B3F232689BFA}"/>
                </a:ext>
              </a:extLst>
            </p:cNvPr>
            <p:cNvGrpSpPr/>
            <p:nvPr/>
          </p:nvGrpSpPr>
          <p:grpSpPr>
            <a:xfrm rot="580372">
              <a:off x="6867998" y="2663958"/>
              <a:ext cx="1101510" cy="476726"/>
              <a:chOff x="5195368" y="471955"/>
              <a:chExt cx="1617590" cy="575880"/>
            </a:xfrm>
          </p:grpSpPr>
          <p:sp>
            <p:nvSpPr>
              <p:cNvPr id="32" name="Freeform 1">
                <a:extLst>
                  <a:ext uri="{FF2B5EF4-FFF2-40B4-BE49-F238E27FC236}">
                    <a16:creationId xmlns:a16="http://schemas.microsoft.com/office/drawing/2014/main" id="{5CFEF2B6-C4E9-450A-A501-D2AB329C67CD}"/>
                  </a:ext>
                </a:extLst>
              </p:cNvPr>
              <p:cNvSpPr>
                <a:spLocks noChangeArrowheads="1"/>
              </p:cNvSpPr>
              <p:nvPr/>
            </p:nvSpPr>
            <p:spPr bwMode="auto">
              <a:xfrm>
                <a:off x="5195368" y="511406"/>
                <a:ext cx="1617590" cy="533465"/>
              </a:xfrm>
              <a:prstGeom prst="round2DiagRect">
                <a:avLst/>
              </a:prstGeom>
              <a:solidFill>
                <a:schemeClr val="accent3">
                  <a:lumMod val="20000"/>
                  <a:lumOff val="80000"/>
                </a:schemeClr>
              </a:solidFill>
              <a:ln w="19050">
                <a:solidFill>
                  <a:schemeClr val="accent3"/>
                </a:solidFill>
              </a:ln>
              <a:effectLst/>
            </p:spPr>
            <p:txBody>
              <a:bodyPr wrap="none" anchor="ctr"/>
              <a:lstStyle/>
              <a:p>
                <a:pPr algn="ctr"/>
                <a:endParaRPr lang="en-US" sz="2520" dirty="0">
                  <a:latin typeface="Roboto" pitchFamily="2" charset="0"/>
                </a:endParaRPr>
              </a:p>
            </p:txBody>
          </p:sp>
          <p:sp>
            <p:nvSpPr>
              <p:cNvPr id="33" name="TextBox 32">
                <a:extLst>
                  <a:ext uri="{FF2B5EF4-FFF2-40B4-BE49-F238E27FC236}">
                    <a16:creationId xmlns:a16="http://schemas.microsoft.com/office/drawing/2014/main" id="{81A7299D-347E-4AFC-8CC4-72EC43254A15}"/>
                  </a:ext>
                </a:extLst>
              </p:cNvPr>
              <p:cNvSpPr txBox="1"/>
              <p:nvPr/>
            </p:nvSpPr>
            <p:spPr>
              <a:xfrm>
                <a:off x="5201618" y="471955"/>
                <a:ext cx="1564667" cy="575880"/>
              </a:xfrm>
              <a:prstGeom prst="round2DiagRect">
                <a:avLst/>
              </a:prstGeom>
              <a:noFill/>
            </p:spPr>
            <p:txBody>
              <a:bodyPr wrap="square" rtlCol="0" anchor="ctr">
                <a:spAutoFit/>
              </a:bodyPr>
              <a:lstStyle/>
              <a:p>
                <a:pPr algn="ctr"/>
                <a:r>
                  <a:rPr lang="en-AU" sz="1100" dirty="0">
                    <a:latin typeface="Roboto Medium" panose="02000000000000000000" pitchFamily="2" charset="0"/>
                    <a:ea typeface="Roboto Black" panose="02000000000000000000" pitchFamily="2" charset="0"/>
                  </a:rPr>
                  <a:t>We are one big family.</a:t>
                </a:r>
              </a:p>
            </p:txBody>
          </p:sp>
        </p:grpSp>
      </p:grpSp>
      <p:grpSp>
        <p:nvGrpSpPr>
          <p:cNvPr id="74" name="Group 73">
            <a:extLst>
              <a:ext uri="{FF2B5EF4-FFF2-40B4-BE49-F238E27FC236}">
                <a16:creationId xmlns:a16="http://schemas.microsoft.com/office/drawing/2014/main" id="{184C591C-A2A5-4AA7-8D13-1535031E643D}"/>
              </a:ext>
            </a:extLst>
          </p:cNvPr>
          <p:cNvGrpSpPr/>
          <p:nvPr/>
        </p:nvGrpSpPr>
        <p:grpSpPr>
          <a:xfrm>
            <a:off x="3933696" y="3499049"/>
            <a:ext cx="3682975" cy="540000"/>
            <a:chOff x="3950573" y="3281699"/>
            <a:chExt cx="3682975" cy="540000"/>
          </a:xfrm>
        </p:grpSpPr>
        <p:sp>
          <p:nvSpPr>
            <p:cNvPr id="37" name="Freeform 1">
              <a:extLst>
                <a:ext uri="{FF2B5EF4-FFF2-40B4-BE49-F238E27FC236}">
                  <a16:creationId xmlns:a16="http://schemas.microsoft.com/office/drawing/2014/main" id="{ECB5C208-BFFA-435D-8058-E953E279F2FF}"/>
                </a:ext>
              </a:extLst>
            </p:cNvPr>
            <p:cNvSpPr>
              <a:spLocks noChangeArrowheads="1"/>
            </p:cNvSpPr>
            <p:nvPr/>
          </p:nvSpPr>
          <p:spPr bwMode="auto">
            <a:xfrm>
              <a:off x="4953402" y="3281699"/>
              <a:ext cx="2680146" cy="540000"/>
            </a:xfrm>
            <a:prstGeom prst="round2DiagRect">
              <a:avLst/>
            </a:prstGeom>
            <a:solidFill>
              <a:schemeClr val="accent6">
                <a:lumMod val="25000"/>
              </a:schemeClr>
            </a:solidFill>
            <a:ln>
              <a:noFill/>
            </a:ln>
            <a:effectLst/>
          </p:spPr>
          <p:txBody>
            <a:bodyPr wrap="none" anchor="ctr"/>
            <a:lstStyle/>
            <a:p>
              <a:pPr algn="ctr"/>
              <a:endParaRPr lang="en-US" sz="2520" dirty="0">
                <a:latin typeface="Roboto" pitchFamily="2" charset="0"/>
              </a:endParaRPr>
            </a:p>
          </p:txBody>
        </p:sp>
        <p:sp>
          <p:nvSpPr>
            <p:cNvPr id="38" name="TextBox 37">
              <a:extLst>
                <a:ext uri="{FF2B5EF4-FFF2-40B4-BE49-F238E27FC236}">
                  <a16:creationId xmlns:a16="http://schemas.microsoft.com/office/drawing/2014/main" id="{5D823BF5-A3C7-467D-B751-40E563F00ABF}"/>
                </a:ext>
              </a:extLst>
            </p:cNvPr>
            <p:cNvSpPr txBox="1"/>
            <p:nvPr/>
          </p:nvSpPr>
          <p:spPr>
            <a:xfrm>
              <a:off x="5098217" y="3325260"/>
              <a:ext cx="2534142" cy="415498"/>
            </a:xfrm>
            <a:prstGeom prst="rect">
              <a:avLst/>
            </a:prstGeom>
            <a:noFill/>
          </p:spPr>
          <p:txBody>
            <a:bodyPr wrap="square" rtlCol="0">
              <a:spAutoFit/>
            </a:bodyPr>
            <a:lstStyle/>
            <a:p>
              <a:pPr algn="ctr"/>
              <a:r>
                <a:rPr lang="en-AU" sz="2100" dirty="0">
                  <a:solidFill>
                    <a:schemeClr val="bg1"/>
                  </a:solidFill>
                  <a:latin typeface="Roboto Medium" panose="02000000000000000000" pitchFamily="2" charset="0"/>
                  <a:ea typeface="Roboto Black" panose="02000000000000000000" pitchFamily="2" charset="0"/>
                </a:rPr>
                <a:t>Subsidiarity</a:t>
              </a:r>
            </a:p>
          </p:txBody>
        </p:sp>
        <p:grpSp>
          <p:nvGrpSpPr>
            <p:cNvPr id="39" name="Group 38">
              <a:extLst>
                <a:ext uri="{FF2B5EF4-FFF2-40B4-BE49-F238E27FC236}">
                  <a16:creationId xmlns:a16="http://schemas.microsoft.com/office/drawing/2014/main" id="{A1AC0517-9DF8-41B4-9A1E-3E3A8F70B13C}"/>
                </a:ext>
              </a:extLst>
            </p:cNvPr>
            <p:cNvGrpSpPr/>
            <p:nvPr/>
          </p:nvGrpSpPr>
          <p:grpSpPr>
            <a:xfrm rot="20144033">
              <a:off x="3950573" y="3317791"/>
              <a:ext cx="1326490" cy="430887"/>
              <a:chOff x="2379573" y="3244652"/>
              <a:chExt cx="1821848" cy="635463"/>
            </a:xfrm>
          </p:grpSpPr>
          <p:sp>
            <p:nvSpPr>
              <p:cNvPr id="40" name="Freeform 1">
                <a:extLst>
                  <a:ext uri="{FF2B5EF4-FFF2-40B4-BE49-F238E27FC236}">
                    <a16:creationId xmlns:a16="http://schemas.microsoft.com/office/drawing/2014/main" id="{295F2F00-6B8B-413D-AB01-7F00090325DB}"/>
                  </a:ext>
                </a:extLst>
              </p:cNvPr>
              <p:cNvSpPr>
                <a:spLocks noChangeArrowheads="1"/>
              </p:cNvSpPr>
              <p:nvPr/>
            </p:nvSpPr>
            <p:spPr bwMode="auto">
              <a:xfrm rot="580372">
                <a:off x="2379843" y="3255406"/>
                <a:ext cx="1821578" cy="618410"/>
              </a:xfrm>
              <a:prstGeom prst="round2DiagRect">
                <a:avLst/>
              </a:prstGeom>
              <a:solidFill>
                <a:schemeClr val="accent3">
                  <a:lumMod val="20000"/>
                  <a:lumOff val="80000"/>
                </a:schemeClr>
              </a:solidFill>
              <a:ln w="19050">
                <a:solidFill>
                  <a:schemeClr val="accent3"/>
                </a:solidFill>
              </a:ln>
              <a:effectLst/>
            </p:spPr>
            <p:txBody>
              <a:bodyPr wrap="none" anchor="ctr"/>
              <a:lstStyle/>
              <a:p>
                <a:pPr algn="ctr"/>
                <a:endParaRPr lang="en-US" sz="2520" dirty="0">
                  <a:latin typeface="Roboto" pitchFamily="2" charset="0"/>
                </a:endParaRPr>
              </a:p>
            </p:txBody>
          </p:sp>
          <p:sp>
            <p:nvSpPr>
              <p:cNvPr id="41" name="TextBox 40">
                <a:extLst>
                  <a:ext uri="{FF2B5EF4-FFF2-40B4-BE49-F238E27FC236}">
                    <a16:creationId xmlns:a16="http://schemas.microsoft.com/office/drawing/2014/main" id="{BBE6C305-6893-410C-AD10-2F295474FACB}"/>
                  </a:ext>
                </a:extLst>
              </p:cNvPr>
              <p:cNvSpPr txBox="1"/>
              <p:nvPr/>
            </p:nvSpPr>
            <p:spPr>
              <a:xfrm rot="580372">
                <a:off x="2379573" y="3244652"/>
                <a:ext cx="1769334" cy="635463"/>
              </a:xfrm>
              <a:prstGeom prst="rect">
                <a:avLst/>
              </a:prstGeom>
              <a:noFill/>
            </p:spPr>
            <p:txBody>
              <a:bodyPr wrap="square" rtlCol="0" anchor="ctr">
                <a:spAutoFit/>
              </a:bodyPr>
              <a:lstStyle/>
              <a:p>
                <a:pPr algn="ctr"/>
                <a:r>
                  <a:rPr lang="en-AU" sz="1100" dirty="0">
                    <a:latin typeface="Roboto Medium" panose="02000000000000000000" pitchFamily="2" charset="0"/>
                    <a:ea typeface="Roboto Black" panose="02000000000000000000" pitchFamily="2" charset="0"/>
                  </a:rPr>
                  <a:t>All people should have a say!</a:t>
                </a:r>
              </a:p>
            </p:txBody>
          </p:sp>
        </p:grpSp>
      </p:grpSp>
      <p:grpSp>
        <p:nvGrpSpPr>
          <p:cNvPr id="75" name="Group 74">
            <a:extLst>
              <a:ext uri="{FF2B5EF4-FFF2-40B4-BE49-F238E27FC236}">
                <a16:creationId xmlns:a16="http://schemas.microsoft.com/office/drawing/2014/main" id="{766F1A15-571C-43D5-9D51-4162E16D9BE6}"/>
              </a:ext>
            </a:extLst>
          </p:cNvPr>
          <p:cNvGrpSpPr/>
          <p:nvPr/>
        </p:nvGrpSpPr>
        <p:grpSpPr>
          <a:xfrm>
            <a:off x="4191224" y="4103053"/>
            <a:ext cx="4380812" cy="623100"/>
            <a:chOff x="4208101" y="3874353"/>
            <a:chExt cx="4380812" cy="623100"/>
          </a:xfrm>
        </p:grpSpPr>
        <p:sp>
          <p:nvSpPr>
            <p:cNvPr id="47" name="Freeform 1">
              <a:extLst>
                <a:ext uri="{FF2B5EF4-FFF2-40B4-BE49-F238E27FC236}">
                  <a16:creationId xmlns:a16="http://schemas.microsoft.com/office/drawing/2014/main" id="{2AC11D4A-CF47-4035-8A6E-7B98B03816F4}"/>
                </a:ext>
              </a:extLst>
            </p:cNvPr>
            <p:cNvSpPr>
              <a:spLocks noChangeArrowheads="1"/>
            </p:cNvSpPr>
            <p:nvPr/>
          </p:nvSpPr>
          <p:spPr bwMode="auto">
            <a:xfrm>
              <a:off x="4333797" y="3919764"/>
              <a:ext cx="3000425" cy="540000"/>
            </a:xfrm>
            <a:prstGeom prst="round2DiagRect">
              <a:avLst/>
            </a:prstGeom>
            <a:solidFill>
              <a:schemeClr val="accent5"/>
            </a:solidFill>
            <a:ln>
              <a:noFill/>
            </a:ln>
            <a:effectLst/>
          </p:spPr>
          <p:txBody>
            <a:bodyPr wrap="none" anchor="ctr"/>
            <a:lstStyle/>
            <a:p>
              <a:pPr algn="ctr"/>
              <a:endParaRPr lang="en-US" sz="2520" dirty="0">
                <a:latin typeface="Roboto" pitchFamily="2" charset="0"/>
              </a:endParaRPr>
            </a:p>
          </p:txBody>
        </p:sp>
        <p:sp>
          <p:nvSpPr>
            <p:cNvPr id="48" name="TextBox 47">
              <a:extLst>
                <a:ext uri="{FF2B5EF4-FFF2-40B4-BE49-F238E27FC236}">
                  <a16:creationId xmlns:a16="http://schemas.microsoft.com/office/drawing/2014/main" id="{10307F35-0F8C-42CA-971C-74E37B6C818A}"/>
                </a:ext>
              </a:extLst>
            </p:cNvPr>
            <p:cNvSpPr txBox="1"/>
            <p:nvPr/>
          </p:nvSpPr>
          <p:spPr>
            <a:xfrm>
              <a:off x="4208101" y="3967462"/>
              <a:ext cx="2838075" cy="415498"/>
            </a:xfrm>
            <a:prstGeom prst="rect">
              <a:avLst/>
            </a:prstGeom>
            <a:noFill/>
          </p:spPr>
          <p:txBody>
            <a:bodyPr wrap="square" rtlCol="0">
              <a:spAutoFit/>
            </a:bodyPr>
            <a:lstStyle/>
            <a:p>
              <a:pPr algn="ctr"/>
              <a:r>
                <a:rPr lang="en-AU" sz="2100" dirty="0">
                  <a:solidFill>
                    <a:schemeClr val="bg1"/>
                  </a:solidFill>
                  <a:latin typeface="Roboto Medium" panose="02000000000000000000" pitchFamily="2" charset="0"/>
                  <a:ea typeface="Roboto Black" panose="02000000000000000000" pitchFamily="2" charset="0"/>
                </a:rPr>
                <a:t>Participation</a:t>
              </a:r>
            </a:p>
          </p:txBody>
        </p:sp>
        <p:grpSp>
          <p:nvGrpSpPr>
            <p:cNvPr id="44" name="Group 43">
              <a:extLst>
                <a:ext uri="{FF2B5EF4-FFF2-40B4-BE49-F238E27FC236}">
                  <a16:creationId xmlns:a16="http://schemas.microsoft.com/office/drawing/2014/main" id="{248C5654-43CF-4E44-B16C-5256077F899B}"/>
                </a:ext>
              </a:extLst>
            </p:cNvPr>
            <p:cNvGrpSpPr/>
            <p:nvPr/>
          </p:nvGrpSpPr>
          <p:grpSpPr>
            <a:xfrm rot="580372">
              <a:off x="6896770" y="3874353"/>
              <a:ext cx="1692143" cy="623100"/>
              <a:chOff x="5296304" y="252325"/>
              <a:chExt cx="1201173" cy="661946"/>
            </a:xfrm>
          </p:grpSpPr>
          <p:sp>
            <p:nvSpPr>
              <p:cNvPr id="45" name="Freeform 1">
                <a:extLst>
                  <a:ext uri="{FF2B5EF4-FFF2-40B4-BE49-F238E27FC236}">
                    <a16:creationId xmlns:a16="http://schemas.microsoft.com/office/drawing/2014/main" id="{7F2C2E76-D39A-43F6-B3A6-13FE85C6B30C}"/>
                  </a:ext>
                </a:extLst>
              </p:cNvPr>
              <p:cNvSpPr>
                <a:spLocks noChangeArrowheads="1"/>
              </p:cNvSpPr>
              <p:nvPr/>
            </p:nvSpPr>
            <p:spPr bwMode="auto">
              <a:xfrm>
                <a:off x="5296304" y="252325"/>
                <a:ext cx="1201173" cy="643731"/>
              </a:xfrm>
              <a:prstGeom prst="round2DiagRect">
                <a:avLst/>
              </a:prstGeom>
              <a:solidFill>
                <a:schemeClr val="accent3">
                  <a:lumMod val="20000"/>
                  <a:lumOff val="80000"/>
                </a:schemeClr>
              </a:solidFill>
              <a:ln w="19050">
                <a:solidFill>
                  <a:schemeClr val="accent3"/>
                </a:solidFill>
              </a:ln>
              <a:effectLst/>
            </p:spPr>
            <p:txBody>
              <a:bodyPr wrap="none" anchor="ctr"/>
              <a:lstStyle/>
              <a:p>
                <a:pPr algn="ctr"/>
                <a:endParaRPr lang="en-US" sz="2520" dirty="0">
                  <a:latin typeface="Roboto" pitchFamily="2" charset="0"/>
                </a:endParaRPr>
              </a:p>
            </p:txBody>
          </p:sp>
          <p:sp>
            <p:nvSpPr>
              <p:cNvPr id="46" name="TextBox 45">
                <a:extLst>
                  <a:ext uri="{FF2B5EF4-FFF2-40B4-BE49-F238E27FC236}">
                    <a16:creationId xmlns:a16="http://schemas.microsoft.com/office/drawing/2014/main" id="{8575C35F-DAEB-44F5-BA9C-4CC168577A3A}"/>
                  </a:ext>
                </a:extLst>
              </p:cNvPr>
              <p:cNvSpPr txBox="1"/>
              <p:nvPr/>
            </p:nvSpPr>
            <p:spPr>
              <a:xfrm rot="87689">
                <a:off x="5296750" y="255640"/>
                <a:ext cx="1197022" cy="658631"/>
              </a:xfrm>
              <a:prstGeom prst="rect">
                <a:avLst/>
              </a:prstGeom>
              <a:noFill/>
            </p:spPr>
            <p:txBody>
              <a:bodyPr wrap="square" rtlCol="0" anchor="ctr">
                <a:spAutoFit/>
              </a:bodyPr>
              <a:lstStyle/>
              <a:p>
                <a:pPr algn="ctr"/>
                <a:r>
                  <a:rPr lang="en-AU" sz="1100" dirty="0">
                    <a:latin typeface="Roboto Medium" panose="02000000000000000000" pitchFamily="2" charset="0"/>
                    <a:ea typeface="Roboto Black" panose="02000000000000000000" pitchFamily="2" charset="0"/>
                  </a:rPr>
                  <a:t>We all want to work</a:t>
                </a:r>
              </a:p>
              <a:p>
                <a:pPr algn="ctr"/>
                <a:r>
                  <a:rPr lang="en-AU" sz="1100" dirty="0">
                    <a:latin typeface="Roboto Medium" panose="02000000000000000000" pitchFamily="2" charset="0"/>
                    <a:ea typeface="Roboto Black" panose="02000000000000000000" pitchFamily="2" charset="0"/>
                  </a:rPr>
                  <a:t>and contribute to our communities.</a:t>
                </a:r>
              </a:p>
            </p:txBody>
          </p:sp>
        </p:grpSp>
      </p:grpSp>
      <p:grpSp>
        <p:nvGrpSpPr>
          <p:cNvPr id="79" name="Group 78">
            <a:extLst>
              <a:ext uri="{FF2B5EF4-FFF2-40B4-BE49-F238E27FC236}">
                <a16:creationId xmlns:a16="http://schemas.microsoft.com/office/drawing/2014/main" id="{0FED67AC-009E-4C35-B4F8-237835ACEFF2}"/>
              </a:ext>
            </a:extLst>
          </p:cNvPr>
          <p:cNvGrpSpPr/>
          <p:nvPr/>
        </p:nvGrpSpPr>
        <p:grpSpPr>
          <a:xfrm>
            <a:off x="2990805" y="5489369"/>
            <a:ext cx="5931575" cy="543536"/>
            <a:chOff x="3007682" y="5254909"/>
            <a:chExt cx="5931575" cy="543536"/>
          </a:xfrm>
        </p:grpSpPr>
        <p:sp>
          <p:nvSpPr>
            <p:cNvPr id="54" name="Freeform 1">
              <a:extLst>
                <a:ext uri="{FF2B5EF4-FFF2-40B4-BE49-F238E27FC236}">
                  <a16:creationId xmlns:a16="http://schemas.microsoft.com/office/drawing/2014/main" id="{90A87C32-456E-4095-A1C1-5EA67B5150B5}"/>
                </a:ext>
              </a:extLst>
            </p:cNvPr>
            <p:cNvSpPr>
              <a:spLocks noChangeArrowheads="1"/>
            </p:cNvSpPr>
            <p:nvPr/>
          </p:nvSpPr>
          <p:spPr bwMode="auto">
            <a:xfrm>
              <a:off x="3292510" y="5254909"/>
              <a:ext cx="4657904" cy="540000"/>
            </a:xfrm>
            <a:prstGeom prst="round2DiagRect">
              <a:avLst/>
            </a:prstGeom>
            <a:solidFill>
              <a:schemeClr val="accent3"/>
            </a:solidFill>
            <a:ln>
              <a:noFill/>
            </a:ln>
            <a:effectLst/>
          </p:spPr>
          <p:txBody>
            <a:bodyPr wrap="none" anchor="ctr"/>
            <a:lstStyle/>
            <a:p>
              <a:pPr algn="ctr"/>
              <a:endParaRPr lang="en-US" sz="2520" dirty="0">
                <a:latin typeface="Roboto" pitchFamily="2" charset="0"/>
              </a:endParaRPr>
            </a:p>
          </p:txBody>
        </p:sp>
        <p:sp>
          <p:nvSpPr>
            <p:cNvPr id="55" name="TextBox 54">
              <a:extLst>
                <a:ext uri="{FF2B5EF4-FFF2-40B4-BE49-F238E27FC236}">
                  <a16:creationId xmlns:a16="http://schemas.microsoft.com/office/drawing/2014/main" id="{D536E471-94F5-4E3F-B719-78E5827C90A8}"/>
                </a:ext>
              </a:extLst>
            </p:cNvPr>
            <p:cNvSpPr txBox="1"/>
            <p:nvPr/>
          </p:nvSpPr>
          <p:spPr>
            <a:xfrm>
              <a:off x="3007682" y="5301380"/>
              <a:ext cx="4920594" cy="415498"/>
            </a:xfrm>
            <a:prstGeom prst="rect">
              <a:avLst/>
            </a:prstGeom>
            <a:noFill/>
          </p:spPr>
          <p:txBody>
            <a:bodyPr wrap="square" rtlCol="0">
              <a:spAutoFit/>
            </a:bodyPr>
            <a:lstStyle/>
            <a:p>
              <a:pPr algn="ctr"/>
              <a:r>
                <a:rPr lang="en-AU" sz="2100" dirty="0">
                  <a:solidFill>
                    <a:schemeClr val="bg1"/>
                  </a:solidFill>
                  <a:latin typeface="Roboto Medium" panose="02000000000000000000" pitchFamily="2" charset="0"/>
                  <a:ea typeface="Roboto Black" panose="02000000000000000000" pitchFamily="2" charset="0"/>
                </a:rPr>
                <a:t>Preferential Option for the Poor</a:t>
              </a:r>
            </a:p>
          </p:txBody>
        </p:sp>
        <p:grpSp>
          <p:nvGrpSpPr>
            <p:cNvPr id="51" name="Group 50">
              <a:extLst>
                <a:ext uri="{FF2B5EF4-FFF2-40B4-BE49-F238E27FC236}">
                  <a16:creationId xmlns:a16="http://schemas.microsoft.com/office/drawing/2014/main" id="{D50707C2-BF8D-45F1-8A6A-B8C2646E5347}"/>
                </a:ext>
              </a:extLst>
            </p:cNvPr>
            <p:cNvGrpSpPr/>
            <p:nvPr/>
          </p:nvGrpSpPr>
          <p:grpSpPr>
            <a:xfrm rot="580372">
              <a:off x="7655982" y="5308514"/>
              <a:ext cx="1283275" cy="489931"/>
              <a:chOff x="5224411" y="593709"/>
              <a:chExt cx="890895" cy="520472"/>
            </a:xfrm>
          </p:grpSpPr>
          <p:sp>
            <p:nvSpPr>
              <p:cNvPr id="52" name="Freeform 1">
                <a:extLst>
                  <a:ext uri="{FF2B5EF4-FFF2-40B4-BE49-F238E27FC236}">
                    <a16:creationId xmlns:a16="http://schemas.microsoft.com/office/drawing/2014/main" id="{EB907DB9-7263-461C-9511-82F57A7DA24D}"/>
                  </a:ext>
                </a:extLst>
              </p:cNvPr>
              <p:cNvSpPr>
                <a:spLocks noChangeArrowheads="1"/>
              </p:cNvSpPr>
              <p:nvPr/>
            </p:nvSpPr>
            <p:spPr bwMode="auto">
              <a:xfrm>
                <a:off x="5224411" y="593709"/>
                <a:ext cx="885224" cy="520472"/>
              </a:xfrm>
              <a:prstGeom prst="round2DiagRect">
                <a:avLst/>
              </a:prstGeom>
              <a:solidFill>
                <a:schemeClr val="accent3">
                  <a:lumMod val="20000"/>
                  <a:lumOff val="80000"/>
                </a:schemeClr>
              </a:solidFill>
              <a:ln w="19050">
                <a:solidFill>
                  <a:schemeClr val="accent3"/>
                </a:solidFill>
              </a:ln>
              <a:effectLst/>
            </p:spPr>
            <p:txBody>
              <a:bodyPr wrap="none" anchor="ctr"/>
              <a:lstStyle/>
              <a:p>
                <a:pPr algn="ctr"/>
                <a:endParaRPr lang="en-US" sz="2520" dirty="0">
                  <a:latin typeface="Roboto" pitchFamily="2" charset="0"/>
                </a:endParaRPr>
              </a:p>
            </p:txBody>
          </p:sp>
          <p:sp>
            <p:nvSpPr>
              <p:cNvPr id="53" name="TextBox 52">
                <a:extLst>
                  <a:ext uri="{FF2B5EF4-FFF2-40B4-BE49-F238E27FC236}">
                    <a16:creationId xmlns:a16="http://schemas.microsoft.com/office/drawing/2014/main" id="{E27A72E6-5F39-4152-9A35-80E50F347EDF}"/>
                  </a:ext>
                </a:extLst>
              </p:cNvPr>
              <p:cNvSpPr txBox="1"/>
              <p:nvPr/>
            </p:nvSpPr>
            <p:spPr>
              <a:xfrm rot="21578174">
                <a:off x="5247371" y="630606"/>
                <a:ext cx="867935" cy="457749"/>
              </a:xfrm>
              <a:prstGeom prst="rect">
                <a:avLst/>
              </a:prstGeom>
              <a:noFill/>
            </p:spPr>
            <p:txBody>
              <a:bodyPr wrap="square" rtlCol="0" anchor="ctr">
                <a:spAutoFit/>
              </a:bodyPr>
              <a:lstStyle/>
              <a:p>
                <a:pPr algn="ctr"/>
                <a:r>
                  <a:rPr lang="en-AU" sz="1100" dirty="0">
                    <a:latin typeface="Roboto Medium" panose="02000000000000000000" pitchFamily="2" charset="0"/>
                    <a:ea typeface="Roboto Black" panose="02000000000000000000" pitchFamily="2" charset="0"/>
                  </a:rPr>
                  <a:t>Some people need extra help.</a:t>
                </a:r>
              </a:p>
            </p:txBody>
          </p:sp>
        </p:grpSp>
      </p:grpSp>
      <p:grpSp>
        <p:nvGrpSpPr>
          <p:cNvPr id="73" name="Group 72">
            <a:extLst>
              <a:ext uri="{FF2B5EF4-FFF2-40B4-BE49-F238E27FC236}">
                <a16:creationId xmlns:a16="http://schemas.microsoft.com/office/drawing/2014/main" id="{873D1EE3-3E66-428C-8D7A-3BEF2C6A69A1}"/>
              </a:ext>
            </a:extLst>
          </p:cNvPr>
          <p:cNvGrpSpPr/>
          <p:nvPr/>
        </p:nvGrpSpPr>
        <p:grpSpPr>
          <a:xfrm>
            <a:off x="4305398" y="1394636"/>
            <a:ext cx="3663186" cy="683571"/>
            <a:chOff x="4322275" y="1160176"/>
            <a:chExt cx="3663186" cy="683571"/>
          </a:xfrm>
        </p:grpSpPr>
        <p:sp>
          <p:nvSpPr>
            <p:cNvPr id="20" name="Freeform 1">
              <a:extLst>
                <a:ext uri="{FF2B5EF4-FFF2-40B4-BE49-F238E27FC236}">
                  <a16:creationId xmlns:a16="http://schemas.microsoft.com/office/drawing/2014/main" id="{1BA01698-CBB0-47E7-B331-11F5E35F1C94}"/>
                </a:ext>
              </a:extLst>
            </p:cNvPr>
            <p:cNvSpPr>
              <a:spLocks noChangeArrowheads="1"/>
            </p:cNvSpPr>
            <p:nvPr/>
          </p:nvSpPr>
          <p:spPr bwMode="auto">
            <a:xfrm>
              <a:off x="4421919" y="1290103"/>
              <a:ext cx="2797418" cy="553644"/>
            </a:xfrm>
            <a:prstGeom prst="round2DiagRect">
              <a:avLst/>
            </a:prstGeom>
            <a:solidFill>
              <a:schemeClr val="accent5"/>
            </a:solidFill>
            <a:ln>
              <a:noFill/>
            </a:ln>
            <a:effectLst/>
          </p:spPr>
          <p:txBody>
            <a:bodyPr wrap="none" anchor="ctr"/>
            <a:lstStyle/>
            <a:p>
              <a:pPr algn="ctr"/>
              <a:endParaRPr lang="en-US" sz="2520" dirty="0">
                <a:latin typeface="Roboto" pitchFamily="2" charset="0"/>
              </a:endParaRPr>
            </a:p>
          </p:txBody>
        </p:sp>
        <p:sp>
          <p:nvSpPr>
            <p:cNvPr id="21" name="TextBox 20">
              <a:extLst>
                <a:ext uri="{FF2B5EF4-FFF2-40B4-BE49-F238E27FC236}">
                  <a16:creationId xmlns:a16="http://schemas.microsoft.com/office/drawing/2014/main" id="{5B91F4B6-E8DB-40EB-BEDA-18664638C6BD}"/>
                </a:ext>
              </a:extLst>
            </p:cNvPr>
            <p:cNvSpPr txBox="1"/>
            <p:nvPr/>
          </p:nvSpPr>
          <p:spPr>
            <a:xfrm>
              <a:off x="4322275" y="1331461"/>
              <a:ext cx="2901918" cy="422103"/>
            </a:xfrm>
            <a:prstGeom prst="rect">
              <a:avLst/>
            </a:prstGeom>
            <a:noFill/>
          </p:spPr>
          <p:txBody>
            <a:bodyPr wrap="square" rtlCol="0" anchor="ctr">
              <a:spAutoFit/>
            </a:bodyPr>
            <a:lstStyle/>
            <a:p>
              <a:pPr algn="ctr"/>
              <a:r>
                <a:rPr lang="en-AU" sz="2100" dirty="0">
                  <a:solidFill>
                    <a:schemeClr val="bg1"/>
                  </a:solidFill>
                  <a:latin typeface="Roboto Medium" panose="02000000000000000000" pitchFamily="2" charset="0"/>
                  <a:ea typeface="Roboto Black" panose="02000000000000000000" pitchFamily="2" charset="0"/>
                </a:rPr>
                <a:t>Human Dignity</a:t>
              </a:r>
            </a:p>
          </p:txBody>
        </p:sp>
        <p:sp>
          <p:nvSpPr>
            <p:cNvPr id="18" name="Freeform 1">
              <a:extLst>
                <a:ext uri="{FF2B5EF4-FFF2-40B4-BE49-F238E27FC236}">
                  <a16:creationId xmlns:a16="http://schemas.microsoft.com/office/drawing/2014/main" id="{0809ECCD-0584-46E7-A10F-823F07FDF8CC}"/>
                </a:ext>
              </a:extLst>
            </p:cNvPr>
            <p:cNvSpPr>
              <a:spLocks noChangeArrowheads="1"/>
            </p:cNvSpPr>
            <p:nvPr/>
          </p:nvSpPr>
          <p:spPr bwMode="auto">
            <a:xfrm rot="580372">
              <a:off x="6907981" y="1187359"/>
              <a:ext cx="1077480" cy="399175"/>
            </a:xfrm>
            <a:prstGeom prst="round2DiagRect">
              <a:avLst/>
            </a:prstGeom>
            <a:solidFill>
              <a:schemeClr val="accent3">
                <a:lumMod val="20000"/>
                <a:lumOff val="80000"/>
              </a:schemeClr>
            </a:solidFill>
            <a:ln w="19050">
              <a:solidFill>
                <a:schemeClr val="accent3"/>
              </a:solidFill>
            </a:ln>
            <a:effectLst/>
          </p:spPr>
          <p:txBody>
            <a:bodyPr wrap="none" anchor="ctr"/>
            <a:lstStyle/>
            <a:p>
              <a:pPr algn="ctr"/>
              <a:endParaRPr lang="en-US" sz="2520" dirty="0">
                <a:latin typeface="Roboto" pitchFamily="2" charset="0"/>
              </a:endParaRPr>
            </a:p>
          </p:txBody>
        </p:sp>
        <p:sp>
          <p:nvSpPr>
            <p:cNvPr id="19" name="TextBox 18">
              <a:extLst>
                <a:ext uri="{FF2B5EF4-FFF2-40B4-BE49-F238E27FC236}">
                  <a16:creationId xmlns:a16="http://schemas.microsoft.com/office/drawing/2014/main" id="{ABF8E016-28F5-4428-93B2-1ACFE9190623}"/>
                </a:ext>
              </a:extLst>
            </p:cNvPr>
            <p:cNvSpPr txBox="1"/>
            <p:nvPr/>
          </p:nvSpPr>
          <p:spPr>
            <a:xfrm rot="580372">
              <a:off x="6985018" y="1160176"/>
              <a:ext cx="938048" cy="444095"/>
            </a:xfrm>
            <a:prstGeom prst="rect">
              <a:avLst/>
            </a:prstGeom>
            <a:noFill/>
          </p:spPr>
          <p:txBody>
            <a:bodyPr wrap="square" rtlCol="0" anchor="ctr">
              <a:spAutoFit/>
            </a:bodyPr>
            <a:lstStyle/>
            <a:p>
              <a:pPr algn="ctr"/>
              <a:r>
                <a:rPr lang="en-AU" sz="1100" dirty="0">
                  <a:latin typeface="Roboto Medium" panose="02000000000000000000" pitchFamily="2" charset="0"/>
                  <a:ea typeface="Roboto Black" panose="02000000000000000000" pitchFamily="2" charset="0"/>
                </a:rPr>
                <a:t>Everyone is special.</a:t>
              </a:r>
            </a:p>
          </p:txBody>
        </p:sp>
      </p:grpSp>
      <p:grpSp>
        <p:nvGrpSpPr>
          <p:cNvPr id="78" name="Group 77">
            <a:extLst>
              <a:ext uri="{FF2B5EF4-FFF2-40B4-BE49-F238E27FC236}">
                <a16:creationId xmlns:a16="http://schemas.microsoft.com/office/drawing/2014/main" id="{561920BC-4B68-4BD3-96D0-4186E9ACD7CA}"/>
              </a:ext>
            </a:extLst>
          </p:cNvPr>
          <p:cNvGrpSpPr/>
          <p:nvPr/>
        </p:nvGrpSpPr>
        <p:grpSpPr>
          <a:xfrm>
            <a:off x="3580225" y="4826259"/>
            <a:ext cx="5339357" cy="563421"/>
            <a:chOff x="3597102" y="4589626"/>
            <a:chExt cx="5339357" cy="563421"/>
          </a:xfrm>
        </p:grpSpPr>
        <p:sp>
          <p:nvSpPr>
            <p:cNvPr id="6" name="Freeform 1">
              <a:extLst>
                <a:ext uri="{FF2B5EF4-FFF2-40B4-BE49-F238E27FC236}">
                  <a16:creationId xmlns:a16="http://schemas.microsoft.com/office/drawing/2014/main" id="{A8F5E374-870E-4C0B-97B5-FB4F93BF00F4}"/>
                </a:ext>
              </a:extLst>
            </p:cNvPr>
            <p:cNvSpPr>
              <a:spLocks noChangeArrowheads="1"/>
            </p:cNvSpPr>
            <p:nvPr/>
          </p:nvSpPr>
          <p:spPr bwMode="auto">
            <a:xfrm>
              <a:off x="4369307" y="4597733"/>
              <a:ext cx="4567152" cy="540000"/>
            </a:xfrm>
            <a:prstGeom prst="round2DiagRect">
              <a:avLst/>
            </a:prstGeom>
            <a:solidFill>
              <a:schemeClr val="accent6">
                <a:lumMod val="25000"/>
              </a:schemeClr>
            </a:solidFill>
            <a:ln>
              <a:noFill/>
            </a:ln>
            <a:effectLst/>
          </p:spPr>
          <p:txBody>
            <a:bodyPr wrap="none" anchor="ctr"/>
            <a:lstStyle/>
            <a:p>
              <a:pPr algn="ctr"/>
              <a:endParaRPr lang="en-US" sz="2520" dirty="0">
                <a:latin typeface="Roboto" pitchFamily="2" charset="0"/>
              </a:endParaRPr>
            </a:p>
          </p:txBody>
        </p:sp>
        <p:sp>
          <p:nvSpPr>
            <p:cNvPr id="7" name="TextBox 6">
              <a:extLst>
                <a:ext uri="{FF2B5EF4-FFF2-40B4-BE49-F238E27FC236}">
                  <a16:creationId xmlns:a16="http://schemas.microsoft.com/office/drawing/2014/main" id="{6558B93F-733F-490E-8367-EBDF59971A44}"/>
                </a:ext>
              </a:extLst>
            </p:cNvPr>
            <p:cNvSpPr txBox="1"/>
            <p:nvPr/>
          </p:nvSpPr>
          <p:spPr>
            <a:xfrm>
              <a:off x="4831262" y="4640788"/>
              <a:ext cx="4078189" cy="415498"/>
            </a:xfrm>
            <a:prstGeom prst="rect">
              <a:avLst/>
            </a:prstGeom>
            <a:noFill/>
          </p:spPr>
          <p:txBody>
            <a:bodyPr wrap="square" rtlCol="0">
              <a:spAutoFit/>
            </a:bodyPr>
            <a:lstStyle/>
            <a:p>
              <a:pPr algn="ctr"/>
              <a:r>
                <a:rPr lang="en-AU" sz="2100" dirty="0">
                  <a:solidFill>
                    <a:schemeClr val="bg1"/>
                  </a:solidFill>
                  <a:latin typeface="Roboto Medium" panose="02000000000000000000" pitchFamily="2" charset="0"/>
                  <a:ea typeface="Roboto Black" panose="02000000000000000000" pitchFamily="2" charset="0"/>
                </a:rPr>
                <a:t>Care for Our Common Home</a:t>
              </a:r>
            </a:p>
          </p:txBody>
        </p:sp>
        <p:sp>
          <p:nvSpPr>
            <p:cNvPr id="8" name="Freeform 1">
              <a:extLst>
                <a:ext uri="{FF2B5EF4-FFF2-40B4-BE49-F238E27FC236}">
                  <a16:creationId xmlns:a16="http://schemas.microsoft.com/office/drawing/2014/main" id="{664191FC-43AD-4938-B343-5F9F672C1D6A}"/>
                </a:ext>
              </a:extLst>
            </p:cNvPr>
            <p:cNvSpPr>
              <a:spLocks noChangeArrowheads="1"/>
            </p:cNvSpPr>
            <p:nvPr/>
          </p:nvSpPr>
          <p:spPr bwMode="auto">
            <a:xfrm rot="21104609">
              <a:off x="3597102" y="4589626"/>
              <a:ext cx="1374369" cy="563072"/>
            </a:xfrm>
            <a:prstGeom prst="round2DiagRect">
              <a:avLst/>
            </a:prstGeom>
            <a:solidFill>
              <a:schemeClr val="accent3">
                <a:lumMod val="20000"/>
                <a:lumOff val="80000"/>
              </a:schemeClr>
            </a:solidFill>
            <a:ln w="19050">
              <a:solidFill>
                <a:schemeClr val="accent3"/>
              </a:solidFill>
            </a:ln>
            <a:effectLst/>
          </p:spPr>
          <p:txBody>
            <a:bodyPr wrap="none" anchor="ctr"/>
            <a:lstStyle/>
            <a:p>
              <a:pPr algn="ctr"/>
              <a:endParaRPr lang="en-US" sz="2520" dirty="0">
                <a:latin typeface="Roboto" pitchFamily="2" charset="0"/>
              </a:endParaRPr>
            </a:p>
          </p:txBody>
        </p:sp>
        <p:sp>
          <p:nvSpPr>
            <p:cNvPr id="9" name="TextBox 8">
              <a:extLst>
                <a:ext uri="{FF2B5EF4-FFF2-40B4-BE49-F238E27FC236}">
                  <a16:creationId xmlns:a16="http://schemas.microsoft.com/office/drawing/2014/main" id="{2DD4E862-D750-49C7-A101-C9E86C35EFA8}"/>
                </a:ext>
              </a:extLst>
            </p:cNvPr>
            <p:cNvSpPr txBox="1"/>
            <p:nvPr/>
          </p:nvSpPr>
          <p:spPr>
            <a:xfrm rot="21167337">
              <a:off x="3711922" y="4599049"/>
              <a:ext cx="1149081" cy="553998"/>
            </a:xfrm>
            <a:prstGeom prst="rect">
              <a:avLst/>
            </a:prstGeom>
            <a:noFill/>
          </p:spPr>
          <p:txBody>
            <a:bodyPr wrap="square" rtlCol="0" anchor="ctr">
              <a:spAutoFit/>
            </a:bodyPr>
            <a:lstStyle/>
            <a:p>
              <a:pPr algn="ctr"/>
              <a:r>
                <a:rPr lang="en-AU" sz="1000" dirty="0">
                  <a:latin typeface="Roboto Medium" panose="02000000000000000000" pitchFamily="2" charset="0"/>
                  <a:ea typeface="Roboto Black" panose="02000000000000000000" pitchFamily="2" charset="0"/>
                </a:rPr>
                <a:t>We are part of </a:t>
              </a:r>
            </a:p>
            <a:p>
              <a:pPr algn="ctr"/>
              <a:r>
                <a:rPr lang="en-AU" sz="1000" dirty="0">
                  <a:latin typeface="Roboto Medium" panose="02000000000000000000" pitchFamily="2" charset="0"/>
                  <a:ea typeface="Roboto Black" panose="02000000000000000000" pitchFamily="2" charset="0"/>
                </a:rPr>
                <a:t>and need to care for creation.</a:t>
              </a:r>
            </a:p>
          </p:txBody>
        </p:sp>
      </p:grpSp>
      <p:pic>
        <p:nvPicPr>
          <p:cNvPr id="66" name="Picture Placeholder 45" descr="Three women in bright green and red saris stand together, one holding a microphone and two with tambourines, with two men standing behind them. ">
            <a:extLst>
              <a:ext uri="{FF2B5EF4-FFF2-40B4-BE49-F238E27FC236}">
                <a16:creationId xmlns:a16="http://schemas.microsoft.com/office/drawing/2014/main" id="{3686E102-BC05-4DAD-9396-AD0387E95AAD}"/>
              </a:ext>
            </a:extLst>
          </p:cNvPr>
          <p:cNvPicPr preferRelativeResize="0">
            <a:picLocks/>
          </p:cNvPicPr>
          <p:nvPr/>
        </p:nvPicPr>
        <p:blipFill>
          <a:blip r:embed="rId4" cstate="screen">
            <a:extLst>
              <a:ext uri="{28A0092B-C50C-407E-A947-70E740481C1C}">
                <a14:useLocalDpi xmlns:a14="http://schemas.microsoft.com/office/drawing/2010/main"/>
              </a:ext>
            </a:extLst>
          </a:blip>
          <a:srcRect/>
          <a:stretch/>
        </p:blipFill>
        <p:spPr>
          <a:xfrm>
            <a:off x="9618542" y="2888170"/>
            <a:ext cx="2160000" cy="1440000"/>
          </a:xfrm>
          <a:prstGeom prst="roundRect">
            <a:avLst/>
          </a:prstGeom>
          <a:solidFill>
            <a:sysClr val="window" lastClr="FFFFFF">
              <a:lumMod val="85000"/>
            </a:sysClr>
          </a:solidFill>
          <a:ln w="28575">
            <a:solidFill>
              <a:srgbClr val="2AA988"/>
            </a:solidFill>
          </a:ln>
        </p:spPr>
      </p:pic>
      <p:pic>
        <p:nvPicPr>
          <p:cNvPr id="67" name="Picture Placeholder 34" descr="A young mother smiles to camera as she holds her sons. They are sitting on the floor of their small home.">
            <a:extLst>
              <a:ext uri="{FF2B5EF4-FFF2-40B4-BE49-F238E27FC236}">
                <a16:creationId xmlns:a16="http://schemas.microsoft.com/office/drawing/2014/main" id="{4CD08FD1-1CB3-4224-9013-3E4BC939B871}"/>
              </a:ext>
            </a:extLst>
          </p:cNvPr>
          <p:cNvPicPr preferRelativeResize="0">
            <a:picLocks/>
          </p:cNvPicPr>
          <p:nvPr/>
        </p:nvPicPr>
        <p:blipFill>
          <a:blip r:embed="rId5" cstate="screen">
            <a:extLst>
              <a:ext uri="{28A0092B-C50C-407E-A947-70E740481C1C}">
                <a14:useLocalDpi xmlns:a14="http://schemas.microsoft.com/office/drawing/2010/main"/>
              </a:ext>
            </a:extLst>
          </a:blip>
          <a:stretch>
            <a:fillRect/>
          </a:stretch>
        </p:blipFill>
        <p:spPr>
          <a:xfrm>
            <a:off x="446039" y="4487620"/>
            <a:ext cx="2160000" cy="1440000"/>
          </a:xfrm>
          <a:prstGeom prst="roundRect">
            <a:avLst/>
          </a:prstGeom>
          <a:solidFill>
            <a:sysClr val="window" lastClr="FFFFFF">
              <a:lumMod val="85000"/>
            </a:sysClr>
          </a:solidFill>
          <a:ln w="28575">
            <a:solidFill>
              <a:srgbClr val="2AA988"/>
            </a:solidFill>
          </a:ln>
        </p:spPr>
      </p:pic>
      <p:pic>
        <p:nvPicPr>
          <p:cNvPr id="68" name="Picture Placeholder 48" descr="A woman in a colourful striped top stand smiling at the camera.">
            <a:extLst>
              <a:ext uri="{FF2B5EF4-FFF2-40B4-BE49-F238E27FC236}">
                <a16:creationId xmlns:a16="http://schemas.microsoft.com/office/drawing/2014/main" id="{EE658314-C395-4CD5-BA00-B0B0CA53ACA2}"/>
              </a:ext>
            </a:extLst>
          </p:cNvPr>
          <p:cNvPicPr preferRelativeResize="0">
            <a:picLocks/>
          </p:cNvPicPr>
          <p:nvPr/>
        </p:nvPicPr>
        <p:blipFill>
          <a:blip r:embed="rId6" cstate="screen">
            <a:extLst>
              <a:ext uri="{28A0092B-C50C-407E-A947-70E740481C1C}">
                <a14:useLocalDpi xmlns:a14="http://schemas.microsoft.com/office/drawing/2010/main"/>
              </a:ext>
            </a:extLst>
          </a:blip>
          <a:stretch>
            <a:fillRect/>
          </a:stretch>
        </p:blipFill>
        <p:spPr>
          <a:xfrm>
            <a:off x="422409" y="1288719"/>
            <a:ext cx="2160000" cy="1440000"/>
          </a:xfrm>
          <a:prstGeom prst="roundRect">
            <a:avLst/>
          </a:prstGeom>
          <a:solidFill>
            <a:sysClr val="window" lastClr="FFFFFF">
              <a:lumMod val="85000"/>
            </a:sysClr>
          </a:solidFill>
          <a:ln w="28575">
            <a:solidFill>
              <a:srgbClr val="2AA988"/>
            </a:solidFill>
          </a:ln>
        </p:spPr>
      </p:pic>
      <p:pic>
        <p:nvPicPr>
          <p:cNvPr id="69" name="Picture Placeholder 23" descr="A woman and child sit next to each other looking at a workbook together.">
            <a:extLst>
              <a:ext uri="{FF2B5EF4-FFF2-40B4-BE49-F238E27FC236}">
                <a16:creationId xmlns:a16="http://schemas.microsoft.com/office/drawing/2014/main" id="{F756B5E2-3C61-4745-8757-936C6F7D61F0}"/>
              </a:ext>
            </a:extLst>
          </p:cNvPr>
          <p:cNvPicPr preferRelativeResize="0">
            <a:picLocks/>
          </p:cNvPicPr>
          <p:nvPr/>
        </p:nvPicPr>
        <p:blipFill>
          <a:blip r:embed="rId7" cstate="screen">
            <a:extLst>
              <a:ext uri="{28A0092B-C50C-407E-A947-70E740481C1C}">
                <a14:useLocalDpi xmlns:a14="http://schemas.microsoft.com/office/drawing/2010/main"/>
              </a:ext>
            </a:extLst>
          </a:blip>
          <a:stretch>
            <a:fillRect/>
          </a:stretch>
        </p:blipFill>
        <p:spPr>
          <a:xfrm>
            <a:off x="445104" y="2888170"/>
            <a:ext cx="2160000" cy="1440000"/>
          </a:xfrm>
          <a:prstGeom prst="roundRect">
            <a:avLst/>
          </a:prstGeom>
          <a:solidFill>
            <a:sysClr val="window" lastClr="FFFFFF">
              <a:lumMod val="85000"/>
            </a:sysClr>
          </a:solidFill>
          <a:ln w="28575">
            <a:solidFill>
              <a:srgbClr val="2AA988"/>
            </a:solidFill>
          </a:ln>
        </p:spPr>
      </p:pic>
      <p:pic>
        <p:nvPicPr>
          <p:cNvPr id="70" name="Picture Placeholder 25" descr="A group of women stand behind the counter of a small fruit and vegetable stall. ">
            <a:extLst>
              <a:ext uri="{FF2B5EF4-FFF2-40B4-BE49-F238E27FC236}">
                <a16:creationId xmlns:a16="http://schemas.microsoft.com/office/drawing/2014/main" id="{168DE62F-DB66-4CC0-87DD-716A5ED16E28}"/>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9614709" y="1288719"/>
            <a:ext cx="2160000" cy="1440000"/>
          </a:xfrm>
          <a:prstGeom prst="roundRect">
            <a:avLst/>
          </a:prstGeom>
          <a:solidFill>
            <a:sysClr val="window" lastClr="FFFFFF">
              <a:lumMod val="85000"/>
            </a:sysClr>
          </a:solidFill>
          <a:ln w="28575">
            <a:solidFill>
              <a:srgbClr val="2AA988"/>
            </a:solidFill>
          </a:ln>
        </p:spPr>
      </p:pic>
      <p:pic>
        <p:nvPicPr>
          <p:cNvPr id="76" name="Picture Placeholder 27" descr="Three students use watering cans to water plants in a school garden. ">
            <a:extLst>
              <a:ext uri="{FF2B5EF4-FFF2-40B4-BE49-F238E27FC236}">
                <a16:creationId xmlns:a16="http://schemas.microsoft.com/office/drawing/2014/main" id="{8E85737E-5FC4-42B3-AAF0-6F6148F9D1F8}"/>
              </a:ext>
            </a:extLst>
          </p:cNvPr>
          <p:cNvPicPr preferRelativeResize="0">
            <a:picLocks/>
          </p:cNvPicPr>
          <p:nvPr/>
        </p:nvPicPr>
        <p:blipFill>
          <a:blip r:embed="rId9" cstate="screen">
            <a:extLst>
              <a:ext uri="{28A0092B-C50C-407E-A947-70E740481C1C}">
                <a14:useLocalDpi xmlns:a14="http://schemas.microsoft.com/office/drawing/2010/main"/>
              </a:ext>
            </a:extLst>
          </a:blip>
          <a:srcRect/>
          <a:stretch/>
        </p:blipFill>
        <p:spPr>
          <a:xfrm>
            <a:off x="9611515" y="4487620"/>
            <a:ext cx="2160000" cy="1440000"/>
          </a:xfrm>
          <a:prstGeom prst="roundRect">
            <a:avLst/>
          </a:prstGeom>
          <a:solidFill>
            <a:sysClr val="window" lastClr="FFFFFF">
              <a:lumMod val="85000"/>
            </a:sysClr>
          </a:solidFill>
          <a:ln w="28575">
            <a:solidFill>
              <a:srgbClr val="2AA988"/>
            </a:solidFill>
          </a:ln>
        </p:spPr>
      </p:pic>
    </p:spTree>
    <p:extLst>
      <p:ext uri="{BB962C8B-B14F-4D97-AF65-F5344CB8AC3E}">
        <p14:creationId xmlns:p14="http://schemas.microsoft.com/office/powerpoint/2010/main" val="642403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D01A2-B8A8-43EC-A2BB-5A156EC587AF}"/>
              </a:ext>
            </a:extLst>
          </p:cNvPr>
          <p:cNvSpPr>
            <a:spLocks noGrp="1"/>
          </p:cNvSpPr>
          <p:nvPr>
            <p:ph type="body" sz="quarter" idx="13"/>
          </p:nvPr>
        </p:nvSpPr>
        <p:spPr>
          <a:xfrm>
            <a:off x="335360" y="1485903"/>
            <a:ext cx="5760640" cy="4239300"/>
          </a:xfrm>
        </p:spPr>
        <p:txBody>
          <a:bodyPr/>
          <a:lstStyle/>
          <a:p>
            <a:pPr>
              <a:lnSpc>
                <a:spcPct val="113000"/>
              </a:lnSpc>
              <a:spcBef>
                <a:spcPts val="0"/>
              </a:spcBef>
              <a:spcAft>
                <a:spcPts val="1200"/>
              </a:spcAft>
            </a:pPr>
            <a:r>
              <a:rPr lang="en-AU" altLang="en-US" dirty="0"/>
              <a:t>Working together is really important and effective. We have partner organisations who work with communities all around the world.</a:t>
            </a:r>
          </a:p>
          <a:p>
            <a:pPr>
              <a:lnSpc>
                <a:spcPct val="113000"/>
              </a:lnSpc>
              <a:spcBef>
                <a:spcPts val="0"/>
              </a:spcBef>
              <a:spcAft>
                <a:spcPts val="1200"/>
              </a:spcAft>
            </a:pPr>
            <a:r>
              <a:rPr lang="en-AU" dirty="0"/>
              <a:t>We start a project by listening to communities share their vision and goals. We are there for them and to help them achieve their goals.</a:t>
            </a:r>
            <a:endParaRPr lang="en-AU" b="1" dirty="0"/>
          </a:p>
          <a:p>
            <a:pPr>
              <a:lnSpc>
                <a:spcPct val="113000"/>
              </a:lnSpc>
              <a:spcAft>
                <a:spcPts val="1200"/>
              </a:spcAft>
            </a:pPr>
            <a:endParaRPr lang="en-AU" dirty="0"/>
          </a:p>
        </p:txBody>
      </p:sp>
      <p:pic>
        <p:nvPicPr>
          <p:cNvPr id="4" name="Picture Placeholder 3" descr="A schoolgirl fills a cup at one of three taps on the side of a school building, with a trough beneath to collect excess water. ">
            <a:extLst>
              <a:ext uri="{FF2B5EF4-FFF2-40B4-BE49-F238E27FC236}">
                <a16:creationId xmlns:a16="http://schemas.microsoft.com/office/drawing/2014/main" id="{B05CCE5E-D9C8-43A6-A7F7-AFC3A4B3BBF8}"/>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377"/>
          <a:stretch>
            <a:fillRect/>
          </a:stretch>
        </p:blipFill>
        <p:spPr>
          <a:xfrm>
            <a:off x="6915150" y="692696"/>
            <a:ext cx="4959785" cy="4889086"/>
          </a:xfrm>
        </p:spPr>
      </p:pic>
      <p:sp>
        <p:nvSpPr>
          <p:cNvPr id="6" name="Text Placeholder 5">
            <a:extLst>
              <a:ext uri="{FF2B5EF4-FFF2-40B4-BE49-F238E27FC236}">
                <a16:creationId xmlns:a16="http://schemas.microsoft.com/office/drawing/2014/main" id="{6C7C7BDE-C50A-4457-A5A0-1867909CAEDD}"/>
              </a:ext>
            </a:extLst>
          </p:cNvPr>
          <p:cNvSpPr>
            <a:spLocks noGrp="1"/>
          </p:cNvSpPr>
          <p:nvPr>
            <p:ph type="body" sz="quarter" idx="11"/>
          </p:nvPr>
        </p:nvSpPr>
        <p:spPr/>
        <p:txBody>
          <a:bodyPr/>
          <a:lstStyle/>
          <a:p>
            <a:r>
              <a:rPr lang="en-AU" dirty="0"/>
              <a:t>Sisilia’s school now has easy access to clean and safe water for drinking and hygiene. Photo: Caritas Australia</a:t>
            </a:r>
          </a:p>
        </p:txBody>
      </p:sp>
      <p:sp>
        <p:nvSpPr>
          <p:cNvPr id="14" name="Title 13">
            <a:extLst>
              <a:ext uri="{FF2B5EF4-FFF2-40B4-BE49-F238E27FC236}">
                <a16:creationId xmlns:a16="http://schemas.microsoft.com/office/drawing/2014/main" id="{B4F4A9DD-6C6F-4D65-AF0A-7BC22CD1F1BA}"/>
              </a:ext>
            </a:extLst>
          </p:cNvPr>
          <p:cNvSpPr>
            <a:spLocks noGrp="1"/>
          </p:cNvSpPr>
          <p:nvPr>
            <p:ph type="title"/>
          </p:nvPr>
        </p:nvSpPr>
        <p:spPr>
          <a:xfrm>
            <a:off x="325314" y="191046"/>
            <a:ext cx="5343965" cy="1003300"/>
          </a:xfrm>
        </p:spPr>
        <p:txBody>
          <a:bodyPr/>
          <a:lstStyle/>
          <a:p>
            <a:r>
              <a:rPr lang="en-AU" dirty="0"/>
              <a:t>How we work with others</a:t>
            </a:r>
          </a:p>
        </p:txBody>
      </p:sp>
    </p:spTree>
    <p:extLst>
      <p:ext uri="{BB962C8B-B14F-4D97-AF65-F5344CB8AC3E}">
        <p14:creationId xmlns:p14="http://schemas.microsoft.com/office/powerpoint/2010/main" val="1488301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D01A2-B8A8-43EC-A2BB-5A156EC587AF}"/>
              </a:ext>
            </a:extLst>
          </p:cNvPr>
          <p:cNvSpPr>
            <a:spLocks noGrp="1"/>
          </p:cNvSpPr>
          <p:nvPr>
            <p:ph type="body" sz="quarter" idx="13"/>
          </p:nvPr>
        </p:nvSpPr>
        <p:spPr/>
        <p:txBody>
          <a:bodyPr/>
          <a:lstStyle/>
          <a:p>
            <a:pPr>
              <a:lnSpc>
                <a:spcPct val="110000"/>
              </a:lnSpc>
              <a:spcBef>
                <a:spcPts val="0"/>
              </a:spcBef>
              <a:spcAft>
                <a:spcPts val="1200"/>
              </a:spcAft>
            </a:pPr>
            <a:r>
              <a:rPr lang="en-AU" dirty="0"/>
              <a:t>Nobody has nothing and everyone is good at something! Communities start by looking at their strengths; what they are good at and what they already have. </a:t>
            </a:r>
          </a:p>
          <a:p>
            <a:pPr>
              <a:lnSpc>
                <a:spcPct val="110000"/>
              </a:lnSpc>
              <a:spcBef>
                <a:spcPts val="0"/>
              </a:spcBef>
              <a:spcAft>
                <a:spcPts val="1200"/>
              </a:spcAft>
            </a:pPr>
            <a:r>
              <a:rPr lang="en-AU" dirty="0"/>
              <a:t>Together, we find ways to build on their strengths to improve things for everyone. The communities lead the way to a better future and we are proud to help them along the way. </a:t>
            </a:r>
            <a:r>
              <a:rPr lang="en-AU" b="1" dirty="0"/>
              <a:t>This is called the Strengths-based Approach. </a:t>
            </a:r>
          </a:p>
          <a:p>
            <a:pPr>
              <a:lnSpc>
                <a:spcPct val="113000"/>
              </a:lnSpc>
              <a:spcAft>
                <a:spcPts val="1200"/>
              </a:spcAft>
            </a:pPr>
            <a:endParaRPr lang="en-AU" dirty="0"/>
          </a:p>
        </p:txBody>
      </p:sp>
      <p:pic>
        <p:nvPicPr>
          <p:cNvPr id="4" name="Picture Placeholder 3" descr="A group of women wearing blue hairnets sit on the floor around plates of flour and other foods.">
            <a:extLst>
              <a:ext uri="{FF2B5EF4-FFF2-40B4-BE49-F238E27FC236}">
                <a16:creationId xmlns:a16="http://schemas.microsoft.com/office/drawing/2014/main" id="{F710E28F-5451-4F44-A10D-606646F75373}"/>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6915150" y="616496"/>
            <a:ext cx="4989356" cy="4918236"/>
          </a:xfrm>
        </p:spPr>
      </p:pic>
      <p:sp>
        <p:nvSpPr>
          <p:cNvPr id="6" name="Text Placeholder 5">
            <a:extLst>
              <a:ext uri="{FF2B5EF4-FFF2-40B4-BE49-F238E27FC236}">
                <a16:creationId xmlns:a16="http://schemas.microsoft.com/office/drawing/2014/main" id="{6C7C7BDE-C50A-4457-A5A0-1867909CAEDD}"/>
              </a:ext>
            </a:extLst>
          </p:cNvPr>
          <p:cNvSpPr>
            <a:spLocks noGrp="1"/>
          </p:cNvSpPr>
          <p:nvPr>
            <p:ph type="body" sz="quarter" idx="11"/>
          </p:nvPr>
        </p:nvSpPr>
        <p:spPr>
          <a:xfrm>
            <a:off x="6896855" y="5534732"/>
            <a:ext cx="4959785" cy="683586"/>
          </a:xfrm>
        </p:spPr>
        <p:txBody>
          <a:bodyPr/>
          <a:lstStyle/>
          <a:p>
            <a:r>
              <a:rPr lang="en-AU" dirty="0" err="1"/>
              <a:t>Manaini</a:t>
            </a:r>
            <a:r>
              <a:rPr lang="en-AU" dirty="0"/>
              <a:t> and her community learnt food processing skills to transform leftovers from crops into flour to increase their weekly income. Photo: Caritas Australia</a:t>
            </a:r>
          </a:p>
        </p:txBody>
      </p:sp>
      <p:sp>
        <p:nvSpPr>
          <p:cNvPr id="14" name="Title 13">
            <a:extLst>
              <a:ext uri="{FF2B5EF4-FFF2-40B4-BE49-F238E27FC236}">
                <a16:creationId xmlns:a16="http://schemas.microsoft.com/office/drawing/2014/main" id="{B4F4A9DD-6C6F-4D65-AF0A-7BC22CD1F1BA}"/>
              </a:ext>
            </a:extLst>
          </p:cNvPr>
          <p:cNvSpPr>
            <a:spLocks noGrp="1"/>
          </p:cNvSpPr>
          <p:nvPr>
            <p:ph type="title"/>
          </p:nvPr>
        </p:nvSpPr>
        <p:spPr/>
        <p:txBody>
          <a:bodyPr/>
          <a:lstStyle/>
          <a:p>
            <a:r>
              <a:rPr lang="en-AU" dirty="0"/>
              <a:t>How we work with others</a:t>
            </a:r>
          </a:p>
        </p:txBody>
      </p:sp>
    </p:spTree>
    <p:extLst>
      <p:ext uri="{BB962C8B-B14F-4D97-AF65-F5344CB8AC3E}">
        <p14:creationId xmlns:p14="http://schemas.microsoft.com/office/powerpoint/2010/main" val="1150014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6EA27B-E44D-414A-9EA8-9882126BB0DD}"/>
              </a:ext>
            </a:extLst>
          </p:cNvPr>
          <p:cNvSpPr>
            <a:spLocks noGrp="1"/>
          </p:cNvSpPr>
          <p:nvPr>
            <p:ph type="body" sz="half" idx="2"/>
          </p:nvPr>
        </p:nvSpPr>
        <p:spPr/>
        <p:txBody>
          <a:bodyPr lIns="91437" tIns="45719" rIns="91437" bIns="45719" anchor="t"/>
          <a:lstStyle/>
          <a:p>
            <a:pPr>
              <a:lnSpc>
                <a:spcPct val="110000"/>
              </a:lnSpc>
              <a:spcBef>
                <a:spcPts val="0"/>
              </a:spcBef>
              <a:spcAft>
                <a:spcPts val="1200"/>
              </a:spcAft>
            </a:pPr>
            <a:r>
              <a:rPr lang="en-AU" altLang="en-US" sz="2400" b="1" dirty="0">
                <a:solidFill>
                  <a:schemeClr val="tx1"/>
                </a:solidFill>
              </a:rPr>
              <a:t>Ways you can take action:</a:t>
            </a:r>
          </a:p>
          <a:p>
            <a:pPr marL="285736" indent="-285736">
              <a:lnSpc>
                <a:spcPct val="110000"/>
              </a:lnSpc>
              <a:spcBef>
                <a:spcPts val="0"/>
              </a:spcBef>
              <a:spcAft>
                <a:spcPts val="1200"/>
              </a:spcAft>
              <a:buFont typeface="Arial" panose="020B0604020202020204" pitchFamily="34" charset="0"/>
              <a:buChar char="•"/>
            </a:pPr>
            <a:r>
              <a:rPr lang="en-AU" altLang="en-US" sz="2400" dirty="0">
                <a:solidFill>
                  <a:schemeClr val="tx1"/>
                </a:solidFill>
              </a:rPr>
              <a:t>Fundraise</a:t>
            </a:r>
          </a:p>
          <a:p>
            <a:pPr marL="285736" indent="-285736">
              <a:lnSpc>
                <a:spcPct val="110000"/>
              </a:lnSpc>
              <a:spcBef>
                <a:spcPts val="0"/>
              </a:spcBef>
              <a:spcAft>
                <a:spcPts val="1200"/>
              </a:spcAft>
              <a:buFont typeface="Arial" panose="020B0604020202020204" pitchFamily="34" charset="0"/>
              <a:buChar char="•"/>
            </a:pPr>
            <a:r>
              <a:rPr lang="en-AU" altLang="en-US" sz="2400" dirty="0">
                <a:solidFill>
                  <a:schemeClr val="tx1"/>
                </a:solidFill>
              </a:rPr>
              <a:t>Talking to others about </a:t>
            </a:r>
            <a:br>
              <a:rPr lang="en-AU" altLang="en-US" sz="2400" dirty="0">
                <a:solidFill>
                  <a:schemeClr val="tx1"/>
                </a:solidFill>
              </a:rPr>
            </a:br>
            <a:r>
              <a:rPr lang="en-AU" altLang="en-US" sz="2400" dirty="0">
                <a:solidFill>
                  <a:schemeClr val="tx1"/>
                </a:solidFill>
              </a:rPr>
              <a:t>global issues</a:t>
            </a:r>
          </a:p>
          <a:p>
            <a:pPr marL="285736" indent="-285736">
              <a:lnSpc>
                <a:spcPct val="110000"/>
              </a:lnSpc>
              <a:spcBef>
                <a:spcPts val="0"/>
              </a:spcBef>
              <a:spcAft>
                <a:spcPts val="1200"/>
              </a:spcAft>
              <a:buFont typeface="Arial" panose="020B0604020202020204" pitchFamily="34" charset="0"/>
              <a:buChar char="•"/>
            </a:pPr>
            <a:r>
              <a:rPr lang="en-AU" altLang="en-US" sz="2400" dirty="0">
                <a:solidFill>
                  <a:schemeClr val="tx1"/>
                </a:solidFill>
              </a:rPr>
              <a:t>Caring for creation</a:t>
            </a:r>
          </a:p>
          <a:p>
            <a:pPr marL="285736" indent="-285736">
              <a:lnSpc>
                <a:spcPct val="110000"/>
              </a:lnSpc>
              <a:spcBef>
                <a:spcPts val="0"/>
              </a:spcBef>
              <a:spcAft>
                <a:spcPts val="1200"/>
              </a:spcAft>
              <a:buFont typeface="Arial" panose="020B0604020202020204" pitchFamily="34" charset="0"/>
              <a:buChar char="•"/>
            </a:pPr>
            <a:r>
              <a:rPr lang="en-AU" altLang="en-US" sz="2400" dirty="0">
                <a:solidFill>
                  <a:schemeClr val="tx1"/>
                </a:solidFill>
              </a:rPr>
              <a:t>Keep learning</a:t>
            </a:r>
          </a:p>
          <a:p>
            <a:pPr>
              <a:lnSpc>
                <a:spcPct val="110000"/>
              </a:lnSpc>
              <a:spcBef>
                <a:spcPts val="0"/>
              </a:spcBef>
              <a:spcAft>
                <a:spcPts val="1200"/>
              </a:spcAft>
            </a:pPr>
            <a:endParaRPr lang="en-US" sz="2400" dirty="0">
              <a:solidFill>
                <a:schemeClr val="tx1"/>
              </a:solidFill>
            </a:endParaRPr>
          </a:p>
        </p:txBody>
      </p:sp>
      <p:pic>
        <p:nvPicPr>
          <p:cNvPr id="6" name="Picture 5" descr="A young girl places money into a Project Compassion box, being held by an older girl.">
            <a:extLst>
              <a:ext uri="{FF2B5EF4-FFF2-40B4-BE49-F238E27FC236}">
                <a16:creationId xmlns:a16="http://schemas.microsoft.com/office/drawing/2014/main" id="{B5BF1F18-2B60-6C13-8913-991ED20FF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734687" y="1269254"/>
            <a:ext cx="3239145" cy="2159746"/>
          </a:xfrm>
          <a:prstGeom prst="rect">
            <a:avLst/>
          </a:prstGeom>
          <a:ln w="57150">
            <a:noFill/>
          </a:ln>
          <a:effectLst/>
        </p:spPr>
      </p:pic>
      <p:pic>
        <p:nvPicPr>
          <p:cNvPr id="3" name="Picture 2" descr="A group of students lie around a map of the world with the words 'Common Good', 'Solidarity' and ' Dignity' sitting on the map.">
            <a:extLst>
              <a:ext uri="{FF2B5EF4-FFF2-40B4-BE49-F238E27FC236}">
                <a16:creationId xmlns:a16="http://schemas.microsoft.com/office/drawing/2014/main" id="{AA1B529B-B5C9-654B-1116-4919612BFA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16200000">
            <a:off x="5930549" y="1520232"/>
            <a:ext cx="2545025" cy="381753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9" name="Picture 8" descr="A young girl uses a stick to point to paintings on the outside wall of her school building, which depict how to practice good hygiene, while other students watch on. ">
            <a:extLst>
              <a:ext uri="{FF2B5EF4-FFF2-40B4-BE49-F238E27FC236}">
                <a16:creationId xmlns:a16="http://schemas.microsoft.com/office/drawing/2014/main" id="{ABAB2D71-561E-6B39-95DD-412891794D2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382001" y="3566233"/>
            <a:ext cx="3370876" cy="2248543"/>
          </a:xfrm>
          <a:prstGeom prst="rect">
            <a:avLst/>
          </a:prstGeom>
          <a:ln w="57150">
            <a:noFill/>
          </a:ln>
          <a:effectLst/>
        </p:spPr>
      </p:pic>
      <p:sp>
        <p:nvSpPr>
          <p:cNvPr id="10" name="Title 9">
            <a:extLst>
              <a:ext uri="{FF2B5EF4-FFF2-40B4-BE49-F238E27FC236}">
                <a16:creationId xmlns:a16="http://schemas.microsoft.com/office/drawing/2014/main" id="{80ED41E7-6698-489E-B856-EF1EAA39F94C}"/>
              </a:ext>
            </a:extLst>
          </p:cNvPr>
          <p:cNvSpPr>
            <a:spLocks noGrp="1"/>
          </p:cNvSpPr>
          <p:nvPr>
            <p:ph type="title"/>
          </p:nvPr>
        </p:nvSpPr>
        <p:spPr>
          <a:xfrm>
            <a:off x="325315" y="191046"/>
            <a:ext cx="5338638" cy="1003300"/>
          </a:xfrm>
          <a:prstGeom prst="rect">
            <a:avLst/>
          </a:prstGeom>
        </p:spPr>
        <p:txBody>
          <a:bodyPr anchor="ctr"/>
          <a:lstStyle/>
          <a:p>
            <a:r>
              <a:rPr lang="en-US" sz="3600" cap="none" dirty="0">
                <a:solidFill>
                  <a:schemeClr val="tx1"/>
                </a:solidFill>
              </a:rPr>
              <a:t>How can you help?</a:t>
            </a:r>
          </a:p>
        </p:txBody>
      </p:sp>
    </p:spTree>
    <p:extLst>
      <p:ext uri="{BB962C8B-B14F-4D97-AF65-F5344CB8AC3E}">
        <p14:creationId xmlns:p14="http://schemas.microsoft.com/office/powerpoint/2010/main" val="2739732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C411EE8-1784-D348-9AF1-4AB31E385C66}"/>
              </a:ext>
            </a:extLst>
          </p:cNvPr>
          <p:cNvSpPr txBox="1"/>
          <p:nvPr/>
        </p:nvSpPr>
        <p:spPr>
          <a:xfrm>
            <a:off x="140161" y="4185729"/>
            <a:ext cx="2416046" cy="369332"/>
          </a:xfrm>
          <a:prstGeom prst="rect">
            <a:avLst/>
          </a:prstGeom>
          <a:noFill/>
        </p:spPr>
        <p:txBody>
          <a:bodyPr wrap="none" rtlCol="0">
            <a:spAutoFit/>
          </a:bodyPr>
          <a:lstStyle/>
          <a:p>
            <a:pPr algn="ctr"/>
            <a:r>
              <a:rPr lang="en-AU" b="1" dirty="0">
                <a:solidFill>
                  <a:srgbClr val="0C244C"/>
                </a:solidFill>
                <a:latin typeface="Arial" panose="020B0604020202020204" pitchFamily="34" charset="0"/>
              </a:rPr>
              <a:t>Project Compassion</a:t>
            </a:r>
          </a:p>
        </p:txBody>
      </p:sp>
      <p:sp>
        <p:nvSpPr>
          <p:cNvPr id="49" name="TextBox 48">
            <a:extLst>
              <a:ext uri="{FF2B5EF4-FFF2-40B4-BE49-F238E27FC236}">
                <a16:creationId xmlns:a16="http://schemas.microsoft.com/office/drawing/2014/main" id="{BBABE300-7A14-AB4F-A7BC-CF0BE7B908F6}"/>
              </a:ext>
            </a:extLst>
          </p:cNvPr>
          <p:cNvSpPr txBox="1"/>
          <p:nvPr/>
        </p:nvSpPr>
        <p:spPr>
          <a:xfrm>
            <a:off x="2717302" y="4199436"/>
            <a:ext cx="2049148" cy="341919"/>
          </a:xfrm>
          <a:prstGeom prst="rect">
            <a:avLst/>
          </a:prstGeom>
          <a:noFill/>
        </p:spPr>
        <p:txBody>
          <a:bodyPr wrap="none" lIns="64292" tIns="32146" rIns="64292" bIns="32146" rtlCol="0" anchor="t">
            <a:spAutoFit/>
          </a:bodyPr>
          <a:lstStyle/>
          <a:p>
            <a:pPr algn="ctr"/>
            <a:r>
              <a:rPr lang="en-AU" b="1" dirty="0">
                <a:solidFill>
                  <a:srgbClr val="0C244C"/>
                </a:solidFill>
                <a:latin typeface="Arial" panose="020B0604020202020204" pitchFamily="34" charset="0"/>
              </a:rPr>
              <a:t>Pancake Tuesday</a:t>
            </a:r>
            <a:endParaRPr lang="en-US" dirty="0">
              <a:latin typeface="Arial" panose="020B0604020202020204" pitchFamily="34" charset="0"/>
            </a:endParaRPr>
          </a:p>
        </p:txBody>
      </p:sp>
      <p:sp>
        <p:nvSpPr>
          <p:cNvPr id="54" name="TextBox 53">
            <a:extLst>
              <a:ext uri="{FF2B5EF4-FFF2-40B4-BE49-F238E27FC236}">
                <a16:creationId xmlns:a16="http://schemas.microsoft.com/office/drawing/2014/main" id="{2591CAC4-F2E9-EB4A-B8CE-0167301C7972}"/>
              </a:ext>
            </a:extLst>
          </p:cNvPr>
          <p:cNvSpPr txBox="1"/>
          <p:nvPr/>
        </p:nvSpPr>
        <p:spPr>
          <a:xfrm>
            <a:off x="7300762" y="4185729"/>
            <a:ext cx="2360391" cy="369332"/>
          </a:xfrm>
          <a:prstGeom prst="rect">
            <a:avLst/>
          </a:prstGeom>
          <a:noFill/>
        </p:spPr>
        <p:txBody>
          <a:bodyPr wrap="none" rtlCol="0">
            <a:spAutoFit/>
          </a:bodyPr>
          <a:lstStyle/>
          <a:p>
            <a:pPr algn="ctr"/>
            <a:r>
              <a:rPr lang="en-AU" b="1" dirty="0">
                <a:solidFill>
                  <a:srgbClr val="0C244C"/>
                </a:solidFill>
                <a:latin typeface="Arial" panose="020B0604020202020204" pitchFamily="34" charset="0"/>
              </a:rPr>
              <a:t>The BIG Water Walk</a:t>
            </a:r>
          </a:p>
        </p:txBody>
      </p:sp>
      <p:sp>
        <p:nvSpPr>
          <p:cNvPr id="55" name="TextBox 54">
            <a:extLst>
              <a:ext uri="{FF2B5EF4-FFF2-40B4-BE49-F238E27FC236}">
                <a16:creationId xmlns:a16="http://schemas.microsoft.com/office/drawing/2014/main" id="{F8A3F76F-726F-7549-990B-6B1622390AC7}"/>
              </a:ext>
            </a:extLst>
          </p:cNvPr>
          <p:cNvSpPr txBox="1"/>
          <p:nvPr/>
        </p:nvSpPr>
        <p:spPr>
          <a:xfrm>
            <a:off x="5391829" y="4185729"/>
            <a:ext cx="1492716" cy="369332"/>
          </a:xfrm>
          <a:prstGeom prst="rect">
            <a:avLst/>
          </a:prstGeom>
          <a:noFill/>
        </p:spPr>
        <p:txBody>
          <a:bodyPr wrap="none" rtlCol="0">
            <a:spAutoFit/>
          </a:bodyPr>
          <a:lstStyle/>
          <a:p>
            <a:pPr algn="ctr"/>
            <a:r>
              <a:rPr lang="en-AU" b="1" dirty="0">
                <a:solidFill>
                  <a:srgbClr val="0C244C"/>
                </a:solidFill>
                <a:latin typeface="Arial" panose="020B0604020202020204" pitchFamily="34" charset="0"/>
              </a:rPr>
              <a:t>Global Gifts</a:t>
            </a:r>
          </a:p>
        </p:txBody>
      </p:sp>
      <p:sp>
        <p:nvSpPr>
          <p:cNvPr id="59" name="TextBox 58">
            <a:extLst>
              <a:ext uri="{FF2B5EF4-FFF2-40B4-BE49-F238E27FC236}">
                <a16:creationId xmlns:a16="http://schemas.microsoft.com/office/drawing/2014/main" id="{95B31E9A-7FF2-6740-A40F-463A1CC13DD4}"/>
              </a:ext>
            </a:extLst>
          </p:cNvPr>
          <p:cNvSpPr txBox="1"/>
          <p:nvPr/>
        </p:nvSpPr>
        <p:spPr>
          <a:xfrm>
            <a:off x="10263225" y="4185729"/>
            <a:ext cx="1184940" cy="369332"/>
          </a:xfrm>
          <a:prstGeom prst="rect">
            <a:avLst/>
          </a:prstGeom>
          <a:noFill/>
        </p:spPr>
        <p:txBody>
          <a:bodyPr wrap="none" rtlCol="0">
            <a:spAutoFit/>
          </a:bodyPr>
          <a:lstStyle/>
          <a:p>
            <a:pPr algn="ctr"/>
            <a:r>
              <a:rPr lang="en-AU" b="1" dirty="0">
                <a:solidFill>
                  <a:srgbClr val="0C244C"/>
                </a:solidFill>
                <a:latin typeface="Arial" panose="020B0604020202020204" pitchFamily="34" charset="0"/>
              </a:rPr>
              <a:t>Donation</a:t>
            </a:r>
          </a:p>
        </p:txBody>
      </p:sp>
      <p:pic>
        <p:nvPicPr>
          <p:cNvPr id="4" name="Picture 3" descr="Two students smile at the camera, one holding a pancake and a bottle of honey.">
            <a:extLst>
              <a:ext uri="{FF2B5EF4-FFF2-40B4-BE49-F238E27FC236}">
                <a16:creationId xmlns:a16="http://schemas.microsoft.com/office/drawing/2014/main" id="{5CDA0039-A592-EEB0-CF7A-C4E68CB59E77}"/>
              </a:ext>
            </a:extLst>
          </p:cNvPr>
          <p:cNvPicPr>
            <a:picLocks/>
          </p:cNvPicPr>
          <p:nvPr/>
        </p:nvPicPr>
        <p:blipFill rotWithShape="1">
          <a:blip r:embed="rId3" cstate="screen">
            <a:extLst>
              <a:ext uri="{28A0092B-C50C-407E-A947-70E740481C1C}">
                <a14:useLocalDpi xmlns:a14="http://schemas.microsoft.com/office/drawing/2010/main"/>
              </a:ext>
            </a:extLst>
          </a:blip>
          <a:srcRect r="-10"/>
          <a:stretch>
            <a:fillRect/>
          </a:stretch>
        </p:blipFill>
        <p:spPr>
          <a:xfrm>
            <a:off x="2676794" y="1950822"/>
            <a:ext cx="2098342" cy="2103405"/>
          </a:xfrm>
          <a:prstGeom prst="rect">
            <a:avLst/>
          </a:prstGeom>
        </p:spPr>
      </p:pic>
      <p:pic>
        <p:nvPicPr>
          <p:cNvPr id="7" name="Picture 6" descr="Two students pose for a photo while holding up water buckets.">
            <a:extLst>
              <a:ext uri="{FF2B5EF4-FFF2-40B4-BE49-F238E27FC236}">
                <a16:creationId xmlns:a16="http://schemas.microsoft.com/office/drawing/2014/main" id="{32D692F2-2A32-25CE-30DC-5B49E078B9D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13"/>
          <a:stretch>
            <a:fillRect/>
          </a:stretch>
        </p:blipFill>
        <p:spPr>
          <a:xfrm>
            <a:off x="7417072" y="1950547"/>
            <a:ext cx="2098401" cy="2103954"/>
          </a:xfrm>
          <a:prstGeom prst="rect">
            <a:avLst/>
          </a:prstGeom>
        </p:spPr>
      </p:pic>
      <p:pic>
        <p:nvPicPr>
          <p:cNvPr id="16" name="Picture 15" descr="A student stands in front of a large Project Compassion box as she places a coin inside.">
            <a:extLst>
              <a:ext uri="{FF2B5EF4-FFF2-40B4-BE49-F238E27FC236}">
                <a16:creationId xmlns:a16="http://schemas.microsoft.com/office/drawing/2014/main" id="{C848B34B-F287-519B-17BA-A10176FF4C3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5400000">
            <a:off x="9784494" y="1953324"/>
            <a:ext cx="2103955" cy="2098401"/>
          </a:xfrm>
          <a:prstGeom prst="rect">
            <a:avLst/>
          </a:prstGeom>
        </p:spPr>
      </p:pic>
      <p:pic>
        <p:nvPicPr>
          <p:cNvPr id="20" name="Picture 19" descr="A large Project Compassion donation box sitting on a table.">
            <a:extLst>
              <a:ext uri="{FF2B5EF4-FFF2-40B4-BE49-F238E27FC236}">
                <a16:creationId xmlns:a16="http://schemas.microsoft.com/office/drawing/2014/main" id="{0950521C-AE4B-887B-BBBE-794FF69189CB}"/>
              </a:ext>
            </a:extLst>
          </p:cNvPr>
          <p:cNvPicPr>
            <a:picLocks/>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306655" y="1950822"/>
            <a:ext cx="2098342" cy="2103405"/>
          </a:xfrm>
          <a:prstGeom prst="rect">
            <a:avLst/>
          </a:prstGeom>
        </p:spPr>
      </p:pic>
      <p:pic>
        <p:nvPicPr>
          <p:cNvPr id="1026" name="Picture 2" descr="An image of 4 different cards, one with a hand holding trees, another with a hand holding flowers depicted inside a water droplet, one of a farmer standing in a field with a rake and the last of hands held under a water tap.">
            <a:extLst>
              <a:ext uri="{FF2B5EF4-FFF2-40B4-BE49-F238E27FC236}">
                <a16:creationId xmlns:a16="http://schemas.microsoft.com/office/drawing/2014/main" id="{618031B3-40D6-E962-8076-BE40E64D4CC7}"/>
              </a:ext>
            </a:extLst>
          </p:cNvPr>
          <p:cNvPicPr>
            <a:picLocks noChangeArrowheads="1"/>
          </p:cNvPicPr>
          <p:nvPr/>
        </p:nvPicPr>
        <p:blipFill>
          <a:blip r:embed="rId7" cstate="screen">
            <a:extLst>
              <a:ext uri="{28A0092B-C50C-407E-A947-70E740481C1C}">
                <a14:useLocalDpi xmlns:a14="http://schemas.microsoft.com/office/drawing/2010/main"/>
              </a:ext>
            </a:extLst>
          </a:blip>
          <a:srcRect/>
          <a:stretch/>
        </p:blipFill>
        <p:spPr bwMode="auto">
          <a:xfrm>
            <a:off x="5046933" y="1950822"/>
            <a:ext cx="2098342" cy="210340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9">
            <a:extLst>
              <a:ext uri="{FF2B5EF4-FFF2-40B4-BE49-F238E27FC236}">
                <a16:creationId xmlns:a16="http://schemas.microsoft.com/office/drawing/2014/main" id="{7C54D8DD-B40B-488F-B0F1-8F45881F416F}"/>
              </a:ext>
            </a:extLst>
          </p:cNvPr>
          <p:cNvSpPr txBox="1">
            <a:spLocks/>
          </p:cNvSpPr>
          <p:nvPr/>
        </p:nvSpPr>
        <p:spPr>
          <a:xfrm>
            <a:off x="325315" y="191046"/>
            <a:ext cx="5338638" cy="1003300"/>
          </a:xfrm>
          <a:prstGeom prst="rect">
            <a:avLst/>
          </a:prstGeom>
        </p:spPr>
        <p:txBody>
          <a:bodyPr anchor="ctr"/>
          <a:lstStyle>
            <a:lvl1pPr algn="l" defTabSz="685800" rtl="0" eaLnBrk="1" latinLnBrk="0" hangingPunct="1">
              <a:lnSpc>
                <a:spcPct val="90000"/>
              </a:lnSpc>
              <a:spcBef>
                <a:spcPct val="0"/>
              </a:spcBef>
              <a:buNone/>
              <a:defRPr sz="2250" b="1" kern="1200">
                <a:solidFill>
                  <a:srgbClr val="762000"/>
                </a:solidFill>
                <a:latin typeface="Arial" panose="020B0604020202020204" pitchFamily="34" charset="0"/>
                <a:ea typeface="+mj-ea"/>
                <a:cs typeface="Arial" panose="020B0604020202020204" pitchFamily="34" charset="0"/>
              </a:defRPr>
            </a:lvl1pPr>
          </a:lstStyle>
          <a:p>
            <a:r>
              <a:rPr lang="en-US" sz="3600" dirty="0">
                <a:solidFill>
                  <a:schemeClr val="tx1"/>
                </a:solidFill>
              </a:rPr>
              <a:t>Fundraising ideas</a:t>
            </a:r>
          </a:p>
        </p:txBody>
      </p:sp>
    </p:spTree>
    <p:extLst>
      <p:ext uri="{BB962C8B-B14F-4D97-AF65-F5344CB8AC3E}">
        <p14:creationId xmlns:p14="http://schemas.microsoft.com/office/powerpoint/2010/main" val="4241971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7">
            <a:extLst>
              <a:ext uri="{FF2B5EF4-FFF2-40B4-BE49-F238E27FC236}">
                <a16:creationId xmlns:a16="http://schemas.microsoft.com/office/drawing/2014/main" id="{54225A14-2189-BE43-8CDF-ABB4D8DA4291}"/>
              </a:ext>
            </a:extLst>
          </p:cNvPr>
          <p:cNvSpPr/>
          <p:nvPr/>
        </p:nvSpPr>
        <p:spPr>
          <a:xfrm>
            <a:off x="4009875" y="2250317"/>
            <a:ext cx="318334" cy="317887"/>
          </a:xfrm>
          <a:custGeom>
            <a:avLst/>
            <a:gdLst/>
            <a:ahLst/>
            <a:cxnLst/>
            <a:rect l="l" t="t" r="r" b="b"/>
            <a:pathLst>
              <a:path w="452754" h="452120">
                <a:moveTo>
                  <a:pt x="452742" y="180340"/>
                </a:moveTo>
                <a:lnTo>
                  <a:pt x="272135" y="180340"/>
                </a:lnTo>
                <a:lnTo>
                  <a:pt x="272135" y="0"/>
                </a:lnTo>
                <a:lnTo>
                  <a:pt x="180619" y="0"/>
                </a:lnTo>
                <a:lnTo>
                  <a:pt x="180619" y="180340"/>
                </a:lnTo>
                <a:lnTo>
                  <a:pt x="0" y="180340"/>
                </a:lnTo>
                <a:lnTo>
                  <a:pt x="0" y="271780"/>
                </a:lnTo>
                <a:lnTo>
                  <a:pt x="180619" y="271780"/>
                </a:lnTo>
                <a:lnTo>
                  <a:pt x="180619" y="452120"/>
                </a:lnTo>
                <a:lnTo>
                  <a:pt x="272135" y="452120"/>
                </a:lnTo>
                <a:lnTo>
                  <a:pt x="272135" y="271780"/>
                </a:lnTo>
                <a:lnTo>
                  <a:pt x="452742" y="271780"/>
                </a:lnTo>
                <a:lnTo>
                  <a:pt x="452742" y="180340"/>
                </a:lnTo>
                <a:close/>
              </a:path>
            </a:pathLst>
          </a:custGeom>
          <a:solidFill>
            <a:srgbClr val="FFFFFF"/>
          </a:solidFill>
        </p:spPr>
        <p:txBody>
          <a:bodyPr wrap="square" lIns="0" tIns="0" rIns="0" bIns="0" rtlCol="0"/>
          <a:lstStyle/>
          <a:p>
            <a:endParaRPr sz="1266" dirty="0">
              <a:latin typeface="Arial" panose="020B0604020202020204" pitchFamily="34" charset="0"/>
            </a:endParaRPr>
          </a:p>
        </p:txBody>
      </p:sp>
      <p:sp>
        <p:nvSpPr>
          <p:cNvPr id="3" name="TextBox 2">
            <a:extLst>
              <a:ext uri="{FF2B5EF4-FFF2-40B4-BE49-F238E27FC236}">
                <a16:creationId xmlns:a16="http://schemas.microsoft.com/office/drawing/2014/main" id="{06853FAC-1A7A-144F-80C5-9E8EBEC7765D}"/>
              </a:ext>
            </a:extLst>
          </p:cNvPr>
          <p:cNvSpPr txBox="1"/>
          <p:nvPr/>
        </p:nvSpPr>
        <p:spPr>
          <a:xfrm>
            <a:off x="4261871" y="2532025"/>
            <a:ext cx="4649582" cy="590162"/>
          </a:xfrm>
          <a:prstGeom prst="rect">
            <a:avLst/>
          </a:prstGeom>
          <a:noFill/>
        </p:spPr>
        <p:txBody>
          <a:bodyPr wrap="square" rtlCol="0">
            <a:spAutoFit/>
          </a:bodyPr>
          <a:lstStyle/>
          <a:p>
            <a:r>
              <a:rPr lang="en-US" sz="3235" b="1" dirty="0">
                <a:solidFill>
                  <a:schemeClr val="bg1"/>
                </a:solidFill>
                <a:latin typeface="Arial" panose="020B0604020202020204" pitchFamily="34" charset="0"/>
              </a:rPr>
              <a:t>END POVERTY</a:t>
            </a:r>
          </a:p>
        </p:txBody>
      </p:sp>
      <p:sp>
        <p:nvSpPr>
          <p:cNvPr id="4" name="TextBox 3">
            <a:extLst>
              <a:ext uri="{FF2B5EF4-FFF2-40B4-BE49-F238E27FC236}">
                <a16:creationId xmlns:a16="http://schemas.microsoft.com/office/drawing/2014/main" id="{72AAA477-E0A3-6349-B1D2-7FD3B5B4FEB8}"/>
              </a:ext>
            </a:extLst>
          </p:cNvPr>
          <p:cNvSpPr txBox="1"/>
          <p:nvPr/>
        </p:nvSpPr>
        <p:spPr>
          <a:xfrm>
            <a:off x="4261871" y="2964980"/>
            <a:ext cx="4649582" cy="590162"/>
          </a:xfrm>
          <a:prstGeom prst="rect">
            <a:avLst/>
          </a:prstGeom>
          <a:noFill/>
        </p:spPr>
        <p:txBody>
          <a:bodyPr wrap="square" rtlCol="0">
            <a:spAutoFit/>
          </a:bodyPr>
          <a:lstStyle/>
          <a:p>
            <a:r>
              <a:rPr lang="en-US" sz="3235" b="1" dirty="0">
                <a:solidFill>
                  <a:schemeClr val="bg1"/>
                </a:solidFill>
                <a:latin typeface="Arial" panose="020B0604020202020204" pitchFamily="34" charset="0"/>
              </a:rPr>
              <a:t>PROMOTE JUSTICE</a:t>
            </a:r>
          </a:p>
        </p:txBody>
      </p:sp>
      <p:sp>
        <p:nvSpPr>
          <p:cNvPr id="5" name="TextBox 4">
            <a:extLst>
              <a:ext uri="{FF2B5EF4-FFF2-40B4-BE49-F238E27FC236}">
                <a16:creationId xmlns:a16="http://schemas.microsoft.com/office/drawing/2014/main" id="{11905CF5-E3E7-FB41-B310-C7B1736652E3}"/>
              </a:ext>
            </a:extLst>
          </p:cNvPr>
          <p:cNvSpPr txBox="1"/>
          <p:nvPr/>
        </p:nvSpPr>
        <p:spPr>
          <a:xfrm>
            <a:off x="4261870" y="3438455"/>
            <a:ext cx="3807737" cy="590162"/>
          </a:xfrm>
          <a:prstGeom prst="rect">
            <a:avLst/>
          </a:prstGeom>
          <a:noFill/>
        </p:spPr>
        <p:txBody>
          <a:bodyPr wrap="square" rtlCol="0">
            <a:spAutoFit/>
          </a:bodyPr>
          <a:lstStyle/>
          <a:p>
            <a:r>
              <a:rPr lang="en-US" sz="3235" b="1" dirty="0">
                <a:solidFill>
                  <a:schemeClr val="bg1"/>
                </a:solidFill>
                <a:latin typeface="Arial" panose="020B0604020202020204" pitchFamily="34" charset="0"/>
              </a:rPr>
              <a:t>UPHOLD DIGNITY</a:t>
            </a:r>
          </a:p>
        </p:txBody>
      </p:sp>
      <p:sp>
        <p:nvSpPr>
          <p:cNvPr id="6" name="bg object 21">
            <a:extLst>
              <a:ext uri="{FF2B5EF4-FFF2-40B4-BE49-F238E27FC236}">
                <a16:creationId xmlns:a16="http://schemas.microsoft.com/office/drawing/2014/main" id="{EF368D67-7A8A-EA46-87C8-E05EB9F50B0E}"/>
              </a:ext>
            </a:extLst>
          </p:cNvPr>
          <p:cNvSpPr>
            <a:spLocks noChangeAspect="1"/>
          </p:cNvSpPr>
          <p:nvPr/>
        </p:nvSpPr>
        <p:spPr>
          <a:xfrm>
            <a:off x="7971178" y="3692770"/>
            <a:ext cx="213881" cy="21359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66" dirty="0">
              <a:latin typeface="Arial" panose="020B0604020202020204" pitchFamily="34" charset="0"/>
            </a:endParaRPr>
          </a:p>
        </p:txBody>
      </p:sp>
    </p:spTree>
    <p:extLst>
      <p:ext uri="{BB962C8B-B14F-4D97-AF65-F5344CB8AC3E}">
        <p14:creationId xmlns:p14="http://schemas.microsoft.com/office/powerpoint/2010/main" val="163461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8C4E50-D9F3-456D-A715-2FF6B11FC952}"/>
              </a:ext>
            </a:extLst>
          </p:cNvPr>
          <p:cNvSpPr>
            <a:spLocks noGrp="1"/>
          </p:cNvSpPr>
          <p:nvPr>
            <p:ph type="body" sz="half" idx="4294967295"/>
          </p:nvPr>
        </p:nvSpPr>
        <p:spPr>
          <a:xfrm>
            <a:off x="588074" y="917836"/>
            <a:ext cx="11012201" cy="4540608"/>
          </a:xfrm>
          <a:prstGeom prst="rect">
            <a:avLst/>
          </a:prstGeom>
        </p:spPr>
        <p:txBody>
          <a:bodyPr lIns="91437" tIns="45719" rIns="91437" bIns="45719" anchor="ctr"/>
          <a:lstStyle/>
          <a:p>
            <a:pPr marL="0" indent="0" algn="ctr">
              <a:buNone/>
              <a:tabLst>
                <a:tab pos="3227223" algn="l"/>
              </a:tabLst>
            </a:pPr>
            <a:r>
              <a:rPr lang="en-AU" sz="2800" b="1" dirty="0">
                <a:solidFill>
                  <a:srgbClr val="0C244C"/>
                </a:solidFill>
                <a:latin typeface="Arial"/>
                <a:ea typeface="Roboto Light"/>
                <a:cs typeface="Arial"/>
              </a:rPr>
              <a:t>First Nations people are advised that this resource and external links may contain images, voices and names of people who have died. </a:t>
            </a:r>
            <a:r>
              <a:rPr lang="en-US" sz="2800" dirty="0">
                <a:solidFill>
                  <a:srgbClr val="0C244C"/>
                </a:solidFill>
                <a:latin typeface="Arial"/>
                <a:ea typeface="Roboto Light"/>
                <a:cs typeface="Arial"/>
              </a:rPr>
              <a:t> </a:t>
            </a:r>
            <a:endParaRPr lang="en-AU" sz="2800" dirty="0">
              <a:solidFill>
                <a:srgbClr val="0C244C"/>
              </a:solidFill>
              <a:latin typeface="Arial" panose="020B0604020202020204" pitchFamily="34" charset="0"/>
            </a:endParaRPr>
          </a:p>
        </p:txBody>
      </p:sp>
    </p:spTree>
    <p:extLst>
      <p:ext uri="{BB962C8B-B14F-4D97-AF65-F5344CB8AC3E}">
        <p14:creationId xmlns:p14="http://schemas.microsoft.com/office/powerpoint/2010/main" val="415951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5F6E53-4197-0B44-8756-2C86285C1D5C}"/>
              </a:ext>
            </a:extLst>
          </p:cNvPr>
          <p:cNvSpPr>
            <a:spLocks noGrp="1"/>
          </p:cNvSpPr>
          <p:nvPr>
            <p:ph type="ctrTitle"/>
          </p:nvPr>
        </p:nvSpPr>
        <p:spPr>
          <a:xfrm>
            <a:off x="408870" y="208973"/>
            <a:ext cx="11526455" cy="1440160"/>
          </a:xfrm>
        </p:spPr>
        <p:txBody>
          <a:bodyPr/>
          <a:lstStyle/>
          <a:p>
            <a:pPr>
              <a:lnSpc>
                <a:spcPct val="100000"/>
              </a:lnSpc>
            </a:pPr>
            <a:r>
              <a:rPr lang="en-AU" sz="4400" cap="none" dirty="0">
                <a:cs typeface="Arial" pitchFamily="34" charset="0"/>
              </a:rPr>
              <a:t>An introduction to Caritas Australia</a:t>
            </a:r>
            <a:endParaRPr lang="en-US" sz="3600" cap="none" dirty="0"/>
          </a:p>
        </p:txBody>
      </p:sp>
      <p:sp>
        <p:nvSpPr>
          <p:cNvPr id="4" name="TextBox 3"/>
          <p:cNvSpPr txBox="1"/>
          <p:nvPr/>
        </p:nvSpPr>
        <p:spPr>
          <a:xfrm>
            <a:off x="71350" y="1141514"/>
            <a:ext cx="184666"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456F6DF7-E920-45AE-A5FD-711580C5ADA8}"/>
              </a:ext>
            </a:extLst>
          </p:cNvPr>
          <p:cNvSpPr/>
          <p:nvPr/>
        </p:nvSpPr>
        <p:spPr>
          <a:xfrm>
            <a:off x="360745" y="1526763"/>
            <a:ext cx="3163045" cy="400110"/>
          </a:xfrm>
          <a:prstGeom prst="rect">
            <a:avLst/>
          </a:prstGeom>
        </p:spPr>
        <p:txBody>
          <a:bodyPr wrap="none">
            <a:spAutoFit/>
          </a:bodyPr>
          <a:lstStyle/>
          <a:p>
            <a:r>
              <a:rPr lang="en-AU" sz="2000" dirty="0">
                <a:solidFill>
                  <a:schemeClr val="accent4"/>
                </a:solidFill>
                <a:cs typeface="Arial" pitchFamily="34" charset="0"/>
              </a:rPr>
              <a:t> Primary School Resource</a:t>
            </a:r>
            <a:endParaRPr lang="en-AU" sz="2000" dirty="0">
              <a:solidFill>
                <a:schemeClr val="accent4"/>
              </a:solidFill>
            </a:endParaRPr>
          </a:p>
        </p:txBody>
      </p:sp>
      <p:pic>
        <p:nvPicPr>
          <p:cNvPr id="35" name="Picture Placeholder 34" descr="A group of school students in uniforms hold water jugs and buckets beside a school building. ">
            <a:extLst>
              <a:ext uri="{FF2B5EF4-FFF2-40B4-BE49-F238E27FC236}">
                <a16:creationId xmlns:a16="http://schemas.microsoft.com/office/drawing/2014/main" id="{C6028711-42EB-4109-8897-70477B6D408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a:xfrm>
            <a:off x="0" y="2204613"/>
            <a:ext cx="12192000" cy="4653385"/>
          </a:xfrm>
        </p:spPr>
      </p:pic>
    </p:spTree>
    <p:extLst>
      <p:ext uri="{BB962C8B-B14F-4D97-AF65-F5344CB8AC3E}">
        <p14:creationId xmlns:p14="http://schemas.microsoft.com/office/powerpoint/2010/main" val="10396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Parents and two young children place coins into small box on the kitchen table in 1968.">
            <a:extLst>
              <a:ext uri="{FF2B5EF4-FFF2-40B4-BE49-F238E27FC236}">
                <a16:creationId xmlns:a16="http://schemas.microsoft.com/office/drawing/2014/main" id="{4A44C282-A525-4F40-B09C-B866F5EB7978}"/>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AD499A9D-FCF1-4176-9720-2643D170614C}"/>
              </a:ext>
            </a:extLst>
          </p:cNvPr>
          <p:cNvSpPr>
            <a:spLocks noGrp="1"/>
          </p:cNvSpPr>
          <p:nvPr>
            <p:ph type="body" sz="quarter" idx="11"/>
          </p:nvPr>
        </p:nvSpPr>
        <p:spPr/>
        <p:txBody>
          <a:bodyPr/>
          <a:lstStyle/>
          <a:p>
            <a:r>
              <a:rPr lang="en-AU" sz="1200" dirty="0"/>
              <a:t>A family places coins in a Project Compassion box. Photo credit: The Catholic Weekly 1968</a:t>
            </a:r>
          </a:p>
        </p:txBody>
      </p:sp>
      <p:sp>
        <p:nvSpPr>
          <p:cNvPr id="5" name="Text Placeholder 4">
            <a:extLst>
              <a:ext uri="{FF2B5EF4-FFF2-40B4-BE49-F238E27FC236}">
                <a16:creationId xmlns:a16="http://schemas.microsoft.com/office/drawing/2014/main" id="{404AAC7A-A721-4DE7-AA16-C9477AB2DFCF}"/>
              </a:ext>
            </a:extLst>
          </p:cNvPr>
          <p:cNvSpPr>
            <a:spLocks noGrp="1"/>
          </p:cNvSpPr>
          <p:nvPr>
            <p:ph type="body" sz="quarter" idx="13"/>
          </p:nvPr>
        </p:nvSpPr>
        <p:spPr/>
        <p:txBody>
          <a:bodyPr/>
          <a:lstStyle/>
          <a:p>
            <a:pPr marL="342900" indent="-342900">
              <a:lnSpc>
                <a:spcPct val="113000"/>
              </a:lnSpc>
              <a:spcBef>
                <a:spcPts val="0"/>
              </a:spcBef>
              <a:spcAft>
                <a:spcPts val="1200"/>
              </a:spcAft>
              <a:buAutoNum type="arabicPeriod"/>
            </a:pPr>
            <a:r>
              <a:rPr lang="en-AU" dirty="0">
                <a:solidFill>
                  <a:schemeClr val="tx1"/>
                </a:solidFill>
              </a:rPr>
              <a:t>Lorenz Worthmann began Caritas in 1897, in Germany.</a:t>
            </a:r>
            <a:endParaRPr lang="en-US" dirty="0">
              <a:solidFill>
                <a:schemeClr val="tx1"/>
              </a:solidFill>
            </a:endParaRPr>
          </a:p>
          <a:p>
            <a:pPr marL="342900" indent="-342900">
              <a:lnSpc>
                <a:spcPct val="113000"/>
              </a:lnSpc>
              <a:spcBef>
                <a:spcPts val="0"/>
              </a:spcBef>
              <a:spcAft>
                <a:spcPts val="1200"/>
              </a:spcAft>
              <a:buAutoNum type="arabicPeriod"/>
            </a:pPr>
            <a:r>
              <a:rPr lang="en-AU" dirty="0">
                <a:solidFill>
                  <a:schemeClr val="tx1"/>
                </a:solidFill>
              </a:rPr>
              <a:t>Caritas Australia was founded in Australia in </a:t>
            </a:r>
            <a:r>
              <a:rPr lang="en-AU" b="1" dirty="0">
                <a:solidFill>
                  <a:schemeClr val="tx1"/>
                </a:solidFill>
              </a:rPr>
              <a:t>1964</a:t>
            </a:r>
          </a:p>
          <a:p>
            <a:pPr marL="342900" indent="-342900">
              <a:lnSpc>
                <a:spcPct val="113000"/>
              </a:lnSpc>
              <a:spcBef>
                <a:spcPts val="0"/>
              </a:spcBef>
              <a:spcAft>
                <a:spcPts val="1200"/>
              </a:spcAft>
              <a:buAutoNum type="arabicPeriod"/>
            </a:pPr>
            <a:r>
              <a:rPr lang="en-US" dirty="0">
                <a:solidFill>
                  <a:schemeClr val="tx1"/>
                </a:solidFill>
                <a:latin typeface="Arial" panose="020B0604020202020204" pitchFamily="34" charset="0"/>
                <a:cs typeface="Arial" panose="020B0604020202020204" pitchFamily="34" charset="0"/>
              </a:rPr>
              <a:t>For 60 years, Caritas Australia has worked hand in hand with the most  marginalised </a:t>
            </a:r>
            <a:r>
              <a:rPr lang="en-US" dirty="0">
                <a:latin typeface="Arial" panose="020B0604020202020204" pitchFamily="34" charset="0"/>
                <a:cs typeface="Arial" panose="020B0604020202020204" pitchFamily="34" charset="0"/>
              </a:rPr>
              <a:t>and remote communities </a:t>
            </a:r>
            <a:r>
              <a:rPr lang="en-US" dirty="0">
                <a:solidFill>
                  <a:schemeClr val="tx1"/>
                </a:solidFill>
                <a:latin typeface="Arial" panose="020B0604020202020204" pitchFamily="34" charset="0"/>
                <a:cs typeface="Arial" panose="020B0604020202020204" pitchFamily="34" charset="0"/>
              </a:rPr>
              <a:t>in Australia and overseas, to confront the challenges of poverty.​</a:t>
            </a:r>
          </a:p>
          <a:p>
            <a:pPr>
              <a:lnSpc>
                <a:spcPct val="113000"/>
              </a:lnSpc>
            </a:pPr>
            <a:endParaRPr lang="en-AU" dirty="0">
              <a:solidFill>
                <a:schemeClr val="tx1"/>
              </a:solidFill>
            </a:endParaRPr>
          </a:p>
        </p:txBody>
      </p:sp>
      <p:sp>
        <p:nvSpPr>
          <p:cNvPr id="10" name="Title 9">
            <a:extLst>
              <a:ext uri="{FF2B5EF4-FFF2-40B4-BE49-F238E27FC236}">
                <a16:creationId xmlns:a16="http://schemas.microsoft.com/office/drawing/2014/main" id="{EFA39BEC-8C50-0540-9D7D-8FE9EB804A1E}"/>
              </a:ext>
            </a:extLst>
          </p:cNvPr>
          <p:cNvSpPr>
            <a:spLocks noGrp="1"/>
          </p:cNvSpPr>
          <p:nvPr>
            <p:ph type="title"/>
          </p:nvPr>
        </p:nvSpPr>
        <p:spPr>
          <a:prstGeom prst="rect">
            <a:avLst/>
          </a:prstGeom>
        </p:spPr>
        <p:txBody>
          <a:bodyPr anchor="ctr"/>
          <a:lstStyle/>
          <a:p>
            <a:r>
              <a:rPr lang="en-US" sz="3600" cap="none" dirty="0">
                <a:solidFill>
                  <a:schemeClr val="tx1"/>
                </a:solidFill>
              </a:rPr>
              <a:t>Our history</a:t>
            </a:r>
          </a:p>
        </p:txBody>
      </p:sp>
      <p:sp>
        <p:nvSpPr>
          <p:cNvPr id="8" name="Rectangle: Diagonal Corners Rounded 7">
            <a:hlinkClick r:id="rId3"/>
            <a:extLst>
              <a:ext uri="{FF2B5EF4-FFF2-40B4-BE49-F238E27FC236}">
                <a16:creationId xmlns:a16="http://schemas.microsoft.com/office/drawing/2014/main" id="{DB7804C5-FAAA-4FE8-A69E-0D25F555648D}"/>
              </a:ext>
            </a:extLst>
          </p:cNvPr>
          <p:cNvSpPr/>
          <p:nvPr/>
        </p:nvSpPr>
        <p:spPr>
          <a:xfrm>
            <a:off x="4748980" y="5581782"/>
            <a:ext cx="1540571" cy="46785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hlinkClick r:id="rId3">
                  <a:extLst>
                    <a:ext uri="{A12FA001-AC4F-418D-AE19-62706E023703}">
                      <ahyp:hlinkClr xmlns:ahyp="http://schemas.microsoft.com/office/drawing/2018/hyperlinkcolor" val="tx"/>
                    </a:ext>
                  </a:extLst>
                </a:hlinkClick>
              </a:rPr>
              <a:t>Learn more</a:t>
            </a:r>
            <a:endParaRPr lang="en-AU" dirty="0">
              <a:solidFill>
                <a:schemeClr val="bg1"/>
              </a:solidFill>
            </a:endParaRPr>
          </a:p>
        </p:txBody>
      </p:sp>
    </p:spTree>
    <p:extLst>
      <p:ext uri="{BB962C8B-B14F-4D97-AF65-F5344CB8AC3E}">
        <p14:creationId xmlns:p14="http://schemas.microsoft.com/office/powerpoint/2010/main" val="176935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descr="A smiling man fixing his bicycle at home">
            <a:extLst>
              <a:ext uri="{FF2B5EF4-FFF2-40B4-BE49-F238E27FC236}">
                <a16:creationId xmlns:a16="http://schemas.microsoft.com/office/drawing/2014/main" id="{185F65E3-C186-4070-8956-C5E91DD7D2C1}"/>
              </a:ext>
            </a:extLst>
          </p:cNvPr>
          <p:cNvSpPr>
            <a:spLocks noGrp="1"/>
          </p:cNvSpPr>
          <p:nvPr>
            <p:ph type="body" sz="quarter" idx="11"/>
          </p:nvPr>
        </p:nvSpPr>
        <p:spPr/>
        <p:txBody>
          <a:bodyPr/>
          <a:lstStyle/>
          <a:p>
            <a:pPr>
              <a:lnSpc>
                <a:spcPct val="110000"/>
              </a:lnSpc>
            </a:pPr>
            <a:r>
              <a:rPr lang="en-AU" dirty="0" err="1"/>
              <a:t>Pronali</a:t>
            </a:r>
            <a:r>
              <a:rPr lang="en-AU" dirty="0"/>
              <a:t> is a trained rural midwife helping mothers in Bangladesh. Photo: Sumon </a:t>
            </a:r>
            <a:r>
              <a:rPr lang="en-AU" dirty="0" err="1"/>
              <a:t>Corraya</a:t>
            </a:r>
            <a:r>
              <a:rPr lang="en-AU" dirty="0"/>
              <a:t>/ Caritas Bangladesh.</a:t>
            </a:r>
          </a:p>
        </p:txBody>
      </p:sp>
      <p:sp>
        <p:nvSpPr>
          <p:cNvPr id="15" name="Text Placeholder 14"/>
          <p:cNvSpPr>
            <a:spLocks noGrp="1"/>
          </p:cNvSpPr>
          <p:nvPr>
            <p:ph type="body" sz="quarter" idx="13"/>
          </p:nvPr>
        </p:nvSpPr>
        <p:spPr/>
        <p:txBody>
          <a:bodyPr/>
          <a:lstStyle/>
          <a:p>
            <a:pPr marL="342900" indent="-342900">
              <a:spcBef>
                <a:spcPts val="0"/>
              </a:spcBef>
              <a:spcAft>
                <a:spcPts val="1200"/>
              </a:spcAft>
              <a:buFont typeface="Arial" panose="020B0604020202020204" pitchFamily="34" charset="0"/>
              <a:buChar char="•"/>
            </a:pPr>
            <a:r>
              <a:rPr lang="en-AU" dirty="0"/>
              <a:t>Caritas Australia is the international aid and development agency of the Catholic Church in Australia. </a:t>
            </a:r>
          </a:p>
          <a:p>
            <a:pPr marL="342900" indent="-342900">
              <a:spcBef>
                <a:spcPts val="0"/>
              </a:spcBef>
              <a:spcAft>
                <a:spcPts val="1200"/>
              </a:spcAft>
              <a:buFont typeface="Arial" panose="020B0604020202020204" pitchFamily="34" charset="0"/>
              <a:buChar char="•"/>
            </a:pPr>
            <a:r>
              <a:rPr lang="en-AU" dirty="0"/>
              <a:t>We believe God wants a world where everyone is looked after and treated fairly.</a:t>
            </a:r>
          </a:p>
          <a:p>
            <a:pPr marL="342900" indent="-342900">
              <a:spcBef>
                <a:spcPts val="0"/>
              </a:spcBef>
              <a:spcAft>
                <a:spcPts val="1200"/>
              </a:spcAft>
              <a:buFont typeface="Arial" panose="020B0604020202020204" pitchFamily="34" charset="0"/>
              <a:buChar char="•"/>
            </a:pPr>
            <a:r>
              <a:rPr lang="en-AU" dirty="0"/>
              <a:t>Caritas Australia is all about hope, justice and dignity for all of God’s creation.</a:t>
            </a:r>
          </a:p>
          <a:p>
            <a:pPr marL="342900" indent="-342900">
              <a:spcBef>
                <a:spcPts val="0"/>
              </a:spcBef>
              <a:spcAft>
                <a:spcPts val="1200"/>
              </a:spcAft>
              <a:buFont typeface="Arial" panose="020B0604020202020204" pitchFamily="34" charset="0"/>
              <a:buChar char="•"/>
            </a:pPr>
            <a:r>
              <a:rPr lang="en-AU" dirty="0"/>
              <a:t>We are compassion in action!</a:t>
            </a:r>
          </a:p>
          <a:p>
            <a:pPr marL="342900" indent="-342900">
              <a:spcBef>
                <a:spcPts val="0"/>
              </a:spcBef>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sz="3600" cap="none" dirty="0"/>
              <a:t>About us</a:t>
            </a:r>
          </a:p>
        </p:txBody>
      </p:sp>
      <p:pic>
        <p:nvPicPr>
          <p:cNvPr id="10" name="Picture Placeholder 9" descr="Two women sit on chairs next to a table. One is taking the blood pressure of the other using a cuff and stethoscope. ">
            <a:extLst>
              <a:ext uri="{FF2B5EF4-FFF2-40B4-BE49-F238E27FC236}">
                <a16:creationId xmlns:a16="http://schemas.microsoft.com/office/drawing/2014/main" id="{2318F34B-050F-4462-BD8C-2B1DE55A23DC}"/>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a:fillRect/>
          </a:stretch>
        </p:blipFill>
        <p:spPr>
          <a:xfrm>
            <a:off x="6915150" y="692696"/>
            <a:ext cx="4959785" cy="4889086"/>
          </a:xfrm>
        </p:spPr>
      </p:pic>
    </p:spTree>
    <p:extLst>
      <p:ext uri="{BB962C8B-B14F-4D97-AF65-F5344CB8AC3E}">
        <p14:creationId xmlns:p14="http://schemas.microsoft.com/office/powerpoint/2010/main" val="320211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F99"/>
        </a:solidFill>
        <a:effectLst/>
      </p:bgPr>
    </p:bg>
    <p:spTree>
      <p:nvGrpSpPr>
        <p:cNvPr id="1" name=""/>
        <p:cNvGrpSpPr/>
        <p:nvPr/>
      </p:nvGrpSpPr>
      <p:grpSpPr>
        <a:xfrm>
          <a:off x="0" y="0"/>
          <a:ext cx="0" cy="0"/>
          <a:chOff x="0" y="0"/>
          <a:chExt cx="0" cy="0"/>
        </a:xfrm>
      </p:grpSpPr>
      <p:pic>
        <p:nvPicPr>
          <p:cNvPr id="5" name="Picture 4" descr="World map with various countries highlighted in red, yellow and green to indicate the type of support being received.">
            <a:extLst>
              <a:ext uri="{FF2B5EF4-FFF2-40B4-BE49-F238E27FC236}">
                <a16:creationId xmlns:a16="http://schemas.microsoft.com/office/drawing/2014/main" id="{FF983CB7-37E8-FCF8-27AF-4FA1BB230F3E}"/>
              </a:ext>
            </a:extLst>
          </p:cNvPr>
          <p:cNvPicPr>
            <a:picLocks noChangeAspect="1"/>
          </p:cNvPicPr>
          <p:nvPr/>
        </p:nvPicPr>
        <p:blipFill>
          <a:blip r:embed="rId3"/>
          <a:stretch>
            <a:fillRect/>
          </a:stretch>
        </p:blipFill>
        <p:spPr>
          <a:xfrm>
            <a:off x="220393" y="1262083"/>
            <a:ext cx="9037905" cy="4746287"/>
          </a:xfrm>
          <a:prstGeom prst="rect">
            <a:avLst/>
          </a:prstGeom>
        </p:spPr>
      </p:pic>
      <p:sp>
        <p:nvSpPr>
          <p:cNvPr id="10" name="Rectangle: Diagonal Corners Rounded 9">
            <a:extLst>
              <a:ext uri="{FF2B5EF4-FFF2-40B4-BE49-F238E27FC236}">
                <a16:creationId xmlns:a16="http://schemas.microsoft.com/office/drawing/2014/main" id="{24509E4F-16B5-45B8-A1E9-C1E7382C39DE}"/>
              </a:ext>
            </a:extLst>
          </p:cNvPr>
          <p:cNvSpPr/>
          <p:nvPr/>
        </p:nvSpPr>
        <p:spPr>
          <a:xfrm>
            <a:off x="7348740" y="241744"/>
            <a:ext cx="4622867" cy="2674711"/>
          </a:xfrm>
          <a:prstGeom prst="round2DiagRect">
            <a:avLst/>
          </a:prstGeom>
          <a:solidFill>
            <a:srgbClr val="FFFFFF"/>
          </a:solidFill>
          <a:ln w="1905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3" name="Rectangle: Diagonal Corners Rounded 2">
            <a:extLst>
              <a:ext uri="{FF2B5EF4-FFF2-40B4-BE49-F238E27FC236}">
                <a16:creationId xmlns:a16="http://schemas.microsoft.com/office/drawing/2014/main" id="{75359381-FB3B-4C92-AD6F-1892A497F90F}"/>
              </a:ext>
            </a:extLst>
          </p:cNvPr>
          <p:cNvSpPr/>
          <p:nvPr/>
        </p:nvSpPr>
        <p:spPr>
          <a:xfrm>
            <a:off x="7348740" y="241744"/>
            <a:ext cx="4622867" cy="2674711"/>
          </a:xfrm>
          <a:prstGeom prst="round2DiagRect">
            <a:avLst/>
          </a:prstGeom>
          <a:solidFill>
            <a:srgbClr val="E5DBCB">
              <a:alpha val="50196"/>
            </a:srgbClr>
          </a:solidFill>
          <a:ln w="1905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cxnSp>
        <p:nvCxnSpPr>
          <p:cNvPr id="2" name="Straight Connector 1">
            <a:extLst>
              <a:ext uri="{FF2B5EF4-FFF2-40B4-BE49-F238E27FC236}">
                <a16:creationId xmlns:a16="http://schemas.microsoft.com/office/drawing/2014/main" id="{89CE3748-2E97-45A4-85BF-F819A4C182C4}"/>
              </a:ext>
            </a:extLst>
          </p:cNvPr>
          <p:cNvCxnSpPr>
            <a:cxnSpLocks/>
          </p:cNvCxnSpPr>
          <p:nvPr/>
        </p:nvCxnSpPr>
        <p:spPr>
          <a:xfrm>
            <a:off x="7348740" y="1045445"/>
            <a:ext cx="3701433" cy="0"/>
          </a:xfrm>
          <a:prstGeom prst="line">
            <a:avLst/>
          </a:prstGeom>
          <a:ln w="57150">
            <a:solidFill>
              <a:srgbClr val="7620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DF3711A8-7201-4E94-B880-AA0B473B3461}"/>
              </a:ext>
            </a:extLst>
          </p:cNvPr>
          <p:cNvSpPr txBox="1">
            <a:spLocks/>
          </p:cNvSpPr>
          <p:nvPr/>
        </p:nvSpPr>
        <p:spPr>
          <a:xfrm>
            <a:off x="7559118" y="385331"/>
            <a:ext cx="5328592" cy="581061"/>
          </a:xfrm>
          <a:prstGeom prst="rect">
            <a:avLst/>
          </a:prstGeom>
        </p:spPr>
        <p:txBody>
          <a:bodyPr/>
          <a:lstStyle>
            <a:lvl1pPr algn="l" defTabSz="685800" rtl="0" eaLnBrk="1" latinLnBrk="0" hangingPunct="1">
              <a:lnSpc>
                <a:spcPct val="90000"/>
              </a:lnSpc>
              <a:spcBef>
                <a:spcPct val="0"/>
              </a:spcBef>
              <a:buNone/>
              <a:defRPr sz="3600" b="1" kern="1200">
                <a:solidFill>
                  <a:srgbClr val="414042"/>
                </a:solidFill>
                <a:latin typeface="Arial" panose="020B0604020202020204" pitchFamily="34" charset="0"/>
                <a:ea typeface="+mj-ea"/>
                <a:cs typeface="Arial" panose="020B0604020202020204" pitchFamily="34" charset="0"/>
              </a:defRPr>
            </a:lvl1pPr>
          </a:lstStyle>
          <a:p>
            <a:r>
              <a:rPr lang="en-US" dirty="0"/>
              <a:t>Where we work</a:t>
            </a:r>
          </a:p>
        </p:txBody>
      </p:sp>
      <p:sp>
        <p:nvSpPr>
          <p:cNvPr id="26" name="Text Placeholder 25">
            <a:extLst>
              <a:ext uri="{FF2B5EF4-FFF2-40B4-BE49-F238E27FC236}">
                <a16:creationId xmlns:a16="http://schemas.microsoft.com/office/drawing/2014/main" id="{AAFA5522-6F68-8FC4-9362-97DD97C37DBB}"/>
              </a:ext>
            </a:extLst>
          </p:cNvPr>
          <p:cNvSpPr>
            <a:spLocks noGrp="1"/>
          </p:cNvSpPr>
          <p:nvPr>
            <p:ph type="body" sz="half" idx="4294967295"/>
          </p:nvPr>
        </p:nvSpPr>
        <p:spPr>
          <a:xfrm>
            <a:off x="7598343" y="1188719"/>
            <a:ext cx="4373264" cy="1371602"/>
          </a:xfrm>
          <a:prstGeom prst="rect">
            <a:avLst/>
          </a:prstGeom>
        </p:spPr>
        <p:txBody>
          <a:bodyPr lIns="64292" tIns="32146" rIns="64292" bIns="32146" anchor="t"/>
          <a:lstStyle/>
          <a:p>
            <a:pPr marL="0" indent="0">
              <a:lnSpc>
                <a:spcPct val="110000"/>
              </a:lnSpc>
              <a:buNone/>
            </a:pPr>
            <a:r>
              <a:rPr lang="en-US" sz="2400" dirty="0">
                <a:latin typeface="Arial"/>
                <a:cs typeface="Arial"/>
              </a:rPr>
              <a:t>Caritas Australia is a member of Caritas Internationalis - the second-largest humanitarian network in the world. </a:t>
            </a:r>
          </a:p>
        </p:txBody>
      </p:sp>
    </p:spTree>
    <p:extLst>
      <p:ext uri="{BB962C8B-B14F-4D97-AF65-F5344CB8AC3E}">
        <p14:creationId xmlns:p14="http://schemas.microsoft.com/office/powerpoint/2010/main" val="133370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large area filled with tents, with city buildings visible in the distance. ">
            <a:extLst>
              <a:ext uri="{FF2B5EF4-FFF2-40B4-BE49-F238E27FC236}">
                <a16:creationId xmlns:a16="http://schemas.microsoft.com/office/drawing/2014/main" id="{BCDB50DB-14EE-4425-B8F6-A2A9C8BC15FA}"/>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7481854" y="1075568"/>
            <a:ext cx="3888000" cy="2353432"/>
          </a:xfrm>
        </p:spPr>
      </p:pic>
      <p:sp>
        <p:nvSpPr>
          <p:cNvPr id="2" name="Title 1"/>
          <p:cNvSpPr>
            <a:spLocks noGrp="1"/>
          </p:cNvSpPr>
          <p:nvPr>
            <p:ph type="title"/>
          </p:nvPr>
        </p:nvSpPr>
        <p:spPr/>
        <p:txBody>
          <a:bodyPr/>
          <a:lstStyle/>
          <a:p>
            <a:r>
              <a:rPr lang="en-US" sz="3600" cap="none" dirty="0"/>
              <a:t>What we do</a:t>
            </a:r>
          </a:p>
        </p:txBody>
      </p:sp>
      <p:pic>
        <p:nvPicPr>
          <p:cNvPr id="15" name="Picture Placeholder 14" descr="A group of women standing around a table with two sewing machines outside under a large tree. ">
            <a:extLst>
              <a:ext uri="{FF2B5EF4-FFF2-40B4-BE49-F238E27FC236}">
                <a16:creationId xmlns:a16="http://schemas.microsoft.com/office/drawing/2014/main" id="{0DF39DA4-5C93-4500-85F0-31E252A4CEE6}"/>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a:fillRect/>
          </a:stretch>
        </p:blipFill>
        <p:spPr>
          <a:xfrm>
            <a:off x="7481854" y="3660993"/>
            <a:ext cx="3888000" cy="2353432"/>
          </a:xfrm>
        </p:spPr>
      </p:pic>
      <p:sp>
        <p:nvSpPr>
          <p:cNvPr id="9" name="Text Placeholder 3">
            <a:extLst>
              <a:ext uri="{FF2B5EF4-FFF2-40B4-BE49-F238E27FC236}">
                <a16:creationId xmlns:a16="http://schemas.microsoft.com/office/drawing/2014/main" id="{52FB1D52-4369-40C0-A342-7E2B7D5916BB}"/>
              </a:ext>
            </a:extLst>
          </p:cNvPr>
          <p:cNvSpPr>
            <a:spLocks noGrp="1"/>
          </p:cNvSpPr>
          <p:nvPr>
            <p:ph type="body" sz="quarter" idx="13"/>
          </p:nvPr>
        </p:nvSpPr>
        <p:spPr>
          <a:xfrm>
            <a:off x="335359" y="1485903"/>
            <a:ext cx="5372421" cy="4239300"/>
          </a:xfrm>
        </p:spPr>
        <p:txBody>
          <a:bodyPr/>
          <a:lstStyle/>
          <a:p>
            <a:pPr marL="342900" indent="-342900">
              <a:lnSpc>
                <a:spcPct val="110000"/>
              </a:lnSpc>
              <a:spcBef>
                <a:spcPts val="0"/>
              </a:spcBef>
              <a:spcAft>
                <a:spcPts val="1800"/>
              </a:spcAft>
              <a:buFont typeface="Arial"/>
              <a:buChar char="•"/>
            </a:pPr>
            <a:r>
              <a:rPr lang="en-AU" dirty="0"/>
              <a:t>We help people in an emergency. </a:t>
            </a:r>
            <a:r>
              <a:rPr lang="en-AU" dirty="0">
                <a:solidFill>
                  <a:schemeClr val="tx2"/>
                </a:solidFill>
              </a:rPr>
              <a:t>This is called </a:t>
            </a:r>
            <a:r>
              <a:rPr lang="en-AU" b="1" u="sng" dirty="0">
                <a:solidFill>
                  <a:schemeClr val="tx2"/>
                </a:solidFill>
              </a:rPr>
              <a:t>aid</a:t>
            </a:r>
            <a:r>
              <a:rPr lang="en-AU" u="sng" dirty="0">
                <a:solidFill>
                  <a:schemeClr val="tx2"/>
                </a:solidFill>
              </a:rPr>
              <a:t>.</a:t>
            </a:r>
          </a:p>
          <a:p>
            <a:pPr marL="342900" indent="-342900">
              <a:lnSpc>
                <a:spcPct val="110000"/>
              </a:lnSpc>
              <a:spcBef>
                <a:spcPts val="0"/>
              </a:spcBef>
              <a:spcAft>
                <a:spcPts val="1800"/>
              </a:spcAft>
              <a:buFont typeface="Arial"/>
              <a:buChar char="•"/>
            </a:pPr>
            <a:r>
              <a:rPr lang="en-AU" dirty="0"/>
              <a:t>We help people help themselves by working with communities on things like access to food, water, and healthcare for a better future.</a:t>
            </a:r>
            <a:br>
              <a:rPr lang="en-AU" dirty="0"/>
            </a:br>
            <a:r>
              <a:rPr lang="en-AU" dirty="0">
                <a:solidFill>
                  <a:schemeClr val="tx2"/>
                </a:solidFill>
              </a:rPr>
              <a:t>This is called </a:t>
            </a:r>
            <a:r>
              <a:rPr lang="en-AU" b="1" u="sng" dirty="0">
                <a:solidFill>
                  <a:schemeClr val="tx2"/>
                </a:solidFill>
              </a:rPr>
              <a:t>community development</a:t>
            </a:r>
            <a:r>
              <a:rPr lang="en-AU" u="sng" dirty="0">
                <a:solidFill>
                  <a:schemeClr val="tx2"/>
                </a:solidFill>
              </a:rPr>
              <a:t>.</a:t>
            </a:r>
          </a:p>
          <a:p>
            <a:pPr>
              <a:spcBef>
                <a:spcPts val="0"/>
              </a:spcBef>
              <a:spcAft>
                <a:spcPts val="1800"/>
              </a:spcAft>
            </a:pPr>
            <a:endParaRPr lang="en-AU" dirty="0"/>
          </a:p>
        </p:txBody>
      </p:sp>
    </p:spTree>
    <p:extLst>
      <p:ext uri="{BB962C8B-B14F-4D97-AF65-F5344CB8AC3E}">
        <p14:creationId xmlns:p14="http://schemas.microsoft.com/office/powerpoint/2010/main" val="4512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B01FAF-1EB4-4178-BD53-00D1B1D0D36D}"/>
              </a:ext>
            </a:extLst>
          </p:cNvPr>
          <p:cNvSpPr>
            <a:spLocks noGrp="1"/>
          </p:cNvSpPr>
          <p:nvPr>
            <p:ph type="body" sz="quarter" idx="13"/>
          </p:nvPr>
        </p:nvSpPr>
        <p:spPr>
          <a:xfrm>
            <a:off x="335360" y="1485903"/>
            <a:ext cx="5328592" cy="4239300"/>
          </a:xfrm>
        </p:spPr>
        <p:txBody>
          <a:bodyPr/>
          <a:lstStyle/>
          <a:p>
            <a:pPr marL="342900" indent="-342900">
              <a:lnSpc>
                <a:spcPct val="110000"/>
              </a:lnSpc>
              <a:spcBef>
                <a:spcPts val="0"/>
              </a:spcBef>
              <a:spcAft>
                <a:spcPts val="1800"/>
              </a:spcAft>
              <a:buFont typeface="Arial"/>
              <a:buChar char="•"/>
            </a:pPr>
            <a:r>
              <a:rPr lang="en-AU" dirty="0"/>
              <a:t>We speak up when something is not right. </a:t>
            </a:r>
            <a:r>
              <a:rPr lang="en-AU" dirty="0">
                <a:solidFill>
                  <a:schemeClr val="tx2"/>
                </a:solidFill>
              </a:rPr>
              <a:t>This is called </a:t>
            </a:r>
            <a:r>
              <a:rPr lang="en-AU" b="1" u="sng" dirty="0">
                <a:solidFill>
                  <a:schemeClr val="tx2"/>
                </a:solidFill>
              </a:rPr>
              <a:t>advocacy</a:t>
            </a:r>
            <a:r>
              <a:rPr lang="en-AU" u="sng" dirty="0">
                <a:solidFill>
                  <a:schemeClr val="tx2"/>
                </a:solidFill>
              </a:rPr>
              <a:t>.</a:t>
            </a:r>
          </a:p>
          <a:p>
            <a:pPr marL="342900" indent="-342900">
              <a:lnSpc>
                <a:spcPct val="110000"/>
              </a:lnSpc>
              <a:spcBef>
                <a:spcPts val="0"/>
              </a:spcBef>
              <a:spcAft>
                <a:spcPts val="1800"/>
              </a:spcAft>
              <a:buFont typeface="Arial"/>
              <a:buChar char="•"/>
            </a:pPr>
            <a:r>
              <a:rPr lang="en-AU" dirty="0"/>
              <a:t>We teach people about how to be good global neighbours. </a:t>
            </a:r>
            <a:r>
              <a:rPr lang="en-AU" dirty="0">
                <a:solidFill>
                  <a:schemeClr val="tx2"/>
                </a:solidFill>
              </a:rPr>
              <a:t>This is called </a:t>
            </a:r>
            <a:r>
              <a:rPr lang="en-AU" b="1" u="sng" dirty="0">
                <a:solidFill>
                  <a:schemeClr val="tx2"/>
                </a:solidFill>
              </a:rPr>
              <a:t>raising awareness. </a:t>
            </a:r>
          </a:p>
          <a:p>
            <a:pPr marL="342900" indent="-342900">
              <a:lnSpc>
                <a:spcPct val="110000"/>
              </a:lnSpc>
              <a:spcBef>
                <a:spcPts val="0"/>
              </a:spcBef>
              <a:spcAft>
                <a:spcPts val="1800"/>
              </a:spcAft>
              <a:buFont typeface="Arial"/>
              <a:buChar char="•"/>
            </a:pPr>
            <a:r>
              <a:rPr lang="en-AU" dirty="0"/>
              <a:t>We raise money to do this work. </a:t>
            </a:r>
            <a:r>
              <a:rPr lang="en-AU" dirty="0">
                <a:solidFill>
                  <a:schemeClr val="tx2"/>
                </a:solidFill>
              </a:rPr>
              <a:t>This is called </a:t>
            </a:r>
            <a:r>
              <a:rPr lang="en-AU" b="1" u="sng" dirty="0">
                <a:solidFill>
                  <a:schemeClr val="tx2"/>
                </a:solidFill>
              </a:rPr>
              <a:t>fundraising</a:t>
            </a:r>
            <a:r>
              <a:rPr lang="en-AU" u="sng" dirty="0">
                <a:solidFill>
                  <a:schemeClr val="tx2"/>
                </a:solidFill>
              </a:rPr>
              <a:t>.</a:t>
            </a:r>
          </a:p>
          <a:p>
            <a:pPr>
              <a:spcBef>
                <a:spcPts val="0"/>
              </a:spcBef>
              <a:spcAft>
                <a:spcPts val="1800"/>
              </a:spcAft>
            </a:pPr>
            <a:br>
              <a:rPr lang="en-AU" dirty="0"/>
            </a:br>
            <a:r>
              <a:rPr lang="en-AU" dirty="0"/>
              <a:t>Let’s learn more about each of these activities…</a:t>
            </a:r>
          </a:p>
        </p:txBody>
      </p:sp>
      <p:sp>
        <p:nvSpPr>
          <p:cNvPr id="2" name="Title 1"/>
          <p:cNvSpPr>
            <a:spLocks noGrp="1"/>
          </p:cNvSpPr>
          <p:nvPr>
            <p:ph type="title"/>
          </p:nvPr>
        </p:nvSpPr>
        <p:spPr/>
        <p:txBody>
          <a:bodyPr/>
          <a:lstStyle/>
          <a:p>
            <a:r>
              <a:rPr lang="en-US" sz="3600" cap="none" dirty="0"/>
              <a:t>What we do</a:t>
            </a:r>
          </a:p>
        </p:txBody>
      </p:sp>
      <p:pic>
        <p:nvPicPr>
          <p:cNvPr id="16" name="Picture Placeholder 15" descr="A large group of students pose with buckets and a large Project Compassion donation box.">
            <a:extLst>
              <a:ext uri="{FF2B5EF4-FFF2-40B4-BE49-F238E27FC236}">
                <a16:creationId xmlns:a16="http://schemas.microsoft.com/office/drawing/2014/main" id="{E79A4557-7FCD-426F-8232-1C10C4DA832F}"/>
              </a:ext>
            </a:extLst>
          </p:cNvPr>
          <p:cNvPicPr>
            <a:picLocks noGrp="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7547192" y="4319262"/>
            <a:ext cx="3888000" cy="1800000"/>
          </a:xfrm>
        </p:spPr>
      </p:pic>
      <p:pic>
        <p:nvPicPr>
          <p:cNvPr id="13" name="Picture Placeholder 12" descr="Three women in bright green and red saris stand together, one holding a microphone and two with tambourines, with two men standing behind them. ">
            <a:extLst>
              <a:ext uri="{FF2B5EF4-FFF2-40B4-BE49-F238E27FC236}">
                <a16:creationId xmlns:a16="http://schemas.microsoft.com/office/drawing/2014/main" id="{E682E6CA-970A-4EF2-8F09-E7EE78EC0750}"/>
              </a:ext>
            </a:extLst>
          </p:cNvPr>
          <p:cNvPicPr>
            <a:picLocks noGrp="1"/>
          </p:cNvPicPr>
          <p:nvPr>
            <p:ph type="pic" sz="quarter" idx="12"/>
          </p:nvPr>
        </p:nvPicPr>
        <p:blipFill rotWithShape="1">
          <a:blip r:embed="rId4" cstate="screen">
            <a:extLst>
              <a:ext uri="{28A0092B-C50C-407E-A947-70E740481C1C}">
                <a14:useLocalDpi xmlns:a14="http://schemas.microsoft.com/office/drawing/2010/main"/>
              </a:ext>
            </a:extLst>
          </a:blip>
          <a:srcRect r="-11"/>
          <a:stretch>
            <a:fillRect/>
          </a:stretch>
        </p:blipFill>
        <p:spPr>
          <a:xfrm>
            <a:off x="7547192" y="294346"/>
            <a:ext cx="3888000" cy="1800000"/>
          </a:xfrm>
        </p:spPr>
      </p:pic>
      <p:pic>
        <p:nvPicPr>
          <p:cNvPr id="22" name="Picture Placeholder 21" descr="A group of students sit around a table working, while an adult hands them some items.">
            <a:extLst>
              <a:ext uri="{FF2B5EF4-FFF2-40B4-BE49-F238E27FC236}">
                <a16:creationId xmlns:a16="http://schemas.microsoft.com/office/drawing/2014/main" id="{084C278E-8159-4BFA-8EF9-34FC7CA620D9}"/>
              </a:ext>
            </a:extLst>
          </p:cNvPr>
          <p:cNvPicPr>
            <a:picLocks noGrp="1" noChangeAspect="1"/>
          </p:cNvPicPr>
          <p:nvPr>
            <p:ph type="pic" sz="quarter" idx="14"/>
          </p:nvPr>
        </p:nvPicPr>
        <p:blipFill rotWithShape="1">
          <a:blip r:embed="rId5" cstate="screen">
            <a:extLst>
              <a:ext uri="{28A0092B-C50C-407E-A947-70E740481C1C}">
                <a14:useLocalDpi xmlns:a14="http://schemas.microsoft.com/office/drawing/2010/main"/>
              </a:ext>
            </a:extLst>
          </a:blip>
          <a:srcRect l="-11"/>
          <a:stretch>
            <a:fillRect/>
          </a:stretch>
        </p:blipFill>
        <p:spPr>
          <a:xfrm>
            <a:off x="7546975" y="2317750"/>
            <a:ext cx="3887788" cy="1800225"/>
          </a:xfrm>
        </p:spPr>
      </p:pic>
    </p:spTree>
    <p:extLst>
      <p:ext uri="{BB962C8B-B14F-4D97-AF65-F5344CB8AC3E}">
        <p14:creationId xmlns:p14="http://schemas.microsoft.com/office/powerpoint/2010/main" val="3444711056"/>
      </p:ext>
    </p:extLst>
  </p:cSld>
  <p:clrMapOvr>
    <a:masterClrMapping/>
  </p:clrMapOvr>
</p:sld>
</file>

<file path=ppt/theme/theme1.xml><?xml version="1.0" encoding="utf-8"?>
<a:theme xmlns:a="http://schemas.openxmlformats.org/drawingml/2006/main" name="Education PPT Template">
  <a:themeElements>
    <a:clrScheme name="Custom 52">
      <a:dk1>
        <a:srgbClr val="414042"/>
      </a:dk1>
      <a:lt1>
        <a:srgbClr val="FFFFFF"/>
      </a:lt1>
      <a:dk2>
        <a:srgbClr val="762000"/>
      </a:dk2>
      <a:lt2>
        <a:srgbClr val="E5DBCB"/>
      </a:lt2>
      <a:accent1>
        <a:srgbClr val="762000"/>
      </a:accent1>
      <a:accent2>
        <a:srgbClr val="E5DBCB"/>
      </a:accent2>
      <a:accent3>
        <a:srgbClr val="63B1A4"/>
      </a:accent3>
      <a:accent4>
        <a:srgbClr val="E5DBCB"/>
      </a:accent4>
      <a:accent5>
        <a:srgbClr val="63B1A4"/>
      </a:accent5>
      <a:accent6>
        <a:srgbClr val="C3DDD7"/>
      </a:accent6>
      <a:hlink>
        <a:srgbClr val="3296EE"/>
      </a:hlink>
      <a:folHlink>
        <a:srgbClr val="3296E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4f41e8-2c9a-4a9a-8a86-1b2eca9cb15f" xsi:nil="true"/>
    <lcf76f155ced4ddcb4097134ff3c332f xmlns="a7938f78-b017-4dc0-8c82-d5b44b2641c5">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DB4FC32371B3489519A984A7B27919" ma:contentTypeVersion="21" ma:contentTypeDescription="Create a new document." ma:contentTypeScope="" ma:versionID="f57e870543cc5936bdea5526c0adff50">
  <xsd:schema xmlns:xsd="http://www.w3.org/2001/XMLSchema" xmlns:xs="http://www.w3.org/2001/XMLSchema" xmlns:p="http://schemas.microsoft.com/office/2006/metadata/properties" xmlns:ns1="http://schemas.microsoft.com/sharepoint/v3" xmlns:ns2="a7938f78-b017-4dc0-8c82-d5b44b2641c5" xmlns:ns3="a74f41e8-2c9a-4a9a-8a86-1b2eca9cb15f" targetNamespace="http://schemas.microsoft.com/office/2006/metadata/properties" ma:root="true" ma:fieldsID="03c2932cd50803785b797dcdaf9fb643" ns1:_="" ns2:_="" ns3:_="">
    <xsd:import namespace="http://schemas.microsoft.com/sharepoint/v3"/>
    <xsd:import namespace="a7938f78-b017-4dc0-8c82-d5b44b2641c5"/>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938f78-b017-4dc0-8c82-d5b44b264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E9FC7-F488-4CBC-BC57-3C13B4B4EA8E}">
  <ds:schemaRefs>
    <ds:schemaRef ds:uri="http://schemas.microsoft.com/office/infopath/2007/PartnerControls"/>
    <ds:schemaRef ds:uri="http://purl.org/dc/dcmitype/"/>
    <ds:schemaRef ds:uri="http://schemas.microsoft.com/office/2006/documentManagement/types"/>
    <ds:schemaRef ds:uri="a7938f78-b017-4dc0-8c82-d5b44b2641c5"/>
    <ds:schemaRef ds:uri="http://schemas.microsoft.com/sharepoint/v3"/>
    <ds:schemaRef ds:uri="http://schemas.microsoft.com/office/2006/metadata/properties"/>
    <ds:schemaRef ds:uri="http://www.w3.org/XML/1998/namespace"/>
    <ds:schemaRef ds:uri="http://purl.org/dc/elements/1.1/"/>
    <ds:schemaRef ds:uri="http://schemas.openxmlformats.org/package/2006/metadata/core-properties"/>
    <ds:schemaRef ds:uri="a74f41e8-2c9a-4a9a-8a86-1b2eca9cb15f"/>
    <ds:schemaRef ds:uri="http://purl.org/dc/terms/"/>
  </ds:schemaRefs>
</ds:datastoreItem>
</file>

<file path=customXml/itemProps2.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3.xml><?xml version="1.0" encoding="utf-8"?>
<ds:datastoreItem xmlns:ds="http://schemas.openxmlformats.org/officeDocument/2006/customXml" ds:itemID="{9806F8B7-1BF1-4C8B-AD2D-EDBE073BD0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938f78-b017-4dc0-8c82-d5b44b2641c5"/>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2707</TotalTime>
  <Words>2748</Words>
  <Application>Microsoft Office PowerPoint</Application>
  <PresentationFormat>Widescreen</PresentationFormat>
  <Paragraphs>232</Paragraphs>
  <Slides>26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Garamond</vt:lpstr>
      <vt:lpstr>Roboto</vt:lpstr>
      <vt:lpstr>Roboto Light</vt:lpstr>
      <vt:lpstr>Roboto Medium</vt:lpstr>
      <vt:lpstr>Segoe UI</vt:lpstr>
      <vt:lpstr>Education PPT Template</vt:lpstr>
      <vt:lpstr>Teacher Information</vt:lpstr>
      <vt:lpstr>STUDENTS</vt:lpstr>
      <vt:lpstr>PowerPoint Presentation</vt:lpstr>
      <vt:lpstr>An introduction to Caritas Australia</vt:lpstr>
      <vt:lpstr>Our history</vt:lpstr>
      <vt:lpstr>About us</vt:lpstr>
      <vt:lpstr>PowerPoint Presentation</vt:lpstr>
      <vt:lpstr>What we do</vt:lpstr>
      <vt:lpstr>What we do</vt:lpstr>
      <vt:lpstr>Aid</vt:lpstr>
      <vt:lpstr>Aid – An example: Ukraine War</vt:lpstr>
      <vt:lpstr>Community development</vt:lpstr>
      <vt:lpstr>Community Development – An example</vt:lpstr>
      <vt:lpstr>Advocacy</vt:lpstr>
      <vt:lpstr>Advocacy – An example</vt:lpstr>
      <vt:lpstr>Raising awareness</vt:lpstr>
      <vt:lpstr>Raising Awareness – An example</vt:lpstr>
      <vt:lpstr>Fundraising</vt:lpstr>
      <vt:lpstr>Fundraising– An example</vt:lpstr>
      <vt:lpstr>Why we do this work</vt:lpstr>
      <vt:lpstr>We are guided by the principles of Catholic Social Teaching</vt:lpstr>
      <vt:lpstr>How we work with others</vt:lpstr>
      <vt:lpstr>How we work with others</vt:lpstr>
      <vt:lpstr>How can you help?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Caritas Australia- An introduction</dc:title>
  <dc:creator>NicoleD@caritas.org.au</dc:creator>
  <cp:lastModifiedBy>Eleanor Niland</cp:lastModifiedBy>
  <cp:revision>239</cp:revision>
  <dcterms:created xsi:type="dcterms:W3CDTF">2014-11-30T23:21:17Z</dcterms:created>
  <dcterms:modified xsi:type="dcterms:W3CDTF">2026-07-19T23:28:26Z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0x01010009DB4FC32371B3489519A984A7B27919</vt:lpwstr>
  </property>
  <property fmtid="{D5CDD505-2E9C-101B-9397-08002B2CF9AE}" pid="3" name="_dlc_DocIdItemGuid">
    <vt:lpwstr>d7ee03d9-074b-4786-bb99-1c6adf13a550</vt:lpwstr>
  </property>
  <property fmtid="{D5CDD505-2E9C-101B-9397-08002B2CF9AE}" pid="4" name="TaxKeyword">
    <vt:lpwstr/>
  </property>
  <property fmtid="{D5CDD505-2E9C-101B-9397-08002B2CF9AE}" pid="5" name="Topic">
    <vt:lpwstr/>
  </property>
  <property fmtid="{D5CDD505-2E9C-101B-9397-08002B2CF9AE}" pid="6" name="MediaServiceImageTags">
    <vt:lpwstr/>
  </property>
</Properties>
</file>