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3" r:id="rId5"/>
    <p:sldId id="264" r:id="rId6"/>
    <p:sldId id="271" r:id="rId7"/>
    <p:sldId id="265" r:id="rId8"/>
    <p:sldId id="272" r:id="rId9"/>
    <p:sldId id="273" r:id="rId10"/>
    <p:sldId id="274" r:id="rId11"/>
    <p:sldId id="275" r:id="rId12"/>
    <p:sldId id="284" r:id="rId13"/>
    <p:sldId id="285" r:id="rId14"/>
    <p:sldId id="286" r:id="rId15"/>
    <p:sldId id="287" r:id="rId16"/>
    <p:sldId id="279" r:id="rId17"/>
    <p:sldId id="280" r:id="rId18"/>
    <p:sldId id="283" r:id="rId19"/>
    <p:sldId id="282" r:id="rId20"/>
    <p:sldId id="270" r:id="rId2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3A33AF-F035-F8C5-6A22-39F5F1DB9E7C}" name="Eleanor Niland" initials="EN" userId="S::Eleanor.Niland@caritas.org.au::e474577c-69ca-4c95-8c71-742afc135a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N" lastIdx="1" clrIdx="0">
    <p:extLst>
      <p:ext uri="{19B8F6BF-5375-455C-9EA6-DF929625EA0E}">
        <p15:presenceInfo xmlns:p15="http://schemas.microsoft.com/office/powerpoint/2012/main" userId="Nico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000"/>
    <a:srgbClr val="FFCF99"/>
    <a:srgbClr val="2E294E"/>
    <a:srgbClr val="AFBE8F"/>
    <a:srgbClr val="E9E3E6"/>
    <a:srgbClr val="004851"/>
    <a:srgbClr val="63B1A4"/>
    <a:srgbClr val="E6E6E6"/>
    <a:srgbClr val="C3DDD7"/>
    <a:srgbClr val="D86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FCB06-01CB-7BFD-1054-BE387FE3282C}" v="19" dt="2026-04-14T10:36:58.787"/>
    <p1510:client id="{E0D31C27-6158-4478-8E5A-9E411D30B587}" v="2" dt="2026-04-15T01:25:03.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4"/>
    <p:restoredTop sz="94631"/>
  </p:normalViewPr>
  <p:slideViewPr>
    <p:cSldViewPr snapToGrid="0" snapToObjects="1">
      <p:cViewPr varScale="1">
        <p:scale>
          <a:sx n="65" d="100"/>
          <a:sy n="65" d="100"/>
        </p:scale>
        <p:origin x="328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Niland" userId="e474577c-69ca-4c95-8c71-742afc135a60" providerId="ADAL" clId="{4E103A99-C701-45AB-AA81-6F44581EB30E}"/>
    <pc:docChg chg="undo redo custSel addSld delSld modSld modMainMaster">
      <pc:chgData name="Eleanor Niland" userId="e474577c-69ca-4c95-8c71-742afc135a60" providerId="ADAL" clId="{4E103A99-C701-45AB-AA81-6F44581EB30E}" dt="2026-04-15T01:28:52.608" v="1061" actId="20577"/>
      <pc:docMkLst>
        <pc:docMk/>
      </pc:docMkLst>
      <pc:sldChg chg="modSp mod">
        <pc:chgData name="Eleanor Niland" userId="e474577c-69ca-4c95-8c71-742afc135a60" providerId="ADAL" clId="{4E103A99-C701-45AB-AA81-6F44581EB30E}" dt="2026-04-15T01:28:52.608" v="1061" actId="20577"/>
        <pc:sldMkLst>
          <pc:docMk/>
          <pc:sldMk cId="1008923487" sldId="264"/>
        </pc:sldMkLst>
        <pc:spChg chg="mod">
          <ac:chgData name="Eleanor Niland" userId="e474577c-69ca-4c95-8c71-742afc135a60" providerId="ADAL" clId="{4E103A99-C701-45AB-AA81-6F44581EB30E}" dt="2026-04-07T05:52:19.037" v="37" actId="207"/>
          <ac:spMkLst>
            <pc:docMk/>
            <pc:sldMk cId="1008923487" sldId="264"/>
            <ac:spMk id="3" creationId="{85D3BA4D-3615-DE4B-AD35-11D1A148E70B}"/>
          </ac:spMkLst>
        </pc:spChg>
        <pc:spChg chg="mod">
          <ac:chgData name="Eleanor Niland" userId="e474577c-69ca-4c95-8c71-742afc135a60" providerId="ADAL" clId="{4E103A99-C701-45AB-AA81-6F44581EB30E}" dt="2026-04-15T01:28:52.608" v="1061" actId="20577"/>
          <ac:spMkLst>
            <pc:docMk/>
            <pc:sldMk cId="1008923487" sldId="264"/>
            <ac:spMk id="6" creationId="{827DE330-E829-457F-919D-CB5C198D7CAE}"/>
          </ac:spMkLst>
        </pc:spChg>
        <pc:spChg chg="mod">
          <ac:chgData name="Eleanor Niland" userId="e474577c-69ca-4c95-8c71-742afc135a60" providerId="ADAL" clId="{4E103A99-C701-45AB-AA81-6F44581EB30E}" dt="2026-04-15T01:25:33.273" v="1043" actId="20577"/>
          <ac:spMkLst>
            <pc:docMk/>
            <pc:sldMk cId="1008923487" sldId="264"/>
            <ac:spMk id="7" creationId="{0EA2C88A-53E9-4673-8FA6-AF94A3CF61CC}"/>
          </ac:spMkLst>
        </pc:spChg>
      </pc:sldChg>
      <pc:sldChg chg="modSp mod">
        <pc:chgData name="Eleanor Niland" userId="e474577c-69ca-4c95-8c71-742afc135a60" providerId="ADAL" clId="{4E103A99-C701-45AB-AA81-6F44581EB30E}" dt="2026-04-10T01:42:19.806" v="410" actId="20577"/>
        <pc:sldMkLst>
          <pc:docMk/>
          <pc:sldMk cId="3693854720" sldId="265"/>
        </pc:sldMkLst>
        <pc:spChg chg="mod">
          <ac:chgData name="Eleanor Niland" userId="e474577c-69ca-4c95-8c71-742afc135a60" providerId="ADAL" clId="{4E103A99-C701-45AB-AA81-6F44581EB30E}" dt="2026-04-07T05:53:27.962" v="49" actId="207"/>
          <ac:spMkLst>
            <pc:docMk/>
            <pc:sldMk cId="3693854720" sldId="265"/>
            <ac:spMk id="5" creationId="{AFDF28CE-084E-4C42-BD86-80E1BBB7B258}"/>
          </ac:spMkLst>
        </pc:spChg>
        <pc:graphicFrameChg chg="mod modGraphic">
          <ac:chgData name="Eleanor Niland" userId="e474577c-69ca-4c95-8c71-742afc135a60" providerId="ADAL" clId="{4E103A99-C701-45AB-AA81-6F44581EB30E}" dt="2026-04-10T01:42:19.806" v="410" actId="20577"/>
          <ac:graphicFrameMkLst>
            <pc:docMk/>
            <pc:sldMk cId="3693854720" sldId="265"/>
            <ac:graphicFrameMk id="2" creationId="{9C3B5C39-77A1-405E-A408-030539176445}"/>
          </ac:graphicFrameMkLst>
        </pc:graphicFrameChg>
      </pc:sldChg>
      <pc:sldChg chg="addSp delSp mod setBg">
        <pc:chgData name="Eleanor Niland" userId="e474577c-69ca-4c95-8c71-742afc135a60" providerId="ADAL" clId="{4E103A99-C701-45AB-AA81-6F44581EB30E}" dt="2026-04-07T05:56:56.703" v="92"/>
        <pc:sldMkLst>
          <pc:docMk/>
          <pc:sldMk cId="317872851" sldId="270"/>
        </pc:sldMkLst>
        <pc:spChg chg="add del">
          <ac:chgData name="Eleanor Niland" userId="e474577c-69ca-4c95-8c71-742afc135a60" providerId="ADAL" clId="{4E103A99-C701-45AB-AA81-6F44581EB30E}" dt="2026-04-07T05:56:52.167" v="90" actId="478"/>
          <ac:spMkLst>
            <pc:docMk/>
            <pc:sldMk cId="317872851" sldId="270"/>
            <ac:spMk id="3" creationId="{829CA7FE-7695-DB4C-AC97-AE2F86245EE9}"/>
          </ac:spMkLst>
        </pc:spChg>
      </pc:sldChg>
      <pc:sldChg chg="modSp mod">
        <pc:chgData name="Eleanor Niland" userId="e474577c-69ca-4c95-8c71-742afc135a60" providerId="ADAL" clId="{4E103A99-C701-45AB-AA81-6F44581EB30E}" dt="2026-04-07T05:53:02.217" v="46" actId="207"/>
        <pc:sldMkLst>
          <pc:docMk/>
          <pc:sldMk cId="1927983174" sldId="271"/>
        </pc:sldMkLst>
        <pc:spChg chg="mod">
          <ac:chgData name="Eleanor Niland" userId="e474577c-69ca-4c95-8c71-742afc135a60" providerId="ADAL" clId="{4E103A99-C701-45AB-AA81-6F44581EB30E}" dt="2026-04-07T05:52:52.122" v="45" actId="207"/>
          <ac:spMkLst>
            <pc:docMk/>
            <pc:sldMk cId="1927983174" sldId="271"/>
            <ac:spMk id="2" creationId="{433F8BF0-F8CF-4CFE-9D9E-A9733D5A5C8D}"/>
          </ac:spMkLst>
        </pc:spChg>
        <pc:spChg chg="mod">
          <ac:chgData name="Eleanor Niland" userId="e474577c-69ca-4c95-8c71-742afc135a60" providerId="ADAL" clId="{4E103A99-C701-45AB-AA81-6F44581EB30E}" dt="2026-04-07T05:52:33.552" v="39" actId="207"/>
          <ac:spMkLst>
            <pc:docMk/>
            <pc:sldMk cId="1927983174" sldId="271"/>
            <ac:spMk id="3" creationId="{85D3BA4D-3615-DE4B-AD35-11D1A148E70B}"/>
          </ac:spMkLst>
        </pc:spChg>
        <pc:spChg chg="mod">
          <ac:chgData name="Eleanor Niland" userId="e474577c-69ca-4c95-8c71-742afc135a60" providerId="ADAL" clId="{4E103A99-C701-45AB-AA81-6F44581EB30E}" dt="2026-04-07T05:53:02.217" v="46" actId="207"/>
          <ac:spMkLst>
            <pc:docMk/>
            <pc:sldMk cId="1927983174" sldId="271"/>
            <ac:spMk id="8" creationId="{04682563-8C45-4722-8970-F799D353823A}"/>
          </ac:spMkLst>
        </pc:spChg>
      </pc:sldChg>
      <pc:sldChg chg="modSp mod">
        <pc:chgData name="Eleanor Niland" userId="e474577c-69ca-4c95-8c71-742afc135a60" providerId="ADAL" clId="{4E103A99-C701-45AB-AA81-6F44581EB30E}" dt="2026-04-07T05:54:25.394" v="59" actId="207"/>
        <pc:sldMkLst>
          <pc:docMk/>
          <pc:sldMk cId="2410866388" sldId="272"/>
        </pc:sldMkLst>
        <pc:spChg chg="mod">
          <ac:chgData name="Eleanor Niland" userId="e474577c-69ca-4c95-8c71-742afc135a60" providerId="ADAL" clId="{4E103A99-C701-45AB-AA81-6F44581EB30E}" dt="2026-04-07T05:54:25.394" v="59" actId="207"/>
          <ac:spMkLst>
            <pc:docMk/>
            <pc:sldMk cId="2410866388" sldId="272"/>
            <ac:spMk id="6" creationId="{9AEDBBCE-B484-44FE-8BF7-CF97C1A1885F}"/>
          </ac:spMkLst>
        </pc:spChg>
      </pc:sldChg>
      <pc:sldChg chg="modSp mod">
        <pc:chgData name="Eleanor Niland" userId="e474577c-69ca-4c95-8c71-742afc135a60" providerId="ADAL" clId="{4E103A99-C701-45AB-AA81-6F44581EB30E}" dt="2026-04-07T06:37:44.084" v="322" actId="20577"/>
        <pc:sldMkLst>
          <pc:docMk/>
          <pc:sldMk cId="118183542" sldId="273"/>
        </pc:sldMkLst>
        <pc:spChg chg="mod">
          <ac:chgData name="Eleanor Niland" userId="e474577c-69ca-4c95-8c71-742afc135a60" providerId="ADAL" clId="{4E103A99-C701-45AB-AA81-6F44581EB30E}" dt="2026-04-07T06:37:44.084" v="322" actId="20577"/>
          <ac:spMkLst>
            <pc:docMk/>
            <pc:sldMk cId="118183542" sldId="273"/>
            <ac:spMk id="6" creationId="{9AEDBBCE-B484-44FE-8BF7-CF97C1A1885F}"/>
          </ac:spMkLst>
        </pc:spChg>
      </pc:sldChg>
      <pc:sldChg chg="modSp mod">
        <pc:chgData name="Eleanor Niland" userId="e474577c-69ca-4c95-8c71-742afc135a60" providerId="ADAL" clId="{4E103A99-C701-45AB-AA81-6F44581EB30E}" dt="2026-04-10T02:16:15.157" v="780" actId="20577"/>
        <pc:sldMkLst>
          <pc:docMk/>
          <pc:sldMk cId="267787545" sldId="274"/>
        </pc:sldMkLst>
        <pc:spChg chg="mod">
          <ac:chgData name="Eleanor Niland" userId="e474577c-69ca-4c95-8c71-742afc135a60" providerId="ADAL" clId="{4E103A99-C701-45AB-AA81-6F44581EB30E}" dt="2026-04-10T02:16:15.157" v="780" actId="20577"/>
          <ac:spMkLst>
            <pc:docMk/>
            <pc:sldMk cId="267787545" sldId="274"/>
            <ac:spMk id="6" creationId="{9AEDBBCE-B484-44FE-8BF7-CF97C1A1885F}"/>
          </ac:spMkLst>
        </pc:spChg>
      </pc:sldChg>
      <pc:sldChg chg="modSp mod">
        <pc:chgData name="Eleanor Niland" userId="e474577c-69ca-4c95-8c71-742afc135a60" providerId="ADAL" clId="{4E103A99-C701-45AB-AA81-6F44581EB30E}" dt="2026-04-10T02:21:27.828" v="941" actId="20577"/>
        <pc:sldMkLst>
          <pc:docMk/>
          <pc:sldMk cId="2465921491" sldId="275"/>
        </pc:sldMkLst>
        <pc:spChg chg="mod">
          <ac:chgData name="Eleanor Niland" userId="e474577c-69ca-4c95-8c71-742afc135a60" providerId="ADAL" clId="{4E103A99-C701-45AB-AA81-6F44581EB30E}" dt="2026-04-10T02:21:27.828" v="941" actId="20577"/>
          <ac:spMkLst>
            <pc:docMk/>
            <pc:sldMk cId="2465921491" sldId="275"/>
            <ac:spMk id="6" creationId="{9AEDBBCE-B484-44FE-8BF7-CF97C1A1885F}"/>
          </ac:spMkLst>
        </pc:spChg>
      </pc:sldChg>
      <pc:sldChg chg="modSp">
        <pc:chgData name="Eleanor Niland" userId="e474577c-69ca-4c95-8c71-742afc135a60" providerId="ADAL" clId="{4E103A99-C701-45AB-AA81-6F44581EB30E}" dt="2026-04-07T05:56:32.999" v="87" actId="732"/>
        <pc:sldMkLst>
          <pc:docMk/>
          <pc:sldMk cId="3816741524" sldId="282"/>
        </pc:sldMkLst>
        <pc:picChg chg="mod">
          <ac:chgData name="Eleanor Niland" userId="e474577c-69ca-4c95-8c71-742afc135a60" providerId="ADAL" clId="{4E103A99-C701-45AB-AA81-6F44581EB30E}" dt="2026-04-07T05:56:32.999" v="87" actId="732"/>
          <ac:picMkLst>
            <pc:docMk/>
            <pc:sldMk cId="3816741524" sldId="282"/>
            <ac:picMk id="15362" creationId="{AB20BB20-E0B4-4C06-8824-2EBC207ED150}"/>
          </ac:picMkLst>
        </pc:picChg>
      </pc:sldChg>
      <pc:sldChg chg="addSp delSp modSp add mod">
        <pc:chgData name="Eleanor Niland" userId="e474577c-69ca-4c95-8c71-742afc135a60" providerId="ADAL" clId="{4E103A99-C701-45AB-AA81-6F44581EB30E}" dt="2026-04-10T01:57:26.812" v="762" actId="478"/>
        <pc:sldMkLst>
          <pc:docMk/>
          <pc:sldMk cId="2207096267" sldId="283"/>
        </pc:sldMkLst>
        <pc:spChg chg="add mod">
          <ac:chgData name="Eleanor Niland" userId="e474577c-69ca-4c95-8c71-742afc135a60" providerId="ADAL" clId="{4E103A99-C701-45AB-AA81-6F44581EB30E}" dt="2026-04-10T01:57:22.983" v="761"/>
          <ac:spMkLst>
            <pc:docMk/>
            <pc:sldMk cId="2207096267" sldId="283"/>
            <ac:spMk id="6" creationId="{01D0A69E-3C5C-82D4-7DCA-F90684D75451}"/>
          </ac:spMkLst>
        </pc:spChg>
        <pc:picChg chg="add mod">
          <ac:chgData name="Eleanor Niland" userId="e474577c-69ca-4c95-8c71-742afc135a60" providerId="ADAL" clId="{4E103A99-C701-45AB-AA81-6F44581EB30E}" dt="2026-04-10T01:46:05.927" v="430" actId="1076"/>
          <ac:picMkLst>
            <pc:docMk/>
            <pc:sldMk cId="2207096267" sldId="283"/>
            <ac:picMk id="5" creationId="{BA404486-5CBD-E78F-8A6C-D792CCD8A16E}"/>
          </ac:picMkLst>
        </pc:picChg>
      </pc:sldChg>
      <pc:sldChg chg="add">
        <pc:chgData name="Eleanor Niland" userId="e474577c-69ca-4c95-8c71-742afc135a60" providerId="ADAL" clId="{4E103A99-C701-45AB-AA81-6F44581EB30E}" dt="2026-04-10T02:10:40.535" v="764"/>
        <pc:sldMkLst>
          <pc:docMk/>
          <pc:sldMk cId="1725135415" sldId="284"/>
        </pc:sldMkLst>
      </pc:sldChg>
      <pc:sldChg chg="add">
        <pc:chgData name="Eleanor Niland" userId="e474577c-69ca-4c95-8c71-742afc135a60" providerId="ADAL" clId="{4E103A99-C701-45AB-AA81-6F44581EB30E}" dt="2026-04-10T02:10:40.535" v="764"/>
        <pc:sldMkLst>
          <pc:docMk/>
          <pc:sldMk cId="2661661662" sldId="285"/>
        </pc:sldMkLst>
      </pc:sldChg>
      <pc:sldChg chg="add">
        <pc:chgData name="Eleanor Niland" userId="e474577c-69ca-4c95-8c71-742afc135a60" providerId="ADAL" clId="{4E103A99-C701-45AB-AA81-6F44581EB30E}" dt="2026-04-10T02:10:40.535" v="764"/>
        <pc:sldMkLst>
          <pc:docMk/>
          <pc:sldMk cId="3176699948" sldId="286"/>
        </pc:sldMkLst>
      </pc:sldChg>
      <pc:sldChg chg="add">
        <pc:chgData name="Eleanor Niland" userId="e474577c-69ca-4c95-8c71-742afc135a60" providerId="ADAL" clId="{4E103A99-C701-45AB-AA81-6F44581EB30E}" dt="2026-04-10T02:10:40.535" v="764"/>
        <pc:sldMkLst>
          <pc:docMk/>
          <pc:sldMk cId="1051612189" sldId="287"/>
        </pc:sldMkLst>
      </pc:sldChg>
      <pc:sldMasterChg chg="modSldLayout">
        <pc:chgData name="Eleanor Niland" userId="e474577c-69ca-4c95-8c71-742afc135a60" providerId="ADAL" clId="{4E103A99-C701-45AB-AA81-6F44581EB30E}" dt="2026-04-07T05:53:21.625" v="48" actId="207"/>
        <pc:sldMasterMkLst>
          <pc:docMk/>
          <pc:sldMasterMk cId="797315993" sldId="2147483672"/>
        </pc:sldMasterMkLst>
        <pc:sldLayoutChg chg="modSp mod">
          <pc:chgData name="Eleanor Niland" userId="e474577c-69ca-4c95-8c71-742afc135a60" providerId="ADAL" clId="{4E103A99-C701-45AB-AA81-6F44581EB30E}" dt="2026-04-07T05:51:55.656" v="36" actId="207"/>
          <pc:sldLayoutMkLst>
            <pc:docMk/>
            <pc:sldMasterMk cId="797315993" sldId="2147483672"/>
            <pc:sldLayoutMk cId="859169211" sldId="2147483678"/>
          </pc:sldLayoutMkLst>
          <pc:spChg chg="mod">
            <ac:chgData name="Eleanor Niland" userId="e474577c-69ca-4c95-8c71-742afc135a60" providerId="ADAL" clId="{4E103A99-C701-45AB-AA81-6F44581EB30E}" dt="2026-04-07T05:51:55.656" v="36" actId="207"/>
            <ac:spMkLst>
              <pc:docMk/>
              <pc:sldMasterMk cId="797315993" sldId="2147483672"/>
              <pc:sldLayoutMk cId="859169211" sldId="2147483678"/>
              <ac:spMk id="3" creationId="{2177FB14-1502-974E-B4E0-7F429BA8A6CA}"/>
            </ac:spMkLst>
          </pc:spChg>
        </pc:sldLayoutChg>
        <pc:sldLayoutChg chg="modSp mod">
          <pc:chgData name="Eleanor Niland" userId="e474577c-69ca-4c95-8c71-742afc135a60" providerId="ADAL" clId="{4E103A99-C701-45AB-AA81-6F44581EB30E}" dt="2026-04-07T05:53:21.625" v="48" actId="207"/>
          <pc:sldLayoutMkLst>
            <pc:docMk/>
            <pc:sldMasterMk cId="797315993" sldId="2147483672"/>
            <pc:sldLayoutMk cId="411877732" sldId="2147483679"/>
          </pc:sldLayoutMkLst>
          <pc:spChg chg="mod">
            <ac:chgData name="Eleanor Niland" userId="e474577c-69ca-4c95-8c71-742afc135a60" providerId="ADAL" clId="{4E103A99-C701-45AB-AA81-6F44581EB30E}" dt="2026-04-07T05:53:14.682" v="47" actId="207"/>
            <ac:spMkLst>
              <pc:docMk/>
              <pc:sldMasterMk cId="797315993" sldId="2147483672"/>
              <pc:sldLayoutMk cId="411877732" sldId="2147483679"/>
              <ac:spMk id="7" creationId="{75F37BAC-8540-E448-990A-DE811E442BD5}"/>
            </ac:spMkLst>
          </pc:spChg>
          <pc:spChg chg="mod">
            <ac:chgData name="Eleanor Niland" userId="e474577c-69ca-4c95-8c71-742afc135a60" providerId="ADAL" clId="{4E103A99-C701-45AB-AA81-6F44581EB30E}" dt="2026-04-07T05:53:21.625" v="48" actId="207"/>
            <ac:spMkLst>
              <pc:docMk/>
              <pc:sldMasterMk cId="797315993" sldId="2147483672"/>
              <pc:sldLayoutMk cId="411877732" sldId="2147483679"/>
              <ac:spMk id="8" creationId="{913EC4C8-8905-4246-BAFC-79C97E18CE2F}"/>
            </ac:spMkLst>
          </pc:spChg>
        </pc:sldLayoutChg>
        <pc:sldLayoutChg chg="addSp delSp modSp mod setBg">
          <pc:chgData name="Eleanor Niland" userId="e474577c-69ca-4c95-8c71-742afc135a60" providerId="ADAL" clId="{4E103A99-C701-45AB-AA81-6F44581EB30E}" dt="2026-04-07T05:51:18.036" v="35" actId="478"/>
          <pc:sldLayoutMkLst>
            <pc:docMk/>
            <pc:sldMasterMk cId="797315993" sldId="2147483672"/>
            <pc:sldLayoutMk cId="892977400" sldId="2147483681"/>
          </pc:sldLayoutMkLst>
        </pc:sldLayoutChg>
      </pc:sldMasterChg>
    </pc:docChg>
  </pc:docChgLst>
  <pc:docChgLst>
    <pc:chgData name="Nicole Chehine" userId="S::nicole.chehine@caritas.org.au::967ddee1-cec9-4225-946e-5303f029b00a" providerId="AD" clId="Web-{CE7FCB06-01CB-7BFD-1054-BE387FE3282C}"/>
    <pc:docChg chg="modSld">
      <pc:chgData name="Nicole Chehine" userId="S::nicole.chehine@caritas.org.au::967ddee1-cec9-4225-946e-5303f029b00a" providerId="AD" clId="Web-{CE7FCB06-01CB-7BFD-1054-BE387FE3282C}" dt="2026-04-14T10:36:58.787" v="10" actId="20577"/>
      <pc:docMkLst>
        <pc:docMk/>
      </pc:docMkLst>
      <pc:sldChg chg="modSp">
        <pc:chgData name="Nicole Chehine" userId="S::nicole.chehine@caritas.org.au::967ddee1-cec9-4225-946e-5303f029b00a" providerId="AD" clId="Web-{CE7FCB06-01CB-7BFD-1054-BE387FE3282C}" dt="2026-04-14T10:29:50.412" v="2" actId="14100"/>
        <pc:sldMkLst>
          <pc:docMk/>
          <pc:sldMk cId="1927983174" sldId="271"/>
        </pc:sldMkLst>
        <pc:spChg chg="mod">
          <ac:chgData name="Nicole Chehine" userId="S::nicole.chehine@caritas.org.au::967ddee1-cec9-4225-946e-5303f029b00a" providerId="AD" clId="Web-{CE7FCB06-01CB-7BFD-1054-BE387FE3282C}" dt="2026-04-14T10:29:50.412" v="2" actId="14100"/>
          <ac:spMkLst>
            <pc:docMk/>
            <pc:sldMk cId="1927983174" sldId="271"/>
            <ac:spMk id="2" creationId="{433F8BF0-F8CF-4CFE-9D9E-A9733D5A5C8D}"/>
          </ac:spMkLst>
        </pc:spChg>
      </pc:sldChg>
      <pc:sldChg chg="modSp">
        <pc:chgData name="Nicole Chehine" userId="S::nicole.chehine@caritas.org.au::967ddee1-cec9-4225-946e-5303f029b00a" providerId="AD" clId="Web-{CE7FCB06-01CB-7BFD-1054-BE387FE3282C}" dt="2026-04-14T10:34:12.213" v="7" actId="20577"/>
        <pc:sldMkLst>
          <pc:docMk/>
          <pc:sldMk cId="2410866388" sldId="272"/>
        </pc:sldMkLst>
        <pc:spChg chg="mod">
          <ac:chgData name="Nicole Chehine" userId="S::nicole.chehine@caritas.org.au::967ddee1-cec9-4225-946e-5303f029b00a" providerId="AD" clId="Web-{CE7FCB06-01CB-7BFD-1054-BE387FE3282C}" dt="2026-04-14T10:34:12.213" v="7" actId="20577"/>
          <ac:spMkLst>
            <pc:docMk/>
            <pc:sldMk cId="2410866388" sldId="272"/>
            <ac:spMk id="6" creationId="{9AEDBBCE-B484-44FE-8BF7-CF97C1A1885F}"/>
          </ac:spMkLst>
        </pc:spChg>
      </pc:sldChg>
      <pc:sldChg chg="modSp">
        <pc:chgData name="Nicole Chehine" userId="S::nicole.chehine@caritas.org.au::967ddee1-cec9-4225-946e-5303f029b00a" providerId="AD" clId="Web-{CE7FCB06-01CB-7BFD-1054-BE387FE3282C}" dt="2026-04-14T10:36:58.787" v="10" actId="20577"/>
        <pc:sldMkLst>
          <pc:docMk/>
          <pc:sldMk cId="267787545" sldId="274"/>
        </pc:sldMkLst>
        <pc:spChg chg="mod">
          <ac:chgData name="Nicole Chehine" userId="S::nicole.chehine@caritas.org.au::967ddee1-cec9-4225-946e-5303f029b00a" providerId="AD" clId="Web-{CE7FCB06-01CB-7BFD-1054-BE387FE3282C}" dt="2026-04-14T10:36:58.787" v="10" actId="20577"/>
          <ac:spMkLst>
            <pc:docMk/>
            <pc:sldMk cId="267787545" sldId="274"/>
            <ac:spMk id="6" creationId="{9AEDBBCE-B484-44FE-8BF7-CF97C1A1885F}"/>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3A89EF-DDFD-6843-82A6-D30F154A28E9}"/>
              </a:ext>
            </a:extLst>
          </p:cNvPr>
          <p:cNvPicPr>
            <a:picLocks noChangeAspect="1"/>
          </p:cNvPicPr>
          <p:nvPr userDrawn="1"/>
        </p:nvPicPr>
        <p:blipFill>
          <a:blip r:embed="rId2"/>
          <a:srcRect/>
          <a:stretch/>
        </p:blipFill>
        <p:spPr>
          <a:xfrm rot="16200000">
            <a:off x="-1535906" y="1535904"/>
            <a:ext cx="10691814" cy="7620002"/>
          </a:xfrm>
          <a:prstGeom prst="rect">
            <a:avLst/>
          </a:prstGeom>
        </p:spPr>
      </p:pic>
      <p:pic>
        <p:nvPicPr>
          <p:cNvPr id="6" name="Picture 5">
            <a:extLst>
              <a:ext uri="{FF2B5EF4-FFF2-40B4-BE49-F238E27FC236}">
                <a16:creationId xmlns:a16="http://schemas.microsoft.com/office/drawing/2014/main" id="{3EEDB115-9908-4B42-AD59-8282AE2C2919}"/>
              </a:ext>
            </a:extLst>
          </p:cNvPr>
          <p:cNvPicPr>
            <a:picLocks noChangeAspect="1"/>
          </p:cNvPicPr>
          <p:nvPr userDrawn="1"/>
        </p:nvPicPr>
        <p:blipFill>
          <a:blip r:embed="rId3"/>
          <a:stretch>
            <a:fillRect/>
          </a:stretch>
        </p:blipFill>
        <p:spPr>
          <a:xfrm>
            <a:off x="6046870" y="9952788"/>
            <a:ext cx="1138684" cy="338223"/>
          </a:xfrm>
          <a:prstGeom prst="rect">
            <a:avLst/>
          </a:prstGeom>
        </p:spPr>
      </p:pic>
      <p:grpSp>
        <p:nvGrpSpPr>
          <p:cNvPr id="7" name="Group 6">
            <a:extLst>
              <a:ext uri="{FF2B5EF4-FFF2-40B4-BE49-F238E27FC236}">
                <a16:creationId xmlns:a16="http://schemas.microsoft.com/office/drawing/2014/main" id="{A653106F-725B-7C4B-A088-4F234237CD95}"/>
              </a:ext>
            </a:extLst>
          </p:cNvPr>
          <p:cNvGrpSpPr>
            <a:grpSpLocks noChangeAspect="1"/>
          </p:cNvGrpSpPr>
          <p:nvPr userDrawn="1"/>
        </p:nvGrpSpPr>
        <p:grpSpPr>
          <a:xfrm>
            <a:off x="-1022751" y="-1008961"/>
            <a:ext cx="4802588" cy="4802028"/>
            <a:chOff x="948154" y="2050047"/>
            <a:chExt cx="216025" cy="216025"/>
          </a:xfrm>
          <a:solidFill>
            <a:schemeClr val="bg1">
              <a:alpha val="20000"/>
            </a:schemeClr>
          </a:solidFill>
        </p:grpSpPr>
        <p:sp>
          <p:nvSpPr>
            <p:cNvPr id="8" name="Freeform: Shape 6">
              <a:extLst>
                <a:ext uri="{FF2B5EF4-FFF2-40B4-BE49-F238E27FC236}">
                  <a16:creationId xmlns:a16="http://schemas.microsoft.com/office/drawing/2014/main" id="{EDBB4B69-45F2-0445-A46A-8FDB53CC72A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9" name="Group 8">
              <a:extLst>
                <a:ext uri="{FF2B5EF4-FFF2-40B4-BE49-F238E27FC236}">
                  <a16:creationId xmlns:a16="http://schemas.microsoft.com/office/drawing/2014/main" id="{E3F9D0AA-F1F9-3642-B130-7B75F83672DF}"/>
                </a:ext>
              </a:extLst>
            </p:cNvPr>
            <p:cNvGrpSpPr/>
            <p:nvPr/>
          </p:nvGrpSpPr>
          <p:grpSpPr>
            <a:xfrm>
              <a:off x="958955" y="2060848"/>
              <a:ext cx="196444" cy="196444"/>
              <a:chOff x="519961" y="1999640"/>
              <a:chExt cx="196444" cy="196444"/>
            </a:xfrm>
            <a:grpFill/>
          </p:grpSpPr>
          <p:sp>
            <p:nvSpPr>
              <p:cNvPr id="10" name="Freeform: Shape 7">
                <a:extLst>
                  <a:ext uri="{FF2B5EF4-FFF2-40B4-BE49-F238E27FC236}">
                    <a16:creationId xmlns:a16="http://schemas.microsoft.com/office/drawing/2014/main" id="{72A01D1C-D427-3244-97B7-B157D3633ED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1" name="Freeform: Shape 8">
                <a:extLst>
                  <a:ext uri="{FF2B5EF4-FFF2-40B4-BE49-F238E27FC236}">
                    <a16:creationId xmlns:a16="http://schemas.microsoft.com/office/drawing/2014/main" id="{5318E0D2-9609-5442-B9FD-F54B4A17F50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2" name="Freeform: Shape 9">
                <a:extLst>
                  <a:ext uri="{FF2B5EF4-FFF2-40B4-BE49-F238E27FC236}">
                    <a16:creationId xmlns:a16="http://schemas.microsoft.com/office/drawing/2014/main" id="{D4A0BD20-5C4D-5047-83AD-DADCD3E4247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3" name="Freeform: Shape 10">
                <a:extLst>
                  <a:ext uri="{FF2B5EF4-FFF2-40B4-BE49-F238E27FC236}">
                    <a16:creationId xmlns:a16="http://schemas.microsoft.com/office/drawing/2014/main" id="{640D2537-ED78-414D-900D-E26348119B7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
        <p:nvSpPr>
          <p:cNvPr id="15" name="Title 1">
            <a:extLst>
              <a:ext uri="{FF2B5EF4-FFF2-40B4-BE49-F238E27FC236}">
                <a16:creationId xmlns:a16="http://schemas.microsoft.com/office/drawing/2014/main" id="{2AB47AE7-0565-044F-8D47-1EEECA5483FA}"/>
              </a:ext>
            </a:extLst>
          </p:cNvPr>
          <p:cNvSpPr txBox="1">
            <a:spLocks/>
          </p:cNvSpPr>
          <p:nvPr userDrawn="1"/>
        </p:nvSpPr>
        <p:spPr>
          <a:xfrm>
            <a:off x="821163" y="3960822"/>
            <a:ext cx="6449129" cy="2333197"/>
          </a:xfrm>
          <a:prstGeom prst="rect">
            <a:avLst/>
          </a:prstGeom>
        </p:spPr>
        <p:txBody>
          <a:bodyPr anchor="b"/>
          <a:lstStyle>
            <a:lvl1pPr algn="l" defTabSz="755934" rtl="0" eaLnBrk="1" latinLnBrk="0" hangingPunct="1">
              <a:lnSpc>
                <a:spcPct val="90000"/>
              </a:lnSpc>
              <a:spcBef>
                <a:spcPct val="0"/>
              </a:spcBef>
              <a:buNone/>
              <a:defRPr sz="3000" b="1" kern="1200"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sz="5400" dirty="0"/>
              <a:t>Click to edit </a:t>
            </a:r>
            <a:br>
              <a:rPr lang="en-US" sz="5400" dirty="0"/>
            </a:br>
            <a:r>
              <a:rPr lang="en-US" sz="5400" dirty="0"/>
              <a:t>Master title style</a:t>
            </a:r>
          </a:p>
        </p:txBody>
      </p:sp>
      <p:sp>
        <p:nvSpPr>
          <p:cNvPr id="16" name="Text Placeholder 2">
            <a:extLst>
              <a:ext uri="{FF2B5EF4-FFF2-40B4-BE49-F238E27FC236}">
                <a16:creationId xmlns:a16="http://schemas.microsoft.com/office/drawing/2014/main" id="{7C1079E5-4168-4247-984F-E4B85E0507CC}"/>
              </a:ext>
            </a:extLst>
          </p:cNvPr>
          <p:cNvSpPr>
            <a:spLocks noGrp="1"/>
          </p:cNvSpPr>
          <p:nvPr>
            <p:ph type="body" idx="1"/>
          </p:nvPr>
        </p:nvSpPr>
        <p:spPr>
          <a:xfrm>
            <a:off x="921516" y="6588241"/>
            <a:ext cx="6519862" cy="474642"/>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84050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E9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2E294E"/>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41187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C3DDD7"/>
        </a:solidFill>
        <a:effectLst/>
      </p:bgPr>
    </p:bg>
    <p:spTree>
      <p:nvGrpSpPr>
        <p:cNvPr id="1" name=""/>
        <p:cNvGrpSpPr/>
        <p:nvPr/>
      </p:nvGrpSpPr>
      <p:grpSpPr>
        <a:xfrm>
          <a:off x="0" y="0"/>
          <a:ext cx="0" cy="0"/>
          <a:chOff x="0" y="0"/>
          <a:chExt cx="0" cy="0"/>
        </a:xfrm>
      </p:grpSpPr>
      <p:sp>
        <p:nvSpPr>
          <p:cNvPr id="7" name="Round Diagonal Corner Rectangle 8">
            <a:extLst>
              <a:ext uri="{FF2B5EF4-FFF2-40B4-BE49-F238E27FC236}">
                <a16:creationId xmlns:a16="http://schemas.microsoft.com/office/drawing/2014/main" id="{9B38B2DF-B2FC-E845-8D16-48DBD5431E6C}"/>
              </a:ext>
            </a:extLst>
          </p:cNvPr>
          <p:cNvSpPr/>
          <p:nvPr userDrawn="1"/>
        </p:nvSpPr>
        <p:spPr>
          <a:xfrm rot="16200000">
            <a:off x="-340608" y="2233940"/>
            <a:ext cx="824089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6" name="Title 1">
            <a:extLst>
              <a:ext uri="{FF2B5EF4-FFF2-40B4-BE49-F238E27FC236}">
                <a16:creationId xmlns:a16="http://schemas.microsoft.com/office/drawing/2014/main" id="{C68954FD-E3F8-7842-93D5-1F95C5D18557}"/>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D86075"/>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D3EB738-83AA-4242-A9BB-3EE561751015}"/>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8" name="Freeform: Shape 6">
              <a:extLst>
                <a:ext uri="{FF2B5EF4-FFF2-40B4-BE49-F238E27FC236}">
                  <a16:creationId xmlns:a16="http://schemas.microsoft.com/office/drawing/2014/main" id="{97512DB2-FE0E-474E-A85C-110E32F7A85F}"/>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9" name="Group 18">
              <a:extLst>
                <a:ext uri="{FF2B5EF4-FFF2-40B4-BE49-F238E27FC236}">
                  <a16:creationId xmlns:a16="http://schemas.microsoft.com/office/drawing/2014/main" id="{85993297-94F5-C24D-9101-8656958EBD20}"/>
                </a:ext>
              </a:extLst>
            </p:cNvPr>
            <p:cNvGrpSpPr/>
            <p:nvPr/>
          </p:nvGrpSpPr>
          <p:grpSpPr>
            <a:xfrm>
              <a:off x="958955" y="2060848"/>
              <a:ext cx="196444" cy="196444"/>
              <a:chOff x="519961" y="1999640"/>
              <a:chExt cx="196444" cy="196444"/>
            </a:xfrm>
            <a:grpFill/>
          </p:grpSpPr>
          <p:sp>
            <p:nvSpPr>
              <p:cNvPr id="20" name="Freeform: Shape 7">
                <a:extLst>
                  <a:ext uri="{FF2B5EF4-FFF2-40B4-BE49-F238E27FC236}">
                    <a16:creationId xmlns:a16="http://schemas.microsoft.com/office/drawing/2014/main" id="{96CB3D78-6C8E-4642-8A7C-B37A9E27E02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1" name="Freeform: Shape 8">
                <a:extLst>
                  <a:ext uri="{FF2B5EF4-FFF2-40B4-BE49-F238E27FC236}">
                    <a16:creationId xmlns:a16="http://schemas.microsoft.com/office/drawing/2014/main" id="{892C178E-886B-FC4F-AF38-D0F8A3226C2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2" name="Freeform: Shape 9">
                <a:extLst>
                  <a:ext uri="{FF2B5EF4-FFF2-40B4-BE49-F238E27FC236}">
                    <a16:creationId xmlns:a16="http://schemas.microsoft.com/office/drawing/2014/main" id="{6C1630F3-D28E-B846-9F1D-3886D8EE2B6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3" name="Freeform: Shape 10">
                <a:extLst>
                  <a:ext uri="{FF2B5EF4-FFF2-40B4-BE49-F238E27FC236}">
                    <a16:creationId xmlns:a16="http://schemas.microsoft.com/office/drawing/2014/main" id="{6BD6FA5F-8294-F440-9828-CF4042C6E3E4}"/>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429107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989218"/>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5919465" y="-634758"/>
            <a:ext cx="2160239" cy="2159987"/>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09DC4204-A4E7-F94D-A81F-F629640AAC7D}"/>
              </a:ext>
            </a:extLst>
          </p:cNvPr>
          <p:cNvSpPr>
            <a:spLocks noGrp="1"/>
          </p:cNvSpPr>
          <p:nvPr>
            <p:ph type="body" idx="1"/>
          </p:nvPr>
        </p:nvSpPr>
        <p:spPr>
          <a:xfrm>
            <a:off x="388765" y="1411231"/>
            <a:ext cx="6519862" cy="474642"/>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8398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64960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63B1A4"/>
        </a:solidFill>
        <a:effectLst/>
      </p:bgPr>
    </p:bg>
    <p:spTree>
      <p:nvGrpSpPr>
        <p:cNvPr id="1" name=""/>
        <p:cNvGrpSpPr/>
        <p:nvPr/>
      </p:nvGrpSpPr>
      <p:grpSpPr>
        <a:xfrm>
          <a:off x="0" y="0"/>
          <a:ext cx="0" cy="0"/>
          <a:chOff x="0" y="0"/>
          <a:chExt cx="0" cy="0"/>
        </a:xfrm>
      </p:grpSpPr>
      <p:sp>
        <p:nvSpPr>
          <p:cNvPr id="7" name="Round Diagonal Corner Rectangle 8">
            <a:extLst>
              <a:ext uri="{FF2B5EF4-FFF2-40B4-BE49-F238E27FC236}">
                <a16:creationId xmlns:a16="http://schemas.microsoft.com/office/drawing/2014/main" id="{9B38B2DF-B2FC-E845-8D16-48DBD5431E6C}"/>
              </a:ext>
            </a:extLst>
          </p:cNvPr>
          <p:cNvSpPr/>
          <p:nvPr userDrawn="1"/>
        </p:nvSpPr>
        <p:spPr>
          <a:xfrm rot="16200000">
            <a:off x="-340608" y="2233940"/>
            <a:ext cx="824089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6" name="Title 1">
            <a:extLst>
              <a:ext uri="{FF2B5EF4-FFF2-40B4-BE49-F238E27FC236}">
                <a16:creationId xmlns:a16="http://schemas.microsoft.com/office/drawing/2014/main" id="{C68954FD-E3F8-7842-93D5-1F95C5D18557}"/>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D3EB738-83AA-4242-A9BB-3EE561751015}"/>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8" name="Freeform: Shape 6">
              <a:extLst>
                <a:ext uri="{FF2B5EF4-FFF2-40B4-BE49-F238E27FC236}">
                  <a16:creationId xmlns:a16="http://schemas.microsoft.com/office/drawing/2014/main" id="{97512DB2-FE0E-474E-A85C-110E32F7A85F}"/>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9" name="Group 18">
              <a:extLst>
                <a:ext uri="{FF2B5EF4-FFF2-40B4-BE49-F238E27FC236}">
                  <a16:creationId xmlns:a16="http://schemas.microsoft.com/office/drawing/2014/main" id="{85993297-94F5-C24D-9101-8656958EBD20}"/>
                </a:ext>
              </a:extLst>
            </p:cNvPr>
            <p:cNvGrpSpPr/>
            <p:nvPr/>
          </p:nvGrpSpPr>
          <p:grpSpPr>
            <a:xfrm>
              <a:off x="958955" y="2060848"/>
              <a:ext cx="196444" cy="196444"/>
              <a:chOff x="519961" y="1999640"/>
              <a:chExt cx="196444" cy="196444"/>
            </a:xfrm>
            <a:grpFill/>
          </p:grpSpPr>
          <p:sp>
            <p:nvSpPr>
              <p:cNvPr id="20" name="Freeform: Shape 7">
                <a:extLst>
                  <a:ext uri="{FF2B5EF4-FFF2-40B4-BE49-F238E27FC236}">
                    <a16:creationId xmlns:a16="http://schemas.microsoft.com/office/drawing/2014/main" id="{96CB3D78-6C8E-4642-8A7C-B37A9E27E02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1" name="Freeform: Shape 8">
                <a:extLst>
                  <a:ext uri="{FF2B5EF4-FFF2-40B4-BE49-F238E27FC236}">
                    <a16:creationId xmlns:a16="http://schemas.microsoft.com/office/drawing/2014/main" id="{892C178E-886B-FC4F-AF38-D0F8A3226C2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2" name="Freeform: Shape 9">
                <a:extLst>
                  <a:ext uri="{FF2B5EF4-FFF2-40B4-BE49-F238E27FC236}">
                    <a16:creationId xmlns:a16="http://schemas.microsoft.com/office/drawing/2014/main" id="{6C1630F3-D28E-B846-9F1D-3886D8EE2B6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3" name="Freeform: Shape 10">
                <a:extLst>
                  <a:ext uri="{FF2B5EF4-FFF2-40B4-BE49-F238E27FC236}">
                    <a16:creationId xmlns:a16="http://schemas.microsoft.com/office/drawing/2014/main" id="{6BD6FA5F-8294-F440-9828-CF4042C6E3E4}"/>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224230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C3DDD7"/>
        </a:solid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377335F1-F25E-F245-B50E-08C9F371745A}"/>
              </a:ext>
            </a:extLst>
          </p:cNvPr>
          <p:cNvSpPr>
            <a:spLocks noGrp="1"/>
          </p:cNvSpPr>
          <p:nvPr>
            <p:ph type="body" sz="quarter" idx="11" hasCustomPrompt="1"/>
          </p:nvPr>
        </p:nvSpPr>
        <p:spPr>
          <a:xfrm>
            <a:off x="1307571" y="3574585"/>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dirty="0"/>
              <a:t>Thank You</a:t>
            </a:r>
          </a:p>
        </p:txBody>
      </p:sp>
      <p:sp>
        <p:nvSpPr>
          <p:cNvPr id="4" name="TextBox 3">
            <a:extLst>
              <a:ext uri="{FF2B5EF4-FFF2-40B4-BE49-F238E27FC236}">
                <a16:creationId xmlns:a16="http://schemas.microsoft.com/office/drawing/2014/main" id="{6C2C37DB-31C6-BC4C-A8DD-1638683C6CD5}"/>
              </a:ext>
            </a:extLst>
          </p:cNvPr>
          <p:cNvSpPr txBox="1"/>
          <p:nvPr userDrawn="1"/>
        </p:nvSpPr>
        <p:spPr>
          <a:xfrm>
            <a:off x="2062007" y="5719482"/>
            <a:ext cx="3435659" cy="300082"/>
          </a:xfrm>
          <a:prstGeom prst="rect">
            <a:avLst/>
          </a:prstGeom>
          <a:noFill/>
        </p:spPr>
        <p:txBody>
          <a:bodyPr wrap="square" rtlCol="0">
            <a:sp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lang="en-AU" sz="1350" b="0" i="0" kern="1200" spc="169"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5" name="Freeform: Shape 3">
            <a:extLst>
              <a:ext uri="{FF2B5EF4-FFF2-40B4-BE49-F238E27FC236}">
                <a16:creationId xmlns:a16="http://schemas.microsoft.com/office/drawing/2014/main" id="{758817E6-22D2-4D41-95F7-78030606F543}"/>
              </a:ext>
            </a:extLst>
          </p:cNvPr>
          <p:cNvSpPr/>
          <p:nvPr userDrawn="1"/>
        </p:nvSpPr>
        <p:spPr>
          <a:xfrm>
            <a:off x="2183476" y="3374122"/>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sz="1350" dirty="0">
              <a:latin typeface="Arial" panose="020B0604020202020204" pitchFamily="34" charset="0"/>
            </a:endParaRPr>
          </a:p>
        </p:txBody>
      </p:sp>
      <p:pic>
        <p:nvPicPr>
          <p:cNvPr id="6" name="Picture 5">
            <a:extLst>
              <a:ext uri="{FF2B5EF4-FFF2-40B4-BE49-F238E27FC236}">
                <a16:creationId xmlns:a16="http://schemas.microsoft.com/office/drawing/2014/main" id="{B9522632-9768-3A47-A861-29FD9D6B14B4}"/>
              </a:ext>
            </a:extLst>
          </p:cNvPr>
          <p:cNvPicPr>
            <a:picLocks noChangeAspect="1"/>
          </p:cNvPicPr>
          <p:nvPr userDrawn="1"/>
        </p:nvPicPr>
        <p:blipFill>
          <a:blip r:embed="rId2"/>
          <a:stretch>
            <a:fillRect/>
          </a:stretch>
        </p:blipFill>
        <p:spPr>
          <a:xfrm>
            <a:off x="2252933" y="4654581"/>
            <a:ext cx="3053808" cy="837935"/>
          </a:xfrm>
          <a:prstGeom prst="rect">
            <a:avLst/>
          </a:prstGeom>
        </p:spPr>
      </p:pic>
    </p:spTree>
    <p:extLst>
      <p:ext uri="{BB962C8B-B14F-4D97-AF65-F5344CB8AC3E}">
        <p14:creationId xmlns:p14="http://schemas.microsoft.com/office/powerpoint/2010/main" val="235855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72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989218"/>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5919465" y="-634758"/>
            <a:ext cx="2160239" cy="2159987"/>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09DC4204-A4E7-F94D-A81F-F629640AAC7D}"/>
              </a:ext>
            </a:extLst>
          </p:cNvPr>
          <p:cNvSpPr>
            <a:spLocks noGrp="1"/>
          </p:cNvSpPr>
          <p:nvPr>
            <p:ph type="body" idx="1"/>
          </p:nvPr>
        </p:nvSpPr>
        <p:spPr>
          <a:xfrm>
            <a:off x="388765" y="1411231"/>
            <a:ext cx="6519862" cy="474642"/>
          </a:xfrm>
          <a:prstGeom prst="rect">
            <a:avLst/>
          </a:prstGeom>
        </p:spPr>
        <p:txBody>
          <a:bodyPr/>
          <a:lstStyle>
            <a:lvl1pPr marL="0" indent="0">
              <a:buNone/>
              <a:defRPr sz="2400">
                <a:solidFill>
                  <a:srgbClr val="C3DDD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6550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66922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F918A"/>
        </a:solidFill>
        <a:effectLst/>
      </p:bgPr>
    </p:bg>
    <p:spTree>
      <p:nvGrpSpPr>
        <p:cNvPr id="1" name=""/>
        <p:cNvGrpSpPr/>
        <p:nvPr/>
      </p:nvGrpSpPr>
      <p:grpSpPr>
        <a:xfrm>
          <a:off x="0" y="0"/>
          <a:ext cx="0" cy="0"/>
          <a:chOff x="0" y="0"/>
          <a:chExt cx="0" cy="0"/>
        </a:xfrm>
      </p:grpSpPr>
      <p:sp>
        <p:nvSpPr>
          <p:cNvPr id="7" name="Round Diagonal Corner Rectangle 8">
            <a:extLst>
              <a:ext uri="{FF2B5EF4-FFF2-40B4-BE49-F238E27FC236}">
                <a16:creationId xmlns:a16="http://schemas.microsoft.com/office/drawing/2014/main" id="{9B38B2DF-B2FC-E845-8D16-48DBD5431E6C}"/>
              </a:ext>
            </a:extLst>
          </p:cNvPr>
          <p:cNvSpPr/>
          <p:nvPr userDrawn="1"/>
        </p:nvSpPr>
        <p:spPr>
          <a:xfrm rot="16200000">
            <a:off x="-340608" y="2233940"/>
            <a:ext cx="824089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6" name="Title 1">
            <a:extLst>
              <a:ext uri="{FF2B5EF4-FFF2-40B4-BE49-F238E27FC236}">
                <a16:creationId xmlns:a16="http://schemas.microsoft.com/office/drawing/2014/main" id="{C68954FD-E3F8-7842-93D5-1F95C5D18557}"/>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D3EB738-83AA-4242-A9BB-3EE561751015}"/>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8" name="Freeform: Shape 6">
              <a:extLst>
                <a:ext uri="{FF2B5EF4-FFF2-40B4-BE49-F238E27FC236}">
                  <a16:creationId xmlns:a16="http://schemas.microsoft.com/office/drawing/2014/main" id="{97512DB2-FE0E-474E-A85C-110E32F7A85F}"/>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9" name="Group 18">
              <a:extLst>
                <a:ext uri="{FF2B5EF4-FFF2-40B4-BE49-F238E27FC236}">
                  <a16:creationId xmlns:a16="http://schemas.microsoft.com/office/drawing/2014/main" id="{85993297-94F5-C24D-9101-8656958EBD20}"/>
                </a:ext>
              </a:extLst>
            </p:cNvPr>
            <p:cNvGrpSpPr/>
            <p:nvPr/>
          </p:nvGrpSpPr>
          <p:grpSpPr>
            <a:xfrm>
              <a:off x="958955" y="2060848"/>
              <a:ext cx="196444" cy="196444"/>
              <a:chOff x="519961" y="1999640"/>
              <a:chExt cx="196444" cy="196444"/>
            </a:xfrm>
            <a:grpFill/>
          </p:grpSpPr>
          <p:sp>
            <p:nvSpPr>
              <p:cNvPr id="20" name="Freeform: Shape 7">
                <a:extLst>
                  <a:ext uri="{FF2B5EF4-FFF2-40B4-BE49-F238E27FC236}">
                    <a16:creationId xmlns:a16="http://schemas.microsoft.com/office/drawing/2014/main" id="{96CB3D78-6C8E-4642-8A7C-B37A9E27E02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1" name="Freeform: Shape 8">
                <a:extLst>
                  <a:ext uri="{FF2B5EF4-FFF2-40B4-BE49-F238E27FC236}">
                    <a16:creationId xmlns:a16="http://schemas.microsoft.com/office/drawing/2014/main" id="{892C178E-886B-FC4F-AF38-D0F8A3226C2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2" name="Freeform: Shape 9">
                <a:extLst>
                  <a:ext uri="{FF2B5EF4-FFF2-40B4-BE49-F238E27FC236}">
                    <a16:creationId xmlns:a16="http://schemas.microsoft.com/office/drawing/2014/main" id="{6C1630F3-D28E-B846-9F1D-3886D8EE2B6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3" name="Freeform: Shape 10">
                <a:extLst>
                  <a:ext uri="{FF2B5EF4-FFF2-40B4-BE49-F238E27FC236}">
                    <a16:creationId xmlns:a16="http://schemas.microsoft.com/office/drawing/2014/main" id="{6BD6FA5F-8294-F440-9828-CF4042C6E3E4}"/>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214650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989218"/>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5919465" y="-634758"/>
            <a:ext cx="2160239" cy="2159987"/>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C3DDD7"/>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09DC4204-A4E7-F94D-A81F-F629640AAC7D}"/>
              </a:ext>
            </a:extLst>
          </p:cNvPr>
          <p:cNvSpPr>
            <a:spLocks noGrp="1"/>
          </p:cNvSpPr>
          <p:nvPr>
            <p:ph type="body" idx="1"/>
          </p:nvPr>
        </p:nvSpPr>
        <p:spPr>
          <a:xfrm>
            <a:off x="388765" y="1411231"/>
            <a:ext cx="6519862" cy="474642"/>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9096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C3DDD7"/>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35403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D86075"/>
        </a:solidFill>
        <a:effectLst/>
      </p:bgPr>
    </p:bg>
    <p:spTree>
      <p:nvGrpSpPr>
        <p:cNvPr id="1" name=""/>
        <p:cNvGrpSpPr/>
        <p:nvPr/>
      </p:nvGrpSpPr>
      <p:grpSpPr>
        <a:xfrm>
          <a:off x="0" y="0"/>
          <a:ext cx="0" cy="0"/>
          <a:chOff x="0" y="0"/>
          <a:chExt cx="0" cy="0"/>
        </a:xfrm>
      </p:grpSpPr>
      <p:sp>
        <p:nvSpPr>
          <p:cNvPr id="7" name="Round Diagonal Corner Rectangle 8">
            <a:extLst>
              <a:ext uri="{FF2B5EF4-FFF2-40B4-BE49-F238E27FC236}">
                <a16:creationId xmlns:a16="http://schemas.microsoft.com/office/drawing/2014/main" id="{9B38B2DF-B2FC-E845-8D16-48DBD5431E6C}"/>
              </a:ext>
            </a:extLst>
          </p:cNvPr>
          <p:cNvSpPr/>
          <p:nvPr userDrawn="1"/>
        </p:nvSpPr>
        <p:spPr>
          <a:xfrm rot="16200000">
            <a:off x="-340608" y="2233940"/>
            <a:ext cx="824089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6" name="Title 1">
            <a:extLst>
              <a:ext uri="{FF2B5EF4-FFF2-40B4-BE49-F238E27FC236}">
                <a16:creationId xmlns:a16="http://schemas.microsoft.com/office/drawing/2014/main" id="{C68954FD-E3F8-7842-93D5-1F95C5D18557}"/>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C3DDD7"/>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D3EB738-83AA-4242-A9BB-3EE561751015}"/>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8" name="Freeform: Shape 6">
              <a:extLst>
                <a:ext uri="{FF2B5EF4-FFF2-40B4-BE49-F238E27FC236}">
                  <a16:creationId xmlns:a16="http://schemas.microsoft.com/office/drawing/2014/main" id="{97512DB2-FE0E-474E-A85C-110E32F7A85F}"/>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9" name="Group 18">
              <a:extLst>
                <a:ext uri="{FF2B5EF4-FFF2-40B4-BE49-F238E27FC236}">
                  <a16:creationId xmlns:a16="http://schemas.microsoft.com/office/drawing/2014/main" id="{85993297-94F5-C24D-9101-8656958EBD20}"/>
                </a:ext>
              </a:extLst>
            </p:cNvPr>
            <p:cNvGrpSpPr/>
            <p:nvPr/>
          </p:nvGrpSpPr>
          <p:grpSpPr>
            <a:xfrm>
              <a:off x="958955" y="2060848"/>
              <a:ext cx="196444" cy="196444"/>
              <a:chOff x="519961" y="1999640"/>
              <a:chExt cx="196444" cy="196444"/>
            </a:xfrm>
            <a:grpFill/>
          </p:grpSpPr>
          <p:sp>
            <p:nvSpPr>
              <p:cNvPr id="20" name="Freeform: Shape 7">
                <a:extLst>
                  <a:ext uri="{FF2B5EF4-FFF2-40B4-BE49-F238E27FC236}">
                    <a16:creationId xmlns:a16="http://schemas.microsoft.com/office/drawing/2014/main" id="{96CB3D78-6C8E-4642-8A7C-B37A9E27E02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1" name="Freeform: Shape 8">
                <a:extLst>
                  <a:ext uri="{FF2B5EF4-FFF2-40B4-BE49-F238E27FC236}">
                    <a16:creationId xmlns:a16="http://schemas.microsoft.com/office/drawing/2014/main" id="{892C178E-886B-FC4F-AF38-D0F8A3226C2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2" name="Freeform: Shape 9">
                <a:extLst>
                  <a:ext uri="{FF2B5EF4-FFF2-40B4-BE49-F238E27FC236}">
                    <a16:creationId xmlns:a16="http://schemas.microsoft.com/office/drawing/2014/main" id="{6C1630F3-D28E-B846-9F1D-3886D8EE2B6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23" name="Freeform: Shape 10">
                <a:extLst>
                  <a:ext uri="{FF2B5EF4-FFF2-40B4-BE49-F238E27FC236}">
                    <a16:creationId xmlns:a16="http://schemas.microsoft.com/office/drawing/2014/main" id="{6BD6FA5F-8294-F440-9828-CF4042C6E3E4}"/>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334217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CF99"/>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53106F-725B-7C4B-A088-4F234237CD95}"/>
              </a:ext>
            </a:extLst>
          </p:cNvPr>
          <p:cNvGrpSpPr>
            <a:grpSpLocks noChangeAspect="1"/>
          </p:cNvGrpSpPr>
          <p:nvPr userDrawn="1"/>
        </p:nvGrpSpPr>
        <p:grpSpPr>
          <a:xfrm>
            <a:off x="-1022751" y="-1008961"/>
            <a:ext cx="4802588" cy="4802028"/>
            <a:chOff x="948154" y="2050047"/>
            <a:chExt cx="216025" cy="216025"/>
          </a:xfrm>
          <a:solidFill>
            <a:schemeClr val="bg1">
              <a:alpha val="20000"/>
            </a:schemeClr>
          </a:solidFill>
        </p:grpSpPr>
        <p:sp>
          <p:nvSpPr>
            <p:cNvPr id="8" name="Freeform: Shape 6">
              <a:extLst>
                <a:ext uri="{FF2B5EF4-FFF2-40B4-BE49-F238E27FC236}">
                  <a16:creationId xmlns:a16="http://schemas.microsoft.com/office/drawing/2014/main" id="{EDBB4B69-45F2-0445-A46A-8FDB53CC72A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9" name="Group 8">
              <a:extLst>
                <a:ext uri="{FF2B5EF4-FFF2-40B4-BE49-F238E27FC236}">
                  <a16:creationId xmlns:a16="http://schemas.microsoft.com/office/drawing/2014/main" id="{E3F9D0AA-F1F9-3642-B130-7B75F83672DF}"/>
                </a:ext>
              </a:extLst>
            </p:cNvPr>
            <p:cNvGrpSpPr/>
            <p:nvPr/>
          </p:nvGrpSpPr>
          <p:grpSpPr>
            <a:xfrm>
              <a:off x="958955" y="2060848"/>
              <a:ext cx="196444" cy="196444"/>
              <a:chOff x="519961" y="1999640"/>
              <a:chExt cx="196444" cy="196444"/>
            </a:xfrm>
            <a:grpFill/>
          </p:grpSpPr>
          <p:sp>
            <p:nvSpPr>
              <p:cNvPr id="10" name="Freeform: Shape 7">
                <a:extLst>
                  <a:ext uri="{FF2B5EF4-FFF2-40B4-BE49-F238E27FC236}">
                    <a16:creationId xmlns:a16="http://schemas.microsoft.com/office/drawing/2014/main" id="{72A01D1C-D427-3244-97B7-B157D3633ED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1" name="Freeform: Shape 8">
                <a:extLst>
                  <a:ext uri="{FF2B5EF4-FFF2-40B4-BE49-F238E27FC236}">
                    <a16:creationId xmlns:a16="http://schemas.microsoft.com/office/drawing/2014/main" id="{5318E0D2-9609-5442-B9FD-F54B4A17F50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2" name="Freeform: Shape 9">
                <a:extLst>
                  <a:ext uri="{FF2B5EF4-FFF2-40B4-BE49-F238E27FC236}">
                    <a16:creationId xmlns:a16="http://schemas.microsoft.com/office/drawing/2014/main" id="{D4A0BD20-5C4D-5047-83AD-DADCD3E4247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3" name="Freeform: Shape 10">
                <a:extLst>
                  <a:ext uri="{FF2B5EF4-FFF2-40B4-BE49-F238E27FC236}">
                    <a16:creationId xmlns:a16="http://schemas.microsoft.com/office/drawing/2014/main" id="{640D2537-ED78-414D-900D-E26348119B7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
        <p:nvSpPr>
          <p:cNvPr id="14" name="Title 1">
            <a:extLst>
              <a:ext uri="{FF2B5EF4-FFF2-40B4-BE49-F238E27FC236}">
                <a16:creationId xmlns:a16="http://schemas.microsoft.com/office/drawing/2014/main" id="{6D6D1873-F0E0-1F4E-AF8B-81CD6E757D94}"/>
              </a:ext>
            </a:extLst>
          </p:cNvPr>
          <p:cNvSpPr txBox="1">
            <a:spLocks/>
          </p:cNvSpPr>
          <p:nvPr userDrawn="1"/>
        </p:nvSpPr>
        <p:spPr>
          <a:xfrm>
            <a:off x="821163" y="3960822"/>
            <a:ext cx="6449129" cy="2333197"/>
          </a:xfrm>
          <a:prstGeom prst="rect">
            <a:avLst/>
          </a:prstGeom>
        </p:spPr>
        <p:txBody>
          <a:bodyPr anchor="b"/>
          <a:lstStyle>
            <a:lvl1pPr algn="l" defTabSz="755934" rtl="0" eaLnBrk="1" latinLnBrk="0" hangingPunct="1">
              <a:lnSpc>
                <a:spcPct val="90000"/>
              </a:lnSpc>
              <a:spcBef>
                <a:spcPct val="0"/>
              </a:spcBef>
              <a:buNone/>
              <a:defRPr sz="3000" b="1" kern="1200"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sz="5400" dirty="0"/>
              <a:t>Primary </a:t>
            </a:r>
          </a:p>
          <a:p>
            <a:r>
              <a:rPr lang="en-US" sz="5400" dirty="0"/>
              <a:t>Refugee prayer pilgrimage</a:t>
            </a:r>
          </a:p>
        </p:txBody>
      </p:sp>
      <p:sp>
        <p:nvSpPr>
          <p:cNvPr id="15" name="Text Placeholder 2">
            <a:extLst>
              <a:ext uri="{FF2B5EF4-FFF2-40B4-BE49-F238E27FC236}">
                <a16:creationId xmlns:a16="http://schemas.microsoft.com/office/drawing/2014/main" id="{AD9B96DF-4626-E246-9126-8ED6CF4168BB}"/>
              </a:ext>
            </a:extLst>
          </p:cNvPr>
          <p:cNvSpPr>
            <a:spLocks noGrp="1"/>
          </p:cNvSpPr>
          <p:nvPr>
            <p:ph type="body" idx="1"/>
          </p:nvPr>
        </p:nvSpPr>
        <p:spPr>
          <a:xfrm>
            <a:off x="921516" y="6294019"/>
            <a:ext cx="6519862" cy="768864"/>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Tree>
    <p:extLst>
      <p:ext uri="{BB962C8B-B14F-4D97-AF65-F5344CB8AC3E}">
        <p14:creationId xmlns:p14="http://schemas.microsoft.com/office/powerpoint/2010/main" val="89297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368444"/>
          </a:xfrm>
          <a:prstGeom prst="rect">
            <a:avLst/>
          </a:prstGeom>
          <a:solidFill>
            <a:srgbClr val="E9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6037865" y="-471264"/>
            <a:ext cx="1705920" cy="1705721"/>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256210" y="187112"/>
            <a:ext cx="6449129" cy="1068408"/>
          </a:xfrm>
          <a:prstGeom prst="rect">
            <a:avLst/>
          </a:prstGeom>
        </p:spPr>
        <p:txBody>
          <a:bodyPr anchor="b"/>
          <a:lstStyle>
            <a:lvl1pPr algn="l">
              <a:defRPr sz="3000" b="1" cap="all" baseline="0">
                <a:solidFill>
                  <a:srgbClr val="D86075"/>
                </a:solidFill>
                <a:latin typeface="Roboto" panose="02000000000000000000" pitchFamily="2" charset="0"/>
                <a:ea typeface="Roboto" panose="02000000000000000000" pitchFamily="2" charset="0"/>
                <a:cs typeface="Roboto" panose="02000000000000000000" pitchFamily="2" charset="0"/>
              </a:defRPr>
            </a:lvl1pPr>
          </a:lstStyle>
          <a:p>
            <a:r>
              <a:rPr lang="en-US" dirty="0"/>
              <a:t>Refugee prayer pilgrimage</a:t>
            </a:r>
          </a:p>
        </p:txBody>
      </p:sp>
    </p:spTree>
    <p:extLst>
      <p:ext uri="{BB962C8B-B14F-4D97-AF65-F5344CB8AC3E}">
        <p14:creationId xmlns:p14="http://schemas.microsoft.com/office/powerpoint/2010/main" val="85916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bg object 17">
            <a:extLst>
              <a:ext uri="{FF2B5EF4-FFF2-40B4-BE49-F238E27FC236}">
                <a16:creationId xmlns:a16="http://schemas.microsoft.com/office/drawing/2014/main" id="{5D63E92A-FA24-ED4B-B834-8CBB0F8D9452}"/>
              </a:ext>
            </a:extLst>
          </p:cNvPr>
          <p:cNvSpPr/>
          <p:nvPr userDrawn="1"/>
        </p:nvSpPr>
        <p:spPr>
          <a:xfrm>
            <a:off x="0" y="10143134"/>
            <a:ext cx="7559675"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350" dirty="0">
              <a:latin typeface="Arial" panose="020B0604020202020204" pitchFamily="34" charset="0"/>
            </a:endParaRPr>
          </a:p>
        </p:txBody>
      </p:sp>
      <p:pic>
        <p:nvPicPr>
          <p:cNvPr id="10" name="Picture 9">
            <a:extLst>
              <a:ext uri="{FF2B5EF4-FFF2-40B4-BE49-F238E27FC236}">
                <a16:creationId xmlns:a16="http://schemas.microsoft.com/office/drawing/2014/main" id="{EEBB50F3-68F5-514E-BF93-4C3FEB70844E}"/>
              </a:ext>
            </a:extLst>
          </p:cNvPr>
          <p:cNvPicPr>
            <a:picLocks noChangeAspect="1"/>
          </p:cNvPicPr>
          <p:nvPr userDrawn="1"/>
        </p:nvPicPr>
        <p:blipFill>
          <a:blip r:embed="rId18"/>
          <a:stretch>
            <a:fillRect/>
          </a:stretch>
        </p:blipFill>
        <p:spPr>
          <a:xfrm>
            <a:off x="6216203" y="10248361"/>
            <a:ext cx="1138684" cy="338223"/>
          </a:xfrm>
          <a:prstGeom prst="rect">
            <a:avLst/>
          </a:prstGeom>
        </p:spPr>
      </p:pic>
    </p:spTree>
    <p:extLst>
      <p:ext uri="{BB962C8B-B14F-4D97-AF65-F5344CB8AC3E}">
        <p14:creationId xmlns:p14="http://schemas.microsoft.com/office/powerpoint/2010/main" val="797315993"/>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3" r:id="rId3"/>
    <p:sldLayoutId id="2147483674" r:id="rId4"/>
    <p:sldLayoutId id="2147483685" r:id="rId5"/>
    <p:sldLayoutId id="2147483686" r:id="rId6"/>
    <p:sldLayoutId id="2147483687" r:id="rId7"/>
    <p:sldLayoutId id="2147483681" r:id="rId8"/>
    <p:sldLayoutId id="2147483678" r:id="rId9"/>
    <p:sldLayoutId id="2147483679" r:id="rId10"/>
    <p:sldLayoutId id="2147483680" r:id="rId11"/>
    <p:sldLayoutId id="2147483682" r:id="rId12"/>
    <p:sldLayoutId id="2147483683" r:id="rId13"/>
    <p:sldLayoutId id="2147483684" r:id="rId14"/>
    <p:sldLayoutId id="2147483675" r:id="rId15"/>
    <p:sldLayoutId id="2147483688" r:id="rId16"/>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ndex.php?curid=48028655" TargetMode="Externa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hyperlink" Target="https://www.britishmuseum.org/collection/object/H_2015-8039-1"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itas.org.au/learn/cst-toolkit/solidarity/" TargetMode="External"/><Relationship Id="rId2" Type="http://schemas.openxmlformats.org/officeDocument/2006/relationships/hyperlink" Target="https://www.caritas.org.au/resources/school-resources/" TargetMode="External"/><Relationship Id="rId1" Type="http://schemas.openxmlformats.org/officeDocument/2006/relationships/slideLayout" Target="../slideLayouts/slideLayout9.xml"/><Relationship Id="rId5" Type="http://schemas.openxmlformats.org/officeDocument/2006/relationships/hyperlink" Target="http://www.unhcr.org/protect/PROTECTION/3b66c2aa10.pdf" TargetMode="External"/><Relationship Id="rId4" Type="http://schemas.openxmlformats.org/officeDocument/2006/relationships/hyperlink" Target="https://www.caritas.org.au/learn/cst-toolk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www.caritas.org.au/resource/download/?key=0d5a2cf7-9eec-4240-b700-8a2f187fce5e"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F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83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nvGraphicFramePr>
        <p:xfrm>
          <a:off x="629972" y="295248"/>
          <a:ext cx="6299729" cy="905256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Ukraine</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Venezuela</a:t>
                      </a:r>
                    </a:p>
                    <a:p>
                      <a:pPr algn="ctr"/>
                      <a:endParaRPr lang="en-AU" sz="9600" b="1" dirty="0"/>
                    </a:p>
                  </a:txBody>
                  <a:tcPr anchor="ctr"/>
                </a:tc>
                <a:extLst>
                  <a:ext uri="{0D108BD9-81ED-4DB2-BD59-A6C34878D82A}">
                    <a16:rowId xmlns:a16="http://schemas.microsoft.com/office/drawing/2014/main" val="1710999742"/>
                  </a:ext>
                </a:extLst>
              </a:tr>
              <a:tr h="1264219">
                <a:tc>
                  <a:txBody>
                    <a:bodyPr/>
                    <a:lstStyle/>
                    <a:p>
                      <a:pPr algn="ctr"/>
                      <a:r>
                        <a:rPr lang="en-AU" sz="9600" b="1" dirty="0"/>
                        <a:t>Colombia</a:t>
                      </a:r>
                    </a:p>
                    <a:p>
                      <a:pPr algn="ctr"/>
                      <a:endParaRPr lang="en-AU" sz="9600" b="1" dirty="0"/>
                    </a:p>
                  </a:txBody>
                  <a:tcPr anchor="ctr"/>
                </a:tc>
                <a:extLst>
                  <a:ext uri="{0D108BD9-81ED-4DB2-BD59-A6C34878D82A}">
                    <a16:rowId xmlns:a16="http://schemas.microsoft.com/office/drawing/2014/main" val="3773551774"/>
                  </a:ext>
                </a:extLst>
              </a:tr>
            </a:tbl>
          </a:graphicData>
        </a:graphic>
      </p:graphicFrame>
      <p:sp>
        <p:nvSpPr>
          <p:cNvPr id="3" name="TextBox 2">
            <a:extLst>
              <a:ext uri="{FF2B5EF4-FFF2-40B4-BE49-F238E27FC236}">
                <a16:creationId xmlns:a16="http://schemas.microsoft.com/office/drawing/2014/main" id="{37F92B89-5597-4EB5-AAF6-50B212FD2474}"/>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266166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nvGraphicFramePr>
        <p:xfrm>
          <a:off x="629972" y="295248"/>
          <a:ext cx="6299729" cy="896112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State of Palestine</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Democratic Republic of Congo</a:t>
                      </a:r>
                    </a:p>
                  </a:txBody>
                  <a:tcPr anchor="ctr"/>
                </a:tc>
                <a:extLst>
                  <a:ext uri="{0D108BD9-81ED-4DB2-BD59-A6C34878D82A}">
                    <a16:rowId xmlns:a16="http://schemas.microsoft.com/office/drawing/2014/main" val="1710999742"/>
                  </a:ext>
                </a:extLst>
              </a:tr>
            </a:tbl>
          </a:graphicData>
        </a:graphic>
      </p:graphicFrame>
      <p:sp>
        <p:nvSpPr>
          <p:cNvPr id="3" name="TextBox 2">
            <a:extLst>
              <a:ext uri="{FF2B5EF4-FFF2-40B4-BE49-F238E27FC236}">
                <a16:creationId xmlns:a16="http://schemas.microsoft.com/office/drawing/2014/main" id="{1E0BE0D0-61EF-4AFE-B78F-D54E78B3D86F}"/>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317669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nvGraphicFramePr>
        <p:xfrm>
          <a:off x="629972" y="1048283"/>
          <a:ext cx="6299729" cy="603504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Myanmar</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Yemen</a:t>
                      </a:r>
                    </a:p>
                    <a:p>
                      <a:pPr algn="ctr"/>
                      <a:endParaRPr lang="en-AU" sz="9600" b="1" dirty="0"/>
                    </a:p>
                  </a:txBody>
                  <a:tcPr anchor="ctr"/>
                </a:tc>
                <a:extLst>
                  <a:ext uri="{0D108BD9-81ED-4DB2-BD59-A6C34878D82A}">
                    <a16:rowId xmlns:a16="http://schemas.microsoft.com/office/drawing/2014/main" val="1710999742"/>
                  </a:ext>
                </a:extLst>
              </a:tr>
            </a:tbl>
          </a:graphicData>
        </a:graphic>
      </p:graphicFrame>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105161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dirty="0"/>
              <a:t>Adapted with permission from CAFOD</a:t>
            </a:r>
          </a:p>
        </p:txBody>
      </p:sp>
      <p:pic>
        <p:nvPicPr>
          <p:cNvPr id="12290" name="Picture 2" descr="bread-1588904_1920">
            <a:extLst>
              <a:ext uri="{FF2B5EF4-FFF2-40B4-BE49-F238E27FC236}">
                <a16:creationId xmlns:a16="http://schemas.microsoft.com/office/drawing/2014/main" id="{7B47A6AC-3C9E-4A38-8036-4A924D9D2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4069" y="2168945"/>
            <a:ext cx="9167812" cy="565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9349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dirty="0"/>
              <a:t>Adapted with permission from CAFOD</a:t>
            </a:r>
          </a:p>
        </p:txBody>
      </p:sp>
      <p:pic>
        <p:nvPicPr>
          <p:cNvPr id="13314" name="Picture 2" descr="Australian_Passport__P__Series">
            <a:extLst>
              <a:ext uri="{FF2B5EF4-FFF2-40B4-BE49-F238E27FC236}">
                <a16:creationId xmlns:a16="http://schemas.microsoft.com/office/drawing/2014/main" id="{DE5C55F8-B94E-438E-BDB8-2BF00920B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68" y="1386681"/>
            <a:ext cx="5621338" cy="791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Rectangle 1">
            <a:extLst>
              <a:ext uri="{FF2B5EF4-FFF2-40B4-BE49-F238E27FC236}">
                <a16:creationId xmlns:a16="http://schemas.microsoft.com/office/drawing/2014/main" id="{6353CEE5-7ABA-4954-BF49-566A2E2B5C3D}"/>
              </a:ext>
            </a:extLst>
          </p:cNvPr>
          <p:cNvSpPr/>
          <p:nvPr/>
        </p:nvSpPr>
        <p:spPr>
          <a:xfrm>
            <a:off x="850900" y="9303544"/>
            <a:ext cx="7306236" cy="672877"/>
          </a:xfrm>
          <a:prstGeom prst="rect">
            <a:avLst/>
          </a:prstGeom>
        </p:spPr>
        <p:txBody>
          <a:bodyPr wrap="square">
            <a:spAutoFit/>
          </a:bodyPr>
          <a:lstStyle/>
          <a:p>
            <a:pPr>
              <a:lnSpc>
                <a:spcPct val="119000"/>
              </a:lnSpc>
              <a:spcAft>
                <a:spcPts val="600"/>
              </a:spcAft>
            </a:pPr>
            <a:r>
              <a:rPr lang="en-AU" sz="900" kern="1400" dirty="0">
                <a:solidFill>
                  <a:srgbClr val="000000"/>
                </a:solidFill>
                <a:latin typeface="Roboto" pitchFamily="2" charset="0"/>
                <a:ea typeface="Roboto" pitchFamily="2" charset="0"/>
              </a:rPr>
              <a:t>Photo credit:  </a:t>
            </a:r>
            <a:r>
              <a:rPr lang="en-AU" sz="900" kern="1400" dirty="0" err="1">
                <a:solidFill>
                  <a:srgbClr val="000000"/>
                </a:solidFill>
                <a:latin typeface="Roboto" pitchFamily="2" charset="0"/>
                <a:ea typeface="Roboto" pitchFamily="2" charset="0"/>
              </a:rPr>
              <a:t>Ajfabien</a:t>
            </a:r>
            <a:r>
              <a:rPr lang="en-AU" sz="900" kern="1400" dirty="0">
                <a:solidFill>
                  <a:srgbClr val="000000"/>
                </a:solidFill>
                <a:latin typeface="Roboto" pitchFamily="2" charset="0"/>
                <a:ea typeface="Roboto" pitchFamily="2" charset="0"/>
              </a:rPr>
              <a:t> - Own work, CC BY-SA 4.0, </a:t>
            </a:r>
            <a:r>
              <a:rPr lang="en-AU" sz="900" u="sng" kern="1400" dirty="0">
                <a:solidFill>
                  <a:srgbClr val="0000FF"/>
                </a:solidFill>
                <a:latin typeface="Roboto" pitchFamily="2" charset="0"/>
                <a:ea typeface="Roboto" pitchFamily="2" charset="0"/>
                <a:hlinkClick r:id="rId3"/>
              </a:rPr>
              <a:t>https://commons.wikimedia.org/w/index.php?curid=48028655</a:t>
            </a:r>
            <a:endParaRPr lang="en-AU" sz="900" kern="1400" dirty="0">
              <a:solidFill>
                <a:srgbClr val="000000"/>
              </a:solidFill>
              <a:latin typeface="Roboto" pitchFamily="2" charset="0"/>
              <a:ea typeface="Roboto" pitchFamily="2" charset="0"/>
            </a:endParaRPr>
          </a:p>
          <a:p>
            <a:pPr>
              <a:lnSpc>
                <a:spcPct val="119000"/>
              </a:lnSpc>
              <a:spcAft>
                <a:spcPts val="600"/>
              </a:spcAft>
            </a:pPr>
            <a:r>
              <a:rPr lang="en-AU" sz="2000" kern="1400" dirty="0">
                <a:solidFill>
                  <a:srgbClr val="000000"/>
                </a:solidFill>
                <a:latin typeface="Roboto Medium" pitchFamily="2" charset="0"/>
              </a:rPr>
              <a:t> </a:t>
            </a:r>
            <a:endParaRPr lang="en-AU" sz="2000" kern="1400" dirty="0">
              <a:ln>
                <a:noFill/>
              </a:ln>
              <a:solidFill>
                <a:srgbClr val="000000"/>
              </a:solidFill>
              <a:effectLst/>
              <a:latin typeface="Roboto Medium" pitchFamily="2" charset="0"/>
            </a:endParaRPr>
          </a:p>
        </p:txBody>
      </p:sp>
    </p:spTree>
    <p:extLst>
      <p:ext uri="{BB962C8B-B14F-4D97-AF65-F5344CB8AC3E}">
        <p14:creationId xmlns:p14="http://schemas.microsoft.com/office/powerpoint/2010/main" val="55845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6DDCB-0D4B-AF8A-DF98-BC05EDBB8614}"/>
            </a:ext>
          </a:extLst>
        </p:cNvPr>
        <p:cNvGrpSpPr/>
        <p:nvPr/>
      </p:nvGrpSpPr>
      <p:grpSpPr>
        <a:xfrm>
          <a:off x="0" y="0"/>
          <a:ext cx="0" cy="0"/>
          <a:chOff x="0" y="0"/>
          <a:chExt cx="0" cy="0"/>
        </a:xfrm>
      </p:grpSpPr>
      <p:pic>
        <p:nvPicPr>
          <p:cNvPr id="5" name="Picture 4" descr="White and yellow chairs">
            <a:extLst>
              <a:ext uri="{FF2B5EF4-FFF2-40B4-BE49-F238E27FC236}">
                <a16:creationId xmlns:a16="http://schemas.microsoft.com/office/drawing/2014/main" id="{BA404486-5CBD-E78F-8A6C-D792CCD8A16E}"/>
              </a:ext>
            </a:extLst>
          </p:cNvPr>
          <p:cNvPicPr>
            <a:picLocks noChangeAspect="1"/>
          </p:cNvPicPr>
          <p:nvPr/>
        </p:nvPicPr>
        <p:blipFill>
          <a:blip r:embed="rId2"/>
          <a:stretch>
            <a:fillRect/>
          </a:stretch>
        </p:blipFill>
        <p:spPr>
          <a:xfrm rot="16200000">
            <a:off x="-720493" y="2800944"/>
            <a:ext cx="9000659" cy="4547277"/>
          </a:xfrm>
          <a:prstGeom prst="rect">
            <a:avLst/>
          </a:prstGeom>
        </p:spPr>
      </p:pic>
      <p:sp>
        <p:nvSpPr>
          <p:cNvPr id="6" name="TextBox 5">
            <a:extLst>
              <a:ext uri="{FF2B5EF4-FFF2-40B4-BE49-F238E27FC236}">
                <a16:creationId xmlns:a16="http://schemas.microsoft.com/office/drawing/2014/main" id="{01D0A69E-3C5C-82D4-7DCA-F90684D75451}"/>
              </a:ext>
            </a:extLst>
          </p:cNvPr>
          <p:cNvSpPr txBox="1"/>
          <p:nvPr/>
        </p:nvSpPr>
        <p:spPr>
          <a:xfrm>
            <a:off x="0" y="9840561"/>
            <a:ext cx="4285129" cy="276999"/>
          </a:xfrm>
          <a:prstGeom prst="rect">
            <a:avLst/>
          </a:prstGeom>
          <a:noFill/>
        </p:spPr>
        <p:txBody>
          <a:bodyPr wrap="square" rtlCol="0">
            <a:spAutoFit/>
          </a:bodyPr>
          <a:lstStyle/>
          <a:p>
            <a:r>
              <a:rPr lang="en-AU" sz="1200" dirty="0"/>
              <a:t>Adapted with permission from CAFOD</a:t>
            </a:r>
          </a:p>
        </p:txBody>
      </p:sp>
    </p:spTree>
    <p:extLst>
      <p:ext uri="{BB962C8B-B14F-4D97-AF65-F5344CB8AC3E}">
        <p14:creationId xmlns:p14="http://schemas.microsoft.com/office/powerpoint/2010/main" val="220709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dirty="0"/>
              <a:t>Adapted with permission from CAFOD</a:t>
            </a:r>
          </a:p>
        </p:txBody>
      </p:sp>
      <p:pic>
        <p:nvPicPr>
          <p:cNvPr id="15362" name="Picture 2" descr="footprints-outline-clipart">
            <a:extLst>
              <a:ext uri="{FF2B5EF4-FFF2-40B4-BE49-F238E27FC236}">
                <a16:creationId xmlns:a16="http://schemas.microsoft.com/office/drawing/2014/main" id="{AB20BB20-E0B4-4C06-8824-2EBC207ED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59" t="7390" b="12033"/>
          <a:stretch>
            <a:fillRect/>
          </a:stretch>
        </p:blipFill>
        <p:spPr bwMode="auto">
          <a:xfrm rot="17753132">
            <a:off x="-765175" y="850255"/>
            <a:ext cx="8666163" cy="728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81674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F99"/>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9CA7FE-7695-DB4C-AC97-AE2F86245EE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787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3BA4D-3615-DE4B-AD35-11D1A148E70B}"/>
              </a:ext>
            </a:extLst>
          </p:cNvPr>
          <p:cNvSpPr>
            <a:spLocks noGrp="1"/>
          </p:cNvSpPr>
          <p:nvPr>
            <p:ph type="ctrTitle"/>
          </p:nvPr>
        </p:nvSpPr>
        <p:spPr>
          <a:xfrm>
            <a:off x="249287" y="157136"/>
            <a:ext cx="6449129" cy="1068408"/>
          </a:xfrm>
          <a:prstGeom prst="rect">
            <a:avLst/>
          </a:prstGeom>
        </p:spPr>
        <p:txBody>
          <a:bodyPr/>
          <a:lstStyle/>
          <a:p>
            <a:r>
              <a:rPr lang="en-US" dirty="0">
                <a:solidFill>
                  <a:srgbClr val="2E294E"/>
                </a:solidFill>
              </a:rPr>
              <a:t>Refugee prayer pilgrimage</a:t>
            </a:r>
          </a:p>
        </p:txBody>
      </p:sp>
      <p:sp>
        <p:nvSpPr>
          <p:cNvPr id="5" name="Text Box 3">
            <a:extLst>
              <a:ext uri="{FF2B5EF4-FFF2-40B4-BE49-F238E27FC236}">
                <a16:creationId xmlns:a16="http://schemas.microsoft.com/office/drawing/2014/main" id="{FA957C16-E9B2-4B1B-BFB9-A84463DF523D}"/>
              </a:ext>
            </a:extLst>
          </p:cNvPr>
          <p:cNvSpPr txBox="1">
            <a:spLocks noChangeArrowheads="1"/>
          </p:cNvSpPr>
          <p:nvPr/>
        </p:nvSpPr>
        <p:spPr bwMode="auto">
          <a:xfrm>
            <a:off x="473820" y="5654079"/>
            <a:ext cx="6508751" cy="339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827DE330-E829-457F-919D-CB5C198D7CAE}"/>
              </a:ext>
            </a:extLst>
          </p:cNvPr>
          <p:cNvSpPr txBox="1">
            <a:spLocks noChangeArrowheads="1"/>
          </p:cNvSpPr>
          <p:nvPr/>
        </p:nvSpPr>
        <p:spPr bwMode="auto">
          <a:xfrm>
            <a:off x="256210" y="9743617"/>
            <a:ext cx="730346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1" i="0" u="none" strike="noStrike" cap="none" normalizeH="0" baseline="0" dirty="0">
                <a:ln>
                  <a:noFill/>
                </a:ln>
                <a:solidFill>
                  <a:srgbClr val="000000"/>
                </a:solidFill>
                <a:effectLst/>
                <a:latin typeface="Roboto" pitchFamily="2" charset="0"/>
              </a:rPr>
              <a:t>This  activity was generously shared through international partnership with Catholic Relief Services and CAFOD for use by Caritas Australia.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1" i="0" u="none" strike="noStrike" cap="none" normalizeH="0" baseline="0" dirty="0">
                <a:ln>
                  <a:noFill/>
                </a:ln>
                <a:solidFill>
                  <a:srgbClr val="000000"/>
                </a:solidFill>
                <a:effectLst/>
                <a:latin typeface="Roboto" pitchFamily="2" charset="0"/>
              </a:rPr>
              <a:t>Last updated April 2026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EA2C88A-53E9-4673-8FA6-AF94A3CF61CC}"/>
              </a:ext>
            </a:extLst>
          </p:cNvPr>
          <p:cNvSpPr txBox="1">
            <a:spLocks noChangeArrowheads="1"/>
          </p:cNvSpPr>
          <p:nvPr/>
        </p:nvSpPr>
        <p:spPr bwMode="auto">
          <a:xfrm>
            <a:off x="249287" y="1606902"/>
            <a:ext cx="7061100" cy="7444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9000"/>
              </a:lnSpc>
              <a:spcBef>
                <a:spcPts val="120"/>
              </a:spcBef>
              <a:spcAft>
                <a:spcPts val="120"/>
              </a:spcAft>
            </a:pPr>
            <a:r>
              <a:rPr lang="en-AU" altLang="en-US" sz="1100" b="1" dirty="0">
                <a:solidFill>
                  <a:srgbClr val="762000"/>
                </a:solidFill>
                <a:latin typeface="Roboto" pitchFamily="2" charset="0"/>
                <a:ea typeface="Roboto" pitchFamily="2" charset="0"/>
              </a:rPr>
              <a:t>Content Warning: </a:t>
            </a:r>
            <a:r>
              <a:rPr lang="en-AU" altLang="en-US" sz="1100" i="1" dirty="0">
                <a:solidFill>
                  <a:srgbClr val="000000"/>
                </a:solidFill>
                <a:highlight>
                  <a:srgbClr val="FFFF00"/>
                </a:highlight>
                <a:latin typeface="Roboto" pitchFamily="2" charset="0"/>
                <a:ea typeface="Roboto" pitchFamily="2" charset="0"/>
              </a:rPr>
              <a:t>This resource includes potentially distressing themes related to refugees and displacement.</a:t>
            </a:r>
            <a:r>
              <a:rPr lang="en-AU" sz="1100" i="1" dirty="0">
                <a:highlight>
                  <a:srgbClr val="FFFF00"/>
                </a:highlight>
                <a:latin typeface="Arial" panose="020B0604020202020204" pitchFamily="34" charset="0"/>
                <a:cs typeface="Arial" panose="020B0604020202020204" pitchFamily="34" charset="0"/>
              </a:rPr>
              <a:t> Please know your audience to ensure this refugee prayer pilgrimage will not trigger difficult memories for people who have experienced the refugee journey or had to flee their home quickly for any reason. </a:t>
            </a:r>
            <a:r>
              <a:rPr lang="en-AU" altLang="en-US" sz="1100" i="1" dirty="0">
                <a:solidFill>
                  <a:srgbClr val="000000"/>
                </a:solidFill>
                <a:highlight>
                  <a:srgbClr val="FFFF00"/>
                </a:highlight>
                <a:latin typeface="Roboto" pitchFamily="2" charset="0"/>
                <a:ea typeface="Roboto" pitchFamily="2" charset="0"/>
              </a:rPr>
              <a:t>Please engage with care and encourage students to seek support from a teacher or trusted adult if needed.</a:t>
            </a:r>
          </a:p>
          <a:p>
            <a:pPr marL="0" marR="0" lvl="0" indent="0" algn="l" defTabSz="914400" rtl="0" eaLnBrk="0" fontAlgn="base" latinLnBrk="0" hangingPunct="0">
              <a:lnSpc>
                <a:spcPct val="100000"/>
              </a:lnSpc>
              <a:spcBef>
                <a:spcPts val="120"/>
              </a:spcBef>
              <a:spcAft>
                <a:spcPts val="120"/>
              </a:spcAft>
              <a:buClrTx/>
              <a:buSzTx/>
              <a:buFontTx/>
              <a:buNone/>
              <a:tabLst/>
            </a:pPr>
            <a:endParaRPr lang="en-AU" altLang="en-US" sz="1100" dirty="0">
              <a:solidFill>
                <a:srgbClr val="000000"/>
              </a:solidFill>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Pope Francis has made numerous appeals to promote the culture of encounter in an effort to combat the culture of indifference in the world today. It means seeing through the eyes of others rather than turning a blind eye. “Not just to see but to look. Not just to hear but to listen. Not just to meet and pass by, but to stop. And don’t just say ‘what a shame, poor people,’ but allow ourselves to be moved by pity.” – Pope Francis.  </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This prayer pilgrimage encourages people to rethink their preconceptions, by bringing migrants, refugees and communities closer together to change hearts and minds.</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none" strike="noStrike" cap="none" normalizeH="0" baseline="0" dirty="0">
                <a:ln>
                  <a:noFill/>
                </a:ln>
                <a:solidFill>
                  <a:srgbClr val="000000"/>
                </a:solidFill>
                <a:effectLst/>
                <a:latin typeface="Roboto" pitchFamily="2" charset="0"/>
                <a:ea typeface="Roboto" pitchFamily="2" charset="0"/>
              </a:rPr>
              <a:t>Learning Intention:</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Understand why people around the world have become refugees. Encourage action in solidarity with refugees.  Themes explored are ‘Welcoming the Stranger’, ‘Who are Refugees’ and ‘Pilgrimage’.</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none" strike="noStrike" cap="none" normalizeH="0" baseline="0" dirty="0">
                <a:ln>
                  <a:noFill/>
                </a:ln>
                <a:solidFill>
                  <a:srgbClr val="000000"/>
                </a:solidFill>
                <a:effectLst/>
                <a:latin typeface="Roboto" pitchFamily="2" charset="0"/>
                <a:ea typeface="Roboto" pitchFamily="2" charset="0"/>
              </a:rPr>
              <a:t>Time:  </a:t>
            </a:r>
            <a:r>
              <a:rPr kumimoji="0" lang="en-AU" altLang="en-US" sz="1100" b="0" i="0" u="none" strike="noStrike" cap="none" normalizeH="0" baseline="0" dirty="0">
                <a:ln>
                  <a:noFill/>
                </a:ln>
                <a:solidFill>
                  <a:srgbClr val="000000"/>
                </a:solidFill>
                <a:effectLst/>
                <a:latin typeface="Roboto" pitchFamily="2" charset="0"/>
                <a:ea typeface="Roboto" pitchFamily="2" charset="0"/>
              </a:rPr>
              <a:t>20 minute introduction in the classroom followed by 40 minute pilgrimage.</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u="none" strike="noStrike" cap="none" normalizeH="0" baseline="0" dirty="0">
                <a:ln>
                  <a:noFill/>
                </a:ln>
                <a:solidFill>
                  <a:srgbClr val="2E294E"/>
                </a:solidFill>
                <a:effectLst/>
                <a:latin typeface="Roboto" pitchFamily="2" charset="0"/>
                <a:ea typeface="Roboto" pitchFamily="2" charset="0"/>
              </a:rPr>
              <a:t>Preparation for the Pilgrimage</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200" b="1" i="0" u="none"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sng" strike="noStrike" cap="none" normalizeH="0" baseline="0" dirty="0">
                <a:ln>
                  <a:noFill/>
                </a:ln>
                <a:solidFill>
                  <a:srgbClr val="000000"/>
                </a:solidFill>
                <a:effectLst/>
                <a:latin typeface="Roboto" pitchFamily="2" charset="0"/>
                <a:ea typeface="Roboto" pitchFamily="2" charset="0"/>
              </a:rPr>
              <a:t>Before the Pilgrimage:</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Ask children to bring in a photograph or drawing of their family.</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lang="en-AU" altLang="en-US" sz="1100" dirty="0">
                <a:solidFill>
                  <a:srgbClr val="000000"/>
                </a:solidFill>
                <a:latin typeface="Roboto" pitchFamily="2" charset="0"/>
                <a:ea typeface="Roboto" pitchFamily="2" charset="0"/>
              </a:rPr>
              <a:t>C</a:t>
            </a:r>
            <a:r>
              <a:rPr kumimoji="0" lang="en-AU" altLang="en-US" sz="1100" b="0" i="0" u="none" strike="noStrike" cap="none" normalizeH="0" baseline="0" dirty="0">
                <a:ln>
                  <a:noFill/>
                </a:ln>
                <a:solidFill>
                  <a:srgbClr val="000000"/>
                </a:solidFill>
                <a:effectLst/>
                <a:latin typeface="Roboto" pitchFamily="2" charset="0"/>
                <a:ea typeface="Roboto" pitchFamily="2" charset="0"/>
              </a:rPr>
              <a:t>hoose a space for the pilgrimage. The group should begin by gathering in a classroom or hall. They will then move to six different spaces around a room, the school or an outdoor space. They should finish in a “final destination” space, like a hall or outdoor space, weather permitting. </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Please be mindful of your audience when using this resource, as topics discussed in this pilgrimage may evoke painful memories and be upsetting to some children.  </a:t>
            </a:r>
          </a:p>
          <a:p>
            <a:pPr marL="0" marR="0" lvl="0" indent="0" algn="l" defTabSz="914400" rtl="0" eaLnBrk="0" fontAlgn="base" latinLnBrk="0" hangingPunct="0">
              <a:lnSpc>
                <a:spcPct val="100000"/>
              </a:lnSpc>
              <a:spcBef>
                <a:spcPts val="120"/>
              </a:spcBef>
              <a:spcAft>
                <a:spcPts val="120"/>
              </a:spcAft>
              <a:buClrTx/>
              <a:buSzPts val="1000"/>
              <a:buFont typeface="Symbol" panose="05050102010706020507" pitchFamily="18" charset="2"/>
              <a:buChar char="·"/>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sng" strike="noStrike" cap="none" normalizeH="0" baseline="0" dirty="0">
                <a:ln>
                  <a:noFill/>
                </a:ln>
                <a:solidFill>
                  <a:srgbClr val="000000"/>
                </a:solidFill>
                <a:effectLst/>
                <a:latin typeface="Roboto" pitchFamily="2" charset="0"/>
                <a:ea typeface="Roboto" pitchFamily="2" charset="0"/>
              </a:rPr>
              <a:t>On the Day of the Pilgrimage:</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Set up the following six focus areas, along the route of the pilgrimage: </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A large world map (not included) and list of countries (included)</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A loaf of bread (or photo included)</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A passport (or photo included)</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A backpack </a:t>
            </a:r>
          </a:p>
          <a:p>
            <a:pPr marL="171450" indent="-171450">
              <a:buFont typeface="Arial" panose="020B0604020202020204" pitchFamily="34" charset="0"/>
              <a:buChar char="•"/>
            </a:pPr>
            <a:r>
              <a:rPr lang="en-AU" sz="1100" dirty="0">
                <a:latin typeface="Roboto" pitchFamily="2" charset="0"/>
                <a:ea typeface="Roboto" pitchFamily="2" charset="0"/>
              </a:rPr>
              <a:t>Photo of empty chairs (included) [</a:t>
            </a:r>
            <a:r>
              <a:rPr lang="en-AU" sz="1100" i="1" dirty="0">
                <a:latin typeface="Roboto" pitchFamily="2" charset="0"/>
                <a:ea typeface="Roboto" pitchFamily="2" charset="0"/>
              </a:rPr>
              <a:t>alternative: set up several chairs and have students sit on them, leaving one empty</a:t>
            </a:r>
            <a:r>
              <a:rPr lang="en-AU" sz="1100" dirty="0">
                <a:latin typeface="Roboto" pitchFamily="2" charset="0"/>
                <a:ea typeface="Roboto" pitchFamily="2" charset="0"/>
              </a:rPr>
              <a:t>]</a:t>
            </a:r>
          </a:p>
          <a:p>
            <a:pPr marL="171450" marR="0" lvl="0" indent="-171450" algn="l" defTabSz="914400" rtl="0" eaLnBrk="0" fontAlgn="base" latinLnBrk="0" hangingPunct="0">
              <a:lnSpc>
                <a:spcPct val="100000"/>
              </a:lnSpc>
              <a:spcBef>
                <a:spcPts val="120"/>
              </a:spcBef>
              <a:spcAft>
                <a:spcPts val="12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Photo of the </a:t>
            </a:r>
            <a:r>
              <a:rPr kumimoji="0" lang="en-AU" altLang="en-US" sz="1100" b="0" i="0" u="none" strike="noStrike" cap="none" normalizeH="0" baseline="0" dirty="0">
                <a:ln>
                  <a:noFill/>
                </a:ln>
                <a:solidFill>
                  <a:srgbClr val="000000"/>
                </a:solidFill>
                <a:effectLst/>
                <a:latin typeface="Roboto" pitchFamily="2" charset="0"/>
                <a:ea typeface="Roboto" pitchFamily="2" charset="0"/>
                <a:hlinkClick r:id="rId2"/>
              </a:rPr>
              <a:t>Lampedusa Cross</a:t>
            </a:r>
            <a:r>
              <a:rPr kumimoji="0" lang="en-AU" altLang="en-US" sz="1100" b="0" i="0" u="none" strike="noStrike" cap="none" normalizeH="0" baseline="0" dirty="0">
                <a:ln>
                  <a:noFill/>
                </a:ln>
                <a:solidFill>
                  <a:srgbClr val="000000"/>
                </a:solidFill>
                <a:effectLst/>
                <a:latin typeface="Roboto" pitchFamily="2" charset="0"/>
                <a:ea typeface="Roboto" pitchFamily="2" charset="0"/>
              </a:rPr>
              <a:t>, copies of the “Journey Feet” action sheet for each child, and tools for children to write/draw their message.  </a:t>
            </a:r>
          </a:p>
          <a:p>
            <a:pPr marL="0" marR="0" lvl="0" indent="0" algn="l" defTabSz="914400" rtl="0" eaLnBrk="0" fontAlgn="base" latinLnBrk="0" hangingPunct="0">
              <a:lnSpc>
                <a:spcPct val="100000"/>
              </a:lnSpc>
              <a:spcBef>
                <a:spcPts val="120"/>
              </a:spcBef>
              <a:spcAft>
                <a:spcPts val="120"/>
              </a:spcAft>
              <a:buClrTx/>
              <a:buSzPts val="1000"/>
              <a:buFont typeface="Symbol" panose="05050102010706020507" pitchFamily="18" charset="2"/>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sng" strike="noStrike" cap="none" normalizeH="0" baseline="0" dirty="0">
                <a:ln>
                  <a:noFill/>
                </a:ln>
                <a:solidFill>
                  <a:srgbClr val="000000"/>
                </a:solidFill>
                <a:effectLst/>
                <a:latin typeface="Roboto" pitchFamily="2" charset="0"/>
                <a:ea typeface="Roboto" pitchFamily="2" charset="0"/>
              </a:rPr>
              <a:t>During and After the Pilgrimage: </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Take photos of the pilgrimage and email them to </a:t>
            </a:r>
            <a:r>
              <a:rPr kumimoji="0" lang="en-AU" altLang="en-US" sz="1100" b="0" i="0" u="none" strike="noStrike" cap="none" normalizeH="0" baseline="0" dirty="0">
                <a:ln>
                  <a:noFill/>
                </a:ln>
                <a:solidFill>
                  <a:srgbClr val="000000"/>
                </a:solidFill>
                <a:effectLst/>
                <a:latin typeface="Roboto" pitchFamily="2" charset="0"/>
                <a:ea typeface="Roboto" pitchFamily="2" charset="0"/>
                <a:hlinkClick r:id="rId3"/>
              </a:rPr>
              <a:t>education@caritas.org.au</a:t>
            </a:r>
            <a:r>
              <a:rPr kumimoji="0" lang="en-AU" altLang="en-US" sz="1100" b="0" i="0" u="none" strike="noStrike" cap="none" normalizeH="0" baseline="0" dirty="0">
                <a:ln>
                  <a:noFill/>
                </a:ln>
                <a:solidFill>
                  <a:srgbClr val="000000"/>
                </a:solidFill>
                <a:effectLst/>
                <a:latin typeface="Roboto" pitchFamily="2" charset="0"/>
                <a:ea typeface="Roboto" pitchFamily="2" charset="0"/>
              </a:rPr>
              <a:t> or upload them to social media using #</a:t>
            </a:r>
            <a:r>
              <a:rPr kumimoji="0" lang="en-AU" altLang="en-US" sz="1100" b="0" i="0" u="none" strike="noStrike" cap="none" normalizeH="0" baseline="0" dirty="0" err="1">
                <a:ln>
                  <a:noFill/>
                </a:ln>
                <a:solidFill>
                  <a:srgbClr val="000000"/>
                </a:solidFill>
                <a:effectLst/>
                <a:latin typeface="Roboto" pitchFamily="2" charset="0"/>
                <a:ea typeface="Roboto" pitchFamily="2" charset="0"/>
              </a:rPr>
              <a:t>caritasaustralia</a:t>
            </a:r>
            <a:r>
              <a:rPr kumimoji="0" lang="en-AU" altLang="en-US" sz="1100" b="0" i="0" u="none" strike="noStrike" cap="none" normalizeH="0" baseline="0" dirty="0">
                <a:ln>
                  <a:noFill/>
                </a:ln>
                <a:solidFill>
                  <a:srgbClr val="000000"/>
                </a:solidFill>
                <a:effectLst/>
                <a:latin typeface="Roboto" pitchFamily="2" charset="0"/>
                <a:ea typeface="Roboto" pitchFamily="2" charset="0"/>
              </a:rPr>
              <a:t> </a:t>
            </a:r>
            <a:endParaRPr kumimoji="0" lang="en-US" altLang="en-US" sz="1100" b="0" i="0" u="none" strike="noStrike" cap="none" normalizeH="0" baseline="0" dirty="0">
              <a:ln>
                <a:noFill/>
              </a:ln>
              <a:solidFill>
                <a:schemeClr val="tx1"/>
              </a:solidFill>
              <a:effectLst/>
              <a:latin typeface="Roboto" pitchFamily="2" charset="0"/>
              <a:ea typeface="Roboto" pitchFamily="2"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None/>
              <a:tabLst/>
            </a:pPr>
            <a:endParaRPr kumimoji="0" lang="en-US" altLang="en-US" sz="1100" b="0" i="0" u="none" strike="noStrike" cap="none" normalizeH="0" baseline="0" dirty="0">
              <a:ln>
                <a:noFill/>
              </a:ln>
              <a:solidFill>
                <a:schemeClr val="tx1"/>
              </a:solidFill>
              <a:effectLst/>
              <a:latin typeface="Roboto" pitchFamily="2" charset="0"/>
              <a:ea typeface="Roboto"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Roboto" pitchFamily="2" charset="0"/>
                <a:ea typeface="Roboto" pitchFamily="2" charset="0"/>
              </a:rPr>
              <a:t>  </a:t>
            </a:r>
            <a:endParaRPr kumimoji="0" lang="en-US" altLang="en-US" sz="1100" b="0" i="0" u="none" strike="noStrike" cap="none" normalizeH="0" baseline="0" dirty="0">
              <a:ln>
                <a:noFill/>
              </a:ln>
              <a:solidFill>
                <a:schemeClr val="tx1"/>
              </a:solidFill>
              <a:effectLst/>
              <a:latin typeface="Roboto" pitchFamily="2" charset="0"/>
              <a:ea typeface="Roboto" pitchFamily="2" charset="0"/>
            </a:endParaRPr>
          </a:p>
        </p:txBody>
      </p:sp>
    </p:spTree>
    <p:extLst>
      <p:ext uri="{BB962C8B-B14F-4D97-AF65-F5344CB8AC3E}">
        <p14:creationId xmlns:p14="http://schemas.microsoft.com/office/powerpoint/2010/main" val="100892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3BA4D-3615-DE4B-AD35-11D1A148E70B}"/>
              </a:ext>
            </a:extLst>
          </p:cNvPr>
          <p:cNvSpPr>
            <a:spLocks noGrp="1"/>
          </p:cNvSpPr>
          <p:nvPr>
            <p:ph type="ctrTitle"/>
          </p:nvPr>
        </p:nvSpPr>
        <p:spPr>
          <a:xfrm>
            <a:off x="249287" y="157136"/>
            <a:ext cx="6449129" cy="1068408"/>
          </a:xfrm>
          <a:prstGeom prst="rect">
            <a:avLst/>
          </a:prstGeom>
        </p:spPr>
        <p:txBody>
          <a:bodyPr/>
          <a:lstStyle/>
          <a:p>
            <a:r>
              <a:rPr lang="en-US" dirty="0">
                <a:solidFill>
                  <a:srgbClr val="2E294E"/>
                </a:solidFill>
              </a:rPr>
              <a:t>Refugee prayer pilgrimage</a:t>
            </a:r>
          </a:p>
        </p:txBody>
      </p:sp>
      <p:sp>
        <p:nvSpPr>
          <p:cNvPr id="2" name="Text Box 2">
            <a:extLst>
              <a:ext uri="{FF2B5EF4-FFF2-40B4-BE49-F238E27FC236}">
                <a16:creationId xmlns:a16="http://schemas.microsoft.com/office/drawing/2014/main" id="{433F8BF0-F8CF-4CFE-9D9E-A9733D5A5C8D}"/>
              </a:ext>
            </a:extLst>
          </p:cNvPr>
          <p:cNvSpPr txBox="1">
            <a:spLocks noChangeArrowheads="1"/>
          </p:cNvSpPr>
          <p:nvPr/>
        </p:nvSpPr>
        <p:spPr bwMode="auto">
          <a:xfrm>
            <a:off x="249287" y="1646798"/>
            <a:ext cx="7015113" cy="7819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strike="noStrike" cap="none" normalizeH="0" baseline="0" dirty="0">
                <a:ln>
                  <a:noFill/>
                </a:ln>
                <a:solidFill>
                  <a:srgbClr val="2E294E"/>
                </a:solidFill>
                <a:effectLst/>
                <a:latin typeface="Roboto" pitchFamily="2" charset="0"/>
                <a:ea typeface="Roboto" pitchFamily="2" charset="0"/>
              </a:rPr>
              <a:t>Follow up activities</a:t>
            </a:r>
          </a:p>
          <a:p>
            <a:pPr lvl="0" defTabSz="914400" eaLnBrk="0" fontAlgn="base" hangingPunct="0">
              <a:spcBef>
                <a:spcPts val="120"/>
              </a:spcBef>
              <a:spcAft>
                <a:spcPts val="120"/>
              </a:spcAft>
            </a:pPr>
            <a:r>
              <a:rPr kumimoji="0" lang="en-AU" altLang="en-US" sz="1100" b="0" i="0" u="none" strike="noStrike" cap="none" normalizeH="0" baseline="0" dirty="0">
                <a:ln>
                  <a:noFill/>
                </a:ln>
                <a:solidFill>
                  <a:srgbClr val="000000"/>
                </a:solidFill>
                <a:effectLst/>
                <a:latin typeface="Roboto"/>
                <a:ea typeface="Roboto"/>
                <a:cs typeface="Roboto"/>
              </a:rPr>
              <a:t>Follow up activities can be found on our schools page: </a:t>
            </a:r>
            <a:r>
              <a:rPr lang="en-AU" altLang="en-US" sz="1100" u="sng" dirty="0">
                <a:solidFill>
                  <a:srgbClr val="0000FF"/>
                </a:solidFill>
                <a:latin typeface="Roboto"/>
                <a:ea typeface="Roboto"/>
                <a:cs typeface="Roboto"/>
                <a:hlinkClick r:id="rId2"/>
              </a:rPr>
              <a:t>https://www.caritas.org.au/resources/school-resources/</a:t>
            </a:r>
            <a:r>
              <a:rPr lang="en-AU" altLang="en-US" sz="1100" u="sng" dirty="0">
                <a:solidFill>
                  <a:srgbClr val="0000FF"/>
                </a:solidFill>
                <a:latin typeface="Roboto"/>
                <a:ea typeface="Roboto"/>
                <a:cs typeface="Roboto"/>
              </a:rPr>
              <a:t> </a:t>
            </a:r>
          </a:p>
          <a:p>
            <a:pPr lvl="0" defTabSz="914400" eaLnBrk="0" fontAlgn="base" hangingPunct="0">
              <a:spcBef>
                <a:spcPts val="120"/>
              </a:spcBef>
              <a:spcAft>
                <a:spcPts val="120"/>
              </a:spcAft>
            </a:pPr>
            <a:endParaRPr kumimoji="0" lang="en-AU" altLang="en-US" sz="1200" b="0" i="0"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strike="noStrike" cap="none" normalizeH="0" baseline="0" dirty="0">
                <a:ln>
                  <a:noFill/>
                </a:ln>
                <a:solidFill>
                  <a:srgbClr val="2E294E"/>
                </a:solidFill>
                <a:effectLst/>
                <a:latin typeface="Roboto" pitchFamily="2" charset="0"/>
                <a:ea typeface="Roboto" pitchFamily="2" charset="0"/>
              </a:rPr>
              <a:t>Links to Catholic Social Teaching</a:t>
            </a:r>
            <a:endParaRPr kumimoji="0" lang="en-AU" altLang="en-US" sz="1600" b="0" i="0" strike="noStrike" cap="none" normalizeH="0" baseline="0" dirty="0">
              <a:ln>
                <a:noFill/>
              </a:ln>
              <a:solidFill>
                <a:srgbClr val="2E294E"/>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Learn more about </a:t>
            </a:r>
            <a:r>
              <a:rPr kumimoji="0" lang="en-AU" altLang="en-US" sz="1100" b="0" i="0" u="sng" strike="noStrike" cap="none" normalizeH="0" baseline="0" dirty="0">
                <a:ln>
                  <a:noFill/>
                </a:ln>
                <a:solidFill>
                  <a:srgbClr val="0000FF"/>
                </a:solidFill>
                <a:effectLst/>
                <a:latin typeface="Roboto" pitchFamily="2" charset="0"/>
                <a:ea typeface="Roboto" pitchFamily="2" charset="0"/>
                <a:hlinkClick r:id="rId3"/>
              </a:rPr>
              <a:t>Solidarity</a:t>
            </a:r>
            <a:r>
              <a:rPr kumimoji="0" lang="en-AU" altLang="en-US" sz="1100" b="0" i="0" u="none" strike="noStrike" cap="none" normalizeH="0" baseline="0" dirty="0">
                <a:ln>
                  <a:noFill/>
                </a:ln>
                <a:solidFill>
                  <a:srgbClr val="000000"/>
                </a:solidFill>
                <a:effectLst/>
                <a:latin typeface="Roboto" pitchFamily="2" charset="0"/>
                <a:ea typeface="Roboto" pitchFamily="2" charset="0"/>
              </a:rPr>
              <a:t> and other </a:t>
            </a:r>
            <a:r>
              <a:rPr kumimoji="0" lang="en-AU" altLang="en-US" sz="1100" b="0" i="0" u="sng" strike="noStrike" cap="none" normalizeH="0" baseline="0" dirty="0">
                <a:ln>
                  <a:noFill/>
                </a:ln>
                <a:solidFill>
                  <a:srgbClr val="0000FF"/>
                </a:solidFill>
                <a:effectLst/>
                <a:latin typeface="Roboto" pitchFamily="2" charset="0"/>
                <a:ea typeface="Roboto" pitchFamily="2" charset="0"/>
                <a:hlinkClick r:id="rId4"/>
              </a:rPr>
              <a:t>Catholic Social Teaching Principles</a:t>
            </a:r>
            <a:r>
              <a:rPr kumimoji="0" lang="en-AU" altLang="en-US" sz="1100" b="0" i="0" u="none" strike="noStrike" cap="none" normalizeH="0" baseline="0" dirty="0">
                <a:ln>
                  <a:noFill/>
                </a:ln>
                <a:solidFill>
                  <a:srgbClr val="000000"/>
                </a:solidFill>
                <a:effectLst/>
                <a:latin typeface="Roboto" pitchFamily="2" charset="0"/>
                <a:ea typeface="Roboto" pitchFamily="2" charset="0"/>
              </a:rPr>
              <a:t>. </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lang="en-AU" altLang="en-US" sz="1100" b="1" u="sng" dirty="0">
              <a:solidFill>
                <a:srgbClr val="000000"/>
              </a:solidFill>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600" b="1" i="0"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600" b="1" i="0"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strike="noStrike" cap="none" normalizeH="0" baseline="0" dirty="0">
                <a:ln>
                  <a:noFill/>
                </a:ln>
                <a:solidFill>
                  <a:srgbClr val="2E294E"/>
                </a:solidFill>
                <a:effectLst/>
                <a:latin typeface="Roboto" pitchFamily="2" charset="0"/>
                <a:ea typeface="Roboto" pitchFamily="2" charset="0"/>
              </a:rPr>
              <a:t>Teacher Background Information</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a:ea typeface="Roboto"/>
                <a:cs typeface="Roboto"/>
              </a:rPr>
              <a:t>This Refugee Prayer Pilgrimage invites young people to follow a refugee family on their journey to safety. Pope Francis has made numerous appeals to promote the culture of encounter in an effort to combat the culture of indifference in the world today. It means seeing through the eyes of others rather than turning a blind eye. “Not just to see but to look. Not just to hear but to listen. Not just to meet and pass by, but to stop. And don’t just say ‘what a shame, poor people,’ but allow ourselves to be moved by pity.” – Pope Francis. </a:t>
            </a:r>
            <a:endParaRPr lang="en-AU" altLang="en-US" sz="1100" b="0" i="0" u="none" strike="noStrike" cap="none" normalizeH="0" baseline="0" dirty="0">
              <a:ln>
                <a:noFill/>
              </a:ln>
              <a:solidFill>
                <a:srgbClr val="000000"/>
              </a:solidFill>
              <a:effectLst/>
              <a:latin typeface="Roboto"/>
              <a:ea typeface="Roboto"/>
              <a:cs typeface="Roboto"/>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200" b="1" i="0" strike="noStrike" cap="none" normalizeH="0" baseline="0" dirty="0">
                <a:ln>
                  <a:noFill/>
                </a:ln>
                <a:solidFill>
                  <a:srgbClr val="762000"/>
                </a:solidFill>
                <a:effectLst/>
                <a:latin typeface="Roboto" pitchFamily="2" charset="0"/>
                <a:ea typeface="Roboto" pitchFamily="2" charset="0"/>
              </a:rPr>
              <a:t>Why a pilgrimage? </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a:ea typeface="Roboto"/>
                <a:cs typeface="Roboto"/>
              </a:rPr>
              <a:t>A pilgrimage is not an aimless wandering, rather it is a journey with a purpose, a devotional journey. The idea of pilgrimage has a long history in the Catholic Church, with importance being placed upon both the journey and the destination. Students participating in the pilgrimage, through traveling beyond their classroom, show support and solidarity for those who have been displaced. </a:t>
            </a:r>
            <a:endParaRPr lang="en-AU" altLang="en-US" sz="1100" b="0" i="0" u="none" strike="noStrike" cap="none" normalizeH="0" baseline="0" dirty="0">
              <a:ln>
                <a:noFill/>
              </a:ln>
              <a:solidFill>
                <a:srgbClr val="000000"/>
              </a:solidFill>
              <a:effectLst/>
              <a:latin typeface="Roboto"/>
              <a:ea typeface="Roboto"/>
              <a:cs typeface="Roboto"/>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200" b="1" i="0" strike="noStrike" cap="none" normalizeH="0" baseline="0" dirty="0">
                <a:ln>
                  <a:noFill/>
                </a:ln>
                <a:solidFill>
                  <a:srgbClr val="762000"/>
                </a:solidFill>
                <a:effectLst/>
                <a:latin typeface="Roboto" pitchFamily="2" charset="0"/>
                <a:ea typeface="Roboto" pitchFamily="2" charset="0"/>
              </a:rPr>
              <a:t>Who is a refugee?</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Refugees are people fleeing conflict or persecution. They are defined and protected in international law, (see </a:t>
            </a:r>
            <a:r>
              <a:rPr kumimoji="0" lang="en-AU" altLang="en-US" sz="1100" b="0" i="0" u="sng" strike="noStrike" cap="none" normalizeH="0" baseline="0" dirty="0">
                <a:ln>
                  <a:noFill/>
                </a:ln>
                <a:solidFill>
                  <a:srgbClr val="0000FF"/>
                </a:solidFill>
                <a:effectLst/>
                <a:latin typeface="Roboto" pitchFamily="2" charset="0"/>
                <a:ea typeface="Roboto" pitchFamily="2" charset="0"/>
                <a:hlinkClick r:id="rId5"/>
              </a:rPr>
              <a:t>1951 Convention Relating to the Status of Refugees</a:t>
            </a:r>
            <a:r>
              <a:rPr kumimoji="0" lang="en-AU" altLang="en-US" sz="1100" b="0" i="0" u="none" strike="noStrike" cap="none" normalizeH="0" baseline="0" dirty="0">
                <a:ln>
                  <a:noFill/>
                </a:ln>
                <a:solidFill>
                  <a:srgbClr val="000000"/>
                </a:solidFill>
                <a:effectLst/>
                <a:latin typeface="Roboto" pitchFamily="2" charset="0"/>
                <a:ea typeface="Roboto" pitchFamily="2" charset="0"/>
              </a:rPr>
              <a:t>) and must not be expelled or returned to situations where their life and freedom are at risk.</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The protection of refugees has many aspects. These include safety from being returned to danger, to fair and efficient asylum procedures, measures to ensure that their basic human rights are respected while they secure a longer-term solution. </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Source– UNHCR</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200" b="1" i="0" strike="noStrike" cap="none" normalizeH="0" baseline="0" dirty="0">
              <a:ln>
                <a:noFill/>
              </a:ln>
              <a:solidFill>
                <a:srgbClr val="63B1A4"/>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200" b="1" i="0" strike="noStrike" cap="none" normalizeH="0" baseline="0" dirty="0">
                <a:ln>
                  <a:noFill/>
                </a:ln>
                <a:solidFill>
                  <a:srgbClr val="762000"/>
                </a:solidFill>
                <a:effectLst/>
                <a:latin typeface="Roboto" pitchFamily="2" charset="0"/>
                <a:ea typeface="Roboto" pitchFamily="2" charset="0"/>
              </a:rPr>
              <a:t>Why the Lampedusa Cross?</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a:ea typeface="Roboto"/>
                <a:cs typeface="Roboto"/>
              </a:rPr>
              <a:t>Francesco </a:t>
            </a:r>
            <a:r>
              <a:rPr kumimoji="0" lang="en-AU" altLang="en-US" sz="1100" b="0" i="0" u="none" strike="noStrike" cap="none" normalizeH="0" baseline="0" dirty="0" err="1">
                <a:ln>
                  <a:noFill/>
                </a:ln>
                <a:solidFill>
                  <a:srgbClr val="000000"/>
                </a:solidFill>
                <a:effectLst/>
                <a:latin typeface="Roboto"/>
                <a:ea typeface="Roboto"/>
                <a:cs typeface="Roboto"/>
              </a:rPr>
              <a:t>Tuccio</a:t>
            </a:r>
            <a:r>
              <a:rPr kumimoji="0" lang="en-AU" altLang="en-US" sz="1100" b="0" i="0" u="none" strike="noStrike" cap="none" normalizeH="0" baseline="0" dirty="0">
                <a:ln>
                  <a:noFill/>
                </a:ln>
                <a:solidFill>
                  <a:srgbClr val="000000"/>
                </a:solidFill>
                <a:effectLst/>
                <a:latin typeface="Roboto"/>
                <a:ea typeface="Roboto"/>
                <a:cs typeface="Roboto"/>
              </a:rPr>
              <a:t>, a carpenter from the small Italian island of Lampedusa began making the crosses after hundreds of refugees fleeing Somalia and </a:t>
            </a:r>
            <a:r>
              <a:rPr kumimoji="0" lang="en-AU" altLang="en-US" sz="1100" b="0" i="0" u="none" strike="noStrike" cap="none" normalizeH="0" baseline="0" dirty="0" err="1">
                <a:ln>
                  <a:noFill/>
                </a:ln>
                <a:solidFill>
                  <a:srgbClr val="000000"/>
                </a:solidFill>
                <a:effectLst/>
                <a:latin typeface="Roboto"/>
                <a:ea typeface="Roboto"/>
                <a:cs typeface="Roboto"/>
              </a:rPr>
              <a:t>Eritea</a:t>
            </a:r>
            <a:r>
              <a:rPr kumimoji="0" lang="en-AU" altLang="en-US" sz="1100" b="0" i="0" u="none" strike="noStrike" cap="none" normalizeH="0" baseline="0" dirty="0">
                <a:ln>
                  <a:noFill/>
                </a:ln>
                <a:solidFill>
                  <a:srgbClr val="000000"/>
                </a:solidFill>
                <a:effectLst/>
                <a:latin typeface="Roboto"/>
                <a:ea typeface="Roboto"/>
                <a:cs typeface="Roboto"/>
              </a:rPr>
              <a:t> drowned off the coast of Lampedusa. Using driftwood he collected from the wreckages the crosses are offered as a small but powerful symbol of hope and as a reminder of the refugee crisis the world is facing today. </a:t>
            </a:r>
            <a:endParaRPr lang="en-AU" altLang="en-US" sz="1100" b="0" i="0" u="none" strike="noStrike" cap="none" normalizeH="0" baseline="0" dirty="0">
              <a:ln>
                <a:noFill/>
              </a:ln>
              <a:solidFill>
                <a:srgbClr val="000000"/>
              </a:solidFill>
              <a:effectLst/>
              <a:latin typeface="Roboto"/>
              <a:ea typeface="Roboto"/>
              <a:cs typeface="Roboto"/>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lang="en-AU" altLang="en-US" sz="1100" dirty="0">
              <a:solidFill>
                <a:srgbClr val="000000"/>
              </a:solidFill>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800" b="0" i="0" u="none" strike="noStrike" cap="none" normalizeH="0" baseline="0" dirty="0">
                <a:ln>
                  <a:noFill/>
                </a:ln>
                <a:solidFill>
                  <a:srgbClr val="000000"/>
                </a:solidFill>
                <a:effectLst/>
                <a:latin typeface="Roboto" pitchFamily="2" charset="0"/>
                <a:ea typeface="Roboto" pitchFamily="2" charset="0"/>
              </a:rPr>
              <a:t>Source: CAFOD (Caritas England and Wales)</a:t>
            </a:r>
            <a:endParaRPr kumimoji="0" lang="en-US" altLang="en-US" sz="800" b="0" i="0" u="none" strike="noStrike" cap="none" normalizeH="0" baseline="0" dirty="0">
              <a:ln>
                <a:noFill/>
              </a:ln>
              <a:solidFill>
                <a:schemeClr val="tx1"/>
              </a:solidFill>
              <a:effectLst/>
              <a:latin typeface="Roboto" pitchFamily="2" charset="0"/>
              <a:ea typeface="Roboto" pitchFamily="2" charset="0"/>
            </a:endParaRPr>
          </a:p>
        </p:txBody>
      </p:sp>
      <p:sp>
        <p:nvSpPr>
          <p:cNvPr id="8" name="Round Diagonal Corner Rectangle 8">
            <a:extLst>
              <a:ext uri="{FF2B5EF4-FFF2-40B4-BE49-F238E27FC236}">
                <a16:creationId xmlns:a16="http://schemas.microsoft.com/office/drawing/2014/main" id="{04682563-8C45-4722-8970-F799D353823A}"/>
              </a:ext>
            </a:extLst>
          </p:cNvPr>
          <p:cNvSpPr/>
          <p:nvPr/>
        </p:nvSpPr>
        <p:spPr>
          <a:xfrm>
            <a:off x="2369753" y="3105206"/>
            <a:ext cx="2541070" cy="1103313"/>
          </a:xfrm>
          <a:prstGeom prst="round2DiagRect">
            <a:avLst/>
          </a:prstGeom>
          <a:solidFill>
            <a:srgbClr val="2E2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panose="020B0604020202020204" pitchFamily="34" charset="0"/>
              </a:rPr>
              <a:t>Solidarity</a:t>
            </a:r>
          </a:p>
          <a:p>
            <a:r>
              <a:rPr lang="en-US" sz="1000" dirty="0">
                <a:latin typeface="Arial" panose="020B0604020202020204" pitchFamily="34" charset="0"/>
              </a:rPr>
              <a:t>We believe we are part of one human family and have a responsibility to help each person achieve their full potential.</a:t>
            </a:r>
          </a:p>
        </p:txBody>
      </p:sp>
      <p:grpSp>
        <p:nvGrpSpPr>
          <p:cNvPr id="9" name="Group 8">
            <a:extLst>
              <a:ext uri="{FF2B5EF4-FFF2-40B4-BE49-F238E27FC236}">
                <a16:creationId xmlns:a16="http://schemas.microsoft.com/office/drawing/2014/main" id="{3C63C892-03AE-4A55-A386-12E7AE9C2A19}"/>
              </a:ext>
            </a:extLst>
          </p:cNvPr>
          <p:cNvGrpSpPr>
            <a:grpSpLocks noChangeAspect="1"/>
          </p:cNvGrpSpPr>
          <p:nvPr/>
        </p:nvGrpSpPr>
        <p:grpSpPr>
          <a:xfrm>
            <a:off x="2331356" y="3039486"/>
            <a:ext cx="407516" cy="40746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62198241-FB9B-4DF6-9F61-0A521D5B6E8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nvGrpSpPr>
            <p:cNvPr id="11" name="Group 10">
              <a:extLst>
                <a:ext uri="{FF2B5EF4-FFF2-40B4-BE49-F238E27FC236}">
                  <a16:creationId xmlns:a16="http://schemas.microsoft.com/office/drawing/2014/main" id="{3F88183D-AD60-438E-A3D3-D9FF75F4D71B}"/>
                </a:ext>
              </a:extLst>
            </p:cNvPr>
            <p:cNvGrpSpPr/>
            <p:nvPr/>
          </p:nvGrpSpPr>
          <p:grpSpPr>
            <a:xfrm>
              <a:off x="958955" y="2060848"/>
              <a:ext cx="196444" cy="196444"/>
              <a:chOff x="519961" y="1999640"/>
              <a:chExt cx="196444" cy="196444"/>
            </a:xfrm>
            <a:grpFill/>
          </p:grpSpPr>
          <p:sp>
            <p:nvSpPr>
              <p:cNvPr id="12" name="Freeform: Shape 11">
                <a:extLst>
                  <a:ext uri="{FF2B5EF4-FFF2-40B4-BE49-F238E27FC236}">
                    <a16:creationId xmlns:a16="http://schemas.microsoft.com/office/drawing/2014/main" id="{07DE2CAD-1AB0-4E3E-B347-8EC498E6528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3" name="Freeform: Shape 12">
                <a:extLst>
                  <a:ext uri="{FF2B5EF4-FFF2-40B4-BE49-F238E27FC236}">
                    <a16:creationId xmlns:a16="http://schemas.microsoft.com/office/drawing/2014/main" id="{D85D2F39-2466-43F4-BD2D-8E7D6BCC91C1}"/>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4" name="Freeform: Shape 13">
                <a:extLst>
                  <a:ext uri="{FF2B5EF4-FFF2-40B4-BE49-F238E27FC236}">
                    <a16:creationId xmlns:a16="http://schemas.microsoft.com/office/drawing/2014/main" id="{5AD3DE77-0145-494B-ADE5-DEA859120354}"/>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sp>
            <p:nvSpPr>
              <p:cNvPr id="15" name="Freeform: Shape 14">
                <a:extLst>
                  <a:ext uri="{FF2B5EF4-FFF2-40B4-BE49-F238E27FC236}">
                    <a16:creationId xmlns:a16="http://schemas.microsoft.com/office/drawing/2014/main" id="{B3D89D19-3B63-4DE2-9A44-CF43BF9784CD}"/>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dirty="0">
                  <a:latin typeface="Arial" panose="020B0604020202020204" pitchFamily="34" charset="0"/>
                </a:endParaRPr>
              </a:p>
            </p:txBody>
          </p:sp>
        </p:grpSp>
      </p:grpSp>
    </p:spTree>
    <p:extLst>
      <p:ext uri="{BB962C8B-B14F-4D97-AF65-F5344CB8AC3E}">
        <p14:creationId xmlns:p14="http://schemas.microsoft.com/office/powerpoint/2010/main" val="192798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dirty="0"/>
              <a:t>Refugee prayer pilgrimage</a:t>
            </a:r>
          </a:p>
        </p:txBody>
      </p:sp>
      <p:graphicFrame>
        <p:nvGraphicFramePr>
          <p:cNvPr id="2" name="Table 1">
            <a:extLst>
              <a:ext uri="{FF2B5EF4-FFF2-40B4-BE49-F238E27FC236}">
                <a16:creationId xmlns:a16="http://schemas.microsoft.com/office/drawing/2014/main" id="{9C3B5C39-77A1-405E-A408-030539176445}"/>
              </a:ext>
            </a:extLst>
          </p:cNvPr>
          <p:cNvGraphicFramePr>
            <a:graphicFrameLocks noGrp="1"/>
          </p:cNvGraphicFramePr>
          <p:nvPr>
            <p:extLst>
              <p:ext uri="{D42A27DB-BD31-4B8C-83A1-F6EECF244321}">
                <p14:modId xmlns:p14="http://schemas.microsoft.com/office/powerpoint/2010/main" val="4092390116"/>
              </p:ext>
            </p:extLst>
          </p:nvPr>
        </p:nvGraphicFramePr>
        <p:xfrm>
          <a:off x="293203" y="1874187"/>
          <a:ext cx="6933095" cy="7966442"/>
        </p:xfrm>
        <a:graphic>
          <a:graphicData uri="http://schemas.openxmlformats.org/drawingml/2006/table">
            <a:tbl>
              <a:tblPr/>
              <a:tblGrid>
                <a:gridCol w="2483593">
                  <a:extLst>
                    <a:ext uri="{9D8B030D-6E8A-4147-A177-3AD203B41FA5}">
                      <a16:colId xmlns:a16="http://schemas.microsoft.com/office/drawing/2014/main" val="2483944147"/>
                    </a:ext>
                  </a:extLst>
                </a:gridCol>
                <a:gridCol w="2413222">
                  <a:extLst>
                    <a:ext uri="{9D8B030D-6E8A-4147-A177-3AD203B41FA5}">
                      <a16:colId xmlns:a16="http://schemas.microsoft.com/office/drawing/2014/main" val="295927440"/>
                    </a:ext>
                  </a:extLst>
                </a:gridCol>
                <a:gridCol w="2036280">
                  <a:extLst>
                    <a:ext uri="{9D8B030D-6E8A-4147-A177-3AD203B41FA5}">
                      <a16:colId xmlns:a16="http://schemas.microsoft.com/office/drawing/2014/main" val="2856389828"/>
                    </a:ext>
                  </a:extLst>
                </a:gridCol>
              </a:tblGrid>
              <a:tr h="172823">
                <a:tc>
                  <a:txBody>
                    <a:bodyPr/>
                    <a:lstStyle/>
                    <a:p>
                      <a:pPr marR="0" indent="0" algn="ctr"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Geography</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Civics and Citizenship</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History</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466190387"/>
                  </a:ext>
                </a:extLst>
              </a:tr>
              <a:tr h="961797">
                <a:tc>
                  <a:txBody>
                    <a:bodyPr/>
                    <a:lstStyle/>
                    <a:p>
                      <a:pPr marR="0" indent="0" algn="l" rtl="0">
                        <a:lnSpc>
                          <a:spcPct val="110000"/>
                        </a:lnSpc>
                        <a:spcBef>
                          <a:spcPts val="0"/>
                        </a:spcBef>
                        <a:spcAft>
                          <a:spcPts val="400"/>
                        </a:spcAft>
                      </a:pPr>
                      <a:r>
                        <a:rPr lang="en-AU" sz="900" b="1"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Year 2: </a:t>
                      </a:r>
                      <a:r>
                        <a:rPr lang="en-AU" sz="900" b="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How are people connected to their place and other places?</a:t>
                      </a:r>
                    </a:p>
                    <a:p>
                      <a:pPr marR="0" indent="0" algn="l" rtl="0">
                        <a:lnSpc>
                          <a:spcPct val="110000"/>
                        </a:lnSpc>
                        <a:spcBef>
                          <a:spcPts val="0"/>
                        </a:spcBef>
                        <a:spcAft>
                          <a:spcPts val="400"/>
                        </a:spcAft>
                      </a:pPr>
                      <a:r>
                        <a:rPr lang="en-AU" sz="900" b="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How places can be spatially represented in geographical divisions from local to regional to state/territory, and how people and places are interconnected across those scales (AC9HS2K03).</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b="1"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Year 4: </a:t>
                      </a: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How has my identity been shaped by the groups to which I belong?</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Diversity of cultural, religious and/or social groups to which they and others in the community belong, and their importance to identity (AC9HS4K09).</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b="1"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Year 6: </a:t>
                      </a: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Who were the people who came to Australia? Why did they come?</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The causes of people migrating to Australia since Federation and throughout the 20th century, their stories and effects on Australian society, including migrants from the Asia region (AC9HS6K03).</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861099273"/>
                  </a:ext>
                </a:extLst>
              </a:tr>
              <a:tr h="971025">
                <a:tc>
                  <a:txBody>
                    <a:bodyPr/>
                    <a:lstStyle/>
                    <a:p>
                      <a:pPr marR="0" indent="0" algn="l" rtl="0">
                        <a:lnSpc>
                          <a:spcPct val="110000"/>
                        </a:lnSpc>
                        <a:spcBef>
                          <a:spcPts val="0"/>
                        </a:spcBef>
                        <a:spcAft>
                          <a:spcPts val="400"/>
                        </a:spcAft>
                      </a:pPr>
                      <a:r>
                        <a:rPr lang="en-AU" sz="900" b="1"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Year 3: </a:t>
                      </a: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What would it be like to live in a neighbouring country?</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The similarities and differences between places in Australia and neighbouring countries in terms of their natural, managed and constructed features (AC9HS3K05).</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b="1"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Year 5: </a:t>
                      </a: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What does it mean to be an Australian citizen?</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How citizens (members of communities) with shared beliefs and values work together to achieve a civic goal (AC9HS5K07).</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65635264"/>
                  </a:ext>
                </a:extLst>
              </a:tr>
              <a:tr h="725041">
                <a:tc>
                  <a:txBody>
                    <a:bodyPr/>
                    <a:lstStyle/>
                    <a:p>
                      <a:pPr marR="0" indent="0" algn="l" rtl="0">
                        <a:lnSpc>
                          <a:spcPct val="110000"/>
                        </a:lnSpc>
                        <a:spcBef>
                          <a:spcPts val="0"/>
                        </a:spcBef>
                        <a:spcAft>
                          <a:spcPts val="400"/>
                        </a:spcAft>
                      </a:pPr>
                      <a:r>
                        <a:rPr lang="en-AU" sz="900" b="1"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Year 6 : </a:t>
                      </a: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What are Australia’s global connections between people and places?</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Australia’s interconnections with other countries and how these change people and places (AC9HS6K05).</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234574467"/>
                  </a:ext>
                </a:extLst>
              </a:tr>
              <a:tr h="172823">
                <a:tc gridSpan="3">
                  <a:txBody>
                    <a:bodyPr/>
                    <a:lstStyle/>
                    <a:p>
                      <a:pPr marR="0" indent="0" algn="ctr" rtl="0">
                        <a:lnSpc>
                          <a:spcPct val="110000"/>
                        </a:lnSpc>
                        <a:spcBef>
                          <a:spcPts val="0"/>
                        </a:spcBef>
                        <a:spcAft>
                          <a:spcPts val="400"/>
                        </a:spcAft>
                      </a:pPr>
                      <a:r>
                        <a:rPr lang="en-AU" sz="900" b="1"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GENERAL CAPABILITIES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76139670"/>
                  </a:ext>
                </a:extLst>
              </a:tr>
              <a:tr h="172823">
                <a:tc>
                  <a:txBody>
                    <a:bodyPr/>
                    <a:lstStyle/>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Level 2 -by the end of Year 2 </a:t>
                      </a:r>
                      <a:endParaRPr lang="en-AU" sz="900" kern="140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Level 3 -by the end of Year 4. </a:t>
                      </a:r>
                      <a:endParaRPr lang="en-AU" sz="900" kern="140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Level 4 -by the end of Year 6.</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65678514"/>
                  </a:ext>
                </a:extLst>
              </a:tr>
              <a:tr h="3607056">
                <a:tc>
                  <a:txBody>
                    <a:bodyPr/>
                    <a:lstStyle/>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Ethical understandings </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Understanding Ethical Concepts and Issues: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Recognise ethical concepts</a:t>
                      </a: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Reasoning in Decision Making and Actions: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 on ethical action</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Personal and Social Capabilities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Social Awareness: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Appreciate diverse perspectives</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Critical and creative thinking</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Generating ideas, possibilities and actions: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Consider alternatives</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Intercultural understanding</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Reflecting on Intercultural Experiences and Taking Responsibility:</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 on intercultural experiences</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Challenge stereotypes and prejudice</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Ethical understandings </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Understanding Ethical Concepts and Issues: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Recognise ethical concepts</a:t>
                      </a: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Reasoning in Decision Making and Actions: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 on ethical action</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Personal and Social Capabilities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Social Awareness: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Appreciate diverse perspectives</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Critical and creative thinking</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Generating ideas, possibilities and actions: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Consider alternatives</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Intercultural understanding</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Reflecting on Intercultural Experiences and Taking Responsibility:</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 on intercultural experiences</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Challenge stereotypes and prejudice</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Ethical Understanding </a:t>
                      </a: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Understanding Ethical Concepts and Issues: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Explore ethical concepts in context</a:t>
                      </a: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Reasoning in Decision Making and Actions: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Reason and make ethical decisions</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Consider consequences</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Personal and Social Capabilities </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Social Awareness: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Appreciate diverse perspectives</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Contribute to civil society</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Critical and creative thinking</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Inquiring – identifying, exploring, and organising information and ideas:</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Pose questions</a:t>
                      </a:r>
                    </a:p>
                    <a:p>
                      <a:pPr marR="0" indent="0" algn="l" rtl="0">
                        <a:lnSpc>
                          <a:spcPct val="110000"/>
                        </a:lnSpc>
                        <a:spcBef>
                          <a:spcPts val="0"/>
                        </a:spcBef>
                        <a:spcAft>
                          <a:spcPts val="400"/>
                        </a:spcAft>
                      </a:pPr>
                      <a:r>
                        <a:rPr lang="en-AU" sz="900" b="1" kern="1400" cap="small"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Intercultural understanding</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u="sng"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Reflecting on Intercultural Experiences and Taking Responsibility:</a:t>
                      </a:r>
                      <a:endPar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Reflect on intercultural experiences</a:t>
                      </a:r>
                    </a:p>
                    <a:p>
                      <a:pPr marR="0" indent="0" algn="l" rtl="0">
                        <a:lnSpc>
                          <a:spcPct val="110000"/>
                        </a:lnSpc>
                        <a:spcBef>
                          <a:spcPts val="0"/>
                        </a:spcBef>
                        <a:spcAft>
                          <a:spcPts val="400"/>
                        </a:spcAft>
                      </a:pPr>
                      <a:r>
                        <a:rPr lang="en-AU" sz="900" kern="140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Challenge stereotypes and prejudice</a:t>
                      </a:r>
                    </a:p>
                  </a:txBody>
                  <a:tcPr marL="30479" marR="30479" marT="30479" marB="30479">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099065416"/>
                  </a:ext>
                </a:extLst>
              </a:tr>
            </a:tbl>
          </a:graphicData>
        </a:graphic>
      </p:graphicFrame>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5" name="TextBox 4">
            <a:extLst>
              <a:ext uri="{FF2B5EF4-FFF2-40B4-BE49-F238E27FC236}">
                <a16:creationId xmlns:a16="http://schemas.microsoft.com/office/drawing/2014/main" id="{AFDF28CE-084E-4C42-BD86-80E1BBB7B258}"/>
              </a:ext>
            </a:extLst>
          </p:cNvPr>
          <p:cNvSpPr txBox="1"/>
          <p:nvPr/>
        </p:nvSpPr>
        <p:spPr>
          <a:xfrm>
            <a:off x="263415" y="1474077"/>
            <a:ext cx="4225008" cy="400110"/>
          </a:xfrm>
          <a:prstGeom prst="rect">
            <a:avLst/>
          </a:prstGeom>
          <a:noFill/>
        </p:spPr>
        <p:txBody>
          <a:bodyPr wrap="square" rtlCol="0">
            <a:spAutoFit/>
          </a:bodyPr>
          <a:lstStyle/>
          <a:p>
            <a:r>
              <a:rPr lang="en-AU" sz="2000" b="1" dirty="0">
                <a:solidFill>
                  <a:srgbClr val="2E294E"/>
                </a:solidFill>
                <a:latin typeface="Roboto" pitchFamily="2" charset="0"/>
                <a:ea typeface="Roboto" pitchFamily="2" charset="0"/>
              </a:rPr>
              <a:t>Curriculum Links</a:t>
            </a:r>
          </a:p>
        </p:txBody>
      </p:sp>
    </p:spTree>
    <p:extLst>
      <p:ext uri="{BB962C8B-B14F-4D97-AF65-F5344CB8AC3E}">
        <p14:creationId xmlns:p14="http://schemas.microsoft.com/office/powerpoint/2010/main" val="369385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dirty="0"/>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7084953"/>
          </a:xfrm>
          <a:prstGeom prst="rect">
            <a:avLst/>
          </a:prstGeom>
        </p:spPr>
        <p:txBody>
          <a:bodyPr wrap="square" lIns="91440" tIns="45720" rIns="91440" bIns="45720" anchor="t">
            <a:spAutoFit/>
          </a:bodyPr>
          <a:lstStyle/>
          <a:p>
            <a:pPr>
              <a:lnSpc>
                <a:spcPct val="119000"/>
              </a:lnSpc>
              <a:spcAft>
                <a:spcPts val="600"/>
              </a:spcAft>
            </a:pPr>
            <a:r>
              <a:rPr lang="en-AU" sz="1600" b="1" kern="1400" dirty="0">
                <a:solidFill>
                  <a:srgbClr val="2E294E"/>
                </a:solidFill>
                <a:latin typeface="Roboto" pitchFamily="2" charset="0"/>
                <a:ea typeface="Roboto" pitchFamily="2" charset="0"/>
              </a:rPr>
              <a:t>Classroom Introduction</a:t>
            </a:r>
          </a:p>
          <a:p>
            <a:pPr>
              <a:lnSpc>
                <a:spcPct val="119000"/>
              </a:lnSpc>
              <a:spcAft>
                <a:spcPts val="600"/>
              </a:spcAft>
            </a:pPr>
            <a:endParaRPr lang="en-AU" sz="800" kern="1400" dirty="0">
              <a:solidFill>
                <a:srgbClr val="D86075"/>
              </a:solidFill>
              <a:latin typeface="Roboto" pitchFamily="2" charset="0"/>
              <a:ea typeface="Roboto" pitchFamily="2" charset="0"/>
            </a:endParaRPr>
          </a:p>
          <a:p>
            <a:pPr>
              <a:lnSpc>
                <a:spcPct val="119000"/>
              </a:lnSpc>
              <a:spcAft>
                <a:spcPts val="600"/>
              </a:spcAft>
            </a:pPr>
            <a:r>
              <a:rPr lang="en-AU" sz="1100" b="1" kern="1400" dirty="0">
                <a:solidFill>
                  <a:srgbClr val="762000"/>
                </a:solidFill>
                <a:latin typeface="Roboto" pitchFamily="2" charset="0"/>
                <a:ea typeface="Roboto" pitchFamily="2" charset="0"/>
              </a:rPr>
              <a:t>Welcoming the Stranger</a:t>
            </a:r>
            <a:endParaRPr lang="en-AU" sz="1100" kern="1400" dirty="0">
              <a:solidFill>
                <a:srgbClr val="762000"/>
              </a:solidFill>
              <a:latin typeface="Roboto" pitchFamily="2" charset="0"/>
              <a:ea typeface="Roboto" pitchFamily="2" charset="0"/>
            </a:endParaRPr>
          </a:p>
          <a:p>
            <a:pPr>
              <a:lnSpc>
                <a:spcPct val="119000"/>
              </a:lnSpc>
              <a:spcAft>
                <a:spcPts val="600"/>
              </a:spcAft>
            </a:pPr>
            <a:r>
              <a:rPr lang="en-AU" sz="1100" kern="1400" dirty="0">
                <a:solidFill>
                  <a:srgbClr val="000000"/>
                </a:solidFill>
                <a:latin typeface="Roboto"/>
                <a:ea typeface="Roboto"/>
                <a:cs typeface="Roboto"/>
              </a:rPr>
              <a:t>Today we will be thinking about people who have become refugees, their hopes and dreams, and how we can show that we care about them. Caritas Australia has a word for this: solidarity. We sometimes say that we “walk alongside” people. That doesn’t mean we </a:t>
            </a:r>
            <a:r>
              <a:rPr lang="en-AU" sz="1100" kern="1400">
                <a:solidFill>
                  <a:srgbClr val="000000"/>
                </a:solidFill>
                <a:latin typeface="Roboto"/>
                <a:ea typeface="Roboto"/>
                <a:cs typeface="Roboto"/>
              </a:rPr>
              <a:t>actually walk with them, but we do things that show we </a:t>
            </a:r>
            <a:r>
              <a:rPr lang="en-AU" sz="1100" kern="1400" dirty="0">
                <a:solidFill>
                  <a:srgbClr val="000000"/>
                </a:solidFill>
                <a:latin typeface="Roboto"/>
                <a:ea typeface="Roboto"/>
                <a:cs typeface="Roboto"/>
              </a:rPr>
              <a:t>care about and want to help them.</a:t>
            </a:r>
          </a:p>
          <a:p>
            <a:pPr>
              <a:lnSpc>
                <a:spcPct val="119000"/>
              </a:lnSpc>
              <a:spcAft>
                <a:spcPts val="600"/>
              </a:spcAft>
            </a:pPr>
            <a:r>
              <a:rPr lang="en-AU" sz="1100" kern="1400" dirty="0">
                <a:solidFill>
                  <a:srgbClr val="000000"/>
                </a:solidFill>
                <a:latin typeface="Roboto" pitchFamily="2" charset="0"/>
                <a:ea typeface="Roboto" pitchFamily="2" charset="0"/>
              </a:rPr>
              <a:t>Pope Francis has asked all of us to experience God’s love and compassion by welcoming the outcast. Finding ways to support refugees in building better lives is one way that we can welcome the outsider.</a:t>
            </a:r>
          </a:p>
          <a:p>
            <a:pPr>
              <a:lnSpc>
                <a:spcPct val="119000"/>
              </a:lnSpc>
              <a:spcAft>
                <a:spcPts val="600"/>
              </a:spcAft>
            </a:pPr>
            <a:endParaRPr lang="en-AU" sz="1100" kern="1400" dirty="0">
              <a:solidFill>
                <a:srgbClr val="000000"/>
              </a:solidFill>
              <a:latin typeface="Roboto" pitchFamily="2" charset="0"/>
              <a:ea typeface="Roboto" pitchFamily="2" charset="0"/>
            </a:endParaRPr>
          </a:p>
          <a:p>
            <a:pPr>
              <a:lnSpc>
                <a:spcPct val="119000"/>
              </a:lnSpc>
              <a:spcAft>
                <a:spcPts val="600"/>
              </a:spcAft>
            </a:pPr>
            <a:r>
              <a:rPr lang="en-AU" sz="1100" b="1" kern="1400" dirty="0">
                <a:solidFill>
                  <a:srgbClr val="762000"/>
                </a:solidFill>
                <a:latin typeface="Roboto" pitchFamily="2" charset="0"/>
                <a:ea typeface="Roboto" pitchFamily="2" charset="0"/>
              </a:rPr>
              <a:t>Who are Refugees?</a:t>
            </a:r>
            <a:endParaRPr lang="en-AU" sz="1100" kern="1400" dirty="0">
              <a:solidFill>
                <a:srgbClr val="762000"/>
              </a:solidFill>
              <a:latin typeface="Roboto" pitchFamily="2" charset="0"/>
              <a:ea typeface="Roboto" pitchFamily="2" charset="0"/>
            </a:endParaRPr>
          </a:p>
          <a:p>
            <a:pPr>
              <a:lnSpc>
                <a:spcPct val="119000"/>
              </a:lnSpc>
              <a:spcAft>
                <a:spcPts val="600"/>
              </a:spcAft>
            </a:pPr>
            <a:r>
              <a:rPr lang="en-AU" sz="1100" kern="1400" dirty="0">
                <a:solidFill>
                  <a:srgbClr val="000000"/>
                </a:solidFill>
                <a:latin typeface="Roboto"/>
                <a:ea typeface="Roboto"/>
                <a:cs typeface="Roboto"/>
              </a:rPr>
              <a:t>Refugees are people who have to move so they can be safe and live in freedom.</a:t>
            </a:r>
          </a:p>
          <a:p>
            <a:pPr>
              <a:lnSpc>
                <a:spcPct val="119000"/>
              </a:lnSpc>
              <a:spcAft>
                <a:spcPts val="600"/>
              </a:spcAft>
            </a:pPr>
            <a:r>
              <a:rPr lang="en-AU" sz="1100" kern="1400" dirty="0">
                <a:solidFill>
                  <a:srgbClr val="000000"/>
                </a:solidFill>
                <a:latin typeface="Roboto" pitchFamily="2" charset="0"/>
                <a:ea typeface="Roboto" pitchFamily="2" charset="0"/>
              </a:rPr>
              <a:t>Why might refugees flee or leave their own country?</a:t>
            </a:r>
          </a:p>
          <a:p>
            <a:pPr>
              <a:lnSpc>
                <a:spcPct val="119000"/>
              </a:lnSpc>
              <a:spcAft>
                <a:spcPts val="600"/>
              </a:spcAft>
            </a:pPr>
            <a:r>
              <a:rPr lang="en-AU" sz="1100" i="1" kern="1400" dirty="0">
                <a:solidFill>
                  <a:srgbClr val="2E294E"/>
                </a:solidFill>
                <a:latin typeface="Roboto" pitchFamily="2" charset="0"/>
                <a:ea typeface="Roboto" pitchFamily="2" charset="0"/>
              </a:rPr>
              <a:t>[Give the children a chance to think and discuss in pairs and then take some ideas from the whole class.]</a:t>
            </a:r>
          </a:p>
          <a:p>
            <a:pPr>
              <a:lnSpc>
                <a:spcPct val="119000"/>
              </a:lnSpc>
              <a:spcAft>
                <a:spcPts val="600"/>
              </a:spcAft>
            </a:pPr>
            <a:r>
              <a:rPr lang="en-AU" sz="1100" i="1" kern="1400" dirty="0">
                <a:latin typeface="Roboto" pitchFamily="2" charset="0"/>
                <a:ea typeface="Roboto" pitchFamily="2" charset="0"/>
              </a:rPr>
              <a:t>At this stage you may want to show the </a:t>
            </a:r>
            <a:r>
              <a:rPr lang="en-AU" sz="1100" u="sng" kern="1400" dirty="0">
                <a:solidFill>
                  <a:srgbClr val="0000FF"/>
                </a:solidFill>
                <a:latin typeface="Roboto" pitchFamily="2" charset="0"/>
                <a:ea typeface="Roboto" pitchFamily="2" charset="0"/>
                <a:hlinkClick r:id="rId2"/>
              </a:rPr>
              <a:t>Caritas Australia Refugee PowerPoint</a:t>
            </a:r>
            <a:r>
              <a:rPr lang="en-AU" sz="1100" kern="1400" dirty="0">
                <a:solidFill>
                  <a:srgbClr val="83C4F0"/>
                </a:solidFill>
                <a:latin typeface="Roboto" pitchFamily="2" charset="0"/>
                <a:ea typeface="Roboto" pitchFamily="2" charset="0"/>
              </a:rPr>
              <a:t>. </a:t>
            </a:r>
            <a:endParaRPr lang="en-AU" sz="1100" kern="1400" dirty="0">
              <a:solidFill>
                <a:srgbClr val="000000"/>
              </a:solidFill>
              <a:latin typeface="Roboto" pitchFamily="2" charset="0"/>
              <a:ea typeface="Roboto" pitchFamily="2" charset="0"/>
            </a:endParaRPr>
          </a:p>
          <a:p>
            <a:pPr>
              <a:lnSpc>
                <a:spcPct val="119000"/>
              </a:lnSpc>
              <a:spcAft>
                <a:spcPts val="600"/>
              </a:spcAft>
            </a:pPr>
            <a:r>
              <a:rPr lang="en-AU" sz="1100" kern="1400" dirty="0">
                <a:solidFill>
                  <a:srgbClr val="000000"/>
                </a:solidFill>
                <a:latin typeface="Roboto"/>
                <a:ea typeface="Roboto"/>
                <a:cs typeface="Roboto"/>
              </a:rPr>
              <a:t>Refugees leave their countries because of war, poverty or persecution.</a:t>
            </a:r>
          </a:p>
          <a:p>
            <a:pPr>
              <a:lnSpc>
                <a:spcPct val="119000"/>
              </a:lnSpc>
              <a:spcAft>
                <a:spcPts val="600"/>
              </a:spcAft>
            </a:pPr>
            <a:r>
              <a:rPr lang="en-AU" sz="1100" i="1" kern="1400" dirty="0">
                <a:solidFill>
                  <a:srgbClr val="2E294E"/>
                </a:solidFill>
                <a:latin typeface="Roboto" pitchFamily="2" charset="0"/>
                <a:ea typeface="Roboto" pitchFamily="2" charset="0"/>
              </a:rPr>
              <a:t>[Explain this is like being bullied or picked on].</a:t>
            </a:r>
          </a:p>
          <a:p>
            <a:pPr>
              <a:lnSpc>
                <a:spcPct val="119000"/>
              </a:lnSpc>
              <a:spcAft>
                <a:spcPts val="600"/>
              </a:spcAft>
            </a:pPr>
            <a:endParaRPr lang="en-AU" sz="1100" kern="1400" dirty="0">
              <a:solidFill>
                <a:srgbClr val="000000"/>
              </a:solidFill>
              <a:latin typeface="Roboto" pitchFamily="2" charset="0"/>
              <a:ea typeface="Roboto" pitchFamily="2" charset="0"/>
            </a:endParaRPr>
          </a:p>
          <a:p>
            <a:pPr>
              <a:lnSpc>
                <a:spcPct val="119000"/>
              </a:lnSpc>
              <a:spcAft>
                <a:spcPts val="600"/>
              </a:spcAft>
            </a:pPr>
            <a:r>
              <a:rPr lang="en-AU" sz="1100" b="1" kern="1400" dirty="0">
                <a:solidFill>
                  <a:srgbClr val="762000"/>
                </a:solidFill>
                <a:latin typeface="Roboto" pitchFamily="2" charset="0"/>
                <a:ea typeface="Roboto" pitchFamily="2" charset="0"/>
              </a:rPr>
              <a:t>Pilgrimage</a:t>
            </a:r>
            <a:endParaRPr lang="en-AU" sz="1100" kern="1400" dirty="0">
              <a:solidFill>
                <a:srgbClr val="762000"/>
              </a:solidFill>
              <a:latin typeface="Roboto" pitchFamily="2" charset="0"/>
              <a:ea typeface="Roboto" pitchFamily="2" charset="0"/>
            </a:endParaRPr>
          </a:p>
          <a:p>
            <a:pPr>
              <a:lnSpc>
                <a:spcPct val="119000"/>
              </a:lnSpc>
              <a:spcAft>
                <a:spcPts val="600"/>
              </a:spcAft>
            </a:pPr>
            <a:r>
              <a:rPr lang="en-AU" sz="1100" kern="1400" dirty="0">
                <a:solidFill>
                  <a:srgbClr val="000000"/>
                </a:solidFill>
                <a:latin typeface="Roboto"/>
                <a:ea typeface="Roboto"/>
                <a:cs typeface="Roboto"/>
              </a:rPr>
              <a:t>A pilgrimage is a prayerful journey that people make to a special place— sometimes to a church. In our pilgrimage today, we will be “walking alongside” all the refugees who are forced to make very dangerous journeys to find safety and a better life.</a:t>
            </a:r>
          </a:p>
          <a:p>
            <a:pPr>
              <a:lnSpc>
                <a:spcPct val="119000"/>
              </a:lnSpc>
              <a:spcAft>
                <a:spcPts val="600"/>
              </a:spcAft>
            </a:pPr>
            <a:r>
              <a:rPr lang="en-AU" sz="1100" kern="1400" dirty="0">
                <a:solidFill>
                  <a:srgbClr val="000000"/>
                </a:solidFill>
                <a:latin typeface="Roboto"/>
                <a:ea typeface="Roboto"/>
                <a:cs typeface="Roboto"/>
              </a:rPr>
              <a:t>Let’s start by making the sign of the cross.</a:t>
            </a:r>
          </a:p>
          <a:p>
            <a:pPr>
              <a:lnSpc>
                <a:spcPct val="119000"/>
              </a:lnSpc>
              <a:spcAft>
                <a:spcPts val="600"/>
              </a:spcAft>
            </a:pPr>
            <a:r>
              <a:rPr lang="en-AU" sz="1100" i="1" kern="1400" dirty="0">
                <a:solidFill>
                  <a:srgbClr val="2E294E"/>
                </a:solidFill>
                <a:latin typeface="Roboto"/>
                <a:ea typeface="Roboto"/>
                <a:cs typeface="Roboto"/>
              </a:rPr>
              <a:t>[As you set off on your journey, you could choose a hymn for children to sing as they move from one space to the next; otherwise, encourage everyone to be prayerful as they move. If children have a picture or drawing of their family they should bring it with them to use in the pilgrimage.]</a:t>
            </a:r>
          </a:p>
          <a:p>
            <a:pPr>
              <a:lnSpc>
                <a:spcPct val="119000"/>
              </a:lnSpc>
              <a:spcAft>
                <a:spcPts val="600"/>
              </a:spcAft>
            </a:pPr>
            <a:endParaRPr lang="en-AU" sz="1100" kern="1400" dirty="0">
              <a:ln>
                <a:noFill/>
              </a:ln>
              <a:solidFill>
                <a:srgbClr val="000000"/>
              </a:solidFill>
              <a:effectLst/>
              <a:latin typeface="Roboto Medium" pitchFamily="2" charset="0"/>
            </a:endParaRPr>
          </a:p>
        </p:txBody>
      </p:sp>
    </p:spTree>
    <p:extLst>
      <p:ext uri="{BB962C8B-B14F-4D97-AF65-F5344CB8AC3E}">
        <p14:creationId xmlns:p14="http://schemas.microsoft.com/office/powerpoint/2010/main" val="241086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dirty="0"/>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9061263"/>
          </a:xfrm>
          <a:prstGeom prst="rect">
            <a:avLst/>
          </a:prstGeom>
        </p:spPr>
        <p:txBody>
          <a:bodyPr wrap="square">
            <a:spAutoFit/>
          </a:bodyPr>
          <a:lstStyle/>
          <a:p>
            <a:pPr>
              <a:lnSpc>
                <a:spcPct val="119000"/>
              </a:lnSpc>
              <a:spcAft>
                <a:spcPts val="600"/>
              </a:spcAft>
            </a:pPr>
            <a:r>
              <a:rPr lang="en-AU" sz="1600" b="1" kern="1400" dirty="0">
                <a:solidFill>
                  <a:srgbClr val="2E294E"/>
                </a:solidFill>
                <a:latin typeface="Roboto" pitchFamily="2" charset="0"/>
                <a:ea typeface="Roboto" pitchFamily="2" charset="0"/>
              </a:rPr>
              <a:t>The Pilgrimage</a:t>
            </a:r>
          </a:p>
          <a:p>
            <a:pPr>
              <a:spcBef>
                <a:spcPts val="120"/>
              </a:spcBef>
              <a:spcAft>
                <a:spcPts val="120"/>
              </a:spcAft>
            </a:pPr>
            <a:endParaRPr lang="en-AU" sz="1400" kern="1400" dirty="0">
              <a:solidFill>
                <a:srgbClr val="D86075"/>
              </a:solidFill>
              <a:latin typeface="Roboto" pitchFamily="2" charset="0"/>
              <a:ea typeface="Roboto" pitchFamily="2" charset="0"/>
            </a:endParaRPr>
          </a:p>
          <a:p>
            <a:pPr>
              <a:spcBef>
                <a:spcPts val="120"/>
              </a:spcBef>
              <a:spcAft>
                <a:spcPts val="120"/>
              </a:spcAft>
            </a:pPr>
            <a:r>
              <a:rPr lang="en-AU" sz="1100" b="1" dirty="0">
                <a:solidFill>
                  <a:srgbClr val="762000"/>
                </a:solidFill>
                <a:latin typeface="Roboto" pitchFamily="2" charset="0"/>
                <a:ea typeface="Roboto" pitchFamily="2" charset="0"/>
              </a:rPr>
              <a:t>Space One: The World Map</a:t>
            </a:r>
            <a:endParaRPr lang="en-AU" sz="1100" dirty="0">
              <a:solidFill>
                <a:srgbClr val="762000"/>
              </a:solidFill>
              <a:latin typeface="Roboto" pitchFamily="2" charset="0"/>
              <a:ea typeface="Roboto" pitchFamily="2" charset="0"/>
            </a:endParaRP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solidFill>
                  <a:srgbClr val="2E294E"/>
                </a:solidFill>
                <a:latin typeface="Roboto" pitchFamily="2" charset="0"/>
                <a:ea typeface="Roboto" pitchFamily="2" charset="0"/>
              </a:rPr>
              <a:t>[</a:t>
            </a:r>
            <a:r>
              <a:rPr lang="en-AU" sz="1100" i="1" dirty="0">
                <a:solidFill>
                  <a:srgbClr val="2E294E"/>
                </a:solidFill>
                <a:latin typeface="Roboto" pitchFamily="2" charset="0"/>
                <a:ea typeface="Roboto" pitchFamily="2" charset="0"/>
              </a:rPr>
              <a:t>Gather silently around the world map.]</a:t>
            </a:r>
            <a:endParaRPr lang="en-AU" sz="1100" dirty="0">
              <a:solidFill>
                <a:srgbClr val="2E294E"/>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117.3 million people in our world have been forced to leave their homes. We will go home after school today, but they may never see their homes again. Let’s stop to think about where today’s refugees are coming from. </a:t>
            </a:r>
          </a:p>
          <a:p>
            <a:pPr>
              <a:spcBef>
                <a:spcPts val="120"/>
              </a:spcBef>
              <a:spcAft>
                <a:spcPts val="120"/>
              </a:spcAft>
            </a:pPr>
            <a:r>
              <a:rPr lang="en-AU" sz="1100" dirty="0">
                <a:latin typeface="Roboto" pitchFamily="2" charset="0"/>
                <a:ea typeface="Roboto" pitchFamily="2" charset="0"/>
              </a:rPr>
              <a:t>These are the top 10 countries ranked by number of people forced out of their homes: </a:t>
            </a:r>
          </a:p>
          <a:p>
            <a:pPr>
              <a:spcBef>
                <a:spcPts val="120"/>
              </a:spcBef>
              <a:spcAft>
                <a:spcPts val="120"/>
              </a:spcAft>
            </a:pPr>
            <a:r>
              <a:rPr lang="en-AU" sz="1100" i="1" dirty="0">
                <a:solidFill>
                  <a:srgbClr val="2E294E"/>
                </a:solidFill>
                <a:latin typeface="Roboto" pitchFamily="2" charset="0"/>
                <a:ea typeface="Roboto" pitchFamily="2" charset="0"/>
              </a:rPr>
              <a:t>[Read (or get children to read) each country’s name and find each one on the map]</a:t>
            </a:r>
          </a:p>
          <a:p>
            <a:pPr>
              <a:spcBef>
                <a:spcPts val="120"/>
              </a:spcBef>
              <a:spcAft>
                <a:spcPts val="120"/>
              </a:spcAft>
            </a:pPr>
            <a:r>
              <a:rPr lang="en-AU" sz="1100" i="1" dirty="0">
                <a:latin typeface="Roboto" pitchFamily="2" charset="0"/>
                <a:ea typeface="Roboto" pitchFamily="2" charset="0"/>
              </a:rPr>
              <a:t>Sudan, Syria, Afghanistan, Ukraine, Venezuela, Colombia, State of Palestine, Democratic Republic of Congo (DRC), Myanmar and Yemen.</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After each prayer, our response will be ‘Lord, in your mercy hear our prayer.’” </a:t>
            </a:r>
          </a:p>
          <a:p>
            <a:pPr>
              <a:spcBef>
                <a:spcPts val="120"/>
              </a:spcBef>
              <a:spcAft>
                <a:spcPts val="120"/>
              </a:spcAft>
            </a:pPr>
            <a:r>
              <a:rPr lang="en-AU" sz="1100" dirty="0">
                <a:latin typeface="Roboto" pitchFamily="2" charset="0"/>
                <a:ea typeface="Roboto" pitchFamily="2" charset="0"/>
              </a:rPr>
              <a:t>We pray for all the places in the world where there is war, where people have to leave their homes because of violence.</a:t>
            </a:r>
          </a:p>
          <a:p>
            <a:pPr>
              <a:spcBef>
                <a:spcPts val="120"/>
              </a:spcBef>
              <a:spcAft>
                <a:spcPts val="120"/>
              </a:spcAft>
            </a:pPr>
            <a:r>
              <a:rPr lang="en-AU" sz="1100" i="1" dirty="0">
                <a:solidFill>
                  <a:srgbClr val="2E294E"/>
                </a:solidFill>
                <a:latin typeface="Roboto" pitchFamily="2" charset="0"/>
                <a:ea typeface="Roboto" pitchFamily="2" charset="0"/>
              </a:rPr>
              <a:t>[Raise your hand to invite children to join in the response.]</a:t>
            </a:r>
          </a:p>
          <a:p>
            <a:pPr>
              <a:spcBef>
                <a:spcPts val="120"/>
              </a:spcBef>
              <a:spcAft>
                <a:spcPts val="120"/>
              </a:spcAft>
            </a:pPr>
            <a:r>
              <a:rPr lang="en-AU" sz="1100" dirty="0">
                <a:latin typeface="Roboto" pitchFamily="2" charset="0"/>
                <a:ea typeface="Roboto" pitchFamily="2" charset="0"/>
              </a:rPr>
              <a:t>Lord of love and compassion, hear our prayer</a:t>
            </a:r>
          </a:p>
          <a:p>
            <a:pPr>
              <a:spcBef>
                <a:spcPts val="120"/>
              </a:spcBef>
              <a:spcAft>
                <a:spcPts val="120"/>
              </a:spcAft>
            </a:pPr>
            <a:r>
              <a:rPr lang="en-AU" sz="1100" i="1" dirty="0">
                <a:solidFill>
                  <a:srgbClr val="2E294E"/>
                </a:solidFill>
                <a:latin typeface="Roboto" pitchFamily="2" charset="0"/>
                <a:ea typeface="Roboto" pitchFamily="2" charset="0"/>
              </a:rPr>
              <a:t>[Pause for a few moments of silent prayer before moving on to the next point.]</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solidFill>
                  <a:srgbClr val="762000"/>
                </a:solidFill>
                <a:latin typeface="Roboto" pitchFamily="2" charset="0"/>
                <a:ea typeface="Roboto" pitchFamily="2" charset="0"/>
              </a:rPr>
              <a:t>Space Two: A Loaf of Bread</a:t>
            </a:r>
          </a:p>
          <a:p>
            <a:pPr>
              <a:spcBef>
                <a:spcPts val="120"/>
              </a:spcBef>
              <a:spcAft>
                <a:spcPts val="120"/>
              </a:spcAft>
            </a:pPr>
            <a:endParaRPr lang="en-AU" sz="1100" i="1" dirty="0">
              <a:solidFill>
                <a:srgbClr val="63B1A4"/>
              </a:solidFill>
              <a:latin typeface="Roboto" pitchFamily="2" charset="0"/>
              <a:ea typeface="Roboto" pitchFamily="2" charset="0"/>
            </a:endParaRPr>
          </a:p>
          <a:p>
            <a:pPr>
              <a:spcBef>
                <a:spcPts val="120"/>
              </a:spcBef>
              <a:spcAft>
                <a:spcPts val="120"/>
              </a:spcAft>
            </a:pPr>
            <a:r>
              <a:rPr lang="en-AU" sz="1100" i="1" dirty="0">
                <a:solidFill>
                  <a:srgbClr val="2E294E"/>
                </a:solidFill>
                <a:latin typeface="Roboto" pitchFamily="2" charset="0"/>
                <a:ea typeface="Roboto" pitchFamily="2" charset="0"/>
              </a:rPr>
              <a:t>[Move to the place where the loaf of bread is and gather silently around it.]</a:t>
            </a:r>
          </a:p>
          <a:p>
            <a:pPr>
              <a:spcBef>
                <a:spcPts val="120"/>
              </a:spcBef>
              <a:spcAft>
                <a:spcPts val="120"/>
              </a:spcAft>
            </a:pPr>
            <a:r>
              <a:rPr lang="en-AU" sz="1100" dirty="0">
                <a:latin typeface="Roboto" pitchFamily="2" charset="0"/>
                <a:ea typeface="Roboto" pitchFamily="2" charset="0"/>
              </a:rPr>
              <a:t>Almost one </a:t>
            </a:r>
            <a:r>
              <a:rPr lang="en-AU" sz="1100">
                <a:latin typeface="Roboto" pitchFamily="2" charset="0"/>
                <a:ea typeface="Roboto" pitchFamily="2" charset="0"/>
              </a:rPr>
              <a:t>in ten </a:t>
            </a:r>
            <a:r>
              <a:rPr lang="en-AU" sz="1100" dirty="0">
                <a:latin typeface="Roboto" pitchFamily="2" charset="0"/>
                <a:ea typeface="Roboto" pitchFamily="2" charset="0"/>
              </a:rPr>
              <a:t>people in the world are undernourished. Drought, or a lack of rain, has made it hard for farmers to grow enough food to feed their families. Because of this, they sometimes need to move to other places to earn money. </a:t>
            </a:r>
          </a:p>
          <a:p>
            <a:pPr>
              <a:spcBef>
                <a:spcPts val="120"/>
              </a:spcBef>
              <a:spcAft>
                <a:spcPts val="120"/>
              </a:spcAft>
            </a:pPr>
            <a:r>
              <a:rPr lang="en-AU" sz="1100" dirty="0">
                <a:latin typeface="Roboto" pitchFamily="2" charset="0"/>
                <a:ea typeface="Roboto" pitchFamily="2" charset="0"/>
              </a:rPr>
              <a:t>We pray for those who are hungry and those who have had to leave their homes. </a:t>
            </a:r>
          </a:p>
          <a:p>
            <a:pPr>
              <a:spcBef>
                <a:spcPts val="120"/>
              </a:spcBef>
              <a:spcAft>
                <a:spcPts val="120"/>
              </a:spcAft>
            </a:pPr>
            <a:r>
              <a:rPr lang="en-AU" sz="1100" dirty="0">
                <a:latin typeface="Roboto" pitchFamily="2" charset="0"/>
                <a:ea typeface="Roboto" pitchFamily="2" charset="0"/>
              </a:rPr>
              <a:t>We also ask for all people to care for the Earth, our common home. </a:t>
            </a:r>
          </a:p>
          <a:p>
            <a:pPr>
              <a:spcBef>
                <a:spcPts val="120"/>
              </a:spcBef>
              <a:spcAft>
                <a:spcPts val="120"/>
              </a:spcAft>
            </a:pPr>
            <a:r>
              <a:rPr lang="en-AU" sz="1100" dirty="0">
                <a:latin typeface="Roboto" pitchFamily="2" charset="0"/>
                <a:ea typeface="Roboto" pitchFamily="2" charset="0"/>
              </a:rPr>
              <a:t>Lord of love and compassion, hear our prayer</a:t>
            </a:r>
            <a:endParaRPr lang="en-AU" sz="1100" i="1" dirty="0">
              <a:latin typeface="Roboto" pitchFamily="2" charset="0"/>
              <a:ea typeface="Roboto" pitchFamily="2" charset="0"/>
            </a:endParaRPr>
          </a:p>
          <a:p>
            <a:pPr>
              <a:spcBef>
                <a:spcPts val="120"/>
              </a:spcBef>
              <a:spcAft>
                <a:spcPts val="120"/>
              </a:spcAft>
            </a:pPr>
            <a:r>
              <a:rPr lang="en-AU" sz="1100" i="1" dirty="0">
                <a:solidFill>
                  <a:srgbClr val="2E294E"/>
                </a:solidFill>
                <a:latin typeface="Roboto" pitchFamily="2" charset="0"/>
                <a:ea typeface="Roboto" pitchFamily="2" charset="0"/>
              </a:rPr>
              <a:t>[Pause for a few moments of silent prayer before moving on to the next point.]</a:t>
            </a:r>
          </a:p>
          <a:p>
            <a:pPr>
              <a:spcBef>
                <a:spcPts val="120"/>
              </a:spcBef>
              <a:spcAft>
                <a:spcPts val="120"/>
              </a:spcAft>
            </a:pPr>
            <a:endParaRPr lang="en-AU" sz="1100" i="1" dirty="0">
              <a:solidFill>
                <a:srgbClr val="63B1A4"/>
              </a:solidFill>
              <a:latin typeface="Roboto" pitchFamily="2" charset="0"/>
              <a:ea typeface="Roboto" pitchFamily="2" charset="0"/>
            </a:endParaRPr>
          </a:p>
          <a:p>
            <a:endParaRPr lang="en-AU" sz="1100" b="1" dirty="0">
              <a:solidFill>
                <a:srgbClr val="63B1A4"/>
              </a:solidFill>
              <a:latin typeface="Roboto" pitchFamily="2" charset="0"/>
              <a:ea typeface="Roboto" pitchFamily="2" charset="0"/>
            </a:endParaRPr>
          </a:p>
          <a:p>
            <a:r>
              <a:rPr lang="en-AU" sz="1100" b="1" dirty="0">
                <a:solidFill>
                  <a:srgbClr val="762000"/>
                </a:solidFill>
                <a:latin typeface="Roboto" pitchFamily="2" charset="0"/>
                <a:ea typeface="Roboto" pitchFamily="2" charset="0"/>
              </a:rPr>
              <a:t>Space Three: A Passport</a:t>
            </a:r>
          </a:p>
          <a:p>
            <a:endParaRPr lang="en-AU" sz="1100" i="1" dirty="0">
              <a:solidFill>
                <a:srgbClr val="63B1A4"/>
              </a:solidFill>
              <a:latin typeface="Roboto" pitchFamily="2" charset="0"/>
              <a:ea typeface="Roboto" pitchFamily="2" charset="0"/>
            </a:endParaRPr>
          </a:p>
          <a:p>
            <a:r>
              <a:rPr lang="en-AU" sz="1100" i="1" dirty="0">
                <a:solidFill>
                  <a:srgbClr val="2E294E"/>
                </a:solidFill>
                <a:latin typeface="Roboto" pitchFamily="2" charset="0"/>
                <a:ea typeface="Roboto" pitchFamily="2" charset="0"/>
              </a:rPr>
              <a:t>[Move to the place where the passport is and gather silently around it.]</a:t>
            </a:r>
          </a:p>
          <a:p>
            <a:r>
              <a:rPr lang="en-AU" sz="1100" dirty="0">
                <a:latin typeface="Roboto" pitchFamily="2" charset="0"/>
                <a:ea typeface="Roboto" pitchFamily="2" charset="0"/>
              </a:rPr>
              <a:t>Too often, people are persecuted by others who see them as different. This is a major cause of people leaving their homes and countries. Away from their homes, refugees often feel lost and frightened. Yet in God’s eyes we are all part of one human family. </a:t>
            </a:r>
          </a:p>
          <a:p>
            <a:r>
              <a:rPr lang="en-AU" sz="1100" dirty="0">
                <a:latin typeface="Roboto" pitchFamily="2" charset="0"/>
                <a:ea typeface="Roboto" pitchFamily="2" charset="0"/>
              </a:rPr>
              <a:t> </a:t>
            </a:r>
          </a:p>
          <a:p>
            <a:r>
              <a:rPr lang="en-AU" sz="1100" dirty="0">
                <a:latin typeface="Roboto" pitchFamily="2" charset="0"/>
                <a:ea typeface="Roboto" pitchFamily="2" charset="0"/>
              </a:rPr>
              <a:t>We pray for places where people are attacked for being “different.” We pray that people will live in harmony with each other, realising that we are all God’s children. For this we pray to you O Lord.</a:t>
            </a:r>
          </a:p>
          <a:p>
            <a:r>
              <a:rPr lang="en-AU" sz="1100" dirty="0">
                <a:latin typeface="Roboto" pitchFamily="2" charset="0"/>
                <a:ea typeface="Roboto" pitchFamily="2" charset="0"/>
              </a:rPr>
              <a:t>Lord of love and compassion, hear our prayer</a:t>
            </a:r>
          </a:p>
          <a:p>
            <a:r>
              <a:rPr lang="en-AU" sz="1100" i="1" dirty="0">
                <a:solidFill>
                  <a:srgbClr val="2E294E"/>
                </a:solidFill>
                <a:latin typeface="Roboto" pitchFamily="2" charset="0"/>
                <a:ea typeface="Roboto" pitchFamily="2" charset="0"/>
              </a:rPr>
              <a:t>[Pause for a few moments of silent prayer before moving on to the next point.]</a:t>
            </a:r>
          </a:p>
          <a:p>
            <a:r>
              <a:rPr lang="en-AU" dirty="0"/>
              <a:t> </a:t>
            </a:r>
          </a:p>
          <a:p>
            <a:pPr>
              <a:spcBef>
                <a:spcPts val="120"/>
              </a:spcBef>
              <a:spcAft>
                <a:spcPts val="120"/>
              </a:spcAft>
            </a:pPr>
            <a:endParaRPr lang="en-AU" sz="1100" i="1" dirty="0">
              <a:solidFill>
                <a:srgbClr val="63B1A4"/>
              </a:solidFill>
              <a:latin typeface="Roboto" pitchFamily="2" charset="0"/>
              <a:ea typeface="Roboto" pitchFamily="2" charset="0"/>
            </a:endParaRPr>
          </a:p>
          <a:p>
            <a:r>
              <a:rPr lang="en-AU" sz="1100" dirty="0">
                <a:latin typeface="Roboto" pitchFamily="2" charset="0"/>
                <a:ea typeface="Roboto" pitchFamily="2" charset="0"/>
              </a:rPr>
              <a:t> </a:t>
            </a:r>
          </a:p>
          <a:p>
            <a:pPr>
              <a:lnSpc>
                <a:spcPct val="119000"/>
              </a:lnSpc>
              <a:spcAft>
                <a:spcPts val="600"/>
              </a:spcAft>
            </a:pPr>
            <a:r>
              <a:rPr lang="en-AU" sz="1100" kern="1400" dirty="0">
                <a:solidFill>
                  <a:srgbClr val="000000"/>
                </a:solidFill>
                <a:latin typeface="Roboto Medium" pitchFamily="2" charset="0"/>
              </a:rPr>
              <a:t> </a:t>
            </a:r>
            <a:endParaRPr lang="en-AU" sz="1100" kern="1400" dirty="0">
              <a:ln>
                <a:noFill/>
              </a:ln>
              <a:solidFill>
                <a:srgbClr val="000000"/>
              </a:solidFill>
              <a:effectLst/>
              <a:latin typeface="Roboto Medium" pitchFamily="2" charset="0"/>
            </a:endParaRPr>
          </a:p>
        </p:txBody>
      </p:sp>
    </p:spTree>
    <p:extLst>
      <p:ext uri="{BB962C8B-B14F-4D97-AF65-F5344CB8AC3E}">
        <p14:creationId xmlns:p14="http://schemas.microsoft.com/office/powerpoint/2010/main" val="11818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dirty="0"/>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7681398"/>
          </a:xfrm>
          <a:prstGeom prst="rect">
            <a:avLst/>
          </a:prstGeom>
        </p:spPr>
        <p:txBody>
          <a:bodyPr wrap="square" lIns="91440" tIns="45720" rIns="91440" bIns="45720" anchor="t">
            <a:spAutoFit/>
          </a:bodyPr>
          <a:lstStyle/>
          <a:p>
            <a:pPr>
              <a:lnSpc>
                <a:spcPct val="119000"/>
              </a:lnSpc>
              <a:spcAft>
                <a:spcPts val="600"/>
              </a:spcAft>
            </a:pPr>
            <a:r>
              <a:rPr lang="en-AU" sz="1600" b="1" kern="1400" dirty="0">
                <a:solidFill>
                  <a:srgbClr val="2E294E"/>
                </a:solidFill>
                <a:latin typeface="Roboto" pitchFamily="2" charset="0"/>
                <a:ea typeface="Roboto" pitchFamily="2" charset="0"/>
              </a:rPr>
              <a:t>The Pilgrimage</a:t>
            </a:r>
          </a:p>
          <a:p>
            <a:pPr>
              <a:spcBef>
                <a:spcPts val="120"/>
              </a:spcBef>
              <a:spcAft>
                <a:spcPts val="120"/>
              </a:spcAft>
            </a:pPr>
            <a:endParaRPr lang="en-AU" sz="1400" kern="1400" dirty="0">
              <a:solidFill>
                <a:srgbClr val="D86075"/>
              </a:solidFill>
              <a:latin typeface="Roboto" pitchFamily="2" charset="0"/>
              <a:ea typeface="Roboto" pitchFamily="2" charset="0"/>
            </a:endParaRPr>
          </a:p>
          <a:p>
            <a:pPr>
              <a:spcBef>
                <a:spcPts val="120"/>
              </a:spcBef>
              <a:spcAft>
                <a:spcPts val="120"/>
              </a:spcAft>
            </a:pPr>
            <a:r>
              <a:rPr lang="en-AU" sz="1100" b="1" dirty="0">
                <a:solidFill>
                  <a:srgbClr val="762000"/>
                </a:solidFill>
                <a:latin typeface="Roboto" pitchFamily="2" charset="0"/>
                <a:ea typeface="Roboto" pitchFamily="2" charset="0"/>
              </a:rPr>
              <a:t>Space Four: A Backpack</a:t>
            </a:r>
          </a:p>
          <a:p>
            <a:pPr>
              <a:spcBef>
                <a:spcPts val="120"/>
              </a:spcBef>
              <a:spcAft>
                <a:spcPts val="120"/>
              </a:spcAft>
            </a:pPr>
            <a:endParaRPr lang="en-AU" sz="1100" dirty="0">
              <a:solidFill>
                <a:srgbClr val="63B1A4"/>
              </a:solidFill>
              <a:latin typeface="Roboto" pitchFamily="2" charset="0"/>
              <a:ea typeface="Roboto" pitchFamily="2" charset="0"/>
            </a:endParaRPr>
          </a:p>
          <a:p>
            <a:pPr>
              <a:spcBef>
                <a:spcPts val="120"/>
              </a:spcBef>
              <a:spcAft>
                <a:spcPts val="120"/>
              </a:spcAft>
            </a:pPr>
            <a:r>
              <a:rPr lang="en-AU" sz="1100" i="1" dirty="0">
                <a:solidFill>
                  <a:srgbClr val="2E294E"/>
                </a:solidFill>
                <a:latin typeface="Roboto" pitchFamily="2" charset="0"/>
                <a:ea typeface="Roboto" pitchFamily="2" charset="0"/>
              </a:rPr>
              <a:t>[Move to the place where the backpack is and gather silently around it.]</a:t>
            </a:r>
          </a:p>
          <a:p>
            <a:pPr>
              <a:spcBef>
                <a:spcPts val="120"/>
              </a:spcBef>
              <a:spcAft>
                <a:spcPts val="120"/>
              </a:spcAft>
            </a:pPr>
            <a:r>
              <a:rPr lang="en-AU" sz="1100" dirty="0">
                <a:latin typeface="Roboto"/>
                <a:ea typeface="Roboto"/>
                <a:cs typeface="Roboto"/>
              </a:rPr>
              <a:t>Look down at what you are wearing. If you have a backpack at school, think about what’s in it. Refugees have had to pick up and move with even fewer possessions than these, not sure if they will ever be able to return home.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We pray for refugees on long journeys. We pray for safe passage, hearts filled with courage, strength to support children and the weak, and at the journey’s end, a true welcome. For this we pray to you O Lord.</a:t>
            </a:r>
          </a:p>
          <a:p>
            <a:pPr>
              <a:spcBef>
                <a:spcPts val="120"/>
              </a:spcBef>
              <a:spcAft>
                <a:spcPts val="120"/>
              </a:spcAft>
            </a:pPr>
            <a:r>
              <a:rPr lang="en-AU" sz="1100">
                <a:latin typeface="Roboto"/>
                <a:ea typeface="Roboto"/>
                <a:cs typeface="Roboto"/>
              </a:rPr>
              <a:t>God of love and compassion, hear our prayer</a:t>
            </a:r>
            <a:endParaRPr lang="en-AU" sz="1100">
              <a:latin typeface="Roboto" pitchFamily="2" charset="0"/>
              <a:ea typeface="Roboto" pitchFamily="2" charset="0"/>
              <a:cs typeface="Roboto"/>
            </a:endParaRP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solidFill>
                  <a:srgbClr val="762000"/>
                </a:solidFill>
                <a:latin typeface="Roboto" pitchFamily="2" charset="0"/>
                <a:ea typeface="Roboto" pitchFamily="2" charset="0"/>
              </a:rPr>
              <a:t>Space Five: Empty Chair</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i="1" dirty="0">
                <a:solidFill>
                  <a:srgbClr val="2E294E"/>
                </a:solidFill>
                <a:latin typeface="Roboto" pitchFamily="2" charset="0"/>
                <a:ea typeface="Roboto" pitchFamily="2" charset="0"/>
              </a:rPr>
              <a:t>[Move to the place where the portrait is and gather silently around it.]</a:t>
            </a:r>
          </a:p>
          <a:p>
            <a:pPr>
              <a:spcBef>
                <a:spcPts val="120"/>
              </a:spcBef>
              <a:spcAft>
                <a:spcPts val="120"/>
              </a:spcAft>
            </a:pPr>
            <a:r>
              <a:rPr lang="en-AU" sz="1100" dirty="0">
                <a:latin typeface="Roboto" pitchFamily="2" charset="0"/>
                <a:ea typeface="Roboto" pitchFamily="2" charset="0"/>
              </a:rPr>
              <a:t>Forced migration means families and communities are often apart from each other. They miss one another very much. They are often sad because they will not see each other for a long time.</a:t>
            </a:r>
          </a:p>
          <a:p>
            <a:pPr>
              <a:spcBef>
                <a:spcPts val="120"/>
              </a:spcBef>
              <a:spcAft>
                <a:spcPts val="120"/>
              </a:spcAft>
            </a:pPr>
            <a:r>
              <a:rPr lang="en-AU" sz="1100" i="1" dirty="0">
                <a:solidFill>
                  <a:srgbClr val="2E294E"/>
                </a:solidFill>
                <a:latin typeface="Roboto"/>
                <a:ea typeface="Roboto"/>
                <a:cs typeface="Roboto"/>
              </a:rPr>
              <a:t>[Point out the picture with a single yellow chair alongside the white ones. This image symbolises a refugee family. The yellow chair represents someone who is not able to be with their family, whom the family misses very much. If the children have a family photo or drawing, invite them to place them around the image]</a:t>
            </a:r>
          </a:p>
          <a:p>
            <a:pPr>
              <a:spcBef>
                <a:spcPts val="120"/>
              </a:spcBef>
              <a:spcAft>
                <a:spcPts val="120"/>
              </a:spcAft>
            </a:pPr>
            <a:r>
              <a:rPr lang="en-AU" sz="1100" dirty="0">
                <a:latin typeface="Roboto" pitchFamily="2" charset="0"/>
                <a:ea typeface="Roboto" pitchFamily="2" charset="0"/>
              </a:rPr>
              <a:t>We pray for families and friends separated by conflict and migration, that they may soon be reunited. For this we pray to you O Lord.</a:t>
            </a:r>
          </a:p>
          <a:p>
            <a:pPr>
              <a:spcBef>
                <a:spcPts val="120"/>
              </a:spcBef>
              <a:spcAft>
                <a:spcPts val="120"/>
              </a:spcAft>
            </a:pPr>
            <a:r>
              <a:rPr lang="en-AU" sz="1100" dirty="0">
                <a:latin typeface="Roboto" pitchFamily="2" charset="0"/>
                <a:ea typeface="Roboto" pitchFamily="2" charset="0"/>
              </a:rPr>
              <a:t>Lord of love and compassion, hear our prayer</a:t>
            </a:r>
          </a:p>
          <a:p>
            <a:pPr>
              <a:spcBef>
                <a:spcPts val="120"/>
              </a:spcBef>
              <a:spcAft>
                <a:spcPts val="120"/>
              </a:spcAft>
            </a:pPr>
            <a:r>
              <a:rPr lang="en-AU" sz="1100" i="1" dirty="0">
                <a:solidFill>
                  <a:srgbClr val="2E294E"/>
                </a:solidFill>
                <a:latin typeface="Roboto" pitchFamily="2" charset="0"/>
                <a:ea typeface="Roboto" pitchFamily="2" charset="0"/>
              </a:rPr>
              <a:t>[Pause for a few moments of silent prayer before moving on to the next point]</a:t>
            </a:r>
          </a:p>
          <a:p>
            <a:pPr>
              <a:spcBef>
                <a:spcPts val="120"/>
              </a:spcBef>
              <a:spcAft>
                <a:spcPts val="120"/>
              </a:spcAft>
            </a:pPr>
            <a:endParaRPr lang="en-AU" sz="1100" dirty="0">
              <a:solidFill>
                <a:srgbClr val="63B1A4"/>
              </a:solidFill>
              <a:latin typeface="Roboto" pitchFamily="2" charset="0"/>
              <a:ea typeface="Roboto" pitchFamily="2" charset="0"/>
            </a:endParaRPr>
          </a:p>
          <a:p>
            <a:pPr>
              <a:spcBef>
                <a:spcPts val="120"/>
              </a:spcBef>
              <a:spcAft>
                <a:spcPts val="120"/>
              </a:spcAft>
            </a:pPr>
            <a:endParaRPr lang="en-AU" sz="1100" dirty="0">
              <a:solidFill>
                <a:srgbClr val="63B1A4"/>
              </a:solidFill>
              <a:latin typeface="Roboto" pitchFamily="2" charset="0"/>
              <a:ea typeface="Roboto" pitchFamily="2" charset="0"/>
            </a:endParaRPr>
          </a:p>
          <a:p>
            <a:pPr>
              <a:spcBef>
                <a:spcPts val="120"/>
              </a:spcBef>
              <a:spcAft>
                <a:spcPts val="120"/>
              </a:spcAft>
            </a:pPr>
            <a:r>
              <a:rPr lang="en-AU" sz="1100" b="1" dirty="0">
                <a:solidFill>
                  <a:srgbClr val="762000"/>
                </a:solidFill>
                <a:latin typeface="Roboto" pitchFamily="2" charset="0"/>
                <a:ea typeface="Roboto" pitchFamily="2" charset="0"/>
              </a:rPr>
              <a:t>Space Six: Footprints on the Journey</a:t>
            </a:r>
          </a:p>
          <a:p>
            <a:pPr>
              <a:spcBef>
                <a:spcPts val="120"/>
              </a:spcBef>
              <a:spcAft>
                <a:spcPts val="120"/>
              </a:spcAft>
            </a:pPr>
            <a:endParaRPr lang="en-AU" sz="1100" dirty="0">
              <a:solidFill>
                <a:srgbClr val="63B1A4"/>
              </a:solidFill>
              <a:latin typeface="Roboto" pitchFamily="2" charset="0"/>
              <a:ea typeface="Roboto" pitchFamily="2" charset="0"/>
            </a:endParaRPr>
          </a:p>
          <a:p>
            <a:pPr>
              <a:spcBef>
                <a:spcPts val="120"/>
              </a:spcBef>
              <a:spcAft>
                <a:spcPts val="120"/>
              </a:spcAft>
            </a:pPr>
            <a:r>
              <a:rPr lang="en-AU" sz="1100" i="1" dirty="0">
                <a:solidFill>
                  <a:srgbClr val="2E294E"/>
                </a:solidFill>
                <a:latin typeface="Roboto" pitchFamily="2" charset="0"/>
                <a:ea typeface="Roboto" pitchFamily="2" charset="0"/>
              </a:rPr>
              <a:t>[Move to the place where learners can draw or write prayers on footprint worksheets and gather silently around it. Give each child a page of the two footprints. Invite them to write or draw prayers and messages of hope for refugees. Encourage the children to think about things like safety, education, health care, happiness, finding lost relatives and friends, returning home.]</a:t>
            </a:r>
          </a:p>
          <a:p>
            <a:endParaRPr lang="en-AU" sz="1100" dirty="0">
              <a:latin typeface="Roboto" pitchFamily="2" charset="0"/>
              <a:ea typeface="Roboto" pitchFamily="2" charset="0"/>
            </a:endParaRPr>
          </a:p>
          <a:p>
            <a:endParaRPr lang="en-AU" dirty="0"/>
          </a:p>
          <a:p>
            <a:pPr>
              <a:spcBef>
                <a:spcPts val="120"/>
              </a:spcBef>
              <a:spcAft>
                <a:spcPts val="120"/>
              </a:spcAft>
            </a:pPr>
            <a:endParaRPr lang="en-AU" sz="1100" i="1" dirty="0">
              <a:solidFill>
                <a:srgbClr val="63B1A4"/>
              </a:solidFill>
              <a:latin typeface="Roboto" pitchFamily="2" charset="0"/>
              <a:ea typeface="Roboto" pitchFamily="2" charset="0"/>
            </a:endParaRPr>
          </a:p>
          <a:p>
            <a:endParaRPr lang="en-AU" sz="1100" dirty="0">
              <a:latin typeface="Roboto" pitchFamily="2" charset="0"/>
              <a:ea typeface="Roboto" pitchFamily="2" charset="0"/>
            </a:endParaRPr>
          </a:p>
          <a:p>
            <a:pPr>
              <a:lnSpc>
                <a:spcPct val="119000"/>
              </a:lnSpc>
              <a:spcAft>
                <a:spcPts val="600"/>
              </a:spcAft>
            </a:pPr>
            <a:endParaRPr lang="en-AU" sz="1100" kern="1400" dirty="0">
              <a:ln>
                <a:noFill/>
              </a:ln>
              <a:solidFill>
                <a:srgbClr val="000000"/>
              </a:solidFill>
              <a:effectLst/>
              <a:latin typeface="Roboto Medium" pitchFamily="2" charset="0"/>
            </a:endParaRPr>
          </a:p>
        </p:txBody>
      </p:sp>
    </p:spTree>
    <p:extLst>
      <p:ext uri="{BB962C8B-B14F-4D97-AF65-F5344CB8AC3E}">
        <p14:creationId xmlns:p14="http://schemas.microsoft.com/office/powerpoint/2010/main" val="26778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dirty="0"/>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662870"/>
            <a:ext cx="6806874" cy="6255367"/>
          </a:xfrm>
          <a:prstGeom prst="rect">
            <a:avLst/>
          </a:prstGeom>
        </p:spPr>
        <p:txBody>
          <a:bodyPr wrap="square">
            <a:spAutoFit/>
          </a:bodyPr>
          <a:lstStyle/>
          <a:p>
            <a:pPr>
              <a:lnSpc>
                <a:spcPct val="119000"/>
              </a:lnSpc>
              <a:spcAft>
                <a:spcPts val="600"/>
              </a:spcAft>
            </a:pPr>
            <a:r>
              <a:rPr lang="en-AU" sz="1600" b="1" kern="1400" dirty="0">
                <a:solidFill>
                  <a:srgbClr val="2E294E"/>
                </a:solidFill>
                <a:latin typeface="Roboto" pitchFamily="2" charset="0"/>
                <a:ea typeface="Roboto" pitchFamily="2" charset="0"/>
              </a:rPr>
              <a:t>The Pilgrimage</a:t>
            </a:r>
          </a:p>
          <a:p>
            <a:pPr>
              <a:spcBef>
                <a:spcPts val="120"/>
              </a:spcBef>
              <a:spcAft>
                <a:spcPts val="120"/>
              </a:spcAft>
            </a:pPr>
            <a:endParaRPr lang="en-AU" sz="1100" kern="1400" dirty="0">
              <a:solidFill>
                <a:srgbClr val="D86075"/>
              </a:solidFill>
              <a:latin typeface="Roboto" pitchFamily="2" charset="0"/>
              <a:ea typeface="Roboto" pitchFamily="2" charset="0"/>
            </a:endParaRPr>
          </a:p>
          <a:p>
            <a:pPr>
              <a:spcBef>
                <a:spcPts val="120"/>
              </a:spcBef>
              <a:spcAft>
                <a:spcPts val="120"/>
              </a:spcAft>
            </a:pPr>
            <a:r>
              <a:rPr lang="en-AU" sz="1100" b="1" dirty="0">
                <a:solidFill>
                  <a:srgbClr val="762000"/>
                </a:solidFill>
                <a:latin typeface="Roboto" pitchFamily="2" charset="0"/>
                <a:ea typeface="Roboto" pitchFamily="2" charset="0"/>
              </a:rPr>
              <a:t>Closing Prayer</a:t>
            </a:r>
            <a:endParaRPr lang="en-AU" sz="1100" dirty="0">
              <a:solidFill>
                <a:srgbClr val="762000"/>
              </a:solidFill>
              <a:latin typeface="Roboto" pitchFamily="2" charset="0"/>
              <a:ea typeface="Roboto" pitchFamily="2" charset="0"/>
            </a:endParaRPr>
          </a:p>
          <a:p>
            <a:pPr>
              <a:spcBef>
                <a:spcPts val="120"/>
              </a:spcBef>
              <a:spcAft>
                <a:spcPts val="120"/>
              </a:spcAft>
            </a:pPr>
            <a:r>
              <a:rPr lang="en-AU" sz="1100" i="1" dirty="0">
                <a:solidFill>
                  <a:srgbClr val="2E294E"/>
                </a:solidFill>
                <a:latin typeface="Roboto" pitchFamily="2" charset="0"/>
                <a:ea typeface="Roboto" pitchFamily="2" charset="0"/>
              </a:rPr>
              <a:t>[Gather the children’s footprints, making them a focal point. For example, have them sit in a circle and place their footprint prayers in the centre. Include the Lampedusa Cross image at the </a:t>
            </a:r>
            <a:r>
              <a:rPr lang="en-AU" sz="1100" i="1">
                <a:solidFill>
                  <a:srgbClr val="2E294E"/>
                </a:solidFill>
                <a:latin typeface="Roboto" pitchFamily="2" charset="0"/>
                <a:ea typeface="Roboto" pitchFamily="2" charset="0"/>
              </a:rPr>
              <a:t>centre. Children </a:t>
            </a:r>
            <a:r>
              <a:rPr lang="en-AU" sz="1100" i="1" dirty="0">
                <a:solidFill>
                  <a:srgbClr val="2E294E"/>
                </a:solidFill>
                <a:latin typeface="Roboto" pitchFamily="2" charset="0"/>
                <a:ea typeface="Roboto" pitchFamily="2" charset="0"/>
              </a:rPr>
              <a:t>may be given the opportunity to share their prayers and intentions as they bring them into the prayer space.</a:t>
            </a:r>
          </a:p>
          <a:p>
            <a:pPr>
              <a:spcBef>
                <a:spcPts val="120"/>
              </a:spcBef>
              <a:spcAft>
                <a:spcPts val="120"/>
              </a:spcAft>
            </a:pPr>
            <a:r>
              <a:rPr lang="en-AU" sz="1100" i="1" dirty="0">
                <a:solidFill>
                  <a:srgbClr val="2E294E"/>
                </a:solidFill>
                <a:latin typeface="Roboto" pitchFamily="2" charset="0"/>
                <a:ea typeface="Roboto" pitchFamily="2" charset="0"/>
              </a:rPr>
              <a:t>You may also wish to light a candle. Finish by praying together. After the closing prayer, put the footprints, two by two, in a hallway or along a </a:t>
            </a:r>
            <a:r>
              <a:rPr lang="en-AU" sz="1100" i="1" dirty="0" err="1">
                <a:solidFill>
                  <a:srgbClr val="2E294E"/>
                </a:solidFill>
                <a:latin typeface="Roboto" pitchFamily="2" charset="0"/>
                <a:ea typeface="Roboto" pitchFamily="2" charset="0"/>
              </a:rPr>
              <a:t>verandah</a:t>
            </a:r>
            <a:r>
              <a:rPr lang="en-AU" sz="1100" i="1" dirty="0">
                <a:solidFill>
                  <a:srgbClr val="2E294E"/>
                </a:solidFill>
                <a:latin typeface="Roboto" pitchFamily="2" charset="0"/>
                <a:ea typeface="Roboto" pitchFamily="2" charset="0"/>
              </a:rPr>
              <a:t> of the school.]</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Jesus,</a:t>
            </a:r>
          </a:p>
          <a:p>
            <a:pPr>
              <a:spcBef>
                <a:spcPts val="120"/>
              </a:spcBef>
              <a:spcAft>
                <a:spcPts val="120"/>
              </a:spcAft>
            </a:pPr>
            <a:r>
              <a:rPr lang="en-AU" sz="1100" dirty="0">
                <a:latin typeface="Roboto" pitchFamily="2" charset="0"/>
                <a:ea typeface="Roboto" pitchFamily="2" charset="0"/>
              </a:rPr>
              <a:t>friend and brother,</a:t>
            </a:r>
          </a:p>
          <a:p>
            <a:pPr>
              <a:spcBef>
                <a:spcPts val="120"/>
              </a:spcBef>
              <a:spcAft>
                <a:spcPts val="120"/>
              </a:spcAft>
            </a:pPr>
            <a:r>
              <a:rPr lang="en-AU" sz="1100" dirty="0">
                <a:latin typeface="Roboto" pitchFamily="2" charset="0"/>
                <a:ea typeface="Roboto" pitchFamily="2" charset="0"/>
              </a:rPr>
              <a:t>You know what it is like</a:t>
            </a:r>
          </a:p>
          <a:p>
            <a:pPr>
              <a:spcBef>
                <a:spcPts val="120"/>
              </a:spcBef>
              <a:spcAft>
                <a:spcPts val="120"/>
              </a:spcAft>
            </a:pPr>
            <a:r>
              <a:rPr lang="en-AU" sz="1100" dirty="0">
                <a:latin typeface="Roboto" pitchFamily="2" charset="0"/>
                <a:ea typeface="Roboto" pitchFamily="2" charset="0"/>
              </a:rPr>
              <a:t>to be hungry and thirsty.</a:t>
            </a:r>
          </a:p>
          <a:p>
            <a:pPr>
              <a:spcBef>
                <a:spcPts val="120"/>
              </a:spcBef>
              <a:spcAft>
                <a:spcPts val="120"/>
              </a:spcAft>
            </a:pPr>
            <a:r>
              <a:rPr lang="en-AU" sz="1100" dirty="0">
                <a:latin typeface="Roboto" pitchFamily="2" charset="0"/>
                <a:ea typeface="Roboto" pitchFamily="2" charset="0"/>
              </a:rPr>
              <a:t>You know what it feels like</a:t>
            </a:r>
          </a:p>
          <a:p>
            <a:pPr>
              <a:spcBef>
                <a:spcPts val="120"/>
              </a:spcBef>
              <a:spcAft>
                <a:spcPts val="120"/>
              </a:spcAft>
            </a:pPr>
            <a:r>
              <a:rPr lang="en-AU" sz="1100" dirty="0">
                <a:latin typeface="Roboto" pitchFamily="2" charset="0"/>
                <a:ea typeface="Roboto" pitchFamily="2" charset="0"/>
              </a:rPr>
              <a:t>to be a stranger who is made to feel unwelcome.</a:t>
            </a:r>
          </a:p>
          <a:p>
            <a:pPr>
              <a:spcBef>
                <a:spcPts val="120"/>
              </a:spcBef>
              <a:spcAft>
                <a:spcPts val="120"/>
              </a:spcAft>
            </a:pPr>
            <a:r>
              <a:rPr lang="en-AU" sz="1100" dirty="0">
                <a:latin typeface="Roboto" pitchFamily="2" charset="0"/>
                <a:ea typeface="Roboto" pitchFamily="2" charset="0"/>
              </a:rPr>
              <a:t>You know the suffering of all</a:t>
            </a:r>
          </a:p>
          <a:p>
            <a:pPr>
              <a:spcBef>
                <a:spcPts val="120"/>
              </a:spcBef>
              <a:spcAft>
                <a:spcPts val="120"/>
              </a:spcAft>
            </a:pPr>
            <a:r>
              <a:rPr lang="en-AU" sz="1100" dirty="0">
                <a:latin typeface="Roboto" pitchFamily="2" charset="0"/>
                <a:ea typeface="Roboto" pitchFamily="2" charset="0"/>
              </a:rPr>
              <a:t>who have lost everything.</a:t>
            </a:r>
          </a:p>
          <a:p>
            <a:pPr>
              <a:spcBef>
                <a:spcPts val="120"/>
              </a:spcBef>
              <a:spcAft>
                <a:spcPts val="120"/>
              </a:spcAft>
            </a:pPr>
            <a:r>
              <a:rPr lang="en-AU" sz="1100" dirty="0">
                <a:latin typeface="Roboto" pitchFamily="2" charset="0"/>
                <a:ea typeface="Roboto" pitchFamily="2" charset="0"/>
              </a:rPr>
              <a:t>We pray that by showing our care</a:t>
            </a:r>
          </a:p>
          <a:p>
            <a:pPr>
              <a:spcBef>
                <a:spcPts val="120"/>
              </a:spcBef>
              <a:spcAft>
                <a:spcPts val="120"/>
              </a:spcAft>
            </a:pPr>
            <a:r>
              <a:rPr lang="en-AU" sz="1100" dirty="0">
                <a:latin typeface="Roboto" pitchFamily="2" charset="0"/>
                <a:ea typeface="Roboto" pitchFamily="2" charset="0"/>
              </a:rPr>
              <a:t>for refugees,</a:t>
            </a:r>
          </a:p>
          <a:p>
            <a:pPr>
              <a:spcBef>
                <a:spcPts val="120"/>
              </a:spcBef>
              <a:spcAft>
                <a:spcPts val="120"/>
              </a:spcAft>
            </a:pPr>
            <a:r>
              <a:rPr lang="en-AU" sz="1100" dirty="0">
                <a:latin typeface="Roboto" pitchFamily="2" charset="0"/>
                <a:ea typeface="Roboto" pitchFamily="2" charset="0"/>
              </a:rPr>
              <a:t>we may show love for our neighbour</a:t>
            </a:r>
          </a:p>
          <a:p>
            <a:pPr>
              <a:spcBef>
                <a:spcPts val="120"/>
              </a:spcBef>
              <a:spcAft>
                <a:spcPts val="120"/>
              </a:spcAft>
            </a:pPr>
            <a:r>
              <a:rPr lang="en-AU" sz="1100" dirty="0">
                <a:latin typeface="Roboto" pitchFamily="2" charset="0"/>
                <a:ea typeface="Roboto" pitchFamily="2" charset="0"/>
              </a:rPr>
              <a:t>and be closer to you.</a:t>
            </a:r>
          </a:p>
          <a:p>
            <a:pPr>
              <a:spcBef>
                <a:spcPts val="120"/>
              </a:spcBef>
              <a:spcAft>
                <a:spcPts val="120"/>
              </a:spcAft>
            </a:pPr>
            <a:r>
              <a:rPr lang="en-AU" sz="1100" dirty="0">
                <a:latin typeface="Roboto" pitchFamily="2" charset="0"/>
                <a:ea typeface="Roboto" pitchFamily="2" charset="0"/>
              </a:rPr>
              <a:t>We ask these prayers in Your name.</a:t>
            </a:r>
          </a:p>
          <a:p>
            <a:pPr>
              <a:spcBef>
                <a:spcPts val="120"/>
              </a:spcBef>
              <a:spcAft>
                <a:spcPts val="120"/>
              </a:spcAft>
            </a:pPr>
            <a:r>
              <a:rPr lang="en-AU" sz="1100" dirty="0">
                <a:latin typeface="Roboto" pitchFamily="2" charset="0"/>
                <a:ea typeface="Roboto" pitchFamily="2" charset="0"/>
              </a:rPr>
              <a:t>Amen</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solidFill>
                <a:srgbClr val="63B1A4"/>
              </a:solidFill>
              <a:latin typeface="Roboto" pitchFamily="2" charset="0"/>
              <a:ea typeface="Roboto" pitchFamily="2" charset="0"/>
            </a:endParaRPr>
          </a:p>
          <a:p>
            <a:r>
              <a:rPr lang="en-AU" sz="1100" dirty="0">
                <a:latin typeface="Roboto" pitchFamily="2" charset="0"/>
                <a:ea typeface="Roboto" pitchFamily="2" charset="0"/>
              </a:rPr>
              <a:t> </a:t>
            </a:r>
          </a:p>
          <a:p>
            <a:r>
              <a:rPr lang="en-AU" dirty="0"/>
              <a:t> </a:t>
            </a:r>
          </a:p>
          <a:p>
            <a:pPr>
              <a:spcBef>
                <a:spcPts val="120"/>
              </a:spcBef>
              <a:spcAft>
                <a:spcPts val="120"/>
              </a:spcAft>
            </a:pPr>
            <a:endParaRPr lang="en-AU" sz="1100" i="1" dirty="0">
              <a:solidFill>
                <a:srgbClr val="63B1A4"/>
              </a:solidFill>
              <a:latin typeface="Roboto" pitchFamily="2" charset="0"/>
              <a:ea typeface="Roboto" pitchFamily="2" charset="0"/>
            </a:endParaRPr>
          </a:p>
          <a:p>
            <a:r>
              <a:rPr lang="en-AU" sz="1100" dirty="0">
                <a:latin typeface="Roboto" pitchFamily="2" charset="0"/>
                <a:ea typeface="Roboto" pitchFamily="2" charset="0"/>
              </a:rPr>
              <a:t> </a:t>
            </a:r>
          </a:p>
          <a:p>
            <a:pPr>
              <a:lnSpc>
                <a:spcPct val="119000"/>
              </a:lnSpc>
              <a:spcAft>
                <a:spcPts val="600"/>
              </a:spcAft>
            </a:pPr>
            <a:r>
              <a:rPr lang="en-AU" sz="1100" kern="1400" dirty="0">
                <a:solidFill>
                  <a:srgbClr val="000000"/>
                </a:solidFill>
                <a:latin typeface="Roboto Medium" pitchFamily="2" charset="0"/>
              </a:rPr>
              <a:t> </a:t>
            </a:r>
            <a:endParaRPr lang="en-AU" sz="1100" kern="1400" dirty="0">
              <a:ln>
                <a:noFill/>
              </a:ln>
              <a:solidFill>
                <a:srgbClr val="000000"/>
              </a:solidFill>
              <a:effectLst/>
              <a:latin typeface="Roboto Medium" pitchFamily="2" charset="0"/>
            </a:endParaRPr>
          </a:p>
        </p:txBody>
      </p:sp>
    </p:spTree>
    <p:extLst>
      <p:ext uri="{BB962C8B-B14F-4D97-AF65-F5344CB8AC3E}">
        <p14:creationId xmlns:p14="http://schemas.microsoft.com/office/powerpoint/2010/main" val="246592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nvGraphicFramePr>
        <p:xfrm>
          <a:off x="629972" y="295248"/>
          <a:ext cx="6299729" cy="905256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Sudan</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Syria</a:t>
                      </a:r>
                    </a:p>
                    <a:p>
                      <a:pPr algn="ctr"/>
                      <a:endParaRPr lang="en-AU" sz="9600" b="1" dirty="0"/>
                    </a:p>
                  </a:txBody>
                  <a:tcPr anchor="ctr"/>
                </a:tc>
                <a:extLst>
                  <a:ext uri="{0D108BD9-81ED-4DB2-BD59-A6C34878D82A}">
                    <a16:rowId xmlns:a16="http://schemas.microsoft.com/office/drawing/2014/main" val="1710999742"/>
                  </a:ext>
                </a:extLst>
              </a:tr>
              <a:tr h="1264219">
                <a:tc>
                  <a:txBody>
                    <a:bodyPr/>
                    <a:lstStyle/>
                    <a:p>
                      <a:pPr algn="ctr"/>
                      <a:r>
                        <a:rPr lang="en-AU" sz="9600" b="1" dirty="0"/>
                        <a:t>Afghanistan</a:t>
                      </a:r>
                    </a:p>
                    <a:p>
                      <a:pPr algn="ctr"/>
                      <a:endParaRPr lang="en-AU" sz="9600" b="1" dirty="0"/>
                    </a:p>
                  </a:txBody>
                  <a:tcPr anchor="ctr"/>
                </a:tc>
                <a:extLst>
                  <a:ext uri="{0D108BD9-81ED-4DB2-BD59-A6C34878D82A}">
                    <a16:rowId xmlns:a16="http://schemas.microsoft.com/office/drawing/2014/main" val="3773551774"/>
                  </a:ext>
                </a:extLst>
              </a:tr>
            </a:tbl>
          </a:graphicData>
        </a:graphic>
      </p:graphicFrame>
      <p:sp>
        <p:nvSpPr>
          <p:cNvPr id="9" name="TextBox 8">
            <a:extLst>
              <a:ext uri="{FF2B5EF4-FFF2-40B4-BE49-F238E27FC236}">
                <a16:creationId xmlns:a16="http://schemas.microsoft.com/office/drawing/2014/main" id="{7297BB87-CDBD-439F-88C2-08AA502CD2D4}"/>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1725135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9" ma:contentTypeDescription="Create a new document." ma:contentTypeScope="" ma:versionID="616cba8acb9e0cdda2726f1aa8357487">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8263444d65e89c1549783ac1a4911d42"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lcf76f155ced4ddcb4097134ff3c332f xmlns="a7938f78-b017-4dc0-8c82-d5b44b2641c5">
      <Terms xmlns="http://schemas.microsoft.com/office/infopath/2007/PartnerControls"/>
    </lcf76f155ced4ddcb4097134ff3c332f>
    <MediaLengthInSeconds xmlns="a7938f78-b017-4dc0-8c82-d5b44b2641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5A30BF-ABF3-481F-A93F-791ADCFB5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B9A1ED-15E2-4F9D-AF70-55D002EDE42E}">
  <ds:schemaRefs>
    <ds:schemaRef ds:uri="http://schemas.microsoft.com/office/2006/metadata/properties"/>
    <ds:schemaRef ds:uri="http://schemas.microsoft.com/office/infopath/2007/PartnerControls"/>
    <ds:schemaRef ds:uri="a74f41e8-2c9a-4a9a-8a86-1b2eca9cb15f"/>
    <ds:schemaRef ds:uri="a7938f78-b017-4dc0-8c82-d5b44b2641c5"/>
  </ds:schemaRefs>
</ds:datastoreItem>
</file>

<file path=customXml/itemProps3.xml><?xml version="1.0" encoding="utf-8"?>
<ds:datastoreItem xmlns:ds="http://schemas.openxmlformats.org/officeDocument/2006/customXml" ds:itemID="{5402ADB0-97C5-4ADB-912F-670AA67F45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1872</TotalTime>
  <Words>2906</Words>
  <Application>Microsoft Office PowerPoint</Application>
  <PresentationFormat>Custom</PresentationFormat>
  <Paragraphs>271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Roboto</vt:lpstr>
      <vt:lpstr>Roboto Medium</vt:lpstr>
      <vt:lpstr>Symbol</vt:lpstr>
      <vt:lpstr>Office Theme</vt:lpstr>
      <vt:lpstr>PowerPoint Presentation</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Refugee Prayer Pilgrimage</dc:title>
  <dc:creator>Sarah Latif</dc:creator>
  <cp:lastModifiedBy>Eleanor Niland</cp:lastModifiedBy>
  <cp:revision>29</cp:revision>
  <dcterms:created xsi:type="dcterms:W3CDTF">2020-12-03T01:21:15Z</dcterms:created>
  <dcterms:modified xsi:type="dcterms:W3CDTF">2026-04-15T01:29:01Z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f1f2f0b5-c692-4026-9b06-c286d32b0785</vt:lpwstr>
  </property>
  <property fmtid="{D5CDD505-2E9C-101B-9397-08002B2CF9AE}" pid="4" name="Topic">
    <vt:lpwstr/>
  </property>
  <property fmtid="{D5CDD505-2E9C-101B-9397-08002B2CF9AE}" pid="5" name="Calendar Year">
    <vt:lpwstr>3</vt:lpwstr>
  </property>
  <property fmtid="{D5CDD505-2E9C-101B-9397-08002B2CF9AE}" pid="6" name="_ExtendedDescription">
    <vt:lpwstr>A 60 minute refugee prayer pilgrimage where participants reflect on refugees in different places, the challenges they face and what individuals can do to stand in solidarity with them. </vt:lpwstr>
  </property>
  <property fmtid="{D5CDD505-2E9C-101B-9397-08002B2CF9AE}" pid="7" name="Document Status">
    <vt:lpwstr>1</vt:lpwstr>
  </property>
  <property fmtid="{D5CDD505-2E9C-101B-9397-08002B2CF9AE}" pid="8" name="Order">
    <vt:r8>1684800</vt:r8>
  </property>
  <property fmtid="{D5CDD505-2E9C-101B-9397-08002B2CF9AE}" pid="9" name="TaxKeyword">
    <vt:lpwstr/>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y fmtid="{D5CDD505-2E9C-101B-9397-08002B2CF9AE}" pid="16" name="Audience">
    <vt:lpwstr>;#Lower Primary (F-2);#</vt:lpwstr>
  </property>
  <property fmtid="{D5CDD505-2E9C-101B-9397-08002B2CF9AE}" pid="17" name="Curriculum">
    <vt:lpwstr>;#Civics and Citizenship;#</vt:lpwstr>
  </property>
  <property fmtid="{D5CDD505-2E9C-101B-9397-08002B2CF9AE}" pid="18" name="Res Type">
    <vt:lpwstr>;#Assembly;#</vt:lpwstr>
  </property>
  <property fmtid="{D5CDD505-2E9C-101B-9397-08002B2CF9AE}" pid="19" name="Resource Topic">
    <vt:lpwstr>;#About Caritas;#</vt:lpwstr>
  </property>
</Properties>
</file>