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7" r:id="rId4"/>
    <p:sldMasterId id="2147483816" r:id="rId5"/>
  </p:sldMasterIdLst>
  <p:notesMasterIdLst>
    <p:notesMasterId r:id="rId40"/>
  </p:notesMasterIdLst>
  <p:handoutMasterIdLst>
    <p:handoutMasterId r:id="rId41"/>
  </p:handoutMasterIdLst>
  <p:sldIdLst>
    <p:sldId id="282" r:id="rId6"/>
    <p:sldId id="329" r:id="rId7"/>
    <p:sldId id="484" r:id="rId8"/>
    <p:sldId id="478" r:id="rId9"/>
    <p:sldId id="333" r:id="rId10"/>
    <p:sldId id="479" r:id="rId11"/>
    <p:sldId id="483" r:id="rId12"/>
    <p:sldId id="349" r:id="rId13"/>
    <p:sldId id="342" r:id="rId14"/>
    <p:sldId id="476" r:id="rId15"/>
    <p:sldId id="348" r:id="rId16"/>
    <p:sldId id="480" r:id="rId17"/>
    <p:sldId id="352" r:id="rId18"/>
    <p:sldId id="351" r:id="rId19"/>
    <p:sldId id="325" r:id="rId20"/>
    <p:sldId id="338" r:id="rId21"/>
    <p:sldId id="343" r:id="rId22"/>
    <p:sldId id="326" r:id="rId23"/>
    <p:sldId id="485" r:id="rId24"/>
    <p:sldId id="359" r:id="rId25"/>
    <p:sldId id="358" r:id="rId26"/>
    <p:sldId id="341" r:id="rId27"/>
    <p:sldId id="355" r:id="rId28"/>
    <p:sldId id="357" r:id="rId29"/>
    <p:sldId id="481" r:id="rId30"/>
    <p:sldId id="361" r:id="rId31"/>
    <p:sldId id="360" r:id="rId32"/>
    <p:sldId id="318" r:id="rId33"/>
    <p:sldId id="482" r:id="rId34"/>
    <p:sldId id="370" r:id="rId35"/>
    <p:sldId id="372" r:id="rId36"/>
    <p:sldId id="373" r:id="rId37"/>
    <p:sldId id="339" r:id="rId38"/>
    <p:sldId id="272"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95" userDrawn="1">
          <p15:clr>
            <a:srgbClr val="A4A3A4"/>
          </p15:clr>
        </p15:guide>
        <p15:guide id="2" orient="horz" pos="4020" userDrawn="1">
          <p15:clr>
            <a:srgbClr val="A4A3A4"/>
          </p15:clr>
        </p15:guide>
        <p15:guide id="3" pos="5352" userDrawn="1">
          <p15:clr>
            <a:srgbClr val="A4A3A4"/>
          </p15:clr>
        </p15:guide>
        <p15:guide id="4" pos="704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3C21B81-68C7-CDC9-5D1E-2BF4DC3C010B}" name="Nicole Dobrohotoff" initials="ND" userId="S::nicoled@caritas.org.au::2dc4cf58-dc7e-422a-950b-38460c74cb76" providerId="AD"/>
  <p188:author id="{513A33AF-F035-F8C5-6A22-39F5F1DB9E7C}" name="Eleanor Niland" initials="EN" userId="S::Eleanor.Niland@caritas.org.au::e474577c-69ca-4c95-8c71-742afc135a60" providerId="AD"/>
  <p188:author id="{3C04C5D0-6B92-D3F0-FBBC-961B512960A2}" name="Dr Rebekah Pryor" initials="DP" userId="S::rebekah.pryor@caritas.org.au::8d859597-0c52-4ddc-b3e3-bd9b1ef69f3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icole Dobrohotoff" initials="ND" lastIdx="14" clrIdx="0">
    <p:extLst>
      <p:ext uri="{19B8F6BF-5375-455C-9EA6-DF929625EA0E}">
        <p15:presenceInfo xmlns:p15="http://schemas.microsoft.com/office/powerpoint/2012/main" userId="S-1-5-21-568877940-3399399001-4121681156-2163" providerId="AD"/>
      </p:ext>
    </p:extLst>
  </p:cmAuthor>
  <p:cmAuthor id="2" name="Nicole Dobrohotoff" initials="ND [2]" lastIdx="6" clrIdx="1">
    <p:extLst>
      <p:ext uri="{19B8F6BF-5375-455C-9EA6-DF929625EA0E}">
        <p15:presenceInfo xmlns:p15="http://schemas.microsoft.com/office/powerpoint/2012/main" userId="S::nicoled@caritas.org.au::2dc4cf58-dc7e-422a-950b-38460c74cb76" providerId="AD"/>
      </p:ext>
    </p:extLst>
  </p:cmAuthor>
  <p:cmAuthor id="3" name="Dr Rebekah Pryor" initials="DRP" lastIdx="1" clrIdx="2">
    <p:extLst>
      <p:ext uri="{19B8F6BF-5375-455C-9EA6-DF929625EA0E}">
        <p15:presenceInfo xmlns:p15="http://schemas.microsoft.com/office/powerpoint/2012/main" userId="S-1-5-21-568877940-3399399001-4121681156-74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2000"/>
    <a:srgbClr val="2E294E"/>
    <a:srgbClr val="FFCF99"/>
    <a:srgbClr val="FFF0EB"/>
    <a:srgbClr val="AFBE8F"/>
    <a:srgbClr val="E5DBCB"/>
    <a:srgbClr val="DF918A"/>
    <a:srgbClr val="0C244C"/>
    <a:srgbClr val="C3DDD7"/>
    <a:srgbClr val="63B1A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51962B-CB0D-4DE1-8C2D-CB03EE157CE0}" v="1" dt="2026-05-13T01:12:56.7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655" autoAdjust="0"/>
  </p:normalViewPr>
  <p:slideViewPr>
    <p:cSldViewPr snapToGrid="0">
      <p:cViewPr varScale="1">
        <p:scale>
          <a:sx n="68" d="100"/>
          <a:sy n="68" d="100"/>
        </p:scale>
        <p:origin x="1416" y="60"/>
      </p:cViewPr>
      <p:guideLst>
        <p:guide orient="horz" pos="2795"/>
        <p:guide orient="horz" pos="4020"/>
        <p:guide pos="5352"/>
        <p:guide pos="7045"/>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47"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eanor Niland" userId="e474577c-69ca-4c95-8c71-742afc135a60" providerId="ADAL" clId="{4E103A99-C701-45AB-AA81-6F44581EB30E}"/>
    <pc:docChg chg="undo redo custSel addSld delSld modSld modMainMaster">
      <pc:chgData name="Eleanor Niland" userId="e474577c-69ca-4c95-8c71-742afc135a60" providerId="ADAL" clId="{4E103A99-C701-45AB-AA81-6F44581EB30E}" dt="2026-05-13T01:13:30.441" v="1320" actId="207"/>
      <pc:docMkLst>
        <pc:docMk/>
      </pc:docMkLst>
      <pc:sldChg chg="modSp mod">
        <pc:chgData name="Eleanor Niland" userId="e474577c-69ca-4c95-8c71-742afc135a60" providerId="ADAL" clId="{4E103A99-C701-45AB-AA81-6F44581EB30E}" dt="2026-04-14T06:26:05.565" v="773"/>
        <pc:sldMkLst>
          <pc:docMk/>
          <pc:sldMk cId="3084201851" sldId="318"/>
        </pc:sldMkLst>
        <pc:spChg chg="mod">
          <ac:chgData name="Eleanor Niland" userId="e474577c-69ca-4c95-8c71-742afc135a60" providerId="ADAL" clId="{4E103A99-C701-45AB-AA81-6F44581EB30E}" dt="2026-04-14T06:26:05.565" v="773"/>
          <ac:spMkLst>
            <pc:docMk/>
            <pc:sldMk cId="3084201851" sldId="318"/>
            <ac:spMk id="7" creationId="{DDC36A1E-5729-4DA1-B7C0-E4AAD9C7D848}"/>
          </ac:spMkLst>
        </pc:spChg>
        <pc:picChg chg="mod">
          <ac:chgData name="Eleanor Niland" userId="e474577c-69ca-4c95-8c71-742afc135a60" providerId="ADAL" clId="{4E103A99-C701-45AB-AA81-6F44581EB30E}" dt="2026-04-14T06:25:46.358" v="771" actId="14826"/>
          <ac:picMkLst>
            <pc:docMk/>
            <pc:sldMk cId="3084201851" sldId="318"/>
            <ac:picMk id="3" creationId="{A2F4073E-2218-495B-96DF-1143BD158FEB}"/>
          </ac:picMkLst>
        </pc:picChg>
      </pc:sldChg>
      <pc:sldChg chg="modSp modNotesTx">
        <pc:chgData name="Eleanor Niland" userId="e474577c-69ca-4c95-8c71-742afc135a60" providerId="ADAL" clId="{4E103A99-C701-45AB-AA81-6F44581EB30E}" dt="2026-04-14T05:18:52.997" v="87" actId="20577"/>
        <pc:sldMkLst>
          <pc:docMk/>
          <pc:sldMk cId="3660124642" sldId="333"/>
        </pc:sldMkLst>
        <pc:picChg chg="mod">
          <ac:chgData name="Eleanor Niland" userId="e474577c-69ca-4c95-8c71-742afc135a60" providerId="ADAL" clId="{4E103A99-C701-45AB-AA81-6F44581EB30E}" dt="2026-04-14T05:16:56.298" v="21" actId="18654"/>
          <ac:picMkLst>
            <pc:docMk/>
            <pc:sldMk cId="3660124642" sldId="333"/>
            <ac:picMk id="17" creationId="{36484509-A32C-4109-ACD1-DF59B460BA27}"/>
          </ac:picMkLst>
        </pc:picChg>
      </pc:sldChg>
      <pc:sldChg chg="delSp modSp mod modNotesTx">
        <pc:chgData name="Eleanor Niland" userId="e474577c-69ca-4c95-8c71-742afc135a60" providerId="ADAL" clId="{4E103A99-C701-45AB-AA81-6F44581EB30E}" dt="2026-04-15T04:36:15.762" v="1188" actId="20577"/>
        <pc:sldMkLst>
          <pc:docMk/>
          <pc:sldMk cId="779661240" sldId="341"/>
        </pc:sldMkLst>
        <pc:spChg chg="mod">
          <ac:chgData name="Eleanor Niland" userId="e474577c-69ca-4c95-8c71-742afc135a60" providerId="ADAL" clId="{4E103A99-C701-45AB-AA81-6F44581EB30E}" dt="2026-04-15T04:33:04.408" v="1172" actId="207"/>
          <ac:spMkLst>
            <pc:docMk/>
            <pc:sldMk cId="779661240" sldId="341"/>
            <ac:spMk id="2" creationId="{BA1CDBA8-4366-4592-9C74-86ABE4627DE3}"/>
          </ac:spMkLst>
        </pc:spChg>
        <pc:spChg chg="mod">
          <ac:chgData name="Eleanor Niland" userId="e474577c-69ca-4c95-8c71-742afc135a60" providerId="ADAL" clId="{4E103A99-C701-45AB-AA81-6F44581EB30E}" dt="2026-04-15T04:19:49.651" v="1102" actId="20577"/>
          <ac:spMkLst>
            <pc:docMk/>
            <pc:sldMk cId="779661240" sldId="341"/>
            <ac:spMk id="5" creationId="{AA2DA02F-1A51-47BB-B8C0-92D2B2F6FB5A}"/>
          </ac:spMkLst>
        </pc:spChg>
        <pc:spChg chg="mod">
          <ac:chgData name="Eleanor Niland" userId="e474577c-69ca-4c95-8c71-742afc135a60" providerId="ADAL" clId="{4E103A99-C701-45AB-AA81-6F44581EB30E}" dt="2026-04-15T04:30:39.936" v="1162" actId="14100"/>
          <ac:spMkLst>
            <pc:docMk/>
            <pc:sldMk cId="779661240" sldId="341"/>
            <ac:spMk id="6" creationId="{AC8C4E50-D9F3-456D-A715-2FF6B11FC952}"/>
          </ac:spMkLst>
        </pc:spChg>
        <pc:spChg chg="mod">
          <ac:chgData name="Eleanor Niland" userId="e474577c-69ca-4c95-8c71-742afc135a60" providerId="ADAL" clId="{4E103A99-C701-45AB-AA81-6F44581EB30E}" dt="2026-04-15T04:22:37.354" v="1118" actId="5793"/>
          <ac:spMkLst>
            <pc:docMk/>
            <pc:sldMk cId="779661240" sldId="341"/>
            <ac:spMk id="8" creationId="{960E3F6C-A02E-4DD2-9202-C1CAD3D3668D}"/>
          </ac:spMkLst>
        </pc:spChg>
        <pc:spChg chg="mod">
          <ac:chgData name="Eleanor Niland" userId="e474577c-69ca-4c95-8c71-742afc135a60" providerId="ADAL" clId="{4E103A99-C701-45AB-AA81-6F44581EB30E}" dt="2026-04-15T04:31:15.576" v="1165" actId="14100"/>
          <ac:spMkLst>
            <pc:docMk/>
            <pc:sldMk cId="779661240" sldId="341"/>
            <ac:spMk id="11" creationId="{DC457910-DAC8-4974-A684-F4211FDC68B1}"/>
          </ac:spMkLst>
        </pc:spChg>
        <pc:picChg chg="mod modCrop">
          <ac:chgData name="Eleanor Niland" userId="e474577c-69ca-4c95-8c71-742afc135a60" providerId="ADAL" clId="{4E103A99-C701-45AB-AA81-6F44581EB30E}" dt="2026-04-15T04:22:18.472" v="1116" actId="18131"/>
          <ac:picMkLst>
            <pc:docMk/>
            <pc:sldMk cId="779661240" sldId="341"/>
            <ac:picMk id="9" creationId="{D7DD89B1-9BB5-46AE-85B7-CED662B61998}"/>
          </ac:picMkLst>
        </pc:picChg>
      </pc:sldChg>
      <pc:sldChg chg="modSp mod">
        <pc:chgData name="Eleanor Niland" userId="e474577c-69ca-4c95-8c71-742afc135a60" providerId="ADAL" clId="{4E103A99-C701-45AB-AA81-6F44581EB30E}" dt="2026-04-16T06:01:29.752" v="1282" actId="20577"/>
        <pc:sldMkLst>
          <pc:docMk/>
          <pc:sldMk cId="1423924728" sldId="342"/>
        </pc:sldMkLst>
        <pc:spChg chg="mod">
          <ac:chgData name="Eleanor Niland" userId="e474577c-69ca-4c95-8c71-742afc135a60" providerId="ADAL" clId="{4E103A99-C701-45AB-AA81-6F44581EB30E}" dt="2026-04-16T06:01:29.752" v="1282" actId="20577"/>
          <ac:spMkLst>
            <pc:docMk/>
            <pc:sldMk cId="1423924728" sldId="342"/>
            <ac:spMk id="15" creationId="{70FFD82A-122D-439E-A7E7-D5609A0B04B0}"/>
          </ac:spMkLst>
        </pc:spChg>
        <pc:picChg chg="mod">
          <ac:chgData name="Eleanor Niland" userId="e474577c-69ca-4c95-8c71-742afc135a60" providerId="ADAL" clId="{4E103A99-C701-45AB-AA81-6F44581EB30E}" dt="2026-04-14T05:23:49.993" v="99" actId="18654"/>
          <ac:picMkLst>
            <pc:docMk/>
            <pc:sldMk cId="1423924728" sldId="342"/>
            <ac:picMk id="16" creationId="{8A5B813C-288F-4B42-8432-C45869BED067}"/>
          </ac:picMkLst>
        </pc:picChg>
      </pc:sldChg>
      <pc:sldChg chg="modSp mod modNotesTx">
        <pc:chgData name="Eleanor Niland" userId="e474577c-69ca-4c95-8c71-742afc135a60" providerId="ADAL" clId="{4E103A99-C701-45AB-AA81-6F44581EB30E}" dt="2026-04-17T00:28:51.721" v="1312" actId="20577"/>
        <pc:sldMkLst>
          <pc:docMk/>
          <pc:sldMk cId="1449187003" sldId="343"/>
        </pc:sldMkLst>
        <pc:spChg chg="mod">
          <ac:chgData name="Eleanor Niland" userId="e474577c-69ca-4c95-8c71-742afc135a60" providerId="ADAL" clId="{4E103A99-C701-45AB-AA81-6F44581EB30E}" dt="2026-04-17T00:28:51.721" v="1312" actId="20577"/>
          <ac:spMkLst>
            <pc:docMk/>
            <pc:sldMk cId="1449187003" sldId="343"/>
            <ac:spMk id="5" creationId="{AA2DA02F-1A51-47BB-B8C0-92D2B2F6FB5A}"/>
          </ac:spMkLst>
        </pc:spChg>
        <pc:spChg chg="mod">
          <ac:chgData name="Eleanor Niland" userId="e474577c-69ca-4c95-8c71-742afc135a60" providerId="ADAL" clId="{4E103A99-C701-45AB-AA81-6F44581EB30E}" dt="2026-04-17T00:27:22.908" v="1289" actId="20577"/>
          <ac:spMkLst>
            <pc:docMk/>
            <pc:sldMk cId="1449187003" sldId="343"/>
            <ac:spMk id="9" creationId="{2B11FA6A-E2B1-47FB-802F-3478C7A8B6E1}"/>
          </ac:spMkLst>
        </pc:spChg>
        <pc:spChg chg="mod">
          <ac:chgData name="Eleanor Niland" userId="e474577c-69ca-4c95-8c71-742afc135a60" providerId="ADAL" clId="{4E103A99-C701-45AB-AA81-6F44581EB30E}" dt="2026-04-14T05:28:25.058" v="244" actId="20577"/>
          <ac:spMkLst>
            <pc:docMk/>
            <pc:sldMk cId="1449187003" sldId="343"/>
            <ac:spMk id="10" creationId="{3F200175-21F2-4EAA-A765-E62598744C8A}"/>
          </ac:spMkLst>
        </pc:spChg>
        <pc:picChg chg="mod">
          <ac:chgData name="Eleanor Niland" userId="e474577c-69ca-4c95-8c71-742afc135a60" providerId="ADAL" clId="{4E103A99-C701-45AB-AA81-6F44581EB30E}" dt="2026-04-14T05:28:10.605" v="242" actId="14826"/>
          <ac:picMkLst>
            <pc:docMk/>
            <pc:sldMk cId="1449187003" sldId="343"/>
            <ac:picMk id="4" creationId="{69E6F5B1-3105-4901-A9E2-95BEE345CB29}"/>
          </ac:picMkLst>
        </pc:picChg>
      </pc:sldChg>
      <pc:sldChg chg="modSp mod">
        <pc:chgData name="Eleanor Niland" userId="e474577c-69ca-4c95-8c71-742afc135a60" providerId="ADAL" clId="{4E103A99-C701-45AB-AA81-6F44581EB30E}" dt="2026-04-14T05:27:36.616" v="241" actId="20577"/>
        <pc:sldMkLst>
          <pc:docMk/>
          <pc:sldMk cId="2551758655" sldId="352"/>
        </pc:sldMkLst>
        <pc:spChg chg="mod">
          <ac:chgData name="Eleanor Niland" userId="e474577c-69ca-4c95-8c71-742afc135a60" providerId="ADAL" clId="{4E103A99-C701-45AB-AA81-6F44581EB30E}" dt="2026-04-14T05:27:36.616" v="241" actId="20577"/>
          <ac:spMkLst>
            <pc:docMk/>
            <pc:sldMk cId="2551758655" sldId="352"/>
            <ac:spMk id="13" creationId="{4A0EE959-8C55-412D-B0B7-82000CD90DF2}"/>
          </ac:spMkLst>
        </pc:spChg>
        <pc:picChg chg="mod modCrop">
          <ac:chgData name="Eleanor Niland" userId="e474577c-69ca-4c95-8c71-742afc135a60" providerId="ADAL" clId="{4E103A99-C701-45AB-AA81-6F44581EB30E}" dt="2026-04-14T05:25:56.393" v="107" actId="18131"/>
          <ac:picMkLst>
            <pc:docMk/>
            <pc:sldMk cId="2551758655" sldId="352"/>
            <ac:picMk id="3" creationId="{F7D5731A-F641-479D-9BA2-820CCDDC9D9B}"/>
          </ac:picMkLst>
        </pc:picChg>
      </pc:sldChg>
      <pc:sldChg chg="delSp modSp mod modNotesTx">
        <pc:chgData name="Eleanor Niland" userId="e474577c-69ca-4c95-8c71-742afc135a60" providerId="ADAL" clId="{4E103A99-C701-45AB-AA81-6F44581EB30E}" dt="2026-04-17T00:37:49.268" v="1314" actId="20577"/>
        <pc:sldMkLst>
          <pc:docMk/>
          <pc:sldMk cId="4105844637" sldId="355"/>
        </pc:sldMkLst>
        <pc:spChg chg="mod">
          <ac:chgData name="Eleanor Niland" userId="e474577c-69ca-4c95-8c71-742afc135a60" providerId="ADAL" clId="{4E103A99-C701-45AB-AA81-6F44581EB30E}" dt="2026-04-14T06:10:39.584" v="746" actId="20577"/>
          <ac:spMkLst>
            <pc:docMk/>
            <pc:sldMk cId="4105844637" sldId="355"/>
            <ac:spMk id="2" creationId="{BA1CDBA8-4366-4592-9C74-86ABE4627DE3}"/>
          </ac:spMkLst>
        </pc:spChg>
        <pc:spChg chg="mod">
          <ac:chgData name="Eleanor Niland" userId="e474577c-69ca-4c95-8c71-742afc135a60" providerId="ADAL" clId="{4E103A99-C701-45AB-AA81-6F44581EB30E}" dt="2026-04-14T06:05:19.389" v="662"/>
          <ac:spMkLst>
            <pc:docMk/>
            <pc:sldMk cId="4105844637" sldId="355"/>
            <ac:spMk id="8" creationId="{960E3F6C-A02E-4DD2-9202-C1CAD3D3668D}"/>
          </ac:spMkLst>
        </pc:spChg>
        <pc:picChg chg="mod">
          <ac:chgData name="Eleanor Niland" userId="e474577c-69ca-4c95-8c71-742afc135a60" providerId="ADAL" clId="{4E103A99-C701-45AB-AA81-6F44581EB30E}" dt="2026-04-14T06:03:33.803" v="661" actId="14826"/>
          <ac:picMkLst>
            <pc:docMk/>
            <pc:sldMk cId="4105844637" sldId="355"/>
            <ac:picMk id="4" creationId="{5DD0758D-503C-4D51-B712-71CBDDB2E7DA}"/>
          </ac:picMkLst>
        </pc:picChg>
      </pc:sldChg>
      <pc:sldChg chg="modSp mod">
        <pc:chgData name="Eleanor Niland" userId="e474577c-69ca-4c95-8c71-742afc135a60" providerId="ADAL" clId="{4E103A99-C701-45AB-AA81-6F44581EB30E}" dt="2026-04-15T04:53:15.665" v="1263" actId="14100"/>
        <pc:sldMkLst>
          <pc:docMk/>
          <pc:sldMk cId="3855327047" sldId="357"/>
        </pc:sldMkLst>
        <pc:spChg chg="mod">
          <ac:chgData name="Eleanor Niland" userId="e474577c-69ca-4c95-8c71-742afc135a60" providerId="ADAL" clId="{4E103A99-C701-45AB-AA81-6F44581EB30E}" dt="2026-04-15T04:53:15.665" v="1263" actId="14100"/>
          <ac:spMkLst>
            <pc:docMk/>
            <pc:sldMk cId="3855327047" sldId="357"/>
            <ac:spMk id="9" creationId="{C14AA0A7-5BC0-421C-BE7A-821BF71AEB8C}"/>
          </ac:spMkLst>
        </pc:spChg>
        <pc:picChg chg="mod">
          <ac:chgData name="Eleanor Niland" userId="e474577c-69ca-4c95-8c71-742afc135a60" providerId="ADAL" clId="{4E103A99-C701-45AB-AA81-6F44581EB30E}" dt="2026-04-15T04:51:29.262" v="1189" actId="14826"/>
          <ac:picMkLst>
            <pc:docMk/>
            <pc:sldMk cId="3855327047" sldId="357"/>
            <ac:picMk id="7" creationId="{844C9969-F575-4EE6-9A58-5C823D7A8F0A}"/>
          </ac:picMkLst>
        </pc:picChg>
      </pc:sldChg>
      <pc:sldChg chg="modSp mod modNotesTx">
        <pc:chgData name="Eleanor Niland" userId="e474577c-69ca-4c95-8c71-742afc135a60" providerId="ADAL" clId="{4E103A99-C701-45AB-AA81-6F44581EB30E}" dt="2026-04-14T06:12:03.308" v="769" actId="207"/>
        <pc:sldMkLst>
          <pc:docMk/>
          <pc:sldMk cId="2206524728" sldId="358"/>
        </pc:sldMkLst>
        <pc:spChg chg="mod">
          <ac:chgData name="Eleanor Niland" userId="e474577c-69ca-4c95-8c71-742afc135a60" providerId="ADAL" clId="{4E103A99-C701-45AB-AA81-6F44581EB30E}" dt="2026-04-14T06:06:02.205" v="671" actId="20577"/>
          <ac:spMkLst>
            <pc:docMk/>
            <pc:sldMk cId="2206524728" sldId="358"/>
            <ac:spMk id="2" creationId="{BA1CDBA8-4366-4592-9C74-86ABE4627DE3}"/>
          </ac:spMkLst>
        </pc:spChg>
        <pc:spChg chg="mod">
          <ac:chgData name="Eleanor Niland" userId="e474577c-69ca-4c95-8c71-742afc135a60" providerId="ADAL" clId="{4E103A99-C701-45AB-AA81-6F44581EB30E}" dt="2026-04-14T06:01:55.895" v="660" actId="20577"/>
          <ac:spMkLst>
            <pc:docMk/>
            <pc:sldMk cId="2206524728" sldId="358"/>
            <ac:spMk id="11" creationId="{91EB8467-DFF0-4679-8DC9-529D78408C76}"/>
          </ac:spMkLst>
        </pc:spChg>
        <pc:picChg chg="mod">
          <ac:chgData name="Eleanor Niland" userId="e474577c-69ca-4c95-8c71-742afc135a60" providerId="ADAL" clId="{4E103A99-C701-45AB-AA81-6F44581EB30E}" dt="2026-04-14T06:00:47.093" v="535" actId="18654"/>
          <ac:picMkLst>
            <pc:docMk/>
            <pc:sldMk cId="2206524728" sldId="358"/>
            <ac:picMk id="7" creationId="{2CCB4C6E-21A4-42BC-B616-64F613DAA0BE}"/>
          </ac:picMkLst>
        </pc:picChg>
        <pc:picChg chg="mod">
          <ac:chgData name="Eleanor Niland" userId="e474577c-69ca-4c95-8c71-742afc135a60" providerId="ADAL" clId="{4E103A99-C701-45AB-AA81-6F44581EB30E}" dt="2026-04-14T06:07:16.101" v="676" actId="1076"/>
          <ac:picMkLst>
            <pc:docMk/>
            <pc:sldMk cId="2206524728" sldId="358"/>
            <ac:picMk id="13" creationId="{52B0B595-D6E3-4695-AF1E-29E5FF70ABE0}"/>
          </ac:picMkLst>
        </pc:picChg>
      </pc:sldChg>
      <pc:sldChg chg="modSp mod">
        <pc:chgData name="Eleanor Niland" userId="e474577c-69ca-4c95-8c71-742afc135a60" providerId="ADAL" clId="{4E103A99-C701-45AB-AA81-6F44581EB30E}" dt="2026-04-14T05:57:37.458" v="533" actId="20577"/>
        <pc:sldMkLst>
          <pc:docMk/>
          <pc:sldMk cId="1625827495" sldId="359"/>
        </pc:sldMkLst>
        <pc:spChg chg="mod">
          <ac:chgData name="Eleanor Niland" userId="e474577c-69ca-4c95-8c71-742afc135a60" providerId="ADAL" clId="{4E103A99-C701-45AB-AA81-6F44581EB30E}" dt="2026-04-14T05:57:37.458" v="533" actId="20577"/>
          <ac:spMkLst>
            <pc:docMk/>
            <pc:sldMk cId="1625827495" sldId="359"/>
            <ac:spMk id="4" creationId="{ACDFC6CE-A8F7-48D8-9E09-A6820BA72A29}"/>
          </ac:spMkLst>
        </pc:spChg>
        <pc:picChg chg="mod modCrop">
          <ac:chgData name="Eleanor Niland" userId="e474577c-69ca-4c95-8c71-742afc135a60" providerId="ADAL" clId="{4E103A99-C701-45AB-AA81-6F44581EB30E}" dt="2026-04-14T05:54:42.918" v="355" actId="18131"/>
          <ac:picMkLst>
            <pc:docMk/>
            <pc:sldMk cId="1625827495" sldId="359"/>
            <ac:picMk id="2" creationId="{D75F07B5-CD26-79BD-B477-7A2241D150C1}"/>
          </ac:picMkLst>
        </pc:picChg>
      </pc:sldChg>
      <pc:sldChg chg="modSp mod">
        <pc:chgData name="Eleanor Niland" userId="e474577c-69ca-4c95-8c71-742afc135a60" providerId="ADAL" clId="{4E103A99-C701-45AB-AA81-6F44581EB30E}" dt="2026-04-15T04:11:05.138" v="811" actId="20577"/>
        <pc:sldMkLst>
          <pc:docMk/>
          <pc:sldMk cId="392456030" sldId="361"/>
        </pc:sldMkLst>
        <pc:spChg chg="mod">
          <ac:chgData name="Eleanor Niland" userId="e474577c-69ca-4c95-8c71-742afc135a60" providerId="ADAL" clId="{4E103A99-C701-45AB-AA81-6F44581EB30E}" dt="2026-04-15T04:11:05.138" v="811" actId="20577"/>
          <ac:spMkLst>
            <pc:docMk/>
            <pc:sldMk cId="392456030" sldId="361"/>
            <ac:spMk id="14" creationId="{CBDC09EF-1472-4715-A9C5-F6203724D5C3}"/>
          </ac:spMkLst>
        </pc:spChg>
        <pc:picChg chg="mod">
          <ac:chgData name="Eleanor Niland" userId="e474577c-69ca-4c95-8c71-742afc135a60" providerId="ADAL" clId="{4E103A99-C701-45AB-AA81-6F44581EB30E}" dt="2026-04-15T04:08:32.512" v="777" actId="18654"/>
          <ac:picMkLst>
            <pc:docMk/>
            <pc:sldMk cId="392456030" sldId="361"/>
            <ac:picMk id="13" creationId="{E2C9F192-9D8D-424C-A025-01C0FFD89573}"/>
          </ac:picMkLst>
        </pc:picChg>
      </pc:sldChg>
      <pc:sldChg chg="modSp mod">
        <pc:chgData name="Eleanor Niland" userId="e474577c-69ca-4c95-8c71-742afc135a60" providerId="ADAL" clId="{4E103A99-C701-45AB-AA81-6F44581EB30E}" dt="2026-04-14T05:23:28.154" v="97" actId="14826"/>
        <pc:sldMkLst>
          <pc:docMk/>
          <pc:sldMk cId="3830936417" sldId="479"/>
        </pc:sldMkLst>
        <pc:spChg chg="mod">
          <ac:chgData name="Eleanor Niland" userId="e474577c-69ca-4c95-8c71-742afc135a60" providerId="ADAL" clId="{4E103A99-C701-45AB-AA81-6F44581EB30E}" dt="2026-04-14T05:23:26.197" v="95" actId="207"/>
          <ac:spMkLst>
            <pc:docMk/>
            <pc:sldMk cId="3830936417" sldId="479"/>
            <ac:spMk id="3" creationId="{7E7875A6-D030-4356-8215-FE23A92BAA7D}"/>
          </ac:spMkLst>
        </pc:spChg>
        <pc:picChg chg="mod modCrop">
          <ac:chgData name="Eleanor Niland" userId="e474577c-69ca-4c95-8c71-742afc135a60" providerId="ADAL" clId="{4E103A99-C701-45AB-AA81-6F44581EB30E}" dt="2026-04-14T05:23:28.154" v="97" actId="14826"/>
          <ac:picMkLst>
            <pc:docMk/>
            <pc:sldMk cId="3830936417" sldId="479"/>
            <ac:picMk id="15" creationId="{ADFDAB2D-209C-4A6E-9E01-001C76CE80CE}"/>
          </ac:picMkLst>
        </pc:picChg>
      </pc:sldChg>
      <pc:sldChg chg="modSp mod">
        <pc:chgData name="Eleanor Niland" userId="e474577c-69ca-4c95-8c71-742afc135a60" providerId="ADAL" clId="{4E103A99-C701-45AB-AA81-6F44581EB30E}" dt="2026-05-13T01:13:30.441" v="1320" actId="207"/>
        <pc:sldMkLst>
          <pc:docMk/>
          <pc:sldMk cId="3456642859" sldId="484"/>
        </pc:sldMkLst>
        <pc:spChg chg="mod">
          <ac:chgData name="Eleanor Niland" userId="e474577c-69ca-4c95-8c71-742afc135a60" providerId="ADAL" clId="{4E103A99-C701-45AB-AA81-6F44581EB30E}" dt="2026-05-13T01:13:30.441" v="1320" actId="207"/>
          <ac:spMkLst>
            <pc:docMk/>
            <pc:sldMk cId="3456642859" sldId="484"/>
            <ac:spMk id="3" creationId="{3565DF88-45A8-42C5-B63A-BB247054B31A}"/>
          </ac:spMkLst>
        </pc:spChg>
      </pc:sldChg>
      <pc:sldChg chg="addSp delSp modSp add mod">
        <pc:chgData name="Eleanor Niland" userId="e474577c-69ca-4c95-8c71-742afc135a60" providerId="ADAL" clId="{4E103A99-C701-45AB-AA81-6F44581EB30E}" dt="2026-04-14T05:49:38.344" v="341" actId="207"/>
        <pc:sldMkLst>
          <pc:docMk/>
          <pc:sldMk cId="3132389639" sldId="485"/>
        </pc:sldMkLst>
        <pc:spChg chg="mod">
          <ac:chgData name="Eleanor Niland" userId="e474577c-69ca-4c95-8c71-742afc135a60" providerId="ADAL" clId="{4E103A99-C701-45AB-AA81-6F44581EB30E}" dt="2026-04-14T05:49:04.125" v="338" actId="20577"/>
          <ac:spMkLst>
            <pc:docMk/>
            <pc:sldMk cId="3132389639" sldId="485"/>
            <ac:spMk id="2" creationId="{C8AFFB0A-9F0E-81BE-7C62-109972531B6D}"/>
          </ac:spMkLst>
        </pc:spChg>
        <pc:spChg chg="add del mod">
          <ac:chgData name="Eleanor Niland" userId="e474577c-69ca-4c95-8c71-742afc135a60" providerId="ADAL" clId="{4E103A99-C701-45AB-AA81-6F44581EB30E}" dt="2026-04-14T05:46:29.342" v="312" actId="207"/>
          <ac:spMkLst>
            <pc:docMk/>
            <pc:sldMk cId="3132389639" sldId="485"/>
            <ac:spMk id="3" creationId="{AF0AC08F-760C-7A39-F8D6-9E5F7DDB57A1}"/>
          </ac:spMkLst>
        </pc:spChg>
        <pc:spChg chg="mod">
          <ac:chgData name="Eleanor Niland" userId="e474577c-69ca-4c95-8c71-742afc135a60" providerId="ADAL" clId="{4E103A99-C701-45AB-AA81-6F44581EB30E}" dt="2026-04-14T05:49:34.035" v="340" actId="207"/>
          <ac:spMkLst>
            <pc:docMk/>
            <pc:sldMk cId="3132389639" sldId="485"/>
            <ac:spMk id="17" creationId="{204717FF-3107-2D2D-436D-E8E63914EFFF}"/>
          </ac:spMkLst>
        </pc:spChg>
        <pc:spChg chg="mod topLvl">
          <ac:chgData name="Eleanor Niland" userId="e474577c-69ca-4c95-8c71-742afc135a60" providerId="ADAL" clId="{4E103A99-C701-45AB-AA81-6F44581EB30E}" dt="2026-04-14T05:45:59.023" v="309" actId="165"/>
          <ac:spMkLst>
            <pc:docMk/>
            <pc:sldMk cId="3132389639" sldId="485"/>
            <ac:spMk id="20" creationId="{306AC7B7-00C6-3617-A056-BA3D1CAB3D4E}"/>
          </ac:spMkLst>
        </pc:spChg>
        <pc:spChg chg="mod">
          <ac:chgData name="Eleanor Niland" userId="e474577c-69ca-4c95-8c71-742afc135a60" providerId="ADAL" clId="{4E103A99-C701-45AB-AA81-6F44581EB30E}" dt="2026-04-14T05:45:18.387" v="303" actId="571"/>
          <ac:spMkLst>
            <pc:docMk/>
            <pc:sldMk cId="3132389639" sldId="485"/>
            <ac:spMk id="23" creationId="{8571F569-5EB3-EB01-C636-59523BDCBE8D}"/>
          </ac:spMkLst>
        </pc:spChg>
        <pc:spChg chg="mod">
          <ac:chgData name="Eleanor Niland" userId="e474577c-69ca-4c95-8c71-742afc135a60" providerId="ADAL" clId="{4E103A99-C701-45AB-AA81-6F44581EB30E}" dt="2026-04-14T05:34:54.521" v="265" actId="207"/>
          <ac:spMkLst>
            <pc:docMk/>
            <pc:sldMk cId="3132389639" sldId="485"/>
            <ac:spMk id="24" creationId="{EE4651B3-9819-B644-D858-BDD3BA11EB53}"/>
          </ac:spMkLst>
        </pc:spChg>
        <pc:spChg chg="mod">
          <ac:chgData name="Eleanor Niland" userId="e474577c-69ca-4c95-8c71-742afc135a60" providerId="ADAL" clId="{4E103A99-C701-45AB-AA81-6F44581EB30E}" dt="2026-04-14T05:49:38.344" v="341" actId="207"/>
          <ac:spMkLst>
            <pc:docMk/>
            <pc:sldMk cId="3132389639" sldId="485"/>
            <ac:spMk id="28" creationId="{31326C21-6745-D7BD-F398-E07171814055}"/>
          </ac:spMkLst>
        </pc:spChg>
        <pc:spChg chg="mod topLvl">
          <ac:chgData name="Eleanor Niland" userId="e474577c-69ca-4c95-8c71-742afc135a60" providerId="ADAL" clId="{4E103A99-C701-45AB-AA81-6F44581EB30E}" dt="2026-04-14T05:45:59.023" v="309" actId="165"/>
          <ac:spMkLst>
            <pc:docMk/>
            <pc:sldMk cId="3132389639" sldId="485"/>
            <ac:spMk id="32" creationId="{4000B267-FB5B-1695-361D-83B49E00AFF8}"/>
          </ac:spMkLst>
        </pc:spChg>
        <pc:spChg chg="mod">
          <ac:chgData name="Eleanor Niland" userId="e474577c-69ca-4c95-8c71-742afc135a60" providerId="ADAL" clId="{4E103A99-C701-45AB-AA81-6F44581EB30E}" dt="2026-04-14T05:34:59.129" v="267" actId="207"/>
          <ac:spMkLst>
            <pc:docMk/>
            <pc:sldMk cId="3132389639" sldId="485"/>
            <ac:spMk id="41" creationId="{B8EFBF2B-3C41-49E7-10BD-C8C965B86102}"/>
          </ac:spMkLst>
        </pc:spChg>
        <pc:spChg chg="mod topLvl">
          <ac:chgData name="Eleanor Niland" userId="e474577c-69ca-4c95-8c71-742afc135a60" providerId="ADAL" clId="{4E103A99-C701-45AB-AA81-6F44581EB30E}" dt="2026-04-14T05:45:59.023" v="309" actId="165"/>
          <ac:spMkLst>
            <pc:docMk/>
            <pc:sldMk cId="3132389639" sldId="485"/>
            <ac:spMk id="43" creationId="{9CA44892-978A-D838-8D73-E51515CD3ACA}"/>
          </ac:spMkLst>
        </pc:spChg>
        <pc:spChg chg="mod">
          <ac:chgData name="Eleanor Niland" userId="e474577c-69ca-4c95-8c71-742afc135a60" providerId="ADAL" clId="{4E103A99-C701-45AB-AA81-6F44581EB30E}" dt="2026-04-14T05:35:03.746" v="269" actId="207"/>
          <ac:spMkLst>
            <pc:docMk/>
            <pc:sldMk cId="3132389639" sldId="485"/>
            <ac:spMk id="45" creationId="{C5B0220B-F82C-E81E-0A18-6EC5852063EC}"/>
          </ac:spMkLst>
        </pc:spChg>
        <pc:picChg chg="add mod">
          <ac:chgData name="Eleanor Niland" userId="e474577c-69ca-4c95-8c71-742afc135a60" providerId="ADAL" clId="{4E103A99-C701-45AB-AA81-6F44581EB30E}" dt="2026-04-14T05:43:00.786" v="288" actId="1076"/>
          <ac:picMkLst>
            <pc:docMk/>
            <pc:sldMk cId="3132389639" sldId="485"/>
            <ac:picMk id="6" creationId="{017D1399-7ABF-0645-5292-09B0AACC90F8}"/>
          </ac:picMkLst>
        </pc:picChg>
        <pc:picChg chg="add mod">
          <ac:chgData name="Eleanor Niland" userId="e474577c-69ca-4c95-8c71-742afc135a60" providerId="ADAL" clId="{4E103A99-C701-45AB-AA81-6F44581EB30E}" dt="2026-04-14T05:43:50.358" v="295" actId="1076"/>
          <ac:picMkLst>
            <pc:docMk/>
            <pc:sldMk cId="3132389639" sldId="485"/>
            <ac:picMk id="8" creationId="{E6394BFC-2D13-1980-B498-66E0A8CA4C09}"/>
          </ac:picMkLst>
        </pc:picChg>
        <pc:picChg chg="add mod">
          <ac:chgData name="Eleanor Niland" userId="e474577c-69ca-4c95-8c71-742afc135a60" providerId="ADAL" clId="{4E103A99-C701-45AB-AA81-6F44581EB30E}" dt="2026-04-14T05:47:21.800" v="322" actId="1076"/>
          <ac:picMkLst>
            <pc:docMk/>
            <pc:sldMk cId="3132389639" sldId="485"/>
            <ac:picMk id="13" creationId="{D221A721-3850-4AA6-958F-031B7758105B}"/>
          </ac:picMkLst>
        </pc:picChg>
        <pc:picChg chg="add mod">
          <ac:chgData name="Eleanor Niland" userId="e474577c-69ca-4c95-8c71-742afc135a60" providerId="ADAL" clId="{4E103A99-C701-45AB-AA81-6F44581EB30E}" dt="2026-04-14T05:47:59.523" v="327" actId="1076"/>
          <ac:picMkLst>
            <pc:docMk/>
            <pc:sldMk cId="3132389639" sldId="485"/>
            <ac:picMk id="15" creationId="{A556BC3C-7806-748D-8908-DFAA40667E3D}"/>
          </ac:picMkLst>
        </pc:picChg>
        <pc:picChg chg="mod">
          <ac:chgData name="Eleanor Niland" userId="e474577c-69ca-4c95-8c71-742afc135a60" providerId="ADAL" clId="{4E103A99-C701-45AB-AA81-6F44581EB30E}" dt="2026-04-14T05:43:04.805" v="289" actId="207"/>
          <ac:picMkLst>
            <pc:docMk/>
            <pc:sldMk cId="3132389639" sldId="485"/>
            <ac:picMk id="76" creationId="{82847CC3-D169-059A-073D-BBBDE0E107CB}"/>
          </ac:picMkLst>
        </pc:picChg>
        <pc:picChg chg="mod">
          <ac:chgData name="Eleanor Niland" userId="e474577c-69ca-4c95-8c71-742afc135a60" providerId="ADAL" clId="{4E103A99-C701-45AB-AA81-6F44581EB30E}" dt="2026-04-14T05:46:12.857" v="311" actId="207"/>
          <ac:picMkLst>
            <pc:docMk/>
            <pc:sldMk cId="3132389639" sldId="485"/>
            <ac:picMk id="78" creationId="{7540BD73-F3CC-4401-4FA5-B604469C54CA}"/>
          </ac:picMkLst>
        </pc:picChg>
      </pc:sldChg>
      <pc:sldMasterChg chg="modSldLayout">
        <pc:chgData name="Eleanor Niland" userId="e474577c-69ca-4c95-8c71-742afc135a60" providerId="ADAL" clId="{4E103A99-C701-45AB-AA81-6F44581EB30E}" dt="2026-04-14T04:16:35.885" v="19" actId="478"/>
        <pc:sldMasterMkLst>
          <pc:docMk/>
          <pc:sldMasterMk cId="317475845" sldId="2147483816"/>
        </pc:sldMasterMkLst>
        <pc:sldLayoutChg chg="addSp delSp modSp mod setBg">
          <pc:chgData name="Eleanor Niland" userId="e474577c-69ca-4c95-8c71-742afc135a60" providerId="ADAL" clId="{4E103A99-C701-45AB-AA81-6F44581EB30E}" dt="2026-04-14T04:16:35.885" v="19" actId="478"/>
          <pc:sldLayoutMkLst>
            <pc:docMk/>
            <pc:sldMasterMk cId="317475845" sldId="2147483816"/>
            <pc:sldLayoutMk cId="3781385120" sldId="2147483817"/>
          </pc:sldLayoutMkLst>
          <pc:spChg chg="add mod ord">
            <ac:chgData name="Eleanor Niland" userId="e474577c-69ca-4c95-8c71-742afc135a60" providerId="ADAL" clId="{4E103A99-C701-45AB-AA81-6F44581EB30E}" dt="2026-04-14T04:16:33.336" v="18" actId="167"/>
            <ac:spMkLst>
              <pc:docMk/>
              <pc:sldMasterMk cId="317475845" sldId="2147483816"/>
              <pc:sldLayoutMk cId="3781385120" sldId="2147483817"/>
              <ac:spMk id="2" creationId="{6B2D84E1-316F-D932-DD3A-7361D1E93743}"/>
            </ac:spMkLst>
          </pc:spChg>
        </pc:sldLayoutChg>
        <pc:sldLayoutChg chg="modSp mod">
          <pc:chgData name="Eleanor Niland" userId="e474577c-69ca-4c95-8c71-742afc135a60" providerId="ADAL" clId="{4E103A99-C701-45AB-AA81-6F44581EB30E}" dt="2026-04-14T04:15:49.846" v="9" actId="207"/>
          <pc:sldLayoutMkLst>
            <pc:docMk/>
            <pc:sldMasterMk cId="317475845" sldId="2147483816"/>
            <pc:sldLayoutMk cId="81776692" sldId="2147483818"/>
          </pc:sldLayoutMkLst>
          <pc:spChg chg="mod">
            <ac:chgData name="Eleanor Niland" userId="e474577c-69ca-4c95-8c71-742afc135a60" providerId="ADAL" clId="{4E103A99-C701-45AB-AA81-6F44581EB30E}" dt="2026-04-14T04:15:49.846" v="9" actId="207"/>
            <ac:spMkLst>
              <pc:docMk/>
              <pc:sldMasterMk cId="317475845" sldId="2147483816"/>
              <pc:sldLayoutMk cId="81776692" sldId="2147483818"/>
              <ac:spMk id="4" creationId="{2A4C3A94-BAD1-A84D-A77A-FB679380A73C}"/>
            </ac:spMkLst>
          </pc:spChg>
        </pc:sldLayoutChg>
        <pc:sldLayoutChg chg="modSp mod">
          <pc:chgData name="Eleanor Niland" userId="e474577c-69ca-4c95-8c71-742afc135a60" providerId="ADAL" clId="{4E103A99-C701-45AB-AA81-6F44581EB30E}" dt="2026-04-14T04:15:46.877" v="8" actId="207"/>
          <pc:sldLayoutMkLst>
            <pc:docMk/>
            <pc:sldMasterMk cId="317475845" sldId="2147483816"/>
            <pc:sldLayoutMk cId="3732882277" sldId="2147483820"/>
          </pc:sldLayoutMkLst>
          <pc:spChg chg="mod">
            <ac:chgData name="Eleanor Niland" userId="e474577c-69ca-4c95-8c71-742afc135a60" providerId="ADAL" clId="{4E103A99-C701-45AB-AA81-6F44581EB30E}" dt="2026-04-14T04:15:46.877" v="8" actId="207"/>
            <ac:spMkLst>
              <pc:docMk/>
              <pc:sldMasterMk cId="317475845" sldId="2147483816"/>
              <pc:sldLayoutMk cId="3732882277" sldId="2147483820"/>
              <ac:spMk id="4" creationId="{BDB3D24A-A257-0244-929D-991D26CD0651}"/>
            </ac:spMkLst>
          </pc:spChg>
        </pc:sldLayoutChg>
        <pc:sldLayoutChg chg="modSp mod">
          <pc:chgData name="Eleanor Niland" userId="e474577c-69ca-4c95-8c71-742afc135a60" providerId="ADAL" clId="{4E103A99-C701-45AB-AA81-6F44581EB30E}" dt="2026-04-14T04:15:42.509" v="7" actId="207"/>
          <pc:sldLayoutMkLst>
            <pc:docMk/>
            <pc:sldMasterMk cId="317475845" sldId="2147483816"/>
            <pc:sldLayoutMk cId="3804979728" sldId="2147483821"/>
          </pc:sldLayoutMkLst>
          <pc:spChg chg="mod">
            <ac:chgData name="Eleanor Niland" userId="e474577c-69ca-4c95-8c71-742afc135a60" providerId="ADAL" clId="{4E103A99-C701-45AB-AA81-6F44581EB30E}" dt="2026-04-14T04:15:42.509" v="7" actId="207"/>
            <ac:spMkLst>
              <pc:docMk/>
              <pc:sldMasterMk cId="317475845" sldId="2147483816"/>
              <pc:sldLayoutMk cId="3804979728" sldId="2147483821"/>
              <ac:spMk id="4" creationId="{BDB3D24A-A257-0244-929D-991D26CD0651}"/>
            </ac:spMkLst>
          </pc:spChg>
        </pc:sldLayoutChg>
        <pc:sldLayoutChg chg="modSp mod">
          <pc:chgData name="Eleanor Niland" userId="e474577c-69ca-4c95-8c71-742afc135a60" providerId="ADAL" clId="{4E103A99-C701-45AB-AA81-6F44581EB30E}" dt="2026-04-14T04:15:35.582" v="6" actId="207"/>
          <pc:sldLayoutMkLst>
            <pc:docMk/>
            <pc:sldMasterMk cId="317475845" sldId="2147483816"/>
            <pc:sldLayoutMk cId="1926000992" sldId="2147483822"/>
          </pc:sldLayoutMkLst>
          <pc:spChg chg="mod">
            <ac:chgData name="Eleanor Niland" userId="e474577c-69ca-4c95-8c71-742afc135a60" providerId="ADAL" clId="{4E103A99-C701-45AB-AA81-6F44581EB30E}" dt="2026-04-14T04:15:35.582" v="6" actId="207"/>
            <ac:spMkLst>
              <pc:docMk/>
              <pc:sldMasterMk cId="317475845" sldId="2147483816"/>
              <pc:sldLayoutMk cId="1926000992" sldId="2147483822"/>
              <ac:spMk id="4" creationId="{BDB3D24A-A257-0244-929D-991D26CD0651}"/>
            </ac:spMkLst>
          </pc:spChg>
        </pc:sldLayoutChg>
        <pc:sldLayoutChg chg="modSp mod">
          <pc:chgData name="Eleanor Niland" userId="e474577c-69ca-4c95-8c71-742afc135a60" providerId="ADAL" clId="{4E103A99-C701-45AB-AA81-6F44581EB30E}" dt="2026-04-14T04:15:33.189" v="5" actId="207"/>
          <pc:sldLayoutMkLst>
            <pc:docMk/>
            <pc:sldMasterMk cId="317475845" sldId="2147483816"/>
            <pc:sldLayoutMk cId="3951836787" sldId="2147483823"/>
          </pc:sldLayoutMkLst>
          <pc:spChg chg="mod">
            <ac:chgData name="Eleanor Niland" userId="e474577c-69ca-4c95-8c71-742afc135a60" providerId="ADAL" clId="{4E103A99-C701-45AB-AA81-6F44581EB30E}" dt="2026-04-14T04:15:33.189" v="5" actId="207"/>
            <ac:spMkLst>
              <pc:docMk/>
              <pc:sldMasterMk cId="317475845" sldId="2147483816"/>
              <pc:sldLayoutMk cId="3951836787" sldId="2147483823"/>
              <ac:spMk id="3" creationId="{A54D3892-4BE9-3D46-848D-C1FECDD94F0E}"/>
            </ac:spMkLst>
          </pc:spChg>
        </pc:sldLayoutChg>
        <pc:sldLayoutChg chg="modSp mod">
          <pc:chgData name="Eleanor Niland" userId="e474577c-69ca-4c95-8c71-742afc135a60" providerId="ADAL" clId="{4E103A99-C701-45AB-AA81-6F44581EB30E}" dt="2026-04-14T04:15:30.419" v="4" actId="207"/>
          <pc:sldLayoutMkLst>
            <pc:docMk/>
            <pc:sldMasterMk cId="317475845" sldId="2147483816"/>
            <pc:sldLayoutMk cId="3344902435" sldId="2147483824"/>
          </pc:sldLayoutMkLst>
          <pc:spChg chg="mod">
            <ac:chgData name="Eleanor Niland" userId="e474577c-69ca-4c95-8c71-742afc135a60" providerId="ADAL" clId="{4E103A99-C701-45AB-AA81-6F44581EB30E}" dt="2026-04-14T04:15:30.419" v="4" actId="207"/>
            <ac:spMkLst>
              <pc:docMk/>
              <pc:sldMasterMk cId="317475845" sldId="2147483816"/>
              <pc:sldLayoutMk cId="3344902435" sldId="2147483824"/>
              <ac:spMk id="3" creationId="{A54D3892-4BE9-3D46-848D-C1FECDD94F0E}"/>
            </ac:spMkLst>
          </pc:spChg>
        </pc:sldLayoutChg>
        <pc:sldLayoutChg chg="modSp mod">
          <pc:chgData name="Eleanor Niland" userId="e474577c-69ca-4c95-8c71-742afc135a60" providerId="ADAL" clId="{4E103A99-C701-45AB-AA81-6F44581EB30E}" dt="2026-04-14T04:15:27.781" v="3" actId="207"/>
          <pc:sldLayoutMkLst>
            <pc:docMk/>
            <pc:sldMasterMk cId="317475845" sldId="2147483816"/>
            <pc:sldLayoutMk cId="3430148051" sldId="2147483825"/>
          </pc:sldLayoutMkLst>
          <pc:spChg chg="mod">
            <ac:chgData name="Eleanor Niland" userId="e474577c-69ca-4c95-8c71-742afc135a60" providerId="ADAL" clId="{4E103A99-C701-45AB-AA81-6F44581EB30E}" dt="2026-04-14T04:15:27.781" v="3" actId="207"/>
            <ac:spMkLst>
              <pc:docMk/>
              <pc:sldMasterMk cId="317475845" sldId="2147483816"/>
              <pc:sldLayoutMk cId="3430148051" sldId="2147483825"/>
              <ac:spMk id="8" creationId="{94CB5152-B6B0-D240-B013-4F3D0B9D4E3F}"/>
            </ac:spMkLst>
          </pc:spChg>
        </pc:sldLayoutChg>
        <pc:sldLayoutChg chg="modSp mod">
          <pc:chgData name="Eleanor Niland" userId="e474577c-69ca-4c95-8c71-742afc135a60" providerId="ADAL" clId="{4E103A99-C701-45AB-AA81-6F44581EB30E}" dt="2026-04-14T04:15:14.940" v="1" actId="207"/>
          <pc:sldLayoutMkLst>
            <pc:docMk/>
            <pc:sldMasterMk cId="317475845" sldId="2147483816"/>
            <pc:sldLayoutMk cId="2284953223" sldId="2147483828"/>
          </pc:sldLayoutMkLst>
          <pc:spChg chg="mod">
            <ac:chgData name="Eleanor Niland" userId="e474577c-69ca-4c95-8c71-742afc135a60" providerId="ADAL" clId="{4E103A99-C701-45AB-AA81-6F44581EB30E}" dt="2026-04-14T04:15:14.940" v="1" actId="207"/>
            <ac:spMkLst>
              <pc:docMk/>
              <pc:sldMasterMk cId="317475845" sldId="2147483816"/>
              <pc:sldLayoutMk cId="2284953223" sldId="2147483828"/>
              <ac:spMk id="3" creationId="{B169922D-317A-F04E-9D2E-6B0E4401DA11}"/>
            </ac:spMkLst>
          </pc:spChg>
        </pc:sldLayoutChg>
        <pc:sldLayoutChg chg="modSp mod">
          <pc:chgData name="Eleanor Niland" userId="e474577c-69ca-4c95-8c71-742afc135a60" providerId="ADAL" clId="{4E103A99-C701-45AB-AA81-6F44581EB30E}" dt="2026-04-14T04:15:10.465" v="0" actId="207"/>
          <pc:sldLayoutMkLst>
            <pc:docMk/>
            <pc:sldMasterMk cId="317475845" sldId="2147483816"/>
            <pc:sldLayoutMk cId="3849821263" sldId="2147483829"/>
          </pc:sldLayoutMkLst>
          <pc:spChg chg="mod">
            <ac:chgData name="Eleanor Niland" userId="e474577c-69ca-4c95-8c71-742afc135a60" providerId="ADAL" clId="{4E103A99-C701-45AB-AA81-6F44581EB30E}" dt="2026-04-14T04:15:10.465" v="0" actId="207"/>
            <ac:spMkLst>
              <pc:docMk/>
              <pc:sldMasterMk cId="317475845" sldId="2147483816"/>
              <pc:sldLayoutMk cId="3849821263" sldId="2147483829"/>
              <ac:spMk id="5" creationId="{BE6D4F8D-C719-7949-92CF-46499FDAF294}"/>
            </ac:spMkLst>
          </pc:spChg>
        </pc:sldLayoutChg>
        <pc:sldLayoutChg chg="setBg">
          <pc:chgData name="Eleanor Niland" userId="e474577c-69ca-4c95-8c71-742afc135a60" providerId="ADAL" clId="{4E103A99-C701-45AB-AA81-6F44581EB30E}" dt="2026-04-14T04:15:20.986" v="2"/>
          <pc:sldLayoutMkLst>
            <pc:docMk/>
            <pc:sldMasterMk cId="317475845" sldId="2147483816"/>
            <pc:sldLayoutMk cId="467479091" sldId="2147483832"/>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7C48E9-2B28-5D4E-82F4-795B3652695B}" type="datetimeFigureOut">
              <a:rPr lang="en-US" smtClean="0"/>
              <a:t>5/13/2026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B809C2-3DA2-7445-A632-60F53831D2BC}" type="slidenum">
              <a:rPr lang="en-US" smtClean="0"/>
              <a:t>‹#›</a:t>
            </a:fld>
            <a:endParaRPr lang="en-US"/>
          </a:p>
        </p:txBody>
      </p:sp>
    </p:spTree>
    <p:extLst>
      <p:ext uri="{BB962C8B-B14F-4D97-AF65-F5344CB8AC3E}">
        <p14:creationId xmlns:p14="http://schemas.microsoft.com/office/powerpoint/2010/main" val="2802549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A601E1-AFEE-AA40-B9D6-E7C3110FECAB}" type="datetimeFigureOut">
              <a:rPr lang="en-US" smtClean="0"/>
              <a:t>5/13/2026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0689D6-08F4-9246-8340-6E1C330F9F5D}" type="slidenum">
              <a:rPr lang="en-US" smtClean="0"/>
              <a:t>‹#›</a:t>
            </a:fld>
            <a:endParaRPr lang="en-US"/>
          </a:p>
        </p:txBody>
      </p:sp>
    </p:spTree>
    <p:extLst>
      <p:ext uri="{BB962C8B-B14F-4D97-AF65-F5344CB8AC3E}">
        <p14:creationId xmlns:p14="http://schemas.microsoft.com/office/powerpoint/2010/main" val="219132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mailto:webteam@caritas.org.au"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s://v9.australiancurriculum.edu.au/teacher-resources/understand-this-learning-area/the-arts" TargetMode="External"/><Relationship Id="rId3" Type="http://schemas.openxmlformats.org/officeDocument/2006/relationships/hyperlink" Target="https://www.un.org/development/desa/indigenouspeoples/wp-content/uploads/sites/19/2018/11/UNDRIP_E_web.pdf" TargetMode="External"/><Relationship Id="rId7"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 Id="rId5" Type="http://schemas.openxmlformats.org/officeDocument/2006/relationships/hyperlink" Target="https://v9.australiancurriculum.edu.au/f-10-curriculum/cross-curriculum-priorities/aboriginal-and-torres-strait-islander-histories-and-cultures?organising-idea=0" TargetMode="External"/><Relationship Id="rId4" Type="http://schemas.openxmlformats.org/officeDocument/2006/relationships/hyperlink" Target="https://www.youtube.com/watch?v=IL_DBNkkcSE"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abs.gov.au/"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s://v9.australiancurriculum.edu.au/f-10-curriculum/learning-areas/health-and-physical-education/year-7_year-8_year-9_year-10?view=quick&amp;detailed-content-descriptions=0&amp;hide-ccp=0&amp;hide-gc=0&amp;side-by-side=1&amp;strands-start-index=0&amp;subjects-start-index=0" TargetMode="External"/><Relationship Id="rId5"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 Id="rId4" Type="http://schemas.openxmlformats.org/officeDocument/2006/relationships/hyperlink" Target="https://v9.australiancurriculum.edu.au/f-10-curriculum/learning-areas/mathematics/year-7_year-8_year-9_year-10?view=quick&amp;detailed-content-descriptions=0&amp;hide-ccp=0&amp;hide-gc=0&amp;side-by-side=1&amp;strands-start-index=0&amp;subjects-start-index=0"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8"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 Id="rId3" Type="http://schemas.openxmlformats.org/officeDocument/2006/relationships/hyperlink" Target="https://www.youtube.com/watch?v=y1-9NO6G_dw&amp;t=1s" TargetMode="External"/><Relationship Id="rId7" Type="http://schemas.openxmlformats.org/officeDocument/2006/relationships/hyperlink" Target="https://kinchelaboyshome.org.au/what-we-do/education-program/"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kinchelaboyshome.org.au/" TargetMode="External"/><Relationship Id="rId5" Type="http://schemas.openxmlformats.org/officeDocument/2006/relationships/hyperlink" Target="https://www.nma.gov.au/defining-moments/resources/national-apology" TargetMode="External"/><Relationship Id="rId4" Type="http://schemas.openxmlformats.org/officeDocument/2006/relationships/hyperlink" Target="https://www.indigenous.gov.au/reconciliation/apology-australias-indigenous-peoples" TargetMode="External"/><Relationship Id="rId9"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closingthegap.gov.au/national-agreement/targets" TargetMode="External"/><Relationship Id="rId7"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 Id="rId5" Type="http://schemas.openxmlformats.org/officeDocument/2006/relationships/hyperlink" Target="https://www.un.org/en/udhrbook/pdf/udhr_booklet_en_web.pdf" TargetMode="External"/><Relationship Id="rId4" Type="http://schemas.openxmlformats.org/officeDocument/2006/relationships/hyperlink" Target="https://sdgs.un.org/goals" TargetMode="Externa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ulurustatement.org/"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5"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 Id="rId4" Type="http://schemas.openxmlformats.org/officeDocument/2006/relationships/hyperlink" Target="https://ulurustatement.org/the-statement/" TargetMode="External"/></Relationships>
</file>

<file path=ppt/notesSlides/_rels/notesSlide16.xml.rels><?xml version="1.0" encoding="UTF-8" standalone="yes"?>
<Relationships xmlns="http://schemas.openxmlformats.org/package/2006/relationships"><Relationship Id="rId8"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 Id="rId3" Type="http://schemas.openxmlformats.org/officeDocument/2006/relationships/hyperlink" Target="https://www.caritas.org.au/learn/cst-toolkit/subsidiarity-and-participation/" TargetMode="External"/><Relationship Id="rId7" Type="http://schemas.openxmlformats.org/officeDocument/2006/relationships/hyperlink" Target="https://v9.australiancurriculum.edu.au/teacher-resources/understand-this-general-capability/personal-and-social-capability"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s://v9.australiancurriculum.edu.au/teacher-resources/understand-this-general-capability/critical-and-creative-thinking" TargetMode="External"/><Relationship Id="rId5" Type="http://schemas.openxmlformats.org/officeDocument/2006/relationships/hyperlink" Target="https://v9.australiancurriculum.edu.au/teacher-resources/understand-this-general-capability/ethical-understanding" TargetMode="External"/><Relationship Id="rId4" Type="http://schemas.openxmlformats.org/officeDocument/2006/relationships/hyperlink" Target="https://vimeo.com/744469022" TargetMode="External"/><Relationship Id="rId9"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v9.australiancurriculum.edu.au/teacher-resources/understand-this-general-capability/critical-and-creative-thinking"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s>
</file>

<file path=ppt/notesSlides/_rels/notesSlide18.xml.rels><?xml version="1.0" encoding="UTF-8" standalone="yes"?>
<Relationships xmlns="http://schemas.openxmlformats.org/package/2006/relationships"><Relationship Id="rId8" Type="http://schemas.openxmlformats.org/officeDocument/2006/relationships/hyperlink" Target="https://v9.australiancurriculum.edu.au/teacher-resources/understand-this-general-capability/ethical-understanding" TargetMode="External"/><Relationship Id="rId3" Type="http://schemas.openxmlformats.org/officeDocument/2006/relationships/hyperlink" Target="https://www.youtube.com/watch?v=A2Uy0k2TYNs&amp;t=1s" TargetMode="External"/><Relationship Id="rId7"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s://v9.australiancurriculum.edu.au/f-10-curriculum/cross-curriculum-priorities/aboriginal-and-torres-strait-islander-histories-and-cultures?organising-idea=0" TargetMode="External"/><Relationship Id="rId5" Type="http://schemas.openxmlformats.org/officeDocument/2006/relationships/hyperlink" Target="https://www.caritas.org.au/about/where-we-work/australia/" TargetMode="External"/><Relationship Id="rId4" Type="http://schemas.openxmlformats.org/officeDocument/2006/relationships/hyperlink" Target="https://www.caritas.org.au/resources/school-resources/?audience=Secondary+%28Y7-12%29&amp;resourceTopics=First+Nations+Australians" TargetMode="External"/><Relationship Id="rId9" Type="http://schemas.openxmlformats.org/officeDocument/2006/relationships/hyperlink" Target="https://v9.australiancurriculum.edu.au/teacher-resources/understand-this-general-capability/personal-and-social-capability"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caritas.org.au/learn/cst-toolkit/" TargetMode="External"/><Relationship Id="rId7" Type="http://schemas.openxmlformats.org/officeDocument/2006/relationships/hyperlink" Target="https://v9.australiancurriculum.edu.au/teacher-resources/understand-this-general-capability/personal-and-social-capability" TargetMode="External"/><Relationship Id="rId2" Type="http://schemas.openxmlformats.org/officeDocument/2006/relationships/slide" Target="../slides/slide19.xml"/><Relationship Id="rId1" Type="http://schemas.openxmlformats.org/officeDocument/2006/relationships/notesMaster" Target="../notesMasters/notesMaster1.xml"/><Relationship Id="rId6" Type="http://schemas.openxmlformats.org/officeDocument/2006/relationships/hyperlink" Target="https://v9.australiancurriculum.edu.au/teacher-resources/understand-this-general-capability/ethical-understanding" TargetMode="External"/><Relationship Id="rId5"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4" Type="http://schemas.openxmlformats.org/officeDocument/2006/relationships/hyperlink" Target="https://v9.australiancurriculum.edu.au/f-10-curriculum/cross-curriculum-priorities/aboriginal-and-torres-strait-islander-histories-and-cultures?organising-idea=0"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caritas.org.au/media/boklbxxr/joint-statement-on-subsidiarity-booklet.pdf" TargetMode="External"/><Relationship Id="rId2" Type="http://schemas.openxmlformats.org/officeDocument/2006/relationships/slide" Target="../slides/slide20.xml"/><Relationship Id="rId1" Type="http://schemas.openxmlformats.org/officeDocument/2006/relationships/notesMaster" Target="../notesMasters/notesMaster1.xml"/><Relationship Id="rId5" Type="http://schemas.openxmlformats.org/officeDocument/2006/relationships/hyperlink" Target="https://v9.australiancurriculum.edu.au/teacher-resources/understand-this-general-capability/ethical-understanding" TargetMode="External"/><Relationship Id="rId4"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s>
</file>

<file path=ppt/notesSlides/_rels/notesSlide21.xml.rels><?xml version="1.0" encoding="UTF-8" standalone="yes"?>
<Relationships xmlns="http://schemas.openxmlformats.org/package/2006/relationships"><Relationship Id="rId8" Type="http://schemas.openxmlformats.org/officeDocument/2006/relationships/hyperlink" Target="https://v9.australiancurriculum.edu.au/teacher-resources/understand-this-learning-area/the-arts" TargetMode="External"/><Relationship Id="rId3" Type="http://schemas.openxmlformats.org/officeDocument/2006/relationships/hyperlink" Target="https://www.djilpinarts.org.au/" TargetMode="External"/><Relationship Id="rId7"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2" Type="http://schemas.openxmlformats.org/officeDocument/2006/relationships/slide" Target="../slides/slide21.xml"/><Relationship Id="rId1" Type="http://schemas.openxmlformats.org/officeDocument/2006/relationships/notesMaster" Target="../notesMasters/notesMaster1.xml"/><Relationship Id="rId6" Type="http://schemas.openxmlformats.org/officeDocument/2006/relationships/hyperlink" Target="https://v9.australiancurriculum.edu.au/f-10-curriculum/general-capabilities/intercultural-understanding?element=0&amp;sub-element=0" TargetMode="External"/><Relationship Id="rId5" Type="http://schemas.openxmlformats.org/officeDocument/2006/relationships/hyperlink" Target="https://v9.australiancurriculum.edu.au/f-10-curriculum/cross-curriculum-priorities/aboriginal-and-torres-strait-islander-histories-and-cultures?organising-idea=0" TargetMode="External"/><Relationship Id="rId4" Type="http://schemas.openxmlformats.org/officeDocument/2006/relationships/hyperlink" Target="https://www.caritas.org.au/resources/school-resources/australia-case-study-janice-secondary/" TargetMode="Externa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gapnt.com.au/" TargetMode="External"/><Relationship Id="rId2" Type="http://schemas.openxmlformats.org/officeDocument/2006/relationships/slide" Target="../slides/slide22.xml"/><Relationship Id="rId1" Type="http://schemas.openxmlformats.org/officeDocument/2006/relationships/notesMaster" Target="../notesMasters/notesMaster1.xml"/><Relationship Id="rId5" Type="http://schemas.openxmlformats.org/officeDocument/2006/relationships/hyperlink" Target="https://v9.australiancurriculum.edu.au/f-10-curriculum/general-capabilities/intercultural-understanding?element=0&amp;sub-element=0" TargetMode="External"/><Relationship Id="rId4" Type="http://schemas.openxmlformats.org/officeDocument/2006/relationships/hyperlink" Target="https://v9.australiancurriculum.edu.au/f-10-curriculum/cross-curriculum-priorities/aboriginal-and-torres-strait-islander-histories-and-cultures?organising-idea=0" TargetMode="Externa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baabayn.org.au/" TargetMode="External"/><Relationship Id="rId2" Type="http://schemas.openxmlformats.org/officeDocument/2006/relationships/slide" Target="../slides/slide23.xml"/><Relationship Id="rId1" Type="http://schemas.openxmlformats.org/officeDocument/2006/relationships/notesMaster" Target="../notesMasters/notesMaster1.xml"/><Relationship Id="rId5" Type="http://schemas.openxmlformats.org/officeDocument/2006/relationships/hyperlink" Target="https://v9.australiancurriculum.edu.au/f-10-curriculum/general-capabilities/intercultural-understanding?element=0&amp;sub-element=0" TargetMode="External"/><Relationship Id="rId4" Type="http://schemas.openxmlformats.org/officeDocument/2006/relationships/hyperlink" Target="https://v9.australiancurriculum.edu.au/f-10-curriculum/cross-curriculum-priorities/aboriginal-and-torres-strait-islander-histories-and-cultures?organising-idea=0"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kinchelaboyshome.org.au/what-we-do/" TargetMode="External"/><Relationship Id="rId7"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2" Type="http://schemas.openxmlformats.org/officeDocument/2006/relationships/slide" Target="../slides/slide24.xml"/><Relationship Id="rId1" Type="http://schemas.openxmlformats.org/officeDocument/2006/relationships/notesMaster" Target="../notesMasters/notesMaster1.xml"/><Relationship Id="rId6" Type="http://schemas.openxmlformats.org/officeDocument/2006/relationships/hyperlink" Target="https://v9.australiancurriculum.edu.au/teacher-resources/understand-this-general-capability/critical-and-creative-thinking" TargetMode="External"/><Relationship Id="rId5"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 Id="rId4" Type="http://schemas.openxmlformats.org/officeDocument/2006/relationships/hyperlink" Target="https://v9.australiancurriculum.edu.au/f-10-curriculum/cross-curriculum-priorities/aboriginal-and-torres-strait-islander-histories-and-cultures?organising-idea=0"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8"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3" Type="http://schemas.openxmlformats.org/officeDocument/2006/relationships/hyperlink" Target="https://www.closingthegap.gov.au/national-agreement/targets" TargetMode="External"/><Relationship Id="rId7"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 Id="rId2" Type="http://schemas.openxmlformats.org/officeDocument/2006/relationships/slide" Target="../slides/slide26.xml"/><Relationship Id="rId1" Type="http://schemas.openxmlformats.org/officeDocument/2006/relationships/notesMaster" Target="../notesMasters/notesMaster1.xml"/><Relationship Id="rId6" Type="http://schemas.openxmlformats.org/officeDocument/2006/relationships/hyperlink" Target="https://v9.australiancurriculum.edu.au/f-10-curriculum/learning-areas/english/year-7_year-8_year-9_year-10?view=quick&amp;detailed-content-descriptions=0&amp;hide-ccp=0&amp;hide-gc=0&amp;side-by-side=1&amp;strands-start-index=0&amp;subjects-start-index=0" TargetMode="External"/><Relationship Id="rId5" Type="http://schemas.openxmlformats.org/officeDocument/2006/relationships/hyperlink" Target="https://raisetheage.org.au/" TargetMode="External"/><Relationship Id="rId4" Type="http://schemas.openxmlformats.org/officeDocument/2006/relationships/hyperlink" Target="https://www.knowyourcountry.com.au/" TargetMode="External"/><Relationship Id="rId9" Type="http://schemas.openxmlformats.org/officeDocument/2006/relationships/hyperlink" Target="https://v9.australiancurriculum.edu.au/teacher-resources/understand-this-general-capability/critical-and-creative-thinking" TargetMode="External"/></Relationships>
</file>

<file path=ppt/notesSlides/_rels/notesSlide27.xml.rels><?xml version="1.0" encoding="UTF-8" standalone="yes"?>
<Relationships xmlns="http://schemas.openxmlformats.org/package/2006/relationships"><Relationship Id="rId8" Type="http://schemas.openxmlformats.org/officeDocument/2006/relationships/hyperlink" Target="http://www.naidoc.org.au/" TargetMode="External"/><Relationship Id="rId3" Type="http://schemas.openxmlformats.org/officeDocument/2006/relationships/hyperlink" Target="https://www.abc.net.au/education/digibooks/dust-echoes/101734324" TargetMode="External"/><Relationship Id="rId7" Type="http://schemas.openxmlformats.org/officeDocument/2006/relationships/hyperlink" Target="https://v9.australiancurriculum.edu.au/teacher-resources/understand-this-general-capability/personal-and-social-capability" TargetMode="External"/><Relationship Id="rId2" Type="http://schemas.openxmlformats.org/officeDocument/2006/relationships/slide" Target="../slides/slide27.xml"/><Relationship Id="rId1" Type="http://schemas.openxmlformats.org/officeDocument/2006/relationships/notesMaster" Target="../notesMasters/notesMaster1.xml"/><Relationship Id="rId6" Type="http://schemas.openxmlformats.org/officeDocument/2006/relationships/hyperlink" Target="https://v9.australiancurriculum.edu.au/teacher-resources/understand-this-general-capability/critical-and-creative-thinking" TargetMode="External"/><Relationship Id="rId5"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4" Type="http://schemas.openxmlformats.org/officeDocument/2006/relationships/hyperlink" Target="https://www.caritas.org.au/resources/school-resources/?audience=Secondary+%28Y7-12%29&amp;resourceType=Story%2FCase+Study" TargetMode="External"/></Relationships>
</file>

<file path=ppt/notesSlides/_rels/notesSlide28.xml.rels><?xml version="1.0" encoding="UTF-8" standalone="yes"?>
<Relationships xmlns="http://schemas.openxmlformats.org/package/2006/relationships"><Relationship Id="rId8" Type="http://schemas.openxmlformats.org/officeDocument/2006/relationships/hyperlink" Target="https://v9.australiancurriculum.edu.au/teacher-resources/understand-this-general-capability/personal-and-social-capability" TargetMode="External"/><Relationship Id="rId3" Type="http://schemas.openxmlformats.org/officeDocument/2006/relationships/hyperlink" Target="https://www.djilpinarts.org.au/visit" TargetMode="External"/><Relationship Id="rId7" Type="http://schemas.openxmlformats.org/officeDocument/2006/relationships/hyperlink" Target="https://v9.australiancurriculum.edu.au/teacher-resources/understand-this-learning-area/the-arts" TargetMode="External"/><Relationship Id="rId2" Type="http://schemas.openxmlformats.org/officeDocument/2006/relationships/slide" Target="../slides/slide28.xml"/><Relationship Id="rId1" Type="http://schemas.openxmlformats.org/officeDocument/2006/relationships/notesMaster" Target="../notesMasters/notesMaster1.xml"/><Relationship Id="rId6" Type="http://schemas.openxmlformats.org/officeDocument/2006/relationships/hyperlink" Target="https://v9.australiancurriculum.edu.au/f-10-curriculum/general-capabilities/intercultural-understanding?element=0&amp;sub-element=0" TargetMode="External"/><Relationship Id="rId5" Type="http://schemas.openxmlformats.org/officeDocument/2006/relationships/hyperlink" Target="https://v9.australiancurriculum.edu.au/f-10-curriculum/cross-curriculum-priorities/aboriginal-and-torres-strait-islander-histories-and-cultures?organising-idea=0" TargetMode="External"/><Relationship Id="rId4" Type="http://schemas.openxmlformats.org/officeDocument/2006/relationships/hyperlink" Target="https://kinchelaboyshome.org.au/what-we-do/education-program/"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v9.australiancurriculum.edu.au/teacher-resources/understand-this-general-capability/critical-and-creative-thinking"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s://v9.australiancurriculum.edu.au/teacher-resources/understand-this-general-capability/personal-and-social-capability" TargetMode="Externa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v9.australiancurriculum.edu.au/teacher-resources/understand-this-general-capability/critical-and-creative-thinking"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https://v9.australiancurriculum.edu.au/teacher-resources/understand-this-general-capability/personal-and-social-capability" TargetMode="Externa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v9.australiancurriculum.edu.au/teacher-resources/understand-this-general-capability/critical-and-creative-thinking"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https://v9.australiancurriculum.edu.au/teacher-resources/understand-this-general-capability/personal-and-social-capability"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3" Type="http://schemas.openxmlformats.org/officeDocument/2006/relationships/hyperlink" Target="https://www.aph.gov.au/Parliamentary_Business/Bills_Legislation/bd/bd1213a/13bd074#:~:text=The%20purpose%20of%20the%20Aboriginal,traditional%20land%20and%20waters%2C%20cultures%2C" TargetMode="External"/><Relationship Id="rId7"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v9.australiancurriculum.edu.au/f-10-curriculum/general-capabilities/intercultural-understanding?element=0&amp;sub-element=0" TargetMode="External"/><Relationship Id="rId5" Type="http://schemas.openxmlformats.org/officeDocument/2006/relationships/hyperlink" Target="https://v9.australiancurriculum.edu.au/f-10-curriculum/cross-curriculum-priorities/aboriginal-and-torres-strait-islander-histories-and-cultures?organising-idea=0" TargetMode="External"/><Relationship Id="rId4" Type="http://schemas.openxmlformats.org/officeDocument/2006/relationships/hyperlink" Target="https://www.caritas.org.au/global-issues/first-australians/" TargetMode="Externa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s://www.sbs.com.au/news/article/timeline-indigenous-rights-movement/fb5nvvsdu" TargetMode="External"/><Relationship Id="rId3" Type="http://schemas.openxmlformats.org/officeDocument/2006/relationships/hyperlink" Target="https://www.knowyourcountry.com.au/" TargetMode="External"/><Relationship Id="rId7" Type="http://schemas.openxmlformats.org/officeDocument/2006/relationships/hyperlink" Target="https://www.nfsa.gov.au/collection/curated/australian-history-timeline-pre-1770s-2000s" TargetMode="External"/><Relationship Id="rId12" Type="http://schemas.openxmlformats.org/officeDocument/2006/relationships/hyperlink" Target="https://v9.australiancurriculum.edu.au/f-10-curriculum/learning-areas/geography-7-10/year-7_year-8_year-9_year-10?view=quick&amp;detailed-content-descriptions=0&amp;hide-ccp=0&amp;hide-gc=0&amp;side-by-side=1&amp;strands-start-index=0&amp;subjects-start-index=0"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www.nma.gov.au/learn/encounters-education/timeline" TargetMode="External"/><Relationship Id="rId11"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 Id="rId5" Type="http://schemas.openxmlformats.org/officeDocument/2006/relationships/hyperlink" Target="http://auhttps/humanrights.gov.au/our-work/education/track-history-timeline-stolen-generations" TargetMode="External"/><Relationship Id="rId10" Type="http://schemas.openxmlformats.org/officeDocument/2006/relationships/hyperlink" Target="https://v9.australiancurriculum.edu.au/f-10-curriculum/general-capabilities/intercultural-understanding?element=0&amp;sub-element=0" TargetMode="External"/><Relationship Id="rId4" Type="http://schemas.openxmlformats.org/officeDocument/2006/relationships/hyperlink" Target="https://aiatsis.gov.au/explore/map-indigenous-Australia" TargetMode="External"/><Relationship Id="rId9" Type="http://schemas.openxmlformats.org/officeDocument/2006/relationships/hyperlink" Target="https://v9.australiancurriculum.edu.au/f-10-curriculum/cross-curriculum-priorities/aboriginal-and-torres-strait-islander-histories-and-cultures?organising-idea=0"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nma.gov.au/defining-moments/resources/aboriginal-tent-embassy"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v9.australiancurriculum.edu.au/f-10-curriculum/learning-areas/english/year-7_year-8_year-9_year-10?view=quick&amp;detailed-content-descriptions=0&amp;hide-ccp=0&amp;hide-gc=0&amp;side-by-side=1&amp;strands-start-index=0&amp;subjects-start-index=0" TargetMode="External"/><Relationship Id="rId5"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4"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un.org/development/desa/indigenouspeoples/wp-content/uploads/sites/19/2018/11/UNDRIP_E_web.pdf"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https://v9.australiancurriculum.edu.au/f-10-curriculum/learning-areas/civics-and-citizenship-7-10/year-7_year-8_year-9_year-10?view=quick&amp;detailed-content-descriptions=0&amp;hide-ccp=0&amp;hide-gc=0&amp;side-by-side=1&amp;strands-start-index=0&amp;subjects-start-index=1" TargetMode="External"/><Relationship Id="rId4" Type="http://schemas.openxmlformats.org/officeDocument/2006/relationships/hyperlink" Target="https://v9.australiancurriculum.edu.au/f-10-curriculum/learning-areas/history-7-10/year-7_year-8_year-9_year-10?view=quick&amp;detailed-content-descriptions=0&amp;hide-ccp=0&amp;hide-gc=0&amp;side-by-side=1&amp;strands-start-index=0&amp;subjects-start-index=1"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1" i="0" u="none" strike="noStrike" kern="1200" dirty="0">
                <a:solidFill>
                  <a:schemeClr val="tx1"/>
                </a:solidFill>
                <a:effectLst/>
                <a:latin typeface="+mn-lt"/>
                <a:ea typeface="+mn-ea"/>
                <a:cs typeface="+mn-cs"/>
              </a:rPr>
              <a:t>COPYRIGHT NOTICE</a:t>
            </a:r>
            <a:endParaRPr lang="en-US" sz="1200" b="0" i="0" kern="1200" dirty="0">
              <a:solidFill>
                <a:schemeClr val="tx1"/>
              </a:solidFill>
              <a:effectLst/>
              <a:latin typeface="+mn-lt"/>
              <a:ea typeface="+mn-ea"/>
              <a:cs typeface="+mn-cs"/>
            </a:endParaRPr>
          </a:p>
          <a:p>
            <a:pPr rtl="0" fontAlgn="base"/>
            <a:r>
              <a:rPr lang="en-US" sz="1200" b="0" i="0" kern="1200" dirty="0">
                <a:solidFill>
                  <a:schemeClr val="tx1"/>
                </a:solidFill>
                <a:effectLst/>
                <a:latin typeface="+mn-lt"/>
                <a:ea typeface="+mn-ea"/>
                <a:cs typeface="+mn-cs"/>
              </a:rPr>
              <a:t>​</a:t>
            </a:r>
          </a:p>
          <a:p>
            <a:pPr rtl="0" fontAlgn="base"/>
            <a:r>
              <a:rPr lang="en-US" sz="1200" b="1" i="0" u="none" strike="noStrike" kern="1200" dirty="0">
                <a:solidFill>
                  <a:schemeClr val="tx1"/>
                </a:solidFill>
                <a:effectLst/>
                <a:latin typeface="+mn-lt"/>
                <a:ea typeface="+mn-ea"/>
                <a:cs typeface="+mn-cs"/>
              </a:rPr>
              <a:t>Use of website materials </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Use of material on this site for educational purposes is encouraged. Caritas Australia gives permission for articles, illustrations and other materials to be reproduced for educational purposes or personal use, provided the information is not changed, and that the source is acknowledged appropriately. Use of material on this website for purposes other than educational or personal use must have prior </a:t>
            </a:r>
            <a:r>
              <a:rPr lang="en-US" sz="1200" b="0" i="0" u="none" strike="noStrike" kern="1200" dirty="0" err="1">
                <a:solidFill>
                  <a:schemeClr val="tx1"/>
                </a:solidFill>
                <a:effectLst/>
                <a:latin typeface="+mn-lt"/>
                <a:ea typeface="+mn-ea"/>
                <a:cs typeface="+mn-cs"/>
              </a:rPr>
              <a:t>authorisation</a:t>
            </a:r>
            <a:r>
              <a:rPr lang="en-US" sz="1200" b="0" i="0" u="none" strike="noStrike" kern="1200" dirty="0">
                <a:solidFill>
                  <a:schemeClr val="tx1"/>
                </a:solidFill>
                <a:effectLst/>
                <a:latin typeface="+mn-lt"/>
                <a:ea typeface="+mn-ea"/>
                <a:cs typeface="+mn-cs"/>
              </a:rPr>
              <a:t> from </a:t>
            </a:r>
            <a:r>
              <a:rPr lang="en-US" sz="1200" b="0" i="0" u="sng" strike="noStrike" kern="1200" dirty="0">
                <a:solidFill>
                  <a:schemeClr val="tx1"/>
                </a:solidFill>
                <a:effectLst/>
                <a:latin typeface="+mn-lt"/>
                <a:ea typeface="+mn-ea"/>
                <a:cs typeface="+mn-cs"/>
                <a:hlinkClick r:id="rId3"/>
              </a:rPr>
              <a:t>Caritas Australia's </a:t>
            </a:r>
            <a:r>
              <a:rPr lang="en-US" sz="1200" b="0" i="0" u="sng" strike="noStrike" kern="1200" dirty="0" err="1">
                <a:solidFill>
                  <a:schemeClr val="tx1"/>
                </a:solidFill>
                <a:effectLst/>
                <a:latin typeface="+mn-lt"/>
                <a:ea typeface="+mn-ea"/>
                <a:cs typeface="+mn-cs"/>
                <a:hlinkClick r:id="rId3"/>
              </a:rPr>
              <a:t>webteam</a:t>
            </a:r>
            <a:r>
              <a:rPr lang="en-US" sz="1200" b="0" i="0" u="none" strike="noStrike" kern="1200" dirty="0">
                <a:solidFill>
                  <a:schemeClr val="tx1"/>
                </a:solidFill>
                <a:effectLst/>
                <a:latin typeface="+mn-lt"/>
                <a:ea typeface="+mn-ea"/>
                <a:cs typeface="+mn-cs"/>
              </a:rPr>
              <a:t> (webteam@caritas.org.au)</a:t>
            </a:r>
            <a:r>
              <a:rPr lang="en-US" sz="1200" b="0" i="0" kern="1200" dirty="0">
                <a:solidFill>
                  <a:schemeClr val="tx1"/>
                </a:solidFill>
                <a:effectLst/>
                <a:latin typeface="+mn-lt"/>
                <a:ea typeface="+mn-ea"/>
                <a:cs typeface="+mn-cs"/>
              </a:rPr>
              <a:t>​</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a:t>
            </a:r>
          </a:p>
          <a:p>
            <a:pPr rtl="0" fontAlgn="base"/>
            <a:r>
              <a:rPr lang="en-US" sz="1200" b="1" i="0" u="none" strike="noStrike" kern="1200" dirty="0">
                <a:solidFill>
                  <a:schemeClr val="tx1"/>
                </a:solidFill>
                <a:effectLst/>
                <a:latin typeface="+mn-lt"/>
                <a:ea typeface="+mn-ea"/>
                <a:cs typeface="+mn-cs"/>
              </a:rPr>
              <a:t>Permissions </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In some cases the copyright for text or images on this site may held by someone other than Caritas Australia. All rights are reserved on such material and permission to use them must be requested from the copyright owner. The source of this material is indicated on the relevant sections of the site. </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Photos without a specified photo credit are the property of Caritas Australia or the international partners of the Caritas network. </a:t>
            </a:r>
            <a:r>
              <a:rPr lang="en-US" sz="1200" b="0" i="0" kern="1200" dirty="0">
                <a:solidFill>
                  <a:schemeClr val="tx1"/>
                </a:solidFill>
                <a:effectLst/>
                <a:latin typeface="+mn-lt"/>
                <a:ea typeface="+mn-ea"/>
                <a:cs typeface="+mn-cs"/>
              </a:rPr>
              <a:t>​</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a:t>
            </a:r>
          </a:p>
          <a:p>
            <a:pPr rtl="0" fontAlgn="base"/>
            <a:r>
              <a:rPr lang="en-US" sz="1200" b="1" i="0" u="none" strike="noStrike" kern="1200" dirty="0">
                <a:solidFill>
                  <a:schemeClr val="tx1"/>
                </a:solidFill>
                <a:effectLst/>
                <a:latin typeface="+mn-lt"/>
                <a:ea typeface="+mn-ea"/>
                <a:cs typeface="+mn-cs"/>
              </a:rPr>
              <a:t>Our logo</a:t>
            </a:r>
            <a:r>
              <a:rPr lang="en-US" sz="1200" b="0" i="0" u="none" strike="noStrike"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The Caritas Australia logo must not be downloaded, copied and or used for any purpose without the expressed permission of Caritas Australia. Please contact Caritas Australia's web team [mailto:webteam@caritas.org.au] for any further information that you may require about using content from this website. </a:t>
            </a:r>
            <a:r>
              <a:rPr lang="en-US" sz="1200" b="0" i="0" kern="1200" dirty="0">
                <a:solidFill>
                  <a:schemeClr val="tx1"/>
                </a:solidFill>
                <a:effectLst/>
                <a:latin typeface="+mn-lt"/>
                <a:ea typeface="+mn-ea"/>
                <a:cs typeface="+mn-cs"/>
              </a:rPr>
              <a:t>​</a:t>
            </a:r>
          </a:p>
          <a:p>
            <a:pPr rtl="0" fontAlgn="base"/>
            <a:r>
              <a:rPr lang="en-US" sz="1200" b="0" i="0" kern="1200" dirty="0">
                <a:solidFill>
                  <a:schemeClr val="tx1"/>
                </a:solidFill>
                <a:effectLst/>
                <a:latin typeface="+mn-lt"/>
                <a:ea typeface="+mn-ea"/>
                <a:cs typeface="+mn-cs"/>
              </a:rPr>
              <a:t>​</a:t>
            </a:r>
          </a:p>
          <a:p>
            <a:pPr rtl="0" fontAlgn="base"/>
            <a:r>
              <a:rPr lang="en-US" sz="1200" b="1" i="0" u="none" strike="noStrike" kern="1200" dirty="0">
                <a:solidFill>
                  <a:schemeClr val="tx1"/>
                </a:solidFill>
                <a:effectLst/>
                <a:latin typeface="+mn-lt"/>
                <a:ea typeface="+mn-ea"/>
                <a:cs typeface="+mn-cs"/>
              </a:rPr>
              <a:t>Links to external sites </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This site contains links to external web sites. Caritas Australia takes no responsibility for the content of such sites, nor do links to such sites imply endorsement of the views expressed therein. External links are provided for informational purposes only. </a:t>
            </a:r>
            <a:r>
              <a:rPr lang="en-US" sz="1200" b="0" i="0" kern="1200" dirty="0">
                <a:solidFill>
                  <a:schemeClr val="tx1"/>
                </a:solidFill>
                <a:effectLst/>
                <a:latin typeface="+mn-lt"/>
                <a:ea typeface="+mn-ea"/>
                <a:cs typeface="+mn-cs"/>
              </a:rPr>
              <a:t>​</a:t>
            </a:r>
          </a:p>
          <a:p>
            <a:pPr rtl="0" fontAlgn="base"/>
            <a:r>
              <a:rPr lang="en-US" sz="1200" b="0" i="0" kern="1200" dirty="0">
                <a:solidFill>
                  <a:schemeClr val="tx1"/>
                </a:solidFill>
                <a:effectLst/>
                <a:latin typeface="+mn-lt"/>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AU" altLang="en-US" sz="1200" dirty="0">
              <a:latin typeface="Arial"/>
              <a:ea typeface="Roboto Light"/>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AU" altLang="en-US" sz="1200" dirty="0"/>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a:t>
            </a:fld>
            <a:endParaRPr lang="en-US"/>
          </a:p>
        </p:txBody>
      </p:sp>
    </p:spTree>
    <p:extLst>
      <p:ext uri="{BB962C8B-B14F-4D97-AF65-F5344CB8AC3E}">
        <p14:creationId xmlns:p14="http://schemas.microsoft.com/office/powerpoint/2010/main" val="40006996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a:t>
            </a:r>
            <a:r>
              <a:rPr lang="en-AU" b="0"/>
              <a:t>–</a:t>
            </a:r>
            <a:r>
              <a:rPr lang="en-AU"/>
              <a:t> </a:t>
            </a:r>
            <a:r>
              <a:rPr lang="en-AU" b="1" u="sng"/>
              <a:t>JUDGE</a:t>
            </a:r>
            <a:r>
              <a:rPr lang="en-AU"/>
              <a:t> </a:t>
            </a:r>
            <a:r>
              <a:rPr lang="en-AU" b="0"/>
              <a:t>– ACT – PRAY</a:t>
            </a:r>
            <a:r>
              <a:rPr lang="en-AU"/>
              <a:t> </a:t>
            </a:r>
            <a:endParaRPr lang="en-US"/>
          </a:p>
          <a:p>
            <a:pPr>
              <a:spcAft>
                <a:spcPts val="600"/>
              </a:spcAft>
            </a:pPr>
            <a:endParaRPr lang="en-AU" b="1"/>
          </a:p>
          <a:p>
            <a:pPr>
              <a:spcAft>
                <a:spcPts val="600"/>
              </a:spcAft>
            </a:pPr>
            <a:r>
              <a:rPr lang="en-AU" b="1" i="0" kern="1200">
                <a:effectLst/>
              </a:rPr>
              <a:t>Consider</a:t>
            </a:r>
            <a:r>
              <a:rPr lang="en-AU"/>
              <a:t> </a:t>
            </a:r>
            <a:r>
              <a:rPr lang="en-AU" b="0" i="0" kern="1200">
                <a:effectLst/>
              </a:rPr>
              <a:t>Article 7 of the</a:t>
            </a:r>
            <a:r>
              <a:rPr lang="en-AU"/>
              <a:t> </a:t>
            </a:r>
            <a:r>
              <a:rPr lang="en-AU" i="1" kern="1200">
                <a:effectLst/>
                <a:hlinkClick r:id="rId3"/>
              </a:rPr>
              <a:t>UN Declaration on the Rights of Indigenous Peoples</a:t>
            </a:r>
            <a:r>
              <a:rPr lang="en-AU" i="1" kern="1200">
                <a:effectLst/>
              </a:rPr>
              <a:t>,</a:t>
            </a:r>
            <a:r>
              <a:rPr lang="en-AU" i="1"/>
              <a:t> </a:t>
            </a:r>
            <a:r>
              <a:rPr lang="en-AU" i="0" kern="1200">
                <a:effectLst/>
              </a:rPr>
              <a:t>which states:</a:t>
            </a:r>
            <a:endParaRPr lang="en-US">
              <a:cs typeface="Calibri"/>
            </a:endParaRPr>
          </a:p>
          <a:p>
            <a:pPr marL="172720" lvl="1" indent="-172720"/>
            <a:r>
              <a:rPr lang="en-US"/>
              <a:t>1. Indigenous individuals have the rights to life, physical and mental integrity, liberty and security of person.</a:t>
            </a:r>
            <a:endParaRPr lang="en-US">
              <a:cs typeface="Calibri"/>
            </a:endParaRPr>
          </a:p>
          <a:p>
            <a:pPr marL="172720" lvl="1" indent="-172720">
              <a:spcAft>
                <a:spcPts val="600"/>
              </a:spcAft>
            </a:pPr>
            <a:r>
              <a:rPr lang="en-US"/>
              <a:t>2. Indigenous peoples have the collective right to live in freedom, peace and security as distinct peoples and shall not be subjected to any act of genocide or any other act of violence, including forcibly removing children of the group to another group.</a:t>
            </a:r>
            <a:endParaRPr lang="en-AU"/>
          </a:p>
          <a:p>
            <a:pPr>
              <a:spcAft>
                <a:spcPts val="600"/>
              </a:spcAft>
            </a:pPr>
            <a:endParaRPr lang="en-AU" b="1"/>
          </a:p>
          <a:p>
            <a:pPr>
              <a:spcAft>
                <a:spcPts val="600"/>
              </a:spcAft>
            </a:pPr>
            <a:r>
              <a:rPr lang="en-AU" b="1"/>
              <a:t>Watch: </a:t>
            </a:r>
            <a:r>
              <a:rPr lang="en-AU"/>
              <a:t>Watch or listen to Archie Roach's song, </a:t>
            </a:r>
            <a:r>
              <a:rPr lang="en-AU">
                <a:hlinkClick r:id="rId4"/>
              </a:rPr>
              <a:t>"Took the Children Away"</a:t>
            </a:r>
            <a:r>
              <a:rPr lang="en-AU"/>
              <a:t>. Consider the lyrics, especially the last line of the song: "Yes, I came back." What do you think the songwriter is suggesting? Why is this powerful? </a:t>
            </a:r>
          </a:p>
          <a:p>
            <a:pPr>
              <a:spcAft>
                <a:spcPts val="600"/>
              </a:spcAft>
            </a:pPr>
            <a:endParaRPr lang="en-AU" b="1"/>
          </a:p>
          <a:p>
            <a:pPr>
              <a:spcAft>
                <a:spcPts val="600"/>
              </a:spcAft>
            </a:pPr>
            <a:r>
              <a:rPr lang="en-AU" b="1"/>
              <a:t>Curriculum Links: </a:t>
            </a:r>
            <a:r>
              <a:rPr lang="en-AU">
                <a:hlinkClick r:id="rId5"/>
              </a:rPr>
              <a:t>Aboriginal and Torres Strait Islander histories and cultures</a:t>
            </a:r>
            <a:r>
              <a:rPr lang="en-AU"/>
              <a:t>, </a:t>
            </a:r>
            <a:r>
              <a:rPr lang="en-US">
                <a:hlinkClick r:id="rId6"/>
              </a:rPr>
              <a:t>History</a:t>
            </a:r>
            <a:r>
              <a:rPr lang="en-US"/>
              <a:t>,</a:t>
            </a:r>
            <a:r>
              <a:rPr lang="en-US" b="1"/>
              <a:t> </a:t>
            </a:r>
            <a:r>
              <a:rPr lang="en-AU">
                <a:hlinkClick r:id="rId7"/>
              </a:rPr>
              <a:t>Civics and Citizenship</a:t>
            </a:r>
            <a:r>
              <a:rPr lang="en-AU"/>
              <a:t>, </a:t>
            </a:r>
            <a:r>
              <a:rPr lang="en-AU">
                <a:hlinkClick r:id="rId8"/>
              </a:rPr>
              <a:t>The Arts</a:t>
            </a:r>
            <a:endParaRPr lang="en-AU" b="0" i="0" kern="1200">
              <a:effectLst/>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10</a:t>
            </a:fld>
            <a:endParaRPr lang="en-US"/>
          </a:p>
        </p:txBody>
      </p:sp>
    </p:spTree>
    <p:extLst>
      <p:ext uri="{BB962C8B-B14F-4D97-AF65-F5344CB8AC3E}">
        <p14:creationId xmlns:p14="http://schemas.microsoft.com/office/powerpoint/2010/main" val="41847233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dirty="0"/>
              <a:t>SEE</a:t>
            </a:r>
            <a:r>
              <a:rPr lang="en-AU" dirty="0"/>
              <a:t> – JUDGE – ACT – PRAY </a:t>
            </a:r>
            <a:endParaRPr lang="en-US" dirty="0"/>
          </a:p>
          <a:p>
            <a:pPr defTabSz="914400">
              <a:spcAft>
                <a:spcPts val="600"/>
              </a:spcAft>
              <a:defRPr/>
            </a:pPr>
            <a:endParaRPr lang="en-AU" b="1" dirty="0"/>
          </a:p>
          <a:p>
            <a:pPr defTabSz="914400">
              <a:spcAft>
                <a:spcPts val="600"/>
              </a:spcAft>
              <a:defRPr/>
            </a:pPr>
            <a:r>
              <a:rPr lang="en-AU" b="1" dirty="0"/>
              <a:t>Investigate:</a:t>
            </a:r>
            <a:r>
              <a:rPr lang="en-AU" dirty="0"/>
              <a:t> Have students conduct their own research into key statistics that explain the gap in such things as life expectancy and incarceration rates, or share the following information from the </a:t>
            </a:r>
            <a:r>
              <a:rPr lang="en-AU" dirty="0">
                <a:hlinkClick r:id="rId3"/>
              </a:rPr>
              <a:t>Australian Bureau of Statistics</a:t>
            </a:r>
            <a:r>
              <a:rPr lang="en-AU" dirty="0"/>
              <a:t> with the class. </a:t>
            </a:r>
            <a:endParaRPr lang="en-AU" dirty="0">
              <a:cs typeface="Calibri"/>
            </a:endParaRPr>
          </a:p>
          <a:p>
            <a:pPr defTabSz="914400">
              <a:spcAft>
                <a:spcPts val="600"/>
              </a:spcAft>
              <a:defRPr/>
            </a:pPr>
            <a:endParaRPr lang="en-AU" dirty="0"/>
          </a:p>
          <a:p>
            <a:pPr defTabSz="914400">
              <a:spcAft>
                <a:spcPts val="600"/>
              </a:spcAft>
              <a:defRPr/>
            </a:pPr>
            <a:r>
              <a:rPr lang="en-AU" dirty="0"/>
              <a:t>Nearly one million Aboriginal and Torres Strait Islander people live in Australia. Despite their pre-eminence as our continent's first inhabitants, too many of our First Nations Peoples live with ongoing and extensive injustices and poverty. Caritas Australia is working in partnership with First Australians to support self-determination and foster First Australian-led solutions.</a:t>
            </a:r>
            <a:endParaRPr lang="en-US" dirty="0">
              <a:cs typeface="Calibri"/>
            </a:endParaRPr>
          </a:p>
          <a:p>
            <a:pPr defTabSz="914400">
              <a:spcAft>
                <a:spcPts val="600"/>
              </a:spcAft>
              <a:defRPr/>
            </a:pPr>
            <a:endParaRPr lang="en-AU" dirty="0"/>
          </a:p>
          <a:p>
            <a:pPr defTabSz="914400">
              <a:spcAft>
                <a:spcPts val="600"/>
              </a:spcAft>
              <a:defRPr/>
            </a:pPr>
            <a:r>
              <a:rPr lang="en-AU" dirty="0"/>
              <a:t>By many measures, Australia is one of the wealthiest countries in the world. Yet measures of our national wealth can mask vast differences between the general population and the 3.8 percent of Australians who identify as First Nations people: </a:t>
            </a:r>
            <a:endParaRPr lang="en-AU" dirty="0">
              <a:cs typeface="Calibri"/>
            </a:endParaRPr>
          </a:p>
          <a:p>
            <a:pPr marL="172720" indent="-172720" defTabSz="914400">
              <a:buFont typeface="Arial"/>
              <a:buChar char="•"/>
              <a:defRPr/>
            </a:pPr>
            <a:r>
              <a:rPr lang="en-AU" dirty="0"/>
              <a:t>In 2015–2017, life expectancy for First Nations people was 71.6 years for males and 75.6 years for females. The gap in life expectancy between First Nations people and their fellow Australians was 8.6 years for males and 7.8 years for females.</a:t>
            </a:r>
            <a:endParaRPr lang="en-US" dirty="0"/>
          </a:p>
          <a:p>
            <a:pPr marL="172720" indent="-172720" defTabSz="914400">
              <a:buFont typeface="Arial"/>
              <a:buChar char="•"/>
              <a:defRPr/>
            </a:pPr>
            <a:r>
              <a:rPr lang="en-AU" dirty="0"/>
              <a:t>In 2015–2017, New South Wales, Queensland, South Australia, Western Australia and the Northern Territory recorded a combined infant mortality rate (IMR) for First Nations people that was almost twice the rate for non-First Nations people (5.8 per 1,000 births compared to 3.0). </a:t>
            </a:r>
            <a:endParaRPr lang="en-US" dirty="0"/>
          </a:p>
          <a:p>
            <a:pPr marL="172720" indent="-172720" defTabSz="914400">
              <a:buFont typeface="Arial"/>
              <a:buChar char="•"/>
              <a:defRPr/>
            </a:pPr>
            <a:r>
              <a:rPr lang="en-AU" dirty="0"/>
              <a:t>In 2018–2019, First Nations people were almost three times as likely to be living with diabetes or high blood sugar levels than non-First Nations people. </a:t>
            </a:r>
            <a:endParaRPr lang="en-US" dirty="0"/>
          </a:p>
          <a:p>
            <a:pPr marL="172720" indent="-172720" defTabSz="914400">
              <a:spcAft>
                <a:spcPts val="600"/>
              </a:spcAft>
              <a:buFont typeface="Arial"/>
              <a:buChar char="•"/>
              <a:defRPr/>
            </a:pPr>
            <a:r>
              <a:rPr lang="en-AU" dirty="0"/>
              <a:t>From 30 June 2020 to 30 June 2021, the rate of imprisonment of First Nations people increased by 5% from 2,294 to 2,412 prisoners per 100,000 First Nations adult population. </a:t>
            </a:r>
            <a:endParaRPr lang="en-US" dirty="0"/>
          </a:p>
          <a:p>
            <a:pPr defTabSz="914400">
              <a:spcAft>
                <a:spcPts val="600"/>
              </a:spcAft>
              <a:defRPr/>
            </a:pPr>
            <a:endParaRPr lang="en-AU" dirty="0"/>
          </a:p>
          <a:p>
            <a:pPr defTabSz="914400">
              <a:spcAft>
                <a:spcPts val="600"/>
              </a:spcAft>
              <a:defRPr/>
            </a:pPr>
            <a:r>
              <a:rPr lang="en-AU" dirty="0"/>
              <a:t>These inequalities are direct consequences of Australia’s colonial history, which has included violence, warfare and discrimination, including through unjust policies that oppress and divide First Nations Peoples. </a:t>
            </a:r>
            <a:endParaRPr lang="en-US" dirty="0">
              <a:cs typeface="Calibri"/>
            </a:endParaRPr>
          </a:p>
          <a:p>
            <a:pPr defTabSz="914400">
              <a:spcAft>
                <a:spcPts val="600"/>
              </a:spcAft>
              <a:defRPr/>
            </a:pPr>
            <a:endParaRPr lang="en-AU" b="1" dirty="0"/>
          </a:p>
          <a:p>
            <a:pPr defTabSz="914400">
              <a:spcAft>
                <a:spcPts val="600"/>
              </a:spcAft>
              <a:defRPr/>
            </a:pPr>
            <a:r>
              <a:rPr lang="en-AU" b="1" dirty="0"/>
              <a:t>Curriculum Links: </a:t>
            </a:r>
            <a:r>
              <a:rPr lang="en-AU" dirty="0">
                <a:hlinkClick r:id="rId4"/>
              </a:rPr>
              <a:t>Mathematics</a:t>
            </a:r>
            <a:r>
              <a:rPr lang="en-AU" dirty="0"/>
              <a:t>, </a:t>
            </a:r>
            <a:r>
              <a:rPr lang="en-US" dirty="0">
                <a:hlinkClick r:id="rId5"/>
              </a:rPr>
              <a:t>History</a:t>
            </a:r>
            <a:r>
              <a:rPr lang="en-AU" dirty="0"/>
              <a:t>, </a:t>
            </a:r>
            <a:r>
              <a:rPr lang="en-AU" dirty="0">
                <a:hlinkClick r:id="rId6"/>
              </a:rPr>
              <a:t>Health and Physical Education</a:t>
            </a:r>
            <a:endParaRPr lang="en-AU" b="0" i="0" kern="1200" dirty="0">
              <a:effectLst/>
              <a:cs typeface="Calibri"/>
            </a:endParaRPr>
          </a:p>
          <a:p>
            <a:pPr marL="0" marR="0" indent="0" algn="l" defTabSz="914400">
              <a:lnSpc>
                <a:spcPct val="100000"/>
              </a:lnSpc>
              <a:buClrTx/>
              <a:buSzTx/>
              <a:buFont typeface="Arial" panose="020B0604020202020204" pitchFamily="34" charset="0"/>
              <a:buNone/>
              <a:tabLst/>
              <a:defRPr/>
            </a:pPr>
            <a:endParaRPr lang="en-AU" sz="1200" kern="1200" dirty="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11</a:t>
            </a:fld>
            <a:endParaRPr lang="en-US"/>
          </a:p>
        </p:txBody>
      </p:sp>
    </p:spTree>
    <p:extLst>
      <p:ext uri="{BB962C8B-B14F-4D97-AF65-F5344CB8AC3E}">
        <p14:creationId xmlns:p14="http://schemas.microsoft.com/office/powerpoint/2010/main" val="33600321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930" indent="-74930">
              <a:lnSpc>
                <a:spcPct val="113999"/>
              </a:lnSpc>
              <a:spcBef>
                <a:spcPts val="329"/>
              </a:spcBef>
              <a:spcAft>
                <a:spcPts val="424"/>
              </a:spcAft>
            </a:pPr>
            <a:r>
              <a:rPr lang="en-AU" b="1" dirty="0"/>
              <a:t>JUDGE – Reflect in light of CSTs: Are Gospel values being upheld or denied?</a:t>
            </a:r>
            <a:endParaRPr lang="en-AU" dirty="0"/>
          </a:p>
          <a:p>
            <a:pPr>
              <a:spcAft>
                <a:spcPts val="600"/>
              </a:spcAft>
            </a:pPr>
            <a:endParaRPr lang="en-AU" dirty="0"/>
          </a:p>
          <a:p>
            <a:pPr>
              <a:spcAft>
                <a:spcPts val="600"/>
              </a:spcAft>
            </a:pPr>
            <a:r>
              <a:rPr lang="en-AU" dirty="0"/>
              <a:t>SEE – </a:t>
            </a:r>
            <a:r>
              <a:rPr lang="en-AU" b="1" u="sng" dirty="0"/>
              <a:t>JUDGE</a:t>
            </a:r>
            <a:r>
              <a:rPr lang="en-AU" dirty="0"/>
              <a:t> – ACT – PRAY </a:t>
            </a:r>
            <a:endParaRPr lang="en-US"/>
          </a:p>
          <a:p>
            <a:pPr>
              <a:spcBef>
                <a:spcPct val="30000"/>
              </a:spcBef>
              <a:spcAft>
                <a:spcPct val="0"/>
              </a:spcAft>
            </a:pPr>
            <a:endParaRPr lang="en-AU" dirty="0"/>
          </a:p>
          <a:p>
            <a:pPr>
              <a:spcBef>
                <a:spcPct val="30000"/>
              </a:spcBef>
              <a:spcAft>
                <a:spcPct val="0"/>
              </a:spcAft>
            </a:pPr>
            <a:r>
              <a:rPr lang="en-AU" b="1" dirty="0"/>
              <a:t>Image: </a:t>
            </a:r>
            <a:r>
              <a:rPr lang="en-AU" dirty="0"/>
              <a:t>Pandanus weavings made by artists at </a:t>
            </a:r>
            <a:r>
              <a:rPr lang="en-AU" dirty="0" err="1"/>
              <a:t>Djilpin</a:t>
            </a:r>
            <a:r>
              <a:rPr lang="en-AU" dirty="0"/>
              <a:t> Arts. Photo: Richard Wainwright/Caritas Australia</a:t>
            </a:r>
            <a:endParaRPr lang="en-US" dirty="0"/>
          </a:p>
          <a:p>
            <a:endParaRPr lang="en-AU" dirty="0"/>
          </a:p>
          <a:p>
            <a:pPr>
              <a:spcBef>
                <a:spcPct val="30000"/>
              </a:spcBef>
              <a:spcAft>
                <a:spcPct val="0"/>
              </a:spcAft>
            </a:pPr>
            <a:endParaRPr lang="en-AU" dirty="0"/>
          </a:p>
          <a:p>
            <a:pPr marL="74930" indent="-74930">
              <a:lnSpc>
                <a:spcPct val="113999"/>
              </a:lnSpc>
              <a:spcBef>
                <a:spcPts val="329"/>
              </a:spcBef>
              <a:spcAft>
                <a:spcPts val="424"/>
              </a:spcAft>
            </a:pPr>
            <a:endParaRPr lang="en-AU" b="1"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12</a:t>
            </a:fld>
            <a:endParaRPr lang="en-US"/>
          </a:p>
        </p:txBody>
      </p:sp>
    </p:spTree>
    <p:extLst>
      <p:ext uri="{BB962C8B-B14F-4D97-AF65-F5344CB8AC3E}">
        <p14:creationId xmlns:p14="http://schemas.microsoft.com/office/powerpoint/2010/main" val="14666852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 </a:t>
            </a:r>
            <a:r>
              <a:rPr lang="en-AU" b="1" u="sng"/>
              <a:t>JUDGE</a:t>
            </a:r>
            <a:r>
              <a:rPr lang="en-AU"/>
              <a:t> – ACT – PRAY </a:t>
            </a:r>
            <a:endParaRPr lang="en-US"/>
          </a:p>
          <a:p>
            <a:pPr defTabSz="914400">
              <a:spcAft>
                <a:spcPts val="600"/>
              </a:spcAft>
              <a:defRPr/>
            </a:pPr>
            <a:endParaRPr lang="en-AU" b="1"/>
          </a:p>
          <a:p>
            <a:pPr defTabSz="914400">
              <a:spcAft>
                <a:spcPts val="600"/>
              </a:spcAft>
              <a:defRPr/>
            </a:pPr>
            <a:r>
              <a:rPr lang="en-AU" b="1"/>
              <a:t>Watch</a:t>
            </a:r>
            <a:r>
              <a:rPr lang="en-AU"/>
              <a:t> </a:t>
            </a:r>
            <a:r>
              <a:rPr lang="en-AU">
                <a:hlinkClick r:id="rId3"/>
              </a:rPr>
              <a:t>Kevin Rudd making the Apology</a:t>
            </a:r>
            <a:r>
              <a:rPr lang="en-AU"/>
              <a:t>. Alternatively, read the transcript </a:t>
            </a:r>
            <a:r>
              <a:rPr lang="en-AU">
                <a:hlinkClick r:id="rId4"/>
              </a:rPr>
              <a:t>here</a:t>
            </a:r>
            <a:r>
              <a:rPr lang="en-AU"/>
              <a:t>. </a:t>
            </a:r>
            <a:endParaRPr lang="en-US">
              <a:cs typeface="Calibri"/>
            </a:endParaRPr>
          </a:p>
          <a:p>
            <a:pPr defTabSz="914400">
              <a:spcAft>
                <a:spcPts val="600"/>
              </a:spcAft>
              <a:defRPr/>
            </a:pPr>
            <a:endParaRPr lang="en-AU" b="1"/>
          </a:p>
          <a:p>
            <a:pPr defTabSz="914400">
              <a:spcAft>
                <a:spcPts val="600"/>
              </a:spcAft>
              <a:defRPr/>
            </a:pPr>
            <a:r>
              <a:rPr lang="en-AU" b="1"/>
              <a:t>Discuss:</a:t>
            </a:r>
            <a:r>
              <a:rPr lang="en-AU"/>
              <a:t> Why do you think the National Apology was so important? </a:t>
            </a:r>
            <a:endParaRPr lang="en-US">
              <a:cs typeface="Calibri"/>
            </a:endParaRPr>
          </a:p>
          <a:p>
            <a:pPr defTabSz="914400">
              <a:spcAft>
                <a:spcPts val="600"/>
              </a:spcAft>
              <a:defRPr/>
            </a:pPr>
            <a:endParaRPr lang="en-AU" b="1"/>
          </a:p>
          <a:p>
            <a:pPr defTabSz="914400">
              <a:spcAft>
                <a:spcPts val="600"/>
              </a:spcAft>
              <a:defRPr/>
            </a:pPr>
            <a:r>
              <a:rPr lang="en-AU" b="1"/>
              <a:t>Explore: </a:t>
            </a:r>
            <a:r>
              <a:rPr lang="en-AU"/>
              <a:t>Visit the </a:t>
            </a:r>
            <a:r>
              <a:rPr lang="en-AU">
                <a:hlinkClick r:id="rId5"/>
              </a:rPr>
              <a:t>National Museum of Australia</a:t>
            </a:r>
            <a:r>
              <a:rPr lang="en-AU"/>
              <a:t> to learn more about this key moment in Australia’s history.</a:t>
            </a:r>
          </a:p>
          <a:p>
            <a:pPr defTabSz="914400">
              <a:spcAft>
                <a:spcPts val="600"/>
              </a:spcAft>
              <a:defRPr/>
            </a:pPr>
            <a:endParaRPr lang="en-AU" b="1"/>
          </a:p>
          <a:p>
            <a:pPr defTabSz="914400">
              <a:spcAft>
                <a:spcPts val="600"/>
              </a:spcAft>
              <a:defRPr/>
            </a:pPr>
            <a:r>
              <a:rPr lang="en-AU" b="1"/>
              <a:t>Go further: </a:t>
            </a:r>
            <a:r>
              <a:rPr lang="en-AU"/>
              <a:t>Engage </a:t>
            </a:r>
            <a:r>
              <a:rPr lang="en-AU">
                <a:hlinkClick r:id="rId6"/>
              </a:rPr>
              <a:t>Kinchela Boys Home Aboriginal Corporation</a:t>
            </a:r>
            <a:r>
              <a:rPr lang="en-AU"/>
              <a:t> to lead a ‘Stolen Generations Truth Telling Session’ for your secondary students. Visit their </a:t>
            </a:r>
            <a:r>
              <a:rPr lang="en-AU">
                <a:hlinkClick r:id="rId7"/>
              </a:rPr>
              <a:t>website</a:t>
            </a:r>
            <a:r>
              <a:rPr lang="en-AU"/>
              <a:t> for more details, including about their numerous packages.</a:t>
            </a:r>
          </a:p>
          <a:p>
            <a:pPr defTabSz="914400">
              <a:spcAft>
                <a:spcPts val="600"/>
              </a:spcAft>
              <a:defRPr/>
            </a:pPr>
            <a:endParaRPr lang="en-AU" b="1"/>
          </a:p>
          <a:p>
            <a:pPr defTabSz="914400">
              <a:spcAft>
                <a:spcPts val="600"/>
              </a:spcAft>
              <a:defRPr/>
            </a:pPr>
            <a:r>
              <a:rPr lang="en-AU" b="1"/>
              <a:t>Curriculum Links: </a:t>
            </a:r>
            <a:r>
              <a:rPr lang="en-US">
                <a:hlinkClick r:id="rId8"/>
              </a:rPr>
              <a:t>History</a:t>
            </a:r>
            <a:r>
              <a:rPr lang="en-US"/>
              <a:t>,</a:t>
            </a:r>
            <a:r>
              <a:rPr lang="en-US" b="1"/>
              <a:t> </a:t>
            </a:r>
            <a:r>
              <a:rPr lang="en-AU">
                <a:hlinkClick r:id="rId9"/>
              </a:rPr>
              <a:t>Civics and </a:t>
            </a:r>
            <a:r>
              <a:rPr lang="en-AU">
                <a:hlinkClick r:id="rId9">
                  <a:extLst>
                    <a:ext uri="{A12FA001-AC4F-418D-AE19-62706E023703}">
                      <ahyp:hlinkClr xmlns:ahyp="http://schemas.microsoft.com/office/drawing/2018/hyperlinkcolor" val="tx"/>
                    </a:ext>
                  </a:extLst>
                </a:hlinkClick>
              </a:rPr>
              <a:t>Citizenship</a:t>
            </a:r>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13</a:t>
            </a:fld>
            <a:endParaRPr lang="en-US"/>
          </a:p>
        </p:txBody>
      </p:sp>
    </p:spTree>
    <p:extLst>
      <p:ext uri="{BB962C8B-B14F-4D97-AF65-F5344CB8AC3E}">
        <p14:creationId xmlns:p14="http://schemas.microsoft.com/office/powerpoint/2010/main" val="12434095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dirty="0"/>
              <a:t>SEE</a:t>
            </a:r>
            <a:r>
              <a:rPr lang="en-AU" dirty="0"/>
              <a:t> </a:t>
            </a:r>
            <a:r>
              <a:rPr lang="en-AU" b="0" dirty="0"/>
              <a:t>–</a:t>
            </a:r>
            <a:r>
              <a:rPr lang="en-AU" dirty="0"/>
              <a:t> </a:t>
            </a:r>
            <a:r>
              <a:rPr lang="en-AU" b="1" u="sng" dirty="0"/>
              <a:t>JUDGE</a:t>
            </a:r>
            <a:r>
              <a:rPr lang="en-AU" dirty="0"/>
              <a:t> </a:t>
            </a:r>
            <a:r>
              <a:rPr lang="en-AU" b="0" dirty="0"/>
              <a:t>– ACT – PRAY</a:t>
            </a:r>
            <a:r>
              <a:rPr lang="en-AU" dirty="0"/>
              <a:t> </a:t>
            </a:r>
            <a:endParaRPr lang="en-US" dirty="0"/>
          </a:p>
          <a:p>
            <a:pPr>
              <a:spcAft>
                <a:spcPts val="600"/>
              </a:spcAft>
            </a:pPr>
            <a:endParaRPr lang="en-AU" b="1" dirty="0"/>
          </a:p>
          <a:p>
            <a:pPr>
              <a:spcAft>
                <a:spcPts val="600"/>
              </a:spcAft>
            </a:pPr>
            <a:r>
              <a:rPr lang="en-AU" b="1" kern="1200" dirty="0">
                <a:effectLst/>
              </a:rPr>
              <a:t>Discover:</a:t>
            </a:r>
            <a:r>
              <a:rPr lang="en-AU" b="1" dirty="0"/>
              <a:t> </a:t>
            </a:r>
            <a:r>
              <a:rPr lang="en-AU" kern="1200" dirty="0">
                <a:effectLst/>
              </a:rPr>
              <a:t>In 2008, Australians and the Australian Government made a commitment to ‘close the gap’</a:t>
            </a:r>
            <a:r>
              <a:rPr lang="en-AU" dirty="0"/>
              <a:t> </a:t>
            </a:r>
            <a:r>
              <a:rPr lang="en-AU" kern="1200" dirty="0">
                <a:effectLst/>
              </a:rPr>
              <a:t>between First Nations </a:t>
            </a:r>
            <a:r>
              <a:rPr lang="en-AU" dirty="0"/>
              <a:t>Peoples </a:t>
            </a:r>
            <a:r>
              <a:rPr lang="en-AU" kern="1200" dirty="0">
                <a:effectLst/>
              </a:rPr>
              <a:t>and non-First Nations </a:t>
            </a:r>
            <a:r>
              <a:rPr lang="en-AU" dirty="0"/>
              <a:t>Peoples</a:t>
            </a:r>
            <a:r>
              <a:rPr lang="en-AU" kern="1200" dirty="0">
                <a:effectLst/>
              </a:rPr>
              <a:t>. Introducing ‘Close the Gap’, Prime Minister</a:t>
            </a:r>
            <a:r>
              <a:rPr lang="en-AU" dirty="0"/>
              <a:t> </a:t>
            </a:r>
            <a:r>
              <a:rPr lang="en-AU" kern="1200" dirty="0">
                <a:effectLst/>
              </a:rPr>
              <a:t>Kevin Rudd said: </a:t>
            </a:r>
            <a:r>
              <a:rPr lang="en-AU" i="0" kern="1200" dirty="0">
                <a:effectLst/>
              </a:rPr>
              <a:t>“This new partnership on closing the gap will set concrete targets for the future: within a</a:t>
            </a:r>
            <a:r>
              <a:rPr lang="en-AU" dirty="0"/>
              <a:t> </a:t>
            </a:r>
            <a:r>
              <a:rPr lang="en-AU" i="0" kern="1200" dirty="0">
                <a:effectLst/>
              </a:rPr>
              <a:t>decade to halve the widening gap in literacy, numeracy and employment outcomes and opportunities for</a:t>
            </a:r>
            <a:r>
              <a:rPr lang="en-AU" dirty="0"/>
              <a:t> </a:t>
            </a:r>
            <a:r>
              <a:rPr lang="en-AU" i="0" kern="1200" dirty="0">
                <a:effectLst/>
              </a:rPr>
              <a:t>Indigenous children, within a decade to halve the appalling gap in infant mortality rates between Indigenous</a:t>
            </a:r>
            <a:r>
              <a:rPr lang="en-AU" dirty="0"/>
              <a:t> </a:t>
            </a:r>
            <a:r>
              <a:rPr lang="en-AU" i="0" kern="1200" dirty="0">
                <a:effectLst/>
              </a:rPr>
              <a:t>and non-Indigenous children and, within a generation, to close the equally appalling 17-year life gap between</a:t>
            </a:r>
            <a:r>
              <a:rPr lang="en-AU" dirty="0"/>
              <a:t> </a:t>
            </a:r>
            <a:r>
              <a:rPr lang="en-AU" i="0" kern="1200" dirty="0">
                <a:effectLst/>
              </a:rPr>
              <a:t>Indigenous and non-Indigenous.”</a:t>
            </a:r>
            <a:r>
              <a:rPr lang="en-AU" dirty="0"/>
              <a:t>  </a:t>
            </a:r>
            <a:endParaRPr lang="en-US" i="0" kern="1200" dirty="0">
              <a:effectLst/>
              <a:cs typeface="Calibri"/>
            </a:endParaRPr>
          </a:p>
          <a:p>
            <a:pPr>
              <a:spcAft>
                <a:spcPts val="600"/>
              </a:spcAft>
            </a:pPr>
            <a:endParaRPr lang="en-AU" b="1" dirty="0"/>
          </a:p>
          <a:p>
            <a:pPr>
              <a:spcAft>
                <a:spcPts val="600"/>
              </a:spcAft>
            </a:pPr>
            <a:r>
              <a:rPr lang="en-AU" b="1" kern="1200" dirty="0">
                <a:effectLst/>
              </a:rPr>
              <a:t>Investigate:</a:t>
            </a:r>
            <a:r>
              <a:rPr lang="en-AU" b="1" dirty="0"/>
              <a:t> </a:t>
            </a:r>
            <a:r>
              <a:rPr lang="en-AU" b="0" kern="1200" dirty="0">
                <a:effectLst/>
              </a:rPr>
              <a:t>Explore the</a:t>
            </a:r>
            <a:r>
              <a:rPr lang="en-AU" dirty="0"/>
              <a:t> </a:t>
            </a:r>
            <a:r>
              <a:rPr lang="en-AU" b="0" i="1" kern="1200" dirty="0">
                <a:effectLst/>
                <a:hlinkClick r:id="rId3"/>
              </a:rPr>
              <a:t>Closing the Gap</a:t>
            </a:r>
            <a:r>
              <a:rPr lang="en-AU" i="1" dirty="0"/>
              <a:t> </a:t>
            </a:r>
            <a:r>
              <a:rPr lang="en-AU" b="0" kern="1200" dirty="0">
                <a:effectLst/>
              </a:rPr>
              <a:t>targets.</a:t>
            </a:r>
            <a:endParaRPr lang="en-AU" b="0" kern="1200" dirty="0">
              <a:effectLst/>
              <a:cs typeface="Calibri"/>
            </a:endParaRPr>
          </a:p>
          <a:p>
            <a:pPr>
              <a:spcAft>
                <a:spcPts val="600"/>
              </a:spcAft>
            </a:pPr>
            <a:endParaRPr lang="en-AU" b="1" dirty="0"/>
          </a:p>
          <a:p>
            <a:pPr lvl="0">
              <a:spcAft>
                <a:spcPts val="600"/>
              </a:spcAft>
            </a:pPr>
            <a:r>
              <a:rPr lang="en-AU" b="1" kern="1200" dirty="0">
                <a:effectLst/>
              </a:rPr>
              <a:t>Discuss:</a:t>
            </a:r>
            <a:endParaRPr lang="en-US" kern="1200" dirty="0">
              <a:effectLst/>
              <a:cs typeface="Calibri"/>
            </a:endParaRPr>
          </a:p>
          <a:p>
            <a:pPr lvl="0">
              <a:spcAft>
                <a:spcPts val="600"/>
              </a:spcAft>
            </a:pPr>
            <a:r>
              <a:rPr lang="en-AU" i="1" kern="1200" dirty="0">
                <a:effectLst/>
              </a:rPr>
              <a:t>As a large group:</a:t>
            </a:r>
            <a:endParaRPr lang="en-US" kern="1200" dirty="0">
              <a:effectLst/>
            </a:endParaRPr>
          </a:p>
          <a:p>
            <a:pPr>
              <a:spcAft>
                <a:spcPts val="600"/>
              </a:spcAft>
              <a:defRPr/>
            </a:pPr>
            <a:r>
              <a:rPr lang="en-AU" kern="1200" dirty="0">
                <a:effectLst/>
              </a:rPr>
              <a:t>Match each of these targets to one or more of United Nations’ 17</a:t>
            </a:r>
            <a:r>
              <a:rPr lang="en-AU" dirty="0"/>
              <a:t> </a:t>
            </a:r>
            <a:r>
              <a:rPr lang="en-AU" kern="1200" dirty="0">
                <a:effectLst/>
                <a:hlinkClick r:id="rId4"/>
              </a:rPr>
              <a:t>Sustainable Development Goals</a:t>
            </a:r>
            <a:r>
              <a:rPr lang="en-AU" dirty="0"/>
              <a:t> </a:t>
            </a:r>
            <a:r>
              <a:rPr lang="en-AU" kern="1200" dirty="0">
                <a:effectLst/>
              </a:rPr>
              <a:t>(SDGs</a:t>
            </a:r>
            <a:r>
              <a:rPr lang="en-AU" dirty="0"/>
              <a:t>). </a:t>
            </a:r>
            <a:endParaRPr lang="en-AU" kern="1200" dirty="0">
              <a:effectLst/>
            </a:endParaRPr>
          </a:p>
          <a:p>
            <a:pPr marL="172720" indent="-172720">
              <a:spcAft>
                <a:spcPts val="600"/>
              </a:spcAft>
              <a:buFont typeface="Arial"/>
              <a:buChar char="•"/>
            </a:pPr>
            <a:r>
              <a:rPr lang="en-AU" kern="1200" dirty="0">
                <a:effectLst/>
              </a:rPr>
              <a:t>Which </a:t>
            </a:r>
            <a:r>
              <a:rPr lang="en-AU" dirty="0"/>
              <a:t>human rights </a:t>
            </a:r>
            <a:r>
              <a:rPr lang="en-AU" kern="1200" dirty="0">
                <a:effectLst/>
              </a:rPr>
              <a:t>will ‘Closing the Gap’ directly address? Use this</a:t>
            </a:r>
            <a:r>
              <a:rPr lang="en-AU" dirty="0"/>
              <a:t> </a:t>
            </a:r>
            <a:r>
              <a:rPr lang="en-AU" kern="1200" dirty="0">
                <a:effectLst/>
                <a:hlinkClick r:id="rId5"/>
              </a:rPr>
              <a:t>UN</a:t>
            </a:r>
            <a:r>
              <a:rPr lang="en-AU" dirty="0">
                <a:hlinkClick r:id="rId5"/>
              </a:rPr>
              <a:t> </a:t>
            </a:r>
            <a:r>
              <a:rPr lang="en-AU" i="1" kern="1200" dirty="0">
                <a:effectLst/>
                <a:hlinkClick r:id="rId5"/>
              </a:rPr>
              <a:t>Universal Declaration of Human</a:t>
            </a:r>
            <a:r>
              <a:rPr lang="en-AU" i="1" dirty="0">
                <a:hlinkClick r:id="rId5"/>
              </a:rPr>
              <a:t> </a:t>
            </a:r>
            <a:r>
              <a:rPr lang="en-AU" i="1" kern="1200" dirty="0">
                <a:effectLst/>
                <a:hlinkClick r:id="rId5"/>
              </a:rPr>
              <a:t>Rights</a:t>
            </a:r>
            <a:r>
              <a:rPr lang="en-AU" i="1" dirty="0">
                <a:hlinkClick r:id="rId5"/>
              </a:rPr>
              <a:t> </a:t>
            </a:r>
            <a:r>
              <a:rPr lang="en-AU" kern="1200" dirty="0">
                <a:effectLst/>
                <a:hlinkClick r:id="rId5"/>
              </a:rPr>
              <a:t>booklet</a:t>
            </a:r>
            <a:r>
              <a:rPr lang="en-AU" dirty="0"/>
              <a:t> </a:t>
            </a:r>
            <a:r>
              <a:rPr lang="en-AU" kern="1200" dirty="0">
                <a:effectLst/>
              </a:rPr>
              <a:t>to aid your research.</a:t>
            </a:r>
          </a:p>
          <a:p>
            <a:pPr marL="0" lvl="0" indent="0">
              <a:spcAft>
                <a:spcPts val="600"/>
              </a:spcAft>
              <a:buNone/>
            </a:pPr>
            <a:r>
              <a:rPr lang="en-AU" i="1" kern="1200" dirty="0">
                <a:effectLst/>
              </a:rPr>
              <a:t>In small groups:</a:t>
            </a:r>
            <a:endParaRPr lang="en-US" kern="1200" dirty="0">
              <a:effectLst/>
            </a:endParaRPr>
          </a:p>
          <a:p>
            <a:pPr>
              <a:spcAft>
                <a:spcPts val="600"/>
              </a:spcAft>
            </a:pPr>
            <a:r>
              <a:rPr lang="en-AU" kern="1200" dirty="0">
                <a:effectLst/>
              </a:rPr>
              <a:t>Choose one of the United Nations’ 17</a:t>
            </a:r>
            <a:r>
              <a:rPr lang="en-AU" dirty="0"/>
              <a:t> </a:t>
            </a:r>
            <a:r>
              <a:rPr lang="en-AU" kern="1200" dirty="0">
                <a:effectLst/>
                <a:hlinkClick r:id="rId4">
                  <a:extLst>
                    <a:ext uri="{A12FA001-AC4F-418D-AE19-62706E023703}">
                      <ahyp:hlinkClr xmlns:ahyp="http://schemas.microsoft.com/office/drawing/2018/hyperlinkcolor" val="tx"/>
                    </a:ext>
                  </a:extLst>
                </a:hlinkClick>
              </a:rPr>
              <a:t>Sustainable Development Goals</a:t>
            </a:r>
            <a:r>
              <a:rPr lang="en-AU" kern="1200" dirty="0">
                <a:effectLst/>
              </a:rPr>
              <a:t>.</a:t>
            </a:r>
            <a:r>
              <a:rPr lang="en-AU" dirty="0"/>
              <a:t> </a:t>
            </a:r>
            <a:endParaRPr lang="en-AU" kern="1200" dirty="0">
              <a:effectLst/>
            </a:endParaRPr>
          </a:p>
          <a:p>
            <a:pPr marL="172720" indent="-172720">
              <a:buFont typeface="Arial"/>
              <a:buChar char="•"/>
            </a:pPr>
            <a:r>
              <a:rPr lang="en-AU" kern="1200" dirty="0">
                <a:effectLst/>
              </a:rPr>
              <a:t>How does achieving that goal impact the other SDGs?</a:t>
            </a:r>
            <a:r>
              <a:rPr lang="en-AU" dirty="0"/>
              <a:t> </a:t>
            </a:r>
            <a:endParaRPr lang="en-US" kern="1200" dirty="0">
              <a:effectLst/>
            </a:endParaRPr>
          </a:p>
          <a:p>
            <a:pPr marL="172720" indent="-172720">
              <a:spcAft>
                <a:spcPts val="600"/>
              </a:spcAft>
              <a:buFont typeface="Arial"/>
              <a:buChar char="•"/>
            </a:pPr>
            <a:r>
              <a:rPr lang="en-AU" kern="1200" dirty="0">
                <a:effectLst/>
              </a:rPr>
              <a:t>Thinking about the Australian context, what are some possible impacts on everyday life, for example</a:t>
            </a:r>
            <a:r>
              <a:rPr lang="en-AU" dirty="0"/>
              <a:t> </a:t>
            </a:r>
            <a:r>
              <a:rPr lang="en-AU" kern="1200" dirty="0">
                <a:effectLst/>
              </a:rPr>
              <a:t>amongst First Nations communities, if that goal is not achieved?</a:t>
            </a:r>
            <a:endParaRPr lang="en-US" kern="1200" dirty="0">
              <a:effectLst/>
            </a:endParaRPr>
          </a:p>
          <a:p>
            <a:pPr defTabSz="914400">
              <a:defRPr/>
            </a:pPr>
            <a:endParaRPr lang="en-AU" b="1" dirty="0"/>
          </a:p>
          <a:p>
            <a:pPr defTabSz="914400">
              <a:defRPr/>
            </a:pPr>
            <a:r>
              <a:rPr lang="en-AU" b="1" i="0" u="none" kern="1200" dirty="0">
                <a:effectLst/>
              </a:rPr>
              <a:t>Curriculum</a:t>
            </a:r>
            <a:r>
              <a:rPr lang="en-AU" b="1" dirty="0"/>
              <a:t> Links</a:t>
            </a:r>
            <a:r>
              <a:rPr lang="en-AU" b="1" i="0" u="none" kern="1200" dirty="0">
                <a:effectLst/>
              </a:rPr>
              <a:t>:</a:t>
            </a:r>
            <a:r>
              <a:rPr lang="en-AU" b="1" dirty="0"/>
              <a:t> </a:t>
            </a:r>
            <a:r>
              <a:rPr lang="en-US" dirty="0">
                <a:hlinkClick r:id="rId6"/>
              </a:rPr>
              <a:t>History</a:t>
            </a:r>
            <a:r>
              <a:rPr lang="en-US" kern="1200" dirty="0">
                <a:effectLst/>
              </a:rPr>
              <a:t>,</a:t>
            </a:r>
            <a:r>
              <a:rPr lang="en-US" b="1" dirty="0"/>
              <a:t> </a:t>
            </a:r>
            <a:r>
              <a:rPr lang="en-AU" kern="1200" dirty="0">
                <a:effectLst/>
                <a:hlinkClick r:id="rId7"/>
              </a:rPr>
              <a:t>Civics</a:t>
            </a:r>
            <a:r>
              <a:rPr lang="en-AU" kern="1200" baseline="0" dirty="0">
                <a:effectLst/>
                <a:hlinkClick r:id="rId7"/>
              </a:rPr>
              <a:t> and</a:t>
            </a:r>
            <a:r>
              <a:rPr lang="en-AU" dirty="0">
                <a:hlinkClick r:id="rId7"/>
              </a:rPr>
              <a:t> </a:t>
            </a:r>
            <a:r>
              <a:rPr lang="en-AU" kern="1200" baseline="0" dirty="0">
                <a:effectLst/>
                <a:hlinkClick r:id="rId7">
                  <a:extLst>
                    <a:ext uri="{A12FA001-AC4F-418D-AE19-62706E023703}">
                      <ahyp:hlinkClr xmlns:ahyp="http://schemas.microsoft.com/office/drawing/2018/hyperlinkcolor" val="tx"/>
                    </a:ext>
                  </a:extLst>
                </a:hlinkClick>
              </a:rPr>
              <a:t>Citizenship</a:t>
            </a:r>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14</a:t>
            </a:fld>
            <a:endParaRPr lang="en-US"/>
          </a:p>
        </p:txBody>
      </p:sp>
    </p:spTree>
    <p:extLst>
      <p:ext uri="{BB962C8B-B14F-4D97-AF65-F5344CB8AC3E}">
        <p14:creationId xmlns:p14="http://schemas.microsoft.com/office/powerpoint/2010/main" val="9479864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defRPr/>
            </a:pPr>
            <a:r>
              <a:rPr lang="en-AU" b="1" u="sng" dirty="0"/>
              <a:t>SEE</a:t>
            </a:r>
            <a:r>
              <a:rPr lang="en-AU" dirty="0"/>
              <a:t> – JUDGE – ACT – PRAY </a:t>
            </a:r>
            <a:endParaRPr lang="en-US" dirty="0"/>
          </a:p>
          <a:p>
            <a:pPr>
              <a:spcAft>
                <a:spcPts val="600"/>
              </a:spcAft>
              <a:defRPr/>
            </a:pPr>
            <a:endParaRPr lang="en-AU" b="1" dirty="0"/>
          </a:p>
          <a:p>
            <a:pPr>
              <a:spcAft>
                <a:spcPts val="600"/>
              </a:spcAft>
              <a:defRPr/>
            </a:pPr>
            <a:r>
              <a:rPr lang="en-AU" b="1" dirty="0"/>
              <a:t>Listen: </a:t>
            </a:r>
            <a:r>
              <a:rPr lang="en-US" b="0" dirty="0">
                <a:hlinkClick r:id="rId3"/>
              </a:rPr>
              <a:t>The Statement From the Heart</a:t>
            </a:r>
            <a:r>
              <a:rPr lang="en-AU" dirty="0"/>
              <a:t> is an invitation from First Nations Peoples issued to all Australians on 26 May 2017.* Go to this </a:t>
            </a:r>
            <a:r>
              <a:rPr lang="en-AU" dirty="0">
                <a:hlinkClick r:id="rId4"/>
              </a:rPr>
              <a:t>website</a:t>
            </a:r>
            <a:r>
              <a:rPr lang="en-AU" dirty="0"/>
              <a:t> and scroll down to listen Professor Megan Davis, member of the Referendum Council, reading the Statement From the Heart for the first time in history on the floor of the First Nations Constitutional Convention.</a:t>
            </a:r>
            <a:endParaRPr lang="en-US" dirty="0">
              <a:cs typeface="Calibri"/>
            </a:endParaRPr>
          </a:p>
          <a:p>
            <a:pPr>
              <a:spcAft>
                <a:spcPts val="600"/>
              </a:spcAft>
            </a:pPr>
            <a:endParaRPr lang="en-AU" b="1" dirty="0"/>
          </a:p>
          <a:p>
            <a:pPr>
              <a:spcAft>
                <a:spcPts val="600"/>
              </a:spcAft>
            </a:pPr>
            <a:r>
              <a:rPr lang="en-AU" b="1" dirty="0"/>
              <a:t>Investigate</a:t>
            </a:r>
            <a:r>
              <a:rPr lang="en-AU" dirty="0"/>
              <a:t> where the Statement From the Heart was written, who created the artwork and who was involved in writing and signing it. </a:t>
            </a:r>
            <a:endParaRPr lang="en-US" dirty="0">
              <a:cs typeface="Calibri"/>
            </a:endParaRPr>
          </a:p>
          <a:p>
            <a:pPr>
              <a:spcAft>
                <a:spcPts val="600"/>
              </a:spcAft>
            </a:pPr>
            <a:endParaRPr lang="en-AU" b="1" dirty="0"/>
          </a:p>
          <a:p>
            <a:pPr>
              <a:spcAft>
                <a:spcPts val="600"/>
              </a:spcAft>
            </a:pPr>
            <a:r>
              <a:rPr lang="en-AU" b="1" dirty="0"/>
              <a:t>Curriculum Links: </a:t>
            </a:r>
            <a:r>
              <a:rPr lang="en-US" dirty="0">
                <a:hlinkClick r:id="rId5"/>
              </a:rPr>
              <a:t>History</a:t>
            </a:r>
            <a:r>
              <a:rPr lang="en-US" dirty="0"/>
              <a:t>,</a:t>
            </a:r>
            <a:r>
              <a:rPr lang="en-US" b="1" dirty="0"/>
              <a:t> </a:t>
            </a:r>
            <a:r>
              <a:rPr lang="en-AU" dirty="0">
                <a:hlinkClick r:id="rId6"/>
              </a:rPr>
              <a:t>Civics and </a:t>
            </a:r>
            <a:r>
              <a:rPr lang="en-AU" dirty="0">
                <a:hlinkClick r:id="rId6">
                  <a:extLst>
                    <a:ext uri="{A12FA001-AC4F-418D-AE19-62706E023703}">
                      <ahyp:hlinkClr xmlns:ahyp="http://schemas.microsoft.com/office/drawing/2018/hyperlinkcolor" val="tx"/>
                    </a:ext>
                  </a:extLst>
                </a:hlinkClick>
              </a:rPr>
              <a:t>Citizenship</a:t>
            </a:r>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15</a:t>
            </a:fld>
            <a:endParaRPr lang="en-US"/>
          </a:p>
        </p:txBody>
      </p:sp>
    </p:spTree>
    <p:extLst>
      <p:ext uri="{BB962C8B-B14F-4D97-AF65-F5344CB8AC3E}">
        <p14:creationId xmlns:p14="http://schemas.microsoft.com/office/powerpoint/2010/main" val="6366553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dirty="0"/>
              <a:t>SEE</a:t>
            </a:r>
            <a:r>
              <a:rPr lang="en-AU" dirty="0"/>
              <a:t> – </a:t>
            </a:r>
            <a:r>
              <a:rPr lang="en-AU" b="1" u="sng" dirty="0"/>
              <a:t>JUDGE</a:t>
            </a:r>
            <a:r>
              <a:rPr lang="en-AU" dirty="0"/>
              <a:t> – ACT – PRAY </a:t>
            </a:r>
            <a:endParaRPr lang="en-US" dirty="0"/>
          </a:p>
          <a:p>
            <a:pPr defTabSz="914400">
              <a:spcAft>
                <a:spcPts val="424"/>
              </a:spcAft>
              <a:defRPr/>
            </a:pPr>
            <a:endParaRPr lang="en-AU" b="1" dirty="0"/>
          </a:p>
          <a:p>
            <a:pPr defTabSz="914400">
              <a:spcAft>
                <a:spcPts val="424"/>
              </a:spcAft>
              <a:defRPr/>
            </a:pPr>
            <a:r>
              <a:rPr lang="en-AU" b="1" dirty="0"/>
              <a:t>Review </a:t>
            </a:r>
            <a:r>
              <a:rPr lang="en-AU" dirty="0"/>
              <a:t>the Statement and the two things it calls for, using the slide as a prompt.</a:t>
            </a:r>
            <a:endParaRPr lang="en-US" dirty="0">
              <a:cs typeface="Calibri"/>
            </a:endParaRPr>
          </a:p>
          <a:p>
            <a:pPr defTabSz="914400">
              <a:spcAft>
                <a:spcPts val="424"/>
              </a:spcAft>
              <a:defRPr/>
            </a:pPr>
            <a:endParaRPr lang="en-AU" b="1" dirty="0"/>
          </a:p>
          <a:p>
            <a:pPr defTabSz="914400">
              <a:spcAft>
                <a:spcPts val="424"/>
              </a:spcAft>
              <a:defRPr/>
            </a:pPr>
            <a:r>
              <a:rPr lang="en-AU" b="1" dirty="0"/>
              <a:t>Explore </a:t>
            </a:r>
            <a:r>
              <a:rPr lang="en-AU" dirty="0"/>
              <a:t>the Catholic Social Teaching principles of Participation and Subsidiarity using our </a:t>
            </a:r>
            <a:r>
              <a:rPr lang="en-AU" dirty="0">
                <a:hlinkClick r:id="rId3"/>
              </a:rPr>
              <a:t>CST Toolkit</a:t>
            </a:r>
            <a:r>
              <a:rPr lang="en-AU" dirty="0"/>
              <a:t>. The Toolkit includes learning sequences and this </a:t>
            </a:r>
            <a:r>
              <a:rPr lang="en-AU" dirty="0">
                <a:hlinkClick r:id="rId4"/>
              </a:rPr>
              <a:t>short film</a:t>
            </a:r>
            <a:r>
              <a:rPr lang="en-AU" dirty="0"/>
              <a:t> explaining the principles. </a:t>
            </a:r>
            <a:endParaRPr lang="en-US" dirty="0">
              <a:cs typeface="Calibri"/>
            </a:endParaRPr>
          </a:p>
          <a:p>
            <a:pPr defTabSz="914400">
              <a:spcAft>
                <a:spcPts val="424"/>
              </a:spcAft>
              <a:defRPr/>
            </a:pPr>
            <a:endParaRPr lang="en-AU" b="1" dirty="0"/>
          </a:p>
          <a:p>
            <a:pPr defTabSz="914400">
              <a:spcAft>
                <a:spcPts val="424"/>
              </a:spcAft>
              <a:defRPr/>
            </a:pPr>
            <a:r>
              <a:rPr lang="en-AU" b="1" dirty="0"/>
              <a:t>Discuss</a:t>
            </a:r>
            <a:r>
              <a:rPr lang="en-AU" dirty="0"/>
              <a:t>:</a:t>
            </a:r>
            <a:endParaRPr lang="en-US" dirty="0">
              <a:cs typeface="Calibri"/>
            </a:endParaRPr>
          </a:p>
          <a:p>
            <a:pPr marL="171450" indent="-171450" defTabSz="914400">
              <a:buFont typeface="Arial"/>
              <a:buChar char="•"/>
              <a:defRPr/>
            </a:pPr>
            <a:r>
              <a:rPr lang="en-AU" dirty="0"/>
              <a:t>What do you think “History is calling” means? </a:t>
            </a:r>
            <a:endParaRPr lang="en-US" dirty="0"/>
          </a:p>
          <a:p>
            <a:pPr marL="171450" indent="-171450" defTabSz="914400">
              <a:spcAft>
                <a:spcPts val="424"/>
              </a:spcAft>
              <a:buFont typeface="Arial"/>
              <a:buChar char="•"/>
              <a:defRPr/>
            </a:pPr>
            <a:r>
              <a:rPr lang="en-AU" dirty="0"/>
              <a:t>Why is looking back at the past important for seeing in the present and looking forward to the future?</a:t>
            </a:r>
            <a:endParaRPr lang="en-US" dirty="0"/>
          </a:p>
          <a:p>
            <a:pPr defTabSz="914400">
              <a:spcAft>
                <a:spcPts val="600"/>
              </a:spcAft>
              <a:defRPr/>
            </a:pPr>
            <a:endParaRPr lang="en-AU" b="1" dirty="0"/>
          </a:p>
          <a:p>
            <a:pPr defTabSz="914400">
              <a:spcAft>
                <a:spcPts val="600"/>
              </a:spcAft>
              <a:defRPr/>
            </a:pPr>
            <a:r>
              <a:rPr lang="en-AU" b="1" dirty="0"/>
              <a:t>Curriculum Links: </a:t>
            </a:r>
            <a:r>
              <a:rPr lang="en-AU" dirty="0">
                <a:hlinkClick r:id="rId5"/>
              </a:rPr>
              <a:t>Ethical Understanding</a:t>
            </a:r>
            <a:r>
              <a:rPr lang="en-AU" dirty="0"/>
              <a:t>, </a:t>
            </a:r>
            <a:r>
              <a:rPr lang="en-AU" dirty="0">
                <a:hlinkClick r:id="rId6"/>
              </a:rPr>
              <a:t>Critical and Creative Thinking</a:t>
            </a:r>
            <a:r>
              <a:rPr lang="en-AU" dirty="0"/>
              <a:t>, </a:t>
            </a:r>
            <a:r>
              <a:rPr lang="en-AU" dirty="0">
                <a:hlinkClick r:id="rId7"/>
              </a:rPr>
              <a:t>Personal and Social Capability</a:t>
            </a:r>
            <a:r>
              <a:rPr lang="en-AU" dirty="0"/>
              <a:t>, </a:t>
            </a:r>
            <a:r>
              <a:rPr lang="en-US" dirty="0">
                <a:hlinkClick r:id="rId8"/>
              </a:rPr>
              <a:t>History</a:t>
            </a:r>
            <a:r>
              <a:rPr lang="en-US" dirty="0"/>
              <a:t>,</a:t>
            </a:r>
            <a:r>
              <a:rPr lang="en-US" b="1" dirty="0"/>
              <a:t> </a:t>
            </a:r>
            <a:r>
              <a:rPr lang="en-AU" dirty="0">
                <a:hlinkClick r:id="rId9"/>
              </a:rPr>
              <a:t>Civics and </a:t>
            </a:r>
            <a:r>
              <a:rPr lang="en-AU" dirty="0">
                <a:hlinkClick r:id="rId9">
                  <a:extLst>
                    <a:ext uri="{A12FA001-AC4F-418D-AE19-62706E023703}">
                      <ahyp:hlinkClr xmlns:ahyp="http://schemas.microsoft.com/office/drawing/2018/hyperlinkcolor" val="tx"/>
                    </a:ext>
                  </a:extLst>
                </a:hlinkClick>
              </a:rPr>
              <a:t>Citizenship</a:t>
            </a:r>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16</a:t>
            </a:fld>
            <a:endParaRPr lang="en-US"/>
          </a:p>
        </p:txBody>
      </p:sp>
    </p:spTree>
    <p:extLst>
      <p:ext uri="{BB962C8B-B14F-4D97-AF65-F5344CB8AC3E}">
        <p14:creationId xmlns:p14="http://schemas.microsoft.com/office/powerpoint/2010/main" val="29065620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0" dirty="0"/>
              <a:t>SEE –</a:t>
            </a:r>
            <a:r>
              <a:rPr lang="en-AU" dirty="0"/>
              <a:t> </a:t>
            </a:r>
            <a:r>
              <a:rPr lang="en-AU" b="1" u="sng" dirty="0"/>
              <a:t>JUDGE</a:t>
            </a:r>
            <a:r>
              <a:rPr lang="en-AU" dirty="0"/>
              <a:t> </a:t>
            </a:r>
            <a:r>
              <a:rPr lang="en-AU" b="0" dirty="0"/>
              <a:t>– ACT – PRAY</a:t>
            </a:r>
            <a:r>
              <a:rPr lang="en-AU" dirty="0"/>
              <a:t> </a:t>
            </a:r>
            <a:endParaRPr lang="en-US" dirty="0"/>
          </a:p>
          <a:p>
            <a:pPr>
              <a:spcBef>
                <a:spcPts val="329"/>
              </a:spcBef>
              <a:spcAft>
                <a:spcPts val="424"/>
              </a:spcAft>
            </a:pPr>
            <a:r>
              <a:rPr lang="en-AU" b="1" dirty="0"/>
              <a:t>Discuss</a:t>
            </a:r>
            <a:r>
              <a:rPr lang="en-AU" dirty="0"/>
              <a:t>: </a:t>
            </a:r>
            <a:endParaRPr lang="en-US" dirty="0"/>
          </a:p>
          <a:p>
            <a:pPr marL="171450" indent="-171450">
              <a:lnSpc>
                <a:spcPct val="100000"/>
              </a:lnSpc>
              <a:spcBef>
                <a:spcPts val="0"/>
              </a:spcBef>
              <a:spcAft>
                <a:spcPts val="0"/>
              </a:spcAft>
              <a:buFont typeface="Arial"/>
              <a:buChar char="•"/>
            </a:pPr>
            <a:r>
              <a:rPr lang="en-AU" dirty="0"/>
              <a:t>Why is a First Nations Voice important? List as many reasons as you can think of.</a:t>
            </a:r>
            <a:endParaRPr lang="en-US" dirty="0"/>
          </a:p>
          <a:p>
            <a:pPr marL="171450" indent="-171450">
              <a:spcAft>
                <a:spcPts val="424"/>
              </a:spcAft>
              <a:buFont typeface="Arial"/>
              <a:buChar char="•"/>
            </a:pPr>
            <a:r>
              <a:rPr lang="en-AU" dirty="0"/>
              <a:t>How would a First Nations Voice and a Makarrata Commission help First Nations Peoples to better participate in decisions that affect their lives? </a:t>
            </a:r>
            <a:endParaRPr lang="en-AU" dirty="0">
              <a:cs typeface="Calibri"/>
            </a:endParaRPr>
          </a:p>
          <a:p>
            <a:pPr defTabSz="914400">
              <a:spcAft>
                <a:spcPts val="600"/>
              </a:spcAft>
              <a:defRPr/>
            </a:pPr>
            <a:r>
              <a:rPr lang="en-AU" b="1" dirty="0"/>
              <a:t>Curriculum Links: </a:t>
            </a:r>
            <a:r>
              <a:rPr lang="en-AU" dirty="0">
                <a:hlinkClick r:id="rId3"/>
              </a:rPr>
              <a:t>Critical and Creative Thinking</a:t>
            </a:r>
            <a:r>
              <a:rPr lang="en-AU" dirty="0"/>
              <a:t>, </a:t>
            </a:r>
            <a:r>
              <a:rPr lang="en-AU" dirty="0">
                <a:hlinkClick r:id="rId4"/>
              </a:rPr>
              <a:t>Civics and </a:t>
            </a:r>
            <a:r>
              <a:rPr lang="en-AU" dirty="0">
                <a:hlinkClick r:id="rId4">
                  <a:extLst>
                    <a:ext uri="{A12FA001-AC4F-418D-AE19-62706E023703}">
                      <ahyp:hlinkClr xmlns:ahyp="http://schemas.microsoft.com/office/drawing/2018/hyperlinkcolor" val="tx"/>
                    </a:ext>
                  </a:extLst>
                </a:hlinkClick>
              </a:rPr>
              <a:t>Citizenship</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17</a:t>
            </a:fld>
            <a:endParaRPr lang="en-US"/>
          </a:p>
        </p:txBody>
      </p:sp>
    </p:spTree>
    <p:extLst>
      <p:ext uri="{BB962C8B-B14F-4D97-AF65-F5344CB8AC3E}">
        <p14:creationId xmlns:p14="http://schemas.microsoft.com/office/powerpoint/2010/main" val="2660877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a:t>
            </a:r>
            <a:r>
              <a:rPr lang="en-AU" b="0"/>
              <a:t>–</a:t>
            </a:r>
            <a:r>
              <a:rPr lang="en-AU"/>
              <a:t> </a:t>
            </a:r>
            <a:r>
              <a:rPr lang="en-AU" b="1" u="sng"/>
              <a:t>JUDGE</a:t>
            </a:r>
            <a:r>
              <a:rPr lang="en-AU"/>
              <a:t> </a:t>
            </a:r>
            <a:r>
              <a:rPr lang="en-AU" b="0"/>
              <a:t>– ACT – PRAY</a:t>
            </a:r>
            <a:r>
              <a:rPr lang="en-AU"/>
              <a:t> </a:t>
            </a:r>
            <a:endParaRPr lang="en-US"/>
          </a:p>
          <a:p>
            <a:pPr>
              <a:spcAft>
                <a:spcPts val="600"/>
              </a:spcAft>
              <a:defRPr/>
            </a:pPr>
            <a:endParaRPr lang="en-AU" b="1"/>
          </a:p>
          <a:p>
            <a:pPr>
              <a:spcAft>
                <a:spcPts val="600"/>
              </a:spcAft>
              <a:defRPr/>
            </a:pPr>
            <a:r>
              <a:rPr lang="en-AU" b="1"/>
              <a:t>Recap: </a:t>
            </a:r>
            <a:r>
              <a:rPr lang="en-AU" b="0" i="1"/>
              <a:t>Why does Caritas Australia use the term ‘First Australians’?</a:t>
            </a:r>
            <a:r>
              <a:rPr lang="en-AU" i="1"/>
              <a:t> </a:t>
            </a:r>
            <a:r>
              <a:rPr lang="en-AU"/>
              <a:t>We use several terms when referring to Aboriginal and Torres Strait Islander People, including First Nations Peoples and First Australians. This choice is informed by the language of the Australian Curriculum and the preference of Caritas Australia’s First Australian program partners who feel that the term ‘Indigenous’ is a generic term and does not express their unique belonging to the country in which our organisation is based.</a:t>
            </a:r>
          </a:p>
          <a:p>
            <a:pPr>
              <a:spcAft>
                <a:spcPts val="600"/>
              </a:spcAft>
            </a:pPr>
            <a:endParaRPr lang="en-AU" b="1"/>
          </a:p>
          <a:p>
            <a:pPr>
              <a:spcAft>
                <a:spcPts val="600"/>
              </a:spcAft>
            </a:pPr>
            <a:r>
              <a:rPr lang="en-AU" b="1"/>
              <a:t>Watch</a:t>
            </a:r>
            <a:r>
              <a:rPr lang="en-AU"/>
              <a:t> Caritas Australia’s </a:t>
            </a:r>
            <a:r>
              <a:rPr lang="en-AU" i="1">
                <a:hlinkClick r:id="rId3"/>
              </a:rPr>
              <a:t>Programs Snapshot: First Australians</a:t>
            </a:r>
            <a:r>
              <a:rPr lang="en-AU"/>
              <a:t> video. You might also like to explore our other related resources, including First Nations Peoples case studies. These can be found on our </a:t>
            </a:r>
            <a:r>
              <a:rPr lang="en-AU">
                <a:hlinkClick r:id="rId4"/>
              </a:rPr>
              <a:t>Resources</a:t>
            </a:r>
            <a:r>
              <a:rPr lang="en-AU"/>
              <a:t> page. </a:t>
            </a:r>
            <a:r>
              <a:rPr lang="en-AU" b="0" kern="1200">
                <a:effectLst/>
              </a:rPr>
              <a:t>Alternatively, visit</a:t>
            </a:r>
            <a:r>
              <a:rPr lang="en-AU"/>
              <a:t> </a:t>
            </a:r>
            <a:r>
              <a:rPr lang="en-AU" b="0" kern="1200">
                <a:effectLst/>
                <a:hlinkClick r:id="rId5"/>
              </a:rPr>
              <a:t>Caritas Australia’s website</a:t>
            </a:r>
            <a:r>
              <a:rPr lang="en-AU"/>
              <a:t> </a:t>
            </a:r>
            <a:r>
              <a:rPr lang="en-AU" b="0" kern="1200">
                <a:effectLst/>
              </a:rPr>
              <a:t>to learn </a:t>
            </a:r>
            <a:r>
              <a:rPr lang="en-AU"/>
              <a:t>more </a:t>
            </a:r>
            <a:r>
              <a:rPr lang="en-AU" b="0" kern="1200">
                <a:effectLst/>
              </a:rPr>
              <a:t>about our First Australian Programs.</a:t>
            </a:r>
            <a:r>
              <a:rPr lang="en-AU"/>
              <a:t> </a:t>
            </a:r>
            <a:endParaRPr lang="en-US" b="0" kern="1200">
              <a:effectLst/>
              <a:cs typeface="Calibri"/>
            </a:endParaRPr>
          </a:p>
          <a:p>
            <a:pPr>
              <a:spcAft>
                <a:spcPts val="600"/>
              </a:spcAft>
              <a:defRPr/>
            </a:pPr>
            <a:endParaRPr lang="en-AU" b="1"/>
          </a:p>
          <a:p>
            <a:pPr>
              <a:spcAft>
                <a:spcPts val="600"/>
              </a:spcAft>
              <a:defRPr/>
            </a:pPr>
            <a:r>
              <a:rPr lang="en-AU" b="1" kern="1200">
                <a:effectLst/>
              </a:rPr>
              <a:t>Discuss:</a:t>
            </a:r>
            <a:r>
              <a:rPr lang="en-AU" b="1"/>
              <a:t> </a:t>
            </a:r>
            <a:r>
              <a:rPr lang="en-AU" b="0" kern="1200">
                <a:effectLst/>
              </a:rPr>
              <a:t>How are these Caritas Australia-supported partners and programs helping First Nations </a:t>
            </a:r>
            <a:r>
              <a:rPr lang="en-AU"/>
              <a:t>individuals </a:t>
            </a:r>
            <a:r>
              <a:rPr lang="en-AU" b="0" kern="1200">
                <a:effectLst/>
              </a:rPr>
              <a:t>and communities?</a:t>
            </a:r>
            <a:r>
              <a:rPr lang="en-AU"/>
              <a:t> </a:t>
            </a:r>
            <a:endParaRPr lang="en-AU">
              <a:cs typeface="Calibri"/>
            </a:endParaRPr>
          </a:p>
          <a:p>
            <a:pPr>
              <a:spcAft>
                <a:spcPts val="600"/>
              </a:spcAft>
              <a:defRPr/>
            </a:pPr>
            <a:endParaRPr lang="en-AU" b="1"/>
          </a:p>
          <a:p>
            <a:pPr>
              <a:spcAft>
                <a:spcPts val="600"/>
              </a:spcAft>
              <a:defRPr/>
            </a:pPr>
            <a:r>
              <a:rPr lang="en-AU" b="1"/>
              <a:t>Curriculum Links: </a:t>
            </a:r>
            <a:r>
              <a:rPr lang="en-AU">
                <a:hlinkClick r:id="rId6"/>
              </a:rPr>
              <a:t>Aboriginal and Torres Strait Islander histories and cultures</a:t>
            </a:r>
            <a:r>
              <a:rPr lang="en-AU" kern="1200">
                <a:effectLst/>
              </a:rPr>
              <a:t>,</a:t>
            </a:r>
            <a:r>
              <a:rPr lang="en-AU"/>
              <a:t> </a:t>
            </a:r>
            <a:r>
              <a:rPr lang="en-AU" kern="1200" baseline="0">
                <a:effectLst/>
                <a:hlinkClick r:id="rId7"/>
              </a:rPr>
              <a:t>Civics and</a:t>
            </a:r>
            <a:r>
              <a:rPr lang="en-AU">
                <a:hlinkClick r:id="rId7"/>
              </a:rPr>
              <a:t> </a:t>
            </a:r>
            <a:r>
              <a:rPr lang="en-AU" kern="1200" baseline="0">
                <a:effectLst/>
                <a:hlinkClick r:id="rId7"/>
              </a:rPr>
              <a:t>Citizenship</a:t>
            </a:r>
            <a:r>
              <a:rPr lang="en-AU"/>
              <a:t>,</a:t>
            </a:r>
            <a:r>
              <a:rPr lang="en-AU" b="1"/>
              <a:t> </a:t>
            </a:r>
            <a:r>
              <a:rPr lang="en-AU">
                <a:hlinkClick r:id="rId8"/>
              </a:rPr>
              <a:t>Ethical Understanding</a:t>
            </a:r>
            <a:r>
              <a:rPr lang="en-AU"/>
              <a:t>, </a:t>
            </a:r>
            <a:r>
              <a:rPr lang="en-AU">
                <a:hlinkClick r:id="rId9"/>
              </a:rPr>
              <a:t>Personal and Social Capability</a:t>
            </a:r>
            <a:endParaRPr lang="en-AU">
              <a:cs typeface="Calibri"/>
            </a:endParaRPr>
          </a:p>
          <a:p>
            <a:endParaRPr lang="en-AU">
              <a:solidFill>
                <a:srgbClr val="262626"/>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18</a:t>
            </a:fld>
            <a:endParaRPr lang="en-US"/>
          </a:p>
        </p:txBody>
      </p:sp>
    </p:spTree>
    <p:extLst>
      <p:ext uri="{BB962C8B-B14F-4D97-AF65-F5344CB8AC3E}">
        <p14:creationId xmlns:p14="http://schemas.microsoft.com/office/powerpoint/2010/main" val="19605597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E86DD-5B37-AB04-3FE7-62176A0578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69CFA9-96DB-5191-1163-8A110C7C0E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B0F1D5-F567-D614-817E-962D3CFCC653}"/>
              </a:ext>
            </a:extLst>
          </p:cNvPr>
          <p:cNvSpPr>
            <a:spLocks noGrp="1"/>
          </p:cNvSpPr>
          <p:nvPr>
            <p:ph type="body" idx="1"/>
          </p:nvPr>
        </p:nvSpPr>
        <p:spPr/>
        <p:txBody>
          <a:bodyPr/>
          <a:lstStyle/>
          <a:p>
            <a:pPr>
              <a:spcAft>
                <a:spcPts val="600"/>
              </a:spcAft>
            </a:pPr>
            <a:r>
              <a:rPr lang="en-AU" b="1" u="sng"/>
              <a:t>SEE</a:t>
            </a:r>
            <a:r>
              <a:rPr lang="en-AU"/>
              <a:t> – </a:t>
            </a:r>
            <a:r>
              <a:rPr lang="en-AU" b="1" u="sng"/>
              <a:t>JUDGE</a:t>
            </a:r>
            <a:r>
              <a:rPr lang="en-AU"/>
              <a:t> – </a:t>
            </a:r>
            <a:r>
              <a:rPr lang="en-AU" b="1" u="sng"/>
              <a:t>ACT</a:t>
            </a:r>
            <a:r>
              <a:rPr lang="en-AU"/>
              <a:t> – </a:t>
            </a:r>
            <a:r>
              <a:rPr lang="en-AU" b="1" u="sng"/>
              <a:t>PRAY</a:t>
            </a:r>
            <a:r>
              <a:rPr lang="en-AU"/>
              <a:t> </a:t>
            </a:r>
            <a:endParaRPr lang="en-US"/>
          </a:p>
          <a:p>
            <a:pPr>
              <a:spcAft>
                <a:spcPts val="600"/>
              </a:spcAft>
            </a:pPr>
            <a:endParaRPr lang="en-AU"/>
          </a:p>
          <a:p>
            <a:pPr>
              <a:spcAft>
                <a:spcPts val="600"/>
              </a:spcAft>
            </a:pPr>
            <a:r>
              <a:rPr lang="en-AU"/>
              <a:t>For more on Catholic Social Teaching principles and how they related to Caritas Australia’s work in social and ecological justice, explore our </a:t>
            </a:r>
            <a:r>
              <a:rPr lang="en-AU">
                <a:hlinkClick r:id="rId3"/>
              </a:rPr>
              <a:t>CST Toolkit</a:t>
            </a:r>
            <a:r>
              <a:rPr lang="en-AU"/>
              <a:t>, which includes learning sequences for Primary and Secondary classes. </a:t>
            </a:r>
            <a:endParaRPr lang="en-AU">
              <a:cs typeface="Calibri"/>
            </a:endParaRPr>
          </a:p>
          <a:p>
            <a:pPr>
              <a:spcAft>
                <a:spcPts val="600"/>
              </a:spcAft>
            </a:pPr>
            <a:endParaRPr lang="en-AU" b="1"/>
          </a:p>
          <a:p>
            <a:pPr>
              <a:spcAft>
                <a:spcPts val="600"/>
              </a:spcAft>
            </a:pPr>
            <a:r>
              <a:rPr lang="en-AU" b="1"/>
              <a:t>Curriculum Links: </a:t>
            </a:r>
            <a:r>
              <a:rPr lang="en-AU">
                <a:hlinkClick r:id="rId4"/>
              </a:rPr>
              <a:t>Aboriginal and Torres Strait Islander histories and cultures</a:t>
            </a:r>
            <a:r>
              <a:rPr lang="en-AU"/>
              <a:t>, </a:t>
            </a:r>
            <a:r>
              <a:rPr lang="en-AU">
                <a:hlinkClick r:id="rId5"/>
              </a:rPr>
              <a:t>Civics and </a:t>
            </a:r>
            <a:r>
              <a:rPr lang="en-AU">
                <a:hlinkClick r:id="rId5">
                  <a:extLst>
                    <a:ext uri="{A12FA001-AC4F-418D-AE19-62706E023703}">
                      <ahyp:hlinkClr xmlns:ahyp="http://schemas.microsoft.com/office/drawing/2018/hyperlinkcolor" val="tx"/>
                    </a:ext>
                  </a:extLst>
                </a:hlinkClick>
              </a:rPr>
              <a:t>Citizenship</a:t>
            </a:r>
            <a:r>
              <a:rPr lang="en-AU"/>
              <a:t>, </a:t>
            </a:r>
            <a:r>
              <a:rPr lang="en-AU">
                <a:hlinkClick r:id="rId6"/>
              </a:rPr>
              <a:t>Ethical Understanding</a:t>
            </a:r>
            <a:r>
              <a:rPr lang="en-AU"/>
              <a:t>, </a:t>
            </a:r>
            <a:r>
              <a:rPr lang="en-AU">
                <a:hlinkClick r:id="rId7"/>
              </a:rPr>
              <a:t>Personal and Social Capability</a:t>
            </a:r>
            <a:endParaRPr lang="en-AU">
              <a:cs typeface="Calibri"/>
            </a:endParaRPr>
          </a:p>
          <a:p>
            <a:pPr>
              <a:spcAft>
                <a:spcPts val="600"/>
              </a:spcAft>
            </a:pPr>
            <a:endParaRPr lang="en-AU"/>
          </a:p>
          <a:p>
            <a:endParaRPr lang="en-AU">
              <a:cs typeface="Calibri"/>
            </a:endParaRPr>
          </a:p>
        </p:txBody>
      </p:sp>
      <p:sp>
        <p:nvSpPr>
          <p:cNvPr id="4" name="Slide Number Placeholder 3">
            <a:extLst>
              <a:ext uri="{FF2B5EF4-FFF2-40B4-BE49-F238E27FC236}">
                <a16:creationId xmlns:a16="http://schemas.microsoft.com/office/drawing/2014/main" id="{227CB9FA-D0FD-3101-C795-ADDCC0E6358E}"/>
              </a:ext>
            </a:extLst>
          </p:cNvPr>
          <p:cNvSpPr>
            <a:spLocks noGrp="1"/>
          </p:cNvSpPr>
          <p:nvPr>
            <p:ph type="sldNum" sz="quarter" idx="5"/>
          </p:nvPr>
        </p:nvSpPr>
        <p:spPr/>
        <p:txBody>
          <a:bodyPr/>
          <a:lstStyle/>
          <a:p>
            <a:fld id="{490689D6-08F4-9246-8340-6E1C330F9F5D}" type="slidenum">
              <a:rPr lang="en-US" smtClean="0"/>
              <a:t>19</a:t>
            </a:fld>
            <a:endParaRPr lang="en-US"/>
          </a:p>
        </p:txBody>
      </p:sp>
    </p:spTree>
    <p:extLst>
      <p:ext uri="{BB962C8B-B14F-4D97-AF65-F5344CB8AC3E}">
        <p14:creationId xmlns:p14="http://schemas.microsoft.com/office/powerpoint/2010/main" val="1686607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2</a:t>
            </a:fld>
            <a:endParaRPr lang="en-US"/>
          </a:p>
        </p:txBody>
      </p:sp>
    </p:spTree>
    <p:extLst>
      <p:ext uri="{BB962C8B-B14F-4D97-AF65-F5344CB8AC3E}">
        <p14:creationId xmlns:p14="http://schemas.microsoft.com/office/powerpoint/2010/main" val="21662195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a:t>
            </a:r>
            <a:r>
              <a:rPr lang="en-AU" b="0"/>
              <a:t>–</a:t>
            </a:r>
            <a:r>
              <a:rPr lang="en-AU"/>
              <a:t> </a:t>
            </a:r>
            <a:r>
              <a:rPr lang="en-AU" b="1" u="sng"/>
              <a:t>JUDGE</a:t>
            </a:r>
            <a:r>
              <a:rPr lang="en-AU"/>
              <a:t> </a:t>
            </a:r>
            <a:r>
              <a:rPr lang="en-AU" b="0"/>
              <a:t>– ACT – PRAY</a:t>
            </a:r>
            <a:r>
              <a:rPr lang="en-AU"/>
              <a:t> </a:t>
            </a:r>
            <a:endParaRPr lang="en-US"/>
          </a:p>
          <a:p>
            <a:pPr>
              <a:spcAft>
                <a:spcPts val="600"/>
              </a:spcAft>
            </a:pPr>
            <a:endParaRPr lang="en-AU"/>
          </a:p>
          <a:p>
            <a:pPr>
              <a:spcAft>
                <a:spcPts val="600"/>
              </a:spcAft>
            </a:pPr>
            <a:r>
              <a:rPr lang="en-AU" kern="1200">
                <a:effectLst/>
              </a:rPr>
              <a:t>Seven principles of Catholic Social Teaching are: Human Dignity, The Common Good, Subsidiarity,</a:t>
            </a:r>
            <a:r>
              <a:rPr lang="en-AU"/>
              <a:t> </a:t>
            </a:r>
            <a:r>
              <a:rPr lang="en-AU" kern="1200">
                <a:effectLst/>
              </a:rPr>
              <a:t>Participation, Solidarity, Preferential Option for the Poor,</a:t>
            </a:r>
            <a:r>
              <a:rPr lang="en-AU"/>
              <a:t> </a:t>
            </a:r>
            <a:r>
              <a:rPr lang="en-US" kern="1200">
                <a:effectLst/>
              </a:rPr>
              <a:t>Care for our Common Home</a:t>
            </a:r>
            <a:r>
              <a:rPr lang="en-AU" kern="1200">
                <a:effectLst/>
              </a:rPr>
              <a:t>. Caritas</a:t>
            </a:r>
            <a:r>
              <a:rPr lang="en-AU" kern="1200" baseline="0">
                <a:effectLst/>
              </a:rPr>
              <a:t> Australia</a:t>
            </a:r>
            <a:r>
              <a:rPr lang="en-AU"/>
              <a:t> </a:t>
            </a:r>
            <a:r>
              <a:rPr lang="en-AU" kern="1200" baseline="0">
                <a:effectLst/>
              </a:rPr>
              <a:t>expresses these as belief statements that guide our work.</a:t>
            </a:r>
            <a:r>
              <a:rPr lang="en-AU"/>
              <a:t> </a:t>
            </a:r>
            <a:endParaRPr lang="en-US" kern="1200">
              <a:effectLst/>
              <a:cs typeface="Calibri"/>
            </a:endParaRPr>
          </a:p>
          <a:p>
            <a:pPr defTabSz="914400">
              <a:spcAft>
                <a:spcPts val="600"/>
              </a:spcAft>
              <a:defRPr/>
            </a:pPr>
            <a:endParaRPr lang="en-AU" b="1"/>
          </a:p>
          <a:p>
            <a:pPr defTabSz="914400">
              <a:spcAft>
                <a:spcPts val="600"/>
              </a:spcAft>
              <a:defRPr/>
            </a:pPr>
            <a:r>
              <a:rPr lang="en-AU" b="1" kern="1200">
                <a:effectLst/>
              </a:rPr>
              <a:t>Discuss:</a:t>
            </a:r>
            <a:r>
              <a:rPr lang="en-AU" b="1"/>
              <a:t> </a:t>
            </a:r>
            <a:r>
              <a:rPr lang="en-AU" kern="1200">
                <a:effectLst/>
              </a:rPr>
              <a:t>Which CSTs are particularly relevant to First </a:t>
            </a:r>
            <a:r>
              <a:rPr lang="en-AU"/>
              <a:t>Nations Peoples </a:t>
            </a:r>
            <a:r>
              <a:rPr lang="en-AU" kern="1200" baseline="0">
                <a:effectLst/>
              </a:rPr>
              <a:t>today</a:t>
            </a:r>
            <a:r>
              <a:rPr lang="en-AU" kern="1200">
                <a:effectLst/>
              </a:rPr>
              <a:t>? How?</a:t>
            </a:r>
            <a:endParaRPr lang="en-US" kern="1200">
              <a:effectLst/>
              <a:cs typeface="Calibri"/>
            </a:endParaRPr>
          </a:p>
          <a:p>
            <a:pPr defTabSz="914400">
              <a:spcAft>
                <a:spcPts val="600"/>
              </a:spcAft>
              <a:defRPr/>
            </a:pPr>
            <a:endParaRPr lang="en-AU" b="1"/>
          </a:p>
          <a:p>
            <a:pPr defTabSz="914400">
              <a:spcAft>
                <a:spcPts val="600"/>
              </a:spcAft>
              <a:defRPr/>
            </a:pPr>
            <a:r>
              <a:rPr lang="en-AU" b="1"/>
              <a:t>Explore: </a:t>
            </a:r>
            <a:r>
              <a:rPr lang="en-AU"/>
              <a:t>Explore the 2016 </a:t>
            </a:r>
            <a:r>
              <a:rPr lang="en-AU" i="1">
                <a:hlinkClick r:id="rId3"/>
              </a:rPr>
              <a:t>Joint Statement on Subsidiarity</a:t>
            </a:r>
            <a:r>
              <a:rPr lang="en-AU" i="1"/>
              <a:t>, </a:t>
            </a:r>
            <a:r>
              <a:rPr lang="en-AU" i="0"/>
              <a:t>signed by Caritas Australia and its First Australian</a:t>
            </a:r>
            <a:r>
              <a:rPr lang="en-AU"/>
              <a:t> </a:t>
            </a:r>
            <a:r>
              <a:rPr lang="en-AU" i="0"/>
              <a:t>partners</a:t>
            </a:r>
            <a:r>
              <a:rPr lang="en-AU"/>
              <a:t> </a:t>
            </a:r>
            <a:r>
              <a:rPr lang="en-AU" i="0" err="1"/>
              <a:t>Djilpin</a:t>
            </a:r>
            <a:r>
              <a:rPr lang="en-AU"/>
              <a:t> </a:t>
            </a:r>
            <a:r>
              <a:rPr lang="en-AU" i="0"/>
              <a:t>Arts, Aboriginal Carbon Fund, National Aboriginal and Torres Strait Islander Catholic Council,</a:t>
            </a:r>
            <a:r>
              <a:rPr lang="en-AU"/>
              <a:t> </a:t>
            </a:r>
            <a:r>
              <a:rPr lang="en-AU" i="0"/>
              <a:t>Kinchela Boys Home Aboriginal Corporation and Red Dust Healing along with other organisations. </a:t>
            </a:r>
            <a:r>
              <a:rPr lang="en-AU" b="0"/>
              <a:t>C</a:t>
            </a:r>
            <a:r>
              <a:rPr lang="en-AU"/>
              <a:t>hoose three words or phrases from the </a:t>
            </a:r>
            <a:r>
              <a:rPr lang="en-AU" i="1">
                <a:hlinkClick r:id="rId3"/>
              </a:rPr>
              <a:t>Joint Statement on Subsidiarity</a:t>
            </a:r>
            <a:r>
              <a:rPr lang="en-AU"/>
              <a:t> to help you explain ‘subsidiarity’. </a:t>
            </a:r>
            <a:endParaRPr lang="en-US">
              <a:cs typeface="Calibri"/>
            </a:endParaRPr>
          </a:p>
          <a:p>
            <a:pPr defTabSz="914400">
              <a:spcAft>
                <a:spcPts val="600"/>
              </a:spcAft>
              <a:defRPr/>
            </a:pPr>
            <a:endParaRPr lang="en-AU" b="1"/>
          </a:p>
          <a:p>
            <a:pPr defTabSz="914400">
              <a:spcAft>
                <a:spcPts val="600"/>
              </a:spcAft>
              <a:defRPr/>
            </a:pPr>
            <a:r>
              <a:rPr lang="en-AU" b="1"/>
              <a:t>Discuss: </a:t>
            </a:r>
            <a:r>
              <a:rPr lang="en-AU"/>
              <a:t>As a class or in small groups, discuss the following questions:</a:t>
            </a:r>
            <a:endParaRPr lang="en-US">
              <a:cs typeface="Calibri"/>
            </a:endParaRPr>
          </a:p>
          <a:p>
            <a:pPr marL="172720" marR="0" lvl="0" indent="-172720" algn="l" defTabSz="914400">
              <a:lnSpc>
                <a:spcPct val="100000"/>
              </a:lnSpc>
              <a:spcBef>
                <a:spcPts val="0"/>
              </a:spcBef>
              <a:spcAft>
                <a:spcPts val="0"/>
              </a:spcAft>
              <a:buFont typeface="Arial"/>
              <a:buChar char="•"/>
              <a:tabLst/>
              <a:defRPr/>
            </a:pPr>
            <a:r>
              <a:rPr lang="en-AU"/>
              <a:t>What does the phrase ‘nothing about us without us’ mean?</a:t>
            </a:r>
            <a:endParaRPr lang="en-US"/>
          </a:p>
          <a:p>
            <a:pPr marL="172720" indent="-172720" defTabSz="914400">
              <a:buFont typeface="Arial"/>
              <a:buChar char="•"/>
              <a:defRPr/>
            </a:pPr>
            <a:r>
              <a:rPr lang="en-AU"/>
              <a:t>How does the CST principle of Subsidiarity shape decision-making processes? At community levels? At government levels? </a:t>
            </a:r>
            <a:endParaRPr lang="en-US"/>
          </a:p>
          <a:p>
            <a:pPr marL="172720" marR="0" lvl="0" indent="-172720" algn="l" defTabSz="914400">
              <a:lnSpc>
                <a:spcPct val="100000"/>
              </a:lnSpc>
              <a:spcBef>
                <a:spcPts val="0"/>
              </a:spcBef>
              <a:spcAft>
                <a:spcPts val="600"/>
              </a:spcAft>
              <a:buFont typeface="Arial"/>
              <a:buChar char="•"/>
              <a:tabLst/>
              <a:defRPr/>
            </a:pPr>
            <a:r>
              <a:rPr lang="en-AU"/>
              <a:t>What difference can it make for First Nations Peoples?</a:t>
            </a:r>
            <a:endParaRPr lang="en-US"/>
          </a:p>
          <a:p>
            <a:pPr defTabSz="914400">
              <a:spcAft>
                <a:spcPts val="600"/>
              </a:spcAft>
              <a:defRPr/>
            </a:pPr>
            <a:endParaRPr lang="en-AU" b="1"/>
          </a:p>
          <a:p>
            <a:pPr defTabSz="914400">
              <a:spcAft>
                <a:spcPts val="600"/>
              </a:spcAft>
              <a:defRPr/>
            </a:pPr>
            <a:r>
              <a:rPr lang="en-AU" b="1" kern="1200">
                <a:effectLst/>
              </a:rPr>
              <a:t>Curriculum Links:</a:t>
            </a:r>
            <a:r>
              <a:rPr lang="en-AU" b="1"/>
              <a:t> </a:t>
            </a:r>
            <a:r>
              <a:rPr lang="en-AU">
                <a:hlinkClick r:id="rId4"/>
              </a:rPr>
              <a:t>Civics and </a:t>
            </a:r>
            <a:r>
              <a:rPr lang="en-AU">
                <a:hlinkClick r:id="rId4">
                  <a:extLst>
                    <a:ext uri="{A12FA001-AC4F-418D-AE19-62706E023703}">
                      <ahyp:hlinkClr xmlns:ahyp="http://schemas.microsoft.com/office/drawing/2018/hyperlinkcolor" val="tx"/>
                    </a:ext>
                  </a:extLst>
                </a:hlinkClick>
              </a:rPr>
              <a:t>Citizenship</a:t>
            </a:r>
            <a:r>
              <a:rPr lang="en-AU"/>
              <a:t>, </a:t>
            </a:r>
            <a:r>
              <a:rPr lang="en-AU">
                <a:hlinkClick r:id="rId5"/>
              </a:rPr>
              <a:t>Ethical Understanding</a:t>
            </a:r>
            <a:endParaRPr lang="en-AU">
              <a:cs typeface="Calibri"/>
            </a:endParaRPr>
          </a:p>
          <a:p>
            <a:pPr marL="0" marR="0" lvl="0" indent="0" algn="l" defTabSz="914400">
              <a:lnSpc>
                <a:spcPct val="100000"/>
              </a:lnSpc>
              <a:buClrTx/>
              <a:buSzTx/>
              <a:buFontTx/>
              <a:buNone/>
              <a:tabLst/>
              <a:defRPr/>
            </a:pPr>
            <a:endParaRPr lang="en-AU" sz="1200" kern="1200">
              <a:solidFill>
                <a:srgbClr val="262626"/>
              </a:solidFill>
              <a:effectLst/>
              <a:latin typeface="+mn-lt"/>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20</a:t>
            </a:fld>
            <a:endParaRPr lang="en-US"/>
          </a:p>
        </p:txBody>
      </p:sp>
    </p:spTree>
    <p:extLst>
      <p:ext uri="{BB962C8B-B14F-4D97-AF65-F5344CB8AC3E}">
        <p14:creationId xmlns:p14="http://schemas.microsoft.com/office/powerpoint/2010/main" val="2743120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dirty="0"/>
              <a:t>SEE</a:t>
            </a:r>
            <a:r>
              <a:rPr lang="en-AU" dirty="0"/>
              <a:t> </a:t>
            </a:r>
            <a:r>
              <a:rPr lang="en-AU" b="0" dirty="0"/>
              <a:t>–</a:t>
            </a:r>
            <a:r>
              <a:rPr lang="en-AU" dirty="0"/>
              <a:t> </a:t>
            </a:r>
            <a:r>
              <a:rPr lang="en-AU" b="1" u="sng" dirty="0"/>
              <a:t>JUDGE</a:t>
            </a:r>
            <a:r>
              <a:rPr lang="en-AU" dirty="0"/>
              <a:t> </a:t>
            </a:r>
            <a:r>
              <a:rPr lang="en-AU" b="0" dirty="0"/>
              <a:t>– ACT – PRAY</a:t>
            </a:r>
            <a:r>
              <a:rPr lang="en-AU" dirty="0"/>
              <a:t> </a:t>
            </a:r>
            <a:endParaRPr lang="en-US" dirty="0"/>
          </a:p>
          <a:p>
            <a:pPr defTabSz="914400">
              <a:spcAft>
                <a:spcPts val="600"/>
              </a:spcAft>
              <a:defRPr/>
            </a:pPr>
            <a:endParaRPr lang="en-AU" b="1" dirty="0"/>
          </a:p>
          <a:p>
            <a:pPr defTabSz="914400">
              <a:spcAft>
                <a:spcPts val="600"/>
              </a:spcAft>
              <a:defRPr/>
            </a:pPr>
            <a:r>
              <a:rPr lang="en-AU" b="1" dirty="0"/>
              <a:t>Visit </a:t>
            </a:r>
            <a:r>
              <a:rPr lang="en-AU" b="0" dirty="0"/>
              <a:t>the</a:t>
            </a:r>
            <a:r>
              <a:rPr lang="en-AU" dirty="0"/>
              <a:t> </a:t>
            </a:r>
            <a:r>
              <a:rPr lang="en-AU" b="0" dirty="0" err="1">
                <a:hlinkClick r:id="rId3"/>
              </a:rPr>
              <a:t>Djilpin</a:t>
            </a:r>
            <a:r>
              <a:rPr lang="en-AU" b="0" dirty="0">
                <a:hlinkClick r:id="rId3"/>
              </a:rPr>
              <a:t> Arts</a:t>
            </a:r>
            <a:r>
              <a:rPr lang="en-AU" dirty="0"/>
              <a:t> </a:t>
            </a:r>
            <a:r>
              <a:rPr lang="en-AU" b="0" dirty="0"/>
              <a:t>website. What is</a:t>
            </a:r>
            <a:r>
              <a:rPr lang="en-AU" dirty="0"/>
              <a:t> </a:t>
            </a:r>
            <a:r>
              <a:rPr lang="en-AU" b="0" dirty="0" err="1"/>
              <a:t>Djilpin</a:t>
            </a:r>
            <a:r>
              <a:rPr lang="en-AU" dirty="0"/>
              <a:t> </a:t>
            </a:r>
            <a:r>
              <a:rPr lang="en-AU" b="0" dirty="0" err="1"/>
              <a:t>Arts’s</a:t>
            </a:r>
            <a:r>
              <a:rPr lang="en-AU" b="0" dirty="0"/>
              <a:t> vision? How is it achieving this?</a:t>
            </a:r>
            <a:endParaRPr lang="en-US" b="0" dirty="0">
              <a:cs typeface="Calibri"/>
            </a:endParaRPr>
          </a:p>
          <a:p>
            <a:pPr defTabSz="914400">
              <a:spcAft>
                <a:spcPts val="600"/>
              </a:spcAft>
              <a:defRPr/>
            </a:pPr>
            <a:endParaRPr lang="en-AU" b="1" dirty="0"/>
          </a:p>
          <a:p>
            <a:pPr defTabSz="914400">
              <a:spcAft>
                <a:spcPts val="600"/>
              </a:spcAft>
              <a:defRPr/>
            </a:pPr>
            <a:r>
              <a:rPr lang="en-AU" b="1" dirty="0"/>
              <a:t>Read</a:t>
            </a:r>
            <a:r>
              <a:rPr lang="en-AU" dirty="0"/>
              <a:t> </a:t>
            </a:r>
            <a:r>
              <a:rPr lang="en-AU" sz="1200" i="0" dirty="0">
                <a:solidFill>
                  <a:srgbClr val="0070C0"/>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Janice’s Story</a:t>
            </a:r>
            <a:endParaRPr lang="en-AU" i="0" dirty="0">
              <a:solidFill>
                <a:srgbClr val="0070C0"/>
              </a:solidFill>
            </a:endParaRPr>
          </a:p>
          <a:p>
            <a:pPr defTabSz="914400">
              <a:spcAft>
                <a:spcPts val="600"/>
              </a:spcAft>
              <a:defRPr/>
            </a:pPr>
            <a:endParaRPr lang="en-AU" b="1" dirty="0"/>
          </a:p>
          <a:p>
            <a:pPr defTabSz="914400">
              <a:spcAft>
                <a:spcPts val="600"/>
              </a:spcAft>
              <a:defRPr/>
            </a:pPr>
            <a:r>
              <a:rPr lang="en-AU" b="1" dirty="0"/>
              <a:t>Discuss: </a:t>
            </a:r>
            <a:r>
              <a:rPr lang="en-AU" b="0" dirty="0"/>
              <a:t>Encourage students to keep the CST principle of Subsidiarity in mind as they discuss the following</a:t>
            </a:r>
            <a:r>
              <a:rPr lang="en-AU" dirty="0"/>
              <a:t> </a:t>
            </a:r>
            <a:r>
              <a:rPr lang="en-AU" b="0" dirty="0"/>
              <a:t>questions:</a:t>
            </a:r>
            <a:endParaRPr lang="en-US" b="0" dirty="0">
              <a:cs typeface="Calibri"/>
            </a:endParaRPr>
          </a:p>
          <a:p>
            <a:pPr marL="171450" marR="0" lvl="0" indent="-171450" algn="l" defTabSz="914400">
              <a:lnSpc>
                <a:spcPct val="100000"/>
              </a:lnSpc>
              <a:spcBef>
                <a:spcPts val="0"/>
              </a:spcBef>
              <a:spcAft>
                <a:spcPts val="0"/>
              </a:spcAft>
              <a:buFont typeface="Arial"/>
              <a:buChar char="•"/>
              <a:tabLst/>
              <a:defRPr/>
            </a:pPr>
            <a:r>
              <a:rPr lang="en-AU" dirty="0"/>
              <a:t>Name one thing about Janice’s story that stood out to you.</a:t>
            </a:r>
            <a:endParaRPr lang="en-US" dirty="0"/>
          </a:p>
          <a:p>
            <a:pPr marL="171450" marR="0" lvl="0" indent="-171450" algn="l" defTabSz="914400">
              <a:lnSpc>
                <a:spcPct val="100000"/>
              </a:lnSpc>
              <a:spcBef>
                <a:spcPts val="0"/>
              </a:spcBef>
              <a:spcAft>
                <a:spcPts val="0"/>
              </a:spcAft>
              <a:buFont typeface="Arial"/>
              <a:buChar char="•"/>
              <a:tabLst/>
              <a:defRPr/>
            </a:pPr>
            <a:r>
              <a:rPr lang="en-AU" dirty="0"/>
              <a:t>If you had the chance to ask Janice one question, what would you ask?</a:t>
            </a:r>
            <a:endParaRPr lang="en-US" dirty="0"/>
          </a:p>
          <a:p>
            <a:pPr marL="171450" indent="-171450" defTabSz="914400">
              <a:buFont typeface="Arial"/>
              <a:buChar char="•"/>
              <a:defRPr/>
            </a:pPr>
            <a:r>
              <a:rPr lang="en-AU" dirty="0"/>
              <a:t>What is it about </a:t>
            </a:r>
            <a:r>
              <a:rPr lang="en-AU" dirty="0" err="1"/>
              <a:t>Djilpin</a:t>
            </a:r>
            <a:r>
              <a:rPr lang="en-AU" dirty="0"/>
              <a:t> Arts that helps Janice and her family thrive? </a:t>
            </a:r>
            <a:endParaRPr lang="en-US" dirty="0"/>
          </a:p>
          <a:p>
            <a:pPr marL="171450" marR="0" lvl="0" indent="-171450" algn="l" defTabSz="914400">
              <a:lnSpc>
                <a:spcPct val="100000"/>
              </a:lnSpc>
              <a:spcBef>
                <a:spcPts val="0"/>
              </a:spcBef>
              <a:spcAft>
                <a:spcPts val="600"/>
              </a:spcAft>
              <a:buFont typeface="Arial"/>
              <a:buChar char="•"/>
              <a:tabLst/>
              <a:defRPr/>
            </a:pPr>
            <a:r>
              <a:rPr lang="en-AU" dirty="0"/>
              <a:t>Why is First Nations Culture so important?</a:t>
            </a:r>
            <a:endParaRPr lang="en-US" dirty="0"/>
          </a:p>
          <a:p>
            <a:pPr>
              <a:spcAft>
                <a:spcPts val="600"/>
              </a:spcAft>
            </a:pPr>
            <a:endParaRPr lang="en-AU" b="1" dirty="0"/>
          </a:p>
          <a:p>
            <a:pPr>
              <a:spcAft>
                <a:spcPts val="600"/>
              </a:spcAft>
            </a:pPr>
            <a:r>
              <a:rPr lang="en-AU" b="1" dirty="0"/>
              <a:t>Curriculum Links: </a:t>
            </a:r>
            <a:r>
              <a:rPr lang="en-AU" dirty="0">
                <a:hlinkClick r:id="rId5"/>
              </a:rPr>
              <a:t>Aboriginal and Torres Strait Islander histories and cultures</a:t>
            </a:r>
            <a:r>
              <a:rPr lang="en-AU" dirty="0"/>
              <a:t>, </a:t>
            </a:r>
            <a:r>
              <a:rPr lang="en-AU" dirty="0">
                <a:hlinkClick r:id="rId6"/>
              </a:rPr>
              <a:t>Intercultural Understanding</a:t>
            </a:r>
            <a:r>
              <a:rPr lang="en-AU" dirty="0"/>
              <a:t>, </a:t>
            </a:r>
            <a:r>
              <a:rPr lang="en-AU" dirty="0">
                <a:hlinkClick r:id="rId7"/>
              </a:rPr>
              <a:t>Civics and Citizenship</a:t>
            </a:r>
            <a:r>
              <a:rPr lang="en-AU" dirty="0"/>
              <a:t>, </a:t>
            </a:r>
            <a:r>
              <a:rPr lang="en-AU" dirty="0">
                <a:hlinkClick r:id="rId8"/>
              </a:rPr>
              <a:t>The Arts</a:t>
            </a:r>
            <a:endParaRPr lang="en-AU" dirty="0">
              <a:cs typeface="Calibri"/>
            </a:endParaRPr>
          </a:p>
          <a:p>
            <a:pPr>
              <a:spcAft>
                <a:spcPts val="600"/>
              </a:spcAft>
            </a:pPr>
            <a:endParaRPr lang="en-AU" dirty="0"/>
          </a:p>
          <a:p>
            <a:pPr marL="0" indent="0">
              <a:lnSpc>
                <a:spcPct val="100000"/>
              </a:lnSpc>
              <a:spcBef>
                <a:spcPts val="0"/>
              </a:spcBef>
              <a:buNone/>
            </a:pPr>
            <a:endParaRPr lang="en-AU" dirty="0">
              <a:solidFill>
                <a:schemeClr val="tx1">
                  <a:lumMod val="85000"/>
                  <a:lumOff val="15000"/>
                </a:schemeClr>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21</a:t>
            </a:fld>
            <a:endParaRPr lang="en-US"/>
          </a:p>
        </p:txBody>
      </p:sp>
    </p:spTree>
    <p:extLst>
      <p:ext uri="{BB962C8B-B14F-4D97-AF65-F5344CB8AC3E}">
        <p14:creationId xmlns:p14="http://schemas.microsoft.com/office/powerpoint/2010/main" val="30890000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dirty="0"/>
              <a:t>SEE</a:t>
            </a:r>
            <a:r>
              <a:rPr lang="en-AU" dirty="0"/>
              <a:t> </a:t>
            </a:r>
            <a:r>
              <a:rPr lang="en-AU" b="0" dirty="0"/>
              <a:t>–</a:t>
            </a:r>
            <a:r>
              <a:rPr lang="en-AU" dirty="0"/>
              <a:t> </a:t>
            </a:r>
            <a:r>
              <a:rPr lang="en-AU" b="1" u="sng" dirty="0"/>
              <a:t>JUDGE</a:t>
            </a:r>
            <a:r>
              <a:rPr lang="en-AU" dirty="0"/>
              <a:t> </a:t>
            </a:r>
            <a:r>
              <a:rPr lang="en-AU" b="0" dirty="0"/>
              <a:t>– ACT – PRAY</a:t>
            </a:r>
            <a:r>
              <a:rPr lang="en-AU" dirty="0"/>
              <a:t> </a:t>
            </a:r>
            <a:endParaRPr lang="en-US" dirty="0"/>
          </a:p>
          <a:p>
            <a:pPr defTabSz="914400">
              <a:spcAft>
                <a:spcPts val="600"/>
              </a:spcAft>
              <a:defRPr/>
            </a:pPr>
            <a:endParaRPr lang="en-AU" b="1" dirty="0"/>
          </a:p>
          <a:p>
            <a:r>
              <a:rPr lang="en-AU" b="1" dirty="0"/>
              <a:t>Learn:</a:t>
            </a:r>
            <a:r>
              <a:rPr lang="en-AU" dirty="0"/>
              <a:t> </a:t>
            </a:r>
            <a:r>
              <a:rPr lang="en-AU" sz="1200" kern="1200" dirty="0">
                <a:solidFill>
                  <a:schemeClr val="tx1"/>
                </a:solidFill>
                <a:effectLst/>
                <a:latin typeface="+mn-lt"/>
                <a:ea typeface="+mn-ea"/>
                <a:cs typeface="+mn-cs"/>
              </a:rPr>
              <a:t>Through the Grassroots Youth Engagement Project, young Aboriginal people are supported to reconnect with culture, build confidence, and create positive pathways for their future. Led by Grassroots Action Palmerston, the program highlights the importance of community-led support and ensuring young people feel heard, valued, and empowered. Learn more by visiting </a:t>
            </a:r>
            <a:r>
              <a:rPr lang="en-AU" sz="1200" u="sng" kern="1200" dirty="0">
                <a:solidFill>
                  <a:schemeClr val="tx1"/>
                </a:solidFill>
                <a:effectLst/>
                <a:latin typeface="+mn-lt"/>
                <a:ea typeface="+mn-ea"/>
                <a:cs typeface="+mn-cs"/>
                <a:hlinkClick r:id="rId3"/>
              </a:rPr>
              <a:t>Grassroots Action Palmerston</a:t>
            </a:r>
            <a:r>
              <a:rPr lang="en-AU" sz="1200" kern="1200" dirty="0">
                <a:solidFill>
                  <a:schemeClr val="tx1"/>
                </a:solidFill>
                <a:effectLst/>
                <a:latin typeface="+mn-lt"/>
                <a:ea typeface="+mn-ea"/>
                <a:cs typeface="+mn-cs"/>
              </a:rPr>
              <a:t>.</a:t>
            </a:r>
          </a:p>
          <a:p>
            <a:endParaRPr lang="en-AU" sz="1200" b="1" kern="1200" dirty="0">
              <a:solidFill>
                <a:schemeClr val="tx1"/>
              </a:solidFill>
              <a:effectLst/>
              <a:latin typeface="+mn-lt"/>
              <a:ea typeface="+mn-ea"/>
              <a:cs typeface="+mn-cs"/>
            </a:endParaRPr>
          </a:p>
          <a:p>
            <a:r>
              <a:rPr lang="en-AU" b="1" dirty="0"/>
              <a:t>Discuss:</a:t>
            </a:r>
            <a:r>
              <a:rPr lang="en-AU" dirty="0"/>
              <a:t> </a:t>
            </a:r>
            <a:r>
              <a:rPr lang="en-US" sz="1200" kern="1200" dirty="0"/>
              <a:t>Grassroots Action Palmerston </a:t>
            </a:r>
            <a:r>
              <a:rPr lang="en-AU" sz="1200" dirty="0">
                <a:solidFill>
                  <a:srgbClr val="762000"/>
                </a:solidFill>
                <a:latin typeface="Arial"/>
                <a:cs typeface="Arial"/>
              </a:rPr>
              <a:t>highlights how connection, culture, and community support can create positive pathways for young Aboriginal people. How might feeling connected and supported shape a young person’s future?</a:t>
            </a:r>
            <a:endParaRPr lang="en-AU" sz="1200" dirty="0">
              <a:solidFill>
                <a:srgbClr val="762000"/>
              </a:solidFill>
              <a:latin typeface="Arial" panose="020B0604020202020204" pitchFamily="34" charset="0"/>
              <a:cs typeface="Arial" panose="020B0604020202020204" pitchFamily="34" charset="0"/>
            </a:endParaRPr>
          </a:p>
          <a:p>
            <a:pPr>
              <a:spcAft>
                <a:spcPts val="600"/>
              </a:spcAft>
            </a:pPr>
            <a:endParaRPr lang="en-AU" b="1" dirty="0"/>
          </a:p>
          <a:p>
            <a:pPr>
              <a:spcAft>
                <a:spcPts val="600"/>
              </a:spcAft>
            </a:pPr>
            <a:r>
              <a:rPr lang="en-AU" b="1" dirty="0"/>
              <a:t>Curriculum Links: </a:t>
            </a:r>
            <a:r>
              <a:rPr lang="en-AU" dirty="0">
                <a:hlinkClick r:id="rId4"/>
              </a:rPr>
              <a:t>Aboriginal and Torres Strait Islander histories and cultures</a:t>
            </a:r>
            <a:r>
              <a:rPr lang="en-AU" dirty="0"/>
              <a:t>, </a:t>
            </a:r>
            <a:r>
              <a:rPr lang="en-AU" dirty="0">
                <a:hlinkClick r:id="rId5"/>
              </a:rPr>
              <a:t>Intercultural </a:t>
            </a:r>
            <a:r>
              <a:rPr lang="en-AU" dirty="0">
                <a:hlinkClick r:id="rId5">
                  <a:extLst>
                    <a:ext uri="{A12FA001-AC4F-418D-AE19-62706E023703}">
                      <ahyp:hlinkClr xmlns:ahyp="http://schemas.microsoft.com/office/drawing/2018/hyperlinkcolor" val="tx"/>
                    </a:ext>
                  </a:extLst>
                </a:hlinkClick>
              </a:rPr>
              <a:t>Understanding</a:t>
            </a:r>
            <a:endParaRPr lang="en-AU" dirty="0">
              <a:cs typeface="Calibri"/>
            </a:endParaRPr>
          </a:p>
          <a:p>
            <a:pPr marL="0" indent="0">
              <a:lnSpc>
                <a:spcPct val="100000"/>
              </a:lnSpc>
              <a:spcBef>
                <a:spcPts val="0"/>
              </a:spcBef>
              <a:buNone/>
            </a:pPr>
            <a:endParaRPr lang="en-AU" dirty="0">
              <a:solidFill>
                <a:schemeClr val="tx1">
                  <a:lumMod val="85000"/>
                  <a:lumOff val="15000"/>
                </a:schemeClr>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22</a:t>
            </a:fld>
            <a:endParaRPr lang="en-US"/>
          </a:p>
        </p:txBody>
      </p:sp>
    </p:spTree>
    <p:extLst>
      <p:ext uri="{BB962C8B-B14F-4D97-AF65-F5344CB8AC3E}">
        <p14:creationId xmlns:p14="http://schemas.microsoft.com/office/powerpoint/2010/main" val="7974560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dirty="0"/>
              <a:t>SEE</a:t>
            </a:r>
            <a:r>
              <a:rPr lang="en-AU" dirty="0"/>
              <a:t> – </a:t>
            </a:r>
            <a:r>
              <a:rPr lang="en-AU" b="1" u="sng" dirty="0"/>
              <a:t>JUDGE</a:t>
            </a:r>
            <a:r>
              <a:rPr lang="en-AU" dirty="0"/>
              <a:t> – ACT – PRAY </a:t>
            </a:r>
            <a:endParaRPr lang="en-US" dirty="0"/>
          </a:p>
          <a:p>
            <a:pPr defTabSz="914400">
              <a:spcAft>
                <a:spcPts val="600"/>
              </a:spcAft>
              <a:defRPr/>
            </a:pPr>
            <a:endParaRPr lang="en-AU" b="1" dirty="0"/>
          </a:p>
          <a:p>
            <a:pPr marL="0" marR="0" lvl="0" indent="0" algn="l" defTabSz="914400" rtl="0" eaLnBrk="1" fontAlgn="auto" latinLnBrk="0" hangingPunct="1">
              <a:lnSpc>
                <a:spcPct val="100000"/>
              </a:lnSpc>
              <a:spcBef>
                <a:spcPts val="0"/>
              </a:spcBef>
              <a:spcAft>
                <a:spcPts val="600"/>
              </a:spcAft>
              <a:buClrTx/>
              <a:buSzTx/>
              <a:buFontTx/>
              <a:buNone/>
              <a:tabLst/>
              <a:defRPr/>
            </a:pPr>
            <a:r>
              <a:rPr lang="en-AU" b="1" dirty="0"/>
              <a:t>Reflect: </a:t>
            </a:r>
            <a:r>
              <a:rPr lang="en-AU" dirty="0"/>
              <a:t>‘</a:t>
            </a:r>
            <a:r>
              <a:rPr lang="en-AU" dirty="0" err="1"/>
              <a:t>Baabayn</a:t>
            </a:r>
            <a:r>
              <a:rPr lang="en-AU" dirty="0"/>
              <a:t>’ means ‘ancestral woman’ in </a:t>
            </a:r>
            <a:r>
              <a:rPr lang="en-AU" dirty="0" err="1"/>
              <a:t>Gumbaynggirr</a:t>
            </a:r>
            <a:r>
              <a:rPr lang="en-AU" dirty="0"/>
              <a:t> language. From its Young Mums and Bubs program to its youth and family support services, </a:t>
            </a:r>
            <a:r>
              <a:rPr lang="en-AU" dirty="0" err="1"/>
              <a:t>Baabayn</a:t>
            </a:r>
            <a:r>
              <a:rPr lang="en-AU" dirty="0"/>
              <a:t> Aboriginal Corporation creates a place of healing, connection and belonging for First Nations Peoples of every generation. </a:t>
            </a:r>
          </a:p>
          <a:p>
            <a:pPr marL="0" marR="0" lvl="0" indent="0" algn="l" defTabSz="914400" rtl="0" eaLnBrk="1" fontAlgn="auto" latinLnBrk="0" hangingPunct="1">
              <a:lnSpc>
                <a:spcPct val="100000"/>
              </a:lnSpc>
              <a:spcBef>
                <a:spcPts val="0"/>
              </a:spcBef>
              <a:spcAft>
                <a:spcPts val="600"/>
              </a:spcAft>
              <a:buClrTx/>
              <a:buSzTx/>
              <a:buFontTx/>
              <a:buNone/>
              <a:tabLst/>
              <a:defRPr/>
            </a:pPr>
            <a:endParaRPr lang="en-AU" sz="1200">
              <a:solidFill>
                <a:srgbClr val="762000"/>
              </a:solidFill>
              <a:latin typeface="Arial"/>
              <a:cs typeface="Arial"/>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en-AU" sz="1200">
                <a:solidFill>
                  <a:srgbClr val="762000"/>
                </a:solidFill>
                <a:latin typeface="Arial"/>
                <a:cs typeface="Arial"/>
              </a:rPr>
              <a:t>Visit </a:t>
            </a:r>
            <a:r>
              <a:rPr lang="en-AU" sz="1200" dirty="0">
                <a:solidFill>
                  <a:srgbClr val="762000"/>
                </a:solidFill>
                <a:latin typeface="Arial"/>
                <a:cs typeface="Arial"/>
              </a:rPr>
              <a:t>the </a:t>
            </a:r>
            <a:r>
              <a:rPr lang="en-AU" sz="1200" dirty="0" err="1">
                <a:solidFill>
                  <a:srgbClr val="762000"/>
                </a:solidFill>
                <a:latin typeface="Arial"/>
                <a:cs typeface="Arial"/>
                <a:hlinkClick r:id="rId3"/>
              </a:rPr>
              <a:t>Baabayn</a:t>
            </a:r>
            <a:r>
              <a:rPr lang="en-AU" sz="1200" dirty="0">
                <a:solidFill>
                  <a:srgbClr val="762000"/>
                </a:solidFill>
                <a:latin typeface="Arial"/>
                <a:cs typeface="Arial"/>
                <a:hlinkClick r:id="rId3"/>
              </a:rPr>
              <a:t> Aboriginal Corporation website.</a:t>
            </a:r>
            <a:r>
              <a:rPr lang="en-AU" sz="1200" dirty="0">
                <a:solidFill>
                  <a:srgbClr val="762000"/>
                </a:solidFill>
                <a:latin typeface="Arial"/>
                <a:cs typeface="Arial"/>
              </a:rPr>
              <a:t> </a:t>
            </a:r>
            <a:r>
              <a:rPr lang="en-AU" dirty="0"/>
              <a:t>How is knowledge passed on from generation to generation in your family, community or culture?</a:t>
            </a:r>
            <a:endParaRPr lang="en-US" dirty="0">
              <a:cs typeface="Calibri"/>
            </a:endParaRPr>
          </a:p>
          <a:p>
            <a:pPr defTabSz="914400">
              <a:spcAft>
                <a:spcPts val="600"/>
              </a:spcAft>
              <a:defRPr/>
            </a:pPr>
            <a:endParaRPr lang="en-AU" dirty="0"/>
          </a:p>
          <a:p>
            <a:pPr defTabSz="914400">
              <a:spcAft>
                <a:spcPts val="600"/>
              </a:spcAft>
              <a:defRPr/>
            </a:pPr>
            <a:endParaRPr lang="en-AU" b="1" dirty="0"/>
          </a:p>
          <a:p>
            <a:pPr defTabSz="914400">
              <a:spcAft>
                <a:spcPts val="600"/>
              </a:spcAft>
              <a:defRPr/>
            </a:pPr>
            <a:r>
              <a:rPr lang="en-AU" b="1" dirty="0"/>
              <a:t>Curriculum Links: </a:t>
            </a:r>
            <a:r>
              <a:rPr lang="en-AU" dirty="0">
                <a:hlinkClick r:id="rId4"/>
              </a:rPr>
              <a:t>Aboriginal and Torres Strait Islander histories and cultures</a:t>
            </a:r>
            <a:r>
              <a:rPr lang="en-AU" dirty="0"/>
              <a:t>, </a:t>
            </a:r>
            <a:r>
              <a:rPr lang="en-AU" dirty="0">
                <a:hlinkClick r:id="rId5"/>
              </a:rPr>
              <a:t>Intercultural </a:t>
            </a:r>
            <a:r>
              <a:rPr lang="en-AU" dirty="0">
                <a:hlinkClick r:id="rId5">
                  <a:extLst>
                    <a:ext uri="{A12FA001-AC4F-418D-AE19-62706E023703}">
                      <ahyp:hlinkClr xmlns:ahyp="http://schemas.microsoft.com/office/drawing/2018/hyperlinkcolor" val="tx"/>
                    </a:ext>
                  </a:extLst>
                </a:hlinkClick>
              </a:rPr>
              <a:t>Understanding</a:t>
            </a:r>
            <a:endParaRPr lang="en-AU" dirty="0">
              <a:cs typeface="Calibri"/>
            </a:endParaRPr>
          </a:p>
          <a:p>
            <a:pPr marL="0" marR="0" lvl="0" indent="0" algn="l" defTabSz="914400">
              <a:lnSpc>
                <a:spcPct val="100000"/>
              </a:lnSpc>
              <a:spcBef>
                <a:spcPts val="0"/>
              </a:spcBef>
              <a:spcAft>
                <a:spcPts val="0"/>
              </a:spcAft>
              <a:buClrTx/>
              <a:buSzTx/>
              <a:buFontTx/>
              <a:buNone/>
              <a:tabLst/>
              <a:defRPr/>
            </a:pPr>
            <a:endParaRPr lang="en-AU" dirty="0">
              <a:solidFill>
                <a:schemeClr val="tx1">
                  <a:lumMod val="85000"/>
                  <a:lumOff val="15000"/>
                </a:schemeClr>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23</a:t>
            </a:fld>
            <a:endParaRPr lang="en-US"/>
          </a:p>
        </p:txBody>
      </p:sp>
    </p:spTree>
    <p:extLst>
      <p:ext uri="{BB962C8B-B14F-4D97-AF65-F5344CB8AC3E}">
        <p14:creationId xmlns:p14="http://schemas.microsoft.com/office/powerpoint/2010/main" val="26920371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a:t>
            </a:r>
            <a:r>
              <a:rPr lang="en-AU" b="0"/>
              <a:t>–</a:t>
            </a:r>
            <a:r>
              <a:rPr lang="en-AU"/>
              <a:t> </a:t>
            </a:r>
            <a:r>
              <a:rPr lang="en-AU" b="1" u="sng"/>
              <a:t>JUDGE</a:t>
            </a:r>
            <a:r>
              <a:rPr lang="en-AU"/>
              <a:t> </a:t>
            </a:r>
            <a:r>
              <a:rPr lang="en-AU" b="0"/>
              <a:t>– ACT – PRAY</a:t>
            </a:r>
            <a:r>
              <a:rPr lang="en-AU"/>
              <a:t> </a:t>
            </a:r>
            <a:endParaRPr lang="en-US"/>
          </a:p>
          <a:p>
            <a:pPr>
              <a:spcAft>
                <a:spcPts val="600"/>
              </a:spcAft>
            </a:pPr>
            <a:endParaRPr lang="en-US" b="1"/>
          </a:p>
          <a:p>
            <a:pPr>
              <a:spcAft>
                <a:spcPts val="600"/>
              </a:spcAft>
            </a:pPr>
            <a:r>
              <a:rPr lang="en-US" b="1"/>
              <a:t>Discuss: </a:t>
            </a:r>
            <a:r>
              <a:rPr lang="en-US">
                <a:hlinkClick r:id="rId3"/>
              </a:rPr>
              <a:t>Kinchela Boys Home Aboriginal Corporation (</a:t>
            </a:r>
            <a:r>
              <a:rPr lang="en-US" b="0">
                <a:hlinkClick r:id="rId3"/>
              </a:rPr>
              <a:t>KBHAC</a:t>
            </a:r>
            <a:r>
              <a:rPr lang="en-US">
                <a:hlinkClick r:id="rId3"/>
              </a:rPr>
              <a:t>)</a:t>
            </a:r>
            <a:r>
              <a:rPr lang="en-US"/>
              <a:t> </a:t>
            </a:r>
            <a:r>
              <a:rPr lang="en-US" b="0"/>
              <a:t>states that its services are “strengths based,</a:t>
            </a:r>
            <a:r>
              <a:rPr lang="en-US"/>
              <a:t> </a:t>
            </a:r>
            <a:r>
              <a:rPr lang="en-US" b="0"/>
              <a:t>culturally safe and trauma informed”. What does this mean? Why is it important?</a:t>
            </a:r>
            <a:endParaRPr lang="en-US"/>
          </a:p>
          <a:p>
            <a:pPr marL="74930" indent="-74930">
              <a:lnSpc>
                <a:spcPct val="113999"/>
              </a:lnSpc>
              <a:spcBef>
                <a:spcPts val="329"/>
              </a:spcBef>
              <a:spcAft>
                <a:spcPts val="424"/>
              </a:spcAft>
            </a:pPr>
            <a:endParaRPr lang="en-AU" b="1"/>
          </a:p>
          <a:p>
            <a:pPr marL="74930" indent="-74930">
              <a:lnSpc>
                <a:spcPct val="113999"/>
              </a:lnSpc>
              <a:spcBef>
                <a:spcPts val="329"/>
              </a:spcBef>
              <a:spcAft>
                <a:spcPts val="424"/>
              </a:spcAft>
            </a:pPr>
            <a:r>
              <a:rPr lang="en-AU" b="1"/>
              <a:t>Curriculum Links: </a:t>
            </a:r>
            <a:r>
              <a:rPr lang="en-AU">
                <a:hlinkClick r:id="rId4"/>
              </a:rPr>
              <a:t>Aboriginal and Torres Strait Islander histories and cultures</a:t>
            </a:r>
            <a:r>
              <a:rPr lang="en-AU"/>
              <a:t>, </a:t>
            </a:r>
            <a:r>
              <a:rPr lang="en-US">
                <a:hlinkClick r:id="rId5"/>
              </a:rPr>
              <a:t>History</a:t>
            </a:r>
            <a:r>
              <a:rPr lang="en-US"/>
              <a:t>,</a:t>
            </a:r>
            <a:r>
              <a:rPr lang="en-US" b="1"/>
              <a:t> </a:t>
            </a:r>
            <a:r>
              <a:rPr lang="en-AU">
                <a:hlinkClick r:id="rId6"/>
              </a:rPr>
              <a:t>Critical and Creative Thinking</a:t>
            </a:r>
            <a:r>
              <a:rPr lang="en-AU" b="1"/>
              <a:t>, </a:t>
            </a:r>
            <a:r>
              <a:rPr lang="en-AU">
                <a:hlinkClick r:id="rId7"/>
              </a:rPr>
              <a:t>Civics and </a:t>
            </a:r>
            <a:r>
              <a:rPr lang="en-AU">
                <a:hlinkClick r:id="rId7">
                  <a:extLst>
                    <a:ext uri="{A12FA001-AC4F-418D-AE19-62706E023703}">
                      <ahyp:hlinkClr xmlns:ahyp="http://schemas.microsoft.com/office/drawing/2018/hyperlinkcolor" val="tx"/>
                    </a:ext>
                  </a:extLst>
                </a:hlinkClick>
              </a:rPr>
              <a:t>Citizenship</a:t>
            </a:r>
            <a:endParaRPr lang="en-AU">
              <a:cs typeface="Calibri"/>
            </a:endParaRPr>
          </a:p>
          <a:p>
            <a:pPr marL="0" indent="0">
              <a:lnSpc>
                <a:spcPct val="100000"/>
              </a:lnSpc>
              <a:spcBef>
                <a:spcPts val="0"/>
              </a:spcBef>
              <a:buNone/>
            </a:pPr>
            <a:endParaRPr lang="en-AU">
              <a:solidFill>
                <a:schemeClr val="tx1">
                  <a:lumMod val="85000"/>
                  <a:lumOff val="15000"/>
                </a:schemeClr>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24</a:t>
            </a:fld>
            <a:endParaRPr lang="en-US"/>
          </a:p>
        </p:txBody>
      </p:sp>
    </p:spTree>
    <p:extLst>
      <p:ext uri="{BB962C8B-B14F-4D97-AF65-F5344CB8AC3E}">
        <p14:creationId xmlns:p14="http://schemas.microsoft.com/office/powerpoint/2010/main" val="16266937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930" indent="-74930">
              <a:lnSpc>
                <a:spcPct val="113999"/>
              </a:lnSpc>
              <a:spcBef>
                <a:spcPts val="329"/>
              </a:spcBef>
              <a:spcAft>
                <a:spcPts val="424"/>
              </a:spcAft>
            </a:pPr>
            <a:r>
              <a:rPr lang="en-AU" b="1"/>
              <a:t>ACT – Respond with compassion: What can we do to serve those most in need?</a:t>
            </a:r>
            <a:endParaRPr lang="en-AU" dirty="0"/>
          </a:p>
          <a:p>
            <a:pPr>
              <a:spcAft>
                <a:spcPts val="600"/>
              </a:spcAft>
            </a:pPr>
            <a:endParaRPr lang="en-AU" dirty="0"/>
          </a:p>
          <a:p>
            <a:pPr>
              <a:spcAft>
                <a:spcPts val="600"/>
              </a:spcAft>
            </a:pPr>
            <a:r>
              <a:rPr lang="en-AU"/>
              <a:t>SEE – JUDGE – </a:t>
            </a:r>
            <a:r>
              <a:rPr lang="en-AU" b="1" u="sng"/>
              <a:t>ACT</a:t>
            </a:r>
            <a:r>
              <a:rPr lang="en-AU"/>
              <a:t> – PRAY </a:t>
            </a:r>
            <a:endParaRPr lang="en-AU" dirty="0"/>
          </a:p>
          <a:p>
            <a:pPr>
              <a:spcBef>
                <a:spcPct val="30000"/>
              </a:spcBef>
              <a:spcAft>
                <a:spcPct val="0"/>
              </a:spcAft>
            </a:pPr>
            <a:endParaRPr lang="en-AU" dirty="0"/>
          </a:p>
          <a:p>
            <a:pPr>
              <a:spcBef>
                <a:spcPct val="30000"/>
              </a:spcBef>
              <a:spcAft>
                <a:spcPct val="0"/>
              </a:spcAft>
            </a:pPr>
            <a:r>
              <a:rPr lang="en-AU" b="1"/>
              <a:t>Image: </a:t>
            </a:r>
            <a:r>
              <a:rPr lang="en-AU"/>
              <a:t>Pandanus weavings made by artists at Djilpin Arts. Photo: Richard Wainwright/Caritas Australia</a:t>
            </a:r>
            <a:endParaRPr lang="en-US"/>
          </a:p>
          <a:p>
            <a:pPr>
              <a:spcAft>
                <a:spcPts val="600"/>
              </a:spcAft>
            </a:pPr>
            <a:endParaRPr lang="en-AU" dirty="0"/>
          </a:p>
          <a:p>
            <a:endParaRPr lang="en-AU" dirty="0"/>
          </a:p>
          <a:p>
            <a:pPr marL="74930" indent="-74930">
              <a:lnSpc>
                <a:spcPct val="113999"/>
              </a:lnSpc>
              <a:spcBef>
                <a:spcPts val="329"/>
              </a:spcBef>
              <a:spcAft>
                <a:spcPts val="424"/>
              </a:spcAft>
            </a:pPr>
            <a:endParaRPr lang="en-AU" b="1"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25</a:t>
            </a:fld>
            <a:endParaRPr lang="en-US"/>
          </a:p>
        </p:txBody>
      </p:sp>
    </p:spTree>
    <p:extLst>
      <p:ext uri="{BB962C8B-B14F-4D97-AF65-F5344CB8AC3E}">
        <p14:creationId xmlns:p14="http://schemas.microsoft.com/office/powerpoint/2010/main" val="25989934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dirty="0"/>
              <a:t>SEE – </a:t>
            </a:r>
            <a:r>
              <a:rPr lang="en-AU" b="1" u="sng" dirty="0"/>
              <a:t>JUDGE</a:t>
            </a:r>
            <a:r>
              <a:rPr lang="en-AU" dirty="0"/>
              <a:t> – </a:t>
            </a:r>
            <a:r>
              <a:rPr lang="en-AU" b="1" u="sng" dirty="0"/>
              <a:t>ACT</a:t>
            </a:r>
            <a:r>
              <a:rPr lang="en-AU" dirty="0"/>
              <a:t> – PRAY </a:t>
            </a:r>
            <a:endParaRPr lang="en-US" dirty="0"/>
          </a:p>
          <a:p>
            <a:pPr defTabSz="914400">
              <a:spcAft>
                <a:spcPts val="600"/>
              </a:spcAft>
              <a:defRPr/>
            </a:pPr>
            <a:endParaRPr lang="en-AU" b="1" dirty="0"/>
          </a:p>
          <a:p>
            <a:pPr defTabSz="914400">
              <a:spcAft>
                <a:spcPts val="600"/>
              </a:spcAft>
              <a:defRPr/>
            </a:pPr>
            <a:r>
              <a:rPr lang="en-AU" b="1" dirty="0"/>
              <a:t>Discuss: </a:t>
            </a:r>
            <a:r>
              <a:rPr lang="en-AU" dirty="0"/>
              <a:t>Thinking about the Australian context, why is justice important for reconciliation?</a:t>
            </a:r>
            <a:endParaRPr lang="en-US" dirty="0">
              <a:cs typeface="Calibri"/>
            </a:endParaRPr>
          </a:p>
          <a:p>
            <a:pPr defTabSz="914400">
              <a:spcAft>
                <a:spcPts val="600"/>
              </a:spcAft>
              <a:defRPr/>
            </a:pPr>
            <a:endParaRPr lang="en-AU" b="1" dirty="0"/>
          </a:p>
          <a:p>
            <a:pPr defTabSz="914400">
              <a:spcAft>
                <a:spcPts val="600"/>
              </a:spcAft>
              <a:defRPr/>
            </a:pPr>
            <a:r>
              <a:rPr lang="en-AU" b="1" dirty="0"/>
              <a:t>Write: </a:t>
            </a:r>
            <a:r>
              <a:rPr lang="en-AU" dirty="0"/>
              <a:t>Using one </a:t>
            </a:r>
            <a:r>
              <a:rPr lang="en-AU" i="1" dirty="0">
                <a:hlinkClick r:id="rId3"/>
              </a:rPr>
              <a:t>Closing the Gap</a:t>
            </a:r>
            <a:r>
              <a:rPr lang="en-AU" i="1" dirty="0"/>
              <a:t> </a:t>
            </a:r>
            <a:r>
              <a:rPr lang="en-AU" dirty="0"/>
              <a:t>target to focus on an example and with CST principles in mind (see Slide 19), write a short persuasive piece (no more than one page long) that responds to </a:t>
            </a:r>
            <a:r>
              <a:rPr lang="en-AU" u="sng" dirty="0"/>
              <a:t>one</a:t>
            </a:r>
            <a:r>
              <a:rPr lang="en-AU" dirty="0"/>
              <a:t> of the following statements: </a:t>
            </a:r>
            <a:endParaRPr lang="en-AU" dirty="0">
              <a:cs typeface="Calibri"/>
            </a:endParaRPr>
          </a:p>
          <a:p>
            <a:pPr marL="171450" indent="-171450" defTabSz="914400">
              <a:buFont typeface="Arial"/>
              <a:buChar char="•"/>
              <a:defRPr/>
            </a:pPr>
            <a:r>
              <a:rPr lang="en-AU" dirty="0"/>
              <a:t>Closing the gap is a matter of justice.</a:t>
            </a:r>
            <a:endParaRPr lang="en-US" dirty="0"/>
          </a:p>
          <a:p>
            <a:pPr marL="171450" indent="-171450" defTabSz="914400">
              <a:buFont typeface="Arial"/>
              <a:buChar char="•"/>
              <a:defRPr/>
            </a:pPr>
            <a:r>
              <a:rPr lang="en-AU" dirty="0"/>
              <a:t>Closing the gap is what will make reconciliation possible.</a:t>
            </a:r>
            <a:endParaRPr lang="en-US" dirty="0"/>
          </a:p>
          <a:p>
            <a:pPr marL="171450" indent="-171450" defTabSz="914400">
              <a:spcAft>
                <a:spcPts val="600"/>
              </a:spcAft>
              <a:buFont typeface="Arial"/>
              <a:buChar char="•"/>
              <a:defRPr/>
            </a:pPr>
            <a:r>
              <a:rPr lang="en-AU" dirty="0"/>
              <a:t>Closing the gap is everyone’s business.</a:t>
            </a:r>
            <a:endParaRPr lang="en-US" dirty="0"/>
          </a:p>
          <a:p>
            <a:pPr defTabSz="914400">
              <a:spcAft>
                <a:spcPts val="600"/>
              </a:spcAft>
              <a:defRPr/>
            </a:pPr>
            <a:endParaRPr lang="en-AU" b="1" dirty="0"/>
          </a:p>
          <a:p>
            <a:pPr defTabSz="914400">
              <a:defRPr/>
            </a:pPr>
            <a:r>
              <a:rPr lang="en-AU" b="1" dirty="0"/>
              <a:t>Go Further: </a:t>
            </a:r>
            <a:r>
              <a:rPr lang="en-AU" dirty="0"/>
              <a:t>What action will you take to advocate for justice? Explore campaigns that have First Nations rights at their heart, such as </a:t>
            </a:r>
            <a:r>
              <a:rPr lang="en-AU" dirty="0">
                <a:hlinkClick r:id="rId4"/>
              </a:rPr>
              <a:t>Know Your Country</a:t>
            </a:r>
            <a:r>
              <a:rPr lang="en-AU" dirty="0"/>
              <a:t> and </a:t>
            </a:r>
            <a:r>
              <a:rPr lang="en-AU" dirty="0">
                <a:hlinkClick r:id="rId5"/>
              </a:rPr>
              <a:t>Raise the Age</a:t>
            </a:r>
            <a:r>
              <a:rPr lang="en-AU" dirty="0"/>
              <a:t>. Discuss the issues, then take action! (See each website for best ideas on how to do this effectively.) </a:t>
            </a:r>
          </a:p>
          <a:p>
            <a:pPr defTabSz="914400">
              <a:spcAft>
                <a:spcPts val="600"/>
              </a:spcAft>
              <a:defRPr/>
            </a:pPr>
            <a:endParaRPr lang="en-AU" b="1" dirty="0">
              <a:cs typeface="Calibri"/>
            </a:endParaRPr>
          </a:p>
          <a:p>
            <a:pPr defTabSz="914400">
              <a:spcAft>
                <a:spcPts val="600"/>
              </a:spcAft>
              <a:defRPr/>
            </a:pPr>
            <a:r>
              <a:rPr lang="en-AU" b="1" dirty="0"/>
              <a:t>Curriculum Links: </a:t>
            </a:r>
            <a:r>
              <a:rPr lang="en-AU" dirty="0">
                <a:hlinkClick r:id="rId6"/>
              </a:rPr>
              <a:t>English</a:t>
            </a:r>
            <a:r>
              <a:rPr lang="en-AU" dirty="0"/>
              <a:t>, </a:t>
            </a:r>
            <a:r>
              <a:rPr lang="en-US" dirty="0">
                <a:hlinkClick r:id="rId7"/>
              </a:rPr>
              <a:t>History</a:t>
            </a:r>
            <a:r>
              <a:rPr lang="en-US" dirty="0"/>
              <a:t>,</a:t>
            </a:r>
            <a:r>
              <a:rPr lang="en-US" b="1" dirty="0"/>
              <a:t> </a:t>
            </a:r>
            <a:r>
              <a:rPr lang="en-AU" dirty="0">
                <a:hlinkClick r:id="rId8"/>
              </a:rPr>
              <a:t>Civics and </a:t>
            </a:r>
            <a:r>
              <a:rPr lang="en-AU" dirty="0">
                <a:hlinkClick r:id="rId8">
                  <a:extLst>
                    <a:ext uri="{A12FA001-AC4F-418D-AE19-62706E023703}">
                      <ahyp:hlinkClr xmlns:ahyp="http://schemas.microsoft.com/office/drawing/2018/hyperlinkcolor" val="tx"/>
                    </a:ext>
                  </a:extLst>
                </a:hlinkClick>
              </a:rPr>
              <a:t>Citizenship</a:t>
            </a:r>
            <a:r>
              <a:rPr lang="en-AU" dirty="0"/>
              <a:t>, </a:t>
            </a:r>
            <a:r>
              <a:rPr lang="en-AU" dirty="0">
                <a:hlinkClick r:id="rId9"/>
              </a:rPr>
              <a:t>Critical and Creative Thinking</a:t>
            </a:r>
            <a:endParaRPr lang="en-AU" dirty="0"/>
          </a:p>
          <a:p>
            <a:pPr defTabSz="914400">
              <a:spcAft>
                <a:spcPts val="600"/>
              </a:spcAft>
              <a:defRPr/>
            </a:pPr>
            <a:endParaRPr lang="en-AU" dirty="0"/>
          </a:p>
          <a:p>
            <a:pPr marL="0" marR="0" lvl="0" indent="0" algn="l" defTabSz="914400">
              <a:lnSpc>
                <a:spcPct val="100000"/>
              </a:lnSpc>
              <a:spcBef>
                <a:spcPts val="0"/>
              </a:spcBef>
              <a:spcAft>
                <a:spcPts val="0"/>
              </a:spcAft>
              <a:buClrTx/>
              <a:buSzTx/>
              <a:buFontTx/>
              <a:buNone/>
              <a:tabLst/>
              <a:defRPr/>
            </a:pPr>
            <a:endParaRPr lang="en-AU" dirty="0">
              <a:solidFill>
                <a:srgbClr val="262626"/>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26</a:t>
            </a:fld>
            <a:endParaRPr lang="en-US"/>
          </a:p>
        </p:txBody>
      </p:sp>
    </p:spTree>
    <p:extLst>
      <p:ext uri="{BB962C8B-B14F-4D97-AF65-F5344CB8AC3E}">
        <p14:creationId xmlns:p14="http://schemas.microsoft.com/office/powerpoint/2010/main" val="42737983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a:t>SEE – JUDGE – </a:t>
            </a:r>
            <a:r>
              <a:rPr lang="en-AU" b="1" u="sng"/>
              <a:t>ACT</a:t>
            </a:r>
            <a:r>
              <a:rPr lang="en-AU"/>
              <a:t> – PRAY </a:t>
            </a:r>
            <a:endParaRPr lang="en-US"/>
          </a:p>
          <a:p>
            <a:pPr defTabSz="914400">
              <a:spcAft>
                <a:spcPts val="424"/>
              </a:spcAft>
              <a:defRPr/>
            </a:pPr>
            <a:endParaRPr lang="en-AU" b="1"/>
          </a:p>
          <a:p>
            <a:pPr defTabSz="914400">
              <a:spcAft>
                <a:spcPts val="424"/>
              </a:spcAft>
              <a:defRPr/>
            </a:pPr>
            <a:r>
              <a:rPr lang="en-AU" b="1"/>
              <a:t>Discuss </a:t>
            </a:r>
            <a:r>
              <a:rPr lang="en-AU"/>
              <a:t>this year’s NAIDOC Week theme. How will your school celebrate NAIDOC week? How could your school act in solidarity with First Nations Peoples throughout the year? Start a plan for your school.</a:t>
            </a:r>
            <a:endParaRPr lang="en-US">
              <a:cs typeface="Calibri"/>
            </a:endParaRPr>
          </a:p>
          <a:p>
            <a:pPr defTabSz="914400">
              <a:spcAft>
                <a:spcPts val="424"/>
              </a:spcAft>
              <a:defRPr/>
            </a:pPr>
            <a:endParaRPr lang="en-AU" b="1"/>
          </a:p>
          <a:p>
            <a:pPr defTabSz="914400">
              <a:spcAft>
                <a:spcPts val="424"/>
              </a:spcAft>
              <a:defRPr/>
            </a:pPr>
            <a:r>
              <a:rPr lang="en-AU" b="1"/>
              <a:t>Create </a:t>
            </a:r>
            <a:r>
              <a:rPr lang="en-AU"/>
              <a:t>a digital exhibition around your school. Create and display QR codes that feature information on Australia’s First Nations People and culture. Use photographs, recordings of your own or videos or interactive images. Feature Dreaming stories from </a:t>
            </a:r>
            <a:r>
              <a:rPr lang="en-AU">
                <a:hlinkClick r:id="rId3"/>
              </a:rPr>
              <a:t>Dust Echoes</a:t>
            </a:r>
            <a:r>
              <a:rPr lang="en-AU"/>
              <a:t> and stories of change using </a:t>
            </a:r>
            <a:r>
              <a:rPr lang="en-AU">
                <a:hlinkClick r:id="rId4"/>
              </a:rPr>
              <a:t>Caritas Australia case studies</a:t>
            </a:r>
            <a:r>
              <a:rPr lang="en-AU"/>
              <a:t>. Plan</a:t>
            </a:r>
            <a:r>
              <a:rPr lang="en-AU" b="1"/>
              <a:t> </a:t>
            </a:r>
            <a:r>
              <a:rPr lang="en-AU"/>
              <a:t>where you will place the QR codes, for example, near some First Nations Australian art, in a sacred space or in a native Australian garden. Invite members of your school or community to download a QR code scanner on their device and enjoy the exhibition by exploring the school grounds. </a:t>
            </a:r>
            <a:endParaRPr lang="en-US">
              <a:cs typeface="Calibri"/>
            </a:endParaRPr>
          </a:p>
          <a:p>
            <a:pPr defTabSz="914400">
              <a:spcAft>
                <a:spcPts val="424"/>
              </a:spcAft>
              <a:defRPr/>
            </a:pPr>
            <a:endParaRPr lang="en-AU" b="1"/>
          </a:p>
          <a:p>
            <a:pPr defTabSz="914400">
              <a:spcAft>
                <a:spcPts val="424"/>
              </a:spcAft>
              <a:defRPr/>
            </a:pPr>
            <a:r>
              <a:rPr lang="en-AU" b="1"/>
              <a:t>Curriculum Links: </a:t>
            </a:r>
            <a:r>
              <a:rPr lang="en-AU">
                <a:hlinkClick r:id="rId5"/>
              </a:rPr>
              <a:t>Civics and </a:t>
            </a:r>
            <a:r>
              <a:rPr lang="en-AU">
                <a:hlinkClick r:id="rId5">
                  <a:extLst>
                    <a:ext uri="{A12FA001-AC4F-418D-AE19-62706E023703}">
                      <ahyp:hlinkClr xmlns:ahyp="http://schemas.microsoft.com/office/drawing/2018/hyperlinkcolor" val="tx"/>
                    </a:ext>
                  </a:extLst>
                </a:hlinkClick>
              </a:rPr>
              <a:t>Citizenship</a:t>
            </a:r>
            <a:r>
              <a:rPr lang="en-AU"/>
              <a:t>, </a:t>
            </a:r>
            <a:r>
              <a:rPr lang="en-AU">
                <a:hlinkClick r:id="rId6"/>
              </a:rPr>
              <a:t>Critical and Creative Thinking</a:t>
            </a:r>
            <a:r>
              <a:rPr lang="en-AU"/>
              <a:t>, </a:t>
            </a:r>
            <a:r>
              <a:rPr lang="en-AU">
                <a:hlinkClick r:id="rId7"/>
              </a:rPr>
              <a:t>Personal and Social Capability</a:t>
            </a:r>
            <a:endParaRPr lang="en-AU">
              <a:cs typeface="Calibri"/>
            </a:endParaRPr>
          </a:p>
          <a:p>
            <a:pPr defTabSz="914400">
              <a:spcAft>
                <a:spcPts val="424"/>
              </a:spcAft>
              <a:defRPr/>
            </a:pPr>
            <a:endParaRPr lang="en-US" b="1"/>
          </a:p>
          <a:p>
            <a:pPr defTabSz="914400">
              <a:spcAft>
                <a:spcPts val="424"/>
              </a:spcAft>
              <a:defRPr/>
            </a:pPr>
            <a:r>
              <a:rPr lang="en-US" b="1"/>
              <a:t>Image:</a:t>
            </a:r>
            <a:r>
              <a:rPr lang="en-AU" b="1"/>
              <a:t> </a:t>
            </a:r>
            <a:r>
              <a:rPr lang="en-AU">
                <a:hlinkClick r:id="rId8"/>
              </a:rPr>
              <a:t>www.naidoc.org.au</a:t>
            </a:r>
            <a:endParaRPr lang="en-US">
              <a:cs typeface="Calibri"/>
            </a:endParaRPr>
          </a:p>
          <a:p>
            <a:pPr defTabSz="914400">
              <a:spcAft>
                <a:spcPts val="600"/>
              </a:spcAft>
              <a:defRPr/>
            </a:pPr>
            <a:endParaRPr lang="en-AU"/>
          </a:p>
          <a:p>
            <a:pPr marL="0" marR="0" lvl="0" indent="0" algn="l" defTabSz="914400">
              <a:lnSpc>
                <a:spcPct val="100000"/>
              </a:lnSpc>
              <a:spcBef>
                <a:spcPts val="0"/>
              </a:spcBef>
              <a:spcAft>
                <a:spcPts val="0"/>
              </a:spcAft>
              <a:buClrTx/>
              <a:buSzTx/>
              <a:buFontTx/>
              <a:buNone/>
              <a:tabLst/>
              <a:defRPr/>
            </a:pPr>
            <a:endParaRPr lang="en-AU">
              <a:solidFill>
                <a:srgbClr val="262626"/>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27</a:t>
            </a:fld>
            <a:endParaRPr lang="en-US"/>
          </a:p>
        </p:txBody>
      </p:sp>
    </p:spTree>
    <p:extLst>
      <p:ext uri="{BB962C8B-B14F-4D97-AF65-F5344CB8AC3E}">
        <p14:creationId xmlns:p14="http://schemas.microsoft.com/office/powerpoint/2010/main" val="3197448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a:t>SEE – </a:t>
            </a:r>
            <a:r>
              <a:rPr lang="en-AU" b="1" u="sng"/>
              <a:t>JUDGE</a:t>
            </a:r>
            <a:r>
              <a:rPr lang="en-AU"/>
              <a:t> – </a:t>
            </a:r>
            <a:r>
              <a:rPr lang="en-AU" b="1" u="sng"/>
              <a:t>ACT</a:t>
            </a:r>
            <a:r>
              <a:rPr lang="en-AU"/>
              <a:t> – PRAY </a:t>
            </a:r>
            <a:endParaRPr lang="en-US"/>
          </a:p>
          <a:p>
            <a:pPr defTabSz="914400">
              <a:spcAft>
                <a:spcPts val="600"/>
              </a:spcAft>
              <a:defRPr/>
            </a:pPr>
            <a:endParaRPr lang="en-AU" b="1"/>
          </a:p>
          <a:p>
            <a:pPr defTabSz="914400">
              <a:spcAft>
                <a:spcPts val="600"/>
              </a:spcAft>
              <a:defRPr/>
            </a:pPr>
            <a:r>
              <a:rPr lang="en-AU" b="1"/>
              <a:t>Brainstorm: </a:t>
            </a:r>
            <a:r>
              <a:rPr lang="en-AU"/>
              <a:t>Can you name any First Nations Australian singers, songwriters or musicians? What stories do their songs tell? Make a list. Next to each artist’s name, write a theme or issue they address in their music. Compare and discuss.</a:t>
            </a:r>
            <a:endParaRPr lang="en-AU">
              <a:cs typeface="Calibri"/>
            </a:endParaRPr>
          </a:p>
          <a:p>
            <a:pPr defTabSz="914400">
              <a:spcAft>
                <a:spcPts val="600"/>
              </a:spcAft>
              <a:defRPr/>
            </a:pPr>
            <a:endParaRPr lang="en-AU" b="1"/>
          </a:p>
          <a:p>
            <a:pPr defTabSz="914400">
              <a:spcAft>
                <a:spcPts val="600"/>
              </a:spcAft>
              <a:defRPr/>
            </a:pPr>
            <a:r>
              <a:rPr lang="en-AU" b="1"/>
              <a:t>Listen: </a:t>
            </a:r>
            <a:r>
              <a:rPr lang="en-AU"/>
              <a:t>As a class, listen to some</a:t>
            </a:r>
            <a:r>
              <a:rPr lang="en-AU" b="1"/>
              <a:t> </a:t>
            </a:r>
            <a:r>
              <a:rPr lang="en-AU"/>
              <a:t>contemporary First Nations Australian music, for example by the following artists: Archie Roach, Geoffrey </a:t>
            </a:r>
            <a:r>
              <a:rPr lang="en-AU" err="1"/>
              <a:t>Gurrumul</a:t>
            </a:r>
            <a:r>
              <a:rPr lang="en-AU"/>
              <a:t> Yunupingu, Emma Donovan, </a:t>
            </a:r>
            <a:r>
              <a:rPr lang="en-AU" err="1"/>
              <a:t>Yothu</a:t>
            </a:r>
            <a:r>
              <a:rPr lang="en-AU"/>
              <a:t> Yindi, Baker Boy, Emily </a:t>
            </a:r>
            <a:r>
              <a:rPr lang="en-AU" err="1"/>
              <a:t>Wurramara</a:t>
            </a:r>
            <a:r>
              <a:rPr lang="en-AU"/>
              <a:t> and Jessica </a:t>
            </a:r>
            <a:r>
              <a:rPr lang="en-AU" err="1"/>
              <a:t>Mauboy</a:t>
            </a:r>
            <a:r>
              <a:rPr lang="en-AU"/>
              <a:t>. Be sure to listen to music beforehand, to ensure that it is age- and content-appropriate for your class. Ask students what they notice and/or appreciate about this music.</a:t>
            </a:r>
            <a:endParaRPr lang="en-US">
              <a:cs typeface="Calibri"/>
            </a:endParaRPr>
          </a:p>
          <a:p>
            <a:pPr defTabSz="914400">
              <a:spcAft>
                <a:spcPts val="600"/>
              </a:spcAft>
              <a:defRPr/>
            </a:pPr>
            <a:endParaRPr lang="en-AU" b="1"/>
          </a:p>
          <a:p>
            <a:pPr defTabSz="914400">
              <a:spcAft>
                <a:spcPts val="600"/>
              </a:spcAft>
              <a:defRPr/>
            </a:pPr>
            <a:r>
              <a:rPr lang="en-AU" b="1"/>
              <a:t>Go further: </a:t>
            </a:r>
            <a:r>
              <a:rPr lang="en-AU"/>
              <a:t>Hear directly from Caritas Australia’s First Australian partners:</a:t>
            </a:r>
            <a:endParaRPr lang="en-US">
              <a:cs typeface="Calibri"/>
            </a:endParaRPr>
          </a:p>
          <a:p>
            <a:pPr marL="172720" indent="-172720" defTabSz="914400">
              <a:buFont typeface="Arial"/>
              <a:buChar char="•"/>
              <a:defRPr/>
            </a:pPr>
            <a:r>
              <a:rPr lang="en-AU"/>
              <a:t>Plan a class trip to </a:t>
            </a:r>
            <a:r>
              <a:rPr lang="en-AU">
                <a:hlinkClick r:id="rId3"/>
              </a:rPr>
              <a:t>Djilpin Arts</a:t>
            </a:r>
            <a:r>
              <a:rPr lang="en-AU"/>
              <a:t>! </a:t>
            </a:r>
          </a:p>
          <a:p>
            <a:pPr marL="172720" indent="-172720" defTabSz="914400">
              <a:spcAft>
                <a:spcPts val="600"/>
              </a:spcAft>
              <a:buFont typeface="Arial"/>
              <a:buChar char="•"/>
              <a:defRPr/>
            </a:pPr>
            <a:r>
              <a:rPr lang="en-AU"/>
              <a:t>Book a </a:t>
            </a:r>
            <a:r>
              <a:rPr lang="en-AU">
                <a:hlinkClick r:id="rId4"/>
              </a:rPr>
              <a:t>Kinchela Boys Home Aboriginal Corporation ‘Stolen Generations Truth Telling Session’</a:t>
            </a:r>
            <a:r>
              <a:rPr lang="en-AU"/>
              <a:t>. </a:t>
            </a:r>
            <a:endParaRPr lang="en-US"/>
          </a:p>
          <a:p>
            <a:pPr defTabSz="914400">
              <a:spcAft>
                <a:spcPts val="600"/>
              </a:spcAft>
              <a:defRPr/>
            </a:pPr>
            <a:endParaRPr lang="en-AU" b="1"/>
          </a:p>
          <a:p>
            <a:pPr defTabSz="914400">
              <a:spcAft>
                <a:spcPts val="600"/>
              </a:spcAft>
              <a:defRPr/>
            </a:pPr>
            <a:r>
              <a:rPr lang="en-AU" b="1"/>
              <a:t>Curriculum Links: </a:t>
            </a:r>
            <a:r>
              <a:rPr lang="en-AU">
                <a:hlinkClick r:id="rId5"/>
              </a:rPr>
              <a:t>Aboriginal and Torres Strait Islander histories and cultures</a:t>
            </a:r>
            <a:r>
              <a:rPr lang="en-AU"/>
              <a:t>, </a:t>
            </a:r>
            <a:r>
              <a:rPr lang="en-AU">
                <a:hlinkClick r:id="rId6"/>
              </a:rPr>
              <a:t>Intercultural Understanding</a:t>
            </a:r>
            <a:r>
              <a:rPr lang="en-AU"/>
              <a:t>, </a:t>
            </a:r>
            <a:r>
              <a:rPr lang="en-AU">
                <a:hlinkClick r:id="rId7"/>
              </a:rPr>
              <a:t>The Arts</a:t>
            </a:r>
            <a:r>
              <a:rPr lang="en-AU"/>
              <a:t>, </a:t>
            </a:r>
            <a:r>
              <a:rPr lang="en-AU">
                <a:hlinkClick r:id="rId8"/>
              </a:rPr>
              <a:t>Personal and Social Capability</a:t>
            </a:r>
            <a:endParaRPr lang="en-AU"/>
          </a:p>
          <a:p>
            <a:pPr defTabSz="914400">
              <a:spcAft>
                <a:spcPts val="600"/>
              </a:spcAft>
              <a:defRPr/>
            </a:pPr>
            <a:endParaRPr lang="en-AU"/>
          </a:p>
          <a:p>
            <a:pPr marL="0" marR="0" lvl="0" indent="0" algn="l" defTabSz="914400">
              <a:lnSpc>
                <a:spcPct val="100000"/>
              </a:lnSpc>
              <a:spcBef>
                <a:spcPts val="0"/>
              </a:spcBef>
              <a:spcAft>
                <a:spcPts val="0"/>
              </a:spcAft>
              <a:buClrTx/>
              <a:buSzTx/>
              <a:buFontTx/>
              <a:buNone/>
              <a:tabLst/>
              <a:defRPr/>
            </a:pPr>
            <a:endParaRPr lang="en-AU">
              <a:solidFill>
                <a:srgbClr val="262626"/>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28</a:t>
            </a:fld>
            <a:endParaRPr lang="en-US"/>
          </a:p>
        </p:txBody>
      </p:sp>
    </p:spTree>
    <p:extLst>
      <p:ext uri="{BB962C8B-B14F-4D97-AF65-F5344CB8AC3E}">
        <p14:creationId xmlns:p14="http://schemas.microsoft.com/office/powerpoint/2010/main" val="1584823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930" indent="-74930">
              <a:lnSpc>
                <a:spcPct val="113999"/>
              </a:lnSpc>
              <a:spcBef>
                <a:spcPts val="329"/>
              </a:spcBef>
              <a:spcAft>
                <a:spcPts val="424"/>
              </a:spcAft>
            </a:pPr>
            <a:r>
              <a:rPr lang="en-AU" b="1" dirty="0"/>
              <a:t>PRAY – Shaping the reflection-action process through faith: What are the concerns of my heart? </a:t>
            </a:r>
            <a:endParaRPr lang="en-AU" dirty="0"/>
          </a:p>
          <a:p>
            <a:pPr>
              <a:spcAft>
                <a:spcPts val="600"/>
              </a:spcAft>
            </a:pPr>
            <a:endParaRPr lang="en-AU" dirty="0"/>
          </a:p>
          <a:p>
            <a:pPr>
              <a:spcAft>
                <a:spcPts val="600"/>
              </a:spcAft>
            </a:pPr>
            <a:r>
              <a:rPr lang="en-AU" dirty="0"/>
              <a:t>SEE – JUDGE – ACT – </a:t>
            </a:r>
            <a:r>
              <a:rPr lang="en-AU" b="1" u="sng" dirty="0"/>
              <a:t>PRAY</a:t>
            </a:r>
            <a:r>
              <a:rPr lang="en-AU" dirty="0"/>
              <a:t> </a:t>
            </a:r>
            <a:endParaRPr lang="en-US"/>
          </a:p>
          <a:p>
            <a:pPr>
              <a:spcAft>
                <a:spcPts val="600"/>
              </a:spcAft>
            </a:pPr>
            <a:endParaRPr lang="en-AU" dirty="0"/>
          </a:p>
          <a:p>
            <a:pPr>
              <a:spcAft>
                <a:spcPts val="600"/>
              </a:spcAft>
            </a:pPr>
            <a:r>
              <a:rPr lang="en-AU" b="1" dirty="0"/>
              <a:t>Image: </a:t>
            </a:r>
            <a:r>
              <a:rPr lang="en-AU" dirty="0"/>
              <a:t>Pandanus weavings made by artists at </a:t>
            </a:r>
            <a:r>
              <a:rPr lang="en-AU" dirty="0" err="1"/>
              <a:t>Djilpin</a:t>
            </a:r>
            <a:r>
              <a:rPr lang="en-AU" dirty="0"/>
              <a:t> Arts. Photo: Richard Wainwright/Caritas Australia</a:t>
            </a:r>
            <a:endParaRPr lang="en-US" dirty="0"/>
          </a:p>
          <a:p>
            <a:endParaRPr lang="en-AU" dirty="0"/>
          </a:p>
          <a:p>
            <a:pPr>
              <a:spcBef>
                <a:spcPct val="30000"/>
              </a:spcBef>
              <a:spcAft>
                <a:spcPct val="0"/>
              </a:spcAft>
            </a:pPr>
            <a:endParaRPr lang="en-AU" dirty="0"/>
          </a:p>
          <a:p>
            <a:pPr marL="74930" indent="-74930">
              <a:lnSpc>
                <a:spcPct val="113999"/>
              </a:lnSpc>
              <a:spcBef>
                <a:spcPts val="329"/>
              </a:spcBef>
              <a:spcAft>
                <a:spcPts val="424"/>
              </a:spcAft>
            </a:pPr>
            <a:endParaRPr lang="en-AU" b="1"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29</a:t>
            </a:fld>
            <a:endParaRPr lang="en-US"/>
          </a:p>
        </p:txBody>
      </p:sp>
    </p:spTree>
    <p:extLst>
      <p:ext uri="{BB962C8B-B14F-4D97-AF65-F5344CB8AC3E}">
        <p14:creationId xmlns:p14="http://schemas.microsoft.com/office/powerpoint/2010/main" val="2172523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3</a:t>
            </a:fld>
            <a:endParaRPr lang="en-US"/>
          </a:p>
        </p:txBody>
      </p:sp>
    </p:spTree>
    <p:extLst>
      <p:ext uri="{BB962C8B-B14F-4D97-AF65-F5344CB8AC3E}">
        <p14:creationId xmlns:p14="http://schemas.microsoft.com/office/powerpoint/2010/main" val="19986049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a:t>SEE – JUDGE – ACT – </a:t>
            </a:r>
            <a:r>
              <a:rPr lang="en-AU" b="1" u="sng"/>
              <a:t>PRAY</a:t>
            </a:r>
            <a:r>
              <a:rPr lang="en-AU"/>
              <a:t> </a:t>
            </a:r>
            <a:endParaRPr lang="en-US"/>
          </a:p>
          <a:p>
            <a:pPr defTabSz="914400">
              <a:spcAft>
                <a:spcPts val="600"/>
              </a:spcAft>
              <a:defRPr/>
            </a:pPr>
            <a:endParaRPr lang="en-AU" b="1"/>
          </a:p>
          <a:p>
            <a:pPr defTabSz="914400">
              <a:spcAft>
                <a:spcPts val="600"/>
              </a:spcAft>
              <a:defRPr/>
            </a:pPr>
            <a:r>
              <a:rPr lang="en-AU" b="1"/>
              <a:t>Reflect</a:t>
            </a:r>
            <a:r>
              <a:rPr lang="en-AU"/>
              <a:t> on all you have learnt about the rights of First Nations Peoples and the current challenges to justice they experience. </a:t>
            </a:r>
            <a:endParaRPr lang="en-US">
              <a:cs typeface="Calibri"/>
            </a:endParaRPr>
          </a:p>
          <a:p>
            <a:pPr defTabSz="914400">
              <a:spcAft>
                <a:spcPts val="600"/>
              </a:spcAft>
              <a:defRPr/>
            </a:pPr>
            <a:endParaRPr lang="en-AU" b="1"/>
          </a:p>
          <a:p>
            <a:pPr defTabSz="914400">
              <a:spcAft>
                <a:spcPts val="600"/>
              </a:spcAft>
              <a:defRPr/>
            </a:pPr>
            <a:r>
              <a:rPr lang="en-AU" b="1"/>
              <a:t>Pray</a:t>
            </a:r>
            <a:r>
              <a:rPr lang="en-AU"/>
              <a:t> the prayer that follows, using it as a way of expressing your commitment to keep learning about, celebrating and standing in solidarity with Australia’s First Nations Peoples.</a:t>
            </a:r>
            <a:endParaRPr lang="en-US">
              <a:cs typeface="Calibri"/>
            </a:endParaRPr>
          </a:p>
          <a:p>
            <a:pPr marL="74930" indent="-74930" defTabSz="914400">
              <a:lnSpc>
                <a:spcPct val="113999"/>
              </a:lnSpc>
              <a:spcBef>
                <a:spcPts val="329"/>
              </a:spcBef>
              <a:spcAft>
                <a:spcPts val="424"/>
              </a:spcAft>
              <a:defRPr/>
            </a:pPr>
            <a:endParaRPr lang="en-AU" b="1"/>
          </a:p>
          <a:p>
            <a:pPr marL="74930" indent="-74930" defTabSz="914400">
              <a:lnSpc>
                <a:spcPct val="113999"/>
              </a:lnSpc>
              <a:spcBef>
                <a:spcPts val="329"/>
              </a:spcBef>
              <a:spcAft>
                <a:spcPts val="424"/>
              </a:spcAft>
              <a:defRPr/>
            </a:pPr>
            <a:r>
              <a:rPr lang="en-AU" b="1"/>
              <a:t>Curriculum Links: </a:t>
            </a:r>
            <a:r>
              <a:rPr lang="en-AU">
                <a:hlinkClick r:id="rId3"/>
              </a:rPr>
              <a:t>Critical and Creative Thinking</a:t>
            </a:r>
            <a:r>
              <a:rPr lang="en-AU"/>
              <a:t>, </a:t>
            </a:r>
            <a:r>
              <a:rPr lang="en-AU">
                <a:hlinkClick r:id="rId4"/>
              </a:rPr>
              <a:t>Personal and Social Capability</a:t>
            </a:r>
            <a:endParaRPr lang="en-AU">
              <a:cs typeface="Calibri"/>
            </a:endParaRPr>
          </a:p>
          <a:p>
            <a:pPr marL="74930" indent="-74930" defTabSz="914400">
              <a:lnSpc>
                <a:spcPct val="113999"/>
              </a:lnSpc>
              <a:spcBef>
                <a:spcPts val="329"/>
              </a:spcBef>
              <a:spcAft>
                <a:spcPts val="424"/>
              </a:spcAft>
              <a:defRPr/>
            </a:pPr>
            <a:endParaRPr lang="en-AU"/>
          </a:p>
          <a:p>
            <a:pPr defTabSz="914400">
              <a:spcAft>
                <a:spcPts val="600"/>
              </a:spcAft>
              <a:defRPr/>
            </a:pPr>
            <a:r>
              <a:rPr lang="en-US" b="1"/>
              <a:t>Image:</a:t>
            </a:r>
            <a:r>
              <a:rPr lang="en-US"/>
              <a:t> </a:t>
            </a:r>
            <a:r>
              <a:rPr lang="en-US" err="1"/>
              <a:t>goodstudio</a:t>
            </a:r>
            <a:r>
              <a:rPr lang="en-US"/>
              <a:t>/Canva</a:t>
            </a:r>
            <a:endParaRPr lang="en-AU"/>
          </a:p>
          <a:p>
            <a:pPr defTabSz="914400">
              <a:spcAft>
                <a:spcPts val="600"/>
              </a:spcAft>
              <a:defRPr/>
            </a:pPr>
            <a:endParaRPr lang="en-AU"/>
          </a:p>
          <a:p>
            <a:pPr marL="0" marR="0" lvl="0" indent="0" algn="l" defTabSz="914400">
              <a:lnSpc>
                <a:spcPct val="100000"/>
              </a:lnSpc>
              <a:spcBef>
                <a:spcPts val="0"/>
              </a:spcBef>
              <a:spcAft>
                <a:spcPts val="0"/>
              </a:spcAft>
              <a:buClrTx/>
              <a:buSzTx/>
              <a:buFontTx/>
              <a:buNone/>
              <a:tabLst/>
              <a:defRPr/>
            </a:pPr>
            <a:endParaRPr lang="en-AU">
              <a:solidFill>
                <a:srgbClr val="262626"/>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30</a:t>
            </a:fld>
            <a:endParaRPr lang="en-US"/>
          </a:p>
        </p:txBody>
      </p:sp>
    </p:spTree>
    <p:extLst>
      <p:ext uri="{BB962C8B-B14F-4D97-AF65-F5344CB8AC3E}">
        <p14:creationId xmlns:p14="http://schemas.microsoft.com/office/powerpoint/2010/main" val="142678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0"/>
              <a:t>SEE – JUDGE – ACT –</a:t>
            </a:r>
            <a:r>
              <a:rPr lang="en-AU"/>
              <a:t> </a:t>
            </a:r>
            <a:r>
              <a:rPr lang="en-AU" b="1" u="sng"/>
              <a:t>PRAY</a:t>
            </a:r>
            <a:r>
              <a:rPr lang="en-AU"/>
              <a:t> </a:t>
            </a:r>
            <a:endParaRPr lang="en-US" b="0"/>
          </a:p>
          <a:p>
            <a:pPr marL="0" indent="0">
              <a:lnSpc>
                <a:spcPct val="100000"/>
              </a:lnSpc>
              <a:spcBef>
                <a:spcPts val="0"/>
              </a:spcBef>
              <a:spcAft>
                <a:spcPts val="600"/>
              </a:spcAft>
              <a:buNone/>
            </a:pPr>
            <a:endParaRPr lang="en-AU"/>
          </a:p>
          <a:p>
            <a:pPr>
              <a:spcAft>
                <a:spcPts val="600"/>
              </a:spcAft>
            </a:pPr>
            <a:r>
              <a:rPr lang="en-AU" b="1"/>
              <a:t>Reflect</a:t>
            </a:r>
            <a:r>
              <a:rPr lang="en-AU"/>
              <a:t> on all you have learnt about the rights of First Nations Peoples and the current challenges to justice they experience. </a:t>
            </a:r>
            <a:endParaRPr lang="en-US"/>
          </a:p>
          <a:p>
            <a:pPr marL="0" indent="0">
              <a:lnSpc>
                <a:spcPct val="100000"/>
              </a:lnSpc>
              <a:spcBef>
                <a:spcPts val="0"/>
              </a:spcBef>
              <a:spcAft>
                <a:spcPts val="600"/>
              </a:spcAft>
              <a:buNone/>
            </a:pPr>
            <a:endParaRPr lang="en-AU"/>
          </a:p>
          <a:p>
            <a:pPr>
              <a:spcAft>
                <a:spcPts val="600"/>
              </a:spcAft>
            </a:pPr>
            <a:r>
              <a:rPr lang="en-AU" b="1"/>
              <a:t>Pray</a:t>
            </a:r>
            <a:r>
              <a:rPr lang="en-AU"/>
              <a:t> the prayer that follows, using it as a way of expressing your commitment to keep learning about, celebrating and standing in solidarity with Australia’s First Nations Peoples.</a:t>
            </a:r>
            <a:endParaRPr lang="en-US"/>
          </a:p>
          <a:p>
            <a:pPr marL="74930" indent="-74930">
              <a:lnSpc>
                <a:spcPct val="113999"/>
              </a:lnSpc>
              <a:spcBef>
                <a:spcPts val="329"/>
              </a:spcBef>
              <a:spcAft>
                <a:spcPts val="424"/>
              </a:spcAft>
              <a:buNone/>
            </a:pPr>
            <a:endParaRPr lang="en-AU"/>
          </a:p>
          <a:p>
            <a:pPr marL="74930" indent="-74930">
              <a:lnSpc>
                <a:spcPct val="113999"/>
              </a:lnSpc>
              <a:spcBef>
                <a:spcPts val="329"/>
              </a:spcBef>
              <a:spcAft>
                <a:spcPts val="424"/>
              </a:spcAft>
            </a:pPr>
            <a:r>
              <a:rPr lang="en-AU" b="1"/>
              <a:t>Curriculum Links: </a:t>
            </a:r>
            <a:r>
              <a:rPr lang="en-AU">
                <a:hlinkClick r:id="rId3"/>
              </a:rPr>
              <a:t>Critical and Creative Thinking</a:t>
            </a:r>
            <a:r>
              <a:rPr lang="en-AU"/>
              <a:t>, </a:t>
            </a:r>
            <a:r>
              <a:rPr lang="en-AU">
                <a:hlinkClick r:id="rId4"/>
              </a:rPr>
              <a:t>Personal and Social Capability</a:t>
            </a:r>
            <a:endParaRPr lang="en-AU"/>
          </a:p>
          <a:p>
            <a:pPr marL="74930" indent="-74930">
              <a:lnSpc>
                <a:spcPct val="113999"/>
              </a:lnSpc>
              <a:spcBef>
                <a:spcPts val="329"/>
              </a:spcBef>
              <a:spcAft>
                <a:spcPts val="424"/>
              </a:spcAft>
            </a:pPr>
            <a:endParaRPr lang="en-AU"/>
          </a:p>
          <a:p>
            <a:pPr>
              <a:spcAft>
                <a:spcPts val="600"/>
              </a:spcAft>
            </a:pPr>
            <a:r>
              <a:rPr lang="en-US" b="1" i="0" u="none" strike="noStrike" kern="1200">
                <a:effectLst/>
              </a:rPr>
              <a:t>Image:</a:t>
            </a:r>
            <a:r>
              <a:rPr lang="en-US" b="0" i="0" u="none" strike="noStrike" kern="1200">
                <a:effectLst/>
              </a:rPr>
              <a:t> </a:t>
            </a:r>
            <a:r>
              <a:rPr lang="en-US" b="0" i="0" u="none" strike="noStrike" kern="1200" err="1">
                <a:effectLst/>
              </a:rPr>
              <a:t>goodstudio</a:t>
            </a:r>
            <a:r>
              <a:rPr lang="en-US" b="0" i="0" u="none" strike="noStrike" kern="1200">
                <a:effectLst/>
              </a:rPr>
              <a:t>/Canva</a:t>
            </a:r>
            <a:endParaRPr lang="en-AU"/>
          </a:p>
          <a:p>
            <a:pPr>
              <a:spcAft>
                <a:spcPts val="600"/>
              </a:spcAft>
            </a:pPr>
            <a:endParaRPr lang="en-AU"/>
          </a:p>
          <a:p>
            <a:endParaRPr lang="en-AU"/>
          </a:p>
          <a:p>
            <a:endParaRPr lang="en-AU">
              <a:solidFill>
                <a:srgbClr val="262626"/>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31</a:t>
            </a:fld>
            <a:endParaRPr lang="en-US"/>
          </a:p>
        </p:txBody>
      </p:sp>
    </p:spTree>
    <p:extLst>
      <p:ext uri="{BB962C8B-B14F-4D97-AF65-F5344CB8AC3E}">
        <p14:creationId xmlns:p14="http://schemas.microsoft.com/office/powerpoint/2010/main" val="17614173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0"/>
              <a:t>SEE – JUDGE – ACT –</a:t>
            </a:r>
            <a:r>
              <a:rPr lang="en-AU"/>
              <a:t> </a:t>
            </a:r>
            <a:r>
              <a:rPr lang="en-AU" b="1" u="sng"/>
              <a:t>PRAY</a:t>
            </a:r>
            <a:r>
              <a:rPr lang="en-AU"/>
              <a:t> </a:t>
            </a:r>
            <a:endParaRPr lang="en-US" b="0"/>
          </a:p>
          <a:p>
            <a:pPr marL="0" indent="0">
              <a:lnSpc>
                <a:spcPct val="100000"/>
              </a:lnSpc>
              <a:spcBef>
                <a:spcPts val="0"/>
              </a:spcBef>
              <a:spcAft>
                <a:spcPts val="600"/>
              </a:spcAft>
              <a:buNone/>
            </a:pPr>
            <a:endParaRPr lang="en-AU"/>
          </a:p>
          <a:p>
            <a:pPr>
              <a:spcAft>
                <a:spcPts val="600"/>
              </a:spcAft>
            </a:pPr>
            <a:r>
              <a:rPr lang="en-AU" b="1"/>
              <a:t>Reflect</a:t>
            </a:r>
            <a:r>
              <a:rPr lang="en-AU"/>
              <a:t> on all you have learnt about the rights of First Nations Peoples and the current challenges to justice they experience. </a:t>
            </a:r>
            <a:endParaRPr lang="en-US"/>
          </a:p>
          <a:p>
            <a:pPr marL="0" indent="0">
              <a:lnSpc>
                <a:spcPct val="100000"/>
              </a:lnSpc>
              <a:spcBef>
                <a:spcPts val="0"/>
              </a:spcBef>
              <a:spcAft>
                <a:spcPts val="600"/>
              </a:spcAft>
              <a:buNone/>
            </a:pPr>
            <a:endParaRPr lang="en-AU"/>
          </a:p>
          <a:p>
            <a:pPr>
              <a:spcAft>
                <a:spcPts val="600"/>
              </a:spcAft>
            </a:pPr>
            <a:r>
              <a:rPr lang="en-AU" b="1"/>
              <a:t>Pray</a:t>
            </a:r>
            <a:r>
              <a:rPr lang="en-AU"/>
              <a:t> the prayer that follows, using it as a way of expressing your commitment to keep learning about, celebrating and standing in solidarity with Australia’s First Nations Peoples.</a:t>
            </a:r>
            <a:endParaRPr lang="en-US"/>
          </a:p>
          <a:p>
            <a:pPr marL="74930" indent="-74930">
              <a:lnSpc>
                <a:spcPct val="113999"/>
              </a:lnSpc>
              <a:spcBef>
                <a:spcPts val="329"/>
              </a:spcBef>
              <a:spcAft>
                <a:spcPts val="424"/>
              </a:spcAft>
              <a:buNone/>
            </a:pPr>
            <a:endParaRPr lang="en-AU"/>
          </a:p>
          <a:p>
            <a:pPr marL="74930" indent="-74930">
              <a:lnSpc>
                <a:spcPct val="113999"/>
              </a:lnSpc>
              <a:spcBef>
                <a:spcPts val="329"/>
              </a:spcBef>
              <a:spcAft>
                <a:spcPts val="424"/>
              </a:spcAft>
            </a:pPr>
            <a:r>
              <a:rPr lang="en-AU" b="1"/>
              <a:t>Curriculum Links: </a:t>
            </a:r>
            <a:r>
              <a:rPr lang="en-AU">
                <a:hlinkClick r:id="rId3"/>
              </a:rPr>
              <a:t>Critical and Creative Thinking</a:t>
            </a:r>
            <a:r>
              <a:rPr lang="en-AU"/>
              <a:t>, </a:t>
            </a:r>
            <a:r>
              <a:rPr lang="en-AU">
                <a:hlinkClick r:id="rId4"/>
              </a:rPr>
              <a:t>Personal and Social Capability</a:t>
            </a:r>
            <a:endParaRPr lang="en-AU"/>
          </a:p>
          <a:p>
            <a:pPr marL="74930" indent="-74930">
              <a:lnSpc>
                <a:spcPct val="113999"/>
              </a:lnSpc>
              <a:spcBef>
                <a:spcPts val="329"/>
              </a:spcBef>
              <a:spcAft>
                <a:spcPts val="424"/>
              </a:spcAft>
            </a:pPr>
            <a:endParaRPr lang="en-AU"/>
          </a:p>
          <a:p>
            <a:pPr>
              <a:spcAft>
                <a:spcPts val="600"/>
              </a:spcAft>
            </a:pPr>
            <a:r>
              <a:rPr lang="en-US" b="1" i="0" u="none" strike="noStrike" kern="1200">
                <a:effectLst/>
              </a:rPr>
              <a:t>Image:</a:t>
            </a:r>
            <a:r>
              <a:rPr lang="en-US" b="0" i="0" u="none" strike="noStrike" kern="1200">
                <a:effectLst/>
              </a:rPr>
              <a:t> </a:t>
            </a:r>
            <a:r>
              <a:rPr lang="en-US" b="0" i="0" u="none" strike="noStrike" kern="1200" err="1">
                <a:effectLst/>
              </a:rPr>
              <a:t>goodstudio</a:t>
            </a:r>
            <a:r>
              <a:rPr lang="en-US" b="0" i="0" u="none" strike="noStrike" kern="1200">
                <a:effectLst/>
              </a:rPr>
              <a:t>/Canva</a:t>
            </a:r>
            <a:endParaRPr lang="en-AU"/>
          </a:p>
          <a:p>
            <a:pPr>
              <a:spcAft>
                <a:spcPts val="600"/>
              </a:spcAft>
            </a:pPr>
            <a:endParaRPr lang="en-AU"/>
          </a:p>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32</a:t>
            </a:fld>
            <a:endParaRPr lang="en-US"/>
          </a:p>
        </p:txBody>
      </p:sp>
    </p:spTree>
    <p:extLst>
      <p:ext uri="{BB962C8B-B14F-4D97-AF65-F5344CB8AC3E}">
        <p14:creationId xmlns:p14="http://schemas.microsoft.com/office/powerpoint/2010/main" val="40273672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33</a:t>
            </a:fld>
            <a:endParaRPr lang="en-US"/>
          </a:p>
        </p:txBody>
      </p:sp>
    </p:spTree>
    <p:extLst>
      <p:ext uri="{BB962C8B-B14F-4D97-AF65-F5344CB8AC3E}">
        <p14:creationId xmlns:p14="http://schemas.microsoft.com/office/powerpoint/2010/main" val="3304577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4</a:t>
            </a:fld>
            <a:endParaRPr lang="en-US"/>
          </a:p>
        </p:txBody>
      </p:sp>
    </p:spTree>
    <p:extLst>
      <p:ext uri="{BB962C8B-B14F-4D97-AF65-F5344CB8AC3E}">
        <p14:creationId xmlns:p14="http://schemas.microsoft.com/office/powerpoint/2010/main" val="1330815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58750" lvl="0" indent="0">
              <a:buNone/>
            </a:pPr>
            <a:r>
              <a:rPr lang="en-US" sz="1200" b="1" dirty="0"/>
              <a:t>Caption: </a:t>
            </a:r>
            <a:r>
              <a:rPr lang="en-AU" sz="1200" b="0" i="0" u="none" strike="noStrike" cap="none" dirty="0">
                <a:solidFill>
                  <a:srgbClr val="000000"/>
                </a:solidFill>
                <a:effectLst/>
                <a:latin typeface="Roboto Light" panose="02000000000000000000" pitchFamily="2" charset="0"/>
                <a:ea typeface="Roboto Light" panose="02000000000000000000" pitchFamily="2" charset="0"/>
                <a:cs typeface="Arial"/>
                <a:sym typeface="Arial"/>
              </a:rPr>
              <a:t>Janice collects pandanus leaves from a forest near </a:t>
            </a:r>
            <a:r>
              <a:rPr lang="en-AU" sz="1200" b="0" i="0" u="none" strike="noStrike" cap="none" dirty="0" err="1">
                <a:solidFill>
                  <a:srgbClr val="000000"/>
                </a:solidFill>
                <a:effectLst/>
                <a:latin typeface="Roboto Light" panose="02000000000000000000" pitchFamily="2" charset="0"/>
                <a:ea typeface="Roboto Light" panose="02000000000000000000" pitchFamily="2" charset="0"/>
                <a:cs typeface="Arial"/>
                <a:sym typeface="Arial"/>
              </a:rPr>
              <a:t>Djilpin</a:t>
            </a:r>
            <a:r>
              <a:rPr lang="en-AU" sz="1200" b="0" i="0" u="none" strike="noStrike" cap="none" dirty="0">
                <a:solidFill>
                  <a:srgbClr val="000000"/>
                </a:solidFill>
                <a:effectLst/>
                <a:latin typeface="Roboto Light" panose="02000000000000000000" pitchFamily="2" charset="0"/>
                <a:ea typeface="Roboto Light" panose="02000000000000000000" pitchFamily="2" charset="0"/>
                <a:cs typeface="Arial"/>
                <a:sym typeface="Arial"/>
              </a:rPr>
              <a:t> Arts in Beswick, Northern Territory, Australia. Photo: Richard Wainwright/ Caritas Australia.</a:t>
            </a:r>
            <a:endParaRPr lang="en-AU"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5</a:t>
            </a:fld>
            <a:endParaRPr lang="en-US"/>
          </a:p>
        </p:txBody>
      </p:sp>
    </p:spTree>
    <p:extLst>
      <p:ext uri="{BB962C8B-B14F-4D97-AF65-F5344CB8AC3E}">
        <p14:creationId xmlns:p14="http://schemas.microsoft.com/office/powerpoint/2010/main" val="2147592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930" indent="-74930">
              <a:lnSpc>
                <a:spcPct val="113999"/>
              </a:lnSpc>
              <a:spcBef>
                <a:spcPts val="329"/>
              </a:spcBef>
              <a:spcAft>
                <a:spcPts val="424"/>
              </a:spcAft>
            </a:pPr>
            <a:r>
              <a:rPr lang="en-AU" b="1"/>
              <a:t>SEE – Understand the issue: Are we listening to the people most affected?</a:t>
            </a:r>
            <a:endParaRPr lang="en-AU"/>
          </a:p>
          <a:p>
            <a:pPr>
              <a:spcAft>
                <a:spcPts val="600"/>
              </a:spcAft>
            </a:pPr>
            <a:endParaRPr lang="en-AU" b="1" u="sng"/>
          </a:p>
          <a:p>
            <a:pPr>
              <a:spcAft>
                <a:spcPts val="600"/>
              </a:spcAft>
            </a:pPr>
            <a:r>
              <a:rPr lang="en-AU" b="1" u="sng"/>
              <a:t>SEE</a:t>
            </a:r>
            <a:r>
              <a:rPr lang="en-AU"/>
              <a:t> – JUDGE – ACT – PRAY </a:t>
            </a:r>
            <a:endParaRPr lang="en-AU">
              <a:cs typeface="Calibri"/>
            </a:endParaRPr>
          </a:p>
          <a:p>
            <a:pPr>
              <a:spcAft>
                <a:spcPts val="600"/>
              </a:spcAft>
            </a:pPr>
            <a:endParaRPr lang="en-AU" b="1"/>
          </a:p>
          <a:p>
            <a:pPr>
              <a:spcAft>
                <a:spcPts val="600"/>
              </a:spcAft>
            </a:pPr>
            <a:r>
              <a:rPr lang="en-AU" b="1"/>
              <a:t>Learn: </a:t>
            </a:r>
            <a:r>
              <a:rPr lang="en-AU"/>
              <a:t>Learning about First Nations Peoples and histories provides us with opportunities to deepen our understanding of the world’s oldest living cultures. From a Catholic Social Teaching viewpoint, listening to First Nations knowledge, perspectives and experiences, including on matters of justice, is part of recognising First Nations Peoples’ human dignity, which leads us to hear and respond with respect and compassion.</a:t>
            </a:r>
            <a:endParaRPr lang="en-US">
              <a:cs typeface="Calibri"/>
            </a:endParaRPr>
          </a:p>
          <a:p>
            <a:pPr>
              <a:spcAft>
                <a:spcPts val="600"/>
              </a:spcAft>
            </a:pPr>
            <a:endParaRPr lang="en-AU"/>
          </a:p>
          <a:p>
            <a:pPr>
              <a:spcAft>
                <a:spcPts val="600"/>
              </a:spcAft>
            </a:pPr>
            <a:r>
              <a:rPr lang="en-AU"/>
              <a:t>What’s in a name? We use several terms when referring to Aboriginal and Torres Strait Islander People, including First Nations Peoples and First Australians. This choice is informed by the language of the Australian Curriculum and the preference of Caritas Australia’s First Australian program partners who feel that the term ‘Indigenous’ is a generic term and does not express their unique belonging to the country within which our organisation is based.</a:t>
            </a:r>
            <a:endParaRPr lang="en-US"/>
          </a:p>
          <a:p>
            <a:pPr>
              <a:spcAft>
                <a:spcPts val="600"/>
              </a:spcAft>
            </a:pPr>
            <a:endParaRPr lang="en-AU"/>
          </a:p>
          <a:p>
            <a:pPr>
              <a:spcAft>
                <a:spcPts val="600"/>
              </a:spcAft>
            </a:pPr>
            <a:r>
              <a:rPr lang="en-AU"/>
              <a:t>In 2012, a bill was introduced into the Federal Parliament for an act to provide for the recognition of First Australians. The </a:t>
            </a:r>
            <a:r>
              <a:rPr lang="en-AU">
                <a:hlinkClick r:id="rId3"/>
              </a:rPr>
              <a:t>Aboriginal and Torres Strait Islander Peoples Recognition Bill 2012</a:t>
            </a:r>
            <a:r>
              <a:rPr lang="en-AU"/>
              <a:t> states, “The Parliament, on behalf of the people of Australia, recognises that the continent and the islands now known as Australia were first occupied by Aboriginal and Torres Strait Islander peoples”.</a:t>
            </a:r>
            <a:endParaRPr lang="en-US"/>
          </a:p>
          <a:p>
            <a:pPr>
              <a:spcAft>
                <a:spcPts val="600"/>
              </a:spcAft>
            </a:pPr>
            <a:endParaRPr lang="en-AU"/>
          </a:p>
          <a:p>
            <a:pPr>
              <a:spcAft>
                <a:spcPts val="600"/>
              </a:spcAft>
            </a:pPr>
            <a:r>
              <a:rPr lang="en-AU"/>
              <a:t>There is still a long way to go as the voices of First Nations Peoples and their leaders remain far too often unheeded or misunderstood by those in power. Back in 1986, presenting a vision for the future the Pope entreated First Nations Australians to share their vibrancy and vitality, embedded in their unique understandings and ways of being: “The Church herself in Australia will not fully be the Church that Jesus wants her to be until you have made your contribution to her life and until that contribution has been joyfully received by others”.</a:t>
            </a:r>
            <a:endParaRPr lang="en-US"/>
          </a:p>
          <a:p>
            <a:pPr>
              <a:spcAft>
                <a:spcPts val="600"/>
              </a:spcAft>
            </a:pPr>
            <a:endParaRPr lang="en-AU"/>
          </a:p>
          <a:p>
            <a:pPr>
              <a:spcAft>
                <a:spcPts val="600"/>
              </a:spcAft>
            </a:pPr>
            <a:r>
              <a:rPr lang="en-AU"/>
              <a:t>With the leadership and support of our partners, we at Caritas Australia have embraced the name ‘First Australians Program’ in place of ‘Australian Indigenous Program’ as a further step towards fulfilling this vision. </a:t>
            </a:r>
            <a:r>
              <a:rPr lang="en-AU" b="1"/>
              <a:t>Read</a:t>
            </a:r>
            <a:r>
              <a:rPr lang="en-AU"/>
              <a:t> more about our First Australians Program </a:t>
            </a:r>
            <a:r>
              <a:rPr lang="en-AU">
                <a:hlinkClick r:id="rId4"/>
              </a:rPr>
              <a:t>here</a:t>
            </a:r>
            <a:r>
              <a:rPr lang="en-AU"/>
              <a:t>.</a:t>
            </a:r>
            <a:endParaRPr lang="en-US"/>
          </a:p>
          <a:p>
            <a:pPr>
              <a:spcBef>
                <a:spcPct val="30000"/>
              </a:spcBef>
              <a:spcAft>
                <a:spcPct val="0"/>
              </a:spcAft>
            </a:pPr>
            <a:endParaRPr lang="en-AU" b="1">
              <a:solidFill>
                <a:srgbClr val="000000"/>
              </a:solidFill>
              <a:cs typeface="Calibri"/>
            </a:endParaRPr>
          </a:p>
          <a:p>
            <a:pPr>
              <a:spcAft>
                <a:spcPts val="600"/>
              </a:spcAft>
            </a:pPr>
            <a:r>
              <a:rPr lang="en-AU" b="1"/>
              <a:t>Discuss: </a:t>
            </a:r>
            <a:r>
              <a:rPr lang="en-AU"/>
              <a:t>Why does it matter what term is used? </a:t>
            </a:r>
            <a:endParaRPr lang="en-US"/>
          </a:p>
          <a:p>
            <a:pPr>
              <a:spcAft>
                <a:spcPts val="600"/>
              </a:spcAft>
            </a:pPr>
            <a:endParaRPr lang="en-AU" b="1"/>
          </a:p>
          <a:p>
            <a:pPr>
              <a:spcAft>
                <a:spcPts val="600"/>
              </a:spcAft>
            </a:pPr>
            <a:r>
              <a:rPr lang="en-AU" b="1"/>
              <a:t>Go Further: </a:t>
            </a:r>
            <a:r>
              <a:rPr lang="en-AU"/>
              <a:t>Investigate the process of how the </a:t>
            </a:r>
            <a:r>
              <a:rPr lang="en-AU">
                <a:hlinkClick r:id="rId3"/>
              </a:rPr>
              <a:t>Aboriginal and Torres Strait Islander Peoples Recognition Bill 2012</a:t>
            </a:r>
            <a:r>
              <a:rPr lang="en-AU"/>
              <a:t> was passed. </a:t>
            </a:r>
            <a:endParaRPr lang="en-AU">
              <a:cs typeface="Calibri"/>
            </a:endParaRPr>
          </a:p>
          <a:p>
            <a:pPr>
              <a:spcAft>
                <a:spcPts val="600"/>
              </a:spcAft>
            </a:pPr>
            <a:endParaRPr lang="en-AU" b="1"/>
          </a:p>
          <a:p>
            <a:pPr>
              <a:spcAft>
                <a:spcPts val="600"/>
              </a:spcAft>
            </a:pPr>
            <a:r>
              <a:rPr lang="en-AU" b="1"/>
              <a:t>Curriculum Links: </a:t>
            </a:r>
            <a:r>
              <a:rPr lang="en-AU">
                <a:hlinkClick r:id="rId5"/>
              </a:rPr>
              <a:t>Aboriginal and Torres Strait Islander histories and cultures</a:t>
            </a:r>
            <a:r>
              <a:rPr lang="en-AU"/>
              <a:t>, </a:t>
            </a:r>
            <a:r>
              <a:rPr lang="en-AU">
                <a:hlinkClick r:id="rId6"/>
              </a:rPr>
              <a:t>Intercultural Understanding</a:t>
            </a:r>
            <a:r>
              <a:rPr lang="en-AU"/>
              <a:t>, </a:t>
            </a:r>
            <a:r>
              <a:rPr lang="en-US">
                <a:hlinkClick r:id="rId7"/>
              </a:rPr>
              <a:t>History</a:t>
            </a:r>
            <a:r>
              <a:rPr lang="en-US"/>
              <a:t>,</a:t>
            </a:r>
            <a:r>
              <a:rPr lang="en-US" b="1"/>
              <a:t> </a:t>
            </a:r>
            <a:r>
              <a:rPr lang="en-AU">
                <a:hlinkClick r:id="rId8"/>
              </a:rPr>
              <a:t>Civics and Citizenship</a:t>
            </a:r>
            <a:r>
              <a:rPr lang="en-AU"/>
              <a:t> </a:t>
            </a:r>
            <a:endParaRPr lang="en-US">
              <a:cs typeface="Calibri"/>
            </a:endParaRPr>
          </a:p>
          <a:p>
            <a:pPr>
              <a:spcAft>
                <a:spcPts val="600"/>
              </a:spcAft>
            </a:pPr>
            <a:endParaRPr lang="en-AU" b="1"/>
          </a:p>
          <a:p>
            <a:pPr>
              <a:spcAft>
                <a:spcPts val="600"/>
              </a:spcAft>
            </a:pPr>
            <a:r>
              <a:rPr lang="en-AU" b="1"/>
              <a:t>Image: </a:t>
            </a:r>
            <a:r>
              <a:rPr lang="en-AU"/>
              <a:t>Pandanus weavings made by artists at </a:t>
            </a:r>
            <a:r>
              <a:rPr lang="en-AU" err="1"/>
              <a:t>Djilpin</a:t>
            </a:r>
            <a:r>
              <a:rPr lang="en-AU"/>
              <a:t> Arts. Photo: Richard Wainwright/Caritas Australia</a:t>
            </a:r>
          </a:p>
          <a:p>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6</a:t>
            </a:fld>
            <a:endParaRPr lang="en-US"/>
          </a:p>
        </p:txBody>
      </p:sp>
    </p:spTree>
    <p:extLst>
      <p:ext uri="{BB962C8B-B14F-4D97-AF65-F5344CB8AC3E}">
        <p14:creationId xmlns:p14="http://schemas.microsoft.com/office/powerpoint/2010/main" val="2962348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 JUDGE – ACT – PRAY </a:t>
            </a:r>
          </a:p>
          <a:p>
            <a:pPr defTabSz="914400">
              <a:spcAft>
                <a:spcPts val="600"/>
              </a:spcAft>
              <a:defRPr/>
            </a:pPr>
            <a:endParaRPr lang="en-AU"/>
          </a:p>
          <a:p>
            <a:pPr defTabSz="914400">
              <a:spcAft>
                <a:spcPts val="600"/>
              </a:spcAft>
              <a:defRPr/>
            </a:pPr>
            <a:r>
              <a:rPr lang="en-AU" b="1"/>
              <a:t>Tune in:</a:t>
            </a:r>
            <a:r>
              <a:rPr lang="en-AU"/>
              <a:t> Using the questions on the slide as prompts, invite students to share their knowledge and experience about First Nations Culture, Country, Language and history with each other. Talk about which Country you are on. Visit the website of your local council, </a:t>
            </a:r>
            <a:r>
              <a:rPr lang="en-AU">
                <a:hlinkClick r:id="rId3"/>
              </a:rPr>
              <a:t>Know Your Country</a:t>
            </a:r>
            <a:r>
              <a:rPr lang="en-AU"/>
              <a:t> and </a:t>
            </a:r>
            <a:r>
              <a:rPr lang="en-AU">
                <a:hlinkClick r:id="rId4"/>
              </a:rPr>
              <a:t>AIATSIS</a:t>
            </a:r>
            <a:r>
              <a:rPr lang="en-AU"/>
              <a:t> to learn more.</a:t>
            </a:r>
            <a:endParaRPr lang="en-US"/>
          </a:p>
          <a:p>
            <a:pPr defTabSz="914400">
              <a:spcAft>
                <a:spcPts val="600"/>
              </a:spcAft>
              <a:defRPr/>
            </a:pPr>
            <a:endParaRPr lang="en-AU" b="1"/>
          </a:p>
          <a:p>
            <a:pPr defTabSz="914400">
              <a:spcAft>
                <a:spcPts val="600"/>
              </a:spcAft>
              <a:defRPr/>
            </a:pPr>
            <a:r>
              <a:rPr lang="en-AU" b="1"/>
              <a:t>Investigate: </a:t>
            </a:r>
            <a:r>
              <a:rPr lang="en-AU"/>
              <a:t>In groups, students read, summarise and present key events and dates in First Nations Australian history (see list of websites to explore below). Have students select 2-3 key events and explain their significance. Build up a class timeline made up of the key events selected by students.</a:t>
            </a:r>
            <a:endParaRPr lang="en-US">
              <a:cs typeface="Calibri"/>
            </a:endParaRPr>
          </a:p>
          <a:p>
            <a:pPr defTabSz="914400">
              <a:spcAft>
                <a:spcPts val="600"/>
              </a:spcAft>
              <a:defRPr/>
            </a:pPr>
            <a:r>
              <a:rPr lang="en-AU"/>
              <a:t>For key moments, explore these websites:</a:t>
            </a:r>
            <a:endParaRPr lang="en-US"/>
          </a:p>
          <a:p>
            <a:pPr marL="171450" indent="-171450" defTabSz="914400">
              <a:buFont typeface="Arial"/>
              <a:buChar char="•"/>
              <a:defRPr/>
            </a:pPr>
            <a:r>
              <a:rPr lang="en-AU"/>
              <a:t>Australian Human Rights Commission </a:t>
            </a:r>
            <a:r>
              <a:rPr lang="en-AU">
                <a:hlinkClick r:id="rId5"/>
              </a:rPr>
              <a:t>'Track the History Timeline: The Stolen Generations'</a:t>
            </a:r>
            <a:endParaRPr lang="en-AU"/>
          </a:p>
          <a:p>
            <a:pPr marL="171450" indent="-171450" defTabSz="914400">
              <a:buFont typeface="Arial"/>
              <a:buChar char="•"/>
              <a:defRPr/>
            </a:pPr>
            <a:r>
              <a:rPr lang="en-AU"/>
              <a:t>National Museum Australia </a:t>
            </a:r>
            <a:r>
              <a:rPr lang="en-AU">
                <a:hlinkClick r:id="rId6"/>
              </a:rPr>
              <a:t>'Indigenous Cultures and Contact History: Timeline'</a:t>
            </a:r>
            <a:endParaRPr lang="en-AU"/>
          </a:p>
          <a:p>
            <a:pPr marL="171450" indent="-171450" defTabSz="914400">
              <a:buFont typeface="Arial"/>
              <a:buChar char="•"/>
              <a:defRPr/>
            </a:pPr>
            <a:r>
              <a:rPr lang="en-AU"/>
              <a:t>National Film and Sound Archive </a:t>
            </a:r>
            <a:r>
              <a:rPr lang="en-AU">
                <a:hlinkClick r:id="rId7"/>
              </a:rPr>
              <a:t>'Australian History Timeline'</a:t>
            </a:r>
            <a:endParaRPr lang="en-US"/>
          </a:p>
          <a:p>
            <a:pPr marL="171450" indent="-171450" defTabSz="914400">
              <a:spcAft>
                <a:spcPts val="600"/>
              </a:spcAft>
              <a:buFont typeface="Arial"/>
              <a:buChar char="•"/>
              <a:defRPr/>
            </a:pPr>
            <a:r>
              <a:rPr lang="en-AU"/>
              <a:t>SBS </a:t>
            </a:r>
            <a:r>
              <a:rPr lang="en-AU">
                <a:hlinkClick r:id="rId8"/>
              </a:rPr>
              <a:t>'Timeline: Indigenous Rights Movement'</a:t>
            </a:r>
            <a:endParaRPr lang="en-AU"/>
          </a:p>
          <a:p>
            <a:pPr defTabSz="914400">
              <a:spcAft>
                <a:spcPts val="600"/>
              </a:spcAft>
              <a:defRPr/>
            </a:pPr>
            <a:endParaRPr lang="en-AU" b="1"/>
          </a:p>
          <a:p>
            <a:pPr defTabSz="914400">
              <a:spcAft>
                <a:spcPts val="600"/>
              </a:spcAft>
              <a:defRPr/>
            </a:pPr>
            <a:r>
              <a:rPr lang="en-AU" b="1"/>
              <a:t>Curriculum Links: </a:t>
            </a:r>
            <a:r>
              <a:rPr lang="en-AU">
                <a:hlinkClick r:id="rId9"/>
              </a:rPr>
              <a:t>Aboriginal and Torres Strait Islander histories and cultures</a:t>
            </a:r>
            <a:r>
              <a:rPr lang="en-AU"/>
              <a:t>, </a:t>
            </a:r>
            <a:r>
              <a:rPr lang="en-AU">
                <a:hlinkClick r:id="rId10"/>
              </a:rPr>
              <a:t>Intercultural Understanding</a:t>
            </a:r>
            <a:r>
              <a:rPr lang="en-AU"/>
              <a:t>, </a:t>
            </a:r>
            <a:r>
              <a:rPr lang="en-US">
                <a:hlinkClick r:id="rId11"/>
              </a:rPr>
              <a:t>History</a:t>
            </a:r>
            <a:r>
              <a:rPr lang="en-US"/>
              <a:t>, </a:t>
            </a:r>
            <a:r>
              <a:rPr lang="en-AU">
                <a:hlinkClick r:id="rId12"/>
              </a:rPr>
              <a:t>Geography</a:t>
            </a:r>
            <a:r>
              <a:rPr lang="en-AU"/>
              <a:t> </a:t>
            </a:r>
            <a:endParaRPr lang="en-AU">
              <a:cs typeface="Calibri"/>
            </a:endParaRPr>
          </a:p>
          <a:p>
            <a:pPr defTabSz="914400">
              <a:spcAft>
                <a:spcPts val="600"/>
              </a:spcAft>
              <a:defRPr/>
            </a:pPr>
            <a:endParaRPr lang="en-US" b="1"/>
          </a:p>
          <a:p>
            <a:pPr defTabSz="914400">
              <a:spcAft>
                <a:spcPts val="600"/>
              </a:spcAft>
              <a:defRPr/>
            </a:pPr>
            <a:r>
              <a:rPr lang="en-US" b="1"/>
              <a:t>Image: </a:t>
            </a:r>
            <a:r>
              <a:rPr lang="en-US"/>
              <a:t>Marsala Digital/Canva</a:t>
            </a:r>
            <a:endParaRPr lang="en-AU">
              <a:cs typeface="Calibri"/>
            </a:endParaRPr>
          </a:p>
          <a:p>
            <a:pPr defTabSz="914400">
              <a:spcAft>
                <a:spcPts val="600"/>
              </a:spcAft>
              <a:defRPr/>
            </a:pPr>
            <a:endParaRPr lang="en-AU"/>
          </a:p>
          <a:p>
            <a:pPr marL="0" marR="0" lvl="0" indent="0" algn="l" defTabSz="914400">
              <a:lnSpc>
                <a:spcPct val="100000"/>
              </a:lnSpc>
              <a:spcBef>
                <a:spcPts val="0"/>
              </a:spcBef>
              <a:spcAft>
                <a:spcPts val="0"/>
              </a:spcAft>
              <a:buClrTx/>
              <a:buSzTx/>
              <a:buFontTx/>
              <a:buNone/>
              <a:tabLst/>
              <a:defRPr/>
            </a:pPr>
            <a:endParaRPr lang="en-AU">
              <a:solidFill>
                <a:schemeClr val="tx1">
                  <a:lumMod val="85000"/>
                  <a:lumOff val="15000"/>
                </a:schemeClr>
              </a:solidFill>
              <a:cs typeface="Calibri"/>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AU" b="1"/>
          </a:p>
        </p:txBody>
      </p:sp>
      <p:sp>
        <p:nvSpPr>
          <p:cNvPr id="4" name="Slide Number Placeholder 3"/>
          <p:cNvSpPr>
            <a:spLocks noGrp="1"/>
          </p:cNvSpPr>
          <p:nvPr>
            <p:ph type="sldNum" sz="quarter" idx="5"/>
          </p:nvPr>
        </p:nvSpPr>
        <p:spPr/>
        <p:txBody>
          <a:bodyPr/>
          <a:lstStyle/>
          <a:p>
            <a:fld id="{490689D6-08F4-9246-8340-6E1C330F9F5D}" type="slidenum">
              <a:rPr lang="en-US" smtClean="0"/>
              <a:t>7</a:t>
            </a:fld>
            <a:endParaRPr lang="en-US"/>
          </a:p>
        </p:txBody>
      </p:sp>
    </p:spTree>
    <p:extLst>
      <p:ext uri="{BB962C8B-B14F-4D97-AF65-F5344CB8AC3E}">
        <p14:creationId xmlns:p14="http://schemas.microsoft.com/office/powerpoint/2010/main" val="4015887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dirty="0"/>
              <a:t>SEE</a:t>
            </a:r>
            <a:r>
              <a:rPr lang="en-AU" dirty="0"/>
              <a:t> – JUDGE – ACT – PRAY </a:t>
            </a:r>
            <a:endParaRPr lang="en-US" dirty="0"/>
          </a:p>
          <a:p>
            <a:pPr defTabSz="914400">
              <a:spcAft>
                <a:spcPts val="600"/>
              </a:spcAft>
              <a:defRPr/>
            </a:pPr>
            <a:endParaRPr lang="en-AU"/>
          </a:p>
          <a:p>
            <a:pPr defTabSz="914400">
              <a:spcAft>
                <a:spcPts val="600"/>
              </a:spcAft>
              <a:defRPr/>
            </a:pPr>
            <a:r>
              <a:rPr lang="en-GB" b="1" dirty="0"/>
              <a:t>Discuss: </a:t>
            </a:r>
            <a:r>
              <a:rPr lang="en-GB" dirty="0"/>
              <a:t>Reflect on what you see in the media by and about Australia’s First Nations Peoples. </a:t>
            </a:r>
            <a:endParaRPr lang="en-US" dirty="0"/>
          </a:p>
          <a:p>
            <a:pPr marL="172720" indent="-172720" defTabSz="914400">
              <a:buFont typeface="Arial"/>
              <a:buChar char="•"/>
              <a:defRPr/>
            </a:pPr>
            <a:r>
              <a:rPr lang="en-GB" dirty="0"/>
              <a:t>What issues are reported on?</a:t>
            </a:r>
            <a:endParaRPr lang="en-US" dirty="0"/>
          </a:p>
          <a:p>
            <a:pPr marL="172720" indent="-172720" defTabSz="914400">
              <a:buFont typeface="Arial"/>
              <a:buChar char="•"/>
              <a:defRPr/>
            </a:pPr>
            <a:r>
              <a:rPr lang="en-GB" dirty="0"/>
              <a:t>Who is writing or creating the content?</a:t>
            </a:r>
            <a:endParaRPr lang="en-US" dirty="0"/>
          </a:p>
          <a:p>
            <a:pPr marL="172720" indent="-172720" defTabSz="914400">
              <a:spcAft>
                <a:spcPts val="600"/>
              </a:spcAft>
              <a:buFont typeface="Arial"/>
              <a:buChar char="•"/>
              <a:defRPr/>
            </a:pPr>
            <a:r>
              <a:rPr lang="en-GB" dirty="0"/>
              <a:t>How does this shape the way issues are reported on?</a:t>
            </a:r>
            <a:endParaRPr lang="en-US" dirty="0"/>
          </a:p>
          <a:p>
            <a:pPr defTabSz="914400">
              <a:spcAft>
                <a:spcPts val="600"/>
              </a:spcAft>
              <a:defRPr/>
            </a:pPr>
            <a:endParaRPr lang="en-GB" b="1"/>
          </a:p>
          <a:p>
            <a:pPr defTabSz="914400">
              <a:spcAft>
                <a:spcPts val="600"/>
              </a:spcAft>
              <a:defRPr/>
            </a:pPr>
            <a:r>
              <a:rPr lang="en-GB" b="1" dirty="0"/>
              <a:t>Examine: </a:t>
            </a:r>
            <a:r>
              <a:rPr lang="en-GB" dirty="0"/>
              <a:t>Distribute news articles from papers or the internet that mention First Nations Peoples. For each article ask: </a:t>
            </a:r>
            <a:endParaRPr lang="en-US" dirty="0">
              <a:cs typeface="Calibri"/>
            </a:endParaRPr>
          </a:p>
          <a:p>
            <a:pPr marL="172720" indent="-172720" defTabSz="914400">
              <a:buFont typeface="Arial"/>
              <a:buChar char="•"/>
              <a:defRPr/>
            </a:pPr>
            <a:r>
              <a:rPr lang="en-GB" dirty="0"/>
              <a:t>What issues are reported on?</a:t>
            </a:r>
            <a:endParaRPr lang="en-US" dirty="0"/>
          </a:p>
          <a:p>
            <a:pPr marL="172720" indent="-172720" defTabSz="914400">
              <a:buFont typeface="Arial"/>
              <a:buChar char="•"/>
              <a:defRPr/>
            </a:pPr>
            <a:r>
              <a:rPr lang="en-GB" dirty="0"/>
              <a:t>Who is writing or creating the content?</a:t>
            </a:r>
            <a:endParaRPr lang="en-US" dirty="0"/>
          </a:p>
          <a:p>
            <a:pPr marL="172720" indent="-172720" defTabSz="914400">
              <a:spcAft>
                <a:spcPts val="600"/>
              </a:spcAft>
              <a:buFont typeface="Arial"/>
              <a:buChar char="•"/>
              <a:defRPr/>
            </a:pPr>
            <a:r>
              <a:rPr lang="en-GB" dirty="0"/>
              <a:t>How does this shape the way issues are reported on?</a:t>
            </a:r>
            <a:endParaRPr lang="en-US" dirty="0"/>
          </a:p>
          <a:p>
            <a:pPr defTabSz="914400">
              <a:spcAft>
                <a:spcPts val="600"/>
              </a:spcAft>
              <a:defRPr/>
            </a:pPr>
            <a:endParaRPr lang="en-GB" dirty="0"/>
          </a:p>
          <a:p>
            <a:pPr defTabSz="914400">
              <a:spcAft>
                <a:spcPts val="600"/>
              </a:spcAft>
              <a:defRPr/>
            </a:pPr>
            <a:r>
              <a:rPr lang="en-GB" b="1" dirty="0"/>
              <a:t>Reflect: </a:t>
            </a:r>
            <a:r>
              <a:rPr lang="en-AU"/>
              <a:t>When there is a range of perspectives or views on an issue, where can we go to get the facts? How do we know sources are reliable?</a:t>
            </a:r>
            <a:endParaRPr lang="en-US">
              <a:cs typeface="Calibri"/>
            </a:endParaRPr>
          </a:p>
          <a:p>
            <a:pPr defTabSz="914400">
              <a:spcAft>
                <a:spcPts val="600"/>
              </a:spcAft>
              <a:defRPr/>
            </a:pPr>
            <a:endParaRPr lang="en-AU" b="1"/>
          </a:p>
          <a:p>
            <a:pPr defTabSz="914400">
              <a:spcAft>
                <a:spcPts val="600"/>
              </a:spcAft>
              <a:defRPr/>
            </a:pPr>
            <a:r>
              <a:rPr lang="en-AU" b="1" dirty="0"/>
              <a:t>Go further: </a:t>
            </a:r>
            <a:r>
              <a:rPr lang="en-AU" dirty="0"/>
              <a:t>Research more about the history of Australian First Nations Peoples’ rights and activism, including the Tent Embassy. As a starting point, visit </a:t>
            </a:r>
            <a:r>
              <a:rPr lang="en-AU" dirty="0">
                <a:hlinkClick r:id="rId3"/>
              </a:rPr>
              <a:t>National Museum Australia ‘Defining Moments: Aboriginal Tent Embassy’</a:t>
            </a:r>
            <a:endParaRPr lang="en-AU" dirty="0">
              <a:cs typeface="Calibri"/>
            </a:endParaRPr>
          </a:p>
          <a:p>
            <a:pPr defTabSz="914400">
              <a:spcAft>
                <a:spcPts val="600"/>
              </a:spcAft>
              <a:defRPr/>
            </a:pPr>
            <a:endParaRPr lang="en-AU" b="1"/>
          </a:p>
          <a:p>
            <a:pPr defTabSz="914400">
              <a:spcAft>
                <a:spcPts val="600"/>
              </a:spcAft>
              <a:defRPr/>
            </a:pPr>
            <a:r>
              <a:rPr lang="en-AU" b="1" dirty="0"/>
              <a:t>Curriculum Links:</a:t>
            </a:r>
            <a:r>
              <a:rPr lang="en-AU" dirty="0"/>
              <a:t> </a:t>
            </a:r>
            <a:r>
              <a:rPr lang="en-US" dirty="0">
                <a:hlinkClick r:id="rId4"/>
              </a:rPr>
              <a:t>History</a:t>
            </a:r>
            <a:r>
              <a:rPr lang="en-US" dirty="0"/>
              <a:t>,</a:t>
            </a:r>
            <a:r>
              <a:rPr lang="en-US" b="1" dirty="0"/>
              <a:t> </a:t>
            </a:r>
            <a:r>
              <a:rPr lang="en-AU" dirty="0">
                <a:hlinkClick r:id="rId5"/>
              </a:rPr>
              <a:t>Civics and Citizenship</a:t>
            </a:r>
            <a:r>
              <a:rPr lang="en-AU" dirty="0"/>
              <a:t>, </a:t>
            </a:r>
            <a:r>
              <a:rPr lang="en-AU" dirty="0">
                <a:hlinkClick r:id="rId6"/>
              </a:rPr>
              <a:t>English</a:t>
            </a:r>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8</a:t>
            </a:fld>
            <a:endParaRPr lang="en-US"/>
          </a:p>
        </p:txBody>
      </p:sp>
    </p:spTree>
    <p:extLst>
      <p:ext uri="{BB962C8B-B14F-4D97-AF65-F5344CB8AC3E}">
        <p14:creationId xmlns:p14="http://schemas.microsoft.com/office/powerpoint/2010/main" val="24629510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Aft>
                <a:spcPts val="600"/>
              </a:spcAft>
              <a:defRPr/>
            </a:pPr>
            <a:r>
              <a:rPr lang="en-AU" b="1" u="sng"/>
              <a:t>SEE</a:t>
            </a:r>
            <a:r>
              <a:rPr lang="en-AU"/>
              <a:t> </a:t>
            </a:r>
            <a:r>
              <a:rPr lang="en-AU" b="0"/>
              <a:t>–</a:t>
            </a:r>
            <a:r>
              <a:rPr lang="en-AU"/>
              <a:t> </a:t>
            </a:r>
            <a:r>
              <a:rPr lang="en-AU" b="1" u="sng"/>
              <a:t>JUDGE</a:t>
            </a:r>
            <a:r>
              <a:rPr lang="en-AU"/>
              <a:t> </a:t>
            </a:r>
            <a:r>
              <a:rPr lang="en-AU" b="0"/>
              <a:t>– ACT – PRAY</a:t>
            </a:r>
            <a:r>
              <a:rPr lang="en-AU"/>
              <a:t> </a:t>
            </a:r>
            <a:endParaRPr lang="en-US"/>
          </a:p>
          <a:p>
            <a:pPr>
              <a:spcAft>
                <a:spcPts val="600"/>
              </a:spcAft>
            </a:pPr>
            <a:endParaRPr lang="en-AU" b="1"/>
          </a:p>
          <a:p>
            <a:pPr>
              <a:spcAft>
                <a:spcPts val="600"/>
              </a:spcAft>
            </a:pPr>
            <a:r>
              <a:rPr lang="en-AU" b="1" i="0" kern="1200">
                <a:effectLst/>
              </a:rPr>
              <a:t>Discuss:</a:t>
            </a:r>
            <a:r>
              <a:rPr lang="en-AU" b="1"/>
              <a:t> </a:t>
            </a:r>
            <a:r>
              <a:rPr lang="en-AU" i="0"/>
              <a:t>What Human Rights do you know? What might be some rights specific to First Nations Peoples?</a:t>
            </a:r>
            <a:endParaRPr lang="en-US" i="0">
              <a:cs typeface="Calibri"/>
            </a:endParaRPr>
          </a:p>
          <a:p>
            <a:pPr defTabSz="914400">
              <a:spcAft>
                <a:spcPts val="600"/>
              </a:spcAft>
              <a:defRPr/>
            </a:pPr>
            <a:endParaRPr lang="en-AU" b="1"/>
          </a:p>
          <a:p>
            <a:pPr defTabSz="914400">
              <a:spcAft>
                <a:spcPts val="600"/>
              </a:spcAft>
              <a:defRPr/>
            </a:pPr>
            <a:r>
              <a:rPr lang="en-AU" b="1" kern="1200">
                <a:effectLst/>
              </a:rPr>
              <a:t>Read</a:t>
            </a:r>
            <a:r>
              <a:rPr lang="en-AU"/>
              <a:t> </a:t>
            </a:r>
            <a:r>
              <a:rPr lang="en-AU" kern="1200">
                <a:effectLst/>
              </a:rPr>
              <a:t>Article 10 of the</a:t>
            </a:r>
            <a:r>
              <a:rPr lang="en-AU"/>
              <a:t> </a:t>
            </a:r>
            <a:r>
              <a:rPr lang="en-AU" i="1" kern="1200">
                <a:effectLst/>
                <a:hlinkClick r:id="rId3"/>
              </a:rPr>
              <a:t>UN Declaration on the Rights of Indigenous Peoples</a:t>
            </a:r>
            <a:r>
              <a:rPr lang="en-AU" i="1"/>
              <a:t> </a:t>
            </a:r>
            <a:r>
              <a:rPr lang="en-AU" i="0" kern="1200">
                <a:effectLst/>
              </a:rPr>
              <a:t>in full</a:t>
            </a:r>
            <a:r>
              <a:rPr lang="en-AU" i="0" strike="noStrike" kern="1200">
                <a:effectLst/>
              </a:rPr>
              <a:t>.</a:t>
            </a:r>
            <a:r>
              <a:rPr lang="en-AU"/>
              <a:t> </a:t>
            </a:r>
            <a:endParaRPr lang="en-US" i="0" strike="noStrike" kern="1200">
              <a:effectLst/>
              <a:cs typeface="Calibri"/>
            </a:endParaRPr>
          </a:p>
          <a:p>
            <a:pPr defTabSz="914400">
              <a:spcAft>
                <a:spcPts val="600"/>
              </a:spcAft>
              <a:defRPr/>
            </a:pPr>
            <a:endParaRPr lang="en-AU" b="1"/>
          </a:p>
          <a:p>
            <a:pPr defTabSz="914400">
              <a:spcAft>
                <a:spcPts val="600"/>
              </a:spcAft>
              <a:defRPr/>
            </a:pPr>
            <a:r>
              <a:rPr lang="en-AU" b="1" i="0" u="none" strike="noStrike" kern="1200">
                <a:effectLst/>
              </a:rPr>
              <a:t>Describe</a:t>
            </a:r>
            <a:r>
              <a:rPr lang="en-AU"/>
              <a:t> </a:t>
            </a:r>
            <a:r>
              <a:rPr lang="en-AU" i="0" u="none" strike="noStrike" kern="1200" baseline="0">
                <a:effectLst/>
              </a:rPr>
              <a:t>what </a:t>
            </a:r>
            <a:r>
              <a:rPr lang="en-AU" i="0" u="none" strike="noStrike" kern="1200">
                <a:effectLst/>
              </a:rPr>
              <a:t>Australia might be like today had this declaration been in place and observed in the</a:t>
            </a:r>
            <a:r>
              <a:rPr lang="en-AU"/>
              <a:t> </a:t>
            </a:r>
            <a:r>
              <a:rPr lang="en-AU" i="0" u="none" strike="noStrike" kern="1200">
                <a:effectLst/>
              </a:rPr>
              <a:t>eighteenth century. W</a:t>
            </a:r>
            <a:r>
              <a:rPr lang="en-AU"/>
              <a:t>hat difference might this have made for Aboriginal and Torres Strait Islander Peoples, then and now?</a:t>
            </a:r>
            <a:endParaRPr lang="en-US">
              <a:cs typeface="Calibri"/>
            </a:endParaRPr>
          </a:p>
          <a:p>
            <a:pPr defTabSz="914400">
              <a:spcAft>
                <a:spcPts val="600"/>
              </a:spcAft>
              <a:defRPr/>
            </a:pPr>
            <a:endParaRPr lang="en-AU" b="1"/>
          </a:p>
          <a:p>
            <a:pPr defTabSz="914400">
              <a:spcAft>
                <a:spcPts val="600"/>
              </a:spcAft>
              <a:defRPr/>
            </a:pPr>
            <a:r>
              <a:rPr lang="en-AU" b="1" i="0" u="none" kern="1200">
                <a:effectLst/>
              </a:rPr>
              <a:t>Curriculum Links:</a:t>
            </a:r>
            <a:r>
              <a:rPr lang="en-AU" b="1"/>
              <a:t> </a:t>
            </a:r>
            <a:r>
              <a:rPr lang="en-US">
                <a:hlinkClick r:id="rId4"/>
              </a:rPr>
              <a:t>History</a:t>
            </a:r>
            <a:r>
              <a:rPr lang="en-US"/>
              <a:t>,</a:t>
            </a:r>
            <a:r>
              <a:rPr lang="en-US" b="1"/>
              <a:t> </a:t>
            </a:r>
            <a:r>
              <a:rPr lang="en-AU" b="0" i="0" u="none" kern="1200">
                <a:effectLst/>
                <a:hlinkClick r:id="rId5"/>
              </a:rPr>
              <a:t>Civics</a:t>
            </a:r>
            <a:r>
              <a:rPr lang="en-AU" b="0" i="0" u="none" kern="1200" baseline="0">
                <a:effectLst/>
                <a:hlinkClick r:id="rId5"/>
              </a:rPr>
              <a:t> and</a:t>
            </a:r>
            <a:r>
              <a:rPr lang="en-AU">
                <a:hlinkClick r:id="rId5"/>
              </a:rPr>
              <a:t> </a:t>
            </a:r>
            <a:r>
              <a:rPr lang="en-AU" b="0" i="0" u="none" kern="1200" baseline="0">
                <a:effectLst/>
                <a:hlinkClick r:id="rId5"/>
              </a:rPr>
              <a:t>Citizenship</a:t>
            </a:r>
            <a:r>
              <a:rPr lang="en-AU"/>
              <a:t> </a:t>
            </a:r>
            <a:endParaRPr lang="en-US">
              <a:cs typeface="Calibri"/>
            </a:endParaRPr>
          </a:p>
          <a:p>
            <a:pPr marL="0" marR="0" lvl="0" indent="0" algn="l" defTabSz="914400">
              <a:lnSpc>
                <a:spcPct val="100000"/>
              </a:lnSpc>
              <a:buClrTx/>
              <a:buSzTx/>
              <a:buFontTx/>
              <a:buNone/>
              <a:tabLst/>
              <a:defRPr/>
            </a:pPr>
            <a:endParaRPr lang="en-AU">
              <a:solidFill>
                <a:schemeClr val="tx1">
                  <a:lumMod val="85000"/>
                  <a:lumOff val="15000"/>
                </a:schemeClr>
              </a:solidFill>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9</a:t>
            </a:fld>
            <a:endParaRPr lang="en-US"/>
          </a:p>
        </p:txBody>
      </p:sp>
    </p:spTree>
    <p:extLst>
      <p:ext uri="{BB962C8B-B14F-4D97-AF65-F5344CB8AC3E}">
        <p14:creationId xmlns:p14="http://schemas.microsoft.com/office/powerpoint/2010/main" val="18060378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4_Title Slide">
    <p:bg>
      <p:bgPr>
        <a:solidFill>
          <a:srgbClr val="DF918A"/>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b"/>
          <a:lstStyle>
            <a:lvl1pPr algn="ctr">
              <a:defRPr sz="4500" b="1" cap="all" baseline="0">
                <a:solidFill>
                  <a:srgbClr val="0C244C"/>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A967270C-4AD2-3848-B52F-626C968E72C5}"/>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3811076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8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Title 1">
            <a:extLst>
              <a:ext uri="{FF2B5EF4-FFF2-40B4-BE49-F238E27FC236}">
                <a16:creationId xmlns:a16="http://schemas.microsoft.com/office/drawing/2014/main" id="{91EAD4AF-BB97-A34D-BC26-D259E43EFCDF}"/>
              </a:ext>
            </a:extLst>
          </p:cNvPr>
          <p:cNvSpPr>
            <a:spLocks noGrp="1"/>
          </p:cNvSpPr>
          <p:nvPr>
            <p:ph type="ctrTitle" hasCustomPrompt="1"/>
          </p:nvPr>
        </p:nvSpPr>
        <p:spPr>
          <a:xfrm>
            <a:off x="408871" y="3256101"/>
            <a:ext cx="9144000" cy="1264424"/>
          </a:xfrm>
          <a:prstGeom prst="rect">
            <a:avLst/>
          </a:prstGeom>
        </p:spPr>
        <p:txBody>
          <a:bodyPr anchor="b"/>
          <a:lstStyle>
            <a:lvl1pPr algn="l">
              <a:defRPr sz="4000" b="1" cap="all" baseline="0">
                <a:solidFill>
                  <a:srgbClr val="0C244C"/>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679445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9_Title Slide">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D2D03C4-E117-484F-81D3-479BECBE7857}"/>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7" name="Group 26">
            <a:extLst>
              <a:ext uri="{FF2B5EF4-FFF2-40B4-BE49-F238E27FC236}">
                <a16:creationId xmlns:a16="http://schemas.microsoft.com/office/drawing/2014/main" id="{21D1CEC8-FE6C-C547-8A44-EA0E876652E9}"/>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8" name="Freeform: Shape 6">
              <a:extLst>
                <a:ext uri="{FF2B5EF4-FFF2-40B4-BE49-F238E27FC236}">
                  <a16:creationId xmlns:a16="http://schemas.microsoft.com/office/drawing/2014/main" id="{7B32C52B-801B-C247-90DF-E05E9D49F22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9" name="Group 28">
              <a:extLst>
                <a:ext uri="{FF2B5EF4-FFF2-40B4-BE49-F238E27FC236}">
                  <a16:creationId xmlns:a16="http://schemas.microsoft.com/office/drawing/2014/main" id="{F95AB615-4C18-914D-8AC1-6B779BB35333}"/>
                </a:ext>
              </a:extLst>
            </p:cNvPr>
            <p:cNvGrpSpPr/>
            <p:nvPr/>
          </p:nvGrpSpPr>
          <p:grpSpPr>
            <a:xfrm>
              <a:off x="958955" y="2060848"/>
              <a:ext cx="196444" cy="196444"/>
              <a:chOff x="519961" y="1999640"/>
              <a:chExt cx="196444" cy="196444"/>
            </a:xfrm>
            <a:grpFill/>
          </p:grpSpPr>
          <p:sp>
            <p:nvSpPr>
              <p:cNvPr id="30" name="Freeform: Shape 7">
                <a:extLst>
                  <a:ext uri="{FF2B5EF4-FFF2-40B4-BE49-F238E27FC236}">
                    <a16:creationId xmlns:a16="http://schemas.microsoft.com/office/drawing/2014/main" id="{7A8CDFC4-1C1E-4848-B87C-A6BB053FF88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1" name="Freeform: Shape 8">
                <a:extLst>
                  <a:ext uri="{FF2B5EF4-FFF2-40B4-BE49-F238E27FC236}">
                    <a16:creationId xmlns:a16="http://schemas.microsoft.com/office/drawing/2014/main" id="{43A62944-0409-8E44-9C40-AB5870860DE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2" name="Freeform: Shape 9">
                <a:extLst>
                  <a:ext uri="{FF2B5EF4-FFF2-40B4-BE49-F238E27FC236}">
                    <a16:creationId xmlns:a16="http://schemas.microsoft.com/office/drawing/2014/main" id="{96733F5D-E834-6745-A36D-EC5FE82ECD38}"/>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3" name="Freeform: Shape 10">
                <a:extLst>
                  <a:ext uri="{FF2B5EF4-FFF2-40B4-BE49-F238E27FC236}">
                    <a16:creationId xmlns:a16="http://schemas.microsoft.com/office/drawing/2014/main" id="{C94B10BE-C81B-E24A-8B6A-1545902DFB5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rgbClr val="0C244C"/>
                </a:solidFill>
              </a:defRPr>
            </a:lvl1pPr>
          </a:lstStyle>
          <a:p>
            <a:r>
              <a:rPr lang="en-US"/>
              <a:t>Click to edit </a:t>
            </a:r>
            <a:br>
              <a:rPr lang="en-US"/>
            </a:br>
            <a:r>
              <a:rPr lang="en-US"/>
              <a:t>Master title style</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25591593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2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0945523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6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164946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7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D86075"/>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0662080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9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C3DDD7"/>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658907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0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34300247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21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79376" y="4149080"/>
            <a:ext cx="11164827" cy="1872208"/>
          </a:xfrm>
          <a:prstGeom prst="rect">
            <a:avLst/>
          </a:prstGeom>
        </p:spPr>
        <p:txBody>
          <a:bodyPr/>
          <a:lstStyle>
            <a:lvl1pPr marL="0" indent="0">
              <a:buFontTx/>
              <a:buNone/>
              <a:defRPr sz="1800" b="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32532626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C3DDD7"/>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12EFCC48-8CC8-4B59-B2A1-D9D5939A217A}"/>
              </a:ext>
            </a:extLst>
          </p:cNvPr>
          <p:cNvSpPr/>
          <p:nvPr userDrawn="1"/>
        </p:nvSpPr>
        <p:spPr>
          <a:xfrm rot="16200000">
            <a:off x="3739020"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9" name="TextBox 8">
            <a:extLst>
              <a:ext uri="{FF2B5EF4-FFF2-40B4-BE49-F238E27FC236}">
                <a16:creationId xmlns:a16="http://schemas.microsoft.com/office/drawing/2014/main" id="{5FC8CC55-2CE4-BA42-B7E3-B85B1556D911}"/>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
        <p:nvSpPr>
          <p:cNvPr id="12" name="Text Placeholder 9">
            <a:extLst>
              <a:ext uri="{FF2B5EF4-FFF2-40B4-BE49-F238E27FC236}">
                <a16:creationId xmlns:a16="http://schemas.microsoft.com/office/drawing/2014/main" id="{E1DA04A6-A94E-4982-9D86-43F28DC6EEC1}"/>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01612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
        <p:nvSpPr>
          <p:cNvPr id="18" name="Round Diagonal Corner Rectangle 17">
            <a:extLst>
              <a:ext uri="{FF2B5EF4-FFF2-40B4-BE49-F238E27FC236}">
                <a16:creationId xmlns:a16="http://schemas.microsoft.com/office/drawing/2014/main" id="{4E7F82F3-B891-184C-80DC-B7E4400DB9F6}"/>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ext Placeholder 9">
            <a:extLst>
              <a:ext uri="{FF2B5EF4-FFF2-40B4-BE49-F238E27FC236}">
                <a16:creationId xmlns:a16="http://schemas.microsoft.com/office/drawing/2014/main" id="{565BA8AC-4514-BB41-98A5-9BAB38A2A395}"/>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35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350">
                <a:solidFill>
                  <a:srgbClr val="0C244C"/>
                </a:solidFill>
                <a:latin typeface="Arial"/>
                <a:cs typeface="Arial"/>
              </a:defRPr>
            </a:lvl3pPr>
            <a:lvl4pPr marL="324000" indent="-171450">
              <a:spcBef>
                <a:spcPts val="188"/>
              </a:spcBef>
              <a:buFont typeface="Arial"/>
              <a:buChar char="•"/>
              <a:defRPr sz="1350">
                <a:solidFill>
                  <a:srgbClr val="0C244C"/>
                </a:solidFill>
                <a:latin typeface="Arial"/>
                <a:cs typeface="Arial"/>
              </a:defRPr>
            </a:lvl4pPr>
            <a:lvl5pPr marL="445500" indent="-135000">
              <a:spcBef>
                <a:spcPts val="188"/>
              </a:spcBef>
              <a:buFont typeface="Arial"/>
              <a:buChar char="•"/>
              <a:defRPr sz="135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extBox 8">
            <a:extLst>
              <a:ext uri="{FF2B5EF4-FFF2-40B4-BE49-F238E27FC236}">
                <a16:creationId xmlns:a16="http://schemas.microsoft.com/office/drawing/2014/main" id="{B275A1F4-7805-2342-8F12-CB347FD74952}"/>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
        <p:nvSpPr>
          <p:cNvPr id="10" name="Round Diagonal Corner Rectangle 8">
            <a:extLst>
              <a:ext uri="{FF2B5EF4-FFF2-40B4-BE49-F238E27FC236}">
                <a16:creationId xmlns:a16="http://schemas.microsoft.com/office/drawing/2014/main" id="{0DF7B0C4-B96C-924C-9342-7F328E798948}"/>
              </a:ext>
            </a:extLst>
          </p:cNvPr>
          <p:cNvSpPr/>
          <p:nvPr userDrawn="1"/>
        </p:nvSpPr>
        <p:spPr>
          <a:xfrm rot="16200000">
            <a:off x="372420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A1ECAD9F-FB32-4C4E-87A3-45D3E3162180}"/>
              </a:ext>
            </a:extLst>
          </p:cNvPr>
          <p:cNvSpPr>
            <a:spLocks noGrp="1"/>
          </p:cNvSpPr>
          <p:nvPr>
            <p:ph type="body" sz="quarter" idx="11"/>
          </p:nvPr>
        </p:nvSpPr>
        <p:spPr>
          <a:xfrm>
            <a:off x="991948"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573867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bg>
      <p:bgPr>
        <a:solidFill>
          <a:srgbClr val="C3DDD7"/>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b"/>
          <a:lstStyle>
            <a:lvl1pPr algn="ctr">
              <a:defRPr sz="4500" b="1" cap="all" baseline="0">
                <a:solidFill>
                  <a:srgbClr val="0C244C"/>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41421455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rgbClr val="63B1A4"/>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Round Diagonal Corner Rectangle 8">
            <a:extLst>
              <a:ext uri="{FF2B5EF4-FFF2-40B4-BE49-F238E27FC236}">
                <a16:creationId xmlns:a16="http://schemas.microsoft.com/office/drawing/2014/main" id="{B95DA3EC-004A-4445-AD27-45ABC57A49A9}"/>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ext Placeholder 9">
            <a:extLst>
              <a:ext uri="{FF2B5EF4-FFF2-40B4-BE49-F238E27FC236}">
                <a16:creationId xmlns:a16="http://schemas.microsoft.com/office/drawing/2014/main" id="{12BC0069-C49C-4E18-A1FE-778E150FFE53}"/>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0896268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5_Title Slide">
    <p:bg>
      <p:bgPr>
        <a:solidFill>
          <a:srgbClr val="D86075"/>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9085906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9" name="Title Placeholder 1">
            <a:extLst>
              <a:ext uri="{FF2B5EF4-FFF2-40B4-BE49-F238E27FC236}">
                <a16:creationId xmlns:a16="http://schemas.microsoft.com/office/drawing/2014/main" id="{675FA2BE-CB3B-CA47-B4D3-B1DEB10CC74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335360" y="1916832"/>
            <a:ext cx="5328592"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23" name="Picture Placeholder 2">
            <a:extLst>
              <a:ext uri="{FF2B5EF4-FFF2-40B4-BE49-F238E27FC236}">
                <a16:creationId xmlns:a16="http://schemas.microsoft.com/office/drawing/2014/main" id="{37FD9524-6EA9-5240-A6C2-5DBC06F63B0E}"/>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4" name="Picture Placeholder 2">
            <a:extLst>
              <a:ext uri="{FF2B5EF4-FFF2-40B4-BE49-F238E27FC236}">
                <a16:creationId xmlns:a16="http://schemas.microsoft.com/office/drawing/2014/main" id="{8C819CE2-73D4-2940-BAA8-05CB0AB6A9F2}"/>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2">
            <a:extLst>
              <a:ext uri="{FF2B5EF4-FFF2-40B4-BE49-F238E27FC236}">
                <a16:creationId xmlns:a16="http://schemas.microsoft.com/office/drawing/2014/main" id="{5A1F8534-9648-394B-80DA-D4B07A9CDF5C}"/>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920751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23" name="Text Placeholder 15">
            <a:extLst>
              <a:ext uri="{FF2B5EF4-FFF2-40B4-BE49-F238E27FC236}">
                <a16:creationId xmlns:a16="http://schemas.microsoft.com/office/drawing/2014/main" id="{2D3ED194-6F2C-4445-AECD-B6F9893128DA}"/>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Picture Placeholder 2">
            <a:extLst>
              <a:ext uri="{FF2B5EF4-FFF2-40B4-BE49-F238E27FC236}">
                <a16:creationId xmlns:a16="http://schemas.microsoft.com/office/drawing/2014/main" id="{80A3EA6F-48F9-F34A-BD42-0BF07B8832A3}"/>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5" name="Picture Placeholder 2">
            <a:extLst>
              <a:ext uri="{FF2B5EF4-FFF2-40B4-BE49-F238E27FC236}">
                <a16:creationId xmlns:a16="http://schemas.microsoft.com/office/drawing/2014/main" id="{F6BA20C9-A7E8-DE4D-AFF9-A3E46DF6D01F}"/>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2">
            <a:extLst>
              <a:ext uri="{FF2B5EF4-FFF2-40B4-BE49-F238E27FC236}">
                <a16:creationId xmlns:a16="http://schemas.microsoft.com/office/drawing/2014/main" id="{D1FBB4C9-5310-124D-BF32-CE5F9DA0BA0A}"/>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Title Placeholder 1">
            <a:extLst>
              <a:ext uri="{FF2B5EF4-FFF2-40B4-BE49-F238E27FC236}">
                <a16:creationId xmlns:a16="http://schemas.microsoft.com/office/drawing/2014/main" id="{2342B15A-0AE0-E646-BE62-B7541DC6B2C0}"/>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2157574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7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9" name="Text Placeholder 15">
            <a:extLst>
              <a:ext uri="{FF2B5EF4-FFF2-40B4-BE49-F238E27FC236}">
                <a16:creationId xmlns:a16="http://schemas.microsoft.com/office/drawing/2014/main" id="{C9727188-CADF-AB4C-9249-B8FF11DB17E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0" name="Picture Placeholder 2">
            <a:extLst>
              <a:ext uri="{FF2B5EF4-FFF2-40B4-BE49-F238E27FC236}">
                <a16:creationId xmlns:a16="http://schemas.microsoft.com/office/drawing/2014/main" id="{9ED5AAC2-A68E-DF4F-BA18-AC7D29486787}"/>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2">
            <a:extLst>
              <a:ext uri="{FF2B5EF4-FFF2-40B4-BE49-F238E27FC236}">
                <a16:creationId xmlns:a16="http://schemas.microsoft.com/office/drawing/2014/main" id="{0938F181-0B81-2347-8BCE-C5AB8CE3A3E9}"/>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Picture Placeholder 2">
            <a:extLst>
              <a:ext uri="{FF2B5EF4-FFF2-40B4-BE49-F238E27FC236}">
                <a16:creationId xmlns:a16="http://schemas.microsoft.com/office/drawing/2014/main" id="{E3202EFA-E4D7-604A-9FDD-137B74F3D529}"/>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3" name="Title Placeholder 1">
            <a:extLst>
              <a:ext uri="{FF2B5EF4-FFF2-40B4-BE49-F238E27FC236}">
                <a16:creationId xmlns:a16="http://schemas.microsoft.com/office/drawing/2014/main" id="{08E09726-2E48-E342-8EC9-CD24A905813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1672177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28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DF918A"/>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04739F08-D58A-B343-A247-B26E09648F8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1B1E8647-9616-6E4A-B6D7-C12A72792A3C}"/>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2">
            <a:extLst>
              <a:ext uri="{FF2B5EF4-FFF2-40B4-BE49-F238E27FC236}">
                <a16:creationId xmlns:a16="http://schemas.microsoft.com/office/drawing/2014/main" id="{DA735A87-4EDD-3840-994F-98EA81E273B7}"/>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2">
            <a:extLst>
              <a:ext uri="{FF2B5EF4-FFF2-40B4-BE49-F238E27FC236}">
                <a16:creationId xmlns:a16="http://schemas.microsoft.com/office/drawing/2014/main" id="{B3858B14-CD67-B946-B0F0-B2889D7C3C48}"/>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Title Placeholder 1">
            <a:extLst>
              <a:ext uri="{FF2B5EF4-FFF2-40B4-BE49-F238E27FC236}">
                <a16:creationId xmlns:a16="http://schemas.microsoft.com/office/drawing/2014/main" id="{485D9E6F-D907-6D42-ABFF-18D955373AD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3856858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0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81BC7A7A-1FB2-9745-8A86-AF39BA138C62}"/>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335360" y="1916832"/>
            <a:ext cx="5328592"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12" name="Title Placeholder 1">
            <a:extLst>
              <a:ext uri="{FF2B5EF4-FFF2-40B4-BE49-F238E27FC236}">
                <a16:creationId xmlns:a16="http://schemas.microsoft.com/office/drawing/2014/main" id="{5C78746F-8078-0245-9577-F176122399ED}"/>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91561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31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6912247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32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4" name="Picture Placeholder 2">
            <a:extLst>
              <a:ext uri="{FF2B5EF4-FFF2-40B4-BE49-F238E27FC236}">
                <a16:creationId xmlns:a16="http://schemas.microsoft.com/office/drawing/2014/main" id="{F5403EF0-98D8-6B4B-B1CE-3A22FD24B378}"/>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F2D6F13C-AB98-FA45-9ED4-003FACDBBA51}"/>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6782F49C-297E-5140-9598-28E9540BF86F}"/>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675575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188"/>
              </a:spcBef>
              <a:buFontTx/>
              <a:buNone/>
              <a:defRPr sz="1800" cap="all">
                <a:solidFill>
                  <a:schemeClr val="bg1"/>
                </a:solidFill>
                <a:latin typeface="Arial"/>
                <a:cs typeface="Arial"/>
              </a:defRPr>
            </a:lvl2pPr>
            <a:lvl3pPr marL="0" indent="-135000">
              <a:spcBef>
                <a:spcPts val="188"/>
              </a:spcBef>
              <a:buFont typeface="Arial"/>
              <a:buChar char="•"/>
              <a:defRPr sz="1800">
                <a:solidFill>
                  <a:schemeClr val="bg1"/>
                </a:solidFill>
                <a:latin typeface="Arial"/>
                <a:cs typeface="Arial"/>
              </a:defRPr>
            </a:lvl3pPr>
            <a:lvl4pPr marL="324000" indent="-171450">
              <a:spcBef>
                <a:spcPts val="188"/>
              </a:spcBef>
              <a:buFont typeface="Arial"/>
              <a:buChar char="•"/>
              <a:defRPr sz="1800">
                <a:solidFill>
                  <a:schemeClr val="bg1"/>
                </a:solidFill>
                <a:latin typeface="Arial"/>
                <a:cs typeface="Arial"/>
              </a:defRPr>
            </a:lvl4pPr>
            <a:lvl5pPr marL="445500" indent="-135000">
              <a:spcBef>
                <a:spcPts val="188"/>
              </a:spcBef>
              <a:buFont typeface="Arial"/>
              <a:buChar char="•"/>
              <a:defRPr sz="18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247862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551384" y="413792"/>
            <a:ext cx="11055789" cy="710952"/>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551384" y="1233891"/>
            <a:ext cx="11055789" cy="4104456"/>
          </a:xfrm>
          <a:prstGeom prst="rect">
            <a:avLst/>
          </a:prstGeom>
        </p:spPr>
        <p:txBody>
          <a:bodyPr/>
          <a:lstStyle>
            <a:lvl1pPr marL="0" indent="0">
              <a:buFontTx/>
              <a:buNone/>
              <a:defRPr sz="1800" cap="none" baseline="0">
                <a:solidFill>
                  <a:schemeClr val="bg1">
                    <a:lumMod val="95000"/>
                  </a:schemeClr>
                </a:solidFill>
                <a:latin typeface="Arial"/>
                <a:cs typeface="Arial"/>
              </a:defRPr>
            </a:lvl1pPr>
            <a:lvl2pPr marL="0" indent="0">
              <a:spcBef>
                <a:spcPts val="188"/>
              </a:spcBef>
              <a:buFontTx/>
              <a:buNone/>
              <a:defRPr sz="1800" cap="all">
                <a:solidFill>
                  <a:schemeClr val="bg1">
                    <a:lumMod val="95000"/>
                  </a:schemeClr>
                </a:solidFill>
                <a:latin typeface="Arial"/>
                <a:cs typeface="Arial"/>
              </a:defRPr>
            </a:lvl2pPr>
            <a:lvl3pPr marL="0" indent="-135000">
              <a:spcBef>
                <a:spcPts val="188"/>
              </a:spcBef>
              <a:buFont typeface="Arial"/>
              <a:buChar char="•"/>
              <a:defRPr sz="1800">
                <a:solidFill>
                  <a:schemeClr val="bg1">
                    <a:lumMod val="95000"/>
                  </a:schemeClr>
                </a:solidFill>
                <a:latin typeface="Arial"/>
                <a:cs typeface="Arial"/>
              </a:defRPr>
            </a:lvl3pPr>
            <a:lvl4pPr marL="324000" indent="-171450">
              <a:spcBef>
                <a:spcPts val="188"/>
              </a:spcBef>
              <a:buFont typeface="Arial"/>
              <a:buChar char="•"/>
              <a:defRPr sz="1800">
                <a:solidFill>
                  <a:schemeClr val="bg1">
                    <a:lumMod val="95000"/>
                  </a:schemeClr>
                </a:solidFill>
                <a:latin typeface="Arial"/>
                <a:cs typeface="Arial"/>
              </a:defRPr>
            </a:lvl4pPr>
            <a:lvl5pPr marL="445500" indent="-135000">
              <a:spcBef>
                <a:spcPts val="188"/>
              </a:spcBef>
              <a:buFont typeface="Arial"/>
              <a:buChar char="•"/>
              <a:defRPr sz="1800">
                <a:solidFill>
                  <a:schemeClr val="bg1">
                    <a:lumMod val="95000"/>
                  </a:schemeClr>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551384" y="5338347"/>
            <a:ext cx="6087237" cy="819150"/>
          </a:xfrm>
          <a:prstGeom prst="rect">
            <a:avLst/>
          </a:prstGeom>
        </p:spPr>
        <p:txBody>
          <a:bodyPr anchor="b">
            <a:noAutofit/>
          </a:bodyPr>
          <a:lstStyle>
            <a:lvl1pPr marL="0" indent="0">
              <a:buFontTx/>
              <a:buNone/>
              <a:defRPr sz="950">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Click to edit Master text styles</a:t>
            </a:r>
          </a:p>
        </p:txBody>
      </p:sp>
      <p:sp>
        <p:nvSpPr>
          <p:cNvPr id="9" name="TextBox 8">
            <a:extLst>
              <a:ext uri="{FF2B5EF4-FFF2-40B4-BE49-F238E27FC236}">
                <a16:creationId xmlns:a16="http://schemas.microsoft.com/office/drawing/2014/main" id="{EF355D99-04FC-9E43-8704-13C14E52B367}"/>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31741682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55822"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A16FE2FA-60A7-824D-989C-1DE14DD4ACC3}"/>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E25E6694-41CC-5246-8950-1FCBC5A42DA5}"/>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66F85165-9A8B-4B48-92D5-DD4A6F5AFF4B}"/>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15">
            <a:extLst>
              <a:ext uri="{FF2B5EF4-FFF2-40B4-BE49-F238E27FC236}">
                <a16:creationId xmlns:a16="http://schemas.microsoft.com/office/drawing/2014/main" id="{F0ABBF8E-2FA1-4143-A3D1-85D857940BF7}"/>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90FE50E2-7287-AF48-8B7F-254A7F65FA15}"/>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E059A0B8-5DBB-0547-9898-6107ECB32B61}"/>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16134087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
        <p:nvSpPr>
          <p:cNvPr id="19" name="Picture Placeholder 4">
            <a:extLst>
              <a:ext uri="{FF2B5EF4-FFF2-40B4-BE49-F238E27FC236}">
                <a16:creationId xmlns:a16="http://schemas.microsoft.com/office/drawing/2014/main" id="{D8D8473A-26AF-C249-A308-51D1233C19AA}"/>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8C347D0D-9ADF-F04D-A7A9-763015C2FBE9}"/>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Picture Placeholder 4">
            <a:extLst>
              <a:ext uri="{FF2B5EF4-FFF2-40B4-BE49-F238E27FC236}">
                <a16:creationId xmlns:a16="http://schemas.microsoft.com/office/drawing/2014/main" id="{338317EF-8420-7944-BC72-E01F1749B189}"/>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3" name="Text Placeholder 15">
            <a:extLst>
              <a:ext uri="{FF2B5EF4-FFF2-40B4-BE49-F238E27FC236}">
                <a16:creationId xmlns:a16="http://schemas.microsoft.com/office/drawing/2014/main" id="{75B2FE88-A057-1C45-BF75-BA661C6AE81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3A588400-871F-F44A-B832-D2DAB6AF61AD}"/>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F1C8C285-4546-2C4E-8423-946982299F56}"/>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17655526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68612"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8" name="Picture Placeholder 4">
            <a:extLst>
              <a:ext uri="{FF2B5EF4-FFF2-40B4-BE49-F238E27FC236}">
                <a16:creationId xmlns:a16="http://schemas.microsoft.com/office/drawing/2014/main" id="{EA1537EA-C36C-4C48-9C17-DE22BD9EC20C}"/>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3A687291-0CBA-8646-91E4-32C02AB4A5AC}"/>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F5167438-FB8A-1D4B-BB24-9F2B40AFF33E}"/>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Text Placeholder 15">
            <a:extLst>
              <a:ext uri="{FF2B5EF4-FFF2-40B4-BE49-F238E27FC236}">
                <a16:creationId xmlns:a16="http://schemas.microsoft.com/office/drawing/2014/main" id="{3564D09F-C382-5F46-A844-6305CD1B99A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3" name="Text Placeholder 15">
            <a:extLst>
              <a:ext uri="{FF2B5EF4-FFF2-40B4-BE49-F238E27FC236}">
                <a16:creationId xmlns:a16="http://schemas.microsoft.com/office/drawing/2014/main" id="{1E4B44F8-F3D8-7E40-8BC0-84AEE1138FF7}"/>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4" name="Text Placeholder 15">
            <a:extLst>
              <a:ext uri="{FF2B5EF4-FFF2-40B4-BE49-F238E27FC236}">
                <a16:creationId xmlns:a16="http://schemas.microsoft.com/office/drawing/2014/main" id="{B8E350C7-D56C-BB4A-923E-E08A439FDFB8}"/>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7017313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568611"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33765015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4" name="Title Placeholder 1">
            <a:extLst>
              <a:ext uri="{FF2B5EF4-FFF2-40B4-BE49-F238E27FC236}">
                <a16:creationId xmlns:a16="http://schemas.microsoft.com/office/drawing/2014/main" id="{55D59D9D-FC3D-CB46-9DA4-5F755258DEAC}"/>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D86075"/>
                </a:solidFill>
              </a:rPr>
              <a:t>Click to edit Master title style</a:t>
            </a:r>
            <a:endParaRPr lang="en-US">
              <a:solidFill>
                <a:srgbClr val="D86075"/>
              </a:solidFill>
            </a:endParaRPr>
          </a:p>
        </p:txBody>
      </p:sp>
      <p:sp>
        <p:nvSpPr>
          <p:cNvPr id="10" name="TextBox 9">
            <a:extLst>
              <a:ext uri="{FF2B5EF4-FFF2-40B4-BE49-F238E27FC236}">
                <a16:creationId xmlns:a16="http://schemas.microsoft.com/office/drawing/2014/main" id="{97E84819-4C54-574F-8060-6984CD25582B}"/>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17580051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DF918A"/>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Placeholder 1">
            <a:extLst>
              <a:ext uri="{FF2B5EF4-FFF2-40B4-BE49-F238E27FC236}">
                <a16:creationId xmlns:a16="http://schemas.microsoft.com/office/drawing/2014/main" id="{EF26B9D4-44A7-DE48-9C31-0BB04BA68670}"/>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1057447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0C244C"/>
                </a:solidFill>
              </a:rPr>
              <a:t>Click to edit Master title style</a:t>
            </a:r>
            <a:endParaRPr lang="en-US">
              <a:solidFill>
                <a:srgbClr val="0C244C"/>
              </a:solidFill>
            </a:endParaRPr>
          </a:p>
        </p:txBody>
      </p:sp>
    </p:spTree>
    <p:extLst>
      <p:ext uri="{BB962C8B-B14F-4D97-AF65-F5344CB8AC3E}">
        <p14:creationId xmlns:p14="http://schemas.microsoft.com/office/powerpoint/2010/main" val="9954141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3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0C244C"/>
                </a:solidFill>
              </a:rPr>
              <a:t>Click to edit Master title style</a:t>
            </a:r>
            <a:endParaRPr lang="en-US">
              <a:solidFill>
                <a:srgbClr val="0C244C"/>
              </a:solidFill>
            </a:endParaRPr>
          </a:p>
        </p:txBody>
      </p:sp>
    </p:spTree>
    <p:extLst>
      <p:ext uri="{BB962C8B-B14F-4D97-AF65-F5344CB8AC3E}">
        <p14:creationId xmlns:p14="http://schemas.microsoft.com/office/powerpoint/2010/main" val="26951213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2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63B1A4"/>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5767193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9" name="Round Diagonal Corner Rectangle 8">
            <a:extLst>
              <a:ext uri="{FF2B5EF4-FFF2-40B4-BE49-F238E27FC236}">
                <a16:creationId xmlns:a16="http://schemas.microsoft.com/office/drawing/2014/main" id="{42FEA488-D4E2-0343-A83D-08BB48D2752D}"/>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0" name="Title Placeholder 1">
            <a:extLst>
              <a:ext uri="{FF2B5EF4-FFF2-40B4-BE49-F238E27FC236}">
                <a16:creationId xmlns:a16="http://schemas.microsoft.com/office/drawing/2014/main" id="{504D441F-8D27-9645-844D-1967EBCD637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11" name="Text Placeholder 9">
            <a:extLst>
              <a:ext uri="{FF2B5EF4-FFF2-40B4-BE49-F238E27FC236}">
                <a16:creationId xmlns:a16="http://schemas.microsoft.com/office/drawing/2014/main" id="{F1713762-D6C6-CB4B-8881-EB8E8FA871AE}"/>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65830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Title Slide">
    <p:bg>
      <p:bgPr>
        <a:solidFill>
          <a:srgbClr val="C3DDD7"/>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551384" y="413792"/>
            <a:ext cx="11055789" cy="710952"/>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551384" y="1233891"/>
            <a:ext cx="11055789" cy="4104456"/>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551384" y="5338347"/>
            <a:ext cx="6087237" cy="819150"/>
          </a:xfrm>
          <a:prstGeom prst="rect">
            <a:avLst/>
          </a:prstGeom>
        </p:spPr>
        <p:txBody>
          <a:bodyPr anchor="b">
            <a:noAutofit/>
          </a:bodyPr>
          <a:lstStyle>
            <a:lvl1pPr marL="0" indent="0">
              <a:buFontTx/>
              <a:buNone/>
              <a:defRPr sz="95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Click to edit Master text styles</a:t>
            </a:r>
          </a:p>
        </p:txBody>
      </p:sp>
      <p:sp>
        <p:nvSpPr>
          <p:cNvPr id="9" name="TextBox 8">
            <a:extLst>
              <a:ext uri="{FF2B5EF4-FFF2-40B4-BE49-F238E27FC236}">
                <a16:creationId xmlns:a16="http://schemas.microsoft.com/office/drawing/2014/main" id="{D85E4D10-669F-B44A-829C-549EADDE5760}"/>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33355870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63CED192-F6AA-F84B-A24E-F2B1462C018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2126A5E3-F8BB-9847-A268-2C44D477175C}"/>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5B616937-BF51-4049-AF81-62EC6F0226C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6522317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1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1875176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7B889128-811C-DE4A-B7A2-B59A0C053A56}"/>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FEB1C999-967E-FC4C-BAD0-5FB4A50DC688}"/>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B9889083-EE2F-7A4E-A509-D04642586167}"/>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D86075"/>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3582734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1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D86075"/>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37962872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1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4" y="0"/>
            <a:ext cx="11705553"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4165079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2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3" y="0"/>
            <a:ext cx="11705550"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5239615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1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73552B9F-8377-FB4F-8941-AB38DB9617E2}"/>
              </a:ext>
            </a:extLst>
          </p:cNvPr>
          <p:cNvSpPr/>
          <p:nvPr/>
        </p:nvSpPr>
        <p:spPr>
          <a:xfrm flipH="1">
            <a:off x="-4" y="0"/>
            <a:ext cx="11705553"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6599E6-9DC6-BA42-B07B-A51823709D52}"/>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19918660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2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4CC5ADD0-5755-9341-A794-D9405AB1CE9B}"/>
              </a:ext>
            </a:extLst>
          </p:cNvPr>
          <p:cNvSpPr/>
          <p:nvPr/>
        </p:nvSpPr>
        <p:spPr>
          <a:xfrm flipH="1">
            <a:off x="-3" y="0"/>
            <a:ext cx="11705550"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CB631168-B793-ED49-B934-593139FB844D}"/>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4070183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4851871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2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071420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0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b"/>
          <a:lstStyle>
            <a:lvl1pPr algn="l">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45208423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2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31653805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2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3B006B63-8E25-D245-AC46-2D9232FE60EF}"/>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E9AE0E48-35E1-674B-9BA8-70FDCA86D08C}"/>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2368D3C0-A3CA-1842-B423-E84646E29129}"/>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B290A2BC-7D5D-A24B-B48D-1F07B9826428}"/>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F3A597FB-2E42-6541-9B9F-09CAB4F3DCF5}"/>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9274349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2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180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282736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7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0"/>
            <a:ext cx="12192000" cy="6290658"/>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itle Placeholder 1">
            <a:extLst>
              <a:ext uri="{FF2B5EF4-FFF2-40B4-BE49-F238E27FC236}">
                <a16:creationId xmlns:a16="http://schemas.microsoft.com/office/drawing/2014/main" id="{87BCE467-8FF7-7945-878B-23B94E0DB33B}"/>
              </a:ext>
            </a:extLst>
          </p:cNvPr>
          <p:cNvSpPr>
            <a:spLocks noGrp="1"/>
          </p:cNvSpPr>
          <p:nvPr>
            <p:ph type="title"/>
          </p:nvPr>
        </p:nvSpPr>
        <p:spPr>
          <a:xfrm>
            <a:off x="719403" y="413792"/>
            <a:ext cx="7872875" cy="1143000"/>
          </a:xfrm>
          <a:prstGeom prst="rect">
            <a:avLst/>
          </a:prstGeom>
        </p:spPr>
        <p:txBody>
          <a:bodyPr vert="horz" lIns="91440" tIns="45720" rIns="91440" bIns="45720" rtlCol="0" anchor="ctr" anchorCtr="0">
            <a:noAutofit/>
          </a:bodyPr>
          <a:lstStyle>
            <a:lvl1pPr algn="l">
              <a:defRPr sz="4000" b="1" i="0" cap="all" normalizeH="0" baseline="0">
                <a:solidFill>
                  <a:schemeClr val="bg1"/>
                </a:solidFill>
                <a:latin typeface="Arial"/>
                <a:cs typeface="Arial"/>
              </a:defRPr>
            </a:lvl1pPr>
          </a:lstStyle>
          <a:p>
            <a:r>
              <a:rPr lang="en-GB"/>
              <a:t>Click to edit Master title style</a:t>
            </a:r>
            <a:endParaRPr lang="en-US"/>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6" name="TextBox 5">
            <a:extLst>
              <a:ext uri="{FF2B5EF4-FFF2-40B4-BE49-F238E27FC236}">
                <a16:creationId xmlns:a16="http://schemas.microsoft.com/office/drawing/2014/main" id="{3139E716-9E10-714C-83A4-72BF32D9A06F}"/>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5799057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8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27384"/>
            <a:ext cx="12192000" cy="6336704"/>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9" name="Round Diagonal Corner Rectangle 1">
            <a:extLst>
              <a:ext uri="{FF2B5EF4-FFF2-40B4-BE49-F238E27FC236}">
                <a16:creationId xmlns:a16="http://schemas.microsoft.com/office/drawing/2014/main" id="{3F88AE3B-7175-C041-AAAD-12637C94CFDB}"/>
              </a:ext>
            </a:extLst>
          </p:cNvPr>
          <p:cNvSpPr/>
          <p:nvPr userDrawn="1"/>
        </p:nvSpPr>
        <p:spPr>
          <a:xfrm rot="16200000">
            <a:off x="1251736" y="1336494"/>
            <a:ext cx="4071888" cy="4944532"/>
          </a:xfrm>
          <a:prstGeom prst="round2Diag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1127448" y="2118083"/>
            <a:ext cx="4128459" cy="2952328"/>
          </a:xfrm>
          <a:prstGeom prst="rect">
            <a:avLst/>
          </a:prstGeom>
        </p:spPr>
        <p:txBody>
          <a:bodyPr>
            <a:noAutofit/>
          </a:bodyPr>
          <a:lstStyle>
            <a:lvl1pPr marL="0" indent="0" algn="l">
              <a:buFontTx/>
              <a:buNone/>
              <a:defRPr sz="1800" b="0">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45EB2F5-E211-E341-AB58-42AECA97C666}"/>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42218406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1"/>
            <a:ext cx="12192000" cy="6326709"/>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9" name="Round Diagonal Corner Rectangle 1">
            <a:extLst>
              <a:ext uri="{FF2B5EF4-FFF2-40B4-BE49-F238E27FC236}">
                <a16:creationId xmlns:a16="http://schemas.microsoft.com/office/drawing/2014/main" id="{84FC0CDD-8383-D347-AA8B-B45D50C06531}"/>
              </a:ext>
            </a:extLst>
          </p:cNvPr>
          <p:cNvSpPr/>
          <p:nvPr userDrawn="1"/>
        </p:nvSpPr>
        <p:spPr>
          <a:xfrm rot="16200000">
            <a:off x="1251736" y="1336494"/>
            <a:ext cx="4071888" cy="4944532"/>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911425" y="2348880"/>
            <a:ext cx="4128459" cy="3024336"/>
          </a:xfrm>
          <a:prstGeom prst="rect">
            <a:avLst/>
          </a:prstGeom>
        </p:spPr>
        <p:txBody>
          <a:bodyPr>
            <a:noAutofit/>
          </a:bodyPr>
          <a:lstStyle>
            <a:lvl1pPr marL="0" indent="0" algn="l">
              <a:buFontTx/>
              <a:buNone/>
              <a:defRPr sz="1800" b="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9630329-6122-484E-ADA4-5A38BAD4F037}"/>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275062932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p:nvPr>
        </p:nvSpPr>
        <p:spPr>
          <a:xfrm>
            <a:off x="3623735" y="2004538"/>
            <a:ext cx="4944532" cy="2648599"/>
          </a:xfrm>
          <a:prstGeom prst="rect">
            <a:avLst/>
          </a:prstGeom>
        </p:spPr>
        <p:txBody>
          <a:bodyPr>
            <a:noAutofit/>
          </a:bodyPr>
          <a:lstStyle>
            <a:lvl1pPr marL="0" indent="0" algn="l">
              <a:buFontTx/>
              <a:buNone/>
              <a:defRPr sz="18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20537618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5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hasCustomPrompt="1"/>
          </p:nvPr>
        </p:nvSpPr>
        <p:spPr>
          <a:xfrm>
            <a:off x="3623734" y="2276873"/>
            <a:ext cx="4944532" cy="698745"/>
          </a:xfrm>
          <a:prstGeom prst="rect">
            <a:avLst/>
          </a:prstGeom>
        </p:spPr>
        <p:txBody>
          <a:bodyPr>
            <a:noAutofit/>
          </a:bodyPr>
          <a:lstStyle>
            <a:lvl1pPr marL="0" indent="0" algn="ctr">
              <a:buFontTx/>
              <a:buNone/>
              <a:defRPr sz="40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Thank You</a:t>
            </a:r>
          </a:p>
        </p:txBody>
      </p:sp>
      <p:sp>
        <p:nvSpPr>
          <p:cNvPr id="12" name="TextBox 11">
            <a:extLst>
              <a:ext uri="{FF2B5EF4-FFF2-40B4-BE49-F238E27FC236}">
                <a16:creationId xmlns:a16="http://schemas.microsoft.com/office/drawing/2014/main" id="{1BD5E7FF-3B06-CE47-BAE2-8A738E6E3752}"/>
              </a:ext>
            </a:extLst>
          </p:cNvPr>
          <p:cNvSpPr txBox="1"/>
          <p:nvPr/>
        </p:nvSpPr>
        <p:spPr>
          <a:xfrm>
            <a:off x="4378171" y="4218572"/>
            <a:ext cx="3435658" cy="369332"/>
          </a:xfrm>
          <a:prstGeom prst="rect">
            <a:avLst/>
          </a:prstGeom>
          <a:no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AU" sz="1800" b="0" i="0" kern="1200" spc="225">
                <a:solidFill>
                  <a:schemeClr val="bg1"/>
                </a:solidFill>
                <a:latin typeface="Arial" panose="020B0604020202020204" pitchFamily="34" charset="0"/>
                <a:ea typeface="Roboto light" pitchFamily="2" charset="0"/>
                <a:cs typeface="Arial" panose="020B0604020202020204" pitchFamily="34" charset="0"/>
              </a:rPr>
              <a:t>www.caritas.org.au</a:t>
            </a:r>
          </a:p>
        </p:txBody>
      </p:sp>
      <p:sp>
        <p:nvSpPr>
          <p:cNvPr id="10" name="Freeform: Shape 3">
            <a:extLst>
              <a:ext uri="{FF2B5EF4-FFF2-40B4-BE49-F238E27FC236}">
                <a16:creationId xmlns:a16="http://schemas.microsoft.com/office/drawing/2014/main" id="{F426E386-A88B-9643-8DBF-4D88CDF2CEDC}"/>
              </a:ext>
            </a:extLst>
          </p:cNvPr>
          <p:cNvSpPr/>
          <p:nvPr/>
        </p:nvSpPr>
        <p:spPr>
          <a:xfrm>
            <a:off x="4499638" y="2076410"/>
            <a:ext cx="276225" cy="276225"/>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chemeClr val="bg1"/>
          </a:solidFill>
          <a:ln w="9525" cap="flat">
            <a:noFill/>
            <a:prstDash val="solid"/>
            <a:miter/>
          </a:ln>
        </p:spPr>
        <p:txBody>
          <a:bodyPr rtlCol="0" anchor="ctr"/>
          <a:lstStyle/>
          <a:p>
            <a:endParaRPr lang="en-AU"/>
          </a:p>
        </p:txBody>
      </p:sp>
      <p:pic>
        <p:nvPicPr>
          <p:cNvPr id="2" name="Picture 1">
            <a:extLst>
              <a:ext uri="{FF2B5EF4-FFF2-40B4-BE49-F238E27FC236}">
                <a16:creationId xmlns:a16="http://schemas.microsoft.com/office/drawing/2014/main" id="{D7391A73-72E7-9D48-BB43-16F1429F02A7}"/>
              </a:ext>
            </a:extLst>
          </p:cNvPr>
          <p:cNvPicPr>
            <a:picLocks noChangeAspect="1"/>
          </p:cNvPicPr>
          <p:nvPr/>
        </p:nvPicPr>
        <p:blipFill>
          <a:blip r:embed="rId2"/>
          <a:stretch>
            <a:fillRect/>
          </a:stretch>
        </p:blipFill>
        <p:spPr>
          <a:xfrm>
            <a:off x="4569096" y="3153669"/>
            <a:ext cx="3053808" cy="837935"/>
          </a:xfrm>
          <a:prstGeom prst="rect">
            <a:avLst/>
          </a:prstGeom>
        </p:spPr>
      </p:pic>
    </p:spTree>
    <p:extLst>
      <p:ext uri="{BB962C8B-B14F-4D97-AF65-F5344CB8AC3E}">
        <p14:creationId xmlns:p14="http://schemas.microsoft.com/office/powerpoint/2010/main" val="228834052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22241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269981"/>
            <a:ext cx="12192000" cy="7127981"/>
          </a:xfrm>
          <a:custGeom>
            <a:avLst/>
            <a:gdLst/>
            <a:ahLst/>
            <a:cxnLst/>
            <a:rect l="l" t="t" r="r" b="b"/>
            <a:pathLst>
              <a:path w="13004800" h="9753600">
                <a:moveTo>
                  <a:pt x="13004800" y="0"/>
                </a:moveTo>
                <a:lnTo>
                  <a:pt x="0" y="0"/>
                </a:lnTo>
                <a:lnTo>
                  <a:pt x="0" y="9753600"/>
                </a:lnTo>
                <a:lnTo>
                  <a:pt x="13004800" y="9753600"/>
                </a:lnTo>
                <a:lnTo>
                  <a:pt x="13004800" y="0"/>
                </a:lnTo>
                <a:close/>
              </a:path>
            </a:pathLst>
          </a:custGeom>
          <a:solidFill>
            <a:srgbClr val="762000"/>
          </a:solidFill>
        </p:spPr>
        <p:txBody>
          <a:bodyPr wrap="square" lIns="0" tIns="0" rIns="0" bIns="0" rtlCol="0"/>
          <a:lstStyle/>
          <a:p>
            <a:endParaRPr sz="1266"/>
          </a:p>
        </p:txBody>
      </p:sp>
      <p:pic>
        <p:nvPicPr>
          <p:cNvPr id="4" name="Picture 3">
            <a:extLst>
              <a:ext uri="{FF2B5EF4-FFF2-40B4-BE49-F238E27FC236}">
                <a16:creationId xmlns:a16="http://schemas.microsoft.com/office/drawing/2014/main" id="{4176FC47-9FBB-4582-9F94-183889C455E8}"/>
              </a:ext>
            </a:extLst>
          </p:cNvPr>
          <p:cNvPicPr>
            <a:picLocks noChangeAspect="1"/>
          </p:cNvPicPr>
          <p:nvPr userDrawn="1"/>
        </p:nvPicPr>
        <p:blipFill>
          <a:blip r:embed="rId2"/>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2955087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1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lnSpc>
                <a:spcPct val="100000"/>
              </a:lnSpc>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5814734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Title Only">
    <p:bg>
      <p:bgPr>
        <a:solidFill>
          <a:srgbClr val="FFCF99"/>
        </a:solidFill>
        <a:effectLst/>
      </p:bgPr>
    </p:bg>
    <p:spTree>
      <p:nvGrpSpPr>
        <p:cNvPr id="1" name=""/>
        <p:cNvGrpSpPr/>
        <p:nvPr/>
      </p:nvGrpSpPr>
      <p:grpSpPr>
        <a:xfrm>
          <a:off x="0" y="0"/>
          <a:ext cx="0" cy="0"/>
          <a:chOff x="0" y="0"/>
          <a:chExt cx="0" cy="0"/>
        </a:xfrm>
      </p:grpSpPr>
      <p:sp>
        <p:nvSpPr>
          <p:cNvPr id="2" name="Freeform 4">
            <a:extLst>
              <a:ext uri="{FF2B5EF4-FFF2-40B4-BE49-F238E27FC236}">
                <a16:creationId xmlns:a16="http://schemas.microsoft.com/office/drawing/2014/main" id="{6B2D84E1-316F-D932-DD3A-7361D1E93743}"/>
              </a:ext>
            </a:extLst>
          </p:cNvPr>
          <p:cNvSpPr>
            <a:spLocks noChangeAspect="1"/>
          </p:cNvSpPr>
          <p:nvPr userDrawn="1"/>
        </p:nvSpPr>
        <p:spPr>
          <a:xfrm>
            <a:off x="10699017" y="6383518"/>
            <a:ext cx="1135024" cy="338315"/>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2" cstate="screen">
              <a:extLst>
                <a:ext uri="{28A0092B-C50C-407E-A947-70E740481C1C}">
                  <a14:useLocalDpi xmlns:a14="http://schemas.microsoft.com/office/drawing/2010/main"/>
                </a:ext>
              </a:extLst>
            </a:blip>
            <a:stretch>
              <a:fillRect/>
            </a:stretch>
          </a:blipFill>
        </p:spPr>
        <p:txBody>
          <a:bodyPr/>
          <a:lstStyle/>
          <a:p>
            <a:endParaRPr lang="en-AU"/>
          </a:p>
        </p:txBody>
      </p:sp>
      <p:sp>
        <p:nvSpPr>
          <p:cNvPr id="29" name="Title 28">
            <a:extLst>
              <a:ext uri="{FF2B5EF4-FFF2-40B4-BE49-F238E27FC236}">
                <a16:creationId xmlns:a16="http://schemas.microsoft.com/office/drawing/2014/main" id="{31CFC8E2-F8BD-744D-B390-3DDBA3C50E2D}"/>
              </a:ext>
            </a:extLst>
          </p:cNvPr>
          <p:cNvSpPr>
            <a:spLocks noGrp="1"/>
          </p:cNvSpPr>
          <p:nvPr>
            <p:ph type="title"/>
          </p:nvPr>
        </p:nvSpPr>
        <p:spPr>
          <a:xfrm>
            <a:off x="837903" y="2474338"/>
            <a:ext cx="10516195" cy="535777"/>
          </a:xfrm>
          <a:prstGeom prst="rect">
            <a:avLst/>
          </a:prstGeom>
        </p:spPr>
        <p:txBody>
          <a:bodyPr/>
          <a:lstStyle>
            <a:lvl1pPr>
              <a:defRPr sz="2812" b="1">
                <a:solidFill>
                  <a:srgbClr val="E5DBCB"/>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8" name="Text Placeholder 3">
            <a:extLst>
              <a:ext uri="{FF2B5EF4-FFF2-40B4-BE49-F238E27FC236}">
                <a16:creationId xmlns:a16="http://schemas.microsoft.com/office/drawing/2014/main" id="{2A47CADB-789C-A34C-B233-7F4AB8E5A268}"/>
              </a:ext>
            </a:extLst>
          </p:cNvPr>
          <p:cNvSpPr>
            <a:spLocks noGrp="1"/>
          </p:cNvSpPr>
          <p:nvPr>
            <p:ph type="body" sz="half" idx="10"/>
          </p:nvPr>
        </p:nvSpPr>
        <p:spPr>
          <a:xfrm>
            <a:off x="861715" y="3351075"/>
            <a:ext cx="10516195" cy="535777"/>
          </a:xfrm>
          <a:prstGeom prst="rect">
            <a:avLst/>
          </a:prstGeom>
        </p:spPr>
        <p:txBody>
          <a:bodyPr/>
          <a:lstStyle>
            <a:lvl1pPr marL="0" indent="0">
              <a:buNone/>
              <a:defRPr sz="1969">
                <a:solidFill>
                  <a:srgbClr val="E5DBCB"/>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7813851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2A4C3A94-BAD1-A84D-A77A-FB679380A73C}"/>
              </a:ext>
            </a:extLst>
          </p:cNvPr>
          <p:cNvSpPr/>
          <p:nvPr/>
        </p:nvSpPr>
        <p:spPr>
          <a:xfrm>
            <a:off x="0" y="0"/>
            <a:ext cx="12192000" cy="2286000"/>
          </a:xfrm>
          <a:custGeom>
            <a:avLst/>
            <a:gdLst/>
            <a:ahLst/>
            <a:cxnLst/>
            <a:rect l="l" t="t" r="r" b="b"/>
            <a:pathLst>
              <a:path w="13004800" h="3251200">
                <a:moveTo>
                  <a:pt x="13004800" y="0"/>
                </a:moveTo>
                <a:lnTo>
                  <a:pt x="0" y="0"/>
                </a:lnTo>
                <a:lnTo>
                  <a:pt x="0" y="3251200"/>
                </a:lnTo>
                <a:lnTo>
                  <a:pt x="13004800" y="3251200"/>
                </a:lnTo>
                <a:lnTo>
                  <a:pt x="13004800" y="0"/>
                </a:lnTo>
                <a:close/>
              </a:path>
            </a:pathLst>
          </a:custGeom>
          <a:solidFill>
            <a:srgbClr val="FFCF99"/>
          </a:solidFill>
        </p:spPr>
        <p:txBody>
          <a:bodyPr wrap="square" lIns="0" tIns="0" rIns="0" bIns="0" rtlCol="0"/>
          <a:lstStyle/>
          <a:p>
            <a:endParaRPr sz="1266"/>
          </a:p>
        </p:txBody>
      </p:sp>
      <p:sp>
        <p:nvSpPr>
          <p:cNvPr id="6" name="Picture Placeholder 5">
            <a:extLst>
              <a:ext uri="{FF2B5EF4-FFF2-40B4-BE49-F238E27FC236}">
                <a16:creationId xmlns:a16="http://schemas.microsoft.com/office/drawing/2014/main" id="{85CF1635-04C7-7448-8F27-D3361B9ACFAC}"/>
              </a:ext>
            </a:extLst>
          </p:cNvPr>
          <p:cNvSpPr>
            <a:spLocks noGrp="1"/>
          </p:cNvSpPr>
          <p:nvPr>
            <p:ph type="pic" sz="quarter" idx="10"/>
          </p:nvPr>
        </p:nvSpPr>
        <p:spPr>
          <a:xfrm>
            <a:off x="0" y="2286000"/>
            <a:ext cx="12192000" cy="4036219"/>
          </a:xfrm>
          <a:prstGeom prst="rect">
            <a:avLst/>
          </a:prstGeom>
        </p:spPr>
        <p:txBody>
          <a:bodyPr/>
          <a:lstStyle/>
          <a:p>
            <a:r>
              <a:rPr lang="en-GB"/>
              <a:t>Click icon to add picture</a:t>
            </a:r>
            <a:endParaRPr lang="en-US"/>
          </a:p>
        </p:txBody>
      </p:sp>
      <p:sp>
        <p:nvSpPr>
          <p:cNvPr id="3" name="Title 2">
            <a:extLst>
              <a:ext uri="{FF2B5EF4-FFF2-40B4-BE49-F238E27FC236}">
                <a16:creationId xmlns:a16="http://schemas.microsoft.com/office/drawing/2014/main" id="{308665DB-DF27-4A4E-9599-B5B71F21634F}"/>
              </a:ext>
            </a:extLst>
          </p:cNvPr>
          <p:cNvSpPr>
            <a:spLocks noGrp="1"/>
          </p:cNvSpPr>
          <p:nvPr>
            <p:ph type="title"/>
          </p:nvPr>
        </p:nvSpPr>
        <p:spPr>
          <a:xfrm>
            <a:off x="452438" y="1232297"/>
            <a:ext cx="10516195" cy="482203"/>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8177669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5CF1635-04C7-7448-8F27-D3361B9ACFAC}"/>
              </a:ext>
            </a:extLst>
          </p:cNvPr>
          <p:cNvSpPr>
            <a:spLocks noGrp="1"/>
          </p:cNvSpPr>
          <p:nvPr>
            <p:ph type="pic" sz="quarter" idx="10"/>
          </p:nvPr>
        </p:nvSpPr>
        <p:spPr>
          <a:xfrm>
            <a:off x="0" y="0"/>
            <a:ext cx="12192000" cy="2286000"/>
          </a:xfrm>
          <a:prstGeom prst="rect">
            <a:avLst/>
          </a:prstGeom>
        </p:spPr>
        <p:txBody>
          <a:bodyPr/>
          <a:lstStyle/>
          <a:p>
            <a:r>
              <a:rPr lang="en-GB"/>
              <a:t>Click icon to add picture</a:t>
            </a:r>
            <a:endParaRPr lang="en-US"/>
          </a:p>
        </p:txBody>
      </p:sp>
      <p:sp>
        <p:nvSpPr>
          <p:cNvPr id="4" name="object 3">
            <a:extLst>
              <a:ext uri="{FF2B5EF4-FFF2-40B4-BE49-F238E27FC236}">
                <a16:creationId xmlns:a16="http://schemas.microsoft.com/office/drawing/2014/main" id="{2A4C3A94-BAD1-A84D-A77A-FB679380A73C}"/>
              </a:ext>
            </a:extLst>
          </p:cNvPr>
          <p:cNvSpPr/>
          <p:nvPr/>
        </p:nvSpPr>
        <p:spPr>
          <a:xfrm>
            <a:off x="0" y="2271388"/>
            <a:ext cx="12192000" cy="4050831"/>
          </a:xfrm>
          <a:custGeom>
            <a:avLst/>
            <a:gdLst/>
            <a:ahLst/>
            <a:cxnLst/>
            <a:rect l="l" t="t" r="r" b="b"/>
            <a:pathLst>
              <a:path w="13004800" h="3251200">
                <a:moveTo>
                  <a:pt x="13004800" y="0"/>
                </a:moveTo>
                <a:lnTo>
                  <a:pt x="0" y="0"/>
                </a:lnTo>
                <a:lnTo>
                  <a:pt x="0" y="3251200"/>
                </a:lnTo>
                <a:lnTo>
                  <a:pt x="13004800" y="3251200"/>
                </a:lnTo>
                <a:lnTo>
                  <a:pt x="13004800" y="0"/>
                </a:lnTo>
                <a:close/>
              </a:path>
            </a:pathLst>
          </a:custGeom>
          <a:solidFill>
            <a:srgbClr val="762000"/>
          </a:solidFill>
        </p:spPr>
        <p:txBody>
          <a:bodyPr wrap="square" lIns="0" tIns="0" rIns="0" bIns="0" rtlCol="0"/>
          <a:lstStyle/>
          <a:p>
            <a:endParaRPr sz="1266"/>
          </a:p>
        </p:txBody>
      </p:sp>
      <p:sp>
        <p:nvSpPr>
          <p:cNvPr id="3" name="Title 2">
            <a:extLst>
              <a:ext uri="{FF2B5EF4-FFF2-40B4-BE49-F238E27FC236}">
                <a16:creationId xmlns:a16="http://schemas.microsoft.com/office/drawing/2014/main" id="{308665DB-DF27-4A4E-9599-B5B71F21634F}"/>
              </a:ext>
            </a:extLst>
          </p:cNvPr>
          <p:cNvSpPr>
            <a:spLocks noGrp="1"/>
          </p:cNvSpPr>
          <p:nvPr>
            <p:ph type="title"/>
          </p:nvPr>
        </p:nvSpPr>
        <p:spPr>
          <a:xfrm>
            <a:off x="837903" y="2625328"/>
            <a:ext cx="10516195" cy="482203"/>
          </a:xfrm>
          <a:prstGeom prst="rect">
            <a:avLst/>
          </a:prstGeom>
        </p:spPr>
        <p:txBody>
          <a:bodyPr/>
          <a:lstStyle>
            <a:lvl1pPr>
              <a:defRPr sz="2672" b="1">
                <a:solidFill>
                  <a:srgbClr val="E5DBCB"/>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8" name="Text Placeholder 3">
            <a:extLst>
              <a:ext uri="{FF2B5EF4-FFF2-40B4-BE49-F238E27FC236}">
                <a16:creationId xmlns:a16="http://schemas.microsoft.com/office/drawing/2014/main" id="{888A5EF9-5333-4E42-8D9D-0AD8DAF18127}"/>
              </a:ext>
            </a:extLst>
          </p:cNvPr>
          <p:cNvSpPr>
            <a:spLocks noGrp="1"/>
          </p:cNvSpPr>
          <p:nvPr>
            <p:ph type="body" sz="half" idx="11"/>
          </p:nvPr>
        </p:nvSpPr>
        <p:spPr>
          <a:xfrm>
            <a:off x="861715" y="3262405"/>
            <a:ext cx="10516195" cy="713119"/>
          </a:xfrm>
          <a:prstGeom prst="rect">
            <a:avLst/>
          </a:prstGeom>
        </p:spPr>
        <p:txBody>
          <a:bodyPr/>
          <a:lstStyle>
            <a:lvl1pPr marL="0" indent="0">
              <a:buNone/>
              <a:defRPr sz="1969">
                <a:solidFill>
                  <a:srgbClr val="E5DBCB"/>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421765473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B3D24A-A257-0244-929D-991D26CD0651}"/>
              </a:ext>
            </a:extLst>
          </p:cNvPr>
          <p:cNvSpPr/>
          <p:nvPr/>
        </p:nvSpPr>
        <p:spPr>
          <a:xfrm>
            <a:off x="1" y="-19801"/>
            <a:ext cx="4302323" cy="6342019"/>
          </a:xfrm>
          <a:prstGeom prst="rect">
            <a:avLst/>
          </a:prstGeom>
          <a:solidFill>
            <a:srgbClr val="FFC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19" name="Holder 3">
            <a:extLst>
              <a:ext uri="{FF2B5EF4-FFF2-40B4-BE49-F238E27FC236}">
                <a16:creationId xmlns:a16="http://schemas.microsoft.com/office/drawing/2014/main" id="{40DBD631-BA29-BE40-8B11-B919145B490E}"/>
              </a:ext>
            </a:extLst>
          </p:cNvPr>
          <p:cNvSpPr txBox="1">
            <a:spLocks/>
          </p:cNvSpPr>
          <p:nvPr/>
        </p:nvSpPr>
        <p:spPr>
          <a:xfrm>
            <a:off x="5101063" y="1821656"/>
            <a:ext cx="6509917" cy="194797"/>
          </a:xfrm>
          <a:prstGeom prst="rect">
            <a:avLst/>
          </a:prstGeom>
        </p:spPr>
        <p:txBody>
          <a:bodyPr wrap="square" lIns="0" tIns="0" rIns="0" bIns="0">
            <a:spAutoFit/>
          </a:bodyPr>
          <a:lstStyle>
            <a:lvl1pPr marL="0">
              <a:defRPr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endParaRPr lang="en-AU" sz="1266" kern="0"/>
          </a:p>
        </p:txBody>
      </p:sp>
      <p:sp>
        <p:nvSpPr>
          <p:cNvPr id="20" name="Text Placeholder 3">
            <a:extLst>
              <a:ext uri="{FF2B5EF4-FFF2-40B4-BE49-F238E27FC236}">
                <a16:creationId xmlns:a16="http://schemas.microsoft.com/office/drawing/2014/main" id="{FC71D308-35EE-6742-B7B9-63114E7C12DD}"/>
              </a:ext>
            </a:extLst>
          </p:cNvPr>
          <p:cNvSpPr>
            <a:spLocks noGrp="1"/>
          </p:cNvSpPr>
          <p:nvPr>
            <p:ph type="body" sz="half" idx="2"/>
          </p:nvPr>
        </p:nvSpPr>
        <p:spPr>
          <a:xfrm>
            <a:off x="5101063" y="1792367"/>
            <a:ext cx="6209874" cy="3811860"/>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21" name="Text Placeholder 3">
            <a:extLst>
              <a:ext uri="{FF2B5EF4-FFF2-40B4-BE49-F238E27FC236}">
                <a16:creationId xmlns:a16="http://schemas.microsoft.com/office/drawing/2014/main" id="{F5F276B7-317A-5B4E-BE55-C6B50CE8515B}"/>
              </a:ext>
            </a:extLst>
          </p:cNvPr>
          <p:cNvSpPr>
            <a:spLocks noGrp="1"/>
          </p:cNvSpPr>
          <p:nvPr>
            <p:ph type="body" sz="half" idx="10"/>
          </p:nvPr>
        </p:nvSpPr>
        <p:spPr>
          <a:xfrm>
            <a:off x="552376" y="1745361"/>
            <a:ext cx="3171033" cy="3811860"/>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8" name="Title 1">
            <a:extLst>
              <a:ext uri="{FF2B5EF4-FFF2-40B4-BE49-F238E27FC236}">
                <a16:creationId xmlns:a16="http://schemas.microsoft.com/office/drawing/2014/main" id="{0808A8D8-01D5-DE48-A14A-0D305A997C89}"/>
              </a:ext>
            </a:extLst>
          </p:cNvPr>
          <p:cNvSpPr>
            <a:spLocks noGrp="1"/>
          </p:cNvSpPr>
          <p:nvPr>
            <p:ph type="title"/>
          </p:nvPr>
        </p:nvSpPr>
        <p:spPr>
          <a:xfrm>
            <a:off x="567531" y="375047"/>
            <a:ext cx="3528219" cy="937617"/>
          </a:xfrm>
          <a:prstGeom prst="rect">
            <a:avLst/>
          </a:prstGeom>
        </p:spPr>
        <p:txBody>
          <a:bodyPr/>
          <a:lstStyle>
            <a:lvl1pPr>
              <a:defRPr sz="2461" b="1">
                <a:solidFill>
                  <a:srgbClr val="404040"/>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373288227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B3D24A-A257-0244-929D-991D26CD0651}"/>
              </a:ext>
            </a:extLst>
          </p:cNvPr>
          <p:cNvSpPr/>
          <p:nvPr/>
        </p:nvSpPr>
        <p:spPr>
          <a:xfrm>
            <a:off x="1" y="0"/>
            <a:ext cx="4302323" cy="6322219"/>
          </a:xfrm>
          <a:prstGeom prst="rect">
            <a:avLst/>
          </a:prstGeom>
          <a:solidFill>
            <a:srgbClr val="FFC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6" name="Picture Placeholder 5">
            <a:extLst>
              <a:ext uri="{FF2B5EF4-FFF2-40B4-BE49-F238E27FC236}">
                <a16:creationId xmlns:a16="http://schemas.microsoft.com/office/drawing/2014/main" id="{F8254C09-A383-FD4E-AA86-65587D5F261C}"/>
              </a:ext>
            </a:extLst>
          </p:cNvPr>
          <p:cNvSpPr>
            <a:spLocks noGrp="1"/>
          </p:cNvSpPr>
          <p:nvPr>
            <p:ph type="pic" sz="quarter" idx="10"/>
          </p:nvPr>
        </p:nvSpPr>
        <p:spPr>
          <a:xfrm>
            <a:off x="4302622" y="0"/>
            <a:ext cx="7889378" cy="6322219"/>
          </a:xfrm>
          <a:prstGeom prst="rect">
            <a:avLst/>
          </a:prstGeom>
        </p:spPr>
        <p:txBody>
          <a:bodyPr/>
          <a:lstStyle/>
          <a:p>
            <a:r>
              <a:rPr lang="en-GB"/>
              <a:t>Click icon to add picture</a:t>
            </a:r>
            <a:endParaRPr lang="en-US"/>
          </a:p>
        </p:txBody>
      </p:sp>
      <p:sp>
        <p:nvSpPr>
          <p:cNvPr id="7" name="Title 1">
            <a:extLst>
              <a:ext uri="{FF2B5EF4-FFF2-40B4-BE49-F238E27FC236}">
                <a16:creationId xmlns:a16="http://schemas.microsoft.com/office/drawing/2014/main" id="{0446A2C3-151E-5B4C-B9D9-93D73435EF89}"/>
              </a:ext>
            </a:extLst>
          </p:cNvPr>
          <p:cNvSpPr>
            <a:spLocks noGrp="1"/>
          </p:cNvSpPr>
          <p:nvPr>
            <p:ph type="title"/>
          </p:nvPr>
        </p:nvSpPr>
        <p:spPr>
          <a:xfrm>
            <a:off x="567531" y="375047"/>
            <a:ext cx="3528219" cy="937617"/>
          </a:xfrm>
          <a:prstGeom prst="rect">
            <a:avLst/>
          </a:prstGeom>
        </p:spPr>
        <p:txBody>
          <a:bodyPr/>
          <a:lstStyle>
            <a:lvl1pPr>
              <a:defRPr sz="2461"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8" name="Text Placeholder 3">
            <a:extLst>
              <a:ext uri="{FF2B5EF4-FFF2-40B4-BE49-F238E27FC236}">
                <a16:creationId xmlns:a16="http://schemas.microsoft.com/office/drawing/2014/main" id="{AF5A4DA5-3E98-994E-A88C-A4FCD80318DA}"/>
              </a:ext>
            </a:extLst>
          </p:cNvPr>
          <p:cNvSpPr>
            <a:spLocks noGrp="1"/>
          </p:cNvSpPr>
          <p:nvPr>
            <p:ph type="body" sz="half" idx="11"/>
          </p:nvPr>
        </p:nvSpPr>
        <p:spPr>
          <a:xfrm>
            <a:off x="552376" y="1745361"/>
            <a:ext cx="3171033" cy="3811860"/>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80497972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B3D24A-A257-0244-929D-991D26CD0651}"/>
              </a:ext>
            </a:extLst>
          </p:cNvPr>
          <p:cNvSpPr/>
          <p:nvPr/>
        </p:nvSpPr>
        <p:spPr>
          <a:xfrm>
            <a:off x="0" y="0"/>
            <a:ext cx="5453063" cy="6322219"/>
          </a:xfrm>
          <a:prstGeom prst="rect">
            <a:avLst/>
          </a:prstGeom>
          <a:solidFill>
            <a:srgbClr val="FFC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6" name="Picture Placeholder 5">
            <a:extLst>
              <a:ext uri="{FF2B5EF4-FFF2-40B4-BE49-F238E27FC236}">
                <a16:creationId xmlns:a16="http://schemas.microsoft.com/office/drawing/2014/main" id="{F8254C09-A383-FD4E-AA86-65587D5F261C}"/>
              </a:ext>
            </a:extLst>
          </p:cNvPr>
          <p:cNvSpPr>
            <a:spLocks noGrp="1"/>
          </p:cNvSpPr>
          <p:nvPr>
            <p:ph type="pic" sz="quarter" idx="10"/>
          </p:nvPr>
        </p:nvSpPr>
        <p:spPr>
          <a:xfrm>
            <a:off x="5453062" y="0"/>
            <a:ext cx="6738938" cy="6322219"/>
          </a:xfrm>
          <a:prstGeom prst="rect">
            <a:avLst/>
          </a:prstGeom>
        </p:spPr>
        <p:txBody>
          <a:bodyPr/>
          <a:lstStyle/>
          <a:p>
            <a:r>
              <a:rPr lang="en-GB"/>
              <a:t>Click icon to add picture</a:t>
            </a:r>
            <a:endParaRPr lang="en-US"/>
          </a:p>
        </p:txBody>
      </p:sp>
      <p:sp>
        <p:nvSpPr>
          <p:cNvPr id="7" name="Title 1">
            <a:extLst>
              <a:ext uri="{FF2B5EF4-FFF2-40B4-BE49-F238E27FC236}">
                <a16:creationId xmlns:a16="http://schemas.microsoft.com/office/drawing/2014/main" id="{0446A2C3-151E-5B4C-B9D9-93D73435EF89}"/>
              </a:ext>
            </a:extLst>
          </p:cNvPr>
          <p:cNvSpPr>
            <a:spLocks noGrp="1"/>
          </p:cNvSpPr>
          <p:nvPr>
            <p:ph type="title"/>
          </p:nvPr>
        </p:nvSpPr>
        <p:spPr>
          <a:xfrm>
            <a:off x="567531" y="375047"/>
            <a:ext cx="3528219" cy="937617"/>
          </a:xfrm>
          <a:prstGeom prst="rect">
            <a:avLst/>
          </a:prstGeom>
        </p:spPr>
        <p:txBody>
          <a:bodyPr/>
          <a:lstStyle>
            <a:lvl1pPr>
              <a:defRPr sz="2461"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8" name="Text Placeholder 3">
            <a:extLst>
              <a:ext uri="{FF2B5EF4-FFF2-40B4-BE49-F238E27FC236}">
                <a16:creationId xmlns:a16="http://schemas.microsoft.com/office/drawing/2014/main" id="{AF5A4DA5-3E98-994E-A88C-A4FCD80318DA}"/>
              </a:ext>
            </a:extLst>
          </p:cNvPr>
          <p:cNvSpPr>
            <a:spLocks noGrp="1"/>
          </p:cNvSpPr>
          <p:nvPr>
            <p:ph type="body" sz="half" idx="11"/>
          </p:nvPr>
        </p:nvSpPr>
        <p:spPr>
          <a:xfrm>
            <a:off x="552376" y="1446610"/>
            <a:ext cx="4400624" cy="4110611"/>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192600099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ound Single Corner Rectangle 10">
            <a:extLst>
              <a:ext uri="{FF2B5EF4-FFF2-40B4-BE49-F238E27FC236}">
                <a16:creationId xmlns:a16="http://schemas.microsoft.com/office/drawing/2014/main" id="{A54D3892-4BE9-3D46-848D-C1FECDD94F0E}"/>
              </a:ext>
            </a:extLst>
          </p:cNvPr>
          <p:cNvSpPr/>
          <p:nvPr userDrawn="1"/>
        </p:nvSpPr>
        <p:spPr>
          <a:xfrm>
            <a:off x="1" y="0"/>
            <a:ext cx="6095999" cy="6322219"/>
          </a:xfrm>
          <a:prstGeom prst="round1Rect">
            <a:avLst>
              <a:gd name="adj" fmla="val 23287"/>
            </a:avLst>
          </a:prstGeom>
          <a:solidFill>
            <a:srgbClr val="FFC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4" name="Title 1">
            <a:extLst>
              <a:ext uri="{FF2B5EF4-FFF2-40B4-BE49-F238E27FC236}">
                <a16:creationId xmlns:a16="http://schemas.microsoft.com/office/drawing/2014/main" id="{84BAA95B-9127-2B4A-8F38-2585F1445020}"/>
              </a:ext>
            </a:extLst>
          </p:cNvPr>
          <p:cNvSpPr>
            <a:spLocks noGrp="1"/>
          </p:cNvSpPr>
          <p:nvPr>
            <p:ph type="title"/>
          </p:nvPr>
        </p:nvSpPr>
        <p:spPr>
          <a:xfrm>
            <a:off x="567530" y="365002"/>
            <a:ext cx="4028283" cy="947663"/>
          </a:xfrm>
          <a:prstGeom prst="rect">
            <a:avLst/>
          </a:prstGeom>
        </p:spPr>
        <p:txBody>
          <a:bodyPr/>
          <a:lstStyle>
            <a:lvl1pPr>
              <a:defRPr sz="2672" b="1">
                <a:solidFill>
                  <a:srgbClr val="404040"/>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5" name="Text Placeholder 3">
            <a:extLst>
              <a:ext uri="{FF2B5EF4-FFF2-40B4-BE49-F238E27FC236}">
                <a16:creationId xmlns:a16="http://schemas.microsoft.com/office/drawing/2014/main" id="{E5094AE9-3C1C-2040-8B76-05F0F15670FB}"/>
              </a:ext>
            </a:extLst>
          </p:cNvPr>
          <p:cNvSpPr>
            <a:spLocks noGrp="1"/>
          </p:cNvSpPr>
          <p:nvPr>
            <p:ph type="body" sz="half" idx="11"/>
          </p:nvPr>
        </p:nvSpPr>
        <p:spPr>
          <a:xfrm>
            <a:off x="552376" y="1745361"/>
            <a:ext cx="4972124" cy="4201811"/>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8" name="Text Placeholder 3">
            <a:extLst>
              <a:ext uri="{FF2B5EF4-FFF2-40B4-BE49-F238E27FC236}">
                <a16:creationId xmlns:a16="http://schemas.microsoft.com/office/drawing/2014/main" id="{24C0B974-A769-2046-81AB-F134BAB354C8}"/>
              </a:ext>
            </a:extLst>
          </p:cNvPr>
          <p:cNvSpPr>
            <a:spLocks noGrp="1"/>
          </p:cNvSpPr>
          <p:nvPr>
            <p:ph type="body" sz="half" idx="12"/>
          </p:nvPr>
        </p:nvSpPr>
        <p:spPr>
          <a:xfrm>
            <a:off x="6683012" y="1745361"/>
            <a:ext cx="4972124" cy="4201811"/>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95183678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Round Single Corner Rectangle 10">
            <a:extLst>
              <a:ext uri="{FF2B5EF4-FFF2-40B4-BE49-F238E27FC236}">
                <a16:creationId xmlns:a16="http://schemas.microsoft.com/office/drawing/2014/main" id="{A54D3892-4BE9-3D46-848D-C1FECDD94F0E}"/>
              </a:ext>
            </a:extLst>
          </p:cNvPr>
          <p:cNvSpPr/>
          <p:nvPr/>
        </p:nvSpPr>
        <p:spPr>
          <a:xfrm>
            <a:off x="1" y="0"/>
            <a:ext cx="6095999" cy="6322219"/>
          </a:xfrm>
          <a:prstGeom prst="round1Rect">
            <a:avLst>
              <a:gd name="adj" fmla="val 23287"/>
            </a:avLst>
          </a:prstGeom>
          <a:solidFill>
            <a:srgbClr val="FFC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p>
        </p:txBody>
      </p:sp>
      <p:sp>
        <p:nvSpPr>
          <p:cNvPr id="4" name="Title 1">
            <a:extLst>
              <a:ext uri="{FF2B5EF4-FFF2-40B4-BE49-F238E27FC236}">
                <a16:creationId xmlns:a16="http://schemas.microsoft.com/office/drawing/2014/main" id="{84BAA95B-9127-2B4A-8F38-2585F1445020}"/>
              </a:ext>
            </a:extLst>
          </p:cNvPr>
          <p:cNvSpPr>
            <a:spLocks noGrp="1"/>
          </p:cNvSpPr>
          <p:nvPr>
            <p:ph type="title"/>
          </p:nvPr>
        </p:nvSpPr>
        <p:spPr>
          <a:xfrm>
            <a:off x="567530" y="365002"/>
            <a:ext cx="4028283" cy="947663"/>
          </a:xfrm>
          <a:prstGeom prst="rect">
            <a:avLst/>
          </a:prstGeom>
        </p:spPr>
        <p:txBody>
          <a:bodyPr/>
          <a:lstStyle>
            <a:lvl1pPr>
              <a:defRPr sz="2672" b="1">
                <a:solidFill>
                  <a:srgbClr val="404040"/>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7" name="Picture Placeholder 5">
            <a:extLst>
              <a:ext uri="{FF2B5EF4-FFF2-40B4-BE49-F238E27FC236}">
                <a16:creationId xmlns:a16="http://schemas.microsoft.com/office/drawing/2014/main" id="{A96BED09-5A6D-9C48-8ECB-AAA749AF46F7}"/>
              </a:ext>
            </a:extLst>
          </p:cNvPr>
          <p:cNvSpPr>
            <a:spLocks noGrp="1"/>
          </p:cNvSpPr>
          <p:nvPr>
            <p:ph type="pic" sz="quarter" idx="10"/>
          </p:nvPr>
        </p:nvSpPr>
        <p:spPr>
          <a:xfrm>
            <a:off x="6648375" y="1745360"/>
            <a:ext cx="5010371" cy="4201811"/>
          </a:xfrm>
          <a:prstGeom prst="rect">
            <a:avLst/>
          </a:prstGeom>
        </p:spPr>
        <p:txBody>
          <a:bodyPr/>
          <a:lstStyle/>
          <a:p>
            <a:r>
              <a:rPr lang="en-GB"/>
              <a:t>Click icon to add picture</a:t>
            </a:r>
            <a:endParaRPr lang="en-US"/>
          </a:p>
        </p:txBody>
      </p:sp>
      <p:sp>
        <p:nvSpPr>
          <p:cNvPr id="8" name="Text Placeholder 3">
            <a:extLst>
              <a:ext uri="{FF2B5EF4-FFF2-40B4-BE49-F238E27FC236}">
                <a16:creationId xmlns:a16="http://schemas.microsoft.com/office/drawing/2014/main" id="{93A29FE1-FE84-4747-83E5-A7F8FA6BA7F7}"/>
              </a:ext>
            </a:extLst>
          </p:cNvPr>
          <p:cNvSpPr>
            <a:spLocks noGrp="1"/>
          </p:cNvSpPr>
          <p:nvPr>
            <p:ph type="body" sz="half" idx="11"/>
          </p:nvPr>
        </p:nvSpPr>
        <p:spPr>
          <a:xfrm>
            <a:off x="552376" y="1745361"/>
            <a:ext cx="4972124" cy="4201811"/>
          </a:xfrm>
          <a:prstGeom prst="rect">
            <a:avLst/>
          </a:prstGeom>
        </p:spPr>
        <p:txBody>
          <a:bodyPr/>
          <a:lstStyle>
            <a:lvl1pPr marL="0" indent="0">
              <a:buNone/>
              <a:defRPr sz="1125">
                <a:solidFill>
                  <a:srgbClr val="404040"/>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34490243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94CB5152-B6B0-D240-B013-4F3D0B9D4E3F}"/>
              </a:ext>
            </a:extLst>
          </p:cNvPr>
          <p:cNvSpPr/>
          <p:nvPr/>
        </p:nvSpPr>
        <p:spPr>
          <a:xfrm>
            <a:off x="0" y="0"/>
            <a:ext cx="12192000" cy="6322219"/>
          </a:xfrm>
          <a:custGeom>
            <a:avLst/>
            <a:gdLst/>
            <a:ahLst/>
            <a:cxnLst/>
            <a:rect l="l" t="t" r="r" b="b"/>
            <a:pathLst>
              <a:path w="13004800" h="8991600">
                <a:moveTo>
                  <a:pt x="13004800" y="0"/>
                </a:moveTo>
                <a:lnTo>
                  <a:pt x="0" y="0"/>
                </a:lnTo>
                <a:lnTo>
                  <a:pt x="0" y="8991600"/>
                </a:lnTo>
                <a:lnTo>
                  <a:pt x="13004800" y="8991600"/>
                </a:lnTo>
                <a:lnTo>
                  <a:pt x="13004800" y="0"/>
                </a:lnTo>
                <a:close/>
              </a:path>
            </a:pathLst>
          </a:custGeom>
          <a:solidFill>
            <a:srgbClr val="FFCF99"/>
          </a:solidFill>
        </p:spPr>
        <p:txBody>
          <a:bodyPr wrap="square" lIns="0" tIns="0" rIns="0" bIns="0" rtlCol="0"/>
          <a:lstStyle/>
          <a:p>
            <a:endParaRPr sz="1266">
              <a:solidFill>
                <a:srgbClr val="7D9292"/>
              </a:solidFill>
            </a:endParaRPr>
          </a:p>
        </p:txBody>
      </p:sp>
      <p:sp>
        <p:nvSpPr>
          <p:cNvPr id="9" name="object 10">
            <a:extLst>
              <a:ext uri="{FF2B5EF4-FFF2-40B4-BE49-F238E27FC236}">
                <a16:creationId xmlns:a16="http://schemas.microsoft.com/office/drawing/2014/main" id="{271C3A81-C965-1144-84FE-37FF060858B9}"/>
              </a:ext>
            </a:extLst>
          </p:cNvPr>
          <p:cNvSpPr/>
          <p:nvPr/>
        </p:nvSpPr>
        <p:spPr>
          <a:xfrm>
            <a:off x="595641" y="937617"/>
            <a:ext cx="11001047" cy="4982766"/>
          </a:xfrm>
          <a:custGeom>
            <a:avLst/>
            <a:gdLst/>
            <a:ahLst/>
            <a:cxnLst/>
            <a:rect l="l" t="t" r="r" b="b"/>
            <a:pathLst>
              <a:path w="12244705" h="7086600">
                <a:moveTo>
                  <a:pt x="11101349" y="0"/>
                </a:moveTo>
                <a:lnTo>
                  <a:pt x="0" y="0"/>
                </a:lnTo>
                <a:lnTo>
                  <a:pt x="0" y="5943600"/>
                </a:lnTo>
                <a:lnTo>
                  <a:pt x="1002" y="5991916"/>
                </a:lnTo>
                <a:lnTo>
                  <a:pt x="3984" y="6039721"/>
                </a:lnTo>
                <a:lnTo>
                  <a:pt x="8905" y="6086976"/>
                </a:lnTo>
                <a:lnTo>
                  <a:pt x="15726" y="6133640"/>
                </a:lnTo>
                <a:lnTo>
                  <a:pt x="24406" y="6179674"/>
                </a:lnTo>
                <a:lnTo>
                  <a:pt x="34907" y="6225037"/>
                </a:lnTo>
                <a:lnTo>
                  <a:pt x="47189" y="6269692"/>
                </a:lnTo>
                <a:lnTo>
                  <a:pt x="61212" y="6313597"/>
                </a:lnTo>
                <a:lnTo>
                  <a:pt x="76936" y="6356713"/>
                </a:lnTo>
                <a:lnTo>
                  <a:pt x="94321" y="6399001"/>
                </a:lnTo>
                <a:lnTo>
                  <a:pt x="113329" y="6440420"/>
                </a:lnTo>
                <a:lnTo>
                  <a:pt x="133919" y="6480932"/>
                </a:lnTo>
                <a:lnTo>
                  <a:pt x="156051" y="6520496"/>
                </a:lnTo>
                <a:lnTo>
                  <a:pt x="179687" y="6559072"/>
                </a:lnTo>
                <a:lnTo>
                  <a:pt x="204786" y="6596622"/>
                </a:lnTo>
                <a:lnTo>
                  <a:pt x="231308" y="6633105"/>
                </a:lnTo>
                <a:lnTo>
                  <a:pt x="259214" y="6668482"/>
                </a:lnTo>
                <a:lnTo>
                  <a:pt x="288465" y="6702713"/>
                </a:lnTo>
                <a:lnTo>
                  <a:pt x="319020" y="6735759"/>
                </a:lnTo>
                <a:lnTo>
                  <a:pt x="350840" y="6767579"/>
                </a:lnTo>
                <a:lnTo>
                  <a:pt x="383886" y="6798134"/>
                </a:lnTo>
                <a:lnTo>
                  <a:pt x="418117" y="6827385"/>
                </a:lnTo>
                <a:lnTo>
                  <a:pt x="453494" y="6855291"/>
                </a:lnTo>
                <a:lnTo>
                  <a:pt x="489977" y="6881813"/>
                </a:lnTo>
                <a:lnTo>
                  <a:pt x="527527" y="6906912"/>
                </a:lnTo>
                <a:lnTo>
                  <a:pt x="566103" y="6930548"/>
                </a:lnTo>
                <a:lnTo>
                  <a:pt x="605667" y="6952680"/>
                </a:lnTo>
                <a:lnTo>
                  <a:pt x="646179" y="6973270"/>
                </a:lnTo>
                <a:lnTo>
                  <a:pt x="687598" y="6992278"/>
                </a:lnTo>
                <a:lnTo>
                  <a:pt x="729886" y="7009663"/>
                </a:lnTo>
                <a:lnTo>
                  <a:pt x="773002" y="7025387"/>
                </a:lnTo>
                <a:lnTo>
                  <a:pt x="816907" y="7039410"/>
                </a:lnTo>
                <a:lnTo>
                  <a:pt x="861562" y="7051692"/>
                </a:lnTo>
                <a:lnTo>
                  <a:pt x="906925" y="7062193"/>
                </a:lnTo>
                <a:lnTo>
                  <a:pt x="952959" y="7070873"/>
                </a:lnTo>
                <a:lnTo>
                  <a:pt x="999623" y="7077694"/>
                </a:lnTo>
                <a:lnTo>
                  <a:pt x="1046878" y="7082615"/>
                </a:lnTo>
                <a:lnTo>
                  <a:pt x="1094683" y="7085597"/>
                </a:lnTo>
                <a:lnTo>
                  <a:pt x="1143000" y="7086600"/>
                </a:lnTo>
                <a:lnTo>
                  <a:pt x="12244349" y="7086600"/>
                </a:lnTo>
                <a:lnTo>
                  <a:pt x="12244349" y="1143000"/>
                </a:lnTo>
                <a:lnTo>
                  <a:pt x="12243346" y="1094683"/>
                </a:lnTo>
                <a:lnTo>
                  <a:pt x="12240364" y="1046878"/>
                </a:lnTo>
                <a:lnTo>
                  <a:pt x="12235443" y="999623"/>
                </a:lnTo>
                <a:lnTo>
                  <a:pt x="12228623" y="952959"/>
                </a:lnTo>
                <a:lnTo>
                  <a:pt x="12219942" y="906925"/>
                </a:lnTo>
                <a:lnTo>
                  <a:pt x="12209441" y="861562"/>
                </a:lnTo>
                <a:lnTo>
                  <a:pt x="12197159" y="816907"/>
                </a:lnTo>
                <a:lnTo>
                  <a:pt x="12183137" y="773002"/>
                </a:lnTo>
                <a:lnTo>
                  <a:pt x="12167413" y="729886"/>
                </a:lnTo>
                <a:lnTo>
                  <a:pt x="12150027" y="687598"/>
                </a:lnTo>
                <a:lnTo>
                  <a:pt x="12131019" y="646179"/>
                </a:lnTo>
                <a:lnTo>
                  <a:pt x="12110429" y="605667"/>
                </a:lnTo>
                <a:lnTo>
                  <a:pt x="12088297" y="566103"/>
                </a:lnTo>
                <a:lnTo>
                  <a:pt x="12064661" y="527527"/>
                </a:lnTo>
                <a:lnTo>
                  <a:pt x="12039563" y="489977"/>
                </a:lnTo>
                <a:lnTo>
                  <a:pt x="12013040" y="453494"/>
                </a:lnTo>
                <a:lnTo>
                  <a:pt x="11985134" y="418117"/>
                </a:lnTo>
                <a:lnTo>
                  <a:pt x="11955883" y="383886"/>
                </a:lnTo>
                <a:lnTo>
                  <a:pt x="11925328" y="350840"/>
                </a:lnTo>
                <a:lnTo>
                  <a:pt x="11893508" y="319020"/>
                </a:lnTo>
                <a:lnTo>
                  <a:pt x="11860463" y="288465"/>
                </a:lnTo>
                <a:lnTo>
                  <a:pt x="11826232" y="259214"/>
                </a:lnTo>
                <a:lnTo>
                  <a:pt x="11790855" y="231308"/>
                </a:lnTo>
                <a:lnTo>
                  <a:pt x="11754371" y="204786"/>
                </a:lnTo>
                <a:lnTo>
                  <a:pt x="11716822" y="179687"/>
                </a:lnTo>
                <a:lnTo>
                  <a:pt x="11678245" y="156051"/>
                </a:lnTo>
                <a:lnTo>
                  <a:pt x="11638681" y="133919"/>
                </a:lnTo>
                <a:lnTo>
                  <a:pt x="11598170" y="113329"/>
                </a:lnTo>
                <a:lnTo>
                  <a:pt x="11556750" y="94321"/>
                </a:lnTo>
                <a:lnTo>
                  <a:pt x="11514463" y="76936"/>
                </a:lnTo>
                <a:lnTo>
                  <a:pt x="11471346" y="61212"/>
                </a:lnTo>
                <a:lnTo>
                  <a:pt x="11427441" y="47189"/>
                </a:lnTo>
                <a:lnTo>
                  <a:pt x="11382787" y="34907"/>
                </a:lnTo>
                <a:lnTo>
                  <a:pt x="11337423" y="24406"/>
                </a:lnTo>
                <a:lnTo>
                  <a:pt x="11291389" y="15726"/>
                </a:lnTo>
                <a:lnTo>
                  <a:pt x="11244725" y="8905"/>
                </a:lnTo>
                <a:lnTo>
                  <a:pt x="11197471" y="3984"/>
                </a:lnTo>
                <a:lnTo>
                  <a:pt x="11149665" y="1002"/>
                </a:lnTo>
                <a:lnTo>
                  <a:pt x="11101349" y="0"/>
                </a:lnTo>
                <a:close/>
              </a:path>
            </a:pathLst>
          </a:custGeom>
          <a:solidFill>
            <a:srgbClr val="FFFFFF"/>
          </a:solidFill>
        </p:spPr>
        <p:txBody>
          <a:bodyPr wrap="square" lIns="0" tIns="0" rIns="0" bIns="0" rtlCol="0"/>
          <a:lstStyle/>
          <a:p>
            <a:endParaRPr sz="1266"/>
          </a:p>
        </p:txBody>
      </p:sp>
      <p:sp>
        <p:nvSpPr>
          <p:cNvPr id="10" name="Title 1">
            <a:extLst>
              <a:ext uri="{FF2B5EF4-FFF2-40B4-BE49-F238E27FC236}">
                <a16:creationId xmlns:a16="http://schemas.microsoft.com/office/drawing/2014/main" id="{ACA6DB7A-499B-9845-988C-1FB13887AEE7}"/>
              </a:ext>
            </a:extLst>
          </p:cNvPr>
          <p:cNvSpPr>
            <a:spLocks noGrp="1"/>
          </p:cNvSpPr>
          <p:nvPr>
            <p:ph type="title"/>
          </p:nvPr>
        </p:nvSpPr>
        <p:spPr>
          <a:xfrm>
            <a:off x="567530" y="254496"/>
            <a:ext cx="7385832" cy="562570"/>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11" name="Text Placeholder 3">
            <a:extLst>
              <a:ext uri="{FF2B5EF4-FFF2-40B4-BE49-F238E27FC236}">
                <a16:creationId xmlns:a16="http://schemas.microsoft.com/office/drawing/2014/main" id="{E3D2A790-CC80-D547-9306-B2F765D6799E}"/>
              </a:ext>
            </a:extLst>
          </p:cNvPr>
          <p:cNvSpPr>
            <a:spLocks noGrp="1"/>
          </p:cNvSpPr>
          <p:nvPr>
            <p:ph type="body" sz="half" idx="2"/>
          </p:nvPr>
        </p:nvSpPr>
        <p:spPr>
          <a:xfrm>
            <a:off x="952500" y="1232297"/>
            <a:ext cx="10215563" cy="4446984"/>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343014805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6FD4CBE5-4DCB-4A44-BE5E-2607C20751B1}"/>
              </a:ext>
            </a:extLst>
          </p:cNvPr>
          <p:cNvSpPr>
            <a:spLocks noGrp="1"/>
          </p:cNvSpPr>
          <p:nvPr>
            <p:ph type="body" sz="half" idx="2"/>
          </p:nvPr>
        </p:nvSpPr>
        <p:spPr>
          <a:xfrm>
            <a:off x="523875" y="1578054"/>
            <a:ext cx="11144250" cy="4422696"/>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7" name="Title 1">
            <a:extLst>
              <a:ext uri="{FF2B5EF4-FFF2-40B4-BE49-F238E27FC236}">
                <a16:creationId xmlns:a16="http://schemas.microsoft.com/office/drawing/2014/main" id="{D9238096-96B3-B943-89ED-70DA73287C44}"/>
              </a:ext>
            </a:extLst>
          </p:cNvPr>
          <p:cNvSpPr>
            <a:spLocks noGrp="1"/>
          </p:cNvSpPr>
          <p:nvPr>
            <p:ph type="title"/>
          </p:nvPr>
        </p:nvSpPr>
        <p:spPr>
          <a:xfrm>
            <a:off x="567530" y="535781"/>
            <a:ext cx="7385832" cy="562570"/>
          </a:xfrm>
          <a:prstGeom prst="rect">
            <a:avLst/>
          </a:prstGeom>
        </p:spPr>
        <p:txBody>
          <a:bodyPr/>
          <a:lstStyle>
            <a:lvl1pPr>
              <a:defRPr sz="2672"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16843933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2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AD61DED6-6F59-4313-9750-39CDEA464BCF}"/>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111022069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D6AF932-C907-F244-89A1-2F0122D48F67}"/>
              </a:ext>
            </a:extLst>
          </p:cNvPr>
          <p:cNvSpPr>
            <a:spLocks noGrp="1"/>
          </p:cNvSpPr>
          <p:nvPr>
            <p:ph type="title"/>
          </p:nvPr>
        </p:nvSpPr>
        <p:spPr>
          <a:xfrm>
            <a:off x="567530" y="535781"/>
            <a:ext cx="7385832" cy="562570"/>
          </a:xfrm>
          <a:prstGeom prst="rect">
            <a:avLst/>
          </a:prstGeom>
        </p:spPr>
        <p:txBody>
          <a:bodyPr/>
          <a:lstStyle>
            <a:lvl1pPr>
              <a:defRPr sz="2672"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7" name="Text Placeholder 3">
            <a:extLst>
              <a:ext uri="{FF2B5EF4-FFF2-40B4-BE49-F238E27FC236}">
                <a16:creationId xmlns:a16="http://schemas.microsoft.com/office/drawing/2014/main" id="{3F274B70-CF4E-5542-8B45-18C01CA224DE}"/>
              </a:ext>
            </a:extLst>
          </p:cNvPr>
          <p:cNvSpPr>
            <a:spLocks noGrp="1"/>
          </p:cNvSpPr>
          <p:nvPr>
            <p:ph type="body" sz="half" idx="2"/>
          </p:nvPr>
        </p:nvSpPr>
        <p:spPr>
          <a:xfrm>
            <a:off x="4774407" y="1578054"/>
            <a:ext cx="6865217" cy="4422696"/>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8" name="Text Placeholder 3">
            <a:extLst>
              <a:ext uri="{FF2B5EF4-FFF2-40B4-BE49-F238E27FC236}">
                <a16:creationId xmlns:a16="http://schemas.microsoft.com/office/drawing/2014/main" id="{CA987DEA-1BAA-9A4A-9807-BE878F8FA9A7}"/>
              </a:ext>
            </a:extLst>
          </p:cNvPr>
          <p:cNvSpPr>
            <a:spLocks noGrp="1"/>
          </p:cNvSpPr>
          <p:nvPr>
            <p:ph type="body" sz="half" idx="10"/>
          </p:nvPr>
        </p:nvSpPr>
        <p:spPr>
          <a:xfrm>
            <a:off x="552376" y="1531048"/>
            <a:ext cx="3286200" cy="4472653"/>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Tree>
    <p:extLst>
      <p:ext uri="{BB962C8B-B14F-4D97-AF65-F5344CB8AC3E}">
        <p14:creationId xmlns:p14="http://schemas.microsoft.com/office/powerpoint/2010/main" val="280083421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3" name="Round Diagonal Corner Rectangle 14">
            <a:extLst>
              <a:ext uri="{FF2B5EF4-FFF2-40B4-BE49-F238E27FC236}">
                <a16:creationId xmlns:a16="http://schemas.microsoft.com/office/drawing/2014/main" id="{B169922D-317A-F04E-9D2E-6B0E4401DA11}"/>
              </a:ext>
            </a:extLst>
          </p:cNvPr>
          <p:cNvSpPr/>
          <p:nvPr/>
        </p:nvSpPr>
        <p:spPr>
          <a:xfrm flipH="1">
            <a:off x="-5" y="0"/>
            <a:ext cx="10170498" cy="1232297"/>
          </a:xfrm>
          <a:prstGeom prst="round2DiagRect">
            <a:avLst>
              <a:gd name="adj1" fmla="val 42510"/>
              <a:gd name="adj2" fmla="val 0"/>
            </a:avLst>
          </a:prstGeom>
          <a:solidFill>
            <a:srgbClr val="FFC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solidFill>
                <a:srgbClr val="C3DDD7"/>
              </a:solidFill>
            </a:endParaRPr>
          </a:p>
        </p:txBody>
      </p:sp>
      <p:sp>
        <p:nvSpPr>
          <p:cNvPr id="5" name="Picture Placeholder 4">
            <a:extLst>
              <a:ext uri="{FF2B5EF4-FFF2-40B4-BE49-F238E27FC236}">
                <a16:creationId xmlns:a16="http://schemas.microsoft.com/office/drawing/2014/main" id="{418E8412-2C06-BF47-92C2-8FB5BC4D918D}"/>
              </a:ext>
            </a:extLst>
          </p:cNvPr>
          <p:cNvSpPr>
            <a:spLocks noGrp="1"/>
          </p:cNvSpPr>
          <p:nvPr>
            <p:ph type="pic" sz="quarter" idx="13"/>
          </p:nvPr>
        </p:nvSpPr>
        <p:spPr>
          <a:xfrm>
            <a:off x="4381500" y="1567161"/>
            <a:ext cx="3419048" cy="4147379"/>
          </a:xfrm>
          <a:prstGeom prst="rect">
            <a:avLst/>
          </a:prstGeom>
        </p:spPr>
        <p:txBody>
          <a:bodyPr vert="horz"/>
          <a:lstStyle>
            <a:lvl1pPr>
              <a:defRPr sz="554">
                <a:latin typeface="Arial"/>
                <a:cs typeface="Arial"/>
              </a:defRPr>
            </a:lvl1pPr>
          </a:lstStyle>
          <a:p>
            <a:r>
              <a:rPr lang="en-GB"/>
              <a:t>Click icon to add picture</a:t>
            </a:r>
            <a:endParaRPr lang="en-US"/>
          </a:p>
        </p:txBody>
      </p:sp>
      <p:sp>
        <p:nvSpPr>
          <p:cNvPr id="6" name="Picture Placeholder 4">
            <a:extLst>
              <a:ext uri="{FF2B5EF4-FFF2-40B4-BE49-F238E27FC236}">
                <a16:creationId xmlns:a16="http://schemas.microsoft.com/office/drawing/2014/main" id="{9C888353-3042-214A-9A36-C0914127F13A}"/>
              </a:ext>
            </a:extLst>
          </p:cNvPr>
          <p:cNvSpPr>
            <a:spLocks noGrp="1"/>
          </p:cNvSpPr>
          <p:nvPr>
            <p:ph type="pic" sz="quarter" idx="14"/>
          </p:nvPr>
        </p:nvSpPr>
        <p:spPr>
          <a:xfrm>
            <a:off x="8195470" y="1567161"/>
            <a:ext cx="3419048" cy="4147379"/>
          </a:xfrm>
          <a:prstGeom prst="rect">
            <a:avLst/>
          </a:prstGeom>
        </p:spPr>
        <p:txBody>
          <a:bodyPr vert="horz"/>
          <a:lstStyle>
            <a:lvl1pPr>
              <a:defRPr sz="554">
                <a:latin typeface="Arial"/>
                <a:cs typeface="Arial"/>
              </a:defRPr>
            </a:lvl1pPr>
          </a:lstStyle>
          <a:p>
            <a:r>
              <a:rPr lang="en-GB"/>
              <a:t>Click icon to add picture</a:t>
            </a:r>
            <a:endParaRPr lang="en-US"/>
          </a:p>
        </p:txBody>
      </p:sp>
      <p:sp>
        <p:nvSpPr>
          <p:cNvPr id="7" name="Picture Placeholder 4">
            <a:extLst>
              <a:ext uri="{FF2B5EF4-FFF2-40B4-BE49-F238E27FC236}">
                <a16:creationId xmlns:a16="http://schemas.microsoft.com/office/drawing/2014/main" id="{41FEA056-2464-554C-BF2C-BF0CAE9D54AE}"/>
              </a:ext>
            </a:extLst>
          </p:cNvPr>
          <p:cNvSpPr>
            <a:spLocks noGrp="1"/>
          </p:cNvSpPr>
          <p:nvPr>
            <p:ph type="pic" sz="quarter" idx="15"/>
          </p:nvPr>
        </p:nvSpPr>
        <p:spPr>
          <a:xfrm>
            <a:off x="567529" y="1567160"/>
            <a:ext cx="3419048" cy="4147379"/>
          </a:xfrm>
          <a:prstGeom prst="rect">
            <a:avLst/>
          </a:prstGeom>
        </p:spPr>
        <p:txBody>
          <a:bodyPr vert="horz"/>
          <a:lstStyle>
            <a:lvl1pPr>
              <a:defRPr sz="554">
                <a:latin typeface="Arial"/>
                <a:cs typeface="Arial"/>
              </a:defRPr>
            </a:lvl1pPr>
          </a:lstStyle>
          <a:p>
            <a:r>
              <a:rPr lang="en-GB"/>
              <a:t>Click icon to add picture</a:t>
            </a:r>
            <a:endParaRPr lang="en-US"/>
          </a:p>
        </p:txBody>
      </p:sp>
      <p:sp>
        <p:nvSpPr>
          <p:cNvPr id="8" name="Text Placeholder 15">
            <a:extLst>
              <a:ext uri="{FF2B5EF4-FFF2-40B4-BE49-F238E27FC236}">
                <a16:creationId xmlns:a16="http://schemas.microsoft.com/office/drawing/2014/main" id="{D42A0009-3A56-C545-8DB2-395775BC310B}"/>
              </a:ext>
            </a:extLst>
          </p:cNvPr>
          <p:cNvSpPr>
            <a:spLocks noGrp="1"/>
          </p:cNvSpPr>
          <p:nvPr>
            <p:ph type="body" sz="quarter" idx="11"/>
          </p:nvPr>
        </p:nvSpPr>
        <p:spPr>
          <a:xfrm>
            <a:off x="586742" y="5843675"/>
            <a:ext cx="3410659" cy="181940"/>
          </a:xfrm>
          <a:prstGeom prst="rect">
            <a:avLst/>
          </a:prstGeom>
        </p:spPr>
        <p:txBody>
          <a:bodyPr>
            <a:noAutofit/>
          </a:bodyPr>
          <a:lstStyle>
            <a:lvl1pPr marL="0" indent="0">
              <a:buFontTx/>
              <a:buNone/>
              <a:defRPr sz="633" baseline="0">
                <a:solidFill>
                  <a:schemeClr val="tx1"/>
                </a:solidFill>
                <a:latin typeface="Arial"/>
                <a:cs typeface="Arial"/>
              </a:defRPr>
            </a:lvl1pPr>
            <a:lvl2pPr marL="241093" indent="0">
              <a:buFontTx/>
              <a:buNone/>
              <a:defRPr sz="738">
                <a:latin typeface=""/>
              </a:defRPr>
            </a:lvl2pPr>
            <a:lvl3pPr marL="482186" indent="0">
              <a:buFontTx/>
              <a:buNone/>
              <a:defRPr sz="738">
                <a:latin typeface=""/>
              </a:defRPr>
            </a:lvl3pPr>
            <a:lvl4pPr marL="723279" indent="0">
              <a:buFontTx/>
              <a:buNone/>
              <a:defRPr sz="738">
                <a:latin typeface=""/>
              </a:defRPr>
            </a:lvl4pPr>
            <a:lvl5pPr marL="964372" indent="0">
              <a:buFontTx/>
              <a:buNone/>
              <a:defRPr sz="738">
                <a:latin typeface=""/>
              </a:defRPr>
            </a:lvl5pPr>
          </a:lstStyle>
          <a:p>
            <a:pPr lvl="0"/>
            <a:r>
              <a:rPr lang="en-GB"/>
              <a:t>Click to edit Master text styles</a:t>
            </a:r>
          </a:p>
        </p:txBody>
      </p:sp>
      <p:sp>
        <p:nvSpPr>
          <p:cNvPr id="9" name="Text Placeholder 15">
            <a:extLst>
              <a:ext uri="{FF2B5EF4-FFF2-40B4-BE49-F238E27FC236}">
                <a16:creationId xmlns:a16="http://schemas.microsoft.com/office/drawing/2014/main" id="{6B696367-8FB6-F14F-B0D0-3745F9EEE5AA}"/>
              </a:ext>
            </a:extLst>
          </p:cNvPr>
          <p:cNvSpPr>
            <a:spLocks noGrp="1"/>
          </p:cNvSpPr>
          <p:nvPr>
            <p:ph type="body" sz="quarter" idx="16"/>
          </p:nvPr>
        </p:nvSpPr>
        <p:spPr>
          <a:xfrm>
            <a:off x="4397466" y="5843675"/>
            <a:ext cx="3410659" cy="181940"/>
          </a:xfrm>
          <a:prstGeom prst="rect">
            <a:avLst/>
          </a:prstGeom>
        </p:spPr>
        <p:txBody>
          <a:bodyPr>
            <a:noAutofit/>
          </a:bodyPr>
          <a:lstStyle>
            <a:lvl1pPr marL="0" indent="0">
              <a:buFontTx/>
              <a:buNone/>
              <a:defRPr sz="633" baseline="0">
                <a:solidFill>
                  <a:schemeClr val="tx1"/>
                </a:solidFill>
                <a:latin typeface="Arial"/>
                <a:cs typeface="Arial"/>
              </a:defRPr>
            </a:lvl1pPr>
            <a:lvl2pPr marL="241093" indent="0">
              <a:buFontTx/>
              <a:buNone/>
              <a:defRPr sz="738">
                <a:latin typeface=""/>
              </a:defRPr>
            </a:lvl2pPr>
            <a:lvl3pPr marL="482186" indent="0">
              <a:buFontTx/>
              <a:buNone/>
              <a:defRPr sz="738">
                <a:latin typeface=""/>
              </a:defRPr>
            </a:lvl3pPr>
            <a:lvl4pPr marL="723279" indent="0">
              <a:buFontTx/>
              <a:buNone/>
              <a:defRPr sz="738">
                <a:latin typeface=""/>
              </a:defRPr>
            </a:lvl4pPr>
            <a:lvl5pPr marL="964372" indent="0">
              <a:buFontTx/>
              <a:buNone/>
              <a:defRPr sz="738">
                <a:latin typeface=""/>
              </a:defRPr>
            </a:lvl5pPr>
          </a:lstStyle>
          <a:p>
            <a:pPr lvl="0"/>
            <a:r>
              <a:rPr lang="en-GB"/>
              <a:t>Click to edit Master text styles</a:t>
            </a:r>
          </a:p>
        </p:txBody>
      </p:sp>
      <p:sp>
        <p:nvSpPr>
          <p:cNvPr id="10" name="Text Placeholder 15">
            <a:extLst>
              <a:ext uri="{FF2B5EF4-FFF2-40B4-BE49-F238E27FC236}">
                <a16:creationId xmlns:a16="http://schemas.microsoft.com/office/drawing/2014/main" id="{32323A13-C6D9-3A40-8D0A-9BBCD33A5B9E}"/>
              </a:ext>
            </a:extLst>
          </p:cNvPr>
          <p:cNvSpPr>
            <a:spLocks noGrp="1"/>
          </p:cNvSpPr>
          <p:nvPr>
            <p:ph type="body" sz="quarter" idx="17"/>
          </p:nvPr>
        </p:nvSpPr>
        <p:spPr>
          <a:xfrm>
            <a:off x="8194599" y="5843675"/>
            <a:ext cx="3410659" cy="181940"/>
          </a:xfrm>
          <a:prstGeom prst="rect">
            <a:avLst/>
          </a:prstGeom>
        </p:spPr>
        <p:txBody>
          <a:bodyPr>
            <a:noAutofit/>
          </a:bodyPr>
          <a:lstStyle>
            <a:lvl1pPr marL="0" indent="0">
              <a:buFontTx/>
              <a:buNone/>
              <a:defRPr sz="633" baseline="0">
                <a:solidFill>
                  <a:schemeClr val="tx1"/>
                </a:solidFill>
                <a:latin typeface="Arial"/>
                <a:cs typeface="Arial"/>
              </a:defRPr>
            </a:lvl1pPr>
            <a:lvl2pPr marL="241093" indent="0">
              <a:buFontTx/>
              <a:buNone/>
              <a:defRPr sz="738">
                <a:latin typeface=""/>
              </a:defRPr>
            </a:lvl2pPr>
            <a:lvl3pPr marL="482186" indent="0">
              <a:buFontTx/>
              <a:buNone/>
              <a:defRPr sz="738">
                <a:latin typeface=""/>
              </a:defRPr>
            </a:lvl3pPr>
            <a:lvl4pPr marL="723279" indent="0">
              <a:buFontTx/>
              <a:buNone/>
              <a:defRPr sz="738">
                <a:latin typeface=""/>
              </a:defRPr>
            </a:lvl4pPr>
            <a:lvl5pPr marL="964372" indent="0">
              <a:buFontTx/>
              <a:buNone/>
              <a:defRPr sz="738">
                <a:latin typeface=""/>
              </a:defRPr>
            </a:lvl5pPr>
          </a:lstStyle>
          <a:p>
            <a:pPr lvl="0"/>
            <a:r>
              <a:rPr lang="en-GB"/>
              <a:t>Click to edit Master text styles</a:t>
            </a:r>
          </a:p>
        </p:txBody>
      </p:sp>
      <p:sp>
        <p:nvSpPr>
          <p:cNvPr id="11" name="Title 1">
            <a:extLst>
              <a:ext uri="{FF2B5EF4-FFF2-40B4-BE49-F238E27FC236}">
                <a16:creationId xmlns:a16="http://schemas.microsoft.com/office/drawing/2014/main" id="{FE214036-393C-6E45-93BE-70014E745DFB}"/>
              </a:ext>
            </a:extLst>
          </p:cNvPr>
          <p:cNvSpPr>
            <a:spLocks noGrp="1"/>
          </p:cNvSpPr>
          <p:nvPr>
            <p:ph type="title"/>
          </p:nvPr>
        </p:nvSpPr>
        <p:spPr>
          <a:xfrm>
            <a:off x="567530" y="334863"/>
            <a:ext cx="7385832" cy="562570"/>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228495322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5_Custom Layout">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386D2BC9-9F55-D646-B7DF-6CF21B2AE708}"/>
              </a:ext>
            </a:extLst>
          </p:cNvPr>
          <p:cNvSpPr>
            <a:spLocks noGrp="1"/>
          </p:cNvSpPr>
          <p:nvPr>
            <p:ph type="body" sz="half" idx="2"/>
          </p:nvPr>
        </p:nvSpPr>
        <p:spPr>
          <a:xfrm>
            <a:off x="584848" y="1552548"/>
            <a:ext cx="11011839" cy="4394624"/>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5" name="Round Diagonal Corner Rectangle 14">
            <a:extLst>
              <a:ext uri="{FF2B5EF4-FFF2-40B4-BE49-F238E27FC236}">
                <a16:creationId xmlns:a16="http://schemas.microsoft.com/office/drawing/2014/main" id="{BE6D4F8D-C719-7949-92CF-46499FDAF294}"/>
              </a:ext>
            </a:extLst>
          </p:cNvPr>
          <p:cNvSpPr/>
          <p:nvPr/>
        </p:nvSpPr>
        <p:spPr>
          <a:xfrm flipH="1">
            <a:off x="-5" y="0"/>
            <a:ext cx="10170498" cy="1232297"/>
          </a:xfrm>
          <a:prstGeom prst="round2DiagRect">
            <a:avLst>
              <a:gd name="adj1" fmla="val 42510"/>
              <a:gd name="adj2" fmla="val 0"/>
            </a:avLst>
          </a:prstGeom>
          <a:solidFill>
            <a:srgbClr val="FFCF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solidFill>
                <a:srgbClr val="C3DDD7"/>
              </a:solidFill>
            </a:endParaRPr>
          </a:p>
        </p:txBody>
      </p:sp>
      <p:sp>
        <p:nvSpPr>
          <p:cNvPr id="6" name="Title 1">
            <a:extLst>
              <a:ext uri="{FF2B5EF4-FFF2-40B4-BE49-F238E27FC236}">
                <a16:creationId xmlns:a16="http://schemas.microsoft.com/office/drawing/2014/main" id="{BE586DA3-45B5-5E4E-A1D8-F3B11490F32B}"/>
              </a:ext>
            </a:extLst>
          </p:cNvPr>
          <p:cNvSpPr>
            <a:spLocks noGrp="1"/>
          </p:cNvSpPr>
          <p:nvPr>
            <p:ph type="title"/>
          </p:nvPr>
        </p:nvSpPr>
        <p:spPr>
          <a:xfrm>
            <a:off x="567530" y="334863"/>
            <a:ext cx="7385832" cy="562570"/>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384982126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7_Custom Layout">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7A375350-5B64-5441-8015-DECDC39935C7}"/>
              </a:ext>
            </a:extLst>
          </p:cNvPr>
          <p:cNvSpPr>
            <a:spLocks noGrp="1"/>
          </p:cNvSpPr>
          <p:nvPr>
            <p:ph type="pic" sz="quarter" idx="10"/>
          </p:nvPr>
        </p:nvSpPr>
        <p:spPr>
          <a:xfrm>
            <a:off x="1" y="1"/>
            <a:ext cx="12192000" cy="6322219"/>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2034164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737373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p:cSld name="Blank">
    <p:bg>
      <p:bgPr>
        <a:solidFill>
          <a:srgbClr val="FFCF9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747909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cSld name="3_Title Slide">
    <p:bg>
      <p:bgPr>
        <a:solidFill>
          <a:srgbClr val="C3DDD7"/>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1800">
                <a:solidFill>
                  <a:schemeClr val="accent3"/>
                </a:solidFill>
              </a:defRPr>
            </a:lvl1pPr>
            <a:lvl2pPr marL="278606" indent="0" algn="ctr">
              <a:buNone/>
              <a:defRPr sz="1219"/>
            </a:lvl2pPr>
            <a:lvl3pPr marL="557213" indent="0" algn="ctr">
              <a:buNone/>
              <a:defRPr sz="1097"/>
            </a:lvl3pPr>
            <a:lvl4pPr marL="835819" indent="0" algn="ctr">
              <a:buNone/>
              <a:defRPr sz="975"/>
            </a:lvl4pPr>
            <a:lvl5pPr marL="1114425" indent="0" algn="ctr">
              <a:buNone/>
              <a:defRPr sz="975"/>
            </a:lvl5pPr>
            <a:lvl6pPr marL="1393031" indent="0" algn="ctr">
              <a:buNone/>
              <a:defRPr sz="975"/>
            </a:lvl6pPr>
            <a:lvl7pPr marL="1671638" indent="0" algn="ctr">
              <a:buNone/>
              <a:defRPr sz="975"/>
            </a:lvl7pPr>
            <a:lvl8pPr marL="1950244" indent="0" algn="ctr">
              <a:buNone/>
              <a:defRPr sz="975"/>
            </a:lvl8pPr>
            <a:lvl9pPr marL="2228850" indent="0" algn="ctr">
              <a:buNone/>
              <a:defRPr sz="975"/>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1" y="6179421"/>
            <a:ext cx="226344" cy="317459"/>
          </a:xfrm>
          <a:prstGeom prst="rect">
            <a:avLst/>
          </a:prstGeom>
          <a:noFill/>
        </p:spPr>
        <p:txBody>
          <a:bodyPr wrap="none" rtlCol="0">
            <a:spAutoFit/>
          </a:bodyPr>
          <a:lstStyle/>
          <a:p>
            <a:r>
              <a:rPr lang="en-US" sz="1463"/>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b"/>
          <a:lstStyle>
            <a:lvl1pPr algn="ctr">
              <a:defRPr sz="3656" b="1" cap="all" baseline="0">
                <a:solidFill>
                  <a:srgbClr val="0C244C"/>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21"/>
            <a:ext cx="226344" cy="317459"/>
          </a:xfrm>
          <a:prstGeom prst="rect">
            <a:avLst/>
          </a:prstGeom>
          <a:noFill/>
        </p:spPr>
        <p:txBody>
          <a:bodyPr wrap="none" rtlCol="0">
            <a:spAutoFit/>
          </a:bodyPr>
          <a:lstStyle/>
          <a:p>
            <a:r>
              <a:rPr lang="en-US" sz="1463"/>
              <a:t> </a:t>
            </a:r>
          </a:p>
        </p:txBody>
      </p:sp>
    </p:spTree>
    <p:extLst>
      <p:ext uri="{BB962C8B-B14F-4D97-AF65-F5344CB8AC3E}">
        <p14:creationId xmlns:p14="http://schemas.microsoft.com/office/powerpoint/2010/main" val="2499992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3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66034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3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4" name="Title 1">
            <a:extLst>
              <a:ext uri="{FF2B5EF4-FFF2-40B4-BE49-F238E27FC236}">
                <a16:creationId xmlns:a16="http://schemas.microsoft.com/office/drawing/2014/main" id="{DB7B3968-B42F-264E-9858-F96AD0256636}"/>
              </a:ext>
            </a:extLst>
          </p:cNvPr>
          <p:cNvSpPr>
            <a:spLocks noGrp="1"/>
          </p:cNvSpPr>
          <p:nvPr>
            <p:ph type="ctrTitle" hasCustomPrompt="1"/>
          </p:nvPr>
        </p:nvSpPr>
        <p:spPr>
          <a:xfrm>
            <a:off x="408871" y="3256100"/>
            <a:ext cx="9144000" cy="1440160"/>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07423150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image" Target="../media/image1.emf"/><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theme" Target="../theme/theme2.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10" Type="http://schemas.openxmlformats.org/officeDocument/2006/relationships/slideLayout" Target="../slideLayouts/slideLayout69.xml"/><Relationship Id="rId19" Type="http://schemas.openxmlformats.org/officeDocument/2006/relationships/image" Target="../media/image2.emf"/><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9" name="bg object 17">
            <a:extLst>
              <a:ext uri="{FF2B5EF4-FFF2-40B4-BE49-F238E27FC236}">
                <a16:creationId xmlns:a16="http://schemas.microsoft.com/office/drawing/2014/main" id="{6242D198-E2DD-0341-A688-39C5FF3F8A86}"/>
              </a:ext>
            </a:extLst>
          </p:cNvPr>
          <p:cNvSpPr/>
          <p:nvPr/>
        </p:nvSpPr>
        <p:spPr>
          <a:xfrm>
            <a:off x="0" y="6309322"/>
            <a:ext cx="12192000" cy="548679"/>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3" name="Picture 2">
            <a:extLst>
              <a:ext uri="{FF2B5EF4-FFF2-40B4-BE49-F238E27FC236}">
                <a16:creationId xmlns:a16="http://schemas.microsoft.com/office/drawing/2014/main" id="{883246BC-366E-CA46-8DD2-A93F93232E15}"/>
              </a:ext>
            </a:extLst>
          </p:cNvPr>
          <p:cNvPicPr>
            <a:picLocks noChangeAspect="1"/>
          </p:cNvPicPr>
          <p:nvPr/>
        </p:nvPicPr>
        <p:blipFill>
          <a:blip r:embed="rId61"/>
          <a:stretch>
            <a:fillRect/>
          </a:stretch>
        </p:blipFill>
        <p:spPr>
          <a:xfrm>
            <a:off x="10848528" y="6414549"/>
            <a:ext cx="1138684" cy="338223"/>
          </a:xfrm>
          <a:prstGeom prst="rect">
            <a:avLst/>
          </a:prstGeom>
        </p:spPr>
      </p:pic>
      <p:sp>
        <p:nvSpPr>
          <p:cNvPr id="4" name="bg object 17">
            <a:extLst>
              <a:ext uri="{FF2B5EF4-FFF2-40B4-BE49-F238E27FC236}">
                <a16:creationId xmlns:a16="http://schemas.microsoft.com/office/drawing/2014/main" id="{5CEE8032-5385-D94F-965F-00187829DB18}"/>
              </a:ext>
            </a:extLst>
          </p:cNvPr>
          <p:cNvSpPr/>
          <p:nvPr userDrawn="1"/>
        </p:nvSpPr>
        <p:spPr>
          <a:xfrm>
            <a:off x="0" y="6237312"/>
            <a:ext cx="12192000" cy="62069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5" name="Picture 4">
            <a:extLst>
              <a:ext uri="{FF2B5EF4-FFF2-40B4-BE49-F238E27FC236}">
                <a16:creationId xmlns:a16="http://schemas.microsoft.com/office/drawing/2014/main" id="{2D4C7B6A-48AC-2145-8341-AE54C36320F8}"/>
              </a:ext>
            </a:extLst>
          </p:cNvPr>
          <p:cNvPicPr>
            <a:picLocks noChangeAspect="1"/>
          </p:cNvPicPr>
          <p:nvPr userDrawn="1"/>
        </p:nvPicPr>
        <p:blipFill>
          <a:blip r:embed="rId62"/>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746531459"/>
      </p:ext>
    </p:extLst>
  </p:cSld>
  <p:clrMap bg1="lt1" tx1="dk1" bg2="lt2" tx2="dk2" accent1="accent1" accent2="accent2" accent3="accent3" accent4="accent4" accent5="accent5" accent6="accent6" hlink="hlink" folHlink="folHlink"/>
  <p:sldLayoutIdLst>
    <p:sldLayoutId id="2147483758" r:id="rId1"/>
    <p:sldLayoutId id="2147483765" r:id="rId2"/>
    <p:sldLayoutId id="2147483759" r:id="rId3"/>
    <p:sldLayoutId id="2147483766" r:id="rId4"/>
    <p:sldLayoutId id="2147483760" r:id="rId5"/>
    <p:sldLayoutId id="2147483761" r:id="rId6"/>
    <p:sldLayoutId id="2147483762" r:id="rId7"/>
    <p:sldLayoutId id="2147483763" r:id="rId8"/>
    <p:sldLayoutId id="2147483764"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775" r:id="rId18"/>
    <p:sldLayoutId id="2147483776" r:id="rId19"/>
    <p:sldLayoutId id="2147483777" r:id="rId20"/>
    <p:sldLayoutId id="2147483778" r:id="rId21"/>
    <p:sldLayoutId id="2147483779" r:id="rId22"/>
    <p:sldLayoutId id="2147483780" r:id="rId23"/>
    <p:sldLayoutId id="2147483781" r:id="rId24"/>
    <p:sldLayoutId id="2147483782" r:id="rId25"/>
    <p:sldLayoutId id="2147483783" r:id="rId26"/>
    <p:sldLayoutId id="2147483784" r:id="rId27"/>
    <p:sldLayoutId id="2147483785" r:id="rId28"/>
    <p:sldLayoutId id="2147483786" r:id="rId29"/>
    <p:sldLayoutId id="2147483787" r:id="rId30"/>
    <p:sldLayoutId id="2147483788" r:id="rId31"/>
    <p:sldLayoutId id="2147483789" r:id="rId32"/>
    <p:sldLayoutId id="2147483790" r:id="rId33"/>
    <p:sldLayoutId id="2147483791" r:id="rId34"/>
    <p:sldLayoutId id="2147483792" r:id="rId35"/>
    <p:sldLayoutId id="2147483793" r:id="rId36"/>
    <p:sldLayoutId id="2147483794" r:id="rId37"/>
    <p:sldLayoutId id="2147483795" r:id="rId38"/>
    <p:sldLayoutId id="2147483796" r:id="rId39"/>
    <p:sldLayoutId id="2147483797" r:id="rId40"/>
    <p:sldLayoutId id="2147483798" r:id="rId41"/>
    <p:sldLayoutId id="2147483799" r:id="rId42"/>
    <p:sldLayoutId id="2147483800" r:id="rId43"/>
    <p:sldLayoutId id="2147483801" r:id="rId44"/>
    <p:sldLayoutId id="2147483802" r:id="rId45"/>
    <p:sldLayoutId id="2147483803" r:id="rId46"/>
    <p:sldLayoutId id="2147483804" r:id="rId47"/>
    <p:sldLayoutId id="2147483805" r:id="rId48"/>
    <p:sldLayoutId id="2147483806" r:id="rId49"/>
    <p:sldLayoutId id="2147483807" r:id="rId50"/>
    <p:sldLayoutId id="2147483808" r:id="rId51"/>
    <p:sldLayoutId id="2147483809" r:id="rId52"/>
    <p:sldLayoutId id="2147483810" r:id="rId53"/>
    <p:sldLayoutId id="2147483811" r:id="rId54"/>
    <p:sldLayoutId id="2147483812" r:id="rId55"/>
    <p:sldLayoutId id="2147483813" r:id="rId56"/>
    <p:sldLayoutId id="2147483814" r:id="rId57"/>
    <p:sldLayoutId id="2147483815" r:id="rId58"/>
    <p:sldLayoutId id="2147483833" r:id="rId5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bg object 17">
            <a:extLst>
              <a:ext uri="{FF2B5EF4-FFF2-40B4-BE49-F238E27FC236}">
                <a16:creationId xmlns:a16="http://schemas.microsoft.com/office/drawing/2014/main" id="{4E50032B-BF3D-4247-9160-FC50E5CB9239}"/>
              </a:ext>
            </a:extLst>
          </p:cNvPr>
          <p:cNvSpPr/>
          <p:nvPr userDrawn="1"/>
        </p:nvSpPr>
        <p:spPr>
          <a:xfrm>
            <a:off x="0" y="6237312"/>
            <a:ext cx="12192000" cy="62069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4" name="Picture 3">
            <a:extLst>
              <a:ext uri="{FF2B5EF4-FFF2-40B4-BE49-F238E27FC236}">
                <a16:creationId xmlns:a16="http://schemas.microsoft.com/office/drawing/2014/main" id="{C8F462C3-327C-4A79-B711-BDAC5200FBFB}"/>
              </a:ext>
            </a:extLst>
          </p:cNvPr>
          <p:cNvPicPr>
            <a:picLocks noChangeAspect="1"/>
          </p:cNvPicPr>
          <p:nvPr userDrawn="1"/>
        </p:nvPicPr>
        <p:blipFill>
          <a:blip r:embed="rId19"/>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317475845"/>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 id="2147483830" r:id="rId14"/>
    <p:sldLayoutId id="2147483831" r:id="rId15"/>
    <p:sldLayoutId id="2147483832" r:id="rId16"/>
    <p:sldLayoutId id="2147483835" r:id="rId17"/>
  </p:sldLayoutIdLst>
  <p:txStyles>
    <p:titleStyle>
      <a:lvl1pPr eaLnBrk="1" hangingPunct="1">
        <a:defRPr baseline="0">
          <a:latin typeface="+mj-lt"/>
          <a:ea typeface="+mj-ea"/>
          <a:cs typeface="+mj-cs"/>
        </a:defRPr>
      </a:lvl1pPr>
    </p:titleStyle>
    <p:bodyStyle>
      <a:lvl1pPr marL="0" eaLnBrk="1" hangingPunct="1">
        <a:defRPr baseline="0">
          <a:solidFill>
            <a:schemeClr val="tx1">
              <a:lumMod val="85000"/>
              <a:lumOff val="15000"/>
            </a:schemeClr>
          </a:solidFill>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p:bodyStyle>
    <p:otherStyle>
      <a:lvl1pPr marL="0" eaLnBrk="1" hangingPunct="1">
        <a:defRPr>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caritas.org.au/resources/school-resources/?audience=Secondary+%28Y7-12%29&amp;resourceTopics=First+Nations+Australians&amp;resourceTopics=Indigenous+Peoples" TargetMode="External"/><Relationship Id="rId2" Type="http://schemas.openxmlformats.org/officeDocument/2006/relationships/notesSlide" Target="../notesSlides/notesSlide1.xml"/><Relationship Id="rId1" Type="http://schemas.openxmlformats.org/officeDocument/2006/relationships/slideLayout" Target="../slideLayouts/slideLayout69.xml"/><Relationship Id="rId5" Type="http://schemas.openxmlformats.org/officeDocument/2006/relationships/hyperlink" Target="http://www.caritas.org.au/sign-up/education/" TargetMode="External"/><Relationship Id="rId4" Type="http://schemas.openxmlformats.org/officeDocument/2006/relationships/hyperlink" Target="mailto:education@caritas.org.au"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IL_DBNkkcSE" TargetMode="External"/><Relationship Id="rId2" Type="http://schemas.openxmlformats.org/officeDocument/2006/relationships/notesSlide" Target="../notesSlides/notesSlide10.xml"/><Relationship Id="rId1" Type="http://schemas.openxmlformats.org/officeDocument/2006/relationships/slideLayout" Target="../slideLayouts/slideLayout72.xml"/><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53.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y1-9NO6G_dw&amp;t=1s" TargetMode="External"/><Relationship Id="rId2" Type="http://schemas.openxmlformats.org/officeDocument/2006/relationships/notesSlide" Target="../notesSlides/notesSlide13.xml"/><Relationship Id="rId1" Type="http://schemas.openxmlformats.org/officeDocument/2006/relationships/slideLayout" Target="../slideLayouts/slideLayout72.xml"/><Relationship Id="rId5" Type="http://schemas.openxmlformats.org/officeDocument/2006/relationships/image" Target="../media/image10.jpeg"/><Relationship Id="rId4" Type="http://schemas.openxmlformats.org/officeDocument/2006/relationships/image" Target="../media/image9.emf"/></Relationships>
</file>

<file path=ppt/slides/_rels/slide14.xml.rels><?xml version="1.0" encoding="UTF-8" standalone="yes"?>
<Relationships xmlns="http://schemas.openxmlformats.org/package/2006/relationships"><Relationship Id="rId3" Type="http://schemas.openxmlformats.org/officeDocument/2006/relationships/hyperlink" Target="https://www.closingthegap.gov.au/national-agreement/targets" TargetMode="External"/><Relationship Id="rId2" Type="http://schemas.openxmlformats.org/officeDocument/2006/relationships/notesSlide" Target="../notesSlides/notesSlide14.xml"/><Relationship Id="rId1" Type="http://schemas.openxmlformats.org/officeDocument/2006/relationships/slideLayout" Target="../slideLayouts/slideLayout72.xml"/><Relationship Id="rId5" Type="http://schemas.openxmlformats.org/officeDocument/2006/relationships/hyperlink" Target="https://www.un.org/en/udhrbook/pdf/udhr_booklet_en_web.pdf" TargetMode="External"/><Relationship Id="rId4" Type="http://schemas.openxmlformats.org/officeDocument/2006/relationships/hyperlink" Target="https://sdgs.un.org/goals"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72.xml"/><Relationship Id="rId6" Type="http://schemas.openxmlformats.org/officeDocument/2006/relationships/image" Target="../media/image9.emf"/><Relationship Id="rId5" Type="http://schemas.openxmlformats.org/officeDocument/2006/relationships/hyperlink" Target="https://ulurustatement.org/the-statement/" TargetMode="External"/><Relationship Id="rId4" Type="http://schemas.openxmlformats.org/officeDocument/2006/relationships/hyperlink" Target="https://ulurustatement.org/"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72.xml"/><Relationship Id="rId4" Type="http://schemas.openxmlformats.org/officeDocument/2006/relationships/hyperlink" Target="https://ulurustatement.or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72.xml"/></Relationships>
</file>

<file path=ppt/slides/_rels/slide18.xml.rels><?xml version="1.0" encoding="UTF-8" standalone="yes"?>
<Relationships xmlns="http://schemas.openxmlformats.org/package/2006/relationships"><Relationship Id="rId3" Type="http://schemas.openxmlformats.org/officeDocument/2006/relationships/hyperlink" Target="https://www.youtube.com/watch?v=A2Uy0k2TYNs&amp;t=1s" TargetMode="External"/><Relationship Id="rId2" Type="http://schemas.openxmlformats.org/officeDocument/2006/relationships/notesSlide" Target="../notesSlides/notesSlide18.xml"/><Relationship Id="rId1" Type="http://schemas.openxmlformats.org/officeDocument/2006/relationships/slideLayout" Target="../slideLayouts/slideLayout72.xml"/><Relationship Id="rId5" Type="http://schemas.openxmlformats.org/officeDocument/2006/relationships/image" Target="../media/image9.emf"/><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76.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sv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2.xml.rels><?xml version="1.0" encoding="UTF-8" standalone="yes"?>
<Relationships xmlns="http://schemas.openxmlformats.org/package/2006/relationships"><Relationship Id="rId8" Type="http://schemas.openxmlformats.org/officeDocument/2006/relationships/hyperlink" Target="https://v9.australiancurriculum.edu.au/teacher-resources/understand-this-learning-area/the-arts" TargetMode="External"/><Relationship Id="rId3" Type="http://schemas.openxmlformats.org/officeDocument/2006/relationships/hyperlink" Target="https://v9.australiancurriculum.edu.au/" TargetMode="External"/><Relationship Id="rId7" Type="http://schemas.openxmlformats.org/officeDocument/2006/relationships/hyperlink" Target="https://v9.australiancurriculum.edu.au/teacher-resources/understand-this-learning-area/english" TargetMode="External"/><Relationship Id="rId2" Type="http://schemas.openxmlformats.org/officeDocument/2006/relationships/notesSlide" Target="../notesSlides/notesSlide2.xml"/><Relationship Id="rId1" Type="http://schemas.openxmlformats.org/officeDocument/2006/relationships/slideLayout" Target="../slideLayouts/slideLayout69.xml"/><Relationship Id="rId6" Type="http://schemas.openxmlformats.org/officeDocument/2006/relationships/hyperlink" Target="https://v9.australiancurriculum.edu.au/teacher-resources/understand-this-general-capability/personal-and-social-capability" TargetMode="External"/><Relationship Id="rId5" Type="http://schemas.openxmlformats.org/officeDocument/2006/relationships/hyperlink" Target="https://v9.australiancurriculum.edu.au/teacher-resources/understand-this-general-capability/intercultural-understanding" TargetMode="External"/><Relationship Id="rId4" Type="http://schemas.openxmlformats.org/officeDocument/2006/relationships/hyperlink" Target="https://v9.australiancurriculum.edu.au/teacher-resources/understand-this-cross-curriculum-priority/aboriginal-and-torres-strait-islander-histories-and-cultures" TargetMode="External"/><Relationship Id="rId9" Type="http://schemas.openxmlformats.org/officeDocument/2006/relationships/hyperlink" Target="https://v9.australiancurriculum.edu.au/teacher-resources/understand-this-learning-area/humanities-and-social-sciences"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s://www.caritas.org.au/media/boklbxxr/joint-statement-on-subsidiarity-booklet.pdf" TargetMode="External"/><Relationship Id="rId2" Type="http://schemas.openxmlformats.org/officeDocument/2006/relationships/notesSlide" Target="../notesSlides/notesSlide20.xml"/><Relationship Id="rId1" Type="http://schemas.openxmlformats.org/officeDocument/2006/relationships/slideLayout" Target="../slideLayouts/slideLayout72.xml"/><Relationship Id="rId4" Type="http://schemas.openxmlformats.org/officeDocument/2006/relationships/image" Target="../media/image24.jpeg"/></Relationships>
</file>

<file path=ppt/slides/_rels/slide21.xml.rels><?xml version="1.0" encoding="UTF-8" standalone="yes"?>
<Relationships xmlns="http://schemas.openxmlformats.org/package/2006/relationships"><Relationship Id="rId3" Type="http://schemas.openxmlformats.org/officeDocument/2006/relationships/hyperlink" Target="https://www.djilpinarts.org.au/" TargetMode="External"/><Relationship Id="rId2" Type="http://schemas.openxmlformats.org/officeDocument/2006/relationships/notesSlide" Target="../notesSlides/notesSlide21.xml"/><Relationship Id="rId1" Type="http://schemas.openxmlformats.org/officeDocument/2006/relationships/slideLayout" Target="../slideLayouts/slideLayout72.xml"/><Relationship Id="rId6" Type="http://schemas.openxmlformats.org/officeDocument/2006/relationships/image" Target="../media/image26.svg"/><Relationship Id="rId5" Type="http://schemas.openxmlformats.org/officeDocument/2006/relationships/image" Target="../media/image25.jpeg"/><Relationship Id="rId4" Type="http://schemas.openxmlformats.org/officeDocument/2006/relationships/hyperlink" Target="https://www.caritas.org.au/resources/school-resources/australia-case-study-janice-secondary/"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gapnt.com.au/" TargetMode="External"/><Relationship Id="rId2" Type="http://schemas.openxmlformats.org/officeDocument/2006/relationships/notesSlide" Target="../notesSlides/notesSlide22.xml"/><Relationship Id="rId1" Type="http://schemas.openxmlformats.org/officeDocument/2006/relationships/slideLayout" Target="../slideLayouts/slideLayout72.xml"/><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hyperlink" Target="https://baabayn.org.au/" TargetMode="External"/><Relationship Id="rId2" Type="http://schemas.openxmlformats.org/officeDocument/2006/relationships/notesSlide" Target="../notesSlides/notesSlide23.xml"/><Relationship Id="rId1" Type="http://schemas.openxmlformats.org/officeDocument/2006/relationships/slideLayout" Target="../slideLayouts/slideLayout72.xml"/><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3" Type="http://schemas.openxmlformats.org/officeDocument/2006/relationships/hyperlink" Target="https://kinchelaboyshome.org.au/what-we-do/" TargetMode="External"/><Relationship Id="rId2" Type="http://schemas.openxmlformats.org/officeDocument/2006/relationships/notesSlide" Target="../notesSlides/notesSlide24.xml"/><Relationship Id="rId1" Type="http://schemas.openxmlformats.org/officeDocument/2006/relationships/slideLayout" Target="../slideLayouts/slideLayout72.xml"/><Relationship Id="rId4"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5.xml"/><Relationship Id="rId1" Type="http://schemas.openxmlformats.org/officeDocument/2006/relationships/slideLayout" Target="../slideLayouts/slideLayout53.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72.xml"/></Relationships>
</file>

<file path=ppt/slides/_rels/slide2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7.xml"/><Relationship Id="rId1" Type="http://schemas.openxmlformats.org/officeDocument/2006/relationships/slideLayout" Target="../slideLayouts/slideLayout72.xml"/><Relationship Id="rId5" Type="http://schemas.openxmlformats.org/officeDocument/2006/relationships/hyperlink" Target="https://www.youtube.com/watch?v=9QPDAIqYlbM" TargetMode="Externa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72.xml"/></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9.xml"/><Relationship Id="rId1" Type="http://schemas.openxmlformats.org/officeDocument/2006/relationships/slideLayout" Target="../slideLayouts/slideLayout53.xml"/></Relationships>
</file>

<file path=ppt/slides/_rels/slide3.xml.rels><?xml version="1.0" encoding="UTF-8" standalone="yes"?>
<Relationships xmlns="http://schemas.openxmlformats.org/package/2006/relationships"><Relationship Id="rId3" Type="http://schemas.openxmlformats.org/officeDocument/2006/relationships/hyperlink" Target="https://www.caritas.org.au/complaints/" TargetMode="External"/><Relationship Id="rId2" Type="http://schemas.openxmlformats.org/officeDocument/2006/relationships/notesSlide" Target="../notesSlides/notesSlide3.xml"/><Relationship Id="rId1" Type="http://schemas.openxmlformats.org/officeDocument/2006/relationships/slideLayout" Target="../slideLayouts/slideLayout69.xml"/><Relationship Id="rId5" Type="http://schemas.openxmlformats.org/officeDocument/2006/relationships/hyperlink" Target="mailto:education@caritas.org.au" TargetMode="External"/><Relationship Id="rId4" Type="http://schemas.openxmlformats.org/officeDocument/2006/relationships/hyperlink" Target="https://www.caritas.org.au/complaints/child-friendly/"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7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72.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7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59.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9.xml"/><Relationship Id="rId5" Type="http://schemas.openxmlformats.org/officeDocument/2006/relationships/image" Target="../media/image37.png"/><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9.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6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5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23874" y="1578054"/>
            <a:ext cx="11221657" cy="4422696"/>
          </a:xfrm>
        </p:spPr>
        <p:txBody>
          <a:bodyPr lIns="91440" tIns="45720" rIns="91440" bIns="45720" anchor="t"/>
          <a:lstStyle/>
          <a:p>
            <a:pPr algn="l">
              <a:spcAft>
                <a:spcPts val="600"/>
              </a:spcAft>
              <a:tabLst>
                <a:tab pos="3227388" algn="l"/>
              </a:tabLst>
            </a:pPr>
            <a:r>
              <a:rPr lang="en-AU" sz="1200" b="1" dirty="0">
                <a:solidFill>
                  <a:srgbClr val="3B3838"/>
                </a:solidFill>
                <a:latin typeface="Arial"/>
                <a:ea typeface="Roboto Light"/>
                <a:cs typeface="Arial"/>
              </a:rPr>
              <a:t>This resource is about the human rights of Australian First Nations Peoples and the challenges they face today. </a:t>
            </a:r>
            <a:r>
              <a:rPr lang="en-AU" sz="1200" dirty="0">
                <a:solidFill>
                  <a:srgbClr val="3B3838"/>
                </a:solidFill>
                <a:latin typeface="Arial"/>
                <a:ea typeface="Roboto Light"/>
                <a:cs typeface="Arial"/>
              </a:rPr>
              <a:t>Other related resources focused on First Australian stories and issues, can be found </a:t>
            </a:r>
            <a:r>
              <a:rPr lang="en-AU" sz="1200" dirty="0">
                <a:solidFill>
                  <a:srgbClr val="00B0F0"/>
                </a:solidFill>
                <a:latin typeface="Arial"/>
                <a:ea typeface="Roboto Light"/>
                <a:cs typeface="Arial"/>
                <a:hlinkClick r:id="rId3">
                  <a:extLst>
                    <a:ext uri="{A12FA001-AC4F-418D-AE19-62706E023703}">
                      <ahyp:hlinkClr xmlns:ahyp="http://schemas.microsoft.com/office/drawing/2018/hyperlinkcolor" val="tx"/>
                    </a:ext>
                  </a:extLst>
                </a:hlinkClick>
              </a:rPr>
              <a:t>here</a:t>
            </a:r>
            <a:r>
              <a:rPr lang="en-AU" sz="1200" dirty="0">
                <a:solidFill>
                  <a:srgbClr val="63B1A4"/>
                </a:solidFill>
                <a:latin typeface="Arial"/>
                <a:ea typeface="Roboto Light"/>
                <a:cs typeface="Arial"/>
              </a:rPr>
              <a:t>. </a:t>
            </a:r>
            <a:endParaRPr lang="en-US" dirty="0">
              <a:solidFill>
                <a:srgbClr val="63B1A4"/>
              </a:solidFill>
            </a:endParaRPr>
          </a:p>
          <a:p>
            <a:pPr algn="l">
              <a:spcAft>
                <a:spcPts val="600"/>
              </a:spcAft>
              <a:tabLst>
                <a:tab pos="3227388" algn="l"/>
              </a:tabLst>
            </a:pPr>
            <a:r>
              <a:rPr lang="en-AU" sz="1200" dirty="0">
                <a:solidFill>
                  <a:srgbClr val="3B3838"/>
                </a:solidFill>
                <a:latin typeface="Arial"/>
                <a:ea typeface="Roboto Light"/>
                <a:cs typeface="Arial"/>
              </a:rPr>
              <a:t>This </a:t>
            </a:r>
            <a:r>
              <a:rPr lang="en-AU" sz="1200" i="1" dirty="0">
                <a:solidFill>
                  <a:srgbClr val="3B3838"/>
                </a:solidFill>
                <a:latin typeface="Arial"/>
                <a:ea typeface="Roboto Light"/>
                <a:cs typeface="Arial"/>
              </a:rPr>
              <a:t>Australian First Nations Rights </a:t>
            </a:r>
            <a:r>
              <a:rPr lang="en-AU" sz="1200" dirty="0">
                <a:solidFill>
                  <a:srgbClr val="3B3838"/>
                </a:solidFill>
                <a:latin typeface="Arial"/>
                <a:ea typeface="Roboto Light"/>
                <a:cs typeface="Arial"/>
              </a:rPr>
              <a:t>PowerPoint slide deck is intended as a </a:t>
            </a:r>
            <a:r>
              <a:rPr lang="en-AU" sz="1200" b="1" dirty="0">
                <a:solidFill>
                  <a:srgbClr val="3B3838"/>
                </a:solidFill>
                <a:latin typeface="Arial"/>
                <a:ea typeface="Roboto Light"/>
                <a:cs typeface="Arial"/>
              </a:rPr>
              <a:t>classroom presentation </a:t>
            </a:r>
            <a:r>
              <a:rPr lang="en-AU" sz="1200" dirty="0">
                <a:solidFill>
                  <a:srgbClr val="3B3838"/>
                </a:solidFill>
                <a:latin typeface="Arial"/>
                <a:ea typeface="Roboto Light"/>
                <a:cs typeface="Arial"/>
              </a:rPr>
              <a:t>to students. The accompanying </a:t>
            </a:r>
            <a:r>
              <a:rPr lang="en-AU" sz="1200" b="1" dirty="0">
                <a:solidFill>
                  <a:srgbClr val="3B3838"/>
                </a:solidFill>
                <a:latin typeface="Arial"/>
                <a:ea typeface="Roboto Light"/>
                <a:cs typeface="Arial"/>
              </a:rPr>
              <a:t>Teacher's Notes PDF </a:t>
            </a:r>
            <a:r>
              <a:rPr lang="en-AU" sz="1200" dirty="0">
                <a:solidFill>
                  <a:srgbClr val="3B3838"/>
                </a:solidFill>
                <a:latin typeface="Arial"/>
                <a:ea typeface="Roboto Light"/>
                <a:cs typeface="Arial"/>
              </a:rPr>
              <a:t>contains full </a:t>
            </a:r>
            <a:r>
              <a:rPr lang="en-AU" sz="1200" b="1" dirty="0">
                <a:solidFill>
                  <a:srgbClr val="3B3838"/>
                </a:solidFill>
                <a:latin typeface="Arial"/>
                <a:ea typeface="Roboto Light"/>
                <a:cs typeface="Arial"/>
              </a:rPr>
              <a:t>Curriculum Links </a:t>
            </a:r>
            <a:r>
              <a:rPr lang="en-AU" sz="1200" dirty="0">
                <a:solidFill>
                  <a:srgbClr val="3B3838"/>
                </a:solidFill>
                <a:latin typeface="Arial"/>
                <a:ea typeface="Roboto Light"/>
                <a:cs typeface="Arial"/>
              </a:rPr>
              <a:t>for each theme. It also identifies the stage of the </a:t>
            </a:r>
            <a:r>
              <a:rPr lang="en-AU" sz="1200" b="1" dirty="0">
                <a:solidFill>
                  <a:srgbClr val="3B3838"/>
                </a:solidFill>
                <a:latin typeface="Arial"/>
                <a:ea typeface="Roboto Light"/>
                <a:cs typeface="Arial"/>
              </a:rPr>
              <a:t>SEE – JUDGE – ACT – PRAY</a:t>
            </a:r>
            <a:r>
              <a:rPr lang="en-AU" sz="1200" dirty="0">
                <a:solidFill>
                  <a:srgbClr val="3B3838"/>
                </a:solidFill>
                <a:latin typeface="Arial"/>
                <a:ea typeface="Roboto Light"/>
                <a:cs typeface="Arial"/>
              </a:rPr>
              <a:t> learning inquiry cycle used in Caritas Australia’s education resources. This reflection–action process was first used by a Belgian Catholic priest, Joseph </a:t>
            </a:r>
            <a:r>
              <a:rPr lang="en-AU" sz="1200" dirty="0" err="1">
                <a:solidFill>
                  <a:srgbClr val="3B3838"/>
                </a:solidFill>
                <a:latin typeface="Arial"/>
                <a:ea typeface="Roboto Light"/>
                <a:cs typeface="Arial"/>
              </a:rPr>
              <a:t>Cardijn</a:t>
            </a:r>
            <a:r>
              <a:rPr lang="en-AU" sz="1200" dirty="0">
                <a:solidFill>
                  <a:srgbClr val="3B3838"/>
                </a:solidFill>
                <a:latin typeface="Arial"/>
                <a:ea typeface="Roboto Light"/>
                <a:cs typeface="Arial"/>
              </a:rPr>
              <a:t> (who later became a Cardinal) with Young Christian Workers prior to the first World War. This approach was also recommended in the 1961 encyclical letter written by Pope John XXIII called </a:t>
            </a:r>
            <a:r>
              <a:rPr lang="en-AU" sz="1200" i="1" dirty="0">
                <a:solidFill>
                  <a:srgbClr val="3B3838"/>
                </a:solidFill>
                <a:latin typeface="Arial"/>
                <a:ea typeface="Roboto Light"/>
                <a:cs typeface="Arial"/>
              </a:rPr>
              <a:t>Mater et </a:t>
            </a:r>
            <a:r>
              <a:rPr lang="en-AU" sz="1200" i="1" dirty="0" err="1">
                <a:solidFill>
                  <a:srgbClr val="3B3838"/>
                </a:solidFill>
                <a:latin typeface="Arial"/>
                <a:ea typeface="Roboto Light"/>
                <a:cs typeface="Arial"/>
              </a:rPr>
              <a:t>Magistra</a:t>
            </a:r>
            <a:r>
              <a:rPr lang="en-AU" sz="1200" dirty="0">
                <a:solidFill>
                  <a:srgbClr val="3B3838"/>
                </a:solidFill>
                <a:latin typeface="Arial"/>
                <a:ea typeface="Roboto Light"/>
                <a:cs typeface="Arial"/>
              </a:rPr>
              <a:t> (Mother and Teacher). </a:t>
            </a:r>
            <a:endParaRPr lang="en-AU" dirty="0"/>
          </a:p>
          <a:p>
            <a:pPr algn="l">
              <a:spcAft>
                <a:spcPts val="600"/>
              </a:spcAft>
              <a:tabLst>
                <a:tab pos="3227388" algn="l"/>
              </a:tabLst>
            </a:pPr>
            <a:r>
              <a:rPr lang="en-AU" sz="1200" dirty="0">
                <a:solidFill>
                  <a:srgbClr val="3B3838"/>
                </a:solidFill>
                <a:latin typeface="Arial"/>
                <a:ea typeface="Roboto Light"/>
                <a:cs typeface="Arial"/>
              </a:rPr>
              <a:t>We use several terms when referring to Aboriginal and Torres Strait Islander People, including First Nations Peoples and First Australians. This choice is informed by the language of the Australian Curriculum and the preference of Caritas Australia’s First Australian program partners. </a:t>
            </a:r>
            <a:endParaRPr lang="en-AU" dirty="0">
              <a:solidFill>
                <a:srgbClr val="404040"/>
              </a:solidFill>
              <a:ea typeface="Roboto Light"/>
            </a:endParaRPr>
          </a:p>
          <a:p>
            <a:pPr algn="l">
              <a:spcAft>
                <a:spcPts val="600"/>
              </a:spcAft>
              <a:tabLst>
                <a:tab pos="3227388" algn="l"/>
              </a:tabLst>
            </a:pPr>
            <a:r>
              <a:rPr lang="en-AU" sz="1200" dirty="0">
                <a:solidFill>
                  <a:srgbClr val="3B3838"/>
                </a:solidFill>
                <a:latin typeface="Arial"/>
                <a:ea typeface="Roboto Light"/>
                <a:cs typeface="Arial"/>
              </a:rPr>
              <a:t>It is our hope that you will take part or all of the slides and use them in a way that best suits your purposes. As such, the slides are editable so that the content, case studies and tools included in this resource remain flexible for teachers and students to use in classroom instruction, independent student research or presentations. If you do edit this presentation, please ensure content and photos from this resource remain with the appropriate credit to Caritas Australia and the photographers. (See the Copyright Notice in the ‘Notes’ section of this slide.)  </a:t>
            </a:r>
            <a:endParaRPr lang="en-AU" dirty="0"/>
          </a:p>
          <a:p>
            <a:pPr algn="l">
              <a:spcAft>
                <a:spcPts val="600"/>
              </a:spcAft>
              <a:tabLst>
                <a:tab pos="3227388" algn="l"/>
              </a:tabLst>
            </a:pPr>
            <a:r>
              <a:rPr lang="en-AU" sz="1200" dirty="0">
                <a:solidFill>
                  <a:srgbClr val="3B3838"/>
                </a:solidFill>
                <a:latin typeface="Arial"/>
                <a:ea typeface="Roboto Light"/>
                <a:cs typeface="Arial"/>
              </a:rPr>
              <a:t>This presentation is most useful in ‘Presenter Mode’ where slides can be seen alongside the content in the ‘Notes’ section. </a:t>
            </a:r>
            <a:endParaRPr lang="en-AU" dirty="0"/>
          </a:p>
          <a:p>
            <a:pPr algn="l">
              <a:spcAft>
                <a:spcPts val="600"/>
              </a:spcAft>
              <a:tabLst>
                <a:tab pos="3227388" algn="l"/>
              </a:tabLst>
            </a:pPr>
            <a:endParaRPr lang="en-AU" sz="1200" b="1" dirty="0">
              <a:solidFill>
                <a:srgbClr val="3B3838"/>
              </a:solidFill>
              <a:latin typeface="Arial"/>
              <a:ea typeface="Roboto Light"/>
              <a:cs typeface="Arial"/>
            </a:endParaRPr>
          </a:p>
          <a:p>
            <a:pPr algn="l">
              <a:spcAft>
                <a:spcPts val="600"/>
              </a:spcAft>
              <a:tabLst>
                <a:tab pos="3227388" algn="l"/>
              </a:tabLst>
            </a:pPr>
            <a:r>
              <a:rPr lang="en-AU" sz="1200" b="1" dirty="0">
                <a:solidFill>
                  <a:srgbClr val="3B3838"/>
                </a:solidFill>
                <a:latin typeface="Arial"/>
                <a:ea typeface="Roboto Light"/>
                <a:cs typeface="Arial"/>
              </a:rPr>
              <a:t>We would love to hear from you! </a:t>
            </a:r>
            <a:r>
              <a:rPr lang="en-AU" sz="1200" dirty="0">
                <a:solidFill>
                  <a:srgbClr val="3B3838"/>
                </a:solidFill>
                <a:latin typeface="Arial"/>
                <a:ea typeface="Roboto Light"/>
                <a:cs typeface="Arial"/>
              </a:rPr>
              <a:t>To send feedback, enquiries or comments, please email us as </a:t>
            </a:r>
            <a:r>
              <a:rPr lang="en-AU" sz="1200" dirty="0">
                <a:solidFill>
                  <a:srgbClr val="00B0F0"/>
                </a:solidFill>
                <a:latin typeface="Arial"/>
                <a:ea typeface="Roboto Light"/>
                <a:cs typeface="Arial"/>
                <a:hlinkClick r:id="rId4">
                  <a:extLst>
                    <a:ext uri="{A12FA001-AC4F-418D-AE19-62706E023703}">
                      <ahyp:hlinkClr xmlns:ahyp="http://schemas.microsoft.com/office/drawing/2018/hyperlinkcolor" val="tx"/>
                    </a:ext>
                  </a:extLst>
                </a:hlinkClick>
              </a:rPr>
              <a:t>education@caritas.org.au</a:t>
            </a:r>
            <a:r>
              <a:rPr lang="en-AU" sz="1200" dirty="0">
                <a:solidFill>
                  <a:srgbClr val="0070C0"/>
                </a:solidFill>
                <a:latin typeface="Arial"/>
                <a:ea typeface="Roboto Light"/>
                <a:cs typeface="Arial"/>
              </a:rPr>
              <a:t>   </a:t>
            </a:r>
            <a:endParaRPr lang="en-AU" sz="1100" dirty="0"/>
          </a:p>
          <a:p>
            <a:pPr algn="l">
              <a:spcAft>
                <a:spcPts val="600"/>
              </a:spcAft>
              <a:tabLst>
                <a:tab pos="3227388" algn="l"/>
              </a:tabLst>
            </a:pPr>
            <a:r>
              <a:rPr lang="en-AU" sz="1200" b="1" dirty="0">
                <a:solidFill>
                  <a:srgbClr val="3B3838"/>
                </a:solidFill>
                <a:latin typeface="Arial"/>
                <a:ea typeface="Roboto Light"/>
                <a:cs typeface="Arial"/>
              </a:rPr>
              <a:t>Stay up to date with events and resources!</a:t>
            </a:r>
            <a:r>
              <a:rPr lang="en-AU" sz="1200" dirty="0">
                <a:solidFill>
                  <a:srgbClr val="3B3838"/>
                </a:solidFill>
                <a:latin typeface="Arial"/>
                <a:ea typeface="Roboto Light"/>
                <a:cs typeface="Arial"/>
              </a:rPr>
              <a:t> Teachers, subscribe to </a:t>
            </a:r>
            <a:r>
              <a:rPr lang="en-AU" sz="1200" dirty="0">
                <a:solidFill>
                  <a:srgbClr val="00B0F0"/>
                </a:solidFill>
                <a:latin typeface="Arial"/>
                <a:ea typeface="Roboto Light"/>
                <a:cs typeface="Arial"/>
                <a:hlinkClick r:id="rId5">
                  <a:extLst>
                    <a:ext uri="{A12FA001-AC4F-418D-AE19-62706E023703}">
                      <ahyp:hlinkClr xmlns:ahyp="http://schemas.microsoft.com/office/drawing/2018/hyperlinkcolor" val="tx"/>
                    </a:ext>
                  </a:extLst>
                </a:hlinkClick>
              </a:rPr>
              <a:t>Caritas Australia’s Education e-newsletter</a:t>
            </a:r>
            <a:endParaRPr lang="en-AU" dirty="0">
              <a:solidFill>
                <a:srgbClr val="00B0F0"/>
              </a:solidFill>
            </a:endParaRPr>
          </a:p>
          <a:p>
            <a:pPr algn="l">
              <a:spcAft>
                <a:spcPts val="600"/>
              </a:spcAft>
              <a:tabLst>
                <a:tab pos="3227388" algn="l"/>
              </a:tabLst>
            </a:pPr>
            <a:endParaRPr lang="en-AU" sz="1000" dirty="0">
              <a:solidFill>
                <a:srgbClr val="3B3838"/>
              </a:solidFill>
              <a:latin typeface="Arial"/>
              <a:ea typeface="Roboto Light"/>
              <a:cs typeface="Arial"/>
            </a:endParaRPr>
          </a:p>
          <a:p>
            <a:pPr algn="l">
              <a:spcAft>
                <a:spcPts val="600"/>
              </a:spcAft>
              <a:tabLst>
                <a:tab pos="3227388" algn="l"/>
              </a:tabLst>
            </a:pPr>
            <a:endParaRPr lang="en-AU" sz="1000" dirty="0">
              <a:solidFill>
                <a:srgbClr val="3B3838"/>
              </a:solidFill>
              <a:latin typeface="Arial"/>
              <a:ea typeface="Roboto Light"/>
              <a:cs typeface="Arial"/>
            </a:endParaRPr>
          </a:p>
          <a:p>
            <a:pPr algn="l">
              <a:spcAft>
                <a:spcPts val="600"/>
              </a:spcAft>
              <a:tabLst>
                <a:tab pos="3227388" algn="l"/>
              </a:tabLst>
            </a:pPr>
            <a:r>
              <a:rPr lang="en-AU" sz="1000" dirty="0">
                <a:latin typeface="Arial"/>
                <a:ea typeface="Roboto Light"/>
                <a:cs typeface="Arial"/>
              </a:rPr>
              <a:t>This resource was updated in May 2023 by Dr Rebekah Pryor, Nicole Dobrohotoff, Christine Rhazi and Kiri Olsen, Caritas Australia.</a:t>
            </a:r>
            <a:endParaRPr lang="en-AU" sz="1200" b="1" dirty="0">
              <a:latin typeface="Arial"/>
              <a:ea typeface="Roboto Light"/>
              <a:cs typeface="Arial"/>
            </a:endParaRPr>
          </a:p>
          <a:p>
            <a:pPr>
              <a:lnSpc>
                <a:spcPct val="113999"/>
              </a:lnSpc>
              <a:spcAft>
                <a:spcPts val="1200"/>
              </a:spcAft>
              <a:tabLst>
                <a:tab pos="3227388" algn="l"/>
              </a:tabLst>
            </a:pPr>
            <a:endParaRPr lang="en-AU" altLang="en-US" sz="1000" dirty="0">
              <a:highlight>
                <a:srgbClr val="FFFF00"/>
              </a:highlight>
              <a:latin typeface="Arial"/>
              <a:ea typeface="Roboto Light"/>
              <a:cs typeface="Arial"/>
            </a:endParaRPr>
          </a:p>
        </p:txBody>
      </p:sp>
      <p:sp>
        <p:nvSpPr>
          <p:cNvPr id="7" name="Title 4">
            <a:extLst>
              <a:ext uri="{FF2B5EF4-FFF2-40B4-BE49-F238E27FC236}">
                <a16:creationId xmlns:a16="http://schemas.microsoft.com/office/drawing/2014/main" id="{3CA24DDC-555B-4290-AB6C-4845466761EF}"/>
              </a:ext>
            </a:extLst>
          </p:cNvPr>
          <p:cNvSpPr txBox="1">
            <a:spLocks/>
          </p:cNvSpPr>
          <p:nvPr/>
        </p:nvSpPr>
        <p:spPr>
          <a:xfrm>
            <a:off x="567529" y="442187"/>
            <a:ext cx="8861283" cy="562570"/>
          </a:xfrm>
          <a:prstGeom prst="rect">
            <a:avLst/>
          </a:prstGeom>
        </p:spPr>
        <p:txBody>
          <a:bodyPr anchor="ctr"/>
          <a:lstStyle>
            <a:lvl1pPr eaLnBrk="1" hangingPunct="1">
              <a:defRPr sz="2672" b="1" baseline="0">
                <a:solidFill>
                  <a:schemeClr val="tx1">
                    <a:lumMod val="75000"/>
                    <a:lumOff val="25000"/>
                  </a:schemeClr>
                </a:solidFill>
                <a:latin typeface="Arial" panose="020B0604020202020204" pitchFamily="34" charset="0"/>
                <a:ea typeface="+mj-ea"/>
                <a:cs typeface="Arial" panose="020B0604020202020204" pitchFamily="34" charset="0"/>
              </a:defRPr>
            </a:lvl1pPr>
          </a:lstStyle>
          <a:p>
            <a:pPr defTabSz="914400"/>
            <a:r>
              <a:rPr lang="en-US" sz="4000" kern="0"/>
              <a:t>HOW TO USE THIS RESOURCE</a:t>
            </a:r>
            <a:endParaRPr lang="en-AU" sz="4000" kern="0"/>
          </a:p>
        </p:txBody>
      </p:sp>
    </p:spTree>
    <p:extLst>
      <p:ext uri="{BB962C8B-B14F-4D97-AF65-F5344CB8AC3E}">
        <p14:creationId xmlns:p14="http://schemas.microsoft.com/office/powerpoint/2010/main" val="3451400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30" y="334863"/>
            <a:ext cx="10481470" cy="562570"/>
          </a:xfrm>
        </p:spPr>
        <p:txBody>
          <a:bodyPr anchor="ctr"/>
          <a:lstStyle/>
          <a:p>
            <a:r>
              <a:rPr lang="en-US" sz="4000"/>
              <a:t>THE STOLEN GENERATIONS</a:t>
            </a:r>
            <a:endParaRPr lang="en-AU" sz="4000"/>
          </a:p>
        </p:txBody>
      </p:sp>
      <p:sp>
        <p:nvSpPr>
          <p:cNvPr id="10" name="Text Placeholder 5">
            <a:extLst>
              <a:ext uri="{FF2B5EF4-FFF2-40B4-BE49-F238E27FC236}">
                <a16:creationId xmlns:a16="http://schemas.microsoft.com/office/drawing/2014/main" id="{CEFC4DAF-3025-45CE-8408-41E12AD4500D}"/>
              </a:ext>
            </a:extLst>
          </p:cNvPr>
          <p:cNvSpPr txBox="1">
            <a:spLocks/>
          </p:cNvSpPr>
          <p:nvPr/>
        </p:nvSpPr>
        <p:spPr>
          <a:xfrm>
            <a:off x="2004317" y="4302164"/>
            <a:ext cx="9339512" cy="1117770"/>
          </a:xfrm>
          <a:prstGeom prst="rect">
            <a:avLst/>
          </a:prstGeom>
        </p:spPr>
        <p:txBody>
          <a:bodyPr lIns="91440" tIns="45720" rIns="91440" bIns="45720" anchor="ctr"/>
          <a:lstStyle>
            <a:lvl1pPr marL="0" indent="0" eaLnBrk="1" hangingPunct="1">
              <a:buNone/>
              <a:defRPr sz="1125"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321457" indent="0" eaLnBrk="1" hangingPunct="1">
              <a:buNone/>
              <a:defRPr sz="984">
                <a:latin typeface="+mn-lt"/>
                <a:ea typeface="+mn-ea"/>
                <a:cs typeface="+mn-cs"/>
              </a:defRPr>
            </a:lvl2pPr>
            <a:lvl3pPr marL="642915" indent="0" eaLnBrk="1" hangingPunct="1">
              <a:buNone/>
              <a:defRPr sz="844">
                <a:latin typeface="+mn-lt"/>
                <a:ea typeface="+mn-ea"/>
                <a:cs typeface="+mn-cs"/>
              </a:defRPr>
            </a:lvl3pPr>
            <a:lvl4pPr marL="964372" indent="0" eaLnBrk="1" hangingPunct="1">
              <a:buNone/>
              <a:defRPr sz="703">
                <a:latin typeface="+mn-lt"/>
                <a:ea typeface="+mn-ea"/>
                <a:cs typeface="+mn-cs"/>
              </a:defRPr>
            </a:lvl4pPr>
            <a:lvl5pPr marL="1285829" indent="0" eaLnBrk="1" hangingPunct="1">
              <a:buNone/>
              <a:defRPr sz="703">
                <a:latin typeface="+mn-lt"/>
                <a:ea typeface="+mn-ea"/>
                <a:cs typeface="+mn-cs"/>
              </a:defRPr>
            </a:lvl5pPr>
            <a:lvl6pPr marL="1607287" indent="0" eaLnBrk="1" hangingPunct="1">
              <a:buNone/>
              <a:defRPr sz="703">
                <a:latin typeface="+mn-lt"/>
                <a:ea typeface="+mn-ea"/>
                <a:cs typeface="+mn-cs"/>
              </a:defRPr>
            </a:lvl6pPr>
            <a:lvl7pPr marL="1928744" indent="0" eaLnBrk="1" hangingPunct="1">
              <a:buNone/>
              <a:defRPr sz="703">
                <a:latin typeface="+mn-lt"/>
                <a:ea typeface="+mn-ea"/>
                <a:cs typeface="+mn-cs"/>
              </a:defRPr>
            </a:lvl7pPr>
            <a:lvl8pPr marL="2250201" indent="0" eaLnBrk="1" hangingPunct="1">
              <a:buNone/>
              <a:defRPr sz="703">
                <a:latin typeface="+mn-lt"/>
                <a:ea typeface="+mn-ea"/>
                <a:cs typeface="+mn-cs"/>
              </a:defRPr>
            </a:lvl8pPr>
            <a:lvl9pPr marL="2571659" indent="0" eaLnBrk="1" hangingPunct="1">
              <a:buNone/>
              <a:defRPr sz="703">
                <a:latin typeface="+mn-lt"/>
                <a:ea typeface="+mn-ea"/>
                <a:cs typeface="+mn-cs"/>
              </a:defRPr>
            </a:lvl9pPr>
          </a:lstStyle>
          <a:p>
            <a:pPr algn="ctr" defTabSz="914400">
              <a:spcAft>
                <a:spcPts val="600"/>
              </a:spcAft>
            </a:pPr>
            <a:r>
              <a:rPr lang="en-AU" sz="2000">
                <a:solidFill>
                  <a:srgbClr val="762000"/>
                </a:solidFill>
              </a:rPr>
              <a:t>Watch or listen to Archie Roach’s song </a:t>
            </a:r>
            <a:r>
              <a:rPr lang="en-AU" sz="2000">
                <a:solidFill>
                  <a:srgbClr val="762000"/>
                </a:solidFill>
                <a:hlinkClick r:id="rId3">
                  <a:extLst>
                    <a:ext uri="{A12FA001-AC4F-418D-AE19-62706E023703}">
                      <ahyp:hlinkClr xmlns:ahyp="http://schemas.microsoft.com/office/drawing/2018/hyperlinkcolor" val="tx"/>
                    </a:ext>
                  </a:extLst>
                </a:hlinkClick>
              </a:rPr>
              <a:t>“Took the Children Away”</a:t>
            </a:r>
            <a:r>
              <a:rPr lang="en-AU" sz="2000">
                <a:solidFill>
                  <a:srgbClr val="762000"/>
                </a:solidFill>
              </a:rPr>
              <a:t>. </a:t>
            </a:r>
          </a:p>
          <a:p>
            <a:pPr algn="ctr" defTabSz="914400">
              <a:spcAft>
                <a:spcPts val="600"/>
              </a:spcAft>
            </a:pPr>
            <a:r>
              <a:rPr lang="en-AU" sz="2000">
                <a:solidFill>
                  <a:srgbClr val="762000"/>
                </a:solidFill>
              </a:rPr>
              <a:t>Consider the lyrics, especially the last line of the song: “Yes, I came back.” What do you think the songwriter is suggesting? Why is it powerful?</a:t>
            </a:r>
            <a:endParaRPr lang="en-AU" sz="2000" kern="0">
              <a:solidFill>
                <a:srgbClr val="762000"/>
              </a:solidFill>
            </a:endParaRPr>
          </a:p>
        </p:txBody>
      </p:sp>
      <p:sp>
        <p:nvSpPr>
          <p:cNvPr id="14" name="Round Diagonal Corner Rectangle 1">
            <a:extLst>
              <a:ext uri="{FF2B5EF4-FFF2-40B4-BE49-F238E27FC236}">
                <a16:creationId xmlns:a16="http://schemas.microsoft.com/office/drawing/2014/main" id="{F939636A-B799-42F1-875A-E4FC91CD6196}"/>
              </a:ext>
            </a:extLst>
          </p:cNvPr>
          <p:cNvSpPr>
            <a:spLocks noChangeAspect="1"/>
          </p:cNvSpPr>
          <p:nvPr/>
        </p:nvSpPr>
        <p:spPr>
          <a:xfrm rot="16200000">
            <a:off x="4978719" y="-616428"/>
            <a:ext cx="2234565" cy="11056939"/>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5">
            <a:extLst>
              <a:ext uri="{FF2B5EF4-FFF2-40B4-BE49-F238E27FC236}">
                <a16:creationId xmlns:a16="http://schemas.microsoft.com/office/drawing/2014/main" id="{710AE3F6-802D-405E-B440-F6AEC928DF6E}"/>
              </a:ext>
            </a:extLst>
          </p:cNvPr>
          <p:cNvSpPr txBox="1">
            <a:spLocks/>
          </p:cNvSpPr>
          <p:nvPr/>
        </p:nvSpPr>
        <p:spPr>
          <a:xfrm>
            <a:off x="567532" y="1508252"/>
            <a:ext cx="11056938" cy="3178046"/>
          </a:xfrm>
          <a:prstGeom prst="rect">
            <a:avLst/>
          </a:prstGeom>
        </p:spPr>
        <p:txBody>
          <a:bodyPr lIns="91440" tIns="45720" rIns="91440" bIns="45720" anchor="t"/>
          <a:lstStyle>
            <a:lvl1pPr marL="0" indent="0" eaLnBrk="1" hangingPunct="1">
              <a:buNone/>
              <a:defRPr sz="1125"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321457" indent="0" eaLnBrk="1" hangingPunct="1">
              <a:buNone/>
              <a:defRPr sz="984">
                <a:latin typeface="+mn-lt"/>
                <a:ea typeface="+mn-ea"/>
                <a:cs typeface="+mn-cs"/>
              </a:defRPr>
            </a:lvl2pPr>
            <a:lvl3pPr marL="642915" indent="0" eaLnBrk="1" hangingPunct="1">
              <a:buNone/>
              <a:defRPr sz="844">
                <a:latin typeface="+mn-lt"/>
                <a:ea typeface="+mn-ea"/>
                <a:cs typeface="+mn-cs"/>
              </a:defRPr>
            </a:lvl3pPr>
            <a:lvl4pPr marL="964372" indent="0" eaLnBrk="1" hangingPunct="1">
              <a:buNone/>
              <a:defRPr sz="703">
                <a:latin typeface="+mn-lt"/>
                <a:ea typeface="+mn-ea"/>
                <a:cs typeface="+mn-cs"/>
              </a:defRPr>
            </a:lvl4pPr>
            <a:lvl5pPr marL="1285829" indent="0" eaLnBrk="1" hangingPunct="1">
              <a:buNone/>
              <a:defRPr sz="703">
                <a:latin typeface="+mn-lt"/>
                <a:ea typeface="+mn-ea"/>
                <a:cs typeface="+mn-cs"/>
              </a:defRPr>
            </a:lvl5pPr>
            <a:lvl6pPr marL="1607287" indent="0" eaLnBrk="1" hangingPunct="1">
              <a:buNone/>
              <a:defRPr sz="703">
                <a:latin typeface="+mn-lt"/>
                <a:ea typeface="+mn-ea"/>
                <a:cs typeface="+mn-cs"/>
              </a:defRPr>
            </a:lvl6pPr>
            <a:lvl7pPr marL="1928744" indent="0" eaLnBrk="1" hangingPunct="1">
              <a:buNone/>
              <a:defRPr sz="703">
                <a:latin typeface="+mn-lt"/>
                <a:ea typeface="+mn-ea"/>
                <a:cs typeface="+mn-cs"/>
              </a:defRPr>
            </a:lvl7pPr>
            <a:lvl8pPr marL="2250201" indent="0" eaLnBrk="1" hangingPunct="1">
              <a:buNone/>
              <a:defRPr sz="703">
                <a:latin typeface="+mn-lt"/>
                <a:ea typeface="+mn-ea"/>
                <a:cs typeface="+mn-cs"/>
              </a:defRPr>
            </a:lvl8pPr>
            <a:lvl9pPr marL="2571659" indent="0" eaLnBrk="1" hangingPunct="1">
              <a:buNone/>
              <a:defRPr sz="703">
                <a:latin typeface="+mn-lt"/>
                <a:ea typeface="+mn-ea"/>
                <a:cs typeface="+mn-cs"/>
              </a:defRPr>
            </a:lvl9pPr>
          </a:lstStyle>
          <a:p>
            <a:pPr defTabSz="914400">
              <a:spcBef>
                <a:spcPts val="1200"/>
              </a:spcBef>
            </a:pPr>
            <a:r>
              <a:rPr lang="en-AU" sz="2800" b="1" kern="0" dirty="0">
                <a:latin typeface="Arial"/>
                <a:cs typeface="Arial"/>
              </a:rPr>
              <a:t>Article 7 </a:t>
            </a:r>
            <a:r>
              <a:rPr lang="en-US" sz="2800" dirty="0">
                <a:latin typeface="Arial"/>
                <a:cs typeface="Arial"/>
              </a:rPr>
              <a:t>states, "Indigenous peoples have the collective right to live in freedom, peace and security as distinct peoples and shall not be subjected to any act of genocide or any other act of violence, including forcibly removing children of the group to another group.”</a:t>
            </a:r>
            <a:endParaRPr lang="en-US" sz="2800" dirty="0">
              <a:solidFill>
                <a:srgbClr val="762000"/>
              </a:solidFill>
              <a:latin typeface="Arial"/>
              <a:cs typeface="Arial"/>
            </a:endParaRPr>
          </a:p>
        </p:txBody>
      </p:sp>
      <p:pic>
        <p:nvPicPr>
          <p:cNvPr id="16" name="Picture 15">
            <a:extLst>
              <a:ext uri="{FF2B5EF4-FFF2-40B4-BE49-F238E27FC236}">
                <a16:creationId xmlns:a16="http://schemas.microsoft.com/office/drawing/2014/main" id="{DF9747C2-0906-4964-8931-B00DB5A55149}"/>
              </a:ext>
            </a:extLst>
          </p:cNvPr>
          <p:cNvPicPr/>
          <p:nvPr/>
        </p:nvPicPr>
        <p:blipFill>
          <a:blip r:embed="rId4">
            <a:extLst>
              <a:ext uri="{28A0092B-C50C-407E-A947-70E740481C1C}">
                <a14:useLocalDpi xmlns:a14="http://schemas.microsoft.com/office/drawing/2010/main"/>
              </a:ext>
            </a:extLst>
          </a:blip>
          <a:srcRect/>
          <a:stretch>
            <a:fillRect/>
          </a:stretch>
        </p:blipFill>
        <p:spPr bwMode="auto">
          <a:xfrm>
            <a:off x="988491" y="4533898"/>
            <a:ext cx="594866" cy="594866"/>
          </a:xfrm>
          <a:prstGeom prst="rect">
            <a:avLst/>
          </a:prstGeom>
          <a:noFill/>
          <a:ln>
            <a:noFill/>
          </a:ln>
        </p:spPr>
      </p:pic>
    </p:spTree>
    <p:extLst>
      <p:ext uri="{BB962C8B-B14F-4D97-AF65-F5344CB8AC3E}">
        <p14:creationId xmlns:p14="http://schemas.microsoft.com/office/powerpoint/2010/main" val="3894592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11196844" cy="2721740"/>
          </a:xfrm>
        </p:spPr>
        <p:txBody>
          <a:bodyPr lIns="91440" tIns="45720" rIns="91440" bIns="45720" anchor="t"/>
          <a:lstStyle/>
          <a:p>
            <a:pPr algn="l">
              <a:spcBef>
                <a:spcPts val="1200"/>
              </a:spcBef>
            </a:pPr>
            <a:r>
              <a:rPr lang="en-AU" sz="2800"/>
              <a:t>Australia’s First Nations Peoples have lived on and cared for this continent for more than 60,000 years. </a:t>
            </a:r>
          </a:p>
          <a:p>
            <a:pPr algn="l">
              <a:spcBef>
                <a:spcPts val="1200"/>
              </a:spcBef>
            </a:pPr>
            <a:r>
              <a:rPr lang="en-AU" sz="2800"/>
              <a:t>Despite the strength, wisdom, innovation and resilience that has enabled this, First Nations Australians experience challenges at proportionately higher rates than their fellow Australians.</a:t>
            </a:r>
            <a:endParaRPr lang="en-AU" sz="2800">
              <a:solidFill>
                <a:srgbClr val="0070C0"/>
              </a:solidFill>
            </a:endParaRPr>
          </a:p>
          <a:p>
            <a:pPr algn="l">
              <a:spcBef>
                <a:spcPts val="1200"/>
              </a:spcBef>
            </a:pPr>
            <a:endParaRPr lang="en-AU" sz="2800" i="1">
              <a:solidFill>
                <a:srgbClr val="C00000"/>
              </a:solidFill>
            </a:endParaRPr>
          </a:p>
          <a:p>
            <a:pPr algn="l"/>
            <a:endParaRPr lang="en-AU" sz="2800"/>
          </a:p>
          <a:p>
            <a:pPr algn="l" defTabSz="914400">
              <a:spcBef>
                <a:spcPct val="30000"/>
              </a:spcBef>
              <a:defRPr/>
            </a:pPr>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THE GAP </a:t>
            </a:r>
            <a:endParaRPr lang="en-AU" sz="4000"/>
          </a:p>
        </p:txBody>
      </p:sp>
      <p:sp>
        <p:nvSpPr>
          <p:cNvPr id="12" name="Rectangle 11">
            <a:extLst>
              <a:ext uri="{FF2B5EF4-FFF2-40B4-BE49-F238E27FC236}">
                <a16:creationId xmlns:a16="http://schemas.microsoft.com/office/drawing/2014/main" id="{5E4CB72F-7987-4328-8710-CDA516BEB263}"/>
              </a:ext>
            </a:extLst>
          </p:cNvPr>
          <p:cNvSpPr/>
          <p:nvPr/>
        </p:nvSpPr>
        <p:spPr>
          <a:xfrm>
            <a:off x="708059" y="4822433"/>
            <a:ext cx="10775882" cy="861774"/>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Investigate some key statistics, such as life expectancy and incarceration rates. </a:t>
            </a:r>
          </a:p>
          <a:p>
            <a:pPr algn="ctr">
              <a:spcBef>
                <a:spcPts val="1200"/>
              </a:spcBef>
            </a:pPr>
            <a:r>
              <a:rPr lang="en-AU" sz="2000">
                <a:solidFill>
                  <a:srgbClr val="762000"/>
                </a:solidFill>
                <a:latin typeface="Arial" panose="020B0604020202020204" pitchFamily="34" charset="0"/>
                <a:cs typeface="Arial" panose="020B0604020202020204" pitchFamily="34" charset="0"/>
              </a:rPr>
              <a:t>Why is there a gap? </a:t>
            </a:r>
            <a:endParaRPr lang="en-US" sz="2400">
              <a:solidFill>
                <a:srgbClr val="762000"/>
              </a:solidFill>
              <a:latin typeface="Arial" panose="020B0604020202020204" pitchFamily="34" charset="0"/>
              <a:cs typeface="Arial" panose="020B0604020202020204" pitchFamily="34" charset="0"/>
            </a:endParaRPr>
          </a:p>
        </p:txBody>
      </p:sp>
      <p:sp>
        <p:nvSpPr>
          <p:cNvPr id="7" name="Round Diagonal Corner Rectangle 1">
            <a:extLst>
              <a:ext uri="{FF2B5EF4-FFF2-40B4-BE49-F238E27FC236}">
                <a16:creationId xmlns:a16="http://schemas.microsoft.com/office/drawing/2014/main" id="{26DD9F1D-0588-404D-AFCE-B22F6F1ADF6C}"/>
              </a:ext>
            </a:extLst>
          </p:cNvPr>
          <p:cNvSpPr>
            <a:spLocks noChangeAspect="1"/>
          </p:cNvSpPr>
          <p:nvPr/>
        </p:nvSpPr>
        <p:spPr>
          <a:xfrm rot="16200000">
            <a:off x="5323795" y="-271351"/>
            <a:ext cx="1544411" cy="11056939"/>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8284898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close-up of colourful, round-woven pandanus mats.">
            <a:extLst>
              <a:ext uri="{FF2B5EF4-FFF2-40B4-BE49-F238E27FC236}">
                <a16:creationId xmlns:a16="http://schemas.microsoft.com/office/drawing/2014/main" id="{ADFDAB2D-209C-4A6E-9E01-001C76CE80CE}"/>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7E7875A6-D030-4356-8215-FE23A92BAA7D}"/>
              </a:ext>
            </a:extLst>
          </p:cNvPr>
          <p:cNvSpPr>
            <a:spLocks noGrp="1"/>
          </p:cNvSpPr>
          <p:nvPr>
            <p:ph type="title"/>
          </p:nvPr>
        </p:nvSpPr>
        <p:spPr>
          <a:xfrm>
            <a:off x="7796177" y="1524670"/>
            <a:ext cx="3687445" cy="868932"/>
          </a:xfrm>
        </p:spPr>
        <p:txBody>
          <a:bodyPr/>
          <a:lstStyle/>
          <a:p>
            <a:pPr algn="r"/>
            <a:r>
              <a:rPr lang="en-US" dirty="0"/>
              <a:t>SEE</a:t>
            </a:r>
            <a:br>
              <a:rPr lang="en-US" sz="6600" dirty="0"/>
            </a:br>
            <a:r>
              <a:rPr lang="en-US" sz="6600" dirty="0"/>
              <a:t>judge</a:t>
            </a:r>
            <a:br>
              <a:rPr lang="en-US" dirty="0"/>
            </a:br>
            <a:r>
              <a:rPr lang="en-US" dirty="0"/>
              <a:t>act</a:t>
            </a:r>
            <a:br>
              <a:rPr lang="en-US" dirty="0"/>
            </a:br>
            <a:r>
              <a:rPr lang="en-US" dirty="0"/>
              <a:t>pray</a:t>
            </a:r>
          </a:p>
        </p:txBody>
      </p:sp>
      <p:sp>
        <p:nvSpPr>
          <p:cNvPr id="6" name="Text Placeholder 5">
            <a:extLst>
              <a:ext uri="{FF2B5EF4-FFF2-40B4-BE49-F238E27FC236}">
                <a16:creationId xmlns:a16="http://schemas.microsoft.com/office/drawing/2014/main" id="{5FB00FDE-6234-4789-A81B-688242FB344A}"/>
              </a:ext>
            </a:extLst>
          </p:cNvPr>
          <p:cNvSpPr>
            <a:spLocks noGrp="1"/>
          </p:cNvSpPr>
          <p:nvPr>
            <p:ph type="body" sz="quarter" idx="11"/>
          </p:nvPr>
        </p:nvSpPr>
        <p:spPr>
          <a:xfrm>
            <a:off x="183492" y="5939330"/>
            <a:ext cx="4847861" cy="247722"/>
          </a:xfrm>
        </p:spPr>
        <p:txBody>
          <a:bodyPr/>
          <a:lstStyle/>
          <a:p>
            <a:pPr algn="l"/>
            <a:r>
              <a:rPr lang="en-US" sz="900"/>
              <a:t>Photo: Richard Wainwright/Caritas Australia</a:t>
            </a:r>
            <a:endParaRPr lang="en-AU" sz="900"/>
          </a:p>
        </p:txBody>
      </p:sp>
    </p:spTree>
    <p:extLst>
      <p:ext uri="{BB962C8B-B14F-4D97-AF65-F5344CB8AC3E}">
        <p14:creationId xmlns:p14="http://schemas.microsoft.com/office/powerpoint/2010/main" val="29109194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208024" cy="2721740"/>
          </a:xfrm>
        </p:spPr>
        <p:txBody>
          <a:bodyPr lIns="91440" tIns="45720" rIns="91440" bIns="45720" anchor="t"/>
          <a:lstStyle/>
          <a:p>
            <a:pPr>
              <a:spcBef>
                <a:spcPts val="1200"/>
              </a:spcBef>
            </a:pPr>
            <a:r>
              <a:rPr lang="en-AU" sz="2800"/>
              <a:t>On 13 February 2008, Prime Minister Kevin Rudd made a </a:t>
            </a:r>
            <a:r>
              <a:rPr lang="en-AU" sz="2800" b="1"/>
              <a:t>National Apology </a:t>
            </a:r>
            <a:r>
              <a:rPr lang="en-AU" sz="2800"/>
              <a:t>to Australia’s First Nations Peoples, especially the Stolen Generations.</a:t>
            </a:r>
          </a:p>
          <a:p>
            <a:pPr>
              <a:spcBef>
                <a:spcPts val="1200"/>
              </a:spcBef>
            </a:pPr>
            <a:endParaRPr lang="en-AU" sz="2800" i="1">
              <a:solidFill>
                <a:srgbClr val="C00000"/>
              </a:solidFill>
            </a:endParaRPr>
          </a:p>
          <a:p>
            <a:endParaRPr lang="en-AU" sz="2800"/>
          </a:p>
          <a:p>
            <a:pPr defTabSz="914400">
              <a:spcBef>
                <a:spcPct val="30000"/>
              </a:spcBef>
              <a:defRPr/>
            </a:pPr>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THE APOLOGY</a:t>
            </a:r>
            <a:endParaRPr lang="en-AU" sz="4000"/>
          </a:p>
        </p:txBody>
      </p:sp>
      <p:sp>
        <p:nvSpPr>
          <p:cNvPr id="10" name="Round Diagonal Corner Rectangle 1">
            <a:extLst>
              <a:ext uri="{FF2B5EF4-FFF2-40B4-BE49-F238E27FC236}">
                <a16:creationId xmlns:a16="http://schemas.microsoft.com/office/drawing/2014/main" id="{6434F116-DCA9-4637-9B41-22F15903F788}"/>
              </a:ext>
            </a:extLst>
          </p:cNvPr>
          <p:cNvSpPr>
            <a:spLocks noChangeAspect="1"/>
          </p:cNvSpPr>
          <p:nvPr/>
        </p:nvSpPr>
        <p:spPr>
          <a:xfrm rot="16200000">
            <a:off x="3302009" y="1484307"/>
            <a:ext cx="1860372" cy="7121358"/>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5E4CB72F-7987-4328-8710-CDA516BEB263}"/>
              </a:ext>
            </a:extLst>
          </p:cNvPr>
          <p:cNvSpPr/>
          <p:nvPr/>
        </p:nvSpPr>
        <p:spPr>
          <a:xfrm>
            <a:off x="2008871" y="4471040"/>
            <a:ext cx="5424485" cy="1169551"/>
          </a:xfrm>
          <a:prstGeom prst="rect">
            <a:avLst/>
          </a:prstGeom>
        </p:spPr>
        <p:txBody>
          <a:bodyPr wrap="square" anchor="ctr">
            <a:spAutoFit/>
          </a:bodyPr>
          <a:lstStyle/>
          <a:p>
            <a:pPr algn="ctr">
              <a:spcBef>
                <a:spcPts val="1200"/>
              </a:spcBef>
            </a:pPr>
            <a:r>
              <a:rPr lang="en-AU" sz="2000" dirty="0">
                <a:solidFill>
                  <a:srgbClr val="762000"/>
                </a:solidFill>
                <a:latin typeface="Arial" panose="020B0604020202020204" pitchFamily="34" charset="0"/>
                <a:cs typeface="Arial" panose="020B0604020202020204" pitchFamily="34" charset="0"/>
              </a:rPr>
              <a:t>Watch </a:t>
            </a:r>
            <a:r>
              <a:rPr lang="en-US" sz="2000" dirty="0">
                <a:solidFill>
                  <a:srgbClr val="762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Kevin Rudd making the Apology</a:t>
            </a:r>
            <a:r>
              <a:rPr lang="en-AU" sz="2000" dirty="0">
                <a:solidFill>
                  <a:srgbClr val="762000"/>
                </a:solidFill>
                <a:latin typeface="Arial" panose="020B0604020202020204" pitchFamily="34" charset="0"/>
                <a:cs typeface="Arial" panose="020B0604020202020204" pitchFamily="34" charset="0"/>
              </a:rPr>
              <a:t>. </a:t>
            </a:r>
          </a:p>
          <a:p>
            <a:pPr algn="ctr">
              <a:spcBef>
                <a:spcPts val="1200"/>
              </a:spcBef>
            </a:pPr>
            <a:r>
              <a:rPr lang="en-AU" sz="2000" dirty="0">
                <a:solidFill>
                  <a:srgbClr val="762000"/>
                </a:solidFill>
                <a:latin typeface="Arial" panose="020B0604020202020204" pitchFamily="34" charset="0"/>
                <a:cs typeface="Arial" panose="020B0604020202020204" pitchFamily="34" charset="0"/>
              </a:rPr>
              <a:t>Why do you think the National Apology was so important?</a:t>
            </a:r>
          </a:p>
        </p:txBody>
      </p:sp>
      <p:pic>
        <p:nvPicPr>
          <p:cNvPr id="7" name="Picture 6">
            <a:extLst>
              <a:ext uri="{FF2B5EF4-FFF2-40B4-BE49-F238E27FC236}">
                <a16:creationId xmlns:a16="http://schemas.microsoft.com/office/drawing/2014/main" id="{C27BFE43-5866-463F-957F-BCDC38D5F1FB}"/>
              </a:ext>
            </a:extLst>
          </p:cNvPr>
          <p:cNvPicPr/>
          <p:nvPr/>
        </p:nvPicPr>
        <p:blipFill>
          <a:blip r:embed="rId4">
            <a:extLst>
              <a:ext uri="{28A0092B-C50C-407E-A947-70E740481C1C}">
                <a14:useLocalDpi xmlns:a14="http://schemas.microsoft.com/office/drawing/2010/main"/>
              </a:ext>
            </a:extLst>
          </a:blip>
          <a:srcRect/>
          <a:stretch>
            <a:fillRect/>
          </a:stretch>
        </p:blipFill>
        <p:spPr bwMode="auto">
          <a:xfrm>
            <a:off x="1073239" y="4401272"/>
            <a:ext cx="594866" cy="594866"/>
          </a:xfrm>
          <a:prstGeom prst="rect">
            <a:avLst/>
          </a:prstGeom>
          <a:noFill/>
          <a:ln>
            <a:noFill/>
          </a:ln>
        </p:spPr>
      </p:pic>
      <p:sp>
        <p:nvSpPr>
          <p:cNvPr id="13" name="Text Placeholder 6">
            <a:extLst>
              <a:ext uri="{FF2B5EF4-FFF2-40B4-BE49-F238E27FC236}">
                <a16:creationId xmlns:a16="http://schemas.microsoft.com/office/drawing/2014/main" id="{4A0EE959-8C55-412D-B0B7-82000CD90DF2}"/>
              </a:ext>
            </a:extLst>
          </p:cNvPr>
          <p:cNvSpPr txBox="1">
            <a:spLocks/>
          </p:cNvSpPr>
          <p:nvPr/>
        </p:nvSpPr>
        <p:spPr>
          <a:xfrm>
            <a:off x="8192559" y="4401272"/>
            <a:ext cx="3992980" cy="1628054"/>
          </a:xfrm>
          <a:prstGeom prst="rect">
            <a:avLst/>
          </a:prstGeom>
        </p:spPr>
        <p:txBody>
          <a:bodyPr lIns="91440" tIns="45720" rIns="91440" bIns="45720" anchor="ctr">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dirty="0">
                <a:solidFill>
                  <a:schemeClr val="tx1">
                    <a:lumMod val="75000"/>
                    <a:lumOff val="25000"/>
                  </a:schemeClr>
                </a:solidFill>
              </a:rPr>
              <a:t>Derry pictured outside the </a:t>
            </a:r>
            <a:r>
              <a:rPr lang="en-US" sz="1200" dirty="0" err="1">
                <a:solidFill>
                  <a:schemeClr val="tx1">
                    <a:lumMod val="75000"/>
                    <a:lumOff val="25000"/>
                  </a:schemeClr>
                </a:solidFill>
              </a:rPr>
              <a:t>Djilpin</a:t>
            </a:r>
            <a:r>
              <a:rPr lang="en-US" sz="1200" dirty="0">
                <a:solidFill>
                  <a:schemeClr val="tx1">
                    <a:lumMod val="75000"/>
                    <a:lumOff val="25000"/>
                  </a:schemeClr>
                </a:solidFill>
              </a:rPr>
              <a:t> Arts </a:t>
            </a:r>
            <a:r>
              <a:rPr lang="en-US" sz="1200" dirty="0" err="1">
                <a:solidFill>
                  <a:schemeClr val="tx1">
                    <a:lumMod val="75000"/>
                    <a:lumOff val="25000"/>
                  </a:schemeClr>
                </a:solidFill>
              </a:rPr>
              <a:t>centre</a:t>
            </a:r>
            <a:r>
              <a:rPr lang="en-US" sz="1200" dirty="0">
                <a:solidFill>
                  <a:schemeClr val="tx1">
                    <a:lumMod val="75000"/>
                    <a:lumOff val="25000"/>
                  </a:schemeClr>
                </a:solidFill>
              </a:rPr>
              <a:t> on </a:t>
            </a:r>
            <a:r>
              <a:rPr lang="en-US" sz="1200" dirty="0" err="1">
                <a:solidFill>
                  <a:schemeClr val="tx1">
                    <a:lumMod val="75000"/>
                    <a:lumOff val="25000"/>
                  </a:schemeClr>
                </a:solidFill>
              </a:rPr>
              <a:t>Jawoyn</a:t>
            </a:r>
            <a:r>
              <a:rPr lang="en-US" sz="1200" dirty="0">
                <a:solidFill>
                  <a:schemeClr val="tx1">
                    <a:lumMod val="75000"/>
                    <a:lumOff val="25000"/>
                  </a:schemeClr>
                </a:solidFill>
              </a:rPr>
              <a:t> country in Arnhem Land, Northern Territory. </a:t>
            </a:r>
          </a:p>
          <a:p>
            <a:pPr algn="l"/>
            <a:r>
              <a:rPr lang="en-US" sz="1200" dirty="0">
                <a:solidFill>
                  <a:schemeClr val="tx1">
                    <a:lumMod val="75000"/>
                    <a:lumOff val="25000"/>
                  </a:schemeClr>
                </a:solidFill>
              </a:rPr>
              <a:t>Photo: Richard Wainwright/ Caritas Australia​</a:t>
            </a:r>
            <a:endParaRPr lang="en-US" sz="1600" dirty="0">
              <a:solidFill>
                <a:schemeClr val="tx1">
                  <a:lumMod val="75000"/>
                  <a:lumOff val="25000"/>
                </a:schemeClr>
              </a:solidFill>
            </a:endParaRPr>
          </a:p>
        </p:txBody>
      </p:sp>
      <p:pic>
        <p:nvPicPr>
          <p:cNvPr id="3" name="Picture 2">
            <a:extLst>
              <a:ext uri="{FF2B5EF4-FFF2-40B4-BE49-F238E27FC236}">
                <a16:creationId xmlns:a16="http://schemas.microsoft.com/office/drawing/2014/main" id="{F7D5731A-F641-479D-9BA2-820CCDDC9D9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8226533" y="1583769"/>
            <a:ext cx="3960000" cy="2640000"/>
          </a:xfrm>
          <a:prstGeom prst="rect">
            <a:avLst/>
          </a:prstGeom>
        </p:spPr>
      </p:pic>
    </p:spTree>
    <p:extLst>
      <p:ext uri="{BB962C8B-B14F-4D97-AF65-F5344CB8AC3E}">
        <p14:creationId xmlns:p14="http://schemas.microsoft.com/office/powerpoint/2010/main" val="25517586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7" y="1552548"/>
            <a:ext cx="11159477" cy="2721740"/>
          </a:xfrm>
        </p:spPr>
        <p:txBody>
          <a:bodyPr lIns="91440" tIns="45720" rIns="91440" bIns="45720" anchor="t"/>
          <a:lstStyle/>
          <a:p>
            <a:pPr>
              <a:spcBef>
                <a:spcPts val="1200"/>
              </a:spcBef>
            </a:pPr>
            <a:r>
              <a:rPr lang="en-AU" sz="2800" kern="1200" dirty="0"/>
              <a:t>In 2008, Australians and the Australian Government made a commitment to ‘close the gap’ between First Nations Australians and non-First Nations Australians. Introducing ‘Close the Gap’, Prime Minister Kevin Rudd said, “This new partnership on closing the gap will set concrete targets for the future…”</a:t>
            </a:r>
            <a:endParaRPr lang="en-AU" sz="2800" dirty="0"/>
          </a:p>
          <a:p>
            <a:pPr>
              <a:spcBef>
                <a:spcPts val="1200"/>
              </a:spcBef>
            </a:pPr>
            <a:endParaRPr lang="en-AU" sz="2800" i="1" dirty="0">
              <a:solidFill>
                <a:srgbClr val="C00000"/>
              </a:solidFill>
            </a:endParaRPr>
          </a:p>
          <a:p>
            <a:endParaRPr lang="en-AU" sz="2800" dirty="0"/>
          </a:p>
          <a:p>
            <a:pPr defTabSz="914400">
              <a:spcBef>
                <a:spcPct val="30000"/>
              </a:spcBef>
              <a:defRPr/>
            </a:pPr>
            <a:endParaRPr lang="en-AU" sz="2800" dirty="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CLOSING THE GAP</a:t>
            </a:r>
            <a:endParaRPr lang="en-AU" sz="4000"/>
          </a:p>
        </p:txBody>
      </p:sp>
      <p:sp>
        <p:nvSpPr>
          <p:cNvPr id="10" name="Round Diagonal Corner Rectangle 1">
            <a:extLst>
              <a:ext uri="{FF2B5EF4-FFF2-40B4-BE49-F238E27FC236}">
                <a16:creationId xmlns:a16="http://schemas.microsoft.com/office/drawing/2014/main" id="{6434F116-DCA9-4637-9B41-22F15903F788}"/>
              </a:ext>
            </a:extLst>
          </p:cNvPr>
          <p:cNvSpPr>
            <a:spLocks noChangeAspect="1"/>
          </p:cNvSpPr>
          <p:nvPr/>
        </p:nvSpPr>
        <p:spPr>
          <a:xfrm rot="16200000">
            <a:off x="5250902" y="-409084"/>
            <a:ext cx="1672881" cy="11039624"/>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5E4CB72F-7987-4328-8710-CDA516BEB263}"/>
              </a:ext>
            </a:extLst>
          </p:cNvPr>
          <p:cNvSpPr/>
          <p:nvPr/>
        </p:nvSpPr>
        <p:spPr>
          <a:xfrm>
            <a:off x="1608211" y="4449009"/>
            <a:ext cx="8958262" cy="1323439"/>
          </a:xfrm>
          <a:prstGeom prst="rect">
            <a:avLst/>
          </a:prstGeom>
        </p:spPr>
        <p:txBody>
          <a:bodyPr wrap="square" anchor="ctr">
            <a:spAutoFit/>
          </a:bodyPr>
          <a:lstStyle/>
          <a:p>
            <a:pPr algn="ctr">
              <a:spcBef>
                <a:spcPts val="1200"/>
              </a:spcBef>
            </a:pPr>
            <a:r>
              <a:rPr lang="en-AU" sz="2000" dirty="0">
                <a:solidFill>
                  <a:srgbClr val="762000"/>
                </a:solidFill>
                <a:latin typeface="Arial" panose="020B0604020202020204" pitchFamily="34" charset="0"/>
                <a:cs typeface="Arial" panose="020B0604020202020204" pitchFamily="34" charset="0"/>
              </a:rPr>
              <a:t>Explore the </a:t>
            </a:r>
            <a:r>
              <a:rPr lang="en-AU" sz="2000" i="1" dirty="0">
                <a:solidFill>
                  <a:srgbClr val="762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Closing the Gap</a:t>
            </a:r>
            <a:r>
              <a:rPr lang="en-AU" sz="2000" i="1" dirty="0">
                <a:solidFill>
                  <a:srgbClr val="762000"/>
                </a:solidFill>
                <a:latin typeface="Arial" panose="020B0604020202020204" pitchFamily="34" charset="0"/>
                <a:cs typeface="Arial" panose="020B0604020202020204" pitchFamily="34" charset="0"/>
              </a:rPr>
              <a:t> </a:t>
            </a:r>
            <a:r>
              <a:rPr lang="en-AU" sz="2000" dirty="0">
                <a:solidFill>
                  <a:srgbClr val="762000"/>
                </a:solidFill>
                <a:latin typeface="Arial" panose="020B0604020202020204" pitchFamily="34" charset="0"/>
                <a:cs typeface="Arial" panose="020B0604020202020204" pitchFamily="34" charset="0"/>
              </a:rPr>
              <a:t>targets. </a:t>
            </a:r>
          </a:p>
          <a:p>
            <a:pPr algn="ctr">
              <a:spcBef>
                <a:spcPts val="1200"/>
              </a:spcBef>
            </a:pPr>
            <a:r>
              <a:rPr lang="en-US" sz="2000" dirty="0">
                <a:solidFill>
                  <a:srgbClr val="762000"/>
                </a:solidFill>
                <a:latin typeface="Arial" panose="020B0604020202020204" pitchFamily="34" charset="0"/>
                <a:cs typeface="Arial" panose="020B0604020202020204" pitchFamily="34" charset="0"/>
              </a:rPr>
              <a:t>Match the targets with one or more </a:t>
            </a:r>
            <a:r>
              <a:rPr lang="en-US" sz="2000" dirty="0">
                <a:solidFill>
                  <a:srgbClr val="762000"/>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Sustainable Development Goals</a:t>
            </a:r>
            <a:r>
              <a:rPr lang="en-US" sz="2000" dirty="0">
                <a:solidFill>
                  <a:srgbClr val="762000"/>
                </a:solidFill>
                <a:latin typeface="Arial" panose="020B0604020202020204" pitchFamily="34" charset="0"/>
                <a:cs typeface="Arial" panose="020B0604020202020204" pitchFamily="34" charset="0"/>
              </a:rPr>
              <a:t>.</a:t>
            </a:r>
          </a:p>
          <a:p>
            <a:pPr algn="ctr">
              <a:spcBef>
                <a:spcPts val="1200"/>
              </a:spcBef>
            </a:pPr>
            <a:r>
              <a:rPr lang="en-US" sz="2000" dirty="0">
                <a:solidFill>
                  <a:srgbClr val="762000"/>
                </a:solidFill>
                <a:latin typeface="Arial" panose="020B0604020202020204" pitchFamily="34" charset="0"/>
                <a:cs typeface="Arial" panose="020B0604020202020204" pitchFamily="34" charset="0"/>
              </a:rPr>
              <a:t>Which </a:t>
            </a:r>
            <a:r>
              <a:rPr lang="en-US" sz="2000" dirty="0">
                <a:solidFill>
                  <a:srgbClr val="762000"/>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human rights</a:t>
            </a:r>
            <a:r>
              <a:rPr lang="en-US" sz="2000" dirty="0">
                <a:solidFill>
                  <a:srgbClr val="762000"/>
                </a:solidFill>
                <a:latin typeface="Arial" panose="020B0604020202020204" pitchFamily="34" charset="0"/>
                <a:cs typeface="Arial" panose="020B0604020202020204" pitchFamily="34" charset="0"/>
              </a:rPr>
              <a:t> will ‘Closing the Gap’ address?</a:t>
            </a:r>
          </a:p>
        </p:txBody>
      </p:sp>
    </p:spTree>
    <p:extLst>
      <p:ext uri="{BB962C8B-B14F-4D97-AF65-F5344CB8AC3E}">
        <p14:creationId xmlns:p14="http://schemas.microsoft.com/office/powerpoint/2010/main" val="24690983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9" y="1552548"/>
            <a:ext cx="4772964" cy="4394624"/>
          </a:xfrm>
        </p:spPr>
        <p:txBody>
          <a:bodyPr lIns="91440" tIns="45720" rIns="91440" bIns="45720" anchor="t"/>
          <a:lstStyle/>
          <a:p>
            <a:pPr>
              <a:spcAft>
                <a:spcPts val="1200"/>
              </a:spcAft>
            </a:pPr>
            <a:r>
              <a:rPr lang="en-AU" sz="2800" b="1" dirty="0">
                <a:latin typeface="Arial"/>
                <a:cs typeface="Arial"/>
              </a:rPr>
              <a:t>The Statement From the Heart </a:t>
            </a:r>
            <a:r>
              <a:rPr lang="en-AU" sz="2800" dirty="0">
                <a:latin typeface="Arial"/>
                <a:cs typeface="Arial"/>
              </a:rPr>
              <a:t>is an invitation from First Nations Peoples issued to all Australians on 26 May 2017.</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10721793" cy="562570"/>
          </a:xfrm>
        </p:spPr>
        <p:txBody>
          <a:bodyPr lIns="91440" tIns="45720" rIns="91440" bIns="45720" anchor="ctr"/>
          <a:lstStyle/>
          <a:p>
            <a:r>
              <a:rPr lang="en-US" sz="4000">
                <a:latin typeface="Arial"/>
                <a:cs typeface="Arial"/>
              </a:rPr>
              <a:t>THE STATEMENT FROM THE HEART</a:t>
            </a:r>
            <a:endParaRPr lang="en-AU" sz="4000">
              <a:latin typeface="Arial"/>
              <a:cs typeface="Arial"/>
            </a:endParaRPr>
          </a:p>
        </p:txBody>
      </p:sp>
      <p:pic>
        <p:nvPicPr>
          <p:cNvPr id="8" name="Picture 7" descr="A photo of the Uluru Statement From the Heart, including the text and signatures bordered by a traditional First Nations Australian dot painting.">
            <a:extLst>
              <a:ext uri="{FF2B5EF4-FFF2-40B4-BE49-F238E27FC236}">
                <a16:creationId xmlns:a16="http://schemas.microsoft.com/office/drawing/2014/main" id="{4C1110FD-FE68-4315-8073-94518ACF8A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86413" y="1545401"/>
            <a:ext cx="6605587" cy="4408917"/>
          </a:xfrm>
          <a:prstGeom prst="rect">
            <a:avLst/>
          </a:prstGeom>
        </p:spPr>
      </p:pic>
      <p:sp>
        <p:nvSpPr>
          <p:cNvPr id="9" name="Text Placeholder 6">
            <a:extLst>
              <a:ext uri="{FF2B5EF4-FFF2-40B4-BE49-F238E27FC236}">
                <a16:creationId xmlns:a16="http://schemas.microsoft.com/office/drawing/2014/main" id="{6B3888BB-8661-4FB0-A673-F1C824267061}"/>
              </a:ext>
            </a:extLst>
          </p:cNvPr>
          <p:cNvSpPr txBox="1">
            <a:spLocks/>
          </p:cNvSpPr>
          <p:nvPr/>
        </p:nvSpPr>
        <p:spPr>
          <a:xfrm>
            <a:off x="584848" y="5719000"/>
            <a:ext cx="4772964" cy="328188"/>
          </a:xfrm>
          <a:prstGeom prst="rect">
            <a:avLst/>
          </a:prstGeom>
        </p:spPr>
        <p:txBody>
          <a:bodyPr lIns="91440" tIns="45720" rIns="91440" bIns="45720" anchor="ctr">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a:solidFill>
                  <a:schemeClr val="tx1">
                    <a:lumMod val="75000"/>
                    <a:lumOff val="25000"/>
                  </a:schemeClr>
                </a:solidFill>
                <a:cs typeface="Arial"/>
              </a:rPr>
              <a:t>The Uluru Statement From the Heart. Photo: </a:t>
            </a:r>
            <a:r>
              <a:rPr lang="en-US" sz="1200">
                <a:solidFill>
                  <a:srgbClr val="0070C0"/>
                </a:solidFill>
                <a:cs typeface="Arial"/>
                <a:hlinkClick r:id="rId4">
                  <a:extLst>
                    <a:ext uri="{A12FA001-AC4F-418D-AE19-62706E023703}">
                      <ahyp:hlinkClr xmlns:ahyp="http://schemas.microsoft.com/office/drawing/2018/hyperlinkcolor" val="tx"/>
                    </a:ext>
                  </a:extLst>
                </a:hlinkClick>
              </a:rPr>
              <a:t>ulurustatement.org</a:t>
            </a:r>
            <a:endParaRPr lang="en-US" sz="1200">
              <a:solidFill>
                <a:srgbClr val="0070C0"/>
              </a:solidFill>
            </a:endParaRPr>
          </a:p>
        </p:txBody>
      </p:sp>
      <p:sp>
        <p:nvSpPr>
          <p:cNvPr id="7" name="Rectangle 6">
            <a:extLst>
              <a:ext uri="{FF2B5EF4-FFF2-40B4-BE49-F238E27FC236}">
                <a16:creationId xmlns:a16="http://schemas.microsoft.com/office/drawing/2014/main" id="{81C22498-4F61-468B-913D-BDF75B8CC5C6}"/>
              </a:ext>
            </a:extLst>
          </p:cNvPr>
          <p:cNvSpPr/>
          <p:nvPr/>
        </p:nvSpPr>
        <p:spPr>
          <a:xfrm>
            <a:off x="1471582" y="4278137"/>
            <a:ext cx="3818815" cy="707886"/>
          </a:xfrm>
          <a:prstGeom prst="rect">
            <a:avLst/>
          </a:prstGeom>
        </p:spPr>
        <p:txBody>
          <a:bodyPr wrap="square" lIns="91440" tIns="45720" rIns="91440" bIns="45720" anchor="t">
            <a:spAutoFit/>
          </a:bodyPr>
          <a:lstStyle/>
          <a:p>
            <a:r>
              <a:rPr lang="en-AU" sz="2000">
                <a:solidFill>
                  <a:srgbClr val="762000"/>
                </a:solidFill>
                <a:latin typeface="Arial"/>
                <a:cs typeface="Arial"/>
                <a:hlinkClick r:id="rId5">
                  <a:extLst>
                    <a:ext uri="{A12FA001-AC4F-418D-AE19-62706E023703}">
                      <ahyp:hlinkClr xmlns:ahyp="http://schemas.microsoft.com/office/drawing/2018/hyperlinkcolor" val="tx"/>
                    </a:ext>
                  </a:extLst>
                </a:hlinkClick>
              </a:rPr>
              <a:t>Listen to the Statement being read aloud.</a:t>
            </a:r>
            <a:r>
              <a:rPr lang="en-AU" sz="2000">
                <a:solidFill>
                  <a:srgbClr val="762000"/>
                </a:solidFill>
                <a:latin typeface="Arial"/>
                <a:cs typeface="Arial"/>
              </a:rPr>
              <a:t> </a:t>
            </a:r>
            <a:endParaRPr lang="en-AU" sz="2000">
              <a:solidFill>
                <a:srgbClr val="762000"/>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F4054056-8630-4A01-AD00-09336835D353}"/>
              </a:ext>
            </a:extLst>
          </p:cNvPr>
          <p:cNvPicPr/>
          <p:nvPr/>
        </p:nvPicPr>
        <p:blipFill>
          <a:blip r:embed="rId6">
            <a:extLst>
              <a:ext uri="{28A0092B-C50C-407E-A947-70E740481C1C}">
                <a14:useLocalDpi xmlns:a14="http://schemas.microsoft.com/office/drawing/2010/main"/>
              </a:ext>
            </a:extLst>
          </a:blip>
          <a:srcRect/>
          <a:stretch>
            <a:fillRect/>
          </a:stretch>
        </p:blipFill>
        <p:spPr bwMode="auto">
          <a:xfrm>
            <a:off x="762416" y="4334647"/>
            <a:ext cx="594866" cy="594866"/>
          </a:xfrm>
          <a:prstGeom prst="rect">
            <a:avLst/>
          </a:prstGeom>
          <a:noFill/>
          <a:ln>
            <a:noFill/>
          </a:ln>
        </p:spPr>
      </p:pic>
      <p:sp>
        <p:nvSpPr>
          <p:cNvPr id="11" name="Round Diagonal Corner Rectangle 1">
            <a:extLst>
              <a:ext uri="{FF2B5EF4-FFF2-40B4-BE49-F238E27FC236}">
                <a16:creationId xmlns:a16="http://schemas.microsoft.com/office/drawing/2014/main" id="{1374B927-31AD-4A08-A7D6-34FC9758240D}"/>
              </a:ext>
            </a:extLst>
          </p:cNvPr>
          <p:cNvSpPr>
            <a:spLocks noChangeAspect="1"/>
          </p:cNvSpPr>
          <p:nvPr/>
        </p:nvSpPr>
        <p:spPr>
          <a:xfrm rot="16200000">
            <a:off x="2270511" y="2285568"/>
            <a:ext cx="1266803" cy="4772966"/>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6344793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50" y="1552548"/>
            <a:ext cx="7516413" cy="4394624"/>
          </a:xfrm>
        </p:spPr>
        <p:txBody>
          <a:bodyPr lIns="91440" tIns="45720" rIns="91440" bIns="45720" anchor="t"/>
          <a:lstStyle/>
          <a:p>
            <a:pPr>
              <a:spcAft>
                <a:spcPts val="1200"/>
              </a:spcAft>
            </a:pPr>
            <a:r>
              <a:rPr lang="en-AU" sz="2800" b="1">
                <a:latin typeface="Arial"/>
                <a:cs typeface="Arial"/>
              </a:rPr>
              <a:t>The Statement </a:t>
            </a:r>
            <a:r>
              <a:rPr lang="en-AU" sz="2800">
                <a:latin typeface="Arial"/>
                <a:cs typeface="Arial"/>
              </a:rPr>
              <a:t>calls for two things:</a:t>
            </a:r>
          </a:p>
          <a:p>
            <a:pPr marL="514350" indent="-514350" defTabSz="914400">
              <a:spcAft>
                <a:spcPts val="1200"/>
              </a:spcAft>
              <a:buFont typeface="+mj-lt"/>
              <a:buAutoNum type="arabicPeriod"/>
            </a:pPr>
            <a:r>
              <a:rPr lang="en-AU" sz="2800" b="1">
                <a:latin typeface="Arial"/>
                <a:cs typeface="Arial"/>
              </a:rPr>
              <a:t>A First Nations Voice</a:t>
            </a:r>
            <a:r>
              <a:rPr lang="en-AU" sz="2800">
                <a:latin typeface="Arial"/>
                <a:cs typeface="Arial"/>
              </a:rPr>
              <a:t>, written into the law of Australia so that First Nations communities always have a say in decisions, laws and programs that affect them.</a:t>
            </a:r>
          </a:p>
          <a:p>
            <a:pPr marL="514350" indent="-514350">
              <a:spcAft>
                <a:spcPts val="1200"/>
              </a:spcAft>
              <a:buFont typeface="+mj-lt"/>
              <a:buAutoNum type="arabicPeriod"/>
            </a:pPr>
            <a:r>
              <a:rPr lang="en-AU" sz="2800" b="1">
                <a:latin typeface="Arial"/>
                <a:cs typeface="Arial"/>
              </a:rPr>
              <a:t>A Makarrata Commission</a:t>
            </a:r>
            <a:r>
              <a:rPr lang="en-AU" sz="2800">
                <a:latin typeface="Arial"/>
                <a:cs typeface="Arial"/>
              </a:rPr>
              <a:t>, to lead agreement making and truth-telling about First Nations history.</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10721793" cy="562570"/>
          </a:xfrm>
        </p:spPr>
        <p:txBody>
          <a:bodyPr lIns="91440" tIns="45720" rIns="91440" bIns="45720" anchor="ctr"/>
          <a:lstStyle/>
          <a:p>
            <a:pPr algn="l"/>
            <a:r>
              <a:rPr lang="en-US" sz="4000">
                <a:latin typeface="Arial"/>
                <a:cs typeface="Arial"/>
              </a:rPr>
              <a:t>THE STATEMENT FROM THE HEART</a:t>
            </a:r>
            <a:endParaRPr lang="en-US" sz="4000" b="0">
              <a:latin typeface="Arial"/>
              <a:cs typeface="Arial"/>
            </a:endParaRPr>
          </a:p>
        </p:txBody>
      </p:sp>
      <p:sp>
        <p:nvSpPr>
          <p:cNvPr id="10" name="Text Placeholder 5">
            <a:extLst>
              <a:ext uri="{FF2B5EF4-FFF2-40B4-BE49-F238E27FC236}">
                <a16:creationId xmlns:a16="http://schemas.microsoft.com/office/drawing/2014/main" id="{74BDF312-CB5A-415C-AFCB-962F4EB12EC1}"/>
              </a:ext>
            </a:extLst>
          </p:cNvPr>
          <p:cNvSpPr txBox="1">
            <a:spLocks/>
          </p:cNvSpPr>
          <p:nvPr/>
        </p:nvSpPr>
        <p:spPr>
          <a:xfrm>
            <a:off x="878272" y="2464232"/>
            <a:ext cx="6537622" cy="4394624"/>
          </a:xfrm>
          <a:prstGeom prst="rect">
            <a:avLst/>
          </a:prstGeom>
        </p:spPr>
        <p:txBody>
          <a:bodyPr lIns="91440" tIns="45720" rIns="91440" bIns="45720" anchor="t"/>
          <a:lstStyle>
            <a:lvl1pPr marL="0" indent="0" eaLnBrk="1" hangingPunct="1">
              <a:buNone/>
              <a:defRPr sz="1125"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321457" indent="0" eaLnBrk="1" hangingPunct="1">
              <a:buNone/>
              <a:defRPr sz="984">
                <a:latin typeface="+mn-lt"/>
                <a:ea typeface="+mn-ea"/>
                <a:cs typeface="+mn-cs"/>
              </a:defRPr>
            </a:lvl2pPr>
            <a:lvl3pPr marL="642915" indent="0" eaLnBrk="1" hangingPunct="1">
              <a:buNone/>
              <a:defRPr sz="844">
                <a:latin typeface="+mn-lt"/>
                <a:ea typeface="+mn-ea"/>
                <a:cs typeface="+mn-cs"/>
              </a:defRPr>
            </a:lvl3pPr>
            <a:lvl4pPr marL="964372" indent="0" eaLnBrk="1" hangingPunct="1">
              <a:buNone/>
              <a:defRPr sz="703">
                <a:latin typeface="+mn-lt"/>
                <a:ea typeface="+mn-ea"/>
                <a:cs typeface="+mn-cs"/>
              </a:defRPr>
            </a:lvl4pPr>
            <a:lvl5pPr marL="1285829" indent="0" eaLnBrk="1" hangingPunct="1">
              <a:buNone/>
              <a:defRPr sz="703">
                <a:latin typeface="+mn-lt"/>
                <a:ea typeface="+mn-ea"/>
                <a:cs typeface="+mn-cs"/>
              </a:defRPr>
            </a:lvl5pPr>
            <a:lvl6pPr marL="1607287" indent="0" eaLnBrk="1" hangingPunct="1">
              <a:buNone/>
              <a:defRPr sz="703">
                <a:latin typeface="+mn-lt"/>
                <a:ea typeface="+mn-ea"/>
                <a:cs typeface="+mn-cs"/>
              </a:defRPr>
            </a:lvl6pPr>
            <a:lvl7pPr marL="1928744" indent="0" eaLnBrk="1" hangingPunct="1">
              <a:buNone/>
              <a:defRPr sz="703">
                <a:latin typeface="+mn-lt"/>
                <a:ea typeface="+mn-ea"/>
                <a:cs typeface="+mn-cs"/>
              </a:defRPr>
            </a:lvl7pPr>
            <a:lvl8pPr marL="2250201" indent="0" eaLnBrk="1" hangingPunct="1">
              <a:buNone/>
              <a:defRPr sz="703">
                <a:latin typeface="+mn-lt"/>
                <a:ea typeface="+mn-ea"/>
                <a:cs typeface="+mn-cs"/>
              </a:defRPr>
            </a:lvl8pPr>
            <a:lvl9pPr marL="2571659" indent="0" eaLnBrk="1" hangingPunct="1">
              <a:buNone/>
              <a:defRPr sz="703">
                <a:latin typeface="+mn-lt"/>
                <a:ea typeface="+mn-ea"/>
                <a:cs typeface="+mn-cs"/>
              </a:defRPr>
            </a:lvl9pPr>
          </a:lstStyle>
          <a:p>
            <a:pPr marL="514350" indent="-514350" defTabSz="914400">
              <a:spcAft>
                <a:spcPts val="1200"/>
              </a:spcAft>
              <a:buFont typeface="+mj-lt"/>
              <a:buAutoNum type="arabicPeriod"/>
            </a:pPr>
            <a:endParaRPr lang="en-AU" sz="2800" kern="0"/>
          </a:p>
        </p:txBody>
      </p:sp>
      <p:pic>
        <p:nvPicPr>
          <p:cNvPr id="14" name="Picture 13" descr="A graphic with the text 'History is Calling'.">
            <a:extLst>
              <a:ext uri="{FF2B5EF4-FFF2-40B4-BE49-F238E27FC236}">
                <a16:creationId xmlns:a16="http://schemas.microsoft.com/office/drawing/2014/main" id="{FB066B49-2287-453C-88A8-045CA5B907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46216" y="1552547"/>
            <a:ext cx="3960000" cy="3960000"/>
          </a:xfrm>
          <a:prstGeom prst="rect">
            <a:avLst/>
          </a:prstGeom>
        </p:spPr>
      </p:pic>
      <p:sp>
        <p:nvSpPr>
          <p:cNvPr id="15" name="Text Placeholder 6">
            <a:extLst>
              <a:ext uri="{FF2B5EF4-FFF2-40B4-BE49-F238E27FC236}">
                <a16:creationId xmlns:a16="http://schemas.microsoft.com/office/drawing/2014/main" id="{8CEE531B-3CD7-4398-9DC3-C85C21385466}"/>
              </a:ext>
            </a:extLst>
          </p:cNvPr>
          <p:cNvSpPr txBox="1">
            <a:spLocks/>
          </p:cNvSpPr>
          <p:nvPr/>
        </p:nvSpPr>
        <p:spPr>
          <a:xfrm>
            <a:off x="8210498" y="5678135"/>
            <a:ext cx="3933375" cy="428890"/>
          </a:xfrm>
          <a:prstGeom prst="rect">
            <a:avLst/>
          </a:prstGeom>
        </p:spPr>
        <p:txBody>
          <a:bodyPr lIns="91440" tIns="45720" rIns="91440" bIns="45720" anchor="ctr">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a:solidFill>
                  <a:schemeClr val="tx1">
                    <a:lumMod val="75000"/>
                    <a:lumOff val="25000"/>
                  </a:schemeClr>
                </a:solidFill>
                <a:cs typeface="Arial"/>
              </a:rPr>
              <a:t>A poster from The Uluru Statement From the Heart website, inviting us to reflect on and respond to First Nations history. Photo: </a:t>
            </a:r>
            <a:r>
              <a:rPr lang="en-US" sz="1200">
                <a:solidFill>
                  <a:srgbClr val="0070C0"/>
                </a:solidFill>
                <a:cs typeface="Arial"/>
                <a:hlinkClick r:id="rId4">
                  <a:extLst>
                    <a:ext uri="{A12FA001-AC4F-418D-AE19-62706E023703}">
                      <ahyp:hlinkClr xmlns:ahyp="http://schemas.microsoft.com/office/drawing/2018/hyperlinkcolor" val="tx"/>
                    </a:ext>
                  </a:extLst>
                </a:hlinkClick>
              </a:rPr>
              <a:t>ulurustatement.org</a:t>
            </a:r>
            <a:endParaRPr lang="en-US" sz="1200">
              <a:solidFill>
                <a:srgbClr val="0070C0"/>
              </a:solidFill>
            </a:endParaRPr>
          </a:p>
        </p:txBody>
      </p:sp>
    </p:spTree>
    <p:extLst>
      <p:ext uri="{BB962C8B-B14F-4D97-AF65-F5344CB8AC3E}">
        <p14:creationId xmlns:p14="http://schemas.microsoft.com/office/powerpoint/2010/main" val="42612929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9" y="1552548"/>
            <a:ext cx="7330852" cy="4394624"/>
          </a:xfrm>
        </p:spPr>
        <p:txBody>
          <a:bodyPr lIns="91440" tIns="45720" rIns="91440" bIns="45720" anchor="t"/>
          <a:lstStyle/>
          <a:p>
            <a:pPr>
              <a:spcAft>
                <a:spcPts val="1200"/>
              </a:spcAft>
            </a:pPr>
            <a:r>
              <a:rPr lang="en-AU" sz="2800" b="1"/>
              <a:t>A First Nations Voice</a:t>
            </a:r>
            <a:r>
              <a:rPr lang="en-AU" sz="2800"/>
              <a:t> written into the law of Australia means First Nations People and communities always have a say in decisions, laws and government programs that affect them.</a:t>
            </a:r>
          </a:p>
          <a:p>
            <a:pPr>
              <a:spcAft>
                <a:spcPts val="1200"/>
              </a:spcAft>
            </a:pPr>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9432255" cy="562570"/>
          </a:xfrm>
        </p:spPr>
        <p:txBody>
          <a:bodyPr anchor="ctr"/>
          <a:lstStyle/>
          <a:p>
            <a:r>
              <a:rPr lang="en-US" sz="4000" dirty="0"/>
              <a:t>FIRST NATIONS VOICE</a:t>
            </a:r>
            <a:endParaRPr lang="en-AU" sz="4000" dirty="0"/>
          </a:p>
        </p:txBody>
      </p:sp>
      <p:sp>
        <p:nvSpPr>
          <p:cNvPr id="9" name="Rectangle 8">
            <a:extLst>
              <a:ext uri="{FF2B5EF4-FFF2-40B4-BE49-F238E27FC236}">
                <a16:creationId xmlns:a16="http://schemas.microsoft.com/office/drawing/2014/main" id="{2B11FA6A-E2B1-47FB-802F-3478C7A8B6E1}"/>
              </a:ext>
            </a:extLst>
          </p:cNvPr>
          <p:cNvSpPr/>
          <p:nvPr/>
        </p:nvSpPr>
        <p:spPr>
          <a:xfrm>
            <a:off x="671810" y="4066911"/>
            <a:ext cx="7030603" cy="1785104"/>
          </a:xfrm>
          <a:prstGeom prst="rect">
            <a:avLst/>
          </a:prstGeom>
        </p:spPr>
        <p:txBody>
          <a:bodyPr wrap="square" anchor="ctr">
            <a:spAutoFit/>
          </a:bodyPr>
          <a:lstStyle/>
          <a:p>
            <a:pPr algn="ctr">
              <a:spcBef>
                <a:spcPts val="1200"/>
              </a:spcBef>
            </a:pPr>
            <a:r>
              <a:rPr lang="en-AU" sz="2000" dirty="0">
                <a:solidFill>
                  <a:srgbClr val="762000"/>
                </a:solidFill>
                <a:latin typeface="Arial" panose="020B0604020202020204" pitchFamily="34" charset="0"/>
                <a:cs typeface="Arial" panose="020B0604020202020204" pitchFamily="34" charset="0"/>
              </a:rPr>
              <a:t>Why is a First Nations Voice important? List as many reasons as you can think of.</a:t>
            </a:r>
          </a:p>
          <a:p>
            <a:pPr algn="ctr">
              <a:spcBef>
                <a:spcPts val="1200"/>
              </a:spcBef>
            </a:pPr>
            <a:r>
              <a:rPr lang="en-AU" sz="2000" dirty="0">
                <a:solidFill>
                  <a:srgbClr val="762000"/>
                </a:solidFill>
                <a:latin typeface="Arial" panose="020B0604020202020204" pitchFamily="34" charset="0"/>
                <a:cs typeface="Arial" panose="020B0604020202020204" pitchFamily="34" charset="0"/>
              </a:rPr>
              <a:t>How would a First Nations Voice and a Makarrata Commission help First Nations Peoples to better participate in decisions that affect their lives?</a:t>
            </a:r>
            <a:endParaRPr lang="en-US" sz="2400" dirty="0">
              <a:solidFill>
                <a:srgbClr val="762000"/>
              </a:solidFill>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F200175-21F2-4EAA-A765-E62598744C8A}"/>
              </a:ext>
            </a:extLst>
          </p:cNvPr>
          <p:cNvSpPr txBox="1">
            <a:spLocks/>
          </p:cNvSpPr>
          <p:nvPr/>
        </p:nvSpPr>
        <p:spPr>
          <a:xfrm>
            <a:off x="8230206" y="4328115"/>
            <a:ext cx="3849499" cy="514332"/>
          </a:xfrm>
          <a:prstGeom prst="rect">
            <a:avLst/>
          </a:prstGeom>
        </p:spPr>
        <p:txBody>
          <a:bodyPr lIns="91440" tIns="45720" rIns="91440" bIns="45720" anchor="t">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dirty="0">
                <a:solidFill>
                  <a:schemeClr val="tx1">
                    <a:lumMod val="75000"/>
                    <a:lumOff val="25000"/>
                  </a:schemeClr>
                </a:solidFill>
              </a:rPr>
              <a:t>Janice in the shop at </a:t>
            </a:r>
            <a:r>
              <a:rPr lang="en-US" sz="1200" dirty="0" err="1">
                <a:solidFill>
                  <a:schemeClr val="tx1">
                    <a:lumMod val="75000"/>
                    <a:lumOff val="25000"/>
                  </a:schemeClr>
                </a:solidFill>
              </a:rPr>
              <a:t>Djilpin</a:t>
            </a:r>
            <a:r>
              <a:rPr lang="en-US" sz="1200" dirty="0">
                <a:solidFill>
                  <a:schemeClr val="tx1">
                    <a:lumMod val="75000"/>
                    <a:lumOff val="25000"/>
                  </a:schemeClr>
                </a:solidFill>
              </a:rPr>
              <a:t> Arts in the Northern Territory, Australia. </a:t>
            </a:r>
          </a:p>
          <a:p>
            <a:pPr algn="l"/>
            <a:r>
              <a:rPr lang="en-US" sz="1200" dirty="0">
                <a:solidFill>
                  <a:schemeClr val="tx1">
                    <a:lumMod val="75000"/>
                    <a:lumOff val="25000"/>
                  </a:schemeClr>
                </a:solidFill>
              </a:rPr>
              <a:t>Photo: Richard Wainwright/Caritas Australia​</a:t>
            </a:r>
            <a:endParaRPr lang="en-US" sz="1600" dirty="0">
              <a:solidFill>
                <a:schemeClr val="tx1">
                  <a:lumMod val="75000"/>
                  <a:lumOff val="25000"/>
                </a:schemeClr>
              </a:solidFill>
            </a:endParaRPr>
          </a:p>
        </p:txBody>
      </p:sp>
      <p:pic>
        <p:nvPicPr>
          <p:cNvPr id="4" name="Picture 3">
            <a:extLst>
              <a:ext uri="{FF2B5EF4-FFF2-40B4-BE49-F238E27FC236}">
                <a16:creationId xmlns:a16="http://schemas.microsoft.com/office/drawing/2014/main" id="{69E6F5B1-3105-4901-A9E2-95BEE345CB2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230206" y="1658064"/>
            <a:ext cx="3960000" cy="2524538"/>
          </a:xfrm>
          <a:prstGeom prst="rect">
            <a:avLst/>
          </a:prstGeom>
        </p:spPr>
      </p:pic>
      <p:sp>
        <p:nvSpPr>
          <p:cNvPr id="11" name="Round Diagonal Corner Rectangle 1">
            <a:extLst>
              <a:ext uri="{FF2B5EF4-FFF2-40B4-BE49-F238E27FC236}">
                <a16:creationId xmlns:a16="http://schemas.microsoft.com/office/drawing/2014/main" id="{2A992245-6942-484A-8B3A-9AD23E36EEB5}"/>
              </a:ext>
            </a:extLst>
          </p:cNvPr>
          <p:cNvSpPr>
            <a:spLocks noChangeAspect="1"/>
          </p:cNvSpPr>
          <p:nvPr/>
        </p:nvSpPr>
        <p:spPr>
          <a:xfrm rot="16200000">
            <a:off x="3117259" y="1339885"/>
            <a:ext cx="2139705" cy="7239157"/>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4491870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646903" cy="4394624"/>
          </a:xfrm>
        </p:spPr>
        <p:txBody>
          <a:bodyPr lIns="91440" tIns="45720" rIns="91440" bIns="45720" anchor="t"/>
          <a:lstStyle/>
          <a:p>
            <a:pPr>
              <a:spcAft>
                <a:spcPts val="600"/>
              </a:spcAft>
            </a:pPr>
            <a:r>
              <a:rPr lang="en-AU" sz="2800"/>
              <a:t>Too many of our Aboriginal and Torres Strait Islander brothers and sisters live with ongoing and extensive injustice. </a:t>
            </a:r>
            <a:r>
              <a:rPr lang="en-AU" altLang="en-US" sz="2800">
                <a:latin typeface="Arial" panose="020B0604020202020204" pitchFamily="34" charset="0"/>
                <a:cs typeface="Arial" panose="020B0604020202020204" pitchFamily="34" charset="0"/>
              </a:rPr>
              <a:t>We are working together with First Australians so they decide their own solutions and future. </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30" y="334863"/>
            <a:ext cx="9216550" cy="562570"/>
          </a:xfrm>
        </p:spPr>
        <p:txBody>
          <a:bodyPr anchor="ctr"/>
          <a:lstStyle/>
          <a:p>
            <a:r>
              <a:rPr lang="en-US" sz="3600"/>
              <a:t>CARITAS AUSTRALIA’S WORK</a:t>
            </a:r>
            <a:endParaRPr lang="en-AU" sz="3600"/>
          </a:p>
        </p:txBody>
      </p:sp>
      <p:sp>
        <p:nvSpPr>
          <p:cNvPr id="4" name="Text Placeholder 3">
            <a:extLst>
              <a:ext uri="{FF2B5EF4-FFF2-40B4-BE49-F238E27FC236}">
                <a16:creationId xmlns:a16="http://schemas.microsoft.com/office/drawing/2014/main" id="{E6446CBC-29D6-476A-86EB-7F1FC5FEF8C4}"/>
              </a:ext>
            </a:extLst>
          </p:cNvPr>
          <p:cNvSpPr txBox="1">
            <a:spLocks/>
          </p:cNvSpPr>
          <p:nvPr/>
        </p:nvSpPr>
        <p:spPr>
          <a:xfrm>
            <a:off x="8231755" y="4064245"/>
            <a:ext cx="3897929" cy="1029741"/>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defRPr/>
            </a:pPr>
            <a:r>
              <a:rPr lang="en-AU" sz="1200" b="1">
                <a:solidFill>
                  <a:srgbClr val="0070C0"/>
                </a:solidFill>
                <a:hlinkClick r:id="rId3">
                  <a:extLst>
                    <a:ext uri="{A12FA001-AC4F-418D-AE19-62706E023703}">
                      <ahyp:hlinkClr xmlns:ahyp="http://schemas.microsoft.com/office/drawing/2018/hyperlinkcolor" val="tx"/>
                    </a:ext>
                  </a:extLst>
                </a:hlinkClick>
              </a:rPr>
              <a:t>Learn about the work Caritas Australia and our First Australian partners are doing.*</a:t>
            </a:r>
            <a:endParaRPr lang="en-AU" sz="1200" b="1">
              <a:solidFill>
                <a:srgbClr val="0070C0"/>
              </a:solidFill>
            </a:endParaRPr>
          </a:p>
          <a:p>
            <a:pPr marL="0" indent="0">
              <a:buNone/>
              <a:defRPr/>
            </a:pPr>
            <a:endParaRPr lang="en-AU" sz="1200" b="1">
              <a:solidFill>
                <a:srgbClr val="0070C0"/>
              </a:solidFill>
              <a:latin typeface="Arial" panose="020B0604020202020204" pitchFamily="34" charset="0"/>
              <a:cs typeface="Arial" panose="020B0604020202020204" pitchFamily="34" charset="0"/>
            </a:endParaRPr>
          </a:p>
          <a:p>
            <a:pPr marL="0" indent="0">
              <a:buNone/>
              <a:defRPr/>
            </a:pPr>
            <a:endParaRPr lang="en-AU" sz="1200" b="1">
              <a:solidFill>
                <a:schemeClr val="tx1">
                  <a:lumMod val="75000"/>
                  <a:lumOff val="25000"/>
                </a:schemeClr>
              </a:solidFill>
              <a:latin typeface="Arial" panose="020B0604020202020204" pitchFamily="34" charset="0"/>
              <a:cs typeface="Arial" panose="020B0604020202020204" pitchFamily="34" charset="0"/>
            </a:endParaRPr>
          </a:p>
          <a:p>
            <a:pPr marL="0" indent="0">
              <a:buNone/>
              <a:defRPr/>
            </a:pPr>
            <a:endParaRPr lang="en-AU" sz="1200" b="1">
              <a:solidFill>
                <a:schemeClr val="tx1">
                  <a:lumMod val="75000"/>
                  <a:lumOff val="25000"/>
                </a:schemeClr>
              </a:solidFill>
              <a:latin typeface="Arial" panose="020B0604020202020204" pitchFamily="34" charset="0"/>
              <a:cs typeface="Arial" panose="020B0604020202020204" pitchFamily="34" charset="0"/>
            </a:endParaRPr>
          </a:p>
          <a:p>
            <a:pPr marL="0" indent="0">
              <a:buNone/>
              <a:defRPr/>
            </a:pPr>
            <a:r>
              <a:rPr lang="en-AU" sz="1200" b="1">
                <a:solidFill>
                  <a:srgbClr val="762000"/>
                </a:solidFill>
                <a:latin typeface="Arial" panose="020B0604020202020204" pitchFamily="34" charset="0"/>
                <a:cs typeface="Arial" panose="020B0604020202020204" pitchFamily="34" charset="0"/>
              </a:rPr>
              <a:t>*</a:t>
            </a:r>
            <a:r>
              <a:rPr lang="en-US" sz="1200">
                <a:solidFill>
                  <a:srgbClr val="762000"/>
                </a:solidFill>
                <a:latin typeface="Arial" panose="020B0604020202020204" pitchFamily="34" charset="0"/>
                <a:cs typeface="Arial" panose="020B0604020202020204" pitchFamily="34" charset="0"/>
              </a:rPr>
              <a:t>Aboriginal and Torres Strait Islander viewers are advised that this video may contain images and voices of people who have died.</a:t>
            </a:r>
            <a:endParaRPr lang="en-AU" sz="1200">
              <a:solidFill>
                <a:srgbClr val="762000"/>
              </a:solidFill>
              <a:latin typeface="Arial" panose="020B0604020202020204" pitchFamily="34" charset="0"/>
              <a:cs typeface="Arial" panose="020B0604020202020204" pitchFamily="34" charset="0"/>
            </a:endParaRPr>
          </a:p>
        </p:txBody>
      </p:sp>
      <p:pic>
        <p:nvPicPr>
          <p:cNvPr id="52" name="Picture 51" descr="A screenshot of a video showing a woman speaking.">
            <a:hlinkClick r:id="rId3"/>
            <a:extLst>
              <a:ext uri="{FF2B5EF4-FFF2-40B4-BE49-F238E27FC236}">
                <a16:creationId xmlns:a16="http://schemas.microsoft.com/office/drawing/2014/main" id="{65772F42-8144-4DA1-A815-ACDD7EFDAB4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231756" y="1547446"/>
            <a:ext cx="3960000" cy="2251234"/>
          </a:xfrm>
          <a:prstGeom prst="rect">
            <a:avLst/>
          </a:prstGeom>
        </p:spPr>
      </p:pic>
      <p:sp>
        <p:nvSpPr>
          <p:cNvPr id="7" name="Rectangle 6">
            <a:extLst>
              <a:ext uri="{FF2B5EF4-FFF2-40B4-BE49-F238E27FC236}">
                <a16:creationId xmlns:a16="http://schemas.microsoft.com/office/drawing/2014/main" id="{82C3CA44-F8C9-44EE-9236-4A15BAFCF958}"/>
              </a:ext>
            </a:extLst>
          </p:cNvPr>
          <p:cNvSpPr/>
          <p:nvPr/>
        </p:nvSpPr>
        <p:spPr>
          <a:xfrm>
            <a:off x="1638026" y="4171146"/>
            <a:ext cx="5778149" cy="1774372"/>
          </a:xfrm>
          <a:prstGeom prst="rect">
            <a:avLst/>
          </a:prstGeom>
        </p:spPr>
        <p:txBody>
          <a:bodyPr wrap="square" lIns="91440" tIns="45720" rIns="91440" bIns="45720" anchor="ctr">
            <a:spAutoFit/>
          </a:bodyPr>
          <a:lstStyle/>
          <a:p>
            <a:pPr algn="ctr">
              <a:spcBef>
                <a:spcPts val="1200"/>
              </a:spcBef>
            </a:pPr>
            <a:r>
              <a:rPr lang="en-AU" sz="2000">
                <a:solidFill>
                  <a:srgbClr val="762000"/>
                </a:solidFill>
                <a:latin typeface="Arial"/>
                <a:cs typeface="Arial"/>
              </a:rPr>
              <a:t>Watch Caritas Australia’s </a:t>
            </a:r>
            <a:r>
              <a:rPr lang="en-AU" sz="2000" i="1">
                <a:solidFill>
                  <a:srgbClr val="762000"/>
                </a:solidFill>
                <a:latin typeface="Arial"/>
                <a:cs typeface="Arial"/>
                <a:hlinkClick r:id="rId3">
                  <a:extLst>
                    <a:ext uri="{A12FA001-AC4F-418D-AE19-62706E023703}">
                      <ahyp:hlinkClr xmlns:ahyp="http://schemas.microsoft.com/office/drawing/2018/hyperlinkcolor" val="tx"/>
                    </a:ext>
                  </a:extLst>
                </a:hlinkClick>
              </a:rPr>
              <a:t>Programs Snapshot: First Australians</a:t>
            </a:r>
            <a:r>
              <a:rPr lang="en-AU" sz="2000">
                <a:solidFill>
                  <a:srgbClr val="762000"/>
                </a:solidFill>
                <a:latin typeface="Arial"/>
                <a:cs typeface="Arial"/>
              </a:rPr>
              <a:t> video.* </a:t>
            </a:r>
            <a:endParaRPr lang="en-AU" sz="2000">
              <a:solidFill>
                <a:srgbClr val="762000"/>
              </a:solidFill>
              <a:latin typeface="Arial" panose="020B0604020202020204" pitchFamily="34" charset="0"/>
              <a:cs typeface="Arial" panose="020B0604020202020204" pitchFamily="34" charset="0"/>
            </a:endParaRPr>
          </a:p>
          <a:p>
            <a:pPr algn="ctr">
              <a:spcBef>
                <a:spcPts val="1200"/>
              </a:spcBef>
            </a:pPr>
            <a:r>
              <a:rPr lang="en-AU" sz="2000">
                <a:solidFill>
                  <a:srgbClr val="762000"/>
                </a:solidFill>
                <a:latin typeface="Arial"/>
                <a:cs typeface="Arial"/>
              </a:rPr>
              <a:t>How are these Caritas Australia-supported partners and programs helping First Nations individuals and communities? </a:t>
            </a:r>
            <a:endParaRPr lang="en-US" sz="2400" b="1">
              <a:solidFill>
                <a:srgbClr val="762000"/>
              </a:solidFill>
              <a:latin typeface="Arial" panose="020B0604020202020204" pitchFamily="34" charset="0"/>
              <a:cs typeface="Arial" panose="020B0604020202020204" pitchFamily="34" charset="0"/>
            </a:endParaRPr>
          </a:p>
        </p:txBody>
      </p:sp>
      <p:sp>
        <p:nvSpPr>
          <p:cNvPr id="8" name="Round Diagonal Corner Rectangle 1">
            <a:extLst>
              <a:ext uri="{FF2B5EF4-FFF2-40B4-BE49-F238E27FC236}">
                <a16:creationId xmlns:a16="http://schemas.microsoft.com/office/drawing/2014/main" id="{8AEA81D3-27D7-4D62-8DFE-F70C6C6745C8}"/>
              </a:ext>
            </a:extLst>
          </p:cNvPr>
          <p:cNvSpPr>
            <a:spLocks noChangeAspect="1"/>
          </p:cNvSpPr>
          <p:nvPr/>
        </p:nvSpPr>
        <p:spPr>
          <a:xfrm rot="16200000">
            <a:off x="3204575" y="1427202"/>
            <a:ext cx="1965073" cy="7239157"/>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a:extLst>
              <a:ext uri="{FF2B5EF4-FFF2-40B4-BE49-F238E27FC236}">
                <a16:creationId xmlns:a16="http://schemas.microsoft.com/office/drawing/2014/main" id="{23D41F3B-06F0-4CAF-B188-B63DF0E2EC80}"/>
              </a:ext>
            </a:extLst>
          </p:cNvPr>
          <p:cNvPicPr/>
          <p:nvPr/>
        </p:nvPicPr>
        <p:blipFill>
          <a:blip r:embed="rId5">
            <a:extLst>
              <a:ext uri="{28A0092B-C50C-407E-A947-70E740481C1C}">
                <a14:useLocalDpi xmlns:a14="http://schemas.microsoft.com/office/drawing/2010/main"/>
              </a:ext>
            </a:extLst>
          </a:blip>
          <a:srcRect/>
          <a:stretch>
            <a:fillRect/>
          </a:stretch>
        </p:blipFill>
        <p:spPr bwMode="auto">
          <a:xfrm>
            <a:off x="837543" y="4276603"/>
            <a:ext cx="594866" cy="594866"/>
          </a:xfrm>
          <a:prstGeom prst="rect">
            <a:avLst/>
          </a:prstGeom>
          <a:noFill/>
          <a:ln>
            <a:noFill/>
          </a:ln>
        </p:spPr>
      </p:pic>
    </p:spTree>
    <p:extLst>
      <p:ext uri="{BB962C8B-B14F-4D97-AF65-F5344CB8AC3E}">
        <p14:creationId xmlns:p14="http://schemas.microsoft.com/office/powerpoint/2010/main" val="12356153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5DBCB"/>
        </a:solidFill>
        <a:effectLst/>
      </p:bgPr>
    </p:bg>
    <p:spTree>
      <p:nvGrpSpPr>
        <p:cNvPr id="1" name="">
          <a:extLst>
            <a:ext uri="{FF2B5EF4-FFF2-40B4-BE49-F238E27FC236}">
              <a16:creationId xmlns:a16="http://schemas.microsoft.com/office/drawing/2014/main" id="{37BAA7C4-4BFD-CC86-3738-996684397E11}"/>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AF0AC08F-760C-7A39-F8D6-9E5F7DDB57A1}"/>
              </a:ext>
            </a:extLst>
          </p:cNvPr>
          <p:cNvSpPr/>
          <p:nvPr/>
        </p:nvSpPr>
        <p:spPr>
          <a:xfrm>
            <a:off x="0" y="0"/>
            <a:ext cx="12192000" cy="6858000"/>
          </a:xfrm>
          <a:prstGeom prst="rect">
            <a:avLst/>
          </a:prstGeom>
          <a:solidFill>
            <a:srgbClr val="FFC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7" name="Picture 3" descr="Shape, circle&#10;&#10;Description automatically generated">
            <a:extLst>
              <a:ext uri="{FF2B5EF4-FFF2-40B4-BE49-F238E27FC236}">
                <a16:creationId xmlns:a16="http://schemas.microsoft.com/office/drawing/2014/main" id="{F1C330DF-2E10-1058-A393-9580EE28BB4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0311059" flipH="1" flipV="1">
            <a:off x="1090859" y="1084835"/>
            <a:ext cx="9923139" cy="26374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11" name="Picture 3" descr="Shape, circle&#10;&#10;Description automatically generated">
            <a:extLst>
              <a:ext uri="{FF2B5EF4-FFF2-40B4-BE49-F238E27FC236}">
                <a16:creationId xmlns:a16="http://schemas.microsoft.com/office/drawing/2014/main" id="{2A24F933-598A-098D-0683-BB0ACB3EA04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0311059" flipV="1">
            <a:off x="960506" y="3479812"/>
            <a:ext cx="10207295" cy="26374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31326C21-6745-D7BD-F398-E07171814055}"/>
              </a:ext>
            </a:extLst>
          </p:cNvPr>
          <p:cNvSpPr txBox="1"/>
          <p:nvPr/>
        </p:nvSpPr>
        <p:spPr>
          <a:xfrm>
            <a:off x="1703512" y="124475"/>
            <a:ext cx="8784976" cy="646331"/>
          </a:xfrm>
          <a:prstGeom prst="rect">
            <a:avLst/>
          </a:prstGeom>
          <a:noFill/>
        </p:spPr>
        <p:txBody>
          <a:bodyPr wrap="square" lIns="91440" tIns="45720" rIns="91440" bIns="45720" rtlCol="0" anchor="t">
            <a:spAutoFit/>
          </a:bodyPr>
          <a:lstStyle/>
          <a:p>
            <a:pPr algn="ctr"/>
            <a:r>
              <a:rPr lang="en-AU" sz="3600" b="1" dirty="0">
                <a:solidFill>
                  <a:srgbClr val="762000"/>
                </a:solidFill>
                <a:latin typeface="Arial" panose="020B0604020202020204" pitchFamily="34" charset="0"/>
                <a:cs typeface="Arial" panose="020B0604020202020204" pitchFamily="34" charset="0"/>
              </a:rPr>
              <a:t>CATHOLIC SOCIAL TEACHING</a:t>
            </a:r>
          </a:p>
        </p:txBody>
      </p:sp>
      <p:sp>
        <p:nvSpPr>
          <p:cNvPr id="17" name="TextBox 16">
            <a:extLst>
              <a:ext uri="{FF2B5EF4-FFF2-40B4-BE49-F238E27FC236}">
                <a16:creationId xmlns:a16="http://schemas.microsoft.com/office/drawing/2014/main" id="{204717FF-3107-2D2D-436D-E8E63914EFFF}"/>
              </a:ext>
            </a:extLst>
          </p:cNvPr>
          <p:cNvSpPr txBox="1"/>
          <p:nvPr/>
        </p:nvSpPr>
        <p:spPr>
          <a:xfrm>
            <a:off x="1262995" y="777581"/>
            <a:ext cx="9666010" cy="1092607"/>
          </a:xfrm>
          <a:prstGeom prst="rect">
            <a:avLst/>
          </a:prstGeom>
          <a:noFill/>
        </p:spPr>
        <p:txBody>
          <a:bodyPr wrap="square" lIns="91440" tIns="45720" rIns="91440" bIns="45720" anchor="t">
            <a:spAutoFit/>
          </a:bodyPr>
          <a:lstStyle/>
          <a:p>
            <a:pPr algn="ctr"/>
            <a:r>
              <a:rPr lang="en-AU" sz="1400" dirty="0">
                <a:solidFill>
                  <a:schemeClr val="tx1">
                    <a:lumMod val="95000"/>
                    <a:lumOff val="5000"/>
                  </a:schemeClr>
                </a:solidFill>
                <a:latin typeface="Roboto Light" panose="02000000000000000000" pitchFamily="2" charset="0"/>
                <a:ea typeface="Roboto Light" panose="02000000000000000000" pitchFamily="2" charset="0"/>
                <a:cs typeface="Roboto Light" panose="02000000000000000000" pitchFamily="2" charset="0"/>
              </a:rPr>
              <a:t>Catholic Social Teaching principles (CST) cover all spheres of life – the economic, political, personal and spiritual. </a:t>
            </a:r>
          </a:p>
          <a:p>
            <a:pPr algn="ctr">
              <a:spcAft>
                <a:spcPts val="600"/>
              </a:spcAft>
            </a:pPr>
            <a:r>
              <a:rPr lang="en-AU" sz="1400" dirty="0">
                <a:solidFill>
                  <a:schemeClr val="tx1">
                    <a:lumMod val="95000"/>
                    <a:lumOff val="5000"/>
                  </a:schemeClr>
                </a:solidFill>
                <a:latin typeface="Roboto Light" panose="02000000000000000000" pitchFamily="2" charset="0"/>
                <a:ea typeface="Roboto Light" panose="02000000000000000000" pitchFamily="2" charset="0"/>
                <a:cs typeface="Roboto Light" panose="02000000000000000000" pitchFamily="2" charset="0"/>
              </a:rPr>
              <a:t>The principles are inspired by the writings of the Pope and other Catholic leaders about social issues. </a:t>
            </a:r>
          </a:p>
          <a:p>
            <a:pPr algn="ctr"/>
            <a:r>
              <a:rPr lang="en-AU" sz="1400" dirty="0">
                <a:solidFill>
                  <a:srgbClr val="2E294E"/>
                </a:solidFill>
                <a:latin typeface="Roboto Medium" panose="02000000000000000000" pitchFamily="2" charset="0"/>
                <a:ea typeface="Roboto Medium" panose="02000000000000000000" pitchFamily="2" charset="0"/>
                <a:cs typeface="Roboto Medium" panose="02000000000000000000" pitchFamily="2" charset="0"/>
              </a:rPr>
              <a:t>Caritas Australia’s work is shaped by the tradition of Catholic Social Teaching.</a:t>
            </a:r>
          </a:p>
          <a:p>
            <a:pPr algn="ctr"/>
            <a:endParaRPr lang="en-AU" dirty="0">
              <a:latin typeface="Roboto Light" panose="02000000000000000000" pitchFamily="2" charset="0"/>
              <a:ea typeface="Roboto Light" panose="02000000000000000000" pitchFamily="2" charset="0"/>
              <a:cs typeface="Roboto Light" panose="02000000000000000000" pitchFamily="2" charset="0"/>
            </a:endParaRPr>
          </a:p>
        </p:txBody>
      </p:sp>
      <p:sp>
        <p:nvSpPr>
          <p:cNvPr id="20" name="Round Diagonal Corner Rectangle 1">
            <a:extLst>
              <a:ext uri="{FF2B5EF4-FFF2-40B4-BE49-F238E27FC236}">
                <a16:creationId xmlns:a16="http://schemas.microsoft.com/office/drawing/2014/main" id="{306AC7B7-00C6-3617-A056-BA3D1CAB3D4E}"/>
              </a:ext>
            </a:extLst>
          </p:cNvPr>
          <p:cNvSpPr/>
          <p:nvPr/>
        </p:nvSpPr>
        <p:spPr>
          <a:xfrm rot="16200000">
            <a:off x="3240366" y="644799"/>
            <a:ext cx="1507206" cy="3974113"/>
          </a:xfrm>
          <a:prstGeom prst="round2DiagRect">
            <a:avLst/>
          </a:prstGeom>
          <a:solidFill>
            <a:srgbClr val="AFBE8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23" name="TextBox 22">
            <a:extLst>
              <a:ext uri="{FF2B5EF4-FFF2-40B4-BE49-F238E27FC236}">
                <a16:creationId xmlns:a16="http://schemas.microsoft.com/office/drawing/2014/main" id="{8571F569-5EB3-EB01-C636-59523BDCBE8D}"/>
              </a:ext>
            </a:extLst>
          </p:cNvPr>
          <p:cNvSpPr txBox="1"/>
          <p:nvPr/>
        </p:nvSpPr>
        <p:spPr>
          <a:xfrm>
            <a:off x="2236608" y="2041564"/>
            <a:ext cx="3528392" cy="1180580"/>
          </a:xfrm>
          <a:prstGeom prst="rect">
            <a:avLst/>
          </a:prstGeom>
          <a:noFill/>
        </p:spPr>
        <p:txBody>
          <a:bodyPr wrap="square">
            <a:spAutoFit/>
          </a:bodyPr>
          <a:lstStyle/>
          <a:p>
            <a:pPr algn="ctr">
              <a:lnSpc>
                <a:spcPct val="120000"/>
              </a:lnSpc>
            </a:pPr>
            <a:r>
              <a:rPr lang="en-AU" b="1" dirty="0">
                <a:solidFill>
                  <a:schemeClr val="tx1">
                    <a:lumMod val="75000"/>
                    <a:lumOff val="25000"/>
                  </a:schemeClr>
                </a:solidFill>
                <a:latin typeface="Arial BOLD" panose="020B0704020202020204" pitchFamily="34" charset="0"/>
                <a:ea typeface="Roboto Light" panose="02000000000000000000" pitchFamily="2" charset="0"/>
                <a:cs typeface="Arial BOLD" panose="020B0704020202020204" pitchFamily="34" charset="0"/>
              </a:rPr>
              <a:t>Human Dignity</a:t>
            </a:r>
          </a:p>
          <a:p>
            <a:pPr algn="ctr">
              <a:lnSpc>
                <a:spcPct val="120000"/>
              </a:lnSpc>
            </a:pPr>
            <a:r>
              <a:rPr lang="en-AU" sz="14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Every person is made in the image of God. We are all valuable and worthy of respect and fairness because we are all human.</a:t>
            </a:r>
          </a:p>
        </p:txBody>
      </p:sp>
      <p:sp>
        <p:nvSpPr>
          <p:cNvPr id="24" name="Round Diagonal Corner Rectangle 1">
            <a:extLst>
              <a:ext uri="{FF2B5EF4-FFF2-40B4-BE49-F238E27FC236}">
                <a16:creationId xmlns:a16="http://schemas.microsoft.com/office/drawing/2014/main" id="{EE4651B3-9819-B644-D858-BDD3BA11EB53}"/>
              </a:ext>
            </a:extLst>
          </p:cNvPr>
          <p:cNvSpPr/>
          <p:nvPr/>
        </p:nvSpPr>
        <p:spPr>
          <a:xfrm rot="16200000">
            <a:off x="3240366" y="2244337"/>
            <a:ext cx="1507206" cy="3974113"/>
          </a:xfrm>
          <a:prstGeom prst="round2DiagRect">
            <a:avLst/>
          </a:prstGeom>
          <a:solidFill>
            <a:srgbClr val="AFBE8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29" name="TextBox 28">
            <a:extLst>
              <a:ext uri="{FF2B5EF4-FFF2-40B4-BE49-F238E27FC236}">
                <a16:creationId xmlns:a16="http://schemas.microsoft.com/office/drawing/2014/main" id="{D0787D5D-F59B-8398-BE36-5A9FFEEE0B30}"/>
              </a:ext>
            </a:extLst>
          </p:cNvPr>
          <p:cNvSpPr txBox="1"/>
          <p:nvPr/>
        </p:nvSpPr>
        <p:spPr>
          <a:xfrm>
            <a:off x="2236608" y="3641103"/>
            <a:ext cx="3528392" cy="1180580"/>
          </a:xfrm>
          <a:prstGeom prst="rect">
            <a:avLst/>
          </a:prstGeom>
          <a:noFill/>
        </p:spPr>
        <p:txBody>
          <a:bodyPr wrap="square">
            <a:spAutoFit/>
          </a:bodyPr>
          <a:lstStyle/>
          <a:p>
            <a:pPr algn="ctr">
              <a:lnSpc>
                <a:spcPct val="120000"/>
              </a:lnSpc>
            </a:pPr>
            <a:r>
              <a:rPr lang="en-AU" b="1">
                <a:solidFill>
                  <a:schemeClr val="tx1">
                    <a:lumMod val="75000"/>
                    <a:lumOff val="25000"/>
                  </a:schemeClr>
                </a:solidFill>
                <a:latin typeface="Arial BOLD" panose="020B0704020202020204" pitchFamily="34" charset="0"/>
                <a:ea typeface="Roboto Light" panose="02000000000000000000" pitchFamily="2" charset="0"/>
                <a:cs typeface="Arial BOLD" panose="020B0704020202020204" pitchFamily="34" charset="0"/>
              </a:rPr>
              <a:t>Care For Our Common Home</a:t>
            </a:r>
          </a:p>
          <a:p>
            <a:pPr algn="ctr">
              <a:lnSpc>
                <a:spcPct val="120000"/>
              </a:lnSpc>
            </a:pPr>
            <a:r>
              <a:rPr lang="en-AU" sz="1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Earth is a gift from God that we should care for and protect; for current </a:t>
            </a:r>
            <a:br>
              <a:rPr lang="en-AU" sz="1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br>
            <a:r>
              <a:rPr lang="en-AU" sz="1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and future generations. </a:t>
            </a:r>
          </a:p>
        </p:txBody>
      </p:sp>
      <p:sp>
        <p:nvSpPr>
          <p:cNvPr id="32" name="Round Diagonal Corner Rectangle 1">
            <a:extLst>
              <a:ext uri="{FF2B5EF4-FFF2-40B4-BE49-F238E27FC236}">
                <a16:creationId xmlns:a16="http://schemas.microsoft.com/office/drawing/2014/main" id="{4000B267-FB5B-1695-361D-83B49E00AFF8}"/>
              </a:ext>
            </a:extLst>
          </p:cNvPr>
          <p:cNvSpPr/>
          <p:nvPr/>
        </p:nvSpPr>
        <p:spPr>
          <a:xfrm rot="16200000">
            <a:off x="3240366" y="3843876"/>
            <a:ext cx="1507206" cy="3974113"/>
          </a:xfrm>
          <a:prstGeom prst="round2DiagRect">
            <a:avLst/>
          </a:prstGeom>
          <a:solidFill>
            <a:srgbClr val="AFBE8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33" name="TextBox 32">
            <a:extLst>
              <a:ext uri="{FF2B5EF4-FFF2-40B4-BE49-F238E27FC236}">
                <a16:creationId xmlns:a16="http://schemas.microsoft.com/office/drawing/2014/main" id="{33A4622F-DC52-A309-E5C3-5F6A3BD408C0}"/>
              </a:ext>
            </a:extLst>
          </p:cNvPr>
          <p:cNvSpPr txBox="1"/>
          <p:nvPr/>
        </p:nvSpPr>
        <p:spPr>
          <a:xfrm>
            <a:off x="2236608" y="5240641"/>
            <a:ext cx="3528392" cy="1180580"/>
          </a:xfrm>
          <a:prstGeom prst="rect">
            <a:avLst/>
          </a:prstGeom>
          <a:noFill/>
        </p:spPr>
        <p:txBody>
          <a:bodyPr wrap="square">
            <a:spAutoFit/>
          </a:bodyPr>
          <a:lstStyle/>
          <a:p>
            <a:pPr algn="ctr">
              <a:lnSpc>
                <a:spcPct val="120000"/>
              </a:lnSpc>
            </a:pPr>
            <a:r>
              <a:rPr lang="en-AU" b="1">
                <a:solidFill>
                  <a:schemeClr val="tx1">
                    <a:lumMod val="75000"/>
                    <a:lumOff val="25000"/>
                  </a:schemeClr>
                </a:solidFill>
                <a:latin typeface="Arial BOLD" panose="020B0704020202020204" pitchFamily="34" charset="0"/>
                <a:ea typeface="Roboto Light" panose="02000000000000000000" pitchFamily="2" charset="0"/>
                <a:cs typeface="Arial BOLD" panose="020B0704020202020204" pitchFamily="34" charset="0"/>
              </a:rPr>
              <a:t>The Common Good</a:t>
            </a:r>
          </a:p>
          <a:p>
            <a:pPr algn="ctr">
              <a:lnSpc>
                <a:spcPct val="120000"/>
              </a:lnSpc>
            </a:pPr>
            <a:r>
              <a:rPr lang="en-AU" sz="1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We should always try to think about what is good for everyone, not just ourselves. It’s about living together in a community.</a:t>
            </a:r>
          </a:p>
        </p:txBody>
      </p:sp>
      <p:sp>
        <p:nvSpPr>
          <p:cNvPr id="41" name="Round Diagonal Corner Rectangle 1">
            <a:extLst>
              <a:ext uri="{FF2B5EF4-FFF2-40B4-BE49-F238E27FC236}">
                <a16:creationId xmlns:a16="http://schemas.microsoft.com/office/drawing/2014/main" id="{B8EFBF2B-3C41-49E7-10BD-C8C965B86102}"/>
              </a:ext>
            </a:extLst>
          </p:cNvPr>
          <p:cNvSpPr/>
          <p:nvPr/>
        </p:nvSpPr>
        <p:spPr>
          <a:xfrm rot="16200000">
            <a:off x="7382484" y="659387"/>
            <a:ext cx="1507206" cy="3974113"/>
          </a:xfrm>
          <a:prstGeom prst="round2DiagRect">
            <a:avLst/>
          </a:prstGeom>
          <a:solidFill>
            <a:srgbClr val="AFBE8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42" name="TextBox 41">
            <a:extLst>
              <a:ext uri="{FF2B5EF4-FFF2-40B4-BE49-F238E27FC236}">
                <a16:creationId xmlns:a16="http://schemas.microsoft.com/office/drawing/2014/main" id="{9481017E-0666-2079-4AEB-8698D14B68A4}"/>
              </a:ext>
            </a:extLst>
          </p:cNvPr>
          <p:cNvSpPr txBox="1"/>
          <p:nvPr/>
        </p:nvSpPr>
        <p:spPr>
          <a:xfrm>
            <a:off x="6378726" y="2056152"/>
            <a:ext cx="3528392" cy="1180580"/>
          </a:xfrm>
          <a:prstGeom prst="rect">
            <a:avLst/>
          </a:prstGeom>
          <a:noFill/>
        </p:spPr>
        <p:txBody>
          <a:bodyPr wrap="square">
            <a:spAutoFit/>
          </a:bodyPr>
          <a:lstStyle/>
          <a:p>
            <a:pPr algn="ctr">
              <a:lnSpc>
                <a:spcPct val="120000"/>
              </a:lnSpc>
            </a:pPr>
            <a:r>
              <a:rPr lang="en-AU" b="1">
                <a:solidFill>
                  <a:schemeClr val="tx1">
                    <a:lumMod val="75000"/>
                    <a:lumOff val="25000"/>
                  </a:schemeClr>
                </a:solidFill>
                <a:latin typeface="Arial BOLD" panose="020B0704020202020204" pitchFamily="34" charset="0"/>
                <a:ea typeface="Roboto Light" panose="02000000000000000000" pitchFamily="2" charset="0"/>
                <a:cs typeface="Arial BOLD" panose="020B0704020202020204" pitchFamily="34" charset="0"/>
              </a:rPr>
              <a:t>Solidarity</a:t>
            </a:r>
          </a:p>
          <a:p>
            <a:pPr algn="ctr">
              <a:lnSpc>
                <a:spcPct val="120000"/>
              </a:lnSpc>
            </a:pPr>
            <a:r>
              <a:rPr lang="en-AU" sz="1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We are all connected. </a:t>
            </a:r>
          </a:p>
          <a:p>
            <a:pPr algn="ctr">
              <a:lnSpc>
                <a:spcPct val="120000"/>
              </a:lnSpc>
            </a:pPr>
            <a:r>
              <a:rPr lang="en-AU" sz="1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We need to work together and support each other as one human family. </a:t>
            </a:r>
          </a:p>
        </p:txBody>
      </p:sp>
      <p:sp>
        <p:nvSpPr>
          <p:cNvPr id="43" name="Round Diagonal Corner Rectangle 1">
            <a:extLst>
              <a:ext uri="{FF2B5EF4-FFF2-40B4-BE49-F238E27FC236}">
                <a16:creationId xmlns:a16="http://schemas.microsoft.com/office/drawing/2014/main" id="{9CA44892-978A-D838-8D73-E51515CD3ACA}"/>
              </a:ext>
            </a:extLst>
          </p:cNvPr>
          <p:cNvSpPr/>
          <p:nvPr/>
        </p:nvSpPr>
        <p:spPr>
          <a:xfrm rot="16200000">
            <a:off x="7382484" y="2258925"/>
            <a:ext cx="1507206" cy="3974113"/>
          </a:xfrm>
          <a:prstGeom prst="round2DiagRect">
            <a:avLst/>
          </a:prstGeom>
          <a:solidFill>
            <a:srgbClr val="AFBE8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44" name="TextBox 43">
            <a:extLst>
              <a:ext uri="{FF2B5EF4-FFF2-40B4-BE49-F238E27FC236}">
                <a16:creationId xmlns:a16="http://schemas.microsoft.com/office/drawing/2014/main" id="{E61E32BC-245E-B784-B3A8-AAD4F2B3D1AD}"/>
              </a:ext>
            </a:extLst>
          </p:cNvPr>
          <p:cNvSpPr txBox="1"/>
          <p:nvPr/>
        </p:nvSpPr>
        <p:spPr>
          <a:xfrm>
            <a:off x="6265243" y="3628476"/>
            <a:ext cx="3755359" cy="1439112"/>
          </a:xfrm>
          <a:prstGeom prst="rect">
            <a:avLst/>
          </a:prstGeom>
          <a:noFill/>
        </p:spPr>
        <p:txBody>
          <a:bodyPr wrap="square">
            <a:spAutoFit/>
          </a:bodyPr>
          <a:lstStyle/>
          <a:p>
            <a:pPr algn="ctr">
              <a:lnSpc>
                <a:spcPct val="120000"/>
              </a:lnSpc>
            </a:pPr>
            <a:r>
              <a:rPr lang="en-AU" b="1" dirty="0">
                <a:solidFill>
                  <a:schemeClr val="tx1">
                    <a:lumMod val="75000"/>
                    <a:lumOff val="25000"/>
                  </a:schemeClr>
                </a:solidFill>
                <a:latin typeface="Arial BOLD" panose="020B0704020202020204" pitchFamily="34" charset="0"/>
                <a:ea typeface="Roboto Light" panose="02000000000000000000" pitchFamily="2" charset="0"/>
                <a:cs typeface="Arial BOLD" panose="020B0704020202020204" pitchFamily="34" charset="0"/>
              </a:rPr>
              <a:t>Preferential Option For The Poor</a:t>
            </a:r>
          </a:p>
          <a:p>
            <a:pPr algn="ctr">
              <a:lnSpc>
                <a:spcPct val="120000"/>
              </a:lnSpc>
            </a:pPr>
            <a:r>
              <a:rPr lang="en-AU" sz="14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The Bible teaches us to take extra special care of the most vulnerable people in society. We should try to create a fairer world.</a:t>
            </a:r>
          </a:p>
          <a:p>
            <a:pPr algn="ctr">
              <a:lnSpc>
                <a:spcPct val="120000"/>
              </a:lnSpc>
            </a:pPr>
            <a:endParaRPr lang="en-AU" sz="14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45" name="Round Diagonal Corner Rectangle 1">
            <a:extLst>
              <a:ext uri="{FF2B5EF4-FFF2-40B4-BE49-F238E27FC236}">
                <a16:creationId xmlns:a16="http://schemas.microsoft.com/office/drawing/2014/main" id="{C5B0220B-F82C-E81E-0A18-6EC5852063EC}"/>
              </a:ext>
            </a:extLst>
          </p:cNvPr>
          <p:cNvSpPr/>
          <p:nvPr/>
        </p:nvSpPr>
        <p:spPr>
          <a:xfrm rot="16200000">
            <a:off x="7382484" y="3858464"/>
            <a:ext cx="1507206" cy="3974113"/>
          </a:xfrm>
          <a:prstGeom prst="round2DiagRect">
            <a:avLst/>
          </a:prstGeom>
          <a:solidFill>
            <a:srgbClr val="AFBE8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3"/>
          </a:p>
        </p:txBody>
      </p:sp>
      <p:sp>
        <p:nvSpPr>
          <p:cNvPr id="46" name="TextBox 45">
            <a:extLst>
              <a:ext uri="{FF2B5EF4-FFF2-40B4-BE49-F238E27FC236}">
                <a16:creationId xmlns:a16="http://schemas.microsoft.com/office/drawing/2014/main" id="{A4E85F0C-9357-130C-A94C-63818E53445B}"/>
              </a:ext>
            </a:extLst>
          </p:cNvPr>
          <p:cNvSpPr txBox="1"/>
          <p:nvPr/>
        </p:nvSpPr>
        <p:spPr>
          <a:xfrm>
            <a:off x="6166233" y="5239021"/>
            <a:ext cx="3939709" cy="1180580"/>
          </a:xfrm>
          <a:prstGeom prst="rect">
            <a:avLst/>
          </a:prstGeom>
          <a:noFill/>
        </p:spPr>
        <p:txBody>
          <a:bodyPr wrap="square">
            <a:spAutoFit/>
          </a:bodyPr>
          <a:lstStyle/>
          <a:p>
            <a:pPr algn="ctr">
              <a:lnSpc>
                <a:spcPct val="120000"/>
              </a:lnSpc>
            </a:pPr>
            <a:r>
              <a:rPr lang="en-AU" b="1" dirty="0">
                <a:solidFill>
                  <a:schemeClr val="tx1">
                    <a:lumMod val="75000"/>
                    <a:lumOff val="25000"/>
                  </a:schemeClr>
                </a:solidFill>
                <a:latin typeface="Arial BOLD" panose="020B0704020202020204" pitchFamily="34" charset="0"/>
                <a:ea typeface="Roboto Light" panose="02000000000000000000" pitchFamily="2" charset="0"/>
                <a:cs typeface="Arial BOLD" panose="020B0704020202020204" pitchFamily="34" charset="0"/>
              </a:rPr>
              <a:t>Subsidiarity and Participation</a:t>
            </a:r>
          </a:p>
          <a:p>
            <a:pPr algn="ctr">
              <a:lnSpc>
                <a:spcPct val="120000"/>
              </a:lnSpc>
            </a:pPr>
            <a:r>
              <a:rPr lang="en-US" sz="1400" dirty="0">
                <a:solidFill>
                  <a:schemeClr val="tx1">
                    <a:lumMod val="75000"/>
                    <a:lumOff val="25000"/>
                  </a:schemeClr>
                </a:solidFill>
                <a:latin typeface="Roboto Light" panose="02000000000000000000" pitchFamily="2" charset="0"/>
                <a:ea typeface="Roboto Light" panose="02000000000000000000" pitchFamily="2" charset="0"/>
                <a:cs typeface="Roboto Medium"/>
              </a:rPr>
              <a:t>All people should be able to participate in their community and have a say in decisions that affect them.</a:t>
            </a:r>
            <a:r>
              <a:rPr lang="en-AU" sz="14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 </a:t>
            </a:r>
          </a:p>
        </p:txBody>
      </p:sp>
      <p:pic>
        <p:nvPicPr>
          <p:cNvPr id="76" name="Graphic 75">
            <a:extLst>
              <a:ext uri="{FF2B5EF4-FFF2-40B4-BE49-F238E27FC236}">
                <a16:creationId xmlns:a16="http://schemas.microsoft.com/office/drawing/2014/main" id="{82847CC3-D169-059A-073D-BBBDE0E107C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248447" y="3859189"/>
            <a:ext cx="637304" cy="637304"/>
          </a:xfrm>
          <a:prstGeom prst="rect">
            <a:avLst/>
          </a:prstGeom>
        </p:spPr>
      </p:pic>
      <p:pic>
        <p:nvPicPr>
          <p:cNvPr id="78" name="Graphic 77">
            <a:extLst>
              <a:ext uri="{FF2B5EF4-FFF2-40B4-BE49-F238E27FC236}">
                <a16:creationId xmlns:a16="http://schemas.microsoft.com/office/drawing/2014/main" id="{7540BD73-F3CC-4401-4FA5-B604469C54C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0259452" y="2442015"/>
            <a:ext cx="633452" cy="633452"/>
          </a:xfrm>
          <a:prstGeom prst="rect">
            <a:avLst/>
          </a:prstGeom>
        </p:spPr>
      </p:pic>
      <p:pic>
        <p:nvPicPr>
          <p:cNvPr id="84" name="Picture 83" descr="A picture containing logo&#10;&#10;Description automatically generated">
            <a:extLst>
              <a:ext uri="{FF2B5EF4-FFF2-40B4-BE49-F238E27FC236}">
                <a16:creationId xmlns:a16="http://schemas.microsoft.com/office/drawing/2014/main" id="{70E76EC9-6BAB-5DD0-6413-0B165A122E0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76848" y="241046"/>
            <a:ext cx="1284997" cy="463997"/>
          </a:xfrm>
          <a:prstGeom prst="rect">
            <a:avLst/>
          </a:prstGeom>
        </p:spPr>
      </p:pic>
      <p:sp>
        <p:nvSpPr>
          <p:cNvPr id="2" name="TextBox 1">
            <a:extLst>
              <a:ext uri="{FF2B5EF4-FFF2-40B4-BE49-F238E27FC236}">
                <a16:creationId xmlns:a16="http://schemas.microsoft.com/office/drawing/2014/main" id="{C8AFFB0A-9F0E-81BE-7C62-109972531B6D}"/>
              </a:ext>
            </a:extLst>
          </p:cNvPr>
          <p:cNvSpPr txBox="1"/>
          <p:nvPr/>
        </p:nvSpPr>
        <p:spPr>
          <a:xfrm>
            <a:off x="376848" y="6563402"/>
            <a:ext cx="4883380" cy="230832"/>
          </a:xfrm>
          <a:prstGeom prst="rect">
            <a:avLst/>
          </a:prstGeom>
          <a:noFill/>
        </p:spPr>
        <p:txBody>
          <a:bodyPr wrap="square" rtlCol="0">
            <a:spAutoFit/>
          </a:bodyPr>
          <a:lstStyle/>
          <a:p>
            <a:r>
              <a:rPr lang="en-AU" sz="900" dirty="0">
                <a:solidFill>
                  <a:schemeClr val="tx1">
                    <a:lumMod val="75000"/>
                    <a:lumOff val="25000"/>
                  </a:schemeClr>
                </a:solidFill>
                <a:latin typeface="Arial" panose="020B0604020202020204" pitchFamily="34" charset="0"/>
                <a:cs typeface="Arial" panose="020B0604020202020204" pitchFamily="34" charset="0"/>
              </a:rPr>
              <a:t>caritas.org.au/learn/cst-toolkit/</a:t>
            </a:r>
          </a:p>
        </p:txBody>
      </p:sp>
      <p:pic>
        <p:nvPicPr>
          <p:cNvPr id="6" name="Picture 5">
            <a:extLst>
              <a:ext uri="{FF2B5EF4-FFF2-40B4-BE49-F238E27FC236}">
                <a16:creationId xmlns:a16="http://schemas.microsoft.com/office/drawing/2014/main" id="{017D1399-7ABF-0645-5292-09B0AACC90F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187838" y="5458400"/>
            <a:ext cx="758521" cy="758521"/>
          </a:xfrm>
          <a:prstGeom prst="rect">
            <a:avLst/>
          </a:prstGeom>
        </p:spPr>
      </p:pic>
      <p:pic>
        <p:nvPicPr>
          <p:cNvPr id="8" name="Picture 7">
            <a:extLst>
              <a:ext uri="{FF2B5EF4-FFF2-40B4-BE49-F238E27FC236}">
                <a16:creationId xmlns:a16="http://schemas.microsoft.com/office/drawing/2014/main" id="{E6394BFC-2D13-1980-B498-66E0A8CA4C0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187838" y="2252323"/>
            <a:ext cx="778959" cy="778959"/>
          </a:xfrm>
          <a:prstGeom prst="rect">
            <a:avLst/>
          </a:prstGeom>
        </p:spPr>
      </p:pic>
      <p:pic>
        <p:nvPicPr>
          <p:cNvPr id="13" name="Picture 12">
            <a:extLst>
              <a:ext uri="{FF2B5EF4-FFF2-40B4-BE49-F238E27FC236}">
                <a16:creationId xmlns:a16="http://schemas.microsoft.com/office/drawing/2014/main" id="{D221A721-3850-4AA6-958F-031B7758105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0149925" y="3709263"/>
            <a:ext cx="1071526" cy="1071526"/>
          </a:xfrm>
          <a:prstGeom prst="rect">
            <a:avLst/>
          </a:prstGeom>
        </p:spPr>
      </p:pic>
      <p:pic>
        <p:nvPicPr>
          <p:cNvPr id="15" name="Picture 14">
            <a:extLst>
              <a:ext uri="{FF2B5EF4-FFF2-40B4-BE49-F238E27FC236}">
                <a16:creationId xmlns:a16="http://schemas.microsoft.com/office/drawing/2014/main" id="{A556BC3C-7806-748D-8908-DFAA40667E3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0197724" y="5376088"/>
            <a:ext cx="923143" cy="923143"/>
          </a:xfrm>
          <a:prstGeom prst="rect">
            <a:avLst/>
          </a:prstGeom>
        </p:spPr>
      </p:pic>
    </p:spTree>
    <p:extLst>
      <p:ext uri="{BB962C8B-B14F-4D97-AF65-F5344CB8AC3E}">
        <p14:creationId xmlns:p14="http://schemas.microsoft.com/office/powerpoint/2010/main" val="31323896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p:txBody>
          <a:bodyPr lIns="91440" tIns="45720" rIns="91440" bIns="45720" anchor="t"/>
          <a:lstStyle/>
          <a:p>
            <a:pPr>
              <a:spcAft>
                <a:spcPts val="600"/>
              </a:spcAft>
            </a:pPr>
            <a:r>
              <a:rPr lang="en-AU" sz="1200" dirty="0">
                <a:latin typeface="Arial"/>
                <a:ea typeface="Roboto Light"/>
                <a:cs typeface="Arial"/>
              </a:rPr>
              <a:t>Content and Learning Tasks in this resource link to a range of Cross-curriculum Priorities, General Capabilities and Learning Areas of the </a:t>
            </a:r>
            <a:r>
              <a:rPr lang="en-AU" sz="1200" dirty="0">
                <a:solidFill>
                  <a:srgbClr val="00B0F0"/>
                </a:solidFill>
                <a:latin typeface="Arial"/>
                <a:ea typeface="Roboto Light"/>
                <a:cs typeface="Arial"/>
                <a:hlinkClick r:id="rId3">
                  <a:extLst>
                    <a:ext uri="{A12FA001-AC4F-418D-AE19-62706E023703}">
                      <ahyp:hlinkClr xmlns:ahyp="http://schemas.microsoft.com/office/drawing/2018/hyperlinkcolor" val="tx"/>
                    </a:ext>
                  </a:extLst>
                </a:hlinkClick>
              </a:rPr>
              <a:t>Australian Curriculum v9</a:t>
            </a:r>
            <a:r>
              <a:rPr lang="en-AU" sz="1200" dirty="0">
                <a:latin typeface="Arial"/>
                <a:ea typeface="Roboto Light"/>
                <a:cs typeface="Arial"/>
              </a:rPr>
              <a:t>, including:</a:t>
            </a:r>
          </a:p>
          <a:p>
            <a:pPr marL="285750" indent="-285750">
              <a:lnSpc>
                <a:spcPct val="114000"/>
              </a:lnSpc>
              <a:buFont typeface="Arial" panose="020B0604020202020204" pitchFamily="34" charset="0"/>
              <a:buChar char="•"/>
            </a:pPr>
            <a:r>
              <a:rPr lang="en-US" sz="1200" dirty="0">
                <a:solidFill>
                  <a:srgbClr val="00B0F0"/>
                </a:solidFill>
                <a:hlinkClick r:id="rId4">
                  <a:extLst>
                    <a:ext uri="{A12FA001-AC4F-418D-AE19-62706E023703}">
                      <ahyp:hlinkClr xmlns:ahyp="http://schemas.microsoft.com/office/drawing/2018/hyperlinkcolor" val="tx"/>
                    </a:ext>
                  </a:extLst>
                </a:hlinkClick>
              </a:rPr>
              <a:t>Aboriginal and Torres Strait Islander Histories and Cultures</a:t>
            </a:r>
            <a:r>
              <a:rPr lang="en-US" sz="1200" dirty="0">
                <a:solidFill>
                  <a:srgbClr val="00B0F0"/>
                </a:solidFill>
              </a:rPr>
              <a:t> </a:t>
            </a:r>
          </a:p>
          <a:p>
            <a:pPr marL="285750" indent="-285750">
              <a:lnSpc>
                <a:spcPct val="114000"/>
              </a:lnSpc>
              <a:buFont typeface="Arial" panose="020B0604020202020204" pitchFamily="34" charset="0"/>
              <a:buChar char="•"/>
            </a:pPr>
            <a:r>
              <a:rPr lang="en-US" sz="1200" dirty="0">
                <a:solidFill>
                  <a:srgbClr val="00B0F0"/>
                </a:solidFill>
                <a:hlinkClick r:id="rId5">
                  <a:extLst>
                    <a:ext uri="{A12FA001-AC4F-418D-AE19-62706E023703}">
                      <ahyp:hlinkClr xmlns:ahyp="http://schemas.microsoft.com/office/drawing/2018/hyperlinkcolor" val="tx"/>
                    </a:ext>
                  </a:extLst>
                </a:hlinkClick>
              </a:rPr>
              <a:t>Intercultural Understanding</a:t>
            </a:r>
            <a:endParaRPr lang="en-US" sz="1200" dirty="0">
              <a:solidFill>
                <a:srgbClr val="00B0F0"/>
              </a:solidFill>
            </a:endParaRPr>
          </a:p>
          <a:p>
            <a:pPr marL="285750" indent="-285750">
              <a:lnSpc>
                <a:spcPct val="114000"/>
              </a:lnSpc>
              <a:buFont typeface="Arial" panose="020B0604020202020204" pitchFamily="34" charset="0"/>
              <a:buChar char="•"/>
            </a:pPr>
            <a:r>
              <a:rPr lang="en-US" sz="1200" dirty="0">
                <a:solidFill>
                  <a:srgbClr val="00B0F0"/>
                </a:solidFill>
                <a:hlinkClick r:id="rId6">
                  <a:extLst>
                    <a:ext uri="{A12FA001-AC4F-418D-AE19-62706E023703}">
                      <ahyp:hlinkClr xmlns:ahyp="http://schemas.microsoft.com/office/drawing/2018/hyperlinkcolor" val="tx"/>
                    </a:ext>
                  </a:extLst>
                </a:hlinkClick>
              </a:rPr>
              <a:t>Personal and Social Capability</a:t>
            </a:r>
            <a:endParaRPr lang="en-US" sz="1200" dirty="0">
              <a:solidFill>
                <a:srgbClr val="00B0F0"/>
              </a:solidFill>
            </a:endParaRPr>
          </a:p>
          <a:p>
            <a:pPr marL="285750" indent="-285750">
              <a:lnSpc>
                <a:spcPct val="114000"/>
              </a:lnSpc>
              <a:buFont typeface="Arial" panose="020B0604020202020204" pitchFamily="34" charset="0"/>
              <a:buChar char="•"/>
            </a:pPr>
            <a:r>
              <a:rPr lang="en-US" sz="1200" dirty="0">
                <a:solidFill>
                  <a:srgbClr val="00B0F0"/>
                </a:solidFill>
                <a:hlinkClick r:id="rId7">
                  <a:extLst>
                    <a:ext uri="{A12FA001-AC4F-418D-AE19-62706E023703}">
                      <ahyp:hlinkClr xmlns:ahyp="http://schemas.microsoft.com/office/drawing/2018/hyperlinkcolor" val="tx"/>
                    </a:ext>
                  </a:extLst>
                </a:hlinkClick>
              </a:rPr>
              <a:t>English</a:t>
            </a:r>
            <a:r>
              <a:rPr lang="en-US" sz="1200" dirty="0">
                <a:solidFill>
                  <a:srgbClr val="00B0F0"/>
                </a:solidFill>
              </a:rPr>
              <a:t> </a:t>
            </a:r>
          </a:p>
          <a:p>
            <a:pPr marL="285750" indent="-285750">
              <a:lnSpc>
                <a:spcPct val="114000"/>
              </a:lnSpc>
              <a:buFont typeface="Arial" panose="020B0604020202020204" pitchFamily="34" charset="0"/>
              <a:buChar char="•"/>
            </a:pPr>
            <a:r>
              <a:rPr lang="en-US" sz="1200" dirty="0">
                <a:solidFill>
                  <a:srgbClr val="00B0F0"/>
                </a:solidFill>
                <a:hlinkClick r:id="rId8">
                  <a:extLst>
                    <a:ext uri="{A12FA001-AC4F-418D-AE19-62706E023703}">
                      <ahyp:hlinkClr xmlns:ahyp="http://schemas.microsoft.com/office/drawing/2018/hyperlinkcolor" val="tx"/>
                    </a:ext>
                  </a:extLst>
                </a:hlinkClick>
              </a:rPr>
              <a:t>The Arts</a:t>
            </a:r>
            <a:endParaRPr lang="en-US" sz="1200" dirty="0">
              <a:solidFill>
                <a:srgbClr val="00B0F0"/>
              </a:solidFill>
            </a:endParaRPr>
          </a:p>
          <a:p>
            <a:pPr marL="285750" indent="-285750">
              <a:lnSpc>
                <a:spcPct val="114000"/>
              </a:lnSpc>
              <a:buFont typeface="Arial" panose="020B0604020202020204" pitchFamily="34" charset="0"/>
              <a:buChar char="•"/>
            </a:pPr>
            <a:r>
              <a:rPr lang="en-US" sz="1200" dirty="0">
                <a:solidFill>
                  <a:srgbClr val="00B0F0"/>
                </a:solidFill>
                <a:hlinkClick r:id="rId9">
                  <a:extLst>
                    <a:ext uri="{A12FA001-AC4F-418D-AE19-62706E023703}">
                      <ahyp:hlinkClr xmlns:ahyp="http://schemas.microsoft.com/office/drawing/2018/hyperlinkcolor" val="tx"/>
                    </a:ext>
                  </a:extLst>
                </a:hlinkClick>
              </a:rPr>
              <a:t>The Humanities and Social Sciences (HASS)</a:t>
            </a:r>
            <a:endParaRPr lang="en-US" sz="1200" dirty="0">
              <a:solidFill>
                <a:srgbClr val="00B0F0"/>
              </a:solidFill>
            </a:endParaRPr>
          </a:p>
          <a:p>
            <a:pPr>
              <a:lnSpc>
                <a:spcPct val="114000"/>
              </a:lnSpc>
              <a:spcAft>
                <a:spcPts val="1200"/>
              </a:spcAft>
            </a:pPr>
            <a:endParaRPr lang="en-AU" sz="1200" b="1" dirty="0"/>
          </a:p>
          <a:p>
            <a:pPr>
              <a:lnSpc>
                <a:spcPct val="114000"/>
              </a:lnSpc>
              <a:spcAft>
                <a:spcPts val="1200"/>
              </a:spcAft>
            </a:pPr>
            <a:r>
              <a:rPr lang="en-AU" sz="1200" b="1" dirty="0"/>
              <a:t>Curriculum Links </a:t>
            </a:r>
            <a:r>
              <a:rPr lang="en-AU" sz="1200" dirty="0"/>
              <a:t>for suggested activities are included in the ‘Notes’ section of this presentation and available in full in the accompanying</a:t>
            </a:r>
            <a:r>
              <a:rPr lang="en-AU" sz="1200" dirty="0">
                <a:solidFill>
                  <a:srgbClr val="C00000"/>
                </a:solidFill>
              </a:rPr>
              <a:t> </a:t>
            </a:r>
            <a:r>
              <a:rPr lang="en-AU" altLang="en-US" sz="1200" b="1" dirty="0"/>
              <a:t>Teacher’s Notes PDF</a:t>
            </a:r>
            <a:r>
              <a:rPr lang="en-AU" sz="1200" b="1" dirty="0"/>
              <a:t>. </a:t>
            </a:r>
          </a:p>
        </p:txBody>
      </p:sp>
      <p:sp>
        <p:nvSpPr>
          <p:cNvPr id="4" name="Title 4">
            <a:extLst>
              <a:ext uri="{FF2B5EF4-FFF2-40B4-BE49-F238E27FC236}">
                <a16:creationId xmlns:a16="http://schemas.microsoft.com/office/drawing/2014/main" id="{04D3D450-E30E-40FD-9B2A-928EAD069ACB}"/>
              </a:ext>
            </a:extLst>
          </p:cNvPr>
          <p:cNvSpPr txBox="1">
            <a:spLocks/>
          </p:cNvSpPr>
          <p:nvPr/>
        </p:nvSpPr>
        <p:spPr>
          <a:xfrm>
            <a:off x="567530" y="442187"/>
            <a:ext cx="7385832" cy="562570"/>
          </a:xfrm>
          <a:prstGeom prst="rect">
            <a:avLst/>
          </a:prstGeom>
        </p:spPr>
        <p:txBody>
          <a:bodyPr anchor="ctr"/>
          <a:lstStyle>
            <a:lvl1pPr eaLnBrk="1" hangingPunct="1">
              <a:defRPr sz="2672" b="1" baseline="0">
                <a:solidFill>
                  <a:schemeClr val="tx1">
                    <a:lumMod val="75000"/>
                    <a:lumOff val="25000"/>
                  </a:schemeClr>
                </a:solidFill>
                <a:latin typeface="Arial" panose="020B0604020202020204" pitchFamily="34" charset="0"/>
                <a:ea typeface="+mj-ea"/>
                <a:cs typeface="Arial" panose="020B0604020202020204" pitchFamily="34" charset="0"/>
              </a:defRPr>
            </a:lvl1pPr>
          </a:lstStyle>
          <a:p>
            <a:pPr defTabSz="914400"/>
            <a:r>
              <a:rPr lang="en-US" sz="4000" kern="0"/>
              <a:t>CURRICULUM OVERVIEW</a:t>
            </a:r>
            <a:endParaRPr lang="en-AU" sz="4000" kern="0"/>
          </a:p>
        </p:txBody>
      </p:sp>
    </p:spTree>
    <p:extLst>
      <p:ext uri="{BB962C8B-B14F-4D97-AF65-F5344CB8AC3E}">
        <p14:creationId xmlns:p14="http://schemas.microsoft.com/office/powerpoint/2010/main" val="31353068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564742" cy="3728112"/>
          </a:xfrm>
        </p:spPr>
        <p:txBody>
          <a:bodyPr lIns="91440" tIns="45720" rIns="91440" bIns="45720" anchor="t"/>
          <a:lstStyle/>
          <a:p>
            <a:pPr>
              <a:spcBef>
                <a:spcPts val="1200"/>
              </a:spcBef>
            </a:pPr>
            <a:r>
              <a:rPr lang="en-AU" sz="2800" kern="1200"/>
              <a:t>Seven principles of Catholic Social Teaching are: Human Dignity, The Common Good, Subsidiarity, Participation, Solidarity, Preferential Option for the Poor, </a:t>
            </a:r>
            <a:r>
              <a:rPr lang="en-US" sz="2800" kern="1200"/>
              <a:t>Care for our Common Home</a:t>
            </a:r>
            <a:r>
              <a:rPr lang="en-AU" sz="2800" kern="1200"/>
              <a:t>. Caritas Australia expresses these as belief statements that guide our work. </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30" y="334863"/>
            <a:ext cx="10316370" cy="562570"/>
          </a:xfrm>
        </p:spPr>
        <p:txBody>
          <a:bodyPr lIns="91440" tIns="45720" rIns="91440" bIns="45720" anchor="ctr"/>
          <a:lstStyle/>
          <a:p>
            <a:r>
              <a:rPr lang="en-US" sz="4000">
                <a:latin typeface="Arial"/>
                <a:cs typeface="Arial"/>
              </a:rPr>
              <a:t>FIRST AUSTRALIAN PROGRAMS</a:t>
            </a:r>
            <a:endParaRPr lang="en-AU" sz="4000">
              <a:latin typeface="Arial"/>
              <a:cs typeface="Arial"/>
            </a:endParaRPr>
          </a:p>
        </p:txBody>
      </p:sp>
      <p:sp>
        <p:nvSpPr>
          <p:cNvPr id="9" name="Rectangle 8">
            <a:extLst>
              <a:ext uri="{FF2B5EF4-FFF2-40B4-BE49-F238E27FC236}">
                <a16:creationId xmlns:a16="http://schemas.microsoft.com/office/drawing/2014/main" id="{C832C168-92FD-40F7-AE95-C9178C6F2EC4}"/>
              </a:ext>
            </a:extLst>
          </p:cNvPr>
          <p:cNvSpPr/>
          <p:nvPr/>
        </p:nvSpPr>
        <p:spPr>
          <a:xfrm>
            <a:off x="601737" y="4452813"/>
            <a:ext cx="7170751" cy="1477328"/>
          </a:xfrm>
          <a:prstGeom prst="rect">
            <a:avLst/>
          </a:prstGeom>
        </p:spPr>
        <p:txBody>
          <a:bodyPr wrap="square" anchor="ctr">
            <a:spAutoFit/>
          </a:bodyPr>
          <a:lstStyle/>
          <a:p>
            <a:pPr algn="ctr">
              <a:spcBef>
                <a:spcPts val="1200"/>
              </a:spcBef>
            </a:pPr>
            <a:r>
              <a:rPr lang="en-AU" sz="2000" dirty="0">
                <a:solidFill>
                  <a:srgbClr val="762000"/>
                </a:solidFill>
                <a:latin typeface="Arial" panose="020B0604020202020204" pitchFamily="34" charset="0"/>
                <a:cs typeface="Arial" panose="020B0604020202020204" pitchFamily="34" charset="0"/>
              </a:rPr>
              <a:t>Which CSTs are particularly relevant to First Nations Peoples today? Why? </a:t>
            </a:r>
          </a:p>
          <a:p>
            <a:pPr algn="ctr">
              <a:spcBef>
                <a:spcPts val="1200"/>
              </a:spcBef>
            </a:pPr>
            <a:r>
              <a:rPr lang="en-AU" sz="2000" dirty="0">
                <a:solidFill>
                  <a:srgbClr val="762000"/>
                </a:solidFill>
                <a:latin typeface="Arial" panose="020B0604020202020204" pitchFamily="34" charset="0"/>
                <a:cs typeface="Arial" panose="020B0604020202020204" pitchFamily="34" charset="0"/>
              </a:rPr>
              <a:t>Explore the 2016 </a:t>
            </a:r>
            <a:r>
              <a:rPr lang="en-AU" sz="2000" i="1" dirty="0">
                <a:solidFill>
                  <a:srgbClr val="762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Joint Statement on Subsidiarity</a:t>
            </a:r>
            <a:r>
              <a:rPr lang="en-AU" sz="2000" dirty="0">
                <a:solidFill>
                  <a:srgbClr val="762000"/>
                </a:solidFill>
                <a:latin typeface="Arial" panose="020B0604020202020204" pitchFamily="34" charset="0"/>
                <a:cs typeface="Arial" panose="020B0604020202020204" pitchFamily="34" charset="0"/>
              </a:rPr>
              <a:t>. Choose three words or phrases to help you explain ‘subsidiarity’.</a:t>
            </a:r>
            <a:endParaRPr lang="en-US" sz="2400" dirty="0">
              <a:solidFill>
                <a:srgbClr val="762000"/>
              </a:solidFill>
              <a:latin typeface="Arial" panose="020B0604020202020204" pitchFamily="34" charset="0"/>
              <a:cs typeface="Arial" panose="020B0604020202020204" pitchFamily="34" charset="0"/>
            </a:endParaRPr>
          </a:p>
        </p:txBody>
      </p:sp>
      <p:sp>
        <p:nvSpPr>
          <p:cNvPr id="7" name="Round Diagonal Corner Rectangle 1">
            <a:extLst>
              <a:ext uri="{FF2B5EF4-FFF2-40B4-BE49-F238E27FC236}">
                <a16:creationId xmlns:a16="http://schemas.microsoft.com/office/drawing/2014/main" id="{5B03E6AD-5C34-49B4-BAC1-94FF28B2D31E}"/>
              </a:ext>
            </a:extLst>
          </p:cNvPr>
          <p:cNvSpPr>
            <a:spLocks noChangeAspect="1"/>
          </p:cNvSpPr>
          <p:nvPr/>
        </p:nvSpPr>
        <p:spPr>
          <a:xfrm rot="16200000">
            <a:off x="3349270" y="1571898"/>
            <a:ext cx="1675685" cy="7239159"/>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Rectangle 3">
            <a:extLst>
              <a:ext uri="{FF2B5EF4-FFF2-40B4-BE49-F238E27FC236}">
                <a16:creationId xmlns:a16="http://schemas.microsoft.com/office/drawing/2014/main" id="{ACDFC6CE-A8F7-48D8-9E09-A6820BA72A29}"/>
              </a:ext>
            </a:extLst>
          </p:cNvPr>
          <p:cNvSpPr/>
          <p:nvPr/>
        </p:nvSpPr>
        <p:spPr>
          <a:xfrm>
            <a:off x="8231504" y="3869076"/>
            <a:ext cx="3960495" cy="646331"/>
          </a:xfrm>
          <a:prstGeom prst="rect">
            <a:avLst/>
          </a:prstGeom>
        </p:spPr>
        <p:txBody>
          <a:bodyPr wrap="square" lIns="91440" tIns="45720" rIns="91440" bIns="45720" anchor="t">
            <a:spAutoFit/>
          </a:bodyPr>
          <a:lstStyle/>
          <a:p>
            <a:r>
              <a:rPr lang="en-AU" sz="1200" dirty="0">
                <a:solidFill>
                  <a:schemeClr val="tx1">
                    <a:lumMod val="75000"/>
                    <a:lumOff val="25000"/>
                  </a:schemeClr>
                </a:solidFill>
                <a:latin typeface="Arial"/>
                <a:cs typeface="Arial"/>
              </a:rPr>
              <a:t>Members of the Grassroots Action Palmerston (GAP) group run engagement programs for strengthening culture and cultural identity. Photo: Caritas Australia</a:t>
            </a:r>
            <a:endParaRPr lang="en-US" sz="1600" dirty="0">
              <a:solidFill>
                <a:schemeClr val="tx1">
                  <a:lumMod val="75000"/>
                  <a:lumOff val="25000"/>
                </a:schemeClr>
              </a:solidFill>
              <a:latin typeface="Arial"/>
              <a:cs typeface="Arial"/>
            </a:endParaRPr>
          </a:p>
        </p:txBody>
      </p:sp>
      <p:pic>
        <p:nvPicPr>
          <p:cNvPr id="2" name="Picture 7">
            <a:extLst>
              <a:ext uri="{FF2B5EF4-FFF2-40B4-BE49-F238E27FC236}">
                <a16:creationId xmlns:a16="http://schemas.microsoft.com/office/drawing/2014/main" id="{D75F07B5-CD26-79BD-B477-7A2241D150C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8231505" y="1576426"/>
            <a:ext cx="3800074" cy="2161385"/>
          </a:xfrm>
          <a:prstGeom prst="rect">
            <a:avLst/>
          </a:prstGeom>
        </p:spPr>
      </p:pic>
    </p:spTree>
    <p:extLst>
      <p:ext uri="{BB962C8B-B14F-4D97-AF65-F5344CB8AC3E}">
        <p14:creationId xmlns:p14="http://schemas.microsoft.com/office/powerpoint/2010/main" val="16258274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67529" y="1537801"/>
            <a:ext cx="7385832" cy="2933622"/>
          </a:xfrm>
        </p:spPr>
        <p:txBody>
          <a:bodyPr lIns="91440" tIns="45720" rIns="91440" bIns="45720" anchor="t"/>
          <a:lstStyle/>
          <a:p>
            <a:pPr defTabSz="914400">
              <a:lnSpc>
                <a:spcPct val="100000"/>
              </a:lnSpc>
              <a:spcBef>
                <a:spcPts val="600"/>
              </a:spcBef>
              <a:spcAft>
                <a:spcPts val="600"/>
              </a:spcAft>
              <a:defRPr/>
            </a:pPr>
            <a:r>
              <a:rPr lang="en-AU" sz="2800" err="1"/>
              <a:t>Djilpin</a:t>
            </a:r>
            <a:r>
              <a:rPr lang="en-AU" sz="2800"/>
              <a:t> Arts is a social enterprise, designed and led by First Australians in a remote Northern Territory community. </a:t>
            </a:r>
          </a:p>
          <a:p>
            <a:pPr defTabSz="914400">
              <a:lnSpc>
                <a:spcPct val="100000"/>
              </a:lnSpc>
              <a:spcBef>
                <a:spcPts val="600"/>
              </a:spcBef>
              <a:spcAft>
                <a:spcPts val="600"/>
              </a:spcAft>
              <a:defRPr/>
            </a:pPr>
            <a:r>
              <a:rPr lang="en-AU" sz="2800"/>
              <a:t>The arts centre provides employment, training, income, cultural healing and intergenerational connection. </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AU" sz="4000"/>
              <a:t>DJILPIN ARTS</a:t>
            </a:r>
          </a:p>
        </p:txBody>
      </p:sp>
      <p:sp>
        <p:nvSpPr>
          <p:cNvPr id="2" name="Rectangle 1">
            <a:extLst>
              <a:ext uri="{FF2B5EF4-FFF2-40B4-BE49-F238E27FC236}">
                <a16:creationId xmlns:a16="http://schemas.microsoft.com/office/drawing/2014/main" id="{BA1CDBA8-4366-4592-9C74-86ABE4627DE3}"/>
              </a:ext>
            </a:extLst>
          </p:cNvPr>
          <p:cNvSpPr/>
          <p:nvPr/>
        </p:nvSpPr>
        <p:spPr>
          <a:xfrm>
            <a:off x="1506358" y="4641124"/>
            <a:ext cx="6138148" cy="1191322"/>
          </a:xfrm>
          <a:prstGeom prst="rect">
            <a:avLst/>
          </a:prstGeom>
        </p:spPr>
        <p:txBody>
          <a:bodyPr wrap="square" lIns="91440" tIns="45720" rIns="91440" bIns="45720" anchor="ctr">
            <a:spAutoFit/>
          </a:bodyPr>
          <a:lstStyle/>
          <a:p>
            <a:pPr algn="ctr" defTabSz="914400">
              <a:lnSpc>
                <a:spcPct val="100000"/>
              </a:lnSpc>
              <a:spcBef>
                <a:spcPts val="600"/>
              </a:spcBef>
              <a:spcAft>
                <a:spcPts val="600"/>
              </a:spcAft>
              <a:defRPr/>
            </a:pPr>
            <a:r>
              <a:rPr lang="en-AU" sz="2000" dirty="0">
                <a:solidFill>
                  <a:srgbClr val="762000"/>
                </a:solidFill>
                <a:latin typeface="Arial" panose="020B0604020202020204" pitchFamily="34" charset="0"/>
                <a:cs typeface="Arial" panose="020B0604020202020204" pitchFamily="34" charset="0"/>
              </a:rPr>
              <a:t>Visit the </a:t>
            </a:r>
            <a:r>
              <a:rPr lang="en-AU" sz="2000" dirty="0" err="1">
                <a:solidFill>
                  <a:srgbClr val="762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Djilpin</a:t>
            </a:r>
            <a:r>
              <a:rPr lang="en-AU" sz="2000" dirty="0">
                <a:solidFill>
                  <a:srgbClr val="762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 Arts website</a:t>
            </a:r>
            <a:r>
              <a:rPr lang="en-AU" sz="2000" dirty="0">
                <a:solidFill>
                  <a:srgbClr val="762000"/>
                </a:solidFill>
                <a:latin typeface="Arial" panose="020B0604020202020204" pitchFamily="34" charset="0"/>
                <a:cs typeface="Arial" panose="020B0604020202020204" pitchFamily="34" charset="0"/>
              </a:rPr>
              <a:t>. What is </a:t>
            </a:r>
            <a:r>
              <a:rPr lang="en-AU" sz="2000" dirty="0" err="1">
                <a:solidFill>
                  <a:srgbClr val="762000"/>
                </a:solidFill>
                <a:latin typeface="Arial" panose="020B0604020202020204" pitchFamily="34" charset="0"/>
                <a:cs typeface="Arial" panose="020B0604020202020204" pitchFamily="34" charset="0"/>
              </a:rPr>
              <a:t>Djilpin</a:t>
            </a:r>
            <a:r>
              <a:rPr lang="en-AU" sz="2000" dirty="0">
                <a:solidFill>
                  <a:srgbClr val="762000"/>
                </a:solidFill>
                <a:latin typeface="Arial" panose="020B0604020202020204" pitchFamily="34" charset="0"/>
                <a:cs typeface="Arial" panose="020B0604020202020204" pitchFamily="34" charset="0"/>
              </a:rPr>
              <a:t> </a:t>
            </a:r>
            <a:r>
              <a:rPr lang="en-AU" sz="2000" dirty="0" err="1">
                <a:solidFill>
                  <a:srgbClr val="762000"/>
                </a:solidFill>
                <a:latin typeface="Arial" panose="020B0604020202020204" pitchFamily="34" charset="0"/>
                <a:cs typeface="Arial" panose="020B0604020202020204" pitchFamily="34" charset="0"/>
              </a:rPr>
              <a:t>Arts’s</a:t>
            </a:r>
            <a:r>
              <a:rPr lang="en-AU" sz="2000" dirty="0">
                <a:solidFill>
                  <a:srgbClr val="762000"/>
                </a:solidFill>
                <a:latin typeface="Arial" panose="020B0604020202020204" pitchFamily="34" charset="0"/>
                <a:cs typeface="Arial" panose="020B0604020202020204" pitchFamily="34" charset="0"/>
              </a:rPr>
              <a:t> vision? How is it achieving this?  </a:t>
            </a:r>
          </a:p>
          <a:p>
            <a:pPr algn="ctr" defTabSz="914400">
              <a:lnSpc>
                <a:spcPct val="100000"/>
              </a:lnSpc>
              <a:spcBef>
                <a:spcPts val="600"/>
              </a:spcBef>
              <a:spcAft>
                <a:spcPts val="600"/>
              </a:spcAft>
              <a:defRPr/>
            </a:pPr>
            <a:r>
              <a:rPr lang="en-AU" sz="2000" dirty="0">
                <a:solidFill>
                  <a:srgbClr val="762000"/>
                </a:solidFill>
                <a:latin typeface="Arial" panose="020B0604020202020204" pitchFamily="34" charset="0"/>
                <a:cs typeface="Arial" panose="020B0604020202020204" pitchFamily="34" charset="0"/>
              </a:rPr>
              <a:t>Read </a:t>
            </a:r>
            <a:r>
              <a:rPr lang="en-AU" sz="2000" i="1" dirty="0">
                <a:solidFill>
                  <a:srgbClr val="762000"/>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Janice’s Story</a:t>
            </a:r>
            <a:r>
              <a:rPr lang="en-AU" sz="2000" dirty="0">
                <a:solidFill>
                  <a:srgbClr val="762000"/>
                </a:solidFill>
                <a:latin typeface="Arial" panose="020B0604020202020204" pitchFamily="34" charset="0"/>
                <a:cs typeface="Arial" panose="020B0604020202020204" pitchFamily="34" charset="0"/>
              </a:rPr>
              <a:t>. Discuss.</a:t>
            </a:r>
          </a:p>
        </p:txBody>
      </p:sp>
      <p:sp>
        <p:nvSpPr>
          <p:cNvPr id="10" name="Round Diagonal Corner Rectangle 1">
            <a:extLst>
              <a:ext uri="{FF2B5EF4-FFF2-40B4-BE49-F238E27FC236}">
                <a16:creationId xmlns:a16="http://schemas.microsoft.com/office/drawing/2014/main" id="{869A684F-13C5-456D-9532-BE82D1553E86}"/>
              </a:ext>
            </a:extLst>
          </p:cNvPr>
          <p:cNvSpPr>
            <a:spLocks noChangeAspect="1"/>
          </p:cNvSpPr>
          <p:nvPr/>
        </p:nvSpPr>
        <p:spPr>
          <a:xfrm rot="16200000">
            <a:off x="3423671" y="1615282"/>
            <a:ext cx="1557901" cy="7270184"/>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 Placeholder 13">
            <a:extLst>
              <a:ext uri="{FF2B5EF4-FFF2-40B4-BE49-F238E27FC236}">
                <a16:creationId xmlns:a16="http://schemas.microsoft.com/office/drawing/2014/main" id="{91EB8467-DFF0-4679-8DC9-529D78408C76}"/>
              </a:ext>
            </a:extLst>
          </p:cNvPr>
          <p:cNvSpPr txBox="1">
            <a:spLocks/>
          </p:cNvSpPr>
          <p:nvPr/>
        </p:nvSpPr>
        <p:spPr>
          <a:xfrm>
            <a:off x="8190644" y="4399757"/>
            <a:ext cx="3908130" cy="47084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dirty="0">
                <a:solidFill>
                  <a:schemeClr val="tx1">
                    <a:lumMod val="75000"/>
                    <a:lumOff val="25000"/>
                  </a:schemeClr>
                </a:solidFill>
                <a:latin typeface="Arial" panose="020B0604020202020204" pitchFamily="34" charset="0"/>
                <a:cs typeface="Arial" panose="020B0604020202020204" pitchFamily="34" charset="0"/>
              </a:rPr>
              <a:t>Loretta is the chairperson of </a:t>
            </a:r>
            <a:r>
              <a:rPr lang="en-AU" sz="1200" dirty="0" err="1">
                <a:solidFill>
                  <a:schemeClr val="tx1">
                    <a:lumMod val="75000"/>
                    <a:lumOff val="25000"/>
                  </a:schemeClr>
                </a:solidFill>
                <a:latin typeface="Arial" panose="020B0604020202020204" pitchFamily="34" charset="0"/>
                <a:cs typeface="Arial" panose="020B0604020202020204" pitchFamily="34" charset="0"/>
              </a:rPr>
              <a:t>Djilpin</a:t>
            </a:r>
            <a:r>
              <a:rPr lang="en-AU" sz="1200" dirty="0">
                <a:solidFill>
                  <a:schemeClr val="tx1">
                    <a:lumMod val="75000"/>
                    <a:lumOff val="25000"/>
                  </a:schemeClr>
                </a:solidFill>
                <a:latin typeface="Arial" panose="020B0604020202020204" pitchFamily="34" charset="0"/>
                <a:cs typeface="Arial" panose="020B0604020202020204" pitchFamily="34" charset="0"/>
              </a:rPr>
              <a:t> Arts.</a:t>
            </a:r>
          </a:p>
          <a:p>
            <a:pPr marL="0" indent="0">
              <a:buNone/>
            </a:pPr>
            <a:r>
              <a:rPr lang="en-AU" sz="1200" dirty="0">
                <a:solidFill>
                  <a:schemeClr val="tx1">
                    <a:lumMod val="75000"/>
                    <a:lumOff val="25000"/>
                  </a:schemeClr>
                </a:solidFill>
                <a:latin typeface="Arial" panose="020B0604020202020204" pitchFamily="34" charset="0"/>
                <a:cs typeface="Arial" panose="020B0604020202020204" pitchFamily="34" charset="0"/>
              </a:rPr>
              <a:t>Photo: Richard Wainwright/Caritas Australia</a:t>
            </a:r>
          </a:p>
          <a:p>
            <a:pPr marL="0" indent="0">
              <a:buNone/>
            </a:pPr>
            <a:endParaRPr lang="en-AU" dirty="0"/>
          </a:p>
        </p:txBody>
      </p:sp>
      <p:pic>
        <p:nvPicPr>
          <p:cNvPr id="7" name="Picture 6">
            <a:extLst>
              <a:ext uri="{FF2B5EF4-FFF2-40B4-BE49-F238E27FC236}">
                <a16:creationId xmlns:a16="http://schemas.microsoft.com/office/drawing/2014/main" id="{2CCB4C6E-21A4-42BC-B616-64F613DAA0B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8228876" y="1538017"/>
            <a:ext cx="3963124" cy="2641881"/>
          </a:xfrm>
          <a:prstGeom prst="rect">
            <a:avLst/>
          </a:prstGeom>
        </p:spPr>
      </p:pic>
      <p:pic>
        <p:nvPicPr>
          <p:cNvPr id="13" name="Picture 12" descr="Open book outline">
            <a:extLst>
              <a:ext uri="{FF2B5EF4-FFF2-40B4-BE49-F238E27FC236}">
                <a16:creationId xmlns:a16="http://schemas.microsoft.com/office/drawing/2014/main" id="{52B0B595-D6E3-4695-AF1E-29E5FF70ABE0}"/>
              </a:ext>
            </a:extLst>
          </p:cNvPr>
          <p:cNvPicPr/>
          <p:nvPr/>
        </p:nvPicPr>
        <p:blipFill>
          <a:blip>
            <a:extLst>
              <a:ext uri="{96DAC541-7B7A-43D3-8B79-37D633B846F1}">
                <asvg:svgBlip xmlns:asvg="http://schemas.microsoft.com/office/drawing/2016/SVG/main" r:embed="rId6"/>
              </a:ext>
            </a:extLst>
          </a:blip>
          <a:srcRect/>
          <a:stretch/>
        </p:blipFill>
        <p:spPr bwMode="auto">
          <a:xfrm>
            <a:off x="823416" y="5240512"/>
            <a:ext cx="777595" cy="788813"/>
          </a:xfrm>
          <a:prstGeom prst="rect">
            <a:avLst/>
          </a:prstGeom>
          <a:noFill/>
          <a:ln>
            <a:noFill/>
          </a:ln>
        </p:spPr>
      </p:pic>
    </p:spTree>
    <p:extLst>
      <p:ext uri="{BB962C8B-B14F-4D97-AF65-F5344CB8AC3E}">
        <p14:creationId xmlns:p14="http://schemas.microsoft.com/office/powerpoint/2010/main" val="22065247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73963" y="1378634"/>
            <a:ext cx="7305803" cy="2779029"/>
          </a:xfrm>
        </p:spPr>
        <p:txBody>
          <a:bodyPr lIns="91440" tIns="45720" rIns="91440" bIns="45720" anchor="t"/>
          <a:lstStyle/>
          <a:p>
            <a:pPr algn="l" rtl="0">
              <a:spcBef>
                <a:spcPts val="600"/>
              </a:spcBef>
              <a:spcAft>
                <a:spcPts val="600"/>
              </a:spcAft>
              <a:defRPr/>
            </a:pPr>
            <a:r>
              <a:rPr lang="en-US" sz="2800" kern="1200" dirty="0"/>
              <a:t>The Grassroots Youth Engagement Project, run by Grassroots Action Palmerston, offers new opportunities to disengaged young Aboriginal people by working collaboratively to create positive outcomes for young people.</a:t>
            </a:r>
            <a:endParaRPr lang="en-AU" sz="2800" dirty="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29" y="334863"/>
            <a:ext cx="9730021" cy="562570"/>
          </a:xfrm>
        </p:spPr>
        <p:txBody>
          <a:bodyPr anchor="ctr"/>
          <a:lstStyle/>
          <a:p>
            <a:r>
              <a:rPr lang="en-AU" sz="4000" dirty="0"/>
              <a:t>Grassroots Youth Engagement </a:t>
            </a:r>
          </a:p>
        </p:txBody>
      </p:sp>
      <p:sp>
        <p:nvSpPr>
          <p:cNvPr id="8" name="Text Placeholder 13">
            <a:extLst>
              <a:ext uri="{FF2B5EF4-FFF2-40B4-BE49-F238E27FC236}">
                <a16:creationId xmlns:a16="http://schemas.microsoft.com/office/drawing/2014/main" id="{960E3F6C-A02E-4DD2-9202-C1CAD3D3668D}"/>
              </a:ext>
            </a:extLst>
          </p:cNvPr>
          <p:cNvSpPr txBox="1">
            <a:spLocks/>
          </p:cNvSpPr>
          <p:nvPr/>
        </p:nvSpPr>
        <p:spPr>
          <a:xfrm>
            <a:off x="8074089" y="4294150"/>
            <a:ext cx="3908130" cy="47084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dirty="0">
                <a:solidFill>
                  <a:schemeClr val="tx1">
                    <a:lumMod val="75000"/>
                    <a:lumOff val="25000"/>
                  </a:schemeClr>
                </a:solidFill>
                <a:latin typeface="Arial"/>
                <a:cs typeface="Arial"/>
              </a:rPr>
              <a:t>Members of the Grassroots Action Palmerston (GAP) group run engagement programs for strengthening culture and cultural identity. Photo: Caritas Australia</a:t>
            </a:r>
            <a:endParaRPr lang="en-US" sz="1600" dirty="0">
              <a:solidFill>
                <a:schemeClr val="tx1">
                  <a:lumMod val="75000"/>
                  <a:lumOff val="25000"/>
                </a:schemeClr>
              </a:solidFill>
              <a:latin typeface="Arial"/>
              <a:cs typeface="Arial"/>
            </a:endParaRPr>
          </a:p>
        </p:txBody>
      </p:sp>
      <p:sp>
        <p:nvSpPr>
          <p:cNvPr id="2" name="Rectangle 1">
            <a:extLst>
              <a:ext uri="{FF2B5EF4-FFF2-40B4-BE49-F238E27FC236}">
                <a16:creationId xmlns:a16="http://schemas.microsoft.com/office/drawing/2014/main" id="{BA1CDBA8-4366-4592-9C74-86ABE4627DE3}"/>
              </a:ext>
            </a:extLst>
          </p:cNvPr>
          <p:cNvSpPr/>
          <p:nvPr/>
        </p:nvSpPr>
        <p:spPr>
          <a:xfrm>
            <a:off x="668999" y="4190536"/>
            <a:ext cx="6922108" cy="1785104"/>
          </a:xfrm>
          <a:prstGeom prst="rect">
            <a:avLst/>
          </a:prstGeom>
        </p:spPr>
        <p:txBody>
          <a:bodyPr wrap="square" lIns="91440" tIns="45720" rIns="91440" bIns="45720" anchor="ctr">
            <a:spAutoFit/>
          </a:bodyPr>
          <a:lstStyle/>
          <a:p>
            <a:pPr algn="ctr" defTabSz="914400">
              <a:spcBef>
                <a:spcPts val="600"/>
              </a:spcBef>
              <a:spcAft>
                <a:spcPts val="600"/>
              </a:spcAft>
              <a:defRPr/>
            </a:pPr>
            <a:r>
              <a:rPr lang="en-AU" sz="2000" dirty="0">
                <a:solidFill>
                  <a:srgbClr val="762000"/>
                </a:solidFill>
                <a:latin typeface="Arial"/>
                <a:cs typeface="Arial"/>
                <a:hlinkClick r:id="rId3">
                  <a:extLst>
                    <a:ext uri="{A12FA001-AC4F-418D-AE19-62706E023703}">
                      <ahyp:hlinkClr xmlns:ahyp="http://schemas.microsoft.com/office/drawing/2018/hyperlinkcolor" val="tx"/>
                    </a:ext>
                  </a:extLst>
                </a:hlinkClick>
              </a:rPr>
              <a:t>Grassroots Action Palmerston</a:t>
            </a:r>
            <a:r>
              <a:rPr lang="en-AU" sz="2000" dirty="0">
                <a:solidFill>
                  <a:srgbClr val="762000"/>
                </a:solidFill>
                <a:latin typeface="Arial"/>
                <a:cs typeface="Arial"/>
              </a:rPr>
              <a:t> highlights how connection, culture, and community support can create positive pathways for young Aboriginal people.</a:t>
            </a:r>
          </a:p>
          <a:p>
            <a:pPr algn="ctr" defTabSz="914400">
              <a:spcBef>
                <a:spcPts val="600"/>
              </a:spcBef>
              <a:spcAft>
                <a:spcPts val="600"/>
              </a:spcAft>
              <a:defRPr/>
            </a:pPr>
            <a:r>
              <a:rPr lang="en-AU" sz="2000" dirty="0">
                <a:solidFill>
                  <a:srgbClr val="762000"/>
                </a:solidFill>
                <a:latin typeface="Arial"/>
                <a:cs typeface="Arial"/>
              </a:rPr>
              <a:t>How might feeling connected and supported shape a young person’s future?</a:t>
            </a:r>
            <a:endParaRPr lang="en-AU" sz="2000" dirty="0">
              <a:solidFill>
                <a:srgbClr val="762000"/>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D7DD89B1-9BB5-46AE-85B7-CED662B6199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8074089" y="1552548"/>
            <a:ext cx="4117911" cy="2605115"/>
          </a:xfrm>
          <a:prstGeom prst="rect">
            <a:avLst/>
          </a:prstGeom>
        </p:spPr>
      </p:pic>
      <p:sp>
        <p:nvSpPr>
          <p:cNvPr id="11" name="Round Diagonal Corner Rectangle 1">
            <a:extLst>
              <a:ext uri="{FF2B5EF4-FFF2-40B4-BE49-F238E27FC236}">
                <a16:creationId xmlns:a16="http://schemas.microsoft.com/office/drawing/2014/main" id="{DC457910-DAC8-4974-A684-F4211FDC68B1}"/>
              </a:ext>
            </a:extLst>
          </p:cNvPr>
          <p:cNvSpPr>
            <a:spLocks noChangeAspect="1"/>
          </p:cNvSpPr>
          <p:nvPr/>
        </p:nvSpPr>
        <p:spPr>
          <a:xfrm rot="16200000">
            <a:off x="3083612" y="1520567"/>
            <a:ext cx="2092882" cy="7125042"/>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7796612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389044" cy="4394624"/>
          </a:xfrm>
        </p:spPr>
        <p:txBody>
          <a:bodyPr lIns="91440" tIns="45720" rIns="91440" bIns="45720" anchor="t"/>
          <a:lstStyle/>
          <a:p>
            <a:pPr defTabSz="914400">
              <a:lnSpc>
                <a:spcPct val="100000"/>
              </a:lnSpc>
              <a:spcBef>
                <a:spcPts val="600"/>
              </a:spcBef>
              <a:spcAft>
                <a:spcPts val="600"/>
              </a:spcAft>
              <a:defRPr/>
            </a:pPr>
            <a:r>
              <a:rPr lang="en-AU" sz="2800" err="1"/>
              <a:t>Baabayn</a:t>
            </a:r>
            <a:r>
              <a:rPr lang="en-AU" sz="2800"/>
              <a:t> Aboriginal Corporation offers a place of healing, connection and belonging for First Nations people of every generation in Western Sydney. </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30" y="334863"/>
            <a:ext cx="10722770" cy="562570"/>
          </a:xfrm>
        </p:spPr>
        <p:txBody>
          <a:bodyPr anchor="ctr"/>
          <a:lstStyle/>
          <a:p>
            <a:r>
              <a:rPr lang="en-AU" sz="3600"/>
              <a:t>BAABAYN ABORIGINAL CORPORATION</a:t>
            </a:r>
          </a:p>
        </p:txBody>
      </p:sp>
      <p:sp>
        <p:nvSpPr>
          <p:cNvPr id="8" name="Text Placeholder 13">
            <a:extLst>
              <a:ext uri="{FF2B5EF4-FFF2-40B4-BE49-F238E27FC236}">
                <a16:creationId xmlns:a16="http://schemas.microsoft.com/office/drawing/2014/main" id="{960E3F6C-A02E-4DD2-9202-C1CAD3D3668D}"/>
              </a:ext>
            </a:extLst>
          </p:cNvPr>
          <p:cNvSpPr txBox="1">
            <a:spLocks/>
          </p:cNvSpPr>
          <p:nvPr/>
        </p:nvSpPr>
        <p:spPr>
          <a:xfrm>
            <a:off x="8232000" y="4454808"/>
            <a:ext cx="3908130" cy="47084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200" dirty="0">
                <a:solidFill>
                  <a:schemeClr val="tx1">
                    <a:lumMod val="75000"/>
                    <a:lumOff val="25000"/>
                  </a:schemeClr>
                </a:solidFill>
                <a:latin typeface="Arial" panose="020B0604020202020204" pitchFamily="34" charset="0"/>
                <a:cs typeface="Arial" panose="020B0604020202020204" pitchFamily="34" charset="0"/>
              </a:rPr>
              <a:t>Sheridan, one of the participants in the Mums and Bubs group, painting an artwork. Photo: Caritas Australia</a:t>
            </a:r>
            <a:endParaRPr lang="en-AU" dirty="0"/>
          </a:p>
        </p:txBody>
      </p:sp>
      <p:sp>
        <p:nvSpPr>
          <p:cNvPr id="2" name="Rectangle 1">
            <a:extLst>
              <a:ext uri="{FF2B5EF4-FFF2-40B4-BE49-F238E27FC236}">
                <a16:creationId xmlns:a16="http://schemas.microsoft.com/office/drawing/2014/main" id="{BA1CDBA8-4366-4592-9C74-86ABE4627DE3}"/>
              </a:ext>
            </a:extLst>
          </p:cNvPr>
          <p:cNvSpPr/>
          <p:nvPr/>
        </p:nvSpPr>
        <p:spPr>
          <a:xfrm>
            <a:off x="584847" y="3571437"/>
            <a:ext cx="7031087" cy="2708434"/>
          </a:xfrm>
          <a:prstGeom prst="rect">
            <a:avLst/>
          </a:prstGeom>
        </p:spPr>
        <p:txBody>
          <a:bodyPr wrap="square" lIns="91440" tIns="45720" rIns="91440" bIns="45720" anchor="ctr">
            <a:spAutoFit/>
          </a:bodyPr>
          <a:lstStyle/>
          <a:p>
            <a:pPr algn="ctr" defTabSz="914400">
              <a:spcBef>
                <a:spcPts val="600"/>
              </a:spcBef>
              <a:spcAft>
                <a:spcPts val="600"/>
              </a:spcAft>
              <a:defRPr/>
            </a:pPr>
            <a:r>
              <a:rPr lang="en-AU" sz="2000" dirty="0">
                <a:solidFill>
                  <a:srgbClr val="762000"/>
                </a:solidFill>
                <a:latin typeface="Arial"/>
                <a:cs typeface="Arial"/>
              </a:rPr>
              <a:t>‘</a:t>
            </a:r>
            <a:r>
              <a:rPr lang="en-AU" sz="2000" dirty="0" err="1">
                <a:solidFill>
                  <a:srgbClr val="762000"/>
                </a:solidFill>
                <a:latin typeface="Arial"/>
                <a:cs typeface="Arial"/>
              </a:rPr>
              <a:t>Baabayn</a:t>
            </a:r>
            <a:r>
              <a:rPr lang="en-AU" sz="2000" dirty="0">
                <a:solidFill>
                  <a:srgbClr val="762000"/>
                </a:solidFill>
                <a:latin typeface="Arial"/>
                <a:cs typeface="Arial"/>
              </a:rPr>
              <a:t>’ means ‘ancestral woman’ in </a:t>
            </a:r>
            <a:r>
              <a:rPr lang="en-AU" sz="2000" dirty="0" err="1">
                <a:solidFill>
                  <a:srgbClr val="762000"/>
                </a:solidFill>
                <a:latin typeface="Arial"/>
                <a:cs typeface="Arial"/>
              </a:rPr>
              <a:t>Gumbaynggirr</a:t>
            </a:r>
            <a:r>
              <a:rPr lang="en-AU" sz="2000" dirty="0">
                <a:solidFill>
                  <a:srgbClr val="762000"/>
                </a:solidFill>
                <a:latin typeface="Arial"/>
                <a:cs typeface="Arial"/>
              </a:rPr>
              <a:t> language. </a:t>
            </a:r>
          </a:p>
          <a:p>
            <a:pPr algn="ctr" defTabSz="914400">
              <a:spcBef>
                <a:spcPts val="600"/>
              </a:spcBef>
              <a:spcAft>
                <a:spcPts val="600"/>
              </a:spcAft>
              <a:defRPr/>
            </a:pPr>
            <a:r>
              <a:rPr lang="en-AU" sz="2000" dirty="0">
                <a:solidFill>
                  <a:srgbClr val="762000"/>
                </a:solidFill>
                <a:latin typeface="Arial"/>
                <a:cs typeface="Arial"/>
              </a:rPr>
              <a:t>Visit the </a:t>
            </a:r>
            <a:r>
              <a:rPr lang="en-AU" sz="2000" dirty="0" err="1">
                <a:solidFill>
                  <a:srgbClr val="762000"/>
                </a:solidFill>
                <a:latin typeface="Arial"/>
                <a:cs typeface="Arial"/>
                <a:hlinkClick r:id="rId3"/>
              </a:rPr>
              <a:t>Baabayn</a:t>
            </a:r>
            <a:r>
              <a:rPr lang="en-AU" sz="2000" dirty="0">
                <a:solidFill>
                  <a:srgbClr val="762000"/>
                </a:solidFill>
                <a:latin typeface="Arial"/>
                <a:cs typeface="Arial"/>
                <a:hlinkClick r:id="rId3"/>
              </a:rPr>
              <a:t> Aboriginal Corporation website.</a:t>
            </a:r>
            <a:endParaRPr lang="en-AU" sz="2000" dirty="0">
              <a:solidFill>
                <a:srgbClr val="762000"/>
              </a:solidFill>
              <a:latin typeface="Arial"/>
              <a:cs typeface="Arial"/>
            </a:endParaRPr>
          </a:p>
          <a:p>
            <a:pPr algn="ctr" defTabSz="914400">
              <a:spcBef>
                <a:spcPts val="600"/>
              </a:spcBef>
              <a:spcAft>
                <a:spcPts val="600"/>
              </a:spcAft>
              <a:defRPr/>
            </a:pPr>
            <a:r>
              <a:rPr lang="en-AU" sz="2000" dirty="0">
                <a:solidFill>
                  <a:srgbClr val="762000"/>
                </a:solidFill>
                <a:latin typeface="Arial"/>
                <a:cs typeface="Arial"/>
              </a:rPr>
              <a:t>How is knowledge passed on from generation to generation in your family, community or culture?</a:t>
            </a:r>
            <a:endParaRPr lang="en-AU" sz="2000" dirty="0">
              <a:solidFill>
                <a:srgbClr val="762000"/>
              </a:solidFill>
              <a:latin typeface="Arial" panose="020B0604020202020204" pitchFamily="34" charset="0"/>
              <a:cs typeface="Arial" panose="020B0604020202020204" pitchFamily="34" charset="0"/>
            </a:endParaRPr>
          </a:p>
          <a:p>
            <a:pPr algn="ctr" defTabSz="914400">
              <a:defRPr/>
            </a:pPr>
            <a:endParaRPr lang="en-AU" sz="2000" dirty="0">
              <a:solidFill>
                <a:srgbClr val="762000"/>
              </a:solidFill>
              <a:latin typeface="Arial"/>
              <a:cs typeface="Arial"/>
            </a:endParaRPr>
          </a:p>
          <a:p>
            <a:pPr algn="ctr" defTabSz="914400">
              <a:spcBef>
                <a:spcPts val="600"/>
              </a:spcBef>
              <a:spcAft>
                <a:spcPts val="600"/>
              </a:spcAft>
              <a:defRPr/>
            </a:pPr>
            <a:endParaRPr lang="en-AU" sz="2000" dirty="0">
              <a:solidFill>
                <a:srgbClr val="762000"/>
              </a:solidFill>
              <a:latin typeface="Arial" panose="020B0604020202020204" pitchFamily="34" charset="0"/>
              <a:cs typeface="Arial" panose="020B0604020202020204" pitchFamily="34" charset="0"/>
            </a:endParaRPr>
          </a:p>
        </p:txBody>
      </p:sp>
      <p:sp>
        <p:nvSpPr>
          <p:cNvPr id="10" name="Round Diagonal Corner Rectangle 1">
            <a:extLst>
              <a:ext uri="{FF2B5EF4-FFF2-40B4-BE49-F238E27FC236}">
                <a16:creationId xmlns:a16="http://schemas.microsoft.com/office/drawing/2014/main" id="{869A684F-13C5-456D-9532-BE82D1553E86}"/>
              </a:ext>
            </a:extLst>
          </p:cNvPr>
          <p:cNvSpPr>
            <a:spLocks noChangeAspect="1"/>
          </p:cNvSpPr>
          <p:nvPr/>
        </p:nvSpPr>
        <p:spPr>
          <a:xfrm rot="16200000">
            <a:off x="2828350" y="1255754"/>
            <a:ext cx="2526765" cy="7048404"/>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4" name="Picture 3">
            <a:extLst>
              <a:ext uri="{FF2B5EF4-FFF2-40B4-BE49-F238E27FC236}">
                <a16:creationId xmlns:a16="http://schemas.microsoft.com/office/drawing/2014/main" id="{5DD0758D-503C-4D51-B712-71CBDDB2E7D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232000" y="1607627"/>
            <a:ext cx="3960000" cy="2640000"/>
          </a:xfrm>
          <a:prstGeom prst="rect">
            <a:avLst/>
          </a:prstGeom>
        </p:spPr>
      </p:pic>
    </p:spTree>
    <p:extLst>
      <p:ext uri="{BB962C8B-B14F-4D97-AF65-F5344CB8AC3E}">
        <p14:creationId xmlns:p14="http://schemas.microsoft.com/office/powerpoint/2010/main" val="41058446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180295" cy="3078956"/>
          </a:xfrm>
        </p:spPr>
        <p:txBody>
          <a:bodyPr lIns="91440" tIns="45720" rIns="91440" bIns="45720" anchor="t"/>
          <a:lstStyle/>
          <a:p>
            <a:pPr defTabSz="914400">
              <a:lnSpc>
                <a:spcPct val="100000"/>
              </a:lnSpc>
              <a:spcBef>
                <a:spcPts val="600"/>
              </a:spcBef>
              <a:spcAft>
                <a:spcPts val="600"/>
              </a:spcAft>
              <a:defRPr/>
            </a:pPr>
            <a:r>
              <a:rPr lang="en-AU" sz="2800"/>
              <a:t>Kinchela Boys Home Aboriginal Corporation (KBHAC) helps survivors of Kinchela Boys Home – among the Stolen Generations – to rebuild and strengthen their lives as they address experiences and legacies of childhood abuse. </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AU" sz="4000"/>
              <a:t>KINCHELA BOYS</a:t>
            </a:r>
          </a:p>
        </p:txBody>
      </p:sp>
      <p:sp>
        <p:nvSpPr>
          <p:cNvPr id="2" name="Rectangle 1">
            <a:extLst>
              <a:ext uri="{FF2B5EF4-FFF2-40B4-BE49-F238E27FC236}">
                <a16:creationId xmlns:a16="http://schemas.microsoft.com/office/drawing/2014/main" id="{BA1CDBA8-4366-4592-9C74-86ABE4627DE3}"/>
              </a:ext>
            </a:extLst>
          </p:cNvPr>
          <p:cNvSpPr/>
          <p:nvPr/>
        </p:nvSpPr>
        <p:spPr>
          <a:xfrm>
            <a:off x="763055" y="4627175"/>
            <a:ext cx="6823880" cy="1169551"/>
          </a:xfrm>
          <a:prstGeom prst="rect">
            <a:avLst/>
          </a:prstGeom>
        </p:spPr>
        <p:txBody>
          <a:bodyPr wrap="square" anchor="ctr">
            <a:spAutoFit/>
          </a:bodyPr>
          <a:lstStyle/>
          <a:p>
            <a:pPr algn="ctr" defTabSz="914400">
              <a:lnSpc>
                <a:spcPct val="100000"/>
              </a:lnSpc>
              <a:spcBef>
                <a:spcPts val="600"/>
              </a:spcBef>
              <a:spcAft>
                <a:spcPts val="600"/>
              </a:spcAft>
              <a:defRPr/>
            </a:pPr>
            <a:r>
              <a:rPr lang="en-AU" sz="2000" dirty="0">
                <a:solidFill>
                  <a:srgbClr val="762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KBHAC</a:t>
            </a:r>
            <a:r>
              <a:rPr lang="en-AU" sz="2000" dirty="0">
                <a:solidFill>
                  <a:srgbClr val="762000"/>
                </a:solidFill>
                <a:latin typeface="Arial" panose="020B0604020202020204" pitchFamily="34" charset="0"/>
                <a:cs typeface="Arial" panose="020B0604020202020204" pitchFamily="34" charset="0"/>
              </a:rPr>
              <a:t> states that its services are “strengths based, culturally safe and trauma informed”. </a:t>
            </a:r>
          </a:p>
          <a:p>
            <a:pPr algn="ctr" defTabSz="914400">
              <a:lnSpc>
                <a:spcPct val="100000"/>
              </a:lnSpc>
              <a:spcBef>
                <a:spcPts val="600"/>
              </a:spcBef>
              <a:spcAft>
                <a:spcPts val="600"/>
              </a:spcAft>
              <a:defRPr/>
            </a:pPr>
            <a:r>
              <a:rPr lang="en-AU" sz="2000" dirty="0">
                <a:solidFill>
                  <a:srgbClr val="762000"/>
                </a:solidFill>
                <a:latin typeface="Arial" panose="020B0604020202020204" pitchFamily="34" charset="0"/>
                <a:cs typeface="Arial" panose="020B0604020202020204" pitchFamily="34" charset="0"/>
              </a:rPr>
              <a:t>What does this mean? Why is it important? </a:t>
            </a:r>
          </a:p>
        </p:txBody>
      </p:sp>
      <p:pic>
        <p:nvPicPr>
          <p:cNvPr id="7" name="Picture 6">
            <a:extLst>
              <a:ext uri="{FF2B5EF4-FFF2-40B4-BE49-F238E27FC236}">
                <a16:creationId xmlns:a16="http://schemas.microsoft.com/office/drawing/2014/main" id="{844C9969-F575-4EE6-9A58-5C823D7A8F0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086726" y="1757819"/>
            <a:ext cx="4105274" cy="2735138"/>
          </a:xfrm>
          <a:prstGeom prst="rect">
            <a:avLst/>
          </a:prstGeom>
        </p:spPr>
      </p:pic>
      <p:sp>
        <p:nvSpPr>
          <p:cNvPr id="9" name="Text Placeholder 6">
            <a:extLst>
              <a:ext uri="{FF2B5EF4-FFF2-40B4-BE49-F238E27FC236}">
                <a16:creationId xmlns:a16="http://schemas.microsoft.com/office/drawing/2014/main" id="{C14AA0A7-5BC0-421C-BE7A-821BF71AEB8C}"/>
              </a:ext>
            </a:extLst>
          </p:cNvPr>
          <p:cNvSpPr txBox="1">
            <a:spLocks/>
          </p:cNvSpPr>
          <p:nvPr/>
        </p:nvSpPr>
        <p:spPr>
          <a:xfrm>
            <a:off x="8086726" y="4492957"/>
            <a:ext cx="3992980" cy="1536369"/>
          </a:xfrm>
          <a:prstGeom prst="rect">
            <a:avLst/>
          </a:prstGeom>
        </p:spPr>
        <p:txBody>
          <a:bodyPr lIns="91440" tIns="45720" rIns="91440" bIns="45720" anchor="ctr">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dirty="0">
                <a:solidFill>
                  <a:schemeClr val="tx1">
                    <a:lumMod val="75000"/>
                    <a:lumOff val="25000"/>
                  </a:schemeClr>
                </a:solidFill>
              </a:rPr>
              <a:t>Moreton Bay Fig, located on the grounds of what was once the </a:t>
            </a:r>
            <a:r>
              <a:rPr lang="en-US" sz="1200" dirty="0" err="1">
                <a:solidFill>
                  <a:schemeClr val="tx1">
                    <a:lumMod val="75000"/>
                    <a:lumOff val="25000"/>
                  </a:schemeClr>
                </a:solidFill>
              </a:rPr>
              <a:t>Kinchela</a:t>
            </a:r>
            <a:r>
              <a:rPr lang="en-US" sz="1200" dirty="0">
                <a:solidFill>
                  <a:schemeClr val="tx1">
                    <a:lumMod val="75000"/>
                    <a:lumOff val="25000"/>
                  </a:schemeClr>
                </a:solidFill>
              </a:rPr>
              <a:t> Boys Home. Photo: Caritas Australia​</a:t>
            </a:r>
            <a:endParaRPr lang="en-US" sz="1600" dirty="0">
              <a:solidFill>
                <a:schemeClr val="tx1">
                  <a:lumMod val="75000"/>
                  <a:lumOff val="25000"/>
                </a:schemeClr>
              </a:solidFill>
            </a:endParaRPr>
          </a:p>
        </p:txBody>
      </p:sp>
      <p:sp>
        <p:nvSpPr>
          <p:cNvPr id="11" name="Round Diagonal Corner Rectangle 1">
            <a:extLst>
              <a:ext uri="{FF2B5EF4-FFF2-40B4-BE49-F238E27FC236}">
                <a16:creationId xmlns:a16="http://schemas.microsoft.com/office/drawing/2014/main" id="{8A6BD57D-0420-4A4D-B7EE-3D13C5AF2AFD}"/>
              </a:ext>
            </a:extLst>
          </p:cNvPr>
          <p:cNvSpPr>
            <a:spLocks noChangeAspect="1"/>
          </p:cNvSpPr>
          <p:nvPr/>
        </p:nvSpPr>
        <p:spPr>
          <a:xfrm rot="16200000">
            <a:off x="3348965" y="1613146"/>
            <a:ext cx="1634746" cy="7197612"/>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8553270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close-up of colourful, round-woven pandanus mats.">
            <a:extLst>
              <a:ext uri="{FF2B5EF4-FFF2-40B4-BE49-F238E27FC236}">
                <a16:creationId xmlns:a16="http://schemas.microsoft.com/office/drawing/2014/main" id="{ADFDAB2D-209C-4A6E-9E01-001C76CE80CE}"/>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7E7875A6-D030-4356-8215-FE23A92BAA7D}"/>
              </a:ext>
            </a:extLst>
          </p:cNvPr>
          <p:cNvSpPr>
            <a:spLocks noGrp="1"/>
          </p:cNvSpPr>
          <p:nvPr>
            <p:ph type="title"/>
          </p:nvPr>
        </p:nvSpPr>
        <p:spPr>
          <a:xfrm>
            <a:off x="7770777" y="1537370"/>
            <a:ext cx="3687445" cy="868932"/>
          </a:xfrm>
        </p:spPr>
        <p:txBody>
          <a:bodyPr/>
          <a:lstStyle/>
          <a:p>
            <a:pPr algn="r"/>
            <a:r>
              <a:rPr lang="en-US" dirty="0"/>
              <a:t>SEE</a:t>
            </a:r>
            <a:br>
              <a:rPr lang="en-US" sz="6600" dirty="0"/>
            </a:br>
            <a:r>
              <a:rPr lang="en-US" dirty="0"/>
              <a:t>judge</a:t>
            </a:r>
            <a:br>
              <a:rPr lang="en-US" dirty="0"/>
            </a:br>
            <a:r>
              <a:rPr lang="en-US" sz="6600" dirty="0"/>
              <a:t>act</a:t>
            </a:r>
            <a:br>
              <a:rPr lang="en-US" dirty="0"/>
            </a:br>
            <a:r>
              <a:rPr lang="en-US" dirty="0"/>
              <a:t>pray</a:t>
            </a:r>
          </a:p>
        </p:txBody>
      </p:sp>
      <p:sp>
        <p:nvSpPr>
          <p:cNvPr id="6" name="Text Placeholder 5">
            <a:extLst>
              <a:ext uri="{FF2B5EF4-FFF2-40B4-BE49-F238E27FC236}">
                <a16:creationId xmlns:a16="http://schemas.microsoft.com/office/drawing/2014/main" id="{5FB00FDE-6234-4789-A81B-688242FB344A}"/>
              </a:ext>
            </a:extLst>
          </p:cNvPr>
          <p:cNvSpPr>
            <a:spLocks noGrp="1"/>
          </p:cNvSpPr>
          <p:nvPr>
            <p:ph type="body" sz="quarter" idx="11"/>
          </p:nvPr>
        </p:nvSpPr>
        <p:spPr>
          <a:xfrm>
            <a:off x="183492" y="5939330"/>
            <a:ext cx="4847861" cy="247722"/>
          </a:xfrm>
        </p:spPr>
        <p:txBody>
          <a:bodyPr/>
          <a:lstStyle/>
          <a:p>
            <a:pPr algn="l"/>
            <a:r>
              <a:rPr lang="en-US" sz="900"/>
              <a:t>Photo: Richard Wainwright/Caritas Australia</a:t>
            </a:r>
            <a:endParaRPr lang="en-AU" sz="900"/>
          </a:p>
        </p:txBody>
      </p:sp>
    </p:spTree>
    <p:extLst>
      <p:ext uri="{BB962C8B-B14F-4D97-AF65-F5344CB8AC3E}">
        <p14:creationId xmlns:p14="http://schemas.microsoft.com/office/powerpoint/2010/main" val="16070147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9" y="1552548"/>
            <a:ext cx="7225342" cy="2503246"/>
          </a:xfrm>
        </p:spPr>
        <p:txBody>
          <a:bodyPr lIns="91440" tIns="45720" rIns="91440" bIns="45720" anchor="t"/>
          <a:lstStyle/>
          <a:p>
            <a:pPr>
              <a:spcAft>
                <a:spcPts val="1200"/>
              </a:spcAft>
            </a:pPr>
            <a:r>
              <a:rPr lang="en-US" sz="2800" dirty="0"/>
              <a:t>With your help, Caritas Australia continues to accompany First Australian communities as they strengthen their cultural identity, support intergenerational healing and keep Culture alive for future generations. </a:t>
            </a:r>
          </a:p>
          <a:p>
            <a:r>
              <a:rPr lang="en-US" sz="2800" dirty="0"/>
              <a:t>We journey the way of justice together.</a:t>
            </a:r>
            <a:endParaRPr lang="en-AU" sz="2800" dirty="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30" y="334863"/>
            <a:ext cx="8766970" cy="562570"/>
          </a:xfrm>
        </p:spPr>
        <p:txBody>
          <a:bodyPr anchor="ctr"/>
          <a:lstStyle/>
          <a:p>
            <a:r>
              <a:rPr lang="en-US" sz="4000"/>
              <a:t>JOURNEY THE WAY OF JUSTICE</a:t>
            </a:r>
            <a:endParaRPr lang="en-AU" sz="4000"/>
          </a:p>
        </p:txBody>
      </p:sp>
      <p:sp>
        <p:nvSpPr>
          <p:cNvPr id="9" name="Rectangle 8">
            <a:extLst>
              <a:ext uri="{FF2B5EF4-FFF2-40B4-BE49-F238E27FC236}">
                <a16:creationId xmlns:a16="http://schemas.microsoft.com/office/drawing/2014/main" id="{7119585A-C441-4E8D-8036-59AC373AB8D5}"/>
              </a:ext>
            </a:extLst>
          </p:cNvPr>
          <p:cNvSpPr/>
          <p:nvPr/>
        </p:nvSpPr>
        <p:spPr>
          <a:xfrm>
            <a:off x="747600" y="4708392"/>
            <a:ext cx="6865203" cy="1169551"/>
          </a:xfrm>
          <a:prstGeom prst="rect">
            <a:avLst/>
          </a:prstGeom>
        </p:spPr>
        <p:txBody>
          <a:bodyPr wrap="square" lIns="91440" tIns="45720" rIns="91440" bIns="45720" anchor="ctr">
            <a:spAutoFit/>
          </a:bodyPr>
          <a:lstStyle/>
          <a:p>
            <a:pPr algn="ctr">
              <a:spcBef>
                <a:spcPts val="1200"/>
              </a:spcBef>
            </a:pPr>
            <a:r>
              <a:rPr lang="en-AU" sz="2000" dirty="0">
                <a:solidFill>
                  <a:srgbClr val="762000"/>
                </a:solidFill>
                <a:latin typeface="Arial"/>
                <a:cs typeface="Arial"/>
              </a:rPr>
              <a:t>Thinking about the Australian context, why is justice important for reconciliation?</a:t>
            </a:r>
          </a:p>
          <a:p>
            <a:pPr algn="ctr">
              <a:spcBef>
                <a:spcPts val="1200"/>
              </a:spcBef>
            </a:pPr>
            <a:r>
              <a:rPr lang="en-AU" sz="2000" dirty="0">
                <a:solidFill>
                  <a:srgbClr val="762000"/>
                </a:solidFill>
                <a:latin typeface="Arial"/>
                <a:cs typeface="Arial"/>
              </a:rPr>
              <a:t>What action will you take to advocate for justice?</a:t>
            </a:r>
            <a:endParaRPr lang="en-AU" dirty="0"/>
          </a:p>
        </p:txBody>
      </p:sp>
      <p:sp>
        <p:nvSpPr>
          <p:cNvPr id="7" name="Round Diagonal Corner Rectangle 1">
            <a:extLst>
              <a:ext uri="{FF2B5EF4-FFF2-40B4-BE49-F238E27FC236}">
                <a16:creationId xmlns:a16="http://schemas.microsoft.com/office/drawing/2014/main" id="{8EF93D59-F24F-4C8F-8C71-4AFECA8E6BB5}"/>
              </a:ext>
            </a:extLst>
          </p:cNvPr>
          <p:cNvSpPr>
            <a:spLocks noChangeAspect="1"/>
          </p:cNvSpPr>
          <p:nvPr/>
        </p:nvSpPr>
        <p:spPr>
          <a:xfrm rot="16200000">
            <a:off x="3436858" y="1658931"/>
            <a:ext cx="1486687" cy="7225341"/>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3" name="Picture 12">
            <a:extLst>
              <a:ext uri="{FF2B5EF4-FFF2-40B4-BE49-F238E27FC236}">
                <a16:creationId xmlns:a16="http://schemas.microsoft.com/office/drawing/2014/main" id="{E2C9F192-9D8D-424C-A025-01C0FFD8957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8623495" y="1552548"/>
            <a:ext cx="2869810" cy="2677810"/>
          </a:xfrm>
          <a:prstGeom prst="rect">
            <a:avLst/>
          </a:prstGeom>
        </p:spPr>
      </p:pic>
      <p:sp>
        <p:nvSpPr>
          <p:cNvPr id="14" name="Text Placeholder 6">
            <a:extLst>
              <a:ext uri="{FF2B5EF4-FFF2-40B4-BE49-F238E27FC236}">
                <a16:creationId xmlns:a16="http://schemas.microsoft.com/office/drawing/2014/main" id="{CBDC09EF-1472-4715-A9C5-F6203724D5C3}"/>
              </a:ext>
            </a:extLst>
          </p:cNvPr>
          <p:cNvSpPr txBox="1">
            <a:spLocks/>
          </p:cNvSpPr>
          <p:nvPr/>
        </p:nvSpPr>
        <p:spPr>
          <a:xfrm>
            <a:off x="8232000" y="4381537"/>
            <a:ext cx="3768222" cy="1357290"/>
          </a:xfrm>
          <a:prstGeom prst="rect">
            <a:avLst/>
          </a:prstGeom>
        </p:spPr>
        <p:txBody>
          <a:bodyPr lIns="91440" tIns="45720" rIns="91440" bIns="45720" anchor="t">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AU" sz="1200" dirty="0">
                <a:solidFill>
                  <a:schemeClr val="tx1">
                    <a:lumMod val="75000"/>
                    <a:lumOff val="25000"/>
                  </a:schemeClr>
                </a:solidFill>
              </a:rPr>
              <a:t>Janice prepares pandanus leaves collected from a forest near </a:t>
            </a:r>
            <a:r>
              <a:rPr lang="en-AU" sz="1200" dirty="0" err="1">
                <a:solidFill>
                  <a:schemeClr val="tx1">
                    <a:lumMod val="75000"/>
                    <a:lumOff val="25000"/>
                  </a:schemeClr>
                </a:solidFill>
              </a:rPr>
              <a:t>Djilpin</a:t>
            </a:r>
            <a:r>
              <a:rPr lang="en-AU" sz="1200" dirty="0">
                <a:solidFill>
                  <a:schemeClr val="tx1">
                    <a:lumMod val="75000"/>
                    <a:lumOff val="25000"/>
                  </a:schemeClr>
                </a:solidFill>
              </a:rPr>
              <a:t> Arts in Beswick, Northern Territory. Photo: Richard Wainwright.</a:t>
            </a:r>
            <a:endParaRPr lang="en-US" sz="1200" dirty="0">
              <a:solidFill>
                <a:schemeClr val="tx1">
                  <a:lumMod val="75000"/>
                  <a:lumOff val="25000"/>
                </a:schemeClr>
              </a:solidFill>
            </a:endParaRPr>
          </a:p>
        </p:txBody>
      </p:sp>
    </p:spTree>
    <p:extLst>
      <p:ext uri="{BB962C8B-B14F-4D97-AF65-F5344CB8AC3E}">
        <p14:creationId xmlns:p14="http://schemas.microsoft.com/office/powerpoint/2010/main" val="3924560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757457" cy="2503246"/>
          </a:xfrm>
        </p:spPr>
        <p:txBody>
          <a:bodyPr lIns="91440" tIns="45720" rIns="91440" bIns="45720" anchor="t"/>
          <a:lstStyle/>
          <a:p>
            <a:pPr>
              <a:spcAft>
                <a:spcPts val="1200"/>
              </a:spcAft>
            </a:pPr>
            <a:r>
              <a:rPr lang="en-AU" sz="2800"/>
              <a:t>NAIDOC Week celebrations are held across Australia each July to celebrate the history, culture and achievements of Australian First Nations Peoples. The first NAIDOC celebration was in 1991.</a:t>
            </a:r>
          </a:p>
          <a:p>
            <a:pPr>
              <a:spcAft>
                <a:spcPts val="1200"/>
              </a:spcAft>
            </a:pPr>
            <a:endParaRPr lang="en-AU" sz="2800"/>
          </a:p>
          <a:p>
            <a:pPr>
              <a:spcAft>
                <a:spcPts val="1200"/>
              </a:spcAft>
            </a:pPr>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CELEBRATE NAIDOC WEEK</a:t>
            </a:r>
            <a:endParaRPr lang="en-AU" sz="4000"/>
          </a:p>
        </p:txBody>
      </p:sp>
      <p:pic>
        <p:nvPicPr>
          <p:cNvPr id="4" name="Picture 3">
            <a:extLst>
              <a:ext uri="{FF2B5EF4-FFF2-40B4-BE49-F238E27FC236}">
                <a16:creationId xmlns:a16="http://schemas.microsoft.com/office/drawing/2014/main" id="{236CA8C5-FBE7-40DF-BAB7-A415BD31E146}"/>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8497268" y="4769279"/>
            <a:ext cx="594866" cy="594866"/>
          </a:xfrm>
          <a:prstGeom prst="rect">
            <a:avLst/>
          </a:prstGeom>
          <a:noFill/>
          <a:ln>
            <a:noFill/>
          </a:ln>
        </p:spPr>
      </p:pic>
      <p:sp>
        <p:nvSpPr>
          <p:cNvPr id="8" name="Round Diagonal Corner Rectangle 1">
            <a:extLst>
              <a:ext uri="{FF2B5EF4-FFF2-40B4-BE49-F238E27FC236}">
                <a16:creationId xmlns:a16="http://schemas.microsoft.com/office/drawing/2014/main" id="{B90DD21B-51B3-4C86-B3F1-31DADC137159}"/>
              </a:ext>
            </a:extLst>
          </p:cNvPr>
          <p:cNvSpPr>
            <a:spLocks noChangeAspect="1"/>
          </p:cNvSpPr>
          <p:nvPr/>
        </p:nvSpPr>
        <p:spPr>
          <a:xfrm rot="16200000">
            <a:off x="3450090" y="1542109"/>
            <a:ext cx="1602031" cy="7368514"/>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7119585A-C441-4E8D-8036-59AC373AB8D5}"/>
              </a:ext>
            </a:extLst>
          </p:cNvPr>
          <p:cNvSpPr/>
          <p:nvPr/>
        </p:nvSpPr>
        <p:spPr>
          <a:xfrm>
            <a:off x="813088" y="4765684"/>
            <a:ext cx="6876773" cy="861774"/>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Find out what ‘NAIDOC’ stands for.</a:t>
            </a:r>
          </a:p>
          <a:p>
            <a:pPr algn="ctr">
              <a:spcBef>
                <a:spcPts val="1200"/>
              </a:spcBef>
            </a:pPr>
            <a:r>
              <a:rPr lang="en-AU" sz="2000">
                <a:solidFill>
                  <a:srgbClr val="762000"/>
                </a:solidFill>
                <a:latin typeface="Arial" panose="020B0604020202020204" pitchFamily="34" charset="0"/>
                <a:cs typeface="Arial" panose="020B0604020202020204" pitchFamily="34" charset="0"/>
              </a:rPr>
              <a:t>How does your school celebrate NAIDOC Week?</a:t>
            </a:r>
            <a:endParaRPr lang="en-US" sz="2400" b="1">
              <a:solidFill>
                <a:srgbClr val="762000"/>
              </a:solidFill>
              <a:latin typeface="Arial" panose="020B0604020202020204" pitchFamily="34" charset="0"/>
              <a:cs typeface="Arial" panose="020B0604020202020204" pitchFamily="34" charset="0"/>
            </a:endParaRPr>
          </a:p>
        </p:txBody>
      </p:sp>
      <p:pic>
        <p:nvPicPr>
          <p:cNvPr id="15" name="Picture 14" descr="The 'Celebrating NAIDOC Week' logo.">
            <a:extLst>
              <a:ext uri="{FF2B5EF4-FFF2-40B4-BE49-F238E27FC236}">
                <a16:creationId xmlns:a16="http://schemas.microsoft.com/office/drawing/2014/main" id="{7CD88C30-F9A4-43E8-9014-2769B13361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83158" y="1705602"/>
            <a:ext cx="2350192" cy="2350192"/>
          </a:xfrm>
          <a:prstGeom prst="rect">
            <a:avLst/>
          </a:prstGeom>
        </p:spPr>
      </p:pic>
      <p:sp>
        <p:nvSpPr>
          <p:cNvPr id="10" name="Text Placeholder 5">
            <a:extLst>
              <a:ext uri="{FF2B5EF4-FFF2-40B4-BE49-F238E27FC236}">
                <a16:creationId xmlns:a16="http://schemas.microsoft.com/office/drawing/2014/main" id="{E8A66B8B-28A8-4461-8F12-E4CA40960784}"/>
              </a:ext>
            </a:extLst>
          </p:cNvPr>
          <p:cNvSpPr txBox="1">
            <a:spLocks/>
          </p:cNvSpPr>
          <p:nvPr/>
        </p:nvSpPr>
        <p:spPr>
          <a:xfrm>
            <a:off x="9204868" y="4371981"/>
            <a:ext cx="2557072" cy="1329872"/>
          </a:xfrm>
          <a:prstGeom prst="rect">
            <a:avLst/>
          </a:prstGeom>
        </p:spPr>
        <p:txBody>
          <a:bodyPr lIns="91440" tIns="45720" rIns="91440" bIns="45720" anchor="t"/>
          <a:lstStyle>
            <a:lvl1pPr marL="0" indent="0" eaLnBrk="1" hangingPunct="1">
              <a:buNone/>
              <a:defRPr sz="1125"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321457" indent="0" eaLnBrk="1" hangingPunct="1">
              <a:buNone/>
              <a:defRPr sz="984">
                <a:latin typeface="+mn-lt"/>
                <a:ea typeface="+mn-ea"/>
                <a:cs typeface="+mn-cs"/>
              </a:defRPr>
            </a:lvl2pPr>
            <a:lvl3pPr marL="642915" indent="0" eaLnBrk="1" hangingPunct="1">
              <a:buNone/>
              <a:defRPr sz="844">
                <a:latin typeface="+mn-lt"/>
                <a:ea typeface="+mn-ea"/>
                <a:cs typeface="+mn-cs"/>
              </a:defRPr>
            </a:lvl3pPr>
            <a:lvl4pPr marL="964372" indent="0" eaLnBrk="1" hangingPunct="1">
              <a:buNone/>
              <a:defRPr sz="703">
                <a:latin typeface="+mn-lt"/>
                <a:ea typeface="+mn-ea"/>
                <a:cs typeface="+mn-cs"/>
              </a:defRPr>
            </a:lvl4pPr>
            <a:lvl5pPr marL="1285829" indent="0" eaLnBrk="1" hangingPunct="1">
              <a:buNone/>
              <a:defRPr sz="703">
                <a:latin typeface="+mn-lt"/>
                <a:ea typeface="+mn-ea"/>
                <a:cs typeface="+mn-cs"/>
              </a:defRPr>
            </a:lvl5pPr>
            <a:lvl6pPr marL="1607287" indent="0" eaLnBrk="1" hangingPunct="1">
              <a:buNone/>
              <a:defRPr sz="703">
                <a:latin typeface="+mn-lt"/>
                <a:ea typeface="+mn-ea"/>
                <a:cs typeface="+mn-cs"/>
              </a:defRPr>
            </a:lvl6pPr>
            <a:lvl7pPr marL="1928744" indent="0" eaLnBrk="1" hangingPunct="1">
              <a:buNone/>
              <a:defRPr sz="703">
                <a:latin typeface="+mn-lt"/>
                <a:ea typeface="+mn-ea"/>
                <a:cs typeface="+mn-cs"/>
              </a:defRPr>
            </a:lvl7pPr>
            <a:lvl8pPr marL="2250201" indent="0" eaLnBrk="1" hangingPunct="1">
              <a:buNone/>
              <a:defRPr sz="703">
                <a:latin typeface="+mn-lt"/>
                <a:ea typeface="+mn-ea"/>
                <a:cs typeface="+mn-cs"/>
              </a:defRPr>
            </a:lvl8pPr>
            <a:lvl9pPr marL="2571659" indent="0" eaLnBrk="1" hangingPunct="1">
              <a:buNone/>
              <a:defRPr sz="703">
                <a:latin typeface="+mn-lt"/>
                <a:ea typeface="+mn-ea"/>
                <a:cs typeface="+mn-cs"/>
              </a:defRPr>
            </a:lvl9pPr>
          </a:lstStyle>
          <a:p>
            <a:pPr defTabSz="914400">
              <a:spcAft>
                <a:spcPts val="1200"/>
              </a:spcAft>
            </a:pPr>
            <a:r>
              <a:rPr lang="en-AU" sz="2800" kern="0">
                <a:solidFill>
                  <a:srgbClr val="762000"/>
                </a:solidFill>
              </a:rPr>
              <a:t>Watch </a:t>
            </a:r>
            <a:r>
              <a:rPr lang="en-AU" sz="2800" i="1" kern="0">
                <a:solidFill>
                  <a:srgbClr val="762000"/>
                </a:solidFill>
                <a:hlinkClick r:id="rId5">
                  <a:extLst>
                    <a:ext uri="{A12FA001-AC4F-418D-AE19-62706E023703}">
                      <ahyp:hlinkClr xmlns:ahyp="http://schemas.microsoft.com/office/drawing/2018/hyperlinkcolor" val="tx"/>
                    </a:ext>
                  </a:extLst>
                </a:hlinkClick>
              </a:rPr>
              <a:t>What does NAIDOC mean to you? </a:t>
            </a:r>
            <a:endParaRPr lang="en-AU" sz="2800" i="1" kern="0">
              <a:solidFill>
                <a:srgbClr val="762000"/>
              </a:solidFill>
            </a:endParaRPr>
          </a:p>
        </p:txBody>
      </p:sp>
    </p:spTree>
    <p:extLst>
      <p:ext uri="{BB962C8B-B14F-4D97-AF65-F5344CB8AC3E}">
        <p14:creationId xmlns:p14="http://schemas.microsoft.com/office/powerpoint/2010/main" val="38784146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204355" cy="2409850"/>
          </a:xfrm>
        </p:spPr>
        <p:txBody>
          <a:bodyPr lIns="91440" tIns="45720" rIns="91440" bIns="45720" anchor="t"/>
          <a:lstStyle/>
          <a:p>
            <a:pPr>
              <a:spcAft>
                <a:spcPts val="600"/>
              </a:spcAft>
            </a:pPr>
            <a:r>
              <a:rPr lang="en-AU" sz="2800"/>
              <a:t>Keep listening to the voices and stories of First Nations Peoples. Read books, see art and listen to music by First Nations people, to understand their diverse perspectives and ideas on past events and present concerns.</a:t>
            </a:r>
          </a:p>
          <a:p>
            <a:pPr>
              <a:spcAft>
                <a:spcPts val="600"/>
              </a:spcAft>
            </a:pPr>
            <a:r>
              <a:rPr lang="en-AU" sz="2600"/>
              <a:t> </a:t>
            </a:r>
          </a:p>
          <a:p>
            <a:pPr>
              <a:spcAft>
                <a:spcPts val="600"/>
              </a:spcAft>
            </a:pPr>
            <a:endParaRPr lang="en-AU" sz="26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KEEP LISTENING </a:t>
            </a:r>
            <a:endParaRPr lang="en-AU" sz="4000"/>
          </a:p>
        </p:txBody>
      </p:sp>
      <p:pic>
        <p:nvPicPr>
          <p:cNvPr id="3" name="Picture 2">
            <a:extLst>
              <a:ext uri="{FF2B5EF4-FFF2-40B4-BE49-F238E27FC236}">
                <a16:creationId xmlns:a16="http://schemas.microsoft.com/office/drawing/2014/main" id="{A2F4073E-2218-495B-96DF-1143BD158FE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228162" y="1603156"/>
            <a:ext cx="3960000" cy="2639790"/>
          </a:xfrm>
          <a:prstGeom prst="rect">
            <a:avLst/>
          </a:prstGeom>
        </p:spPr>
      </p:pic>
      <p:sp>
        <p:nvSpPr>
          <p:cNvPr id="7" name="Text Placeholder 6">
            <a:extLst>
              <a:ext uri="{FF2B5EF4-FFF2-40B4-BE49-F238E27FC236}">
                <a16:creationId xmlns:a16="http://schemas.microsoft.com/office/drawing/2014/main" id="{DDC36A1E-5729-4DA1-B7C0-E4AAD9C7D848}"/>
              </a:ext>
            </a:extLst>
          </p:cNvPr>
          <p:cNvSpPr txBox="1">
            <a:spLocks/>
          </p:cNvSpPr>
          <p:nvPr/>
        </p:nvSpPr>
        <p:spPr>
          <a:xfrm>
            <a:off x="8214512" y="4503760"/>
            <a:ext cx="3960001" cy="1357290"/>
          </a:xfrm>
          <a:prstGeom prst="rect">
            <a:avLst/>
          </a:prstGeom>
        </p:spPr>
        <p:txBody>
          <a:bodyPr lIns="91440" tIns="45720" rIns="91440" bIns="45720" anchor="t">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AU" sz="1200" dirty="0">
                <a:solidFill>
                  <a:schemeClr val="tx1">
                    <a:lumMod val="75000"/>
                    <a:lumOff val="25000"/>
                  </a:schemeClr>
                </a:solidFill>
              </a:rPr>
              <a:t>Janice is seen performing a traditional dance at Beswick Falls near </a:t>
            </a:r>
            <a:r>
              <a:rPr lang="en-AU" sz="1200" dirty="0" err="1">
                <a:solidFill>
                  <a:schemeClr val="tx1">
                    <a:lumMod val="75000"/>
                    <a:lumOff val="25000"/>
                  </a:schemeClr>
                </a:solidFill>
              </a:rPr>
              <a:t>Djilpin</a:t>
            </a:r>
            <a:r>
              <a:rPr lang="en-AU" sz="1200" dirty="0">
                <a:solidFill>
                  <a:schemeClr val="tx1">
                    <a:lumMod val="75000"/>
                    <a:lumOff val="25000"/>
                  </a:schemeClr>
                </a:solidFill>
              </a:rPr>
              <a:t> Arts in Beswick, Northern Territory, Australia.</a:t>
            </a:r>
          </a:p>
          <a:p>
            <a:pPr algn="l"/>
            <a:r>
              <a:rPr lang="en-US" sz="1200" dirty="0">
                <a:solidFill>
                  <a:schemeClr val="tx1">
                    <a:lumMod val="75000"/>
                    <a:lumOff val="25000"/>
                  </a:schemeClr>
                </a:solidFill>
                <a:cs typeface="Arial"/>
              </a:rPr>
              <a:t>Photo: Richard Wainwright/Caritas Australia</a:t>
            </a:r>
            <a:endParaRPr lang="en-US" sz="1200" dirty="0">
              <a:solidFill>
                <a:schemeClr val="tx1">
                  <a:lumMod val="75000"/>
                  <a:lumOff val="25000"/>
                </a:schemeClr>
              </a:solidFill>
            </a:endParaRPr>
          </a:p>
        </p:txBody>
      </p:sp>
      <p:sp>
        <p:nvSpPr>
          <p:cNvPr id="9" name="Rectangle 8">
            <a:extLst>
              <a:ext uri="{FF2B5EF4-FFF2-40B4-BE49-F238E27FC236}">
                <a16:creationId xmlns:a16="http://schemas.microsoft.com/office/drawing/2014/main" id="{9CC18F06-4F04-4791-AB3C-D499219A4A40}"/>
              </a:ext>
            </a:extLst>
          </p:cNvPr>
          <p:cNvSpPr/>
          <p:nvPr/>
        </p:nvSpPr>
        <p:spPr>
          <a:xfrm>
            <a:off x="775252" y="4257195"/>
            <a:ext cx="6798365" cy="1477328"/>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Can you name any First Nations Australian singers, songwriters or musicians? What stories do their songs tell? </a:t>
            </a:r>
          </a:p>
          <a:p>
            <a:pPr algn="ctr">
              <a:spcBef>
                <a:spcPts val="1200"/>
              </a:spcBef>
            </a:pPr>
            <a:r>
              <a:rPr lang="en-AU" sz="2000">
                <a:solidFill>
                  <a:srgbClr val="762000"/>
                </a:solidFill>
                <a:latin typeface="Arial" panose="020B0604020202020204" pitchFamily="34" charset="0"/>
                <a:cs typeface="Arial" panose="020B0604020202020204" pitchFamily="34" charset="0"/>
              </a:rPr>
              <a:t>Make a list. Next to each artist’s name, write a theme or issue they address in their music. Compare and discuss.  </a:t>
            </a:r>
            <a:endParaRPr lang="en-US" sz="2400">
              <a:solidFill>
                <a:srgbClr val="762000"/>
              </a:solidFill>
              <a:latin typeface="Arial" panose="020B0604020202020204" pitchFamily="34" charset="0"/>
              <a:cs typeface="Arial" panose="020B0604020202020204" pitchFamily="34" charset="0"/>
            </a:endParaRPr>
          </a:p>
        </p:txBody>
      </p:sp>
      <p:sp>
        <p:nvSpPr>
          <p:cNvPr id="10" name="Round Diagonal Corner Rectangle 1">
            <a:extLst>
              <a:ext uri="{FF2B5EF4-FFF2-40B4-BE49-F238E27FC236}">
                <a16:creationId xmlns:a16="http://schemas.microsoft.com/office/drawing/2014/main" id="{C60E6415-EE2B-48B7-9984-20824E009C0D}"/>
              </a:ext>
            </a:extLst>
          </p:cNvPr>
          <p:cNvSpPr>
            <a:spLocks noChangeAspect="1"/>
          </p:cNvSpPr>
          <p:nvPr/>
        </p:nvSpPr>
        <p:spPr>
          <a:xfrm rot="16200000">
            <a:off x="3144905" y="1385024"/>
            <a:ext cx="2066923" cy="7221671"/>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0842018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close-up of colourful, round-woven pandanus mats.">
            <a:extLst>
              <a:ext uri="{FF2B5EF4-FFF2-40B4-BE49-F238E27FC236}">
                <a16:creationId xmlns:a16="http://schemas.microsoft.com/office/drawing/2014/main" id="{ADFDAB2D-209C-4A6E-9E01-001C76CE80CE}"/>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7E7875A6-D030-4356-8215-FE23A92BAA7D}"/>
              </a:ext>
            </a:extLst>
          </p:cNvPr>
          <p:cNvSpPr>
            <a:spLocks noGrp="1"/>
          </p:cNvSpPr>
          <p:nvPr>
            <p:ph type="title"/>
          </p:nvPr>
        </p:nvSpPr>
        <p:spPr>
          <a:xfrm>
            <a:off x="7783477" y="1537370"/>
            <a:ext cx="3687445" cy="868932"/>
          </a:xfrm>
        </p:spPr>
        <p:txBody>
          <a:bodyPr/>
          <a:lstStyle/>
          <a:p>
            <a:pPr algn="r"/>
            <a:r>
              <a:rPr lang="en-US" dirty="0"/>
              <a:t>SEE</a:t>
            </a:r>
            <a:br>
              <a:rPr lang="en-US" sz="6600" dirty="0"/>
            </a:br>
            <a:r>
              <a:rPr lang="en-US" dirty="0"/>
              <a:t>judge</a:t>
            </a:r>
            <a:br>
              <a:rPr lang="en-US" dirty="0"/>
            </a:br>
            <a:r>
              <a:rPr lang="en-US" dirty="0"/>
              <a:t>act</a:t>
            </a:r>
            <a:br>
              <a:rPr lang="en-US" dirty="0"/>
            </a:br>
            <a:r>
              <a:rPr lang="en-US" sz="6600" dirty="0"/>
              <a:t>pray</a:t>
            </a:r>
          </a:p>
        </p:txBody>
      </p:sp>
      <p:sp>
        <p:nvSpPr>
          <p:cNvPr id="6" name="Text Placeholder 5">
            <a:extLst>
              <a:ext uri="{FF2B5EF4-FFF2-40B4-BE49-F238E27FC236}">
                <a16:creationId xmlns:a16="http://schemas.microsoft.com/office/drawing/2014/main" id="{5FB00FDE-6234-4789-A81B-688242FB344A}"/>
              </a:ext>
            </a:extLst>
          </p:cNvPr>
          <p:cNvSpPr>
            <a:spLocks noGrp="1"/>
          </p:cNvSpPr>
          <p:nvPr>
            <p:ph type="body" sz="quarter" idx="11"/>
          </p:nvPr>
        </p:nvSpPr>
        <p:spPr>
          <a:xfrm>
            <a:off x="183492" y="5939330"/>
            <a:ext cx="4847861" cy="247722"/>
          </a:xfrm>
        </p:spPr>
        <p:txBody>
          <a:bodyPr/>
          <a:lstStyle/>
          <a:p>
            <a:pPr algn="l"/>
            <a:r>
              <a:rPr lang="en-US" sz="900"/>
              <a:t>Photo: Richard Wainwright/Caritas Australia</a:t>
            </a:r>
            <a:endParaRPr lang="en-AU" sz="900"/>
          </a:p>
        </p:txBody>
      </p:sp>
    </p:spTree>
    <p:extLst>
      <p:ext uri="{BB962C8B-B14F-4D97-AF65-F5344CB8AC3E}">
        <p14:creationId xmlns:p14="http://schemas.microsoft.com/office/powerpoint/2010/main" val="1524130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04D3D450-E30E-40FD-9B2A-928EAD069ACB}"/>
              </a:ext>
            </a:extLst>
          </p:cNvPr>
          <p:cNvSpPr txBox="1">
            <a:spLocks/>
          </p:cNvSpPr>
          <p:nvPr/>
        </p:nvSpPr>
        <p:spPr>
          <a:xfrm>
            <a:off x="567530" y="442187"/>
            <a:ext cx="7385832" cy="562570"/>
          </a:xfrm>
          <a:prstGeom prst="rect">
            <a:avLst/>
          </a:prstGeom>
        </p:spPr>
        <p:txBody>
          <a:bodyPr anchor="ctr"/>
          <a:lstStyle>
            <a:lvl1pPr eaLnBrk="1" hangingPunct="1">
              <a:defRPr sz="2672" b="1" baseline="0">
                <a:solidFill>
                  <a:schemeClr val="tx1">
                    <a:lumMod val="75000"/>
                    <a:lumOff val="25000"/>
                  </a:schemeClr>
                </a:solidFill>
                <a:latin typeface="Arial" panose="020B0604020202020204" pitchFamily="34" charset="0"/>
                <a:ea typeface="+mj-ea"/>
                <a:cs typeface="Arial" panose="020B0604020202020204" pitchFamily="34" charset="0"/>
              </a:defRPr>
            </a:lvl1pPr>
          </a:lstStyle>
          <a:p>
            <a:pPr defTabSz="914400"/>
            <a:r>
              <a:rPr lang="en-US" sz="4000" kern="0" dirty="0"/>
              <a:t>STUDENTS</a:t>
            </a:r>
            <a:endParaRPr lang="en-AU" sz="4000" kern="0" dirty="0"/>
          </a:p>
        </p:txBody>
      </p:sp>
      <p:sp>
        <p:nvSpPr>
          <p:cNvPr id="3" name="Text Placeholder 2">
            <a:extLst>
              <a:ext uri="{FF2B5EF4-FFF2-40B4-BE49-F238E27FC236}">
                <a16:creationId xmlns:a16="http://schemas.microsoft.com/office/drawing/2014/main" id="{3565DF88-45A8-42C5-B63A-BB247054B31A}"/>
              </a:ext>
            </a:extLst>
          </p:cNvPr>
          <p:cNvSpPr>
            <a:spLocks noGrp="1"/>
          </p:cNvSpPr>
          <p:nvPr>
            <p:ph type="body" sz="half" idx="2"/>
          </p:nvPr>
        </p:nvSpPr>
        <p:spPr/>
        <p:txBody>
          <a:bodyPr lIns="91440" tIns="45720" rIns="91440" bIns="45720" anchor="t"/>
          <a:lstStyle/>
          <a:p>
            <a:pPr>
              <a:spcBef>
                <a:spcPts val="1200"/>
              </a:spcBef>
            </a:pPr>
            <a:r>
              <a:rPr lang="en-US" sz="2800" dirty="0">
                <a:latin typeface="Arial"/>
                <a:cs typeface="Arial"/>
              </a:rPr>
              <a:t>Learning about challenges to the health, wellbeing and safety of others and our earth can be hard. If you are feeling worried or upset about anything you have learnt about through this resource, make sure you talk to your teacher or trusted adult. They can share your concerns via our </a:t>
            </a:r>
            <a:r>
              <a:rPr lang="en-US" sz="2800" dirty="0">
                <a:solidFill>
                  <a:srgbClr val="00B0F0"/>
                </a:solidFill>
                <a:latin typeface="Arial"/>
                <a:cs typeface="Arial"/>
                <a:hlinkClick r:id="rId3">
                  <a:extLst>
                    <a:ext uri="{A12FA001-AC4F-418D-AE19-62706E023703}">
                      <ahyp:hlinkClr xmlns:ahyp="http://schemas.microsoft.com/office/drawing/2018/hyperlinkcolor" val="tx"/>
                    </a:ext>
                  </a:extLst>
                </a:hlinkClick>
              </a:rPr>
              <a:t>website</a:t>
            </a:r>
            <a:r>
              <a:rPr lang="en-US" sz="2800" dirty="0">
                <a:latin typeface="Arial"/>
                <a:cs typeface="Arial"/>
              </a:rPr>
              <a:t>. ​</a:t>
            </a:r>
            <a:r>
              <a:rPr lang="en-AU" sz="2800" dirty="0">
                <a:latin typeface="Arial"/>
                <a:cs typeface="Arial"/>
              </a:rPr>
              <a:t>You can also find out more about speaking up on our </a:t>
            </a:r>
            <a:r>
              <a:rPr lang="en-AU" sz="2800" dirty="0">
                <a:solidFill>
                  <a:srgbClr val="00B0F0"/>
                </a:solidFill>
                <a:latin typeface="Arial"/>
                <a:cs typeface="Arial"/>
                <a:hlinkClick r:id="rId4">
                  <a:extLst>
                    <a:ext uri="{A12FA001-AC4F-418D-AE19-62706E023703}">
                      <ahyp:hlinkClr xmlns:ahyp="http://schemas.microsoft.com/office/drawing/2018/hyperlinkcolor" val="tx"/>
                    </a:ext>
                  </a:extLst>
                </a:hlinkClick>
              </a:rPr>
              <a:t>page for young people</a:t>
            </a:r>
            <a:r>
              <a:rPr lang="en-AU" sz="2800" dirty="0">
                <a:latin typeface="Arial"/>
                <a:cs typeface="Arial"/>
              </a:rPr>
              <a:t>.</a:t>
            </a:r>
          </a:p>
          <a:p>
            <a:pPr>
              <a:spcBef>
                <a:spcPts val="1200"/>
              </a:spcBef>
            </a:pPr>
            <a:endParaRPr lang="en-US" dirty="0">
              <a:latin typeface="Arial"/>
              <a:cs typeface="Arial"/>
            </a:endParaRPr>
          </a:p>
          <a:p>
            <a:pPr rtl="0" fontAlgn="base">
              <a:spcBef>
                <a:spcPts val="1200"/>
              </a:spcBef>
            </a:pPr>
            <a:r>
              <a:rPr lang="en-US" sz="2800" dirty="0"/>
              <a:t>Do you have an idea for how Caritas Australia can improve our school resources? We would love to hear it! Please email </a:t>
            </a:r>
            <a:r>
              <a:rPr lang="en-US" sz="2800" u="sng" dirty="0">
                <a:solidFill>
                  <a:srgbClr val="00B0F0"/>
                </a:solidFill>
                <a:hlinkClick r:id="rId5">
                  <a:extLst>
                    <a:ext uri="{A12FA001-AC4F-418D-AE19-62706E023703}">
                      <ahyp:hlinkClr xmlns:ahyp="http://schemas.microsoft.com/office/drawing/2018/hyperlinkcolor" val="tx"/>
                    </a:ext>
                  </a:extLst>
                </a:hlinkClick>
              </a:rPr>
              <a:t>education@caritas.org.au</a:t>
            </a:r>
            <a:r>
              <a:rPr lang="en-US" sz="2800" dirty="0"/>
              <a:t> ​</a:t>
            </a:r>
          </a:p>
          <a:p>
            <a:endParaRPr lang="en-AU" dirty="0"/>
          </a:p>
        </p:txBody>
      </p:sp>
    </p:spTree>
    <p:extLst>
      <p:ext uri="{BB962C8B-B14F-4D97-AF65-F5344CB8AC3E}">
        <p14:creationId xmlns:p14="http://schemas.microsoft.com/office/powerpoint/2010/main" val="34566428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90080" y="1993223"/>
            <a:ext cx="11011839" cy="3490410"/>
          </a:xfrm>
        </p:spPr>
        <p:txBody>
          <a:bodyPr lIns="91440" tIns="45720" rIns="91440" bIns="45720" anchor="t"/>
          <a:lstStyle/>
          <a:p>
            <a:r>
              <a:rPr lang="en-AU" sz="3200"/>
              <a:t>God, you make us</a:t>
            </a:r>
          </a:p>
          <a:p>
            <a:r>
              <a:rPr lang="en-US" sz="3200"/>
              <a:t>and give life and breath to all.</a:t>
            </a:r>
          </a:p>
          <a:p>
            <a:r>
              <a:rPr lang="en-US" sz="3200"/>
              <a:t>Quieten us to hear First Nations’ voices </a:t>
            </a:r>
          </a:p>
          <a:p>
            <a:pPr>
              <a:spcAft>
                <a:spcPts val="1200"/>
              </a:spcAft>
            </a:pPr>
            <a:r>
              <a:rPr lang="en-US" sz="3200"/>
              <a:t>as they speak wisdom and truth.</a:t>
            </a:r>
            <a:endParaRPr lang="en-US" sz="3200" b="1"/>
          </a:p>
          <a:p>
            <a:r>
              <a:rPr lang="en-US" sz="3200" b="1"/>
              <a:t>Amen.</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PRAY</a:t>
            </a:r>
            <a:endParaRPr lang="en-AU" sz="4000"/>
          </a:p>
        </p:txBody>
      </p:sp>
      <p:pic>
        <p:nvPicPr>
          <p:cNvPr id="4" name="Picture 3" descr="A drawing of a Eucalypt stem, with leaves, gum nuts and blossoms.">
            <a:extLst>
              <a:ext uri="{FF2B5EF4-FFF2-40B4-BE49-F238E27FC236}">
                <a16:creationId xmlns:a16="http://schemas.microsoft.com/office/drawing/2014/main" id="{80A6E990-5067-4ED4-9D61-75499A84D56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638628" y="1552548"/>
            <a:ext cx="2090261" cy="3931085"/>
          </a:xfrm>
          <a:prstGeom prst="rect">
            <a:avLst/>
          </a:prstGeom>
        </p:spPr>
      </p:pic>
    </p:spTree>
    <p:extLst>
      <p:ext uri="{BB962C8B-B14F-4D97-AF65-F5344CB8AC3E}">
        <p14:creationId xmlns:p14="http://schemas.microsoft.com/office/powerpoint/2010/main" val="15775558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90080" y="1993223"/>
            <a:ext cx="11011839" cy="3490410"/>
          </a:xfrm>
        </p:spPr>
        <p:txBody>
          <a:bodyPr lIns="91440" tIns="45720" rIns="91440" bIns="45720" anchor="t"/>
          <a:lstStyle/>
          <a:p>
            <a:r>
              <a:rPr lang="en-US" sz="3200"/>
              <a:t>God, you love us</a:t>
            </a:r>
          </a:p>
          <a:p>
            <a:r>
              <a:rPr lang="en-US" sz="3200"/>
              <a:t>and lead the way to justice. </a:t>
            </a:r>
          </a:p>
          <a:p>
            <a:r>
              <a:rPr lang="en-US" sz="3200"/>
              <a:t>Stir us to solidarity with First Nations Peoples</a:t>
            </a:r>
          </a:p>
          <a:p>
            <a:pPr>
              <a:spcAft>
                <a:spcPts val="1200"/>
              </a:spcAft>
            </a:pPr>
            <a:r>
              <a:rPr lang="en-US" sz="3200"/>
              <a:t>as they rally for their rights to be upheld.</a:t>
            </a:r>
            <a:endParaRPr lang="en-US" sz="3200" b="1"/>
          </a:p>
          <a:p>
            <a:r>
              <a:rPr lang="en-US" sz="3200" b="1"/>
              <a:t>Amen.</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PRAY</a:t>
            </a:r>
            <a:endParaRPr lang="en-AU" sz="4000"/>
          </a:p>
        </p:txBody>
      </p:sp>
      <p:pic>
        <p:nvPicPr>
          <p:cNvPr id="8" name="Picture 7" descr="A drawing of a Eucalypt stem, with leaves, gum nuts and blossoms.">
            <a:extLst>
              <a:ext uri="{FF2B5EF4-FFF2-40B4-BE49-F238E27FC236}">
                <a16:creationId xmlns:a16="http://schemas.microsoft.com/office/drawing/2014/main" id="{36B7152E-5483-4968-A5EF-00233644369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638628" y="1552548"/>
            <a:ext cx="2090261" cy="3931085"/>
          </a:xfrm>
          <a:prstGeom prst="rect">
            <a:avLst/>
          </a:prstGeom>
        </p:spPr>
      </p:pic>
    </p:spTree>
    <p:extLst>
      <p:ext uri="{BB962C8B-B14F-4D97-AF65-F5344CB8AC3E}">
        <p14:creationId xmlns:p14="http://schemas.microsoft.com/office/powerpoint/2010/main" val="41197759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90080" y="1993223"/>
            <a:ext cx="11011839" cy="3490410"/>
          </a:xfrm>
        </p:spPr>
        <p:txBody>
          <a:bodyPr lIns="91440" tIns="45720" rIns="91440" bIns="45720" anchor="t"/>
          <a:lstStyle/>
          <a:p>
            <a:r>
              <a:rPr lang="en-US" sz="3200"/>
              <a:t>God, you renew us </a:t>
            </a:r>
          </a:p>
          <a:p>
            <a:r>
              <a:rPr lang="en-US" sz="3200"/>
              <a:t>and long for creation’s flourishing.</a:t>
            </a:r>
          </a:p>
          <a:p>
            <a:r>
              <a:rPr lang="en-US" sz="3200"/>
              <a:t>Reconcile us, one to another</a:t>
            </a:r>
          </a:p>
          <a:p>
            <a:pPr>
              <a:spcAft>
                <a:spcPts val="1200"/>
              </a:spcAft>
            </a:pPr>
            <a:r>
              <a:rPr lang="en-US" sz="3200"/>
              <a:t>so we can build a future with hope.</a:t>
            </a:r>
          </a:p>
          <a:p>
            <a:r>
              <a:rPr lang="en-AU" sz="3200" b="1"/>
              <a:t>Amen. </a:t>
            </a: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PRAY</a:t>
            </a:r>
            <a:endParaRPr lang="en-AU" sz="4000"/>
          </a:p>
        </p:txBody>
      </p:sp>
      <p:pic>
        <p:nvPicPr>
          <p:cNvPr id="9" name="Picture 8" descr="A drawing of a Eucalypt stem, with leaves, gum nuts and blossoms.">
            <a:extLst>
              <a:ext uri="{FF2B5EF4-FFF2-40B4-BE49-F238E27FC236}">
                <a16:creationId xmlns:a16="http://schemas.microsoft.com/office/drawing/2014/main" id="{141E5AC3-16FB-4104-A4C1-1C25805CB14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638628" y="1552548"/>
            <a:ext cx="2090261" cy="3931085"/>
          </a:xfrm>
          <a:prstGeom prst="rect">
            <a:avLst/>
          </a:prstGeom>
        </p:spPr>
      </p:pic>
    </p:spTree>
    <p:extLst>
      <p:ext uri="{BB962C8B-B14F-4D97-AF65-F5344CB8AC3E}">
        <p14:creationId xmlns:p14="http://schemas.microsoft.com/office/powerpoint/2010/main" val="4099148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g object 17">
            <a:extLst>
              <a:ext uri="{FF2B5EF4-FFF2-40B4-BE49-F238E27FC236}">
                <a16:creationId xmlns:a16="http://schemas.microsoft.com/office/drawing/2014/main" id="{1A7E4A2C-B20C-8C4D-A6F0-CE14D79E3113}"/>
              </a:ext>
            </a:extLst>
          </p:cNvPr>
          <p:cNvSpPr/>
          <p:nvPr/>
        </p:nvSpPr>
        <p:spPr>
          <a:xfrm>
            <a:off x="4009875" y="2250317"/>
            <a:ext cx="318334" cy="317887"/>
          </a:xfrm>
          <a:custGeom>
            <a:avLst/>
            <a:gdLst/>
            <a:ahLst/>
            <a:cxnLst/>
            <a:rect l="l" t="t" r="r" b="b"/>
            <a:pathLst>
              <a:path w="452754" h="452120">
                <a:moveTo>
                  <a:pt x="452742" y="180340"/>
                </a:moveTo>
                <a:lnTo>
                  <a:pt x="272135" y="180340"/>
                </a:lnTo>
                <a:lnTo>
                  <a:pt x="272135" y="0"/>
                </a:lnTo>
                <a:lnTo>
                  <a:pt x="180619" y="0"/>
                </a:lnTo>
                <a:lnTo>
                  <a:pt x="180619" y="180340"/>
                </a:lnTo>
                <a:lnTo>
                  <a:pt x="0" y="180340"/>
                </a:lnTo>
                <a:lnTo>
                  <a:pt x="0" y="271780"/>
                </a:lnTo>
                <a:lnTo>
                  <a:pt x="180619" y="271780"/>
                </a:lnTo>
                <a:lnTo>
                  <a:pt x="180619" y="452120"/>
                </a:lnTo>
                <a:lnTo>
                  <a:pt x="272135" y="452120"/>
                </a:lnTo>
                <a:lnTo>
                  <a:pt x="272135" y="271780"/>
                </a:lnTo>
                <a:lnTo>
                  <a:pt x="452742" y="271780"/>
                </a:lnTo>
                <a:lnTo>
                  <a:pt x="452742" y="180340"/>
                </a:lnTo>
                <a:close/>
              </a:path>
            </a:pathLst>
          </a:custGeom>
          <a:solidFill>
            <a:srgbClr val="FFFFFF"/>
          </a:solidFill>
        </p:spPr>
        <p:txBody>
          <a:bodyPr wrap="square" lIns="0" tIns="0" rIns="0" bIns="0" rtlCol="0"/>
          <a:lstStyle/>
          <a:p>
            <a:endParaRPr sz="1266"/>
          </a:p>
        </p:txBody>
      </p:sp>
      <p:sp>
        <p:nvSpPr>
          <p:cNvPr id="4" name="TextBox 3">
            <a:extLst>
              <a:ext uri="{FF2B5EF4-FFF2-40B4-BE49-F238E27FC236}">
                <a16:creationId xmlns:a16="http://schemas.microsoft.com/office/drawing/2014/main" id="{F4D89453-3D27-FC41-B4F5-67302E9167F0}"/>
              </a:ext>
            </a:extLst>
          </p:cNvPr>
          <p:cNvSpPr txBox="1"/>
          <p:nvPr/>
        </p:nvSpPr>
        <p:spPr>
          <a:xfrm>
            <a:off x="4261870" y="2532025"/>
            <a:ext cx="4649582" cy="590033"/>
          </a:xfrm>
          <a:prstGeom prst="rect">
            <a:avLst/>
          </a:prstGeom>
          <a:noFill/>
        </p:spPr>
        <p:txBody>
          <a:bodyPr wrap="square" rtlCol="0">
            <a:spAutoFit/>
          </a:bodyPr>
          <a:lstStyle/>
          <a:p>
            <a:r>
              <a:rPr lang="en-US" sz="3234" b="1">
                <a:solidFill>
                  <a:schemeClr val="bg1"/>
                </a:solidFill>
                <a:latin typeface="Arial" panose="020B0604020202020204" pitchFamily="34" charset="0"/>
              </a:rPr>
              <a:t>END POVERTY</a:t>
            </a:r>
          </a:p>
        </p:txBody>
      </p:sp>
      <p:sp>
        <p:nvSpPr>
          <p:cNvPr id="5" name="TextBox 4">
            <a:extLst>
              <a:ext uri="{FF2B5EF4-FFF2-40B4-BE49-F238E27FC236}">
                <a16:creationId xmlns:a16="http://schemas.microsoft.com/office/drawing/2014/main" id="{E5415296-8344-1440-832E-609648B77BB3}"/>
              </a:ext>
            </a:extLst>
          </p:cNvPr>
          <p:cNvSpPr txBox="1"/>
          <p:nvPr/>
        </p:nvSpPr>
        <p:spPr>
          <a:xfrm>
            <a:off x="4261870" y="2964980"/>
            <a:ext cx="4649582" cy="590033"/>
          </a:xfrm>
          <a:prstGeom prst="rect">
            <a:avLst/>
          </a:prstGeom>
          <a:noFill/>
        </p:spPr>
        <p:txBody>
          <a:bodyPr wrap="square" rtlCol="0">
            <a:spAutoFit/>
          </a:bodyPr>
          <a:lstStyle/>
          <a:p>
            <a:r>
              <a:rPr lang="en-US" sz="3234" b="1">
                <a:solidFill>
                  <a:schemeClr val="bg1"/>
                </a:solidFill>
                <a:latin typeface="Arial" panose="020B0604020202020204" pitchFamily="34" charset="0"/>
              </a:rPr>
              <a:t>PROMOTE JUSTICE</a:t>
            </a:r>
          </a:p>
        </p:txBody>
      </p:sp>
      <p:sp>
        <p:nvSpPr>
          <p:cNvPr id="6" name="TextBox 5">
            <a:extLst>
              <a:ext uri="{FF2B5EF4-FFF2-40B4-BE49-F238E27FC236}">
                <a16:creationId xmlns:a16="http://schemas.microsoft.com/office/drawing/2014/main" id="{3881D93A-49AA-8C40-ABDD-BE6D26E9BDE2}"/>
              </a:ext>
            </a:extLst>
          </p:cNvPr>
          <p:cNvSpPr txBox="1"/>
          <p:nvPr/>
        </p:nvSpPr>
        <p:spPr>
          <a:xfrm>
            <a:off x="4261870" y="3438456"/>
            <a:ext cx="3807737" cy="590033"/>
          </a:xfrm>
          <a:prstGeom prst="rect">
            <a:avLst/>
          </a:prstGeom>
          <a:noFill/>
        </p:spPr>
        <p:txBody>
          <a:bodyPr wrap="square" rtlCol="0">
            <a:spAutoFit/>
          </a:bodyPr>
          <a:lstStyle/>
          <a:p>
            <a:r>
              <a:rPr lang="en-US" sz="3234" b="1">
                <a:solidFill>
                  <a:schemeClr val="bg1"/>
                </a:solidFill>
                <a:latin typeface="Arial" panose="020B0604020202020204" pitchFamily="34" charset="0"/>
              </a:rPr>
              <a:t>UPHOLD DIGNITY</a:t>
            </a:r>
          </a:p>
        </p:txBody>
      </p:sp>
      <p:sp>
        <p:nvSpPr>
          <p:cNvPr id="10" name="bg object 21">
            <a:extLst>
              <a:ext uri="{FF2B5EF4-FFF2-40B4-BE49-F238E27FC236}">
                <a16:creationId xmlns:a16="http://schemas.microsoft.com/office/drawing/2014/main" id="{AA5C0B38-4084-9247-B87E-FCE36D6181DF}"/>
              </a:ext>
            </a:extLst>
          </p:cNvPr>
          <p:cNvSpPr>
            <a:spLocks noChangeAspect="1"/>
          </p:cNvSpPr>
          <p:nvPr/>
        </p:nvSpPr>
        <p:spPr>
          <a:xfrm>
            <a:off x="7971177" y="3692770"/>
            <a:ext cx="213881" cy="213591"/>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266"/>
          </a:p>
        </p:txBody>
      </p:sp>
    </p:spTree>
    <p:extLst>
      <p:ext uri="{BB962C8B-B14F-4D97-AF65-F5344CB8AC3E}">
        <p14:creationId xmlns:p14="http://schemas.microsoft.com/office/powerpoint/2010/main" val="29884379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5">
            <a:extLst>
              <a:ext uri="{FF2B5EF4-FFF2-40B4-BE49-F238E27FC236}">
                <a16:creationId xmlns:a16="http://schemas.microsoft.com/office/drawing/2014/main" id="{E89E5A39-7635-BF4C-BD10-A026C2FF4B13}"/>
              </a:ext>
            </a:extLst>
          </p:cNvPr>
          <p:cNvSpPr txBox="1">
            <a:spLocks noChangeAspect="1"/>
          </p:cNvSpPr>
          <p:nvPr/>
        </p:nvSpPr>
        <p:spPr>
          <a:xfrm>
            <a:off x="4232684" y="2335786"/>
            <a:ext cx="3726634" cy="515167"/>
          </a:xfrm>
          <a:prstGeom prst="rect">
            <a:avLst/>
          </a:prstGeom>
        </p:spPr>
        <p:txBody>
          <a:bodyPr>
            <a:noAutofit/>
          </a:bodyPr>
          <a:lstStyle>
            <a:lvl1pPr marL="0" indent="0" algn="ctr" eaLnBrk="1" hangingPunct="1">
              <a:buFontTx/>
              <a:buNone/>
              <a:defRPr sz="4000" b="1" baseline="0">
                <a:solidFill>
                  <a:schemeClr val="bg1"/>
                </a:solidFill>
                <a:latin typeface="Arial"/>
                <a:ea typeface="+mn-ea"/>
                <a:cs typeface="Arial"/>
              </a:defRPr>
            </a:lvl1pPr>
            <a:lvl2pPr marL="342900" indent="0" eaLnBrk="1" hangingPunct="1">
              <a:buFontTx/>
              <a:buNone/>
              <a:defRPr sz="1050">
                <a:latin typeface=""/>
                <a:ea typeface="+mn-ea"/>
                <a:cs typeface="+mn-cs"/>
              </a:defRPr>
            </a:lvl2pPr>
            <a:lvl3pPr marL="685800" indent="0" eaLnBrk="1" hangingPunct="1">
              <a:buFontTx/>
              <a:buNone/>
              <a:defRPr sz="1050">
                <a:latin typeface=""/>
                <a:ea typeface="+mn-ea"/>
                <a:cs typeface="+mn-cs"/>
              </a:defRPr>
            </a:lvl3pPr>
            <a:lvl4pPr marL="1028700" indent="0" eaLnBrk="1" hangingPunct="1">
              <a:buFontTx/>
              <a:buNone/>
              <a:defRPr sz="1050">
                <a:latin typeface=""/>
                <a:ea typeface="+mn-ea"/>
                <a:cs typeface="+mn-cs"/>
              </a:defRPr>
            </a:lvl4pPr>
            <a:lvl5pPr marL="1371600" indent="0" eaLnBrk="1" hangingPunct="1">
              <a:buFontTx/>
              <a:buNone/>
              <a:defRPr sz="1050">
                <a:latin typeface=""/>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AU" sz="4219" kern="0"/>
              <a:t>Thank You</a:t>
            </a:r>
          </a:p>
        </p:txBody>
      </p:sp>
      <p:sp>
        <p:nvSpPr>
          <p:cNvPr id="8" name="bg object 17">
            <a:extLst>
              <a:ext uri="{FF2B5EF4-FFF2-40B4-BE49-F238E27FC236}">
                <a16:creationId xmlns:a16="http://schemas.microsoft.com/office/drawing/2014/main" id="{E85416CE-4E43-534F-AAFF-0F89C0D2DAA5}"/>
              </a:ext>
            </a:extLst>
          </p:cNvPr>
          <p:cNvSpPr>
            <a:spLocks noChangeAspect="1"/>
          </p:cNvSpPr>
          <p:nvPr/>
        </p:nvSpPr>
        <p:spPr>
          <a:xfrm>
            <a:off x="4232684" y="2117804"/>
            <a:ext cx="355250" cy="353858"/>
          </a:xfrm>
          <a:custGeom>
            <a:avLst/>
            <a:gdLst/>
            <a:ahLst/>
            <a:cxnLst/>
            <a:rect l="l" t="t" r="r" b="b"/>
            <a:pathLst>
              <a:path w="452754" h="452120">
                <a:moveTo>
                  <a:pt x="452742" y="180340"/>
                </a:moveTo>
                <a:lnTo>
                  <a:pt x="272135" y="180340"/>
                </a:lnTo>
                <a:lnTo>
                  <a:pt x="272135" y="0"/>
                </a:lnTo>
                <a:lnTo>
                  <a:pt x="180619" y="0"/>
                </a:lnTo>
                <a:lnTo>
                  <a:pt x="180619" y="180340"/>
                </a:lnTo>
                <a:lnTo>
                  <a:pt x="0" y="180340"/>
                </a:lnTo>
                <a:lnTo>
                  <a:pt x="0" y="271780"/>
                </a:lnTo>
                <a:lnTo>
                  <a:pt x="180619" y="271780"/>
                </a:lnTo>
                <a:lnTo>
                  <a:pt x="180619" y="452120"/>
                </a:lnTo>
                <a:lnTo>
                  <a:pt x="272135" y="452120"/>
                </a:lnTo>
                <a:lnTo>
                  <a:pt x="272135" y="271780"/>
                </a:lnTo>
                <a:lnTo>
                  <a:pt x="452742" y="271780"/>
                </a:lnTo>
                <a:lnTo>
                  <a:pt x="452742" y="180340"/>
                </a:lnTo>
                <a:close/>
              </a:path>
            </a:pathLst>
          </a:custGeom>
          <a:solidFill>
            <a:srgbClr val="FFFFFF"/>
          </a:solidFill>
        </p:spPr>
        <p:txBody>
          <a:bodyPr wrap="square" lIns="0" tIns="0" rIns="0" bIns="0" rtlCol="0"/>
          <a:lstStyle/>
          <a:p>
            <a:endParaRPr sz="1266"/>
          </a:p>
        </p:txBody>
      </p:sp>
      <p:sp>
        <p:nvSpPr>
          <p:cNvPr id="9" name="bg object 21">
            <a:extLst>
              <a:ext uri="{FF2B5EF4-FFF2-40B4-BE49-F238E27FC236}">
                <a16:creationId xmlns:a16="http://schemas.microsoft.com/office/drawing/2014/main" id="{DC6E23B0-0E36-9443-BCBF-EBD78DD7B176}"/>
              </a:ext>
            </a:extLst>
          </p:cNvPr>
          <p:cNvSpPr>
            <a:spLocks noChangeAspect="1"/>
          </p:cNvSpPr>
          <p:nvPr/>
        </p:nvSpPr>
        <p:spPr>
          <a:xfrm>
            <a:off x="7596142" y="2678929"/>
            <a:ext cx="248675" cy="248338"/>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266"/>
          </a:p>
        </p:txBody>
      </p:sp>
      <p:grpSp>
        <p:nvGrpSpPr>
          <p:cNvPr id="3" name="Group 2">
            <a:extLst>
              <a:ext uri="{FF2B5EF4-FFF2-40B4-BE49-F238E27FC236}">
                <a16:creationId xmlns:a16="http://schemas.microsoft.com/office/drawing/2014/main" id="{158D06EC-53EE-014D-8EF1-9227E6C1D795}"/>
              </a:ext>
            </a:extLst>
          </p:cNvPr>
          <p:cNvGrpSpPr>
            <a:grpSpLocks noChangeAspect="1"/>
          </p:cNvGrpSpPr>
          <p:nvPr/>
        </p:nvGrpSpPr>
        <p:grpSpPr>
          <a:xfrm>
            <a:off x="4740862" y="3329473"/>
            <a:ext cx="2710279" cy="614984"/>
            <a:chOff x="5226547" y="5186167"/>
            <a:chExt cx="2518643" cy="571500"/>
          </a:xfrm>
        </p:grpSpPr>
        <p:pic>
          <p:nvPicPr>
            <p:cNvPr id="11" name="Picture 10">
              <a:extLst>
                <a:ext uri="{FF2B5EF4-FFF2-40B4-BE49-F238E27FC236}">
                  <a16:creationId xmlns:a16="http://schemas.microsoft.com/office/drawing/2014/main" id="{F33E0BCB-13AF-6A44-82B4-2367301ACE8A}"/>
                </a:ext>
              </a:extLst>
            </p:cNvPr>
            <p:cNvPicPr>
              <a:picLocks noChangeAspect="1"/>
            </p:cNvPicPr>
            <p:nvPr/>
          </p:nvPicPr>
          <p:blipFill>
            <a:blip r:embed="rId3"/>
            <a:stretch>
              <a:fillRect/>
            </a:stretch>
          </p:blipFill>
          <p:spPr>
            <a:xfrm>
              <a:off x="7173690" y="5186167"/>
              <a:ext cx="571500" cy="571500"/>
            </a:xfrm>
            <a:prstGeom prst="rect">
              <a:avLst/>
            </a:prstGeom>
          </p:spPr>
        </p:pic>
        <p:pic>
          <p:nvPicPr>
            <p:cNvPr id="12" name="Picture 11">
              <a:extLst>
                <a:ext uri="{FF2B5EF4-FFF2-40B4-BE49-F238E27FC236}">
                  <a16:creationId xmlns:a16="http://schemas.microsoft.com/office/drawing/2014/main" id="{4EFA7DF1-B90A-D749-AAA5-42E1BD7C93CE}"/>
                </a:ext>
              </a:extLst>
            </p:cNvPr>
            <p:cNvPicPr>
              <a:picLocks noChangeAspect="1"/>
            </p:cNvPicPr>
            <p:nvPr/>
          </p:nvPicPr>
          <p:blipFill>
            <a:blip r:embed="rId4"/>
            <a:stretch>
              <a:fillRect/>
            </a:stretch>
          </p:blipFill>
          <p:spPr>
            <a:xfrm>
              <a:off x="6216650" y="5186167"/>
              <a:ext cx="571500" cy="571500"/>
            </a:xfrm>
            <a:prstGeom prst="rect">
              <a:avLst/>
            </a:prstGeom>
          </p:spPr>
        </p:pic>
        <p:pic>
          <p:nvPicPr>
            <p:cNvPr id="13" name="Picture 12">
              <a:extLst>
                <a:ext uri="{FF2B5EF4-FFF2-40B4-BE49-F238E27FC236}">
                  <a16:creationId xmlns:a16="http://schemas.microsoft.com/office/drawing/2014/main" id="{814F9406-1887-084D-826C-C153EFDDCAC2}"/>
                </a:ext>
              </a:extLst>
            </p:cNvPr>
            <p:cNvPicPr>
              <a:picLocks noChangeAspect="1"/>
            </p:cNvPicPr>
            <p:nvPr/>
          </p:nvPicPr>
          <p:blipFill>
            <a:blip r:embed="rId5"/>
            <a:stretch>
              <a:fillRect/>
            </a:stretch>
          </p:blipFill>
          <p:spPr>
            <a:xfrm>
              <a:off x="5226547" y="5186167"/>
              <a:ext cx="571500" cy="571500"/>
            </a:xfrm>
            <a:prstGeom prst="rect">
              <a:avLst/>
            </a:prstGeom>
          </p:spPr>
        </p:pic>
      </p:grpSp>
      <p:sp>
        <p:nvSpPr>
          <p:cNvPr id="14" name="TextBox 13">
            <a:extLst>
              <a:ext uri="{FF2B5EF4-FFF2-40B4-BE49-F238E27FC236}">
                <a16:creationId xmlns:a16="http://schemas.microsoft.com/office/drawing/2014/main" id="{4741AEDF-FDFD-554F-BAA5-0DC56B841E9D}"/>
              </a:ext>
            </a:extLst>
          </p:cNvPr>
          <p:cNvSpPr txBox="1">
            <a:spLocks noChangeAspect="1"/>
          </p:cNvSpPr>
          <p:nvPr/>
        </p:nvSpPr>
        <p:spPr>
          <a:xfrm>
            <a:off x="4578114" y="4135511"/>
            <a:ext cx="3035772" cy="351956"/>
          </a:xfrm>
          <a:prstGeom prst="rect">
            <a:avLst/>
          </a:prstGeom>
          <a:noFill/>
        </p:spPr>
        <p:txBody>
          <a:bodyPr wrap="square" rtlCol="0">
            <a:spAutoFit/>
          </a:bodyPr>
          <a:lstStyle/>
          <a:p>
            <a:pPr algn="ctr" defTabSz="241093">
              <a:defRPr/>
            </a:pPr>
            <a:r>
              <a:rPr lang="en-AU" sz="1687" spc="158">
                <a:solidFill>
                  <a:schemeClr val="bg1"/>
                </a:solidFill>
                <a:latin typeface="Arial" panose="020B0604020202020204" pitchFamily="34" charset="0"/>
                <a:ea typeface="Roboto Light" pitchFamily="2" charset="0"/>
                <a:cs typeface="Arial" panose="020B0604020202020204" pitchFamily="34" charset="0"/>
              </a:rPr>
              <a:t>www.caritas.org.au</a:t>
            </a:r>
          </a:p>
        </p:txBody>
      </p:sp>
    </p:spTree>
    <p:extLst>
      <p:ext uri="{BB962C8B-B14F-4D97-AF65-F5344CB8AC3E}">
        <p14:creationId xmlns:p14="http://schemas.microsoft.com/office/powerpoint/2010/main" val="10626734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E3B21C4A-BEA2-CB9A-7B1E-B327CE09FFFE}"/>
              </a:ext>
            </a:extLst>
          </p:cNvPr>
          <p:cNvSpPr>
            <a:spLocks noGrp="1"/>
          </p:cNvSpPr>
          <p:nvPr/>
        </p:nvSpPr>
        <p:spPr>
          <a:xfrm>
            <a:off x="1866900" y="2054623"/>
            <a:ext cx="8449066" cy="1964978"/>
          </a:xfrm>
          <a:prstGeom prst="rect">
            <a:avLst/>
          </a:prstGeom>
        </p:spPr>
        <p:txBody>
          <a:bodyPr lIns="91440" tIns="45720" rIns="91440" bIns="45720" anchor="ctr"/>
          <a:lstStyle>
            <a:lvl1pPr marL="0" indent="0" eaLnBrk="1" hangingPunct="1">
              <a:buNone/>
              <a:defRPr sz="1125"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321457" indent="0" eaLnBrk="1" hangingPunct="1">
              <a:buNone/>
              <a:defRPr sz="984">
                <a:latin typeface="+mn-lt"/>
                <a:ea typeface="+mn-ea"/>
                <a:cs typeface="+mn-cs"/>
              </a:defRPr>
            </a:lvl2pPr>
            <a:lvl3pPr marL="642915" indent="0" eaLnBrk="1" hangingPunct="1">
              <a:buNone/>
              <a:defRPr sz="844">
                <a:latin typeface="+mn-lt"/>
                <a:ea typeface="+mn-ea"/>
                <a:cs typeface="+mn-cs"/>
              </a:defRPr>
            </a:lvl3pPr>
            <a:lvl4pPr marL="964372" indent="0" eaLnBrk="1" hangingPunct="1">
              <a:buNone/>
              <a:defRPr sz="703">
                <a:latin typeface="+mn-lt"/>
                <a:ea typeface="+mn-ea"/>
                <a:cs typeface="+mn-cs"/>
              </a:defRPr>
            </a:lvl4pPr>
            <a:lvl5pPr marL="1285829" indent="0" eaLnBrk="1" hangingPunct="1">
              <a:buNone/>
              <a:defRPr sz="703">
                <a:latin typeface="+mn-lt"/>
                <a:ea typeface="+mn-ea"/>
                <a:cs typeface="+mn-cs"/>
              </a:defRPr>
            </a:lvl5pPr>
            <a:lvl6pPr marL="1607287" indent="0" eaLnBrk="1" hangingPunct="1">
              <a:buNone/>
              <a:defRPr sz="703">
                <a:latin typeface="+mn-lt"/>
                <a:ea typeface="+mn-ea"/>
                <a:cs typeface="+mn-cs"/>
              </a:defRPr>
            </a:lvl6pPr>
            <a:lvl7pPr marL="1928744" indent="0" eaLnBrk="1" hangingPunct="1">
              <a:buNone/>
              <a:defRPr sz="703">
                <a:latin typeface="+mn-lt"/>
                <a:ea typeface="+mn-ea"/>
                <a:cs typeface="+mn-cs"/>
              </a:defRPr>
            </a:lvl7pPr>
            <a:lvl8pPr marL="2250201" indent="0" eaLnBrk="1" hangingPunct="1">
              <a:buNone/>
              <a:defRPr sz="703">
                <a:latin typeface="+mn-lt"/>
                <a:ea typeface="+mn-ea"/>
                <a:cs typeface="+mn-cs"/>
              </a:defRPr>
            </a:lvl8pPr>
            <a:lvl9pPr marL="2571659" indent="0" eaLnBrk="1" hangingPunct="1">
              <a:buNone/>
              <a:defRPr sz="703">
                <a:latin typeface="+mn-lt"/>
                <a:ea typeface="+mn-ea"/>
                <a:cs typeface="+mn-cs"/>
              </a:defRPr>
            </a:lvl9pPr>
          </a:lstStyle>
          <a:p>
            <a:pPr algn="ctr">
              <a:tabLst>
                <a:tab pos="3227388" algn="l"/>
              </a:tabLst>
            </a:pPr>
            <a:r>
              <a:rPr lang="en-AU" sz="2800" b="1" dirty="0">
                <a:latin typeface="Arial"/>
                <a:ea typeface="Roboto Light"/>
                <a:cs typeface="Arial"/>
              </a:rPr>
              <a:t>First Nations people are advised that this resource and external links may contain images, voices and names of people who have died. </a:t>
            </a:r>
            <a:r>
              <a:rPr lang="en-US" sz="2800" dirty="0">
                <a:latin typeface="Arial"/>
                <a:ea typeface="Roboto Light"/>
                <a:cs typeface="Arial"/>
              </a:rPr>
              <a:t> </a:t>
            </a:r>
            <a:endParaRPr lang="en-AU" sz="2800" dirty="0">
              <a:latin typeface="Arial"/>
              <a:ea typeface="Roboto Light"/>
              <a:cs typeface="Arial"/>
            </a:endParaRPr>
          </a:p>
        </p:txBody>
      </p:sp>
    </p:spTree>
    <p:extLst>
      <p:ext uri="{BB962C8B-B14F-4D97-AF65-F5344CB8AC3E}">
        <p14:creationId xmlns:p14="http://schemas.microsoft.com/office/powerpoint/2010/main" val="41595163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6DD38F0-167B-4492-BB3A-49B4EE7E5BFD}"/>
              </a:ext>
            </a:extLst>
          </p:cNvPr>
          <p:cNvSpPr>
            <a:spLocks noGrp="1"/>
          </p:cNvSpPr>
          <p:nvPr>
            <p:ph type="title"/>
          </p:nvPr>
        </p:nvSpPr>
        <p:spPr>
          <a:xfrm>
            <a:off x="463868" y="246511"/>
            <a:ext cx="10516195" cy="1198818"/>
          </a:xfrm>
        </p:spPr>
        <p:txBody>
          <a:bodyPr lIns="91440" tIns="45720" rIns="91440" bIns="45720" anchor="ctr"/>
          <a:lstStyle/>
          <a:p>
            <a:r>
              <a:rPr lang="en-AU" sz="4000">
                <a:latin typeface="Arial"/>
                <a:cs typeface="Arial"/>
              </a:rPr>
              <a:t>AUSTRALIAN FIRST NATIONS RIGHTS</a:t>
            </a:r>
          </a:p>
        </p:txBody>
      </p:sp>
      <p:sp>
        <p:nvSpPr>
          <p:cNvPr id="6" name="Text Placeholder 5">
            <a:extLst>
              <a:ext uri="{FF2B5EF4-FFF2-40B4-BE49-F238E27FC236}">
                <a16:creationId xmlns:a16="http://schemas.microsoft.com/office/drawing/2014/main" id="{A9A89D34-7079-4D0C-8A29-AD7D704FD688}"/>
              </a:ext>
            </a:extLst>
          </p:cNvPr>
          <p:cNvSpPr txBox="1">
            <a:spLocks/>
          </p:cNvSpPr>
          <p:nvPr/>
        </p:nvSpPr>
        <p:spPr>
          <a:xfrm>
            <a:off x="96252" y="5924787"/>
            <a:ext cx="4847861" cy="247722"/>
          </a:xfrm>
          <a:prstGeom prst="rect">
            <a:avLst/>
          </a:prstGeom>
        </p:spPr>
        <p:txBody>
          <a:bodyPr/>
          <a:lstStyle>
            <a:lvl1pPr marL="0" eaLnBrk="1" hangingPunct="1">
              <a:defRPr baseline="0">
                <a:solidFill>
                  <a:schemeClr val="tx1">
                    <a:lumMod val="85000"/>
                    <a:lumOff val="15000"/>
                  </a:schemeClr>
                </a:solidFill>
                <a:latin typeface="+mn-lt"/>
                <a:ea typeface="+mn-ea"/>
                <a:cs typeface="+mn-cs"/>
              </a:defRPr>
            </a:lvl1pPr>
            <a:lvl2pPr marL="321457" eaLnBrk="1" hangingPunct="1">
              <a:defRPr>
                <a:latin typeface="+mn-lt"/>
                <a:ea typeface="+mn-ea"/>
                <a:cs typeface="+mn-cs"/>
              </a:defRPr>
            </a:lvl2pPr>
            <a:lvl3pPr marL="642915" eaLnBrk="1" hangingPunct="1">
              <a:defRPr>
                <a:latin typeface="+mn-lt"/>
                <a:ea typeface="+mn-ea"/>
                <a:cs typeface="+mn-cs"/>
              </a:defRPr>
            </a:lvl3pPr>
            <a:lvl4pPr marL="964372" eaLnBrk="1" hangingPunct="1">
              <a:defRPr>
                <a:latin typeface="+mn-lt"/>
                <a:ea typeface="+mn-ea"/>
                <a:cs typeface="+mn-cs"/>
              </a:defRPr>
            </a:lvl4pPr>
            <a:lvl5pPr marL="1285829" eaLnBrk="1" hangingPunct="1">
              <a:defRPr>
                <a:latin typeface="+mn-lt"/>
                <a:ea typeface="+mn-ea"/>
                <a:cs typeface="+mn-cs"/>
              </a:defRPr>
            </a:lvl5pPr>
            <a:lvl6pPr marL="1607287" eaLnBrk="1" hangingPunct="1">
              <a:defRPr>
                <a:latin typeface="+mn-lt"/>
                <a:ea typeface="+mn-ea"/>
                <a:cs typeface="+mn-cs"/>
              </a:defRPr>
            </a:lvl6pPr>
            <a:lvl7pPr marL="1928744" eaLnBrk="1" hangingPunct="1">
              <a:defRPr>
                <a:latin typeface="+mn-lt"/>
                <a:ea typeface="+mn-ea"/>
                <a:cs typeface="+mn-cs"/>
              </a:defRPr>
            </a:lvl7pPr>
            <a:lvl8pPr marL="2250201" eaLnBrk="1" hangingPunct="1">
              <a:defRPr>
                <a:latin typeface="+mn-lt"/>
                <a:ea typeface="+mn-ea"/>
                <a:cs typeface="+mn-cs"/>
              </a:defRPr>
            </a:lvl8pPr>
            <a:lvl9pPr marL="2571659" eaLnBrk="1" hangingPunct="1">
              <a:defRPr>
                <a:latin typeface="+mn-lt"/>
                <a:ea typeface="+mn-ea"/>
                <a:cs typeface="+mn-cs"/>
              </a:defRPr>
            </a:lvl9pPr>
          </a:lstStyle>
          <a:p>
            <a:pPr defTabSz="914400"/>
            <a:r>
              <a:rPr lang="en-US" sz="900" kern="0">
                <a:solidFill>
                  <a:schemeClr val="bg1"/>
                </a:solidFill>
                <a:latin typeface="Arial" panose="020B0604020202020204" pitchFamily="34" charset="0"/>
                <a:cs typeface="Arial" panose="020B0604020202020204" pitchFamily="34" charset="0"/>
              </a:rPr>
              <a:t>Photo: Richard Wainwright/Caritas Australia</a:t>
            </a:r>
            <a:endParaRPr lang="en-AU" sz="900" kern="0">
              <a:solidFill>
                <a:schemeClr val="bg1"/>
              </a:solidFill>
              <a:latin typeface="Arial" panose="020B0604020202020204" pitchFamily="34" charset="0"/>
              <a:cs typeface="Arial" panose="020B0604020202020204" pitchFamily="34" charset="0"/>
            </a:endParaRPr>
          </a:p>
        </p:txBody>
      </p:sp>
      <p:sp>
        <p:nvSpPr>
          <p:cNvPr id="7" name="Title 2">
            <a:extLst>
              <a:ext uri="{FF2B5EF4-FFF2-40B4-BE49-F238E27FC236}">
                <a16:creationId xmlns:a16="http://schemas.microsoft.com/office/drawing/2014/main" id="{574D6700-2885-46FC-8A00-CAB2CE1427DB}"/>
              </a:ext>
            </a:extLst>
          </p:cNvPr>
          <p:cNvSpPr txBox="1">
            <a:spLocks/>
          </p:cNvSpPr>
          <p:nvPr/>
        </p:nvSpPr>
        <p:spPr>
          <a:xfrm>
            <a:off x="463868" y="1624563"/>
            <a:ext cx="6193606" cy="482203"/>
          </a:xfrm>
          <a:prstGeom prst="rect">
            <a:avLst/>
          </a:prstGeom>
        </p:spPr>
        <p:txBody>
          <a:bodyPr anchor="ctr"/>
          <a:lstStyle>
            <a:lvl1pPr eaLnBrk="1" hangingPunct="1">
              <a:defRPr sz="2672" b="1" baseline="0">
                <a:solidFill>
                  <a:srgbClr val="762000"/>
                </a:solidFill>
                <a:latin typeface="Arial" panose="020B0604020202020204" pitchFamily="34" charset="0"/>
                <a:ea typeface="+mj-ea"/>
                <a:cs typeface="Arial" panose="020B0604020202020204" pitchFamily="34" charset="0"/>
              </a:defRPr>
            </a:lvl1pPr>
          </a:lstStyle>
          <a:p>
            <a:pPr defTabSz="914400"/>
            <a:r>
              <a:rPr lang="en-AU" sz="2800" b="0" kern="0"/>
              <a:t>Secondary School Resource</a:t>
            </a:r>
          </a:p>
        </p:txBody>
      </p:sp>
      <p:pic>
        <p:nvPicPr>
          <p:cNvPr id="17" name="Picture Placeholder 16">
            <a:extLst>
              <a:ext uri="{FF2B5EF4-FFF2-40B4-BE49-F238E27FC236}">
                <a16:creationId xmlns:a16="http://schemas.microsoft.com/office/drawing/2014/main" id="{36484509-A32C-4109-ACD1-DF59B460BA27}"/>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a:fillRect/>
          </a:stretch>
        </p:blipFill>
        <p:spPr>
          <a:xfrm>
            <a:off x="0" y="2286001"/>
            <a:ext cx="12192000" cy="3987800"/>
          </a:xfrm>
        </p:spPr>
      </p:pic>
    </p:spTree>
    <p:extLst>
      <p:ext uri="{BB962C8B-B14F-4D97-AF65-F5344CB8AC3E}">
        <p14:creationId xmlns:p14="http://schemas.microsoft.com/office/powerpoint/2010/main" val="36601246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close-up of colourful, round-woven pandanus mats.">
            <a:extLst>
              <a:ext uri="{FF2B5EF4-FFF2-40B4-BE49-F238E27FC236}">
                <a16:creationId xmlns:a16="http://schemas.microsoft.com/office/drawing/2014/main" id="{ADFDAB2D-209C-4A6E-9E01-001C76CE80CE}"/>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7E7875A6-D030-4356-8215-FE23A92BAA7D}"/>
              </a:ext>
            </a:extLst>
          </p:cNvPr>
          <p:cNvSpPr>
            <a:spLocks noGrp="1"/>
          </p:cNvSpPr>
          <p:nvPr>
            <p:ph type="title"/>
          </p:nvPr>
        </p:nvSpPr>
        <p:spPr>
          <a:xfrm>
            <a:off x="7783477" y="1499270"/>
            <a:ext cx="3687445" cy="868932"/>
          </a:xfrm>
        </p:spPr>
        <p:txBody>
          <a:bodyPr/>
          <a:lstStyle/>
          <a:p>
            <a:pPr algn="r"/>
            <a:r>
              <a:rPr lang="en-US" sz="6600" dirty="0"/>
              <a:t>SEE</a:t>
            </a:r>
            <a:br>
              <a:rPr lang="en-US" sz="6600" dirty="0"/>
            </a:br>
            <a:r>
              <a:rPr lang="en-US" dirty="0"/>
              <a:t>judge</a:t>
            </a:r>
            <a:br>
              <a:rPr lang="en-US" dirty="0"/>
            </a:br>
            <a:r>
              <a:rPr lang="en-US" dirty="0"/>
              <a:t>act</a:t>
            </a:r>
            <a:br>
              <a:rPr lang="en-US" dirty="0"/>
            </a:br>
            <a:r>
              <a:rPr lang="en-US" dirty="0"/>
              <a:t>pray</a:t>
            </a:r>
          </a:p>
        </p:txBody>
      </p:sp>
      <p:sp>
        <p:nvSpPr>
          <p:cNvPr id="6" name="Text Placeholder 5">
            <a:extLst>
              <a:ext uri="{FF2B5EF4-FFF2-40B4-BE49-F238E27FC236}">
                <a16:creationId xmlns:a16="http://schemas.microsoft.com/office/drawing/2014/main" id="{5FB00FDE-6234-4789-A81B-688242FB344A}"/>
              </a:ext>
            </a:extLst>
          </p:cNvPr>
          <p:cNvSpPr>
            <a:spLocks noGrp="1"/>
          </p:cNvSpPr>
          <p:nvPr>
            <p:ph type="body" sz="quarter" idx="11"/>
          </p:nvPr>
        </p:nvSpPr>
        <p:spPr>
          <a:xfrm>
            <a:off x="183492" y="5939330"/>
            <a:ext cx="4847861" cy="247722"/>
          </a:xfrm>
        </p:spPr>
        <p:txBody>
          <a:bodyPr/>
          <a:lstStyle/>
          <a:p>
            <a:pPr algn="l"/>
            <a:r>
              <a:rPr lang="en-US" sz="900"/>
              <a:t>Photo: Richard Wainwright/Caritas Australia</a:t>
            </a:r>
            <a:endParaRPr lang="en-AU" sz="900"/>
          </a:p>
        </p:txBody>
      </p:sp>
    </p:spTree>
    <p:extLst>
      <p:ext uri="{BB962C8B-B14F-4D97-AF65-F5344CB8AC3E}">
        <p14:creationId xmlns:p14="http://schemas.microsoft.com/office/powerpoint/2010/main" val="38309364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n outline map of Australia.&#10;">
            <a:extLst>
              <a:ext uri="{FF2B5EF4-FFF2-40B4-BE49-F238E27FC236}">
                <a16:creationId xmlns:a16="http://schemas.microsoft.com/office/drawing/2014/main" id="{2C175828-1726-4FBE-B060-2FA0796A89AD}"/>
              </a:ext>
            </a:extLst>
          </p:cNvPr>
          <p:cNvPicPr>
            <a:picLocks noChangeAspect="1"/>
          </p:cNvPicPr>
          <p:nvPr/>
        </p:nvPicPr>
        <p:blipFill rotWithShape="1">
          <a:blip r:embed="rId3" cstate="screen">
            <a:duotone>
              <a:srgbClr val="C0504D">
                <a:shade val="45000"/>
                <a:satMod val="135000"/>
              </a:srgbClr>
              <a:prstClr val="white"/>
            </a:duotone>
            <a:extLst>
              <a:ext uri="{BEBA8EAE-BF5A-486C-A8C5-ECC9F3942E4B}">
                <a14:imgProps xmlns:a14="http://schemas.microsoft.com/office/drawing/2010/main">
                  <a14:imgLayer r:embed="rId4">
                    <a14:imgEffect>
                      <a14:backgroundRemoval t="6055" b="89820" l="1521" r="97718">
                        <a14:foregroundMark x1="20124" y1="30938" x2="20124" y2="30938"/>
                        <a14:foregroundMark x1="20124" y1="30938" x2="20124" y2="30938"/>
                        <a14:foregroundMark x1="48409" y1="9514" x2="48409" y2="9514"/>
                        <a14:foregroundMark x1="43776" y1="7917" x2="43776" y2="7917"/>
                        <a14:foregroundMark x1="44606" y1="7917" x2="44606" y2="7917"/>
                        <a14:foregroundMark x1="59267" y1="15236" x2="59267" y2="15236"/>
                        <a14:foregroundMark x1="62241" y1="20758" x2="62241" y2="20758"/>
                        <a14:foregroundMark x1="62241" y1="21025" x2="62241" y2="21025"/>
                        <a14:foregroundMark x1="62241" y1="21025" x2="62241" y2="21025"/>
                        <a14:foregroundMark x1="62241" y1="21291" x2="75380" y2="27745"/>
                        <a14:foregroundMark x1="75380" y1="27745" x2="76141" y2="27013"/>
                        <a14:foregroundMark x1="74758" y1="6587" x2="83402" y2="30206"/>
                        <a14:foregroundMark x1="83402" y1="30206" x2="91632" y2="38856"/>
                        <a14:foregroundMark x1="91632" y1="38856" x2="96266" y2="50566"/>
                        <a14:foregroundMark x1="96266" y1="50566" x2="93430" y2="62475"/>
                        <a14:foregroundMark x1="93430" y1="62475" x2="80567" y2="84298"/>
                        <a14:foregroundMark x1="80567" y1="84298" x2="69225" y2="79973"/>
                        <a14:foregroundMark x1="69225" y1="79973" x2="48548" y2="63340"/>
                        <a14:foregroundMark x1="48548" y1="63340" x2="36445" y2="60745"/>
                        <a14:foregroundMark x1="36445" y1="60745" x2="24550" y2="66600"/>
                        <a14:foregroundMark x1="24550" y1="66600" x2="10235" y2="68397"/>
                        <a14:foregroundMark x1="10235" y1="68397" x2="2697" y2="43846"/>
                        <a14:foregroundMark x1="2697" y1="43846" x2="39281" y2="9581"/>
                        <a14:foregroundMark x1="39281" y1="9581" x2="51107" y2="6055"/>
                        <a14:foregroundMark x1="51107" y1="6055" x2="63001" y2="13240"/>
                        <a14:foregroundMark x1="63001" y1="13240" x2="68811" y2="13906"/>
                        <a14:foregroundMark x1="93845" y1="42182" x2="97925" y2="53693"/>
                        <a14:foregroundMark x1="97925" y1="53693" x2="92462" y2="64138"/>
                        <a14:foregroundMark x1="37552" y1="12375" x2="25726" y2="17365"/>
                        <a14:foregroundMark x1="25726" y1="17365" x2="14869" y2="26613"/>
                        <a14:foregroundMark x1="14869" y1="26613" x2="9336" y2="37325"/>
                        <a14:foregroundMark x1="9336" y1="37325" x2="7884" y2="50299"/>
                        <a14:foregroundMark x1="7884" y1="50299" x2="11826" y2="63140"/>
                        <a14:foregroundMark x1="11826" y1="63140" x2="3873" y2="53693"/>
                        <a14:foregroundMark x1="3873" y1="53693" x2="1867" y2="41517"/>
                        <a14:foregroundMark x1="1867" y1="41517" x2="12517" y2="34864"/>
                        <a14:foregroundMark x1="12517" y1="34864" x2="12794" y2="34331"/>
                        <a14:foregroundMark x1="52766" y1="6853" x2="71508" y2="9248"/>
                        <a14:foregroundMark x1="74481" y1="6321" x2="47372" y2="7119"/>
                        <a14:foregroundMark x1="47372" y1="7119" x2="30429" y2="14438"/>
                        <a14:foregroundMark x1="49793" y1="6321" x2="38866" y2="11577"/>
                        <a14:foregroundMark x1="43223" y1="8184" x2="43223" y2="8184"/>
                        <a14:foregroundMark x1="43223" y1="7119" x2="43223" y2="7119"/>
                        <a14:foregroundMark x1="45436" y1="7385" x2="42116" y2="7385"/>
                        <a14:foregroundMark x1="40802" y1="8716" x2="41079" y2="9248"/>
                        <a14:foregroundMark x1="45712" y1="6321" x2="45712" y2="6321"/>
                        <a14:foregroundMark x1="47856" y1="6587" x2="48133" y2="7119"/>
                        <a14:foregroundMark x1="43776" y1="7119" x2="43776" y2="7119"/>
                        <a14:foregroundMark x1="43499" y1="7119" x2="43499" y2="7119"/>
                        <a14:foregroundMark x1="3804" y1="39055" x2="13071" y2="33267"/>
                        <a14:foregroundMark x1="10304" y1="33267" x2="10304" y2="33267"/>
                        <a14:foregroundMark x1="10304" y1="33799" x2="6777" y2="36993"/>
                        <a14:foregroundMark x1="4357" y1="38523" x2="1591" y2="42182"/>
                        <a14:foregroundMark x1="72337" y1="85096" x2="80498" y2="82768"/>
                        <a14:foregroundMark x1="72891" y1="85895" x2="80498" y2="83566"/>
                        <a14:foregroundMark x1="11411" y1="69128" x2="24343" y2="68596"/>
                        <a14:foregroundMark x1="24343" y1="68596" x2="36238" y2="63673"/>
                        <a14:foregroundMark x1="36238" y1="63673" x2="51660" y2="64671"/>
                        <a14:foregroundMark x1="9751" y1="68064" x2="77801" y2="89288"/>
                        <a14:foregroundMark x1="70124" y1="86693" x2="80498" y2="81969"/>
                        <a14:foregroundMark x1="77524" y1="16567" x2="97095" y2="48570"/>
                        <a14:foregroundMark x1="97095" y1="48570" x2="97095" y2="51896"/>
                        <a14:foregroundMark x1="76141" y1="13174" x2="83472" y2="28609"/>
                      </a14:backgroundRemoval>
                    </a14:imgEffect>
                  </a14:imgLayer>
                </a14:imgProps>
              </a:ext>
              <a:ext uri="{28A0092B-C50C-407E-A947-70E740481C1C}">
                <a14:useLocalDpi xmlns:a14="http://schemas.microsoft.com/office/drawing/2010/main"/>
              </a:ext>
            </a:extLst>
          </a:blip>
          <a:srcRect/>
          <a:stretch/>
        </p:blipFill>
        <p:spPr>
          <a:xfrm>
            <a:off x="8542337" y="1447049"/>
            <a:ext cx="3124675" cy="3247781"/>
          </a:xfrm>
          <a:prstGeom prst="rect">
            <a:avLst/>
          </a:prstGeom>
        </p:spPr>
      </p:pic>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8" y="1552548"/>
            <a:ext cx="7853758" cy="2721740"/>
          </a:xfrm>
        </p:spPr>
        <p:txBody>
          <a:bodyPr lIns="91440" tIns="45720" rIns="91440" bIns="45720" anchor="t"/>
          <a:lstStyle/>
          <a:p>
            <a:pPr marL="457200" indent="-457200">
              <a:spcBef>
                <a:spcPts val="1200"/>
              </a:spcBef>
              <a:buFont typeface="Arial" panose="020B0604020202020204" pitchFamily="34" charset="0"/>
              <a:buChar char="•"/>
            </a:pPr>
            <a:r>
              <a:rPr lang="en-AU" sz="2800" dirty="0"/>
              <a:t>What do you know about the history of First Nations Peoples in Australia? </a:t>
            </a:r>
          </a:p>
          <a:p>
            <a:pPr marL="457200" indent="-457200">
              <a:spcBef>
                <a:spcPts val="1200"/>
              </a:spcBef>
              <a:buFont typeface="Arial" panose="020B0604020202020204" pitchFamily="34" charset="0"/>
              <a:buChar char="•"/>
            </a:pPr>
            <a:r>
              <a:rPr lang="en-AU" sz="2800" dirty="0"/>
              <a:t>How and why were First Nations Cultures threatened with the arrival of British settlers?</a:t>
            </a:r>
          </a:p>
          <a:p>
            <a:pPr marL="457200" indent="-457200">
              <a:spcBef>
                <a:spcPts val="1200"/>
              </a:spcBef>
              <a:buFont typeface="Arial" panose="020B0604020202020204" pitchFamily="34" charset="0"/>
              <a:buChar char="•"/>
            </a:pPr>
            <a:r>
              <a:rPr lang="en-AU" sz="2800" dirty="0"/>
              <a:t>What challenges do First Nations Peoples face today?</a:t>
            </a:r>
            <a:endParaRPr lang="en-AU" sz="2800" dirty="0">
              <a:solidFill>
                <a:srgbClr val="0070C0"/>
              </a:solidFill>
            </a:endParaRPr>
          </a:p>
          <a:p>
            <a:pPr>
              <a:spcBef>
                <a:spcPts val="1200"/>
              </a:spcBef>
            </a:pPr>
            <a:endParaRPr lang="en-AU" sz="2800" i="1" dirty="0">
              <a:solidFill>
                <a:srgbClr val="C00000"/>
              </a:solidFill>
            </a:endParaRPr>
          </a:p>
          <a:p>
            <a:endParaRPr lang="en-AU" sz="2800" dirty="0"/>
          </a:p>
          <a:p>
            <a:pPr defTabSz="914400">
              <a:spcBef>
                <a:spcPct val="30000"/>
              </a:spcBef>
              <a:defRPr/>
            </a:pPr>
            <a:endParaRPr lang="en-AU" sz="2800" dirty="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WHAT DO YOU KNOW?</a:t>
            </a:r>
            <a:endParaRPr lang="en-AU" sz="4000"/>
          </a:p>
        </p:txBody>
      </p:sp>
      <p:sp>
        <p:nvSpPr>
          <p:cNvPr id="12" name="Rectangle 11">
            <a:extLst>
              <a:ext uri="{FF2B5EF4-FFF2-40B4-BE49-F238E27FC236}">
                <a16:creationId xmlns:a16="http://schemas.microsoft.com/office/drawing/2014/main" id="{5E4CB72F-7987-4328-8710-CDA516BEB263}"/>
              </a:ext>
            </a:extLst>
          </p:cNvPr>
          <p:cNvSpPr/>
          <p:nvPr/>
        </p:nvSpPr>
        <p:spPr>
          <a:xfrm>
            <a:off x="2049542" y="5072460"/>
            <a:ext cx="8156541" cy="707886"/>
          </a:xfrm>
          <a:prstGeom prst="rect">
            <a:avLst/>
          </a:prstGeom>
        </p:spPr>
        <p:txBody>
          <a:bodyPr wrap="square" anchor="ctr">
            <a:spAutoFit/>
          </a:bodyPr>
          <a:lstStyle/>
          <a:p>
            <a:pPr algn="ctr">
              <a:spcBef>
                <a:spcPts val="1200"/>
              </a:spcBef>
            </a:pPr>
            <a:r>
              <a:rPr lang="en-AU" sz="2000">
                <a:solidFill>
                  <a:srgbClr val="762000"/>
                </a:solidFill>
                <a:latin typeface="Arial" panose="020B0604020202020204" pitchFamily="34" charset="0"/>
                <a:cs typeface="Arial" panose="020B0604020202020204" pitchFamily="34" charset="0"/>
              </a:rPr>
              <a:t>Investigate key events and dates in First Nations Australian history. Create a justice history timeline.</a:t>
            </a:r>
            <a:endParaRPr lang="en-US" sz="2400">
              <a:solidFill>
                <a:srgbClr val="762000"/>
              </a:solidFill>
              <a:latin typeface="Arial" panose="020B0604020202020204" pitchFamily="34" charset="0"/>
              <a:cs typeface="Arial" panose="020B0604020202020204" pitchFamily="34" charset="0"/>
            </a:endParaRPr>
          </a:p>
        </p:txBody>
      </p:sp>
      <p:sp>
        <p:nvSpPr>
          <p:cNvPr id="8" name="Round Diagonal Corner Rectangle 1">
            <a:extLst>
              <a:ext uri="{FF2B5EF4-FFF2-40B4-BE49-F238E27FC236}">
                <a16:creationId xmlns:a16="http://schemas.microsoft.com/office/drawing/2014/main" id="{2E959369-1763-41EE-A317-AB8C37B5EE26}"/>
              </a:ext>
            </a:extLst>
          </p:cNvPr>
          <p:cNvSpPr>
            <a:spLocks noChangeAspect="1"/>
          </p:cNvSpPr>
          <p:nvPr/>
        </p:nvSpPr>
        <p:spPr>
          <a:xfrm rot="16200000">
            <a:off x="5480801" y="-114344"/>
            <a:ext cx="1230399" cy="11056939"/>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970452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84847" y="1552548"/>
            <a:ext cx="11095875" cy="2721740"/>
          </a:xfrm>
        </p:spPr>
        <p:txBody>
          <a:bodyPr lIns="91440" tIns="45720" rIns="91440" bIns="45720" anchor="t"/>
          <a:lstStyle/>
          <a:p>
            <a:pPr>
              <a:spcBef>
                <a:spcPts val="1200"/>
              </a:spcBef>
            </a:pPr>
            <a:r>
              <a:rPr lang="en-AU" sz="2800">
                <a:latin typeface="Arial"/>
                <a:cs typeface="Arial"/>
              </a:rPr>
              <a:t>Reflect on what you see in the media by and about Australia's First Nations Peoples. </a:t>
            </a:r>
            <a:endParaRPr lang="en-AU" sz="2800"/>
          </a:p>
          <a:p>
            <a:pPr marL="457200" indent="-457200">
              <a:spcBef>
                <a:spcPts val="1200"/>
              </a:spcBef>
              <a:buFont typeface="Arial" panose="020B0604020202020204" pitchFamily="34" charset="0"/>
              <a:buChar char="•"/>
            </a:pPr>
            <a:r>
              <a:rPr lang="en-AU" sz="2800">
                <a:latin typeface="Arial"/>
                <a:cs typeface="Arial"/>
              </a:rPr>
              <a:t>What issues are reported on?</a:t>
            </a:r>
          </a:p>
          <a:p>
            <a:pPr marL="457200" indent="-457200">
              <a:spcBef>
                <a:spcPts val="1200"/>
              </a:spcBef>
              <a:buFont typeface="Arial" panose="020B0604020202020204" pitchFamily="34" charset="0"/>
              <a:buChar char="•"/>
            </a:pPr>
            <a:r>
              <a:rPr lang="en-AU" sz="2800">
                <a:latin typeface="Arial"/>
                <a:cs typeface="Arial"/>
              </a:rPr>
              <a:t>Who is writing or creating the content? </a:t>
            </a:r>
            <a:endParaRPr lang="en-AU" sz="2800"/>
          </a:p>
          <a:p>
            <a:pPr marL="457200" indent="-457200">
              <a:spcBef>
                <a:spcPts val="1200"/>
              </a:spcBef>
              <a:buFont typeface="Arial" panose="020B0604020202020204" pitchFamily="34" charset="0"/>
              <a:buChar char="•"/>
            </a:pPr>
            <a:r>
              <a:rPr lang="en-AU" sz="2800">
                <a:latin typeface="Arial"/>
                <a:cs typeface="Arial"/>
              </a:rPr>
              <a:t>How does this shape the way the issues are reported on?</a:t>
            </a:r>
          </a:p>
          <a:p>
            <a:pPr>
              <a:spcBef>
                <a:spcPts val="1200"/>
              </a:spcBef>
            </a:pPr>
            <a:endParaRPr lang="en-AU" sz="2800"/>
          </a:p>
          <a:p>
            <a:pPr>
              <a:spcBef>
                <a:spcPts val="1200"/>
              </a:spcBef>
            </a:pPr>
            <a:endParaRPr lang="en-AU" sz="2800" i="1">
              <a:solidFill>
                <a:srgbClr val="C00000"/>
              </a:solidFill>
            </a:endParaRPr>
          </a:p>
          <a:p>
            <a:endParaRPr lang="en-AU" sz="2800"/>
          </a:p>
          <a:p>
            <a:pPr defTabSz="914400">
              <a:spcBef>
                <a:spcPct val="30000"/>
              </a:spcBef>
              <a:defRPr/>
            </a:pPr>
            <a:endParaRPr lang="en-AU" sz="2800"/>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p:txBody>
          <a:bodyPr anchor="ctr"/>
          <a:lstStyle/>
          <a:p>
            <a:r>
              <a:rPr lang="en-US" sz="4000"/>
              <a:t>WHAT DO YOU SEE?</a:t>
            </a:r>
            <a:endParaRPr lang="en-AU" sz="4000"/>
          </a:p>
        </p:txBody>
      </p:sp>
      <p:sp>
        <p:nvSpPr>
          <p:cNvPr id="12" name="Rectangle 11">
            <a:extLst>
              <a:ext uri="{FF2B5EF4-FFF2-40B4-BE49-F238E27FC236}">
                <a16:creationId xmlns:a16="http://schemas.microsoft.com/office/drawing/2014/main" id="{5E4CB72F-7987-4328-8710-CDA516BEB263}"/>
              </a:ext>
            </a:extLst>
          </p:cNvPr>
          <p:cNvSpPr/>
          <p:nvPr/>
        </p:nvSpPr>
        <p:spPr>
          <a:xfrm>
            <a:off x="838200" y="4693696"/>
            <a:ext cx="10296832" cy="1015663"/>
          </a:xfrm>
          <a:prstGeom prst="rect">
            <a:avLst/>
          </a:prstGeom>
        </p:spPr>
        <p:txBody>
          <a:bodyPr wrap="square" lIns="91440" tIns="45720" rIns="91440" bIns="45720" anchor="ctr">
            <a:spAutoFit/>
          </a:bodyPr>
          <a:lstStyle/>
          <a:p>
            <a:pPr algn="ctr">
              <a:spcBef>
                <a:spcPts val="1200"/>
              </a:spcBef>
            </a:pPr>
            <a:r>
              <a:rPr lang="en-AU" sz="2000">
                <a:solidFill>
                  <a:srgbClr val="762000"/>
                </a:solidFill>
                <a:latin typeface="Arial"/>
                <a:cs typeface="Arial"/>
              </a:rPr>
              <a:t>Examine three recent news articles or social media posts that mention First Nations Peoples. Answer the above questions for each. Then ask, ‘What is my view? What biases shape my view?’   </a:t>
            </a:r>
            <a:endParaRPr lang="en-US" sz="2400">
              <a:solidFill>
                <a:srgbClr val="762000"/>
              </a:solidFill>
              <a:latin typeface="Arial" panose="020B0604020202020204" pitchFamily="34" charset="0"/>
              <a:cs typeface="Arial" panose="020B0604020202020204" pitchFamily="34" charset="0"/>
            </a:endParaRPr>
          </a:p>
        </p:txBody>
      </p:sp>
      <p:sp>
        <p:nvSpPr>
          <p:cNvPr id="8" name="Round Diagonal Corner Rectangle 1">
            <a:extLst>
              <a:ext uri="{FF2B5EF4-FFF2-40B4-BE49-F238E27FC236}">
                <a16:creationId xmlns:a16="http://schemas.microsoft.com/office/drawing/2014/main" id="{96171F22-0EAF-4D3E-BC76-3E688C598F2C}"/>
              </a:ext>
            </a:extLst>
          </p:cNvPr>
          <p:cNvSpPr>
            <a:spLocks noChangeAspect="1"/>
          </p:cNvSpPr>
          <p:nvPr/>
        </p:nvSpPr>
        <p:spPr>
          <a:xfrm rot="16200000">
            <a:off x="5287510" y="-307636"/>
            <a:ext cx="1616982" cy="11056939"/>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569730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567531" y="1585912"/>
            <a:ext cx="7462044" cy="1589167"/>
          </a:xfrm>
        </p:spPr>
        <p:txBody>
          <a:bodyPr lIns="91440" tIns="45720" rIns="91440" bIns="45720" anchor="t"/>
          <a:lstStyle/>
          <a:p>
            <a:pPr defTabSz="914400">
              <a:spcAft>
                <a:spcPts val="1200"/>
              </a:spcAft>
            </a:pPr>
            <a:r>
              <a:rPr lang="en-AU" sz="2800"/>
              <a:t>The </a:t>
            </a:r>
            <a:r>
              <a:rPr lang="en-AU" sz="2800" i="1"/>
              <a:t>United Nations Declaration of the Rights of Indigenous Peoples</a:t>
            </a:r>
            <a:r>
              <a:rPr lang="en-AU" sz="2800"/>
              <a:t> was adopted in 2007.</a:t>
            </a:r>
          </a:p>
          <a:p>
            <a:pPr defTabSz="914400">
              <a:spcAft>
                <a:spcPts val="1200"/>
              </a:spcAft>
            </a:pPr>
            <a:r>
              <a:rPr lang="en-AU" sz="2800" b="1"/>
              <a:t>Article 10 states, “</a:t>
            </a:r>
            <a:r>
              <a:rPr lang="en-US" sz="2800"/>
              <a:t>Indigenous peoples shall not be forcibly removed from their lands or territories.”</a:t>
            </a:r>
          </a:p>
          <a:p>
            <a:pPr>
              <a:spcBef>
                <a:spcPts val="1200"/>
              </a:spcBef>
            </a:pPr>
            <a:r>
              <a:rPr lang="en-AU" sz="2800"/>
              <a:t> </a:t>
            </a:r>
          </a:p>
          <a:p>
            <a:pPr>
              <a:spcBef>
                <a:spcPts val="1200"/>
              </a:spcBef>
            </a:pPr>
            <a:endParaRPr lang="en-AU" sz="2800" i="1">
              <a:solidFill>
                <a:srgbClr val="C00000"/>
              </a:solidFill>
            </a:endParaRPr>
          </a:p>
        </p:txBody>
      </p:sp>
      <p:sp>
        <p:nvSpPr>
          <p:cNvPr id="5" name="Title 4">
            <a:extLst>
              <a:ext uri="{FF2B5EF4-FFF2-40B4-BE49-F238E27FC236}">
                <a16:creationId xmlns:a16="http://schemas.microsoft.com/office/drawing/2014/main" id="{AA2DA02F-1A51-47BB-B8C0-92D2B2F6FB5A}"/>
              </a:ext>
            </a:extLst>
          </p:cNvPr>
          <p:cNvSpPr>
            <a:spLocks noGrp="1"/>
          </p:cNvSpPr>
          <p:nvPr>
            <p:ph type="title"/>
          </p:nvPr>
        </p:nvSpPr>
        <p:spPr>
          <a:xfrm>
            <a:off x="567530" y="334863"/>
            <a:ext cx="10481470" cy="562570"/>
          </a:xfrm>
        </p:spPr>
        <p:txBody>
          <a:bodyPr lIns="91440" tIns="45720" rIns="91440" bIns="45720" anchor="ctr"/>
          <a:lstStyle/>
          <a:p>
            <a:r>
              <a:rPr lang="en-US" sz="3600">
                <a:latin typeface="Arial"/>
                <a:cs typeface="Arial"/>
              </a:rPr>
              <a:t>THE UN DECLARATION</a:t>
            </a:r>
          </a:p>
        </p:txBody>
      </p:sp>
      <p:sp>
        <p:nvSpPr>
          <p:cNvPr id="10" name="Text Placeholder 5">
            <a:extLst>
              <a:ext uri="{FF2B5EF4-FFF2-40B4-BE49-F238E27FC236}">
                <a16:creationId xmlns:a16="http://schemas.microsoft.com/office/drawing/2014/main" id="{CEFC4DAF-3025-45CE-8408-41E12AD4500D}"/>
              </a:ext>
            </a:extLst>
          </p:cNvPr>
          <p:cNvSpPr txBox="1">
            <a:spLocks/>
          </p:cNvSpPr>
          <p:nvPr/>
        </p:nvSpPr>
        <p:spPr>
          <a:xfrm>
            <a:off x="776679" y="4710281"/>
            <a:ext cx="6867134" cy="871544"/>
          </a:xfrm>
          <a:prstGeom prst="rect">
            <a:avLst/>
          </a:prstGeom>
        </p:spPr>
        <p:txBody>
          <a:bodyPr lIns="91440" tIns="45720" rIns="91440" bIns="45720" anchor="t"/>
          <a:lstStyle>
            <a:lvl1pPr marL="0" indent="0" eaLnBrk="1" hangingPunct="1">
              <a:buNone/>
              <a:defRPr sz="1125"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321457" indent="0" eaLnBrk="1" hangingPunct="1">
              <a:buNone/>
              <a:defRPr sz="984">
                <a:latin typeface="+mn-lt"/>
                <a:ea typeface="+mn-ea"/>
                <a:cs typeface="+mn-cs"/>
              </a:defRPr>
            </a:lvl2pPr>
            <a:lvl3pPr marL="642915" indent="0" eaLnBrk="1" hangingPunct="1">
              <a:buNone/>
              <a:defRPr sz="844">
                <a:latin typeface="+mn-lt"/>
                <a:ea typeface="+mn-ea"/>
                <a:cs typeface="+mn-cs"/>
              </a:defRPr>
            </a:lvl3pPr>
            <a:lvl4pPr marL="964372" indent="0" eaLnBrk="1" hangingPunct="1">
              <a:buNone/>
              <a:defRPr sz="703">
                <a:latin typeface="+mn-lt"/>
                <a:ea typeface="+mn-ea"/>
                <a:cs typeface="+mn-cs"/>
              </a:defRPr>
            </a:lvl4pPr>
            <a:lvl5pPr marL="1285829" indent="0" eaLnBrk="1" hangingPunct="1">
              <a:buNone/>
              <a:defRPr sz="703">
                <a:latin typeface="+mn-lt"/>
                <a:ea typeface="+mn-ea"/>
                <a:cs typeface="+mn-cs"/>
              </a:defRPr>
            </a:lvl5pPr>
            <a:lvl6pPr marL="1607287" indent="0" eaLnBrk="1" hangingPunct="1">
              <a:buNone/>
              <a:defRPr sz="703">
                <a:latin typeface="+mn-lt"/>
                <a:ea typeface="+mn-ea"/>
                <a:cs typeface="+mn-cs"/>
              </a:defRPr>
            </a:lvl6pPr>
            <a:lvl7pPr marL="1928744" indent="0" eaLnBrk="1" hangingPunct="1">
              <a:buNone/>
              <a:defRPr sz="703">
                <a:latin typeface="+mn-lt"/>
                <a:ea typeface="+mn-ea"/>
                <a:cs typeface="+mn-cs"/>
              </a:defRPr>
            </a:lvl7pPr>
            <a:lvl8pPr marL="2250201" indent="0" eaLnBrk="1" hangingPunct="1">
              <a:buNone/>
              <a:defRPr sz="703">
                <a:latin typeface="+mn-lt"/>
                <a:ea typeface="+mn-ea"/>
                <a:cs typeface="+mn-cs"/>
              </a:defRPr>
            </a:lvl8pPr>
            <a:lvl9pPr marL="2571659" indent="0" eaLnBrk="1" hangingPunct="1">
              <a:buNone/>
              <a:defRPr sz="703">
                <a:latin typeface="+mn-lt"/>
                <a:ea typeface="+mn-ea"/>
                <a:cs typeface="+mn-cs"/>
              </a:defRPr>
            </a:lvl9pPr>
          </a:lstStyle>
          <a:p>
            <a:pPr algn="ctr" defTabSz="914400"/>
            <a:r>
              <a:rPr lang="en-AU" sz="2000" kern="0">
                <a:solidFill>
                  <a:srgbClr val="762000"/>
                </a:solidFill>
              </a:rPr>
              <a:t>Describe what Australia might be like today had this declaration been in place and observed in the 18</a:t>
            </a:r>
            <a:r>
              <a:rPr lang="en-AU" sz="2000" kern="0" baseline="30000">
                <a:solidFill>
                  <a:srgbClr val="762000"/>
                </a:solidFill>
              </a:rPr>
              <a:t>th</a:t>
            </a:r>
            <a:r>
              <a:rPr lang="en-AU" sz="2000" kern="0">
                <a:solidFill>
                  <a:srgbClr val="762000"/>
                </a:solidFill>
              </a:rPr>
              <a:t> century. </a:t>
            </a:r>
            <a:endParaRPr lang="en-AU" sz="1200" kern="0">
              <a:solidFill>
                <a:srgbClr val="762000"/>
              </a:solidFill>
            </a:endParaRPr>
          </a:p>
        </p:txBody>
      </p:sp>
      <p:sp>
        <p:nvSpPr>
          <p:cNvPr id="14" name="Round Diagonal Corner Rectangle 1">
            <a:extLst>
              <a:ext uri="{FF2B5EF4-FFF2-40B4-BE49-F238E27FC236}">
                <a16:creationId xmlns:a16="http://schemas.microsoft.com/office/drawing/2014/main" id="{F939636A-B799-42F1-875A-E4FC91CD6196}"/>
              </a:ext>
            </a:extLst>
          </p:cNvPr>
          <p:cNvSpPr>
            <a:spLocks noChangeAspect="1"/>
          </p:cNvSpPr>
          <p:nvPr/>
        </p:nvSpPr>
        <p:spPr>
          <a:xfrm rot="16200000">
            <a:off x="3512449" y="1469828"/>
            <a:ext cx="1415045" cy="7304883"/>
          </a:xfrm>
          <a:prstGeom prst="rect">
            <a:avLst/>
          </a:prstGeom>
          <a:noFill/>
          <a:ln>
            <a:solidFill>
              <a:srgbClr val="762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6">
            <a:extLst>
              <a:ext uri="{FF2B5EF4-FFF2-40B4-BE49-F238E27FC236}">
                <a16:creationId xmlns:a16="http://schemas.microsoft.com/office/drawing/2014/main" id="{70FFD82A-122D-439E-A7E7-D5609A0B04B0}"/>
              </a:ext>
            </a:extLst>
          </p:cNvPr>
          <p:cNvSpPr txBox="1">
            <a:spLocks/>
          </p:cNvSpPr>
          <p:nvPr/>
        </p:nvSpPr>
        <p:spPr>
          <a:xfrm>
            <a:off x="8232000" y="4392739"/>
            <a:ext cx="3819252" cy="871544"/>
          </a:xfrm>
          <a:prstGeom prst="rect">
            <a:avLst/>
          </a:prstGeom>
        </p:spPr>
        <p:txBody>
          <a:bodyPr lIns="91440" tIns="45720" rIns="91440" bIns="45720" anchor="t">
            <a:noAutofit/>
          </a:bodyPr>
          <a:lstStyle>
            <a:lvl1pPr marL="0" indent="0" algn="r" defTabSz="685800" rtl="0" eaLnBrk="1" latinLnBrk="0" hangingPunct="1">
              <a:lnSpc>
                <a:spcPct val="90000"/>
              </a:lnSpc>
              <a:spcBef>
                <a:spcPts val="750"/>
              </a:spcBef>
              <a:buFontTx/>
              <a:buNone/>
              <a:defRPr sz="950" kern="1200">
                <a:solidFill>
                  <a:schemeClr val="bg1"/>
                </a:solidFill>
                <a:latin typeface="Arial"/>
                <a:ea typeface="+mn-ea"/>
                <a:cs typeface="+mn-cs"/>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US" sz="1200" dirty="0">
                <a:solidFill>
                  <a:schemeClr val="tx1"/>
                </a:solidFill>
              </a:rPr>
              <a:t>Janice wears traditional white face markings as she prepares to perform her dance. </a:t>
            </a:r>
            <a:endParaRPr lang="en-AU" sz="1200" dirty="0">
              <a:solidFill>
                <a:schemeClr val="tx1"/>
              </a:solidFill>
            </a:endParaRPr>
          </a:p>
          <a:p>
            <a:pPr algn="l"/>
            <a:r>
              <a:rPr lang="en-US" sz="1200" dirty="0">
                <a:solidFill>
                  <a:schemeClr val="tx1"/>
                </a:solidFill>
                <a:cs typeface="Arial"/>
              </a:rPr>
              <a:t>Photo: Richard Wainwright/Caritas Australia</a:t>
            </a:r>
            <a:endParaRPr lang="en-US" sz="1200" dirty="0">
              <a:solidFill>
                <a:schemeClr val="tx1"/>
              </a:solidFill>
            </a:endParaRPr>
          </a:p>
        </p:txBody>
      </p:sp>
      <p:pic>
        <p:nvPicPr>
          <p:cNvPr id="16" name="Picture 15">
            <a:extLst>
              <a:ext uri="{FF2B5EF4-FFF2-40B4-BE49-F238E27FC236}">
                <a16:creationId xmlns:a16="http://schemas.microsoft.com/office/drawing/2014/main" id="{8A5B813C-288F-4B42-8432-C45869BED06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8232001" y="1565141"/>
            <a:ext cx="3959998" cy="2639999"/>
          </a:xfrm>
          <a:prstGeom prst="rect">
            <a:avLst/>
          </a:prstGeom>
        </p:spPr>
      </p:pic>
    </p:spTree>
    <p:extLst>
      <p:ext uri="{BB962C8B-B14F-4D97-AF65-F5344CB8AC3E}">
        <p14:creationId xmlns:p14="http://schemas.microsoft.com/office/powerpoint/2010/main" val="1423924728"/>
      </p:ext>
    </p:extLst>
  </p:cSld>
  <p:clrMapOvr>
    <a:masterClrMapping/>
  </p:clrMapOvr>
</p:sld>
</file>

<file path=ppt/theme/theme1.xml><?xml version="1.0" encoding="utf-8"?>
<a:theme xmlns:a="http://schemas.openxmlformats.org/drawingml/2006/main" name="Education PPT Templa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ducation PPT Template" id="{2F90A112-E7F6-BC42-8CD5-5C3B570A3003}" vid="{3B365C36-3C37-6946-9ED8-AF5DEA2842EB}"/>
    </a:ext>
  </a:extLst>
</a:theme>
</file>

<file path=ppt/theme/theme2.xml><?xml version="1.0" encoding="utf-8"?>
<a:theme xmlns:a="http://schemas.openxmlformats.org/drawingml/2006/main" name="Maro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aroon" id="{F0295F11-2DA2-B64A-9C4D-F2C70264CD3F}" vid="{6E10210B-2B63-BE43-B208-473950DA47F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a74f41e8-2c9a-4a9a-8a86-1b2eca9cb15f" xsi:nil="true"/>
    <lcf76f155ced4ddcb4097134ff3c332f xmlns="a7938f78-b017-4dc0-8c82-d5b44b2641c5">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9DB4FC32371B3489519A984A7B27919" ma:contentTypeVersion="21" ma:contentTypeDescription="Create a new document." ma:contentTypeScope="" ma:versionID="f57e870543cc5936bdea5526c0adff50">
  <xsd:schema xmlns:xsd="http://www.w3.org/2001/XMLSchema" xmlns:xs="http://www.w3.org/2001/XMLSchema" xmlns:p="http://schemas.microsoft.com/office/2006/metadata/properties" xmlns:ns1="http://schemas.microsoft.com/sharepoint/v3" xmlns:ns2="a7938f78-b017-4dc0-8c82-d5b44b2641c5" xmlns:ns3="a74f41e8-2c9a-4a9a-8a86-1b2eca9cb15f" targetNamespace="http://schemas.microsoft.com/office/2006/metadata/properties" ma:root="true" ma:fieldsID="03c2932cd50803785b797dcdaf9fb643" ns1:_="" ns2:_="" ns3:_="">
    <xsd:import namespace="http://schemas.microsoft.com/sharepoint/v3"/>
    <xsd:import namespace="a7938f78-b017-4dc0-8c82-d5b44b2641c5"/>
    <xsd:import namespace="a74f41e8-2c9a-4a9a-8a86-1b2eca9cb15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LengthInSeconds" minOccurs="0"/>
                <xsd:element ref="ns2:MediaServiceLocation" minOccurs="0"/>
                <xsd:element ref="ns2:MediaServiceObjectDetectorVersions" minOccurs="0"/>
                <xsd:element ref="ns2:MediaServiceSearchProperties" minOccurs="0"/>
                <xsd:element ref="ns2:MediaServiceBillingMetadata"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7" nillable="true" ma:displayName="Unified Compliance Policy Properties" ma:hidden="true" ma:internalName="_ip_UnifiedCompliancePolicyProperties">
      <xsd:simpleType>
        <xsd:restriction base="dms:Note"/>
      </xsd:simpleType>
    </xsd:element>
    <xsd:element name="_ip_UnifiedCompliancePolicyUIAction" ma:index="2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938f78-b017-4dc0-8c82-d5b44b2641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010F89C-9F27-40E2-B07B-DA746ED61B30}">
  <ds:schemaRefs>
    <ds:schemaRef ds:uri="http://schemas.microsoft.com/sharepoint/v3/contenttype/forms"/>
  </ds:schemaRefs>
</ds:datastoreItem>
</file>

<file path=customXml/itemProps2.xml><?xml version="1.0" encoding="utf-8"?>
<ds:datastoreItem xmlns:ds="http://schemas.openxmlformats.org/officeDocument/2006/customXml" ds:itemID="{79CE9FC7-F488-4CBC-BC57-3C13B4B4EA8E}">
  <ds:schemaRefs>
    <ds:schemaRef ds:uri="http://schemas.microsoft.com/office/2006/documentManagement/types"/>
    <ds:schemaRef ds:uri="http://schemas.openxmlformats.org/package/2006/metadata/core-properties"/>
    <ds:schemaRef ds:uri="a74f41e8-2c9a-4a9a-8a86-1b2eca9cb15f"/>
    <ds:schemaRef ds:uri="http://schemas.microsoft.com/office/2006/metadata/properties"/>
    <ds:schemaRef ds:uri="http://www.w3.org/XML/1998/namespace"/>
    <ds:schemaRef ds:uri="http://schemas.microsoft.com/sharepoint/v3/fields"/>
    <ds:schemaRef ds:uri="http://purl.org/dc/terms/"/>
    <ds:schemaRef ds:uri="http://purl.org/dc/elements/1.1/"/>
    <ds:schemaRef ds:uri="http://schemas.microsoft.com/office/infopath/2007/PartnerControls"/>
    <ds:schemaRef ds:uri="d0426e0c-4a75-4487-8a8c-05f70a1c3a62"/>
    <ds:schemaRef ds:uri="http://purl.org/dc/dcmitype/"/>
    <ds:schemaRef ds:uri="a7938f78-b017-4dc0-8c82-d5b44b2641c5"/>
    <ds:schemaRef ds:uri="http://schemas.microsoft.com/sharepoint/v3"/>
  </ds:schemaRefs>
</ds:datastoreItem>
</file>

<file path=customXml/itemProps3.xml><?xml version="1.0" encoding="utf-8"?>
<ds:datastoreItem xmlns:ds="http://schemas.openxmlformats.org/officeDocument/2006/customXml" ds:itemID="{A964B710-D7DF-48DC-AA43-65DCBC176E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7938f78-b017-4dc0-8c82-d5b44b2641c5"/>
    <ds:schemaRef ds:uri="a74f41e8-2c9a-4a9a-8a86-1b2eca9cb1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1550</TotalTime>
  <Words>6696</Words>
  <Application>Microsoft Office PowerPoint</Application>
  <PresentationFormat>Widescreen</PresentationFormat>
  <Paragraphs>516</Paragraphs>
  <Slides>34</Slides>
  <Notes>33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34</vt:i4>
      </vt:variant>
    </vt:vector>
  </HeadingPairs>
  <TitlesOfParts>
    <vt:vector size="41" baseType="lpstr">
      <vt:lpstr>Arial</vt:lpstr>
      <vt:lpstr>Arial BOLD</vt:lpstr>
      <vt:lpstr>Calibri</vt:lpstr>
      <vt:lpstr>Roboto Light</vt:lpstr>
      <vt:lpstr>Roboto Medium</vt:lpstr>
      <vt:lpstr>Education PPT Template</vt:lpstr>
      <vt:lpstr>Maroon</vt:lpstr>
      <vt:lpstr>PowerPoint Presentation</vt:lpstr>
      <vt:lpstr>PowerPoint Presentation</vt:lpstr>
      <vt:lpstr>PowerPoint Presentation</vt:lpstr>
      <vt:lpstr>PowerPoint Presentation</vt:lpstr>
      <vt:lpstr>AUSTRALIAN FIRST NATIONS RIGHTS</vt:lpstr>
      <vt:lpstr>SEE judge act pray</vt:lpstr>
      <vt:lpstr>WHAT DO YOU KNOW?</vt:lpstr>
      <vt:lpstr>WHAT DO YOU SEE?</vt:lpstr>
      <vt:lpstr>THE UN DECLARATION</vt:lpstr>
      <vt:lpstr>THE STOLEN GENERATIONS</vt:lpstr>
      <vt:lpstr>THE GAP </vt:lpstr>
      <vt:lpstr>SEE judge act pray</vt:lpstr>
      <vt:lpstr>THE APOLOGY</vt:lpstr>
      <vt:lpstr>CLOSING THE GAP</vt:lpstr>
      <vt:lpstr>THE STATEMENT FROM THE HEART</vt:lpstr>
      <vt:lpstr>THE STATEMENT FROM THE HEART</vt:lpstr>
      <vt:lpstr>FIRST NATIONS VOICE</vt:lpstr>
      <vt:lpstr>CARITAS AUSTRALIA’S WORK</vt:lpstr>
      <vt:lpstr>PowerPoint Presentation</vt:lpstr>
      <vt:lpstr>FIRST AUSTRALIAN PROGRAMS</vt:lpstr>
      <vt:lpstr>DJILPIN ARTS</vt:lpstr>
      <vt:lpstr>Grassroots Youth Engagement </vt:lpstr>
      <vt:lpstr>BAABAYN ABORIGINAL CORPORATION</vt:lpstr>
      <vt:lpstr>KINCHELA BOYS</vt:lpstr>
      <vt:lpstr>SEE judge act pray</vt:lpstr>
      <vt:lpstr>JOURNEY THE WAY OF JUSTICE</vt:lpstr>
      <vt:lpstr>CELEBRATE NAIDOC WEEK</vt:lpstr>
      <vt:lpstr>KEEP LISTENING </vt:lpstr>
      <vt:lpstr>SEE judge act pray</vt:lpstr>
      <vt:lpstr>PRAY</vt:lpstr>
      <vt:lpstr>PRAY</vt:lpstr>
      <vt:lpstr>PRAY</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Marlin Communications</dc:creator>
  <cp:lastModifiedBy>Eleanor Niland</cp:lastModifiedBy>
  <cp:revision>94</cp:revision>
  <dcterms:created xsi:type="dcterms:W3CDTF">2014-11-30T23:21:17Z</dcterms:created>
  <dcterms:modified xsi:type="dcterms:W3CDTF">2026-05-13T01:13:36Z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0x01010009DB4FC32371B3489519A984A7B27919</vt:lpwstr>
  </property>
  <property fmtid="{D5CDD505-2E9C-101B-9397-08002B2CF9AE}" pid="3" name="_dlc_DocIdItemGuid">
    <vt:lpwstr>d7ee03d9-074b-4786-bb99-1c6adf13a550</vt:lpwstr>
  </property>
  <property fmtid="{D5CDD505-2E9C-101B-9397-08002B2CF9AE}" pid="4" name="Order">
    <vt:r8>8300</vt:r8>
  </property>
  <property fmtid="{D5CDD505-2E9C-101B-9397-08002B2CF9AE}" pid="5" name="_ExtendedDescription">
    <vt:lpwstr/>
  </property>
  <property fmtid="{D5CDD505-2E9C-101B-9397-08002B2CF9AE}" pid="6" name="TaxKeyword">
    <vt:lpwstr/>
  </property>
  <property fmtid="{D5CDD505-2E9C-101B-9397-08002B2CF9AE}" pid="7" name="Topic">
    <vt:lpwstr/>
  </property>
  <property fmtid="{D5CDD505-2E9C-101B-9397-08002B2CF9AE}" pid="8" name="MediaServiceImageTags">
    <vt:lpwstr/>
  </property>
</Properties>
</file>