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2"/>
  </p:notesMasterIdLst>
  <p:sldIdLst>
    <p:sldId id="275"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25" r:id="rId50"/>
    <p:sldId id="277" r:id="rId51"/>
  </p:sldIdLst>
  <p:sldSz cx="20104100" cy="11309350"/>
  <p:notesSz cx="20104100" cy="113093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 id="{88DD36BE-2BF0-8C51-4147-0272E405388E}" name="Sally Murphy" initials="SM" userId="S::Sally.Murphy@caritas.org.au::dc8129e8-3764-4b90-858b-69271ffb6eb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62000"/>
    <a:srgbClr val="F0E9E5"/>
    <a:srgbClr val="BF9BCF"/>
    <a:srgbClr val="9563AA"/>
    <a:srgbClr val="EDE2F1"/>
    <a:srgbClr val="44B5AC"/>
    <a:srgbClr val="EFF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C1D253-7748-4D5A-A0F1-C95131E83A9C}" v="2" dt="2025-02-03T22:03:31.26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38"/>
    <p:restoredTop sz="83094" autoAdjust="0"/>
  </p:normalViewPr>
  <p:slideViewPr>
    <p:cSldViewPr>
      <p:cViewPr varScale="1">
        <p:scale>
          <a:sx n="54" d="100"/>
          <a:sy n="54" d="100"/>
        </p:scale>
        <p:origin x="1704" y="108"/>
      </p:cViewPr>
      <p:guideLst>
        <p:guide orient="horz" pos="2880"/>
        <p:guide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ly Murphy" userId="dc8129e8-3764-4b90-858b-69271ffb6ebe" providerId="ADAL" clId="{D3C1D253-7748-4D5A-A0F1-C95131E83A9C}"/>
    <pc:docChg chg="addSld modSld">
      <pc:chgData name="Sally Murphy" userId="dc8129e8-3764-4b90-858b-69271ffb6ebe" providerId="ADAL" clId="{D3C1D253-7748-4D5A-A0F1-C95131E83A9C}" dt="2025-02-03T22:04:26.467" v="118" actId="2711"/>
      <pc:docMkLst>
        <pc:docMk/>
      </pc:docMkLst>
      <pc:sldChg chg="modSp mod">
        <pc:chgData name="Sally Murphy" userId="dc8129e8-3764-4b90-858b-69271ffb6ebe" providerId="ADAL" clId="{D3C1D253-7748-4D5A-A0F1-C95131E83A9C}" dt="2025-02-03T04:26:54.743" v="5" actId="20577"/>
        <pc:sldMkLst>
          <pc:docMk/>
          <pc:sldMk cId="97604314" sldId="275"/>
        </pc:sldMkLst>
        <pc:spChg chg="mod">
          <ac:chgData name="Sally Murphy" userId="dc8129e8-3764-4b90-858b-69271ffb6ebe" providerId="ADAL" clId="{D3C1D253-7748-4D5A-A0F1-C95131E83A9C}" dt="2025-02-03T04:26:54.743" v="5" actId="20577"/>
          <ac:spMkLst>
            <pc:docMk/>
            <pc:sldMk cId="97604314" sldId="275"/>
            <ac:spMk id="2" creationId="{D9ED083C-8DF9-F4C4-22F5-EE7EE3DF33D8}"/>
          </ac:spMkLst>
        </pc:spChg>
      </pc:sldChg>
      <pc:sldChg chg="modSp mod">
        <pc:chgData name="Sally Murphy" userId="dc8129e8-3764-4b90-858b-69271ffb6ebe" providerId="ADAL" clId="{D3C1D253-7748-4D5A-A0F1-C95131E83A9C}" dt="2025-02-03T22:03:06.452" v="117" actId="2711"/>
        <pc:sldMkLst>
          <pc:docMk/>
          <pc:sldMk cId="3053558884" sldId="278"/>
        </pc:sldMkLst>
        <pc:spChg chg="mod">
          <ac:chgData name="Sally Murphy" userId="dc8129e8-3764-4b90-858b-69271ffb6ebe" providerId="ADAL" clId="{D3C1D253-7748-4D5A-A0F1-C95131E83A9C}" dt="2025-02-03T22:03:06.452" v="117" actId="2711"/>
          <ac:spMkLst>
            <pc:docMk/>
            <pc:sldMk cId="3053558884" sldId="278"/>
            <ac:spMk id="3" creationId="{D3A21815-563A-5207-00A8-52BC5815B3D0}"/>
          </ac:spMkLst>
        </pc:spChg>
      </pc:sldChg>
      <pc:sldChg chg="modNotesTx">
        <pc:chgData name="Sally Murphy" userId="dc8129e8-3764-4b90-858b-69271ffb6ebe" providerId="ADAL" clId="{D3C1D253-7748-4D5A-A0F1-C95131E83A9C}" dt="2025-02-03T04:27:07.244" v="10" actId="20577"/>
        <pc:sldMkLst>
          <pc:docMk/>
          <pc:sldMk cId="1116033712" sldId="279"/>
        </pc:sldMkLst>
      </pc:sldChg>
      <pc:sldChg chg="modSp mod modCm modNotesTx">
        <pc:chgData name="Sally Murphy" userId="dc8129e8-3764-4b90-858b-69271ffb6ebe" providerId="ADAL" clId="{D3C1D253-7748-4D5A-A0F1-C95131E83A9C}" dt="2025-02-03T04:33:07.807" v="113" actId="20577"/>
        <pc:sldMkLst>
          <pc:docMk/>
          <pc:sldMk cId="1010904984" sldId="285"/>
        </pc:sldMkLst>
        <pc:spChg chg="mod">
          <ac:chgData name="Sally Murphy" userId="dc8129e8-3764-4b90-858b-69271ffb6ebe" providerId="ADAL" clId="{D3C1D253-7748-4D5A-A0F1-C95131E83A9C}" dt="2025-02-03T04:33:07.807" v="113" actId="20577"/>
          <ac:spMkLst>
            <pc:docMk/>
            <pc:sldMk cId="1010904984" sldId="285"/>
            <ac:spMk id="9" creationId="{3CD54C52-9DC7-5B0A-B5BB-A8FC08F6AEE2}"/>
          </ac:spMkLst>
        </pc:spChg>
        <pc:extLst>
          <p:ext xmlns:p="http://schemas.openxmlformats.org/presentationml/2006/main" uri="{D6D511B9-2390-475A-947B-AFAB55BFBCF1}">
            <pc226:cmChg xmlns:pc226="http://schemas.microsoft.com/office/powerpoint/2022/06/main/command" chg="mod">
              <pc226:chgData name="Sally Murphy" userId="dc8129e8-3764-4b90-858b-69271ffb6ebe" providerId="ADAL" clId="{D3C1D253-7748-4D5A-A0F1-C95131E83A9C}" dt="2025-02-03T04:33:07.807" v="113" actId="20577"/>
              <pc2:cmMkLst xmlns:pc2="http://schemas.microsoft.com/office/powerpoint/2019/9/main/command">
                <pc:docMk/>
                <pc:sldMk cId="1010904984" sldId="285"/>
                <pc2:cmMk id="{9A2951FD-92E2-4637-8CE8-31903CA97702}"/>
              </pc2:cmMkLst>
            </pc226:cmChg>
          </p:ext>
        </pc:extLst>
      </pc:sldChg>
      <pc:sldChg chg="modSp mod">
        <pc:chgData name="Sally Murphy" userId="dc8129e8-3764-4b90-858b-69271ffb6ebe" providerId="ADAL" clId="{D3C1D253-7748-4D5A-A0F1-C95131E83A9C}" dt="2025-02-03T22:04:26.467" v="118" actId="2711"/>
        <pc:sldMkLst>
          <pc:docMk/>
          <pc:sldMk cId="1388217984" sldId="304"/>
        </pc:sldMkLst>
        <pc:spChg chg="mod">
          <ac:chgData name="Sally Murphy" userId="dc8129e8-3764-4b90-858b-69271ffb6ebe" providerId="ADAL" clId="{D3C1D253-7748-4D5A-A0F1-C95131E83A9C}" dt="2025-02-03T22:04:26.467" v="118" actId="2711"/>
          <ac:spMkLst>
            <pc:docMk/>
            <pc:sldMk cId="1388217984" sldId="304"/>
            <ac:spMk id="4" creationId="{38938EEB-94DB-3C54-49A8-0796C90CCBBE}"/>
          </ac:spMkLst>
        </pc:spChg>
      </pc:sldChg>
      <pc:sldChg chg="modSp mod modNotesTx">
        <pc:chgData name="Sally Murphy" userId="dc8129e8-3764-4b90-858b-69271ffb6ebe" providerId="ADAL" clId="{D3C1D253-7748-4D5A-A0F1-C95131E83A9C}" dt="2025-02-03T04:32:24.122" v="105" actId="6549"/>
        <pc:sldMkLst>
          <pc:docMk/>
          <pc:sldMk cId="3147004049" sldId="312"/>
        </pc:sldMkLst>
        <pc:spChg chg="mod">
          <ac:chgData name="Sally Murphy" userId="dc8129e8-3764-4b90-858b-69271ffb6ebe" providerId="ADAL" clId="{D3C1D253-7748-4D5A-A0F1-C95131E83A9C}" dt="2025-02-03T04:31:32.193" v="92" actId="20577"/>
          <ac:spMkLst>
            <pc:docMk/>
            <pc:sldMk cId="3147004049" sldId="312"/>
            <ac:spMk id="9" creationId="{3CD54C52-9DC7-5B0A-B5BB-A8FC08F6AEE2}"/>
          </ac:spMkLst>
        </pc:spChg>
      </pc:sldChg>
      <pc:sldChg chg="add modNotesTx">
        <pc:chgData name="Sally Murphy" userId="dc8129e8-3764-4b90-858b-69271ffb6ebe" providerId="ADAL" clId="{D3C1D253-7748-4D5A-A0F1-C95131E83A9C}" dt="2025-02-03T04:54:20.685" v="116" actId="120"/>
        <pc:sldMkLst>
          <pc:docMk/>
          <pc:sldMk cId="881006496" sldId="325"/>
        </pc:sldMkLst>
      </pc:sldChg>
    </pc:docChg>
  </pc:docChgLst>
  <pc:docChgLst>
    <pc:chgData name="Nicole Dobrohotoff" userId="2dc4cf58-dc7e-422a-950b-38460c74cb76" providerId="ADAL" clId="{2E2E175B-AF7A-4B1F-8B29-426917E425FF}"/>
    <pc:docChg chg="modSld sldOrd">
      <pc:chgData name="Nicole Dobrohotoff" userId="2dc4cf58-dc7e-422a-950b-38460c74cb76" providerId="ADAL" clId="{2E2E175B-AF7A-4B1F-8B29-426917E425FF}" dt="2025-02-03T20:49:35.611" v="4"/>
      <pc:docMkLst>
        <pc:docMk/>
      </pc:docMkLst>
      <pc:sldChg chg="ord">
        <pc:chgData name="Nicole Dobrohotoff" userId="2dc4cf58-dc7e-422a-950b-38460c74cb76" providerId="ADAL" clId="{2E2E175B-AF7A-4B1F-8B29-426917E425FF}" dt="2025-02-03T20:44:43.733" v="1"/>
        <pc:sldMkLst>
          <pc:docMk/>
          <pc:sldMk cId="97604314" sldId="275"/>
        </pc:sldMkLst>
      </pc:sldChg>
      <pc:sldChg chg="modNotesTx">
        <pc:chgData name="Nicole Dobrohotoff" userId="2dc4cf58-dc7e-422a-950b-38460c74cb76" providerId="ADAL" clId="{2E2E175B-AF7A-4B1F-8B29-426917E425FF}" dt="2025-02-03T20:49:35.611" v="4"/>
        <pc:sldMkLst>
          <pc:docMk/>
          <pc:sldMk cId="1353586161" sldId="2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3B41AB41-B8D1-44B1-86AC-C09E4428B7F8}" type="datetimeFigureOut">
              <a:rPr lang="en-AU" smtClean="0"/>
              <a:t>4/02/2025</a:t>
            </a:fld>
            <a:endParaRPr lang="en-AU"/>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8324AE0C-B12C-4782-B6C4-8A6E453FD12E}" type="slidenum">
              <a:rPr lang="en-AU" smtClean="0"/>
              <a:t>‹#›</a:t>
            </a:fld>
            <a:endParaRPr lang="en-AU"/>
          </a:p>
        </p:txBody>
      </p:sp>
    </p:spTree>
    <p:extLst>
      <p:ext uri="{BB962C8B-B14F-4D97-AF65-F5344CB8AC3E}">
        <p14:creationId xmlns:p14="http://schemas.microsoft.com/office/powerpoint/2010/main" val="4120311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caritas.org.au/donate/emergency-appeals/gaza-crisi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hdr.undp.org/system/files/documents/global-report-document/hdr2023-24reporten.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so.gov.vn/en/data-and-statistics/2019/03/vietnam-national-survey-on-people-with-disabilities-201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of the Cross tells the story of Jesus of Nazareth’s journey to the cross. </a:t>
            </a:r>
          </a:p>
          <a:p>
            <a:endParaRPr lang="en-US" dirty="0"/>
          </a:p>
          <a:p>
            <a:r>
              <a:rPr lang="en-US" dirty="0"/>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p>
          <a:p>
            <a:endParaRPr lang="en-US" dirty="0"/>
          </a:p>
          <a:p>
            <a:r>
              <a:rPr lang="en-US" dirty="0"/>
              <a:t>The story of Jesus’s death is a sad story but, we know, it is not the end of the story. As the Christian scriptures say, three days after Jesus died, he rose again! And life began anew, for him, for us and all of creation. </a:t>
            </a:r>
          </a:p>
          <a:p>
            <a:endParaRPr lang="en-US" dirty="0"/>
          </a:p>
          <a:p>
            <a:r>
              <a:rPr lang="en-US" dirty="0"/>
              <a:t>As you follow the Way of the Cross, may you encounter solidarity, compassion and, above all, hope.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a:t>
            </a:fld>
            <a:endParaRPr lang="en-AU"/>
          </a:p>
        </p:txBody>
      </p:sp>
    </p:spTree>
    <p:extLst>
      <p:ext uri="{BB962C8B-B14F-4D97-AF65-F5344CB8AC3E}">
        <p14:creationId xmlns:p14="http://schemas.microsoft.com/office/powerpoint/2010/main" val="1827125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0" indent="0" algn="l">
              <a:lnSpc>
                <a:spcPct val="114000"/>
              </a:lnSpc>
              <a:spcAft>
                <a:spcPts val="844"/>
              </a:spcAft>
              <a:buFont typeface="Arial" panose="020B0604020202020204" pitchFamily="34" charset="0"/>
              <a:buNone/>
            </a:pPr>
            <a:endParaRPr lang="en-AU" sz="1200" dirty="0"/>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Have you ever been surprised by another person’s ability to overcome challenges? Why was it surprising?</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Around the world, many people, creatures and ecosystems face urgent challenges. How will you make a difference?</a:t>
            </a:r>
          </a:p>
          <a:p>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lift up all who stumble or feel left out. </a:t>
            </a:r>
          </a:p>
          <a:p>
            <a:pPr>
              <a:lnSpc>
                <a:spcPts val="2400"/>
              </a:lnSpc>
              <a:spcAft>
                <a:spcPts val="1200"/>
              </a:spcAft>
            </a:pPr>
            <a:r>
              <a:rPr lang="en-AU" sz="1200" b="1" dirty="0"/>
              <a:t>May we follow the way of dignity.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12</a:t>
            </a:fld>
            <a:endParaRPr lang="en-AU"/>
          </a:p>
        </p:txBody>
      </p:sp>
    </p:spTree>
    <p:extLst>
      <p:ext uri="{BB962C8B-B14F-4D97-AF65-F5344CB8AC3E}">
        <p14:creationId xmlns:p14="http://schemas.microsoft.com/office/powerpoint/2010/main" val="3481617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4 Jesus meets his mother</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1200" dirty="0"/>
              <a:t>On the way, Jesus meets his mother. Out of deep love and utter sadness at watching her son suffer, Mary comforts him.</a:t>
            </a:r>
            <a:endParaRPr lang="en-US" sz="1800" dirty="0"/>
          </a:p>
          <a:p>
            <a:endParaRPr lang="en-AU" dirty="0"/>
          </a:p>
          <a:p>
            <a:r>
              <a:rPr lang="en-AU" i="1" dirty="0"/>
              <a:t>(pause)</a:t>
            </a:r>
          </a:p>
          <a:p>
            <a:endParaRPr lang="en-AU" dirty="0"/>
          </a:p>
          <a:p>
            <a:pPr>
              <a:lnSpc>
                <a:spcPts val="2400"/>
              </a:lnSpc>
              <a:spcAft>
                <a:spcPts val="1200"/>
              </a:spcAft>
            </a:pPr>
            <a:r>
              <a:rPr lang="en-AU" sz="1200" dirty="0"/>
              <a:t>Jesus knew that love brings comfort in times of suffering. Mary knew it too. Even while Jesus was on the cross, he showed love for his mother by connecting her with his dear friend John, who made a place for her in his home. </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Luke 23:27–31, John 19:25–27</a:t>
            </a:r>
          </a:p>
          <a:p>
            <a:pPr>
              <a:lnSpc>
                <a:spcPts val="2400"/>
              </a:lnSpc>
              <a:spcAft>
                <a:spcPts val="1200"/>
              </a:spcAft>
            </a:pP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13</a:t>
            </a:fld>
            <a:endParaRPr lang="en-AU"/>
          </a:p>
        </p:txBody>
      </p:sp>
    </p:spTree>
    <p:extLst>
      <p:ext uri="{BB962C8B-B14F-4D97-AF65-F5344CB8AC3E}">
        <p14:creationId xmlns:p14="http://schemas.microsoft.com/office/powerpoint/2010/main" val="2371653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 COMMUNITY’S STORY</a:t>
            </a:r>
          </a:p>
          <a:p>
            <a:endParaRPr lang="en-AU" dirty="0"/>
          </a:p>
          <a:p>
            <a:pPr lvl="0" defTabSz="912813" eaLnBrk="0" hangingPunct="0">
              <a:lnSpc>
                <a:spcPct val="100000"/>
              </a:lnSpc>
              <a:spcBef>
                <a:spcPts val="0"/>
              </a:spcBef>
              <a:spcAft>
                <a:spcPts val="600"/>
              </a:spcAft>
              <a:buSzTx/>
              <a:defRPr/>
            </a:pPr>
            <a:r>
              <a:rPr lang="en-US" sz="1200" i="1" dirty="0">
                <a:solidFill>
                  <a:schemeClr val="tx2">
                    <a:lumMod val="75000"/>
                  </a:schemeClr>
                </a:solidFill>
              </a:rPr>
              <a:t>This story shows the importance of connection during challenging times.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The ongoing conflict in Ukraine has forced many families to seek refuge in </a:t>
            </a:r>
            <a:r>
              <a:rPr lang="en-US" sz="1200" dirty="0" err="1">
                <a:solidFill>
                  <a:srgbClr val="000000"/>
                </a:solidFill>
              </a:rPr>
              <a:t>neighbouring</a:t>
            </a:r>
            <a:r>
              <a:rPr lang="en-US" sz="1200" dirty="0">
                <a:solidFill>
                  <a:srgbClr val="000000"/>
                </a:solidFill>
              </a:rPr>
              <a:t> countries such as Moldova.   </a:t>
            </a:r>
          </a:p>
          <a:p>
            <a:pPr>
              <a:lnSpc>
                <a:spcPct val="100000"/>
              </a:lnSpc>
              <a:spcBef>
                <a:spcPts val="0"/>
              </a:spcBef>
              <a:spcAft>
                <a:spcPts val="600"/>
              </a:spcAft>
            </a:pPr>
            <a:r>
              <a:rPr lang="en-US" sz="1200" dirty="0">
                <a:solidFill>
                  <a:srgbClr val="000000"/>
                </a:solidFill>
              </a:rPr>
              <a:t>Lyudmila and Yuri, a retired couple from Ukraine, fled when the conflict escalated. Initially they sheltered in a refugee </a:t>
            </a:r>
            <a:r>
              <a:rPr lang="en-US" sz="1200" dirty="0" err="1">
                <a:solidFill>
                  <a:srgbClr val="000000"/>
                </a:solidFill>
              </a:rPr>
              <a:t>centre</a:t>
            </a:r>
            <a:r>
              <a:rPr lang="en-US" sz="1200" dirty="0">
                <a:solidFill>
                  <a:srgbClr val="000000"/>
                </a:solidFill>
              </a:rPr>
              <a:t> but they struggled with the noise and lack of privacy, which was particularly difficult for Yuri, who has a disability. Through Catholic Relief Services (CRS) and Caritas Moldova’s shelter program, Lyudmila and Yuri were provided with assistance to rent an apartment. </a:t>
            </a:r>
          </a:p>
          <a:p>
            <a:pPr>
              <a:lnSpc>
                <a:spcPct val="100000"/>
              </a:lnSpc>
              <a:spcBef>
                <a:spcPts val="0"/>
              </a:spcBef>
              <a:spcAft>
                <a:spcPts val="600"/>
              </a:spcAft>
            </a:pPr>
            <a:r>
              <a:rPr lang="en-US" sz="1200" dirty="0">
                <a:solidFill>
                  <a:srgbClr val="000000"/>
                </a:solidFill>
              </a:rPr>
              <a:t> “Our goal is to give people that space so they can cook their own meals, have their own bathroom, and have private time with family,” explains CRS Project Officer Irina </a:t>
            </a:r>
            <a:r>
              <a:rPr lang="en-US" sz="1200" dirty="0" err="1">
                <a:solidFill>
                  <a:srgbClr val="000000"/>
                </a:solidFill>
              </a:rPr>
              <a:t>Osoianu</a:t>
            </a:r>
            <a:r>
              <a:rPr lang="en-US" sz="1200" dirty="0">
                <a:solidFill>
                  <a:srgbClr val="000000"/>
                </a:solidFill>
              </a:rPr>
              <a:t>.</a:t>
            </a:r>
          </a:p>
          <a:p>
            <a:pPr>
              <a:lnSpc>
                <a:spcPct val="100000"/>
              </a:lnSpc>
              <a:spcBef>
                <a:spcPts val="0"/>
              </a:spcBef>
              <a:spcAft>
                <a:spcPts val="600"/>
              </a:spcAft>
            </a:pPr>
            <a:r>
              <a:rPr lang="en-US" sz="1200" dirty="0">
                <a:solidFill>
                  <a:srgbClr val="000000"/>
                </a:solidFill>
              </a:rPr>
              <a:t>***</a:t>
            </a:r>
          </a:p>
          <a:p>
            <a:pPr>
              <a:lnSpc>
                <a:spcPct val="100000"/>
              </a:lnSpc>
              <a:spcBef>
                <a:spcPts val="0"/>
              </a:spcBef>
              <a:spcAft>
                <a:spcPts val="600"/>
              </a:spcAft>
            </a:pPr>
            <a:r>
              <a:rPr lang="en-US" sz="1200" dirty="0">
                <a:solidFill>
                  <a:srgbClr val="000000"/>
                </a:solidFill>
              </a:rPr>
              <a:t>Nina and her husband Adrian welcomed several Ukrainian refugees, including Vera and her grandson Ruslan, into their home, providing them with a safe space and assistance. With the help of CRS, Nina was able to make essential repairs to her house, making it a comfortable place for Vera and other refugees. </a:t>
            </a:r>
          </a:p>
          <a:p>
            <a:pPr>
              <a:lnSpc>
                <a:spcPct val="100000"/>
              </a:lnSpc>
              <a:spcBef>
                <a:spcPts val="0"/>
              </a:spcBef>
              <a:spcAft>
                <a:spcPts val="600"/>
              </a:spcAft>
            </a:pPr>
            <a:r>
              <a:rPr lang="en-US" sz="1200" dirty="0">
                <a:solidFill>
                  <a:srgbClr val="000000"/>
                </a:solidFill>
              </a:rPr>
              <a:t>Nina’s generous spirit supported Vera through a cancer diagnosis, helping her with medical appointments and treatment. The relationship between the families highlight the profound impact of community and compassion during times of crisis. </a:t>
            </a:r>
          </a:p>
          <a:p>
            <a:pPr>
              <a:lnSpc>
                <a:spcPct val="100000"/>
              </a:lnSpc>
              <a:spcBef>
                <a:spcPts val="0"/>
              </a:spcBef>
              <a:spcAft>
                <a:spcPts val="600"/>
              </a:spcAft>
            </a:pPr>
            <a:r>
              <a:rPr lang="en-US" sz="1200" dirty="0">
                <a:solidFill>
                  <a:srgbClr val="000000"/>
                </a:solidFill>
              </a:rPr>
              <a:t>“It’s really ok to open your doors to a stranger,” said Adrian.</a:t>
            </a:r>
          </a:p>
          <a:p>
            <a:pPr>
              <a:lnSpc>
                <a:spcPct val="100000"/>
              </a:lnSpc>
              <a:spcBef>
                <a:spcPts val="0"/>
              </a:spcBef>
              <a:spcAft>
                <a:spcPts val="600"/>
              </a:spcAft>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200" dirty="0">
                <a:solidFill>
                  <a:srgbClr val="000000"/>
                </a:solidFill>
              </a:rPr>
              <a:t>The efforts of </a:t>
            </a:r>
            <a:r>
              <a:rPr lang="en-US" sz="1200" dirty="0" err="1">
                <a:solidFill>
                  <a:srgbClr val="000000"/>
                </a:solidFill>
              </a:rPr>
              <a:t>organisations</a:t>
            </a:r>
            <a:r>
              <a:rPr lang="en-US" sz="1200" dirty="0">
                <a:solidFill>
                  <a:srgbClr val="000000"/>
                </a:solidFill>
              </a:rPr>
              <a:t> like CRS and Caritas Moldova are crucial in providing not just physical shelter but also hope and a sense of normalcy to displaced families. The international community’s support remains vital as these families navigate the uncertainties of their future. </a:t>
            </a:r>
          </a:p>
          <a:p>
            <a:pPr>
              <a:lnSpc>
                <a:spcPct val="100000"/>
              </a:lnSpc>
              <a:spcBef>
                <a:spcPts val="0"/>
              </a:spcBef>
              <a:spcAft>
                <a:spcPts val="600"/>
              </a:spcAft>
            </a:pPr>
            <a:endParaRPr lang="en-US" sz="1200" dirty="0">
              <a:solidFill>
                <a:schemeClr val="tx1"/>
              </a:solidFill>
            </a:endParaRPr>
          </a:p>
          <a:p>
            <a:pPr>
              <a:lnSpc>
                <a:spcPct val="100000"/>
              </a:lnSpc>
            </a:pPr>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14</a:t>
            </a:fld>
            <a:endParaRPr lang="en-AU"/>
          </a:p>
        </p:txBody>
      </p:sp>
    </p:spTree>
    <p:extLst>
      <p:ext uri="{BB962C8B-B14F-4D97-AF65-F5344CB8AC3E}">
        <p14:creationId xmlns:p14="http://schemas.microsoft.com/office/powerpoint/2010/main" val="4188789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spcAft>
                <a:spcPts val="844"/>
              </a:spcAft>
              <a:buFont typeface="Arial" panose="020B0604020202020204" pitchFamily="34" charset="0"/>
              <a:buChar char="•"/>
            </a:pPr>
            <a:r>
              <a:rPr lang="en-US" dirty="0">
                <a:highlight>
                  <a:srgbClr val="FFFF00"/>
                </a:highlight>
              </a:rPr>
              <a:t>Think of a time when you were experiencing hardship. Who walked this journey with you? How </a:t>
            </a:r>
            <a:r>
              <a:rPr lang="en-US">
                <a:highlight>
                  <a:srgbClr val="FFFF00"/>
                </a:highlight>
              </a:rPr>
              <a:t>did they </a:t>
            </a:r>
            <a:r>
              <a:rPr lang="en-US" dirty="0">
                <a:highlight>
                  <a:srgbClr val="FFFF00"/>
                </a:highlight>
              </a:rPr>
              <a:t>show love during this time? </a:t>
            </a:r>
          </a:p>
          <a:p>
            <a:pPr marL="171450" indent="-171450">
              <a:lnSpc>
                <a:spcPct val="114000"/>
              </a:lnSpc>
              <a:spcAft>
                <a:spcPts val="844"/>
              </a:spcAft>
              <a:buFont typeface="Arial" panose="020B0604020202020204" pitchFamily="34" charset="0"/>
              <a:buChar char="•"/>
            </a:pPr>
            <a:r>
              <a:rPr lang="en-US" dirty="0">
                <a:highlight>
                  <a:srgbClr val="FFFF00"/>
                </a:highlight>
              </a:rPr>
              <a:t>What could you do to show love to others going through hardships? </a:t>
            </a:r>
          </a:p>
          <a:p>
            <a:pPr marL="342900" indent="-342900">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marL="14400" indent="0">
              <a:lnSpc>
                <a:spcPct val="150000"/>
              </a:lnSpc>
              <a:spcAft>
                <a:spcPts val="600"/>
              </a:spcAft>
              <a:buNone/>
            </a:pPr>
            <a:r>
              <a:rPr lang="en-US" dirty="0">
                <a:solidFill>
                  <a:schemeClr val="tx2">
                    <a:lumMod val="75000"/>
                  </a:schemeClr>
                </a:solidFill>
                <a:latin typeface="+mj-lt"/>
                <a:ea typeface="Roboto" panose="02000000000000000000" pitchFamily="2" charset="0"/>
                <a:cs typeface="Roboto" panose="02000000000000000000" pitchFamily="2" charset="0"/>
              </a:rPr>
              <a:t>Jesus, you show love without limits and make a place of belonging for all.</a:t>
            </a:r>
          </a:p>
          <a:p>
            <a:pPr marL="14400" indent="0">
              <a:lnSpc>
                <a:spcPct val="150000"/>
              </a:lnSpc>
              <a:spcAft>
                <a:spcPts val="600"/>
              </a:spcAft>
              <a:buNone/>
            </a:pPr>
            <a:r>
              <a:rPr lang="en-US"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15</a:t>
            </a:fld>
            <a:endParaRPr lang="en-AU"/>
          </a:p>
        </p:txBody>
      </p:sp>
    </p:spTree>
    <p:extLst>
      <p:ext uri="{BB962C8B-B14F-4D97-AF65-F5344CB8AC3E}">
        <p14:creationId xmlns:p14="http://schemas.microsoft.com/office/powerpoint/2010/main" val="266802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5 Simon of Cyrene helps Jesus carry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1200" dirty="0"/>
              <a:t>On their way out to Golgotha, the soldiers come across Simon, a man who had travelled from a place called Cyrene. They make him help Jesus carry the cross.</a:t>
            </a:r>
          </a:p>
          <a:p>
            <a:endParaRPr lang="en-AU" dirty="0"/>
          </a:p>
          <a:p>
            <a:r>
              <a:rPr lang="en-AU" i="1" dirty="0"/>
              <a:t>(pause)</a:t>
            </a:r>
          </a:p>
          <a:p>
            <a:endParaRPr lang="en-AU" dirty="0"/>
          </a:p>
          <a:p>
            <a:pPr>
              <a:lnSpc>
                <a:spcPts val="2400"/>
              </a:lnSpc>
              <a:spcAft>
                <a:spcPts val="1200"/>
              </a:spcAft>
            </a:pPr>
            <a:r>
              <a:rPr lang="en-AU" sz="1200" dirty="0"/>
              <a:t>As in Jesus’s own story, when we travel life’s difficult roads, the help of others can make all the difference. Sometimes, we depend on the support of friends, family or others in our community. Other times, we are the ones to stand in solidarity with </a:t>
            </a:r>
            <a:r>
              <a:rPr lang="en-AU" sz="1200"/>
              <a:t>people in </a:t>
            </a:r>
            <a:r>
              <a:rPr lang="en-AU" sz="1200" dirty="0"/>
              <a:t>need. </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Mark 15:21, Luke 23:26</a:t>
            </a:r>
          </a:p>
          <a:p>
            <a:pPr>
              <a:lnSpc>
                <a:spcPts val="2400"/>
              </a:lnSpc>
              <a:spcAft>
                <a:spcPts val="1200"/>
              </a:spcAft>
            </a:pPr>
            <a:endParaRPr lang="en-AU" sz="1200" dirty="0"/>
          </a:p>
        </p:txBody>
      </p:sp>
      <p:sp>
        <p:nvSpPr>
          <p:cNvPr id="4" name="Slide Number Placeholder 3"/>
          <p:cNvSpPr>
            <a:spLocks noGrp="1"/>
          </p:cNvSpPr>
          <p:nvPr>
            <p:ph type="sldNum" sz="quarter" idx="5"/>
          </p:nvPr>
        </p:nvSpPr>
        <p:spPr/>
        <p:txBody>
          <a:bodyPr/>
          <a:lstStyle/>
          <a:p>
            <a:fld id="{8324AE0C-B12C-4782-B6C4-8A6E453FD12E}" type="slidenum">
              <a:rPr lang="en-AU" smtClean="0"/>
              <a:t>16</a:t>
            </a:fld>
            <a:endParaRPr lang="en-AU"/>
          </a:p>
        </p:txBody>
      </p:sp>
    </p:spTree>
    <p:extLst>
      <p:ext uri="{BB962C8B-B14F-4D97-AF65-F5344CB8AC3E}">
        <p14:creationId xmlns:p14="http://schemas.microsoft.com/office/powerpoint/2010/main" val="17286182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AU" b="1" i="0" dirty="0">
                <a:solidFill>
                  <a:schemeClr val="tx2">
                    <a:lumMod val="75000"/>
                  </a:schemeClr>
                </a:solidFill>
              </a:rPr>
              <a:t>ROLAND’S STORY</a:t>
            </a:r>
          </a:p>
          <a:p>
            <a:pPr>
              <a:lnSpc>
                <a:spcPct val="100000"/>
              </a:lnSpc>
            </a:pPr>
            <a:endParaRPr lang="en-AU" b="1" i="0" dirty="0">
              <a:solidFill>
                <a:schemeClr val="tx2">
                  <a:lumMod val="75000"/>
                </a:schemeClr>
              </a:solidFill>
            </a:endParaRPr>
          </a:p>
          <a:p>
            <a:pPr>
              <a:lnSpc>
                <a:spcPct val="100000"/>
              </a:lnSpc>
            </a:pPr>
            <a:r>
              <a:rPr lang="en-AU" i="1" dirty="0">
                <a:solidFill>
                  <a:schemeClr val="tx2">
                    <a:lumMod val="75000"/>
                  </a:schemeClr>
                </a:solidFill>
              </a:rPr>
              <a:t>Roland became self-reliant and is now inspiring others in his community.</a:t>
            </a:r>
          </a:p>
          <a:p>
            <a:pPr>
              <a:lnSpc>
                <a:spcPct val="100000"/>
              </a:lnSpc>
            </a:pPr>
            <a:endParaRPr lang="en-AU" i="1" dirty="0">
              <a:solidFill>
                <a:schemeClr val="tx2">
                  <a:lumMod val="75000"/>
                </a:schemeClr>
              </a:solidFill>
            </a:endParaRPr>
          </a:p>
          <a:p>
            <a:pPr>
              <a:lnSpc>
                <a:spcPct val="100000"/>
              </a:lnSpc>
            </a:pPr>
            <a:r>
              <a:rPr lang="en-US" dirty="0">
                <a:solidFill>
                  <a:srgbClr val="000000"/>
                </a:solidFill>
              </a:rPr>
              <a:t>A 26-year-old father of four, Roland and his family were forced to flee their hometown in the Democratic Republic of Congo due to violent ethnic conflict. When his family arrived in their new village, they had nothing. Struggling to provide a single meal for his family each day, Roland had to take on menial tasks like digging latrines to survive. </a:t>
            </a:r>
          </a:p>
          <a:p>
            <a:pPr>
              <a:lnSpc>
                <a:spcPct val="100000"/>
              </a:lnSpc>
            </a:pPr>
            <a:r>
              <a:rPr lang="en-US" dirty="0">
                <a:solidFill>
                  <a:srgbClr val="000000"/>
                </a:solidFill>
              </a:rPr>
              <a:t>Roland was selected to participate in the Youth Capacity Strengthening program, funded by Caritas Australia in partnership with Caritas </a:t>
            </a:r>
            <a:r>
              <a:rPr lang="en-US" dirty="0" err="1">
                <a:solidFill>
                  <a:srgbClr val="000000"/>
                </a:solidFill>
              </a:rPr>
              <a:t>Développement</a:t>
            </a:r>
            <a:r>
              <a:rPr lang="en-US" dirty="0">
                <a:solidFill>
                  <a:srgbClr val="000000"/>
                </a:solidFill>
              </a:rPr>
              <a:t> </a:t>
            </a:r>
            <a:r>
              <a:rPr lang="en-US" dirty="0" err="1">
                <a:solidFill>
                  <a:srgbClr val="000000"/>
                </a:solidFill>
              </a:rPr>
              <a:t>Kongolo</a:t>
            </a:r>
            <a:r>
              <a:rPr lang="en-US" dirty="0">
                <a:solidFill>
                  <a:srgbClr val="000000"/>
                </a:solidFill>
              </a:rPr>
              <a:t>. Roland chose carpentry as his trade, which empowered him to develop a stable income so he could support his family and build self-reliance. </a:t>
            </a:r>
          </a:p>
          <a:p>
            <a:pPr>
              <a:lnSpc>
                <a:spcPct val="100000"/>
              </a:lnSpc>
            </a:pPr>
            <a:r>
              <a:rPr lang="en-US" dirty="0">
                <a:solidFill>
                  <a:srgbClr val="000000"/>
                </a:solidFill>
              </a:rPr>
              <a:t>Before joining the program, Roland’s family lived in extreme poverty. He had no steady income or secure access to land. However, the vocational training he received in carpentry transformed his situation dramatically. </a:t>
            </a:r>
          </a:p>
          <a:p>
            <a:pPr>
              <a:lnSpc>
                <a:spcPct val="100000"/>
              </a:lnSpc>
            </a:pPr>
            <a:r>
              <a:rPr lang="en-US" dirty="0">
                <a:solidFill>
                  <a:srgbClr val="000000"/>
                </a:solidFill>
              </a:rPr>
              <a:t>“This training is crucial for us because it reduces unemployment, helps us escape poverty, and gives us freedom,” Roland explained. </a:t>
            </a:r>
          </a:p>
          <a:p>
            <a:pPr>
              <a:lnSpc>
                <a:spcPct val="100000"/>
              </a:lnSpc>
            </a:pPr>
            <a:r>
              <a:rPr lang="en-US" dirty="0">
                <a:solidFill>
                  <a:srgbClr val="000000"/>
                </a:solidFill>
              </a:rPr>
              <a:t>Within months, Roland mastered carpentry, which allowed him to earn a stable income by making and selling furniture such as chairs and school benches. This income enabled him to provide for his family’s basic needs, including food, healthcare, and education for his children. His wife also began selling produce at the local market, adding to the household income. </a:t>
            </a:r>
          </a:p>
          <a:p>
            <a:pPr>
              <a:lnSpc>
                <a:spcPct val="100000"/>
              </a:lnSpc>
            </a:pPr>
            <a:r>
              <a:rPr lang="en-US" dirty="0">
                <a:solidFill>
                  <a:srgbClr val="000000"/>
                </a:solidFill>
              </a:rPr>
              <a:t>“Since I started working after my training with Caritas, my life has changed. At home, we live in peace; we have enough food when we need it; my children go to school,” Roland explained.</a:t>
            </a:r>
          </a:p>
          <a:p>
            <a:pPr>
              <a:lnSpc>
                <a:spcPct val="100000"/>
              </a:lnSpc>
            </a:pPr>
            <a:r>
              <a:rPr lang="en-US" dirty="0">
                <a:solidFill>
                  <a:srgbClr val="000000"/>
                </a:solidFill>
              </a:rPr>
              <a:t>Beyond this, Roland has become a role model in his community. He mentors 15 young people in carpentry, helping them acquire skills that can keep them out of dangerous work in the local mining sector. While mentoring other community members, he is working to expand his workshop, increase his land for farming, and purchase extra equipment. </a:t>
            </a:r>
          </a:p>
        </p:txBody>
      </p:sp>
      <p:sp>
        <p:nvSpPr>
          <p:cNvPr id="4" name="Slide Number Placeholder 3"/>
          <p:cNvSpPr>
            <a:spLocks noGrp="1"/>
          </p:cNvSpPr>
          <p:nvPr>
            <p:ph type="sldNum" sz="quarter" idx="5"/>
          </p:nvPr>
        </p:nvSpPr>
        <p:spPr/>
        <p:txBody>
          <a:bodyPr/>
          <a:lstStyle/>
          <a:p>
            <a:fld id="{8324AE0C-B12C-4782-B6C4-8A6E453FD12E}" type="slidenum">
              <a:rPr lang="en-AU" smtClean="0"/>
              <a:t>17</a:t>
            </a:fld>
            <a:endParaRPr lang="en-AU"/>
          </a:p>
        </p:txBody>
      </p:sp>
    </p:spTree>
    <p:extLst>
      <p:ext uri="{BB962C8B-B14F-4D97-AF65-F5344CB8AC3E}">
        <p14:creationId xmlns:p14="http://schemas.microsoft.com/office/powerpoint/2010/main" val="2560588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171450" indent="-171450">
              <a:buFont typeface="Arial" panose="020B0604020202020204" pitchFamily="34" charset="0"/>
              <a:buChar char="•"/>
            </a:pPr>
            <a:endParaRPr lang="en-AU" dirty="0"/>
          </a:p>
          <a:p>
            <a:pPr marL="171450" indent="-171450">
              <a:lnSpc>
                <a:spcPct val="114000"/>
              </a:lnSpc>
              <a:spcAft>
                <a:spcPts val="844"/>
              </a:spcAft>
              <a:buFont typeface="Arial" panose="020B0604020202020204" pitchFamily="34" charset="0"/>
              <a:buChar char="•"/>
            </a:pPr>
            <a:r>
              <a:rPr lang="en-AU" dirty="0">
                <a:highlight>
                  <a:srgbClr val="FFFF00"/>
                </a:highlight>
              </a:rPr>
              <a:t>Think of a time when someone came alongside you to show their support. How did that feel?</a:t>
            </a:r>
          </a:p>
          <a:p>
            <a:pPr marL="171450" indent="-171450">
              <a:lnSpc>
                <a:spcPct val="114000"/>
              </a:lnSpc>
              <a:spcAft>
                <a:spcPts val="844"/>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How can you act in solidarity with people like Roland?</a:t>
            </a: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are in solidarity with all in need.</a:t>
            </a:r>
          </a:p>
          <a:p>
            <a:pPr>
              <a:lnSpc>
                <a:spcPct val="114000"/>
              </a:lnSpc>
              <a:spcAft>
                <a:spcPts val="844"/>
              </a:spcAft>
            </a:pPr>
            <a:r>
              <a:rPr lang="en-AU" sz="1200" b="1" dirty="0"/>
              <a:t>May we follow the way of solidarity.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18</a:t>
            </a:fld>
            <a:endParaRPr lang="en-AU"/>
          </a:p>
        </p:txBody>
      </p:sp>
    </p:spTree>
    <p:extLst>
      <p:ext uri="{BB962C8B-B14F-4D97-AF65-F5344CB8AC3E}">
        <p14:creationId xmlns:p14="http://schemas.microsoft.com/office/powerpoint/2010/main" val="233482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6 Veronica wipes the face of Jesus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1200" dirty="0"/>
          </a:p>
          <a:p>
            <a:endParaRPr lang="en-AU" dirty="0"/>
          </a:p>
          <a:p>
            <a:r>
              <a:rPr lang="en-AU" i="1" dirty="0"/>
              <a:t>(pause)</a:t>
            </a:r>
          </a:p>
          <a:p>
            <a:endParaRPr lang="en-AU" dirty="0"/>
          </a:p>
          <a:p>
            <a:pPr>
              <a:lnSpc>
                <a:spcPts val="2400"/>
              </a:lnSpc>
              <a:spcAft>
                <a:spcPts val="1200"/>
              </a:spcAft>
            </a:pPr>
            <a:r>
              <a:rPr lang="en-AU" sz="1200" dirty="0"/>
              <a:t>Veronica was moved to compassion and used what she had to help Jesus. Her gesture was a sign of care and human dignity.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19</a:t>
            </a:fld>
            <a:endParaRPr lang="en-AU"/>
          </a:p>
        </p:txBody>
      </p:sp>
    </p:spTree>
    <p:extLst>
      <p:ext uri="{BB962C8B-B14F-4D97-AF65-F5344CB8AC3E}">
        <p14:creationId xmlns:p14="http://schemas.microsoft.com/office/powerpoint/2010/main" val="933124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SAKHINA’S STORY</a:t>
            </a:r>
          </a:p>
          <a:p>
            <a:endParaRPr lang="en-US" sz="1200" b="1" i="0" kern="1200" dirty="0">
              <a:solidFill>
                <a:schemeClr val="tx1"/>
              </a:solidFill>
              <a:effectLst/>
              <a:latin typeface="Segoe UI" panose="020B0502040204020203" pitchFamily="34" charset="0"/>
              <a:ea typeface="+mn-ea"/>
              <a:cs typeface="+mn-cs"/>
            </a:endParaRPr>
          </a:p>
          <a:p>
            <a:pPr lvl="0" defTabSz="912813" eaLnBrk="0" hangingPunct="0">
              <a:lnSpc>
                <a:spcPct val="100000"/>
              </a:lnSpc>
              <a:spcBef>
                <a:spcPts val="0"/>
              </a:spcBef>
              <a:buSzTx/>
              <a:defRPr/>
            </a:pPr>
            <a:r>
              <a:rPr lang="en-US" sz="1200" i="1" dirty="0">
                <a:solidFill>
                  <a:schemeClr val="tx2">
                    <a:lumMod val="75000"/>
                  </a:schemeClr>
                </a:solidFill>
              </a:rPr>
              <a:t>Everyone deserves the right to have access to safe water, sanitation and hygiene. </a:t>
            </a: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r>
              <a:rPr lang="en-US" sz="1200" dirty="0" err="1">
                <a:solidFill>
                  <a:srgbClr val="000000"/>
                </a:solidFill>
              </a:rPr>
              <a:t>Kutupalong</a:t>
            </a:r>
            <a:r>
              <a:rPr lang="en-US" sz="1200" dirty="0">
                <a:solidFill>
                  <a:srgbClr val="000000"/>
                </a:solidFill>
              </a:rPr>
              <a:t> Refugee Camp in Cox’s Bazar, Bangladesh is home to over one million displaced people. It has been 7 years since the Rohingya here faced mass-displacement from Myanmar. Overcrowding, limited access to clean water and sanitation, fire outbreaks, inadequate healthcare, and increasingly high crime rates have posed significant challenges to the wellbeing and safety of the Rohingya refugees living there.</a:t>
            </a:r>
          </a:p>
          <a:p>
            <a:pPr lvl="0" defTabSz="912813" eaLnBrk="0" hangingPunct="0">
              <a:lnSpc>
                <a:spcPct val="100000"/>
              </a:lnSpc>
              <a:spcBef>
                <a:spcPts val="0"/>
              </a:spcBef>
              <a:buSzTx/>
              <a:defRPr/>
            </a:pPr>
            <a:r>
              <a:rPr lang="en-US" sz="1200" dirty="0" err="1">
                <a:solidFill>
                  <a:srgbClr val="000000"/>
                </a:solidFill>
              </a:rPr>
              <a:t>Sakhina</a:t>
            </a:r>
            <a:r>
              <a:rPr lang="en-US" sz="1200" dirty="0">
                <a:solidFill>
                  <a:srgbClr val="000000"/>
                </a:solidFill>
              </a:rPr>
              <a:t> is a 55-year-old Rohingya woman, living in the camp. She lives with her 30-year-old daughter Noor who has a disability.   </a:t>
            </a:r>
          </a:p>
          <a:p>
            <a:pPr lvl="0" defTabSz="912813" eaLnBrk="0" hangingPunct="0">
              <a:lnSpc>
                <a:spcPct val="100000"/>
              </a:lnSpc>
              <a:spcBef>
                <a:spcPts val="0"/>
              </a:spcBef>
              <a:buSzTx/>
              <a:defRPr/>
            </a:pPr>
            <a:r>
              <a:rPr lang="en-US" sz="1200" dirty="0">
                <a:solidFill>
                  <a:srgbClr val="000000"/>
                </a:solidFill>
              </a:rPr>
              <a:t>Widowed many years ago, </a:t>
            </a:r>
            <a:r>
              <a:rPr lang="en-US" sz="1200" dirty="0" err="1">
                <a:solidFill>
                  <a:srgbClr val="000000"/>
                </a:solidFill>
              </a:rPr>
              <a:t>Sakhina</a:t>
            </a:r>
            <a:r>
              <a:rPr lang="en-US" sz="1200" dirty="0">
                <a:solidFill>
                  <a:srgbClr val="000000"/>
                </a:solidFill>
              </a:rPr>
              <a:t> was left with the sole responsibility for her children. In 2017, she was forced to flee with them to Bangladesh. She recalls shots being fired into her home and having to escape by going under the house and crawling away.  </a:t>
            </a:r>
          </a:p>
          <a:p>
            <a:pPr lvl="0" defTabSz="912813" eaLnBrk="0" hangingPunct="0">
              <a:lnSpc>
                <a:spcPct val="100000"/>
              </a:lnSpc>
              <a:spcBef>
                <a:spcPts val="0"/>
              </a:spcBef>
              <a:buSzTx/>
              <a:defRPr/>
            </a:pPr>
            <a:r>
              <a:rPr lang="en-US" sz="1200" dirty="0">
                <a:solidFill>
                  <a:srgbClr val="000000"/>
                </a:solidFill>
              </a:rPr>
              <a:t>“Too many people died in our </a:t>
            </a:r>
            <a:r>
              <a:rPr lang="en-US" sz="1200" dirty="0" err="1">
                <a:solidFill>
                  <a:srgbClr val="000000"/>
                </a:solidFill>
              </a:rPr>
              <a:t>neighbourhood</a:t>
            </a:r>
            <a:r>
              <a:rPr lang="en-US" sz="1200" dirty="0">
                <a:solidFill>
                  <a:srgbClr val="000000"/>
                </a:solidFill>
              </a:rPr>
              <a:t>. I couldn’t bear it and moved away,” </a:t>
            </a:r>
            <a:r>
              <a:rPr lang="en-US" sz="1200" dirty="0" err="1">
                <a:solidFill>
                  <a:srgbClr val="000000"/>
                </a:solidFill>
              </a:rPr>
              <a:t>Sakhina</a:t>
            </a:r>
            <a:r>
              <a:rPr lang="en-US" sz="1200" dirty="0">
                <a:solidFill>
                  <a:srgbClr val="000000"/>
                </a:solidFill>
              </a:rPr>
              <a:t> explained.</a:t>
            </a:r>
          </a:p>
          <a:p>
            <a:pPr lvl="0" defTabSz="912813" eaLnBrk="0" hangingPunct="0">
              <a:lnSpc>
                <a:spcPct val="100000"/>
              </a:lnSpc>
              <a:spcBef>
                <a:spcPts val="0"/>
              </a:spcBef>
              <a:buSzTx/>
              <a:defRPr/>
            </a:pPr>
            <a:r>
              <a:rPr lang="en-US" sz="1200" dirty="0">
                <a:solidFill>
                  <a:srgbClr val="000000"/>
                </a:solidFill>
              </a:rPr>
              <a:t>She hid for ten days with no food, before being able to flee to the Myanmar-Bangladesh border. When reaching the border, she and her family didn’t drink water for 3 days, before being forced to drink from an unclean river to survive.</a:t>
            </a:r>
          </a:p>
          <a:p>
            <a:pPr lvl="0" defTabSz="912813" eaLnBrk="0" hangingPunct="0">
              <a:lnSpc>
                <a:spcPct val="100000"/>
              </a:lnSpc>
              <a:spcBef>
                <a:spcPts val="0"/>
              </a:spcBef>
              <a:buSzTx/>
              <a:defRPr/>
            </a:pPr>
            <a:r>
              <a:rPr lang="en-US" sz="1200" dirty="0">
                <a:solidFill>
                  <a:srgbClr val="000000"/>
                </a:solidFill>
              </a:rPr>
              <a:t>When </a:t>
            </a:r>
            <a:r>
              <a:rPr lang="en-US" sz="1200" dirty="0" err="1">
                <a:solidFill>
                  <a:srgbClr val="000000"/>
                </a:solidFill>
              </a:rPr>
              <a:t>Sakhina</a:t>
            </a:r>
            <a:r>
              <a:rPr lang="en-US" sz="1200" dirty="0">
                <a:solidFill>
                  <a:srgbClr val="000000"/>
                </a:solidFill>
              </a:rPr>
              <a:t> arrived at the camp she would worry about leaving Noor by herself, and had to help her to use the toilet so that she wouldn’t fall over and injure herself.</a:t>
            </a:r>
          </a:p>
          <a:p>
            <a:pPr lvl="0" defTabSz="912813" eaLnBrk="0" hangingPunct="0">
              <a:lnSpc>
                <a:spcPct val="100000"/>
              </a:lnSpc>
              <a:spcBef>
                <a:spcPts val="0"/>
              </a:spcBef>
              <a:buSzTx/>
              <a:defRPr/>
            </a:pPr>
            <a:r>
              <a:rPr lang="en-US" sz="1200" dirty="0">
                <a:solidFill>
                  <a:srgbClr val="000000"/>
                </a:solidFill>
              </a:rPr>
              <a:t>She explained, “There was no toilet. You had to go far to find water. It became very dangerous to go to the toilet.” </a:t>
            </a:r>
          </a:p>
          <a:p>
            <a:pPr lvl="0" defTabSz="912813" eaLnBrk="0" hangingPunct="0">
              <a:lnSpc>
                <a:spcPct val="100000"/>
              </a:lnSpc>
              <a:spcBef>
                <a:spcPts val="0"/>
              </a:spcBef>
              <a:buSzTx/>
              <a:defRPr/>
            </a:pPr>
            <a:r>
              <a:rPr lang="en-US" sz="1200" dirty="0" err="1">
                <a:solidFill>
                  <a:srgbClr val="000000"/>
                </a:solidFill>
              </a:rPr>
              <a:t>Sakhina</a:t>
            </a:r>
            <a:r>
              <a:rPr lang="en-US" sz="1200" dirty="0">
                <a:solidFill>
                  <a:srgbClr val="000000"/>
                </a:solidFill>
              </a:rPr>
              <a:t> and Noor now live in a small hut made of bamboo and tarpaulin in one of the districts served by Caritas Bangladesh. She attended hygiene sessions run by Caritas Bangladesh. Caritas Bangladesh also installed railings and a ramp so that Noor could access a nearby latrine outside their home. </a:t>
            </a:r>
          </a:p>
          <a:p>
            <a:pPr lvl="0" defTabSz="912813" eaLnBrk="0" hangingPunct="0">
              <a:lnSpc>
                <a:spcPct val="100000"/>
              </a:lnSpc>
              <a:spcBef>
                <a:spcPts val="0"/>
              </a:spcBef>
              <a:buSzTx/>
              <a:defRPr/>
            </a:pPr>
            <a:r>
              <a:rPr lang="en-US" sz="1200" dirty="0">
                <a:solidFill>
                  <a:srgbClr val="000000"/>
                </a:solidFill>
              </a:rPr>
              <a:t>Caritas Bangladesh, working in conjunction with partners, provide latrines, soap, hygiene training, garbage disposal, and better access to clean water for participants in the districts they serve. </a:t>
            </a:r>
          </a:p>
          <a:p>
            <a:pPr marL="0" indent="0">
              <a:spcBef>
                <a:spcPts val="0"/>
              </a:spcBef>
              <a:spcAft>
                <a:spcPts val="1200"/>
              </a:spcAft>
              <a:buNone/>
            </a:pPr>
            <a:endParaRPr lang="en-AU" sz="1200" dirty="0">
              <a:latin typeface="Arial"/>
              <a:ea typeface="Roboto Light"/>
              <a:cs typeface="Arial" panose="020B0604020202020204" pitchFamily="34" charset="0"/>
            </a:endParaRPr>
          </a:p>
          <a:p>
            <a:pPr marL="0" indent="0">
              <a:spcBef>
                <a:spcPts val="0"/>
              </a:spcBef>
              <a:spcAft>
                <a:spcPts val="1200"/>
              </a:spcAft>
              <a:buNone/>
            </a:pPr>
            <a:endParaRPr lang="en-AU" sz="1200" dirty="0">
              <a:latin typeface="+mj-lt"/>
              <a:cs typeface="Arial"/>
            </a:endParaRPr>
          </a:p>
          <a:p>
            <a:pPr marL="0" indent="0">
              <a:spcBef>
                <a:spcPts val="0"/>
              </a:spcBef>
              <a:spcAft>
                <a:spcPts val="1200"/>
              </a:spcAft>
              <a:buNone/>
            </a:pPr>
            <a:endParaRPr lang="en-AU" sz="1200" dirty="0">
              <a:latin typeface="+mj-lt"/>
              <a:cs typeface="Times New Roman"/>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pPr lvl="0" defTabSz="912813" eaLnBrk="0" hangingPunct="0">
              <a:lnSpc>
                <a:spcPct val="100000"/>
              </a:lnSpc>
              <a:spcBef>
                <a:spcPts val="0"/>
              </a:spcBef>
              <a:buSzTx/>
              <a:defRPr/>
            </a:pPr>
            <a:endParaRPr lang="en-US" sz="1200" dirty="0">
              <a:solidFill>
                <a:srgbClr val="000000"/>
              </a:solidFill>
            </a:endParaRPr>
          </a:p>
          <a:p>
            <a:endParaRPr lang="en-US" sz="1200" b="1"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20</a:t>
            </a:fld>
            <a:endParaRPr lang="en-AU"/>
          </a:p>
        </p:txBody>
      </p:sp>
    </p:spTree>
    <p:extLst>
      <p:ext uri="{BB962C8B-B14F-4D97-AF65-F5344CB8AC3E}">
        <p14:creationId xmlns:p14="http://schemas.microsoft.com/office/powerpoint/2010/main" val="1399046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buFont typeface="Arial" panose="020B0604020202020204" pitchFamily="34" charset="0"/>
              <a:buChar char="•"/>
            </a:pPr>
            <a:r>
              <a:rPr lang="en-AU" dirty="0"/>
              <a:t>Access to safe water is a human right and one of the United Nation’s Global Goals.</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does this goal impact people’s capacity to live in ways that match their human dignity?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Veronica’s courageous act met your need and upheld human dignity.  </a:t>
            </a:r>
            <a:endParaRPr lang="en-AU" sz="1200" dirty="0">
              <a:cs typeface="Calibri"/>
            </a:endParaRPr>
          </a:p>
          <a:p>
            <a:pPr>
              <a:lnSpc>
                <a:spcPct val="114000"/>
              </a:lnSpc>
              <a:spcAft>
                <a:spcPts val="844"/>
              </a:spcAft>
            </a:pPr>
            <a:r>
              <a:rPr lang="en-AU" sz="1200" b="1" dirty="0"/>
              <a:t>May we follow the way of courage.</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21</a:t>
            </a:fld>
            <a:endParaRPr lang="en-AU"/>
          </a:p>
        </p:txBody>
      </p:sp>
    </p:spTree>
    <p:extLst>
      <p:ext uri="{BB962C8B-B14F-4D97-AF65-F5344CB8AC3E}">
        <p14:creationId xmlns:p14="http://schemas.microsoft.com/office/powerpoint/2010/main" val="365649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STATION 1 Jesus is condemned to death</a:t>
            </a:r>
          </a:p>
          <a:p>
            <a:endParaRPr lang="en-AU" dirty="0"/>
          </a:p>
          <a:p>
            <a:pPr>
              <a:lnSpc>
                <a:spcPct val="114000"/>
              </a:lnSpc>
            </a:pPr>
            <a:r>
              <a:rPr lang="en-AU"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a:t>
            </a:r>
            <a:endParaRPr lang="en-US" dirty="0"/>
          </a:p>
          <a:p>
            <a:endParaRPr lang="en-AU" dirty="0"/>
          </a:p>
          <a:p>
            <a:r>
              <a:rPr lang="en-AU" i="1" dirty="0"/>
              <a:t>(pause)</a:t>
            </a:r>
          </a:p>
          <a:p>
            <a:endParaRPr lang="en-AU" dirty="0"/>
          </a:p>
          <a:p>
            <a:pPr>
              <a:lnSpc>
                <a:spcPct val="114000"/>
              </a:lnSpc>
            </a:pPr>
            <a:r>
              <a:rPr lang="en-AU" dirty="0">
                <a:solidFill>
                  <a:schemeClr val="bg1"/>
                </a:solidFill>
              </a:rPr>
              <a:t>Standing in front of the angry crowd, Pilate literally washed his hands of responsibility for Jesus’s fate. He took the easy way out of the situation and didn’t stand up for Jesus and do what was right. Pilate’s choice showed he was not committed to justice like Jesus was.</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Matthew 27:1–2, 11–26, Mark 15:1–15, Luke 23:1–25, John 19:1–16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endParaRPr lang="en-AU"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4</a:t>
            </a:fld>
            <a:endParaRPr lang="en-AU"/>
          </a:p>
        </p:txBody>
      </p:sp>
    </p:spTree>
    <p:extLst>
      <p:ext uri="{BB962C8B-B14F-4D97-AF65-F5344CB8AC3E}">
        <p14:creationId xmlns:p14="http://schemas.microsoft.com/office/powerpoint/2010/main" val="12171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7 Jesus falls for a second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Worn out from his slow and terrible journey to Golgotha, Jesus stumbles and falls again.</a:t>
            </a:r>
            <a:endParaRPr lang="en-US" sz="1800" dirty="0"/>
          </a:p>
          <a:p>
            <a:endParaRPr lang="en-AU" dirty="0"/>
          </a:p>
          <a:p>
            <a:r>
              <a:rPr lang="en-AU" i="1" dirty="0"/>
              <a:t>(pause)</a:t>
            </a:r>
          </a:p>
          <a:p>
            <a:endParaRPr lang="en-AU" dirty="0"/>
          </a:p>
          <a:p>
            <a:pPr>
              <a:lnSpc>
                <a:spcPct val="114000"/>
              </a:lnSpc>
            </a:pPr>
            <a:r>
              <a:rPr lang="en-AU" dirty="0">
                <a:solidFill>
                  <a:schemeClr val="bg1"/>
                </a:solidFill>
              </a:rPr>
              <a:t>Poverty and injustice keep people from having what they need to live safe and healthy lives. Conflict and sickness make life even harder.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22</a:t>
            </a:fld>
            <a:endParaRPr lang="en-AU"/>
          </a:p>
        </p:txBody>
      </p:sp>
    </p:spTree>
    <p:extLst>
      <p:ext uri="{BB962C8B-B14F-4D97-AF65-F5344CB8AC3E}">
        <p14:creationId xmlns:p14="http://schemas.microsoft.com/office/powerpoint/2010/main" val="3212909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This story shows not only how poverty limits people’s choices but how access to training and other supports can help people transform their lives and futures for the better.</a:t>
            </a:r>
          </a:p>
          <a:p>
            <a:endParaRPr lang="en-US" b="0" dirty="0"/>
          </a:p>
          <a:p>
            <a:pPr lvl="0" defTabSz="912813" eaLnBrk="0" hangingPunct="0">
              <a:lnSpc>
                <a:spcPct val="100000"/>
              </a:lnSpc>
              <a:spcBef>
                <a:spcPts val="0"/>
              </a:spcBef>
              <a:spcAft>
                <a:spcPts val="600"/>
              </a:spcAft>
              <a:buSzTx/>
              <a:defRPr/>
            </a:pPr>
            <a:r>
              <a:rPr lang="en-AU" sz="1200" dirty="0">
                <a:solidFill>
                  <a:srgbClr val="000000"/>
                </a:solidFill>
              </a:rPr>
              <a:t>Rosalie lives with her husband and seven children in the Democratic Republic of Congo (DRC). DRC is the second largest country in Africa, and home to over 95 million people.* It is a country rich in minerals, some of which are used to make mobile phones and computers. But it is also a country that has experienced and continues to face a lot of conflict and unrest. </a:t>
            </a:r>
          </a:p>
          <a:p>
            <a:pPr lvl="0" defTabSz="912813" eaLnBrk="0" hangingPunct="0">
              <a:lnSpc>
                <a:spcPct val="100000"/>
              </a:lnSpc>
              <a:spcBef>
                <a:spcPts val="0"/>
              </a:spcBef>
              <a:spcAft>
                <a:spcPts val="600"/>
              </a:spcAft>
              <a:buSzTx/>
              <a:defRPr/>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had a tough childhood. Her family didn’t have much money to pay for food, clothing and school fees so she didn’t get to go to school for long. When Rosalie was just 15 years old, she was forced to join the army. Along with other child soldiers, Rosalie worked in the army for many years, even after she was married and had children of her own. Sometimes, she had to take her children onto the battlefield with her. It was very hard.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wanted a new life. Leaving the army was just the beginning. Rosalie had to adjust to ordinary life and work out a way to earn a sustainable income to provide food for her children. This is a common struggle for former soldiers in the DRC. But Rosalie was determined to turn her life around and set a new path for herself and her family. With the help of Caritas Australia’s local partners, she learned new business and social skills.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Rosalie also </a:t>
            </a:r>
            <a:r>
              <a:rPr lang="en-US" sz="1200" dirty="0">
                <a:solidFill>
                  <a:srgbClr val="000000"/>
                </a:solidFill>
              </a:rPr>
              <a:t>joined a Saving and Internal Lending Community group (SILC), which </a:t>
            </a:r>
            <a:r>
              <a:rPr lang="en-GB" sz="1200" dirty="0">
                <a:solidFill>
                  <a:srgbClr val="000000"/>
                </a:solidFill>
              </a:rPr>
              <a:t>helped her with a loan to start her own small business</a:t>
            </a:r>
            <a:r>
              <a:rPr lang="en-US" sz="1200" dirty="0">
                <a:solidFill>
                  <a:srgbClr val="000000"/>
                </a:solidFill>
              </a:rPr>
              <a:t>, selling second-hand shoes, natural remedies and </a:t>
            </a:r>
            <a:r>
              <a:rPr lang="en-AU" sz="1200" dirty="0">
                <a:solidFill>
                  <a:srgbClr val="000000"/>
                </a:solidFill>
              </a:rPr>
              <a:t>ice cream!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US" sz="1200" dirty="0">
                <a:solidFill>
                  <a:srgbClr val="000000"/>
                </a:solidFill>
              </a:rPr>
              <a:t>Through the program, she gained essential skills in generating an income while gaining a sense of belonging and community spirit.</a:t>
            </a:r>
            <a:r>
              <a:rPr lang="en-AU" sz="1200" dirty="0">
                <a:solidFill>
                  <a:srgbClr val="000000"/>
                </a:solidFill>
              </a:rPr>
              <a:t> Rosalie became the </a:t>
            </a:r>
            <a:r>
              <a:rPr lang="en-US" sz="1200" dirty="0">
                <a:solidFill>
                  <a:srgbClr val="000000"/>
                </a:solidFill>
              </a:rPr>
              <a:t>SILC group’s president, helping other women to save and start up their own businesses.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AU" sz="1200" dirty="0">
                <a:solidFill>
                  <a:srgbClr val="000000"/>
                </a:solidFill>
              </a:rPr>
              <a:t>Rosalie now earns enough income to pay for food, clothing and school fees for her seven children. She is determined to give her children the best chance to finish school.</a:t>
            </a:r>
          </a:p>
          <a:p>
            <a:pPr>
              <a:lnSpc>
                <a:spcPct val="100000"/>
              </a:lnSpc>
              <a:spcBef>
                <a:spcPts val="0"/>
              </a:spcBef>
              <a:spcAft>
                <a:spcPts val="600"/>
              </a:spcAft>
            </a:pPr>
            <a:r>
              <a:rPr lang="en-AU" sz="1200" dirty="0">
                <a:solidFill>
                  <a:srgbClr val="000000"/>
                </a:solidFill>
              </a:rPr>
              <a:t>“I can eat, dress, maintain my health and help others. My children study and manage to eat twice a day,” Rosalie says. “The program allowed me to break out of my ways of just thinking about myself and I have learnt to work hand-in-hand with other members of the community. Really, there is more joy in sharing with others.” Rosalie is a courageous leader and role model for women and others in her community. Even amidst ongoing unrest, Rosalie is working towards the common good, striving to help her family and community break the cycle of poverty and create lasting change for all future generations.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b="0" dirty="0"/>
          </a:p>
          <a:p>
            <a:r>
              <a:rPr lang="en-US" b="0" dirty="0"/>
              <a:t>*Caritas Australia</a:t>
            </a:r>
          </a:p>
          <a:p>
            <a:endParaRPr lang="en-US" b="0" dirty="0"/>
          </a:p>
          <a:p>
            <a:endParaRPr lang="en-US" b="0" dirty="0"/>
          </a:p>
          <a:p>
            <a:endParaRPr lang="en-US" b="0" dirty="0"/>
          </a:p>
        </p:txBody>
      </p:sp>
      <p:sp>
        <p:nvSpPr>
          <p:cNvPr id="4" name="Slide Number Placeholder 3"/>
          <p:cNvSpPr>
            <a:spLocks noGrp="1"/>
          </p:cNvSpPr>
          <p:nvPr>
            <p:ph type="sldNum" sz="quarter" idx="5"/>
          </p:nvPr>
        </p:nvSpPr>
        <p:spPr/>
        <p:txBody>
          <a:bodyPr/>
          <a:lstStyle/>
          <a:p>
            <a:fld id="{8324AE0C-B12C-4782-B6C4-8A6E453FD12E}" type="slidenum">
              <a:rPr lang="en-AU" smtClean="0"/>
              <a:t>23</a:t>
            </a:fld>
            <a:endParaRPr lang="en-AU"/>
          </a:p>
        </p:txBody>
      </p:sp>
    </p:spTree>
    <p:extLst>
      <p:ext uri="{BB962C8B-B14F-4D97-AF65-F5344CB8AC3E}">
        <p14:creationId xmlns:p14="http://schemas.microsoft.com/office/powerpoint/2010/main" val="17069198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defTabSz="547235" fontAlgn="auto">
              <a:lnSpc>
                <a:spcPct val="114000"/>
              </a:lnSpc>
              <a:spcBef>
                <a:spcPts val="0"/>
              </a:spcBef>
              <a:buSzTx/>
              <a:buFont typeface="Arial" panose="020B0604020202020204" pitchFamily="34" charset="0"/>
              <a:buNone/>
              <a:defRPr/>
            </a:pPr>
            <a:r>
              <a:rPr lang="en-AU" dirty="0"/>
              <a:t>Reflect on the idea of the common good.</a:t>
            </a:r>
          </a:p>
          <a:p>
            <a:pPr marL="171450" indent="-171450">
              <a:lnSpc>
                <a:spcPct val="114000"/>
              </a:lnSpc>
              <a:spcBef>
                <a:spcPts val="0"/>
              </a:spcBef>
              <a:buFont typeface="Arial" panose="020B0604020202020204" pitchFamily="34" charset="0"/>
              <a:buChar char="•"/>
            </a:pPr>
            <a:r>
              <a:rPr lang="en-AU" dirty="0"/>
              <a:t>How could you save or share what you have, to better balance your rights with the needs of others in our global family?</a:t>
            </a:r>
            <a:endParaRPr lang="en-AU" sz="18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before the cross, you urged your friends to remember the meal of bread and wine you shared.  </a:t>
            </a:r>
          </a:p>
          <a:p>
            <a:pPr>
              <a:lnSpc>
                <a:spcPct val="114000"/>
              </a:lnSpc>
              <a:spcAft>
                <a:spcPts val="844"/>
              </a:spcAft>
            </a:pPr>
            <a:r>
              <a:rPr lang="en-AU" sz="1200" b="1" dirty="0"/>
              <a:t>May we follow the way of sharing.</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24</a:t>
            </a:fld>
            <a:endParaRPr lang="en-AU"/>
          </a:p>
        </p:txBody>
      </p:sp>
    </p:spTree>
    <p:extLst>
      <p:ext uri="{BB962C8B-B14F-4D97-AF65-F5344CB8AC3E}">
        <p14:creationId xmlns:p14="http://schemas.microsoft.com/office/powerpoint/2010/main" val="3532242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8 Jesus meets the women of Jerusalem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The women in the crowd following Jesus weep and mourn for him. Jesus sees their grief and understands what it means for them and the whole of the human family. </a:t>
            </a:r>
            <a:endParaRPr lang="en-US" sz="1800" dirty="0"/>
          </a:p>
          <a:p>
            <a:endParaRPr lang="en-AU" dirty="0"/>
          </a:p>
          <a:p>
            <a:r>
              <a:rPr lang="en-AU" i="1" dirty="0"/>
              <a:t>(pause)</a:t>
            </a:r>
          </a:p>
          <a:p>
            <a:endParaRPr lang="en-AU" dirty="0"/>
          </a:p>
          <a:p>
            <a:pPr>
              <a:lnSpc>
                <a:spcPct val="114000"/>
              </a:lnSpc>
            </a:pPr>
            <a:r>
              <a:rPr lang="en-AU" dirty="0">
                <a:solidFill>
                  <a:schemeClr val="bg1"/>
                </a:solidFill>
              </a:rPr>
              <a:t>The word ‘compassion’ comes from a Latin word </a:t>
            </a:r>
            <a:r>
              <a:rPr lang="en-AU" i="1" dirty="0" err="1">
                <a:solidFill>
                  <a:schemeClr val="bg1"/>
                </a:solidFill>
              </a:rPr>
              <a:t>compati</a:t>
            </a:r>
            <a:r>
              <a:rPr lang="en-AU" i="1" dirty="0">
                <a:solidFill>
                  <a:schemeClr val="bg1"/>
                </a:solidFill>
              </a:rPr>
              <a:t>, </a:t>
            </a:r>
            <a:r>
              <a:rPr lang="en-AU" dirty="0">
                <a:solidFill>
                  <a:schemeClr val="bg1"/>
                </a:solidFill>
              </a:rPr>
              <a:t>which means to suffer with. </a:t>
            </a:r>
          </a:p>
          <a:p>
            <a:pPr>
              <a:lnSpc>
                <a:spcPct val="114000"/>
              </a:lnSpc>
            </a:pPr>
            <a:r>
              <a:rPr lang="en-AU" dirty="0">
                <a:solidFill>
                  <a:schemeClr val="bg1"/>
                </a:solidFill>
              </a:rPr>
              <a:t>Compassion is motivated by love and moves us to travel alongside others when they face struggles.</a:t>
            </a:r>
          </a:p>
          <a:p>
            <a:pPr>
              <a:lnSpc>
                <a:spcPts val="2400"/>
              </a:lnSpc>
              <a:spcAft>
                <a:spcPts val="1200"/>
              </a:spcAft>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Luke 23:27–31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25</a:t>
            </a:fld>
            <a:endParaRPr lang="en-AU"/>
          </a:p>
        </p:txBody>
      </p:sp>
    </p:spTree>
    <p:extLst>
      <p:ext uri="{BB962C8B-B14F-4D97-AF65-F5344CB8AC3E}">
        <p14:creationId xmlns:p14="http://schemas.microsoft.com/office/powerpoint/2010/main" val="2579481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chemeClr val="tx2">
                    <a:lumMod val="75000"/>
                  </a:schemeClr>
                </a:solidFill>
              </a:rPr>
              <a:t>GAZA’S STORY</a:t>
            </a:r>
          </a:p>
          <a:p>
            <a:endParaRPr lang="en-US" i="1" dirty="0">
              <a:solidFill>
                <a:schemeClr val="tx2">
                  <a:lumMod val="75000"/>
                </a:schemeClr>
              </a:solidFill>
            </a:endParaRPr>
          </a:p>
          <a:p>
            <a:r>
              <a:rPr lang="en-US" i="1" dirty="0">
                <a:solidFill>
                  <a:schemeClr val="tx2">
                    <a:lumMod val="75000"/>
                  </a:schemeClr>
                </a:solidFill>
              </a:rPr>
              <a:t>There is no safe place left in Gaza.</a:t>
            </a:r>
          </a:p>
          <a:p>
            <a:endParaRPr lang="en-US" dirty="0"/>
          </a:p>
          <a:p>
            <a:r>
              <a:rPr lang="en-US" dirty="0"/>
              <a:t>Prior to the current war in Gaza, there had always been ongoing tension. </a:t>
            </a:r>
          </a:p>
          <a:p>
            <a:endParaRPr lang="en-US" dirty="0"/>
          </a:p>
          <a:p>
            <a:r>
              <a:rPr lang="en-US" dirty="0"/>
              <a:t>“There was always pressure, tension, and problems. But even with all these stresses, tension, and movement restrictions, we still had hope. We tried to live with dignity and use our rights as Palestinians.” reported by Mai </a:t>
            </a:r>
            <a:r>
              <a:rPr lang="en-US" dirty="0" err="1"/>
              <a:t>Qiasy</a:t>
            </a:r>
            <a:r>
              <a:rPr lang="en-US" dirty="0"/>
              <a:t>, Senior Projects Coordinator at Caritas Jerusalem. </a:t>
            </a:r>
          </a:p>
          <a:p>
            <a:r>
              <a:rPr lang="en-US" dirty="0"/>
              <a:t>October 7, 2023, the pressure and tension erupted. </a:t>
            </a:r>
          </a:p>
          <a:p>
            <a:endParaRPr lang="en-US" dirty="0"/>
          </a:p>
          <a:p>
            <a:r>
              <a:rPr lang="en-US" dirty="0"/>
              <a:t>An estimated 43,000 people have been killed since the war begun, most of them were women and children, and another 1.9 million people have been displaced, many multiple times.*</a:t>
            </a:r>
          </a:p>
          <a:p>
            <a:endParaRPr lang="en-US" dirty="0"/>
          </a:p>
          <a:p>
            <a:r>
              <a:rPr lang="en-US" dirty="0"/>
              <a:t>Ahmad Al-Daya, Media and Communication at Caritas Jerusalem, is someone who has been displaced many times. He and his family sought shelter at friends or relative’s homes, hospital grounds, and a refugee camp. </a:t>
            </a:r>
          </a:p>
          <a:p>
            <a:endParaRPr lang="en-US" dirty="0"/>
          </a:p>
          <a:p>
            <a:r>
              <a:rPr lang="en-US" dirty="0"/>
              <a:t>“Just as we began to feel comfortable and settled in, we received warnings to evacuate. We left everything behind … thinking it would only be for a few days. A week and a half later, upon returning to that house, we were caught by surprise to find it had been targeted, and we lost all our belongings there.” said Ahmad. </a:t>
            </a:r>
          </a:p>
          <a:p>
            <a:endParaRPr lang="en-US" dirty="0"/>
          </a:p>
          <a:p>
            <a:r>
              <a:rPr lang="en-US" dirty="0"/>
              <a:t>Every place brought its own challenges. Experiencing the loss of personal items, to lack of water, clothes, blankets, and privacy and security. </a:t>
            </a:r>
          </a:p>
          <a:p>
            <a:endParaRPr lang="en-US" dirty="0"/>
          </a:p>
          <a:p>
            <a:r>
              <a:rPr lang="en-US" dirty="0"/>
              <a:t>“It was very difficult everywhere we sought shelter. No matter where we went, we encountered ruins, destroyed houses, and martyrs.” Ahmad reflected. </a:t>
            </a:r>
          </a:p>
          <a:p>
            <a:endParaRPr lang="en-US" dirty="0"/>
          </a:p>
          <a:p>
            <a:r>
              <a:rPr lang="en-US" dirty="0"/>
              <a:t>People are surrounded by destruction; homes, hospitals and essential water and sanitation infrastructure has been destroyed, famine is imminent as food deprivation has reached extreme levels, and residents struggle to get access to medical care, safe shelter and clean water. They are being deprived of basic human needs. </a:t>
            </a:r>
          </a:p>
          <a:p>
            <a:r>
              <a:rPr lang="en-US" dirty="0"/>
              <a:t>People in Gaza live a life of uncertainty. They do not know what is next or what the future holds for them. </a:t>
            </a:r>
          </a:p>
          <a:p>
            <a:endParaRPr lang="en-US" dirty="0"/>
          </a:p>
          <a:p>
            <a:r>
              <a:rPr lang="en-US" dirty="0"/>
              <a:t>Mai and Ahmad both express that they hope that one day things will return to normal. Even though the life they led before the war was not perfect, it was better than the pain and suffering they are experiencing now. Mai reflected that they will “always seek to live with dignity”.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dirty="0"/>
          </a:p>
          <a:p>
            <a:r>
              <a:rPr lang="en-US" dirty="0"/>
              <a:t>*</a:t>
            </a:r>
            <a:r>
              <a:rPr lang="en-US" dirty="0">
                <a:hlinkClick r:id="rId3"/>
              </a:rPr>
              <a:t>Caritas Australia</a:t>
            </a:r>
            <a:endParaRPr lang="en-US" dirty="0"/>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26</a:t>
            </a:fld>
            <a:endParaRPr lang="en-AU"/>
          </a:p>
        </p:txBody>
      </p:sp>
    </p:spTree>
    <p:extLst>
      <p:ext uri="{BB962C8B-B14F-4D97-AF65-F5344CB8AC3E}">
        <p14:creationId xmlns:p14="http://schemas.microsoft.com/office/powerpoint/2010/main" val="3416706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defTabSz="547235" fontAlgn="auto">
              <a:lnSpc>
                <a:spcPct val="114000"/>
              </a:lnSpc>
              <a:spcBef>
                <a:spcPts val="0"/>
              </a:spcBef>
              <a:buSzTx/>
              <a:buFont typeface="Arial" panose="020B0604020202020204" pitchFamily="34" charset="0"/>
              <a:buNone/>
              <a:defRPr/>
            </a:pPr>
            <a:r>
              <a:rPr lang="en-AU" dirty="0"/>
              <a:t>This Jubilee Year, Pope Francis calls for us all to be </a:t>
            </a:r>
            <a:r>
              <a:rPr lang="en-AU" i="1" dirty="0"/>
              <a:t>pilgrims of hope.</a:t>
            </a:r>
            <a:endParaRPr lang="en-AU" dirty="0"/>
          </a:p>
          <a:p>
            <a:pPr marL="171450" indent="-171450">
              <a:lnSpc>
                <a:spcPct val="114000"/>
              </a:lnSpc>
              <a:spcBef>
                <a:spcPts val="0"/>
              </a:spcBef>
              <a:buFont typeface="Arial" panose="020B0604020202020204" pitchFamily="34" charset="0"/>
              <a:buChar char="•"/>
            </a:pPr>
            <a:r>
              <a:rPr lang="en-AU" dirty="0"/>
              <a:t>How can we be beacons of hope to those who are living in war torn countries?</a:t>
            </a:r>
            <a:endParaRPr lang="en-AU" sz="18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were courageous as you experienced pain and suffering.</a:t>
            </a:r>
          </a:p>
          <a:p>
            <a:pPr>
              <a:lnSpc>
                <a:spcPct val="114000"/>
              </a:lnSpc>
              <a:spcAft>
                <a:spcPts val="844"/>
              </a:spcAft>
            </a:pPr>
            <a:r>
              <a:rPr lang="en-AU" sz="1200" b="1" dirty="0"/>
              <a:t>May we follow the way of courage.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27</a:t>
            </a:fld>
            <a:endParaRPr lang="en-AU"/>
          </a:p>
        </p:txBody>
      </p:sp>
    </p:spTree>
    <p:extLst>
      <p:ext uri="{BB962C8B-B14F-4D97-AF65-F5344CB8AC3E}">
        <p14:creationId xmlns:p14="http://schemas.microsoft.com/office/powerpoint/2010/main" val="1191270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9 Jesus falls for the third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Exhausted and feeling the limits of his human body, Jesus falls again. </a:t>
            </a:r>
            <a:endParaRPr lang="en-US" sz="1400" dirty="0"/>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1200" dirty="0"/>
              <a:t>At times when we feel worn out or downtrodden, we can rely on trusted others to lift us up.</a:t>
            </a:r>
            <a:endParaRPr lang="en-AU"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28</a:t>
            </a:fld>
            <a:endParaRPr lang="en-AU"/>
          </a:p>
        </p:txBody>
      </p:sp>
    </p:spTree>
    <p:extLst>
      <p:ext uri="{BB962C8B-B14F-4D97-AF65-F5344CB8AC3E}">
        <p14:creationId xmlns:p14="http://schemas.microsoft.com/office/powerpoint/2010/main" val="2143856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Segoe UI" panose="020B0502040204020203" pitchFamily="34" charset="0"/>
                <a:ea typeface="+mn-ea"/>
                <a:cs typeface="+mn-cs"/>
              </a:rPr>
              <a:t>CHIQUITO’S STORY</a:t>
            </a:r>
          </a:p>
          <a:p>
            <a:pPr fontAlgn="base"/>
            <a:endParaRPr lang="en-US" sz="1200" kern="1200" dirty="0">
              <a:solidFill>
                <a:schemeClr val="tx1"/>
              </a:solidFill>
              <a:effectLst/>
              <a:latin typeface="Segoe UI" panose="020B0502040204020203" pitchFamily="34" charset="0"/>
              <a:ea typeface="+mn-ea"/>
              <a:cs typeface="+mn-cs"/>
            </a:endParaRPr>
          </a:p>
          <a:p>
            <a:pPr fontAlgn="base"/>
            <a:r>
              <a:rPr lang="en-US" sz="1200" i="1" kern="1200" dirty="0" err="1">
                <a:solidFill>
                  <a:schemeClr val="tx1"/>
                </a:solidFill>
                <a:effectLst/>
                <a:latin typeface="Segoe UI" panose="020B0502040204020203" pitchFamily="34" charset="0"/>
                <a:ea typeface="+mn-ea"/>
                <a:cs typeface="+mn-cs"/>
              </a:rPr>
              <a:t>Chiquito’s</a:t>
            </a:r>
            <a:r>
              <a:rPr lang="en-US" sz="1200" i="1" kern="1200" dirty="0">
                <a:solidFill>
                  <a:schemeClr val="tx1"/>
                </a:solidFill>
                <a:effectLst/>
                <a:latin typeface="Segoe UI" panose="020B0502040204020203" pitchFamily="34" charset="0"/>
                <a:ea typeface="+mn-ea"/>
                <a:cs typeface="+mn-cs"/>
              </a:rPr>
              <a:t> story shows what a difference it makes when we lift each other up. </a:t>
            </a:r>
          </a:p>
          <a:p>
            <a:pPr fontAlgn="base"/>
            <a:endParaRPr lang="en-US" sz="1200" kern="1200" dirty="0">
              <a:solidFill>
                <a:schemeClr val="tx1"/>
              </a:solidFill>
              <a:effectLst/>
              <a:latin typeface="Segoe UI" panose="020B0502040204020203" pitchFamily="34" charset="0"/>
              <a:ea typeface="+mn-ea"/>
              <a:cs typeface="+mn-cs"/>
            </a:endParaRPr>
          </a:p>
          <a:p>
            <a:pPr>
              <a:lnSpc>
                <a:spcPct val="100000"/>
              </a:lnSpc>
              <a:spcAft>
                <a:spcPts val="600"/>
              </a:spcAft>
            </a:pPr>
            <a:r>
              <a:rPr lang="en-US" sz="1200" dirty="0">
                <a:solidFill>
                  <a:srgbClr val="000000"/>
                </a:solidFill>
              </a:rPr>
              <a:t>35-year-old </a:t>
            </a:r>
            <a:r>
              <a:rPr lang="en-US" sz="1200" dirty="0" err="1">
                <a:solidFill>
                  <a:srgbClr val="000000"/>
                </a:solidFill>
              </a:rPr>
              <a:t>Chiquito</a:t>
            </a:r>
            <a:r>
              <a:rPr lang="en-US" sz="1200" dirty="0">
                <a:solidFill>
                  <a:srgbClr val="000000"/>
                </a:solidFill>
              </a:rPr>
              <a:t> is a farmer living in rural Timor </a:t>
            </a:r>
            <a:r>
              <a:rPr lang="en-US" sz="1200" dirty="0" err="1">
                <a:solidFill>
                  <a:srgbClr val="000000"/>
                </a:solidFill>
              </a:rPr>
              <a:t>Leste</a:t>
            </a:r>
            <a:r>
              <a:rPr lang="en-US" sz="1200" dirty="0">
                <a:solidFill>
                  <a:srgbClr val="000000"/>
                </a:solidFill>
              </a:rPr>
              <a:t>. After his father passed away, </a:t>
            </a:r>
            <a:r>
              <a:rPr lang="en-US" sz="1200" dirty="0" err="1">
                <a:solidFill>
                  <a:srgbClr val="000000"/>
                </a:solidFill>
              </a:rPr>
              <a:t>Chiquito</a:t>
            </a:r>
            <a:r>
              <a:rPr lang="en-US" sz="1200" dirty="0">
                <a:solidFill>
                  <a:srgbClr val="000000"/>
                </a:solidFill>
              </a:rPr>
              <a:t> took on the responsibility of supporting his whole household; this included his wife, two children </a:t>
            </a:r>
            <a:r>
              <a:rPr lang="en-US" dirty="0">
                <a:solidFill>
                  <a:srgbClr val="000000"/>
                </a:solidFill>
              </a:rPr>
              <a:t>aged 2 and 5, </a:t>
            </a:r>
            <a:r>
              <a:rPr lang="en-US" sz="1200" dirty="0">
                <a:solidFill>
                  <a:srgbClr val="000000"/>
                </a:solidFill>
              </a:rPr>
              <a:t>mother, sisters, nieces and nephews. His family depended on their farm and crops for survival and sustenance but had very little cash to purchase food. With the support of our partner, Caritas </a:t>
            </a:r>
            <a:r>
              <a:rPr lang="en-US" sz="1200" dirty="0" err="1">
                <a:solidFill>
                  <a:srgbClr val="000000"/>
                </a:solidFill>
              </a:rPr>
              <a:t>Diocesana</a:t>
            </a:r>
            <a:r>
              <a:rPr lang="en-US" sz="1200" dirty="0">
                <a:solidFill>
                  <a:srgbClr val="000000"/>
                </a:solidFill>
              </a:rPr>
              <a:t> Malina, </a:t>
            </a:r>
            <a:r>
              <a:rPr lang="en-US" sz="1200" dirty="0" err="1">
                <a:solidFill>
                  <a:srgbClr val="000000"/>
                </a:solidFill>
              </a:rPr>
              <a:t>Chiquito</a:t>
            </a:r>
            <a:r>
              <a:rPr lang="en-US" sz="1200" dirty="0">
                <a:solidFill>
                  <a:srgbClr val="000000"/>
                </a:solidFill>
              </a:rPr>
              <a:t> participated in training in sustainable agricultural techniques that enabled him to grow a variety of crops, improve his access to markets and greatly enhance his family’s food security.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Timor </a:t>
            </a:r>
            <a:r>
              <a:rPr lang="en-US" sz="1200" dirty="0" err="1">
                <a:solidFill>
                  <a:srgbClr val="000000"/>
                </a:solidFill>
              </a:rPr>
              <a:t>Leste</a:t>
            </a:r>
            <a:r>
              <a:rPr lang="en-US" sz="1200" dirty="0">
                <a:solidFill>
                  <a:srgbClr val="000000"/>
                </a:solidFill>
              </a:rPr>
              <a:t> is one of Australia’s closest geographical </a:t>
            </a:r>
            <a:r>
              <a:rPr lang="en-US" sz="1200" dirty="0" err="1">
                <a:solidFill>
                  <a:srgbClr val="000000"/>
                </a:solidFill>
              </a:rPr>
              <a:t>neighbours</a:t>
            </a:r>
            <a:r>
              <a:rPr lang="en-US" sz="1200" dirty="0">
                <a:solidFill>
                  <a:srgbClr val="000000"/>
                </a:solidFill>
              </a:rPr>
              <a:t>, located just an hour’s flight from Darwin, but the standard of living between the two countries could not be more different. Approximately 42% of the population in Timor-Leste live below the national poverty line. The country is still rebuilding from decades of Indonesian occupation, a period that saw widescale deaths and destruction. The majority of the population in rural areas are subsistence farmers like </a:t>
            </a:r>
            <a:r>
              <a:rPr lang="en-US" sz="1200" dirty="0" err="1">
                <a:solidFill>
                  <a:srgbClr val="000000"/>
                </a:solidFill>
              </a:rPr>
              <a:t>Chiquito</a:t>
            </a:r>
            <a:r>
              <a:rPr lang="en-US" sz="1200" dirty="0">
                <a:solidFill>
                  <a:srgbClr val="000000"/>
                </a:solidFill>
              </a:rPr>
              <a:t>, who depend on their agriculture to feed their families.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“Our lives were simple, however we faced challenges when we did not have enough funds to respond to urgent needs, such as urgent medical bills or whenever there were traditional ceremonies,” </a:t>
            </a:r>
            <a:r>
              <a:rPr lang="en-US" sz="1200" dirty="0" err="1">
                <a:solidFill>
                  <a:srgbClr val="000000"/>
                </a:solidFill>
              </a:rPr>
              <a:t>Chiquito</a:t>
            </a:r>
            <a:r>
              <a:rPr lang="en-US" sz="1200" dirty="0">
                <a:solidFill>
                  <a:srgbClr val="000000"/>
                </a:solidFill>
              </a:rPr>
              <a:t> said.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Before joining the program, </a:t>
            </a:r>
            <a:r>
              <a:rPr lang="en-US" sz="1200" dirty="0" err="1">
                <a:solidFill>
                  <a:srgbClr val="000000"/>
                </a:solidFill>
              </a:rPr>
              <a:t>Chiquito</a:t>
            </a:r>
            <a:r>
              <a:rPr lang="en-US" sz="1200" dirty="0">
                <a:solidFill>
                  <a:srgbClr val="000000"/>
                </a:solidFill>
              </a:rPr>
              <a:t> worked three months for a Chinese construction company in the capital Dili. It was hard work and he had to be away from his family for extended periods of time.  When his father died, he had the additional responsibility of looking after his mother, two sisters and their children and making sure there is enough food to feed the family.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“I have a big responsibility to look after my family including my mother and sisters after my father died.  My farming activities was small, just enough to feed us and to sell some for extra money,” </a:t>
            </a:r>
            <a:r>
              <a:rPr lang="en-US" sz="1200" dirty="0" err="1">
                <a:solidFill>
                  <a:srgbClr val="000000"/>
                </a:solidFill>
              </a:rPr>
              <a:t>Chiquito</a:t>
            </a:r>
            <a:r>
              <a:rPr lang="en-US" sz="1200" dirty="0">
                <a:solidFill>
                  <a:srgbClr val="000000"/>
                </a:solidFill>
              </a:rPr>
              <a:t> said.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“My family has big land, but we used only a small part. We were not using our land for its full potential. At times I had difficulties in accessing water or trying to control pests, and this would greatly affect our crops production. I had limited knowledge of accessing markets and only took my surplus to our local market in the village.”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err="1">
                <a:solidFill>
                  <a:srgbClr val="000000"/>
                </a:solidFill>
              </a:rPr>
              <a:t>Chiquito</a:t>
            </a:r>
            <a:r>
              <a:rPr lang="en-US" sz="1200" dirty="0">
                <a:solidFill>
                  <a:srgbClr val="000000"/>
                </a:solidFill>
              </a:rPr>
              <a:t> heard about a program run by one of Caritas Australia’s partner in Timor </a:t>
            </a:r>
            <a:r>
              <a:rPr lang="en-US" sz="1200" dirty="0" err="1">
                <a:solidFill>
                  <a:srgbClr val="000000"/>
                </a:solidFill>
              </a:rPr>
              <a:t>Leste</a:t>
            </a:r>
            <a:r>
              <a:rPr lang="en-US" sz="1200" dirty="0">
                <a:solidFill>
                  <a:srgbClr val="000000"/>
                </a:solidFill>
              </a:rPr>
              <a:t>, Caritas </a:t>
            </a:r>
            <a:r>
              <a:rPr lang="en-US" sz="1200" dirty="0" err="1">
                <a:solidFill>
                  <a:srgbClr val="000000"/>
                </a:solidFill>
              </a:rPr>
              <a:t>Diocesana</a:t>
            </a:r>
            <a:r>
              <a:rPr lang="en-US" sz="1200" dirty="0">
                <a:solidFill>
                  <a:srgbClr val="000000"/>
                </a:solidFill>
              </a:rPr>
              <a:t> </a:t>
            </a:r>
            <a:r>
              <a:rPr lang="en-US" sz="1200" dirty="0" err="1">
                <a:solidFill>
                  <a:srgbClr val="000000"/>
                </a:solidFill>
              </a:rPr>
              <a:t>Maliana</a:t>
            </a:r>
            <a:r>
              <a:rPr lang="en-US" sz="1200" dirty="0">
                <a:solidFill>
                  <a:srgbClr val="000000"/>
                </a:solidFill>
              </a:rPr>
              <a:t>. The Sustainable Livelihoods/Disaster Risk Reduction program aims to build the resilience of vulnerable communities like </a:t>
            </a:r>
            <a:r>
              <a:rPr lang="en-US" sz="1200" dirty="0" err="1">
                <a:solidFill>
                  <a:srgbClr val="000000"/>
                </a:solidFill>
              </a:rPr>
              <a:t>Chiquito’s</a:t>
            </a:r>
            <a:r>
              <a:rPr lang="en-US" sz="1200" dirty="0">
                <a:solidFill>
                  <a:srgbClr val="000000"/>
                </a:solidFill>
              </a:rPr>
              <a:t> through strengthening agriculture techniques and improving families’ food security.   </a:t>
            </a:r>
          </a:p>
          <a:p>
            <a:pPr>
              <a:lnSpc>
                <a:spcPct val="100000"/>
              </a:lnSpc>
              <a:spcAft>
                <a:spcPts val="600"/>
              </a:spcAft>
            </a:pPr>
            <a:endParaRPr lang="en-US" sz="1200" dirty="0">
              <a:solidFill>
                <a:srgbClr val="000000"/>
              </a:solidFill>
            </a:endParaRPr>
          </a:p>
          <a:p>
            <a:pPr>
              <a:lnSpc>
                <a:spcPct val="100000"/>
              </a:lnSpc>
              <a:spcAft>
                <a:spcPts val="600"/>
              </a:spcAft>
            </a:pPr>
            <a:r>
              <a:rPr lang="en-US" sz="1200" dirty="0">
                <a:solidFill>
                  <a:srgbClr val="000000"/>
                </a:solidFill>
              </a:rPr>
              <a:t>“The challenge for farmers in Timor-Leste, like </a:t>
            </a:r>
            <a:r>
              <a:rPr lang="en-US" sz="1200" dirty="0" err="1">
                <a:solidFill>
                  <a:srgbClr val="000000"/>
                </a:solidFill>
              </a:rPr>
              <a:t>Chiquito</a:t>
            </a:r>
            <a:r>
              <a:rPr lang="en-US" sz="1200" dirty="0">
                <a:solidFill>
                  <a:srgbClr val="000000"/>
                </a:solidFill>
              </a:rPr>
              <a:t>, is the lack of opportunity and support to learn new techniques and to increase their production and to be able to access markets,” said Fernando Pires, Caritas Australia’s Timor </a:t>
            </a:r>
            <a:r>
              <a:rPr lang="en-US" sz="1200" dirty="0" err="1">
                <a:solidFill>
                  <a:srgbClr val="000000"/>
                </a:solidFill>
              </a:rPr>
              <a:t>Leste</a:t>
            </a:r>
            <a:r>
              <a:rPr lang="en-US" sz="1200" dirty="0">
                <a:solidFill>
                  <a:srgbClr val="000000"/>
                </a:solidFill>
              </a:rPr>
              <a:t> Country Representative. </a:t>
            </a:r>
          </a:p>
          <a:p>
            <a:pPr>
              <a:lnSpc>
                <a:spcPct val="100000"/>
              </a:lnSpc>
              <a:spcAft>
                <a:spcPts val="600"/>
              </a:spcAft>
            </a:pPr>
            <a:endParaRPr lang="en-US" sz="1200" dirty="0">
              <a:solidFill>
                <a:srgbClr val="000000"/>
              </a:solidFill>
            </a:endParaRPr>
          </a:p>
          <a:p>
            <a:pPr>
              <a:lnSpc>
                <a:spcPct val="100000"/>
              </a:lnSpc>
            </a:pPr>
            <a:r>
              <a:rPr lang="en-US" dirty="0"/>
              <a:t>“So programs such as this that gives that opportunity helps farmers to increase their potential and improve their livelihoods.” </a:t>
            </a:r>
          </a:p>
          <a:p>
            <a:pPr>
              <a:lnSpc>
                <a:spcPct val="100000"/>
              </a:lnSpc>
            </a:pPr>
            <a:endParaRPr lang="en-US" dirty="0"/>
          </a:p>
          <a:p>
            <a:r>
              <a:rPr lang="en-US" dirty="0"/>
              <a:t>Through the program, </a:t>
            </a:r>
            <a:r>
              <a:rPr lang="en-US" dirty="0" err="1"/>
              <a:t>Chiquito</a:t>
            </a:r>
            <a:r>
              <a:rPr lang="en-US" dirty="0"/>
              <a:t> learnt skills in sustainable agriculture that enabled him to </a:t>
            </a:r>
            <a:r>
              <a:rPr lang="en-US" dirty="0" err="1"/>
              <a:t>maximise</a:t>
            </a:r>
            <a:r>
              <a:rPr lang="en-US" dirty="0"/>
              <a:t> the use of his land to grow a wide variety of crops. He also learnt business skills to better understand market demand and supply vegetables to supermarkets in the capital Dili to generate high income.  </a:t>
            </a:r>
          </a:p>
          <a:p>
            <a:endParaRPr lang="en-US" dirty="0"/>
          </a:p>
          <a:p>
            <a:r>
              <a:rPr lang="en-US" dirty="0" err="1"/>
              <a:t>Chiquito’s</a:t>
            </a:r>
            <a:r>
              <a:rPr lang="en-US" dirty="0"/>
              <a:t> production has increased substantially, which means his family has enough income to meet their needs. They no longer have to worry about not having enough cash to buy food for his children or pay for basic medical expenses.  </a:t>
            </a:r>
          </a:p>
          <a:p>
            <a:endParaRPr lang="en-US" dirty="0"/>
          </a:p>
          <a:p>
            <a:r>
              <a:rPr lang="en-US" dirty="0"/>
              <a:t>The program also supported </a:t>
            </a:r>
            <a:r>
              <a:rPr lang="en-US" dirty="0" err="1"/>
              <a:t>Chiquito’s</a:t>
            </a:r>
            <a:r>
              <a:rPr lang="en-US" dirty="0"/>
              <a:t> sister and mother to join a savings and loans group that helps women develop business skills and improve their sources of income. </a:t>
            </a:r>
          </a:p>
          <a:p>
            <a:r>
              <a:rPr lang="en-US" dirty="0" err="1"/>
              <a:t>Chiquito’s</a:t>
            </a:r>
            <a:r>
              <a:rPr lang="en-US" dirty="0"/>
              <a:t> resilience and determination has made him a role model for other people in his community. He is using the funds from his successful harvest to invest back into the farm and also provide employment to two other people to work with him. He also volunteers to help at the farm of the orphanage just across the road, sharing his skills and knowledge with the nuns.  </a:t>
            </a:r>
          </a:p>
          <a:p>
            <a:endParaRPr lang="en-US" dirty="0"/>
          </a:p>
          <a:p>
            <a:r>
              <a:rPr lang="en-US" dirty="0"/>
              <a:t>“I am proud to be a farmer, which was not the case before. In Timor, farming is considered a poor man’s work, but since participating in the Caritas program, I have a different view now.  I am a farmer, a successful farmer as I am able to make a good living and support my family.  My family is happy and I am proud that I have made them happy.” </a:t>
            </a:r>
            <a:endParaRPr lang="en-AU" dirty="0"/>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dirty="0">
              <a:solidFill>
                <a:srgbClr val="000000"/>
              </a:solidFill>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Segoe UI" panose="020B0502040204020203" pitchFamily="34" charset="0"/>
              <a:ea typeface="+mn-ea"/>
              <a:cs typeface="+mn-cs"/>
            </a:endParaRPr>
          </a:p>
          <a:p>
            <a:pPr fontAlgn="base"/>
            <a:endParaRPr lang="en-US" sz="1200" kern="1200" dirty="0">
              <a:solidFill>
                <a:schemeClr val="tx1"/>
              </a:solidFill>
              <a:effectLst/>
              <a:latin typeface="Segoe UI" panose="020B0502040204020203" pitchFamily="34" charset="0"/>
              <a:ea typeface="+mn-ea"/>
              <a:cs typeface="+mn-cs"/>
            </a:endParaRPr>
          </a:p>
          <a:p>
            <a:endParaRPr lang="en-AU" sz="1200" i="1"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29</a:t>
            </a:fld>
            <a:endParaRPr lang="en-AU"/>
          </a:p>
        </p:txBody>
      </p:sp>
    </p:spTree>
    <p:extLst>
      <p:ext uri="{BB962C8B-B14F-4D97-AF65-F5344CB8AC3E}">
        <p14:creationId xmlns:p14="http://schemas.microsoft.com/office/powerpoint/2010/main" val="975132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algn="l">
              <a:spcAft>
                <a:spcPts val="600"/>
              </a:spcAft>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Experiences of exclusion can limit people’s capacity to meet their daily needs and create sustainable, happy futures. </a:t>
            </a:r>
          </a:p>
          <a:p>
            <a:pPr marL="355600" indent="-34290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could you and/or your community deepen existing connections and better welcome others?</a:t>
            </a:r>
          </a:p>
          <a:p>
            <a:endParaRPr lang="en-AU" i="1" dirty="0"/>
          </a:p>
          <a:p>
            <a:r>
              <a:rPr lang="en-AU" i="1" dirty="0"/>
              <a:t>(pause)</a:t>
            </a:r>
          </a:p>
          <a:p>
            <a:endParaRPr lang="en-AU" dirty="0"/>
          </a:p>
          <a:p>
            <a:r>
              <a:rPr lang="en-AU" b="1" dirty="0"/>
              <a:t>RESPOND</a:t>
            </a:r>
          </a:p>
          <a:p>
            <a:endParaRPr lang="en-AU" dirty="0"/>
          </a:p>
          <a:p>
            <a:pPr>
              <a:lnSpc>
                <a:spcPct val="114000"/>
              </a:lnSpc>
            </a:pPr>
            <a:r>
              <a:rPr lang="en-AU" sz="1200" dirty="0"/>
              <a:t>Jesus, you welcome all who come to you. </a:t>
            </a:r>
          </a:p>
          <a:p>
            <a:pPr>
              <a:lnSpc>
                <a:spcPct val="114000"/>
              </a:lnSpc>
            </a:pPr>
            <a:r>
              <a:rPr lang="en-AU" sz="1200" b="1" dirty="0"/>
              <a:t>May we follow the way of welcome.</a:t>
            </a:r>
          </a:p>
          <a:p>
            <a:pPr>
              <a:lnSpc>
                <a:spcPct val="114000"/>
              </a:lnSpc>
            </a:pPr>
            <a:endParaRPr lang="en-AU" b="1" dirty="0"/>
          </a:p>
          <a:p>
            <a:pPr fontAlgn="base"/>
            <a:endParaRPr lang="en-US"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30</a:t>
            </a:fld>
            <a:endParaRPr lang="en-AU"/>
          </a:p>
        </p:txBody>
      </p:sp>
    </p:spTree>
    <p:extLst>
      <p:ext uri="{BB962C8B-B14F-4D97-AF65-F5344CB8AC3E}">
        <p14:creationId xmlns:p14="http://schemas.microsoft.com/office/powerpoint/2010/main" val="3043662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10 Jesus is stripped of his garments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ct val="114000"/>
              </a:lnSpc>
            </a:pPr>
            <a:r>
              <a:rPr lang="en-AU" dirty="0"/>
              <a:t>The soldiers strip Jesus of his clothes. They tease him, saying, “Hail, King of the Jews!” They make him wear a crown of thorns and a scarlet robe. They dress Jesus in his own clothes only to strip him of them again and crucify him. Then, they divide his garments among themselves.  </a:t>
            </a:r>
            <a:endParaRPr lang="en-US" sz="1800" dirty="0"/>
          </a:p>
          <a:p>
            <a:endParaRPr lang="en-AU" dirty="0"/>
          </a:p>
          <a:p>
            <a:r>
              <a:rPr lang="en-AU" i="1" dirty="0"/>
              <a:t>(pause)</a:t>
            </a:r>
          </a:p>
          <a:p>
            <a:endParaRPr lang="en-AU" dirty="0"/>
          </a:p>
          <a:p>
            <a:pPr>
              <a:lnSpc>
                <a:spcPct val="114000"/>
              </a:lnSpc>
            </a:pPr>
            <a:r>
              <a:rPr lang="en-AU" dirty="0">
                <a:solidFill>
                  <a:schemeClr val="bg1"/>
                </a:solidFill>
              </a:rPr>
              <a:t>When all that a person needs to live a safe and healthy life is taken away, their human rights are denied and they are unable to live a life worthy of their dignity.</a:t>
            </a:r>
          </a:p>
          <a:p>
            <a:pPr>
              <a:lnSpc>
                <a:spcPct val="114000"/>
              </a:lnSpc>
            </a:pPr>
            <a:endParaRPr lang="en-AU" dirty="0">
              <a:solidFill>
                <a:schemeClr val="bg1"/>
              </a:solidFill>
            </a:endParaRPr>
          </a:p>
          <a:p>
            <a:pPr>
              <a:lnSpc>
                <a:spcPct val="114000"/>
              </a:lnSpc>
            </a:pPr>
            <a:r>
              <a:rPr lang="en-AU" dirty="0">
                <a:solidFill>
                  <a:schemeClr val="bg1"/>
                </a:solidFill>
              </a:rPr>
              <a:t>Caritas Australia and its partners work to end poverty, promote justice and uphold dignity. </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27:27–37</a:t>
            </a:r>
            <a:r>
              <a:rPr lang="en-AU" sz="1200" dirty="0"/>
              <a:t>, Mark 15:16–24, John 19:23–25</a:t>
            </a:r>
            <a:endParaRPr lang="en-AU" sz="14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31</a:t>
            </a:fld>
            <a:endParaRPr lang="en-AU"/>
          </a:p>
        </p:txBody>
      </p:sp>
    </p:spTree>
    <p:extLst>
      <p:ext uri="{BB962C8B-B14F-4D97-AF65-F5344CB8AC3E}">
        <p14:creationId xmlns:p14="http://schemas.microsoft.com/office/powerpoint/2010/main" val="3499880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RONITA’S STORY</a:t>
            </a:r>
          </a:p>
          <a:p>
            <a:endParaRPr lang="en-AU" dirty="0"/>
          </a:p>
          <a:p>
            <a:r>
              <a:rPr lang="en-US" sz="1200" b="0" i="1" kern="1200" dirty="0">
                <a:solidFill>
                  <a:schemeClr val="tx1"/>
                </a:solidFill>
                <a:effectLst/>
                <a:latin typeface="Segoe UI" panose="020B0502040204020203" pitchFamily="34" charset="0"/>
                <a:ea typeface="+mn-ea"/>
                <a:cs typeface="+mn-cs"/>
              </a:rPr>
              <a:t>Social justice involves creating and supporting a just society where everyone has equal access to their basic human rights and to benefits and opportunities, regardless of their background or status.</a:t>
            </a:r>
          </a:p>
          <a:p>
            <a:r>
              <a:rPr lang="en-US" sz="1200" b="0" i="1" kern="1200" dirty="0">
                <a:solidFill>
                  <a:schemeClr val="tx1"/>
                </a:solidFill>
                <a:effectLst/>
                <a:latin typeface="Segoe UI" panose="020B0502040204020203" pitchFamily="34" charset="0"/>
                <a:ea typeface="+mn-ea"/>
                <a:cs typeface="+mn-cs"/>
              </a:rPr>
              <a:t>Education is a basic human right that works to raise people out of poverty, but worldwide 244 million children and youth are still out of school.*</a:t>
            </a:r>
          </a:p>
          <a:p>
            <a:endParaRPr lang="en-US" sz="1200" b="0" i="1" kern="1200" dirty="0">
              <a:solidFill>
                <a:schemeClr val="tx1"/>
              </a:solidFill>
              <a:effectLst/>
              <a:latin typeface="Segoe UI" panose="020B0502040204020203" pitchFamily="34" charset="0"/>
              <a:ea typeface="+mn-ea"/>
              <a:cs typeface="+mn-cs"/>
            </a:endParaRPr>
          </a:p>
          <a:p>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is 22 years old. She lives in the Philippines with her husband Lean and their two children, </a:t>
            </a:r>
            <a:r>
              <a:rPr lang="en-US" sz="1200" b="0" i="1" kern="1200" dirty="0" err="1">
                <a:solidFill>
                  <a:schemeClr val="tx1"/>
                </a:solidFill>
                <a:effectLst/>
                <a:latin typeface="Segoe UI" panose="020B0502040204020203" pitchFamily="34" charset="0"/>
                <a:ea typeface="+mn-ea"/>
                <a:cs typeface="+mn-cs"/>
              </a:rPr>
              <a:t>Egzy</a:t>
            </a:r>
            <a:r>
              <a:rPr lang="en-US" sz="1200" b="0" i="1" kern="1200" dirty="0">
                <a:solidFill>
                  <a:schemeClr val="tx1"/>
                </a:solidFill>
                <a:effectLst/>
                <a:latin typeface="Segoe UI" panose="020B0502040204020203" pitchFamily="34" charset="0"/>
                <a:ea typeface="+mn-ea"/>
                <a:cs typeface="+mn-cs"/>
              </a:rPr>
              <a:t> Grey who is 3 years old and Clark who is 5 years old. </a:t>
            </a:r>
            <a:r>
              <a:rPr lang="en-US" sz="1200" b="0" i="1" kern="1200" dirty="0" err="1">
                <a:solidFill>
                  <a:schemeClr val="tx1"/>
                </a:solidFill>
                <a:effectLst/>
                <a:latin typeface="Segoe UI" panose="020B0502040204020203" pitchFamily="34" charset="0"/>
                <a:ea typeface="+mn-ea"/>
                <a:cs typeface="+mn-cs"/>
              </a:rPr>
              <a:t>Ronita’s</a:t>
            </a:r>
            <a:r>
              <a:rPr lang="en-US" sz="1200" b="0" i="1" kern="1200" dirty="0">
                <a:solidFill>
                  <a:schemeClr val="tx1"/>
                </a:solidFill>
                <a:effectLst/>
                <a:latin typeface="Segoe UI" panose="020B0502040204020203" pitchFamily="34" charset="0"/>
                <a:ea typeface="+mn-ea"/>
                <a:cs typeface="+mn-cs"/>
              </a:rPr>
              <a:t> husband works seven days a week in waste disposal, from 3 am to 9 pm each day. It is exhausting work, made harder by the very hot climate. Despite this,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and her husband are only able to rent a very small brick room (measuring around 10 square </a:t>
            </a:r>
            <a:r>
              <a:rPr lang="en-US" sz="1200" b="0" i="1" kern="1200" dirty="0" err="1">
                <a:solidFill>
                  <a:schemeClr val="tx1"/>
                </a:solidFill>
                <a:effectLst/>
                <a:latin typeface="Segoe UI" panose="020B0502040204020203" pitchFamily="34" charset="0"/>
                <a:ea typeface="+mn-ea"/>
                <a:cs typeface="+mn-cs"/>
              </a:rPr>
              <a:t>metres</a:t>
            </a:r>
            <a:r>
              <a:rPr lang="en-US" sz="1200" b="0" i="1" kern="1200" dirty="0">
                <a:solidFill>
                  <a:schemeClr val="tx1"/>
                </a:solidFill>
                <a:effectLst/>
                <a:latin typeface="Segoe UI" panose="020B0502040204020203" pitchFamily="34" charset="0"/>
                <a:ea typeface="+mn-ea"/>
                <a:cs typeface="+mn-cs"/>
              </a:rPr>
              <a:t>).</a:t>
            </a:r>
          </a:p>
          <a:p>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left school early to start her family. But without completing secondary school, it would be hard for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to earn money to overcome the cycle of poverty.</a:t>
            </a:r>
          </a:p>
          <a:p>
            <a:r>
              <a:rPr lang="en-US" sz="1200" b="0" i="1" kern="1200" dirty="0">
                <a:solidFill>
                  <a:schemeClr val="tx1"/>
                </a:solidFill>
                <a:effectLst/>
                <a:latin typeface="Segoe UI" panose="020B0502040204020203" pitchFamily="34" charset="0"/>
                <a:ea typeface="+mn-ea"/>
                <a:cs typeface="+mn-cs"/>
              </a:rPr>
              <a:t>Thankfully,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heard about an Alternative Learning System (ALS) program run by Caritas Australia’s partner in the Philippines, the Faithful Companions of Jesus (FCJ). For over 20 years, the Faithful Companions of Jesus has supported the local community and will be serving approximately 2,000 participants over the next three years. The area FCJ works in is an urban slum, built next to a local dumpsite and on top of a fault line. Many of the houses are in poor condition and some don’t have running water.</a:t>
            </a:r>
          </a:p>
          <a:p>
            <a:r>
              <a:rPr lang="en-US" sz="1200" b="0" i="1" kern="1200" dirty="0">
                <a:solidFill>
                  <a:schemeClr val="tx1"/>
                </a:solidFill>
                <a:effectLst/>
                <a:latin typeface="Segoe UI" panose="020B0502040204020203" pitchFamily="34" charset="0"/>
                <a:ea typeface="+mn-ea"/>
                <a:cs typeface="+mn-cs"/>
              </a:rPr>
              <a:t>In addition to the ALS program, FCJ also runs programs to teach house renovating, food processing, basic literacy skills, urban gardening, upcycling and activities to help residents earn an income. They run a seniors group and children's sport and play groups.</a:t>
            </a:r>
          </a:p>
          <a:p>
            <a:r>
              <a:rPr lang="en-US" sz="1200" b="0" i="1" kern="1200" dirty="0">
                <a:solidFill>
                  <a:schemeClr val="tx1"/>
                </a:solidFill>
                <a:effectLst/>
                <a:latin typeface="Segoe UI" panose="020B0502040204020203" pitchFamily="34" charset="0"/>
                <a:ea typeface="+mn-ea"/>
                <a:cs typeface="+mn-cs"/>
              </a:rPr>
              <a:t>They also have a clinic visited weekly by a doctor and a community nurse.</a:t>
            </a:r>
          </a:p>
          <a:p>
            <a:r>
              <a:rPr lang="en-US" sz="1200" b="0" i="1" kern="1200" dirty="0">
                <a:solidFill>
                  <a:schemeClr val="tx1"/>
                </a:solidFill>
                <a:effectLst/>
                <a:latin typeface="Segoe UI" panose="020B0502040204020203" pitchFamily="34" charset="0"/>
                <a:ea typeface="+mn-ea"/>
                <a:cs typeface="+mn-cs"/>
              </a:rPr>
              <a:t>When her first child was just 2 years old,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enrolled in the ALS program to continue learning in a safe and flexible environment. The ALS classes allow young mothers to bring their children to class if they cannot afford childcare. This made it possible for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to continue her studies, even following the arrival of her second child.</a:t>
            </a:r>
          </a:p>
          <a:p>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also attends a young mothers' group regularly, which is facilitated by FCJ staff member Nurse Lyn. The group provides support for each other and they have the opportunity to learn how to manage their money and how their family can stay healthy. </a:t>
            </a:r>
          </a:p>
          <a:p>
            <a:r>
              <a:rPr lang="en-US" sz="1200" b="0" i="1" kern="1200" dirty="0">
                <a:solidFill>
                  <a:schemeClr val="tx1"/>
                </a:solidFill>
                <a:effectLst/>
                <a:latin typeface="Segoe UI" panose="020B0502040204020203" pitchFamily="34" charset="0"/>
                <a:ea typeface="+mn-ea"/>
                <a:cs typeface="+mn-cs"/>
              </a:rPr>
              <a:t>After completing her ALS classes,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was then able to go back to secondary school where she went on to finish Grade 12 and earn her Senior High School Diploma. With her new diploma, </a:t>
            </a:r>
            <a:r>
              <a:rPr lang="en-US" sz="1200" b="0" i="1" kern="1200" dirty="0" err="1">
                <a:solidFill>
                  <a:schemeClr val="tx1"/>
                </a:solidFill>
                <a:effectLst/>
                <a:latin typeface="Segoe UI" panose="020B0502040204020203" pitchFamily="34" charset="0"/>
                <a:ea typeface="+mn-ea"/>
                <a:cs typeface="+mn-cs"/>
              </a:rPr>
              <a:t>Ronita</a:t>
            </a:r>
            <a:r>
              <a:rPr lang="en-US" sz="1200" b="0" i="1" kern="1200" dirty="0">
                <a:solidFill>
                  <a:schemeClr val="tx1"/>
                </a:solidFill>
                <a:effectLst/>
                <a:latin typeface="Segoe UI" panose="020B0502040204020203" pitchFamily="34" charset="0"/>
                <a:ea typeface="+mn-ea"/>
                <a:cs typeface="+mn-cs"/>
              </a:rPr>
              <a:t> has now secured a job at a call </a:t>
            </a:r>
            <a:r>
              <a:rPr lang="en-US" sz="1200" b="0" i="1" kern="1200" dirty="0" err="1">
                <a:solidFill>
                  <a:schemeClr val="tx1"/>
                </a:solidFill>
                <a:effectLst/>
                <a:latin typeface="Segoe UI" panose="020B0502040204020203" pitchFamily="34" charset="0"/>
                <a:ea typeface="+mn-ea"/>
                <a:cs typeface="+mn-cs"/>
              </a:rPr>
              <a:t>centre</a:t>
            </a:r>
            <a:r>
              <a:rPr lang="en-US" sz="1200" b="0" i="1" kern="1200" dirty="0">
                <a:solidFill>
                  <a:schemeClr val="tx1"/>
                </a:solidFill>
                <a:effectLst/>
                <a:latin typeface="Segoe UI" panose="020B0502040204020203" pitchFamily="34" charset="0"/>
                <a:ea typeface="+mn-ea"/>
                <a:cs typeface="+mn-cs"/>
              </a:rPr>
              <a:t>, which she hopes will allow her to support her mother, husband and two young children.</a:t>
            </a:r>
          </a:p>
          <a:p>
            <a:r>
              <a:rPr lang="en-US" sz="1200" b="0" i="1" kern="1200" dirty="0">
                <a:solidFill>
                  <a:schemeClr val="tx1"/>
                </a:solidFill>
                <a:effectLst/>
                <a:latin typeface="Segoe UI" panose="020B0502040204020203" pitchFamily="34" charset="0"/>
                <a:ea typeface="+mn-ea"/>
                <a:cs typeface="+mn-cs"/>
              </a:rPr>
              <a:t>She said, “I am so thankful for FCJ. One day I hope I will be a school teacher. I have now graduated senior school and I am so proud of myself. I feel hopeful for the future… Now it's not impossible for me to achieve my dream... Thank you for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sz="1200" b="0" i="1" kern="1200" dirty="0">
              <a:solidFill>
                <a:schemeClr val="tx1"/>
              </a:solidFill>
              <a:effectLst/>
              <a:latin typeface="Segoe UI" panose="020B0502040204020203" pitchFamily="34" charset="0"/>
              <a:ea typeface="+mn-ea"/>
              <a:cs typeface="+mn-cs"/>
            </a:endParaRPr>
          </a:p>
          <a:p>
            <a:r>
              <a:rPr lang="en-US" sz="1200" b="0" i="1" kern="1200" dirty="0">
                <a:solidFill>
                  <a:schemeClr val="tx1"/>
                </a:solidFill>
                <a:effectLst/>
                <a:latin typeface="Segoe UI" panose="020B0502040204020203" pitchFamily="34" charset="0"/>
                <a:ea typeface="+mn-ea"/>
                <a:cs typeface="+mn-cs"/>
              </a:rPr>
              <a:t>*UNESCO</a:t>
            </a:r>
          </a:p>
        </p:txBody>
      </p:sp>
      <p:sp>
        <p:nvSpPr>
          <p:cNvPr id="4" name="Slide Number Placeholder 3"/>
          <p:cNvSpPr>
            <a:spLocks noGrp="1"/>
          </p:cNvSpPr>
          <p:nvPr>
            <p:ph type="sldNum" sz="quarter" idx="5"/>
          </p:nvPr>
        </p:nvSpPr>
        <p:spPr/>
        <p:txBody>
          <a:bodyPr/>
          <a:lstStyle/>
          <a:p>
            <a:fld id="{8324AE0C-B12C-4782-B6C4-8A6E453FD12E}" type="slidenum">
              <a:rPr lang="en-AU" smtClean="0"/>
              <a:t>5</a:t>
            </a:fld>
            <a:endParaRPr lang="en-AU"/>
          </a:p>
        </p:txBody>
      </p:sp>
    </p:spTree>
    <p:extLst>
      <p:ext uri="{BB962C8B-B14F-4D97-AF65-F5344CB8AC3E}">
        <p14:creationId xmlns:p14="http://schemas.microsoft.com/office/powerpoint/2010/main" val="14430565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TOEFUATA’IGA’S STORY</a:t>
            </a:r>
          </a:p>
          <a:p>
            <a:endParaRPr lang="en-US" sz="1200" b="0" i="1" kern="1200" dirty="0">
              <a:solidFill>
                <a:schemeClr val="tx1"/>
              </a:solidFill>
              <a:effectLst/>
              <a:latin typeface="Segoe UI" panose="020B0502040204020203" pitchFamily="34" charset="0"/>
              <a:ea typeface="+mn-ea"/>
              <a:cs typeface="+mn-cs"/>
            </a:endParaRPr>
          </a:p>
          <a:p>
            <a:r>
              <a:rPr lang="en-US" sz="1200" b="0" i="1" kern="1200" dirty="0" err="1">
                <a:solidFill>
                  <a:schemeClr val="tx1"/>
                </a:solidFill>
                <a:effectLst/>
                <a:latin typeface="Segoe UI" panose="020B0502040204020203" pitchFamily="34" charset="0"/>
                <a:ea typeface="+mn-ea"/>
                <a:cs typeface="+mn-cs"/>
              </a:rPr>
              <a:t>Toefuata’iga’s</a:t>
            </a:r>
            <a:r>
              <a:rPr lang="en-US" sz="1200" b="0" i="1" kern="1200" dirty="0">
                <a:solidFill>
                  <a:schemeClr val="tx1"/>
                </a:solidFill>
                <a:effectLst/>
                <a:latin typeface="Segoe UI" panose="020B0502040204020203" pitchFamily="34" charset="0"/>
                <a:ea typeface="+mn-ea"/>
                <a:cs typeface="+mn-cs"/>
              </a:rPr>
              <a:t> school, along with many communities in the Pacific Region, are struggling to gain access to sustainable water due to climate change. </a:t>
            </a:r>
          </a:p>
          <a:p>
            <a:endParaRPr lang="en-US" sz="1200" b="0" i="0" kern="1200" dirty="0">
              <a:solidFill>
                <a:schemeClr val="tx1"/>
              </a:solidFill>
              <a:effectLst/>
              <a:latin typeface="Segoe UI" panose="020B0502040204020203" pitchFamily="34" charset="0"/>
              <a:ea typeface="+mn-ea"/>
              <a:cs typeface="+mn-cs"/>
            </a:endParaRPr>
          </a:p>
          <a:p>
            <a:pPr>
              <a:lnSpc>
                <a:spcPct val="100000"/>
              </a:lnSpc>
            </a:pPr>
            <a:r>
              <a:rPr lang="en-US" sz="1600" dirty="0" err="1"/>
              <a:t>Toefuata’iga</a:t>
            </a:r>
            <a:r>
              <a:rPr lang="en-US" sz="1600" dirty="0"/>
              <a:t> (Toy-foo-ah-</a:t>
            </a:r>
            <a:r>
              <a:rPr lang="en-US" sz="1600" dirty="0" err="1"/>
              <a:t>tah</a:t>
            </a:r>
            <a:r>
              <a:rPr lang="en-US" sz="1600" dirty="0"/>
              <a:t>-</a:t>
            </a:r>
            <a:r>
              <a:rPr lang="en-US" sz="1600" dirty="0" err="1"/>
              <a:t>ing</a:t>
            </a:r>
            <a:r>
              <a:rPr lang="en-US" sz="1600" dirty="0"/>
              <a:t>-ah) is 13 years old and attends a school in the Upolu region of Samoa that didn’t have a reliable source of clean water. Despite being surrounded by water, many Samoans struggle with consistent access to clean drinking water, often relying on rainwater or </a:t>
            </a:r>
            <a:r>
              <a:rPr lang="en-US" sz="1600" dirty="0" err="1"/>
              <a:t>neighbours</a:t>
            </a:r>
            <a:r>
              <a:rPr lang="en-US" sz="1600" dirty="0"/>
              <a:t> with a piped water connection. </a:t>
            </a:r>
          </a:p>
          <a:p>
            <a:pPr>
              <a:lnSpc>
                <a:spcPct val="100000"/>
              </a:lnSpc>
            </a:pPr>
            <a:r>
              <a:rPr lang="en-US" sz="1600" dirty="0"/>
              <a:t>Climate change exacerbates this issue, leading to longer, drier periods and frequent shutdowns of the Samoan Water Authority pipeline due to natural disasters and maintenance. The pipeline’s unpredictability and potential contamination after heavy rains further complicates access to safe water.</a:t>
            </a:r>
          </a:p>
          <a:p>
            <a:pPr>
              <a:lnSpc>
                <a:spcPct val="100000"/>
              </a:lnSpc>
            </a:pPr>
            <a:endParaRPr lang="en-US" sz="1600" dirty="0"/>
          </a:p>
          <a:p>
            <a:pPr>
              <a:lnSpc>
                <a:spcPct val="100000"/>
              </a:lnSpc>
            </a:pPr>
            <a:r>
              <a:rPr lang="en-US" sz="1600" dirty="0"/>
              <a:t>“The climate is changing dramatically in Samoa. When it rains, it goes nonstop, like four days, five days of rain heavily, and then it stops. Then, there is no rain for nearly three, going up to four weeks,” explained Principal Ada. These extreme weather patterns lead to water shortages. </a:t>
            </a:r>
          </a:p>
          <a:p>
            <a:pPr>
              <a:lnSpc>
                <a:spcPct val="100000"/>
              </a:lnSpc>
            </a:pPr>
            <a:endParaRPr lang="en-US" sz="1600" dirty="0"/>
          </a:p>
          <a:p>
            <a:pPr>
              <a:lnSpc>
                <a:spcPct val="100000"/>
              </a:lnSpc>
            </a:pPr>
            <a:r>
              <a:rPr lang="en-US" sz="1600" dirty="0"/>
              <a:t>The students’ education was frequently interrupted by school closures, especially during the dry months of Term 3 and Term 4. Principal Ada explained that the school closed about five to six times per term due to water shortages. This situation also led to health issues among students. Without clean water, many students suffered from dehydration or became unwell with waterborne diseases like typhoid.</a:t>
            </a:r>
          </a:p>
          <a:p>
            <a:pPr>
              <a:lnSpc>
                <a:spcPct val="100000"/>
              </a:lnSpc>
            </a:pPr>
            <a:endParaRPr lang="en-US" sz="1600" dirty="0"/>
          </a:p>
          <a:p>
            <a:pPr>
              <a:lnSpc>
                <a:spcPct val="100000"/>
              </a:lnSpc>
            </a:pPr>
            <a:r>
              <a:rPr lang="en-US" sz="1600" dirty="0"/>
              <a:t>“Parents would have to ring us up to tell us that their kids are sick or send letters excusing them for not being at school. It was normally things like headaches caused by heat or dehydration, or stomach aches… Like if it’s typhoid or whatever, disease that’s caused from lack of water,” said Ada. The high absence rate slowed down the curriculum, with teachers needing to revisit missed lessons, especially for students who were absent for extended periods.</a:t>
            </a:r>
          </a:p>
          <a:p>
            <a:pPr>
              <a:lnSpc>
                <a:spcPct val="100000"/>
              </a:lnSpc>
            </a:pPr>
            <a:endParaRPr lang="en-US" sz="1600" dirty="0"/>
          </a:p>
          <a:p>
            <a:pPr>
              <a:lnSpc>
                <a:spcPct val="100000"/>
              </a:lnSpc>
            </a:pPr>
            <a:r>
              <a:rPr lang="en-US" sz="1600" dirty="0"/>
              <a:t>At times, when the school ran out of clean water teachers had to fetch water themselves in buckets from </a:t>
            </a:r>
            <a:r>
              <a:rPr lang="en-US" sz="1600" dirty="0" err="1"/>
              <a:t>neighbouring</a:t>
            </a:r>
            <a:r>
              <a:rPr lang="en-US" sz="1600" dirty="0"/>
              <a:t> homes with access to piped water. This took time away from teaching and planning lessons.</a:t>
            </a:r>
          </a:p>
          <a:p>
            <a:pPr>
              <a:lnSpc>
                <a:spcPct val="100000"/>
              </a:lnSpc>
            </a:pPr>
            <a:endParaRPr lang="en-US" sz="1600" dirty="0"/>
          </a:p>
          <a:p>
            <a:pPr>
              <a:lnSpc>
                <a:spcPct val="100000"/>
              </a:lnSpc>
            </a:pPr>
            <a:r>
              <a:rPr lang="en-US" sz="1600" dirty="0"/>
              <a:t>With little or no water, students were sent home early, missing out on learning and playing with friends. “School would finish early because when there wasn't any water, we wouldn't have classes,” </a:t>
            </a:r>
            <a:r>
              <a:rPr lang="en-US" sz="1600" dirty="0" err="1"/>
              <a:t>Toefuata'iga</a:t>
            </a:r>
            <a:r>
              <a:rPr lang="en-US" sz="1600" dirty="0"/>
              <a:t> shared. "I felt sad when there was no school. There’s not enough time to read a book or play games with my friends.” </a:t>
            </a:r>
          </a:p>
          <a:p>
            <a:pPr>
              <a:lnSpc>
                <a:spcPct val="100000"/>
              </a:lnSpc>
            </a:pPr>
            <a:r>
              <a:rPr lang="en-US" sz="1600" dirty="0"/>
              <a:t>Access to clean drinking water is a problem for many children around the world. 288 million children attend schools with no drinking water at all. In Oceania, nearly half of all schools don’t have access to basic drinking water services.</a:t>
            </a:r>
            <a:r>
              <a:rPr lang="en-US" sz="1600" baseline="30000" dirty="0"/>
              <a:t>1</a:t>
            </a:r>
          </a:p>
          <a:p>
            <a:pPr>
              <a:lnSpc>
                <a:spcPct val="100000"/>
              </a:lnSpc>
            </a:pPr>
            <a:endParaRPr lang="en-US" sz="1600" baseline="30000" dirty="0"/>
          </a:p>
          <a:p>
            <a:r>
              <a:rPr lang="en-US" sz="1600" dirty="0"/>
              <a:t>Principal Ada </a:t>
            </a:r>
            <a:r>
              <a:rPr lang="en-US" sz="1600" dirty="0" err="1"/>
              <a:t>recognised</a:t>
            </a:r>
            <a:r>
              <a:rPr lang="en-US" sz="1600" dirty="0"/>
              <a:t> the urgent need for a water tank to provide safe drinking water, given the unreliability of the piped water network. With support from Caritas Australia’s local partner, Caritas Samoa, a 10,000 L water tank was installed at </a:t>
            </a:r>
            <a:r>
              <a:rPr lang="en-US" sz="1600" dirty="0" err="1"/>
              <a:t>Toefuata’iga’s</a:t>
            </a:r>
            <a:r>
              <a:rPr lang="en-US" sz="1600" dirty="0"/>
              <a:t> school as part of a Water, Sanitation and Hygiene (WASH) initiative to Strengthen Education and Health (WISEH) program. The tank fills up on water via a pipeline, at times when access to clean water is possible via the Samoan Water Authority. This resources the school with days of water supply for the school community. </a:t>
            </a:r>
          </a:p>
          <a:p>
            <a:endParaRPr lang="en-US" sz="1600" dirty="0"/>
          </a:p>
          <a:p>
            <a:r>
              <a:rPr lang="en-US" sz="1600" dirty="0"/>
              <a:t>“Since we’ve had the water tank, there’s been a big help for us because when our taps aren’t working, there’s a water tank we can use for the whole day,” </a:t>
            </a:r>
            <a:r>
              <a:rPr lang="en-US" sz="1600" dirty="0" err="1"/>
              <a:t>Toefuata’iga</a:t>
            </a:r>
            <a:r>
              <a:rPr lang="en-US" sz="1600" dirty="0"/>
              <a:t> shared. </a:t>
            </a:r>
          </a:p>
          <a:p>
            <a:r>
              <a:rPr lang="en-US" sz="1600" dirty="0"/>
              <a:t>The water tank provides a reliable water supply, allowing students to stay in school all day, continue their lessons, and play with friends. Attendance rates have increased, and enrolment is steadily growing.</a:t>
            </a:r>
          </a:p>
          <a:p>
            <a:endParaRPr lang="en-US" sz="1600" dirty="0"/>
          </a:p>
          <a:p>
            <a:r>
              <a:rPr lang="en-US" sz="1600" dirty="0"/>
              <a:t>Access to clean water has a ripple effect, enabling children to access their right to education and break the cycle of poverty. Caritas Australia and Caritas Samoa continue to support vulnerable communities through programs like WISEH, ensuring access to clean water, sanitation, and hygiene. </a:t>
            </a:r>
          </a:p>
          <a:p>
            <a:pPr>
              <a:spcBef>
                <a:spcPts val="900"/>
              </a:spcBef>
            </a:pPr>
            <a:endParaRPr lang="en-AU" sz="1800" dirty="0">
              <a:solidFill>
                <a:srgbClr val="111111"/>
              </a:solidFill>
              <a:effectLst/>
              <a:latin typeface="Roboto" panose="02000000000000000000" pitchFamily="2" charset="0"/>
              <a:ea typeface="Times New Roman" panose="02020603050405020304" pitchFamily="18" charset="0"/>
            </a:endParaRPr>
          </a:p>
          <a:p>
            <a:pPr marL="0" marR="0" lvl="0" indent="0" algn="l" defTabSz="914400" rtl="0" eaLnBrk="1" fontAlgn="auto" latinLnBrk="0" hangingPunct="1">
              <a:lnSpc>
                <a:spcPct val="100000"/>
              </a:lnSpc>
              <a:spcBef>
                <a:spcPts val="900"/>
              </a:spcBef>
              <a:spcAft>
                <a:spcPts val="0"/>
              </a:spcAft>
              <a:buClrTx/>
              <a:buSzTx/>
              <a:buFontTx/>
              <a:buNone/>
              <a:tabLst/>
              <a:defRPr/>
            </a:pPr>
            <a:r>
              <a:rPr lang="en-AU" sz="1800" dirty="0"/>
              <a:t>____________</a:t>
            </a:r>
          </a:p>
          <a:p>
            <a:pPr>
              <a:spcBef>
                <a:spcPts val="900"/>
              </a:spcBef>
            </a:pPr>
            <a:endParaRPr lang="en-AU" sz="1800" dirty="0">
              <a:solidFill>
                <a:srgbClr val="111111"/>
              </a:solidFill>
              <a:effectLst/>
              <a:latin typeface="Roboto" panose="02000000000000000000" pitchFamily="2" charset="0"/>
              <a:ea typeface="Times New Roman" panose="02020603050405020304" pitchFamily="18" charset="0"/>
            </a:endParaRPr>
          </a:p>
          <a:p>
            <a:pPr>
              <a:spcBef>
                <a:spcPts val="900"/>
              </a:spcBef>
            </a:pPr>
            <a:r>
              <a:rPr lang="en-AU" sz="1800" dirty="0">
                <a:solidFill>
                  <a:srgbClr val="111111"/>
                </a:solidFill>
                <a:effectLst/>
                <a:latin typeface="Roboto" panose="02000000000000000000" pitchFamily="2" charset="0"/>
                <a:ea typeface="Times New Roman" panose="02020603050405020304" pitchFamily="18" charset="0"/>
              </a:rPr>
              <a:t>*World Health Organisation, </a:t>
            </a:r>
            <a:r>
              <a:rPr lang="en-AU" sz="1800" i="1" dirty="0">
                <a:solidFill>
                  <a:srgbClr val="111111"/>
                </a:solidFill>
                <a:effectLst/>
                <a:latin typeface="Roboto" panose="02000000000000000000" pitchFamily="2" charset="0"/>
                <a:ea typeface="Times New Roman" panose="02020603050405020304" pitchFamily="18" charset="0"/>
              </a:rPr>
              <a:t>State of the World’s Drinking Water</a:t>
            </a:r>
            <a:r>
              <a:rPr lang="en-AU" sz="1800" dirty="0">
                <a:solidFill>
                  <a:srgbClr val="111111"/>
                </a:solidFill>
                <a:effectLst/>
                <a:latin typeface="Roboto" panose="02000000000000000000" pitchFamily="2" charset="0"/>
                <a:ea typeface="Times New Roman" panose="02020603050405020304" pitchFamily="18" charset="0"/>
              </a:rPr>
              <a:t>, 2022</a:t>
            </a:r>
            <a:endParaRPr lang="en-AU" sz="1800" dirty="0">
              <a:effectLst/>
              <a:latin typeface="Times New Roman" panose="02020603050405020304" pitchFamily="18" charset="0"/>
              <a:ea typeface="Times New Roman" panose="02020603050405020304" pitchFamily="18" charset="0"/>
            </a:endParaRPr>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32</a:t>
            </a:fld>
            <a:endParaRPr lang="en-AU"/>
          </a:p>
        </p:txBody>
      </p:sp>
    </p:spTree>
    <p:extLst>
      <p:ext uri="{BB962C8B-B14F-4D97-AF65-F5344CB8AC3E}">
        <p14:creationId xmlns:p14="http://schemas.microsoft.com/office/powerpoint/2010/main" val="15357012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indent="0" algn="l">
              <a:spcAft>
                <a:spcPts val="600"/>
              </a:spcAft>
              <a:buFont typeface="Arial" panose="020B0604020202020204" pitchFamily="34" charset="0"/>
              <a:buNone/>
            </a:pPr>
            <a:r>
              <a:rPr lang="en-US" sz="1200" spc="-10" dirty="0" err="1">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Toefuata’iga</a:t>
            </a: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 and her school friends lead a life of uncertainty. They knew their education was important, but they were never sure if they would get through a full day of school.</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How is your education shaped you and those that surround you?</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1200" dirty="0"/>
              <a:t>Jesus, you long for all to experience life in its fullness.</a:t>
            </a:r>
          </a:p>
          <a:p>
            <a:pPr>
              <a:lnSpc>
                <a:spcPct val="114000"/>
              </a:lnSpc>
              <a:spcAft>
                <a:spcPts val="844"/>
              </a:spcAft>
            </a:pPr>
            <a:r>
              <a:rPr lang="en-AU" sz="1200" b="1" dirty="0"/>
              <a:t>May we follow the way of life.</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14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1400" dirty="0"/>
              <a:t>____________</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1400" dirty="0"/>
          </a:p>
          <a:p>
            <a:pPr fontAlgn="base"/>
            <a:endParaRPr lang="en-US"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33</a:t>
            </a:fld>
            <a:endParaRPr lang="en-AU"/>
          </a:p>
        </p:txBody>
      </p:sp>
    </p:spTree>
    <p:extLst>
      <p:ext uri="{BB962C8B-B14F-4D97-AF65-F5344CB8AC3E}">
        <p14:creationId xmlns:p14="http://schemas.microsoft.com/office/powerpoint/2010/main" val="2731988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11 Jesus is nailed to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ct val="114000"/>
              </a:lnSpc>
            </a:pPr>
            <a:r>
              <a:rPr lang="en-AU" dirty="0"/>
              <a:t>Jesus is crucified between two criminals. It is a dark scene.</a:t>
            </a:r>
          </a:p>
          <a:p>
            <a:pPr>
              <a:lnSpc>
                <a:spcPct val="114000"/>
              </a:lnSpc>
            </a:pPr>
            <a:endParaRPr lang="en-AU" dirty="0"/>
          </a:p>
          <a:p>
            <a:pPr>
              <a:lnSpc>
                <a:spcPct val="114000"/>
              </a:lnSpc>
            </a:pPr>
            <a:r>
              <a:rPr lang="en-AU" dirty="0"/>
              <a:t>Nevertheless, Jesus’s love and compassion for humanity is so deep that even while he is being crucified, he prays for God to forgive those who tease and hurt him.</a:t>
            </a:r>
            <a:endParaRPr lang="en-US" sz="1800" dirty="0"/>
          </a:p>
          <a:p>
            <a:endParaRPr lang="en-AU" dirty="0"/>
          </a:p>
          <a:p>
            <a:r>
              <a:rPr lang="en-AU" i="1" dirty="0"/>
              <a:t>(pause)</a:t>
            </a:r>
          </a:p>
          <a:p>
            <a:endParaRPr lang="en-AU" dirty="0"/>
          </a:p>
          <a:p>
            <a:pPr>
              <a:lnSpc>
                <a:spcPct val="114000"/>
              </a:lnSpc>
            </a:pPr>
            <a:r>
              <a:rPr lang="en-AU" dirty="0">
                <a:solidFill>
                  <a:schemeClr val="bg1"/>
                </a:solidFill>
              </a:rPr>
              <a:t>“Jesus, remember me when you come into your kingdom.” One of the criminals crucified alongside Jesus sees his innocence. In that moment of connection, Jesus replied with words of forgiveness and welcome: “Truly I tell you, today you will be with me in Paradise.”</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27:35,</a:t>
            </a:r>
            <a:r>
              <a:rPr lang="en-AU" sz="1200" dirty="0"/>
              <a:t> Mark 15:24, Luke 23:32-42, John 19:18</a:t>
            </a:r>
            <a:endParaRPr lang="en-AU" sz="14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34</a:t>
            </a:fld>
            <a:endParaRPr lang="en-AU"/>
          </a:p>
        </p:txBody>
      </p:sp>
    </p:spTree>
    <p:extLst>
      <p:ext uri="{BB962C8B-B14F-4D97-AF65-F5344CB8AC3E}">
        <p14:creationId xmlns:p14="http://schemas.microsoft.com/office/powerpoint/2010/main" val="2060817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LAXMI’S STORY</a:t>
            </a:r>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US" i="1" dirty="0"/>
              <a:t>Laxmi’s story is about bearing witness to needs around us and taking action that helps end poverty, promote justice and uphold dignity. </a:t>
            </a:r>
          </a:p>
          <a:p>
            <a:endParaRPr lang="en-US" sz="1200" kern="1200" dirty="0">
              <a:solidFill>
                <a:schemeClr val="tx1"/>
              </a:solidFill>
              <a:effectLst/>
              <a:latin typeface="Segoe UI" panose="020B0502040204020203" pitchFamily="34" charset="0"/>
              <a:ea typeface="+mn-ea"/>
              <a:cs typeface="+mn-cs"/>
            </a:endParaRPr>
          </a:p>
          <a:p>
            <a:pPr>
              <a:lnSpc>
                <a:spcPct val="100000"/>
              </a:lnSpc>
              <a:spcBef>
                <a:spcPts val="0"/>
              </a:spcBef>
              <a:spcAft>
                <a:spcPts val="600"/>
              </a:spcAft>
            </a:pPr>
            <a:r>
              <a:rPr lang="en-US" sz="1200" dirty="0">
                <a:solidFill>
                  <a:srgbClr val="000000"/>
                </a:solidFill>
              </a:rPr>
              <a:t>Laxmi lives with her mother and siblings in </a:t>
            </a:r>
            <a:r>
              <a:rPr lang="en-US" sz="1200" dirty="0" err="1">
                <a:solidFill>
                  <a:srgbClr val="000000"/>
                </a:solidFill>
              </a:rPr>
              <a:t>Jajarkot</a:t>
            </a:r>
            <a:r>
              <a:rPr lang="en-US" sz="1200" dirty="0">
                <a:solidFill>
                  <a:srgbClr val="000000"/>
                </a:solidFill>
              </a:rPr>
              <a:t>, a remote district in Nepal where almost half of the population live below the poverty line. Her family’s house is situated next to a giant suspension bridge – the second biggest in Nepal – which stretches over the mighty </a:t>
            </a:r>
            <a:r>
              <a:rPr lang="en-US" sz="1200" dirty="0" err="1">
                <a:solidFill>
                  <a:srgbClr val="000000"/>
                </a:solidFill>
              </a:rPr>
              <a:t>Bheri</a:t>
            </a:r>
            <a:r>
              <a:rPr lang="en-US" sz="1200" dirty="0">
                <a:solidFill>
                  <a:srgbClr val="000000"/>
                </a:solidFill>
              </a:rPr>
              <a:t> River.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Despite her family not having very much money, Laxmi’s parents were determined that their daughter receive an education.  </a:t>
            </a:r>
          </a:p>
          <a:p>
            <a:pPr>
              <a:lnSpc>
                <a:spcPct val="100000"/>
              </a:lnSpc>
              <a:spcBef>
                <a:spcPts val="0"/>
              </a:spcBef>
              <a:spcAft>
                <a:spcPts val="600"/>
              </a:spcAft>
            </a:pPr>
            <a:endParaRPr lang="en-AU" sz="1200" dirty="0">
              <a:solidFill>
                <a:srgbClr val="000000"/>
              </a:solidFill>
            </a:endParaRPr>
          </a:p>
          <a:p>
            <a:pPr lvl="0" defTabSz="912813" eaLnBrk="0" hangingPunct="0">
              <a:lnSpc>
                <a:spcPct val="100000"/>
              </a:lnSpc>
              <a:spcBef>
                <a:spcPts val="0"/>
              </a:spcBef>
              <a:spcAft>
                <a:spcPts val="600"/>
              </a:spcAft>
              <a:buSzTx/>
              <a:defRPr/>
            </a:pPr>
            <a:r>
              <a:rPr lang="en-US" sz="1200" dirty="0">
                <a:solidFill>
                  <a:srgbClr val="000000"/>
                </a:solidFill>
              </a:rPr>
              <a:t>Laxmi loved going to school. She joined a child’s club at her school that was run with the support of Caritas Australia’s partner, Caritas Nepal. Since 2018, Caritas Nepal has supported more than 5,000 children through the child’s clubs. Child’s club supports students to participate in extracurricular activities to develop their speaking, writing and leadership skills through activities such as debating competitions and essay writings. The children also organise awareness-raising activities such as public rallies, street dramas and putting up posters to highlight different issues such as child rights.</a:t>
            </a:r>
          </a:p>
          <a:p>
            <a:pPr lvl="0" defTabSz="912813" eaLnBrk="0" hangingPunct="0">
              <a:lnSpc>
                <a:spcPct val="100000"/>
              </a:lnSpc>
              <a:spcBef>
                <a:spcPts val="0"/>
              </a:spcBef>
              <a:spcAft>
                <a:spcPts val="600"/>
              </a:spcAft>
              <a:buSzTx/>
              <a:defRPr/>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Through involvement in her child’s club, Laxmi developed greater confidence. Keen to take on a leadership role, Laxmi was elected as the chairperson of her club! Her grades also excelled – she was the top of her class in many subjects and received a number of prizes in recognition of her academic achievements. But her proudest achievement was something that will have a lasting impact for future generations: water taps.</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Clean water has long been an issue at Laxmi’s school. Laxmi and her child’s club members discussed the need to build multiple water taps at the school so all students would have access clean drinking water. They lobbied the school administration, the ward office and the municipality office until they eventually agreed to construct a series of water taps on the school grounds. This experience made Laxmi </a:t>
            </a:r>
            <a:r>
              <a:rPr lang="en-US" sz="1200" dirty="0" err="1">
                <a:solidFill>
                  <a:srgbClr val="000000"/>
                </a:solidFill>
              </a:rPr>
              <a:t>realise</a:t>
            </a:r>
            <a:r>
              <a:rPr lang="en-US" sz="1200" dirty="0">
                <a:solidFill>
                  <a:srgbClr val="000000"/>
                </a:solidFill>
              </a:rPr>
              <a:t> that her voice matters, that her actions can make a difference. </a:t>
            </a:r>
          </a:p>
          <a:p>
            <a:pPr>
              <a:lnSpc>
                <a:spcPct val="100000"/>
              </a:lnSpc>
              <a:spcBef>
                <a:spcPts val="0"/>
              </a:spcBef>
              <a:spcAft>
                <a:spcPts val="600"/>
              </a:spcAft>
            </a:pPr>
            <a:endParaRPr lang="en-US" sz="1200" dirty="0">
              <a:solidFill>
                <a:srgbClr val="000000"/>
              </a:solidFill>
            </a:endParaRPr>
          </a:p>
          <a:p>
            <a:pPr>
              <a:lnSpc>
                <a:spcPct val="100000"/>
              </a:lnSpc>
              <a:spcBef>
                <a:spcPts val="0"/>
              </a:spcBef>
              <a:spcAft>
                <a:spcPts val="600"/>
              </a:spcAft>
            </a:pPr>
            <a:r>
              <a:rPr lang="en-US" sz="1200" dirty="0">
                <a:solidFill>
                  <a:srgbClr val="000000"/>
                </a:solidFill>
              </a:rPr>
              <a:t>Laxmi has graduated from high school and is now studying a Diploma in Civil Engineering at a technical school. Her dream is to work as an engineer and create a better life for her mother who is working from dawn to dusk every day to support her children. Laxmi continues to be involved in the child’s club, serving as an advisor and mentor to the next generation of young leaders at her old school.  </a:t>
            </a:r>
          </a:p>
          <a:p>
            <a:pPr>
              <a:lnSpc>
                <a:spcPct val="100000"/>
              </a:lnSpc>
              <a:spcBef>
                <a:spcPts val="0"/>
              </a:spcBef>
              <a:spcAft>
                <a:spcPts val="600"/>
              </a:spcAft>
            </a:pPr>
            <a:r>
              <a:rPr lang="en-US" sz="1200" dirty="0">
                <a:solidFill>
                  <a:srgbClr val="000000"/>
                </a:solidFill>
              </a:rPr>
              <a:t> </a:t>
            </a:r>
          </a:p>
          <a:p>
            <a:pPr lvl="0" defTabSz="912813" eaLnBrk="0" hangingPunct="0">
              <a:lnSpc>
                <a:spcPct val="100000"/>
              </a:lnSpc>
              <a:spcBef>
                <a:spcPts val="0"/>
              </a:spcBef>
              <a:spcAft>
                <a:spcPts val="600"/>
              </a:spcAft>
              <a:buSzTx/>
              <a:defRPr/>
            </a:pPr>
            <a:r>
              <a:rPr lang="en-US" sz="1200" dirty="0">
                <a:solidFill>
                  <a:srgbClr val="000000"/>
                </a:solidFill>
              </a:rPr>
              <a:t>Caritas Australia and its partners continue to come alongside communities, including Laxmi’s, as they face ongoing and new challenges. Sadly, in late 2023, Laxmi’s village was impacted by an earthquake. Some members of their community lost their lives; many people and homes were impacted. While Laxmi and her family were able to escape safely, their home was destroyed. Your generous support enables basic needs to be met so that Laxmi and others experiencing such vulnerability can rebuild their homes and futures.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sz="1200" kern="1200" dirty="0">
              <a:solidFill>
                <a:schemeClr val="tx1"/>
              </a:solidFill>
              <a:effectLst/>
              <a:latin typeface="Segoe UI" panose="020B0502040204020203" pitchFamily="34" charset="0"/>
              <a:ea typeface="+mn-ea"/>
              <a:cs typeface="+mn-cs"/>
            </a:endParaRPr>
          </a:p>
          <a:p>
            <a:r>
              <a:rPr lang="en-US" sz="1200" i="1" kern="1200" dirty="0">
                <a:solidFill>
                  <a:schemeClr val="tx1"/>
                </a:solidFill>
                <a:effectLst/>
                <a:latin typeface="Segoe UI" panose="020B0502040204020203" pitchFamily="34" charset="0"/>
                <a:ea typeface="+mn-ea"/>
                <a:cs typeface="+mn-cs"/>
              </a:rPr>
              <a:t>Along with your support, this program is supported by the Australian government through the Australian NGO Cooperation Program (ANCP).</a:t>
            </a:r>
            <a:endParaRPr lang="en-AU" sz="1200" i="1" kern="1200" dirty="0">
              <a:solidFill>
                <a:schemeClr val="tx1"/>
              </a:solidFill>
              <a:effectLst/>
              <a:latin typeface="Segoe UI" panose="020B0502040204020203" pitchFamily="34" charset="0"/>
              <a:ea typeface="+mn-ea"/>
              <a:cs typeface="+mn-cs"/>
            </a:endParaRPr>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35</a:t>
            </a:fld>
            <a:endParaRPr lang="en-AU"/>
          </a:p>
        </p:txBody>
      </p:sp>
    </p:spTree>
    <p:extLst>
      <p:ext uri="{BB962C8B-B14F-4D97-AF65-F5344CB8AC3E}">
        <p14:creationId xmlns:p14="http://schemas.microsoft.com/office/powerpoint/2010/main" val="2343831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situations of poverty, inequality, environmental crisis or other injustice do you see?</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actions will you take to bear witness to and be an ally or advocate for communities facing injustice?</a:t>
            </a:r>
          </a:p>
          <a:p>
            <a:endParaRPr lang="en-AU" i="1" dirty="0"/>
          </a:p>
          <a:p>
            <a:r>
              <a:rPr lang="en-AU" i="1" dirty="0"/>
              <a:t>(pause)</a:t>
            </a:r>
          </a:p>
          <a:p>
            <a:endParaRPr lang="en-AU" dirty="0"/>
          </a:p>
          <a:p>
            <a:r>
              <a:rPr lang="en-AU" b="1" dirty="0"/>
              <a:t>RESPOND</a:t>
            </a:r>
          </a:p>
          <a:p>
            <a:endParaRPr lang="en-AU" dirty="0"/>
          </a:p>
          <a:p>
            <a:r>
              <a:rPr lang="en-AU" sz="1200" dirty="0"/>
              <a:t>Jesus, you lead us to connect with each other and our common home.</a:t>
            </a:r>
          </a:p>
          <a:p>
            <a:r>
              <a:rPr lang="en-AU" sz="1200" b="1" dirty="0"/>
              <a:t>May we follow the way of care.</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36</a:t>
            </a:fld>
            <a:endParaRPr lang="en-AU"/>
          </a:p>
        </p:txBody>
      </p:sp>
    </p:spTree>
    <p:extLst>
      <p:ext uri="{BB962C8B-B14F-4D97-AF65-F5344CB8AC3E}">
        <p14:creationId xmlns:p14="http://schemas.microsoft.com/office/powerpoint/2010/main" val="11730198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10000"/>
              </a:lnSpc>
              <a:spcBef>
                <a:spcPts val="0"/>
              </a:spcBef>
              <a:spcAft>
                <a:spcPts val="0"/>
              </a:spcAft>
              <a:buClrTx/>
              <a:buSzTx/>
              <a:buFontTx/>
              <a:buNone/>
              <a:tabLst/>
              <a:defRPr/>
            </a:pPr>
            <a:r>
              <a:rPr lang="en-AU" b="1" dirty="0"/>
              <a:t>STATION 12 Jesus dies on the cross</a:t>
            </a:r>
          </a:p>
          <a:p>
            <a:pPr marL="0" marR="0" lvl="0" indent="0" algn="l" defTabSz="673503" rtl="0" eaLnBrk="1" fontAlgn="auto" latinLnBrk="0" hangingPunct="1">
              <a:lnSpc>
                <a:spcPct val="110000"/>
              </a:lnSpc>
              <a:spcBef>
                <a:spcPts val="0"/>
              </a:spcBef>
              <a:spcAft>
                <a:spcPts val="0"/>
              </a:spcAft>
              <a:buClrTx/>
              <a:buSzTx/>
              <a:buFontTx/>
              <a:buNone/>
              <a:tabLst/>
              <a:defRPr/>
            </a:pPr>
            <a:endParaRPr lang="en-AU" sz="1200" b="1" dirty="0"/>
          </a:p>
          <a:p>
            <a:pPr>
              <a:lnSpc>
                <a:spcPct val="110000"/>
              </a:lnSpc>
              <a:spcAft>
                <a:spcPts val="1200"/>
              </a:spcAft>
            </a:pPr>
            <a:r>
              <a:rPr lang="en-AU" sz="1200" dirty="0"/>
              <a:t>The sky is dark and, from the cross, Jesus cries out in despair: “My God, my God, why have you forsaken me?” Soon after, he dies. </a:t>
            </a:r>
          </a:p>
          <a:p>
            <a:pPr>
              <a:lnSpc>
                <a:spcPct val="110000"/>
              </a:lnSpc>
              <a:spcAft>
                <a:spcPts val="1200"/>
              </a:spcAft>
            </a:pPr>
            <a:endParaRPr lang="en-AU" sz="1200" dirty="0"/>
          </a:p>
          <a:p>
            <a:pPr>
              <a:lnSpc>
                <a:spcPct val="110000"/>
              </a:lnSpc>
              <a:spcAft>
                <a:spcPts val="1200"/>
              </a:spcAft>
            </a:pPr>
            <a:r>
              <a:rPr lang="en-AU" sz="1200" dirty="0"/>
              <a:t>At that moment, not only does the curtain of the temple tear in two, from top to bottom, but the whole earth shakes.</a:t>
            </a:r>
            <a:endParaRPr lang="en-US" sz="1800" dirty="0"/>
          </a:p>
          <a:p>
            <a:pPr>
              <a:lnSpc>
                <a:spcPct val="110000"/>
              </a:lnSpc>
            </a:pPr>
            <a:endParaRPr lang="en-AU" dirty="0"/>
          </a:p>
          <a:p>
            <a:pPr>
              <a:lnSpc>
                <a:spcPct val="110000"/>
              </a:lnSpc>
            </a:pPr>
            <a:r>
              <a:rPr lang="en-AU" i="1" dirty="0"/>
              <a:t>(pause)</a:t>
            </a:r>
          </a:p>
          <a:p>
            <a:pPr>
              <a:lnSpc>
                <a:spcPct val="110000"/>
              </a:lnSpc>
            </a:pPr>
            <a:endParaRPr lang="en-AU" dirty="0"/>
          </a:p>
          <a:p>
            <a:pPr>
              <a:lnSpc>
                <a:spcPct val="110000"/>
              </a:lnSpc>
              <a:spcAft>
                <a:spcPts val="1200"/>
              </a:spcAft>
            </a:pPr>
            <a:r>
              <a:rPr lang="en-AU" sz="1200" dirty="0">
                <a:solidFill>
                  <a:schemeClr val="bg1"/>
                </a:solidFill>
                <a:cs typeface="Arial"/>
              </a:rPr>
              <a:t>Injustice can impact the earth and its people for generations. </a:t>
            </a:r>
          </a:p>
          <a:p>
            <a:pPr>
              <a:lnSpc>
                <a:spcPct val="110000"/>
              </a:lnSpc>
              <a:spcAft>
                <a:spcPts val="1200"/>
              </a:spcAft>
            </a:pPr>
            <a:endParaRPr lang="en-AU" sz="1200" dirty="0">
              <a:solidFill>
                <a:schemeClr val="bg1"/>
              </a:solidFill>
              <a:cs typeface="Arial"/>
            </a:endParaRPr>
          </a:p>
          <a:p>
            <a:pPr>
              <a:lnSpc>
                <a:spcPct val="110000"/>
              </a:lnSpc>
              <a:spcAft>
                <a:spcPts val="1200"/>
              </a:spcAft>
            </a:pPr>
            <a:r>
              <a:rPr lang="en-AU" sz="1200" dirty="0">
                <a:solidFill>
                  <a:schemeClr val="bg1"/>
                </a:solidFill>
                <a:cs typeface="Arial"/>
              </a:rPr>
              <a:t>But actions that restore justice help all of creation to thrive. </a:t>
            </a:r>
            <a:endParaRPr lang="en-AU" sz="1200" dirty="0">
              <a:solidFill>
                <a:schemeClr val="bg1"/>
              </a:solidFill>
            </a:endParaRPr>
          </a:p>
          <a:p>
            <a:pPr>
              <a:lnSpc>
                <a:spcPct val="110000"/>
              </a:lnSpc>
            </a:pPr>
            <a:endParaRPr lang="en-AU" dirty="0"/>
          </a:p>
          <a:p>
            <a:pPr>
              <a:lnSpc>
                <a:spcPct val="110000"/>
              </a:lnSpc>
              <a:spcAft>
                <a:spcPts val="1200"/>
              </a:spcAft>
            </a:pPr>
            <a:r>
              <a:rPr lang="en-AU" sz="1200" dirty="0"/>
              <a:t>____________</a:t>
            </a:r>
          </a:p>
          <a:p>
            <a:pPr>
              <a:lnSpc>
                <a:spcPct val="110000"/>
              </a:lnSpc>
              <a:spcAft>
                <a:spcPts val="1200"/>
              </a:spcAft>
            </a:pPr>
            <a:endParaRPr lang="en-AU" sz="1200" dirty="0"/>
          </a:p>
          <a:p>
            <a:pPr marL="0" marR="0" lvl="0" indent="0" algn="l" defTabSz="673503" rtl="0" eaLnBrk="1" fontAlgn="auto" latinLnBrk="0" hangingPunct="1">
              <a:lnSpc>
                <a:spcPct val="110000"/>
              </a:lnSpc>
              <a:spcBef>
                <a:spcPts val="0"/>
              </a:spcBef>
              <a:spcAft>
                <a:spcPts val="1200"/>
              </a:spcAft>
              <a:buClrTx/>
              <a:buSzTx/>
              <a:buFontTx/>
              <a:buNone/>
              <a:tabLst/>
              <a:defRPr/>
            </a:pPr>
            <a:r>
              <a:rPr lang="en-AU" sz="1400" dirty="0"/>
              <a:t>Matthew 27:45–51</a:t>
            </a:r>
            <a:r>
              <a:rPr lang="en-AU" sz="1200" dirty="0"/>
              <a:t>, Mark 15:33–39, Luke 23:44–49, John 19:30</a:t>
            </a:r>
          </a:p>
          <a:p>
            <a:pPr>
              <a:lnSpc>
                <a:spcPct val="1100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37</a:t>
            </a:fld>
            <a:endParaRPr lang="en-AU"/>
          </a:p>
        </p:txBody>
      </p:sp>
    </p:spTree>
    <p:extLst>
      <p:ext uri="{BB962C8B-B14F-4D97-AF65-F5344CB8AC3E}">
        <p14:creationId xmlns:p14="http://schemas.microsoft.com/office/powerpoint/2010/main" val="25689078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MONORANJON’S STORY</a:t>
            </a:r>
          </a:p>
          <a:p>
            <a:endParaRPr lang="en-AU" sz="1200" kern="1200" dirty="0">
              <a:solidFill>
                <a:schemeClr val="tx1"/>
              </a:solidFill>
              <a:effectLst/>
              <a:latin typeface="Segoe UI" panose="020B0502040204020203" pitchFamily="34" charset="0"/>
              <a:ea typeface="+mn-ea"/>
              <a:cs typeface="+mn-cs"/>
            </a:endParaRPr>
          </a:p>
          <a:p>
            <a:pPr lvl="0" defTabSz="912813" eaLnBrk="0" hangingPunct="0">
              <a:lnSpc>
                <a:spcPct val="100000"/>
              </a:lnSpc>
              <a:spcBef>
                <a:spcPts val="0"/>
              </a:spcBef>
              <a:spcAft>
                <a:spcPts val="600"/>
              </a:spcAft>
              <a:buSzTx/>
              <a:defRPr/>
            </a:pPr>
            <a:r>
              <a:rPr lang="en-AU" sz="1200" i="1" dirty="0">
                <a:solidFill>
                  <a:schemeClr val="tx2">
                    <a:lumMod val="75000"/>
                  </a:schemeClr>
                </a:solidFill>
              </a:rPr>
              <a:t>Communities heavily impacted by climate change learn to be adaptive to the ever-changing environmental challenges. </a:t>
            </a:r>
          </a:p>
          <a:p>
            <a:pPr lvl="0" defTabSz="912813" eaLnBrk="0" hangingPunct="0">
              <a:lnSpc>
                <a:spcPct val="100000"/>
              </a:lnSpc>
              <a:spcBef>
                <a:spcPts val="0"/>
              </a:spcBef>
              <a:spcAft>
                <a:spcPts val="600"/>
              </a:spcAft>
              <a:buSzTx/>
              <a:defRPr/>
            </a:pPr>
            <a:endParaRPr lang="en-AU" sz="1200" i="1" dirty="0">
              <a:solidFill>
                <a:schemeClr val="tx2">
                  <a:lumMod val="75000"/>
                </a:schemeClr>
              </a:solidFill>
            </a:endParaRPr>
          </a:p>
          <a:p>
            <a:pPr>
              <a:lnSpc>
                <a:spcPct val="100000"/>
              </a:lnSpc>
            </a:pPr>
            <a:r>
              <a:rPr lang="en-US" dirty="0">
                <a:solidFill>
                  <a:srgbClr val="000000"/>
                </a:solidFill>
              </a:rPr>
              <a:t>47-year-old </a:t>
            </a:r>
            <a:r>
              <a:rPr lang="en-US" dirty="0" err="1">
                <a:solidFill>
                  <a:srgbClr val="000000"/>
                </a:solidFill>
              </a:rPr>
              <a:t>Monoranjon</a:t>
            </a:r>
            <a:r>
              <a:rPr lang="en-US" dirty="0">
                <a:solidFill>
                  <a:srgbClr val="000000"/>
                </a:solidFill>
              </a:rPr>
              <a:t> lives in a small village in the southwest deltaic region of Bangladesh, highly affected by climate change - induced extreme heat waves, drought, flooding, cyclones, coastal erosion and tidal surges. He lives with his wife, Anita (35), and two children, Sushmita (14), and </a:t>
            </a:r>
            <a:r>
              <a:rPr lang="en-US" dirty="0" err="1">
                <a:solidFill>
                  <a:srgbClr val="000000"/>
                </a:solidFill>
              </a:rPr>
              <a:t>Chandon</a:t>
            </a:r>
            <a:r>
              <a:rPr lang="en-US" dirty="0">
                <a:solidFill>
                  <a:srgbClr val="000000"/>
                </a:solidFill>
              </a:rPr>
              <a:t> (5). </a:t>
            </a:r>
          </a:p>
          <a:p>
            <a:pPr>
              <a:lnSpc>
                <a:spcPct val="100000"/>
              </a:lnSpc>
            </a:pPr>
            <a:endParaRPr lang="en-US" dirty="0">
              <a:solidFill>
                <a:srgbClr val="000000"/>
              </a:solidFill>
            </a:endParaRPr>
          </a:p>
          <a:p>
            <a:pPr>
              <a:lnSpc>
                <a:spcPct val="100000"/>
              </a:lnSpc>
            </a:pPr>
            <a:r>
              <a:rPr lang="en-US" dirty="0" err="1">
                <a:solidFill>
                  <a:srgbClr val="000000"/>
                </a:solidFill>
              </a:rPr>
              <a:t>Monoranjon</a:t>
            </a:r>
            <a:r>
              <a:rPr lang="en-US" dirty="0">
                <a:solidFill>
                  <a:srgbClr val="000000"/>
                </a:solidFill>
              </a:rPr>
              <a:t> lived a life fraught with challenges before joining Caritas Bangladesh's Community Managed Sustainable Livelihoods and Resilience Program (CMLRP-II). As a day </a:t>
            </a:r>
            <a:r>
              <a:rPr lang="en-US" dirty="0" err="1">
                <a:solidFill>
                  <a:srgbClr val="000000"/>
                </a:solidFill>
              </a:rPr>
              <a:t>labourer</a:t>
            </a:r>
            <a:r>
              <a:rPr lang="en-US" dirty="0">
                <a:solidFill>
                  <a:srgbClr val="000000"/>
                </a:solidFill>
              </a:rPr>
              <a:t>, he struggled to make ends meet, facing the constant threats of natural disasters like cyclones, storms, and heat waves. Poverty, food insecurity, and the threat posed by forest animals like crocodiles and tigers compounded his difficulties. With limited education and the responsibility of caring for his family following his father's sudden demise, </a:t>
            </a:r>
            <a:r>
              <a:rPr lang="en-US" dirty="0" err="1">
                <a:solidFill>
                  <a:srgbClr val="000000"/>
                </a:solidFill>
              </a:rPr>
              <a:t>Monoranjon's</a:t>
            </a:r>
            <a:r>
              <a:rPr lang="en-US" dirty="0">
                <a:solidFill>
                  <a:srgbClr val="000000"/>
                </a:solidFill>
              </a:rPr>
              <a:t> life was a constant battle to make basic ends meet. </a:t>
            </a:r>
          </a:p>
          <a:p>
            <a:pPr>
              <a:lnSpc>
                <a:spcPct val="100000"/>
              </a:lnSpc>
            </a:pPr>
            <a:endParaRPr lang="en-US" dirty="0">
              <a:solidFill>
                <a:srgbClr val="000000"/>
              </a:solidFill>
            </a:endParaRPr>
          </a:p>
          <a:p>
            <a:pPr>
              <a:lnSpc>
                <a:spcPct val="100000"/>
              </a:lnSpc>
            </a:pPr>
            <a:r>
              <a:rPr lang="en-US" dirty="0">
                <a:solidFill>
                  <a:srgbClr val="000000"/>
                </a:solidFill>
              </a:rPr>
              <a:t>Without enough income from his crops and fishing, </a:t>
            </a:r>
            <a:r>
              <a:rPr lang="en-US" dirty="0" err="1">
                <a:solidFill>
                  <a:srgbClr val="000000"/>
                </a:solidFill>
              </a:rPr>
              <a:t>Monoranjon</a:t>
            </a:r>
            <a:r>
              <a:rPr lang="en-US" dirty="0">
                <a:solidFill>
                  <a:srgbClr val="000000"/>
                </a:solidFill>
              </a:rPr>
              <a:t> was at risk of being unable to afford school fees and supplies for his daughter Sushmita, and in the years to come, his son </a:t>
            </a:r>
            <a:r>
              <a:rPr lang="en-US" dirty="0" err="1">
                <a:solidFill>
                  <a:srgbClr val="000000"/>
                </a:solidFill>
              </a:rPr>
              <a:t>Chandon</a:t>
            </a:r>
            <a:r>
              <a:rPr lang="en-US" dirty="0">
                <a:solidFill>
                  <a:srgbClr val="000000"/>
                </a:solidFill>
              </a:rPr>
              <a:t>. Without completing school, his children face a high risk of remaining in the cycle of poverty. </a:t>
            </a:r>
          </a:p>
          <a:p>
            <a:pPr>
              <a:lnSpc>
                <a:spcPct val="100000"/>
              </a:lnSpc>
            </a:pPr>
            <a:endParaRPr lang="en-US" dirty="0">
              <a:solidFill>
                <a:srgbClr val="000000"/>
              </a:solidFill>
            </a:endParaRPr>
          </a:p>
          <a:p>
            <a:pPr>
              <a:lnSpc>
                <a:spcPct val="100000"/>
              </a:lnSpc>
            </a:pPr>
            <a:r>
              <a:rPr lang="en-US" dirty="0">
                <a:solidFill>
                  <a:srgbClr val="000000"/>
                </a:solidFill>
              </a:rPr>
              <a:t>Bangladesh’s most impoverished populations are disproportionately affected by and vulnerable to the current and predicted effects of climate change. Bangladesh is the 3rd highest rice producer in the world, but many across Bangladesh are being forced to replace their rice patties with alternative aquacultures because of saltwater intrusion. This is leading to income loss, and as a result, a concentration of wealth to those with higher investment resources. </a:t>
            </a:r>
          </a:p>
          <a:p>
            <a:pPr>
              <a:lnSpc>
                <a:spcPct val="100000"/>
              </a:lnSpc>
            </a:pPr>
            <a:endParaRPr lang="en-US" dirty="0">
              <a:solidFill>
                <a:srgbClr val="000000"/>
              </a:solidFill>
            </a:endParaRPr>
          </a:p>
          <a:p>
            <a:pPr>
              <a:lnSpc>
                <a:spcPct val="100000"/>
              </a:lnSpc>
            </a:pPr>
            <a:r>
              <a:rPr lang="en-US" dirty="0">
                <a:solidFill>
                  <a:srgbClr val="000000"/>
                </a:solidFill>
              </a:rPr>
              <a:t>“In this dry season no seedlings come out from seeds. Due to heat of the sun and lack of water, plants are dying.” </a:t>
            </a:r>
            <a:r>
              <a:rPr lang="en-US" dirty="0" err="1">
                <a:solidFill>
                  <a:srgbClr val="000000"/>
                </a:solidFill>
              </a:rPr>
              <a:t>Monoranjon</a:t>
            </a:r>
            <a:r>
              <a:rPr lang="en-US" dirty="0">
                <a:solidFill>
                  <a:srgbClr val="000000"/>
                </a:solidFill>
              </a:rPr>
              <a:t> told Caritas Australia. </a:t>
            </a:r>
          </a:p>
          <a:p>
            <a:pPr>
              <a:lnSpc>
                <a:spcPct val="100000"/>
              </a:lnSpc>
            </a:pPr>
            <a:r>
              <a:rPr lang="en-US" dirty="0">
                <a:solidFill>
                  <a:srgbClr val="000000"/>
                </a:solidFill>
              </a:rPr>
              <a:t>Joining the livelihoods program brought hope back into </a:t>
            </a:r>
            <a:r>
              <a:rPr lang="en-US" dirty="0" err="1">
                <a:solidFill>
                  <a:srgbClr val="000000"/>
                </a:solidFill>
              </a:rPr>
              <a:t>Monoranjon's</a:t>
            </a:r>
            <a:r>
              <a:rPr lang="en-US" dirty="0">
                <a:solidFill>
                  <a:srgbClr val="000000"/>
                </a:solidFill>
              </a:rPr>
              <a:t> life. Through peer learning sessions, he gained invaluable knowledge and skills in climate-resilient organic vegetable cultivation, poultry and livestock rearing, livestock vaccination, fish polyculture, and crab fattening. He has gained knowledge in salt tolerant vegetable farming, acquiring skills such as mulching, composting, and advancing his own organic </a:t>
            </a:r>
            <a:r>
              <a:rPr lang="en-US" dirty="0" err="1">
                <a:solidFill>
                  <a:srgbClr val="000000"/>
                </a:solidFill>
              </a:rPr>
              <a:t>fertiliser</a:t>
            </a:r>
            <a:r>
              <a:rPr lang="en-US" dirty="0">
                <a:solidFill>
                  <a:srgbClr val="000000"/>
                </a:solidFill>
              </a:rPr>
              <a:t> and pesticide production and use. </a:t>
            </a:r>
          </a:p>
          <a:p>
            <a:pPr>
              <a:lnSpc>
                <a:spcPct val="100000"/>
              </a:lnSpc>
            </a:pPr>
            <a:endParaRPr lang="en-US" dirty="0">
              <a:solidFill>
                <a:srgbClr val="000000"/>
              </a:solidFill>
            </a:endParaRPr>
          </a:p>
          <a:p>
            <a:pPr>
              <a:lnSpc>
                <a:spcPct val="100000"/>
              </a:lnSpc>
            </a:pPr>
            <a:r>
              <a:rPr lang="en-US" dirty="0">
                <a:solidFill>
                  <a:srgbClr val="000000"/>
                </a:solidFill>
              </a:rPr>
              <a:t>“Getting this training from Caritas, I am very happy. In my personal training and with the help of them I have learned a lot. I understand how to keep our livestock well, and how we live in our area, about climate.” </a:t>
            </a:r>
            <a:r>
              <a:rPr lang="en-US" dirty="0" err="1">
                <a:solidFill>
                  <a:srgbClr val="000000"/>
                </a:solidFill>
              </a:rPr>
              <a:t>Monoranjon</a:t>
            </a:r>
            <a:r>
              <a:rPr lang="en-US" dirty="0">
                <a:solidFill>
                  <a:srgbClr val="000000"/>
                </a:solidFill>
              </a:rPr>
              <a:t> said. </a:t>
            </a:r>
          </a:p>
          <a:p>
            <a:pPr>
              <a:lnSpc>
                <a:spcPct val="100000"/>
              </a:lnSpc>
            </a:pPr>
            <a:endParaRPr lang="en-US" dirty="0">
              <a:solidFill>
                <a:srgbClr val="000000"/>
              </a:solidFill>
            </a:endParaRPr>
          </a:p>
          <a:p>
            <a:pPr>
              <a:lnSpc>
                <a:spcPct val="100000"/>
              </a:lnSpc>
            </a:pPr>
            <a:r>
              <a:rPr lang="en-US" dirty="0">
                <a:solidFill>
                  <a:srgbClr val="000000"/>
                </a:solidFill>
              </a:rPr>
              <a:t>As a result, </a:t>
            </a:r>
            <a:r>
              <a:rPr lang="en-US" dirty="0" err="1">
                <a:solidFill>
                  <a:srgbClr val="000000"/>
                </a:solidFill>
              </a:rPr>
              <a:t>Monoranjon</a:t>
            </a:r>
            <a:r>
              <a:rPr lang="en-US" dirty="0">
                <a:solidFill>
                  <a:srgbClr val="000000"/>
                </a:solidFill>
              </a:rPr>
              <a:t> and Anita have seen an increase in crop growth and improved his aquaculture practices, and his family's financial situation has improved. He has also been able to diversify his income through local beekeeping. He is now able to continue sending his children to school, provide them with better nutrition, and ensure their overall well-being. </a:t>
            </a:r>
            <a:endParaRPr lang="en-AU"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000000"/>
              </a:solidFill>
            </a:endParaRPr>
          </a:p>
          <a:p>
            <a:endParaRPr lang="en-US" sz="1200" b="0"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38</a:t>
            </a:fld>
            <a:endParaRPr lang="en-AU"/>
          </a:p>
        </p:txBody>
      </p:sp>
    </p:spTree>
    <p:extLst>
      <p:ext uri="{BB962C8B-B14F-4D97-AF65-F5344CB8AC3E}">
        <p14:creationId xmlns:p14="http://schemas.microsoft.com/office/powerpoint/2010/main" val="5912124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0" indent="0" algn="l">
              <a:lnSpc>
                <a:spcPct val="114000"/>
              </a:lnSpc>
              <a:spcAft>
                <a:spcPts val="844"/>
              </a:spcAft>
              <a:buFont typeface="Arial" panose="020B0604020202020204" pitchFamily="34" charset="0"/>
              <a:buNone/>
            </a:pPr>
            <a:r>
              <a:rPr lang="en-AU" sz="1200" dirty="0"/>
              <a:t>Integral ecology is the idea that everything is connected. We are one part of the whole of creation. </a:t>
            </a:r>
          </a:p>
          <a:p>
            <a:pPr marL="171450" indent="-171450">
              <a:lnSpc>
                <a:spcPts val="2400"/>
              </a:lnSpc>
              <a:spcAft>
                <a:spcPts val="1200"/>
              </a:spcAft>
              <a:buFont typeface="Arial" panose="020B0604020202020204" pitchFamily="34" charset="0"/>
              <a:buChar char="•"/>
            </a:pPr>
            <a:r>
              <a:rPr lang="en-US" sz="1200" dirty="0"/>
              <a:t>How does caring for our common home help the world’s most vulnerable communities?</a:t>
            </a:r>
          </a:p>
          <a:p>
            <a:endParaRPr lang="en-AU" i="1" dirty="0"/>
          </a:p>
          <a:p>
            <a:r>
              <a:rPr lang="en-AU" i="1" dirty="0"/>
              <a:t>(pause)</a:t>
            </a:r>
          </a:p>
          <a:p>
            <a:endParaRPr lang="en-AU" dirty="0"/>
          </a:p>
          <a:p>
            <a:r>
              <a:rPr lang="en-AU" b="1" dirty="0"/>
              <a:t>RESPOND</a:t>
            </a:r>
          </a:p>
          <a:p>
            <a:pPr>
              <a:lnSpc>
                <a:spcPct val="114000"/>
              </a:lnSpc>
              <a:spcAft>
                <a:spcPts val="844"/>
              </a:spcAft>
            </a:pPr>
            <a:endParaRPr lang="en-AU" sz="1400" dirty="0"/>
          </a:p>
          <a:p>
            <a:pPr>
              <a:lnSpc>
                <a:spcPct val="114000"/>
              </a:lnSpc>
              <a:spcAft>
                <a:spcPts val="844"/>
              </a:spcAft>
            </a:pPr>
            <a:r>
              <a:rPr lang="en-AU" sz="1400" dirty="0"/>
              <a:t>Jesus, you hear “both the cry of the earth and the cry of the poor.”*  </a:t>
            </a:r>
          </a:p>
          <a:p>
            <a:pPr>
              <a:lnSpc>
                <a:spcPct val="114000"/>
              </a:lnSpc>
              <a:spcAft>
                <a:spcPts val="844"/>
              </a:spcAft>
            </a:pPr>
            <a:r>
              <a:rPr lang="en-AU" sz="1400" b="1" dirty="0"/>
              <a:t>May we follow the way of care.</a:t>
            </a:r>
            <a:endParaRPr lang="en-AU" sz="14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t>____________</a:t>
            </a:r>
          </a:p>
          <a:p>
            <a:endParaRPr lang="en-AU" dirty="0"/>
          </a:p>
          <a:p>
            <a:r>
              <a:rPr lang="en-AU" dirty="0"/>
              <a:t>* Pope Francis, </a:t>
            </a:r>
            <a:r>
              <a:rPr lang="en-AU" i="1" dirty="0" err="1"/>
              <a:t>Laudato</a:t>
            </a:r>
            <a:r>
              <a:rPr lang="en-AU" i="1" dirty="0"/>
              <a:t> Si’ </a:t>
            </a:r>
            <a:r>
              <a:rPr lang="en-AU" i="0" dirty="0"/>
              <a:t>n49</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39</a:t>
            </a:fld>
            <a:endParaRPr lang="en-AU"/>
          </a:p>
        </p:txBody>
      </p:sp>
    </p:spTree>
    <p:extLst>
      <p:ext uri="{BB962C8B-B14F-4D97-AF65-F5344CB8AC3E}">
        <p14:creationId xmlns:p14="http://schemas.microsoft.com/office/powerpoint/2010/main" val="38473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13 Jesus is taken down from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t>A secret follower of Jesus named Joseph of </a:t>
            </a:r>
            <a:r>
              <a:rPr lang="en-AU" sz="1200" dirty="0" err="1"/>
              <a:t>Arimathaea</a:t>
            </a:r>
            <a:r>
              <a:rPr lang="en-AU" sz="1200" dirty="0"/>
              <a:t> asks Pilate if he can remove the body of Jesus from the cross. Pilate allows it, so Joseph and another follower named Nicodemus take it away and prepare it for burial. </a:t>
            </a:r>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1200" dirty="0"/>
              <a:t>Joseph of </a:t>
            </a:r>
            <a:r>
              <a:rPr lang="en-AU" sz="1200" dirty="0" err="1"/>
              <a:t>Arimathaea</a:t>
            </a:r>
            <a:r>
              <a:rPr lang="en-AU" sz="1200" dirty="0"/>
              <a:t> kept his care for Jesus secret because he was afraid of what might happen if it became public. But his fear did not keep him from acting with care and human dignity.</a:t>
            </a:r>
          </a:p>
          <a:p>
            <a:pPr>
              <a:lnSpc>
                <a:spcPts val="2400"/>
              </a:lnSpc>
              <a:spcAft>
                <a:spcPts val="1200"/>
              </a:spcAft>
            </a:pPr>
            <a:endParaRPr lang="en-AU" sz="1200" dirty="0"/>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27:57–58</a:t>
            </a:r>
            <a:r>
              <a:rPr lang="en-AU" sz="1200" dirty="0"/>
              <a:t>, Mark 15:42–45, Luke 23:50–52, John 19:38</a:t>
            </a:r>
            <a:endParaRPr lang="en-AU" sz="1400" dirty="0"/>
          </a:p>
          <a:p>
            <a:pPr>
              <a:lnSpc>
                <a:spcPts val="2400"/>
              </a:lnSpc>
              <a:spcAft>
                <a:spcPts val="1200"/>
              </a:spcAft>
            </a:pPr>
            <a:r>
              <a:rPr lang="en-AU" sz="1200" dirty="0"/>
              <a:t> </a:t>
            </a:r>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40</a:t>
            </a:fld>
            <a:endParaRPr lang="en-AU"/>
          </a:p>
        </p:txBody>
      </p:sp>
    </p:spTree>
    <p:extLst>
      <p:ext uri="{BB962C8B-B14F-4D97-AF65-F5344CB8AC3E}">
        <p14:creationId xmlns:p14="http://schemas.microsoft.com/office/powerpoint/2010/main" val="2027754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LEMAKOT HEALTH CENTRE STORY</a:t>
            </a:r>
          </a:p>
          <a:p>
            <a:endParaRPr lang="en-AU" sz="1200" kern="1200" dirty="0">
              <a:solidFill>
                <a:schemeClr val="tx1"/>
              </a:solidFill>
              <a:effectLst/>
              <a:latin typeface="Segoe UI" panose="020B0502040204020203" pitchFamily="34" charset="0"/>
              <a:ea typeface="+mn-ea"/>
              <a:cs typeface="+mn-cs"/>
            </a:endParaRPr>
          </a:p>
          <a:p>
            <a:r>
              <a:rPr lang="en-AU" i="1" dirty="0"/>
              <a:t>This story shows us how important it is to act with compassion when we see others in our human family facing challenges. </a:t>
            </a:r>
          </a:p>
          <a:p>
            <a:endParaRPr lang="en-AU" sz="1200" kern="1200" dirty="0">
              <a:solidFill>
                <a:schemeClr val="tx1"/>
              </a:solidFill>
              <a:effectLst/>
              <a:latin typeface="Segoe UI" panose="020B0502040204020203" pitchFamily="34" charset="0"/>
              <a:ea typeface="+mn-ea"/>
              <a:cs typeface="+mn-cs"/>
            </a:endParaRPr>
          </a:p>
          <a:p>
            <a:pPr>
              <a:lnSpc>
                <a:spcPct val="114000"/>
              </a:lnSpc>
              <a:spcAft>
                <a:spcPts val="600"/>
              </a:spcAft>
            </a:pPr>
            <a:r>
              <a:rPr lang="en-US" dirty="0">
                <a:solidFill>
                  <a:srgbClr val="000000"/>
                </a:solidFill>
              </a:rPr>
              <a:t>The </a:t>
            </a:r>
            <a:r>
              <a:rPr lang="en-US" dirty="0" err="1">
                <a:solidFill>
                  <a:srgbClr val="000000"/>
                </a:solidFill>
              </a:rPr>
              <a:t>Lemakot</a:t>
            </a:r>
            <a:r>
              <a:rPr lang="en-US" dirty="0">
                <a:solidFill>
                  <a:srgbClr val="000000"/>
                </a:solidFill>
              </a:rPr>
              <a:t> Health Center in rural Papua New Guinea was first established in 1912 with the last major maintenance work in 1987. Earlier this year funding from Caritas Australia and Catholic Church Health Services helped replace the facility’s roof.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Rural health </a:t>
            </a:r>
            <a:r>
              <a:rPr lang="en-US" dirty="0" err="1">
                <a:solidFill>
                  <a:srgbClr val="000000"/>
                </a:solidFill>
              </a:rPr>
              <a:t>centres</a:t>
            </a:r>
            <a:r>
              <a:rPr lang="en-US" dirty="0">
                <a:solidFill>
                  <a:srgbClr val="000000"/>
                </a:solidFill>
              </a:rPr>
              <a:t>, like the one is </a:t>
            </a:r>
            <a:r>
              <a:rPr lang="en-US" dirty="0" err="1">
                <a:solidFill>
                  <a:srgbClr val="000000"/>
                </a:solidFill>
              </a:rPr>
              <a:t>Lemakot</a:t>
            </a:r>
            <a:r>
              <a:rPr lang="en-US" dirty="0">
                <a:solidFill>
                  <a:srgbClr val="000000"/>
                </a:solidFill>
              </a:rPr>
              <a:t> face enormous challenges in addressing work of this magnitude. The cost of supplies in Papua New Guinea is high, with record inflation reducing purchasing power for everybody, especially for those on low incomes in rural areas.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“Papua New Guinea has a very high mortality rate because of the many challenges that affect the healthcare services in a health </a:t>
            </a:r>
            <a:r>
              <a:rPr lang="en-US" dirty="0" err="1">
                <a:solidFill>
                  <a:srgbClr val="000000"/>
                </a:solidFill>
              </a:rPr>
              <a:t>centre</a:t>
            </a:r>
            <a:r>
              <a:rPr lang="en-US" dirty="0">
                <a:solidFill>
                  <a:srgbClr val="000000"/>
                </a:solidFill>
              </a:rPr>
              <a:t> like </a:t>
            </a:r>
            <a:r>
              <a:rPr lang="en-US" dirty="0" err="1">
                <a:solidFill>
                  <a:srgbClr val="000000"/>
                </a:solidFill>
              </a:rPr>
              <a:t>Lemakot</a:t>
            </a:r>
            <a:r>
              <a:rPr lang="en-US" dirty="0">
                <a:solidFill>
                  <a:srgbClr val="000000"/>
                </a:solidFill>
              </a:rPr>
              <a:t>. We would like to provide quality and very safe delivery or childbirth for our people,” said Dr Kari from Catholic Church Health Services.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“Women deliver in very challenging circumstances, even though they are in a health </a:t>
            </a:r>
            <a:r>
              <a:rPr lang="en-US" dirty="0" err="1">
                <a:solidFill>
                  <a:srgbClr val="000000"/>
                </a:solidFill>
              </a:rPr>
              <a:t>centre</a:t>
            </a:r>
            <a:r>
              <a:rPr lang="en-US" dirty="0">
                <a:solidFill>
                  <a:srgbClr val="000000"/>
                </a:solidFill>
              </a:rPr>
              <a:t>. Old and malfunctioning equipment can affect the way we deliver our health services. These can improve through the support of donor partners and through the support of the Government and the Church to be able to deliver quality and efficient care to our people,” he added.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The work done to the </a:t>
            </a:r>
            <a:r>
              <a:rPr lang="en-US" dirty="0" err="1">
                <a:solidFill>
                  <a:srgbClr val="000000"/>
                </a:solidFill>
              </a:rPr>
              <a:t>Lemakot</a:t>
            </a:r>
            <a:r>
              <a:rPr lang="en-US" dirty="0">
                <a:solidFill>
                  <a:srgbClr val="000000"/>
                </a:solidFill>
              </a:rPr>
              <a:t> Health Centre was incredibly overdue. The rusty roof was full of holes, rain leaked into treatment rooms, there was no running water or electricity. This created serious impediments to the delivery of adequate healthcare to patients.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“We are happy to say that through the work of Caritas Australia and the funding that has come through, and the support of the Catholic Health Services and the </a:t>
            </a:r>
            <a:r>
              <a:rPr lang="en-US" dirty="0" err="1">
                <a:solidFill>
                  <a:srgbClr val="000000"/>
                </a:solidFill>
              </a:rPr>
              <a:t>Kavieng</a:t>
            </a:r>
            <a:r>
              <a:rPr lang="en-US" dirty="0">
                <a:solidFill>
                  <a:srgbClr val="000000"/>
                </a:solidFill>
              </a:rPr>
              <a:t> Diocese, we have been able to fix the roofs of the health </a:t>
            </a:r>
            <a:r>
              <a:rPr lang="en-US" dirty="0" err="1">
                <a:solidFill>
                  <a:srgbClr val="000000"/>
                </a:solidFill>
              </a:rPr>
              <a:t>centre</a:t>
            </a:r>
            <a:r>
              <a:rPr lang="en-US" dirty="0">
                <a:solidFill>
                  <a:srgbClr val="000000"/>
                </a:solidFill>
              </a:rPr>
              <a:t>,” said Dr Kari. </a:t>
            </a:r>
          </a:p>
          <a:p>
            <a:pPr>
              <a:lnSpc>
                <a:spcPct val="114000"/>
              </a:lnSpc>
              <a:spcAft>
                <a:spcPts val="600"/>
              </a:spcAft>
            </a:pPr>
            <a:endParaRPr lang="en-US" dirty="0">
              <a:solidFill>
                <a:srgbClr val="000000"/>
              </a:solidFill>
            </a:endParaRPr>
          </a:p>
          <a:p>
            <a:pPr>
              <a:lnSpc>
                <a:spcPct val="114000"/>
              </a:lnSpc>
              <a:spcAft>
                <a:spcPts val="600"/>
              </a:spcAft>
            </a:pPr>
            <a:r>
              <a:rPr lang="en-US" dirty="0">
                <a:solidFill>
                  <a:srgbClr val="000000"/>
                </a:solidFill>
              </a:rPr>
              <a:t>Thanks to your support and the work of our partners, the new roof has been firmly installed, sealing the building – which has also been newly repainted. Several water tanks are now in operation and there are no electrical hazards.</a:t>
            </a:r>
          </a:p>
          <a:p>
            <a:pPr algn="l">
              <a:spcBef>
                <a:spcPts val="0"/>
              </a:spcBef>
              <a:spcAft>
                <a:spcPts val="1200"/>
              </a:spcAft>
            </a:pPr>
            <a:endParaRPr lang="en-AU" sz="1200" b="0" dirty="0">
              <a:solidFill>
                <a:srgbClr val="000000"/>
              </a:solidFill>
              <a:ea typeface="Roboto Light"/>
              <a:cs typeface="Times New Roman"/>
            </a:endParaRPr>
          </a:p>
          <a:p>
            <a:pPr algn="l">
              <a:spcBef>
                <a:spcPts val="0"/>
              </a:spcBef>
              <a:spcAft>
                <a:spcPts val="1200"/>
              </a:spcAft>
            </a:pPr>
            <a:endParaRPr lang="en-AU" sz="1200" b="0" dirty="0">
              <a:solidFill>
                <a:srgbClr val="000000"/>
              </a:solidFill>
              <a:ea typeface="Calibri" panose="020F0502020204030204" pitchFamily="34" charset="0"/>
              <a:cs typeface="Times New Roman" panose="02020603050405020304" pitchFamily="18" charset="0"/>
            </a:endParaRPr>
          </a:p>
          <a:p>
            <a:pPr algn="l">
              <a:spcBef>
                <a:spcPts val="0"/>
              </a:spcBef>
              <a:spcAft>
                <a:spcPts val="1200"/>
              </a:spcAft>
            </a:pPr>
            <a:endParaRPr lang="en-AU" sz="1200" b="0" dirty="0">
              <a:solidFill>
                <a:srgbClr val="000000"/>
              </a:solidFill>
              <a:cs typeface="Arial"/>
            </a:endParaRPr>
          </a:p>
          <a:p>
            <a:endParaRPr lang="en-AU" sz="120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41</a:t>
            </a:fld>
            <a:endParaRPr lang="en-AU"/>
          </a:p>
        </p:txBody>
      </p:sp>
    </p:spTree>
    <p:extLst>
      <p:ext uri="{BB962C8B-B14F-4D97-AF65-F5344CB8AC3E}">
        <p14:creationId xmlns:p14="http://schemas.microsoft.com/office/powerpoint/2010/main" val="2056794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buFont typeface="Arial" panose="020B0604020202020204" pitchFamily="34" charset="0"/>
              <a:buChar char="•"/>
            </a:pPr>
            <a:r>
              <a:rPr lang="en-AU" sz="1200" dirty="0" err="1"/>
              <a:t>Ronita</a:t>
            </a:r>
            <a:r>
              <a:rPr lang="en-AU" sz="1200" dirty="0"/>
              <a:t> knew that completing school was important to her future. With support, she took courage and action. </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What social or ecological justice issues are important to you?</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How can you act to make a difference?</a:t>
            </a:r>
          </a:p>
          <a:p>
            <a:pPr marL="0" marR="0" lvl="0" indent="0" algn="l" defTabSz="912813" rtl="0" eaLnBrk="0" fontAlgn="base" latinLnBrk="0" hangingPunct="0">
              <a:lnSpc>
                <a:spcPct val="114000"/>
              </a:lnSpc>
              <a:spcBef>
                <a:spcPct val="30000"/>
              </a:spcBef>
              <a:spcAft>
                <a:spcPts val="338"/>
              </a:spcAft>
              <a:buClrTx/>
              <a:buSzTx/>
              <a:buFont typeface="Wingdings" panose="05000000000000000000" pitchFamily="2" charset="2"/>
              <a:buNone/>
              <a:tabLst/>
              <a:defRPr/>
            </a:pPr>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stand for justice and respect the dignity of all people.</a:t>
            </a:r>
          </a:p>
          <a:p>
            <a:pPr>
              <a:lnSpc>
                <a:spcPts val="2400"/>
              </a:lnSpc>
              <a:spcAft>
                <a:spcPts val="1200"/>
              </a:spcAft>
            </a:pPr>
            <a:r>
              <a:rPr lang="en-AU" sz="1200" b="1" dirty="0"/>
              <a:t>May we follow the way of justice.</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6</a:t>
            </a:fld>
            <a:endParaRPr lang="en-AU"/>
          </a:p>
        </p:txBody>
      </p:sp>
    </p:spTree>
    <p:extLst>
      <p:ext uri="{BB962C8B-B14F-4D97-AF65-F5344CB8AC3E}">
        <p14:creationId xmlns:p14="http://schemas.microsoft.com/office/powerpoint/2010/main" val="18027281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2700" indent="0" algn="l">
              <a:spcAft>
                <a:spcPts val="600"/>
              </a:spcAft>
              <a:buFont typeface="Arial" panose="020B0604020202020204" pitchFamily="34" charset="0"/>
              <a:buNone/>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In his letter Fratelli Tutti, Pope Francis says, “Solidarity finds concrete expression in service…”*</a:t>
            </a:r>
          </a:p>
          <a:p>
            <a:pPr marL="184150" indent="-171450" algn="l">
              <a:spcAft>
                <a:spcPts val="600"/>
              </a:spcAft>
              <a:buFont typeface="Arial" panose="020B0604020202020204" pitchFamily="34" charset="0"/>
              <a:buChar char="•"/>
            </a:pPr>
            <a:r>
              <a:rPr lang="en-US" sz="1200" spc="-10" dirty="0">
                <a:solidFill>
                  <a:schemeClr val="tx2">
                    <a:lumMod val="75000"/>
                  </a:schemeClr>
                </a:solidFill>
                <a:latin typeface="Roboto" panose="02000000000000000000" pitchFamily="2" charset="0"/>
                <a:ea typeface="Roboto" panose="02000000000000000000" pitchFamily="2" charset="0"/>
                <a:cs typeface="Roboto" panose="02000000000000000000" pitchFamily="2" charset="0"/>
              </a:rPr>
              <a:t>What action will you take to express solidarity with Sibomana and his family and community?</a:t>
            </a:r>
          </a:p>
          <a:p>
            <a:endParaRPr lang="en-AU" i="1" dirty="0"/>
          </a:p>
          <a:p>
            <a:r>
              <a:rPr lang="en-AU" i="1" dirty="0"/>
              <a:t>(pause)</a:t>
            </a:r>
          </a:p>
          <a:p>
            <a:endParaRPr lang="en-AU" dirty="0"/>
          </a:p>
          <a:p>
            <a:r>
              <a:rPr lang="en-AU" b="1" dirty="0"/>
              <a:t>RESPOND</a:t>
            </a:r>
          </a:p>
          <a:p>
            <a:pPr>
              <a:lnSpc>
                <a:spcPct val="114000"/>
              </a:lnSpc>
              <a:spcAft>
                <a:spcPts val="844"/>
              </a:spcAft>
            </a:pPr>
            <a:endParaRPr lang="en-AU" sz="1400" dirty="0"/>
          </a:p>
          <a:p>
            <a:pPr>
              <a:lnSpc>
                <a:spcPct val="114000"/>
              </a:lnSpc>
              <a:spcAft>
                <a:spcPts val="844"/>
              </a:spcAft>
            </a:pPr>
            <a:r>
              <a:rPr lang="en-AU" sz="1400" dirty="0"/>
              <a:t>Jesus, </a:t>
            </a:r>
            <a:r>
              <a:rPr lang="en-US" sz="1400" dirty="0">
                <a:solidFill>
                  <a:schemeClr val="tx2">
                    <a:lumMod val="75000"/>
                  </a:schemeClr>
                </a:solidFill>
              </a:rPr>
              <a:t>your love beyond measure inspires love in return. </a:t>
            </a:r>
          </a:p>
          <a:p>
            <a:pPr>
              <a:lnSpc>
                <a:spcPct val="114000"/>
              </a:lnSpc>
              <a:spcAft>
                <a:spcPts val="844"/>
              </a:spcAft>
            </a:pPr>
            <a:r>
              <a:rPr lang="en-AU" sz="1400" b="1" dirty="0"/>
              <a:t>May we follow the way of love.</a:t>
            </a:r>
            <a:endParaRPr lang="en-AU" sz="1400" dirty="0"/>
          </a:p>
          <a:p>
            <a:endParaRPr lang="en-AU" dirty="0"/>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t>____________</a:t>
            </a:r>
          </a:p>
          <a:p>
            <a:endParaRPr lang="en-AU" dirty="0"/>
          </a:p>
          <a:p>
            <a:r>
              <a:rPr lang="en-AU" dirty="0"/>
              <a:t>* Pope Francis, </a:t>
            </a:r>
            <a:r>
              <a:rPr lang="en-AU" i="1" dirty="0"/>
              <a:t>Fratelli Tutti </a:t>
            </a:r>
            <a:r>
              <a:rPr lang="en-AU" i="0" dirty="0"/>
              <a:t>n115</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42</a:t>
            </a:fld>
            <a:endParaRPr lang="en-AU"/>
          </a:p>
        </p:txBody>
      </p:sp>
    </p:spTree>
    <p:extLst>
      <p:ext uri="{BB962C8B-B14F-4D97-AF65-F5344CB8AC3E}">
        <p14:creationId xmlns:p14="http://schemas.microsoft.com/office/powerpoint/2010/main" val="27794946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14 Jesus is laid in the tomb</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b="1" dirty="0"/>
          </a:p>
          <a:p>
            <a:pPr>
              <a:lnSpc>
                <a:spcPts val="2400"/>
              </a:lnSpc>
              <a:spcAft>
                <a:spcPts val="1200"/>
              </a:spcAft>
            </a:pPr>
            <a:r>
              <a:rPr lang="en-AU" sz="1200" dirty="0">
                <a:latin typeface="Arial"/>
                <a:cs typeface="Arial"/>
              </a:rPr>
              <a:t>Joseph of </a:t>
            </a:r>
            <a:r>
              <a:rPr lang="en-AU" sz="1200" dirty="0" err="1">
                <a:latin typeface="Arial"/>
                <a:cs typeface="Arial"/>
              </a:rPr>
              <a:t>Arimathaea</a:t>
            </a:r>
            <a:r>
              <a:rPr lang="en-AU" sz="1200" dirty="0">
                <a:latin typeface="Arial"/>
                <a:cs typeface="Arial"/>
              </a:rPr>
              <a:t> and Nicodemus wrap Jesus's body in linen cloths, with myrrh and aloes, then they lay it in a new tomb in the garden, near to where Jesus was crucified.</a:t>
            </a:r>
            <a:endParaRPr lang="en-US" sz="1200" dirty="0"/>
          </a:p>
          <a:p>
            <a:endParaRPr lang="en-AU" dirty="0"/>
          </a:p>
          <a:p>
            <a:r>
              <a:rPr lang="en-AU" i="1" dirty="0"/>
              <a:t>(pause)</a:t>
            </a:r>
          </a:p>
          <a:p>
            <a:endParaRPr lang="en-AU" dirty="0"/>
          </a:p>
          <a:p>
            <a:pPr>
              <a:lnSpc>
                <a:spcPct val="114000"/>
              </a:lnSpc>
            </a:pPr>
            <a:r>
              <a:rPr lang="en-AU" dirty="0">
                <a:solidFill>
                  <a:schemeClr val="bg1"/>
                </a:solidFill>
                <a:cs typeface="Arial"/>
              </a:rPr>
              <a:t>Having endured a terrible loss, Jesus's friends were afraid and hid themselves away. </a:t>
            </a:r>
          </a:p>
          <a:p>
            <a:pPr>
              <a:lnSpc>
                <a:spcPct val="114000"/>
              </a:lnSpc>
            </a:pPr>
            <a:endParaRPr lang="en-AU" dirty="0">
              <a:solidFill>
                <a:schemeClr val="bg1"/>
              </a:solidFill>
              <a:cs typeface="Arial"/>
            </a:endParaRPr>
          </a:p>
          <a:p>
            <a:pPr>
              <a:lnSpc>
                <a:spcPct val="114000"/>
              </a:lnSpc>
            </a:pPr>
            <a:r>
              <a:rPr lang="en-AU" dirty="0">
                <a:solidFill>
                  <a:schemeClr val="bg1"/>
                </a:solidFill>
                <a:cs typeface="Arial"/>
              </a:rPr>
              <a:t>But soon, with love and courage, Mary Magdalene, Simon Peter and John would return to the tomb, only to find it empty.</a:t>
            </a:r>
          </a:p>
          <a:p>
            <a:pPr>
              <a:lnSpc>
                <a:spcPts val="2400"/>
              </a:lnSpc>
              <a:spcAft>
                <a:spcPts val="1200"/>
              </a:spcAft>
            </a:pPr>
            <a:endParaRPr lang="en-AU" sz="1200" dirty="0">
              <a:latin typeface="Arial"/>
              <a:cs typeface="Arial"/>
            </a:endParaRPr>
          </a:p>
          <a:p>
            <a:pPr>
              <a:lnSpc>
                <a:spcPts val="2400"/>
              </a:lnSpc>
              <a:spcAft>
                <a:spcPts val="1200"/>
              </a:spcAft>
            </a:pPr>
            <a:r>
              <a:rPr lang="en-AU" sz="1200" dirty="0"/>
              <a:t>____________</a:t>
            </a:r>
          </a:p>
          <a:p>
            <a:pPr>
              <a:lnSpc>
                <a:spcPts val="2400"/>
              </a:lnSpc>
              <a:spcAft>
                <a:spcPts val="1200"/>
              </a:spcAft>
            </a:pPr>
            <a:endParaRPr lang="en-AU" sz="12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400" dirty="0"/>
              <a:t>Matthew 27:59–61</a:t>
            </a:r>
            <a:r>
              <a:rPr lang="en-AU" sz="1200" dirty="0"/>
              <a:t>, Mark 15:46–47, Luke 23:53–56, John 19:39–42 </a:t>
            </a:r>
            <a:endParaRPr lang="en-AU" sz="1400" dirty="0"/>
          </a:p>
          <a:p>
            <a:pPr>
              <a:lnSpc>
                <a:spcPts val="2400"/>
              </a:lnSpc>
              <a:spcAft>
                <a:spcPts val="1200"/>
              </a:spcAft>
            </a:pPr>
            <a:endParaRPr lang="en-AU" sz="1200" dirty="0"/>
          </a:p>
          <a:p>
            <a:pPr>
              <a:lnSpc>
                <a:spcPts val="2400"/>
              </a:lnSpc>
              <a:spcAft>
                <a:spcPts val="1200"/>
              </a:spcAft>
            </a:pPr>
            <a:endParaRPr lang="en-AU" sz="1200" baseline="30000" dirty="0"/>
          </a:p>
        </p:txBody>
      </p:sp>
      <p:sp>
        <p:nvSpPr>
          <p:cNvPr id="4" name="Slide Number Placeholder 3"/>
          <p:cNvSpPr>
            <a:spLocks noGrp="1"/>
          </p:cNvSpPr>
          <p:nvPr>
            <p:ph type="sldNum" sz="quarter" idx="5"/>
          </p:nvPr>
        </p:nvSpPr>
        <p:spPr/>
        <p:txBody>
          <a:bodyPr/>
          <a:lstStyle/>
          <a:p>
            <a:fld id="{8324AE0C-B12C-4782-B6C4-8A6E453FD12E}" type="slidenum">
              <a:rPr lang="en-AU" smtClean="0"/>
              <a:t>43</a:t>
            </a:fld>
            <a:endParaRPr lang="en-AU"/>
          </a:p>
        </p:txBody>
      </p:sp>
    </p:spTree>
    <p:extLst>
      <p:ext uri="{BB962C8B-B14F-4D97-AF65-F5344CB8AC3E}">
        <p14:creationId xmlns:p14="http://schemas.microsoft.com/office/powerpoint/2010/main" val="4128352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Segoe UI" panose="020B0502040204020203" pitchFamily="34" charset="0"/>
                <a:ea typeface="+mn-ea"/>
                <a:cs typeface="+mn-cs"/>
              </a:rPr>
              <a:t>LEAIA’S STORY</a:t>
            </a:r>
          </a:p>
          <a:p>
            <a:endParaRPr lang="en-AU" sz="1200" kern="1200" dirty="0">
              <a:solidFill>
                <a:schemeClr val="tx1"/>
              </a:solidFill>
              <a:effectLst/>
              <a:latin typeface="Segoe UI" panose="020B0502040204020203" pitchFamily="34" charset="0"/>
              <a:ea typeface="+mn-ea"/>
              <a:cs typeface="+mn-cs"/>
            </a:endParaRPr>
          </a:p>
          <a:p>
            <a:pPr fontAlgn="base"/>
            <a:r>
              <a:rPr lang="en-AU" i="1" dirty="0"/>
              <a:t>This story shows how small actions inspired by love and courage can make a big difference to the daily lives of families and individuals.</a:t>
            </a:r>
          </a:p>
          <a:p>
            <a:pPr fontAlgn="base"/>
            <a:endParaRPr lang="en-AU" dirty="0"/>
          </a:p>
          <a:p>
            <a:pPr>
              <a:lnSpc>
                <a:spcPct val="100000"/>
              </a:lnSpc>
              <a:spcAft>
                <a:spcPts val="600"/>
              </a:spcAft>
            </a:pPr>
            <a:r>
              <a:rPr lang="en-AU" sz="1200" dirty="0">
                <a:solidFill>
                  <a:srgbClr val="000000"/>
                </a:solidFill>
              </a:rPr>
              <a:t>Samoa is a beautiful country surrounded by water, </a:t>
            </a:r>
            <a:r>
              <a:rPr lang="en-US" sz="1200" dirty="0">
                <a:solidFill>
                  <a:srgbClr val="000000"/>
                </a:solidFill>
              </a:rPr>
              <a:t>but there is not enough clean drinking water in some areas, with many families facing extreme hardship as a result. </a:t>
            </a:r>
          </a:p>
          <a:p>
            <a:pPr>
              <a:lnSpc>
                <a:spcPct val="100000"/>
              </a:lnSpc>
              <a:spcAft>
                <a:spcPts val="600"/>
              </a:spcAft>
            </a:pPr>
            <a:r>
              <a:rPr lang="en-AU" sz="1200" dirty="0" err="1">
                <a:solidFill>
                  <a:srgbClr val="000000"/>
                </a:solidFill>
              </a:rPr>
              <a:t>Leaia</a:t>
            </a:r>
            <a:r>
              <a:rPr lang="en-AU" sz="1200" dirty="0">
                <a:solidFill>
                  <a:srgbClr val="000000"/>
                </a:solidFill>
              </a:rPr>
              <a:t> is a mother of five children aged 8 to 13: </a:t>
            </a:r>
            <a:r>
              <a:rPr lang="en-AU" sz="1200" dirty="0" err="1">
                <a:solidFill>
                  <a:srgbClr val="000000"/>
                </a:solidFill>
              </a:rPr>
              <a:t>Sepoima</a:t>
            </a:r>
            <a:r>
              <a:rPr lang="en-AU" sz="1200" dirty="0">
                <a:solidFill>
                  <a:srgbClr val="000000"/>
                </a:solidFill>
              </a:rPr>
              <a:t>, Pati, </a:t>
            </a:r>
            <a:r>
              <a:rPr lang="en-AU" sz="1200" dirty="0" err="1">
                <a:solidFill>
                  <a:srgbClr val="000000"/>
                </a:solidFill>
              </a:rPr>
              <a:t>Lisiti</a:t>
            </a:r>
            <a:r>
              <a:rPr lang="en-AU" sz="1200" dirty="0">
                <a:solidFill>
                  <a:srgbClr val="000000"/>
                </a:solidFill>
              </a:rPr>
              <a:t>, Eseta and Olevia. During the week, </a:t>
            </a:r>
            <a:r>
              <a:rPr lang="en-AU" sz="1200" dirty="0" err="1">
                <a:solidFill>
                  <a:srgbClr val="000000"/>
                </a:solidFill>
              </a:rPr>
              <a:t>Leaia</a:t>
            </a:r>
            <a:r>
              <a:rPr lang="en-AU" sz="1200" dirty="0">
                <a:solidFill>
                  <a:srgbClr val="000000"/>
                </a:solidFill>
              </a:rPr>
              <a:t> completes daily tasks with her sister Ene, while their husbands work on a cattle farm on the other side of the island. Their husbands come home each weekend to spend time with the family. </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In an incredible act of resourcefulness, </a:t>
            </a:r>
            <a:r>
              <a:rPr lang="en-AU" sz="1200" dirty="0" err="1">
                <a:solidFill>
                  <a:srgbClr val="000000"/>
                </a:solidFill>
              </a:rPr>
              <a:t>Leaia’s</a:t>
            </a:r>
            <a:r>
              <a:rPr lang="en-AU" sz="1200" dirty="0">
                <a:solidFill>
                  <a:srgbClr val="000000"/>
                </a:solidFill>
              </a:rPr>
              <a:t> family built their home entirely out of recycled scraps collected from a nearby recycling plant! They did this to avoid wasting precious household income.</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err="1">
                <a:solidFill>
                  <a:srgbClr val="000000"/>
                </a:solidFill>
              </a:rPr>
              <a:t>Leaia</a:t>
            </a:r>
            <a:r>
              <a:rPr lang="en-AU" sz="1200" dirty="0">
                <a:solidFill>
                  <a:srgbClr val="000000"/>
                </a:solidFill>
              </a:rPr>
              <a:t> grows fruit and vegetables in her home garden to feed her family. The income from her husband’s work is only enough to cover the extra things their children need. The family relies on solar power for lighting and a gas and wood burner for cooking. Their home is not connected to a piped water system so they rely on rainwater collected in old fridges.</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As a result of climate change, they have faced longer dry seasons and briefer rainy seasons in recent years. This has left </a:t>
            </a:r>
            <a:r>
              <a:rPr lang="en-AU" sz="1200" dirty="0" err="1">
                <a:solidFill>
                  <a:srgbClr val="000000"/>
                </a:solidFill>
              </a:rPr>
              <a:t>Leaia’s</a:t>
            </a:r>
            <a:r>
              <a:rPr lang="en-AU" sz="1200" dirty="0">
                <a:solidFill>
                  <a:srgbClr val="000000"/>
                </a:solidFill>
              </a:rPr>
              <a:t> family without enough clean water at times.</a:t>
            </a:r>
          </a:p>
          <a:p>
            <a:pPr>
              <a:lnSpc>
                <a:spcPct val="100000"/>
              </a:lnSpc>
              <a:spcAft>
                <a:spcPts val="600"/>
              </a:spcAft>
            </a:pPr>
            <a:r>
              <a:rPr lang="en-AU" sz="1200" dirty="0" err="1">
                <a:solidFill>
                  <a:srgbClr val="000000"/>
                </a:solidFill>
              </a:rPr>
              <a:t>Leaia</a:t>
            </a:r>
            <a:r>
              <a:rPr lang="en-AU" sz="1200" dirty="0">
                <a:solidFill>
                  <a:srgbClr val="000000"/>
                </a:solidFill>
              </a:rPr>
              <a:t> said, </a:t>
            </a:r>
            <a:r>
              <a:rPr lang="en-AU" sz="1200" dirty="0">
                <a:solidFill>
                  <a:srgbClr val="000000"/>
                </a:solidFill>
                <a:ea typeface="Roboto Medium" pitchFamily="2" charset="0"/>
              </a:rPr>
              <a:t>“It makes me feel worried for my family and I, especially my kids, because of the lack of water supply we have access to. We really need the water all the time... It seems like the days are hotter and the weather has become drier than in previous years.”</a:t>
            </a:r>
          </a:p>
          <a:p>
            <a:pPr>
              <a:lnSpc>
                <a:spcPct val="100000"/>
              </a:lnSpc>
              <a:spcAft>
                <a:spcPts val="600"/>
              </a:spcAft>
            </a:pPr>
            <a:endParaRPr lang="en-AU" sz="1200" dirty="0">
              <a:solidFill>
                <a:srgbClr val="000000"/>
              </a:solidFill>
              <a:ea typeface="Roboto Medium" pitchFamily="2" charset="0"/>
            </a:endParaRPr>
          </a:p>
          <a:p>
            <a:pPr>
              <a:lnSpc>
                <a:spcPct val="100000"/>
              </a:lnSpc>
              <a:spcAft>
                <a:spcPts val="600"/>
              </a:spcAft>
            </a:pPr>
            <a:r>
              <a:rPr lang="en-AU" sz="1200" dirty="0">
                <a:solidFill>
                  <a:srgbClr val="000000"/>
                </a:solidFill>
              </a:rPr>
              <a:t>When their water ran out, </a:t>
            </a:r>
            <a:r>
              <a:rPr lang="en-AU" sz="1200" dirty="0" err="1">
                <a:solidFill>
                  <a:srgbClr val="000000"/>
                </a:solidFill>
              </a:rPr>
              <a:t>Leaia</a:t>
            </a:r>
            <a:r>
              <a:rPr lang="en-AU" sz="1200" dirty="0">
                <a:solidFill>
                  <a:srgbClr val="000000"/>
                </a:solidFill>
              </a:rPr>
              <a:t> had to walk with her young children to collect water in buckets and containers from a neighbour down the street. Before being able to rely on her neighbour, she would walk a 40-minute round trip each day with her young children to fetch water in hot, humid conditions. The children would have to take several breaks, as the buckets were very heavy for them to lift.</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err="1">
                <a:solidFill>
                  <a:srgbClr val="000000"/>
                </a:solidFill>
              </a:rPr>
              <a:t>Leaia</a:t>
            </a:r>
            <a:r>
              <a:rPr lang="en-AU" sz="1200" dirty="0">
                <a:solidFill>
                  <a:srgbClr val="000000"/>
                </a:solidFill>
              </a:rPr>
              <a:t> explained, </a:t>
            </a:r>
            <a:r>
              <a:rPr lang="en-AU" sz="1200" dirty="0">
                <a:solidFill>
                  <a:srgbClr val="000000"/>
                </a:solidFill>
                <a:ea typeface="Roboto Medium" pitchFamily="2" charset="0"/>
              </a:rPr>
              <a:t>“When it was very hot, there was not much water. It became difficult for me to collect, and this would mean we had very little water, plus it was far... Without water, we can’t do any of our daily activities, we rely heavily on water to live.” </a:t>
            </a:r>
          </a:p>
          <a:p>
            <a:pPr>
              <a:lnSpc>
                <a:spcPct val="100000"/>
              </a:lnSpc>
              <a:spcAft>
                <a:spcPts val="600"/>
              </a:spcAft>
            </a:pPr>
            <a:endParaRPr lang="en-AU" sz="1200" dirty="0">
              <a:solidFill>
                <a:srgbClr val="000000"/>
              </a:solidFill>
              <a:ea typeface="Roboto Medium" pitchFamily="2" charset="0"/>
            </a:endParaRPr>
          </a:p>
          <a:p>
            <a:pPr>
              <a:lnSpc>
                <a:spcPct val="100000"/>
              </a:lnSpc>
              <a:spcAft>
                <a:spcPts val="600"/>
              </a:spcAft>
            </a:pPr>
            <a:r>
              <a:rPr lang="en-AU" sz="1200" dirty="0" err="1">
                <a:solidFill>
                  <a:srgbClr val="000000"/>
                </a:solidFill>
              </a:rPr>
              <a:t>Leaia’s</a:t>
            </a:r>
            <a:r>
              <a:rPr lang="en-AU" sz="1200" dirty="0">
                <a:solidFill>
                  <a:srgbClr val="000000"/>
                </a:solidFill>
              </a:rPr>
              <a:t> children would also miss school sometimes from lack of water. </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ea typeface="Roboto Medium" pitchFamily="2" charset="0"/>
              </a:rPr>
              <a:t>“If there isn’t enough water, the kids can’t go to school because the water supply at school isn’t clean,” </a:t>
            </a:r>
            <a:r>
              <a:rPr lang="en-AU" sz="1200" dirty="0" err="1">
                <a:solidFill>
                  <a:srgbClr val="000000"/>
                </a:solidFill>
              </a:rPr>
              <a:t>Leaia</a:t>
            </a:r>
            <a:r>
              <a:rPr lang="en-AU" sz="1200" dirty="0">
                <a:solidFill>
                  <a:srgbClr val="000000"/>
                </a:solidFill>
              </a:rPr>
              <a:t> said.</a:t>
            </a:r>
          </a:p>
          <a:p>
            <a:pPr>
              <a:lnSpc>
                <a:spcPct val="100000"/>
              </a:lnSpc>
              <a:spcAft>
                <a:spcPts val="600"/>
              </a:spcAft>
            </a:pPr>
            <a:endParaRPr lang="en-AU" sz="1200" dirty="0">
              <a:solidFill>
                <a:srgbClr val="000000"/>
              </a:solidFill>
            </a:endParaRPr>
          </a:p>
          <a:p>
            <a:pPr>
              <a:lnSpc>
                <a:spcPct val="100000"/>
              </a:lnSpc>
              <a:spcAft>
                <a:spcPts val="600"/>
              </a:spcAft>
            </a:pPr>
            <a:r>
              <a:rPr lang="en-AU" sz="1200" dirty="0">
                <a:solidFill>
                  <a:srgbClr val="000000"/>
                </a:solidFill>
              </a:rPr>
              <a:t>With the support of Caritas Australia’s local partner Caritas Samoa, a 3,000 litre water tank was installed at </a:t>
            </a:r>
            <a:r>
              <a:rPr lang="en-AU" sz="1200" dirty="0" err="1">
                <a:solidFill>
                  <a:srgbClr val="000000"/>
                </a:solidFill>
              </a:rPr>
              <a:t>Leaia’s</a:t>
            </a:r>
            <a:r>
              <a:rPr lang="en-AU" sz="1200" dirty="0">
                <a:solidFill>
                  <a:srgbClr val="000000"/>
                </a:solidFill>
              </a:rPr>
              <a:t> home to harvest rainwater. This means that her family can now have reliable access to clean water to drink and bathe in. The time that was previously used to collect drinking water can now be used for other essential tasks and, most importantly, her children don’t have to miss out on school. </a:t>
            </a:r>
          </a:p>
          <a:p>
            <a:pPr>
              <a:lnSpc>
                <a:spcPct val="100000"/>
              </a:lnSpc>
              <a:spcAft>
                <a:spcPts val="600"/>
              </a:spcAft>
            </a:pPr>
            <a:endParaRPr lang="en-AU" dirty="0">
              <a:solidFill>
                <a:srgbClr val="000000"/>
              </a:solidFill>
            </a:endParaRPr>
          </a:p>
          <a:p>
            <a:pPr>
              <a:lnSpc>
                <a:spcPct val="100000"/>
              </a:lnSpc>
              <a:spcBef>
                <a:spcPts val="0"/>
              </a:spcBef>
              <a:spcAft>
                <a:spcPts val="600"/>
              </a:spcAft>
            </a:pPr>
            <a:r>
              <a:rPr lang="en-AU" sz="1200" dirty="0">
                <a:solidFill>
                  <a:srgbClr val="000000"/>
                </a:solidFill>
              </a:rPr>
              <a:t>In rural areas of Samoa, poverty rates are strongly linked to lower levels of education. Caritas Samoa is installing water tanks in crucial areas of communities, such as schools and family homes, to prevent children from missing out on their right to an education.</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a:solidFill>
                  <a:srgbClr val="000000"/>
                </a:solidFill>
              </a:rPr>
              <a:t>During the next phase of the program, Caritas Samoa will work to provide homes like </a:t>
            </a:r>
            <a:r>
              <a:rPr lang="en-AU" sz="1200" dirty="0" err="1">
                <a:solidFill>
                  <a:srgbClr val="000000"/>
                </a:solidFill>
              </a:rPr>
              <a:t>Leaia’s</a:t>
            </a:r>
            <a:r>
              <a:rPr lang="en-AU" sz="1200" dirty="0">
                <a:solidFill>
                  <a:srgbClr val="000000"/>
                </a:solidFill>
              </a:rPr>
              <a:t> with hygienic toilets connected to septic tanks, which will improve the health of rural communities. This will only be possible with the generosity of Australians supporting Caritas Australia’s partnership with Caritas Samoa. </a:t>
            </a:r>
          </a:p>
          <a:p>
            <a:pPr>
              <a:lnSpc>
                <a:spcPct val="100000"/>
              </a:lnSpc>
              <a:spcBef>
                <a:spcPts val="0"/>
              </a:spcBef>
              <a:spcAft>
                <a:spcPts val="600"/>
              </a:spcAft>
            </a:pPr>
            <a:endParaRPr lang="en-AU" sz="1200" dirty="0">
              <a:solidFill>
                <a:srgbClr val="000000"/>
              </a:solidFill>
            </a:endParaRPr>
          </a:p>
          <a:p>
            <a:pPr>
              <a:lnSpc>
                <a:spcPct val="100000"/>
              </a:lnSpc>
              <a:spcBef>
                <a:spcPts val="0"/>
              </a:spcBef>
              <a:spcAft>
                <a:spcPts val="600"/>
              </a:spcAft>
            </a:pPr>
            <a:r>
              <a:rPr lang="en-AU" sz="1200" dirty="0" err="1">
                <a:solidFill>
                  <a:srgbClr val="000000"/>
                </a:solidFill>
              </a:rPr>
              <a:t>Leaia</a:t>
            </a:r>
            <a:r>
              <a:rPr lang="en-US" sz="1200" dirty="0">
                <a:solidFill>
                  <a:srgbClr val="000000"/>
                </a:solidFill>
              </a:rPr>
              <a:t> remarked, </a:t>
            </a:r>
            <a:r>
              <a:rPr lang="en-US" sz="1200" dirty="0">
                <a:solidFill>
                  <a:srgbClr val="000000"/>
                </a:solidFill>
                <a:ea typeface="Roboto Medium" pitchFamily="2" charset="0"/>
              </a:rPr>
              <a:t>“I hope this program helps other families in need, like mine. Thank you, Caritas, for the water tank and the opportunity. Caritas Samoa has helped us so much. We are very thankful and grateful for the water tank. It has helped us and made our daily life easier.”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sz="1200" kern="1200" baseline="30000" dirty="0">
              <a:solidFill>
                <a:schemeClr val="tx1"/>
              </a:solidFill>
              <a:effectLst/>
              <a:latin typeface="Segoe UI" panose="020B0502040204020203" pitchFamily="34" charset="0"/>
              <a:ea typeface="+mn-ea"/>
              <a:cs typeface="+mn-cs"/>
            </a:endParaRPr>
          </a:p>
          <a:p>
            <a:endParaRPr lang="en-AU" sz="1200" i="1" kern="1200" dirty="0">
              <a:solidFill>
                <a:schemeClr val="tx1"/>
              </a:solidFill>
              <a:effectLst/>
              <a:latin typeface="Segoe UI" panose="020B0502040204020203" pitchFamily="34" charset="0"/>
              <a:ea typeface="+mn-ea"/>
              <a:cs typeface="+mn-cs"/>
            </a:endParaRPr>
          </a:p>
          <a:p>
            <a:r>
              <a:rPr lang="en-AU" sz="1200" i="0" kern="1200" dirty="0">
                <a:solidFill>
                  <a:schemeClr val="tx1"/>
                </a:solidFill>
                <a:effectLst/>
                <a:latin typeface="Segoe UI" panose="020B0502040204020203" pitchFamily="34" charset="0"/>
                <a:ea typeface="+mn-ea"/>
                <a:cs typeface="+mn-cs"/>
              </a:rPr>
              <a:t> </a:t>
            </a:r>
            <a:endParaRPr lang="en-AU" sz="1200" i="1"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44</a:t>
            </a:fld>
            <a:endParaRPr lang="en-AU"/>
          </a:p>
        </p:txBody>
      </p:sp>
    </p:spTree>
    <p:extLst>
      <p:ext uri="{BB962C8B-B14F-4D97-AF65-F5344CB8AC3E}">
        <p14:creationId xmlns:p14="http://schemas.microsoft.com/office/powerpoint/2010/main" val="22931753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171450" indent="-171450">
              <a:lnSpc>
                <a:spcPct val="114000"/>
              </a:lnSpc>
              <a:spcAft>
                <a:spcPts val="844"/>
              </a:spcAft>
              <a:buFont typeface="Arial" panose="020B0604020202020204" pitchFamily="34" charset="0"/>
              <a:buChar char="•"/>
            </a:pPr>
            <a:r>
              <a:rPr lang="en-AU" dirty="0">
                <a:cs typeface="Arial"/>
              </a:rPr>
              <a:t>In his letter </a:t>
            </a:r>
            <a:r>
              <a:rPr lang="en-AU" i="1" dirty="0" err="1">
                <a:cs typeface="Arial"/>
              </a:rPr>
              <a:t>Laudato</a:t>
            </a:r>
            <a:r>
              <a:rPr lang="en-AU" i="1" dirty="0">
                <a:cs typeface="Arial"/>
              </a:rPr>
              <a:t> Si’, </a:t>
            </a:r>
            <a:r>
              <a:rPr lang="en-AU" dirty="0">
                <a:cs typeface="Arial"/>
              </a:rPr>
              <a:t>Pope Francis quotes the </a:t>
            </a:r>
            <a:r>
              <a:rPr lang="en-AU" i="1" dirty="0">
                <a:cs typeface="Arial"/>
              </a:rPr>
              <a:t>Earth Charter </a:t>
            </a:r>
            <a:r>
              <a:rPr lang="en-AU" dirty="0">
                <a:cs typeface="Arial"/>
              </a:rPr>
              <a:t>to pose a “courageous challenge” to foster “a new reverence for life”.</a:t>
            </a:r>
          </a:p>
          <a:p>
            <a:pPr marL="171450" indent="-171450">
              <a:lnSpc>
                <a:spcPct val="114000"/>
              </a:lnSpc>
              <a:spcAft>
                <a:spcPts val="844"/>
              </a:spcAft>
              <a:buFont typeface="Arial" panose="020B0604020202020204" pitchFamily="34" charset="0"/>
              <a:buChar char="•"/>
            </a:pPr>
            <a:r>
              <a:rPr lang="en-AU" dirty="0">
                <a:cs typeface="Arial"/>
              </a:rPr>
              <a:t>What small daily actions will you take to show reverence for life?</a:t>
            </a:r>
          </a:p>
          <a:p>
            <a:pPr marL="0" indent="0" algn="l">
              <a:lnSpc>
                <a:spcPts val="2400"/>
              </a:lnSpc>
              <a:spcAft>
                <a:spcPts val="1200"/>
              </a:spcAft>
              <a:buFont typeface="Wingdings" panose="05000000000000000000" pitchFamily="2" charset="2"/>
              <a:buNone/>
            </a:pPr>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inspire us to be courageous.  </a:t>
            </a:r>
          </a:p>
          <a:p>
            <a:pPr>
              <a:lnSpc>
                <a:spcPts val="2400"/>
              </a:lnSpc>
              <a:spcAft>
                <a:spcPts val="1200"/>
              </a:spcAft>
            </a:pPr>
            <a:r>
              <a:rPr lang="en-AU" sz="800" b="1" dirty="0"/>
              <a:t>May we follow the way of courage.</a:t>
            </a:r>
          </a:p>
          <a:p>
            <a:pPr>
              <a:lnSpc>
                <a:spcPct val="114000"/>
              </a:lnSpc>
              <a:spcAft>
                <a:spcPts val="844"/>
              </a:spcAft>
            </a:pPr>
            <a:endParaRPr lang="en-AU" sz="800" b="1" dirty="0"/>
          </a:p>
        </p:txBody>
      </p:sp>
      <p:sp>
        <p:nvSpPr>
          <p:cNvPr id="4" name="Slide Number Placeholder 3"/>
          <p:cNvSpPr>
            <a:spLocks noGrp="1"/>
          </p:cNvSpPr>
          <p:nvPr>
            <p:ph type="sldNum" sz="quarter" idx="5"/>
          </p:nvPr>
        </p:nvSpPr>
        <p:spPr/>
        <p:txBody>
          <a:bodyPr/>
          <a:lstStyle/>
          <a:p>
            <a:fld id="{8324AE0C-B12C-4782-B6C4-8A6E453FD12E}" type="slidenum">
              <a:rPr lang="en-AU" smtClean="0"/>
              <a:t>45</a:t>
            </a:fld>
            <a:endParaRPr lang="en-AU"/>
          </a:p>
        </p:txBody>
      </p:sp>
    </p:spTree>
    <p:extLst>
      <p:ext uri="{BB962C8B-B14F-4D97-AF65-F5344CB8AC3E}">
        <p14:creationId xmlns:p14="http://schemas.microsoft.com/office/powerpoint/2010/main" val="2464767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400" b="1" dirty="0">
                <a:solidFill>
                  <a:schemeClr val="accent2">
                    <a:lumMod val="75000"/>
                  </a:schemeClr>
                </a:solidFill>
                <a:latin typeface="+mj-lt"/>
                <a:ea typeface="Roboto Medium" panose="02000000000000000000" pitchFamily="2" charset="0"/>
                <a:cs typeface="Roboto Medium" panose="02000000000000000000" pitchFamily="2" charset="0"/>
              </a:rPr>
              <a:t>CLOSE</a:t>
            </a:r>
          </a:p>
          <a:p>
            <a:pPr algn="l"/>
            <a:endParaRPr lang="en-US" sz="1200" spc="-10" dirty="0">
              <a:solidFill>
                <a:schemeClr val="tx2">
                  <a:lumMod val="75000"/>
                </a:schemeClr>
              </a:solidFill>
              <a:latin typeface="+mj-lt"/>
              <a:ea typeface="Roboto" panose="02000000000000000000" pitchFamily="2" charset="0"/>
              <a:cs typeface="Roboto" panose="02000000000000000000" pitchFamily="2" charset="0"/>
            </a:endParaRPr>
          </a:p>
          <a:p>
            <a:pPr algn="l">
              <a:spcAft>
                <a:spcPts val="600"/>
              </a:spcAft>
            </a:pPr>
            <a:r>
              <a:rPr lang="en-US" sz="1200" spc="-10" dirty="0">
                <a:solidFill>
                  <a:schemeClr val="tx2">
                    <a:lumMod val="75000"/>
                  </a:schemeClr>
                </a:solidFill>
                <a:latin typeface="+mj-lt"/>
                <a:ea typeface="Roboto" panose="02000000000000000000" pitchFamily="2" charset="0"/>
                <a:cs typeface="Roboto" panose="02000000000000000000" pitchFamily="2" charset="0"/>
              </a:rPr>
              <a:t>We have walked the way of the cross. Now we continue in the way of hope, remembering that Christ is risen!</a:t>
            </a:r>
          </a:p>
          <a:p>
            <a:pPr algn="l">
              <a:spcAft>
                <a:spcPts val="600"/>
              </a:spcAft>
            </a:pPr>
            <a:endParaRPr lang="en-US" sz="1200" spc="-10" dirty="0">
              <a:solidFill>
                <a:schemeClr val="tx2">
                  <a:lumMod val="75000"/>
                </a:schemeClr>
              </a:solidFill>
              <a:latin typeface="+mj-lt"/>
              <a:ea typeface="Roboto" panose="02000000000000000000" pitchFamily="2" charset="0"/>
              <a:cs typeface="Roboto" panose="02000000000000000000" pitchFamily="2" charset="0"/>
            </a:endParaRPr>
          </a:p>
          <a:p>
            <a:pPr algn="l">
              <a:spcAft>
                <a:spcPts val="600"/>
              </a:spcAft>
            </a:pPr>
            <a:r>
              <a:rPr lang="en-US" sz="1200" spc="-10" dirty="0">
                <a:solidFill>
                  <a:schemeClr val="tx2">
                    <a:lumMod val="75000"/>
                  </a:schemeClr>
                </a:solidFill>
                <a:latin typeface="+mj-lt"/>
                <a:ea typeface="Roboto" panose="02000000000000000000" pitchFamily="2" charset="0"/>
                <a:cs typeface="Roboto" panose="02000000000000000000" pitchFamily="2" charset="0"/>
              </a:rPr>
              <a:t>May we follow the way of hope, working together to end poverty, promote justice and uphold dignity.</a:t>
            </a:r>
          </a:p>
          <a:p>
            <a:pPr algn="l">
              <a:spcAft>
                <a:spcPts val="600"/>
              </a:spcAft>
            </a:pPr>
            <a:r>
              <a:rPr lang="en-US" sz="1200" spc="-10" dirty="0">
                <a:solidFill>
                  <a:schemeClr val="tx2">
                    <a:lumMod val="75000"/>
                  </a:schemeClr>
                </a:solidFill>
                <a:latin typeface="+mj-lt"/>
                <a:ea typeface="Roboto" panose="02000000000000000000" pitchFamily="2" charset="0"/>
                <a:cs typeface="Roboto" panose="02000000000000000000" pitchFamily="2" charset="0"/>
              </a:rPr>
              <a:t>Amen</a:t>
            </a:r>
          </a:p>
          <a:p>
            <a:pPr algn="l"/>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46</a:t>
            </a:fld>
            <a:endParaRPr lang="en-AU"/>
          </a:p>
        </p:txBody>
      </p:sp>
    </p:spTree>
    <p:extLst>
      <p:ext uri="{BB962C8B-B14F-4D97-AF65-F5344CB8AC3E}">
        <p14:creationId xmlns:p14="http://schemas.microsoft.com/office/powerpoint/2010/main" val="957047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2 Jesus takes up the cross</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dirty="0"/>
              <a:t>Jesus is made to carry his own cross all the way out of the city to a place called Golgotha or ‘the place of the skull’.</a:t>
            </a:r>
            <a:endParaRPr lang="en-US" sz="1200" dirty="0"/>
          </a:p>
          <a:p>
            <a:endParaRPr lang="en-AU" dirty="0"/>
          </a:p>
          <a:p>
            <a:r>
              <a:rPr lang="en-AU" i="1" dirty="0"/>
              <a:t>(pause)</a:t>
            </a:r>
          </a:p>
          <a:p>
            <a:endParaRPr lang="en-AU" dirty="0"/>
          </a:p>
          <a:p>
            <a:pPr defTabSz="547235" fontAlgn="auto">
              <a:lnSpc>
                <a:spcPct val="113000"/>
              </a:lnSpc>
              <a:spcBef>
                <a:spcPts val="0"/>
              </a:spcBef>
              <a:buSzTx/>
              <a:defRPr/>
            </a:pPr>
            <a:r>
              <a:rPr lang="en-AU" dirty="0">
                <a:solidFill>
                  <a:schemeClr val="bg1"/>
                </a:solidFill>
              </a:rPr>
              <a:t>Jesus carried the weight of that heavy burden and understood the path ahead would be a difficult one. While he was in the garden, just before his arrest, he had even prayed that God would change the situation.</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dirty="0"/>
              <a:t>John 19:17, Mark 14:36</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7</a:t>
            </a:fld>
            <a:endParaRPr lang="en-AU"/>
          </a:p>
        </p:txBody>
      </p:sp>
    </p:spTree>
    <p:extLst>
      <p:ext uri="{BB962C8B-B14F-4D97-AF65-F5344CB8AC3E}">
        <p14:creationId xmlns:p14="http://schemas.microsoft.com/office/powerpoint/2010/main" val="573686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mn-cs"/>
              </a:rPr>
              <a:t>Irene’s Story</a:t>
            </a:r>
          </a:p>
          <a:p>
            <a:pPr>
              <a:lnSpc>
                <a:spcPct val="100000"/>
              </a:lnSpc>
            </a:pPr>
            <a:endParaRPr lang="en-US" i="1" dirty="0">
              <a:solidFill>
                <a:schemeClr val="tx2">
                  <a:lumMod val="75000"/>
                </a:schemeClr>
              </a:solidFill>
            </a:endParaRPr>
          </a:p>
          <a:p>
            <a:pPr>
              <a:lnSpc>
                <a:spcPct val="100000"/>
              </a:lnSpc>
            </a:pPr>
            <a:r>
              <a:rPr lang="en-US" i="1" dirty="0">
                <a:solidFill>
                  <a:schemeClr val="tx2">
                    <a:lumMod val="75000"/>
                  </a:schemeClr>
                </a:solidFill>
              </a:rPr>
              <a:t>Irene was committed to breaking the cycle of poverty to be able to support her family.</a:t>
            </a:r>
          </a:p>
          <a:p>
            <a:pPr>
              <a:lnSpc>
                <a:spcPct val="100000"/>
              </a:lnSpc>
            </a:pPr>
            <a:endParaRPr lang="en-US" dirty="0"/>
          </a:p>
          <a:p>
            <a:pPr>
              <a:lnSpc>
                <a:spcPct val="100000"/>
              </a:lnSpc>
            </a:pPr>
            <a:r>
              <a:rPr lang="en-US" dirty="0"/>
              <a:t>Irene is a young single mother living in </a:t>
            </a:r>
            <a:r>
              <a:rPr lang="en-US" dirty="0" err="1"/>
              <a:t>Kongolo</a:t>
            </a:r>
            <a:r>
              <a:rPr lang="en-US" dirty="0"/>
              <a:t>, a rural area in the Democratic Republic of the Congo (DRC). She takes care of her two children, aged 3 and 7, while also supporting her mother and extended family. Her life has been full of challenges, especially since she became a mother at a young age. </a:t>
            </a:r>
          </a:p>
          <a:p>
            <a:pPr>
              <a:lnSpc>
                <a:spcPct val="100000"/>
              </a:lnSpc>
            </a:pPr>
            <a:endParaRPr lang="en-US" dirty="0"/>
          </a:p>
          <a:p>
            <a:pPr>
              <a:lnSpc>
                <a:spcPct val="100000"/>
              </a:lnSpc>
            </a:pPr>
            <a:r>
              <a:rPr lang="en-US" dirty="0"/>
              <a:t>The DRC is one of the poorest countries in the world, with millions of people affected by conflict and political instability. About 70% of the population live in poverty, on less than $3.30 AUD</a:t>
            </a:r>
            <a:r>
              <a:rPr lang="en-US" baseline="30000" dirty="0"/>
              <a:t>1</a:t>
            </a:r>
            <a:r>
              <a:rPr lang="en-US" dirty="0"/>
              <a:t> a day, making it incredibly hard for families to make ends meet. </a:t>
            </a:r>
          </a:p>
          <a:p>
            <a:pPr>
              <a:lnSpc>
                <a:spcPct val="100000"/>
              </a:lnSpc>
            </a:pPr>
            <a:endParaRPr lang="en-US" dirty="0"/>
          </a:p>
          <a:p>
            <a:pPr>
              <a:lnSpc>
                <a:spcPct val="100000"/>
              </a:lnSpc>
            </a:pPr>
            <a:r>
              <a:rPr lang="en-US" dirty="0"/>
              <a:t>Irene’s childhood was marked by hardships – after her father died in a war, Irene along with her mother and siblings were displaced. Her mother worked very hard to provide for her family. </a:t>
            </a:r>
          </a:p>
          <a:p>
            <a:pPr>
              <a:lnSpc>
                <a:spcPct val="100000"/>
              </a:lnSpc>
            </a:pPr>
            <a:endParaRPr lang="en-US" dirty="0"/>
          </a:p>
          <a:p>
            <a:pPr>
              <a:lnSpc>
                <a:spcPct val="100000"/>
              </a:lnSpc>
            </a:pPr>
            <a:r>
              <a:rPr lang="en-US" dirty="0"/>
              <a:t>“We lived a very difficult life. Every morning, [my mother] would go to the fields to grow yams. That's all we ate, and sometimes she worked for others in exchange for cassava, which she used to make </a:t>
            </a:r>
            <a:r>
              <a:rPr lang="en-US" dirty="0" err="1"/>
              <a:t>foufou</a:t>
            </a:r>
            <a:r>
              <a:rPr lang="en-US" dirty="0"/>
              <a:t> with </a:t>
            </a:r>
            <a:r>
              <a:rPr lang="en-US" dirty="0" err="1"/>
              <a:t>sombé</a:t>
            </a:r>
            <a:r>
              <a:rPr lang="en-US" dirty="0"/>
              <a:t>, sometimes without oil, and borrowed salt from </a:t>
            </a:r>
            <a:r>
              <a:rPr lang="en-US" dirty="0" err="1"/>
              <a:t>neighbours</a:t>
            </a:r>
            <a:r>
              <a:rPr lang="en-US" dirty="0"/>
              <a:t>. That’s how we got by.”</a:t>
            </a:r>
          </a:p>
          <a:p>
            <a:pPr>
              <a:lnSpc>
                <a:spcPct val="100000"/>
              </a:lnSpc>
            </a:pPr>
            <a:endParaRPr lang="en-US" dirty="0"/>
          </a:p>
          <a:p>
            <a:pPr>
              <a:lnSpc>
                <a:spcPct val="100000"/>
              </a:lnSpc>
            </a:pPr>
            <a:r>
              <a:rPr lang="en-US" dirty="0"/>
              <a:t>Irene’s life took another difficult turn, when as a teenager, she became pregnant for the first time. Her husband fled soon after she had her first child. Overwhelmed by trying to support herself and child with limited education and therefore job opportunities, Irene returned to her mother’s household. </a:t>
            </a:r>
          </a:p>
          <a:p>
            <a:pPr>
              <a:lnSpc>
                <a:spcPct val="100000"/>
              </a:lnSpc>
            </a:pPr>
            <a:endParaRPr lang="en-US" dirty="0"/>
          </a:p>
          <a:p>
            <a:pPr>
              <a:lnSpc>
                <a:spcPct val="100000"/>
              </a:lnSpc>
            </a:pPr>
            <a:r>
              <a:rPr lang="en-US" dirty="0"/>
              <a:t>A while later, her husband returned, and she began living with him briefly before he later fled again after learning she was pregnant a second time.</a:t>
            </a:r>
          </a:p>
          <a:p>
            <a:pPr>
              <a:lnSpc>
                <a:spcPct val="100000"/>
              </a:lnSpc>
            </a:pPr>
            <a:endParaRPr lang="en-US" dirty="0"/>
          </a:p>
          <a:p>
            <a:pPr>
              <a:lnSpc>
                <a:spcPct val="100000"/>
              </a:lnSpc>
            </a:pPr>
            <a:r>
              <a:rPr lang="en-US" dirty="0"/>
              <a:t>Despite these challenges, Irene’s life improved when she joined the Youth Capacity Strengthening Program (YCSP), run by Caritas Australia’s partner, Caritas </a:t>
            </a:r>
            <a:r>
              <a:rPr lang="en-US" dirty="0" err="1"/>
              <a:t>Kongolo</a:t>
            </a:r>
            <a:r>
              <a:rPr lang="en-US" dirty="0"/>
              <a:t>. This program aims to empower young individuals, especially young mothers, to become self-sufficient and contribute to their communities.</a:t>
            </a:r>
          </a:p>
          <a:p>
            <a:pPr>
              <a:lnSpc>
                <a:spcPct val="100000"/>
              </a:lnSpc>
            </a:pPr>
            <a:endParaRPr lang="en-US" dirty="0"/>
          </a:p>
          <a:p>
            <a:pPr>
              <a:lnSpc>
                <a:spcPct val="100000"/>
              </a:lnSpc>
            </a:pPr>
            <a:r>
              <a:rPr lang="en-US" dirty="0"/>
              <a:t>Irene took a sewing class through the program, where she learnt how to make clothes to sell. She also participated in agricultural training and received emotional support to help her heal from her past trauma.</a:t>
            </a:r>
          </a:p>
          <a:p>
            <a:pPr>
              <a:lnSpc>
                <a:spcPct val="100000"/>
              </a:lnSpc>
            </a:pPr>
            <a:endParaRPr lang="en-US" dirty="0"/>
          </a:p>
          <a:p>
            <a:pPr>
              <a:lnSpc>
                <a:spcPct val="100000"/>
              </a:lnSpc>
            </a:pPr>
            <a:r>
              <a:rPr lang="en-US" dirty="0"/>
              <a:t>After completing the six-month sewing course, Irene was given a sewing machine to continue her work. With her newfound skills, she was able to start earning money to provide for her family, including sending her son, nieces and nephews to school. Irene proudly said, “I make sure to provide for all their needs. There are 15 of us at home, and I take care of everyone.”</a:t>
            </a:r>
          </a:p>
          <a:p>
            <a:pPr>
              <a:lnSpc>
                <a:spcPct val="100000"/>
              </a:lnSpc>
            </a:pPr>
            <a:endParaRPr lang="en-US" dirty="0"/>
          </a:p>
          <a:p>
            <a:pPr>
              <a:lnSpc>
                <a:spcPct val="100000"/>
              </a:lnSpc>
            </a:pPr>
            <a:r>
              <a:rPr lang="en-US" dirty="0"/>
              <a:t>On top of this, Irene’s new farming skills has helped her grow food for her family to eat. She explains, “Before, I didn't know how to farm, but with this training, I learnt. We grew peanuts and corn and harvested them. After the harvest, they gave us chickens to start poultry farming, then returned with more work tools. We have a group field, but I also have my own field that produces the food we eat today at home.”</a:t>
            </a:r>
          </a:p>
          <a:p>
            <a:pPr>
              <a:lnSpc>
                <a:spcPct val="100000"/>
              </a:lnSpc>
            </a:pPr>
            <a:endParaRPr lang="en-US" dirty="0"/>
          </a:p>
          <a:p>
            <a:pPr>
              <a:lnSpc>
                <a:spcPct val="100000"/>
              </a:lnSpc>
            </a:pPr>
            <a:r>
              <a:rPr lang="en-US" dirty="0"/>
              <a:t>The YCSP has made a huge difference in Irene’s life and Irene is generously sharing her new skills with others. She loves teaching other women how to sew. “Our lives are so different now. Before, women depended on men's income, but now, with our sewing skills, we can take care of ourselves… When I teach others to sew, I feel comfortable and useful to my community,” Irene shared.</a:t>
            </a:r>
          </a:p>
          <a:p>
            <a:pPr>
              <a:lnSpc>
                <a:spcPct val="100000"/>
              </a:lnSpc>
            </a:pPr>
            <a:endParaRPr lang="en-US" dirty="0"/>
          </a:p>
          <a:p>
            <a:pPr>
              <a:lnSpc>
                <a:spcPct val="100000"/>
              </a:lnSpc>
            </a:pPr>
            <a:r>
              <a:rPr lang="en-US" dirty="0"/>
              <a:t>Life has been tough for Irene, but she worked hard, learnt new skills, and became really good at sewing. Irene has been able to break out of a cycle of poverty. She can now send her son to school and support her extended family too.</a:t>
            </a:r>
          </a:p>
          <a:p>
            <a:pPr>
              <a:lnSpc>
                <a:spcPct val="100000"/>
              </a:lnSpc>
            </a:pPr>
            <a:endParaRPr lang="en-US" dirty="0"/>
          </a:p>
          <a:p>
            <a:pPr>
              <a:lnSpc>
                <a:spcPct val="100000"/>
              </a:lnSpc>
            </a:pPr>
            <a:r>
              <a:rPr lang="en-US" dirty="0"/>
              <a:t>“I want to say a big thank you to Caritas Australia and Caritas </a:t>
            </a:r>
            <a:r>
              <a:rPr lang="en-US" dirty="0" err="1"/>
              <a:t>Kongolo</a:t>
            </a:r>
            <a:r>
              <a:rPr lang="en-US" dirty="0"/>
              <a:t>. Thank you so much for uplifting me. I never thought I, Irene, could become someone. I never knew this life was possible,” Irene said.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a:lnSpc>
                <a:spcPct val="100000"/>
              </a:lnSpc>
            </a:pPr>
            <a:endParaRPr lang="en-US" dirty="0"/>
          </a:p>
          <a:p>
            <a:pPr>
              <a:lnSpc>
                <a:spcPct val="100000"/>
              </a:lnSpc>
            </a:pPr>
            <a:r>
              <a:rPr lang="en-US" dirty="0"/>
              <a:t>*</a:t>
            </a:r>
            <a:r>
              <a:rPr lang="en-US" dirty="0">
                <a:hlinkClick r:id="rId3"/>
              </a:rPr>
              <a:t>UNDP</a:t>
            </a:r>
            <a:endParaRPr lang="en-US" dirty="0"/>
          </a:p>
          <a:p>
            <a:endParaRPr lang="en-US" sz="1200" b="1" i="0" kern="1200" dirty="0">
              <a:solidFill>
                <a:schemeClr val="tx1"/>
              </a:solidFill>
              <a:effectLst/>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8324AE0C-B12C-4782-B6C4-8A6E453FD12E}" type="slidenum">
              <a:rPr lang="en-AU" smtClean="0"/>
              <a:t>8</a:t>
            </a:fld>
            <a:endParaRPr lang="en-AU"/>
          </a:p>
        </p:txBody>
      </p:sp>
    </p:spTree>
    <p:extLst>
      <p:ext uri="{BB962C8B-B14F-4D97-AF65-F5344CB8AC3E}">
        <p14:creationId xmlns:p14="http://schemas.microsoft.com/office/powerpoint/2010/main" val="4067204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People like Irene learn new skills to be able to support their families. </a:t>
            </a:r>
          </a:p>
          <a:p>
            <a:pPr marL="171450" indent="-171450">
              <a:buFont typeface="Arial" panose="020B0604020202020204" pitchFamily="34" charset="0"/>
              <a:buChar char="•"/>
            </a:pPr>
            <a:r>
              <a:rPr lang="en-US" dirty="0"/>
              <a:t>How do you support your family?</a:t>
            </a:r>
          </a:p>
          <a:p>
            <a:pPr marL="184150" indent="-171450" algn="l">
              <a:lnSpc>
                <a:spcPct val="110000"/>
              </a:lnSpc>
              <a:spcAft>
                <a:spcPts val="600"/>
              </a:spcAft>
              <a:buFont typeface="Arial" panose="020B0604020202020204" pitchFamily="34" charset="0"/>
              <a:buChar char="•"/>
            </a:pPr>
            <a:r>
              <a:rPr lang="en-US" sz="1200" spc="-10" dirty="0">
                <a:solidFill>
                  <a:schemeClr val="tx2">
                    <a:lumMod val="75000"/>
                  </a:schemeClr>
                </a:solidFill>
                <a:latin typeface="+mj-lt"/>
                <a:ea typeface="Roboto" panose="02000000000000000000" pitchFamily="2" charset="0"/>
                <a:cs typeface="Roboto" panose="02000000000000000000" pitchFamily="2" charset="0"/>
              </a:rPr>
              <a:t>What new skill(s) have you had to learn to support your family?</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1200" dirty="0"/>
              <a:t>Jesus, you feel the weight of heavy burdens and walk with all who suffer. </a:t>
            </a:r>
          </a:p>
          <a:p>
            <a:pPr>
              <a:lnSpc>
                <a:spcPts val="2400"/>
              </a:lnSpc>
              <a:spcAft>
                <a:spcPts val="1200"/>
              </a:spcAft>
            </a:pPr>
            <a:r>
              <a:rPr lang="en-AU" sz="1200" b="1" dirty="0"/>
              <a:t>May we follow the way of solidarity.</a:t>
            </a:r>
            <a:endParaRPr lang="en-AU" sz="1200" dirty="0"/>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9</a:t>
            </a:fld>
            <a:endParaRPr lang="en-AU"/>
          </a:p>
        </p:txBody>
      </p:sp>
    </p:spTree>
    <p:extLst>
      <p:ext uri="{BB962C8B-B14F-4D97-AF65-F5344CB8AC3E}">
        <p14:creationId xmlns:p14="http://schemas.microsoft.com/office/powerpoint/2010/main" val="1004889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3 Jesus falls for the first time</a:t>
            </a:r>
          </a:p>
          <a:p>
            <a:endParaRPr lang="en-AU" dirty="0"/>
          </a:p>
          <a:p>
            <a:pPr>
              <a:lnSpc>
                <a:spcPts val="2400"/>
              </a:lnSpc>
              <a:spcAft>
                <a:spcPts val="1200"/>
              </a:spcAft>
            </a:pPr>
            <a:r>
              <a:rPr lang="en-AU" sz="1200" dirty="0"/>
              <a:t>Under the weight of a heavy cross, Jesus stumbles and falls.</a:t>
            </a:r>
            <a:endParaRPr lang="en-US" sz="1800" dirty="0"/>
          </a:p>
          <a:p>
            <a:endParaRPr lang="en-AU" dirty="0"/>
          </a:p>
          <a:p>
            <a:r>
              <a:rPr lang="en-AU" i="1" dirty="0"/>
              <a:t>(pause)</a:t>
            </a:r>
          </a:p>
          <a:p>
            <a:endParaRPr lang="en-AU" dirty="0"/>
          </a:p>
          <a:p>
            <a:pPr>
              <a:lnSpc>
                <a:spcPct val="114000"/>
              </a:lnSpc>
              <a:spcAft>
                <a:spcPts val="1200"/>
              </a:spcAft>
            </a:pPr>
            <a:r>
              <a:rPr lang="en-AU" sz="1200" dirty="0">
                <a:solidFill>
                  <a:schemeClr val="bg1"/>
                </a:solidFill>
              </a:rPr>
              <a:t>Jesus understands how uncertain we can feel when life becomes challenging. Sometimes, the combination of such things as living with a disability, not having enough money to buy what you need, or living far from hospitals or schools make life especially challenging.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10</a:t>
            </a:fld>
            <a:endParaRPr lang="en-AU"/>
          </a:p>
        </p:txBody>
      </p:sp>
    </p:spTree>
    <p:extLst>
      <p:ext uri="{BB962C8B-B14F-4D97-AF65-F5344CB8AC3E}">
        <p14:creationId xmlns:p14="http://schemas.microsoft.com/office/powerpoint/2010/main" val="632246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LAM’S STORY</a:t>
            </a:r>
          </a:p>
          <a:p>
            <a:endParaRPr lang="en-AU" dirty="0"/>
          </a:p>
          <a:p>
            <a:pPr>
              <a:lnSpc>
                <a:spcPct val="100000"/>
              </a:lnSpc>
            </a:pPr>
            <a:r>
              <a:rPr lang="en-US" i="1" dirty="0">
                <a:solidFill>
                  <a:schemeClr val="tx2">
                    <a:lumMod val="75000"/>
                  </a:schemeClr>
                </a:solidFill>
              </a:rPr>
              <a:t>Lam has journeyed from isolation to independence. </a:t>
            </a:r>
          </a:p>
          <a:p>
            <a:pPr>
              <a:lnSpc>
                <a:spcPct val="100000"/>
              </a:lnSpc>
            </a:pPr>
            <a:endParaRPr lang="en-US" dirty="0"/>
          </a:p>
          <a:p>
            <a:pPr>
              <a:lnSpc>
                <a:spcPct val="100000"/>
              </a:lnSpc>
            </a:pPr>
            <a:r>
              <a:rPr lang="en-US" dirty="0"/>
              <a:t>Lam was born and raised in rural Vietnam with his farming parents and three siblings. As a 27-year-old man of short stature, he experienced significant physical and social barriers due to his disability. Many aspects of his wellbeing became impacted due to his mobility issues, and he became increasingly isolated from society.</a:t>
            </a:r>
          </a:p>
          <a:p>
            <a:pPr>
              <a:lnSpc>
                <a:spcPct val="100000"/>
              </a:lnSpc>
            </a:pPr>
            <a:endParaRPr lang="en-US" dirty="0"/>
          </a:p>
          <a:p>
            <a:pPr>
              <a:lnSpc>
                <a:spcPct val="100000"/>
              </a:lnSpc>
            </a:pPr>
            <a:r>
              <a:rPr lang="en-US" dirty="0"/>
              <a:t>After finishing high school, he saw his classmates go off to university to pursue careers as doctors, teachers, and other professions. However, Lam didn’t have the same opportunities because of his disability. With no job prospects, he stayed at home helping his parents with household chores like cooking, harvesting vegetables and feeding chickens. Even though he loved his family, Lam felt more and more disconnected from his friends and from society. His dream of becoming a graphic designer seemed impossible.</a:t>
            </a:r>
          </a:p>
          <a:p>
            <a:pPr>
              <a:lnSpc>
                <a:spcPct val="100000"/>
              </a:lnSpc>
            </a:pPr>
            <a:endParaRPr lang="en-US" dirty="0"/>
          </a:p>
          <a:p>
            <a:pPr>
              <a:lnSpc>
                <a:spcPct val="100000"/>
              </a:lnSpc>
            </a:pPr>
            <a:r>
              <a:rPr lang="en-US" dirty="0"/>
              <a:t>"I'm really self-conscious about my height. It feels like getting around and doing a lot of basic tasks are a major undertaking for me,” Lam said. </a:t>
            </a:r>
          </a:p>
          <a:p>
            <a:pPr>
              <a:lnSpc>
                <a:spcPct val="100000"/>
              </a:lnSpc>
            </a:pPr>
            <a:endParaRPr lang="en-US" dirty="0"/>
          </a:p>
          <a:p>
            <a:pPr>
              <a:lnSpc>
                <a:spcPct val="100000"/>
              </a:lnSpc>
            </a:pPr>
            <a:r>
              <a:rPr lang="en-US" dirty="0"/>
              <a:t>Lam’s life began to change when he found out about the I-SHINE program run by Caritas Australia’s local partner, Catholic Relief Services (CRS). The program helps young people with disabilities in Vietnam access education and training to improve their lives. Through the program, Lam was given the chance to study IT in a six-month training course in Da Nang, a city about 50 km away from his hometown.</a:t>
            </a:r>
          </a:p>
          <a:p>
            <a:pPr>
              <a:lnSpc>
                <a:spcPct val="100000"/>
              </a:lnSpc>
            </a:pPr>
            <a:endParaRPr lang="en-US" dirty="0"/>
          </a:p>
          <a:p>
            <a:pPr>
              <a:lnSpc>
                <a:spcPct val="100000"/>
              </a:lnSpc>
            </a:pPr>
            <a:r>
              <a:rPr lang="en-US" dirty="0"/>
              <a:t>At first, the idea of leaving his village and travelling to a big city felt scary to Lam, especially with his mobility challenges. But despite his fears, he was determined to pursue his dream. “When I got the chance to be part of this program, I was over the moon,” Lam said. “Ever since I was a little kid, I've loved drawing and had this intense passion for computers...I always dreamed of becoming a digital artist.”</a:t>
            </a:r>
          </a:p>
          <a:p>
            <a:pPr>
              <a:lnSpc>
                <a:spcPct val="100000"/>
              </a:lnSpc>
            </a:pPr>
            <a:endParaRPr lang="en-US" dirty="0"/>
          </a:p>
          <a:p>
            <a:pPr>
              <a:lnSpc>
                <a:spcPct val="100000"/>
              </a:lnSpc>
            </a:pPr>
            <a:r>
              <a:rPr lang="en-US" dirty="0"/>
              <a:t>During the six months of training, Lam worked hard and made new friends who shared similar experiences. For the first time in years, he felt connected to others again. He also joined a local disability club, where he shared his story and bonded with people facing similar challenges.</a:t>
            </a:r>
          </a:p>
          <a:p>
            <a:pPr>
              <a:lnSpc>
                <a:spcPct val="100000"/>
              </a:lnSpc>
            </a:pPr>
            <a:endParaRPr lang="en-US" dirty="0"/>
          </a:p>
          <a:p>
            <a:pPr>
              <a:lnSpc>
                <a:spcPct val="100000"/>
              </a:lnSpc>
            </a:pPr>
            <a:r>
              <a:rPr lang="en-US" dirty="0"/>
              <a:t>With the skills he learned, Lam was able to start his own freelance graphic design business from home. Today, he is a successful graphic designer, working with clients both in Vietnam and overseas. He earns a steady income and no longer depends on his parents as much. “Right now, I'm most proud of being less dependent on my parents. They can finally relax knowing I've found a fulfilling career that I'm truly passionate about,” Lam said.</a:t>
            </a:r>
          </a:p>
          <a:p>
            <a:pPr>
              <a:lnSpc>
                <a:spcPct val="100000"/>
              </a:lnSpc>
            </a:pPr>
            <a:endParaRPr lang="en-US" dirty="0"/>
          </a:p>
          <a:p>
            <a:pPr>
              <a:lnSpc>
                <a:spcPct val="100000"/>
              </a:lnSpc>
            </a:pPr>
            <a:r>
              <a:rPr lang="en-US" dirty="0"/>
              <a:t>Lam’s story is an inspiration to other young people with disabilities in Vietnam. There are around 6 million people1 living with disabilities in the country, many of whom, like Lam, live in rural areas with limited access to education and job opportunities. Lam hopes that more programs like I-SHINE will continue to grow and help others achieve their dreams.</a:t>
            </a:r>
          </a:p>
          <a:p>
            <a:pPr>
              <a:lnSpc>
                <a:spcPct val="100000"/>
              </a:lnSpc>
            </a:pPr>
            <a:endParaRPr lang="en-US" dirty="0"/>
          </a:p>
          <a:p>
            <a:pPr>
              <a:lnSpc>
                <a:spcPct val="100000"/>
              </a:lnSpc>
            </a:pPr>
            <a:r>
              <a:rPr lang="en-US" dirty="0"/>
              <a:t>“It's a struggle to feel like we fit into society, and our limited mobility makes it hard to access jobs or education… that's why we desperately need the help of these amazing charitable </a:t>
            </a:r>
            <a:r>
              <a:rPr lang="en-US" dirty="0" err="1"/>
              <a:t>organisations</a:t>
            </a:r>
            <a:r>
              <a:rPr lang="en-US" dirty="0"/>
              <a:t>,” Lam said. “I'm really hoping this initiative keeps growing and spreading its impact, uplifting even more people in similar situations, both here at home and around the globe.”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US" dirty="0"/>
          </a:p>
          <a:p>
            <a:endParaRPr lang="en-US" dirty="0"/>
          </a:p>
          <a:p>
            <a:r>
              <a:rPr lang="en-US" dirty="0"/>
              <a:t>*</a:t>
            </a:r>
            <a:r>
              <a:rPr lang="en-US" dirty="0">
                <a:hlinkClick r:id="rId3"/>
              </a:rPr>
              <a:t>General Statistics Office in Vietnam.</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Along with your generous support, this program is also supported by the Australian Government, through the Australian NGO Cooperation Program (ANCP). </a:t>
            </a:r>
          </a:p>
          <a:p>
            <a:endParaRPr lang="en-AU" dirty="0"/>
          </a:p>
        </p:txBody>
      </p:sp>
      <p:sp>
        <p:nvSpPr>
          <p:cNvPr id="4" name="Slide Number Placeholder 3"/>
          <p:cNvSpPr>
            <a:spLocks noGrp="1"/>
          </p:cNvSpPr>
          <p:nvPr>
            <p:ph type="sldNum" sz="quarter" idx="5"/>
          </p:nvPr>
        </p:nvSpPr>
        <p:spPr/>
        <p:txBody>
          <a:bodyPr/>
          <a:lstStyle/>
          <a:p>
            <a:fld id="{8324AE0C-B12C-4782-B6C4-8A6E453FD12E}" type="slidenum">
              <a:rPr lang="en-AU" smtClean="0"/>
              <a:t>11</a:t>
            </a:fld>
            <a:endParaRPr lang="en-AU"/>
          </a:p>
        </p:txBody>
      </p:sp>
    </p:spTree>
    <p:extLst>
      <p:ext uri="{BB962C8B-B14F-4D97-AF65-F5344CB8AC3E}">
        <p14:creationId xmlns:p14="http://schemas.microsoft.com/office/powerpoint/2010/main" val="42347172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jp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Master" Target="../slideMasters/slideMaster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30.jpg"/><Relationship Id="rId1" Type="http://schemas.openxmlformats.org/officeDocument/2006/relationships/slideMaster" Target="../slideMasters/slideMaster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3.png"/><Relationship Id="rId4" Type="http://schemas.openxmlformats.org/officeDocument/2006/relationships/image" Target="../media/image33.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om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A63FA348-CEEA-B153-A5F7-E698321D267E}"/>
              </a:ext>
            </a:extLst>
          </p:cNvPr>
          <p:cNvSpPr>
            <a:spLocks noGrp="1"/>
          </p:cNvSpPr>
          <p:nvPr>
            <p:ph type="body" sz="quarter" idx="16" hasCustomPrompt="1"/>
          </p:nvPr>
        </p:nvSpPr>
        <p:spPr>
          <a:xfrm>
            <a:off x="6239302" y="7796967"/>
            <a:ext cx="7629525" cy="677108"/>
          </a:xfrm>
        </p:spPr>
        <p:txBody>
          <a:bodyPr/>
          <a:lstStyle>
            <a:lvl1pPr algn="ctr">
              <a:defRPr sz="4400">
                <a:solidFill>
                  <a:schemeClr val="bg1"/>
                </a:solidFill>
                <a:latin typeface="Arial" panose="020B0604020202020204" pitchFamily="34" charset="0"/>
                <a:cs typeface="Arial" panose="020B0604020202020204" pitchFamily="34" charset="0"/>
              </a:defRPr>
            </a:lvl1pPr>
          </a:lstStyle>
          <a:p>
            <a:pPr lvl="0"/>
            <a:r>
              <a:rPr lang="en-GB" dirty="0"/>
              <a:t>Additional Title</a:t>
            </a:r>
            <a:endParaRPr lang="en-AU" dirty="0"/>
          </a:p>
        </p:txBody>
      </p:sp>
      <p:sp>
        <p:nvSpPr>
          <p:cNvPr id="8" name="Content Placeholder 5">
            <a:extLst>
              <a:ext uri="{FF2B5EF4-FFF2-40B4-BE49-F238E27FC236}">
                <a16:creationId xmlns:a16="http://schemas.microsoft.com/office/drawing/2014/main" id="{E525EE24-01B1-3437-9141-DDAE2AA7CEB4}"/>
              </a:ext>
            </a:extLst>
          </p:cNvPr>
          <p:cNvSpPr>
            <a:spLocks noGrp="1"/>
          </p:cNvSpPr>
          <p:nvPr>
            <p:ph sz="quarter" idx="18" hasCustomPrompt="1"/>
          </p:nvPr>
        </p:nvSpPr>
        <p:spPr>
          <a:xfrm>
            <a:off x="17214850" y="10226675"/>
            <a:ext cx="2301875" cy="238527"/>
          </a:xfrm>
        </p:spPr>
        <p:txBody>
          <a:bodyPr/>
          <a:lstStyle>
            <a:lvl1pPr>
              <a:defRPr sz="155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pic>
        <p:nvPicPr>
          <p:cNvPr id="10" name="object 12">
            <a:extLst>
              <a:ext uri="{FF2B5EF4-FFF2-40B4-BE49-F238E27FC236}">
                <a16:creationId xmlns:a16="http://schemas.microsoft.com/office/drawing/2014/main" id="{4B86DB24-A11A-07D7-E636-090DEFEC747B}"/>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403081" y="9007475"/>
            <a:ext cx="4067880" cy="1758734"/>
          </a:xfrm>
          <a:prstGeom prst="rect">
            <a:avLst/>
          </a:prstGeom>
        </p:spPr>
      </p:pic>
      <p:sp>
        <p:nvSpPr>
          <p:cNvPr id="11" name="object 9">
            <a:extLst>
              <a:ext uri="{FF2B5EF4-FFF2-40B4-BE49-F238E27FC236}">
                <a16:creationId xmlns:a16="http://schemas.microsoft.com/office/drawing/2014/main" id="{A61C8691-3535-B8F2-81A5-B53FAA645E34}"/>
              </a:ext>
            </a:extLst>
          </p:cNvPr>
          <p:cNvSpPr txBox="1"/>
          <p:nvPr userDrawn="1"/>
        </p:nvSpPr>
        <p:spPr>
          <a:xfrm>
            <a:off x="7159856" y="9998075"/>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FFFFFF"/>
                </a:solidFill>
                <a:latin typeface="Arial"/>
                <a:cs typeface="Arial"/>
              </a:rPr>
              <a:t>fundraise.projectcompassion.org.au</a:t>
            </a:r>
            <a:endParaRPr sz="3100" dirty="0">
              <a:latin typeface="Arial"/>
              <a:cs typeface="Arial"/>
            </a:endParaRPr>
          </a:p>
        </p:txBody>
      </p:sp>
      <p:sp>
        <p:nvSpPr>
          <p:cNvPr id="12" name="TextBox 11">
            <a:extLst>
              <a:ext uri="{FF2B5EF4-FFF2-40B4-BE49-F238E27FC236}">
                <a16:creationId xmlns:a16="http://schemas.microsoft.com/office/drawing/2014/main" id="{CB8C2527-8505-4737-0C60-4B35979FF39D}"/>
              </a:ext>
            </a:extLst>
          </p:cNvPr>
          <p:cNvSpPr txBox="1"/>
          <p:nvPr userDrawn="1"/>
        </p:nvSpPr>
        <p:spPr>
          <a:xfrm>
            <a:off x="6239302" y="6873875"/>
            <a:ext cx="7629525" cy="688650"/>
          </a:xfrm>
          <a:prstGeom prst="rect">
            <a:avLst/>
          </a:prstGeom>
        </p:spPr>
        <p:txBody>
          <a:bodyPr vert="horz" wrap="square" lIns="0" tIns="11430" rIns="0" bIns="0" rtlCol="0">
            <a:spAutoFit/>
          </a:bodyPr>
          <a:lstStyle/>
          <a:p>
            <a:pPr marL="12700" marR="0" lvl="0" indent="0" algn="ctr" defTabSz="914400" eaLnBrk="1" fontAlgn="auto" latinLnBrk="0" hangingPunct="1">
              <a:lnSpc>
                <a:spcPct val="100000"/>
              </a:lnSpc>
              <a:spcBef>
                <a:spcPts val="90"/>
              </a:spcBef>
              <a:spcAft>
                <a:spcPts val="0"/>
              </a:spcAft>
              <a:buClrTx/>
              <a:buSzTx/>
              <a:buFontTx/>
              <a:buNone/>
              <a:tabLst/>
              <a:defRPr/>
            </a:pPr>
            <a:r>
              <a:rPr lang="en-AU" sz="4400" spc="-10" dirty="0">
                <a:solidFill>
                  <a:srgbClr val="FFFFFF"/>
                </a:solidFill>
                <a:latin typeface="Arial"/>
                <a:cs typeface="Arial"/>
              </a:rPr>
              <a:t>Unite</a:t>
            </a:r>
            <a:r>
              <a:rPr lang="en-AU" sz="4400" spc="-180" dirty="0">
                <a:solidFill>
                  <a:srgbClr val="FFFFFF"/>
                </a:solidFill>
                <a:latin typeface="Arial"/>
                <a:cs typeface="Arial"/>
              </a:rPr>
              <a:t> </a:t>
            </a:r>
            <a:r>
              <a:rPr lang="en-AU" sz="4400" dirty="0">
                <a:solidFill>
                  <a:srgbClr val="FFFFFF"/>
                </a:solidFill>
                <a:latin typeface="Arial"/>
                <a:cs typeface="Arial"/>
              </a:rPr>
              <a:t>Against</a:t>
            </a:r>
            <a:r>
              <a:rPr lang="en-AU" sz="4400" spc="-170" dirty="0">
                <a:solidFill>
                  <a:srgbClr val="FFFFFF"/>
                </a:solidFill>
                <a:latin typeface="Arial"/>
                <a:cs typeface="Arial"/>
              </a:rPr>
              <a:t> </a:t>
            </a:r>
            <a:r>
              <a:rPr lang="en-AU" sz="4400" spc="-10" dirty="0">
                <a:solidFill>
                  <a:srgbClr val="FFFFFF"/>
                </a:solidFill>
                <a:latin typeface="Arial"/>
                <a:cs typeface="Arial"/>
              </a:rPr>
              <a:t>Poverty</a:t>
            </a:r>
            <a:r>
              <a:rPr lang="en-AU" sz="4400" spc="-170" dirty="0">
                <a:solidFill>
                  <a:srgbClr val="FFFFFF"/>
                </a:solidFill>
                <a:latin typeface="Arial"/>
                <a:cs typeface="Arial"/>
              </a:rPr>
              <a:t> </a:t>
            </a:r>
            <a:r>
              <a:rPr lang="en-AU" sz="4400" spc="65" dirty="0">
                <a:solidFill>
                  <a:srgbClr val="FFFFFF"/>
                </a:solidFill>
                <a:latin typeface="Arial"/>
                <a:cs typeface="Arial"/>
              </a:rPr>
              <a:t>this</a:t>
            </a:r>
            <a:r>
              <a:rPr lang="en-AU" sz="4400" spc="-170" dirty="0">
                <a:solidFill>
                  <a:srgbClr val="FFFFFF"/>
                </a:solidFill>
                <a:latin typeface="Arial"/>
                <a:cs typeface="Arial"/>
              </a:rPr>
              <a:t> </a:t>
            </a:r>
            <a:r>
              <a:rPr lang="en-AU" sz="4400" spc="-20" dirty="0">
                <a:solidFill>
                  <a:srgbClr val="FFFFFF"/>
                </a:solidFill>
                <a:latin typeface="Arial"/>
                <a:cs typeface="Arial"/>
              </a:rPr>
              <a:t>Lent</a:t>
            </a:r>
          </a:p>
        </p:txBody>
      </p:sp>
      <p:pic>
        <p:nvPicPr>
          <p:cNvPr id="3" name="Picture 2" descr="A black arrow in a white circle&#10;&#10;Description automatically generated">
            <a:extLst>
              <a:ext uri="{FF2B5EF4-FFF2-40B4-BE49-F238E27FC236}">
                <a16:creationId xmlns:a16="http://schemas.microsoft.com/office/drawing/2014/main" id="{E6A803CC-6662-95B5-9A9D-6DC6D55B2E3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70650" y="10107295"/>
            <a:ext cx="393700" cy="393700"/>
          </a:xfrm>
          <a:prstGeom prst="rect">
            <a:avLst/>
          </a:prstGeom>
        </p:spPr>
      </p:pic>
    </p:spTree>
    <p:extLst>
      <p:ext uri="{BB962C8B-B14F-4D97-AF65-F5344CB8AC3E}">
        <p14:creationId xmlns:p14="http://schemas.microsoft.com/office/powerpoint/2010/main" val="253307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ory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object 5">
            <a:extLst>
              <a:ext uri="{FF2B5EF4-FFF2-40B4-BE49-F238E27FC236}">
                <a16:creationId xmlns:a16="http://schemas.microsoft.com/office/drawing/2014/main" id="{B7C9D862-7B94-1B8C-AB5F-A9363AAF8183}"/>
              </a:ext>
            </a:extLst>
          </p:cNvPr>
          <p:cNvSpPr/>
          <p:nvPr/>
        </p:nvSpPr>
        <p:spPr>
          <a:xfrm>
            <a:off x="0" y="1633458"/>
            <a:ext cx="9738360" cy="9675495"/>
          </a:xfrm>
          <a:custGeom>
            <a:avLst/>
            <a:gdLst/>
            <a:ahLst/>
            <a:cxnLst/>
            <a:rect l="l" t="t" r="r" b="b"/>
            <a:pathLst>
              <a:path w="9738360" h="9675495">
                <a:moveTo>
                  <a:pt x="1922559" y="0"/>
                </a:moveTo>
                <a:lnTo>
                  <a:pt x="0" y="1590234"/>
                </a:lnTo>
                <a:lnTo>
                  <a:pt x="0" y="9675098"/>
                </a:lnTo>
                <a:lnTo>
                  <a:pt x="4299827" y="9675098"/>
                </a:lnTo>
                <a:lnTo>
                  <a:pt x="9737923" y="5371564"/>
                </a:lnTo>
                <a:lnTo>
                  <a:pt x="1922559" y="0"/>
                </a:lnTo>
                <a:close/>
              </a:path>
            </a:pathLst>
          </a:custGeom>
          <a:solidFill>
            <a:srgbClr val="FFD27D"/>
          </a:solidFill>
        </p:spPr>
        <p:txBody>
          <a:bodyPr wrap="square" lIns="0" tIns="0" rIns="0" bIns="0" rtlCol="0"/>
          <a:lstStyle/>
          <a:p>
            <a:endParaRPr/>
          </a:p>
        </p:txBody>
      </p:sp>
      <p:pic>
        <p:nvPicPr>
          <p:cNvPr id="9" name="object 6">
            <a:extLst>
              <a:ext uri="{FF2B5EF4-FFF2-40B4-BE49-F238E27FC236}">
                <a16:creationId xmlns:a16="http://schemas.microsoft.com/office/drawing/2014/main" id="{15A65095-8FA9-DCB9-1208-BE3F7AD4E95E}"/>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1919120" y="1633458"/>
            <a:ext cx="7818798" cy="5385291"/>
          </a:xfrm>
          <a:prstGeom prst="rect">
            <a:avLst/>
          </a:prstGeom>
        </p:spPr>
      </p:pic>
      <p:sp>
        <p:nvSpPr>
          <p:cNvPr id="13" name="Rectangle 12">
            <a:extLst>
              <a:ext uri="{FF2B5EF4-FFF2-40B4-BE49-F238E27FC236}">
                <a16:creationId xmlns:a16="http://schemas.microsoft.com/office/drawing/2014/main" id="{A8C0422E-EA19-008F-7A86-170E6F5F86A5}"/>
              </a:ext>
            </a:extLst>
          </p:cNvPr>
          <p:cNvSpPr/>
          <p:nvPr userDrawn="1"/>
        </p:nvSpPr>
        <p:spPr>
          <a:xfrm>
            <a:off x="2720265" y="2225674"/>
            <a:ext cx="6629400" cy="2902108"/>
          </a:xfrm>
          <a:prstGeom prst="rect">
            <a:avLst/>
          </a:prstGeom>
          <a:solidFill>
            <a:srgbClr val="BF9B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47" name="Content Placeholder 5">
            <a:extLst>
              <a:ext uri="{FF2B5EF4-FFF2-40B4-BE49-F238E27FC236}">
                <a16:creationId xmlns:a16="http://schemas.microsoft.com/office/drawing/2014/main" id="{068A4D72-B7D0-8B7C-5E27-69B32076F6EC}"/>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3" name="Text Placeholder 14">
            <a:extLst>
              <a:ext uri="{FF2B5EF4-FFF2-40B4-BE49-F238E27FC236}">
                <a16:creationId xmlns:a16="http://schemas.microsoft.com/office/drawing/2014/main" id="{25514E55-77E9-723E-9D4C-4A84BF915787}"/>
              </a:ext>
            </a:extLst>
          </p:cNvPr>
          <p:cNvSpPr>
            <a:spLocks noGrp="1"/>
          </p:cNvSpPr>
          <p:nvPr>
            <p:ph type="body" sz="quarter" idx="20" hasCustomPrompt="1"/>
          </p:nvPr>
        </p:nvSpPr>
        <p:spPr>
          <a:xfrm>
            <a:off x="2818279" y="2216941"/>
            <a:ext cx="7547463" cy="2769989"/>
          </a:xfrm>
        </p:spPr>
        <p:txBody>
          <a:bodyPr/>
          <a:lstStyle>
            <a:lvl1pPr>
              <a:defRPr sz="8800" b="1" i="0">
                <a:solidFill>
                  <a:srgbClr val="762000"/>
                </a:solidFill>
                <a:latin typeface="Filson Soft Black" pitchFamily="2" charset="77"/>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en-GB" dirty="0" err="1"/>
              <a:t>Toefuata’iga’s</a:t>
            </a:r>
            <a:endParaRPr lang="en-AU" dirty="0"/>
          </a:p>
          <a:p>
            <a:pPr lvl="0"/>
            <a:r>
              <a:rPr lang="en-GB" dirty="0"/>
              <a:t>story</a:t>
            </a:r>
            <a:endParaRPr lang="en-AU" dirty="0"/>
          </a:p>
        </p:txBody>
      </p:sp>
      <p:sp>
        <p:nvSpPr>
          <p:cNvPr id="4" name="Text Placeholder 31">
            <a:extLst>
              <a:ext uri="{FF2B5EF4-FFF2-40B4-BE49-F238E27FC236}">
                <a16:creationId xmlns:a16="http://schemas.microsoft.com/office/drawing/2014/main" id="{4768CB25-4437-7E53-BC20-A3F2E4BDBC2F}"/>
              </a:ext>
            </a:extLst>
          </p:cNvPr>
          <p:cNvSpPr>
            <a:spLocks noGrp="1"/>
          </p:cNvSpPr>
          <p:nvPr>
            <p:ph type="body" sz="quarter" idx="12" hasCustomPrompt="1"/>
          </p:nvPr>
        </p:nvSpPr>
        <p:spPr>
          <a:xfrm>
            <a:off x="2818280" y="5635625"/>
            <a:ext cx="4490570" cy="628650"/>
          </a:xfrm>
        </p:spPr>
        <p:txBody>
          <a:bodyPr/>
          <a:lstStyle>
            <a:lvl1pPr>
              <a:defRPr sz="3950" b="1">
                <a:solidFill>
                  <a:srgbClr val="762000"/>
                </a:solidFill>
              </a:defRPr>
            </a:lvl1pPr>
          </a:lstStyle>
          <a:p>
            <a:pPr lvl="0"/>
            <a:r>
              <a:rPr lang="en-GB" dirty="0"/>
              <a:t>Samoa</a:t>
            </a:r>
            <a:endParaRPr lang="en-AU" dirty="0"/>
          </a:p>
        </p:txBody>
      </p:sp>
    </p:spTree>
    <p:extLst>
      <p:ext uri="{BB962C8B-B14F-4D97-AF65-F5344CB8AC3E}">
        <p14:creationId xmlns:p14="http://schemas.microsoft.com/office/powerpoint/2010/main" val="2019236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ory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bject 4">
            <a:extLst>
              <a:ext uri="{FF2B5EF4-FFF2-40B4-BE49-F238E27FC236}">
                <a16:creationId xmlns:a16="http://schemas.microsoft.com/office/drawing/2014/main" id="{C2955ECD-5C7A-6A66-48A4-304C90550243}"/>
              </a:ext>
            </a:extLst>
          </p:cNvPr>
          <p:cNvSpPr/>
          <p:nvPr userDrawn="1"/>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3" name="object 5">
            <a:extLst>
              <a:ext uri="{FF2B5EF4-FFF2-40B4-BE49-F238E27FC236}">
                <a16:creationId xmlns:a16="http://schemas.microsoft.com/office/drawing/2014/main" id="{910A98DD-F1B2-CAD2-ACEF-40F4D0E0D246}"/>
              </a:ext>
            </a:extLst>
          </p:cNvPr>
          <p:cNvSpPr/>
          <p:nvPr userDrawn="1"/>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32" name="Text Placeholder 31">
            <a:extLst>
              <a:ext uri="{FF2B5EF4-FFF2-40B4-BE49-F238E27FC236}">
                <a16:creationId xmlns:a16="http://schemas.microsoft.com/office/drawing/2014/main" id="{2074A6AF-360F-C4D2-C9D2-8C72674A7A5B}"/>
              </a:ext>
            </a:extLst>
          </p:cNvPr>
          <p:cNvSpPr>
            <a:spLocks noGrp="1"/>
          </p:cNvSpPr>
          <p:nvPr>
            <p:ph type="body" sz="quarter" idx="12" hasCustomPrompt="1"/>
          </p:nvPr>
        </p:nvSpPr>
        <p:spPr>
          <a:xfrm>
            <a:off x="2818280" y="5635625"/>
            <a:ext cx="4490570" cy="628650"/>
          </a:xfrm>
        </p:spPr>
        <p:txBody>
          <a:bodyPr/>
          <a:lstStyle>
            <a:lvl1pPr>
              <a:defRPr sz="3950" b="1">
                <a:solidFill>
                  <a:srgbClr val="762000"/>
                </a:solidFill>
              </a:defRPr>
            </a:lvl1pPr>
          </a:lstStyle>
          <a:p>
            <a:pPr lvl="0"/>
            <a:r>
              <a:rPr lang="en-GB" dirty="0"/>
              <a:t>Vietnam</a:t>
            </a:r>
            <a:endParaRPr lang="en-AU" dirty="0"/>
          </a:p>
        </p:txBody>
      </p:sp>
      <p:sp>
        <p:nvSpPr>
          <p:cNvPr id="15" name="Text Placeholder 14">
            <a:extLst>
              <a:ext uri="{FF2B5EF4-FFF2-40B4-BE49-F238E27FC236}">
                <a16:creationId xmlns:a16="http://schemas.microsoft.com/office/drawing/2014/main" id="{62607E15-F57A-29A4-B770-D09263F1B09E}"/>
              </a:ext>
            </a:extLst>
          </p:cNvPr>
          <p:cNvSpPr>
            <a:spLocks noGrp="1"/>
          </p:cNvSpPr>
          <p:nvPr>
            <p:ph type="body" sz="quarter" idx="11" hasCustomPrompt="1"/>
          </p:nvPr>
        </p:nvSpPr>
        <p:spPr>
          <a:xfrm>
            <a:off x="2818279" y="2216941"/>
            <a:ext cx="4490571" cy="2708434"/>
          </a:xfrm>
        </p:spPr>
        <p:txBody>
          <a:bodyPr/>
          <a:lstStyle>
            <a:lvl1pPr>
              <a:defRPr sz="8800" b="1" i="0">
                <a:solidFill>
                  <a:srgbClr val="762000"/>
                </a:solidFill>
                <a:latin typeface="Filson Soft Black" pitchFamily="2" charset="77"/>
              </a:defRPr>
            </a:lvl1pPr>
          </a:lstStyle>
          <a:p>
            <a:pPr lvl="0"/>
            <a:r>
              <a:rPr lang="en-GB" dirty="0"/>
              <a:t>Lam’s story</a:t>
            </a:r>
            <a:endParaRPr lang="en-AU" dirty="0"/>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8"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5" name="Content Placeholder 5">
            <a:extLst>
              <a:ext uri="{FF2B5EF4-FFF2-40B4-BE49-F238E27FC236}">
                <a16:creationId xmlns:a16="http://schemas.microsoft.com/office/drawing/2014/main" id="{F9463361-DE50-35AF-6896-644836AB53FB}"/>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2779351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ory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object 4">
            <a:extLst>
              <a:ext uri="{FF2B5EF4-FFF2-40B4-BE49-F238E27FC236}">
                <a16:creationId xmlns:a16="http://schemas.microsoft.com/office/drawing/2014/main" id="{BEBF1BFD-50D3-F246-CD88-33C05E423F89}"/>
              </a:ext>
            </a:extLst>
          </p:cNvPr>
          <p:cNvSpPr/>
          <p:nvPr userDrawn="1"/>
        </p:nvSpPr>
        <p:spPr>
          <a:xfrm>
            <a:off x="0" y="163392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5DCFC6"/>
          </a:solidFill>
        </p:spPr>
        <p:txBody>
          <a:bodyPr wrap="square" lIns="0" tIns="0" rIns="0" bIns="0" rtlCol="0"/>
          <a:lstStyle/>
          <a:p>
            <a:endParaRPr dirty="0"/>
          </a:p>
        </p:txBody>
      </p:sp>
      <p:sp>
        <p:nvSpPr>
          <p:cNvPr id="8" name="object 5">
            <a:extLst>
              <a:ext uri="{FF2B5EF4-FFF2-40B4-BE49-F238E27FC236}">
                <a16:creationId xmlns:a16="http://schemas.microsoft.com/office/drawing/2014/main" id="{66E622C5-A067-2A84-C761-7D256011D3FD}"/>
              </a:ext>
            </a:extLst>
          </p:cNvPr>
          <p:cNvSpPr/>
          <p:nvPr userDrawn="1"/>
        </p:nvSpPr>
        <p:spPr>
          <a:xfrm>
            <a:off x="1919120" y="163392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FFD27D"/>
          </a:solidFill>
        </p:spPr>
        <p:txBody>
          <a:bodyPr wrap="square" lIns="0" tIns="0" rIns="0" bIns="0" rtlCol="0"/>
          <a:lstStyle/>
          <a:p>
            <a:endParaRPr dirty="0"/>
          </a:p>
        </p:txBody>
      </p:sp>
      <p:sp>
        <p:nvSpPr>
          <p:cNvPr id="32" name="Text Placeholder 31">
            <a:extLst>
              <a:ext uri="{FF2B5EF4-FFF2-40B4-BE49-F238E27FC236}">
                <a16:creationId xmlns:a16="http://schemas.microsoft.com/office/drawing/2014/main" id="{2074A6AF-360F-C4D2-C9D2-8C72674A7A5B}"/>
              </a:ext>
            </a:extLst>
          </p:cNvPr>
          <p:cNvSpPr>
            <a:spLocks noGrp="1"/>
          </p:cNvSpPr>
          <p:nvPr>
            <p:ph type="body" sz="quarter" idx="12" hasCustomPrompt="1"/>
          </p:nvPr>
        </p:nvSpPr>
        <p:spPr>
          <a:xfrm>
            <a:off x="2818280" y="5635625"/>
            <a:ext cx="5252570" cy="1823576"/>
          </a:xfrm>
        </p:spPr>
        <p:txBody>
          <a:bodyPr/>
          <a:lstStyle>
            <a:lvl1pPr>
              <a:defRPr sz="3950" b="1">
                <a:solidFill>
                  <a:srgbClr val="762000"/>
                </a:solidFill>
              </a:defRPr>
            </a:lvl1pPr>
          </a:lstStyle>
          <a:p>
            <a:pPr lvl="0"/>
            <a:r>
              <a:rPr lang="en-GB" dirty="0"/>
              <a:t>Democratic Republic of the Congo</a:t>
            </a:r>
            <a:endParaRPr lang="en-AU" dirty="0"/>
          </a:p>
        </p:txBody>
      </p:sp>
      <p:sp>
        <p:nvSpPr>
          <p:cNvPr id="15" name="Text Placeholder 14">
            <a:extLst>
              <a:ext uri="{FF2B5EF4-FFF2-40B4-BE49-F238E27FC236}">
                <a16:creationId xmlns:a16="http://schemas.microsoft.com/office/drawing/2014/main" id="{62607E15-F57A-29A4-B770-D09263F1B09E}"/>
              </a:ext>
            </a:extLst>
          </p:cNvPr>
          <p:cNvSpPr>
            <a:spLocks noGrp="1"/>
          </p:cNvSpPr>
          <p:nvPr>
            <p:ph type="body" sz="quarter" idx="11" hasCustomPrompt="1"/>
          </p:nvPr>
        </p:nvSpPr>
        <p:spPr>
          <a:xfrm>
            <a:off x="2818279" y="2216941"/>
            <a:ext cx="4490571" cy="2708434"/>
          </a:xfrm>
        </p:spPr>
        <p:txBody>
          <a:bodyPr/>
          <a:lstStyle>
            <a:lvl1pPr>
              <a:defRPr sz="8800" b="1" i="0">
                <a:solidFill>
                  <a:srgbClr val="762000"/>
                </a:solidFill>
                <a:latin typeface="Filson Soft Black" pitchFamily="2" charset="77"/>
              </a:defRPr>
            </a:lvl1pPr>
          </a:lstStyle>
          <a:p>
            <a:pPr lvl="0"/>
            <a:r>
              <a:rPr lang="en-GB" dirty="0"/>
              <a:t>Irene’s story</a:t>
            </a:r>
            <a:endParaRPr lang="en-AU" dirty="0"/>
          </a:p>
        </p:txBody>
      </p:sp>
      <p:grpSp>
        <p:nvGrpSpPr>
          <p:cNvPr id="16" name="object 9">
            <a:extLst>
              <a:ext uri="{FF2B5EF4-FFF2-40B4-BE49-F238E27FC236}">
                <a16:creationId xmlns:a16="http://schemas.microsoft.com/office/drawing/2014/main" id="{08036BF1-D6FA-3D25-C073-93FD526C45BE}"/>
              </a:ext>
            </a:extLst>
          </p:cNvPr>
          <p:cNvGrpSpPr/>
          <p:nvPr userDrawn="1"/>
        </p:nvGrpSpPr>
        <p:grpSpPr>
          <a:xfrm>
            <a:off x="15266570" y="10177726"/>
            <a:ext cx="3786504" cy="508000"/>
            <a:chOff x="15266570" y="10177726"/>
            <a:chExt cx="3786504" cy="508000"/>
          </a:xfrm>
        </p:grpSpPr>
        <p:pic>
          <p:nvPicPr>
            <p:cNvPr id="17" name="object 10">
              <a:extLst>
                <a:ext uri="{FF2B5EF4-FFF2-40B4-BE49-F238E27FC236}">
                  <a16:creationId xmlns:a16="http://schemas.microsoft.com/office/drawing/2014/main" id="{91F03B0A-8A0E-FA47-E3A3-06818B31A7AF}"/>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8" name="object 11">
              <a:extLst>
                <a:ext uri="{FF2B5EF4-FFF2-40B4-BE49-F238E27FC236}">
                  <a16:creationId xmlns:a16="http://schemas.microsoft.com/office/drawing/2014/main" id="{E9690FFB-76E9-3202-30F2-799D24F39498}"/>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9" name="object 12">
              <a:extLst>
                <a:ext uri="{FF2B5EF4-FFF2-40B4-BE49-F238E27FC236}">
                  <a16:creationId xmlns:a16="http://schemas.microsoft.com/office/drawing/2014/main" id="{3B65E291-837A-C240-193F-55CB538E555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0" name="object 13">
              <a:extLst>
                <a:ext uri="{FF2B5EF4-FFF2-40B4-BE49-F238E27FC236}">
                  <a16:creationId xmlns:a16="http://schemas.microsoft.com/office/drawing/2014/main" id="{C0535E55-6328-CE66-30D0-7C7F2CFCD54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1" name="object 14">
              <a:extLst>
                <a:ext uri="{FF2B5EF4-FFF2-40B4-BE49-F238E27FC236}">
                  <a16:creationId xmlns:a16="http://schemas.microsoft.com/office/drawing/2014/main" id="{A400D0F1-6EDD-4BE3-FCF4-EEECB4D3395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2" name="object 15">
              <a:extLst>
                <a:ext uri="{FF2B5EF4-FFF2-40B4-BE49-F238E27FC236}">
                  <a16:creationId xmlns:a16="http://schemas.microsoft.com/office/drawing/2014/main" id="{DE1EC5AA-BA20-A882-C828-3E505E84E102}"/>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23" name="object 16">
              <a:extLst>
                <a:ext uri="{FF2B5EF4-FFF2-40B4-BE49-F238E27FC236}">
                  <a16:creationId xmlns:a16="http://schemas.microsoft.com/office/drawing/2014/main" id="{A977C5C8-DA1D-88B9-55B0-5126B233EB7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4" name="object 17">
              <a:extLst>
                <a:ext uri="{FF2B5EF4-FFF2-40B4-BE49-F238E27FC236}">
                  <a16:creationId xmlns:a16="http://schemas.microsoft.com/office/drawing/2014/main" id="{09E3063B-7BD1-78C6-53C9-3BB0D1D5DB39}"/>
                </a:ext>
              </a:extLst>
            </p:cNvPr>
            <p:cNvPicPr/>
            <p:nvPr/>
          </p:nvPicPr>
          <p:blipFill>
            <a:blip r:embed="rId8"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5" name="object 18">
              <a:extLst>
                <a:ext uri="{FF2B5EF4-FFF2-40B4-BE49-F238E27FC236}">
                  <a16:creationId xmlns:a16="http://schemas.microsoft.com/office/drawing/2014/main" id="{C4ACA4AD-A92A-E442-0BE3-E10669FAD07A}"/>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6" name="object 19">
              <a:extLst>
                <a:ext uri="{FF2B5EF4-FFF2-40B4-BE49-F238E27FC236}">
                  <a16:creationId xmlns:a16="http://schemas.microsoft.com/office/drawing/2014/main" id="{300F6853-BBAF-730D-98DF-EA3FD84E70D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7" name="object 20">
              <a:extLst>
                <a:ext uri="{FF2B5EF4-FFF2-40B4-BE49-F238E27FC236}">
                  <a16:creationId xmlns:a16="http://schemas.microsoft.com/office/drawing/2014/main" id="{B3FB02C6-25F3-1F34-9A02-B8AA64BD64FD}"/>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8" name="object 21">
              <a:extLst>
                <a:ext uri="{FF2B5EF4-FFF2-40B4-BE49-F238E27FC236}">
                  <a16:creationId xmlns:a16="http://schemas.microsoft.com/office/drawing/2014/main" id="{F27BAA2C-A92D-AA52-5EA8-560A657F997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9" name="object 22">
              <a:extLst>
                <a:ext uri="{FF2B5EF4-FFF2-40B4-BE49-F238E27FC236}">
                  <a16:creationId xmlns:a16="http://schemas.microsoft.com/office/drawing/2014/main" id="{6256CA29-807C-D49C-399B-E7756F1F4174}"/>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5" name="Content Placeholder 5">
            <a:extLst>
              <a:ext uri="{FF2B5EF4-FFF2-40B4-BE49-F238E27FC236}">
                <a16:creationId xmlns:a16="http://schemas.microsoft.com/office/drawing/2014/main" id="{F9463361-DE50-35AF-6896-644836AB53FB}"/>
              </a:ext>
            </a:extLst>
          </p:cNvPr>
          <p:cNvSpPr>
            <a:spLocks noGrp="1"/>
          </p:cNvSpPr>
          <p:nvPr>
            <p:ph sz="quarter" idx="18" hasCustomPrompt="1"/>
          </p:nvPr>
        </p:nvSpPr>
        <p:spPr>
          <a:xfrm>
            <a:off x="6034965" y="10597748"/>
            <a:ext cx="2301875" cy="246221"/>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278925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 NOT USE">
    <p:spTree>
      <p:nvGrpSpPr>
        <p:cNvPr id="1" name=""/>
        <p:cNvGrpSpPr/>
        <p:nvPr/>
      </p:nvGrpSpPr>
      <p:grpSpPr>
        <a:xfrm>
          <a:off x="0" y="0"/>
          <a:ext cx="0" cy="0"/>
          <a:chOff x="0" y="0"/>
          <a:chExt cx="0" cy="0"/>
        </a:xfrm>
      </p:grpSpPr>
      <p:sp>
        <p:nvSpPr>
          <p:cNvPr id="33" name="Picture Placeholder 32">
            <a:extLst>
              <a:ext uri="{FF2B5EF4-FFF2-40B4-BE49-F238E27FC236}">
                <a16:creationId xmlns:a16="http://schemas.microsoft.com/office/drawing/2014/main" id="{D930870F-A311-2521-EC97-6772BE71AE2A}"/>
              </a:ext>
            </a:extLst>
          </p:cNvPr>
          <p:cNvSpPr>
            <a:spLocks noGrp="1"/>
          </p:cNvSpPr>
          <p:nvPr>
            <p:ph type="pic" sz="quarter" idx="19"/>
          </p:nvPr>
        </p:nvSpPr>
        <p:spPr>
          <a:xfrm>
            <a:off x="0" y="0"/>
            <a:ext cx="20104100" cy="11309350"/>
          </a:xfrm>
        </p:spPr>
        <p:txBody>
          <a:bodyPr/>
          <a:lstStyle/>
          <a:p>
            <a:endParaRPr lang="en-AU"/>
          </a:p>
        </p:txBody>
      </p:sp>
      <p:sp>
        <p:nvSpPr>
          <p:cNvPr id="8" name="object 4">
            <a:extLst>
              <a:ext uri="{FF2B5EF4-FFF2-40B4-BE49-F238E27FC236}">
                <a16:creationId xmlns:a16="http://schemas.microsoft.com/office/drawing/2014/main" id="{24950766-6BCA-EA78-58D7-7C9F8F4533E4}"/>
              </a:ext>
            </a:extLst>
          </p:cNvPr>
          <p:cNvSpPr/>
          <p:nvPr userDrawn="1"/>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9" name="object 5">
            <a:extLst>
              <a:ext uri="{FF2B5EF4-FFF2-40B4-BE49-F238E27FC236}">
                <a16:creationId xmlns:a16="http://schemas.microsoft.com/office/drawing/2014/main" id="{51C83062-02F9-88A0-F0D2-E48A74482897}"/>
              </a:ext>
            </a:extLst>
          </p:cNvPr>
          <p:cNvSpPr/>
          <p:nvPr userDrawn="1"/>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10" name="Text Placeholder 14">
            <a:extLst>
              <a:ext uri="{FF2B5EF4-FFF2-40B4-BE49-F238E27FC236}">
                <a16:creationId xmlns:a16="http://schemas.microsoft.com/office/drawing/2014/main" id="{F550A65A-33C3-1AF5-E0F6-7350AFEA26F4}"/>
              </a:ext>
            </a:extLst>
          </p:cNvPr>
          <p:cNvSpPr>
            <a:spLocks noGrp="1"/>
          </p:cNvSpPr>
          <p:nvPr>
            <p:ph type="body" sz="quarter" idx="11" hasCustomPrompt="1"/>
          </p:nvPr>
        </p:nvSpPr>
        <p:spPr>
          <a:xfrm>
            <a:off x="2818279" y="2216941"/>
            <a:ext cx="5557371" cy="2708434"/>
          </a:xfrm>
        </p:spPr>
        <p:txBody>
          <a:bodyPr/>
          <a:lstStyle>
            <a:lvl1pPr algn="ctr">
              <a:defRPr sz="8800" b="1" i="0">
                <a:solidFill>
                  <a:srgbClr val="762000"/>
                </a:solidFill>
                <a:latin typeface="Filson Soft Black" pitchFamily="2" charset="77"/>
              </a:defRPr>
            </a:lvl1pPr>
          </a:lstStyle>
          <a:p>
            <a:pPr lvl="0"/>
            <a:r>
              <a:rPr lang="en-GB" dirty="0"/>
              <a:t>The Way of the Cross</a:t>
            </a:r>
            <a:endParaRPr lang="en-AU" dirty="0"/>
          </a:p>
        </p:txBody>
      </p:sp>
      <p:sp>
        <p:nvSpPr>
          <p:cNvPr id="11" name="Content Placeholder 5">
            <a:extLst>
              <a:ext uri="{FF2B5EF4-FFF2-40B4-BE49-F238E27FC236}">
                <a16:creationId xmlns:a16="http://schemas.microsoft.com/office/drawing/2014/main" id="{AC66F0CC-6C97-A2A2-9BBE-FE9D5E09B181}"/>
              </a:ext>
            </a:extLst>
          </p:cNvPr>
          <p:cNvSpPr>
            <a:spLocks noGrp="1"/>
          </p:cNvSpPr>
          <p:nvPr>
            <p:ph sz="quarter" idx="18" hasCustomPrompt="1"/>
          </p:nvPr>
        </p:nvSpPr>
        <p:spPr>
          <a:xfrm>
            <a:off x="525294" y="10683875"/>
            <a:ext cx="9755356" cy="304800"/>
          </a:xfrm>
        </p:spPr>
        <p:txBody>
          <a:bodyP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grpSp>
        <p:nvGrpSpPr>
          <p:cNvPr id="12" name="object 9">
            <a:extLst>
              <a:ext uri="{FF2B5EF4-FFF2-40B4-BE49-F238E27FC236}">
                <a16:creationId xmlns:a16="http://schemas.microsoft.com/office/drawing/2014/main" id="{41586C29-B3BB-9F6D-72D4-B6DAA9923F72}"/>
              </a:ext>
            </a:extLst>
          </p:cNvPr>
          <p:cNvGrpSpPr/>
          <p:nvPr userDrawn="1"/>
        </p:nvGrpSpPr>
        <p:grpSpPr>
          <a:xfrm>
            <a:off x="15266570" y="10177726"/>
            <a:ext cx="3786504" cy="508000"/>
            <a:chOff x="15266570" y="10177726"/>
            <a:chExt cx="3786504" cy="508000"/>
          </a:xfrm>
        </p:grpSpPr>
        <p:pic>
          <p:nvPicPr>
            <p:cNvPr id="13" name="object 10">
              <a:extLst>
                <a:ext uri="{FF2B5EF4-FFF2-40B4-BE49-F238E27FC236}">
                  <a16:creationId xmlns:a16="http://schemas.microsoft.com/office/drawing/2014/main" id="{E292E317-F3BB-4A3D-FB23-8CDD831DE59A}"/>
                </a:ext>
              </a:extLst>
            </p:cNvPr>
            <p:cNvPicPr/>
            <p:nvPr/>
          </p:nvPicPr>
          <p:blipFill>
            <a:blip r:embed="rId2"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4" name="object 11">
              <a:extLst>
                <a:ext uri="{FF2B5EF4-FFF2-40B4-BE49-F238E27FC236}">
                  <a16:creationId xmlns:a16="http://schemas.microsoft.com/office/drawing/2014/main" id="{BA6B49D7-8B12-29DB-38BD-FF2C41AD85FA}"/>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5" name="object 12">
              <a:extLst>
                <a:ext uri="{FF2B5EF4-FFF2-40B4-BE49-F238E27FC236}">
                  <a16:creationId xmlns:a16="http://schemas.microsoft.com/office/drawing/2014/main" id="{BF0F8248-4E17-2BB5-9E88-8D9D864718AA}"/>
                </a:ext>
              </a:extLst>
            </p:cNvPr>
            <p:cNvPicPr/>
            <p:nvPr/>
          </p:nvPicPr>
          <p:blipFill>
            <a:blip r:embed="rId3"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6" name="object 13">
              <a:extLst>
                <a:ext uri="{FF2B5EF4-FFF2-40B4-BE49-F238E27FC236}">
                  <a16:creationId xmlns:a16="http://schemas.microsoft.com/office/drawing/2014/main" id="{8828B4D3-5573-1505-9409-D8FFFE30D992}"/>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7" name="object 14">
              <a:extLst>
                <a:ext uri="{FF2B5EF4-FFF2-40B4-BE49-F238E27FC236}">
                  <a16:creationId xmlns:a16="http://schemas.microsoft.com/office/drawing/2014/main" id="{0E326F21-9790-3A31-BB82-D3C3023E6F5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8" name="object 15">
              <a:extLst>
                <a:ext uri="{FF2B5EF4-FFF2-40B4-BE49-F238E27FC236}">
                  <a16:creationId xmlns:a16="http://schemas.microsoft.com/office/drawing/2014/main" id="{432365CA-7FE3-A215-D977-CD532B382E73}"/>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9" name="object 16">
              <a:extLst>
                <a:ext uri="{FF2B5EF4-FFF2-40B4-BE49-F238E27FC236}">
                  <a16:creationId xmlns:a16="http://schemas.microsoft.com/office/drawing/2014/main" id="{DE2D2207-4EEF-BF74-2642-639537B5696C}"/>
                </a:ext>
              </a:extLst>
            </p:cNvPr>
            <p:cNvPicPr/>
            <p:nvPr/>
          </p:nvPicPr>
          <p:blipFill>
            <a:blip r:embed="rId6"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20" name="object 17">
              <a:extLst>
                <a:ext uri="{FF2B5EF4-FFF2-40B4-BE49-F238E27FC236}">
                  <a16:creationId xmlns:a16="http://schemas.microsoft.com/office/drawing/2014/main" id="{35CFE9A8-D7FD-855B-8F5B-9E8E31B00ADC}"/>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1" name="object 18">
              <a:extLst>
                <a:ext uri="{FF2B5EF4-FFF2-40B4-BE49-F238E27FC236}">
                  <a16:creationId xmlns:a16="http://schemas.microsoft.com/office/drawing/2014/main" id="{B366582E-53EB-91C5-6993-809CFC16CCDF}"/>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2" name="object 19">
              <a:extLst>
                <a:ext uri="{FF2B5EF4-FFF2-40B4-BE49-F238E27FC236}">
                  <a16:creationId xmlns:a16="http://schemas.microsoft.com/office/drawing/2014/main" id="{B77187BD-A8B2-F878-85E4-3AE7467E18D3}"/>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3" name="object 20">
              <a:extLst>
                <a:ext uri="{FF2B5EF4-FFF2-40B4-BE49-F238E27FC236}">
                  <a16:creationId xmlns:a16="http://schemas.microsoft.com/office/drawing/2014/main" id="{E019A32A-F2A2-4790-1724-F3BA498C8CA6}"/>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4" name="object 21">
              <a:extLst>
                <a:ext uri="{FF2B5EF4-FFF2-40B4-BE49-F238E27FC236}">
                  <a16:creationId xmlns:a16="http://schemas.microsoft.com/office/drawing/2014/main" id="{D95FC49C-3C83-60A8-20D1-196A3C768133}"/>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5" name="object 22">
              <a:extLst>
                <a:ext uri="{FF2B5EF4-FFF2-40B4-BE49-F238E27FC236}">
                  <a16:creationId xmlns:a16="http://schemas.microsoft.com/office/drawing/2014/main" id="{6D82078B-591B-3E8B-4D21-C1B20680910F}"/>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294991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ory Details">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424FF354-8EEA-59C0-1304-F429CE60BE05}"/>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C7A8D6">
              <a:alpha val="19999"/>
            </a:srgbClr>
          </a:solidFill>
        </p:spPr>
        <p:txBody>
          <a:bodyPr wrap="square" lIns="0" tIns="0" rIns="0" bIns="0" rtlCol="0"/>
          <a:lstStyle/>
          <a:p>
            <a:endParaRPr/>
          </a:p>
        </p:txBody>
      </p:sp>
      <p:pic>
        <p:nvPicPr>
          <p:cNvPr id="7" name="object 7">
            <a:extLst>
              <a:ext uri="{FF2B5EF4-FFF2-40B4-BE49-F238E27FC236}">
                <a16:creationId xmlns:a16="http://schemas.microsoft.com/office/drawing/2014/main" id="{5DB27CF8-58B1-2E5B-351D-28729D9C84C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9" name="Picture Placeholder 8">
            <a:extLst>
              <a:ext uri="{FF2B5EF4-FFF2-40B4-BE49-F238E27FC236}">
                <a16:creationId xmlns:a16="http://schemas.microsoft.com/office/drawing/2014/main" id="{FBCD4EEF-68A6-0F20-27C1-062F0F351C30}"/>
              </a:ext>
            </a:extLst>
          </p:cNvPr>
          <p:cNvSpPr>
            <a:spLocks noGrp="1"/>
          </p:cNvSpPr>
          <p:nvPr>
            <p:ph type="pic" sz="quarter" idx="10"/>
          </p:nvPr>
        </p:nvSpPr>
        <p:spPr>
          <a:xfrm>
            <a:off x="0" y="0"/>
            <a:ext cx="9737923" cy="11309350"/>
          </a:xfrm>
        </p:spPr>
        <p:txBody>
          <a:bodyPr/>
          <a:lstStyle/>
          <a:p>
            <a:endParaRPr lang="en-AU" dirty="0"/>
          </a:p>
        </p:txBody>
      </p:sp>
      <p:sp>
        <p:nvSpPr>
          <p:cNvPr id="12" name="Title 1">
            <a:extLst>
              <a:ext uri="{FF2B5EF4-FFF2-40B4-BE49-F238E27FC236}">
                <a16:creationId xmlns:a16="http://schemas.microsoft.com/office/drawing/2014/main" id="{3B3E87B0-7D94-FA10-32C0-E8B3AD31F203}"/>
              </a:ext>
            </a:extLst>
          </p:cNvPr>
          <p:cNvSpPr>
            <a:spLocks noGrp="1"/>
          </p:cNvSpPr>
          <p:nvPr>
            <p:ph type="title" hasCustomPrompt="1"/>
          </p:nvPr>
        </p:nvSpPr>
        <p:spPr>
          <a:xfrm>
            <a:off x="10366178" y="829347"/>
            <a:ext cx="8703531" cy="830997"/>
          </a:xfrm>
          <a:prstGeom prst="rect">
            <a:avLst/>
          </a:prstGeom>
        </p:spPr>
        <p:txBody>
          <a:bodyPr/>
          <a:lstStyle>
            <a:lvl1pPr>
              <a:defRPr/>
            </a:lvl1pPr>
          </a:lstStyle>
          <a:p>
            <a:r>
              <a:rPr lang="en-AU" sz="5400" dirty="0"/>
              <a:t>XXXX’s story</a:t>
            </a:r>
            <a:endParaRPr lang="en-AU" dirty="0"/>
          </a:p>
        </p:txBody>
      </p:sp>
      <p:sp>
        <p:nvSpPr>
          <p:cNvPr id="19" name="Text Placeholder 18">
            <a:extLst>
              <a:ext uri="{FF2B5EF4-FFF2-40B4-BE49-F238E27FC236}">
                <a16:creationId xmlns:a16="http://schemas.microsoft.com/office/drawing/2014/main" id="{29286936-C897-AB30-387D-602EE49CCE3D}"/>
              </a:ext>
            </a:extLst>
          </p:cNvPr>
          <p:cNvSpPr>
            <a:spLocks noGrp="1"/>
          </p:cNvSpPr>
          <p:nvPr>
            <p:ph type="body" sz="quarter" idx="19" hasCustomPrompt="1"/>
          </p:nvPr>
        </p:nvSpPr>
        <p:spPr>
          <a:xfrm>
            <a:off x="10366178" y="1808503"/>
            <a:ext cx="8702675" cy="607859"/>
          </a:xfrm>
        </p:spPr>
        <p:txBody>
          <a:bodyPr/>
          <a:lstStyle>
            <a:lvl1pPr>
              <a:defRPr sz="3950" b="1">
                <a:solidFill>
                  <a:srgbClr val="762000"/>
                </a:solidFill>
              </a:defRPr>
            </a:lvl1pPr>
          </a:lstStyle>
          <a:p>
            <a:pPr lvl="0"/>
            <a:r>
              <a:rPr lang="en-GB" dirty="0"/>
              <a:t>Country</a:t>
            </a:r>
            <a:endParaRPr lang="en-AU" dirty="0"/>
          </a:p>
        </p:txBody>
      </p:sp>
      <p:sp>
        <p:nvSpPr>
          <p:cNvPr id="21" name="Text Placeholder 20">
            <a:extLst>
              <a:ext uri="{FF2B5EF4-FFF2-40B4-BE49-F238E27FC236}">
                <a16:creationId xmlns:a16="http://schemas.microsoft.com/office/drawing/2014/main" id="{D2087434-DE3C-AAD5-6A40-A3F02F27DD0A}"/>
              </a:ext>
            </a:extLst>
          </p:cNvPr>
          <p:cNvSpPr>
            <a:spLocks noGrp="1"/>
          </p:cNvSpPr>
          <p:nvPr>
            <p:ph type="body" sz="quarter" idx="20" hasCustomPrompt="1"/>
          </p:nvPr>
        </p:nvSpPr>
        <p:spPr>
          <a:xfrm>
            <a:off x="10366178" y="2760686"/>
            <a:ext cx="8753475" cy="5236305"/>
          </a:xfrm>
        </p:spPr>
        <p:txBody>
          <a:bodyPr/>
          <a:lstStyle>
            <a:lvl1pPr marL="14400">
              <a:lnSpc>
                <a:spcPct val="114000"/>
              </a:lnSpc>
              <a:spcBef>
                <a:spcPts val="0"/>
              </a:spcBef>
              <a:spcAft>
                <a:spcPts val="1800"/>
              </a:spcAft>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r>
              <a:rPr lang="en-GB" dirty="0"/>
              <a:t>Loles </a:t>
            </a:r>
            <a:r>
              <a:rPr lang="en-GB" dirty="0" err="1"/>
              <a:t>dolorum</a:t>
            </a:r>
            <a:r>
              <a:rPr lang="en-GB" dirty="0"/>
              <a:t> as </a:t>
            </a:r>
            <a:r>
              <a:rPr lang="en-GB" dirty="0" err="1"/>
              <a:t>deri</a:t>
            </a:r>
            <a:r>
              <a:rPr lang="en-GB" dirty="0"/>
              <a:t> </a:t>
            </a:r>
            <a:r>
              <a:rPr lang="en-GB" dirty="0" err="1"/>
              <a:t>quiam</a:t>
            </a:r>
            <a:r>
              <a:rPr lang="en-GB" dirty="0"/>
              <a:t>, tempore re </a:t>
            </a:r>
            <a:r>
              <a:rPr lang="en-GB" dirty="0" err="1"/>
              <a:t>iunto</a:t>
            </a:r>
            <a:r>
              <a:rPr lang="en-GB" dirty="0"/>
              <a:t> </a:t>
            </a:r>
            <a:r>
              <a:rPr lang="en-GB" dirty="0" err="1"/>
              <a:t>dolupta</a:t>
            </a:r>
            <a:r>
              <a:rPr lang="en-GB" dirty="0"/>
              <a:t> </a:t>
            </a:r>
            <a:r>
              <a:rPr lang="en-GB" dirty="0" err="1"/>
              <a:t>tatiis</a:t>
            </a:r>
            <a:r>
              <a:rPr lang="en-GB" dirty="0"/>
              <a:t> es </a:t>
            </a:r>
            <a:r>
              <a:rPr lang="en-GB" dirty="0" err="1"/>
              <a:t>aciaeptati</a:t>
            </a:r>
            <a:r>
              <a:rPr lang="en-GB" dirty="0"/>
              <a:t> </a:t>
            </a:r>
            <a:r>
              <a:rPr lang="en-GB" dirty="0" err="1"/>
              <a:t>officiatus</a:t>
            </a:r>
            <a:r>
              <a:rPr lang="en-GB" dirty="0"/>
              <a:t> et </a:t>
            </a:r>
            <a:r>
              <a:rPr lang="en-GB" dirty="0" err="1"/>
              <a:t>aciminte</a:t>
            </a:r>
            <a:r>
              <a:rPr lang="en-GB" dirty="0"/>
              <a:t> ad </a:t>
            </a:r>
            <a:r>
              <a:rPr lang="en-GB" dirty="0" err="1"/>
              <a:t>quassimuscim</a:t>
            </a:r>
            <a:r>
              <a:rPr lang="en-GB" dirty="0"/>
              <a:t> </a:t>
            </a:r>
            <a:r>
              <a:rPr lang="en-GB" dirty="0" err="1"/>
              <a:t>ut</a:t>
            </a:r>
            <a:r>
              <a:rPr lang="en-GB" dirty="0"/>
              <a:t> </a:t>
            </a:r>
            <a:r>
              <a:rPr lang="en-GB" dirty="0" err="1"/>
              <a:t>invendicia</a:t>
            </a:r>
            <a:r>
              <a:rPr lang="en-GB" dirty="0"/>
              <a:t> arum </a:t>
            </a:r>
            <a:r>
              <a:rPr lang="en-GB" dirty="0" err="1"/>
              <a:t>quas</a:t>
            </a:r>
            <a:r>
              <a:rPr lang="en-GB" dirty="0"/>
              <a:t> </a:t>
            </a:r>
            <a:r>
              <a:rPr lang="en-GB" dirty="0" err="1"/>
              <a:t>etum</a:t>
            </a:r>
            <a:r>
              <a:rPr lang="en-GB" dirty="0"/>
              <a:t> </a:t>
            </a:r>
            <a:r>
              <a:rPr lang="en-GB" dirty="0" err="1"/>
              <a:t>reius</a:t>
            </a:r>
            <a:r>
              <a:rPr lang="en-GB" dirty="0"/>
              <a:t>, </a:t>
            </a:r>
            <a:r>
              <a:rPr lang="en-GB" dirty="0" err="1"/>
              <a:t>ut</a:t>
            </a:r>
            <a:r>
              <a:rPr lang="en-GB" dirty="0"/>
              <a:t> </a:t>
            </a:r>
            <a:r>
              <a:rPr lang="en-GB" dirty="0" err="1"/>
              <a:t>maiosapiet</a:t>
            </a:r>
            <a:r>
              <a:rPr lang="en-GB" dirty="0"/>
              <a:t> accus re </a:t>
            </a:r>
            <a:r>
              <a:rPr lang="en-GB" dirty="0" err="1"/>
              <a:t>essundebist</a:t>
            </a:r>
            <a:r>
              <a:rPr lang="en-GB" dirty="0"/>
              <a:t> </a:t>
            </a:r>
            <a:r>
              <a:rPr lang="en-GB" dirty="0" err="1"/>
              <a:t>ulpa</a:t>
            </a:r>
            <a:r>
              <a:rPr lang="en-GB" dirty="0"/>
              <a:t> </a:t>
            </a:r>
            <a:r>
              <a:rPr lang="en-GB" dirty="0" err="1"/>
              <a:t>quaepudit</a:t>
            </a:r>
            <a:r>
              <a:rPr lang="en-GB" dirty="0"/>
              <a:t> </a:t>
            </a:r>
            <a:r>
              <a:rPr lang="en-GB" dirty="0" err="1"/>
              <a:t>aut</a:t>
            </a:r>
            <a:r>
              <a:rPr lang="en-GB" dirty="0"/>
              <a:t> </a:t>
            </a:r>
            <a:r>
              <a:rPr lang="en-GB" dirty="0" err="1"/>
              <a:t>ut</a:t>
            </a:r>
            <a:r>
              <a:rPr lang="en-GB" dirty="0"/>
              <a:t> quo </a:t>
            </a:r>
            <a:r>
              <a:rPr lang="en-GB" dirty="0" err="1"/>
              <a:t>magnat</a:t>
            </a:r>
            <a:r>
              <a:rPr lang="en-GB" dirty="0"/>
              <a:t> </a:t>
            </a:r>
            <a:r>
              <a:rPr lang="en-GB" dirty="0" err="1"/>
              <a:t>deliam</a:t>
            </a:r>
            <a:r>
              <a:rPr lang="en-GB" dirty="0"/>
              <a:t> </a:t>
            </a:r>
            <a:r>
              <a:rPr lang="en-GB" dirty="0" err="1"/>
              <a:t>illupidus</a:t>
            </a:r>
            <a:r>
              <a:rPr lang="en-GB" dirty="0"/>
              <a:t> </a:t>
            </a:r>
            <a:r>
              <a:rPr lang="en-GB" dirty="0" err="1"/>
              <a:t>solupta</a:t>
            </a:r>
            <a:r>
              <a:rPr lang="en-GB" dirty="0"/>
              <a:t> </a:t>
            </a:r>
            <a:r>
              <a:rPr lang="en-GB" dirty="0" err="1"/>
              <a:t>idiciaes</a:t>
            </a:r>
            <a:r>
              <a:rPr lang="en-GB" dirty="0"/>
              <a:t> </a:t>
            </a:r>
            <a:r>
              <a:rPr lang="en-GB" dirty="0" err="1"/>
              <a:t>ero</a:t>
            </a:r>
            <a:r>
              <a:rPr lang="en-GB" dirty="0"/>
              <a:t> </a:t>
            </a:r>
            <a:r>
              <a:rPr lang="en-GB" dirty="0" err="1"/>
              <a:t>eaquatu</a:t>
            </a:r>
            <a:r>
              <a:rPr lang="en-GB" dirty="0"/>
              <a:t> </a:t>
            </a:r>
            <a:r>
              <a:rPr lang="en-GB" dirty="0" err="1"/>
              <a:t>sandam</a:t>
            </a:r>
            <a:r>
              <a:rPr lang="en-GB" dirty="0"/>
              <a:t>.</a:t>
            </a:r>
          </a:p>
        </p:txBody>
      </p:sp>
      <p:sp>
        <p:nvSpPr>
          <p:cNvPr id="11" name="Content Placeholder 5">
            <a:extLst>
              <a:ext uri="{FF2B5EF4-FFF2-40B4-BE49-F238E27FC236}">
                <a16:creationId xmlns:a16="http://schemas.microsoft.com/office/drawing/2014/main" id="{7FCD3CA6-6A73-944E-34B7-B2576FED19AA}"/>
              </a:ext>
            </a:extLst>
          </p:cNvPr>
          <p:cNvSpPr>
            <a:spLocks noGrp="1"/>
          </p:cNvSpPr>
          <p:nvPr>
            <p:ph sz="quarter" idx="18" hasCustomPrompt="1"/>
          </p:nvPr>
        </p:nvSpPr>
        <p:spPr>
          <a:xfrm>
            <a:off x="1051612" y="10450280"/>
            <a:ext cx="2301875" cy="238527"/>
          </a:xfrm>
        </p:spPr>
        <p:txBody>
          <a:bodyPr/>
          <a:lstStyle>
            <a:lvl1pPr>
              <a:defRPr sz="1550" b="1">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Tree>
    <p:extLst>
      <p:ext uri="{BB962C8B-B14F-4D97-AF65-F5344CB8AC3E}">
        <p14:creationId xmlns:p14="http://schemas.microsoft.com/office/powerpoint/2010/main" val="4245135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Story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88FFE7-47B0-4E32-EAEC-6B911DD77950}"/>
              </a:ext>
            </a:extLst>
          </p:cNvPr>
          <p:cNvSpPr>
            <a:spLocks noGrp="1"/>
          </p:cNvSpPr>
          <p:nvPr>
            <p:ph type="pic" sz="quarter" idx="10"/>
          </p:nvPr>
        </p:nvSpPr>
        <p:spPr>
          <a:xfrm>
            <a:off x="0" y="0"/>
            <a:ext cx="20104100" cy="11309350"/>
          </a:xfrm>
        </p:spPr>
        <p:txBody>
          <a:bodyPr/>
          <a:lstStyle/>
          <a:p>
            <a:endParaRPr lang="en-AU"/>
          </a:p>
        </p:txBody>
      </p:sp>
    </p:spTree>
    <p:extLst>
      <p:ext uri="{BB962C8B-B14F-4D97-AF65-F5344CB8AC3E}">
        <p14:creationId xmlns:p14="http://schemas.microsoft.com/office/powerpoint/2010/main" val="21021963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Image Layout">
    <p:bg>
      <p:bgPr>
        <a:solidFill>
          <a:srgbClr val="F0E9E5"/>
        </a:solidFill>
        <a:effectLst/>
      </p:bgPr>
    </p:bg>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424FF354-8EEA-59C0-1304-F429CE60BE05}"/>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C7A8D6">
              <a:alpha val="19999"/>
            </a:srgbClr>
          </a:solidFill>
        </p:spPr>
        <p:txBody>
          <a:bodyPr wrap="square" lIns="0" tIns="0" rIns="0" bIns="0" rtlCol="0"/>
          <a:lstStyle/>
          <a:p>
            <a:endParaRPr/>
          </a:p>
        </p:txBody>
      </p:sp>
      <p:pic>
        <p:nvPicPr>
          <p:cNvPr id="7" name="object 7">
            <a:extLst>
              <a:ext uri="{FF2B5EF4-FFF2-40B4-BE49-F238E27FC236}">
                <a16:creationId xmlns:a16="http://schemas.microsoft.com/office/drawing/2014/main" id="{5DB27CF8-58B1-2E5B-351D-28729D9C84C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5" name="Text Placeholder 20">
            <a:extLst>
              <a:ext uri="{FF2B5EF4-FFF2-40B4-BE49-F238E27FC236}">
                <a16:creationId xmlns:a16="http://schemas.microsoft.com/office/drawing/2014/main" id="{C345B2C7-942F-8F1E-3A34-C63BF86DB558}"/>
              </a:ext>
            </a:extLst>
          </p:cNvPr>
          <p:cNvSpPr>
            <a:spLocks noGrp="1"/>
          </p:cNvSpPr>
          <p:nvPr>
            <p:ph type="body" sz="quarter" idx="20" hasCustomPrompt="1"/>
          </p:nvPr>
        </p:nvSpPr>
        <p:spPr>
          <a:xfrm>
            <a:off x="1047088"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17" name="Text Placeholder 20">
            <a:extLst>
              <a:ext uri="{FF2B5EF4-FFF2-40B4-BE49-F238E27FC236}">
                <a16:creationId xmlns:a16="http://schemas.microsoft.com/office/drawing/2014/main" id="{F9205FB9-4A9E-ED08-26D5-0168DE51799B}"/>
              </a:ext>
            </a:extLst>
          </p:cNvPr>
          <p:cNvSpPr>
            <a:spLocks noGrp="1"/>
          </p:cNvSpPr>
          <p:nvPr>
            <p:ph type="body" sz="quarter" idx="21" hasCustomPrompt="1"/>
          </p:nvPr>
        </p:nvSpPr>
        <p:spPr>
          <a:xfrm>
            <a:off x="7259811"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18" name="Text Placeholder 20">
            <a:extLst>
              <a:ext uri="{FF2B5EF4-FFF2-40B4-BE49-F238E27FC236}">
                <a16:creationId xmlns:a16="http://schemas.microsoft.com/office/drawing/2014/main" id="{C01371A7-7D35-508E-73F9-1976DB913EFA}"/>
              </a:ext>
            </a:extLst>
          </p:cNvPr>
          <p:cNvSpPr>
            <a:spLocks noGrp="1"/>
          </p:cNvSpPr>
          <p:nvPr>
            <p:ph type="body" sz="quarter" idx="22" hasCustomPrompt="1"/>
          </p:nvPr>
        </p:nvSpPr>
        <p:spPr>
          <a:xfrm>
            <a:off x="13472533" y="5891338"/>
            <a:ext cx="5584479" cy="2806859"/>
          </a:xfrm>
        </p:spPr>
        <p:txBody>
          <a:bodyPr/>
          <a:lstStyle>
            <a:lvl1pPr marL="14400">
              <a:lnSpc>
                <a:spcPct val="116100"/>
              </a:lnSpc>
              <a:spcBef>
                <a:spcPts val="1980"/>
              </a:spcBef>
              <a:defRPr lang="en-GB" sz="3200" b="0" dirty="0" smtClean="0">
                <a:solidFill>
                  <a:srgbClr val="000000"/>
                </a:solidFill>
                <a:latin typeface="Arial"/>
                <a:ea typeface="+mj-ea"/>
                <a:cs typeface="Arial"/>
              </a:defRPr>
            </a:lvl1pPr>
          </a:lstStyle>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p:txBody>
      </p:sp>
      <p:sp>
        <p:nvSpPr>
          <p:cNvPr id="20" name="Picture Placeholder 19">
            <a:extLst>
              <a:ext uri="{FF2B5EF4-FFF2-40B4-BE49-F238E27FC236}">
                <a16:creationId xmlns:a16="http://schemas.microsoft.com/office/drawing/2014/main" id="{45CC8A92-3ECE-5A9D-043C-3FF5FA9BE2DB}"/>
              </a:ext>
            </a:extLst>
          </p:cNvPr>
          <p:cNvSpPr>
            <a:spLocks noGrp="1"/>
          </p:cNvSpPr>
          <p:nvPr>
            <p:ph type="pic" sz="quarter" idx="23"/>
          </p:nvPr>
        </p:nvSpPr>
        <p:spPr>
          <a:xfrm>
            <a:off x="1080000" y="2763838"/>
            <a:ext cx="5551561" cy="2893457"/>
          </a:xfrm>
          <a:prstGeom prst="roundRect">
            <a:avLst/>
          </a:prstGeom>
        </p:spPr>
        <p:txBody>
          <a:bodyPr/>
          <a:lstStyle/>
          <a:p>
            <a:endParaRPr lang="en-AU"/>
          </a:p>
        </p:txBody>
      </p:sp>
      <p:sp>
        <p:nvSpPr>
          <p:cNvPr id="22" name="Picture Placeholder 19">
            <a:extLst>
              <a:ext uri="{FF2B5EF4-FFF2-40B4-BE49-F238E27FC236}">
                <a16:creationId xmlns:a16="http://schemas.microsoft.com/office/drawing/2014/main" id="{CC2616BE-C971-5AE7-E6D2-4D5B7E347773}"/>
              </a:ext>
            </a:extLst>
          </p:cNvPr>
          <p:cNvSpPr>
            <a:spLocks noGrp="1"/>
          </p:cNvSpPr>
          <p:nvPr>
            <p:ph type="pic" sz="quarter" idx="24"/>
          </p:nvPr>
        </p:nvSpPr>
        <p:spPr>
          <a:xfrm>
            <a:off x="7277526" y="2760819"/>
            <a:ext cx="5551561" cy="2893457"/>
          </a:xfrm>
          <a:prstGeom prst="roundRect">
            <a:avLst/>
          </a:prstGeom>
        </p:spPr>
        <p:txBody>
          <a:bodyPr/>
          <a:lstStyle/>
          <a:p>
            <a:endParaRPr lang="en-AU"/>
          </a:p>
        </p:txBody>
      </p:sp>
      <p:sp>
        <p:nvSpPr>
          <p:cNvPr id="23" name="Picture Placeholder 19">
            <a:extLst>
              <a:ext uri="{FF2B5EF4-FFF2-40B4-BE49-F238E27FC236}">
                <a16:creationId xmlns:a16="http://schemas.microsoft.com/office/drawing/2014/main" id="{E5BED376-09CE-46C6-8BA2-4403802952FC}"/>
              </a:ext>
            </a:extLst>
          </p:cNvPr>
          <p:cNvSpPr>
            <a:spLocks noGrp="1"/>
          </p:cNvSpPr>
          <p:nvPr>
            <p:ph type="pic" sz="quarter" idx="25"/>
          </p:nvPr>
        </p:nvSpPr>
        <p:spPr>
          <a:xfrm>
            <a:off x="13475051" y="2760819"/>
            <a:ext cx="5551561" cy="2893457"/>
          </a:xfrm>
          <a:prstGeom prst="roundRect">
            <a:avLst/>
          </a:prstGeom>
        </p:spPr>
        <p:txBody>
          <a:bodyPr/>
          <a:lstStyle/>
          <a:p>
            <a:endParaRPr lang="en-AU"/>
          </a:p>
        </p:txBody>
      </p:sp>
      <p:sp>
        <p:nvSpPr>
          <p:cNvPr id="8" name="Text Placeholder 7">
            <a:extLst>
              <a:ext uri="{FF2B5EF4-FFF2-40B4-BE49-F238E27FC236}">
                <a16:creationId xmlns:a16="http://schemas.microsoft.com/office/drawing/2014/main" id="{7A584FEE-37E2-2E95-A598-F578471A892C}"/>
              </a:ext>
            </a:extLst>
          </p:cNvPr>
          <p:cNvSpPr>
            <a:spLocks noGrp="1"/>
          </p:cNvSpPr>
          <p:nvPr>
            <p:ph type="body" sz="quarter" idx="26"/>
          </p:nvPr>
        </p:nvSpPr>
        <p:spPr>
          <a:xfrm>
            <a:off x="1047088" y="625475"/>
            <a:ext cx="17979100" cy="1600200"/>
          </a:xfrm>
        </p:spPr>
        <p:txBody>
          <a:bodyPr/>
          <a:lstStyle>
            <a:lvl1pPr>
              <a:defRPr sz="4000" b="1">
                <a:solidFill>
                  <a:schemeClr val="tx1"/>
                </a:solidFill>
              </a:defRPr>
            </a:lvl1pPr>
            <a:lvl2pPr>
              <a:defRPr sz="4000"/>
            </a:lvl2pPr>
            <a:lvl3pPr>
              <a:defRPr sz="4000"/>
            </a:lvl3pPr>
            <a:lvl4pPr>
              <a:defRPr sz="4000"/>
            </a:lvl4pPr>
            <a:lvl5pPr>
              <a:defRPr sz="4000"/>
            </a:lvl5pPr>
          </a:lstStyle>
          <a:p>
            <a:pPr lvl="0"/>
            <a:r>
              <a:rPr lang="en-US" dirty="0"/>
              <a:t>Click to edit Master text styles</a:t>
            </a:r>
          </a:p>
        </p:txBody>
      </p:sp>
    </p:spTree>
    <p:extLst>
      <p:ext uri="{BB962C8B-B14F-4D97-AF65-F5344CB8AC3E}">
        <p14:creationId xmlns:p14="http://schemas.microsoft.com/office/powerpoint/2010/main" val="35010755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459CC2F-ED72-0129-C732-6A95DBD939AB}"/>
              </a:ext>
            </a:extLst>
          </p:cNvPr>
          <p:cNvSpPr>
            <a:spLocks noGrp="1"/>
          </p:cNvSpPr>
          <p:nvPr>
            <p:ph type="pic" sz="quarter" idx="21"/>
          </p:nvPr>
        </p:nvSpPr>
        <p:spPr>
          <a:xfrm>
            <a:off x="0" y="0"/>
            <a:ext cx="20104100" cy="11309350"/>
          </a:xfrm>
        </p:spPr>
        <p:txBody>
          <a:bodyPr/>
          <a:lstStyle/>
          <a:p>
            <a:endParaRPr lang="en-AU"/>
          </a:p>
        </p:txBody>
      </p:sp>
      <p:sp>
        <p:nvSpPr>
          <p:cNvPr id="6" name="object 5">
            <a:extLst>
              <a:ext uri="{FF2B5EF4-FFF2-40B4-BE49-F238E27FC236}">
                <a16:creationId xmlns:a16="http://schemas.microsoft.com/office/drawing/2014/main" id="{CE282139-83C2-2F67-BC14-4BA416A4330D}"/>
              </a:ext>
            </a:extLst>
          </p:cNvPr>
          <p:cNvSpPr/>
          <p:nvPr userDrawn="1"/>
        </p:nvSpPr>
        <p:spPr>
          <a:xfrm>
            <a:off x="1078501" y="2098916"/>
            <a:ext cx="6387465" cy="6445885"/>
          </a:xfrm>
          <a:custGeom>
            <a:avLst/>
            <a:gdLst/>
            <a:ahLst/>
            <a:cxnLst/>
            <a:rect l="l" t="t" r="r" b="b"/>
            <a:pathLst>
              <a:path w="6387465" h="6445884">
                <a:moveTo>
                  <a:pt x="5758986" y="0"/>
                </a:moveTo>
                <a:lnTo>
                  <a:pt x="0" y="0"/>
                </a:lnTo>
                <a:lnTo>
                  <a:pt x="0" y="5817068"/>
                </a:lnTo>
                <a:lnTo>
                  <a:pt x="1890" y="5866167"/>
                </a:lnTo>
                <a:lnTo>
                  <a:pt x="7467" y="5914232"/>
                </a:lnTo>
                <a:lnTo>
                  <a:pt x="16592" y="5961124"/>
                </a:lnTo>
                <a:lnTo>
                  <a:pt x="29125" y="6006703"/>
                </a:lnTo>
                <a:lnTo>
                  <a:pt x="44926" y="6050829"/>
                </a:lnTo>
                <a:lnTo>
                  <a:pt x="63856" y="6093362"/>
                </a:lnTo>
                <a:lnTo>
                  <a:pt x="85775" y="6134164"/>
                </a:lnTo>
                <a:lnTo>
                  <a:pt x="110543" y="6173094"/>
                </a:lnTo>
                <a:lnTo>
                  <a:pt x="138020" y="6210013"/>
                </a:lnTo>
                <a:lnTo>
                  <a:pt x="168067" y="6244780"/>
                </a:lnTo>
                <a:lnTo>
                  <a:pt x="200545" y="6277258"/>
                </a:lnTo>
                <a:lnTo>
                  <a:pt x="235313" y="6307304"/>
                </a:lnTo>
                <a:lnTo>
                  <a:pt x="272232" y="6334781"/>
                </a:lnTo>
                <a:lnTo>
                  <a:pt x="311162" y="6359549"/>
                </a:lnTo>
                <a:lnTo>
                  <a:pt x="351963" y="6381467"/>
                </a:lnTo>
                <a:lnTo>
                  <a:pt x="394497" y="6400396"/>
                </a:lnTo>
                <a:lnTo>
                  <a:pt x="438622" y="6416197"/>
                </a:lnTo>
                <a:lnTo>
                  <a:pt x="484200" y="6428729"/>
                </a:lnTo>
                <a:lnTo>
                  <a:pt x="531091" y="6437854"/>
                </a:lnTo>
                <a:lnTo>
                  <a:pt x="579155" y="6443431"/>
                </a:lnTo>
                <a:lnTo>
                  <a:pt x="628253" y="6445322"/>
                </a:lnTo>
                <a:lnTo>
                  <a:pt x="6387240" y="6445322"/>
                </a:lnTo>
                <a:lnTo>
                  <a:pt x="6387240" y="628253"/>
                </a:lnTo>
                <a:lnTo>
                  <a:pt x="6385349" y="579155"/>
                </a:lnTo>
                <a:lnTo>
                  <a:pt x="6379772" y="531091"/>
                </a:lnTo>
                <a:lnTo>
                  <a:pt x="6370647" y="484200"/>
                </a:lnTo>
                <a:lnTo>
                  <a:pt x="6358114" y="438622"/>
                </a:lnTo>
                <a:lnTo>
                  <a:pt x="6342313" y="394497"/>
                </a:lnTo>
                <a:lnTo>
                  <a:pt x="6323383" y="351963"/>
                </a:lnTo>
                <a:lnTo>
                  <a:pt x="6301464" y="311162"/>
                </a:lnTo>
                <a:lnTo>
                  <a:pt x="6276697" y="272232"/>
                </a:lnTo>
                <a:lnTo>
                  <a:pt x="6249219" y="235313"/>
                </a:lnTo>
                <a:lnTo>
                  <a:pt x="6219172" y="200545"/>
                </a:lnTo>
                <a:lnTo>
                  <a:pt x="6186694" y="168067"/>
                </a:lnTo>
                <a:lnTo>
                  <a:pt x="6151926" y="138020"/>
                </a:lnTo>
                <a:lnTo>
                  <a:pt x="6115007" y="110543"/>
                </a:lnTo>
                <a:lnTo>
                  <a:pt x="6076077" y="85775"/>
                </a:lnTo>
                <a:lnTo>
                  <a:pt x="6035276" y="63856"/>
                </a:lnTo>
                <a:lnTo>
                  <a:pt x="5992742" y="44926"/>
                </a:lnTo>
                <a:lnTo>
                  <a:pt x="5948617" y="29125"/>
                </a:lnTo>
                <a:lnTo>
                  <a:pt x="5903039" y="16592"/>
                </a:lnTo>
                <a:lnTo>
                  <a:pt x="5856148" y="7467"/>
                </a:lnTo>
                <a:lnTo>
                  <a:pt x="5808084" y="1890"/>
                </a:lnTo>
                <a:lnTo>
                  <a:pt x="5758986" y="0"/>
                </a:lnTo>
                <a:close/>
              </a:path>
            </a:pathLst>
          </a:custGeom>
          <a:solidFill>
            <a:srgbClr val="FFD27D"/>
          </a:solidFill>
        </p:spPr>
        <p:txBody>
          <a:bodyPr wrap="square" lIns="0" tIns="0" rIns="0" bIns="0" rtlCol="0"/>
          <a:lstStyle/>
          <a:p>
            <a:endParaRPr dirty="0"/>
          </a:p>
        </p:txBody>
      </p:sp>
      <p:sp>
        <p:nvSpPr>
          <p:cNvPr id="7" name="Content Placeholder 5">
            <a:extLst>
              <a:ext uri="{FF2B5EF4-FFF2-40B4-BE49-F238E27FC236}">
                <a16:creationId xmlns:a16="http://schemas.microsoft.com/office/drawing/2014/main" id="{D0318466-D514-B6BA-CBC6-1B62D720FC9B}"/>
              </a:ext>
            </a:extLst>
          </p:cNvPr>
          <p:cNvSpPr>
            <a:spLocks noGrp="1"/>
          </p:cNvSpPr>
          <p:nvPr>
            <p:ph sz="quarter" idx="18" hasCustomPrompt="1"/>
          </p:nvPr>
        </p:nvSpPr>
        <p:spPr>
          <a:xfrm>
            <a:off x="1120728" y="10551342"/>
            <a:ext cx="3063922" cy="246221"/>
          </a:xfrm>
        </p:spPr>
        <p:txBody>
          <a:bodyPr anchor="ctr"/>
          <a:lstStyle>
            <a:lvl1pPr>
              <a:defRPr sz="1600" b="0">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14" name="Text Placeholder 13">
            <a:extLst>
              <a:ext uri="{FF2B5EF4-FFF2-40B4-BE49-F238E27FC236}">
                <a16:creationId xmlns:a16="http://schemas.microsoft.com/office/drawing/2014/main" id="{9783D5CC-C633-1D1F-47DD-B010415E380D}"/>
              </a:ext>
            </a:extLst>
          </p:cNvPr>
          <p:cNvSpPr>
            <a:spLocks noGrp="1"/>
          </p:cNvSpPr>
          <p:nvPr>
            <p:ph type="body" sz="quarter" idx="19" hasCustomPrompt="1"/>
          </p:nvPr>
        </p:nvSpPr>
        <p:spPr>
          <a:xfrm>
            <a:off x="1757362" y="6797675"/>
            <a:ext cx="5246688" cy="453970"/>
          </a:xfrm>
        </p:spPr>
        <p:txBody>
          <a:bodyPr anchor="ctr"/>
          <a:lstStyle>
            <a:lvl1pPr>
              <a:defRPr sz="2950" b="1">
                <a:solidFill>
                  <a:srgbClr val="762000"/>
                </a:solidFill>
              </a:defRPr>
            </a:lvl1pPr>
          </a:lstStyle>
          <a:p>
            <a:pPr lvl="0"/>
            <a:r>
              <a:rPr lang="en-GB" dirty="0"/>
              <a:t>- Name</a:t>
            </a:r>
            <a:endParaRPr lang="en-AU" dirty="0"/>
          </a:p>
        </p:txBody>
      </p:sp>
      <p:sp>
        <p:nvSpPr>
          <p:cNvPr id="16" name="Text Placeholder 15">
            <a:extLst>
              <a:ext uri="{FF2B5EF4-FFF2-40B4-BE49-F238E27FC236}">
                <a16:creationId xmlns:a16="http://schemas.microsoft.com/office/drawing/2014/main" id="{93D7C8D5-68A3-6670-EC9B-8B212E7DC0ED}"/>
              </a:ext>
            </a:extLst>
          </p:cNvPr>
          <p:cNvSpPr>
            <a:spLocks noGrp="1"/>
          </p:cNvSpPr>
          <p:nvPr>
            <p:ph type="body" sz="quarter" idx="20" hasCustomPrompt="1"/>
          </p:nvPr>
        </p:nvSpPr>
        <p:spPr>
          <a:xfrm>
            <a:off x="1757363" y="2624329"/>
            <a:ext cx="5246687" cy="3768404"/>
          </a:xfrm>
        </p:spPr>
        <p:txBody>
          <a:bodyPr/>
          <a:lstStyle>
            <a:lvl1pPr marL="14400" algn="l">
              <a:lnSpc>
                <a:spcPct val="115000"/>
              </a:lnSpc>
              <a:defRPr sz="3600" b="1">
                <a:solidFill>
                  <a:srgbClr val="762000"/>
                </a:solidFill>
              </a:defRPr>
            </a:lvl1pPr>
          </a:lstStyle>
          <a:p>
            <a:pPr lvl="0"/>
            <a:r>
              <a:rPr lang="en-AU" dirty="0"/>
              <a:t>“</a:t>
            </a:r>
            <a:r>
              <a:rPr lang="en-AU" dirty="0" err="1"/>
              <a:t>Ossed</a:t>
            </a:r>
            <a:r>
              <a:rPr lang="en-AU" dirty="0"/>
              <a:t> maximin </a:t>
            </a:r>
            <a:r>
              <a:rPr lang="en-AU" dirty="0" err="1"/>
              <a:t>plab</a:t>
            </a:r>
            <a:r>
              <a:rPr lang="en-AU" dirty="0"/>
              <a:t> </a:t>
            </a:r>
            <a:r>
              <a:rPr lang="en-AU" dirty="0" err="1"/>
              <a:t>ius</a:t>
            </a:r>
            <a:r>
              <a:rPr lang="en-AU" dirty="0"/>
              <a:t>. Arum </a:t>
            </a:r>
            <a:r>
              <a:rPr lang="en-AU" dirty="0" err="1"/>
              <a:t>seque</a:t>
            </a:r>
            <a:r>
              <a:rPr lang="en-AU" dirty="0"/>
              <a:t> </a:t>
            </a:r>
            <a:r>
              <a:rPr lang="en-AU" dirty="0" err="1"/>
              <a:t>volorem</a:t>
            </a:r>
            <a:r>
              <a:rPr lang="en-AU" dirty="0"/>
              <a:t> </a:t>
            </a:r>
            <a:r>
              <a:rPr lang="en-AU" dirty="0" err="1"/>
              <a:t>voluptus</a:t>
            </a:r>
            <a:r>
              <a:rPr lang="en-AU" dirty="0"/>
              <a:t>, </a:t>
            </a:r>
            <a:r>
              <a:rPr lang="en-AU" dirty="0" err="1"/>
              <a:t>cus</a:t>
            </a:r>
            <a:r>
              <a:rPr lang="en-AU" dirty="0"/>
              <a:t> </a:t>
            </a:r>
            <a:r>
              <a:rPr lang="en-AU" dirty="0" err="1"/>
              <a:t>molluptur</a:t>
            </a:r>
            <a:r>
              <a:rPr lang="en-AU" dirty="0"/>
              <a:t> lore sim </a:t>
            </a:r>
            <a:r>
              <a:rPr lang="en-AU" dirty="0" err="1"/>
              <a:t>usam</a:t>
            </a:r>
            <a:r>
              <a:rPr lang="en-AU" dirty="0"/>
              <a:t> </a:t>
            </a:r>
            <a:r>
              <a:rPr lang="en-AU" dirty="0" err="1"/>
              <a:t>eature</a:t>
            </a:r>
            <a:r>
              <a:rPr lang="en-AU" dirty="0"/>
              <a:t> </a:t>
            </a:r>
            <a:r>
              <a:rPr lang="en-AU" dirty="0" err="1"/>
              <a:t>dolupte</a:t>
            </a:r>
            <a:r>
              <a:rPr lang="en-AU" dirty="0"/>
              <a:t> </a:t>
            </a:r>
            <a:r>
              <a:rPr lang="en-AU" dirty="0" err="1"/>
              <a:t>onsi</a:t>
            </a:r>
            <a:r>
              <a:rPr lang="en-AU" dirty="0"/>
              <a:t> </a:t>
            </a:r>
            <a:r>
              <a:rPr lang="en-AU" dirty="0" err="1"/>
              <a:t>ndi</a:t>
            </a:r>
            <a:r>
              <a:rPr lang="en-AU" dirty="0"/>
              <a:t> </a:t>
            </a:r>
            <a:r>
              <a:rPr lang="en-AU" dirty="0" err="1"/>
              <a:t>aut</a:t>
            </a:r>
            <a:r>
              <a:rPr lang="en-AU" dirty="0"/>
              <a:t> </a:t>
            </a:r>
            <a:r>
              <a:rPr lang="en-AU" dirty="0" err="1"/>
              <a:t>quamus</a:t>
            </a:r>
            <a:r>
              <a:rPr lang="en-AU" dirty="0"/>
              <a:t>.”</a:t>
            </a:r>
          </a:p>
        </p:txBody>
      </p:sp>
    </p:spTree>
    <p:extLst>
      <p:ext uri="{BB962C8B-B14F-4D97-AF65-F5344CB8AC3E}">
        <p14:creationId xmlns:p14="http://schemas.microsoft.com/office/powerpoint/2010/main" val="1434625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66EF0E86-46E2-9021-D7FD-BEB9CD60A2A3}"/>
              </a:ext>
            </a:extLst>
          </p:cNvPr>
          <p:cNvSpPr/>
          <p:nvPr userDrawn="1"/>
        </p:nvSpPr>
        <p:spPr>
          <a:xfrm>
            <a:off x="0" y="1"/>
            <a:ext cx="20104100" cy="11303952"/>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762000"/>
          </a:solidFill>
        </p:spPr>
        <p:txBody>
          <a:bodyPr wrap="square" lIns="0" tIns="0" rIns="0" bIns="0" rtlCol="0"/>
          <a:lstStyle/>
          <a:p>
            <a:endParaRPr dirty="0"/>
          </a:p>
        </p:txBody>
      </p:sp>
      <p:pic>
        <p:nvPicPr>
          <p:cNvPr id="7" name="object 3">
            <a:extLst>
              <a:ext uri="{FF2B5EF4-FFF2-40B4-BE49-F238E27FC236}">
                <a16:creationId xmlns:a16="http://schemas.microsoft.com/office/drawing/2014/main" id="{C4A9E6FA-EBA1-4A15-377E-3D4BFE9633D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670136" y="9285976"/>
            <a:ext cx="3299394" cy="1426482"/>
          </a:xfrm>
          <a:prstGeom prst="rect">
            <a:avLst/>
          </a:prstGeom>
        </p:spPr>
      </p:pic>
      <p:sp>
        <p:nvSpPr>
          <p:cNvPr id="31" name="object 27">
            <a:extLst>
              <a:ext uri="{FF2B5EF4-FFF2-40B4-BE49-F238E27FC236}">
                <a16:creationId xmlns:a16="http://schemas.microsoft.com/office/drawing/2014/main" id="{1BDA7970-3489-F784-2EE9-7071986F10A4}"/>
              </a:ext>
            </a:extLst>
          </p:cNvPr>
          <p:cNvSpPr txBox="1"/>
          <p:nvPr userDrawn="1"/>
        </p:nvSpPr>
        <p:spPr>
          <a:xfrm>
            <a:off x="7087150" y="8190207"/>
            <a:ext cx="6059339" cy="2141804"/>
          </a:xfrm>
          <a:prstGeom prst="rect">
            <a:avLst/>
          </a:prstGeom>
        </p:spPr>
        <p:txBody>
          <a:bodyPr vert="horz" wrap="square" lIns="0" tIns="252729" rIns="0" bIns="0" rtlCol="0">
            <a:spAutoFit/>
          </a:bodyPr>
          <a:lstStyle/>
          <a:p>
            <a:pPr marL="1749425">
              <a:lnSpc>
                <a:spcPct val="100000"/>
              </a:lnSpc>
              <a:spcBef>
                <a:spcPts val="1989"/>
              </a:spcBef>
            </a:pPr>
            <a:r>
              <a:rPr sz="2950" dirty="0">
                <a:solidFill>
                  <a:srgbClr val="FFFFFF"/>
                </a:solidFill>
                <a:latin typeface="Arial"/>
                <a:cs typeface="Arial"/>
              </a:rPr>
              <a:t>1800</a:t>
            </a:r>
            <a:r>
              <a:rPr sz="2950" spc="-45" dirty="0">
                <a:solidFill>
                  <a:srgbClr val="FFFFFF"/>
                </a:solidFill>
                <a:latin typeface="Arial"/>
                <a:cs typeface="Arial"/>
              </a:rPr>
              <a:t> </a:t>
            </a:r>
            <a:r>
              <a:rPr sz="2950" dirty="0">
                <a:solidFill>
                  <a:srgbClr val="FFFFFF"/>
                </a:solidFill>
                <a:latin typeface="Arial"/>
                <a:cs typeface="Arial"/>
              </a:rPr>
              <a:t>024</a:t>
            </a:r>
            <a:r>
              <a:rPr sz="2950" spc="-30" dirty="0">
                <a:solidFill>
                  <a:srgbClr val="FFFFFF"/>
                </a:solidFill>
                <a:latin typeface="Arial"/>
                <a:cs typeface="Arial"/>
              </a:rPr>
              <a:t> </a:t>
            </a:r>
            <a:r>
              <a:rPr sz="2950" spc="-25" dirty="0">
                <a:solidFill>
                  <a:srgbClr val="FFFFFF"/>
                </a:solidFill>
                <a:latin typeface="Arial"/>
                <a:cs typeface="Arial"/>
              </a:rPr>
              <a:t>413</a:t>
            </a:r>
            <a:endParaRPr sz="2950" dirty="0">
              <a:latin typeface="Arial"/>
              <a:cs typeface="Arial"/>
            </a:endParaRPr>
          </a:p>
          <a:p>
            <a:pPr marL="12700" marR="5080" indent="1057275">
              <a:lnSpc>
                <a:spcPts val="6010"/>
              </a:lnSpc>
            </a:pPr>
            <a:r>
              <a:rPr sz="2950" spc="-10" dirty="0">
                <a:solidFill>
                  <a:srgbClr val="FFFFFF"/>
                </a:solidFill>
                <a:latin typeface="Arial"/>
                <a:cs typeface="Arial"/>
              </a:rPr>
              <a:t>#projectcompassion fundraise.projectcompassion.org.au</a:t>
            </a:r>
            <a:endParaRPr sz="2950" dirty="0">
              <a:latin typeface="Arial"/>
              <a:cs typeface="Arial"/>
            </a:endParaRPr>
          </a:p>
        </p:txBody>
      </p:sp>
      <p:pic>
        <p:nvPicPr>
          <p:cNvPr id="4" name="Picture 3" descr="A black background with yellow letters and a purple heart&#10;&#10;Description automatically generated">
            <a:extLst>
              <a:ext uri="{FF2B5EF4-FFF2-40B4-BE49-F238E27FC236}">
                <a16:creationId xmlns:a16="http://schemas.microsoft.com/office/drawing/2014/main" id="{0336B7E8-095E-7AC8-D04B-D41F19BFE93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65850" y="2984139"/>
            <a:ext cx="7772400" cy="4062374"/>
          </a:xfrm>
          <a:prstGeom prst="rect">
            <a:avLst/>
          </a:prstGeom>
        </p:spPr>
      </p:pic>
      <p:pic>
        <p:nvPicPr>
          <p:cNvPr id="28" name="Picture 27" descr="A black heart in a white circle&#10;&#10;Description automatically generated">
            <a:extLst>
              <a:ext uri="{FF2B5EF4-FFF2-40B4-BE49-F238E27FC236}">
                <a16:creationId xmlns:a16="http://schemas.microsoft.com/office/drawing/2014/main" id="{E8432D07-D581-7F57-7BC2-2A6257BD6E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13650" y="9159875"/>
            <a:ext cx="393700" cy="393700"/>
          </a:xfrm>
          <a:prstGeom prst="rect">
            <a:avLst/>
          </a:prstGeom>
        </p:spPr>
      </p:pic>
      <p:pic>
        <p:nvPicPr>
          <p:cNvPr id="35" name="Picture 34" descr="A black arrow in a white circle&#10;&#10;Description automatically generated">
            <a:extLst>
              <a:ext uri="{FF2B5EF4-FFF2-40B4-BE49-F238E27FC236}">
                <a16:creationId xmlns:a16="http://schemas.microsoft.com/office/drawing/2014/main" id="{06EE2053-BFF3-B583-C960-AA14A82A19A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546850" y="9921875"/>
            <a:ext cx="393700" cy="393700"/>
          </a:xfrm>
          <a:prstGeom prst="rect">
            <a:avLst/>
          </a:prstGeom>
        </p:spPr>
      </p:pic>
      <p:pic>
        <p:nvPicPr>
          <p:cNvPr id="37" name="Picture 36" descr="A black phone in a white circle&#10;&#10;Description automatically generated">
            <a:extLst>
              <a:ext uri="{FF2B5EF4-FFF2-40B4-BE49-F238E27FC236}">
                <a16:creationId xmlns:a16="http://schemas.microsoft.com/office/drawing/2014/main" id="{B33B8A76-FCE1-CF1A-223B-CE51F55BDD3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375650" y="8474075"/>
            <a:ext cx="393700" cy="393700"/>
          </a:xfrm>
          <a:prstGeom prst="rect">
            <a:avLst/>
          </a:prstGeom>
        </p:spPr>
      </p:pic>
    </p:spTree>
    <p:extLst>
      <p:ext uri="{BB962C8B-B14F-4D97-AF65-F5344CB8AC3E}">
        <p14:creationId xmlns:p14="http://schemas.microsoft.com/office/powerpoint/2010/main" val="88173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25" name="Content Placeholder 5">
            <a:extLst>
              <a:ext uri="{FF2B5EF4-FFF2-40B4-BE49-F238E27FC236}">
                <a16:creationId xmlns:a16="http://schemas.microsoft.com/office/drawing/2014/main" id="{E0AC4F55-5B96-CD51-A679-A350509CE6CD}"/>
              </a:ext>
            </a:extLst>
          </p:cNvPr>
          <p:cNvSpPr>
            <a:spLocks noGrp="1"/>
          </p:cNvSpPr>
          <p:nvPr>
            <p:ph sz="quarter" idx="18" hasCustomPrompt="1"/>
          </p:nvPr>
        </p:nvSpPr>
        <p:spPr>
          <a:xfrm>
            <a:off x="17214850" y="10226675"/>
            <a:ext cx="2301875" cy="238527"/>
          </a:xfrm>
        </p:spPr>
        <p:txBody>
          <a:bodyPr/>
          <a:lstStyle>
            <a:lvl1pPr>
              <a:defRPr sz="1550" b="1">
                <a:solidFill>
                  <a:schemeClr val="bg1"/>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4" name="object 11">
            <a:extLst>
              <a:ext uri="{FF2B5EF4-FFF2-40B4-BE49-F238E27FC236}">
                <a16:creationId xmlns:a16="http://schemas.microsoft.com/office/drawing/2014/main" id="{933775F5-29D9-EA55-3F2D-44E1AB70F28A}"/>
              </a:ext>
            </a:extLst>
          </p:cNvPr>
          <p:cNvSpPr/>
          <p:nvPr/>
        </p:nvSpPr>
        <p:spPr>
          <a:xfrm>
            <a:off x="6268461" y="10000620"/>
            <a:ext cx="475615" cy="475615"/>
          </a:xfrm>
          <a:custGeom>
            <a:avLst/>
            <a:gdLst/>
            <a:ahLst/>
            <a:cxnLst/>
            <a:rect l="l" t="t" r="r" b="b"/>
            <a:pathLst>
              <a:path w="475615" h="475615">
                <a:moveTo>
                  <a:pt x="237511" y="0"/>
                </a:moveTo>
                <a:lnTo>
                  <a:pt x="189642" y="4825"/>
                </a:lnTo>
                <a:lnTo>
                  <a:pt x="145058" y="18663"/>
                </a:lnTo>
                <a:lnTo>
                  <a:pt x="104713" y="40561"/>
                </a:lnTo>
                <a:lnTo>
                  <a:pt x="69563" y="69562"/>
                </a:lnTo>
                <a:lnTo>
                  <a:pt x="40561" y="104711"/>
                </a:lnTo>
                <a:lnTo>
                  <a:pt x="18664" y="145054"/>
                </a:lnTo>
                <a:lnTo>
                  <a:pt x="4825" y="189635"/>
                </a:lnTo>
                <a:lnTo>
                  <a:pt x="0" y="237500"/>
                </a:lnTo>
                <a:lnTo>
                  <a:pt x="4825" y="285365"/>
                </a:lnTo>
                <a:lnTo>
                  <a:pt x="18664" y="329946"/>
                </a:lnTo>
                <a:lnTo>
                  <a:pt x="40561" y="370289"/>
                </a:lnTo>
                <a:lnTo>
                  <a:pt x="69563" y="405439"/>
                </a:lnTo>
                <a:lnTo>
                  <a:pt x="104713" y="434440"/>
                </a:lnTo>
                <a:lnTo>
                  <a:pt x="145058" y="456337"/>
                </a:lnTo>
                <a:lnTo>
                  <a:pt x="189642" y="470176"/>
                </a:lnTo>
                <a:lnTo>
                  <a:pt x="237511" y="475001"/>
                </a:lnTo>
                <a:lnTo>
                  <a:pt x="285375" y="470176"/>
                </a:lnTo>
                <a:lnTo>
                  <a:pt x="329957" y="456337"/>
                </a:lnTo>
                <a:lnTo>
                  <a:pt x="370300" y="434440"/>
                </a:lnTo>
                <a:lnTo>
                  <a:pt x="405449" y="405439"/>
                </a:lnTo>
                <a:lnTo>
                  <a:pt x="428202" y="377862"/>
                </a:lnTo>
                <a:lnTo>
                  <a:pt x="322796" y="377862"/>
                </a:lnTo>
                <a:lnTo>
                  <a:pt x="317339" y="372313"/>
                </a:lnTo>
                <a:lnTo>
                  <a:pt x="216883" y="372313"/>
                </a:lnTo>
                <a:lnTo>
                  <a:pt x="213524" y="370289"/>
                </a:lnTo>
                <a:lnTo>
                  <a:pt x="212736" y="369329"/>
                </a:lnTo>
                <a:lnTo>
                  <a:pt x="212339" y="368292"/>
                </a:lnTo>
                <a:lnTo>
                  <a:pt x="111190" y="125566"/>
                </a:lnTo>
                <a:lnTo>
                  <a:pt x="112394" y="122551"/>
                </a:lnTo>
                <a:lnTo>
                  <a:pt x="116175" y="120917"/>
                </a:lnTo>
                <a:lnTo>
                  <a:pt x="443247" y="120917"/>
                </a:lnTo>
                <a:lnTo>
                  <a:pt x="434450" y="104711"/>
                </a:lnTo>
                <a:lnTo>
                  <a:pt x="405449" y="69562"/>
                </a:lnTo>
                <a:lnTo>
                  <a:pt x="370300" y="40561"/>
                </a:lnTo>
                <a:lnTo>
                  <a:pt x="329957" y="18663"/>
                </a:lnTo>
                <a:lnTo>
                  <a:pt x="285375" y="4825"/>
                </a:lnTo>
                <a:lnTo>
                  <a:pt x="237511" y="0"/>
                </a:lnTo>
                <a:close/>
              </a:path>
              <a:path w="475615" h="475615">
                <a:moveTo>
                  <a:pt x="443247" y="120917"/>
                </a:moveTo>
                <a:lnTo>
                  <a:pt x="117661" y="120917"/>
                </a:lnTo>
                <a:lnTo>
                  <a:pt x="356952" y="224705"/>
                </a:lnTo>
                <a:lnTo>
                  <a:pt x="358135" y="227720"/>
                </a:lnTo>
                <a:lnTo>
                  <a:pt x="356606" y="231375"/>
                </a:lnTo>
                <a:lnTo>
                  <a:pt x="355873" y="232202"/>
                </a:lnTo>
                <a:lnTo>
                  <a:pt x="296640" y="267866"/>
                </a:lnTo>
                <a:lnTo>
                  <a:pt x="361643" y="334209"/>
                </a:lnTo>
                <a:lnTo>
                  <a:pt x="363622" y="336209"/>
                </a:lnTo>
                <a:lnTo>
                  <a:pt x="363622" y="339476"/>
                </a:lnTo>
                <a:lnTo>
                  <a:pt x="325990" y="377862"/>
                </a:lnTo>
                <a:lnTo>
                  <a:pt x="428202" y="377862"/>
                </a:lnTo>
                <a:lnTo>
                  <a:pt x="434450" y="370289"/>
                </a:lnTo>
                <a:lnTo>
                  <a:pt x="456347" y="329946"/>
                </a:lnTo>
                <a:lnTo>
                  <a:pt x="470186" y="285365"/>
                </a:lnTo>
                <a:lnTo>
                  <a:pt x="475011" y="237500"/>
                </a:lnTo>
                <a:lnTo>
                  <a:pt x="470186" y="189635"/>
                </a:lnTo>
                <a:lnTo>
                  <a:pt x="456347" y="145054"/>
                </a:lnTo>
                <a:lnTo>
                  <a:pt x="443247" y="120917"/>
                </a:lnTo>
                <a:close/>
              </a:path>
              <a:path w="475615" h="475615">
                <a:moveTo>
                  <a:pt x="255814" y="309519"/>
                </a:moveTo>
                <a:lnTo>
                  <a:pt x="219961" y="371507"/>
                </a:lnTo>
                <a:lnTo>
                  <a:pt x="216883" y="372313"/>
                </a:lnTo>
                <a:lnTo>
                  <a:pt x="317339" y="372313"/>
                </a:lnTo>
                <a:lnTo>
                  <a:pt x="255814" y="309519"/>
                </a:lnTo>
                <a:close/>
              </a:path>
            </a:pathLst>
          </a:custGeom>
          <a:solidFill>
            <a:srgbClr val="FFFFFF"/>
          </a:solidFill>
        </p:spPr>
        <p:txBody>
          <a:bodyPr wrap="square" lIns="0" tIns="0" rIns="0" bIns="0" rtlCol="0"/>
          <a:lstStyle/>
          <a:p>
            <a:endParaRPr/>
          </a:p>
        </p:txBody>
      </p:sp>
      <p:pic>
        <p:nvPicPr>
          <p:cNvPr id="5" name="object 12">
            <a:extLst>
              <a:ext uri="{FF2B5EF4-FFF2-40B4-BE49-F238E27FC236}">
                <a16:creationId xmlns:a16="http://schemas.microsoft.com/office/drawing/2014/main" id="{7BEEF5AB-603C-A18E-810F-C54EF3BEEB33}"/>
              </a:ext>
            </a:extLst>
          </p:cNvPr>
          <p:cNvPicPr/>
          <p:nvPr/>
        </p:nvPicPr>
        <p:blipFill>
          <a:blip r:embed="rId2" cstate="screen">
            <a:extLst>
              <a:ext uri="{28A0092B-C50C-407E-A947-70E740481C1C}">
                <a14:useLocalDpi xmlns:a14="http://schemas.microsoft.com/office/drawing/2010/main"/>
              </a:ext>
            </a:extLst>
          </a:blip>
          <a:stretch>
            <a:fillRect/>
          </a:stretch>
        </p:blipFill>
        <p:spPr>
          <a:xfrm>
            <a:off x="403081" y="9007475"/>
            <a:ext cx="4067880" cy="1758734"/>
          </a:xfrm>
          <a:prstGeom prst="rect">
            <a:avLst/>
          </a:prstGeom>
        </p:spPr>
      </p:pic>
      <p:sp>
        <p:nvSpPr>
          <p:cNvPr id="6" name="object 9">
            <a:extLst>
              <a:ext uri="{FF2B5EF4-FFF2-40B4-BE49-F238E27FC236}">
                <a16:creationId xmlns:a16="http://schemas.microsoft.com/office/drawing/2014/main" id="{A6823040-5133-31CA-234C-78A5C295C026}"/>
              </a:ext>
            </a:extLst>
          </p:cNvPr>
          <p:cNvSpPr txBox="1"/>
          <p:nvPr userDrawn="1"/>
        </p:nvSpPr>
        <p:spPr>
          <a:xfrm>
            <a:off x="7159856" y="9998075"/>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FFFFFF"/>
                </a:solidFill>
                <a:latin typeface="Arial"/>
                <a:cs typeface="Arial"/>
              </a:rPr>
              <a:t>fundraise.projectcompassion.org.au</a:t>
            </a:r>
            <a:endParaRPr sz="3100" dirty="0">
              <a:latin typeface="Arial"/>
              <a:cs typeface="Arial"/>
            </a:endParaRPr>
          </a:p>
        </p:txBody>
      </p:sp>
      <p:sp>
        <p:nvSpPr>
          <p:cNvPr id="2" name="Title 1">
            <a:extLst>
              <a:ext uri="{FF2B5EF4-FFF2-40B4-BE49-F238E27FC236}">
                <a16:creationId xmlns:a16="http://schemas.microsoft.com/office/drawing/2014/main" id="{8DCC6ABE-8986-6CAB-6B3C-14174F37B60A}"/>
              </a:ext>
            </a:extLst>
          </p:cNvPr>
          <p:cNvSpPr>
            <a:spLocks noGrp="1"/>
          </p:cNvSpPr>
          <p:nvPr>
            <p:ph type="title"/>
          </p:nvPr>
        </p:nvSpPr>
        <p:spPr>
          <a:xfrm>
            <a:off x="1034388" y="829347"/>
            <a:ext cx="18035322" cy="823302"/>
          </a:xfrm>
          <a:prstGeom prst="rect">
            <a:avLst/>
          </a:prstGeom>
        </p:spPr>
        <p:txBody>
          <a:bodyPr/>
          <a:lstStyle/>
          <a:p>
            <a:r>
              <a:rPr lang="en-GB"/>
              <a:t>Click to edit Master title style</a:t>
            </a:r>
            <a:endParaRPr lang="en-AU"/>
          </a:p>
        </p:txBody>
      </p:sp>
      <p:sp>
        <p:nvSpPr>
          <p:cNvPr id="3" name="Date Placeholder 2">
            <a:extLst>
              <a:ext uri="{FF2B5EF4-FFF2-40B4-BE49-F238E27FC236}">
                <a16:creationId xmlns:a16="http://schemas.microsoft.com/office/drawing/2014/main" id="{B00F57F5-68A6-FC9B-56FE-1970170DA12F}"/>
              </a:ext>
            </a:extLst>
          </p:cNvPr>
          <p:cNvSpPr>
            <a:spLocks noGrp="1"/>
          </p:cNvSpPr>
          <p:nvPr>
            <p:ph type="dt" sz="half" idx="19"/>
          </p:nvPr>
        </p:nvSpPr>
        <p:spPr/>
        <p:txBody>
          <a:bodyPr/>
          <a:lstStyle/>
          <a:p>
            <a:fld id="{1D8BD707-D9CF-40AE-B4C6-C98DA3205C09}" type="datetimeFigureOut">
              <a:rPr lang="en-US" smtClean="0"/>
              <a:t>2/4/2025</a:t>
            </a:fld>
            <a:endParaRPr lang="en-US"/>
          </a:p>
        </p:txBody>
      </p:sp>
      <p:sp>
        <p:nvSpPr>
          <p:cNvPr id="7" name="Footer Placeholder 6">
            <a:extLst>
              <a:ext uri="{FF2B5EF4-FFF2-40B4-BE49-F238E27FC236}">
                <a16:creationId xmlns:a16="http://schemas.microsoft.com/office/drawing/2014/main" id="{84160BB4-3534-8784-F683-ECDE019ED9C2}"/>
              </a:ext>
            </a:extLst>
          </p:cNvPr>
          <p:cNvSpPr>
            <a:spLocks noGrp="1"/>
          </p:cNvSpPr>
          <p:nvPr>
            <p:ph type="ftr" sz="quarter" idx="20"/>
          </p:nvPr>
        </p:nvSpPr>
        <p:spPr/>
        <p:txBody>
          <a:bodyPr/>
          <a:lstStyle/>
          <a:p>
            <a:endParaRPr lang="en-AU"/>
          </a:p>
        </p:txBody>
      </p:sp>
      <p:sp>
        <p:nvSpPr>
          <p:cNvPr id="9" name="Slide Number Placeholder 8">
            <a:extLst>
              <a:ext uri="{FF2B5EF4-FFF2-40B4-BE49-F238E27FC236}">
                <a16:creationId xmlns:a16="http://schemas.microsoft.com/office/drawing/2014/main" id="{EEFC5CA7-6EA5-31E0-28F8-5C9EC658261E}"/>
              </a:ext>
            </a:extLst>
          </p:cNvPr>
          <p:cNvSpPr>
            <a:spLocks noGrp="1"/>
          </p:cNvSpPr>
          <p:nvPr>
            <p:ph type="sldNum" sz="quarter" idx="21"/>
          </p:nvPr>
        </p:nvSpPr>
        <p:spPr/>
        <p:txBody>
          <a:bodyPr/>
          <a:lstStyle/>
          <a:p>
            <a:fld id="{B6F15528-21DE-4FAA-801E-634DDDAF4B2B}" type="slidenum">
              <a:rPr lang="en-AU" smtClean="0"/>
              <a:t>‹#›</a:t>
            </a:fld>
            <a:endParaRPr lang="en-AU"/>
          </a:p>
        </p:txBody>
      </p:sp>
    </p:spTree>
    <p:extLst>
      <p:ext uri="{BB962C8B-B14F-4D97-AF65-F5344CB8AC3E}">
        <p14:creationId xmlns:p14="http://schemas.microsoft.com/office/powerpoint/2010/main" val="2622653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hree Images">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1E9E5"/>
          </a:solidFill>
        </p:spPr>
        <p:txBody>
          <a:bodyPr wrap="square" lIns="0" tIns="0" rIns="0" bIns="0" rtlCol="0"/>
          <a:lstStyle/>
          <a:p>
            <a:endParaRPr dirty="0"/>
          </a:p>
        </p:txBody>
      </p:sp>
      <p:sp>
        <p:nvSpPr>
          <p:cNvPr id="5" name="object 4">
            <a:extLst>
              <a:ext uri="{FF2B5EF4-FFF2-40B4-BE49-F238E27FC236}">
                <a16:creationId xmlns:a16="http://schemas.microsoft.com/office/drawing/2014/main" id="{3F9B4242-7D46-D026-8AB2-344C8DC3BF33}"/>
              </a:ext>
            </a:extLst>
          </p:cNvPr>
          <p:cNvSpPr txBox="1"/>
          <p:nvPr userDrawn="1"/>
        </p:nvSpPr>
        <p:spPr>
          <a:xfrm>
            <a:off x="1683583" y="9848972"/>
            <a:ext cx="6524625" cy="502920"/>
          </a:xfrm>
          <a:prstGeom prst="rect">
            <a:avLst/>
          </a:prstGeom>
        </p:spPr>
        <p:txBody>
          <a:bodyPr vert="horz" wrap="square" lIns="0" tIns="16510" rIns="0" bIns="0" rtlCol="0">
            <a:spAutoFit/>
          </a:bodyPr>
          <a:lstStyle/>
          <a:p>
            <a:pPr marL="12700">
              <a:lnSpc>
                <a:spcPct val="100000"/>
              </a:lnSpc>
              <a:spcBef>
                <a:spcPts val="130"/>
              </a:spcBef>
            </a:pPr>
            <a:r>
              <a:rPr sz="3100" b="1" spc="-75" dirty="0">
                <a:solidFill>
                  <a:srgbClr val="762000"/>
                </a:solidFill>
                <a:latin typeface="Arial"/>
                <a:cs typeface="Arial"/>
              </a:rPr>
              <a:t>fundraise.projectcompassion.org.au</a:t>
            </a:r>
            <a:endParaRPr sz="3100" dirty="0">
              <a:latin typeface="Arial"/>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047088" y="1223771"/>
            <a:ext cx="11699266" cy="1568791"/>
          </a:xfrm>
          <a:prstGeom prst="rect">
            <a:avLst/>
          </a:prstGeom>
        </p:spPr>
      </p:pic>
      <p:pic>
        <p:nvPicPr>
          <p:cNvPr id="9" name="object 8">
            <a:extLst>
              <a:ext uri="{FF2B5EF4-FFF2-40B4-BE49-F238E27FC236}">
                <a16:creationId xmlns:a16="http://schemas.microsoft.com/office/drawing/2014/main" id="{DC7BF3C1-0DF8-C72A-E453-003BB098EA59}"/>
              </a:ext>
            </a:extLst>
          </p:cNvPr>
          <p:cNvPicPr/>
          <p:nvPr/>
        </p:nvPicPr>
        <p:blipFill>
          <a:blip r:embed="rId3" cstate="screen">
            <a:extLst>
              <a:ext uri="{28A0092B-C50C-407E-A947-70E740481C1C}">
                <a14:useLocalDpi xmlns:a14="http://schemas.microsoft.com/office/drawing/2010/main"/>
              </a:ext>
            </a:extLst>
          </a:blip>
          <a:stretch>
            <a:fillRect/>
          </a:stretch>
        </p:blipFill>
        <p:spPr>
          <a:xfrm>
            <a:off x="16250813" y="1047088"/>
            <a:ext cx="3853285" cy="4791600"/>
          </a:xfrm>
          <a:prstGeom prst="rect">
            <a:avLst/>
          </a:prstGeom>
        </p:spPr>
      </p:pic>
      <p:sp>
        <p:nvSpPr>
          <p:cNvPr id="15" name="Content Placeholder 5">
            <a:extLst>
              <a:ext uri="{FF2B5EF4-FFF2-40B4-BE49-F238E27FC236}">
                <a16:creationId xmlns:a16="http://schemas.microsoft.com/office/drawing/2014/main" id="{5B7D534D-F6F2-BA1A-E8C6-CA5823416588}"/>
              </a:ext>
            </a:extLst>
          </p:cNvPr>
          <p:cNvSpPr>
            <a:spLocks noGrp="1"/>
          </p:cNvSpPr>
          <p:nvPr userDrawn="1">
            <p:ph sz="quarter" idx="18" hasCustomPrompt="1"/>
          </p:nvPr>
        </p:nvSpPr>
        <p:spPr>
          <a:xfrm>
            <a:off x="17214850" y="10150475"/>
            <a:ext cx="2301875" cy="238527"/>
          </a:xfrm>
        </p:spPr>
        <p:txBody>
          <a:bodyPr/>
          <a:lstStyle>
            <a:lvl1pPr>
              <a:defRPr sz="1550" b="0">
                <a:solidFill>
                  <a:srgbClr val="000000"/>
                </a:solidFill>
                <a:latin typeface="Arial" panose="020B0604020202020204" pitchFamily="34" charset="0"/>
                <a:cs typeface="Arial" panose="020B0604020202020204" pitchFamily="34" charset="0"/>
              </a:defRPr>
            </a:lvl1pPr>
          </a:lstStyle>
          <a:p>
            <a:pPr lvl="0"/>
            <a:r>
              <a:rPr lang="en-GB" dirty="0"/>
              <a:t>Image caption here</a:t>
            </a:r>
            <a:endParaRPr lang="en-AU" dirty="0"/>
          </a:p>
        </p:txBody>
      </p:sp>
      <p:sp>
        <p:nvSpPr>
          <p:cNvPr id="18" name="Picture Placeholder 17">
            <a:extLst>
              <a:ext uri="{FF2B5EF4-FFF2-40B4-BE49-F238E27FC236}">
                <a16:creationId xmlns:a16="http://schemas.microsoft.com/office/drawing/2014/main" id="{3CBD1A5D-8189-9AAB-36EA-5B37B134B8AC}"/>
              </a:ext>
            </a:extLst>
          </p:cNvPr>
          <p:cNvSpPr>
            <a:spLocks noGrp="1"/>
          </p:cNvSpPr>
          <p:nvPr userDrawn="1">
            <p:ph type="pic" sz="quarter" idx="19"/>
          </p:nvPr>
        </p:nvSpPr>
        <p:spPr>
          <a:xfrm>
            <a:off x="13696632" y="3800929"/>
            <a:ext cx="5422900" cy="4991100"/>
          </a:xfrm>
          <a:prstGeom prst="round2DiagRect">
            <a:avLst/>
          </a:prstGeom>
        </p:spPr>
        <p:txBody>
          <a:bodyPr/>
          <a:lstStyle/>
          <a:p>
            <a:endParaRPr lang="en-AU"/>
          </a:p>
        </p:txBody>
      </p:sp>
      <p:sp>
        <p:nvSpPr>
          <p:cNvPr id="2" name="Picture Placeholder 17">
            <a:extLst>
              <a:ext uri="{FF2B5EF4-FFF2-40B4-BE49-F238E27FC236}">
                <a16:creationId xmlns:a16="http://schemas.microsoft.com/office/drawing/2014/main" id="{1CC657DE-C719-E1C4-2B11-01B3A8E2337E}"/>
              </a:ext>
            </a:extLst>
          </p:cNvPr>
          <p:cNvSpPr>
            <a:spLocks noGrp="1"/>
          </p:cNvSpPr>
          <p:nvPr>
            <p:ph type="pic" sz="quarter" idx="22"/>
          </p:nvPr>
        </p:nvSpPr>
        <p:spPr>
          <a:xfrm>
            <a:off x="7370421" y="3800929"/>
            <a:ext cx="5422900" cy="4991100"/>
          </a:xfrm>
          <a:prstGeom prst="round2DiagRect">
            <a:avLst/>
          </a:prstGeom>
        </p:spPr>
        <p:txBody>
          <a:bodyPr/>
          <a:lstStyle/>
          <a:p>
            <a:endParaRPr lang="en-AU"/>
          </a:p>
        </p:txBody>
      </p:sp>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1044210" y="3800929"/>
            <a:ext cx="5422900" cy="4991100"/>
          </a:xfrm>
          <a:prstGeom prst="round2DiagRect">
            <a:avLst/>
          </a:prstGeom>
        </p:spPr>
        <p:txBody>
          <a:bodyPr/>
          <a:lstStyle/>
          <a:p>
            <a:endParaRPr lang="en-AU"/>
          </a:p>
        </p:txBody>
      </p:sp>
      <p:pic>
        <p:nvPicPr>
          <p:cNvPr id="8" name="Picture 7" descr="A black arrow in a red circle&#10;&#10;Description automatically generated">
            <a:extLst>
              <a:ext uri="{FF2B5EF4-FFF2-40B4-BE49-F238E27FC236}">
                <a16:creationId xmlns:a16="http://schemas.microsoft.com/office/drawing/2014/main" id="{44E73D65-A734-5711-16BA-1DBE4AF49F1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835" y="9904851"/>
            <a:ext cx="469900" cy="469900"/>
          </a:xfrm>
          <a:prstGeom prst="rect">
            <a:avLst/>
          </a:prstGeom>
        </p:spPr>
      </p:pic>
    </p:spTree>
    <p:extLst>
      <p:ext uri="{BB962C8B-B14F-4D97-AF65-F5344CB8AC3E}">
        <p14:creationId xmlns:p14="http://schemas.microsoft.com/office/powerpoint/2010/main" val="3256550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453223" y="3437032"/>
            <a:ext cx="6060440" cy="1621789"/>
          </a:xfrm>
          <a:prstGeom prst="rect">
            <a:avLst/>
          </a:prstGeom>
        </p:spPr>
        <p:txBody>
          <a:bodyPr wrap="square" lIns="0" tIns="0" rIns="0" bIns="0">
            <a:spAutoFit/>
          </a:bodyPr>
          <a:lstStyle>
            <a:lvl1pPr>
              <a:defRPr sz="5350" b="1" i="0">
                <a:solidFill>
                  <a:srgbClr val="762000"/>
                </a:solidFill>
                <a:latin typeface="Arial"/>
                <a:cs typeface="Arial"/>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sz="half" idx="2"/>
          </p:nvPr>
        </p:nvSpPr>
        <p:spPr>
          <a:xfrm>
            <a:off x="1034388" y="2604028"/>
            <a:ext cx="8268334" cy="7439025"/>
          </a:xfrm>
          <a:prstGeom prst="rect">
            <a:avLst/>
          </a:prstGeom>
        </p:spPr>
        <p:txBody>
          <a:bodyPr wrap="square" lIns="0" tIns="0" rIns="0" bIns="0">
            <a:spAutoFit/>
          </a:bodyPr>
          <a:lstStyle>
            <a:lvl1pPr>
              <a:defRPr sz="3550" b="0" i="0">
                <a:solidFill>
                  <a:schemeClr val="tx1"/>
                </a:solidFill>
                <a:latin typeface="Arial"/>
                <a:cs typeface="Arial"/>
              </a:defRPr>
            </a:lvl1pPr>
          </a:lstStyle>
          <a:p>
            <a:endParaRPr/>
          </a:p>
        </p:txBody>
      </p:sp>
      <p:sp>
        <p:nvSpPr>
          <p:cNvPr id="4" name="Holder 4"/>
          <p:cNvSpPr>
            <a:spLocks noGrp="1"/>
          </p:cNvSpPr>
          <p:nvPr>
            <p:ph sz="half" idx="3"/>
          </p:nvPr>
        </p:nvSpPr>
        <p:spPr>
          <a:xfrm>
            <a:off x="10353476" y="2604028"/>
            <a:ext cx="8345169" cy="5931534"/>
          </a:xfrm>
          <a:prstGeom prst="rect">
            <a:avLst/>
          </a:prstGeom>
        </p:spPr>
        <p:txBody>
          <a:bodyPr wrap="square" lIns="0" tIns="0" rIns="0" bIns="0">
            <a:spAutoFit/>
          </a:bodyPr>
          <a:lstStyle>
            <a:lvl1pPr>
              <a:defRPr sz="3550" b="0" i="0">
                <a:solidFill>
                  <a:schemeClr val="tx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5235" y="5245"/>
            <a:ext cx="20093940" cy="11298555"/>
          </a:xfrm>
          <a:custGeom>
            <a:avLst/>
            <a:gdLst/>
            <a:ahLst/>
            <a:cxnLst/>
            <a:rect l="l" t="t" r="r" b="b"/>
            <a:pathLst>
              <a:path w="20093940" h="11298555">
                <a:moveTo>
                  <a:pt x="20093629" y="0"/>
                </a:moveTo>
                <a:lnTo>
                  <a:pt x="0" y="0"/>
                </a:lnTo>
                <a:lnTo>
                  <a:pt x="0" y="11298074"/>
                </a:lnTo>
                <a:lnTo>
                  <a:pt x="20093629" y="11298074"/>
                </a:lnTo>
                <a:lnTo>
                  <a:pt x="20093629" y="0"/>
                </a:lnTo>
                <a:close/>
              </a:path>
            </a:pathLst>
          </a:custGeom>
          <a:solidFill>
            <a:srgbClr val="762000"/>
          </a:solidFill>
        </p:spPr>
        <p:txBody>
          <a:bodyPr wrap="square" lIns="0" tIns="0" rIns="0" bIns="0" rtlCol="0"/>
          <a:lstStyle/>
          <a:p>
            <a:endParaRPr/>
          </a:p>
        </p:txBody>
      </p:sp>
      <p:sp>
        <p:nvSpPr>
          <p:cNvPr id="2" name="Holder 2"/>
          <p:cNvSpPr>
            <a:spLocks noGrp="1"/>
          </p:cNvSpPr>
          <p:nvPr>
            <p:ph type="title"/>
          </p:nvPr>
        </p:nvSpPr>
        <p:spPr>
          <a:xfrm>
            <a:off x="1034388" y="829347"/>
            <a:ext cx="18035322" cy="823302"/>
          </a:xfrm>
          <a:prstGeom prst="rect">
            <a:avLst/>
          </a:prstGeom>
        </p:spPr>
        <p:txBody>
          <a:bodyPr lIns="0" tIns="0" rIns="0" bIns="0"/>
          <a:lstStyle>
            <a:lvl1pPr>
              <a:defRPr sz="5350" b="1" i="0">
                <a:solidFill>
                  <a:srgbClr val="762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F1E9E5"/>
          </a:solidFill>
        </p:spPr>
        <p:txBody>
          <a:bodyPr wrap="square" lIns="0" tIns="0" rIns="0" bIns="0" rtlCol="0"/>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1465923" y="3437032"/>
            <a:ext cx="9448800" cy="1608133"/>
          </a:xfrm>
        </p:spPr>
        <p:txBody>
          <a:bodyPr/>
          <a:lstStyle>
            <a:lvl1pPr>
              <a:defRPr sz="10450" b="1">
                <a:solidFill>
                  <a:srgbClr val="762000"/>
                </a:solidFill>
                <a:latin typeface="Arial" panose="020B0604020202020204" pitchFamily="34" charset="0"/>
                <a:cs typeface="Arial" panose="020B0604020202020204" pitchFamily="34" charset="0"/>
              </a:defRPr>
            </a:lvl1pPr>
          </a:lstStyle>
          <a:p>
            <a:pPr lvl="0"/>
            <a:r>
              <a:rPr lang="en-GB" dirty="0"/>
              <a:t>Title Here</a:t>
            </a:r>
            <a:endParaRPr lang="en-AU" dirty="0"/>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1465923" y="5654675"/>
            <a:ext cx="9448800" cy="907941"/>
          </a:xfrm>
        </p:spPr>
        <p:txBody>
          <a:bodyPr/>
          <a:lstStyle>
            <a:lvl1pPr>
              <a:defRPr sz="5900" b="1">
                <a:solidFill>
                  <a:srgbClr val="000000"/>
                </a:solidFill>
                <a:latin typeface="Arial" panose="020B0604020202020204" pitchFamily="34" charset="0"/>
                <a:cs typeface="Arial" panose="020B0604020202020204" pitchFamily="34" charset="0"/>
              </a:defRPr>
            </a:lvl1pPr>
          </a:lstStyle>
          <a:p>
            <a:pPr lvl="0"/>
            <a:r>
              <a:rPr lang="en-GB" dirty="0"/>
              <a:t>Lorem Ipsum </a:t>
            </a:r>
            <a:r>
              <a:rPr lang="en-GB" dirty="0" err="1"/>
              <a:t>dolor</a:t>
            </a:r>
            <a:r>
              <a:rPr lang="en-GB" dirty="0"/>
              <a:t> sit</a:t>
            </a:r>
            <a:endParaRPr lang="en-AU" dirty="0"/>
          </a:p>
        </p:txBody>
      </p:sp>
      <p:grpSp>
        <p:nvGrpSpPr>
          <p:cNvPr id="15" name="object 5">
            <a:extLst>
              <a:ext uri="{FF2B5EF4-FFF2-40B4-BE49-F238E27FC236}">
                <a16:creationId xmlns:a16="http://schemas.microsoft.com/office/drawing/2014/main" id="{5964507C-298E-0C0C-74A1-2A6F31C3CBE4}"/>
              </a:ext>
            </a:extLst>
          </p:cNvPr>
          <p:cNvGrpSpPr/>
          <p:nvPr userDrawn="1"/>
        </p:nvGrpSpPr>
        <p:grpSpPr>
          <a:xfrm>
            <a:off x="10750736" y="803492"/>
            <a:ext cx="9353550" cy="10505440"/>
            <a:chOff x="10750736" y="803492"/>
            <a:chExt cx="9353550" cy="10505440"/>
          </a:xfrm>
        </p:grpSpPr>
        <p:sp>
          <p:nvSpPr>
            <p:cNvPr id="16" name="object 6">
              <a:extLst>
                <a:ext uri="{FF2B5EF4-FFF2-40B4-BE49-F238E27FC236}">
                  <a16:creationId xmlns:a16="http://schemas.microsoft.com/office/drawing/2014/main" id="{B2CC7E07-4DF8-D48D-C7EB-16ECCB90D3F2}"/>
                </a:ext>
              </a:extLst>
            </p:cNvPr>
            <p:cNvSpPr/>
            <p:nvPr/>
          </p:nvSpPr>
          <p:spPr>
            <a:xfrm>
              <a:off x="10750728" y="803496"/>
              <a:ext cx="9353550" cy="1050544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dirty="0"/>
            </a:p>
          </p:txBody>
        </p:sp>
        <p:pic>
          <p:nvPicPr>
            <p:cNvPr id="17" name="object 7">
              <a:extLst>
                <a:ext uri="{FF2B5EF4-FFF2-40B4-BE49-F238E27FC236}">
                  <a16:creationId xmlns:a16="http://schemas.microsoft.com/office/drawing/2014/main" id="{001090A8-DCA6-38AF-F31A-C18134A2A04A}"/>
                </a:ext>
              </a:extLst>
            </p:cNvPr>
            <p:cNvPicPr/>
            <p:nvPr/>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grpSp>
    </p:spTree>
    <p:extLst>
      <p:ext uri="{BB962C8B-B14F-4D97-AF65-F5344CB8AC3E}">
        <p14:creationId xmlns:p14="http://schemas.microsoft.com/office/powerpoint/2010/main" val="1278517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EFFBFA"/>
        </a:solidFill>
        <a:effectLst/>
      </p:bgPr>
    </p:bg>
    <p:spTree>
      <p:nvGrpSpPr>
        <p:cNvPr id="1" name=""/>
        <p:cNvGrpSpPr/>
        <p:nvPr/>
      </p:nvGrpSpPr>
      <p:grpSpPr>
        <a:xfrm>
          <a:off x="0" y="0"/>
          <a:ext cx="0" cy="0"/>
          <a:chOff x="0" y="0"/>
          <a:chExt cx="0" cy="0"/>
        </a:xfrm>
      </p:grpSpPr>
      <p:sp>
        <p:nvSpPr>
          <p:cNvPr id="7" name="object 5">
            <a:extLst>
              <a:ext uri="{FF2B5EF4-FFF2-40B4-BE49-F238E27FC236}">
                <a16:creationId xmlns:a16="http://schemas.microsoft.com/office/drawing/2014/main" id="{F822FBE7-1FFC-17C4-2073-2577AEDDF7D9}"/>
              </a:ext>
            </a:extLst>
          </p:cNvPr>
          <p:cNvSpPr/>
          <p:nvPr userDrawn="1"/>
        </p:nvSpPr>
        <p:spPr>
          <a:xfrm>
            <a:off x="10696144" y="5"/>
            <a:ext cx="9408160" cy="9697085"/>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p>
        </p:txBody>
      </p:sp>
      <p:pic>
        <p:nvPicPr>
          <p:cNvPr id="8" name="object 6">
            <a:extLst>
              <a:ext uri="{FF2B5EF4-FFF2-40B4-BE49-F238E27FC236}">
                <a16:creationId xmlns:a16="http://schemas.microsoft.com/office/drawing/2014/main" id="{93A26670-F66C-38F3-CF98-099E708509B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1465923" y="3437032"/>
            <a:ext cx="9448800" cy="1608133"/>
          </a:xfrm>
        </p:spPr>
        <p:txBody>
          <a:bodyPr/>
          <a:lstStyle>
            <a:lvl1pPr>
              <a:defRPr sz="10450" b="1">
                <a:solidFill>
                  <a:srgbClr val="762000"/>
                </a:solidFill>
                <a:latin typeface="Arial" panose="020B0604020202020204" pitchFamily="34" charset="0"/>
                <a:cs typeface="Arial" panose="020B0604020202020204" pitchFamily="34" charset="0"/>
              </a:defRPr>
            </a:lvl1pPr>
          </a:lstStyle>
          <a:p>
            <a:pPr lvl="0"/>
            <a:r>
              <a:rPr lang="en-GB" dirty="0"/>
              <a:t>Title Here</a:t>
            </a:r>
            <a:endParaRPr lang="en-AU" dirty="0"/>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1465923" y="5654675"/>
            <a:ext cx="9448800" cy="907941"/>
          </a:xfrm>
        </p:spPr>
        <p:txBody>
          <a:bodyPr/>
          <a:lstStyle>
            <a:lvl1pPr>
              <a:defRPr sz="5900" b="1">
                <a:solidFill>
                  <a:srgbClr val="000000"/>
                </a:solidFill>
                <a:latin typeface="Arial" panose="020B0604020202020204" pitchFamily="34" charset="0"/>
                <a:cs typeface="Arial" panose="020B0604020202020204" pitchFamily="34" charset="0"/>
              </a:defRPr>
            </a:lvl1pPr>
          </a:lstStyle>
          <a:p>
            <a:pPr lvl="0"/>
            <a:r>
              <a:rPr lang="en-GB" dirty="0"/>
              <a:t>Lorem Ipsum </a:t>
            </a:r>
            <a:r>
              <a:rPr lang="en-GB" dirty="0" err="1"/>
              <a:t>dolor</a:t>
            </a:r>
            <a:r>
              <a:rPr lang="en-GB" dirty="0"/>
              <a:t> sit</a:t>
            </a:r>
            <a:endParaRPr lang="en-AU" dirty="0"/>
          </a:p>
        </p:txBody>
      </p:sp>
    </p:spTree>
    <p:extLst>
      <p:ext uri="{BB962C8B-B14F-4D97-AF65-F5344CB8AC3E}">
        <p14:creationId xmlns:p14="http://schemas.microsoft.com/office/powerpoint/2010/main" val="1659672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001" cy="830997"/>
          </a:xfrm>
          <a:prstGeom prst="rect">
            <a:avLst/>
          </a:prstGeom>
        </p:spPr>
        <p:txBody>
          <a:bodyPr/>
          <a:lstStyle/>
          <a:p>
            <a:r>
              <a:rPr lang="en-AU" sz="5400" dirty="0"/>
              <a:t>Project Compassion</a:t>
            </a:r>
            <a:r>
              <a:rPr lang="en-AU" sz="5400" spc="10" dirty="0"/>
              <a:t> </a:t>
            </a:r>
            <a:r>
              <a:rPr lang="en-AU" sz="5400" spc="-20" dirty="0"/>
              <a:t>2025</a:t>
            </a:r>
            <a:endParaRPr lang="en-AU" dirty="0"/>
          </a:p>
        </p:txBody>
      </p:sp>
      <p:sp>
        <p:nvSpPr>
          <p:cNvPr id="7" name="object 9">
            <a:extLst>
              <a:ext uri="{FF2B5EF4-FFF2-40B4-BE49-F238E27FC236}">
                <a16:creationId xmlns:a16="http://schemas.microsoft.com/office/drawing/2014/main" id="{AFF1E786-671F-BB68-99BD-C090E3A5A95C}"/>
              </a:ext>
            </a:extLst>
          </p:cNvPr>
          <p:cNvSpPr/>
          <p:nvPr userDrawn="1"/>
        </p:nvSpPr>
        <p:spPr>
          <a:xfrm>
            <a:off x="1047088" y="4948115"/>
            <a:ext cx="8062595" cy="4999355"/>
          </a:xfrm>
          <a:custGeom>
            <a:avLst/>
            <a:gdLst/>
            <a:ahLst/>
            <a:cxnLst/>
            <a:rect l="l" t="t" r="r" b="b"/>
            <a:pathLst>
              <a:path w="8062595" h="4999355">
                <a:moveTo>
                  <a:pt x="7434328" y="0"/>
                </a:moveTo>
                <a:lnTo>
                  <a:pt x="0" y="0"/>
                </a:lnTo>
                <a:lnTo>
                  <a:pt x="0" y="4370976"/>
                </a:lnTo>
                <a:lnTo>
                  <a:pt x="1890" y="4420074"/>
                </a:lnTo>
                <a:lnTo>
                  <a:pt x="7467" y="4468138"/>
                </a:lnTo>
                <a:lnTo>
                  <a:pt x="16592" y="4515029"/>
                </a:lnTo>
                <a:lnTo>
                  <a:pt x="29125" y="4560607"/>
                </a:lnTo>
                <a:lnTo>
                  <a:pt x="44926" y="4604732"/>
                </a:lnTo>
                <a:lnTo>
                  <a:pt x="63856" y="4647266"/>
                </a:lnTo>
                <a:lnTo>
                  <a:pt x="85775" y="4688067"/>
                </a:lnTo>
                <a:lnTo>
                  <a:pt x="110543" y="4726997"/>
                </a:lnTo>
                <a:lnTo>
                  <a:pt x="138020" y="4763916"/>
                </a:lnTo>
                <a:lnTo>
                  <a:pt x="168067" y="4798684"/>
                </a:lnTo>
                <a:lnTo>
                  <a:pt x="200545" y="4831162"/>
                </a:lnTo>
                <a:lnTo>
                  <a:pt x="235313" y="4861209"/>
                </a:lnTo>
                <a:lnTo>
                  <a:pt x="272232" y="4888686"/>
                </a:lnTo>
                <a:lnTo>
                  <a:pt x="311162" y="4913454"/>
                </a:lnTo>
                <a:lnTo>
                  <a:pt x="351963" y="4935373"/>
                </a:lnTo>
                <a:lnTo>
                  <a:pt x="394497" y="4954303"/>
                </a:lnTo>
                <a:lnTo>
                  <a:pt x="438622" y="4970104"/>
                </a:lnTo>
                <a:lnTo>
                  <a:pt x="484200" y="4982637"/>
                </a:lnTo>
                <a:lnTo>
                  <a:pt x="531091" y="4991762"/>
                </a:lnTo>
                <a:lnTo>
                  <a:pt x="579155" y="4997339"/>
                </a:lnTo>
                <a:lnTo>
                  <a:pt x="628253" y="4999229"/>
                </a:lnTo>
                <a:lnTo>
                  <a:pt x="8062581" y="4999229"/>
                </a:lnTo>
                <a:lnTo>
                  <a:pt x="8062581" y="628253"/>
                </a:lnTo>
                <a:lnTo>
                  <a:pt x="8060691" y="579155"/>
                </a:lnTo>
                <a:lnTo>
                  <a:pt x="8055114" y="531091"/>
                </a:lnTo>
                <a:lnTo>
                  <a:pt x="8045989" y="484200"/>
                </a:lnTo>
                <a:lnTo>
                  <a:pt x="8033456" y="438622"/>
                </a:lnTo>
                <a:lnTo>
                  <a:pt x="8017654" y="394497"/>
                </a:lnTo>
                <a:lnTo>
                  <a:pt x="7998725" y="351963"/>
                </a:lnTo>
                <a:lnTo>
                  <a:pt x="7976806" y="311162"/>
                </a:lnTo>
                <a:lnTo>
                  <a:pt x="7952038" y="272232"/>
                </a:lnTo>
                <a:lnTo>
                  <a:pt x="7924561" y="235313"/>
                </a:lnTo>
                <a:lnTo>
                  <a:pt x="7894514" y="200545"/>
                </a:lnTo>
                <a:lnTo>
                  <a:pt x="7862036" y="168067"/>
                </a:lnTo>
                <a:lnTo>
                  <a:pt x="7827268" y="138020"/>
                </a:lnTo>
                <a:lnTo>
                  <a:pt x="7790349" y="110543"/>
                </a:lnTo>
                <a:lnTo>
                  <a:pt x="7751419" y="85775"/>
                </a:lnTo>
                <a:lnTo>
                  <a:pt x="7710618" y="63856"/>
                </a:lnTo>
                <a:lnTo>
                  <a:pt x="7668084" y="44926"/>
                </a:lnTo>
                <a:lnTo>
                  <a:pt x="7623959" y="29125"/>
                </a:lnTo>
                <a:lnTo>
                  <a:pt x="7578381" y="16592"/>
                </a:lnTo>
                <a:lnTo>
                  <a:pt x="7531490" y="7467"/>
                </a:lnTo>
                <a:lnTo>
                  <a:pt x="7483426" y="1890"/>
                </a:lnTo>
                <a:lnTo>
                  <a:pt x="7434328" y="0"/>
                </a:lnTo>
                <a:close/>
              </a:path>
            </a:pathLst>
          </a:custGeom>
          <a:solidFill>
            <a:srgbClr val="FFD27D"/>
          </a:solidFill>
        </p:spPr>
        <p:txBody>
          <a:bodyPr wrap="square" lIns="0" tIns="0" rIns="0" bIns="0" rtlCol="0"/>
          <a:lstStyle/>
          <a:p>
            <a:endParaRPr/>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grpSp>
        <p:nvGrpSpPr>
          <p:cNvPr id="23" name="Group 22">
            <a:extLst>
              <a:ext uri="{FF2B5EF4-FFF2-40B4-BE49-F238E27FC236}">
                <a16:creationId xmlns:a16="http://schemas.microsoft.com/office/drawing/2014/main" id="{367CC033-A336-C8F0-823C-220620768517}"/>
              </a:ext>
            </a:extLst>
          </p:cNvPr>
          <p:cNvGrpSpPr/>
          <p:nvPr userDrawn="1"/>
        </p:nvGrpSpPr>
        <p:grpSpPr>
          <a:xfrm>
            <a:off x="15753528" y="331091"/>
            <a:ext cx="4351056" cy="5817480"/>
            <a:chOff x="15753528" y="331091"/>
            <a:chExt cx="4351056" cy="5817480"/>
          </a:xfrm>
        </p:grpSpPr>
        <p:sp>
          <p:nvSpPr>
            <p:cNvPr id="17" name="object 2">
              <a:extLst>
                <a:ext uri="{FF2B5EF4-FFF2-40B4-BE49-F238E27FC236}">
                  <a16:creationId xmlns:a16="http://schemas.microsoft.com/office/drawing/2014/main" id="{FBD6CA8E-63BA-A7D2-D9FC-6979282075CA}"/>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p>
          </p:txBody>
        </p:sp>
        <p:sp>
          <p:nvSpPr>
            <p:cNvPr id="18" name="object 3">
              <a:extLst>
                <a:ext uri="{FF2B5EF4-FFF2-40B4-BE49-F238E27FC236}">
                  <a16:creationId xmlns:a16="http://schemas.microsoft.com/office/drawing/2014/main" id="{0560F1F7-EE5A-1A2E-1873-41FD129C8126}"/>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p>
          </p:txBody>
        </p:sp>
        <p:sp>
          <p:nvSpPr>
            <p:cNvPr id="19" name="object 4">
              <a:extLst>
                <a:ext uri="{FF2B5EF4-FFF2-40B4-BE49-F238E27FC236}">
                  <a16:creationId xmlns:a16="http://schemas.microsoft.com/office/drawing/2014/main" id="{557A2EDB-B3E2-6737-197F-CBD7BE65F6B1}"/>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p>
          </p:txBody>
        </p:sp>
        <p:sp>
          <p:nvSpPr>
            <p:cNvPr id="20" name="object 5">
              <a:extLst>
                <a:ext uri="{FF2B5EF4-FFF2-40B4-BE49-F238E27FC236}">
                  <a16:creationId xmlns:a16="http://schemas.microsoft.com/office/drawing/2014/main" id="{4A2983FC-3913-F1FC-2559-A1803BC3EB2B}"/>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p>
          </p:txBody>
        </p:sp>
        <p:sp>
          <p:nvSpPr>
            <p:cNvPr id="21" name="object 6">
              <a:extLst>
                <a:ext uri="{FF2B5EF4-FFF2-40B4-BE49-F238E27FC236}">
                  <a16:creationId xmlns:a16="http://schemas.microsoft.com/office/drawing/2014/main" id="{DA609FE2-84C3-4CDA-7C60-F182AFF1D397}"/>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p>
          </p:txBody>
        </p:sp>
        <p:sp>
          <p:nvSpPr>
            <p:cNvPr id="22" name="object 11">
              <a:extLst>
                <a:ext uri="{FF2B5EF4-FFF2-40B4-BE49-F238E27FC236}">
                  <a16:creationId xmlns:a16="http://schemas.microsoft.com/office/drawing/2014/main" id="{F25CAE09-8C9F-820D-1F1E-4184F862BEE1}"/>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p>
          </p:txBody>
        </p:sp>
      </p:gr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1441450" y="5349875"/>
            <a:ext cx="7370763" cy="553998"/>
          </a:xfrm>
        </p:spPr>
        <p:txBody>
          <a:bodyPr/>
          <a:lstStyle>
            <a:lvl1pPr>
              <a:defRPr sz="3600"/>
            </a:lvl1pPr>
          </a:lstStyle>
          <a:p>
            <a:pPr lvl="0"/>
            <a:r>
              <a:rPr lang="en-US" dirty="0"/>
              <a:t>Quote</a:t>
            </a:r>
          </a:p>
        </p:txBody>
      </p:sp>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10356850" y="2225674"/>
            <a:ext cx="8839199" cy="7721795"/>
          </a:xfrm>
        </p:spPr>
        <p:txBody>
          <a:bodyPr/>
          <a:lstStyle>
            <a:lvl1pPr>
              <a:lnSpc>
                <a:spcPct val="115000"/>
              </a:lnSpc>
              <a:spcAft>
                <a:spcPts val="1800"/>
              </a:spcAft>
              <a:defRPr sz="3200"/>
            </a:lvl1pPr>
            <a:lvl2pPr>
              <a:lnSpc>
                <a:spcPct val="114000"/>
              </a:lnSpc>
              <a:spcAft>
                <a:spcPts val="1800"/>
              </a:spcAft>
              <a:defRPr sz="3200"/>
            </a:lvl2pPr>
            <a:lvl3pPr>
              <a:lnSpc>
                <a:spcPct val="114000"/>
              </a:lnSpc>
              <a:spcAft>
                <a:spcPts val="1800"/>
              </a:spcAft>
              <a:defRPr sz="3200"/>
            </a:lvl3pPr>
            <a:lvl4pPr>
              <a:lnSpc>
                <a:spcPct val="114000"/>
              </a:lnSpc>
              <a:spcAft>
                <a:spcPts val="1800"/>
              </a:spcAft>
              <a:defRPr sz="3200"/>
            </a:lvl4pPr>
            <a:lvl5pPr>
              <a:lnSpc>
                <a:spcPct val="115000"/>
              </a:lnSpc>
              <a:spcAft>
                <a:spcPts val="1800"/>
              </a:spcAft>
              <a:defRPr sz="3200"/>
            </a:lvl5pPr>
          </a:lstStyle>
          <a:p>
            <a:pPr lvl="0"/>
            <a:r>
              <a:rPr lang="en-US" dirty="0"/>
              <a:t>Click to edit Master text styles</a:t>
            </a:r>
          </a:p>
          <a:p>
            <a:pPr lvl="4"/>
            <a:endParaRPr lang="en-US" dirty="0"/>
          </a:p>
          <a:p>
            <a:pPr lvl="4"/>
            <a:endParaRPr lang="en-US" dirty="0"/>
          </a:p>
          <a:p>
            <a:pPr lvl="4"/>
            <a:endParaRPr lang="en-US" dirty="0"/>
          </a:p>
          <a:p>
            <a:pPr lvl="4"/>
            <a:endParaRPr lang="en-US" dirty="0"/>
          </a:p>
          <a:p>
            <a:pPr lvl="4"/>
            <a:endParaRPr lang="en-AU" dirty="0"/>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908050" y="2225674"/>
            <a:ext cx="8839200" cy="2209801"/>
          </a:xfrm>
        </p:spPr>
        <p:txBody>
          <a:bodyPr/>
          <a:lstStyle>
            <a:lvl1pPr>
              <a:lnSpc>
                <a:spcPct val="115000"/>
              </a:lnSpc>
              <a:spcAft>
                <a:spcPts val="1800"/>
              </a:spcAft>
              <a:defRPr sz="3200"/>
            </a:lvl1pPr>
            <a:lvl2pPr>
              <a:lnSpc>
                <a:spcPct val="114000"/>
              </a:lnSpc>
              <a:spcAft>
                <a:spcPts val="1800"/>
              </a:spcAft>
              <a:defRPr sz="3200"/>
            </a:lvl2pPr>
            <a:lvl3pPr>
              <a:lnSpc>
                <a:spcPct val="114000"/>
              </a:lnSpc>
              <a:spcAft>
                <a:spcPts val="1800"/>
              </a:spcAft>
              <a:defRPr sz="3200"/>
            </a:lvl3pPr>
            <a:lvl4pPr>
              <a:lnSpc>
                <a:spcPct val="114000"/>
              </a:lnSpc>
              <a:spcAft>
                <a:spcPts val="1800"/>
              </a:spcAft>
              <a:defRPr sz="3200"/>
            </a:lvl4pPr>
            <a:lvl5pPr>
              <a:lnSpc>
                <a:spcPct val="115000"/>
              </a:lnSpc>
              <a:spcAft>
                <a:spcPts val="1800"/>
              </a:spcAft>
              <a:defRPr sz="3200"/>
            </a:lvl5pPr>
          </a:lstStyle>
          <a:p>
            <a:pPr lvl="0"/>
            <a:r>
              <a:rPr lang="en-US" dirty="0"/>
              <a:t>Click to edit Master text styles</a:t>
            </a:r>
          </a:p>
          <a:p>
            <a:pPr lvl="4"/>
            <a:endParaRPr lang="en-US" dirty="0"/>
          </a:p>
          <a:p>
            <a:pPr lvl="4"/>
            <a:endParaRPr lang="en-US" dirty="0"/>
          </a:p>
          <a:p>
            <a:pPr lvl="4"/>
            <a:endParaRPr lang="en-US" dirty="0"/>
          </a:p>
          <a:p>
            <a:pPr lvl="4"/>
            <a:endParaRPr lang="en-US" dirty="0"/>
          </a:p>
          <a:p>
            <a:pPr lvl="4"/>
            <a:endParaRPr lang="en-AU" dirty="0"/>
          </a:p>
        </p:txBody>
      </p:sp>
    </p:spTree>
    <p:extLst>
      <p:ext uri="{BB962C8B-B14F-4D97-AF65-F5344CB8AC3E}">
        <p14:creationId xmlns:p14="http://schemas.microsoft.com/office/powerpoint/2010/main" val="1814538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fo Slide 2">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1AF9C42E-C9B7-2804-3A90-C4ABBB4EC8C2}"/>
              </a:ext>
            </a:extLst>
          </p:cNvPr>
          <p:cNvSpPr/>
          <p:nvPr userDrawn="1"/>
        </p:nvSpPr>
        <p:spPr>
          <a:xfrm>
            <a:off x="15753525" y="331094"/>
            <a:ext cx="4351020" cy="4394200"/>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7F2F9"/>
          </a:solidFill>
        </p:spPr>
        <p:txBody>
          <a:bodyPr wrap="square" lIns="0" tIns="0" rIns="0" bIns="0" rtlCol="0"/>
          <a:lstStyle/>
          <a:p>
            <a:endParaRPr/>
          </a:p>
        </p:txBody>
      </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660" cy="830997"/>
          </a:xfrm>
          <a:prstGeom prst="rect">
            <a:avLst/>
          </a:prstGeom>
        </p:spPr>
        <p:txBody>
          <a:bodyPr/>
          <a:lstStyle>
            <a:lvl1pPr>
              <a:defRPr>
                <a:solidFill>
                  <a:srgbClr val="9563AA"/>
                </a:solidFill>
              </a:defRPr>
            </a:lvl1pPr>
          </a:lstStyle>
          <a:p>
            <a:r>
              <a:rPr lang="en-AU" sz="5400" dirty="0"/>
              <a:t>Lorem Ipsum </a:t>
            </a:r>
            <a:r>
              <a:rPr lang="en-AU" sz="5400" dirty="0" err="1"/>
              <a:t>Dolor</a:t>
            </a:r>
            <a:r>
              <a:rPr lang="en-AU" sz="5400" dirty="0"/>
              <a:t> Sit</a:t>
            </a:r>
            <a:endParaRPr lang="en-AU" dirty="0"/>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908050" y="2174875"/>
            <a:ext cx="18161660" cy="7998536"/>
          </a:xfrm>
        </p:spPr>
        <p:txBody>
          <a:bodyPr numCol="2" spcCol="1404000"/>
          <a:lstStyle>
            <a:lvl1pPr marL="547200" indent="-532800">
              <a:lnSpc>
                <a:spcPct val="115000"/>
              </a:lnSpc>
              <a:spcBef>
                <a:spcPts val="0"/>
              </a:spcBef>
              <a:spcAft>
                <a:spcPts val="1800"/>
              </a:spcAft>
              <a:buClr>
                <a:srgbClr val="762000"/>
              </a:buClr>
              <a:buFont typeface="Arial" panose="020B0604020202020204" pitchFamily="34" charset="0"/>
              <a:buChar char="•"/>
              <a:defRPr sz="3200"/>
            </a:lvl1pPr>
            <a:lvl2pPr>
              <a:defRPr sz="3550"/>
            </a:lvl2pPr>
            <a:lvl3pPr>
              <a:defRPr sz="3550"/>
            </a:lvl3pPr>
            <a:lvl4pPr>
              <a:defRPr sz="3550"/>
            </a:lvl4pPr>
            <a:lvl5pPr>
              <a:defRPr sz="3550"/>
            </a:lvl5pPr>
          </a:lstStyle>
          <a:p>
            <a:pPr lvl="0"/>
            <a:r>
              <a:rPr lang="en-GB" dirty="0"/>
              <a:t>Ur re </a:t>
            </a:r>
            <a:r>
              <a:rPr lang="en-GB" dirty="0" err="1"/>
              <a:t>si</a:t>
            </a:r>
            <a:r>
              <a:rPr lang="en-GB" dirty="0"/>
              <a:t> </a:t>
            </a:r>
            <a:r>
              <a:rPr lang="en-GB" dirty="0" err="1"/>
              <a:t>repera</a:t>
            </a:r>
            <a:r>
              <a:rPr lang="en-GB" dirty="0"/>
              <a:t> a </a:t>
            </a:r>
            <a:r>
              <a:rPr lang="en-GB" dirty="0" err="1"/>
              <a:t>dolest</a:t>
            </a:r>
            <a:r>
              <a:rPr lang="en-GB" dirty="0"/>
              <a:t> </a:t>
            </a:r>
            <a:r>
              <a:rPr lang="en-GB" dirty="0" err="1"/>
              <a:t>volendit</a:t>
            </a:r>
            <a:r>
              <a:rPr lang="en-GB" dirty="0"/>
              <a:t> </a:t>
            </a:r>
            <a:r>
              <a:rPr lang="en-GB" dirty="0" err="1"/>
              <a:t>accum</a:t>
            </a:r>
            <a:r>
              <a:rPr lang="en-GB" dirty="0"/>
              <a:t> </a:t>
            </a:r>
            <a:r>
              <a:rPr lang="en-GB" dirty="0" err="1"/>
              <a:t>rerfere</a:t>
            </a:r>
            <a:r>
              <a:rPr lang="en-GB" dirty="0"/>
              <a:t> </a:t>
            </a:r>
            <a:r>
              <a:rPr lang="en-GB" dirty="0" err="1"/>
              <a:t>quatempori</a:t>
            </a:r>
            <a:r>
              <a:rPr lang="en-GB" dirty="0"/>
              <a:t> </a:t>
            </a:r>
            <a:r>
              <a:rPr lang="en-GB" dirty="0" err="1"/>
              <a:t>odiore</a:t>
            </a:r>
            <a:r>
              <a:rPr lang="en-GB" dirty="0"/>
              <a:t>, as </a:t>
            </a:r>
            <a:r>
              <a:rPr lang="en-GB" dirty="0" err="1"/>
              <a:t>aut</a:t>
            </a:r>
            <a:r>
              <a:rPr lang="en-GB" dirty="0"/>
              <a:t> ese </a:t>
            </a:r>
            <a:r>
              <a:rPr lang="en-GB" dirty="0" err="1"/>
              <a:t>estionectum</a:t>
            </a:r>
            <a:r>
              <a:rPr lang="en-GB" dirty="0"/>
              <a:t> fugit et </a:t>
            </a:r>
            <a:r>
              <a:rPr lang="en-GB" dirty="0" err="1"/>
              <a:t>faccullautem</a:t>
            </a:r>
            <a:r>
              <a:rPr lang="en-GB" dirty="0"/>
              <a:t> non </a:t>
            </a:r>
            <a:r>
              <a:rPr lang="en-GB" dirty="0" err="1"/>
              <a:t>nos</a:t>
            </a:r>
            <a:r>
              <a:rPr lang="en-GB" dirty="0"/>
              <a:t> </a:t>
            </a:r>
            <a:r>
              <a:rPr lang="en-GB" dirty="0" err="1"/>
              <a:t>solessitaqui</a:t>
            </a:r>
            <a:r>
              <a:rPr lang="en-GB" dirty="0"/>
              <a:t> </a:t>
            </a:r>
            <a:r>
              <a:rPr lang="en-GB" dirty="0" err="1"/>
              <a:t>occabo</a:t>
            </a:r>
            <a:r>
              <a:rPr lang="en-GB" dirty="0"/>
              <a:t>. Et </a:t>
            </a:r>
            <a:r>
              <a:rPr lang="en-GB" dirty="0" err="1"/>
              <a:t>quae</a:t>
            </a:r>
            <a:r>
              <a:rPr lang="en-GB" dirty="0"/>
              <a:t> qui</a:t>
            </a:r>
          </a:p>
          <a:p>
            <a:pPr lvl="0"/>
            <a:r>
              <a:rPr lang="en-GB" dirty="0" err="1"/>
              <a:t>Alignitissint</a:t>
            </a:r>
            <a:r>
              <a:rPr lang="en-GB" dirty="0"/>
              <a:t> </a:t>
            </a:r>
            <a:r>
              <a:rPr lang="en-GB" dirty="0" err="1"/>
              <a:t>dit</a:t>
            </a:r>
            <a:r>
              <a:rPr lang="en-GB" dirty="0"/>
              <a:t> </a:t>
            </a:r>
            <a:r>
              <a:rPr lang="en-GB" dirty="0" err="1"/>
              <a:t>dolessit</a:t>
            </a:r>
            <a:r>
              <a:rPr lang="en-GB" dirty="0"/>
              <a:t>, con expediate </a:t>
            </a:r>
            <a:r>
              <a:rPr lang="en-GB" dirty="0" err="1"/>
              <a:t>pos</a:t>
            </a:r>
            <a:r>
              <a:rPr lang="en-GB" dirty="0"/>
              <a:t> </a:t>
            </a:r>
            <a:r>
              <a:rPr lang="en-GB" dirty="0" err="1"/>
              <a:t>doluptatas</a:t>
            </a:r>
            <a:r>
              <a:rPr lang="en-GB" dirty="0"/>
              <a:t> </a:t>
            </a:r>
            <a:r>
              <a:rPr lang="en-GB" dirty="0" err="1"/>
              <a:t>eatem</a:t>
            </a:r>
            <a:r>
              <a:rPr lang="en-GB" dirty="0"/>
              <a:t> </a:t>
            </a:r>
            <a:r>
              <a:rPr lang="en-GB" dirty="0" err="1"/>
              <a:t>aut</a:t>
            </a:r>
            <a:r>
              <a:rPr lang="en-GB" dirty="0"/>
              <a:t> </a:t>
            </a:r>
            <a:r>
              <a:rPr lang="en-GB" dirty="0" err="1"/>
              <a:t>audipsum</a:t>
            </a:r>
            <a:r>
              <a:rPr lang="en-GB" dirty="0"/>
              <a:t> </a:t>
            </a:r>
            <a:r>
              <a:rPr lang="en-GB" dirty="0" err="1"/>
              <a:t>inulpar</a:t>
            </a:r>
            <a:r>
              <a:rPr lang="en-GB" dirty="0"/>
              <a:t> </a:t>
            </a:r>
            <a:r>
              <a:rPr lang="en-GB" dirty="0" err="1"/>
              <a:t>cimpos</a:t>
            </a:r>
            <a:r>
              <a:rPr lang="en-GB" dirty="0"/>
              <a:t> dis </a:t>
            </a:r>
            <a:r>
              <a:rPr lang="en-GB" dirty="0" err="1"/>
              <a:t>minullo</a:t>
            </a:r>
            <a:r>
              <a:rPr lang="en-GB" dirty="0"/>
              <a:t> </a:t>
            </a:r>
            <a:r>
              <a:rPr lang="en-GB" dirty="0" err="1"/>
              <a:t>rumquaecti</a:t>
            </a:r>
            <a:r>
              <a:rPr lang="en-GB" dirty="0"/>
              <a:t> </a:t>
            </a:r>
            <a:r>
              <a:rPr lang="en-GB" dirty="0" err="1"/>
              <a:t>tes</a:t>
            </a:r>
            <a:r>
              <a:rPr lang="en-GB" dirty="0"/>
              <a:t> </a:t>
            </a:r>
            <a:r>
              <a:rPr lang="en-GB" dirty="0" err="1"/>
              <a:t>sitat</a:t>
            </a:r>
            <a:r>
              <a:rPr lang="en-GB" dirty="0"/>
              <a:t> </a:t>
            </a:r>
            <a:r>
              <a:rPr lang="en-GB" dirty="0" err="1"/>
              <a:t>odipicius</a:t>
            </a:r>
            <a:r>
              <a:rPr lang="en-GB" dirty="0"/>
              <a:t> et </a:t>
            </a:r>
            <a:r>
              <a:rPr lang="en-GB" dirty="0" err="1"/>
              <a:t>ent</a:t>
            </a:r>
            <a:r>
              <a:rPr lang="en-GB" dirty="0"/>
              <a:t> lab </a:t>
            </a:r>
            <a:r>
              <a:rPr lang="en-GB" dirty="0" err="1"/>
              <a:t>iusanis</a:t>
            </a:r>
            <a:r>
              <a:rPr lang="en-GB" dirty="0"/>
              <a:t> </a:t>
            </a:r>
            <a:r>
              <a:rPr lang="en-GB" dirty="0" err="1"/>
              <a:t>repuditature</a:t>
            </a:r>
            <a:r>
              <a:rPr lang="en-GB" dirty="0"/>
              <a:t> </a:t>
            </a:r>
            <a:r>
              <a:rPr lang="en-GB" dirty="0" err="1"/>
              <a:t>porporesto</a:t>
            </a:r>
            <a:r>
              <a:rPr lang="en-GB" dirty="0"/>
              <a:t>.</a:t>
            </a:r>
          </a:p>
          <a:p>
            <a:pPr lvl="0"/>
            <a:r>
              <a:rPr lang="en-GB" dirty="0"/>
              <a:t>Que </a:t>
            </a:r>
            <a:r>
              <a:rPr lang="en-GB" dirty="0" err="1"/>
              <a:t>perori</a:t>
            </a:r>
            <a:r>
              <a:rPr lang="en-GB" dirty="0"/>
              <a:t> </a:t>
            </a:r>
            <a:r>
              <a:rPr lang="en-GB" dirty="0" err="1"/>
              <a:t>occabor</a:t>
            </a:r>
            <a:r>
              <a:rPr lang="en-GB" dirty="0"/>
              <a:t> </a:t>
            </a:r>
            <a:r>
              <a:rPr lang="en-GB" dirty="0" err="1"/>
              <a:t>empedis</a:t>
            </a:r>
            <a:r>
              <a:rPr lang="en-GB" dirty="0"/>
              <a:t> mint et </a:t>
            </a:r>
            <a:r>
              <a:rPr lang="en-GB" dirty="0" err="1"/>
              <a:t>volupiet</a:t>
            </a:r>
            <a:r>
              <a:rPr lang="en-GB" dirty="0"/>
              <a:t> quid </a:t>
            </a:r>
            <a:r>
              <a:rPr lang="en-GB" dirty="0" err="1"/>
              <a:t>quosa</a:t>
            </a:r>
            <a:r>
              <a:rPr lang="en-GB" dirty="0"/>
              <a:t> </a:t>
            </a:r>
            <a:r>
              <a:rPr lang="en-GB" dirty="0" err="1"/>
              <a:t>prepuda</a:t>
            </a:r>
            <a:r>
              <a:rPr lang="en-GB" dirty="0"/>
              <a:t> </a:t>
            </a:r>
            <a:r>
              <a:rPr lang="en-GB" dirty="0" err="1"/>
              <a:t>ndanihit</a:t>
            </a:r>
            <a:r>
              <a:rPr lang="en-GB" dirty="0"/>
              <a:t>, cum </a:t>
            </a:r>
            <a:r>
              <a:rPr lang="en-GB" dirty="0" err="1"/>
              <a:t>fugianihicit</a:t>
            </a:r>
            <a:r>
              <a:rPr lang="en-GB" dirty="0"/>
              <a:t> il il </a:t>
            </a:r>
            <a:r>
              <a:rPr lang="en-GB" dirty="0" err="1"/>
              <a:t>ipsunt</a:t>
            </a:r>
            <a:r>
              <a:rPr lang="en-GB" dirty="0"/>
              <a:t>, </a:t>
            </a:r>
            <a:r>
              <a:rPr lang="en-GB" dirty="0" err="1"/>
              <a:t>aut</a:t>
            </a:r>
            <a:r>
              <a:rPr lang="en-GB" dirty="0"/>
              <a:t> id </a:t>
            </a:r>
            <a:r>
              <a:rPr lang="en-GB" dirty="0" err="1"/>
              <a:t>quodit</a:t>
            </a:r>
            <a:r>
              <a:rPr lang="en-GB" dirty="0"/>
              <a:t> </a:t>
            </a:r>
            <a:r>
              <a:rPr lang="en-GB" dirty="0" err="1"/>
              <a:t>parum</a:t>
            </a:r>
            <a:r>
              <a:rPr lang="en-GB" dirty="0"/>
              <a:t>, </a:t>
            </a:r>
            <a:r>
              <a:rPr lang="en-GB" dirty="0" err="1"/>
              <a:t>nistis</a:t>
            </a:r>
            <a:r>
              <a:rPr lang="en-GB" dirty="0"/>
              <a:t> </a:t>
            </a:r>
            <a:r>
              <a:rPr lang="en-GB" dirty="0" err="1"/>
              <a:t>dolorum</a:t>
            </a:r>
            <a:r>
              <a:rPr lang="en-GB" dirty="0"/>
              <a:t> </a:t>
            </a:r>
            <a:r>
              <a:rPr lang="en-GB" dirty="0" err="1"/>
              <a:t>volupta</a:t>
            </a:r>
            <a:r>
              <a:rPr lang="en-GB" dirty="0"/>
              <a:t> </a:t>
            </a:r>
            <a:r>
              <a:rPr lang="en-GB" dirty="0" err="1"/>
              <a:t>sendit</a:t>
            </a:r>
            <a:r>
              <a:rPr lang="en-GB" dirty="0"/>
              <a:t>, </a:t>
            </a:r>
            <a:r>
              <a:rPr lang="en-GB" dirty="0" err="1"/>
              <a:t>cusame</a:t>
            </a:r>
            <a:r>
              <a:rPr lang="en-GB" dirty="0"/>
              <a:t> </a:t>
            </a:r>
            <a:r>
              <a:rPr lang="en-GB" dirty="0" err="1"/>
              <a:t>ilis</a:t>
            </a:r>
            <a:r>
              <a:rPr lang="en-GB" dirty="0"/>
              <a:t> </a:t>
            </a:r>
            <a:r>
              <a:rPr lang="en-GB" dirty="0" err="1"/>
              <a:t>quam</a:t>
            </a:r>
            <a:r>
              <a:rPr lang="en-GB" dirty="0"/>
              <a:t> </a:t>
            </a:r>
            <a:r>
              <a:rPr lang="en-GB" dirty="0" err="1"/>
              <a:t>ea</a:t>
            </a:r>
            <a:r>
              <a:rPr lang="en-GB" dirty="0"/>
              <a:t> </a:t>
            </a:r>
            <a:r>
              <a:rPr lang="en-GB" dirty="0" err="1"/>
              <a:t>sed</a:t>
            </a:r>
            <a:r>
              <a:rPr lang="en-GB" dirty="0"/>
              <a:t> </a:t>
            </a:r>
            <a:r>
              <a:rPr lang="en-GB" dirty="0" err="1"/>
              <a:t>ut</a:t>
            </a:r>
            <a:r>
              <a:rPr lang="en-GB" dirty="0"/>
              <a:t> </a:t>
            </a:r>
            <a:r>
              <a:rPr lang="en-GB" dirty="0" err="1"/>
              <a:t>omnihic</a:t>
            </a:r>
            <a:r>
              <a:rPr lang="en-GB" dirty="0"/>
              <a:t> </a:t>
            </a:r>
            <a:r>
              <a:rPr lang="en-GB" dirty="0" err="1"/>
              <a:t>ientio</a:t>
            </a:r>
            <a:r>
              <a:rPr lang="en-GB" dirty="0"/>
              <a:t> </a:t>
            </a:r>
            <a:r>
              <a:rPr lang="en-GB" dirty="0" err="1"/>
              <a:t>quasper</a:t>
            </a:r>
            <a:r>
              <a:rPr lang="en-GB" dirty="0"/>
              <a:t> </a:t>
            </a:r>
            <a:r>
              <a:rPr lang="en-GB" dirty="0" err="1"/>
              <a:t>ibuscius</a:t>
            </a:r>
            <a:r>
              <a:rPr lang="en-GB" dirty="0"/>
              <a:t> </a:t>
            </a:r>
            <a:r>
              <a:rPr lang="en-GB" dirty="0" err="1"/>
              <a:t>eatempe</a:t>
            </a:r>
            <a:r>
              <a:rPr lang="en-GB" dirty="0"/>
              <a:t> </a:t>
            </a:r>
            <a:r>
              <a:rPr lang="en-GB" dirty="0" err="1"/>
              <a:t>perro</a:t>
            </a:r>
            <a:r>
              <a:rPr lang="en-GB" dirty="0"/>
              <a:t> </a:t>
            </a:r>
            <a:r>
              <a:rPr lang="en-GB" dirty="0" err="1"/>
              <a:t>expliquiat</a:t>
            </a:r>
            <a:r>
              <a:rPr lang="en-GB" dirty="0"/>
              <a:t> </a:t>
            </a:r>
            <a:r>
              <a:rPr lang="en-GB" dirty="0" err="1"/>
              <a:t>eate</a:t>
            </a:r>
            <a:r>
              <a:rPr lang="en-GB" dirty="0"/>
              <a:t> </a:t>
            </a:r>
            <a:r>
              <a:rPr lang="en-GB" dirty="0" err="1"/>
              <a:t>vel</a:t>
            </a:r>
            <a:r>
              <a:rPr lang="en-GB" dirty="0"/>
              <a:t> </a:t>
            </a:r>
            <a:r>
              <a:rPr lang="en-GB" dirty="0" err="1"/>
              <a:t>ilignimaio</a:t>
            </a:r>
            <a:r>
              <a:rPr lang="en-GB" dirty="0"/>
              <a:t> </a:t>
            </a:r>
            <a:r>
              <a:rPr lang="en-GB" dirty="0" err="1"/>
              <a:t>doluptia</a:t>
            </a:r>
            <a:r>
              <a:rPr lang="en-GB" dirty="0"/>
              <a:t>.</a:t>
            </a:r>
          </a:p>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endParaRPr lang="en-AU" dirty="0"/>
          </a:p>
        </p:txBody>
      </p:sp>
    </p:spTree>
    <p:extLst>
      <p:ext uri="{BB962C8B-B14F-4D97-AF65-F5344CB8AC3E}">
        <p14:creationId xmlns:p14="http://schemas.microsoft.com/office/powerpoint/2010/main" val="1832976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fo Slide 3">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B49AB176-1B35-8527-B7D7-D5FA42061445}"/>
              </a:ext>
            </a:extLst>
          </p:cNvPr>
          <p:cNvSpPr/>
          <p:nvPr userDrawn="1"/>
        </p:nvSpPr>
        <p:spPr>
          <a:xfrm>
            <a:off x="17263749" y="2174084"/>
            <a:ext cx="2840355" cy="4787900"/>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p>
        </p:txBody>
      </p:sp>
      <p:sp>
        <p:nvSpPr>
          <p:cNvPr id="4" name="object 3">
            <a:extLst>
              <a:ext uri="{FF2B5EF4-FFF2-40B4-BE49-F238E27FC236}">
                <a16:creationId xmlns:a16="http://schemas.microsoft.com/office/drawing/2014/main" id="{38AFBCA4-F444-B02A-7BC1-0938AA92462C}"/>
              </a:ext>
            </a:extLst>
          </p:cNvPr>
          <p:cNvSpPr/>
          <p:nvPr userDrawn="1"/>
        </p:nvSpPr>
        <p:spPr>
          <a:xfrm>
            <a:off x="17178523" y="157129"/>
            <a:ext cx="1160780" cy="1781175"/>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p>
        </p:txBody>
      </p:sp>
      <p:sp>
        <p:nvSpPr>
          <p:cNvPr id="6" name="object 4">
            <a:extLst>
              <a:ext uri="{FF2B5EF4-FFF2-40B4-BE49-F238E27FC236}">
                <a16:creationId xmlns:a16="http://schemas.microsoft.com/office/drawing/2014/main" id="{2763FF3D-1B60-960E-58E9-8B48DCA6B756}"/>
              </a:ext>
            </a:extLst>
          </p:cNvPr>
          <p:cNvSpPr/>
          <p:nvPr userDrawn="1"/>
        </p:nvSpPr>
        <p:spPr>
          <a:xfrm>
            <a:off x="18897541" y="780534"/>
            <a:ext cx="754380" cy="1158240"/>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p>
        </p:txBody>
      </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908050" y="829347"/>
            <a:ext cx="18161660" cy="830997"/>
          </a:xfrm>
          <a:prstGeom prst="rect">
            <a:avLst/>
          </a:prstGeom>
        </p:spPr>
        <p:txBody>
          <a:bodyPr/>
          <a:lstStyle>
            <a:lvl1pPr>
              <a:defRPr b="0">
                <a:solidFill>
                  <a:srgbClr val="44B5AC"/>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AU" sz="5400" dirty="0"/>
              <a:t>Lorem Ipsum </a:t>
            </a:r>
            <a:r>
              <a:rPr lang="en-AU" sz="5400" dirty="0" err="1"/>
              <a:t>Dolor</a:t>
            </a:r>
            <a:r>
              <a:rPr lang="en-AU" sz="5400" dirty="0"/>
              <a:t> Sit</a:t>
            </a:r>
            <a:endParaRPr lang="en-AU" dirty="0"/>
          </a:p>
        </p:txBody>
      </p:sp>
      <p:pic>
        <p:nvPicPr>
          <p:cNvPr id="10" name="object 12">
            <a:extLst>
              <a:ext uri="{FF2B5EF4-FFF2-40B4-BE49-F238E27FC236}">
                <a16:creationId xmlns:a16="http://schemas.microsoft.com/office/drawing/2014/main" id="{22FF8AE9-E267-B17A-43DF-4ACF63DA809F}"/>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5" name="Text Placeholder 7">
            <a:extLst>
              <a:ext uri="{FF2B5EF4-FFF2-40B4-BE49-F238E27FC236}">
                <a16:creationId xmlns:a16="http://schemas.microsoft.com/office/drawing/2014/main" id="{0219649E-1514-854C-5523-B8CA8711CA47}"/>
              </a:ext>
            </a:extLst>
          </p:cNvPr>
          <p:cNvSpPr>
            <a:spLocks noGrp="1"/>
          </p:cNvSpPr>
          <p:nvPr>
            <p:ph type="body" sz="quarter" idx="11" hasCustomPrompt="1"/>
          </p:nvPr>
        </p:nvSpPr>
        <p:spPr>
          <a:xfrm>
            <a:off x="908050" y="2174875"/>
            <a:ext cx="18161660" cy="2392835"/>
          </a:xfrm>
        </p:spPr>
        <p:txBody>
          <a:bodyPr numCol="1" spcCol="1404000"/>
          <a:lstStyle>
            <a:lvl1pPr marL="547200" indent="-532800">
              <a:lnSpc>
                <a:spcPct val="115000"/>
              </a:lnSpc>
              <a:spcBef>
                <a:spcPts val="0"/>
              </a:spcBef>
              <a:spcAft>
                <a:spcPts val="1800"/>
              </a:spcAft>
              <a:buClr>
                <a:srgbClr val="762000"/>
              </a:buClr>
              <a:buFont typeface="Arial" panose="020B0604020202020204" pitchFamily="34" charset="0"/>
              <a:buChar char="•"/>
              <a:defRPr sz="1400">
                <a:latin typeface="Roboto" panose="02000000000000000000" pitchFamily="2" charset="0"/>
                <a:ea typeface="Roboto" panose="02000000000000000000" pitchFamily="2" charset="0"/>
                <a:cs typeface="Roboto" panose="02000000000000000000" pitchFamily="2" charset="0"/>
              </a:defRPr>
            </a:lvl1pPr>
            <a:lvl2pPr>
              <a:defRPr sz="3550"/>
            </a:lvl2pPr>
            <a:lvl3pPr>
              <a:defRPr sz="3550"/>
            </a:lvl3pPr>
            <a:lvl4pPr>
              <a:defRPr sz="3550"/>
            </a:lvl4pPr>
            <a:lvl5pPr>
              <a:defRPr sz="3550"/>
            </a:lvl5pPr>
          </a:lstStyle>
          <a:p>
            <a:pPr lvl="0"/>
            <a:r>
              <a:rPr lang="en-GB" dirty="0"/>
              <a:t>Ur re </a:t>
            </a:r>
            <a:r>
              <a:rPr lang="en-GB" dirty="0" err="1"/>
              <a:t>si</a:t>
            </a:r>
            <a:r>
              <a:rPr lang="en-GB" dirty="0"/>
              <a:t> </a:t>
            </a:r>
            <a:r>
              <a:rPr lang="en-GB" dirty="0" err="1"/>
              <a:t>repera</a:t>
            </a:r>
            <a:r>
              <a:rPr lang="en-GB" dirty="0"/>
              <a:t> a </a:t>
            </a:r>
            <a:r>
              <a:rPr lang="en-GB" dirty="0" err="1"/>
              <a:t>dolest</a:t>
            </a:r>
            <a:r>
              <a:rPr lang="en-GB" dirty="0"/>
              <a:t> </a:t>
            </a:r>
            <a:r>
              <a:rPr lang="en-GB" dirty="0" err="1"/>
              <a:t>volendit</a:t>
            </a:r>
            <a:r>
              <a:rPr lang="en-GB" dirty="0"/>
              <a:t> </a:t>
            </a:r>
            <a:r>
              <a:rPr lang="en-GB" dirty="0" err="1"/>
              <a:t>accum</a:t>
            </a:r>
            <a:r>
              <a:rPr lang="en-GB" dirty="0"/>
              <a:t> </a:t>
            </a:r>
            <a:r>
              <a:rPr lang="en-GB" dirty="0" err="1"/>
              <a:t>rerfere</a:t>
            </a:r>
            <a:r>
              <a:rPr lang="en-GB" dirty="0"/>
              <a:t> </a:t>
            </a:r>
            <a:r>
              <a:rPr lang="en-GB" dirty="0" err="1"/>
              <a:t>quatempori</a:t>
            </a:r>
            <a:r>
              <a:rPr lang="en-GB" dirty="0"/>
              <a:t> </a:t>
            </a:r>
            <a:r>
              <a:rPr lang="en-GB" dirty="0" err="1"/>
              <a:t>odiore</a:t>
            </a:r>
            <a:r>
              <a:rPr lang="en-GB" dirty="0"/>
              <a:t>, as </a:t>
            </a:r>
            <a:r>
              <a:rPr lang="en-GB" dirty="0" err="1"/>
              <a:t>aut</a:t>
            </a:r>
            <a:r>
              <a:rPr lang="en-GB" dirty="0"/>
              <a:t> ese </a:t>
            </a:r>
            <a:r>
              <a:rPr lang="en-GB" dirty="0" err="1"/>
              <a:t>estionectum</a:t>
            </a:r>
            <a:r>
              <a:rPr lang="en-GB" dirty="0"/>
              <a:t> fugit et </a:t>
            </a:r>
            <a:r>
              <a:rPr lang="en-GB" dirty="0" err="1"/>
              <a:t>faccullautem</a:t>
            </a:r>
            <a:r>
              <a:rPr lang="en-GB" dirty="0"/>
              <a:t> non </a:t>
            </a:r>
            <a:r>
              <a:rPr lang="en-GB" dirty="0" err="1"/>
              <a:t>nos</a:t>
            </a:r>
            <a:r>
              <a:rPr lang="en-GB" dirty="0"/>
              <a:t> </a:t>
            </a:r>
            <a:r>
              <a:rPr lang="en-GB" dirty="0" err="1"/>
              <a:t>solessitaqui</a:t>
            </a:r>
            <a:r>
              <a:rPr lang="en-GB" dirty="0"/>
              <a:t> </a:t>
            </a:r>
            <a:r>
              <a:rPr lang="en-GB" dirty="0" err="1"/>
              <a:t>occabo</a:t>
            </a:r>
            <a:r>
              <a:rPr lang="en-GB" dirty="0"/>
              <a:t>. Et </a:t>
            </a:r>
            <a:r>
              <a:rPr lang="en-GB" dirty="0" err="1"/>
              <a:t>quae</a:t>
            </a:r>
            <a:r>
              <a:rPr lang="en-GB" dirty="0"/>
              <a:t> qui</a:t>
            </a:r>
          </a:p>
          <a:p>
            <a:pPr lvl="0"/>
            <a:r>
              <a:rPr lang="en-GB" dirty="0" err="1"/>
              <a:t>Alignitissint</a:t>
            </a:r>
            <a:r>
              <a:rPr lang="en-GB" dirty="0"/>
              <a:t> </a:t>
            </a:r>
            <a:r>
              <a:rPr lang="en-GB" dirty="0" err="1"/>
              <a:t>dit</a:t>
            </a:r>
            <a:r>
              <a:rPr lang="en-GB" dirty="0"/>
              <a:t> </a:t>
            </a:r>
            <a:r>
              <a:rPr lang="en-GB" dirty="0" err="1"/>
              <a:t>dolessit</a:t>
            </a:r>
            <a:r>
              <a:rPr lang="en-GB" dirty="0"/>
              <a:t>, con expediate </a:t>
            </a:r>
            <a:r>
              <a:rPr lang="en-GB" dirty="0" err="1"/>
              <a:t>pos</a:t>
            </a:r>
            <a:r>
              <a:rPr lang="en-GB" dirty="0"/>
              <a:t> </a:t>
            </a:r>
            <a:r>
              <a:rPr lang="en-GB" dirty="0" err="1"/>
              <a:t>doluptatas</a:t>
            </a:r>
            <a:r>
              <a:rPr lang="en-GB" dirty="0"/>
              <a:t> </a:t>
            </a:r>
            <a:r>
              <a:rPr lang="en-GB" dirty="0" err="1"/>
              <a:t>eatem</a:t>
            </a:r>
            <a:r>
              <a:rPr lang="en-GB" dirty="0"/>
              <a:t> </a:t>
            </a:r>
            <a:r>
              <a:rPr lang="en-GB" dirty="0" err="1"/>
              <a:t>aut</a:t>
            </a:r>
            <a:r>
              <a:rPr lang="en-GB" dirty="0"/>
              <a:t> </a:t>
            </a:r>
            <a:r>
              <a:rPr lang="en-GB" dirty="0" err="1"/>
              <a:t>audipsum</a:t>
            </a:r>
            <a:r>
              <a:rPr lang="en-GB" dirty="0"/>
              <a:t> </a:t>
            </a:r>
            <a:r>
              <a:rPr lang="en-GB" dirty="0" err="1"/>
              <a:t>inulpar</a:t>
            </a:r>
            <a:r>
              <a:rPr lang="en-GB" dirty="0"/>
              <a:t> </a:t>
            </a:r>
            <a:r>
              <a:rPr lang="en-GB" dirty="0" err="1"/>
              <a:t>cimpos</a:t>
            </a:r>
            <a:r>
              <a:rPr lang="en-GB" dirty="0"/>
              <a:t> dis </a:t>
            </a:r>
            <a:r>
              <a:rPr lang="en-GB" dirty="0" err="1"/>
              <a:t>minullo</a:t>
            </a:r>
            <a:r>
              <a:rPr lang="en-GB" dirty="0"/>
              <a:t> </a:t>
            </a:r>
            <a:r>
              <a:rPr lang="en-GB" dirty="0" err="1"/>
              <a:t>rumquaecti</a:t>
            </a:r>
            <a:r>
              <a:rPr lang="en-GB" dirty="0"/>
              <a:t> </a:t>
            </a:r>
            <a:r>
              <a:rPr lang="en-GB" dirty="0" err="1"/>
              <a:t>tes</a:t>
            </a:r>
            <a:r>
              <a:rPr lang="en-GB" dirty="0"/>
              <a:t> </a:t>
            </a:r>
            <a:r>
              <a:rPr lang="en-GB" dirty="0" err="1"/>
              <a:t>sitat</a:t>
            </a:r>
            <a:r>
              <a:rPr lang="en-GB" dirty="0"/>
              <a:t> </a:t>
            </a:r>
            <a:r>
              <a:rPr lang="en-GB" dirty="0" err="1"/>
              <a:t>odipicius</a:t>
            </a:r>
            <a:r>
              <a:rPr lang="en-GB" dirty="0"/>
              <a:t> et </a:t>
            </a:r>
            <a:r>
              <a:rPr lang="en-GB" dirty="0" err="1"/>
              <a:t>ent</a:t>
            </a:r>
            <a:r>
              <a:rPr lang="en-GB" dirty="0"/>
              <a:t> lab </a:t>
            </a:r>
            <a:r>
              <a:rPr lang="en-GB" dirty="0" err="1"/>
              <a:t>iusanis</a:t>
            </a:r>
            <a:r>
              <a:rPr lang="en-GB" dirty="0"/>
              <a:t> </a:t>
            </a:r>
            <a:r>
              <a:rPr lang="en-GB" dirty="0" err="1"/>
              <a:t>repuditature</a:t>
            </a:r>
            <a:r>
              <a:rPr lang="en-GB" dirty="0"/>
              <a:t> </a:t>
            </a:r>
            <a:r>
              <a:rPr lang="en-GB" dirty="0" err="1"/>
              <a:t>porporesto</a:t>
            </a:r>
            <a:r>
              <a:rPr lang="en-GB" dirty="0"/>
              <a:t>.</a:t>
            </a:r>
          </a:p>
          <a:p>
            <a:pPr lvl="0"/>
            <a:r>
              <a:rPr lang="en-GB" dirty="0"/>
              <a:t>Que </a:t>
            </a:r>
            <a:r>
              <a:rPr lang="en-GB" dirty="0" err="1"/>
              <a:t>perori</a:t>
            </a:r>
            <a:r>
              <a:rPr lang="en-GB" dirty="0"/>
              <a:t> </a:t>
            </a:r>
            <a:r>
              <a:rPr lang="en-GB" dirty="0" err="1"/>
              <a:t>occabor</a:t>
            </a:r>
            <a:r>
              <a:rPr lang="en-GB" dirty="0"/>
              <a:t> </a:t>
            </a:r>
            <a:r>
              <a:rPr lang="en-GB" dirty="0" err="1"/>
              <a:t>empedis</a:t>
            </a:r>
            <a:r>
              <a:rPr lang="en-GB" dirty="0"/>
              <a:t> mint et </a:t>
            </a:r>
            <a:r>
              <a:rPr lang="en-GB" dirty="0" err="1"/>
              <a:t>volupiet</a:t>
            </a:r>
            <a:r>
              <a:rPr lang="en-GB" dirty="0"/>
              <a:t> quid </a:t>
            </a:r>
            <a:r>
              <a:rPr lang="en-GB" dirty="0" err="1"/>
              <a:t>quosa</a:t>
            </a:r>
            <a:r>
              <a:rPr lang="en-GB" dirty="0"/>
              <a:t> </a:t>
            </a:r>
            <a:r>
              <a:rPr lang="en-GB" dirty="0" err="1"/>
              <a:t>prepuda</a:t>
            </a:r>
            <a:r>
              <a:rPr lang="en-GB" dirty="0"/>
              <a:t> </a:t>
            </a:r>
            <a:r>
              <a:rPr lang="en-GB" dirty="0" err="1"/>
              <a:t>ndanihit</a:t>
            </a:r>
            <a:r>
              <a:rPr lang="en-GB" dirty="0"/>
              <a:t>, cum </a:t>
            </a:r>
            <a:r>
              <a:rPr lang="en-GB" dirty="0" err="1"/>
              <a:t>fugianihicit</a:t>
            </a:r>
            <a:r>
              <a:rPr lang="en-GB" dirty="0"/>
              <a:t> il il </a:t>
            </a:r>
            <a:r>
              <a:rPr lang="en-GB" dirty="0" err="1"/>
              <a:t>ipsunt</a:t>
            </a:r>
            <a:r>
              <a:rPr lang="en-GB" dirty="0"/>
              <a:t>, </a:t>
            </a:r>
            <a:r>
              <a:rPr lang="en-GB" dirty="0" err="1"/>
              <a:t>aut</a:t>
            </a:r>
            <a:r>
              <a:rPr lang="en-GB" dirty="0"/>
              <a:t> id </a:t>
            </a:r>
            <a:r>
              <a:rPr lang="en-GB" dirty="0" err="1"/>
              <a:t>quodit</a:t>
            </a:r>
            <a:r>
              <a:rPr lang="en-GB" dirty="0"/>
              <a:t> </a:t>
            </a:r>
            <a:r>
              <a:rPr lang="en-GB" dirty="0" err="1"/>
              <a:t>parum</a:t>
            </a:r>
            <a:r>
              <a:rPr lang="en-GB" dirty="0"/>
              <a:t>, </a:t>
            </a:r>
            <a:r>
              <a:rPr lang="en-GB" dirty="0" err="1"/>
              <a:t>nistis</a:t>
            </a:r>
            <a:r>
              <a:rPr lang="en-GB" dirty="0"/>
              <a:t> </a:t>
            </a:r>
            <a:r>
              <a:rPr lang="en-GB" dirty="0" err="1"/>
              <a:t>dolorum</a:t>
            </a:r>
            <a:r>
              <a:rPr lang="en-GB" dirty="0"/>
              <a:t> </a:t>
            </a:r>
            <a:r>
              <a:rPr lang="en-GB" dirty="0" err="1"/>
              <a:t>volupta</a:t>
            </a:r>
            <a:r>
              <a:rPr lang="en-GB" dirty="0"/>
              <a:t> </a:t>
            </a:r>
            <a:r>
              <a:rPr lang="en-GB" dirty="0" err="1"/>
              <a:t>sendit</a:t>
            </a:r>
            <a:r>
              <a:rPr lang="en-GB" dirty="0"/>
              <a:t>, </a:t>
            </a:r>
            <a:r>
              <a:rPr lang="en-GB" dirty="0" err="1"/>
              <a:t>cusame</a:t>
            </a:r>
            <a:r>
              <a:rPr lang="en-GB" dirty="0"/>
              <a:t> </a:t>
            </a:r>
            <a:r>
              <a:rPr lang="en-GB" dirty="0" err="1"/>
              <a:t>ilis</a:t>
            </a:r>
            <a:r>
              <a:rPr lang="en-GB" dirty="0"/>
              <a:t> </a:t>
            </a:r>
            <a:r>
              <a:rPr lang="en-GB" dirty="0" err="1"/>
              <a:t>quam</a:t>
            </a:r>
            <a:r>
              <a:rPr lang="en-GB" dirty="0"/>
              <a:t> </a:t>
            </a:r>
            <a:r>
              <a:rPr lang="en-GB" dirty="0" err="1"/>
              <a:t>ea</a:t>
            </a:r>
            <a:r>
              <a:rPr lang="en-GB" dirty="0"/>
              <a:t> </a:t>
            </a:r>
            <a:r>
              <a:rPr lang="en-GB" dirty="0" err="1"/>
              <a:t>sed</a:t>
            </a:r>
            <a:r>
              <a:rPr lang="en-GB" dirty="0"/>
              <a:t> </a:t>
            </a:r>
            <a:r>
              <a:rPr lang="en-GB" dirty="0" err="1"/>
              <a:t>ut</a:t>
            </a:r>
            <a:r>
              <a:rPr lang="en-GB" dirty="0"/>
              <a:t> </a:t>
            </a:r>
            <a:r>
              <a:rPr lang="en-GB" dirty="0" err="1"/>
              <a:t>omnihic</a:t>
            </a:r>
            <a:r>
              <a:rPr lang="en-GB" dirty="0"/>
              <a:t> </a:t>
            </a:r>
            <a:r>
              <a:rPr lang="en-GB" dirty="0" err="1"/>
              <a:t>ientio</a:t>
            </a:r>
            <a:r>
              <a:rPr lang="en-GB" dirty="0"/>
              <a:t> </a:t>
            </a:r>
            <a:r>
              <a:rPr lang="en-GB" dirty="0" err="1"/>
              <a:t>quasper</a:t>
            </a:r>
            <a:r>
              <a:rPr lang="en-GB" dirty="0"/>
              <a:t> </a:t>
            </a:r>
            <a:r>
              <a:rPr lang="en-GB" dirty="0" err="1"/>
              <a:t>ibuscius</a:t>
            </a:r>
            <a:r>
              <a:rPr lang="en-GB" dirty="0"/>
              <a:t> </a:t>
            </a:r>
            <a:r>
              <a:rPr lang="en-GB" dirty="0" err="1"/>
              <a:t>eatempe</a:t>
            </a:r>
            <a:r>
              <a:rPr lang="en-GB" dirty="0"/>
              <a:t> </a:t>
            </a:r>
            <a:r>
              <a:rPr lang="en-GB" dirty="0" err="1"/>
              <a:t>perro</a:t>
            </a:r>
            <a:r>
              <a:rPr lang="en-GB" dirty="0"/>
              <a:t> </a:t>
            </a:r>
            <a:r>
              <a:rPr lang="en-GB" dirty="0" err="1"/>
              <a:t>expliquiat</a:t>
            </a:r>
            <a:r>
              <a:rPr lang="en-GB" dirty="0"/>
              <a:t> </a:t>
            </a:r>
            <a:r>
              <a:rPr lang="en-GB" dirty="0" err="1"/>
              <a:t>eate</a:t>
            </a:r>
            <a:r>
              <a:rPr lang="en-GB" dirty="0"/>
              <a:t> </a:t>
            </a:r>
            <a:r>
              <a:rPr lang="en-GB" dirty="0" err="1"/>
              <a:t>vel</a:t>
            </a:r>
            <a:r>
              <a:rPr lang="en-GB" dirty="0"/>
              <a:t> </a:t>
            </a:r>
            <a:r>
              <a:rPr lang="en-GB" dirty="0" err="1"/>
              <a:t>ilignimaio</a:t>
            </a:r>
            <a:r>
              <a:rPr lang="en-GB" dirty="0"/>
              <a:t> </a:t>
            </a:r>
            <a:r>
              <a:rPr lang="en-GB" dirty="0" err="1"/>
              <a:t>doluptia</a:t>
            </a:r>
            <a:r>
              <a:rPr lang="en-GB" dirty="0"/>
              <a:t>.</a:t>
            </a:r>
          </a:p>
          <a:p>
            <a:pPr lvl="0"/>
            <a:r>
              <a:rPr lang="en-GB" dirty="0"/>
              <a:t>Tatum </a:t>
            </a:r>
            <a:r>
              <a:rPr lang="en-GB" dirty="0" err="1"/>
              <a:t>asperit</a:t>
            </a:r>
            <a:r>
              <a:rPr lang="en-GB" dirty="0"/>
              <a:t>, con cores dolor </a:t>
            </a:r>
            <a:r>
              <a:rPr lang="en-GB" dirty="0" err="1"/>
              <a:t>senis</a:t>
            </a:r>
            <a:r>
              <a:rPr lang="en-GB" dirty="0"/>
              <a:t> ab </a:t>
            </a:r>
            <a:r>
              <a:rPr lang="en-GB" dirty="0" err="1"/>
              <a:t>imporrunt</a:t>
            </a:r>
            <a:r>
              <a:rPr lang="en-GB" dirty="0"/>
              <a:t> ma nest </a:t>
            </a:r>
            <a:r>
              <a:rPr lang="en-GB" dirty="0" err="1"/>
              <a:t>offictiis</a:t>
            </a:r>
            <a:r>
              <a:rPr lang="en-GB" dirty="0"/>
              <a:t> et </a:t>
            </a:r>
            <a:r>
              <a:rPr lang="en-GB" dirty="0" err="1"/>
              <a:t>adisit</a:t>
            </a:r>
            <a:r>
              <a:rPr lang="en-GB" dirty="0"/>
              <a:t> </a:t>
            </a:r>
            <a:r>
              <a:rPr lang="en-GB" dirty="0" err="1"/>
              <a:t>optaquodis</a:t>
            </a:r>
            <a:r>
              <a:rPr lang="en-GB" dirty="0"/>
              <a:t> </a:t>
            </a:r>
            <a:r>
              <a:rPr lang="en-GB" dirty="0" err="1"/>
              <a:t>sedi</a:t>
            </a:r>
            <a:r>
              <a:rPr lang="en-GB" dirty="0"/>
              <a:t> </a:t>
            </a:r>
            <a:r>
              <a:rPr lang="en-GB" dirty="0" err="1"/>
              <a:t>dolorehento</a:t>
            </a:r>
            <a:r>
              <a:rPr lang="en-GB" dirty="0"/>
              <a:t> </a:t>
            </a:r>
            <a:r>
              <a:rPr lang="en-GB" dirty="0" err="1"/>
              <a:t>expliquo</a:t>
            </a:r>
            <a:r>
              <a:rPr lang="en-GB" dirty="0"/>
              <a:t> </a:t>
            </a:r>
            <a:r>
              <a:rPr lang="en-GB" dirty="0" err="1"/>
              <a:t>vellore</a:t>
            </a:r>
            <a:r>
              <a:rPr lang="en-GB" dirty="0"/>
              <a:t> </a:t>
            </a:r>
            <a:r>
              <a:rPr lang="en-GB" dirty="0" err="1"/>
              <a:t>icabore</a:t>
            </a:r>
            <a:r>
              <a:rPr lang="en-GB" dirty="0"/>
              <a:t>.</a:t>
            </a:r>
          </a:p>
          <a:p>
            <a:pPr lvl="0"/>
            <a:endParaRPr lang="en-AU" dirty="0"/>
          </a:p>
        </p:txBody>
      </p:sp>
    </p:spTree>
    <p:extLst>
      <p:ext uri="{BB962C8B-B14F-4D97-AF65-F5344CB8AC3E}">
        <p14:creationId xmlns:p14="http://schemas.microsoft.com/office/powerpoint/2010/main" val="2552756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EDE2F1"/>
        </a:solidFill>
        <a:effectLst/>
      </p:bgPr>
    </p:bg>
    <p:spTree>
      <p:nvGrpSpPr>
        <p:cNvPr id="1" name=""/>
        <p:cNvGrpSpPr/>
        <p:nvPr/>
      </p:nvGrpSpPr>
      <p:grpSpPr>
        <a:xfrm>
          <a:off x="0" y="0"/>
          <a:ext cx="0" cy="0"/>
          <a:chOff x="0" y="0"/>
          <a:chExt cx="0" cy="0"/>
        </a:xfrm>
      </p:grpSpPr>
      <p:pic>
        <p:nvPicPr>
          <p:cNvPr id="9" name="object 5">
            <a:extLst>
              <a:ext uri="{FF2B5EF4-FFF2-40B4-BE49-F238E27FC236}">
                <a16:creationId xmlns:a16="http://schemas.microsoft.com/office/drawing/2014/main" id="{2E3BB93A-F029-872E-972E-F62FCBA02B0D}"/>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15266550" y="10315710"/>
            <a:ext cx="3785938" cy="507668"/>
          </a:xfrm>
          <a:prstGeom prst="rect">
            <a:avLst/>
          </a:prstGeom>
        </p:spPr>
      </p:pic>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4991735" y="3140075"/>
            <a:ext cx="10120630" cy="4167808"/>
          </a:xfrm>
        </p:spPr>
        <p:txBody>
          <a:bodyPr/>
          <a:lstStyle>
            <a:lvl1pPr algn="ctr">
              <a:lnSpc>
                <a:spcPts val="6509"/>
              </a:lnSpc>
              <a:defRPr sz="5900" b="1">
                <a:solidFill>
                  <a:srgbClr val="762000"/>
                </a:solidFill>
                <a:latin typeface="Arial" panose="020B0604020202020204" pitchFamily="34" charset="0"/>
                <a:cs typeface="Arial" panose="020B0604020202020204" pitchFamily="34" charset="0"/>
              </a:defRPr>
            </a:lvl1pPr>
          </a:lstStyle>
          <a:p>
            <a:pPr lvl="0"/>
            <a:r>
              <a:rPr lang="en-AU" dirty="0"/>
              <a:t>“</a:t>
            </a:r>
            <a:r>
              <a:rPr lang="en-AU" dirty="0" err="1"/>
              <a:t>Ihicia</a:t>
            </a:r>
            <a:r>
              <a:rPr lang="en-AU" dirty="0"/>
              <a:t> de </a:t>
            </a:r>
            <a:r>
              <a:rPr lang="en-AU" dirty="0" err="1"/>
              <a:t>eum</a:t>
            </a:r>
            <a:r>
              <a:rPr lang="en-AU" dirty="0"/>
              <a:t> </a:t>
            </a:r>
            <a:r>
              <a:rPr lang="en-AU" dirty="0" err="1"/>
              <a:t>quam</a:t>
            </a:r>
            <a:r>
              <a:rPr lang="en-AU" dirty="0"/>
              <a:t>, con num </a:t>
            </a:r>
            <a:r>
              <a:rPr lang="en-AU" dirty="0" err="1"/>
              <a:t>remque</a:t>
            </a:r>
            <a:r>
              <a:rPr lang="en-AU" dirty="0"/>
              <a:t> vit, </a:t>
            </a:r>
            <a:r>
              <a:rPr lang="en-AU" dirty="0" err="1"/>
              <a:t>ut</a:t>
            </a:r>
            <a:r>
              <a:rPr lang="en-AU" dirty="0"/>
              <a:t> fugit </a:t>
            </a:r>
            <a:r>
              <a:rPr lang="en-AU" dirty="0" err="1"/>
              <a:t>eum</a:t>
            </a:r>
            <a:r>
              <a:rPr lang="en-AU" dirty="0"/>
              <a:t> </a:t>
            </a:r>
            <a:r>
              <a:rPr lang="en-AU" dirty="0" err="1"/>
              <a:t>ipsam</a:t>
            </a:r>
            <a:r>
              <a:rPr lang="en-AU" dirty="0"/>
              <a:t> con </a:t>
            </a:r>
            <a:r>
              <a:rPr lang="en-AU" dirty="0" err="1"/>
              <a:t>possume</a:t>
            </a:r>
            <a:r>
              <a:rPr lang="en-AU" dirty="0"/>
              <a:t> pos </a:t>
            </a:r>
            <a:r>
              <a:rPr lang="en-AU" dirty="0" err="1"/>
              <a:t>ilit</a:t>
            </a:r>
            <a:r>
              <a:rPr lang="en-AU" dirty="0"/>
              <a:t> </a:t>
            </a:r>
            <a:r>
              <a:rPr lang="en-AU" dirty="0" err="1"/>
              <a:t>reperem</a:t>
            </a:r>
            <a:r>
              <a:rPr lang="en-AU" dirty="0"/>
              <a:t> qui </a:t>
            </a:r>
            <a:r>
              <a:rPr lang="en-AU" dirty="0" err="1"/>
              <a:t>voluptat</a:t>
            </a:r>
            <a:r>
              <a:rPr lang="en-AU" dirty="0"/>
              <a:t> </a:t>
            </a:r>
            <a:r>
              <a:rPr lang="en-AU" dirty="0" err="1"/>
              <a:t>accuscil</a:t>
            </a:r>
            <a:r>
              <a:rPr lang="en-AU" dirty="0"/>
              <a:t> </a:t>
            </a:r>
            <a:r>
              <a:rPr lang="en-AU" dirty="0" err="1"/>
              <a:t>inum</a:t>
            </a:r>
            <a:r>
              <a:rPr lang="en-AU" dirty="0"/>
              <a:t> </a:t>
            </a:r>
            <a:r>
              <a:rPr lang="en-AU" dirty="0" err="1"/>
              <a:t>namet</a:t>
            </a:r>
            <a:r>
              <a:rPr lang="en-AU" dirty="0"/>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4991735" y="7788275"/>
            <a:ext cx="10120630" cy="453970"/>
          </a:xfrm>
        </p:spPr>
        <p:txBody>
          <a:bodyPr anchor="ctr"/>
          <a:lstStyle>
            <a:lvl1pPr algn="ctr">
              <a:lnSpc>
                <a:spcPct val="100000"/>
              </a:lnSpc>
              <a:defRPr sz="2950" b="1">
                <a:solidFill>
                  <a:srgbClr val="762000"/>
                </a:solidFill>
                <a:latin typeface="Arial" panose="020B0604020202020204" pitchFamily="34" charset="0"/>
                <a:cs typeface="Arial" panose="020B0604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AU" sz="2950" b="1" dirty="0">
                <a:solidFill>
                  <a:srgbClr val="762000"/>
                </a:solidFill>
                <a:latin typeface="Arial"/>
                <a:cs typeface="Arial"/>
              </a:rPr>
              <a:t>– </a:t>
            </a:r>
            <a:r>
              <a:rPr lang="en-AU" dirty="0"/>
              <a:t>Name</a:t>
            </a:r>
          </a:p>
        </p:txBody>
      </p:sp>
    </p:spTree>
    <p:extLst>
      <p:ext uri="{BB962C8B-B14F-4D97-AF65-F5344CB8AC3E}">
        <p14:creationId xmlns:p14="http://schemas.microsoft.com/office/powerpoint/2010/main" val="286341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p">
    <p:bg>
      <p:bgPr>
        <a:solidFill>
          <a:srgbClr val="F0E9E5"/>
        </a:solidFill>
        <a:effectLst/>
      </p:bgPr>
    </p:bg>
    <p:spTree>
      <p:nvGrpSpPr>
        <p:cNvPr id="1" name=""/>
        <p:cNvGrpSpPr/>
        <p:nvPr/>
      </p:nvGrpSpPr>
      <p:grpSpPr>
        <a:xfrm>
          <a:off x="0" y="0"/>
          <a:ext cx="0" cy="0"/>
          <a:chOff x="0" y="0"/>
          <a:chExt cx="0" cy="0"/>
        </a:xfrm>
      </p:grpSpPr>
      <p:grpSp>
        <p:nvGrpSpPr>
          <p:cNvPr id="7" name="object 4">
            <a:extLst>
              <a:ext uri="{FF2B5EF4-FFF2-40B4-BE49-F238E27FC236}">
                <a16:creationId xmlns:a16="http://schemas.microsoft.com/office/drawing/2014/main" id="{0877E8BB-858F-60F0-3826-A190C631F104}"/>
              </a:ext>
            </a:extLst>
          </p:cNvPr>
          <p:cNvGrpSpPr/>
          <p:nvPr userDrawn="1"/>
        </p:nvGrpSpPr>
        <p:grpSpPr>
          <a:xfrm>
            <a:off x="-3177" y="0"/>
            <a:ext cx="18812660" cy="11080750"/>
            <a:chOff x="-3177" y="0"/>
            <a:chExt cx="18812660" cy="11080750"/>
          </a:xfrm>
        </p:grpSpPr>
        <p:pic>
          <p:nvPicPr>
            <p:cNvPr id="8" name="object 5">
              <a:extLst>
                <a:ext uri="{FF2B5EF4-FFF2-40B4-BE49-F238E27FC236}">
                  <a16:creationId xmlns:a16="http://schemas.microsoft.com/office/drawing/2014/main" id="{4D9E6996-5D2F-CF76-CF1D-4A9D736F892C}"/>
                </a:ext>
              </a:extLst>
            </p:cNvPr>
            <p:cNvPicPr/>
            <p:nvPr/>
          </p:nvPicPr>
          <p:blipFill>
            <a:blip r:embed="rId2" cstate="screen">
              <a:extLst>
                <a:ext uri="{28A0092B-C50C-407E-A947-70E740481C1C}">
                  <a14:useLocalDpi xmlns:a14="http://schemas.microsoft.com/office/drawing/2010/main"/>
                </a:ext>
              </a:extLst>
            </a:blip>
            <a:stretch>
              <a:fillRect/>
            </a:stretch>
          </p:blipFill>
          <p:spPr>
            <a:xfrm>
              <a:off x="11474002" y="9102893"/>
              <a:ext cx="102006" cy="64886"/>
            </a:xfrm>
            <a:prstGeom prst="rect">
              <a:avLst/>
            </a:prstGeom>
          </p:spPr>
        </p:pic>
        <p:pic>
          <p:nvPicPr>
            <p:cNvPr id="9" name="object 6">
              <a:extLst>
                <a:ext uri="{FF2B5EF4-FFF2-40B4-BE49-F238E27FC236}">
                  <a16:creationId xmlns:a16="http://schemas.microsoft.com/office/drawing/2014/main" id="{9A9C2F53-BD8D-E2BF-ADEA-7A8C7C2C53B6}"/>
                </a:ext>
              </a:extLst>
            </p:cNvPr>
            <p:cNvPicPr/>
            <p:nvPr/>
          </p:nvPicPr>
          <p:blipFill>
            <a:blip r:embed="rId3" cstate="print"/>
            <a:stretch>
              <a:fillRect/>
            </a:stretch>
          </p:blipFill>
          <p:spPr>
            <a:xfrm>
              <a:off x="-3177" y="356945"/>
              <a:ext cx="18812660" cy="9948289"/>
            </a:xfrm>
            <a:prstGeom prst="rect">
              <a:avLst/>
            </a:prstGeom>
          </p:spPr>
        </p:pic>
        <p:sp>
          <p:nvSpPr>
            <p:cNvPr id="10" name="object 7">
              <a:extLst>
                <a:ext uri="{FF2B5EF4-FFF2-40B4-BE49-F238E27FC236}">
                  <a16:creationId xmlns:a16="http://schemas.microsoft.com/office/drawing/2014/main" id="{2FAA99C3-A2EA-DCF7-0C32-B88BA2BDC405}"/>
                </a:ext>
              </a:extLst>
            </p:cNvPr>
            <p:cNvSpPr/>
            <p:nvPr/>
          </p:nvSpPr>
          <p:spPr>
            <a:xfrm>
              <a:off x="17440670" y="8847389"/>
              <a:ext cx="676275" cy="831850"/>
            </a:xfrm>
            <a:custGeom>
              <a:avLst/>
              <a:gdLst/>
              <a:ahLst/>
              <a:cxnLst/>
              <a:rect l="l" t="t" r="r" b="b"/>
              <a:pathLst>
                <a:path w="676275" h="831850">
                  <a:moveTo>
                    <a:pt x="335706" y="391551"/>
                  </a:moveTo>
                  <a:lnTo>
                    <a:pt x="319844" y="394710"/>
                  </a:lnTo>
                  <a:lnTo>
                    <a:pt x="309099" y="406969"/>
                  </a:lnTo>
                  <a:lnTo>
                    <a:pt x="306615" y="417013"/>
                  </a:lnTo>
                  <a:lnTo>
                    <a:pt x="303426" y="428727"/>
                  </a:lnTo>
                  <a:lnTo>
                    <a:pt x="291279" y="443106"/>
                  </a:lnTo>
                  <a:lnTo>
                    <a:pt x="277474" y="457932"/>
                  </a:lnTo>
                  <a:lnTo>
                    <a:pt x="270184" y="472407"/>
                  </a:lnTo>
                  <a:lnTo>
                    <a:pt x="245343" y="521293"/>
                  </a:lnTo>
                  <a:lnTo>
                    <a:pt x="210476" y="553936"/>
                  </a:lnTo>
                  <a:lnTo>
                    <a:pt x="162808" y="580542"/>
                  </a:lnTo>
                  <a:lnTo>
                    <a:pt x="117938" y="602970"/>
                  </a:lnTo>
                  <a:lnTo>
                    <a:pt x="91463" y="623080"/>
                  </a:lnTo>
                  <a:lnTo>
                    <a:pt x="73785" y="641740"/>
                  </a:lnTo>
                  <a:lnTo>
                    <a:pt x="50509" y="658889"/>
                  </a:lnTo>
                  <a:lnTo>
                    <a:pt x="30017" y="674874"/>
                  </a:lnTo>
                  <a:lnTo>
                    <a:pt x="20691" y="690041"/>
                  </a:lnTo>
                  <a:lnTo>
                    <a:pt x="15194" y="704188"/>
                  </a:lnTo>
                  <a:lnTo>
                    <a:pt x="5712" y="717900"/>
                  </a:lnTo>
                  <a:lnTo>
                    <a:pt x="17769" y="761014"/>
                  </a:lnTo>
                  <a:lnTo>
                    <a:pt x="44029" y="765902"/>
                  </a:lnTo>
                  <a:lnTo>
                    <a:pt x="56700" y="773243"/>
                  </a:lnTo>
                  <a:lnTo>
                    <a:pt x="68668" y="780657"/>
                  </a:lnTo>
                  <a:lnTo>
                    <a:pt x="79822" y="782251"/>
                  </a:lnTo>
                  <a:lnTo>
                    <a:pt x="89348" y="783376"/>
                  </a:lnTo>
                  <a:lnTo>
                    <a:pt x="96427" y="789389"/>
                  </a:lnTo>
                  <a:lnTo>
                    <a:pt x="109906" y="796689"/>
                  </a:lnTo>
                  <a:lnTo>
                    <a:pt x="135280" y="796689"/>
                  </a:lnTo>
                  <a:lnTo>
                    <a:pt x="199265" y="765902"/>
                  </a:lnTo>
                  <a:lnTo>
                    <a:pt x="227362" y="723294"/>
                  </a:lnTo>
                  <a:lnTo>
                    <a:pt x="229810" y="710308"/>
                  </a:lnTo>
                  <a:lnTo>
                    <a:pt x="236674" y="701266"/>
                  </a:lnTo>
                  <a:lnTo>
                    <a:pt x="246540" y="690565"/>
                  </a:lnTo>
                  <a:lnTo>
                    <a:pt x="253270" y="675344"/>
                  </a:lnTo>
                  <a:lnTo>
                    <a:pt x="258837" y="658495"/>
                  </a:lnTo>
                  <a:lnTo>
                    <a:pt x="265217" y="642912"/>
                  </a:lnTo>
                  <a:lnTo>
                    <a:pt x="300126" y="607813"/>
                  </a:lnTo>
                  <a:lnTo>
                    <a:pt x="349403" y="602734"/>
                  </a:lnTo>
                  <a:lnTo>
                    <a:pt x="354285" y="597462"/>
                  </a:lnTo>
                  <a:lnTo>
                    <a:pt x="350328" y="588229"/>
                  </a:lnTo>
                  <a:lnTo>
                    <a:pt x="345916" y="574673"/>
                  </a:lnTo>
                  <a:lnTo>
                    <a:pt x="350680" y="561472"/>
                  </a:lnTo>
                  <a:lnTo>
                    <a:pt x="363589" y="550934"/>
                  </a:lnTo>
                  <a:lnTo>
                    <a:pt x="376965" y="539232"/>
                  </a:lnTo>
                  <a:lnTo>
                    <a:pt x="383130" y="522539"/>
                  </a:lnTo>
                  <a:lnTo>
                    <a:pt x="391490" y="502551"/>
                  </a:lnTo>
                  <a:lnTo>
                    <a:pt x="409044" y="483603"/>
                  </a:lnTo>
                  <a:lnTo>
                    <a:pt x="424499" y="465816"/>
                  </a:lnTo>
                  <a:lnTo>
                    <a:pt x="426563" y="449316"/>
                  </a:lnTo>
                  <a:lnTo>
                    <a:pt x="423132" y="434982"/>
                  </a:lnTo>
                  <a:lnTo>
                    <a:pt x="425164" y="423094"/>
                  </a:lnTo>
                  <a:lnTo>
                    <a:pt x="425555" y="418466"/>
                  </a:lnTo>
                  <a:lnTo>
                    <a:pt x="425678" y="417013"/>
                  </a:lnTo>
                  <a:lnTo>
                    <a:pt x="374449" y="417013"/>
                  </a:lnTo>
                  <a:lnTo>
                    <a:pt x="361379" y="414577"/>
                  </a:lnTo>
                  <a:lnTo>
                    <a:pt x="349008" y="402131"/>
                  </a:lnTo>
                  <a:lnTo>
                    <a:pt x="335706" y="391551"/>
                  </a:lnTo>
                  <a:close/>
                </a:path>
                <a:path w="676275" h="831850">
                  <a:moveTo>
                    <a:pt x="373203" y="0"/>
                  </a:moveTo>
                  <a:lnTo>
                    <a:pt x="363699" y="7214"/>
                  </a:lnTo>
                  <a:lnTo>
                    <a:pt x="367926" y="24203"/>
                  </a:lnTo>
                  <a:lnTo>
                    <a:pt x="379135" y="43988"/>
                  </a:lnTo>
                  <a:lnTo>
                    <a:pt x="390575" y="59589"/>
                  </a:lnTo>
                  <a:lnTo>
                    <a:pt x="402001" y="70499"/>
                  </a:lnTo>
                  <a:lnTo>
                    <a:pt x="414939" y="80828"/>
                  </a:lnTo>
                  <a:lnTo>
                    <a:pt x="425315" y="90457"/>
                  </a:lnTo>
                  <a:lnTo>
                    <a:pt x="429055" y="99263"/>
                  </a:lnTo>
                  <a:lnTo>
                    <a:pt x="431676" y="110284"/>
                  </a:lnTo>
                  <a:lnTo>
                    <a:pt x="439772" y="123964"/>
                  </a:lnTo>
                  <a:lnTo>
                    <a:pt x="450892" y="136467"/>
                  </a:lnTo>
                  <a:lnTo>
                    <a:pt x="462583" y="143953"/>
                  </a:lnTo>
                  <a:lnTo>
                    <a:pt x="467491" y="154170"/>
                  </a:lnTo>
                  <a:lnTo>
                    <a:pt x="463792" y="174371"/>
                  </a:lnTo>
                  <a:lnTo>
                    <a:pt x="457306" y="200149"/>
                  </a:lnTo>
                  <a:lnTo>
                    <a:pt x="453850" y="227092"/>
                  </a:lnTo>
                  <a:lnTo>
                    <a:pt x="449290" y="246599"/>
                  </a:lnTo>
                  <a:lnTo>
                    <a:pt x="437883" y="257236"/>
                  </a:lnTo>
                  <a:lnTo>
                    <a:pt x="422986" y="265546"/>
                  </a:lnTo>
                  <a:lnTo>
                    <a:pt x="407977" y="278043"/>
                  </a:lnTo>
                  <a:lnTo>
                    <a:pt x="407917" y="294767"/>
                  </a:lnTo>
                  <a:lnTo>
                    <a:pt x="427986" y="311508"/>
                  </a:lnTo>
                  <a:lnTo>
                    <a:pt x="456667" y="328258"/>
                  </a:lnTo>
                  <a:lnTo>
                    <a:pt x="482446" y="345005"/>
                  </a:lnTo>
                  <a:lnTo>
                    <a:pt x="490425" y="366704"/>
                  </a:lnTo>
                  <a:lnTo>
                    <a:pt x="481891" y="393545"/>
                  </a:lnTo>
                  <a:lnTo>
                    <a:pt x="469603" y="418466"/>
                  </a:lnTo>
                  <a:lnTo>
                    <a:pt x="466321" y="434405"/>
                  </a:lnTo>
                  <a:lnTo>
                    <a:pt x="471807" y="439238"/>
                  </a:lnTo>
                  <a:lnTo>
                    <a:pt x="482425" y="443257"/>
                  </a:lnTo>
                  <a:lnTo>
                    <a:pt x="497708" y="444714"/>
                  </a:lnTo>
                  <a:lnTo>
                    <a:pt x="517189" y="441860"/>
                  </a:lnTo>
                  <a:lnTo>
                    <a:pt x="536142" y="427579"/>
                  </a:lnTo>
                  <a:lnTo>
                    <a:pt x="551379" y="402297"/>
                  </a:lnTo>
                  <a:lnTo>
                    <a:pt x="551479" y="402131"/>
                  </a:lnTo>
                  <a:lnTo>
                    <a:pt x="565194" y="374825"/>
                  </a:lnTo>
                  <a:lnTo>
                    <a:pt x="579270" y="354983"/>
                  </a:lnTo>
                  <a:lnTo>
                    <a:pt x="588941" y="340441"/>
                  </a:lnTo>
                  <a:lnTo>
                    <a:pt x="591647" y="324393"/>
                  </a:lnTo>
                  <a:lnTo>
                    <a:pt x="592508" y="309051"/>
                  </a:lnTo>
                  <a:lnTo>
                    <a:pt x="596642" y="296629"/>
                  </a:lnTo>
                  <a:lnTo>
                    <a:pt x="604715" y="288933"/>
                  </a:lnTo>
                  <a:lnTo>
                    <a:pt x="613835" y="285315"/>
                  </a:lnTo>
                  <a:lnTo>
                    <a:pt x="623661" y="284258"/>
                  </a:lnTo>
                  <a:lnTo>
                    <a:pt x="633835" y="284258"/>
                  </a:lnTo>
                  <a:lnTo>
                    <a:pt x="640848" y="279000"/>
                  </a:lnTo>
                  <a:lnTo>
                    <a:pt x="644242" y="267468"/>
                  </a:lnTo>
                  <a:lnTo>
                    <a:pt x="648335" y="255935"/>
                  </a:lnTo>
                  <a:lnTo>
                    <a:pt x="657425" y="250693"/>
                  </a:lnTo>
                  <a:lnTo>
                    <a:pt x="666282" y="246599"/>
                  </a:lnTo>
                  <a:lnTo>
                    <a:pt x="669545" y="235638"/>
                  </a:lnTo>
                  <a:lnTo>
                    <a:pt x="671411" y="219794"/>
                  </a:lnTo>
                  <a:lnTo>
                    <a:pt x="673697" y="210605"/>
                  </a:lnTo>
                  <a:lnTo>
                    <a:pt x="611177" y="210605"/>
                  </a:lnTo>
                  <a:lnTo>
                    <a:pt x="597868" y="208021"/>
                  </a:lnTo>
                  <a:lnTo>
                    <a:pt x="582700" y="201951"/>
                  </a:lnTo>
                  <a:lnTo>
                    <a:pt x="566831" y="198559"/>
                  </a:lnTo>
                  <a:lnTo>
                    <a:pt x="533314" y="165063"/>
                  </a:lnTo>
                  <a:lnTo>
                    <a:pt x="532526" y="154170"/>
                  </a:lnTo>
                  <a:lnTo>
                    <a:pt x="532503" y="153852"/>
                  </a:lnTo>
                  <a:lnTo>
                    <a:pt x="502002" y="153852"/>
                  </a:lnTo>
                  <a:lnTo>
                    <a:pt x="497001" y="149538"/>
                  </a:lnTo>
                  <a:lnTo>
                    <a:pt x="491536" y="143361"/>
                  </a:lnTo>
                  <a:lnTo>
                    <a:pt x="484907" y="140215"/>
                  </a:lnTo>
                  <a:lnTo>
                    <a:pt x="477438" y="137693"/>
                  </a:lnTo>
                  <a:lnTo>
                    <a:pt x="470646" y="130283"/>
                  </a:lnTo>
                  <a:lnTo>
                    <a:pt x="465706" y="118225"/>
                  </a:lnTo>
                  <a:lnTo>
                    <a:pt x="463798" y="101756"/>
                  </a:lnTo>
                  <a:lnTo>
                    <a:pt x="460502" y="87348"/>
                  </a:lnTo>
                  <a:lnTo>
                    <a:pt x="453253" y="77716"/>
                  </a:lnTo>
                  <a:lnTo>
                    <a:pt x="446004" y="67387"/>
                  </a:lnTo>
                  <a:lnTo>
                    <a:pt x="442709" y="50888"/>
                  </a:lnTo>
                  <a:lnTo>
                    <a:pt x="435340" y="30886"/>
                  </a:lnTo>
                  <a:lnTo>
                    <a:pt x="417266" y="14732"/>
                  </a:lnTo>
                  <a:lnTo>
                    <a:pt x="394537" y="3934"/>
                  </a:lnTo>
                  <a:lnTo>
                    <a:pt x="373203" y="0"/>
                  </a:lnTo>
                  <a:close/>
                </a:path>
                <a:path w="676275" h="831850">
                  <a:moveTo>
                    <a:pt x="407420" y="399050"/>
                  </a:moveTo>
                  <a:lnTo>
                    <a:pt x="397246" y="402297"/>
                  </a:lnTo>
                  <a:lnTo>
                    <a:pt x="386839" y="409489"/>
                  </a:lnTo>
                  <a:lnTo>
                    <a:pt x="374449" y="417013"/>
                  </a:lnTo>
                  <a:lnTo>
                    <a:pt x="425678" y="417013"/>
                  </a:lnTo>
                  <a:lnTo>
                    <a:pt x="426032" y="412828"/>
                  </a:lnTo>
                  <a:lnTo>
                    <a:pt x="419108" y="403359"/>
                  </a:lnTo>
                  <a:lnTo>
                    <a:pt x="407420" y="399050"/>
                  </a:lnTo>
                  <a:close/>
                </a:path>
                <a:path w="676275" h="831850">
                  <a:moveTo>
                    <a:pt x="656656" y="185542"/>
                  </a:moveTo>
                  <a:lnTo>
                    <a:pt x="636090" y="191629"/>
                  </a:lnTo>
                  <a:lnTo>
                    <a:pt x="621468" y="203543"/>
                  </a:lnTo>
                  <a:lnTo>
                    <a:pt x="611177" y="210605"/>
                  </a:lnTo>
                  <a:lnTo>
                    <a:pt x="673697" y="210605"/>
                  </a:lnTo>
                  <a:lnTo>
                    <a:pt x="676074" y="201051"/>
                  </a:lnTo>
                  <a:lnTo>
                    <a:pt x="673278" y="187833"/>
                  </a:lnTo>
                  <a:lnTo>
                    <a:pt x="656656" y="185542"/>
                  </a:lnTo>
                  <a:close/>
                </a:path>
                <a:path w="676275" h="831850">
                  <a:moveTo>
                    <a:pt x="508519" y="120373"/>
                  </a:moveTo>
                  <a:lnTo>
                    <a:pt x="500973" y="124349"/>
                  </a:lnTo>
                  <a:lnTo>
                    <a:pt x="503211" y="132628"/>
                  </a:lnTo>
                  <a:lnTo>
                    <a:pt x="507784" y="142538"/>
                  </a:lnTo>
                  <a:lnTo>
                    <a:pt x="507356" y="149538"/>
                  </a:lnTo>
                  <a:lnTo>
                    <a:pt x="507241" y="151409"/>
                  </a:lnTo>
                  <a:lnTo>
                    <a:pt x="502002" y="153852"/>
                  </a:lnTo>
                  <a:lnTo>
                    <a:pt x="532503" y="153852"/>
                  </a:lnTo>
                  <a:lnTo>
                    <a:pt x="532326" y="151409"/>
                  </a:lnTo>
                  <a:lnTo>
                    <a:pt x="532228" y="150056"/>
                  </a:lnTo>
                  <a:lnTo>
                    <a:pt x="528353" y="135269"/>
                  </a:lnTo>
                  <a:lnTo>
                    <a:pt x="520858" y="124349"/>
                  </a:lnTo>
                  <a:lnTo>
                    <a:pt x="520759" y="124206"/>
                  </a:lnTo>
                  <a:lnTo>
                    <a:pt x="508519" y="120373"/>
                  </a:lnTo>
                  <a:close/>
                </a:path>
                <a:path w="676275" h="831850">
                  <a:moveTo>
                    <a:pt x="68526" y="801448"/>
                  </a:moveTo>
                  <a:lnTo>
                    <a:pt x="57220" y="809530"/>
                  </a:lnTo>
                  <a:lnTo>
                    <a:pt x="52794" y="822441"/>
                  </a:lnTo>
                  <a:lnTo>
                    <a:pt x="60438" y="831587"/>
                  </a:lnTo>
                  <a:lnTo>
                    <a:pt x="69498" y="831587"/>
                  </a:lnTo>
                  <a:lnTo>
                    <a:pt x="80284" y="827525"/>
                  </a:lnTo>
                  <a:lnTo>
                    <a:pt x="86255" y="819358"/>
                  </a:lnTo>
                  <a:lnTo>
                    <a:pt x="81526" y="806792"/>
                  </a:lnTo>
                  <a:lnTo>
                    <a:pt x="68526" y="801448"/>
                  </a:lnTo>
                  <a:close/>
                </a:path>
              </a:pathLst>
            </a:custGeom>
            <a:solidFill>
              <a:srgbClr val="D8C0B4"/>
            </a:solidFill>
          </p:spPr>
          <p:txBody>
            <a:bodyPr wrap="square" lIns="0" tIns="0" rIns="0" bIns="0" rtlCol="0"/>
            <a:lstStyle/>
            <a:p>
              <a:endParaRPr/>
            </a:p>
          </p:txBody>
        </p:sp>
        <p:sp>
          <p:nvSpPr>
            <p:cNvPr id="11" name="object 8">
              <a:extLst>
                <a:ext uri="{FF2B5EF4-FFF2-40B4-BE49-F238E27FC236}">
                  <a16:creationId xmlns:a16="http://schemas.microsoft.com/office/drawing/2014/main" id="{BF5EB3DD-2BF1-168A-CCE8-2B54AB370EB9}"/>
                </a:ext>
              </a:extLst>
            </p:cNvPr>
            <p:cNvSpPr/>
            <p:nvPr/>
          </p:nvSpPr>
          <p:spPr>
            <a:xfrm>
              <a:off x="17440670" y="8847389"/>
              <a:ext cx="676275" cy="831850"/>
            </a:xfrm>
            <a:custGeom>
              <a:avLst/>
              <a:gdLst/>
              <a:ahLst/>
              <a:cxnLst/>
              <a:rect l="l" t="t" r="r" b="b"/>
              <a:pathLst>
                <a:path w="676275" h="831850">
                  <a:moveTo>
                    <a:pt x="621468" y="203543"/>
                  </a:moveTo>
                  <a:lnTo>
                    <a:pt x="611177" y="210605"/>
                  </a:lnTo>
                  <a:lnTo>
                    <a:pt x="597868" y="208021"/>
                  </a:lnTo>
                  <a:lnTo>
                    <a:pt x="582700" y="201951"/>
                  </a:lnTo>
                  <a:lnTo>
                    <a:pt x="566831" y="198559"/>
                  </a:lnTo>
                  <a:lnTo>
                    <a:pt x="533314" y="165063"/>
                  </a:lnTo>
                  <a:lnTo>
                    <a:pt x="532228" y="150056"/>
                  </a:lnTo>
                  <a:lnTo>
                    <a:pt x="528353" y="135269"/>
                  </a:lnTo>
                  <a:lnTo>
                    <a:pt x="520759" y="124206"/>
                  </a:lnTo>
                  <a:lnTo>
                    <a:pt x="508519" y="120373"/>
                  </a:lnTo>
                  <a:lnTo>
                    <a:pt x="500973" y="124349"/>
                  </a:lnTo>
                  <a:lnTo>
                    <a:pt x="503211" y="132628"/>
                  </a:lnTo>
                  <a:lnTo>
                    <a:pt x="507784" y="142538"/>
                  </a:lnTo>
                  <a:lnTo>
                    <a:pt x="507241" y="151409"/>
                  </a:lnTo>
                  <a:lnTo>
                    <a:pt x="502002" y="153852"/>
                  </a:lnTo>
                  <a:lnTo>
                    <a:pt x="497001" y="149538"/>
                  </a:lnTo>
                  <a:lnTo>
                    <a:pt x="491536" y="143361"/>
                  </a:lnTo>
                  <a:lnTo>
                    <a:pt x="484907" y="140215"/>
                  </a:lnTo>
                  <a:lnTo>
                    <a:pt x="477438" y="137693"/>
                  </a:lnTo>
                  <a:lnTo>
                    <a:pt x="470646" y="130283"/>
                  </a:lnTo>
                  <a:lnTo>
                    <a:pt x="465706" y="118225"/>
                  </a:lnTo>
                  <a:lnTo>
                    <a:pt x="463798" y="101756"/>
                  </a:lnTo>
                  <a:lnTo>
                    <a:pt x="460502" y="87348"/>
                  </a:lnTo>
                  <a:lnTo>
                    <a:pt x="453253" y="77716"/>
                  </a:lnTo>
                  <a:lnTo>
                    <a:pt x="446004" y="67387"/>
                  </a:lnTo>
                  <a:lnTo>
                    <a:pt x="442709" y="50888"/>
                  </a:lnTo>
                  <a:lnTo>
                    <a:pt x="435340" y="30886"/>
                  </a:lnTo>
                  <a:lnTo>
                    <a:pt x="417266" y="14732"/>
                  </a:lnTo>
                  <a:lnTo>
                    <a:pt x="394537" y="3934"/>
                  </a:lnTo>
                  <a:lnTo>
                    <a:pt x="373203" y="0"/>
                  </a:lnTo>
                  <a:lnTo>
                    <a:pt x="363699" y="7214"/>
                  </a:lnTo>
                  <a:lnTo>
                    <a:pt x="379135" y="43988"/>
                  </a:lnTo>
                  <a:lnTo>
                    <a:pt x="414939" y="80828"/>
                  </a:lnTo>
                  <a:lnTo>
                    <a:pt x="425315" y="90457"/>
                  </a:lnTo>
                  <a:lnTo>
                    <a:pt x="429055" y="99263"/>
                  </a:lnTo>
                  <a:lnTo>
                    <a:pt x="431676" y="110284"/>
                  </a:lnTo>
                  <a:lnTo>
                    <a:pt x="439772" y="123964"/>
                  </a:lnTo>
                  <a:lnTo>
                    <a:pt x="450892" y="136467"/>
                  </a:lnTo>
                  <a:lnTo>
                    <a:pt x="462583" y="143953"/>
                  </a:lnTo>
                  <a:lnTo>
                    <a:pt x="467491" y="154170"/>
                  </a:lnTo>
                  <a:lnTo>
                    <a:pt x="463792" y="174371"/>
                  </a:lnTo>
                  <a:lnTo>
                    <a:pt x="457306" y="200149"/>
                  </a:lnTo>
                  <a:lnTo>
                    <a:pt x="453850" y="227092"/>
                  </a:lnTo>
                  <a:lnTo>
                    <a:pt x="449296" y="246593"/>
                  </a:lnTo>
                  <a:lnTo>
                    <a:pt x="437883" y="257236"/>
                  </a:lnTo>
                  <a:lnTo>
                    <a:pt x="422986" y="265546"/>
                  </a:lnTo>
                  <a:lnTo>
                    <a:pt x="407977" y="278043"/>
                  </a:lnTo>
                  <a:lnTo>
                    <a:pt x="407917" y="294767"/>
                  </a:lnTo>
                  <a:lnTo>
                    <a:pt x="427986" y="311508"/>
                  </a:lnTo>
                  <a:lnTo>
                    <a:pt x="456667" y="328258"/>
                  </a:lnTo>
                  <a:lnTo>
                    <a:pt x="482446" y="345005"/>
                  </a:lnTo>
                  <a:lnTo>
                    <a:pt x="490425" y="366704"/>
                  </a:lnTo>
                  <a:lnTo>
                    <a:pt x="481891" y="393545"/>
                  </a:lnTo>
                  <a:lnTo>
                    <a:pt x="469603" y="418466"/>
                  </a:lnTo>
                  <a:lnTo>
                    <a:pt x="466321" y="434405"/>
                  </a:lnTo>
                  <a:lnTo>
                    <a:pt x="471807" y="439238"/>
                  </a:lnTo>
                  <a:lnTo>
                    <a:pt x="482425" y="443257"/>
                  </a:lnTo>
                  <a:lnTo>
                    <a:pt x="497708" y="444714"/>
                  </a:lnTo>
                  <a:lnTo>
                    <a:pt x="517189" y="441860"/>
                  </a:lnTo>
                  <a:lnTo>
                    <a:pt x="536142" y="427579"/>
                  </a:lnTo>
                  <a:lnTo>
                    <a:pt x="551481" y="402129"/>
                  </a:lnTo>
                  <a:lnTo>
                    <a:pt x="565194" y="374825"/>
                  </a:lnTo>
                  <a:lnTo>
                    <a:pt x="579270" y="354983"/>
                  </a:lnTo>
                  <a:lnTo>
                    <a:pt x="588941" y="340441"/>
                  </a:lnTo>
                  <a:lnTo>
                    <a:pt x="591647" y="324393"/>
                  </a:lnTo>
                  <a:lnTo>
                    <a:pt x="592508" y="309051"/>
                  </a:lnTo>
                  <a:lnTo>
                    <a:pt x="596642" y="296629"/>
                  </a:lnTo>
                  <a:lnTo>
                    <a:pt x="604715" y="288933"/>
                  </a:lnTo>
                  <a:lnTo>
                    <a:pt x="613835" y="285315"/>
                  </a:lnTo>
                  <a:lnTo>
                    <a:pt x="623661" y="284258"/>
                  </a:lnTo>
                  <a:lnTo>
                    <a:pt x="633855" y="284242"/>
                  </a:lnTo>
                  <a:lnTo>
                    <a:pt x="640848" y="279000"/>
                  </a:lnTo>
                  <a:lnTo>
                    <a:pt x="644242" y="267468"/>
                  </a:lnTo>
                  <a:lnTo>
                    <a:pt x="648335" y="255935"/>
                  </a:lnTo>
                  <a:lnTo>
                    <a:pt x="657425" y="250693"/>
                  </a:lnTo>
                  <a:lnTo>
                    <a:pt x="666282" y="246599"/>
                  </a:lnTo>
                  <a:lnTo>
                    <a:pt x="669545" y="235638"/>
                  </a:lnTo>
                  <a:lnTo>
                    <a:pt x="671411" y="219794"/>
                  </a:lnTo>
                  <a:lnTo>
                    <a:pt x="676074" y="201051"/>
                  </a:lnTo>
                  <a:lnTo>
                    <a:pt x="673278" y="187833"/>
                  </a:lnTo>
                  <a:lnTo>
                    <a:pt x="656656" y="185542"/>
                  </a:lnTo>
                  <a:lnTo>
                    <a:pt x="636090" y="191629"/>
                  </a:lnTo>
                  <a:lnTo>
                    <a:pt x="621468" y="203543"/>
                  </a:lnTo>
                  <a:close/>
                </a:path>
                <a:path w="676275" h="831850">
                  <a:moveTo>
                    <a:pt x="60438" y="831587"/>
                  </a:moveTo>
                  <a:lnTo>
                    <a:pt x="69663" y="831525"/>
                  </a:lnTo>
                  <a:lnTo>
                    <a:pt x="80284" y="827525"/>
                  </a:lnTo>
                  <a:lnTo>
                    <a:pt x="86255" y="819358"/>
                  </a:lnTo>
                  <a:lnTo>
                    <a:pt x="81526" y="806792"/>
                  </a:lnTo>
                  <a:lnTo>
                    <a:pt x="68526" y="801448"/>
                  </a:lnTo>
                  <a:lnTo>
                    <a:pt x="57220" y="809530"/>
                  </a:lnTo>
                  <a:lnTo>
                    <a:pt x="52794" y="822441"/>
                  </a:lnTo>
                  <a:lnTo>
                    <a:pt x="60438" y="831587"/>
                  </a:lnTo>
                  <a:close/>
                </a:path>
                <a:path w="676275" h="831850">
                  <a:moveTo>
                    <a:pt x="419108" y="403359"/>
                  </a:moveTo>
                  <a:lnTo>
                    <a:pt x="407420" y="399050"/>
                  </a:lnTo>
                  <a:lnTo>
                    <a:pt x="397246" y="402297"/>
                  </a:lnTo>
                  <a:lnTo>
                    <a:pt x="386839" y="409489"/>
                  </a:lnTo>
                  <a:lnTo>
                    <a:pt x="374449" y="417013"/>
                  </a:lnTo>
                  <a:lnTo>
                    <a:pt x="361379" y="414577"/>
                  </a:lnTo>
                  <a:lnTo>
                    <a:pt x="349008" y="402131"/>
                  </a:lnTo>
                  <a:lnTo>
                    <a:pt x="335706" y="391551"/>
                  </a:lnTo>
                  <a:lnTo>
                    <a:pt x="319844" y="394710"/>
                  </a:lnTo>
                  <a:lnTo>
                    <a:pt x="309099" y="406969"/>
                  </a:lnTo>
                  <a:lnTo>
                    <a:pt x="306496" y="417495"/>
                  </a:lnTo>
                  <a:lnTo>
                    <a:pt x="303426" y="428727"/>
                  </a:lnTo>
                  <a:lnTo>
                    <a:pt x="291279" y="443106"/>
                  </a:lnTo>
                  <a:lnTo>
                    <a:pt x="277474" y="457932"/>
                  </a:lnTo>
                  <a:lnTo>
                    <a:pt x="270184" y="472407"/>
                  </a:lnTo>
                  <a:lnTo>
                    <a:pt x="245343" y="521293"/>
                  </a:lnTo>
                  <a:lnTo>
                    <a:pt x="210476" y="553936"/>
                  </a:lnTo>
                  <a:lnTo>
                    <a:pt x="162808" y="580542"/>
                  </a:lnTo>
                  <a:lnTo>
                    <a:pt x="117938" y="602970"/>
                  </a:lnTo>
                  <a:lnTo>
                    <a:pt x="91463" y="623080"/>
                  </a:lnTo>
                  <a:lnTo>
                    <a:pt x="73785" y="641740"/>
                  </a:lnTo>
                  <a:lnTo>
                    <a:pt x="50509" y="658889"/>
                  </a:lnTo>
                  <a:lnTo>
                    <a:pt x="30017" y="674874"/>
                  </a:lnTo>
                  <a:lnTo>
                    <a:pt x="20691" y="690041"/>
                  </a:lnTo>
                  <a:lnTo>
                    <a:pt x="15194" y="704188"/>
                  </a:lnTo>
                  <a:lnTo>
                    <a:pt x="5712" y="717900"/>
                  </a:lnTo>
                  <a:lnTo>
                    <a:pt x="17769" y="761014"/>
                  </a:lnTo>
                  <a:lnTo>
                    <a:pt x="44029" y="765902"/>
                  </a:lnTo>
                  <a:lnTo>
                    <a:pt x="56700" y="773243"/>
                  </a:lnTo>
                  <a:lnTo>
                    <a:pt x="68668" y="780657"/>
                  </a:lnTo>
                  <a:lnTo>
                    <a:pt x="79822" y="782251"/>
                  </a:lnTo>
                  <a:lnTo>
                    <a:pt x="89348" y="783376"/>
                  </a:lnTo>
                  <a:lnTo>
                    <a:pt x="96427" y="789389"/>
                  </a:lnTo>
                  <a:lnTo>
                    <a:pt x="109906" y="796689"/>
                  </a:lnTo>
                  <a:lnTo>
                    <a:pt x="135364" y="796664"/>
                  </a:lnTo>
                  <a:lnTo>
                    <a:pt x="167106" y="787101"/>
                  </a:lnTo>
                  <a:lnTo>
                    <a:pt x="199439" y="765788"/>
                  </a:lnTo>
                  <a:lnTo>
                    <a:pt x="220261" y="741397"/>
                  </a:lnTo>
                  <a:lnTo>
                    <a:pt x="227362" y="723294"/>
                  </a:lnTo>
                  <a:lnTo>
                    <a:pt x="229810" y="710308"/>
                  </a:lnTo>
                  <a:lnTo>
                    <a:pt x="236674" y="701266"/>
                  </a:lnTo>
                  <a:lnTo>
                    <a:pt x="246540" y="690565"/>
                  </a:lnTo>
                  <a:lnTo>
                    <a:pt x="253270" y="675344"/>
                  </a:lnTo>
                  <a:lnTo>
                    <a:pt x="258837" y="658495"/>
                  </a:lnTo>
                  <a:lnTo>
                    <a:pt x="265217" y="642912"/>
                  </a:lnTo>
                  <a:lnTo>
                    <a:pt x="300126" y="607813"/>
                  </a:lnTo>
                  <a:lnTo>
                    <a:pt x="349403" y="602734"/>
                  </a:lnTo>
                  <a:lnTo>
                    <a:pt x="354285" y="597462"/>
                  </a:lnTo>
                  <a:lnTo>
                    <a:pt x="350328" y="588229"/>
                  </a:lnTo>
                  <a:lnTo>
                    <a:pt x="345916" y="574673"/>
                  </a:lnTo>
                  <a:lnTo>
                    <a:pt x="350680" y="561472"/>
                  </a:lnTo>
                  <a:lnTo>
                    <a:pt x="363589" y="550934"/>
                  </a:lnTo>
                  <a:lnTo>
                    <a:pt x="376965" y="539232"/>
                  </a:lnTo>
                  <a:lnTo>
                    <a:pt x="383130" y="522539"/>
                  </a:lnTo>
                  <a:lnTo>
                    <a:pt x="391490" y="502551"/>
                  </a:lnTo>
                  <a:lnTo>
                    <a:pt x="409044" y="483603"/>
                  </a:lnTo>
                  <a:lnTo>
                    <a:pt x="424499" y="465816"/>
                  </a:lnTo>
                  <a:lnTo>
                    <a:pt x="426563" y="449316"/>
                  </a:lnTo>
                  <a:lnTo>
                    <a:pt x="423132" y="434982"/>
                  </a:lnTo>
                  <a:lnTo>
                    <a:pt x="425164" y="423094"/>
                  </a:lnTo>
                  <a:lnTo>
                    <a:pt x="426032" y="412828"/>
                  </a:lnTo>
                  <a:lnTo>
                    <a:pt x="419108" y="403359"/>
                  </a:lnTo>
                  <a:close/>
                </a:path>
              </a:pathLst>
            </a:custGeom>
            <a:ln w="6355">
              <a:solidFill>
                <a:srgbClr val="F7F1ED"/>
              </a:solidFill>
            </a:ln>
          </p:spPr>
          <p:txBody>
            <a:bodyPr wrap="square" lIns="0" tIns="0" rIns="0" bIns="0" rtlCol="0"/>
            <a:lstStyle/>
            <a:p>
              <a:endParaRPr/>
            </a:p>
          </p:txBody>
        </p:sp>
        <p:sp>
          <p:nvSpPr>
            <p:cNvPr id="12" name="object 9">
              <a:extLst>
                <a:ext uri="{FF2B5EF4-FFF2-40B4-BE49-F238E27FC236}">
                  <a16:creationId xmlns:a16="http://schemas.microsoft.com/office/drawing/2014/main" id="{2EA72235-085B-9AB2-F50C-EFB4E04FE8A0}"/>
                </a:ext>
              </a:extLst>
            </p:cNvPr>
            <p:cNvSpPr/>
            <p:nvPr/>
          </p:nvSpPr>
          <p:spPr>
            <a:xfrm>
              <a:off x="0" y="0"/>
              <a:ext cx="7814309" cy="11080750"/>
            </a:xfrm>
            <a:custGeom>
              <a:avLst/>
              <a:gdLst/>
              <a:ahLst/>
              <a:cxnLst/>
              <a:rect l="l" t="t" r="r" b="b"/>
              <a:pathLst>
                <a:path w="7814309" h="11080750">
                  <a:moveTo>
                    <a:pt x="7777213" y="0"/>
                  </a:moveTo>
                  <a:lnTo>
                    <a:pt x="0" y="0"/>
                  </a:lnTo>
                  <a:lnTo>
                    <a:pt x="0" y="11080363"/>
                  </a:lnTo>
                  <a:lnTo>
                    <a:pt x="6572425" y="11080363"/>
                  </a:lnTo>
                  <a:lnTo>
                    <a:pt x="7209588" y="3038608"/>
                  </a:lnTo>
                  <a:lnTo>
                    <a:pt x="7814188" y="1537030"/>
                  </a:lnTo>
                  <a:lnTo>
                    <a:pt x="7777213" y="0"/>
                  </a:lnTo>
                  <a:close/>
                </a:path>
              </a:pathLst>
            </a:custGeom>
            <a:solidFill>
              <a:srgbClr val="F1EAE5"/>
            </a:solidFill>
          </p:spPr>
          <p:txBody>
            <a:bodyPr wrap="square" lIns="0" tIns="0" rIns="0" bIns="0" rtlCol="0"/>
            <a:lstStyle/>
            <a:p>
              <a:endParaRPr/>
            </a:p>
          </p:txBody>
        </p:sp>
        <p:sp>
          <p:nvSpPr>
            <p:cNvPr id="13" name="object 10">
              <a:extLst>
                <a:ext uri="{FF2B5EF4-FFF2-40B4-BE49-F238E27FC236}">
                  <a16:creationId xmlns:a16="http://schemas.microsoft.com/office/drawing/2014/main" id="{429F04C1-684C-E453-C7DE-2BE78B8202EA}"/>
                </a:ext>
              </a:extLst>
            </p:cNvPr>
            <p:cNvSpPr/>
            <p:nvPr/>
          </p:nvSpPr>
          <p:spPr>
            <a:xfrm>
              <a:off x="1047088" y="2456911"/>
              <a:ext cx="5759450" cy="6386830"/>
            </a:xfrm>
            <a:custGeom>
              <a:avLst/>
              <a:gdLst/>
              <a:ahLst/>
              <a:cxnLst/>
              <a:rect l="l" t="t" r="r" b="b"/>
              <a:pathLst>
                <a:path w="5759450" h="6386830">
                  <a:moveTo>
                    <a:pt x="5130733" y="0"/>
                  </a:moveTo>
                  <a:lnTo>
                    <a:pt x="0" y="0"/>
                  </a:lnTo>
                  <a:lnTo>
                    <a:pt x="0" y="5758222"/>
                  </a:lnTo>
                  <a:lnTo>
                    <a:pt x="1890" y="5807320"/>
                  </a:lnTo>
                  <a:lnTo>
                    <a:pt x="7467" y="5855384"/>
                  </a:lnTo>
                  <a:lnTo>
                    <a:pt x="16592" y="5902274"/>
                  </a:lnTo>
                  <a:lnTo>
                    <a:pt x="29125" y="5947853"/>
                  </a:lnTo>
                  <a:lnTo>
                    <a:pt x="44926" y="5991978"/>
                  </a:lnTo>
                  <a:lnTo>
                    <a:pt x="63856" y="6034511"/>
                  </a:lnTo>
                  <a:lnTo>
                    <a:pt x="85775" y="6075313"/>
                  </a:lnTo>
                  <a:lnTo>
                    <a:pt x="110543" y="6114243"/>
                  </a:lnTo>
                  <a:lnTo>
                    <a:pt x="138020" y="6151162"/>
                  </a:lnTo>
                  <a:lnTo>
                    <a:pt x="168067" y="6185930"/>
                  </a:lnTo>
                  <a:lnTo>
                    <a:pt x="200545" y="6218407"/>
                  </a:lnTo>
                  <a:lnTo>
                    <a:pt x="235313" y="6248455"/>
                  </a:lnTo>
                  <a:lnTo>
                    <a:pt x="272232" y="6275932"/>
                  </a:lnTo>
                  <a:lnTo>
                    <a:pt x="311162" y="6300700"/>
                  </a:lnTo>
                  <a:lnTo>
                    <a:pt x="351963" y="6322619"/>
                  </a:lnTo>
                  <a:lnTo>
                    <a:pt x="394497" y="6341548"/>
                  </a:lnTo>
                  <a:lnTo>
                    <a:pt x="438622" y="6357350"/>
                  </a:lnTo>
                  <a:lnTo>
                    <a:pt x="484200" y="6369883"/>
                  </a:lnTo>
                  <a:lnTo>
                    <a:pt x="531091" y="6379008"/>
                  </a:lnTo>
                  <a:lnTo>
                    <a:pt x="579155" y="6384585"/>
                  </a:lnTo>
                  <a:lnTo>
                    <a:pt x="628253" y="6386475"/>
                  </a:lnTo>
                  <a:lnTo>
                    <a:pt x="5758986" y="6386475"/>
                  </a:lnTo>
                  <a:lnTo>
                    <a:pt x="5758986" y="628253"/>
                  </a:lnTo>
                  <a:lnTo>
                    <a:pt x="5757096" y="579155"/>
                  </a:lnTo>
                  <a:lnTo>
                    <a:pt x="5751519" y="531091"/>
                  </a:lnTo>
                  <a:lnTo>
                    <a:pt x="5742394" y="484200"/>
                  </a:lnTo>
                  <a:lnTo>
                    <a:pt x="5729861" y="438622"/>
                  </a:lnTo>
                  <a:lnTo>
                    <a:pt x="5714060" y="394497"/>
                  </a:lnTo>
                  <a:lnTo>
                    <a:pt x="5695130" y="351963"/>
                  </a:lnTo>
                  <a:lnTo>
                    <a:pt x="5673211" y="311162"/>
                  </a:lnTo>
                  <a:lnTo>
                    <a:pt x="5648443" y="272232"/>
                  </a:lnTo>
                  <a:lnTo>
                    <a:pt x="5620966" y="235313"/>
                  </a:lnTo>
                  <a:lnTo>
                    <a:pt x="5590919" y="200545"/>
                  </a:lnTo>
                  <a:lnTo>
                    <a:pt x="5558441" y="168067"/>
                  </a:lnTo>
                  <a:lnTo>
                    <a:pt x="5523673" y="138020"/>
                  </a:lnTo>
                  <a:lnTo>
                    <a:pt x="5486754" y="110543"/>
                  </a:lnTo>
                  <a:lnTo>
                    <a:pt x="5447824" y="85775"/>
                  </a:lnTo>
                  <a:lnTo>
                    <a:pt x="5407023" y="63856"/>
                  </a:lnTo>
                  <a:lnTo>
                    <a:pt x="5364489" y="44926"/>
                  </a:lnTo>
                  <a:lnTo>
                    <a:pt x="5320364" y="29125"/>
                  </a:lnTo>
                  <a:lnTo>
                    <a:pt x="5274786" y="16592"/>
                  </a:lnTo>
                  <a:lnTo>
                    <a:pt x="5227895" y="7467"/>
                  </a:lnTo>
                  <a:lnTo>
                    <a:pt x="5179831" y="1890"/>
                  </a:lnTo>
                  <a:lnTo>
                    <a:pt x="5130733" y="0"/>
                  </a:lnTo>
                  <a:close/>
                </a:path>
              </a:pathLst>
            </a:custGeom>
            <a:solidFill>
              <a:srgbClr val="DBC6E4"/>
            </a:solidFill>
          </p:spPr>
          <p:txBody>
            <a:bodyPr wrap="square" lIns="0" tIns="0" rIns="0" bIns="0" rtlCol="0"/>
            <a:lstStyle/>
            <a:p>
              <a:endParaRPr/>
            </a:p>
          </p:txBody>
        </p:sp>
      </p:grpSp>
      <p:sp>
        <p:nvSpPr>
          <p:cNvPr id="6" name="Title 5">
            <a:extLst>
              <a:ext uri="{FF2B5EF4-FFF2-40B4-BE49-F238E27FC236}">
                <a16:creationId xmlns:a16="http://schemas.microsoft.com/office/drawing/2014/main" id="{A1CBE52F-86B8-6499-ED47-9933371673D7}"/>
              </a:ext>
            </a:extLst>
          </p:cNvPr>
          <p:cNvSpPr>
            <a:spLocks noGrp="1"/>
          </p:cNvSpPr>
          <p:nvPr>
            <p:ph type="title" hasCustomPrompt="1"/>
          </p:nvPr>
        </p:nvSpPr>
        <p:spPr/>
        <p:txBody>
          <a:bodyPr/>
          <a:lstStyle/>
          <a:p>
            <a:r>
              <a:rPr lang="en-GB" dirty="0"/>
              <a:t>Heading goes here</a:t>
            </a:r>
            <a:endParaRPr lang="en-AU" dirty="0"/>
          </a:p>
        </p:txBody>
      </p:sp>
      <p:grpSp>
        <p:nvGrpSpPr>
          <p:cNvPr id="14" name="object 12">
            <a:extLst>
              <a:ext uri="{FF2B5EF4-FFF2-40B4-BE49-F238E27FC236}">
                <a16:creationId xmlns:a16="http://schemas.microsoft.com/office/drawing/2014/main" id="{4467ECF5-FCB9-68A9-6769-0749D3C62C5D}"/>
              </a:ext>
            </a:extLst>
          </p:cNvPr>
          <p:cNvGrpSpPr/>
          <p:nvPr userDrawn="1"/>
        </p:nvGrpSpPr>
        <p:grpSpPr>
          <a:xfrm>
            <a:off x="9258465" y="1476394"/>
            <a:ext cx="9798685" cy="5163185"/>
            <a:chOff x="9258465" y="1476394"/>
            <a:chExt cx="9798685" cy="5163185"/>
          </a:xfrm>
        </p:grpSpPr>
        <p:sp>
          <p:nvSpPr>
            <p:cNvPr id="15" name="object 13">
              <a:extLst>
                <a:ext uri="{FF2B5EF4-FFF2-40B4-BE49-F238E27FC236}">
                  <a16:creationId xmlns:a16="http://schemas.microsoft.com/office/drawing/2014/main" id="{67B1DCDC-308E-0D76-5587-B18B406DDB4F}"/>
                </a:ext>
              </a:extLst>
            </p:cNvPr>
            <p:cNvSpPr/>
            <p:nvPr/>
          </p:nvSpPr>
          <p:spPr>
            <a:xfrm>
              <a:off x="9341934" y="6379292"/>
              <a:ext cx="260350" cy="260350"/>
            </a:xfrm>
            <a:custGeom>
              <a:avLst/>
              <a:gdLst/>
              <a:ahLst/>
              <a:cxnLst/>
              <a:rect l="l" t="t" r="r" b="b"/>
              <a:pathLst>
                <a:path w="260350" h="260350">
                  <a:moveTo>
                    <a:pt x="129933" y="0"/>
                  </a:moveTo>
                  <a:lnTo>
                    <a:pt x="79358" y="10209"/>
                  </a:lnTo>
                  <a:lnTo>
                    <a:pt x="38057" y="38053"/>
                  </a:lnTo>
                  <a:lnTo>
                    <a:pt x="10211" y="79354"/>
                  </a:lnTo>
                  <a:lnTo>
                    <a:pt x="0" y="129933"/>
                  </a:lnTo>
                  <a:lnTo>
                    <a:pt x="10211" y="180507"/>
                  </a:lnTo>
                  <a:lnTo>
                    <a:pt x="38057" y="221808"/>
                  </a:lnTo>
                  <a:lnTo>
                    <a:pt x="79358" y="249655"/>
                  </a:lnTo>
                  <a:lnTo>
                    <a:pt x="129933" y="259866"/>
                  </a:lnTo>
                  <a:lnTo>
                    <a:pt x="180507" y="249655"/>
                  </a:lnTo>
                  <a:lnTo>
                    <a:pt x="221808" y="221808"/>
                  </a:lnTo>
                  <a:lnTo>
                    <a:pt x="249655" y="180507"/>
                  </a:lnTo>
                  <a:lnTo>
                    <a:pt x="259866" y="129933"/>
                  </a:lnTo>
                  <a:lnTo>
                    <a:pt x="249655" y="79354"/>
                  </a:lnTo>
                  <a:lnTo>
                    <a:pt x="221808" y="38053"/>
                  </a:lnTo>
                  <a:lnTo>
                    <a:pt x="180507" y="10209"/>
                  </a:lnTo>
                  <a:lnTo>
                    <a:pt x="129933" y="0"/>
                  </a:lnTo>
                  <a:close/>
                </a:path>
              </a:pathLst>
            </a:custGeom>
            <a:solidFill>
              <a:srgbClr val="5DCFC6"/>
            </a:solidFill>
          </p:spPr>
          <p:txBody>
            <a:bodyPr wrap="square" lIns="0" tIns="0" rIns="0" bIns="0" rtlCol="0"/>
            <a:lstStyle/>
            <a:p>
              <a:endParaRPr/>
            </a:p>
          </p:txBody>
        </p:sp>
        <p:pic>
          <p:nvPicPr>
            <p:cNvPr id="16" name="object 14">
              <a:extLst>
                <a:ext uri="{FF2B5EF4-FFF2-40B4-BE49-F238E27FC236}">
                  <a16:creationId xmlns:a16="http://schemas.microsoft.com/office/drawing/2014/main" id="{4A912908-0463-8202-7797-68E68A9F8864}"/>
                </a:ext>
              </a:extLst>
            </p:cNvPr>
            <p:cNvPicPr/>
            <p:nvPr/>
          </p:nvPicPr>
          <p:blipFill>
            <a:blip r:embed="rId4" cstate="screen">
              <a:extLst>
                <a:ext uri="{28A0092B-C50C-407E-A947-70E740481C1C}">
                  <a14:useLocalDpi xmlns:a14="http://schemas.microsoft.com/office/drawing/2010/main"/>
                </a:ext>
              </a:extLst>
            </a:blip>
            <a:stretch>
              <a:fillRect/>
            </a:stretch>
          </p:blipFill>
          <p:spPr>
            <a:xfrm>
              <a:off x="9380018" y="6413418"/>
              <a:ext cx="183774" cy="176999"/>
            </a:xfrm>
            <a:prstGeom prst="rect">
              <a:avLst/>
            </a:prstGeom>
          </p:spPr>
        </p:pic>
        <p:sp>
          <p:nvSpPr>
            <p:cNvPr id="17" name="object 15">
              <a:extLst>
                <a:ext uri="{FF2B5EF4-FFF2-40B4-BE49-F238E27FC236}">
                  <a16:creationId xmlns:a16="http://schemas.microsoft.com/office/drawing/2014/main" id="{39D843B3-39C7-DCD4-B174-A166094B013D}"/>
                </a:ext>
              </a:extLst>
            </p:cNvPr>
            <p:cNvSpPr/>
            <p:nvPr/>
          </p:nvSpPr>
          <p:spPr>
            <a:xfrm>
              <a:off x="13823176" y="5375122"/>
              <a:ext cx="260350" cy="260350"/>
            </a:xfrm>
            <a:custGeom>
              <a:avLst/>
              <a:gdLst/>
              <a:ahLst/>
              <a:cxnLst/>
              <a:rect l="l" t="t" r="r" b="b"/>
              <a:pathLst>
                <a:path w="260350" h="260350">
                  <a:moveTo>
                    <a:pt x="129933" y="0"/>
                  </a:moveTo>
                  <a:lnTo>
                    <a:pt x="79358" y="10209"/>
                  </a:lnTo>
                  <a:lnTo>
                    <a:pt x="38057" y="38053"/>
                  </a:lnTo>
                  <a:lnTo>
                    <a:pt x="10211" y="79354"/>
                  </a:lnTo>
                  <a:lnTo>
                    <a:pt x="0" y="129933"/>
                  </a:lnTo>
                  <a:lnTo>
                    <a:pt x="10211" y="180507"/>
                  </a:lnTo>
                  <a:lnTo>
                    <a:pt x="38057" y="221808"/>
                  </a:lnTo>
                  <a:lnTo>
                    <a:pt x="79358" y="249655"/>
                  </a:lnTo>
                  <a:lnTo>
                    <a:pt x="129933" y="259866"/>
                  </a:lnTo>
                  <a:lnTo>
                    <a:pt x="180512" y="249655"/>
                  </a:lnTo>
                  <a:lnTo>
                    <a:pt x="221812" y="221808"/>
                  </a:lnTo>
                  <a:lnTo>
                    <a:pt x="249656" y="180507"/>
                  </a:lnTo>
                  <a:lnTo>
                    <a:pt x="259866" y="129933"/>
                  </a:lnTo>
                  <a:lnTo>
                    <a:pt x="249656" y="79354"/>
                  </a:lnTo>
                  <a:lnTo>
                    <a:pt x="221812" y="38053"/>
                  </a:lnTo>
                  <a:lnTo>
                    <a:pt x="180512" y="10209"/>
                  </a:lnTo>
                  <a:lnTo>
                    <a:pt x="129933" y="0"/>
                  </a:lnTo>
                  <a:close/>
                </a:path>
              </a:pathLst>
            </a:custGeom>
            <a:solidFill>
              <a:srgbClr val="5DCFC6"/>
            </a:solidFill>
          </p:spPr>
          <p:txBody>
            <a:bodyPr wrap="square" lIns="0" tIns="0" rIns="0" bIns="0" rtlCol="0"/>
            <a:lstStyle/>
            <a:p>
              <a:endParaRPr/>
            </a:p>
          </p:txBody>
        </p:sp>
        <p:pic>
          <p:nvPicPr>
            <p:cNvPr id="18" name="object 16">
              <a:extLst>
                <a:ext uri="{FF2B5EF4-FFF2-40B4-BE49-F238E27FC236}">
                  <a16:creationId xmlns:a16="http://schemas.microsoft.com/office/drawing/2014/main" id="{77E23A00-D923-CF1D-4EA8-2674500FAB7F}"/>
                </a:ext>
              </a:extLst>
            </p:cNvPr>
            <p:cNvPicPr/>
            <p:nvPr/>
          </p:nvPicPr>
          <p:blipFill>
            <a:blip r:embed="rId5" cstate="screen">
              <a:extLst>
                <a:ext uri="{28A0092B-C50C-407E-A947-70E740481C1C}">
                  <a14:useLocalDpi xmlns:a14="http://schemas.microsoft.com/office/drawing/2010/main"/>
                </a:ext>
              </a:extLst>
            </a:blip>
            <a:stretch>
              <a:fillRect/>
            </a:stretch>
          </p:blipFill>
          <p:spPr>
            <a:xfrm>
              <a:off x="13861259" y="5409248"/>
              <a:ext cx="183774" cy="176999"/>
            </a:xfrm>
            <a:prstGeom prst="rect">
              <a:avLst/>
            </a:prstGeom>
          </p:spPr>
        </p:pic>
        <p:sp>
          <p:nvSpPr>
            <p:cNvPr id="19" name="object 17">
              <a:extLst>
                <a:ext uri="{FF2B5EF4-FFF2-40B4-BE49-F238E27FC236}">
                  <a16:creationId xmlns:a16="http://schemas.microsoft.com/office/drawing/2014/main" id="{B2A59477-CA73-F596-3576-885FF627767E}"/>
                </a:ext>
              </a:extLst>
            </p:cNvPr>
            <p:cNvSpPr/>
            <p:nvPr/>
          </p:nvSpPr>
          <p:spPr>
            <a:xfrm>
              <a:off x="9258452" y="1476406"/>
              <a:ext cx="9798685" cy="5046345"/>
            </a:xfrm>
            <a:custGeom>
              <a:avLst/>
              <a:gdLst/>
              <a:ahLst/>
              <a:cxnLst/>
              <a:rect l="l" t="t" r="r" b="b"/>
              <a:pathLst>
                <a:path w="9798685" h="5046345">
                  <a:moveTo>
                    <a:pt x="447408" y="4183215"/>
                  </a:moveTo>
                  <a:lnTo>
                    <a:pt x="446811" y="4131576"/>
                  </a:lnTo>
                  <a:lnTo>
                    <a:pt x="440994" y="4081970"/>
                  </a:lnTo>
                  <a:lnTo>
                    <a:pt x="430022" y="4038320"/>
                  </a:lnTo>
                  <a:lnTo>
                    <a:pt x="276059" y="3591306"/>
                  </a:lnTo>
                  <a:lnTo>
                    <a:pt x="256692" y="3554323"/>
                  </a:lnTo>
                  <a:lnTo>
                    <a:pt x="234289" y="3541788"/>
                  </a:lnTo>
                  <a:lnTo>
                    <a:pt x="211582" y="3553752"/>
                  </a:lnTo>
                  <a:lnTo>
                    <a:pt x="191287" y="3590252"/>
                  </a:lnTo>
                  <a:lnTo>
                    <a:pt x="21069" y="4047223"/>
                  </a:lnTo>
                  <a:lnTo>
                    <a:pt x="8991" y="4090593"/>
                  </a:lnTo>
                  <a:lnTo>
                    <a:pt x="1917" y="4140047"/>
                  </a:lnTo>
                  <a:lnTo>
                    <a:pt x="0" y="4191660"/>
                  </a:lnTo>
                  <a:lnTo>
                    <a:pt x="3390" y="4241508"/>
                  </a:lnTo>
                  <a:lnTo>
                    <a:pt x="12217" y="4285653"/>
                  </a:lnTo>
                  <a:lnTo>
                    <a:pt x="176301" y="4851209"/>
                  </a:lnTo>
                  <a:lnTo>
                    <a:pt x="192925" y="4888763"/>
                  </a:lnTo>
                  <a:lnTo>
                    <a:pt x="212229" y="4901476"/>
                  </a:lnTo>
                  <a:lnTo>
                    <a:pt x="231851" y="4889284"/>
                  </a:lnTo>
                  <a:lnTo>
                    <a:pt x="249453" y="4852162"/>
                  </a:lnTo>
                  <a:lnTo>
                    <a:pt x="432777" y="4276839"/>
                  </a:lnTo>
                  <a:lnTo>
                    <a:pt x="442747" y="4232935"/>
                  </a:lnTo>
                  <a:lnTo>
                    <a:pt x="447408" y="4183215"/>
                  </a:lnTo>
                  <a:close/>
                </a:path>
                <a:path w="9798685" h="5046345">
                  <a:moveTo>
                    <a:pt x="5717629" y="314121"/>
                  </a:moveTo>
                  <a:lnTo>
                    <a:pt x="5714225" y="267703"/>
                  </a:lnTo>
                  <a:lnTo>
                    <a:pt x="5704332" y="223393"/>
                  </a:lnTo>
                  <a:lnTo>
                    <a:pt x="5688431" y="181698"/>
                  </a:lnTo>
                  <a:lnTo>
                    <a:pt x="5667019" y="143078"/>
                  </a:lnTo>
                  <a:lnTo>
                    <a:pt x="5640578" y="108038"/>
                  </a:lnTo>
                  <a:lnTo>
                    <a:pt x="5609590" y="77050"/>
                  </a:lnTo>
                  <a:lnTo>
                    <a:pt x="5574550" y="50609"/>
                  </a:lnTo>
                  <a:lnTo>
                    <a:pt x="5535930" y="29197"/>
                  </a:lnTo>
                  <a:lnTo>
                    <a:pt x="5494223" y="13296"/>
                  </a:lnTo>
                  <a:lnTo>
                    <a:pt x="5449925" y="3403"/>
                  </a:lnTo>
                  <a:lnTo>
                    <a:pt x="5403507" y="0"/>
                  </a:lnTo>
                  <a:lnTo>
                    <a:pt x="2492591" y="0"/>
                  </a:lnTo>
                  <a:lnTo>
                    <a:pt x="2492591" y="3032798"/>
                  </a:lnTo>
                  <a:lnTo>
                    <a:pt x="2496007" y="3079229"/>
                  </a:lnTo>
                  <a:lnTo>
                    <a:pt x="2505900" y="3123527"/>
                  </a:lnTo>
                  <a:lnTo>
                    <a:pt x="2521788" y="3165233"/>
                  </a:lnTo>
                  <a:lnTo>
                    <a:pt x="2543200" y="3203854"/>
                  </a:lnTo>
                  <a:lnTo>
                    <a:pt x="2569641" y="3238893"/>
                  </a:lnTo>
                  <a:lnTo>
                    <a:pt x="2600629" y="3269881"/>
                  </a:lnTo>
                  <a:lnTo>
                    <a:pt x="2635681" y="3296323"/>
                  </a:lnTo>
                  <a:lnTo>
                    <a:pt x="2674289" y="3317735"/>
                  </a:lnTo>
                  <a:lnTo>
                    <a:pt x="2715996" y="3333635"/>
                  </a:lnTo>
                  <a:lnTo>
                    <a:pt x="2760307" y="3343529"/>
                  </a:lnTo>
                  <a:lnTo>
                    <a:pt x="2806725" y="3346932"/>
                  </a:lnTo>
                  <a:lnTo>
                    <a:pt x="4515078" y="3346932"/>
                  </a:lnTo>
                  <a:lnTo>
                    <a:pt x="4657534" y="3837978"/>
                  </a:lnTo>
                  <a:lnTo>
                    <a:pt x="4674159" y="3875544"/>
                  </a:lnTo>
                  <a:lnTo>
                    <a:pt x="4693475" y="3888244"/>
                  </a:lnTo>
                  <a:lnTo>
                    <a:pt x="4713097" y="3876052"/>
                  </a:lnTo>
                  <a:lnTo>
                    <a:pt x="4730699" y="3838943"/>
                  </a:lnTo>
                  <a:lnTo>
                    <a:pt x="4887468" y="3346932"/>
                  </a:lnTo>
                  <a:lnTo>
                    <a:pt x="5717629" y="3346932"/>
                  </a:lnTo>
                  <a:lnTo>
                    <a:pt x="5717629" y="314121"/>
                  </a:lnTo>
                  <a:close/>
                </a:path>
                <a:path w="9798685" h="5046345">
                  <a:moveTo>
                    <a:pt x="9798558" y="1543062"/>
                  </a:moveTo>
                  <a:lnTo>
                    <a:pt x="9795142" y="1496644"/>
                  </a:lnTo>
                  <a:lnTo>
                    <a:pt x="9785248" y="1452346"/>
                  </a:lnTo>
                  <a:lnTo>
                    <a:pt x="9769361" y="1410639"/>
                  </a:lnTo>
                  <a:lnTo>
                    <a:pt x="9747948" y="1372019"/>
                  </a:lnTo>
                  <a:lnTo>
                    <a:pt x="9721507" y="1336979"/>
                  </a:lnTo>
                  <a:lnTo>
                    <a:pt x="9690519" y="1305991"/>
                  </a:lnTo>
                  <a:lnTo>
                    <a:pt x="9655480" y="1279550"/>
                  </a:lnTo>
                  <a:lnTo>
                    <a:pt x="9616859" y="1258138"/>
                  </a:lnTo>
                  <a:lnTo>
                    <a:pt x="9575152" y="1242237"/>
                  </a:lnTo>
                  <a:lnTo>
                    <a:pt x="9530842" y="1232344"/>
                  </a:lnTo>
                  <a:lnTo>
                    <a:pt x="9484423" y="1228940"/>
                  </a:lnTo>
                  <a:lnTo>
                    <a:pt x="6573520" y="1228940"/>
                  </a:lnTo>
                  <a:lnTo>
                    <a:pt x="6573520" y="4261751"/>
                  </a:lnTo>
                  <a:lnTo>
                    <a:pt x="6576923" y="4308170"/>
                  </a:lnTo>
                  <a:lnTo>
                    <a:pt x="6586817" y="4352480"/>
                  </a:lnTo>
                  <a:lnTo>
                    <a:pt x="6602717" y="4394174"/>
                  </a:lnTo>
                  <a:lnTo>
                    <a:pt x="6624129" y="4432795"/>
                  </a:lnTo>
                  <a:lnTo>
                    <a:pt x="6650571" y="4467847"/>
                  </a:lnTo>
                  <a:lnTo>
                    <a:pt x="6681559" y="4498822"/>
                  </a:lnTo>
                  <a:lnTo>
                    <a:pt x="6716598" y="4525264"/>
                  </a:lnTo>
                  <a:lnTo>
                    <a:pt x="6755219" y="4546676"/>
                  </a:lnTo>
                  <a:lnTo>
                    <a:pt x="6796926" y="4562576"/>
                  </a:lnTo>
                  <a:lnTo>
                    <a:pt x="6841223" y="4572470"/>
                  </a:lnTo>
                  <a:lnTo>
                    <a:pt x="6887642" y="4575873"/>
                  </a:lnTo>
                  <a:lnTo>
                    <a:pt x="8692096" y="4575873"/>
                  </a:lnTo>
                  <a:lnTo>
                    <a:pt x="8813927" y="4995811"/>
                  </a:lnTo>
                  <a:lnTo>
                    <a:pt x="8830564" y="5033378"/>
                  </a:lnTo>
                  <a:lnTo>
                    <a:pt x="8849868" y="5046078"/>
                  </a:lnTo>
                  <a:lnTo>
                    <a:pt x="8869489" y="5033886"/>
                  </a:lnTo>
                  <a:lnTo>
                    <a:pt x="8887092" y="4996777"/>
                  </a:lnTo>
                  <a:lnTo>
                    <a:pt x="9021204" y="4575873"/>
                  </a:lnTo>
                  <a:lnTo>
                    <a:pt x="9798558" y="4575873"/>
                  </a:lnTo>
                  <a:lnTo>
                    <a:pt x="9798558" y="1543062"/>
                  </a:lnTo>
                  <a:close/>
                </a:path>
              </a:pathLst>
            </a:custGeom>
            <a:solidFill>
              <a:srgbClr val="762000"/>
            </a:solidFill>
          </p:spPr>
          <p:txBody>
            <a:bodyPr wrap="square" lIns="0" tIns="0" rIns="0" bIns="0" rtlCol="0"/>
            <a:lstStyle/>
            <a:p>
              <a:endParaRPr/>
            </a:p>
          </p:txBody>
        </p:sp>
        <p:pic>
          <p:nvPicPr>
            <p:cNvPr id="20" name="object 18">
              <a:extLst>
                <a:ext uri="{FF2B5EF4-FFF2-40B4-BE49-F238E27FC236}">
                  <a16:creationId xmlns:a16="http://schemas.microsoft.com/office/drawing/2014/main" id="{401D288E-8D49-6462-61DE-DC31DF1F68F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6034810" y="3685857"/>
              <a:ext cx="2812784" cy="2157002"/>
            </a:xfrm>
            <a:prstGeom prst="rect">
              <a:avLst/>
            </a:prstGeom>
          </p:spPr>
        </p:pic>
      </p:grpSp>
      <p:grpSp>
        <p:nvGrpSpPr>
          <p:cNvPr id="21" name="object 20">
            <a:extLst>
              <a:ext uri="{FF2B5EF4-FFF2-40B4-BE49-F238E27FC236}">
                <a16:creationId xmlns:a16="http://schemas.microsoft.com/office/drawing/2014/main" id="{69807A2F-AC3A-E7EC-ECBB-F89545CA6B04}"/>
              </a:ext>
            </a:extLst>
          </p:cNvPr>
          <p:cNvGrpSpPr/>
          <p:nvPr userDrawn="1"/>
        </p:nvGrpSpPr>
        <p:grpSpPr>
          <a:xfrm>
            <a:off x="7670134" y="2431114"/>
            <a:ext cx="7096759" cy="3347085"/>
            <a:chOff x="7670134" y="2431114"/>
            <a:chExt cx="7096759" cy="3347085"/>
          </a:xfrm>
        </p:grpSpPr>
        <p:pic>
          <p:nvPicPr>
            <p:cNvPr id="22" name="object 21">
              <a:extLst>
                <a:ext uri="{FF2B5EF4-FFF2-40B4-BE49-F238E27FC236}">
                  <a16:creationId xmlns:a16="http://schemas.microsoft.com/office/drawing/2014/main" id="{23D28027-DCC2-0357-B24A-02288621364C}"/>
                </a:ext>
              </a:extLst>
            </p:cNvPr>
            <p:cNvPicPr/>
            <p:nvPr/>
          </p:nvPicPr>
          <p:blipFill>
            <a:blip r:embed="rId7" cstate="screen">
              <a:extLst>
                <a:ext uri="{28A0092B-C50C-407E-A947-70E740481C1C}">
                  <a14:useLocalDpi xmlns:a14="http://schemas.microsoft.com/office/drawing/2010/main"/>
                </a:ext>
              </a:extLst>
            </a:blip>
            <a:stretch>
              <a:fillRect/>
            </a:stretch>
          </p:blipFill>
          <p:spPr>
            <a:xfrm>
              <a:off x="11953887" y="2456909"/>
              <a:ext cx="2812784" cy="2157003"/>
            </a:xfrm>
            <a:prstGeom prst="rect">
              <a:avLst/>
            </a:prstGeom>
          </p:spPr>
        </p:pic>
        <p:sp>
          <p:nvSpPr>
            <p:cNvPr id="23" name="object 22">
              <a:extLst>
                <a:ext uri="{FF2B5EF4-FFF2-40B4-BE49-F238E27FC236}">
                  <a16:creationId xmlns:a16="http://schemas.microsoft.com/office/drawing/2014/main" id="{9C078E80-88C5-6751-454C-63B850E79EBE}"/>
                </a:ext>
              </a:extLst>
            </p:cNvPr>
            <p:cNvSpPr/>
            <p:nvPr/>
          </p:nvSpPr>
          <p:spPr>
            <a:xfrm>
              <a:off x="7670134" y="2431114"/>
              <a:ext cx="3225165" cy="3347085"/>
            </a:xfrm>
            <a:custGeom>
              <a:avLst/>
              <a:gdLst/>
              <a:ahLst/>
              <a:cxnLst/>
              <a:rect l="l" t="t" r="r" b="b"/>
              <a:pathLst>
                <a:path w="3225165" h="3347085">
                  <a:moveTo>
                    <a:pt x="2910906" y="0"/>
                  </a:moveTo>
                  <a:lnTo>
                    <a:pt x="0" y="0"/>
                  </a:lnTo>
                  <a:lnTo>
                    <a:pt x="0" y="3032808"/>
                  </a:lnTo>
                  <a:lnTo>
                    <a:pt x="3405" y="3079228"/>
                  </a:lnTo>
                  <a:lnTo>
                    <a:pt x="13299" y="3123533"/>
                  </a:lnTo>
                  <a:lnTo>
                    <a:pt x="29194" y="3165238"/>
                  </a:lnTo>
                  <a:lnTo>
                    <a:pt x="50606" y="3203855"/>
                  </a:lnTo>
                  <a:lnTo>
                    <a:pt x="77048" y="3238900"/>
                  </a:lnTo>
                  <a:lnTo>
                    <a:pt x="108034" y="3269886"/>
                  </a:lnTo>
                  <a:lnTo>
                    <a:pt x="143079" y="3296328"/>
                  </a:lnTo>
                  <a:lnTo>
                    <a:pt x="181696" y="3317739"/>
                  </a:lnTo>
                  <a:lnTo>
                    <a:pt x="223400" y="3333635"/>
                  </a:lnTo>
                  <a:lnTo>
                    <a:pt x="267706" y="3343528"/>
                  </a:lnTo>
                  <a:lnTo>
                    <a:pt x="314126" y="3346934"/>
                  </a:lnTo>
                  <a:lnTo>
                    <a:pt x="3225032" y="3346934"/>
                  </a:lnTo>
                  <a:lnTo>
                    <a:pt x="3225032" y="314126"/>
                  </a:lnTo>
                  <a:lnTo>
                    <a:pt x="3221626" y="267708"/>
                  </a:lnTo>
                  <a:lnTo>
                    <a:pt x="3211732" y="223404"/>
                  </a:lnTo>
                  <a:lnTo>
                    <a:pt x="3195836" y="181701"/>
                  </a:lnTo>
                  <a:lnTo>
                    <a:pt x="3174423" y="143083"/>
                  </a:lnTo>
                  <a:lnTo>
                    <a:pt x="3147980" y="108038"/>
                  </a:lnTo>
                  <a:lnTo>
                    <a:pt x="3116993" y="77051"/>
                  </a:lnTo>
                  <a:lnTo>
                    <a:pt x="3081948" y="50609"/>
                  </a:lnTo>
                  <a:lnTo>
                    <a:pt x="3043331" y="29196"/>
                  </a:lnTo>
                  <a:lnTo>
                    <a:pt x="3001627" y="13300"/>
                  </a:lnTo>
                  <a:lnTo>
                    <a:pt x="2957324" y="3406"/>
                  </a:lnTo>
                  <a:lnTo>
                    <a:pt x="2910906" y="0"/>
                  </a:lnTo>
                  <a:close/>
                </a:path>
              </a:pathLst>
            </a:custGeom>
            <a:solidFill>
              <a:srgbClr val="762000"/>
            </a:solidFill>
          </p:spPr>
          <p:txBody>
            <a:bodyPr wrap="square" lIns="0" tIns="0" rIns="0" bIns="0" rtlCol="0"/>
            <a:lstStyle/>
            <a:p>
              <a:endParaRPr/>
            </a:p>
          </p:txBody>
        </p:sp>
        <p:pic>
          <p:nvPicPr>
            <p:cNvPr id="24" name="object 23">
              <a:extLst>
                <a:ext uri="{FF2B5EF4-FFF2-40B4-BE49-F238E27FC236}">
                  <a16:creationId xmlns:a16="http://schemas.microsoft.com/office/drawing/2014/main" id="{E5C219F8-C75F-D327-6A2C-5EAFE6742963}"/>
                </a:ext>
              </a:extLst>
            </p:cNvPr>
            <p:cNvPicPr/>
            <p:nvPr/>
          </p:nvPicPr>
          <p:blipFill>
            <a:blip r:embed="rId8" cstate="screen">
              <a:extLst>
                <a:ext uri="{28A0092B-C50C-407E-A947-70E740481C1C}">
                  <a14:useLocalDpi xmlns:a14="http://schemas.microsoft.com/office/drawing/2010/main"/>
                </a:ext>
              </a:extLst>
            </a:blip>
            <a:stretch>
              <a:fillRect/>
            </a:stretch>
          </p:blipFill>
          <p:spPr>
            <a:xfrm>
              <a:off x="7872966" y="3411631"/>
              <a:ext cx="2812783" cy="2157005"/>
            </a:xfrm>
            <a:prstGeom prst="rect">
              <a:avLst/>
            </a:prstGeom>
          </p:spPr>
        </p:pic>
      </p:grpSp>
      <p:sp>
        <p:nvSpPr>
          <p:cNvPr id="25" name="object 19">
            <a:extLst>
              <a:ext uri="{FF2B5EF4-FFF2-40B4-BE49-F238E27FC236}">
                <a16:creationId xmlns:a16="http://schemas.microsoft.com/office/drawing/2014/main" id="{4C03F714-9B33-74C1-4D62-8CDE8BD5D015}"/>
              </a:ext>
            </a:extLst>
          </p:cNvPr>
          <p:cNvSpPr txBox="1"/>
          <p:nvPr userDrawn="1"/>
        </p:nvSpPr>
        <p:spPr>
          <a:xfrm>
            <a:off x="12861051" y="1813624"/>
            <a:ext cx="998219" cy="327025"/>
          </a:xfrm>
          <a:prstGeom prst="rect">
            <a:avLst/>
          </a:prstGeom>
        </p:spPr>
        <p:txBody>
          <a:bodyPr vert="horz" wrap="square" lIns="0" tIns="15875" rIns="0" bIns="0" rtlCol="0">
            <a:spAutoFit/>
          </a:bodyPr>
          <a:lstStyle/>
          <a:p>
            <a:pPr marL="12700">
              <a:lnSpc>
                <a:spcPct val="100000"/>
              </a:lnSpc>
              <a:spcBef>
                <a:spcPts val="125"/>
              </a:spcBef>
            </a:pPr>
            <a:r>
              <a:rPr sz="1950" b="1" spc="-10" dirty="0">
                <a:solidFill>
                  <a:srgbClr val="FFFFFF"/>
                </a:solidFill>
                <a:latin typeface="Arial"/>
                <a:cs typeface="Arial"/>
              </a:rPr>
              <a:t>Vietnam</a:t>
            </a:r>
            <a:endParaRPr sz="1950">
              <a:latin typeface="Arial"/>
              <a:cs typeface="Arial"/>
            </a:endParaRPr>
          </a:p>
        </p:txBody>
      </p:sp>
      <p:sp>
        <p:nvSpPr>
          <p:cNvPr id="26" name="object 24">
            <a:extLst>
              <a:ext uri="{FF2B5EF4-FFF2-40B4-BE49-F238E27FC236}">
                <a16:creationId xmlns:a16="http://schemas.microsoft.com/office/drawing/2014/main" id="{82E5BE1F-5765-0261-1192-2C0BE6874799}"/>
              </a:ext>
            </a:extLst>
          </p:cNvPr>
          <p:cNvSpPr txBox="1"/>
          <p:nvPr userDrawn="1"/>
        </p:nvSpPr>
        <p:spPr>
          <a:xfrm>
            <a:off x="17019748" y="3024949"/>
            <a:ext cx="849630" cy="327025"/>
          </a:xfrm>
          <a:prstGeom prst="rect">
            <a:avLst/>
          </a:prstGeom>
        </p:spPr>
        <p:txBody>
          <a:bodyPr vert="horz" wrap="square" lIns="0" tIns="15875" rIns="0" bIns="0" rtlCol="0">
            <a:spAutoFit/>
          </a:bodyPr>
          <a:lstStyle/>
          <a:p>
            <a:pPr marL="12700">
              <a:lnSpc>
                <a:spcPct val="100000"/>
              </a:lnSpc>
              <a:spcBef>
                <a:spcPts val="125"/>
              </a:spcBef>
            </a:pPr>
            <a:r>
              <a:rPr sz="1950" b="1" spc="-10" dirty="0">
                <a:solidFill>
                  <a:srgbClr val="FFFFFF"/>
                </a:solidFill>
                <a:latin typeface="Arial"/>
                <a:cs typeface="Arial"/>
              </a:rPr>
              <a:t>Samoa</a:t>
            </a:r>
            <a:endParaRPr sz="1950" dirty="0">
              <a:latin typeface="Arial"/>
              <a:cs typeface="Arial"/>
            </a:endParaRPr>
          </a:p>
        </p:txBody>
      </p:sp>
      <p:sp>
        <p:nvSpPr>
          <p:cNvPr id="27" name="object 25">
            <a:extLst>
              <a:ext uri="{FF2B5EF4-FFF2-40B4-BE49-F238E27FC236}">
                <a16:creationId xmlns:a16="http://schemas.microsoft.com/office/drawing/2014/main" id="{CD7C0037-3141-C4F4-4130-B0D59342CAEC}"/>
              </a:ext>
            </a:extLst>
          </p:cNvPr>
          <p:cNvSpPr txBox="1"/>
          <p:nvPr userDrawn="1"/>
        </p:nvSpPr>
        <p:spPr>
          <a:xfrm>
            <a:off x="8020070" y="2597819"/>
            <a:ext cx="2524760" cy="628650"/>
          </a:xfrm>
          <a:prstGeom prst="rect">
            <a:avLst/>
          </a:prstGeom>
        </p:spPr>
        <p:txBody>
          <a:bodyPr vert="horz" wrap="square" lIns="0" tIns="11430" rIns="0" bIns="0" rtlCol="0">
            <a:spAutoFit/>
          </a:bodyPr>
          <a:lstStyle/>
          <a:p>
            <a:pPr marL="487680" marR="5080" indent="-475615">
              <a:lnSpc>
                <a:spcPct val="101499"/>
              </a:lnSpc>
              <a:spcBef>
                <a:spcPts val="90"/>
              </a:spcBef>
            </a:pPr>
            <a:r>
              <a:rPr sz="1950" b="1" dirty="0">
                <a:solidFill>
                  <a:srgbClr val="FFFFFF"/>
                </a:solidFill>
                <a:latin typeface="Arial"/>
                <a:cs typeface="Arial"/>
              </a:rPr>
              <a:t>Democratic</a:t>
            </a:r>
            <a:r>
              <a:rPr sz="1950" b="1" spc="65" dirty="0">
                <a:solidFill>
                  <a:srgbClr val="FFFFFF"/>
                </a:solidFill>
                <a:latin typeface="Arial"/>
                <a:cs typeface="Arial"/>
              </a:rPr>
              <a:t> </a:t>
            </a:r>
            <a:r>
              <a:rPr sz="1950" b="1" spc="-10" dirty="0">
                <a:solidFill>
                  <a:srgbClr val="FFFFFF"/>
                </a:solidFill>
                <a:latin typeface="Arial"/>
                <a:cs typeface="Arial"/>
              </a:rPr>
              <a:t>Republic </a:t>
            </a:r>
            <a:r>
              <a:rPr sz="1950" b="1" dirty="0">
                <a:solidFill>
                  <a:srgbClr val="FFFFFF"/>
                </a:solidFill>
                <a:latin typeface="Arial"/>
                <a:cs typeface="Arial"/>
              </a:rPr>
              <a:t>of</a:t>
            </a:r>
            <a:r>
              <a:rPr sz="1950" b="1" spc="20" dirty="0">
                <a:solidFill>
                  <a:srgbClr val="FFFFFF"/>
                </a:solidFill>
                <a:latin typeface="Arial"/>
                <a:cs typeface="Arial"/>
              </a:rPr>
              <a:t> </a:t>
            </a:r>
            <a:r>
              <a:rPr sz="1950" b="1" dirty="0">
                <a:solidFill>
                  <a:srgbClr val="FFFFFF"/>
                </a:solidFill>
                <a:latin typeface="Arial"/>
                <a:cs typeface="Arial"/>
              </a:rPr>
              <a:t>the</a:t>
            </a:r>
            <a:r>
              <a:rPr sz="1950" b="1" spc="25" dirty="0">
                <a:solidFill>
                  <a:srgbClr val="FFFFFF"/>
                </a:solidFill>
                <a:latin typeface="Arial"/>
                <a:cs typeface="Arial"/>
              </a:rPr>
              <a:t> </a:t>
            </a:r>
            <a:r>
              <a:rPr sz="1950" b="1" spc="-10" dirty="0">
                <a:solidFill>
                  <a:srgbClr val="FFFFFF"/>
                </a:solidFill>
                <a:latin typeface="Arial"/>
                <a:cs typeface="Arial"/>
              </a:rPr>
              <a:t>Congo</a:t>
            </a:r>
            <a:endParaRPr sz="1950">
              <a:latin typeface="Arial"/>
              <a:cs typeface="Arial"/>
            </a:endParaRPr>
          </a:p>
        </p:txBody>
      </p:sp>
      <p:grpSp>
        <p:nvGrpSpPr>
          <p:cNvPr id="28" name="object 27">
            <a:extLst>
              <a:ext uri="{FF2B5EF4-FFF2-40B4-BE49-F238E27FC236}">
                <a16:creationId xmlns:a16="http://schemas.microsoft.com/office/drawing/2014/main" id="{CFD36F23-CF9C-DD0B-967F-092D44F6D56D}"/>
              </a:ext>
            </a:extLst>
          </p:cNvPr>
          <p:cNvGrpSpPr/>
          <p:nvPr userDrawn="1"/>
        </p:nvGrpSpPr>
        <p:grpSpPr>
          <a:xfrm>
            <a:off x="10052055" y="6522487"/>
            <a:ext cx="9000490" cy="4301490"/>
            <a:chOff x="10052055" y="6522487"/>
            <a:chExt cx="9000490" cy="4301490"/>
          </a:xfrm>
        </p:grpSpPr>
        <p:pic>
          <p:nvPicPr>
            <p:cNvPr id="29" name="object 28">
              <a:extLst>
                <a:ext uri="{FF2B5EF4-FFF2-40B4-BE49-F238E27FC236}">
                  <a16:creationId xmlns:a16="http://schemas.microsoft.com/office/drawing/2014/main" id="{DADE94F0-C312-B384-3C8B-4A7954E8E025}"/>
                </a:ext>
              </a:extLst>
            </p:cNvPr>
            <p:cNvPicPr/>
            <p:nvPr/>
          </p:nvPicPr>
          <p:blipFill>
            <a:blip r:embed="rId9" cstate="screen">
              <a:extLst>
                <a:ext uri="{28A0092B-C50C-407E-A947-70E740481C1C}">
                  <a14:useLocalDpi xmlns:a14="http://schemas.microsoft.com/office/drawing/2010/main"/>
                </a:ext>
              </a:extLst>
            </a:blip>
            <a:stretch>
              <a:fillRect/>
            </a:stretch>
          </p:blipFill>
          <p:spPr>
            <a:xfrm>
              <a:off x="17525589" y="6522487"/>
              <a:ext cx="1157087" cy="1076527"/>
            </a:xfrm>
            <a:prstGeom prst="rect">
              <a:avLst/>
            </a:prstGeom>
          </p:spPr>
        </p:pic>
        <p:sp>
          <p:nvSpPr>
            <p:cNvPr id="30" name="object 29">
              <a:extLst>
                <a:ext uri="{FF2B5EF4-FFF2-40B4-BE49-F238E27FC236}">
                  <a16:creationId xmlns:a16="http://schemas.microsoft.com/office/drawing/2014/main" id="{32C51F4F-5EFE-0EE1-46E3-B1C5495B3539}"/>
                </a:ext>
              </a:extLst>
            </p:cNvPr>
            <p:cNvSpPr/>
            <p:nvPr/>
          </p:nvSpPr>
          <p:spPr>
            <a:xfrm>
              <a:off x="10052055" y="9430557"/>
              <a:ext cx="359410" cy="359410"/>
            </a:xfrm>
            <a:custGeom>
              <a:avLst/>
              <a:gdLst/>
              <a:ahLst/>
              <a:cxnLst/>
              <a:rect l="l" t="t" r="r" b="b"/>
              <a:pathLst>
                <a:path w="359409" h="359409">
                  <a:moveTo>
                    <a:pt x="179512" y="0"/>
                  </a:moveTo>
                  <a:lnTo>
                    <a:pt x="131788" y="6412"/>
                  </a:lnTo>
                  <a:lnTo>
                    <a:pt x="88906" y="24509"/>
                  </a:lnTo>
                  <a:lnTo>
                    <a:pt x="52575" y="52579"/>
                  </a:lnTo>
                  <a:lnTo>
                    <a:pt x="24507" y="88911"/>
                  </a:lnTo>
                  <a:lnTo>
                    <a:pt x="6411" y="131792"/>
                  </a:lnTo>
                  <a:lnTo>
                    <a:pt x="0" y="179512"/>
                  </a:lnTo>
                  <a:lnTo>
                    <a:pt x="6411" y="227237"/>
                  </a:lnTo>
                  <a:lnTo>
                    <a:pt x="24507" y="270122"/>
                  </a:lnTo>
                  <a:lnTo>
                    <a:pt x="52575" y="306455"/>
                  </a:lnTo>
                  <a:lnTo>
                    <a:pt x="88906" y="334526"/>
                  </a:lnTo>
                  <a:lnTo>
                    <a:pt x="131788" y="352623"/>
                  </a:lnTo>
                  <a:lnTo>
                    <a:pt x="179512" y="359036"/>
                  </a:lnTo>
                  <a:lnTo>
                    <a:pt x="227236" y="352623"/>
                  </a:lnTo>
                  <a:lnTo>
                    <a:pt x="270119" y="334526"/>
                  </a:lnTo>
                  <a:lnTo>
                    <a:pt x="306450" y="306455"/>
                  </a:lnTo>
                  <a:lnTo>
                    <a:pt x="334518" y="270122"/>
                  </a:lnTo>
                  <a:lnTo>
                    <a:pt x="352613" y="227237"/>
                  </a:lnTo>
                  <a:lnTo>
                    <a:pt x="359025" y="179512"/>
                  </a:lnTo>
                  <a:lnTo>
                    <a:pt x="352613" y="131792"/>
                  </a:lnTo>
                  <a:lnTo>
                    <a:pt x="334518" y="88911"/>
                  </a:lnTo>
                  <a:lnTo>
                    <a:pt x="306450" y="52579"/>
                  </a:lnTo>
                  <a:lnTo>
                    <a:pt x="270119" y="24509"/>
                  </a:lnTo>
                  <a:lnTo>
                    <a:pt x="227236" y="6412"/>
                  </a:lnTo>
                  <a:lnTo>
                    <a:pt x="179512" y="0"/>
                  </a:lnTo>
                  <a:close/>
                </a:path>
              </a:pathLst>
            </a:custGeom>
            <a:solidFill>
              <a:srgbClr val="A470BB"/>
            </a:solidFill>
          </p:spPr>
          <p:txBody>
            <a:bodyPr wrap="square" lIns="0" tIns="0" rIns="0" bIns="0" rtlCol="0"/>
            <a:lstStyle/>
            <a:p>
              <a:endParaRPr/>
            </a:p>
          </p:txBody>
        </p:sp>
        <p:sp>
          <p:nvSpPr>
            <p:cNvPr id="31" name="object 30">
              <a:extLst>
                <a:ext uri="{FF2B5EF4-FFF2-40B4-BE49-F238E27FC236}">
                  <a16:creationId xmlns:a16="http://schemas.microsoft.com/office/drawing/2014/main" id="{667D6092-6FDC-623A-F730-2CB236F0336A}"/>
                </a:ext>
              </a:extLst>
            </p:cNvPr>
            <p:cNvSpPr/>
            <p:nvPr/>
          </p:nvSpPr>
          <p:spPr>
            <a:xfrm>
              <a:off x="12711649" y="9430557"/>
              <a:ext cx="359410" cy="359410"/>
            </a:xfrm>
            <a:custGeom>
              <a:avLst/>
              <a:gdLst/>
              <a:ahLst/>
              <a:cxnLst/>
              <a:rect l="l" t="t" r="r" b="b"/>
              <a:pathLst>
                <a:path w="359409" h="359409">
                  <a:moveTo>
                    <a:pt x="179523" y="0"/>
                  </a:moveTo>
                  <a:lnTo>
                    <a:pt x="131798" y="6412"/>
                  </a:lnTo>
                  <a:lnTo>
                    <a:pt x="88914" y="24509"/>
                  </a:lnTo>
                  <a:lnTo>
                    <a:pt x="52580" y="52579"/>
                  </a:lnTo>
                  <a:lnTo>
                    <a:pt x="24510" y="88911"/>
                  </a:lnTo>
                  <a:lnTo>
                    <a:pt x="6412" y="131792"/>
                  </a:lnTo>
                  <a:lnTo>
                    <a:pt x="0" y="179512"/>
                  </a:lnTo>
                  <a:lnTo>
                    <a:pt x="6412" y="227237"/>
                  </a:lnTo>
                  <a:lnTo>
                    <a:pt x="24510" y="270122"/>
                  </a:lnTo>
                  <a:lnTo>
                    <a:pt x="52580" y="306455"/>
                  </a:lnTo>
                  <a:lnTo>
                    <a:pt x="88914" y="334526"/>
                  </a:lnTo>
                  <a:lnTo>
                    <a:pt x="131798" y="352623"/>
                  </a:lnTo>
                  <a:lnTo>
                    <a:pt x="179523" y="359036"/>
                  </a:lnTo>
                  <a:lnTo>
                    <a:pt x="227247" y="352623"/>
                  </a:lnTo>
                  <a:lnTo>
                    <a:pt x="270129" y="334526"/>
                  </a:lnTo>
                  <a:lnTo>
                    <a:pt x="306460" y="306455"/>
                  </a:lnTo>
                  <a:lnTo>
                    <a:pt x="334528" y="270122"/>
                  </a:lnTo>
                  <a:lnTo>
                    <a:pt x="352624" y="227237"/>
                  </a:lnTo>
                  <a:lnTo>
                    <a:pt x="359036" y="179512"/>
                  </a:lnTo>
                  <a:lnTo>
                    <a:pt x="352624" y="131792"/>
                  </a:lnTo>
                  <a:lnTo>
                    <a:pt x="334528" y="88911"/>
                  </a:lnTo>
                  <a:lnTo>
                    <a:pt x="306460" y="52579"/>
                  </a:lnTo>
                  <a:lnTo>
                    <a:pt x="270129" y="24509"/>
                  </a:lnTo>
                  <a:lnTo>
                    <a:pt x="227247" y="6412"/>
                  </a:lnTo>
                  <a:lnTo>
                    <a:pt x="179523" y="0"/>
                  </a:lnTo>
                  <a:close/>
                </a:path>
              </a:pathLst>
            </a:custGeom>
            <a:solidFill>
              <a:srgbClr val="5DCFC6"/>
            </a:solidFill>
          </p:spPr>
          <p:txBody>
            <a:bodyPr wrap="square" lIns="0" tIns="0" rIns="0" bIns="0" rtlCol="0"/>
            <a:lstStyle/>
            <a:p>
              <a:endParaRPr/>
            </a:p>
          </p:txBody>
        </p:sp>
        <p:pic>
          <p:nvPicPr>
            <p:cNvPr id="32" name="object 31">
              <a:extLst>
                <a:ext uri="{FF2B5EF4-FFF2-40B4-BE49-F238E27FC236}">
                  <a16:creationId xmlns:a16="http://schemas.microsoft.com/office/drawing/2014/main" id="{0D3BEE04-4F32-148E-91C6-4A3CB8DC30F4}"/>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2764270" y="9477704"/>
              <a:ext cx="253908" cy="244547"/>
            </a:xfrm>
            <a:prstGeom prst="rect">
              <a:avLst/>
            </a:prstGeom>
          </p:spPr>
        </p:pic>
        <p:pic>
          <p:nvPicPr>
            <p:cNvPr id="33" name="object 32">
              <a:extLst>
                <a:ext uri="{FF2B5EF4-FFF2-40B4-BE49-F238E27FC236}">
                  <a16:creationId xmlns:a16="http://schemas.microsoft.com/office/drawing/2014/main" id="{BBF29D9E-C6BE-ABD9-91AD-A7DEA745653F}"/>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5266551" y="10315710"/>
              <a:ext cx="3785938" cy="507668"/>
            </a:xfrm>
            <a:prstGeom prst="rect">
              <a:avLst/>
            </a:prstGeom>
          </p:spPr>
        </p:pic>
      </p:grpSp>
      <p:sp>
        <p:nvSpPr>
          <p:cNvPr id="34" name="object 33">
            <a:extLst>
              <a:ext uri="{FF2B5EF4-FFF2-40B4-BE49-F238E27FC236}">
                <a16:creationId xmlns:a16="http://schemas.microsoft.com/office/drawing/2014/main" id="{FBA8D7E4-56BA-4168-B204-6033086C59AA}"/>
              </a:ext>
            </a:extLst>
          </p:cNvPr>
          <p:cNvSpPr txBox="1"/>
          <p:nvPr userDrawn="1"/>
        </p:nvSpPr>
        <p:spPr>
          <a:xfrm>
            <a:off x="10562894" y="9444449"/>
            <a:ext cx="1812925" cy="339725"/>
          </a:xfrm>
          <a:prstGeom prst="rect">
            <a:avLst/>
          </a:prstGeom>
        </p:spPr>
        <p:txBody>
          <a:bodyPr vert="horz" wrap="square" lIns="0" tIns="13970" rIns="0" bIns="0" rtlCol="0">
            <a:spAutoFit/>
          </a:bodyPr>
          <a:lstStyle/>
          <a:p>
            <a:pPr marL="12700">
              <a:lnSpc>
                <a:spcPct val="100000"/>
              </a:lnSpc>
              <a:spcBef>
                <a:spcPts val="110"/>
              </a:spcBef>
            </a:pPr>
            <a:r>
              <a:rPr sz="2050" spc="-25" dirty="0">
                <a:solidFill>
                  <a:srgbClr val="0F233D"/>
                </a:solidFill>
                <a:latin typeface="Arial"/>
                <a:cs typeface="Arial"/>
              </a:rPr>
              <a:t>Where</a:t>
            </a:r>
            <a:r>
              <a:rPr sz="2050" spc="-90" dirty="0">
                <a:solidFill>
                  <a:srgbClr val="0F233D"/>
                </a:solidFill>
                <a:latin typeface="Arial"/>
                <a:cs typeface="Arial"/>
              </a:rPr>
              <a:t> </a:t>
            </a:r>
            <a:r>
              <a:rPr sz="2050" dirty="0">
                <a:solidFill>
                  <a:srgbClr val="0F233D"/>
                </a:solidFill>
                <a:latin typeface="Arial"/>
                <a:cs typeface="Arial"/>
              </a:rPr>
              <a:t>we</a:t>
            </a:r>
            <a:r>
              <a:rPr sz="2050" spc="-90" dirty="0">
                <a:solidFill>
                  <a:srgbClr val="0F233D"/>
                </a:solidFill>
                <a:latin typeface="Arial"/>
                <a:cs typeface="Arial"/>
              </a:rPr>
              <a:t> </a:t>
            </a:r>
            <a:r>
              <a:rPr sz="2050" spc="-20" dirty="0">
                <a:solidFill>
                  <a:srgbClr val="0F233D"/>
                </a:solidFill>
                <a:latin typeface="Arial"/>
                <a:cs typeface="Arial"/>
              </a:rPr>
              <a:t>work</a:t>
            </a:r>
            <a:endParaRPr sz="2050" dirty="0">
              <a:latin typeface="Arial"/>
              <a:cs typeface="Arial"/>
            </a:endParaRPr>
          </a:p>
        </p:txBody>
      </p:sp>
      <p:sp>
        <p:nvSpPr>
          <p:cNvPr id="35" name="object 34">
            <a:extLst>
              <a:ext uri="{FF2B5EF4-FFF2-40B4-BE49-F238E27FC236}">
                <a16:creationId xmlns:a16="http://schemas.microsoft.com/office/drawing/2014/main" id="{2A350029-EFB6-BA42-23F7-68898A163350}"/>
              </a:ext>
            </a:extLst>
          </p:cNvPr>
          <p:cNvSpPr txBox="1"/>
          <p:nvPr userDrawn="1"/>
        </p:nvSpPr>
        <p:spPr>
          <a:xfrm>
            <a:off x="13232970" y="9464036"/>
            <a:ext cx="2080895" cy="339725"/>
          </a:xfrm>
          <a:prstGeom prst="rect">
            <a:avLst/>
          </a:prstGeom>
        </p:spPr>
        <p:txBody>
          <a:bodyPr vert="horz" wrap="square" lIns="0" tIns="13970" rIns="0" bIns="0" rtlCol="0">
            <a:spAutoFit/>
          </a:bodyPr>
          <a:lstStyle/>
          <a:p>
            <a:pPr marL="12700">
              <a:lnSpc>
                <a:spcPct val="100000"/>
              </a:lnSpc>
              <a:spcBef>
                <a:spcPts val="110"/>
              </a:spcBef>
            </a:pPr>
            <a:r>
              <a:rPr sz="2050" dirty="0">
                <a:solidFill>
                  <a:srgbClr val="0F233D"/>
                </a:solidFill>
                <a:latin typeface="Arial"/>
                <a:cs typeface="Arial"/>
              </a:rPr>
              <a:t>Feature</a:t>
            </a:r>
            <a:r>
              <a:rPr sz="2050" spc="-135" dirty="0">
                <a:solidFill>
                  <a:srgbClr val="0F233D"/>
                </a:solidFill>
                <a:latin typeface="Arial"/>
                <a:cs typeface="Arial"/>
              </a:rPr>
              <a:t> </a:t>
            </a:r>
            <a:r>
              <a:rPr sz="2050" spc="-10" dirty="0">
                <a:solidFill>
                  <a:srgbClr val="0F233D"/>
                </a:solidFill>
                <a:latin typeface="Arial"/>
                <a:cs typeface="Arial"/>
              </a:rPr>
              <a:t>countries</a:t>
            </a:r>
            <a:endParaRPr sz="2050">
              <a:latin typeface="Arial"/>
              <a:cs typeface="Arial"/>
            </a:endParaRPr>
          </a:p>
        </p:txBody>
      </p:sp>
      <p:sp>
        <p:nvSpPr>
          <p:cNvPr id="38" name="Text Placeholder 37">
            <a:extLst>
              <a:ext uri="{FF2B5EF4-FFF2-40B4-BE49-F238E27FC236}">
                <a16:creationId xmlns:a16="http://schemas.microsoft.com/office/drawing/2014/main" id="{C5DD6788-2C70-9595-DF9E-306661124258}"/>
              </a:ext>
            </a:extLst>
          </p:cNvPr>
          <p:cNvSpPr>
            <a:spLocks noGrp="1"/>
          </p:cNvSpPr>
          <p:nvPr>
            <p:ph type="body" sz="quarter" idx="10" hasCustomPrompt="1"/>
          </p:nvPr>
        </p:nvSpPr>
        <p:spPr>
          <a:xfrm>
            <a:off x="1418629" y="2797046"/>
            <a:ext cx="4981880" cy="5600829"/>
          </a:xfrm>
        </p:spPr>
        <p:txBody>
          <a:bodyPr/>
          <a:lstStyle>
            <a:lvl1pPr marL="14400">
              <a:lnSpc>
                <a:spcPct val="115000"/>
              </a:lnSpc>
              <a:defRPr sz="3550"/>
            </a:lvl1pPr>
          </a:lstStyle>
          <a:p>
            <a:pPr lvl="0"/>
            <a:r>
              <a:rPr lang="en-AU" dirty="0"/>
              <a:t>For over 60 years, Caritas Australia has worked hand in hand with the most marginalised</a:t>
            </a:r>
          </a:p>
          <a:p>
            <a:pPr lvl="0"/>
            <a:r>
              <a:rPr lang="en-AU" dirty="0"/>
              <a:t>and remote communities in Australia and overseas to confront the challenges of poverty.</a:t>
            </a:r>
          </a:p>
        </p:txBody>
      </p:sp>
    </p:spTree>
    <p:extLst>
      <p:ext uri="{BB962C8B-B14F-4D97-AF65-F5344CB8AC3E}">
        <p14:creationId xmlns:p14="http://schemas.microsoft.com/office/powerpoint/2010/main" val="3373498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2/4/2025</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
        <p:nvSpPr>
          <p:cNvPr id="9" name="Title Placeholder 8">
            <a:extLst>
              <a:ext uri="{FF2B5EF4-FFF2-40B4-BE49-F238E27FC236}">
                <a16:creationId xmlns:a16="http://schemas.microsoft.com/office/drawing/2014/main" id="{5F017B84-F1BF-4C20-0716-5DA0AB3A097E}"/>
              </a:ext>
            </a:extLst>
          </p:cNvPr>
          <p:cNvSpPr>
            <a:spLocks noGrp="1"/>
          </p:cNvSpPr>
          <p:nvPr>
            <p:ph type="title"/>
          </p:nvPr>
        </p:nvSpPr>
        <p:spPr>
          <a:xfrm>
            <a:off x="1005205" y="777875"/>
            <a:ext cx="17338675" cy="1164025"/>
          </a:xfrm>
          <a:prstGeom prst="rect">
            <a:avLst/>
          </a:prstGeom>
        </p:spPr>
        <p:txBody>
          <a:bodyPr vert="horz" lIns="91440" tIns="45720" rIns="91440" bIns="45720" rtlCol="0" anchor="ctr">
            <a:normAutofit/>
          </a:bodyPr>
          <a:lstStyle/>
          <a:p>
            <a:r>
              <a:rPr lang="en-GB" dirty="0"/>
              <a:t>Click to edit Master title style</a:t>
            </a:r>
            <a:endParaRPr lang="en-AU"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8" r:id="rId13"/>
    <p:sldLayoutId id="2147483680" r:id="rId14"/>
    <p:sldLayoutId id="2147483689" r:id="rId15"/>
    <p:sldLayoutId id="2147483681" r:id="rId16"/>
    <p:sldLayoutId id="2147483682" r:id="rId17"/>
    <p:sldLayoutId id="2147483687" r:id="rId18"/>
    <p:sldLayoutId id="2147483667" r:id="rId19"/>
    <p:sldLayoutId id="2147483661" r:id="rId20"/>
    <p:sldLayoutId id="2147483662" r:id="rId21"/>
    <p:sldLayoutId id="2147483663" r:id="rId22"/>
    <p:sldLayoutId id="2147483664" r:id="rId23"/>
    <p:sldLayoutId id="2147483665" r:id="rId24"/>
  </p:sldLayoutIdLst>
  <p:txStyles>
    <p:titleStyle>
      <a:lvl1pPr>
        <a:defRPr sz="5900" b="1">
          <a:solidFill>
            <a:srgbClr val="762000"/>
          </a:solidFill>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9.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0.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1.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2.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3.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4.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5.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5.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6.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7.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49.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50.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6.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37.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Diagonal Corners Rounded 4">
            <a:extLst>
              <a:ext uri="{FF2B5EF4-FFF2-40B4-BE49-F238E27FC236}">
                <a16:creationId xmlns:a16="http://schemas.microsoft.com/office/drawing/2014/main" id="{62AFEC7E-4E6D-7A3A-6499-D82BDA92593C}"/>
              </a:ext>
            </a:extLst>
          </p:cNvPr>
          <p:cNvSpPr/>
          <p:nvPr/>
        </p:nvSpPr>
        <p:spPr>
          <a:xfrm>
            <a:off x="7080250" y="7712075"/>
            <a:ext cx="6096000" cy="1905000"/>
          </a:xfrm>
          <a:prstGeom prst="round2Diag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 Placeholder 1">
            <a:extLst>
              <a:ext uri="{FF2B5EF4-FFF2-40B4-BE49-F238E27FC236}">
                <a16:creationId xmlns:a16="http://schemas.microsoft.com/office/drawing/2014/main" id="{D9ED083C-8DF9-F4C4-22F5-EE7EE3DF33D8}"/>
              </a:ext>
            </a:extLst>
          </p:cNvPr>
          <p:cNvSpPr>
            <a:spLocks noGrp="1"/>
          </p:cNvSpPr>
          <p:nvPr>
            <p:ph type="body" sz="quarter" idx="16"/>
          </p:nvPr>
        </p:nvSpPr>
        <p:spPr>
          <a:xfrm>
            <a:off x="6313487" y="7987466"/>
            <a:ext cx="7629525" cy="1354217"/>
          </a:xfrm>
        </p:spPr>
        <p:txBody>
          <a:bodyPr/>
          <a:lstStyle/>
          <a:p>
            <a:r>
              <a:rPr lang="en-US" b="1" dirty="0"/>
              <a:t>Way of the Cross</a:t>
            </a:r>
          </a:p>
          <a:p>
            <a:r>
              <a:rPr lang="en-US" dirty="0"/>
              <a:t>Parish Resource</a:t>
            </a:r>
            <a:endParaRPr lang="en-AU" dirty="0"/>
          </a:p>
        </p:txBody>
      </p:sp>
    </p:spTree>
    <p:extLst>
      <p:ext uri="{BB962C8B-B14F-4D97-AF65-F5344CB8AC3E}">
        <p14:creationId xmlns:p14="http://schemas.microsoft.com/office/powerpoint/2010/main" val="9760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understands how uncertain we can feel when life becomes challenging. Sometimes, the combination of such things as living with a disability, not having enough money to buy what you need, or living far from hospitals or schools make life especially challenging.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568097"/>
            <a:ext cx="9238834" cy="2173157"/>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5079421"/>
            <a:ext cx="8051019" cy="115050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Under the weight of a heavy cross, Jesus stumbles and falls.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3</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the first time</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210692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young man of short stature sitting at a computer desk at a home smiling to camera. ">
            <a:extLst>
              <a:ext uri="{FF2B5EF4-FFF2-40B4-BE49-F238E27FC236}">
                <a16:creationId xmlns:a16="http://schemas.microsoft.com/office/drawing/2014/main" id="{E49D9131-0DB0-94A4-DA46-B728281C649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Lam is working as a freelance Graphic Designer from his home in Quang Nam, Vietnam.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180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Lam’s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56691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18968" y="892175"/>
            <a:ext cx="8832850" cy="9525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961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lift up all who stumble or feel left out.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dignity.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“All of us are linked by unseen bonds and together form a kind of universal family…”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Deum </a:t>
            </a:r>
            <a:r>
              <a:rPr lang="en-US" sz="1200" dirty="0">
                <a:solidFill>
                  <a:schemeClr val="accent2">
                    <a:lumMod val="75000"/>
                  </a:schemeClr>
                </a:solidFill>
                <a:latin typeface="+mj-lt"/>
              </a:rPr>
              <a:t>n67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3852" y="696849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16467" y="146879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3713" y="2424915"/>
            <a:ext cx="8108952" cy="4189801"/>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Have you ever been surprised by another person’s ability to overcome challenges? Why was it surprising?</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Around the world, many people, creatures and ecosystems face urgent challenges. How will you make a difference?</a:t>
            </a:r>
          </a:p>
        </p:txBody>
      </p:sp>
    </p:spTree>
    <p:extLst>
      <p:ext uri="{BB962C8B-B14F-4D97-AF65-F5344CB8AC3E}">
        <p14:creationId xmlns:p14="http://schemas.microsoft.com/office/powerpoint/2010/main" val="214610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80850" y="3604017"/>
            <a:ext cx="7200224" cy="410131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knew that love brings comfort in times of suffering. Mary knew it too. Even while Jesus was on the cross, he showed love for his mother by connecting her with his dear friend John, who made a place for her in his home.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387487"/>
            <a:ext cx="9671050" cy="2534377"/>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41479" y="4783186"/>
            <a:ext cx="8550092"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On the way, Jesus meets his mother. Out of deep love and utter sadness at watching her son suffer, Mary comforts him.</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4</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meets his mother</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330189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group of people sitting on a bench&#10;&#10;Description automatically generated">
            <a:extLst>
              <a:ext uri="{FF2B5EF4-FFF2-40B4-BE49-F238E27FC236}">
                <a16:creationId xmlns:a16="http://schemas.microsoft.com/office/drawing/2014/main" id="{29D040BE-B8C7-C601-132D-8F956591E2A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Nina, far right, with Vera and her grandson Ruslan. Photo: </a:t>
            </a:r>
            <a:r>
              <a:rPr lang="en-US" sz="1200" dirty="0" err="1">
                <a:latin typeface="+mj-lt"/>
                <a:ea typeface="Roboto" panose="02000000000000000000" pitchFamily="2" charset="0"/>
                <a:cs typeface="Roboto" panose="02000000000000000000" pitchFamily="2" charset="0"/>
              </a:rPr>
              <a:t>Shimbator</a:t>
            </a:r>
            <a:r>
              <a:rPr lang="en-US" sz="1200" dirty="0">
                <a:latin typeface="+mj-lt"/>
                <a:ea typeface="Roboto" panose="02000000000000000000" pitchFamily="2" charset="0"/>
                <a:cs typeface="Roboto" panose="02000000000000000000" pitchFamily="2" charset="0"/>
              </a:rPr>
              <a:t> for CRS</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8686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A Community’s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5358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85800" y="1044575"/>
            <a:ext cx="9137650" cy="92202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90027" y="777816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show love without limits and make a place of belonging for all.</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37552"/>
            <a:ext cx="6641120" cy="263424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“God has joined us so closely to the world around us that we can feel the desertification of the soil...”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Deum </a:t>
            </a:r>
            <a:r>
              <a:rPr lang="en-US" sz="1200" dirty="0">
                <a:solidFill>
                  <a:schemeClr val="accent2">
                    <a:lumMod val="75000"/>
                  </a:schemeClr>
                </a:solidFill>
                <a:latin typeface="+mj-lt"/>
              </a:rPr>
              <a:t>n67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60450" y="674249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60450" y="172280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90027" y="275339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Think of a time when you were experiencing hardship. Who walked this journey with you? How did they show love during this time? </a:t>
            </a:r>
          </a:p>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What could you do to show love to others going through hardships? </a:t>
            </a:r>
          </a:p>
        </p:txBody>
      </p:sp>
    </p:spTree>
    <p:extLst>
      <p:ext uri="{BB962C8B-B14F-4D97-AF65-F5344CB8AC3E}">
        <p14:creationId xmlns:p14="http://schemas.microsoft.com/office/powerpoint/2010/main" val="347921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912962" y="3011548"/>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As in Jesus’s own story, when we travel life’s difficult roads, the help of others can make all the difference. Sometimes, we depend on the support of friends, family or others in our community. Other times, we are the ones to stand in solidarity with people in need.</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653696"/>
            <a:ext cx="9238834" cy="400195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On their way out to Golgotha, the soldiers come across Simon, a man who had travelled from a place called Cyrene. They make him help Jesus carry the cross.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5</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Simon of Cyrene helps Jesus carry the cross</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127605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an sitting on a handcrafted stool, holding a bench plane across his body as it rests on his legs. There are other tools on the bench next to him. He is setup in front of a hut. ">
            <a:extLst>
              <a:ext uri="{FF2B5EF4-FFF2-40B4-BE49-F238E27FC236}">
                <a16:creationId xmlns:a16="http://schemas.microsoft.com/office/drawing/2014/main" id="{859FC690-BA74-1E84-1FF5-91293ADD0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6" y="-1584325"/>
            <a:ext cx="20106026" cy="1386887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278693"/>
            <a:ext cx="13689663" cy="499109"/>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Roland learnt carpentry skills through the Youth Strengthening Capacity program in the Democratic Republic of the Congo. This empowered Roland to develop  stable income to support his family and build self-reliance. He is now a mentor to other community members enabling them to  be self-reliant.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274247"/>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171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Roland’s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6537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533400" y="1548607"/>
            <a:ext cx="9366250" cy="821213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351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are in solidarity with all in need.</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solidarity.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785206"/>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“Remember, we are all but </a:t>
            </a:r>
            <a:r>
              <a:rPr lang="en-US" sz="3500" dirty="0" err="1">
                <a:solidFill>
                  <a:schemeClr val="accent2">
                    <a:lumMod val="75000"/>
                  </a:schemeClr>
                </a:solidFill>
                <a:latin typeface="+mj-lt"/>
              </a:rPr>
              <a:t>travellers</a:t>
            </a:r>
            <a:r>
              <a:rPr lang="en-US" sz="3500" dirty="0">
                <a:solidFill>
                  <a:schemeClr val="accent2">
                    <a:lumMod val="75000"/>
                  </a:schemeClr>
                </a:solidFill>
                <a:latin typeface="+mj-lt"/>
              </a:rPr>
              <a:t> here.” </a:t>
            </a:r>
          </a:p>
          <a:p>
            <a:pPr algn="ctr">
              <a:lnSpc>
                <a:spcPct val="110000"/>
              </a:lnSpc>
              <a:spcAft>
                <a:spcPts val="600"/>
              </a:spcAft>
            </a:pPr>
            <a:r>
              <a:rPr lang="en-US" sz="1200" dirty="0">
                <a:solidFill>
                  <a:schemeClr val="accent2">
                    <a:lumMod val="75000"/>
                  </a:schemeClr>
                </a:solidFill>
                <a:latin typeface="+mj-lt"/>
              </a:rPr>
              <a:t>Saint Mary MacKillop, 1867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49707" y="640609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49707" y="214927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1098" y="3094668"/>
            <a:ext cx="8108952" cy="3004862"/>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Think of a time when someone came alongside you to show their support. How did that feel?</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you act in solidarity with people like Roland?</a:t>
            </a:r>
          </a:p>
        </p:txBody>
      </p:sp>
    </p:spTree>
    <p:extLst>
      <p:ext uri="{BB962C8B-B14F-4D97-AF65-F5344CB8AC3E}">
        <p14:creationId xmlns:p14="http://schemas.microsoft.com/office/powerpoint/2010/main" val="166989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92722"/>
            <a:ext cx="7187468" cy="232390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Veronica was moved to compassion and used what she had to help Jesus. Her gesture was a sign of care and human dignity.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068020"/>
            <a:ext cx="9238834" cy="5173311"/>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598247"/>
            <a:ext cx="8051019" cy="411285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As Jesus walks along the road, slowed and sweating under the weight of the heavy cross, he is met by a woman named Veronica. Seeing his suffering and with her heart full of compassion, Veronica holds out her cloth and uses it to wipe his face.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6</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Veronica wipes the face of Jesus</a:t>
            </a:r>
          </a:p>
        </p:txBody>
      </p:sp>
    </p:spTree>
    <p:extLst>
      <p:ext uri="{BB962C8B-B14F-4D97-AF65-F5344CB8AC3E}">
        <p14:creationId xmlns:p14="http://schemas.microsoft.com/office/powerpoint/2010/main" val="315539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63D22-8BF4-D8BF-83BA-199DD1621495}"/>
              </a:ext>
            </a:extLst>
          </p:cNvPr>
          <p:cNvSpPr>
            <a:spLocks noGrp="1"/>
          </p:cNvSpPr>
          <p:nvPr>
            <p:ph type="title"/>
          </p:nvPr>
        </p:nvSpPr>
        <p:spPr/>
        <p:txBody>
          <a:bodyPr>
            <a:noAutofit/>
          </a:bodyPr>
          <a:lstStyle/>
          <a:p>
            <a:r>
              <a:rPr lang="en-US" sz="5000" dirty="0"/>
              <a:t>How to use this resource</a:t>
            </a:r>
            <a:endParaRPr lang="en-AU" sz="5000" dirty="0"/>
          </a:p>
        </p:txBody>
      </p:sp>
      <p:sp>
        <p:nvSpPr>
          <p:cNvPr id="3" name="Text Placeholder 2">
            <a:extLst>
              <a:ext uri="{FF2B5EF4-FFF2-40B4-BE49-F238E27FC236}">
                <a16:creationId xmlns:a16="http://schemas.microsoft.com/office/drawing/2014/main" id="{D3A21815-563A-5207-00A8-52BC5815B3D0}"/>
              </a:ext>
            </a:extLst>
          </p:cNvPr>
          <p:cNvSpPr>
            <a:spLocks noGrp="1"/>
          </p:cNvSpPr>
          <p:nvPr>
            <p:ph type="body" sz="quarter" idx="11"/>
          </p:nvPr>
        </p:nvSpPr>
        <p:spPr>
          <a:xfrm>
            <a:off x="908050" y="2174875"/>
            <a:ext cx="18161660" cy="4546116"/>
          </a:xfrm>
        </p:spPr>
        <p:txBody>
          <a:bodyPr/>
          <a:lstStyle/>
          <a:p>
            <a:pPr marL="14400" indent="0">
              <a:buNone/>
            </a:pPr>
            <a:r>
              <a:rPr lang="en-US" sz="2000" dirty="0">
                <a:latin typeface="+mj-lt"/>
              </a:rPr>
              <a:t>This resource offers brief reflections on the fourteen stations of the Traditional Way of the Cross. It also shares stories from Caritas Australia’s work to end poverty, promote justice and uphold dignity for the sake of the world’s most vulnerable people and communities. </a:t>
            </a:r>
          </a:p>
          <a:p>
            <a:pPr marL="14400" indent="0">
              <a:buNone/>
            </a:pPr>
            <a:r>
              <a:rPr lang="en-US" sz="2000" dirty="0">
                <a:latin typeface="+mj-lt"/>
              </a:rPr>
              <a:t>Given the number of stations and related reflections and stories, you may wish to focus on a few stations at a time, ‘walking’ the Way of the Cross over a number of days or weeks leading up to Holy Week. </a:t>
            </a:r>
          </a:p>
          <a:p>
            <a:pPr marL="14400" indent="0">
              <a:buNone/>
            </a:pPr>
            <a:r>
              <a:rPr lang="en-US" sz="2000" dirty="0">
                <a:latin typeface="+mj-lt"/>
              </a:rPr>
              <a:t>To aid group discussion, personal reflection and prayer, each </a:t>
            </a:r>
            <a:r>
              <a:rPr lang="en-US" sz="2000" b="1" dirty="0">
                <a:latin typeface="+mj-lt"/>
              </a:rPr>
              <a:t>Station </a:t>
            </a:r>
            <a:r>
              <a:rPr lang="en-US" sz="2000" dirty="0">
                <a:latin typeface="+mj-lt"/>
              </a:rPr>
              <a:t>and</a:t>
            </a:r>
            <a:r>
              <a:rPr lang="en-US" sz="2000" b="1" dirty="0">
                <a:latin typeface="+mj-lt"/>
              </a:rPr>
              <a:t> Story </a:t>
            </a:r>
            <a:r>
              <a:rPr lang="en-US" sz="2000" dirty="0">
                <a:latin typeface="+mj-lt"/>
              </a:rPr>
              <a:t>in this resource is accompanied by prompts </a:t>
            </a:r>
            <a:r>
              <a:rPr lang="en-US" sz="2000" b="1" dirty="0">
                <a:latin typeface="+mj-lt"/>
              </a:rPr>
              <a:t>to Reflect </a:t>
            </a:r>
            <a:r>
              <a:rPr lang="en-US" sz="2000" dirty="0">
                <a:latin typeface="+mj-lt"/>
              </a:rPr>
              <a:t>and</a:t>
            </a:r>
            <a:r>
              <a:rPr lang="en-US" sz="2000" b="1" dirty="0">
                <a:latin typeface="+mj-lt"/>
              </a:rPr>
              <a:t> Respond</a:t>
            </a:r>
            <a:r>
              <a:rPr lang="en-US" sz="2000" dirty="0">
                <a:latin typeface="+mj-lt"/>
              </a:rPr>
              <a:t>.</a:t>
            </a:r>
          </a:p>
          <a:p>
            <a:pPr marL="14400" indent="0">
              <a:buNone/>
            </a:pPr>
            <a:r>
              <a:rPr lang="en-US" sz="2000" b="1" dirty="0">
                <a:latin typeface="+mj-lt"/>
              </a:rPr>
              <a:t>Before you start: </a:t>
            </a:r>
          </a:p>
          <a:p>
            <a:r>
              <a:rPr lang="en-US" sz="2000" dirty="0">
                <a:latin typeface="+mj-lt"/>
              </a:rPr>
              <a:t>Choose a</a:t>
            </a:r>
            <a:r>
              <a:rPr lang="en-US" sz="2000" b="1" i="1" dirty="0">
                <a:latin typeface="+mj-lt"/>
              </a:rPr>
              <a:t> Leader </a:t>
            </a:r>
            <a:r>
              <a:rPr lang="en-US" sz="2000" dirty="0">
                <a:latin typeface="+mj-lt"/>
              </a:rPr>
              <a:t>to lead these parts: </a:t>
            </a:r>
            <a:r>
              <a:rPr lang="en-US" sz="2000" b="1" dirty="0">
                <a:latin typeface="+mj-lt"/>
              </a:rPr>
              <a:t>Introduction, Reflect </a:t>
            </a:r>
            <a:r>
              <a:rPr lang="en-US" sz="2000" dirty="0">
                <a:latin typeface="+mj-lt"/>
              </a:rPr>
              <a:t>and</a:t>
            </a:r>
            <a:r>
              <a:rPr lang="en-US" sz="2000" b="1" dirty="0">
                <a:latin typeface="+mj-lt"/>
              </a:rPr>
              <a:t> Respond</a:t>
            </a:r>
            <a:r>
              <a:rPr lang="en-US" sz="2000" dirty="0">
                <a:latin typeface="+mj-lt"/>
              </a:rPr>
              <a:t>. </a:t>
            </a:r>
          </a:p>
          <a:p>
            <a:r>
              <a:rPr lang="en-US" sz="2000" dirty="0">
                <a:latin typeface="+mj-lt"/>
              </a:rPr>
              <a:t>Choose at least one </a:t>
            </a:r>
            <a:r>
              <a:rPr lang="en-US" sz="2000" b="1" i="1" dirty="0">
                <a:latin typeface="+mj-lt"/>
              </a:rPr>
              <a:t>Reader</a:t>
            </a:r>
            <a:r>
              <a:rPr lang="en-US" sz="2000" dirty="0">
                <a:latin typeface="+mj-lt"/>
              </a:rPr>
              <a:t> to read these parts for each station: </a:t>
            </a:r>
            <a:r>
              <a:rPr lang="en-US" sz="2000" b="1" dirty="0">
                <a:latin typeface="+mj-lt"/>
              </a:rPr>
              <a:t>Station </a:t>
            </a:r>
            <a:r>
              <a:rPr lang="en-US" sz="2000" dirty="0">
                <a:latin typeface="+mj-lt"/>
              </a:rPr>
              <a:t>and </a:t>
            </a:r>
            <a:r>
              <a:rPr lang="en-US" sz="2000" b="1" dirty="0">
                <a:latin typeface="+mj-lt"/>
              </a:rPr>
              <a:t>Story. </a:t>
            </a:r>
          </a:p>
          <a:p>
            <a:r>
              <a:rPr lang="en-US" sz="2000" dirty="0">
                <a:latin typeface="+mj-lt"/>
              </a:rPr>
              <a:t>Find the script for each part in the ‘Notes’ section accompanying each slide.</a:t>
            </a:r>
          </a:p>
        </p:txBody>
      </p:sp>
    </p:spTree>
    <p:extLst>
      <p:ext uri="{BB962C8B-B14F-4D97-AF65-F5344CB8AC3E}">
        <p14:creationId xmlns:p14="http://schemas.microsoft.com/office/powerpoint/2010/main" val="305355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women standing and looking directly into the camera holding a steel water vase.">
            <a:extLst>
              <a:ext uri="{FF2B5EF4-FFF2-40B4-BE49-F238E27FC236}">
                <a16:creationId xmlns:a16="http://schemas.microsoft.com/office/drawing/2014/main" id="{07432967-A5FD-F314-4D1B-35A01665D83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397940"/>
            <a:ext cx="13715603" cy="502117"/>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Sakhina</a:t>
            </a:r>
            <a:r>
              <a:rPr lang="en-US" sz="1200" dirty="0">
                <a:latin typeface="+mj-lt"/>
                <a:ea typeface="Roboto" panose="02000000000000000000" pitchFamily="2" charset="0"/>
                <a:cs typeface="Roboto" panose="02000000000000000000" pitchFamily="2" charset="0"/>
              </a:rPr>
              <a:t> collecting water from one of the water stations in </a:t>
            </a:r>
            <a:r>
              <a:rPr lang="en-US" sz="1200" dirty="0" err="1">
                <a:latin typeface="+mj-lt"/>
                <a:ea typeface="Roboto" panose="02000000000000000000" pitchFamily="2" charset="0"/>
                <a:cs typeface="Roboto" panose="02000000000000000000" pitchFamily="2" charset="0"/>
              </a:rPr>
              <a:t>Kutupalong</a:t>
            </a:r>
            <a:r>
              <a:rPr lang="en-US" sz="1200" dirty="0">
                <a:latin typeface="+mj-lt"/>
                <a:ea typeface="Roboto" panose="02000000000000000000" pitchFamily="2" charset="0"/>
                <a:cs typeface="Roboto" panose="02000000000000000000" pitchFamily="2" charset="0"/>
              </a:rPr>
              <a:t> Refugee Camp in Cox’s Bazar, Bangladesh. This area of Cox Bazar is served by Caritas Bangladesh.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94998"/>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400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Sakhina’s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44764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03250" y="1511300"/>
            <a:ext cx="8915400" cy="828675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06396" y="74276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Veronica’s courageous act met your need and upheld human dignity.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“Authentic faith not only gives strength to the human heart, but also transforms life...” </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Laudate Deum </a:t>
            </a:r>
            <a:r>
              <a:rPr lang="en-US" sz="1200" dirty="0">
                <a:solidFill>
                  <a:schemeClr val="accent2">
                    <a:lumMod val="75000"/>
                  </a:schemeClr>
                </a:solidFill>
                <a:latin typeface="+mj-lt"/>
              </a:rPr>
              <a:t>n61</a:t>
            </a:r>
          </a:p>
        </p:txBody>
      </p:sp>
      <p:sp>
        <p:nvSpPr>
          <p:cNvPr id="7" name="TextBox 6">
            <a:extLst>
              <a:ext uri="{FF2B5EF4-FFF2-40B4-BE49-F238E27FC236}">
                <a16:creationId xmlns:a16="http://schemas.microsoft.com/office/drawing/2014/main" id="{654F8C0B-C8A4-1DB9-3EEE-ADEE730A5A5C}"/>
              </a:ext>
            </a:extLst>
          </p:cNvPr>
          <p:cNvSpPr txBox="1"/>
          <p:nvPr/>
        </p:nvSpPr>
        <p:spPr>
          <a:xfrm>
            <a:off x="1094159" y="661476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43733" y="198116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68670" y="2794092"/>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Access to safe water is a human right and one of the United Nation’s Global Goals.</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does this goal impact people’s capacity to live in ways that match their human dignity?</a:t>
            </a:r>
          </a:p>
        </p:txBody>
      </p:sp>
    </p:spTree>
    <p:extLst>
      <p:ext uri="{BB962C8B-B14F-4D97-AF65-F5344CB8AC3E}">
        <p14:creationId xmlns:p14="http://schemas.microsoft.com/office/powerpoint/2010/main" val="266167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92722"/>
            <a:ext cx="7187468" cy="232390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Poverty and injustice keep people from having what they need to live safe and healthy lives. Conflict and sickness make life even harder.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410509" y="4387076"/>
            <a:ext cx="9238834" cy="253519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1004417" y="4783186"/>
            <a:ext cx="8051019"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Worn out from his slow and terrible journey to Golgotha, Jesus stumbles and falls again.</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7</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a second time</a:t>
            </a:r>
          </a:p>
        </p:txBody>
      </p:sp>
    </p:spTree>
    <p:extLst>
      <p:ext uri="{BB962C8B-B14F-4D97-AF65-F5344CB8AC3E}">
        <p14:creationId xmlns:p14="http://schemas.microsoft.com/office/powerpoint/2010/main" val="254462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women sitting in the middle holding bank books in one hand, as she collects another book from a women in the circle of people that surround her. ">
            <a:extLst>
              <a:ext uri="{FF2B5EF4-FFF2-40B4-BE49-F238E27FC236}">
                <a16:creationId xmlns:a16="http://schemas.microsoft.com/office/drawing/2014/main" id="{3E6FA4E3-BE83-3827-78CD-E93A500F99B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397939"/>
            <a:ext cx="13689665" cy="57070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Rosalie has become a leader in her community and here participates in a meeting with other members of the internal savings and lending group (SILC) near her home in Democratic Republic of Congo. Rosalie is now the president of this SILC, which provided her a loan to start her business.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429289"/>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2477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Rosalie’s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71801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19510" y="1199357"/>
            <a:ext cx="8951540" cy="891063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081459" y="7140025"/>
            <a:ext cx="8108952" cy="240085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before the cross, you urged your friends to remember the meal of bread and wine you shared.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sharing.</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930021"/>
            <a:ext cx="685800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 climate is a common good, belonging to all and meant for all.”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n23</a:t>
            </a:r>
          </a:p>
        </p:txBody>
      </p:sp>
      <p:sp>
        <p:nvSpPr>
          <p:cNvPr id="7" name="TextBox 6">
            <a:extLst>
              <a:ext uri="{FF2B5EF4-FFF2-40B4-BE49-F238E27FC236}">
                <a16:creationId xmlns:a16="http://schemas.microsoft.com/office/drawing/2014/main" id="{654F8C0B-C8A4-1DB9-3EEE-ADEE730A5A5C}"/>
              </a:ext>
            </a:extLst>
          </p:cNvPr>
          <p:cNvSpPr txBox="1"/>
          <p:nvPr/>
        </p:nvSpPr>
        <p:spPr>
          <a:xfrm>
            <a:off x="1081459" y="6141270"/>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81459" y="178090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89050" y="2779657"/>
            <a:ext cx="8108952" cy="3004862"/>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Reflect on the idea of the common good.</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could you save or share what you have, to better balance your rights with the needs of others in our global family?</a:t>
            </a:r>
          </a:p>
        </p:txBody>
      </p:sp>
    </p:spTree>
    <p:extLst>
      <p:ext uri="{BB962C8B-B14F-4D97-AF65-F5344CB8AC3E}">
        <p14:creationId xmlns:p14="http://schemas.microsoft.com/office/powerpoint/2010/main" val="207397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The word ‘compassion’ comes from a Latin word </a:t>
            </a:r>
            <a:r>
              <a:rPr lang="en-US" sz="3500" dirty="0" err="1">
                <a:solidFill>
                  <a:schemeClr val="accent2">
                    <a:lumMod val="75000"/>
                  </a:schemeClr>
                </a:solidFill>
                <a:latin typeface="+mj-lt"/>
                <a:ea typeface="Roboto" panose="02000000000000000000" pitchFamily="2" charset="0"/>
                <a:cs typeface="Roboto" panose="02000000000000000000" pitchFamily="2" charset="0"/>
              </a:rPr>
              <a:t>compati</a:t>
            </a:r>
            <a:r>
              <a:rPr lang="en-US" sz="3500" dirty="0">
                <a:solidFill>
                  <a:schemeClr val="accent2">
                    <a:lumMod val="75000"/>
                  </a:schemeClr>
                </a:solidFill>
                <a:latin typeface="+mj-lt"/>
                <a:ea typeface="Roboto" panose="02000000000000000000" pitchFamily="2" charset="0"/>
                <a:cs typeface="Roboto" panose="02000000000000000000" pitchFamily="2" charset="0"/>
              </a:rPr>
              <a:t>, which means to suffer with. Compassion is motivated by love and moves us to travel alongside others when they face struggles.</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574305"/>
            <a:ext cx="9238834" cy="4160741"/>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women in the crowd following Jesus weep and mourn for him. Jesus sees their grief and understands what it means for them and the whole of the human family.</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8</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meets the women of Jerusalem</a:t>
            </a:r>
          </a:p>
        </p:txBody>
      </p:sp>
    </p:spTree>
    <p:extLst>
      <p:ext uri="{BB962C8B-B14F-4D97-AF65-F5344CB8AC3E}">
        <p14:creationId xmlns:p14="http://schemas.microsoft.com/office/powerpoint/2010/main" val="290867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person walking away from the camera amongst some destroyed buildings. ">
            <a:extLst>
              <a:ext uri="{FF2B5EF4-FFF2-40B4-BE49-F238E27FC236}">
                <a16:creationId xmlns:a16="http://schemas.microsoft.com/office/drawing/2014/main" id="{E7D38274-D955-3959-4C40-71983DF5263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80"/>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A member of the Caritas Jerusalem team walking amongst the rubble. Photo: Caritas Jerusalem. </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409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Gaza’s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9542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712516"/>
            <a:ext cx="9067800" cy="7884318"/>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57298" y="7099534"/>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were courageous as you experienced pain and suffering.</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63424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“Social love is a force capable of inspiring new ways of approaching the problems of today’s world.”</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n183</a:t>
            </a:r>
          </a:p>
        </p:txBody>
      </p:sp>
      <p:sp>
        <p:nvSpPr>
          <p:cNvPr id="7" name="TextBox 6">
            <a:extLst>
              <a:ext uri="{FF2B5EF4-FFF2-40B4-BE49-F238E27FC236}">
                <a16:creationId xmlns:a16="http://schemas.microsoft.com/office/drawing/2014/main" id="{654F8C0B-C8A4-1DB9-3EEE-ADEE730A5A5C}"/>
              </a:ext>
            </a:extLst>
          </p:cNvPr>
          <p:cNvSpPr txBox="1"/>
          <p:nvPr/>
        </p:nvSpPr>
        <p:spPr>
          <a:xfrm>
            <a:off x="1087911" y="626359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00507" y="22256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3061617"/>
            <a:ext cx="8108952" cy="3004862"/>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This Jubilee Year, Pope Francis calls for us all to be </a:t>
            </a:r>
            <a:r>
              <a:rPr lang="en-US" sz="3500" i="1" spc="-10" dirty="0">
                <a:solidFill>
                  <a:schemeClr val="tx2">
                    <a:lumMod val="75000"/>
                  </a:schemeClr>
                </a:solidFill>
                <a:latin typeface="+mj-lt"/>
                <a:ea typeface="Roboto" panose="02000000000000000000" pitchFamily="2" charset="0"/>
                <a:cs typeface="Roboto" panose="02000000000000000000" pitchFamily="2" charset="0"/>
              </a:rPr>
              <a:t>pilgrims of hope</a:t>
            </a:r>
            <a:r>
              <a:rPr lang="en-US" sz="3500" spc="-10" dirty="0">
                <a:solidFill>
                  <a:schemeClr val="tx2">
                    <a:lumMod val="75000"/>
                  </a:schemeClr>
                </a:solidFill>
                <a:latin typeface="+mj-lt"/>
                <a:ea typeface="Roboto" panose="02000000000000000000" pitchFamily="2" charset="0"/>
                <a:cs typeface="Roboto" panose="02000000000000000000" pitchFamily="2" charset="0"/>
              </a:rPr>
              <a:t>.</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we be beacons of hope to those who are living in war torn countries?</a:t>
            </a:r>
          </a:p>
        </p:txBody>
      </p:sp>
    </p:spTree>
    <p:extLst>
      <p:ext uri="{BB962C8B-B14F-4D97-AF65-F5344CB8AC3E}">
        <p14:creationId xmlns:p14="http://schemas.microsoft.com/office/powerpoint/2010/main" val="359083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783924"/>
            <a:ext cx="7187468" cy="1741502"/>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At times when we feel worn out or downtrodden, we can rely on trusted others to lift us up.</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452189"/>
            <a:ext cx="9238834" cy="2404973"/>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5079421"/>
            <a:ext cx="8051019" cy="115050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Exhausted and feeling the limits of his human body, Jesus falls again.</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9</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falls for the third time</a:t>
            </a:r>
          </a:p>
        </p:txBody>
      </p:sp>
    </p:spTree>
    <p:extLst>
      <p:ext uri="{BB962C8B-B14F-4D97-AF65-F5344CB8AC3E}">
        <p14:creationId xmlns:p14="http://schemas.microsoft.com/office/powerpoint/2010/main" val="138821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21" descr="A man kneeling in a field checking his crops.&#10;&#10;">
            <a:extLst>
              <a:ext uri="{FF2B5EF4-FFF2-40B4-BE49-F238E27FC236}">
                <a16:creationId xmlns:a16="http://schemas.microsoft.com/office/drawing/2014/main" id="{10286CE1-21BF-3A23-30ED-AAAA2002EA8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400425"/>
            <a:ext cx="13298741" cy="400795"/>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Chiquito</a:t>
            </a:r>
            <a:r>
              <a:rPr lang="en-US" sz="1200" dirty="0">
                <a:latin typeface="+mj-lt"/>
                <a:ea typeface="Roboto" panose="02000000000000000000" pitchFamily="2" charset="0"/>
                <a:cs typeface="Roboto" panose="02000000000000000000" pitchFamily="2" charset="0"/>
              </a:rPr>
              <a:t> applying the sustainable agriculture skills learnt through the Sustainable Livelihoods/Disaster Risk Reduction program in Timor </a:t>
            </a:r>
            <a:r>
              <a:rPr lang="en-US" sz="1200" dirty="0" err="1">
                <a:latin typeface="+mj-lt"/>
                <a:ea typeface="Roboto" panose="02000000000000000000" pitchFamily="2" charset="0"/>
                <a:cs typeface="Roboto" panose="02000000000000000000" pitchFamily="2" charset="0"/>
              </a:rPr>
              <a:t>Leste</a:t>
            </a:r>
            <a:r>
              <a:rPr lang="en-US" sz="1200" dirty="0">
                <a:latin typeface="+mj-lt"/>
                <a:ea typeface="Roboto" panose="02000000000000000000" pitchFamily="2" charset="0"/>
                <a:cs typeface="Roboto" panose="02000000000000000000" pitchFamily="2" charset="0"/>
              </a:rPr>
              <a:t>. Photo: Caritas Australia </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704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Chiquito’s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65479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woman pouring water into a container while standing near a river. ">
            <a:extLst>
              <a:ext uri="{FF2B5EF4-FFF2-40B4-BE49-F238E27FC236}">
                <a16:creationId xmlns:a16="http://schemas.microsoft.com/office/drawing/2014/main" id="{C715BF43-C0D4-8471-6C2B-06E6DB8772D1}"/>
              </a:ext>
            </a:extLst>
          </p:cNvPr>
          <p:cNvPicPr>
            <a:picLocks noGrp="1" noChangeAspect="1"/>
          </p:cNvPicPr>
          <p:nvPr>
            <p:ph type="pic" sz="quarter" idx="19"/>
          </p:nvPr>
        </p:nvPicPr>
        <p:blipFill rotWithShape="1">
          <a:blip r:embed="rId3" cstate="screen">
            <a:extLst>
              <a:ext uri="{28A0092B-C50C-407E-A947-70E740481C1C}">
                <a14:useLocalDpi xmlns:a14="http://schemas.microsoft.com/office/drawing/2010/main"/>
              </a:ext>
            </a:extLst>
          </a:blip>
          <a:srcRect/>
          <a:stretch/>
        </p:blipFill>
        <p:spPr>
          <a:xfrm>
            <a:off x="0" y="0"/>
            <a:ext cx="20104100" cy="11309350"/>
          </a:xfrm>
        </p:spPr>
      </p:pic>
      <p:sp>
        <p:nvSpPr>
          <p:cNvPr id="7" name="object 4">
            <a:extLst>
              <a:ext uri="{FF2B5EF4-FFF2-40B4-BE49-F238E27FC236}">
                <a16:creationId xmlns:a16="http://schemas.microsoft.com/office/drawing/2014/main" id="{ED58DCC1-B91E-7C35-EF90-DCC7498F3CA3}"/>
              </a:ext>
            </a:extLst>
          </p:cNvPr>
          <p:cNvSpPr/>
          <p:nvPr/>
        </p:nvSpPr>
        <p:spPr>
          <a:xfrm>
            <a:off x="0" y="1633458"/>
            <a:ext cx="8942705" cy="9675495"/>
          </a:xfrm>
          <a:custGeom>
            <a:avLst/>
            <a:gdLst/>
            <a:ahLst/>
            <a:cxnLst/>
            <a:rect l="l" t="t" r="r" b="b"/>
            <a:pathLst>
              <a:path w="8942705" h="9675495">
                <a:moveTo>
                  <a:pt x="1922559" y="0"/>
                </a:moveTo>
                <a:lnTo>
                  <a:pt x="0" y="1590234"/>
                </a:lnTo>
                <a:lnTo>
                  <a:pt x="0" y="9675098"/>
                </a:lnTo>
                <a:lnTo>
                  <a:pt x="3586005" y="9675098"/>
                </a:lnTo>
                <a:lnTo>
                  <a:pt x="8942136" y="5385291"/>
                </a:lnTo>
                <a:lnTo>
                  <a:pt x="1922559" y="0"/>
                </a:lnTo>
                <a:close/>
              </a:path>
            </a:pathLst>
          </a:custGeom>
          <a:solidFill>
            <a:srgbClr val="A470BB"/>
          </a:solidFill>
        </p:spPr>
        <p:txBody>
          <a:bodyPr wrap="square" lIns="0" tIns="0" rIns="0" bIns="0" rtlCol="0"/>
          <a:lstStyle/>
          <a:p>
            <a:endParaRPr/>
          </a:p>
        </p:txBody>
      </p:sp>
      <p:sp>
        <p:nvSpPr>
          <p:cNvPr id="8" name="object 5">
            <a:extLst>
              <a:ext uri="{FF2B5EF4-FFF2-40B4-BE49-F238E27FC236}">
                <a16:creationId xmlns:a16="http://schemas.microsoft.com/office/drawing/2014/main" id="{D2B41FD1-C70F-31F7-8C7B-3850FDFC3C64}"/>
              </a:ext>
            </a:extLst>
          </p:cNvPr>
          <p:cNvSpPr/>
          <p:nvPr/>
        </p:nvSpPr>
        <p:spPr>
          <a:xfrm>
            <a:off x="1919120" y="1633458"/>
            <a:ext cx="7023100" cy="5385435"/>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rgbClr val="5DCFC6"/>
          </a:solidFill>
        </p:spPr>
        <p:txBody>
          <a:bodyPr wrap="square" lIns="0" tIns="0" rIns="0" bIns="0" rtlCol="0"/>
          <a:lstStyle/>
          <a:p>
            <a:endParaRPr dirty="0"/>
          </a:p>
        </p:txBody>
      </p:sp>
      <p:sp>
        <p:nvSpPr>
          <p:cNvPr id="9" name="Text Placeholder 14">
            <a:extLst>
              <a:ext uri="{FF2B5EF4-FFF2-40B4-BE49-F238E27FC236}">
                <a16:creationId xmlns:a16="http://schemas.microsoft.com/office/drawing/2014/main" id="{18E17F06-F91C-7C2E-B78A-AD3E31043B35}"/>
              </a:ext>
            </a:extLst>
          </p:cNvPr>
          <p:cNvSpPr>
            <a:spLocks noGrp="1"/>
          </p:cNvSpPr>
          <p:nvPr>
            <p:ph type="body" sz="quarter" idx="11" hasCustomPrompt="1"/>
          </p:nvPr>
        </p:nvSpPr>
        <p:spPr>
          <a:xfrm>
            <a:off x="2918685" y="2302708"/>
            <a:ext cx="5023971" cy="3877985"/>
          </a:xfrm>
        </p:spPr>
        <p:txBody>
          <a:bodyPr/>
          <a:lstStyle>
            <a:lvl1pPr algn="ctr">
              <a:defRPr sz="8800" b="1" i="0">
                <a:solidFill>
                  <a:srgbClr val="762000"/>
                </a:solidFill>
                <a:latin typeface="Filson Soft Black" pitchFamily="2" charset="77"/>
              </a:defRPr>
            </a:lvl1pPr>
          </a:lstStyle>
          <a:p>
            <a:pPr lvl="0"/>
            <a:r>
              <a:rPr lang="en-GB" sz="8400" b="0" dirty="0">
                <a:latin typeface="Roboto Medium" panose="02000000000000000000" pitchFamily="2" charset="0"/>
                <a:ea typeface="Roboto Medium" panose="02000000000000000000" pitchFamily="2" charset="0"/>
                <a:cs typeface="Roboto Medium" panose="02000000000000000000" pitchFamily="2" charset="0"/>
              </a:rPr>
              <a:t>The Way of the Cross</a:t>
            </a:r>
            <a:endParaRPr lang="en-AU" sz="8400" b="0" dirty="0">
              <a:latin typeface="Roboto Medium" panose="02000000000000000000" pitchFamily="2" charset="0"/>
              <a:ea typeface="Roboto Medium" panose="02000000000000000000" pitchFamily="2" charset="0"/>
              <a:cs typeface="Roboto Medium" panose="02000000000000000000" pitchFamily="2" charset="0"/>
            </a:endParaRPr>
          </a:p>
        </p:txBody>
      </p:sp>
      <p:sp>
        <p:nvSpPr>
          <p:cNvPr id="10" name="Content Placeholder 5">
            <a:extLst>
              <a:ext uri="{FF2B5EF4-FFF2-40B4-BE49-F238E27FC236}">
                <a16:creationId xmlns:a16="http://schemas.microsoft.com/office/drawing/2014/main" id="{5C8F7437-B3FE-CA90-0F5C-8BD7CDC04768}"/>
              </a:ext>
            </a:extLst>
          </p:cNvPr>
          <p:cNvSpPr>
            <a:spLocks noGrp="1"/>
          </p:cNvSpPr>
          <p:nvPr>
            <p:ph sz="quarter" idx="18" hasCustomPrompt="1"/>
          </p:nvPr>
        </p:nvSpPr>
        <p:spPr>
          <a:xfrm>
            <a:off x="525294" y="10575409"/>
            <a:ext cx="9755356" cy="184666"/>
          </a:xfrm>
        </p:spPr>
        <p:txBody>
          <a:bodyPr/>
          <a:lstStyle>
            <a:lvl1pPr>
              <a:defRPr sz="1600" b="0">
                <a:solidFill>
                  <a:schemeClr val="bg1"/>
                </a:solidFill>
                <a:latin typeface="Arial" panose="020B0604020202020204" pitchFamily="34" charset="0"/>
                <a:cs typeface="Arial" panose="020B0604020202020204" pitchFamily="34" charset="0"/>
              </a:defRPr>
            </a:lvl1pPr>
          </a:lstStyle>
          <a:p>
            <a:r>
              <a:rPr lang="en-US" sz="1200" dirty="0">
                <a:solidFill>
                  <a:schemeClr val="bg1"/>
                </a:solidFill>
                <a:latin typeface="+mj-lt"/>
                <a:ea typeface="Roboto" panose="02000000000000000000" pitchFamily="2" charset="0"/>
                <a:cs typeface="Roboto" panose="02000000000000000000" pitchFamily="2" charset="0"/>
              </a:rPr>
              <a:t>Irene draws water from the river near her home in </a:t>
            </a:r>
            <a:r>
              <a:rPr lang="en-US" sz="1200" dirty="0" err="1">
                <a:solidFill>
                  <a:schemeClr val="bg1"/>
                </a:solidFill>
                <a:latin typeface="+mj-lt"/>
                <a:ea typeface="Roboto" panose="02000000000000000000" pitchFamily="2" charset="0"/>
                <a:cs typeface="Roboto" panose="02000000000000000000" pitchFamily="2" charset="0"/>
              </a:rPr>
              <a:t>Kongolo</a:t>
            </a:r>
            <a:r>
              <a:rPr lang="en-US" sz="1200" dirty="0">
                <a:solidFill>
                  <a:schemeClr val="bg1"/>
                </a:solidFill>
                <a:latin typeface="+mj-lt"/>
                <a:ea typeface="Roboto" panose="02000000000000000000" pitchFamily="2" charset="0"/>
                <a:cs typeface="Roboto" panose="02000000000000000000" pitchFamily="2" charset="0"/>
              </a:rPr>
              <a:t>, Democratic Republic of the Congo. Photo: Arlette </a:t>
            </a:r>
            <a:r>
              <a:rPr lang="en-US" sz="1200" dirty="0" err="1">
                <a:solidFill>
                  <a:schemeClr val="bg1"/>
                </a:solidFill>
                <a:latin typeface="+mj-lt"/>
                <a:ea typeface="Roboto" panose="02000000000000000000" pitchFamily="2" charset="0"/>
                <a:cs typeface="Roboto" panose="02000000000000000000" pitchFamily="2" charset="0"/>
              </a:rPr>
              <a:t>Bashizi</a:t>
            </a:r>
            <a:r>
              <a:rPr lang="en-US" sz="1200" dirty="0">
                <a:solidFill>
                  <a:schemeClr val="bg1"/>
                </a:solidFill>
                <a:latin typeface="+mj-lt"/>
                <a:ea typeface="Roboto" panose="02000000000000000000" pitchFamily="2" charset="0"/>
                <a:cs typeface="Roboto" panose="02000000000000000000" pitchFamily="2" charset="0"/>
              </a:rPr>
              <a:t>/Caritas Australia</a:t>
            </a:r>
          </a:p>
        </p:txBody>
      </p:sp>
      <p:grpSp>
        <p:nvGrpSpPr>
          <p:cNvPr id="11" name="object 9">
            <a:extLst>
              <a:ext uri="{FF2B5EF4-FFF2-40B4-BE49-F238E27FC236}">
                <a16:creationId xmlns:a16="http://schemas.microsoft.com/office/drawing/2014/main" id="{C4DD873C-280E-8CAA-8073-C11A974C2D9E}"/>
              </a:ext>
            </a:extLst>
          </p:cNvPr>
          <p:cNvGrpSpPr/>
          <p:nvPr/>
        </p:nvGrpSpPr>
        <p:grpSpPr>
          <a:xfrm>
            <a:off x="15266570" y="10346822"/>
            <a:ext cx="3786504" cy="508000"/>
            <a:chOff x="15266570" y="10177726"/>
            <a:chExt cx="3786504" cy="508000"/>
          </a:xfrm>
        </p:grpSpPr>
        <p:pic>
          <p:nvPicPr>
            <p:cNvPr id="12" name="object 10">
              <a:extLst>
                <a:ext uri="{FF2B5EF4-FFF2-40B4-BE49-F238E27FC236}">
                  <a16:creationId xmlns:a16="http://schemas.microsoft.com/office/drawing/2014/main" id="{A19CC894-50CC-5AD9-EF8E-65B1246643DA}"/>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13" name="object 11">
              <a:extLst>
                <a:ext uri="{FF2B5EF4-FFF2-40B4-BE49-F238E27FC236}">
                  <a16:creationId xmlns:a16="http://schemas.microsoft.com/office/drawing/2014/main" id="{545C2E52-0C29-1F83-DA34-C4B1B768107F}"/>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4" name="object 12">
              <a:extLst>
                <a:ext uri="{FF2B5EF4-FFF2-40B4-BE49-F238E27FC236}">
                  <a16:creationId xmlns:a16="http://schemas.microsoft.com/office/drawing/2014/main" id="{E4AEBDE3-A585-002A-8B2A-496D03096BF1}"/>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5" name="object 13">
              <a:extLst>
                <a:ext uri="{FF2B5EF4-FFF2-40B4-BE49-F238E27FC236}">
                  <a16:creationId xmlns:a16="http://schemas.microsoft.com/office/drawing/2014/main" id="{A489D457-EA4B-4DF2-AAB5-2B8FA8136B7A}"/>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6" name="object 14">
              <a:extLst>
                <a:ext uri="{FF2B5EF4-FFF2-40B4-BE49-F238E27FC236}">
                  <a16:creationId xmlns:a16="http://schemas.microsoft.com/office/drawing/2014/main" id="{A12E3F5B-D96D-8126-3DD7-C5A46F1A5FF4}"/>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7" name="object 15">
              <a:extLst>
                <a:ext uri="{FF2B5EF4-FFF2-40B4-BE49-F238E27FC236}">
                  <a16:creationId xmlns:a16="http://schemas.microsoft.com/office/drawing/2014/main" id="{771BF05B-91BF-05DC-EDF2-00B59B1ABBFC}"/>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8" name="object 16">
              <a:extLst>
                <a:ext uri="{FF2B5EF4-FFF2-40B4-BE49-F238E27FC236}">
                  <a16:creationId xmlns:a16="http://schemas.microsoft.com/office/drawing/2014/main" id="{D2D44DE9-C9F9-D317-DEEA-B117405D7D3D}"/>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9" name="object 17">
              <a:extLst>
                <a:ext uri="{FF2B5EF4-FFF2-40B4-BE49-F238E27FC236}">
                  <a16:creationId xmlns:a16="http://schemas.microsoft.com/office/drawing/2014/main" id="{A969D4BA-AF89-FF8D-F8D6-81FF9F3E7279}"/>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20" name="object 18">
              <a:extLst>
                <a:ext uri="{FF2B5EF4-FFF2-40B4-BE49-F238E27FC236}">
                  <a16:creationId xmlns:a16="http://schemas.microsoft.com/office/drawing/2014/main" id="{CCE00292-291B-95F9-B88D-D69DBA3805BB}"/>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21" name="object 19">
              <a:extLst>
                <a:ext uri="{FF2B5EF4-FFF2-40B4-BE49-F238E27FC236}">
                  <a16:creationId xmlns:a16="http://schemas.microsoft.com/office/drawing/2014/main" id="{A3DC5595-5FC0-B97D-B770-BA3AC68E4819}"/>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22" name="object 20">
              <a:extLst>
                <a:ext uri="{FF2B5EF4-FFF2-40B4-BE49-F238E27FC236}">
                  <a16:creationId xmlns:a16="http://schemas.microsoft.com/office/drawing/2014/main" id="{71C812E6-533D-6F0F-6972-C6D40078F039}"/>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23" name="object 21">
              <a:extLst>
                <a:ext uri="{FF2B5EF4-FFF2-40B4-BE49-F238E27FC236}">
                  <a16:creationId xmlns:a16="http://schemas.microsoft.com/office/drawing/2014/main" id="{729F8BB5-C46E-A6FC-7E62-C6C14B1D8A79}"/>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4" name="object 22">
              <a:extLst>
                <a:ext uri="{FF2B5EF4-FFF2-40B4-BE49-F238E27FC236}">
                  <a16:creationId xmlns:a16="http://schemas.microsoft.com/office/drawing/2014/main" id="{EE34D56A-737B-55C9-D795-2BAC33303501}"/>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111603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03250" y="625475"/>
            <a:ext cx="9137650" cy="100584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0996" y="8148322"/>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gave all that you had out of love and generosity of spirit.</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generosity.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“Love enables us to create one great family, where all of us can feel at home.” </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n62</a:t>
            </a:r>
          </a:p>
        </p:txBody>
      </p:sp>
      <p:sp>
        <p:nvSpPr>
          <p:cNvPr id="7" name="TextBox 6">
            <a:extLst>
              <a:ext uri="{FF2B5EF4-FFF2-40B4-BE49-F238E27FC236}">
                <a16:creationId xmlns:a16="http://schemas.microsoft.com/office/drawing/2014/main" id="{654F8C0B-C8A4-1DB9-3EEE-ADEE730A5A5C}"/>
              </a:ext>
            </a:extLst>
          </p:cNvPr>
          <p:cNvSpPr txBox="1"/>
          <p:nvPr/>
        </p:nvSpPr>
        <p:spPr>
          <a:xfrm>
            <a:off x="1068759" y="71786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0996" y="2088214"/>
            <a:ext cx="8108952" cy="478227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Experiences of exclusion can limit people’s capacity to meet their daily needs and create sustainable, happy futures.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could you and/or your community deepen existing connections and better welcome others?</a:t>
            </a:r>
          </a:p>
        </p:txBody>
      </p:sp>
      <p:sp>
        <p:nvSpPr>
          <p:cNvPr id="8" name="TextBox 7">
            <a:extLst>
              <a:ext uri="{FF2B5EF4-FFF2-40B4-BE49-F238E27FC236}">
                <a16:creationId xmlns:a16="http://schemas.microsoft.com/office/drawing/2014/main" id="{8C5B3AD2-4516-AF55-202F-69E99EC2C735}"/>
              </a:ext>
            </a:extLst>
          </p:cNvPr>
          <p:cNvSpPr txBox="1"/>
          <p:nvPr/>
        </p:nvSpPr>
        <p:spPr>
          <a:xfrm>
            <a:off x="1075109" y="110648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Tree>
    <p:extLst>
      <p:ext uri="{BB962C8B-B14F-4D97-AF65-F5344CB8AC3E}">
        <p14:creationId xmlns:p14="http://schemas.microsoft.com/office/powerpoint/2010/main" val="377683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When all that a person needs to live a safe and healthy life is taken away, their human rights are denied and they are unable to live a life worthy of their dignity. Caritas Australia and its partners work to end poverty, promote justice and uphold dignity.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2611515"/>
            <a:ext cx="9238834" cy="6086320"/>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302012"/>
            <a:ext cx="8051019" cy="470532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soldiers strip Jesus of his clothes. They tease him, saying, “Hail, King of the Jews!” They make him wear a crown of thorns and a scarlet robe. They dress Jesus in his own clothes only to strip him of them again and crucify him. Then, they divide his garments among themselves.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10</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stripped of his garments</a:t>
            </a:r>
          </a:p>
        </p:txBody>
      </p:sp>
    </p:spTree>
    <p:extLst>
      <p:ext uri="{BB962C8B-B14F-4D97-AF65-F5344CB8AC3E}">
        <p14:creationId xmlns:p14="http://schemas.microsoft.com/office/powerpoint/2010/main" val="22226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young girl sitting at a school desk looking towards the camera as her peers continue to completing their school work. ">
            <a:extLst>
              <a:ext uri="{FF2B5EF4-FFF2-40B4-BE49-F238E27FC236}">
                <a16:creationId xmlns:a16="http://schemas.microsoft.com/office/drawing/2014/main" id="{2C8F6148-E3DF-6E63-D318-CA8372E2474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Toefuata’iga</a:t>
            </a:r>
            <a:r>
              <a:rPr lang="en-US" sz="1200" dirty="0">
                <a:latin typeface="+mj-lt"/>
                <a:ea typeface="Roboto" panose="02000000000000000000" pitchFamily="2" charset="0"/>
                <a:cs typeface="Roboto" panose="02000000000000000000" pitchFamily="2" charset="0"/>
              </a:rPr>
              <a:t> (13) enjoys learning at her Samoan primary school.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80003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Toefuata’iga’s</a:t>
            </a:r>
            <a:r>
              <a:rPr lang="en-US" sz="6000" b="1" dirty="0">
                <a:solidFill>
                  <a:schemeClr val="accent1"/>
                </a:solidFill>
                <a:latin typeface="+mj-lt"/>
                <a:ea typeface="Roboto" panose="02000000000000000000" pitchFamily="2" charset="0"/>
                <a:cs typeface="Roboto" panose="02000000000000000000" pitchFamily="2" charset="0"/>
              </a:rPr>
              <a:t> Story</a:t>
            </a:r>
          </a:p>
        </p:txBody>
      </p:sp>
    </p:spTree>
    <p:extLst>
      <p:ext uri="{BB962C8B-B14F-4D97-AF65-F5344CB8AC3E}">
        <p14:creationId xmlns:p14="http://schemas.microsoft.com/office/powerpoint/2010/main" val="220944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063626"/>
            <a:ext cx="9067800" cy="9182099"/>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57298" y="78086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long for all to experience life in its fullness.</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life.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2719050" y="4930021"/>
            <a:ext cx="571500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 Aspire not to have more, but to be more.”</a:t>
            </a:r>
          </a:p>
          <a:p>
            <a:pPr algn="ctr">
              <a:lnSpc>
                <a:spcPct val="110000"/>
              </a:lnSpc>
              <a:spcAft>
                <a:spcPts val="600"/>
              </a:spcAft>
            </a:pPr>
            <a:r>
              <a:rPr lang="en-US" sz="1200" dirty="0">
                <a:solidFill>
                  <a:schemeClr val="accent2">
                    <a:lumMod val="75000"/>
                  </a:schemeClr>
                </a:solidFill>
                <a:latin typeface="+mj-lt"/>
              </a:rPr>
              <a:t>Saint Oscar Romero</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9661" y="6760933"/>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32257" y="170690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275466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err="1">
                <a:solidFill>
                  <a:schemeClr val="tx2">
                    <a:lumMod val="75000"/>
                  </a:schemeClr>
                </a:solidFill>
                <a:latin typeface="+mj-lt"/>
                <a:ea typeface="Roboto" panose="02000000000000000000" pitchFamily="2" charset="0"/>
                <a:cs typeface="Roboto" panose="02000000000000000000" pitchFamily="2" charset="0"/>
              </a:rPr>
              <a:t>Toefuata’iga</a:t>
            </a:r>
            <a:r>
              <a:rPr lang="en-US" sz="3500" spc="-10" dirty="0">
                <a:solidFill>
                  <a:schemeClr val="tx2">
                    <a:lumMod val="75000"/>
                  </a:schemeClr>
                </a:solidFill>
                <a:latin typeface="+mj-lt"/>
                <a:ea typeface="Roboto" panose="02000000000000000000" pitchFamily="2" charset="0"/>
                <a:cs typeface="Roboto" panose="02000000000000000000" pitchFamily="2" charset="0"/>
              </a:rPr>
              <a:t> and her school friends knew their education was important, but they were never sure if they would get through a full day of school.</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has your education shaped you and those that surround you?</a:t>
            </a:r>
          </a:p>
        </p:txBody>
      </p:sp>
    </p:spTree>
    <p:extLst>
      <p:ext uri="{BB962C8B-B14F-4D97-AF65-F5344CB8AC3E}">
        <p14:creationId xmlns:p14="http://schemas.microsoft.com/office/powerpoint/2010/main" val="314700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307783"/>
            <a:ext cx="7187468"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remember me when you come into your kingdom.” One of the criminals crucified alongside Jesus sees his innocence. In that moment of connection, Jesus replied with words of forgiveness and welcome: “Truly I tell you, today you will be with me in Paradise.”</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307783"/>
            <a:ext cx="9238834" cy="4693785"/>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894482"/>
            <a:ext cx="8051019" cy="352038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Jesus is crucified between two criminals. It is a dark scene. Nevertheless, Jesus’s love and compassion for humanity is so deep that even while he is being crucified, he prays for God to forgive those who tease and hurt him.</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dirty="0">
                <a:solidFill>
                  <a:schemeClr val="accent2">
                    <a:lumMod val="75000"/>
                  </a:schemeClr>
                </a:solidFill>
                <a:ea typeface="Roboto Medium" panose="02000000000000000000" pitchFamily="2" charset="0"/>
                <a:cs typeface="Roboto Medium" panose="02000000000000000000" pitchFamily="2" charset="0"/>
              </a:rPr>
              <a:t>STATION 11</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00274"/>
          </a:xfrm>
          <a:prstGeom prst="rect">
            <a:avLst/>
          </a:prstGeom>
          <a:noFill/>
        </p:spPr>
        <p:txBody>
          <a:bodyPr wrap="square">
            <a:spAutoFit/>
          </a:bodyPr>
          <a:lstStyle/>
          <a:p>
            <a:pPr>
              <a:spcAft>
                <a:spcPts val="600"/>
              </a:spcAft>
            </a:pPr>
            <a:r>
              <a:rPr lang="en-US" sz="5900" dirty="0">
                <a:solidFill>
                  <a:schemeClr val="tx2">
                    <a:lumMod val="75000"/>
                  </a:schemeClr>
                </a:solidFill>
                <a:latin typeface="+mj-lt"/>
                <a:ea typeface="Roboto Medium" panose="02000000000000000000" pitchFamily="2" charset="0"/>
                <a:cs typeface="Roboto Medium" panose="02000000000000000000" pitchFamily="2" charset="0"/>
              </a:rPr>
              <a:t>Jesus is nailed to the cross</a:t>
            </a:r>
          </a:p>
        </p:txBody>
      </p:sp>
    </p:spTree>
    <p:extLst>
      <p:ext uri="{BB962C8B-B14F-4D97-AF65-F5344CB8AC3E}">
        <p14:creationId xmlns:p14="http://schemas.microsoft.com/office/powerpoint/2010/main" val="427369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students in Nepal holding protesting signs.">
            <a:extLst>
              <a:ext uri="{FF2B5EF4-FFF2-40B4-BE49-F238E27FC236}">
                <a16:creationId xmlns:a16="http://schemas.microsoft.com/office/drawing/2014/main" id="{BDC9AE26-1ADF-392C-281F-9EB8EC617E5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3" y="10400425"/>
            <a:ext cx="13715603" cy="400795"/>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Laxmi (</a:t>
            </a:r>
            <a:r>
              <a:rPr lang="en-US" sz="1200" dirty="0" err="1">
                <a:latin typeface="+mj-lt"/>
                <a:ea typeface="Roboto" panose="02000000000000000000" pitchFamily="2" charset="0"/>
                <a:cs typeface="Roboto" panose="02000000000000000000" pitchFamily="2" charset="0"/>
              </a:rPr>
              <a:t>centre</a:t>
            </a:r>
            <a:r>
              <a:rPr lang="en-US" sz="1200" dirty="0">
                <a:latin typeface="+mj-lt"/>
                <a:ea typeface="Roboto" panose="02000000000000000000" pitchFamily="2" charset="0"/>
                <a:cs typeface="Roboto" panose="02000000000000000000" pitchFamily="2" charset="0"/>
              </a:rPr>
              <a:t>) leading a rally with child’s club members, calling for child rights, such as access to education and stopping child marriage and child </a:t>
            </a:r>
            <a:r>
              <a:rPr lang="en-US" sz="1200" dirty="0" err="1">
                <a:latin typeface="+mj-lt"/>
                <a:ea typeface="Roboto" panose="02000000000000000000" pitchFamily="2" charset="0"/>
                <a:cs typeface="Roboto" panose="02000000000000000000" pitchFamily="2" charset="0"/>
              </a:rPr>
              <a:t>labour</a:t>
            </a:r>
            <a:r>
              <a:rPr lang="en-US" sz="1200" dirty="0">
                <a:latin typeface="+mj-lt"/>
                <a:ea typeface="Roboto" panose="02000000000000000000" pitchFamily="2" charset="0"/>
                <a:cs typeface="Roboto" panose="02000000000000000000" pitchFamily="2" charset="0"/>
              </a:rPr>
              <a:t>. Photo: Richard Wainwright/Caritas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8667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Laxmi’s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957569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320800"/>
            <a:ext cx="9067800" cy="866775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65992" y="7732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lead us to connect with each other and our common home.</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care.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633787"/>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“There can be no true peace and no true love that is based on injustice...” </a:t>
            </a:r>
          </a:p>
          <a:p>
            <a:pPr algn="ctr">
              <a:lnSpc>
                <a:spcPct val="110000"/>
              </a:lnSpc>
              <a:spcAft>
                <a:spcPts val="600"/>
              </a:spcAft>
            </a:pPr>
            <a:r>
              <a:rPr lang="en-US" sz="1200" dirty="0">
                <a:solidFill>
                  <a:schemeClr val="accent2">
                    <a:lumMod val="75000"/>
                  </a:schemeClr>
                </a:solidFill>
                <a:latin typeface="+mj-lt"/>
              </a:rPr>
              <a:t>Saint Oscar Romero, 14 March 1977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71204" y="675076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214911" y="1766556"/>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77948" y="2748285"/>
            <a:ext cx="8108952" cy="3597331"/>
          </a:xfrm>
          <a:prstGeom prst="rect">
            <a:avLst/>
          </a:prstGeom>
        </p:spPr>
        <p:txBody>
          <a:bodyPr vert="horz" wrap="square" lIns="0" tIns="11430" rIns="0" bIns="0" rtlCol="0">
            <a:spAutoFit/>
          </a:bodyPr>
          <a:lstStyle/>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situations of poverty, inequality, environmental crisis or other injustice do you see?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actions will you take to bear witness to and be an ally or advocate for communities facing injustice?</a:t>
            </a:r>
          </a:p>
        </p:txBody>
      </p:sp>
    </p:spTree>
    <p:extLst>
      <p:ext uri="{BB962C8B-B14F-4D97-AF65-F5344CB8AC3E}">
        <p14:creationId xmlns:p14="http://schemas.microsoft.com/office/powerpoint/2010/main" val="207245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4454250"/>
            <a:ext cx="7187468" cy="2400850"/>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Injustice can impact the earth and its people for generations. </a:t>
            </a:r>
          </a:p>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But actions that restore justice help all of creation to thrive. </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603250" y="3075798"/>
            <a:ext cx="9144000" cy="5157754"/>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9579" y="3559775"/>
            <a:ext cx="8391342" cy="4189801"/>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The sky is dark and, from the cross, Jesus cries out in despair: “My God, my God, why have you forsaken me?” Soon after, he dies. </a:t>
            </a:r>
          </a:p>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At that moment, not only does the curtain of the temple tear in two, from top to bottom, but the whole earth shakes.</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12</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dies on the cross</a:t>
            </a:r>
          </a:p>
        </p:txBody>
      </p:sp>
    </p:spTree>
    <p:extLst>
      <p:ext uri="{BB962C8B-B14F-4D97-AF65-F5344CB8AC3E}">
        <p14:creationId xmlns:p14="http://schemas.microsoft.com/office/powerpoint/2010/main" val="164254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21" descr="two men and in the background a women, checking plants in a field. ">
            <a:extLst>
              <a:ext uri="{FF2B5EF4-FFF2-40B4-BE49-F238E27FC236}">
                <a16:creationId xmlns:a16="http://schemas.microsoft.com/office/drawing/2014/main" id="{C8F8330F-91B2-3CAE-B3AF-EEBDE4A8554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14132"/>
            <a:ext cx="13689664" cy="37338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AU" sz="1200" dirty="0" err="1">
                <a:solidFill>
                  <a:schemeClr val="bg1"/>
                </a:solidFill>
                <a:latin typeface="+mj-lt"/>
                <a:ea typeface="Roboto" panose="02000000000000000000" pitchFamily="2" charset="0"/>
                <a:cs typeface="Roboto" panose="02000000000000000000" pitchFamily="2" charset="0"/>
              </a:rPr>
              <a:t>Monoranjon</a:t>
            </a:r>
            <a:r>
              <a:rPr lang="en-AU" sz="1200" dirty="0">
                <a:solidFill>
                  <a:schemeClr val="bg1"/>
                </a:solidFill>
                <a:latin typeface="+mj-lt"/>
                <a:ea typeface="Roboto" panose="02000000000000000000" pitchFamily="2" charset="0"/>
                <a:cs typeface="Roboto" panose="02000000000000000000" pitchFamily="2" charset="0"/>
              </a:rPr>
              <a:t> has been able to improve his family’s financial situation after participating in Community Managed Sustainable Livelihoods and </a:t>
            </a:r>
            <a:r>
              <a:rPr lang="en-AU" sz="1200" dirty="0" err="1">
                <a:solidFill>
                  <a:schemeClr val="bg1"/>
                </a:solidFill>
                <a:latin typeface="+mj-lt"/>
                <a:ea typeface="Roboto" panose="02000000000000000000" pitchFamily="2" charset="0"/>
                <a:cs typeface="Roboto" panose="02000000000000000000" pitchFamily="2" charset="0"/>
              </a:rPr>
              <a:t>Resilence</a:t>
            </a:r>
            <a:r>
              <a:rPr lang="en-AU" sz="1200" dirty="0">
                <a:solidFill>
                  <a:schemeClr val="bg1"/>
                </a:solidFill>
                <a:latin typeface="+mj-lt"/>
                <a:ea typeface="Roboto" panose="02000000000000000000" pitchFamily="2" charset="0"/>
                <a:cs typeface="Roboto" panose="02000000000000000000" pitchFamily="2" charset="0"/>
              </a:rPr>
              <a:t> Program in Bangladesh.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76955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Monoranjon’s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03474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432892"/>
            <a:ext cx="9144000" cy="8443567"/>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333498" y="75038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hear “both the cry of the earth and the cry of the poor.”*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care.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930021"/>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“Hear both the cry of the earth and the cry of the poor.”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n49</a:t>
            </a:r>
          </a:p>
        </p:txBody>
      </p:sp>
      <p:sp>
        <p:nvSpPr>
          <p:cNvPr id="7" name="TextBox 6">
            <a:extLst>
              <a:ext uri="{FF2B5EF4-FFF2-40B4-BE49-F238E27FC236}">
                <a16:creationId xmlns:a16="http://schemas.microsoft.com/office/drawing/2014/main" id="{654F8C0B-C8A4-1DB9-3EEE-ADEE730A5A5C}"/>
              </a:ext>
            </a:extLst>
          </p:cNvPr>
          <p:cNvSpPr txBox="1"/>
          <p:nvPr/>
        </p:nvSpPr>
        <p:spPr>
          <a:xfrm>
            <a:off x="1136650" y="664222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297358" y="1960392"/>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33498" y="282205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Integral ecology is the idea that everything is connected. We are one part of the whole of creation.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does caring for our common home help the world’s most vulnerable communities?</a:t>
            </a:r>
          </a:p>
        </p:txBody>
      </p:sp>
    </p:spTree>
    <p:extLst>
      <p:ext uri="{BB962C8B-B14F-4D97-AF65-F5344CB8AC3E}">
        <p14:creationId xmlns:p14="http://schemas.microsoft.com/office/powerpoint/2010/main" val="33760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511429" y="3307783"/>
            <a:ext cx="7581224" cy="4693785"/>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Standing in front of the angry crowd, Pilate literally washed his hands of responsibility for Jesus’s fate. He took the easy way out of the situation and didn’t stand up for Jesus and do what was right. Pilate’s choice showed he was not committed to justice like Jesus was.</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2735096"/>
            <a:ext cx="9238834" cy="583915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Roboto" panose="02000000000000000000" pitchFamily="2" charset="0"/>
              <a:ea typeface="Roboto" panose="02000000000000000000" pitchFamily="2" charset="0"/>
              <a:cs typeface="Roboto" panose="02000000000000000000" pitchFamily="2" charset="0"/>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302012"/>
            <a:ext cx="8051019" cy="470532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92579"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a:t>
            </a:r>
          </a:p>
        </p:txBody>
      </p:sp>
      <p:sp>
        <p:nvSpPr>
          <p:cNvPr id="8" name="TextBox 7">
            <a:extLst>
              <a:ext uri="{FF2B5EF4-FFF2-40B4-BE49-F238E27FC236}">
                <a16:creationId xmlns:a16="http://schemas.microsoft.com/office/drawing/2014/main" id="{2060CA8B-4340-2F9A-E6EF-4AF0CBB07500}"/>
              </a:ext>
            </a:extLst>
          </p:cNvPr>
          <p:cNvSpPr txBox="1"/>
          <p:nvPr/>
        </p:nvSpPr>
        <p:spPr>
          <a:xfrm>
            <a:off x="392579"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condemned to death</a:t>
            </a:r>
            <a:endParaRPr lang="en-AU" sz="6000" dirty="0">
              <a:solidFill>
                <a:schemeClr val="tx2">
                  <a:lumMod val="75000"/>
                </a:schemeClr>
              </a:solidFill>
              <a:latin typeface="+mj-lt"/>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65050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Joseph of </a:t>
            </a:r>
            <a:r>
              <a:rPr lang="en-US" sz="3500" dirty="0" err="1">
                <a:solidFill>
                  <a:schemeClr val="accent2">
                    <a:lumMod val="75000"/>
                  </a:schemeClr>
                </a:solidFill>
                <a:latin typeface="+mj-lt"/>
                <a:ea typeface="Roboto" panose="02000000000000000000" pitchFamily="2" charset="0"/>
                <a:cs typeface="Roboto" panose="02000000000000000000" pitchFamily="2" charset="0"/>
              </a:rPr>
              <a:t>Arimathaea</a:t>
            </a:r>
            <a:r>
              <a:rPr lang="en-US" sz="3500" dirty="0">
                <a:solidFill>
                  <a:schemeClr val="accent2">
                    <a:lumMod val="75000"/>
                  </a:schemeClr>
                </a:solidFill>
                <a:latin typeface="+mj-lt"/>
                <a:ea typeface="Roboto" panose="02000000000000000000" pitchFamily="2" charset="0"/>
                <a:cs typeface="Roboto" panose="02000000000000000000" pitchFamily="2" charset="0"/>
              </a:rPr>
              <a:t> kept his care for Jesus secret because he was afraid of what might happen if it became public. But his fear did not keep him from acting with care and human dignity.</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428037"/>
            <a:ext cx="9238834" cy="4453276"/>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3894482"/>
            <a:ext cx="8051019" cy="352038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A secret follower of Jesus named Joseph of </a:t>
            </a:r>
            <a:r>
              <a:rPr lang="en-US" sz="3500" dirty="0" err="1">
                <a:solidFill>
                  <a:schemeClr val="tx2">
                    <a:lumMod val="75000"/>
                  </a:schemeClr>
                </a:solidFill>
                <a:latin typeface="+mj-lt"/>
                <a:ea typeface="Roboto" panose="02000000000000000000" pitchFamily="2" charset="0"/>
                <a:cs typeface="Roboto" panose="02000000000000000000" pitchFamily="2" charset="0"/>
              </a:rPr>
              <a:t>Arimathaea</a:t>
            </a:r>
            <a:r>
              <a:rPr lang="en-US" sz="3500" dirty="0">
                <a:solidFill>
                  <a:schemeClr val="tx2">
                    <a:lumMod val="75000"/>
                  </a:schemeClr>
                </a:solidFill>
                <a:latin typeface="+mj-lt"/>
                <a:ea typeface="Roboto" panose="02000000000000000000" pitchFamily="2" charset="0"/>
                <a:cs typeface="Roboto" panose="02000000000000000000" pitchFamily="2" charset="0"/>
              </a:rPr>
              <a:t> asks Pilate if he can remove the body of Jesus from the cross. Pilate allows it, so Joseph and another follower named Nicodemus take it away and prepare it for burial. </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13</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taken down from the cross</a:t>
            </a:r>
          </a:p>
        </p:txBody>
      </p:sp>
    </p:spTree>
    <p:extLst>
      <p:ext uri="{BB962C8B-B14F-4D97-AF65-F5344CB8AC3E}">
        <p14:creationId xmlns:p14="http://schemas.microsoft.com/office/powerpoint/2010/main" val="252021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6" descr="A male doctor and a matron standing in a maternity room next to cast iron baby cot.">
            <a:extLst>
              <a:ext uri="{FF2B5EF4-FFF2-40B4-BE49-F238E27FC236}">
                <a16:creationId xmlns:a16="http://schemas.microsoft.com/office/drawing/2014/main" id="{AC6D5D70-86C1-8E57-E82B-8171FD196595}"/>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l="-63"/>
          <a:stretch/>
        </p:blipFill>
        <p:spPr>
          <a:xfrm>
            <a:off x="-82550" y="0"/>
            <a:ext cx="20186650" cy="11309350"/>
          </a:xfrm>
          <a:prstGeom prst="rect">
            <a:avLst/>
          </a:prstGeom>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Dr Kari and Matron Florence in the maternity ward.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11276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Lemakot</a:t>
            </a:r>
            <a:r>
              <a:rPr lang="en-US" sz="6000" b="1" dirty="0">
                <a:solidFill>
                  <a:schemeClr val="accent1"/>
                </a:solidFill>
                <a:latin typeface="+mj-lt"/>
                <a:ea typeface="Roboto" panose="02000000000000000000" pitchFamily="2" charset="0"/>
                <a:cs typeface="Roboto" panose="02000000000000000000" pitchFamily="2" charset="0"/>
              </a:rPr>
              <a:t> Health Centre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916252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755650" y="1273175"/>
            <a:ext cx="8832850" cy="8763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333498" y="77324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a:t>
            </a:r>
            <a:r>
              <a:rPr lang="en-US" sz="3500" dirty="0">
                <a:solidFill>
                  <a:schemeClr val="tx2">
                    <a:lumMod val="75000"/>
                  </a:schemeClr>
                </a:solidFill>
                <a:latin typeface="+mj-lt"/>
              </a:rPr>
              <a:t>your love beyond measure inspires love in return. </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love.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785206"/>
            <a:ext cx="6641120" cy="1449308"/>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“Solidarity finds concrete expression in service.”</a:t>
            </a:r>
          </a:p>
          <a:p>
            <a:pPr algn="ctr">
              <a:lnSpc>
                <a:spcPct val="110000"/>
              </a:lnSpc>
              <a:spcAft>
                <a:spcPts val="600"/>
              </a:spcAft>
            </a:pPr>
            <a:r>
              <a:rPr lang="en-US" sz="1200" dirty="0">
                <a:solidFill>
                  <a:schemeClr val="accent2">
                    <a:lumMod val="75000"/>
                  </a:schemeClr>
                </a:solidFill>
                <a:latin typeface="+mj-lt"/>
              </a:rPr>
              <a:t>*Pope Francis, </a:t>
            </a:r>
            <a:r>
              <a:rPr lang="en-US" sz="1200" i="1" dirty="0">
                <a:solidFill>
                  <a:schemeClr val="accent2">
                    <a:lumMod val="75000"/>
                  </a:schemeClr>
                </a:solidFill>
                <a:latin typeface="+mj-lt"/>
              </a:rPr>
              <a:t>Fratelli Tutti</a:t>
            </a:r>
            <a:r>
              <a:rPr lang="en-US" sz="1200" dirty="0">
                <a:solidFill>
                  <a:schemeClr val="accent2">
                    <a:lumMod val="75000"/>
                  </a:schemeClr>
                </a:solidFill>
                <a:latin typeface="+mj-lt"/>
              </a:rPr>
              <a:t> n115</a:t>
            </a:r>
          </a:p>
        </p:txBody>
      </p:sp>
      <p:sp>
        <p:nvSpPr>
          <p:cNvPr id="7" name="TextBox 6">
            <a:extLst>
              <a:ext uri="{FF2B5EF4-FFF2-40B4-BE49-F238E27FC236}">
                <a16:creationId xmlns:a16="http://schemas.microsoft.com/office/drawing/2014/main" id="{654F8C0B-C8A4-1DB9-3EEE-ADEE730A5A5C}"/>
              </a:ext>
            </a:extLst>
          </p:cNvPr>
          <p:cNvSpPr txBox="1"/>
          <p:nvPr/>
        </p:nvSpPr>
        <p:spPr>
          <a:xfrm>
            <a:off x="1127864" y="6776861"/>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27864" y="1842618"/>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333498" y="2862726"/>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 his letter </a:t>
            </a:r>
            <a:r>
              <a:rPr lang="en-US" sz="3500" i="1" spc="-10" dirty="0">
                <a:solidFill>
                  <a:schemeClr val="tx2">
                    <a:lumMod val="75000"/>
                  </a:schemeClr>
                </a:solidFill>
                <a:latin typeface="+mj-lt"/>
                <a:ea typeface="Roboto" panose="02000000000000000000" pitchFamily="2" charset="0"/>
                <a:cs typeface="Roboto" panose="02000000000000000000" pitchFamily="2" charset="0"/>
              </a:rPr>
              <a:t>Fratelli Tutti</a:t>
            </a:r>
            <a:r>
              <a:rPr lang="en-US" sz="3500" spc="-10" dirty="0">
                <a:solidFill>
                  <a:schemeClr val="tx2">
                    <a:lumMod val="75000"/>
                  </a:schemeClr>
                </a:solidFill>
                <a:latin typeface="+mj-lt"/>
                <a:ea typeface="Roboto" panose="02000000000000000000" pitchFamily="2" charset="0"/>
                <a:cs typeface="Roboto" panose="02000000000000000000" pitchFamily="2" charset="0"/>
              </a:rPr>
              <a:t>, Pope Francis says, “Solidarity finds concrete expression in service…”*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action will you take to express solidarity with our human family that are experiencing hardships?</a:t>
            </a:r>
          </a:p>
        </p:txBody>
      </p:sp>
    </p:spTree>
    <p:extLst>
      <p:ext uri="{BB962C8B-B14F-4D97-AF65-F5344CB8AC3E}">
        <p14:creationId xmlns:p14="http://schemas.microsoft.com/office/powerpoint/2010/main" val="365586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900252"/>
            <a:ext cx="7187468" cy="350884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Having endured a terrible loss, Jesus's friends were afraid and hid themselves away. But soon, with love and courage, Mary Magdalene, Simon Peter and John would return to the tomb, only to find it empty.</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3645236"/>
            <a:ext cx="9238834" cy="4018878"/>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190717"/>
            <a:ext cx="8051019" cy="2927917"/>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Joseph of </a:t>
            </a:r>
            <a:r>
              <a:rPr lang="en-US" sz="3500" dirty="0" err="1">
                <a:solidFill>
                  <a:schemeClr val="tx2">
                    <a:lumMod val="75000"/>
                  </a:schemeClr>
                </a:solidFill>
                <a:latin typeface="+mj-lt"/>
                <a:ea typeface="Roboto" panose="02000000000000000000" pitchFamily="2" charset="0"/>
                <a:cs typeface="Roboto" panose="02000000000000000000" pitchFamily="2" charset="0"/>
              </a:rPr>
              <a:t>Arimathaea</a:t>
            </a:r>
            <a:r>
              <a:rPr lang="en-US" sz="3500" dirty="0">
                <a:solidFill>
                  <a:schemeClr val="tx2">
                    <a:lumMod val="75000"/>
                  </a:schemeClr>
                </a:solidFill>
                <a:latin typeface="+mj-lt"/>
                <a:ea typeface="Roboto" panose="02000000000000000000" pitchFamily="2" charset="0"/>
                <a:cs typeface="Roboto" panose="02000000000000000000" pitchFamily="2" charset="0"/>
              </a:rPr>
              <a:t> and Nicodemus wrap Jesus's body in linen cloths, with myrrh and aloes, then they lay it in a new tomb in the garden, near to where Jesus was crucified.</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14</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54622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is laid in the tomb</a:t>
            </a:r>
          </a:p>
        </p:txBody>
      </p:sp>
    </p:spTree>
    <p:extLst>
      <p:ext uri="{BB962C8B-B14F-4D97-AF65-F5344CB8AC3E}">
        <p14:creationId xmlns:p14="http://schemas.microsoft.com/office/powerpoint/2010/main" val="161083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Samoan women leaning against a water tank">
            <a:extLst>
              <a:ext uri="{FF2B5EF4-FFF2-40B4-BE49-F238E27FC236}">
                <a16:creationId xmlns:a16="http://schemas.microsoft.com/office/drawing/2014/main" id="{DC8116F3-27C5-0D61-352F-B5C0B60A4AA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13689664" cy="30353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err="1">
                <a:latin typeface="+mj-lt"/>
                <a:ea typeface="Roboto" panose="02000000000000000000" pitchFamily="2" charset="0"/>
                <a:cs typeface="Roboto" panose="02000000000000000000" pitchFamily="2" charset="0"/>
              </a:rPr>
              <a:t>Leaia</a:t>
            </a:r>
            <a:r>
              <a:rPr lang="en-US" sz="1200" dirty="0">
                <a:latin typeface="+mj-lt"/>
                <a:ea typeface="Roboto" panose="02000000000000000000" pitchFamily="2" charset="0"/>
                <a:cs typeface="Roboto" panose="02000000000000000000" pitchFamily="2" charset="0"/>
              </a:rPr>
              <a:t> stands in front of the rainwater tank that has now been installed at her home with the support of Caritas Australia and their partner Caritas Samoa. Photo: 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7143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err="1">
                <a:solidFill>
                  <a:schemeClr val="accent1"/>
                </a:solidFill>
                <a:latin typeface="+mj-lt"/>
                <a:ea typeface="Roboto" panose="02000000000000000000" pitchFamily="2" charset="0"/>
                <a:cs typeface="Roboto" panose="02000000000000000000" pitchFamily="2" charset="0"/>
              </a:rPr>
              <a:t>Leaia’s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24723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654175"/>
            <a:ext cx="8909050" cy="80010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10000"/>
              </a:lnSpc>
            </a:pPr>
            <a:endParaRPr lang="en-AU" sz="3500" dirty="0">
              <a:solidFill>
                <a:schemeClr val="tx2">
                  <a:lumMod val="20000"/>
                  <a:lumOff val="80000"/>
                </a:schemeClr>
              </a:solidFill>
              <a:latin typeface="+mj-lt"/>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98087" y="7943965"/>
            <a:ext cx="8108952" cy="121591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a:t>
            </a:r>
            <a:r>
              <a:rPr lang="en-US" sz="3500" dirty="0">
                <a:solidFill>
                  <a:schemeClr val="tx2">
                    <a:lumMod val="75000"/>
                  </a:schemeClr>
                </a:solidFill>
                <a:latin typeface="+mj-lt"/>
              </a:rPr>
              <a:t>inspire us to be courageous.</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courage.</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386796"/>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“Let ours be a time remembered for the awakening of a new reverence for life…” </a:t>
            </a:r>
          </a:p>
          <a:p>
            <a:pPr algn="ctr">
              <a:lnSpc>
                <a:spcPct val="110000"/>
              </a:lnSpc>
              <a:spcAft>
                <a:spcPts val="600"/>
              </a:spcAft>
            </a:pPr>
            <a:r>
              <a:rPr lang="en-US" sz="1200" dirty="0">
                <a:solidFill>
                  <a:schemeClr val="accent2">
                    <a:lumMod val="75000"/>
                  </a:schemeClr>
                </a:solidFill>
                <a:latin typeface="+mj-lt"/>
              </a:rPr>
              <a:t>*Earth Charter (2000) in 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 </a:t>
            </a:r>
            <a:r>
              <a:rPr lang="en-US" sz="1200" dirty="0">
                <a:solidFill>
                  <a:schemeClr val="accent2">
                    <a:lumMod val="75000"/>
                  </a:schemeClr>
                </a:solidFill>
                <a:latin typeface="+mj-lt"/>
              </a:rPr>
              <a:t>n207</a:t>
            </a:r>
          </a:p>
        </p:txBody>
      </p:sp>
      <p:sp>
        <p:nvSpPr>
          <p:cNvPr id="7" name="TextBox 6">
            <a:extLst>
              <a:ext uri="{FF2B5EF4-FFF2-40B4-BE49-F238E27FC236}">
                <a16:creationId xmlns:a16="http://schemas.microsoft.com/office/drawing/2014/main" id="{654F8C0B-C8A4-1DB9-3EEE-ADEE730A5A5C}"/>
              </a:ext>
            </a:extLst>
          </p:cNvPr>
          <p:cNvSpPr txBox="1"/>
          <p:nvPr/>
        </p:nvSpPr>
        <p:spPr>
          <a:xfrm>
            <a:off x="1073046" y="7013033"/>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073046" y="219266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98087" y="3123599"/>
            <a:ext cx="8108952" cy="3597331"/>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In his letter </a:t>
            </a:r>
            <a:r>
              <a:rPr lang="en-US" sz="3500" i="1" spc="-10" dirty="0" err="1">
                <a:solidFill>
                  <a:schemeClr val="tx2">
                    <a:lumMod val="75000"/>
                  </a:schemeClr>
                </a:solidFill>
                <a:latin typeface="+mj-lt"/>
                <a:ea typeface="Roboto" panose="02000000000000000000" pitchFamily="2" charset="0"/>
                <a:cs typeface="Roboto" panose="02000000000000000000" pitchFamily="2" charset="0"/>
              </a:rPr>
              <a:t>Laudato</a:t>
            </a:r>
            <a:r>
              <a:rPr lang="en-US" sz="3500" i="1" spc="-10" dirty="0">
                <a:solidFill>
                  <a:schemeClr val="tx2">
                    <a:lumMod val="75000"/>
                  </a:schemeClr>
                </a:solidFill>
                <a:latin typeface="+mj-lt"/>
                <a:ea typeface="Roboto" panose="02000000000000000000" pitchFamily="2" charset="0"/>
                <a:cs typeface="Roboto" panose="02000000000000000000" pitchFamily="2" charset="0"/>
              </a:rPr>
              <a:t> Si’, </a:t>
            </a:r>
            <a:r>
              <a:rPr lang="en-US" sz="3500" spc="-10" dirty="0">
                <a:solidFill>
                  <a:schemeClr val="tx2">
                    <a:lumMod val="75000"/>
                  </a:schemeClr>
                </a:solidFill>
                <a:latin typeface="+mj-lt"/>
                <a:ea typeface="Roboto" panose="02000000000000000000" pitchFamily="2" charset="0"/>
                <a:cs typeface="Roboto" panose="02000000000000000000" pitchFamily="2" charset="0"/>
              </a:rPr>
              <a:t>Pope Francis quotes the </a:t>
            </a:r>
            <a:r>
              <a:rPr lang="en-US" sz="3500" i="1" spc="-10" dirty="0">
                <a:solidFill>
                  <a:schemeClr val="tx2">
                    <a:lumMod val="75000"/>
                  </a:schemeClr>
                </a:solidFill>
                <a:latin typeface="+mj-lt"/>
                <a:ea typeface="Roboto" panose="02000000000000000000" pitchFamily="2" charset="0"/>
                <a:cs typeface="Roboto" panose="02000000000000000000" pitchFamily="2" charset="0"/>
              </a:rPr>
              <a:t>Earth Charter </a:t>
            </a:r>
            <a:r>
              <a:rPr lang="en-US" sz="3500" spc="-10" dirty="0">
                <a:solidFill>
                  <a:schemeClr val="tx2">
                    <a:lumMod val="75000"/>
                  </a:schemeClr>
                </a:solidFill>
                <a:latin typeface="+mj-lt"/>
                <a:ea typeface="Roboto" panose="02000000000000000000" pitchFamily="2" charset="0"/>
                <a:cs typeface="Roboto" panose="02000000000000000000" pitchFamily="2" charset="0"/>
              </a:rPr>
              <a:t>to pose a “courageous challenge” to foster “a new reverence for life”.</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small daily actions will you take to show your reverence for life?</a:t>
            </a:r>
          </a:p>
        </p:txBody>
      </p:sp>
    </p:spTree>
    <p:extLst>
      <p:ext uri="{BB962C8B-B14F-4D97-AF65-F5344CB8AC3E}">
        <p14:creationId xmlns:p14="http://schemas.microsoft.com/office/powerpoint/2010/main" val="223186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1FAC70-C886-CCEE-5343-5E107DD9AA1D}"/>
              </a:ext>
            </a:extLst>
          </p:cNvPr>
          <p:cNvSpPr>
            <a:spLocks noGrp="1"/>
          </p:cNvSpPr>
          <p:nvPr>
            <p:ph sz="quarter" idx="18"/>
          </p:nvPr>
        </p:nvSpPr>
        <p:spPr/>
        <p:txBody>
          <a:bodyPr/>
          <a:lstStyle/>
          <a:p>
            <a:endParaRPr lang="en-AU"/>
          </a:p>
        </p:txBody>
      </p:sp>
      <p:sp>
        <p:nvSpPr>
          <p:cNvPr id="4" name="Text Placeholder 3">
            <a:extLst>
              <a:ext uri="{FF2B5EF4-FFF2-40B4-BE49-F238E27FC236}">
                <a16:creationId xmlns:a16="http://schemas.microsoft.com/office/drawing/2014/main" id="{BAF5C318-0E43-D549-AB90-ADBF14C2E4AF}"/>
              </a:ext>
            </a:extLst>
          </p:cNvPr>
          <p:cNvSpPr>
            <a:spLocks noGrp="1"/>
          </p:cNvSpPr>
          <p:nvPr>
            <p:ph type="body" sz="quarter" idx="19"/>
          </p:nvPr>
        </p:nvSpPr>
        <p:spPr/>
        <p:txBody>
          <a:bodyPr/>
          <a:lstStyle/>
          <a:p>
            <a:endParaRPr lang="en-AU"/>
          </a:p>
        </p:txBody>
      </p:sp>
      <p:sp>
        <p:nvSpPr>
          <p:cNvPr id="5" name="Text Placeholder 4">
            <a:extLst>
              <a:ext uri="{FF2B5EF4-FFF2-40B4-BE49-F238E27FC236}">
                <a16:creationId xmlns:a16="http://schemas.microsoft.com/office/drawing/2014/main" id="{1CE91F83-D532-ECA6-AB0E-985ED70DF8E1}"/>
              </a:ext>
            </a:extLst>
          </p:cNvPr>
          <p:cNvSpPr>
            <a:spLocks noGrp="1"/>
          </p:cNvSpPr>
          <p:nvPr>
            <p:ph type="body" sz="quarter" idx="20"/>
          </p:nvPr>
        </p:nvSpPr>
        <p:spPr/>
        <p:txBody>
          <a:bodyPr/>
          <a:lstStyle/>
          <a:p>
            <a:endParaRPr lang="en-AU"/>
          </a:p>
        </p:txBody>
      </p:sp>
      <p:pic>
        <p:nvPicPr>
          <p:cNvPr id="6" name="Picture Placeholder 5" descr="A sunset over rice fields in Vietnam">
            <a:extLst>
              <a:ext uri="{FF2B5EF4-FFF2-40B4-BE49-F238E27FC236}">
                <a16:creationId xmlns:a16="http://schemas.microsoft.com/office/drawing/2014/main" id="{4F48A9AE-E7D0-930F-1C4B-8F3E69C1EFB7}"/>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a:fillRect/>
          </a:stretch>
        </p:blipFill>
        <p:spPr>
          <a:xfrm>
            <a:off x="0" y="0"/>
            <a:ext cx="20104100" cy="11309350"/>
          </a:xfrm>
        </p:spPr>
      </p:pic>
      <p:sp>
        <p:nvSpPr>
          <p:cNvPr id="8" name="Rectangle: Diagonal Corners Rounded 7">
            <a:extLst>
              <a:ext uri="{FF2B5EF4-FFF2-40B4-BE49-F238E27FC236}">
                <a16:creationId xmlns:a16="http://schemas.microsoft.com/office/drawing/2014/main" id="{BE046FAD-B837-D904-2295-84F5C9BD4064}"/>
              </a:ext>
            </a:extLst>
          </p:cNvPr>
          <p:cNvSpPr/>
          <p:nvPr/>
        </p:nvSpPr>
        <p:spPr>
          <a:xfrm>
            <a:off x="4184650" y="2235757"/>
            <a:ext cx="11734800" cy="6837836"/>
          </a:xfrm>
          <a:prstGeom prst="round2DiagRect">
            <a:avLst/>
          </a:prstGeom>
          <a:solidFill>
            <a:srgbClr val="DBCAE4">
              <a:alpha val="89804"/>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2">
                    <a:lumMod val="75000"/>
                  </a:schemeClr>
                </a:solidFill>
                <a:latin typeface="+mj-lt"/>
                <a:ea typeface="Roboto Medium" panose="02000000000000000000" pitchFamily="2" charset="0"/>
                <a:cs typeface="Roboto Medium" panose="02000000000000000000" pitchFamily="2" charset="0"/>
              </a:rPr>
              <a:t>CLOSE</a:t>
            </a:r>
          </a:p>
          <a:p>
            <a:pPr algn="ctr"/>
            <a:endParaRPr lang="en-US" sz="3500" spc="-10" dirty="0">
              <a:solidFill>
                <a:schemeClr val="tx2">
                  <a:lumMod val="75000"/>
                </a:schemeClr>
              </a:solidFill>
              <a:latin typeface="+mj-lt"/>
              <a:ea typeface="Roboto" panose="02000000000000000000" pitchFamily="2" charset="0"/>
              <a:cs typeface="Roboto" panose="02000000000000000000" pitchFamily="2" charset="0"/>
            </a:endParaRP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We have walked the way of the cross. Now we continue in the way of hope, remembering that Christ is risen!</a:t>
            </a:r>
          </a:p>
          <a:p>
            <a:pPr algn="ctr">
              <a:spcAft>
                <a:spcPts val="600"/>
              </a:spcAft>
            </a:pPr>
            <a:endParaRPr lang="en-US" sz="3500" spc="-10" dirty="0">
              <a:solidFill>
                <a:schemeClr val="tx2">
                  <a:lumMod val="75000"/>
                </a:schemeClr>
              </a:solidFill>
              <a:latin typeface="+mj-lt"/>
              <a:ea typeface="Roboto" panose="02000000000000000000" pitchFamily="2" charset="0"/>
              <a:cs typeface="Roboto" panose="02000000000000000000" pitchFamily="2" charset="0"/>
            </a:endParaRP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May we follow the way of hope, working together to end poverty, promote justice and uphold dignity.</a:t>
            </a:r>
          </a:p>
          <a:p>
            <a:pPr algn="ctr">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Amen</a:t>
            </a:r>
          </a:p>
        </p:txBody>
      </p:sp>
      <p:grpSp>
        <p:nvGrpSpPr>
          <p:cNvPr id="23" name="object 9">
            <a:extLst>
              <a:ext uri="{FF2B5EF4-FFF2-40B4-BE49-F238E27FC236}">
                <a16:creationId xmlns:a16="http://schemas.microsoft.com/office/drawing/2014/main" id="{000A1B82-C4EF-1058-B153-ED94B9C7E143}"/>
              </a:ext>
            </a:extLst>
          </p:cNvPr>
          <p:cNvGrpSpPr/>
          <p:nvPr/>
        </p:nvGrpSpPr>
        <p:grpSpPr>
          <a:xfrm>
            <a:off x="15266570" y="10346822"/>
            <a:ext cx="3786504" cy="508000"/>
            <a:chOff x="15266570" y="10177726"/>
            <a:chExt cx="3786504" cy="508000"/>
          </a:xfrm>
        </p:grpSpPr>
        <p:pic>
          <p:nvPicPr>
            <p:cNvPr id="24" name="object 10">
              <a:extLst>
                <a:ext uri="{FF2B5EF4-FFF2-40B4-BE49-F238E27FC236}">
                  <a16:creationId xmlns:a16="http://schemas.microsoft.com/office/drawing/2014/main" id="{2D9C8C59-50C5-CED1-B6CA-AAEEA96E27F2}"/>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25" name="object 11">
              <a:extLst>
                <a:ext uri="{FF2B5EF4-FFF2-40B4-BE49-F238E27FC236}">
                  <a16:creationId xmlns:a16="http://schemas.microsoft.com/office/drawing/2014/main" id="{F321AF8C-EED9-EA3D-6CEF-E08ED4F65585}"/>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26" name="object 12">
              <a:extLst>
                <a:ext uri="{FF2B5EF4-FFF2-40B4-BE49-F238E27FC236}">
                  <a16:creationId xmlns:a16="http://schemas.microsoft.com/office/drawing/2014/main" id="{B15351BA-6AF5-952E-43D2-1B071DB11210}"/>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27" name="object 13">
              <a:extLst>
                <a:ext uri="{FF2B5EF4-FFF2-40B4-BE49-F238E27FC236}">
                  <a16:creationId xmlns:a16="http://schemas.microsoft.com/office/drawing/2014/main" id="{F880C320-A544-C96C-83E8-74E03DA76BD0}"/>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28" name="object 14">
              <a:extLst>
                <a:ext uri="{FF2B5EF4-FFF2-40B4-BE49-F238E27FC236}">
                  <a16:creationId xmlns:a16="http://schemas.microsoft.com/office/drawing/2014/main" id="{1AD9F318-86D4-ECE3-6080-C71C2E6E00D2}"/>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29" name="object 15">
              <a:extLst>
                <a:ext uri="{FF2B5EF4-FFF2-40B4-BE49-F238E27FC236}">
                  <a16:creationId xmlns:a16="http://schemas.microsoft.com/office/drawing/2014/main" id="{017CC9D6-4175-9C2D-F747-F84D08B4E446}"/>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30" name="object 16">
              <a:extLst>
                <a:ext uri="{FF2B5EF4-FFF2-40B4-BE49-F238E27FC236}">
                  <a16:creationId xmlns:a16="http://schemas.microsoft.com/office/drawing/2014/main" id="{05E349BC-4B6D-7F1A-F30C-67C8742E38ED}"/>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31" name="object 17">
              <a:extLst>
                <a:ext uri="{FF2B5EF4-FFF2-40B4-BE49-F238E27FC236}">
                  <a16:creationId xmlns:a16="http://schemas.microsoft.com/office/drawing/2014/main" id="{4195192B-4A7D-9383-829D-7F829D1E342C}"/>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32" name="object 18">
              <a:extLst>
                <a:ext uri="{FF2B5EF4-FFF2-40B4-BE49-F238E27FC236}">
                  <a16:creationId xmlns:a16="http://schemas.microsoft.com/office/drawing/2014/main" id="{EF0183B0-075E-6368-DC34-FC0166576218}"/>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33" name="object 19">
              <a:extLst>
                <a:ext uri="{FF2B5EF4-FFF2-40B4-BE49-F238E27FC236}">
                  <a16:creationId xmlns:a16="http://schemas.microsoft.com/office/drawing/2014/main" id="{08752402-9644-94BF-F9C3-413F8BB351E1}"/>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34" name="object 20">
              <a:extLst>
                <a:ext uri="{FF2B5EF4-FFF2-40B4-BE49-F238E27FC236}">
                  <a16:creationId xmlns:a16="http://schemas.microsoft.com/office/drawing/2014/main" id="{168BC73B-76BA-73ED-FE92-813FC8AE3D9E}"/>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35" name="object 21">
              <a:extLst>
                <a:ext uri="{FF2B5EF4-FFF2-40B4-BE49-F238E27FC236}">
                  <a16:creationId xmlns:a16="http://schemas.microsoft.com/office/drawing/2014/main" id="{80684409-105D-FA3C-4AE4-4ED3F5389867}"/>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36" name="object 22">
              <a:extLst>
                <a:ext uri="{FF2B5EF4-FFF2-40B4-BE49-F238E27FC236}">
                  <a16:creationId xmlns:a16="http://schemas.microsoft.com/office/drawing/2014/main" id="{5B7EA777-7478-223A-968E-4206F4980568}"/>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37" name="Content Placeholder 5">
            <a:extLst>
              <a:ext uri="{FF2B5EF4-FFF2-40B4-BE49-F238E27FC236}">
                <a16:creationId xmlns:a16="http://schemas.microsoft.com/office/drawing/2014/main" id="{60425D61-DE98-D886-DB4B-5372814C3FA9}"/>
              </a:ext>
            </a:extLst>
          </p:cNvPr>
          <p:cNvSpPr txBox="1">
            <a:spLocks/>
          </p:cNvSpPr>
          <p:nvPr/>
        </p:nvSpPr>
        <p:spPr>
          <a:xfrm>
            <a:off x="525294" y="10449057"/>
            <a:ext cx="13689664" cy="303530"/>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Rice fields in Quang Nam, Vietnam. Photo: Caritas Australia</a:t>
            </a:r>
          </a:p>
        </p:txBody>
      </p:sp>
    </p:spTree>
    <p:extLst>
      <p:ext uri="{BB962C8B-B14F-4D97-AF65-F5344CB8AC3E}">
        <p14:creationId xmlns:p14="http://schemas.microsoft.com/office/powerpoint/2010/main" val="8810064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9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young women sitting in at a desk looking at the front of the room while writing notes in her workbook.">
            <a:extLst>
              <a:ext uri="{FF2B5EF4-FFF2-40B4-BE49-F238E27FC236}">
                <a16:creationId xmlns:a16="http://schemas.microsoft.com/office/drawing/2014/main" id="{023B5434-1CBA-CDD3-B8F5-1BCFC2AE423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97553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Ronita writes notes in her class. Photo: Richard Wainwright/Caritas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60191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spcAft>
                <a:spcPts val="600"/>
              </a:spcAft>
            </a:pPr>
            <a:r>
              <a:rPr lang="en-US" sz="6000" b="1" dirty="0" err="1">
                <a:solidFill>
                  <a:schemeClr val="accent1"/>
                </a:solidFill>
                <a:latin typeface="+mj-lt"/>
                <a:ea typeface="Roboto" panose="02000000000000000000" pitchFamily="2" charset="0"/>
                <a:cs typeface="Roboto" panose="02000000000000000000" pitchFamily="2" charset="0"/>
              </a:rPr>
              <a:t>Ronita’s</a:t>
            </a:r>
            <a:r>
              <a:rPr lang="en-US" sz="6000" b="1" dirty="0">
                <a:solidFill>
                  <a:schemeClr val="accent1"/>
                </a:solidFill>
                <a:latin typeface="+mj-lt"/>
                <a:ea typeface="Roboto" panose="02000000000000000000" pitchFamily="2" charset="0"/>
                <a:cs typeface="Roboto" panose="02000000000000000000" pitchFamily="2" charset="0"/>
              </a:rPr>
              <a:t> Story</a:t>
            </a:r>
            <a:endParaRPr lang="en-AU" sz="6000" b="1" dirty="0">
              <a:solidFill>
                <a:schemeClr val="accent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60760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387475"/>
            <a:ext cx="9220200" cy="85344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sz="3000" dirty="0">
              <a:solidFill>
                <a:schemeClr val="tx2">
                  <a:lumMod val="20000"/>
                  <a:lumOff val="80000"/>
                </a:schemeClr>
              </a:solidFill>
              <a:latin typeface="+mj-lt"/>
              <a:ea typeface="Roboto" panose="02000000000000000000" pitchFamily="2" charset="0"/>
              <a:cs typeface="Roboto" panose="02000000000000000000" pitchFamily="2" charset="0"/>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276889" y="7580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stand for justice and respect the dignity of all people.</a:t>
            </a:r>
          </a:p>
          <a:p>
            <a:pPr marL="14400" indent="0">
              <a:lnSpc>
                <a:spcPct val="110000"/>
              </a:lnSpc>
              <a:spcAft>
                <a:spcPts val="600"/>
              </a:spcAft>
              <a:buNone/>
            </a:pPr>
            <a:r>
              <a:rPr lang="en-US" sz="3500" b="1" dirty="0">
                <a:solidFill>
                  <a:schemeClr val="tx2">
                    <a:lumMod val="75000"/>
                  </a:schemeClr>
                </a:solidFill>
                <a:latin typeface="+mj-lt"/>
                <a:ea typeface="Roboto" panose="02000000000000000000" pitchFamily="2" charset="0"/>
                <a:cs typeface="Roboto" panose="02000000000000000000" pitchFamily="2" charset="0"/>
              </a:rPr>
              <a:t>May we follow the way of justice.</a:t>
            </a:r>
            <a:endParaRPr lang="en-AU" sz="3500" b="1" dirty="0">
              <a:solidFill>
                <a:schemeClr val="tx2">
                  <a:lumMod val="75000"/>
                </a:schemeClr>
              </a:solidFill>
              <a:latin typeface="+mj-lt"/>
              <a:ea typeface="Roboto" panose="02000000000000000000" pitchFamily="2" charset="0"/>
              <a:cs typeface="Roboto" panose="02000000000000000000" pitchFamily="2" charset="0"/>
            </a:endParaRP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292764"/>
            <a:ext cx="6641120" cy="204177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“Let us all do what we can. We can all do something, at least have a sense of understanding”</a:t>
            </a:r>
          </a:p>
          <a:p>
            <a:pPr algn="ctr">
              <a:lnSpc>
                <a:spcPct val="110000"/>
              </a:lnSpc>
              <a:spcAft>
                <a:spcPts val="600"/>
              </a:spcAft>
            </a:pPr>
            <a:r>
              <a:rPr lang="en-US" sz="1200" dirty="0">
                <a:solidFill>
                  <a:schemeClr val="accent2">
                    <a:lumMod val="75000"/>
                  </a:schemeClr>
                </a:solidFill>
                <a:latin typeface="+mj-lt"/>
              </a:rPr>
              <a:t>Saint Oscar Romero, 24 March 1980</a:t>
            </a:r>
            <a:endParaRPr lang="en-AU" sz="1200" dirty="0">
              <a:solidFill>
                <a:schemeClr val="accent2">
                  <a:lumMod val="75000"/>
                </a:schemeClr>
              </a:solidFill>
              <a:latin typeface="+mj-lt"/>
            </a:endParaRPr>
          </a:p>
        </p:txBody>
      </p:sp>
      <p:sp>
        <p:nvSpPr>
          <p:cNvPr id="7" name="TextBox 6">
            <a:extLst>
              <a:ext uri="{FF2B5EF4-FFF2-40B4-BE49-F238E27FC236}">
                <a16:creationId xmlns:a16="http://schemas.microsoft.com/office/drawing/2014/main" id="{654F8C0B-C8A4-1DB9-3EEE-ADEE730A5A5C}"/>
              </a:ext>
            </a:extLst>
          </p:cNvPr>
          <p:cNvSpPr txBox="1"/>
          <p:nvPr/>
        </p:nvSpPr>
        <p:spPr>
          <a:xfrm>
            <a:off x="1105440" y="6734547"/>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05440" y="200800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257298" y="2853552"/>
            <a:ext cx="8108952" cy="3674276"/>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Ronita knew that completing school was important to her future. With support, she took courage and action. </a:t>
            </a:r>
          </a:p>
          <a:p>
            <a:pPr marL="355600" indent="-3429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social or ecological justice issues are important to you?</a:t>
            </a:r>
          </a:p>
          <a:p>
            <a:pPr marL="355600" indent="-3429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can you act to make a difference?</a:t>
            </a:r>
          </a:p>
        </p:txBody>
      </p:sp>
    </p:spTree>
    <p:extLst>
      <p:ext uri="{BB962C8B-B14F-4D97-AF65-F5344CB8AC3E}">
        <p14:creationId xmlns:p14="http://schemas.microsoft.com/office/powerpoint/2010/main" val="243216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id="{38938EEB-94DB-3C54-49A8-0796C90CCBBE}"/>
              </a:ext>
            </a:extLst>
          </p:cNvPr>
          <p:cNvSpPr txBox="1">
            <a:spLocks/>
          </p:cNvSpPr>
          <p:nvPr/>
        </p:nvSpPr>
        <p:spPr>
          <a:xfrm>
            <a:off x="11893606" y="3604017"/>
            <a:ext cx="7187468" cy="4101316"/>
          </a:xfrm>
          <a:prstGeom prst="rect">
            <a:avLst/>
          </a:prstGeom>
        </p:spPr>
        <p:txBody>
          <a:bodyPr wrap="square" lIns="0" tIns="0" rIns="0" bIns="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ea typeface="Roboto" panose="02000000000000000000" pitchFamily="2" charset="0"/>
                <a:cs typeface="Roboto" panose="02000000000000000000" pitchFamily="2" charset="0"/>
              </a:rPr>
              <a:t>Jesus carried the weight of that heavy burden and understood the path ahead would be a difficult one. While he was in the garden, just before his arrest, he had even prayed that God would change the situation.</a:t>
            </a:r>
          </a:p>
        </p:txBody>
      </p:sp>
      <p:sp>
        <p:nvSpPr>
          <p:cNvPr id="5" name="Rectangle: Diagonal Corners Rounded 4">
            <a:extLst>
              <a:ext uri="{FF2B5EF4-FFF2-40B4-BE49-F238E27FC236}">
                <a16:creationId xmlns:a16="http://schemas.microsoft.com/office/drawing/2014/main" id="{85D6C803-7622-D371-B54A-EE0EE9620569}"/>
              </a:ext>
            </a:extLst>
          </p:cNvPr>
          <p:cNvSpPr/>
          <p:nvPr/>
        </p:nvSpPr>
        <p:spPr>
          <a:xfrm>
            <a:off x="381000" y="4198407"/>
            <a:ext cx="9238834" cy="2912536"/>
          </a:xfrm>
          <a:prstGeom prst="round2Diag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a:latin typeface="+mj-lt"/>
            </a:endParaRPr>
          </a:p>
        </p:txBody>
      </p:sp>
      <p:sp>
        <p:nvSpPr>
          <p:cNvPr id="6" name="TextBox 5">
            <a:extLst>
              <a:ext uri="{FF2B5EF4-FFF2-40B4-BE49-F238E27FC236}">
                <a16:creationId xmlns:a16="http://schemas.microsoft.com/office/drawing/2014/main" id="{62905700-8530-83AC-D366-C1EA65566140}"/>
              </a:ext>
            </a:extLst>
          </p:cNvPr>
          <p:cNvSpPr txBox="1"/>
          <p:nvPr/>
        </p:nvSpPr>
        <p:spPr>
          <a:xfrm>
            <a:off x="974908" y="4783186"/>
            <a:ext cx="8051019" cy="1742978"/>
          </a:xfrm>
          <a:prstGeom prst="rect">
            <a:avLst/>
          </a:prstGeom>
          <a:ln>
            <a:noFill/>
          </a:ln>
        </p:spPr>
        <p:txBody>
          <a:bodyPr vert="horz" wrap="square" lIns="0" tIns="11430" rIns="0" bIns="0" rtlCol="0">
            <a:spAutoFit/>
          </a:bodyPr>
          <a:lstStyle/>
          <a:p>
            <a:pPr marL="12700" algn="ctr">
              <a:lnSpc>
                <a:spcPct val="110000"/>
              </a:lnSpc>
              <a:spcAft>
                <a:spcPts val="600"/>
              </a:spcAft>
            </a:pPr>
            <a:r>
              <a:rPr lang="en-US" sz="3500" dirty="0">
                <a:solidFill>
                  <a:schemeClr val="tx2">
                    <a:lumMod val="75000"/>
                  </a:schemeClr>
                </a:solidFill>
                <a:latin typeface="+mj-lt"/>
                <a:ea typeface="Roboto" panose="02000000000000000000" pitchFamily="2" charset="0"/>
                <a:cs typeface="Roboto" panose="02000000000000000000" pitchFamily="2" charset="0"/>
              </a:rPr>
              <a:t>Jesus is made to carry his own cross all the way out of the city to a place called Golgotha or ‘the place of the skull’.</a:t>
            </a:r>
          </a:p>
        </p:txBody>
      </p:sp>
      <p:sp>
        <p:nvSpPr>
          <p:cNvPr id="7" name="Text Placeholder 5">
            <a:extLst>
              <a:ext uri="{FF2B5EF4-FFF2-40B4-BE49-F238E27FC236}">
                <a16:creationId xmlns:a16="http://schemas.microsoft.com/office/drawing/2014/main" id="{1CB9EFE4-BA0E-B87C-180F-31AE3DCFC418}"/>
              </a:ext>
            </a:extLst>
          </p:cNvPr>
          <p:cNvSpPr txBox="1">
            <a:spLocks/>
          </p:cNvSpPr>
          <p:nvPr/>
        </p:nvSpPr>
        <p:spPr>
          <a:xfrm>
            <a:off x="381000" y="402021"/>
            <a:ext cx="9144000" cy="753926"/>
          </a:xfrm>
          <a:prstGeom prst="rect">
            <a:avLst/>
          </a:prstGeom>
        </p:spPr>
        <p:txBody>
          <a:bodyPr vert="horz" lIns="91440" tIns="45720" rIns="91440" bIns="45720" rtlCol="0" anchor="ctr">
            <a:noAutofit/>
          </a:bodyPr>
          <a:lstStyle>
            <a:lvl1pPr>
              <a:defRPr sz="5900" b="1">
                <a:solidFill>
                  <a:srgbClr val="762000"/>
                </a:solidFill>
                <a:latin typeface="+mj-lt"/>
                <a:ea typeface="+mj-ea"/>
                <a:cs typeface="+mj-cs"/>
              </a:defRPr>
            </a:lvl1pPr>
          </a:lstStyle>
          <a:p>
            <a:pPr>
              <a:spcAft>
                <a:spcPts val="600"/>
              </a:spcAft>
            </a:pPr>
            <a:r>
              <a:rPr lang="en-US" sz="6000" dirty="0">
                <a:solidFill>
                  <a:schemeClr val="accent2">
                    <a:lumMod val="75000"/>
                  </a:schemeClr>
                </a:solidFill>
                <a:ea typeface="Roboto Medium" panose="02000000000000000000" pitchFamily="2" charset="0"/>
                <a:cs typeface="Roboto Medium" panose="02000000000000000000" pitchFamily="2" charset="0"/>
              </a:rPr>
              <a:t>STATION 2</a:t>
            </a:r>
          </a:p>
        </p:txBody>
      </p:sp>
      <p:sp>
        <p:nvSpPr>
          <p:cNvPr id="8" name="TextBox 7">
            <a:extLst>
              <a:ext uri="{FF2B5EF4-FFF2-40B4-BE49-F238E27FC236}">
                <a16:creationId xmlns:a16="http://schemas.microsoft.com/office/drawing/2014/main" id="{2060CA8B-4340-2F9A-E6EF-4AF0CBB07500}"/>
              </a:ext>
            </a:extLst>
          </p:cNvPr>
          <p:cNvSpPr txBox="1"/>
          <p:nvPr/>
        </p:nvSpPr>
        <p:spPr>
          <a:xfrm>
            <a:off x="381000" y="1149201"/>
            <a:ext cx="11118850" cy="1015663"/>
          </a:xfrm>
          <a:prstGeom prst="rect">
            <a:avLst/>
          </a:prstGeom>
          <a:noFill/>
        </p:spPr>
        <p:txBody>
          <a:bodyPr wrap="square">
            <a:spAutoFit/>
          </a:bodyPr>
          <a:lstStyle/>
          <a:p>
            <a:pPr>
              <a:spcAft>
                <a:spcPts val="600"/>
              </a:spcAft>
            </a:pPr>
            <a:r>
              <a:rPr lang="en-US" sz="6000" dirty="0">
                <a:solidFill>
                  <a:schemeClr val="tx2">
                    <a:lumMod val="75000"/>
                  </a:schemeClr>
                </a:solidFill>
                <a:latin typeface="+mj-lt"/>
                <a:ea typeface="Roboto Medium" panose="02000000000000000000" pitchFamily="2" charset="0"/>
                <a:cs typeface="Roboto Medium" panose="02000000000000000000" pitchFamily="2" charset="0"/>
              </a:rPr>
              <a:t>Jesus takes up the cross</a:t>
            </a:r>
            <a:endParaRPr lang="en-AU" sz="6000" dirty="0">
              <a:solidFill>
                <a:schemeClr val="tx2">
                  <a:lumMod val="75000"/>
                </a:schemeClr>
              </a:solidFill>
              <a:latin typeface="+mj-lt"/>
            </a:endParaRPr>
          </a:p>
        </p:txBody>
      </p:sp>
    </p:spTree>
    <p:extLst>
      <p:ext uri="{BB962C8B-B14F-4D97-AF65-F5344CB8AC3E}">
        <p14:creationId xmlns:p14="http://schemas.microsoft.com/office/powerpoint/2010/main" val="160130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family posing for a photograph in a rural village. ">
            <a:extLst>
              <a:ext uri="{FF2B5EF4-FFF2-40B4-BE49-F238E27FC236}">
                <a16:creationId xmlns:a16="http://schemas.microsoft.com/office/drawing/2014/main" id="{94AA0ED5-0837-6701-90DB-8F2849D8E8C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Content Placeholder 5">
            <a:extLst>
              <a:ext uri="{FF2B5EF4-FFF2-40B4-BE49-F238E27FC236}">
                <a16:creationId xmlns:a16="http://schemas.microsoft.com/office/drawing/2014/main" id="{0347AC2B-6081-8D19-C78A-C55C86780A87}"/>
              </a:ext>
            </a:extLst>
          </p:cNvPr>
          <p:cNvSpPr txBox="1">
            <a:spLocks/>
          </p:cNvSpPr>
          <p:nvPr/>
        </p:nvSpPr>
        <p:spPr>
          <a:xfrm>
            <a:off x="525294" y="10449057"/>
            <a:ext cx="10060156" cy="303531"/>
          </a:xfrm>
          <a:prstGeom prst="rect">
            <a:avLst/>
          </a:prstGeom>
        </p:spPr>
        <p:txBody>
          <a:bodyPr/>
          <a:lstStyle>
            <a:lvl1pPr marL="0">
              <a:defRPr sz="1600" b="0">
                <a:solidFill>
                  <a:schemeClr val="bg1"/>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en-US" sz="1200" dirty="0">
                <a:latin typeface="+mj-lt"/>
                <a:ea typeface="Roboto" panose="02000000000000000000" pitchFamily="2" charset="0"/>
                <a:cs typeface="Roboto" panose="02000000000000000000" pitchFamily="2" charset="0"/>
              </a:rPr>
              <a:t>Irene poses for a photograph with her family at her home in </a:t>
            </a:r>
            <a:r>
              <a:rPr lang="en-US" sz="1200" dirty="0" err="1">
                <a:latin typeface="+mj-lt"/>
                <a:ea typeface="Roboto" panose="02000000000000000000" pitchFamily="2" charset="0"/>
                <a:cs typeface="Roboto" panose="02000000000000000000" pitchFamily="2" charset="0"/>
              </a:rPr>
              <a:t>Kongolo</a:t>
            </a:r>
            <a:r>
              <a:rPr lang="en-US" sz="1200" dirty="0">
                <a:latin typeface="+mj-lt"/>
                <a:ea typeface="Roboto" panose="02000000000000000000" pitchFamily="2" charset="0"/>
                <a:cs typeface="Roboto" panose="02000000000000000000" pitchFamily="2" charset="0"/>
              </a:rPr>
              <a:t>, Democratic Republic of the Congo. Photo: Arlette </a:t>
            </a:r>
            <a:r>
              <a:rPr lang="en-US" sz="1200" dirty="0" err="1">
                <a:latin typeface="+mj-lt"/>
                <a:ea typeface="Roboto" panose="02000000000000000000" pitchFamily="2" charset="0"/>
                <a:cs typeface="Roboto" panose="02000000000000000000" pitchFamily="2" charset="0"/>
              </a:rPr>
              <a:t>Bashizi</a:t>
            </a:r>
            <a:r>
              <a:rPr lang="en-US" sz="1200" dirty="0">
                <a:latin typeface="+mj-lt"/>
                <a:ea typeface="Roboto" panose="02000000000000000000" pitchFamily="2" charset="0"/>
                <a:cs typeface="Roboto" panose="02000000000000000000" pitchFamily="2" charset="0"/>
              </a:rPr>
              <a:t>/Caritas Australia</a:t>
            </a:r>
          </a:p>
        </p:txBody>
      </p:sp>
      <p:grpSp>
        <p:nvGrpSpPr>
          <p:cNvPr id="7" name="object 9">
            <a:extLst>
              <a:ext uri="{FF2B5EF4-FFF2-40B4-BE49-F238E27FC236}">
                <a16:creationId xmlns:a16="http://schemas.microsoft.com/office/drawing/2014/main" id="{CE2FDF00-E4EA-E4F4-005F-9A2B74264860}"/>
              </a:ext>
            </a:extLst>
          </p:cNvPr>
          <p:cNvGrpSpPr/>
          <p:nvPr/>
        </p:nvGrpSpPr>
        <p:grpSpPr>
          <a:xfrm>
            <a:off x="15266570" y="10346822"/>
            <a:ext cx="3786504" cy="508000"/>
            <a:chOff x="15266570" y="10177726"/>
            <a:chExt cx="3786504" cy="508000"/>
          </a:xfrm>
        </p:grpSpPr>
        <p:pic>
          <p:nvPicPr>
            <p:cNvPr id="8" name="object 10">
              <a:extLst>
                <a:ext uri="{FF2B5EF4-FFF2-40B4-BE49-F238E27FC236}">
                  <a16:creationId xmlns:a16="http://schemas.microsoft.com/office/drawing/2014/main" id="{DB1F8731-42ED-39A1-20C1-2BAEE5CF3C21}"/>
                </a:ext>
              </a:extLst>
            </p:cNvPr>
            <p:cNvPicPr/>
            <p:nvPr/>
          </p:nvPicPr>
          <p:blipFill>
            <a:blip r:embed="rId4" cstate="screen">
              <a:extLst>
                <a:ext uri="{28A0092B-C50C-407E-A947-70E740481C1C}">
                  <a14:useLocalDpi xmlns:a14="http://schemas.microsoft.com/office/drawing/2010/main"/>
                </a:ext>
              </a:extLst>
            </a:blip>
            <a:stretch>
              <a:fillRect/>
            </a:stretch>
          </p:blipFill>
          <p:spPr>
            <a:xfrm>
              <a:off x="15847064" y="10181342"/>
              <a:ext cx="1109944" cy="502117"/>
            </a:xfrm>
            <a:prstGeom prst="rect">
              <a:avLst/>
            </a:prstGeom>
          </p:spPr>
        </p:pic>
        <p:sp>
          <p:nvSpPr>
            <p:cNvPr id="9" name="object 11">
              <a:extLst>
                <a:ext uri="{FF2B5EF4-FFF2-40B4-BE49-F238E27FC236}">
                  <a16:creationId xmlns:a16="http://schemas.microsoft.com/office/drawing/2014/main" id="{B0B63FB7-70AF-B1FE-DA61-A238E10F2A83}"/>
                </a:ext>
              </a:extLst>
            </p:cNvPr>
            <p:cNvSpPr/>
            <p:nvPr/>
          </p:nvSpPr>
          <p:spPr>
            <a:xfrm>
              <a:off x="15266569" y="10381977"/>
              <a:ext cx="504190" cy="303530"/>
            </a:xfrm>
            <a:custGeom>
              <a:avLst/>
              <a:gdLst/>
              <a:ahLst/>
              <a:cxnLst/>
              <a:rect l="l" t="t" r="r" b="b"/>
              <a:pathLst>
                <a:path w="504190" h="303529">
                  <a:moveTo>
                    <a:pt x="504088" y="0"/>
                  </a:moveTo>
                  <a:lnTo>
                    <a:pt x="0" y="0"/>
                  </a:lnTo>
                  <a:lnTo>
                    <a:pt x="0" y="102870"/>
                  </a:lnTo>
                  <a:lnTo>
                    <a:pt x="201091" y="102870"/>
                  </a:lnTo>
                  <a:lnTo>
                    <a:pt x="201091" y="303530"/>
                  </a:lnTo>
                  <a:lnTo>
                    <a:pt x="302983" y="303530"/>
                  </a:lnTo>
                  <a:lnTo>
                    <a:pt x="302983" y="102870"/>
                  </a:lnTo>
                  <a:lnTo>
                    <a:pt x="504088" y="102870"/>
                  </a:lnTo>
                  <a:lnTo>
                    <a:pt x="504088" y="0"/>
                  </a:lnTo>
                  <a:close/>
                </a:path>
              </a:pathLst>
            </a:custGeom>
            <a:solidFill>
              <a:srgbClr val="FFFFFF"/>
            </a:solidFill>
          </p:spPr>
          <p:txBody>
            <a:bodyPr wrap="square" lIns="0" tIns="0" rIns="0" bIns="0" rtlCol="0"/>
            <a:lstStyle/>
            <a:p>
              <a:endParaRPr/>
            </a:p>
          </p:txBody>
        </p:sp>
        <p:pic>
          <p:nvPicPr>
            <p:cNvPr id="10" name="object 12">
              <a:extLst>
                <a:ext uri="{FF2B5EF4-FFF2-40B4-BE49-F238E27FC236}">
                  <a16:creationId xmlns:a16="http://schemas.microsoft.com/office/drawing/2014/main" id="{0AAA2FED-9251-EEA9-08B1-108661154D4E}"/>
                </a:ext>
              </a:extLst>
            </p:cNvPr>
            <p:cNvPicPr/>
            <p:nvPr/>
          </p:nvPicPr>
          <p:blipFill>
            <a:blip r:embed="rId5" cstate="screen">
              <a:extLst>
                <a:ext uri="{28A0092B-C50C-407E-A947-70E740481C1C}">
                  <a14:useLocalDpi xmlns:a14="http://schemas.microsoft.com/office/drawing/2010/main"/>
                </a:ext>
              </a:extLst>
            </a:blip>
            <a:stretch>
              <a:fillRect/>
            </a:stretch>
          </p:blipFill>
          <p:spPr>
            <a:xfrm>
              <a:off x="15292508" y="10181304"/>
              <a:ext cx="446072" cy="200659"/>
            </a:xfrm>
            <a:prstGeom prst="rect">
              <a:avLst/>
            </a:prstGeom>
          </p:spPr>
        </p:pic>
        <p:pic>
          <p:nvPicPr>
            <p:cNvPr id="11" name="object 13">
              <a:extLst>
                <a:ext uri="{FF2B5EF4-FFF2-40B4-BE49-F238E27FC236}">
                  <a16:creationId xmlns:a16="http://schemas.microsoft.com/office/drawing/2014/main" id="{84D89093-41E7-8E24-6BB9-0DBF4DF9A3FB}"/>
                </a:ext>
              </a:extLst>
            </p:cNvPr>
            <p:cNvPicPr/>
            <p:nvPr/>
          </p:nvPicPr>
          <p:blipFill>
            <a:blip r:embed="rId6" cstate="screen">
              <a:extLst>
                <a:ext uri="{28A0092B-C50C-407E-A947-70E740481C1C}">
                  <a14:useLocalDpi xmlns:a14="http://schemas.microsoft.com/office/drawing/2010/main"/>
                </a:ext>
              </a:extLst>
            </a:blip>
            <a:stretch>
              <a:fillRect/>
            </a:stretch>
          </p:blipFill>
          <p:spPr>
            <a:xfrm>
              <a:off x="15298625" y="10495243"/>
              <a:ext cx="158045" cy="164214"/>
            </a:xfrm>
            <a:prstGeom prst="rect">
              <a:avLst/>
            </a:prstGeom>
          </p:spPr>
        </p:pic>
        <p:pic>
          <p:nvPicPr>
            <p:cNvPr id="12" name="object 14">
              <a:extLst>
                <a:ext uri="{FF2B5EF4-FFF2-40B4-BE49-F238E27FC236}">
                  <a16:creationId xmlns:a16="http://schemas.microsoft.com/office/drawing/2014/main" id="{4E19C379-FCC4-91E8-E1DB-EDEF5572D51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5580489" y="10495296"/>
              <a:ext cx="164214" cy="158045"/>
            </a:xfrm>
            <a:prstGeom prst="rect">
              <a:avLst/>
            </a:prstGeom>
          </p:spPr>
        </p:pic>
        <p:sp>
          <p:nvSpPr>
            <p:cNvPr id="13" name="object 15">
              <a:extLst>
                <a:ext uri="{FF2B5EF4-FFF2-40B4-BE49-F238E27FC236}">
                  <a16:creationId xmlns:a16="http://schemas.microsoft.com/office/drawing/2014/main" id="{4907D33D-8F11-C988-4058-FAA95BB0B717}"/>
                </a:ext>
              </a:extLst>
            </p:cNvPr>
            <p:cNvSpPr/>
            <p:nvPr/>
          </p:nvSpPr>
          <p:spPr>
            <a:xfrm>
              <a:off x="17181114" y="10181312"/>
              <a:ext cx="0" cy="504190"/>
            </a:xfrm>
            <a:custGeom>
              <a:avLst/>
              <a:gdLst/>
              <a:ahLst/>
              <a:cxnLst/>
              <a:rect l="l" t="t" r="r" b="b"/>
              <a:pathLst>
                <a:path h="504190">
                  <a:moveTo>
                    <a:pt x="0" y="0"/>
                  </a:moveTo>
                  <a:lnTo>
                    <a:pt x="0" y="504089"/>
                  </a:lnTo>
                </a:path>
              </a:pathLst>
            </a:custGeom>
            <a:ln w="13989">
              <a:solidFill>
                <a:srgbClr val="FFFFFF"/>
              </a:solidFill>
            </a:ln>
          </p:spPr>
          <p:txBody>
            <a:bodyPr wrap="square" lIns="0" tIns="0" rIns="0" bIns="0" rtlCol="0"/>
            <a:lstStyle/>
            <a:p>
              <a:endParaRPr/>
            </a:p>
          </p:txBody>
        </p:sp>
        <p:pic>
          <p:nvPicPr>
            <p:cNvPr id="14" name="object 16">
              <a:extLst>
                <a:ext uri="{FF2B5EF4-FFF2-40B4-BE49-F238E27FC236}">
                  <a16:creationId xmlns:a16="http://schemas.microsoft.com/office/drawing/2014/main" id="{DA39CAF0-7D0B-5FF8-74ED-4A19C8EE3453}"/>
                </a:ext>
              </a:extLst>
            </p:cNvPr>
            <p:cNvPicPr/>
            <p:nvPr/>
          </p:nvPicPr>
          <p:blipFill>
            <a:blip r:embed="rId8" cstate="screen">
              <a:extLst>
                <a:ext uri="{28A0092B-C50C-407E-A947-70E740481C1C}">
                  <a14:useLocalDpi xmlns:a14="http://schemas.microsoft.com/office/drawing/2010/main"/>
                </a:ext>
              </a:extLst>
            </a:blip>
            <a:stretch>
              <a:fillRect/>
            </a:stretch>
          </p:blipFill>
          <p:spPr>
            <a:xfrm>
              <a:off x="17407997" y="10181497"/>
              <a:ext cx="196151" cy="242579"/>
            </a:xfrm>
            <a:prstGeom prst="rect">
              <a:avLst/>
            </a:prstGeom>
          </p:spPr>
        </p:pic>
        <p:pic>
          <p:nvPicPr>
            <p:cNvPr id="15" name="object 17">
              <a:extLst>
                <a:ext uri="{FF2B5EF4-FFF2-40B4-BE49-F238E27FC236}">
                  <a16:creationId xmlns:a16="http://schemas.microsoft.com/office/drawing/2014/main" id="{B97FF918-F5F7-23BF-F0A9-14FD65211982}"/>
                </a:ext>
              </a:extLst>
            </p:cNvPr>
            <p:cNvPicPr/>
            <p:nvPr/>
          </p:nvPicPr>
          <p:blipFill>
            <a:blip r:embed="rId9" cstate="screen">
              <a:extLst>
                <a:ext uri="{28A0092B-C50C-407E-A947-70E740481C1C}">
                  <a14:useLocalDpi xmlns:a14="http://schemas.microsoft.com/office/drawing/2010/main"/>
                </a:ext>
              </a:extLst>
            </a:blip>
            <a:stretch>
              <a:fillRect/>
            </a:stretch>
          </p:blipFill>
          <p:spPr>
            <a:xfrm>
              <a:off x="18409546" y="10181511"/>
              <a:ext cx="168382" cy="242579"/>
            </a:xfrm>
            <a:prstGeom prst="rect">
              <a:avLst/>
            </a:prstGeom>
          </p:spPr>
        </p:pic>
        <p:pic>
          <p:nvPicPr>
            <p:cNvPr id="16" name="object 18">
              <a:extLst>
                <a:ext uri="{FF2B5EF4-FFF2-40B4-BE49-F238E27FC236}">
                  <a16:creationId xmlns:a16="http://schemas.microsoft.com/office/drawing/2014/main" id="{2786EA6E-8535-E0A8-2B2B-BB7625386A61}"/>
                </a:ext>
              </a:extLst>
            </p:cNvPr>
            <p:cNvPicPr/>
            <p:nvPr/>
          </p:nvPicPr>
          <p:blipFill>
            <a:blip r:embed="rId10" cstate="screen">
              <a:extLst>
                <a:ext uri="{28A0092B-C50C-407E-A947-70E740481C1C}">
                  <a14:useLocalDpi xmlns:a14="http://schemas.microsoft.com/office/drawing/2010/main"/>
                </a:ext>
              </a:extLst>
            </a:blip>
            <a:stretch>
              <a:fillRect/>
            </a:stretch>
          </p:blipFill>
          <p:spPr>
            <a:xfrm>
              <a:off x="17642736" y="10181514"/>
              <a:ext cx="219295" cy="246390"/>
            </a:xfrm>
            <a:prstGeom prst="rect">
              <a:avLst/>
            </a:prstGeom>
          </p:spPr>
        </p:pic>
        <p:pic>
          <p:nvPicPr>
            <p:cNvPr id="17" name="object 19">
              <a:extLst>
                <a:ext uri="{FF2B5EF4-FFF2-40B4-BE49-F238E27FC236}">
                  <a16:creationId xmlns:a16="http://schemas.microsoft.com/office/drawing/2014/main" id="{6DB5A8D7-F0B2-2718-A6E6-0D890C696B9E}"/>
                </a:ext>
              </a:extLst>
            </p:cNvPr>
            <p:cNvPicPr/>
            <p:nvPr/>
          </p:nvPicPr>
          <p:blipFill>
            <a:blip r:embed="rId11" cstate="screen">
              <a:extLst>
                <a:ext uri="{28A0092B-C50C-407E-A947-70E740481C1C}">
                  <a14:useLocalDpi xmlns:a14="http://schemas.microsoft.com/office/drawing/2010/main"/>
                </a:ext>
              </a:extLst>
            </a:blip>
            <a:stretch>
              <a:fillRect/>
            </a:stretch>
          </p:blipFill>
          <p:spPr>
            <a:xfrm>
              <a:off x="18608858" y="10177726"/>
              <a:ext cx="218306" cy="250128"/>
            </a:xfrm>
            <a:prstGeom prst="rect">
              <a:avLst/>
            </a:prstGeom>
          </p:spPr>
        </p:pic>
        <p:pic>
          <p:nvPicPr>
            <p:cNvPr id="18" name="object 20">
              <a:extLst>
                <a:ext uri="{FF2B5EF4-FFF2-40B4-BE49-F238E27FC236}">
                  <a16:creationId xmlns:a16="http://schemas.microsoft.com/office/drawing/2014/main" id="{A771681E-B2EC-2D86-2D86-D95A14AAE0B6}"/>
                </a:ext>
              </a:extLst>
            </p:cNvPr>
            <p:cNvPicPr/>
            <p:nvPr/>
          </p:nvPicPr>
          <p:blipFill>
            <a:blip r:embed="rId12" cstate="screen">
              <a:extLst>
                <a:ext uri="{28A0092B-C50C-407E-A947-70E740481C1C}">
                  <a14:useLocalDpi xmlns:a14="http://schemas.microsoft.com/office/drawing/2010/main"/>
                </a:ext>
              </a:extLst>
            </a:blip>
            <a:stretch>
              <a:fillRect/>
            </a:stretch>
          </p:blipFill>
          <p:spPr>
            <a:xfrm>
              <a:off x="18852234" y="10181506"/>
              <a:ext cx="200255" cy="242568"/>
            </a:xfrm>
            <a:prstGeom prst="rect">
              <a:avLst/>
            </a:prstGeom>
          </p:spPr>
        </p:pic>
        <p:pic>
          <p:nvPicPr>
            <p:cNvPr id="19" name="object 21">
              <a:extLst>
                <a:ext uri="{FF2B5EF4-FFF2-40B4-BE49-F238E27FC236}">
                  <a16:creationId xmlns:a16="http://schemas.microsoft.com/office/drawing/2014/main" id="{B705EF4A-521A-FE95-35CA-8321AD136196}"/>
                </a:ext>
              </a:extLst>
            </p:cNvPr>
            <p:cNvPicPr/>
            <p:nvPr/>
          </p:nvPicPr>
          <p:blipFill>
            <a:blip r:embed="rId13" cstate="screen">
              <a:extLst>
                <a:ext uri="{28A0092B-C50C-407E-A947-70E740481C1C}">
                  <a14:useLocalDpi xmlns:a14="http://schemas.microsoft.com/office/drawing/2010/main"/>
                </a:ext>
              </a:extLst>
            </a:blip>
            <a:stretch>
              <a:fillRect/>
            </a:stretch>
          </p:blipFill>
          <p:spPr>
            <a:xfrm>
              <a:off x="18160605" y="10181510"/>
              <a:ext cx="196507" cy="246390"/>
            </a:xfrm>
            <a:prstGeom prst="rect">
              <a:avLst/>
            </a:prstGeom>
          </p:spPr>
        </p:pic>
        <p:sp>
          <p:nvSpPr>
            <p:cNvPr id="20" name="object 22">
              <a:extLst>
                <a:ext uri="{FF2B5EF4-FFF2-40B4-BE49-F238E27FC236}">
                  <a16:creationId xmlns:a16="http://schemas.microsoft.com/office/drawing/2014/main" id="{636CDD08-5B11-E78F-9F66-A99EAD4DA2F7}"/>
                </a:ext>
              </a:extLst>
            </p:cNvPr>
            <p:cNvSpPr/>
            <p:nvPr/>
          </p:nvSpPr>
          <p:spPr>
            <a:xfrm>
              <a:off x="17404716" y="10181647"/>
              <a:ext cx="1647825" cy="499109"/>
            </a:xfrm>
            <a:custGeom>
              <a:avLst/>
              <a:gdLst/>
              <a:ahLst/>
              <a:cxnLst/>
              <a:rect l="l" t="t" r="r" b="b"/>
              <a:pathLst>
                <a:path w="1647825" h="499109">
                  <a:moveTo>
                    <a:pt x="152476" y="354330"/>
                  </a:moveTo>
                  <a:lnTo>
                    <a:pt x="121767" y="330593"/>
                  </a:lnTo>
                  <a:lnTo>
                    <a:pt x="92773" y="326072"/>
                  </a:lnTo>
                  <a:lnTo>
                    <a:pt x="54432" y="333019"/>
                  </a:lnTo>
                  <a:lnTo>
                    <a:pt x="25184" y="351790"/>
                  </a:lnTo>
                  <a:lnTo>
                    <a:pt x="6540" y="379336"/>
                  </a:lnTo>
                  <a:lnTo>
                    <a:pt x="0" y="412546"/>
                  </a:lnTo>
                  <a:lnTo>
                    <a:pt x="6540" y="445808"/>
                  </a:lnTo>
                  <a:lnTo>
                    <a:pt x="25184" y="473367"/>
                  </a:lnTo>
                  <a:lnTo>
                    <a:pt x="54432" y="492163"/>
                  </a:lnTo>
                  <a:lnTo>
                    <a:pt x="92773" y="499110"/>
                  </a:lnTo>
                  <a:lnTo>
                    <a:pt x="108458" y="497865"/>
                  </a:lnTo>
                  <a:lnTo>
                    <a:pt x="122351" y="494322"/>
                  </a:lnTo>
                  <a:lnTo>
                    <a:pt x="134810" y="488797"/>
                  </a:lnTo>
                  <a:lnTo>
                    <a:pt x="146189" y="481584"/>
                  </a:lnTo>
                  <a:lnTo>
                    <a:pt x="152476" y="477075"/>
                  </a:lnTo>
                  <a:lnTo>
                    <a:pt x="152476" y="470852"/>
                  </a:lnTo>
                  <a:lnTo>
                    <a:pt x="147180" y="464350"/>
                  </a:lnTo>
                  <a:lnTo>
                    <a:pt x="144373" y="461022"/>
                  </a:lnTo>
                  <a:lnTo>
                    <a:pt x="139484" y="455231"/>
                  </a:lnTo>
                  <a:lnTo>
                    <a:pt x="134251" y="448792"/>
                  </a:lnTo>
                  <a:lnTo>
                    <a:pt x="128460" y="448792"/>
                  </a:lnTo>
                  <a:lnTo>
                    <a:pt x="121310" y="453605"/>
                  </a:lnTo>
                  <a:lnTo>
                    <a:pt x="114325" y="456971"/>
                  </a:lnTo>
                  <a:lnTo>
                    <a:pt x="107124" y="459282"/>
                  </a:lnTo>
                  <a:lnTo>
                    <a:pt x="99885" y="460603"/>
                  </a:lnTo>
                  <a:lnTo>
                    <a:pt x="92773" y="461022"/>
                  </a:lnTo>
                  <a:lnTo>
                    <a:pt x="72529" y="457225"/>
                  </a:lnTo>
                  <a:lnTo>
                    <a:pt x="57188" y="446862"/>
                  </a:lnTo>
                  <a:lnTo>
                    <a:pt x="47472" y="431457"/>
                  </a:lnTo>
                  <a:lnTo>
                    <a:pt x="44081" y="412546"/>
                  </a:lnTo>
                  <a:lnTo>
                    <a:pt x="47472" y="393687"/>
                  </a:lnTo>
                  <a:lnTo>
                    <a:pt x="57188" y="378307"/>
                  </a:lnTo>
                  <a:lnTo>
                    <a:pt x="72529" y="367944"/>
                  </a:lnTo>
                  <a:lnTo>
                    <a:pt x="92773" y="364147"/>
                  </a:lnTo>
                  <a:lnTo>
                    <a:pt x="99910" y="364578"/>
                  </a:lnTo>
                  <a:lnTo>
                    <a:pt x="107200" y="365899"/>
                  </a:lnTo>
                  <a:lnTo>
                    <a:pt x="114414" y="368198"/>
                  </a:lnTo>
                  <a:lnTo>
                    <a:pt x="121310" y="371563"/>
                  </a:lnTo>
                  <a:lnTo>
                    <a:pt x="128460" y="376364"/>
                  </a:lnTo>
                  <a:lnTo>
                    <a:pt x="134251" y="376364"/>
                  </a:lnTo>
                  <a:lnTo>
                    <a:pt x="139484" y="369938"/>
                  </a:lnTo>
                  <a:lnTo>
                    <a:pt x="144373" y="364147"/>
                  </a:lnTo>
                  <a:lnTo>
                    <a:pt x="147180" y="360832"/>
                  </a:lnTo>
                  <a:lnTo>
                    <a:pt x="152476" y="354330"/>
                  </a:lnTo>
                  <a:close/>
                </a:path>
                <a:path w="1647825" h="499109">
                  <a:moveTo>
                    <a:pt x="346583" y="412546"/>
                  </a:moveTo>
                  <a:lnTo>
                    <a:pt x="340220" y="379247"/>
                  </a:lnTo>
                  <a:lnTo>
                    <a:pt x="330301" y="364147"/>
                  </a:lnTo>
                  <a:lnTo>
                    <a:pt x="322122" y="351713"/>
                  </a:lnTo>
                  <a:lnTo>
                    <a:pt x="302285" y="338607"/>
                  </a:lnTo>
                  <a:lnTo>
                    <a:pt x="302285" y="412546"/>
                  </a:lnTo>
                  <a:lnTo>
                    <a:pt x="299072" y="431355"/>
                  </a:lnTo>
                  <a:lnTo>
                    <a:pt x="289941" y="446773"/>
                  </a:lnTo>
                  <a:lnTo>
                    <a:pt x="275577" y="457200"/>
                  </a:lnTo>
                  <a:lnTo>
                    <a:pt x="256705" y="461022"/>
                  </a:lnTo>
                  <a:lnTo>
                    <a:pt x="237972" y="457200"/>
                  </a:lnTo>
                  <a:lnTo>
                    <a:pt x="223621" y="446773"/>
                  </a:lnTo>
                  <a:lnTo>
                    <a:pt x="214426" y="431355"/>
                  </a:lnTo>
                  <a:lnTo>
                    <a:pt x="211201" y="412546"/>
                  </a:lnTo>
                  <a:lnTo>
                    <a:pt x="214426" y="393776"/>
                  </a:lnTo>
                  <a:lnTo>
                    <a:pt x="223621" y="378383"/>
                  </a:lnTo>
                  <a:lnTo>
                    <a:pt x="237972" y="367982"/>
                  </a:lnTo>
                  <a:lnTo>
                    <a:pt x="256705" y="364147"/>
                  </a:lnTo>
                  <a:lnTo>
                    <a:pt x="275577" y="367982"/>
                  </a:lnTo>
                  <a:lnTo>
                    <a:pt x="289941" y="378383"/>
                  </a:lnTo>
                  <a:lnTo>
                    <a:pt x="299072" y="393776"/>
                  </a:lnTo>
                  <a:lnTo>
                    <a:pt x="302285" y="412546"/>
                  </a:lnTo>
                  <a:lnTo>
                    <a:pt x="302285" y="338607"/>
                  </a:lnTo>
                  <a:lnTo>
                    <a:pt x="293789" y="332981"/>
                  </a:lnTo>
                  <a:lnTo>
                    <a:pt x="256705" y="326072"/>
                  </a:lnTo>
                  <a:lnTo>
                    <a:pt x="219735" y="332981"/>
                  </a:lnTo>
                  <a:lnTo>
                    <a:pt x="191465" y="351713"/>
                  </a:lnTo>
                  <a:lnTo>
                    <a:pt x="173393" y="379247"/>
                  </a:lnTo>
                  <a:lnTo>
                    <a:pt x="167030" y="412546"/>
                  </a:lnTo>
                  <a:lnTo>
                    <a:pt x="173393" y="445897"/>
                  </a:lnTo>
                  <a:lnTo>
                    <a:pt x="191465" y="473456"/>
                  </a:lnTo>
                  <a:lnTo>
                    <a:pt x="219735" y="492188"/>
                  </a:lnTo>
                  <a:lnTo>
                    <a:pt x="256705" y="499110"/>
                  </a:lnTo>
                  <a:lnTo>
                    <a:pt x="293789" y="492188"/>
                  </a:lnTo>
                  <a:lnTo>
                    <a:pt x="322122" y="473456"/>
                  </a:lnTo>
                  <a:lnTo>
                    <a:pt x="330288" y="461022"/>
                  </a:lnTo>
                  <a:lnTo>
                    <a:pt x="340220" y="445897"/>
                  </a:lnTo>
                  <a:lnTo>
                    <a:pt x="346583" y="412546"/>
                  </a:lnTo>
                  <a:close/>
                </a:path>
                <a:path w="1647825" h="499109">
                  <a:moveTo>
                    <a:pt x="569506" y="491680"/>
                  </a:moveTo>
                  <a:lnTo>
                    <a:pt x="568528" y="482790"/>
                  </a:lnTo>
                  <a:lnTo>
                    <a:pt x="561428" y="406615"/>
                  </a:lnTo>
                  <a:lnTo>
                    <a:pt x="555307" y="340906"/>
                  </a:lnTo>
                  <a:lnTo>
                    <a:pt x="554888" y="332994"/>
                  </a:lnTo>
                  <a:lnTo>
                    <a:pt x="550087" y="328676"/>
                  </a:lnTo>
                  <a:lnTo>
                    <a:pt x="514819" y="328676"/>
                  </a:lnTo>
                  <a:lnTo>
                    <a:pt x="510298" y="331787"/>
                  </a:lnTo>
                  <a:lnTo>
                    <a:pt x="507403" y="338785"/>
                  </a:lnTo>
                  <a:lnTo>
                    <a:pt x="469036" y="433184"/>
                  </a:lnTo>
                  <a:lnTo>
                    <a:pt x="458317" y="406615"/>
                  </a:lnTo>
                  <a:lnTo>
                    <a:pt x="430949" y="338785"/>
                  </a:lnTo>
                  <a:lnTo>
                    <a:pt x="428066" y="331787"/>
                  </a:lnTo>
                  <a:lnTo>
                    <a:pt x="423252" y="328676"/>
                  </a:lnTo>
                  <a:lnTo>
                    <a:pt x="388061" y="328676"/>
                  </a:lnTo>
                  <a:lnTo>
                    <a:pt x="383463" y="332994"/>
                  </a:lnTo>
                  <a:lnTo>
                    <a:pt x="382765" y="340906"/>
                  </a:lnTo>
                  <a:lnTo>
                    <a:pt x="369493" y="484276"/>
                  </a:lnTo>
                  <a:lnTo>
                    <a:pt x="368833" y="491680"/>
                  </a:lnTo>
                  <a:lnTo>
                    <a:pt x="373430" y="496493"/>
                  </a:lnTo>
                  <a:lnTo>
                    <a:pt x="407911" y="496493"/>
                  </a:lnTo>
                  <a:lnTo>
                    <a:pt x="412724" y="492188"/>
                  </a:lnTo>
                  <a:lnTo>
                    <a:pt x="413410" y="484479"/>
                  </a:lnTo>
                  <a:lnTo>
                    <a:pt x="419925" y="406615"/>
                  </a:lnTo>
                  <a:lnTo>
                    <a:pt x="450507" y="484276"/>
                  </a:lnTo>
                  <a:lnTo>
                    <a:pt x="453212" y="491680"/>
                  </a:lnTo>
                  <a:lnTo>
                    <a:pt x="458012" y="494792"/>
                  </a:lnTo>
                  <a:lnTo>
                    <a:pt x="480339" y="494792"/>
                  </a:lnTo>
                  <a:lnTo>
                    <a:pt x="485152" y="491680"/>
                  </a:lnTo>
                  <a:lnTo>
                    <a:pt x="487768" y="484479"/>
                  </a:lnTo>
                  <a:lnTo>
                    <a:pt x="507961" y="433184"/>
                  </a:lnTo>
                  <a:lnTo>
                    <a:pt x="518426" y="406615"/>
                  </a:lnTo>
                  <a:lnTo>
                    <a:pt x="524802" y="482790"/>
                  </a:lnTo>
                  <a:lnTo>
                    <a:pt x="524929" y="484276"/>
                  </a:lnTo>
                  <a:lnTo>
                    <a:pt x="525322" y="491680"/>
                  </a:lnTo>
                  <a:lnTo>
                    <a:pt x="525360" y="492188"/>
                  </a:lnTo>
                  <a:lnTo>
                    <a:pt x="530161" y="496493"/>
                  </a:lnTo>
                  <a:lnTo>
                    <a:pt x="564921" y="496493"/>
                  </a:lnTo>
                  <a:lnTo>
                    <a:pt x="569506" y="491680"/>
                  </a:lnTo>
                  <a:close/>
                </a:path>
                <a:path w="1647825" h="499109">
                  <a:moveTo>
                    <a:pt x="732599" y="125056"/>
                  </a:moveTo>
                  <a:lnTo>
                    <a:pt x="723404" y="76898"/>
                  </a:lnTo>
                  <a:lnTo>
                    <a:pt x="709028" y="55029"/>
                  </a:lnTo>
                  <a:lnTo>
                    <a:pt x="697242" y="37084"/>
                  </a:lnTo>
                  <a:lnTo>
                    <a:pt x="682282" y="27190"/>
                  </a:lnTo>
                  <a:lnTo>
                    <a:pt x="682282" y="111848"/>
                  </a:lnTo>
                  <a:lnTo>
                    <a:pt x="679932" y="117576"/>
                  </a:lnTo>
                  <a:lnTo>
                    <a:pt x="656463" y="152768"/>
                  </a:lnTo>
                  <a:lnTo>
                    <a:pt x="625259" y="187172"/>
                  </a:lnTo>
                  <a:lnTo>
                    <a:pt x="621588" y="190411"/>
                  </a:lnTo>
                  <a:lnTo>
                    <a:pt x="617982" y="193878"/>
                  </a:lnTo>
                  <a:lnTo>
                    <a:pt x="614946" y="197281"/>
                  </a:lnTo>
                  <a:lnTo>
                    <a:pt x="602221" y="208572"/>
                  </a:lnTo>
                  <a:lnTo>
                    <a:pt x="601446" y="207949"/>
                  </a:lnTo>
                  <a:lnTo>
                    <a:pt x="589432" y="197281"/>
                  </a:lnTo>
                  <a:lnTo>
                    <a:pt x="586397" y="193878"/>
                  </a:lnTo>
                  <a:lnTo>
                    <a:pt x="582790" y="190411"/>
                  </a:lnTo>
                  <a:lnTo>
                    <a:pt x="553110" y="159181"/>
                  </a:lnTo>
                  <a:lnTo>
                    <a:pt x="527646" y="123583"/>
                  </a:lnTo>
                  <a:lnTo>
                    <a:pt x="522020" y="111848"/>
                  </a:lnTo>
                  <a:lnTo>
                    <a:pt x="524116" y="79857"/>
                  </a:lnTo>
                  <a:lnTo>
                    <a:pt x="546163" y="59613"/>
                  </a:lnTo>
                  <a:lnTo>
                    <a:pt x="576173" y="55029"/>
                  </a:lnTo>
                  <a:lnTo>
                    <a:pt x="602157" y="70015"/>
                  </a:lnTo>
                  <a:lnTo>
                    <a:pt x="628142" y="55029"/>
                  </a:lnTo>
                  <a:lnTo>
                    <a:pt x="658152" y="59613"/>
                  </a:lnTo>
                  <a:lnTo>
                    <a:pt x="680186" y="79857"/>
                  </a:lnTo>
                  <a:lnTo>
                    <a:pt x="682282" y="111848"/>
                  </a:lnTo>
                  <a:lnTo>
                    <a:pt x="682282" y="27190"/>
                  </a:lnTo>
                  <a:lnTo>
                    <a:pt x="656285" y="9994"/>
                  </a:lnTo>
                  <a:lnTo>
                    <a:pt x="602653" y="0"/>
                  </a:lnTo>
                  <a:lnTo>
                    <a:pt x="549224" y="9994"/>
                  </a:lnTo>
                  <a:lnTo>
                    <a:pt x="508355" y="37084"/>
                  </a:lnTo>
                  <a:lnTo>
                    <a:pt x="482244" y="76898"/>
                  </a:lnTo>
                  <a:lnTo>
                    <a:pt x="473049" y="125056"/>
                  </a:lnTo>
                  <a:lnTo>
                    <a:pt x="482244" y="173253"/>
                  </a:lnTo>
                  <a:lnTo>
                    <a:pt x="508355" y="213093"/>
                  </a:lnTo>
                  <a:lnTo>
                    <a:pt x="549224" y="240195"/>
                  </a:lnTo>
                  <a:lnTo>
                    <a:pt x="602653" y="250190"/>
                  </a:lnTo>
                  <a:lnTo>
                    <a:pt x="656285" y="240195"/>
                  </a:lnTo>
                  <a:lnTo>
                    <a:pt x="697242" y="213093"/>
                  </a:lnTo>
                  <a:lnTo>
                    <a:pt x="700214" y="208572"/>
                  </a:lnTo>
                  <a:lnTo>
                    <a:pt x="723404" y="173253"/>
                  </a:lnTo>
                  <a:lnTo>
                    <a:pt x="732599" y="125056"/>
                  </a:lnTo>
                  <a:close/>
                </a:path>
                <a:path w="1647825" h="499109">
                  <a:moveTo>
                    <a:pt x="736777" y="386689"/>
                  </a:moveTo>
                  <a:lnTo>
                    <a:pt x="733348" y="366344"/>
                  </a:lnTo>
                  <a:lnTo>
                    <a:pt x="733044" y="364477"/>
                  </a:lnTo>
                  <a:lnTo>
                    <a:pt x="722033" y="345998"/>
                  </a:lnTo>
                  <a:lnTo>
                    <a:pt x="703999" y="333362"/>
                  </a:lnTo>
                  <a:lnTo>
                    <a:pt x="692454" y="331177"/>
                  </a:lnTo>
                  <a:lnTo>
                    <a:pt x="692454" y="386981"/>
                  </a:lnTo>
                  <a:lnTo>
                    <a:pt x="691121" y="394690"/>
                  </a:lnTo>
                  <a:lnTo>
                    <a:pt x="687336" y="401180"/>
                  </a:lnTo>
                  <a:lnTo>
                    <a:pt x="681494" y="405650"/>
                  </a:lnTo>
                  <a:lnTo>
                    <a:pt x="673950" y="407327"/>
                  </a:lnTo>
                  <a:lnTo>
                    <a:pt x="645198" y="407327"/>
                  </a:lnTo>
                  <a:lnTo>
                    <a:pt x="645198" y="366344"/>
                  </a:lnTo>
                  <a:lnTo>
                    <a:pt x="673950" y="366344"/>
                  </a:lnTo>
                  <a:lnTo>
                    <a:pt x="692454" y="386981"/>
                  </a:lnTo>
                  <a:lnTo>
                    <a:pt x="692454" y="331177"/>
                  </a:lnTo>
                  <a:lnTo>
                    <a:pt x="679246" y="328676"/>
                  </a:lnTo>
                  <a:lnTo>
                    <a:pt x="605701" y="328676"/>
                  </a:lnTo>
                  <a:lnTo>
                    <a:pt x="602310" y="332066"/>
                  </a:lnTo>
                  <a:lnTo>
                    <a:pt x="601103" y="333362"/>
                  </a:lnTo>
                  <a:lnTo>
                    <a:pt x="601103" y="491909"/>
                  </a:lnTo>
                  <a:lnTo>
                    <a:pt x="605701" y="496493"/>
                  </a:lnTo>
                  <a:lnTo>
                    <a:pt x="640461" y="496493"/>
                  </a:lnTo>
                  <a:lnTo>
                    <a:pt x="645198" y="491909"/>
                  </a:lnTo>
                  <a:lnTo>
                    <a:pt x="645198" y="442290"/>
                  </a:lnTo>
                  <a:lnTo>
                    <a:pt x="679246" y="442290"/>
                  </a:lnTo>
                  <a:lnTo>
                    <a:pt x="721944" y="426186"/>
                  </a:lnTo>
                  <a:lnTo>
                    <a:pt x="736727" y="386981"/>
                  </a:lnTo>
                  <a:lnTo>
                    <a:pt x="736777" y="386689"/>
                  </a:lnTo>
                  <a:close/>
                </a:path>
                <a:path w="1647825" h="499109">
                  <a:moveTo>
                    <a:pt x="901407" y="490486"/>
                  </a:moveTo>
                  <a:lnTo>
                    <a:pt x="898093" y="481584"/>
                  </a:lnTo>
                  <a:lnTo>
                    <a:pt x="892263" y="466750"/>
                  </a:lnTo>
                  <a:lnTo>
                    <a:pt x="878713" y="432269"/>
                  </a:lnTo>
                  <a:lnTo>
                    <a:pt x="856119" y="374751"/>
                  </a:lnTo>
                  <a:lnTo>
                    <a:pt x="841984" y="338785"/>
                  </a:lnTo>
                  <a:lnTo>
                    <a:pt x="839368" y="332066"/>
                  </a:lnTo>
                  <a:lnTo>
                    <a:pt x="838161" y="331228"/>
                  </a:lnTo>
                  <a:lnTo>
                    <a:pt x="838161" y="432269"/>
                  </a:lnTo>
                  <a:lnTo>
                    <a:pt x="796480" y="432269"/>
                  </a:lnTo>
                  <a:lnTo>
                    <a:pt x="817816" y="374751"/>
                  </a:lnTo>
                  <a:lnTo>
                    <a:pt x="838161" y="432269"/>
                  </a:lnTo>
                  <a:lnTo>
                    <a:pt x="838161" y="331228"/>
                  </a:lnTo>
                  <a:lnTo>
                    <a:pt x="834555" y="328676"/>
                  </a:lnTo>
                  <a:lnTo>
                    <a:pt x="801001" y="328676"/>
                  </a:lnTo>
                  <a:lnTo>
                    <a:pt x="795985" y="332066"/>
                  </a:lnTo>
                  <a:lnTo>
                    <a:pt x="793369" y="338785"/>
                  </a:lnTo>
                  <a:lnTo>
                    <a:pt x="738466" y="481584"/>
                  </a:lnTo>
                  <a:lnTo>
                    <a:pt x="734860" y="490486"/>
                  </a:lnTo>
                  <a:lnTo>
                    <a:pt x="738962" y="496493"/>
                  </a:lnTo>
                  <a:lnTo>
                    <a:pt x="774420" y="496493"/>
                  </a:lnTo>
                  <a:lnTo>
                    <a:pt x="779157" y="493102"/>
                  </a:lnTo>
                  <a:lnTo>
                    <a:pt x="781494" y="486384"/>
                  </a:lnTo>
                  <a:lnTo>
                    <a:pt x="788771" y="466750"/>
                  </a:lnTo>
                  <a:lnTo>
                    <a:pt x="846289" y="466750"/>
                  </a:lnTo>
                  <a:lnTo>
                    <a:pt x="853630" y="486181"/>
                  </a:lnTo>
                  <a:lnTo>
                    <a:pt x="856399" y="493102"/>
                  </a:lnTo>
                  <a:lnTo>
                    <a:pt x="861402" y="496493"/>
                  </a:lnTo>
                  <a:lnTo>
                    <a:pt x="897597" y="496493"/>
                  </a:lnTo>
                  <a:lnTo>
                    <a:pt x="901407" y="490486"/>
                  </a:lnTo>
                  <a:close/>
                </a:path>
                <a:path w="1647825" h="499109">
                  <a:moveTo>
                    <a:pt x="1043292" y="447814"/>
                  </a:moveTo>
                  <a:lnTo>
                    <a:pt x="1017765" y="406679"/>
                  </a:lnTo>
                  <a:lnTo>
                    <a:pt x="962812" y="385000"/>
                  </a:lnTo>
                  <a:lnTo>
                    <a:pt x="959700" y="379476"/>
                  </a:lnTo>
                  <a:lnTo>
                    <a:pt x="959700" y="365137"/>
                  </a:lnTo>
                  <a:lnTo>
                    <a:pt x="968743" y="360324"/>
                  </a:lnTo>
                  <a:lnTo>
                    <a:pt x="987259" y="360324"/>
                  </a:lnTo>
                  <a:lnTo>
                    <a:pt x="993190" y="363435"/>
                  </a:lnTo>
                  <a:lnTo>
                    <a:pt x="996797" y="368731"/>
                  </a:lnTo>
                  <a:lnTo>
                    <a:pt x="1001890" y="374954"/>
                  </a:lnTo>
                  <a:lnTo>
                    <a:pt x="1006195" y="377863"/>
                  </a:lnTo>
                  <a:lnTo>
                    <a:pt x="1013612" y="375666"/>
                  </a:lnTo>
                  <a:lnTo>
                    <a:pt x="1024851" y="372554"/>
                  </a:lnTo>
                  <a:lnTo>
                    <a:pt x="1033043" y="370154"/>
                  </a:lnTo>
                  <a:lnTo>
                    <a:pt x="1036853" y="363943"/>
                  </a:lnTo>
                  <a:lnTo>
                    <a:pt x="1034897" y="360324"/>
                  </a:lnTo>
                  <a:lnTo>
                    <a:pt x="996226" y="328091"/>
                  </a:lnTo>
                  <a:lnTo>
                    <a:pt x="978154" y="326072"/>
                  </a:lnTo>
                  <a:lnTo>
                    <a:pt x="953846" y="329704"/>
                  </a:lnTo>
                  <a:lnTo>
                    <a:pt x="934300" y="340055"/>
                  </a:lnTo>
                  <a:lnTo>
                    <a:pt x="921270" y="356298"/>
                  </a:lnTo>
                  <a:lnTo>
                    <a:pt x="916520" y="377571"/>
                  </a:lnTo>
                  <a:lnTo>
                    <a:pt x="922083" y="397408"/>
                  </a:lnTo>
                  <a:lnTo>
                    <a:pt x="963523" y="425767"/>
                  </a:lnTo>
                  <a:lnTo>
                    <a:pt x="996378" y="437273"/>
                  </a:lnTo>
                  <a:lnTo>
                    <a:pt x="1000404" y="443293"/>
                  </a:lnTo>
                  <a:lnTo>
                    <a:pt x="1000404" y="449503"/>
                  </a:lnTo>
                  <a:lnTo>
                    <a:pt x="998728" y="456044"/>
                  </a:lnTo>
                  <a:lnTo>
                    <a:pt x="993990" y="460857"/>
                  </a:lnTo>
                  <a:lnTo>
                    <a:pt x="986409" y="463931"/>
                  </a:lnTo>
                  <a:lnTo>
                    <a:pt x="985697" y="463931"/>
                  </a:lnTo>
                  <a:lnTo>
                    <a:pt x="977150" y="464845"/>
                  </a:lnTo>
                  <a:lnTo>
                    <a:pt x="945286" y="444703"/>
                  </a:lnTo>
                  <a:lnTo>
                    <a:pt x="941184" y="441591"/>
                  </a:lnTo>
                  <a:lnTo>
                    <a:pt x="913625" y="448017"/>
                  </a:lnTo>
                  <a:lnTo>
                    <a:pt x="909320" y="453809"/>
                  </a:lnTo>
                  <a:lnTo>
                    <a:pt x="912431" y="461937"/>
                  </a:lnTo>
                  <a:lnTo>
                    <a:pt x="921994" y="477558"/>
                  </a:lnTo>
                  <a:lnTo>
                    <a:pt x="936282" y="489242"/>
                  </a:lnTo>
                  <a:lnTo>
                    <a:pt x="954824" y="496570"/>
                  </a:lnTo>
                  <a:lnTo>
                    <a:pt x="977150" y="499110"/>
                  </a:lnTo>
                  <a:lnTo>
                    <a:pt x="1002753" y="495909"/>
                  </a:lnTo>
                  <a:lnTo>
                    <a:pt x="1023785" y="486308"/>
                  </a:lnTo>
                  <a:lnTo>
                    <a:pt x="1038047" y="470281"/>
                  </a:lnTo>
                  <a:lnTo>
                    <a:pt x="1039317" y="464845"/>
                  </a:lnTo>
                  <a:lnTo>
                    <a:pt x="1043241" y="448017"/>
                  </a:lnTo>
                  <a:lnTo>
                    <a:pt x="1043292" y="447814"/>
                  </a:lnTo>
                  <a:close/>
                </a:path>
                <a:path w="1647825" h="499109">
                  <a:moveTo>
                    <a:pt x="1195006" y="447814"/>
                  </a:moveTo>
                  <a:lnTo>
                    <a:pt x="1169479" y="406679"/>
                  </a:lnTo>
                  <a:lnTo>
                    <a:pt x="1114526" y="385000"/>
                  </a:lnTo>
                  <a:lnTo>
                    <a:pt x="1111415" y="379476"/>
                  </a:lnTo>
                  <a:lnTo>
                    <a:pt x="1111415" y="365137"/>
                  </a:lnTo>
                  <a:lnTo>
                    <a:pt x="1120444" y="360324"/>
                  </a:lnTo>
                  <a:lnTo>
                    <a:pt x="1138974" y="360324"/>
                  </a:lnTo>
                  <a:lnTo>
                    <a:pt x="1144892" y="363435"/>
                  </a:lnTo>
                  <a:lnTo>
                    <a:pt x="1148499" y="368731"/>
                  </a:lnTo>
                  <a:lnTo>
                    <a:pt x="1153591" y="374954"/>
                  </a:lnTo>
                  <a:lnTo>
                    <a:pt x="1157897" y="377863"/>
                  </a:lnTo>
                  <a:lnTo>
                    <a:pt x="1165326" y="375666"/>
                  </a:lnTo>
                  <a:lnTo>
                    <a:pt x="1176566" y="372554"/>
                  </a:lnTo>
                  <a:lnTo>
                    <a:pt x="1184744" y="370154"/>
                  </a:lnTo>
                  <a:lnTo>
                    <a:pt x="1188567" y="363943"/>
                  </a:lnTo>
                  <a:lnTo>
                    <a:pt x="1186599" y="360324"/>
                  </a:lnTo>
                  <a:lnTo>
                    <a:pt x="1147927" y="328091"/>
                  </a:lnTo>
                  <a:lnTo>
                    <a:pt x="1129855" y="326072"/>
                  </a:lnTo>
                  <a:lnTo>
                    <a:pt x="1105560" y="329704"/>
                  </a:lnTo>
                  <a:lnTo>
                    <a:pt x="1086002" y="340055"/>
                  </a:lnTo>
                  <a:lnTo>
                    <a:pt x="1072972" y="356298"/>
                  </a:lnTo>
                  <a:lnTo>
                    <a:pt x="1068235" y="377571"/>
                  </a:lnTo>
                  <a:lnTo>
                    <a:pt x="1073797" y="397408"/>
                  </a:lnTo>
                  <a:lnTo>
                    <a:pt x="1115225" y="425767"/>
                  </a:lnTo>
                  <a:lnTo>
                    <a:pt x="1148080" y="437273"/>
                  </a:lnTo>
                  <a:lnTo>
                    <a:pt x="1152105" y="443293"/>
                  </a:lnTo>
                  <a:lnTo>
                    <a:pt x="1152105" y="449503"/>
                  </a:lnTo>
                  <a:lnTo>
                    <a:pt x="1150442" y="456044"/>
                  </a:lnTo>
                  <a:lnTo>
                    <a:pt x="1145705" y="460857"/>
                  </a:lnTo>
                  <a:lnTo>
                    <a:pt x="1138110" y="463931"/>
                  </a:lnTo>
                  <a:lnTo>
                    <a:pt x="1137412" y="463931"/>
                  </a:lnTo>
                  <a:lnTo>
                    <a:pt x="1128852" y="464845"/>
                  </a:lnTo>
                  <a:lnTo>
                    <a:pt x="1096987" y="444703"/>
                  </a:lnTo>
                  <a:lnTo>
                    <a:pt x="1092898" y="441591"/>
                  </a:lnTo>
                  <a:lnTo>
                    <a:pt x="1065339" y="448017"/>
                  </a:lnTo>
                  <a:lnTo>
                    <a:pt x="1061021" y="453809"/>
                  </a:lnTo>
                  <a:lnTo>
                    <a:pt x="1064133" y="461937"/>
                  </a:lnTo>
                  <a:lnTo>
                    <a:pt x="1073708" y="477558"/>
                  </a:lnTo>
                  <a:lnTo>
                    <a:pt x="1087996" y="489242"/>
                  </a:lnTo>
                  <a:lnTo>
                    <a:pt x="1106538" y="496570"/>
                  </a:lnTo>
                  <a:lnTo>
                    <a:pt x="1128852" y="499110"/>
                  </a:lnTo>
                  <a:lnTo>
                    <a:pt x="1154455" y="495909"/>
                  </a:lnTo>
                  <a:lnTo>
                    <a:pt x="1175499" y="486308"/>
                  </a:lnTo>
                  <a:lnTo>
                    <a:pt x="1189748" y="470281"/>
                  </a:lnTo>
                  <a:lnTo>
                    <a:pt x="1191031" y="464845"/>
                  </a:lnTo>
                  <a:lnTo>
                    <a:pt x="1194955" y="448017"/>
                  </a:lnTo>
                  <a:lnTo>
                    <a:pt x="1195006" y="447814"/>
                  </a:lnTo>
                  <a:close/>
                </a:path>
                <a:path w="1647825" h="499109">
                  <a:moveTo>
                    <a:pt x="1268133" y="333273"/>
                  </a:moveTo>
                  <a:lnTo>
                    <a:pt x="1263319" y="328676"/>
                  </a:lnTo>
                  <a:lnTo>
                    <a:pt x="1228559" y="328676"/>
                  </a:lnTo>
                  <a:lnTo>
                    <a:pt x="1224038" y="333273"/>
                  </a:lnTo>
                  <a:lnTo>
                    <a:pt x="1224038" y="491909"/>
                  </a:lnTo>
                  <a:lnTo>
                    <a:pt x="1228559" y="496493"/>
                  </a:lnTo>
                  <a:lnTo>
                    <a:pt x="1263319" y="496493"/>
                  </a:lnTo>
                  <a:lnTo>
                    <a:pt x="1268133" y="491909"/>
                  </a:lnTo>
                  <a:lnTo>
                    <a:pt x="1268133" y="333273"/>
                  </a:lnTo>
                  <a:close/>
                </a:path>
                <a:path w="1647825" h="499109">
                  <a:moveTo>
                    <a:pt x="1476362" y="412546"/>
                  </a:moveTo>
                  <a:lnTo>
                    <a:pt x="1470012" y="379247"/>
                  </a:lnTo>
                  <a:lnTo>
                    <a:pt x="1460106" y="364147"/>
                  </a:lnTo>
                  <a:lnTo>
                    <a:pt x="1451940" y="351713"/>
                  </a:lnTo>
                  <a:lnTo>
                    <a:pt x="1432064" y="338582"/>
                  </a:lnTo>
                  <a:lnTo>
                    <a:pt x="1432064" y="412546"/>
                  </a:lnTo>
                  <a:lnTo>
                    <a:pt x="1428851" y="431355"/>
                  </a:lnTo>
                  <a:lnTo>
                    <a:pt x="1419707" y="446773"/>
                  </a:lnTo>
                  <a:lnTo>
                    <a:pt x="1405356" y="457200"/>
                  </a:lnTo>
                  <a:lnTo>
                    <a:pt x="1386497" y="461022"/>
                  </a:lnTo>
                  <a:lnTo>
                    <a:pt x="1367751" y="457200"/>
                  </a:lnTo>
                  <a:lnTo>
                    <a:pt x="1353400" y="446773"/>
                  </a:lnTo>
                  <a:lnTo>
                    <a:pt x="1344218" y="431355"/>
                  </a:lnTo>
                  <a:lnTo>
                    <a:pt x="1340980" y="412546"/>
                  </a:lnTo>
                  <a:lnTo>
                    <a:pt x="1344218" y="393776"/>
                  </a:lnTo>
                  <a:lnTo>
                    <a:pt x="1353400" y="378383"/>
                  </a:lnTo>
                  <a:lnTo>
                    <a:pt x="1367751" y="367982"/>
                  </a:lnTo>
                  <a:lnTo>
                    <a:pt x="1386497" y="364147"/>
                  </a:lnTo>
                  <a:lnTo>
                    <a:pt x="1405356" y="367982"/>
                  </a:lnTo>
                  <a:lnTo>
                    <a:pt x="1419707" y="378383"/>
                  </a:lnTo>
                  <a:lnTo>
                    <a:pt x="1428851" y="393776"/>
                  </a:lnTo>
                  <a:lnTo>
                    <a:pt x="1432064" y="412546"/>
                  </a:lnTo>
                  <a:lnTo>
                    <a:pt x="1432064" y="338582"/>
                  </a:lnTo>
                  <a:lnTo>
                    <a:pt x="1423606" y="332981"/>
                  </a:lnTo>
                  <a:lnTo>
                    <a:pt x="1386497" y="326072"/>
                  </a:lnTo>
                  <a:lnTo>
                    <a:pt x="1349565" y="332981"/>
                  </a:lnTo>
                  <a:lnTo>
                    <a:pt x="1321308" y="351713"/>
                  </a:lnTo>
                  <a:lnTo>
                    <a:pt x="1303248" y="379247"/>
                  </a:lnTo>
                  <a:lnTo>
                    <a:pt x="1296898" y="412546"/>
                  </a:lnTo>
                  <a:lnTo>
                    <a:pt x="1303248" y="445897"/>
                  </a:lnTo>
                  <a:lnTo>
                    <a:pt x="1321308" y="473456"/>
                  </a:lnTo>
                  <a:lnTo>
                    <a:pt x="1349565" y="492188"/>
                  </a:lnTo>
                  <a:lnTo>
                    <a:pt x="1386497" y="499110"/>
                  </a:lnTo>
                  <a:lnTo>
                    <a:pt x="1423606" y="492188"/>
                  </a:lnTo>
                  <a:lnTo>
                    <a:pt x="1451940" y="473456"/>
                  </a:lnTo>
                  <a:lnTo>
                    <a:pt x="1460080" y="461022"/>
                  </a:lnTo>
                  <a:lnTo>
                    <a:pt x="1470012" y="445897"/>
                  </a:lnTo>
                  <a:lnTo>
                    <a:pt x="1476362" y="412546"/>
                  </a:lnTo>
                  <a:close/>
                </a:path>
                <a:path w="1647825" h="499109">
                  <a:moveTo>
                    <a:pt x="1647786" y="333273"/>
                  </a:moveTo>
                  <a:lnTo>
                    <a:pt x="1643202" y="328676"/>
                  </a:lnTo>
                  <a:lnTo>
                    <a:pt x="1608226" y="328676"/>
                  </a:lnTo>
                  <a:lnTo>
                    <a:pt x="1603705" y="333273"/>
                  </a:lnTo>
                  <a:lnTo>
                    <a:pt x="1603705" y="418134"/>
                  </a:lnTo>
                  <a:lnTo>
                    <a:pt x="1594891" y="405904"/>
                  </a:lnTo>
                  <a:lnTo>
                    <a:pt x="1545183" y="336880"/>
                  </a:lnTo>
                  <a:lnTo>
                    <a:pt x="1541094" y="331368"/>
                  </a:lnTo>
                  <a:lnTo>
                    <a:pt x="1536293" y="328676"/>
                  </a:lnTo>
                  <a:lnTo>
                    <a:pt x="1509725" y="328676"/>
                  </a:lnTo>
                  <a:lnTo>
                    <a:pt x="1505127" y="333273"/>
                  </a:lnTo>
                  <a:lnTo>
                    <a:pt x="1505127" y="491909"/>
                  </a:lnTo>
                  <a:lnTo>
                    <a:pt x="1509725" y="496493"/>
                  </a:lnTo>
                  <a:lnTo>
                    <a:pt x="1544485" y="496493"/>
                  </a:lnTo>
                  <a:lnTo>
                    <a:pt x="1549298" y="491909"/>
                  </a:lnTo>
                  <a:lnTo>
                    <a:pt x="1549298" y="405904"/>
                  </a:lnTo>
                  <a:lnTo>
                    <a:pt x="1608226" y="488302"/>
                  </a:lnTo>
                  <a:lnTo>
                    <a:pt x="1612036" y="493814"/>
                  </a:lnTo>
                  <a:lnTo>
                    <a:pt x="1616837" y="496493"/>
                  </a:lnTo>
                  <a:lnTo>
                    <a:pt x="1643202" y="496493"/>
                  </a:lnTo>
                  <a:lnTo>
                    <a:pt x="1647786" y="491909"/>
                  </a:lnTo>
                  <a:lnTo>
                    <a:pt x="1647786" y="418134"/>
                  </a:lnTo>
                  <a:lnTo>
                    <a:pt x="1647786" y="333273"/>
                  </a:lnTo>
                  <a:close/>
                </a:path>
              </a:pathLst>
            </a:custGeom>
            <a:solidFill>
              <a:srgbClr val="FFFFFF"/>
            </a:solidFill>
          </p:spPr>
          <p:txBody>
            <a:bodyPr wrap="square" lIns="0" tIns="0" rIns="0" bIns="0" rtlCol="0"/>
            <a:lstStyle/>
            <a:p>
              <a:endParaRPr/>
            </a:p>
          </p:txBody>
        </p:sp>
      </p:grpSp>
      <p:sp>
        <p:nvSpPr>
          <p:cNvPr id="21" name="Rectangle: Diagonal Corners Rounded 20">
            <a:extLst>
              <a:ext uri="{FF2B5EF4-FFF2-40B4-BE49-F238E27FC236}">
                <a16:creationId xmlns:a16="http://schemas.microsoft.com/office/drawing/2014/main" id="{324F0A50-77AE-FC30-4CDB-B49A3610B020}"/>
              </a:ext>
            </a:extLst>
          </p:cNvPr>
          <p:cNvSpPr/>
          <p:nvPr/>
        </p:nvSpPr>
        <p:spPr>
          <a:xfrm>
            <a:off x="299144" y="289593"/>
            <a:ext cx="5180906" cy="1478882"/>
          </a:xfrm>
          <a:prstGeom prst="round2Diag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6000" b="1" dirty="0">
                <a:solidFill>
                  <a:schemeClr val="accent1"/>
                </a:solidFill>
                <a:latin typeface="+mj-lt"/>
                <a:ea typeface="Roboto" panose="02000000000000000000" pitchFamily="2" charset="0"/>
                <a:cs typeface="Roboto" panose="02000000000000000000" pitchFamily="2" charset="0"/>
              </a:rPr>
              <a:t>Irene’s</a:t>
            </a:r>
            <a:r>
              <a:rPr lang="en-US" sz="6000" b="1" dirty="0">
                <a:solidFill>
                  <a:schemeClr val="accent1"/>
                </a:solidFill>
                <a:latin typeface="Roboto" panose="02000000000000000000" pitchFamily="2" charset="0"/>
                <a:ea typeface="Roboto" panose="02000000000000000000" pitchFamily="2" charset="0"/>
                <a:cs typeface="Roboto" panose="02000000000000000000" pitchFamily="2" charset="0"/>
              </a:rPr>
              <a:t> Story</a:t>
            </a:r>
            <a:endParaRPr lang="en-AU" sz="6000" b="1" dirty="0">
              <a:solidFill>
                <a:schemeClr val="accent1"/>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25600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50E6ADA-E876-3B44-E3E6-E210FC04486D}"/>
              </a:ext>
            </a:extLst>
          </p:cNvPr>
          <p:cNvSpPr/>
          <p:nvPr/>
        </p:nvSpPr>
        <p:spPr>
          <a:xfrm>
            <a:off x="679450" y="1330325"/>
            <a:ext cx="8832850" cy="8648700"/>
          </a:xfrm>
          <a:prstGeom prst="round2DiagRect">
            <a:avLst/>
          </a:prstGeom>
          <a:solidFill>
            <a:schemeClr val="accent4">
              <a:lumMod val="40000"/>
              <a:lumOff val="60000"/>
            </a:schemeClr>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lnSpc>
                <a:spcPct val="150000"/>
              </a:lnSpc>
            </a:pPr>
            <a:endParaRPr lang="en-AU" dirty="0">
              <a:solidFill>
                <a:schemeClr val="tx2">
                  <a:lumMod val="20000"/>
                  <a:lumOff val="80000"/>
                </a:schemeClr>
              </a:solidFill>
            </a:endParaRPr>
          </a:p>
        </p:txBody>
      </p:sp>
      <p:sp>
        <p:nvSpPr>
          <p:cNvPr id="5" name="Text Placeholder 4">
            <a:extLst>
              <a:ext uri="{FF2B5EF4-FFF2-40B4-BE49-F238E27FC236}">
                <a16:creationId xmlns:a16="http://schemas.microsoft.com/office/drawing/2014/main" id="{56A411C0-6D1B-5E98-51C2-BDD859E8B236}"/>
              </a:ext>
            </a:extLst>
          </p:cNvPr>
          <p:cNvSpPr>
            <a:spLocks noGrp="1"/>
          </p:cNvSpPr>
          <p:nvPr>
            <p:ph type="body" sz="quarter" idx="11"/>
          </p:nvPr>
        </p:nvSpPr>
        <p:spPr>
          <a:xfrm>
            <a:off x="1181098" y="7580095"/>
            <a:ext cx="8108952" cy="1808380"/>
          </a:xfrm>
        </p:spPr>
        <p:txBody>
          <a:bodyPr numCol="1"/>
          <a:lstStyle/>
          <a:p>
            <a:pPr marL="14400" indent="0">
              <a:lnSpc>
                <a:spcPct val="110000"/>
              </a:lnSpc>
              <a:spcAft>
                <a:spcPts val="600"/>
              </a:spcAft>
              <a:buNone/>
            </a:pPr>
            <a:r>
              <a:rPr lang="en-US" sz="3500" dirty="0">
                <a:solidFill>
                  <a:schemeClr val="tx2">
                    <a:lumMod val="75000"/>
                  </a:schemeClr>
                </a:solidFill>
                <a:latin typeface="+mj-lt"/>
                <a:ea typeface="Roboto" panose="02000000000000000000" pitchFamily="2" charset="0"/>
                <a:cs typeface="Roboto" panose="02000000000000000000" pitchFamily="2" charset="0"/>
              </a:rPr>
              <a:t>Jesus, you feel the weight of heavy burdens and walk with all who suffer.</a:t>
            </a:r>
          </a:p>
          <a:p>
            <a:pPr marL="14400" indent="0">
              <a:lnSpc>
                <a:spcPct val="110000"/>
              </a:lnSpc>
              <a:spcAft>
                <a:spcPts val="600"/>
              </a:spcAft>
              <a:buNone/>
            </a:pPr>
            <a:r>
              <a:rPr lang="en-US" sz="3500" b="1" dirty="0">
                <a:solidFill>
                  <a:schemeClr val="tx2">
                    <a:lumMod val="75000"/>
                  </a:schemeClr>
                </a:solidFill>
                <a:latin typeface="+mj-lt"/>
                <a:ea typeface="Roboto Medium" panose="02000000000000000000" pitchFamily="2" charset="0"/>
                <a:cs typeface="Roboto Medium" panose="02000000000000000000" pitchFamily="2" charset="0"/>
              </a:rPr>
              <a:t>May we follow the way of solidarity.</a:t>
            </a:r>
          </a:p>
        </p:txBody>
      </p:sp>
      <p:sp>
        <p:nvSpPr>
          <p:cNvPr id="6" name="Text Placeholder 1">
            <a:extLst>
              <a:ext uri="{FF2B5EF4-FFF2-40B4-BE49-F238E27FC236}">
                <a16:creationId xmlns:a16="http://schemas.microsoft.com/office/drawing/2014/main" id="{89AE0097-8386-DA24-AAF0-9DBF53785311}"/>
              </a:ext>
            </a:extLst>
          </p:cNvPr>
          <p:cNvSpPr txBox="1">
            <a:spLocks/>
          </p:cNvSpPr>
          <p:nvPr/>
        </p:nvSpPr>
        <p:spPr>
          <a:xfrm>
            <a:off x="11804650" y="4292764"/>
            <a:ext cx="6641120" cy="3226717"/>
          </a:xfrm>
          <a:prstGeom prst="rect">
            <a:avLst/>
          </a:prstGeom>
        </p:spPr>
        <p:txBody>
          <a:bodyPr wrap="square" lIns="0" tIns="0" rIns="0" bIns="0">
            <a:spAutoFit/>
          </a:bodyPr>
          <a:lstStyle>
            <a:lvl1pPr marL="0">
              <a:defRPr>
                <a:solidFill>
                  <a:schemeClr val="bg1"/>
                </a:solidFill>
                <a:latin typeface="Roboto" panose="02000000000000000000" pitchFamily="2" charset="0"/>
                <a:ea typeface="Roboto" panose="02000000000000000000" pitchFamily="2" charset="0"/>
                <a:cs typeface="Roboto" panose="02000000000000000000" pitchFamily="2" charset="0"/>
              </a:defRPr>
            </a:lvl1pPr>
            <a:lvl2pPr marL="225247">
              <a:defRPr>
                <a:solidFill>
                  <a:schemeClr val="bg1"/>
                </a:solidFill>
                <a:latin typeface="Roboto" panose="02000000000000000000" pitchFamily="2" charset="0"/>
                <a:ea typeface="Roboto" panose="02000000000000000000" pitchFamily="2" charset="0"/>
                <a:cs typeface="Roboto" panose="02000000000000000000" pitchFamily="2" charset="0"/>
              </a:defRPr>
            </a:lvl2pPr>
            <a:lvl3pPr marL="450495">
              <a:defRPr>
                <a:solidFill>
                  <a:schemeClr val="bg1"/>
                </a:solidFill>
                <a:latin typeface="Roboto" panose="02000000000000000000" pitchFamily="2" charset="0"/>
                <a:ea typeface="Roboto" panose="02000000000000000000" pitchFamily="2" charset="0"/>
                <a:cs typeface="Roboto" panose="02000000000000000000" pitchFamily="2" charset="0"/>
              </a:defRPr>
            </a:lvl3pPr>
            <a:lvl4pPr marL="675743">
              <a:defRPr>
                <a:solidFill>
                  <a:schemeClr val="bg1"/>
                </a:solidFill>
                <a:latin typeface="Roboto" panose="02000000000000000000" pitchFamily="2" charset="0"/>
                <a:ea typeface="Roboto" panose="02000000000000000000" pitchFamily="2" charset="0"/>
                <a:cs typeface="Roboto" panose="02000000000000000000" pitchFamily="2" charset="0"/>
              </a:defRPr>
            </a:lvl4pPr>
            <a:lvl5pPr marL="900991">
              <a:defRPr>
                <a:solidFill>
                  <a:schemeClr val="bg1"/>
                </a:solidFill>
                <a:latin typeface="Roboto" panose="02000000000000000000" pitchFamily="2" charset="0"/>
                <a:ea typeface="Roboto" panose="02000000000000000000" pitchFamily="2" charset="0"/>
                <a:cs typeface="Roboto" panose="02000000000000000000" pitchFamily="2" charset="0"/>
              </a:defRPr>
            </a:lvl5pPr>
            <a:lvl6pPr marL="1126238">
              <a:defRPr>
                <a:latin typeface="+mn-lt"/>
                <a:ea typeface="+mn-ea"/>
                <a:cs typeface="+mn-cs"/>
              </a:defRPr>
            </a:lvl6pPr>
            <a:lvl7pPr marL="1351486">
              <a:defRPr>
                <a:latin typeface="+mn-lt"/>
                <a:ea typeface="+mn-ea"/>
                <a:cs typeface="+mn-cs"/>
              </a:defRPr>
            </a:lvl7pPr>
            <a:lvl8pPr marL="1576734">
              <a:defRPr>
                <a:latin typeface="+mn-lt"/>
                <a:ea typeface="+mn-ea"/>
                <a:cs typeface="+mn-cs"/>
              </a:defRPr>
            </a:lvl8pPr>
            <a:lvl9pPr marL="1801982">
              <a:defRPr>
                <a:latin typeface="+mn-lt"/>
                <a:ea typeface="+mn-ea"/>
                <a:cs typeface="+mn-cs"/>
              </a:defRPr>
            </a:lvl9pPr>
          </a:lstStyle>
          <a:p>
            <a:pPr algn="ctr">
              <a:lnSpc>
                <a:spcPct val="110000"/>
              </a:lnSpc>
              <a:spcAft>
                <a:spcPts val="600"/>
              </a:spcAft>
            </a:pPr>
            <a:r>
              <a:rPr lang="en-US" sz="3500" dirty="0">
                <a:solidFill>
                  <a:schemeClr val="accent2">
                    <a:lumMod val="75000"/>
                  </a:schemeClr>
                </a:solidFill>
                <a:latin typeface="+mj-lt"/>
              </a:rPr>
              <a:t>“The urgent challenge to protect our common home includes a concern to bring the whole human family together… for we know that things can change.” </a:t>
            </a:r>
          </a:p>
          <a:p>
            <a:pPr algn="ctr">
              <a:lnSpc>
                <a:spcPct val="110000"/>
              </a:lnSpc>
              <a:spcAft>
                <a:spcPts val="600"/>
              </a:spcAft>
            </a:pPr>
            <a:r>
              <a:rPr lang="en-US" sz="1200" dirty="0">
                <a:solidFill>
                  <a:schemeClr val="accent2">
                    <a:lumMod val="75000"/>
                  </a:schemeClr>
                </a:solidFill>
                <a:latin typeface="+mj-lt"/>
              </a:rPr>
              <a:t>Pope Francis, </a:t>
            </a:r>
            <a:r>
              <a:rPr lang="en-US" sz="1200" i="1" dirty="0" err="1">
                <a:solidFill>
                  <a:schemeClr val="accent2">
                    <a:lumMod val="75000"/>
                  </a:schemeClr>
                </a:solidFill>
                <a:latin typeface="+mj-lt"/>
              </a:rPr>
              <a:t>Laudato</a:t>
            </a:r>
            <a:r>
              <a:rPr lang="en-US" sz="1200" i="1" dirty="0">
                <a:solidFill>
                  <a:schemeClr val="accent2">
                    <a:lumMod val="75000"/>
                  </a:schemeClr>
                </a:solidFill>
                <a:latin typeface="+mj-lt"/>
              </a:rPr>
              <a:t> Si’</a:t>
            </a:r>
            <a:r>
              <a:rPr lang="en-US" sz="1200" dirty="0">
                <a:solidFill>
                  <a:schemeClr val="accent2">
                    <a:lumMod val="75000"/>
                  </a:schemeClr>
                </a:solidFill>
                <a:latin typeface="+mj-lt"/>
              </a:rPr>
              <a:t> n13</a:t>
            </a:r>
          </a:p>
        </p:txBody>
      </p:sp>
      <p:sp>
        <p:nvSpPr>
          <p:cNvPr id="7" name="TextBox 6">
            <a:extLst>
              <a:ext uri="{FF2B5EF4-FFF2-40B4-BE49-F238E27FC236}">
                <a16:creationId xmlns:a16="http://schemas.microsoft.com/office/drawing/2014/main" id="{654F8C0B-C8A4-1DB9-3EEE-ADEE730A5A5C}"/>
              </a:ext>
            </a:extLst>
          </p:cNvPr>
          <p:cNvSpPr txBox="1"/>
          <p:nvPr/>
        </p:nvSpPr>
        <p:spPr>
          <a:xfrm>
            <a:off x="1119558" y="6494314"/>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Respond</a:t>
            </a:r>
          </a:p>
        </p:txBody>
      </p:sp>
      <p:sp>
        <p:nvSpPr>
          <p:cNvPr id="8" name="TextBox 7">
            <a:extLst>
              <a:ext uri="{FF2B5EF4-FFF2-40B4-BE49-F238E27FC236}">
                <a16:creationId xmlns:a16="http://schemas.microsoft.com/office/drawing/2014/main" id="{8C5B3AD2-4516-AF55-202F-69E99EC2C735}"/>
              </a:ext>
            </a:extLst>
          </p:cNvPr>
          <p:cNvSpPr txBox="1"/>
          <p:nvPr/>
        </p:nvSpPr>
        <p:spPr>
          <a:xfrm>
            <a:off x="1119558" y="1879775"/>
            <a:ext cx="3401641" cy="638829"/>
          </a:xfrm>
          <a:prstGeom prst="rect">
            <a:avLst/>
          </a:prstGeom>
          <a:noFill/>
        </p:spPr>
        <p:txBody>
          <a:bodyPr wrap="square">
            <a:spAutoFit/>
          </a:bodyPr>
          <a:lstStyle/>
          <a:p>
            <a:pPr>
              <a:lnSpc>
                <a:spcPct val="110000"/>
              </a:lnSpc>
              <a:spcAft>
                <a:spcPts val="600"/>
              </a:spcAft>
            </a:pPr>
            <a:r>
              <a:rPr lang="en-US" sz="3500" dirty="0">
                <a:solidFill>
                  <a:schemeClr val="accent2">
                    <a:lumMod val="75000"/>
                  </a:schemeClr>
                </a:solidFill>
                <a:latin typeface="+mj-lt"/>
                <a:ea typeface="Roboto Medium" panose="02000000000000000000" pitchFamily="2" charset="0"/>
                <a:cs typeface="Roboto Medium" panose="02000000000000000000" pitchFamily="2" charset="0"/>
              </a:rPr>
              <a:t>Reflect</a:t>
            </a:r>
          </a:p>
        </p:txBody>
      </p:sp>
      <p:sp>
        <p:nvSpPr>
          <p:cNvPr id="9" name="TextBox 8">
            <a:extLst>
              <a:ext uri="{FF2B5EF4-FFF2-40B4-BE49-F238E27FC236}">
                <a16:creationId xmlns:a16="http://schemas.microsoft.com/office/drawing/2014/main" id="{3CD54C52-9DC7-5B0A-B5BB-A8FC08F6AEE2}"/>
              </a:ext>
            </a:extLst>
          </p:cNvPr>
          <p:cNvSpPr txBox="1"/>
          <p:nvPr/>
        </p:nvSpPr>
        <p:spPr>
          <a:xfrm>
            <a:off x="1181098" y="2965556"/>
            <a:ext cx="8108952" cy="3081806"/>
          </a:xfrm>
          <a:prstGeom prst="rect">
            <a:avLst/>
          </a:prstGeom>
        </p:spPr>
        <p:txBody>
          <a:bodyPr vert="horz" wrap="square" lIns="0" tIns="11430" rIns="0" bIns="0" rtlCol="0">
            <a:spAutoFit/>
          </a:bodyPr>
          <a:lstStyle/>
          <a:p>
            <a:pPr marL="12700" algn="l">
              <a:lnSpc>
                <a:spcPct val="110000"/>
              </a:lnSpc>
              <a:spcAft>
                <a:spcPts val="600"/>
              </a:spcAft>
            </a:pPr>
            <a:r>
              <a:rPr lang="en-US" sz="3500" spc="-10" dirty="0">
                <a:solidFill>
                  <a:schemeClr val="tx2">
                    <a:lumMod val="75000"/>
                  </a:schemeClr>
                </a:solidFill>
                <a:latin typeface="+mj-lt"/>
                <a:ea typeface="Roboto" panose="02000000000000000000" pitchFamily="2" charset="0"/>
                <a:cs typeface="Roboto" panose="02000000000000000000" pitchFamily="2" charset="0"/>
              </a:rPr>
              <a:t>People like Irene learn new skills to be able to support their families. </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How do you support your family?</a:t>
            </a:r>
          </a:p>
          <a:p>
            <a:pPr marL="469900" indent="-457200" algn="l">
              <a:lnSpc>
                <a:spcPct val="110000"/>
              </a:lnSpc>
              <a:spcAft>
                <a:spcPts val="600"/>
              </a:spcAft>
              <a:buFont typeface="Arial" panose="020B0604020202020204" pitchFamily="34" charset="0"/>
              <a:buChar char="•"/>
            </a:pPr>
            <a:r>
              <a:rPr lang="en-US" sz="3500" spc="-10" dirty="0">
                <a:solidFill>
                  <a:schemeClr val="tx2">
                    <a:lumMod val="75000"/>
                  </a:schemeClr>
                </a:solidFill>
                <a:latin typeface="+mj-lt"/>
                <a:ea typeface="Roboto" panose="02000000000000000000" pitchFamily="2" charset="0"/>
                <a:cs typeface="Roboto" panose="02000000000000000000" pitchFamily="2" charset="0"/>
              </a:rPr>
              <a:t>What new skill(s) </a:t>
            </a:r>
            <a:r>
              <a:rPr lang="en-US" sz="3500" spc="-10">
                <a:solidFill>
                  <a:schemeClr val="tx2">
                    <a:lumMod val="75000"/>
                  </a:schemeClr>
                </a:solidFill>
                <a:latin typeface="+mj-lt"/>
                <a:ea typeface="Roboto" panose="02000000000000000000" pitchFamily="2" charset="0"/>
                <a:cs typeface="Roboto" panose="02000000000000000000" pitchFamily="2" charset="0"/>
              </a:rPr>
              <a:t>have you learnt </a:t>
            </a:r>
            <a:r>
              <a:rPr lang="en-US" sz="3500" spc="-10" dirty="0">
                <a:solidFill>
                  <a:schemeClr val="tx2">
                    <a:lumMod val="75000"/>
                  </a:schemeClr>
                </a:solidFill>
                <a:latin typeface="+mj-lt"/>
                <a:ea typeface="Roboto" panose="02000000000000000000" pitchFamily="2" charset="0"/>
                <a:cs typeface="Roboto" panose="02000000000000000000" pitchFamily="2" charset="0"/>
              </a:rPr>
              <a:t>to support your family?</a:t>
            </a:r>
          </a:p>
        </p:txBody>
      </p:sp>
    </p:spTree>
    <p:extLst>
      <p:ext uri="{BB962C8B-B14F-4D97-AF65-F5344CB8AC3E}">
        <p14:creationId xmlns:p14="http://schemas.microsoft.com/office/powerpoint/2010/main" val="101090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PC25 Colours">
      <a:dk1>
        <a:srgbClr val="762000"/>
      </a:dk1>
      <a:lt1>
        <a:srgbClr val="FFFFFF"/>
      </a:lt1>
      <a:dk2>
        <a:srgbClr val="A47ABB"/>
      </a:dk2>
      <a:lt2>
        <a:srgbClr val="FFD27D"/>
      </a:lt2>
      <a:accent1>
        <a:srgbClr val="93274D"/>
      </a:accent1>
      <a:accent2>
        <a:srgbClr val="5DCFC6"/>
      </a:accent2>
      <a:accent3>
        <a:srgbClr val="BE7D94"/>
      </a:accent3>
      <a:accent4>
        <a:srgbClr val="C8A9D6"/>
      </a:accent4>
      <a:accent5>
        <a:srgbClr val="FFE4B1"/>
      </a:accent5>
      <a:accent6>
        <a:srgbClr val="9EE2DD"/>
      </a:accent6>
      <a:hlink>
        <a:srgbClr val="3296EE"/>
      </a:hlink>
      <a:folHlink>
        <a:srgbClr val="3296E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0" tIns="11430" rIns="0" bIns="0" rtlCol="0">
        <a:spAutoFit/>
      </a:bodyPr>
      <a:lstStyle>
        <a:defPPr marL="12700" algn="ctr">
          <a:lnSpc>
            <a:spcPct val="100000"/>
          </a:lnSpc>
          <a:spcBef>
            <a:spcPts val="90"/>
          </a:spcBef>
          <a:defRPr sz="4400" spc="-10" dirty="0">
            <a:solidFill>
              <a:srgbClr val="FFFFFF"/>
            </a:solidFill>
            <a:latin typeface="Arial"/>
            <a:cs typeface="Aria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_ip_UnifiedCompliancePolicyUIAction xmlns="http://schemas.microsoft.com/sharepoint/v3" xsi:nil="true"/>
    <TaxCatchAll xmlns="a74f41e8-2c9a-4a9a-8a86-1b2eca9cb15f"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7" ma:contentTypeDescription="Create a new document." ma:contentTypeScope="" ma:versionID="4732bfac7d709dc55539441ce913f1e0">
  <xsd:schema xmlns:xsd="http://www.w3.org/2001/XMLSchema" xmlns:xs="http://www.w3.org/2001/XMLSchema" xmlns:p="http://schemas.microsoft.com/office/2006/metadata/properties" xmlns:ns1="http://schemas.microsoft.com/sharepoint/v3" xmlns:ns2="a1240345-a333-43d4-bb17-215edb4655ec" xmlns:ns3="a74f41e8-2c9a-4a9a-8a86-1b2eca9cb15f" targetNamespace="http://schemas.microsoft.com/office/2006/metadata/properties" ma:root="true" ma:fieldsID="900af1762bf1d5bcb0e91980c42f8cfd" ns1:_="" ns2:_="" ns3:_="">
    <xsd:import namespace="http://schemas.microsoft.com/sharepoint/v3"/>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8A4141-33A2-4A43-B128-CC5BB6787E79}">
  <ds:schemaRefs>
    <ds:schemaRef ds:uri="http://schemas.microsoft.com/office/2006/metadata/properties"/>
    <ds:schemaRef ds:uri="http://schemas.microsoft.com/office/infopath/2007/PartnerControls"/>
    <ds:schemaRef ds:uri="a1240345-a333-43d4-bb17-215edb4655ec"/>
    <ds:schemaRef ds:uri="http://schemas.microsoft.com/sharepoint/v3"/>
    <ds:schemaRef ds:uri="a74f41e8-2c9a-4a9a-8a86-1b2eca9cb15f"/>
  </ds:schemaRefs>
</ds:datastoreItem>
</file>

<file path=customXml/itemProps2.xml><?xml version="1.0" encoding="utf-8"?>
<ds:datastoreItem xmlns:ds="http://schemas.openxmlformats.org/officeDocument/2006/customXml" ds:itemID="{8FDFC83C-636D-48A3-B01F-562CB71EE6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6A7E17B-D2A0-44A2-BDA7-5776BB3191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2760</TotalTime>
  <Words>13311</Words>
  <Application>Microsoft Office PowerPoint</Application>
  <PresentationFormat>Custom</PresentationFormat>
  <Paragraphs>917</Paragraphs>
  <Slides>47</Slides>
  <Notes>44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Calibri</vt:lpstr>
      <vt:lpstr>Filson Soft Black</vt:lpstr>
      <vt:lpstr>Roboto</vt:lpstr>
      <vt:lpstr>Roboto Light</vt:lpstr>
      <vt:lpstr>Roboto Medium</vt:lpstr>
      <vt:lpstr>Segoe UI</vt:lpstr>
      <vt:lpstr>Times New Roman</vt:lpstr>
      <vt:lpstr>Wingdings</vt:lpstr>
      <vt:lpstr>Office Theme</vt:lpstr>
      <vt:lpstr>PowerPoint Presentation</vt:lpstr>
      <vt:lpstr>How to use this resource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Australia Project Compassion 2025</dc:title>
  <dc:creator>Nicole Dobrohotoff</dc:creator>
  <cp:lastModifiedBy>Sally Murphy</cp:lastModifiedBy>
  <cp:revision>23</cp:revision>
  <dcterms:created xsi:type="dcterms:W3CDTF">2024-10-09T06:12:42Z</dcterms:created>
  <dcterms:modified xsi:type="dcterms:W3CDTF">2025-02-03T22:07:55Z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2024-10-09T00:00:00Z</vt:filetime>
  </property>
  <property fmtid="{D5CDD505-2E9C-101B-9397-08002B2CF9AE}" pid="3" name="Creator">
    <vt:lpwstr>Adobe InDesign 19.0 (Macintosh)</vt:lpwstr>
  </property>
  <property fmtid="{D5CDD505-2E9C-101B-9397-08002B2CF9AE}" pid="4" name="LastSaved">
    <vt:filetime>2024-10-09T00:00:00Z</vt:filetime>
  </property>
  <property fmtid="{D5CDD505-2E9C-101B-9397-08002B2CF9AE}" pid="5" name="Producer">
    <vt:lpwstr>Adobe PDF Library 17.0</vt:lpwstr>
  </property>
  <property fmtid="{D5CDD505-2E9C-101B-9397-08002B2CF9AE}" pid="6" name="ContentTypeId">
    <vt:lpwstr>0x010100DFB2EFBF7EC79C4FB7EE1E2A7754B606</vt:lpwstr>
  </property>
  <property fmtid="{D5CDD505-2E9C-101B-9397-08002B2CF9AE}" pid="7" name="MediaServiceImageTags">
    <vt:lpwstr/>
  </property>
</Properties>
</file>