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0"/>
  </p:notesMasterIdLst>
  <p:handoutMasterIdLst>
    <p:handoutMasterId r:id="rId11"/>
  </p:handoutMasterIdLst>
  <p:sldIdLst>
    <p:sldId id="516" r:id="rId5"/>
    <p:sldId id="538" r:id="rId6"/>
    <p:sldId id="527" r:id="rId7"/>
    <p:sldId id="528" r:id="rId8"/>
    <p:sldId id="53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C248A8-C7DF-2238-5860-147EDD04E4AC}" name="Nicole Dobrohotoff" initials="ND" userId="S::NicoleD@caritas.org.au::2dc4cf58-dc7e-422a-950b-38460c74cb76" providerId="AD"/>
  <p188:author id="{88DD36BE-2BF0-8C51-4147-0272E405388E}" name="Sally Murphy" initials="SM" userId="S::Sally.Murphy@caritas.org.au::dc8129e8-3764-4b90-858b-69271ffb6e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C"/>
    <a:srgbClr val="E5DBCB"/>
    <a:srgbClr val="FFFFFF"/>
    <a:srgbClr val="004851"/>
    <a:srgbClr val="5C867E"/>
    <a:srgbClr val="D86075"/>
    <a:srgbClr val="DF918A"/>
    <a:srgbClr val="63B1A4"/>
    <a:srgbClr val="C3DDD7"/>
    <a:srgbClr val="CD5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2625B-FC20-4E11-B5FB-816CD10FA731}" v="1" dt="2024-09-20T23:55:57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9" autoAdjust="0"/>
  </p:normalViewPr>
  <p:slideViewPr>
    <p:cSldViewPr snapToGrid="0">
      <p:cViewPr varScale="1">
        <p:scale>
          <a:sx n="108" d="100"/>
          <a:sy n="108" d="100"/>
        </p:scale>
        <p:origin x="686" y="91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E302625B-FC20-4E11-B5FB-816CD10FA731}"/>
    <pc:docChg chg="delSld">
      <pc:chgData name="Nicole Dobrohotoff" userId="2dc4cf58-dc7e-422a-950b-38460c74cb76" providerId="ADAL" clId="{E302625B-FC20-4E11-B5FB-816CD10FA731}" dt="2024-09-20T23:55:36.921" v="1"/>
      <pc:docMkLst>
        <pc:docMk/>
      </pc:docMkLst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11531362" sldId="477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2125916912" sldId="481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2910184167" sldId="482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4180799897" sldId="507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893349328" sldId="529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4266004122" sldId="530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3936261649" sldId="531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4014188208" sldId="532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2827629930" sldId="533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1941937404" sldId="534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1330582688" sldId="535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2328465732" sldId="536"/>
        </pc:sldMkLst>
      </pc:sldChg>
      <pc:sldChg chg="del">
        <pc:chgData name="Nicole Dobrohotoff" userId="2dc4cf58-dc7e-422a-950b-38460c74cb76" providerId="ADAL" clId="{E302625B-FC20-4E11-B5FB-816CD10FA731}" dt="2024-09-20T23:55:23.684" v="0" actId="47"/>
        <pc:sldMkLst>
          <pc:docMk/>
          <pc:sldMk cId="2390077973" sldId="537"/>
        </pc:sldMkLst>
      </pc:sldChg>
      <pc:sldChg chg="delCm">
        <pc:chgData name="Nicole Dobrohotoff" userId="2dc4cf58-dc7e-422a-950b-38460c74cb76" providerId="ADAL" clId="{E302625B-FC20-4E11-B5FB-816CD10FA731}" dt="2024-09-20T23:55:36.921" v="1"/>
        <pc:sldMkLst>
          <pc:docMk/>
          <pc:sldMk cId="3918381476" sldId="5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icole Dobrohotoff" userId="2dc4cf58-dc7e-422a-950b-38460c74cb76" providerId="ADAL" clId="{E302625B-FC20-4E11-B5FB-816CD10FA731}" dt="2024-09-20T23:55:36.921" v="1"/>
              <pc2:cmMkLst xmlns:pc2="http://schemas.microsoft.com/office/powerpoint/2019/9/main/command">
                <pc:docMk/>
                <pc:sldMk cId="3918381476" sldId="538"/>
                <pc2:cmMk id="{9C982341-F307-4E3A-A0A9-F070D7ED6706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01E1-AFEE-AA40-B9D6-E7C3110FECA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9D6-08F4-9246-8340-6E1C330F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Salin</a:t>
            </a:r>
            <a:r>
              <a:rPr lang="en-US" dirty="0"/>
              <a:t> stands in front of school children in Cambodia who are all lined up accessing safe and clean water. Photo: Caritas Australia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L-R Photo: This young family are members of a pastoralist community who are experiencing 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xtreme drought in northern Kenya. The drought is making it challenging for members the community as they are dependent on livestock to feed and support their family. </a:t>
            </a:r>
            <a:r>
              <a:rPr lang="en-US" dirty="0"/>
              <a:t>Photo: CAFOD; A young girl washing her hands at her school in Cambodia. Photo: Caritas Australia; </a:t>
            </a:r>
            <a:r>
              <a:rPr lang="en-AU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Shaniella</a:t>
            </a:r>
            <a:r>
              <a:rPr lang="en-A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looks out over the ocean from a Rural Training Centre near the capital Honiara, Solomon Islands.</a:t>
            </a:r>
            <a:r>
              <a:rPr lang="en-US" dirty="0"/>
              <a:t> Photo: </a:t>
            </a:r>
            <a:r>
              <a:rPr lang="en-AU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Neil </a:t>
            </a:r>
            <a:r>
              <a:rPr lang="en-AU" sz="18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Nuia</a:t>
            </a:r>
            <a:r>
              <a:rPr lang="en-US" dirty="0"/>
              <a:t>;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Priscilla inspects her drought affected fields of millet next to her home in Hwange district, north-western Zimbabwe. Photo: Caritas Australia</a:t>
            </a:r>
            <a:r>
              <a:rPr lang="en-US" dirty="0"/>
              <a:t>;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 gives his wife, Linh, who suffered a stroke, a massage at their home in Quang Tri province, Vietnam. Photo: Caritas Australia.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L-R: </a:t>
            </a:r>
            <a:r>
              <a:rPr lang="en-AU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Janice shows her daughters how to prepare pandanus leaves collected from a forest near </a:t>
            </a:r>
            <a:r>
              <a:rPr lang="en-AU" sz="18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Djilpin</a:t>
            </a:r>
            <a:r>
              <a:rPr lang="en-AU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Arts in Beswick, Northern Territory, Australia. Artists at </a:t>
            </a:r>
            <a:r>
              <a:rPr lang="en-AU" sz="18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Djilpin</a:t>
            </a:r>
            <a:r>
              <a:rPr lang="en-AU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Arts weave the pandanus leaves, tinted with natural dyes, into dramatic, round fibre artworks for sale in the shop. </a:t>
            </a:r>
            <a:r>
              <a:rPr lang="en-US" dirty="0"/>
              <a:t>Photo: Caritas Australia; </a:t>
            </a:r>
            <a:r>
              <a:rPr lang="en-AU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Rosalie harvests plants used for natural medicine which she has grown in a neighbours garden near her home in </a:t>
            </a:r>
            <a:r>
              <a:rPr lang="en-AU" sz="18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Bukavu</a:t>
            </a:r>
            <a:r>
              <a:rPr lang="en-AU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eastern Democratic Republic of Congo, July 2021. As well as selling second-hand shoes, Rosalie makes an income by growing and selling natural medicine at her local market.</a:t>
            </a:r>
            <a:r>
              <a:rPr lang="en-US" dirty="0"/>
              <a:t> Photo: </a:t>
            </a:r>
            <a:r>
              <a:rPr lang="en-AU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Caritas Australia.</a:t>
            </a:r>
            <a:r>
              <a:rPr lang="en-US" dirty="0"/>
              <a:t> Harnessing the Church network to respond to crisis. Photo: Caritas Ukraine;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Ronita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(22) plays with her youngest son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Egzy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Grey (3) at their home in Quezon City, Philippines. Photo: Caritas Australia.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Khalina</a:t>
            </a:r>
            <a:r>
              <a:rPr lang="en-US" dirty="0"/>
              <a:t> uses her Polish and Ukrainian language skills to translate to displaced people feeling conflict in Ukraine on the boarder of Poland and Ukraine.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rgbClr val="FFFFFF">
              <a:alpha val="60000"/>
            </a:srgb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1146"/>
            <a:ext cx="12192000" cy="40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1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4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55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rgbClr val="FFFFFF">
              <a:alpha val="69804"/>
            </a:srgb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9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39398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35944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12EFCC48-8CC8-4B59-B2A1-D9D5939A217A}"/>
              </a:ext>
            </a:extLst>
          </p:cNvPr>
          <p:cNvSpPr/>
          <p:nvPr userDrawn="1"/>
        </p:nvSpPr>
        <p:spPr>
          <a:xfrm rot="16200000">
            <a:off x="373901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8CC55-2CE4-BA42-B7E3-B85B1556D911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DA04A6-A94E-4982-9D86-43F28DC6E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4" y="1415000"/>
            <a:ext cx="10145037" cy="37421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97575E76-F89F-4F13-BF7E-95E66D29212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297" y="1412777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C47728-BB3F-4B12-8FF1-7A1EEFB7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C2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97575E76-F89F-4F13-BF7E-95E66D29212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297" y="1412777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C47728-BB3F-4B12-8FF1-7A1EEFB7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3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E5DBCB">
            <a:alpha val="6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4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0" y="1925458"/>
            <a:ext cx="5328592" cy="0"/>
          </a:xfrm>
          <a:prstGeom prst="line">
            <a:avLst/>
          </a:prstGeom>
          <a:ln w="5715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566395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0C244C"/>
          </a:solidFill>
          <a:ln>
            <a:solidFill>
              <a:srgbClr val="0C2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566395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43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5582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08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6861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31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53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chemeClr val="tx1"/>
                </a:solidFill>
              </a:rPr>
              <a:t>Click to edit Master title style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84819-4C54-574F-8060-6984CD25582B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8005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4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69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0485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52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9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b="0" cap="all">
                <a:solidFill>
                  <a:srgbClr val="00485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6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06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0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7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90872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669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052736"/>
            <a:ext cx="11127797" cy="489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7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8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138687"/>
            <a:ext cx="11127797" cy="48105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97155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332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5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solidFill>
              <a:srgbClr val="0C2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16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7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2728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0C2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4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331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7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2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5090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3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3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90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413792"/>
            <a:ext cx="78728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E716-9E10-714C-83A4-72BF32D9A06F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990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26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84FC0CDD-8383-D347-AA8B-B45D50C06531}"/>
              </a:ext>
            </a:extLst>
          </p:cNvPr>
          <p:cNvSpPr/>
          <p:nvPr userDrawn="1"/>
        </p:nvSpPr>
        <p:spPr>
          <a:xfrm rot="16200000">
            <a:off x="939710" y="1346621"/>
            <a:ext cx="4071888" cy="49445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425" y="2348880"/>
            <a:ext cx="4128459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0329-6122-484E-ADA4-5A38BAD4F037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0629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378171" y="4218572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spc="225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499638" y="2076410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96" y="3153669"/>
            <a:ext cx="3053808" cy="837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EFDC1-E79D-41CA-855B-A71091D2BEB5}"/>
              </a:ext>
            </a:extLst>
          </p:cNvPr>
          <p:cNvSpPr/>
          <p:nvPr userDrawn="1"/>
        </p:nvSpPr>
        <p:spPr>
          <a:xfrm>
            <a:off x="4718507" y="2256674"/>
            <a:ext cx="2754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7767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FD4CBE5-4DCB-4A44-BE5E-2607C2075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875" y="1578054"/>
            <a:ext cx="11144250" cy="4422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238096-96B3-B943-89ED-70DA7328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30" y="535781"/>
            <a:ext cx="7385832" cy="562570"/>
          </a:xfrm>
          <a:prstGeom prst="rect">
            <a:avLst/>
          </a:prstGeom>
        </p:spPr>
        <p:txBody>
          <a:bodyPr/>
          <a:lstStyle>
            <a:lvl1pPr>
              <a:defRPr sz="2672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3902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624109"/>
            <a:ext cx="6087237" cy="5333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95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4D10-669F-B44A-829C-549EADDE5760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87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8DCE97-6E96-56A2-D89B-A74F215487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4875" y="1206268"/>
            <a:ext cx="4891763" cy="438810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2A52EF-C1BA-B8AC-9C59-5617630FC2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6877" y="5819915"/>
            <a:ext cx="4879761" cy="2733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3"/>
            <a:ext cx="277640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3" dirty="0">
                <a:latin typeface="Roboto" pitchFamily="2" charset="0"/>
              </a:rPr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6" y="0"/>
            <a:ext cx="11856644" cy="980728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C3DDD7"/>
              </a:solidFill>
              <a:latin typeface="Roboto" pitchFamily="2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238336"/>
            <a:ext cx="10801200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sz="2000" b="1" i="0" cap="all" normalizeH="0" baseline="0">
                <a:solidFill>
                  <a:srgbClr val="C3DDD7"/>
                </a:solidFill>
                <a:latin typeface="Roboto Medium" pitchFamily="2" charset="0"/>
                <a:ea typeface="Roboto Medium" pitchFamily="2" charset="0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6401869" cy="49685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1200" cap="none" baseline="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Tx/>
              <a:buNone/>
              <a:defRPr sz="1200" cap="all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2pPr>
            <a:lvl3pPr marL="0" indent="-109688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3pPr>
            <a:lvl4pPr marL="263250" indent="-139303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4pPr>
            <a:lvl5pPr marL="361969" indent="-109688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90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3"/>
            <a:ext cx="277640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3" dirty="0">
                <a:latin typeface="Roboto" pitchFamily="2" charset="0"/>
              </a:rPr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6" y="0"/>
            <a:ext cx="11856644" cy="980728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C3DDD7"/>
              </a:solidFill>
              <a:latin typeface="Roboto" pitchFamily="2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238336"/>
            <a:ext cx="10801200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sz="2000" b="1" i="0" cap="all" normalizeH="0" baseline="0">
                <a:solidFill>
                  <a:srgbClr val="C3DDD7"/>
                </a:solidFill>
                <a:latin typeface="Roboto Medium" pitchFamily="2" charset="0"/>
                <a:ea typeface="Roboto Medium" pitchFamily="2" charset="0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521279" cy="49685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1200" cap="none" baseline="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Tx/>
              <a:buNone/>
              <a:defRPr sz="1200" cap="all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2pPr>
            <a:lvl3pPr marL="0" indent="-109688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3pPr>
            <a:lvl4pPr marL="263250" indent="-139303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4pPr>
            <a:lvl5pPr marL="361969" indent="-109688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7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0C244C"/>
          </a:solidFill>
          <a:ln>
            <a:solidFill>
              <a:srgbClr val="0C2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accent2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D61DED6-6F59-4313-9750-39CDEA464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2192000" cy="1822386"/>
          </a:xfrm>
          <a:prstGeom prst="rect">
            <a:avLst/>
          </a:prstGeom>
          <a:solidFill>
            <a:srgbClr val="0C244C"/>
          </a:solidFill>
          <a:ln>
            <a:solidFill>
              <a:srgbClr val="0C2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04" y="191115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accent2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98150"/>
            <a:ext cx="12192000" cy="4439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99E0-5B36-43CD-8CC1-284A09C69FA1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029" y="6350859"/>
            <a:ext cx="1138684" cy="3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65" r:id="rId2"/>
    <p:sldLayoutId id="2147483818" r:id="rId3"/>
    <p:sldLayoutId id="2147483839" r:id="rId4"/>
    <p:sldLayoutId id="2147483766" r:id="rId5"/>
    <p:sldLayoutId id="2147483761" r:id="rId6"/>
    <p:sldLayoutId id="2147483837" r:id="rId7"/>
    <p:sldLayoutId id="2147483762" r:id="rId8"/>
    <p:sldLayoutId id="2147483840" r:id="rId9"/>
    <p:sldLayoutId id="2147483767" r:id="rId10"/>
    <p:sldLayoutId id="2147483769" r:id="rId11"/>
    <p:sldLayoutId id="2147483770" r:id="rId12"/>
    <p:sldLayoutId id="2147483771" r:id="rId13"/>
    <p:sldLayoutId id="2147483773" r:id="rId14"/>
    <p:sldLayoutId id="2147483820" r:id="rId15"/>
    <p:sldLayoutId id="2147483775" r:id="rId16"/>
    <p:sldLayoutId id="2147483777" r:id="rId17"/>
    <p:sldLayoutId id="2147483838" r:id="rId18"/>
    <p:sldLayoutId id="2147483821" r:id="rId19"/>
    <p:sldLayoutId id="2147483779" r:id="rId20"/>
    <p:sldLayoutId id="2147483780" r:id="rId21"/>
    <p:sldLayoutId id="2147483783" r:id="rId22"/>
    <p:sldLayoutId id="2147483843" r:id="rId23"/>
    <p:sldLayoutId id="2147483832" r:id="rId24"/>
    <p:sldLayoutId id="2147483787" r:id="rId25"/>
    <p:sldLayoutId id="2147483789" r:id="rId26"/>
    <p:sldLayoutId id="2147483824" r:id="rId27"/>
    <p:sldLayoutId id="2147483791" r:id="rId28"/>
    <p:sldLayoutId id="2147483793" r:id="rId29"/>
    <p:sldLayoutId id="2147483795" r:id="rId30"/>
    <p:sldLayoutId id="2147483825" r:id="rId31"/>
    <p:sldLayoutId id="2147483796" r:id="rId32"/>
    <p:sldLayoutId id="2147483798" r:id="rId33"/>
    <p:sldLayoutId id="2147483833" r:id="rId34"/>
    <p:sldLayoutId id="2147483800" r:id="rId35"/>
    <p:sldLayoutId id="2147483826" r:id="rId36"/>
    <p:sldLayoutId id="2147483835" r:id="rId37"/>
    <p:sldLayoutId id="2147483801" r:id="rId38"/>
    <p:sldLayoutId id="2147483804" r:id="rId39"/>
    <p:sldLayoutId id="2147483805" r:id="rId40"/>
    <p:sldLayoutId id="2147483827" r:id="rId41"/>
    <p:sldLayoutId id="2147483806" r:id="rId42"/>
    <p:sldLayoutId id="2147483809" r:id="rId43"/>
    <p:sldLayoutId id="2147483828" r:id="rId44"/>
    <p:sldLayoutId id="2147483810" r:id="rId45"/>
    <p:sldLayoutId id="2147483812" r:id="rId46"/>
    <p:sldLayoutId id="2147483836" r:id="rId47"/>
    <p:sldLayoutId id="2147483815" r:id="rId48"/>
    <p:sldLayoutId id="2147483834" r:id="rId49"/>
    <p:sldLayoutId id="2147483842" r:id="rId50"/>
    <p:sldLayoutId id="2147483841" r:id="rId5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BF91-A39C-9C97-349F-C1DD4151A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Lower Primary</a:t>
            </a:r>
            <a:endParaRPr lang="en-AU" dirty="0"/>
          </a:p>
        </p:txBody>
      </p:sp>
      <p:pic>
        <p:nvPicPr>
          <p:cNvPr id="17" name="Picture Placeholder 16" descr="A person standing in front of a water fountain&#10;&#10;Description automatically generated">
            <a:extLst>
              <a:ext uri="{FF2B5EF4-FFF2-40B4-BE49-F238E27FC236}">
                <a16:creationId xmlns:a16="http://schemas.microsoft.com/office/drawing/2014/main" id="{C0684FB7-B58F-00A3-3B07-71A5BAA945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094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8C4E50-D9F3-456D-A715-2FF6B11FC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9994" y="1892768"/>
            <a:ext cx="9217765" cy="1964978"/>
          </a:xfrm>
        </p:spPr>
        <p:txBody>
          <a:bodyPr lIns="91440" tIns="45720" rIns="91440" bIns="45720" anchor="ctr"/>
          <a:lstStyle/>
          <a:p>
            <a:pPr algn="ctr">
              <a:tabLst>
                <a:tab pos="3227388" algn="l"/>
              </a:tabLst>
            </a:pPr>
            <a:r>
              <a:rPr lang="en-AU" sz="2800" b="1" dirty="0">
                <a:solidFill>
                  <a:srgbClr val="0C244C"/>
                </a:solidFill>
                <a:latin typeface="Arial"/>
                <a:ea typeface="Roboto Light"/>
                <a:cs typeface="Arial"/>
              </a:rPr>
              <a:t>First Nations people are advised that this resource and external links may contain images and names of people who have died. </a:t>
            </a:r>
            <a:r>
              <a:rPr lang="en-US" sz="2800" dirty="0">
                <a:solidFill>
                  <a:srgbClr val="0C244C"/>
                </a:solidFill>
                <a:latin typeface="Arial"/>
                <a:ea typeface="Roboto Light"/>
                <a:cs typeface="Arial"/>
              </a:rPr>
              <a:t> </a:t>
            </a:r>
            <a:endParaRPr lang="en-AU" sz="2800" dirty="0">
              <a:solidFill>
                <a:srgbClr val="0C24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06176-12AB-6ED4-43C0-A8329E498B1C}"/>
              </a:ext>
            </a:extLst>
          </p:cNvPr>
          <p:cNvSpPr txBox="1"/>
          <p:nvPr/>
        </p:nvSpPr>
        <p:spPr>
          <a:xfrm flipH="1">
            <a:off x="138996" y="5762846"/>
            <a:ext cx="1056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* Photo captions and credits are in the ‘Notes’ section of each slide.</a:t>
            </a:r>
          </a:p>
          <a:p>
            <a:r>
              <a:rPr lang="en-AU" sz="1200" dirty="0"/>
              <a:t>Created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91838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women smiling towards the sleeping baby cradled in her arms. ">
            <a:extLst>
              <a:ext uri="{FF2B5EF4-FFF2-40B4-BE49-F238E27FC236}">
                <a16:creationId xmlns:a16="http://schemas.microsoft.com/office/drawing/2014/main" id="{C066B61B-683D-3CE8-3392-1B62A6A424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05" y="1617172"/>
            <a:ext cx="2275865" cy="2854800"/>
          </a:xfrm>
        </p:spPr>
      </p:pic>
      <p:pic>
        <p:nvPicPr>
          <p:cNvPr id="11" name="Picture Placeholder 10" descr="A person sitting on a branch watching the sunrise. ">
            <a:extLst>
              <a:ext uri="{FF2B5EF4-FFF2-40B4-BE49-F238E27FC236}">
                <a16:creationId xmlns:a16="http://schemas.microsoft.com/office/drawing/2014/main" id="{7648F4D9-063D-4DFC-039E-ACA37F94DF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0295" y="1618232"/>
            <a:ext cx="2275863" cy="2854800"/>
          </a:xfrm>
        </p:spPr>
      </p:pic>
      <p:pic>
        <p:nvPicPr>
          <p:cNvPr id="16" name="Picture Placeholder 15" descr="A women inspecting a millet plant. ">
            <a:extLst>
              <a:ext uri="{FF2B5EF4-FFF2-40B4-BE49-F238E27FC236}">
                <a16:creationId xmlns:a16="http://schemas.microsoft.com/office/drawing/2014/main" id="{3042701E-F2AE-5E50-1313-436F3579F0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6585" y="1618232"/>
            <a:ext cx="2277239" cy="2854800"/>
          </a:xfrm>
        </p:spPr>
      </p:pic>
      <p:pic>
        <p:nvPicPr>
          <p:cNvPr id="20" name="Picture Placeholder 19" descr="A man sitting down off to the side of a women. He is massaging her arm. ">
            <a:extLst>
              <a:ext uri="{FF2B5EF4-FFF2-40B4-BE49-F238E27FC236}">
                <a16:creationId xmlns:a16="http://schemas.microsoft.com/office/drawing/2014/main" id="{A9429389-743C-7952-CE0B-AEC0D9A1DD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84250" y="1617172"/>
            <a:ext cx="2277172" cy="285471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708853-143E-83FD-1398-BFAB9111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Fruits Of The Holy Spirit</a:t>
            </a:r>
            <a:endParaRPr lang="en-AU" cap="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119E8-5E3A-AC39-45C3-2532A7E1C218}"/>
              </a:ext>
            </a:extLst>
          </p:cNvPr>
          <p:cNvSpPr txBox="1"/>
          <p:nvPr/>
        </p:nvSpPr>
        <p:spPr>
          <a:xfrm>
            <a:off x="104105" y="4626460"/>
            <a:ext cx="2249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Love</a:t>
            </a:r>
            <a:endParaRPr lang="en-AU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33846-EA9C-8495-D194-FDA9CAF87003}"/>
              </a:ext>
            </a:extLst>
          </p:cNvPr>
          <p:cNvSpPr txBox="1"/>
          <p:nvPr/>
        </p:nvSpPr>
        <p:spPr>
          <a:xfrm>
            <a:off x="4930294" y="4626460"/>
            <a:ext cx="227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Peace</a:t>
            </a:r>
            <a:endParaRPr lang="en-AU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044FC-8DA4-BDAF-CAB2-8422C6A07B39}"/>
              </a:ext>
            </a:extLst>
          </p:cNvPr>
          <p:cNvSpPr txBox="1"/>
          <p:nvPr/>
        </p:nvSpPr>
        <p:spPr>
          <a:xfrm>
            <a:off x="7356585" y="4626460"/>
            <a:ext cx="2277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Patience</a:t>
            </a:r>
            <a:endParaRPr lang="en-AU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DF460-A19F-AC73-3864-EDE110673DE2}"/>
              </a:ext>
            </a:extLst>
          </p:cNvPr>
          <p:cNvSpPr txBox="1"/>
          <p:nvPr/>
        </p:nvSpPr>
        <p:spPr>
          <a:xfrm>
            <a:off x="9784250" y="4626460"/>
            <a:ext cx="2277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Kindness</a:t>
            </a:r>
            <a:endParaRPr lang="en-AU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0C619-5CDE-133D-4FB1-9CD8F3CBAE18}"/>
              </a:ext>
            </a:extLst>
          </p:cNvPr>
          <p:cNvSpPr txBox="1"/>
          <p:nvPr/>
        </p:nvSpPr>
        <p:spPr>
          <a:xfrm>
            <a:off x="2530397" y="4626460"/>
            <a:ext cx="2249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Joy</a:t>
            </a:r>
            <a:endParaRPr lang="en-AU" sz="2200" dirty="0"/>
          </a:p>
        </p:txBody>
      </p:sp>
      <p:pic>
        <p:nvPicPr>
          <p:cNvPr id="6" name="Picture 5" descr="A child in a school uniform washing her hands&#10;&#10;Description automatically generated">
            <a:extLst>
              <a:ext uri="{FF2B5EF4-FFF2-40B4-BE49-F238E27FC236}">
                <a16:creationId xmlns:a16="http://schemas.microsoft.com/office/drawing/2014/main" id="{FB7D1E5A-2032-885C-1019-0EED767570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397" y="1617173"/>
            <a:ext cx="2249471" cy="28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3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holding a cross&#10;&#10;Description automatically generated">
            <a:extLst>
              <a:ext uri="{FF2B5EF4-FFF2-40B4-BE49-F238E27FC236}">
                <a16:creationId xmlns:a16="http://schemas.microsoft.com/office/drawing/2014/main" id="{779134FF-E058-AB82-3169-7190D14F4A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8513" y="1581150"/>
            <a:ext cx="2627312" cy="3295650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75BB605A-F304-294E-E924-19D5C1DFAB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0877" y="1581150"/>
            <a:ext cx="2628900" cy="3295650"/>
          </a:xfrm>
        </p:spPr>
      </p:pic>
      <p:pic>
        <p:nvPicPr>
          <p:cNvPr id="24" name="Picture Placeholder 23" descr="A person and a child playing with toys&#10;&#10;Description automatically generated">
            <a:extLst>
              <a:ext uri="{FF2B5EF4-FFF2-40B4-BE49-F238E27FC236}">
                <a16:creationId xmlns:a16="http://schemas.microsoft.com/office/drawing/2014/main" id="{BE83780A-72F6-5E97-F0AC-5D0D0E0EC5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8900" y="1581150"/>
            <a:ext cx="2628900" cy="32956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5119E8-5E3A-AC39-45C3-2532A7E1C218}"/>
              </a:ext>
            </a:extLst>
          </p:cNvPr>
          <p:cNvSpPr txBox="1"/>
          <p:nvPr/>
        </p:nvSpPr>
        <p:spPr>
          <a:xfrm>
            <a:off x="479376" y="5124450"/>
            <a:ext cx="262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Goodness</a:t>
            </a:r>
            <a:endParaRPr lang="en-AU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33846-EA9C-8495-D194-FDA9CAF87003}"/>
              </a:ext>
            </a:extLst>
          </p:cNvPr>
          <p:cNvSpPr txBox="1"/>
          <p:nvPr/>
        </p:nvSpPr>
        <p:spPr>
          <a:xfrm>
            <a:off x="3338310" y="5124450"/>
            <a:ext cx="262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Faithfulness</a:t>
            </a:r>
            <a:endParaRPr lang="en-AU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044FC-8DA4-BDAF-CAB2-8422C6A07B39}"/>
              </a:ext>
            </a:extLst>
          </p:cNvPr>
          <p:cNvSpPr txBox="1"/>
          <p:nvPr/>
        </p:nvSpPr>
        <p:spPr>
          <a:xfrm>
            <a:off x="6146621" y="5124450"/>
            <a:ext cx="262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Gentleness</a:t>
            </a:r>
            <a:endParaRPr lang="en-AU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DF460-A19F-AC73-3864-EDE110673DE2}"/>
              </a:ext>
            </a:extLst>
          </p:cNvPr>
          <p:cNvSpPr txBox="1"/>
          <p:nvPr/>
        </p:nvSpPr>
        <p:spPr>
          <a:xfrm>
            <a:off x="8979173" y="5124450"/>
            <a:ext cx="262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Self-Control</a:t>
            </a:r>
            <a:endParaRPr lang="en-AU" sz="22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4492EE3-AD75-2902-DBA0-7C060DDF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52" y="236710"/>
            <a:ext cx="10801200" cy="792088"/>
          </a:xfrm>
        </p:spPr>
        <p:txBody>
          <a:bodyPr/>
          <a:lstStyle/>
          <a:p>
            <a:r>
              <a:rPr lang="en-US" cap="none" dirty="0"/>
              <a:t>Fruits Of The Holy Spirit</a:t>
            </a:r>
            <a:endParaRPr lang="en-AU" cap="none" dirty="0"/>
          </a:p>
        </p:txBody>
      </p:sp>
      <p:pic>
        <p:nvPicPr>
          <p:cNvPr id="20" name="Picture Placeholder 19" descr="A group of women sitting on a blanket&#10;&#10;Description automatically generated">
            <a:extLst>
              <a:ext uri="{FF2B5EF4-FFF2-40B4-BE49-F238E27FC236}">
                <a16:creationId xmlns:a16="http://schemas.microsoft.com/office/drawing/2014/main" id="{C717F409-BD4C-79B0-8AA3-548503B62E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1581150"/>
            <a:ext cx="2627313" cy="3295650"/>
          </a:xfrm>
        </p:spPr>
      </p:pic>
    </p:spTree>
    <p:extLst>
      <p:ext uri="{BB962C8B-B14F-4D97-AF65-F5344CB8AC3E}">
        <p14:creationId xmlns:p14="http://schemas.microsoft.com/office/powerpoint/2010/main" val="130943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omen, a man and a police official talking to another one whilst the women and the police official hold a document. ">
            <a:extLst>
              <a:ext uri="{FF2B5EF4-FFF2-40B4-BE49-F238E27FC236}">
                <a16:creationId xmlns:a16="http://schemas.microsoft.com/office/drawing/2014/main" id="{34E90E83-23DD-FB7B-FC45-402B33E900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22B5B-3534-0F8F-76D0-5FFBE3BF9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Photo: Caritas Poland</a:t>
            </a:r>
            <a:endParaRPr lang="en-AU" dirty="0"/>
          </a:p>
        </p:txBody>
      </p:sp>
      <p:sp>
        <p:nvSpPr>
          <p:cNvPr id="5" name="Round Diagonal Corner Rectangle 1">
            <a:extLst>
              <a:ext uri="{FF2B5EF4-FFF2-40B4-BE49-F238E27FC236}">
                <a16:creationId xmlns:a16="http://schemas.microsoft.com/office/drawing/2014/main" id="{6C86D28F-DCD9-66BD-F4B5-1A86022ED588}"/>
              </a:ext>
            </a:extLst>
          </p:cNvPr>
          <p:cNvSpPr/>
          <p:nvPr/>
        </p:nvSpPr>
        <p:spPr>
          <a:xfrm rot="16200000">
            <a:off x="5427207" y="2167902"/>
            <a:ext cx="1337586" cy="6660204"/>
          </a:xfrm>
          <a:prstGeom prst="round2DiagRect">
            <a:avLst/>
          </a:prstGeom>
          <a:solidFill>
            <a:srgbClr val="0C244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7927E-C10D-A00F-3DBE-440052188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2579" y="5249760"/>
            <a:ext cx="6303523" cy="70057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‘use your gifts to serve one another.’ </a:t>
            </a:r>
          </a:p>
          <a:p>
            <a:r>
              <a:rPr lang="en-US" sz="1600" dirty="0">
                <a:solidFill>
                  <a:schemeClr val="bg1"/>
                </a:solidFill>
              </a:rPr>
              <a:t>1 Peter 4:10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8" name="Freeform: Shape 3">
            <a:extLst>
              <a:ext uri="{FF2B5EF4-FFF2-40B4-BE49-F238E27FC236}">
                <a16:creationId xmlns:a16="http://schemas.microsoft.com/office/drawing/2014/main" id="{32FC7366-B6E0-E4DD-EF8B-858322CC83C8}"/>
              </a:ext>
            </a:extLst>
          </p:cNvPr>
          <p:cNvSpPr/>
          <p:nvPr/>
        </p:nvSpPr>
        <p:spPr>
          <a:xfrm>
            <a:off x="2984466" y="4951734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7F3D9AC1-E4DC-CAE2-42BC-193794653DE4}"/>
              </a:ext>
            </a:extLst>
          </p:cNvPr>
          <p:cNvSpPr/>
          <p:nvPr/>
        </p:nvSpPr>
        <p:spPr>
          <a:xfrm>
            <a:off x="9003931" y="5825909"/>
            <a:ext cx="180975" cy="180975"/>
          </a:xfrm>
          <a:custGeom>
            <a:avLst/>
            <a:gdLst>
              <a:gd name="connsiteX0" fmla="*/ 121539 w 180975"/>
              <a:gd name="connsiteY0" fmla="*/ 20670 h 180975"/>
              <a:gd name="connsiteX1" fmla="*/ 121539 w 180975"/>
              <a:gd name="connsiteY1" fmla="*/ 107824 h 180975"/>
              <a:gd name="connsiteX2" fmla="*/ 107918 w 180975"/>
              <a:gd name="connsiteY2" fmla="*/ 121445 h 180975"/>
              <a:gd name="connsiteX3" fmla="*/ 20764 w 180975"/>
              <a:gd name="connsiteY3" fmla="*/ 121445 h 180975"/>
              <a:gd name="connsiteX4" fmla="*/ 7144 w 180975"/>
              <a:gd name="connsiteY4" fmla="*/ 135066 h 180975"/>
              <a:gd name="connsiteX5" fmla="*/ 7144 w 180975"/>
              <a:gd name="connsiteY5" fmla="*/ 165831 h 180975"/>
              <a:gd name="connsiteX6" fmla="*/ 20764 w 180975"/>
              <a:gd name="connsiteY6" fmla="*/ 179452 h 180975"/>
              <a:gd name="connsiteX7" fmla="*/ 121539 w 180975"/>
              <a:gd name="connsiteY7" fmla="*/ 179452 h 180975"/>
              <a:gd name="connsiteX8" fmla="*/ 165925 w 180975"/>
              <a:gd name="connsiteY8" fmla="*/ 179452 h 180975"/>
              <a:gd name="connsiteX9" fmla="*/ 179546 w 180975"/>
              <a:gd name="connsiteY9" fmla="*/ 165831 h 180975"/>
              <a:gd name="connsiteX10" fmla="*/ 179546 w 180975"/>
              <a:gd name="connsiteY10" fmla="*/ 121540 h 180975"/>
              <a:gd name="connsiteX11" fmla="*/ 179546 w 180975"/>
              <a:gd name="connsiteY11" fmla="*/ 20766 h 180975"/>
              <a:gd name="connsiteX12" fmla="*/ 165925 w 180975"/>
              <a:gd name="connsiteY12" fmla="*/ 7145 h 180975"/>
              <a:gd name="connsiteX13" fmla="*/ 135160 w 180975"/>
              <a:gd name="connsiteY13" fmla="*/ 7145 h 180975"/>
              <a:gd name="connsiteX14" fmla="*/ 121539 w 180975"/>
              <a:gd name="connsiteY14" fmla="*/ 2067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" h="180975">
                <a:moveTo>
                  <a:pt x="121539" y="20670"/>
                </a:moveTo>
                <a:lnTo>
                  <a:pt x="121539" y="107824"/>
                </a:lnTo>
                <a:cubicBezTo>
                  <a:pt x="121539" y="115349"/>
                  <a:pt x="115443" y="121445"/>
                  <a:pt x="107918" y="121445"/>
                </a:cubicBezTo>
                <a:lnTo>
                  <a:pt x="20764" y="121445"/>
                </a:lnTo>
                <a:cubicBezTo>
                  <a:pt x="13240" y="121445"/>
                  <a:pt x="7144" y="127541"/>
                  <a:pt x="7144" y="135066"/>
                </a:cubicBezTo>
                <a:lnTo>
                  <a:pt x="7144" y="165831"/>
                </a:lnTo>
                <a:cubicBezTo>
                  <a:pt x="7144" y="173356"/>
                  <a:pt x="13240" y="179452"/>
                  <a:pt x="20764" y="179452"/>
                </a:cubicBezTo>
                <a:lnTo>
                  <a:pt x="121539" y="179452"/>
                </a:lnTo>
                <a:lnTo>
                  <a:pt x="165925" y="179452"/>
                </a:lnTo>
                <a:cubicBezTo>
                  <a:pt x="173450" y="179452"/>
                  <a:pt x="179546" y="173356"/>
                  <a:pt x="179546" y="165831"/>
                </a:cubicBezTo>
                <a:lnTo>
                  <a:pt x="179546" y="121540"/>
                </a:lnTo>
                <a:lnTo>
                  <a:pt x="179546" y="20766"/>
                </a:lnTo>
                <a:cubicBezTo>
                  <a:pt x="179546" y="13241"/>
                  <a:pt x="173450" y="7145"/>
                  <a:pt x="165925" y="7145"/>
                </a:cubicBezTo>
                <a:lnTo>
                  <a:pt x="135160" y="7145"/>
                </a:lnTo>
                <a:cubicBezTo>
                  <a:pt x="127635" y="7050"/>
                  <a:pt x="121539" y="13146"/>
                  <a:pt x="121539" y="2067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563373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18" ma:contentTypeDescription="Create a new document." ma:contentTypeScope="" ma:versionID="1df5ad7dcc74b377a8c50e38c84d553f">
  <xsd:schema xmlns:xsd="http://www.w3.org/2001/XMLSchema" xmlns:xs="http://www.w3.org/2001/XMLSchema" xmlns:p="http://schemas.microsoft.com/office/2006/metadata/properties" xmlns:ns2="a7938f78-b017-4dc0-8c82-d5b44b2641c5" xmlns:ns3="a74f41e8-2c9a-4a9a-8a86-1b2eca9cb15f" targetNamespace="http://schemas.microsoft.com/office/2006/metadata/properties" ma:root="true" ma:fieldsID="3e9646c9d84ec458763f4a813d91d946" ns2:_="" ns3:_=""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MediaLengthInSeconds xmlns="a7938f78-b017-4dc0-8c82-d5b44b2641c5" xsi:nil="true"/>
    <lcf76f155ced4ddcb4097134ff3c332f xmlns="a7938f78-b017-4dc0-8c82-d5b44b2641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5186CF-89DB-4BFE-AE34-B8A45DB10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38f78-b017-4dc0-8c82-d5b44b2641c5"/>
    <ds:schemaRef ds:uri="a74f41e8-2c9a-4a9a-8a86-1b2eca9cb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E9FC7-F488-4CBC-BC57-3C13B4B4EA8E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a7938f78-b017-4dc0-8c82-d5b44b2641c5"/>
    <ds:schemaRef ds:uri="a74f41e8-2c9a-4a9a-8a86-1b2eca9cb15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431</Words>
  <Application>Microsoft Office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Roboto</vt:lpstr>
      <vt:lpstr>Roboto Medium</vt:lpstr>
      <vt:lpstr>Times New Roman</vt:lpstr>
      <vt:lpstr>Education PPT Template</vt:lpstr>
      <vt:lpstr>Lower Primary</vt:lpstr>
      <vt:lpstr>PowerPoint Presentation</vt:lpstr>
      <vt:lpstr>Fruits Of The Holy Spirit</vt:lpstr>
      <vt:lpstr>Fruits Of The Holy Spirit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Marlin Communications</dc:creator>
  <cp:lastModifiedBy>Nicole Dobrohotoff</cp:lastModifiedBy>
  <cp:revision>3</cp:revision>
  <dcterms:created xsi:type="dcterms:W3CDTF">2014-11-30T23:21:17Z</dcterms:created>
  <dcterms:modified xsi:type="dcterms:W3CDTF">2024-09-20T23:56:08Z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0x01010009DB4FC32371B3489519A984A7B27919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