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1"/>
  </p:notesMasterIdLst>
  <p:handoutMasterIdLst>
    <p:handoutMasterId r:id="rId22"/>
  </p:handoutMasterIdLst>
  <p:sldIdLst>
    <p:sldId id="291" r:id="rId6"/>
    <p:sldId id="261" r:id="rId7"/>
    <p:sldId id="286" r:id="rId8"/>
    <p:sldId id="284" r:id="rId9"/>
    <p:sldId id="285" r:id="rId10"/>
    <p:sldId id="273" r:id="rId11"/>
    <p:sldId id="277" r:id="rId12"/>
    <p:sldId id="279" r:id="rId13"/>
    <p:sldId id="280" r:id="rId14"/>
    <p:sldId id="281" r:id="rId15"/>
    <p:sldId id="282" r:id="rId16"/>
    <p:sldId id="283" r:id="rId17"/>
    <p:sldId id="287" r:id="rId18"/>
    <p:sldId id="290" r:id="rId19"/>
    <p:sldId id="289" r:id="rId20"/>
  </p:sldIdLst>
  <p:sldSz cx="9144000" cy="6858000" type="screen4x3"/>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1">
          <p15:clr>
            <a:srgbClr val="A4A3A4"/>
          </p15:clr>
        </p15:guide>
        <p15:guide id="2" orient="horz" pos="2251">
          <p15:clr>
            <a:srgbClr val="A4A3A4"/>
          </p15:clr>
        </p15:guide>
        <p15:guide id="3" pos="408">
          <p15:clr>
            <a:srgbClr val="A4A3A4"/>
          </p15:clr>
        </p15:guide>
        <p15:guide id="4" pos="5307">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8A"/>
    <a:srgbClr val="B92E1B"/>
    <a:srgbClr val="A7170B"/>
    <a:srgbClr val="A7170A"/>
    <a:srgbClr val="BC2422"/>
    <a:srgbClr val="DECAE2"/>
    <a:srgbClr val="DE9CB7"/>
    <a:srgbClr val="C8E1DF"/>
    <a:srgbClr val="BADDF8"/>
    <a:srgbClr val="DCC1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213" autoAdjust="0"/>
  </p:normalViewPr>
  <p:slideViewPr>
    <p:cSldViewPr snapToObjects="1" showGuides="1">
      <p:cViewPr varScale="1">
        <p:scale>
          <a:sx n="72" d="100"/>
          <a:sy n="72" d="100"/>
        </p:scale>
        <p:origin x="1530" y="72"/>
      </p:cViewPr>
      <p:guideLst>
        <p:guide orient="horz" pos="3991"/>
        <p:guide orient="horz" pos="2251"/>
        <p:guide pos="408"/>
        <p:guide pos="530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120" d="100"/>
          <a:sy n="120" d="100"/>
        </p:scale>
        <p:origin x="-6160" y="-120"/>
      </p:cViewPr>
      <p:guideLst>
        <p:guide orient="horz" pos="2144"/>
        <p:guide pos="313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9992" y="0"/>
            <a:ext cx="4307046" cy="340360"/>
          </a:xfrm>
          <a:prstGeom prst="rect">
            <a:avLst/>
          </a:prstGeom>
        </p:spPr>
        <p:txBody>
          <a:bodyPr vert="horz" lIns="91440" tIns="45720" rIns="91440" bIns="45720" rtlCol="0"/>
          <a:lstStyle>
            <a:lvl1pPr algn="r">
              <a:defRPr sz="1200"/>
            </a:lvl1pPr>
          </a:lstStyle>
          <a:p>
            <a:fld id="{8A7C48E9-2B28-5D4E-82F4-795B3652695B}" type="datetimeFigureOut">
              <a:rPr lang="en-US" smtClean="0"/>
              <a:t>5/21/2018</a:t>
            </a:fld>
            <a:endParaRPr lang="en-US"/>
          </a:p>
        </p:txBody>
      </p:sp>
      <p:sp>
        <p:nvSpPr>
          <p:cNvPr id="4" name="Footer Placeholder 3"/>
          <p:cNvSpPr>
            <a:spLocks noGrp="1"/>
          </p:cNvSpPr>
          <p:nvPr>
            <p:ph type="ftr" sz="quarter" idx="2"/>
          </p:nvPr>
        </p:nvSpPr>
        <p:spPr>
          <a:xfrm>
            <a:off x="0" y="6465659"/>
            <a:ext cx="4307046" cy="3403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9992" y="6465659"/>
            <a:ext cx="4307046" cy="34036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9992" y="0"/>
            <a:ext cx="4307046" cy="340360"/>
          </a:xfrm>
          <a:prstGeom prst="rect">
            <a:avLst/>
          </a:prstGeom>
        </p:spPr>
        <p:txBody>
          <a:bodyPr vert="horz" lIns="91440" tIns="45720" rIns="91440" bIns="45720" rtlCol="0"/>
          <a:lstStyle>
            <a:lvl1pPr algn="r">
              <a:defRPr sz="1200"/>
            </a:lvl1pPr>
          </a:lstStyle>
          <a:p>
            <a:fld id="{A3A601E1-AFEE-AA40-B9D6-E7C3110FECAB}" type="datetimeFigureOut">
              <a:rPr lang="en-US" smtClean="0"/>
              <a:t>5/21/2018</a:t>
            </a:fld>
            <a:endParaRPr lang="en-US"/>
          </a:p>
        </p:txBody>
      </p:sp>
      <p:sp>
        <p:nvSpPr>
          <p:cNvPr id="4" name="Slide Image Placeholder 3"/>
          <p:cNvSpPr>
            <a:spLocks noGrp="1" noRot="1" noChangeAspect="1"/>
          </p:cNvSpPr>
          <p:nvPr>
            <p:ph type="sldImg" idx="2"/>
          </p:nvPr>
        </p:nvSpPr>
        <p:spPr>
          <a:xfrm>
            <a:off x="3267075" y="511175"/>
            <a:ext cx="3405188" cy="2552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3934" y="3233420"/>
            <a:ext cx="7951470" cy="306324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6465659"/>
            <a:ext cx="4307046" cy="34036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9992" y="6465659"/>
            <a:ext cx="4307046" cy="34036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a:t>
            </a:fld>
            <a:endParaRPr lang="en-US"/>
          </a:p>
        </p:txBody>
      </p:sp>
    </p:spTree>
    <p:extLst>
      <p:ext uri="{BB962C8B-B14F-4D97-AF65-F5344CB8AC3E}">
        <p14:creationId xmlns:p14="http://schemas.microsoft.com/office/powerpoint/2010/main" val="75849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a:t>
            </a:r>
            <a:r>
              <a:rPr lang="en-AU" dirty="0" err="1"/>
              <a:t>Nankamarra</a:t>
            </a:r>
            <a:r>
              <a:rPr lang="en-AU" dirty="0"/>
              <a:t> received her diagnosis of kidney failure, she learned that she had to move to Alice Springs, 550km away. Living in a hostel, </a:t>
            </a:r>
            <a:r>
              <a:rPr lang="en-AU" dirty="0" err="1"/>
              <a:t>Nankamarra</a:t>
            </a:r>
            <a:r>
              <a:rPr lang="en-AU" dirty="0"/>
              <a:t> desperately misses home. “I have to sleep indoors all the time. I have no family here. I stick to myself. I am homesick.” </a:t>
            </a:r>
            <a:r>
              <a:rPr lang="en-AU" dirty="0" err="1"/>
              <a:t>Nankamarra</a:t>
            </a:r>
            <a:r>
              <a:rPr lang="en-AU" dirty="0"/>
              <a:t> is deeply connected to culture, her mob and their dreaming. “My mother and father […] live in Kintore. […] They are getting old now. I am not there to look after them.” </a:t>
            </a:r>
          </a:p>
          <a:p>
            <a:endParaRPr lang="en-AU" dirty="0"/>
          </a:p>
          <a:p>
            <a:r>
              <a:rPr lang="en-AU" dirty="0"/>
              <a:t>To keep her spirits up, </a:t>
            </a:r>
            <a:r>
              <a:rPr lang="en-AU" dirty="0" err="1"/>
              <a:t>Nankamarra</a:t>
            </a:r>
            <a:r>
              <a:rPr lang="en-AU" dirty="0"/>
              <a:t> visits The Purple House, which supports patients who have been dislocated from country and culture. </a:t>
            </a:r>
            <a:endParaRPr lang="en-AU" dirty="0">
              <a:cs typeface="Calibri"/>
            </a:endParaRPr>
          </a:p>
          <a:p>
            <a:r>
              <a:rPr lang="en-AU" dirty="0"/>
              <a:t>“At The Purple House I ring home and speak to my family. Sometimes we cook kangaroo tails in the fire, go for picnics and pick bush medicine to make. There is a big mob of Aboriginal people working here. It is our place; we are welcome all the time.”</a:t>
            </a:r>
          </a:p>
          <a:p>
            <a:endParaRPr lang="en-AU" dirty="0"/>
          </a:p>
          <a:p>
            <a:r>
              <a:rPr lang="en-AU" dirty="0"/>
              <a:t>Caritas Australia supports a new income generating enterprise at The Purple House –making and selling bush balms. “My favourite balm is </a:t>
            </a:r>
            <a:r>
              <a:rPr lang="en-AU" dirty="0" err="1"/>
              <a:t>Irremenke</a:t>
            </a:r>
            <a:r>
              <a:rPr lang="en-AU" dirty="0"/>
              <a:t> </a:t>
            </a:r>
            <a:r>
              <a:rPr lang="en-AU" dirty="0" err="1"/>
              <a:t>Irremenke</a:t>
            </a:r>
            <a:r>
              <a:rPr lang="en-AU" dirty="0"/>
              <a:t>. It is a good bush medicine that our grandmothers used to make. It is good for pain and headaches. […] I love the smell of the bush balm mix boiling up. It reminds me of home”, says </a:t>
            </a:r>
            <a:r>
              <a:rPr lang="en-AU" dirty="0" err="1"/>
              <a:t>Nankamarra</a:t>
            </a:r>
            <a:r>
              <a:rPr lang="en-AU" dirty="0"/>
              <a:t>. “There are young people learning these things too. That is good, so the old ways are not lost.” </a:t>
            </a:r>
            <a:endParaRPr lang="en-AU" dirty="0">
              <a:cs typeface="Calibri"/>
            </a:endParaRPr>
          </a:p>
          <a:p>
            <a:endParaRPr lang="en-AU" dirty="0"/>
          </a:p>
          <a:p>
            <a:r>
              <a:rPr lang="en-AU" dirty="0"/>
              <a:t>Until </a:t>
            </a:r>
            <a:r>
              <a:rPr lang="en-AU" dirty="0" err="1"/>
              <a:t>Nankamarra</a:t>
            </a:r>
            <a:r>
              <a:rPr lang="en-AU" dirty="0"/>
              <a:t> is </a:t>
            </a:r>
            <a:r>
              <a:rPr lang="en-AU" dirty="0" err="1"/>
              <a:t>palya</a:t>
            </a:r>
            <a:r>
              <a:rPr lang="en-AU" dirty="0"/>
              <a:t> (well enough to return to her country), The Purple House is her home away from home.</a:t>
            </a:r>
            <a:endParaRPr lang="en-AU" dirty="0">
              <a:cs typeface="Calibri"/>
            </a:endParaRPr>
          </a:p>
          <a:p>
            <a:r>
              <a:rPr lang="en-AU" dirty="0"/>
              <a:t>To learn more:</a:t>
            </a:r>
            <a:r>
              <a:rPr lang="en-AU" baseline="0" dirty="0"/>
              <a:t> http://www.caritas.org.au/learn/programs/australia---the-wellbeing-project/lorraine-our-place</a:t>
            </a:r>
            <a:r>
              <a:rPr lang="en-AU" dirty="0"/>
              <a:t> </a:t>
            </a:r>
            <a:endParaRPr lang="en-AU" dirty="0">
              <a:cs typeface="Calibri"/>
            </a:endParaRPr>
          </a:p>
          <a:p>
            <a:endParaRPr lang="en-AU" dirty="0">
              <a:cs typeface="Calibri"/>
            </a:endParaRPr>
          </a:p>
          <a:p>
            <a:r>
              <a:rPr lang="en-AU" dirty="0">
                <a:cs typeface="Calibri"/>
              </a:rPr>
              <a:t>Update: Sadly, </a:t>
            </a:r>
            <a:r>
              <a:rPr lang="en-AU" dirty="0" err="1"/>
              <a:t>Nankamarra</a:t>
            </a:r>
            <a:r>
              <a:rPr lang="en-AU" dirty="0"/>
              <a:t> passed away in 2018</a:t>
            </a:r>
            <a:r>
              <a:rPr lang="en-AU" dirty="0">
                <a:cs typeface="Calibri"/>
              </a:rPr>
              <a:t>. </a:t>
            </a:r>
          </a:p>
        </p:txBody>
      </p:sp>
      <p:sp>
        <p:nvSpPr>
          <p:cNvPr id="4" name="Slide Number Placeholder 3"/>
          <p:cNvSpPr>
            <a:spLocks noGrp="1"/>
          </p:cNvSpPr>
          <p:nvPr>
            <p:ph type="sldNum" sz="quarter" idx="10"/>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253890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mother of four from </a:t>
            </a:r>
            <a:r>
              <a:rPr lang="en-AU" dirty="0" err="1"/>
              <a:t>Kandal</a:t>
            </a:r>
            <a:r>
              <a:rPr lang="en-AU" baseline="0" dirty="0"/>
              <a:t> </a:t>
            </a:r>
            <a:r>
              <a:rPr lang="en-AU" dirty="0"/>
              <a:t>Province in Cambodia, </a:t>
            </a:r>
            <a:r>
              <a:rPr lang="en-AU" dirty="0" err="1"/>
              <a:t>Bopha</a:t>
            </a:r>
            <a:r>
              <a:rPr lang="en-AU" dirty="0"/>
              <a:t>, 31, was sent</a:t>
            </a:r>
            <a:r>
              <a:rPr lang="en-AU" baseline="0" dirty="0"/>
              <a:t> </a:t>
            </a:r>
            <a:r>
              <a:rPr lang="en-AU" dirty="0"/>
              <a:t>to </a:t>
            </a:r>
            <a:r>
              <a:rPr lang="en-AU" dirty="0" err="1"/>
              <a:t>Kratie</a:t>
            </a:r>
            <a:r>
              <a:rPr lang="en-AU" dirty="0"/>
              <a:t> prison in September 2013. Thanks</a:t>
            </a:r>
            <a:r>
              <a:rPr lang="en-AU" baseline="0" dirty="0"/>
              <a:t> </a:t>
            </a:r>
            <a:r>
              <a:rPr lang="en-AU" dirty="0"/>
              <a:t>to a sewing program supported by Caritas</a:t>
            </a:r>
            <a:r>
              <a:rPr lang="en-AU" baseline="0" dirty="0"/>
              <a:t> </a:t>
            </a:r>
            <a:r>
              <a:rPr lang="en-AU" dirty="0"/>
              <a:t>Australia and Caritas Cambodia, which</a:t>
            </a:r>
            <a:r>
              <a:rPr lang="en-AU" baseline="0" dirty="0"/>
              <a:t> </a:t>
            </a:r>
            <a:r>
              <a:rPr lang="en-AU" dirty="0"/>
              <a:t>aims to promote the health and wellbeing</a:t>
            </a:r>
            <a:r>
              <a:rPr lang="en-AU" baseline="0" dirty="0"/>
              <a:t> </a:t>
            </a:r>
            <a:r>
              <a:rPr lang="en-AU" dirty="0"/>
              <a:t>of prisoners, protect their rights without</a:t>
            </a:r>
            <a:r>
              <a:rPr lang="en-AU" baseline="0" dirty="0"/>
              <a:t> </a:t>
            </a:r>
            <a:r>
              <a:rPr lang="en-AU" dirty="0"/>
              <a:t>discrimination and teach tailoring skills,</a:t>
            </a:r>
            <a:r>
              <a:rPr lang="en-AU" baseline="0" dirty="0"/>
              <a:t> </a:t>
            </a:r>
            <a:r>
              <a:rPr lang="en-AU" dirty="0"/>
              <a:t>she left the prison full of hope.</a:t>
            </a:r>
          </a:p>
          <a:p>
            <a:endParaRPr lang="en-AU" dirty="0"/>
          </a:p>
          <a:p>
            <a:r>
              <a:rPr lang="en-AU" sz="1200" b="0" i="0" u="none" strike="noStrike" kern="1200" baseline="0" dirty="0">
                <a:solidFill>
                  <a:schemeClr val="tx1"/>
                </a:solidFill>
                <a:latin typeface="+mn-lt"/>
                <a:ea typeface="+mn-ea"/>
                <a:cs typeface="+mn-cs"/>
              </a:rPr>
              <a:t>When </a:t>
            </a:r>
            <a:r>
              <a:rPr lang="en-AU" sz="1200" b="0" i="0" u="none" strike="noStrike" kern="1200" baseline="0" dirty="0" err="1">
                <a:solidFill>
                  <a:schemeClr val="tx1"/>
                </a:solidFill>
                <a:latin typeface="+mn-lt"/>
                <a:ea typeface="+mn-ea"/>
                <a:cs typeface="+mn-cs"/>
              </a:rPr>
              <a:t>Bopha</a:t>
            </a:r>
            <a:r>
              <a:rPr lang="en-AU" sz="1200" b="0" i="0" u="none" strike="noStrike" kern="1200" baseline="0" dirty="0">
                <a:solidFill>
                  <a:schemeClr val="tx1"/>
                </a:solidFill>
                <a:latin typeface="+mn-lt"/>
                <a:ea typeface="+mn-ea"/>
                <a:cs typeface="+mn-cs"/>
              </a:rPr>
              <a:t> was growing up, she helped her widowed mum by caring for her five younger brothers. Arranged by her mother, </a:t>
            </a:r>
            <a:r>
              <a:rPr lang="en-AU" sz="1200" b="0" i="0" u="none" strike="noStrike" kern="1200" baseline="0" dirty="0" err="1">
                <a:solidFill>
                  <a:schemeClr val="tx1"/>
                </a:solidFill>
                <a:latin typeface="+mn-lt"/>
                <a:ea typeface="+mn-ea"/>
                <a:cs typeface="+mn-cs"/>
              </a:rPr>
              <a:t>Bopha</a:t>
            </a:r>
            <a:r>
              <a:rPr lang="en-AU" sz="1200" b="0" i="0" u="none" strike="noStrike" kern="1200" baseline="0" dirty="0">
                <a:solidFill>
                  <a:schemeClr val="tx1"/>
                </a:solidFill>
                <a:latin typeface="+mn-lt"/>
                <a:ea typeface="+mn-ea"/>
                <a:cs typeface="+mn-cs"/>
              </a:rPr>
              <a:t> married a man from her village, and very soon, she had to care for three young sons of her own. After persistent acts of violence from her husband, </a:t>
            </a:r>
            <a:r>
              <a:rPr lang="en-AU" sz="1200" b="0" i="0" u="none" strike="noStrike" kern="1200" baseline="0" dirty="0" err="1">
                <a:solidFill>
                  <a:schemeClr val="tx1"/>
                </a:solidFill>
                <a:latin typeface="+mn-lt"/>
                <a:ea typeface="+mn-ea"/>
                <a:cs typeface="+mn-cs"/>
              </a:rPr>
              <a:t>Bopha</a:t>
            </a:r>
            <a:r>
              <a:rPr lang="en-AU" sz="1200" b="0" i="0" u="none" strike="noStrike" kern="1200" baseline="0" dirty="0">
                <a:solidFill>
                  <a:schemeClr val="tx1"/>
                </a:solidFill>
                <a:latin typeface="+mn-lt"/>
                <a:ea typeface="+mn-ea"/>
                <a:cs typeface="+mn-cs"/>
              </a:rPr>
              <a:t> left him and took her children to her mother’s home so she could earn a living as a karaoke girl. Although this meant she had to live away from her young family, it also meant she could earn an income. Life soon took a different turn when </a:t>
            </a:r>
            <a:r>
              <a:rPr lang="en-AU" sz="1200" b="0" i="0" u="none" strike="noStrike" kern="1200" baseline="0" dirty="0" err="1">
                <a:solidFill>
                  <a:schemeClr val="tx1"/>
                </a:solidFill>
                <a:latin typeface="+mn-lt"/>
                <a:ea typeface="+mn-ea"/>
                <a:cs typeface="+mn-cs"/>
              </a:rPr>
              <a:t>Bopha</a:t>
            </a:r>
            <a:r>
              <a:rPr lang="en-AU" sz="1200" b="0" i="0" u="none" strike="noStrike" kern="1200" baseline="0" dirty="0">
                <a:solidFill>
                  <a:schemeClr val="tx1"/>
                </a:solidFill>
                <a:latin typeface="+mn-lt"/>
                <a:ea typeface="+mn-ea"/>
                <a:cs typeface="+mn-cs"/>
              </a:rPr>
              <a:t> fell pregnant. “Because I did not know how to read or write and could not make enough money to sustain my family, I was selling illegal drugs with my boyfriend and went to prison,” she says. Four months pregnant at the time, </a:t>
            </a:r>
            <a:r>
              <a:rPr lang="en-AU" sz="1200" b="0" i="0" u="none" strike="noStrike" kern="1200" baseline="0" dirty="0" err="1">
                <a:solidFill>
                  <a:schemeClr val="tx1"/>
                </a:solidFill>
                <a:latin typeface="+mn-lt"/>
                <a:ea typeface="+mn-ea"/>
                <a:cs typeface="+mn-cs"/>
              </a:rPr>
              <a:t>Bopha</a:t>
            </a:r>
            <a:r>
              <a:rPr lang="en-AU" sz="1200" b="0" i="0" u="none" strike="noStrike" kern="1200" baseline="0" dirty="0">
                <a:solidFill>
                  <a:schemeClr val="tx1"/>
                </a:solidFill>
                <a:latin typeface="+mn-lt"/>
                <a:ea typeface="+mn-ea"/>
                <a:cs typeface="+mn-cs"/>
              </a:rPr>
              <a:t> attended regular maternal healthcare checks at </a:t>
            </a:r>
            <a:r>
              <a:rPr lang="en-AU" sz="1200" b="0" i="0" u="none" strike="noStrike" kern="1200" baseline="0" dirty="0" err="1">
                <a:solidFill>
                  <a:schemeClr val="tx1"/>
                </a:solidFill>
                <a:latin typeface="+mn-lt"/>
                <a:ea typeface="+mn-ea"/>
                <a:cs typeface="+mn-cs"/>
              </a:rPr>
              <a:t>Kratie</a:t>
            </a:r>
            <a:r>
              <a:rPr lang="en-AU" sz="1200" b="0" i="0" u="none" strike="noStrike" kern="1200" baseline="0" dirty="0">
                <a:solidFill>
                  <a:schemeClr val="tx1"/>
                </a:solidFill>
                <a:latin typeface="+mn-lt"/>
                <a:ea typeface="+mn-ea"/>
                <a:cs typeface="+mn-cs"/>
              </a:rPr>
              <a:t> prison.</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 felt like the Caritas and prison staff were</a:t>
            </a:r>
          </a:p>
          <a:p>
            <a:r>
              <a:rPr lang="en-AU" sz="1200" b="0" i="0" u="none" strike="noStrike" kern="1200" baseline="0" dirty="0">
                <a:solidFill>
                  <a:schemeClr val="tx1"/>
                </a:solidFill>
                <a:latin typeface="+mn-lt"/>
                <a:ea typeface="+mn-ea"/>
                <a:cs typeface="+mn-cs"/>
              </a:rPr>
              <a:t>close friends with me. They took care of</a:t>
            </a:r>
          </a:p>
          <a:p>
            <a:r>
              <a:rPr lang="en-AU" sz="1200" b="0" i="0" u="none" strike="noStrike" kern="1200" baseline="0" dirty="0">
                <a:solidFill>
                  <a:schemeClr val="tx1"/>
                </a:solidFill>
                <a:latin typeface="+mn-lt"/>
                <a:ea typeface="+mn-ea"/>
                <a:cs typeface="+mn-cs"/>
              </a:rPr>
              <a:t>my pregnancy, gave me good advice, good</a:t>
            </a:r>
          </a:p>
          <a:p>
            <a:r>
              <a:rPr lang="en-AU" sz="1200" b="0" i="0" u="none" strike="noStrike" kern="1200" baseline="0" dirty="0">
                <a:solidFill>
                  <a:schemeClr val="tx1"/>
                </a:solidFill>
                <a:latin typeface="+mn-lt"/>
                <a:ea typeface="+mn-ea"/>
                <a:cs typeface="+mn-cs"/>
              </a:rPr>
              <a:t>healthcare, medicine and food supplement for</a:t>
            </a:r>
          </a:p>
          <a:p>
            <a:r>
              <a:rPr lang="en-AU" sz="1200" b="0" i="0" u="none" strike="noStrike" kern="1200" baseline="0" dirty="0">
                <a:solidFill>
                  <a:schemeClr val="tx1"/>
                </a:solidFill>
                <a:latin typeface="+mn-lt"/>
                <a:ea typeface="+mn-ea"/>
                <a:cs typeface="+mn-cs"/>
              </a:rPr>
              <a:t>my baby.”</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When </a:t>
            </a:r>
            <a:r>
              <a:rPr lang="en-AU" sz="1200" b="0" i="0" u="none" strike="noStrike" kern="1200" baseline="0" dirty="0" err="1">
                <a:solidFill>
                  <a:schemeClr val="tx1"/>
                </a:solidFill>
                <a:latin typeface="+mn-lt"/>
                <a:ea typeface="+mn-ea"/>
                <a:cs typeface="+mn-cs"/>
              </a:rPr>
              <a:t>Bopha</a:t>
            </a:r>
            <a:r>
              <a:rPr lang="en-AU" sz="1200" b="0" i="0" u="none" strike="noStrike" kern="1200" baseline="0" dirty="0">
                <a:solidFill>
                  <a:schemeClr val="tx1"/>
                </a:solidFill>
                <a:latin typeface="+mn-lt"/>
                <a:ea typeface="+mn-ea"/>
                <a:cs typeface="+mn-cs"/>
              </a:rPr>
              <a:t> heard about a Caritas-supported sewing program, she started to dream about a better life. She tells Caritas Cambodia that while staying at the prison she was no longer depressed, as every day she wanted to sew. “I’ve become very good, very skilled,” she says proudly. “I suddenly got a lot of hope and started dreaming that I could become a tailor … the program gave me skills and hope for the future. “Now that I’ve learned new skills, I can go back to my village. I can live with my mother and my four children; I will be a tailor in my village.”</a:t>
            </a:r>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96661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An outbreak of Ebola led to a humanitarian emergency in West Africa in 2014/15. The international Caritas network responded to the outbreak by working to reduce transmission of the virus, and helping families affected by the outbreak.</a:t>
            </a: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Caritas Internationalis</a:t>
            </a:r>
            <a:r>
              <a:rPr lang="en-AU" sz="1200" b="0" i="0" kern="1200" baseline="0" dirty="0">
                <a:solidFill>
                  <a:schemeClr val="tx1"/>
                </a:solidFill>
                <a:effectLst/>
                <a:latin typeface="+mn-lt"/>
                <a:ea typeface="+mn-ea"/>
                <a:cs typeface="+mn-cs"/>
              </a:rPr>
              <a:t> member agency, CRS,</a:t>
            </a:r>
            <a:r>
              <a:rPr lang="en-AU" sz="1200" b="0" i="0" kern="1200" dirty="0">
                <a:solidFill>
                  <a:schemeClr val="tx1"/>
                </a:solidFill>
                <a:effectLst/>
                <a:latin typeface="+mn-lt"/>
                <a:ea typeface="+mn-ea"/>
                <a:cs typeface="+mn-cs"/>
              </a:rPr>
              <a:t> supported the District Medical Office with the safe and dignified burials of Ebola victims in 3 districts in Sierra Leone. In the district of Port </a:t>
            </a:r>
            <a:r>
              <a:rPr lang="en-AU" sz="1200" b="0" i="0" kern="1200" dirty="0" err="1">
                <a:solidFill>
                  <a:schemeClr val="tx1"/>
                </a:solidFill>
                <a:effectLst/>
                <a:latin typeface="+mn-lt"/>
                <a:ea typeface="+mn-ea"/>
                <a:cs typeface="+mn-cs"/>
              </a:rPr>
              <a:t>Loko</a:t>
            </a:r>
            <a:r>
              <a:rPr lang="en-AU" sz="1200" b="0" i="0" kern="1200" dirty="0">
                <a:solidFill>
                  <a:schemeClr val="tx1"/>
                </a:solidFill>
                <a:effectLst/>
                <a:latin typeface="+mn-lt"/>
                <a:ea typeface="+mn-ea"/>
                <a:cs typeface="+mn-cs"/>
              </a:rPr>
              <a:t>, CRS supported 9 out of the 11 burial teams to bury anywhere from 20 to 30 deceased per day. CRS also supported the cemetery teams (grave diggers) in 3 designated cemeteries. Every death is treated as an Ebola victim as an extra precaution.</a:t>
            </a:r>
          </a:p>
          <a:p>
            <a:r>
              <a:rPr lang="en-AU" dirty="0"/>
              <a:t/>
            </a:r>
            <a:br>
              <a:rPr lang="en-AU" dirty="0"/>
            </a:br>
            <a:r>
              <a:rPr lang="en-AU" sz="1200" b="0" i="0" kern="1200" dirty="0">
                <a:solidFill>
                  <a:schemeClr val="tx1"/>
                </a:solidFill>
                <a:effectLst/>
                <a:latin typeface="+mn-lt"/>
                <a:ea typeface="+mn-ea"/>
                <a:cs typeface="+mn-cs"/>
              </a:rPr>
              <a:t>Caritas Australia, along with three other Australian humanitarian agencies, received funding from the Australia Government’s Humanitarian Partnership Agreement to respond to the Ebola outbreak in Sierra Leone.</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The wider international Caritas network also worked in other West Africa countries affected by Ebola, including Guinea and Liberia through existing partnerships.</a:t>
            </a:r>
          </a:p>
          <a:p>
            <a:endParaRPr lang="en-AU" dirty="0"/>
          </a:p>
          <a:p>
            <a:r>
              <a:rPr lang="en-AU" dirty="0"/>
              <a:t>To learn more: http://www.caritas.org.au/learn/emergency-response/ebola-outbreak </a:t>
            </a:r>
          </a:p>
        </p:txBody>
      </p:sp>
      <p:sp>
        <p:nvSpPr>
          <p:cNvPr id="4" name="Slide Number Placeholder 3"/>
          <p:cNvSpPr>
            <a:spLocks noGrp="1"/>
          </p:cNvSpPr>
          <p:nvPr>
            <p:ph type="sldNum" sz="quarter" idx="10"/>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2915798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13</a:t>
            </a:fld>
            <a:endParaRPr lang="en-US"/>
          </a:p>
        </p:txBody>
      </p:sp>
    </p:spTree>
    <p:extLst>
      <p:ext uri="{BB962C8B-B14F-4D97-AF65-F5344CB8AC3E}">
        <p14:creationId xmlns:p14="http://schemas.microsoft.com/office/powerpoint/2010/main" val="2874302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15</a:t>
            </a:fld>
            <a:endParaRPr lang="en-US"/>
          </a:p>
        </p:txBody>
      </p:sp>
    </p:spTree>
    <p:extLst>
      <p:ext uri="{BB962C8B-B14F-4D97-AF65-F5344CB8AC3E}">
        <p14:creationId xmlns:p14="http://schemas.microsoft.com/office/powerpoint/2010/main" val="350262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2587741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255008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768298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3463258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In recent reports (January 2016) the number of people who need emergency food assistance in Ethiopia has risen to over 18 million due to one of the worst droughts in 50 years. </a:t>
            </a:r>
          </a:p>
          <a:p>
            <a:r>
              <a:rPr lang="en-AU" sz="1200" b="0" i="0" u="none" strike="noStrike" kern="1200" baseline="0" dirty="0">
                <a:solidFill>
                  <a:schemeClr val="tx1"/>
                </a:solidFill>
                <a:latin typeface="+mn-lt"/>
                <a:ea typeface="+mn-ea"/>
                <a:cs typeface="+mn-cs"/>
              </a:rPr>
              <a:t>The majority of people in Ethiopia are small scale farmers who entirely depend on rain-fed agriculture. The lack of a harvest this year and uncertain weather predictions for next year mean they will not be able to feed their families. The prolonged lack of clean water and sanitation could lead to disease outbreaks that could endanger millions of children. </a:t>
            </a:r>
          </a:p>
          <a:p>
            <a:endParaRPr lang="en-AU" sz="1200" b="1"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How is Caritas responding?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Caritas Ethiopia is currently responding to this crisis situation with the support of the international Caritas network, including Caritas Australia which is committing funding support. The Caritas network is providing emergency food aid, water, health and sanitation services, and improved nutrition.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Caritas Australia has to date pledged $75,000 and is seeking to commit more funding as it is raised, to this dire situation. </a:t>
            </a:r>
          </a:p>
          <a:p>
            <a:r>
              <a:rPr lang="en-AU" sz="1200" b="0" i="0" u="none" strike="noStrike" kern="1200" baseline="0" dirty="0">
                <a:solidFill>
                  <a:schemeClr val="tx1"/>
                </a:solidFill>
                <a:latin typeface="+mn-lt"/>
                <a:ea typeface="+mn-ea"/>
                <a:cs typeface="+mn-cs"/>
              </a:rPr>
              <a:t>To learn more: http://www.caritas.org.au/learn/emergency-response/ethiopia-food-crisis</a:t>
            </a:r>
          </a:p>
          <a:p>
            <a:r>
              <a:rPr lang="en-AU" sz="1200" b="0" i="0" u="none" strike="noStrike" kern="1200" baseline="0" dirty="0">
                <a:solidFill>
                  <a:schemeClr val="tx1"/>
                </a:solidFill>
                <a:latin typeface="+mn-lt"/>
                <a:ea typeface="+mn-ea"/>
                <a:cs typeface="+mn-cs"/>
              </a:rPr>
              <a:t>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0689D6-08F4-9246-8340-6E1C330F9F5D}" type="slidenum">
              <a:rPr lang="en-US" smtClean="0"/>
              <a:t>6</a:t>
            </a:fld>
            <a:endParaRPr lang="en-US"/>
          </a:p>
        </p:txBody>
      </p:sp>
    </p:spTree>
    <p:extLst>
      <p:ext uri="{BB962C8B-B14F-4D97-AF65-F5344CB8AC3E}">
        <p14:creationId xmlns:p14="http://schemas.microsoft.com/office/powerpoint/2010/main" val="3155688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Doney</a:t>
            </a:r>
            <a:r>
              <a:rPr lang="en-AU" dirty="0"/>
              <a:t> lives in Malawi in Africa. Many families have very small blocks of land. They are subsistence farmers – they grow enough for their families to eat. Yet many are hungry. </a:t>
            </a:r>
          </a:p>
          <a:p>
            <a:r>
              <a:rPr lang="en-AU" dirty="0"/>
              <a:t>When Caritas Australia and the local Caritas, called CADECOM (the Catholic Development Commission in Malawi), began a program in </a:t>
            </a:r>
            <a:r>
              <a:rPr lang="en-AU" dirty="0" err="1"/>
              <a:t>Doney’s</a:t>
            </a:r>
            <a:r>
              <a:rPr lang="en-AU" dirty="0"/>
              <a:t> village, they didn’t simply see poverty, isolation and food shortage: they saw people filled with God’s gifts. Some were able to think of good ideas. Others were strong enough to dig and plant, while others were great organisers. </a:t>
            </a:r>
          </a:p>
          <a:p>
            <a:r>
              <a:rPr lang="en-AU" dirty="0"/>
              <a:t>Encouraging the community to make the most of their land, CADECOM worked with families to demonstrate new farming techniques, so crops would be more plentiful and reliable. The villagers learned the best way to build up the soil, to make compost and how to make plants more productive. </a:t>
            </a:r>
          </a:p>
          <a:p>
            <a:r>
              <a:rPr lang="en-AU" dirty="0"/>
              <a:t>People began to make money and so a village bank began. </a:t>
            </a:r>
            <a:r>
              <a:rPr lang="en-AU" dirty="0" err="1"/>
              <a:t>Doney’s</a:t>
            </a:r>
            <a:r>
              <a:rPr lang="en-AU" dirty="0"/>
              <a:t> husband, </a:t>
            </a:r>
            <a:r>
              <a:rPr lang="en-AU" dirty="0" err="1"/>
              <a:t>Nedson</a:t>
            </a:r>
            <a:r>
              <a:rPr lang="en-AU" dirty="0"/>
              <a:t> borrowed money to buy material to make clothes. “We sell the products and through this we get money to pay our children’s school fees,” says </a:t>
            </a:r>
            <a:r>
              <a:rPr lang="en-AU" dirty="0" err="1"/>
              <a:t>Doney</a:t>
            </a:r>
            <a:r>
              <a:rPr lang="en-AU" dirty="0"/>
              <a:t>. </a:t>
            </a:r>
          </a:p>
          <a:p>
            <a:r>
              <a:rPr lang="en-AU" dirty="0"/>
              <a:t>As the community looked at their strengths, </a:t>
            </a:r>
            <a:r>
              <a:rPr lang="en-AU" dirty="0" err="1"/>
              <a:t>Doney’s</a:t>
            </a:r>
            <a:r>
              <a:rPr lang="en-AU" dirty="0"/>
              <a:t> skills and passion for education were quickly recognised. Despite only finishing primary school, </a:t>
            </a:r>
            <a:r>
              <a:rPr lang="en-AU" dirty="0" err="1"/>
              <a:t>Doney</a:t>
            </a:r>
            <a:r>
              <a:rPr lang="en-AU" dirty="0"/>
              <a:t> gained the skills to teach literacy and numeracy to adults in the village. “I was chosen by the community and after that CADECOM took me for training in Adult Literacy as a Facilitator,” she says. “In the past people didn’t know how to read and write. Now many are able to read and write as well as know how to count money.” </a:t>
            </a:r>
          </a:p>
          <a:p>
            <a:r>
              <a:rPr lang="en-AU" dirty="0"/>
              <a:t>Through the program, families have built hand-washing facilities at their homes and have learnt about better hygiene. The community has dug a borehole that provides fresh water. These days there are far fewer cases of diseases like diarrhoea, which used to stop children from going to school. </a:t>
            </a:r>
          </a:p>
          <a:p>
            <a:r>
              <a:rPr lang="en-AU" dirty="0"/>
              <a:t>To learn more: http://www.caritas.org.au/docs/default-source/pc-16/secondary-doney-story.pdf </a:t>
            </a:r>
          </a:p>
        </p:txBody>
      </p:sp>
      <p:sp>
        <p:nvSpPr>
          <p:cNvPr id="4" name="Slide Number Placeholder 3"/>
          <p:cNvSpPr>
            <a:spLocks noGrp="1"/>
          </p:cNvSpPr>
          <p:nvPr>
            <p:ph type="sldNum" sz="quarter" idx="10"/>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116304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a:solidFill>
                  <a:schemeClr val="tx1"/>
                </a:solidFill>
                <a:effectLst/>
                <a:latin typeface="+mn-lt"/>
                <a:ea typeface="+mn-ea"/>
                <a:cs typeface="+mn-cs"/>
              </a:rPr>
              <a:t>Nepal Earthquake Response</a:t>
            </a:r>
          </a:p>
          <a:p>
            <a:r>
              <a:rPr lang="en-AU" sz="1200" b="0" i="0" kern="1200" dirty="0">
                <a:solidFill>
                  <a:schemeClr val="tx1"/>
                </a:solidFill>
                <a:effectLst/>
                <a:latin typeface="+mn-lt"/>
                <a:ea typeface="+mn-ea"/>
                <a:cs typeface="+mn-cs"/>
              </a:rPr>
              <a:t>On 25 April 2015, a 7.8 magnitude earthquake struck Nepal. This was followed by a second earthquake 17 days later. Caritas Australia has been working with our local partner to provide emergency relief to nearly 300,000 people.</a:t>
            </a:r>
          </a:p>
          <a:p>
            <a:r>
              <a:rPr lang="en-AU" sz="1200" b="0" i="0" kern="1200" dirty="0">
                <a:solidFill>
                  <a:schemeClr val="tx1"/>
                </a:solidFill>
                <a:effectLst/>
                <a:latin typeface="+mn-lt"/>
                <a:ea typeface="+mn-ea"/>
                <a:cs typeface="+mn-cs"/>
              </a:rPr>
              <a:t>The earthquakes caused immense devastation throughout the country. Nine thousand people lost their lives and many more were injured. Over 800,000 houses were fully or partially destroyed in addition to the damages caused to the infrastructures, schools, government and community buildings. Nearly 1/3 of the total population or 8 million people in 39 of Nepal’s 75 districts were affected by these massive earthquakes.</a:t>
            </a:r>
            <a:br>
              <a:rPr lang="en-AU" sz="1200" b="0" i="0" kern="1200" dirty="0">
                <a:solidFill>
                  <a:schemeClr val="tx1"/>
                </a:solidFill>
                <a:effectLst/>
                <a:latin typeface="+mn-lt"/>
                <a:ea typeface="+mn-ea"/>
                <a:cs typeface="+mn-cs"/>
              </a:rPr>
            </a:br>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How has Caritas been helping?</a:t>
            </a:r>
          </a:p>
          <a:p>
            <a:r>
              <a:rPr lang="en-AU" sz="1200" b="0" i="0" kern="1200" dirty="0">
                <a:solidFill>
                  <a:schemeClr val="tx1"/>
                </a:solidFill>
                <a:effectLst/>
                <a:latin typeface="+mn-lt"/>
                <a:ea typeface="+mn-ea"/>
                <a:cs typeface="+mn-cs"/>
              </a:rPr>
              <a:t>Caritas has been working hard to reach as many people affected by the earthquake as effectively as possible. We have been working with our local partner Caritas Nepal to support households in rebuilding their communities, by providing: </a:t>
            </a:r>
            <a:br>
              <a:rPr lang="en-AU" sz="1200" b="0" i="0" kern="1200" dirty="0">
                <a:solidFill>
                  <a:schemeClr val="tx1"/>
                </a:solidFill>
                <a:effectLst/>
                <a:latin typeface="+mn-lt"/>
                <a:ea typeface="+mn-ea"/>
                <a:cs typeface="+mn-cs"/>
              </a:rPr>
            </a:b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70, 000 basic shelter support</a:t>
            </a:r>
          </a:p>
          <a:p>
            <a:r>
              <a:rPr lang="en-AU" sz="1200" b="0" i="0" kern="1200" dirty="0">
                <a:solidFill>
                  <a:schemeClr val="tx1"/>
                </a:solidFill>
                <a:effectLst/>
                <a:latin typeface="+mn-lt"/>
                <a:ea typeface="+mn-ea"/>
                <a:cs typeface="+mn-cs"/>
              </a:rPr>
              <a:t>37, 000 water and hygiene kits</a:t>
            </a:r>
          </a:p>
          <a:p>
            <a:r>
              <a:rPr lang="en-AU" sz="1200" b="0" i="0" kern="1200" dirty="0">
                <a:solidFill>
                  <a:schemeClr val="tx1"/>
                </a:solidFill>
                <a:effectLst/>
                <a:latin typeface="+mn-lt"/>
                <a:ea typeface="+mn-ea"/>
                <a:cs typeface="+mn-cs"/>
              </a:rPr>
              <a:t>23, 000  food and seed packs</a:t>
            </a:r>
          </a:p>
          <a:p>
            <a:r>
              <a:rPr lang="en-AU" sz="1200" b="0" i="0" kern="1200" dirty="0">
                <a:solidFill>
                  <a:schemeClr val="tx1"/>
                </a:solidFill>
                <a:effectLst/>
                <a:latin typeface="+mn-lt"/>
                <a:ea typeface="+mn-ea"/>
                <a:cs typeface="+mn-cs"/>
              </a:rPr>
              <a:t>24, 000 corrugated iron sheeting packs</a:t>
            </a:r>
          </a:p>
          <a:p>
            <a:r>
              <a:rPr lang="en-AU" sz="1200" b="0" i="0" kern="1200" dirty="0">
                <a:solidFill>
                  <a:schemeClr val="tx1"/>
                </a:solidFill>
                <a:effectLst/>
                <a:latin typeface="+mn-lt"/>
                <a:ea typeface="+mn-ea"/>
                <a:cs typeface="+mn-cs"/>
              </a:rPr>
              <a:t>Reaching remote communities has been a key challenge in this emergency response. In some instances, staff have travelled by foot to reach mountainous areas, or used helicopters to deliver relief items.  </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Caritas Australia continues to provide support as part of the Humanitarian Partnership Agreement between the Australian Government and six of Australia's leading international NGOs.</a:t>
            </a: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Looking ahead</a:t>
            </a:r>
          </a:p>
          <a:p>
            <a:r>
              <a:rPr lang="en-AU" sz="1200" b="0" i="0" kern="1200" dirty="0">
                <a:solidFill>
                  <a:schemeClr val="tx1"/>
                </a:solidFill>
                <a:effectLst/>
                <a:latin typeface="+mn-lt"/>
                <a:ea typeface="+mn-ea"/>
                <a:cs typeface="+mn-cs"/>
              </a:rPr>
              <a:t>We are now moving into the next phase of response, focusing on strengthening and rebuilding communities for the long term. Our integrated human development approach will continue to support whole communities and the whole person, in every dimension of life. Caritas Australia were on the ground before and during the disaster and will continue to support our partners  in solidarity towards a brighter and more resilient future. </a:t>
            </a: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To learn</a:t>
            </a:r>
            <a:r>
              <a:rPr lang="en-AU" sz="1200" b="0" i="0" kern="1200" baseline="0" dirty="0">
                <a:solidFill>
                  <a:schemeClr val="tx1"/>
                </a:solidFill>
                <a:effectLst/>
                <a:latin typeface="+mn-lt"/>
                <a:ea typeface="+mn-ea"/>
                <a:cs typeface="+mn-cs"/>
              </a:rPr>
              <a:t> more: http://www.caritas.org.au/learn/emergency-response/nepal-earthquake-appeal </a:t>
            </a:r>
            <a:endParaRPr lang="en-AU" sz="1200" b="0" i="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8</a:t>
            </a:fld>
            <a:endParaRPr lang="en-US"/>
          </a:p>
        </p:txBody>
      </p:sp>
    </p:spTree>
    <p:extLst>
      <p:ext uri="{BB962C8B-B14F-4D97-AF65-F5344CB8AC3E}">
        <p14:creationId xmlns:p14="http://schemas.microsoft.com/office/powerpoint/2010/main" val="282405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The conflict</a:t>
            </a:r>
            <a:r>
              <a:rPr lang="en-AU" sz="1200" b="0" i="0" kern="1200" baseline="0" dirty="0">
                <a:solidFill>
                  <a:schemeClr val="tx1"/>
                </a:solidFill>
                <a:effectLst/>
                <a:latin typeface="+mn-lt"/>
                <a:ea typeface="+mn-ea"/>
                <a:cs typeface="+mn-cs"/>
              </a:rPr>
              <a:t> in Syria and the Middle East is described as </a:t>
            </a:r>
            <a:r>
              <a:rPr lang="en-AU" sz="1200" b="0" i="0" kern="1200" dirty="0">
                <a:solidFill>
                  <a:schemeClr val="tx1"/>
                </a:solidFill>
                <a:effectLst/>
                <a:latin typeface="+mn-lt"/>
                <a:ea typeface="+mn-ea"/>
                <a:cs typeface="+mn-cs"/>
              </a:rPr>
              <a:t>the largest humanitarian crisis in recent years by the UNHCR.</a:t>
            </a:r>
          </a:p>
          <a:p>
            <a:r>
              <a:rPr lang="en-AU" sz="1200" b="0" i="0" kern="1200" dirty="0">
                <a:solidFill>
                  <a:schemeClr val="tx1"/>
                </a:solidFill>
                <a:effectLst/>
                <a:latin typeface="+mn-lt"/>
                <a:ea typeface="+mn-ea"/>
                <a:cs typeface="+mn-cs"/>
              </a:rPr>
              <a:t>12.2 million people are in need of assistance, including 5.6 million children. At least four million of these people have fled the country since the conflict started on 15 March 2011.</a:t>
            </a:r>
            <a:r>
              <a:rPr lang="en-AU" sz="1200" b="0" i="0" kern="1200" baseline="30000" dirty="0">
                <a:solidFill>
                  <a:schemeClr val="tx1"/>
                </a:solidFill>
                <a:effectLst/>
                <a:latin typeface="+mn-lt"/>
                <a:ea typeface="+mn-ea"/>
                <a:cs typeface="+mn-cs"/>
              </a:rPr>
              <a:t>1</a:t>
            </a:r>
            <a:endParaRPr lang="en-AU" sz="1200" b="0" i="0" kern="1200" dirty="0">
              <a:solidFill>
                <a:schemeClr val="tx1"/>
              </a:solidFill>
              <a:effectLst/>
              <a:latin typeface="+mn-lt"/>
              <a:ea typeface="+mn-ea"/>
              <a:cs typeface="+mn-cs"/>
            </a:endParaRP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How Caritas is helping</a:t>
            </a:r>
          </a:p>
          <a:p>
            <a:r>
              <a:rPr lang="en-AU" sz="1200" b="0" i="0" kern="1200" dirty="0">
                <a:solidFill>
                  <a:schemeClr val="tx1"/>
                </a:solidFill>
                <a:effectLst/>
                <a:latin typeface="+mn-lt"/>
                <a:ea typeface="+mn-ea"/>
                <a:cs typeface="+mn-cs"/>
              </a:rPr>
              <a:t>For many years, Caritas Australia has been working in partnership with our local Caritas agencies in the Middle East to help in many of the countries where the Middle East migrants and refugees originate from, including Syria. Our work in Syria, Turkey, Lebanon, Jordan and Iraq is prioritising the displaced families, as well as supporting the neighbouring countries that host refugees.</a:t>
            </a:r>
          </a:p>
          <a:p>
            <a:r>
              <a:rPr lang="en-AU" sz="1200" b="0" i="0" kern="1200" dirty="0">
                <a:solidFill>
                  <a:schemeClr val="tx1"/>
                </a:solidFill>
                <a:effectLst/>
                <a:latin typeface="+mn-lt"/>
                <a:ea typeface="+mn-ea"/>
                <a:cs typeface="+mn-cs"/>
              </a:rPr>
              <a:t>We are working with multiple partners from the Caritas network to identify a coordinated response and deliver emergency aid to best help thousands of families affected by the violence.</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We have supported emergency relief and recovery activities in Jordan, Lebanon, Syria, Iraq, Turkey, Egypt and Gaza. These responses have included help for displaced families and host communities such as:</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Food assistance</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Healthcare, including GP clinics, secondary services (such as surgery) and psychosocial / mental health support </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Educational and social services, including protection to vulnerable refugees</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Water, sanitation and hygiene (WASH)</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Shelter</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Non-food items (such as blankets, clothing, hygiene kits, heaters and bedding materials)</a:t>
            </a:r>
            <a:br>
              <a:rPr lang="en-AU" sz="1200" b="0" i="0" kern="1200" dirty="0">
                <a:solidFill>
                  <a:schemeClr val="tx1"/>
                </a:solidFill>
                <a:effectLst/>
                <a:latin typeface="+mn-lt"/>
                <a:ea typeface="+mn-ea"/>
                <a:cs typeface="+mn-cs"/>
              </a:rPr>
            </a:b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Our sister agencies in the Caritas network across Europe are currently playing a significant role in providing support to tired and traumatised refugees. With the support of the Australian community, Caritas Australia will continue to respond to the affected communities’ needs and partner requests as they emerge. </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To learn more: www.caritas.org.au/Syria</a:t>
            </a:r>
            <a:r>
              <a:rPr lang="en-AU" sz="1200" b="0" i="0" kern="1200" baseline="0" dirty="0">
                <a:solidFill>
                  <a:schemeClr val="tx1"/>
                </a:solidFill>
                <a:effectLst/>
                <a:latin typeface="+mn-lt"/>
                <a:ea typeface="+mn-ea"/>
                <a:cs typeface="+mn-cs"/>
              </a:rPr>
              <a:t> </a:t>
            </a:r>
            <a:endParaRPr lang="en-AU"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335521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47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p:cNvSpPr>
            <a:spLocks noGrp="1"/>
          </p:cNvSpPr>
          <p:nvPr>
            <p:ph type="body" sz="quarter" idx="11"/>
          </p:nvPr>
        </p:nvSpPr>
        <p:spPr>
          <a:xfrm>
            <a:off x="4787899" y="5301208"/>
            <a:ext cx="3708399"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3" name="Picture Placeholder 2"/>
          <p:cNvSpPr>
            <a:spLocks noGrp="1"/>
          </p:cNvSpPr>
          <p:nvPr>
            <p:ph type="pic" sz="quarter" idx="12"/>
          </p:nvPr>
        </p:nvSpPr>
        <p:spPr>
          <a:xfrm>
            <a:off x="4787900" y="1762125"/>
            <a:ext cx="3708400" cy="3395663"/>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298055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image p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7" name="Text Placeholder 15"/>
          <p:cNvSpPr>
            <a:spLocks noGrp="1"/>
          </p:cNvSpPr>
          <p:nvPr>
            <p:ph type="body" sz="quarter" idx="11"/>
          </p:nvPr>
        </p:nvSpPr>
        <p:spPr>
          <a:xfrm>
            <a:off x="4588169" y="5301208"/>
            <a:ext cx="3728247"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13" name="Text Placeholder 15"/>
          <p:cNvSpPr>
            <a:spLocks noGrp="1"/>
          </p:cNvSpPr>
          <p:nvPr>
            <p:ph type="body" sz="quarter" idx="12"/>
          </p:nvPr>
        </p:nvSpPr>
        <p:spPr>
          <a:xfrm>
            <a:off x="647700" y="5301208"/>
            <a:ext cx="3636268"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3" name="Picture Placeholder 2"/>
          <p:cNvSpPr>
            <a:spLocks noGrp="1"/>
          </p:cNvSpPr>
          <p:nvPr>
            <p:ph type="pic" sz="quarter" idx="13"/>
          </p:nvPr>
        </p:nvSpPr>
        <p:spPr>
          <a:xfrm>
            <a:off x="647700" y="476250"/>
            <a:ext cx="3708400" cy="2260600"/>
          </a:xfrm>
          <a:prstGeom prst="rect">
            <a:avLst/>
          </a:prstGeom>
        </p:spPr>
        <p:txBody>
          <a:bodyPr vert="horz"/>
          <a:lstStyle>
            <a:lvl1pPr>
              <a:defRPr sz="1050">
                <a:latin typeface="Arial"/>
                <a:cs typeface="Arial"/>
              </a:defRPr>
            </a:lvl1pPr>
          </a:lstStyle>
          <a:p>
            <a:endParaRPr lang="en-US"/>
          </a:p>
        </p:txBody>
      </p:sp>
      <p:sp>
        <p:nvSpPr>
          <p:cNvPr id="16" name="Picture Placeholder 2"/>
          <p:cNvSpPr>
            <a:spLocks noGrp="1"/>
          </p:cNvSpPr>
          <p:nvPr>
            <p:ph type="pic" sz="quarter" idx="14"/>
          </p:nvPr>
        </p:nvSpPr>
        <p:spPr>
          <a:xfrm>
            <a:off x="4572000" y="476249"/>
            <a:ext cx="3908131" cy="4680943"/>
          </a:xfrm>
          <a:prstGeom prst="rect">
            <a:avLst/>
          </a:prstGeom>
        </p:spPr>
        <p:txBody>
          <a:bodyPr vert="horz"/>
          <a:lstStyle>
            <a:lvl1pPr>
              <a:defRPr sz="1050">
                <a:latin typeface="Arial"/>
                <a:cs typeface="Arial"/>
              </a:defRPr>
            </a:lvl1pPr>
          </a:lstStyle>
          <a:p>
            <a:endParaRPr lang="en-US"/>
          </a:p>
        </p:txBody>
      </p:sp>
      <p:sp>
        <p:nvSpPr>
          <p:cNvPr id="17" name="Picture Placeholder 2"/>
          <p:cNvSpPr>
            <a:spLocks noGrp="1"/>
          </p:cNvSpPr>
          <p:nvPr>
            <p:ph type="pic" sz="quarter" idx="15"/>
          </p:nvPr>
        </p:nvSpPr>
        <p:spPr>
          <a:xfrm>
            <a:off x="647700" y="2898905"/>
            <a:ext cx="3708400" cy="22606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72682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voice box">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p:cNvSpPr>
            <a:spLocks noGrp="1"/>
          </p:cNvSpPr>
          <p:nvPr>
            <p:ph type="body" sz="quarter" idx="11"/>
          </p:nvPr>
        </p:nvSpPr>
        <p:spPr>
          <a:xfrm>
            <a:off x="4932040" y="1988840"/>
            <a:ext cx="3312368" cy="3384376"/>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Tree>
    <p:extLst>
      <p:ext uri="{BB962C8B-B14F-4D97-AF65-F5344CB8AC3E}">
        <p14:creationId xmlns:p14="http://schemas.microsoft.com/office/powerpoint/2010/main" val="4213064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voice box and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2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p:cNvSpPr>
            <a:spLocks noGrp="1"/>
          </p:cNvSpPr>
          <p:nvPr>
            <p:ph type="body" sz="quarter" idx="11"/>
          </p:nvPr>
        </p:nvSpPr>
        <p:spPr>
          <a:xfrm>
            <a:off x="4588169" y="5301208"/>
            <a:ext cx="3908130"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12" name="Text Placeholder 15"/>
          <p:cNvSpPr>
            <a:spLocks noGrp="1"/>
          </p:cNvSpPr>
          <p:nvPr>
            <p:ph type="body" sz="quarter" idx="12"/>
          </p:nvPr>
        </p:nvSpPr>
        <p:spPr>
          <a:xfrm>
            <a:off x="5292080" y="1628800"/>
            <a:ext cx="3312368" cy="1043281"/>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3" name="Picture Placeholder 2"/>
          <p:cNvSpPr>
            <a:spLocks noGrp="1"/>
          </p:cNvSpPr>
          <p:nvPr>
            <p:ph type="pic" sz="quarter" idx="13"/>
          </p:nvPr>
        </p:nvSpPr>
        <p:spPr>
          <a:xfrm>
            <a:off x="4572000" y="2420888"/>
            <a:ext cx="3908131" cy="27369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4048725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table, graph slide">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15901" y="188640"/>
            <a:ext cx="8820595"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539552" y="1938455"/>
            <a:ext cx="7956748"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094985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ice box divider">
    <p:spTree>
      <p:nvGrpSpPr>
        <p:cNvPr id="1" name=""/>
        <p:cNvGrpSpPr/>
        <p:nvPr/>
      </p:nvGrpSpPr>
      <p:grpSpPr>
        <a:xfrm>
          <a:off x="0" y="0"/>
          <a:ext cx="0" cy="0"/>
          <a:chOff x="0" y="0"/>
          <a:chExt cx="0" cy="0"/>
        </a:xfrm>
      </p:grpSpPr>
      <p:sp>
        <p:nvSpPr>
          <p:cNvPr id="15" name="Freeform 1"/>
          <p:cNvSpPr>
            <a:spLocks noChangeArrowheads="1"/>
          </p:cNvSpPr>
          <p:nvPr userDrawn="1"/>
        </p:nvSpPr>
        <p:spPr bwMode="auto">
          <a:xfrm>
            <a:off x="2555776" y="1329760"/>
            <a:ext cx="4032448"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dirty="0"/>
          </a:p>
        </p:txBody>
      </p:sp>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8" name="Text Placeholder 15"/>
          <p:cNvSpPr>
            <a:spLocks noGrp="1"/>
          </p:cNvSpPr>
          <p:nvPr>
            <p:ph type="body" sz="quarter" idx="11"/>
          </p:nvPr>
        </p:nvSpPr>
        <p:spPr>
          <a:xfrm>
            <a:off x="2843808" y="1551288"/>
            <a:ext cx="3456384" cy="3384376"/>
          </a:xfrm>
          <a:prstGeom prst="rect">
            <a:avLst/>
          </a:prstGeom>
        </p:spPr>
        <p:txBody>
          <a:bodyPr>
            <a:noAutofit/>
          </a:bodyPr>
          <a:lstStyle>
            <a:lvl1pPr marL="0" indent="0">
              <a:buFontTx/>
              <a:buNone/>
              <a:defRPr sz="2000" b="0" i="0" baseline="0">
                <a:solidFill>
                  <a:srgbClr val="C1333C"/>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Tree>
    <p:extLst>
      <p:ext uri="{BB962C8B-B14F-4D97-AF65-F5344CB8AC3E}">
        <p14:creationId xmlns:p14="http://schemas.microsoft.com/office/powerpoint/2010/main" val="3891666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dirty="0"/>
          </a:p>
        </p:txBody>
      </p:sp>
      <p:sp>
        <p:nvSpPr>
          <p:cNvPr id="8"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Tree>
    <p:extLst>
      <p:ext uri="{BB962C8B-B14F-4D97-AF65-F5344CB8AC3E}">
        <p14:creationId xmlns:p14="http://schemas.microsoft.com/office/powerpoint/2010/main" val="4025516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mage with voic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dirty="0"/>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12" name="Text Placeholder 15"/>
          <p:cNvSpPr>
            <a:spLocks noGrp="1"/>
          </p:cNvSpPr>
          <p:nvPr>
            <p:ph type="body" sz="quarter" idx="12"/>
          </p:nvPr>
        </p:nvSpPr>
        <p:spPr>
          <a:xfrm>
            <a:off x="791715" y="3800047"/>
            <a:ext cx="2592288" cy="2520280"/>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Tree>
    <p:extLst>
      <p:ext uri="{BB962C8B-B14F-4D97-AF65-F5344CB8AC3E}">
        <p14:creationId xmlns:p14="http://schemas.microsoft.com/office/powerpoint/2010/main" val="2935861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gline voice box divider">
    <p:spTree>
      <p:nvGrpSpPr>
        <p:cNvPr id="1" name=""/>
        <p:cNvGrpSpPr/>
        <p:nvPr/>
      </p:nvGrpSpPr>
      <p:grpSpPr>
        <a:xfrm>
          <a:off x="0" y="0"/>
          <a:ext cx="0" cy="0"/>
          <a:chOff x="0" y="0"/>
          <a:chExt cx="0" cy="0"/>
        </a:xfrm>
      </p:grpSpPr>
      <p:pic>
        <p:nvPicPr>
          <p:cNvPr id="7" name="Picture 6"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pic>
        <p:nvPicPr>
          <p:cNvPr id="8" name="Picture 7" descr="Taglin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30844" y="1475748"/>
            <a:ext cx="4681416" cy="2828356"/>
          </a:xfrm>
          <a:prstGeom prst="rect">
            <a:avLst/>
          </a:prstGeom>
        </p:spPr>
      </p:pic>
    </p:spTree>
    <p:extLst>
      <p:ext uri="{BB962C8B-B14F-4D97-AF65-F5344CB8AC3E}">
        <p14:creationId xmlns:p14="http://schemas.microsoft.com/office/powerpoint/2010/main" val="1105501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agline voice box divider">
    <p:spTree>
      <p:nvGrpSpPr>
        <p:cNvPr id="1" name=""/>
        <p:cNvGrpSpPr/>
        <p:nvPr/>
      </p:nvGrpSpPr>
      <p:grpSpPr>
        <a:xfrm>
          <a:off x="0" y="0"/>
          <a:ext cx="0" cy="0"/>
          <a:chOff x="0" y="0"/>
          <a:chExt cx="0" cy="0"/>
        </a:xfrm>
      </p:grpSpPr>
      <p:pic>
        <p:nvPicPr>
          <p:cNvPr id="7" name="Picture 6"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pic>
        <p:nvPicPr>
          <p:cNvPr id="8" name="Picture 7" descr="Taglin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30844" y="1475748"/>
            <a:ext cx="4681416" cy="2828356"/>
          </a:xfrm>
          <a:prstGeom prst="rect">
            <a:avLst/>
          </a:prstGeom>
        </p:spPr>
      </p:pic>
    </p:spTree>
    <p:extLst>
      <p:ext uri="{BB962C8B-B14F-4D97-AF65-F5344CB8AC3E}">
        <p14:creationId xmlns:p14="http://schemas.microsoft.com/office/powerpoint/2010/main" val="793786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 taglin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a:t>Click to edit Master title style</a:t>
            </a:r>
            <a:endParaRPr lang="en-US" dirty="0"/>
          </a:p>
        </p:txBody>
      </p:sp>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dirty="0"/>
          </a:p>
        </p:txBody>
      </p:sp>
      <p:sp>
        <p:nvSpPr>
          <p:cNvPr id="12"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dirty="0"/>
          </a:p>
        </p:txBody>
      </p:sp>
      <p:sp>
        <p:nvSpPr>
          <p:cNvPr id="13"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2926139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tagline">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r>
              <a:rPr lang="en-US" dirty="0"/>
              <a:t>Last updated: </a:t>
            </a:r>
            <a:fld id="{EE8934FF-BD4A-0141-A604-8E0ACB03DCC7}" type="datetimeFigureOut">
              <a:rPr lang="en-US" smtClean="0"/>
              <a:pPr/>
              <a:t>5/21/2018</a:t>
            </a:fld>
            <a:endParaRPr lang="en-US" dirty="0"/>
          </a:p>
        </p:txBody>
      </p:sp>
      <p:pic>
        <p:nvPicPr>
          <p:cNvPr id="6" name="Picture 5" descr="Thank you.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4279900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descripto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r>
              <a:rPr lang="en-US" dirty="0"/>
              <a:t>Last updated: </a:t>
            </a:r>
            <a:fld id="{EE8934FF-BD4A-0141-A604-8E0ACB03DCC7}" type="datetimeFigureOut">
              <a:rPr lang="en-US" smtClean="0"/>
              <a:pPr/>
              <a:t>5/21/2018</a:t>
            </a:fld>
            <a:endParaRPr lang="en-US" dirty="0"/>
          </a:p>
        </p:txBody>
      </p:sp>
      <p:pic>
        <p:nvPicPr>
          <p:cNvPr id="5" name="Picture 4"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pic>
        <p:nvPicPr>
          <p:cNvPr id="6" name="Picture 5" descr="Thank you.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1121988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Freeform 1"/>
          <p:cNvSpPr>
            <a:spLocks noChangeArrowheads="1"/>
          </p:cNvSpPr>
          <p:nvPr userDrawn="1"/>
        </p:nvSpPr>
        <p:spPr bwMode="auto">
          <a:xfrm>
            <a:off x="10896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CA00"/>
          </a:solidFill>
          <a:ln>
            <a:noFill/>
          </a:ln>
          <a:effectLst/>
        </p:spPr>
        <p:txBody>
          <a:bodyPr wrap="none" anchor="ctr"/>
          <a:lstStyle/>
          <a:p>
            <a:endParaRPr lang="en-US"/>
          </a:p>
        </p:txBody>
      </p:sp>
      <p:sp>
        <p:nvSpPr>
          <p:cNvPr id="4" name="Freeform 1"/>
          <p:cNvSpPr>
            <a:spLocks noChangeArrowheads="1"/>
          </p:cNvSpPr>
          <p:nvPr userDrawn="1"/>
        </p:nvSpPr>
        <p:spPr bwMode="auto">
          <a:xfrm>
            <a:off x="19973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9894C"/>
          </a:solidFill>
          <a:ln>
            <a:noFill/>
          </a:ln>
          <a:effectLst/>
        </p:spPr>
        <p:txBody>
          <a:bodyPr wrap="none" anchor="ctr"/>
          <a:lstStyle/>
          <a:p>
            <a:endParaRPr lang="en-US"/>
          </a:p>
        </p:txBody>
      </p:sp>
      <p:sp>
        <p:nvSpPr>
          <p:cNvPr id="5" name="Freeform 1"/>
          <p:cNvSpPr>
            <a:spLocks noChangeArrowheads="1"/>
          </p:cNvSpPr>
          <p:nvPr userDrawn="1"/>
        </p:nvSpPr>
        <p:spPr bwMode="auto">
          <a:xfrm>
            <a:off x="29050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3C6B2B"/>
          </a:solidFill>
          <a:ln>
            <a:noFill/>
          </a:ln>
          <a:effectLst/>
        </p:spPr>
        <p:txBody>
          <a:bodyPr wrap="none" anchor="ctr"/>
          <a:lstStyle/>
          <a:p>
            <a:endParaRPr lang="en-US"/>
          </a:p>
        </p:txBody>
      </p:sp>
      <p:sp>
        <p:nvSpPr>
          <p:cNvPr id="6" name="Freeform 1"/>
          <p:cNvSpPr>
            <a:spLocks noChangeArrowheads="1"/>
          </p:cNvSpPr>
          <p:nvPr userDrawn="1"/>
        </p:nvSpPr>
        <p:spPr bwMode="auto">
          <a:xfrm>
            <a:off x="381278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58825"/>
          </a:solidFill>
          <a:ln>
            <a:noFill/>
          </a:ln>
          <a:effectLst/>
        </p:spPr>
        <p:txBody>
          <a:bodyPr wrap="none" anchor="ctr"/>
          <a:lstStyle/>
          <a:p>
            <a:endParaRPr lang="en-US"/>
          </a:p>
        </p:txBody>
      </p:sp>
      <p:sp>
        <p:nvSpPr>
          <p:cNvPr id="7" name="Freeform 1"/>
          <p:cNvSpPr>
            <a:spLocks noChangeArrowheads="1"/>
          </p:cNvSpPr>
          <p:nvPr userDrawn="1"/>
        </p:nvSpPr>
        <p:spPr bwMode="auto">
          <a:xfrm>
            <a:off x="47205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3401C"/>
          </a:solidFill>
          <a:ln>
            <a:noFill/>
          </a:ln>
          <a:effectLst/>
        </p:spPr>
        <p:txBody>
          <a:bodyPr wrap="none" anchor="ctr"/>
          <a:lstStyle/>
          <a:p>
            <a:endParaRPr lang="en-US"/>
          </a:p>
        </p:txBody>
      </p:sp>
      <p:sp>
        <p:nvSpPr>
          <p:cNvPr id="8" name="Freeform 1"/>
          <p:cNvSpPr>
            <a:spLocks noChangeArrowheads="1"/>
          </p:cNvSpPr>
          <p:nvPr userDrawn="1"/>
        </p:nvSpPr>
        <p:spPr bwMode="auto">
          <a:xfrm>
            <a:off x="56282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A8A"/>
          </a:solidFill>
          <a:ln>
            <a:noFill/>
          </a:ln>
          <a:effectLst/>
        </p:spPr>
        <p:txBody>
          <a:bodyPr wrap="none" anchor="ctr"/>
          <a:lstStyle/>
          <a:p>
            <a:endParaRPr lang="en-US"/>
          </a:p>
        </p:txBody>
      </p:sp>
      <p:sp>
        <p:nvSpPr>
          <p:cNvPr id="9" name="Freeform 1"/>
          <p:cNvSpPr>
            <a:spLocks noChangeArrowheads="1"/>
          </p:cNvSpPr>
          <p:nvPr userDrawn="1"/>
        </p:nvSpPr>
        <p:spPr bwMode="auto">
          <a:xfrm>
            <a:off x="65359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solidFill>
          <a:ln>
            <a:noFill/>
          </a:ln>
          <a:effectLst/>
        </p:spPr>
        <p:txBody>
          <a:bodyPr wrap="none" anchor="ctr"/>
          <a:lstStyle/>
          <a:p>
            <a:endParaRPr lang="en-US"/>
          </a:p>
        </p:txBody>
      </p:sp>
      <p:sp>
        <p:nvSpPr>
          <p:cNvPr id="10" name="Freeform 1"/>
          <p:cNvSpPr>
            <a:spLocks noChangeArrowheads="1"/>
          </p:cNvSpPr>
          <p:nvPr userDrawn="1"/>
        </p:nvSpPr>
        <p:spPr bwMode="auto">
          <a:xfrm>
            <a:off x="74436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005B"/>
          </a:solidFill>
          <a:ln>
            <a:noFill/>
          </a:ln>
          <a:effectLst/>
        </p:spPr>
        <p:txBody>
          <a:bodyPr wrap="none" anchor="ctr"/>
          <a:lstStyle/>
          <a:p>
            <a:endParaRPr lang="en-US"/>
          </a:p>
        </p:txBody>
      </p:sp>
      <p:sp>
        <p:nvSpPr>
          <p:cNvPr id="11" name="Freeform 1"/>
          <p:cNvSpPr>
            <a:spLocks noChangeArrowheads="1"/>
          </p:cNvSpPr>
          <p:nvPr userDrawn="1"/>
        </p:nvSpPr>
        <p:spPr bwMode="auto">
          <a:xfrm>
            <a:off x="8318511"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ffectLst/>
        </p:spPr>
        <p:txBody>
          <a:bodyPr wrap="none" anchor="ctr"/>
          <a:lstStyle/>
          <a:p>
            <a:endParaRPr lang="en-US"/>
          </a:p>
        </p:txBody>
      </p:sp>
      <p:sp>
        <p:nvSpPr>
          <p:cNvPr id="12" name="Freeform 1"/>
          <p:cNvSpPr>
            <a:spLocks noChangeArrowheads="1"/>
          </p:cNvSpPr>
          <p:nvPr userDrawn="1"/>
        </p:nvSpPr>
        <p:spPr bwMode="auto">
          <a:xfrm>
            <a:off x="1819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92E1B"/>
          </a:solidFill>
          <a:ln>
            <a:noFill/>
          </a:ln>
          <a:effectLst/>
        </p:spPr>
        <p:txBody>
          <a:bodyPr wrap="none" anchor="ctr"/>
          <a:lstStyle/>
          <a:p>
            <a:endParaRPr lang="en-US"/>
          </a:p>
        </p:txBody>
      </p:sp>
      <p:sp>
        <p:nvSpPr>
          <p:cNvPr id="15" name="Freeform 1"/>
          <p:cNvSpPr>
            <a:spLocks noChangeArrowheads="1"/>
          </p:cNvSpPr>
          <p:nvPr userDrawn="1"/>
        </p:nvSpPr>
        <p:spPr bwMode="auto">
          <a:xfrm>
            <a:off x="10896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7E800"/>
          </a:solidFill>
          <a:ln>
            <a:noFill/>
          </a:ln>
          <a:effectLst/>
        </p:spPr>
        <p:txBody>
          <a:bodyPr wrap="none" anchor="ctr"/>
          <a:lstStyle/>
          <a:p>
            <a:endParaRPr lang="en-US"/>
          </a:p>
        </p:txBody>
      </p:sp>
      <p:sp>
        <p:nvSpPr>
          <p:cNvPr id="16" name="Freeform 1"/>
          <p:cNvSpPr>
            <a:spLocks noChangeArrowheads="1"/>
          </p:cNvSpPr>
          <p:nvPr userDrawn="1"/>
        </p:nvSpPr>
        <p:spPr bwMode="auto">
          <a:xfrm>
            <a:off x="19973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FC913"/>
          </a:solidFill>
          <a:ln>
            <a:noFill/>
          </a:ln>
          <a:effectLst/>
        </p:spPr>
        <p:txBody>
          <a:bodyPr wrap="none" anchor="ctr"/>
          <a:lstStyle/>
          <a:p>
            <a:endParaRPr lang="en-US"/>
          </a:p>
        </p:txBody>
      </p:sp>
      <p:sp>
        <p:nvSpPr>
          <p:cNvPr id="17" name="Freeform 1"/>
          <p:cNvSpPr>
            <a:spLocks noChangeArrowheads="1"/>
          </p:cNvSpPr>
          <p:nvPr userDrawn="1"/>
        </p:nvSpPr>
        <p:spPr bwMode="auto">
          <a:xfrm>
            <a:off x="29050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1C035"/>
          </a:solidFill>
          <a:ln>
            <a:noFill/>
          </a:ln>
          <a:effectLst/>
        </p:spPr>
        <p:txBody>
          <a:bodyPr wrap="none" anchor="ctr"/>
          <a:lstStyle/>
          <a:p>
            <a:endParaRPr lang="en-US"/>
          </a:p>
        </p:txBody>
      </p:sp>
      <p:sp>
        <p:nvSpPr>
          <p:cNvPr id="18" name="Freeform 1"/>
          <p:cNvSpPr>
            <a:spLocks noChangeArrowheads="1"/>
          </p:cNvSpPr>
          <p:nvPr userDrawn="1"/>
        </p:nvSpPr>
        <p:spPr bwMode="auto">
          <a:xfrm>
            <a:off x="381278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5AF0B"/>
          </a:solidFill>
          <a:ln>
            <a:noFill/>
          </a:ln>
          <a:effectLst/>
        </p:spPr>
        <p:txBody>
          <a:bodyPr wrap="none" anchor="ctr"/>
          <a:lstStyle/>
          <a:p>
            <a:endParaRPr lang="en-US"/>
          </a:p>
        </p:txBody>
      </p:sp>
      <p:sp>
        <p:nvSpPr>
          <p:cNvPr id="19" name="Freeform 1"/>
          <p:cNvSpPr>
            <a:spLocks noChangeArrowheads="1"/>
          </p:cNvSpPr>
          <p:nvPr userDrawn="1"/>
        </p:nvSpPr>
        <p:spPr bwMode="auto">
          <a:xfrm>
            <a:off x="47205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A977B"/>
          </a:solidFill>
          <a:ln>
            <a:noFill/>
          </a:ln>
          <a:effectLst/>
        </p:spPr>
        <p:txBody>
          <a:bodyPr wrap="none" anchor="ctr"/>
          <a:lstStyle/>
          <a:p>
            <a:endParaRPr lang="en-US"/>
          </a:p>
        </p:txBody>
      </p:sp>
      <p:sp>
        <p:nvSpPr>
          <p:cNvPr id="20" name="Freeform 1"/>
          <p:cNvSpPr>
            <a:spLocks noChangeArrowheads="1"/>
          </p:cNvSpPr>
          <p:nvPr userDrawn="1"/>
        </p:nvSpPr>
        <p:spPr bwMode="auto">
          <a:xfrm>
            <a:off x="56282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3C4F0"/>
          </a:solidFill>
          <a:ln>
            <a:noFill/>
          </a:ln>
          <a:effectLst/>
        </p:spPr>
        <p:txBody>
          <a:bodyPr wrap="none" anchor="ctr"/>
          <a:lstStyle/>
          <a:p>
            <a:endParaRPr lang="en-US"/>
          </a:p>
        </p:txBody>
      </p:sp>
      <p:sp>
        <p:nvSpPr>
          <p:cNvPr id="21" name="Freeform 1"/>
          <p:cNvSpPr>
            <a:spLocks noChangeArrowheads="1"/>
          </p:cNvSpPr>
          <p:nvPr userDrawn="1"/>
        </p:nvSpPr>
        <p:spPr bwMode="auto">
          <a:xfrm>
            <a:off x="65359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AEB3"/>
          </a:solidFill>
          <a:ln>
            <a:noFill/>
          </a:ln>
          <a:effectLst/>
        </p:spPr>
        <p:txBody>
          <a:bodyPr wrap="none" anchor="ctr"/>
          <a:lstStyle/>
          <a:p>
            <a:endParaRPr lang="en-US"/>
          </a:p>
        </p:txBody>
      </p:sp>
      <p:sp>
        <p:nvSpPr>
          <p:cNvPr id="22" name="Freeform 1"/>
          <p:cNvSpPr>
            <a:spLocks noChangeArrowheads="1"/>
          </p:cNvSpPr>
          <p:nvPr userDrawn="1"/>
        </p:nvSpPr>
        <p:spPr bwMode="auto">
          <a:xfrm>
            <a:off x="74436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4006E"/>
          </a:solidFill>
          <a:ln>
            <a:noFill/>
          </a:ln>
          <a:effectLst/>
        </p:spPr>
        <p:txBody>
          <a:bodyPr wrap="none" anchor="ctr"/>
          <a:lstStyle/>
          <a:p>
            <a:endParaRPr lang="en-US"/>
          </a:p>
        </p:txBody>
      </p:sp>
      <p:sp>
        <p:nvSpPr>
          <p:cNvPr id="23" name="Freeform 1"/>
          <p:cNvSpPr>
            <a:spLocks noChangeArrowheads="1"/>
          </p:cNvSpPr>
          <p:nvPr userDrawn="1"/>
        </p:nvSpPr>
        <p:spPr bwMode="auto">
          <a:xfrm>
            <a:off x="8318511"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95297"/>
          </a:solidFill>
          <a:ln>
            <a:noFill/>
          </a:ln>
          <a:effectLst/>
        </p:spPr>
        <p:txBody>
          <a:bodyPr wrap="none" anchor="ctr"/>
          <a:lstStyle/>
          <a:p>
            <a:endParaRPr lang="en-US"/>
          </a:p>
        </p:txBody>
      </p:sp>
      <p:sp>
        <p:nvSpPr>
          <p:cNvPr id="24" name="Freeform 1"/>
          <p:cNvSpPr>
            <a:spLocks noChangeArrowheads="1"/>
          </p:cNvSpPr>
          <p:nvPr userDrawn="1"/>
        </p:nvSpPr>
        <p:spPr bwMode="auto">
          <a:xfrm>
            <a:off x="1819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0673D"/>
          </a:solidFill>
          <a:ln>
            <a:noFill/>
          </a:ln>
          <a:effectLst/>
        </p:spPr>
        <p:txBody>
          <a:bodyPr wrap="none" anchor="ctr"/>
          <a:lstStyle/>
          <a:p>
            <a:endParaRPr lang="en-US"/>
          </a:p>
        </p:txBody>
      </p:sp>
      <p:sp>
        <p:nvSpPr>
          <p:cNvPr id="26" name="Freeform 1"/>
          <p:cNvSpPr>
            <a:spLocks noChangeArrowheads="1"/>
          </p:cNvSpPr>
          <p:nvPr userDrawn="1"/>
        </p:nvSpPr>
        <p:spPr bwMode="auto">
          <a:xfrm>
            <a:off x="10896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CEB8A"/>
          </a:solidFill>
          <a:ln>
            <a:noFill/>
          </a:ln>
          <a:effectLst/>
        </p:spPr>
        <p:txBody>
          <a:bodyPr wrap="none" anchor="ctr"/>
          <a:lstStyle/>
          <a:p>
            <a:endParaRPr lang="en-US"/>
          </a:p>
        </p:txBody>
      </p:sp>
      <p:sp>
        <p:nvSpPr>
          <p:cNvPr id="27" name="Freeform 1"/>
          <p:cNvSpPr>
            <a:spLocks noChangeArrowheads="1"/>
          </p:cNvSpPr>
          <p:nvPr userDrawn="1"/>
        </p:nvSpPr>
        <p:spPr bwMode="auto">
          <a:xfrm>
            <a:off x="19973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FC97B"/>
          </a:solidFill>
          <a:ln>
            <a:noFill/>
          </a:ln>
          <a:effectLst/>
        </p:spPr>
        <p:txBody>
          <a:bodyPr wrap="none" anchor="ctr"/>
          <a:lstStyle/>
          <a:p>
            <a:endParaRPr lang="en-US"/>
          </a:p>
        </p:txBody>
      </p:sp>
      <p:sp>
        <p:nvSpPr>
          <p:cNvPr id="28" name="Freeform 1"/>
          <p:cNvSpPr>
            <a:spLocks noChangeArrowheads="1"/>
          </p:cNvSpPr>
          <p:nvPr userDrawn="1"/>
        </p:nvSpPr>
        <p:spPr bwMode="auto">
          <a:xfrm>
            <a:off x="29050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3DF9D"/>
          </a:solidFill>
          <a:ln>
            <a:noFill/>
          </a:ln>
          <a:effectLst/>
        </p:spPr>
        <p:txBody>
          <a:bodyPr wrap="none" anchor="ctr"/>
          <a:lstStyle/>
          <a:p>
            <a:endParaRPr lang="en-US"/>
          </a:p>
        </p:txBody>
      </p:sp>
      <p:sp>
        <p:nvSpPr>
          <p:cNvPr id="29" name="Freeform 1"/>
          <p:cNvSpPr>
            <a:spLocks noChangeArrowheads="1"/>
          </p:cNvSpPr>
          <p:nvPr userDrawn="1"/>
        </p:nvSpPr>
        <p:spPr bwMode="auto">
          <a:xfrm>
            <a:off x="381278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DE17C"/>
          </a:solidFill>
          <a:ln>
            <a:noFill/>
          </a:ln>
          <a:effectLst/>
        </p:spPr>
        <p:txBody>
          <a:bodyPr wrap="none" anchor="ctr"/>
          <a:lstStyle/>
          <a:p>
            <a:endParaRPr lang="en-US"/>
          </a:p>
        </p:txBody>
      </p:sp>
      <p:sp>
        <p:nvSpPr>
          <p:cNvPr id="30" name="Freeform 1"/>
          <p:cNvSpPr>
            <a:spLocks noChangeArrowheads="1"/>
          </p:cNvSpPr>
          <p:nvPr userDrawn="1"/>
        </p:nvSpPr>
        <p:spPr bwMode="auto">
          <a:xfrm>
            <a:off x="47205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17B"/>
          </a:solidFill>
          <a:ln>
            <a:noFill/>
          </a:ln>
          <a:effectLst/>
        </p:spPr>
        <p:txBody>
          <a:bodyPr wrap="none" anchor="ctr"/>
          <a:lstStyle/>
          <a:p>
            <a:endParaRPr lang="en-US"/>
          </a:p>
        </p:txBody>
      </p:sp>
      <p:sp>
        <p:nvSpPr>
          <p:cNvPr id="31" name="Freeform 1"/>
          <p:cNvSpPr>
            <a:spLocks noChangeArrowheads="1"/>
          </p:cNvSpPr>
          <p:nvPr userDrawn="1"/>
        </p:nvSpPr>
        <p:spPr bwMode="auto">
          <a:xfrm>
            <a:off x="56282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ADDF8"/>
          </a:solidFill>
          <a:ln>
            <a:noFill/>
          </a:ln>
          <a:effectLst/>
        </p:spPr>
        <p:txBody>
          <a:bodyPr wrap="none" anchor="ctr"/>
          <a:lstStyle/>
          <a:p>
            <a:endParaRPr lang="en-US"/>
          </a:p>
        </p:txBody>
      </p:sp>
      <p:sp>
        <p:nvSpPr>
          <p:cNvPr id="32" name="Freeform 1"/>
          <p:cNvSpPr>
            <a:spLocks noChangeArrowheads="1"/>
          </p:cNvSpPr>
          <p:nvPr userDrawn="1"/>
        </p:nvSpPr>
        <p:spPr bwMode="auto">
          <a:xfrm>
            <a:off x="65359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8E1DF"/>
          </a:solidFill>
          <a:ln>
            <a:noFill/>
          </a:ln>
          <a:effectLst/>
        </p:spPr>
        <p:txBody>
          <a:bodyPr wrap="none" anchor="ctr"/>
          <a:lstStyle/>
          <a:p>
            <a:endParaRPr lang="en-US"/>
          </a:p>
        </p:txBody>
      </p:sp>
      <p:sp>
        <p:nvSpPr>
          <p:cNvPr id="33" name="Freeform 1"/>
          <p:cNvSpPr>
            <a:spLocks noChangeArrowheads="1"/>
          </p:cNvSpPr>
          <p:nvPr userDrawn="1"/>
        </p:nvSpPr>
        <p:spPr bwMode="auto">
          <a:xfrm>
            <a:off x="74436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9CB7"/>
          </a:solidFill>
          <a:ln>
            <a:noFill/>
          </a:ln>
          <a:effectLst/>
        </p:spPr>
        <p:txBody>
          <a:bodyPr wrap="none" anchor="ctr"/>
          <a:lstStyle/>
          <a:p>
            <a:endParaRPr lang="en-US"/>
          </a:p>
        </p:txBody>
      </p:sp>
      <p:sp>
        <p:nvSpPr>
          <p:cNvPr id="34" name="Freeform 1"/>
          <p:cNvSpPr>
            <a:spLocks noChangeArrowheads="1"/>
          </p:cNvSpPr>
          <p:nvPr userDrawn="1"/>
        </p:nvSpPr>
        <p:spPr bwMode="auto">
          <a:xfrm>
            <a:off x="8318511"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CAE2"/>
          </a:solidFill>
          <a:ln>
            <a:noFill/>
          </a:ln>
          <a:effectLst/>
        </p:spPr>
        <p:txBody>
          <a:bodyPr wrap="none" anchor="ctr"/>
          <a:lstStyle/>
          <a:p>
            <a:endParaRPr lang="en-US"/>
          </a:p>
        </p:txBody>
      </p:sp>
      <p:sp>
        <p:nvSpPr>
          <p:cNvPr id="35" name="Freeform 1"/>
          <p:cNvSpPr>
            <a:spLocks noChangeArrowheads="1"/>
          </p:cNvSpPr>
          <p:nvPr userDrawn="1"/>
        </p:nvSpPr>
        <p:spPr bwMode="auto">
          <a:xfrm>
            <a:off x="1819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8BAB9"/>
          </a:solidFill>
          <a:ln>
            <a:noFill/>
          </a:ln>
          <a:effectLst/>
        </p:spPr>
        <p:txBody>
          <a:bodyPr wrap="none" anchor="ctr"/>
          <a:lstStyle/>
          <a:p>
            <a:endParaRPr lang="en-US"/>
          </a:p>
        </p:txBody>
      </p:sp>
      <p:sp>
        <p:nvSpPr>
          <p:cNvPr id="36" name="Rectangle 35"/>
          <p:cNvSpPr/>
          <p:nvPr userDrawn="1"/>
        </p:nvSpPr>
        <p:spPr>
          <a:xfrm>
            <a:off x="187040" y="1700808"/>
            <a:ext cx="712054"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185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46</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27</a:t>
            </a:r>
            <a:endParaRPr lang="en-US" sz="1400" dirty="0"/>
          </a:p>
        </p:txBody>
      </p:sp>
      <p:sp>
        <p:nvSpPr>
          <p:cNvPr id="38" name="Rectangle 37"/>
          <p:cNvSpPr/>
          <p:nvPr userDrawn="1"/>
        </p:nvSpPr>
        <p:spPr>
          <a:xfrm>
            <a:off x="108962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202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0</a:t>
            </a:r>
            <a:endParaRPr lang="en-US" sz="1400" dirty="0"/>
          </a:p>
        </p:txBody>
      </p:sp>
      <p:sp>
        <p:nvSpPr>
          <p:cNvPr id="39" name="Rectangle 38"/>
          <p:cNvSpPr/>
          <p:nvPr userDrawn="1"/>
        </p:nvSpPr>
        <p:spPr>
          <a:xfrm>
            <a:off x="199734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217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137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76</a:t>
            </a:r>
            <a:endParaRPr lang="en-US" sz="1400" dirty="0"/>
          </a:p>
        </p:txBody>
      </p:sp>
      <p:sp>
        <p:nvSpPr>
          <p:cNvPr id="40" name="Rectangle 39"/>
          <p:cNvSpPr/>
          <p:nvPr userDrawn="1"/>
        </p:nvSpPr>
        <p:spPr>
          <a:xfrm>
            <a:off x="290506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60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107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43</a:t>
            </a:r>
            <a:endParaRPr lang="en-US" sz="1400" dirty="0"/>
          </a:p>
        </p:txBody>
      </p:sp>
      <p:sp>
        <p:nvSpPr>
          <p:cNvPr id="41" name="Rectangle 40"/>
          <p:cNvSpPr/>
          <p:nvPr userDrawn="1"/>
        </p:nvSpPr>
        <p:spPr>
          <a:xfrm>
            <a:off x="381278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136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37</a:t>
            </a:r>
            <a:endParaRPr lang="en-US" sz="1400" dirty="0"/>
          </a:p>
        </p:txBody>
      </p:sp>
      <p:sp>
        <p:nvSpPr>
          <p:cNvPr id="42" name="Rectangle 41"/>
          <p:cNvSpPr/>
          <p:nvPr userDrawn="1"/>
        </p:nvSpPr>
        <p:spPr>
          <a:xfrm>
            <a:off x="4720506"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163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64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28</a:t>
            </a:r>
            <a:endParaRPr lang="en-US" sz="1400" dirty="0"/>
          </a:p>
        </p:txBody>
      </p:sp>
      <p:sp>
        <p:nvSpPr>
          <p:cNvPr id="43" name="Rectangle 42"/>
          <p:cNvSpPr/>
          <p:nvPr userDrawn="1"/>
        </p:nvSpPr>
        <p:spPr>
          <a:xfrm>
            <a:off x="562822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106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138</a:t>
            </a:r>
            <a:endParaRPr lang="en-US" sz="1400" dirty="0"/>
          </a:p>
        </p:txBody>
      </p:sp>
      <p:sp>
        <p:nvSpPr>
          <p:cNvPr id="44" name="Rectangle 43"/>
          <p:cNvSpPr/>
          <p:nvPr userDrawn="1"/>
        </p:nvSpPr>
        <p:spPr>
          <a:xfrm>
            <a:off x="653594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108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113</a:t>
            </a:r>
            <a:endParaRPr lang="en-US" sz="1400" dirty="0"/>
          </a:p>
        </p:txBody>
      </p:sp>
      <p:sp>
        <p:nvSpPr>
          <p:cNvPr id="45" name="Rectangle 44"/>
          <p:cNvSpPr/>
          <p:nvPr userDrawn="1"/>
        </p:nvSpPr>
        <p:spPr>
          <a:xfrm>
            <a:off x="7443666"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134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91</a:t>
            </a:r>
            <a:endParaRPr lang="en-US" sz="1400" dirty="0"/>
          </a:p>
        </p:txBody>
      </p:sp>
      <p:sp>
        <p:nvSpPr>
          <p:cNvPr id="46" name="Rectangle 45"/>
          <p:cNvSpPr/>
          <p:nvPr userDrawn="1"/>
        </p:nvSpPr>
        <p:spPr>
          <a:xfrm>
            <a:off x="8318511"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110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58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110</a:t>
            </a:r>
            <a:endParaRPr lang="en-US" sz="1400" dirty="0"/>
          </a:p>
        </p:txBody>
      </p:sp>
      <p:sp>
        <p:nvSpPr>
          <p:cNvPr id="47" name="Rectangle 46"/>
          <p:cNvSpPr/>
          <p:nvPr userDrawn="1"/>
        </p:nvSpPr>
        <p:spPr>
          <a:xfrm>
            <a:off x="187040"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208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103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61</a:t>
            </a:r>
            <a:endParaRPr lang="en-US" sz="1400" dirty="0"/>
          </a:p>
        </p:txBody>
      </p:sp>
      <p:sp>
        <p:nvSpPr>
          <p:cNvPr id="48" name="Rectangle 47"/>
          <p:cNvSpPr/>
          <p:nvPr userDrawn="1"/>
        </p:nvSpPr>
        <p:spPr>
          <a:xfrm>
            <a:off x="108962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247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232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0</a:t>
            </a:r>
            <a:endParaRPr lang="en-US" sz="1400" dirty="0"/>
          </a:p>
        </p:txBody>
      </p:sp>
      <p:sp>
        <p:nvSpPr>
          <p:cNvPr id="49" name="Rectangle 48"/>
          <p:cNvSpPr/>
          <p:nvPr userDrawn="1"/>
        </p:nvSpPr>
        <p:spPr>
          <a:xfrm>
            <a:off x="199734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239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201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19</a:t>
            </a:r>
            <a:endParaRPr lang="en-US" sz="1400" dirty="0"/>
          </a:p>
        </p:txBody>
      </p:sp>
      <p:sp>
        <p:nvSpPr>
          <p:cNvPr id="50" name="Rectangle 49"/>
          <p:cNvSpPr/>
          <p:nvPr userDrawn="1"/>
        </p:nvSpPr>
        <p:spPr>
          <a:xfrm>
            <a:off x="290506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161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192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53</a:t>
            </a:r>
            <a:endParaRPr lang="en-US" sz="1400" dirty="0"/>
          </a:p>
        </p:txBody>
      </p:sp>
      <p:sp>
        <p:nvSpPr>
          <p:cNvPr id="51" name="Rectangle 50"/>
          <p:cNvSpPr/>
          <p:nvPr userDrawn="1"/>
        </p:nvSpPr>
        <p:spPr>
          <a:xfrm>
            <a:off x="381278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181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175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11</a:t>
            </a:r>
            <a:endParaRPr lang="en-US" sz="1400" dirty="0"/>
          </a:p>
        </p:txBody>
      </p:sp>
      <p:sp>
        <p:nvSpPr>
          <p:cNvPr id="52" name="Rectangle 51"/>
          <p:cNvSpPr/>
          <p:nvPr userDrawn="1"/>
        </p:nvSpPr>
        <p:spPr>
          <a:xfrm>
            <a:off x="472050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202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151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123</a:t>
            </a:r>
            <a:endParaRPr lang="en-US" sz="1400" dirty="0"/>
          </a:p>
        </p:txBody>
      </p:sp>
      <p:sp>
        <p:nvSpPr>
          <p:cNvPr id="53" name="Rectangle 52"/>
          <p:cNvSpPr/>
          <p:nvPr userDrawn="1"/>
        </p:nvSpPr>
        <p:spPr>
          <a:xfrm>
            <a:off x="562822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196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240</a:t>
            </a:r>
            <a:endParaRPr lang="en-US" sz="1400" dirty="0"/>
          </a:p>
        </p:txBody>
      </p:sp>
      <p:sp>
        <p:nvSpPr>
          <p:cNvPr id="54" name="Rectangle 53"/>
          <p:cNvSpPr/>
          <p:nvPr userDrawn="1"/>
        </p:nvSpPr>
        <p:spPr>
          <a:xfrm>
            <a:off x="653594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134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174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179</a:t>
            </a:r>
            <a:endParaRPr lang="en-US" sz="1400" dirty="0"/>
          </a:p>
        </p:txBody>
      </p:sp>
      <p:sp>
        <p:nvSpPr>
          <p:cNvPr id="55" name="Rectangle 54"/>
          <p:cNvSpPr/>
          <p:nvPr userDrawn="1"/>
        </p:nvSpPr>
        <p:spPr>
          <a:xfrm>
            <a:off x="7443666" y="3429000"/>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196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110</a:t>
            </a:r>
            <a:endParaRPr lang="en-US" sz="1400" dirty="0"/>
          </a:p>
        </p:txBody>
      </p:sp>
      <p:sp>
        <p:nvSpPr>
          <p:cNvPr id="56" name="Rectangle 55"/>
          <p:cNvSpPr/>
          <p:nvPr userDrawn="1"/>
        </p:nvSpPr>
        <p:spPr>
          <a:xfrm>
            <a:off x="8318511" y="3429000"/>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82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151</a:t>
            </a:r>
            <a:endParaRPr lang="en-US" sz="1400" dirty="0"/>
          </a:p>
        </p:txBody>
      </p:sp>
      <p:sp>
        <p:nvSpPr>
          <p:cNvPr id="57" name="Rectangle 56"/>
          <p:cNvSpPr/>
          <p:nvPr userDrawn="1"/>
        </p:nvSpPr>
        <p:spPr>
          <a:xfrm>
            <a:off x="187040"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232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186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185</a:t>
            </a:r>
            <a:endParaRPr lang="en-US" sz="1400" dirty="0"/>
          </a:p>
        </p:txBody>
      </p:sp>
      <p:sp>
        <p:nvSpPr>
          <p:cNvPr id="58" name="Rectangle 57"/>
          <p:cNvSpPr/>
          <p:nvPr userDrawn="1"/>
        </p:nvSpPr>
        <p:spPr>
          <a:xfrm>
            <a:off x="108962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252</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G 235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138</a:t>
            </a:r>
            <a:endParaRPr lang="en-US" sz="1400" dirty="0"/>
          </a:p>
        </p:txBody>
      </p:sp>
      <p:sp>
        <p:nvSpPr>
          <p:cNvPr id="59" name="Rectangle 58"/>
          <p:cNvSpPr/>
          <p:nvPr userDrawn="1"/>
        </p:nvSpPr>
        <p:spPr>
          <a:xfrm>
            <a:off x="199734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239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201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123</a:t>
            </a:r>
            <a:endParaRPr lang="en-US" sz="1400" dirty="0"/>
          </a:p>
        </p:txBody>
      </p:sp>
      <p:sp>
        <p:nvSpPr>
          <p:cNvPr id="60" name="Rectangle 59"/>
          <p:cNvSpPr/>
          <p:nvPr userDrawn="1"/>
        </p:nvSpPr>
        <p:spPr>
          <a:xfrm>
            <a:off x="290506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211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223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157</a:t>
            </a:r>
            <a:endParaRPr lang="en-US" sz="1400" dirty="0"/>
          </a:p>
        </p:txBody>
      </p:sp>
      <p:sp>
        <p:nvSpPr>
          <p:cNvPr id="61" name="Rectangle 60"/>
          <p:cNvSpPr/>
          <p:nvPr userDrawn="1"/>
        </p:nvSpPr>
        <p:spPr>
          <a:xfrm>
            <a:off x="381278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225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124</a:t>
            </a:r>
            <a:endParaRPr lang="en-US" sz="1400" dirty="0"/>
          </a:p>
        </p:txBody>
      </p:sp>
      <p:sp>
        <p:nvSpPr>
          <p:cNvPr id="62" name="Rectangle 61"/>
          <p:cNvSpPr/>
          <p:nvPr userDrawn="1"/>
        </p:nvSpPr>
        <p:spPr>
          <a:xfrm>
            <a:off x="472050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193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123</a:t>
            </a:r>
            <a:endParaRPr lang="en-US" sz="1400" dirty="0"/>
          </a:p>
        </p:txBody>
      </p:sp>
      <p:sp>
        <p:nvSpPr>
          <p:cNvPr id="63" name="Rectangle 62"/>
          <p:cNvSpPr/>
          <p:nvPr userDrawn="1"/>
        </p:nvSpPr>
        <p:spPr>
          <a:xfrm>
            <a:off x="562822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186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221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248</a:t>
            </a:r>
            <a:endParaRPr lang="en-US" sz="1400" dirty="0"/>
          </a:p>
        </p:txBody>
      </p:sp>
      <p:sp>
        <p:nvSpPr>
          <p:cNvPr id="64" name="Rectangle 63"/>
          <p:cNvSpPr/>
          <p:nvPr userDrawn="1"/>
        </p:nvSpPr>
        <p:spPr>
          <a:xfrm>
            <a:off x="653594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200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225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223</a:t>
            </a:r>
            <a:endParaRPr lang="en-US" sz="1400" dirty="0"/>
          </a:p>
        </p:txBody>
      </p:sp>
      <p:sp>
        <p:nvSpPr>
          <p:cNvPr id="65" name="Rectangle 64"/>
          <p:cNvSpPr/>
          <p:nvPr userDrawn="1"/>
        </p:nvSpPr>
        <p:spPr>
          <a:xfrm>
            <a:off x="744366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156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183</a:t>
            </a:r>
            <a:endParaRPr lang="en-US" sz="1400" dirty="0"/>
          </a:p>
        </p:txBody>
      </p:sp>
      <p:sp>
        <p:nvSpPr>
          <p:cNvPr id="66" name="Rectangle 65"/>
          <p:cNvSpPr/>
          <p:nvPr userDrawn="1"/>
        </p:nvSpPr>
        <p:spPr>
          <a:xfrm>
            <a:off x="8318511"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202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226</a:t>
            </a:r>
            <a:endParaRPr lang="en-US" sz="1400" dirty="0"/>
          </a:p>
        </p:txBody>
      </p:sp>
      <p:sp>
        <p:nvSpPr>
          <p:cNvPr id="67" name="Rectangle 66"/>
          <p:cNvSpPr/>
          <p:nvPr userDrawn="1"/>
        </p:nvSpPr>
        <p:spPr>
          <a:xfrm>
            <a:off x="35496" y="658222"/>
            <a:ext cx="902811"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Strawberry</a:t>
            </a:r>
            <a:endParaRPr lang="en-US" sz="1200" b="1" dirty="0"/>
          </a:p>
        </p:txBody>
      </p:sp>
      <p:sp>
        <p:nvSpPr>
          <p:cNvPr id="68" name="Rectangle 67"/>
          <p:cNvSpPr/>
          <p:nvPr userDrawn="1"/>
        </p:nvSpPr>
        <p:spPr>
          <a:xfrm>
            <a:off x="1089626" y="658222"/>
            <a:ext cx="617702"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Lemon</a:t>
            </a:r>
            <a:endParaRPr lang="en-US" sz="1200" b="1" dirty="0"/>
          </a:p>
        </p:txBody>
      </p:sp>
      <p:sp>
        <p:nvSpPr>
          <p:cNvPr id="69" name="Rectangle 68"/>
          <p:cNvSpPr/>
          <p:nvPr userDrawn="1"/>
        </p:nvSpPr>
        <p:spPr>
          <a:xfrm>
            <a:off x="1890858" y="658222"/>
            <a:ext cx="811340"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Mandarin</a:t>
            </a:r>
            <a:endParaRPr lang="en-US" sz="1200" b="1" dirty="0"/>
          </a:p>
        </p:txBody>
      </p:sp>
      <p:sp>
        <p:nvSpPr>
          <p:cNvPr id="70" name="Rectangle 69"/>
          <p:cNvSpPr/>
          <p:nvPr userDrawn="1"/>
        </p:nvSpPr>
        <p:spPr>
          <a:xfrm>
            <a:off x="3010754" y="655013"/>
            <a:ext cx="490188"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Lime</a:t>
            </a:r>
            <a:endParaRPr lang="en-US" sz="1200" b="1" dirty="0"/>
          </a:p>
        </p:txBody>
      </p:sp>
      <p:sp>
        <p:nvSpPr>
          <p:cNvPr id="71" name="Rectangle 70"/>
          <p:cNvSpPr/>
          <p:nvPr userDrawn="1"/>
        </p:nvSpPr>
        <p:spPr>
          <a:xfrm>
            <a:off x="3861807" y="655013"/>
            <a:ext cx="514609"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Olive</a:t>
            </a:r>
            <a:endParaRPr lang="en-US" sz="1200" b="1" dirty="0"/>
          </a:p>
        </p:txBody>
      </p:sp>
      <p:sp>
        <p:nvSpPr>
          <p:cNvPr id="72" name="Rectangle 71"/>
          <p:cNvSpPr/>
          <p:nvPr userDrawn="1"/>
        </p:nvSpPr>
        <p:spPr>
          <a:xfrm>
            <a:off x="4644008" y="655013"/>
            <a:ext cx="835535"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Cinnamon</a:t>
            </a:r>
            <a:endParaRPr lang="en-US" sz="1200" b="1" dirty="0"/>
          </a:p>
        </p:txBody>
      </p:sp>
      <p:sp>
        <p:nvSpPr>
          <p:cNvPr id="73" name="Rectangle 72"/>
          <p:cNvSpPr/>
          <p:nvPr userDrawn="1"/>
        </p:nvSpPr>
        <p:spPr>
          <a:xfrm>
            <a:off x="5580112" y="655013"/>
            <a:ext cx="813043"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Blueberry</a:t>
            </a:r>
            <a:endParaRPr lang="en-US" sz="1200" b="1" dirty="0"/>
          </a:p>
        </p:txBody>
      </p:sp>
      <p:sp>
        <p:nvSpPr>
          <p:cNvPr id="74" name="Rectangle 73"/>
          <p:cNvSpPr/>
          <p:nvPr userDrawn="1"/>
        </p:nvSpPr>
        <p:spPr>
          <a:xfrm>
            <a:off x="6535684" y="655013"/>
            <a:ext cx="618980"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Thyme</a:t>
            </a:r>
            <a:endParaRPr lang="en-US" sz="1200" b="1" dirty="0"/>
          </a:p>
        </p:txBody>
      </p:sp>
      <p:sp>
        <p:nvSpPr>
          <p:cNvPr id="75" name="Rectangle 74"/>
          <p:cNvSpPr/>
          <p:nvPr userDrawn="1"/>
        </p:nvSpPr>
        <p:spPr>
          <a:xfrm>
            <a:off x="7505405" y="655013"/>
            <a:ext cx="530915"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Berry</a:t>
            </a:r>
            <a:endParaRPr lang="en-US" sz="1200" b="1" dirty="0"/>
          </a:p>
        </p:txBody>
      </p:sp>
      <p:sp>
        <p:nvSpPr>
          <p:cNvPr id="76" name="Rectangle 75"/>
          <p:cNvSpPr/>
          <p:nvPr userDrawn="1"/>
        </p:nvSpPr>
        <p:spPr>
          <a:xfrm>
            <a:off x="8367499" y="655013"/>
            <a:ext cx="512129"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Plum</a:t>
            </a:r>
          </a:p>
        </p:txBody>
      </p:sp>
      <p:sp>
        <p:nvSpPr>
          <p:cNvPr id="77" name="Rectangle 76"/>
          <p:cNvSpPr/>
          <p:nvPr userDrawn="1"/>
        </p:nvSpPr>
        <p:spPr>
          <a:xfrm>
            <a:off x="187040" y="76562"/>
            <a:ext cx="8779840" cy="400110"/>
          </a:xfrm>
          <a:prstGeom prst="rect">
            <a:avLst/>
          </a:prstGeom>
        </p:spPr>
        <p:txBody>
          <a:bodyPr wrap="squar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i="0" u="none" strike="noStrike" kern="1200" baseline="0" dirty="0">
                <a:solidFill>
                  <a:schemeClr val="tx1"/>
                </a:solidFill>
                <a:latin typeface="+mn-lt"/>
                <a:ea typeface="+mn-ea"/>
                <a:cs typeface="+mn-cs"/>
              </a:rPr>
              <a:t>Caritas Australia Colour Palette</a:t>
            </a:r>
            <a:endParaRPr lang="en-US" sz="2000" b="1" dirty="0"/>
          </a:p>
        </p:txBody>
      </p:sp>
    </p:spTree>
    <p:extLst>
      <p:ext uri="{BB962C8B-B14F-4D97-AF65-F5344CB8AC3E}">
        <p14:creationId xmlns:p14="http://schemas.microsoft.com/office/powerpoint/2010/main" val="92845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 descripto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a:t>Click to edit Master title style</a:t>
            </a:r>
            <a:endParaRPr lang="en-US" dirty="0"/>
          </a:p>
        </p:txBody>
      </p:sp>
      <p:pic>
        <p:nvPicPr>
          <p:cNvPr id="2" name="Picture 1"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sp>
        <p:nvSpPr>
          <p:cNvPr id="1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dirty="0"/>
          </a:p>
        </p:txBody>
      </p:sp>
      <p:sp>
        <p:nvSpPr>
          <p:cNvPr id="16"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7"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758977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a:t>Click to edit Master title style</a:t>
            </a:r>
            <a:endParaRPr lang="en-US" dirty="0"/>
          </a:p>
        </p:txBody>
      </p:sp>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10"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250"/>
              </a:spcBef>
              <a:buFontTx/>
              <a:buNone/>
              <a:defRPr sz="2400" cap="all">
                <a:solidFill>
                  <a:schemeClr val="bg1"/>
                </a:solidFill>
                <a:latin typeface="Arial"/>
                <a:cs typeface="Arial"/>
              </a:defRPr>
            </a:lvl2pPr>
            <a:lvl3pPr marL="0" indent="-180000">
              <a:spcBef>
                <a:spcPts val="250"/>
              </a:spcBef>
              <a:buFont typeface="Arial"/>
              <a:buChar char="•"/>
              <a:defRPr sz="1800">
                <a:solidFill>
                  <a:schemeClr val="bg1"/>
                </a:solidFill>
                <a:latin typeface="Arial"/>
                <a:cs typeface="Arial"/>
              </a:defRPr>
            </a:lvl3pPr>
            <a:lvl4pPr marL="432000" indent="-228600">
              <a:spcBef>
                <a:spcPts val="250"/>
              </a:spcBef>
              <a:buFont typeface="Arial"/>
              <a:buChar char="•"/>
              <a:defRPr sz="1800">
                <a:solidFill>
                  <a:schemeClr val="bg1"/>
                </a:solidFill>
                <a:latin typeface="Arial"/>
                <a:cs typeface="Arial"/>
              </a:defRPr>
            </a:lvl4pPr>
            <a:lvl5pPr marL="594000" indent="-180000">
              <a:spcBef>
                <a:spcPts val="250"/>
              </a:spcBef>
              <a:buFont typeface="Arial"/>
              <a:buChar char="•"/>
              <a:defRPr sz="1800">
                <a:solidFill>
                  <a:schemeClr val="bg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15"/>
          <p:cNvSpPr>
            <a:spLocks noGrp="1"/>
          </p:cNvSpPr>
          <p:nvPr>
            <p:ph type="body" sz="quarter" idx="11"/>
          </p:nvPr>
        </p:nvSpPr>
        <p:spPr>
          <a:xfrm>
            <a:off x="539552" y="5516563"/>
            <a:ext cx="4464496" cy="819150"/>
          </a:xfrm>
          <a:prstGeom prst="rect">
            <a:avLst/>
          </a:prstGeom>
        </p:spPr>
        <p:txBody>
          <a:bodyPr>
            <a:noAutofit/>
          </a:bodyPr>
          <a:lstStyle>
            <a:lvl1pPr marL="0" indent="0">
              <a:buFontTx/>
              <a:buNone/>
              <a:defRPr sz="1050">
                <a:solidFill>
                  <a:schemeClr val="bg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Tree>
    <p:extLst>
      <p:ext uri="{BB962C8B-B14F-4D97-AF65-F5344CB8AC3E}">
        <p14:creationId xmlns:p14="http://schemas.microsoft.com/office/powerpoint/2010/main" val="305241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0" name="Text Placeholder 9"/>
          <p:cNvSpPr>
            <a:spLocks noGrp="1"/>
          </p:cNvSpPr>
          <p:nvPr>
            <p:ph type="body" sz="quarter" idx="10"/>
          </p:nvPr>
        </p:nvSpPr>
        <p:spPr>
          <a:xfrm>
            <a:off x="539552" y="3871598"/>
            <a:ext cx="7956748"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pic>
        <p:nvPicPr>
          <p:cNvPr id="2"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dirty="0"/>
          </a:p>
        </p:txBody>
      </p:sp>
      <p:sp>
        <p:nvSpPr>
          <p:cNvPr id="20"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dirty="0"/>
          </a:p>
        </p:txBody>
      </p:sp>
      <p:sp>
        <p:nvSpPr>
          <p:cNvPr id="21"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1552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0" name="Text Placeholder 9"/>
          <p:cNvSpPr>
            <a:spLocks noGrp="1"/>
          </p:cNvSpPr>
          <p:nvPr>
            <p:ph type="body" sz="quarter" idx="10"/>
          </p:nvPr>
        </p:nvSpPr>
        <p:spPr>
          <a:xfrm>
            <a:off x="539552" y="3871598"/>
            <a:ext cx="7956748" cy="1213586"/>
          </a:xfrm>
          <a:prstGeom prst="rect">
            <a:avLst/>
          </a:prstGeom>
        </p:spPr>
        <p:txBody>
          <a:bodyPr numCol="2" spcCol="36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pic>
        <p:nvPicPr>
          <p:cNvPr id="2"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dirty="0"/>
          </a:p>
        </p:txBody>
      </p:sp>
      <p:sp>
        <p:nvSpPr>
          <p:cNvPr id="18"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dirty="0"/>
          </a:p>
        </p:txBody>
      </p:sp>
      <p:sp>
        <p:nvSpPr>
          <p:cNvPr id="19"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901833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590559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at your donations can do">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647700" y="2050447"/>
            <a:ext cx="4212332" cy="361080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Picture Placeholder 4"/>
          <p:cNvSpPr>
            <a:spLocks noGrp="1"/>
          </p:cNvSpPr>
          <p:nvPr>
            <p:ph type="pic" sz="quarter" idx="12"/>
          </p:nvPr>
        </p:nvSpPr>
        <p:spPr>
          <a:xfrm>
            <a:off x="6909251" y="2078818"/>
            <a:ext cx="1587050" cy="1566206"/>
          </a:xfrm>
          <a:prstGeom prst="rect">
            <a:avLst/>
          </a:prstGeom>
        </p:spPr>
        <p:txBody>
          <a:bodyPr vert="horz"/>
          <a:lstStyle>
            <a:lvl1pPr>
              <a:defRPr sz="1050">
                <a:latin typeface="Arial"/>
                <a:cs typeface="Arial"/>
              </a:defRPr>
            </a:lvl1pPr>
          </a:lstStyle>
          <a:p>
            <a:endParaRPr lang="en-US" dirty="0"/>
          </a:p>
        </p:txBody>
      </p:sp>
      <p:sp>
        <p:nvSpPr>
          <p:cNvPr id="20" name="Picture Placeholder 4"/>
          <p:cNvSpPr>
            <a:spLocks noGrp="1"/>
          </p:cNvSpPr>
          <p:nvPr>
            <p:ph type="pic" sz="quarter" idx="13"/>
          </p:nvPr>
        </p:nvSpPr>
        <p:spPr>
          <a:xfrm>
            <a:off x="6909251" y="3861048"/>
            <a:ext cx="1587050" cy="1566206"/>
          </a:xfrm>
          <a:prstGeom prst="rect">
            <a:avLst/>
          </a:prstGeom>
        </p:spPr>
        <p:txBody>
          <a:bodyPr vert="horz"/>
          <a:lstStyle>
            <a:lvl1pPr>
              <a:defRPr sz="1050">
                <a:latin typeface="Arial"/>
                <a:cs typeface="Arial"/>
              </a:defRPr>
            </a:lvl1pPr>
          </a:lstStyle>
          <a:p>
            <a:endParaRPr lang="en-US" dirty="0"/>
          </a:p>
        </p:txBody>
      </p:sp>
      <p:sp>
        <p:nvSpPr>
          <p:cNvPr id="21" name="Picture Placeholder 4"/>
          <p:cNvSpPr>
            <a:spLocks noGrp="1"/>
          </p:cNvSpPr>
          <p:nvPr>
            <p:ph type="pic" sz="quarter" idx="14"/>
          </p:nvPr>
        </p:nvSpPr>
        <p:spPr>
          <a:xfrm>
            <a:off x="5074618" y="2078818"/>
            <a:ext cx="1587050" cy="1566206"/>
          </a:xfrm>
          <a:prstGeom prst="rect">
            <a:avLst/>
          </a:prstGeom>
        </p:spPr>
        <p:txBody>
          <a:bodyPr vert="horz"/>
          <a:lstStyle>
            <a:lvl1pPr>
              <a:defRPr sz="1050">
                <a:latin typeface="Arial"/>
                <a:cs typeface="Arial"/>
              </a:defRPr>
            </a:lvl1pPr>
          </a:lstStyle>
          <a:p>
            <a:endParaRPr lang="en-US" dirty="0"/>
          </a:p>
        </p:txBody>
      </p:sp>
      <p:sp>
        <p:nvSpPr>
          <p:cNvPr id="22" name="Picture Placeholder 4"/>
          <p:cNvSpPr>
            <a:spLocks noGrp="1"/>
          </p:cNvSpPr>
          <p:nvPr>
            <p:ph type="pic" sz="quarter" idx="15"/>
          </p:nvPr>
        </p:nvSpPr>
        <p:spPr>
          <a:xfrm>
            <a:off x="5074618" y="3861048"/>
            <a:ext cx="1587050" cy="1566206"/>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281318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539552" y="2060848"/>
            <a:ext cx="7956748" cy="1468437"/>
          </a:xfrm>
          <a:prstGeom prst="rect">
            <a:avLst/>
          </a:prstGeom>
        </p:spPr>
        <p:txBody>
          <a:bodyPr numCol="2" spcCol="18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326752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A8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878718"/>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59" r:id="rId6"/>
    <p:sldLayoutId id="2147483660" r:id="rId7"/>
    <p:sldLayoutId id="2147483673"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72" r:id="rId17"/>
    <p:sldLayoutId id="2147483669" r:id="rId18"/>
    <p:sldLayoutId id="2147483675" r:id="rId19"/>
    <p:sldLayoutId id="2147483670" r:id="rId20"/>
    <p:sldLayoutId id="2147483671" r:id="rId21"/>
    <p:sldLayoutId id="2147483674"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Caritas and Works of mercy</a:t>
            </a:r>
            <a:br>
              <a:rPr lang="en-AU" dirty="0"/>
            </a:br>
            <a:r>
              <a:rPr lang="en-AU" dirty="0"/>
              <a:t/>
            </a:r>
            <a:br>
              <a:rPr lang="en-AU" dirty="0"/>
            </a:br>
            <a:endParaRPr lang="en-AU" dirty="0"/>
          </a:p>
        </p:txBody>
      </p:sp>
      <p:pic>
        <p:nvPicPr>
          <p:cNvPr id="11" name="Picture Placeholder 10"/>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563" r="12563"/>
          <a:stretch>
            <a:fillRect/>
          </a:stretch>
        </p:blipFill>
        <p:spPr/>
      </p:pic>
      <p:pic>
        <p:nvPicPr>
          <p:cNvPr id="10" name="Picture Placeholder 9"/>
          <p:cNvPicPr>
            <a:picLocks noGrp="1" noChangeAspect="1"/>
          </p:cNvPicPr>
          <p:nvPr>
            <p:ph type="pic" sz="quarter" idx="11"/>
          </p:nvPr>
        </p:nvPicPr>
        <p:blipFill>
          <a:blip r:embed="rId4">
            <a:extLst>
              <a:ext uri="{28A0092B-C50C-407E-A947-70E740481C1C}">
                <a14:useLocalDpi xmlns:a14="http://schemas.microsoft.com/office/drawing/2010/main" val="0"/>
              </a:ext>
            </a:extLst>
          </a:blip>
          <a:stretch>
            <a:fillRect/>
          </a:stretch>
        </p:blipFill>
        <p:spPr>
          <a:xfrm>
            <a:off x="3462957" y="2433240"/>
            <a:ext cx="2265559" cy="2147887"/>
          </a:xfrm>
        </p:spPr>
      </p:pic>
      <p:pic>
        <p:nvPicPr>
          <p:cNvPr id="12" name="Picture Placeholder 11"/>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2563" r="12563"/>
          <a:stretch>
            <a:fillRect/>
          </a:stretch>
        </p:blipFill>
        <p:spPr/>
      </p:pic>
      <p:sp>
        <p:nvSpPr>
          <p:cNvPr id="6" name="TextBox 5"/>
          <p:cNvSpPr txBox="1"/>
          <p:nvPr/>
        </p:nvSpPr>
        <p:spPr>
          <a:xfrm>
            <a:off x="539552" y="4767149"/>
            <a:ext cx="8266293" cy="1754326"/>
          </a:xfrm>
          <a:prstGeom prst="rect">
            <a:avLst/>
          </a:prstGeom>
          <a:noFill/>
        </p:spPr>
        <p:txBody>
          <a:bodyPr wrap="square" rtlCol="0" anchor="t">
            <a:spAutoFit/>
          </a:bodyPr>
          <a:lstStyle/>
          <a:p>
            <a:r>
              <a:rPr lang="en-AU" dirty="0">
                <a:solidFill>
                  <a:schemeClr val="bg1"/>
                </a:solidFill>
              </a:rPr>
              <a:t>Tip: see the ‘Notes’ section to learn more about Caritas Australia’s work.</a:t>
            </a:r>
          </a:p>
          <a:p>
            <a:endParaRPr lang="en-AU" sz="1200" i="1" dirty="0">
              <a:solidFill>
                <a:schemeClr val="bg1"/>
              </a:solidFill>
              <a:cs typeface="Arial"/>
            </a:endParaRPr>
          </a:p>
          <a:p>
            <a:r>
              <a:rPr lang="en-AU" sz="1200" i="1" dirty="0">
                <a:solidFill>
                  <a:schemeClr val="bg1"/>
                </a:solidFill>
                <a:cs typeface="Arial"/>
              </a:rPr>
              <a:t>WARNING: Aboriginal and Torres Strait Islander viewers are warned that the following presentation may contain images of deceased persons.</a:t>
            </a:r>
            <a:endParaRPr lang="en-AU" sz="1200" dirty="0">
              <a:cs typeface="Arial"/>
            </a:endParaRPr>
          </a:p>
          <a:p>
            <a:endParaRPr lang="en-AU" dirty="0">
              <a:solidFill>
                <a:schemeClr val="bg1"/>
              </a:solidFill>
              <a:cs typeface="Arial"/>
            </a:endParaRPr>
          </a:p>
          <a:p>
            <a:r>
              <a:rPr lang="en-AU" sz="1200" dirty="0">
                <a:solidFill>
                  <a:schemeClr val="bg1"/>
                </a:solidFill>
              </a:rPr>
              <a:t>Secondary</a:t>
            </a:r>
          </a:p>
          <a:p>
            <a:r>
              <a:rPr lang="en-AU" sz="1200" dirty="0">
                <a:solidFill>
                  <a:schemeClr val="bg1"/>
                </a:solidFill>
              </a:rPr>
              <a:t>Religious Education</a:t>
            </a:r>
          </a:p>
          <a:p>
            <a:r>
              <a:rPr lang="en-AU" sz="1200" dirty="0">
                <a:solidFill>
                  <a:schemeClr val="bg1"/>
                </a:solidFill>
              </a:rPr>
              <a:t>Updated </a:t>
            </a:r>
            <a:r>
              <a:rPr lang="en-AU" sz="1200" dirty="0" smtClean="0">
                <a:solidFill>
                  <a:schemeClr val="bg1"/>
                </a:solidFill>
              </a:rPr>
              <a:t>May 2018</a:t>
            </a:r>
            <a:endParaRPr lang="en-AU" sz="1200" dirty="0">
              <a:solidFill>
                <a:schemeClr val="bg1"/>
              </a:solidFill>
            </a:endParaRPr>
          </a:p>
        </p:txBody>
      </p:sp>
    </p:spTree>
    <p:extLst>
      <p:ext uri="{BB962C8B-B14F-4D97-AF65-F5344CB8AC3E}">
        <p14:creationId xmlns:p14="http://schemas.microsoft.com/office/powerpoint/2010/main" val="156433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0" y="-16005"/>
            <a:ext cx="10130112" cy="6874005"/>
          </a:xfrm>
        </p:spPr>
      </p:pic>
      <p:sp>
        <p:nvSpPr>
          <p:cNvPr id="6" name="Freeform 1"/>
          <p:cNvSpPr>
            <a:spLocks noChangeArrowheads="1"/>
          </p:cNvSpPr>
          <p:nvPr/>
        </p:nvSpPr>
        <p:spPr bwMode="auto">
          <a:xfrm>
            <a:off x="159814" y="3861048"/>
            <a:ext cx="3476082" cy="2870657"/>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3" name="Text Placeholder 2"/>
          <p:cNvSpPr>
            <a:spLocks noGrp="1"/>
          </p:cNvSpPr>
          <p:nvPr>
            <p:ph type="body" sz="quarter" idx="11"/>
          </p:nvPr>
        </p:nvSpPr>
        <p:spPr/>
        <p:txBody>
          <a:bodyPr/>
          <a:lstStyle/>
          <a:p>
            <a:r>
              <a:rPr lang="en-AU" dirty="0">
                <a:solidFill>
                  <a:schemeClr val="bg1"/>
                </a:solidFill>
              </a:rPr>
              <a:t>Photo credit: Simon Hewson</a:t>
            </a:r>
            <a:endParaRPr lang="en-US" dirty="0"/>
          </a:p>
        </p:txBody>
      </p:sp>
      <p:sp>
        <p:nvSpPr>
          <p:cNvPr id="7" name="Rectangle 6"/>
          <p:cNvSpPr/>
          <p:nvPr/>
        </p:nvSpPr>
        <p:spPr bwMode="auto">
          <a:xfrm>
            <a:off x="270000" y="270000"/>
            <a:ext cx="8604000" cy="6318000"/>
          </a:xfrm>
          <a:prstGeom prst="rect">
            <a:avLst/>
          </a:prstGeom>
          <a:noFill/>
          <a:ln w="25400">
            <a:solidFill>
              <a:schemeClr val="bg1"/>
            </a:solidFill>
          </a:ln>
          <a:effectLst/>
        </p:spPr>
        <p:txBody>
          <a:bodyPr wrap="none" rtlCol="0" anchor="ctr"/>
          <a:lstStyle/>
          <a:p>
            <a:pPr algn="ctr"/>
            <a:endParaRPr lang="en-US"/>
          </a:p>
        </p:txBody>
      </p:sp>
      <p:pic>
        <p:nvPicPr>
          <p:cNvPr id="5" name="Picture 4"/>
          <p:cNvPicPr>
            <a:picLocks noChangeAspect="1"/>
          </p:cNvPicPr>
          <p:nvPr/>
        </p:nvPicPr>
        <p:blipFill>
          <a:blip r:embed="rId4"/>
          <a:stretch>
            <a:fillRect/>
          </a:stretch>
        </p:blipFill>
        <p:spPr>
          <a:xfrm>
            <a:off x="159814" y="3884626"/>
            <a:ext cx="3249450" cy="2847079"/>
          </a:xfrm>
          <a:prstGeom prst="rect">
            <a:avLst/>
          </a:prstGeom>
        </p:spPr>
      </p:pic>
    </p:spTree>
    <p:extLst>
      <p:ext uri="{BB962C8B-B14F-4D97-AF65-F5344CB8AC3E}">
        <p14:creationId xmlns:p14="http://schemas.microsoft.com/office/powerpoint/2010/main" val="1753733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24540" y="-16005"/>
            <a:ext cx="9168540" cy="6874005"/>
          </a:xfrm>
        </p:spPr>
      </p:pic>
      <p:sp>
        <p:nvSpPr>
          <p:cNvPr id="6" name="Freeform 1"/>
          <p:cNvSpPr>
            <a:spLocks noChangeArrowheads="1"/>
          </p:cNvSpPr>
          <p:nvPr/>
        </p:nvSpPr>
        <p:spPr bwMode="auto">
          <a:xfrm>
            <a:off x="171172" y="4104456"/>
            <a:ext cx="3680747" cy="2622383"/>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solidFill>
                <a:schemeClr val="bg1"/>
              </a:solidFill>
            </a:endParaRPr>
          </a:p>
        </p:txBody>
      </p:sp>
      <p:sp>
        <p:nvSpPr>
          <p:cNvPr id="3" name="Text Placeholder 2"/>
          <p:cNvSpPr>
            <a:spLocks noGrp="1"/>
          </p:cNvSpPr>
          <p:nvPr>
            <p:ph type="body" sz="quarter" idx="11"/>
          </p:nvPr>
        </p:nvSpPr>
        <p:spPr/>
        <p:txBody>
          <a:bodyPr/>
          <a:lstStyle/>
          <a:p>
            <a:r>
              <a:rPr lang="en-AU" dirty="0"/>
              <a:t>Photo credit: Caritas Cambodia</a:t>
            </a:r>
            <a:endParaRPr lang="en-US" dirty="0"/>
          </a:p>
        </p:txBody>
      </p:sp>
      <p:sp>
        <p:nvSpPr>
          <p:cNvPr id="7" name="Rectangle 6"/>
          <p:cNvSpPr/>
          <p:nvPr/>
        </p:nvSpPr>
        <p:spPr bwMode="auto">
          <a:xfrm>
            <a:off x="270000" y="270000"/>
            <a:ext cx="8604000" cy="6318000"/>
          </a:xfrm>
          <a:prstGeom prst="rect">
            <a:avLst/>
          </a:prstGeom>
          <a:noFill/>
          <a:ln w="25400">
            <a:solidFill>
              <a:schemeClr val="bg1"/>
            </a:solidFill>
          </a:ln>
          <a:effectLst/>
        </p:spPr>
        <p:txBody>
          <a:bodyPr wrap="none" rtlCol="0" anchor="ctr"/>
          <a:lstStyle/>
          <a:p>
            <a:pPr algn="ctr"/>
            <a:endParaRPr lang="en-US"/>
          </a:p>
        </p:txBody>
      </p:sp>
      <p:pic>
        <p:nvPicPr>
          <p:cNvPr id="5" name="Picture 4"/>
          <p:cNvPicPr>
            <a:picLocks noChangeAspect="1"/>
          </p:cNvPicPr>
          <p:nvPr/>
        </p:nvPicPr>
        <p:blipFill>
          <a:blip r:embed="rId4"/>
          <a:stretch>
            <a:fillRect/>
          </a:stretch>
        </p:blipFill>
        <p:spPr>
          <a:xfrm>
            <a:off x="230581" y="4144168"/>
            <a:ext cx="3621338" cy="2578832"/>
          </a:xfrm>
          <a:prstGeom prst="rect">
            <a:avLst/>
          </a:prstGeom>
        </p:spPr>
      </p:pic>
    </p:spTree>
    <p:extLst>
      <p:ext uri="{BB962C8B-B14F-4D97-AF65-F5344CB8AC3E}">
        <p14:creationId xmlns:p14="http://schemas.microsoft.com/office/powerpoint/2010/main" val="788774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1188640" y="-83587"/>
            <a:ext cx="10802639" cy="7200000"/>
          </a:xfrm>
        </p:spPr>
      </p:pic>
      <p:sp>
        <p:nvSpPr>
          <p:cNvPr id="6" name="Freeform 1"/>
          <p:cNvSpPr>
            <a:spLocks noChangeArrowheads="1"/>
          </p:cNvSpPr>
          <p:nvPr/>
        </p:nvSpPr>
        <p:spPr bwMode="auto">
          <a:xfrm>
            <a:off x="159814" y="3808438"/>
            <a:ext cx="3010276" cy="2985539"/>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3" name="Text Placeholder 2"/>
          <p:cNvSpPr>
            <a:spLocks noGrp="1"/>
          </p:cNvSpPr>
          <p:nvPr>
            <p:ph type="body" sz="quarter" idx="11"/>
          </p:nvPr>
        </p:nvSpPr>
        <p:spPr/>
        <p:txBody>
          <a:bodyPr/>
          <a:lstStyle/>
          <a:p>
            <a:r>
              <a:rPr lang="en-AU" dirty="0">
                <a:solidFill>
                  <a:schemeClr val="bg1"/>
                </a:solidFill>
              </a:rPr>
              <a:t>Photo credit: Caritas Internationalis/CRS</a:t>
            </a:r>
            <a:endParaRPr lang="en-US" dirty="0">
              <a:solidFill>
                <a:schemeClr val="bg1"/>
              </a:solidFill>
            </a:endParaRPr>
          </a:p>
        </p:txBody>
      </p:sp>
      <p:sp>
        <p:nvSpPr>
          <p:cNvPr id="7" name="Rectangle 6"/>
          <p:cNvSpPr/>
          <p:nvPr/>
        </p:nvSpPr>
        <p:spPr bwMode="auto">
          <a:xfrm>
            <a:off x="270000" y="270000"/>
            <a:ext cx="8604000" cy="6318000"/>
          </a:xfrm>
          <a:prstGeom prst="rect">
            <a:avLst/>
          </a:prstGeom>
          <a:noFill/>
          <a:ln w="25400">
            <a:solidFill>
              <a:schemeClr val="bg1"/>
            </a:solidFill>
          </a:ln>
          <a:effectLst/>
        </p:spPr>
        <p:txBody>
          <a:bodyPr wrap="none" rtlCol="0" anchor="ctr"/>
          <a:lstStyle/>
          <a:p>
            <a:pPr algn="ctr"/>
            <a:endParaRPr lang="en-US"/>
          </a:p>
        </p:txBody>
      </p:sp>
      <p:sp>
        <p:nvSpPr>
          <p:cNvPr id="9" name="Text Placeholder 3"/>
          <p:cNvSpPr>
            <a:spLocks noGrp="1"/>
          </p:cNvSpPr>
          <p:nvPr>
            <p:ph type="body" sz="quarter" idx="12"/>
          </p:nvPr>
        </p:nvSpPr>
        <p:spPr>
          <a:xfrm>
            <a:off x="314734" y="3933056"/>
            <a:ext cx="2700435" cy="2520280"/>
          </a:xfrm>
        </p:spPr>
        <p:txBody>
          <a:bodyPr/>
          <a:lstStyle/>
          <a:p>
            <a:r>
              <a:rPr lang="en-AU" sz="2600" dirty="0">
                <a:solidFill>
                  <a:srgbClr val="006A8A"/>
                </a:solidFill>
              </a:rPr>
              <a:t>Bury the dead</a:t>
            </a:r>
          </a:p>
          <a:p>
            <a:r>
              <a:rPr lang="en-AU" dirty="0">
                <a:solidFill>
                  <a:srgbClr val="006A8A"/>
                </a:solidFill>
              </a:rPr>
              <a:t>The international Caritas network, through Catholic Relief Services, supported the District Medical Office  with the safe and dignified burials of Ebola victims in three districts in Sierra Leone.</a:t>
            </a:r>
            <a:endParaRPr lang="en-US" b="1" dirty="0">
              <a:solidFill>
                <a:srgbClr val="006A8A"/>
              </a:solidFill>
            </a:endParaRPr>
          </a:p>
        </p:txBody>
      </p:sp>
    </p:spTree>
    <p:extLst>
      <p:ext uri="{BB962C8B-B14F-4D97-AF65-F5344CB8AC3E}">
        <p14:creationId xmlns:p14="http://schemas.microsoft.com/office/powerpoint/2010/main" val="1904028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AU"/>
          </a:p>
        </p:txBody>
      </p:sp>
      <p:sp>
        <p:nvSpPr>
          <p:cNvPr id="4" name="Freeform 1"/>
          <p:cNvSpPr>
            <a:spLocks noChangeArrowheads="1"/>
          </p:cNvSpPr>
          <p:nvPr/>
        </p:nvSpPr>
        <p:spPr bwMode="auto">
          <a:xfrm>
            <a:off x="1619672" y="733362"/>
            <a:ext cx="5652491" cy="492788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pic>
        <p:nvPicPr>
          <p:cNvPr id="3" name="Picture 2"/>
          <p:cNvPicPr>
            <a:picLocks noChangeAspect="1"/>
          </p:cNvPicPr>
          <p:nvPr/>
        </p:nvPicPr>
        <p:blipFill>
          <a:blip r:embed="rId3"/>
          <a:stretch>
            <a:fillRect/>
          </a:stretch>
        </p:blipFill>
        <p:spPr>
          <a:xfrm>
            <a:off x="1710196" y="836712"/>
            <a:ext cx="5310076" cy="4852837"/>
          </a:xfrm>
          <a:prstGeom prst="rect">
            <a:avLst/>
          </a:prstGeom>
        </p:spPr>
      </p:pic>
    </p:spTree>
    <p:extLst>
      <p:ext uri="{BB962C8B-B14F-4D97-AF65-F5344CB8AC3E}">
        <p14:creationId xmlns:p14="http://schemas.microsoft.com/office/powerpoint/2010/main" val="932525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
          <p:cNvSpPr>
            <a:spLocks noChangeArrowheads="1"/>
          </p:cNvSpPr>
          <p:nvPr/>
        </p:nvSpPr>
        <p:spPr bwMode="auto">
          <a:xfrm>
            <a:off x="2123728" y="1413392"/>
            <a:ext cx="4896544" cy="2931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pic>
        <p:nvPicPr>
          <p:cNvPr id="2" name="Picture 1"/>
          <p:cNvPicPr>
            <a:picLocks noChangeAspect="1"/>
          </p:cNvPicPr>
          <p:nvPr/>
        </p:nvPicPr>
        <p:blipFill>
          <a:blip r:embed="rId2"/>
          <a:stretch>
            <a:fillRect/>
          </a:stretch>
        </p:blipFill>
        <p:spPr>
          <a:xfrm>
            <a:off x="2627784" y="1732846"/>
            <a:ext cx="4102964" cy="2292295"/>
          </a:xfrm>
          <a:prstGeom prst="rect">
            <a:avLst/>
          </a:prstGeom>
        </p:spPr>
      </p:pic>
    </p:spTree>
    <p:extLst>
      <p:ext uri="{BB962C8B-B14F-4D97-AF65-F5344CB8AC3E}">
        <p14:creationId xmlns:p14="http://schemas.microsoft.com/office/powerpoint/2010/main" val="1874316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2469452"/>
            <a:ext cx="7128792" cy="1175572"/>
          </a:xfrm>
          <a:prstGeom prst="rect">
            <a:avLst/>
          </a:prstGeom>
        </p:spPr>
      </p:pic>
    </p:spTree>
    <p:extLst>
      <p:ext uri="{BB962C8B-B14F-4D97-AF65-F5344CB8AC3E}">
        <p14:creationId xmlns:p14="http://schemas.microsoft.com/office/powerpoint/2010/main" val="3742956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a:solidFill>
                  <a:srgbClr val="006A8A"/>
                </a:solidFill>
              </a:rPr>
              <a:t>Caritas Australia’s mission</a:t>
            </a:r>
            <a:r>
              <a:rPr lang="en-AU" dirty="0">
                <a:solidFill>
                  <a:srgbClr val="006A8A"/>
                </a:solidFill>
              </a:rPr>
              <a:t/>
            </a:r>
            <a:br>
              <a:rPr lang="en-AU" dirty="0">
                <a:solidFill>
                  <a:srgbClr val="006A8A"/>
                </a:solidFill>
              </a:rPr>
            </a:br>
            <a:endParaRPr lang="en-US" dirty="0">
              <a:solidFill>
                <a:srgbClr val="006A8A"/>
              </a:solidFill>
            </a:endParaRPr>
          </a:p>
        </p:txBody>
      </p:sp>
      <p:sp>
        <p:nvSpPr>
          <p:cNvPr id="4" name="Text Placeholder 3"/>
          <p:cNvSpPr>
            <a:spLocks noGrp="1"/>
          </p:cNvSpPr>
          <p:nvPr>
            <p:ph type="body" sz="quarter" idx="10"/>
          </p:nvPr>
        </p:nvSpPr>
        <p:spPr>
          <a:xfrm>
            <a:off x="533214" y="985292"/>
            <a:ext cx="7956748" cy="1468437"/>
          </a:xfrm>
        </p:spPr>
        <p:txBody>
          <a:bodyPr/>
          <a:lstStyle/>
          <a:p>
            <a:r>
              <a:rPr lang="en-AU" dirty="0"/>
              <a:t/>
            </a:r>
            <a:br>
              <a:rPr lang="en-AU" dirty="0"/>
            </a:br>
            <a:r>
              <a:rPr lang="en-AU" sz="2600" dirty="0"/>
              <a:t>Children, women and men most vulnerable to extreme poverty and injustice are rich in the eyes of Jesus, whose life and compassion inspires Caritas Australia.</a:t>
            </a:r>
          </a:p>
          <a:p>
            <a:endParaRPr lang="en-AU" sz="2600" dirty="0"/>
          </a:p>
          <a:p>
            <a:r>
              <a:rPr lang="en-AU" sz="2600" dirty="0"/>
              <a:t>Through effective partnerships in humanitarian relief and development and by transforming hearts and minds in the Australian community, Caritas Australia helps to end poverty, promote justice and uphold dignity.</a:t>
            </a:r>
          </a:p>
          <a:p>
            <a:endParaRPr lang="en-AU" sz="1000" dirty="0"/>
          </a:p>
        </p:txBody>
      </p:sp>
    </p:spTree>
    <p:extLst>
      <p:ext uri="{BB962C8B-B14F-4D97-AF65-F5344CB8AC3E}">
        <p14:creationId xmlns:p14="http://schemas.microsoft.com/office/powerpoint/2010/main" val="390764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7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3600" dirty="0">
                <a:solidFill>
                  <a:srgbClr val="006A8A"/>
                </a:solidFill>
              </a:rPr>
              <a:t>Caritas Australia’s mission </a:t>
            </a:r>
            <a:r>
              <a:rPr lang="en-AU" dirty="0">
                <a:solidFill>
                  <a:srgbClr val="006A8A"/>
                </a:solidFill>
              </a:rPr>
              <a:t/>
            </a:r>
            <a:br>
              <a:rPr lang="en-AU" dirty="0">
                <a:solidFill>
                  <a:srgbClr val="006A8A"/>
                </a:solidFill>
              </a:rPr>
            </a:br>
            <a:endParaRPr lang="en-US" dirty="0">
              <a:solidFill>
                <a:srgbClr val="006A8A"/>
              </a:solidFill>
            </a:endParaRPr>
          </a:p>
        </p:txBody>
      </p:sp>
      <p:sp>
        <p:nvSpPr>
          <p:cNvPr id="4" name="Text Placeholder 3"/>
          <p:cNvSpPr>
            <a:spLocks noGrp="1"/>
          </p:cNvSpPr>
          <p:nvPr>
            <p:ph type="body" sz="quarter" idx="10"/>
          </p:nvPr>
        </p:nvSpPr>
        <p:spPr>
          <a:xfrm>
            <a:off x="533214" y="1168475"/>
            <a:ext cx="7956748" cy="1468437"/>
          </a:xfrm>
        </p:spPr>
        <p:txBody>
          <a:bodyPr/>
          <a:lstStyle/>
          <a:p>
            <a:endParaRPr lang="en-AU" sz="1000" dirty="0"/>
          </a:p>
          <a:p>
            <a:endParaRPr lang="en-AU" sz="1000" dirty="0"/>
          </a:p>
          <a:p>
            <a:r>
              <a:rPr lang="en-AU" sz="2600" dirty="0"/>
              <a:t>Caritas organisations around the world demonstrate mercy. By supporting Caritas Australia to end poverty, promote justice and uphold dignity, you are participating in the work of mercy. </a:t>
            </a:r>
          </a:p>
          <a:p>
            <a:endParaRPr lang="en-AU" sz="1000" dirty="0"/>
          </a:p>
          <a:p>
            <a:r>
              <a:rPr lang="en-AU" sz="2600" dirty="0"/>
              <a:t>Together we can be God’s love in the world today.</a:t>
            </a:r>
            <a:endParaRPr lang="en-US" sz="2600" dirty="0"/>
          </a:p>
        </p:txBody>
      </p:sp>
    </p:spTree>
    <p:extLst>
      <p:ext uri="{BB962C8B-B14F-4D97-AF65-F5344CB8AC3E}">
        <p14:creationId xmlns:p14="http://schemas.microsoft.com/office/powerpoint/2010/main" val="292103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75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75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AU"/>
          </a:p>
        </p:txBody>
      </p:sp>
      <p:sp>
        <p:nvSpPr>
          <p:cNvPr id="4" name="Freeform 1"/>
          <p:cNvSpPr>
            <a:spLocks noChangeArrowheads="1"/>
          </p:cNvSpPr>
          <p:nvPr/>
        </p:nvSpPr>
        <p:spPr bwMode="auto">
          <a:xfrm>
            <a:off x="1619672" y="733362"/>
            <a:ext cx="5652491" cy="492788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pic>
        <p:nvPicPr>
          <p:cNvPr id="3" name="Picture 2"/>
          <p:cNvPicPr>
            <a:picLocks noChangeAspect="1"/>
          </p:cNvPicPr>
          <p:nvPr/>
        </p:nvPicPr>
        <p:blipFill>
          <a:blip r:embed="rId3"/>
          <a:stretch>
            <a:fillRect/>
          </a:stretch>
        </p:blipFill>
        <p:spPr>
          <a:xfrm>
            <a:off x="1647664" y="1018243"/>
            <a:ext cx="5450296" cy="4450466"/>
          </a:xfrm>
          <a:prstGeom prst="rect">
            <a:avLst/>
          </a:prstGeom>
        </p:spPr>
      </p:pic>
    </p:spTree>
    <p:extLst>
      <p:ext uri="{BB962C8B-B14F-4D97-AF65-F5344CB8AC3E}">
        <p14:creationId xmlns:p14="http://schemas.microsoft.com/office/powerpoint/2010/main" val="1029718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006A8A"/>
                </a:solidFill>
              </a:rPr>
              <a:t>What are the Corporal works of mercy?</a:t>
            </a:r>
          </a:p>
        </p:txBody>
      </p:sp>
      <p:sp>
        <p:nvSpPr>
          <p:cNvPr id="3" name="Text Placeholder 2"/>
          <p:cNvSpPr>
            <a:spLocks noGrp="1"/>
          </p:cNvSpPr>
          <p:nvPr>
            <p:ph type="body" sz="quarter" idx="10"/>
          </p:nvPr>
        </p:nvSpPr>
        <p:spPr>
          <a:xfrm>
            <a:off x="539552" y="2063039"/>
            <a:ext cx="4032448" cy="3886241"/>
          </a:xfrm>
        </p:spPr>
        <p:txBody>
          <a:bodyPr/>
          <a:lstStyle/>
          <a:p>
            <a:pPr marL="285750" indent="-285750">
              <a:buFont typeface="Arial" panose="020B0604020202020204" pitchFamily="34" charset="0"/>
              <a:buChar char="•"/>
            </a:pPr>
            <a:r>
              <a:rPr lang="en-AU" sz="2600" dirty="0"/>
              <a:t>feed the hungry</a:t>
            </a:r>
          </a:p>
          <a:p>
            <a:pPr marL="285750" indent="-285750">
              <a:buFont typeface="Arial" panose="020B0604020202020204" pitchFamily="34" charset="0"/>
              <a:buChar char="•"/>
            </a:pPr>
            <a:r>
              <a:rPr lang="en-AU" sz="2600" dirty="0"/>
              <a:t>give drink to the thirsty</a:t>
            </a:r>
          </a:p>
          <a:p>
            <a:pPr marL="285750" indent="-285750">
              <a:buFont typeface="Arial" panose="020B0604020202020204" pitchFamily="34" charset="0"/>
              <a:buChar char="•"/>
            </a:pPr>
            <a:r>
              <a:rPr lang="en-AU" sz="2600" dirty="0"/>
              <a:t>clothe the naked</a:t>
            </a:r>
          </a:p>
          <a:p>
            <a:pPr marL="285750" indent="-285750">
              <a:buFont typeface="Arial" panose="020B0604020202020204" pitchFamily="34" charset="0"/>
              <a:buChar char="•"/>
            </a:pPr>
            <a:r>
              <a:rPr lang="en-AU" sz="2600" dirty="0"/>
              <a:t>welcome the stranger</a:t>
            </a:r>
          </a:p>
          <a:p>
            <a:pPr marL="285750" indent="-285750">
              <a:buFont typeface="Arial" panose="020B0604020202020204" pitchFamily="34" charset="0"/>
              <a:buChar char="•"/>
            </a:pPr>
            <a:r>
              <a:rPr lang="en-AU" sz="2600" dirty="0"/>
              <a:t>heal the sick</a:t>
            </a:r>
          </a:p>
          <a:p>
            <a:pPr marL="285750" indent="-285750">
              <a:buFont typeface="Arial" panose="020B0604020202020204" pitchFamily="34" charset="0"/>
              <a:buChar char="•"/>
            </a:pPr>
            <a:r>
              <a:rPr lang="en-AU" sz="2600" dirty="0"/>
              <a:t>visit the imprisoned</a:t>
            </a:r>
          </a:p>
          <a:p>
            <a:pPr marL="285750" indent="-285750">
              <a:buFont typeface="Arial" panose="020B0604020202020204" pitchFamily="34" charset="0"/>
              <a:buChar char="•"/>
            </a:pPr>
            <a:r>
              <a:rPr lang="en-AU" sz="2600" dirty="0"/>
              <a:t>bury the dead</a:t>
            </a:r>
            <a:endParaRPr lang="en-US" sz="2600" dirty="0"/>
          </a:p>
          <a:p>
            <a:endParaRPr lang="en-AU" dirty="0"/>
          </a:p>
        </p:txBody>
      </p:sp>
      <p:sp>
        <p:nvSpPr>
          <p:cNvPr id="4" name="Text Placeholder 3"/>
          <p:cNvSpPr>
            <a:spLocks noGrp="1"/>
          </p:cNvSpPr>
          <p:nvPr>
            <p:ph type="body" sz="quarter" idx="11"/>
          </p:nvPr>
        </p:nvSpPr>
        <p:spPr>
          <a:xfrm>
            <a:off x="4787899" y="5458423"/>
            <a:ext cx="3708399" cy="346841"/>
          </a:xfrm>
        </p:spPr>
        <p:txBody>
          <a:bodyPr/>
          <a:lstStyle/>
          <a:p>
            <a:r>
              <a:rPr lang="en-AU" dirty="0"/>
              <a:t>East Timor                                 Photo credit: Sean Sprague</a:t>
            </a:r>
          </a:p>
        </p:txBody>
      </p:sp>
      <p:pic>
        <p:nvPicPr>
          <p:cNvPr id="6" name="Picture Placeholder 5"/>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4787900" y="2049561"/>
            <a:ext cx="3708400" cy="3395663"/>
          </a:xfrm>
        </p:spPr>
      </p:pic>
    </p:spTree>
    <p:extLst>
      <p:ext uri="{BB962C8B-B14F-4D97-AF65-F5344CB8AC3E}">
        <p14:creationId xmlns:p14="http://schemas.microsoft.com/office/powerpoint/2010/main" val="1950501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Freeform 1"/>
          <p:cNvSpPr>
            <a:spLocks noChangeArrowheads="1"/>
          </p:cNvSpPr>
          <p:nvPr/>
        </p:nvSpPr>
        <p:spPr bwMode="auto">
          <a:xfrm>
            <a:off x="189631" y="3837897"/>
            <a:ext cx="3095401" cy="2885103"/>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3" name="Text Placeholder 2"/>
          <p:cNvSpPr>
            <a:spLocks noGrp="1"/>
          </p:cNvSpPr>
          <p:nvPr>
            <p:ph type="body" sz="quarter" idx="11"/>
          </p:nvPr>
        </p:nvSpPr>
        <p:spPr/>
        <p:txBody>
          <a:bodyPr/>
          <a:lstStyle/>
          <a:p>
            <a:r>
              <a:rPr lang="en-AU" dirty="0"/>
              <a:t>Photo credit: David Snyder for Catholic Relief Services</a:t>
            </a:r>
          </a:p>
          <a:p>
            <a:endParaRPr lang="en-US" dirty="0"/>
          </a:p>
        </p:txBody>
      </p:sp>
      <p:sp>
        <p:nvSpPr>
          <p:cNvPr id="7" name="Rectangle 6"/>
          <p:cNvSpPr/>
          <p:nvPr/>
        </p:nvSpPr>
        <p:spPr bwMode="auto">
          <a:xfrm>
            <a:off x="270000" y="270000"/>
            <a:ext cx="8604000" cy="6318000"/>
          </a:xfrm>
          <a:prstGeom prst="rect">
            <a:avLst/>
          </a:prstGeom>
          <a:noFill/>
          <a:ln w="25400">
            <a:solidFill>
              <a:schemeClr val="bg1"/>
            </a:solidFill>
          </a:ln>
          <a:effectLst/>
        </p:spPr>
        <p:txBody>
          <a:bodyPr wrap="none" rtlCol="0" anchor="ctr"/>
          <a:lstStyle/>
          <a:p>
            <a:pPr algn="ctr"/>
            <a:endParaRPr lang="en-US"/>
          </a:p>
        </p:txBody>
      </p:sp>
      <p:sp>
        <p:nvSpPr>
          <p:cNvPr id="2" name="Text Placeholder 1"/>
          <p:cNvSpPr>
            <a:spLocks noGrp="1"/>
          </p:cNvSpPr>
          <p:nvPr>
            <p:ph type="body" sz="quarter" idx="12"/>
          </p:nvPr>
        </p:nvSpPr>
        <p:spPr/>
        <p:txBody>
          <a:bodyPr/>
          <a:lstStyle/>
          <a:p>
            <a:endParaRPr lang="en-AU"/>
          </a:p>
        </p:txBody>
      </p:sp>
      <p:pic>
        <p:nvPicPr>
          <p:cNvPr id="5" name="Picture 4"/>
          <p:cNvPicPr>
            <a:picLocks noChangeAspect="1"/>
          </p:cNvPicPr>
          <p:nvPr/>
        </p:nvPicPr>
        <p:blipFill>
          <a:blip r:embed="rId4"/>
          <a:stretch>
            <a:fillRect/>
          </a:stretch>
        </p:blipFill>
        <p:spPr>
          <a:xfrm>
            <a:off x="246730" y="3856908"/>
            <a:ext cx="2981202" cy="2847079"/>
          </a:xfrm>
          <a:prstGeom prst="rect">
            <a:avLst/>
          </a:prstGeom>
        </p:spPr>
      </p:pic>
    </p:spTree>
    <p:extLst>
      <p:ext uri="{BB962C8B-B14F-4D97-AF65-F5344CB8AC3E}">
        <p14:creationId xmlns:p14="http://schemas.microsoft.com/office/powerpoint/2010/main" val="2169563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t="-1016"/>
          <a:stretch/>
        </p:blipFill>
        <p:spPr>
          <a:xfrm>
            <a:off x="3744000" y="-171400"/>
            <a:ext cx="5512836" cy="7036193"/>
          </a:xfrm>
        </p:spPr>
      </p:pic>
      <p:sp>
        <p:nvSpPr>
          <p:cNvPr id="6" name="Freeform 1"/>
          <p:cNvSpPr>
            <a:spLocks noChangeArrowheads="1"/>
          </p:cNvSpPr>
          <p:nvPr/>
        </p:nvSpPr>
        <p:spPr bwMode="auto">
          <a:xfrm>
            <a:off x="647700" y="3573016"/>
            <a:ext cx="2902128" cy="285021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3" name="Text Placeholder 2"/>
          <p:cNvSpPr>
            <a:spLocks noGrp="1"/>
          </p:cNvSpPr>
          <p:nvPr>
            <p:ph type="body" sz="quarter" idx="11"/>
          </p:nvPr>
        </p:nvSpPr>
        <p:spPr/>
        <p:txBody>
          <a:bodyPr/>
          <a:lstStyle/>
          <a:p>
            <a:r>
              <a:rPr lang="en-AU" dirty="0"/>
              <a:t>Photo credit: Andrew Garrick and Andrew </a:t>
            </a:r>
            <a:r>
              <a:rPr lang="en-AU" dirty="0" err="1"/>
              <a:t>McClymont</a:t>
            </a:r>
            <a:endParaRPr lang="en-US" dirty="0"/>
          </a:p>
        </p:txBody>
      </p:sp>
      <p:sp>
        <p:nvSpPr>
          <p:cNvPr id="7" name="Rectangle 6"/>
          <p:cNvSpPr/>
          <p:nvPr/>
        </p:nvSpPr>
        <p:spPr bwMode="auto">
          <a:xfrm>
            <a:off x="270000" y="270000"/>
            <a:ext cx="8604000" cy="6318000"/>
          </a:xfrm>
          <a:prstGeom prst="rect">
            <a:avLst/>
          </a:prstGeom>
          <a:noFill/>
          <a:ln w="25400">
            <a:solidFill>
              <a:schemeClr val="bg1"/>
            </a:solidFill>
          </a:ln>
          <a:effectLst/>
        </p:spPr>
        <p:txBody>
          <a:bodyPr wrap="none" rtlCol="0" anchor="ctr"/>
          <a:lstStyle/>
          <a:p>
            <a:pPr algn="ctr"/>
            <a:endParaRPr lang="en-US"/>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92586">
            <a:off x="425058" y="475487"/>
            <a:ext cx="4372854" cy="2915528"/>
          </a:xfrm>
          <a:prstGeom prst="rect">
            <a:avLst/>
          </a:prstGeom>
        </p:spPr>
      </p:pic>
      <p:pic>
        <p:nvPicPr>
          <p:cNvPr id="5" name="Picture 4"/>
          <p:cNvPicPr>
            <a:picLocks noChangeAspect="1"/>
          </p:cNvPicPr>
          <p:nvPr/>
        </p:nvPicPr>
        <p:blipFill>
          <a:blip r:embed="rId6"/>
          <a:stretch>
            <a:fillRect/>
          </a:stretch>
        </p:blipFill>
        <p:spPr>
          <a:xfrm>
            <a:off x="647700" y="3681273"/>
            <a:ext cx="2859272" cy="2633700"/>
          </a:xfrm>
          <a:prstGeom prst="rect">
            <a:avLst/>
          </a:prstGeom>
        </p:spPr>
      </p:pic>
    </p:spTree>
    <p:extLst>
      <p:ext uri="{BB962C8B-B14F-4D97-AF65-F5344CB8AC3E}">
        <p14:creationId xmlns:p14="http://schemas.microsoft.com/office/powerpoint/2010/main" val="1266285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0" y="0"/>
            <a:ext cx="10287000" cy="6858000"/>
          </a:xfrm>
        </p:spPr>
      </p:pic>
      <p:sp>
        <p:nvSpPr>
          <p:cNvPr id="6" name="Freeform 1"/>
          <p:cNvSpPr>
            <a:spLocks noChangeArrowheads="1"/>
          </p:cNvSpPr>
          <p:nvPr/>
        </p:nvSpPr>
        <p:spPr bwMode="auto">
          <a:xfrm>
            <a:off x="159814" y="4365104"/>
            <a:ext cx="2902128" cy="240635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3" name="Text Placeholder 2"/>
          <p:cNvSpPr>
            <a:spLocks noGrp="1"/>
          </p:cNvSpPr>
          <p:nvPr>
            <p:ph type="body" sz="quarter" idx="11"/>
          </p:nvPr>
        </p:nvSpPr>
        <p:spPr/>
        <p:txBody>
          <a:bodyPr/>
          <a:lstStyle/>
          <a:p>
            <a:r>
              <a:rPr lang="en-AU" dirty="0">
                <a:solidFill>
                  <a:schemeClr val="bg1"/>
                </a:solidFill>
              </a:rPr>
              <a:t>Photo credit: Caritas Australia</a:t>
            </a:r>
          </a:p>
          <a:p>
            <a:endParaRPr lang="en-US" dirty="0"/>
          </a:p>
        </p:txBody>
      </p:sp>
      <p:sp>
        <p:nvSpPr>
          <p:cNvPr id="7" name="Rectangle 6"/>
          <p:cNvSpPr/>
          <p:nvPr/>
        </p:nvSpPr>
        <p:spPr bwMode="auto">
          <a:xfrm>
            <a:off x="270000" y="270000"/>
            <a:ext cx="8604000" cy="6318000"/>
          </a:xfrm>
          <a:prstGeom prst="rect">
            <a:avLst/>
          </a:prstGeom>
          <a:noFill/>
          <a:ln w="25400">
            <a:solidFill>
              <a:schemeClr val="bg1"/>
            </a:solidFill>
          </a:ln>
          <a:effectLst/>
        </p:spPr>
        <p:txBody>
          <a:bodyPr wrap="none" rtlCol="0" anchor="ctr"/>
          <a:lstStyle/>
          <a:p>
            <a:pPr algn="ctr"/>
            <a:endParaRPr lang="en-US"/>
          </a:p>
        </p:txBody>
      </p:sp>
      <p:pic>
        <p:nvPicPr>
          <p:cNvPr id="5" name="Picture 4"/>
          <p:cNvPicPr>
            <a:picLocks noChangeAspect="1"/>
          </p:cNvPicPr>
          <p:nvPr/>
        </p:nvPicPr>
        <p:blipFill>
          <a:blip r:embed="rId4"/>
          <a:stretch>
            <a:fillRect/>
          </a:stretch>
        </p:blipFill>
        <p:spPr>
          <a:xfrm>
            <a:off x="270000" y="4549168"/>
            <a:ext cx="2700762" cy="2578832"/>
          </a:xfrm>
          <a:prstGeom prst="rect">
            <a:avLst/>
          </a:prstGeom>
        </p:spPr>
      </p:pic>
    </p:spTree>
    <p:extLst>
      <p:ext uri="{BB962C8B-B14F-4D97-AF65-F5344CB8AC3E}">
        <p14:creationId xmlns:p14="http://schemas.microsoft.com/office/powerpoint/2010/main" val="1459738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180528" y="0"/>
            <a:ext cx="10281980" cy="6858000"/>
          </a:xfrm>
        </p:spPr>
      </p:pic>
      <p:sp>
        <p:nvSpPr>
          <p:cNvPr id="6" name="Freeform 1"/>
          <p:cNvSpPr>
            <a:spLocks noChangeArrowheads="1"/>
          </p:cNvSpPr>
          <p:nvPr/>
        </p:nvSpPr>
        <p:spPr bwMode="auto">
          <a:xfrm>
            <a:off x="146223" y="4149080"/>
            <a:ext cx="2902128" cy="2644897"/>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3" name="Text Placeholder 2"/>
          <p:cNvSpPr>
            <a:spLocks noGrp="1"/>
          </p:cNvSpPr>
          <p:nvPr>
            <p:ph type="body" sz="quarter" idx="11"/>
          </p:nvPr>
        </p:nvSpPr>
        <p:spPr/>
        <p:txBody>
          <a:bodyPr/>
          <a:lstStyle/>
          <a:p>
            <a:r>
              <a:rPr lang="en-AU" dirty="0">
                <a:solidFill>
                  <a:schemeClr val="bg1"/>
                </a:solidFill>
              </a:rPr>
              <a:t>Photo credit: Caritas Switzerland</a:t>
            </a:r>
          </a:p>
          <a:p>
            <a:endParaRPr lang="en-US" dirty="0"/>
          </a:p>
        </p:txBody>
      </p:sp>
      <p:sp>
        <p:nvSpPr>
          <p:cNvPr id="7" name="Rectangle 6"/>
          <p:cNvSpPr/>
          <p:nvPr/>
        </p:nvSpPr>
        <p:spPr bwMode="auto">
          <a:xfrm>
            <a:off x="270000" y="270000"/>
            <a:ext cx="8604000" cy="6318000"/>
          </a:xfrm>
          <a:prstGeom prst="rect">
            <a:avLst/>
          </a:prstGeom>
          <a:noFill/>
          <a:ln w="25400">
            <a:solidFill>
              <a:schemeClr val="bg1"/>
            </a:solidFill>
          </a:ln>
          <a:effectLst/>
        </p:spPr>
        <p:txBody>
          <a:bodyPr wrap="none" rtlCol="0" anchor="ctr"/>
          <a:lstStyle/>
          <a:p>
            <a:pPr algn="ctr"/>
            <a:endParaRPr lang="en-US"/>
          </a:p>
        </p:txBody>
      </p:sp>
      <p:pic>
        <p:nvPicPr>
          <p:cNvPr id="5" name="Picture 4"/>
          <p:cNvPicPr>
            <a:picLocks noChangeAspect="1"/>
          </p:cNvPicPr>
          <p:nvPr/>
        </p:nvPicPr>
        <p:blipFill>
          <a:blip r:embed="rId4"/>
          <a:stretch>
            <a:fillRect/>
          </a:stretch>
        </p:blipFill>
        <p:spPr>
          <a:xfrm>
            <a:off x="270000" y="4221242"/>
            <a:ext cx="2767824" cy="2572735"/>
          </a:xfrm>
          <a:prstGeom prst="rect">
            <a:avLst/>
          </a:prstGeom>
        </p:spPr>
      </p:pic>
    </p:spTree>
    <p:extLst>
      <p:ext uri="{BB962C8B-B14F-4D97-AF65-F5344CB8AC3E}">
        <p14:creationId xmlns:p14="http://schemas.microsoft.com/office/powerpoint/2010/main" val="64242110"/>
      </p:ext>
    </p:extLst>
  </p:cSld>
  <p:clrMapOvr>
    <a:masterClrMapping/>
  </p:clrMapOvr>
</p:sld>
</file>

<file path=ppt/theme/theme1.xml><?xml version="1.0" encoding="utf-8"?>
<a:theme xmlns:a="http://schemas.openxmlformats.org/drawingml/2006/main" name="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e628dbc2-5780-4aa6-b59e-b4a165ad8118">3XVCYASFVK3Q-205-1152</_dlc_DocId>
    <_dlc_DocIdUrl xmlns="e628dbc2-5780-4aa6-b59e-b4a165ad8118">
      <Url>http://aimstest.caritas.org.au/sites/community/education/resources/_layouts/DocIdRedir.aspx?ID=3XVCYASFVK3Q-205-1152</Url>
      <Description>3XVCYASFVK3Q-205-1152</Description>
    </_dlc_DocIdUrl>
    <Document_x0020_Status xmlns="041f561b-787a-4331-b8c2-4f8b42e141f3">Approved for use outside CA</Document_x0020_Status>
    <Description0 xmlns="041f561b-787a-4331-b8c2-4f8b42e141f3">Caritas and Corporal works of Mercy introduction PPT</Description0>
    <Used_x0020_for xmlns="041f561b-787a-4331-b8c2-4f8b42e141f3">
      <Value>Just Leadership Day</Value>
    </Used_x0020_for>
    <Resource_x0020_Type xmlns="041f561b-787a-4331-b8c2-4f8b42e141f3">PowerPoint</Resource_x0020_Type>
    <Audience xmlns="041f561b-787a-4331-b8c2-4f8b42e141f3">
      <Value>Lower Secondary</Value>
      <Value>Middle Secondary</Value>
      <Value>Senior Secondary</Value>
      <Value>Teacher</Value>
      <Value>Parish</Value>
    </Audience>
    <Calendar_x0020_Year xmlns="041f561b-787a-4331-b8c2-4f8b42e141f3">2018</Calendar_x0020_Year>
    <Topic xmlns="041f561b-787a-4331-b8c2-4f8b42e141f3">
      <Value>Caritas Introduction</Value>
      <Value>Catholic Social Teaching</Value>
      <Value>Charity to Justice</Value>
    </Topic>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BB767A26C87A8429349E100999E60C0" ma:contentTypeVersion="7" ma:contentTypeDescription="Create a new document." ma:contentTypeScope="" ma:versionID="40723d38cd10320af5fa5f67bb8bd578">
  <xsd:schema xmlns:xsd="http://www.w3.org/2001/XMLSchema" xmlns:xs="http://www.w3.org/2001/XMLSchema" xmlns:p="http://schemas.microsoft.com/office/2006/metadata/properties" xmlns:ns2="e628dbc2-5780-4aa6-b59e-b4a165ad8118" xmlns:ns3="041f561b-787a-4331-b8c2-4f8b42e141f3" targetNamespace="http://schemas.microsoft.com/office/2006/metadata/properties" ma:root="true" ma:fieldsID="04e68461d7bccf0d00d2c3bec6b3d964" ns2:_="" ns3:_="">
    <xsd:import namespace="e628dbc2-5780-4aa6-b59e-b4a165ad8118"/>
    <xsd:import namespace="041f561b-787a-4331-b8c2-4f8b42e141f3"/>
    <xsd:element name="properties">
      <xsd:complexType>
        <xsd:sequence>
          <xsd:element name="documentManagement">
            <xsd:complexType>
              <xsd:all>
                <xsd:element ref="ns2:_dlc_DocId" minOccurs="0"/>
                <xsd:element ref="ns2:_dlc_DocIdUrl" minOccurs="0"/>
                <xsd:element ref="ns2:_dlc_DocIdPersistId" minOccurs="0"/>
                <xsd:element ref="ns3:Audience" minOccurs="0"/>
                <xsd:element ref="ns3:Topic" minOccurs="0"/>
                <xsd:element ref="ns3:Resource_x0020_Type"/>
                <xsd:element ref="ns3:Document_x0020_Status"/>
                <xsd:element ref="ns3:Used_x0020_for" minOccurs="0"/>
                <xsd:element ref="ns3:Calendar_x0020_Year" minOccurs="0"/>
                <xsd:element ref="ns3: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8dbc2-5780-4aa6-b59e-b4a165ad81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41f561b-787a-4331-b8c2-4f8b42e141f3" elementFormDefault="qualified">
    <xsd:import namespace="http://schemas.microsoft.com/office/2006/documentManagement/types"/>
    <xsd:import namespace="http://schemas.microsoft.com/office/infopath/2007/PartnerControls"/>
    <xsd:element name="Audience" ma:index="11" nillable="true" ma:displayName="Audience" ma:default="Lower Primary" ma:description="" ma:internalName="Audience" ma:requiredMultiChoice="true">
      <xsd:complexType>
        <xsd:complexContent>
          <xsd:extension base="dms:MultiChoice">
            <xsd:sequence>
              <xsd:element name="Value" maxOccurs="unbounded" minOccurs="0" nillable="true">
                <xsd:simpleType>
                  <xsd:restriction base="dms:Choice">
                    <xsd:enumeration value="Lower Primary"/>
                    <xsd:enumeration value="Middle Primary"/>
                    <xsd:enumeration value="Upper Primary"/>
                    <xsd:enumeration value="Lower Secondary"/>
                    <xsd:enumeration value="Middle Secondary"/>
                    <xsd:enumeration value="Senior Secondary"/>
                    <xsd:enumeration value="Teacher"/>
                    <xsd:enumeration value="Tertiary"/>
                    <xsd:enumeration value="Parish"/>
                    <xsd:enumeration value="Other"/>
                  </xsd:restriction>
                </xsd:simpleType>
              </xsd:element>
            </xsd:sequence>
          </xsd:extension>
        </xsd:complexContent>
      </xsd:complexType>
    </xsd:element>
    <xsd:element name="Topic" ma:index="12" nillable="true" ma:displayName="Topic" ma:default="Caritas Introduction" ma:description="" ma:internalName="Topic" ma:requiredMultiChoice="true">
      <xsd:complexType>
        <xsd:complexContent>
          <xsd:extension base="dms:MultiChoice">
            <xsd:sequence>
              <xsd:element name="Value" maxOccurs="unbounded" minOccurs="0" nillable="true">
                <xsd:simpleType>
                  <xsd:restriction base="dms:Choice">
                    <xsd:enumeration value="Be More/Romero"/>
                    <xsd:enumeration value="Caritas Introduction"/>
                    <xsd:enumeration value="Catholic Social Teaching"/>
                    <xsd:enumeration value="Charity to Justice"/>
                    <xsd:enumeration value="Disability"/>
                    <xsd:enumeration value="Disaster Risk Reduction"/>
                    <xsd:enumeration value="Education"/>
                    <xsd:enumeration value="Environment/Climate"/>
                    <xsd:enumeration value="Emergencies"/>
                    <xsd:enumeration value="Fair Trade"/>
                    <xsd:enumeration value="Food Security &amp; Agriculture"/>
                    <xsd:enumeration value="Health and HIV/AIDS"/>
                    <xsd:enumeration value="Human Rights"/>
                    <xsd:enumeration value="Indigenous Peoples"/>
                    <xsd:enumeration value="Leadership"/>
                    <xsd:enumeration value="MDGs"/>
                    <xsd:enumeration value="Peace"/>
                    <xsd:enumeration value="Poverty, Aid and Development"/>
                    <xsd:enumeration value="Project Compassion"/>
                    <xsd:enumeration value="Refugees"/>
                    <xsd:enumeration value="Water &amp; Sanitation"/>
                    <xsd:enumeration value="SDGs"/>
                    <xsd:enumeration value="Women"/>
                    <xsd:enumeration value="Other"/>
                  </xsd:restriction>
                </xsd:simpleType>
              </xsd:element>
            </xsd:sequence>
          </xsd:extension>
        </xsd:complexContent>
      </xsd:complexType>
    </xsd:element>
    <xsd:element name="Resource_x0020_Type" ma:index="13" ma:displayName="Resource Type" ma:default="Learning Experience" ma:description="" ma:format="Dropdown" ma:internalName="Resource_x0020_Type">
      <xsd:simpleType>
        <xsd:restriction base="dms:Choice">
          <xsd:enumeration value="Design elements"/>
          <xsd:enumeration value="Lesson"/>
          <xsd:enumeration value="Learning Experience"/>
          <xsd:enumeration value="Planning docs"/>
          <xsd:enumeration value="Prayer/Reflection"/>
          <xsd:enumeration value="Promotional material"/>
          <xsd:enumeration value="PowerPoint"/>
          <xsd:enumeration value="Multi-media"/>
          <xsd:enumeration value="Quiz"/>
          <xsd:enumeration value="Poster"/>
          <xsd:enumeration value="Game"/>
          <xsd:enumeration value="Fact Sheet/Infographic"/>
          <xsd:enumeration value="Case Study"/>
          <xsd:enumeration value="Fundraising"/>
          <xsd:enumeration value="Worksheet"/>
          <xsd:enumeration value="Other"/>
        </xsd:restriction>
      </xsd:simpleType>
    </xsd:element>
    <xsd:element name="Document_x0020_Status" ma:index="14" ma:displayName="Document Status" ma:default="Draft" ma:description="" ma:format="Dropdown" ma:internalName="Document_x0020_Status">
      <xsd:simpleType>
        <xsd:restriction base="dms:Choice">
          <xsd:enumeration value="Draft"/>
          <xsd:enumeration value="Working Doc"/>
          <xsd:enumeration value="Pending Approval"/>
          <xsd:enumeration value="Approved for team only"/>
          <xsd:enumeration value="Approved for use within CA"/>
          <xsd:enumeration value="Approved for use outside CA"/>
          <xsd:enumeration value="Embargoed"/>
          <xsd:enumeration value="Expired"/>
          <xsd:enumeration value="Other"/>
        </xsd:restriction>
      </xsd:simpleType>
    </xsd:element>
    <xsd:element name="Used_x0020_for" ma:index="15" nillable="true" ma:displayName="Used for" ma:default="Advent" ma:description="" ma:internalName="Used_x0020_for">
      <xsd:complexType>
        <xsd:complexContent>
          <xsd:extension base="dms:MultiChoice">
            <xsd:sequence>
              <xsd:element name="Value" maxOccurs="unbounded" minOccurs="0" nillable="true">
                <xsd:simpleType>
                  <xsd:restriction base="dms:Choice">
                    <xsd:enumeration value="Just Leadership Day"/>
                    <xsd:enumeration value="Immersion"/>
                    <xsd:enumeration value="Teacher PD"/>
                    <xsd:enumeration value="Tertiary"/>
                    <xsd:enumeration value="Food for All"/>
                    <xsd:enumeration value="AACES"/>
                    <xsd:enumeration value="Advent"/>
                    <xsd:enumeration value="CST"/>
                    <xsd:enumeration value="Just visiting?"/>
                  </xsd:restriction>
                </xsd:simpleType>
              </xsd:element>
            </xsd:sequence>
          </xsd:extension>
        </xsd:complexContent>
      </xsd:complexType>
    </xsd:element>
    <xsd:element name="Calendar_x0020_Year" ma:index="16" nillable="true" ma:displayName="Calendar Year" ma:default="2013" ma:format="Dropdown" ma:internalName="Calendar_x0020_Year">
      <xsd:simpleType>
        <xsd:restriction base="dms:Choice">
          <xsd:enumeration value="2010"/>
          <xsd:enumeration value="2011"/>
          <xsd:enumeration value="2012"/>
          <xsd:enumeration value="2013"/>
          <xsd:enumeration value="2014"/>
          <xsd:enumeration value="2015"/>
          <xsd:enumeration value="2016"/>
          <xsd:enumeration value="2017"/>
          <xsd:enumeration value="2018"/>
        </xsd:restriction>
      </xsd:simpleType>
    </xsd:element>
    <xsd:element name="Description0" ma:index="17" nillable="true" ma:displayName="Description" ma:description="A short description about the resource."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51D0BE-2175-4B60-85C5-8B0447AFC36A}">
  <ds:schemaRefs>
    <ds:schemaRef ds:uri="http://schemas.microsoft.com/sharepoint/events"/>
  </ds:schemaRefs>
</ds:datastoreItem>
</file>

<file path=customXml/itemProps2.xml><?xml version="1.0" encoding="utf-8"?>
<ds:datastoreItem xmlns:ds="http://schemas.openxmlformats.org/officeDocument/2006/customXml" ds:itemID="{B6935978-4C8E-439C-AAC7-A8AA83922BC7}">
  <ds:schemaRefs>
    <ds:schemaRef ds:uri="http://purl.org/dc/elements/1.1/"/>
    <ds:schemaRef ds:uri="http://schemas.microsoft.com/office/2006/documentManagement/types"/>
    <ds:schemaRef ds:uri="http://purl.org/dc/dcmitype/"/>
    <ds:schemaRef ds:uri="041f561b-787a-4331-b8c2-4f8b42e141f3"/>
    <ds:schemaRef ds:uri="e628dbc2-5780-4aa6-b59e-b4a165ad8118"/>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F7C43CE-5DCF-4620-8B3F-BA4F741A26DA}">
  <ds:schemaRefs>
    <ds:schemaRef ds:uri="http://schemas.microsoft.com/sharepoint/v3/contenttype/forms"/>
  </ds:schemaRefs>
</ds:datastoreItem>
</file>

<file path=customXml/itemProps4.xml><?xml version="1.0" encoding="utf-8"?>
<ds:datastoreItem xmlns:ds="http://schemas.openxmlformats.org/officeDocument/2006/customXml" ds:itemID="{CDD6AC20-2561-4123-83D1-E579048CA8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8dbc2-5780-4aa6-b59e-b4a165ad8118"/>
    <ds:schemaRef ds:uri="041f561b-787a-4331-b8c2-4f8b42e141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Foundry.thmx</Template>
  <TotalTime>1474</TotalTime>
  <Words>1603</Words>
  <Application>Microsoft Office PowerPoint</Application>
  <PresentationFormat>On-screen Show (4:3)</PresentationFormat>
  <Paragraphs>124</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Felt Tip Roman</vt:lpstr>
      <vt:lpstr>Office Theme</vt:lpstr>
      <vt:lpstr>Caritas and Works of mercy  </vt:lpstr>
      <vt:lpstr>Caritas Australia’s mission </vt:lpstr>
      <vt:lpstr>Caritas Australia’s mission  </vt:lpstr>
      <vt:lpstr>PowerPoint Presentation</vt:lpstr>
      <vt:lpstr>What are the Corporal works of mercy?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CA1602 Caritas Master PPT presesntation v4.pptx</dc:title>
  <dc:creator>Marlin Communications</dc:creator>
  <cp:lastModifiedBy>Ruwanthi Perera</cp:lastModifiedBy>
  <cp:revision>130</cp:revision>
  <cp:lastPrinted>2016-02-23T22:04:01Z</cp:lastPrinted>
  <dcterms:created xsi:type="dcterms:W3CDTF">2014-11-30T23:21:17Z</dcterms:created>
  <dcterms:modified xsi:type="dcterms:W3CDTF">2018-05-21T01:18:27Z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CA1602 Caritas Master PPT presesntation v4.pptx</vt:lpwstr>
  </property>
  <property fmtid="{D5CDD505-2E9C-101B-9397-08002B2CF9AE}" pid="3" name="Document Type">
    <vt:lpwstr>Templates</vt:lpwstr>
  </property>
  <property fmtid="{D5CDD505-2E9C-101B-9397-08002B2CF9AE}" pid="4" name="Document Status">
    <vt:lpwstr>Draft</vt:lpwstr>
  </property>
  <property fmtid="{D5CDD505-2E9C-101B-9397-08002B2CF9AE}" pid="5" name="ContentTypeId">
    <vt:lpwstr>0x0101003BB767A26C87A8429349E100999E60C0</vt:lpwstr>
  </property>
  <property fmtid="{D5CDD505-2E9C-101B-9397-08002B2CF9AE}" pid="6" name="_dlc_DocIdItemGuid">
    <vt:lpwstr>707dfce7-7abf-418b-a64c-0a45dbd92a4c</vt:lpwstr>
  </property>
</Properties>
</file>