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6"/>
  </p:notesMasterIdLst>
  <p:sldIdLst>
    <p:sldId id="257" r:id="rId6"/>
    <p:sldId id="267" r:id="rId7"/>
    <p:sldId id="268" r:id="rId8"/>
    <p:sldId id="261" r:id="rId9"/>
    <p:sldId id="262" r:id="rId10"/>
    <p:sldId id="263" r:id="rId11"/>
    <p:sldId id="264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3" d="100"/>
          <a:sy n="113" d="100"/>
        </p:scale>
        <p:origin x="156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F38EE-D220-4AE7-9083-2FB66C524891}" type="datetimeFigureOut">
              <a:rPr lang="en-AU" smtClean="0"/>
              <a:t>5/05/2017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1622-A8AB-46B7-9DDA-902B30B4B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8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eaLnBrk="1" hangingPunct="1"/>
            <a:fld id="{CCF99745-E2A2-4E4F-A309-0DA96FFCBF8B}" type="slidenum">
              <a:rPr lang="en-US" altLang="en-US" smtClean="0"/>
              <a:pPr algn="r" eaLnBrk="1" hangingPunct="1"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643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95BF5-86D5-4DDD-81C1-909D0CC37A5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6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347AAF-3357-47C2-B7EA-32F6C4899F2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eaLnBrk="1" hangingPunct="1"/>
            <a:fld id="{CAF53F50-C3D3-4E28-ABB1-E26978F6D0AE}" type="slidenum">
              <a:rPr lang="en-US" altLang="en-US" smtClean="0"/>
              <a:pPr algn="r" eaLnBrk="1" hangingPunct="1"/>
              <a:t>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4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eaLnBrk="1" hangingPunct="1"/>
            <a:fld id="{C386D661-CE86-48B9-B3AC-3009506B25EE}" type="slidenum">
              <a:rPr lang="en-US" altLang="en-US" smtClean="0"/>
              <a:pPr algn="r" eaLnBrk="1" hangingPunct="1"/>
              <a:t>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2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eaLnBrk="1" hangingPunct="1"/>
            <a:fld id="{440904C3-6F47-4490-B0A6-50BF6DD5177A}" type="slidenum">
              <a:rPr lang="en-US" altLang="en-US" smtClean="0"/>
              <a:pPr algn="r" eaLnBrk="1" hangingPunct="1"/>
              <a:t>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0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 eaLnBrk="1" hangingPunct="1"/>
            <a:fld id="{411A7228-2B85-41EA-9A41-4EEAF46B9A48}" type="slidenum">
              <a:rPr lang="en-US" altLang="en-US" smtClean="0"/>
              <a:pPr algn="r" eaLnBrk="1" hangingPunct="1"/>
              <a:t>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5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306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30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n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 numCol="2" spcCol="180000"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r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87899" y="5301208"/>
            <a:ext cx="3708399" cy="3468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87900" y="1762125"/>
            <a:ext cx="3708400" cy="3395663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5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88169" y="5301208"/>
            <a:ext cx="3728247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7700" y="5301208"/>
            <a:ext cx="3636268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7700" y="476250"/>
            <a:ext cx="3708400" cy="2260600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476249"/>
            <a:ext cx="3908131" cy="4680943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7700" y="2898905"/>
            <a:ext cx="3708400" cy="2260600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oic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932040" y="1988840"/>
            <a:ext cx="3312368" cy="3384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10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oice box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2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88169" y="5301208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292080" y="1628800"/>
            <a:ext cx="3312368" cy="1043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20888"/>
            <a:ext cx="3908131" cy="2736900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6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,table,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215901" y="188640"/>
            <a:ext cx="8820595" cy="6480718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938455"/>
            <a:ext cx="7956748" cy="43972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 bo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"/>
          <p:cNvSpPr>
            <a:spLocks noChangeArrowheads="1"/>
          </p:cNvSpPr>
          <p:nvPr userDrawn="1"/>
        </p:nvSpPr>
        <p:spPr bwMode="auto">
          <a:xfrm>
            <a:off x="2555776" y="1329760"/>
            <a:ext cx="4032448" cy="3827432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843808" y="1551288"/>
            <a:ext cx="3456384" cy="3384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rgbClr val="C1333C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72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  <a:latin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95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voic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  <a:latin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791715" y="3800047"/>
            <a:ext cx="2592288" cy="252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2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voice bo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itasAU_MasterLogo-descriptor_H_REV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  <p:pic>
        <p:nvPicPr>
          <p:cNvPr id="8" name="Picture 7" descr="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4" y="1475748"/>
            <a:ext cx="4681416" cy="28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08920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r>
              <a:rPr lang="en-AU" dirty="0" smtClean="0"/>
              <a:t>Caritas Australia </a:t>
            </a:r>
            <a:br>
              <a:rPr lang="en-AU" dirty="0" smtClean="0"/>
            </a:br>
            <a:r>
              <a:rPr lang="en-AU" dirty="0" smtClean="0"/>
              <a:t>PowerPoint Instructions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756576" y="5369148"/>
            <a:ext cx="669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600" b="1" baseline="0" dirty="0" smtClean="0"/>
              <a:t>Changing font </a:t>
            </a:r>
            <a:r>
              <a:rPr lang="en-US" sz="1600" b="1" baseline="0" dirty="0" err="1" smtClean="0"/>
              <a:t>colours</a:t>
            </a:r>
            <a:endParaRPr lang="en-US" sz="1600" b="1" baseline="0" dirty="0" smtClean="0"/>
          </a:p>
          <a:p>
            <a:pPr marL="0" indent="0">
              <a:buFontTx/>
              <a:buNone/>
            </a:pPr>
            <a:r>
              <a:rPr lang="en-US" sz="1600" b="0" baseline="0" dirty="0" smtClean="0"/>
              <a:t>When you wish to change the font </a:t>
            </a:r>
            <a:r>
              <a:rPr lang="en-US" sz="1600" b="0" baseline="0" dirty="0" err="1" smtClean="0"/>
              <a:t>colour</a:t>
            </a:r>
            <a:r>
              <a:rPr lang="en-US" sz="1600" b="0" baseline="0" dirty="0" smtClean="0"/>
              <a:t> with the presentation please follow the following instructions.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Highlight the words you wish to change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Right click on the selection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Selection ‘font’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Within this menu you can change the font </a:t>
            </a:r>
            <a:r>
              <a:rPr lang="en-US" sz="1600" b="0" baseline="0" dirty="0" err="1" smtClean="0"/>
              <a:t>colour</a:t>
            </a:r>
            <a:r>
              <a:rPr lang="en-US" sz="1600" b="0" baseline="0" dirty="0" smtClean="0"/>
              <a:t> by selecting the ‘more </a:t>
            </a:r>
            <a:r>
              <a:rPr lang="en-US" sz="1600" b="0" baseline="0" dirty="0" err="1" smtClean="0"/>
              <a:t>colours’</a:t>
            </a:r>
            <a:r>
              <a:rPr lang="en-US" sz="1600" b="0" baseline="0" dirty="0" smtClean="0"/>
              <a:t> button at the bottom.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Only select </a:t>
            </a:r>
            <a:r>
              <a:rPr lang="en-US" sz="1600" b="0" baseline="0" dirty="0" err="1" smtClean="0"/>
              <a:t>colours</a:t>
            </a:r>
            <a:r>
              <a:rPr lang="en-US" sz="1600" b="0" baseline="0" dirty="0" smtClean="0"/>
              <a:t> from Caritas Australia </a:t>
            </a:r>
            <a:r>
              <a:rPr lang="en-US" sz="1600" b="0" baseline="0" dirty="0" err="1" smtClean="0"/>
              <a:t>colour</a:t>
            </a:r>
            <a:r>
              <a:rPr lang="en-US" sz="1600" b="0" baseline="0" dirty="0" smtClean="0"/>
              <a:t> palette.</a:t>
            </a:r>
          </a:p>
        </p:txBody>
      </p:sp>
      <p:pic>
        <p:nvPicPr>
          <p:cNvPr id="5" name="Picture 4" descr="increase indent butt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7690" y="391052"/>
            <a:ext cx="406402" cy="304800"/>
          </a:xfrm>
          <a:prstGeom prst="rect">
            <a:avLst/>
          </a:prstGeom>
        </p:spPr>
      </p:pic>
      <p:pic>
        <p:nvPicPr>
          <p:cNvPr id="6" name="Picture 5" descr="increase indent butto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"/>
          <a:stretch/>
        </p:blipFill>
        <p:spPr>
          <a:xfrm rot="10800000">
            <a:off x="-7931745" y="391052"/>
            <a:ext cx="406798" cy="304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6877272" y="-656297"/>
            <a:ext cx="648072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600" b="1" baseline="0" dirty="0" smtClean="0"/>
              <a:t>How to change the font format</a:t>
            </a:r>
          </a:p>
          <a:p>
            <a:pPr marL="0" indent="0">
              <a:buFontTx/>
              <a:buNone/>
            </a:pPr>
            <a:r>
              <a:rPr lang="en-US" sz="1600" b="0" baseline="0" dirty="0" smtClean="0"/>
              <a:t>Minimum body copy font size: 18pt</a:t>
            </a:r>
          </a:p>
          <a:p>
            <a:pPr marL="0" indent="0">
              <a:buFontTx/>
              <a:buNone/>
            </a:pPr>
            <a:r>
              <a:rPr lang="en-US" sz="1600" b="0" baseline="0" dirty="0" smtClean="0"/>
              <a:t>Styles have been setup within the </a:t>
            </a:r>
            <a:r>
              <a:rPr lang="en-US" sz="1600" b="0" baseline="0" dirty="0" err="1" smtClean="0"/>
              <a:t>powerpoint</a:t>
            </a:r>
            <a:r>
              <a:rPr lang="en-US" sz="1600" b="0" baseline="0" dirty="0" smtClean="0"/>
              <a:t> to allow you to use Subheadings, body copy, bullet points. </a:t>
            </a:r>
          </a:p>
          <a:p>
            <a:pPr marL="0" indent="0">
              <a:buFontTx/>
              <a:buNone/>
            </a:pPr>
            <a:r>
              <a:rPr lang="en-US" sz="1600" b="0" baseline="0" dirty="0" smtClean="0"/>
              <a:t>To change the font style use the paragraph indent buttons (Not the tab key) to switch between styles.</a:t>
            </a:r>
          </a:p>
          <a:p>
            <a:pPr marL="0" indent="0">
              <a:buFontTx/>
              <a:buNone/>
            </a:pPr>
            <a:r>
              <a:rPr lang="en-US" sz="1600" b="1" baseline="0" dirty="0" smtClean="0"/>
              <a:t>Indent 1: </a:t>
            </a:r>
            <a:r>
              <a:rPr lang="en-US" sz="1600" b="0" baseline="0" dirty="0" smtClean="0"/>
              <a:t>body copy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/>
              <a:t>Indent 2: </a:t>
            </a:r>
            <a:r>
              <a:rPr lang="en-US" sz="1600" b="0" baseline="0" dirty="0" smtClean="0"/>
              <a:t>Subheadings</a:t>
            </a:r>
          </a:p>
          <a:p>
            <a:pPr marL="0" indent="0">
              <a:buFontTx/>
              <a:buNone/>
            </a:pPr>
            <a:r>
              <a:rPr lang="en-US" sz="1600" b="1" baseline="0" dirty="0" smtClean="0"/>
              <a:t>Indent 3: </a:t>
            </a:r>
            <a:r>
              <a:rPr lang="en-US" sz="1600" b="0" baseline="0" dirty="0" smtClean="0"/>
              <a:t>bullet points first level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/>
              <a:t>Indent 4: </a:t>
            </a:r>
            <a:r>
              <a:rPr lang="en-US" sz="1600" b="0" baseline="0" dirty="0" smtClean="0"/>
              <a:t>bullet points second level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/>
              <a:t>Indent 5: </a:t>
            </a:r>
            <a:r>
              <a:rPr lang="en-US" sz="1600" b="0" baseline="0" dirty="0" smtClean="0"/>
              <a:t>bullet points 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6923633" y="2418072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600" b="1" baseline="0" dirty="0" smtClean="0"/>
              <a:t>Presentation </a:t>
            </a:r>
            <a:r>
              <a:rPr lang="en-US" sz="1600" b="1" baseline="0" dirty="0" err="1" smtClean="0"/>
              <a:t>colours</a:t>
            </a:r>
            <a:endParaRPr lang="en-US" sz="1600" b="1" baseline="0" dirty="0" smtClean="0"/>
          </a:p>
          <a:p>
            <a:pPr marL="0" indent="0">
              <a:buFontTx/>
              <a:buNone/>
            </a:pPr>
            <a:r>
              <a:rPr lang="en-US" sz="1600" b="0" baseline="0" dirty="0" err="1" smtClean="0"/>
              <a:t>Colours</a:t>
            </a:r>
            <a:r>
              <a:rPr lang="en-US" sz="1600" b="0" baseline="0" dirty="0" smtClean="0"/>
              <a:t> within the presentation can change but should be selected from the Caritas Australia brand book </a:t>
            </a:r>
            <a:r>
              <a:rPr lang="en-US" sz="1600" b="1" baseline="0" dirty="0" smtClean="0"/>
              <a:t>dark </a:t>
            </a:r>
            <a:r>
              <a:rPr lang="en-US" sz="1600" b="1" baseline="0" dirty="0" err="1" smtClean="0"/>
              <a:t>colours</a:t>
            </a:r>
            <a:r>
              <a:rPr lang="en-US" sz="1600" b="1" baseline="0" dirty="0" smtClean="0"/>
              <a:t>.</a:t>
            </a:r>
          </a:p>
          <a:p>
            <a:pPr marL="0" indent="0">
              <a:buFontTx/>
              <a:buNone/>
            </a:pPr>
            <a:endParaRPr lang="en-US" sz="1600" b="1" baseline="0" dirty="0" smtClean="0"/>
          </a:p>
          <a:p>
            <a:pPr marL="0" indent="0">
              <a:buFontTx/>
              <a:buNone/>
            </a:pPr>
            <a:r>
              <a:rPr lang="en-US" sz="1600" b="1" baseline="0" dirty="0" smtClean="0"/>
              <a:t>NOTE: </a:t>
            </a:r>
            <a:r>
              <a:rPr lang="en-US" sz="1600" b="0" baseline="0" dirty="0" smtClean="0"/>
              <a:t>If you choose to change the </a:t>
            </a:r>
            <a:r>
              <a:rPr lang="en-US" sz="1600" b="0" baseline="0" dirty="0" err="1" smtClean="0"/>
              <a:t>colours</a:t>
            </a:r>
            <a:r>
              <a:rPr lang="en-US" sz="1600" b="0" baseline="0" dirty="0" smtClean="0"/>
              <a:t> within the presentation please ensure that every slide is consistent.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6923633" y="4312255"/>
            <a:ext cx="4150817" cy="254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600" b="1" baseline="0" dirty="0" smtClean="0"/>
              <a:t>Changing background </a:t>
            </a:r>
            <a:r>
              <a:rPr lang="en-US" sz="1600" b="1" baseline="0" dirty="0" err="1" smtClean="0"/>
              <a:t>colours</a:t>
            </a:r>
            <a:endParaRPr lang="en-US" sz="1600" b="1" baseline="0" dirty="0" smtClean="0"/>
          </a:p>
          <a:p>
            <a:pPr marL="0" indent="0">
              <a:buFontTx/>
              <a:buNone/>
            </a:pPr>
            <a:r>
              <a:rPr lang="en-US" sz="1600" b="0" baseline="0" dirty="0" smtClean="0"/>
              <a:t>When you wish to change the background colour of title or voice box slides please change using the Master page (View &gt; Master &gt; Slide Master). Right click on each background of the slide and selection ‘Format Background’. A background colour can be selected from this pop up menu. 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(More </a:t>
            </a:r>
            <a:r>
              <a:rPr lang="en-US" sz="16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Custom&gt; </a:t>
            </a:r>
            <a:r>
              <a:rPr lang="en-US" sz="16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 RGB &gt; Input numbers)</a:t>
            </a:r>
            <a:endParaRPr lang="en-US" sz="1600" b="0" baseline="0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6912544" y="7048559"/>
            <a:ext cx="64696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600" b="1" baseline="0" dirty="0" smtClean="0"/>
              <a:t>Placing images and cropping</a:t>
            </a:r>
          </a:p>
          <a:p>
            <a:pPr marL="0" indent="0">
              <a:buFontTx/>
              <a:buNone/>
            </a:pPr>
            <a:r>
              <a:rPr lang="en-US" sz="1600" b="0" baseline="0" dirty="0" smtClean="0"/>
              <a:t>When placing images they may at first be placed into the image box small or inappropriately cropped, for example a persons head cropped off. </a:t>
            </a:r>
          </a:p>
          <a:p>
            <a:pPr marL="0" indent="0">
              <a:buFontTx/>
              <a:buNone/>
            </a:pPr>
            <a:r>
              <a:rPr lang="en-US" sz="1600" b="0" baseline="0" dirty="0" smtClean="0"/>
              <a:t>To fix this please follow these steps: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Format picture click on the crop button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Select ‘crop to fill’. This will allow you to resize the image without moving the picture box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When resizing an image always hold the ‘shift’ key and drag the image larger from the corners. This will scale the image proportionately.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You can move the resized image within the picture box to find the best crop.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56576" y="1328408"/>
            <a:ext cx="66967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600" b="1" baseline="0" dirty="0" smtClean="0"/>
              <a:t>Saving Felt tip font as an image</a:t>
            </a:r>
          </a:p>
          <a:p>
            <a:pPr marL="0" indent="0">
              <a:buFontTx/>
              <a:buNone/>
            </a:pPr>
            <a:r>
              <a:rPr lang="en-US" sz="1600" b="0" baseline="0" dirty="0" smtClean="0"/>
              <a:t>As felt tip isn’t a system font it will not display correctly on computers that do not have the font installed. Please complete the following steps to save the final copy as an image:</a:t>
            </a:r>
          </a:p>
          <a:p>
            <a:pPr marL="0" indent="0">
              <a:buFontTx/>
              <a:buNone/>
            </a:pPr>
            <a:endParaRPr lang="en-US" sz="1600" b="0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0" baseline="0" dirty="0" smtClean="0"/>
              <a:t>Write quote or copy into the voice box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0" baseline="0" dirty="0" smtClean="0"/>
              <a:t>When copy is final complete the next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baseline="0" dirty="0" smtClean="0"/>
              <a:t>Right click on the text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baseline="0" dirty="0" smtClean="0"/>
              <a:t>Select</a:t>
            </a:r>
            <a:r>
              <a:rPr lang="en-US" sz="1600" b="1" baseline="0" dirty="0" smtClean="0"/>
              <a:t> Save as Picture…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baseline="0" dirty="0" smtClean="0"/>
              <a:t>Save image to your desktop as a PNG file and name appropriately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baseline="0" dirty="0" smtClean="0"/>
              <a:t>Insert saved image into presentation and position it over where the typed copy 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baseline="0" dirty="0" smtClean="0"/>
              <a:t>Drag original copy off the presentation to save for future edits.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baseline="0" dirty="0" smtClean="0"/>
              <a:t>Resize the </a:t>
            </a:r>
            <a:r>
              <a:rPr lang="en-US" sz="1600" b="0" baseline="0" dirty="0" err="1" smtClean="0"/>
              <a:t>coloured</a:t>
            </a:r>
            <a:r>
              <a:rPr lang="en-US" sz="1600" b="0" baseline="0" dirty="0" smtClean="0"/>
              <a:t> voice box to appropriately fit the content.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56576" y="-632741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1600" b="1" baseline="0" dirty="0" smtClean="0"/>
              <a:t>Felt Tip Roman </a:t>
            </a:r>
            <a:r>
              <a:rPr lang="en-US" sz="1600" b="0" baseline="0" dirty="0" smtClean="0"/>
              <a:t>will need to be purchased for the story font for this presentation to be used correctly.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Please contact Caritas Australia Communications team for details of where to purchase.</a:t>
            </a:r>
          </a:p>
          <a:p>
            <a:pPr marL="285750" indent="-285750">
              <a:buFont typeface="Arial"/>
              <a:buChar char="•"/>
            </a:pPr>
            <a:r>
              <a:rPr lang="en-US" sz="1600" b="0" baseline="0" dirty="0" smtClean="0"/>
              <a:t>Can be purchased from </a:t>
            </a:r>
            <a:r>
              <a:rPr lang="en-US" sz="1600" b="1" baseline="0" dirty="0" err="1" smtClean="0"/>
              <a:t>myfonts.com</a:t>
            </a:r>
            <a:r>
              <a:rPr lang="en-US" sz="1600" b="0" baseline="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baseline="0" dirty="0" smtClean="0"/>
              <a:t>Search: Felt tip Roman</a:t>
            </a:r>
          </a:p>
          <a:p>
            <a:pPr marL="0" indent="0">
              <a:buFontTx/>
              <a:buNone/>
            </a:pPr>
            <a:endParaRPr lang="en-US" sz="1600" b="0" baseline="0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976" y="4312255"/>
            <a:ext cx="2324424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Last updated: </a:t>
            </a:r>
            <a:fld id="{EE8934FF-BD4A-0141-A604-8E0ACB03DCC7}" type="datetimeFigureOut">
              <a:rPr lang="en-US" smtClean="0"/>
              <a:pPr/>
              <a:t>5/5/2017</a:t>
            </a:fld>
            <a:endParaRPr lang="en-US" dirty="0"/>
          </a:p>
        </p:txBody>
      </p:sp>
      <p:pic>
        <p:nvPicPr>
          <p:cNvPr id="6" name="Picture 5" descr="Thank y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93593"/>
            <a:ext cx="4608269" cy="14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scrip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Last updated: </a:t>
            </a:r>
            <a:fld id="{EE8934FF-BD4A-0141-A604-8E0ACB03DCC7}" type="datetimeFigureOut">
              <a:rPr lang="en-US" smtClean="0"/>
              <a:pPr/>
              <a:t>5/5/2017</a:t>
            </a:fld>
            <a:endParaRPr lang="en-US" dirty="0"/>
          </a:p>
        </p:txBody>
      </p:sp>
      <p:pic>
        <p:nvPicPr>
          <p:cNvPr id="5" name="Picture 4" descr="CaritasAU_MasterLogo-descriptor_H_REV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  <p:pic>
        <p:nvPicPr>
          <p:cNvPr id="6" name="Picture 5" descr="Thank y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93593"/>
            <a:ext cx="4608269" cy="14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itas Colour Palet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 userDrawn="1"/>
        </p:nvSpPr>
        <p:spPr bwMode="auto">
          <a:xfrm>
            <a:off x="108962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CA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1"/>
          <p:cNvSpPr>
            <a:spLocks noChangeArrowheads="1"/>
          </p:cNvSpPr>
          <p:nvPr userDrawn="1"/>
        </p:nvSpPr>
        <p:spPr bwMode="auto">
          <a:xfrm>
            <a:off x="199734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9894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"/>
          <p:cNvSpPr>
            <a:spLocks noChangeArrowheads="1"/>
          </p:cNvSpPr>
          <p:nvPr userDrawn="1"/>
        </p:nvSpPr>
        <p:spPr bwMode="auto">
          <a:xfrm>
            <a:off x="290506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3C6B2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381278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5882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"/>
          <p:cNvSpPr>
            <a:spLocks noChangeArrowheads="1"/>
          </p:cNvSpPr>
          <p:nvPr userDrawn="1"/>
        </p:nvSpPr>
        <p:spPr bwMode="auto">
          <a:xfrm>
            <a:off x="472050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A3401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562822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006A8A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"/>
          <p:cNvSpPr>
            <a:spLocks noChangeArrowheads="1"/>
          </p:cNvSpPr>
          <p:nvPr userDrawn="1"/>
        </p:nvSpPr>
        <p:spPr bwMode="auto">
          <a:xfrm>
            <a:off x="653594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006C7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744366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6005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"/>
          <p:cNvSpPr>
            <a:spLocks noChangeArrowheads="1"/>
          </p:cNvSpPr>
          <p:nvPr userDrawn="1"/>
        </p:nvSpPr>
        <p:spPr bwMode="auto">
          <a:xfrm>
            <a:off x="8318511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6E3A6E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"/>
          <p:cNvSpPr>
            <a:spLocks noChangeArrowheads="1"/>
          </p:cNvSpPr>
          <p:nvPr userDrawn="1"/>
        </p:nvSpPr>
        <p:spPr bwMode="auto">
          <a:xfrm>
            <a:off x="18190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B82908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"/>
          <p:cNvSpPr>
            <a:spLocks noChangeArrowheads="1"/>
          </p:cNvSpPr>
          <p:nvPr userDrawn="1"/>
        </p:nvSpPr>
        <p:spPr bwMode="auto">
          <a:xfrm>
            <a:off x="108962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F7E8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"/>
          <p:cNvSpPr>
            <a:spLocks noChangeArrowheads="1"/>
          </p:cNvSpPr>
          <p:nvPr userDrawn="1"/>
        </p:nvSpPr>
        <p:spPr bwMode="auto">
          <a:xfrm>
            <a:off x="199734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2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"/>
          <p:cNvSpPr>
            <a:spLocks noChangeArrowheads="1"/>
          </p:cNvSpPr>
          <p:nvPr userDrawn="1"/>
        </p:nvSpPr>
        <p:spPr bwMode="auto">
          <a:xfrm>
            <a:off x="290506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A1C03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"/>
          <p:cNvSpPr>
            <a:spLocks noChangeArrowheads="1"/>
          </p:cNvSpPr>
          <p:nvPr userDrawn="1"/>
        </p:nvSpPr>
        <p:spPr bwMode="auto">
          <a:xfrm>
            <a:off x="381278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B5AF0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"/>
          <p:cNvSpPr>
            <a:spLocks noChangeArrowheads="1"/>
          </p:cNvSpPr>
          <p:nvPr userDrawn="1"/>
        </p:nvSpPr>
        <p:spPr bwMode="auto">
          <a:xfrm>
            <a:off x="472050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A977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"/>
          <p:cNvSpPr>
            <a:spLocks noChangeArrowheads="1"/>
          </p:cNvSpPr>
          <p:nvPr userDrawn="1"/>
        </p:nvSpPr>
        <p:spPr bwMode="auto">
          <a:xfrm>
            <a:off x="562822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3C4F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"/>
          <p:cNvSpPr>
            <a:spLocks noChangeArrowheads="1"/>
          </p:cNvSpPr>
          <p:nvPr userDrawn="1"/>
        </p:nvSpPr>
        <p:spPr bwMode="auto">
          <a:xfrm>
            <a:off x="653594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6AEB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"/>
          <p:cNvSpPr>
            <a:spLocks noChangeArrowheads="1"/>
          </p:cNvSpPr>
          <p:nvPr userDrawn="1"/>
        </p:nvSpPr>
        <p:spPr bwMode="auto">
          <a:xfrm>
            <a:off x="744366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4006E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"/>
          <p:cNvSpPr>
            <a:spLocks noChangeArrowheads="1"/>
          </p:cNvSpPr>
          <p:nvPr userDrawn="1"/>
        </p:nvSpPr>
        <p:spPr bwMode="auto">
          <a:xfrm>
            <a:off x="8318511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9529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1"/>
          <p:cNvSpPr>
            <a:spLocks noChangeArrowheads="1"/>
          </p:cNvSpPr>
          <p:nvPr userDrawn="1"/>
        </p:nvSpPr>
        <p:spPr bwMode="auto">
          <a:xfrm>
            <a:off x="18190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0673D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"/>
          <p:cNvSpPr>
            <a:spLocks noChangeArrowheads="1"/>
          </p:cNvSpPr>
          <p:nvPr userDrawn="1"/>
        </p:nvSpPr>
        <p:spPr bwMode="auto">
          <a:xfrm>
            <a:off x="108962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FCEB8A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"/>
          <p:cNvSpPr>
            <a:spLocks noChangeArrowheads="1"/>
          </p:cNvSpPr>
          <p:nvPr userDrawn="1"/>
        </p:nvSpPr>
        <p:spPr bwMode="auto">
          <a:xfrm>
            <a:off x="199734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ABE7E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"/>
          <p:cNvSpPr>
            <a:spLocks noChangeArrowheads="1"/>
          </p:cNvSpPr>
          <p:nvPr userDrawn="1"/>
        </p:nvSpPr>
        <p:spPr bwMode="auto">
          <a:xfrm>
            <a:off x="290506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3DF9D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"/>
          <p:cNvSpPr>
            <a:spLocks noChangeArrowheads="1"/>
          </p:cNvSpPr>
          <p:nvPr userDrawn="1"/>
        </p:nvSpPr>
        <p:spPr bwMode="auto">
          <a:xfrm>
            <a:off x="381278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DE17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"/>
          <p:cNvSpPr>
            <a:spLocks noChangeArrowheads="1"/>
          </p:cNvSpPr>
          <p:nvPr userDrawn="1"/>
        </p:nvSpPr>
        <p:spPr bwMode="auto">
          <a:xfrm>
            <a:off x="472050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CC17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1"/>
          <p:cNvSpPr>
            <a:spLocks noChangeArrowheads="1"/>
          </p:cNvSpPr>
          <p:nvPr userDrawn="1"/>
        </p:nvSpPr>
        <p:spPr bwMode="auto">
          <a:xfrm>
            <a:off x="562822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BADDF8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"/>
          <p:cNvSpPr>
            <a:spLocks noChangeArrowheads="1"/>
          </p:cNvSpPr>
          <p:nvPr userDrawn="1"/>
        </p:nvSpPr>
        <p:spPr bwMode="auto">
          <a:xfrm>
            <a:off x="653594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8E1D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1"/>
          <p:cNvSpPr>
            <a:spLocks noChangeArrowheads="1"/>
          </p:cNvSpPr>
          <p:nvPr userDrawn="1"/>
        </p:nvSpPr>
        <p:spPr bwMode="auto">
          <a:xfrm>
            <a:off x="744366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E9CB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1"/>
          <p:cNvSpPr>
            <a:spLocks noChangeArrowheads="1"/>
          </p:cNvSpPr>
          <p:nvPr userDrawn="1"/>
        </p:nvSpPr>
        <p:spPr bwMode="auto">
          <a:xfrm>
            <a:off x="8318511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ECAE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1"/>
          <p:cNvSpPr>
            <a:spLocks noChangeArrowheads="1"/>
          </p:cNvSpPr>
          <p:nvPr userDrawn="1"/>
        </p:nvSpPr>
        <p:spPr bwMode="auto">
          <a:xfrm>
            <a:off x="18190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8BAB9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187040" y="1700808"/>
            <a:ext cx="6637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185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46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27</a:t>
            </a:r>
            <a:endParaRPr lang="en-US" sz="1400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108962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227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202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0</a:t>
            </a:r>
            <a:endParaRPr lang="en-US" sz="1400" dirty="0" smtClean="0"/>
          </a:p>
        </p:txBody>
      </p:sp>
      <p:sp>
        <p:nvSpPr>
          <p:cNvPr id="39" name="Rectangle 38"/>
          <p:cNvSpPr/>
          <p:nvPr userDrawn="1"/>
        </p:nvSpPr>
        <p:spPr>
          <a:xfrm>
            <a:off x="199734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217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137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76</a:t>
            </a:r>
            <a:endParaRPr lang="en-US" sz="1400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290506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60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107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43</a:t>
            </a:r>
            <a:endParaRPr lang="en-US" sz="1400" dirty="0" smtClean="0"/>
          </a:p>
        </p:txBody>
      </p:sp>
      <p:sp>
        <p:nvSpPr>
          <p:cNvPr id="41" name="Rectangle 40"/>
          <p:cNvSpPr/>
          <p:nvPr userDrawn="1"/>
        </p:nvSpPr>
        <p:spPr>
          <a:xfrm>
            <a:off x="381278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133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136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37</a:t>
            </a:r>
            <a:endParaRPr lang="en-US" sz="1400" dirty="0" smtClean="0"/>
          </a:p>
        </p:txBody>
      </p:sp>
      <p:sp>
        <p:nvSpPr>
          <p:cNvPr id="42" name="Rectangle 41"/>
          <p:cNvSpPr/>
          <p:nvPr userDrawn="1"/>
        </p:nvSpPr>
        <p:spPr>
          <a:xfrm>
            <a:off x="4720506" y="1700808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163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64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28</a:t>
            </a:r>
            <a:endParaRPr lang="en-US" sz="1400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562822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138</a:t>
            </a:r>
            <a:endParaRPr lang="en-US" sz="1400" dirty="0" smtClean="0"/>
          </a:p>
        </p:txBody>
      </p:sp>
      <p:sp>
        <p:nvSpPr>
          <p:cNvPr id="44" name="Rectangle 43"/>
          <p:cNvSpPr/>
          <p:nvPr userDrawn="1"/>
        </p:nvSpPr>
        <p:spPr>
          <a:xfrm>
            <a:off x="653594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108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113</a:t>
            </a:r>
            <a:endParaRPr lang="en-US" sz="1400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443666" y="1700808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134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91</a:t>
            </a:r>
            <a:endParaRPr lang="en-US" sz="1400" dirty="0" smtClean="0"/>
          </a:p>
        </p:txBody>
      </p:sp>
      <p:sp>
        <p:nvSpPr>
          <p:cNvPr id="46" name="Rectangle 45"/>
          <p:cNvSpPr/>
          <p:nvPr userDrawn="1"/>
        </p:nvSpPr>
        <p:spPr>
          <a:xfrm>
            <a:off x="8318511" y="1700808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110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58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110</a:t>
            </a:r>
            <a:endParaRPr lang="en-US" sz="1400" dirty="0" smtClean="0"/>
          </a:p>
        </p:txBody>
      </p:sp>
      <p:sp>
        <p:nvSpPr>
          <p:cNvPr id="47" name="Rectangle 46"/>
          <p:cNvSpPr/>
          <p:nvPr userDrawn="1"/>
        </p:nvSpPr>
        <p:spPr>
          <a:xfrm>
            <a:off x="187040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208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103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61</a:t>
            </a:r>
            <a:endParaRPr lang="en-US" sz="1400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108962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247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232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0</a:t>
            </a:r>
            <a:endParaRPr lang="en-US" sz="1400" dirty="0" smtClean="0"/>
          </a:p>
        </p:txBody>
      </p:sp>
      <p:sp>
        <p:nvSpPr>
          <p:cNvPr id="49" name="Rectangle 48"/>
          <p:cNvSpPr/>
          <p:nvPr userDrawn="1"/>
        </p:nvSpPr>
        <p:spPr>
          <a:xfrm>
            <a:off x="1997346" y="3429000"/>
            <a:ext cx="673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227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164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19</a:t>
            </a:r>
            <a:endParaRPr lang="en-US" sz="1400" dirty="0" smtClean="0"/>
          </a:p>
        </p:txBody>
      </p:sp>
      <p:sp>
        <p:nvSpPr>
          <p:cNvPr id="50" name="Rectangle 49"/>
          <p:cNvSpPr/>
          <p:nvPr userDrawn="1"/>
        </p:nvSpPr>
        <p:spPr>
          <a:xfrm>
            <a:off x="290506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161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192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53</a:t>
            </a:r>
            <a:endParaRPr lang="en-US" sz="1400" dirty="0" smtClean="0"/>
          </a:p>
        </p:txBody>
      </p:sp>
      <p:sp>
        <p:nvSpPr>
          <p:cNvPr id="51" name="Rectangle 50"/>
          <p:cNvSpPr/>
          <p:nvPr userDrawn="1"/>
        </p:nvSpPr>
        <p:spPr>
          <a:xfrm>
            <a:off x="381278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181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175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</a:t>
            </a:r>
            <a:endParaRPr lang="en-US" sz="1400" dirty="0" smtClean="0"/>
          </a:p>
        </p:txBody>
      </p:sp>
      <p:sp>
        <p:nvSpPr>
          <p:cNvPr id="52" name="Rectangle 51"/>
          <p:cNvSpPr/>
          <p:nvPr userDrawn="1"/>
        </p:nvSpPr>
        <p:spPr>
          <a:xfrm>
            <a:off x="472050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202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151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123</a:t>
            </a:r>
            <a:endParaRPr lang="en-US" sz="1400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562822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196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240</a:t>
            </a:r>
            <a:endParaRPr lang="en-US" sz="1400" dirty="0" smtClean="0"/>
          </a:p>
        </p:txBody>
      </p:sp>
      <p:sp>
        <p:nvSpPr>
          <p:cNvPr id="54" name="Rectangle 53"/>
          <p:cNvSpPr/>
          <p:nvPr userDrawn="1"/>
        </p:nvSpPr>
        <p:spPr>
          <a:xfrm>
            <a:off x="653594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134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174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179</a:t>
            </a:r>
            <a:endParaRPr lang="en-US" sz="1400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7443666" y="3429000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196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110</a:t>
            </a:r>
            <a:endParaRPr lang="en-US" sz="1400" dirty="0" smtClean="0"/>
          </a:p>
        </p:txBody>
      </p:sp>
      <p:sp>
        <p:nvSpPr>
          <p:cNvPr id="56" name="Rectangle 55"/>
          <p:cNvSpPr/>
          <p:nvPr userDrawn="1"/>
        </p:nvSpPr>
        <p:spPr>
          <a:xfrm>
            <a:off x="8318511" y="3429000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137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82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151</a:t>
            </a:r>
            <a:endParaRPr lang="en-US" sz="1400" dirty="0" smtClean="0"/>
          </a:p>
        </p:txBody>
      </p:sp>
      <p:sp>
        <p:nvSpPr>
          <p:cNvPr id="57" name="Rectangle 56"/>
          <p:cNvSpPr/>
          <p:nvPr userDrawn="1"/>
        </p:nvSpPr>
        <p:spPr>
          <a:xfrm>
            <a:off x="187040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232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186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185</a:t>
            </a:r>
            <a:endParaRPr lang="en-US" sz="1400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108962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252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235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138</a:t>
            </a:r>
            <a:endParaRPr lang="en-US" sz="1400" dirty="0" smtClean="0"/>
          </a:p>
        </p:txBody>
      </p:sp>
      <p:sp>
        <p:nvSpPr>
          <p:cNvPr id="59" name="Rectangle 58"/>
          <p:cNvSpPr/>
          <p:nvPr userDrawn="1"/>
        </p:nvSpPr>
        <p:spPr>
          <a:xfrm>
            <a:off x="199734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239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201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123</a:t>
            </a:r>
            <a:endParaRPr lang="en-US" sz="1400" dirty="0" smtClean="0"/>
          </a:p>
        </p:txBody>
      </p:sp>
      <p:sp>
        <p:nvSpPr>
          <p:cNvPr id="60" name="Rectangle 59"/>
          <p:cNvSpPr/>
          <p:nvPr userDrawn="1"/>
        </p:nvSpPr>
        <p:spPr>
          <a:xfrm>
            <a:off x="290506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211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223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157</a:t>
            </a:r>
            <a:endParaRPr lang="en-US" sz="1400" dirty="0" smtClean="0"/>
          </a:p>
        </p:txBody>
      </p:sp>
      <p:sp>
        <p:nvSpPr>
          <p:cNvPr id="61" name="Rectangle 60"/>
          <p:cNvSpPr/>
          <p:nvPr userDrawn="1"/>
        </p:nvSpPr>
        <p:spPr>
          <a:xfrm>
            <a:off x="381278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225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124</a:t>
            </a:r>
            <a:endParaRPr lang="en-US" sz="1400" dirty="0" smtClean="0"/>
          </a:p>
        </p:txBody>
      </p:sp>
      <p:sp>
        <p:nvSpPr>
          <p:cNvPr id="62" name="Rectangle 61"/>
          <p:cNvSpPr/>
          <p:nvPr userDrawn="1"/>
        </p:nvSpPr>
        <p:spPr>
          <a:xfrm>
            <a:off x="472050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193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123</a:t>
            </a:r>
            <a:endParaRPr lang="en-US" sz="1400" dirty="0" smtClean="0"/>
          </a:p>
        </p:txBody>
      </p:sp>
      <p:sp>
        <p:nvSpPr>
          <p:cNvPr id="63" name="Rectangle 62"/>
          <p:cNvSpPr/>
          <p:nvPr userDrawn="1"/>
        </p:nvSpPr>
        <p:spPr>
          <a:xfrm>
            <a:off x="562822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186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221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248</a:t>
            </a:r>
            <a:endParaRPr lang="en-US" sz="1400" dirty="0" smtClean="0"/>
          </a:p>
        </p:txBody>
      </p:sp>
      <p:sp>
        <p:nvSpPr>
          <p:cNvPr id="64" name="Rectangle 63"/>
          <p:cNvSpPr/>
          <p:nvPr userDrawn="1"/>
        </p:nvSpPr>
        <p:spPr>
          <a:xfrm>
            <a:off x="653594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200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225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223</a:t>
            </a:r>
            <a:endParaRPr lang="en-US" sz="1400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744366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156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183</a:t>
            </a:r>
            <a:endParaRPr lang="en-US" sz="1400" dirty="0" smtClean="0"/>
          </a:p>
        </p:txBody>
      </p:sp>
      <p:sp>
        <p:nvSpPr>
          <p:cNvPr id="66" name="Rectangle 65"/>
          <p:cNvSpPr/>
          <p:nvPr userDrawn="1"/>
        </p:nvSpPr>
        <p:spPr>
          <a:xfrm>
            <a:off x="8318511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202 </a:t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226</a:t>
            </a:r>
            <a:endParaRPr lang="en-US" sz="1400" dirty="0" smtClean="0"/>
          </a:p>
        </p:txBody>
      </p:sp>
      <p:sp>
        <p:nvSpPr>
          <p:cNvPr id="67" name="Rectangle 66"/>
          <p:cNvSpPr/>
          <p:nvPr userDrawn="1"/>
        </p:nvSpPr>
        <p:spPr>
          <a:xfrm>
            <a:off x="35496" y="658222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Strawberry</a:t>
            </a:r>
            <a:endParaRPr lang="en-US" sz="1200" b="1" dirty="0" smtClean="0"/>
          </a:p>
        </p:txBody>
      </p:sp>
      <p:sp>
        <p:nvSpPr>
          <p:cNvPr id="68" name="Rectangle 67"/>
          <p:cNvSpPr/>
          <p:nvPr userDrawn="1"/>
        </p:nvSpPr>
        <p:spPr>
          <a:xfrm>
            <a:off x="1089626" y="658222"/>
            <a:ext cx="61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Lemon</a:t>
            </a:r>
            <a:endParaRPr lang="en-US" sz="1200" b="1" dirty="0" smtClean="0"/>
          </a:p>
        </p:txBody>
      </p:sp>
      <p:sp>
        <p:nvSpPr>
          <p:cNvPr id="69" name="Rectangle 68"/>
          <p:cNvSpPr/>
          <p:nvPr userDrawn="1"/>
        </p:nvSpPr>
        <p:spPr>
          <a:xfrm>
            <a:off x="1890858" y="658222"/>
            <a:ext cx="811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Mandarin</a:t>
            </a:r>
            <a:endParaRPr lang="en-US" sz="1200" b="1" dirty="0" smtClean="0"/>
          </a:p>
        </p:txBody>
      </p:sp>
      <p:sp>
        <p:nvSpPr>
          <p:cNvPr id="70" name="Rectangle 69"/>
          <p:cNvSpPr/>
          <p:nvPr userDrawn="1"/>
        </p:nvSpPr>
        <p:spPr>
          <a:xfrm>
            <a:off x="3010754" y="655013"/>
            <a:ext cx="490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Lime</a:t>
            </a:r>
            <a:endParaRPr lang="en-US" sz="1200" b="1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3861807" y="655013"/>
            <a:ext cx="514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Olive</a:t>
            </a:r>
            <a:endParaRPr lang="en-US" sz="1200" b="1" dirty="0" smtClean="0"/>
          </a:p>
        </p:txBody>
      </p:sp>
      <p:sp>
        <p:nvSpPr>
          <p:cNvPr id="72" name="Rectangle 71"/>
          <p:cNvSpPr/>
          <p:nvPr userDrawn="1"/>
        </p:nvSpPr>
        <p:spPr>
          <a:xfrm>
            <a:off x="4644008" y="655013"/>
            <a:ext cx="835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Cinnamon</a:t>
            </a:r>
            <a:endParaRPr lang="en-US" sz="1200" b="1" dirty="0" smtClean="0"/>
          </a:p>
        </p:txBody>
      </p:sp>
      <p:sp>
        <p:nvSpPr>
          <p:cNvPr id="73" name="Rectangle 72"/>
          <p:cNvSpPr/>
          <p:nvPr userDrawn="1"/>
        </p:nvSpPr>
        <p:spPr>
          <a:xfrm>
            <a:off x="5580112" y="655013"/>
            <a:ext cx="813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Blueberry</a:t>
            </a:r>
            <a:endParaRPr lang="en-US" sz="1200" b="1" dirty="0" smtClean="0"/>
          </a:p>
        </p:txBody>
      </p:sp>
      <p:sp>
        <p:nvSpPr>
          <p:cNvPr id="74" name="Rectangle 73"/>
          <p:cNvSpPr/>
          <p:nvPr userDrawn="1"/>
        </p:nvSpPr>
        <p:spPr>
          <a:xfrm>
            <a:off x="6535684" y="655013"/>
            <a:ext cx="618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Thyme</a:t>
            </a:r>
            <a:endParaRPr lang="en-US" sz="1200" b="1" dirty="0" smtClean="0"/>
          </a:p>
        </p:txBody>
      </p:sp>
      <p:sp>
        <p:nvSpPr>
          <p:cNvPr id="75" name="Rectangle 74"/>
          <p:cNvSpPr/>
          <p:nvPr userDrawn="1"/>
        </p:nvSpPr>
        <p:spPr>
          <a:xfrm>
            <a:off x="7505405" y="65501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Berry</a:t>
            </a:r>
            <a:endParaRPr lang="en-US" sz="1200" b="1" dirty="0" smtClean="0"/>
          </a:p>
        </p:txBody>
      </p:sp>
      <p:sp>
        <p:nvSpPr>
          <p:cNvPr id="76" name="Rectangle 75"/>
          <p:cNvSpPr/>
          <p:nvPr userDrawn="1"/>
        </p:nvSpPr>
        <p:spPr>
          <a:xfrm>
            <a:off x="8367499" y="655013"/>
            <a:ext cx="512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Plum</a:t>
            </a:r>
          </a:p>
        </p:txBody>
      </p:sp>
      <p:sp>
        <p:nvSpPr>
          <p:cNvPr id="77" name="Rectangle 76"/>
          <p:cNvSpPr/>
          <p:nvPr userDrawn="1"/>
        </p:nvSpPr>
        <p:spPr>
          <a:xfrm>
            <a:off x="187040" y="76562"/>
            <a:ext cx="877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Caritas Australia Colour Palette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93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agline">
    <p:bg>
      <p:bgPr>
        <a:solidFill>
          <a:srgbClr val="86A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87450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2957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780118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3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descrip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CaritasAU_MasterLogo-descriptor_H_REV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87450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2957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780118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516563"/>
            <a:ext cx="4464496" cy="819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90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4 images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2539166"/>
            <a:ext cx="7956748" cy="1321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3871598"/>
            <a:ext cx="7956748" cy="1213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pic>
        <p:nvPicPr>
          <p:cNvPr id="2" name="Picture 1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156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1529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2752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1902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4 images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2539166"/>
            <a:ext cx="7956748" cy="1321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3871598"/>
            <a:ext cx="7956748" cy="1213586"/>
          </a:xfrm>
          <a:prstGeom prst="rect">
            <a:avLst/>
          </a:prstGeom>
        </p:spPr>
        <p:txBody>
          <a:bodyPr numCol="2" spcCol="360000"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pic>
        <p:nvPicPr>
          <p:cNvPr id="2" name="Picture 1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156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1529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2752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1902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4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your donations can 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7700" y="2050447"/>
            <a:ext cx="4212332" cy="36108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09251" y="207881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09251" y="386104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74618" y="207881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74618" y="386104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0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717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beatitude of Blessed are the poor in spirit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552" y="2852936"/>
            <a:ext cx="7956748" cy="1468437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sz="3000" dirty="0" smtClean="0"/>
              <a:t>Matthew 5:2-3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6425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5963"/>
            <a:ext cx="840105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00025"/>
            <a:ext cx="55054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5084763"/>
            <a:ext cx="630396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5"/>
          <p:cNvGrpSpPr>
            <a:grpSpLocks/>
          </p:cNvGrpSpPr>
          <p:nvPr/>
        </p:nvGrpSpPr>
        <p:grpSpPr bwMode="auto">
          <a:xfrm>
            <a:off x="468313" y="1360488"/>
            <a:ext cx="8228012" cy="4456112"/>
            <a:chOff x="425" y="989"/>
            <a:chExt cx="5795" cy="3183"/>
          </a:xfrm>
        </p:grpSpPr>
        <p:pic>
          <p:nvPicPr>
            <p:cNvPr id="25605" name="Picture 22" descr="2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67"/>
            <a:stretch>
              <a:fillRect/>
            </a:stretch>
          </p:blipFill>
          <p:spPr bwMode="auto">
            <a:xfrm>
              <a:off x="425" y="989"/>
              <a:ext cx="3448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23" descr="2B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4"/>
            <a:stretch>
              <a:fillRect/>
            </a:stretch>
          </p:blipFill>
          <p:spPr bwMode="auto">
            <a:xfrm>
              <a:off x="470" y="2122"/>
              <a:ext cx="5750" cy="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5888"/>
            <a:ext cx="80962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713413"/>
            <a:ext cx="82804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/>
          </p:cNvSpPr>
          <p:nvPr/>
        </p:nvSpPr>
        <p:spPr bwMode="auto">
          <a:xfrm>
            <a:off x="748665" y="836712"/>
            <a:ext cx="80010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r>
              <a:rPr lang="en-AU" altLang="en-US" sz="5400" dirty="0" smtClean="0"/>
              <a:t>“First </a:t>
            </a:r>
            <a:r>
              <a:rPr lang="en-AU" altLang="en-US" sz="5400" dirty="0"/>
              <a:t>of all, </a:t>
            </a:r>
            <a:r>
              <a:rPr lang="en-AU" altLang="en-US" sz="5400" dirty="0" smtClean="0"/>
              <a:t>try </a:t>
            </a:r>
            <a:r>
              <a:rPr lang="en-AU" altLang="en-US" sz="5400" dirty="0"/>
              <a:t>to be </a:t>
            </a:r>
            <a:r>
              <a:rPr lang="en-AU" altLang="en-US" sz="5400" b="1" dirty="0" smtClean="0"/>
              <a:t>free </a:t>
            </a:r>
            <a:r>
              <a:rPr lang="en-AU" altLang="en-US" sz="5400" dirty="0" smtClean="0"/>
              <a:t>with </a:t>
            </a:r>
            <a:r>
              <a:rPr lang="en-AU" altLang="en-US" sz="5400" dirty="0"/>
              <a:t>regard to </a:t>
            </a:r>
            <a:r>
              <a:rPr lang="en-AU" altLang="en-US" sz="5400" dirty="0" smtClean="0"/>
              <a:t>material things</a:t>
            </a:r>
            <a:r>
              <a:rPr lang="en-AU" altLang="en-US" sz="54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8867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/>
          </p:cNvSpPr>
          <p:nvPr/>
        </p:nvSpPr>
        <p:spPr bwMode="auto">
          <a:xfrm>
            <a:off x="748665" y="3040380"/>
            <a:ext cx="8001000" cy="2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r>
              <a:rPr lang="en-AU" altLang="en-US"/>
              <a:t>…The Lord calls us to a </a:t>
            </a:r>
            <a:r>
              <a:rPr lang="en-AU" altLang="en-US" sz="3600"/>
              <a:t>Gospel lifestyle </a:t>
            </a:r>
            <a:r>
              <a:rPr lang="en-AU" altLang="en-US"/>
              <a:t>marked by […] a </a:t>
            </a:r>
            <a:r>
              <a:rPr lang="en-AU" altLang="en-US" sz="3600"/>
              <a:t>refusal to yield to the </a:t>
            </a:r>
            <a:r>
              <a:rPr lang="en-AU" altLang="en-US" sz="3600" b="1"/>
              <a:t>culture of consumerism</a:t>
            </a:r>
            <a:r>
              <a:rPr lang="en-AU" altLang="en-US"/>
              <a:t>. This means </a:t>
            </a:r>
            <a:r>
              <a:rPr lang="en-AU" altLang="en-US" sz="3600" b="1"/>
              <a:t>being concerned with the essentials </a:t>
            </a:r>
            <a:r>
              <a:rPr lang="en-AU" altLang="en-US" sz="3600"/>
              <a:t>and </a:t>
            </a:r>
            <a:r>
              <a:rPr lang="en-AU" altLang="en-US" sz="3600" b="1"/>
              <a:t>learning to do without all those unneeded extras </a:t>
            </a:r>
            <a:r>
              <a:rPr lang="en-AU" altLang="en-US" sz="3600"/>
              <a:t>which hem us in</a:t>
            </a:r>
            <a:r>
              <a:rPr lang="en-AU" altLang="en-US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7297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/>
          </p:cNvSpPr>
          <p:nvPr/>
        </p:nvSpPr>
        <p:spPr bwMode="auto">
          <a:xfrm>
            <a:off x="748665" y="3040380"/>
            <a:ext cx="8001000" cy="2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r>
              <a:rPr lang="en-AU" altLang="en-US" sz="4300"/>
              <a:t>…Let us learn to be </a:t>
            </a:r>
            <a:r>
              <a:rPr lang="en-AU" altLang="en-US" sz="4300" b="1"/>
              <a:t>detached from possessiveness</a:t>
            </a:r>
            <a:r>
              <a:rPr lang="en-AU" altLang="en-US" sz="4300"/>
              <a:t> and from the idolatry of money and </a:t>
            </a:r>
            <a:r>
              <a:rPr lang="en-AU" altLang="en-US" sz="4300" b="1"/>
              <a:t>lavish spending</a:t>
            </a:r>
            <a:r>
              <a:rPr lang="en-AU" altLang="en-US" sz="4300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23991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/>
          </p:cNvSpPr>
          <p:nvPr/>
        </p:nvSpPr>
        <p:spPr bwMode="auto">
          <a:xfrm>
            <a:off x="748665" y="3040380"/>
            <a:ext cx="8001000" cy="2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r>
              <a:rPr lang="en-AU" altLang="en-US" sz="4000"/>
              <a:t>…We must be ready to </a:t>
            </a:r>
            <a:r>
              <a:rPr lang="en-AU" altLang="en-US" sz="4000" b="1"/>
              <a:t>change our lifestyle </a:t>
            </a:r>
            <a:r>
              <a:rPr lang="en-AU" altLang="en-US" sz="4000"/>
              <a:t>and </a:t>
            </a:r>
            <a:r>
              <a:rPr lang="en-AU" altLang="en-US" sz="4000" b="1"/>
              <a:t>avoid so much wastefulness</a:t>
            </a:r>
            <a:r>
              <a:rPr lang="en-AU" altLang="en-US" sz="4000"/>
              <a:t>. Just as we need the courage to be happy, we also need the courage to </a:t>
            </a:r>
            <a:r>
              <a:rPr lang="en-AU" altLang="en-US" sz="4000" b="1"/>
              <a:t>live simply</a:t>
            </a:r>
            <a:r>
              <a:rPr lang="en-AU" altLang="en-US" sz="400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879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1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Acknowledgements</a:t>
            </a:r>
            <a:endParaRPr lang="en-US" alt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Adapted with permission from a resource by CAFOD (Caritas England &amp; Wales)</a:t>
            </a:r>
          </a:p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Illustrations by Ellis Nadler</a:t>
            </a:r>
          </a:p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Text from Pope Francis, Message </a:t>
            </a:r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29</a:t>
            </a:r>
            <a:r>
              <a:rPr lang="en-AU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Youth Day.</a:t>
            </a:r>
          </a:p>
          <a:p>
            <a:pPr eaLnBrk="1" hangingPunct="1"/>
            <a:endParaRPr lang="en-AU" altLang="en-US" dirty="0" smtClean="0">
              <a:latin typeface="Felt Tip Roman" panose="03080502040305020204" pitchFamily="66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8515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aritas Colour Palette">
      <a:dk1>
        <a:srgbClr val="000000"/>
      </a:dk1>
      <a:lt1>
        <a:srgbClr val="FFFFFF"/>
      </a:lt1>
      <a:dk2>
        <a:srgbClr val="A7170A"/>
      </a:dk2>
      <a:lt2>
        <a:srgbClr val="FFFFFF"/>
      </a:lt2>
      <a:accent1>
        <a:srgbClr val="61A7E7"/>
      </a:accent1>
      <a:accent2>
        <a:srgbClr val="EBC012"/>
      </a:accent2>
      <a:accent3>
        <a:srgbClr val="91B728"/>
      </a:accent3>
      <a:accent4>
        <a:srgbClr val="753B85"/>
      </a:accent4>
      <a:accent5>
        <a:srgbClr val="710049"/>
      </a:accent5>
      <a:accent6>
        <a:srgbClr val="C4512F"/>
      </a:accent6>
      <a:hlink>
        <a:srgbClr val="0A5677"/>
      </a:hlink>
      <a:folHlink>
        <a:srgbClr val="749F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e628dbc2-5780-4aa6-b59e-b4a165ad8118">Approved for use outside CA</Document_x0020_Status>
    <Topic xmlns="0d99080f-2603-4d53-9ed4-60bd0dee195f">Stewardship</Topic>
    <Cross_x002d_curriculum_x0020_Priorities xmlns="0d99080f-2603-4d53-9ed4-60bd0dee195f">
      <Value>Sustainability</Value>
    </Cross_x002d_curriculum_x0020_Priorities>
    <Document_x0020_Type xmlns="0d99080f-2603-4d53-9ed4-60bd0dee195f">Prayer/Reflection</Document_x0020_Type>
    <Curriculum_x0020_Area xmlns="0d99080f-2603-4d53-9ed4-60bd0dee195f">
      <Value>Religious Education</Value>
    </Curriculum_x0020_Area>
    <General_x0020_Capabilities xmlns="0d99080f-2603-4d53-9ed4-60bd0dee195f">
      <Value>N/A</Value>
    </General_x0020_Capabilities>
    <Used_x0020_for xmlns="0d99080f-2603-4d53-9ed4-60bd0dee195f">Learning Experience and resources</Used_x0020_for>
    <CE_x0020_Resource_x0020_Audience xmlns="e628dbc2-5780-4aa6-b59e-b4a165ad8118">
      <Value>Upper Primary</Value>
    </CE_x0020_Resource_x0020_Audience>
    <_dlc_DocId xmlns="e628dbc2-5780-4aa6-b59e-b4a165ad8118">3XVCYASFVK3Q-382-661</_dlc_DocId>
    <_dlc_DocIdUrl xmlns="e628dbc2-5780-4aa6-b59e-b4a165ad8118">
      <Url>https://aimstest.caritas.org.au/sites/community/education/resources/_layouts/DocIdRedir.aspx?ID=3XVCYASFVK3Q-382-661</Url>
      <Description>3XVCYASFVK3Q-382-661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A9895EC24954E8B3A961C83B7DB4A" ma:contentTypeVersion="9" ma:contentTypeDescription="Create a new document." ma:contentTypeScope="" ma:versionID="90c003112777baf532ff5958101813ca">
  <xsd:schema xmlns:xsd="http://www.w3.org/2001/XMLSchema" xmlns:xs="http://www.w3.org/2001/XMLSchema" xmlns:p="http://schemas.microsoft.com/office/2006/metadata/properties" xmlns:ns2="e628dbc2-5780-4aa6-b59e-b4a165ad8118" xmlns:ns3="0d99080f-2603-4d53-9ed4-60bd0dee195f" targetNamespace="http://schemas.microsoft.com/office/2006/metadata/properties" ma:root="true" ma:fieldsID="f91c8e3796a77448350dfb6cd50e86fb" ns2:_="" ns3:_="">
    <xsd:import namespace="e628dbc2-5780-4aa6-b59e-b4a165ad8118"/>
    <xsd:import namespace="0d99080f-2603-4d53-9ed4-60bd0dee19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opic" minOccurs="0"/>
                <xsd:element ref="ns3:Used_x0020_for" minOccurs="0"/>
                <xsd:element ref="ns3:Document_x0020_Type" minOccurs="0"/>
                <xsd:element ref="ns2:Document_x0020_Status"/>
                <xsd:element ref="ns2:CE_x0020_Resource_x0020_Audience" minOccurs="0"/>
                <xsd:element ref="ns3:Curriculum_x0020_Area" minOccurs="0"/>
                <xsd:element ref="ns3:Cross_x002d_curriculum_x0020_Priorities" minOccurs="0"/>
                <xsd:element ref="ns3:General_x0020_Capabili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8dbc2-5780-4aa6-b59e-b4a165ad81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Status" ma:index="14" ma:displayName="Document Status" ma:default="Draft" ma:description="Column to identify which audience a document is ready to be shared with" ma:format="Dropdown" ma:indexed="true" ma:internalName="Document_x0020_Status">
      <xsd:simpleType>
        <xsd:restriction base="dms:Choice">
          <xsd:enumeration value="Draft"/>
          <xsd:enumeration value="Working Doc"/>
          <xsd:enumeration value="Pending Approval"/>
          <xsd:enumeration value="Approved for team only"/>
          <xsd:enumeration value="Approved for use within CA"/>
          <xsd:enumeration value="Approved for use outside CA"/>
          <xsd:enumeration value="Embargoed"/>
          <xsd:enumeration value="Expired"/>
          <xsd:enumeration value="Other"/>
        </xsd:restriction>
      </xsd:simpleType>
    </xsd:element>
    <xsd:element name="CE_x0020_Resource_x0020_Audience" ma:index="15" nillable="true" ma:displayName="CE Resource Audience" ma:default="General" ma:description="Audience that reosurce or program is aimed at" ma:internalName="CE_x0020_Resource_x0020_Audie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"/>
                    <xsd:enumeration value="Upper Primary"/>
                    <xsd:enumeration value="Secondary"/>
                    <xsd:enumeration value="Tertiary"/>
                    <xsd:enumeration value="General"/>
                    <xsd:enumeration value="Internet"/>
                    <xsd:enumeration value="Parish"/>
                    <xsd:enumeration value="Staff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9080f-2603-4d53-9ed4-60bd0dee195f" elementFormDefault="qualified">
    <xsd:import namespace="http://schemas.microsoft.com/office/2006/documentManagement/types"/>
    <xsd:import namespace="http://schemas.microsoft.com/office/infopath/2007/PartnerControls"/>
    <xsd:element name="Topic" ma:index="11" nillable="true" ma:displayName="Topic" ma:default="All-general" ma:description="Topic" ma:format="Dropdown" ma:internalName="Topic">
      <xsd:simpleType>
        <xsd:restriction base="dms:Choice">
          <xsd:enumeration value="Preferential Option"/>
          <xsd:enumeration value="Dignity"/>
          <xsd:enumeration value="Stewardship"/>
          <xsd:enumeration value="Subsidiarity and Participation"/>
          <xsd:enumeration value="Common Good"/>
          <xsd:enumeration value="Solidarity"/>
          <xsd:enumeration value="CST in action"/>
          <xsd:enumeration value="All-general"/>
          <xsd:enumeration value="Teacher PD"/>
          <xsd:enumeration value="JLD"/>
        </xsd:restriction>
      </xsd:simpleType>
    </xsd:element>
    <xsd:element name="Used_x0020_for" ma:index="12" nillable="true" ma:displayName="Used for" ma:default="Other" ma:description="Used for" ma:format="Dropdown" ma:internalName="Used_x0020_for">
      <xsd:simpleType>
        <xsd:restriction base="dms:Choice">
          <xsd:enumeration value="Learning Experience and resources"/>
          <xsd:enumeration value="Teacher How-to"/>
          <xsd:enumeration value="Planning, prep, design"/>
          <xsd:enumeration value="Curriculum links"/>
          <xsd:enumeration value="Promotion"/>
          <xsd:enumeration value="M&amp;E"/>
          <xsd:enumeration value="Core toolkit resources"/>
          <xsd:enumeration value="Teacher PD"/>
          <xsd:enumeration value="Just Leadership Day"/>
          <xsd:enumeration value="Other"/>
        </xsd:restriction>
      </xsd:simpleType>
    </xsd:element>
    <xsd:element name="Document_x0020_Type" ma:index="13" nillable="true" ma:displayName="Document Type" ma:default="Other" ma:description="Document Type" ma:format="Dropdown" ma:internalName="Document_x0020_Type">
      <xsd:simpleType>
        <xsd:restriction base="dms:Choice">
          <xsd:enumeration value="Background info"/>
          <xsd:enumeration value="Cartoon"/>
          <xsd:enumeration value="Case study"/>
          <xsd:enumeration value="Curriculum links"/>
          <xsd:enumeration value="Design Elements"/>
          <xsd:enumeration value="Email"/>
          <xsd:enumeration value="Fact sheet"/>
          <xsd:enumeration value="Film"/>
          <xsd:enumeration value="Game"/>
          <xsd:enumeration value="Graphics"/>
          <xsd:enumeration value="Learning Experience"/>
          <xsd:enumeration value="M&amp;E"/>
          <xsd:enumeration value="Planning strategy doc"/>
          <xsd:enumeration value="Poster"/>
          <xsd:enumeration value="PowerPoint"/>
          <xsd:enumeration value="Prayer/Reflection"/>
          <xsd:enumeration value="Promotional Material"/>
          <xsd:enumeration value="Quiz"/>
          <xsd:enumeration value="Readings"/>
          <xsd:enumeration value="Website"/>
          <xsd:enumeration value="Worksheet"/>
          <xsd:enumeration value="Other"/>
        </xsd:restriction>
      </xsd:simpleType>
    </xsd:element>
    <xsd:element name="Curriculum_x0020_Area" ma:index="16" nillable="true" ma:displayName="Curriculum Area" ma:default="Religious Education" ma:description="Curriculum Area" ma:internalName="Curriculum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Religious Education"/>
                    <xsd:enumeration value="Geography"/>
                    <xsd:enumeration value="English"/>
                    <xsd:enumeration value="Mathematics"/>
                    <xsd:enumeration value="Science"/>
                    <xsd:enumeration value="History"/>
                    <xsd:enumeration value="Health and Physical Education"/>
                    <xsd:enumeration value="Arts"/>
                    <xsd:enumeration value="Civics and Citizenship"/>
                    <xsd:enumeration value="Economics and Business"/>
                    <xsd:enumeration value="Languages and Technologie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Cross_x002d_curriculum_x0020_Priorities" ma:index="17" nillable="true" ma:displayName="Cross-curriculum Priorities" ma:default="N/A" ma:description="Cross-curriculum Priorities" ma:internalName="Cross_x002d_curriculum_x0020_Prior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Aboriginal and Torres Strait Islander"/>
                    <xsd:enumeration value="Asia"/>
                    <xsd:enumeration value="Sustainability"/>
                  </xsd:restriction>
                </xsd:simpleType>
              </xsd:element>
            </xsd:sequence>
          </xsd:extension>
        </xsd:complexContent>
      </xsd:complexType>
    </xsd:element>
    <xsd:element name="General_x0020_Capabilities" ma:index="18" nillable="true" ma:displayName="General Capabilities" ma:default="N/A" ma:description="General Capabilites" ma:internalName="General_x0020_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Literacy"/>
                    <xsd:enumeration value="Numeracy"/>
                    <xsd:enumeration value="Information and communication technology"/>
                    <xsd:enumeration value="Critical and creative thinking"/>
                    <xsd:enumeration value="Personal and social capability"/>
                    <xsd:enumeration value="Ethical understanding"/>
                    <xsd:enumeration value="Intercultural understanding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DBE8511-64A7-42B7-BD0B-724BC18A6EDC}">
  <ds:schemaRefs>
    <ds:schemaRef ds:uri="0d99080f-2603-4d53-9ed4-60bd0dee195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628dbc2-5780-4aa6-b59e-b4a165ad811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DF83D8-E8F4-4533-800F-7C2425CF5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8dbc2-5780-4aa6-b59e-b4a165ad8118"/>
    <ds:schemaRef ds:uri="0d99080f-2603-4d53-9ed4-60bd0dee1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0B899A-6FC6-46EF-BFC6-F6CFB59F00E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9FAC57-2C77-4AC3-B62A-8CD4E44531F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161</Words>
  <Application>Microsoft Office PowerPoint</Application>
  <PresentationFormat>On-screen Show (4:3)</PresentationFormat>
  <Paragraphs>21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Felt Tip Roman</vt:lpstr>
      <vt:lpstr>Gill Sans</vt:lpstr>
      <vt:lpstr>Roboto</vt:lpstr>
      <vt:lpstr>1_Office Theme</vt:lpstr>
      <vt:lpstr>The beatitude of Blessed are the poor in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Murga</dc:creator>
  <cp:lastModifiedBy>Sally-Anne Hurley</cp:lastModifiedBy>
  <cp:revision>5</cp:revision>
  <dcterms:created xsi:type="dcterms:W3CDTF">2014-02-13T01:09:51Z</dcterms:created>
  <dcterms:modified xsi:type="dcterms:W3CDTF">2017-05-05T04:54:40Z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0x010100AA0A9895EC24954E8B3A961C83B7DB4A</vt:lpwstr>
  </property>
  <property fmtid="{D5CDD505-2E9C-101B-9397-08002B2CF9AE}" pid="3" name="_dlc_DocIdItemGuid">
    <vt:lpwstr>00360239-d4a8-4410-9781-e7eebc2b7a79</vt:lpwstr>
  </property>
  <property fmtid="{D5CDD505-2E9C-101B-9397-08002B2CF9AE}" pid="4" name="Order">
    <vt:r8>22300</vt:r8>
  </property>
</Properties>
</file>