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287" r:id="rId6"/>
    <p:sldId id="282" r:id="rId7"/>
    <p:sldId id="288" r:id="rId8"/>
    <p:sldId id="289" r:id="rId9"/>
    <p:sldId id="290" r:id="rId10"/>
    <p:sldId id="291" r:id="rId11"/>
    <p:sldId id="281" r:id="rId12"/>
    <p:sldId id="279"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69349" autoAdjust="0"/>
  </p:normalViewPr>
  <p:slideViewPr>
    <p:cSldViewPr showGuides="1">
      <p:cViewPr varScale="1">
        <p:scale>
          <a:sx n="48" d="100"/>
          <a:sy n="48" d="100"/>
        </p:scale>
        <p:origin x="181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8ACA2-C1AA-4855-81A2-71EAB9C22887}" type="datetimeFigureOut">
              <a:rPr lang="en-AU" smtClean="0"/>
              <a:t>2/01/2018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2D4E8-7AB1-4592-AD05-373518E01C4B}" type="slidenum">
              <a:rPr lang="en-AU" smtClean="0"/>
              <a:t>‹#›</a:t>
            </a:fld>
            <a:endParaRPr lang="en-AU"/>
          </a:p>
        </p:txBody>
      </p:sp>
    </p:spTree>
    <p:extLst>
      <p:ext uri="{BB962C8B-B14F-4D97-AF65-F5344CB8AC3E}">
        <p14:creationId xmlns:p14="http://schemas.microsoft.com/office/powerpoint/2010/main" val="345088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Maristely</a:t>
            </a:r>
            <a:r>
              <a:rPr lang="en-AU" sz="1200" kern="1200" dirty="0" smtClean="0">
                <a:solidFill>
                  <a:schemeClr val="tx1"/>
                </a:solidFill>
                <a:effectLst/>
                <a:latin typeface="+mn-lt"/>
                <a:ea typeface="+mn-ea"/>
                <a:cs typeface="+mn-cs"/>
              </a:rPr>
              <a:t> plays with friends from her favela,</a:t>
            </a:r>
            <a:r>
              <a:rPr lang="en-AU" sz="1200" kern="1200" baseline="0" dirty="0" smtClean="0">
                <a:solidFill>
                  <a:schemeClr val="tx1"/>
                </a:solidFill>
                <a:effectLst/>
                <a:latin typeface="+mn-lt"/>
                <a:ea typeface="+mn-ea"/>
                <a:cs typeface="+mn-cs"/>
              </a:rPr>
              <a:t> Nova </a:t>
            </a:r>
            <a:r>
              <a:rPr lang="en-AU" sz="1200" kern="1200" baseline="0" dirty="0" err="1" smtClean="0">
                <a:solidFill>
                  <a:schemeClr val="tx1"/>
                </a:solidFill>
                <a:effectLst/>
                <a:latin typeface="+mn-lt"/>
                <a:ea typeface="+mn-ea"/>
                <a:cs typeface="+mn-cs"/>
              </a:rPr>
              <a:t>Divineia</a:t>
            </a:r>
            <a:r>
              <a:rPr lang="en-AU" sz="1200" kern="1200" baseline="0" dirty="0" smtClean="0">
                <a:solidFill>
                  <a:schemeClr val="tx1"/>
                </a:solidFill>
                <a:effectLst/>
                <a:latin typeface="+mn-lt"/>
                <a:ea typeface="+mn-ea"/>
                <a:cs typeface="+mn-cs"/>
              </a:rPr>
              <a:t>, in Sao Paulo, Brazil.</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Text Credit: Education for Justice</a:t>
            </a:r>
          </a:p>
        </p:txBody>
      </p:sp>
      <p:sp>
        <p:nvSpPr>
          <p:cNvPr id="4" name="Slide Number Placeholder 3"/>
          <p:cNvSpPr>
            <a:spLocks noGrp="1"/>
          </p:cNvSpPr>
          <p:nvPr>
            <p:ph type="sldNum" sz="quarter" idx="10"/>
          </p:nvPr>
        </p:nvSpPr>
        <p:spPr/>
        <p:txBody>
          <a:bodyPr/>
          <a:lstStyle/>
          <a:p>
            <a:fld id="{9952D4E8-7AB1-4592-AD05-373518E01C4B}" type="slidenum">
              <a:rPr lang="en-AU" smtClean="0"/>
              <a:t>2</a:t>
            </a:fld>
            <a:endParaRPr lang="en-AU"/>
          </a:p>
        </p:txBody>
      </p:sp>
    </p:spTree>
    <p:extLst>
      <p:ext uri="{BB962C8B-B14F-4D97-AF65-F5344CB8AC3E}">
        <p14:creationId xmlns:p14="http://schemas.microsoft.com/office/powerpoint/2010/main" val="228864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Maristely</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Getulio</a:t>
            </a:r>
            <a:r>
              <a:rPr lang="en-AU" sz="1200" kern="1200" baseline="0" dirty="0" smtClean="0">
                <a:solidFill>
                  <a:schemeClr val="tx1"/>
                </a:solidFill>
                <a:effectLst/>
                <a:latin typeface="+mn-lt"/>
                <a:ea typeface="+mn-ea"/>
                <a:cs typeface="+mn-cs"/>
              </a:rPr>
              <a:t> and friends from </a:t>
            </a:r>
            <a:r>
              <a:rPr lang="en-AU" sz="1200" kern="1200" baseline="0" dirty="0" err="1" smtClean="0">
                <a:solidFill>
                  <a:schemeClr val="tx1"/>
                </a:solidFill>
                <a:effectLst/>
                <a:latin typeface="+mn-lt"/>
                <a:ea typeface="+mn-ea"/>
                <a:cs typeface="+mn-cs"/>
              </a:rPr>
              <a:t>Maristely’s</a:t>
            </a:r>
            <a:r>
              <a:rPr lang="en-AU" sz="1200" kern="1200" baseline="0" dirty="0" smtClean="0">
                <a:solidFill>
                  <a:schemeClr val="tx1"/>
                </a:solidFill>
                <a:effectLst/>
                <a:latin typeface="+mn-lt"/>
                <a:ea typeface="+mn-ea"/>
                <a:cs typeface="+mn-cs"/>
              </a:rPr>
              <a:t> community in Nova </a:t>
            </a:r>
            <a:r>
              <a:rPr lang="en-AU" sz="1200" kern="1200" baseline="0" dirty="0" err="1" smtClean="0">
                <a:solidFill>
                  <a:schemeClr val="tx1"/>
                </a:solidFill>
                <a:effectLst/>
                <a:latin typeface="+mn-lt"/>
                <a:ea typeface="+mn-ea"/>
                <a:cs typeface="+mn-cs"/>
              </a:rPr>
              <a:t>Divineia</a:t>
            </a:r>
            <a:r>
              <a:rPr lang="en-AU" sz="1200" kern="1200" baseline="0" dirty="0" smtClean="0">
                <a:solidFill>
                  <a:schemeClr val="tx1"/>
                </a:solidFill>
                <a:effectLst/>
                <a:latin typeface="+mn-lt"/>
                <a:ea typeface="+mn-ea"/>
                <a:cs typeface="+mn-cs"/>
              </a:rPr>
              <a:t> favela, Sao Paulo.</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Text Credit: Education for Justice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2D4E8-7AB1-4592-AD05-373518E01C4B}" type="slidenum">
              <a:rPr lang="en-AU" smtClean="0"/>
              <a:t>3</a:t>
            </a:fld>
            <a:endParaRPr lang="en-AU"/>
          </a:p>
        </p:txBody>
      </p:sp>
    </p:spTree>
    <p:extLst>
      <p:ext uri="{BB962C8B-B14F-4D97-AF65-F5344CB8AC3E}">
        <p14:creationId xmlns:p14="http://schemas.microsoft.com/office/powerpoint/2010/main" val="174680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Andre, an MDF educator, talks with a family</a:t>
            </a:r>
            <a:r>
              <a:rPr lang="en-AU" sz="1200" kern="1200" baseline="0" dirty="0" smtClean="0">
                <a:solidFill>
                  <a:schemeClr val="tx1"/>
                </a:solidFill>
                <a:effectLst/>
                <a:latin typeface="+mn-lt"/>
                <a:ea typeface="+mn-ea"/>
                <a:cs typeface="+mn-cs"/>
              </a:rPr>
              <a:t> living in Vila </a:t>
            </a:r>
            <a:r>
              <a:rPr lang="en-AU" sz="1200" kern="1200" baseline="0" dirty="0" err="1" smtClean="0">
                <a:solidFill>
                  <a:schemeClr val="tx1"/>
                </a:solidFill>
                <a:effectLst/>
                <a:latin typeface="+mn-lt"/>
                <a:ea typeface="+mn-ea"/>
                <a:cs typeface="+mn-cs"/>
              </a:rPr>
              <a:t>Prudente</a:t>
            </a:r>
            <a:r>
              <a:rPr lang="en-AU" sz="1200" kern="1200" baseline="0" dirty="0" smtClean="0">
                <a:solidFill>
                  <a:schemeClr val="tx1"/>
                </a:solidFill>
                <a:effectLst/>
                <a:latin typeface="+mn-lt"/>
                <a:ea typeface="+mn-ea"/>
                <a:cs typeface="+mn-cs"/>
              </a:rPr>
              <a:t> favela in Sao Paulo, Brazil. Caritas Australia’s partner, MDF, work with favela residents to raise awareness of their dignity and human rights, and help uphold them through community meetings and joint 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Text Credit: Education for Justice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2D4E8-7AB1-4592-AD05-373518E01C4B}" type="slidenum">
              <a:rPr lang="en-AU" smtClean="0"/>
              <a:t>4</a:t>
            </a:fld>
            <a:endParaRPr lang="en-AU"/>
          </a:p>
        </p:txBody>
      </p:sp>
    </p:spTree>
    <p:extLst>
      <p:ext uri="{BB962C8B-B14F-4D97-AF65-F5344CB8AC3E}">
        <p14:creationId xmlns:p14="http://schemas.microsoft.com/office/powerpoint/2010/main" val="100635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Favela residents from Nova </a:t>
            </a:r>
            <a:r>
              <a:rPr lang="en-AU" sz="1200" kern="1200" dirty="0" err="1" smtClean="0">
                <a:solidFill>
                  <a:schemeClr val="tx1"/>
                </a:solidFill>
                <a:effectLst/>
                <a:latin typeface="+mn-lt"/>
                <a:ea typeface="+mn-ea"/>
                <a:cs typeface="+mn-cs"/>
              </a:rPr>
              <a:t>Divineia</a:t>
            </a:r>
            <a:r>
              <a:rPr lang="en-AU" sz="1200" kern="1200" dirty="0" smtClean="0">
                <a:solidFill>
                  <a:schemeClr val="tx1"/>
                </a:solidFill>
                <a:effectLst/>
                <a:latin typeface="+mn-lt"/>
                <a:ea typeface="+mn-ea"/>
                <a:cs typeface="+mn-cs"/>
              </a:rPr>
              <a:t> favela in Sao Paulo, Brazil.</a:t>
            </a:r>
            <a:r>
              <a:rPr lang="en-AU" sz="1200" kern="1200" baseline="0" dirty="0" smtClean="0">
                <a:solidFill>
                  <a:schemeClr val="tx1"/>
                </a:solidFill>
                <a:effectLst/>
                <a:latin typeface="+mn-lt"/>
                <a:ea typeface="+mn-ea"/>
                <a:cs typeface="+mn-cs"/>
              </a:rPr>
              <a:t> Favela residents often experience widespread discrimination from members of the wider community.</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Text Credit: Education for Justice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2D4E8-7AB1-4592-AD05-373518E01C4B}" type="slidenum">
              <a:rPr lang="en-AU" smtClean="0"/>
              <a:t>5</a:t>
            </a:fld>
            <a:endParaRPr lang="en-AU"/>
          </a:p>
        </p:txBody>
      </p:sp>
    </p:spTree>
    <p:extLst>
      <p:ext uri="{BB962C8B-B14F-4D97-AF65-F5344CB8AC3E}">
        <p14:creationId xmlns:p14="http://schemas.microsoft.com/office/powerpoint/2010/main" val="57552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Maristely</a:t>
            </a:r>
            <a:r>
              <a:rPr lang="en-AU" sz="1200" kern="1200" dirty="0" smtClean="0">
                <a:solidFill>
                  <a:schemeClr val="tx1"/>
                </a:solidFill>
                <a:effectLst/>
                <a:latin typeface="+mn-lt"/>
                <a:ea typeface="+mn-ea"/>
                <a:cs typeface="+mn-cs"/>
              </a:rPr>
              <a:t> at a Youth Empowerment Program workshop on violence against women and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Text Credit: Education for Justice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2D4E8-7AB1-4592-AD05-373518E01C4B}" type="slidenum">
              <a:rPr lang="en-AU" smtClean="0"/>
              <a:t>6</a:t>
            </a:fld>
            <a:endParaRPr lang="en-AU"/>
          </a:p>
        </p:txBody>
      </p:sp>
    </p:spTree>
    <p:extLst>
      <p:ext uri="{BB962C8B-B14F-4D97-AF65-F5344CB8AC3E}">
        <p14:creationId xmlns:p14="http://schemas.microsoft.com/office/powerpoint/2010/main" val="389396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NOTE: The common good differs from the ‘greatest good of the greatest number’ in that it is more inclusive of those on the margins, and we define the common good in the Vatican Council’s </a:t>
            </a:r>
            <a:r>
              <a:rPr lang="en-AU" sz="1200" i="1" kern="1200" dirty="0" smtClean="0">
                <a:solidFill>
                  <a:schemeClr val="tx1"/>
                </a:solidFill>
                <a:effectLst/>
                <a:latin typeface="+mn-lt"/>
                <a:ea typeface="+mn-ea"/>
                <a:cs typeface="+mn-cs"/>
              </a:rPr>
              <a:t>Church in the Modern World</a:t>
            </a:r>
            <a:r>
              <a:rPr lang="en-AU" sz="1200" kern="1200" dirty="0" smtClean="0">
                <a:solidFill>
                  <a:schemeClr val="tx1"/>
                </a:solidFill>
                <a:effectLst/>
                <a:latin typeface="+mn-lt"/>
                <a:ea typeface="+mn-ea"/>
                <a:cs typeface="+mn-cs"/>
              </a:rPr>
              <a:t> (#26) as “the sum of those conditions of social life which allow social groups and individual members relatively thorough and ready access to their own fulfilment”. </a:t>
            </a:r>
            <a:endParaRPr lang="en-AU" dirty="0"/>
          </a:p>
        </p:txBody>
      </p:sp>
      <p:sp>
        <p:nvSpPr>
          <p:cNvPr id="4" name="Slide Number Placeholder 3"/>
          <p:cNvSpPr>
            <a:spLocks noGrp="1"/>
          </p:cNvSpPr>
          <p:nvPr>
            <p:ph type="sldNum" sz="quarter" idx="10"/>
          </p:nvPr>
        </p:nvSpPr>
        <p:spPr/>
        <p:txBody>
          <a:bodyPr/>
          <a:lstStyle/>
          <a:p>
            <a:fld id="{9952D4E8-7AB1-4592-AD05-373518E01C4B}" type="slidenum">
              <a:rPr lang="en-AU" smtClean="0"/>
              <a:t>7</a:t>
            </a:fld>
            <a:endParaRPr lang="en-AU"/>
          </a:p>
        </p:txBody>
      </p:sp>
    </p:spTree>
    <p:extLst>
      <p:ext uri="{BB962C8B-B14F-4D97-AF65-F5344CB8AC3E}">
        <p14:creationId xmlns:p14="http://schemas.microsoft.com/office/powerpoint/2010/main" val="2906662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C1333C"/>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Roboto Medium"/>
              </a:defRPr>
            </a:lvl1pPr>
          </a:lstStyle>
          <a:p>
            <a:r>
              <a:rPr lang="en-US"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sp>
        <p:nvSpPr>
          <p:cNvPr id="11" name="Freeform 1"/>
          <p:cNvSpPr>
            <a:spLocks noChangeArrowheads="1"/>
          </p:cNvSpPr>
          <p:nvPr userDrawn="1"/>
        </p:nvSpPr>
        <p:spPr bwMode="auto">
          <a:xfrm>
            <a:off x="3475862"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sp>
        <p:nvSpPr>
          <p:cNvPr id="12" name="Freeform 1"/>
          <p:cNvSpPr>
            <a:spLocks noChangeArrowheads="1"/>
          </p:cNvSpPr>
          <p:nvPr userDrawn="1"/>
        </p:nvSpPr>
        <p:spPr bwMode="auto">
          <a:xfrm>
            <a:off x="5780118"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spTree>
    <p:extLst>
      <p:ext uri="{BB962C8B-B14F-4D97-AF65-F5344CB8AC3E}">
        <p14:creationId xmlns:p14="http://schemas.microsoft.com/office/powerpoint/2010/main" val="99565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voice box and im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10" name="Freeform 1"/>
          <p:cNvSpPr>
            <a:spLocks noChangeArrowheads="1"/>
          </p:cNvSpPr>
          <p:nvPr userDrawn="1"/>
        </p:nvSpPr>
        <p:spPr bwMode="auto">
          <a:xfrm>
            <a:off x="4577520" y="2348880"/>
            <a:ext cx="3918779" cy="280831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
        <p:nvSpPr>
          <p:cNvPr id="8" name="Freeform 1"/>
          <p:cNvSpPr>
            <a:spLocks noChangeArrowheads="1"/>
          </p:cNvSpPr>
          <p:nvPr userDrawn="1"/>
        </p:nvSpPr>
        <p:spPr bwMode="auto">
          <a:xfrm>
            <a:off x="5148064" y="1556792"/>
            <a:ext cx="3708275" cy="1475641"/>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EAB62"/>
          </a:solidFill>
          <a:ln>
            <a:noFill/>
          </a:ln>
          <a:effectLst/>
        </p:spPr>
        <p:txBody>
          <a:bodyPr wrap="none" anchor="ctr"/>
          <a:lstStyle/>
          <a:p>
            <a:endParaRPr lang="en-US"/>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223014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table, graph slide">
    <p:bg>
      <p:bgPr>
        <a:solidFill>
          <a:srgbClr val="C1333C"/>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dirty="0" smtClean="0"/>
              <a:t>Click to edit Master title style</a:t>
            </a:r>
            <a:endParaRPr lang="en-US" dirty="0"/>
          </a:p>
        </p:txBody>
      </p:sp>
      <p:sp>
        <p:nvSpPr>
          <p:cNvPr id="2" name="TextBox 1"/>
          <p:cNvSpPr txBox="1"/>
          <p:nvPr userDrawn="1"/>
        </p:nvSpPr>
        <p:spPr>
          <a:xfrm>
            <a:off x="539552" y="2288630"/>
            <a:ext cx="4499352" cy="738664"/>
          </a:xfrm>
          <a:prstGeom prst="rect">
            <a:avLst/>
          </a:prstGeom>
          <a:noFill/>
        </p:spPr>
        <p:txBody>
          <a:bodyPr wrap="square" rtlCol="0">
            <a:spAutoFit/>
          </a:bodyPr>
          <a:lstStyle/>
          <a:p>
            <a:pPr algn="ctr"/>
            <a:r>
              <a:rPr lang="en-AU" sz="2400" b="0" i="0" kern="1200" dirty="0" smtClean="0">
                <a:solidFill>
                  <a:schemeClr val="bg1"/>
                </a:solidFill>
                <a:effectLst/>
                <a:latin typeface="Roboto" panose="02000000000000000000" pitchFamily="2" charset="0"/>
                <a:ea typeface="Roboto" panose="02000000000000000000" pitchFamily="2" charset="0"/>
                <a:cs typeface="+mn-cs"/>
              </a:rPr>
              <a:t>THE HOLY</a:t>
            </a:r>
            <a:r>
              <a:rPr lang="en-AU" sz="2400" b="0" i="0" kern="1200" baseline="0" dirty="0" smtClean="0">
                <a:solidFill>
                  <a:schemeClr val="bg1"/>
                </a:solidFill>
                <a:effectLst/>
                <a:latin typeface="Roboto" panose="02000000000000000000" pitchFamily="2" charset="0"/>
                <a:ea typeface="Roboto" panose="02000000000000000000" pitchFamily="2" charset="0"/>
                <a:cs typeface="+mn-cs"/>
              </a:rPr>
              <a:t> YEAR OF MERCY</a:t>
            </a:r>
            <a:br>
              <a:rPr lang="en-AU" sz="2400" b="0" i="0" kern="1200" baseline="0" dirty="0" smtClean="0">
                <a:solidFill>
                  <a:schemeClr val="bg1"/>
                </a:solidFill>
                <a:effectLst/>
                <a:latin typeface="Roboto" panose="02000000000000000000" pitchFamily="2" charset="0"/>
                <a:ea typeface="Roboto" panose="02000000000000000000" pitchFamily="2" charset="0"/>
                <a:cs typeface="+mn-cs"/>
              </a:rPr>
            </a:br>
            <a:r>
              <a:rPr lang="en-AU" sz="1800" b="0" i="0" kern="1200" baseline="0" dirty="0" smtClean="0">
                <a:solidFill>
                  <a:schemeClr val="bg1"/>
                </a:solidFill>
                <a:effectLst/>
                <a:latin typeface="Roboto" panose="02000000000000000000" pitchFamily="2" charset="0"/>
                <a:ea typeface="Roboto" panose="02000000000000000000" pitchFamily="2" charset="0"/>
                <a:cs typeface="+mn-cs"/>
              </a:rPr>
              <a:t>DEC  2015 – NOV 20 2016</a:t>
            </a:r>
            <a:r>
              <a:rPr lang="en-AU" sz="1050" b="0" i="0" kern="1200" dirty="0" smtClean="0">
                <a:solidFill>
                  <a:schemeClr val="bg1"/>
                </a:solidFill>
                <a:effectLst/>
                <a:latin typeface="Roboto" panose="02000000000000000000" pitchFamily="2" charset="0"/>
                <a:ea typeface="Roboto" panose="02000000000000000000" pitchFamily="2" charset="0"/>
                <a:cs typeface="+mn-cs"/>
              </a:rPr>
              <a:t> </a:t>
            </a:r>
            <a:endParaRPr lang="en-AU" sz="1050" i="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9147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ice box divider">
    <p:bg>
      <p:bgPr>
        <a:solidFill>
          <a:srgbClr val="C1333C"/>
        </a:solidFill>
        <a:effectLst/>
      </p:bgPr>
    </p:bg>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6"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160096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a:lvl1pPr>
          </a:lstStyle>
          <a:p>
            <a:r>
              <a:rPr lang="en-US" smtClean="0"/>
              <a:t>Click icon to add picture</a:t>
            </a:r>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2" name="Rectangle 1"/>
          <p:cNvSpPr/>
          <p:nvPr userDrawn="1"/>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200">
                <a:solidFill>
                  <a:schemeClr val="bg1"/>
                </a:solidFill>
                <a:latin typeface="Roboto Medium"/>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14787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gline voice box divider">
    <p:bg>
      <p:bgPr>
        <a:solidFill>
          <a:srgbClr val="C1333C"/>
        </a:solidFill>
        <a:effectLst/>
      </p:bgPr>
    </p:bg>
    <p:spTree>
      <p:nvGrpSpPr>
        <p:cNvPr id="1" name=""/>
        <p:cNvGrpSpPr/>
        <p:nvPr/>
      </p:nvGrpSpPr>
      <p:grpSpPr>
        <a:xfrm>
          <a:off x="0" y="0"/>
          <a:ext cx="0" cy="0"/>
          <a:chOff x="0" y="0"/>
          <a:chExt cx="0" cy="0"/>
        </a:xfrm>
      </p:grpSpPr>
      <p:sp>
        <p:nvSpPr>
          <p:cNvPr id="6" name="Freeform 1"/>
          <p:cNvSpPr>
            <a:spLocks noChangeArrowheads="1"/>
          </p:cNvSpPr>
          <p:nvPr userDrawn="1"/>
        </p:nvSpPr>
        <p:spPr bwMode="auto">
          <a:xfrm>
            <a:off x="2231740" y="1484784"/>
            <a:ext cx="4680520" cy="281932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2" name="TextBox 1"/>
          <p:cNvSpPr txBox="1"/>
          <p:nvPr userDrawn="1"/>
        </p:nvSpPr>
        <p:spPr>
          <a:xfrm>
            <a:off x="2699792" y="1844824"/>
            <a:ext cx="3816424" cy="1938992"/>
          </a:xfrm>
          <a:prstGeom prst="rect">
            <a:avLst/>
          </a:prstGeom>
          <a:noFill/>
        </p:spPr>
        <p:txBody>
          <a:bodyPr wrap="square" rtlCol="0">
            <a:spAutoFit/>
          </a:bodyPr>
          <a:lstStyle/>
          <a:p>
            <a:r>
              <a:rPr lang="en-US" sz="4000" dirty="0" smtClean="0">
                <a:solidFill>
                  <a:srgbClr val="C1333C"/>
                </a:solidFill>
                <a:latin typeface="Felt Tip Roman"/>
              </a:rPr>
              <a:t>End poverty</a:t>
            </a:r>
          </a:p>
          <a:p>
            <a:r>
              <a:rPr lang="en-US" sz="4000" dirty="0" smtClean="0">
                <a:solidFill>
                  <a:srgbClr val="C1333C"/>
                </a:solidFill>
                <a:latin typeface="Felt Tip Roman"/>
              </a:rPr>
              <a:t>Promote</a:t>
            </a:r>
            <a:r>
              <a:rPr lang="en-US" sz="4000" baseline="0" dirty="0" smtClean="0">
                <a:solidFill>
                  <a:srgbClr val="C1333C"/>
                </a:solidFill>
                <a:latin typeface="Felt Tip Roman"/>
              </a:rPr>
              <a:t> justice</a:t>
            </a:r>
          </a:p>
          <a:p>
            <a:r>
              <a:rPr lang="en-US" sz="4000" baseline="0" dirty="0" smtClean="0">
                <a:solidFill>
                  <a:srgbClr val="C1333C"/>
                </a:solidFill>
                <a:latin typeface="Felt Tip Roman"/>
              </a:rPr>
              <a:t>Uphold dignity</a:t>
            </a:r>
            <a:endParaRPr lang="en-US" sz="4000" dirty="0">
              <a:solidFill>
                <a:srgbClr val="C1333C"/>
              </a:solidFill>
              <a:latin typeface="Felt Tip Roman"/>
            </a:endParaRPr>
          </a:p>
        </p:txBody>
      </p:sp>
      <p:pic>
        <p:nvPicPr>
          <p:cNvPr id="7" name="Picture 6" descr="CaritasAU_MasterLogo-descriptor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spTree>
    <p:extLst>
      <p:ext uri="{BB962C8B-B14F-4D97-AF65-F5344CB8AC3E}">
        <p14:creationId xmlns:p14="http://schemas.microsoft.com/office/powerpoint/2010/main" val="22076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tagline">
    <p:bg>
      <p:bgPr>
        <a:solidFill>
          <a:srgbClr val="C1333C"/>
        </a:solidFill>
        <a:effectLst/>
      </p:bgPr>
    </p:bg>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2" name="TextBox 1"/>
          <p:cNvSpPr txBox="1"/>
          <p:nvPr userDrawn="1"/>
        </p:nvSpPr>
        <p:spPr>
          <a:xfrm>
            <a:off x="2267744" y="2393593"/>
            <a:ext cx="5112568" cy="1323439"/>
          </a:xfrm>
          <a:prstGeom prst="rect">
            <a:avLst/>
          </a:prstGeom>
          <a:noFill/>
        </p:spPr>
        <p:txBody>
          <a:bodyPr wrap="square" rtlCol="0">
            <a:spAutoFit/>
          </a:bodyPr>
          <a:lstStyle/>
          <a:p>
            <a:r>
              <a:rPr lang="en-US" sz="8000" dirty="0" smtClean="0">
                <a:solidFill>
                  <a:schemeClr val="bg1"/>
                </a:solidFill>
                <a:latin typeface="Felt Tip Roman"/>
              </a:rPr>
              <a:t>Thank</a:t>
            </a:r>
            <a:r>
              <a:rPr lang="en-US" sz="8000" baseline="0" dirty="0" smtClean="0">
                <a:solidFill>
                  <a:schemeClr val="bg1"/>
                </a:solidFill>
                <a:latin typeface="Felt Tip Roman"/>
              </a:rPr>
              <a:t> you</a:t>
            </a:r>
            <a:endParaRPr lang="en-US" sz="8000" dirty="0">
              <a:solidFill>
                <a:schemeClr val="bg1"/>
              </a:solidFill>
              <a:latin typeface="Felt Tip Roman"/>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Roboto Light"/>
              </a:defRPr>
            </a:lvl1pPr>
          </a:lstStyle>
          <a:p>
            <a:r>
              <a:rPr lang="en-US" dirty="0" smtClean="0"/>
              <a:t>Last updated: </a:t>
            </a:r>
            <a:fld id="{EE8934FF-BD4A-0141-A604-8E0ACB03DCC7}" type="datetimeFigureOut">
              <a:rPr lang="en-US" smtClean="0"/>
              <a:pPr/>
              <a:t>1/2/2018</a:t>
            </a:fld>
            <a:endParaRPr lang="en-US" dirty="0"/>
          </a:p>
        </p:txBody>
      </p:sp>
    </p:spTree>
    <p:extLst>
      <p:ext uri="{BB962C8B-B14F-4D97-AF65-F5344CB8AC3E}">
        <p14:creationId xmlns:p14="http://schemas.microsoft.com/office/powerpoint/2010/main" val="2885149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descriptor">
    <p:bg>
      <p:bgPr>
        <a:solidFill>
          <a:srgbClr val="C1333C"/>
        </a:solidFill>
        <a:effectLst/>
      </p:bgPr>
    </p:bg>
    <p:spTree>
      <p:nvGrpSpPr>
        <p:cNvPr id="1" name=""/>
        <p:cNvGrpSpPr/>
        <p:nvPr/>
      </p:nvGrpSpPr>
      <p:grpSpPr>
        <a:xfrm>
          <a:off x="0" y="0"/>
          <a:ext cx="0" cy="0"/>
          <a:chOff x="0" y="0"/>
          <a:chExt cx="0" cy="0"/>
        </a:xfrm>
      </p:grpSpPr>
      <p:sp>
        <p:nvSpPr>
          <p:cNvPr id="2" name="TextBox 1"/>
          <p:cNvSpPr txBox="1"/>
          <p:nvPr userDrawn="1"/>
        </p:nvSpPr>
        <p:spPr>
          <a:xfrm>
            <a:off x="2267744" y="2393593"/>
            <a:ext cx="5328592" cy="1323439"/>
          </a:xfrm>
          <a:prstGeom prst="rect">
            <a:avLst/>
          </a:prstGeom>
          <a:noFill/>
        </p:spPr>
        <p:txBody>
          <a:bodyPr wrap="square" rtlCol="0">
            <a:spAutoFit/>
          </a:bodyPr>
          <a:lstStyle/>
          <a:p>
            <a:r>
              <a:rPr lang="en-US" sz="8000" dirty="0" smtClean="0">
                <a:solidFill>
                  <a:schemeClr val="bg1"/>
                </a:solidFill>
                <a:latin typeface="Felt Tip Roman"/>
              </a:rPr>
              <a:t>Thank</a:t>
            </a:r>
            <a:r>
              <a:rPr lang="en-US" sz="8000" baseline="0" dirty="0" smtClean="0">
                <a:solidFill>
                  <a:schemeClr val="bg1"/>
                </a:solidFill>
                <a:latin typeface="Felt Tip Roman"/>
              </a:rPr>
              <a:t> you</a:t>
            </a:r>
            <a:endParaRPr lang="en-US" sz="8000" dirty="0">
              <a:solidFill>
                <a:schemeClr val="bg1"/>
              </a:solidFill>
              <a:latin typeface="Felt Tip Roman"/>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Roboto Light"/>
              </a:defRPr>
            </a:lvl1pPr>
          </a:lstStyle>
          <a:p>
            <a:r>
              <a:rPr lang="en-US" dirty="0" smtClean="0"/>
              <a:t>Last updated: </a:t>
            </a:r>
            <a:fld id="{EE8934FF-BD4A-0141-A604-8E0ACB03DCC7}" type="datetimeFigureOut">
              <a:rPr lang="en-US" smtClean="0"/>
              <a:pPr/>
              <a:t>1/2/2018</a:t>
            </a:fld>
            <a:endParaRPr lang="en-US" dirty="0"/>
          </a:p>
        </p:txBody>
      </p:sp>
      <p:pic>
        <p:nvPicPr>
          <p:cNvPr id="5" name="Picture 4" descr="CaritasAU_MasterLogo-descriptor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spTree>
    <p:extLst>
      <p:ext uri="{BB962C8B-B14F-4D97-AF65-F5344CB8AC3E}">
        <p14:creationId xmlns:p14="http://schemas.microsoft.com/office/powerpoint/2010/main" val="296438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F0B3F5-9858-4434-B852-988CE4051292}" type="datetimeFigureOut">
              <a:rPr lang="en-AU" smtClean="0"/>
              <a:t>2/01/2018</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21629D-CE73-4638-8C62-130C655D52D8}" type="slidenum">
              <a:rPr lang="en-AU" smtClean="0"/>
              <a:t>‹#›</a:t>
            </a:fld>
            <a:endParaRPr lang="en-AU"/>
          </a:p>
        </p:txBody>
      </p:sp>
    </p:spTree>
    <p:extLst>
      <p:ext uri="{BB962C8B-B14F-4D97-AF65-F5344CB8AC3E}">
        <p14:creationId xmlns:p14="http://schemas.microsoft.com/office/powerpoint/2010/main" val="259416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FF0B3F5-9858-4434-B852-988CE4051292}" type="datetimeFigureOut">
              <a:rPr lang="en-AU" smtClean="0"/>
              <a:t>2/01/2018</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21629D-CE73-4638-8C62-130C655D52D8}" type="slidenum">
              <a:rPr lang="en-AU" smtClean="0"/>
              <a:t>‹#›</a:t>
            </a:fld>
            <a:endParaRPr lang="en-AU"/>
          </a:p>
        </p:txBody>
      </p:sp>
    </p:spTree>
    <p:extLst>
      <p:ext uri="{BB962C8B-B14F-4D97-AF65-F5344CB8AC3E}">
        <p14:creationId xmlns:p14="http://schemas.microsoft.com/office/powerpoint/2010/main" val="171433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C1333C"/>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Roboto Medium"/>
              </a:defRPr>
            </a:lvl1pPr>
          </a:lstStyle>
          <a:p>
            <a:r>
              <a:rPr lang="en-US"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2400" cap="all" baseline="0">
                <a:solidFill>
                  <a:schemeClr val="bg1"/>
                </a:solidFill>
                <a:latin typeface="Roboto Medium"/>
              </a:defRPr>
            </a:lvl1pPr>
            <a:lvl2pPr marL="0" indent="0">
              <a:spcBef>
                <a:spcPts val="250"/>
              </a:spcBef>
              <a:buFontTx/>
              <a:buNone/>
              <a:defRPr sz="2000">
                <a:solidFill>
                  <a:schemeClr val="bg1"/>
                </a:solidFill>
                <a:latin typeface="Roboto Light"/>
              </a:defRPr>
            </a:lvl2pPr>
            <a:lvl3pPr marL="0" indent="-180000">
              <a:spcBef>
                <a:spcPts val="250"/>
              </a:spcBef>
              <a:buFont typeface="Arial"/>
              <a:buChar char="•"/>
              <a:defRPr sz="2000">
                <a:solidFill>
                  <a:schemeClr val="bg1"/>
                </a:solidFill>
                <a:latin typeface="Roboto Light"/>
              </a:defRPr>
            </a:lvl3pPr>
            <a:lvl4pPr marL="432000" indent="-228600">
              <a:spcBef>
                <a:spcPts val="250"/>
              </a:spcBef>
              <a:buFont typeface="Arial"/>
              <a:buChar char="•"/>
              <a:defRPr sz="2000">
                <a:solidFill>
                  <a:schemeClr val="bg1"/>
                </a:solidFill>
                <a:latin typeface="Roboto Light"/>
              </a:defRPr>
            </a:lvl4pPr>
            <a:lvl5pPr marL="594000" indent="-180000">
              <a:spcBef>
                <a:spcPts val="250"/>
              </a:spcBef>
              <a:buFont typeface="Arial"/>
              <a:buChar char="•"/>
              <a:defRPr sz="2000">
                <a:solidFill>
                  <a:schemeClr val="bg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400">
                <a:solidFill>
                  <a:schemeClr val="bg1"/>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137827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4 images top">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Freeform 1"/>
          <p:cNvSpPr>
            <a:spLocks noChangeArrowheads="1"/>
          </p:cNvSpPr>
          <p:nvPr userDrawn="1"/>
        </p:nvSpPr>
        <p:spPr bwMode="auto">
          <a:xfrm>
            <a:off x="611560" y="649288"/>
            <a:ext cx="1875284" cy="185065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
        <p:nvSpPr>
          <p:cNvPr id="9" name="Freeform 1"/>
          <p:cNvSpPr>
            <a:spLocks noChangeArrowheads="1"/>
          </p:cNvSpPr>
          <p:nvPr userDrawn="1"/>
        </p:nvSpPr>
        <p:spPr bwMode="auto">
          <a:xfrm>
            <a:off x="2699792" y="661851"/>
            <a:ext cx="1862555" cy="183809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p>
        </p:txBody>
      </p:sp>
      <p:sp>
        <p:nvSpPr>
          <p:cNvPr id="11" name="Freeform 1"/>
          <p:cNvSpPr>
            <a:spLocks noChangeArrowheads="1"/>
          </p:cNvSpPr>
          <p:nvPr userDrawn="1"/>
        </p:nvSpPr>
        <p:spPr bwMode="auto">
          <a:xfrm>
            <a:off x="4733769" y="661850"/>
            <a:ext cx="1782447" cy="183809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p>
        </p:txBody>
      </p:sp>
      <p:sp>
        <p:nvSpPr>
          <p:cNvPr id="12" name="Freeform 1"/>
          <p:cNvSpPr>
            <a:spLocks noChangeArrowheads="1"/>
          </p:cNvSpPr>
          <p:nvPr userDrawn="1"/>
        </p:nvSpPr>
        <p:spPr bwMode="auto">
          <a:xfrm>
            <a:off x="6749992" y="661850"/>
            <a:ext cx="1782448" cy="183809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p>
        </p:txBody>
      </p:sp>
    </p:spTree>
    <p:extLst>
      <p:ext uri="{BB962C8B-B14F-4D97-AF65-F5344CB8AC3E}">
        <p14:creationId xmlns:p14="http://schemas.microsoft.com/office/powerpoint/2010/main" val="185726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4 images top">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Freeform 1"/>
          <p:cNvSpPr>
            <a:spLocks noChangeArrowheads="1"/>
          </p:cNvSpPr>
          <p:nvPr userDrawn="1"/>
        </p:nvSpPr>
        <p:spPr bwMode="auto">
          <a:xfrm>
            <a:off x="611560" y="649288"/>
            <a:ext cx="1875284" cy="185065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
        <p:nvSpPr>
          <p:cNvPr id="9" name="Freeform 1"/>
          <p:cNvSpPr>
            <a:spLocks noChangeArrowheads="1"/>
          </p:cNvSpPr>
          <p:nvPr userDrawn="1"/>
        </p:nvSpPr>
        <p:spPr bwMode="auto">
          <a:xfrm>
            <a:off x="2699792" y="661851"/>
            <a:ext cx="1862555" cy="183809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p>
        </p:txBody>
      </p:sp>
      <p:sp>
        <p:nvSpPr>
          <p:cNvPr id="11" name="Freeform 1"/>
          <p:cNvSpPr>
            <a:spLocks noChangeArrowheads="1"/>
          </p:cNvSpPr>
          <p:nvPr userDrawn="1"/>
        </p:nvSpPr>
        <p:spPr bwMode="auto">
          <a:xfrm>
            <a:off x="4733769" y="661850"/>
            <a:ext cx="1782447" cy="183809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p>
        </p:txBody>
      </p:sp>
      <p:sp>
        <p:nvSpPr>
          <p:cNvPr id="12" name="Freeform 1"/>
          <p:cNvSpPr>
            <a:spLocks noChangeArrowheads="1"/>
          </p:cNvSpPr>
          <p:nvPr userDrawn="1"/>
        </p:nvSpPr>
        <p:spPr bwMode="auto">
          <a:xfrm>
            <a:off x="6749992" y="661850"/>
            <a:ext cx="1782448" cy="183809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p>
        </p:txBody>
      </p:sp>
    </p:spTree>
    <p:extLst>
      <p:ext uri="{BB962C8B-B14F-4D97-AF65-F5344CB8AC3E}">
        <p14:creationId xmlns:p14="http://schemas.microsoft.com/office/powerpoint/2010/main" val="3551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no images">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23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no images">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31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1 lrg im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10" name="Freeform 1"/>
          <p:cNvSpPr>
            <a:spLocks noChangeArrowheads="1"/>
          </p:cNvSpPr>
          <p:nvPr userDrawn="1"/>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Tree>
    <p:extLst>
      <p:ext uri="{BB962C8B-B14F-4D97-AF65-F5344CB8AC3E}">
        <p14:creationId xmlns:p14="http://schemas.microsoft.com/office/powerpoint/2010/main" val="218020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 p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10" name="Freeform 1"/>
          <p:cNvSpPr>
            <a:spLocks noChangeArrowheads="1"/>
          </p:cNvSpPr>
          <p:nvPr userDrawn="1"/>
        </p:nvSpPr>
        <p:spPr bwMode="auto">
          <a:xfrm>
            <a:off x="4577520" y="548681"/>
            <a:ext cx="3918779" cy="460851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
        <p:nvSpPr>
          <p:cNvPr id="8" name="Freeform 1"/>
          <p:cNvSpPr>
            <a:spLocks noChangeArrowheads="1"/>
          </p:cNvSpPr>
          <p:nvPr userDrawn="1"/>
        </p:nvSpPr>
        <p:spPr bwMode="auto">
          <a:xfrm>
            <a:off x="647700" y="642291"/>
            <a:ext cx="3810631" cy="213863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
        <p:nvSpPr>
          <p:cNvPr id="12" name="Freeform 1"/>
          <p:cNvSpPr>
            <a:spLocks noChangeArrowheads="1"/>
          </p:cNvSpPr>
          <p:nvPr userDrawn="1"/>
        </p:nvSpPr>
        <p:spPr bwMode="auto">
          <a:xfrm>
            <a:off x="647700" y="2852936"/>
            <a:ext cx="3810631" cy="213863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62985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voice box">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reeform 1"/>
          <p:cNvSpPr>
            <a:spLocks noChangeArrowheads="1"/>
          </p:cNvSpPr>
          <p:nvPr userDrawn="1"/>
        </p:nvSpPr>
        <p:spPr bwMode="auto">
          <a:xfrm>
            <a:off x="4788024" y="1761809"/>
            <a:ext cx="3708275"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EAB62"/>
          </a:solidFill>
          <a:ln>
            <a:noFill/>
          </a:ln>
          <a:effectLst/>
        </p:spPr>
        <p:txBody>
          <a:bodyPr wrap="none" anchor="ctr"/>
          <a:lstStyle/>
          <a:p>
            <a:endParaRPr lang="en-US"/>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362098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848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aritas.org.au/learn/catholic-social-teaching/educational-toolkit/secondary/common-g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www.caritas.org.au/learn/catholic-social-teaching/the-common-good/video"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hyperlink" Target="http://www.caritas.org.au/CST"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cap="none" dirty="0" smtClean="0"/>
              <a:t>EXPLORING THE DEFINITION OF THE ‘THE COMMON GOOD’</a:t>
            </a:r>
            <a:br>
              <a:rPr lang="en-AU" cap="none" dirty="0" smtClean="0"/>
            </a:br>
            <a:r>
              <a:rPr lang="en-AU" cap="none" dirty="0" smtClean="0"/>
              <a:t/>
            </a:r>
            <a:br>
              <a:rPr lang="en-AU" cap="none" dirty="0" smtClean="0"/>
            </a:br>
            <a:r>
              <a:rPr lang="en-AU" sz="2000" cap="none" dirty="0"/>
              <a:t/>
            </a:r>
            <a:br>
              <a:rPr lang="en-AU" sz="2000" cap="none" dirty="0"/>
            </a:br>
            <a:r>
              <a:rPr lang="en-AU" sz="2000" b="0" cap="none" dirty="0" smtClean="0"/>
              <a:t>These </a:t>
            </a:r>
            <a:r>
              <a:rPr lang="en-AU" sz="2000" b="0" cap="none" dirty="0"/>
              <a:t>s</a:t>
            </a:r>
            <a:r>
              <a:rPr lang="en-AU" sz="2000" b="0" cap="none" dirty="0" smtClean="0"/>
              <a:t>lides  were originally designed to be used with the  </a:t>
            </a:r>
            <a:r>
              <a:rPr lang="en-AU" sz="2000" b="0" cap="none" dirty="0" smtClean="0">
                <a:hlinkClick r:id="rId2"/>
              </a:rPr>
              <a:t>Secondary schools ‘Common good’ Learning experience</a:t>
            </a:r>
            <a:r>
              <a:rPr lang="en-AU" sz="2000" b="0" cap="none" dirty="0" smtClean="0"/>
              <a:t>.</a:t>
            </a:r>
            <a:r>
              <a:rPr lang="en-AU" sz="2000" cap="none" dirty="0" smtClean="0"/>
              <a:t/>
            </a:r>
            <a:br>
              <a:rPr lang="en-AU" sz="2000" cap="none" dirty="0" smtClean="0"/>
            </a:br>
            <a:r>
              <a:rPr lang="en-AU" sz="2000" cap="none" dirty="0" smtClean="0"/>
              <a:t/>
            </a:r>
            <a:br>
              <a:rPr lang="en-AU" sz="2000" cap="none" dirty="0" smtClean="0"/>
            </a:br>
            <a:endParaRPr lang="en-AU" sz="2000" cap="none" dirty="0"/>
          </a:p>
        </p:txBody>
      </p:sp>
      <p:sp>
        <p:nvSpPr>
          <p:cNvPr id="4" name="Text Placeholder 3"/>
          <p:cNvSpPr>
            <a:spLocks noGrp="1"/>
          </p:cNvSpPr>
          <p:nvPr>
            <p:ph type="body" sz="quarter" idx="11"/>
          </p:nvPr>
        </p:nvSpPr>
        <p:spPr/>
        <p:txBody>
          <a:bodyPr/>
          <a:lstStyle/>
          <a:p>
            <a:r>
              <a:rPr lang="en-AU" dirty="0"/>
              <a:t>CST online toolkit</a:t>
            </a:r>
            <a:br>
              <a:rPr lang="en-AU" dirty="0"/>
            </a:br>
            <a:r>
              <a:rPr lang="en-AU" dirty="0"/>
              <a:t>www.caritas.org.au/cst</a:t>
            </a:r>
          </a:p>
        </p:txBody>
      </p:sp>
    </p:spTree>
    <p:extLst>
      <p:ext uri="{BB962C8B-B14F-4D97-AF65-F5344CB8AC3E}">
        <p14:creationId xmlns:p14="http://schemas.microsoft.com/office/powerpoint/2010/main" val="267550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5556" r="5556"/>
          <a:stretch/>
        </p:blipFill>
        <p:spPr>
          <a:prstGeom prst="rect">
            <a:avLst/>
          </a:prstGeom>
          <a:solidFill>
            <a:srgbClr val="FFFFFF">
              <a:shade val="85000"/>
            </a:srgbClr>
          </a:solidFill>
          <a:ln w="88900" cap="sq">
            <a:noFill/>
            <a:miter lim="800000"/>
          </a:ln>
          <a:effectLst/>
        </p:spPr>
      </p:pic>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9" name="Text Placeholder 8"/>
          <p:cNvSpPr>
            <a:spLocks noGrp="1"/>
          </p:cNvSpPr>
          <p:nvPr>
            <p:ph type="body" sz="quarter" idx="11"/>
          </p:nvPr>
        </p:nvSpPr>
        <p:spPr>
          <a:xfrm>
            <a:off x="5220072" y="6630563"/>
            <a:ext cx="3908130" cy="470845"/>
          </a:xfrm>
        </p:spPr>
        <p:txBody>
          <a:bodyPr/>
          <a:lstStyle/>
          <a:p>
            <a:r>
              <a:rPr lang="en-AU" sz="800" dirty="0" smtClean="0"/>
              <a:t>Photo credit: Erin Johnson</a:t>
            </a:r>
            <a:endParaRPr lang="en-AU" sz="800" dirty="0"/>
          </a:p>
        </p:txBody>
      </p:sp>
      <p:sp>
        <p:nvSpPr>
          <p:cNvPr id="15" name="Title 2"/>
          <p:cNvSpPr txBox="1">
            <a:spLocks/>
          </p:cNvSpPr>
          <p:nvPr/>
        </p:nvSpPr>
        <p:spPr>
          <a:xfrm>
            <a:off x="503238" y="2617691"/>
            <a:ext cx="8436941"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200" dirty="0"/>
          </a:p>
        </p:txBody>
      </p:sp>
      <p:sp>
        <p:nvSpPr>
          <p:cNvPr id="14" name="Freeform 1"/>
          <p:cNvSpPr>
            <a:spLocks noChangeArrowheads="1"/>
          </p:cNvSpPr>
          <p:nvPr/>
        </p:nvSpPr>
        <p:spPr bwMode="auto">
          <a:xfrm>
            <a:off x="358251" y="5301208"/>
            <a:ext cx="8390213" cy="117547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alpha val="69000"/>
            </a:schemeClr>
          </a:solidFill>
          <a:ln>
            <a:noFill/>
          </a:ln>
          <a:effectLst/>
        </p:spPr>
        <p:txBody>
          <a:bodyPr wrap="none" anchor="ctr"/>
          <a:lstStyle/>
          <a:p>
            <a:endParaRPr lang="en-US"/>
          </a:p>
        </p:txBody>
      </p:sp>
      <p:sp>
        <p:nvSpPr>
          <p:cNvPr id="3" name="Rectangle 2"/>
          <p:cNvSpPr/>
          <p:nvPr/>
        </p:nvSpPr>
        <p:spPr>
          <a:xfrm>
            <a:off x="2301771" y="5373216"/>
            <a:ext cx="6319690" cy="941796"/>
          </a:xfrm>
          <a:prstGeom prst="rect">
            <a:avLst/>
          </a:prstGeom>
        </p:spPr>
        <p:txBody>
          <a:bodyPr wrap="square">
            <a:spAutoFit/>
          </a:bodyPr>
          <a:lstStyle/>
          <a:p>
            <a:pPr lvl="0">
              <a:lnSpc>
                <a:spcPct val="115000"/>
              </a:lnSpc>
            </a:pPr>
            <a:r>
              <a:rPr lang="en-AU" sz="2400" b="1" dirty="0" smtClean="0">
                <a:latin typeface="Arial" panose="020B0604020202020204" pitchFamily="34" charset="0"/>
                <a:cs typeface="Arial" panose="020B0604020202020204" pitchFamily="34" charset="0"/>
              </a:rPr>
              <a:t>The </a:t>
            </a:r>
            <a:r>
              <a:rPr lang="en-AU" sz="2400" b="1" dirty="0">
                <a:latin typeface="Arial" panose="020B0604020202020204" pitchFamily="34" charset="0"/>
                <a:cs typeface="Arial" panose="020B0604020202020204" pitchFamily="34" charset="0"/>
              </a:rPr>
              <a:t>human person, made in God’s image, </a:t>
            </a:r>
            <a:r>
              <a:rPr lang="en-AU" sz="2400" b="1" dirty="0" smtClean="0">
                <a:latin typeface="Arial" panose="020B0604020202020204" pitchFamily="34" charset="0"/>
                <a:cs typeface="Arial" panose="020B0604020202020204" pitchFamily="34" charset="0"/>
              </a:rPr>
              <a:t>is </a:t>
            </a:r>
            <a:r>
              <a:rPr lang="en-AU" sz="2400" b="1" dirty="0">
                <a:latin typeface="Arial" panose="020B0604020202020204" pitchFamily="34" charset="0"/>
                <a:cs typeface="Arial" panose="020B0604020202020204" pitchFamily="34" charset="0"/>
              </a:rPr>
              <a:t>both </a:t>
            </a:r>
            <a:r>
              <a:rPr lang="en-AU" sz="2400" b="1" dirty="0" smtClean="0">
                <a:latin typeface="Arial" panose="020B0604020202020204" pitchFamily="34" charset="0"/>
                <a:cs typeface="Arial" panose="020B0604020202020204" pitchFamily="34" charset="0"/>
              </a:rPr>
              <a:t>a </a:t>
            </a:r>
            <a:r>
              <a:rPr lang="en-AU" sz="2400" b="1" dirty="0">
                <a:latin typeface="Arial" panose="020B0604020202020204" pitchFamily="34" charset="0"/>
                <a:cs typeface="Arial" panose="020B0604020202020204" pitchFamily="34" charset="0"/>
              </a:rPr>
              <a:t>sacred being and a social being</a:t>
            </a:r>
            <a:r>
              <a:rPr lang="en-AU" sz="2400" b="1" dirty="0" smtClean="0">
                <a:latin typeface="Arial" panose="020B0604020202020204" pitchFamily="34" charset="0"/>
                <a:cs typeface="Arial" panose="020B0604020202020204" pitchFamily="34" charset="0"/>
              </a:rPr>
              <a:t>.</a:t>
            </a:r>
            <a:endParaRPr lang="en-AU" sz="2400" b="1" dirty="0">
              <a:latin typeface="Arial" panose="020B0604020202020204" pitchFamily="34" charset="0"/>
              <a:cs typeface="Arial" panose="020B0604020202020204" pitchFamily="34" charset="0"/>
            </a:endParaRPr>
          </a:p>
        </p:txBody>
      </p:sp>
      <p:pic>
        <p:nvPicPr>
          <p:cNvPr id="17" name="Picture 16" descr="C:\Users\kandreo\Dropbox\Graphics\CST\Titles\commongood title.tif"/>
          <p:cNvPicPr/>
          <p:nvPr/>
        </p:nvPicPr>
        <p:blipFill rotWithShape="1">
          <a:blip r:embed="rId4" cstate="print">
            <a:extLst>
              <a:ext uri="{28A0092B-C50C-407E-A947-70E740481C1C}">
                <a14:useLocalDpi xmlns:a14="http://schemas.microsoft.com/office/drawing/2010/main" val="0"/>
              </a:ext>
            </a:extLst>
          </a:blip>
          <a:srcRect l="10638" t="9456" r="11170" b="5437"/>
          <a:stretch/>
        </p:blipFill>
        <p:spPr bwMode="auto">
          <a:xfrm>
            <a:off x="412549" y="5373216"/>
            <a:ext cx="1870507" cy="1034771"/>
          </a:xfrm>
          <a:prstGeom prst="rect">
            <a:avLst/>
          </a:prstGeom>
          <a:noFill/>
          <a:ln>
            <a:noFill/>
          </a:ln>
          <a:extLst>
            <a:ext uri="{53640926-AAD7-44D8-BBD7-CCE9431645EC}">
              <a14:shadowObscured xmlns:a14="http://schemas.microsoft.com/office/drawing/2010/main"/>
            </a:ext>
          </a:extLst>
        </p:spPr>
      </p:pic>
      <p:pic>
        <p:nvPicPr>
          <p:cNvPr id="16" name="Picture 15" descr="CaritasAU_MasterLogo-tagline_H_REV_CMYK.png"/>
          <p:cNvPicPr>
            <a:picLocks noChangeAspect="1"/>
          </p:cNvPicPr>
          <p:nvPr/>
        </p:nvPicPr>
        <p:blipFill rotWithShape="1">
          <a:blip r:embed="rId5" cstate="print">
            <a:extLst>
              <a:ext uri="{28A0092B-C50C-407E-A947-70E740481C1C}">
                <a14:useLocalDpi xmlns:a14="http://schemas.microsoft.com/office/drawing/2010/main" val="0"/>
              </a:ext>
            </a:extLst>
          </a:blip>
          <a:srcRect t="-3879" r="41078"/>
          <a:stretch/>
        </p:blipFill>
        <p:spPr>
          <a:xfrm>
            <a:off x="7253309" y="481963"/>
            <a:ext cx="1351139" cy="426757"/>
          </a:xfrm>
          <a:prstGeom prst="rect">
            <a:avLst/>
          </a:prstGeom>
        </p:spPr>
      </p:pic>
      <p:sp>
        <p:nvSpPr>
          <p:cNvPr id="18" name="Rectangle 17"/>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Tree>
    <p:extLst>
      <p:ext uri="{BB962C8B-B14F-4D97-AF65-F5344CB8AC3E}">
        <p14:creationId xmlns:p14="http://schemas.microsoft.com/office/powerpoint/2010/main" val="446400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540" r="5540"/>
          <a:stretch>
            <a:fillRect/>
          </a:stretch>
        </p:blipFill>
        <p:spPr>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9" name="Text Placeholder 8"/>
          <p:cNvSpPr>
            <a:spLocks noGrp="1"/>
          </p:cNvSpPr>
          <p:nvPr>
            <p:ph type="body" sz="quarter" idx="11"/>
          </p:nvPr>
        </p:nvSpPr>
        <p:spPr>
          <a:xfrm>
            <a:off x="5220072" y="6630563"/>
            <a:ext cx="3908130" cy="470845"/>
          </a:xfrm>
        </p:spPr>
        <p:txBody>
          <a:bodyPr/>
          <a:lstStyle/>
          <a:p>
            <a:r>
              <a:rPr lang="en-AU" sz="800" dirty="0" smtClean="0"/>
              <a:t>Photo credit: Erin Johnson</a:t>
            </a:r>
            <a:endParaRPr lang="en-AU" sz="800" dirty="0"/>
          </a:p>
        </p:txBody>
      </p:sp>
      <p:sp>
        <p:nvSpPr>
          <p:cNvPr id="15" name="Title 2"/>
          <p:cNvSpPr txBox="1">
            <a:spLocks/>
          </p:cNvSpPr>
          <p:nvPr/>
        </p:nvSpPr>
        <p:spPr>
          <a:xfrm>
            <a:off x="503238" y="2617691"/>
            <a:ext cx="8436941"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200" dirty="0"/>
          </a:p>
        </p:txBody>
      </p:sp>
      <p:sp>
        <p:nvSpPr>
          <p:cNvPr id="14" name="Freeform 1"/>
          <p:cNvSpPr>
            <a:spLocks noChangeArrowheads="1"/>
          </p:cNvSpPr>
          <p:nvPr/>
        </p:nvSpPr>
        <p:spPr bwMode="auto">
          <a:xfrm>
            <a:off x="413246" y="5301208"/>
            <a:ext cx="8407226" cy="116483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alpha val="69000"/>
            </a:schemeClr>
          </a:solidFill>
          <a:ln>
            <a:noFill/>
          </a:ln>
          <a:effectLst/>
        </p:spPr>
        <p:txBody>
          <a:bodyPr wrap="none" anchor="ctr"/>
          <a:lstStyle/>
          <a:p>
            <a:endParaRPr lang="en-US"/>
          </a:p>
        </p:txBody>
      </p:sp>
      <p:sp>
        <p:nvSpPr>
          <p:cNvPr id="3" name="Rectangle 2"/>
          <p:cNvSpPr/>
          <p:nvPr/>
        </p:nvSpPr>
        <p:spPr>
          <a:xfrm>
            <a:off x="2483768" y="5403687"/>
            <a:ext cx="6336703" cy="905633"/>
          </a:xfrm>
          <a:prstGeom prst="rect">
            <a:avLst/>
          </a:prstGeom>
        </p:spPr>
        <p:txBody>
          <a:bodyPr wrap="square">
            <a:spAutoFit/>
          </a:bodyPr>
          <a:lstStyle/>
          <a:p>
            <a:pPr lvl="0">
              <a:lnSpc>
                <a:spcPct val="115000"/>
              </a:lnSpc>
            </a:pPr>
            <a:r>
              <a:rPr lang="en-AU" sz="2400" b="1" dirty="0">
                <a:latin typeface="Arial" panose="020B0604020202020204" pitchFamily="34" charset="0"/>
                <a:cs typeface="Arial" panose="020B0604020202020204" pitchFamily="34" charset="0"/>
              </a:rPr>
              <a:t>The human person can only flourish in community.</a:t>
            </a:r>
          </a:p>
        </p:txBody>
      </p:sp>
      <p:pic>
        <p:nvPicPr>
          <p:cNvPr id="17" name="Picture 16" descr="C:\Users\kandreo\Dropbox\Graphics\CST\Titles\commongood title.tif"/>
          <p:cNvPicPr/>
          <p:nvPr/>
        </p:nvPicPr>
        <p:blipFill rotWithShape="1">
          <a:blip r:embed="rId4" cstate="print">
            <a:extLst>
              <a:ext uri="{28A0092B-C50C-407E-A947-70E740481C1C}">
                <a14:useLocalDpi xmlns:a14="http://schemas.microsoft.com/office/drawing/2010/main" val="0"/>
              </a:ext>
            </a:extLst>
          </a:blip>
          <a:srcRect l="10638" t="9456" r="11170" b="5437"/>
          <a:stretch/>
        </p:blipFill>
        <p:spPr bwMode="auto">
          <a:xfrm>
            <a:off x="467543" y="5337566"/>
            <a:ext cx="2000672" cy="1106779"/>
          </a:xfrm>
          <a:prstGeom prst="rect">
            <a:avLst/>
          </a:prstGeom>
          <a:noFill/>
          <a:ln>
            <a:noFill/>
          </a:ln>
          <a:extLst>
            <a:ext uri="{53640926-AAD7-44D8-BBD7-CCE9431645EC}">
              <a14:shadowObscured xmlns:a14="http://schemas.microsoft.com/office/drawing/2010/main"/>
            </a:ext>
          </a:extLst>
        </p:spPr>
      </p:pic>
      <p:sp>
        <p:nvSpPr>
          <p:cNvPr id="18" name="Rectangle 17"/>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9" name="Picture 18" descr="CaritasAU_MasterLogo-tagline_H_REV_CMYK.png"/>
          <p:cNvPicPr>
            <a:picLocks noChangeAspect="1"/>
          </p:cNvPicPr>
          <p:nvPr/>
        </p:nvPicPr>
        <p:blipFill rotWithShape="1">
          <a:blip r:embed="rId5" cstate="print">
            <a:extLst>
              <a:ext uri="{28A0092B-C50C-407E-A947-70E740481C1C}">
                <a14:useLocalDpi xmlns:a14="http://schemas.microsoft.com/office/drawing/2010/main" val="0"/>
              </a:ext>
            </a:extLst>
          </a:blip>
          <a:srcRect t="-3879" r="41078"/>
          <a:stretch/>
        </p:blipFill>
        <p:spPr>
          <a:xfrm>
            <a:off x="7253309" y="481963"/>
            <a:ext cx="1351139" cy="426757"/>
          </a:xfrm>
          <a:prstGeom prst="rect">
            <a:avLst/>
          </a:prstGeom>
        </p:spPr>
      </p:pic>
    </p:spTree>
    <p:extLst>
      <p:ext uri="{BB962C8B-B14F-4D97-AF65-F5344CB8AC3E}">
        <p14:creationId xmlns:p14="http://schemas.microsoft.com/office/powerpoint/2010/main" val="1652415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572" r="5572"/>
          <a:stretch>
            <a:fillRect/>
          </a:stretch>
        </p:blipFill>
        <p:spPr>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9" name="Text Placeholder 8"/>
          <p:cNvSpPr>
            <a:spLocks noGrp="1"/>
          </p:cNvSpPr>
          <p:nvPr>
            <p:ph type="body" sz="quarter" idx="11"/>
          </p:nvPr>
        </p:nvSpPr>
        <p:spPr>
          <a:xfrm>
            <a:off x="5220072" y="6630563"/>
            <a:ext cx="3908130" cy="470845"/>
          </a:xfrm>
        </p:spPr>
        <p:txBody>
          <a:bodyPr/>
          <a:lstStyle/>
          <a:p>
            <a:r>
              <a:rPr lang="en-AU" sz="800" dirty="0" smtClean="0"/>
              <a:t>Photo credit: Erin Johnson</a:t>
            </a:r>
            <a:endParaRPr lang="en-AU" sz="800" dirty="0"/>
          </a:p>
        </p:txBody>
      </p:sp>
      <p:sp>
        <p:nvSpPr>
          <p:cNvPr id="15" name="Title 2"/>
          <p:cNvSpPr txBox="1">
            <a:spLocks/>
          </p:cNvSpPr>
          <p:nvPr/>
        </p:nvSpPr>
        <p:spPr>
          <a:xfrm>
            <a:off x="503238" y="2617691"/>
            <a:ext cx="8436941"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200" dirty="0"/>
          </a:p>
        </p:txBody>
      </p:sp>
      <p:sp>
        <p:nvSpPr>
          <p:cNvPr id="14" name="Freeform 1"/>
          <p:cNvSpPr>
            <a:spLocks noChangeArrowheads="1"/>
          </p:cNvSpPr>
          <p:nvPr/>
        </p:nvSpPr>
        <p:spPr bwMode="auto">
          <a:xfrm>
            <a:off x="341238" y="4293096"/>
            <a:ext cx="8418519" cy="224495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alpha val="69000"/>
            </a:schemeClr>
          </a:solidFill>
          <a:ln>
            <a:noFill/>
          </a:ln>
          <a:effectLst/>
        </p:spPr>
        <p:txBody>
          <a:bodyPr wrap="none" anchor="ctr"/>
          <a:lstStyle/>
          <a:p>
            <a:endParaRPr lang="en-US"/>
          </a:p>
        </p:txBody>
      </p:sp>
      <p:sp>
        <p:nvSpPr>
          <p:cNvPr id="3" name="Rectangle 2"/>
          <p:cNvSpPr/>
          <p:nvPr/>
        </p:nvSpPr>
        <p:spPr>
          <a:xfrm>
            <a:off x="2339752" y="4293096"/>
            <a:ext cx="6336703" cy="2179828"/>
          </a:xfrm>
          <a:prstGeom prst="rect">
            <a:avLst/>
          </a:prstGeom>
        </p:spPr>
        <p:txBody>
          <a:bodyPr wrap="square">
            <a:spAutoFit/>
          </a:bodyPr>
          <a:lstStyle/>
          <a:p>
            <a:pPr lvl="0">
              <a:lnSpc>
                <a:spcPct val="115000"/>
              </a:lnSpc>
            </a:pPr>
            <a:r>
              <a:rPr lang="en-AU" sz="2400" b="1" dirty="0">
                <a:latin typeface="Arial" panose="020B0604020202020204" pitchFamily="34" charset="0"/>
                <a:cs typeface="Arial" panose="020B0604020202020204" pitchFamily="34" charset="0"/>
              </a:rPr>
              <a:t>The rights and duties of human persons are realised and carried out in community, which includes the community of the family along with the wider society and world.</a:t>
            </a:r>
          </a:p>
        </p:txBody>
      </p:sp>
      <p:pic>
        <p:nvPicPr>
          <p:cNvPr id="17" name="Picture 16" descr="C:\Users\kandreo\Dropbox\Graphics\CST\Titles\commongood title.tif"/>
          <p:cNvPicPr/>
          <p:nvPr/>
        </p:nvPicPr>
        <p:blipFill rotWithShape="1">
          <a:blip r:embed="rId4" cstate="print">
            <a:extLst>
              <a:ext uri="{28A0092B-C50C-407E-A947-70E740481C1C}">
                <a14:useLocalDpi xmlns:a14="http://schemas.microsoft.com/office/drawing/2010/main" val="0"/>
              </a:ext>
            </a:extLst>
          </a:blip>
          <a:srcRect l="10638" t="9456" r="11170" b="5437"/>
          <a:stretch/>
        </p:blipFill>
        <p:spPr bwMode="auto">
          <a:xfrm>
            <a:off x="395536" y="4797152"/>
            <a:ext cx="2000672" cy="1106779"/>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8" name="Picture 17" descr="CaritasAU_MasterLogo-tagline_H_REV_CMYK.png"/>
          <p:cNvPicPr>
            <a:picLocks noChangeAspect="1"/>
          </p:cNvPicPr>
          <p:nvPr/>
        </p:nvPicPr>
        <p:blipFill rotWithShape="1">
          <a:blip r:embed="rId5" cstate="print">
            <a:extLst>
              <a:ext uri="{28A0092B-C50C-407E-A947-70E740481C1C}">
                <a14:useLocalDpi xmlns:a14="http://schemas.microsoft.com/office/drawing/2010/main" val="0"/>
              </a:ext>
            </a:extLst>
          </a:blip>
          <a:srcRect t="-3879" r="41078"/>
          <a:stretch/>
        </p:blipFill>
        <p:spPr>
          <a:xfrm>
            <a:off x="509637" y="481963"/>
            <a:ext cx="1351139" cy="426757"/>
          </a:xfrm>
          <a:prstGeom prst="rect">
            <a:avLst/>
          </a:prstGeom>
        </p:spPr>
      </p:pic>
    </p:spTree>
    <p:extLst>
      <p:ext uri="{BB962C8B-B14F-4D97-AF65-F5344CB8AC3E}">
        <p14:creationId xmlns:p14="http://schemas.microsoft.com/office/powerpoint/2010/main" val="31591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6784" r="6784"/>
          <a:stretch/>
        </p:blipFill>
        <p:spPr>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9" name="Text Placeholder 8"/>
          <p:cNvSpPr>
            <a:spLocks noGrp="1"/>
          </p:cNvSpPr>
          <p:nvPr>
            <p:ph type="body" sz="quarter" idx="11"/>
          </p:nvPr>
        </p:nvSpPr>
        <p:spPr>
          <a:xfrm>
            <a:off x="5220072" y="6630563"/>
            <a:ext cx="3908130" cy="470845"/>
          </a:xfrm>
        </p:spPr>
        <p:txBody>
          <a:bodyPr/>
          <a:lstStyle/>
          <a:p>
            <a:r>
              <a:rPr lang="en-AU" sz="800" dirty="0" smtClean="0"/>
              <a:t>Photo credit: Erin Johnson</a:t>
            </a:r>
            <a:endParaRPr lang="en-AU" sz="800" dirty="0"/>
          </a:p>
        </p:txBody>
      </p:sp>
      <p:sp>
        <p:nvSpPr>
          <p:cNvPr id="15" name="Title 2"/>
          <p:cNvSpPr txBox="1">
            <a:spLocks/>
          </p:cNvSpPr>
          <p:nvPr/>
        </p:nvSpPr>
        <p:spPr>
          <a:xfrm>
            <a:off x="503238" y="2617691"/>
            <a:ext cx="8436941"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200" dirty="0"/>
          </a:p>
        </p:txBody>
      </p:sp>
      <p:sp>
        <p:nvSpPr>
          <p:cNvPr id="14" name="Freeform 1"/>
          <p:cNvSpPr>
            <a:spLocks noChangeArrowheads="1"/>
          </p:cNvSpPr>
          <p:nvPr/>
        </p:nvSpPr>
        <p:spPr bwMode="auto">
          <a:xfrm>
            <a:off x="401953" y="5085184"/>
            <a:ext cx="8418519" cy="143853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alpha val="69000"/>
            </a:schemeClr>
          </a:solidFill>
          <a:ln>
            <a:noFill/>
          </a:ln>
          <a:effectLst/>
        </p:spPr>
        <p:txBody>
          <a:bodyPr wrap="none" anchor="ctr"/>
          <a:lstStyle/>
          <a:p>
            <a:endParaRPr lang="en-US"/>
          </a:p>
        </p:txBody>
      </p:sp>
      <p:sp>
        <p:nvSpPr>
          <p:cNvPr id="3" name="Rectangle 2"/>
          <p:cNvSpPr/>
          <p:nvPr/>
        </p:nvSpPr>
        <p:spPr>
          <a:xfrm>
            <a:off x="2483769" y="5085184"/>
            <a:ext cx="6336703" cy="1366528"/>
          </a:xfrm>
          <a:prstGeom prst="rect">
            <a:avLst/>
          </a:prstGeom>
        </p:spPr>
        <p:txBody>
          <a:bodyPr wrap="square">
            <a:spAutoFit/>
          </a:bodyPr>
          <a:lstStyle/>
          <a:p>
            <a:pPr lvl="0">
              <a:lnSpc>
                <a:spcPct val="115000"/>
              </a:lnSpc>
            </a:pPr>
            <a:r>
              <a:rPr lang="en-AU" sz="2400" b="1" dirty="0">
                <a:latin typeface="Arial" panose="020B0604020202020204" pitchFamily="34" charset="0"/>
                <a:cs typeface="Arial" panose="020B0604020202020204" pitchFamily="34" charset="0"/>
              </a:rPr>
              <a:t>The good of each individual in society is intimately connected to </a:t>
            </a:r>
            <a:r>
              <a:rPr lang="en-AU" sz="2400" b="1" dirty="0" smtClean="0">
                <a:latin typeface="Arial" panose="020B0604020202020204" pitchFamily="34" charset="0"/>
                <a:cs typeface="Arial" panose="020B0604020202020204" pitchFamily="34" charset="0"/>
              </a:rPr>
              <a:t>the </a:t>
            </a:r>
            <a:r>
              <a:rPr lang="en-AU" sz="2400" b="1" dirty="0">
                <a:latin typeface="Arial" panose="020B0604020202020204" pitchFamily="34" charset="0"/>
                <a:cs typeface="Arial" panose="020B0604020202020204" pitchFamily="34" charset="0"/>
              </a:rPr>
              <a:t>good of the wider group or society.</a:t>
            </a:r>
          </a:p>
        </p:txBody>
      </p:sp>
      <p:pic>
        <p:nvPicPr>
          <p:cNvPr id="17" name="Picture 16" descr="C:\Users\kandreo\Dropbox\Graphics\CST\Titles\commongood title.tif"/>
          <p:cNvPicPr/>
          <p:nvPr/>
        </p:nvPicPr>
        <p:blipFill rotWithShape="1">
          <a:blip r:embed="rId4" cstate="print">
            <a:extLst>
              <a:ext uri="{28A0092B-C50C-407E-A947-70E740481C1C}">
                <a14:useLocalDpi xmlns:a14="http://schemas.microsoft.com/office/drawing/2010/main" val="0"/>
              </a:ext>
            </a:extLst>
          </a:blip>
          <a:srcRect l="10638" t="9456" r="11170" b="5437"/>
          <a:stretch/>
        </p:blipFill>
        <p:spPr bwMode="auto">
          <a:xfrm>
            <a:off x="456251" y="5272925"/>
            <a:ext cx="2000672" cy="1106779"/>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6" name="Picture 15" descr="CaritasAU_MasterLogo-tagline_H_REV_CMYK.png"/>
          <p:cNvPicPr>
            <a:picLocks noChangeAspect="1"/>
          </p:cNvPicPr>
          <p:nvPr/>
        </p:nvPicPr>
        <p:blipFill rotWithShape="1">
          <a:blip r:embed="rId5" cstate="print">
            <a:extLst>
              <a:ext uri="{28A0092B-C50C-407E-A947-70E740481C1C}">
                <a14:useLocalDpi xmlns:a14="http://schemas.microsoft.com/office/drawing/2010/main" val="0"/>
              </a:ext>
            </a:extLst>
          </a:blip>
          <a:srcRect t="-3879" r="41078"/>
          <a:stretch/>
        </p:blipFill>
        <p:spPr>
          <a:xfrm>
            <a:off x="7253309" y="481963"/>
            <a:ext cx="1351139" cy="426757"/>
          </a:xfrm>
          <a:prstGeom prst="rect">
            <a:avLst/>
          </a:prstGeom>
        </p:spPr>
      </p:pic>
    </p:spTree>
    <p:extLst>
      <p:ext uri="{BB962C8B-B14F-4D97-AF65-F5344CB8AC3E}">
        <p14:creationId xmlns:p14="http://schemas.microsoft.com/office/powerpoint/2010/main" val="167791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541" r="5541"/>
          <a:stretch>
            <a:fillRect/>
          </a:stretch>
        </p:blipFill>
        <p:spPr>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9" name="Text Placeholder 8"/>
          <p:cNvSpPr>
            <a:spLocks noGrp="1"/>
          </p:cNvSpPr>
          <p:nvPr>
            <p:ph type="body" sz="quarter" idx="11"/>
          </p:nvPr>
        </p:nvSpPr>
        <p:spPr>
          <a:xfrm>
            <a:off x="5220072" y="6630563"/>
            <a:ext cx="3908130" cy="470845"/>
          </a:xfrm>
        </p:spPr>
        <p:txBody>
          <a:bodyPr/>
          <a:lstStyle/>
          <a:p>
            <a:r>
              <a:rPr lang="en-AU" sz="800" dirty="0" smtClean="0"/>
              <a:t>Photo credit: Erin Johnson</a:t>
            </a:r>
            <a:endParaRPr lang="en-AU" sz="800" dirty="0"/>
          </a:p>
        </p:txBody>
      </p:sp>
      <p:sp>
        <p:nvSpPr>
          <p:cNvPr id="15" name="Title 2"/>
          <p:cNvSpPr txBox="1">
            <a:spLocks/>
          </p:cNvSpPr>
          <p:nvPr/>
        </p:nvSpPr>
        <p:spPr>
          <a:xfrm>
            <a:off x="503238" y="2617691"/>
            <a:ext cx="8436941"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200" dirty="0"/>
          </a:p>
        </p:txBody>
      </p:sp>
      <p:sp>
        <p:nvSpPr>
          <p:cNvPr id="14" name="Freeform 1"/>
          <p:cNvSpPr>
            <a:spLocks noChangeArrowheads="1"/>
          </p:cNvSpPr>
          <p:nvPr/>
        </p:nvSpPr>
        <p:spPr bwMode="auto">
          <a:xfrm>
            <a:off x="413246" y="476672"/>
            <a:ext cx="2790602" cy="583264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alpha val="69000"/>
            </a:schemeClr>
          </a:solidFill>
          <a:ln>
            <a:noFill/>
          </a:ln>
          <a:effectLst/>
        </p:spPr>
        <p:txBody>
          <a:bodyPr wrap="none" anchor="ctr"/>
          <a:lstStyle/>
          <a:p>
            <a:endParaRPr lang="en-US"/>
          </a:p>
        </p:txBody>
      </p:sp>
      <p:sp>
        <p:nvSpPr>
          <p:cNvPr id="3" name="Rectangle 2"/>
          <p:cNvSpPr/>
          <p:nvPr/>
        </p:nvSpPr>
        <p:spPr>
          <a:xfrm>
            <a:off x="640873" y="673526"/>
            <a:ext cx="2418958" cy="4339650"/>
          </a:xfrm>
          <a:prstGeom prst="rect">
            <a:avLst/>
          </a:prstGeom>
        </p:spPr>
        <p:txBody>
          <a:bodyPr wrap="square">
            <a:spAutoFit/>
          </a:bodyPr>
          <a:lstStyle/>
          <a:p>
            <a:pPr lvl="0">
              <a:lnSpc>
                <a:spcPct val="115000"/>
              </a:lnSpc>
              <a:spcAft>
                <a:spcPts val="1000"/>
              </a:spcAft>
            </a:pPr>
            <a:r>
              <a:rPr lang="en-AU" sz="2400" b="1" dirty="0">
                <a:latin typeface="Arial" panose="020B0604020202020204" pitchFamily="34" charset="0"/>
                <a:cs typeface="Arial" panose="020B0604020202020204" pitchFamily="34" charset="0"/>
              </a:rPr>
              <a:t>Participation, subsidiarity, peace, and the safeguarding of rights are necessary conditions for the principle of Common Good.</a:t>
            </a:r>
            <a:endParaRPr lang="en-AU" sz="2400" b="1" dirty="0">
              <a:latin typeface="Arial" panose="020B0604020202020204" pitchFamily="34" charset="0"/>
              <a:ea typeface="Calibri"/>
              <a:cs typeface="Arial" panose="020B0604020202020204" pitchFamily="34" charset="0"/>
            </a:endParaRPr>
          </a:p>
        </p:txBody>
      </p:sp>
      <p:pic>
        <p:nvPicPr>
          <p:cNvPr id="17" name="Picture 16" descr="C:\Users\kandreo\Dropbox\Graphics\CST\Titles\commongood title.tif"/>
          <p:cNvPicPr/>
          <p:nvPr/>
        </p:nvPicPr>
        <p:blipFill rotWithShape="1">
          <a:blip r:embed="rId4" cstate="print">
            <a:extLst>
              <a:ext uri="{28A0092B-C50C-407E-A947-70E740481C1C}">
                <a14:useLocalDpi xmlns:a14="http://schemas.microsoft.com/office/drawing/2010/main" val="0"/>
              </a:ext>
            </a:extLst>
          </a:blip>
          <a:srcRect l="10638" t="9456" r="11170" b="5437"/>
          <a:stretch/>
        </p:blipFill>
        <p:spPr bwMode="auto">
          <a:xfrm>
            <a:off x="755575" y="5058525"/>
            <a:ext cx="2000672" cy="1106779"/>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6" name="Picture 15" descr="CaritasAU_MasterLogo-tagline_H_REV_CMYK.png"/>
          <p:cNvPicPr>
            <a:picLocks noChangeAspect="1"/>
          </p:cNvPicPr>
          <p:nvPr/>
        </p:nvPicPr>
        <p:blipFill rotWithShape="1">
          <a:blip r:embed="rId5" cstate="print">
            <a:extLst>
              <a:ext uri="{28A0092B-C50C-407E-A947-70E740481C1C}">
                <a14:useLocalDpi xmlns:a14="http://schemas.microsoft.com/office/drawing/2010/main" val="0"/>
              </a:ext>
            </a:extLst>
          </a:blip>
          <a:srcRect t="-3879" r="41078"/>
          <a:stretch/>
        </p:blipFill>
        <p:spPr>
          <a:xfrm>
            <a:off x="7253309" y="5969146"/>
            <a:ext cx="1351139" cy="426757"/>
          </a:xfrm>
          <a:prstGeom prst="rect">
            <a:avLst/>
          </a:prstGeom>
        </p:spPr>
      </p:pic>
    </p:spTree>
    <p:extLst>
      <p:ext uri="{BB962C8B-B14F-4D97-AF65-F5344CB8AC3E}">
        <p14:creationId xmlns:p14="http://schemas.microsoft.com/office/powerpoint/2010/main" val="97754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15" name="Title 2"/>
          <p:cNvSpPr txBox="1">
            <a:spLocks/>
          </p:cNvSpPr>
          <p:nvPr/>
        </p:nvSpPr>
        <p:spPr>
          <a:xfrm>
            <a:off x="503238" y="2617691"/>
            <a:ext cx="8436941"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200" dirty="0"/>
          </a:p>
        </p:txBody>
      </p:sp>
      <p:pic>
        <p:nvPicPr>
          <p:cNvPr id="17" name="Picture 16" descr="C:\Users\kandreo\Dropbox\Graphics\CST\Titles\commongood title.tif"/>
          <p:cNvPicPr/>
          <p:nvPr/>
        </p:nvPicPr>
        <p:blipFill rotWithShape="1">
          <a:blip r:embed="rId3" cstate="print">
            <a:extLst>
              <a:ext uri="{28A0092B-C50C-407E-A947-70E740481C1C}">
                <a14:useLocalDpi xmlns:a14="http://schemas.microsoft.com/office/drawing/2010/main" val="0"/>
              </a:ext>
            </a:extLst>
          </a:blip>
          <a:srcRect l="10638" t="9456" r="11170" b="5437"/>
          <a:stretch/>
        </p:blipFill>
        <p:spPr bwMode="auto">
          <a:xfrm>
            <a:off x="3419872" y="2585646"/>
            <a:ext cx="2663079" cy="1473225"/>
          </a:xfrm>
          <a:prstGeom prst="rect">
            <a:avLst/>
          </a:prstGeom>
          <a:noFill/>
          <a:ln>
            <a:noFill/>
          </a:ln>
          <a:extLst>
            <a:ext uri="{53640926-AAD7-44D8-BBD7-CCE9431645EC}">
              <a14:shadowObscured xmlns:a14="http://schemas.microsoft.com/office/drawing/2010/main"/>
            </a:ext>
          </a:extLst>
        </p:spPr>
      </p:pic>
      <p:cxnSp>
        <p:nvCxnSpPr>
          <p:cNvPr id="14" name="Straight Arrow Connector 13"/>
          <p:cNvCxnSpPr/>
          <p:nvPr/>
        </p:nvCxnSpPr>
        <p:spPr>
          <a:xfrm flipH="1">
            <a:off x="1763688" y="3316636"/>
            <a:ext cx="1584176" cy="0"/>
          </a:xfrm>
          <a:prstGeom prst="straightConnector1">
            <a:avLst/>
          </a:prstGeom>
          <a:ln w="57150">
            <a:solidFill>
              <a:srgbClr val="2264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28184" y="3316636"/>
            <a:ext cx="1407120" cy="0"/>
          </a:xfrm>
          <a:prstGeom prst="straightConnector1">
            <a:avLst/>
          </a:prstGeom>
          <a:ln w="57150">
            <a:solidFill>
              <a:srgbClr val="2264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Freeform 1"/>
          <p:cNvSpPr>
            <a:spLocks noChangeArrowheads="1"/>
          </p:cNvSpPr>
          <p:nvPr/>
        </p:nvSpPr>
        <p:spPr bwMode="auto">
          <a:xfrm>
            <a:off x="262852" y="2668270"/>
            <a:ext cx="1862982" cy="115212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22648C"/>
          </a:solidFill>
          <a:ln>
            <a:noFill/>
          </a:ln>
          <a:effectLst/>
        </p:spPr>
        <p:txBody>
          <a:bodyPr wrap="none" anchor="ctr"/>
          <a:lstStyle/>
          <a:p>
            <a:endParaRPr lang="en-US"/>
          </a:p>
        </p:txBody>
      </p:sp>
      <p:sp>
        <p:nvSpPr>
          <p:cNvPr id="10" name="Rectangle 9"/>
          <p:cNvSpPr/>
          <p:nvPr/>
        </p:nvSpPr>
        <p:spPr>
          <a:xfrm>
            <a:off x="257199" y="2852936"/>
            <a:ext cx="1756365" cy="646331"/>
          </a:xfrm>
          <a:prstGeom prst="rect">
            <a:avLst/>
          </a:prstGeom>
        </p:spPr>
        <p:txBody>
          <a:bodyPr wrap="square">
            <a:spAutoFit/>
          </a:bodyPr>
          <a:lstStyle/>
          <a:p>
            <a:pPr algn="ctr"/>
            <a:r>
              <a:rPr lang="en-AU" dirty="0">
                <a:solidFill>
                  <a:schemeClr val="bg1"/>
                </a:solidFill>
                <a:latin typeface="Arial" panose="020B0604020202020204" pitchFamily="34" charset="0"/>
                <a:cs typeface="Arial" panose="020B0604020202020204" pitchFamily="34" charset="0"/>
              </a:rPr>
              <a:t>Extreme individualism</a:t>
            </a:r>
          </a:p>
        </p:txBody>
      </p:sp>
      <p:sp>
        <p:nvSpPr>
          <p:cNvPr id="21" name="Freeform 1"/>
          <p:cNvSpPr>
            <a:spLocks noChangeArrowheads="1"/>
          </p:cNvSpPr>
          <p:nvPr/>
        </p:nvSpPr>
        <p:spPr bwMode="auto">
          <a:xfrm>
            <a:off x="7146379" y="2740572"/>
            <a:ext cx="1862982" cy="115212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22648C"/>
          </a:solidFill>
          <a:ln>
            <a:noFill/>
          </a:ln>
          <a:effectLst/>
        </p:spPr>
        <p:txBody>
          <a:bodyPr wrap="none" anchor="ctr"/>
          <a:lstStyle/>
          <a:p>
            <a:endParaRPr lang="en-US"/>
          </a:p>
        </p:txBody>
      </p:sp>
      <p:sp>
        <p:nvSpPr>
          <p:cNvPr id="23" name="Rectangle 22"/>
          <p:cNvSpPr/>
          <p:nvPr/>
        </p:nvSpPr>
        <p:spPr>
          <a:xfrm>
            <a:off x="7140726" y="2925238"/>
            <a:ext cx="1756365" cy="646331"/>
          </a:xfrm>
          <a:prstGeom prst="rect">
            <a:avLst/>
          </a:prstGeom>
        </p:spPr>
        <p:txBody>
          <a:bodyPr wrap="square">
            <a:spAutoFit/>
          </a:bodyPr>
          <a:lstStyle/>
          <a:p>
            <a:pPr algn="ctr"/>
            <a:r>
              <a:rPr lang="en-AU" dirty="0">
                <a:solidFill>
                  <a:schemeClr val="bg1"/>
                </a:solidFill>
                <a:latin typeface="Arial" panose="020B0604020202020204" pitchFamily="34" charset="0"/>
                <a:cs typeface="Arial" panose="020B0604020202020204" pitchFamily="34" charset="0"/>
              </a:rPr>
              <a:t>Extreme </a:t>
            </a:r>
            <a:r>
              <a:rPr lang="en-AU" dirty="0" smtClean="0">
                <a:solidFill>
                  <a:schemeClr val="bg1"/>
                </a:solidFill>
                <a:latin typeface="Arial" panose="020B0604020202020204" pitchFamily="34" charset="0"/>
                <a:cs typeface="Arial" panose="020B0604020202020204" pitchFamily="34" charset="0"/>
              </a:rPr>
              <a:t>collectivism</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845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
            </a:r>
            <a:br>
              <a:rPr lang="en-AU" dirty="0"/>
            </a:br>
            <a:endParaRPr lang="en-AU" dirty="0"/>
          </a:p>
        </p:txBody>
      </p:sp>
      <p:sp>
        <p:nvSpPr>
          <p:cNvPr id="5" name="Text Placeholder 4"/>
          <p:cNvSpPr>
            <a:spLocks noGrp="1"/>
          </p:cNvSpPr>
          <p:nvPr>
            <p:ph type="body" sz="quarter" idx="10"/>
          </p:nvPr>
        </p:nvSpPr>
        <p:spPr>
          <a:xfrm>
            <a:off x="539552" y="1761808"/>
            <a:ext cx="3888432" cy="3886241"/>
          </a:xfrm>
        </p:spPr>
        <p:txBody>
          <a:bodyPr/>
          <a:lstStyle/>
          <a:p>
            <a:pPr>
              <a:spcBef>
                <a:spcPct val="0"/>
              </a:spcBef>
            </a:pPr>
            <a:r>
              <a:rPr lang="en-US" altLang="en-US" sz="1800" cap="none" dirty="0" smtClean="0">
                <a:solidFill>
                  <a:srgbClr val="000000"/>
                </a:solidFill>
                <a:latin typeface="Arial" panose="020B0604020202020204" pitchFamily="34" charset="0"/>
                <a:ea typeface="ＭＳ Ｐゴシック" pitchFamily="34" charset="-128"/>
                <a:cs typeface="Arial" panose="020B0604020202020204" pitchFamily="34" charset="0"/>
              </a:rPr>
              <a:t>Everyone has the right to access the technologies they need in order to live they life they value without harming others now or in the future.</a:t>
            </a:r>
          </a:p>
          <a:p>
            <a:pPr>
              <a:spcBef>
                <a:spcPct val="0"/>
              </a:spcBef>
            </a:pPr>
            <a:endParaRPr lang="en-US" altLang="en-US" sz="1800" i="1" cap="none"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altLang="en-US" sz="1800" b="1" cap="none" dirty="0" smtClean="0">
                <a:latin typeface="Arial" panose="020B0604020202020204" pitchFamily="34" charset="0"/>
                <a:ea typeface="ＭＳ Ｐゴシック" pitchFamily="34" charset="-128"/>
                <a:cs typeface="Arial" panose="020B0604020202020204" pitchFamily="34" charset="0"/>
              </a:rPr>
              <a:t>Activity: </a:t>
            </a:r>
            <a:r>
              <a:rPr lang="en-US" sz="1800" b="1" cap="none" dirty="0" smtClean="0">
                <a:solidFill>
                  <a:sysClr val="windowText" lastClr="000000"/>
                </a:solidFill>
                <a:latin typeface="Arial" panose="020B0604020202020204" pitchFamily="34" charset="0"/>
                <a:cs typeface="Arial" panose="020B0604020202020204" pitchFamily="34" charset="0"/>
              </a:rPr>
              <a:t>watch the Caritas </a:t>
            </a:r>
            <a:r>
              <a:rPr lang="en-US" sz="1800" b="1" cap="none" dirty="0" smtClean="0">
                <a:solidFill>
                  <a:sysClr val="windowText" lastClr="000000"/>
                </a:solidFill>
                <a:latin typeface="Arial" panose="020B0604020202020204" pitchFamily="34" charset="0"/>
                <a:cs typeface="Arial" panose="020B0604020202020204" pitchFamily="34" charset="0"/>
                <a:hlinkClick r:id="rId2"/>
              </a:rPr>
              <a:t>‘Common Good’</a:t>
            </a:r>
            <a:r>
              <a:rPr lang="en-US" sz="1800" b="1" cap="none" dirty="0" smtClean="0">
                <a:solidFill>
                  <a:sysClr val="windowText" lastClr="000000"/>
                </a:solidFill>
                <a:latin typeface="Arial" panose="020B0604020202020204" pitchFamily="34" charset="0"/>
                <a:cs typeface="Arial" panose="020B0604020202020204" pitchFamily="34" charset="0"/>
              </a:rPr>
              <a:t> film and consider:</a:t>
            </a:r>
          </a:p>
          <a:p>
            <a:pPr marL="285750" indent="-285750">
              <a:buFont typeface="Arial" panose="020B0604020202020204" pitchFamily="34" charset="0"/>
              <a:buChar char="•"/>
              <a:defRPr/>
            </a:pPr>
            <a:r>
              <a:rPr lang="en-US" sz="1800" cap="none" dirty="0" smtClean="0">
                <a:solidFill>
                  <a:sysClr val="windowText" lastClr="000000"/>
                </a:solidFill>
                <a:latin typeface="Arial" panose="020B0604020202020204" pitchFamily="34" charset="0"/>
                <a:cs typeface="Arial" panose="020B0604020202020204" pitchFamily="34" charset="0"/>
              </a:rPr>
              <a:t>Is the technology needed?</a:t>
            </a:r>
          </a:p>
          <a:p>
            <a:pPr marL="285750" indent="-285750">
              <a:buFont typeface="Arial" panose="020B0604020202020204" pitchFamily="34" charset="0"/>
              <a:buChar char="•"/>
              <a:defRPr/>
            </a:pPr>
            <a:r>
              <a:rPr lang="en-US" sz="1800" cap="none" dirty="0" smtClean="0">
                <a:solidFill>
                  <a:sysClr val="windowText" lastClr="000000"/>
                </a:solidFill>
                <a:latin typeface="Arial" panose="020B0604020202020204" pitchFamily="34" charset="0"/>
                <a:cs typeface="Arial" panose="020B0604020202020204" pitchFamily="34" charset="0"/>
              </a:rPr>
              <a:t>Does writing blogs and using social media help the favela residents live the life they value?</a:t>
            </a:r>
          </a:p>
          <a:p>
            <a:pPr marL="285750" indent="-285750">
              <a:buFont typeface="Arial" panose="020B0604020202020204" pitchFamily="34" charset="0"/>
              <a:buChar char="•"/>
              <a:defRPr/>
            </a:pPr>
            <a:r>
              <a:rPr lang="en-US" sz="1800" cap="none" dirty="0" smtClean="0">
                <a:solidFill>
                  <a:sysClr val="windowText" lastClr="000000"/>
                </a:solidFill>
                <a:latin typeface="Arial" panose="020B0604020202020204" pitchFamily="34" charset="0"/>
                <a:cs typeface="Arial" panose="020B0604020202020204" pitchFamily="34" charset="0"/>
              </a:rPr>
              <a:t>Is it a technology that can be used to work towards the common good?</a:t>
            </a:r>
          </a:p>
          <a:p>
            <a:endParaRPr lang="en-AU" sz="1800" cap="none" dirty="0">
              <a:latin typeface="Arial" panose="020B0604020202020204" pitchFamily="34" charset="0"/>
              <a:cs typeface="Arial" panose="020B0604020202020204" pitchFamily="34" charset="0"/>
            </a:endParaRPr>
          </a:p>
        </p:txBody>
      </p:sp>
      <p:pic>
        <p:nvPicPr>
          <p:cNvPr id="17" name="Picture 16" descr="C:\Users\kandreo\Dropbox\Graphics\CST\Titles\commongood title.tif"/>
          <p:cNvPicPr/>
          <p:nvPr/>
        </p:nvPicPr>
        <p:blipFill rotWithShape="1">
          <a:blip r:embed="rId3" cstate="print">
            <a:extLst>
              <a:ext uri="{28A0092B-C50C-407E-A947-70E740481C1C}">
                <a14:useLocalDpi xmlns:a14="http://schemas.microsoft.com/office/drawing/2010/main" val="0"/>
              </a:ext>
            </a:extLst>
          </a:blip>
          <a:srcRect l="10638" t="9456" r="11170" b="5437"/>
          <a:stretch/>
        </p:blipFill>
        <p:spPr bwMode="auto">
          <a:xfrm>
            <a:off x="3031747" y="38504"/>
            <a:ext cx="2972358" cy="1644319"/>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837" t="72" r="22935" b="3598"/>
          <a:stretch/>
        </p:blipFill>
        <p:spPr>
          <a:xfrm>
            <a:off x="4588169" y="1808855"/>
            <a:ext cx="4016279" cy="378038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4389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en-US" b="1" dirty="0" smtClean="0">
                <a:latin typeface="Arial" panose="020B0604020202020204" pitchFamily="34" charset="0"/>
                <a:cs typeface="Arial" panose="020B0604020202020204" pitchFamily="34" charset="0"/>
              </a:rPr>
              <a:t>Find </a:t>
            </a:r>
            <a:r>
              <a:rPr lang="en-US" b="1" dirty="0">
                <a:latin typeface="Arial" panose="020B0604020202020204" pitchFamily="34" charset="0"/>
                <a:cs typeface="Arial" panose="020B0604020202020204" pitchFamily="34" charset="0"/>
              </a:rPr>
              <a:t>out more</a:t>
            </a:r>
            <a:endParaRPr lang="en-US" sz="1050" b="1"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hlinkClick r:id="rId2"/>
              </a:rPr>
              <a:t>www.caritas.org.au/CST</a:t>
            </a:r>
            <a:r>
              <a:rPr lang="en-US" dirty="0">
                <a:latin typeface="Arial" panose="020B0604020202020204" pitchFamily="34" charset="0"/>
                <a:cs typeface="Arial" panose="020B0604020202020204" pitchFamily="34" charset="0"/>
              </a:rPr>
              <a:t> </a:t>
            </a:r>
            <a:endParaRPr lang="en-AU" dirty="0">
              <a:solidFill>
                <a:srgbClr val="8A0000"/>
              </a:solidFill>
              <a:latin typeface="Arial" panose="020B0604020202020204" pitchFamily="34" charset="0"/>
              <a:ea typeface="Times New Roman" pitchFamily="18" charset="0"/>
              <a:cs typeface="Arial" panose="020B0604020202020204" pitchFamily="34" charset="0"/>
            </a:endParaRPr>
          </a:p>
          <a:p>
            <a:pPr>
              <a:defRPr/>
            </a:pPr>
            <a:endParaRPr lang="en-AU" b="1" dirty="0">
              <a:solidFill>
                <a:schemeClr val="bg1">
                  <a:lumMod val="65000"/>
                </a:schemeClr>
              </a:solidFill>
              <a:latin typeface="Arial" panose="020B0604020202020204" pitchFamily="34" charset="0"/>
              <a:ea typeface="Times New Roman" pitchFamily="18" charset="0"/>
              <a:cs typeface="Arial" panose="020B0604020202020204" pitchFamily="34" charset="0"/>
            </a:endParaRPr>
          </a:p>
          <a:p>
            <a:pPr>
              <a:defRPr/>
            </a:pPr>
            <a:r>
              <a:rPr lang="en-AU" b="1" dirty="0">
                <a:solidFill>
                  <a:schemeClr val="bg1">
                    <a:lumMod val="65000"/>
                  </a:schemeClr>
                </a:solidFill>
                <a:latin typeface="Arial" panose="020B0604020202020204" pitchFamily="34" charset="0"/>
                <a:ea typeface="Times New Roman" pitchFamily="18" charset="0"/>
                <a:cs typeface="Arial" panose="020B0604020202020204" pitchFamily="34" charset="0"/>
              </a:rPr>
              <a:t>Last updated </a:t>
            </a:r>
            <a:r>
              <a:rPr lang="en-AU" b="1" dirty="0" smtClean="0">
                <a:solidFill>
                  <a:schemeClr val="bg1">
                    <a:lumMod val="65000"/>
                  </a:schemeClr>
                </a:solidFill>
                <a:latin typeface="Arial" panose="020B0604020202020204" pitchFamily="34" charset="0"/>
                <a:ea typeface="Times New Roman" pitchFamily="18" charset="0"/>
                <a:cs typeface="Arial" panose="020B0604020202020204" pitchFamily="34" charset="0"/>
              </a:rPr>
              <a:t>November 2017</a:t>
            </a:r>
            <a:endParaRPr lang="en-AU" b="1" dirty="0">
              <a:solidFill>
                <a:schemeClr val="bg1">
                  <a:lumMod val="65000"/>
                </a:schemeClr>
              </a:solidFill>
              <a:latin typeface="Arial" panose="020B0604020202020204" pitchFamily="34" charset="0"/>
              <a:ea typeface="Times New Roman" pitchFamily="18" charset="0"/>
              <a:cs typeface="Arial" panose="020B0604020202020204" pitchFamily="34" charset="0"/>
            </a:endParaRPr>
          </a:p>
          <a:p>
            <a:endParaRPr lang="en-AU" dirty="0"/>
          </a:p>
        </p:txBody>
      </p:sp>
    </p:spTree>
    <p:extLst>
      <p:ext uri="{BB962C8B-B14F-4D97-AF65-F5344CB8AC3E}">
        <p14:creationId xmlns:p14="http://schemas.microsoft.com/office/powerpoint/2010/main" val="24888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A1602 Caritas Master PPT presesntation 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0A9895EC24954E8B3A961C83B7DB4A" ma:contentTypeVersion="9" ma:contentTypeDescription="Create a new document." ma:contentTypeScope="" ma:versionID="90c003112777baf532ff5958101813ca">
  <xsd:schema xmlns:xsd="http://www.w3.org/2001/XMLSchema" xmlns:xs="http://www.w3.org/2001/XMLSchema" xmlns:p="http://schemas.microsoft.com/office/2006/metadata/properties" xmlns:ns2="e628dbc2-5780-4aa6-b59e-b4a165ad8118" xmlns:ns3="0d99080f-2603-4d53-9ed4-60bd0dee195f" targetNamespace="http://schemas.microsoft.com/office/2006/metadata/properties" ma:root="true" ma:fieldsID="f91c8e3796a77448350dfb6cd50e86fb" ns2:_="" ns3:_="">
    <xsd:import namespace="e628dbc2-5780-4aa6-b59e-b4a165ad8118"/>
    <xsd:import namespace="0d99080f-2603-4d53-9ed4-60bd0dee195f"/>
    <xsd:element name="properties">
      <xsd:complexType>
        <xsd:sequence>
          <xsd:element name="documentManagement">
            <xsd:complexType>
              <xsd:all>
                <xsd:element ref="ns2:_dlc_DocId" minOccurs="0"/>
                <xsd:element ref="ns2:_dlc_DocIdUrl" minOccurs="0"/>
                <xsd:element ref="ns2:_dlc_DocIdPersistId" minOccurs="0"/>
                <xsd:element ref="ns3:Topic" minOccurs="0"/>
                <xsd:element ref="ns3:Used_x0020_for" minOccurs="0"/>
                <xsd:element ref="ns3:Document_x0020_Type" minOccurs="0"/>
                <xsd:element ref="ns2:Document_x0020_Status"/>
                <xsd:element ref="ns2:CE_x0020_Resource_x0020_Audience" minOccurs="0"/>
                <xsd:element ref="ns3:Curriculum_x0020_Area" minOccurs="0"/>
                <xsd:element ref="ns3:Cross_x002d_curriculum_x0020_Priorities" minOccurs="0"/>
                <xsd:element ref="ns3:General_x0020_Capabili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Status" ma:index="14" ma:displayName="Document Status" ma:default="Draft" ma:description="Column to identify which audience a document is ready to be shared with" ma:format="Dropdown" ma:indexed="true"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CE_x0020_Resource_x0020_Audience" ma:index="15" nillable="true" ma:displayName="CE Resource Audience" ma:default="General" ma:description="Audience that reosurce or program is aimed at" ma:internalName="CE_x0020_Resource_x0020_Audience" ma:requiredMultiChoice="true">
      <xsd:complexType>
        <xsd:complexContent>
          <xsd:extension base="dms:MultiChoice">
            <xsd:sequence>
              <xsd:element name="Value" maxOccurs="unbounded" minOccurs="0" nillable="true">
                <xsd:simpleType>
                  <xsd:restriction base="dms:Choice">
                    <xsd:enumeration value="Lower Primary"/>
                    <xsd:enumeration value="Upper Primary"/>
                    <xsd:enumeration value="Secondary"/>
                    <xsd:enumeration value="Tertiary"/>
                    <xsd:enumeration value="General"/>
                    <xsd:enumeration value="Internet"/>
                    <xsd:enumeration value="Parish"/>
                    <xsd:enumeration value="Staff"/>
                    <xsd:enumeration value="Other"/>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99080f-2603-4d53-9ed4-60bd0dee195f" elementFormDefault="qualified">
    <xsd:import namespace="http://schemas.microsoft.com/office/2006/documentManagement/types"/>
    <xsd:import namespace="http://schemas.microsoft.com/office/infopath/2007/PartnerControls"/>
    <xsd:element name="Topic" ma:index="11" nillable="true" ma:displayName="Topic" ma:default="All-general" ma:description="Topic" ma:format="Dropdown" ma:internalName="Topic">
      <xsd:simpleType>
        <xsd:restriction base="dms:Choice">
          <xsd:enumeration value="Preferential Option"/>
          <xsd:enumeration value="Dignity"/>
          <xsd:enumeration value="Stewardship"/>
          <xsd:enumeration value="Subsidiarity and Participation"/>
          <xsd:enumeration value="Common Good"/>
          <xsd:enumeration value="Solidarity"/>
          <xsd:enumeration value="CST in action"/>
          <xsd:enumeration value="All-general"/>
          <xsd:enumeration value="Teacher PD"/>
          <xsd:enumeration value="JLD"/>
        </xsd:restriction>
      </xsd:simpleType>
    </xsd:element>
    <xsd:element name="Used_x0020_for" ma:index="12" nillable="true" ma:displayName="Used for" ma:default="Other" ma:description="Used for" ma:format="Dropdown" ma:internalName="Used_x0020_for">
      <xsd:simpleType>
        <xsd:restriction base="dms:Choice">
          <xsd:enumeration value="Learning Experience and resources"/>
          <xsd:enumeration value="Teacher How-to"/>
          <xsd:enumeration value="Planning, prep, design"/>
          <xsd:enumeration value="Curriculum links"/>
          <xsd:enumeration value="Promotion"/>
          <xsd:enumeration value="M&amp;E"/>
          <xsd:enumeration value="Core toolkit resources"/>
          <xsd:enumeration value="Teacher PD"/>
          <xsd:enumeration value="Just Leadership Day"/>
          <xsd:enumeration value="Other"/>
        </xsd:restriction>
      </xsd:simpleType>
    </xsd:element>
    <xsd:element name="Document_x0020_Type" ma:index="13" nillable="true" ma:displayName="Document Type" ma:default="Other" ma:description="Document Type" ma:format="Dropdown" ma:internalName="Document_x0020_Type">
      <xsd:simpleType>
        <xsd:restriction base="dms:Choice">
          <xsd:enumeration value="Background info"/>
          <xsd:enumeration value="Cartoon"/>
          <xsd:enumeration value="Case study"/>
          <xsd:enumeration value="Curriculum links"/>
          <xsd:enumeration value="Design Elements"/>
          <xsd:enumeration value="Email"/>
          <xsd:enumeration value="Fact sheet"/>
          <xsd:enumeration value="Film"/>
          <xsd:enumeration value="Game"/>
          <xsd:enumeration value="Graphics"/>
          <xsd:enumeration value="Learning Experience"/>
          <xsd:enumeration value="M&amp;E"/>
          <xsd:enumeration value="Planning strategy doc"/>
          <xsd:enumeration value="Poster"/>
          <xsd:enumeration value="PowerPoint"/>
          <xsd:enumeration value="Prayer/Reflection"/>
          <xsd:enumeration value="Promotional Material"/>
          <xsd:enumeration value="Quiz"/>
          <xsd:enumeration value="Readings"/>
          <xsd:enumeration value="Website"/>
          <xsd:enumeration value="Worksheet"/>
          <xsd:enumeration value="Other"/>
        </xsd:restriction>
      </xsd:simpleType>
    </xsd:element>
    <xsd:element name="Curriculum_x0020_Area" ma:index="16" nillable="true" ma:displayName="Curriculum Area" ma:default="Religious Education" ma:description="Curriculum Area" ma:internalName="Curriculum_x0020_Area">
      <xsd:complexType>
        <xsd:complexContent>
          <xsd:extension base="dms:MultiChoice">
            <xsd:sequence>
              <xsd:element name="Value" maxOccurs="unbounded" minOccurs="0" nillable="true">
                <xsd:simpleType>
                  <xsd:restriction base="dms:Choice">
                    <xsd:enumeration value="N/A"/>
                    <xsd:enumeration value="Religious Education"/>
                    <xsd:enumeration value="Geography"/>
                    <xsd:enumeration value="English"/>
                    <xsd:enumeration value="Mathematics"/>
                    <xsd:enumeration value="Science"/>
                    <xsd:enumeration value="History"/>
                    <xsd:enumeration value="Health and Physical Education"/>
                    <xsd:enumeration value="Arts"/>
                    <xsd:enumeration value="Civics and Citizenship"/>
                    <xsd:enumeration value="Economics and Business"/>
                    <xsd:enumeration value="Languages and Technologies"/>
                    <xsd:enumeration value="Other"/>
                  </xsd:restriction>
                </xsd:simpleType>
              </xsd:element>
            </xsd:sequence>
          </xsd:extension>
        </xsd:complexContent>
      </xsd:complexType>
    </xsd:element>
    <xsd:element name="Cross_x002d_curriculum_x0020_Priorities" ma:index="17" nillable="true" ma:displayName="Cross-curriculum Priorities" ma:default="N/A" ma:description="Cross-curriculum Priorities" ma:internalName="Cross_x002d_curriculum_x0020_Priorities">
      <xsd:complexType>
        <xsd:complexContent>
          <xsd:extension base="dms:MultiChoice">
            <xsd:sequence>
              <xsd:element name="Value" maxOccurs="unbounded" minOccurs="0" nillable="true">
                <xsd:simpleType>
                  <xsd:restriction base="dms:Choice">
                    <xsd:enumeration value="N/A"/>
                    <xsd:enumeration value="Aboriginal and Torres Strait Islander"/>
                    <xsd:enumeration value="Asia"/>
                    <xsd:enumeration value="Sustainability"/>
                  </xsd:restriction>
                </xsd:simpleType>
              </xsd:element>
            </xsd:sequence>
          </xsd:extension>
        </xsd:complexContent>
      </xsd:complexType>
    </xsd:element>
    <xsd:element name="General_x0020_Capabilities" ma:index="18" nillable="true" ma:displayName="General Capabilities" ma:default="N/A" ma:description="General Capabilites" ma:internalName="General_x0020_Capabilities">
      <xsd:complexType>
        <xsd:complexContent>
          <xsd:extension base="dms:MultiChoice">
            <xsd:sequence>
              <xsd:element name="Value" maxOccurs="unbounded" minOccurs="0" nillable="true">
                <xsd:simpleType>
                  <xsd:restriction base="dms:Choice">
                    <xsd:enumeration value="N/A"/>
                    <xsd:enumeration value="Literacy"/>
                    <xsd:enumeration value="Numeracy"/>
                    <xsd:enumeration value="Information and communication technolog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0d99080f-2603-4d53-9ed4-60bd0dee195f">Common Good</Topic>
    <Used_x0020_for xmlns="0d99080f-2603-4d53-9ed4-60bd0dee195f">Learning Experience and resources</Used_x0020_for>
    <Document_x0020_Type xmlns="0d99080f-2603-4d53-9ed4-60bd0dee195f">PowerPoint</Document_x0020_Type>
    <Document_x0020_Status xmlns="e628dbc2-5780-4aa6-b59e-b4a165ad8118">Approved for use outside CA</Document_x0020_Status>
    <CE_x0020_Resource_x0020_Audience xmlns="e628dbc2-5780-4aa6-b59e-b4a165ad8118">
      <Value>Secondary</Value>
    </CE_x0020_Resource_x0020_Audience>
    <Curriculum_x0020_Area xmlns="0d99080f-2603-4d53-9ed4-60bd0dee195f">
      <Value>Religious Education</Value>
    </Curriculum_x0020_Area>
    <Cross_x002d_curriculum_x0020_Priorities xmlns="0d99080f-2603-4d53-9ed4-60bd0dee195f">
      <Value>N/A</Value>
    </Cross_x002d_curriculum_x0020_Priorities>
    <General_x0020_Capabilities xmlns="0d99080f-2603-4d53-9ed4-60bd0dee195f">
      <Value>Critical and creative thinking</Value>
      <Value>Personal and social capability</Value>
      <Value>Ethical understanding</Value>
      <Value>Intercultural understanding</Value>
    </General_x0020_Capabilities>
    <_dlc_DocId xmlns="e628dbc2-5780-4aa6-b59e-b4a165ad8118">3XVCYASFVK3Q-382-699</_dlc_DocId>
    <_dlc_DocIdUrl xmlns="e628dbc2-5780-4aa6-b59e-b4a165ad8118">
      <Url>http://aimstest.caritas.org.au/sites/community/education/resources/_layouts/DocIdRedir.aspx?ID=3XVCYASFVK3Q-382-699</Url>
      <Description>3XVCYASFVK3Q-382-699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AFE58A5-9748-4D76-8A2F-D2462856D4E6}">
  <ds:schemaRefs>
    <ds:schemaRef ds:uri="http://schemas.microsoft.com/sharepoint/v3/contenttype/forms"/>
  </ds:schemaRefs>
</ds:datastoreItem>
</file>

<file path=customXml/itemProps2.xml><?xml version="1.0" encoding="utf-8"?>
<ds:datastoreItem xmlns:ds="http://schemas.openxmlformats.org/officeDocument/2006/customXml" ds:itemID="{E73ED07C-1FA4-45A6-B5A0-192760AA0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dbc2-5780-4aa6-b59e-b4a165ad8118"/>
    <ds:schemaRef ds:uri="0d99080f-2603-4d53-9ed4-60bd0dee1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96AD35-7052-4537-9EE1-E9F751363CCA}">
  <ds:schemaRefs>
    <ds:schemaRef ds:uri="0d99080f-2603-4d53-9ed4-60bd0dee195f"/>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628dbc2-5780-4aa6-b59e-b4a165ad8118"/>
    <ds:schemaRef ds:uri="http://www.w3.org/XML/1998/namespace"/>
  </ds:schemaRefs>
</ds:datastoreItem>
</file>

<file path=customXml/itemProps4.xml><?xml version="1.0" encoding="utf-8"?>
<ds:datastoreItem xmlns:ds="http://schemas.openxmlformats.org/officeDocument/2006/customXml" ds:itemID="{01A9257F-3430-4C28-8327-C185B531477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1062</TotalTime>
  <Words>459</Words>
  <Application>Microsoft Office PowerPoint</Application>
  <PresentationFormat>On-screen Show (4:3)</PresentationFormat>
  <Paragraphs>52</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Arial</vt:lpstr>
      <vt:lpstr>Calibri</vt:lpstr>
      <vt:lpstr>Felt Tip Roman</vt:lpstr>
      <vt:lpstr>Roboto</vt:lpstr>
      <vt:lpstr>Roboto Light</vt:lpstr>
      <vt:lpstr>Roboto Medium</vt:lpstr>
      <vt:lpstr>Times New Roman</vt:lpstr>
      <vt:lpstr>CA1602 Caritas Master PPT presesntation tmp</vt:lpstr>
      <vt:lpstr>EXPLORING THE DEFINITION OF THE ‘THE COMMON GOOD’   These slides  were originally designed to be used with the  Secondary schools ‘Common good’ Learning experience.  </vt:lpstr>
      <vt:lpstr> </vt:lpstr>
      <vt:lpstr> </vt:lpstr>
      <vt:lpstr> </vt:lpstr>
      <vt:lpstr> </vt:lpstr>
      <vt:lpstr> </vt:lpstr>
      <vt:lpstr> </vt:lpstr>
      <vt:lpstr>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Common Good-Secondary.pptx</dc:title>
  <dc:creator>Kate Andreo</dc:creator>
  <cp:lastModifiedBy>Sally-Anne Hurley</cp:lastModifiedBy>
  <cp:revision>64</cp:revision>
  <dcterms:created xsi:type="dcterms:W3CDTF">2014-01-30T23:20:10Z</dcterms:created>
  <dcterms:modified xsi:type="dcterms:W3CDTF">2018-01-02T04:05:32Z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Slides for Common Good-Secondary.pptx</vt:lpwstr>
  </property>
  <property fmtid="{D5CDD505-2E9C-101B-9397-08002B2CF9AE}" pid="3" name="Topic">
    <vt:lpwstr>Common Good</vt:lpwstr>
  </property>
  <property fmtid="{D5CDD505-2E9C-101B-9397-08002B2CF9AE}" pid="4" name="Used for">
    <vt:lpwstr>Learning Experience and resources</vt:lpwstr>
  </property>
  <property fmtid="{D5CDD505-2E9C-101B-9397-08002B2CF9AE}" pid="5" name="Document Type">
    <vt:lpwstr>PowerPoint</vt:lpwstr>
  </property>
  <property fmtid="{D5CDD505-2E9C-101B-9397-08002B2CF9AE}" pid="6" name="Document Status">
    <vt:lpwstr>Pending Approval</vt:lpwstr>
  </property>
  <property fmtid="{D5CDD505-2E9C-101B-9397-08002B2CF9AE}" pid="7" name="CE Resource Audience">
    <vt:lpwstr>Secondary;#</vt:lpwstr>
  </property>
  <property fmtid="{D5CDD505-2E9C-101B-9397-08002B2CF9AE}" pid="8" name="Curriculum Area">
    <vt:lpwstr>Religious Education;#</vt:lpwstr>
  </property>
  <property fmtid="{D5CDD505-2E9C-101B-9397-08002B2CF9AE}" pid="9" name="Cross-curriculum Priorities">
    <vt:lpwstr>N/A;#</vt:lpwstr>
  </property>
  <property fmtid="{D5CDD505-2E9C-101B-9397-08002B2CF9AE}" pid="10" name="General Capabilities">
    <vt:lpwstr>Critical and creative thinking;#Personal and social capability;#Ethical understanding;#Intercultural understanding;#</vt:lpwstr>
  </property>
  <property fmtid="{D5CDD505-2E9C-101B-9397-08002B2CF9AE}" pid="11" name="ContentTypeId">
    <vt:lpwstr>0x010100AA0A9895EC24954E8B3A961C83B7DB4A</vt:lpwstr>
  </property>
  <property fmtid="{D5CDD505-2E9C-101B-9397-08002B2CF9AE}" pid="12" name="_dlc_DocIdItemGuid">
    <vt:lpwstr>46240bd2-da40-4758-8648-c6e7690da881</vt:lpwstr>
  </property>
  <property fmtid="{D5CDD505-2E9C-101B-9397-08002B2CF9AE}" pid="13" name="Order">
    <vt:r8>69900</vt:r8>
  </property>
</Properties>
</file>