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1"/>
  </p:notesMasterIdLst>
  <p:handoutMasterIdLst>
    <p:handoutMasterId r:id="rId22"/>
  </p:handoutMasterIdLst>
  <p:sldIdLst>
    <p:sldId id="260" r:id="rId6"/>
    <p:sldId id="263" r:id="rId7"/>
    <p:sldId id="264" r:id="rId8"/>
    <p:sldId id="265" r:id="rId9"/>
    <p:sldId id="267" r:id="rId10"/>
    <p:sldId id="272" r:id="rId11"/>
    <p:sldId id="268" r:id="rId12"/>
    <p:sldId id="269" r:id="rId13"/>
    <p:sldId id="270" r:id="rId14"/>
    <p:sldId id="271" r:id="rId15"/>
    <p:sldId id="274" r:id="rId16"/>
    <p:sldId id="273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91">
          <p15:clr>
            <a:srgbClr val="A4A3A4"/>
          </p15:clr>
        </p15:guide>
        <p15:guide id="2" orient="horz" pos="409">
          <p15:clr>
            <a:srgbClr val="A4A3A4"/>
          </p15:clr>
        </p15:guide>
        <p15:guide id="3" pos="408">
          <p15:clr>
            <a:srgbClr val="A4A3A4"/>
          </p15:clr>
        </p15:guide>
        <p15:guide id="4" pos="53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71"/>
    <a:srgbClr val="006A8A"/>
    <a:srgbClr val="B82908"/>
    <a:srgbClr val="C1333C"/>
    <a:srgbClr val="CEAB62"/>
    <a:srgbClr val="CD7D5F"/>
    <a:srgbClr val="E78E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57" autoAdjust="0"/>
    <p:restoredTop sz="88081" autoAdjust="0"/>
  </p:normalViewPr>
  <p:slideViewPr>
    <p:cSldViewPr snapToObjects="1" showGuides="1">
      <p:cViewPr varScale="1">
        <p:scale>
          <a:sx n="105" d="100"/>
          <a:sy n="105" d="100"/>
        </p:scale>
        <p:origin x="2080" y="60"/>
      </p:cViewPr>
      <p:guideLst>
        <p:guide orient="horz" pos="3991"/>
        <p:guide orient="horz" pos="409"/>
        <p:guide pos="408"/>
        <p:guide pos="53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69" d="100"/>
          <a:sy n="69" d="100"/>
        </p:scale>
        <p:origin x="326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481C45-103C-4B69-9C28-6B4CA218A383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010F6-D8B9-4A09-93A1-C2B0AFE79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79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1F9D0-EDDA-46A8-A553-7F8C580F81F9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97292-9705-49A3-89B8-1ED99D7A4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30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cap="non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 following prayer was composed by Bishop Ken </a:t>
            </a:r>
            <a:r>
              <a:rPr lang="en-US" sz="1200" cap="none" dirty="0" err="1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Utener</a:t>
            </a:r>
            <a:r>
              <a:rPr lang="en-US" sz="1200" cap="non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of Saginaw, for a homily by Cardinal John </a:t>
            </a:r>
            <a:r>
              <a:rPr lang="en-US" sz="1200" cap="none" dirty="0" err="1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Dearden</a:t>
            </a:r>
            <a:r>
              <a:rPr lang="en-US" sz="1200" cap="non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in 1979.</a:t>
            </a:r>
          </a:p>
          <a:p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</a:rPr>
              <a:t>The words of the prayer are often attributed to Oscar Romero, perhaps because they beautifully </a:t>
            </a:r>
            <a:r>
              <a:rPr lang="en-US" sz="1200" dirty="0" err="1" smtClean="0">
                <a:latin typeface="Roboto" panose="02000000000000000000" pitchFamily="2" charset="0"/>
                <a:ea typeface="Roboto" panose="02000000000000000000" pitchFamily="2" charset="0"/>
              </a:rPr>
              <a:t>summrise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</a:rPr>
              <a:t> his philosophy, but they were never spoken by him. </a:t>
            </a:r>
            <a:endParaRPr lang="en-US" sz="1200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97292-9705-49A3-89B8-1ED99D7A41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31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ice box divider">
    <p:bg>
      <p:bgPr>
        <a:solidFill>
          <a:srgbClr val="C133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itasAU_MasterLogo-tagline_H_REV_CMYK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3" y="5862204"/>
            <a:ext cx="2643027" cy="473509"/>
          </a:xfrm>
          <a:prstGeom prst="rect">
            <a:avLst/>
          </a:prstGeom>
        </p:spPr>
      </p:pic>
      <p:sp>
        <p:nvSpPr>
          <p:cNvPr id="6" name="Freeform 1"/>
          <p:cNvSpPr>
            <a:spLocks noChangeArrowheads="1"/>
          </p:cNvSpPr>
          <p:nvPr userDrawn="1"/>
        </p:nvSpPr>
        <p:spPr bwMode="auto">
          <a:xfrm>
            <a:off x="2555776" y="1329760"/>
            <a:ext cx="4032448" cy="3827432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843808" y="1551288"/>
            <a:ext cx="3456384" cy="33843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6000" b="1" i="0" baseline="0">
                <a:solidFill>
                  <a:srgbClr val="C1333C"/>
                </a:solidFill>
                <a:latin typeface="Felt Tip Roman"/>
              </a:defRPr>
            </a:lvl1pPr>
            <a:lvl2pPr marL="457200" indent="0">
              <a:buFontTx/>
              <a:buNone/>
              <a:defRPr sz="1400">
                <a:latin typeface=""/>
              </a:defRPr>
            </a:lvl2pPr>
            <a:lvl3pPr marL="914400" indent="0">
              <a:buFontTx/>
              <a:buNone/>
              <a:defRPr sz="1400">
                <a:latin typeface=""/>
              </a:defRPr>
            </a:lvl3pPr>
            <a:lvl4pPr marL="1371600" indent="0">
              <a:buFontTx/>
              <a:buNone/>
              <a:defRPr sz="1400">
                <a:latin typeface=""/>
              </a:defRPr>
            </a:lvl4pPr>
            <a:lvl5pPr marL="1828800" indent="0">
              <a:buFontTx/>
              <a:buNone/>
              <a:defRPr sz="1400">
                <a:latin typeface=""/>
              </a:defRPr>
            </a:lvl5pPr>
          </a:lstStyle>
          <a:p>
            <a:pPr lvl="0"/>
            <a:r>
              <a:rPr lang="en-US" dirty="0"/>
              <a:t>Prayer of Oscar Romero</a:t>
            </a:r>
          </a:p>
        </p:txBody>
      </p:sp>
    </p:spTree>
    <p:extLst>
      <p:ext uri="{BB962C8B-B14F-4D97-AF65-F5344CB8AC3E}">
        <p14:creationId xmlns:p14="http://schemas.microsoft.com/office/powerpoint/2010/main" val="64643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 with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7201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descriptor">
    <p:bg>
      <p:bgPr>
        <a:solidFill>
          <a:srgbClr val="C133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267744" y="2393593"/>
            <a:ext cx="5328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Felt Tip Roman"/>
              </a:rPr>
              <a:t>Thank</a:t>
            </a:r>
            <a:r>
              <a:rPr lang="en-US" sz="8000" baseline="0" dirty="0">
                <a:solidFill>
                  <a:schemeClr val="bg1"/>
                </a:solidFill>
                <a:latin typeface="Felt Tip Roman"/>
              </a:rPr>
              <a:t> you</a:t>
            </a:r>
            <a:endParaRPr lang="en-US" sz="8000" dirty="0">
              <a:solidFill>
                <a:schemeClr val="bg1"/>
              </a:solidFill>
              <a:latin typeface="Felt Tip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Roboto Light"/>
              </a:defRPr>
            </a:lvl1pPr>
          </a:lstStyle>
          <a:p>
            <a:r>
              <a:rPr lang="en-US" dirty="0"/>
              <a:t>Last updated: </a:t>
            </a:r>
            <a:fld id="{EE8934FF-BD4A-0141-A604-8E0ACB03DCC7}" type="datetimeFigureOut">
              <a:rPr lang="en-US" smtClean="0"/>
              <a:pPr/>
              <a:t>6/19/2017</a:t>
            </a:fld>
            <a:endParaRPr lang="en-US" dirty="0"/>
          </a:p>
        </p:txBody>
      </p:sp>
      <p:pic>
        <p:nvPicPr>
          <p:cNvPr id="5" name="Picture 4" descr="CaritasAU_MasterLogo-descriptor_H_REV_CMYK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5858211"/>
            <a:ext cx="2880320" cy="47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988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1 lr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ritasAU_MasterLogo-tagline_H_POS_CMYK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3" y="5864868"/>
            <a:ext cx="2628157" cy="470845"/>
          </a:xfrm>
          <a:prstGeom prst="rect">
            <a:avLst/>
          </a:prstGeom>
        </p:spPr>
      </p:pic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39552" y="413792"/>
            <a:ext cx="7956748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C1333C"/>
                </a:solidFill>
                <a:latin typeface="Roboto Medium"/>
              </a:defRPr>
            </a:lvl1pPr>
          </a:lstStyle>
          <a:p>
            <a:r>
              <a:rPr lang="en-US" dirty="0"/>
              <a:t>Background to Prayer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39552" y="1761808"/>
            <a:ext cx="4032448" cy="388624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AU" sz="2400" i="0" smtClean="0">
                <a:effectLst/>
              </a:defRPr>
            </a:lvl1pPr>
            <a:lvl2pPr marL="0" indent="0">
              <a:spcBef>
                <a:spcPts val="250"/>
              </a:spcBef>
              <a:buFontTx/>
              <a:buNone/>
              <a:defRPr sz="1800">
                <a:solidFill>
                  <a:schemeClr val="tx1"/>
                </a:solidFill>
                <a:latin typeface="Roboto Light"/>
              </a:defRPr>
            </a:lvl2pPr>
            <a:lvl3pPr marL="0" indent="-180000">
              <a:spcBef>
                <a:spcPts val="25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Roboto Light"/>
              </a:defRPr>
            </a:lvl3pPr>
            <a:lvl4pPr marL="432000" indent="-228600">
              <a:spcBef>
                <a:spcPts val="25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Roboto Light"/>
              </a:defRPr>
            </a:lvl4pPr>
            <a:lvl5pPr marL="594000" indent="-180000">
              <a:spcBef>
                <a:spcPts val="25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Roboto Light"/>
              </a:defRPr>
            </a:lvl5pPr>
          </a:lstStyle>
          <a:p>
            <a:endParaRPr lang="en-AU" sz="825" kern="1400" dirty="0">
              <a:ln>
                <a:noFill/>
              </a:ln>
              <a:solidFill>
                <a:srgbClr val="000000"/>
              </a:solidFill>
              <a:effectLst/>
              <a:latin typeface="Roboto Medium" panose="02000000000000000000" pitchFamily="2" charset="0"/>
            </a:endParaRPr>
          </a:p>
          <a:p>
            <a:r>
              <a:rPr lang="en-AU" sz="825" i="1" kern="1400" dirty="0">
                <a:ln>
                  <a:noFill/>
                </a:ln>
                <a:solidFill>
                  <a:srgbClr val="000000"/>
                </a:solidFill>
                <a:effectLst/>
                <a:latin typeface="Felt Tip Roman" panose="03080502040305020204" pitchFamily="66" charset="0"/>
              </a:rPr>
              <a:t>The following prayer was composed by Bishop Ken Untener of Saginaw, for a homily by Ca</a:t>
            </a:r>
            <a:endParaRPr lang="en-AU" sz="825" kern="1400" dirty="0">
              <a:ln>
                <a:noFill/>
              </a:ln>
              <a:solidFill>
                <a:srgbClr val="000000"/>
              </a:solidFill>
              <a:effectLst/>
              <a:latin typeface="Roboto Medium" panose="02000000000000000000" pitchFamily="2" charset="0"/>
            </a:endParaRPr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588169" y="5301208"/>
            <a:ext cx="3908130" cy="4708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1000">
                <a:solidFill>
                  <a:schemeClr val="tx1"/>
                </a:solidFill>
                <a:latin typeface=""/>
              </a:defRPr>
            </a:lvl1pPr>
            <a:lvl2pPr marL="457200" indent="0">
              <a:buFontTx/>
              <a:buNone/>
              <a:defRPr sz="1400">
                <a:latin typeface=""/>
              </a:defRPr>
            </a:lvl2pPr>
            <a:lvl3pPr marL="914400" indent="0">
              <a:buFontTx/>
              <a:buNone/>
              <a:defRPr sz="1400">
                <a:latin typeface=""/>
              </a:defRPr>
            </a:lvl3pPr>
            <a:lvl4pPr marL="1371600" indent="0">
              <a:buFontTx/>
              <a:buNone/>
              <a:defRPr sz="1400">
                <a:latin typeface=""/>
              </a:defRPr>
            </a:lvl4pPr>
            <a:lvl5pPr marL="1828800" indent="0">
              <a:buFontTx/>
              <a:buNone/>
              <a:defRPr sz="1400">
                <a:latin typeface=""/>
              </a:defRPr>
            </a:lvl5pPr>
          </a:lstStyle>
          <a:p>
            <a:pPr lvl="0"/>
            <a:r>
              <a:rPr lang="en-US" dirty="0"/>
              <a:t>Photo Credit: Caritas Internationalis</a:t>
            </a:r>
          </a:p>
        </p:txBody>
      </p:sp>
      <p:sp>
        <p:nvSpPr>
          <p:cNvPr id="10" name="Freeform 1"/>
          <p:cNvSpPr>
            <a:spLocks noChangeArrowheads="1"/>
          </p:cNvSpPr>
          <p:nvPr userDrawn="1"/>
        </p:nvSpPr>
        <p:spPr bwMode="auto">
          <a:xfrm>
            <a:off x="4577520" y="1903633"/>
            <a:ext cx="3918779" cy="3253559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57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5516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with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1715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with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6863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with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2675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with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1796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with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5129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with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8716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987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8" r:id="rId3"/>
    <p:sldLayoutId id="2147483673" r:id="rId4"/>
    <p:sldLayoutId id="2147483674" r:id="rId5"/>
    <p:sldLayoutId id="2147483675" r:id="rId6"/>
    <p:sldLayoutId id="2147483676" r:id="rId7"/>
    <p:sldLayoutId id="2147483678" r:id="rId8"/>
    <p:sldLayoutId id="2147483680" r:id="rId9"/>
    <p:sldLayoutId id="2147483683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556792"/>
            <a:ext cx="4139543" cy="357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682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70000" y="270000"/>
            <a:ext cx="8604000" cy="6318000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5076056" y="6558555"/>
            <a:ext cx="3908130" cy="4708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/>
                </a:solidFill>
                <a:latin typeface="Roboto Medium"/>
              </a:defRPr>
            </a:lvl1pPr>
            <a:lvl2pPr marL="457200" indent="0">
              <a:buFontTx/>
              <a:buNone/>
              <a:defRPr sz="1400">
                <a:latin typeface=""/>
              </a:defRPr>
            </a:lvl2pPr>
            <a:lvl3pPr marL="914400" indent="0">
              <a:buFontTx/>
              <a:buNone/>
              <a:defRPr sz="1400">
                <a:latin typeface=""/>
              </a:defRPr>
            </a:lvl3pPr>
            <a:lvl4pPr marL="1371600" indent="0">
              <a:buFontTx/>
              <a:buNone/>
              <a:defRPr sz="1400">
                <a:latin typeface=""/>
              </a:defRPr>
            </a:lvl4pPr>
            <a:lvl5pPr marL="1828800" indent="0">
              <a:buFontTx/>
              <a:buNone/>
              <a:defRPr sz="1400">
                <a:latin typeface=""/>
              </a:defRPr>
            </a:lvl5pPr>
          </a:lstStyle>
          <a:p>
            <a:pPr lvl="0"/>
            <a:r>
              <a:rPr lang="en-US" dirty="0"/>
              <a:t>Photo Credit: Caritas Australia</a:t>
            </a:r>
          </a:p>
        </p:txBody>
      </p:sp>
      <p:sp>
        <p:nvSpPr>
          <p:cNvPr id="8" name="Freeform 1"/>
          <p:cNvSpPr>
            <a:spLocks noChangeArrowheads="1"/>
          </p:cNvSpPr>
          <p:nvPr/>
        </p:nvSpPr>
        <p:spPr bwMode="auto">
          <a:xfrm>
            <a:off x="467543" y="5271427"/>
            <a:ext cx="7560841" cy="1215120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rgbClr val="CEAB62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99" y="5240667"/>
            <a:ext cx="7590178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959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70000" y="270000"/>
            <a:ext cx="8604000" cy="6318000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5076056" y="6558555"/>
            <a:ext cx="3908130" cy="4708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1000">
                <a:solidFill>
                  <a:schemeClr val="bg1"/>
                </a:solidFill>
                <a:latin typeface="Roboto Medium"/>
              </a:defRPr>
            </a:lvl1pPr>
            <a:lvl2pPr marL="457200" indent="0">
              <a:buFontTx/>
              <a:buNone/>
              <a:defRPr sz="1400">
                <a:latin typeface=""/>
              </a:defRPr>
            </a:lvl2pPr>
            <a:lvl3pPr marL="914400" indent="0">
              <a:buFontTx/>
              <a:buNone/>
              <a:defRPr sz="1400">
                <a:latin typeface=""/>
              </a:defRPr>
            </a:lvl3pPr>
            <a:lvl4pPr marL="1371600" indent="0">
              <a:buFontTx/>
              <a:buNone/>
              <a:defRPr sz="1400">
                <a:latin typeface=""/>
              </a:defRPr>
            </a:lvl4pPr>
            <a:lvl5pPr marL="1828800" indent="0">
              <a:buFontTx/>
              <a:buNone/>
              <a:defRPr sz="1400">
                <a:latin typeface=""/>
              </a:defRPr>
            </a:lvl5pPr>
          </a:lstStyle>
          <a:p>
            <a:pPr lvl="0"/>
            <a:r>
              <a:rPr lang="en-US" dirty="0"/>
              <a:t>Photo Credit: Tommy </a:t>
            </a:r>
            <a:r>
              <a:rPr lang="en-US" dirty="0" err="1"/>
              <a:t>Tenchard</a:t>
            </a:r>
            <a:r>
              <a:rPr lang="en-US" dirty="0"/>
              <a:t>/Caritas</a:t>
            </a:r>
          </a:p>
        </p:txBody>
      </p:sp>
      <p:sp>
        <p:nvSpPr>
          <p:cNvPr id="8" name="Freeform 1"/>
          <p:cNvSpPr>
            <a:spLocks noChangeArrowheads="1"/>
          </p:cNvSpPr>
          <p:nvPr/>
        </p:nvSpPr>
        <p:spPr bwMode="auto">
          <a:xfrm>
            <a:off x="467543" y="5229200"/>
            <a:ext cx="7560841" cy="1257347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rgbClr val="CEAB62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206" y="5229200"/>
            <a:ext cx="7590178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99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70000" y="270000"/>
            <a:ext cx="8604000" cy="6318000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5076056" y="6558555"/>
            <a:ext cx="3908130" cy="4708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/>
                </a:solidFill>
                <a:latin typeface="Roboto Medium"/>
              </a:defRPr>
            </a:lvl1pPr>
            <a:lvl2pPr marL="457200" indent="0">
              <a:buFontTx/>
              <a:buNone/>
              <a:defRPr sz="1400">
                <a:latin typeface=""/>
              </a:defRPr>
            </a:lvl2pPr>
            <a:lvl3pPr marL="914400" indent="0">
              <a:buFontTx/>
              <a:buNone/>
              <a:defRPr sz="1400">
                <a:latin typeface=""/>
              </a:defRPr>
            </a:lvl3pPr>
            <a:lvl4pPr marL="1371600" indent="0">
              <a:buFontTx/>
              <a:buNone/>
              <a:defRPr sz="1400">
                <a:latin typeface=""/>
              </a:defRPr>
            </a:lvl4pPr>
            <a:lvl5pPr marL="1828800" indent="0">
              <a:buFontTx/>
              <a:buNone/>
              <a:defRPr sz="1400">
                <a:latin typeface=""/>
              </a:defRPr>
            </a:lvl5pPr>
          </a:lstStyle>
          <a:p>
            <a:pPr lvl="0"/>
            <a:r>
              <a:rPr lang="en-US" dirty="0"/>
              <a:t>Photo Credit: Laura </a:t>
            </a:r>
            <a:r>
              <a:rPr lang="en-US" dirty="0" err="1"/>
              <a:t>Sheahen</a:t>
            </a:r>
            <a:r>
              <a:rPr lang="en-US" dirty="0"/>
              <a:t>/Catholic Relief Services</a:t>
            </a:r>
          </a:p>
        </p:txBody>
      </p:sp>
      <p:sp>
        <p:nvSpPr>
          <p:cNvPr id="8" name="Freeform 1"/>
          <p:cNvSpPr>
            <a:spLocks noChangeArrowheads="1"/>
          </p:cNvSpPr>
          <p:nvPr/>
        </p:nvSpPr>
        <p:spPr bwMode="auto">
          <a:xfrm>
            <a:off x="467543" y="5275570"/>
            <a:ext cx="7560841" cy="1210977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rgbClr val="CEAB62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06" y="5240667"/>
            <a:ext cx="7590178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9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70000" y="270000"/>
            <a:ext cx="8604000" cy="6318000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5076056" y="6558555"/>
            <a:ext cx="3908130" cy="4708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1000">
                <a:solidFill>
                  <a:schemeClr val="bg1"/>
                </a:solidFill>
                <a:latin typeface="Roboto Medium"/>
              </a:defRPr>
            </a:lvl1pPr>
            <a:lvl2pPr marL="457200" indent="0">
              <a:buFontTx/>
              <a:buNone/>
              <a:defRPr sz="1400">
                <a:latin typeface=""/>
              </a:defRPr>
            </a:lvl2pPr>
            <a:lvl3pPr marL="914400" indent="0">
              <a:buFontTx/>
              <a:buNone/>
              <a:defRPr sz="1400">
                <a:latin typeface=""/>
              </a:defRPr>
            </a:lvl3pPr>
            <a:lvl4pPr marL="1371600" indent="0">
              <a:buFontTx/>
              <a:buNone/>
              <a:defRPr sz="1400">
                <a:latin typeface=""/>
              </a:defRPr>
            </a:lvl4pPr>
            <a:lvl5pPr marL="1828800" indent="0">
              <a:buFontTx/>
              <a:buNone/>
              <a:defRPr sz="1400">
                <a:latin typeface=""/>
              </a:defRPr>
            </a:lvl5pPr>
          </a:lstStyle>
          <a:p>
            <a:pPr lvl="0"/>
            <a:r>
              <a:rPr lang="en-US" dirty="0"/>
              <a:t>Photo Credit: Tommy </a:t>
            </a:r>
            <a:r>
              <a:rPr lang="en-US" dirty="0" err="1"/>
              <a:t>Tenchard</a:t>
            </a:r>
            <a:r>
              <a:rPr lang="en-US" dirty="0"/>
              <a:t>/Caritas</a:t>
            </a:r>
          </a:p>
        </p:txBody>
      </p:sp>
      <p:sp>
        <p:nvSpPr>
          <p:cNvPr id="8" name="Freeform 1"/>
          <p:cNvSpPr>
            <a:spLocks noChangeArrowheads="1"/>
          </p:cNvSpPr>
          <p:nvPr/>
        </p:nvSpPr>
        <p:spPr bwMode="auto">
          <a:xfrm>
            <a:off x="467543" y="5301208"/>
            <a:ext cx="7560841" cy="1185339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rgbClr val="CEAB62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13" y="5255907"/>
            <a:ext cx="7590178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103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70000" y="270000"/>
            <a:ext cx="8604000" cy="6318000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5076056" y="6558555"/>
            <a:ext cx="3908130" cy="4708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1000">
                <a:solidFill>
                  <a:schemeClr val="bg1"/>
                </a:solidFill>
                <a:latin typeface="Roboto Medium"/>
              </a:defRPr>
            </a:lvl1pPr>
            <a:lvl2pPr marL="457200" indent="0">
              <a:buFontTx/>
              <a:buNone/>
              <a:defRPr sz="1400">
                <a:latin typeface=""/>
              </a:defRPr>
            </a:lvl2pPr>
            <a:lvl3pPr marL="914400" indent="0">
              <a:buFontTx/>
              <a:buNone/>
              <a:defRPr sz="1400">
                <a:latin typeface=""/>
              </a:defRPr>
            </a:lvl3pPr>
            <a:lvl4pPr marL="1371600" indent="0">
              <a:buFontTx/>
              <a:buNone/>
              <a:defRPr sz="1400">
                <a:latin typeface=""/>
              </a:defRPr>
            </a:lvl4pPr>
            <a:lvl5pPr marL="1828800" indent="0">
              <a:buFontTx/>
              <a:buNone/>
              <a:defRPr sz="1400">
                <a:latin typeface=""/>
              </a:defRPr>
            </a:lvl5pPr>
          </a:lstStyle>
          <a:p>
            <a:pPr lvl="0"/>
            <a:r>
              <a:rPr lang="en-US" dirty="0"/>
              <a:t>Photo Credit: Isabel </a:t>
            </a:r>
            <a:r>
              <a:rPr lang="en-US" dirty="0" err="1"/>
              <a:t>Corthier</a:t>
            </a:r>
            <a:r>
              <a:rPr lang="en-US" dirty="0"/>
              <a:t>/Caritas</a:t>
            </a:r>
          </a:p>
        </p:txBody>
      </p:sp>
      <p:sp>
        <p:nvSpPr>
          <p:cNvPr id="8" name="Freeform 1"/>
          <p:cNvSpPr>
            <a:spLocks noChangeArrowheads="1"/>
          </p:cNvSpPr>
          <p:nvPr/>
        </p:nvSpPr>
        <p:spPr bwMode="auto">
          <a:xfrm>
            <a:off x="467543" y="5229200"/>
            <a:ext cx="5760641" cy="1257347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rgbClr val="CEAB62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24" y="5240667"/>
            <a:ext cx="5864860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820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8483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Oscar Romero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552" y="1340768"/>
            <a:ext cx="4032448" cy="4896544"/>
          </a:xfrm>
        </p:spPr>
        <p:txBody>
          <a:bodyPr/>
          <a:lstStyle/>
          <a:p>
            <a:r>
              <a:rPr lang="en-US" sz="2000" cap="non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Oscar Romero, Archbishop of San Salvador in El Salvador, was assassinated on March 24, 1980, while celebrating mass in a small chapel in a hospital.  </a:t>
            </a:r>
          </a:p>
          <a:p>
            <a:r>
              <a:rPr lang="en-US" sz="2000" cap="non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He had always been close to his people and preached a prophetic gospel. He denounced the injustice in his country and supported the development of social </a:t>
            </a:r>
            <a:r>
              <a:rPr lang="en-US" sz="2000" cap="none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organisations</a:t>
            </a:r>
            <a:r>
              <a:rPr lang="en-US" sz="2000" cap="non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 </a:t>
            </a:r>
          </a:p>
          <a:p>
            <a:r>
              <a:rPr lang="en-US" sz="2000" cap="non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He became the voice of the Salvadoran people when repression had crushed all other channels of expression. </a:t>
            </a:r>
          </a:p>
          <a:p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08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/>
          <p:cNvSpPr>
            <a:spLocks noGrp="1"/>
          </p:cNvSpPr>
          <p:nvPr>
            <p:ph type="pic" sz="quarter" idx="4294967295"/>
          </p:nvPr>
        </p:nvSpPr>
        <p:spPr>
          <a:xfrm>
            <a:off x="-36512" y="-27384"/>
            <a:ext cx="9217024" cy="6885384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270000" y="270000"/>
            <a:ext cx="8604000" cy="6318000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5076056" y="6558555"/>
            <a:ext cx="3908130" cy="4708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1000" b="0">
                <a:solidFill>
                  <a:schemeClr val="bg1"/>
                </a:solidFill>
                <a:latin typeface="Roboto Medium"/>
              </a:defRPr>
            </a:lvl1pPr>
            <a:lvl2pPr marL="457200" indent="0">
              <a:buFontTx/>
              <a:buNone/>
              <a:defRPr sz="1400">
                <a:latin typeface=""/>
              </a:defRPr>
            </a:lvl2pPr>
            <a:lvl3pPr marL="914400" indent="0">
              <a:buFontTx/>
              <a:buNone/>
              <a:defRPr sz="1400">
                <a:latin typeface=""/>
              </a:defRPr>
            </a:lvl3pPr>
            <a:lvl4pPr marL="1371600" indent="0">
              <a:buFontTx/>
              <a:buNone/>
              <a:defRPr sz="1400">
                <a:latin typeface=""/>
              </a:defRPr>
            </a:lvl4pPr>
            <a:lvl5pPr marL="1828800" indent="0">
              <a:buFontTx/>
              <a:buNone/>
              <a:defRPr sz="1400">
                <a:latin typeface=""/>
              </a:defRPr>
            </a:lvl5pPr>
          </a:lstStyle>
          <a:p>
            <a:pPr lvl="0"/>
            <a:r>
              <a:rPr lang="en-US" dirty="0"/>
              <a:t>Photo Credit: </a:t>
            </a:r>
            <a:r>
              <a:rPr lang="en-US" dirty="0" err="1"/>
              <a:t>Matthieu</a:t>
            </a:r>
            <a:r>
              <a:rPr lang="en-US" dirty="0"/>
              <a:t> Alexandre/Secours </a:t>
            </a:r>
            <a:r>
              <a:rPr lang="en-US" dirty="0" err="1"/>
              <a:t>Catholique</a:t>
            </a:r>
            <a:endParaRPr lang="en-US" dirty="0"/>
          </a:p>
        </p:txBody>
      </p:sp>
      <p:sp>
        <p:nvSpPr>
          <p:cNvPr id="16" name="Freeform 1"/>
          <p:cNvSpPr>
            <a:spLocks noChangeArrowheads="1"/>
          </p:cNvSpPr>
          <p:nvPr/>
        </p:nvSpPr>
        <p:spPr bwMode="auto">
          <a:xfrm>
            <a:off x="429565" y="610439"/>
            <a:ext cx="6192688" cy="1283449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rgbClr val="CEAB62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65" y="610439"/>
            <a:ext cx="6602540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658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70000" y="270000"/>
            <a:ext cx="8604000" cy="6318000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5076056" y="6558555"/>
            <a:ext cx="3908130" cy="4708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1000">
                <a:solidFill>
                  <a:schemeClr val="bg1"/>
                </a:solidFill>
                <a:latin typeface="Roboto Medium"/>
              </a:defRPr>
            </a:lvl1pPr>
            <a:lvl2pPr marL="457200" indent="0">
              <a:buFontTx/>
              <a:buNone/>
              <a:defRPr sz="1400">
                <a:latin typeface=""/>
              </a:defRPr>
            </a:lvl2pPr>
            <a:lvl3pPr marL="914400" indent="0">
              <a:buFontTx/>
              <a:buNone/>
              <a:defRPr sz="1400">
                <a:latin typeface=""/>
              </a:defRPr>
            </a:lvl3pPr>
            <a:lvl4pPr marL="1371600" indent="0">
              <a:buFontTx/>
              <a:buNone/>
              <a:defRPr sz="1400">
                <a:latin typeface=""/>
              </a:defRPr>
            </a:lvl4pPr>
            <a:lvl5pPr marL="1828800" indent="0">
              <a:buFontTx/>
              <a:buNone/>
              <a:defRPr sz="1400">
                <a:latin typeface=""/>
              </a:defRPr>
            </a:lvl5pPr>
          </a:lstStyle>
          <a:p>
            <a:pPr lvl="0"/>
            <a:r>
              <a:rPr lang="en-US" dirty="0"/>
              <a:t>Photo credit: Paul Jeffrey/Caritas</a:t>
            </a:r>
          </a:p>
        </p:txBody>
      </p:sp>
      <p:sp>
        <p:nvSpPr>
          <p:cNvPr id="12" name="Freeform 1"/>
          <p:cNvSpPr>
            <a:spLocks noChangeArrowheads="1"/>
          </p:cNvSpPr>
          <p:nvPr/>
        </p:nvSpPr>
        <p:spPr bwMode="auto">
          <a:xfrm>
            <a:off x="539553" y="5166319"/>
            <a:ext cx="6552727" cy="1201059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rgbClr val="CEAB62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3" y="5115633"/>
            <a:ext cx="6559865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260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70000" y="270000"/>
            <a:ext cx="8604000" cy="6318000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5076056" y="6558555"/>
            <a:ext cx="3908130" cy="4708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/>
                </a:solidFill>
                <a:latin typeface="Roboto Medium"/>
              </a:defRPr>
            </a:lvl1pPr>
            <a:lvl2pPr marL="457200" indent="0">
              <a:buFontTx/>
              <a:buNone/>
              <a:defRPr sz="1400">
                <a:latin typeface=""/>
              </a:defRPr>
            </a:lvl2pPr>
            <a:lvl3pPr marL="914400" indent="0">
              <a:buFontTx/>
              <a:buNone/>
              <a:defRPr sz="1400">
                <a:latin typeface=""/>
              </a:defRPr>
            </a:lvl3pPr>
            <a:lvl4pPr marL="1371600" indent="0">
              <a:buFontTx/>
              <a:buNone/>
              <a:defRPr sz="1400">
                <a:latin typeface=""/>
              </a:defRPr>
            </a:lvl4pPr>
            <a:lvl5pPr marL="1828800" indent="0">
              <a:buFontTx/>
              <a:buNone/>
              <a:defRPr sz="1400">
                <a:latin typeface=""/>
              </a:defRPr>
            </a:lvl5pPr>
          </a:lstStyle>
          <a:p>
            <a:pPr lvl="0"/>
            <a:r>
              <a:rPr lang="en-US" dirty="0"/>
              <a:t>Photo Credit: Paul Jeffrey/Caritas</a:t>
            </a:r>
          </a:p>
        </p:txBody>
      </p:sp>
      <p:sp>
        <p:nvSpPr>
          <p:cNvPr id="8" name="Freeform 1"/>
          <p:cNvSpPr>
            <a:spLocks noChangeArrowheads="1"/>
          </p:cNvSpPr>
          <p:nvPr/>
        </p:nvSpPr>
        <p:spPr bwMode="auto">
          <a:xfrm>
            <a:off x="341461" y="4950296"/>
            <a:ext cx="8118971" cy="1561098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rgbClr val="CEAB62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293" y="4887945"/>
            <a:ext cx="8193734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457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70000" y="270000"/>
            <a:ext cx="8604000" cy="6318000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5076056" y="6558555"/>
            <a:ext cx="3908130" cy="4708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/>
                </a:solidFill>
                <a:latin typeface="Roboto Medium"/>
              </a:defRPr>
            </a:lvl1pPr>
            <a:lvl2pPr marL="457200" indent="0">
              <a:buFontTx/>
              <a:buNone/>
              <a:defRPr sz="1400">
                <a:latin typeface=""/>
              </a:defRPr>
            </a:lvl2pPr>
            <a:lvl3pPr marL="914400" indent="0">
              <a:buFontTx/>
              <a:buNone/>
              <a:defRPr sz="1400">
                <a:latin typeface=""/>
              </a:defRPr>
            </a:lvl3pPr>
            <a:lvl4pPr marL="1371600" indent="0">
              <a:buFontTx/>
              <a:buNone/>
              <a:defRPr sz="1400">
                <a:latin typeface=""/>
              </a:defRPr>
            </a:lvl4pPr>
            <a:lvl5pPr marL="1828800" indent="0">
              <a:buFontTx/>
              <a:buNone/>
              <a:defRPr sz="1400">
                <a:latin typeface=""/>
              </a:defRPr>
            </a:lvl5pPr>
          </a:lstStyle>
          <a:p>
            <a:pPr lvl="0"/>
            <a:r>
              <a:rPr lang="en-US" dirty="0"/>
              <a:t>Photo Credit: </a:t>
            </a:r>
            <a:r>
              <a:rPr lang="en-US" dirty="0" err="1"/>
              <a:t>Meabh</a:t>
            </a:r>
            <a:r>
              <a:rPr lang="en-US" dirty="0"/>
              <a:t> Smith/</a:t>
            </a:r>
            <a:r>
              <a:rPr lang="en-US" dirty="0" err="1"/>
              <a:t>Trocaire</a:t>
            </a:r>
            <a:r>
              <a:rPr lang="en-US" dirty="0"/>
              <a:t> Caritas</a:t>
            </a:r>
          </a:p>
        </p:txBody>
      </p:sp>
      <p:sp>
        <p:nvSpPr>
          <p:cNvPr id="8" name="Freeform 1"/>
          <p:cNvSpPr>
            <a:spLocks noChangeArrowheads="1"/>
          </p:cNvSpPr>
          <p:nvPr/>
        </p:nvSpPr>
        <p:spPr bwMode="auto">
          <a:xfrm>
            <a:off x="395976" y="5311095"/>
            <a:ext cx="8280921" cy="1171900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rgbClr val="CEAB62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64" y="5262003"/>
            <a:ext cx="8480271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488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70000" y="270000"/>
            <a:ext cx="8604000" cy="6318000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5076056" y="6558555"/>
            <a:ext cx="3908130" cy="4708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1000">
                <a:solidFill>
                  <a:schemeClr val="bg1"/>
                </a:solidFill>
                <a:latin typeface="Roboto Medium"/>
              </a:defRPr>
            </a:lvl1pPr>
            <a:lvl2pPr marL="457200" indent="0">
              <a:buFontTx/>
              <a:buNone/>
              <a:defRPr sz="1400">
                <a:latin typeface=""/>
              </a:defRPr>
            </a:lvl2pPr>
            <a:lvl3pPr marL="914400" indent="0">
              <a:buFontTx/>
              <a:buNone/>
              <a:defRPr sz="1400">
                <a:latin typeface=""/>
              </a:defRPr>
            </a:lvl3pPr>
            <a:lvl4pPr marL="1371600" indent="0">
              <a:buFontTx/>
              <a:buNone/>
              <a:defRPr sz="1400">
                <a:latin typeface=""/>
              </a:defRPr>
            </a:lvl4pPr>
            <a:lvl5pPr marL="1828800" indent="0">
              <a:buFontTx/>
              <a:buNone/>
              <a:defRPr sz="1400">
                <a:latin typeface=""/>
              </a:defRPr>
            </a:lvl5pPr>
          </a:lstStyle>
          <a:p>
            <a:pPr lvl="0"/>
            <a:r>
              <a:rPr lang="en-US" dirty="0"/>
              <a:t>Photo Credit: Paul Jeffrey/Caritas</a:t>
            </a:r>
          </a:p>
        </p:txBody>
      </p:sp>
      <p:sp>
        <p:nvSpPr>
          <p:cNvPr id="8" name="Freeform 1"/>
          <p:cNvSpPr>
            <a:spLocks noChangeArrowheads="1"/>
          </p:cNvSpPr>
          <p:nvPr/>
        </p:nvSpPr>
        <p:spPr bwMode="auto">
          <a:xfrm>
            <a:off x="467543" y="4725145"/>
            <a:ext cx="7632849" cy="1642234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rgbClr val="CEAB62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3" y="4621815"/>
            <a:ext cx="7517019" cy="184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6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4294967295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70000" y="270000"/>
            <a:ext cx="8604000" cy="6318000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5076056" y="6558555"/>
            <a:ext cx="3908130" cy="4708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1000">
                <a:solidFill>
                  <a:schemeClr val="bg1"/>
                </a:solidFill>
                <a:latin typeface="Roboto Medium"/>
              </a:defRPr>
            </a:lvl1pPr>
            <a:lvl2pPr marL="457200" indent="0">
              <a:buFontTx/>
              <a:buNone/>
              <a:defRPr sz="1400">
                <a:latin typeface=""/>
              </a:defRPr>
            </a:lvl2pPr>
            <a:lvl3pPr marL="914400" indent="0">
              <a:buFontTx/>
              <a:buNone/>
              <a:defRPr sz="1400">
                <a:latin typeface=""/>
              </a:defRPr>
            </a:lvl3pPr>
            <a:lvl4pPr marL="1371600" indent="0">
              <a:buFontTx/>
              <a:buNone/>
              <a:defRPr sz="1400">
                <a:latin typeface=""/>
              </a:defRPr>
            </a:lvl4pPr>
            <a:lvl5pPr marL="1828800" indent="0">
              <a:buFontTx/>
              <a:buNone/>
              <a:defRPr sz="1400">
                <a:latin typeface=""/>
              </a:defRPr>
            </a:lvl5pPr>
          </a:lstStyle>
          <a:p>
            <a:pPr lvl="0"/>
            <a:r>
              <a:rPr lang="en-US" dirty="0"/>
              <a:t>Photo Credit: Paul Jeffrey/Caritas</a:t>
            </a:r>
          </a:p>
        </p:txBody>
      </p:sp>
      <p:sp>
        <p:nvSpPr>
          <p:cNvPr id="8" name="Freeform 1"/>
          <p:cNvSpPr>
            <a:spLocks noChangeArrowheads="1"/>
          </p:cNvSpPr>
          <p:nvPr/>
        </p:nvSpPr>
        <p:spPr bwMode="auto">
          <a:xfrm>
            <a:off x="467543" y="4293096"/>
            <a:ext cx="8208913" cy="2169191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rgbClr val="CEAB62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818" y="4236930"/>
            <a:ext cx="8236410" cy="232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10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4294967295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70000" y="270000"/>
            <a:ext cx="8604000" cy="6318000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5076056" y="6558555"/>
            <a:ext cx="3908130" cy="4708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/>
                </a:solidFill>
                <a:latin typeface="Roboto Medium"/>
              </a:defRPr>
            </a:lvl1pPr>
            <a:lvl2pPr marL="457200" indent="0">
              <a:buFontTx/>
              <a:buNone/>
              <a:defRPr sz="1400">
                <a:latin typeface=""/>
              </a:defRPr>
            </a:lvl2pPr>
            <a:lvl3pPr marL="914400" indent="0">
              <a:buFontTx/>
              <a:buNone/>
              <a:defRPr sz="1400">
                <a:latin typeface=""/>
              </a:defRPr>
            </a:lvl3pPr>
            <a:lvl4pPr marL="1371600" indent="0">
              <a:buFontTx/>
              <a:buNone/>
              <a:defRPr sz="1400">
                <a:latin typeface=""/>
              </a:defRPr>
            </a:lvl4pPr>
            <a:lvl5pPr marL="1828800" indent="0">
              <a:buFontTx/>
              <a:buNone/>
              <a:defRPr sz="1400">
                <a:latin typeface=""/>
              </a:defRPr>
            </a:lvl5pPr>
          </a:lstStyle>
          <a:p>
            <a:pPr lvl="0"/>
            <a:r>
              <a:rPr lang="en-US" dirty="0"/>
              <a:t>Photo </a:t>
            </a:r>
            <a:r>
              <a:rPr lang="en-US" dirty="0" err="1"/>
              <a:t>Creidt</a:t>
            </a:r>
            <a:r>
              <a:rPr lang="en-US" dirty="0"/>
              <a:t>: Isabel </a:t>
            </a:r>
            <a:r>
              <a:rPr lang="en-US" dirty="0" err="1"/>
              <a:t>Corthier</a:t>
            </a:r>
            <a:r>
              <a:rPr lang="en-US" dirty="0"/>
              <a:t>/Caritas </a:t>
            </a:r>
          </a:p>
        </p:txBody>
      </p:sp>
      <p:sp>
        <p:nvSpPr>
          <p:cNvPr id="8" name="Freeform 1"/>
          <p:cNvSpPr>
            <a:spLocks noChangeArrowheads="1"/>
          </p:cNvSpPr>
          <p:nvPr/>
        </p:nvSpPr>
        <p:spPr bwMode="auto">
          <a:xfrm>
            <a:off x="467543" y="5209428"/>
            <a:ext cx="7560841" cy="1171900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rgbClr val="CEAB62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3" y="5143401"/>
            <a:ext cx="7608467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668116"/>
      </p:ext>
    </p:extLst>
  </p:cSld>
  <p:clrMapOvr>
    <a:masterClrMapping/>
  </p:clrMapOvr>
</p:sld>
</file>

<file path=ppt/theme/theme1.xml><?xml version="1.0" encoding="utf-8"?>
<a:theme xmlns:a="http://schemas.openxmlformats.org/drawingml/2006/main" name="CA1602 Caritas Master PPT presesntation t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>
          <a:noFill/>
        </a:ln>
        <a:effectLst/>
      </a:spPr>
      <a:bodyPr wrap="none" anchor="ctr"/>
      <a:lstStyle>
        <a:defPPr>
          <a:defRPr/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B767A26C87A8429349E100999E60C0" ma:contentTypeVersion="7" ma:contentTypeDescription="Create a new document." ma:contentTypeScope="" ma:versionID="40723d38cd10320af5fa5f67bb8bd578">
  <xsd:schema xmlns:xsd="http://www.w3.org/2001/XMLSchema" xmlns:xs="http://www.w3.org/2001/XMLSchema" xmlns:p="http://schemas.microsoft.com/office/2006/metadata/properties" xmlns:ns2="e628dbc2-5780-4aa6-b59e-b4a165ad8118" xmlns:ns3="041f561b-787a-4331-b8c2-4f8b42e141f3" targetNamespace="http://schemas.microsoft.com/office/2006/metadata/properties" ma:root="true" ma:fieldsID="04e68461d7bccf0d00d2c3bec6b3d964" ns2:_="" ns3:_="">
    <xsd:import namespace="e628dbc2-5780-4aa6-b59e-b4a165ad8118"/>
    <xsd:import namespace="041f561b-787a-4331-b8c2-4f8b42e141f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Audience" minOccurs="0"/>
                <xsd:element ref="ns3:Topic" minOccurs="0"/>
                <xsd:element ref="ns3:Resource_x0020_Type"/>
                <xsd:element ref="ns3:Document_x0020_Status"/>
                <xsd:element ref="ns3:Used_x0020_for" minOccurs="0"/>
                <xsd:element ref="ns3:Calendar_x0020_Year" minOccurs="0"/>
                <xsd:element ref="ns3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28dbc2-5780-4aa6-b59e-b4a165ad811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1f561b-787a-4331-b8c2-4f8b42e141f3" elementFormDefault="qualified">
    <xsd:import namespace="http://schemas.microsoft.com/office/2006/documentManagement/types"/>
    <xsd:import namespace="http://schemas.microsoft.com/office/infopath/2007/PartnerControls"/>
    <xsd:element name="Audience" ma:index="11" nillable="true" ma:displayName="Audience" ma:default="Lower Primary" ma:description="" ma:internalName="Audienc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Lower Primary"/>
                    <xsd:enumeration value="Middle Primary"/>
                    <xsd:enumeration value="Upper Primary"/>
                    <xsd:enumeration value="Lower Secondary"/>
                    <xsd:enumeration value="Middle Secondary"/>
                    <xsd:enumeration value="Senior Secondary"/>
                    <xsd:enumeration value="Teacher"/>
                    <xsd:enumeration value="Tertiary"/>
                    <xsd:enumeration value="Parish"/>
                    <xsd:enumeration value="Other"/>
                  </xsd:restriction>
                </xsd:simpleType>
              </xsd:element>
            </xsd:sequence>
          </xsd:extension>
        </xsd:complexContent>
      </xsd:complexType>
    </xsd:element>
    <xsd:element name="Topic" ma:index="12" nillable="true" ma:displayName="Topic" ma:default="Caritas Introduction" ma:description="" ma:internalName="Topic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e More/Romero"/>
                    <xsd:enumeration value="Caritas Introduction"/>
                    <xsd:enumeration value="Catholic Social Teaching"/>
                    <xsd:enumeration value="Charity to Justice"/>
                    <xsd:enumeration value="Disability"/>
                    <xsd:enumeration value="Disaster Risk Reduction"/>
                    <xsd:enumeration value="Education"/>
                    <xsd:enumeration value="Environment/Climate"/>
                    <xsd:enumeration value="Emergencies"/>
                    <xsd:enumeration value="Fair Trade"/>
                    <xsd:enumeration value="Food Security &amp; Agriculture"/>
                    <xsd:enumeration value="Health and HIV/AIDS"/>
                    <xsd:enumeration value="Human Rights"/>
                    <xsd:enumeration value="Indigenous Peoples"/>
                    <xsd:enumeration value="Leadership"/>
                    <xsd:enumeration value="MDGs"/>
                    <xsd:enumeration value="Peace"/>
                    <xsd:enumeration value="Poverty, Aid and Development"/>
                    <xsd:enumeration value="Project Compassion"/>
                    <xsd:enumeration value="Refugees"/>
                    <xsd:enumeration value="Water &amp; Sanitation"/>
                    <xsd:enumeration value="SDGs"/>
                    <xsd:enumeration value="Women"/>
                    <xsd:enumeration value="Other"/>
                  </xsd:restriction>
                </xsd:simpleType>
              </xsd:element>
            </xsd:sequence>
          </xsd:extension>
        </xsd:complexContent>
      </xsd:complexType>
    </xsd:element>
    <xsd:element name="Resource_x0020_Type" ma:index="13" ma:displayName="Resource Type" ma:default="Learning Experience" ma:description="" ma:format="Dropdown" ma:internalName="Resource_x0020_Type">
      <xsd:simpleType>
        <xsd:restriction base="dms:Choice">
          <xsd:enumeration value="Design elements"/>
          <xsd:enumeration value="Lesson"/>
          <xsd:enumeration value="Learning Experience"/>
          <xsd:enumeration value="Planning docs"/>
          <xsd:enumeration value="Prayer/Reflection"/>
          <xsd:enumeration value="Promotional material"/>
          <xsd:enumeration value="PowerPoint"/>
          <xsd:enumeration value="Multi-media"/>
          <xsd:enumeration value="Quiz"/>
          <xsd:enumeration value="Poster"/>
          <xsd:enumeration value="Game"/>
          <xsd:enumeration value="Fact Sheet/Infographic"/>
          <xsd:enumeration value="Case Study"/>
          <xsd:enumeration value="Fundraising"/>
          <xsd:enumeration value="Worksheet"/>
          <xsd:enumeration value="Other"/>
        </xsd:restriction>
      </xsd:simpleType>
    </xsd:element>
    <xsd:element name="Document_x0020_Status" ma:index="14" ma:displayName="Document Status" ma:default="Draft" ma:description="" ma:format="Dropdown" ma:internalName="Document_x0020_Status">
      <xsd:simpleType>
        <xsd:restriction base="dms:Choice">
          <xsd:enumeration value="Draft"/>
          <xsd:enumeration value="Working Doc"/>
          <xsd:enumeration value="Pending Approval"/>
          <xsd:enumeration value="Approved for team only"/>
          <xsd:enumeration value="Approved for use within CA"/>
          <xsd:enumeration value="Approved for use outside CA"/>
          <xsd:enumeration value="Embargoed"/>
          <xsd:enumeration value="Expired"/>
          <xsd:enumeration value="Other"/>
        </xsd:restriction>
      </xsd:simpleType>
    </xsd:element>
    <xsd:element name="Used_x0020_for" ma:index="15" nillable="true" ma:displayName="Used for" ma:default="Advent" ma:description="" ma:internalName="Used_x0020_fo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Just Leadership Day"/>
                    <xsd:enumeration value="Immersion"/>
                    <xsd:enumeration value="Teacher PD"/>
                    <xsd:enumeration value="Tertiary"/>
                    <xsd:enumeration value="Food for All"/>
                    <xsd:enumeration value="AACES"/>
                    <xsd:enumeration value="Advent"/>
                    <xsd:enumeration value="CST"/>
                    <xsd:enumeration value="Just visiting?"/>
                  </xsd:restriction>
                </xsd:simpleType>
              </xsd:element>
            </xsd:sequence>
          </xsd:extension>
        </xsd:complexContent>
      </xsd:complexType>
    </xsd:element>
    <xsd:element name="Calendar_x0020_Year" ma:index="16" nillable="true" ma:displayName="Calendar Year" ma:default="2013" ma:format="Dropdown" ma:internalName="Calendar_x0020_Year">
      <xsd:simpleType>
        <xsd:restriction base="dms:Choice"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</xsd:restriction>
      </xsd:simpleType>
    </xsd:element>
    <xsd:element name="Description0" ma:index="17" nillable="true" ma:displayName="Description" ma:description="A short description about the resource.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041f561b-787a-4331-b8c2-4f8b42e141f3">PPT version of Oscar Romero Prayer</Description0>
    <Document_x0020_Status xmlns="041f561b-787a-4331-b8c2-4f8b42e141f3">Approved for use outside CA</Document_x0020_Status>
    <Used_x0020_for xmlns="041f561b-787a-4331-b8c2-4f8b42e141f3">
      <Value>Immersion</Value>
      <Value>Teacher PD</Value>
    </Used_x0020_for>
    <Resource_x0020_Type xmlns="041f561b-787a-4331-b8c2-4f8b42e141f3">Prayer/Reflection</Resource_x0020_Type>
    <Audience xmlns="041f561b-787a-4331-b8c2-4f8b42e141f3">
      <Value>Middle Secondary</Value>
      <Value>Senior Secondary</Value>
      <Value>Teacher</Value>
      <Value>Tertiary</Value>
      <Value>Parish</Value>
    </Audience>
    <Calendar_x0020_Year xmlns="041f561b-787a-4331-b8c2-4f8b42e141f3">2017</Calendar_x0020_Year>
    <Topic xmlns="041f561b-787a-4331-b8c2-4f8b42e141f3">
      <Value>Be More/Romero</Value>
      <Value>Poverty, Aid and Development</Value>
    </Topic>
    <_dlc_DocId xmlns="e628dbc2-5780-4aa6-b59e-b4a165ad8118">3XVCYASFVK3Q-205-1033</_dlc_DocId>
    <_dlc_DocIdUrl xmlns="e628dbc2-5780-4aa6-b59e-b4a165ad8118">
      <Url>https://aimstest.caritas.org.au/sites/community/education/resources/_layouts/DocIdRedir.aspx?ID=3XVCYASFVK3Q-205-1033</Url>
      <Description>3XVCYASFVK3Q-205-1033</Description>
    </_dlc_DocIdUrl>
  </documentManagement>
</p:properties>
</file>

<file path=customXml/itemProps1.xml><?xml version="1.0" encoding="utf-8"?>
<ds:datastoreItem xmlns:ds="http://schemas.openxmlformats.org/officeDocument/2006/customXml" ds:itemID="{FF32B64E-38DB-4C9D-A2BB-5D5A5712AE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891913-C95C-4232-B5B4-524442AA0D3D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395C5283-0DC8-4DE1-B6ED-C0BD5137BE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28dbc2-5780-4aa6-b59e-b4a165ad8118"/>
    <ds:schemaRef ds:uri="041f561b-787a-4331-b8c2-4f8b42e141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AB14910F-4505-478D-A73E-E89931D19110}">
  <ds:schemaRefs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e628dbc2-5780-4aa6-b59e-b4a165ad8118"/>
    <ds:schemaRef ds:uri="http://schemas.openxmlformats.org/package/2006/metadata/core-properties"/>
    <ds:schemaRef ds:uri="041f561b-787a-4331-b8c2-4f8b42e141f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CA1602 Caritas Master PPT presesntation tmp</Template>
  <TotalTime>190</TotalTime>
  <Words>206</Words>
  <Application>Microsoft Office PowerPoint</Application>
  <PresentationFormat>On-screen Show (4:3)</PresentationFormat>
  <Paragraphs>31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Felt Tip Roman</vt:lpstr>
      <vt:lpstr>Roboto</vt:lpstr>
      <vt:lpstr>Roboto Light</vt:lpstr>
      <vt:lpstr>Roboto Medium</vt:lpstr>
      <vt:lpstr>CA1602 Caritas Master PPT presesntation tmp</vt:lpstr>
      <vt:lpstr>PowerPoint Presentation</vt:lpstr>
      <vt:lpstr>Oscar Romero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Lilian Chan</dc:creator>
  <cp:lastModifiedBy>Sally-Anne Hurley</cp:lastModifiedBy>
  <cp:revision>22</cp:revision>
  <dcterms:created xsi:type="dcterms:W3CDTF">2014-12-10T03:25:51Z</dcterms:created>
  <dcterms:modified xsi:type="dcterms:W3CDTF">2017-06-19T00:53:41Z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0x0101003BB767A26C87A8429349E100999E60C0</vt:lpwstr>
  </property>
  <property fmtid="{D5CDD505-2E9C-101B-9397-08002B2CF9AE}" pid="3" name="_dlc_DocIdItemGuid">
    <vt:lpwstr>689cfe1b-ca21-4137-bc4d-04edad574638</vt:lpwstr>
  </property>
  <property fmtid="{D5CDD505-2E9C-101B-9397-08002B2CF9AE}" pid="4" name="Order">
    <vt:r8>103300</vt:r8>
  </property>
</Properties>
</file>