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68" r:id="rId5"/>
    <p:sldId id="278" r:id="rId6"/>
    <p:sldId id="279" r:id="rId7"/>
    <p:sldId id="280" r:id="rId8"/>
    <p:sldId id="281" r:id="rId9"/>
    <p:sldId id="273" r:id="rId10"/>
    <p:sldId id="282" r:id="rId11"/>
    <p:sldId id="275" r:id="rId12"/>
    <p:sldId id="276" r:id="rId13"/>
    <p:sldId id="277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4" clrIdx="0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4C"/>
    <a:srgbClr val="D86075"/>
    <a:srgbClr val="C3DDD7"/>
    <a:srgbClr val="FFFFFF"/>
    <a:srgbClr val="DF918A"/>
    <a:srgbClr val="63B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5205" autoAdjust="0"/>
  </p:normalViewPr>
  <p:slideViewPr>
    <p:cSldViewPr showGuides="1">
      <p:cViewPr varScale="1">
        <p:scale>
          <a:sx n="82" d="100"/>
          <a:sy n="82" d="100"/>
        </p:scale>
        <p:origin x="15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6B194-AA85-4F09-B567-7E4D2693E405}" type="datetimeFigureOut">
              <a:rPr lang="en-AU" smtClean="0"/>
              <a:t>2/12/2020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64D1-D44A-485B-B4AA-BD0CC0CB55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en/newsroom/press-releases/2019-08-27-gartner-says-global-smartphone-sales-continued-to-dec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6831AF-8568-4B61-A3CF-0468CD4B61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cs typeface="Calibri"/>
              </a:rPr>
              <a:t>Source: https://www.statista.com/statistics/263437/global-smartphone-sales-to-end-users-since-2007/</a:t>
            </a:r>
          </a:p>
          <a:p>
            <a:r>
              <a:rPr lang="en-AU" dirty="0">
                <a:cs typeface="Calibri"/>
              </a:rPr>
              <a:t> </a:t>
            </a:r>
          </a:p>
          <a:p>
            <a:r>
              <a:rPr lang="en-AU" dirty="0">
                <a:cs typeface="Calibri"/>
              </a:rPr>
              <a:t> </a:t>
            </a:r>
            <a:endParaRPr lang="en-AU" dirty="0">
              <a:hlinkClick r:id="rId3"/>
            </a:endParaRPr>
          </a:p>
          <a:p>
            <a:endParaRPr lang="en-AU" dirty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Smartphone photographs: Clare Vernon/Caritas Australia</a:t>
            </a:r>
          </a:p>
          <a:p>
            <a:endParaRPr lang="en-AU" dirty="0">
              <a:hlinkClick r:id="rId3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2D4E8-7AB1-4592-AD05-373518E01C4B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8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Smartphone photograph: Clare Vernon/Caritas Australia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64D1-D44A-485B-B4AA-BD0CC0CB552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25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Smartphone photograph: Clare Vernon/Caritas Australia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64D1-D44A-485B-B4AA-BD0CC0CB552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93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Smartphone photograph: Clare Vernon/Caritas Australia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64D1-D44A-485B-B4AA-BD0CC0CB55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2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64D1-D44A-485B-B4AA-BD0CC0CB552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12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B64D1-D44A-485B-B4AA-BD0CC0CB552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43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9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1044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338347"/>
            <a:ext cx="6087237" cy="819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443">
                <a:solidFill>
                  <a:schemeClr val="bg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8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5" y="2517322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1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24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5" y="2517322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6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5" y="2517322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48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5" y="2517322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26442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42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2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D8607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9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5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2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C3DDD7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900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90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5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0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2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9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5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8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872" y="3234682"/>
            <a:ext cx="9887699" cy="760364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149080"/>
            <a:ext cx="11164827" cy="1872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900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40400" y="5"/>
            <a:ext cx="4111200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3168" y="5"/>
            <a:ext cx="4018832" cy="2974999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551384" y="1032992"/>
            <a:ext cx="11075933" cy="4916293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9528" y="1412776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>
                <a:solidFill>
                  <a:schemeClr val="bg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53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3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3739022" y="-1990885"/>
            <a:ext cx="4680521" cy="110557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60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7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3739022" y="-1990885"/>
            <a:ext cx="4680521" cy="110557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60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6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8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3739022" y="-1990885"/>
            <a:ext cx="4680521" cy="1105579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60" y="1628800"/>
            <a:ext cx="10145037" cy="4248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6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8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8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6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39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8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8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6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4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8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8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6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03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309320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7388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47388" y="3208949"/>
            <a:ext cx="4959787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12336" y="692696"/>
            <a:ext cx="2400941" cy="230425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94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8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1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8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66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92011" cy="6309320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8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792"/>
            <a:ext cx="11055789" cy="710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233891"/>
            <a:ext cx="11055789" cy="41044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384" y="5338347"/>
            <a:ext cx="6087237" cy="819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443">
                <a:solidFill>
                  <a:schemeClr val="bg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208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168008" cy="6309320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47388" y="692696"/>
            <a:ext cx="4959787" cy="4889086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389" y="5725203"/>
            <a:ext cx="4959785" cy="224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2177480"/>
            <a:ext cx="5184575" cy="3771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88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788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88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35360" y="1916832"/>
            <a:ext cx="532859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692699"/>
            <a:ext cx="5328592" cy="96348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1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084853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92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3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9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5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798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92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3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9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5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454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0848531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92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3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9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5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36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67808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224" y="1580889"/>
            <a:ext cx="3456384" cy="393634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580892"/>
            <a:ext cx="3456384" cy="3936343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843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4839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915" y="5714416"/>
            <a:ext cx="3447904" cy="2452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506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414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1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51435" tIns="25718" rIns="51435" bIns="25718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1856" dirty="0">
                <a:solidFill>
                  <a:srgbClr val="D86075"/>
                </a:solidFill>
              </a:rPr>
              <a:t>Click to edit Master title style</a:t>
            </a:r>
            <a:endParaRPr lang="en-US" sz="1856" dirty="0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1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1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51435" tIns="25718" rIns="51435" bIns="25718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1856" dirty="0">
                <a:solidFill>
                  <a:srgbClr val="C3DDD7"/>
                </a:solidFill>
              </a:rPr>
              <a:t>Click to edit Master title style</a:t>
            </a:r>
            <a:endParaRPr lang="en-US" sz="1856" dirty="0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1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51435" tIns="25718" rIns="51435" bIns="25718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1856" dirty="0">
                <a:solidFill>
                  <a:srgbClr val="0C244C"/>
                </a:solidFill>
              </a:rPr>
              <a:t>Click to edit Master title style</a:t>
            </a:r>
            <a:endParaRPr lang="en-US" sz="1856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95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1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14843" y="382352"/>
            <a:ext cx="9217024" cy="504056"/>
          </a:xfrm>
          <a:prstGeom prst="rect">
            <a:avLst/>
          </a:prstGeom>
        </p:spPr>
        <p:txBody>
          <a:bodyPr vert="horz" lIns="51435" tIns="25718" rIns="51435" bIns="25718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1856" dirty="0">
                <a:solidFill>
                  <a:srgbClr val="0C244C"/>
                </a:solidFill>
              </a:rPr>
              <a:t>Click to edit Master title style</a:t>
            </a:r>
            <a:endParaRPr lang="en-US" sz="1856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94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9376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8311" y="1580925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9173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6621" y="1580926"/>
            <a:ext cx="2628000" cy="216282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7" y="4055910"/>
            <a:ext cx="11164827" cy="18933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1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5"/>
            <a:ext cx="12192000" cy="2204863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8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1047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97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3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3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72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10657184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7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601416"/>
            <a:ext cx="11127797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6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1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5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7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7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57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1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5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7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7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6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1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5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7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7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5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1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5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7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7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59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81" y="1601416"/>
            <a:ext cx="6497823" cy="43478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481" y="1609873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89485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74497" y="1601416"/>
            <a:ext cx="2116067" cy="1971600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74497" y="3861048"/>
            <a:ext cx="2116067" cy="2095674"/>
          </a:xfrm>
          <a:prstGeom prst="rect">
            <a:avLst/>
          </a:prstGeom>
        </p:spPr>
        <p:txBody>
          <a:bodyPr vert="horz"/>
          <a:lstStyle>
            <a:lvl1pPr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80120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5"/>
            <a:ext cx="12192000" cy="2204863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8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1047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1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33"/>
            <a:ext cx="10732779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801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58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33"/>
            <a:ext cx="10732779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801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96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33"/>
            <a:ext cx="10732779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801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77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4" y="0"/>
            <a:ext cx="11644207" cy="12687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97" y="343733"/>
            <a:ext cx="10732779" cy="581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267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5239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801" y="1612492"/>
            <a:ext cx="3501527" cy="43367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6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106"/>
              </a:spcBef>
              <a:buFontTx/>
              <a:buNone/>
              <a:defRPr sz="1013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3pPr>
            <a:lvl4pPr marL="182250" indent="-96441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4pPr>
            <a:lvl5pPr marL="250594" indent="-75938">
              <a:spcBef>
                <a:spcPts val="106"/>
              </a:spcBef>
              <a:buFont typeface="Arial"/>
              <a:buChar char="•"/>
              <a:defRPr sz="760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17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90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5" y="413792"/>
            <a:ext cx="7872875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4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422">
                <a:solidFill>
                  <a:schemeClr val="bg1"/>
                </a:solidFill>
                <a:latin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333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7384"/>
            <a:ext cx="12192000" cy="6336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4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422">
                <a:solidFill>
                  <a:schemeClr val="bg1"/>
                </a:solidFill>
                <a:latin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15415" y="2132856"/>
            <a:ext cx="4944532" cy="352839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9457" y="2420888"/>
            <a:ext cx="4128459" cy="2952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75" b="0">
                <a:solidFill>
                  <a:schemeClr val="bg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2592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12192000" cy="63267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443">
                <a:latin typeface="Arial"/>
                <a:cs typeface="Arial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3026191" y="6439303"/>
            <a:ext cx="2584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1624" y="6042936"/>
            <a:ext cx="4847861" cy="247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422">
                <a:solidFill>
                  <a:schemeClr val="bg1"/>
                </a:solidFill>
                <a:latin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27383" y="2060848"/>
            <a:ext cx="4944532" cy="352839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425" y="2348880"/>
            <a:ext cx="4128459" cy="30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675" b="0">
                <a:solidFill>
                  <a:srgbClr val="0C244C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218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23735" y="2004542"/>
            <a:ext cx="4944532" cy="26485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013" b="1">
                <a:solidFill>
                  <a:schemeClr val="bg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71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735" y="2276877"/>
            <a:ext cx="4944532" cy="698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250" b="1">
                <a:solidFill>
                  <a:schemeClr val="bg1"/>
                </a:solidFill>
                <a:latin typeface="Arial"/>
                <a:cs typeface="Arial"/>
              </a:defRPr>
            </a:lvl1pPr>
            <a:lvl2pPr marL="192881" indent="0">
              <a:buFontTx/>
              <a:buNone/>
              <a:defRPr sz="591">
                <a:latin typeface=""/>
              </a:defRPr>
            </a:lvl2pPr>
            <a:lvl3pPr marL="385763" indent="0">
              <a:buFontTx/>
              <a:buNone/>
              <a:defRPr sz="591">
                <a:latin typeface=""/>
              </a:defRPr>
            </a:lvl3pPr>
            <a:lvl4pPr marL="578644" indent="0">
              <a:buFontTx/>
              <a:buNone/>
              <a:defRPr sz="591">
                <a:latin typeface=""/>
              </a:defRPr>
            </a:lvl4pPr>
            <a:lvl5pPr marL="771525" indent="0">
              <a:buFontTx/>
              <a:buNone/>
              <a:defRPr sz="591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96" y="3153671"/>
            <a:ext cx="3053808" cy="8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7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B3F5-9858-4434-B852-988CE405129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629D-CE73-4638-8C62-130C655D52D8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5"/>
            <a:ext cx="12192000" cy="2204863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8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1047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5"/>
            <a:ext cx="12192000" cy="2204863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82227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0403698" y="-337600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4614"/>
            <a:ext cx="12192000" cy="410470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9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2975003"/>
            <a:ext cx="12192000" cy="3363331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0440635" y="2517322"/>
            <a:ext cx="2160239" cy="2159987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013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013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0351"/>
            <a:ext cx="12192000" cy="296464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871" y="3256100"/>
            <a:ext cx="9144000" cy="1440160"/>
          </a:xfrm>
          <a:prstGeom prst="rect">
            <a:avLst/>
          </a:prstGeom>
        </p:spPr>
        <p:txBody>
          <a:bodyPr anchor="b"/>
          <a:lstStyle>
            <a:lvl1pPr algn="l">
              <a:defRPr sz="225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49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>
                <a:solidFill>
                  <a:schemeClr val="bg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3552371" y="6179421"/>
            <a:ext cx="22153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253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2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309326"/>
            <a:ext cx="12192000" cy="548679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0848530" y="6414553"/>
            <a:ext cx="1138684" cy="3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3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tas.org.au/cs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DGlcxYrh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itas.org.au/CST" TargetMode="Externa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3912" y="5508431"/>
            <a:ext cx="442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www.caritas.org.au/cst</a:t>
            </a:r>
            <a:r>
              <a:rPr lang="en-A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C6BCF9-3913-0942-AED6-D4DEBD18E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Catholic social teaching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21A98-A798-7746-9505-71310F308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056" y="2777238"/>
            <a:ext cx="2880320" cy="3131303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A43DF2EA-70D7-8C4B-BDCB-1878FBF75CDE}"/>
              </a:ext>
            </a:extLst>
          </p:cNvPr>
          <p:cNvSpPr txBox="1">
            <a:spLocks/>
          </p:cNvSpPr>
          <p:nvPr/>
        </p:nvSpPr>
        <p:spPr>
          <a:xfrm>
            <a:off x="5303912" y="3634553"/>
            <a:ext cx="4411851" cy="1869722"/>
          </a:xfrm>
          <a:prstGeom prst="rect">
            <a:avLst/>
          </a:prstGeom>
        </p:spPr>
        <p:txBody>
          <a:bodyPr anchor="b"/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 cap="all" baseline="0">
                <a:solidFill>
                  <a:srgbClr val="0C244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D8607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Care for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D8607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Our common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D8607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473903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4295800" y="1602815"/>
            <a:ext cx="5846713" cy="365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2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  <a:t>“People were created to be loved.</a:t>
            </a:r>
            <a:br>
              <a:rPr lang="en-AU" sz="2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  <a:t>Things were created to be used.</a:t>
            </a:r>
            <a:br>
              <a:rPr lang="en-AU" sz="2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AU" sz="2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  <a:t>The reason the world is in considerable chaos is because things are being loved and people are being used.”</a:t>
            </a:r>
          </a:p>
          <a:p>
            <a:endParaRPr lang="en-AU" sz="3200" b="1" dirty="0">
              <a:solidFill>
                <a:srgbClr val="0C244C"/>
              </a:solidFill>
              <a:latin typeface="Adobe Garamond Pro Bold" panose="02020502060506020403" pitchFamily="18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Green, host of YouTube channel </a:t>
            </a:r>
            <a:r>
              <a:rPr lang="en-AU" sz="1800" b="1" dirty="0" err="1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vlogbrothers</a:t>
            </a:r>
            <a: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b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motivational speaker and young adult </a:t>
            </a:r>
            <a:b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AU" sz="1800" b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author of </a:t>
            </a:r>
            <a:r>
              <a:rPr lang="en-AU" sz="1800" b="1" dirty="0" err="1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AU" sz="1800" b="1" i="1" dirty="0" err="1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AU" sz="1800" b="1" i="1" dirty="0">
                <a:solidFill>
                  <a:srgbClr val="0C244C"/>
                </a:solidFill>
                <a:latin typeface="Adobe Garamond Pro Bold" panose="02020502060506020403" pitchFamily="18" charset="77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Fault In Our Stars</a:t>
            </a:r>
            <a:endParaRPr lang="en-AU" sz="1800" b="1" dirty="0">
              <a:solidFill>
                <a:srgbClr val="0C244C"/>
              </a:solidFill>
              <a:latin typeface="Adobe Garamond Pro Bold" panose="02020502060506020403" pitchFamily="18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2" name="Picture 2" descr="John Green (@johngreen) | Twitter">
            <a:extLst>
              <a:ext uri="{FF2B5EF4-FFF2-40B4-BE49-F238E27FC236}">
                <a16:creationId xmlns:a16="http://schemas.microsoft.com/office/drawing/2014/main" id="{9368ECE0-89EB-40FE-A754-68CA189B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77" y="1438637"/>
            <a:ext cx="1765230" cy="1765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5">
            <a:extLst>
              <a:ext uri="{FF2B5EF4-FFF2-40B4-BE49-F238E27FC236}">
                <a16:creationId xmlns:a16="http://schemas.microsoft.com/office/drawing/2014/main" id="{9D0FC9FF-A01A-5649-9474-D08FE24EEE52}"/>
              </a:ext>
            </a:extLst>
          </p:cNvPr>
          <p:cNvSpPr>
            <a:spLocks noChangeAspect="1"/>
          </p:cNvSpPr>
          <p:nvPr/>
        </p:nvSpPr>
        <p:spPr>
          <a:xfrm>
            <a:off x="10142513" y="5255185"/>
            <a:ext cx="215130" cy="215130"/>
          </a:xfrm>
          <a:custGeom>
            <a:avLst/>
            <a:gdLst>
              <a:gd name="connsiteX0" fmla="*/ 121539 w 180975"/>
              <a:gd name="connsiteY0" fmla="*/ 20670 h 180975"/>
              <a:gd name="connsiteX1" fmla="*/ 121539 w 180975"/>
              <a:gd name="connsiteY1" fmla="*/ 107824 h 180975"/>
              <a:gd name="connsiteX2" fmla="*/ 107918 w 180975"/>
              <a:gd name="connsiteY2" fmla="*/ 121445 h 180975"/>
              <a:gd name="connsiteX3" fmla="*/ 20764 w 180975"/>
              <a:gd name="connsiteY3" fmla="*/ 121445 h 180975"/>
              <a:gd name="connsiteX4" fmla="*/ 7144 w 180975"/>
              <a:gd name="connsiteY4" fmla="*/ 135066 h 180975"/>
              <a:gd name="connsiteX5" fmla="*/ 7144 w 180975"/>
              <a:gd name="connsiteY5" fmla="*/ 165831 h 180975"/>
              <a:gd name="connsiteX6" fmla="*/ 20764 w 180975"/>
              <a:gd name="connsiteY6" fmla="*/ 179452 h 180975"/>
              <a:gd name="connsiteX7" fmla="*/ 121539 w 180975"/>
              <a:gd name="connsiteY7" fmla="*/ 179452 h 180975"/>
              <a:gd name="connsiteX8" fmla="*/ 165925 w 180975"/>
              <a:gd name="connsiteY8" fmla="*/ 179452 h 180975"/>
              <a:gd name="connsiteX9" fmla="*/ 179546 w 180975"/>
              <a:gd name="connsiteY9" fmla="*/ 165831 h 180975"/>
              <a:gd name="connsiteX10" fmla="*/ 179546 w 180975"/>
              <a:gd name="connsiteY10" fmla="*/ 121540 h 180975"/>
              <a:gd name="connsiteX11" fmla="*/ 179546 w 180975"/>
              <a:gd name="connsiteY11" fmla="*/ 20766 h 180975"/>
              <a:gd name="connsiteX12" fmla="*/ 165925 w 180975"/>
              <a:gd name="connsiteY12" fmla="*/ 7145 h 180975"/>
              <a:gd name="connsiteX13" fmla="*/ 135160 w 180975"/>
              <a:gd name="connsiteY13" fmla="*/ 7145 h 180975"/>
              <a:gd name="connsiteX14" fmla="*/ 121539 w 180975"/>
              <a:gd name="connsiteY14" fmla="*/ 2067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" h="180975">
                <a:moveTo>
                  <a:pt x="121539" y="20670"/>
                </a:moveTo>
                <a:lnTo>
                  <a:pt x="121539" y="107824"/>
                </a:lnTo>
                <a:cubicBezTo>
                  <a:pt x="121539" y="115349"/>
                  <a:pt x="115443" y="121445"/>
                  <a:pt x="107918" y="121445"/>
                </a:cubicBezTo>
                <a:lnTo>
                  <a:pt x="20764" y="121445"/>
                </a:lnTo>
                <a:cubicBezTo>
                  <a:pt x="13240" y="121445"/>
                  <a:pt x="7144" y="127541"/>
                  <a:pt x="7144" y="135066"/>
                </a:cubicBezTo>
                <a:lnTo>
                  <a:pt x="7144" y="165831"/>
                </a:lnTo>
                <a:cubicBezTo>
                  <a:pt x="7144" y="173356"/>
                  <a:pt x="13240" y="179452"/>
                  <a:pt x="20764" y="179452"/>
                </a:cubicBezTo>
                <a:lnTo>
                  <a:pt x="121539" y="179452"/>
                </a:lnTo>
                <a:lnTo>
                  <a:pt x="165925" y="179452"/>
                </a:lnTo>
                <a:cubicBezTo>
                  <a:pt x="173450" y="179452"/>
                  <a:pt x="179546" y="173356"/>
                  <a:pt x="179546" y="165831"/>
                </a:cubicBezTo>
                <a:lnTo>
                  <a:pt x="179546" y="121540"/>
                </a:lnTo>
                <a:lnTo>
                  <a:pt x="179546" y="20766"/>
                </a:lnTo>
                <a:cubicBezTo>
                  <a:pt x="179546" y="13241"/>
                  <a:pt x="173450" y="7145"/>
                  <a:pt x="165925" y="7145"/>
                </a:cubicBezTo>
                <a:lnTo>
                  <a:pt x="135160" y="7145"/>
                </a:lnTo>
                <a:cubicBezTo>
                  <a:pt x="127635" y="7050"/>
                  <a:pt x="121539" y="13146"/>
                  <a:pt x="121539" y="20670"/>
                </a:cubicBezTo>
                <a:close/>
              </a:path>
            </a:pathLst>
          </a:custGeom>
          <a:solidFill>
            <a:srgbClr val="D8607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3">
            <a:extLst>
              <a:ext uri="{FF2B5EF4-FFF2-40B4-BE49-F238E27FC236}">
                <a16:creationId xmlns:a16="http://schemas.microsoft.com/office/drawing/2014/main" id="{0ECD7475-6763-E342-B34B-7F4C1FF717E9}"/>
              </a:ext>
            </a:extLst>
          </p:cNvPr>
          <p:cNvSpPr>
            <a:spLocks noChangeAspect="1"/>
          </p:cNvSpPr>
          <p:nvPr/>
        </p:nvSpPr>
        <p:spPr>
          <a:xfrm>
            <a:off x="3967444" y="1438637"/>
            <a:ext cx="328356" cy="328356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rgbClr val="D8607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1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AA2FB6-498C-9E47-8D9D-729AC7A013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Find out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7E1E4-C2C5-D84D-8FC2-E3642257FBB4}"/>
              </a:ext>
            </a:extLst>
          </p:cNvPr>
          <p:cNvSpPr txBox="1"/>
          <p:nvPr/>
        </p:nvSpPr>
        <p:spPr>
          <a:xfrm>
            <a:off x="4736140" y="4349262"/>
            <a:ext cx="2719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www.caritas.org.au/CST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7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ADFB48B-BFFC-449F-80E8-FC6B60C2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32711" r="4599" b="2398"/>
          <a:stretch/>
        </p:blipFill>
        <p:spPr bwMode="auto">
          <a:xfrm>
            <a:off x="0" y="-23446"/>
            <a:ext cx="12191999" cy="63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BB835C46-47F7-794B-B599-08500B4CCE7F}"/>
              </a:ext>
            </a:extLst>
          </p:cNvPr>
          <p:cNvSpPr/>
          <p:nvPr/>
        </p:nvSpPr>
        <p:spPr>
          <a:xfrm rot="16200000">
            <a:off x="723754" y="1589624"/>
            <a:ext cx="4033941" cy="4666713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6C6AF-4EA9-A343-97F3-A3A9B255D17B}"/>
              </a:ext>
            </a:extLst>
          </p:cNvPr>
          <p:cNvSpPr txBox="1"/>
          <p:nvPr/>
        </p:nvSpPr>
        <p:spPr>
          <a:xfrm>
            <a:off x="719405" y="2197498"/>
            <a:ext cx="3793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C244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Love thy </a:t>
            </a:r>
            <a:r>
              <a:rPr lang="en-US" sz="3200" b="1" dirty="0" err="1">
                <a:solidFill>
                  <a:srgbClr val="0C244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neighbour</a:t>
            </a:r>
            <a:r>
              <a:rPr lang="en-US" sz="3200" b="1" dirty="0">
                <a:solidFill>
                  <a:srgbClr val="0C244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thy phone!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EABA7-5054-0543-9F69-22559C08FCCD}"/>
              </a:ext>
            </a:extLst>
          </p:cNvPr>
          <p:cNvSpPr txBox="1"/>
          <p:nvPr/>
        </p:nvSpPr>
        <p:spPr>
          <a:xfrm>
            <a:off x="749463" y="3623992"/>
            <a:ext cx="43246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200" dirty="0">
                <a:ea typeface="Open Sans" panose="020B0606030504020204" pitchFamily="34" charset="0"/>
                <a:cs typeface="Arial"/>
              </a:rPr>
              <a:t>Globally, 1.5 billion smartphones were sold in 2019. </a:t>
            </a:r>
          </a:p>
          <a:p>
            <a:pPr>
              <a:spcAft>
                <a:spcPts val="1200"/>
              </a:spcAft>
            </a:pPr>
            <a:r>
              <a:rPr lang="en-AU" sz="2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know that I would be completely lost if I misplaced mine. 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B4DA93-7276-9C42-9248-4A1BEBF5C4D6}"/>
              </a:ext>
            </a:extLst>
          </p:cNvPr>
          <p:cNvCxnSpPr>
            <a:cxnSpLocks/>
          </p:cNvCxnSpPr>
          <p:nvPr/>
        </p:nvCxnSpPr>
        <p:spPr>
          <a:xfrm>
            <a:off x="407367" y="3444111"/>
            <a:ext cx="3034106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73CD21F7-9F4C-5A4E-8C59-568146269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30308" r="3665" b="5750"/>
          <a:stretch/>
        </p:blipFill>
        <p:spPr bwMode="auto">
          <a:xfrm>
            <a:off x="0" y="0"/>
            <a:ext cx="12192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7464155" y="980728"/>
            <a:ext cx="3197939" cy="57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AU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75EDF8A0-46EC-4348-9255-4B64E84D19E8}"/>
              </a:ext>
            </a:extLst>
          </p:cNvPr>
          <p:cNvSpPr/>
          <p:nvPr/>
        </p:nvSpPr>
        <p:spPr>
          <a:xfrm rot="16200000">
            <a:off x="-63875" y="879618"/>
            <a:ext cx="5904656" cy="4666713"/>
          </a:xfrm>
          <a:prstGeom prst="round2Diag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76391-4C90-5547-AB02-C18AEDAA985F}"/>
              </a:ext>
            </a:extLst>
          </p:cNvPr>
          <p:cNvSpPr txBox="1"/>
          <p:nvPr/>
        </p:nvSpPr>
        <p:spPr>
          <a:xfrm>
            <a:off x="915136" y="552809"/>
            <a:ext cx="3782271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5"/>
              </a:spcBef>
              <a:spcAft>
                <a:spcPts val="115"/>
              </a:spcAft>
            </a:pPr>
            <a:r>
              <a:rPr lang="en-AU" sz="2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goes almost everywhere with me. It knows everything I do each day</a:t>
            </a:r>
          </a:p>
          <a:p>
            <a:pPr>
              <a:spcBef>
                <a:spcPts val="115"/>
              </a:spcBef>
              <a:spcAft>
                <a:spcPts val="115"/>
              </a:spcAft>
            </a:pPr>
            <a:endParaRPr lang="en-AU" sz="5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gets me up in the morning</a:t>
            </a: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holds my precious memories </a:t>
            </a: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relaxes me </a:t>
            </a: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 makes sure I don’t miss important events </a:t>
            </a: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entertains me </a:t>
            </a:r>
          </a:p>
          <a:p>
            <a:pPr marL="342900" indent="-342900">
              <a:spcBef>
                <a:spcPts val="115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helps me keep up with the important issues of the world…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ow to set and manage alarms on your iPhone – Apple Support">
            <a:extLst>
              <a:ext uri="{FF2B5EF4-FFF2-40B4-BE49-F238E27FC236}">
                <a16:creationId xmlns:a16="http://schemas.microsoft.com/office/drawing/2014/main" id="{2781A936-0070-4228-A796-AEF9D442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42" y="4577505"/>
            <a:ext cx="1000745" cy="10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 Icon - Icons and Images - macOS - Human Interface Guidelines ...">
            <a:extLst>
              <a:ext uri="{FF2B5EF4-FFF2-40B4-BE49-F238E27FC236}">
                <a16:creationId xmlns:a16="http://schemas.microsoft.com/office/drawing/2014/main" id="{2AED811E-B3C6-4063-8B97-FAA38448B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73" y="4544713"/>
            <a:ext cx="1129559" cy="11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pp, apple, display, itunes, music, service, store icon">
            <a:extLst>
              <a:ext uri="{FF2B5EF4-FFF2-40B4-BE49-F238E27FC236}">
                <a16:creationId xmlns:a16="http://schemas.microsoft.com/office/drawing/2014/main" id="{D28F1264-4B37-436C-9A05-86898CC9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78" y="4503339"/>
            <a:ext cx="1247209" cy="12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>
            <a:extLst>
              <a:ext uri="{FF2B5EF4-FFF2-40B4-BE49-F238E27FC236}">
                <a16:creationId xmlns:a16="http://schemas.microsoft.com/office/drawing/2014/main" id="{F6ED0C87-0AC5-4423-B94E-89CF85D5E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30308" r="3665" b="5750"/>
          <a:stretch/>
        </p:blipFill>
        <p:spPr bwMode="auto">
          <a:xfrm>
            <a:off x="0" y="0"/>
            <a:ext cx="12192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D732-DC6A-7B4C-9C18-69A4A727BF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2DD42FD0-5064-5240-BD77-3D5A212A8490}"/>
              </a:ext>
            </a:extLst>
          </p:cNvPr>
          <p:cNvSpPr/>
          <p:nvPr/>
        </p:nvSpPr>
        <p:spPr>
          <a:xfrm rot="16200000">
            <a:off x="-100532" y="879619"/>
            <a:ext cx="5904656" cy="4666713"/>
          </a:xfrm>
          <a:prstGeom prst="round2Diag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570C5-ACC2-244A-8FD5-29576AB3316A}"/>
              </a:ext>
            </a:extLst>
          </p:cNvPr>
          <p:cNvSpPr txBox="1"/>
          <p:nvPr/>
        </p:nvSpPr>
        <p:spPr>
          <a:xfrm>
            <a:off x="878479" y="552810"/>
            <a:ext cx="3782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can watch my favourite show 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assists me to stay in touch with my friends 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It keeps me up to date with the live footy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It tells me the weather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It keeps track of my steps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It sends and receives my emails</a:t>
            </a:r>
          </a:p>
          <a:p>
            <a:endParaRPr lang="en-AU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AU" sz="22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I can even use it as a phone- if I need to!</a:t>
            </a:r>
          </a:p>
          <a:p>
            <a:pPr marL="342900" indent="-342900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C473F3B-A434-48EA-B983-96CAEF2B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4" y="4526902"/>
            <a:ext cx="957065" cy="9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Icon - iOS 7 Style Social Media Icons - SoftIcons.com">
            <a:extLst>
              <a:ext uri="{FF2B5EF4-FFF2-40B4-BE49-F238E27FC236}">
                <a16:creationId xmlns:a16="http://schemas.microsoft.com/office/drawing/2014/main" id="{464469AB-F177-45AD-A34B-8915B223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36" y="4492708"/>
            <a:ext cx="1003176" cy="10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se the Health app on your iPhone or iPod touch | Apple health ...">
            <a:extLst>
              <a:ext uri="{FF2B5EF4-FFF2-40B4-BE49-F238E27FC236}">
                <a16:creationId xmlns:a16="http://schemas.microsoft.com/office/drawing/2014/main" id="{46FA5788-DE28-4AF5-B57D-A3E07703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87" y="4509120"/>
            <a:ext cx="957240" cy="9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575577B-976F-4641-A96B-1CDAED745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 r="1936" b="17570"/>
          <a:stretch/>
        </p:blipFill>
        <p:spPr bwMode="auto">
          <a:xfrm>
            <a:off x="0" y="1"/>
            <a:ext cx="12192000" cy="62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A6DAC-BDBF-2F48-B8C4-7C27F31E3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472264" y="296698"/>
            <a:ext cx="3456384" cy="2520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n w="82550" cmpd="sng">
                  <a:solidFill>
                    <a:srgbClr val="63B1A4"/>
                  </a:solidFill>
                </a:ln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love my phone, and I would be lost without it! </a:t>
            </a:r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1E5BDA1A-AA85-C44B-8BD7-22BAB68F7FF8}"/>
              </a:ext>
            </a:extLst>
          </p:cNvPr>
          <p:cNvSpPr/>
          <p:nvPr/>
        </p:nvSpPr>
        <p:spPr>
          <a:xfrm rot="16200000">
            <a:off x="1407831" y="2140506"/>
            <a:ext cx="2809804" cy="4666713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4FCA3-CDE0-D346-8751-AD996D6CFD07}"/>
              </a:ext>
            </a:extLst>
          </p:cNvPr>
          <p:cNvSpPr txBox="1"/>
          <p:nvPr/>
        </p:nvSpPr>
        <p:spPr>
          <a:xfrm>
            <a:off x="809265" y="3340644"/>
            <a:ext cx="40069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 look after it and make sure nothing happens to it. I’m sure most people do the same. </a:t>
            </a:r>
          </a:p>
          <a:p>
            <a:pPr>
              <a:spcAft>
                <a:spcPts val="1200"/>
              </a:spcAft>
            </a:pPr>
            <a:r>
              <a:rPr lang="en-AU" sz="2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Most people would take care of their $1000+ Smartphone, wouldn’t they?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C843FD0-461A-3344-AB4C-208E3AEA7876}"/>
              </a:ext>
            </a:extLst>
          </p:cNvPr>
          <p:cNvSpPr txBox="1">
            <a:spLocks/>
          </p:cNvSpPr>
          <p:nvPr/>
        </p:nvSpPr>
        <p:spPr>
          <a:xfrm>
            <a:off x="8472264" y="296698"/>
            <a:ext cx="3456384" cy="2520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n w="31750" cmpd="sng">
                  <a:noFill/>
                </a:ln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love my phone, and I would be lost without it! </a:t>
            </a:r>
          </a:p>
        </p:txBody>
      </p:sp>
    </p:spTree>
    <p:extLst>
      <p:ext uri="{BB962C8B-B14F-4D97-AF65-F5344CB8AC3E}">
        <p14:creationId xmlns:p14="http://schemas.microsoft.com/office/powerpoint/2010/main" val="369690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5A4675-EED3-EB4B-B0B9-423DDD7FE5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36138-FF8B-6D4D-A10D-536111F0A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C4A563-EA49-4F5C-8014-B2E698ABC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6361" r="2277" b="27327"/>
          <a:stretch/>
        </p:blipFill>
        <p:spPr>
          <a:xfrm>
            <a:off x="0" y="0"/>
            <a:ext cx="12192000" cy="6290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7E749-1100-416B-BF90-8A2722308E9C}"/>
              </a:ext>
            </a:extLst>
          </p:cNvPr>
          <p:cNvSpPr txBox="1"/>
          <p:nvPr/>
        </p:nvSpPr>
        <p:spPr>
          <a:xfrm>
            <a:off x="9192344" y="5920576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>
                <a:solidFill>
                  <a:schemeClr val="bg1"/>
                </a:solidFill>
                <a:latin typeface="+mj-lt"/>
                <a:ea typeface="Roboto" pitchFamily="2" charset="0"/>
              </a:rPr>
              <a:t> © Richard Wainwright</a:t>
            </a:r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F93C503D-EB75-0D4C-8E78-6F0214697362}"/>
              </a:ext>
            </a:extLst>
          </p:cNvPr>
          <p:cNvSpPr/>
          <p:nvPr/>
        </p:nvSpPr>
        <p:spPr>
          <a:xfrm rot="16200000">
            <a:off x="1325897" y="2650301"/>
            <a:ext cx="2449901" cy="4090648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405" y="3633796"/>
            <a:ext cx="33603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C244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Imagine how much better the world would be if we took as much care of other people and the environment as we do of our technology. </a:t>
            </a:r>
          </a:p>
        </p:txBody>
      </p:sp>
    </p:spTree>
    <p:extLst>
      <p:ext uri="{BB962C8B-B14F-4D97-AF65-F5344CB8AC3E}">
        <p14:creationId xmlns:p14="http://schemas.microsoft.com/office/powerpoint/2010/main" val="286829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D8BC77-C327-5E4C-959E-E51CA54C6D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C5CF0A-2660-C64C-B935-0C2E009D8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150F8D0A-EF74-4626-91AA-04994008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7550" y="1011541"/>
            <a:ext cx="3910379" cy="1982774"/>
          </a:xfrm>
          <a:custGeom>
            <a:avLst/>
            <a:gdLst>
              <a:gd name="T0" fmla="*/ 9400 w 9401"/>
              <a:gd name="T1" fmla="*/ 1710 h 9279"/>
              <a:gd name="T2" fmla="*/ 9400 w 9401"/>
              <a:gd name="T3" fmla="*/ 1710 h 9279"/>
              <a:gd name="T4" fmla="*/ 9400 w 9401"/>
              <a:gd name="T5" fmla="*/ 1587 h 9279"/>
              <a:gd name="T6" fmla="*/ 9360 w 9401"/>
              <a:gd name="T7" fmla="*/ 1547 h 9279"/>
              <a:gd name="T8" fmla="*/ 9360 w 9401"/>
              <a:gd name="T9" fmla="*/ 733 h 9279"/>
              <a:gd name="T10" fmla="*/ 9319 w 9401"/>
              <a:gd name="T11" fmla="*/ 245 h 9279"/>
              <a:gd name="T12" fmla="*/ 9157 w 9401"/>
              <a:gd name="T13" fmla="*/ 204 h 9279"/>
              <a:gd name="T14" fmla="*/ 8423 w 9401"/>
              <a:gd name="T15" fmla="*/ 163 h 9279"/>
              <a:gd name="T16" fmla="*/ 6918 w 9401"/>
              <a:gd name="T17" fmla="*/ 122 h 9279"/>
              <a:gd name="T18" fmla="*/ 6227 w 9401"/>
              <a:gd name="T19" fmla="*/ 82 h 9279"/>
              <a:gd name="T20" fmla="*/ 5942 w 9401"/>
              <a:gd name="T21" fmla="*/ 82 h 9279"/>
              <a:gd name="T22" fmla="*/ 4965 w 9401"/>
              <a:gd name="T23" fmla="*/ 0 h 9279"/>
              <a:gd name="T24" fmla="*/ 3460 w 9401"/>
              <a:gd name="T25" fmla="*/ 42 h 9279"/>
              <a:gd name="T26" fmla="*/ 2564 w 9401"/>
              <a:gd name="T27" fmla="*/ 42 h 9279"/>
              <a:gd name="T28" fmla="*/ 2401 w 9401"/>
              <a:gd name="T29" fmla="*/ 42 h 9279"/>
              <a:gd name="T30" fmla="*/ 1018 w 9401"/>
              <a:gd name="T31" fmla="*/ 163 h 9279"/>
              <a:gd name="T32" fmla="*/ 896 w 9401"/>
              <a:gd name="T33" fmla="*/ 163 h 9279"/>
              <a:gd name="T34" fmla="*/ 0 w 9401"/>
              <a:gd name="T35" fmla="*/ 245 h 9279"/>
              <a:gd name="T36" fmla="*/ 0 w 9401"/>
              <a:gd name="T37" fmla="*/ 1018 h 9279"/>
              <a:gd name="T38" fmla="*/ 42 w 9401"/>
              <a:gd name="T39" fmla="*/ 1139 h 9279"/>
              <a:gd name="T40" fmla="*/ 42 w 9401"/>
              <a:gd name="T41" fmla="*/ 4517 h 9279"/>
              <a:gd name="T42" fmla="*/ 82 w 9401"/>
              <a:gd name="T43" fmla="*/ 5168 h 9279"/>
              <a:gd name="T44" fmla="*/ 122 w 9401"/>
              <a:gd name="T45" fmla="*/ 6511 h 9279"/>
              <a:gd name="T46" fmla="*/ 163 w 9401"/>
              <a:gd name="T47" fmla="*/ 7854 h 9279"/>
              <a:gd name="T48" fmla="*/ 163 w 9401"/>
              <a:gd name="T49" fmla="*/ 8709 h 9279"/>
              <a:gd name="T50" fmla="*/ 204 w 9401"/>
              <a:gd name="T51" fmla="*/ 8912 h 9279"/>
              <a:gd name="T52" fmla="*/ 285 w 9401"/>
              <a:gd name="T53" fmla="*/ 8994 h 9279"/>
              <a:gd name="T54" fmla="*/ 1181 w 9401"/>
              <a:gd name="T55" fmla="*/ 9034 h 9279"/>
              <a:gd name="T56" fmla="*/ 1913 w 9401"/>
              <a:gd name="T57" fmla="*/ 9074 h 9279"/>
              <a:gd name="T58" fmla="*/ 2849 w 9401"/>
              <a:gd name="T59" fmla="*/ 9115 h 9279"/>
              <a:gd name="T60" fmla="*/ 4069 w 9401"/>
              <a:gd name="T61" fmla="*/ 9156 h 9279"/>
              <a:gd name="T62" fmla="*/ 4274 w 9401"/>
              <a:gd name="T63" fmla="*/ 9156 h 9279"/>
              <a:gd name="T64" fmla="*/ 4802 w 9401"/>
              <a:gd name="T65" fmla="*/ 9237 h 9279"/>
              <a:gd name="T66" fmla="*/ 5250 w 9401"/>
              <a:gd name="T67" fmla="*/ 9237 h 9279"/>
              <a:gd name="T68" fmla="*/ 5576 w 9401"/>
              <a:gd name="T69" fmla="*/ 9278 h 9279"/>
              <a:gd name="T70" fmla="*/ 7406 w 9401"/>
              <a:gd name="T71" fmla="*/ 9278 h 9279"/>
              <a:gd name="T72" fmla="*/ 7447 w 9401"/>
              <a:gd name="T73" fmla="*/ 9278 h 9279"/>
              <a:gd name="T74" fmla="*/ 7975 w 9401"/>
              <a:gd name="T75" fmla="*/ 9237 h 9279"/>
              <a:gd name="T76" fmla="*/ 8994 w 9401"/>
              <a:gd name="T77" fmla="*/ 9197 h 9279"/>
              <a:gd name="T78" fmla="*/ 9034 w 9401"/>
              <a:gd name="T79" fmla="*/ 8546 h 9279"/>
              <a:gd name="T80" fmla="*/ 9074 w 9401"/>
              <a:gd name="T81" fmla="*/ 8220 h 9279"/>
              <a:gd name="T82" fmla="*/ 9115 w 9401"/>
              <a:gd name="T83" fmla="*/ 7813 h 9279"/>
              <a:gd name="T84" fmla="*/ 9157 w 9401"/>
              <a:gd name="T85" fmla="*/ 7324 h 9279"/>
              <a:gd name="T86" fmla="*/ 9157 w 9401"/>
              <a:gd name="T87" fmla="*/ 6836 h 9279"/>
              <a:gd name="T88" fmla="*/ 9237 w 9401"/>
              <a:gd name="T89" fmla="*/ 5656 h 9279"/>
              <a:gd name="T90" fmla="*/ 9278 w 9401"/>
              <a:gd name="T91" fmla="*/ 4883 h 9279"/>
              <a:gd name="T92" fmla="*/ 9319 w 9401"/>
              <a:gd name="T93" fmla="*/ 3948 h 9279"/>
              <a:gd name="T94" fmla="*/ 9360 w 9401"/>
              <a:gd name="T95" fmla="*/ 3175 h 9279"/>
              <a:gd name="T96" fmla="*/ 9360 w 9401"/>
              <a:gd name="T97" fmla="*/ 2361 h 9279"/>
              <a:gd name="T98" fmla="*/ 9360 w 9401"/>
              <a:gd name="T99" fmla="*/ 1790 h 9279"/>
              <a:gd name="T100" fmla="*/ 9400 w 9401"/>
              <a:gd name="T101" fmla="*/ 1710 h 9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401" h="9279">
                <a:moveTo>
                  <a:pt x="9400" y="1710"/>
                </a:moveTo>
                <a:lnTo>
                  <a:pt x="9400" y="1710"/>
                </a:lnTo>
                <a:cubicBezTo>
                  <a:pt x="9400" y="1587"/>
                  <a:pt x="9400" y="1587"/>
                  <a:pt x="9400" y="1587"/>
                </a:cubicBezTo>
                <a:cubicBezTo>
                  <a:pt x="9400" y="1587"/>
                  <a:pt x="9360" y="1587"/>
                  <a:pt x="9360" y="1547"/>
                </a:cubicBezTo>
                <a:cubicBezTo>
                  <a:pt x="9360" y="1262"/>
                  <a:pt x="9360" y="977"/>
                  <a:pt x="9360" y="733"/>
                </a:cubicBezTo>
                <a:cubicBezTo>
                  <a:pt x="9360" y="570"/>
                  <a:pt x="9360" y="408"/>
                  <a:pt x="9319" y="245"/>
                </a:cubicBezTo>
                <a:cubicBezTo>
                  <a:pt x="9278" y="245"/>
                  <a:pt x="9237" y="204"/>
                  <a:pt x="9157" y="204"/>
                </a:cubicBezTo>
                <a:cubicBezTo>
                  <a:pt x="8912" y="204"/>
                  <a:pt x="8668" y="163"/>
                  <a:pt x="8423" y="163"/>
                </a:cubicBezTo>
                <a:cubicBezTo>
                  <a:pt x="7935" y="163"/>
                  <a:pt x="7447" y="122"/>
                  <a:pt x="6918" y="122"/>
                </a:cubicBezTo>
                <a:cubicBezTo>
                  <a:pt x="6715" y="122"/>
                  <a:pt x="6470" y="122"/>
                  <a:pt x="6227" y="82"/>
                </a:cubicBezTo>
                <a:cubicBezTo>
                  <a:pt x="6145" y="82"/>
                  <a:pt x="6022" y="82"/>
                  <a:pt x="5942" y="82"/>
                </a:cubicBezTo>
                <a:cubicBezTo>
                  <a:pt x="5616" y="42"/>
                  <a:pt x="5291" y="0"/>
                  <a:pt x="4965" y="0"/>
                </a:cubicBezTo>
                <a:cubicBezTo>
                  <a:pt x="4477" y="0"/>
                  <a:pt x="3948" y="0"/>
                  <a:pt x="3460" y="42"/>
                </a:cubicBezTo>
                <a:cubicBezTo>
                  <a:pt x="3175" y="42"/>
                  <a:pt x="2849" y="42"/>
                  <a:pt x="2564" y="42"/>
                </a:cubicBezTo>
                <a:cubicBezTo>
                  <a:pt x="2524" y="42"/>
                  <a:pt x="2441" y="42"/>
                  <a:pt x="2401" y="42"/>
                </a:cubicBezTo>
                <a:cubicBezTo>
                  <a:pt x="1913" y="82"/>
                  <a:pt x="1465" y="122"/>
                  <a:pt x="1018" y="163"/>
                </a:cubicBezTo>
                <a:cubicBezTo>
                  <a:pt x="977" y="163"/>
                  <a:pt x="936" y="163"/>
                  <a:pt x="896" y="163"/>
                </a:cubicBezTo>
                <a:cubicBezTo>
                  <a:pt x="611" y="163"/>
                  <a:pt x="326" y="204"/>
                  <a:pt x="0" y="245"/>
                </a:cubicBezTo>
                <a:cubicBezTo>
                  <a:pt x="0" y="1018"/>
                  <a:pt x="0" y="1018"/>
                  <a:pt x="0" y="1018"/>
                </a:cubicBezTo>
                <a:cubicBezTo>
                  <a:pt x="42" y="1059"/>
                  <a:pt x="42" y="1099"/>
                  <a:pt x="42" y="1139"/>
                </a:cubicBezTo>
                <a:cubicBezTo>
                  <a:pt x="42" y="2279"/>
                  <a:pt x="42" y="3418"/>
                  <a:pt x="42" y="4517"/>
                </a:cubicBezTo>
                <a:cubicBezTo>
                  <a:pt x="42" y="4720"/>
                  <a:pt x="82" y="4965"/>
                  <a:pt x="82" y="5168"/>
                </a:cubicBezTo>
                <a:cubicBezTo>
                  <a:pt x="82" y="5616"/>
                  <a:pt x="122" y="6064"/>
                  <a:pt x="122" y="6511"/>
                </a:cubicBezTo>
                <a:cubicBezTo>
                  <a:pt x="122" y="6959"/>
                  <a:pt x="163" y="7406"/>
                  <a:pt x="163" y="7854"/>
                </a:cubicBezTo>
                <a:cubicBezTo>
                  <a:pt x="163" y="8138"/>
                  <a:pt x="163" y="8423"/>
                  <a:pt x="163" y="8709"/>
                </a:cubicBezTo>
                <a:cubicBezTo>
                  <a:pt x="163" y="8789"/>
                  <a:pt x="204" y="8831"/>
                  <a:pt x="204" y="8912"/>
                </a:cubicBezTo>
                <a:cubicBezTo>
                  <a:pt x="204" y="8952"/>
                  <a:pt x="245" y="8994"/>
                  <a:pt x="285" y="8994"/>
                </a:cubicBezTo>
                <a:cubicBezTo>
                  <a:pt x="570" y="8994"/>
                  <a:pt x="896" y="9034"/>
                  <a:pt x="1181" y="9034"/>
                </a:cubicBezTo>
                <a:cubicBezTo>
                  <a:pt x="1425" y="9074"/>
                  <a:pt x="1669" y="9074"/>
                  <a:pt x="1913" y="9074"/>
                </a:cubicBezTo>
                <a:cubicBezTo>
                  <a:pt x="2238" y="9074"/>
                  <a:pt x="2524" y="9115"/>
                  <a:pt x="2849" y="9115"/>
                </a:cubicBezTo>
                <a:cubicBezTo>
                  <a:pt x="3255" y="9156"/>
                  <a:pt x="3663" y="9156"/>
                  <a:pt x="4069" y="9156"/>
                </a:cubicBezTo>
                <a:cubicBezTo>
                  <a:pt x="4111" y="9156"/>
                  <a:pt x="4192" y="9156"/>
                  <a:pt x="4274" y="9156"/>
                </a:cubicBezTo>
                <a:cubicBezTo>
                  <a:pt x="4436" y="9197"/>
                  <a:pt x="4599" y="9197"/>
                  <a:pt x="4802" y="9237"/>
                </a:cubicBezTo>
                <a:cubicBezTo>
                  <a:pt x="4965" y="9237"/>
                  <a:pt x="5087" y="9237"/>
                  <a:pt x="5250" y="9237"/>
                </a:cubicBezTo>
                <a:cubicBezTo>
                  <a:pt x="5371" y="9237"/>
                  <a:pt x="5453" y="9278"/>
                  <a:pt x="5576" y="9278"/>
                </a:cubicBezTo>
                <a:cubicBezTo>
                  <a:pt x="7406" y="9278"/>
                  <a:pt x="7406" y="9278"/>
                  <a:pt x="7406" y="9278"/>
                </a:cubicBezTo>
                <a:cubicBezTo>
                  <a:pt x="7447" y="9278"/>
                  <a:pt x="7447" y="9278"/>
                  <a:pt x="7447" y="9278"/>
                </a:cubicBezTo>
                <a:cubicBezTo>
                  <a:pt x="7650" y="9278"/>
                  <a:pt x="7813" y="9237"/>
                  <a:pt x="7975" y="9237"/>
                </a:cubicBezTo>
                <a:cubicBezTo>
                  <a:pt x="8301" y="9237"/>
                  <a:pt x="8627" y="9237"/>
                  <a:pt x="8994" y="9197"/>
                </a:cubicBezTo>
                <a:cubicBezTo>
                  <a:pt x="8994" y="8994"/>
                  <a:pt x="9034" y="8789"/>
                  <a:pt x="9034" y="8546"/>
                </a:cubicBezTo>
                <a:cubicBezTo>
                  <a:pt x="9074" y="8464"/>
                  <a:pt x="9074" y="8343"/>
                  <a:pt x="9074" y="8220"/>
                </a:cubicBezTo>
                <a:cubicBezTo>
                  <a:pt x="9074" y="8058"/>
                  <a:pt x="9115" y="7935"/>
                  <a:pt x="9115" y="7813"/>
                </a:cubicBezTo>
                <a:cubicBezTo>
                  <a:pt x="9115" y="7650"/>
                  <a:pt x="9157" y="7487"/>
                  <a:pt x="9157" y="7324"/>
                </a:cubicBezTo>
                <a:cubicBezTo>
                  <a:pt x="9157" y="7162"/>
                  <a:pt x="9157" y="6999"/>
                  <a:pt x="9157" y="6836"/>
                </a:cubicBezTo>
                <a:cubicBezTo>
                  <a:pt x="9197" y="6430"/>
                  <a:pt x="9197" y="6064"/>
                  <a:pt x="9237" y="5656"/>
                </a:cubicBezTo>
                <a:cubicBezTo>
                  <a:pt x="9237" y="5413"/>
                  <a:pt x="9278" y="5128"/>
                  <a:pt x="9278" y="4883"/>
                </a:cubicBezTo>
                <a:cubicBezTo>
                  <a:pt x="9278" y="4557"/>
                  <a:pt x="9319" y="4274"/>
                  <a:pt x="9319" y="3948"/>
                </a:cubicBezTo>
                <a:cubicBezTo>
                  <a:pt x="9360" y="3703"/>
                  <a:pt x="9360" y="3418"/>
                  <a:pt x="9360" y="3175"/>
                </a:cubicBezTo>
                <a:cubicBezTo>
                  <a:pt x="9360" y="2889"/>
                  <a:pt x="9360" y="2646"/>
                  <a:pt x="9360" y="2361"/>
                </a:cubicBezTo>
                <a:cubicBezTo>
                  <a:pt x="9400" y="2198"/>
                  <a:pt x="9360" y="1995"/>
                  <a:pt x="9360" y="1790"/>
                </a:cubicBezTo>
                <a:cubicBezTo>
                  <a:pt x="9360" y="1790"/>
                  <a:pt x="9400" y="1750"/>
                  <a:pt x="9400" y="1710"/>
                </a:cubicBezTo>
              </a:path>
            </a:pathLst>
          </a:cu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 dirty="0"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0FF478-0D3A-4DFA-BD59-707DD2C5E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3597" r="711" b="27203"/>
          <a:stretch/>
        </p:blipFill>
        <p:spPr>
          <a:xfrm>
            <a:off x="0" y="10979"/>
            <a:ext cx="12192000" cy="62796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D8AC41-6464-4CE0-BAE6-8B6893461CB4}"/>
              </a:ext>
            </a:extLst>
          </p:cNvPr>
          <p:cNvSpPr/>
          <p:nvPr/>
        </p:nvSpPr>
        <p:spPr>
          <a:xfrm>
            <a:off x="4231817" y="6605368"/>
            <a:ext cx="779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Barry looks in rock pool with his daughter (7) on a beach near his home in Bateman's Bay. © Richard Wainwright</a:t>
            </a:r>
          </a:p>
        </p:txBody>
      </p:sp>
      <p:sp>
        <p:nvSpPr>
          <p:cNvPr id="11" name="Round Diagonal Corner of Rectangle 10">
            <a:extLst>
              <a:ext uri="{FF2B5EF4-FFF2-40B4-BE49-F238E27FC236}">
                <a16:creationId xmlns:a16="http://schemas.microsoft.com/office/drawing/2014/main" id="{5ED149FF-68AB-804D-87F6-B6F9DCCFF407}"/>
              </a:ext>
            </a:extLst>
          </p:cNvPr>
          <p:cNvSpPr/>
          <p:nvPr/>
        </p:nvSpPr>
        <p:spPr>
          <a:xfrm rot="16200000">
            <a:off x="9097172" y="351554"/>
            <a:ext cx="2449901" cy="2835618"/>
          </a:xfrm>
          <a:prstGeom prst="round2Diag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8607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45407" y="876811"/>
            <a:ext cx="2221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Imagine if other people and the world meant as much to us as our phone.</a:t>
            </a:r>
          </a:p>
        </p:txBody>
      </p:sp>
    </p:spTree>
    <p:extLst>
      <p:ext uri="{BB962C8B-B14F-4D97-AF65-F5344CB8AC3E}">
        <p14:creationId xmlns:p14="http://schemas.microsoft.com/office/powerpoint/2010/main" val="136308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673096-1856-6A40-B2BC-56BB92B4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66BDA2-5C34-824F-9DC4-35C3C54C13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F8898-D8D9-4C02-A8C0-189131314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6" r="2500" b="6031"/>
          <a:stretch/>
        </p:blipFill>
        <p:spPr>
          <a:xfrm>
            <a:off x="-1" y="1"/>
            <a:ext cx="12191999" cy="62906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CAB2AD-546A-4567-A729-4A42F9CFEE0D}"/>
              </a:ext>
            </a:extLst>
          </p:cNvPr>
          <p:cNvSpPr/>
          <p:nvPr/>
        </p:nvSpPr>
        <p:spPr>
          <a:xfrm>
            <a:off x="6506004" y="5782828"/>
            <a:ext cx="54271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 and Angelo play at home before leaving for the local school which is close to their </a:t>
            </a:r>
            <a:r>
              <a:rPr lang="en-AU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Manide</a:t>
            </a:r>
            <a:r>
              <a:rPr lang="en-A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community in Camarines Norte, Philippines.  © Richard Wainwright</a:t>
            </a:r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14946B61-9DF9-CD45-92D0-81D282827D87}"/>
              </a:ext>
            </a:extLst>
          </p:cNvPr>
          <p:cNvSpPr/>
          <p:nvPr/>
        </p:nvSpPr>
        <p:spPr>
          <a:xfrm rot="16200000">
            <a:off x="370618" y="2043429"/>
            <a:ext cx="4033941" cy="3816424"/>
          </a:xfrm>
          <a:prstGeom prst="round2Diag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FF2F3-316E-4458-9869-498FE7C25BB6}"/>
              </a:ext>
            </a:extLst>
          </p:cNvPr>
          <p:cNvSpPr txBox="1"/>
          <p:nvPr/>
        </p:nvSpPr>
        <p:spPr>
          <a:xfrm>
            <a:off x="839416" y="2296031"/>
            <a:ext cx="31535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would live in a caring world where everyone is important.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We wouldn’t be harming our planet for our own gain, not considering the impact on our global family and future generations. </a:t>
            </a:r>
          </a:p>
        </p:txBody>
      </p:sp>
    </p:spTree>
    <p:extLst>
      <p:ext uri="{BB962C8B-B14F-4D97-AF65-F5344CB8AC3E}">
        <p14:creationId xmlns:p14="http://schemas.microsoft.com/office/powerpoint/2010/main" val="33439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11056938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7C7C10F-0167-064D-80C7-8E5FAAE290EC}"/>
              </a:ext>
            </a:extLst>
          </p:cNvPr>
          <p:cNvSpPr txBox="1">
            <a:spLocks/>
          </p:cNvSpPr>
          <p:nvPr/>
        </p:nvSpPr>
        <p:spPr>
          <a:xfrm>
            <a:off x="3437168" y="2094896"/>
            <a:ext cx="5317665" cy="1772828"/>
          </a:xfrm>
          <a:prstGeom prst="rect">
            <a:avLst/>
          </a:prstGeom>
        </p:spPr>
        <p:txBody>
          <a:bodyPr/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dobe Garamond Pro Bold" panose="02020502060506020403" pitchFamily="18" charset="77"/>
              </a:rPr>
              <a:t>So I say, in a clear and loud voice, “Listen to a new commandment-Love thy </a:t>
            </a:r>
            <a:r>
              <a:rPr lang="en-US" sz="3600" b="1" dirty="0" err="1">
                <a:solidFill>
                  <a:srgbClr val="FFFFFF"/>
                </a:solidFill>
                <a:latin typeface="Adobe Garamond Pro Bold" panose="02020502060506020403" pitchFamily="18" charset="77"/>
              </a:rPr>
              <a:t>neighbour</a:t>
            </a:r>
            <a:r>
              <a:rPr lang="en-US" sz="3600" b="1" dirty="0">
                <a:solidFill>
                  <a:srgbClr val="FFFFFF"/>
                </a:solidFill>
                <a:latin typeface="Adobe Garamond Pro Bold" panose="02020502060506020403" pitchFamily="18" charset="77"/>
              </a:rPr>
              <a:t> as thy phone!”</a:t>
            </a:r>
            <a:endParaRPr lang="en-US" sz="2800" dirty="0">
              <a:solidFill>
                <a:srgbClr val="FFFFFF"/>
              </a:solidFill>
              <a:latin typeface="Adobe Garamond Pro" panose="02020502060506020403" pitchFamily="18" charset="77"/>
            </a:endParaRPr>
          </a:p>
        </p:txBody>
      </p:sp>
      <p:sp>
        <p:nvSpPr>
          <p:cNvPr id="12" name="Freeform: Shape 5">
            <a:extLst>
              <a:ext uri="{FF2B5EF4-FFF2-40B4-BE49-F238E27FC236}">
                <a16:creationId xmlns:a16="http://schemas.microsoft.com/office/drawing/2014/main" id="{C30A5238-0186-5F49-BA94-3A87530971CC}"/>
              </a:ext>
            </a:extLst>
          </p:cNvPr>
          <p:cNvSpPr>
            <a:spLocks noChangeAspect="1"/>
          </p:cNvSpPr>
          <p:nvPr/>
        </p:nvSpPr>
        <p:spPr>
          <a:xfrm>
            <a:off x="8754833" y="4437112"/>
            <a:ext cx="215130" cy="215130"/>
          </a:xfrm>
          <a:custGeom>
            <a:avLst/>
            <a:gdLst>
              <a:gd name="connsiteX0" fmla="*/ 121539 w 180975"/>
              <a:gd name="connsiteY0" fmla="*/ 20670 h 180975"/>
              <a:gd name="connsiteX1" fmla="*/ 121539 w 180975"/>
              <a:gd name="connsiteY1" fmla="*/ 107824 h 180975"/>
              <a:gd name="connsiteX2" fmla="*/ 107918 w 180975"/>
              <a:gd name="connsiteY2" fmla="*/ 121445 h 180975"/>
              <a:gd name="connsiteX3" fmla="*/ 20764 w 180975"/>
              <a:gd name="connsiteY3" fmla="*/ 121445 h 180975"/>
              <a:gd name="connsiteX4" fmla="*/ 7144 w 180975"/>
              <a:gd name="connsiteY4" fmla="*/ 135066 h 180975"/>
              <a:gd name="connsiteX5" fmla="*/ 7144 w 180975"/>
              <a:gd name="connsiteY5" fmla="*/ 165831 h 180975"/>
              <a:gd name="connsiteX6" fmla="*/ 20764 w 180975"/>
              <a:gd name="connsiteY6" fmla="*/ 179452 h 180975"/>
              <a:gd name="connsiteX7" fmla="*/ 121539 w 180975"/>
              <a:gd name="connsiteY7" fmla="*/ 179452 h 180975"/>
              <a:gd name="connsiteX8" fmla="*/ 165925 w 180975"/>
              <a:gd name="connsiteY8" fmla="*/ 179452 h 180975"/>
              <a:gd name="connsiteX9" fmla="*/ 179546 w 180975"/>
              <a:gd name="connsiteY9" fmla="*/ 165831 h 180975"/>
              <a:gd name="connsiteX10" fmla="*/ 179546 w 180975"/>
              <a:gd name="connsiteY10" fmla="*/ 121540 h 180975"/>
              <a:gd name="connsiteX11" fmla="*/ 179546 w 180975"/>
              <a:gd name="connsiteY11" fmla="*/ 20766 h 180975"/>
              <a:gd name="connsiteX12" fmla="*/ 165925 w 180975"/>
              <a:gd name="connsiteY12" fmla="*/ 7145 h 180975"/>
              <a:gd name="connsiteX13" fmla="*/ 135160 w 180975"/>
              <a:gd name="connsiteY13" fmla="*/ 7145 h 180975"/>
              <a:gd name="connsiteX14" fmla="*/ 121539 w 180975"/>
              <a:gd name="connsiteY14" fmla="*/ 2067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975" h="180975">
                <a:moveTo>
                  <a:pt x="121539" y="20670"/>
                </a:moveTo>
                <a:lnTo>
                  <a:pt x="121539" y="107824"/>
                </a:lnTo>
                <a:cubicBezTo>
                  <a:pt x="121539" y="115349"/>
                  <a:pt x="115443" y="121445"/>
                  <a:pt x="107918" y="121445"/>
                </a:cubicBezTo>
                <a:lnTo>
                  <a:pt x="20764" y="121445"/>
                </a:lnTo>
                <a:cubicBezTo>
                  <a:pt x="13240" y="121445"/>
                  <a:pt x="7144" y="127541"/>
                  <a:pt x="7144" y="135066"/>
                </a:cubicBezTo>
                <a:lnTo>
                  <a:pt x="7144" y="165831"/>
                </a:lnTo>
                <a:cubicBezTo>
                  <a:pt x="7144" y="173356"/>
                  <a:pt x="13240" y="179452"/>
                  <a:pt x="20764" y="179452"/>
                </a:cubicBezTo>
                <a:lnTo>
                  <a:pt x="121539" y="179452"/>
                </a:lnTo>
                <a:lnTo>
                  <a:pt x="165925" y="179452"/>
                </a:lnTo>
                <a:cubicBezTo>
                  <a:pt x="173450" y="179452"/>
                  <a:pt x="179546" y="173356"/>
                  <a:pt x="179546" y="165831"/>
                </a:cubicBezTo>
                <a:lnTo>
                  <a:pt x="179546" y="121540"/>
                </a:lnTo>
                <a:lnTo>
                  <a:pt x="179546" y="20766"/>
                </a:lnTo>
                <a:cubicBezTo>
                  <a:pt x="179546" y="13241"/>
                  <a:pt x="173450" y="7145"/>
                  <a:pt x="165925" y="7145"/>
                </a:cubicBezTo>
                <a:lnTo>
                  <a:pt x="135160" y="7145"/>
                </a:lnTo>
                <a:cubicBezTo>
                  <a:pt x="127635" y="7050"/>
                  <a:pt x="121539" y="13146"/>
                  <a:pt x="121539" y="20670"/>
                </a:cubicBezTo>
                <a:close/>
              </a:path>
            </a:pathLst>
          </a:custGeom>
          <a:solidFill>
            <a:srgbClr val="C3DDD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4" name="Freeform: Shape 3">
            <a:extLst>
              <a:ext uri="{FF2B5EF4-FFF2-40B4-BE49-F238E27FC236}">
                <a16:creationId xmlns:a16="http://schemas.microsoft.com/office/drawing/2014/main" id="{C013439E-B706-8643-82BE-DF8F8A349B36}"/>
              </a:ext>
            </a:extLst>
          </p:cNvPr>
          <p:cNvSpPr>
            <a:spLocks noChangeAspect="1"/>
          </p:cNvSpPr>
          <p:nvPr/>
        </p:nvSpPr>
        <p:spPr>
          <a:xfrm>
            <a:off x="3108812" y="1798174"/>
            <a:ext cx="328356" cy="328356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rgbClr val="C3DDD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3771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14B8317-A9F9-0B4D-B9C8-EDD9D266F143}" vid="{03357CA7-B739-0440-930E-86D7FBF038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8022CAF0CF4E8F2A2F1633DCF88F" ma:contentTypeVersion="15" ma:contentTypeDescription="Create a new document." ma:contentTypeScope="" ma:versionID="77d3c1a71311ac48f29f9e054f880254">
  <xsd:schema xmlns:xsd="http://www.w3.org/2001/XMLSchema" xmlns:xs="http://www.w3.org/2001/XMLSchema" xmlns:p="http://schemas.microsoft.com/office/2006/metadata/properties" xmlns:ns3="827c324d-dd95-45ea-85ed-7126813b518f" xmlns:ns4="9e00334d-dd00-4f78-9815-2808d8351382" targetNamespace="http://schemas.microsoft.com/office/2006/metadata/properties" ma:root="true" ma:fieldsID="b03ec1676bad73eaa6decd1c59ebccc2" ns3:_="" ns4:_="">
    <xsd:import namespace="827c324d-dd95-45ea-85ed-7126813b518f"/>
    <xsd:import namespace="9e00334d-dd00-4f78-9815-2808d8351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c324d-dd95-45ea-85ed-7126813b518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0334d-dd00-4f78-9815-2808d835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59C6B-585E-4EAC-90E9-548BF083CC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DD11FE-B443-4371-846A-D7880AFF72D8}">
  <ds:schemaRefs>
    <ds:schemaRef ds:uri="http://schemas.openxmlformats.org/package/2006/metadata/core-properties"/>
    <ds:schemaRef ds:uri="9e00334d-dd00-4f78-9815-2808d8351382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827c324d-dd95-45ea-85ed-7126813b518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DA13DC-1B9D-4F63-8CF8-502ED8A29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c324d-dd95-45ea-85ed-7126813b518f"/>
    <ds:schemaRef ds:uri="9e00334d-dd00-4f78-9815-2808d8351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523</Words>
  <Application>Microsoft Office PowerPoint</Application>
  <PresentationFormat>Widescreen</PresentationFormat>
  <Paragraphs>64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Adobe Garamond Pro Bold</vt:lpstr>
      <vt:lpstr>Arial</vt:lpstr>
      <vt:lpstr>Calibri</vt:lpstr>
      <vt:lpstr>Open Sans</vt:lpstr>
      <vt:lpstr>Roboto</vt:lpstr>
      <vt:lpstr>Times New Roman</vt:lpstr>
      <vt:lpstr>Theme1</vt:lpstr>
      <vt:lpstr>Catholic social teaching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thy neighbour as thy iPhone.pptx</dc:title>
  <dc:creator>Kate Andreo</dc:creator>
  <cp:lastModifiedBy>Nicole Dobrohotoff</cp:lastModifiedBy>
  <cp:revision>54</cp:revision>
  <dcterms:created xsi:type="dcterms:W3CDTF">2014-05-06T04:30:00Z</dcterms:created>
  <dcterms:modified xsi:type="dcterms:W3CDTF">2020-12-02T01:55:06Z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Love thy neighbour as thy iPhone.pptx</vt:lpwstr>
  </property>
  <property fmtid="{D5CDD505-2E9C-101B-9397-08002B2CF9AE}" pid="3" name="Topic">
    <vt:lpwstr>Stewardship</vt:lpwstr>
  </property>
  <property fmtid="{D5CDD505-2E9C-101B-9397-08002B2CF9AE}" pid="4" name="Used for">
    <vt:lpwstr>Learning Experience and resources</vt:lpwstr>
  </property>
  <property fmtid="{D5CDD505-2E9C-101B-9397-08002B2CF9AE}" pid="5" name="Document Type">
    <vt:lpwstr>PowerPoint</vt:lpwstr>
  </property>
  <property fmtid="{D5CDD505-2E9C-101B-9397-08002B2CF9AE}" pid="6" name="Document Status">
    <vt:lpwstr>Approved for use outside CA</vt:lpwstr>
  </property>
  <property fmtid="{D5CDD505-2E9C-101B-9397-08002B2CF9AE}" pid="7" name="CE Resource Audience">
    <vt:lpwstr>Secondary;#Tertiary;#Parish;#Staff;#</vt:lpwstr>
  </property>
  <property fmtid="{D5CDD505-2E9C-101B-9397-08002B2CF9AE}" pid="8" name="Curriculum Area">
    <vt:lpwstr>Religious Education;#Civics and Citizenship;#</vt:lpwstr>
  </property>
  <property fmtid="{D5CDD505-2E9C-101B-9397-08002B2CF9AE}" pid="9" name="Cross-curriculum Priorities">
    <vt:lpwstr>Sustainability;#</vt:lpwstr>
  </property>
  <property fmtid="{D5CDD505-2E9C-101B-9397-08002B2CF9AE}" pid="10" name="General Capabilities">
    <vt:lpwstr>Critical and creative thinking;#Ethical understanding;#</vt:lpwstr>
  </property>
  <property fmtid="{D5CDD505-2E9C-101B-9397-08002B2CF9AE}" pid="11" name="ContentTypeId">
    <vt:lpwstr>0x01010000D18022CAF0CF4E8F2A2F1633DCF88F</vt:lpwstr>
  </property>
  <property fmtid="{D5CDD505-2E9C-101B-9397-08002B2CF9AE}" pid="12" name="_dlc_DocIdItemGuid">
    <vt:lpwstr>7a0b97a7-3424-49d5-b918-1cbc3684244e</vt:lpwstr>
  </property>
</Properties>
</file>