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
  </p:notesMasterIdLst>
  <p:sldIdLst>
    <p:sldId id="295" r:id="rId6"/>
    <p:sldId id="296" r:id="rId7"/>
    <p:sldId id="297" r:id="rId8"/>
    <p:sldId id="304" r:id="rId9"/>
    <p:sldId id="305" r:id="rId10"/>
    <p:sldId id="306" r:id="rId11"/>
    <p:sldId id="256" r:id="rId12"/>
    <p:sldId id="282" r:id="rId13"/>
    <p:sldId id="283" r:id="rId14"/>
    <p:sldId id="284"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49" autoAdjust="0"/>
  </p:normalViewPr>
  <p:slideViewPr>
    <p:cSldViewPr showGuides="1">
      <p:cViewPr varScale="1">
        <p:scale>
          <a:sx n="51" d="100"/>
          <a:sy n="51" d="100"/>
        </p:scale>
        <p:origin x="-207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78ACA2-C1AA-4855-81A2-71EAB9C22887}" type="datetimeFigureOut">
              <a:rPr lang="en-AU" smtClean="0"/>
              <a:t>1/05/2014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52D4E8-7AB1-4592-AD05-373518E01C4B}" type="slidenum">
              <a:rPr lang="en-AU" smtClean="0"/>
              <a:t>‹#›</a:t>
            </a:fld>
            <a:endParaRPr lang="en-AU"/>
          </a:p>
        </p:txBody>
      </p:sp>
    </p:spTree>
    <p:extLst>
      <p:ext uri="{BB962C8B-B14F-4D97-AF65-F5344CB8AC3E}">
        <p14:creationId xmlns:p14="http://schemas.microsoft.com/office/powerpoint/2010/main" val="345088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couterre.com/hms-cambodian-poverty-pay-scandal-exposed-on-swedish-t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couterre.com/hm-conscious-leaves-workers-unconscious-says-anti-sweatshop-grou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ecouterr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facebook.com/ethicalfashionforum" TargetMode="External"/><Relationship Id="rId4" Type="http://schemas.openxmlformats.org/officeDocument/2006/relationships/hyperlink" Target="http://www.facebook.com/ecosalon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52D4E8-7AB1-4592-AD05-373518E01C4B}" type="slidenum">
              <a:rPr lang="en-AU" smtClean="0"/>
              <a:t>1</a:t>
            </a:fld>
            <a:endParaRPr lang="en-AU"/>
          </a:p>
        </p:txBody>
      </p:sp>
    </p:spTree>
    <p:extLst>
      <p:ext uri="{BB962C8B-B14F-4D97-AF65-F5344CB8AC3E}">
        <p14:creationId xmlns:p14="http://schemas.microsoft.com/office/powerpoint/2010/main" val="228864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smtClean="0"/>
              <a:t>There is a story that during WWII a statue at the centre of a small Italian village was blown apart by German bombs. After the fighting the villagers worked together to rebuild the statue out of the rubble. It was an arduous task that took many hours but after weeks they finally rebuilt the statue with the exception of its hands. Some villagers wanted to buy a new one, others to throw it away saying “A Christ with no hands is no Christ at all.” The priest who had remained silent during the debate finally intervened, saying, “Leave it, for it reminds us, that we have to be the hands of Christ in this world.”  Together we are the body of Christ on earth.</a:t>
            </a:r>
          </a:p>
          <a:p>
            <a:r>
              <a:rPr lang="en-AU" altLang="en-US" dirty="0" smtClean="0"/>
              <a:t>In one sense the villagers who said “A Christ with no hands is no Christ at all” were right. If the people of God are not active on earth, then Jesus is not present.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7F0766E-8757-450C-B852-C4DBF8CB7109}" type="slidenum">
              <a:rPr lang="en-AU" altLang="en-US" smtClean="0">
                <a:latin typeface="Arial" charset="0"/>
              </a:rPr>
              <a:pPr eaLnBrk="1" hangingPunct="1"/>
              <a:t>3</a:t>
            </a:fld>
            <a:endParaRPr lang="en-AU"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Who thinks a rubber ring is a very important part of the shuttle?</a:t>
            </a:r>
          </a:p>
          <a:p>
            <a:r>
              <a:rPr lang="en-US" altLang="en-US" dirty="0" smtClean="0"/>
              <a:t>It is when it doesn’t do its part – because the o ring failed the whole shuttle exploded.</a:t>
            </a:r>
          </a:p>
          <a:p>
            <a:r>
              <a:rPr lang="en-US" altLang="en-US" dirty="0" smtClean="0"/>
              <a:t>We all need to make sure we do our part, no matter how small we think it is.</a:t>
            </a:r>
          </a:p>
          <a:p>
            <a:endParaRPr lang="en-AU" dirty="0"/>
          </a:p>
        </p:txBody>
      </p:sp>
      <p:sp>
        <p:nvSpPr>
          <p:cNvPr id="4" name="Slide Number Placeholder 3"/>
          <p:cNvSpPr>
            <a:spLocks noGrp="1"/>
          </p:cNvSpPr>
          <p:nvPr>
            <p:ph type="sldNum" sz="quarter" idx="10"/>
          </p:nvPr>
        </p:nvSpPr>
        <p:spPr/>
        <p:txBody>
          <a:bodyPr/>
          <a:lstStyle/>
          <a:p>
            <a:fld id="{9952D4E8-7AB1-4592-AD05-373518E01C4B}" type="slidenum">
              <a:rPr lang="en-AU" smtClean="0"/>
              <a:t>6</a:t>
            </a:fld>
            <a:endParaRPr lang="en-AU"/>
          </a:p>
        </p:txBody>
      </p:sp>
    </p:spTree>
    <p:extLst>
      <p:ext uri="{BB962C8B-B14F-4D97-AF65-F5344CB8AC3E}">
        <p14:creationId xmlns:p14="http://schemas.microsoft.com/office/powerpoint/2010/main" val="1368625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Yes, slaves.</a:t>
            </a:r>
          </a:p>
          <a:p>
            <a:r>
              <a:rPr lang="en-AU" dirty="0" smtClean="0"/>
              <a:t>Have you ever wondered how companies like H&amp;M and Forever 21 can sell t-shirts for 5 dollars?</a:t>
            </a:r>
          </a:p>
          <a:p>
            <a:r>
              <a:rPr lang="en-AU" dirty="0" smtClean="0"/>
              <a:t>There are people in countries such as Uzbekistan, Cambodia, Bangladesh and India who are forced to work against their will. Whether they’re picking cotton or tanning leather, they aren’t being paid to make your clothing. They are literally bound to a life of enslavement with very little hope of getting out.</a:t>
            </a:r>
          </a:p>
          <a:p>
            <a:r>
              <a:rPr lang="en-AU" dirty="0" smtClean="0"/>
              <a:t>Factory workers who </a:t>
            </a:r>
            <a:r>
              <a:rPr lang="en-AU" i="1" dirty="0" smtClean="0"/>
              <a:t>are </a:t>
            </a:r>
            <a:r>
              <a:rPr lang="en-AU" dirty="0" smtClean="0"/>
              <a:t>being paid are probably who you would think of as “sweatshop” workers and are most likely earning less than a living wage — that means they can’t afford to feed or shelter themselves, let alone their families. In 2012, </a:t>
            </a:r>
            <a:r>
              <a:rPr lang="en-AU" dirty="0" smtClean="0">
                <a:hlinkClick r:id="rId3"/>
              </a:rPr>
              <a:t>a Swedish broadcaster reported</a:t>
            </a:r>
            <a:r>
              <a:rPr lang="en-AU" dirty="0" smtClean="0"/>
              <a:t> that workers in Cambodia were being paid so little they had to borrow money for food.</a:t>
            </a:r>
            <a:endParaRPr lang="en-AU" dirty="0">
              <a:effectLst/>
            </a:endParaRPr>
          </a:p>
        </p:txBody>
      </p:sp>
      <p:sp>
        <p:nvSpPr>
          <p:cNvPr id="4" name="Slide Number Placeholder 3"/>
          <p:cNvSpPr>
            <a:spLocks noGrp="1"/>
          </p:cNvSpPr>
          <p:nvPr>
            <p:ph type="sldNum" sz="quarter" idx="10"/>
          </p:nvPr>
        </p:nvSpPr>
        <p:spPr/>
        <p:txBody>
          <a:bodyPr/>
          <a:lstStyle/>
          <a:p>
            <a:fld id="{9952D4E8-7AB1-4592-AD05-373518E01C4B}" type="slidenum">
              <a:rPr lang="en-AU" smtClean="0"/>
              <a:t>7</a:t>
            </a:fld>
            <a:endParaRPr lang="en-AU"/>
          </a:p>
        </p:txBody>
      </p:sp>
    </p:spTree>
    <p:extLst>
      <p:ext uri="{BB962C8B-B14F-4D97-AF65-F5344CB8AC3E}">
        <p14:creationId xmlns:p14="http://schemas.microsoft.com/office/powerpoint/2010/main" val="228864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 bargain shopping, big sale seeking, cheap consumer mentality is directly related to the people making our clothing. Because we expect to be able to buy a shirt for less than $20, retailers are forced to find ways to lower costs and compete in a highly-saturated market. This usually requires cutting corners in manufacturing overseas.</a:t>
            </a:r>
          </a:p>
          <a:p>
            <a:r>
              <a:rPr lang="en-AU" dirty="0" smtClean="0"/>
              <a:t>In November, H&amp;M made a public statement saying it plans to deliver a “living wage” to more than 850,000 textile workers by 2018. While it sounds like a noble gesture, it raises the question of why the giant retailer wasn’t paying its workers fairly in the first place. In the past, H&amp;M has been accused of </a:t>
            </a:r>
            <a:r>
              <a:rPr lang="en-AU" dirty="0" smtClean="0">
                <a:hlinkClick r:id="rId3"/>
              </a:rPr>
              <a:t>promoting poverty pay, unsafe working environments and malnutrition</a:t>
            </a:r>
            <a:r>
              <a:rPr lang="en-AU" dirty="0" smtClean="0"/>
              <a:t>.</a:t>
            </a:r>
          </a:p>
          <a:p>
            <a:r>
              <a:rPr lang="en-AU" dirty="0" smtClean="0"/>
              <a:t>H&amp;M is not alone — Forever 21, </a:t>
            </a:r>
            <a:r>
              <a:rPr lang="en-AU" dirty="0" err="1" smtClean="0"/>
              <a:t>Inditex</a:t>
            </a:r>
            <a:r>
              <a:rPr lang="en-AU" dirty="0" smtClean="0"/>
              <a:t> (the parent company of Zara), GAP, JC Penney, and many more, are major players in human rights and labour issues around the world.</a:t>
            </a:r>
            <a:endParaRPr lang="en-AU" dirty="0">
              <a:effectLst/>
            </a:endParaRPr>
          </a:p>
        </p:txBody>
      </p:sp>
      <p:sp>
        <p:nvSpPr>
          <p:cNvPr id="4" name="Slide Number Placeholder 3"/>
          <p:cNvSpPr>
            <a:spLocks noGrp="1"/>
          </p:cNvSpPr>
          <p:nvPr>
            <p:ph type="sldNum" sz="quarter" idx="10"/>
          </p:nvPr>
        </p:nvSpPr>
        <p:spPr/>
        <p:txBody>
          <a:bodyPr/>
          <a:lstStyle/>
          <a:p>
            <a:fld id="{9952D4E8-7AB1-4592-AD05-373518E01C4B}" type="slidenum">
              <a:rPr lang="en-AU" smtClean="0"/>
              <a:t>8</a:t>
            </a:fld>
            <a:endParaRPr lang="en-AU"/>
          </a:p>
        </p:txBody>
      </p:sp>
    </p:spTree>
    <p:extLst>
      <p:ext uri="{BB962C8B-B14F-4D97-AF65-F5344CB8AC3E}">
        <p14:creationId xmlns:p14="http://schemas.microsoft.com/office/powerpoint/2010/main" val="228864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fast fashion industry has turned four regular seasons into 52 “</a:t>
            </a:r>
            <a:r>
              <a:rPr lang="en-AU" dirty="0" err="1" smtClean="0"/>
              <a:t>microseasons</a:t>
            </a:r>
            <a:r>
              <a:rPr lang="en-AU" dirty="0" smtClean="0"/>
              <a:t>” to push new trends and encourage rapid consumption. Retailers make it easy for shoppers to buy a cheap dress, wear it once, and never wear it again. We don’t think about where those clothes go after we’re done with them.</a:t>
            </a:r>
          </a:p>
          <a:p>
            <a:r>
              <a:rPr lang="en-AU" dirty="0" smtClean="0"/>
              <a:t>Nylon, rayon, polyester and other synthetic materials are essentially plastics that will most likely be around for far longer than you will. At the rate consumer waste is piling up, it doesn’t look good for the future of the planet.</a:t>
            </a:r>
            <a:endParaRPr lang="en-AU" dirty="0">
              <a:effectLst/>
            </a:endParaRPr>
          </a:p>
        </p:txBody>
      </p:sp>
      <p:sp>
        <p:nvSpPr>
          <p:cNvPr id="4" name="Slide Number Placeholder 3"/>
          <p:cNvSpPr>
            <a:spLocks noGrp="1"/>
          </p:cNvSpPr>
          <p:nvPr>
            <p:ph type="sldNum" sz="quarter" idx="10"/>
          </p:nvPr>
        </p:nvSpPr>
        <p:spPr/>
        <p:txBody>
          <a:bodyPr/>
          <a:lstStyle/>
          <a:p>
            <a:fld id="{9952D4E8-7AB1-4592-AD05-373518E01C4B}" type="slidenum">
              <a:rPr lang="en-AU" smtClean="0"/>
              <a:t>9</a:t>
            </a:fld>
            <a:endParaRPr lang="en-AU"/>
          </a:p>
        </p:txBody>
      </p:sp>
    </p:spTree>
    <p:extLst>
      <p:ext uri="{BB962C8B-B14F-4D97-AF65-F5344CB8AC3E}">
        <p14:creationId xmlns:p14="http://schemas.microsoft.com/office/powerpoint/2010/main" val="228864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Consumers have the purchasing power. We all have the ability to change the industry by choosing which companies deserve our dollars. It comes down to educating yourself and adjusting your lifestyle in a way that doesn’t require excessive consumption of disposable clothing.</a:t>
            </a:r>
          </a:p>
          <a:p>
            <a:r>
              <a:rPr lang="en-AU" dirty="0" smtClean="0"/>
              <a:t>Education can be as simple as following a few ethical fashion blogs on Facebook. You’ll learn something throughout the day just from reading the headlines. (e.g. </a:t>
            </a:r>
            <a:r>
              <a:rPr lang="en-AU" dirty="0" err="1" smtClean="0">
                <a:hlinkClick r:id="rId3"/>
              </a:rPr>
              <a:t>Ecouterre</a:t>
            </a:r>
            <a:r>
              <a:rPr lang="en-AU" dirty="0" smtClean="0"/>
              <a:t>, </a:t>
            </a:r>
            <a:r>
              <a:rPr lang="en-AU" dirty="0" err="1" smtClean="0">
                <a:hlinkClick r:id="rId4"/>
              </a:rPr>
              <a:t>EcoSalon</a:t>
            </a:r>
            <a:r>
              <a:rPr lang="en-AU" dirty="0" smtClean="0"/>
              <a:t> &amp; </a:t>
            </a:r>
            <a:r>
              <a:rPr lang="en-AU" dirty="0" smtClean="0">
                <a:hlinkClick r:id="rId5"/>
              </a:rPr>
              <a:t>Ethical Fashion Forum</a:t>
            </a:r>
            <a:r>
              <a:rPr lang="en-AU" dirty="0" smtClean="0"/>
              <a:t>.)</a:t>
            </a:r>
          </a:p>
          <a:p>
            <a:endParaRPr lang="en-AU" dirty="0" smtClean="0"/>
          </a:p>
          <a:p>
            <a:pPr marL="342900" indent="-342900">
              <a:buAutoNum type="arabicPeriod"/>
            </a:pPr>
            <a:r>
              <a:rPr lang="en-AU" sz="1200" b="1" dirty="0" smtClean="0"/>
              <a:t>Buy local: </a:t>
            </a:r>
            <a:r>
              <a:rPr lang="en-AU" sz="1200" dirty="0" smtClean="0"/>
              <a:t>At the most basic level, when you buy from a local designer or from a local boutique more money stays in the community. According to SustainableConnections.org, “Several studies have shown that when you buy from an independent, locally owned business, rather than nationally owned businesses, significantly more of your money is used to make purchases from other local businesses — continuing to strengthen the economic base of the community.” Not only are you investing in your own city, but you’re also reducing your individual environmental footprint, creating jobs, and putting your tax dollars to good use. Putting that into dollars and cents, </a:t>
            </a:r>
            <a:r>
              <a:rPr lang="en-AU" sz="1200" dirty="0" err="1" smtClean="0"/>
              <a:t>Businessweek</a:t>
            </a:r>
            <a:r>
              <a:rPr lang="en-AU" sz="1200" dirty="0" smtClean="0"/>
              <a:t> reported “for every $100 spent at a locally owned store, $45 remains in the local economy, compared with about $13 per $100 spent at a big box store.”</a:t>
            </a:r>
          </a:p>
          <a:p>
            <a:pPr marL="342900" indent="-342900">
              <a:buFontTx/>
              <a:buAutoNum type="arabicPeriod"/>
            </a:pPr>
            <a:r>
              <a:rPr lang="en-AU" sz="1200" b="1" dirty="0" smtClean="0"/>
              <a:t>Buy “indie”: </a:t>
            </a:r>
            <a:r>
              <a:rPr lang="en-AU" sz="1200" dirty="0" smtClean="0"/>
              <a:t>Support independent designers who are conscious of the production process all the way through. Many of these designers are mindful of where they source their fabric and are involved in the manufacturing from front to back. Some are even doing the sewing themselves in small independent sew shops or incubators.</a:t>
            </a:r>
            <a:r>
              <a:rPr lang="en-AU" sz="1200" baseline="0" dirty="0" smtClean="0"/>
              <a:t> </a:t>
            </a:r>
            <a:r>
              <a:rPr lang="en-AU" sz="1200" dirty="0" smtClean="0"/>
              <a:t>The stories behind companies like </a:t>
            </a:r>
            <a:r>
              <a:rPr lang="en-AU" sz="1200" dirty="0" err="1" smtClean="0"/>
              <a:t>Etiko</a:t>
            </a:r>
            <a:r>
              <a:rPr lang="en-AU" sz="1200" dirty="0" smtClean="0"/>
              <a:t> are a refreshing glimpse into transparent clothing production.</a:t>
            </a:r>
          </a:p>
          <a:p>
            <a:pPr marL="342900" indent="-342900">
              <a:buFontTx/>
              <a:buAutoNum type="arabicPeriod"/>
            </a:pPr>
            <a:r>
              <a:rPr lang="en-AU" sz="1200" b="1" dirty="0" smtClean="0"/>
              <a:t>Buy used: </a:t>
            </a:r>
            <a:r>
              <a:rPr lang="en-AU" sz="1200" dirty="0" smtClean="0"/>
              <a:t>Huge progress can be made by consumers purchasing second-hand. It is imperative that we start making use of the resources already available to us instead of buying new clothing. Not only are the price tags competitive with the fast fashion giants, but many of the garments appear to be practically new. It’s a win-win for your wallet and for the planet.</a:t>
            </a:r>
          </a:p>
          <a:p>
            <a:pPr marL="342900" indent="-342900">
              <a:buFontTx/>
              <a:buAutoNum type="arabicPeriod"/>
            </a:pPr>
            <a:r>
              <a:rPr lang="en-AU" sz="1200" b="1" dirty="0" smtClean="0"/>
              <a:t>Buy less: </a:t>
            </a:r>
            <a:r>
              <a:rPr lang="en-AU" sz="1200" dirty="0" smtClean="0"/>
              <a:t>Buying less is ultimately the solution that can change the world. (And no, it will not lead to an economic Armageddon.)</a:t>
            </a:r>
            <a:r>
              <a:rPr lang="en-AU" sz="1200" baseline="0" dirty="0" smtClean="0"/>
              <a:t> </a:t>
            </a:r>
            <a:r>
              <a:rPr lang="en-AU" sz="1200" dirty="0" smtClean="0"/>
              <a:t>Considering the fact that society’s throwaway consumption habits are at an all-time high, there are ways to use our dollars more economically and efficiently than buying six H&amp;M dresses for $9.99. Instead, you can use that same $59.94 (6 x $9.99) to buy one ethically-produced dress from a local designer and wear it for years to come. I’m not advocating to stop spending. I’m advocating to use your purchasing power in ways that go beyond wearing something once and throwing it away. </a:t>
            </a:r>
          </a:p>
          <a:p>
            <a:endParaRPr lang="en-AU" dirty="0"/>
          </a:p>
        </p:txBody>
      </p:sp>
      <p:sp>
        <p:nvSpPr>
          <p:cNvPr id="4" name="Slide Number Placeholder 3"/>
          <p:cNvSpPr>
            <a:spLocks noGrp="1"/>
          </p:cNvSpPr>
          <p:nvPr>
            <p:ph type="sldNum" sz="quarter" idx="10"/>
          </p:nvPr>
        </p:nvSpPr>
        <p:spPr/>
        <p:txBody>
          <a:bodyPr/>
          <a:lstStyle/>
          <a:p>
            <a:fld id="{9952D4E8-7AB1-4592-AD05-373518E01C4B}" type="slidenum">
              <a:rPr lang="en-AU" smtClean="0"/>
              <a:t>10</a:t>
            </a:fld>
            <a:endParaRPr lang="en-AU"/>
          </a:p>
        </p:txBody>
      </p:sp>
    </p:spTree>
    <p:extLst>
      <p:ext uri="{BB962C8B-B14F-4D97-AF65-F5344CB8AC3E}">
        <p14:creationId xmlns:p14="http://schemas.microsoft.com/office/powerpoint/2010/main" val="228864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FF0B3F5-9858-4434-B852-988CE4051292}" type="datetimeFigureOut">
              <a:rPr lang="en-AU" smtClean="0"/>
              <a:t>1/05/2014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95353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FF0B3F5-9858-4434-B852-988CE4051292}" type="datetimeFigureOut">
              <a:rPr lang="en-AU" smtClean="0"/>
              <a:t>1/05/2014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79936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FF0B3F5-9858-4434-B852-988CE4051292}" type="datetimeFigureOut">
              <a:rPr lang="en-AU" smtClean="0"/>
              <a:t>1/05/2014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309594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FF0B3F5-9858-4434-B852-988CE4051292}" type="datetimeFigureOut">
              <a:rPr lang="en-AU" smtClean="0"/>
              <a:t>1/05/2014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334704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0B3F5-9858-4434-B852-988CE4051292}" type="datetimeFigureOut">
              <a:rPr lang="en-AU" smtClean="0"/>
              <a:t>1/05/2014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183131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FF0B3F5-9858-4434-B852-988CE4051292}" type="datetimeFigureOut">
              <a:rPr lang="en-AU" smtClean="0"/>
              <a:t>1/05/2014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245372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FF0B3F5-9858-4434-B852-988CE4051292}" type="datetimeFigureOut">
              <a:rPr lang="en-AU" smtClean="0"/>
              <a:t>1/05/2014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20991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FF0B3F5-9858-4434-B852-988CE4051292}" type="datetimeFigureOut">
              <a:rPr lang="en-AU" smtClean="0"/>
              <a:t>1/05/2014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129503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0B3F5-9858-4434-B852-988CE4051292}" type="datetimeFigureOut">
              <a:rPr lang="en-AU" smtClean="0"/>
              <a:t>1/05/2014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153206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0B3F5-9858-4434-B852-988CE4051292}" type="datetimeFigureOut">
              <a:rPr lang="en-AU" smtClean="0"/>
              <a:t>1/05/2014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103972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0B3F5-9858-4434-B852-988CE4051292}" type="datetimeFigureOut">
              <a:rPr lang="en-AU" smtClean="0"/>
              <a:t>1/05/2014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21629D-CE73-4638-8C62-130C655D52D8}" type="slidenum">
              <a:rPr lang="en-AU" smtClean="0"/>
              <a:t>‹#›</a:t>
            </a:fld>
            <a:endParaRPr lang="en-AU"/>
          </a:p>
        </p:txBody>
      </p:sp>
    </p:spTree>
    <p:extLst>
      <p:ext uri="{BB962C8B-B14F-4D97-AF65-F5344CB8AC3E}">
        <p14:creationId xmlns:p14="http://schemas.microsoft.com/office/powerpoint/2010/main" val="48952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0B3F5-9858-4434-B852-988CE4051292}" type="datetimeFigureOut">
              <a:rPr lang="en-AU" smtClean="0"/>
              <a:t>1/05/2014</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1629D-CE73-4638-8C62-130C655D52D8}" type="slidenum">
              <a:rPr lang="en-AU" smtClean="0"/>
              <a:t>‹#›</a:t>
            </a:fld>
            <a:endParaRPr lang="en-AU"/>
          </a:p>
        </p:txBody>
      </p:sp>
    </p:spTree>
    <p:extLst>
      <p:ext uri="{BB962C8B-B14F-4D97-AF65-F5344CB8AC3E}">
        <p14:creationId xmlns:p14="http://schemas.microsoft.com/office/powerpoint/2010/main" val="2306277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caritas.org.au/CST" TargetMode="Externa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tif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
            </a:r>
            <a:br>
              <a:rPr lang="en-AU" dirty="0"/>
            </a:br>
            <a:endParaRPr lang="en-AU" dirty="0"/>
          </a:p>
        </p:txBody>
      </p:sp>
      <p:pic>
        <p:nvPicPr>
          <p:cNvPr id="5" name="Picture 4" descr="BeMoreLogov4.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801122"/>
            <a:ext cx="4895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Title 2"/>
          <p:cNvSpPr txBox="1">
            <a:spLocks/>
          </p:cNvSpPr>
          <p:nvPr/>
        </p:nvSpPr>
        <p:spPr>
          <a:xfrm>
            <a:off x="503238" y="2617691"/>
            <a:ext cx="8436941"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1200" dirty="0"/>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61764"/>
            <a:ext cx="9144000" cy="5143500"/>
          </a:xfrm>
          <a:prstGeom prst="rect">
            <a:avLst/>
          </a:prstGeom>
        </p:spPr>
      </p:pic>
    </p:spTree>
    <p:extLst>
      <p:ext uri="{BB962C8B-B14F-4D97-AF65-F5344CB8AC3E}">
        <p14:creationId xmlns:p14="http://schemas.microsoft.com/office/powerpoint/2010/main" val="3487008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MoreLogov4.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801122"/>
            <a:ext cx="4895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Title 2"/>
          <p:cNvSpPr txBox="1">
            <a:spLocks/>
          </p:cNvSpPr>
          <p:nvPr/>
        </p:nvSpPr>
        <p:spPr>
          <a:xfrm>
            <a:off x="503238" y="2617691"/>
            <a:ext cx="8436941"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1200" dirty="0"/>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289384"/>
            <a:ext cx="2406238" cy="1340768"/>
          </a:xfrm>
          <a:prstGeom prst="rect">
            <a:avLst/>
          </a:prstGeom>
          <a:noFill/>
          <a:ln>
            <a:noFill/>
          </a:ln>
          <a:extLst>
            <a:ext uri="{53640926-AAD7-44D8-BBD7-CCE9431645EC}">
              <a14:shadowObscured xmlns:a14="http://schemas.microsoft.com/office/drawing/2010/main"/>
            </a:ext>
          </a:extLst>
        </p:spPr>
      </p:pic>
      <p:sp>
        <p:nvSpPr>
          <p:cNvPr id="16" name="Rectangle 15"/>
          <p:cNvSpPr/>
          <p:nvPr/>
        </p:nvSpPr>
        <p:spPr>
          <a:xfrm>
            <a:off x="1110570" y="1340768"/>
            <a:ext cx="7430254" cy="3416320"/>
          </a:xfrm>
          <a:prstGeom prst="rect">
            <a:avLst/>
          </a:prstGeom>
        </p:spPr>
        <p:txBody>
          <a:bodyPr wrap="square">
            <a:spAutoFit/>
          </a:bodyPr>
          <a:lstStyle/>
          <a:p>
            <a:r>
              <a:rPr lang="en-AU" sz="3600" b="1" dirty="0"/>
              <a:t>It’s not helpless.</a:t>
            </a:r>
            <a:endParaRPr lang="en-AU" sz="3600" dirty="0"/>
          </a:p>
          <a:p>
            <a:pPr marL="342900" indent="-342900">
              <a:buAutoNum type="arabicPeriod"/>
            </a:pPr>
            <a:endParaRPr lang="en-AU" sz="3600" b="1" dirty="0" smtClean="0"/>
          </a:p>
          <a:p>
            <a:pPr marL="342900" indent="-342900">
              <a:buAutoNum type="arabicPeriod"/>
            </a:pPr>
            <a:r>
              <a:rPr lang="en-AU" sz="3600" dirty="0" smtClean="0"/>
              <a:t>Buy local</a:t>
            </a:r>
          </a:p>
          <a:p>
            <a:pPr marL="342900" indent="-342900">
              <a:buFontTx/>
              <a:buAutoNum type="arabicPeriod"/>
            </a:pPr>
            <a:r>
              <a:rPr lang="en-AU" sz="3600" dirty="0" smtClean="0"/>
              <a:t>Buy </a:t>
            </a:r>
            <a:r>
              <a:rPr lang="en-AU" sz="3600" dirty="0"/>
              <a:t>“indie</a:t>
            </a:r>
            <a:r>
              <a:rPr lang="en-AU" sz="3600" dirty="0" smtClean="0"/>
              <a:t>” (including Fair Trade)</a:t>
            </a:r>
          </a:p>
          <a:p>
            <a:pPr marL="342900" indent="-342900">
              <a:buFontTx/>
              <a:buAutoNum type="arabicPeriod"/>
            </a:pPr>
            <a:r>
              <a:rPr lang="en-AU" sz="3600" dirty="0"/>
              <a:t>Buy </a:t>
            </a:r>
            <a:r>
              <a:rPr lang="en-AU" sz="3600" dirty="0" smtClean="0"/>
              <a:t>used</a:t>
            </a:r>
          </a:p>
          <a:p>
            <a:pPr marL="342900" indent="-342900">
              <a:buFontTx/>
              <a:buAutoNum type="arabicPeriod"/>
            </a:pPr>
            <a:r>
              <a:rPr lang="en-AU" sz="3600" dirty="0"/>
              <a:t>Buy </a:t>
            </a:r>
            <a:r>
              <a:rPr lang="en-AU" sz="3600" dirty="0" smtClean="0"/>
              <a:t>less</a:t>
            </a:r>
            <a:endParaRPr lang="en-AU" sz="3600" dirty="0"/>
          </a:p>
        </p:txBody>
      </p:sp>
    </p:spTree>
    <p:extLst>
      <p:ext uri="{BB962C8B-B14F-4D97-AF65-F5344CB8AC3E}">
        <p14:creationId xmlns:p14="http://schemas.microsoft.com/office/powerpoint/2010/main" val="1391857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25463" y="1389063"/>
            <a:ext cx="8215312" cy="3416320"/>
          </a:xfrm>
          <a:prstGeom prst="rect">
            <a:avLst/>
          </a:prstGeom>
          <a:noFill/>
          <a:ln w="9525">
            <a:noFill/>
            <a:miter lim="800000"/>
            <a:headEnd/>
            <a:tailEnd/>
          </a:ln>
        </p:spPr>
        <p:txBody>
          <a:bodyPr>
            <a:spAutoFit/>
          </a:bodyPr>
          <a:lstStyle/>
          <a:p>
            <a:pPr>
              <a:defRPr/>
            </a:pPr>
            <a:r>
              <a:rPr lang="en-US" b="1" dirty="0">
                <a:cs typeface="Arial" charset="0"/>
              </a:rPr>
              <a:t>Picture credits</a:t>
            </a:r>
            <a:endParaRPr lang="en-US" sz="1000" b="1" dirty="0">
              <a:cs typeface="Arial" charset="0"/>
            </a:endParaRPr>
          </a:p>
          <a:p>
            <a:pPr>
              <a:defRPr/>
            </a:pPr>
            <a:r>
              <a:rPr lang="en-US" dirty="0" smtClean="0">
                <a:cs typeface="Arial" charset="0"/>
              </a:rPr>
              <a:t>Slide 1: Erin Johnson/room3</a:t>
            </a:r>
          </a:p>
          <a:p>
            <a:pPr>
              <a:defRPr/>
            </a:pPr>
            <a:r>
              <a:rPr lang="en-US" dirty="0" smtClean="0">
                <a:cs typeface="Arial" charset="0"/>
              </a:rPr>
              <a:t>Slide 7: James Foley</a:t>
            </a:r>
          </a:p>
          <a:p>
            <a:pPr>
              <a:defRPr/>
            </a:pPr>
            <a:r>
              <a:rPr lang="en-US" dirty="0" smtClean="0">
                <a:cs typeface="Arial" charset="0"/>
              </a:rPr>
              <a:t>Slides 8-9: Erin Johnson</a:t>
            </a:r>
          </a:p>
          <a:p>
            <a:pPr>
              <a:defRPr/>
            </a:pPr>
            <a:endParaRPr lang="en-US" b="1" dirty="0">
              <a:cs typeface="Arial" charset="0"/>
            </a:endParaRPr>
          </a:p>
          <a:p>
            <a:pPr>
              <a:defRPr/>
            </a:pPr>
            <a:r>
              <a:rPr lang="en-US" b="1" smtClean="0">
                <a:cs typeface="Arial" charset="0"/>
              </a:rPr>
              <a:t>Slides 7 to 10: </a:t>
            </a:r>
            <a:r>
              <a:rPr lang="en-US" dirty="0" smtClean="0">
                <a:cs typeface="Arial" charset="0"/>
              </a:rPr>
              <a:t>Text used with permission </a:t>
            </a:r>
            <a:r>
              <a:rPr lang="en-US" dirty="0">
                <a:cs typeface="Arial" charset="0"/>
              </a:rPr>
              <a:t>from Shannon </a:t>
            </a:r>
            <a:r>
              <a:rPr lang="en-US" dirty="0" smtClean="0">
                <a:cs typeface="Arial" charset="0"/>
              </a:rPr>
              <a:t>Whitehead, Sustainable Fashion Consultant.</a:t>
            </a:r>
          </a:p>
          <a:p>
            <a:pPr>
              <a:defRPr/>
            </a:pPr>
            <a:endParaRPr lang="en-US" b="1" dirty="0" smtClean="0">
              <a:cs typeface="Arial" charset="0"/>
            </a:endParaRPr>
          </a:p>
          <a:p>
            <a:pPr>
              <a:defRPr/>
            </a:pPr>
            <a:r>
              <a:rPr lang="en-US" b="1" dirty="0" smtClean="0">
                <a:cs typeface="Arial" charset="0"/>
              </a:rPr>
              <a:t>Find </a:t>
            </a:r>
            <a:r>
              <a:rPr lang="en-US" b="1" dirty="0">
                <a:cs typeface="Arial" charset="0"/>
              </a:rPr>
              <a:t>out more</a:t>
            </a:r>
            <a:endParaRPr lang="en-US" sz="1000" b="1" dirty="0">
              <a:cs typeface="Arial" charset="0"/>
            </a:endParaRPr>
          </a:p>
          <a:p>
            <a:pPr>
              <a:defRPr/>
            </a:pPr>
            <a:r>
              <a:rPr lang="en-US" dirty="0" smtClean="0">
                <a:cs typeface="Arial" charset="0"/>
                <a:hlinkClick r:id="rId2"/>
              </a:rPr>
              <a:t>www.caritas.org.au/CST</a:t>
            </a:r>
            <a:r>
              <a:rPr lang="en-US" dirty="0" smtClean="0">
                <a:cs typeface="Arial" charset="0"/>
              </a:rPr>
              <a:t> </a:t>
            </a:r>
            <a:endParaRPr lang="en-AU" dirty="0">
              <a:solidFill>
                <a:srgbClr val="8A0000"/>
              </a:solidFill>
              <a:ea typeface="Times New Roman" pitchFamily="18" charset="0"/>
              <a:cs typeface="Arial" charset="0"/>
            </a:endParaRPr>
          </a:p>
          <a:p>
            <a:pPr>
              <a:defRPr/>
            </a:pPr>
            <a:endParaRPr lang="en-AU" b="1" dirty="0">
              <a:solidFill>
                <a:schemeClr val="bg1">
                  <a:lumMod val="65000"/>
                </a:schemeClr>
              </a:solidFill>
              <a:ea typeface="Times New Roman" pitchFamily="18" charset="0"/>
              <a:cs typeface="Arial" charset="0"/>
            </a:endParaRPr>
          </a:p>
          <a:p>
            <a:pPr>
              <a:defRPr/>
            </a:pPr>
            <a:r>
              <a:rPr lang="en-AU" b="1" dirty="0">
                <a:solidFill>
                  <a:schemeClr val="bg1">
                    <a:lumMod val="65000"/>
                  </a:schemeClr>
                </a:solidFill>
                <a:ea typeface="Times New Roman" pitchFamily="18" charset="0"/>
                <a:cs typeface="Arial" charset="0"/>
              </a:rPr>
              <a:t>Last updated </a:t>
            </a:r>
            <a:r>
              <a:rPr lang="en-AU" b="1" dirty="0" smtClean="0">
                <a:solidFill>
                  <a:schemeClr val="bg1">
                    <a:lumMod val="65000"/>
                  </a:schemeClr>
                </a:solidFill>
                <a:ea typeface="Times New Roman" pitchFamily="18" charset="0"/>
                <a:cs typeface="Arial" charset="0"/>
              </a:rPr>
              <a:t>April 2014</a:t>
            </a:r>
            <a:endParaRPr lang="en-AU" b="1" dirty="0">
              <a:solidFill>
                <a:schemeClr val="bg1">
                  <a:lumMod val="65000"/>
                </a:schemeClr>
              </a:solidFill>
              <a:ea typeface="Times New Roman" pitchFamily="18" charset="0"/>
              <a:cs typeface="Arial" charset="0"/>
            </a:endParaRPr>
          </a:p>
        </p:txBody>
      </p:sp>
      <p:pic>
        <p:nvPicPr>
          <p:cNvPr id="1843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60350"/>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Squaresv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BeMoreLogov4.0.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5762625"/>
            <a:ext cx="489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289384"/>
            <a:ext cx="2406238" cy="13407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88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1835150" y="5302250"/>
            <a:ext cx="5472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AU" altLang="en-US" sz="6000">
                <a:solidFill>
                  <a:srgbClr val="993300"/>
                </a:solidFill>
                <a:latin typeface="Arial Rounded MT Bold" pitchFamily="34" charset="0"/>
              </a:rPr>
              <a:t>1 John 3:18</a:t>
            </a:r>
            <a:endParaRPr lang="en-US" altLang="en-US" sz="6000">
              <a:solidFill>
                <a:srgbClr val="993300"/>
              </a:solidFill>
              <a:latin typeface="Arial Rounded MT Bold" pitchFamily="34" charset="0"/>
            </a:endParaRPr>
          </a:p>
        </p:txBody>
      </p:sp>
      <p:grpSp>
        <p:nvGrpSpPr>
          <p:cNvPr id="2" name="Group 4"/>
          <p:cNvGrpSpPr>
            <a:grpSpLocks/>
          </p:cNvGrpSpPr>
          <p:nvPr/>
        </p:nvGrpSpPr>
        <p:grpSpPr bwMode="auto">
          <a:xfrm>
            <a:off x="277813" y="1125538"/>
            <a:ext cx="8675687" cy="4175125"/>
            <a:chOff x="295" y="300"/>
            <a:chExt cx="5465" cy="2630"/>
          </a:xfrm>
        </p:grpSpPr>
        <p:sp>
          <p:nvSpPr>
            <p:cNvPr id="26632" name="AutoShape 5"/>
            <p:cNvSpPr>
              <a:spLocks noChangeArrowheads="1"/>
            </p:cNvSpPr>
            <p:nvPr/>
          </p:nvSpPr>
          <p:spPr bwMode="auto">
            <a:xfrm>
              <a:off x="295" y="300"/>
              <a:ext cx="5465" cy="2630"/>
            </a:xfrm>
            <a:prstGeom prst="roundRect">
              <a:avLst>
                <a:gd name="adj" fmla="val 16667"/>
              </a:avLst>
            </a:prstGeom>
            <a:solidFill>
              <a:srgbClr val="000000"/>
            </a:solidFill>
            <a:ln w="9525">
              <a:solidFill>
                <a:schemeClr val="tx1"/>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26633" name="Text Box 6"/>
            <p:cNvSpPr txBox="1">
              <a:spLocks noChangeArrowheads="1"/>
            </p:cNvSpPr>
            <p:nvPr/>
          </p:nvSpPr>
          <p:spPr bwMode="auto">
            <a:xfrm>
              <a:off x="485" y="412"/>
              <a:ext cx="5080" cy="2368"/>
            </a:xfrm>
            <a:prstGeom prst="rect">
              <a:avLst/>
            </a:prstGeom>
            <a:solidFill>
              <a:srgbClr val="000000"/>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ltLang="en-US" sz="6000">
                  <a:solidFill>
                    <a:srgbClr val="00B050"/>
                  </a:solidFill>
                  <a:latin typeface="Arial Rounded MT Bold" pitchFamily="34" charset="0"/>
                </a:rPr>
                <a:t>Our love is not to be just words or mere talk, but something real and active.</a:t>
              </a:r>
            </a:p>
          </p:txBody>
        </p:sp>
      </p:grpSp>
      <p:pic>
        <p:nvPicPr>
          <p:cNvPr id="1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Squaresv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6"/>
          <p:cNvGrpSpPr>
            <a:grpSpLocks/>
          </p:cNvGrpSpPr>
          <p:nvPr/>
        </p:nvGrpSpPr>
        <p:grpSpPr bwMode="auto">
          <a:xfrm>
            <a:off x="395288" y="5891213"/>
            <a:ext cx="1427162" cy="633412"/>
            <a:chOff x="193182" y="3658695"/>
            <a:chExt cx="1426466" cy="634377"/>
          </a:xfrm>
        </p:grpSpPr>
        <p:sp>
          <p:nvSpPr>
            <p:cNvPr id="13" name="Rectangle 12"/>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5" name="Rectangle 14"/>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6" name="Rectangle 15"/>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269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71683"/>
                                        </p:tgtEl>
                                        <p:attrNameLst>
                                          <p:attrName>style.visibility</p:attrName>
                                        </p:attrNameLst>
                                      </p:cBhvr>
                                      <p:to>
                                        <p:strVal val="visible"/>
                                      </p:to>
                                    </p:set>
                                    <p:animEffect transition="in" filter="dissolve">
                                      <p:cBhvr>
                                        <p:cTn id="11" dur="2000"/>
                                        <p:tgtEl>
                                          <p:spTgt spid="7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5"/>
          <p:cNvSpPr>
            <a:spLocks noChangeArrowheads="1"/>
          </p:cNvSpPr>
          <p:nvPr/>
        </p:nvSpPr>
        <p:spPr bwMode="auto">
          <a:xfrm>
            <a:off x="2290763" y="3236913"/>
            <a:ext cx="184150" cy="384175"/>
          </a:xfrm>
          <a:prstGeom prst="rect">
            <a:avLst/>
          </a:prstGeom>
          <a:noFill/>
          <a:ln w="9525">
            <a:noFill/>
            <a:miter lim="800000"/>
            <a:headEnd/>
            <a:tailEnd/>
          </a:ln>
          <a:effectLst/>
        </p:spPr>
        <p:txBody>
          <a:bodyPr wrap="none">
            <a:spAutoFit/>
          </a:bodyPr>
          <a:lstStyle/>
          <a:p>
            <a:pPr>
              <a:lnSpc>
                <a:spcPct val="80000"/>
              </a:lnSpc>
              <a:spcBef>
                <a:spcPct val="20000"/>
              </a:spcBef>
              <a:buClr>
                <a:schemeClr val="hlink"/>
              </a:buClr>
              <a:buSzPct val="65000"/>
              <a:buFont typeface="Wingdings" pitchFamily="2" charset="2"/>
              <a:buNone/>
              <a:defRPr/>
            </a:pPr>
            <a:endParaRPr lang="en-US" sz="2400">
              <a:effectLst>
                <a:outerShdw blurRad="38100" dist="38100" dir="2700000" algn="tl">
                  <a:srgbClr val="C0C0C0"/>
                </a:outerShdw>
              </a:effectLst>
              <a:latin typeface="Script MT Bold" pitchFamily="66" charset="0"/>
            </a:endParaRPr>
          </a:p>
        </p:txBody>
      </p:sp>
      <p:sp>
        <p:nvSpPr>
          <p:cNvPr id="90118" name="Rectangle 6"/>
          <p:cNvSpPr>
            <a:spLocks noChangeArrowheads="1"/>
          </p:cNvSpPr>
          <p:nvPr/>
        </p:nvSpPr>
        <p:spPr bwMode="auto">
          <a:xfrm>
            <a:off x="395288" y="2492375"/>
            <a:ext cx="4392612" cy="384175"/>
          </a:xfrm>
          <a:prstGeom prst="rect">
            <a:avLst/>
          </a:prstGeom>
          <a:noFill/>
          <a:ln w="9525">
            <a:noFill/>
            <a:miter lim="800000"/>
            <a:headEnd/>
            <a:tailEnd/>
          </a:ln>
          <a:effectLst/>
        </p:spPr>
        <p:txBody>
          <a:bodyPr>
            <a:spAutoFit/>
          </a:bodyPr>
          <a:lstStyle/>
          <a:p>
            <a:pPr>
              <a:lnSpc>
                <a:spcPct val="80000"/>
              </a:lnSpc>
              <a:spcBef>
                <a:spcPct val="20000"/>
              </a:spcBef>
              <a:buClr>
                <a:schemeClr val="hlink"/>
              </a:buClr>
              <a:buSzPct val="65000"/>
              <a:buFont typeface="Wingdings" pitchFamily="2" charset="2"/>
              <a:buNone/>
              <a:defRPr/>
            </a:pPr>
            <a:endParaRPr lang="en-US" sz="2400">
              <a:effectLst>
                <a:outerShdw blurRad="38100" dist="38100" dir="2700000" algn="tl">
                  <a:srgbClr val="C0C0C0"/>
                </a:outerShdw>
              </a:effectLst>
              <a:latin typeface="Script MT Bold" pitchFamily="66" charset="0"/>
            </a:endParaRPr>
          </a:p>
        </p:txBody>
      </p:sp>
      <p:sp>
        <p:nvSpPr>
          <p:cNvPr id="27655" name="Rectangle 7"/>
          <p:cNvSpPr>
            <a:spLocks noChangeArrowheads="1"/>
          </p:cNvSpPr>
          <p:nvPr/>
        </p:nvSpPr>
        <p:spPr bwMode="auto">
          <a:xfrm>
            <a:off x="2987675" y="188913"/>
            <a:ext cx="6337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80000"/>
              </a:lnSpc>
              <a:spcBef>
                <a:spcPct val="20000"/>
              </a:spcBef>
            </a:pPr>
            <a:endParaRPr lang="en-US" altLang="en-US" sz="2000" b="1">
              <a:solidFill>
                <a:srgbClr val="A50021"/>
              </a:solidFill>
              <a:latin typeface="Comic Sans MS" pitchFamily="66" charset="0"/>
            </a:endParaRPr>
          </a:p>
        </p:txBody>
      </p:sp>
      <p:pic>
        <p:nvPicPr>
          <p:cNvPr id="27656" name="Picture 14" descr="http://www.djibnet.com/photo/489328822-christ-without-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920814"/>
            <a:ext cx="4122738" cy="54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Rectangle 13"/>
          <p:cNvSpPr>
            <a:spLocks noChangeArrowheads="1"/>
          </p:cNvSpPr>
          <p:nvPr/>
        </p:nvSpPr>
        <p:spPr bwMode="auto">
          <a:xfrm>
            <a:off x="107950" y="2276475"/>
            <a:ext cx="46069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latin typeface="+mn-lt"/>
              </a:rPr>
              <a:t>"Christ has no body now on earth but yours, no hands but yours, no feet but yours." </a:t>
            </a:r>
          </a:p>
          <a:p>
            <a:pPr eaLnBrk="1" hangingPunct="1"/>
            <a:endParaRPr lang="en-AU" altLang="en-US" sz="2800" b="1" dirty="0">
              <a:latin typeface="+mn-lt"/>
            </a:endParaRPr>
          </a:p>
          <a:p>
            <a:pPr eaLnBrk="1" hangingPunct="1"/>
            <a:r>
              <a:rPr lang="en-AU" altLang="en-US" sz="2800" b="1" dirty="0">
                <a:latin typeface="+mn-lt"/>
              </a:rPr>
              <a:t>St. Teresa of Avila </a:t>
            </a:r>
            <a:br>
              <a:rPr lang="en-AU" altLang="en-US" sz="2800" b="1" dirty="0">
                <a:latin typeface="+mn-lt"/>
              </a:rPr>
            </a:br>
            <a:r>
              <a:rPr lang="en-AU" altLang="en-US" sz="2800" b="1" dirty="0">
                <a:latin typeface="+mn-lt"/>
              </a:rPr>
              <a:t/>
            </a:r>
            <a:br>
              <a:rPr lang="en-AU" altLang="en-US" sz="2800" b="1" dirty="0">
                <a:latin typeface="+mn-lt"/>
              </a:rPr>
            </a:br>
            <a:endParaRPr lang="en-AU" altLang="en-US" sz="2800" b="1" dirty="0">
              <a:latin typeface="+mn-lt"/>
            </a:endParaRPr>
          </a:p>
        </p:txBody>
      </p:sp>
      <p:pic>
        <p:nvPicPr>
          <p:cNvPr id="11"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6"/>
          <p:cNvGrpSpPr>
            <a:grpSpLocks/>
          </p:cNvGrpSpPr>
          <p:nvPr/>
        </p:nvGrpSpPr>
        <p:grpSpPr bwMode="auto">
          <a:xfrm>
            <a:off x="395288" y="5891213"/>
            <a:ext cx="1427162" cy="633412"/>
            <a:chOff x="193182" y="3658695"/>
            <a:chExt cx="1426466" cy="634377"/>
          </a:xfrm>
        </p:grpSpPr>
        <p:sp>
          <p:nvSpPr>
            <p:cNvPr id="14" name="Rectangle 13"/>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6" name="Rectangle 15"/>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7" name="Rectangle 16"/>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933198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quaresv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p:nvGrpSpPr>
        <p:grpSpPr bwMode="auto">
          <a:xfrm>
            <a:off x="395288" y="5891213"/>
            <a:ext cx="1427162" cy="633412"/>
            <a:chOff x="193182" y="3658695"/>
            <a:chExt cx="1426466" cy="634377"/>
          </a:xfrm>
        </p:grpSpPr>
        <p:sp>
          <p:nvSpPr>
            <p:cNvPr id="7" name="Rectangle 6"/>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9" name="Rectangle 8"/>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0" name="Rectangle 9"/>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sp>
        <p:nvSpPr>
          <p:cNvPr id="13" name="Rectangle 1"/>
          <p:cNvSpPr>
            <a:spLocks noChangeArrowheads="1"/>
          </p:cNvSpPr>
          <p:nvPr/>
        </p:nvSpPr>
        <p:spPr bwMode="auto">
          <a:xfrm>
            <a:off x="400050" y="1628800"/>
            <a:ext cx="82043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AU" altLang="en-US" sz="3600" dirty="0"/>
              <a:t>We are all part of one body.</a:t>
            </a:r>
          </a:p>
          <a:p>
            <a:pPr algn="ctr" eaLnBrk="1" hangingPunct="1"/>
            <a:r>
              <a:rPr lang="en-AU" altLang="en-US" sz="3600" dirty="0"/>
              <a:t>The foot cannot say because I am not an eye I am not part of the body or if the ear were to say I am not the nose so I am not part of the body. </a:t>
            </a:r>
          </a:p>
          <a:p>
            <a:pPr algn="ctr" eaLnBrk="1" hangingPunct="1"/>
            <a:endParaRPr lang="en-AU" altLang="en-US" dirty="0" smtClean="0"/>
          </a:p>
          <a:p>
            <a:pPr algn="ctr" eaLnBrk="1" hangingPunct="1"/>
            <a:r>
              <a:rPr lang="en-AU" altLang="en-US" dirty="0" smtClean="0"/>
              <a:t>1 </a:t>
            </a:r>
            <a:r>
              <a:rPr lang="en-AU" altLang="en-US" dirty="0"/>
              <a:t>Corinthians 12:12-27</a:t>
            </a:r>
            <a:endParaRPr lang="en-AU" altLang="en-US" sz="3200" dirty="0"/>
          </a:p>
        </p:txBody>
      </p:sp>
    </p:spTree>
    <p:extLst>
      <p:ext uri="{BB962C8B-B14F-4D97-AF65-F5344CB8AC3E}">
        <p14:creationId xmlns:p14="http://schemas.microsoft.com/office/powerpoint/2010/main" val="416067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quaresv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p:nvGrpSpPr>
        <p:grpSpPr bwMode="auto">
          <a:xfrm>
            <a:off x="395288" y="5891213"/>
            <a:ext cx="1427162" cy="633412"/>
            <a:chOff x="193182" y="3658695"/>
            <a:chExt cx="1426466" cy="634377"/>
          </a:xfrm>
        </p:grpSpPr>
        <p:sp>
          <p:nvSpPr>
            <p:cNvPr id="7" name="Rectangle 6"/>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9" name="Rectangle 8"/>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0" name="Rectangle 9"/>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sp>
        <p:nvSpPr>
          <p:cNvPr id="13" name="Rectangle 1"/>
          <p:cNvSpPr>
            <a:spLocks noChangeArrowheads="1"/>
          </p:cNvSpPr>
          <p:nvPr/>
        </p:nvSpPr>
        <p:spPr bwMode="auto">
          <a:xfrm>
            <a:off x="381623" y="1859339"/>
            <a:ext cx="827640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AU" altLang="en-US" sz="3600" dirty="0"/>
              <a:t>The body has many parts and each part needs to work properly and in harmony with the other parts for the body to function. Each person’s role is important. </a:t>
            </a:r>
          </a:p>
          <a:p>
            <a:pPr algn="ctr" eaLnBrk="1" hangingPunct="1"/>
            <a:endParaRPr lang="en-AU" altLang="en-US" sz="3600" dirty="0"/>
          </a:p>
          <a:p>
            <a:pPr algn="ctr" eaLnBrk="1" hangingPunct="1"/>
            <a:r>
              <a:rPr lang="en-AU" altLang="en-US" dirty="0"/>
              <a:t>1 Corinthians 12:12-27</a:t>
            </a:r>
          </a:p>
        </p:txBody>
      </p:sp>
    </p:spTree>
    <p:extLst>
      <p:ext uri="{BB962C8B-B14F-4D97-AF65-F5344CB8AC3E}">
        <p14:creationId xmlns:p14="http://schemas.microsoft.com/office/powerpoint/2010/main" val="416067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quaresv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p:nvGrpSpPr>
        <p:grpSpPr bwMode="auto">
          <a:xfrm>
            <a:off x="395288" y="5891213"/>
            <a:ext cx="1427162" cy="633412"/>
            <a:chOff x="193182" y="3658695"/>
            <a:chExt cx="1426466" cy="634377"/>
          </a:xfrm>
        </p:grpSpPr>
        <p:sp>
          <p:nvSpPr>
            <p:cNvPr id="7" name="Rectangle 6"/>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9" name="Rectangle 8"/>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0" name="Rectangle 9"/>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bwMode="auto">
          <a:xfrm>
            <a:off x="2843808" y="-432048"/>
            <a:ext cx="2406238" cy="1340768"/>
          </a:xfrm>
          <a:prstGeom prst="rect">
            <a:avLst/>
          </a:prstGeom>
          <a:noFill/>
          <a:ln>
            <a:noFill/>
          </a:ln>
          <a:extLst>
            <a:ext uri="{53640926-AAD7-44D8-BBD7-CCE9431645EC}">
              <a14:shadowObscured xmlns:a14="http://schemas.microsoft.com/office/drawing/2010/main"/>
            </a:ext>
          </a:extLst>
        </p:spPr>
      </p:pic>
      <p:sp>
        <p:nvSpPr>
          <p:cNvPr id="13" name="Rectangle 1"/>
          <p:cNvSpPr>
            <a:spLocks noChangeArrowheads="1"/>
          </p:cNvSpPr>
          <p:nvPr/>
        </p:nvSpPr>
        <p:spPr bwMode="auto">
          <a:xfrm>
            <a:off x="813371" y="836712"/>
            <a:ext cx="383063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3600" dirty="0"/>
              <a:t>If you decide not to use your gifts - n</a:t>
            </a:r>
            <a:r>
              <a:rPr lang="en-AU" altLang="en-US" sz="3600" dirty="0" smtClean="0"/>
              <a:t>o </a:t>
            </a:r>
            <a:r>
              <a:rPr lang="en-AU" altLang="en-US" sz="3600" dirty="0"/>
              <a:t>matter how small or insignificant we think </a:t>
            </a:r>
            <a:r>
              <a:rPr lang="en-AU" altLang="en-US" sz="3600" dirty="0" smtClean="0"/>
              <a:t>they are - the whole body will not be able to do what it is supposed to do.</a:t>
            </a:r>
            <a:endParaRPr lang="en-AU" altLang="en-US" sz="3600" dirty="0"/>
          </a:p>
        </p:txBody>
      </p:sp>
      <p:pic>
        <p:nvPicPr>
          <p:cNvPr id="14" name="Picture 2" descr="http://donsedota.files.wordpress.com/2009/12/space_shutt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713114"/>
            <a:ext cx="2857500" cy="240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www.wired.com/images_blogs/wiredscience/2012/05/challenger-explosion-300x2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471487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amog.com/wp-content/uploads/2010/11/o-ring-300x29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2439" y="3243436"/>
            <a:ext cx="1428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67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
            </a:r>
            <a:br>
              <a:rPr lang="en-AU" dirty="0"/>
            </a:br>
            <a:endParaRPr lang="en-AU" dirty="0"/>
          </a:p>
        </p:txBody>
      </p:sp>
      <p:pic>
        <p:nvPicPr>
          <p:cNvPr id="5" name="Picture 4" descr="BeMoreLogov4.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801122"/>
            <a:ext cx="4895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Title 2"/>
          <p:cNvSpPr txBox="1">
            <a:spLocks/>
          </p:cNvSpPr>
          <p:nvPr/>
        </p:nvSpPr>
        <p:spPr>
          <a:xfrm>
            <a:off x="503238" y="2617691"/>
            <a:ext cx="8436941"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1200" dirty="0"/>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289384"/>
            <a:ext cx="2406238" cy="134076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158709" y="1371226"/>
            <a:ext cx="5125998" cy="369332"/>
          </a:xfrm>
          <a:prstGeom prst="rect">
            <a:avLst/>
          </a:prstGeom>
        </p:spPr>
        <p:txBody>
          <a:bodyPr wrap="square">
            <a:spAutoFit/>
          </a:bodyPr>
          <a:lstStyle/>
          <a:p>
            <a:r>
              <a:rPr lang="en-AU" b="1" dirty="0" smtClean="0"/>
              <a:t>There </a:t>
            </a:r>
            <a:r>
              <a:rPr lang="en-AU" b="1" dirty="0"/>
              <a:t>are 27 to 30 million slaves in the world today. </a:t>
            </a:r>
            <a:endParaRPr lang="en-AU" dirty="0">
              <a:effectLst/>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1687" r="61032" b="51619"/>
          <a:stretch/>
        </p:blipFill>
        <p:spPr bwMode="auto">
          <a:xfrm>
            <a:off x="1476559" y="1735252"/>
            <a:ext cx="6235700" cy="366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003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ctrTitle"/>
          </p:nvPr>
        </p:nvSpPr>
        <p:spPr/>
        <p:txBody>
          <a:bodyPr>
            <a:normAutofit/>
          </a:bodyPr>
          <a:lstStyle/>
          <a:p>
            <a:r>
              <a:rPr lang="en-AU" dirty="0"/>
              <a:t/>
            </a:r>
            <a:br>
              <a:rPr lang="en-AU" dirty="0"/>
            </a:br>
            <a:endParaRPr lang="en-AU" dirty="0"/>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2"/>
          <p:cNvSpPr txBox="1">
            <a:spLocks/>
          </p:cNvSpPr>
          <p:nvPr/>
        </p:nvSpPr>
        <p:spPr>
          <a:xfrm>
            <a:off x="503238" y="2617691"/>
            <a:ext cx="8436941"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1200" dirty="0"/>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289384"/>
            <a:ext cx="2406238" cy="134076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110298" y="4437112"/>
            <a:ext cx="7430254" cy="523220"/>
          </a:xfrm>
          <a:prstGeom prst="rect">
            <a:avLst/>
          </a:prstGeom>
        </p:spPr>
        <p:txBody>
          <a:bodyPr wrap="square">
            <a:spAutoFit/>
          </a:bodyPr>
          <a:lstStyle/>
          <a:p>
            <a:r>
              <a:rPr lang="en-AU" b="1" dirty="0"/>
              <a:t>Big retailers are a </a:t>
            </a:r>
            <a:r>
              <a:rPr lang="en-AU" sz="2800" b="1" dirty="0"/>
              <a:t>big</a:t>
            </a:r>
            <a:r>
              <a:rPr lang="en-AU" b="1" dirty="0"/>
              <a:t> problem</a:t>
            </a:r>
            <a:r>
              <a:rPr lang="en-AU" b="1" dirty="0" smtClean="0"/>
              <a:t>.</a:t>
            </a:r>
          </a:p>
        </p:txBody>
      </p:sp>
      <p:pic>
        <p:nvPicPr>
          <p:cNvPr id="5" name="Picture 4" descr="BeMoreLogov4.0.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960" y="5801122"/>
            <a:ext cx="4895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57176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8417"/>
            <a:ext cx="7772400" cy="1470025"/>
          </a:xfrm>
        </p:spPr>
        <p:txBody>
          <a:bodyPr>
            <a:normAutofit/>
          </a:bodyPr>
          <a:lstStyle/>
          <a:p>
            <a:r>
              <a:rPr lang="en-AU" dirty="0"/>
              <a:t/>
            </a:r>
            <a:br>
              <a:rPr lang="en-AU" dirty="0"/>
            </a:br>
            <a:endParaRPr lang="en-AU" dirty="0"/>
          </a:p>
        </p:txBody>
      </p:sp>
      <p:pic>
        <p:nvPicPr>
          <p:cNvPr id="5" name="Picture 4" descr="BeMoreLogov4.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801122"/>
            <a:ext cx="48958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1" y="149225"/>
            <a:ext cx="12414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quaresv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0350"/>
            <a:ext cx="2374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95288" y="5891213"/>
            <a:ext cx="1427162" cy="633412"/>
            <a:chOff x="193182" y="3658695"/>
            <a:chExt cx="1426466" cy="634377"/>
          </a:xfrm>
        </p:grpSpPr>
        <p:sp>
          <p:nvSpPr>
            <p:cNvPr id="9" name="Rectangle 8"/>
            <p:cNvSpPr/>
            <p:nvPr/>
          </p:nvSpPr>
          <p:spPr>
            <a:xfrm>
              <a:off x="972264" y="4076843"/>
              <a:ext cx="215795" cy="216229"/>
            </a:xfrm>
            <a:prstGeom prst="rect">
              <a:avLst/>
            </a:prstGeom>
            <a:solidFill>
              <a:srgbClr val="432A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rot="20078495">
              <a:off x="504180" y="4040275"/>
              <a:ext cx="215795" cy="216229"/>
            </a:xfrm>
            <a:prstGeom prst="rect">
              <a:avLst/>
            </a:prstGeom>
            <a:solidFill>
              <a:srgbClr val="2890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Rectangle 10"/>
            <p:cNvSpPr/>
            <p:nvPr/>
          </p:nvSpPr>
          <p:spPr>
            <a:xfrm rot="468476">
              <a:off x="193182" y="3658695"/>
              <a:ext cx="215795" cy="216229"/>
            </a:xfrm>
            <a:prstGeom prst="rect">
              <a:avLst/>
            </a:prstGeom>
            <a:solidFill>
              <a:srgbClr val="BA20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BA2027"/>
                </a:solidFill>
              </a:endParaRPr>
            </a:p>
          </p:txBody>
        </p:sp>
        <p:sp>
          <p:nvSpPr>
            <p:cNvPr id="12" name="Rectangle 11"/>
            <p:cNvSpPr/>
            <p:nvPr/>
          </p:nvSpPr>
          <p:spPr>
            <a:xfrm>
              <a:off x="1188059" y="4076843"/>
              <a:ext cx="215795" cy="216229"/>
            </a:xfrm>
            <a:prstGeom prst="rect">
              <a:avLst/>
            </a:prstGeom>
            <a:solidFill>
              <a:srgbClr val="E89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03853" y="4076843"/>
              <a:ext cx="215795" cy="216229"/>
            </a:xfrm>
            <a:prstGeom prst="rect">
              <a:avLst/>
            </a:prstGeom>
            <a:solidFill>
              <a:srgbClr val="245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Title 2"/>
          <p:cNvSpPr txBox="1">
            <a:spLocks/>
          </p:cNvSpPr>
          <p:nvPr/>
        </p:nvSpPr>
        <p:spPr>
          <a:xfrm>
            <a:off x="503238" y="2617691"/>
            <a:ext cx="8436941" cy="37444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1200" dirty="0"/>
          </a:p>
        </p:txBody>
      </p:sp>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bwMode="auto">
          <a:xfrm>
            <a:off x="2843808" y="-289384"/>
            <a:ext cx="2406238" cy="1340768"/>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1592618" y="5320213"/>
            <a:ext cx="5917530" cy="369332"/>
          </a:xfrm>
          <a:prstGeom prst="rect">
            <a:avLst/>
          </a:prstGeom>
        </p:spPr>
        <p:txBody>
          <a:bodyPr wrap="square">
            <a:spAutoFit/>
          </a:bodyPr>
          <a:lstStyle/>
          <a:p>
            <a:r>
              <a:rPr lang="en-AU" b="1" dirty="0"/>
              <a:t>It takes </a:t>
            </a:r>
            <a:r>
              <a:rPr lang="en-AU" b="1" i="1" dirty="0"/>
              <a:t>decades </a:t>
            </a:r>
            <a:r>
              <a:rPr lang="en-AU" b="1" dirty="0"/>
              <a:t>for your clothing to decompose in a landfill</a:t>
            </a:r>
            <a:r>
              <a:rPr lang="en-AU" b="1" dirty="0" smtClean="0"/>
              <a:t>.</a:t>
            </a:r>
            <a:endParaRPr lang="en-AU"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486" y="980728"/>
            <a:ext cx="6443663" cy="429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837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C7C7E2"/>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C7C7E2"/>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A0A9895EC24954E8B3A961C83B7DB4A" ma:contentTypeVersion="9" ma:contentTypeDescription="Create a new document." ma:contentTypeScope="" ma:versionID="42c758a97bf58dd516d71a8049075eae">
  <xsd:schema xmlns:xsd="http://www.w3.org/2001/XMLSchema" xmlns:xs="http://www.w3.org/2001/XMLSchema" xmlns:p="http://schemas.microsoft.com/office/2006/metadata/properties" xmlns:ns2="e628dbc2-5780-4aa6-b59e-b4a165ad8118" xmlns:ns3="0d99080f-2603-4d53-9ed4-60bd0dee195f" targetNamespace="http://schemas.microsoft.com/office/2006/metadata/properties" ma:root="true" ma:fieldsID="199ecd5cfafe9acd06b3ac429a712d98" ns2:_="" ns3:_="">
    <xsd:import namespace="e628dbc2-5780-4aa6-b59e-b4a165ad8118"/>
    <xsd:import namespace="0d99080f-2603-4d53-9ed4-60bd0dee195f"/>
    <xsd:element name="properties">
      <xsd:complexType>
        <xsd:sequence>
          <xsd:element name="documentManagement">
            <xsd:complexType>
              <xsd:all>
                <xsd:element ref="ns2:_dlc_DocId" minOccurs="0"/>
                <xsd:element ref="ns2:_dlc_DocIdUrl" minOccurs="0"/>
                <xsd:element ref="ns2:_dlc_DocIdPersistId" minOccurs="0"/>
                <xsd:element ref="ns3:Topic" minOccurs="0"/>
                <xsd:element ref="ns3:Used_x0020_for" minOccurs="0"/>
                <xsd:element ref="ns3:Document_x0020_Type" minOccurs="0"/>
                <xsd:element ref="ns2:Document_x0020_Status"/>
                <xsd:element ref="ns2:CE_x0020_Resource_x0020_Audience" minOccurs="0"/>
                <xsd:element ref="ns3:Curriculum_x0020_Area" minOccurs="0"/>
                <xsd:element ref="ns3:Cross_x002d_curriculum_x0020_Priorities" minOccurs="0"/>
                <xsd:element ref="ns3:General_x0020_Capabili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cument_x0020_Status" ma:index="14" ma:displayName="Document Status" ma:default="Draft" ma:description="Column to identify which audience a document is ready to be shared with" ma:format="Dropdown" ma:indexed="true"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CE_x0020_Resource_x0020_Audience" ma:index="15" nillable="true" ma:displayName="CE Resource Audience" ma:default="General" ma:description="Audience that reosurce or program is aimed at" ma:internalName="CE_x0020_Resource_x0020_Audience" ma:requiredMultiChoice="true">
      <xsd:complexType>
        <xsd:complexContent>
          <xsd:extension base="dms:MultiChoice">
            <xsd:sequence>
              <xsd:element name="Value" maxOccurs="unbounded" minOccurs="0" nillable="true">
                <xsd:simpleType>
                  <xsd:restriction base="dms:Choice">
                    <xsd:enumeration value="Lower Primary"/>
                    <xsd:enumeration value="Upper Primary"/>
                    <xsd:enumeration value="Secondary"/>
                    <xsd:enumeration value="Tertiary"/>
                    <xsd:enumeration value="General"/>
                    <xsd:enumeration value="Internet"/>
                    <xsd:enumeration value="Parish"/>
                    <xsd:enumeration value="Staff"/>
                    <xsd:enumeration value="Other"/>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99080f-2603-4d53-9ed4-60bd0dee195f" elementFormDefault="qualified">
    <xsd:import namespace="http://schemas.microsoft.com/office/2006/documentManagement/types"/>
    <xsd:import namespace="http://schemas.microsoft.com/office/infopath/2007/PartnerControls"/>
    <xsd:element name="Topic" ma:index="11" nillable="true" ma:displayName="Topic" ma:default="All-general" ma:description="Topic" ma:format="Dropdown" ma:internalName="Topic">
      <xsd:simpleType>
        <xsd:restriction base="dms:Choice">
          <xsd:enumeration value="Preferential Option"/>
          <xsd:enumeration value="Dignity"/>
          <xsd:enumeration value="Stewardship"/>
          <xsd:enumeration value="Subsidiarity and Participation"/>
          <xsd:enumeration value="Common Good"/>
          <xsd:enumeration value="Solidarity"/>
          <xsd:enumeration value="CST in action"/>
          <xsd:enumeration value="All-general"/>
        </xsd:restriction>
      </xsd:simpleType>
    </xsd:element>
    <xsd:element name="Used_x0020_for" ma:index="12" nillable="true" ma:displayName="Used for" ma:default="Other" ma:description="Used for" ma:format="Dropdown" ma:internalName="Used_x0020_for">
      <xsd:simpleType>
        <xsd:restriction base="dms:Choice">
          <xsd:enumeration value="Learning Experience and resources"/>
          <xsd:enumeration value="Teacher How-to"/>
          <xsd:enumeration value="Planning, prep, design"/>
          <xsd:enumeration value="Curriculum links"/>
          <xsd:enumeration value="Promotion"/>
          <xsd:enumeration value="M&amp;E"/>
          <xsd:enumeration value="Core toolkit resources"/>
          <xsd:enumeration value="Other"/>
        </xsd:restriction>
      </xsd:simpleType>
    </xsd:element>
    <xsd:element name="Document_x0020_Type" ma:index="13" nillable="true" ma:displayName="Document Type" ma:default="Other" ma:description="Document Type" ma:format="Dropdown" ma:internalName="Document_x0020_Type">
      <xsd:simpleType>
        <xsd:restriction base="dms:Choice">
          <xsd:enumeration value="Background info"/>
          <xsd:enumeration value="Learning Experience"/>
          <xsd:enumeration value="Worksheet"/>
          <xsd:enumeration value="Prayer/Reflection"/>
          <xsd:enumeration value="PowerPoint"/>
          <xsd:enumeration value="Quiz"/>
          <xsd:enumeration value="Curriculum links"/>
          <xsd:enumeration value="Readings"/>
          <xsd:enumeration value="Poster"/>
          <xsd:enumeration value="Cartoon"/>
          <xsd:enumeration value="Film"/>
          <xsd:enumeration value="Graphics"/>
          <xsd:enumeration value="M&amp;E"/>
          <xsd:enumeration value="Promotional Material"/>
          <xsd:enumeration value="Game"/>
          <xsd:enumeration value="Fact sheet"/>
          <xsd:enumeration value="Case study"/>
          <xsd:enumeration value="Website"/>
          <xsd:enumeration value="Design Elements"/>
          <xsd:enumeration value="Planning strategy doc"/>
          <xsd:enumeration value="Other"/>
        </xsd:restriction>
      </xsd:simpleType>
    </xsd:element>
    <xsd:element name="Curriculum_x0020_Area" ma:index="16" nillable="true" ma:displayName="Curriculum Area" ma:default="Religious Education" ma:description="Curriculum Area" ma:internalName="Curriculum_x0020_Area">
      <xsd:complexType>
        <xsd:complexContent>
          <xsd:extension base="dms:MultiChoice">
            <xsd:sequence>
              <xsd:element name="Value" maxOccurs="unbounded" minOccurs="0" nillable="true">
                <xsd:simpleType>
                  <xsd:restriction base="dms:Choice">
                    <xsd:enumeration value="N/A"/>
                    <xsd:enumeration value="Religious Education"/>
                    <xsd:enumeration value="Geography"/>
                    <xsd:enumeration value="English"/>
                    <xsd:enumeration value="Mathematics"/>
                    <xsd:enumeration value="Science"/>
                    <xsd:enumeration value="History"/>
                    <xsd:enumeration value="Health and Physical Education"/>
                    <xsd:enumeration value="Arts"/>
                    <xsd:enumeration value="Civics and Citizenship"/>
                    <xsd:enumeration value="Economics and Business"/>
                    <xsd:enumeration value="Languages and Technologies"/>
                    <xsd:enumeration value="Other"/>
                  </xsd:restriction>
                </xsd:simpleType>
              </xsd:element>
            </xsd:sequence>
          </xsd:extension>
        </xsd:complexContent>
      </xsd:complexType>
    </xsd:element>
    <xsd:element name="Cross_x002d_curriculum_x0020_Priorities" ma:index="17" nillable="true" ma:displayName="Cross-curriculum Priorities" ma:default="N/A" ma:description="Cross-curriculum Priorities" ma:internalName="Cross_x002d_curriculum_x0020_Priorities">
      <xsd:complexType>
        <xsd:complexContent>
          <xsd:extension base="dms:MultiChoice">
            <xsd:sequence>
              <xsd:element name="Value" maxOccurs="unbounded" minOccurs="0" nillable="true">
                <xsd:simpleType>
                  <xsd:restriction base="dms:Choice">
                    <xsd:enumeration value="N/A"/>
                    <xsd:enumeration value="Aboriginal and Torres Strait Islander"/>
                    <xsd:enumeration value="Asia"/>
                    <xsd:enumeration value="Sustainability"/>
                  </xsd:restriction>
                </xsd:simpleType>
              </xsd:element>
            </xsd:sequence>
          </xsd:extension>
        </xsd:complexContent>
      </xsd:complexType>
    </xsd:element>
    <xsd:element name="General_x0020_Capabilities" ma:index="18" nillable="true" ma:displayName="General Capabilities" ma:default="N/A" ma:description="General Capabilites" ma:internalName="General_x0020_Capabilities">
      <xsd:complexType>
        <xsd:complexContent>
          <xsd:extension base="dms:MultiChoice">
            <xsd:sequence>
              <xsd:element name="Value" maxOccurs="unbounded" minOccurs="0" nillable="true">
                <xsd:simpleType>
                  <xsd:restriction base="dms:Choice">
                    <xsd:enumeration value="N/A"/>
                    <xsd:enumeration value="Literacy"/>
                    <xsd:enumeration value="Numeracy"/>
                    <xsd:enumeration value="Information and communication technolog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opic xmlns="0d99080f-2603-4d53-9ed4-60bd0dee195f">Solidarity</Topic>
    <Used_x0020_for xmlns="0d99080f-2603-4d53-9ed4-60bd0dee195f">Learning Experience and resources</Used_x0020_for>
    <Document_x0020_Type xmlns="0d99080f-2603-4d53-9ed4-60bd0dee195f">PowerPoint</Document_x0020_Type>
    <Document_x0020_Status xmlns="e628dbc2-5780-4aa6-b59e-b4a165ad8118">Draft</Document_x0020_Status>
    <CE_x0020_Resource_x0020_Audience xmlns="e628dbc2-5780-4aa6-b59e-b4a165ad8118">
      <Value>Secondary</Value>
    </CE_x0020_Resource_x0020_Audience>
    <Curriculum_x0020_Area xmlns="0d99080f-2603-4d53-9ed4-60bd0dee195f">
      <Value>Religious Education</Value>
      <Value>Civics and Citizenship</Value>
    </Curriculum_x0020_Area>
    <Cross_x002d_curriculum_x0020_Priorities xmlns="0d99080f-2603-4d53-9ed4-60bd0dee195f">
      <Value>Sustainability</Value>
    </Cross_x002d_curriculum_x0020_Priorities>
    <General_x0020_Capabilities xmlns="0d99080f-2603-4d53-9ed4-60bd0dee195f">
      <Value>Critical and creative thinking</Value>
      <Value>Personal and social capability</Value>
      <Value>Ethical understanding</Value>
    </General_x0020_Capabilities>
    <_dlc_DocId xmlns="e628dbc2-5780-4aa6-b59e-b4a165ad8118">3XVCYASFVK3Q-382-247</_dlc_DocId>
    <_dlc_DocIdUrl xmlns="e628dbc2-5780-4aa6-b59e-b4a165ad8118">
      <Url>http://aimstest.caritas.org.au/sites/community/education/resources/_layouts/DocIdRedir.aspx?ID=3XVCYASFVK3Q-382-247</Url>
      <Description>3XVCYASFVK3Q-382-247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E9493D-06B4-40B2-AD40-A8936BBCF7D2}">
  <ds:schemaRefs>
    <ds:schemaRef ds:uri="http://schemas.microsoft.com/sharepoint/events"/>
  </ds:schemaRefs>
</ds:datastoreItem>
</file>

<file path=customXml/itemProps2.xml><?xml version="1.0" encoding="utf-8"?>
<ds:datastoreItem xmlns:ds="http://schemas.openxmlformats.org/officeDocument/2006/customXml" ds:itemID="{689E18F3-141C-4115-B898-4D01C6E4F3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d99080f-2603-4d53-9ed4-60bd0dee1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E8CA94-3AE6-4E50-AECC-755B041F65CE}">
  <ds:schemaRefs>
    <ds:schemaRef ds:uri="e628dbc2-5780-4aa6-b59e-b4a165ad8118"/>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0d99080f-2603-4d53-9ed4-60bd0dee195f"/>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225F73C8-C24A-4808-A40C-27CDC241F9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1251</TotalTime>
  <Words>996</Words>
  <Application>Microsoft Office PowerPoint</Application>
  <PresentationFormat>On-screen Show (4:3)</PresentationFormat>
  <Paragraphs>65</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 </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Solidarity-Secondary.pptx</dc:title>
  <dc:creator>Kate Andreo</dc:creator>
  <cp:lastModifiedBy>Christopher Madden</cp:lastModifiedBy>
  <cp:revision>57</cp:revision>
  <dcterms:created xsi:type="dcterms:W3CDTF">2014-01-30T23:20:10Z</dcterms:created>
  <dcterms:modified xsi:type="dcterms:W3CDTF">2014-05-01T05:53:09Z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Slides for Solidarity-Secondary.pptx</vt:lpwstr>
  </property>
  <property fmtid="{D5CDD505-2E9C-101B-9397-08002B2CF9AE}" pid="3" name="Topic">
    <vt:lpwstr>Solidarity</vt:lpwstr>
  </property>
  <property fmtid="{D5CDD505-2E9C-101B-9397-08002B2CF9AE}" pid="4" name="Used for">
    <vt:lpwstr>Learning Experience and resources</vt:lpwstr>
  </property>
  <property fmtid="{D5CDD505-2E9C-101B-9397-08002B2CF9AE}" pid="5" name="Document Type">
    <vt:lpwstr>PowerPoint</vt:lpwstr>
  </property>
  <property fmtid="{D5CDD505-2E9C-101B-9397-08002B2CF9AE}" pid="6" name="Document Status">
    <vt:lpwstr>Draft</vt:lpwstr>
  </property>
  <property fmtid="{D5CDD505-2E9C-101B-9397-08002B2CF9AE}" pid="7" name="CE Resource Audience">
    <vt:lpwstr>Secondary;#</vt:lpwstr>
  </property>
  <property fmtid="{D5CDD505-2E9C-101B-9397-08002B2CF9AE}" pid="8" name="Curriculum Area">
    <vt:lpwstr>Religious Education;#Civics and Citizenship;#</vt:lpwstr>
  </property>
  <property fmtid="{D5CDD505-2E9C-101B-9397-08002B2CF9AE}" pid="9" name="Cross-curriculum Priorities">
    <vt:lpwstr>Sustainability;#</vt:lpwstr>
  </property>
  <property fmtid="{D5CDD505-2E9C-101B-9397-08002B2CF9AE}" pid="10" name="General Capabilities">
    <vt:lpwstr>Critical and creative thinking;#Personal and social capability;#Ethical understanding;#</vt:lpwstr>
  </property>
  <property fmtid="{D5CDD505-2E9C-101B-9397-08002B2CF9AE}" pid="11" name="ContentTypeId">
    <vt:lpwstr>0x010100AA0A9895EC24954E8B3A961C83B7DB4A</vt:lpwstr>
  </property>
  <property fmtid="{D5CDD505-2E9C-101B-9397-08002B2CF9AE}" pid="12" name="_dlc_DocIdItemGuid">
    <vt:lpwstr>49560302-e875-4cf2-b0ad-6fec7e2706e4</vt:lpwstr>
  </property>
</Properties>
</file>