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50"/>
  </p:notesMasterIdLst>
  <p:handoutMasterIdLst>
    <p:handoutMasterId r:id="rId51"/>
  </p:handoutMasterIdLst>
  <p:sldIdLst>
    <p:sldId id="315" r:id="rId7"/>
    <p:sldId id="443" r:id="rId8"/>
    <p:sldId id="391" r:id="rId9"/>
    <p:sldId id="377" r:id="rId10"/>
    <p:sldId id="400" r:id="rId11"/>
    <p:sldId id="444" r:id="rId12"/>
    <p:sldId id="403" r:id="rId13"/>
    <p:sldId id="263" r:id="rId14"/>
    <p:sldId id="392" r:id="rId15"/>
    <p:sldId id="265" r:id="rId16"/>
    <p:sldId id="447" r:id="rId17"/>
    <p:sldId id="269" r:id="rId18"/>
    <p:sldId id="283" r:id="rId19"/>
    <p:sldId id="397" r:id="rId20"/>
    <p:sldId id="441" r:id="rId21"/>
    <p:sldId id="373" r:id="rId22"/>
    <p:sldId id="404" r:id="rId23"/>
    <p:sldId id="424" r:id="rId24"/>
    <p:sldId id="425" r:id="rId25"/>
    <p:sldId id="274" r:id="rId26"/>
    <p:sldId id="427" r:id="rId27"/>
    <p:sldId id="428" r:id="rId28"/>
    <p:sldId id="429" r:id="rId29"/>
    <p:sldId id="431" r:id="rId30"/>
    <p:sldId id="432" r:id="rId31"/>
    <p:sldId id="435" r:id="rId32"/>
    <p:sldId id="436" r:id="rId33"/>
    <p:sldId id="440" r:id="rId34"/>
    <p:sldId id="439" r:id="rId35"/>
    <p:sldId id="445" r:id="rId36"/>
    <p:sldId id="398" r:id="rId37"/>
    <p:sldId id="319" r:id="rId38"/>
    <p:sldId id="442" r:id="rId39"/>
    <p:sldId id="280" r:id="rId40"/>
    <p:sldId id="287" r:id="rId41"/>
    <p:sldId id="367" r:id="rId42"/>
    <p:sldId id="368" r:id="rId43"/>
    <p:sldId id="422" r:id="rId44"/>
    <p:sldId id="426" r:id="rId45"/>
    <p:sldId id="421" r:id="rId46"/>
    <p:sldId id="261" r:id="rId47"/>
    <p:sldId id="446" r:id="rId48"/>
    <p:sldId id="262" r:id="rId49"/>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000"/>
    <a:srgbClr val="24518F"/>
    <a:srgbClr val="289045"/>
    <a:srgbClr val="BA2027"/>
    <a:srgbClr val="432A73"/>
    <a:srgbClr val="E89E25"/>
    <a:srgbClr val="F3C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4" autoAdjust="0"/>
    <p:restoredTop sz="57449" autoAdjust="0"/>
  </p:normalViewPr>
  <p:slideViewPr>
    <p:cSldViewPr showGuides="1">
      <p:cViewPr varScale="1">
        <p:scale>
          <a:sx n="39" d="100"/>
          <a:sy n="39" d="100"/>
        </p:scale>
        <p:origin x="1794" y="4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showGuides="1">
      <p:cViewPr varScale="1">
        <p:scale>
          <a:sx n="76" d="100"/>
          <a:sy n="76" d="100"/>
        </p:scale>
        <p:origin x="-3282" y="-9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AU" dirty="0">
              <a:latin typeface="Arial" panose="020B0604020202020204" pitchFamily="34" charset="0"/>
            </a:endParaRPr>
          </a:p>
        </p:txBody>
      </p:sp>
      <p:sp>
        <p:nvSpPr>
          <p:cNvPr id="3" name="Date Placeholder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7CBF337-7AA5-4A35-B48A-B91315B6F5F2}" type="datetimeFigureOut">
              <a:rPr lang="en-AU">
                <a:latin typeface="Arial" panose="020B0604020202020204" pitchFamily="34" charset="0"/>
              </a:rPr>
              <a:pPr>
                <a:defRPr/>
              </a:pPr>
              <a:t>14/12/2016</a:t>
            </a:fld>
            <a:endParaRPr lang="en-AU" dirty="0">
              <a:latin typeface="Arial" panose="020B0604020202020204" pitchFamily="34" charset="0"/>
            </a:endParaRPr>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AU" dirty="0">
              <a:latin typeface="Arial" panose="020B0604020202020204" pitchFamily="34" charset="0"/>
            </a:endParaRPr>
          </a:p>
        </p:txBody>
      </p:sp>
      <p:sp>
        <p:nvSpPr>
          <p:cNvPr id="5" name="Slide Number Placeholder 4"/>
          <p:cNvSpPr>
            <a:spLocks noGrp="1"/>
          </p:cNvSpPr>
          <p:nvPr>
            <p:ph type="sldNum" sz="quarter" idx="3"/>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4D41999-482D-4F70-AFE0-10BFC82C3699}" type="slidenum">
              <a:rPr lang="en-AU" altLang="en-US">
                <a:latin typeface="Arial" panose="020B0604020202020204" pitchFamily="34" charset="0"/>
              </a:rPr>
              <a:pPr/>
              <a:t>‹#›</a:t>
            </a:fld>
            <a:endParaRPr lang="en-AU" altLang="en-US" dirty="0">
              <a:latin typeface="Arial" panose="020B0604020202020204" pitchFamily="34" charset="0"/>
            </a:endParaRPr>
          </a:p>
        </p:txBody>
      </p:sp>
    </p:spTree>
    <p:extLst>
      <p:ext uri="{BB962C8B-B14F-4D97-AF65-F5344CB8AC3E}">
        <p14:creationId xmlns:p14="http://schemas.microsoft.com/office/powerpoint/2010/main" val="3552800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Arial" panose="020B0604020202020204" pitchFamily="34" charset="0"/>
              </a:defRPr>
            </a:lvl1pPr>
          </a:lstStyle>
          <a:p>
            <a:pPr>
              <a:defRPr/>
            </a:pPr>
            <a:endParaRPr lang="en-AU" dirty="0"/>
          </a:p>
        </p:txBody>
      </p:sp>
      <p:sp>
        <p:nvSpPr>
          <p:cNvPr id="3" name="Date Placeholder 2"/>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Arial" panose="020B0604020202020204" pitchFamily="34" charset="0"/>
              </a:defRPr>
            </a:lvl1pPr>
          </a:lstStyle>
          <a:p>
            <a:pPr>
              <a:defRPr/>
            </a:pPr>
            <a:fld id="{C643DD5D-20FE-4EC0-869B-A640A12A71B2}" type="datetimeFigureOut">
              <a:rPr lang="en-AU" smtClean="0"/>
              <a:pPr>
                <a:defRPr/>
              </a:pPr>
              <a:t>14/12/2016</a:t>
            </a:fld>
            <a:endParaRPr lang="en-AU"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AU" noProof="0" dirty="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panose="020B0604020202020204" pitchFamily="34" charset="0"/>
              </a:defRPr>
            </a:lvl1pPr>
          </a:lstStyle>
          <a:p>
            <a:pPr>
              <a:defRPr/>
            </a:pPr>
            <a:endParaRPr lang="en-AU" dirty="0"/>
          </a:p>
        </p:txBody>
      </p:sp>
      <p:sp>
        <p:nvSpPr>
          <p:cNvPr id="7" name="Slide Number Placeholder 6"/>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EBFAB34-42E3-46EB-AEE7-FC9E358D5091}" type="slidenum">
              <a:rPr lang="en-AU" altLang="en-US" smtClean="0"/>
              <a:pPr/>
              <a:t>‹#›</a:t>
            </a:fld>
            <a:endParaRPr lang="en-AU" altLang="en-US" dirty="0"/>
          </a:p>
        </p:txBody>
      </p:sp>
    </p:spTree>
    <p:extLst>
      <p:ext uri="{BB962C8B-B14F-4D97-AF65-F5344CB8AC3E}">
        <p14:creationId xmlns:p14="http://schemas.microsoft.com/office/powerpoint/2010/main" val="179823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caritas.org.au/learn/programs/australia---red-dust-healing-progra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329A48-66FE-4128-8FA0-4639798A0B30}" type="slidenum">
              <a:rPr lang="en-AU" altLang="en-US">
                <a:latin typeface="Arial" panose="020B0604020202020204" pitchFamily="34" charset="0"/>
              </a:rPr>
              <a:pPr/>
              <a:t>1</a:t>
            </a:fld>
            <a:endParaRPr lang="en-AU" altLang="en-US" dirty="0">
              <a:latin typeface="Arial" panose="020B0604020202020204" pitchFamily="34" charset="0"/>
            </a:endParaRPr>
          </a:p>
        </p:txBody>
      </p:sp>
    </p:spTree>
    <p:extLst>
      <p:ext uri="{BB962C8B-B14F-4D97-AF65-F5344CB8AC3E}">
        <p14:creationId xmlns:p14="http://schemas.microsoft.com/office/powerpoint/2010/main" val="98288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We aim to put this love and compassion </a:t>
            </a:r>
            <a:r>
              <a:rPr lang="en-AU" altLang="en-US" b="1" smtClean="0"/>
              <a:t>in action</a:t>
            </a:r>
            <a:r>
              <a:rPr lang="en-AU" altLang="en-US" smtClean="0"/>
              <a:t>, through our aid, development and education and advocacy work. The bible says “Children, our love must not be just words or mere talk, but something active and genuine” 1 John 3:18.</a:t>
            </a:r>
          </a:p>
          <a:p>
            <a:pPr eaLnBrk="1" hangingPunct="1">
              <a:spcBef>
                <a:spcPct val="0"/>
              </a:spcBef>
            </a:pPr>
            <a:endParaRPr lang="en-AU"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8FE3ED3-60E3-4D75-AB77-462BEA1E2F5D}" type="slidenum">
              <a:rPr lang="en-AU" altLang="en-US">
                <a:latin typeface="Arial" panose="020B0604020202020204" pitchFamily="34" charset="0"/>
              </a:rPr>
              <a:pPr/>
              <a:t>10</a:t>
            </a:fld>
            <a:endParaRPr lang="en-AU" altLang="en-US" dirty="0">
              <a:latin typeface="Arial" panose="020B0604020202020204" pitchFamily="34" charset="0"/>
            </a:endParaRPr>
          </a:p>
        </p:txBody>
      </p:sp>
    </p:spTree>
    <p:extLst>
      <p:ext uri="{BB962C8B-B14F-4D97-AF65-F5344CB8AC3E}">
        <p14:creationId xmlns:p14="http://schemas.microsoft.com/office/powerpoint/2010/main" val="4246006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z="1100" smtClean="0"/>
              <a:t>Caritas Australia helps all people help themselves — regardless of ethnicity, religion or political beliefs.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D48D08-0341-47B3-BB58-19E1DA37BC63}" type="slidenum">
              <a:rPr lang="en-AU" altLang="en-US">
                <a:latin typeface="Arial" panose="020B0604020202020204" pitchFamily="34" charset="0"/>
              </a:rPr>
              <a:pPr/>
              <a:t>12</a:t>
            </a:fld>
            <a:endParaRPr lang="en-AU" altLang="en-US" dirty="0">
              <a:latin typeface="Arial" panose="020B0604020202020204" pitchFamily="34" charset="0"/>
            </a:endParaRPr>
          </a:p>
        </p:txBody>
      </p:sp>
    </p:spTree>
    <p:extLst>
      <p:ext uri="{BB962C8B-B14F-4D97-AF65-F5344CB8AC3E}">
        <p14:creationId xmlns:p14="http://schemas.microsoft.com/office/powerpoint/2010/main" val="287972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86E73BB-DCE3-43BC-A97F-A32D86AB597D}" type="slidenum">
              <a:rPr lang="en-AU" altLang="en-US">
                <a:latin typeface="Arial" panose="020B0604020202020204" pitchFamily="34" charset="0"/>
              </a:rPr>
              <a:pPr/>
              <a:t>13</a:t>
            </a:fld>
            <a:endParaRPr lang="en-AU" altLang="en-US" dirty="0">
              <a:latin typeface="Arial" panose="020B0604020202020204" pitchFamily="34" charset="0"/>
            </a:endParaRPr>
          </a:p>
        </p:txBody>
      </p:sp>
    </p:spTree>
    <p:extLst>
      <p:ext uri="{BB962C8B-B14F-4D97-AF65-F5344CB8AC3E}">
        <p14:creationId xmlns:p14="http://schemas.microsoft.com/office/powerpoint/2010/main" val="161343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smtClean="0"/>
              <a:t>Discuss questions:</a:t>
            </a:r>
          </a:p>
          <a:p>
            <a:pPr eaLnBrk="1" hangingPunct="1">
              <a:spcBef>
                <a:spcPct val="0"/>
              </a:spcBef>
            </a:pPr>
            <a:r>
              <a:rPr lang="en-AU" altLang="en-US" smtClean="0"/>
              <a:t>Why do you think the Catholic church has an aid and development agency? </a:t>
            </a:r>
          </a:p>
          <a:p>
            <a:pPr eaLnBrk="1" hangingPunct="1">
              <a:spcBef>
                <a:spcPct val="0"/>
              </a:spcBef>
            </a:pPr>
            <a:r>
              <a:rPr lang="en-AU" altLang="en-US" smtClean="0"/>
              <a:t>Why do we want to put love and compassion in action?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CA3C72-2C03-4EA4-982F-E48F4A9D4782}" type="slidenum">
              <a:rPr lang="en-AU" altLang="en-US">
                <a:latin typeface="Arial" panose="020B0604020202020204" pitchFamily="34" charset="0"/>
              </a:rPr>
              <a:pPr/>
              <a:t>14</a:t>
            </a:fld>
            <a:endParaRPr lang="en-AU" altLang="en-US" dirty="0">
              <a:latin typeface="Arial" panose="020B0604020202020204" pitchFamily="34" charset="0"/>
            </a:endParaRPr>
          </a:p>
        </p:txBody>
      </p:sp>
    </p:spTree>
    <p:extLst>
      <p:ext uri="{BB962C8B-B14F-4D97-AF65-F5344CB8AC3E}">
        <p14:creationId xmlns:p14="http://schemas.microsoft.com/office/powerpoint/2010/main" val="122028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is our vision.</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E7075D-55CC-4119-8EFF-B107B0E0772C}" type="slidenum">
              <a:rPr lang="en-AU" altLang="en-US">
                <a:latin typeface="Arial" panose="020B0604020202020204" pitchFamily="34" charset="0"/>
              </a:rPr>
              <a:pPr/>
              <a:t>15</a:t>
            </a:fld>
            <a:endParaRPr lang="en-AU" altLang="en-US" dirty="0">
              <a:latin typeface="Arial" panose="020B0604020202020204" pitchFamily="34" charset="0"/>
            </a:endParaRPr>
          </a:p>
        </p:txBody>
      </p:sp>
    </p:spTree>
    <p:extLst>
      <p:ext uri="{BB962C8B-B14F-4D97-AF65-F5344CB8AC3E}">
        <p14:creationId xmlns:p14="http://schemas.microsoft.com/office/powerpoint/2010/main" val="281450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You can describe the work of Caritas Australia in three categories:</a:t>
            </a:r>
          </a:p>
          <a:p>
            <a:pPr eaLnBrk="1" hangingPunct="1">
              <a:spcBef>
                <a:spcPct val="0"/>
              </a:spcBef>
            </a:pPr>
            <a:r>
              <a:rPr lang="en-AU" altLang="en-US" smtClean="0"/>
              <a:t>Aid</a:t>
            </a:r>
          </a:p>
          <a:p>
            <a:pPr eaLnBrk="1" hangingPunct="1">
              <a:spcBef>
                <a:spcPct val="0"/>
              </a:spcBef>
            </a:pPr>
            <a:r>
              <a:rPr lang="en-AU" altLang="en-US" smtClean="0"/>
              <a:t>Development</a:t>
            </a:r>
          </a:p>
          <a:p>
            <a:pPr eaLnBrk="1" hangingPunct="1">
              <a:spcBef>
                <a:spcPct val="0"/>
              </a:spcBef>
            </a:pPr>
            <a:r>
              <a:rPr lang="en-AU" altLang="en-US" smtClean="0"/>
              <a:t>Advocacy and Education.</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B395C46-2C2F-4B72-8908-8EFB0BB1C016}" type="slidenum">
              <a:rPr lang="en-AU" altLang="en-US">
                <a:latin typeface="Arial" panose="020B0604020202020204" pitchFamily="34" charset="0"/>
              </a:rPr>
              <a:pPr/>
              <a:t>16</a:t>
            </a:fld>
            <a:endParaRPr lang="en-AU" altLang="en-US" dirty="0">
              <a:latin typeface="Arial" panose="020B0604020202020204" pitchFamily="34" charset="0"/>
            </a:endParaRPr>
          </a:p>
        </p:txBody>
      </p:sp>
    </p:spTree>
    <p:extLst>
      <p:ext uri="{BB962C8B-B14F-4D97-AF65-F5344CB8AC3E}">
        <p14:creationId xmlns:p14="http://schemas.microsoft.com/office/powerpoint/2010/main" val="4108165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Aid work is concerned with immediate needs- providing shelter, medicine food and care in emergency situations such as Cyclones, Tsunami, Earthquake, or war. Following, are some  examples of aid work undertaken by Caritas Australia.</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89CB22-585B-42DC-A3FF-0946CB186B84}" type="slidenum">
              <a:rPr lang="en-AU" altLang="en-US">
                <a:latin typeface="Arial" panose="020B0604020202020204" pitchFamily="34" charset="0"/>
              </a:rPr>
              <a:pPr/>
              <a:t>17</a:t>
            </a:fld>
            <a:endParaRPr lang="en-AU" altLang="en-US" dirty="0">
              <a:latin typeface="Arial" panose="020B0604020202020204" pitchFamily="34" charset="0"/>
            </a:endParaRPr>
          </a:p>
        </p:txBody>
      </p:sp>
    </p:spTree>
    <p:extLst>
      <p:ext uri="{BB962C8B-B14F-4D97-AF65-F5344CB8AC3E}">
        <p14:creationId xmlns:p14="http://schemas.microsoft.com/office/powerpoint/2010/main" val="337328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0" i="0" u="none" strike="noStrike" kern="1200" baseline="0" dirty="0" smtClean="0">
                <a:solidFill>
                  <a:schemeClr val="tx1"/>
                </a:solidFill>
                <a:latin typeface="Arial" panose="020B0604020202020204" pitchFamily="34" charset="0"/>
                <a:ea typeface="+mn-ea"/>
                <a:cs typeface="+mn-cs"/>
              </a:rPr>
              <a:t> On 25 April 2015, communities in Nepal experienced a 7.8 magnitude earthquake. Strong aftershocks, and a second earthquake a fortnight later, continued to devastate lives and cause further damage. Approximately </a:t>
            </a:r>
            <a:r>
              <a:rPr lang="en-AU" sz="1200" b="1" i="0" u="none" strike="noStrike" kern="1200" baseline="0" dirty="0" smtClean="0">
                <a:solidFill>
                  <a:schemeClr val="tx1"/>
                </a:solidFill>
                <a:latin typeface="Arial" panose="020B0604020202020204" pitchFamily="34" charset="0"/>
                <a:ea typeface="+mn-ea"/>
                <a:cs typeface="+mn-cs"/>
              </a:rPr>
              <a:t>8,800 people </a:t>
            </a:r>
            <a:r>
              <a:rPr lang="en-AU" sz="1200" b="0" i="0" u="none" strike="noStrike" kern="1200" baseline="0" dirty="0" smtClean="0">
                <a:solidFill>
                  <a:schemeClr val="tx1"/>
                </a:solidFill>
                <a:latin typeface="Arial" panose="020B0604020202020204" pitchFamily="34" charset="0"/>
                <a:ea typeface="+mn-ea"/>
                <a:cs typeface="+mn-cs"/>
              </a:rPr>
              <a:t>lost their lives, </a:t>
            </a:r>
            <a:r>
              <a:rPr lang="en-AU" sz="1200" b="1" i="0" u="none" strike="noStrike" kern="1200" baseline="0" dirty="0" smtClean="0">
                <a:solidFill>
                  <a:schemeClr val="tx1"/>
                </a:solidFill>
                <a:latin typeface="Arial" panose="020B0604020202020204" pitchFamily="34" charset="0"/>
                <a:ea typeface="+mn-ea"/>
                <a:cs typeface="+mn-cs"/>
              </a:rPr>
              <a:t>600,000 houses </a:t>
            </a:r>
            <a:r>
              <a:rPr lang="en-AU" sz="1200" b="0" i="0" u="none" strike="noStrike" kern="1200" baseline="0" dirty="0" smtClean="0">
                <a:solidFill>
                  <a:schemeClr val="tx1"/>
                </a:solidFill>
                <a:latin typeface="Arial" panose="020B0604020202020204" pitchFamily="34" charset="0"/>
                <a:ea typeface="+mn-ea"/>
                <a:cs typeface="+mn-cs"/>
              </a:rPr>
              <a:t>were completely destroyed and </a:t>
            </a:r>
            <a:r>
              <a:rPr lang="en-AU" sz="1200" b="1" i="0" u="none" strike="noStrike" kern="1200" baseline="0" dirty="0" smtClean="0">
                <a:solidFill>
                  <a:schemeClr val="tx1"/>
                </a:solidFill>
                <a:latin typeface="Arial" panose="020B0604020202020204" pitchFamily="34" charset="0"/>
                <a:ea typeface="+mn-ea"/>
                <a:cs typeface="+mn-cs"/>
              </a:rPr>
              <a:t>2.8 million people</a:t>
            </a:r>
            <a:r>
              <a:rPr lang="en-AU" sz="1200" b="0" i="0" u="none" strike="noStrike" kern="1200" baseline="0" dirty="0" smtClean="0">
                <a:solidFill>
                  <a:schemeClr val="tx1"/>
                </a:solidFill>
                <a:latin typeface="Arial" panose="020B0604020202020204" pitchFamily="34" charset="0"/>
                <a:ea typeface="+mn-ea"/>
                <a:cs typeface="+mn-cs"/>
              </a:rPr>
              <a:t>, nearly one third of the country’s population, were in need of humanitarian assistance.</a:t>
            </a:r>
          </a:p>
          <a:p>
            <a:endParaRPr lang="en-AU" altLang="en-US" sz="1200" b="0" i="0" u="none" strike="noStrike" kern="1200" baseline="0" dirty="0" smtClean="0">
              <a:solidFill>
                <a:schemeClr val="tx1"/>
              </a:solidFill>
              <a:latin typeface="Arial" panose="020B0604020202020204" pitchFamily="34" charset="0"/>
              <a:ea typeface="+mn-ea"/>
              <a:cs typeface="+mn-cs"/>
            </a:endParaRPr>
          </a:p>
          <a:p>
            <a:r>
              <a:rPr lang="en-AU" sz="1200" b="0" i="0" u="none" strike="noStrike" kern="1200" baseline="0" dirty="0" smtClean="0">
                <a:solidFill>
                  <a:schemeClr val="tx1"/>
                </a:solidFill>
                <a:latin typeface="Arial" panose="020B0604020202020204" pitchFamily="34" charset="0"/>
                <a:ea typeface="+mn-ea"/>
                <a:cs typeface="+mn-cs"/>
              </a:rPr>
              <a:t>The massive earthquake devastated Nepali families, with many losing family members, homes and livelihoods. It left people who were already only earning enough to live day-to-day uncertain about how they would rebuild a future for themselves and their families. </a:t>
            </a:r>
          </a:p>
          <a:p>
            <a:r>
              <a:rPr lang="en-AU" sz="1200" b="0" i="0" u="none" strike="noStrike" kern="1200" baseline="0" dirty="0" smtClean="0">
                <a:solidFill>
                  <a:schemeClr val="tx1"/>
                </a:solidFill>
                <a:latin typeface="Arial" panose="020B0604020202020204" pitchFamily="34" charset="0"/>
                <a:ea typeface="+mn-ea"/>
                <a:cs typeface="+mn-cs"/>
              </a:rPr>
              <a:t>However despite losing almost everything, the people of Nepal showed strength and resilience in the face of this tragedy, living out a spirit of cooperation and compassion between neighbours. </a:t>
            </a:r>
          </a:p>
          <a:p>
            <a:r>
              <a:rPr lang="en-AU" sz="1200" b="0" i="0" u="none" strike="noStrike" kern="1200" baseline="0" dirty="0" smtClean="0">
                <a:solidFill>
                  <a:schemeClr val="tx1"/>
                </a:solidFill>
                <a:latin typeface="Arial" panose="020B0604020202020204" pitchFamily="34" charset="0"/>
                <a:ea typeface="+mn-ea"/>
                <a:cs typeface="+mn-cs"/>
              </a:rPr>
              <a:t>Caritas Nepal has already been working with local communities for twenty-five years. In the aftermath of the earthquake, these long-term relationships proved invaluable, as the communities trusted Caritas staff during this traumatic time.</a:t>
            </a:r>
          </a:p>
          <a:p>
            <a:r>
              <a:rPr lang="en-AU" sz="1200" b="0" i="0" u="none" strike="noStrike" kern="1200" baseline="0" dirty="0" smtClean="0">
                <a:solidFill>
                  <a:schemeClr val="tx1"/>
                </a:solidFill>
                <a:latin typeface="Arial" panose="020B0604020202020204" pitchFamily="34" charset="0"/>
                <a:ea typeface="+mn-ea"/>
                <a:cs typeface="+mn-cs"/>
              </a:rPr>
              <a:t>Caritas Australia’s long-term partnership with Caritas Nepal, based on solidarity and subsidiarity, meant that we were able to assist immediately, and have continued to accompany Caritas Nepal throughout the emergency response.</a:t>
            </a:r>
          </a:p>
          <a:p>
            <a:r>
              <a:rPr lang="en-AU" sz="1200" b="1" i="0" u="none" strike="noStrike" kern="1200" baseline="0" dirty="0" smtClean="0">
                <a:solidFill>
                  <a:schemeClr val="tx1"/>
                </a:solidFill>
                <a:latin typeface="Arial" panose="020B0604020202020204" pitchFamily="34" charset="0"/>
                <a:ea typeface="+mn-ea"/>
                <a:cs typeface="+mn-cs"/>
              </a:rPr>
              <a:t>HOW HAS THE CARITAS NETWORK ASSISTED?</a:t>
            </a:r>
            <a:endParaRPr lang="en-AU" sz="1200" b="0" i="0" u="none" strike="noStrike" kern="1200" baseline="0" dirty="0" smtClean="0">
              <a:solidFill>
                <a:schemeClr val="tx1"/>
              </a:solidFill>
              <a:latin typeface="Arial" panose="020B0604020202020204" pitchFamily="34" charset="0"/>
              <a:ea typeface="+mn-ea"/>
              <a:cs typeface="+mn-cs"/>
            </a:endParaRPr>
          </a:p>
          <a:p>
            <a:r>
              <a:rPr lang="en-AU" sz="1200" b="0" i="0" u="none" strike="noStrike" kern="1200" baseline="0" dirty="0" smtClean="0">
                <a:solidFill>
                  <a:schemeClr val="tx1"/>
                </a:solidFill>
                <a:latin typeface="Arial" panose="020B0604020202020204" pitchFamily="34" charset="0"/>
                <a:ea typeface="+mn-ea"/>
                <a:cs typeface="+mn-cs"/>
              </a:rPr>
              <a:t>The Caritas network responded immediately to earthquake-affected families. Thanks to the generous support of the Australian Catholic community and the Australian Government, the global Caritas network was able to reach </a:t>
            </a:r>
            <a:r>
              <a:rPr lang="en-AU" sz="1200" b="1" i="0" u="none" strike="noStrike" kern="1200" baseline="0" dirty="0" smtClean="0">
                <a:solidFill>
                  <a:schemeClr val="tx1"/>
                </a:solidFill>
                <a:latin typeface="Arial" panose="020B0604020202020204" pitchFamily="34" charset="0"/>
                <a:ea typeface="+mn-ea"/>
                <a:cs typeface="+mn-cs"/>
              </a:rPr>
              <a:t>over 59,000 households </a:t>
            </a:r>
            <a:r>
              <a:rPr lang="en-AU" sz="1200" b="0" i="0" u="none" strike="noStrike" kern="1200" baseline="0" dirty="0" smtClean="0">
                <a:solidFill>
                  <a:schemeClr val="tx1"/>
                </a:solidFill>
                <a:latin typeface="Arial" panose="020B0604020202020204" pitchFamily="34" charset="0"/>
                <a:ea typeface="+mn-ea"/>
                <a:cs typeface="+mn-cs"/>
              </a:rPr>
              <a:t>with emergency aid, such as tarpaulins, blankets, water and hygiene kits, non-food items and corrugated iron sheeting.</a:t>
            </a:r>
          </a:p>
          <a:p>
            <a:r>
              <a:rPr lang="en-AU" sz="1200" b="0" i="0" u="none" strike="noStrike" kern="1200" baseline="0" dirty="0" smtClean="0">
                <a:solidFill>
                  <a:schemeClr val="tx1"/>
                </a:solidFill>
                <a:latin typeface="Arial" panose="020B0604020202020204" pitchFamily="34" charset="0"/>
                <a:ea typeface="+mn-ea"/>
                <a:cs typeface="+mn-cs"/>
              </a:rPr>
              <a:t>Caritas staff have persevered through challenging conditions to ensure the most vulnerable and marginalised communities were reached. In some instances, staff travelled by foot to reach mountainous areas, or used helicopters to deliver relief items to remote areas. </a:t>
            </a:r>
          </a:p>
          <a:p>
            <a:r>
              <a:rPr lang="en-AU" sz="1200" b="1" i="0" u="none" strike="noStrike" kern="1200" baseline="0" dirty="0" smtClean="0">
                <a:solidFill>
                  <a:schemeClr val="tx1"/>
                </a:solidFill>
                <a:latin typeface="Arial" panose="020B0604020202020204" pitchFamily="34" charset="0"/>
                <a:ea typeface="+mn-ea"/>
                <a:cs typeface="+mn-cs"/>
              </a:rPr>
              <a:t>REBUILDING A STRONGER FUTURE</a:t>
            </a:r>
          </a:p>
          <a:p>
            <a:r>
              <a:rPr lang="en-AU" sz="1200" b="0" i="0" u="none" strike="noStrike" kern="1200" baseline="0" dirty="0" smtClean="0">
                <a:solidFill>
                  <a:schemeClr val="tx1"/>
                </a:solidFill>
                <a:latin typeface="Arial" panose="020B0604020202020204" pitchFamily="34" charset="0"/>
                <a:ea typeface="+mn-ea"/>
                <a:cs typeface="+mn-cs"/>
              </a:rPr>
              <a:t>Caritas is now continuing to work with communities to recover from the destruction of the earthquake, by supporting them to rebuild their homes and restore their livelihoods. </a:t>
            </a:r>
          </a:p>
          <a:p>
            <a:r>
              <a:rPr lang="en-AU" sz="1200" b="1" i="0" u="none" strike="noStrike" kern="1200" baseline="0" dirty="0" smtClean="0">
                <a:solidFill>
                  <a:schemeClr val="tx1"/>
                </a:solidFill>
                <a:latin typeface="Arial" panose="020B0604020202020204" pitchFamily="34" charset="0"/>
                <a:ea typeface="+mn-ea"/>
                <a:cs typeface="+mn-cs"/>
              </a:rPr>
              <a:t>SHELTER </a:t>
            </a:r>
            <a:r>
              <a:rPr lang="en-AU" sz="1200" b="0" i="0" u="none" strike="noStrike" kern="1200" baseline="0" dirty="0" smtClean="0">
                <a:solidFill>
                  <a:schemeClr val="tx1"/>
                </a:solidFill>
                <a:latin typeface="Arial" panose="020B0604020202020204" pitchFamily="34" charset="0"/>
                <a:ea typeface="+mn-ea"/>
                <a:cs typeface="+mn-cs"/>
              </a:rPr>
              <a:t>continues to be the key focus of the emergency response. Caritas will be training local construction workers in earthquake-resistant techniques so that new homes will be more resistant to potential future disasters.</a:t>
            </a:r>
          </a:p>
          <a:p>
            <a:r>
              <a:rPr lang="en-AU" sz="1200" b="1" i="0" u="none" strike="noStrike" kern="1200" baseline="0" dirty="0" smtClean="0">
                <a:solidFill>
                  <a:schemeClr val="tx1"/>
                </a:solidFill>
                <a:latin typeface="Arial" panose="020B0604020202020204" pitchFamily="34" charset="0"/>
                <a:ea typeface="+mn-ea"/>
                <a:cs typeface="+mn-cs"/>
              </a:rPr>
              <a:t>CASH FOR WORK </a:t>
            </a:r>
            <a:r>
              <a:rPr lang="en-AU" sz="1200" b="0" i="0" u="none" strike="noStrike" kern="1200" baseline="0" dirty="0" smtClean="0">
                <a:solidFill>
                  <a:schemeClr val="tx1"/>
                </a:solidFill>
                <a:latin typeface="Arial" panose="020B0604020202020204" pitchFamily="34" charset="0"/>
                <a:ea typeface="+mn-ea"/>
                <a:cs typeface="+mn-cs"/>
              </a:rPr>
              <a:t>opportunities for more than 2,000 households who have been affected by the earthquakes to earn an income. In return for income, local people are helping to clear debris and repair damaged infrastructure.</a:t>
            </a:r>
          </a:p>
          <a:p>
            <a:r>
              <a:rPr lang="en-AU" sz="1200" b="1" i="0" u="none" strike="noStrike" kern="1200" baseline="0" dirty="0" smtClean="0">
                <a:solidFill>
                  <a:schemeClr val="tx1"/>
                </a:solidFill>
                <a:latin typeface="Arial" panose="020B0604020202020204" pitchFamily="34" charset="0"/>
                <a:ea typeface="+mn-ea"/>
                <a:cs typeface="+mn-cs"/>
              </a:rPr>
              <a:t>LIVELIHOOD SUPPORT </a:t>
            </a:r>
            <a:r>
              <a:rPr lang="en-AU" sz="1200" b="0" i="0" u="none" strike="noStrike" kern="1200" baseline="0" dirty="0" smtClean="0">
                <a:solidFill>
                  <a:schemeClr val="tx1"/>
                </a:solidFill>
                <a:latin typeface="Arial" panose="020B0604020202020204" pitchFamily="34" charset="0"/>
                <a:ea typeface="+mn-ea"/>
                <a:cs typeface="+mn-cs"/>
              </a:rPr>
              <a:t>is re-establishing farming families’ means for income and stability, through providing agricultural training or livestock management training to more than 4,600 families.</a:t>
            </a:r>
          </a:p>
          <a:p>
            <a:r>
              <a:rPr lang="en-AU" sz="1200" b="1" i="0" u="none" strike="noStrike" kern="1200" baseline="0" dirty="0" smtClean="0">
                <a:solidFill>
                  <a:schemeClr val="tx1"/>
                </a:solidFill>
                <a:latin typeface="Arial" panose="020B0604020202020204" pitchFamily="34" charset="0"/>
                <a:ea typeface="+mn-ea"/>
                <a:cs typeface="+mn-cs"/>
              </a:rPr>
              <a:t>WATER, SANITATION AND HYGIENE </a:t>
            </a:r>
            <a:r>
              <a:rPr lang="en-AU" sz="1200" b="0" i="0" u="none" strike="noStrike" kern="1200" baseline="0" dirty="0" smtClean="0">
                <a:solidFill>
                  <a:schemeClr val="tx1"/>
                </a:solidFill>
                <a:latin typeface="Arial" panose="020B0604020202020204" pitchFamily="34" charset="0"/>
                <a:ea typeface="+mn-ea"/>
                <a:cs typeface="+mn-cs"/>
              </a:rPr>
              <a:t>facility construction or rehabilitation of 56 reservoir tanks to deliver clean water to communities.</a:t>
            </a:r>
          </a:p>
          <a:p>
            <a:r>
              <a:rPr lang="en-AU" sz="1200" b="1" i="0" u="none" strike="noStrike" kern="1200" baseline="0" dirty="0" smtClean="0">
                <a:solidFill>
                  <a:schemeClr val="tx1"/>
                </a:solidFill>
                <a:latin typeface="Arial" panose="020B0604020202020204" pitchFamily="34" charset="0"/>
                <a:ea typeface="+mn-ea"/>
                <a:cs typeface="+mn-cs"/>
              </a:rPr>
              <a:t>DISASTER RISK REDUCTION </a:t>
            </a:r>
            <a:r>
              <a:rPr lang="en-AU" sz="1200" b="0" i="0" u="none" strike="noStrike" kern="1200" baseline="0" dirty="0" smtClean="0">
                <a:solidFill>
                  <a:schemeClr val="tx1"/>
                </a:solidFill>
                <a:latin typeface="Arial" panose="020B0604020202020204" pitchFamily="34" charset="0"/>
                <a:ea typeface="+mn-ea"/>
                <a:cs typeface="+mn-cs"/>
              </a:rPr>
              <a:t>by supporting communities to develop disaster response plans in case of future disasters.</a:t>
            </a:r>
            <a:endParaRPr lang="en-AU"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1106DA-FAC9-425E-8CDA-98FEA883C3F6}" type="slidenum">
              <a:rPr lang="en-AU" altLang="en-US">
                <a:latin typeface="Arial" panose="020B0604020202020204" pitchFamily="34" charset="0"/>
              </a:rPr>
              <a:pPr/>
              <a:t>18</a:t>
            </a:fld>
            <a:endParaRPr lang="en-AU" altLang="en-US" dirty="0">
              <a:latin typeface="Arial" panose="020B0604020202020204" pitchFamily="34" charset="0"/>
            </a:endParaRPr>
          </a:p>
        </p:txBody>
      </p:sp>
    </p:spTree>
    <p:extLst>
      <p:ext uri="{BB962C8B-B14F-4D97-AF65-F5344CB8AC3E}">
        <p14:creationId xmlns:p14="http://schemas.microsoft.com/office/powerpoint/2010/main" val="396296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Ongoing conflict in Syria has led to </a:t>
            </a:r>
            <a:r>
              <a:rPr lang="en-AU" altLang="en-US" b="1" dirty="0" smtClean="0"/>
              <a:t>one of the worst humanitarian crises in the world today</a:t>
            </a:r>
            <a:r>
              <a:rPr lang="en-AU" altLang="en-US" dirty="0" smtClean="0"/>
              <a:t>. Over 100,000 people have died, and over 8.3 million people are in need of urgent humanitarian aid from the Syrian war. 1.7 million refugees.</a:t>
            </a:r>
          </a:p>
          <a:p>
            <a:pPr eaLnBrk="1" hangingPunct="1">
              <a:spcBef>
                <a:spcPct val="0"/>
              </a:spcBef>
            </a:pPr>
            <a:r>
              <a:rPr lang="en-AU" altLang="en-US" dirty="0" smtClean="0"/>
              <a:t>Caritas is providing blankets, clothing and heaters to help the refugees through the extreme cold temperatures experienced in some regions during winter.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15B4508-B00F-4018-B4C5-0C557D06094C}" type="slidenum">
              <a:rPr lang="en-AU" altLang="en-US">
                <a:latin typeface="Arial" panose="020B0604020202020204" pitchFamily="34" charset="0"/>
              </a:rPr>
              <a:pPr/>
              <a:t>19</a:t>
            </a:fld>
            <a:endParaRPr lang="en-AU" altLang="en-US" dirty="0">
              <a:latin typeface="Arial" panose="020B0604020202020204" pitchFamily="34" charset="0"/>
            </a:endParaRPr>
          </a:p>
        </p:txBody>
      </p:sp>
    </p:spTree>
    <p:extLst>
      <p:ext uri="{BB962C8B-B14F-4D97-AF65-F5344CB8AC3E}">
        <p14:creationId xmlns:p14="http://schemas.microsoft.com/office/powerpoint/2010/main" val="120786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2611438" y="793750"/>
            <a:ext cx="3275012" cy="2457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1038" y="3313113"/>
            <a:ext cx="5445125"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The second part of our work is called ‘Development’. Development is a term referring to the kind of work that aims to create improved conditions for people to live their lives to their fullest potential- to be the architects of their own futures. Our work tackles a range of global issues which impact on poverty. We do this kind of work through our programs. We talk to the people in the community to see what they need. The following slides provide some examples of the kinds of outcomes and projects undertaken in our development work.</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3AEA499-8C9E-4ACC-8D36-342C94B827D3}" type="slidenum">
              <a:rPr lang="en-AU" altLang="en-US">
                <a:latin typeface="Arial" panose="020B0604020202020204" pitchFamily="34" charset="0"/>
              </a:rPr>
              <a:pPr/>
              <a:t>20</a:t>
            </a:fld>
            <a:endParaRPr lang="en-AU" altLang="en-US" dirty="0">
              <a:latin typeface="Arial" panose="020B0604020202020204" pitchFamily="34" charset="0"/>
            </a:endParaRPr>
          </a:p>
        </p:txBody>
      </p:sp>
    </p:spTree>
    <p:extLst>
      <p:ext uri="{BB962C8B-B14F-4D97-AF65-F5344CB8AC3E}">
        <p14:creationId xmlns:p14="http://schemas.microsoft.com/office/powerpoint/2010/main" val="218363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726E55-0D6A-4959-BE00-24F665A0E755}" type="slidenum">
              <a:rPr lang="en-AU" altLang="en-US">
                <a:latin typeface="Arial" panose="020B0604020202020204" pitchFamily="34" charset="0"/>
              </a:rPr>
              <a:pPr/>
              <a:t>2</a:t>
            </a:fld>
            <a:endParaRPr lang="en-AU" altLang="en-US" dirty="0">
              <a:latin typeface="Arial" panose="020B0604020202020204" pitchFamily="34" charset="0"/>
            </a:endParaRPr>
          </a:p>
        </p:txBody>
      </p:sp>
    </p:spTree>
    <p:extLst>
      <p:ext uri="{BB962C8B-B14F-4D97-AF65-F5344CB8AC3E}">
        <p14:creationId xmlns:p14="http://schemas.microsoft.com/office/powerpoint/2010/main" val="3426615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Navan is a remote community in the Andes of Peru, South America.</a:t>
            </a:r>
          </a:p>
          <a:p>
            <a:pPr eaLnBrk="1" hangingPunct="1">
              <a:spcBef>
                <a:spcPct val="0"/>
              </a:spcBef>
            </a:pPr>
            <a:r>
              <a:rPr lang="en-AU" altLang="en-US" dirty="0" smtClean="0"/>
              <a:t>  </a:t>
            </a:r>
          </a:p>
          <a:p>
            <a:pPr eaLnBrk="1" hangingPunct="1">
              <a:spcBef>
                <a:spcPct val="0"/>
              </a:spcBef>
            </a:pPr>
            <a:r>
              <a:rPr lang="en-AU" altLang="en-US" dirty="0" smtClean="0"/>
              <a:t>With the assistance given by Caritas Australia they have been able to establish an irrigation system. Previously they did not have the technology to capture all the rainfall they received.</a:t>
            </a:r>
          </a:p>
          <a:p>
            <a:pPr eaLnBrk="1" hangingPunct="1">
              <a:spcBef>
                <a:spcPct val="0"/>
              </a:spcBef>
            </a:pPr>
            <a:r>
              <a:rPr lang="en-AU" altLang="en-US" dirty="0" smtClean="0"/>
              <a:t> </a:t>
            </a:r>
          </a:p>
          <a:p>
            <a:pPr eaLnBrk="1" hangingPunct="1">
              <a:spcBef>
                <a:spcPct val="0"/>
              </a:spcBef>
            </a:pPr>
            <a:r>
              <a:rPr lang="en-AU" altLang="en-US" dirty="0" smtClean="0"/>
              <a:t>Through this irrigation system they have been able to grow fruit trees to meet the nutritional needs of their community and have now been able to grow excess to sell at the market. </a:t>
            </a:r>
          </a:p>
          <a:p>
            <a:pPr eaLnBrk="1" hangingPunct="1">
              <a:spcBef>
                <a:spcPct val="0"/>
              </a:spcBef>
            </a:pPr>
            <a:r>
              <a:rPr lang="en-AU" altLang="en-US" dirty="0" smtClean="0"/>
              <a:t> </a:t>
            </a:r>
          </a:p>
          <a:p>
            <a:pPr eaLnBrk="1" hangingPunct="1">
              <a:spcBef>
                <a:spcPct val="0"/>
              </a:spcBef>
            </a:pPr>
            <a:r>
              <a:rPr lang="en-AU" altLang="en-US" dirty="0" smtClean="0"/>
              <a:t>They have also been able to grow </a:t>
            </a:r>
            <a:r>
              <a:rPr lang="en-AU" altLang="en-US" dirty="0" err="1" smtClean="0"/>
              <a:t>alphalpha</a:t>
            </a:r>
            <a:r>
              <a:rPr lang="en-AU" altLang="en-US" dirty="0" smtClean="0"/>
              <a:t>. This has had a huge impact on the quality of their cattle and milk production. Their dairy cattle have gone from producing 2L per day to 8L per day over the last 4 years and the community is already noticing improvements in the health of their children.</a:t>
            </a:r>
          </a:p>
          <a:p>
            <a:pPr eaLnBrk="1" hangingPunct="1">
              <a:spcBef>
                <a:spcPct val="0"/>
              </a:spcBef>
            </a:pPr>
            <a:r>
              <a:rPr lang="en-AU" altLang="en-US" dirty="0" smtClean="0"/>
              <a:t> </a:t>
            </a:r>
          </a:p>
          <a:p>
            <a:pPr eaLnBrk="1" hangingPunct="1">
              <a:spcBef>
                <a:spcPct val="0"/>
              </a:spcBef>
            </a:pPr>
            <a:r>
              <a:rPr lang="en-AU" altLang="en-US" dirty="0" smtClean="0"/>
              <a:t>This increased milk production of a high quality has recently led them into producing other dairy products. </a:t>
            </a:r>
          </a:p>
          <a:p>
            <a:pPr eaLnBrk="1" hangingPunct="1">
              <a:spcBef>
                <a:spcPct val="0"/>
              </a:spcBef>
            </a:pPr>
            <a:r>
              <a:rPr lang="en-AU" altLang="en-US" dirty="0" smtClean="0"/>
              <a:t> </a:t>
            </a:r>
          </a:p>
          <a:p>
            <a:pPr eaLnBrk="1" hangingPunct="1">
              <a:spcBef>
                <a:spcPct val="0"/>
              </a:spcBef>
            </a:pPr>
            <a:r>
              <a:rPr lang="en-AU" altLang="en-US" dirty="0" smtClean="0"/>
              <a:t>They have developed a type of caramel dessert, similar to when you boil condensed milk. They have managed to produce this product, package it and sell it within their local district and now they are looking at how they can market to a wider area.</a:t>
            </a:r>
          </a:p>
          <a:p>
            <a:pPr eaLnBrk="1" hangingPunct="1">
              <a:spcBef>
                <a:spcPct val="0"/>
              </a:spcBef>
            </a:pPr>
            <a:r>
              <a:rPr lang="en-AU" altLang="en-US" dirty="0" smtClean="0"/>
              <a:t> </a:t>
            </a:r>
          </a:p>
          <a:p>
            <a:pPr eaLnBrk="1" hangingPunct="1">
              <a:spcBef>
                <a:spcPct val="0"/>
              </a:spcBef>
            </a:pPr>
            <a:r>
              <a:rPr lang="en-AU" altLang="en-US" b="1" dirty="0" smtClean="0"/>
              <a:t>Caritas Australia no longer provides any financial assistance to this community.</a:t>
            </a:r>
          </a:p>
          <a:p>
            <a:pPr eaLnBrk="1" hangingPunct="1">
              <a:spcBef>
                <a:spcPct val="0"/>
              </a:spcBef>
            </a:pPr>
            <a:r>
              <a:rPr lang="en-AU" altLang="en-US" dirty="0" smtClean="0"/>
              <a:t> This community provides for themselves and prides themselves on sharing their knowledge and success with the surrounding communities.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752BA2-8ACB-4BEF-8E06-0D2890363764}" type="slidenum">
              <a:rPr lang="en-AU" altLang="en-US">
                <a:latin typeface="Arial" panose="020B0604020202020204" pitchFamily="34" charset="0"/>
              </a:rPr>
              <a:pPr/>
              <a:t>21</a:t>
            </a:fld>
            <a:endParaRPr lang="en-AU" altLang="en-US" dirty="0">
              <a:latin typeface="Arial" panose="020B0604020202020204" pitchFamily="34" charset="0"/>
            </a:endParaRPr>
          </a:p>
        </p:txBody>
      </p:sp>
    </p:spTree>
    <p:extLst>
      <p:ext uri="{BB962C8B-B14F-4D97-AF65-F5344CB8AC3E}">
        <p14:creationId xmlns:p14="http://schemas.microsoft.com/office/powerpoint/2010/main" val="652734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Development work can involve the use of a simple idea. In Malawi, these Energy Saving Stoves have made a significant difference.</a:t>
            </a:r>
          </a:p>
          <a:p>
            <a:pPr eaLnBrk="1" hangingPunct="1">
              <a:spcBef>
                <a:spcPct val="0"/>
              </a:spcBef>
            </a:pPr>
            <a:r>
              <a:rPr lang="en-AU" altLang="en-US" smtClean="0"/>
              <a:t>Previously, cooking and boiling of water were done over an open fire. This involved people having to walk long distances to collect firewood, walking farther and farther as they depleted their nearest wood supplies. Additionally, the smoke produced by cooking over these open fires so frequently was detrimental to health.</a:t>
            </a:r>
          </a:p>
          <a:p>
            <a:pPr eaLnBrk="1" hangingPunct="1">
              <a:spcBef>
                <a:spcPct val="0"/>
              </a:spcBef>
            </a:pPr>
            <a:r>
              <a:rPr lang="en-AU" altLang="en-US" smtClean="0"/>
              <a:t>Caritas Australia worked with the community to make these energy saving stoves. </a:t>
            </a:r>
          </a:p>
          <a:p>
            <a:pPr eaLnBrk="1" hangingPunct="1">
              <a:spcBef>
                <a:spcPct val="0"/>
              </a:spcBef>
            </a:pPr>
            <a:r>
              <a:rPr lang="en-AU" altLang="en-US" smtClean="0"/>
              <a:t>The energy saving stoves have meant that families use 35-50% less firewood, the pots are cleaner, and there is less smoke- so there are also  health benefits. It is also an income generation activity as everyone in the village has one so now they are selling them at the local market. Each stove is sold for 350MK ($2.50)</a:t>
            </a:r>
          </a:p>
          <a:p>
            <a:pPr eaLnBrk="1" hangingPunct="1">
              <a:spcBef>
                <a:spcPct val="0"/>
              </a:spcBef>
            </a:pPr>
            <a:endParaRPr lang="en-AU"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307721A-92EA-40FC-9A94-3E4FE3D22C47}" type="slidenum">
              <a:rPr lang="en-AU" altLang="en-US">
                <a:latin typeface="Arial" panose="020B0604020202020204" pitchFamily="34" charset="0"/>
              </a:rPr>
              <a:pPr/>
              <a:t>22</a:t>
            </a:fld>
            <a:endParaRPr lang="en-AU" altLang="en-US" dirty="0">
              <a:latin typeface="Arial" panose="020B0604020202020204" pitchFamily="34" charset="0"/>
            </a:endParaRPr>
          </a:p>
        </p:txBody>
      </p:sp>
    </p:spTree>
    <p:extLst>
      <p:ext uri="{BB962C8B-B14F-4D97-AF65-F5344CB8AC3E}">
        <p14:creationId xmlns:p14="http://schemas.microsoft.com/office/powerpoint/2010/main" val="2193092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2698750" y="746125"/>
            <a:ext cx="3106738" cy="233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xfrm>
            <a:off x="681038" y="3168650"/>
            <a:ext cx="5445125"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Over the past century, unclean water, poor sanitation and unsafe hygiene practices have claimed more lives than anything else. Today, 783 million people do not have access to clean water, while 2.5 billion people don’t have proper sanitation facilities. Caritas Australia works with communities to develop access to safe drinking water and adequate sanitation facilities, as well as implement better hygiene practices.</a:t>
            </a:r>
          </a:p>
          <a:p>
            <a:pPr eaLnBrk="1" hangingPunct="1">
              <a:spcBef>
                <a:spcPct val="0"/>
              </a:spcBef>
            </a:pPr>
            <a:endParaRPr lang="en-AU" altLang="en-US" smtClean="0"/>
          </a:p>
          <a:p>
            <a:pPr eaLnBrk="1" hangingPunct="1">
              <a:spcBef>
                <a:spcPct val="0"/>
              </a:spcBef>
            </a:pPr>
            <a:r>
              <a:rPr lang="en-AU" altLang="en-US" smtClean="0"/>
              <a:t>In Malawi this included the installation of a borehole. Before the drilling of the boreholes the women and children walked approximately 5km to the stream where the water was unsafe for drinking as they shared the stream with the animals. The women would wake up at 4am, they often had to wait for a long time during the dry season (where they dug a deep hole beside the riverbed to access water). They would get home 5 hours later (9am) because they would need to stop along the way. </a:t>
            </a:r>
          </a:p>
          <a:p>
            <a:pPr eaLnBrk="1" hangingPunct="1">
              <a:spcBef>
                <a:spcPct val="0"/>
              </a:spcBef>
            </a:pPr>
            <a:endParaRPr lang="en-AU" altLang="en-US" smtClean="0"/>
          </a:p>
          <a:p>
            <a:pPr eaLnBrk="1" hangingPunct="1">
              <a:spcBef>
                <a:spcPct val="0"/>
              </a:spcBef>
            </a:pPr>
            <a:r>
              <a:rPr lang="en-AU" altLang="en-US" smtClean="0"/>
              <a:t> Rebecca Marizan (Secretary of the W&amp;S Committee)- “We would just like to express our appreciation for the borehole. We can wash our clothes, clean our bodies. We are free. We are happy.”</a:t>
            </a:r>
          </a:p>
          <a:p>
            <a:pPr eaLnBrk="1" hangingPunct="1">
              <a:spcBef>
                <a:spcPct val="0"/>
              </a:spcBef>
            </a:pPr>
            <a:r>
              <a:rPr lang="en-AU" altLang="en-US" smtClean="0"/>
              <a:t>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3EC7B5-2A8B-4CE0-AA7B-5C3B75B90712}" type="slidenum">
              <a:rPr lang="en-AU" altLang="en-US">
                <a:latin typeface="Arial" panose="020B0604020202020204" pitchFamily="34" charset="0"/>
              </a:rPr>
              <a:pPr/>
              <a:t>23</a:t>
            </a:fld>
            <a:endParaRPr lang="en-AU" altLang="en-US" dirty="0">
              <a:latin typeface="Arial" panose="020B0604020202020204" pitchFamily="34" charset="0"/>
            </a:endParaRPr>
          </a:p>
        </p:txBody>
      </p:sp>
    </p:spTree>
    <p:extLst>
      <p:ext uri="{BB962C8B-B14F-4D97-AF65-F5344CB8AC3E}">
        <p14:creationId xmlns:p14="http://schemas.microsoft.com/office/powerpoint/2010/main" val="21850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Comments from villagers:</a:t>
            </a:r>
          </a:p>
          <a:p>
            <a:pPr eaLnBrk="1" hangingPunct="1">
              <a:spcBef>
                <a:spcPct val="0"/>
              </a:spcBef>
            </a:pPr>
            <a:r>
              <a:rPr lang="en-AU" altLang="en-US" smtClean="0"/>
              <a:t>“We don’t have cholera anymore.”</a:t>
            </a:r>
          </a:p>
          <a:p>
            <a:pPr eaLnBrk="1" hangingPunct="1">
              <a:spcBef>
                <a:spcPct val="0"/>
              </a:spcBef>
            </a:pPr>
            <a:r>
              <a:rPr lang="en-AU" altLang="en-US" smtClean="0"/>
              <a:t>“We have more time”</a:t>
            </a:r>
          </a:p>
          <a:p>
            <a:pPr eaLnBrk="1" hangingPunct="1">
              <a:spcBef>
                <a:spcPct val="0"/>
              </a:spcBef>
            </a:pPr>
            <a:r>
              <a:rPr lang="en-AU" altLang="en-US" smtClean="0"/>
              <a:t>“We can keep clean and tidy and have clean clothes so we can be well presented.”</a:t>
            </a:r>
          </a:p>
          <a:p>
            <a:pPr eaLnBrk="1" hangingPunct="1">
              <a:spcBef>
                <a:spcPct val="0"/>
              </a:spcBef>
            </a:pPr>
            <a:r>
              <a:rPr lang="en-AU" altLang="en-US" smtClean="0"/>
              <a:t>  </a:t>
            </a:r>
          </a:p>
          <a:p>
            <a:pPr eaLnBrk="1" hangingPunct="1">
              <a:spcBef>
                <a:spcPct val="0"/>
              </a:spcBef>
            </a:pPr>
            <a:r>
              <a:rPr lang="en-AU" altLang="en-US" smtClean="0"/>
              <a:t>“We are proud because we contributed labour, stones, bricks. We were not just given it, but we helped to build it.”</a:t>
            </a:r>
          </a:p>
          <a:p>
            <a:pPr eaLnBrk="1" hangingPunct="1">
              <a:spcBef>
                <a:spcPct val="0"/>
              </a:spcBef>
            </a:pPr>
            <a:r>
              <a:rPr lang="en-AU" altLang="en-US" smtClean="0"/>
              <a:t> </a:t>
            </a:r>
          </a:p>
          <a:p>
            <a:pPr eaLnBrk="1" hangingPunct="1">
              <a:spcBef>
                <a:spcPct val="0"/>
              </a:spcBef>
            </a:pPr>
            <a:endParaRPr lang="en-AU"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B4440B-A81F-4943-9FD7-A6654C09C6BC}" type="slidenum">
              <a:rPr lang="en-AU" altLang="en-US">
                <a:latin typeface="Arial" panose="020B0604020202020204" pitchFamily="34" charset="0"/>
              </a:rPr>
              <a:pPr/>
              <a:t>24</a:t>
            </a:fld>
            <a:endParaRPr lang="en-AU" altLang="en-US" dirty="0">
              <a:latin typeface="Arial" panose="020B0604020202020204" pitchFamily="34" charset="0"/>
            </a:endParaRPr>
          </a:p>
        </p:txBody>
      </p:sp>
    </p:spTree>
    <p:extLst>
      <p:ext uri="{BB962C8B-B14F-4D97-AF65-F5344CB8AC3E}">
        <p14:creationId xmlns:p14="http://schemas.microsoft.com/office/powerpoint/2010/main" val="296459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To maintain the boreholes they have a community garden at each. Most of the produce from this garden is sold and the money put into a fund that pays for maintenance and replacement parts. </a:t>
            </a:r>
          </a:p>
          <a:p>
            <a:pPr eaLnBrk="1" hangingPunct="1">
              <a:spcBef>
                <a:spcPct val="0"/>
              </a:spcBef>
            </a:pPr>
            <a:endParaRPr lang="en-AU"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8EBFCD-B30C-4F7D-B0DF-9D811EDD2A2C}" type="slidenum">
              <a:rPr lang="en-AU" altLang="en-US">
                <a:latin typeface="Arial" panose="020B0604020202020204" pitchFamily="34" charset="0"/>
              </a:rPr>
              <a:pPr/>
              <a:t>25</a:t>
            </a:fld>
            <a:endParaRPr lang="en-AU" altLang="en-US" dirty="0">
              <a:latin typeface="Arial" panose="020B0604020202020204" pitchFamily="34" charset="0"/>
            </a:endParaRPr>
          </a:p>
        </p:txBody>
      </p:sp>
    </p:spTree>
    <p:extLst>
      <p:ext uri="{BB962C8B-B14F-4D97-AF65-F5344CB8AC3E}">
        <p14:creationId xmlns:p14="http://schemas.microsoft.com/office/powerpoint/2010/main" val="2330078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Pit latrine</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6457317-8DA6-435C-AC3E-0FD32C8B7581}" type="slidenum">
              <a:rPr lang="en-AU" altLang="en-US">
                <a:latin typeface="Arial" panose="020B0604020202020204" pitchFamily="34" charset="0"/>
              </a:rPr>
              <a:pPr/>
              <a:t>26</a:t>
            </a:fld>
            <a:endParaRPr lang="en-AU" altLang="en-US" dirty="0">
              <a:latin typeface="Arial" panose="020B0604020202020204" pitchFamily="34" charset="0"/>
            </a:endParaRPr>
          </a:p>
        </p:txBody>
      </p:sp>
    </p:spTree>
    <p:extLst>
      <p:ext uri="{BB962C8B-B14F-4D97-AF65-F5344CB8AC3E}">
        <p14:creationId xmlns:p14="http://schemas.microsoft.com/office/powerpoint/2010/main" val="386530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Sanitation Platforms- These go over the pit latrine hole. They have a removable centre piece which they replace each time after they go to the toilet to reduce the smell, flies and spread of disease. The pit latrine hole is 2m deep and takes over 5 years to fill. </a:t>
            </a:r>
          </a:p>
          <a:p>
            <a:pPr eaLnBrk="1" hangingPunct="1">
              <a:spcBef>
                <a:spcPct val="0"/>
              </a:spcBef>
            </a:pPr>
            <a:r>
              <a:rPr lang="en-AU" altLang="en-US" dirty="0" smtClean="0"/>
              <a:t>25 households have benefited from latrines with san plats (Sanitation Platforms)</a:t>
            </a:r>
          </a:p>
          <a:p>
            <a:pPr eaLnBrk="1" hangingPunct="1">
              <a:spcBef>
                <a:spcPct val="0"/>
              </a:spcBef>
            </a:pPr>
            <a:endParaRPr lang="en-AU"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5DC5D5-489D-4B1E-B757-8C77F90B5CDC}" type="slidenum">
              <a:rPr lang="en-AU" altLang="en-US">
                <a:latin typeface="Arial" panose="020B0604020202020204" pitchFamily="34" charset="0"/>
              </a:rPr>
              <a:pPr/>
              <a:t>27</a:t>
            </a:fld>
            <a:endParaRPr lang="en-AU" altLang="en-US" dirty="0">
              <a:latin typeface="Arial" panose="020B0604020202020204" pitchFamily="34" charset="0"/>
            </a:endParaRPr>
          </a:p>
        </p:txBody>
      </p:sp>
    </p:spTree>
    <p:extLst>
      <p:ext uri="{BB962C8B-B14F-4D97-AF65-F5344CB8AC3E}">
        <p14:creationId xmlns:p14="http://schemas.microsoft.com/office/powerpoint/2010/main" val="1048372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The Tippy Tap is a hand washing device. Clean hands prevent the spread of disease by 50%! The log at the bottom is connected to string and a stick holding up the bottle. It just needs to be rolled by foot to tip clean water from the bottle.</a:t>
            </a:r>
          </a:p>
          <a:p>
            <a:pPr eaLnBrk="1" hangingPunct="1">
              <a:spcBef>
                <a:spcPct val="0"/>
              </a:spcBef>
            </a:pPr>
            <a:endParaRPr lang="en-AU" altLang="en-US" smtClean="0"/>
          </a:p>
          <a:p>
            <a:pPr eaLnBrk="1" hangingPunct="1">
              <a:spcBef>
                <a:spcPct val="0"/>
              </a:spcBef>
            </a:pPr>
            <a:r>
              <a:rPr lang="en-AU" altLang="en-US" b="1" smtClean="0"/>
              <a:t>You can make one of these tippy taps for your school or at home!</a:t>
            </a:r>
          </a:p>
          <a:p>
            <a:pPr eaLnBrk="1" hangingPunct="1">
              <a:spcBef>
                <a:spcPct val="0"/>
              </a:spcBef>
            </a:pPr>
            <a:r>
              <a:rPr lang="en-AU" altLang="en-US" smtClean="0"/>
              <a:t>Download the instructions here:</a:t>
            </a:r>
          </a:p>
          <a:p>
            <a:pPr eaLnBrk="1" hangingPunct="1">
              <a:spcBef>
                <a:spcPct val="0"/>
              </a:spcBef>
            </a:pPr>
            <a:r>
              <a:rPr lang="en-AU" altLang="en-US" smtClean="0"/>
              <a:t>http://www.caritas.org.au/docs/primary-school-resources/making-a-tippy-tap.docx?sfvrsn=11?Download=true</a:t>
            </a:r>
          </a:p>
          <a:p>
            <a:pPr eaLnBrk="1" hangingPunct="1">
              <a:spcBef>
                <a:spcPct val="0"/>
              </a:spcBef>
            </a:pPr>
            <a:endParaRPr lang="en-AU" altLang="en-US" smtClean="0"/>
          </a:p>
          <a:p>
            <a:pPr eaLnBrk="1" hangingPunct="1">
              <a:spcBef>
                <a:spcPct val="0"/>
              </a:spcBef>
            </a:pPr>
            <a:endParaRPr lang="en-AU"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D5284B-4E8D-4DB8-BDEA-6E9DEDF685DC}" type="slidenum">
              <a:rPr lang="en-AU" altLang="en-US">
                <a:latin typeface="Arial" panose="020B0604020202020204" pitchFamily="34" charset="0"/>
              </a:rPr>
              <a:pPr/>
              <a:t>28</a:t>
            </a:fld>
            <a:endParaRPr lang="en-AU" altLang="en-US" dirty="0">
              <a:latin typeface="Arial" panose="020B0604020202020204" pitchFamily="34" charset="0"/>
            </a:endParaRPr>
          </a:p>
        </p:txBody>
      </p:sp>
    </p:spTree>
    <p:extLst>
      <p:ext uri="{BB962C8B-B14F-4D97-AF65-F5344CB8AC3E}">
        <p14:creationId xmlns:p14="http://schemas.microsoft.com/office/powerpoint/2010/main" val="381281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Kitchen drying racks also help maintain hygiene.</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D143813-BC8E-42CF-BC8C-459F13BA39D2}" type="slidenum">
              <a:rPr lang="en-AU" altLang="en-US">
                <a:latin typeface="Arial" panose="020B0604020202020204" pitchFamily="34" charset="0"/>
              </a:rPr>
              <a:pPr/>
              <a:t>29</a:t>
            </a:fld>
            <a:endParaRPr lang="en-AU" altLang="en-US" dirty="0">
              <a:latin typeface="Arial" panose="020B0604020202020204" pitchFamily="34" charset="0"/>
            </a:endParaRPr>
          </a:p>
        </p:txBody>
      </p:sp>
    </p:spTree>
    <p:extLst>
      <p:ext uri="{BB962C8B-B14F-4D97-AF65-F5344CB8AC3E}">
        <p14:creationId xmlns:p14="http://schemas.microsoft.com/office/powerpoint/2010/main" val="123448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We have 13 partner-led First Australian programs. </a:t>
            </a:r>
          </a:p>
          <a:p>
            <a:pPr eaLnBrk="1" hangingPunct="1">
              <a:spcBef>
                <a:spcPct val="0"/>
              </a:spcBef>
            </a:pPr>
            <a:endParaRPr lang="en-AU" altLang="en-US" dirty="0" smtClean="0">
              <a:hlinkClick r:id="rId3"/>
            </a:endParaRPr>
          </a:p>
          <a:p>
            <a:pPr eaLnBrk="1" hangingPunct="1">
              <a:spcBef>
                <a:spcPct val="0"/>
              </a:spcBef>
            </a:pPr>
            <a:r>
              <a:rPr lang="en-AU" altLang="en-US" dirty="0" smtClean="0">
                <a:hlinkClick r:id="rId3"/>
              </a:rPr>
              <a:t>Red Dust Healing</a:t>
            </a:r>
            <a:r>
              <a:rPr lang="en-AU" altLang="en-US" dirty="0" smtClean="0"/>
              <a:t> is a cultural healing program, developed from an Aboriginal perspective that provides culturally meaningful tools to overcome past and present hurt and rejection. The program leads participants on a personal journey to understand the connections between Australia’s history and the trauma that many families experience, and empowers participants to take ownership of a brighter future.</a:t>
            </a:r>
          </a:p>
          <a:p>
            <a:pPr eaLnBrk="1" hangingPunct="1">
              <a:spcBef>
                <a:spcPct val="0"/>
              </a:spcBef>
            </a:pPr>
            <a:endParaRPr lang="en-AU" altLang="en-US" dirty="0" smtClean="0"/>
          </a:p>
          <a:p>
            <a:pPr eaLnBrk="1" hangingPunct="1">
              <a:spcBef>
                <a:spcPct val="0"/>
              </a:spcBef>
            </a:pPr>
            <a:endParaRPr lang="en-AU" altLang="en-US" dirty="0" smtClean="0"/>
          </a:p>
          <a:p>
            <a:pPr eaLnBrk="1" hangingPunct="1">
              <a:spcBef>
                <a:spcPct val="0"/>
              </a:spcBef>
            </a:pPr>
            <a:r>
              <a:rPr lang="en-AU" altLang="en-US" b="1" dirty="0" smtClean="0"/>
              <a:t>Program details</a:t>
            </a:r>
          </a:p>
          <a:p>
            <a:pPr eaLnBrk="1" hangingPunct="1">
              <a:spcBef>
                <a:spcPct val="0"/>
              </a:spcBef>
            </a:pPr>
            <a:r>
              <a:rPr lang="en-AU" altLang="en-US" b="1" dirty="0" smtClean="0"/>
              <a:t>Issues:</a:t>
            </a:r>
            <a:r>
              <a:rPr lang="en-AU" altLang="en-US" dirty="0" smtClean="0"/>
              <a:t> Indigenous rights</a:t>
            </a:r>
          </a:p>
          <a:p>
            <a:pPr eaLnBrk="1" hangingPunct="1">
              <a:spcBef>
                <a:spcPct val="0"/>
              </a:spcBef>
            </a:pPr>
            <a:r>
              <a:rPr lang="en-AU" altLang="en-US" b="1" dirty="0" smtClean="0"/>
              <a:t>Partner Agency:</a:t>
            </a:r>
            <a:r>
              <a:rPr lang="en-AU" altLang="en-US" dirty="0" smtClean="0"/>
              <a:t> Spread Out and Stick Together</a:t>
            </a:r>
          </a:p>
          <a:p>
            <a:pPr eaLnBrk="1" hangingPunct="1">
              <a:spcBef>
                <a:spcPct val="0"/>
              </a:spcBef>
            </a:pPr>
            <a:r>
              <a:rPr lang="en-AU" altLang="en-US" b="1" dirty="0" smtClean="0"/>
              <a:t>Funding in 2014/15 financial year:</a:t>
            </a:r>
            <a:r>
              <a:rPr lang="en-AU" altLang="en-US" dirty="0" smtClean="0"/>
              <a:t> AU $150,000</a:t>
            </a:r>
          </a:p>
          <a:p>
            <a:pPr eaLnBrk="1" hangingPunct="1">
              <a:spcBef>
                <a:spcPct val="0"/>
              </a:spcBef>
            </a:pPr>
            <a:r>
              <a:rPr lang="en-AU" altLang="en-US" b="1" dirty="0" smtClean="0"/>
              <a:t>Geographic location:</a:t>
            </a:r>
            <a:r>
              <a:rPr lang="en-AU" altLang="en-US" dirty="0" smtClean="0"/>
              <a:t> Urban and remote communities Australia-wide</a:t>
            </a:r>
          </a:p>
          <a:p>
            <a:pPr eaLnBrk="1" hangingPunct="1">
              <a:spcBef>
                <a:spcPct val="0"/>
              </a:spcBef>
            </a:pPr>
            <a:r>
              <a:rPr lang="en-AU" altLang="en-US" b="1" dirty="0" smtClean="0"/>
              <a:t>When partnership was established:</a:t>
            </a:r>
            <a:r>
              <a:rPr lang="en-AU" altLang="en-US" dirty="0" smtClean="0"/>
              <a:t> 2011</a:t>
            </a:r>
          </a:p>
          <a:p>
            <a:pPr eaLnBrk="1" hangingPunct="1">
              <a:spcBef>
                <a:spcPct val="0"/>
              </a:spcBef>
            </a:pPr>
            <a:endParaRPr lang="en-AU"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93E31D2-A84D-4C43-975D-F7D2DD64609E}" type="slidenum">
              <a:rPr lang="en-AU" altLang="en-US">
                <a:latin typeface="Arial" panose="020B0604020202020204" pitchFamily="34" charset="0"/>
              </a:rPr>
              <a:pPr/>
              <a:t>30</a:t>
            </a:fld>
            <a:endParaRPr lang="en-AU" altLang="en-US" dirty="0">
              <a:latin typeface="Arial" panose="020B0604020202020204" pitchFamily="34" charset="0"/>
            </a:endParaRPr>
          </a:p>
        </p:txBody>
      </p:sp>
    </p:spTree>
    <p:extLst>
      <p:ext uri="{BB962C8B-B14F-4D97-AF65-F5344CB8AC3E}">
        <p14:creationId xmlns:p14="http://schemas.microsoft.com/office/powerpoint/2010/main" val="246225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There is abundant information regarding world poverty. We present just a few facts to help contextualise the situation.</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E99E94E-A706-4B6B-8A15-5AA400BB2BEC}" type="slidenum">
              <a:rPr lang="en-AU" altLang="en-US">
                <a:latin typeface="Arial" panose="020B0604020202020204" pitchFamily="34" charset="0"/>
              </a:rPr>
              <a:pPr/>
              <a:t>3</a:t>
            </a:fld>
            <a:endParaRPr lang="en-AU" altLang="en-US" dirty="0">
              <a:latin typeface="Arial" panose="020B0604020202020204" pitchFamily="34" charset="0"/>
            </a:endParaRPr>
          </a:p>
        </p:txBody>
      </p:sp>
    </p:spTree>
    <p:extLst>
      <p:ext uri="{BB962C8B-B14F-4D97-AF65-F5344CB8AC3E}">
        <p14:creationId xmlns:p14="http://schemas.microsoft.com/office/powerpoint/2010/main" val="3841793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The third part of our work is Education and advocacy- teaching people about the things that make life unfair for other people.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8A1E284-5F83-4850-8443-249D41FEBD85}" type="slidenum">
              <a:rPr lang="en-AU" altLang="en-US">
                <a:latin typeface="Arial" panose="020B0604020202020204" pitchFamily="34" charset="0"/>
              </a:rPr>
              <a:pPr/>
              <a:t>31</a:t>
            </a:fld>
            <a:endParaRPr lang="en-AU" altLang="en-US" dirty="0">
              <a:latin typeface="Arial" panose="020B0604020202020204" pitchFamily="34" charset="0"/>
            </a:endParaRPr>
          </a:p>
        </p:txBody>
      </p:sp>
    </p:spTree>
    <p:extLst>
      <p:ext uri="{BB962C8B-B14F-4D97-AF65-F5344CB8AC3E}">
        <p14:creationId xmlns:p14="http://schemas.microsoft.com/office/powerpoint/2010/main" val="262751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The bible teaches us about how God wants us to live with other people. We have 7 guiding principles that help us to do this as best- they are Catholic Social Teaching principles.</a:t>
            </a:r>
          </a:p>
          <a:p>
            <a:pPr eaLnBrk="1" hangingPunct="1">
              <a:spcBef>
                <a:spcPct val="0"/>
              </a:spcBef>
            </a:pPr>
            <a:endParaRPr lang="en-AU" altLang="en-US" smtClean="0"/>
          </a:p>
          <a:p>
            <a:pPr eaLnBrk="1" hangingPunct="1">
              <a:spcBef>
                <a:spcPct val="0"/>
              </a:spcBef>
            </a:pPr>
            <a:r>
              <a:rPr lang="en-AU" altLang="en-US" b="1" smtClean="0"/>
              <a:t>You can explore this more with your students using:</a:t>
            </a:r>
          </a:p>
          <a:p>
            <a:pPr eaLnBrk="1" hangingPunct="1">
              <a:spcBef>
                <a:spcPct val="0"/>
              </a:spcBef>
            </a:pPr>
            <a:r>
              <a:rPr lang="en-AU" altLang="en-US" smtClean="0"/>
              <a:t>The Primary Catholic Social Teaching Principles PowerPoint presentation</a:t>
            </a:r>
          </a:p>
          <a:p>
            <a:pPr eaLnBrk="1" hangingPunct="1">
              <a:spcBef>
                <a:spcPct val="0"/>
              </a:spcBef>
            </a:pPr>
            <a:r>
              <a:rPr lang="en-AU" altLang="en-US" smtClean="0"/>
              <a:t>The Catholic Social Teaching Primary Photo matching activity</a:t>
            </a:r>
          </a:p>
          <a:p>
            <a:pPr eaLnBrk="1" hangingPunct="1">
              <a:spcBef>
                <a:spcPct val="0"/>
              </a:spcBef>
            </a:pPr>
            <a:endParaRPr lang="en-AU"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AE487F-D3B7-4A95-8955-26EF8E99D5A0}" type="slidenum">
              <a:rPr lang="en-AU" altLang="en-US">
                <a:latin typeface="Arial" panose="020B0604020202020204" pitchFamily="34" charset="0"/>
              </a:rPr>
              <a:pPr/>
              <a:t>32</a:t>
            </a:fld>
            <a:endParaRPr lang="en-AU" altLang="en-US" dirty="0">
              <a:latin typeface="Arial" panose="020B0604020202020204" pitchFamily="34" charset="0"/>
            </a:endParaRPr>
          </a:p>
        </p:txBody>
      </p:sp>
    </p:spTree>
    <p:extLst>
      <p:ext uri="{BB962C8B-B14F-4D97-AF65-F5344CB8AC3E}">
        <p14:creationId xmlns:p14="http://schemas.microsoft.com/office/powerpoint/2010/main" val="2055963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We think working together is really important. We have partners in all our different projects, and people like you are our partners too when you learn about the issues, tell other people, and donate to Project Compassion.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D69087-5467-4365-9AAF-A53ABD5810F0}" type="slidenum">
              <a:rPr lang="en-AU" altLang="en-US">
                <a:latin typeface="Arial" panose="020B0604020202020204" pitchFamily="34" charset="0"/>
              </a:rPr>
              <a:pPr/>
              <a:t>33</a:t>
            </a:fld>
            <a:endParaRPr lang="en-AU" altLang="en-US" dirty="0">
              <a:latin typeface="Arial" panose="020B0604020202020204" pitchFamily="34" charset="0"/>
            </a:endParaRPr>
          </a:p>
        </p:txBody>
      </p:sp>
    </p:spTree>
    <p:extLst>
      <p:ext uri="{BB962C8B-B14F-4D97-AF65-F5344CB8AC3E}">
        <p14:creationId xmlns:p14="http://schemas.microsoft.com/office/powerpoint/2010/main" val="3603190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Between $500,00 - $1 million goes into the emergency relief fund with the majority going towards long-term development programs.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E118E01-35D6-4040-8376-CDB95BAC4383}" type="slidenum">
              <a:rPr lang="en-AU" altLang="en-US">
                <a:latin typeface="Arial" panose="020B0604020202020204" pitchFamily="34" charset="0"/>
              </a:rPr>
              <a:pPr/>
              <a:t>34</a:t>
            </a:fld>
            <a:endParaRPr lang="en-AU" altLang="en-US" dirty="0">
              <a:latin typeface="Arial" panose="020B0604020202020204" pitchFamily="34" charset="0"/>
            </a:endParaRPr>
          </a:p>
        </p:txBody>
      </p:sp>
    </p:spTree>
    <p:extLst>
      <p:ext uri="{BB962C8B-B14F-4D97-AF65-F5344CB8AC3E}">
        <p14:creationId xmlns:p14="http://schemas.microsoft.com/office/powerpoint/2010/main" val="3482504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What does social justice mean? Loving concern and to work for those who are treated unfairly.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F10EAAD-3B41-41E6-9616-C9395F945F63}" type="slidenum">
              <a:rPr lang="en-AU" altLang="en-US">
                <a:latin typeface="Arial" panose="020B0604020202020204" pitchFamily="34" charset="0"/>
              </a:rPr>
              <a:pPr/>
              <a:t>35</a:t>
            </a:fld>
            <a:endParaRPr lang="en-AU" altLang="en-US" dirty="0">
              <a:latin typeface="Arial" panose="020B0604020202020204" pitchFamily="34" charset="0"/>
            </a:endParaRPr>
          </a:p>
        </p:txBody>
      </p:sp>
    </p:spTree>
    <p:extLst>
      <p:ext uri="{BB962C8B-B14F-4D97-AF65-F5344CB8AC3E}">
        <p14:creationId xmlns:p14="http://schemas.microsoft.com/office/powerpoint/2010/main" val="912808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smtClean="0"/>
              <a:t>Oscar Romero- A bishop of the Catholic Church in El Salvador, who has been called ‘a voice for the voiceless’. </a:t>
            </a:r>
          </a:p>
          <a:p>
            <a:pPr eaLnBrk="1" hangingPunct="1">
              <a:spcBef>
                <a:spcPct val="0"/>
              </a:spcBef>
            </a:pPr>
            <a:endParaRPr lang="en-AU"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CB80F02-3028-4AB7-95CF-2FD0B2FF0F62}" type="slidenum">
              <a:rPr lang="en-AU" altLang="en-US">
                <a:latin typeface="Arial" panose="020B0604020202020204" pitchFamily="34" charset="0"/>
              </a:rPr>
              <a:pPr/>
              <a:t>36</a:t>
            </a:fld>
            <a:endParaRPr lang="en-AU" altLang="en-US" dirty="0">
              <a:latin typeface="Arial" panose="020B0604020202020204" pitchFamily="34" charset="0"/>
            </a:endParaRPr>
          </a:p>
        </p:txBody>
      </p:sp>
    </p:spTree>
    <p:extLst>
      <p:ext uri="{BB962C8B-B14F-4D97-AF65-F5344CB8AC3E}">
        <p14:creationId xmlns:p14="http://schemas.microsoft.com/office/powerpoint/2010/main" val="611506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dirty="0" smtClean="0"/>
              <a:t>Oscar Romero- A bishop of the Catholic Church in El Salvador, who has been called ‘a voice for the voiceless’. </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26C624-30D2-4F2A-A621-4B4BC33A24EE}" type="slidenum">
              <a:rPr lang="en-AU" altLang="en-US">
                <a:latin typeface="Arial" panose="020B0604020202020204" pitchFamily="34" charset="0"/>
              </a:rPr>
              <a:pPr/>
              <a:t>37</a:t>
            </a:fld>
            <a:endParaRPr lang="en-AU" altLang="en-US" dirty="0">
              <a:latin typeface="Arial" panose="020B0604020202020204" pitchFamily="34" charset="0"/>
            </a:endParaRPr>
          </a:p>
        </p:txBody>
      </p:sp>
    </p:spTree>
    <p:extLst>
      <p:ext uri="{BB962C8B-B14F-4D97-AF65-F5344CB8AC3E}">
        <p14:creationId xmlns:p14="http://schemas.microsoft.com/office/powerpoint/2010/main" val="4025854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socially just person can ‘Be more’ loving, green, supportive, selfless, aware, caring, thoughtful, involved and generous.</a:t>
            </a:r>
          </a:p>
        </p:txBody>
      </p:sp>
    </p:spTree>
    <p:extLst>
      <p:ext uri="{BB962C8B-B14F-4D97-AF65-F5344CB8AC3E}">
        <p14:creationId xmlns:p14="http://schemas.microsoft.com/office/powerpoint/2010/main" val="3990018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Here are some ideas for actions that can be taken to be a more socially just person.</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A426F76-57FB-44DB-B2DA-74561C185CE5}" type="slidenum">
              <a:rPr lang="en-AU" altLang="en-US">
                <a:latin typeface="Arial" panose="020B0604020202020204" pitchFamily="34" charset="0"/>
              </a:rPr>
              <a:pPr/>
              <a:t>39</a:t>
            </a:fld>
            <a:endParaRPr lang="en-AU" altLang="en-US" dirty="0">
              <a:latin typeface="Arial" panose="020B0604020202020204" pitchFamily="34" charset="0"/>
            </a:endParaRPr>
          </a:p>
        </p:txBody>
      </p:sp>
    </p:spTree>
    <p:extLst>
      <p:ext uri="{BB962C8B-B14F-4D97-AF65-F5344CB8AC3E}">
        <p14:creationId xmlns:p14="http://schemas.microsoft.com/office/powerpoint/2010/main" val="1218666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5FDD0DB-2429-4AC1-869A-0087AF874A57}" type="slidenum">
              <a:rPr lang="en-AU" altLang="en-US">
                <a:latin typeface="Arial" panose="020B0604020202020204" pitchFamily="34" charset="0"/>
              </a:rPr>
              <a:pPr/>
              <a:t>40</a:t>
            </a:fld>
            <a:endParaRPr lang="en-AU" altLang="en-US" dirty="0">
              <a:latin typeface="Arial" panose="020B0604020202020204" pitchFamily="34" charset="0"/>
            </a:endParaRPr>
          </a:p>
        </p:txBody>
      </p:sp>
    </p:spTree>
    <p:extLst>
      <p:ext uri="{BB962C8B-B14F-4D97-AF65-F5344CB8AC3E}">
        <p14:creationId xmlns:p14="http://schemas.microsoft.com/office/powerpoint/2010/main" val="266238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Source: https://www.un.org/millenniumgoals/poverty.shtml 800</a:t>
            </a:r>
            <a:r>
              <a:rPr lang="en-US" altLang="en-US" baseline="0" dirty="0" smtClean="0"/>
              <a:t> million</a:t>
            </a:r>
            <a:r>
              <a:rPr lang="en-US" altLang="en-US" dirty="0" smtClean="0"/>
              <a:t> people live on less than US$1.25 a day. Living on less than US$1.25 is defined by the World Bank as ‘extreme poverty’.</a:t>
            </a:r>
          </a:p>
          <a:p>
            <a:pPr eaLnBrk="1" hangingPunct="1">
              <a:spcBef>
                <a:spcPct val="0"/>
              </a:spcBef>
            </a:pPr>
            <a:r>
              <a:rPr lang="en-US" altLang="en-US" dirty="0" smtClean="0"/>
              <a:t>You may like to give students a moment to consider how they might spend $1.25. </a:t>
            </a:r>
          </a:p>
          <a:p>
            <a:pPr eaLnBrk="1" hangingPunct="1">
              <a:spcBef>
                <a:spcPct val="0"/>
              </a:spcBef>
            </a:pPr>
            <a:r>
              <a:rPr lang="en-US" altLang="en-US" dirty="0" smtClean="0"/>
              <a:t>When you consider needing to obtain shelter, food and clothing, US$1.25 a day is very little.</a:t>
            </a:r>
          </a:p>
          <a:p>
            <a:pPr eaLnBrk="1" hangingPunct="1">
              <a:spcBef>
                <a:spcPct val="0"/>
              </a:spcBef>
            </a:pPr>
            <a:endParaRPr lang="en-US" altLang="en-US" dirty="0" smtClean="0"/>
          </a:p>
          <a:p>
            <a:pPr eaLnBrk="1" hangingPunct="1">
              <a:spcBef>
                <a:spcPct val="0"/>
              </a:spcBef>
            </a:pPr>
            <a:r>
              <a:rPr lang="en-US" altLang="en-US" dirty="0" smtClean="0"/>
              <a:t>‘Billions’ are big numbers for primary school students to conceptualize; here are some examples to help your students picture it. </a:t>
            </a:r>
          </a:p>
          <a:p>
            <a:pPr eaLnBrk="1" hangingPunct="1">
              <a:spcBef>
                <a:spcPct val="0"/>
              </a:spcBef>
            </a:pPr>
            <a:r>
              <a:rPr lang="en-US" altLang="en-US" i="1" dirty="0" smtClean="0"/>
              <a:t>If you started counting out loud from 0 all the way to 1 billion, it would take 33 years. </a:t>
            </a:r>
          </a:p>
          <a:p>
            <a:pPr eaLnBrk="1" hangingPunct="1">
              <a:spcBef>
                <a:spcPct val="0"/>
              </a:spcBef>
            </a:pPr>
            <a:r>
              <a:rPr lang="en-US" altLang="en-US" i="1" dirty="0" smtClean="0"/>
              <a:t>The Melbourne Cricket Ground seats approximately 100 000 people- 1.2 billion people is  around 12 000 Melbourne Cricket Grounds seated at full capacity.</a:t>
            </a:r>
          </a:p>
        </p:txBody>
      </p:sp>
    </p:spTree>
    <p:extLst>
      <p:ext uri="{BB962C8B-B14F-4D97-AF65-F5344CB8AC3E}">
        <p14:creationId xmlns:p14="http://schemas.microsoft.com/office/powerpoint/2010/main" val="1423976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smtClean="0"/>
              <a:t>You may like to follow this presentation up with the resources in the zip file:</a:t>
            </a:r>
          </a:p>
          <a:p>
            <a:pPr eaLnBrk="1" hangingPunct="1">
              <a:spcBef>
                <a:spcPct val="0"/>
              </a:spcBef>
            </a:pPr>
            <a:r>
              <a:rPr lang="en-AU" altLang="en-US" smtClean="0"/>
              <a:t>The Primary Catholic Social Teaching Principles PowerPoint presentation</a:t>
            </a:r>
          </a:p>
          <a:p>
            <a:pPr eaLnBrk="1" hangingPunct="1">
              <a:spcBef>
                <a:spcPct val="0"/>
              </a:spcBef>
            </a:pPr>
            <a:r>
              <a:rPr lang="en-AU" altLang="en-US" smtClean="0"/>
              <a:t>The Catholic Social Teaching Primary Photo matching activity</a:t>
            </a:r>
          </a:p>
          <a:p>
            <a:pPr eaLnBrk="1" hangingPunct="1">
              <a:spcBef>
                <a:spcPct val="0"/>
              </a:spcBef>
            </a:pPr>
            <a:endParaRPr lang="en-AU"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9EA539-62A4-4A11-9207-D80FF5CA0464}" type="slidenum">
              <a:rPr lang="en-AU" altLang="en-US">
                <a:latin typeface="Arial" panose="020B0604020202020204" pitchFamily="34" charset="0"/>
              </a:rPr>
              <a:pPr/>
              <a:t>41</a:t>
            </a:fld>
            <a:endParaRPr lang="en-AU" altLang="en-US" dirty="0">
              <a:latin typeface="Arial" panose="020B0604020202020204" pitchFamily="34" charset="0"/>
            </a:endParaRPr>
          </a:p>
        </p:txBody>
      </p:sp>
    </p:spTree>
    <p:extLst>
      <p:ext uri="{BB962C8B-B14F-4D97-AF65-F5344CB8AC3E}">
        <p14:creationId xmlns:p14="http://schemas.microsoft.com/office/powerpoint/2010/main" val="3862646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74474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Poverty is a direct barrier to education, and a lack of education increases the likelihood that children won’t have access to clean water and sanitation, and be more susceptible to malnutrition and sickness.  Free primary education is a human right that provides children the opportunity to work towards a better future. </a:t>
            </a:r>
          </a:p>
        </p:txBody>
      </p:sp>
    </p:spTree>
    <p:extLst>
      <p:ext uri="{BB962C8B-B14F-4D97-AF65-F5344CB8AC3E}">
        <p14:creationId xmlns:p14="http://schemas.microsoft.com/office/powerpoint/2010/main" val="226479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Source: https://www.un.org/millenniumgoals/poverty.shtml</a:t>
            </a:r>
          </a:p>
          <a:p>
            <a:pPr eaLnBrk="1" hangingPunct="1">
              <a:spcBef>
                <a:spcPct val="0"/>
              </a:spcBef>
            </a:pPr>
            <a:r>
              <a:rPr lang="en-US" altLang="en-US" dirty="0" smtClean="0"/>
              <a:t>Even though the world produces enough food to feed everyone, too many people go hungry every day. This is not just about providing food for everyone, but addressing the structures that prevent people from equally accessing food. Poverty is the main cause of hunger, and the world’s poor on average spend 70% of their income on food. This food in most cases is still inadequate to maintain good health. Malnutrition significantly increases the risk of diseases, infection and mortality, and impacts on people’s ability to go to school and work. </a:t>
            </a:r>
          </a:p>
        </p:txBody>
      </p:sp>
    </p:spTree>
    <p:extLst>
      <p:ext uri="{BB962C8B-B14F-4D97-AF65-F5344CB8AC3E}">
        <p14:creationId xmlns:p14="http://schemas.microsoft.com/office/powerpoint/2010/main" val="339266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safe and secure home is a basic human right that also links to the ability to access safe water and sanitation facilities, health services and education.</a:t>
            </a:r>
          </a:p>
          <a:p>
            <a:pPr eaLnBrk="1" hangingPunct="1">
              <a:spcBef>
                <a:spcPct val="0"/>
              </a:spcBef>
            </a:pPr>
            <a:r>
              <a:rPr lang="en-US" altLang="en-US" smtClean="0"/>
              <a:t>1 billion people  do not have a safe and secure house to live in, often building shelters out of any materials they can find. This includes people who may be refugees in camps, internally displaced people, people who live in urban slums, and others.</a:t>
            </a:r>
          </a:p>
        </p:txBody>
      </p:sp>
    </p:spTree>
    <p:extLst>
      <p:ext uri="{BB962C8B-B14F-4D97-AF65-F5344CB8AC3E}">
        <p14:creationId xmlns:p14="http://schemas.microsoft.com/office/powerpoint/2010/main" val="169098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The world ‘Caritas’ is Latin for Love and Compassion. This communicates the motivational foundation for our Aid and Development work.</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B94CD9-FB92-407B-8193-0EAC43DD4EB5}" type="slidenum">
              <a:rPr lang="en-AU" altLang="en-US">
                <a:latin typeface="Arial" panose="020B0604020202020204" pitchFamily="34" charset="0"/>
              </a:rPr>
              <a:pPr/>
              <a:t>8</a:t>
            </a:fld>
            <a:endParaRPr lang="en-AU" altLang="en-US" dirty="0">
              <a:latin typeface="Arial" panose="020B0604020202020204" pitchFamily="34" charset="0"/>
            </a:endParaRPr>
          </a:p>
        </p:txBody>
      </p:sp>
    </p:spTree>
    <p:extLst>
      <p:ext uri="{BB962C8B-B14F-4D97-AF65-F5344CB8AC3E}">
        <p14:creationId xmlns:p14="http://schemas.microsoft.com/office/powerpoint/2010/main" val="791836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Caritas Australia is officially part of the Catholic Church- it is the church’s international aid and development agency. We assist with aid, development, education and advocacy for people in many countries, including Australia; with our First Australians.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AD0D22-4679-441A-98A3-1A08E8176D03}" type="slidenum">
              <a:rPr lang="en-AU" altLang="en-US">
                <a:latin typeface="Arial" panose="020B0604020202020204" pitchFamily="34" charset="0"/>
              </a:rPr>
              <a:pPr/>
              <a:t>9</a:t>
            </a:fld>
            <a:endParaRPr lang="en-AU" altLang="en-US" dirty="0">
              <a:latin typeface="Arial" panose="020B0604020202020204" pitchFamily="34" charset="0"/>
            </a:endParaRPr>
          </a:p>
        </p:txBody>
      </p:sp>
    </p:spTree>
    <p:extLst>
      <p:ext uri="{BB962C8B-B14F-4D97-AF65-F5344CB8AC3E}">
        <p14:creationId xmlns:p14="http://schemas.microsoft.com/office/powerpoint/2010/main" val="3171168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41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at your donations can do">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647700" y="2050447"/>
            <a:ext cx="4212332" cy="361080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2" name="Picture Placeholder 4"/>
          <p:cNvSpPr>
            <a:spLocks noGrp="1"/>
          </p:cNvSpPr>
          <p:nvPr>
            <p:ph type="pic" sz="quarter" idx="12"/>
          </p:nvPr>
        </p:nvSpPr>
        <p:spPr>
          <a:xfrm>
            <a:off x="6909251" y="2078818"/>
            <a:ext cx="1587050" cy="1566206"/>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6909251" y="3861048"/>
            <a:ext cx="1587050" cy="1566206"/>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5074618" y="2078818"/>
            <a:ext cx="1587050" cy="1566206"/>
          </a:xfrm>
          <a:prstGeom prst="rect">
            <a:avLst/>
          </a:prstGeom>
        </p:spPr>
        <p:txBody>
          <a:bodyPr vert="horz"/>
          <a:lstStyle>
            <a:lvl1pPr>
              <a:defRPr sz="1050">
                <a:latin typeface="Arial"/>
                <a:cs typeface="Arial"/>
              </a:defRPr>
            </a:lvl1pPr>
          </a:lstStyle>
          <a:p>
            <a:endParaRPr lang="en-US" dirty="0"/>
          </a:p>
        </p:txBody>
      </p:sp>
      <p:sp>
        <p:nvSpPr>
          <p:cNvPr id="22" name="Picture Placeholder 4"/>
          <p:cNvSpPr>
            <a:spLocks noGrp="1"/>
          </p:cNvSpPr>
          <p:nvPr>
            <p:ph type="pic" sz="quarter" idx="15"/>
          </p:nvPr>
        </p:nvSpPr>
        <p:spPr>
          <a:xfrm>
            <a:off x="5074618" y="3861048"/>
            <a:ext cx="1587050" cy="1566206"/>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19547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numCol="2" spcCol="18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187119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1 lrg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787899" y="5301208"/>
            <a:ext cx="3708399" cy="346841"/>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2"/>
          </p:nvPr>
        </p:nvSpPr>
        <p:spPr>
          <a:xfrm>
            <a:off x="4787900" y="1762125"/>
            <a:ext cx="3708400" cy="3395663"/>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3264005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image p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7" name="Text Placeholder 15"/>
          <p:cNvSpPr>
            <a:spLocks noGrp="1"/>
          </p:cNvSpPr>
          <p:nvPr>
            <p:ph type="body" sz="quarter" idx="11"/>
          </p:nvPr>
        </p:nvSpPr>
        <p:spPr>
          <a:xfrm>
            <a:off x="4588169" y="5301208"/>
            <a:ext cx="3728247"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3" name="Text Placeholder 15"/>
          <p:cNvSpPr>
            <a:spLocks noGrp="1"/>
          </p:cNvSpPr>
          <p:nvPr>
            <p:ph type="body" sz="quarter" idx="12"/>
          </p:nvPr>
        </p:nvSpPr>
        <p:spPr>
          <a:xfrm>
            <a:off x="647700" y="5301208"/>
            <a:ext cx="3636268"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647700" y="476250"/>
            <a:ext cx="3708400" cy="2260600"/>
          </a:xfrm>
          <a:prstGeom prst="rect">
            <a:avLst/>
          </a:prstGeom>
        </p:spPr>
        <p:txBody>
          <a:bodyPr vert="horz"/>
          <a:lstStyle>
            <a:lvl1pPr>
              <a:defRPr sz="1050">
                <a:latin typeface="Arial"/>
                <a:cs typeface="Arial"/>
              </a:defRPr>
            </a:lvl1pPr>
          </a:lstStyle>
          <a:p>
            <a:endParaRPr lang="en-US"/>
          </a:p>
        </p:txBody>
      </p:sp>
      <p:sp>
        <p:nvSpPr>
          <p:cNvPr id="16" name="Picture Placeholder 2"/>
          <p:cNvSpPr>
            <a:spLocks noGrp="1"/>
          </p:cNvSpPr>
          <p:nvPr>
            <p:ph type="pic" sz="quarter" idx="14"/>
          </p:nvPr>
        </p:nvSpPr>
        <p:spPr>
          <a:xfrm>
            <a:off x="4572000" y="476249"/>
            <a:ext cx="3908131" cy="4680943"/>
          </a:xfrm>
          <a:prstGeom prst="rect">
            <a:avLst/>
          </a:prstGeom>
        </p:spPr>
        <p:txBody>
          <a:bodyPr vert="horz"/>
          <a:lstStyle>
            <a:lvl1pPr>
              <a:defRPr sz="1050">
                <a:latin typeface="Arial"/>
                <a:cs typeface="Arial"/>
              </a:defRPr>
            </a:lvl1pPr>
          </a:lstStyle>
          <a:p>
            <a:endParaRPr lang="en-US"/>
          </a:p>
        </p:txBody>
      </p:sp>
      <p:sp>
        <p:nvSpPr>
          <p:cNvPr id="17" name="Picture Placeholder 2"/>
          <p:cNvSpPr>
            <a:spLocks noGrp="1"/>
          </p:cNvSpPr>
          <p:nvPr>
            <p:ph type="pic" sz="quarter" idx="15"/>
          </p:nvPr>
        </p:nvSpPr>
        <p:spPr>
          <a:xfrm>
            <a:off x="647700" y="2898905"/>
            <a:ext cx="3708400" cy="22606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324199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voice box">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932040" y="1988840"/>
            <a:ext cx="3312368" cy="3384376"/>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2201781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voice box and image">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1761808"/>
            <a:ext cx="4032448" cy="3886241"/>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2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Text Placeholder 15"/>
          <p:cNvSpPr>
            <a:spLocks noGrp="1"/>
          </p:cNvSpPr>
          <p:nvPr>
            <p:ph type="body" sz="quarter" idx="11"/>
          </p:nvPr>
        </p:nvSpPr>
        <p:spPr>
          <a:xfrm>
            <a:off x="4588169" y="5301208"/>
            <a:ext cx="3908130"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5292080" y="1628800"/>
            <a:ext cx="3312368" cy="1043281"/>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3" name="Picture Placeholder 2"/>
          <p:cNvSpPr>
            <a:spLocks noGrp="1"/>
          </p:cNvSpPr>
          <p:nvPr>
            <p:ph type="pic" sz="quarter" idx="13"/>
          </p:nvPr>
        </p:nvSpPr>
        <p:spPr>
          <a:xfrm>
            <a:off x="4572000" y="2420888"/>
            <a:ext cx="3908131" cy="2736900"/>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390396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7" name="Text Placeholder 9"/>
          <p:cNvSpPr>
            <a:spLocks noGrp="1"/>
          </p:cNvSpPr>
          <p:nvPr>
            <p:ph type="body" sz="quarter" idx="10"/>
          </p:nvPr>
        </p:nvSpPr>
        <p:spPr>
          <a:xfrm>
            <a:off x="539552" y="1938455"/>
            <a:ext cx="7956748" cy="4397258"/>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572923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video,table, graph slide">
    <p:spTree>
      <p:nvGrpSpPr>
        <p:cNvPr id="1" name=""/>
        <p:cNvGrpSpPr/>
        <p:nvPr/>
      </p:nvGrpSpPr>
      <p:grpSpPr>
        <a:xfrm>
          <a:off x="0" y="0"/>
          <a:ext cx="0" cy="0"/>
          <a:chOff x="0" y="0"/>
          <a:chExt cx="0" cy="0"/>
        </a:xfrm>
      </p:grpSpPr>
      <p:sp>
        <p:nvSpPr>
          <p:cNvPr id="10" name="Freeform 1"/>
          <p:cNvSpPr>
            <a:spLocks noChangeArrowheads="1"/>
          </p:cNvSpPr>
          <p:nvPr userDrawn="1"/>
        </p:nvSpPr>
        <p:spPr bwMode="auto">
          <a:xfrm>
            <a:off x="215901" y="188640"/>
            <a:ext cx="8820595" cy="6480718"/>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Tree>
    <p:extLst>
      <p:ext uri="{BB962C8B-B14F-4D97-AF65-F5344CB8AC3E}">
        <p14:creationId xmlns:p14="http://schemas.microsoft.com/office/powerpoint/2010/main" val="9197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ice box divider">
    <p:spTree>
      <p:nvGrpSpPr>
        <p:cNvPr id="1" name=""/>
        <p:cNvGrpSpPr/>
        <p:nvPr/>
      </p:nvGrpSpPr>
      <p:grpSpPr>
        <a:xfrm>
          <a:off x="0" y="0"/>
          <a:ext cx="0" cy="0"/>
          <a:chOff x="0" y="0"/>
          <a:chExt cx="0" cy="0"/>
        </a:xfrm>
      </p:grpSpPr>
      <p:sp>
        <p:nvSpPr>
          <p:cNvPr id="15" name="Freeform 1"/>
          <p:cNvSpPr>
            <a:spLocks noChangeArrowheads="1"/>
          </p:cNvSpPr>
          <p:nvPr userDrawn="1"/>
        </p:nvSpPr>
        <p:spPr bwMode="auto">
          <a:xfrm>
            <a:off x="2555776" y="1329760"/>
            <a:ext cx="4032448" cy="3827432"/>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chemeClr val="bg1"/>
          </a:solidFill>
          <a:ln>
            <a:noFill/>
          </a:ln>
          <a:effectLst/>
        </p:spPr>
        <p:txBody>
          <a:bodyPr wrap="none" anchor="ctr"/>
          <a:lstStyle/>
          <a:p>
            <a:pPr defTabSz="457200" eaLnBrk="1" fontAlgn="auto" hangingPunct="1">
              <a:spcBef>
                <a:spcPts val="0"/>
              </a:spcBef>
              <a:spcAft>
                <a:spcPts val="0"/>
              </a:spcAft>
            </a:pPr>
            <a:endParaRPr lang="en-US" dirty="0">
              <a:solidFill>
                <a:srgbClr val="000000"/>
              </a:solidFill>
              <a:latin typeface="Arial"/>
            </a:endParaRPr>
          </a:p>
        </p:txBody>
      </p:sp>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8" name="Text Placeholder 15"/>
          <p:cNvSpPr>
            <a:spLocks noGrp="1"/>
          </p:cNvSpPr>
          <p:nvPr>
            <p:ph type="body" sz="quarter" idx="11"/>
          </p:nvPr>
        </p:nvSpPr>
        <p:spPr>
          <a:xfrm>
            <a:off x="2843808" y="1551288"/>
            <a:ext cx="3456384" cy="3384376"/>
          </a:xfrm>
          <a:prstGeom prst="rect">
            <a:avLst/>
          </a:prstGeom>
        </p:spPr>
        <p:txBody>
          <a:bodyPr>
            <a:noAutofit/>
          </a:bodyPr>
          <a:lstStyle>
            <a:lvl1pPr marL="0" indent="0">
              <a:buFontTx/>
              <a:buNone/>
              <a:defRPr sz="2000" b="0" i="0" baseline="0">
                <a:solidFill>
                  <a:srgbClr val="C1333C"/>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3270997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highlight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8"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28035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248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with voic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a:solidFill>
            <a:schemeClr val="bg1">
              <a:lumMod val="85000"/>
            </a:schemeClr>
          </a:solidFill>
        </p:spPr>
        <p:txBody>
          <a:bodyPr/>
          <a:lstStyle>
            <a:lvl1pPr marL="0" indent="0">
              <a:buNone/>
              <a:defRPr sz="1050">
                <a:latin typeface="Arial"/>
                <a:cs typeface="Arial"/>
              </a:defRPr>
            </a:lvl1pPr>
          </a:lstStyle>
          <a:p>
            <a:endParaRPr lang="en-US" dirty="0"/>
          </a:p>
        </p:txBody>
      </p:sp>
      <p:sp>
        <p:nvSpPr>
          <p:cNvPr id="11" name="Text Placeholder 15"/>
          <p:cNvSpPr>
            <a:spLocks noGrp="1"/>
          </p:cNvSpPr>
          <p:nvPr>
            <p:ph type="body" sz="quarter" idx="11"/>
          </p:nvPr>
        </p:nvSpPr>
        <p:spPr>
          <a:xfrm>
            <a:off x="5076056" y="6558555"/>
            <a:ext cx="3908130" cy="470845"/>
          </a:xfrm>
          <a:prstGeom prst="rect">
            <a:avLst/>
          </a:prstGeom>
        </p:spPr>
        <p:txBody>
          <a:bodyPr>
            <a:noAutofit/>
          </a:bodyPr>
          <a:lstStyle>
            <a:lvl1pPr marL="0" indent="0" algn="r">
              <a:buFontTx/>
              <a:buNone/>
              <a:defRPr sz="1000">
                <a:solidFill>
                  <a:schemeClr val="tx1"/>
                </a:solidFill>
                <a:latin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12" name="Text Placeholder 15"/>
          <p:cNvSpPr>
            <a:spLocks noGrp="1"/>
          </p:cNvSpPr>
          <p:nvPr>
            <p:ph type="body" sz="quarter" idx="12"/>
          </p:nvPr>
        </p:nvSpPr>
        <p:spPr>
          <a:xfrm>
            <a:off x="791715" y="3800047"/>
            <a:ext cx="2592288" cy="2520280"/>
          </a:xfrm>
          <a:prstGeom prst="rect">
            <a:avLst/>
          </a:prstGeom>
        </p:spPr>
        <p:txBody>
          <a:bodyPr>
            <a:noAutofit/>
          </a:bodyPr>
          <a:lstStyle>
            <a:lvl1pPr marL="0" indent="0">
              <a:buFontTx/>
              <a:buNone/>
              <a:defRPr sz="1800" b="0" i="0" baseline="0">
                <a:solidFill>
                  <a:schemeClr val="bg1"/>
                </a:solidFill>
                <a:latin typeface="Felt Tip Roman"/>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1953551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gline voice box divider">
    <p:spTree>
      <p:nvGrpSpPr>
        <p:cNvPr id="1" name=""/>
        <p:cNvGrpSpPr/>
        <p:nvPr/>
      </p:nvGrpSpPr>
      <p:grpSpPr>
        <a:xfrm>
          <a:off x="0" y="0"/>
          <a:ext cx="0" cy="0"/>
          <a:chOff x="0" y="0"/>
          <a:chExt cx="0" cy="0"/>
        </a:xfrm>
      </p:grpSpPr>
      <p:pic>
        <p:nvPicPr>
          <p:cNvPr id="7" name="Picture 6" descr="CaritasAU_MasterLogo-descriptor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pic>
        <p:nvPicPr>
          <p:cNvPr id="8" name="Picture 7" descr="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0844" y="1475748"/>
            <a:ext cx="4681416" cy="2828356"/>
          </a:xfrm>
          <a:prstGeom prst="rect">
            <a:avLst/>
          </a:prstGeom>
        </p:spPr>
      </p:pic>
    </p:spTree>
    <p:extLst>
      <p:ext uri="{BB962C8B-B14F-4D97-AF65-F5344CB8AC3E}">
        <p14:creationId xmlns:p14="http://schemas.microsoft.com/office/powerpoint/2010/main" val="405064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tagline">
    <p:spTree>
      <p:nvGrpSpPr>
        <p:cNvPr id="1" name=""/>
        <p:cNvGrpSpPr/>
        <p:nvPr/>
      </p:nvGrpSpPr>
      <p:grpSpPr>
        <a:xfrm>
          <a:off x="0" y="0"/>
          <a:ext cx="0" cy="0"/>
          <a:chOff x="0" y="0"/>
          <a:chExt cx="0" cy="0"/>
        </a:xfrm>
      </p:grpSpPr>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pPr defTabSz="457200" eaLnBrk="1" fontAlgn="auto" hangingPunct="1">
              <a:spcBef>
                <a:spcPts val="0"/>
              </a:spcBef>
              <a:spcAft>
                <a:spcPts val="0"/>
              </a:spcAft>
            </a:pPr>
            <a:r>
              <a:rPr lang="en-US" dirty="0" smtClean="0">
                <a:solidFill>
                  <a:srgbClr val="FFFFFF"/>
                </a:solidFill>
              </a:rPr>
              <a:t>Last updated: </a:t>
            </a:r>
            <a:fld id="{EE8934FF-BD4A-0141-A604-8E0ACB03DCC7}" type="datetimeFigureOut">
              <a:rPr lang="en-US" smtClean="0">
                <a:solidFill>
                  <a:srgbClr val="FFFFFF"/>
                </a:solidFill>
              </a:rPr>
              <a:pPr defTabSz="457200" eaLnBrk="1" fontAlgn="auto" hangingPunct="1">
                <a:spcBef>
                  <a:spcPts val="0"/>
                </a:spcBef>
                <a:spcAft>
                  <a:spcPts val="0"/>
                </a:spcAft>
              </a:pPr>
              <a:t>12/14/2016</a:t>
            </a:fld>
            <a:endParaRPr lang="en-US" dirty="0">
              <a:solidFill>
                <a:srgbClr val="FFFFFF"/>
              </a:solidFill>
            </a:endParaRPr>
          </a:p>
        </p:txBody>
      </p:sp>
      <p:pic>
        <p:nvPicPr>
          <p:cNvPr id="6" name="Picture 5" descr="Thank yo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284846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descripto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solidFill>
                  <a:schemeClr val="bg1"/>
                </a:solidFill>
                <a:latin typeface="Arial"/>
                <a:cs typeface="Arial"/>
              </a:defRPr>
            </a:lvl1pPr>
          </a:lstStyle>
          <a:p>
            <a:pPr defTabSz="457200" eaLnBrk="1" fontAlgn="auto" hangingPunct="1">
              <a:spcBef>
                <a:spcPts val="0"/>
              </a:spcBef>
              <a:spcAft>
                <a:spcPts val="0"/>
              </a:spcAft>
            </a:pPr>
            <a:r>
              <a:rPr lang="en-US" dirty="0" smtClean="0">
                <a:solidFill>
                  <a:srgbClr val="FFFFFF"/>
                </a:solidFill>
              </a:rPr>
              <a:t>Last updated: </a:t>
            </a:r>
            <a:fld id="{EE8934FF-BD4A-0141-A604-8E0ACB03DCC7}" type="datetimeFigureOut">
              <a:rPr lang="en-US" smtClean="0">
                <a:solidFill>
                  <a:srgbClr val="FFFFFF"/>
                </a:solidFill>
              </a:rPr>
              <a:pPr defTabSz="457200" eaLnBrk="1" fontAlgn="auto" hangingPunct="1">
                <a:spcBef>
                  <a:spcPts val="0"/>
                </a:spcBef>
                <a:spcAft>
                  <a:spcPts val="0"/>
                </a:spcAft>
              </a:pPr>
              <a:t>12/14/2016</a:t>
            </a:fld>
            <a:endParaRPr lang="en-US" dirty="0">
              <a:solidFill>
                <a:srgbClr val="FFFFFF"/>
              </a:solidFill>
            </a:endParaRPr>
          </a:p>
        </p:txBody>
      </p:sp>
      <p:pic>
        <p:nvPicPr>
          <p:cNvPr id="5" name="Picture 4" descr="CaritasAU_MasterLogo-descriptor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pic>
        <p:nvPicPr>
          <p:cNvPr id="6" name="Picture 5" descr="Thank you.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67744" y="2393593"/>
            <a:ext cx="4608269" cy="1450751"/>
          </a:xfrm>
          <a:prstGeom prst="rect">
            <a:avLst/>
          </a:prstGeom>
        </p:spPr>
      </p:pic>
    </p:spTree>
    <p:extLst>
      <p:ext uri="{BB962C8B-B14F-4D97-AF65-F5344CB8AC3E}">
        <p14:creationId xmlns:p14="http://schemas.microsoft.com/office/powerpoint/2010/main" val="261605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ritas Colour Palette">
    <p:bg>
      <p:bgPr>
        <a:solidFill>
          <a:schemeClr val="bg1"/>
        </a:solidFill>
        <a:effectLst/>
      </p:bgPr>
    </p:bg>
    <p:spTree>
      <p:nvGrpSpPr>
        <p:cNvPr id="1" name=""/>
        <p:cNvGrpSpPr/>
        <p:nvPr/>
      </p:nvGrpSpPr>
      <p:grpSpPr>
        <a:xfrm>
          <a:off x="0" y="0"/>
          <a:ext cx="0" cy="0"/>
          <a:chOff x="0" y="0"/>
          <a:chExt cx="0" cy="0"/>
        </a:xfrm>
      </p:grpSpPr>
      <p:sp>
        <p:nvSpPr>
          <p:cNvPr id="3" name="Freeform 1"/>
          <p:cNvSpPr>
            <a:spLocks noChangeArrowheads="1"/>
          </p:cNvSpPr>
          <p:nvPr userDrawn="1"/>
        </p:nvSpPr>
        <p:spPr bwMode="auto">
          <a:xfrm>
            <a:off x="10896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CA00"/>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4" name="Freeform 1"/>
          <p:cNvSpPr>
            <a:spLocks noChangeArrowheads="1"/>
          </p:cNvSpPr>
          <p:nvPr userDrawn="1"/>
        </p:nvSpPr>
        <p:spPr bwMode="auto">
          <a:xfrm>
            <a:off x="19973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9894C"/>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5" name="Freeform 1"/>
          <p:cNvSpPr>
            <a:spLocks noChangeArrowheads="1"/>
          </p:cNvSpPr>
          <p:nvPr userDrawn="1"/>
        </p:nvSpPr>
        <p:spPr bwMode="auto">
          <a:xfrm>
            <a:off x="29050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3C6B2B"/>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6" name="Freeform 1"/>
          <p:cNvSpPr>
            <a:spLocks noChangeArrowheads="1"/>
          </p:cNvSpPr>
          <p:nvPr userDrawn="1"/>
        </p:nvSpPr>
        <p:spPr bwMode="auto">
          <a:xfrm>
            <a:off x="381278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58825"/>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7" name="Freeform 1"/>
          <p:cNvSpPr>
            <a:spLocks noChangeArrowheads="1"/>
          </p:cNvSpPr>
          <p:nvPr userDrawn="1"/>
        </p:nvSpPr>
        <p:spPr bwMode="auto">
          <a:xfrm>
            <a:off x="47205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3401C"/>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8" name="Freeform 1"/>
          <p:cNvSpPr>
            <a:spLocks noChangeArrowheads="1"/>
          </p:cNvSpPr>
          <p:nvPr userDrawn="1"/>
        </p:nvSpPr>
        <p:spPr bwMode="auto">
          <a:xfrm>
            <a:off x="562822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A8A"/>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9" name="Freeform 1"/>
          <p:cNvSpPr>
            <a:spLocks noChangeArrowheads="1"/>
          </p:cNvSpPr>
          <p:nvPr userDrawn="1"/>
        </p:nvSpPr>
        <p:spPr bwMode="auto">
          <a:xfrm>
            <a:off x="653594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006C71"/>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0" name="Freeform 1"/>
          <p:cNvSpPr>
            <a:spLocks noChangeArrowheads="1"/>
          </p:cNvSpPr>
          <p:nvPr userDrawn="1"/>
        </p:nvSpPr>
        <p:spPr bwMode="auto">
          <a:xfrm>
            <a:off x="744366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005B"/>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1" name="Freeform 1"/>
          <p:cNvSpPr>
            <a:spLocks noChangeArrowheads="1"/>
          </p:cNvSpPr>
          <p:nvPr userDrawn="1"/>
        </p:nvSpPr>
        <p:spPr bwMode="auto">
          <a:xfrm>
            <a:off x="8318511"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6E3A6E"/>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2" name="Freeform 1"/>
          <p:cNvSpPr>
            <a:spLocks noChangeArrowheads="1"/>
          </p:cNvSpPr>
          <p:nvPr userDrawn="1"/>
        </p:nvSpPr>
        <p:spPr bwMode="auto">
          <a:xfrm>
            <a:off x="181906" y="105273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82908"/>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5" name="Freeform 1"/>
          <p:cNvSpPr>
            <a:spLocks noChangeArrowheads="1"/>
          </p:cNvSpPr>
          <p:nvPr userDrawn="1"/>
        </p:nvSpPr>
        <p:spPr bwMode="auto">
          <a:xfrm>
            <a:off x="10896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7E800"/>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6" name="Freeform 1"/>
          <p:cNvSpPr>
            <a:spLocks noChangeArrowheads="1"/>
          </p:cNvSpPr>
          <p:nvPr userDrawn="1"/>
        </p:nvSpPr>
        <p:spPr bwMode="auto">
          <a:xfrm>
            <a:off x="19973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3A423"/>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7" name="Freeform 1"/>
          <p:cNvSpPr>
            <a:spLocks noChangeArrowheads="1"/>
          </p:cNvSpPr>
          <p:nvPr userDrawn="1"/>
        </p:nvSpPr>
        <p:spPr bwMode="auto">
          <a:xfrm>
            <a:off x="29050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A1C035"/>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8" name="Freeform 1"/>
          <p:cNvSpPr>
            <a:spLocks noChangeArrowheads="1"/>
          </p:cNvSpPr>
          <p:nvPr userDrawn="1"/>
        </p:nvSpPr>
        <p:spPr bwMode="auto">
          <a:xfrm>
            <a:off x="381278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5AF0B"/>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19" name="Freeform 1"/>
          <p:cNvSpPr>
            <a:spLocks noChangeArrowheads="1"/>
          </p:cNvSpPr>
          <p:nvPr userDrawn="1"/>
        </p:nvSpPr>
        <p:spPr bwMode="auto">
          <a:xfrm>
            <a:off x="47205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A977B"/>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0" name="Freeform 1"/>
          <p:cNvSpPr>
            <a:spLocks noChangeArrowheads="1"/>
          </p:cNvSpPr>
          <p:nvPr userDrawn="1"/>
        </p:nvSpPr>
        <p:spPr bwMode="auto">
          <a:xfrm>
            <a:off x="562822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3C4F0"/>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1" name="Freeform 1"/>
          <p:cNvSpPr>
            <a:spLocks noChangeArrowheads="1"/>
          </p:cNvSpPr>
          <p:nvPr userDrawn="1"/>
        </p:nvSpPr>
        <p:spPr bwMode="auto">
          <a:xfrm>
            <a:off x="653594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6AEB3"/>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2" name="Freeform 1"/>
          <p:cNvSpPr>
            <a:spLocks noChangeArrowheads="1"/>
          </p:cNvSpPr>
          <p:nvPr userDrawn="1"/>
        </p:nvSpPr>
        <p:spPr bwMode="auto">
          <a:xfrm>
            <a:off x="744366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4006E"/>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3" name="Freeform 1"/>
          <p:cNvSpPr>
            <a:spLocks noChangeArrowheads="1"/>
          </p:cNvSpPr>
          <p:nvPr userDrawn="1"/>
        </p:nvSpPr>
        <p:spPr bwMode="auto">
          <a:xfrm>
            <a:off x="8318511"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895297"/>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4" name="Freeform 1"/>
          <p:cNvSpPr>
            <a:spLocks noChangeArrowheads="1"/>
          </p:cNvSpPr>
          <p:nvPr userDrawn="1"/>
        </p:nvSpPr>
        <p:spPr bwMode="auto">
          <a:xfrm>
            <a:off x="181906" y="2708920"/>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0673D"/>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6" name="Freeform 1"/>
          <p:cNvSpPr>
            <a:spLocks noChangeArrowheads="1"/>
          </p:cNvSpPr>
          <p:nvPr userDrawn="1"/>
        </p:nvSpPr>
        <p:spPr bwMode="auto">
          <a:xfrm>
            <a:off x="10896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FCEB8A"/>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7" name="Freeform 1"/>
          <p:cNvSpPr>
            <a:spLocks noChangeArrowheads="1"/>
          </p:cNvSpPr>
          <p:nvPr userDrawn="1"/>
        </p:nvSpPr>
        <p:spPr bwMode="auto">
          <a:xfrm>
            <a:off x="19973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ABE7E"/>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8" name="Freeform 1"/>
          <p:cNvSpPr>
            <a:spLocks noChangeArrowheads="1"/>
          </p:cNvSpPr>
          <p:nvPr userDrawn="1"/>
        </p:nvSpPr>
        <p:spPr bwMode="auto">
          <a:xfrm>
            <a:off x="29050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3DF9D"/>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29" name="Freeform 1"/>
          <p:cNvSpPr>
            <a:spLocks noChangeArrowheads="1"/>
          </p:cNvSpPr>
          <p:nvPr userDrawn="1"/>
        </p:nvSpPr>
        <p:spPr bwMode="auto">
          <a:xfrm>
            <a:off x="381278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DE17C"/>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0" name="Freeform 1"/>
          <p:cNvSpPr>
            <a:spLocks noChangeArrowheads="1"/>
          </p:cNvSpPr>
          <p:nvPr userDrawn="1"/>
        </p:nvSpPr>
        <p:spPr bwMode="auto">
          <a:xfrm>
            <a:off x="47205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CC17B"/>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1" name="Freeform 1"/>
          <p:cNvSpPr>
            <a:spLocks noChangeArrowheads="1"/>
          </p:cNvSpPr>
          <p:nvPr userDrawn="1"/>
        </p:nvSpPr>
        <p:spPr bwMode="auto">
          <a:xfrm>
            <a:off x="562822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BADDF8"/>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2" name="Freeform 1"/>
          <p:cNvSpPr>
            <a:spLocks noChangeArrowheads="1"/>
          </p:cNvSpPr>
          <p:nvPr userDrawn="1"/>
        </p:nvSpPr>
        <p:spPr bwMode="auto">
          <a:xfrm>
            <a:off x="653594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C8E1DF"/>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3" name="Freeform 1"/>
          <p:cNvSpPr>
            <a:spLocks noChangeArrowheads="1"/>
          </p:cNvSpPr>
          <p:nvPr userDrawn="1"/>
        </p:nvSpPr>
        <p:spPr bwMode="auto">
          <a:xfrm>
            <a:off x="744366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9CB7"/>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4" name="Freeform 1"/>
          <p:cNvSpPr>
            <a:spLocks noChangeArrowheads="1"/>
          </p:cNvSpPr>
          <p:nvPr userDrawn="1"/>
        </p:nvSpPr>
        <p:spPr bwMode="auto">
          <a:xfrm>
            <a:off x="8318511"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DECAE2"/>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5" name="Freeform 1"/>
          <p:cNvSpPr>
            <a:spLocks noChangeArrowheads="1"/>
          </p:cNvSpPr>
          <p:nvPr userDrawn="1"/>
        </p:nvSpPr>
        <p:spPr bwMode="auto">
          <a:xfrm>
            <a:off x="181906" y="4559996"/>
            <a:ext cx="648370" cy="669204"/>
          </a:xfrm>
          <a:custGeom>
            <a:avLst/>
            <a:gdLst>
              <a:gd name="T0" fmla="*/ 9400 w 9401"/>
              <a:gd name="T1" fmla="*/ 1710 h 9279"/>
              <a:gd name="T2" fmla="*/ 9400 w 9401"/>
              <a:gd name="T3" fmla="*/ 1710 h 9279"/>
              <a:gd name="T4" fmla="*/ 9400 w 9401"/>
              <a:gd name="T5" fmla="*/ 1587 h 9279"/>
              <a:gd name="T6" fmla="*/ 9360 w 9401"/>
              <a:gd name="T7" fmla="*/ 1547 h 9279"/>
              <a:gd name="T8" fmla="*/ 9360 w 9401"/>
              <a:gd name="T9" fmla="*/ 733 h 9279"/>
              <a:gd name="T10" fmla="*/ 9319 w 9401"/>
              <a:gd name="T11" fmla="*/ 245 h 9279"/>
              <a:gd name="T12" fmla="*/ 9157 w 9401"/>
              <a:gd name="T13" fmla="*/ 204 h 9279"/>
              <a:gd name="T14" fmla="*/ 8423 w 9401"/>
              <a:gd name="T15" fmla="*/ 163 h 9279"/>
              <a:gd name="T16" fmla="*/ 6918 w 9401"/>
              <a:gd name="T17" fmla="*/ 122 h 9279"/>
              <a:gd name="T18" fmla="*/ 6227 w 9401"/>
              <a:gd name="T19" fmla="*/ 82 h 9279"/>
              <a:gd name="T20" fmla="*/ 5942 w 9401"/>
              <a:gd name="T21" fmla="*/ 82 h 9279"/>
              <a:gd name="T22" fmla="*/ 4965 w 9401"/>
              <a:gd name="T23" fmla="*/ 0 h 9279"/>
              <a:gd name="T24" fmla="*/ 3460 w 9401"/>
              <a:gd name="T25" fmla="*/ 42 h 9279"/>
              <a:gd name="T26" fmla="*/ 2564 w 9401"/>
              <a:gd name="T27" fmla="*/ 42 h 9279"/>
              <a:gd name="T28" fmla="*/ 2401 w 9401"/>
              <a:gd name="T29" fmla="*/ 42 h 9279"/>
              <a:gd name="T30" fmla="*/ 1018 w 9401"/>
              <a:gd name="T31" fmla="*/ 163 h 9279"/>
              <a:gd name="T32" fmla="*/ 896 w 9401"/>
              <a:gd name="T33" fmla="*/ 163 h 9279"/>
              <a:gd name="T34" fmla="*/ 0 w 9401"/>
              <a:gd name="T35" fmla="*/ 245 h 9279"/>
              <a:gd name="T36" fmla="*/ 0 w 9401"/>
              <a:gd name="T37" fmla="*/ 1018 h 9279"/>
              <a:gd name="T38" fmla="*/ 42 w 9401"/>
              <a:gd name="T39" fmla="*/ 1139 h 9279"/>
              <a:gd name="T40" fmla="*/ 42 w 9401"/>
              <a:gd name="T41" fmla="*/ 4517 h 9279"/>
              <a:gd name="T42" fmla="*/ 82 w 9401"/>
              <a:gd name="T43" fmla="*/ 5168 h 9279"/>
              <a:gd name="T44" fmla="*/ 122 w 9401"/>
              <a:gd name="T45" fmla="*/ 6511 h 9279"/>
              <a:gd name="T46" fmla="*/ 163 w 9401"/>
              <a:gd name="T47" fmla="*/ 7854 h 9279"/>
              <a:gd name="T48" fmla="*/ 163 w 9401"/>
              <a:gd name="T49" fmla="*/ 8709 h 9279"/>
              <a:gd name="T50" fmla="*/ 204 w 9401"/>
              <a:gd name="T51" fmla="*/ 8912 h 9279"/>
              <a:gd name="T52" fmla="*/ 285 w 9401"/>
              <a:gd name="T53" fmla="*/ 8994 h 9279"/>
              <a:gd name="T54" fmla="*/ 1181 w 9401"/>
              <a:gd name="T55" fmla="*/ 9034 h 9279"/>
              <a:gd name="T56" fmla="*/ 1913 w 9401"/>
              <a:gd name="T57" fmla="*/ 9074 h 9279"/>
              <a:gd name="T58" fmla="*/ 2849 w 9401"/>
              <a:gd name="T59" fmla="*/ 9115 h 9279"/>
              <a:gd name="T60" fmla="*/ 4069 w 9401"/>
              <a:gd name="T61" fmla="*/ 9156 h 9279"/>
              <a:gd name="T62" fmla="*/ 4274 w 9401"/>
              <a:gd name="T63" fmla="*/ 9156 h 9279"/>
              <a:gd name="T64" fmla="*/ 4802 w 9401"/>
              <a:gd name="T65" fmla="*/ 9237 h 9279"/>
              <a:gd name="T66" fmla="*/ 5250 w 9401"/>
              <a:gd name="T67" fmla="*/ 9237 h 9279"/>
              <a:gd name="T68" fmla="*/ 5576 w 9401"/>
              <a:gd name="T69" fmla="*/ 9278 h 9279"/>
              <a:gd name="T70" fmla="*/ 7406 w 9401"/>
              <a:gd name="T71" fmla="*/ 9278 h 9279"/>
              <a:gd name="T72" fmla="*/ 7447 w 9401"/>
              <a:gd name="T73" fmla="*/ 9278 h 9279"/>
              <a:gd name="T74" fmla="*/ 7975 w 9401"/>
              <a:gd name="T75" fmla="*/ 9237 h 9279"/>
              <a:gd name="T76" fmla="*/ 8994 w 9401"/>
              <a:gd name="T77" fmla="*/ 9197 h 9279"/>
              <a:gd name="T78" fmla="*/ 9034 w 9401"/>
              <a:gd name="T79" fmla="*/ 8546 h 9279"/>
              <a:gd name="T80" fmla="*/ 9074 w 9401"/>
              <a:gd name="T81" fmla="*/ 8220 h 9279"/>
              <a:gd name="T82" fmla="*/ 9115 w 9401"/>
              <a:gd name="T83" fmla="*/ 7813 h 9279"/>
              <a:gd name="T84" fmla="*/ 9157 w 9401"/>
              <a:gd name="T85" fmla="*/ 7324 h 9279"/>
              <a:gd name="T86" fmla="*/ 9157 w 9401"/>
              <a:gd name="T87" fmla="*/ 6836 h 9279"/>
              <a:gd name="T88" fmla="*/ 9237 w 9401"/>
              <a:gd name="T89" fmla="*/ 5656 h 9279"/>
              <a:gd name="T90" fmla="*/ 9278 w 9401"/>
              <a:gd name="T91" fmla="*/ 4883 h 9279"/>
              <a:gd name="T92" fmla="*/ 9319 w 9401"/>
              <a:gd name="T93" fmla="*/ 3948 h 9279"/>
              <a:gd name="T94" fmla="*/ 9360 w 9401"/>
              <a:gd name="T95" fmla="*/ 3175 h 9279"/>
              <a:gd name="T96" fmla="*/ 9360 w 9401"/>
              <a:gd name="T97" fmla="*/ 2361 h 9279"/>
              <a:gd name="T98" fmla="*/ 9360 w 9401"/>
              <a:gd name="T99" fmla="*/ 1790 h 9279"/>
              <a:gd name="T100" fmla="*/ 9400 w 9401"/>
              <a:gd name="T101" fmla="*/ 1710 h 9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01" h="9279">
                <a:moveTo>
                  <a:pt x="9400" y="1710"/>
                </a:moveTo>
                <a:lnTo>
                  <a:pt x="9400" y="1710"/>
                </a:lnTo>
                <a:cubicBezTo>
                  <a:pt x="9400" y="1587"/>
                  <a:pt x="9400" y="1587"/>
                  <a:pt x="9400" y="1587"/>
                </a:cubicBezTo>
                <a:cubicBezTo>
                  <a:pt x="9400" y="1587"/>
                  <a:pt x="9360" y="1587"/>
                  <a:pt x="9360" y="1547"/>
                </a:cubicBezTo>
                <a:cubicBezTo>
                  <a:pt x="9360" y="1262"/>
                  <a:pt x="9360" y="977"/>
                  <a:pt x="9360" y="733"/>
                </a:cubicBezTo>
                <a:cubicBezTo>
                  <a:pt x="9360" y="570"/>
                  <a:pt x="9360" y="408"/>
                  <a:pt x="9319" y="245"/>
                </a:cubicBezTo>
                <a:cubicBezTo>
                  <a:pt x="9278" y="245"/>
                  <a:pt x="9237" y="204"/>
                  <a:pt x="9157" y="204"/>
                </a:cubicBezTo>
                <a:cubicBezTo>
                  <a:pt x="8912" y="204"/>
                  <a:pt x="8668" y="163"/>
                  <a:pt x="8423" y="163"/>
                </a:cubicBezTo>
                <a:cubicBezTo>
                  <a:pt x="7935" y="163"/>
                  <a:pt x="7447" y="122"/>
                  <a:pt x="6918" y="122"/>
                </a:cubicBezTo>
                <a:cubicBezTo>
                  <a:pt x="6715" y="122"/>
                  <a:pt x="6470" y="122"/>
                  <a:pt x="6227" y="82"/>
                </a:cubicBezTo>
                <a:cubicBezTo>
                  <a:pt x="6145" y="82"/>
                  <a:pt x="6022" y="82"/>
                  <a:pt x="5942" y="82"/>
                </a:cubicBezTo>
                <a:cubicBezTo>
                  <a:pt x="5616" y="42"/>
                  <a:pt x="5291" y="0"/>
                  <a:pt x="4965" y="0"/>
                </a:cubicBezTo>
                <a:cubicBezTo>
                  <a:pt x="4477" y="0"/>
                  <a:pt x="3948" y="0"/>
                  <a:pt x="3460" y="42"/>
                </a:cubicBezTo>
                <a:cubicBezTo>
                  <a:pt x="3175" y="42"/>
                  <a:pt x="2849" y="42"/>
                  <a:pt x="2564" y="42"/>
                </a:cubicBezTo>
                <a:cubicBezTo>
                  <a:pt x="2524" y="42"/>
                  <a:pt x="2441" y="42"/>
                  <a:pt x="2401" y="42"/>
                </a:cubicBezTo>
                <a:cubicBezTo>
                  <a:pt x="1913" y="82"/>
                  <a:pt x="1465" y="122"/>
                  <a:pt x="1018" y="163"/>
                </a:cubicBezTo>
                <a:cubicBezTo>
                  <a:pt x="977" y="163"/>
                  <a:pt x="936" y="163"/>
                  <a:pt x="896" y="163"/>
                </a:cubicBezTo>
                <a:cubicBezTo>
                  <a:pt x="611" y="163"/>
                  <a:pt x="326" y="204"/>
                  <a:pt x="0" y="245"/>
                </a:cubicBezTo>
                <a:cubicBezTo>
                  <a:pt x="0" y="1018"/>
                  <a:pt x="0" y="1018"/>
                  <a:pt x="0" y="1018"/>
                </a:cubicBezTo>
                <a:cubicBezTo>
                  <a:pt x="42" y="1059"/>
                  <a:pt x="42" y="1099"/>
                  <a:pt x="42" y="1139"/>
                </a:cubicBezTo>
                <a:cubicBezTo>
                  <a:pt x="42" y="2279"/>
                  <a:pt x="42" y="3418"/>
                  <a:pt x="42" y="4517"/>
                </a:cubicBezTo>
                <a:cubicBezTo>
                  <a:pt x="42" y="4720"/>
                  <a:pt x="82" y="4965"/>
                  <a:pt x="82" y="5168"/>
                </a:cubicBezTo>
                <a:cubicBezTo>
                  <a:pt x="82" y="5616"/>
                  <a:pt x="122" y="6064"/>
                  <a:pt x="122" y="6511"/>
                </a:cubicBezTo>
                <a:cubicBezTo>
                  <a:pt x="122" y="6959"/>
                  <a:pt x="163" y="7406"/>
                  <a:pt x="163" y="7854"/>
                </a:cubicBezTo>
                <a:cubicBezTo>
                  <a:pt x="163" y="8138"/>
                  <a:pt x="163" y="8423"/>
                  <a:pt x="163" y="8709"/>
                </a:cubicBezTo>
                <a:cubicBezTo>
                  <a:pt x="163" y="8789"/>
                  <a:pt x="204" y="8831"/>
                  <a:pt x="204" y="8912"/>
                </a:cubicBezTo>
                <a:cubicBezTo>
                  <a:pt x="204" y="8952"/>
                  <a:pt x="245" y="8994"/>
                  <a:pt x="285" y="8994"/>
                </a:cubicBezTo>
                <a:cubicBezTo>
                  <a:pt x="570" y="8994"/>
                  <a:pt x="896" y="9034"/>
                  <a:pt x="1181" y="9034"/>
                </a:cubicBezTo>
                <a:cubicBezTo>
                  <a:pt x="1425" y="9074"/>
                  <a:pt x="1669" y="9074"/>
                  <a:pt x="1913" y="9074"/>
                </a:cubicBezTo>
                <a:cubicBezTo>
                  <a:pt x="2238" y="9074"/>
                  <a:pt x="2524" y="9115"/>
                  <a:pt x="2849" y="9115"/>
                </a:cubicBezTo>
                <a:cubicBezTo>
                  <a:pt x="3255" y="9156"/>
                  <a:pt x="3663" y="9156"/>
                  <a:pt x="4069" y="9156"/>
                </a:cubicBezTo>
                <a:cubicBezTo>
                  <a:pt x="4111" y="9156"/>
                  <a:pt x="4192" y="9156"/>
                  <a:pt x="4274" y="9156"/>
                </a:cubicBezTo>
                <a:cubicBezTo>
                  <a:pt x="4436" y="9197"/>
                  <a:pt x="4599" y="9197"/>
                  <a:pt x="4802" y="9237"/>
                </a:cubicBezTo>
                <a:cubicBezTo>
                  <a:pt x="4965" y="9237"/>
                  <a:pt x="5087" y="9237"/>
                  <a:pt x="5250" y="9237"/>
                </a:cubicBezTo>
                <a:cubicBezTo>
                  <a:pt x="5371" y="9237"/>
                  <a:pt x="5453" y="9278"/>
                  <a:pt x="5576" y="9278"/>
                </a:cubicBezTo>
                <a:cubicBezTo>
                  <a:pt x="7406" y="9278"/>
                  <a:pt x="7406" y="9278"/>
                  <a:pt x="7406" y="9278"/>
                </a:cubicBezTo>
                <a:cubicBezTo>
                  <a:pt x="7447" y="9278"/>
                  <a:pt x="7447" y="9278"/>
                  <a:pt x="7447" y="9278"/>
                </a:cubicBezTo>
                <a:cubicBezTo>
                  <a:pt x="7650" y="9278"/>
                  <a:pt x="7813" y="9237"/>
                  <a:pt x="7975" y="9237"/>
                </a:cubicBezTo>
                <a:cubicBezTo>
                  <a:pt x="8301" y="9237"/>
                  <a:pt x="8627" y="9237"/>
                  <a:pt x="8994" y="9197"/>
                </a:cubicBezTo>
                <a:cubicBezTo>
                  <a:pt x="8994" y="8994"/>
                  <a:pt x="9034" y="8789"/>
                  <a:pt x="9034" y="8546"/>
                </a:cubicBezTo>
                <a:cubicBezTo>
                  <a:pt x="9074" y="8464"/>
                  <a:pt x="9074" y="8343"/>
                  <a:pt x="9074" y="8220"/>
                </a:cubicBezTo>
                <a:cubicBezTo>
                  <a:pt x="9074" y="8058"/>
                  <a:pt x="9115" y="7935"/>
                  <a:pt x="9115" y="7813"/>
                </a:cubicBezTo>
                <a:cubicBezTo>
                  <a:pt x="9115" y="7650"/>
                  <a:pt x="9157" y="7487"/>
                  <a:pt x="9157" y="7324"/>
                </a:cubicBezTo>
                <a:cubicBezTo>
                  <a:pt x="9157" y="7162"/>
                  <a:pt x="9157" y="6999"/>
                  <a:pt x="9157" y="6836"/>
                </a:cubicBezTo>
                <a:cubicBezTo>
                  <a:pt x="9197" y="6430"/>
                  <a:pt x="9197" y="6064"/>
                  <a:pt x="9237" y="5656"/>
                </a:cubicBezTo>
                <a:cubicBezTo>
                  <a:pt x="9237" y="5413"/>
                  <a:pt x="9278" y="5128"/>
                  <a:pt x="9278" y="4883"/>
                </a:cubicBezTo>
                <a:cubicBezTo>
                  <a:pt x="9278" y="4557"/>
                  <a:pt x="9319" y="4274"/>
                  <a:pt x="9319" y="3948"/>
                </a:cubicBezTo>
                <a:cubicBezTo>
                  <a:pt x="9360" y="3703"/>
                  <a:pt x="9360" y="3418"/>
                  <a:pt x="9360" y="3175"/>
                </a:cubicBezTo>
                <a:cubicBezTo>
                  <a:pt x="9360" y="2889"/>
                  <a:pt x="9360" y="2646"/>
                  <a:pt x="9360" y="2361"/>
                </a:cubicBezTo>
                <a:cubicBezTo>
                  <a:pt x="9400" y="2198"/>
                  <a:pt x="9360" y="1995"/>
                  <a:pt x="9360" y="1790"/>
                </a:cubicBezTo>
                <a:cubicBezTo>
                  <a:pt x="9360" y="1790"/>
                  <a:pt x="9400" y="1750"/>
                  <a:pt x="9400" y="1710"/>
                </a:cubicBezTo>
              </a:path>
            </a:pathLst>
          </a:custGeom>
          <a:solidFill>
            <a:srgbClr val="E8BAB9"/>
          </a:solidFill>
          <a:ln>
            <a:noFill/>
          </a:ln>
          <a:effectLst/>
        </p:spPr>
        <p:txBody>
          <a:bodyPr wrap="none" anchor="ctr"/>
          <a:lstStyle/>
          <a:p>
            <a:pPr defTabSz="457200" eaLnBrk="1" fontAlgn="auto" hangingPunct="1">
              <a:spcBef>
                <a:spcPts val="0"/>
              </a:spcBef>
              <a:spcAft>
                <a:spcPts val="0"/>
              </a:spcAft>
            </a:pPr>
            <a:endParaRPr lang="en-US">
              <a:solidFill>
                <a:srgbClr val="000000"/>
              </a:solidFill>
              <a:latin typeface="Arial"/>
            </a:endParaRPr>
          </a:p>
        </p:txBody>
      </p:sp>
      <p:sp>
        <p:nvSpPr>
          <p:cNvPr id="36" name="Rectangle 35"/>
          <p:cNvSpPr/>
          <p:nvPr userDrawn="1"/>
        </p:nvSpPr>
        <p:spPr>
          <a:xfrm>
            <a:off x="187040" y="1700808"/>
            <a:ext cx="663751"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185 </a:t>
            </a:r>
            <a:br>
              <a:rPr lang="en-US" sz="1400" dirty="0">
                <a:solidFill>
                  <a:srgbClr val="000000"/>
                </a:solidFill>
                <a:latin typeface="Arial"/>
              </a:rPr>
            </a:br>
            <a:r>
              <a:rPr lang="en-US" sz="1400" dirty="0">
                <a:solidFill>
                  <a:srgbClr val="000000"/>
                </a:solidFill>
                <a:latin typeface="Arial"/>
              </a:rPr>
              <a:t>G 46 </a:t>
            </a:r>
            <a:br>
              <a:rPr lang="en-US" sz="1400" dirty="0">
                <a:solidFill>
                  <a:srgbClr val="000000"/>
                </a:solidFill>
                <a:latin typeface="Arial"/>
              </a:rPr>
            </a:br>
            <a:r>
              <a:rPr lang="en-US" sz="1400" dirty="0">
                <a:solidFill>
                  <a:srgbClr val="000000"/>
                </a:solidFill>
                <a:latin typeface="Arial"/>
              </a:rPr>
              <a:t>B 27</a:t>
            </a:r>
          </a:p>
        </p:txBody>
      </p:sp>
      <p:sp>
        <p:nvSpPr>
          <p:cNvPr id="38" name="Rectangle 37"/>
          <p:cNvSpPr/>
          <p:nvPr userDrawn="1"/>
        </p:nvSpPr>
        <p:spPr>
          <a:xfrm>
            <a:off x="1089626" y="17008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227 </a:t>
            </a:r>
            <a:br>
              <a:rPr lang="en-US" sz="1400" dirty="0">
                <a:solidFill>
                  <a:srgbClr val="000000"/>
                </a:solidFill>
                <a:latin typeface="Arial"/>
              </a:rPr>
            </a:br>
            <a:r>
              <a:rPr lang="en-US" sz="1400" dirty="0">
                <a:solidFill>
                  <a:srgbClr val="000000"/>
                </a:solidFill>
                <a:latin typeface="Arial"/>
              </a:rPr>
              <a:t>G 202 </a:t>
            </a:r>
            <a:br>
              <a:rPr lang="en-US" sz="1400" dirty="0">
                <a:solidFill>
                  <a:srgbClr val="000000"/>
                </a:solidFill>
                <a:latin typeface="Arial"/>
              </a:rPr>
            </a:br>
            <a:r>
              <a:rPr lang="en-US" sz="1400" dirty="0">
                <a:solidFill>
                  <a:srgbClr val="000000"/>
                </a:solidFill>
                <a:latin typeface="Arial"/>
              </a:rPr>
              <a:t>B 0</a:t>
            </a:r>
          </a:p>
        </p:txBody>
      </p:sp>
      <p:sp>
        <p:nvSpPr>
          <p:cNvPr id="39" name="Rectangle 38"/>
          <p:cNvSpPr/>
          <p:nvPr userDrawn="1"/>
        </p:nvSpPr>
        <p:spPr>
          <a:xfrm>
            <a:off x="1997346" y="17008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217 </a:t>
            </a:r>
            <a:br>
              <a:rPr lang="en-US" sz="1400" dirty="0">
                <a:solidFill>
                  <a:srgbClr val="000000"/>
                </a:solidFill>
                <a:latin typeface="Arial"/>
              </a:rPr>
            </a:br>
            <a:r>
              <a:rPr lang="en-US" sz="1400" dirty="0">
                <a:solidFill>
                  <a:srgbClr val="000000"/>
                </a:solidFill>
                <a:latin typeface="Arial"/>
              </a:rPr>
              <a:t>G 137 </a:t>
            </a:r>
            <a:br>
              <a:rPr lang="en-US" sz="1400" dirty="0">
                <a:solidFill>
                  <a:srgbClr val="000000"/>
                </a:solidFill>
                <a:latin typeface="Arial"/>
              </a:rPr>
            </a:br>
            <a:r>
              <a:rPr lang="en-US" sz="1400" dirty="0">
                <a:solidFill>
                  <a:srgbClr val="000000"/>
                </a:solidFill>
                <a:latin typeface="Arial"/>
              </a:rPr>
              <a:t>B 76</a:t>
            </a:r>
          </a:p>
        </p:txBody>
      </p:sp>
      <p:sp>
        <p:nvSpPr>
          <p:cNvPr id="40" name="Rectangle 39"/>
          <p:cNvSpPr/>
          <p:nvPr userDrawn="1"/>
        </p:nvSpPr>
        <p:spPr>
          <a:xfrm>
            <a:off x="2905066" y="17008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60 </a:t>
            </a:r>
            <a:br>
              <a:rPr lang="en-US" sz="1400" dirty="0">
                <a:solidFill>
                  <a:srgbClr val="000000"/>
                </a:solidFill>
                <a:latin typeface="Arial"/>
              </a:rPr>
            </a:br>
            <a:r>
              <a:rPr lang="en-US" sz="1400" dirty="0">
                <a:solidFill>
                  <a:srgbClr val="000000"/>
                </a:solidFill>
                <a:latin typeface="Arial"/>
              </a:rPr>
              <a:t>G 107 </a:t>
            </a:r>
            <a:br>
              <a:rPr lang="en-US" sz="1400" dirty="0">
                <a:solidFill>
                  <a:srgbClr val="000000"/>
                </a:solidFill>
                <a:latin typeface="Arial"/>
              </a:rPr>
            </a:br>
            <a:r>
              <a:rPr lang="en-US" sz="1400" dirty="0">
                <a:solidFill>
                  <a:srgbClr val="000000"/>
                </a:solidFill>
                <a:latin typeface="Arial"/>
              </a:rPr>
              <a:t>B 43</a:t>
            </a:r>
          </a:p>
        </p:txBody>
      </p:sp>
      <p:sp>
        <p:nvSpPr>
          <p:cNvPr id="41" name="Rectangle 40"/>
          <p:cNvSpPr/>
          <p:nvPr userDrawn="1"/>
        </p:nvSpPr>
        <p:spPr>
          <a:xfrm>
            <a:off x="3812786" y="17008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133 </a:t>
            </a:r>
            <a:br>
              <a:rPr lang="en-US" sz="1400" dirty="0">
                <a:solidFill>
                  <a:srgbClr val="000000"/>
                </a:solidFill>
                <a:latin typeface="Arial"/>
              </a:rPr>
            </a:br>
            <a:r>
              <a:rPr lang="en-US" sz="1400" dirty="0">
                <a:solidFill>
                  <a:srgbClr val="000000"/>
                </a:solidFill>
                <a:latin typeface="Arial"/>
              </a:rPr>
              <a:t>G 136 </a:t>
            </a:r>
            <a:br>
              <a:rPr lang="en-US" sz="1400" dirty="0">
                <a:solidFill>
                  <a:srgbClr val="000000"/>
                </a:solidFill>
                <a:latin typeface="Arial"/>
              </a:rPr>
            </a:br>
            <a:r>
              <a:rPr lang="en-US" sz="1400" dirty="0">
                <a:solidFill>
                  <a:srgbClr val="000000"/>
                </a:solidFill>
                <a:latin typeface="Arial"/>
              </a:rPr>
              <a:t>B 37</a:t>
            </a:r>
          </a:p>
        </p:txBody>
      </p:sp>
      <p:sp>
        <p:nvSpPr>
          <p:cNvPr id="42" name="Rectangle 41"/>
          <p:cNvSpPr/>
          <p:nvPr userDrawn="1"/>
        </p:nvSpPr>
        <p:spPr>
          <a:xfrm>
            <a:off x="4720506" y="1700808"/>
            <a:ext cx="59572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163 </a:t>
            </a:r>
            <a:br>
              <a:rPr lang="en-US" sz="1400" dirty="0">
                <a:solidFill>
                  <a:srgbClr val="000000"/>
                </a:solidFill>
                <a:latin typeface="Arial"/>
              </a:rPr>
            </a:br>
            <a:r>
              <a:rPr lang="en-US" sz="1400" dirty="0">
                <a:solidFill>
                  <a:srgbClr val="000000"/>
                </a:solidFill>
                <a:latin typeface="Arial"/>
              </a:rPr>
              <a:t>G 64 </a:t>
            </a:r>
            <a:br>
              <a:rPr lang="en-US" sz="1400" dirty="0">
                <a:solidFill>
                  <a:srgbClr val="000000"/>
                </a:solidFill>
                <a:latin typeface="Arial"/>
              </a:rPr>
            </a:br>
            <a:r>
              <a:rPr lang="en-US" sz="1400" dirty="0">
                <a:solidFill>
                  <a:srgbClr val="000000"/>
                </a:solidFill>
                <a:latin typeface="Arial"/>
              </a:rPr>
              <a:t>B 28</a:t>
            </a:r>
          </a:p>
        </p:txBody>
      </p:sp>
      <p:sp>
        <p:nvSpPr>
          <p:cNvPr id="43" name="Rectangle 42"/>
          <p:cNvSpPr/>
          <p:nvPr userDrawn="1"/>
        </p:nvSpPr>
        <p:spPr>
          <a:xfrm>
            <a:off x="5628226" y="17008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0 </a:t>
            </a:r>
            <a:br>
              <a:rPr lang="en-US" sz="1400" dirty="0">
                <a:solidFill>
                  <a:srgbClr val="000000"/>
                </a:solidFill>
                <a:latin typeface="Arial"/>
              </a:rPr>
            </a:br>
            <a:r>
              <a:rPr lang="en-US" sz="1400" dirty="0">
                <a:solidFill>
                  <a:srgbClr val="000000"/>
                </a:solidFill>
                <a:latin typeface="Arial"/>
              </a:rPr>
              <a:t>G 106 </a:t>
            </a:r>
            <a:br>
              <a:rPr lang="en-US" sz="1400" dirty="0">
                <a:solidFill>
                  <a:srgbClr val="000000"/>
                </a:solidFill>
                <a:latin typeface="Arial"/>
              </a:rPr>
            </a:br>
            <a:r>
              <a:rPr lang="en-US" sz="1400" dirty="0">
                <a:solidFill>
                  <a:srgbClr val="000000"/>
                </a:solidFill>
                <a:latin typeface="Arial"/>
              </a:rPr>
              <a:t>B 138</a:t>
            </a:r>
          </a:p>
        </p:txBody>
      </p:sp>
      <p:sp>
        <p:nvSpPr>
          <p:cNvPr id="44" name="Rectangle 43"/>
          <p:cNvSpPr/>
          <p:nvPr userDrawn="1"/>
        </p:nvSpPr>
        <p:spPr>
          <a:xfrm>
            <a:off x="6535946" y="17008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0 </a:t>
            </a:r>
            <a:br>
              <a:rPr lang="en-US" sz="1400" dirty="0">
                <a:solidFill>
                  <a:srgbClr val="000000"/>
                </a:solidFill>
                <a:latin typeface="Arial"/>
              </a:rPr>
            </a:br>
            <a:r>
              <a:rPr lang="en-US" sz="1400" dirty="0">
                <a:solidFill>
                  <a:srgbClr val="000000"/>
                </a:solidFill>
                <a:latin typeface="Arial"/>
              </a:rPr>
              <a:t>G 108 </a:t>
            </a:r>
            <a:br>
              <a:rPr lang="en-US" sz="1400" dirty="0">
                <a:solidFill>
                  <a:srgbClr val="000000"/>
                </a:solidFill>
                <a:latin typeface="Arial"/>
              </a:rPr>
            </a:br>
            <a:r>
              <a:rPr lang="en-US" sz="1400" dirty="0">
                <a:solidFill>
                  <a:srgbClr val="000000"/>
                </a:solidFill>
                <a:latin typeface="Arial"/>
              </a:rPr>
              <a:t>B 113</a:t>
            </a:r>
          </a:p>
        </p:txBody>
      </p:sp>
      <p:sp>
        <p:nvSpPr>
          <p:cNvPr id="45" name="Rectangle 44"/>
          <p:cNvSpPr/>
          <p:nvPr userDrawn="1"/>
        </p:nvSpPr>
        <p:spPr>
          <a:xfrm>
            <a:off x="7443666" y="1700808"/>
            <a:ext cx="59572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134 </a:t>
            </a:r>
            <a:br>
              <a:rPr lang="en-US" sz="1400" dirty="0">
                <a:solidFill>
                  <a:srgbClr val="000000"/>
                </a:solidFill>
                <a:latin typeface="Arial"/>
              </a:rPr>
            </a:br>
            <a:r>
              <a:rPr lang="en-US" sz="1400" dirty="0">
                <a:solidFill>
                  <a:srgbClr val="000000"/>
                </a:solidFill>
                <a:latin typeface="Arial"/>
              </a:rPr>
              <a:t>G 0 </a:t>
            </a:r>
            <a:br>
              <a:rPr lang="en-US" sz="1400" dirty="0">
                <a:solidFill>
                  <a:srgbClr val="000000"/>
                </a:solidFill>
                <a:latin typeface="Arial"/>
              </a:rPr>
            </a:br>
            <a:r>
              <a:rPr lang="en-US" sz="1400" dirty="0">
                <a:solidFill>
                  <a:srgbClr val="000000"/>
                </a:solidFill>
                <a:latin typeface="Arial"/>
              </a:rPr>
              <a:t>B 91</a:t>
            </a:r>
          </a:p>
        </p:txBody>
      </p:sp>
      <p:sp>
        <p:nvSpPr>
          <p:cNvPr id="46" name="Rectangle 45"/>
          <p:cNvSpPr/>
          <p:nvPr userDrawn="1"/>
        </p:nvSpPr>
        <p:spPr>
          <a:xfrm>
            <a:off x="8318511" y="1700808"/>
            <a:ext cx="59572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110 </a:t>
            </a:r>
            <a:br>
              <a:rPr lang="en-US" sz="1400" dirty="0">
                <a:solidFill>
                  <a:srgbClr val="000000"/>
                </a:solidFill>
                <a:latin typeface="Arial"/>
              </a:rPr>
            </a:br>
            <a:r>
              <a:rPr lang="en-US" sz="1400" dirty="0">
                <a:solidFill>
                  <a:srgbClr val="000000"/>
                </a:solidFill>
                <a:latin typeface="Arial"/>
              </a:rPr>
              <a:t>G 58 </a:t>
            </a:r>
            <a:br>
              <a:rPr lang="en-US" sz="1400" dirty="0">
                <a:solidFill>
                  <a:srgbClr val="000000"/>
                </a:solidFill>
                <a:latin typeface="Arial"/>
              </a:rPr>
            </a:br>
            <a:r>
              <a:rPr lang="en-US" sz="1400" dirty="0">
                <a:solidFill>
                  <a:srgbClr val="000000"/>
                </a:solidFill>
                <a:latin typeface="Arial"/>
              </a:rPr>
              <a:t>B 110</a:t>
            </a:r>
          </a:p>
        </p:txBody>
      </p:sp>
      <p:sp>
        <p:nvSpPr>
          <p:cNvPr id="47" name="Rectangle 46"/>
          <p:cNvSpPr/>
          <p:nvPr userDrawn="1"/>
        </p:nvSpPr>
        <p:spPr>
          <a:xfrm>
            <a:off x="187040"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208 </a:t>
            </a:r>
            <a:br>
              <a:rPr lang="en-US" sz="1400" dirty="0">
                <a:solidFill>
                  <a:srgbClr val="000000"/>
                </a:solidFill>
                <a:latin typeface="Arial"/>
              </a:rPr>
            </a:br>
            <a:r>
              <a:rPr lang="en-US" sz="1400" dirty="0">
                <a:solidFill>
                  <a:srgbClr val="000000"/>
                </a:solidFill>
                <a:latin typeface="Arial"/>
              </a:rPr>
              <a:t>G 103 </a:t>
            </a:r>
            <a:br>
              <a:rPr lang="en-US" sz="1400" dirty="0">
                <a:solidFill>
                  <a:srgbClr val="000000"/>
                </a:solidFill>
                <a:latin typeface="Arial"/>
              </a:rPr>
            </a:br>
            <a:r>
              <a:rPr lang="en-US" sz="1400" dirty="0">
                <a:solidFill>
                  <a:srgbClr val="000000"/>
                </a:solidFill>
                <a:latin typeface="Arial"/>
              </a:rPr>
              <a:t>B 61</a:t>
            </a:r>
          </a:p>
        </p:txBody>
      </p:sp>
      <p:sp>
        <p:nvSpPr>
          <p:cNvPr id="48" name="Rectangle 47"/>
          <p:cNvSpPr/>
          <p:nvPr userDrawn="1"/>
        </p:nvSpPr>
        <p:spPr>
          <a:xfrm>
            <a:off x="1089626"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247 </a:t>
            </a:r>
            <a:br>
              <a:rPr lang="en-US" sz="1400" dirty="0">
                <a:solidFill>
                  <a:srgbClr val="000000"/>
                </a:solidFill>
                <a:latin typeface="Arial"/>
              </a:rPr>
            </a:br>
            <a:r>
              <a:rPr lang="en-US" sz="1400" dirty="0">
                <a:solidFill>
                  <a:srgbClr val="000000"/>
                </a:solidFill>
                <a:latin typeface="Arial"/>
              </a:rPr>
              <a:t>G 232 </a:t>
            </a:r>
            <a:br>
              <a:rPr lang="en-US" sz="1400" dirty="0">
                <a:solidFill>
                  <a:srgbClr val="000000"/>
                </a:solidFill>
                <a:latin typeface="Arial"/>
              </a:rPr>
            </a:br>
            <a:r>
              <a:rPr lang="en-US" sz="1400" dirty="0">
                <a:solidFill>
                  <a:srgbClr val="000000"/>
                </a:solidFill>
                <a:latin typeface="Arial"/>
              </a:rPr>
              <a:t>B 0</a:t>
            </a:r>
          </a:p>
        </p:txBody>
      </p:sp>
      <p:sp>
        <p:nvSpPr>
          <p:cNvPr id="49" name="Rectangle 48"/>
          <p:cNvSpPr/>
          <p:nvPr userDrawn="1"/>
        </p:nvSpPr>
        <p:spPr>
          <a:xfrm>
            <a:off x="1997346" y="3429000"/>
            <a:ext cx="673745"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227 </a:t>
            </a:r>
            <a:br>
              <a:rPr lang="en-US" sz="1400" dirty="0">
                <a:solidFill>
                  <a:srgbClr val="000000"/>
                </a:solidFill>
                <a:latin typeface="Arial"/>
              </a:rPr>
            </a:br>
            <a:r>
              <a:rPr lang="en-US" sz="1400" dirty="0">
                <a:solidFill>
                  <a:srgbClr val="000000"/>
                </a:solidFill>
                <a:latin typeface="Arial"/>
              </a:rPr>
              <a:t>G 164 </a:t>
            </a:r>
            <a:br>
              <a:rPr lang="en-US" sz="1400" dirty="0">
                <a:solidFill>
                  <a:srgbClr val="000000"/>
                </a:solidFill>
                <a:latin typeface="Arial"/>
              </a:rPr>
            </a:br>
            <a:r>
              <a:rPr lang="en-US" sz="1400" dirty="0">
                <a:solidFill>
                  <a:srgbClr val="000000"/>
                </a:solidFill>
                <a:latin typeface="Arial"/>
              </a:rPr>
              <a:t>B 19</a:t>
            </a:r>
          </a:p>
        </p:txBody>
      </p:sp>
      <p:sp>
        <p:nvSpPr>
          <p:cNvPr id="50" name="Rectangle 49"/>
          <p:cNvSpPr/>
          <p:nvPr userDrawn="1"/>
        </p:nvSpPr>
        <p:spPr>
          <a:xfrm>
            <a:off x="2905066"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161 </a:t>
            </a:r>
            <a:br>
              <a:rPr lang="en-US" sz="1400" dirty="0">
                <a:solidFill>
                  <a:srgbClr val="000000"/>
                </a:solidFill>
                <a:latin typeface="Arial"/>
              </a:rPr>
            </a:br>
            <a:r>
              <a:rPr lang="en-US" sz="1400" dirty="0">
                <a:solidFill>
                  <a:srgbClr val="000000"/>
                </a:solidFill>
                <a:latin typeface="Arial"/>
              </a:rPr>
              <a:t>G 192 </a:t>
            </a:r>
            <a:br>
              <a:rPr lang="en-US" sz="1400" dirty="0">
                <a:solidFill>
                  <a:srgbClr val="000000"/>
                </a:solidFill>
                <a:latin typeface="Arial"/>
              </a:rPr>
            </a:br>
            <a:r>
              <a:rPr lang="en-US" sz="1400" dirty="0">
                <a:solidFill>
                  <a:srgbClr val="000000"/>
                </a:solidFill>
                <a:latin typeface="Arial"/>
              </a:rPr>
              <a:t>B 53</a:t>
            </a:r>
          </a:p>
        </p:txBody>
      </p:sp>
      <p:sp>
        <p:nvSpPr>
          <p:cNvPr id="51" name="Rectangle 50"/>
          <p:cNvSpPr/>
          <p:nvPr userDrawn="1"/>
        </p:nvSpPr>
        <p:spPr>
          <a:xfrm>
            <a:off x="3812786"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181 </a:t>
            </a:r>
            <a:br>
              <a:rPr lang="en-US" sz="1400" dirty="0">
                <a:solidFill>
                  <a:srgbClr val="000000"/>
                </a:solidFill>
                <a:latin typeface="Arial"/>
              </a:rPr>
            </a:br>
            <a:r>
              <a:rPr lang="en-US" sz="1400" dirty="0">
                <a:solidFill>
                  <a:srgbClr val="000000"/>
                </a:solidFill>
                <a:latin typeface="Arial"/>
              </a:rPr>
              <a:t>G 175 </a:t>
            </a:r>
            <a:br>
              <a:rPr lang="en-US" sz="1400" dirty="0">
                <a:solidFill>
                  <a:srgbClr val="000000"/>
                </a:solidFill>
                <a:latin typeface="Arial"/>
              </a:rPr>
            </a:br>
            <a:r>
              <a:rPr lang="en-US" sz="1400" dirty="0">
                <a:solidFill>
                  <a:srgbClr val="000000"/>
                </a:solidFill>
                <a:latin typeface="Arial"/>
              </a:rPr>
              <a:t>B 11</a:t>
            </a:r>
          </a:p>
        </p:txBody>
      </p:sp>
      <p:sp>
        <p:nvSpPr>
          <p:cNvPr id="52" name="Rectangle 51"/>
          <p:cNvSpPr/>
          <p:nvPr userDrawn="1"/>
        </p:nvSpPr>
        <p:spPr>
          <a:xfrm>
            <a:off x="4720506"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202 </a:t>
            </a:r>
            <a:br>
              <a:rPr lang="en-US" sz="1400" dirty="0">
                <a:solidFill>
                  <a:srgbClr val="000000"/>
                </a:solidFill>
                <a:latin typeface="Arial"/>
              </a:rPr>
            </a:br>
            <a:r>
              <a:rPr lang="en-US" sz="1400" dirty="0">
                <a:solidFill>
                  <a:srgbClr val="000000"/>
                </a:solidFill>
                <a:latin typeface="Arial"/>
              </a:rPr>
              <a:t>G 151 </a:t>
            </a:r>
            <a:br>
              <a:rPr lang="en-US" sz="1400" dirty="0">
                <a:solidFill>
                  <a:srgbClr val="000000"/>
                </a:solidFill>
                <a:latin typeface="Arial"/>
              </a:rPr>
            </a:br>
            <a:r>
              <a:rPr lang="en-US" sz="1400" dirty="0">
                <a:solidFill>
                  <a:srgbClr val="000000"/>
                </a:solidFill>
                <a:latin typeface="Arial"/>
              </a:rPr>
              <a:t>B 123</a:t>
            </a:r>
          </a:p>
        </p:txBody>
      </p:sp>
      <p:sp>
        <p:nvSpPr>
          <p:cNvPr id="53" name="Rectangle 52"/>
          <p:cNvSpPr/>
          <p:nvPr userDrawn="1"/>
        </p:nvSpPr>
        <p:spPr>
          <a:xfrm>
            <a:off x="5628226"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131 </a:t>
            </a:r>
            <a:br>
              <a:rPr lang="en-US" sz="1400" dirty="0">
                <a:solidFill>
                  <a:srgbClr val="000000"/>
                </a:solidFill>
                <a:latin typeface="Arial"/>
              </a:rPr>
            </a:br>
            <a:r>
              <a:rPr lang="en-US" sz="1400" dirty="0">
                <a:solidFill>
                  <a:srgbClr val="000000"/>
                </a:solidFill>
                <a:latin typeface="Arial"/>
              </a:rPr>
              <a:t>G 196 </a:t>
            </a:r>
            <a:br>
              <a:rPr lang="en-US" sz="1400" dirty="0">
                <a:solidFill>
                  <a:srgbClr val="000000"/>
                </a:solidFill>
                <a:latin typeface="Arial"/>
              </a:rPr>
            </a:br>
            <a:r>
              <a:rPr lang="en-US" sz="1400" dirty="0">
                <a:solidFill>
                  <a:srgbClr val="000000"/>
                </a:solidFill>
                <a:latin typeface="Arial"/>
              </a:rPr>
              <a:t>B 240</a:t>
            </a:r>
          </a:p>
        </p:txBody>
      </p:sp>
      <p:sp>
        <p:nvSpPr>
          <p:cNvPr id="54" name="Rectangle 53"/>
          <p:cNvSpPr/>
          <p:nvPr userDrawn="1"/>
        </p:nvSpPr>
        <p:spPr>
          <a:xfrm>
            <a:off x="6535946" y="3429000"/>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134 </a:t>
            </a:r>
            <a:br>
              <a:rPr lang="en-US" sz="1400" dirty="0">
                <a:solidFill>
                  <a:srgbClr val="000000"/>
                </a:solidFill>
                <a:latin typeface="Arial"/>
              </a:rPr>
            </a:br>
            <a:r>
              <a:rPr lang="en-US" sz="1400" dirty="0">
                <a:solidFill>
                  <a:srgbClr val="000000"/>
                </a:solidFill>
                <a:latin typeface="Arial"/>
              </a:rPr>
              <a:t>G 174 </a:t>
            </a:r>
            <a:br>
              <a:rPr lang="en-US" sz="1400" dirty="0">
                <a:solidFill>
                  <a:srgbClr val="000000"/>
                </a:solidFill>
                <a:latin typeface="Arial"/>
              </a:rPr>
            </a:br>
            <a:r>
              <a:rPr lang="en-US" sz="1400" dirty="0">
                <a:solidFill>
                  <a:srgbClr val="000000"/>
                </a:solidFill>
                <a:latin typeface="Arial"/>
              </a:rPr>
              <a:t>B 179</a:t>
            </a:r>
          </a:p>
        </p:txBody>
      </p:sp>
      <p:sp>
        <p:nvSpPr>
          <p:cNvPr id="55" name="Rectangle 54"/>
          <p:cNvSpPr/>
          <p:nvPr userDrawn="1"/>
        </p:nvSpPr>
        <p:spPr>
          <a:xfrm>
            <a:off x="7443666" y="3429000"/>
            <a:ext cx="59572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196 </a:t>
            </a:r>
            <a:br>
              <a:rPr lang="en-US" sz="1400" dirty="0">
                <a:solidFill>
                  <a:srgbClr val="000000"/>
                </a:solidFill>
                <a:latin typeface="Arial"/>
              </a:rPr>
            </a:br>
            <a:r>
              <a:rPr lang="en-US" sz="1400" dirty="0">
                <a:solidFill>
                  <a:srgbClr val="000000"/>
                </a:solidFill>
                <a:latin typeface="Arial"/>
              </a:rPr>
              <a:t>G 0 </a:t>
            </a:r>
            <a:br>
              <a:rPr lang="en-US" sz="1400" dirty="0">
                <a:solidFill>
                  <a:srgbClr val="000000"/>
                </a:solidFill>
                <a:latin typeface="Arial"/>
              </a:rPr>
            </a:br>
            <a:r>
              <a:rPr lang="en-US" sz="1400" dirty="0">
                <a:solidFill>
                  <a:srgbClr val="000000"/>
                </a:solidFill>
                <a:latin typeface="Arial"/>
              </a:rPr>
              <a:t>B 110</a:t>
            </a:r>
          </a:p>
        </p:txBody>
      </p:sp>
      <p:sp>
        <p:nvSpPr>
          <p:cNvPr id="56" name="Rectangle 55"/>
          <p:cNvSpPr/>
          <p:nvPr userDrawn="1"/>
        </p:nvSpPr>
        <p:spPr>
          <a:xfrm>
            <a:off x="8318511" y="3429000"/>
            <a:ext cx="59572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137 </a:t>
            </a:r>
            <a:br>
              <a:rPr lang="en-US" sz="1400" dirty="0">
                <a:solidFill>
                  <a:srgbClr val="000000"/>
                </a:solidFill>
                <a:latin typeface="Arial"/>
              </a:rPr>
            </a:br>
            <a:r>
              <a:rPr lang="en-US" sz="1400" dirty="0">
                <a:solidFill>
                  <a:srgbClr val="000000"/>
                </a:solidFill>
                <a:latin typeface="Arial"/>
              </a:rPr>
              <a:t>G 82 </a:t>
            </a:r>
            <a:br>
              <a:rPr lang="en-US" sz="1400" dirty="0">
                <a:solidFill>
                  <a:srgbClr val="000000"/>
                </a:solidFill>
                <a:latin typeface="Arial"/>
              </a:rPr>
            </a:br>
            <a:r>
              <a:rPr lang="en-US" sz="1400" dirty="0">
                <a:solidFill>
                  <a:srgbClr val="000000"/>
                </a:solidFill>
                <a:latin typeface="Arial"/>
              </a:rPr>
              <a:t>B 151</a:t>
            </a:r>
          </a:p>
        </p:txBody>
      </p:sp>
      <p:sp>
        <p:nvSpPr>
          <p:cNvPr id="57" name="Rectangle 56"/>
          <p:cNvSpPr/>
          <p:nvPr userDrawn="1"/>
        </p:nvSpPr>
        <p:spPr>
          <a:xfrm>
            <a:off x="187040"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232 </a:t>
            </a:r>
            <a:br>
              <a:rPr lang="en-US" sz="1400" dirty="0">
                <a:solidFill>
                  <a:srgbClr val="000000"/>
                </a:solidFill>
                <a:latin typeface="Arial"/>
              </a:rPr>
            </a:br>
            <a:r>
              <a:rPr lang="en-US" sz="1400" dirty="0">
                <a:solidFill>
                  <a:srgbClr val="000000"/>
                </a:solidFill>
                <a:latin typeface="Arial"/>
              </a:rPr>
              <a:t>G 186 </a:t>
            </a:r>
            <a:br>
              <a:rPr lang="en-US" sz="1400" dirty="0">
                <a:solidFill>
                  <a:srgbClr val="000000"/>
                </a:solidFill>
                <a:latin typeface="Arial"/>
              </a:rPr>
            </a:br>
            <a:r>
              <a:rPr lang="en-US" sz="1400" dirty="0">
                <a:solidFill>
                  <a:srgbClr val="000000"/>
                </a:solidFill>
                <a:latin typeface="Arial"/>
              </a:rPr>
              <a:t>B 185</a:t>
            </a:r>
          </a:p>
        </p:txBody>
      </p:sp>
      <p:sp>
        <p:nvSpPr>
          <p:cNvPr id="58" name="Rectangle 57"/>
          <p:cNvSpPr/>
          <p:nvPr userDrawn="1"/>
        </p:nvSpPr>
        <p:spPr>
          <a:xfrm>
            <a:off x="108962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252</a:t>
            </a:r>
          </a:p>
          <a:p>
            <a:pPr defTabSz="457200" eaLnBrk="1" fontAlgn="auto" hangingPunct="1">
              <a:spcBef>
                <a:spcPts val="0"/>
              </a:spcBef>
              <a:spcAft>
                <a:spcPts val="0"/>
              </a:spcAft>
              <a:defRPr/>
            </a:pPr>
            <a:r>
              <a:rPr lang="en-US" sz="1400" dirty="0">
                <a:solidFill>
                  <a:srgbClr val="000000"/>
                </a:solidFill>
                <a:latin typeface="Arial"/>
              </a:rPr>
              <a:t>G 235 </a:t>
            </a:r>
            <a:br>
              <a:rPr lang="en-US" sz="1400" dirty="0">
                <a:solidFill>
                  <a:srgbClr val="000000"/>
                </a:solidFill>
                <a:latin typeface="Arial"/>
              </a:rPr>
            </a:br>
            <a:r>
              <a:rPr lang="en-US" sz="1400" dirty="0">
                <a:solidFill>
                  <a:srgbClr val="000000"/>
                </a:solidFill>
                <a:latin typeface="Arial"/>
              </a:rPr>
              <a:t>B 138</a:t>
            </a:r>
          </a:p>
        </p:txBody>
      </p:sp>
      <p:sp>
        <p:nvSpPr>
          <p:cNvPr id="59" name="Rectangle 58"/>
          <p:cNvSpPr/>
          <p:nvPr userDrawn="1"/>
        </p:nvSpPr>
        <p:spPr>
          <a:xfrm>
            <a:off x="199734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239 </a:t>
            </a:r>
            <a:br>
              <a:rPr lang="en-US" sz="1400" dirty="0">
                <a:solidFill>
                  <a:srgbClr val="000000"/>
                </a:solidFill>
                <a:latin typeface="Arial"/>
              </a:rPr>
            </a:br>
            <a:r>
              <a:rPr lang="en-US" sz="1400" dirty="0">
                <a:solidFill>
                  <a:srgbClr val="000000"/>
                </a:solidFill>
                <a:latin typeface="Arial"/>
              </a:rPr>
              <a:t>G 201 </a:t>
            </a:r>
            <a:br>
              <a:rPr lang="en-US" sz="1400" dirty="0">
                <a:solidFill>
                  <a:srgbClr val="000000"/>
                </a:solidFill>
                <a:latin typeface="Arial"/>
              </a:rPr>
            </a:br>
            <a:r>
              <a:rPr lang="en-US" sz="1400" dirty="0">
                <a:solidFill>
                  <a:srgbClr val="000000"/>
                </a:solidFill>
                <a:latin typeface="Arial"/>
              </a:rPr>
              <a:t>B 123</a:t>
            </a:r>
          </a:p>
        </p:txBody>
      </p:sp>
      <p:sp>
        <p:nvSpPr>
          <p:cNvPr id="60" name="Rectangle 59"/>
          <p:cNvSpPr/>
          <p:nvPr userDrawn="1"/>
        </p:nvSpPr>
        <p:spPr>
          <a:xfrm>
            <a:off x="290506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211 </a:t>
            </a:r>
            <a:br>
              <a:rPr lang="en-US" sz="1400" dirty="0">
                <a:solidFill>
                  <a:srgbClr val="000000"/>
                </a:solidFill>
                <a:latin typeface="Arial"/>
              </a:rPr>
            </a:br>
            <a:r>
              <a:rPr lang="en-US" sz="1400" dirty="0">
                <a:solidFill>
                  <a:srgbClr val="000000"/>
                </a:solidFill>
                <a:latin typeface="Arial"/>
              </a:rPr>
              <a:t>G 223 </a:t>
            </a:r>
            <a:br>
              <a:rPr lang="en-US" sz="1400" dirty="0">
                <a:solidFill>
                  <a:srgbClr val="000000"/>
                </a:solidFill>
                <a:latin typeface="Arial"/>
              </a:rPr>
            </a:br>
            <a:r>
              <a:rPr lang="en-US" sz="1400" dirty="0">
                <a:solidFill>
                  <a:srgbClr val="000000"/>
                </a:solidFill>
                <a:latin typeface="Arial"/>
              </a:rPr>
              <a:t>B 157</a:t>
            </a:r>
          </a:p>
        </p:txBody>
      </p:sp>
      <p:sp>
        <p:nvSpPr>
          <p:cNvPr id="61" name="Rectangle 60"/>
          <p:cNvSpPr/>
          <p:nvPr userDrawn="1"/>
        </p:nvSpPr>
        <p:spPr>
          <a:xfrm>
            <a:off x="381278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221 </a:t>
            </a:r>
            <a:br>
              <a:rPr lang="en-US" sz="1400" dirty="0">
                <a:solidFill>
                  <a:srgbClr val="000000"/>
                </a:solidFill>
                <a:latin typeface="Arial"/>
              </a:rPr>
            </a:br>
            <a:r>
              <a:rPr lang="en-US" sz="1400" dirty="0">
                <a:solidFill>
                  <a:srgbClr val="000000"/>
                </a:solidFill>
                <a:latin typeface="Arial"/>
              </a:rPr>
              <a:t>G 225 </a:t>
            </a:r>
            <a:br>
              <a:rPr lang="en-US" sz="1400" dirty="0">
                <a:solidFill>
                  <a:srgbClr val="000000"/>
                </a:solidFill>
                <a:latin typeface="Arial"/>
              </a:rPr>
            </a:br>
            <a:r>
              <a:rPr lang="en-US" sz="1400" dirty="0">
                <a:solidFill>
                  <a:srgbClr val="000000"/>
                </a:solidFill>
                <a:latin typeface="Arial"/>
              </a:rPr>
              <a:t>B 124</a:t>
            </a:r>
          </a:p>
        </p:txBody>
      </p:sp>
      <p:sp>
        <p:nvSpPr>
          <p:cNvPr id="62" name="Rectangle 61"/>
          <p:cNvSpPr/>
          <p:nvPr userDrawn="1"/>
        </p:nvSpPr>
        <p:spPr>
          <a:xfrm>
            <a:off x="472050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220 </a:t>
            </a:r>
            <a:br>
              <a:rPr lang="en-US" sz="1400" dirty="0">
                <a:solidFill>
                  <a:srgbClr val="000000"/>
                </a:solidFill>
                <a:latin typeface="Arial"/>
              </a:rPr>
            </a:br>
            <a:r>
              <a:rPr lang="en-US" sz="1400" dirty="0">
                <a:solidFill>
                  <a:srgbClr val="000000"/>
                </a:solidFill>
                <a:latin typeface="Arial"/>
              </a:rPr>
              <a:t>G 193 </a:t>
            </a:r>
            <a:br>
              <a:rPr lang="en-US" sz="1400" dirty="0">
                <a:solidFill>
                  <a:srgbClr val="000000"/>
                </a:solidFill>
                <a:latin typeface="Arial"/>
              </a:rPr>
            </a:br>
            <a:r>
              <a:rPr lang="en-US" sz="1400" dirty="0">
                <a:solidFill>
                  <a:srgbClr val="000000"/>
                </a:solidFill>
                <a:latin typeface="Arial"/>
              </a:rPr>
              <a:t>B 123</a:t>
            </a:r>
          </a:p>
        </p:txBody>
      </p:sp>
      <p:sp>
        <p:nvSpPr>
          <p:cNvPr id="63" name="Rectangle 62"/>
          <p:cNvSpPr/>
          <p:nvPr userDrawn="1"/>
        </p:nvSpPr>
        <p:spPr>
          <a:xfrm>
            <a:off x="562822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186 </a:t>
            </a:r>
            <a:br>
              <a:rPr lang="en-US" sz="1400" dirty="0">
                <a:solidFill>
                  <a:srgbClr val="000000"/>
                </a:solidFill>
                <a:latin typeface="Arial"/>
              </a:rPr>
            </a:br>
            <a:r>
              <a:rPr lang="en-US" sz="1400" dirty="0">
                <a:solidFill>
                  <a:srgbClr val="000000"/>
                </a:solidFill>
                <a:latin typeface="Arial"/>
              </a:rPr>
              <a:t>G 221 </a:t>
            </a:r>
            <a:br>
              <a:rPr lang="en-US" sz="1400" dirty="0">
                <a:solidFill>
                  <a:srgbClr val="000000"/>
                </a:solidFill>
                <a:latin typeface="Arial"/>
              </a:rPr>
            </a:br>
            <a:r>
              <a:rPr lang="en-US" sz="1400" dirty="0">
                <a:solidFill>
                  <a:srgbClr val="000000"/>
                </a:solidFill>
                <a:latin typeface="Arial"/>
              </a:rPr>
              <a:t>B 248</a:t>
            </a:r>
          </a:p>
        </p:txBody>
      </p:sp>
      <p:sp>
        <p:nvSpPr>
          <p:cNvPr id="64" name="Rectangle 63"/>
          <p:cNvSpPr/>
          <p:nvPr userDrawn="1"/>
        </p:nvSpPr>
        <p:spPr>
          <a:xfrm>
            <a:off x="653594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200 </a:t>
            </a:r>
            <a:br>
              <a:rPr lang="en-US" sz="1400" dirty="0">
                <a:solidFill>
                  <a:srgbClr val="000000"/>
                </a:solidFill>
                <a:latin typeface="Arial"/>
              </a:rPr>
            </a:br>
            <a:r>
              <a:rPr lang="en-US" sz="1400" dirty="0">
                <a:solidFill>
                  <a:srgbClr val="000000"/>
                </a:solidFill>
                <a:latin typeface="Arial"/>
              </a:rPr>
              <a:t>G 225 </a:t>
            </a:r>
            <a:br>
              <a:rPr lang="en-US" sz="1400" dirty="0">
                <a:solidFill>
                  <a:srgbClr val="000000"/>
                </a:solidFill>
                <a:latin typeface="Arial"/>
              </a:rPr>
            </a:br>
            <a:r>
              <a:rPr lang="en-US" sz="1400" dirty="0">
                <a:solidFill>
                  <a:srgbClr val="000000"/>
                </a:solidFill>
                <a:latin typeface="Arial"/>
              </a:rPr>
              <a:t>B 223</a:t>
            </a:r>
          </a:p>
        </p:txBody>
      </p:sp>
      <p:sp>
        <p:nvSpPr>
          <p:cNvPr id="65" name="Rectangle 64"/>
          <p:cNvSpPr/>
          <p:nvPr userDrawn="1"/>
        </p:nvSpPr>
        <p:spPr>
          <a:xfrm>
            <a:off x="7443666"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222 </a:t>
            </a:r>
            <a:br>
              <a:rPr lang="en-US" sz="1400" dirty="0">
                <a:solidFill>
                  <a:srgbClr val="000000"/>
                </a:solidFill>
                <a:latin typeface="Arial"/>
              </a:rPr>
            </a:br>
            <a:r>
              <a:rPr lang="en-US" sz="1400" dirty="0">
                <a:solidFill>
                  <a:srgbClr val="000000"/>
                </a:solidFill>
                <a:latin typeface="Arial"/>
              </a:rPr>
              <a:t>G 156 </a:t>
            </a:r>
            <a:br>
              <a:rPr lang="en-US" sz="1400" dirty="0">
                <a:solidFill>
                  <a:srgbClr val="000000"/>
                </a:solidFill>
                <a:latin typeface="Arial"/>
              </a:rPr>
            </a:br>
            <a:r>
              <a:rPr lang="en-US" sz="1400" dirty="0">
                <a:solidFill>
                  <a:srgbClr val="000000"/>
                </a:solidFill>
                <a:latin typeface="Arial"/>
              </a:rPr>
              <a:t>B 183</a:t>
            </a:r>
          </a:p>
        </p:txBody>
      </p:sp>
      <p:sp>
        <p:nvSpPr>
          <p:cNvPr id="66" name="Rectangle 65"/>
          <p:cNvSpPr/>
          <p:nvPr userDrawn="1"/>
        </p:nvSpPr>
        <p:spPr>
          <a:xfrm>
            <a:off x="8318511" y="5301208"/>
            <a:ext cx="611503" cy="738664"/>
          </a:xfrm>
          <a:prstGeom prst="rect">
            <a:avLst/>
          </a:prstGeom>
        </p:spPr>
        <p:txBody>
          <a:bodyPr wrap="none">
            <a:spAutoFit/>
          </a:bodyPr>
          <a:lstStyle/>
          <a:p>
            <a:pPr defTabSz="457200" eaLnBrk="1" fontAlgn="auto" hangingPunct="1">
              <a:spcBef>
                <a:spcPts val="0"/>
              </a:spcBef>
              <a:spcAft>
                <a:spcPts val="0"/>
              </a:spcAft>
              <a:defRPr/>
            </a:pPr>
            <a:r>
              <a:rPr lang="en-US" sz="1400" dirty="0">
                <a:solidFill>
                  <a:srgbClr val="000000"/>
                </a:solidFill>
                <a:latin typeface="Arial"/>
              </a:rPr>
              <a:t>R 222 </a:t>
            </a:r>
            <a:br>
              <a:rPr lang="en-US" sz="1400" dirty="0">
                <a:solidFill>
                  <a:srgbClr val="000000"/>
                </a:solidFill>
                <a:latin typeface="Arial"/>
              </a:rPr>
            </a:br>
            <a:r>
              <a:rPr lang="en-US" sz="1400" dirty="0">
                <a:solidFill>
                  <a:srgbClr val="000000"/>
                </a:solidFill>
                <a:latin typeface="Arial"/>
              </a:rPr>
              <a:t>G 202 </a:t>
            </a:r>
            <a:br>
              <a:rPr lang="en-US" sz="1400" dirty="0">
                <a:solidFill>
                  <a:srgbClr val="000000"/>
                </a:solidFill>
                <a:latin typeface="Arial"/>
              </a:rPr>
            </a:br>
            <a:r>
              <a:rPr lang="en-US" sz="1400" dirty="0">
                <a:solidFill>
                  <a:srgbClr val="000000"/>
                </a:solidFill>
                <a:latin typeface="Arial"/>
              </a:rPr>
              <a:t>B 226</a:t>
            </a:r>
          </a:p>
        </p:txBody>
      </p:sp>
      <p:sp>
        <p:nvSpPr>
          <p:cNvPr id="67" name="Rectangle 66"/>
          <p:cNvSpPr/>
          <p:nvPr userDrawn="1"/>
        </p:nvSpPr>
        <p:spPr>
          <a:xfrm>
            <a:off x="35496" y="658222"/>
            <a:ext cx="902811"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Strawberry</a:t>
            </a:r>
          </a:p>
        </p:txBody>
      </p:sp>
      <p:sp>
        <p:nvSpPr>
          <p:cNvPr id="68" name="Rectangle 67"/>
          <p:cNvSpPr/>
          <p:nvPr userDrawn="1"/>
        </p:nvSpPr>
        <p:spPr>
          <a:xfrm>
            <a:off x="1089626" y="658222"/>
            <a:ext cx="617702"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Lemon</a:t>
            </a:r>
          </a:p>
        </p:txBody>
      </p:sp>
      <p:sp>
        <p:nvSpPr>
          <p:cNvPr id="69" name="Rectangle 68"/>
          <p:cNvSpPr/>
          <p:nvPr userDrawn="1"/>
        </p:nvSpPr>
        <p:spPr>
          <a:xfrm>
            <a:off x="1890858" y="658222"/>
            <a:ext cx="811340"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Mandarin</a:t>
            </a:r>
          </a:p>
        </p:txBody>
      </p:sp>
      <p:sp>
        <p:nvSpPr>
          <p:cNvPr id="70" name="Rectangle 69"/>
          <p:cNvSpPr/>
          <p:nvPr userDrawn="1"/>
        </p:nvSpPr>
        <p:spPr>
          <a:xfrm>
            <a:off x="3010754" y="655013"/>
            <a:ext cx="490188"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Lime</a:t>
            </a:r>
          </a:p>
        </p:txBody>
      </p:sp>
      <p:sp>
        <p:nvSpPr>
          <p:cNvPr id="71" name="Rectangle 70"/>
          <p:cNvSpPr/>
          <p:nvPr userDrawn="1"/>
        </p:nvSpPr>
        <p:spPr>
          <a:xfrm>
            <a:off x="3861807" y="655013"/>
            <a:ext cx="514609"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Olive</a:t>
            </a:r>
          </a:p>
        </p:txBody>
      </p:sp>
      <p:sp>
        <p:nvSpPr>
          <p:cNvPr id="72" name="Rectangle 71"/>
          <p:cNvSpPr/>
          <p:nvPr userDrawn="1"/>
        </p:nvSpPr>
        <p:spPr>
          <a:xfrm>
            <a:off x="4644008" y="655013"/>
            <a:ext cx="835535"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Cinnamon</a:t>
            </a:r>
          </a:p>
        </p:txBody>
      </p:sp>
      <p:sp>
        <p:nvSpPr>
          <p:cNvPr id="73" name="Rectangle 72"/>
          <p:cNvSpPr/>
          <p:nvPr userDrawn="1"/>
        </p:nvSpPr>
        <p:spPr>
          <a:xfrm>
            <a:off x="5580112" y="655013"/>
            <a:ext cx="813043"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Blueberry</a:t>
            </a:r>
          </a:p>
        </p:txBody>
      </p:sp>
      <p:sp>
        <p:nvSpPr>
          <p:cNvPr id="74" name="Rectangle 73"/>
          <p:cNvSpPr/>
          <p:nvPr userDrawn="1"/>
        </p:nvSpPr>
        <p:spPr>
          <a:xfrm>
            <a:off x="6535684" y="655013"/>
            <a:ext cx="618980"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Thyme</a:t>
            </a:r>
          </a:p>
        </p:txBody>
      </p:sp>
      <p:sp>
        <p:nvSpPr>
          <p:cNvPr id="75" name="Rectangle 74"/>
          <p:cNvSpPr/>
          <p:nvPr userDrawn="1"/>
        </p:nvSpPr>
        <p:spPr>
          <a:xfrm>
            <a:off x="7505405" y="655013"/>
            <a:ext cx="530915"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Berry</a:t>
            </a:r>
          </a:p>
        </p:txBody>
      </p:sp>
      <p:sp>
        <p:nvSpPr>
          <p:cNvPr id="76" name="Rectangle 75"/>
          <p:cNvSpPr/>
          <p:nvPr userDrawn="1"/>
        </p:nvSpPr>
        <p:spPr>
          <a:xfrm>
            <a:off x="8367499" y="655013"/>
            <a:ext cx="512129" cy="276999"/>
          </a:xfrm>
          <a:prstGeom prst="rect">
            <a:avLst/>
          </a:prstGeom>
        </p:spPr>
        <p:txBody>
          <a:bodyPr wrap="none">
            <a:spAutoFit/>
          </a:bodyPr>
          <a:lstStyle/>
          <a:p>
            <a:pPr algn="ctr" defTabSz="457200" eaLnBrk="1" fontAlgn="auto" hangingPunct="1">
              <a:spcBef>
                <a:spcPts val="0"/>
              </a:spcBef>
              <a:spcAft>
                <a:spcPts val="0"/>
              </a:spcAft>
              <a:defRPr/>
            </a:pPr>
            <a:r>
              <a:rPr lang="en-US" sz="1200" b="1" dirty="0">
                <a:solidFill>
                  <a:srgbClr val="000000"/>
                </a:solidFill>
                <a:latin typeface="Arial"/>
              </a:rPr>
              <a:t>Plum</a:t>
            </a:r>
          </a:p>
        </p:txBody>
      </p:sp>
      <p:sp>
        <p:nvSpPr>
          <p:cNvPr id="77" name="Rectangle 76"/>
          <p:cNvSpPr/>
          <p:nvPr userDrawn="1"/>
        </p:nvSpPr>
        <p:spPr>
          <a:xfrm>
            <a:off x="187040" y="76562"/>
            <a:ext cx="8779840" cy="400110"/>
          </a:xfrm>
          <a:prstGeom prst="rect">
            <a:avLst/>
          </a:prstGeom>
        </p:spPr>
        <p:txBody>
          <a:bodyPr wrap="square">
            <a:spAutoFit/>
          </a:bodyPr>
          <a:lstStyle/>
          <a:p>
            <a:pPr algn="ctr" defTabSz="457200" eaLnBrk="1" fontAlgn="auto" hangingPunct="1">
              <a:spcBef>
                <a:spcPts val="0"/>
              </a:spcBef>
              <a:spcAft>
                <a:spcPts val="0"/>
              </a:spcAft>
              <a:defRPr/>
            </a:pPr>
            <a:r>
              <a:rPr lang="en-US" sz="2000" b="1" dirty="0">
                <a:solidFill>
                  <a:srgbClr val="000000"/>
                </a:solidFill>
                <a:latin typeface="Arial"/>
              </a:rPr>
              <a:t>Caritas Australia Colour Palette</a:t>
            </a:r>
          </a:p>
        </p:txBody>
      </p:sp>
      <p:sp>
        <p:nvSpPr>
          <p:cNvPr id="2" name="TextBox 1"/>
          <p:cNvSpPr txBox="1"/>
          <p:nvPr userDrawn="1"/>
        </p:nvSpPr>
        <p:spPr>
          <a:xfrm>
            <a:off x="187040" y="6165304"/>
            <a:ext cx="3313902" cy="369332"/>
          </a:xfrm>
          <a:prstGeom prst="rect">
            <a:avLst/>
          </a:prstGeom>
          <a:noFill/>
        </p:spPr>
        <p:txBody>
          <a:bodyPr wrap="square" rtlCol="0">
            <a:spAutoFit/>
          </a:bodyPr>
          <a:lstStyle/>
          <a:p>
            <a:pPr defTabSz="457200" eaLnBrk="1" fontAlgn="auto" hangingPunct="1">
              <a:spcBef>
                <a:spcPts val="0"/>
              </a:spcBef>
              <a:spcAft>
                <a:spcPts val="0"/>
              </a:spcAft>
            </a:pPr>
            <a:r>
              <a:rPr lang="en-AU" dirty="0">
                <a:solidFill>
                  <a:srgbClr val="000000"/>
                </a:solidFill>
                <a:latin typeface="Arial"/>
              </a:rPr>
              <a:t>PPT slide colour: 184.41.8</a:t>
            </a:r>
          </a:p>
        </p:txBody>
      </p:sp>
    </p:spTree>
    <p:extLst>
      <p:ext uri="{BB962C8B-B14F-4D97-AF65-F5344CB8AC3E}">
        <p14:creationId xmlns:p14="http://schemas.microsoft.com/office/powerpoint/2010/main" val="1899180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496CBAB7-FB0B-476F-934D-DA7D4B5D4738}" type="datetimeFigureOut">
              <a:rPr lang="en-AU" smtClean="0"/>
              <a:pPr>
                <a:defRPr/>
              </a:pPr>
              <a:t>14/12/2016</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AU"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445587C9-9853-4272-A882-65757B4BD8AB}" type="slidenum">
              <a:rPr lang="en-AU" altLang="en-US" smtClean="0"/>
              <a:pPr/>
              <a:t>‹#›</a:t>
            </a:fld>
            <a:endParaRPr lang="en-AU" altLang="en-US" dirty="0"/>
          </a:p>
        </p:txBody>
      </p:sp>
    </p:spTree>
    <p:extLst>
      <p:ext uri="{BB962C8B-B14F-4D97-AF65-F5344CB8AC3E}">
        <p14:creationId xmlns:p14="http://schemas.microsoft.com/office/powerpoint/2010/main" val="114409195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pPr>
              <a:defRPr/>
            </a:pPr>
            <a:fld id="{B6EF2A00-4817-4FD6-9C78-4C84F7586749}" type="datetimeFigureOut">
              <a:rPr lang="en-AU" smtClean="0"/>
              <a:pPr>
                <a:defRPr/>
              </a:pPr>
              <a:t>14/12/2016</a:t>
            </a:fld>
            <a:endParaRPr lang="en-AU"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pPr>
              <a:defRPr/>
            </a:pPr>
            <a:endParaRPr lang="en-AU"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CE4723A8-2D2F-4B67-A81B-95DF07BDB793}" type="slidenum">
              <a:rPr lang="en-AU" altLang="en-US" smtClean="0"/>
              <a:pPr/>
              <a:t>‹#›</a:t>
            </a:fld>
            <a:endParaRPr lang="en-AU" altLang="en-US" dirty="0"/>
          </a:p>
        </p:txBody>
      </p:sp>
    </p:spTree>
    <p:extLst>
      <p:ext uri="{BB962C8B-B14F-4D97-AF65-F5344CB8AC3E}">
        <p14:creationId xmlns:p14="http://schemas.microsoft.com/office/powerpoint/2010/main" val="276883940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STRUCTION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08920"/>
            <a:ext cx="8229600" cy="1143000"/>
          </a:xfrm>
          <a:prstGeom prst="rect">
            <a:avLst/>
          </a:prstGeom>
        </p:spPr>
        <p:txBody>
          <a:bodyPr vert="horz"/>
          <a:lstStyle>
            <a:lvl1pPr algn="ctr">
              <a:defRPr/>
            </a:lvl1pPr>
          </a:lstStyle>
          <a:p>
            <a:r>
              <a:rPr lang="en-AU" dirty="0" smtClean="0"/>
              <a:t>Caritas Australia </a:t>
            </a:r>
            <a:br>
              <a:rPr lang="en-AU" dirty="0" smtClean="0"/>
            </a:br>
            <a:r>
              <a:rPr lang="en-AU" dirty="0" smtClean="0"/>
              <a:t>PowerPoint Instructions</a:t>
            </a:r>
            <a:endParaRPr lang="en-US" dirty="0"/>
          </a:p>
        </p:txBody>
      </p:sp>
      <p:sp>
        <p:nvSpPr>
          <p:cNvPr id="3" name="TextBox 2"/>
          <p:cNvSpPr txBox="1"/>
          <p:nvPr userDrawn="1"/>
        </p:nvSpPr>
        <p:spPr>
          <a:xfrm>
            <a:off x="9756576" y="5369148"/>
            <a:ext cx="6696743" cy="2308324"/>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Changing font </a:t>
            </a:r>
            <a:r>
              <a:rPr lang="en-US" sz="1600" b="1" dirty="0" err="1">
                <a:solidFill>
                  <a:srgbClr val="000000"/>
                </a:solidFill>
                <a:latin typeface="Arial"/>
              </a:rPr>
              <a:t>colours</a:t>
            </a:r>
            <a:endParaRPr lang="en-US" sz="1600" b="1" dirty="0">
              <a:solidFill>
                <a:srgbClr val="000000"/>
              </a:solidFill>
              <a:latin typeface="Arial"/>
            </a:endParaRPr>
          </a:p>
          <a:p>
            <a:pPr defTabSz="457200" eaLnBrk="1" fontAlgn="auto" hangingPunct="1">
              <a:spcBef>
                <a:spcPts val="0"/>
              </a:spcBef>
              <a:spcAft>
                <a:spcPts val="0"/>
              </a:spcAft>
            </a:pPr>
            <a:r>
              <a:rPr lang="en-US" sz="1600" dirty="0">
                <a:solidFill>
                  <a:srgbClr val="000000"/>
                </a:solidFill>
                <a:latin typeface="Arial"/>
              </a:rPr>
              <a:t>When you wish to change the font </a:t>
            </a:r>
            <a:r>
              <a:rPr lang="en-US" sz="1600" dirty="0" err="1">
                <a:solidFill>
                  <a:srgbClr val="000000"/>
                </a:solidFill>
                <a:latin typeface="Arial"/>
              </a:rPr>
              <a:t>colour</a:t>
            </a:r>
            <a:r>
              <a:rPr lang="en-US" sz="1600" dirty="0">
                <a:solidFill>
                  <a:srgbClr val="000000"/>
                </a:solidFill>
                <a:latin typeface="Arial"/>
              </a:rPr>
              <a:t> with the presentation please follow the following instructions.</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Highlight the words you wish to change</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Right click on the selection</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Selection ‘font’</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Within this menu you can change the font </a:t>
            </a:r>
            <a:r>
              <a:rPr lang="en-US" sz="1600" dirty="0" err="1">
                <a:solidFill>
                  <a:srgbClr val="000000"/>
                </a:solidFill>
                <a:latin typeface="Arial"/>
              </a:rPr>
              <a:t>colour</a:t>
            </a:r>
            <a:r>
              <a:rPr lang="en-US" sz="1600" dirty="0">
                <a:solidFill>
                  <a:srgbClr val="000000"/>
                </a:solidFill>
                <a:latin typeface="Arial"/>
              </a:rPr>
              <a:t> by selecting the ‘more </a:t>
            </a:r>
            <a:r>
              <a:rPr lang="en-US" sz="1600" dirty="0" err="1">
                <a:solidFill>
                  <a:srgbClr val="000000"/>
                </a:solidFill>
                <a:latin typeface="Arial"/>
              </a:rPr>
              <a:t>colours’</a:t>
            </a:r>
            <a:r>
              <a:rPr lang="en-US" sz="1600" dirty="0">
                <a:solidFill>
                  <a:srgbClr val="000000"/>
                </a:solidFill>
                <a:latin typeface="Arial"/>
              </a:rPr>
              <a:t> button at the bottom.</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Only select </a:t>
            </a:r>
            <a:r>
              <a:rPr lang="en-US" sz="1600" dirty="0" err="1">
                <a:solidFill>
                  <a:srgbClr val="000000"/>
                </a:solidFill>
                <a:latin typeface="Arial"/>
              </a:rPr>
              <a:t>colours</a:t>
            </a:r>
            <a:r>
              <a:rPr lang="en-US" sz="1600" dirty="0">
                <a:solidFill>
                  <a:srgbClr val="000000"/>
                </a:solidFill>
                <a:latin typeface="Arial"/>
              </a:rPr>
              <a:t> from Caritas Australia </a:t>
            </a:r>
            <a:r>
              <a:rPr lang="en-US" sz="1600" dirty="0" err="1">
                <a:solidFill>
                  <a:srgbClr val="000000"/>
                </a:solidFill>
                <a:latin typeface="Arial"/>
              </a:rPr>
              <a:t>colour</a:t>
            </a:r>
            <a:r>
              <a:rPr lang="en-US" sz="1600" dirty="0">
                <a:solidFill>
                  <a:srgbClr val="000000"/>
                </a:solidFill>
                <a:latin typeface="Arial"/>
              </a:rPr>
              <a:t> palette.</a:t>
            </a:r>
          </a:p>
        </p:txBody>
      </p:sp>
      <p:pic>
        <p:nvPicPr>
          <p:cNvPr id="5" name="Picture 4" descr="increase indent butto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7690" y="391052"/>
            <a:ext cx="406402" cy="304800"/>
          </a:xfrm>
          <a:prstGeom prst="rect">
            <a:avLst/>
          </a:prstGeom>
        </p:spPr>
      </p:pic>
      <p:pic>
        <p:nvPicPr>
          <p:cNvPr id="6" name="Picture 5" descr="increase indent button.png"/>
          <p:cNvPicPr>
            <a:picLocks noChangeAspect="1"/>
          </p:cNvPicPr>
          <p:nvPr userDrawn="1"/>
        </p:nvPicPr>
        <p:blipFill rotWithShape="1">
          <a:blip r:embed="rId2">
            <a:extLst>
              <a:ext uri="{28A0092B-C50C-407E-A947-70E740481C1C}">
                <a14:useLocalDpi xmlns:a14="http://schemas.microsoft.com/office/drawing/2010/main" val="0"/>
              </a:ext>
            </a:extLst>
          </a:blip>
          <a:srcRect r="-98"/>
          <a:stretch/>
        </p:blipFill>
        <p:spPr>
          <a:xfrm rot="10800000">
            <a:off x="-7931745" y="391052"/>
            <a:ext cx="406798" cy="304800"/>
          </a:xfrm>
          <a:prstGeom prst="rect">
            <a:avLst/>
          </a:prstGeom>
        </p:spPr>
      </p:pic>
      <p:sp>
        <p:nvSpPr>
          <p:cNvPr id="7" name="TextBox 6"/>
          <p:cNvSpPr txBox="1"/>
          <p:nvPr userDrawn="1"/>
        </p:nvSpPr>
        <p:spPr>
          <a:xfrm>
            <a:off x="-6877272" y="-656297"/>
            <a:ext cx="6480720" cy="2800766"/>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How to change the font format</a:t>
            </a:r>
          </a:p>
          <a:p>
            <a:pPr defTabSz="457200" eaLnBrk="1" fontAlgn="auto" hangingPunct="1">
              <a:spcBef>
                <a:spcPts val="0"/>
              </a:spcBef>
              <a:spcAft>
                <a:spcPts val="0"/>
              </a:spcAft>
            </a:pPr>
            <a:r>
              <a:rPr lang="en-US" sz="1600" dirty="0">
                <a:solidFill>
                  <a:srgbClr val="000000"/>
                </a:solidFill>
                <a:latin typeface="Arial"/>
              </a:rPr>
              <a:t>Minimum body copy font size: 18pt</a:t>
            </a:r>
          </a:p>
          <a:p>
            <a:pPr defTabSz="457200" eaLnBrk="1" fontAlgn="auto" hangingPunct="1">
              <a:spcBef>
                <a:spcPts val="0"/>
              </a:spcBef>
              <a:spcAft>
                <a:spcPts val="0"/>
              </a:spcAft>
            </a:pPr>
            <a:r>
              <a:rPr lang="en-US" sz="1600" dirty="0">
                <a:solidFill>
                  <a:srgbClr val="000000"/>
                </a:solidFill>
                <a:latin typeface="Arial"/>
              </a:rPr>
              <a:t>Styles have been setup within the </a:t>
            </a:r>
            <a:r>
              <a:rPr lang="en-US" sz="1600" dirty="0" err="1">
                <a:solidFill>
                  <a:srgbClr val="000000"/>
                </a:solidFill>
                <a:latin typeface="Arial"/>
              </a:rPr>
              <a:t>powerpoint</a:t>
            </a:r>
            <a:r>
              <a:rPr lang="en-US" sz="1600" dirty="0">
                <a:solidFill>
                  <a:srgbClr val="000000"/>
                </a:solidFill>
                <a:latin typeface="Arial"/>
              </a:rPr>
              <a:t> to allow you to use Subheadings, body copy, bullet points. </a:t>
            </a:r>
          </a:p>
          <a:p>
            <a:pPr defTabSz="457200" eaLnBrk="1" fontAlgn="auto" hangingPunct="1">
              <a:spcBef>
                <a:spcPts val="0"/>
              </a:spcBef>
              <a:spcAft>
                <a:spcPts val="0"/>
              </a:spcAft>
            </a:pPr>
            <a:r>
              <a:rPr lang="en-US" sz="1600" dirty="0">
                <a:solidFill>
                  <a:srgbClr val="000000"/>
                </a:solidFill>
                <a:latin typeface="Arial"/>
              </a:rPr>
              <a:t>To change the font style use the paragraph indent buttons (Not the tab key) to switch between styles.</a:t>
            </a:r>
          </a:p>
          <a:p>
            <a:pPr defTabSz="457200" eaLnBrk="1" fontAlgn="auto" hangingPunct="1">
              <a:spcBef>
                <a:spcPts val="0"/>
              </a:spcBef>
              <a:spcAft>
                <a:spcPts val="0"/>
              </a:spcAft>
            </a:pPr>
            <a:r>
              <a:rPr lang="en-US" sz="1600" b="1" dirty="0">
                <a:solidFill>
                  <a:srgbClr val="000000"/>
                </a:solidFill>
                <a:latin typeface="Arial"/>
              </a:rPr>
              <a:t>Indent 1: </a:t>
            </a:r>
            <a:r>
              <a:rPr lang="en-US" sz="1600" dirty="0">
                <a:solidFill>
                  <a:srgbClr val="000000"/>
                </a:solidFill>
                <a:latin typeface="Arial"/>
              </a:rPr>
              <a:t>body copy</a:t>
            </a:r>
          </a:p>
          <a:p>
            <a:pPr defTabSz="457200" eaLnBrk="1" fontAlgn="auto" hangingPunct="1">
              <a:spcBef>
                <a:spcPts val="0"/>
              </a:spcBef>
              <a:spcAft>
                <a:spcPts val="0"/>
              </a:spcAft>
              <a:defRPr/>
            </a:pPr>
            <a:r>
              <a:rPr lang="en-US" sz="1600" b="1" dirty="0">
                <a:solidFill>
                  <a:srgbClr val="000000"/>
                </a:solidFill>
                <a:latin typeface="Arial"/>
              </a:rPr>
              <a:t>Indent 2: </a:t>
            </a:r>
            <a:r>
              <a:rPr lang="en-US" sz="1600" dirty="0">
                <a:solidFill>
                  <a:srgbClr val="000000"/>
                </a:solidFill>
                <a:latin typeface="Arial"/>
              </a:rPr>
              <a:t>Subheadings</a:t>
            </a:r>
          </a:p>
          <a:p>
            <a:pPr defTabSz="457200" eaLnBrk="1" fontAlgn="auto" hangingPunct="1">
              <a:spcBef>
                <a:spcPts val="0"/>
              </a:spcBef>
              <a:spcAft>
                <a:spcPts val="0"/>
              </a:spcAft>
            </a:pPr>
            <a:r>
              <a:rPr lang="en-US" sz="1600" b="1" dirty="0">
                <a:solidFill>
                  <a:srgbClr val="000000"/>
                </a:solidFill>
                <a:latin typeface="Arial"/>
              </a:rPr>
              <a:t>Indent 3: </a:t>
            </a:r>
            <a:r>
              <a:rPr lang="en-US" sz="1600" dirty="0">
                <a:solidFill>
                  <a:srgbClr val="000000"/>
                </a:solidFill>
                <a:latin typeface="Arial"/>
              </a:rPr>
              <a:t>bullet points first level</a:t>
            </a:r>
          </a:p>
          <a:p>
            <a:pPr defTabSz="457200" eaLnBrk="1" fontAlgn="auto" hangingPunct="1">
              <a:spcBef>
                <a:spcPts val="0"/>
              </a:spcBef>
              <a:spcAft>
                <a:spcPts val="0"/>
              </a:spcAft>
              <a:defRPr/>
            </a:pPr>
            <a:r>
              <a:rPr lang="en-US" sz="1600" b="1" dirty="0">
                <a:solidFill>
                  <a:srgbClr val="000000"/>
                </a:solidFill>
                <a:latin typeface="Arial"/>
              </a:rPr>
              <a:t>Indent 4: </a:t>
            </a:r>
            <a:r>
              <a:rPr lang="en-US" sz="1600" dirty="0">
                <a:solidFill>
                  <a:srgbClr val="000000"/>
                </a:solidFill>
                <a:latin typeface="Arial"/>
              </a:rPr>
              <a:t>bullet points second level</a:t>
            </a:r>
          </a:p>
          <a:p>
            <a:pPr defTabSz="457200" eaLnBrk="1" fontAlgn="auto" hangingPunct="1">
              <a:spcBef>
                <a:spcPts val="0"/>
              </a:spcBef>
              <a:spcAft>
                <a:spcPts val="0"/>
              </a:spcAft>
              <a:defRPr/>
            </a:pPr>
            <a:r>
              <a:rPr lang="en-US" sz="1600" b="1" dirty="0">
                <a:solidFill>
                  <a:srgbClr val="000000"/>
                </a:solidFill>
                <a:latin typeface="Arial"/>
              </a:rPr>
              <a:t>Indent 5: </a:t>
            </a:r>
            <a:r>
              <a:rPr lang="en-US" sz="1600" dirty="0">
                <a:solidFill>
                  <a:srgbClr val="000000"/>
                </a:solidFill>
                <a:latin typeface="Arial"/>
              </a:rPr>
              <a:t>bullet points third level</a:t>
            </a:r>
          </a:p>
        </p:txBody>
      </p:sp>
      <p:sp>
        <p:nvSpPr>
          <p:cNvPr id="8" name="TextBox 7"/>
          <p:cNvSpPr txBox="1"/>
          <p:nvPr userDrawn="1"/>
        </p:nvSpPr>
        <p:spPr>
          <a:xfrm>
            <a:off x="-6923633" y="2418072"/>
            <a:ext cx="6480720" cy="1569660"/>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Presentation </a:t>
            </a:r>
            <a:r>
              <a:rPr lang="en-US" sz="1600" b="1" dirty="0" err="1">
                <a:solidFill>
                  <a:srgbClr val="000000"/>
                </a:solidFill>
                <a:latin typeface="Arial"/>
              </a:rPr>
              <a:t>colours</a:t>
            </a:r>
            <a:endParaRPr lang="en-US" sz="1600" b="1" dirty="0">
              <a:solidFill>
                <a:srgbClr val="000000"/>
              </a:solidFill>
              <a:latin typeface="Arial"/>
            </a:endParaRPr>
          </a:p>
          <a:p>
            <a:pPr defTabSz="457200" eaLnBrk="1" fontAlgn="auto" hangingPunct="1">
              <a:spcBef>
                <a:spcPts val="0"/>
              </a:spcBef>
              <a:spcAft>
                <a:spcPts val="0"/>
              </a:spcAft>
            </a:pPr>
            <a:r>
              <a:rPr lang="en-US" sz="1600" dirty="0" err="1">
                <a:solidFill>
                  <a:srgbClr val="000000"/>
                </a:solidFill>
                <a:latin typeface="Arial"/>
              </a:rPr>
              <a:t>Colours</a:t>
            </a:r>
            <a:r>
              <a:rPr lang="en-US" sz="1600" dirty="0">
                <a:solidFill>
                  <a:srgbClr val="000000"/>
                </a:solidFill>
                <a:latin typeface="Arial"/>
              </a:rPr>
              <a:t> within the presentation can change but should be selected from the Caritas Australia brand book </a:t>
            </a:r>
            <a:r>
              <a:rPr lang="en-US" sz="1600" b="1" dirty="0">
                <a:solidFill>
                  <a:srgbClr val="000000"/>
                </a:solidFill>
                <a:latin typeface="Arial"/>
              </a:rPr>
              <a:t>dark </a:t>
            </a:r>
            <a:r>
              <a:rPr lang="en-US" sz="1600" b="1" dirty="0" err="1">
                <a:solidFill>
                  <a:srgbClr val="000000"/>
                </a:solidFill>
                <a:latin typeface="Arial"/>
              </a:rPr>
              <a:t>colours</a:t>
            </a:r>
            <a:r>
              <a:rPr lang="en-US" sz="1600" b="1" dirty="0">
                <a:solidFill>
                  <a:srgbClr val="000000"/>
                </a:solidFill>
                <a:latin typeface="Arial"/>
              </a:rPr>
              <a:t>.</a:t>
            </a:r>
          </a:p>
          <a:p>
            <a:pPr defTabSz="457200" eaLnBrk="1" fontAlgn="auto" hangingPunct="1">
              <a:spcBef>
                <a:spcPts val="0"/>
              </a:spcBef>
              <a:spcAft>
                <a:spcPts val="0"/>
              </a:spcAft>
            </a:pPr>
            <a:endParaRPr lang="en-US" sz="1600" b="1" dirty="0">
              <a:solidFill>
                <a:srgbClr val="000000"/>
              </a:solidFill>
              <a:latin typeface="Arial"/>
            </a:endParaRPr>
          </a:p>
          <a:p>
            <a:pPr defTabSz="457200" eaLnBrk="1" fontAlgn="auto" hangingPunct="1">
              <a:spcBef>
                <a:spcPts val="0"/>
              </a:spcBef>
              <a:spcAft>
                <a:spcPts val="0"/>
              </a:spcAft>
            </a:pPr>
            <a:r>
              <a:rPr lang="en-US" sz="1600" b="1" dirty="0">
                <a:solidFill>
                  <a:srgbClr val="000000"/>
                </a:solidFill>
                <a:latin typeface="Arial"/>
              </a:rPr>
              <a:t>NOTE: </a:t>
            </a:r>
            <a:r>
              <a:rPr lang="en-US" sz="1600" dirty="0">
                <a:solidFill>
                  <a:srgbClr val="000000"/>
                </a:solidFill>
                <a:latin typeface="Arial"/>
              </a:rPr>
              <a:t>If you choose to change the </a:t>
            </a:r>
            <a:r>
              <a:rPr lang="en-US" sz="1600" dirty="0" err="1">
                <a:solidFill>
                  <a:srgbClr val="000000"/>
                </a:solidFill>
                <a:latin typeface="Arial"/>
              </a:rPr>
              <a:t>colours</a:t>
            </a:r>
            <a:r>
              <a:rPr lang="en-US" sz="1600" dirty="0">
                <a:solidFill>
                  <a:srgbClr val="000000"/>
                </a:solidFill>
                <a:latin typeface="Arial"/>
              </a:rPr>
              <a:t> within the presentation please ensure that every slide is consistent.</a:t>
            </a:r>
          </a:p>
        </p:txBody>
      </p:sp>
      <p:sp>
        <p:nvSpPr>
          <p:cNvPr id="9" name="TextBox 8"/>
          <p:cNvSpPr txBox="1"/>
          <p:nvPr userDrawn="1"/>
        </p:nvSpPr>
        <p:spPr>
          <a:xfrm>
            <a:off x="-6923633" y="4312255"/>
            <a:ext cx="4150817" cy="2545745"/>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Changing background </a:t>
            </a:r>
            <a:r>
              <a:rPr lang="en-US" sz="1600" b="1" dirty="0" err="1">
                <a:solidFill>
                  <a:srgbClr val="000000"/>
                </a:solidFill>
                <a:latin typeface="Arial"/>
              </a:rPr>
              <a:t>colours</a:t>
            </a:r>
            <a:endParaRPr lang="en-US" sz="1600" b="1" dirty="0">
              <a:solidFill>
                <a:srgbClr val="000000"/>
              </a:solidFill>
              <a:latin typeface="Arial"/>
            </a:endParaRPr>
          </a:p>
          <a:p>
            <a:pPr defTabSz="457200" eaLnBrk="1" fontAlgn="auto" hangingPunct="1">
              <a:spcBef>
                <a:spcPts val="0"/>
              </a:spcBef>
              <a:spcAft>
                <a:spcPts val="0"/>
              </a:spcAft>
            </a:pPr>
            <a:r>
              <a:rPr lang="en-US" sz="1600" dirty="0">
                <a:solidFill>
                  <a:srgbClr val="000000"/>
                </a:solidFill>
                <a:latin typeface="Arial"/>
              </a:rPr>
              <a:t>When you wish to change the background colour of title or voice box slides please change using the Master page (View &gt; Master &gt; Slide Master). Right click on each background of the slide and selection ‘Format Background’. A background colour can be selected from this pop up menu. </a:t>
            </a:r>
            <a:r>
              <a:rPr lang="en-US" sz="1600" b="1" dirty="0">
                <a:solidFill>
                  <a:srgbClr val="000000"/>
                </a:solidFill>
                <a:latin typeface="Arial"/>
              </a:rPr>
              <a:t>(More </a:t>
            </a:r>
            <a:r>
              <a:rPr lang="en-US" sz="1600" b="1" dirty="0" err="1">
                <a:solidFill>
                  <a:srgbClr val="000000"/>
                </a:solidFill>
                <a:latin typeface="Arial"/>
              </a:rPr>
              <a:t>colours</a:t>
            </a:r>
            <a:r>
              <a:rPr lang="en-US" sz="1600" b="1" dirty="0">
                <a:solidFill>
                  <a:srgbClr val="000000"/>
                </a:solidFill>
                <a:latin typeface="Arial"/>
              </a:rPr>
              <a:t> &gt; Custom&gt; </a:t>
            </a:r>
            <a:r>
              <a:rPr lang="en-US" sz="1600" b="1" dirty="0" err="1">
                <a:solidFill>
                  <a:srgbClr val="000000"/>
                </a:solidFill>
                <a:latin typeface="Arial"/>
              </a:rPr>
              <a:t>Colour</a:t>
            </a:r>
            <a:r>
              <a:rPr lang="en-US" sz="1600" b="1" dirty="0">
                <a:solidFill>
                  <a:srgbClr val="000000"/>
                </a:solidFill>
                <a:latin typeface="Arial"/>
              </a:rPr>
              <a:t> mode RGB &gt; Input numbers)</a:t>
            </a:r>
            <a:endParaRPr lang="en-US" sz="1600" dirty="0">
              <a:solidFill>
                <a:srgbClr val="000000"/>
              </a:solidFill>
              <a:latin typeface="Arial"/>
            </a:endParaRPr>
          </a:p>
        </p:txBody>
      </p:sp>
      <p:sp>
        <p:nvSpPr>
          <p:cNvPr id="11" name="TextBox 10"/>
          <p:cNvSpPr txBox="1"/>
          <p:nvPr userDrawn="1"/>
        </p:nvSpPr>
        <p:spPr>
          <a:xfrm>
            <a:off x="-6912544" y="7048559"/>
            <a:ext cx="6469631" cy="3293209"/>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Placing images and cropping</a:t>
            </a:r>
          </a:p>
          <a:p>
            <a:pPr defTabSz="457200" eaLnBrk="1" fontAlgn="auto" hangingPunct="1">
              <a:spcBef>
                <a:spcPts val="0"/>
              </a:spcBef>
              <a:spcAft>
                <a:spcPts val="0"/>
              </a:spcAft>
            </a:pPr>
            <a:r>
              <a:rPr lang="en-US" sz="1600" dirty="0">
                <a:solidFill>
                  <a:srgbClr val="000000"/>
                </a:solidFill>
                <a:latin typeface="Arial"/>
              </a:rPr>
              <a:t>When placing images they may at first be placed into the image box small or inappropriately cropped, for example a persons head cropped off. </a:t>
            </a:r>
          </a:p>
          <a:p>
            <a:pPr defTabSz="457200" eaLnBrk="1" fontAlgn="auto" hangingPunct="1">
              <a:spcBef>
                <a:spcPts val="0"/>
              </a:spcBef>
              <a:spcAft>
                <a:spcPts val="0"/>
              </a:spcAft>
            </a:pPr>
            <a:r>
              <a:rPr lang="en-US" sz="1600" dirty="0">
                <a:solidFill>
                  <a:srgbClr val="000000"/>
                </a:solidFill>
                <a:latin typeface="Arial"/>
              </a:rPr>
              <a:t>To fix this please follow these steps:</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Format picture click on the crop button</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Select ‘crop to fill’. This will allow you to resize the image without moving the picture box</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When resizing an image always hold the ‘shift’ key and drag the image larger from the corners. This will scale the image proportionately.</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You can move the resized image within the picture box to find the best crop.</a:t>
            </a:r>
          </a:p>
        </p:txBody>
      </p:sp>
      <p:sp>
        <p:nvSpPr>
          <p:cNvPr id="12" name="TextBox 11"/>
          <p:cNvSpPr txBox="1"/>
          <p:nvPr userDrawn="1"/>
        </p:nvSpPr>
        <p:spPr>
          <a:xfrm>
            <a:off x="9756576" y="1328408"/>
            <a:ext cx="6696743" cy="3539430"/>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Saving Felt tip font as an image</a:t>
            </a:r>
          </a:p>
          <a:p>
            <a:pPr defTabSz="457200" eaLnBrk="1" fontAlgn="auto" hangingPunct="1">
              <a:spcBef>
                <a:spcPts val="0"/>
              </a:spcBef>
              <a:spcAft>
                <a:spcPts val="0"/>
              </a:spcAft>
            </a:pPr>
            <a:r>
              <a:rPr lang="en-US" sz="1600" dirty="0">
                <a:solidFill>
                  <a:srgbClr val="000000"/>
                </a:solidFill>
                <a:latin typeface="Arial"/>
              </a:rPr>
              <a:t>As felt tip isn’t a system font it will not display correctly on computers that do not have the font installed. Please complete the following steps to save the final copy as an image:</a:t>
            </a:r>
          </a:p>
          <a:p>
            <a:pPr defTabSz="457200" eaLnBrk="1" fontAlgn="auto" hangingPunct="1">
              <a:spcBef>
                <a:spcPts val="0"/>
              </a:spcBef>
              <a:spcAft>
                <a:spcPts val="0"/>
              </a:spcAft>
            </a:pPr>
            <a:endParaRPr lang="en-US" sz="1600" dirty="0">
              <a:solidFill>
                <a:srgbClr val="000000"/>
              </a:solidFill>
              <a:latin typeface="Arial"/>
            </a:endParaRP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Write quote or copy into the voice box</a:t>
            </a:r>
          </a:p>
          <a:p>
            <a:pPr marL="800100" lvl="1" indent="-342900" defTabSz="457200" eaLnBrk="1" fontAlgn="auto" hangingPunct="1">
              <a:spcBef>
                <a:spcPts val="0"/>
              </a:spcBef>
              <a:spcAft>
                <a:spcPts val="0"/>
              </a:spcAft>
              <a:buFont typeface="Arial"/>
              <a:buChar char="•"/>
            </a:pPr>
            <a:r>
              <a:rPr lang="en-US" sz="1600" dirty="0">
                <a:solidFill>
                  <a:srgbClr val="000000"/>
                </a:solidFill>
                <a:latin typeface="Arial"/>
              </a:rPr>
              <a:t>When copy is final complete the next steps</a:t>
            </a: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Right click on the text box</a:t>
            </a: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Select</a:t>
            </a:r>
            <a:r>
              <a:rPr lang="en-US" sz="1600" b="1" dirty="0">
                <a:solidFill>
                  <a:srgbClr val="000000"/>
                </a:solidFill>
                <a:latin typeface="Arial"/>
              </a:rPr>
              <a:t> Save as Picture…</a:t>
            </a: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Save image to your desktop as a PNG file and name appropriately</a:t>
            </a: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Insert saved image into presentation and position it over where the typed copy is</a:t>
            </a: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Drag original copy off the presentation to save for future edits.</a:t>
            </a:r>
          </a:p>
          <a:p>
            <a:pPr marL="342900" indent="-342900" defTabSz="457200" eaLnBrk="1" fontAlgn="auto" hangingPunct="1">
              <a:spcBef>
                <a:spcPts val="0"/>
              </a:spcBef>
              <a:spcAft>
                <a:spcPts val="0"/>
              </a:spcAft>
              <a:buFont typeface="+mj-lt"/>
              <a:buAutoNum type="arabicPeriod"/>
            </a:pPr>
            <a:r>
              <a:rPr lang="en-US" sz="1600" dirty="0">
                <a:solidFill>
                  <a:srgbClr val="000000"/>
                </a:solidFill>
                <a:latin typeface="Arial"/>
              </a:rPr>
              <a:t>Resize the </a:t>
            </a:r>
            <a:r>
              <a:rPr lang="en-US" sz="1600" dirty="0" err="1">
                <a:solidFill>
                  <a:srgbClr val="000000"/>
                </a:solidFill>
                <a:latin typeface="Arial"/>
              </a:rPr>
              <a:t>coloured</a:t>
            </a:r>
            <a:r>
              <a:rPr lang="en-US" sz="1600" dirty="0">
                <a:solidFill>
                  <a:srgbClr val="000000"/>
                </a:solidFill>
                <a:latin typeface="Arial"/>
              </a:rPr>
              <a:t> voice box to appropriately fit the content.</a:t>
            </a:r>
          </a:p>
        </p:txBody>
      </p:sp>
      <p:sp>
        <p:nvSpPr>
          <p:cNvPr id="13" name="TextBox 12"/>
          <p:cNvSpPr txBox="1"/>
          <p:nvPr userDrawn="1"/>
        </p:nvSpPr>
        <p:spPr>
          <a:xfrm>
            <a:off x="9756576" y="-632741"/>
            <a:ext cx="6696744" cy="1815882"/>
          </a:xfrm>
          <a:prstGeom prst="rect">
            <a:avLst/>
          </a:prstGeom>
          <a:noFill/>
        </p:spPr>
        <p:txBody>
          <a:bodyPr wrap="square" rtlCol="0">
            <a:spAutoFit/>
          </a:bodyPr>
          <a:lstStyle/>
          <a:p>
            <a:pPr defTabSz="457200" eaLnBrk="1" fontAlgn="auto" hangingPunct="1">
              <a:spcBef>
                <a:spcPts val="0"/>
              </a:spcBef>
              <a:spcAft>
                <a:spcPts val="0"/>
              </a:spcAft>
            </a:pPr>
            <a:r>
              <a:rPr lang="en-US" sz="1600" b="1" dirty="0">
                <a:solidFill>
                  <a:srgbClr val="000000"/>
                </a:solidFill>
                <a:latin typeface="Arial"/>
              </a:rPr>
              <a:t>Felt Tip Roman </a:t>
            </a:r>
            <a:r>
              <a:rPr lang="en-US" sz="1600" dirty="0">
                <a:solidFill>
                  <a:srgbClr val="000000"/>
                </a:solidFill>
                <a:latin typeface="Arial"/>
              </a:rPr>
              <a:t>will need to be purchased for the story font for this presentation to be used correctly.</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Please contact Caritas Australia Communications team for details of where to purchase.</a:t>
            </a:r>
          </a:p>
          <a:p>
            <a:pPr marL="285750" indent="-285750" defTabSz="457200" eaLnBrk="1" fontAlgn="auto" hangingPunct="1">
              <a:spcBef>
                <a:spcPts val="0"/>
              </a:spcBef>
              <a:spcAft>
                <a:spcPts val="0"/>
              </a:spcAft>
              <a:buFont typeface="Arial"/>
              <a:buChar char="•"/>
            </a:pPr>
            <a:r>
              <a:rPr lang="en-US" sz="1600" dirty="0">
                <a:solidFill>
                  <a:srgbClr val="000000"/>
                </a:solidFill>
                <a:latin typeface="Arial"/>
              </a:rPr>
              <a:t>Can be purchased from </a:t>
            </a:r>
            <a:r>
              <a:rPr lang="en-US" sz="1600" b="1" dirty="0" err="1">
                <a:solidFill>
                  <a:srgbClr val="000000"/>
                </a:solidFill>
                <a:latin typeface="Arial"/>
              </a:rPr>
              <a:t>myfonts.com</a:t>
            </a:r>
            <a:r>
              <a:rPr lang="en-US" sz="1600" dirty="0">
                <a:solidFill>
                  <a:srgbClr val="000000"/>
                </a:solidFill>
                <a:latin typeface="Arial"/>
              </a:rPr>
              <a:t> </a:t>
            </a:r>
          </a:p>
          <a:p>
            <a:pPr marL="742950" lvl="1" indent="-285750" defTabSz="457200" eaLnBrk="1" fontAlgn="auto" hangingPunct="1">
              <a:spcBef>
                <a:spcPts val="0"/>
              </a:spcBef>
              <a:spcAft>
                <a:spcPts val="0"/>
              </a:spcAft>
              <a:buFont typeface="Arial"/>
              <a:buChar char="•"/>
            </a:pPr>
            <a:r>
              <a:rPr lang="en-US" sz="1600" dirty="0">
                <a:solidFill>
                  <a:srgbClr val="000000"/>
                </a:solidFill>
                <a:latin typeface="Arial"/>
              </a:rPr>
              <a:t>Search: Felt tip Roman</a:t>
            </a:r>
          </a:p>
          <a:p>
            <a:pPr defTabSz="457200" eaLnBrk="1" fontAlgn="auto" hangingPunct="1">
              <a:spcBef>
                <a:spcPts val="0"/>
              </a:spcBef>
              <a:spcAft>
                <a:spcPts val="0"/>
              </a:spcAft>
            </a:pPr>
            <a:endParaRPr lang="en-US" sz="1600" dirty="0">
              <a:solidFill>
                <a:srgbClr val="000000"/>
              </a:solidFill>
              <a:latin typeface="Aria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20976" y="4312255"/>
            <a:ext cx="2324424" cy="2543530"/>
          </a:xfrm>
          <a:prstGeom prst="rect">
            <a:avLst/>
          </a:prstGeom>
        </p:spPr>
      </p:pic>
    </p:spTree>
    <p:extLst>
      <p:ext uri="{BB962C8B-B14F-4D97-AF65-F5344CB8AC3E}">
        <p14:creationId xmlns:p14="http://schemas.microsoft.com/office/powerpoint/2010/main" val="192154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tagline">
    <p:bg>
      <p:bgPr>
        <a:solidFill>
          <a:srgbClr val="86AEB3"/>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sp>
        <p:nvSpPr>
          <p:cNvPr id="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2"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dirty="0"/>
          </a:p>
        </p:txBody>
      </p:sp>
      <p:sp>
        <p:nvSpPr>
          <p:cNvPr id="13"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dirty="0"/>
          </a:p>
        </p:txBody>
      </p:sp>
    </p:spTree>
    <p:extLst>
      <p:ext uri="{BB962C8B-B14F-4D97-AF65-F5344CB8AC3E}">
        <p14:creationId xmlns:p14="http://schemas.microsoft.com/office/powerpoint/2010/main" val="156379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 descripto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848600"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2" name="Picture 1" descr="CaritasAU_MasterLogo-descriptor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52120" y="5858211"/>
            <a:ext cx="2880320" cy="477501"/>
          </a:xfrm>
          <a:prstGeom prst="rect">
            <a:avLst/>
          </a:prstGeom>
        </p:spPr>
      </p:pic>
      <p:sp>
        <p:nvSpPr>
          <p:cNvPr id="15" name="Picture Placeholder 4"/>
          <p:cNvSpPr>
            <a:spLocks noGrp="1"/>
          </p:cNvSpPr>
          <p:nvPr>
            <p:ph type="pic" sz="quarter" idx="10"/>
          </p:nvPr>
        </p:nvSpPr>
        <p:spPr>
          <a:xfrm>
            <a:off x="1187450" y="2433240"/>
            <a:ext cx="2189163" cy="2147888"/>
          </a:xfrm>
          <a:prstGeom prst="rect">
            <a:avLst/>
          </a:prstGeom>
        </p:spPr>
        <p:txBody>
          <a:bodyPr vert="horz"/>
          <a:lstStyle>
            <a:lvl1pPr>
              <a:defRPr sz="1050">
                <a:latin typeface="Arial"/>
                <a:cs typeface="Arial"/>
              </a:defRPr>
            </a:lvl1pPr>
          </a:lstStyle>
          <a:p>
            <a:endParaRPr lang="en-US" dirty="0"/>
          </a:p>
        </p:txBody>
      </p:sp>
      <p:sp>
        <p:nvSpPr>
          <p:cNvPr id="16" name="Picture Placeholder 4"/>
          <p:cNvSpPr>
            <a:spLocks noGrp="1"/>
          </p:cNvSpPr>
          <p:nvPr>
            <p:ph type="pic" sz="quarter" idx="11"/>
          </p:nvPr>
        </p:nvSpPr>
        <p:spPr>
          <a:xfrm>
            <a:off x="3462957" y="2433240"/>
            <a:ext cx="2189163" cy="2147888"/>
          </a:xfrm>
          <a:prstGeom prst="rect">
            <a:avLst/>
          </a:prstGeom>
        </p:spPr>
        <p:txBody>
          <a:bodyPr vert="horz"/>
          <a:lstStyle>
            <a:lvl1pPr>
              <a:defRPr sz="1050">
                <a:latin typeface="Arial"/>
                <a:cs typeface="Arial"/>
              </a:defRPr>
            </a:lvl1pPr>
          </a:lstStyle>
          <a:p>
            <a:endParaRPr lang="en-US"/>
          </a:p>
        </p:txBody>
      </p:sp>
      <p:sp>
        <p:nvSpPr>
          <p:cNvPr id="17" name="Picture Placeholder 4"/>
          <p:cNvSpPr>
            <a:spLocks noGrp="1"/>
          </p:cNvSpPr>
          <p:nvPr>
            <p:ph type="pic" sz="quarter" idx="12"/>
          </p:nvPr>
        </p:nvSpPr>
        <p:spPr>
          <a:xfrm>
            <a:off x="5780118" y="2433240"/>
            <a:ext cx="2189163" cy="2147888"/>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104061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AU" dirty="0" smtClean="0"/>
              <a:t>Click to edit Master title style</a:t>
            </a:r>
            <a:endParaRPr lang="en-US" dirty="0"/>
          </a:p>
        </p:txBody>
      </p:sp>
      <p:pic>
        <p:nvPicPr>
          <p:cNvPr id="3" name="Picture 2" descr="CaritasAU_MasterLogo-tagline_H_REV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2204"/>
            <a:ext cx="2643027" cy="473509"/>
          </a:xfrm>
          <a:prstGeom prst="rect">
            <a:avLst/>
          </a:prstGeom>
        </p:spPr>
      </p:pic>
      <p:sp>
        <p:nvSpPr>
          <p:cNvPr id="10"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250"/>
              </a:spcBef>
              <a:buFontTx/>
              <a:buNone/>
              <a:defRPr sz="2400" cap="all">
                <a:solidFill>
                  <a:schemeClr val="bg1"/>
                </a:solidFill>
                <a:latin typeface="Arial"/>
                <a:cs typeface="Arial"/>
              </a:defRPr>
            </a:lvl2pPr>
            <a:lvl3pPr marL="0" indent="-180000">
              <a:spcBef>
                <a:spcPts val="250"/>
              </a:spcBef>
              <a:buFont typeface="Arial"/>
              <a:buChar char="•"/>
              <a:defRPr sz="1800">
                <a:solidFill>
                  <a:schemeClr val="bg1"/>
                </a:solidFill>
                <a:latin typeface="Arial"/>
                <a:cs typeface="Arial"/>
              </a:defRPr>
            </a:lvl3pPr>
            <a:lvl4pPr marL="432000" indent="-228600">
              <a:spcBef>
                <a:spcPts val="250"/>
              </a:spcBef>
              <a:buFont typeface="Arial"/>
              <a:buChar char="•"/>
              <a:defRPr sz="1800">
                <a:solidFill>
                  <a:schemeClr val="bg1"/>
                </a:solidFill>
                <a:latin typeface="Arial"/>
                <a:cs typeface="Arial"/>
              </a:defRPr>
            </a:lvl4pPr>
            <a:lvl5pPr marL="594000" indent="-180000">
              <a:spcBef>
                <a:spcPts val="250"/>
              </a:spcBef>
              <a:buFont typeface="Arial"/>
              <a:buChar char="•"/>
              <a:defRPr sz="1800">
                <a:solidFill>
                  <a:schemeClr val="bg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516563"/>
            <a:ext cx="4464496" cy="819150"/>
          </a:xfrm>
          <a:prstGeom prst="rect">
            <a:avLst/>
          </a:prstGeom>
        </p:spPr>
        <p:txBody>
          <a:bodyPr>
            <a:noAutofit/>
          </a:bodyPr>
          <a:lstStyle>
            <a:lvl1pPr marL="0" indent="0">
              <a:buFontTx/>
              <a:buNone/>
              <a:defRPr sz="1050">
                <a:solidFill>
                  <a:schemeClr val="bg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Tree>
    <p:extLst>
      <p:ext uri="{BB962C8B-B14F-4D97-AF65-F5344CB8AC3E}">
        <p14:creationId xmlns:p14="http://schemas.microsoft.com/office/powerpoint/2010/main" val="94285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a:lstStyle>
            <a:lvl1pPr marL="0" indent="0">
              <a:buFontTx/>
              <a:buNone/>
              <a:defRPr sz="1800" b="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20"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21"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2"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251830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s 4 images top">
    <p:bg>
      <p:bgPr>
        <a:solidFill>
          <a:schemeClr val="bg1"/>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539552" y="2539166"/>
            <a:ext cx="7956748" cy="1321882"/>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0" name="Text Placeholder 9"/>
          <p:cNvSpPr>
            <a:spLocks noGrp="1"/>
          </p:cNvSpPr>
          <p:nvPr>
            <p:ph type="body" sz="quarter" idx="10"/>
          </p:nvPr>
        </p:nvSpPr>
        <p:spPr>
          <a:xfrm>
            <a:off x="539552" y="3871598"/>
            <a:ext cx="7956748" cy="1213586"/>
          </a:xfrm>
          <a:prstGeom prst="rect">
            <a:avLst/>
          </a:prstGeom>
        </p:spPr>
        <p:txBody>
          <a:bodyPr numCol="2" spcCol="360000"/>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6"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pic>
        <p:nvPicPr>
          <p:cNvPr id="2" name="Picture 1"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14" name="Picture Placeholder 4"/>
          <p:cNvSpPr>
            <a:spLocks noGrp="1"/>
          </p:cNvSpPr>
          <p:nvPr>
            <p:ph type="pic" sz="quarter" idx="12"/>
          </p:nvPr>
        </p:nvSpPr>
        <p:spPr>
          <a:xfrm>
            <a:off x="611561" y="642241"/>
            <a:ext cx="1875284" cy="1850655"/>
          </a:xfrm>
          <a:prstGeom prst="rect">
            <a:avLst/>
          </a:prstGeom>
        </p:spPr>
        <p:txBody>
          <a:bodyPr vert="horz"/>
          <a:lstStyle>
            <a:lvl1pPr>
              <a:defRPr sz="1050">
                <a:latin typeface="Arial"/>
                <a:cs typeface="Arial"/>
              </a:defRPr>
            </a:lvl1pPr>
          </a:lstStyle>
          <a:p>
            <a:endParaRPr lang="en-US" dirty="0"/>
          </a:p>
        </p:txBody>
      </p:sp>
      <p:sp>
        <p:nvSpPr>
          <p:cNvPr id="18" name="Picture Placeholder 4"/>
          <p:cNvSpPr>
            <a:spLocks noGrp="1"/>
          </p:cNvSpPr>
          <p:nvPr>
            <p:ph type="pic" sz="quarter" idx="13"/>
          </p:nvPr>
        </p:nvSpPr>
        <p:spPr>
          <a:xfrm>
            <a:off x="2615291" y="642241"/>
            <a:ext cx="1875284" cy="1850655"/>
          </a:xfrm>
          <a:prstGeom prst="rect">
            <a:avLst/>
          </a:prstGeom>
        </p:spPr>
        <p:txBody>
          <a:bodyPr vert="horz"/>
          <a:lstStyle>
            <a:lvl1pPr>
              <a:defRPr sz="1050">
                <a:latin typeface="Arial"/>
                <a:cs typeface="Arial"/>
              </a:defRPr>
            </a:lvl1pPr>
          </a:lstStyle>
          <a:p>
            <a:endParaRPr lang="en-US" dirty="0"/>
          </a:p>
        </p:txBody>
      </p:sp>
      <p:sp>
        <p:nvSpPr>
          <p:cNvPr id="19" name="Picture Placeholder 4"/>
          <p:cNvSpPr>
            <a:spLocks noGrp="1"/>
          </p:cNvSpPr>
          <p:nvPr>
            <p:ph type="pic" sz="quarter" idx="14"/>
          </p:nvPr>
        </p:nvSpPr>
        <p:spPr>
          <a:xfrm>
            <a:off x="6622752" y="642241"/>
            <a:ext cx="1875284" cy="1850655"/>
          </a:xfrm>
          <a:prstGeom prst="rect">
            <a:avLst/>
          </a:prstGeom>
        </p:spPr>
        <p:txBody>
          <a:bodyPr vert="horz"/>
          <a:lstStyle>
            <a:lvl1pPr>
              <a:defRPr sz="1050">
                <a:latin typeface="Arial"/>
                <a:cs typeface="Arial"/>
              </a:defRPr>
            </a:lvl1pPr>
          </a:lstStyle>
          <a:p>
            <a:endParaRPr lang="en-US"/>
          </a:p>
        </p:txBody>
      </p:sp>
      <p:sp>
        <p:nvSpPr>
          <p:cNvPr id="20" name="Picture Placeholder 4"/>
          <p:cNvSpPr>
            <a:spLocks noGrp="1"/>
          </p:cNvSpPr>
          <p:nvPr>
            <p:ph type="pic" sz="quarter" idx="15"/>
          </p:nvPr>
        </p:nvSpPr>
        <p:spPr>
          <a:xfrm>
            <a:off x="4619021" y="642241"/>
            <a:ext cx="1875284" cy="1850655"/>
          </a:xfrm>
          <a:prstGeom prst="rect">
            <a:avLst/>
          </a:prstGeom>
        </p:spPr>
        <p:txBody>
          <a:bodyPr vert="horz"/>
          <a:lstStyle>
            <a:lvl1pPr>
              <a:defRPr sz="1050">
                <a:latin typeface="Arial"/>
                <a:cs typeface="Arial"/>
              </a:defRPr>
            </a:lvl1pPr>
          </a:lstStyle>
          <a:p>
            <a:endParaRPr lang="en-US"/>
          </a:p>
        </p:txBody>
      </p:sp>
    </p:spTree>
    <p:extLst>
      <p:ext uri="{BB962C8B-B14F-4D97-AF65-F5344CB8AC3E}">
        <p14:creationId xmlns:p14="http://schemas.microsoft.com/office/powerpoint/2010/main" val="45492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images">
    <p:bg>
      <p:bgPr>
        <a:solidFill>
          <a:schemeClr val="bg1"/>
        </a:solidFill>
        <a:effectLst/>
      </p:bgPr>
    </p:bg>
    <p:spTree>
      <p:nvGrpSpPr>
        <p:cNvPr id="1" name=""/>
        <p:cNvGrpSpPr/>
        <p:nvPr/>
      </p:nvGrpSpPr>
      <p:grpSpPr>
        <a:xfrm>
          <a:off x="0" y="0"/>
          <a:ext cx="0" cy="0"/>
          <a:chOff x="0" y="0"/>
          <a:chExt cx="0" cy="0"/>
        </a:xfrm>
      </p:grpSpPr>
      <p:pic>
        <p:nvPicPr>
          <p:cNvPr id="6" name="Picture 5" descr="CaritasAU_MasterLogo-tagline_H_POS_CMY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68143" y="5864868"/>
            <a:ext cx="2628157" cy="470845"/>
          </a:xfrm>
          <a:prstGeom prst="rect">
            <a:avLst/>
          </a:prstGeom>
        </p:spPr>
      </p:pic>
      <p:sp>
        <p:nvSpPr>
          <p:cNvPr id="8" name="Text Placeholder 15"/>
          <p:cNvSpPr>
            <a:spLocks noGrp="1"/>
          </p:cNvSpPr>
          <p:nvPr>
            <p:ph type="body" sz="quarter" idx="11"/>
          </p:nvPr>
        </p:nvSpPr>
        <p:spPr>
          <a:xfrm>
            <a:off x="539552" y="5864867"/>
            <a:ext cx="4464496" cy="470845"/>
          </a:xfrm>
          <a:prstGeom prst="rect">
            <a:avLst/>
          </a:prstGeom>
        </p:spPr>
        <p:txBody>
          <a:bodyPr>
            <a:noAutofit/>
          </a:bodyPr>
          <a:lstStyle>
            <a:lvl1pPr marL="0" indent="0">
              <a:buFontTx/>
              <a:buNone/>
              <a:defRPr sz="1050">
                <a:solidFill>
                  <a:schemeClr val="tx1"/>
                </a:solidFill>
                <a:latin typeface="Arial"/>
                <a:cs typeface="Arial"/>
              </a:defRPr>
            </a:lvl1pPr>
            <a:lvl2pPr marL="457200" indent="0">
              <a:buFontTx/>
              <a:buNone/>
              <a:defRPr sz="1400">
                <a:latin typeface=""/>
              </a:defRPr>
            </a:lvl2pPr>
            <a:lvl3pPr marL="914400" indent="0">
              <a:buFontTx/>
              <a:buNone/>
              <a:defRPr sz="1400">
                <a:latin typeface=""/>
              </a:defRPr>
            </a:lvl3pPr>
            <a:lvl4pPr marL="1371600" indent="0">
              <a:buFontTx/>
              <a:buNone/>
              <a:defRPr sz="1400">
                <a:latin typeface=""/>
              </a:defRPr>
            </a:lvl4pPr>
            <a:lvl5pPr marL="1828800" indent="0">
              <a:buFontTx/>
              <a:buNone/>
              <a:defRPr sz="1400">
                <a:latin typeface=""/>
              </a:defRPr>
            </a:lvl5pPr>
          </a:lstStyle>
          <a:p>
            <a:pPr lvl="0"/>
            <a:r>
              <a:rPr lang="en-AU" dirty="0" smtClean="0"/>
              <a:t>Click to edit Master text styles</a:t>
            </a:r>
          </a:p>
        </p:txBody>
      </p:sp>
      <p:sp>
        <p:nvSpPr>
          <p:cNvPr id="9" name="Title Placeholder 1"/>
          <p:cNvSpPr>
            <a:spLocks noGrp="1"/>
          </p:cNvSpPr>
          <p:nvPr>
            <p:ph type="title"/>
          </p:nvPr>
        </p:nvSpPr>
        <p:spPr>
          <a:xfrm>
            <a:off x="539552" y="413792"/>
            <a:ext cx="7956748" cy="1143000"/>
          </a:xfrm>
          <a:prstGeom prst="rect">
            <a:avLst/>
          </a:prstGeom>
        </p:spPr>
        <p:txBody>
          <a:bodyPr vert="horz" lIns="91440" tIns="45720" rIns="91440" bIns="45720" rtlCol="0" anchor="t" anchorCtr="0">
            <a:noAutofit/>
          </a:bodyPr>
          <a:lstStyle>
            <a:lvl1pPr algn="l">
              <a:defRPr b="1" i="0" cap="all" normalizeH="0" baseline="0">
                <a:solidFill>
                  <a:srgbClr val="C1333C"/>
                </a:solidFill>
                <a:latin typeface="Arial"/>
                <a:cs typeface="Arial"/>
              </a:defRPr>
            </a:lvl1pPr>
          </a:lstStyle>
          <a:p>
            <a:r>
              <a:rPr lang="en-AU" dirty="0" smtClean="0"/>
              <a:t>Click to edit Master title style</a:t>
            </a:r>
            <a:endParaRPr lang="en-US" dirty="0"/>
          </a:p>
        </p:txBody>
      </p:sp>
      <p:sp>
        <p:nvSpPr>
          <p:cNvPr id="11" name="Text Placeholder 9"/>
          <p:cNvSpPr>
            <a:spLocks noGrp="1"/>
          </p:cNvSpPr>
          <p:nvPr>
            <p:ph type="body" sz="quarter" idx="10"/>
          </p:nvPr>
        </p:nvSpPr>
        <p:spPr>
          <a:xfrm>
            <a:off x="539552" y="2060848"/>
            <a:ext cx="7956748" cy="1468437"/>
          </a:xfrm>
          <a:prstGeom prst="rect">
            <a:avLst/>
          </a:prstGeom>
        </p:spPr>
        <p:txBody>
          <a:bodyPr/>
          <a:lstStyle>
            <a:lvl1pPr marL="0" indent="0">
              <a:buFontTx/>
              <a:buNone/>
              <a:defRPr sz="1800" cap="none" baseline="0">
                <a:solidFill>
                  <a:schemeClr val="tx1"/>
                </a:solidFill>
                <a:latin typeface="Arial"/>
                <a:cs typeface="Arial"/>
              </a:defRPr>
            </a:lvl1pPr>
            <a:lvl2pPr marL="0" indent="0">
              <a:spcBef>
                <a:spcPts val="250"/>
              </a:spcBef>
              <a:buFontTx/>
              <a:buNone/>
              <a:defRPr sz="2400" cap="all">
                <a:solidFill>
                  <a:srgbClr val="C1333C"/>
                </a:solidFill>
                <a:latin typeface="Arial"/>
                <a:cs typeface="Arial"/>
              </a:defRPr>
            </a:lvl2pPr>
            <a:lvl3pPr marL="0" indent="-180000">
              <a:spcBef>
                <a:spcPts val="250"/>
              </a:spcBef>
              <a:buFont typeface="Arial"/>
              <a:buChar char="•"/>
              <a:defRPr sz="1800">
                <a:solidFill>
                  <a:schemeClr val="tx1"/>
                </a:solidFill>
                <a:latin typeface="Arial"/>
                <a:cs typeface="Arial"/>
              </a:defRPr>
            </a:lvl3pPr>
            <a:lvl4pPr marL="432000" indent="-228600">
              <a:spcBef>
                <a:spcPts val="250"/>
              </a:spcBef>
              <a:buFont typeface="Arial"/>
              <a:buChar char="•"/>
              <a:defRPr sz="1800">
                <a:solidFill>
                  <a:schemeClr val="tx1"/>
                </a:solidFill>
                <a:latin typeface="Arial"/>
                <a:cs typeface="Arial"/>
              </a:defRPr>
            </a:lvl4pPr>
            <a:lvl5pPr marL="594000" indent="-180000">
              <a:spcBef>
                <a:spcPts val="250"/>
              </a:spcBef>
              <a:buFont typeface="Arial"/>
              <a:buChar char="•"/>
              <a:defRPr sz="1800">
                <a:solidFill>
                  <a:schemeClr val="tx1"/>
                </a:solidFill>
                <a:latin typeface="Arial"/>
                <a:cs typeface="Aria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247099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7170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29065"/>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86"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PowerPoint_Presentation1.pptx"/></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51.jpeg"/></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Bz2wSNp_B_g"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5" Type="http://schemas.openxmlformats.org/officeDocument/2006/relationships/image" Target="../media/image18.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88950"/>
            <a:ext cx="237807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1"/>
          <p:cNvSpPr txBox="1">
            <a:spLocks noChangeArrowheads="1"/>
          </p:cNvSpPr>
          <p:nvPr/>
        </p:nvSpPr>
        <p:spPr bwMode="auto">
          <a:xfrm>
            <a:off x="395535" y="1352550"/>
            <a:ext cx="8423027"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800" b="1" dirty="0">
                <a:latin typeface="Arial" panose="020B0604020202020204" pitchFamily="34" charset="0"/>
              </a:rPr>
              <a:t>A note to teachers:</a:t>
            </a:r>
          </a:p>
          <a:p>
            <a:pPr eaLnBrk="1" hangingPunct="1">
              <a:spcBef>
                <a:spcPct val="0"/>
              </a:spcBef>
              <a:buFontTx/>
              <a:buNone/>
            </a:pPr>
            <a:endParaRPr lang="en-AU" altLang="en-US" sz="1800" dirty="0">
              <a:latin typeface="Arial" panose="020B0604020202020204" pitchFamily="34" charset="0"/>
            </a:endParaRPr>
          </a:p>
          <a:p>
            <a:pPr eaLnBrk="1" hangingPunct="1">
              <a:spcBef>
                <a:spcPct val="0"/>
              </a:spcBef>
              <a:buFontTx/>
              <a:buNone/>
            </a:pPr>
            <a:r>
              <a:rPr lang="en-AU" altLang="en-US" sz="1800" dirty="0">
                <a:latin typeface="Arial" panose="020B0604020202020204" pitchFamily="34" charset="0"/>
              </a:rPr>
              <a:t>We hope this PowerPoint is a useful resource for you to introduce or explore the work of Caritas Australia , as the Catholic Church’s international aid and development agency, with your primary students.</a:t>
            </a:r>
          </a:p>
          <a:p>
            <a:pPr eaLnBrk="1" hangingPunct="1">
              <a:spcBef>
                <a:spcPct val="0"/>
              </a:spcBef>
              <a:buFontTx/>
              <a:buNone/>
            </a:pPr>
            <a:endParaRPr lang="en-AU" altLang="en-US" sz="1800" dirty="0">
              <a:latin typeface="Arial" panose="020B0604020202020204" pitchFamily="34" charset="0"/>
            </a:endParaRPr>
          </a:p>
          <a:p>
            <a:pPr eaLnBrk="1" hangingPunct="1">
              <a:spcBef>
                <a:spcPct val="0"/>
              </a:spcBef>
              <a:buFontTx/>
              <a:buNone/>
            </a:pPr>
            <a:r>
              <a:rPr lang="en-AU" altLang="en-US" sz="1800" dirty="0">
                <a:latin typeface="Arial" panose="020B0604020202020204" pitchFamily="34" charset="0"/>
              </a:rPr>
              <a:t>The presentation generally takes around 25 minutes. You may choose to use only some slides to suit the length you need.</a:t>
            </a:r>
          </a:p>
          <a:p>
            <a:pPr eaLnBrk="1" hangingPunct="1">
              <a:spcBef>
                <a:spcPct val="0"/>
              </a:spcBef>
              <a:buFontTx/>
              <a:buNone/>
            </a:pPr>
            <a:endParaRPr lang="en-AU" altLang="en-US" sz="1800" dirty="0">
              <a:latin typeface="Arial" panose="020B0604020202020204" pitchFamily="34" charset="0"/>
            </a:endParaRPr>
          </a:p>
          <a:p>
            <a:pPr eaLnBrk="1" hangingPunct="1">
              <a:spcBef>
                <a:spcPct val="0"/>
              </a:spcBef>
              <a:buFontTx/>
              <a:buNone/>
            </a:pPr>
            <a:r>
              <a:rPr lang="en-AU" altLang="en-US" sz="2000" b="1" dirty="0">
                <a:solidFill>
                  <a:srgbClr val="C00000"/>
                </a:solidFill>
                <a:latin typeface="Arial" panose="020B0604020202020204" pitchFamily="34" charset="0"/>
              </a:rPr>
              <a:t>Please note we have included many teaching notes and ideas for how to present this to a primary audience in the slide notes sections.</a:t>
            </a:r>
          </a:p>
          <a:p>
            <a:pPr eaLnBrk="1" hangingPunct="1">
              <a:spcBef>
                <a:spcPct val="0"/>
              </a:spcBef>
              <a:buFontTx/>
              <a:buNone/>
            </a:pPr>
            <a:endParaRPr lang="en-AU" altLang="en-US" sz="2000" b="1" dirty="0">
              <a:solidFill>
                <a:srgbClr val="C00000"/>
              </a:solidFill>
              <a:latin typeface="Arial" panose="020B0604020202020204" pitchFamily="34" charset="0"/>
            </a:endParaRPr>
          </a:p>
          <a:p>
            <a:pPr eaLnBrk="1" hangingPunct="1">
              <a:spcBef>
                <a:spcPct val="0"/>
              </a:spcBef>
              <a:buFontTx/>
              <a:buNone/>
            </a:pPr>
            <a:r>
              <a:rPr lang="en-AU" altLang="en-US" sz="1800" dirty="0">
                <a:latin typeface="Arial" panose="020B0604020202020204" pitchFamily="34" charset="0"/>
              </a:rPr>
              <a:t>Additionally, at the end of the presentation we have suggested some follow up Caritas activities that you may like to use. </a:t>
            </a:r>
          </a:p>
          <a:p>
            <a:pPr eaLnBrk="1" hangingPunct="1">
              <a:spcBef>
                <a:spcPct val="0"/>
              </a:spcBef>
              <a:buFontTx/>
              <a:buNone/>
            </a:pPr>
            <a:endParaRPr lang="en-AU" altLang="en-US" sz="1800" dirty="0">
              <a:latin typeface="Arial" panose="020B0604020202020204" pitchFamily="34" charset="0"/>
            </a:endParaRPr>
          </a:p>
          <a:p>
            <a:pPr eaLnBrk="1" hangingPunct="1">
              <a:spcBef>
                <a:spcPct val="0"/>
              </a:spcBef>
              <a:buFontTx/>
              <a:buNone/>
            </a:pPr>
            <a:endParaRPr lang="en-AU" altLang="en-US" sz="18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4288"/>
            <a:ext cx="9182100"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5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625475" y="1628775"/>
            <a:ext cx="8050213" cy="1570038"/>
          </a:xfrm>
          <a:prstGeom prst="rect">
            <a:avLst/>
          </a:prstGeom>
          <a:noFill/>
        </p:spPr>
        <p:txBody>
          <a:bodyPr>
            <a:spAutoFit/>
          </a:bodyPr>
          <a:lstStyle/>
          <a:p>
            <a:pPr algn="ctr" eaLnBrk="1" fontAlgn="auto" hangingPunct="1">
              <a:spcBef>
                <a:spcPts val="0"/>
              </a:spcBef>
              <a:spcAft>
                <a:spcPts val="0"/>
              </a:spcAft>
              <a:defRPr/>
            </a:pPr>
            <a:r>
              <a:rPr lang="en-AU" sz="4800" b="1" dirty="0">
                <a:solidFill>
                  <a:srgbClr val="24518F"/>
                </a:solidFill>
                <a:effectLst>
                  <a:outerShdw blurRad="38100" dist="38100" dir="2700000" algn="tl">
                    <a:srgbClr val="000000">
                      <a:alpha val="43137"/>
                    </a:srgbClr>
                  </a:outerShdw>
                </a:effectLst>
                <a:latin typeface="+mn-lt"/>
              </a:rPr>
              <a:t>LOVE and COMPASSION </a:t>
            </a:r>
          </a:p>
          <a:p>
            <a:pPr algn="ctr" eaLnBrk="1" fontAlgn="auto" hangingPunct="1">
              <a:spcBef>
                <a:spcPts val="0"/>
              </a:spcBef>
              <a:spcAft>
                <a:spcPts val="0"/>
              </a:spcAft>
              <a:defRPr/>
            </a:pPr>
            <a:r>
              <a:rPr lang="en-AU" sz="4800" b="1" dirty="0">
                <a:solidFill>
                  <a:srgbClr val="24518F"/>
                </a:solidFill>
                <a:effectLst>
                  <a:outerShdw blurRad="38100" dist="38100" dir="2700000" algn="tl">
                    <a:srgbClr val="000000">
                      <a:alpha val="43137"/>
                    </a:srgbClr>
                  </a:outerShdw>
                </a:effectLst>
                <a:latin typeface="+mn-lt"/>
              </a:rPr>
              <a:t>in ACTION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4175507997"/>
              </p:ext>
            </p:extLst>
          </p:nvPr>
        </p:nvGraphicFramePr>
        <p:xfrm>
          <a:off x="-30706" y="0"/>
          <a:ext cx="9355233" cy="7015613"/>
        </p:xfrm>
        <a:graphic>
          <a:graphicData uri="http://schemas.openxmlformats.org/presentationml/2006/ole">
            <mc:AlternateContent xmlns:mc="http://schemas.openxmlformats.org/markup-compatibility/2006">
              <mc:Choice xmlns:v="urn:schemas-microsoft-com:vml" Requires="v">
                <p:oleObj spid="_x0000_s1030" name="Presentation" r:id="rId4" imgW="4570418" imgH="3427323" progId="PowerPoint.Show.12">
                  <p:embed/>
                </p:oleObj>
              </mc:Choice>
              <mc:Fallback>
                <p:oleObj name="Presentation" r:id="rId4" imgW="4570418" imgH="3427323" progId="PowerPoint.Show.12">
                  <p:embed/>
                  <p:pic>
                    <p:nvPicPr>
                      <p:cNvPr id="0" name=""/>
                      <p:cNvPicPr/>
                      <p:nvPr/>
                    </p:nvPicPr>
                    <p:blipFill>
                      <a:blip r:embed="rId5"/>
                      <a:stretch>
                        <a:fillRect/>
                      </a:stretch>
                    </p:blipFill>
                    <p:spPr>
                      <a:xfrm>
                        <a:off x="-30706" y="0"/>
                        <a:ext cx="9355233" cy="7015613"/>
                      </a:xfrm>
                      <a:prstGeom prst="rect">
                        <a:avLst/>
                      </a:prstGeom>
                    </p:spPr>
                  </p:pic>
                </p:oleObj>
              </mc:Fallback>
            </mc:AlternateContent>
          </a:graphicData>
        </a:graphic>
      </p:graphicFrame>
    </p:spTree>
    <p:extLst>
      <p:ext uri="{BB962C8B-B14F-4D97-AF65-F5344CB8AC3E}">
        <p14:creationId xmlns:p14="http://schemas.microsoft.com/office/powerpoint/2010/main" val="40094356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90488"/>
            <a:ext cx="9685338" cy="704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4822" y="535133"/>
            <a:ext cx="703210" cy="20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6" name="Group 7"/>
          <p:cNvGrpSpPr>
            <a:grpSpLocks/>
          </p:cNvGrpSpPr>
          <p:nvPr/>
        </p:nvGrpSpPr>
        <p:grpSpPr bwMode="auto">
          <a:xfrm>
            <a:off x="395288" y="5891213"/>
            <a:ext cx="1427162" cy="633412"/>
            <a:chOff x="193182" y="3658695"/>
            <a:chExt cx="1426466" cy="634377"/>
          </a:xfrm>
        </p:grpSpPr>
        <p:sp>
          <p:nvSpPr>
            <p:cNvPr id="9" name="Rectangle 8"/>
            <p:cNvSpPr/>
            <p:nvPr/>
          </p:nvSpPr>
          <p:spPr>
            <a:xfrm>
              <a:off x="972264" y="4076843"/>
              <a:ext cx="215795" cy="216229"/>
            </a:xfrm>
            <a:prstGeom prst="rect">
              <a:avLst/>
            </a:prstGeom>
            <a:solidFill>
              <a:srgbClr val="432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rot="20078495">
              <a:off x="504180" y="4040275"/>
              <a:ext cx="215795" cy="216229"/>
            </a:xfrm>
            <a:prstGeom prst="rect">
              <a:avLst/>
            </a:prstGeom>
            <a:solidFill>
              <a:srgbClr val="289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C000"/>
                </a:solidFill>
              </a:endParaRPr>
            </a:p>
          </p:txBody>
        </p:sp>
        <p:sp>
          <p:nvSpPr>
            <p:cNvPr id="11" name="Rectangle 10"/>
            <p:cNvSpPr/>
            <p:nvPr/>
          </p:nvSpPr>
          <p:spPr>
            <a:xfrm rot="468476">
              <a:off x="193182" y="3658695"/>
              <a:ext cx="215795" cy="216229"/>
            </a:xfrm>
            <a:prstGeom prst="rect">
              <a:avLst/>
            </a:prstGeom>
            <a:solidFill>
              <a:srgbClr val="BA20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BA2027"/>
                </a:solidFill>
              </a:endParaRPr>
            </a:p>
          </p:txBody>
        </p:sp>
        <p:sp>
          <p:nvSpPr>
            <p:cNvPr id="12" name="Rectangle 11"/>
            <p:cNvSpPr/>
            <p:nvPr/>
          </p:nvSpPr>
          <p:spPr>
            <a:xfrm>
              <a:off x="1188059" y="4076843"/>
              <a:ext cx="215795" cy="216229"/>
            </a:xfrm>
            <a:prstGeom prst="rect">
              <a:avLst/>
            </a:prstGeom>
            <a:solidFill>
              <a:srgbClr val="E89E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1403853" y="4076843"/>
              <a:ext cx="215795" cy="216229"/>
            </a:xfrm>
            <a:prstGeom prst="rect">
              <a:avLst/>
            </a:prstGeom>
            <a:solidFill>
              <a:srgbClr val="245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14" name="TextBox 13"/>
          <p:cNvSpPr txBox="1"/>
          <p:nvPr/>
        </p:nvSpPr>
        <p:spPr>
          <a:xfrm>
            <a:off x="804863" y="723900"/>
            <a:ext cx="8101012" cy="830263"/>
          </a:xfrm>
          <a:prstGeom prst="rect">
            <a:avLst/>
          </a:prstGeom>
          <a:noFill/>
        </p:spPr>
        <p:txBody>
          <a:bodyPr>
            <a:spAutoFit/>
          </a:bodyPr>
          <a:lstStyle/>
          <a:p>
            <a:pPr algn="ctr" eaLnBrk="1" fontAlgn="auto" hangingPunct="1">
              <a:spcBef>
                <a:spcPts val="0"/>
              </a:spcBef>
              <a:spcAft>
                <a:spcPts val="0"/>
              </a:spcAft>
              <a:defRPr/>
            </a:pPr>
            <a:r>
              <a:rPr lang="en-AU" sz="4800" b="1" dirty="0">
                <a:solidFill>
                  <a:schemeClr val="bg1"/>
                </a:solidFill>
                <a:effectLst>
                  <a:outerShdw blurRad="38100" dist="38100" dir="2700000" algn="tl">
                    <a:srgbClr val="000000">
                      <a:alpha val="43137"/>
                    </a:srgbClr>
                  </a:outerShdw>
                </a:effectLst>
                <a:latin typeface="+mn-lt"/>
              </a:rPr>
              <a:t>We work with all people.</a:t>
            </a:r>
          </a:p>
        </p:txBody>
      </p:sp>
      <p:sp>
        <p:nvSpPr>
          <p:cNvPr id="15" name="TextBox 14"/>
          <p:cNvSpPr txBox="1"/>
          <p:nvPr/>
        </p:nvSpPr>
        <p:spPr>
          <a:xfrm>
            <a:off x="827088" y="1700213"/>
            <a:ext cx="8101012" cy="1570037"/>
          </a:xfrm>
          <a:prstGeom prst="rect">
            <a:avLst/>
          </a:prstGeom>
          <a:noFill/>
        </p:spPr>
        <p:txBody>
          <a:bodyPr>
            <a:spAutoFit/>
          </a:bodyPr>
          <a:lstStyle/>
          <a:p>
            <a:pPr algn="ctr" eaLnBrk="1" fontAlgn="auto" hangingPunct="1">
              <a:spcBef>
                <a:spcPts val="0"/>
              </a:spcBef>
              <a:spcAft>
                <a:spcPts val="0"/>
              </a:spcAft>
              <a:defRPr/>
            </a:pPr>
            <a:r>
              <a:rPr lang="en-AU" sz="4800" b="1" dirty="0">
                <a:solidFill>
                  <a:schemeClr val="bg1"/>
                </a:solidFill>
                <a:effectLst>
                  <a:outerShdw blurRad="38100" dist="38100" dir="2700000" algn="tl">
                    <a:srgbClr val="000000">
                      <a:alpha val="43137"/>
                    </a:srgbClr>
                  </a:outerShdw>
                </a:effectLst>
                <a:latin typeface="+mn-lt"/>
              </a:rPr>
              <a:t>Because we believe everyone is special.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920750"/>
            <a:ext cx="8999537"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3"/>
          <p:cNvSpPr txBox="1">
            <a:spLocks noChangeArrowheads="1"/>
          </p:cNvSpPr>
          <p:nvPr/>
        </p:nvSpPr>
        <p:spPr bwMode="auto">
          <a:xfrm>
            <a:off x="424820" y="5664150"/>
            <a:ext cx="80966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b="1" dirty="0">
                <a:solidFill>
                  <a:schemeClr val="bg2"/>
                </a:solidFill>
                <a:latin typeface="+mn-lt"/>
              </a:rPr>
              <a:t>More than 160 Caritas organisations around the world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1117848" y="2276872"/>
            <a:ext cx="690830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AU" altLang="en-US" sz="12000" b="1" dirty="0">
                <a:solidFill>
                  <a:srgbClr val="C00000"/>
                </a:solidFill>
                <a:latin typeface="Felt Tip Roman" panose="03080502040305020204" pitchFamily="66" charset="0"/>
                <a:cs typeface="Arial" panose="020B0604020202020204" pitchFamily="34" charset="0"/>
              </a:rPr>
              <a:t>Why?</a:t>
            </a:r>
          </a:p>
        </p:txBody>
      </p:sp>
      <p:pic>
        <p:nvPicPr>
          <p:cNvPr id="12"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4819" y="340271"/>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190500"/>
            <a:ext cx="11155363"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5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81000" y="677863"/>
            <a:ext cx="8077200" cy="2308225"/>
          </a:xfrm>
          <a:prstGeom prst="rect">
            <a:avLst/>
          </a:prstGeom>
          <a:noFill/>
        </p:spPr>
        <p:txBody>
          <a:bodyPr>
            <a:spAutoFit/>
          </a:bodyPr>
          <a:lstStyle/>
          <a:p>
            <a:pPr algn="ctr" eaLnBrk="1" fontAlgn="auto" hangingPunct="1">
              <a:spcBef>
                <a:spcPts val="0"/>
              </a:spcBef>
              <a:spcAft>
                <a:spcPts val="0"/>
              </a:spcAft>
              <a:defRPr/>
            </a:pPr>
            <a:r>
              <a:rPr lang="en-AU" sz="4800" b="1" dirty="0">
                <a:solidFill>
                  <a:srgbClr val="002060"/>
                </a:solidFill>
                <a:effectLst>
                  <a:outerShdw blurRad="38100" dist="38100" dir="2700000" algn="tl">
                    <a:srgbClr val="000000">
                      <a:alpha val="43137"/>
                    </a:srgbClr>
                  </a:outerShdw>
                </a:effectLst>
                <a:latin typeface="+mn-lt"/>
              </a:rPr>
              <a:t>We believe God wants a world where everyone is looked after and treated fairly.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75" y="1612900"/>
            <a:ext cx="4030663" cy="368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33913" y="3179763"/>
            <a:ext cx="180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8"/>
          <p:cNvSpPr txBox="1">
            <a:spLocks noChangeArrowheads="1"/>
          </p:cNvSpPr>
          <p:nvPr/>
        </p:nvSpPr>
        <p:spPr bwMode="auto">
          <a:xfrm>
            <a:off x="152474" y="2865438"/>
            <a:ext cx="362743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5000" b="1" dirty="0">
                <a:solidFill>
                  <a:schemeClr val="bg1"/>
                </a:solidFill>
                <a:latin typeface="+mj-lt"/>
              </a:rPr>
              <a:t>What does </a:t>
            </a:r>
          </a:p>
        </p:txBody>
      </p:sp>
      <p:sp>
        <p:nvSpPr>
          <p:cNvPr id="17416" name="TextBox 19"/>
          <p:cNvSpPr txBox="1">
            <a:spLocks noChangeArrowheads="1"/>
          </p:cNvSpPr>
          <p:nvPr/>
        </p:nvSpPr>
        <p:spPr bwMode="auto">
          <a:xfrm>
            <a:off x="7615885" y="2865438"/>
            <a:ext cx="18732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5000" b="1" dirty="0">
                <a:solidFill>
                  <a:schemeClr val="bg1"/>
                </a:solidFill>
                <a:latin typeface="+mj-lt"/>
              </a:rPr>
              <a:t>do?</a:t>
            </a:r>
          </a:p>
        </p:txBody>
      </p:sp>
      <p:pic>
        <p:nvPicPr>
          <p:cNvPr id="14"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4240213"/>
            <a:ext cx="6035675"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TextBox 23"/>
          <p:cNvSpPr txBox="1">
            <a:spLocks noChangeArrowheads="1"/>
          </p:cNvSpPr>
          <p:nvPr/>
        </p:nvSpPr>
        <p:spPr bwMode="auto">
          <a:xfrm>
            <a:off x="404813" y="981075"/>
            <a:ext cx="83153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4400" b="1" dirty="0" smtClean="0">
                <a:solidFill>
                  <a:schemeClr val="bg1"/>
                </a:solidFill>
                <a:latin typeface="Arial" panose="020B0604020202020204" pitchFamily="34" charset="0"/>
              </a:rPr>
              <a:t>(Emergency Relief)</a:t>
            </a:r>
            <a:endParaRPr lang="en-AU" altLang="en-US" sz="4400" b="1" i="1" dirty="0">
              <a:solidFill>
                <a:schemeClr val="bg1"/>
              </a:solidFill>
              <a:latin typeface="Arial" panose="020B0604020202020204" pitchFamily="34" charset="0"/>
            </a:endParaRPr>
          </a:p>
        </p:txBody>
      </p:sp>
      <p:sp>
        <p:nvSpPr>
          <p:cNvPr id="25" name="TextBox 24"/>
          <p:cNvSpPr txBox="1"/>
          <p:nvPr/>
        </p:nvSpPr>
        <p:spPr>
          <a:xfrm>
            <a:off x="381000" y="501650"/>
            <a:ext cx="8315325" cy="769938"/>
          </a:xfrm>
          <a:prstGeom prst="rect">
            <a:avLst/>
          </a:prstGeom>
          <a:noFill/>
        </p:spPr>
        <p:txBody>
          <a:bodyPr>
            <a:spAutoFit/>
          </a:bodyPr>
          <a:lstStyle/>
          <a:p>
            <a:pPr algn="ctr" eaLnBrk="1" fontAlgn="auto" hangingPunct="1">
              <a:spcBef>
                <a:spcPts val="0"/>
              </a:spcBef>
              <a:spcAft>
                <a:spcPts val="0"/>
              </a:spcAft>
              <a:defRPr/>
            </a:pPr>
            <a:r>
              <a:rPr lang="en-AU" sz="4400" b="1" dirty="0">
                <a:solidFill>
                  <a:schemeClr val="bg1"/>
                </a:solidFill>
                <a:effectLst>
                  <a:outerShdw blurRad="38100" dist="38100" dir="2700000" algn="tl">
                    <a:srgbClr val="000000">
                      <a:alpha val="43137"/>
                    </a:srgbClr>
                  </a:outerShdw>
                </a:effectLst>
                <a:latin typeface="+mn-lt"/>
              </a:rPr>
              <a:t>AID</a:t>
            </a:r>
            <a:endParaRPr lang="en-AU" sz="4400" b="1" i="1" dirty="0">
              <a:solidFill>
                <a:schemeClr val="bg1"/>
              </a:solidFill>
              <a:effectLst>
                <a:outerShdw blurRad="38100" dist="38100" dir="2700000" algn="tl">
                  <a:srgbClr val="000000">
                    <a:alpha val="43137"/>
                  </a:srgbClr>
                </a:outerShdw>
              </a:effectLst>
              <a:latin typeface="+mn-lt"/>
            </a:endParaRPr>
          </a:p>
        </p:txBody>
      </p:sp>
      <p:pic>
        <p:nvPicPr>
          <p:cNvPr id="1844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73238"/>
            <a:ext cx="2971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725" y="1773238"/>
            <a:ext cx="4892675"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4138" y="3487738"/>
            <a:ext cx="3497262"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16"/>
          <p:cNvSpPr txBox="1">
            <a:spLocks noChangeArrowheads="1"/>
          </p:cNvSpPr>
          <p:nvPr/>
        </p:nvSpPr>
        <p:spPr bwMode="auto">
          <a:xfrm>
            <a:off x="354013" y="461963"/>
            <a:ext cx="843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4400" b="1" dirty="0">
                <a:solidFill>
                  <a:schemeClr val="bg1"/>
                </a:solidFill>
                <a:latin typeface="+mj-lt"/>
              </a:rPr>
              <a:t>Cyclone Evan</a:t>
            </a:r>
            <a:endParaRPr lang="en-AU" altLang="en-US" sz="4400" b="1" i="1" dirty="0">
              <a:solidFill>
                <a:schemeClr val="bg1"/>
              </a:solidFill>
              <a:latin typeface="+mj-lt"/>
            </a:endParaRPr>
          </a:p>
        </p:txBody>
      </p:sp>
      <p:sp>
        <p:nvSpPr>
          <p:cNvPr id="3" name="Rectangle 2"/>
          <p:cNvSpPr>
            <a:spLocks noChangeArrowheads="1"/>
          </p:cNvSpPr>
          <p:nvPr/>
        </p:nvSpPr>
        <p:spPr bwMode="auto">
          <a:xfrm>
            <a:off x="539552" y="1761778"/>
            <a:ext cx="4572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600" dirty="0" smtClean="0">
                <a:latin typeface="Arial" panose="020B0604020202020204" pitchFamily="34" charset="0"/>
              </a:rPr>
              <a:t>Caritas assisted </a:t>
            </a:r>
            <a:r>
              <a:rPr lang="en-AU" sz="2800" b="1" dirty="0"/>
              <a:t>over 59,000 households </a:t>
            </a:r>
            <a:r>
              <a:rPr lang="en-AU" sz="2800" dirty="0"/>
              <a:t>with emergency </a:t>
            </a:r>
            <a:r>
              <a:rPr lang="en-AU" sz="2800" dirty="0" smtClean="0"/>
              <a:t>aid such as: </a:t>
            </a:r>
          </a:p>
          <a:p>
            <a:pPr marL="457200" indent="-457200" eaLnBrk="1" hangingPunct="1">
              <a:spcBef>
                <a:spcPct val="0"/>
              </a:spcBef>
              <a:buFontTx/>
              <a:buChar char="-"/>
            </a:pPr>
            <a:r>
              <a:rPr lang="en-AU" sz="2800" dirty="0"/>
              <a:t>t</a:t>
            </a:r>
            <a:r>
              <a:rPr lang="en-AU" sz="2800" dirty="0" smtClean="0"/>
              <a:t>arpaulins</a:t>
            </a:r>
          </a:p>
          <a:p>
            <a:pPr marL="457200" indent="-457200" eaLnBrk="1" hangingPunct="1">
              <a:spcBef>
                <a:spcPct val="0"/>
              </a:spcBef>
              <a:buFontTx/>
              <a:buChar char="-"/>
            </a:pPr>
            <a:r>
              <a:rPr lang="en-AU" sz="2800" dirty="0"/>
              <a:t>b</a:t>
            </a:r>
            <a:r>
              <a:rPr lang="en-AU" sz="2800" dirty="0" smtClean="0"/>
              <a:t>lankets</a:t>
            </a:r>
          </a:p>
          <a:p>
            <a:pPr marL="457200" indent="-457200" eaLnBrk="1" hangingPunct="1">
              <a:spcBef>
                <a:spcPct val="0"/>
              </a:spcBef>
              <a:buFontTx/>
              <a:buChar char="-"/>
            </a:pPr>
            <a:r>
              <a:rPr lang="en-AU" sz="2800" dirty="0" smtClean="0"/>
              <a:t>water </a:t>
            </a:r>
            <a:r>
              <a:rPr lang="en-AU" sz="2800" dirty="0"/>
              <a:t>and hygiene </a:t>
            </a:r>
            <a:r>
              <a:rPr lang="en-AU" sz="2800" dirty="0" smtClean="0"/>
              <a:t>kits</a:t>
            </a:r>
          </a:p>
          <a:p>
            <a:pPr marL="457200" indent="-457200" eaLnBrk="1" hangingPunct="1">
              <a:spcBef>
                <a:spcPct val="0"/>
              </a:spcBef>
              <a:buFontTx/>
              <a:buChar char="-"/>
            </a:pPr>
            <a:r>
              <a:rPr lang="en-AU" sz="2800" dirty="0" smtClean="0"/>
              <a:t>non-food </a:t>
            </a:r>
            <a:r>
              <a:rPr lang="en-AU" sz="2800" dirty="0"/>
              <a:t>items </a:t>
            </a:r>
            <a:endParaRPr lang="en-AU" sz="2800" dirty="0" smtClean="0"/>
          </a:p>
          <a:p>
            <a:pPr marL="457200" indent="-457200" eaLnBrk="1" hangingPunct="1">
              <a:spcBef>
                <a:spcPct val="0"/>
              </a:spcBef>
              <a:buFontTx/>
              <a:buChar char="-"/>
            </a:pPr>
            <a:r>
              <a:rPr lang="en-AU" sz="2800" dirty="0" smtClean="0"/>
              <a:t>corrugated </a:t>
            </a:r>
            <a:r>
              <a:rPr lang="en-AU" sz="2800" dirty="0"/>
              <a:t>iron </a:t>
            </a:r>
            <a:r>
              <a:rPr lang="en-AU" sz="2800" dirty="0" smtClean="0"/>
              <a:t>sheeting</a:t>
            </a:r>
            <a:endParaRPr lang="en-AU" altLang="en-US" sz="2600" dirty="0">
              <a:latin typeface="Arial" panose="020B0604020202020204" pitchFamily="34" charset="0"/>
            </a:endParaRPr>
          </a:p>
        </p:txBody>
      </p:sp>
      <p:pic>
        <p:nvPicPr>
          <p:cNvPr id="19464"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45075" y="1285065"/>
            <a:ext cx="3863975" cy="2575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60255" y="4042536"/>
            <a:ext cx="3832225" cy="255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smtClean="0"/>
              <a:t>Nepal earthquake</a:t>
            </a:r>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TextBox 1"/>
          <p:cNvSpPr txBox="1">
            <a:spLocks noChangeArrowheads="1"/>
          </p:cNvSpPr>
          <p:nvPr/>
        </p:nvSpPr>
        <p:spPr bwMode="auto">
          <a:xfrm>
            <a:off x="-36513" y="1982788"/>
            <a:ext cx="786130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AU" altLang="en-US" sz="2800" dirty="0">
              <a:latin typeface="Arial" panose="020B0604020202020204" pitchFamily="34" charset="0"/>
            </a:endParaRPr>
          </a:p>
          <a:p>
            <a:pPr eaLnBrk="1" hangingPunct="1">
              <a:spcBef>
                <a:spcPct val="0"/>
              </a:spcBef>
              <a:buFontTx/>
              <a:buNone/>
            </a:pPr>
            <a:r>
              <a:rPr lang="en-AU" altLang="en-US" sz="2800" dirty="0">
                <a:latin typeface="Arial" panose="020B0604020202020204" pitchFamily="34" charset="0"/>
              </a:rPr>
              <a:t>    Food </a:t>
            </a:r>
          </a:p>
          <a:p>
            <a:pPr eaLnBrk="1" hangingPunct="1">
              <a:spcBef>
                <a:spcPct val="0"/>
              </a:spcBef>
              <a:buFontTx/>
              <a:buNone/>
            </a:pPr>
            <a:r>
              <a:rPr lang="en-AU" altLang="en-US" sz="2800" dirty="0">
                <a:latin typeface="Arial" panose="020B0604020202020204" pitchFamily="34" charset="0"/>
              </a:rPr>
              <a:t>    Health care</a:t>
            </a:r>
            <a:br>
              <a:rPr lang="en-AU" altLang="en-US" sz="2800" dirty="0">
                <a:latin typeface="Arial" panose="020B0604020202020204" pitchFamily="34" charset="0"/>
              </a:rPr>
            </a:br>
            <a:r>
              <a:rPr lang="en-AU" altLang="en-US" sz="2800" dirty="0">
                <a:latin typeface="Arial" panose="020B0604020202020204" pitchFamily="34" charset="0"/>
              </a:rPr>
              <a:t>    Educational services</a:t>
            </a:r>
            <a:br>
              <a:rPr lang="en-AU" altLang="en-US" sz="2800" dirty="0">
                <a:latin typeface="Arial" panose="020B0604020202020204" pitchFamily="34" charset="0"/>
              </a:rPr>
            </a:br>
            <a:r>
              <a:rPr lang="en-AU" altLang="en-US" sz="2800" dirty="0">
                <a:latin typeface="Arial" panose="020B0604020202020204" pitchFamily="34" charset="0"/>
              </a:rPr>
              <a:t>    Water and sanitation</a:t>
            </a:r>
          </a:p>
          <a:p>
            <a:pPr eaLnBrk="1" hangingPunct="1">
              <a:spcBef>
                <a:spcPct val="0"/>
              </a:spcBef>
              <a:buFontTx/>
              <a:buNone/>
            </a:pPr>
            <a:r>
              <a:rPr lang="en-AU" altLang="en-US" sz="2800" dirty="0">
                <a:latin typeface="Arial" panose="020B0604020202020204" pitchFamily="34" charset="0"/>
              </a:rPr>
              <a:t>    Shelter</a:t>
            </a:r>
            <a:br>
              <a:rPr lang="en-AU" altLang="en-US" sz="2800" dirty="0">
                <a:latin typeface="Arial" panose="020B0604020202020204" pitchFamily="34" charset="0"/>
              </a:rPr>
            </a:br>
            <a:r>
              <a:rPr lang="en-AU" altLang="en-US" sz="2800" dirty="0">
                <a:latin typeface="Arial" panose="020B0604020202020204" pitchFamily="34" charset="0"/>
              </a:rPr>
              <a:t>    Blankets/clothing </a:t>
            </a:r>
          </a:p>
        </p:txBody>
      </p:sp>
      <p:pic>
        <p:nvPicPr>
          <p:cNvPr id="204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040" y="2276872"/>
            <a:ext cx="4796287" cy="3240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smtClean="0"/>
              <a:t>Syria</a:t>
            </a:r>
            <a:br>
              <a:rPr lang="en-AU" dirty="0" smtClean="0"/>
            </a:br>
            <a:r>
              <a:rPr lang="en-AU" cap="none" dirty="0" smtClean="0"/>
              <a:t>Helping over 100,000 people</a:t>
            </a:r>
            <a:endParaRPr lang="en-AU" cap="non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r="23676"/>
          <a:stretch>
            <a:fillRect/>
          </a:stretch>
        </p:blipFill>
        <p:spPr bwMode="auto">
          <a:xfrm>
            <a:off x="1115616" y="2182812"/>
            <a:ext cx="601345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129066" y="2366961"/>
            <a:ext cx="2351088" cy="1631216"/>
          </a:xfrm>
          <a:prstGeom prst="rect">
            <a:avLst/>
          </a:prstGeom>
          <a:noFill/>
        </p:spPr>
        <p:txBody>
          <a:bodyPr>
            <a:spAutoFit/>
          </a:bodyPr>
          <a:lstStyle/>
          <a:p>
            <a:pPr eaLnBrk="1" fontAlgn="auto" hangingPunct="1">
              <a:spcBef>
                <a:spcPts val="0"/>
              </a:spcBef>
              <a:spcAft>
                <a:spcPts val="0"/>
              </a:spcAft>
              <a:defRPr/>
            </a:pPr>
            <a:r>
              <a:rPr lang="en-AU" sz="8000" dirty="0">
                <a:latin typeface="+mj-lt"/>
                <a:cs typeface="AngsanaUPC" pitchFamily="18" charset="-34"/>
              </a:rPr>
              <a:t> </a:t>
            </a:r>
            <a:r>
              <a:rPr lang="en-AU" sz="10000" dirty="0">
                <a:latin typeface="+mj-lt"/>
                <a:cs typeface="AngsanaUPC" pitchFamily="18" charset="-34"/>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3"/>
          <p:cNvSpPr>
            <a:spLocks noChangeArrowheads="1"/>
          </p:cNvSpPr>
          <p:nvPr/>
        </p:nvSpPr>
        <p:spPr bwMode="auto">
          <a:xfrm>
            <a:off x="381000" y="2327275"/>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400" b="1" dirty="0">
                <a:latin typeface="Arial" panose="020B0604020202020204" pitchFamily="34" charset="0"/>
              </a:rPr>
              <a:t>Helping people help themselves out of poverty</a:t>
            </a:r>
            <a:endParaRPr lang="en-AU" altLang="en-US" sz="4400" dirty="0">
              <a:latin typeface="Arial" panose="020B0604020202020204" pitchFamily="34" charset="0"/>
            </a:endParaRPr>
          </a:p>
        </p:txBody>
      </p:sp>
      <p:pic>
        <p:nvPicPr>
          <p:cNvPr id="215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244600"/>
            <a:ext cx="3543300"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sz="4200" dirty="0" smtClean="0"/>
              <a:t>Long-term development</a:t>
            </a:r>
            <a:endParaRPr lang="en-AU" sz="4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03188"/>
            <a:ext cx="9372600" cy="706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5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0613" y="723900"/>
            <a:ext cx="3913187"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0613" y="3786188"/>
            <a:ext cx="3913187"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42313" y="1428113"/>
            <a:ext cx="469645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400" b="1" dirty="0" smtClean="0">
                <a:latin typeface="Arial" panose="020B0604020202020204" pitchFamily="34" charset="0"/>
              </a:rPr>
              <a:t>Energy </a:t>
            </a:r>
            <a:r>
              <a:rPr lang="en-AU" altLang="en-US" sz="4400" b="1" dirty="0">
                <a:latin typeface="Arial" panose="020B0604020202020204" pitchFamily="34" charset="0"/>
              </a:rPr>
              <a:t>Saving Stoves</a:t>
            </a:r>
          </a:p>
        </p:txBody>
      </p:sp>
      <p:pic>
        <p:nvPicPr>
          <p:cNvPr id="235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150" y="3216275"/>
            <a:ext cx="3886200" cy="29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163888"/>
            <a:ext cx="3962400"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3050" y="566738"/>
            <a:ext cx="3375025"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39552" y="396875"/>
            <a:ext cx="7956748" cy="1143000"/>
          </a:xfrm>
        </p:spPr>
        <p:txBody>
          <a:bodyPr/>
          <a:lstStyle/>
          <a:p>
            <a:r>
              <a:rPr lang="en-AU" dirty="0" err="1" smtClean="0"/>
              <a:t>malawi</a:t>
            </a:r>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13"/>
          <p:cNvSpPr txBox="1">
            <a:spLocks noChangeArrowheads="1"/>
          </p:cNvSpPr>
          <p:nvPr/>
        </p:nvSpPr>
        <p:spPr bwMode="auto">
          <a:xfrm>
            <a:off x="-483776" y="1855344"/>
            <a:ext cx="48958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4400" b="1" dirty="0" smtClean="0">
                <a:latin typeface="Arial" panose="020B0604020202020204" pitchFamily="34" charset="0"/>
              </a:rPr>
              <a:t>Water </a:t>
            </a:r>
            <a:r>
              <a:rPr lang="en-AU" altLang="en-US" sz="4400" b="1" dirty="0">
                <a:latin typeface="Arial" panose="020B0604020202020204" pitchFamily="34" charset="0"/>
              </a:rPr>
              <a:t>and </a:t>
            </a:r>
          </a:p>
          <a:p>
            <a:pPr algn="ctr" eaLnBrk="1" hangingPunct="1">
              <a:spcBef>
                <a:spcPct val="0"/>
              </a:spcBef>
              <a:buFontTx/>
              <a:buNone/>
            </a:pPr>
            <a:r>
              <a:rPr lang="en-AU" altLang="en-US" sz="4400" b="1" dirty="0">
                <a:latin typeface="Arial" panose="020B0604020202020204" pitchFamily="34" charset="0"/>
              </a:rPr>
              <a:t>Sanitation</a:t>
            </a:r>
          </a:p>
        </p:txBody>
      </p:sp>
      <p:sp>
        <p:nvSpPr>
          <p:cNvPr id="24582" name="TextBox 5"/>
          <p:cNvSpPr txBox="1">
            <a:spLocks noChangeArrowheads="1"/>
          </p:cNvSpPr>
          <p:nvPr/>
        </p:nvSpPr>
        <p:spPr bwMode="auto">
          <a:xfrm>
            <a:off x="4407669" y="5823565"/>
            <a:ext cx="473633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1400" i="1" dirty="0">
                <a:latin typeface="Arial" panose="020B0604020202020204" pitchFamily="34" charset="0"/>
              </a:rPr>
              <a:t>Rebecca </a:t>
            </a:r>
            <a:r>
              <a:rPr lang="en-AU" altLang="en-US" sz="1400" i="1" dirty="0" err="1">
                <a:latin typeface="Arial" panose="020B0604020202020204" pitchFamily="34" charset="0"/>
              </a:rPr>
              <a:t>Marizan</a:t>
            </a:r>
            <a:r>
              <a:rPr lang="en-AU" altLang="en-US" sz="1400" i="1" dirty="0">
                <a:latin typeface="Arial" panose="020B0604020202020204" pitchFamily="34" charset="0"/>
              </a:rPr>
              <a:t>- Water and Sanitation Committee Secretary</a:t>
            </a:r>
            <a:endParaRPr lang="en-AU" altLang="en-US" sz="1200" i="1" dirty="0">
              <a:latin typeface="Arial" panose="020B0604020202020204" pitchFamily="34" charset="0"/>
            </a:endParaRPr>
          </a:p>
        </p:txBody>
      </p:sp>
      <p:pic>
        <p:nvPicPr>
          <p:cNvPr id="245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916" y="414773"/>
            <a:ext cx="4072384" cy="537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AU" dirty="0" err="1" smtClean="0"/>
              <a:t>malawi</a:t>
            </a:r>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5"/>
          <p:cNvSpPr txBox="1">
            <a:spLocks noChangeArrowheads="1"/>
          </p:cNvSpPr>
          <p:nvPr/>
        </p:nvSpPr>
        <p:spPr bwMode="auto">
          <a:xfrm>
            <a:off x="2267744" y="5931735"/>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800" b="1" dirty="0">
                <a:solidFill>
                  <a:srgbClr val="C00000"/>
                </a:solidFill>
                <a:latin typeface="Arial" panose="020B0604020202020204" pitchFamily="34" charset="0"/>
              </a:rPr>
              <a:t>The Borehole</a:t>
            </a:r>
            <a:endParaRPr lang="en-AU" altLang="en-US" sz="1800" b="1" dirty="0">
              <a:solidFill>
                <a:srgbClr val="C00000"/>
              </a:solidFill>
              <a:latin typeface="Arial" panose="020B0604020202020204" pitchFamily="34" charset="0"/>
            </a:endParaRP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884237"/>
            <a:ext cx="6743700"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5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5"/>
          <p:cNvSpPr txBox="1">
            <a:spLocks noChangeArrowheads="1"/>
          </p:cNvSpPr>
          <p:nvPr/>
        </p:nvSpPr>
        <p:spPr bwMode="auto">
          <a:xfrm>
            <a:off x="944240" y="6042192"/>
            <a:ext cx="757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2800" b="1" dirty="0">
                <a:solidFill>
                  <a:srgbClr val="C00000"/>
                </a:solidFill>
                <a:latin typeface="Arial" panose="020B0604020202020204" pitchFamily="34" charset="0"/>
              </a:rPr>
              <a:t>Borehole Community Garden</a:t>
            </a:r>
          </a:p>
        </p:txBody>
      </p:sp>
      <p:pic>
        <p:nvPicPr>
          <p:cNvPr id="266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088" y="795338"/>
            <a:ext cx="6980237"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42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5"/>
          <p:cNvSpPr txBox="1">
            <a:spLocks noChangeArrowheads="1"/>
          </p:cNvSpPr>
          <p:nvPr/>
        </p:nvSpPr>
        <p:spPr bwMode="auto">
          <a:xfrm>
            <a:off x="3995936" y="5919788"/>
            <a:ext cx="757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400" b="1" dirty="0">
                <a:solidFill>
                  <a:srgbClr val="C00000"/>
                </a:solidFill>
                <a:latin typeface="Arial" panose="020B0604020202020204" pitchFamily="34" charset="0"/>
              </a:rPr>
              <a:t>Pit latrine- Charity </a:t>
            </a:r>
            <a:r>
              <a:rPr lang="en-AU" altLang="en-US" sz="2400" b="1" dirty="0" err="1">
                <a:solidFill>
                  <a:srgbClr val="C00000"/>
                </a:solidFill>
                <a:latin typeface="Arial" panose="020B0604020202020204" pitchFamily="34" charset="0"/>
              </a:rPr>
              <a:t>Whelad</a:t>
            </a:r>
            <a:endParaRPr lang="en-AU" altLang="en-US" sz="2400" b="1" dirty="0">
              <a:solidFill>
                <a:srgbClr val="C00000"/>
              </a:solidFill>
              <a:latin typeface="Arial" panose="020B0604020202020204" pitchFamily="34" charset="0"/>
            </a:endParaRP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8" y="936625"/>
            <a:ext cx="6599237"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4662"/>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idx="4294967295"/>
          </p:nvPr>
        </p:nvSpPr>
        <p:spPr>
          <a:xfrm>
            <a:off x="0" y="2130425"/>
            <a:ext cx="7772400" cy="1470025"/>
          </a:xfrm>
          <a:prstGeom prst="rect">
            <a:avLst/>
          </a:prstGeom>
        </p:spPr>
        <p:txBody>
          <a:bodyPr/>
          <a:lstStyle/>
          <a:p>
            <a:pPr eaLnBrk="1" hangingPunct="1"/>
            <a:r>
              <a:rPr lang="en-AU" altLang="en-US" smtClean="0"/>
              <a:t>w</a:t>
            </a:r>
          </a:p>
        </p:txBody>
      </p:sp>
      <p:sp>
        <p:nvSpPr>
          <p:cNvPr id="28675" name="TextBox 5"/>
          <p:cNvSpPr txBox="1">
            <a:spLocks noChangeArrowheads="1"/>
          </p:cNvSpPr>
          <p:nvPr/>
        </p:nvSpPr>
        <p:spPr bwMode="auto">
          <a:xfrm>
            <a:off x="1223663" y="5981700"/>
            <a:ext cx="7572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400" b="1" dirty="0">
                <a:solidFill>
                  <a:srgbClr val="C00000"/>
                </a:solidFill>
                <a:latin typeface="Arial" panose="020B0604020202020204" pitchFamily="34" charset="0"/>
              </a:rPr>
              <a:t>Sanitation platform </a:t>
            </a:r>
            <a:r>
              <a:rPr lang="en-AU" altLang="en-US" sz="2400" b="1" dirty="0" smtClean="0">
                <a:solidFill>
                  <a:srgbClr val="C00000"/>
                </a:solidFill>
                <a:latin typeface="Arial" panose="020B0604020202020204" pitchFamily="34" charset="0"/>
              </a:rPr>
              <a:t>inside a </a:t>
            </a:r>
            <a:r>
              <a:rPr lang="en-AU" altLang="en-US" sz="2400" b="1" dirty="0">
                <a:solidFill>
                  <a:srgbClr val="C00000"/>
                </a:solidFill>
                <a:latin typeface="Arial" panose="020B0604020202020204" pitchFamily="34" charset="0"/>
              </a:rPr>
              <a:t>pit latrine</a:t>
            </a: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9038" y="876300"/>
            <a:ext cx="67659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23" y="423862"/>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6372200" y="2492896"/>
            <a:ext cx="20161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b="1" dirty="0">
                <a:solidFill>
                  <a:srgbClr val="C00000"/>
                </a:solidFill>
                <a:latin typeface="Arial" panose="020B0604020202020204" pitchFamily="34" charset="0"/>
              </a:rPr>
              <a:t>Tippy-tap</a:t>
            </a:r>
          </a:p>
        </p:txBody>
      </p: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045" y="388939"/>
            <a:ext cx="4046629" cy="5992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623" y="501650"/>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idx="4294967295"/>
          </p:nvPr>
        </p:nvSpPr>
        <p:spPr>
          <a:xfrm>
            <a:off x="0" y="2130425"/>
            <a:ext cx="7772400" cy="1470025"/>
          </a:xfrm>
          <a:prstGeom prst="rect">
            <a:avLst/>
          </a:prstGeom>
        </p:spPr>
        <p:txBody>
          <a:bodyPr/>
          <a:lstStyle/>
          <a:p>
            <a:pPr eaLnBrk="1" hangingPunct="1"/>
            <a:r>
              <a:rPr lang="en-AU" altLang="en-US" smtClean="0"/>
              <a:t>w</a:t>
            </a:r>
          </a:p>
        </p:txBody>
      </p:sp>
      <p:sp>
        <p:nvSpPr>
          <p:cNvPr id="30723" name="TextBox 5"/>
          <p:cNvSpPr txBox="1">
            <a:spLocks noChangeArrowheads="1"/>
          </p:cNvSpPr>
          <p:nvPr/>
        </p:nvSpPr>
        <p:spPr bwMode="auto">
          <a:xfrm>
            <a:off x="1527509" y="5729288"/>
            <a:ext cx="75723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2800" b="1" dirty="0">
                <a:solidFill>
                  <a:srgbClr val="C00000"/>
                </a:solidFill>
                <a:latin typeface="Arial" panose="020B0604020202020204" pitchFamily="34" charset="0"/>
              </a:rPr>
              <a:t>Kitchen drying rack</a:t>
            </a:r>
          </a:p>
        </p:txBody>
      </p:sp>
      <p:pic>
        <p:nvPicPr>
          <p:cNvPr id="30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7125"/>
            <a:ext cx="60960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40089"/>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68375" y="2636838"/>
            <a:ext cx="11522075" cy="1569660"/>
          </a:xfrm>
          <a:prstGeom prst="rect">
            <a:avLst/>
          </a:prstGeom>
          <a:noFill/>
        </p:spPr>
        <p:txBody>
          <a:bodyPr>
            <a:spAutoFit/>
          </a:bodyPr>
          <a:lstStyle/>
          <a:p>
            <a:pPr algn="ctr" eaLnBrk="1" fontAlgn="auto" hangingPunct="1">
              <a:spcBef>
                <a:spcPts val="0"/>
              </a:spcBef>
              <a:spcAft>
                <a:spcPts val="0"/>
              </a:spcAft>
              <a:defRPr/>
            </a:pPr>
            <a:endParaRPr lang="en-AU" sz="4800" b="1" dirty="0">
              <a:effectLst>
                <a:outerShdw blurRad="38100" dist="38100" dir="2700000" algn="tl">
                  <a:srgbClr val="000000">
                    <a:alpha val="43137"/>
                  </a:srgbClr>
                </a:outerShdw>
              </a:effectLst>
              <a:latin typeface="+mn-lt"/>
            </a:endParaRPr>
          </a:p>
          <a:p>
            <a:pPr algn="ctr" eaLnBrk="1" fontAlgn="auto" hangingPunct="1">
              <a:spcBef>
                <a:spcPts val="0"/>
              </a:spcBef>
              <a:spcAft>
                <a:spcPts val="0"/>
              </a:spcAft>
              <a:defRPr/>
            </a:pPr>
            <a:endParaRPr lang="en-AU" sz="4800" b="1" dirty="0">
              <a:effectLst>
                <a:outerShdw blurRad="38100" dist="38100" dir="2700000" algn="tl">
                  <a:srgbClr val="000000">
                    <a:alpha val="43137"/>
                  </a:srgbClr>
                </a:outerShdw>
              </a:effectLst>
              <a:latin typeface="+mn-lt"/>
            </a:endParaRPr>
          </a:p>
        </p:txBody>
      </p:sp>
      <p:sp>
        <p:nvSpPr>
          <p:cNvPr id="2" name="Text Placeholder 1"/>
          <p:cNvSpPr>
            <a:spLocks noGrp="1"/>
          </p:cNvSpPr>
          <p:nvPr>
            <p:ph type="body" sz="quarter" idx="11"/>
          </p:nvPr>
        </p:nvSpPr>
        <p:spPr>
          <a:xfrm>
            <a:off x="2843808" y="1340768"/>
            <a:ext cx="3456384" cy="3384376"/>
          </a:xfrm>
        </p:spPr>
        <p:txBody>
          <a:bodyPr/>
          <a:lstStyle/>
          <a:p>
            <a:pPr algn="ctr">
              <a:spcBef>
                <a:spcPts val="0"/>
              </a:spcBef>
              <a:defRPr/>
            </a:pPr>
            <a:r>
              <a:rPr lang="en-AU" sz="8000" b="1" dirty="0">
                <a:solidFill>
                  <a:srgbClr val="C00000"/>
                </a:solidFill>
                <a:effectLst>
                  <a:outerShdw blurRad="38100" dist="38100" dir="2700000" algn="tl">
                    <a:srgbClr val="000000">
                      <a:alpha val="43137"/>
                    </a:srgbClr>
                  </a:outerShdw>
                </a:effectLst>
              </a:rPr>
              <a:t>Some quick facts…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911225"/>
            <a:ext cx="3161680" cy="210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959225"/>
            <a:ext cx="3161680" cy="210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TextBox 12"/>
          <p:cNvSpPr txBox="1">
            <a:spLocks noChangeArrowheads="1"/>
          </p:cNvSpPr>
          <p:nvPr/>
        </p:nvSpPr>
        <p:spPr bwMode="auto">
          <a:xfrm>
            <a:off x="1498600" y="58738"/>
            <a:ext cx="48958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4400" b="1" dirty="0">
                <a:solidFill>
                  <a:schemeClr val="bg1"/>
                </a:solidFill>
                <a:latin typeface="Arial" panose="020B0604020202020204" pitchFamily="34" charset="0"/>
              </a:rPr>
              <a:t>Australia</a:t>
            </a:r>
          </a:p>
        </p:txBody>
      </p:sp>
      <p:sp>
        <p:nvSpPr>
          <p:cNvPr id="2" name="TextBox 1"/>
          <p:cNvSpPr txBox="1"/>
          <p:nvPr/>
        </p:nvSpPr>
        <p:spPr>
          <a:xfrm>
            <a:off x="467544" y="548680"/>
            <a:ext cx="3888432" cy="584775"/>
          </a:xfrm>
          <a:prstGeom prst="rect">
            <a:avLst/>
          </a:prstGeom>
          <a:noFill/>
        </p:spPr>
        <p:txBody>
          <a:bodyPr wrap="square" rtlCol="0">
            <a:spAutoFit/>
          </a:bodyPr>
          <a:lstStyle/>
          <a:p>
            <a:r>
              <a:rPr lang="en-AU" sz="3200" b="1" dirty="0" smtClean="0">
                <a:solidFill>
                  <a:srgbClr val="C00000"/>
                </a:solidFill>
                <a:latin typeface="Arial" panose="020B0604020202020204" pitchFamily="34" charset="0"/>
                <a:cs typeface="Arial" panose="020B0604020202020204" pitchFamily="34" charset="0"/>
              </a:rPr>
              <a:t>AUSTRALIA</a:t>
            </a:r>
            <a:endParaRPr lang="en-AU" sz="3200" b="1"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467544" y="1133455"/>
            <a:ext cx="5040560" cy="5355312"/>
          </a:xfrm>
          <a:prstGeom prst="rect">
            <a:avLst/>
          </a:prstGeom>
          <a:noFill/>
        </p:spPr>
        <p:txBody>
          <a:bodyPr wrap="square" rtlCol="0">
            <a:spAutoFit/>
          </a:bodyPr>
          <a:lstStyle/>
          <a:p>
            <a:r>
              <a:rPr lang="en-AU" dirty="0" smtClean="0">
                <a:latin typeface="Arial" panose="020B0604020202020204" pitchFamily="34" charset="0"/>
                <a:cs typeface="Arial" panose="020B0604020202020204" pitchFamily="34" charset="0"/>
              </a:rPr>
              <a:t>We have 13 partner-led First Australian programs. </a:t>
            </a:r>
          </a:p>
          <a:p>
            <a:endParaRPr lang="en-AU"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One of these programs is Red Dust Healing. </a:t>
            </a:r>
          </a:p>
          <a:p>
            <a:endParaRPr lang="en-AU" dirty="0" smtClean="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Red Dust Healing is a cultural healing program, developed from an Aboriginal perspective that provides culturally meaningful tools to overcome past and present hurt and rejection. </a:t>
            </a:r>
            <a:endParaRPr lang="en-AU" altLang="en-US" dirty="0" smtClean="0">
              <a:latin typeface="Arial" panose="020B0604020202020204" pitchFamily="34" charset="0"/>
              <a:cs typeface="Arial" panose="020B0604020202020204" pitchFamily="34" charset="0"/>
            </a:endParaRPr>
          </a:p>
          <a:p>
            <a:endParaRPr lang="en-AU" altLang="en-US" dirty="0" smtClean="0">
              <a:latin typeface="Arial" panose="020B0604020202020204" pitchFamily="34" charset="0"/>
              <a:cs typeface="Arial" panose="020B0604020202020204" pitchFamily="34" charset="0"/>
            </a:endParaRPr>
          </a:p>
          <a:p>
            <a:r>
              <a:rPr lang="en-AU" altLang="en-US" dirty="0">
                <a:latin typeface="Arial" panose="020B0604020202020204" pitchFamily="34" charset="0"/>
                <a:cs typeface="Arial" panose="020B0604020202020204" pitchFamily="34" charset="0"/>
              </a:rPr>
              <a:t>The Red Dust Healing program gave Bernard a safe space to talk about his grief and helped him find a way to heal from within</a:t>
            </a:r>
            <a:r>
              <a:rPr lang="en-AU" altLang="en-US" dirty="0" smtClean="0">
                <a:latin typeface="Arial" panose="020B0604020202020204" pitchFamily="34" charset="0"/>
                <a:cs typeface="Arial" panose="020B0604020202020204" pitchFamily="34" charset="0"/>
              </a:rPr>
              <a:t>.</a:t>
            </a:r>
          </a:p>
          <a:p>
            <a:endParaRPr lang="en-AU" altLang="en-US" dirty="0" smtClean="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Bernard became a father and </a:t>
            </a:r>
            <a:r>
              <a:rPr lang="en-AU" dirty="0">
                <a:latin typeface="Arial" panose="020B0604020202020204" pitchFamily="34" charset="0"/>
                <a:cs typeface="Arial" panose="020B0604020202020204" pitchFamily="34" charset="0"/>
              </a:rPr>
              <a:t>is determined to always be there for his daughter; he understands how important his role within family life is. </a:t>
            </a:r>
            <a:endParaRPr lang="en-AU" altLang="en-US" dirty="0">
              <a:latin typeface="Arial" panose="020B0604020202020204" pitchFamily="34" charset="0"/>
              <a:cs typeface="Arial" panose="020B0604020202020204" pitchFamily="34" charset="0"/>
            </a:endParaRPr>
          </a:p>
          <a:p>
            <a:endParaRPr lang="en-AU"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155575"/>
            <a:ext cx="9250363" cy="717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a:spLocks noChangeArrowheads="1"/>
          </p:cNvSpPr>
          <p:nvPr/>
        </p:nvSpPr>
        <p:spPr bwMode="auto">
          <a:xfrm>
            <a:off x="650875" y="723900"/>
            <a:ext cx="810101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4400" b="1" dirty="0">
                <a:solidFill>
                  <a:srgbClr val="432A73"/>
                </a:solidFill>
                <a:latin typeface="Arial" panose="020B0604020202020204" pitchFamily="34" charset="0"/>
              </a:rPr>
              <a:t>We teach people about the things that make life unfair for other people.</a:t>
            </a:r>
          </a:p>
        </p:txBody>
      </p:sp>
      <p:pic>
        <p:nvPicPr>
          <p:cNvPr id="3277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5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idx="4294967295"/>
          </p:nvPr>
        </p:nvSpPr>
        <p:spPr>
          <a:xfrm>
            <a:off x="914400" y="1166813"/>
            <a:ext cx="8229600" cy="711200"/>
          </a:xfrm>
          <a:prstGeom prst="rect">
            <a:avLst/>
          </a:prstGeom>
        </p:spPr>
        <p:txBody>
          <a:bodyPr/>
          <a:lstStyle/>
          <a:p>
            <a:pPr eaLnBrk="1" hangingPunct="1"/>
            <a:r>
              <a:rPr lang="en-AU" altLang="en-US" sz="3600" b="1" dirty="0" smtClean="0">
                <a:solidFill>
                  <a:srgbClr val="C00000"/>
                </a:solidFill>
              </a:rPr>
              <a:t>Catholic Social Teaching Principles</a:t>
            </a:r>
          </a:p>
        </p:txBody>
      </p:sp>
      <p:sp>
        <p:nvSpPr>
          <p:cNvPr id="21" name="Text Box 7"/>
          <p:cNvSpPr txBox="1">
            <a:spLocks noChangeArrowheads="1"/>
          </p:cNvSpPr>
          <p:nvPr/>
        </p:nvSpPr>
        <p:spPr bwMode="auto">
          <a:xfrm>
            <a:off x="1636713" y="295772"/>
            <a:ext cx="62658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AU" altLang="en-US" sz="4400" b="1" dirty="0">
                <a:solidFill>
                  <a:srgbClr val="C00000"/>
                </a:solidFill>
                <a:latin typeface="Arial" panose="020B0604020202020204" pitchFamily="34" charset="0"/>
                <a:cs typeface="Arial" panose="020B0604020202020204" pitchFamily="34" charset="0"/>
              </a:rPr>
              <a:t>How?</a:t>
            </a:r>
          </a:p>
        </p:txBody>
      </p:sp>
      <p:grpSp>
        <p:nvGrpSpPr>
          <p:cNvPr id="2" name="Group 1"/>
          <p:cNvGrpSpPr>
            <a:grpSpLocks/>
          </p:cNvGrpSpPr>
          <p:nvPr/>
        </p:nvGrpSpPr>
        <p:grpSpPr bwMode="auto">
          <a:xfrm>
            <a:off x="2646363" y="1916832"/>
            <a:ext cx="5021981" cy="4516139"/>
            <a:chOff x="2646887" y="2248814"/>
            <a:chExt cx="4661417" cy="4614246"/>
          </a:xfrm>
        </p:grpSpPr>
        <p:pic>
          <p:nvPicPr>
            <p:cNvPr id="26" name="Picture 2"/>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46887" y="2248814"/>
              <a:ext cx="4661417" cy="4614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801" name="Rectangle 26"/>
            <p:cNvSpPr>
              <a:spLocks noChangeArrowheads="1"/>
            </p:cNvSpPr>
            <p:nvPr/>
          </p:nvSpPr>
          <p:spPr bwMode="auto">
            <a:xfrm>
              <a:off x="2699792" y="2323018"/>
              <a:ext cx="4608512" cy="448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2500" b="1" dirty="0">
                  <a:solidFill>
                    <a:srgbClr val="432A73"/>
                  </a:solidFill>
                  <a:latin typeface="Arial" panose="020B0604020202020204" pitchFamily="34" charset="0"/>
                </a:rPr>
                <a:t>Human Dignity </a:t>
              </a:r>
            </a:p>
            <a:p>
              <a:pPr algn="ctr" eaLnBrk="1" hangingPunct="1">
                <a:spcBef>
                  <a:spcPct val="0"/>
                </a:spcBef>
                <a:buFontTx/>
                <a:buNone/>
              </a:pPr>
              <a:r>
                <a:rPr lang="en-AU" altLang="en-US" sz="700" b="1" dirty="0">
                  <a:solidFill>
                    <a:schemeClr val="bg1"/>
                  </a:solidFill>
                  <a:latin typeface="Arial" panose="020B0604020202020204" pitchFamily="34" charset="0"/>
                </a:rPr>
                <a:t>     </a:t>
              </a: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rgbClr val="24518F"/>
                </a:solidFill>
                <a:latin typeface="Arial" panose="020B0604020202020204" pitchFamily="34" charset="0"/>
              </a:endParaRPr>
            </a:p>
            <a:p>
              <a:pPr algn="ctr" eaLnBrk="1" hangingPunct="1">
                <a:spcBef>
                  <a:spcPct val="0"/>
                </a:spcBef>
                <a:buFontTx/>
                <a:buNone/>
              </a:pPr>
              <a:r>
                <a:rPr lang="en-AU" altLang="en-US" sz="2500" b="1" dirty="0" smtClean="0">
                  <a:solidFill>
                    <a:srgbClr val="24518F"/>
                  </a:solidFill>
                  <a:latin typeface="Arial" panose="020B0604020202020204" pitchFamily="34" charset="0"/>
                </a:rPr>
                <a:t>Common </a:t>
              </a:r>
              <a:r>
                <a:rPr lang="en-AU" altLang="en-US" sz="2500" b="1" dirty="0">
                  <a:solidFill>
                    <a:srgbClr val="24518F"/>
                  </a:solidFill>
                  <a:latin typeface="Arial" panose="020B0604020202020204" pitchFamily="34" charset="0"/>
                </a:rPr>
                <a:t>good</a:t>
              </a: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r>
                <a:rPr lang="en-AU" altLang="en-US" sz="2800" b="1" dirty="0">
                  <a:solidFill>
                    <a:srgbClr val="BA2027"/>
                  </a:solidFill>
                  <a:latin typeface="Arial" panose="020B0604020202020204" pitchFamily="34" charset="0"/>
                </a:rPr>
                <a:t>Solidarity</a:t>
              </a: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r>
                <a:rPr lang="en-AU" altLang="en-US" sz="2500" b="1" dirty="0">
                  <a:solidFill>
                    <a:srgbClr val="432A73"/>
                  </a:solidFill>
                  <a:latin typeface="Arial" panose="020B0604020202020204" pitchFamily="34" charset="0"/>
                </a:rPr>
                <a:t>Subsidiarity</a:t>
              </a: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r>
                <a:rPr lang="en-AU" altLang="en-US" sz="2500" b="1" dirty="0">
                  <a:solidFill>
                    <a:srgbClr val="24518F"/>
                  </a:solidFill>
                  <a:latin typeface="Arial" panose="020B0604020202020204" pitchFamily="34" charset="0"/>
                </a:rPr>
                <a:t>Participation</a:t>
              </a: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r>
                <a:rPr lang="en-AU" altLang="en-US" sz="2500" b="1" dirty="0">
                  <a:solidFill>
                    <a:srgbClr val="BA2027"/>
                  </a:solidFill>
                  <a:latin typeface="Arial" panose="020B0604020202020204" pitchFamily="34" charset="0"/>
                </a:rPr>
                <a:t>Stewardship</a:t>
              </a: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endParaRPr lang="en-AU" altLang="en-US" sz="600" b="1" dirty="0">
                <a:solidFill>
                  <a:schemeClr val="bg1"/>
                </a:solidFill>
                <a:latin typeface="Arial" panose="020B0604020202020204" pitchFamily="34" charset="0"/>
              </a:endParaRPr>
            </a:p>
            <a:p>
              <a:pPr algn="ctr" eaLnBrk="1" hangingPunct="1">
                <a:spcBef>
                  <a:spcPct val="0"/>
                </a:spcBef>
                <a:buFontTx/>
                <a:buNone/>
              </a:pPr>
              <a:r>
                <a:rPr lang="en-AU" altLang="en-US" sz="2300" b="1" dirty="0">
                  <a:solidFill>
                    <a:srgbClr val="24518F"/>
                  </a:solidFill>
                  <a:latin typeface="Arial" panose="020B0604020202020204" pitchFamily="34" charset="0"/>
                </a:rPr>
                <a:t>Preferential Option for the poor</a:t>
              </a:r>
            </a:p>
          </p:txBody>
        </p:sp>
      </p:grpSp>
      <p:pic>
        <p:nvPicPr>
          <p:cNvPr id="33798" name="Picture 6" descr="Gods Word"/>
          <p:cNvPicPr>
            <a:picLocks noChangeAspect="1" noChangeArrowheads="1"/>
          </p:cNvPicPr>
          <p:nvPr/>
        </p:nvPicPr>
        <p:blipFill>
          <a:blip r:embed="rId4">
            <a:clrChange>
              <a:clrFrom>
                <a:srgbClr val="F4F3EE"/>
              </a:clrFrom>
              <a:clrTo>
                <a:srgbClr val="F4F3EE">
                  <a:alpha val="0"/>
                </a:srgbClr>
              </a:clrTo>
            </a:clrChange>
            <a:extLst>
              <a:ext uri="{28A0092B-C50C-407E-A947-70E740481C1C}">
                <a14:useLocalDpi xmlns:a14="http://schemas.microsoft.com/office/drawing/2010/main" val="0"/>
              </a:ext>
            </a:extLst>
          </a:blip>
          <a:srcRect/>
          <a:stretch>
            <a:fillRect/>
          </a:stretch>
        </p:blipFill>
        <p:spPr bwMode="auto">
          <a:xfrm>
            <a:off x="314325" y="2173288"/>
            <a:ext cx="215265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88950"/>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34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96863"/>
            <a:ext cx="9525000" cy="745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a:spLocks noChangeArrowheads="1"/>
          </p:cNvSpPr>
          <p:nvPr/>
        </p:nvSpPr>
        <p:spPr bwMode="auto">
          <a:xfrm>
            <a:off x="488950" y="4598988"/>
            <a:ext cx="810101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4400" b="1" dirty="0">
                <a:solidFill>
                  <a:srgbClr val="432A73"/>
                </a:solidFill>
                <a:latin typeface="Arial" panose="020B0604020202020204" pitchFamily="34" charset="0"/>
              </a:rPr>
              <a:t>We work with partners overseas, and partners like you!</a:t>
            </a:r>
          </a:p>
        </p:txBody>
      </p:sp>
      <p:pic>
        <p:nvPicPr>
          <p:cNvPr id="3482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5913"/>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41275"/>
            <a:ext cx="9334500" cy="69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4988" y="2852738"/>
            <a:ext cx="7969250" cy="1446550"/>
          </a:xfrm>
          <a:prstGeom prst="rect">
            <a:avLst/>
          </a:prstGeom>
          <a:solidFill>
            <a:schemeClr val="bg1">
              <a:alpha val="34000"/>
            </a:schemeClr>
          </a:solidFill>
        </p:spPr>
        <p:txBody>
          <a:bodyPr>
            <a:spAutoFit/>
          </a:bodyPr>
          <a:lstStyle/>
          <a:p>
            <a:pPr algn="ctr" eaLnBrk="1" fontAlgn="auto" hangingPunct="1">
              <a:spcBef>
                <a:spcPts val="0"/>
              </a:spcBef>
              <a:spcAft>
                <a:spcPts val="0"/>
              </a:spcAft>
              <a:defRPr/>
            </a:pPr>
            <a:r>
              <a:rPr lang="en-AU" sz="4400" b="1" dirty="0">
                <a:solidFill>
                  <a:srgbClr val="432A73"/>
                </a:solidFill>
                <a:effectLst>
                  <a:outerShdw blurRad="38100" dist="38100" dir="2700000" algn="tl">
                    <a:srgbClr val="000000">
                      <a:alpha val="43137"/>
                    </a:srgbClr>
                  </a:outerShdw>
                </a:effectLst>
                <a:latin typeface="+mn-lt"/>
              </a:rPr>
              <a:t>Where do your Project Compassion donations go?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741" y="451145"/>
            <a:ext cx="5989662" cy="5955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560638" y="2276475"/>
            <a:ext cx="4597400" cy="2123658"/>
          </a:xfrm>
          <a:prstGeom prst="rect">
            <a:avLst/>
          </a:prstGeom>
          <a:noFill/>
        </p:spPr>
        <p:txBody>
          <a:bodyPr>
            <a:spAutoFit/>
          </a:bodyPr>
          <a:lstStyle/>
          <a:p>
            <a:pPr algn="ctr" eaLnBrk="1" fontAlgn="auto" hangingPunct="1">
              <a:spcBef>
                <a:spcPts val="0"/>
              </a:spcBef>
              <a:spcAft>
                <a:spcPts val="0"/>
              </a:spcAft>
              <a:defRPr/>
            </a:pPr>
            <a:r>
              <a:rPr lang="en-AU" sz="4400" b="1" dirty="0">
                <a:solidFill>
                  <a:srgbClr val="432A73"/>
                </a:solidFill>
                <a:effectLst>
                  <a:outerShdw blurRad="38100" dist="38100" dir="2700000" algn="tl">
                    <a:srgbClr val="000000">
                      <a:alpha val="43137"/>
                    </a:srgbClr>
                  </a:outerShdw>
                </a:effectLst>
                <a:latin typeface="+mn-lt"/>
              </a:rPr>
              <a:t>How can </a:t>
            </a:r>
          </a:p>
          <a:p>
            <a:pPr algn="ctr" eaLnBrk="1" fontAlgn="auto" hangingPunct="1">
              <a:spcBef>
                <a:spcPts val="0"/>
              </a:spcBef>
              <a:spcAft>
                <a:spcPts val="0"/>
              </a:spcAft>
              <a:defRPr/>
            </a:pPr>
            <a:r>
              <a:rPr lang="en-AU" sz="4400" b="1" dirty="0">
                <a:solidFill>
                  <a:srgbClr val="432A73"/>
                </a:solidFill>
                <a:effectLst>
                  <a:outerShdw blurRad="38100" dist="38100" dir="2700000" algn="tl">
                    <a:srgbClr val="000000">
                      <a:alpha val="43137"/>
                    </a:srgbClr>
                  </a:outerShdw>
                </a:effectLst>
                <a:latin typeface="+mn-lt"/>
              </a:rPr>
              <a:t>you be socially</a:t>
            </a:r>
          </a:p>
          <a:p>
            <a:pPr algn="ctr" eaLnBrk="1" fontAlgn="auto" hangingPunct="1">
              <a:spcBef>
                <a:spcPts val="0"/>
              </a:spcBef>
              <a:spcAft>
                <a:spcPts val="0"/>
              </a:spcAft>
              <a:defRPr/>
            </a:pPr>
            <a:r>
              <a:rPr lang="en-AU" sz="4400" b="1" dirty="0">
                <a:solidFill>
                  <a:srgbClr val="432A73"/>
                </a:solidFill>
                <a:effectLst>
                  <a:outerShdw blurRad="38100" dist="38100" dir="2700000" algn="tl">
                    <a:srgbClr val="000000">
                      <a:alpha val="43137"/>
                    </a:srgbClr>
                  </a:outerShdw>
                </a:effectLst>
                <a:latin typeface="+mn-lt"/>
              </a:rPr>
              <a:t> just people?</a:t>
            </a:r>
          </a:p>
        </p:txBody>
      </p:sp>
      <p:pic>
        <p:nvPicPr>
          <p:cNvPr id="3687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6672"/>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750" y="2997200"/>
            <a:ext cx="1495425" cy="346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a:p>
        </p:txBody>
      </p:sp>
      <p:sp>
        <p:nvSpPr>
          <p:cNvPr id="16" name="Rectangle 2"/>
          <p:cNvSpPr txBox="1">
            <a:spLocks noChangeArrowheads="1"/>
          </p:cNvSpPr>
          <p:nvPr/>
        </p:nvSpPr>
        <p:spPr>
          <a:xfrm>
            <a:off x="814388" y="1403350"/>
            <a:ext cx="7416800" cy="7366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4800" b="1" dirty="0" smtClean="0">
                <a:solidFill>
                  <a:srgbClr val="C00000"/>
                </a:solidFill>
              </a:rPr>
              <a:t>Who said this?</a:t>
            </a:r>
          </a:p>
        </p:txBody>
      </p:sp>
      <p:pic>
        <p:nvPicPr>
          <p:cNvPr id="378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80" y="2488374"/>
            <a:ext cx="8497639" cy="188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6672"/>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txBox="1">
            <a:spLocks noChangeArrowheads="1"/>
          </p:cNvSpPr>
          <p:nvPr/>
        </p:nvSpPr>
        <p:spPr>
          <a:xfrm>
            <a:off x="814388" y="1403350"/>
            <a:ext cx="7416800" cy="7366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AU" sz="4800" b="1" dirty="0" smtClean="0">
                <a:solidFill>
                  <a:srgbClr val="C00000"/>
                </a:solidFill>
              </a:rPr>
              <a:t>Be more what? </a:t>
            </a:r>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71738"/>
            <a:ext cx="8640763" cy="191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6541" y="412166"/>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rot="21429210">
            <a:off x="2062163" y="991240"/>
            <a:ext cx="53070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24518F"/>
                </a:solidFill>
                <a:latin typeface="Arial" panose="020B0604020202020204" pitchFamily="34" charset="0"/>
              </a:rPr>
              <a:t>thoughtful</a:t>
            </a:r>
          </a:p>
        </p:txBody>
      </p:sp>
      <p:sp>
        <p:nvSpPr>
          <p:cNvPr id="20484" name="Text Box 4"/>
          <p:cNvSpPr txBox="1">
            <a:spLocks noChangeArrowheads="1"/>
          </p:cNvSpPr>
          <p:nvPr/>
        </p:nvSpPr>
        <p:spPr bwMode="auto">
          <a:xfrm rot="19359495">
            <a:off x="5291138" y="1967553"/>
            <a:ext cx="403383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BA2027"/>
                </a:solidFill>
                <a:latin typeface="Arial" panose="020B0604020202020204" pitchFamily="34" charset="0"/>
              </a:rPr>
              <a:t>caring</a:t>
            </a:r>
          </a:p>
        </p:txBody>
      </p:sp>
      <p:sp>
        <p:nvSpPr>
          <p:cNvPr id="20485" name="Text Box 5"/>
          <p:cNvSpPr txBox="1">
            <a:spLocks noChangeArrowheads="1"/>
          </p:cNvSpPr>
          <p:nvPr/>
        </p:nvSpPr>
        <p:spPr bwMode="auto">
          <a:xfrm rot="-856986">
            <a:off x="-684213" y="5137150"/>
            <a:ext cx="37449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8500" b="1" dirty="0">
                <a:solidFill>
                  <a:srgbClr val="289045"/>
                </a:solidFill>
                <a:latin typeface="Arial" panose="020B0604020202020204" pitchFamily="34" charset="0"/>
              </a:rPr>
              <a:t>green </a:t>
            </a:r>
          </a:p>
        </p:txBody>
      </p:sp>
      <p:sp>
        <p:nvSpPr>
          <p:cNvPr id="20486" name="Text Box 6"/>
          <p:cNvSpPr txBox="1">
            <a:spLocks noChangeArrowheads="1"/>
          </p:cNvSpPr>
          <p:nvPr/>
        </p:nvSpPr>
        <p:spPr bwMode="auto">
          <a:xfrm rot="504467">
            <a:off x="-728663" y="2124715"/>
            <a:ext cx="612140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289045"/>
                </a:solidFill>
                <a:latin typeface="Arial" panose="020B0604020202020204" pitchFamily="34" charset="0"/>
              </a:rPr>
              <a:t>generous </a:t>
            </a:r>
          </a:p>
        </p:txBody>
      </p:sp>
      <p:sp>
        <p:nvSpPr>
          <p:cNvPr id="20488" name="Text Box 8"/>
          <p:cNvSpPr txBox="1">
            <a:spLocks noChangeArrowheads="1"/>
          </p:cNvSpPr>
          <p:nvPr/>
        </p:nvSpPr>
        <p:spPr bwMode="auto">
          <a:xfrm>
            <a:off x="4627563" y="3059113"/>
            <a:ext cx="388778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432A73"/>
                </a:solidFill>
                <a:latin typeface="Arial" panose="020B0604020202020204" pitchFamily="34" charset="0"/>
              </a:rPr>
              <a:t>aware </a:t>
            </a:r>
          </a:p>
        </p:txBody>
      </p:sp>
      <p:sp>
        <p:nvSpPr>
          <p:cNvPr id="20489" name="Text Box 9"/>
          <p:cNvSpPr txBox="1">
            <a:spLocks noChangeArrowheads="1"/>
          </p:cNvSpPr>
          <p:nvPr/>
        </p:nvSpPr>
        <p:spPr bwMode="auto">
          <a:xfrm>
            <a:off x="2519363" y="4183063"/>
            <a:ext cx="439261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289045"/>
                </a:solidFill>
                <a:latin typeface="Arial" panose="020B0604020202020204" pitchFamily="34" charset="0"/>
              </a:rPr>
              <a:t>selfless</a:t>
            </a:r>
          </a:p>
        </p:txBody>
      </p:sp>
      <p:sp>
        <p:nvSpPr>
          <p:cNvPr id="20490" name="Text Box 10"/>
          <p:cNvSpPr txBox="1">
            <a:spLocks noChangeArrowheads="1"/>
          </p:cNvSpPr>
          <p:nvPr/>
        </p:nvSpPr>
        <p:spPr bwMode="auto">
          <a:xfrm rot="2184476">
            <a:off x="6588125" y="4921250"/>
            <a:ext cx="273685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8500" b="1" dirty="0">
                <a:solidFill>
                  <a:srgbClr val="BA2027"/>
                </a:solidFill>
                <a:latin typeface="Arial" panose="020B0604020202020204" pitchFamily="34" charset="0"/>
              </a:rPr>
              <a:t>just </a:t>
            </a:r>
          </a:p>
        </p:txBody>
      </p:sp>
      <p:sp>
        <p:nvSpPr>
          <p:cNvPr id="20491" name="Text Box 11"/>
          <p:cNvSpPr txBox="1">
            <a:spLocks noChangeArrowheads="1"/>
          </p:cNvSpPr>
          <p:nvPr/>
        </p:nvSpPr>
        <p:spPr bwMode="auto">
          <a:xfrm>
            <a:off x="34925" y="-46038"/>
            <a:ext cx="8640763"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E89E25"/>
                </a:solidFill>
                <a:latin typeface="Arial" panose="020B0604020202020204" pitchFamily="34" charset="0"/>
              </a:rPr>
              <a:t>compassionate</a:t>
            </a:r>
          </a:p>
        </p:txBody>
      </p:sp>
      <p:sp>
        <p:nvSpPr>
          <p:cNvPr id="20493" name="Text Box 13"/>
          <p:cNvSpPr txBox="1">
            <a:spLocks noChangeArrowheads="1"/>
          </p:cNvSpPr>
          <p:nvPr/>
        </p:nvSpPr>
        <p:spPr bwMode="auto">
          <a:xfrm rot="20720516">
            <a:off x="-93663" y="3739203"/>
            <a:ext cx="424815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E89E25"/>
                </a:solidFill>
                <a:latin typeface="Arial" panose="020B0604020202020204" pitchFamily="34" charset="0"/>
              </a:rPr>
              <a:t>loving </a:t>
            </a:r>
          </a:p>
        </p:txBody>
      </p:sp>
      <p:sp>
        <p:nvSpPr>
          <p:cNvPr id="20495" name="Text Box 15"/>
          <p:cNvSpPr txBox="1">
            <a:spLocks noChangeArrowheads="1"/>
          </p:cNvSpPr>
          <p:nvPr/>
        </p:nvSpPr>
        <p:spPr bwMode="auto">
          <a:xfrm rot="16200000">
            <a:off x="-2278062" y="3129602"/>
            <a:ext cx="554355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7500" b="1" dirty="0">
                <a:solidFill>
                  <a:srgbClr val="432A73"/>
                </a:solidFill>
                <a:latin typeface="Arial" panose="020B0604020202020204" pitchFamily="34" charset="0"/>
              </a:rPr>
              <a:t>involved </a:t>
            </a:r>
          </a:p>
        </p:txBody>
      </p:sp>
      <p:sp>
        <p:nvSpPr>
          <p:cNvPr id="20496" name="Text Box 16"/>
          <p:cNvSpPr txBox="1">
            <a:spLocks noChangeArrowheads="1"/>
          </p:cNvSpPr>
          <p:nvPr/>
        </p:nvSpPr>
        <p:spPr bwMode="auto">
          <a:xfrm>
            <a:off x="827088" y="5570538"/>
            <a:ext cx="6840537"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AU" altLang="en-US" sz="8500" b="1" dirty="0">
                <a:solidFill>
                  <a:srgbClr val="24518F"/>
                </a:solidFill>
                <a:latin typeface="Arial" panose="020B0604020202020204" pitchFamily="34" charset="0"/>
              </a:rPr>
              <a:t>supportive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496"/>
                                        </p:tgtEl>
                                        <p:attrNameLst>
                                          <p:attrName>style.visibility</p:attrName>
                                        </p:attrNameLst>
                                      </p:cBhvr>
                                      <p:to>
                                        <p:strVal val="visible"/>
                                      </p:to>
                                    </p:set>
                                    <p:animEffect transition="in" filter="fade">
                                      <p:cBhvr>
                                        <p:cTn id="7" dur="500"/>
                                        <p:tgtEl>
                                          <p:spTgt spid="20496"/>
                                        </p:tgtEl>
                                      </p:cBhvr>
                                    </p:animEffect>
                                    <p:anim calcmode="lin" valueType="num">
                                      <p:cBhvr>
                                        <p:cTn id="8" dur="500" fill="hold"/>
                                        <p:tgtEl>
                                          <p:spTgt spid="20496"/>
                                        </p:tgtEl>
                                        <p:attrNameLst>
                                          <p:attrName>ppt_x</p:attrName>
                                        </p:attrNameLst>
                                      </p:cBhvr>
                                      <p:tavLst>
                                        <p:tav tm="0">
                                          <p:val>
                                            <p:strVal val="#ppt_x"/>
                                          </p:val>
                                        </p:tav>
                                        <p:tav tm="100000">
                                          <p:val>
                                            <p:strVal val="#ppt_x"/>
                                          </p:val>
                                        </p:tav>
                                      </p:tavLst>
                                    </p:anim>
                                    <p:anim calcmode="lin" valueType="num">
                                      <p:cBhvr>
                                        <p:cTn id="9" dur="500" fill="hold"/>
                                        <p:tgtEl>
                                          <p:spTgt spid="2049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0489"/>
                                        </p:tgtEl>
                                        <p:attrNameLst>
                                          <p:attrName>style.visibility</p:attrName>
                                        </p:attrNameLst>
                                      </p:cBhvr>
                                      <p:to>
                                        <p:strVal val="visible"/>
                                      </p:to>
                                    </p:set>
                                    <p:animEffect transition="in" filter="fade">
                                      <p:cBhvr>
                                        <p:cTn id="13" dur="500"/>
                                        <p:tgtEl>
                                          <p:spTgt spid="20489"/>
                                        </p:tgtEl>
                                      </p:cBhvr>
                                    </p:animEffect>
                                    <p:anim calcmode="lin" valueType="num">
                                      <p:cBhvr>
                                        <p:cTn id="14" dur="500" fill="hold"/>
                                        <p:tgtEl>
                                          <p:spTgt spid="20489"/>
                                        </p:tgtEl>
                                        <p:attrNameLst>
                                          <p:attrName>ppt_x</p:attrName>
                                        </p:attrNameLst>
                                      </p:cBhvr>
                                      <p:tavLst>
                                        <p:tav tm="0">
                                          <p:val>
                                            <p:strVal val="#ppt_x"/>
                                          </p:val>
                                        </p:tav>
                                        <p:tav tm="100000">
                                          <p:val>
                                            <p:strVal val="#ppt_x"/>
                                          </p:val>
                                        </p:tav>
                                      </p:tavLst>
                                    </p:anim>
                                    <p:anim calcmode="lin" valueType="num">
                                      <p:cBhvr>
                                        <p:cTn id="15" dur="500" fill="hold"/>
                                        <p:tgtEl>
                                          <p:spTgt spid="20489"/>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20485"/>
                                        </p:tgtEl>
                                        <p:attrNameLst>
                                          <p:attrName>style.visibility</p:attrName>
                                        </p:attrNameLst>
                                      </p:cBhvr>
                                      <p:to>
                                        <p:strVal val="visible"/>
                                      </p:to>
                                    </p:set>
                                    <p:animEffect transition="in" filter="fade">
                                      <p:cBhvr>
                                        <p:cTn id="19" dur="500"/>
                                        <p:tgtEl>
                                          <p:spTgt spid="20485"/>
                                        </p:tgtEl>
                                      </p:cBhvr>
                                    </p:animEffect>
                                    <p:anim calcmode="lin" valueType="num">
                                      <p:cBhvr>
                                        <p:cTn id="20" dur="500" fill="hold"/>
                                        <p:tgtEl>
                                          <p:spTgt spid="20485"/>
                                        </p:tgtEl>
                                        <p:attrNameLst>
                                          <p:attrName>ppt_x</p:attrName>
                                        </p:attrNameLst>
                                      </p:cBhvr>
                                      <p:tavLst>
                                        <p:tav tm="0">
                                          <p:val>
                                            <p:strVal val="#ppt_x"/>
                                          </p:val>
                                        </p:tav>
                                        <p:tav tm="100000">
                                          <p:val>
                                            <p:strVal val="#ppt_x"/>
                                          </p:val>
                                        </p:tav>
                                      </p:tavLst>
                                    </p:anim>
                                    <p:anim calcmode="lin" valueType="num">
                                      <p:cBhvr>
                                        <p:cTn id="21" dur="500" fill="hold"/>
                                        <p:tgtEl>
                                          <p:spTgt spid="20485"/>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0490"/>
                                        </p:tgtEl>
                                        <p:attrNameLst>
                                          <p:attrName>style.visibility</p:attrName>
                                        </p:attrNameLst>
                                      </p:cBhvr>
                                      <p:to>
                                        <p:strVal val="visible"/>
                                      </p:to>
                                    </p:set>
                                    <p:animEffect transition="in" filter="fade">
                                      <p:cBhvr>
                                        <p:cTn id="25" dur="500"/>
                                        <p:tgtEl>
                                          <p:spTgt spid="20490"/>
                                        </p:tgtEl>
                                      </p:cBhvr>
                                    </p:animEffect>
                                    <p:anim calcmode="lin" valueType="num">
                                      <p:cBhvr>
                                        <p:cTn id="26" dur="500" fill="hold"/>
                                        <p:tgtEl>
                                          <p:spTgt spid="20490"/>
                                        </p:tgtEl>
                                        <p:attrNameLst>
                                          <p:attrName>ppt_x</p:attrName>
                                        </p:attrNameLst>
                                      </p:cBhvr>
                                      <p:tavLst>
                                        <p:tav tm="0">
                                          <p:val>
                                            <p:strVal val="#ppt_x"/>
                                          </p:val>
                                        </p:tav>
                                        <p:tav tm="100000">
                                          <p:val>
                                            <p:strVal val="#ppt_x"/>
                                          </p:val>
                                        </p:tav>
                                      </p:tavLst>
                                    </p:anim>
                                    <p:anim calcmode="lin" valueType="num">
                                      <p:cBhvr>
                                        <p:cTn id="27" dur="500" fill="hold"/>
                                        <p:tgtEl>
                                          <p:spTgt spid="20490"/>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20493"/>
                                        </p:tgtEl>
                                        <p:attrNameLst>
                                          <p:attrName>style.visibility</p:attrName>
                                        </p:attrNameLst>
                                      </p:cBhvr>
                                      <p:to>
                                        <p:strVal val="visible"/>
                                      </p:to>
                                    </p:set>
                                    <p:animEffect transition="in" filter="fade">
                                      <p:cBhvr>
                                        <p:cTn id="31" dur="500"/>
                                        <p:tgtEl>
                                          <p:spTgt spid="20493"/>
                                        </p:tgtEl>
                                      </p:cBhvr>
                                    </p:animEffect>
                                    <p:anim calcmode="lin" valueType="num">
                                      <p:cBhvr>
                                        <p:cTn id="32" dur="500" fill="hold"/>
                                        <p:tgtEl>
                                          <p:spTgt spid="20493"/>
                                        </p:tgtEl>
                                        <p:attrNameLst>
                                          <p:attrName>ppt_x</p:attrName>
                                        </p:attrNameLst>
                                      </p:cBhvr>
                                      <p:tavLst>
                                        <p:tav tm="0">
                                          <p:val>
                                            <p:strVal val="#ppt_x"/>
                                          </p:val>
                                        </p:tav>
                                        <p:tav tm="100000">
                                          <p:val>
                                            <p:strVal val="#ppt_x"/>
                                          </p:val>
                                        </p:tav>
                                      </p:tavLst>
                                    </p:anim>
                                    <p:anim calcmode="lin" valueType="num">
                                      <p:cBhvr>
                                        <p:cTn id="33" dur="500" fill="hold"/>
                                        <p:tgtEl>
                                          <p:spTgt spid="20493"/>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500"/>
                            </p:stCondLst>
                            <p:childTnLst>
                              <p:par>
                                <p:cTn id="35" presetID="47" presetClass="entr" presetSubtype="0" fill="hold" grpId="0" nodeType="afterEffect">
                                  <p:stCondLst>
                                    <p:cond delay="0"/>
                                  </p:stCondLst>
                                  <p:childTnLst>
                                    <p:set>
                                      <p:cBhvr>
                                        <p:cTn id="36" dur="1" fill="hold">
                                          <p:stCondLst>
                                            <p:cond delay="0"/>
                                          </p:stCondLst>
                                        </p:cTn>
                                        <p:tgtEl>
                                          <p:spTgt spid="20495"/>
                                        </p:tgtEl>
                                        <p:attrNameLst>
                                          <p:attrName>style.visibility</p:attrName>
                                        </p:attrNameLst>
                                      </p:cBhvr>
                                      <p:to>
                                        <p:strVal val="visible"/>
                                      </p:to>
                                    </p:set>
                                    <p:animEffect transition="in" filter="fade">
                                      <p:cBhvr>
                                        <p:cTn id="37" dur="500"/>
                                        <p:tgtEl>
                                          <p:spTgt spid="20495"/>
                                        </p:tgtEl>
                                      </p:cBhvr>
                                    </p:animEffect>
                                    <p:anim calcmode="lin" valueType="num">
                                      <p:cBhvr>
                                        <p:cTn id="38" dur="500" fill="hold"/>
                                        <p:tgtEl>
                                          <p:spTgt spid="20495"/>
                                        </p:tgtEl>
                                        <p:attrNameLst>
                                          <p:attrName>ppt_x</p:attrName>
                                        </p:attrNameLst>
                                      </p:cBhvr>
                                      <p:tavLst>
                                        <p:tav tm="0">
                                          <p:val>
                                            <p:strVal val="#ppt_x"/>
                                          </p:val>
                                        </p:tav>
                                        <p:tav tm="100000">
                                          <p:val>
                                            <p:strVal val="#ppt_x"/>
                                          </p:val>
                                        </p:tav>
                                      </p:tavLst>
                                    </p:anim>
                                    <p:anim calcmode="lin" valueType="num">
                                      <p:cBhvr>
                                        <p:cTn id="39" dur="500" fill="hold"/>
                                        <p:tgtEl>
                                          <p:spTgt spid="20495"/>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488"/>
                                        </p:tgtEl>
                                        <p:attrNameLst>
                                          <p:attrName>style.visibility</p:attrName>
                                        </p:attrNameLst>
                                      </p:cBhvr>
                                      <p:to>
                                        <p:strVal val="visible"/>
                                      </p:to>
                                    </p:set>
                                    <p:animEffect transition="in" filter="fade">
                                      <p:cBhvr>
                                        <p:cTn id="43" dur="500"/>
                                        <p:tgtEl>
                                          <p:spTgt spid="20488"/>
                                        </p:tgtEl>
                                      </p:cBhvr>
                                    </p:animEffect>
                                    <p:anim calcmode="lin" valueType="num">
                                      <p:cBhvr>
                                        <p:cTn id="44" dur="500" fill="hold"/>
                                        <p:tgtEl>
                                          <p:spTgt spid="20488"/>
                                        </p:tgtEl>
                                        <p:attrNameLst>
                                          <p:attrName>ppt_x</p:attrName>
                                        </p:attrNameLst>
                                      </p:cBhvr>
                                      <p:tavLst>
                                        <p:tav tm="0">
                                          <p:val>
                                            <p:strVal val="#ppt_x"/>
                                          </p:val>
                                        </p:tav>
                                        <p:tav tm="100000">
                                          <p:val>
                                            <p:strVal val="#ppt_x"/>
                                          </p:val>
                                        </p:tav>
                                      </p:tavLst>
                                    </p:anim>
                                    <p:anim calcmode="lin" valueType="num">
                                      <p:cBhvr>
                                        <p:cTn id="45" dur="500" fill="hold"/>
                                        <p:tgtEl>
                                          <p:spTgt spid="20488"/>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0486"/>
                                        </p:tgtEl>
                                        <p:attrNameLst>
                                          <p:attrName>style.visibility</p:attrName>
                                        </p:attrNameLst>
                                      </p:cBhvr>
                                      <p:to>
                                        <p:strVal val="visible"/>
                                      </p:to>
                                    </p:set>
                                    <p:animEffect transition="in" filter="fade">
                                      <p:cBhvr>
                                        <p:cTn id="49" dur="500"/>
                                        <p:tgtEl>
                                          <p:spTgt spid="20486"/>
                                        </p:tgtEl>
                                      </p:cBhvr>
                                    </p:animEffect>
                                    <p:anim calcmode="lin" valueType="num">
                                      <p:cBhvr>
                                        <p:cTn id="50" dur="500" fill="hold"/>
                                        <p:tgtEl>
                                          <p:spTgt spid="20486"/>
                                        </p:tgtEl>
                                        <p:attrNameLst>
                                          <p:attrName>ppt_x</p:attrName>
                                        </p:attrNameLst>
                                      </p:cBhvr>
                                      <p:tavLst>
                                        <p:tav tm="0">
                                          <p:val>
                                            <p:strVal val="#ppt_x"/>
                                          </p:val>
                                        </p:tav>
                                        <p:tav tm="100000">
                                          <p:val>
                                            <p:strVal val="#ppt_x"/>
                                          </p:val>
                                        </p:tav>
                                      </p:tavLst>
                                    </p:anim>
                                    <p:anim calcmode="lin" valueType="num">
                                      <p:cBhvr>
                                        <p:cTn id="51" dur="500" fill="hold"/>
                                        <p:tgtEl>
                                          <p:spTgt spid="20486"/>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20484"/>
                                        </p:tgtEl>
                                        <p:attrNameLst>
                                          <p:attrName>style.visibility</p:attrName>
                                        </p:attrNameLst>
                                      </p:cBhvr>
                                      <p:to>
                                        <p:strVal val="visible"/>
                                      </p:to>
                                    </p:set>
                                    <p:animEffect transition="in" filter="fade">
                                      <p:cBhvr>
                                        <p:cTn id="55" dur="500"/>
                                        <p:tgtEl>
                                          <p:spTgt spid="20484"/>
                                        </p:tgtEl>
                                      </p:cBhvr>
                                    </p:animEffect>
                                    <p:anim calcmode="lin" valueType="num">
                                      <p:cBhvr>
                                        <p:cTn id="56" dur="500" fill="hold"/>
                                        <p:tgtEl>
                                          <p:spTgt spid="20484"/>
                                        </p:tgtEl>
                                        <p:attrNameLst>
                                          <p:attrName>ppt_x</p:attrName>
                                        </p:attrNameLst>
                                      </p:cBhvr>
                                      <p:tavLst>
                                        <p:tav tm="0">
                                          <p:val>
                                            <p:strVal val="#ppt_x"/>
                                          </p:val>
                                        </p:tav>
                                        <p:tav tm="100000">
                                          <p:val>
                                            <p:strVal val="#ppt_x"/>
                                          </p:val>
                                        </p:tav>
                                      </p:tavLst>
                                    </p:anim>
                                    <p:anim calcmode="lin" valueType="num">
                                      <p:cBhvr>
                                        <p:cTn id="57" dur="500" fill="hold"/>
                                        <p:tgtEl>
                                          <p:spTgt spid="20484"/>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4500"/>
                            </p:stCondLst>
                            <p:childTnLst>
                              <p:par>
                                <p:cTn id="59" presetID="47" presetClass="entr" presetSubtype="0" fill="hold" grpId="0" nodeType="afterEffect">
                                  <p:stCondLst>
                                    <p:cond delay="0"/>
                                  </p:stCondLst>
                                  <p:childTnLst>
                                    <p:set>
                                      <p:cBhvr>
                                        <p:cTn id="60" dur="1" fill="hold">
                                          <p:stCondLst>
                                            <p:cond delay="0"/>
                                          </p:stCondLst>
                                        </p:cTn>
                                        <p:tgtEl>
                                          <p:spTgt spid="20482"/>
                                        </p:tgtEl>
                                        <p:attrNameLst>
                                          <p:attrName>style.visibility</p:attrName>
                                        </p:attrNameLst>
                                      </p:cBhvr>
                                      <p:to>
                                        <p:strVal val="visible"/>
                                      </p:to>
                                    </p:set>
                                    <p:animEffect transition="in" filter="fade">
                                      <p:cBhvr>
                                        <p:cTn id="61" dur="500"/>
                                        <p:tgtEl>
                                          <p:spTgt spid="20482"/>
                                        </p:tgtEl>
                                      </p:cBhvr>
                                    </p:animEffect>
                                    <p:anim calcmode="lin" valueType="num">
                                      <p:cBhvr>
                                        <p:cTn id="62" dur="500" fill="hold"/>
                                        <p:tgtEl>
                                          <p:spTgt spid="20482"/>
                                        </p:tgtEl>
                                        <p:attrNameLst>
                                          <p:attrName>ppt_x</p:attrName>
                                        </p:attrNameLst>
                                      </p:cBhvr>
                                      <p:tavLst>
                                        <p:tav tm="0">
                                          <p:val>
                                            <p:strVal val="#ppt_x"/>
                                          </p:val>
                                        </p:tav>
                                        <p:tav tm="100000">
                                          <p:val>
                                            <p:strVal val="#ppt_x"/>
                                          </p:val>
                                        </p:tav>
                                      </p:tavLst>
                                    </p:anim>
                                    <p:anim calcmode="lin" valueType="num">
                                      <p:cBhvr>
                                        <p:cTn id="63" dur="500" fill="hold"/>
                                        <p:tgtEl>
                                          <p:spTgt spid="20482"/>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000"/>
                            </p:stCondLst>
                            <p:childTnLst>
                              <p:par>
                                <p:cTn id="65" presetID="47" presetClass="entr" presetSubtype="0" fill="hold" grpId="0" nodeType="afterEffect">
                                  <p:stCondLst>
                                    <p:cond delay="0"/>
                                  </p:stCondLst>
                                  <p:childTnLst>
                                    <p:set>
                                      <p:cBhvr>
                                        <p:cTn id="66" dur="1" fill="hold">
                                          <p:stCondLst>
                                            <p:cond delay="0"/>
                                          </p:stCondLst>
                                        </p:cTn>
                                        <p:tgtEl>
                                          <p:spTgt spid="20491"/>
                                        </p:tgtEl>
                                        <p:attrNameLst>
                                          <p:attrName>style.visibility</p:attrName>
                                        </p:attrNameLst>
                                      </p:cBhvr>
                                      <p:to>
                                        <p:strVal val="visible"/>
                                      </p:to>
                                    </p:set>
                                    <p:animEffect transition="in" filter="fade">
                                      <p:cBhvr>
                                        <p:cTn id="67" dur="500"/>
                                        <p:tgtEl>
                                          <p:spTgt spid="20491"/>
                                        </p:tgtEl>
                                      </p:cBhvr>
                                    </p:animEffect>
                                    <p:anim calcmode="lin" valueType="num">
                                      <p:cBhvr>
                                        <p:cTn id="68" dur="500" fill="hold"/>
                                        <p:tgtEl>
                                          <p:spTgt spid="20491"/>
                                        </p:tgtEl>
                                        <p:attrNameLst>
                                          <p:attrName>ppt_x</p:attrName>
                                        </p:attrNameLst>
                                      </p:cBhvr>
                                      <p:tavLst>
                                        <p:tav tm="0">
                                          <p:val>
                                            <p:strVal val="#ppt_x"/>
                                          </p:val>
                                        </p:tav>
                                        <p:tav tm="100000">
                                          <p:val>
                                            <p:strVal val="#ppt_x"/>
                                          </p:val>
                                        </p:tav>
                                      </p:tavLst>
                                    </p:anim>
                                    <p:anim calcmode="lin" valueType="num">
                                      <p:cBhvr>
                                        <p:cTn id="69" dur="500" fill="hold"/>
                                        <p:tgtEl>
                                          <p:spTgt spid="204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4" grpId="0"/>
      <p:bldP spid="20485" grpId="0"/>
      <p:bldP spid="20486" grpId="0"/>
      <p:bldP spid="20488" grpId="0"/>
      <p:bldP spid="20489" grpId="0"/>
      <p:bldP spid="20490" grpId="0"/>
      <p:bldP spid="20491" grpId="0"/>
      <p:bldP spid="20493" grpId="0"/>
      <p:bldP spid="20495" grpId="0"/>
      <p:bldP spid="2049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txBox="1">
            <a:spLocks noChangeArrowheads="1"/>
          </p:cNvSpPr>
          <p:nvPr/>
        </p:nvSpPr>
        <p:spPr bwMode="auto">
          <a:xfrm>
            <a:off x="625475" y="1076325"/>
            <a:ext cx="32527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6000" b="1" dirty="0">
                <a:solidFill>
                  <a:srgbClr val="432A73"/>
                </a:solidFill>
                <a:latin typeface="Arial" panose="020B0604020202020204" pitchFamily="34" charset="0"/>
              </a:rPr>
              <a:t>Ideas:</a:t>
            </a:r>
            <a:endParaRPr lang="en-AU" altLang="en-US" sz="4400" b="1" dirty="0">
              <a:solidFill>
                <a:srgbClr val="BA2027"/>
              </a:solidFill>
              <a:latin typeface="Arial" panose="020B0604020202020204" pitchFamily="34" charset="0"/>
            </a:endParaRPr>
          </a:p>
        </p:txBody>
      </p:sp>
      <p:sp>
        <p:nvSpPr>
          <p:cNvPr id="2" name="TextBox 1"/>
          <p:cNvSpPr txBox="1"/>
          <p:nvPr/>
        </p:nvSpPr>
        <p:spPr>
          <a:xfrm>
            <a:off x="958850" y="1916113"/>
            <a:ext cx="7429500" cy="3756025"/>
          </a:xfrm>
          <a:prstGeom prst="rect">
            <a:avLst/>
          </a:prstGeom>
          <a:noFill/>
        </p:spPr>
        <p:txBody>
          <a:bodyPr>
            <a:spAutoFit/>
          </a:bodyPr>
          <a:lstStyle/>
          <a:p>
            <a:pPr marL="285750" indent="-285750" eaLnBrk="1" fontAlgn="auto" hangingPunct="1">
              <a:spcBef>
                <a:spcPts val="0"/>
              </a:spcBef>
              <a:spcAft>
                <a:spcPts val="0"/>
              </a:spcAft>
              <a:buFontTx/>
              <a:buChar char="-"/>
              <a:defRPr/>
            </a:pPr>
            <a:r>
              <a:rPr lang="en-AU" sz="4400" b="1" dirty="0">
                <a:solidFill>
                  <a:schemeClr val="accent1">
                    <a:lumMod val="75000"/>
                  </a:schemeClr>
                </a:solidFill>
                <a:latin typeface="+mn-lt"/>
              </a:rPr>
              <a:t>Learn more </a:t>
            </a:r>
          </a:p>
          <a:p>
            <a:pPr marL="285750" indent="-285750" eaLnBrk="1" fontAlgn="auto" hangingPunct="1">
              <a:spcBef>
                <a:spcPts val="0"/>
              </a:spcBef>
              <a:spcAft>
                <a:spcPts val="0"/>
              </a:spcAft>
              <a:buFontTx/>
              <a:buChar char="-"/>
              <a:defRPr/>
            </a:pPr>
            <a:r>
              <a:rPr lang="en-AU" sz="4400" b="1" dirty="0">
                <a:solidFill>
                  <a:schemeClr val="accent1">
                    <a:lumMod val="75000"/>
                  </a:schemeClr>
                </a:solidFill>
                <a:latin typeface="+mn-lt"/>
              </a:rPr>
              <a:t>Share what you have learned</a:t>
            </a:r>
          </a:p>
          <a:p>
            <a:pPr marL="285750" indent="-285750" eaLnBrk="1" fontAlgn="auto" hangingPunct="1">
              <a:spcBef>
                <a:spcPts val="0"/>
              </a:spcBef>
              <a:spcAft>
                <a:spcPts val="0"/>
              </a:spcAft>
              <a:buFontTx/>
              <a:buChar char="-"/>
              <a:defRPr/>
            </a:pPr>
            <a:r>
              <a:rPr lang="en-AU" sz="4400" b="1" dirty="0">
                <a:solidFill>
                  <a:schemeClr val="accent1">
                    <a:lumMod val="75000"/>
                  </a:schemeClr>
                </a:solidFill>
                <a:latin typeface="+mn-lt"/>
              </a:rPr>
              <a:t>Support organisations like Caritas Australia</a:t>
            </a:r>
          </a:p>
          <a:p>
            <a:pPr marL="285750" indent="-285750" eaLnBrk="1" fontAlgn="auto" hangingPunct="1">
              <a:spcBef>
                <a:spcPts val="0"/>
              </a:spcBef>
              <a:spcAft>
                <a:spcPts val="0"/>
              </a:spcAft>
              <a:buFontTx/>
              <a:buChar char="-"/>
              <a:defRPr/>
            </a:pPr>
            <a:r>
              <a:rPr lang="en-AU" sz="4400" b="1" dirty="0">
                <a:solidFill>
                  <a:schemeClr val="accent1">
                    <a:lumMod val="75000"/>
                  </a:schemeClr>
                </a:solidFill>
                <a:latin typeface="+mn-lt"/>
              </a:rPr>
              <a:t>Pray</a:t>
            </a:r>
          </a:p>
          <a:p>
            <a:pPr marL="285750" indent="-285750" eaLnBrk="1" fontAlgn="auto" hangingPunct="1">
              <a:spcBef>
                <a:spcPts val="0"/>
              </a:spcBef>
              <a:spcAft>
                <a:spcPts val="0"/>
              </a:spcAft>
              <a:buFontTx/>
              <a:buChar char="-"/>
              <a:defRPr/>
            </a:pPr>
            <a:endParaRPr lang="en-AU" dirty="0">
              <a:latin typeface="+mn-lt"/>
            </a:endParaRPr>
          </a:p>
        </p:txBody>
      </p:sp>
      <p:pic>
        <p:nvPicPr>
          <p:cNvPr id="4096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96094"/>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263"/>
            <a:ext cx="9144000" cy="699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a:grpSpLocks/>
          </p:cNvGrpSpPr>
          <p:nvPr/>
        </p:nvGrpSpPr>
        <p:grpSpPr bwMode="auto">
          <a:xfrm>
            <a:off x="890589" y="-459432"/>
            <a:ext cx="7353820" cy="6911414"/>
            <a:chOff x="890844" y="-416992"/>
            <a:chExt cx="7353126" cy="6910557"/>
          </a:xfrm>
        </p:grpSpPr>
        <p:sp>
          <p:nvSpPr>
            <p:cNvPr id="5126" name="Text Box 2"/>
            <p:cNvSpPr txBox="1">
              <a:spLocks noChangeArrowheads="1"/>
            </p:cNvSpPr>
            <p:nvPr/>
          </p:nvSpPr>
          <p:spPr bwMode="auto">
            <a:xfrm>
              <a:off x="2447034" y="-416992"/>
              <a:ext cx="4000930" cy="2861967"/>
            </a:xfrm>
            <a:prstGeom prst="rect">
              <a:avLst/>
            </a:prstGeom>
            <a:solidFill>
              <a:srgbClr val="FFFFFF">
                <a:alpha val="3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AU" altLang="en-US" sz="18000" b="1" dirty="0" smtClean="0">
                  <a:latin typeface="Arial" panose="020B0604020202020204" pitchFamily="34" charset="0"/>
                </a:rPr>
                <a:t>800</a:t>
              </a:r>
              <a:endParaRPr lang="en-AU" altLang="en-US" sz="18000" b="1" dirty="0">
                <a:latin typeface="Arial" panose="020B0604020202020204" pitchFamily="34" charset="0"/>
              </a:endParaRPr>
            </a:p>
          </p:txBody>
        </p:sp>
        <p:sp>
          <p:nvSpPr>
            <p:cNvPr id="5127" name="Text Box 5"/>
            <p:cNvSpPr txBox="1">
              <a:spLocks noChangeArrowheads="1"/>
            </p:cNvSpPr>
            <p:nvPr/>
          </p:nvSpPr>
          <p:spPr bwMode="auto">
            <a:xfrm>
              <a:off x="890844" y="2400644"/>
              <a:ext cx="7353126" cy="4092921"/>
            </a:xfrm>
            <a:prstGeom prst="rect">
              <a:avLst/>
            </a:prstGeom>
            <a:solidFill>
              <a:srgbClr val="FFFFFF">
                <a:alpha val="2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AU" altLang="en-US" sz="16000" dirty="0" smtClean="0">
                  <a:latin typeface="Arial" panose="020B0604020202020204" pitchFamily="34" charset="0"/>
                </a:rPr>
                <a:t>million</a:t>
              </a:r>
              <a:r>
                <a:rPr lang="en-AU" altLang="en-US" sz="16300" dirty="0">
                  <a:latin typeface="Arial" panose="020B0604020202020204" pitchFamily="34" charset="0"/>
                </a:rPr>
                <a:t/>
              </a:r>
              <a:br>
                <a:rPr lang="en-AU" altLang="en-US" sz="16300" dirty="0">
                  <a:latin typeface="Arial" panose="020B0604020202020204" pitchFamily="34" charset="0"/>
                </a:rPr>
              </a:br>
              <a:r>
                <a:rPr lang="en-AU" altLang="en-US" sz="10000" b="1" dirty="0">
                  <a:latin typeface="Arial" panose="020B0604020202020204" pitchFamily="34" charset="0"/>
                </a:rPr>
                <a:t>people</a:t>
              </a:r>
              <a:r>
                <a:rPr lang="en-AU" altLang="en-US" sz="7200" b="1" dirty="0">
                  <a:latin typeface="Arial" panose="020B0604020202020204" pitchFamily="34" charset="0"/>
                </a:rPr>
                <a:t> </a:t>
              </a:r>
              <a:endParaRPr lang="en-AU" altLang="en-US" sz="53900" b="1" dirty="0">
                <a:latin typeface="Arial" panose="020B0604020202020204" pitchFamily="34" charset="0"/>
              </a:endParaRPr>
            </a:p>
          </p:txBody>
        </p:sp>
      </p:grpSp>
      <p:sp>
        <p:nvSpPr>
          <p:cNvPr id="6" name="Text Box 2"/>
          <p:cNvSpPr txBox="1">
            <a:spLocks noChangeArrowheads="1"/>
          </p:cNvSpPr>
          <p:nvPr/>
        </p:nvSpPr>
        <p:spPr bwMode="auto">
          <a:xfrm>
            <a:off x="755577" y="1"/>
            <a:ext cx="8136904" cy="3323987"/>
          </a:xfrm>
          <a:prstGeom prst="rect">
            <a:avLst/>
          </a:prstGeom>
          <a:solidFill>
            <a:schemeClr val="bg1">
              <a:alpha val="31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AU" altLang="en-US" sz="10500" dirty="0">
                <a:latin typeface="Arial" panose="020B0604020202020204" pitchFamily="34" charset="0"/>
              </a:rPr>
              <a:t>live on </a:t>
            </a:r>
            <a:br>
              <a:rPr lang="en-AU" altLang="en-US" sz="10500" dirty="0">
                <a:latin typeface="Arial" panose="020B0604020202020204" pitchFamily="34" charset="0"/>
              </a:rPr>
            </a:br>
            <a:r>
              <a:rPr lang="en-AU" altLang="en-US" sz="10500" dirty="0">
                <a:latin typeface="Arial" panose="020B0604020202020204" pitchFamily="34" charset="0"/>
              </a:rPr>
              <a:t>less </a:t>
            </a:r>
            <a:r>
              <a:rPr lang="en-AU" altLang="en-US" sz="10500" dirty="0" smtClean="0">
                <a:latin typeface="Arial" panose="020B0604020202020204" pitchFamily="34" charset="0"/>
              </a:rPr>
              <a:t>than</a:t>
            </a:r>
            <a:endParaRPr lang="en-AU" altLang="en-US" sz="9600" b="1" dirty="0">
              <a:solidFill>
                <a:schemeClr val="bg1"/>
              </a:solidFill>
              <a:latin typeface="Arial" panose="020B0604020202020204" pitchFamily="34" charset="0"/>
            </a:endParaRPr>
          </a:p>
        </p:txBody>
      </p:sp>
      <p:sp>
        <p:nvSpPr>
          <p:cNvPr id="3" name="Rectangle 2"/>
          <p:cNvSpPr>
            <a:spLocks noChangeArrowheads="1"/>
          </p:cNvSpPr>
          <p:nvPr/>
        </p:nvSpPr>
        <p:spPr bwMode="auto">
          <a:xfrm>
            <a:off x="1634503" y="3345373"/>
            <a:ext cx="6507162" cy="3323987"/>
          </a:xfrm>
          <a:prstGeom prst="rect">
            <a:avLst/>
          </a:prstGeom>
          <a:solidFill>
            <a:schemeClr val="bg1">
              <a:alpha val="30000"/>
            </a:schemeClr>
          </a:solidFill>
          <a:ln>
            <a:noFill/>
          </a:ln>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AU" altLang="en-US" sz="10500" dirty="0">
                <a:latin typeface="Arial" panose="020B0604020202020204" pitchFamily="34" charset="0"/>
              </a:rPr>
              <a:t>$1.25 a day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0"/>
            <a:ext cx="93122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5" descr="Squaresv1.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60350"/>
            <a:ext cx="23749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8" name="Group 7"/>
          <p:cNvGrpSpPr>
            <a:grpSpLocks/>
          </p:cNvGrpSpPr>
          <p:nvPr/>
        </p:nvGrpSpPr>
        <p:grpSpPr bwMode="auto">
          <a:xfrm>
            <a:off x="395288" y="5891213"/>
            <a:ext cx="1427162" cy="633412"/>
            <a:chOff x="193182" y="3658695"/>
            <a:chExt cx="1426466" cy="634377"/>
          </a:xfrm>
        </p:grpSpPr>
        <p:sp>
          <p:nvSpPr>
            <p:cNvPr id="9" name="Rectangle 8"/>
            <p:cNvSpPr/>
            <p:nvPr/>
          </p:nvSpPr>
          <p:spPr>
            <a:xfrm>
              <a:off x="972264" y="4076843"/>
              <a:ext cx="215795" cy="216229"/>
            </a:xfrm>
            <a:prstGeom prst="rect">
              <a:avLst/>
            </a:prstGeom>
            <a:solidFill>
              <a:srgbClr val="432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p:nvSpPr>
          <p:spPr>
            <a:xfrm rot="20078495">
              <a:off x="504180" y="4040275"/>
              <a:ext cx="215795" cy="216229"/>
            </a:xfrm>
            <a:prstGeom prst="rect">
              <a:avLst/>
            </a:prstGeom>
            <a:solidFill>
              <a:srgbClr val="2890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C000"/>
                </a:solidFill>
              </a:endParaRPr>
            </a:p>
          </p:txBody>
        </p:sp>
        <p:sp>
          <p:nvSpPr>
            <p:cNvPr id="11" name="Rectangle 10"/>
            <p:cNvSpPr/>
            <p:nvPr/>
          </p:nvSpPr>
          <p:spPr>
            <a:xfrm rot="468476">
              <a:off x="193182" y="3658695"/>
              <a:ext cx="215795" cy="216229"/>
            </a:xfrm>
            <a:prstGeom prst="rect">
              <a:avLst/>
            </a:prstGeom>
            <a:solidFill>
              <a:srgbClr val="BA20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BA2027"/>
                </a:solidFill>
              </a:endParaRPr>
            </a:p>
          </p:txBody>
        </p:sp>
        <p:sp>
          <p:nvSpPr>
            <p:cNvPr id="12" name="Rectangle 11"/>
            <p:cNvSpPr/>
            <p:nvPr/>
          </p:nvSpPr>
          <p:spPr>
            <a:xfrm>
              <a:off x="1188059" y="4076843"/>
              <a:ext cx="215795" cy="216229"/>
            </a:xfrm>
            <a:prstGeom prst="rect">
              <a:avLst/>
            </a:prstGeom>
            <a:solidFill>
              <a:srgbClr val="E89E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1403853" y="4076843"/>
              <a:ext cx="215795" cy="216229"/>
            </a:xfrm>
            <a:prstGeom prst="rect">
              <a:avLst/>
            </a:prstGeom>
            <a:solidFill>
              <a:srgbClr val="245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pic>
        <p:nvPicPr>
          <p:cNvPr id="4198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644900"/>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525463" y="1389063"/>
            <a:ext cx="8215312" cy="4678204"/>
          </a:xfrm>
          <a:prstGeom prst="rect">
            <a:avLst/>
          </a:prstGeom>
          <a:noFill/>
          <a:ln w="9525">
            <a:noFill/>
            <a:miter lim="800000"/>
            <a:headEnd/>
            <a:tailEnd/>
          </a:ln>
        </p:spPr>
        <p:txBody>
          <a:bodyPr>
            <a:spAutoFit/>
          </a:bodyPr>
          <a:lstStyle/>
          <a:p>
            <a:pPr eaLnBrk="1" fontAlgn="auto" hangingPunct="1">
              <a:spcBef>
                <a:spcPts val="0"/>
              </a:spcBef>
              <a:spcAft>
                <a:spcPts val="0"/>
              </a:spcAft>
              <a:defRPr/>
            </a:pPr>
            <a:r>
              <a:rPr lang="en-US" b="1" dirty="0">
                <a:latin typeface="+mn-lt"/>
                <a:cs typeface="Arial" charset="0"/>
              </a:rPr>
              <a:t>Picture credits</a:t>
            </a:r>
          </a:p>
          <a:p>
            <a:pPr eaLnBrk="1" fontAlgn="auto" hangingPunct="1">
              <a:spcBef>
                <a:spcPts val="0"/>
              </a:spcBef>
              <a:spcAft>
                <a:spcPts val="0"/>
              </a:spcAft>
              <a:defRPr/>
            </a:pPr>
            <a:endParaRPr lang="en-US" sz="1000" b="1" dirty="0">
              <a:latin typeface="+mn-lt"/>
              <a:cs typeface="Arial" charset="0"/>
            </a:endParaRPr>
          </a:p>
          <a:p>
            <a:pPr eaLnBrk="1" fontAlgn="auto" hangingPunct="1">
              <a:spcBef>
                <a:spcPts val="0"/>
              </a:spcBef>
              <a:spcAft>
                <a:spcPts val="0"/>
              </a:spcAft>
              <a:defRPr/>
            </a:pPr>
            <a:r>
              <a:rPr lang="en-US" dirty="0">
                <a:latin typeface="+mn-lt"/>
                <a:cs typeface="Arial" charset="0"/>
              </a:rPr>
              <a:t>Caritas </a:t>
            </a:r>
            <a:r>
              <a:rPr lang="en-US" dirty="0" err="1">
                <a:latin typeface="+mn-lt"/>
                <a:cs typeface="Arial" charset="0"/>
              </a:rPr>
              <a:t>Internationalis</a:t>
            </a:r>
            <a:r>
              <a:rPr lang="en-US" dirty="0">
                <a:latin typeface="+mn-lt"/>
                <a:cs typeface="Arial" charset="0"/>
              </a:rPr>
              <a:t> </a:t>
            </a:r>
          </a:p>
          <a:p>
            <a:pPr eaLnBrk="1" fontAlgn="auto" hangingPunct="1">
              <a:spcBef>
                <a:spcPts val="0"/>
              </a:spcBef>
              <a:spcAft>
                <a:spcPts val="0"/>
              </a:spcAft>
              <a:defRPr/>
            </a:pPr>
            <a:r>
              <a:rPr lang="en-US" b="1" dirty="0">
                <a:latin typeface="+mn-lt"/>
                <a:cs typeface="Arial" charset="0"/>
              </a:rPr>
              <a:t>‘One human family, zero poverty’ film</a:t>
            </a:r>
          </a:p>
          <a:p>
            <a:pPr eaLnBrk="1" fontAlgn="auto" hangingPunct="1">
              <a:spcBef>
                <a:spcPts val="0"/>
              </a:spcBef>
              <a:spcAft>
                <a:spcPts val="0"/>
              </a:spcAft>
              <a:defRPr/>
            </a:pPr>
            <a:r>
              <a:rPr lang="en-AU" dirty="0">
                <a:latin typeface="+mn-lt"/>
                <a:hlinkClick r:id="rId3"/>
              </a:rPr>
              <a:t>http://www.youtube.com/watch?v=Bz2wSNp_B_g</a:t>
            </a:r>
            <a:endParaRPr lang="en-AU" dirty="0">
              <a:solidFill>
                <a:srgbClr val="8A0000"/>
              </a:solidFill>
              <a:latin typeface="+mn-lt"/>
              <a:ea typeface="Times New Roman" pitchFamily="18" charset="0"/>
              <a:cs typeface="Arial" charset="0"/>
            </a:endParaRPr>
          </a:p>
          <a:p>
            <a:pPr eaLnBrk="1" fontAlgn="auto" hangingPunct="1">
              <a:spcBef>
                <a:spcPts val="0"/>
              </a:spcBef>
              <a:spcAft>
                <a:spcPts val="0"/>
              </a:spcAft>
              <a:defRPr/>
            </a:pPr>
            <a:endParaRPr lang="en-AU" b="1" dirty="0">
              <a:solidFill>
                <a:schemeClr val="bg1">
                  <a:lumMod val="65000"/>
                </a:schemeClr>
              </a:solidFill>
              <a:latin typeface="+mn-lt"/>
              <a:ea typeface="Times New Roman" pitchFamily="18" charset="0"/>
              <a:cs typeface="Arial" charset="0"/>
            </a:endParaRPr>
          </a:p>
          <a:p>
            <a:pPr eaLnBrk="1" fontAlgn="auto" hangingPunct="1">
              <a:spcBef>
                <a:spcPts val="0"/>
              </a:spcBef>
              <a:spcAft>
                <a:spcPts val="0"/>
              </a:spcAft>
              <a:defRPr/>
            </a:pPr>
            <a:r>
              <a:rPr lang="en-AU" dirty="0">
                <a:latin typeface="+mn-lt"/>
                <a:ea typeface="Times New Roman" pitchFamily="18" charset="0"/>
                <a:cs typeface="Arial" charset="0"/>
              </a:rPr>
              <a:t>Slide </a:t>
            </a:r>
            <a:r>
              <a:rPr lang="en-AU" dirty="0" smtClean="0">
                <a:latin typeface="+mn-lt"/>
                <a:ea typeface="Times New Roman" pitchFamily="18" charset="0"/>
                <a:cs typeface="Arial" charset="0"/>
              </a:rPr>
              <a:t>18- Top photo: Catholic Relief Services, Bottom photo: Caritas Australia</a:t>
            </a:r>
          </a:p>
          <a:p>
            <a:pPr eaLnBrk="1" fontAlgn="auto" hangingPunct="1">
              <a:spcBef>
                <a:spcPts val="0"/>
              </a:spcBef>
              <a:spcAft>
                <a:spcPts val="0"/>
              </a:spcAft>
              <a:defRPr/>
            </a:pPr>
            <a:r>
              <a:rPr lang="en-AU" dirty="0" smtClean="0">
                <a:latin typeface="+mn-lt"/>
                <a:ea typeface="Times New Roman" pitchFamily="18" charset="0"/>
                <a:cs typeface="Arial" charset="0"/>
              </a:rPr>
              <a:t>Slide 19 </a:t>
            </a:r>
            <a:r>
              <a:rPr lang="en-AU" dirty="0">
                <a:latin typeface="+mn-lt"/>
                <a:ea typeface="Times New Roman" pitchFamily="18" charset="0"/>
                <a:cs typeface="Arial" charset="0"/>
              </a:rPr>
              <a:t>– Caritas Switzerland</a:t>
            </a:r>
          </a:p>
          <a:p>
            <a:pPr eaLnBrk="1" fontAlgn="auto" hangingPunct="1">
              <a:spcBef>
                <a:spcPts val="0"/>
              </a:spcBef>
              <a:spcAft>
                <a:spcPts val="0"/>
              </a:spcAft>
              <a:defRPr/>
            </a:pPr>
            <a:r>
              <a:rPr lang="en-AU" dirty="0">
                <a:latin typeface="+mn-lt"/>
                <a:ea typeface="Times New Roman" pitchFamily="18" charset="0"/>
                <a:cs typeface="Arial" charset="0"/>
              </a:rPr>
              <a:t>Slide </a:t>
            </a:r>
            <a:r>
              <a:rPr lang="en-AU" dirty="0" smtClean="0">
                <a:latin typeface="+mn-lt"/>
                <a:ea typeface="Times New Roman" pitchFamily="18" charset="0"/>
                <a:cs typeface="Arial" charset="0"/>
              </a:rPr>
              <a:t>20 </a:t>
            </a:r>
            <a:r>
              <a:rPr lang="en-AU" dirty="0">
                <a:latin typeface="+mn-lt"/>
                <a:ea typeface="Times New Roman" pitchFamily="18" charset="0"/>
                <a:cs typeface="Arial" charset="0"/>
              </a:rPr>
              <a:t>– Sean Sprague</a:t>
            </a:r>
          </a:p>
          <a:p>
            <a:pPr eaLnBrk="1" fontAlgn="auto" hangingPunct="1">
              <a:spcBef>
                <a:spcPts val="0"/>
              </a:spcBef>
              <a:spcAft>
                <a:spcPts val="0"/>
              </a:spcAft>
              <a:defRPr/>
            </a:pPr>
            <a:r>
              <a:rPr lang="en-AU" dirty="0" smtClean="0">
                <a:latin typeface="+mn-lt"/>
                <a:ea typeface="Times New Roman" pitchFamily="18" charset="0"/>
                <a:cs typeface="Arial" charset="0"/>
              </a:rPr>
              <a:t>Slides 21-29- Caritas Australia</a:t>
            </a:r>
          </a:p>
          <a:p>
            <a:pPr eaLnBrk="1" fontAlgn="auto" hangingPunct="1">
              <a:spcBef>
                <a:spcPts val="0"/>
              </a:spcBef>
              <a:spcAft>
                <a:spcPts val="0"/>
              </a:spcAft>
              <a:defRPr/>
            </a:pPr>
            <a:r>
              <a:rPr lang="en-AU" dirty="0" smtClean="0">
                <a:latin typeface="+mn-lt"/>
                <a:ea typeface="Times New Roman" pitchFamily="18" charset="0"/>
                <a:cs typeface="Arial" charset="0"/>
              </a:rPr>
              <a:t>Slide 30 </a:t>
            </a:r>
            <a:r>
              <a:rPr lang="en-AU" dirty="0">
                <a:latin typeface="+mn-lt"/>
                <a:ea typeface="Times New Roman" pitchFamily="18" charset="0"/>
                <a:cs typeface="Arial" charset="0"/>
              </a:rPr>
              <a:t>– Rob </a:t>
            </a:r>
            <a:r>
              <a:rPr lang="en-AU" dirty="0" err="1" smtClean="0">
                <a:latin typeface="+mn-lt"/>
                <a:ea typeface="Times New Roman" pitchFamily="18" charset="0"/>
                <a:cs typeface="Arial" charset="0"/>
              </a:rPr>
              <a:t>Maccoll</a:t>
            </a:r>
            <a:endParaRPr lang="en-AU" dirty="0">
              <a:latin typeface="+mn-lt"/>
              <a:ea typeface="Times New Roman" pitchFamily="18" charset="0"/>
              <a:cs typeface="Arial" charset="0"/>
            </a:endParaRPr>
          </a:p>
          <a:p>
            <a:pPr eaLnBrk="1" fontAlgn="auto" hangingPunct="1">
              <a:spcBef>
                <a:spcPts val="0"/>
              </a:spcBef>
              <a:spcAft>
                <a:spcPts val="0"/>
              </a:spcAft>
              <a:defRPr/>
            </a:pPr>
            <a:endParaRPr lang="en-AU" b="1" dirty="0">
              <a:latin typeface="+mn-lt"/>
              <a:ea typeface="Times New Roman" pitchFamily="18" charset="0"/>
              <a:cs typeface="Arial" charset="0"/>
            </a:endParaRPr>
          </a:p>
          <a:p>
            <a:pPr eaLnBrk="1" fontAlgn="auto" hangingPunct="1">
              <a:spcBef>
                <a:spcPts val="0"/>
              </a:spcBef>
              <a:spcAft>
                <a:spcPts val="0"/>
              </a:spcAft>
              <a:defRPr/>
            </a:pPr>
            <a:r>
              <a:rPr lang="en-AU" b="1" dirty="0">
                <a:latin typeface="+mn-lt"/>
                <a:ea typeface="Times New Roman" pitchFamily="18" charset="0"/>
                <a:cs typeface="Arial" charset="0"/>
              </a:rPr>
              <a:t>Find out more:</a:t>
            </a:r>
          </a:p>
          <a:p>
            <a:pPr eaLnBrk="1" fontAlgn="auto" hangingPunct="1">
              <a:spcBef>
                <a:spcPts val="0"/>
              </a:spcBef>
              <a:spcAft>
                <a:spcPts val="0"/>
              </a:spcAft>
              <a:defRPr/>
            </a:pPr>
            <a:r>
              <a:rPr lang="en-AU" dirty="0">
                <a:latin typeface="+mn-lt"/>
                <a:ea typeface="Times New Roman" pitchFamily="18" charset="0"/>
                <a:cs typeface="Arial" charset="0"/>
              </a:rPr>
              <a:t>www.caritas.org.au</a:t>
            </a:r>
          </a:p>
          <a:p>
            <a:pPr eaLnBrk="1" fontAlgn="auto" hangingPunct="1">
              <a:spcBef>
                <a:spcPts val="0"/>
              </a:spcBef>
              <a:spcAft>
                <a:spcPts val="0"/>
              </a:spcAft>
              <a:defRPr/>
            </a:pPr>
            <a:endParaRPr lang="en-AU" b="1" dirty="0">
              <a:solidFill>
                <a:schemeClr val="bg1">
                  <a:lumMod val="65000"/>
                </a:schemeClr>
              </a:solidFill>
              <a:latin typeface="+mn-lt"/>
              <a:ea typeface="Times New Roman" pitchFamily="18" charset="0"/>
              <a:cs typeface="Arial" charset="0"/>
            </a:endParaRPr>
          </a:p>
          <a:p>
            <a:pPr eaLnBrk="1" fontAlgn="auto" hangingPunct="1">
              <a:spcBef>
                <a:spcPts val="0"/>
              </a:spcBef>
              <a:spcAft>
                <a:spcPts val="0"/>
              </a:spcAft>
              <a:defRPr/>
            </a:pPr>
            <a:endParaRPr lang="en-AU" b="1" dirty="0">
              <a:solidFill>
                <a:schemeClr val="bg1">
                  <a:lumMod val="65000"/>
                </a:schemeClr>
              </a:solidFill>
              <a:latin typeface="+mn-lt"/>
              <a:ea typeface="Times New Roman" pitchFamily="18" charset="0"/>
              <a:cs typeface="Arial" charset="0"/>
            </a:endParaRPr>
          </a:p>
          <a:p>
            <a:pPr eaLnBrk="1" fontAlgn="auto" hangingPunct="1">
              <a:spcBef>
                <a:spcPts val="0"/>
              </a:spcBef>
              <a:spcAft>
                <a:spcPts val="0"/>
              </a:spcAft>
              <a:defRPr/>
            </a:pPr>
            <a:r>
              <a:rPr lang="en-AU" b="1" dirty="0">
                <a:solidFill>
                  <a:schemeClr val="bg1">
                    <a:lumMod val="65000"/>
                  </a:schemeClr>
                </a:solidFill>
                <a:latin typeface="+mn-lt"/>
                <a:ea typeface="Times New Roman" pitchFamily="18" charset="0"/>
                <a:cs typeface="Arial" charset="0"/>
              </a:rPr>
              <a:t>Last updated </a:t>
            </a:r>
            <a:r>
              <a:rPr lang="en-AU" b="1" dirty="0" smtClean="0">
                <a:solidFill>
                  <a:schemeClr val="bg1">
                    <a:lumMod val="65000"/>
                  </a:schemeClr>
                </a:solidFill>
                <a:latin typeface="+mn-lt"/>
                <a:ea typeface="Times New Roman" pitchFamily="18" charset="0"/>
                <a:cs typeface="Arial" charset="0"/>
              </a:rPr>
              <a:t>Dec 2016</a:t>
            </a:r>
            <a:endParaRPr lang="en-AU" b="1" dirty="0">
              <a:solidFill>
                <a:schemeClr val="bg1">
                  <a:lumMod val="65000"/>
                </a:schemeClr>
              </a:solidFill>
              <a:latin typeface="+mn-lt"/>
              <a:ea typeface="Times New Roman" pitchFamily="18" charset="0"/>
              <a:cs typeface="Arial" charset="0"/>
            </a:endParaRPr>
          </a:p>
        </p:txBody>
      </p:sp>
      <p:pic>
        <p:nvPicPr>
          <p:cNvPr id="43012" name="Picture 11" descr="BeMoreLogov4.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5589240"/>
            <a:ext cx="4464496" cy="99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76672"/>
            <a:ext cx="1241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186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349500"/>
            <a:ext cx="692467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98425"/>
            <a:ext cx="12809538" cy="705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2"/>
          <p:cNvSpPr txBox="1">
            <a:spLocks noChangeArrowheads="1"/>
          </p:cNvSpPr>
          <p:nvPr/>
        </p:nvSpPr>
        <p:spPr bwMode="auto">
          <a:xfrm>
            <a:off x="25400" y="1268760"/>
            <a:ext cx="9118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AU" altLang="en-US" sz="5000" dirty="0">
                <a:solidFill>
                  <a:srgbClr val="432A73"/>
                </a:solidFill>
                <a:latin typeface="Arial" panose="020B0604020202020204" pitchFamily="34" charset="0"/>
              </a:rPr>
              <a:t>58 million children don’t get the chance to go to school.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0"/>
            <a:ext cx="996632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539750" y="293688"/>
            <a:ext cx="7956550" cy="2586037"/>
          </a:xfrm>
          <a:prstGeom prst="rect">
            <a:avLst/>
          </a:prstGeom>
          <a:solidFill>
            <a:srgbClr val="F3CE91">
              <a:alpha val="5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AU" altLang="en-US" sz="5400" dirty="0" smtClean="0">
                <a:solidFill>
                  <a:srgbClr val="432A73"/>
                </a:solidFill>
                <a:latin typeface="Arial" panose="020B0604020202020204" pitchFamily="34" charset="0"/>
              </a:rPr>
              <a:t>795 </a:t>
            </a:r>
            <a:r>
              <a:rPr lang="en-AU" altLang="en-US" sz="5400" dirty="0">
                <a:solidFill>
                  <a:srgbClr val="432A73"/>
                </a:solidFill>
                <a:latin typeface="Arial" panose="020B0604020202020204" pitchFamily="34" charset="0"/>
              </a:rPr>
              <a:t>million people don’t have enough nutritious food to eat.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7938"/>
            <a:ext cx="9959976" cy="687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5580063" y="1916113"/>
            <a:ext cx="3240087" cy="4156075"/>
          </a:xfrm>
          <a:prstGeom prst="rect">
            <a:avLst/>
          </a:prstGeom>
          <a:solidFill>
            <a:schemeClr val="bg1">
              <a:alpha val="4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AU" altLang="en-US" sz="4400" dirty="0">
                <a:solidFill>
                  <a:srgbClr val="432A73"/>
                </a:solidFill>
                <a:latin typeface="Arial" panose="020B0604020202020204" pitchFamily="34" charset="0"/>
              </a:rPr>
              <a:t>1 billion people don’t have a safe and secure house to live in.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213"/>
            <a:ext cx="914400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84438" y="1989138"/>
            <a:ext cx="3382962" cy="2308225"/>
          </a:xfrm>
          <a:prstGeom prst="rect">
            <a:avLst/>
          </a:prstGeom>
          <a:noFill/>
        </p:spPr>
        <p:txBody>
          <a:bodyPr>
            <a:spAutoFit/>
          </a:bodyPr>
          <a:lstStyle/>
          <a:p>
            <a:pPr algn="ctr" eaLnBrk="1" fontAlgn="auto" hangingPunct="1">
              <a:spcBef>
                <a:spcPts val="0"/>
              </a:spcBef>
              <a:spcAft>
                <a:spcPts val="0"/>
              </a:spcAft>
              <a:defRPr/>
            </a:pPr>
            <a:r>
              <a:rPr lang="en-AU" sz="4800" b="1" dirty="0">
                <a:solidFill>
                  <a:srgbClr val="762000"/>
                </a:solidFill>
                <a:effectLst>
                  <a:outerShdw blurRad="38100" dist="38100" dir="2700000" algn="tl">
                    <a:srgbClr val="000000">
                      <a:alpha val="43137"/>
                    </a:srgbClr>
                  </a:outerShdw>
                </a:effectLst>
                <a:latin typeface="+mn-lt"/>
              </a:rPr>
              <a:t>Caritas means</a:t>
            </a:r>
          </a:p>
          <a:p>
            <a:pPr algn="ctr" eaLnBrk="1" fontAlgn="auto" hangingPunct="1">
              <a:spcBef>
                <a:spcPts val="0"/>
              </a:spcBef>
              <a:spcAft>
                <a:spcPts val="0"/>
              </a:spcAft>
              <a:defRPr/>
            </a:pPr>
            <a:r>
              <a:rPr lang="en-AU" sz="4800" b="1" dirty="0">
                <a:solidFill>
                  <a:srgbClr val="762000"/>
                </a:solidFill>
                <a:effectLst>
                  <a:outerShdw blurRad="38100" dist="38100" dir="2700000" algn="tl">
                    <a:srgbClr val="000000">
                      <a:alpha val="43137"/>
                    </a:srgbClr>
                  </a:outerShdw>
                </a:effectLst>
                <a:latin typeface="+mn-lt"/>
              </a:rPr>
              <a:t>LOVE</a:t>
            </a:r>
          </a:p>
        </p:txBody>
      </p:sp>
      <p:pic>
        <p:nvPicPr>
          <p:cNvPr id="14"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4819" y="315913"/>
            <a:ext cx="11823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14339" y="4005064"/>
            <a:ext cx="8262118" cy="2800767"/>
          </a:xfrm>
          <a:prstGeom prst="rect">
            <a:avLst/>
          </a:prstGeom>
          <a:noFill/>
        </p:spPr>
        <p:txBody>
          <a:bodyPr wrap="square">
            <a:spAutoFit/>
          </a:bodyPr>
          <a:lstStyle/>
          <a:p>
            <a:pPr eaLnBrk="1" fontAlgn="auto" hangingPunct="1">
              <a:spcBef>
                <a:spcPts val="0"/>
              </a:spcBef>
              <a:spcAft>
                <a:spcPts val="0"/>
              </a:spcAft>
              <a:defRPr/>
            </a:pPr>
            <a:r>
              <a:rPr lang="en-AU" sz="4000" b="1" dirty="0">
                <a:solidFill>
                  <a:srgbClr val="24518F"/>
                </a:solidFill>
                <a:latin typeface="+mn-lt"/>
              </a:rPr>
              <a:t>We help people in need in Australia and other countries</a:t>
            </a:r>
          </a:p>
          <a:p>
            <a:pPr eaLnBrk="1" fontAlgn="auto" hangingPunct="1">
              <a:spcBef>
                <a:spcPts val="0"/>
              </a:spcBef>
              <a:spcAft>
                <a:spcPts val="0"/>
              </a:spcAft>
              <a:defRPr/>
            </a:pPr>
            <a:endParaRPr lang="en-AU" sz="4800" b="1" dirty="0">
              <a:effectLst>
                <a:outerShdw blurRad="38100" dist="38100" dir="2700000" algn="tl">
                  <a:srgbClr val="000000">
                    <a:alpha val="43137"/>
                  </a:srgbClr>
                </a:outerShdw>
              </a:effectLst>
              <a:latin typeface="+mn-lt"/>
            </a:endParaRPr>
          </a:p>
          <a:p>
            <a:pPr eaLnBrk="1" fontAlgn="auto" hangingPunct="1">
              <a:spcBef>
                <a:spcPts val="0"/>
              </a:spcBef>
              <a:spcAft>
                <a:spcPts val="0"/>
              </a:spcAft>
              <a:defRPr/>
            </a:pPr>
            <a:endParaRPr lang="en-AU" sz="4800" b="1" dirty="0">
              <a:effectLst>
                <a:outerShdw blurRad="38100" dist="38100" dir="2700000" algn="tl">
                  <a:srgbClr val="000000">
                    <a:alpha val="43137"/>
                  </a:srgbClr>
                </a:outerShdw>
              </a:effectLst>
              <a:latin typeface="+mn-lt"/>
            </a:endParaRPr>
          </a:p>
        </p:txBody>
      </p:sp>
      <p:sp>
        <p:nvSpPr>
          <p:cNvPr id="16" name="TextBox 15"/>
          <p:cNvSpPr txBox="1">
            <a:spLocks noChangeArrowheads="1"/>
          </p:cNvSpPr>
          <p:nvPr/>
        </p:nvSpPr>
        <p:spPr bwMode="auto">
          <a:xfrm>
            <a:off x="414338" y="2465601"/>
            <a:ext cx="87614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AU" altLang="en-US" sz="4000" b="1" dirty="0">
                <a:solidFill>
                  <a:srgbClr val="432A73"/>
                </a:solidFill>
                <a:latin typeface="+mn-lt"/>
              </a:rPr>
              <a:t>Is officially part of the Catholic Church</a:t>
            </a:r>
          </a:p>
        </p:txBody>
      </p:sp>
      <p:pic>
        <p:nvPicPr>
          <p:cNvPr id="102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73088"/>
            <a:ext cx="42433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1_Office Theme">
  <a:themeElements>
    <a:clrScheme name="Caritas Colour Palette">
      <a:dk1>
        <a:srgbClr val="000000"/>
      </a:dk1>
      <a:lt1>
        <a:srgbClr val="FFFFFF"/>
      </a:lt1>
      <a:dk2>
        <a:srgbClr val="A7170A"/>
      </a:dk2>
      <a:lt2>
        <a:srgbClr val="FFFFFF"/>
      </a:lt2>
      <a:accent1>
        <a:srgbClr val="61A7E7"/>
      </a:accent1>
      <a:accent2>
        <a:srgbClr val="EBC012"/>
      </a:accent2>
      <a:accent3>
        <a:srgbClr val="91B728"/>
      </a:accent3>
      <a:accent4>
        <a:srgbClr val="753B85"/>
      </a:accent4>
      <a:accent5>
        <a:srgbClr val="710049"/>
      </a:accent5>
      <a:accent6>
        <a:srgbClr val="C4512F"/>
      </a:accent6>
      <a:hlink>
        <a:srgbClr val="0A5677"/>
      </a:hlink>
      <a:folHlink>
        <a:srgbClr val="749FA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Description0 xmlns="041f561b-787a-4331-b8c2-4f8b42e141f3">An introduction to Caritas for primary school students.</Description0>
    <Document_x0020_Status xmlns="041f561b-787a-4331-b8c2-4f8b42e141f3">Approved for use outside CA</Document_x0020_Status>
    <Used_x0020_for xmlns="041f561b-787a-4331-b8c2-4f8b42e141f3">
      <Value>Just Leadership Day</Value>
    </Used_x0020_for>
    <Resource_x0020_Type xmlns="041f561b-787a-4331-b8c2-4f8b42e141f3">PowerPoint</Resource_x0020_Type>
    <Audience xmlns="041f561b-787a-4331-b8c2-4f8b42e141f3">
      <Value>Lower Primary</Value>
      <Value>Middle Primary</Value>
      <Value>Upper Primary</Value>
    </Audience>
    <Calendar_x0020_Year xmlns="041f561b-787a-4331-b8c2-4f8b42e141f3">2016</Calendar_x0020_Year>
    <Topic xmlns="041f561b-787a-4331-b8c2-4f8b42e141f3">
      <Value>Caritas Introduction</Value>
      <Value>Catholic Social Teaching</Value>
      <Value>Charity to Justice</Value>
    </Topic>
    <_dlc_DocId xmlns="e628dbc2-5780-4aa6-b59e-b4a165ad8118">3XVCYASFVK3Q-205-925</_dlc_DocId>
    <_dlc_DocIdUrl xmlns="e628dbc2-5780-4aa6-b59e-b4a165ad8118">
      <Url>http://aimstest.caritas.org.au/sites/community/education/resources/_layouts/DocIdRedir.aspx?ID=3XVCYASFVK3Q-205-925</Url>
      <Description>3XVCYASFVK3Q-205-925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3BB767A26C87A8429349E100999E60C0" ma:contentTypeVersion="7" ma:contentTypeDescription="Create a new document." ma:contentTypeScope="" ma:versionID="40723d38cd10320af5fa5f67bb8bd578">
  <xsd:schema xmlns:xsd="http://www.w3.org/2001/XMLSchema" xmlns:xs="http://www.w3.org/2001/XMLSchema" xmlns:p="http://schemas.microsoft.com/office/2006/metadata/properties" xmlns:ns2="e628dbc2-5780-4aa6-b59e-b4a165ad8118" xmlns:ns3="041f561b-787a-4331-b8c2-4f8b42e141f3" targetNamespace="http://schemas.microsoft.com/office/2006/metadata/properties" ma:root="true" ma:fieldsID="04e68461d7bccf0d00d2c3bec6b3d964" ns2:_="" ns3:_="">
    <xsd:import namespace="e628dbc2-5780-4aa6-b59e-b4a165ad8118"/>
    <xsd:import namespace="041f561b-787a-4331-b8c2-4f8b42e141f3"/>
    <xsd:element name="properties">
      <xsd:complexType>
        <xsd:sequence>
          <xsd:element name="documentManagement">
            <xsd:complexType>
              <xsd:all>
                <xsd:element ref="ns2:_dlc_DocId" minOccurs="0"/>
                <xsd:element ref="ns2:_dlc_DocIdUrl" minOccurs="0"/>
                <xsd:element ref="ns2:_dlc_DocIdPersistId" minOccurs="0"/>
                <xsd:element ref="ns3:Audience" minOccurs="0"/>
                <xsd:element ref="ns3:Topic" minOccurs="0"/>
                <xsd:element ref="ns3:Resource_x0020_Type"/>
                <xsd:element ref="ns3:Document_x0020_Status"/>
                <xsd:element ref="ns3:Used_x0020_for" minOccurs="0"/>
                <xsd:element ref="ns3:Calendar_x0020_Year"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8dbc2-5780-4aa6-b59e-b4a165ad811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41f561b-787a-4331-b8c2-4f8b42e141f3" elementFormDefault="qualified">
    <xsd:import namespace="http://schemas.microsoft.com/office/2006/documentManagement/types"/>
    <xsd:import namespace="http://schemas.microsoft.com/office/infopath/2007/PartnerControls"/>
    <xsd:element name="Audience" ma:index="11" nillable="true" ma:displayName="Audience" ma:default="Lower Primary" ma:description="" ma:internalName="Audience" ma:requiredMultiChoice="true">
      <xsd:complexType>
        <xsd:complexContent>
          <xsd:extension base="dms:MultiChoice">
            <xsd:sequence>
              <xsd:element name="Value" maxOccurs="unbounded" minOccurs="0" nillable="true">
                <xsd:simpleType>
                  <xsd:restriction base="dms:Choice">
                    <xsd:enumeration value="Lower Primary"/>
                    <xsd:enumeration value="Middle Primary"/>
                    <xsd:enumeration value="Upper Primary"/>
                    <xsd:enumeration value="Lower Secondary"/>
                    <xsd:enumeration value="Middle Secondary"/>
                    <xsd:enumeration value="Senior Secondary"/>
                    <xsd:enumeration value="Teacher"/>
                    <xsd:enumeration value="Tertiary"/>
                    <xsd:enumeration value="Parish"/>
                    <xsd:enumeration value="Other"/>
                  </xsd:restriction>
                </xsd:simpleType>
              </xsd:element>
            </xsd:sequence>
          </xsd:extension>
        </xsd:complexContent>
      </xsd:complexType>
    </xsd:element>
    <xsd:element name="Topic" ma:index="12" nillable="true" ma:displayName="Topic" ma:default="Caritas Introduction" ma:description="" ma:internalName="Topic" ma:requiredMultiChoice="true">
      <xsd:complexType>
        <xsd:complexContent>
          <xsd:extension base="dms:MultiChoice">
            <xsd:sequence>
              <xsd:element name="Value" maxOccurs="unbounded" minOccurs="0" nillable="true">
                <xsd:simpleType>
                  <xsd:restriction base="dms:Choice">
                    <xsd:enumeration value="Be More/Romero"/>
                    <xsd:enumeration value="Caritas Introduction"/>
                    <xsd:enumeration value="Catholic Social Teaching"/>
                    <xsd:enumeration value="Charity to Justice"/>
                    <xsd:enumeration value="Disability"/>
                    <xsd:enumeration value="Disaster Risk Reduction"/>
                    <xsd:enumeration value="Education"/>
                    <xsd:enumeration value="Environment/Climate"/>
                    <xsd:enumeration value="Emergencies"/>
                    <xsd:enumeration value="Fair Trade"/>
                    <xsd:enumeration value="Food Security &amp; Agriculture"/>
                    <xsd:enumeration value="Health and HIV/AIDS"/>
                    <xsd:enumeration value="Human Rights"/>
                    <xsd:enumeration value="Indigenous Peoples"/>
                    <xsd:enumeration value="Leadership"/>
                    <xsd:enumeration value="MDGs"/>
                    <xsd:enumeration value="Peace"/>
                    <xsd:enumeration value="Poverty, Aid and Development"/>
                    <xsd:enumeration value="Project Compassion"/>
                    <xsd:enumeration value="Refugees"/>
                    <xsd:enumeration value="Water &amp; Sanitation"/>
                    <xsd:enumeration value="SDGs"/>
                    <xsd:enumeration value="Women"/>
                    <xsd:enumeration value="Other"/>
                  </xsd:restriction>
                </xsd:simpleType>
              </xsd:element>
            </xsd:sequence>
          </xsd:extension>
        </xsd:complexContent>
      </xsd:complexType>
    </xsd:element>
    <xsd:element name="Resource_x0020_Type" ma:index="13" ma:displayName="Resource Type" ma:default="Learning Experience" ma:description="" ma:format="Dropdown" ma:internalName="Resource_x0020_Type">
      <xsd:simpleType>
        <xsd:restriction base="dms:Choice">
          <xsd:enumeration value="Design elements"/>
          <xsd:enumeration value="Lesson"/>
          <xsd:enumeration value="Learning Experience"/>
          <xsd:enumeration value="Planning docs"/>
          <xsd:enumeration value="Prayer/Reflection"/>
          <xsd:enumeration value="Promotional material"/>
          <xsd:enumeration value="PowerPoint"/>
          <xsd:enumeration value="Multi-media"/>
          <xsd:enumeration value="Quiz"/>
          <xsd:enumeration value="Poster"/>
          <xsd:enumeration value="Game"/>
          <xsd:enumeration value="Fact Sheet/Infographic"/>
          <xsd:enumeration value="Case Study"/>
          <xsd:enumeration value="Fundraising"/>
          <xsd:enumeration value="Worksheet"/>
          <xsd:enumeration value="Other"/>
        </xsd:restriction>
      </xsd:simpleType>
    </xsd:element>
    <xsd:element name="Document_x0020_Status" ma:index="14" ma:displayName="Document Status" ma:default="Draft" ma:description="" ma:format="Dropdown" ma:internalName="Document_x0020_Status">
      <xsd:simpleType>
        <xsd:restriction base="dms:Choice">
          <xsd:enumeration value="Draft"/>
          <xsd:enumeration value="Working Doc"/>
          <xsd:enumeration value="Pending Approval"/>
          <xsd:enumeration value="Approved for team only"/>
          <xsd:enumeration value="Approved for use within CA"/>
          <xsd:enumeration value="Approved for use outside CA"/>
          <xsd:enumeration value="Embargoed"/>
          <xsd:enumeration value="Expired"/>
          <xsd:enumeration value="Other"/>
        </xsd:restriction>
      </xsd:simpleType>
    </xsd:element>
    <xsd:element name="Used_x0020_for" ma:index="15" nillable="true" ma:displayName="Used for" ma:default="Advent" ma:description="" ma:internalName="Used_x0020_for">
      <xsd:complexType>
        <xsd:complexContent>
          <xsd:extension base="dms:MultiChoice">
            <xsd:sequence>
              <xsd:element name="Value" maxOccurs="unbounded" minOccurs="0" nillable="true">
                <xsd:simpleType>
                  <xsd:restriction base="dms:Choice">
                    <xsd:enumeration value="Just Leadership Day"/>
                    <xsd:enumeration value="Immersion"/>
                    <xsd:enumeration value="Teacher PD"/>
                    <xsd:enumeration value="Tertiary"/>
                    <xsd:enumeration value="Food for All"/>
                    <xsd:enumeration value="AACES"/>
                    <xsd:enumeration value="Advent"/>
                    <xsd:enumeration value="CST"/>
                    <xsd:enumeration value="Just visiting?"/>
                  </xsd:restriction>
                </xsd:simpleType>
              </xsd:element>
            </xsd:sequence>
          </xsd:extension>
        </xsd:complexContent>
      </xsd:complexType>
    </xsd:element>
    <xsd:element name="Calendar_x0020_Year" ma:index="16" nillable="true" ma:displayName="Calendar Year" ma:default="2013" ma:format="Dropdown" ma:internalName="Calendar_x0020_Year">
      <xsd:simpleType>
        <xsd:restriction base="dms:Choice">
          <xsd:enumeration value="2010"/>
          <xsd:enumeration value="2011"/>
          <xsd:enumeration value="2012"/>
          <xsd:enumeration value="2013"/>
          <xsd:enumeration value="2014"/>
          <xsd:enumeration value="2015"/>
          <xsd:enumeration value="2016"/>
          <xsd:enumeration value="2017"/>
          <xsd:enumeration value="2018"/>
        </xsd:restriction>
      </xsd:simpleType>
    </xsd:element>
    <xsd:element name="Description0" ma:index="17" nillable="true" ma:displayName="Description" ma:description="A short description about the resource."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F7B687-9CA1-40F1-B610-72F31F61BB84}">
  <ds:schemaRefs>
    <ds:schemaRef ds:uri="http://schemas.microsoft.com/office/2006/metadata/longProperties"/>
  </ds:schemaRefs>
</ds:datastoreItem>
</file>

<file path=customXml/itemProps2.xml><?xml version="1.0" encoding="utf-8"?>
<ds:datastoreItem xmlns:ds="http://schemas.openxmlformats.org/officeDocument/2006/customXml" ds:itemID="{3BE52912-5C34-4853-A7CE-2956B75FDBF4}">
  <ds:schemaRefs>
    <ds:schemaRef ds:uri="http://schemas.microsoft.com/sharepoint/events"/>
  </ds:schemaRefs>
</ds:datastoreItem>
</file>

<file path=customXml/itemProps3.xml><?xml version="1.0" encoding="utf-8"?>
<ds:datastoreItem xmlns:ds="http://schemas.openxmlformats.org/officeDocument/2006/customXml" ds:itemID="{3F6A3825-4FFD-4B7F-8EFC-92F4F52C57A0}">
  <ds:schemaRef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 ds:uri="e628dbc2-5780-4aa6-b59e-b4a165ad8118"/>
    <ds:schemaRef ds:uri="http://schemas.openxmlformats.org/package/2006/metadata/core-properties"/>
    <ds:schemaRef ds:uri="http://purl.org/dc/terms/"/>
    <ds:schemaRef ds:uri="041f561b-787a-4331-b8c2-4f8b42e141f3"/>
    <ds:schemaRef ds:uri="http://schemas.microsoft.com/office/2006/metadata/properties"/>
  </ds:schemaRefs>
</ds:datastoreItem>
</file>

<file path=customXml/itemProps4.xml><?xml version="1.0" encoding="utf-8"?>
<ds:datastoreItem xmlns:ds="http://schemas.openxmlformats.org/officeDocument/2006/customXml" ds:itemID="{237693D5-2774-451E-89EA-ADF7ADEB07C6}">
  <ds:schemaRefs>
    <ds:schemaRef ds:uri="http://schemas.microsoft.com/sharepoint/v3/contenttype/forms"/>
  </ds:schemaRefs>
</ds:datastoreItem>
</file>

<file path=customXml/itemProps5.xml><?xml version="1.0" encoding="utf-8"?>
<ds:datastoreItem xmlns:ds="http://schemas.openxmlformats.org/officeDocument/2006/customXml" ds:itemID="{C0327CA8-83A2-46D8-A177-FDBF40F1B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28dbc2-5780-4aa6-b59e-b4a165ad8118"/>
    <ds:schemaRef ds:uri="041f561b-787a-4331-b8c2-4f8b42e14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1509</TotalTime>
  <Words>2682</Words>
  <Application>Microsoft Office PowerPoint</Application>
  <PresentationFormat>On-screen Show (4:3)</PresentationFormat>
  <Paragraphs>288</Paragraphs>
  <Slides>43</Slides>
  <Notes>41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AngsanaUPC</vt:lpstr>
      <vt:lpstr>Arial</vt:lpstr>
      <vt:lpstr>Calibri</vt:lpstr>
      <vt:lpstr>Felt Tip Roman</vt:lpstr>
      <vt:lpstr>Times New Roman</vt:lpstr>
      <vt:lpstr>1_Office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Nepal earthquake</vt:lpstr>
      <vt:lpstr>Syria Helping over 100,000 people</vt:lpstr>
      <vt:lpstr>Long-term development</vt:lpstr>
      <vt:lpstr>PowerPoint Presentation</vt:lpstr>
      <vt:lpstr>malawi</vt:lpstr>
      <vt:lpstr>malawi</vt:lpstr>
      <vt:lpstr>PowerPoint Presentation</vt:lpstr>
      <vt:lpstr>PowerPoint Presentation</vt:lpstr>
      <vt:lpstr>PowerPoint Presentation</vt:lpstr>
      <vt:lpstr>w</vt:lpstr>
      <vt:lpstr>PowerPoint Presentation</vt:lpstr>
      <vt:lpstr>w</vt:lpstr>
      <vt:lpstr>PowerPoint Presentation</vt:lpstr>
      <vt:lpstr>PowerPoint Presentation</vt:lpstr>
      <vt:lpstr>Catholic Social Teaching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what-is-caritas---primary.ppt</dc:title>
  <dc:creator>Administrator</dc:creator>
  <cp:lastModifiedBy>Sally-Anne Hurley</cp:lastModifiedBy>
  <cp:revision>120</cp:revision>
  <cp:lastPrinted>2013-09-10T23:08:56Z</cp:lastPrinted>
  <dcterms:created xsi:type="dcterms:W3CDTF">2013-09-03T23:42:04Z</dcterms:created>
  <dcterms:modified xsi:type="dcterms:W3CDTF">2016-12-14T05:25:17Z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0x0101003BB767A26C87A8429349E100999E60C0</vt:lpwstr>
  </property>
  <property fmtid="{D5CDD505-2E9C-101B-9397-08002B2CF9AE}" pid="3" name="_dlc_DocIdItemGuid">
    <vt:lpwstr>2a43631a-d09b-4407-8a1a-d052b2737eb3</vt:lpwstr>
  </property>
  <property fmtid="{D5CDD505-2E9C-101B-9397-08002B2CF9AE}" pid="4" name="Title">
    <vt:lpwstr>what-is-caritas---primary.ppt</vt:lpwstr>
  </property>
  <property fmtid="{D5CDD505-2E9C-101B-9397-08002B2CF9AE}" pid="5" name="Order">
    <vt:lpwstr>23900.0000000000</vt:lpwstr>
  </property>
</Properties>
</file>