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handoutMasterIdLst>
    <p:handoutMasterId r:id="rId45"/>
  </p:handoutMasterIdLst>
  <p:sldIdLst>
    <p:sldId id="256" r:id="rId5"/>
    <p:sldId id="257" r:id="rId6"/>
    <p:sldId id="309" r:id="rId7"/>
    <p:sldId id="259" r:id="rId8"/>
    <p:sldId id="260" r:id="rId9"/>
    <p:sldId id="459" r:id="rId10"/>
    <p:sldId id="311" r:id="rId11"/>
    <p:sldId id="320" r:id="rId12"/>
    <p:sldId id="470" r:id="rId13"/>
    <p:sldId id="356" r:id="rId14"/>
    <p:sldId id="357" r:id="rId15"/>
    <p:sldId id="471" r:id="rId16"/>
    <p:sldId id="327" r:id="rId17"/>
    <p:sldId id="472" r:id="rId18"/>
    <p:sldId id="473" r:id="rId19"/>
    <p:sldId id="474" r:id="rId20"/>
    <p:sldId id="475"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1" r:id="rId35"/>
    <p:sldId id="492" r:id="rId36"/>
    <p:sldId id="458" r:id="rId37"/>
    <p:sldId id="306" r:id="rId38"/>
    <p:sldId id="294" r:id="rId39"/>
    <p:sldId id="295" r:id="rId40"/>
    <p:sldId id="296" r:id="rId41"/>
    <p:sldId id="297" r:id="rId42"/>
    <p:sldId id="298" r:id="rId4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F0078-16C8-4763-2C12-5FC54C4BE948}" name="Catherine McAleer" initials="CM" userId="S::catherine.mcaleer@caritas.org.au::8efebb5e-f351-4468-8e43-9d5ef00adfe7" providerId="AD"/>
  <p188:author id="{88DD36BE-2BF0-8C51-4147-0272E405388E}" name="Sally Murphy" initials="SM" userId="S::Sally.Murphy@caritas.org.au::dc8129e8-3764-4b90-858b-69271ffb6ebe" providerId="AD"/>
  <p188:author id="{8CB62AC2-8E63-E74D-9830-05FD98ED324D}" name="Sally Murphy" initials="SM" userId="S::sally.murphy@caritas.org.au::dc8129e8-3764-4b90-858b-69271ffb6e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1" clrIdx="6">
    <p:extLst>
      <p:ext uri="{19B8F6BF-5375-455C-9EA6-DF929625EA0E}">
        <p15:presenceInfo xmlns:p15="http://schemas.microsoft.com/office/powerpoint/2012/main" userId="S::urn:spo:anon#e6430d950b83528a146fc714d98d363cd69c245261f52dde846f7a5427145a70::" providerId="AD"/>
      </p:ext>
    </p:extLst>
  </p:cmAuthor>
  <p:cmAuthor id="1" name="Natalie Cox" initials="NC" lastIdx="23" clrIdx="0">
    <p:extLst>
      <p:ext uri="{19B8F6BF-5375-455C-9EA6-DF929625EA0E}">
        <p15:presenceInfo xmlns:p15="http://schemas.microsoft.com/office/powerpoint/2012/main" userId="S-1-5-21-568877940-3399399001-4121681156-6891" providerId="AD"/>
      </p:ext>
    </p:extLst>
  </p:cmAuthor>
  <p:cmAuthor id="2" name="Patrizia Luna" initials="PL" lastIdx="10" clrIdx="1">
    <p:extLst>
      <p:ext uri="{19B8F6BF-5375-455C-9EA6-DF929625EA0E}">
        <p15:presenceInfo xmlns:p15="http://schemas.microsoft.com/office/powerpoint/2012/main" userId="b66f579c-817f-4734-88d0-76a7d4686317" providerId="Windows Live"/>
      </p:ext>
    </p:extLst>
  </p:cmAuthor>
  <p:cmAuthor id="3" name="Nicole Dobrohotoff" initials="ND" lastIdx="25" clrIdx="2">
    <p:extLst>
      <p:ext uri="{19B8F6BF-5375-455C-9EA6-DF929625EA0E}">
        <p15:presenceInfo xmlns:p15="http://schemas.microsoft.com/office/powerpoint/2012/main" userId="Nicole Dobrohotoff" providerId="None"/>
      </p:ext>
    </p:extLst>
  </p:cmAuthor>
  <p:cmAuthor id="4" name="Microsoft Office User" initials="MOU" lastIdx="13" clrIdx="3">
    <p:extLst>
      <p:ext uri="{19B8F6BF-5375-455C-9EA6-DF929625EA0E}">
        <p15:presenceInfo xmlns:p15="http://schemas.microsoft.com/office/powerpoint/2012/main" userId="Microsoft Office User" providerId="None"/>
      </p:ext>
    </p:extLst>
  </p:cmAuthor>
  <p:cmAuthor id="5" name="Melissa Halliday" initials="MH" lastIdx="2" clrIdx="4">
    <p:extLst>
      <p:ext uri="{19B8F6BF-5375-455C-9EA6-DF929625EA0E}">
        <p15:presenceInfo xmlns:p15="http://schemas.microsoft.com/office/powerpoint/2012/main" userId="ea5db0164eb98ff2" providerId="Windows Live"/>
      </p:ext>
    </p:extLst>
  </p:cmAuthor>
  <p:cmAuthor id="6" name="Nicole Dobrohotoff" initials="ND [2]" lastIdx="1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95297"/>
    <a:srgbClr val="D86075"/>
    <a:srgbClr val="E6D3EB"/>
    <a:srgbClr val="F7E5EC"/>
    <a:srgbClr val="458A7F"/>
    <a:srgbClr val="FFFFFF"/>
    <a:srgbClr val="DE9CB7"/>
    <a:srgbClr val="E6E6E6"/>
    <a:srgbClr val="919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46A39-D7F4-4FB3-9E9C-75BCABD46E98}" v="7" dt="2024-10-23T03:26:03.702"/>
    <p1510:client id="{98396E75-41CB-06A2-708B-7BA41A24B59D}" v="3" dt="2024-10-23T03:00:56.373"/>
    <p1510:client id="{D7AA3860-7746-4E8B-B2B6-F2714ACBD595}" v="167" dt="2024-10-23T04:09:54.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13AE487D-4C28-4017-825D-ED134432181F}"/>
    <pc:docChg chg="modSld">
      <pc:chgData name="Nicole Dobrohotoff" userId="2dc4cf58-dc7e-422a-950b-38460c74cb76" providerId="ADAL" clId="{13AE487D-4C28-4017-825D-ED134432181F}" dt="2024-10-24T02:55:59.425" v="24" actId="20577"/>
      <pc:docMkLst>
        <pc:docMk/>
      </pc:docMkLst>
      <pc:sldChg chg="modSp mod">
        <pc:chgData name="Nicole Dobrohotoff" userId="2dc4cf58-dc7e-422a-950b-38460c74cb76" providerId="ADAL" clId="{13AE487D-4C28-4017-825D-ED134432181F}" dt="2024-10-24T02:55:59.425" v="24" actId="20577"/>
        <pc:sldMkLst>
          <pc:docMk/>
          <pc:sldMk cId="1828069602" sldId="356"/>
        </pc:sldMkLst>
        <pc:spChg chg="mod">
          <ac:chgData name="Nicole Dobrohotoff" userId="2dc4cf58-dc7e-422a-950b-38460c74cb76" providerId="ADAL" clId="{13AE487D-4C28-4017-825D-ED134432181F}" dt="2024-10-24T02:55:59.425" v="24" actId="20577"/>
          <ac:spMkLst>
            <pc:docMk/>
            <pc:sldMk cId="1828069602" sldId="356"/>
            <ac:spMk id="3" creationId="{23579100-A508-4CE7-AF3D-73E55469C623}"/>
          </ac:spMkLst>
        </pc:spChg>
      </pc:sldChg>
      <pc:sldChg chg="modSp mod">
        <pc:chgData name="Nicole Dobrohotoff" userId="2dc4cf58-dc7e-422a-950b-38460c74cb76" providerId="ADAL" clId="{13AE487D-4C28-4017-825D-ED134432181F}" dt="2024-10-24T02:55:11.801" v="3" actId="20577"/>
        <pc:sldMkLst>
          <pc:docMk/>
          <pc:sldMk cId="3371663849" sldId="470"/>
        </pc:sldMkLst>
        <pc:spChg chg="mod">
          <ac:chgData name="Nicole Dobrohotoff" userId="2dc4cf58-dc7e-422a-950b-38460c74cb76" providerId="ADAL" clId="{13AE487D-4C28-4017-825D-ED134432181F}" dt="2024-10-24T02:55:11.801" v="3" actId="20577"/>
          <ac:spMkLst>
            <pc:docMk/>
            <pc:sldMk cId="3371663849" sldId="470"/>
            <ac:spMk id="25" creationId="{0640FA73-AB2B-FBD3-4F01-87A3903934B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DA01F9EF-38FB-48DA-89F6-FA4FA2F71CFD}" type="datetimeFigureOut">
              <a:rPr lang="en-AU" smtClean="0">
                <a:latin typeface="Arial" panose="020B0604020202020204" pitchFamily="34" charset="0"/>
              </a:rPr>
              <a:t>24/10/2024</a:t>
            </a:fld>
            <a:endParaRPr lang="en-AU" dirty="0">
              <a:latin typeface="Arial" panose="020B0604020202020204" pitchFamily="34" charset="0"/>
            </a:endParaRPr>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D1F9DD2F-13EA-4E84-9851-5112BB240BA1}"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1185513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atin typeface="Arial" panose="020B0604020202020204" pitchFamily="34" charset="0"/>
              </a:defRPr>
            </a:lvl1pPr>
          </a:lstStyle>
          <a:p>
            <a:fld id="{D1BEFCE8-46DF-4A93-8B48-2633E9D2FAD3}" type="datetimeFigureOut">
              <a:rPr lang="en-AU" smtClean="0"/>
              <a:pPr/>
              <a:t>24/10/2024</a:t>
            </a:fld>
            <a:endParaRPr lang="en-AU" dirty="0"/>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C2E66A6-78AB-4CEA-A660-363EB588AA2F}" type="slidenum">
              <a:rPr lang="en-AU" smtClean="0"/>
              <a:pPr/>
              <a:t>‹#›</a:t>
            </a:fld>
            <a:endParaRPr lang="en-AU" dirty="0"/>
          </a:p>
        </p:txBody>
      </p:sp>
    </p:spTree>
    <p:extLst>
      <p:ext uri="{BB962C8B-B14F-4D97-AF65-F5344CB8AC3E}">
        <p14:creationId xmlns:p14="http://schemas.microsoft.com/office/powerpoint/2010/main" val="377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a:t>
            </a:fld>
            <a:endParaRPr lang="en-AU" dirty="0"/>
          </a:p>
        </p:txBody>
      </p:sp>
    </p:spTree>
    <p:extLst>
      <p:ext uri="{BB962C8B-B14F-4D97-AF65-F5344CB8AC3E}">
        <p14:creationId xmlns:p14="http://schemas.microsoft.com/office/powerpoint/2010/main" val="334183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10</a:t>
            </a:fld>
            <a:endParaRPr lang="en-AU" dirty="0"/>
          </a:p>
        </p:txBody>
      </p:sp>
    </p:spTree>
    <p:extLst>
      <p:ext uri="{BB962C8B-B14F-4D97-AF65-F5344CB8AC3E}">
        <p14:creationId xmlns:p14="http://schemas.microsoft.com/office/powerpoint/2010/main" val="65053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11</a:t>
            </a:fld>
            <a:endParaRPr lang="en-AU" dirty="0"/>
          </a:p>
        </p:txBody>
      </p:sp>
    </p:spTree>
    <p:extLst>
      <p:ext uri="{BB962C8B-B14F-4D97-AF65-F5344CB8AC3E}">
        <p14:creationId xmlns:p14="http://schemas.microsoft.com/office/powerpoint/2010/main" val="398762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12</a:t>
            </a:fld>
            <a:endParaRPr lang="en-AU" dirty="0"/>
          </a:p>
        </p:txBody>
      </p:sp>
    </p:spTree>
    <p:extLst>
      <p:ext uri="{BB962C8B-B14F-4D97-AF65-F5344CB8AC3E}">
        <p14:creationId xmlns:p14="http://schemas.microsoft.com/office/powerpoint/2010/main" val="395572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and the second candle, the candle of peace.</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14</a:t>
            </a:fld>
            <a:endParaRPr lang="en-AU" dirty="0"/>
          </a:p>
        </p:txBody>
      </p:sp>
    </p:spTree>
    <p:extLst>
      <p:ext uri="{BB962C8B-B14F-4D97-AF65-F5344CB8AC3E}">
        <p14:creationId xmlns:p14="http://schemas.microsoft.com/office/powerpoint/2010/main" val="2612350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Luke 3:1-6</a:t>
            </a:r>
            <a:endParaRPr lang="en-US" dirty="0"/>
          </a:p>
          <a:p>
            <a:r>
              <a:rPr lang="en-AU" dirty="0"/>
              <a:t>A reading from the holy Gospel according to Luke. </a:t>
            </a:r>
            <a:endParaRPr lang="en-US" dirty="0"/>
          </a:p>
          <a:p>
            <a:r>
              <a:rPr lang="en-AU" dirty="0"/>
              <a:t>It was the fifteenth year of the rule of Tiberius Caesar. These men were under Caesar: Pontius Pilate was the ruler of Judea. Herod was the ruler of Galilee. Philip, Herod’s brother, was the ruler of Iturea and Trachonitis. And Lysanias was the ruler of Abilene. Annas and Caiaphas were the high priests. At this time, a command from God came to John son of Zechariah. John was living in the desert. He went all over the area around the Jordan River and preached to the people. He preached a baptism of changed hearts and lives for the forgiveness of their sins. As it is written in the book of Isaiah the prophet:</a:t>
            </a:r>
          </a:p>
          <a:p>
            <a:r>
              <a:rPr lang="en-AU" dirty="0"/>
              <a:t>“This is a voice of a man</a:t>
            </a:r>
            <a:br>
              <a:rPr lang="en-AU" dirty="0">
                <a:cs typeface="Arial" panose="020B0604020202020204" pitchFamily="34" charset="0"/>
              </a:rPr>
            </a:br>
            <a:r>
              <a:rPr lang="en-AU" dirty="0"/>
              <a:t>     who calls out in the desert:</a:t>
            </a:r>
            <a:br>
              <a:rPr lang="en-AU" dirty="0">
                <a:cs typeface="Arial" panose="020B0604020202020204" pitchFamily="34" charset="0"/>
              </a:rPr>
            </a:br>
            <a:r>
              <a:rPr lang="en-AU" dirty="0"/>
              <a:t> ‘Prepare the way for the Lord.</a:t>
            </a:r>
            <a:br>
              <a:rPr lang="en-AU" dirty="0">
                <a:cs typeface="Arial" panose="020B0604020202020204" pitchFamily="34" charset="0"/>
              </a:rPr>
            </a:br>
            <a:r>
              <a:rPr lang="en-AU" dirty="0"/>
              <a:t>     Make the road straight for him.</a:t>
            </a:r>
            <a:br>
              <a:rPr lang="en-AU" dirty="0">
                <a:cs typeface="Arial" panose="020B0604020202020204" pitchFamily="34" charset="0"/>
              </a:rPr>
            </a:br>
            <a:r>
              <a:rPr lang="en-AU" dirty="0"/>
              <a:t> Every valley should be filled in.</a:t>
            </a:r>
            <a:br>
              <a:rPr lang="en-AU" dirty="0">
                <a:cs typeface="Arial" panose="020B0604020202020204" pitchFamily="34" charset="0"/>
              </a:rPr>
            </a:br>
            <a:r>
              <a:rPr lang="en-AU" dirty="0"/>
              <a:t>     Every mountain and hill should be made flat.</a:t>
            </a:r>
            <a:br>
              <a:rPr lang="en-AU" dirty="0">
                <a:cs typeface="Arial" panose="020B0604020202020204" pitchFamily="34" charset="0"/>
              </a:rPr>
            </a:br>
            <a:r>
              <a:rPr lang="en-AU" dirty="0"/>
              <a:t> Roads with turns should be made straight,</a:t>
            </a:r>
            <a:br>
              <a:rPr lang="en-AU" dirty="0">
                <a:cs typeface="Arial" panose="020B0604020202020204" pitchFamily="34" charset="0"/>
              </a:rPr>
            </a:br>
            <a:r>
              <a:rPr lang="en-AU" dirty="0"/>
              <a:t>     and rough roads should be made smooth.</a:t>
            </a:r>
            <a:br>
              <a:rPr lang="en-AU" dirty="0">
                <a:cs typeface="Arial" panose="020B0604020202020204" pitchFamily="34" charset="0"/>
              </a:rPr>
            </a:br>
            <a:r>
              <a:rPr lang="en-AU" dirty="0"/>
              <a:t> And all people will know about the salvation of God!’”</a:t>
            </a:r>
            <a:endParaRPr lang="en-AU" dirty="0">
              <a:cs typeface="Arial" panose="020B0604020202020204" pitchFamily="34" charset="0"/>
            </a:endParaRPr>
          </a:p>
          <a:p>
            <a:endParaRPr lang="en-AU" b="0" i="0" kern="1200" dirty="0">
              <a:effectLst/>
              <a:cs typeface="Arial" panose="020B0604020202020204" pitchFamily="34" charset="0"/>
            </a:endParaRPr>
          </a:p>
          <a:p>
            <a:r>
              <a:rPr lang="en-AU" dirty="0">
                <a:ea typeface="Calibri"/>
                <a:cs typeface="Arial" panose="020B0604020202020204" pitchFamily="34" charset="0"/>
              </a:rPr>
              <a:t>International Children's Bible (ICB)</a:t>
            </a:r>
            <a:endParaRPr lang="en-AU" dirty="0">
              <a:effectLst/>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15</a:t>
            </a:fld>
            <a:endParaRPr lang="en-AU" dirty="0"/>
          </a:p>
        </p:txBody>
      </p:sp>
    </p:spTree>
    <p:extLst>
      <p:ext uri="{BB962C8B-B14F-4D97-AF65-F5344CB8AC3E}">
        <p14:creationId xmlns:p14="http://schemas.microsoft.com/office/powerpoint/2010/main" val="154309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16</a:t>
            </a:fld>
            <a:endParaRPr lang="en-AU" dirty="0"/>
          </a:p>
        </p:txBody>
      </p:sp>
    </p:spTree>
    <p:extLst>
      <p:ext uri="{BB962C8B-B14F-4D97-AF65-F5344CB8AC3E}">
        <p14:creationId xmlns:p14="http://schemas.microsoft.com/office/powerpoint/2010/main" val="2832458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17</a:t>
            </a:fld>
            <a:endParaRPr lang="en-AU" dirty="0"/>
          </a:p>
        </p:txBody>
      </p:sp>
    </p:spTree>
    <p:extLst>
      <p:ext uri="{BB962C8B-B14F-4D97-AF65-F5344CB8AC3E}">
        <p14:creationId xmlns:p14="http://schemas.microsoft.com/office/powerpoint/2010/main" val="173640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18</a:t>
            </a:fld>
            <a:endParaRPr lang="en-AU" dirty="0"/>
          </a:p>
        </p:txBody>
      </p:sp>
    </p:spTree>
    <p:extLst>
      <p:ext uri="{BB962C8B-B14F-4D97-AF65-F5344CB8AC3E}">
        <p14:creationId xmlns:p14="http://schemas.microsoft.com/office/powerpoint/2010/main" val="65367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pPr/>
              <a:t>19</a:t>
            </a:fld>
            <a:endParaRPr lang="en-AU" dirty="0"/>
          </a:p>
        </p:txBody>
      </p:sp>
    </p:spTree>
    <p:extLst>
      <p:ext uri="{BB962C8B-B14F-4D97-AF65-F5344CB8AC3E}">
        <p14:creationId xmlns:p14="http://schemas.microsoft.com/office/powerpoint/2010/main" val="4119970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the second candle, the candle of peace; and the third (rose) candle, the candle of joy.</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20</a:t>
            </a:fld>
            <a:endParaRPr lang="en-AU" dirty="0"/>
          </a:p>
        </p:txBody>
      </p:sp>
    </p:spTree>
    <p:extLst>
      <p:ext uri="{BB962C8B-B14F-4D97-AF65-F5344CB8AC3E}">
        <p14:creationId xmlns:p14="http://schemas.microsoft.com/office/powerpoint/2010/main" val="145242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R="218440">
              <a:spcBef>
                <a:spcPts val="94"/>
              </a:spcBef>
              <a:spcAft>
                <a:spcPts val="600"/>
              </a:spcAft>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FC2E66A6-78AB-4CEA-A660-363EB588AA2F}" type="slidenum">
              <a:rPr lang="en-AU" smtClean="0"/>
              <a:t>2</a:t>
            </a:fld>
            <a:endParaRPr lang="en-AU" dirty="0"/>
          </a:p>
        </p:txBody>
      </p:sp>
    </p:spTree>
    <p:extLst>
      <p:ext uri="{BB962C8B-B14F-4D97-AF65-F5344CB8AC3E}">
        <p14:creationId xmlns:p14="http://schemas.microsoft.com/office/powerpoint/2010/main" val="3764866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Gospel </a:t>
            </a:r>
            <a:endParaRPr lang="en-US" dirty="0"/>
          </a:p>
          <a:p>
            <a:r>
              <a:rPr lang="en-AU" b="1" dirty="0"/>
              <a:t>Luke 3:10-18</a:t>
            </a:r>
            <a:endParaRPr lang="en-AU" dirty="0"/>
          </a:p>
          <a:p>
            <a:r>
              <a:rPr lang="en-AU" dirty="0"/>
              <a:t>A reading from the holy Gospel according to Luke </a:t>
            </a:r>
            <a:endParaRPr lang="en-US" dirty="0"/>
          </a:p>
          <a:p>
            <a:r>
              <a:rPr lang="en-AU" dirty="0"/>
              <a:t>The people asked John, “What should we do?”</a:t>
            </a:r>
            <a:endParaRPr lang="en-AU" dirty="0">
              <a:ea typeface="Calibri"/>
              <a:cs typeface="Arial" panose="020B0604020202020204" pitchFamily="34" charset="0"/>
            </a:endParaRPr>
          </a:p>
          <a:p>
            <a:r>
              <a:rPr lang="en-AU" dirty="0"/>
              <a:t>John answered, “If you have two shirts, share with the person who does not have one. If you have food, share that too.”</a:t>
            </a:r>
            <a:endParaRPr lang="en-AU" dirty="0">
              <a:ea typeface="Calibri"/>
              <a:cs typeface="Arial" panose="020B0604020202020204" pitchFamily="34" charset="0"/>
            </a:endParaRPr>
          </a:p>
          <a:p>
            <a:r>
              <a:rPr lang="en-AU" dirty="0"/>
              <a:t>Even tax collectors came to John to be baptized. They said to John, “Teacher, what should we do?”</a:t>
            </a:r>
            <a:endParaRPr lang="en-AU" dirty="0">
              <a:ea typeface="Calibri"/>
              <a:cs typeface="Arial" panose="020B0604020202020204" pitchFamily="34" charset="0"/>
            </a:endParaRPr>
          </a:p>
          <a:p>
            <a:r>
              <a:rPr lang="en-AU" dirty="0"/>
              <a:t>John said to them, “Don’t take more taxes from people than you have been ordered to take.”</a:t>
            </a:r>
            <a:endParaRPr lang="en-AU" dirty="0">
              <a:ea typeface="Calibri"/>
              <a:cs typeface="Arial" panose="020B0604020202020204" pitchFamily="34" charset="0"/>
            </a:endParaRPr>
          </a:p>
          <a:p>
            <a:r>
              <a:rPr lang="en-AU" dirty="0"/>
              <a:t>The soldiers asked John, “What about us? What should we do?”</a:t>
            </a:r>
            <a:endParaRPr lang="en-AU" dirty="0">
              <a:ea typeface="Calibri"/>
              <a:cs typeface="Arial" panose="020B0604020202020204" pitchFamily="34" charset="0"/>
            </a:endParaRPr>
          </a:p>
          <a:p>
            <a:r>
              <a:rPr lang="en-AU" dirty="0"/>
              <a:t>John said to them, “Don’t force people to give you money. Don’t lie about them. Be satisfied with the pay you get.”</a:t>
            </a:r>
            <a:endParaRPr lang="en-AU" dirty="0">
              <a:ea typeface="Calibri"/>
              <a:cs typeface="Arial" panose="020B0604020202020204" pitchFamily="34" charset="0"/>
            </a:endParaRPr>
          </a:p>
          <a:p>
            <a:r>
              <a:rPr lang="en-AU" dirty="0"/>
              <a:t>All the people were hoping for the Christ to come, and they wondered about John. They thought, “Maybe he is the Christ.”</a:t>
            </a:r>
            <a:endParaRPr lang="en-AU" dirty="0">
              <a:ea typeface="Calibri"/>
              <a:cs typeface="Arial" panose="020B0604020202020204" pitchFamily="34" charset="0"/>
            </a:endParaRPr>
          </a:p>
          <a:p>
            <a:r>
              <a:rPr lang="en-AU" dirty="0"/>
              <a:t>John answered everyone, “I baptize you with water, but there is one coming later who can do more than I can. I am not good enough to untie his sandals. He will baptize you with the Holy Spirit and with fire. He will come ready to clean the grain. He will separate the good grain from the chaff. He will put the good part of the grain into his barn. Then he will burn the chaff with a fire that cannot be put out.” And John continued to preach the Good News, saying many other things to encourage the people.</a:t>
            </a:r>
            <a:endParaRPr lang="en-AU" dirty="0">
              <a:ea typeface="Calibri"/>
              <a:cs typeface="Arial" panose="020B0604020202020204" pitchFamily="34" charset="0"/>
            </a:endParaRPr>
          </a:p>
          <a:p>
            <a:endParaRPr lang="en-AU" dirty="0">
              <a:ea typeface="Calibri"/>
              <a:cs typeface="Arial" panose="020B0604020202020204" pitchFamily="34" charset="0"/>
            </a:endParaRPr>
          </a:p>
          <a:p>
            <a:r>
              <a:rPr lang="en-US" dirty="0">
                <a:ea typeface="Calibri"/>
                <a:cs typeface="Arial" panose="020B0604020202020204" pitchFamily="34" charset="0"/>
              </a:rPr>
              <a:t>International Children's Bible (ICB)</a:t>
            </a:r>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21</a:t>
            </a:fld>
            <a:endParaRPr lang="en-AU" dirty="0"/>
          </a:p>
        </p:txBody>
      </p:sp>
    </p:spTree>
    <p:extLst>
      <p:ext uri="{BB962C8B-B14F-4D97-AF65-F5344CB8AC3E}">
        <p14:creationId xmlns:p14="http://schemas.microsoft.com/office/powerpoint/2010/main" val="3994804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22</a:t>
            </a:fld>
            <a:endParaRPr lang="en-AU" dirty="0"/>
          </a:p>
        </p:txBody>
      </p:sp>
    </p:spTree>
    <p:extLst>
      <p:ext uri="{BB962C8B-B14F-4D97-AF65-F5344CB8AC3E}">
        <p14:creationId xmlns:p14="http://schemas.microsoft.com/office/powerpoint/2010/main" val="3403966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23</a:t>
            </a:fld>
            <a:endParaRPr lang="en-AU" dirty="0"/>
          </a:p>
        </p:txBody>
      </p:sp>
    </p:spTree>
    <p:extLst>
      <p:ext uri="{BB962C8B-B14F-4D97-AF65-F5344CB8AC3E}">
        <p14:creationId xmlns:p14="http://schemas.microsoft.com/office/powerpoint/2010/main" val="405127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24</a:t>
            </a:fld>
            <a:endParaRPr lang="en-AU" dirty="0"/>
          </a:p>
        </p:txBody>
      </p:sp>
    </p:spTree>
    <p:extLst>
      <p:ext uri="{BB962C8B-B14F-4D97-AF65-F5344CB8AC3E}">
        <p14:creationId xmlns:p14="http://schemas.microsoft.com/office/powerpoint/2010/main" val="3543373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25</a:t>
            </a:fld>
            <a:endParaRPr lang="en-AU" dirty="0"/>
          </a:p>
        </p:txBody>
      </p:sp>
    </p:spTree>
    <p:extLst>
      <p:ext uri="{BB962C8B-B14F-4D97-AF65-F5344CB8AC3E}">
        <p14:creationId xmlns:p14="http://schemas.microsoft.com/office/powerpoint/2010/main" val="3368740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the second candle, the candle of peace; the third candle, the candle of Joy; and the fourth candle, the candle of Love.</a:t>
            </a:r>
          </a:p>
          <a:p>
            <a:r>
              <a:rPr lang="en-AU" baseline="0" dirty="0"/>
              <a:t>For longer lasting light with less risk use a flameless, battery-operated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27</a:t>
            </a:fld>
            <a:endParaRPr lang="en-AU" dirty="0"/>
          </a:p>
        </p:txBody>
      </p:sp>
    </p:spTree>
    <p:extLst>
      <p:ext uri="{BB962C8B-B14F-4D97-AF65-F5344CB8AC3E}">
        <p14:creationId xmlns:p14="http://schemas.microsoft.com/office/powerpoint/2010/main" val="303249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Gospel </a:t>
            </a:r>
            <a:endParaRPr lang="en-US" dirty="0"/>
          </a:p>
          <a:p>
            <a:r>
              <a:rPr lang="en-AU" b="1" dirty="0"/>
              <a:t>Luke 1:39-44</a:t>
            </a:r>
            <a:endParaRPr lang="en-US" dirty="0"/>
          </a:p>
          <a:p>
            <a:r>
              <a:rPr lang="en-AU" dirty="0"/>
              <a:t>A reading from the holy Gospel according to Luke </a:t>
            </a:r>
            <a:endParaRPr lang="en-US" dirty="0"/>
          </a:p>
          <a:p>
            <a:r>
              <a:rPr lang="en-AU" dirty="0"/>
              <a:t>Mary got up and went quickly to a town in the mountains of Judea. She went to Zechariah’s house and greeted Elizabeth. When Elizabeth heard Mary’s greeting, the unborn baby inside Elizabeth jumped. Then Elizabeth was filled with the Holy Spirit. She cried out in a loud voice, “God has blessed you more than any other woman. And God has blessed the baby which you will give birth to. You are the mother of my Lord, and you have come to me! Why has something so good happened to me? When I heard your voice, the baby inside me jumped with joy. You are blessed because you believed what the Lord said to you would really happen.”</a:t>
            </a:r>
            <a:endParaRPr lang="en-AU" dirty="0">
              <a:ea typeface="Calibri"/>
              <a:cs typeface="Arial" panose="020B0604020202020204" pitchFamily="34" charset="0"/>
            </a:endParaRPr>
          </a:p>
          <a:p>
            <a:endParaRPr lang="en-AU" b="1" i="0" kern="1200" baseline="0" dirty="0">
              <a:effectLst/>
              <a:ea typeface="Calibri"/>
              <a:cs typeface="Arial" panose="020B0604020202020204" pitchFamily="34" charset="0"/>
            </a:endParaRPr>
          </a:p>
          <a:p>
            <a:r>
              <a:rPr lang="en-AU" dirty="0">
                <a:ea typeface="Calibri"/>
                <a:cs typeface="Arial" panose="020B0604020202020204" pitchFamily="34" charset="0"/>
              </a:rPr>
              <a:t>International Children's Bible (ICB)</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28</a:t>
            </a:fld>
            <a:endParaRPr lang="en-AU" dirty="0"/>
          </a:p>
        </p:txBody>
      </p:sp>
    </p:spTree>
    <p:extLst>
      <p:ext uri="{BB962C8B-B14F-4D97-AF65-F5344CB8AC3E}">
        <p14:creationId xmlns:p14="http://schemas.microsoft.com/office/powerpoint/2010/main" val="948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29</a:t>
            </a:fld>
            <a:endParaRPr lang="en-AU" dirty="0"/>
          </a:p>
        </p:txBody>
      </p:sp>
    </p:spTree>
    <p:extLst>
      <p:ext uri="{BB962C8B-B14F-4D97-AF65-F5344CB8AC3E}">
        <p14:creationId xmlns:p14="http://schemas.microsoft.com/office/powerpoint/2010/main" val="2329356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30</a:t>
            </a:fld>
            <a:endParaRPr lang="en-AU" dirty="0"/>
          </a:p>
        </p:txBody>
      </p:sp>
    </p:spTree>
    <p:extLst>
      <p:ext uri="{BB962C8B-B14F-4D97-AF65-F5344CB8AC3E}">
        <p14:creationId xmlns:p14="http://schemas.microsoft.com/office/powerpoint/2010/main" val="150777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31</a:t>
            </a:fld>
            <a:endParaRPr lang="en-AU" dirty="0"/>
          </a:p>
        </p:txBody>
      </p:sp>
    </p:spTree>
    <p:extLst>
      <p:ext uri="{BB962C8B-B14F-4D97-AF65-F5344CB8AC3E}">
        <p14:creationId xmlns:p14="http://schemas.microsoft.com/office/powerpoint/2010/main" val="44243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a:t>
            </a:fld>
            <a:endParaRPr lang="en-AU" dirty="0"/>
          </a:p>
        </p:txBody>
      </p:sp>
    </p:spTree>
    <p:extLst>
      <p:ext uri="{BB962C8B-B14F-4D97-AF65-F5344CB8AC3E}">
        <p14:creationId xmlns:p14="http://schemas.microsoft.com/office/powerpoint/2010/main" val="576151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33</a:t>
            </a:fld>
            <a:endParaRPr lang="en-AU" dirty="0"/>
          </a:p>
        </p:txBody>
      </p:sp>
    </p:spTree>
    <p:extLst>
      <p:ext uri="{BB962C8B-B14F-4D97-AF65-F5344CB8AC3E}">
        <p14:creationId xmlns:p14="http://schemas.microsoft.com/office/powerpoint/2010/main" val="3204061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34</a:t>
            </a:fld>
            <a:endParaRPr lang="en-AU" dirty="0"/>
          </a:p>
        </p:txBody>
      </p:sp>
    </p:spTree>
    <p:extLst>
      <p:ext uri="{BB962C8B-B14F-4D97-AF65-F5344CB8AC3E}">
        <p14:creationId xmlns:p14="http://schemas.microsoft.com/office/powerpoint/2010/main" val="2468192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35</a:t>
            </a:fld>
            <a:endParaRPr lang="en-US" dirty="0"/>
          </a:p>
        </p:txBody>
      </p:sp>
    </p:spTree>
    <p:extLst>
      <p:ext uri="{BB962C8B-B14F-4D97-AF65-F5344CB8AC3E}">
        <p14:creationId xmlns:p14="http://schemas.microsoft.com/office/powerpoint/2010/main" val="169030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4</a:t>
            </a:fld>
            <a:endParaRPr lang="en-AU" dirty="0"/>
          </a:p>
        </p:txBody>
      </p:sp>
    </p:spTree>
    <p:extLst>
      <p:ext uri="{BB962C8B-B14F-4D97-AF65-F5344CB8AC3E}">
        <p14:creationId xmlns:p14="http://schemas.microsoft.com/office/powerpoint/2010/main" val="78029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5</a:t>
            </a:fld>
            <a:endParaRPr lang="en-AU" dirty="0"/>
          </a:p>
        </p:txBody>
      </p:sp>
    </p:spTree>
    <p:extLst>
      <p:ext uri="{BB962C8B-B14F-4D97-AF65-F5344CB8AC3E}">
        <p14:creationId xmlns:p14="http://schemas.microsoft.com/office/powerpoint/2010/main" val="353433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6</a:t>
            </a:fld>
            <a:endParaRPr lang="en-AU" dirty="0"/>
          </a:p>
        </p:txBody>
      </p:sp>
    </p:spTree>
    <p:extLst>
      <p:ext uri="{BB962C8B-B14F-4D97-AF65-F5344CB8AC3E}">
        <p14:creationId xmlns:p14="http://schemas.microsoft.com/office/powerpoint/2010/main" val="196187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first candle, the candle of hope.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7</a:t>
            </a:fld>
            <a:endParaRPr lang="en-AU" dirty="0"/>
          </a:p>
        </p:txBody>
      </p:sp>
    </p:spTree>
    <p:extLst>
      <p:ext uri="{BB962C8B-B14F-4D97-AF65-F5344CB8AC3E}">
        <p14:creationId xmlns:p14="http://schemas.microsoft.com/office/powerpoint/2010/main" val="145977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Gospel </a:t>
            </a:r>
            <a:endParaRPr lang="en-US" dirty="0"/>
          </a:p>
          <a:p>
            <a:r>
              <a:rPr lang="en-AU" b="1" dirty="0"/>
              <a:t>Luke 21:25-28. 34-36 </a:t>
            </a:r>
            <a:endParaRPr lang="en-US" dirty="0"/>
          </a:p>
          <a:p>
            <a:r>
              <a:rPr lang="en-AU" dirty="0"/>
              <a:t>A reading from the holy Gospel according to Luke </a:t>
            </a:r>
            <a:endParaRPr lang="en-US" dirty="0"/>
          </a:p>
          <a:p>
            <a:r>
              <a:rPr lang="en-AU" dirty="0"/>
              <a:t>"Amazing things will happen to the sun, moon, and stars. On earth, nations will be afraid because of the roar and fury of the sea. They will not know what to do. People will be so afraid they will faint. They will wonder what is happening to the whole world. Everything in the sky will be changed. Then people will see the Son of Man coming in a cloud with power and great glory. When these things begin to happen, don’t fear. Look up and hold your heads high because the time when God will free you is near!"</a:t>
            </a:r>
            <a:endParaRPr lang="en-AU" dirty="0">
              <a:cs typeface="Arial" panose="020B0604020202020204" pitchFamily="34" charset="0"/>
            </a:endParaRPr>
          </a:p>
          <a:p>
            <a:r>
              <a:rPr lang="en-AU" dirty="0"/>
              <a:t> </a:t>
            </a:r>
            <a:endParaRPr lang="en-AU" dirty="0">
              <a:cs typeface="Arial" panose="020B0604020202020204" pitchFamily="34" charset="0"/>
            </a:endParaRPr>
          </a:p>
          <a:p>
            <a:r>
              <a:rPr lang="en-AU" dirty="0"/>
              <a:t>"Be careful! Don’t spend your time feasting and drinking. Or don’t be too busy with worldly things. If you do that, you will not be able to think straight. And then that day might come when you are not ready. It will close like a trap on all people on earth. So be ready all the time. Pray that you will be strong enough to escape all these things that will happen. And pray that you will be able to stand before the Son of Man."</a:t>
            </a:r>
            <a:endParaRPr lang="en-AU" dirty="0">
              <a:cs typeface="Arial" panose="020B0604020202020204" pitchFamily="34" charset="0"/>
            </a:endParaRPr>
          </a:p>
          <a:p>
            <a:endParaRPr lang="en-AU" dirty="0">
              <a:cs typeface="Arial" panose="020B0604020202020204" pitchFamily="34" charset="0"/>
            </a:endParaRPr>
          </a:p>
          <a:p>
            <a:r>
              <a:rPr lang="en-AU" dirty="0">
                <a:ea typeface="Calibri"/>
                <a:cs typeface="Arial" panose="020B0604020202020204" pitchFamily="34" charset="0"/>
              </a:rPr>
              <a:t>International Children's Bible (ICB)</a:t>
            </a:r>
            <a:endParaRPr lang="en-AU" dirty="0">
              <a:effectLst/>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8</a:t>
            </a:fld>
            <a:endParaRPr lang="en-AU" dirty="0"/>
          </a:p>
        </p:txBody>
      </p:sp>
    </p:spTree>
    <p:extLst>
      <p:ext uri="{BB962C8B-B14F-4D97-AF65-F5344CB8AC3E}">
        <p14:creationId xmlns:p14="http://schemas.microsoft.com/office/powerpoint/2010/main" val="204932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Gospel </a:t>
            </a:r>
            <a:endParaRPr lang="en-US" dirty="0"/>
          </a:p>
          <a:p>
            <a:r>
              <a:rPr lang="en-AU" b="1" dirty="0"/>
              <a:t>Luke 21:25-28. 34-36 </a:t>
            </a:r>
            <a:endParaRPr lang="en-US" dirty="0"/>
          </a:p>
          <a:p>
            <a:r>
              <a:rPr lang="en-AU" dirty="0"/>
              <a:t>A reading from the holy Gospel according to Luke </a:t>
            </a:r>
            <a:endParaRPr lang="en-US" dirty="0"/>
          </a:p>
          <a:p>
            <a:r>
              <a:rPr lang="en-AU" dirty="0"/>
              <a:t>"Amazing things will happen to the sun, moon, and stars. On earth, nations will be afraid because of the roar and fury of the sea. They will not know what to do. People will be so afraid they will faint. They will wonder what is happening to the whole world. Everything in the sky will be changed. Then people will see the Son of Man coming in a cloud with power and great glory. When these things begin to happen, don’t fear. Look up and hold your heads high because the time when God will free you is near!"</a:t>
            </a:r>
            <a:endParaRPr lang="en-AU" dirty="0">
              <a:cs typeface="Arial" panose="020B0604020202020204" pitchFamily="34" charset="0"/>
            </a:endParaRPr>
          </a:p>
          <a:p>
            <a:r>
              <a:rPr lang="en-AU" dirty="0"/>
              <a:t> </a:t>
            </a:r>
            <a:endParaRPr lang="en-AU" dirty="0">
              <a:cs typeface="Arial" panose="020B0604020202020204" pitchFamily="34" charset="0"/>
            </a:endParaRPr>
          </a:p>
          <a:p>
            <a:r>
              <a:rPr lang="en-AU" dirty="0"/>
              <a:t>"Be careful! Don’t spend your time feasting and drinking. Or don’t be too busy with worldly things. If you do that, you will not be able to think straight. And then that day might come when you are not ready. It will close like a trap on all people on earth. So be ready all the time. Pray that you will be strong enough to escape all these things that will happen. And pray that you will be able to stand before the Son of Man."</a:t>
            </a:r>
            <a:endParaRPr lang="en-AU" dirty="0">
              <a:cs typeface="Arial" panose="020B0604020202020204" pitchFamily="34" charset="0"/>
            </a:endParaRPr>
          </a:p>
          <a:p>
            <a:endParaRPr lang="en-AU" dirty="0">
              <a:cs typeface="Arial" panose="020B0604020202020204" pitchFamily="34" charset="0"/>
            </a:endParaRPr>
          </a:p>
          <a:p>
            <a:r>
              <a:rPr lang="en-AU" dirty="0">
                <a:ea typeface="Calibri"/>
                <a:cs typeface="Arial" panose="020B0604020202020204" pitchFamily="34" charset="0"/>
              </a:rPr>
              <a:t>International Children's Bible (ICB)</a:t>
            </a:r>
            <a:endParaRPr lang="en-AU" dirty="0">
              <a:effectLst/>
            </a:endParaRPr>
          </a:p>
          <a:p>
            <a:endParaRPr lang="en-AU" dirty="0"/>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9</a:t>
            </a:fld>
            <a:endParaRPr lang="en-AU" dirty="0"/>
          </a:p>
        </p:txBody>
      </p:sp>
    </p:spTree>
    <p:extLst>
      <p:ext uri="{BB962C8B-B14F-4D97-AF65-F5344CB8AC3E}">
        <p14:creationId xmlns:p14="http://schemas.microsoft.com/office/powerpoint/2010/main" val="274598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userDrawn="1"/>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userDrawn="1"/>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userDrawn="1"/>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814317" y="313909"/>
            <a:ext cx="2968625" cy="998537"/>
          </a:xfrm>
          <a:prstGeom prst="rect">
            <a:avLst/>
          </a:prstGeom>
        </p:spPr>
        <p:txBody>
          <a:bodyPr/>
          <a:lstStyle>
            <a:lvl1pPr marL="0" indent="0" algn="r">
              <a:buNone/>
              <a:defRPr sz="4600" b="1">
                <a:solidFill>
                  <a:srgbClr val="895297"/>
                </a:solidFill>
                <a:latin typeface="Arial" panose="020B0604020202020204" pitchFamily="34" charset="0"/>
              </a:defRPr>
            </a:lvl1pPr>
          </a:lstStyle>
          <a:p>
            <a:pPr lvl="0"/>
            <a:r>
              <a:rPr lang="en-US"/>
              <a:t>Hope</a:t>
            </a:r>
            <a:endParaRPr lang="en-AU"/>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Tree>
    <p:extLst>
      <p:ext uri="{BB962C8B-B14F-4D97-AF65-F5344CB8AC3E}">
        <p14:creationId xmlns:p14="http://schemas.microsoft.com/office/powerpoint/2010/main" val="292998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chemeClr val="accent2"/>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5731553" y="-3282554"/>
            <a:ext cx="1029871" cy="838445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dirty="0">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dirty="0">
                <a:solidFill>
                  <a:prstClr val="white"/>
                </a:solidFill>
                <a:latin typeface="Arial" panose="020B0604020202020204" pitchFamily="34" charset="0"/>
                <a:cs typeface="Arial" panose="020B0604020202020204" pitchFamily="34" charset="0"/>
              </a:rPr>
              <a:t>caritas.org.au/advent</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0646938" y="-247638"/>
            <a:ext cx="1887972" cy="1887752"/>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16" name="Title 1">
            <a:extLst>
              <a:ext uri="{FF2B5EF4-FFF2-40B4-BE49-F238E27FC236}">
                <a16:creationId xmlns:a16="http://schemas.microsoft.com/office/drawing/2014/main" id="{C68954FD-E3F8-7842-93D5-1F95C5D18557}"/>
              </a:ext>
            </a:extLst>
          </p:cNvPr>
          <p:cNvSpPr>
            <a:spLocks noGrp="1"/>
          </p:cNvSpPr>
          <p:nvPr>
            <p:ph type="ctrTitle"/>
          </p:nvPr>
        </p:nvSpPr>
        <p:spPr>
          <a:xfrm>
            <a:off x="2204259" y="503532"/>
            <a:ext cx="8084457" cy="821686"/>
          </a:xfrm>
          <a:prstGeom prst="rect">
            <a:avLst/>
          </a:prstGeom>
        </p:spPr>
        <p:txBody>
          <a:bodyPr anchor="ctr"/>
          <a:lstStyle>
            <a:lvl1pPr algn="ctr">
              <a:defRPr sz="2800" b="1" cap="all" baseline="0">
                <a:solidFill>
                  <a:srgbClr val="895297"/>
                </a:solidFill>
                <a:latin typeface="Arial" panose="020B0604020202020204" pitchFamily="34" charset="0"/>
                <a:ea typeface="Roboto Medium" pitchFamily="2" charset="0"/>
                <a:cs typeface="Arial" panose="020B0604020202020204" pitchFamily="34" charset="0"/>
              </a:defRPr>
            </a:lvl1pPr>
          </a:lstStyle>
          <a:p>
            <a:r>
              <a:rPr lang="en-US"/>
              <a:t>Click to edit</a:t>
            </a:r>
          </a:p>
        </p:txBody>
      </p:sp>
    </p:spTree>
    <p:extLst>
      <p:ext uri="{BB962C8B-B14F-4D97-AF65-F5344CB8AC3E}">
        <p14:creationId xmlns:p14="http://schemas.microsoft.com/office/powerpoint/2010/main" val="222193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dirty="0">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7" name="Group 26">
            <a:extLst>
              <a:ext uri="{FF2B5EF4-FFF2-40B4-BE49-F238E27FC236}">
                <a16:creationId xmlns:a16="http://schemas.microsoft.com/office/drawing/2014/main" id="{0B98A3C4-6C11-4290-8D24-93DF2F913B00}"/>
              </a:ext>
            </a:extLst>
          </p:cNvPr>
          <p:cNvGrpSpPr/>
          <p:nvPr userDrawn="1"/>
        </p:nvGrpSpPr>
        <p:grpSpPr>
          <a:xfrm>
            <a:off x="2403193" y="2241804"/>
            <a:ext cx="1198018" cy="872706"/>
            <a:chOff x="3646562" y="3880710"/>
            <a:chExt cx="203814" cy="148470"/>
          </a:xfrm>
        </p:grpSpPr>
        <p:sp>
          <p:nvSpPr>
            <p:cNvPr id="29" name="Freeform: Shape 28">
              <a:extLst>
                <a:ext uri="{FF2B5EF4-FFF2-40B4-BE49-F238E27FC236}">
                  <a16:creationId xmlns:a16="http://schemas.microsoft.com/office/drawing/2014/main" id="{FA623FC5-4CB8-4E57-8D51-C925FEAFCCCB}"/>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E946505E-D968-44F1-92FD-BBB290A944FF}"/>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12F168D6-437F-4E18-BBF3-586C65281D56}"/>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4" name="Freeform: Shape 33">
              <a:extLst>
                <a:ext uri="{FF2B5EF4-FFF2-40B4-BE49-F238E27FC236}">
                  <a16:creationId xmlns:a16="http://schemas.microsoft.com/office/drawing/2014/main" id="{42A2D061-3A62-4AB0-B93D-9A6C61C8B0D5}"/>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5" name="Freeform: Shape 34">
              <a:extLst>
                <a:ext uri="{FF2B5EF4-FFF2-40B4-BE49-F238E27FC236}">
                  <a16:creationId xmlns:a16="http://schemas.microsoft.com/office/drawing/2014/main" id="{8A3A6909-1380-4AD7-B1F2-E864E25F5858}"/>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6" name="Freeform: Shape 35">
              <a:extLst>
                <a:ext uri="{FF2B5EF4-FFF2-40B4-BE49-F238E27FC236}">
                  <a16:creationId xmlns:a16="http://schemas.microsoft.com/office/drawing/2014/main" id="{7E3A54B2-ADA8-43BA-BF01-D40FBB3DD989}"/>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Tree>
    <p:extLst>
      <p:ext uri="{BB962C8B-B14F-4D97-AF65-F5344CB8AC3E}">
        <p14:creationId xmlns:p14="http://schemas.microsoft.com/office/powerpoint/2010/main" val="426613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INSTRUCTIONS">
    <p:bg>
      <p:bgPr>
        <a:solidFill>
          <a:schemeClr val="accent2"/>
        </a:solidFill>
        <a:effectLst/>
      </p:bgPr>
    </p:bg>
    <p:spTree>
      <p:nvGrpSpPr>
        <p:cNvPr id="1" name=""/>
        <p:cNvGrpSpPr/>
        <p:nvPr/>
      </p:nvGrpSpPr>
      <p:grpSpPr>
        <a:xfrm>
          <a:off x="0" y="0"/>
          <a:ext cx="0" cy="0"/>
          <a:chOff x="0" y="0"/>
          <a:chExt cx="0" cy="0"/>
        </a:xfrm>
      </p:grpSpPr>
      <p:sp>
        <p:nvSpPr>
          <p:cNvPr id="17" name="Round Diagonal Corner Rectangle 8">
            <a:extLst>
              <a:ext uri="{FF2B5EF4-FFF2-40B4-BE49-F238E27FC236}">
                <a16:creationId xmlns:a16="http://schemas.microsoft.com/office/drawing/2014/main" id="{7C75E50F-9838-4854-86CC-DF1CC29B8E1B}"/>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8" name="Round Diagonal Corner Rectangle 8">
            <a:extLst>
              <a:ext uri="{FF2B5EF4-FFF2-40B4-BE49-F238E27FC236}">
                <a16:creationId xmlns:a16="http://schemas.microsoft.com/office/drawing/2014/main" id="{6AA667BD-141A-4D43-8B48-17A368304E3B}"/>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0" name="Text Placeholder 3">
            <a:extLst>
              <a:ext uri="{FF2B5EF4-FFF2-40B4-BE49-F238E27FC236}">
                <a16:creationId xmlns:a16="http://schemas.microsoft.com/office/drawing/2014/main" id="{B27C910C-B61D-4414-AAF6-10C751BEFCE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1" name="Freeform: Shape 3">
            <a:extLst>
              <a:ext uri="{FF2B5EF4-FFF2-40B4-BE49-F238E27FC236}">
                <a16:creationId xmlns:a16="http://schemas.microsoft.com/office/drawing/2014/main" id="{174E3056-4DB6-40B4-81D2-98C048BBBC13}"/>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
            <a:extLst>
              <a:ext uri="{FF2B5EF4-FFF2-40B4-BE49-F238E27FC236}">
                <a16:creationId xmlns:a16="http://schemas.microsoft.com/office/drawing/2014/main" id="{7CD9978C-CCDD-471A-AA4D-9CAA3D595B5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295F2D94-5A7B-4198-807E-AC63C08BF4D2}"/>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Text Placeholder 25">
            <a:extLst>
              <a:ext uri="{FF2B5EF4-FFF2-40B4-BE49-F238E27FC236}">
                <a16:creationId xmlns:a16="http://schemas.microsoft.com/office/drawing/2014/main" id="{AFAD96B7-24B4-4E2F-B4AE-172DD202CA5D}"/>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33" name="Text Placeholder 27">
            <a:extLst>
              <a:ext uri="{FF2B5EF4-FFF2-40B4-BE49-F238E27FC236}">
                <a16:creationId xmlns:a16="http://schemas.microsoft.com/office/drawing/2014/main" id="{2E036D52-A996-4EAE-8F31-442933C7180E}"/>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sp>
        <p:nvSpPr>
          <p:cNvPr id="34" name="Text Placeholder 29">
            <a:extLst>
              <a:ext uri="{FF2B5EF4-FFF2-40B4-BE49-F238E27FC236}">
                <a16:creationId xmlns:a16="http://schemas.microsoft.com/office/drawing/2014/main" id="{68C489DA-9B91-4C61-B4C5-894E717C752E}"/>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5" name="Text Placeholder 29">
            <a:extLst>
              <a:ext uri="{FF2B5EF4-FFF2-40B4-BE49-F238E27FC236}">
                <a16:creationId xmlns:a16="http://schemas.microsoft.com/office/drawing/2014/main" id="{D4203757-3AE0-4D97-B7DE-7DFCE834597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14" name="Group 13">
            <a:extLst>
              <a:ext uri="{FF2B5EF4-FFF2-40B4-BE49-F238E27FC236}">
                <a16:creationId xmlns:a16="http://schemas.microsoft.com/office/drawing/2014/main" id="{B7BB9407-7A29-47FB-BDCB-32B9427BF739}"/>
              </a:ext>
            </a:extLst>
          </p:cNvPr>
          <p:cNvGrpSpPr/>
          <p:nvPr userDrawn="1"/>
        </p:nvGrpSpPr>
        <p:grpSpPr>
          <a:xfrm>
            <a:off x="8034398" y="2140474"/>
            <a:ext cx="717299" cy="997876"/>
            <a:chOff x="851780" y="4314886"/>
            <a:chExt cx="303369" cy="422034"/>
          </a:xfrm>
          <a:solidFill>
            <a:srgbClr val="D86075"/>
          </a:solidFill>
        </p:grpSpPr>
        <p:sp>
          <p:nvSpPr>
            <p:cNvPr id="15" name="Freeform: Shape 14">
              <a:extLst>
                <a:ext uri="{FF2B5EF4-FFF2-40B4-BE49-F238E27FC236}">
                  <a16:creationId xmlns:a16="http://schemas.microsoft.com/office/drawing/2014/main" id="{C39C0835-14CD-40C1-BC48-DD20C65602BC}"/>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9" name="Freeform: Shape 18">
              <a:extLst>
                <a:ext uri="{FF2B5EF4-FFF2-40B4-BE49-F238E27FC236}">
                  <a16:creationId xmlns:a16="http://schemas.microsoft.com/office/drawing/2014/main" id="{4A5F88DF-6540-4FA5-81DF-3E9F92B54E48}"/>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2" name="Freeform: Shape 21">
              <a:extLst>
                <a:ext uri="{FF2B5EF4-FFF2-40B4-BE49-F238E27FC236}">
                  <a16:creationId xmlns:a16="http://schemas.microsoft.com/office/drawing/2014/main" id="{003609DF-2BDA-4ECD-B548-60B17460838A}"/>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3" name="Freeform: Shape 22">
              <a:extLst>
                <a:ext uri="{FF2B5EF4-FFF2-40B4-BE49-F238E27FC236}">
                  <a16:creationId xmlns:a16="http://schemas.microsoft.com/office/drawing/2014/main" id="{A28B1BA8-FA82-42F7-B9F6-462631CA0766}"/>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4" name="Freeform: Shape 23">
              <a:extLst>
                <a:ext uri="{FF2B5EF4-FFF2-40B4-BE49-F238E27FC236}">
                  <a16:creationId xmlns:a16="http://schemas.microsoft.com/office/drawing/2014/main" id="{BD366E9F-CCB0-456B-9AFC-A024D4D1FAD8}"/>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6" name="Freeform: Shape 25">
              <a:extLst>
                <a:ext uri="{FF2B5EF4-FFF2-40B4-BE49-F238E27FC236}">
                  <a16:creationId xmlns:a16="http://schemas.microsoft.com/office/drawing/2014/main" id="{ACCC3025-A847-4535-B4B8-56638E980B08}"/>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7" name="Freeform: Shape 26">
              <a:extLst>
                <a:ext uri="{FF2B5EF4-FFF2-40B4-BE49-F238E27FC236}">
                  <a16:creationId xmlns:a16="http://schemas.microsoft.com/office/drawing/2014/main" id="{C663D50E-F300-490A-A3D2-0578811CB6EE}"/>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8" name="Freeform: Shape 27">
              <a:extLst>
                <a:ext uri="{FF2B5EF4-FFF2-40B4-BE49-F238E27FC236}">
                  <a16:creationId xmlns:a16="http://schemas.microsoft.com/office/drawing/2014/main" id="{EDE090F5-FB89-4D8A-814C-1AECC5A20B49}"/>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0" name="Freeform: Shape 29">
              <a:extLst>
                <a:ext uri="{FF2B5EF4-FFF2-40B4-BE49-F238E27FC236}">
                  <a16:creationId xmlns:a16="http://schemas.microsoft.com/office/drawing/2014/main" id="{8EFF33D3-AE95-4AF5-B27C-B019CCB58047}"/>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1" name="Freeform: Shape 30">
              <a:extLst>
                <a:ext uri="{FF2B5EF4-FFF2-40B4-BE49-F238E27FC236}">
                  <a16:creationId xmlns:a16="http://schemas.microsoft.com/office/drawing/2014/main" id="{2FECC6FD-2AAB-43B0-8BD1-E686B751C6A3}"/>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spTree>
    <p:extLst>
      <p:ext uri="{BB962C8B-B14F-4D97-AF65-F5344CB8AC3E}">
        <p14:creationId xmlns:p14="http://schemas.microsoft.com/office/powerpoint/2010/main" val="9196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5551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5" name="Group 34">
            <a:extLst>
              <a:ext uri="{FF2B5EF4-FFF2-40B4-BE49-F238E27FC236}">
                <a16:creationId xmlns:a16="http://schemas.microsoft.com/office/drawing/2014/main" id="{C2721F9F-2F84-490A-9915-83C15B021AF8}"/>
              </a:ext>
            </a:extLst>
          </p:cNvPr>
          <p:cNvGrpSpPr/>
          <p:nvPr userDrawn="1"/>
        </p:nvGrpSpPr>
        <p:grpSpPr>
          <a:xfrm>
            <a:off x="7522233" y="2149568"/>
            <a:ext cx="1741630" cy="870452"/>
            <a:chOff x="6233859" y="2247173"/>
            <a:chExt cx="1741630" cy="870452"/>
          </a:xfrm>
          <a:solidFill>
            <a:srgbClr val="D86075"/>
          </a:solidFill>
        </p:grpSpPr>
        <p:grpSp>
          <p:nvGrpSpPr>
            <p:cNvPr id="36" name="Group 35">
              <a:extLst>
                <a:ext uri="{FF2B5EF4-FFF2-40B4-BE49-F238E27FC236}">
                  <a16:creationId xmlns:a16="http://schemas.microsoft.com/office/drawing/2014/main" id="{0202AC89-6D45-4A7D-94D5-92406105A25B}"/>
                </a:ext>
              </a:extLst>
            </p:cNvPr>
            <p:cNvGrpSpPr/>
            <p:nvPr/>
          </p:nvGrpSpPr>
          <p:grpSpPr>
            <a:xfrm>
              <a:off x="6233859" y="2247173"/>
              <a:ext cx="914427" cy="856930"/>
              <a:chOff x="4373538" y="7246843"/>
              <a:chExt cx="398409" cy="373358"/>
            </a:xfrm>
            <a:grpFill/>
          </p:grpSpPr>
          <p:sp>
            <p:nvSpPr>
              <p:cNvPr id="50" name="Freeform: Shape 49">
                <a:extLst>
                  <a:ext uri="{FF2B5EF4-FFF2-40B4-BE49-F238E27FC236}">
                    <a16:creationId xmlns:a16="http://schemas.microsoft.com/office/drawing/2014/main" id="{4477BE20-1D5C-4E5E-958B-AD5B9215B3AE}"/>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1" name="Freeform: Shape 50">
                <a:extLst>
                  <a:ext uri="{FF2B5EF4-FFF2-40B4-BE49-F238E27FC236}">
                    <a16:creationId xmlns:a16="http://schemas.microsoft.com/office/drawing/2014/main" id="{4C83BCE6-612F-4ACD-A65D-CE8E6B7D4576}"/>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2" name="Freeform: Shape 51">
                <a:extLst>
                  <a:ext uri="{FF2B5EF4-FFF2-40B4-BE49-F238E27FC236}">
                    <a16:creationId xmlns:a16="http://schemas.microsoft.com/office/drawing/2014/main" id="{26F8BF07-5EEF-49A4-9314-AB71BEEAC089}"/>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3" name="Freeform: Shape 52">
                <a:extLst>
                  <a:ext uri="{FF2B5EF4-FFF2-40B4-BE49-F238E27FC236}">
                    <a16:creationId xmlns:a16="http://schemas.microsoft.com/office/drawing/2014/main" id="{1D4E0348-1E4B-40E5-BACE-251216BD5B45}"/>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4" name="Freeform: Shape 53">
                <a:extLst>
                  <a:ext uri="{FF2B5EF4-FFF2-40B4-BE49-F238E27FC236}">
                    <a16:creationId xmlns:a16="http://schemas.microsoft.com/office/drawing/2014/main" id="{33786ED7-6DB2-4C96-9E80-D970813F2AC4}"/>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5" name="Freeform: Shape 54">
                <a:extLst>
                  <a:ext uri="{FF2B5EF4-FFF2-40B4-BE49-F238E27FC236}">
                    <a16:creationId xmlns:a16="http://schemas.microsoft.com/office/drawing/2014/main" id="{6F1AFA56-FF68-41AC-962F-E27D9AB2C7CF}"/>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6" name="Freeform: Shape 55">
                <a:extLst>
                  <a:ext uri="{FF2B5EF4-FFF2-40B4-BE49-F238E27FC236}">
                    <a16:creationId xmlns:a16="http://schemas.microsoft.com/office/drawing/2014/main" id="{E94AF35E-F11A-45DC-93FA-5807D12F5DB3}"/>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7" name="Freeform: Shape 56">
                <a:extLst>
                  <a:ext uri="{FF2B5EF4-FFF2-40B4-BE49-F238E27FC236}">
                    <a16:creationId xmlns:a16="http://schemas.microsoft.com/office/drawing/2014/main" id="{5A7E4CDA-BB80-4887-BB8D-57A84D15A2F6}"/>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8" name="Freeform: Shape 57">
                <a:extLst>
                  <a:ext uri="{FF2B5EF4-FFF2-40B4-BE49-F238E27FC236}">
                    <a16:creationId xmlns:a16="http://schemas.microsoft.com/office/drawing/2014/main" id="{D5A55642-4148-47FD-B69A-DE2C39EB0E3E}"/>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9" name="Freeform: Shape 58">
                <a:extLst>
                  <a:ext uri="{FF2B5EF4-FFF2-40B4-BE49-F238E27FC236}">
                    <a16:creationId xmlns:a16="http://schemas.microsoft.com/office/drawing/2014/main" id="{066E9611-AF51-42B2-83B1-571148D8E27A}"/>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60" name="Freeform: Shape 59">
                <a:extLst>
                  <a:ext uri="{FF2B5EF4-FFF2-40B4-BE49-F238E27FC236}">
                    <a16:creationId xmlns:a16="http://schemas.microsoft.com/office/drawing/2014/main" id="{92BB3BD2-4A85-4EFE-9E29-7F8C946B76BC}"/>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61" name="Freeform: Shape 60">
                <a:extLst>
                  <a:ext uri="{FF2B5EF4-FFF2-40B4-BE49-F238E27FC236}">
                    <a16:creationId xmlns:a16="http://schemas.microsoft.com/office/drawing/2014/main" id="{E0111A50-FB86-4A10-8E82-A1545F35FC4B}"/>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nvGrpSpPr>
            <p:cNvPr id="37" name="Group 36">
              <a:extLst>
                <a:ext uri="{FF2B5EF4-FFF2-40B4-BE49-F238E27FC236}">
                  <a16:creationId xmlns:a16="http://schemas.microsoft.com/office/drawing/2014/main" id="{C9E003C6-6E17-4AE5-A02A-473A10C953CE}"/>
                </a:ext>
              </a:extLst>
            </p:cNvPr>
            <p:cNvGrpSpPr/>
            <p:nvPr/>
          </p:nvGrpSpPr>
          <p:grpSpPr>
            <a:xfrm>
              <a:off x="7061062" y="2260695"/>
              <a:ext cx="914427" cy="856930"/>
              <a:chOff x="4373538" y="7246843"/>
              <a:chExt cx="398409" cy="373358"/>
            </a:xfrm>
            <a:grpFill/>
          </p:grpSpPr>
          <p:sp>
            <p:nvSpPr>
              <p:cNvPr id="38" name="Freeform: Shape 37">
                <a:extLst>
                  <a:ext uri="{FF2B5EF4-FFF2-40B4-BE49-F238E27FC236}">
                    <a16:creationId xmlns:a16="http://schemas.microsoft.com/office/drawing/2014/main" id="{E5EFB181-3F8C-4726-9AE2-C5A55568040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9" name="Freeform: Shape 38">
                <a:extLst>
                  <a:ext uri="{FF2B5EF4-FFF2-40B4-BE49-F238E27FC236}">
                    <a16:creationId xmlns:a16="http://schemas.microsoft.com/office/drawing/2014/main" id="{4B5107A6-4680-4F5B-8CCF-E7BA7831F863}"/>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0" name="Freeform: Shape 39">
                <a:extLst>
                  <a:ext uri="{FF2B5EF4-FFF2-40B4-BE49-F238E27FC236}">
                    <a16:creationId xmlns:a16="http://schemas.microsoft.com/office/drawing/2014/main" id="{5467F19D-14B0-4920-9987-892C08EAFF98}"/>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1" name="Freeform: Shape 40">
                <a:extLst>
                  <a:ext uri="{FF2B5EF4-FFF2-40B4-BE49-F238E27FC236}">
                    <a16:creationId xmlns:a16="http://schemas.microsoft.com/office/drawing/2014/main" id="{8215E2D5-BED9-412E-83F6-D0B6EB3C31F4}"/>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2" name="Freeform: Shape 41">
                <a:extLst>
                  <a:ext uri="{FF2B5EF4-FFF2-40B4-BE49-F238E27FC236}">
                    <a16:creationId xmlns:a16="http://schemas.microsoft.com/office/drawing/2014/main" id="{B46FE619-A125-42A1-AEB1-80E9735BFD8F}"/>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3" name="Freeform: Shape 42">
                <a:extLst>
                  <a:ext uri="{FF2B5EF4-FFF2-40B4-BE49-F238E27FC236}">
                    <a16:creationId xmlns:a16="http://schemas.microsoft.com/office/drawing/2014/main" id="{E2A3C360-D4F4-4930-A146-D3D36DAC89A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4" name="Freeform: Shape 43">
                <a:extLst>
                  <a:ext uri="{FF2B5EF4-FFF2-40B4-BE49-F238E27FC236}">
                    <a16:creationId xmlns:a16="http://schemas.microsoft.com/office/drawing/2014/main" id="{C058CE46-5CF5-4FE3-8AB0-D4AE2CA781CA}"/>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5" name="Freeform: Shape 44">
                <a:extLst>
                  <a:ext uri="{FF2B5EF4-FFF2-40B4-BE49-F238E27FC236}">
                    <a16:creationId xmlns:a16="http://schemas.microsoft.com/office/drawing/2014/main" id="{51694C1F-6D9B-4DE3-AEF2-CEAB47FB5BB3}"/>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6" name="Freeform: Shape 45">
                <a:extLst>
                  <a:ext uri="{FF2B5EF4-FFF2-40B4-BE49-F238E27FC236}">
                    <a16:creationId xmlns:a16="http://schemas.microsoft.com/office/drawing/2014/main" id="{15214847-A026-460F-AF17-6E4523044D91}"/>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7" name="Freeform: Shape 46">
                <a:extLst>
                  <a:ext uri="{FF2B5EF4-FFF2-40B4-BE49-F238E27FC236}">
                    <a16:creationId xmlns:a16="http://schemas.microsoft.com/office/drawing/2014/main" id="{2C1D74D5-64DC-49BA-A208-B741D50320B1}"/>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8" name="Freeform: Shape 47">
                <a:extLst>
                  <a:ext uri="{FF2B5EF4-FFF2-40B4-BE49-F238E27FC236}">
                    <a16:creationId xmlns:a16="http://schemas.microsoft.com/office/drawing/2014/main" id="{B668B53C-776B-40A9-B559-8E8C9E1E6594}"/>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9" name="Freeform: Shape 48">
                <a:extLst>
                  <a:ext uri="{FF2B5EF4-FFF2-40B4-BE49-F238E27FC236}">
                    <a16:creationId xmlns:a16="http://schemas.microsoft.com/office/drawing/2014/main" id="{CEE83FF9-DABA-48F3-A2A9-67B14D9DD599}"/>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spTree>
    <p:extLst>
      <p:ext uri="{BB962C8B-B14F-4D97-AF65-F5344CB8AC3E}">
        <p14:creationId xmlns:p14="http://schemas.microsoft.com/office/powerpoint/2010/main" val="344831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885647" y="-1085801"/>
            <a:ext cx="4281253" cy="1040120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Arial" panose="020B0604020202020204" pitchFamily="34" charset="0"/>
              </a:defRPr>
            </a:lvl1pPr>
          </a:lstStyle>
          <a:p>
            <a:pPr lvl="0"/>
            <a:r>
              <a:rPr lang="en-US"/>
              <a:t>Hope</a:t>
            </a:r>
            <a:endParaRPr lang="en-AU"/>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1" name="Group 30">
            <a:extLst>
              <a:ext uri="{FF2B5EF4-FFF2-40B4-BE49-F238E27FC236}">
                <a16:creationId xmlns:a16="http://schemas.microsoft.com/office/drawing/2014/main" id="{42F010FA-95EE-48BE-99B5-1DA5E5CCBF0E}"/>
              </a:ext>
            </a:extLst>
          </p:cNvPr>
          <p:cNvGrpSpPr/>
          <p:nvPr userDrawn="1"/>
        </p:nvGrpSpPr>
        <p:grpSpPr>
          <a:xfrm>
            <a:off x="1115050" y="2915791"/>
            <a:ext cx="1091144" cy="1517953"/>
            <a:chOff x="851780" y="4314886"/>
            <a:chExt cx="303369" cy="422034"/>
          </a:xfrm>
          <a:solidFill>
            <a:srgbClr val="D86075"/>
          </a:solidFill>
        </p:grpSpPr>
        <p:sp>
          <p:nvSpPr>
            <p:cNvPr id="32" name="Freeform: Shape 31">
              <a:extLst>
                <a:ext uri="{FF2B5EF4-FFF2-40B4-BE49-F238E27FC236}">
                  <a16:creationId xmlns:a16="http://schemas.microsoft.com/office/drawing/2014/main" id="{FA662A2E-FD9E-4FB8-9758-215AC471D49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3" name="Freeform: Shape 32">
              <a:extLst>
                <a:ext uri="{FF2B5EF4-FFF2-40B4-BE49-F238E27FC236}">
                  <a16:creationId xmlns:a16="http://schemas.microsoft.com/office/drawing/2014/main" id="{323C68B4-5380-44EF-B65A-BE13C2FBAB50}"/>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5" name="Freeform: Shape 34">
              <a:extLst>
                <a:ext uri="{FF2B5EF4-FFF2-40B4-BE49-F238E27FC236}">
                  <a16:creationId xmlns:a16="http://schemas.microsoft.com/office/drawing/2014/main" id="{500B0C54-E658-4A64-9482-5E5E7C4BB2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6" name="Freeform: Shape 35">
              <a:extLst>
                <a:ext uri="{FF2B5EF4-FFF2-40B4-BE49-F238E27FC236}">
                  <a16:creationId xmlns:a16="http://schemas.microsoft.com/office/drawing/2014/main" id="{3EBCB8D5-D373-42ED-8023-EE9705AAD5B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7" name="Freeform: Shape 36">
              <a:extLst>
                <a:ext uri="{FF2B5EF4-FFF2-40B4-BE49-F238E27FC236}">
                  <a16:creationId xmlns:a16="http://schemas.microsoft.com/office/drawing/2014/main" id="{F4693163-D989-4047-922C-9DEA0568312D}"/>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8" name="Freeform: Shape 37">
              <a:extLst>
                <a:ext uri="{FF2B5EF4-FFF2-40B4-BE49-F238E27FC236}">
                  <a16:creationId xmlns:a16="http://schemas.microsoft.com/office/drawing/2014/main" id="{8009226B-A2CF-482E-943C-047CC15DCAC0}"/>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9" name="Freeform: Shape 38">
              <a:extLst>
                <a:ext uri="{FF2B5EF4-FFF2-40B4-BE49-F238E27FC236}">
                  <a16:creationId xmlns:a16="http://schemas.microsoft.com/office/drawing/2014/main" id="{A6EEA55C-44C2-4A6D-9EC9-5190353993D9}"/>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0" name="Freeform: Shape 39">
              <a:extLst>
                <a:ext uri="{FF2B5EF4-FFF2-40B4-BE49-F238E27FC236}">
                  <a16:creationId xmlns:a16="http://schemas.microsoft.com/office/drawing/2014/main" id="{41ED6394-6628-496F-B11A-B990690CF46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1" name="Freeform: Shape 40">
              <a:extLst>
                <a:ext uri="{FF2B5EF4-FFF2-40B4-BE49-F238E27FC236}">
                  <a16:creationId xmlns:a16="http://schemas.microsoft.com/office/drawing/2014/main" id="{232D4217-BB31-4E48-B127-1F723E5279B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2" name="Freeform: Shape 41">
              <a:extLst>
                <a:ext uri="{FF2B5EF4-FFF2-40B4-BE49-F238E27FC236}">
                  <a16:creationId xmlns:a16="http://schemas.microsoft.com/office/drawing/2014/main" id="{3CF5F26D-F07C-4DC9-BB4E-FD9249C3684F}"/>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spTree>
    <p:extLst>
      <p:ext uri="{BB962C8B-B14F-4D97-AF65-F5344CB8AC3E}">
        <p14:creationId xmlns:p14="http://schemas.microsoft.com/office/powerpoint/2010/main" val="411915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816588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no image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27">
            <a:extLst>
              <a:ext uri="{FF2B5EF4-FFF2-40B4-BE49-F238E27FC236}">
                <a16:creationId xmlns:a16="http://schemas.microsoft.com/office/drawing/2014/main" id="{92BF878A-DCDD-D1A3-51B1-14157539F7E2}"/>
              </a:ext>
            </a:extLst>
          </p:cNvPr>
          <p:cNvSpPr>
            <a:spLocks noGrp="1"/>
          </p:cNvSpPr>
          <p:nvPr>
            <p:ph type="body" sz="quarter" idx="12" hasCustomPrompt="1"/>
          </p:nvPr>
        </p:nvSpPr>
        <p:spPr>
          <a:xfrm>
            <a:off x="8814317" y="313909"/>
            <a:ext cx="2968625" cy="998537"/>
          </a:xfrm>
          <a:prstGeom prst="rect">
            <a:avLst/>
          </a:prstGeom>
        </p:spPr>
        <p:txBody>
          <a:bodyPr/>
          <a:lstStyle>
            <a:lvl1pPr marL="0" indent="0" algn="r">
              <a:buNone/>
              <a:defRPr sz="4600" b="1">
                <a:solidFill>
                  <a:srgbClr val="895297"/>
                </a:solidFill>
                <a:latin typeface="Arial" panose="020B0604020202020204" pitchFamily="34" charset="0"/>
              </a:defRPr>
            </a:lvl1pPr>
          </a:lstStyle>
          <a:p>
            <a:pPr lvl="0"/>
            <a:r>
              <a:rPr lang="en-US"/>
              <a:t>Hope</a:t>
            </a:r>
            <a:endParaRPr lang="en-AU"/>
          </a:p>
        </p:txBody>
      </p:sp>
    </p:spTree>
    <p:extLst>
      <p:ext uri="{BB962C8B-B14F-4D97-AF65-F5344CB8AC3E}">
        <p14:creationId xmlns:p14="http://schemas.microsoft.com/office/powerpoint/2010/main" val="307220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399639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9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INSTRUCTIONS">
    <p:bg>
      <p:bgPr>
        <a:solidFill>
          <a:schemeClr val="accent2"/>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15" name="Freeform: Shape 3">
            <a:extLst>
              <a:ext uri="{FF2B5EF4-FFF2-40B4-BE49-F238E27FC236}">
                <a16:creationId xmlns:a16="http://schemas.microsoft.com/office/drawing/2014/main" id="{0B10B699-C9D6-49D1-88E6-5A7505DADA7F}"/>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sp>
        <p:nvSpPr>
          <p:cNvPr id="16" name="Freeform: Shape 3">
            <a:extLst>
              <a:ext uri="{FF2B5EF4-FFF2-40B4-BE49-F238E27FC236}">
                <a16:creationId xmlns:a16="http://schemas.microsoft.com/office/drawing/2014/main" id="{363C8EEE-4B54-4D61-8617-E2C50B94A7C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3">
            <a:extLst>
              <a:ext uri="{FF2B5EF4-FFF2-40B4-BE49-F238E27FC236}">
                <a16:creationId xmlns:a16="http://schemas.microsoft.com/office/drawing/2014/main" id="{BCEB6F0E-DF79-4B8C-8314-32867B59F1FD}"/>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pic>
        <p:nvPicPr>
          <p:cNvPr id="27" name="Picture 26">
            <a:extLst>
              <a:ext uri="{FF2B5EF4-FFF2-40B4-BE49-F238E27FC236}">
                <a16:creationId xmlns:a16="http://schemas.microsoft.com/office/drawing/2014/main" id="{67BBE90A-210E-47E7-98C1-EA97CF19C4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6798" y="2158171"/>
            <a:ext cx="692499" cy="957276"/>
          </a:xfrm>
          <a:prstGeom prst="rect">
            <a:avLst/>
          </a:prstGeom>
        </p:spPr>
      </p:pic>
    </p:spTree>
    <p:extLst>
      <p:ext uri="{BB962C8B-B14F-4D97-AF65-F5344CB8AC3E}">
        <p14:creationId xmlns:p14="http://schemas.microsoft.com/office/powerpoint/2010/main" val="142580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INSTRUCTIONS">
    <p:bg>
      <p:bgPr>
        <a:solidFill>
          <a:schemeClr val="bg1"/>
        </a:solidFill>
        <a:effectLst/>
      </p:bgPr>
    </p:bg>
    <p:spTree>
      <p:nvGrpSpPr>
        <p:cNvPr id="1" name=""/>
        <p:cNvGrpSpPr/>
        <p:nvPr/>
      </p:nvGrpSpPr>
      <p:grpSpPr>
        <a:xfrm>
          <a:off x="0" y="0"/>
          <a:ext cx="0" cy="0"/>
          <a:chOff x="0" y="0"/>
          <a:chExt cx="0" cy="0"/>
        </a:xfrm>
      </p:grpSpPr>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16048" y="464869"/>
            <a:ext cx="7631080" cy="684213"/>
          </a:xfrm>
          <a:prstGeom prst="rect">
            <a:avLst/>
          </a:prstGeom>
        </p:spPr>
        <p:txBody>
          <a:bodyPr/>
          <a:lstStyle>
            <a:lvl1pPr marL="0" indent="0">
              <a:buNone/>
              <a:defRPr sz="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4142745" y="337792"/>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Tree>
    <p:extLst>
      <p:ext uri="{BB962C8B-B14F-4D97-AF65-F5344CB8AC3E}">
        <p14:creationId xmlns:p14="http://schemas.microsoft.com/office/powerpoint/2010/main" val="75479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INSTRUCTIONS">
    <p:bg>
      <p:bgPr>
        <a:solidFill>
          <a:schemeClr val="bg1"/>
        </a:solidFill>
        <a:effectLst/>
      </p:bgPr>
    </p:bg>
    <p:spTree>
      <p:nvGrpSpPr>
        <p:cNvPr id="1" name=""/>
        <p:cNvGrpSpPr/>
        <p:nvPr/>
      </p:nvGrpSpPr>
      <p:grpSpPr>
        <a:xfrm>
          <a:off x="0" y="0"/>
          <a:ext cx="0" cy="0"/>
          <a:chOff x="0" y="0"/>
          <a:chExt cx="0" cy="0"/>
        </a:xfrm>
      </p:grpSpPr>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7321456"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grpSp>
        <p:nvGrpSpPr>
          <p:cNvPr id="20" name="Group 19">
            <a:extLst>
              <a:ext uri="{FF2B5EF4-FFF2-40B4-BE49-F238E27FC236}">
                <a16:creationId xmlns:a16="http://schemas.microsoft.com/office/drawing/2014/main" id="{C2238249-C323-4A39-B6AF-A6257A0145AF}"/>
              </a:ext>
            </a:extLst>
          </p:cNvPr>
          <p:cNvGrpSpPr/>
          <p:nvPr userDrawn="1"/>
        </p:nvGrpSpPr>
        <p:grpSpPr>
          <a:xfrm>
            <a:off x="7522233" y="2149568"/>
            <a:ext cx="1741630" cy="870452"/>
            <a:chOff x="6233859" y="2247173"/>
            <a:chExt cx="1741630" cy="870452"/>
          </a:xfrm>
        </p:grpSpPr>
        <p:grpSp>
          <p:nvGrpSpPr>
            <p:cNvPr id="21" name="Group 20">
              <a:extLst>
                <a:ext uri="{FF2B5EF4-FFF2-40B4-BE49-F238E27FC236}">
                  <a16:creationId xmlns:a16="http://schemas.microsoft.com/office/drawing/2014/main" id="{68E289F5-1BA2-436A-915D-158DEC7099D9}"/>
                </a:ext>
              </a:extLst>
            </p:cNvPr>
            <p:cNvGrpSpPr/>
            <p:nvPr/>
          </p:nvGrpSpPr>
          <p:grpSpPr>
            <a:xfrm>
              <a:off x="6233859" y="2247173"/>
              <a:ext cx="914427" cy="856930"/>
              <a:chOff x="4373538" y="7246843"/>
              <a:chExt cx="398409" cy="373358"/>
            </a:xfrm>
            <a:solidFill>
              <a:srgbClr val="895297"/>
            </a:solidFill>
          </p:grpSpPr>
          <p:sp>
            <p:nvSpPr>
              <p:cNvPr id="46" name="Freeform: Shape 45">
                <a:extLst>
                  <a:ext uri="{FF2B5EF4-FFF2-40B4-BE49-F238E27FC236}">
                    <a16:creationId xmlns:a16="http://schemas.microsoft.com/office/drawing/2014/main" id="{71E395C9-670C-4C9D-B77E-7CE26C52F47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7" name="Freeform: Shape 46">
                <a:extLst>
                  <a:ext uri="{FF2B5EF4-FFF2-40B4-BE49-F238E27FC236}">
                    <a16:creationId xmlns:a16="http://schemas.microsoft.com/office/drawing/2014/main" id="{8C672EF1-2475-41BC-80D8-EBA53579C531}"/>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8" name="Freeform: Shape 47">
                <a:extLst>
                  <a:ext uri="{FF2B5EF4-FFF2-40B4-BE49-F238E27FC236}">
                    <a16:creationId xmlns:a16="http://schemas.microsoft.com/office/drawing/2014/main" id="{A6E9D2FC-64A2-4E82-9C20-A135E2A313DA}"/>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9" name="Freeform: Shape 48">
                <a:extLst>
                  <a:ext uri="{FF2B5EF4-FFF2-40B4-BE49-F238E27FC236}">
                    <a16:creationId xmlns:a16="http://schemas.microsoft.com/office/drawing/2014/main" id="{3380FA84-E198-47EA-9BDA-90D2FB1EE5EB}"/>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0" name="Freeform: Shape 49">
                <a:extLst>
                  <a:ext uri="{FF2B5EF4-FFF2-40B4-BE49-F238E27FC236}">
                    <a16:creationId xmlns:a16="http://schemas.microsoft.com/office/drawing/2014/main" id="{47FB3693-C0C2-45EE-A213-D308BF241747}"/>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1" name="Freeform: Shape 50">
                <a:extLst>
                  <a:ext uri="{FF2B5EF4-FFF2-40B4-BE49-F238E27FC236}">
                    <a16:creationId xmlns:a16="http://schemas.microsoft.com/office/drawing/2014/main" id="{7F167969-6900-4C08-9C62-076DA4721BA5}"/>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2" name="Freeform: Shape 51">
                <a:extLst>
                  <a:ext uri="{FF2B5EF4-FFF2-40B4-BE49-F238E27FC236}">
                    <a16:creationId xmlns:a16="http://schemas.microsoft.com/office/drawing/2014/main" id="{55307E5A-C349-4DE7-9EC8-F90FEE95C10C}"/>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3" name="Freeform: Shape 52">
                <a:extLst>
                  <a:ext uri="{FF2B5EF4-FFF2-40B4-BE49-F238E27FC236}">
                    <a16:creationId xmlns:a16="http://schemas.microsoft.com/office/drawing/2014/main" id="{04EF1850-2092-498F-9284-109D8F23968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4" name="Freeform: Shape 53">
                <a:extLst>
                  <a:ext uri="{FF2B5EF4-FFF2-40B4-BE49-F238E27FC236}">
                    <a16:creationId xmlns:a16="http://schemas.microsoft.com/office/drawing/2014/main" id="{F24B3C01-F140-4D35-B47A-F66145A64E0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5" name="Freeform: Shape 54">
                <a:extLst>
                  <a:ext uri="{FF2B5EF4-FFF2-40B4-BE49-F238E27FC236}">
                    <a16:creationId xmlns:a16="http://schemas.microsoft.com/office/drawing/2014/main" id="{9E6C2FAD-7D0F-49B7-BE11-56699A72E266}"/>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6" name="Freeform: Shape 55">
                <a:extLst>
                  <a:ext uri="{FF2B5EF4-FFF2-40B4-BE49-F238E27FC236}">
                    <a16:creationId xmlns:a16="http://schemas.microsoft.com/office/drawing/2014/main" id="{7DCF72E4-E47D-4D87-A656-C7ABF8A890A0}"/>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7" name="Freeform: Shape 56">
                <a:extLst>
                  <a:ext uri="{FF2B5EF4-FFF2-40B4-BE49-F238E27FC236}">
                    <a16:creationId xmlns:a16="http://schemas.microsoft.com/office/drawing/2014/main" id="{B5F24B41-113A-4CEA-92E8-88F4C7BBDCF7}"/>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nvGrpSpPr>
            <p:cNvPr id="25" name="Group 24">
              <a:extLst>
                <a:ext uri="{FF2B5EF4-FFF2-40B4-BE49-F238E27FC236}">
                  <a16:creationId xmlns:a16="http://schemas.microsoft.com/office/drawing/2014/main" id="{9BA661D4-18F4-478D-BE14-B4B7E869C8B8}"/>
                </a:ext>
              </a:extLst>
            </p:cNvPr>
            <p:cNvGrpSpPr/>
            <p:nvPr/>
          </p:nvGrpSpPr>
          <p:grpSpPr>
            <a:xfrm>
              <a:off x="7061062" y="2260695"/>
              <a:ext cx="914427" cy="856930"/>
              <a:chOff x="4373538" y="7246843"/>
              <a:chExt cx="398409" cy="373358"/>
            </a:xfrm>
            <a:solidFill>
              <a:srgbClr val="895297"/>
            </a:solidFill>
          </p:grpSpPr>
          <p:sp>
            <p:nvSpPr>
              <p:cNvPr id="34" name="Freeform: Shape 33">
                <a:extLst>
                  <a:ext uri="{FF2B5EF4-FFF2-40B4-BE49-F238E27FC236}">
                    <a16:creationId xmlns:a16="http://schemas.microsoft.com/office/drawing/2014/main" id="{054BED23-E2F4-463C-A739-A8D9A8436A2C}"/>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5" name="Freeform: Shape 34">
                <a:extLst>
                  <a:ext uri="{FF2B5EF4-FFF2-40B4-BE49-F238E27FC236}">
                    <a16:creationId xmlns:a16="http://schemas.microsoft.com/office/drawing/2014/main" id="{C65AA0F3-1C9D-411B-93DC-C862FACA7404}"/>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6" name="Freeform: Shape 35">
                <a:extLst>
                  <a:ext uri="{FF2B5EF4-FFF2-40B4-BE49-F238E27FC236}">
                    <a16:creationId xmlns:a16="http://schemas.microsoft.com/office/drawing/2014/main" id="{14C6D307-A5F5-433C-83D4-A0398D22BA8E}"/>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7" name="Freeform: Shape 36">
                <a:extLst>
                  <a:ext uri="{FF2B5EF4-FFF2-40B4-BE49-F238E27FC236}">
                    <a16:creationId xmlns:a16="http://schemas.microsoft.com/office/drawing/2014/main" id="{340F8C01-639F-4E35-8E40-63AC33726A67}"/>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8" name="Freeform: Shape 37">
                <a:extLst>
                  <a:ext uri="{FF2B5EF4-FFF2-40B4-BE49-F238E27FC236}">
                    <a16:creationId xmlns:a16="http://schemas.microsoft.com/office/drawing/2014/main" id="{4C345E64-192D-4E4C-B169-E536D0FEA4F3}"/>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39" name="Freeform: Shape 38">
                <a:extLst>
                  <a:ext uri="{FF2B5EF4-FFF2-40B4-BE49-F238E27FC236}">
                    <a16:creationId xmlns:a16="http://schemas.microsoft.com/office/drawing/2014/main" id="{70D3C7EF-749E-4F84-B72B-3B5B37DC6F0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0" name="Freeform: Shape 39">
                <a:extLst>
                  <a:ext uri="{FF2B5EF4-FFF2-40B4-BE49-F238E27FC236}">
                    <a16:creationId xmlns:a16="http://schemas.microsoft.com/office/drawing/2014/main" id="{6B080430-B46F-4F50-A2FE-756C440C8727}"/>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1" name="Freeform: Shape 40">
                <a:extLst>
                  <a:ext uri="{FF2B5EF4-FFF2-40B4-BE49-F238E27FC236}">
                    <a16:creationId xmlns:a16="http://schemas.microsoft.com/office/drawing/2014/main" id="{A2372170-73F0-41DD-87B2-1A0991A2BF2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2" name="Freeform: Shape 41">
                <a:extLst>
                  <a:ext uri="{FF2B5EF4-FFF2-40B4-BE49-F238E27FC236}">
                    <a16:creationId xmlns:a16="http://schemas.microsoft.com/office/drawing/2014/main" id="{C6AA131A-B862-4275-800B-3D6DB00CC13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3" name="Freeform: Shape 42">
                <a:extLst>
                  <a:ext uri="{FF2B5EF4-FFF2-40B4-BE49-F238E27FC236}">
                    <a16:creationId xmlns:a16="http://schemas.microsoft.com/office/drawing/2014/main" id="{70C49852-8EE4-4415-888A-A36E0BEABEBD}"/>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4" name="Freeform: Shape 43">
                <a:extLst>
                  <a:ext uri="{FF2B5EF4-FFF2-40B4-BE49-F238E27FC236}">
                    <a16:creationId xmlns:a16="http://schemas.microsoft.com/office/drawing/2014/main" id="{29C18E0B-BF80-4895-81E0-518E8428A32D}"/>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45" name="Freeform: Shape 44">
                <a:extLst>
                  <a:ext uri="{FF2B5EF4-FFF2-40B4-BE49-F238E27FC236}">
                    <a16:creationId xmlns:a16="http://schemas.microsoft.com/office/drawing/2014/main" id="{7A55B9A4-014D-4642-88AE-1DFCD76E794D}"/>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grpSp>
    </p:spTree>
    <p:extLst>
      <p:ext uri="{BB962C8B-B14F-4D97-AF65-F5344CB8AC3E}">
        <p14:creationId xmlns:p14="http://schemas.microsoft.com/office/powerpoint/2010/main" val="280473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INSTRUCTIONS">
    <p:bg>
      <p:bgPr>
        <a:solidFill>
          <a:schemeClr val="bg1"/>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794425" y="-1177023"/>
            <a:ext cx="4463697" cy="10401202"/>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895297"/>
                </a:solidFill>
                <a:latin typeface="Arial" panose="020B0604020202020204" pitchFamily="34" charset="0"/>
              </a:defRPr>
            </a:lvl1pPr>
          </a:lstStyle>
          <a:p>
            <a:pPr lvl="0"/>
            <a:r>
              <a:rPr lang="en-US"/>
              <a:t>Hope</a:t>
            </a:r>
            <a:endParaRPr lang="en-AU"/>
          </a:p>
        </p:txBody>
      </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13971" y="3123255"/>
            <a:ext cx="992223" cy="1371600"/>
          </a:xfrm>
          <a:prstGeom prst="rect">
            <a:avLst/>
          </a:prstGeom>
        </p:spPr>
      </p:pic>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2413358"/>
            <a:ext cx="8501269" cy="359387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Tree>
    <p:extLst>
      <p:ext uri="{BB962C8B-B14F-4D97-AF65-F5344CB8AC3E}">
        <p14:creationId xmlns:p14="http://schemas.microsoft.com/office/powerpoint/2010/main" val="80740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NSTRUCTION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 name="Freeform: Shape 3">
            <a:extLst>
              <a:ext uri="{FF2B5EF4-FFF2-40B4-BE49-F238E27FC236}">
                <a16:creationId xmlns:a16="http://schemas.microsoft.com/office/drawing/2014/main" id="{00885286-E17A-FBD8-7D4B-B2E38729CA56}"/>
              </a:ext>
            </a:extLst>
          </p:cNvPr>
          <p:cNvSpPr/>
          <p:nvPr userDrawn="1"/>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AC39E1D7-EEAD-E6E2-6CF1-C6DBD8F7E19C}"/>
              </a:ext>
            </a:extLst>
          </p:cNvPr>
          <p:cNvSpPr/>
          <p:nvPr userDrawn="1"/>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3B9BF8A4-5419-301D-A079-84C54EFDF11A}"/>
              </a:ext>
            </a:extLst>
          </p:cNvPr>
          <p:cNvSpPr/>
          <p:nvPr userDrawn="1"/>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257743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INSTRUCTIONS">
    <p:bg>
      <p:bgPr>
        <a:solidFill>
          <a:schemeClr val="bg1"/>
        </a:solidFill>
        <a:effectLst/>
      </p:bgPr>
    </p:bg>
    <p:spTree>
      <p:nvGrpSpPr>
        <p:cNvPr id="1" name=""/>
        <p:cNvGrpSpPr/>
        <p:nvPr/>
      </p:nvGrpSpPr>
      <p:grpSpPr>
        <a:xfrm>
          <a:off x="0" y="0"/>
          <a:ext cx="0" cy="0"/>
          <a:chOff x="0" y="0"/>
          <a:chExt cx="0" cy="0"/>
        </a:xfrm>
      </p:grpSpPr>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42353" y="1079996"/>
            <a:ext cx="4982336" cy="594587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500671" y="1561763"/>
            <a:ext cx="5480872" cy="498233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dirty="0">
              <a:solidFill>
                <a:schemeClr val="accent4">
                  <a:lumMod val="20000"/>
                  <a:lumOff val="80000"/>
                </a:schemeClr>
              </a:solidFill>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5400" b="1">
                <a:solidFill>
                  <a:srgbClr val="E6D3EB"/>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635991" y="1784714"/>
            <a:ext cx="5251800" cy="4445966"/>
          </a:xfrm>
          <a:prstGeom prst="rect">
            <a:avLst/>
          </a:prstGeom>
        </p:spPr>
        <p:txBody>
          <a:bodyPr/>
          <a:lstStyle>
            <a:lvl1pPr marL="0" indent="0">
              <a:spcBef>
                <a:spcPts val="0"/>
              </a:spcBef>
              <a:spcAft>
                <a:spcPts val="600"/>
              </a:spcAft>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73790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127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chemeClr val="accent2"/>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53045" y="-1890828"/>
            <a:ext cx="5285916"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p:nvPr>
        </p:nvSpPr>
        <p:spPr>
          <a:xfrm>
            <a:off x="626991" y="109949"/>
            <a:ext cx="10400947" cy="685304"/>
          </a:xfrm>
          <a:prstGeom prst="rect">
            <a:avLst/>
          </a:prstGeom>
        </p:spPr>
        <p:txBody>
          <a:bodyPr anchor="ctr"/>
          <a:lstStyle>
            <a:lvl1pPr algn="l">
              <a:defRPr sz="2800" b="1" cap="all" baseline="0">
                <a:solidFill>
                  <a:schemeClr val="accent1"/>
                </a:solidFill>
                <a:latin typeface="Arial" panose="020B0604020202020204" pitchFamily="34" charset="0"/>
                <a:ea typeface="Roboto Medium" pitchFamily="2" charset="0"/>
                <a:cs typeface="Arial" panose="020B0604020202020204" pitchFamily="34" charset="0"/>
              </a:defRPr>
            </a:lvl1pPr>
          </a:lstStyle>
          <a:p>
            <a:r>
              <a:rPr lang="en-US"/>
              <a:t>Click to edit Master title style</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5559879" cy="461144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Tree>
    <p:extLst>
      <p:ext uri="{BB962C8B-B14F-4D97-AF65-F5344CB8AC3E}">
        <p14:creationId xmlns:p14="http://schemas.microsoft.com/office/powerpoint/2010/main" val="54486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29360"/>
      </p:ext>
    </p:extLst>
  </p:cSld>
  <p:clrMap bg1="lt1" tx1="dk1" bg2="lt2" tx2="dk2" accent1="accent1" accent2="accent2" accent3="accent3" accent4="accent4" accent5="accent5" accent6="accent6" hlink="hlink" folHlink="folHlink"/>
  <p:sldLayoutIdLst>
    <p:sldLayoutId id="2147483662" r:id="rId1"/>
    <p:sldLayoutId id="2147483776" r:id="rId2"/>
    <p:sldLayoutId id="2147483774" r:id="rId3"/>
    <p:sldLayoutId id="2147483867" r:id="rId4"/>
    <p:sldLayoutId id="2147483775" r:id="rId5"/>
    <p:sldLayoutId id="2147483772" r:id="rId6"/>
    <p:sldLayoutId id="2147483863" r:id="rId7"/>
    <p:sldLayoutId id="2147483864" r:id="rId8"/>
    <p:sldLayoutId id="2147483777" r:id="rId9"/>
    <p:sldLayoutId id="2147483866" r:id="rId10"/>
    <p:sldLayoutId id="2147483778" r:id="rId11"/>
    <p:sldLayoutId id="2147483779" r:id="rId12"/>
    <p:sldLayoutId id="2147483781" r:id="rId13"/>
    <p:sldLayoutId id="2147483782" r:id="rId14"/>
    <p:sldLayoutId id="2147483787" r:id="rId15"/>
    <p:sldLayoutId id="2147483788" r:id="rId16"/>
    <p:sldLayoutId id="2147483789" r:id="rId17"/>
    <p:sldLayoutId id="2147483790"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8.em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caritas.org.au/global-gifts/gifts/provide-critical-psychosocial-support-this-christma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25.emf"/><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caritas.org.au/complaints/" TargetMode="External"/><Relationship Id="rId7"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 Id="rId9" Type="http://schemas.openxmlformats.org/officeDocument/2006/relationships/image" Target="../media/image29.svg"/></Relationships>
</file>

<file path=ppt/slides/_rels/slide34.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www.globalgifts.org.au/"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50194" y="6318459"/>
            <a:ext cx="4464496" cy="470845"/>
          </a:xfrm>
        </p:spPr>
        <p:txBody>
          <a:bodyPr/>
          <a:lstStyle/>
          <a:p>
            <a:r>
              <a:rPr lang="en-AU" sz="1800" b="1" dirty="0">
                <a:solidFill>
                  <a:schemeClr val="accent1"/>
                </a:solidFill>
              </a:rPr>
              <a:t>www.caritas.org.au/advent</a:t>
            </a:r>
          </a:p>
        </p:txBody>
      </p:sp>
      <p:sp>
        <p:nvSpPr>
          <p:cNvPr id="12" name="TextBox 11">
            <a:extLst>
              <a:ext uri="{FF2B5EF4-FFF2-40B4-BE49-F238E27FC236}">
                <a16:creationId xmlns:a16="http://schemas.microsoft.com/office/drawing/2014/main" id="{39C1ABE2-FEA1-428C-AD15-C1A43C899B1E}"/>
              </a:ext>
            </a:extLst>
          </p:cNvPr>
          <p:cNvSpPr txBox="1"/>
          <p:nvPr/>
        </p:nvSpPr>
        <p:spPr>
          <a:xfrm>
            <a:off x="2723700" y="218139"/>
            <a:ext cx="6744599" cy="1292662"/>
          </a:xfrm>
          <a:prstGeom prst="rect">
            <a:avLst/>
          </a:prstGeom>
          <a:noFill/>
        </p:spPr>
        <p:txBody>
          <a:bodyPr wrap="square" lIns="91440" tIns="45720" rIns="91440" bIns="45720" anchor="t">
            <a:spAutoFit/>
          </a:bodyPr>
          <a:lstStyle/>
          <a:p>
            <a:pPr marL="212090" lvl="1" algn="ctr"/>
            <a:r>
              <a:rPr lang="en-AU" sz="5000" b="1" dirty="0">
                <a:solidFill>
                  <a:schemeClr val="accent1"/>
                </a:solidFill>
                <a:latin typeface="+mj-lt"/>
                <a:cs typeface="Arial"/>
              </a:rPr>
              <a:t>ADVENT 2024</a:t>
            </a:r>
            <a:endParaRPr lang="en-US" sz="5000" dirty="0">
              <a:solidFill>
                <a:schemeClr val="accent1"/>
              </a:solidFill>
              <a:latin typeface="+mj-lt"/>
            </a:endParaRPr>
          </a:p>
          <a:p>
            <a:pPr marL="212090" lvl="1" algn="ctr"/>
            <a:endParaRPr lang="en-AU" sz="2800" b="1" dirty="0">
              <a:solidFill>
                <a:srgbClr val="F0E9F2"/>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3C67E9A-08B6-4AC2-9A67-0375247B6136}"/>
              </a:ext>
            </a:extLst>
          </p:cNvPr>
          <p:cNvGrpSpPr>
            <a:grpSpLocks noChangeAspect="1"/>
          </p:cNvGrpSpPr>
          <p:nvPr/>
        </p:nvGrpSpPr>
        <p:grpSpPr>
          <a:xfrm>
            <a:off x="10723929" y="-515281"/>
            <a:ext cx="1971288" cy="192995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FD75568D-DFDB-4305-831C-6B6FD36959F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nvGrpSpPr>
            <p:cNvPr id="15" name="Group 14">
              <a:extLst>
                <a:ext uri="{FF2B5EF4-FFF2-40B4-BE49-F238E27FC236}">
                  <a16:creationId xmlns:a16="http://schemas.microsoft.com/office/drawing/2014/main" id="{4314BA8E-CF10-4530-9BDD-A5981CED53F7}"/>
                </a:ext>
              </a:extLst>
            </p:cNvPr>
            <p:cNvGrpSpPr/>
            <p:nvPr/>
          </p:nvGrpSpPr>
          <p:grpSpPr>
            <a:xfrm>
              <a:off x="958955" y="2060848"/>
              <a:ext cx="196444" cy="196444"/>
              <a:chOff x="519961" y="1999640"/>
              <a:chExt cx="196444" cy="196444"/>
            </a:xfrm>
            <a:grpFill/>
          </p:grpSpPr>
          <p:sp>
            <p:nvSpPr>
              <p:cNvPr id="16" name="Freeform: Shape 15">
                <a:extLst>
                  <a:ext uri="{FF2B5EF4-FFF2-40B4-BE49-F238E27FC236}">
                    <a16:creationId xmlns:a16="http://schemas.microsoft.com/office/drawing/2014/main" id="{E0FF4D2E-43C2-429F-8F5F-4CE380FDF53C}"/>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7" name="Freeform: Shape 16">
                <a:extLst>
                  <a:ext uri="{FF2B5EF4-FFF2-40B4-BE49-F238E27FC236}">
                    <a16:creationId xmlns:a16="http://schemas.microsoft.com/office/drawing/2014/main" id="{16378D18-821F-4619-9631-41596F65344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8" name="Freeform: Shape 17">
                <a:extLst>
                  <a:ext uri="{FF2B5EF4-FFF2-40B4-BE49-F238E27FC236}">
                    <a16:creationId xmlns:a16="http://schemas.microsoft.com/office/drawing/2014/main" id="{4D61628A-289A-4342-9866-CEBA51C58273}"/>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sp>
            <p:nvSpPr>
              <p:cNvPr id="19" name="Freeform: Shape 18">
                <a:extLst>
                  <a:ext uri="{FF2B5EF4-FFF2-40B4-BE49-F238E27FC236}">
                    <a16:creationId xmlns:a16="http://schemas.microsoft.com/office/drawing/2014/main" id="{1FFDBB46-0790-4503-A56C-998B92BB075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457" dirty="0">
                  <a:latin typeface="Arial" panose="020B0604020202020204" pitchFamily="34" charset="0"/>
                </a:endParaRPr>
              </a:p>
            </p:txBody>
          </p:sp>
        </p:grpSp>
      </p:grpSp>
      <p:pic>
        <p:nvPicPr>
          <p:cNvPr id="6" name="Picture 5" descr="A black background with a white cross and a lock&#10;&#10;Description automatically generated">
            <a:extLst>
              <a:ext uri="{FF2B5EF4-FFF2-40B4-BE49-F238E27FC236}">
                <a16:creationId xmlns:a16="http://schemas.microsoft.com/office/drawing/2014/main" id="{38CB7FC1-4E8F-7756-6B94-A5A844BDD9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28368" y="6000370"/>
            <a:ext cx="3387240" cy="795312"/>
          </a:xfrm>
          <a:prstGeom prst="rect">
            <a:avLst/>
          </a:prstGeom>
        </p:spPr>
      </p:pic>
      <p:grpSp>
        <p:nvGrpSpPr>
          <p:cNvPr id="7" name="Group 6" descr="A wreath made of Australian native flowers.">
            <a:extLst>
              <a:ext uri="{FF2B5EF4-FFF2-40B4-BE49-F238E27FC236}">
                <a16:creationId xmlns:a16="http://schemas.microsoft.com/office/drawing/2014/main" id="{739DB6FF-315E-6BD4-0465-A365D4CF1CDB}"/>
              </a:ext>
            </a:extLst>
          </p:cNvPr>
          <p:cNvGrpSpPr/>
          <p:nvPr/>
        </p:nvGrpSpPr>
        <p:grpSpPr>
          <a:xfrm>
            <a:off x="3376420" y="1037085"/>
            <a:ext cx="5439156" cy="5516796"/>
            <a:chOff x="666759" y="2686793"/>
            <a:chExt cx="6216644" cy="5906116"/>
          </a:xfrm>
        </p:grpSpPr>
        <p:grpSp>
          <p:nvGrpSpPr>
            <p:cNvPr id="8" name="Group 7">
              <a:extLst>
                <a:ext uri="{FF2B5EF4-FFF2-40B4-BE49-F238E27FC236}">
                  <a16:creationId xmlns:a16="http://schemas.microsoft.com/office/drawing/2014/main" id="{E2D6A1C2-5457-EF8B-8020-7F322F0E9872}"/>
                </a:ext>
              </a:extLst>
            </p:cNvPr>
            <p:cNvGrpSpPr/>
            <p:nvPr/>
          </p:nvGrpSpPr>
          <p:grpSpPr>
            <a:xfrm>
              <a:off x="666759" y="2686793"/>
              <a:ext cx="6216644" cy="5906116"/>
              <a:chOff x="7898355" y="889710"/>
              <a:chExt cx="6216644" cy="5906116"/>
            </a:xfrm>
          </p:grpSpPr>
          <p:pic>
            <p:nvPicPr>
              <p:cNvPr id="10" name="Picture 9">
                <a:extLst>
                  <a:ext uri="{FF2B5EF4-FFF2-40B4-BE49-F238E27FC236}">
                    <a16:creationId xmlns:a16="http://schemas.microsoft.com/office/drawing/2014/main" id="{2F86197F-65D8-2B5A-8A5B-FBED3823FF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8" t="13268" r="59316" b="10033"/>
              <a:stretch/>
            </p:blipFill>
            <p:spPr>
              <a:xfrm rot="18976888">
                <a:off x="10969779" y="1160201"/>
                <a:ext cx="2962009" cy="4088742"/>
              </a:xfrm>
              <a:prstGeom prst="rect">
                <a:avLst/>
              </a:prstGeom>
            </p:spPr>
          </p:pic>
          <p:grpSp>
            <p:nvGrpSpPr>
              <p:cNvPr id="11" name="Group 10">
                <a:extLst>
                  <a:ext uri="{FF2B5EF4-FFF2-40B4-BE49-F238E27FC236}">
                    <a16:creationId xmlns:a16="http://schemas.microsoft.com/office/drawing/2014/main" id="{0179E5CE-DD7A-A3C5-9F64-41608D2C4E0A}"/>
                  </a:ext>
                </a:extLst>
              </p:cNvPr>
              <p:cNvGrpSpPr/>
              <p:nvPr/>
            </p:nvGrpSpPr>
            <p:grpSpPr>
              <a:xfrm>
                <a:off x="7898355" y="889710"/>
                <a:ext cx="6216644" cy="5906116"/>
                <a:chOff x="1681711" y="2598417"/>
                <a:chExt cx="6216644" cy="5906116"/>
              </a:xfrm>
            </p:grpSpPr>
            <p:pic>
              <p:nvPicPr>
                <p:cNvPr id="20" name="Picture 19">
                  <a:extLst>
                    <a:ext uri="{FF2B5EF4-FFF2-40B4-BE49-F238E27FC236}">
                      <a16:creationId xmlns:a16="http://schemas.microsoft.com/office/drawing/2014/main" id="{5004FDD4-0DFF-ED6A-258B-972605D769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18" t="13268" r="59316" b="10033"/>
                <a:stretch/>
              </p:blipFill>
              <p:spPr>
                <a:xfrm rot="5948326">
                  <a:off x="2541426" y="4956890"/>
                  <a:ext cx="2858526" cy="4236760"/>
                </a:xfrm>
                <a:prstGeom prst="rect">
                  <a:avLst/>
                </a:prstGeom>
              </p:spPr>
            </p:pic>
            <p:pic>
              <p:nvPicPr>
                <p:cNvPr id="23" name="Picture 22">
                  <a:extLst>
                    <a:ext uri="{FF2B5EF4-FFF2-40B4-BE49-F238E27FC236}">
                      <a16:creationId xmlns:a16="http://schemas.microsoft.com/office/drawing/2014/main" id="{4B77C273-FAC3-CACE-E139-CCF62B0D3C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18" t="13268" r="59316" b="10033"/>
                <a:stretch/>
              </p:blipFill>
              <p:spPr>
                <a:xfrm rot="14606373">
                  <a:off x="3632838" y="2133926"/>
                  <a:ext cx="2858526" cy="4236760"/>
                </a:xfrm>
                <a:prstGeom prst="rect">
                  <a:avLst/>
                </a:prstGeom>
              </p:spPr>
            </p:pic>
            <p:pic>
              <p:nvPicPr>
                <p:cNvPr id="24" name="Picture 23">
                  <a:extLst>
                    <a:ext uri="{FF2B5EF4-FFF2-40B4-BE49-F238E27FC236}">
                      <a16:creationId xmlns:a16="http://schemas.microsoft.com/office/drawing/2014/main" id="{5606C086-800A-43A2-D6CA-085C9E50CA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918" t="13268" r="59316" b="10033"/>
                <a:stretch/>
              </p:blipFill>
              <p:spPr>
                <a:xfrm rot="2879693">
                  <a:off x="4062343" y="4860159"/>
                  <a:ext cx="2858526" cy="4236760"/>
                </a:xfrm>
                <a:prstGeom prst="rect">
                  <a:avLst/>
                </a:prstGeom>
              </p:spPr>
            </p:pic>
            <p:pic>
              <p:nvPicPr>
                <p:cNvPr id="25" name="Picture 24">
                  <a:extLst>
                    <a:ext uri="{FF2B5EF4-FFF2-40B4-BE49-F238E27FC236}">
                      <a16:creationId xmlns:a16="http://schemas.microsoft.com/office/drawing/2014/main" id="{D0975972-F581-18C3-7723-2A9AF5F991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8" t="13268" r="59316" b="10033"/>
                <a:stretch/>
              </p:blipFill>
              <p:spPr>
                <a:xfrm rot="10800000">
                  <a:off x="2428350" y="2598417"/>
                  <a:ext cx="2962009" cy="4088742"/>
                </a:xfrm>
                <a:prstGeom prst="rect">
                  <a:avLst/>
                </a:prstGeom>
              </p:spPr>
            </p:pic>
            <p:pic>
              <p:nvPicPr>
                <p:cNvPr id="26" name="Picture 25">
                  <a:extLst>
                    <a:ext uri="{FF2B5EF4-FFF2-40B4-BE49-F238E27FC236}">
                      <a16:creationId xmlns:a16="http://schemas.microsoft.com/office/drawing/2014/main" id="{AB5C1785-67EF-1A86-65ED-BB823482A6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8" t="13268" r="59316" b="10033"/>
                <a:stretch/>
              </p:blipFill>
              <p:spPr>
                <a:xfrm rot="159817">
                  <a:off x="4936346" y="3898919"/>
                  <a:ext cx="2962009" cy="4088742"/>
                </a:xfrm>
                <a:prstGeom prst="rect">
                  <a:avLst/>
                </a:prstGeom>
              </p:spPr>
            </p:pic>
            <p:pic>
              <p:nvPicPr>
                <p:cNvPr id="27" name="Picture 26">
                  <a:extLst>
                    <a:ext uri="{FF2B5EF4-FFF2-40B4-BE49-F238E27FC236}">
                      <a16:creationId xmlns:a16="http://schemas.microsoft.com/office/drawing/2014/main" id="{5F5E5F64-B24C-246B-512F-283A8EE54D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918" t="25921" r="59316" b="10032"/>
                <a:stretch/>
              </p:blipFill>
              <p:spPr>
                <a:xfrm rot="8649569">
                  <a:off x="1681711" y="3832258"/>
                  <a:ext cx="2858526" cy="3537888"/>
                </a:xfrm>
                <a:prstGeom prst="rect">
                  <a:avLst/>
                </a:prstGeom>
              </p:spPr>
            </p:pic>
          </p:grpSp>
        </p:grpSp>
        <p:pic>
          <p:nvPicPr>
            <p:cNvPr id="9" name="Picture 8">
              <a:extLst>
                <a:ext uri="{FF2B5EF4-FFF2-40B4-BE49-F238E27FC236}">
                  <a16:creationId xmlns:a16="http://schemas.microsoft.com/office/drawing/2014/main" id="{25623C2E-8D7F-C38A-1A57-42AFC60FC11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089" b="89988" l="9989" r="89999">
                          <a14:foregroundMark x1="26581" y1="66911" x2="26581" y2="66911"/>
                          <a14:foregroundMark x1="26721" y1="67129" x2="26376" y2="66713"/>
                          <a14:foregroundMark x1="27258" y1="61043" x2="28612" y2="62926"/>
                          <a14:foregroundMark x1="23132" y1="68061" x2="23937" y2="68279"/>
                          <a14:foregroundMark x1="28075" y1="71749" x2="28075" y2="71749"/>
                          <a14:foregroundMark x1="58858" y1="60924" x2="58385" y2="62510"/>
                          <a14:foregroundMark x1="57913" y1="60408" x2="57913" y2="60408"/>
                          <a14:foregroundMark x1="57913" y1="60726" x2="57364" y2="60825"/>
                          <a14:foregroundMark x1="57709" y1="58624" x2="57568" y2="62510"/>
                          <a14:foregroundMark x1="59267" y1="44865" x2="58245" y2="42030"/>
                          <a14:foregroundMark x1="58718" y1="44231" x2="58718" y2="44231"/>
                          <a14:foregroundMark x1="55882" y1="46531" x2="56291" y2="44231"/>
                          <a14:foregroundMark x1="52229" y1="8089" x2="53647" y2="12411"/>
                          <a14:foregroundMark x1="28343" y1="77637" x2="30374" y2="76784"/>
                          <a14:foregroundMark x1="28548" y1="64929" x2="27321" y2="67030"/>
                          <a14:foregroundMark x1="41870" y1="10825" x2="42215" y2="13561"/>
                          <a14:foregroundMark x1="66841" y1="25317" x2="68259" y2="21749"/>
                          <a14:foregroundMark x1="67927" y1="25218" x2="69217" y2="26784"/>
                          <a14:foregroundMark x1="30911" y1="41396" x2="29148" y2="43180"/>
                          <a14:foregroundMark x1="25840" y1="73949" x2="27590" y2="70381"/>
                          <a14:foregroundMark x1="26440" y1="49683" x2="28267" y2="49584"/>
                          <a14:backgroundMark x1="38357" y1="22601" x2="38357" y2="22601"/>
                          <a14:backgroundMark x1="39507" y1="20797" x2="40452" y2="18497"/>
                          <a14:backgroundMark x1="51284" y1="11459" x2="52165" y2="10508"/>
                          <a14:backgroundMark x1="33682" y1="77201" x2="38804" y2="80730"/>
                          <a14:backgroundMark x1="38804" y1="80730" x2="39034" y2="81305"/>
                          <a14:backgroundMark x1="27590" y1="64810" x2="27053" y2="61975"/>
                          <a14:backgroundMark x1="28075" y1="60091" x2="29761" y2="61142"/>
                          <a14:backgroundMark x1="28612" y1="66495" x2="29148" y2="65345"/>
                          <a14:backgroundMark x1="70494" y1="63759" x2="72193" y2="72066"/>
                          <a14:backgroundMark x1="72193" y1="72066" x2="72053" y2="68596"/>
                          <a14:backgroundMark x1="37067" y1="19865" x2="35777" y2="22482"/>
                          <a14:backgroundMark x1="42751" y1="14294" x2="43020" y2="11360"/>
                          <a14:backgroundMark x1="56827" y1="86023" x2="57709" y2="86657"/>
                          <a14:backgroundMark x1="41270" y1="40860" x2="50428" y2="30452"/>
                          <a14:backgroundMark x1="50428" y1="30452" x2="55652" y2="32613"/>
                          <a14:backgroundMark x1="55652" y1="32613" x2="54464" y2="40979"/>
                          <a14:backgroundMark x1="54464" y1="40979" x2="56061" y2="49266"/>
                          <a14:backgroundMark x1="58908" y1="43768" x2="59510" y2="42605"/>
                          <a14:backgroundMark x1="56061" y1="49266" x2="58865" y2="43851"/>
                          <a14:backgroundMark x1="59510" y1="42605" x2="61451" y2="50476"/>
                          <a14:backgroundMark x1="58047" y1="60408" x2="53813" y2="72760"/>
                          <a14:backgroundMark x1="61451" y1="50476" x2="58047" y2="60408"/>
                          <a14:backgroundMark x1="53813" y1="72760" x2="48448" y2="71035"/>
                          <a14:backgroundMark x1="48448" y1="71035" x2="46136" y2="62847"/>
                          <a14:backgroundMark x1="46136" y1="62847" x2="42483" y2="56523"/>
                          <a14:backgroundMark x1="42483" y1="56523" x2="42624" y2="43180"/>
                          <a14:backgroundMark x1="39571" y1="60607" x2="40593" y2="63343"/>
                          <a14:backgroundMark x1="56559" y1="70797" x2="58858" y2="69013"/>
                          <a14:backgroundMark x1="58654" y1="69013" x2="56150" y2="71213"/>
                          <a14:backgroundMark x1="57300" y1="69647" x2="59126" y2="68814"/>
                          <a14:backgroundMark x1="58245" y1="65127" x2="59867" y2="64393"/>
                          <a14:backgroundMark x1="61362" y1="44429" x2="60748" y2="44231"/>
                          <a14:backgroundMark x1="62652" y1="54738" x2="63865" y2="55155"/>
                          <a14:backgroundMark x1="28471" y1="74048" x2="25699" y2="74901"/>
                          <a14:backgroundMark x1="27309" y1="69627" x2="27309" y2="69627"/>
                          <a14:backgroundMark x1="26849" y1="65484" x2="26849" y2="65484"/>
                          <a14:backgroundMark x1="27219" y1="70202" x2="27219" y2="70202"/>
                          <a14:backgroundMark x1="25853" y1="73632" x2="25853" y2="73632"/>
                        </a14:backgroundRemoval>
                      </a14:imgEffect>
                    </a14:imgLayer>
                  </a14:imgProps>
                </a:ext>
                <a:ext uri="{28A0092B-C50C-407E-A947-70E740481C1C}">
                  <a14:useLocalDpi xmlns:a14="http://schemas.microsoft.com/office/drawing/2010/main"/>
                </a:ext>
              </a:extLst>
            </a:blip>
            <a:srcRect l="26780" t="3118" r="20137" b="290"/>
            <a:stretch/>
          </p:blipFill>
          <p:spPr>
            <a:xfrm rot="18048624">
              <a:off x="1381763" y="2733297"/>
              <a:ext cx="5089320" cy="5758000"/>
            </a:xfrm>
            <a:prstGeom prst="rect">
              <a:avLst/>
            </a:prstGeom>
          </p:spPr>
        </p:pic>
      </p:grpSp>
      <p:sp>
        <p:nvSpPr>
          <p:cNvPr id="22" name="Round Diagonal Corner Rectangle 8">
            <a:extLst>
              <a:ext uri="{FF2B5EF4-FFF2-40B4-BE49-F238E27FC236}">
                <a16:creationId xmlns:a16="http://schemas.microsoft.com/office/drawing/2014/main" id="{D47DD557-7A2F-4863-880C-4C254F93752E}"/>
              </a:ext>
            </a:extLst>
          </p:cNvPr>
          <p:cNvSpPr/>
          <p:nvPr/>
        </p:nvSpPr>
        <p:spPr>
          <a:xfrm rot="16200000">
            <a:off x="5736979" y="642527"/>
            <a:ext cx="781050" cy="6963593"/>
          </a:xfrm>
          <a:prstGeom prst="round2DiagRect">
            <a:avLst/>
          </a:prstGeom>
          <a:solidFill>
            <a:srgbClr val="458A7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p:cNvSpPr>
            <a:spLocks noGrp="1"/>
          </p:cNvSpPr>
          <p:nvPr>
            <p:ph type="body" sz="quarter" idx="10"/>
          </p:nvPr>
        </p:nvSpPr>
        <p:spPr>
          <a:xfrm>
            <a:off x="1817541" y="3921084"/>
            <a:ext cx="8682556" cy="1213586"/>
          </a:xfrm>
        </p:spPr>
        <p:txBody>
          <a:bodyPr/>
          <a:lstStyle/>
          <a:p>
            <a:pPr algn="ctr"/>
            <a:r>
              <a:rPr lang="en-AU" sz="2400" b="1" dirty="0">
                <a:solidFill>
                  <a:schemeClr val="bg1"/>
                </a:solidFill>
              </a:rPr>
              <a:t>A RESOURCE FOR PRIMARY SCHOOLS</a:t>
            </a:r>
          </a:p>
        </p:txBody>
      </p:sp>
    </p:spTree>
    <p:extLst>
      <p:ext uri="{BB962C8B-B14F-4D97-AF65-F5344CB8AC3E}">
        <p14:creationId xmlns:p14="http://schemas.microsoft.com/office/powerpoint/2010/main" val="327214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621431" y="622300"/>
            <a:ext cx="10931798" cy="5613400"/>
          </a:xfrm>
          <a:prstGeom prst="rect">
            <a:avLst/>
          </a:prstGeom>
        </p:spPr>
        <p:txBody>
          <a:bodyPr lIns="91440" tIns="45720" rIns="91440" bIns="45720" anchor="t"/>
          <a:lstStyle/>
          <a:p>
            <a:pPr marL="0" indent="0">
              <a:spcBef>
                <a:spcPts val="0"/>
              </a:spcBef>
              <a:spcAft>
                <a:spcPts val="1200"/>
              </a:spcAft>
              <a:buNone/>
            </a:pPr>
            <a:r>
              <a:rPr lang="en-AU" sz="2400" dirty="0">
                <a:latin typeface="Arial"/>
                <a:ea typeface="Roboto Light"/>
                <a:cs typeface="Arial" panose="020B0604020202020204" pitchFamily="34" charset="0"/>
              </a:rPr>
              <a:t>When Sakhina arrived at the refugee camp she worried about leaving Noor by herself and had to help her to use the toilet so that she wouldn’t fall over and hurt herself.</a:t>
            </a:r>
            <a:endParaRPr lang="en-US" dirty="0">
              <a:latin typeface="Arial"/>
              <a:cs typeface="Arial"/>
            </a:endParaRPr>
          </a:p>
          <a:p>
            <a:pPr marL="0" indent="0">
              <a:spcBef>
                <a:spcPts val="0"/>
              </a:spcBef>
              <a:spcAft>
                <a:spcPts val="1200"/>
              </a:spcAft>
              <a:buNone/>
            </a:pPr>
            <a:r>
              <a:rPr lang="en-AU" sz="2400" dirty="0">
                <a:latin typeface="Arial"/>
                <a:ea typeface="Roboto Light"/>
                <a:cs typeface="Arial" panose="020B0604020202020204" pitchFamily="34" charset="0"/>
              </a:rPr>
              <a:t>“There was no toilet. You had to go far to find water. It became very dangerous to go to the toilet,” she explained.</a:t>
            </a:r>
            <a:endParaRPr lang="en-AU" sz="2400" dirty="0">
              <a:latin typeface="Arial"/>
              <a:cs typeface="Arial"/>
            </a:endParaRPr>
          </a:p>
          <a:p>
            <a:pPr marL="0" indent="0">
              <a:spcBef>
                <a:spcPts val="0"/>
              </a:spcBef>
              <a:spcAft>
                <a:spcPts val="1200"/>
              </a:spcAft>
              <a:buNone/>
            </a:pPr>
            <a:r>
              <a:rPr lang="en-AU" sz="2400" dirty="0" err="1">
                <a:latin typeface="Arial"/>
                <a:ea typeface="Roboto Light"/>
                <a:cs typeface="Arial"/>
              </a:rPr>
              <a:t>Sakhina</a:t>
            </a:r>
            <a:r>
              <a:rPr lang="en-AU" sz="2400" dirty="0">
                <a:latin typeface="Arial"/>
                <a:ea typeface="Roboto Light"/>
                <a:cs typeface="Arial"/>
              </a:rPr>
              <a:t> and Noor now live in a small hut made of bamboo and tarpaulin in one of the areas served by Caritas Bangladesh. Caritas Bangladesh also installed railings and a ramp so </a:t>
            </a:r>
            <a:r>
              <a:rPr lang="en-AU" sz="2400">
                <a:latin typeface="Arial"/>
                <a:ea typeface="Roboto Light"/>
                <a:cs typeface="Arial"/>
              </a:rPr>
              <a:t>that Noor </a:t>
            </a:r>
            <a:r>
              <a:rPr lang="en-AU" sz="2400" dirty="0">
                <a:latin typeface="Arial"/>
                <a:ea typeface="Roboto Light"/>
                <a:cs typeface="Arial"/>
              </a:rPr>
              <a:t>could access a nearby toilet outside their home.</a:t>
            </a:r>
            <a:endParaRPr lang="en-US" sz="2400" dirty="0">
              <a:latin typeface="Arial"/>
              <a:ea typeface="Roboto Light"/>
              <a:cs typeface="Arial"/>
            </a:endParaRPr>
          </a:p>
          <a:p>
            <a:pPr marL="0" indent="0">
              <a:spcBef>
                <a:spcPts val="0"/>
              </a:spcBef>
              <a:spcAft>
                <a:spcPts val="1200"/>
              </a:spcAft>
              <a:buNone/>
            </a:pPr>
            <a:r>
              <a:rPr lang="en-AU" sz="2400" dirty="0">
                <a:latin typeface="Arial" panose="020B0604020202020204" pitchFamily="34" charset="0"/>
                <a:ea typeface="Roboto Light"/>
                <a:cs typeface="Arial" panose="020B0604020202020204" pitchFamily="34" charset="0"/>
              </a:rPr>
              <a:t>Caritas Bangladesh is providing  toilets, soap, hygiene training, garbage disposal, and better access to clean water for people in the refugee camp. </a:t>
            </a:r>
            <a:endParaRPr lang="en-US" sz="2400" dirty="0">
              <a:latin typeface="Arial" panose="020B0604020202020204" pitchFamily="34" charset="0"/>
              <a:ea typeface="Roboto Light"/>
              <a:cs typeface="Arial" panose="020B0604020202020204" pitchFamily="34" charset="0"/>
            </a:endParaRPr>
          </a:p>
          <a:p>
            <a:pPr marL="0" indent="0">
              <a:spcBef>
                <a:spcPts val="0"/>
              </a:spcBef>
              <a:spcAft>
                <a:spcPts val="1200"/>
              </a:spcAft>
              <a:buNone/>
            </a:pPr>
            <a:endParaRPr lang="en-AU" sz="2400" dirty="0">
              <a:latin typeface="Arial"/>
              <a:ea typeface="Roboto Light"/>
              <a:cs typeface="Arial" panose="020B0604020202020204" pitchFamily="34" charset="0"/>
            </a:endParaRPr>
          </a:p>
          <a:p>
            <a:pPr marL="0" indent="0">
              <a:spcBef>
                <a:spcPts val="0"/>
              </a:spcBef>
              <a:spcAft>
                <a:spcPts val="1200"/>
              </a:spcAft>
              <a:buNone/>
            </a:pPr>
            <a:endParaRPr lang="en-AU" sz="2400" dirty="0">
              <a:latin typeface="+mj-lt"/>
              <a:cs typeface="Arial"/>
            </a:endParaRPr>
          </a:p>
          <a:p>
            <a:pPr marL="0" indent="0">
              <a:spcBef>
                <a:spcPts val="0"/>
              </a:spcBef>
              <a:spcAft>
                <a:spcPts val="1200"/>
              </a:spcAft>
              <a:buNone/>
            </a:pPr>
            <a:endParaRPr lang="en-AU" sz="2400" dirty="0">
              <a:latin typeface="+mj-lt"/>
              <a:cs typeface="Times New Roman"/>
            </a:endParaRPr>
          </a:p>
        </p:txBody>
      </p:sp>
      <p:pic>
        <p:nvPicPr>
          <p:cNvPr id="4" name="Picture 3" descr="A black background with a white cross and a lock&#10;&#10;Description automatically generated">
            <a:extLst>
              <a:ext uri="{FF2B5EF4-FFF2-40B4-BE49-F238E27FC236}">
                <a16:creationId xmlns:a16="http://schemas.microsoft.com/office/drawing/2014/main" id="{64879024-3207-F42C-6687-2CF7EE8373ED}"/>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182806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7" name="Picture Placeholder 20" descr="A person standing in front of a store&#10;&#10;Description automatically generated">
            <a:extLst>
              <a:ext uri="{FF2B5EF4-FFF2-40B4-BE49-F238E27FC236}">
                <a16:creationId xmlns:a16="http://schemas.microsoft.com/office/drawing/2014/main" id="{A9CFF584-6FE9-4DDF-A054-30040B1E5A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376" r="20376"/>
          <a:stretch/>
        </p:blipFill>
        <p:spPr>
          <a:xfrm>
            <a:off x="0" y="4790"/>
            <a:ext cx="6096000" cy="6858000"/>
          </a:xfrm>
          <a:prstGeom prst="rect">
            <a:avLst/>
          </a:prstGeom>
        </p:spPr>
      </p:pic>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7199453" y="1254585"/>
            <a:ext cx="3943438"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419723"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 name="TextBox 1">
            <a:extLst>
              <a:ext uri="{FF2B5EF4-FFF2-40B4-BE49-F238E27FC236}">
                <a16:creationId xmlns:a16="http://schemas.microsoft.com/office/drawing/2014/main" id="{B144326A-3239-A379-8BB8-3CB2E012AFAC}"/>
              </a:ext>
            </a:extLst>
          </p:cNvPr>
          <p:cNvSpPr txBox="1"/>
          <p:nvPr/>
        </p:nvSpPr>
        <p:spPr>
          <a:xfrm>
            <a:off x="6929742" y="2404415"/>
            <a:ext cx="4482860"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Arial"/>
                <a:cs typeface="Times New Roman"/>
              </a:rPr>
              <a:t>“Thousands of thanks.  We say peace to you.  Praying for you as much as you do for us.”</a:t>
            </a:r>
          </a:p>
          <a:p>
            <a:endParaRPr lang="en-US" sz="3200" dirty="0">
              <a:solidFill>
                <a:schemeClr val="bg1"/>
              </a:solidFill>
              <a:latin typeface="Arial"/>
              <a:cs typeface="Times New Roman"/>
            </a:endParaRPr>
          </a:p>
          <a:p>
            <a:pPr algn="r"/>
            <a:r>
              <a:rPr lang="en-US" sz="2400" dirty="0">
                <a:solidFill>
                  <a:schemeClr val="bg1"/>
                </a:solidFill>
                <a:latin typeface="Arial"/>
                <a:cs typeface="Times New Roman"/>
              </a:rPr>
              <a:t>Sakhina</a:t>
            </a:r>
          </a:p>
        </p:txBody>
      </p:sp>
      <p:sp>
        <p:nvSpPr>
          <p:cNvPr id="3" name="Freeform: Shape 3">
            <a:extLst>
              <a:ext uri="{FF2B5EF4-FFF2-40B4-BE49-F238E27FC236}">
                <a16:creationId xmlns:a16="http://schemas.microsoft.com/office/drawing/2014/main" id="{F65E714F-0AAB-01A1-8D40-2CDEA983DBFB}"/>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37CB4CAA-87F3-C2A0-38FE-813DD3738D59}"/>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E1800E3D-F5BE-723E-E327-2CE1157EC40D}"/>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7" name="Text Placeholder 6">
            <a:extLst>
              <a:ext uri="{FF2B5EF4-FFF2-40B4-BE49-F238E27FC236}">
                <a16:creationId xmlns:a16="http://schemas.microsoft.com/office/drawing/2014/main" id="{A0A0B50D-7F6A-C465-2CEC-33F1C4D0E7A9}"/>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
        <p:nvSpPr>
          <p:cNvPr id="8" name="TextBox 7">
            <a:extLst>
              <a:ext uri="{FF2B5EF4-FFF2-40B4-BE49-F238E27FC236}">
                <a16:creationId xmlns:a16="http://schemas.microsoft.com/office/drawing/2014/main" id="{21460B10-7D59-5F4E-5F64-D606D3D74ABF}"/>
              </a:ext>
            </a:extLst>
          </p:cNvPr>
          <p:cNvSpPr txBox="1"/>
          <p:nvPr/>
        </p:nvSpPr>
        <p:spPr>
          <a:xfrm>
            <a:off x="474907" y="6322368"/>
            <a:ext cx="6097554" cy="276999"/>
          </a:xfrm>
          <a:prstGeom prst="rect">
            <a:avLst/>
          </a:prstGeom>
          <a:noFill/>
        </p:spPr>
        <p:txBody>
          <a:bodyPr wrap="square">
            <a:spAutoFit/>
          </a:bodyPr>
          <a:lstStyle/>
          <a:p>
            <a:pPr algn="l"/>
            <a:r>
              <a:rPr lang="en-US" sz="1200" b="0" i="0" dirty="0">
                <a:solidFill>
                  <a:schemeClr val="bg1"/>
                </a:solidFill>
                <a:effectLst/>
                <a:latin typeface="Arial" panose="020B0604020202020204" pitchFamily="34" charset="0"/>
                <a:cs typeface="Arial" panose="020B0604020202020204" pitchFamily="34" charset="0"/>
              </a:rPr>
              <a:t>Photo: Caritas Australia</a:t>
            </a:r>
          </a:p>
        </p:txBody>
      </p:sp>
      <p:pic>
        <p:nvPicPr>
          <p:cNvPr id="9" name="Picture 8" descr="A black background with a white cross and a lock&#10;&#10;Description automatically generated">
            <a:extLst>
              <a:ext uri="{FF2B5EF4-FFF2-40B4-BE49-F238E27FC236}">
                <a16:creationId xmlns:a16="http://schemas.microsoft.com/office/drawing/2014/main" id="{AC81B49B-4C0B-B0A5-49C2-68D1EAA73837}"/>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4155054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55B5985B-9A48-4EB7-AB7D-565CC17CC045}"/>
              </a:ext>
            </a:extLst>
          </p:cNvPr>
          <p:cNvSpPr/>
          <p:nvPr/>
        </p:nvSpPr>
        <p:spPr>
          <a:xfrm flipV="1">
            <a:off x="506136" y="1368979"/>
            <a:ext cx="10997107" cy="478068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t>Hope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Reflect and take action</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TextBox 11">
            <a:extLst>
              <a:ext uri="{FF2B5EF4-FFF2-40B4-BE49-F238E27FC236}">
                <a16:creationId xmlns:a16="http://schemas.microsoft.com/office/drawing/2014/main" id="{DE144CD4-8AFD-E149-C9CF-8E94D509A8A5}"/>
              </a:ext>
            </a:extLst>
          </p:cNvPr>
          <p:cNvSpPr txBox="1"/>
          <p:nvPr/>
        </p:nvSpPr>
        <p:spPr>
          <a:xfrm>
            <a:off x="1800807" y="1545184"/>
            <a:ext cx="9680177" cy="1723549"/>
          </a:xfrm>
          <a:prstGeom prst="rect">
            <a:avLst/>
          </a:prstGeom>
          <a:noFill/>
        </p:spPr>
        <p:txBody>
          <a:bodyPr wrap="square">
            <a:spAutoFit/>
          </a:bodyPr>
          <a:lstStyle/>
          <a:p>
            <a:pPr>
              <a:spcBef>
                <a:spcPts val="0"/>
              </a:spcBef>
              <a:spcAft>
                <a:spcPts val="1200"/>
              </a:spcAft>
            </a:pPr>
            <a:r>
              <a:rPr lang="en-AU" sz="2400" dirty="0">
                <a:solidFill>
                  <a:srgbClr val="000000"/>
                </a:solidFill>
              </a:rPr>
              <a:t>Sakhina hoped for a better future for her family, especially her daughter. What hopes do you have? </a:t>
            </a:r>
            <a:endParaRPr lang="en-US" sz="2400" dirty="0">
              <a:solidFill>
                <a:srgbClr val="000000"/>
              </a:solidFill>
            </a:endParaRPr>
          </a:p>
          <a:p>
            <a:pPr>
              <a:spcBef>
                <a:spcPts val="0"/>
              </a:spcBef>
              <a:spcAft>
                <a:spcPts val="1200"/>
              </a:spcAft>
            </a:pPr>
            <a:r>
              <a:rPr lang="en-AU" sz="2400" dirty="0">
                <a:solidFill>
                  <a:srgbClr val="000000"/>
                </a:solidFill>
              </a:rPr>
              <a:t>Sakhina worked hard to learn new skills. It takes patience to learn new things. When have you been patient trying to learn something new?  </a:t>
            </a:r>
            <a:endParaRPr lang="en-AU" sz="2400" dirty="0">
              <a:solidFill>
                <a:srgbClr val="000000"/>
              </a:solidFill>
              <a:cs typeface="Arial"/>
            </a:endParaRPr>
          </a:p>
        </p:txBody>
      </p:sp>
      <p:sp>
        <p:nvSpPr>
          <p:cNvPr id="19" name="TextBox 18">
            <a:extLst>
              <a:ext uri="{FF2B5EF4-FFF2-40B4-BE49-F238E27FC236}">
                <a16:creationId xmlns:a16="http://schemas.microsoft.com/office/drawing/2014/main" id="{1CF6DD8E-0CC8-A836-0DED-CA35D2FF1696}"/>
              </a:ext>
            </a:extLst>
          </p:cNvPr>
          <p:cNvSpPr txBox="1"/>
          <p:nvPr/>
        </p:nvSpPr>
        <p:spPr>
          <a:xfrm>
            <a:off x="1800807" y="3501471"/>
            <a:ext cx="9793745" cy="2539157"/>
          </a:xfrm>
          <a:prstGeom prst="rect">
            <a:avLst/>
          </a:prstGeom>
          <a:noFill/>
        </p:spPr>
        <p:txBody>
          <a:bodyPr wrap="square">
            <a:spAutoFit/>
          </a:bodyPr>
          <a:lstStyle/>
          <a:p>
            <a:pPr marL="360000" indent="-252000">
              <a:spcBef>
                <a:spcPts val="0"/>
              </a:spcBef>
              <a:spcAft>
                <a:spcPts val="600"/>
              </a:spcAft>
              <a:buFont typeface="Arial"/>
              <a:buChar char="•"/>
            </a:pPr>
            <a:r>
              <a:rPr lang="en-AU" sz="2400" dirty="0">
                <a:solidFill>
                  <a:srgbClr val="000000"/>
                </a:solidFill>
                <a:ea typeface="Roboto Light"/>
                <a:cs typeface="Arial" panose="020B0604020202020204" pitchFamily="34" charset="0"/>
              </a:rPr>
              <a:t>Share Sakhina's story with your family at dinner this week.</a:t>
            </a:r>
            <a:endParaRPr lang="en-AU" sz="2400" dirty="0">
              <a:solidFill>
                <a:srgbClr val="895297"/>
              </a:solidFill>
              <a:ea typeface="Roboto Light"/>
              <a:cs typeface="Arial" panose="020B0604020202020204" pitchFamily="34" charset="0"/>
            </a:endParaRPr>
          </a:p>
          <a:p>
            <a:pPr marL="360000" indent="-252000">
              <a:spcBef>
                <a:spcPts val="0"/>
              </a:spcBef>
              <a:spcAft>
                <a:spcPts val="600"/>
              </a:spcAft>
              <a:buFont typeface="Arial"/>
              <a:buChar char="•"/>
            </a:pPr>
            <a:r>
              <a:rPr lang="en-AU" sz="2400" dirty="0">
                <a:solidFill>
                  <a:srgbClr val="000000"/>
                </a:solidFill>
                <a:ea typeface="Roboto Light"/>
                <a:cs typeface="Arial" panose="020B0604020202020204" pitchFamily="34" charset="0"/>
              </a:rPr>
              <a:t>Sakhina and her daughter did not have easy access to clean water and toilets. Make a list of the ways you can save water this Advent. Commit to one.</a:t>
            </a:r>
            <a:endParaRPr lang="en-AU" sz="2400" dirty="0"/>
          </a:p>
          <a:p>
            <a:pPr marL="360000" indent="-252000">
              <a:spcBef>
                <a:spcPts val="0"/>
              </a:spcBef>
              <a:spcAft>
                <a:spcPts val="600"/>
              </a:spcAft>
              <a:buFont typeface="Arial"/>
              <a:buChar char="•"/>
            </a:pPr>
            <a:r>
              <a:rPr lang="en-AU" sz="2400" dirty="0">
                <a:solidFill>
                  <a:srgbClr val="000000"/>
                </a:solidFill>
                <a:ea typeface="Roboto Light"/>
                <a:cs typeface="Arial" panose="020B0604020202020204" pitchFamily="34" charset="0"/>
              </a:rPr>
              <a:t>Say a prayer of thanks every time you use water today</a:t>
            </a:r>
            <a:endParaRPr lang="en-AU" sz="2400" dirty="0"/>
          </a:p>
          <a:p>
            <a:pPr marL="360000" indent="-252000">
              <a:spcBef>
                <a:spcPts val="0"/>
              </a:spcBef>
              <a:spcAft>
                <a:spcPts val="600"/>
              </a:spcAft>
              <a:buFont typeface="Arial"/>
              <a:buChar char="•"/>
            </a:pPr>
            <a:r>
              <a:rPr lang="en-AU" sz="2400" dirty="0">
                <a:solidFill>
                  <a:srgbClr val="000000"/>
                </a:solidFill>
                <a:ea typeface="Roboto Light"/>
                <a:cs typeface="Arial" panose="020B0604020202020204" pitchFamily="34" charset="0"/>
              </a:rPr>
              <a:t>You could donate fifty cents for every tap at your house.</a:t>
            </a:r>
          </a:p>
        </p:txBody>
      </p:sp>
      <p:grpSp>
        <p:nvGrpSpPr>
          <p:cNvPr id="20" name="Group 19">
            <a:extLst>
              <a:ext uri="{FF2B5EF4-FFF2-40B4-BE49-F238E27FC236}">
                <a16:creationId xmlns:a16="http://schemas.microsoft.com/office/drawing/2014/main" id="{DA01E5A2-23D6-B8DD-844D-50EBCECBD51B}"/>
              </a:ext>
            </a:extLst>
          </p:cNvPr>
          <p:cNvGrpSpPr/>
          <p:nvPr/>
        </p:nvGrpSpPr>
        <p:grpSpPr>
          <a:xfrm>
            <a:off x="845479" y="1899271"/>
            <a:ext cx="703447" cy="843929"/>
            <a:chOff x="4059499" y="1663379"/>
            <a:chExt cx="618904" cy="716230"/>
          </a:xfrm>
        </p:grpSpPr>
        <p:sp>
          <p:nvSpPr>
            <p:cNvPr id="24" name="Freeform: Shape 23">
              <a:extLst>
                <a:ext uri="{FF2B5EF4-FFF2-40B4-BE49-F238E27FC236}">
                  <a16:creationId xmlns:a16="http://schemas.microsoft.com/office/drawing/2014/main" id="{129A7251-217C-264E-F98D-C0EF8E6D4606}"/>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24">
              <a:extLst>
                <a:ext uri="{FF2B5EF4-FFF2-40B4-BE49-F238E27FC236}">
                  <a16:creationId xmlns:a16="http://schemas.microsoft.com/office/drawing/2014/main" id="{D8D3C6F1-9540-E354-1AFB-5DA0C39C2CEA}"/>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25">
              <a:extLst>
                <a:ext uri="{FF2B5EF4-FFF2-40B4-BE49-F238E27FC236}">
                  <a16:creationId xmlns:a16="http://schemas.microsoft.com/office/drawing/2014/main" id="{8A9F414F-19ED-2949-4425-3959ED0B8AE4}"/>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0" name="Graphic 29" descr="Checklist with solid fill">
            <a:extLst>
              <a:ext uri="{FF2B5EF4-FFF2-40B4-BE49-F238E27FC236}">
                <a16:creationId xmlns:a16="http://schemas.microsoft.com/office/drawing/2014/main" id="{6DD9331C-CB2B-5CD2-E0FC-5989EBCCF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407" y="3759322"/>
            <a:ext cx="914400" cy="914400"/>
          </a:xfrm>
          <a:prstGeom prst="rect">
            <a:avLst/>
          </a:prstGeom>
        </p:spPr>
      </p:pic>
      <p:sp>
        <p:nvSpPr>
          <p:cNvPr id="31" name="Freeform: Shape 3">
            <a:extLst>
              <a:ext uri="{FF2B5EF4-FFF2-40B4-BE49-F238E27FC236}">
                <a16:creationId xmlns:a16="http://schemas.microsoft.com/office/drawing/2014/main" id="{005391EA-0A47-DFB3-1672-99E80119A715}"/>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
            <a:extLst>
              <a:ext uri="{FF2B5EF4-FFF2-40B4-BE49-F238E27FC236}">
                <a16:creationId xmlns:a16="http://schemas.microsoft.com/office/drawing/2014/main" id="{4D22A399-41AB-5608-A8F1-CC2803D40216}"/>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
            <a:extLst>
              <a:ext uri="{FF2B5EF4-FFF2-40B4-BE49-F238E27FC236}">
                <a16:creationId xmlns:a16="http://schemas.microsoft.com/office/drawing/2014/main" id="{561C23C2-6272-F583-15A7-F4B18C32400E}"/>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374663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969732" y="-1779672"/>
            <a:ext cx="4366105" cy="11260318"/>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023192" y="2081574"/>
            <a:ext cx="8145616" cy="3537825"/>
          </a:xfrm>
          <a:prstGeom prst="rect">
            <a:avLst/>
          </a:prstGeom>
        </p:spPr>
        <p:txBody>
          <a:bodyPr lIns="91440" tIns="45720" rIns="91440" bIns="45720" anchor="ctr"/>
          <a:lstStyle/>
          <a:p>
            <a:pPr marL="0" indent="0">
              <a:spcBef>
                <a:spcPts val="0"/>
              </a:spcBef>
              <a:spcAft>
                <a:spcPts val="1600"/>
              </a:spcAft>
              <a:buNone/>
            </a:pPr>
            <a:r>
              <a:rPr lang="en-AU" sz="2400" dirty="0">
                <a:solidFill>
                  <a:srgbClr val="000000"/>
                </a:solidFill>
                <a:latin typeface="Arial"/>
                <a:ea typeface="Roboto Light"/>
                <a:cs typeface="Arial"/>
              </a:rPr>
              <a:t>God of hope,</a:t>
            </a:r>
            <a:endParaRPr lang="en-US" sz="2400" dirty="0">
              <a:solidFill>
                <a:srgbClr val="000000"/>
              </a:solidFill>
              <a:latin typeface="Arial"/>
              <a:cs typeface="Arial"/>
            </a:endParaRPr>
          </a:p>
          <a:p>
            <a:pPr marL="0" indent="0">
              <a:spcBef>
                <a:spcPts val="0"/>
              </a:spcBef>
              <a:spcAft>
                <a:spcPts val="1600"/>
              </a:spcAft>
              <a:buNone/>
            </a:pPr>
            <a:r>
              <a:rPr lang="en-AU" sz="2400" dirty="0">
                <a:solidFill>
                  <a:srgbClr val="000000"/>
                </a:solidFill>
                <a:latin typeface="Arial"/>
                <a:ea typeface="Roboto Light"/>
                <a:cs typeface="Arial"/>
              </a:rPr>
              <a:t>Give us the flame of hope to help us see as you do. </a:t>
            </a:r>
            <a:endParaRPr lang="en-AU" sz="2400" dirty="0">
              <a:solidFill>
                <a:srgbClr val="000000"/>
              </a:solidFill>
              <a:latin typeface="Arial"/>
              <a:cs typeface="Arial"/>
            </a:endParaRPr>
          </a:p>
          <a:p>
            <a:pPr marL="0" indent="0">
              <a:spcBef>
                <a:spcPts val="0"/>
              </a:spcBef>
              <a:spcAft>
                <a:spcPts val="1600"/>
              </a:spcAft>
              <a:buNone/>
            </a:pPr>
            <a:r>
              <a:rPr lang="en-AU" sz="2400" dirty="0">
                <a:solidFill>
                  <a:srgbClr val="000000"/>
                </a:solidFill>
                <a:latin typeface="Arial"/>
                <a:ea typeface="Roboto Light"/>
                <a:cs typeface="Arial"/>
              </a:rPr>
              <a:t>May all who have been forced to leave their homes, just like Sakhina and her family, find hope in you.</a:t>
            </a:r>
          </a:p>
          <a:p>
            <a:pPr marL="0" indent="0">
              <a:spcBef>
                <a:spcPts val="0"/>
              </a:spcBef>
              <a:spcAft>
                <a:spcPts val="1600"/>
              </a:spcAft>
              <a:buNone/>
            </a:pPr>
            <a:r>
              <a:rPr lang="en-AU" sz="2400" dirty="0">
                <a:solidFill>
                  <a:srgbClr val="000000"/>
                </a:solidFill>
                <a:latin typeface="Arial"/>
                <a:ea typeface="Roboto Light"/>
                <a:cs typeface="Arial"/>
              </a:rPr>
              <a:t>Lead us to be people of hope in our homes, in our school and in our world.</a:t>
            </a:r>
          </a:p>
          <a:p>
            <a:pPr marL="0" indent="0">
              <a:spcBef>
                <a:spcPts val="0"/>
              </a:spcBef>
              <a:spcAft>
                <a:spcPts val="1600"/>
              </a:spcAft>
              <a:buNone/>
            </a:pPr>
            <a:r>
              <a:rPr lang="en-AU" sz="2400" dirty="0">
                <a:solidFill>
                  <a:srgbClr val="000000"/>
                </a:solidFill>
                <a:latin typeface="Arial"/>
                <a:ea typeface="Roboto Light"/>
                <a:cs typeface="Arial"/>
              </a:rPr>
              <a:t>Amen. </a:t>
            </a:r>
            <a:endParaRPr lang="en-AU" sz="2400" dirty="0">
              <a:solidFill>
                <a:srgbClr val="000000"/>
              </a:solidFill>
              <a:latin typeface="Arial"/>
              <a:cs typeface="Arial"/>
            </a:endParaRP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sp>
        <p:nvSpPr>
          <p:cNvPr id="8" name="Text Placeholder 6">
            <a:extLst>
              <a:ext uri="{FF2B5EF4-FFF2-40B4-BE49-F238E27FC236}">
                <a16:creationId xmlns:a16="http://schemas.microsoft.com/office/drawing/2014/main" id="{F0BF55D1-ABE6-C199-E9AC-426430BFFC6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
        <p:nvSpPr>
          <p:cNvPr id="9" name="Freeform: Shape 3">
            <a:extLst>
              <a:ext uri="{FF2B5EF4-FFF2-40B4-BE49-F238E27FC236}">
                <a16:creationId xmlns:a16="http://schemas.microsoft.com/office/drawing/2014/main" id="{48B7678F-9AB0-4FA6-E240-76E48783CE3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7267E711-6625-0535-01E7-5EA7E2389BD1}"/>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
            <a:extLst>
              <a:ext uri="{FF2B5EF4-FFF2-40B4-BE49-F238E27FC236}">
                <a16:creationId xmlns:a16="http://schemas.microsoft.com/office/drawing/2014/main" id="{C8F23573-CCFA-A678-BB25-CAA01A7D290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3" name="Picture 12">
            <a:extLst>
              <a:ext uri="{FF2B5EF4-FFF2-40B4-BE49-F238E27FC236}">
                <a16:creationId xmlns:a16="http://schemas.microsoft.com/office/drawing/2014/main" id="{6B3B53A2-E908-E862-C82F-C75A96BDA9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8070" y="2889990"/>
            <a:ext cx="778796" cy="1076569"/>
          </a:xfrm>
          <a:prstGeom prst="rect">
            <a:avLst/>
          </a:prstGeom>
        </p:spPr>
      </p:pic>
      <p:pic>
        <p:nvPicPr>
          <p:cNvPr id="14" name="Picture 13" descr="A black background with a white cross and a lock&#10;&#10;Description automatically generated">
            <a:extLst>
              <a:ext uri="{FF2B5EF4-FFF2-40B4-BE49-F238E27FC236}">
                <a16:creationId xmlns:a16="http://schemas.microsoft.com/office/drawing/2014/main" id="{D60BB7B9-B685-E09E-7FA4-80D0566EE76F}"/>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209612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3">
            <a:extLst>
              <a:ext uri="{FF2B5EF4-FFF2-40B4-BE49-F238E27FC236}">
                <a16:creationId xmlns:a16="http://schemas.microsoft.com/office/drawing/2014/main" id="{276DA831-19F4-3022-F221-25F6E21B075E}"/>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023134" y="3957412"/>
            <a:ext cx="3982886" cy="1569660"/>
          </a:xfrm>
          <a:prstGeom prst="rect">
            <a:avLst/>
          </a:prstGeom>
          <a:noFill/>
        </p:spPr>
        <p:txBody>
          <a:bodyPr wrap="square" lIns="91440" tIns="45720" rIns="91440" bIns="45720" rtlCol="0" anchor="t">
            <a:spAutoFit/>
          </a:bodyPr>
          <a:lstStyle/>
          <a:p>
            <a:pPr algn="ctr">
              <a:spcAft>
                <a:spcPts val="600"/>
              </a:spcAft>
            </a:pPr>
            <a:r>
              <a:rPr lang="en-US" sz="2400" dirty="0">
                <a:latin typeface="Arial"/>
                <a:cs typeface="Arial"/>
              </a:rPr>
              <a:t>Advent has a focus on light, not darkness. Christ will come again as the light of the world. </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1468437"/>
          </a:xfrm>
        </p:spPr>
        <p:txBody>
          <a:bodyPr lIns="91440" tIns="45720" rIns="91440" bIns="45720" anchor="t">
            <a:noAutofit/>
          </a:bodyPr>
          <a:lstStyle/>
          <a:p>
            <a:pPr>
              <a:lnSpc>
                <a:spcPct val="120000"/>
              </a:lnSpc>
              <a:spcBef>
                <a:spcPts val="0"/>
              </a:spcBef>
              <a:spcAft>
                <a:spcPts val="600"/>
              </a:spcAft>
            </a:pPr>
            <a:r>
              <a:rPr lang="en-US" sz="2400" b="1" dirty="0">
                <a:solidFill>
                  <a:srgbClr val="895297"/>
                </a:solidFill>
              </a:rPr>
              <a:t>God, thank you for giving</a:t>
            </a:r>
            <a:br>
              <a:rPr lang="en-US" sz="2400" b="1" dirty="0">
                <a:solidFill>
                  <a:srgbClr val="895297"/>
                </a:solidFill>
              </a:rPr>
            </a:br>
            <a:r>
              <a:rPr lang="en-US" sz="2400" b="1" dirty="0">
                <a:solidFill>
                  <a:srgbClr val="895297"/>
                </a:solidFill>
              </a:rPr>
              <a:t>us peace.</a:t>
            </a:r>
          </a:p>
          <a:p>
            <a:pPr>
              <a:lnSpc>
                <a:spcPct val="120000"/>
              </a:lnSpc>
              <a:spcBef>
                <a:spcPts val="0"/>
              </a:spcBef>
              <a:spcAft>
                <a:spcPts val="600"/>
              </a:spcAft>
            </a:pPr>
            <a:r>
              <a:rPr lang="en-US" sz="2400" b="1" dirty="0">
                <a:solidFill>
                  <a:srgbClr val="895297"/>
                </a:solidFill>
              </a:rPr>
              <a:t>As we light this candle in your name, we ask you to help us to be peacemakers in our world. </a:t>
            </a:r>
          </a:p>
          <a:p>
            <a:pPr>
              <a:lnSpc>
                <a:spcPct val="120000"/>
              </a:lnSpc>
              <a:spcBef>
                <a:spcPts val="0"/>
              </a:spcBef>
              <a:spcAft>
                <a:spcPts val="600"/>
              </a:spcAft>
            </a:pPr>
            <a:r>
              <a:rPr lang="en-US" sz="2400" b="1" dirty="0">
                <a:solidFill>
                  <a:srgbClr val="895297"/>
                </a:solidFill>
              </a:rPr>
              <a:t>Amen</a:t>
            </a:r>
          </a:p>
          <a:p>
            <a:pPr>
              <a:lnSpc>
                <a:spcPct val="120000"/>
              </a:lnSpc>
              <a:spcBef>
                <a:spcPts val="0"/>
              </a:spcBef>
              <a:spcAft>
                <a:spcPts val="600"/>
              </a:spcAft>
            </a:pPr>
            <a:endParaRPr lang="en-AU" sz="2000" b="1" dirty="0">
              <a:solidFill>
                <a:srgbClr val="895297"/>
              </a:solidFill>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t>Peace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48229" y="2371451"/>
            <a:ext cx="558017" cy="771376"/>
          </a:xfrm>
          <a:prstGeom prst="rect">
            <a:avLst/>
          </a:prstGeom>
        </p:spPr>
      </p:pic>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610337" y="-2878219"/>
            <a:ext cx="1029871" cy="7238275"/>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97159" y="333876"/>
            <a:ext cx="8306799"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t>second Week of Advent</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6" name="Picture 5">
            <a:extLst>
              <a:ext uri="{FF2B5EF4-FFF2-40B4-BE49-F238E27FC236}">
                <a16:creationId xmlns:a16="http://schemas.microsoft.com/office/drawing/2014/main" id="{D6E81A1E-11CA-AAC2-2E56-6CBD97A1BACF}"/>
              </a:ext>
            </a:extLst>
          </p:cNvPr>
          <p:cNvPicPr>
            <a:picLocks noChangeAspect="1"/>
          </p:cNvPicPr>
          <p:nvPr/>
        </p:nvPicPr>
        <p:blipFill>
          <a:blip r:embed="rId5"/>
          <a:stretch>
            <a:fillRect/>
          </a:stretch>
        </p:blipFill>
        <p:spPr>
          <a:xfrm>
            <a:off x="2456460" y="2543451"/>
            <a:ext cx="1238464" cy="1258122"/>
          </a:xfrm>
          <a:prstGeom prst="rect">
            <a:avLst/>
          </a:prstGeom>
        </p:spPr>
      </p:pic>
      <p:sp>
        <p:nvSpPr>
          <p:cNvPr id="13" name="Freeform: Shape 3">
            <a:extLst>
              <a:ext uri="{FF2B5EF4-FFF2-40B4-BE49-F238E27FC236}">
                <a16:creationId xmlns:a16="http://schemas.microsoft.com/office/drawing/2014/main" id="{4E99A4F0-9C6F-BCF4-6602-3E063F75B138}"/>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4F7350B9-F0AC-17AB-9871-F07E24A69403}"/>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85839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36610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427881" y="1762180"/>
            <a:ext cx="4366105" cy="4176616"/>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332634" y="464869"/>
            <a:ext cx="7492326" cy="684213"/>
          </a:xfrm>
          <a:prstGeom prst="rect">
            <a:avLst/>
          </a:prstGeom>
        </p:spPr>
        <p:txBody>
          <a:bodyPr/>
          <a:lstStyle/>
          <a:p>
            <a:pPr marL="0" indent="0">
              <a:buNone/>
            </a:pPr>
            <a:r>
              <a:rPr lang="en-AU" sz="3600" b="1" dirty="0">
                <a:solidFill>
                  <a:schemeClr val="accent1"/>
                </a:solidFill>
              </a:rPr>
              <a:t>Gospel Reflection</a:t>
            </a: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190674" y="2974662"/>
            <a:ext cx="6397946" cy="2587511"/>
          </a:xfrm>
          <a:prstGeom prst="rect">
            <a:avLst/>
          </a:prstGeom>
        </p:spPr>
        <p:txBody>
          <a:bodyPr lIns="91440" tIns="45720" rIns="91440" bIns="45720" anchor="t"/>
          <a:lstStyle/>
          <a:p>
            <a:pPr marL="285750" indent="-285750">
              <a:spcAft>
                <a:spcPts val="600"/>
              </a:spcAft>
              <a:buChar char="•"/>
            </a:pPr>
            <a:r>
              <a:rPr lang="en-AU" sz="2400" dirty="0">
                <a:ea typeface="+mn-lt"/>
                <a:cs typeface="+mn-lt"/>
              </a:rPr>
              <a:t>John the Baptist told people to make way and prepare for the love of God. How can we get ready for more love in our lives?</a:t>
            </a:r>
            <a:endParaRPr lang="en-US" sz="2400" dirty="0">
              <a:ea typeface="+mn-lt"/>
              <a:cs typeface="+mn-lt"/>
            </a:endParaRPr>
          </a:p>
          <a:p>
            <a:pPr marL="342900" indent="-342900">
              <a:spcAft>
                <a:spcPts val="600"/>
              </a:spcAft>
              <a:buFont typeface="Arial,Sans-Serif" panose="020B0604020202020204" pitchFamily="34" charset="0"/>
              <a:buChar char="•"/>
            </a:pPr>
            <a:r>
              <a:rPr lang="en-AU" sz="2400" dirty="0">
                <a:ea typeface="+mn-lt"/>
                <a:cs typeface="+mn-lt"/>
              </a:rPr>
              <a:t>The gospel talks about forgiveness. Identify a time in your life that you would like to ask for God’s forgiveness. Is there something you need to forgive?</a:t>
            </a:r>
          </a:p>
          <a:p>
            <a:pPr marL="342900" indent="-342900">
              <a:buFont typeface="Arial" panose="020B0604020202020204" pitchFamily="34" charset="0"/>
              <a:buChar char="•"/>
            </a:pPr>
            <a:endParaRPr lang="en-AU" sz="2000" dirty="0">
              <a:solidFill>
                <a:srgbClr val="895297"/>
              </a:solidFill>
            </a:endParaRPr>
          </a:p>
          <a:p>
            <a:endParaRPr lang="en-AU" sz="20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88508" y="3339073"/>
            <a:ext cx="3244850" cy="2589272"/>
          </a:xfrm>
          <a:prstGeom prst="rect">
            <a:avLst/>
          </a:prstGeom>
        </p:spPr>
        <p:txBody>
          <a:bodyPr lIns="91440" tIns="45720" rIns="91440" bIns="45720" anchor="t"/>
          <a:lstStyle/>
          <a:p>
            <a:pPr marL="0" indent="0" algn="ctr">
              <a:buNone/>
            </a:pPr>
            <a:r>
              <a:rPr lang="en-AU" sz="2400" b="1" dirty="0">
                <a:solidFill>
                  <a:srgbClr val="895297"/>
                </a:solidFill>
              </a:rPr>
              <a:t>Luke </a:t>
            </a:r>
            <a:br>
              <a:rPr lang="en-AU" sz="2400" b="1" dirty="0">
                <a:solidFill>
                  <a:srgbClr val="895297"/>
                </a:solidFill>
              </a:rPr>
            </a:br>
            <a:r>
              <a:rPr lang="en-AU" sz="2400" dirty="0">
                <a:solidFill>
                  <a:srgbClr val="895297"/>
                </a:solidFill>
                <a:cs typeface="Arial"/>
              </a:rPr>
              <a:t>3:1-6</a:t>
            </a:r>
            <a:endParaRPr lang="en-AU" sz="2400" b="1" dirty="0">
              <a:solidFill>
                <a:srgbClr val="895297"/>
              </a:solidFill>
            </a:endParaRPr>
          </a:p>
          <a:p>
            <a:pPr marL="0" indent="0" algn="ctr">
              <a:buNone/>
            </a:pPr>
            <a:endParaRPr lang="en-AU" sz="2400" b="1" dirty="0">
              <a:solidFill>
                <a:srgbClr val="895297"/>
              </a:solidFill>
            </a:endParaRPr>
          </a:p>
          <a:p>
            <a:pPr marL="0" indent="0" algn="ctr">
              <a:buNone/>
            </a:pPr>
            <a:r>
              <a:rPr lang="en-AU" sz="2400" b="1" dirty="0">
                <a:solidFill>
                  <a:srgbClr val="895297"/>
                </a:solidFill>
                <a:latin typeface="Arial"/>
                <a:cs typeface="Arial"/>
              </a:rPr>
              <a:t>“</a:t>
            </a:r>
            <a:r>
              <a:rPr lang="en-AU" sz="2400" dirty="0">
                <a:solidFill>
                  <a:srgbClr val="895297"/>
                </a:solidFill>
                <a:latin typeface="Arial"/>
                <a:cs typeface="Arial"/>
              </a:rPr>
              <a:t>Prepare a way for the Lord</a:t>
            </a:r>
            <a:r>
              <a:rPr lang="en-AU" sz="2400" b="1" dirty="0">
                <a:solidFill>
                  <a:srgbClr val="895297"/>
                </a:solidFill>
                <a:latin typeface="Arial"/>
                <a:cs typeface="Arial"/>
              </a:rPr>
              <a:t>”</a:t>
            </a:r>
          </a:p>
          <a:p>
            <a:pPr marL="0" indent="0" algn="ctr">
              <a:buNone/>
            </a:pPr>
            <a:r>
              <a:rPr lang="en-AU" sz="2400" b="1" dirty="0">
                <a:solidFill>
                  <a:srgbClr val="895297"/>
                </a:solidFill>
              </a:rPr>
              <a:t>	</a:t>
            </a:r>
            <a:endParaRPr lang="en-AU" sz="2400" b="1" dirty="0">
              <a:solidFill>
                <a:srgbClr val="895297"/>
              </a:solidFill>
              <a:cs typeface="Aria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p:nvPicPr>
        <p:blipFill>
          <a:blip r:embed="rId3"/>
          <a:stretch>
            <a:fillRect/>
          </a:stretch>
        </p:blipFill>
        <p:spPr>
          <a:xfrm>
            <a:off x="2131622" y="2090207"/>
            <a:ext cx="958622" cy="731515"/>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p:nvGrpSpPr>
        <p:grpSpPr>
          <a:xfrm>
            <a:off x="7824961" y="1852949"/>
            <a:ext cx="628758" cy="103516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4" name="TextBox 3">
            <a:extLst>
              <a:ext uri="{FF2B5EF4-FFF2-40B4-BE49-F238E27FC236}">
                <a16:creationId xmlns:a16="http://schemas.microsoft.com/office/drawing/2014/main" id="{F3F9C0F2-8B8A-084B-3274-F9A237000AC8}"/>
              </a:ext>
            </a:extLst>
          </p:cNvPr>
          <p:cNvSpPr txBox="1"/>
          <p:nvPr/>
        </p:nvSpPr>
        <p:spPr>
          <a:xfrm>
            <a:off x="644769" y="6189785"/>
            <a:ext cx="4054473" cy="461665"/>
          </a:xfrm>
          <a:prstGeom prst="rect">
            <a:avLst/>
          </a:prstGeom>
          <a:noFill/>
        </p:spPr>
        <p:txBody>
          <a:bodyPr wrap="square" rtlCol="0">
            <a:spAutoFit/>
          </a:bodyPr>
          <a:lstStyle/>
          <a:p>
            <a:r>
              <a:rPr lang="en-AU" sz="1200" dirty="0"/>
              <a:t>Teachers: The text for the Gospel is in the Notes section of this slide.</a:t>
            </a:r>
          </a:p>
        </p:txBody>
      </p:sp>
      <p:sp>
        <p:nvSpPr>
          <p:cNvPr id="11" name="Text Placeholder 6">
            <a:extLst>
              <a:ext uri="{FF2B5EF4-FFF2-40B4-BE49-F238E27FC236}">
                <a16:creationId xmlns:a16="http://schemas.microsoft.com/office/drawing/2014/main" id="{3BD40C34-7DD2-DE5F-CD5D-F0C7A3C6BC1A}"/>
              </a:ext>
            </a:extLst>
          </p:cNvPr>
          <p:cNvSpPr>
            <a:spLocks noGrp="1"/>
          </p:cNvSpPr>
          <p:nvPr>
            <p:ph type="body" sz="quarter" idx="4294967295"/>
          </p:nvPr>
        </p:nvSpPr>
        <p:spPr>
          <a:xfrm>
            <a:off x="8814317" y="313909"/>
            <a:ext cx="2968625" cy="998537"/>
          </a:xfrm>
          <a:prstGeom prst="rect">
            <a:avLst/>
          </a:prstGeom>
        </p:spPr>
        <p:txBody>
          <a:bodyPr/>
          <a:lstStyle/>
          <a:p>
            <a:pPr marL="0" indent="0" algn="r">
              <a:buNone/>
            </a:pPr>
            <a:r>
              <a:rPr lang="en-AU" sz="4600" b="1" dirty="0">
                <a:solidFill>
                  <a:srgbClr val="895297"/>
                </a:solidFill>
              </a:rPr>
              <a:t>Peace</a:t>
            </a:r>
          </a:p>
        </p:txBody>
      </p:sp>
    </p:spTree>
    <p:extLst>
      <p:ext uri="{BB962C8B-B14F-4D97-AF65-F5344CB8AC3E}">
        <p14:creationId xmlns:p14="http://schemas.microsoft.com/office/powerpoint/2010/main" val="10512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Diagonal Corner Rectangle 8">
            <a:extLst>
              <a:ext uri="{FF2B5EF4-FFF2-40B4-BE49-F238E27FC236}">
                <a16:creationId xmlns:a16="http://schemas.microsoft.com/office/drawing/2014/main" id="{BA34376F-B666-AB33-9C7A-CCB5F8399133}"/>
              </a:ext>
            </a:extLst>
          </p:cNvPr>
          <p:cNvSpPr/>
          <p:nvPr/>
        </p:nvSpPr>
        <p:spPr>
          <a:xfrm>
            <a:off x="5459306" y="1467976"/>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6" name="Round Diagonal Corner Rectangle 8" descr="An African woman wearing a light grey t-shirt smiles, standing in front of a mud brick hut.&#10;">
            <a:extLst>
              <a:ext uri="{FF2B5EF4-FFF2-40B4-BE49-F238E27FC236}">
                <a16:creationId xmlns:a16="http://schemas.microsoft.com/office/drawing/2014/main" id="{1D56E34E-D697-157D-D958-6724CB5CF132}"/>
              </a:ext>
            </a:extLst>
          </p:cNvPr>
          <p:cNvSpPr/>
          <p:nvPr/>
        </p:nvSpPr>
        <p:spPr>
          <a:xfrm flipH="1">
            <a:off x="442985" y="1467976"/>
            <a:ext cx="4745127" cy="4730447"/>
          </a:xfrm>
          <a:prstGeom prst="round2DiagRect">
            <a:avLst/>
          </a:prstGeom>
          <a:blipFill dpi="0" rotWithShape="1">
            <a:blip r:embed="rId3">
              <a:extLst>
                <a:ext uri="{28A0092B-C50C-407E-A947-70E740481C1C}">
                  <a14:useLocalDpi xmlns:a14="http://schemas.microsoft.com/office/drawing/2010/main" val="0"/>
                </a:ext>
              </a:extLst>
            </a:blip>
            <a:srcRect/>
            <a:stretch>
              <a:fillRect l="-23195" r="-263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332634" y="464869"/>
            <a:ext cx="7492326" cy="684213"/>
          </a:xfrm>
          <a:prstGeom prst="rect">
            <a:avLst/>
          </a:prstGeom>
        </p:spPr>
        <p:txBody>
          <a:bodyPr/>
          <a:lstStyle/>
          <a:p>
            <a:pPr marL="0" indent="0">
              <a:buNone/>
            </a:pPr>
            <a:r>
              <a:rPr lang="en-AU" sz="3600" b="1" dirty="0">
                <a:solidFill>
                  <a:schemeClr val="accent1"/>
                </a:solidFill>
              </a:rPr>
              <a:t>Stories from Ukraine</a:t>
            </a:r>
          </a:p>
          <a:p>
            <a:endParaRPr lang="en-AU" dirty="0"/>
          </a:p>
        </p:txBody>
      </p:sp>
      <p:sp>
        <p:nvSpPr>
          <p:cNvPr id="11" name="Text Placeholder 6">
            <a:extLst>
              <a:ext uri="{FF2B5EF4-FFF2-40B4-BE49-F238E27FC236}">
                <a16:creationId xmlns:a16="http://schemas.microsoft.com/office/drawing/2014/main" id="{3BD40C34-7DD2-DE5F-CD5D-F0C7A3C6BC1A}"/>
              </a:ext>
            </a:extLst>
          </p:cNvPr>
          <p:cNvSpPr>
            <a:spLocks noGrp="1"/>
          </p:cNvSpPr>
          <p:nvPr>
            <p:ph type="body" sz="quarter" idx="4294967295"/>
          </p:nvPr>
        </p:nvSpPr>
        <p:spPr>
          <a:xfrm>
            <a:off x="8814317" y="313909"/>
            <a:ext cx="2968625" cy="998537"/>
          </a:xfrm>
          <a:prstGeom prst="rect">
            <a:avLst/>
          </a:prstGeom>
        </p:spPr>
        <p:txBody>
          <a:bodyPr/>
          <a:lstStyle/>
          <a:p>
            <a:pPr marL="0" indent="0" algn="r">
              <a:buNone/>
            </a:pPr>
            <a:r>
              <a:rPr lang="en-AU" sz="4600" b="1" dirty="0">
                <a:solidFill>
                  <a:srgbClr val="895297"/>
                </a:solidFill>
              </a:rPr>
              <a:t>Peace</a:t>
            </a:r>
          </a:p>
        </p:txBody>
      </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5775649" y="1811714"/>
            <a:ext cx="6088250" cy="4109862"/>
          </a:xfrm>
          <a:prstGeom prst="rect">
            <a:avLst/>
          </a:prstGeom>
        </p:spPr>
        <p:txBody>
          <a:bodyPr lIns="91440" tIns="45720" rIns="91440" bIns="45720" anchor="t"/>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spcAft>
                <a:spcPts val="1200"/>
              </a:spcAft>
            </a:pPr>
            <a:r>
              <a:rPr lang="en-US" sz="2400" b="0" dirty="0">
                <a:solidFill>
                  <a:srgbClr val="000000"/>
                </a:solidFill>
                <a:ea typeface="Roboto Light"/>
                <a:cs typeface="Arial" panose="020B0604020202020204" pitchFamily="34" charset="0"/>
              </a:rPr>
              <a:t>The ongoing fighting in Ukraine has forced many families to look for safety in nearby countries such as Moldova.   </a:t>
            </a:r>
          </a:p>
          <a:p>
            <a:pPr algn="l">
              <a:spcBef>
                <a:spcPts val="0"/>
              </a:spcBef>
              <a:spcAft>
                <a:spcPts val="1200"/>
              </a:spcAft>
            </a:pPr>
            <a:r>
              <a:rPr lang="en-US" sz="2400" b="0" dirty="0">
                <a:solidFill>
                  <a:srgbClr val="000000"/>
                </a:solidFill>
                <a:ea typeface="Roboto Light"/>
                <a:cs typeface="Arial" panose="020B0604020202020204" pitchFamily="34" charset="0"/>
              </a:rPr>
              <a:t>Nina and her husband Adrian welcomed several Ukrainian refugees into their home in Moldova, giving them a safe place. This included Vera and her grandson Ruslan.  With the help of CRS, Nina was able to make essential repairs to her house, making it a comfortable place for Vera and Ruslan. </a:t>
            </a:r>
          </a:p>
          <a:p>
            <a:pPr algn="l">
              <a:spcBef>
                <a:spcPts val="0"/>
              </a:spcBef>
              <a:spcAft>
                <a:spcPts val="1200"/>
              </a:spcAft>
            </a:pP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Times New Roman"/>
            </a:endParaRPr>
          </a:p>
          <a:p>
            <a:pPr algn="l">
              <a:spcBef>
                <a:spcPts val="0"/>
              </a:spcBef>
              <a:spcAft>
                <a:spcPts val="1200"/>
              </a:spcAft>
            </a:pPr>
            <a:endParaRPr lang="en-AU" sz="2400" b="0" dirty="0">
              <a:solidFill>
                <a:srgbClr val="000000"/>
              </a:solidFill>
              <a:ea typeface="Calibri" panose="020F0502020204030204" pitchFamily="34" charset="0"/>
              <a:cs typeface="Times New Roman" panose="02020603050405020304" pitchFamily="18" charset="0"/>
            </a:endParaRPr>
          </a:p>
          <a:p>
            <a:pPr algn="l">
              <a:spcBef>
                <a:spcPts val="0"/>
              </a:spcBef>
              <a:spcAft>
                <a:spcPts val="1200"/>
              </a:spcAft>
            </a:pPr>
            <a:endParaRPr lang="en-AU" sz="2400" b="0" dirty="0">
              <a:solidFill>
                <a:srgbClr val="000000"/>
              </a:solidFill>
              <a:cs typeface="Arial"/>
            </a:endParaRPr>
          </a:p>
        </p:txBody>
      </p:sp>
      <p:sp>
        <p:nvSpPr>
          <p:cNvPr id="3" name="TextBox 2">
            <a:extLst>
              <a:ext uri="{FF2B5EF4-FFF2-40B4-BE49-F238E27FC236}">
                <a16:creationId xmlns:a16="http://schemas.microsoft.com/office/drawing/2014/main" id="{41E62BCD-FAB5-C220-AA33-478782237137}"/>
              </a:ext>
            </a:extLst>
          </p:cNvPr>
          <p:cNvSpPr txBox="1"/>
          <p:nvPr/>
        </p:nvSpPr>
        <p:spPr>
          <a:xfrm>
            <a:off x="463567" y="6198423"/>
            <a:ext cx="6097554" cy="276999"/>
          </a:xfrm>
          <a:prstGeom prst="rect">
            <a:avLst/>
          </a:prstGeom>
          <a:noFill/>
        </p:spPr>
        <p:txBody>
          <a:bodyPr wrap="square">
            <a:spAutoFit/>
          </a:bodyPr>
          <a:lstStyle/>
          <a:p>
            <a:pPr algn="l"/>
            <a:r>
              <a:rPr lang="en-US" sz="1200" b="0" i="0" dirty="0">
                <a:solidFill>
                  <a:srgbClr val="040F23"/>
                </a:solidFill>
                <a:effectLst/>
                <a:latin typeface="Arial" panose="020B0604020202020204" pitchFamily="34" charset="0"/>
                <a:cs typeface="Arial" panose="020B0604020202020204" pitchFamily="34" charset="0"/>
              </a:rPr>
              <a:t>Nina (left), with Ruslan and Vera. </a:t>
            </a:r>
            <a:r>
              <a:rPr lang="en-US" sz="1200" dirty="0">
                <a:solidFill>
                  <a:srgbClr val="040F23"/>
                </a:solidFill>
                <a:latin typeface="Arial" panose="020B0604020202020204" pitchFamily="34" charset="0"/>
                <a:cs typeface="Arial" panose="020B0604020202020204" pitchFamily="34" charset="0"/>
              </a:rPr>
              <a:t>Photo</a:t>
            </a:r>
            <a:r>
              <a:rPr lang="en-US" sz="1200" b="0" i="0" dirty="0">
                <a:solidFill>
                  <a:srgbClr val="040F23"/>
                </a:solidFill>
                <a:effectLst/>
                <a:latin typeface="Arial" panose="020B0604020202020204" pitchFamily="34" charset="0"/>
                <a:cs typeface="Arial" panose="020B0604020202020204" pitchFamily="34" charset="0"/>
              </a:rPr>
              <a:t>: Schimbator Studio For CRS.</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770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621431" y="622300"/>
            <a:ext cx="10799238" cy="5613400"/>
          </a:xfrm>
          <a:prstGeom prst="rect">
            <a:avLst/>
          </a:prstGeom>
        </p:spPr>
        <p:txBody>
          <a:bodyPr lIns="91440" tIns="45720" rIns="91440" bIns="45720" anchor="t"/>
          <a:lstStyle/>
          <a:p>
            <a:pPr marL="0" indent="0">
              <a:spcAft>
                <a:spcPts val="1200"/>
              </a:spcAft>
              <a:buNone/>
            </a:pPr>
            <a:r>
              <a:rPr lang="en-AU" sz="2400" dirty="0">
                <a:latin typeface="Arial"/>
                <a:ea typeface="Segoe UI"/>
                <a:cs typeface="Arial"/>
              </a:rPr>
              <a:t>Nina helped Vera when she got sick, going with her to </a:t>
            </a:r>
            <a:r>
              <a:rPr lang="en-AU" sz="2400" dirty="0">
                <a:ea typeface="+mn-lt"/>
                <a:cs typeface="+mn-lt"/>
              </a:rPr>
              <a:t>all her appointments. The relationship between the families show how communities come together in difficult times.</a:t>
            </a:r>
          </a:p>
          <a:p>
            <a:pPr marL="0" indent="0">
              <a:spcAft>
                <a:spcPts val="1200"/>
              </a:spcAft>
              <a:buNone/>
            </a:pPr>
            <a:r>
              <a:rPr lang="en-AU" sz="2400" dirty="0">
                <a:ea typeface="+mn-lt"/>
                <a:cs typeface="+mn-lt"/>
              </a:rPr>
              <a:t>Nina’s husband Adrian shared, “It’s really ok to open your doors to a stranger.” </a:t>
            </a:r>
          </a:p>
          <a:p>
            <a:pPr marL="0" indent="0">
              <a:spcAft>
                <a:spcPts val="1200"/>
              </a:spcAft>
              <a:buNone/>
            </a:pPr>
            <a:r>
              <a:rPr lang="en-AU" sz="2400" dirty="0">
                <a:latin typeface="Arial"/>
                <a:ea typeface="+mn-lt"/>
                <a:cs typeface="Arial"/>
              </a:rPr>
              <a:t>Organisations like CRS and Caritas Moldova are essential in providing shelter, hope and a sense of routine to families who have had to leave their homes and country to find safety. It is important for all of us to continue to support families who face an uncertain future. </a:t>
            </a:r>
            <a:endParaRPr lang="en-US" sz="2400" b="0" dirty="0">
              <a:solidFill>
                <a:srgbClr val="000000"/>
              </a:solidFill>
              <a:ea typeface="Roboto Light"/>
              <a:cs typeface="Arial" panose="020B0604020202020204" pitchFamily="34" charset="0"/>
            </a:endParaRPr>
          </a:p>
          <a:p>
            <a:pPr marL="0" indent="0">
              <a:spcBef>
                <a:spcPts val="0"/>
              </a:spcBef>
              <a:spcAft>
                <a:spcPts val="1200"/>
              </a:spcAft>
              <a:buNone/>
            </a:pPr>
            <a:endParaRPr lang="en-AU" sz="2400" dirty="0">
              <a:latin typeface="Arial"/>
              <a:ea typeface="Roboto Light"/>
              <a:cs typeface="Arial" panose="020B0604020202020204" pitchFamily="34" charset="0"/>
            </a:endParaRPr>
          </a:p>
          <a:p>
            <a:pPr marL="0" indent="0">
              <a:spcBef>
                <a:spcPts val="0"/>
              </a:spcBef>
              <a:spcAft>
                <a:spcPts val="1200"/>
              </a:spcAft>
              <a:buNone/>
            </a:pPr>
            <a:endParaRPr lang="en-AU" sz="2400" dirty="0">
              <a:latin typeface="+mj-lt"/>
              <a:cs typeface="Arial"/>
            </a:endParaRPr>
          </a:p>
          <a:p>
            <a:pPr marL="0" indent="0">
              <a:spcBef>
                <a:spcPts val="0"/>
              </a:spcBef>
              <a:spcAft>
                <a:spcPts val="1200"/>
              </a:spcAft>
              <a:buNone/>
            </a:pPr>
            <a:endParaRPr lang="en-AU" sz="2400" dirty="0">
              <a:latin typeface="+mj-lt"/>
              <a:cs typeface="Times New Roman"/>
            </a:endParaRPr>
          </a:p>
        </p:txBody>
      </p:sp>
      <p:pic>
        <p:nvPicPr>
          <p:cNvPr id="4" name="Picture 3" descr="A black background with a white cross and a lock&#10;&#10;Description automatically generated">
            <a:extLst>
              <a:ext uri="{FF2B5EF4-FFF2-40B4-BE49-F238E27FC236}">
                <a16:creationId xmlns:a16="http://schemas.microsoft.com/office/drawing/2014/main" id="{64879024-3207-F42C-6687-2CF7EE8373ED}"/>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123244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9C3729D1-0106-EE19-836F-2ABAC2A57D18}"/>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6" name="Freeform: Shape 3">
            <a:extLst>
              <a:ext uri="{FF2B5EF4-FFF2-40B4-BE49-F238E27FC236}">
                <a16:creationId xmlns:a16="http://schemas.microsoft.com/office/drawing/2014/main" id="{135F1D04-99B3-F3A7-200D-6E5108536719}"/>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3">
            <a:extLst>
              <a:ext uri="{FF2B5EF4-FFF2-40B4-BE49-F238E27FC236}">
                <a16:creationId xmlns:a16="http://schemas.microsoft.com/office/drawing/2014/main" id="{F156A306-FBD0-E341-CA6E-28F4AFF7561B}"/>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flipV="1">
            <a:off x="506136" y="1368979"/>
            <a:ext cx="10997107" cy="478068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t>Peace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Reflect and take action</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TextBox 11">
            <a:extLst>
              <a:ext uri="{FF2B5EF4-FFF2-40B4-BE49-F238E27FC236}">
                <a16:creationId xmlns:a16="http://schemas.microsoft.com/office/drawing/2014/main" id="{DE144CD4-8AFD-E149-C9CF-8E94D509A8A5}"/>
              </a:ext>
            </a:extLst>
          </p:cNvPr>
          <p:cNvSpPr txBox="1"/>
          <p:nvPr/>
        </p:nvSpPr>
        <p:spPr>
          <a:xfrm>
            <a:off x="1800807" y="1545184"/>
            <a:ext cx="9793745" cy="1723549"/>
          </a:xfrm>
          <a:prstGeom prst="rect">
            <a:avLst/>
          </a:prstGeom>
          <a:noFill/>
        </p:spPr>
        <p:txBody>
          <a:bodyPr wrap="square">
            <a:spAutoFit/>
          </a:bodyPr>
          <a:lstStyle/>
          <a:p>
            <a:pPr>
              <a:spcBef>
                <a:spcPts val="0"/>
              </a:spcBef>
              <a:spcAft>
                <a:spcPts val="1200"/>
              </a:spcAft>
            </a:pPr>
            <a:r>
              <a:rPr lang="en-US" sz="2400" dirty="0">
                <a:solidFill>
                  <a:srgbClr val="000000"/>
                </a:solidFill>
              </a:rPr>
              <a:t>Peaceful places can bring peace to people's lives. </a:t>
            </a:r>
            <a:br>
              <a:rPr lang="en-US" sz="2400" dirty="0">
                <a:solidFill>
                  <a:srgbClr val="000000"/>
                </a:solidFill>
              </a:rPr>
            </a:br>
            <a:r>
              <a:rPr lang="en-US" sz="2400" dirty="0">
                <a:solidFill>
                  <a:srgbClr val="000000"/>
                </a:solidFill>
              </a:rPr>
              <a:t>What might places of peace look like, feel like and sound like?  </a:t>
            </a:r>
          </a:p>
          <a:p>
            <a:pPr>
              <a:spcBef>
                <a:spcPts val="0"/>
              </a:spcBef>
              <a:spcAft>
                <a:spcPts val="1200"/>
              </a:spcAft>
            </a:pPr>
            <a:r>
              <a:rPr lang="en-US" sz="2400" dirty="0">
                <a:solidFill>
                  <a:srgbClr val="000000"/>
                </a:solidFill>
              </a:rPr>
              <a:t>How have the people of Moldova bought peace to the Ukrainian families seeking refuge? How can you bring peace to your community?</a:t>
            </a:r>
          </a:p>
        </p:txBody>
      </p:sp>
      <p:sp>
        <p:nvSpPr>
          <p:cNvPr id="19" name="TextBox 18">
            <a:extLst>
              <a:ext uri="{FF2B5EF4-FFF2-40B4-BE49-F238E27FC236}">
                <a16:creationId xmlns:a16="http://schemas.microsoft.com/office/drawing/2014/main" id="{1CF6DD8E-0CC8-A836-0DED-CA35D2FF1696}"/>
              </a:ext>
            </a:extLst>
          </p:cNvPr>
          <p:cNvSpPr txBox="1"/>
          <p:nvPr/>
        </p:nvSpPr>
        <p:spPr>
          <a:xfrm>
            <a:off x="1709499" y="3501471"/>
            <a:ext cx="9603270" cy="2385268"/>
          </a:xfrm>
          <a:prstGeom prst="rect">
            <a:avLst/>
          </a:prstGeom>
          <a:noFill/>
        </p:spPr>
        <p:txBody>
          <a:bodyPr wrap="square">
            <a:spAutoFit/>
          </a:bodyPr>
          <a:lstStyle/>
          <a:p>
            <a:pPr marL="360000" indent="-252000">
              <a:spcBef>
                <a:spcPts val="0"/>
              </a:spcBef>
              <a:spcAft>
                <a:spcPts val="600"/>
              </a:spcAft>
              <a:buFont typeface="Arial"/>
              <a:buChar char="•"/>
            </a:pPr>
            <a:r>
              <a:rPr lang="en-US" sz="2400" dirty="0">
                <a:solidFill>
                  <a:srgbClr val="000000"/>
                </a:solidFill>
                <a:ea typeface="Roboto Light"/>
                <a:cs typeface="Arial" panose="020B0604020202020204" pitchFamily="34" charset="0"/>
              </a:rPr>
              <a:t>Pray for peace in our world.  Find out where there is fighting in our world, locate it on a map and pray especially for them. ​</a:t>
            </a:r>
          </a:p>
          <a:p>
            <a:pPr marL="360000" indent="-252000">
              <a:spcBef>
                <a:spcPts val="0"/>
              </a:spcBef>
              <a:spcAft>
                <a:spcPts val="600"/>
              </a:spcAft>
              <a:buFont typeface="Arial"/>
              <a:buChar char="•"/>
            </a:pPr>
            <a:r>
              <a:rPr lang="en-US" sz="2400" dirty="0">
                <a:solidFill>
                  <a:srgbClr val="000000"/>
                </a:solidFill>
                <a:ea typeface="Roboto Light"/>
                <a:cs typeface="Arial" panose="020B0604020202020204" pitchFamily="34" charset="0"/>
              </a:rPr>
              <a:t>Be an agent of peace and help others in your school or local community enjoy the spirit of Christmas this year. Make some Christmas cards and send them to your local nursing home or respite centre, sending God's peace to them.</a:t>
            </a:r>
          </a:p>
        </p:txBody>
      </p:sp>
      <p:grpSp>
        <p:nvGrpSpPr>
          <p:cNvPr id="20" name="Group 19">
            <a:extLst>
              <a:ext uri="{FF2B5EF4-FFF2-40B4-BE49-F238E27FC236}">
                <a16:creationId xmlns:a16="http://schemas.microsoft.com/office/drawing/2014/main" id="{DA01E5A2-23D6-B8DD-844D-50EBCECBD51B}"/>
              </a:ext>
            </a:extLst>
          </p:cNvPr>
          <p:cNvGrpSpPr/>
          <p:nvPr/>
        </p:nvGrpSpPr>
        <p:grpSpPr>
          <a:xfrm>
            <a:off x="845479" y="1899271"/>
            <a:ext cx="703447" cy="843929"/>
            <a:chOff x="4059499" y="1663379"/>
            <a:chExt cx="618904" cy="716230"/>
          </a:xfrm>
        </p:grpSpPr>
        <p:sp>
          <p:nvSpPr>
            <p:cNvPr id="24" name="Freeform: Shape 23">
              <a:extLst>
                <a:ext uri="{FF2B5EF4-FFF2-40B4-BE49-F238E27FC236}">
                  <a16:creationId xmlns:a16="http://schemas.microsoft.com/office/drawing/2014/main" id="{129A7251-217C-264E-F98D-C0EF8E6D4606}"/>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24">
              <a:extLst>
                <a:ext uri="{FF2B5EF4-FFF2-40B4-BE49-F238E27FC236}">
                  <a16:creationId xmlns:a16="http://schemas.microsoft.com/office/drawing/2014/main" id="{D8D3C6F1-9540-E354-1AFB-5DA0C39C2CEA}"/>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25">
              <a:extLst>
                <a:ext uri="{FF2B5EF4-FFF2-40B4-BE49-F238E27FC236}">
                  <a16:creationId xmlns:a16="http://schemas.microsoft.com/office/drawing/2014/main" id="{8A9F414F-19ED-2949-4425-3959ED0B8AE4}"/>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0" name="Graphic 29" descr="Checklist with solid fill">
            <a:extLst>
              <a:ext uri="{FF2B5EF4-FFF2-40B4-BE49-F238E27FC236}">
                <a16:creationId xmlns:a16="http://schemas.microsoft.com/office/drawing/2014/main" id="{6DD9331C-CB2B-5CD2-E0FC-5989EBCCF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098" y="3759322"/>
            <a:ext cx="914400" cy="914400"/>
          </a:xfrm>
          <a:prstGeom prst="rect">
            <a:avLst/>
          </a:prstGeom>
        </p:spPr>
      </p:pic>
    </p:spTree>
    <p:extLst>
      <p:ext uri="{BB962C8B-B14F-4D97-AF65-F5344CB8AC3E}">
        <p14:creationId xmlns:p14="http://schemas.microsoft.com/office/powerpoint/2010/main" val="1715418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969732" y="-1779672"/>
            <a:ext cx="4366105" cy="11260318"/>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023192" y="2081574"/>
            <a:ext cx="9477146" cy="3537825"/>
          </a:xfrm>
          <a:prstGeom prst="rect">
            <a:avLst/>
          </a:prstGeom>
        </p:spPr>
        <p:txBody>
          <a:bodyPr lIns="91440" tIns="45720" rIns="91440" bIns="45720" anchor="ctr"/>
          <a:lstStyle/>
          <a:p>
            <a:pPr marL="0" indent="0">
              <a:spcBef>
                <a:spcPts val="0"/>
              </a:spcBef>
              <a:spcAft>
                <a:spcPts val="1200"/>
              </a:spcAft>
              <a:buNone/>
            </a:pPr>
            <a:r>
              <a:rPr lang="en-US" sz="2400" dirty="0">
                <a:solidFill>
                  <a:srgbClr val="000000"/>
                </a:solidFill>
                <a:latin typeface="Arial"/>
                <a:ea typeface="Roboto Light"/>
                <a:cs typeface="Arial"/>
              </a:rPr>
              <a:t>Peaceful God,</a:t>
            </a:r>
          </a:p>
          <a:p>
            <a:pPr marL="0" indent="0">
              <a:spcBef>
                <a:spcPts val="0"/>
              </a:spcBef>
              <a:spcAft>
                <a:spcPts val="1200"/>
              </a:spcAft>
              <a:buNone/>
            </a:pPr>
            <a:r>
              <a:rPr lang="en-US" sz="2400" dirty="0">
                <a:solidFill>
                  <a:srgbClr val="000000"/>
                </a:solidFill>
                <a:latin typeface="Arial"/>
                <a:ea typeface="Roboto Light"/>
                <a:cs typeface="Arial"/>
              </a:rPr>
              <a:t>Show us your peace in the quiet moments of our days, in the clear blue sky, the birds and the animals and the smile of our friends.  </a:t>
            </a:r>
          </a:p>
          <a:p>
            <a:pPr marL="0" indent="0">
              <a:spcBef>
                <a:spcPts val="0"/>
              </a:spcBef>
              <a:spcAft>
                <a:spcPts val="1200"/>
              </a:spcAft>
              <a:buNone/>
            </a:pPr>
            <a:r>
              <a:rPr lang="en-US" sz="2400" dirty="0">
                <a:solidFill>
                  <a:srgbClr val="000000"/>
                </a:solidFill>
                <a:latin typeface="Arial"/>
                <a:ea typeface="Roboto Light"/>
                <a:cs typeface="Arial"/>
              </a:rPr>
              <a:t>May all in our human family who live with fighting, especially those in Ukraine and Russia, feel your peace.  </a:t>
            </a:r>
          </a:p>
          <a:p>
            <a:pPr marL="0" indent="0">
              <a:spcBef>
                <a:spcPts val="0"/>
              </a:spcBef>
              <a:spcAft>
                <a:spcPts val="1200"/>
              </a:spcAft>
              <a:buNone/>
            </a:pPr>
            <a:r>
              <a:rPr lang="en-US" sz="2400" dirty="0">
                <a:solidFill>
                  <a:srgbClr val="000000"/>
                </a:solidFill>
                <a:latin typeface="Arial"/>
                <a:ea typeface="Roboto Light"/>
                <a:cs typeface="Arial"/>
              </a:rPr>
              <a:t>Lead us to be people of peace in our homes, in our school and in our world. </a:t>
            </a:r>
          </a:p>
          <a:p>
            <a:pPr marL="0" indent="0">
              <a:spcBef>
                <a:spcPts val="0"/>
              </a:spcBef>
              <a:spcAft>
                <a:spcPts val="1200"/>
              </a:spcAft>
              <a:buNone/>
            </a:pPr>
            <a:r>
              <a:rPr lang="en-US" sz="2400" dirty="0">
                <a:solidFill>
                  <a:srgbClr val="000000"/>
                </a:solidFill>
                <a:latin typeface="Arial"/>
                <a:ea typeface="Roboto Light"/>
                <a:cs typeface="Arial"/>
              </a:rPr>
              <a:t>Amen</a:t>
            </a: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sp>
        <p:nvSpPr>
          <p:cNvPr id="8" name="Text Placeholder 6">
            <a:extLst>
              <a:ext uri="{FF2B5EF4-FFF2-40B4-BE49-F238E27FC236}">
                <a16:creationId xmlns:a16="http://schemas.microsoft.com/office/drawing/2014/main" id="{F0BF55D1-ABE6-C199-E9AC-426430BFFC6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Peace</a:t>
            </a:r>
          </a:p>
        </p:txBody>
      </p:sp>
      <p:sp>
        <p:nvSpPr>
          <p:cNvPr id="9" name="Freeform: Shape 3">
            <a:extLst>
              <a:ext uri="{FF2B5EF4-FFF2-40B4-BE49-F238E27FC236}">
                <a16:creationId xmlns:a16="http://schemas.microsoft.com/office/drawing/2014/main" id="{48B7678F-9AB0-4FA6-E240-76E48783CE3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7267E711-6625-0535-01E7-5EA7E2389BD1}"/>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
            <a:extLst>
              <a:ext uri="{FF2B5EF4-FFF2-40B4-BE49-F238E27FC236}">
                <a16:creationId xmlns:a16="http://schemas.microsoft.com/office/drawing/2014/main" id="{C8F23573-CCFA-A678-BB25-CAA01A7D290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3" name="Picture 12">
            <a:extLst>
              <a:ext uri="{FF2B5EF4-FFF2-40B4-BE49-F238E27FC236}">
                <a16:creationId xmlns:a16="http://schemas.microsoft.com/office/drawing/2014/main" id="{6B3B53A2-E908-E862-C82F-C75A96BDA9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8070" y="2889990"/>
            <a:ext cx="778796" cy="1076569"/>
          </a:xfrm>
          <a:prstGeom prst="rect">
            <a:avLst/>
          </a:prstGeom>
        </p:spPr>
      </p:pic>
      <p:pic>
        <p:nvPicPr>
          <p:cNvPr id="14" name="Picture 13" descr="A black background with a white cross and a lock&#10;&#10;Description automatically generated">
            <a:extLst>
              <a:ext uri="{FF2B5EF4-FFF2-40B4-BE49-F238E27FC236}">
                <a16:creationId xmlns:a16="http://schemas.microsoft.com/office/drawing/2014/main" id="{D60BB7B9-B685-E09E-7FA4-80D0566EE76F}"/>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149086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600" dirty="0"/>
              <a:t>ADVENT RESOURCE</a:t>
            </a:r>
          </a:p>
        </p:txBody>
      </p:sp>
      <p:sp>
        <p:nvSpPr>
          <p:cNvPr id="3" name="Text Placeholder 2"/>
          <p:cNvSpPr>
            <a:spLocks noGrp="1"/>
          </p:cNvSpPr>
          <p:nvPr>
            <p:ph type="body" sz="quarter" idx="10"/>
          </p:nvPr>
        </p:nvSpPr>
        <p:spPr>
          <a:prstGeom prst="rect">
            <a:avLst/>
          </a:prstGeom>
        </p:spPr>
        <p:txBody>
          <a:bodyPr/>
          <a:lstStyle/>
          <a:p>
            <a:pPr marL="0" indent="0">
              <a:buNone/>
            </a:pPr>
            <a:r>
              <a:rPr lang="en-AU" sz="2000" dirty="0"/>
              <a:t>This resource invites participants to journey through the four weeks of Advent.</a:t>
            </a:r>
          </a:p>
          <a:p>
            <a:pPr marL="0" indent="0">
              <a:buNone/>
            </a:pPr>
            <a:r>
              <a:rPr lang="en-AU" sz="2000" dirty="0"/>
              <a:t>Each week of Advent has been divided into </a:t>
            </a:r>
            <a:r>
              <a:rPr lang="en-AU" dirty="0"/>
              <a:t>five</a:t>
            </a:r>
            <a:r>
              <a:rPr lang="en-AU" sz="2000" dirty="0"/>
              <a:t> components: </a:t>
            </a:r>
          </a:p>
          <a:p>
            <a:pPr marL="342900" indent="-342900">
              <a:buFont typeface="Arial" panose="020B0604020202020204" pitchFamily="34" charset="0"/>
              <a:buChar char="•"/>
            </a:pPr>
            <a:r>
              <a:rPr lang="en-AU" sz="2000" dirty="0"/>
              <a:t>The ritual of lighting a candle on the Advent wreath</a:t>
            </a:r>
          </a:p>
          <a:p>
            <a:pPr marL="342900" indent="-342900">
              <a:buFont typeface="Arial" panose="020B0604020202020204" pitchFamily="34" charset="0"/>
              <a:buChar char="•"/>
            </a:pPr>
            <a:r>
              <a:rPr lang="en-AU" sz="2000" dirty="0"/>
              <a:t>The Gospel reading with reflection questions</a:t>
            </a:r>
          </a:p>
          <a:p>
            <a:pPr marL="342900" indent="-342900">
              <a:buFont typeface="Arial" panose="020B0604020202020204" pitchFamily="34" charset="0"/>
              <a:buChar char="•"/>
            </a:pPr>
            <a:r>
              <a:rPr lang="en-AU" sz="2000" dirty="0"/>
              <a:t>A Caritas Australia story</a:t>
            </a:r>
          </a:p>
          <a:p>
            <a:pPr marL="342900" indent="-342900">
              <a:buFont typeface="Arial" panose="020B0604020202020204" pitchFamily="34" charset="0"/>
              <a:buChar char="•"/>
            </a:pPr>
            <a:r>
              <a:rPr lang="en-AU" dirty="0"/>
              <a:t>Reflect and take action</a:t>
            </a:r>
            <a:r>
              <a:rPr lang="en-AU" sz="2000" dirty="0"/>
              <a:t> </a:t>
            </a:r>
          </a:p>
          <a:p>
            <a:pPr marL="342900" indent="-342900">
              <a:spcAft>
                <a:spcPts val="600"/>
              </a:spcAft>
              <a:buFont typeface="Arial" panose="020B0604020202020204" pitchFamily="34" charset="0"/>
              <a:buChar char="•"/>
            </a:pPr>
            <a:r>
              <a:rPr lang="en-AU" sz="2000" dirty="0"/>
              <a:t>A group prayer.</a:t>
            </a:r>
          </a:p>
          <a:p>
            <a:r>
              <a:rPr lang="en-AU" b="1" dirty="0">
                <a:solidFill>
                  <a:srgbClr val="895297"/>
                </a:solidFill>
              </a:rPr>
              <a:t>Note: </a:t>
            </a:r>
            <a:r>
              <a:rPr lang="en-AU" dirty="0"/>
              <a:t>There is additional information, including the Gospel readings in the 'Notes' section of some slides.</a:t>
            </a:r>
          </a:p>
        </p:txBody>
      </p:sp>
      <p:pic>
        <p:nvPicPr>
          <p:cNvPr id="7" name="Picture 6">
            <a:extLst>
              <a:ext uri="{FF2B5EF4-FFF2-40B4-BE49-F238E27FC236}">
                <a16:creationId xmlns:a16="http://schemas.microsoft.com/office/drawing/2014/main" id="{C5BE3CB8-D738-469F-A4F7-44C877E376C1}"/>
              </a:ext>
            </a:extLst>
          </p:cNvPr>
          <p:cNvPicPr>
            <a:picLocks noChangeAspect="1"/>
          </p:cNvPicPr>
          <p:nvPr/>
        </p:nvPicPr>
        <p:blipFill>
          <a:blip r:embed="rId3"/>
          <a:stretch>
            <a:fillRect/>
          </a:stretch>
        </p:blipFill>
        <p:spPr>
          <a:xfrm>
            <a:off x="6344104" y="1243012"/>
            <a:ext cx="5151566" cy="4913802"/>
          </a:xfrm>
          <a:prstGeom prst="rect">
            <a:avLst/>
          </a:prstGeom>
        </p:spPr>
      </p:pic>
    </p:spTree>
    <p:extLst>
      <p:ext uri="{BB962C8B-B14F-4D97-AF65-F5344CB8AC3E}">
        <p14:creationId xmlns:p14="http://schemas.microsoft.com/office/powerpoint/2010/main" val="277758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chemeClr val="accent3">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solidFill>
                <a:srgbClr val="D86075"/>
              </a:solidFill>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149447" y="4084088"/>
            <a:ext cx="3982886" cy="1200329"/>
          </a:xfrm>
          <a:prstGeom prst="rect">
            <a:avLst/>
          </a:prstGeom>
          <a:noFill/>
        </p:spPr>
        <p:txBody>
          <a:bodyPr wrap="square" lIns="91440" tIns="45720" rIns="91440" bIns="45720" rtlCol="0" anchor="t">
            <a:spAutoFit/>
          </a:bodyPr>
          <a:lstStyle/>
          <a:p>
            <a:pPr algn="ctr">
              <a:spcAft>
                <a:spcPts val="600"/>
              </a:spcAft>
            </a:pPr>
            <a:r>
              <a:rPr lang="en-AU" sz="2400" dirty="0">
                <a:latin typeface="Arial"/>
                <a:ea typeface="+mn-lt"/>
                <a:cs typeface="+mn-lt"/>
              </a:rPr>
              <a:t>The third Sunday in Advent is Gaudete Sunday, from Latin meaning ‘rejoice’. </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1468437"/>
          </a:xfrm>
        </p:spPr>
        <p:txBody>
          <a:bodyPr lIns="91440" tIns="45720" rIns="91440" bIns="45720" anchor="t">
            <a:noAutofit/>
          </a:bodyPr>
          <a:lstStyle/>
          <a:p>
            <a:pPr marL="0" indent="0">
              <a:lnSpc>
                <a:spcPct val="120000"/>
              </a:lnSpc>
              <a:spcBef>
                <a:spcPts val="0"/>
              </a:spcBef>
              <a:spcAft>
                <a:spcPts val="600"/>
              </a:spcAft>
              <a:buNone/>
            </a:pPr>
            <a:r>
              <a:rPr lang="en-AU" sz="2400" b="1" dirty="0">
                <a:solidFill>
                  <a:schemeClr val="accent3"/>
                </a:solidFill>
              </a:rPr>
              <a:t>God, thank you for giving</a:t>
            </a:r>
            <a:br>
              <a:rPr lang="en-AU" sz="2400" b="1" dirty="0">
                <a:solidFill>
                  <a:schemeClr val="accent3"/>
                </a:solidFill>
              </a:rPr>
            </a:br>
            <a:r>
              <a:rPr lang="en-AU" sz="2400" b="1" dirty="0">
                <a:solidFill>
                  <a:schemeClr val="accent3"/>
                </a:solidFill>
              </a:rPr>
              <a:t>us joy in our hearts.</a:t>
            </a:r>
            <a:endParaRPr lang="en-AU" sz="2400" b="1" dirty="0">
              <a:solidFill>
                <a:schemeClr val="accent3"/>
              </a:solidFill>
              <a:cs typeface="Arial"/>
            </a:endParaRPr>
          </a:p>
          <a:p>
            <a:pPr marL="0" indent="0">
              <a:lnSpc>
                <a:spcPct val="120000"/>
              </a:lnSpc>
              <a:spcBef>
                <a:spcPts val="0"/>
              </a:spcBef>
              <a:spcAft>
                <a:spcPts val="600"/>
              </a:spcAft>
              <a:buNone/>
            </a:pPr>
            <a:r>
              <a:rPr lang="en-AU" sz="2400" b="1" dirty="0">
                <a:solidFill>
                  <a:schemeClr val="accent3"/>
                </a:solidFill>
              </a:rPr>
              <a:t>As we light this candle in your name, we ask for your help to share this joy with friends and family. </a:t>
            </a:r>
            <a:endParaRPr lang="en-AU" sz="2400" b="1" dirty="0">
              <a:solidFill>
                <a:schemeClr val="accent3"/>
              </a:solidFill>
              <a:cs typeface="Arial"/>
            </a:endParaRPr>
          </a:p>
          <a:p>
            <a:pPr marL="0" indent="0">
              <a:lnSpc>
                <a:spcPct val="120000"/>
              </a:lnSpc>
              <a:spcBef>
                <a:spcPts val="0"/>
              </a:spcBef>
              <a:spcAft>
                <a:spcPts val="600"/>
              </a:spcAft>
              <a:buNone/>
            </a:pPr>
            <a:r>
              <a:rPr lang="en-AU" sz="2400" b="1" dirty="0">
                <a:solidFill>
                  <a:schemeClr val="accent3"/>
                </a:solidFill>
              </a:rPr>
              <a:t>Amen</a:t>
            </a:r>
            <a:endParaRPr lang="en-AU" sz="2400" dirty="0">
              <a:solidFill>
                <a:schemeClr val="accent3"/>
              </a:solidFill>
              <a:cs typeface="Arial"/>
            </a:endParaRPr>
          </a:p>
          <a:p>
            <a:pPr>
              <a:lnSpc>
                <a:spcPct val="120000"/>
              </a:lnSpc>
              <a:spcBef>
                <a:spcPts val="0"/>
              </a:spcBef>
              <a:spcAft>
                <a:spcPts val="600"/>
              </a:spcAft>
            </a:pPr>
            <a:endParaRPr lang="en-AU" sz="2000" b="1" dirty="0">
              <a:solidFill>
                <a:srgbClr val="895297"/>
              </a:solidFill>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solidFill>
                  <a:srgbClr val="D86075"/>
                </a:solidFill>
              </a:rPr>
              <a:t>Joy</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337118" y="-2604999"/>
            <a:ext cx="1029871" cy="669183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06135" y="333876"/>
            <a:ext cx="8397823"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solidFill>
                  <a:srgbClr val="D86075"/>
                </a:solidFill>
              </a:rPr>
              <a:t>third Week of Advent</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6" name="Picture 5">
            <a:extLst>
              <a:ext uri="{FF2B5EF4-FFF2-40B4-BE49-F238E27FC236}">
                <a16:creationId xmlns:a16="http://schemas.microsoft.com/office/drawing/2014/main" id="{6A075086-37F4-CF0A-BF52-38C2C785E2DB}"/>
              </a:ext>
            </a:extLst>
          </p:cNvPr>
          <p:cNvPicPr>
            <a:picLocks noChangeAspect="1"/>
          </p:cNvPicPr>
          <p:nvPr/>
        </p:nvPicPr>
        <p:blipFill>
          <a:blip r:embed="rId4"/>
          <a:stretch>
            <a:fillRect/>
          </a:stretch>
        </p:blipFill>
        <p:spPr>
          <a:xfrm>
            <a:off x="2529548" y="2423549"/>
            <a:ext cx="1222685" cy="1242093"/>
          </a:xfrm>
          <a:prstGeom prst="rect">
            <a:avLst/>
          </a:prstGeom>
        </p:spPr>
      </p:pic>
      <p:grpSp>
        <p:nvGrpSpPr>
          <p:cNvPr id="12" name="Group 11">
            <a:extLst>
              <a:ext uri="{FF2B5EF4-FFF2-40B4-BE49-F238E27FC236}">
                <a16:creationId xmlns:a16="http://schemas.microsoft.com/office/drawing/2014/main" id="{7ED2EA26-457C-5534-3666-00B41D3214AE}"/>
              </a:ext>
            </a:extLst>
          </p:cNvPr>
          <p:cNvGrpSpPr/>
          <p:nvPr/>
        </p:nvGrpSpPr>
        <p:grpSpPr>
          <a:xfrm>
            <a:off x="10672895" y="2364124"/>
            <a:ext cx="601390" cy="801107"/>
            <a:chOff x="851780" y="4314886"/>
            <a:chExt cx="303369" cy="422034"/>
          </a:xfrm>
          <a:solidFill>
            <a:srgbClr val="D86075"/>
          </a:solidFill>
        </p:grpSpPr>
        <p:sp>
          <p:nvSpPr>
            <p:cNvPr id="13" name="Freeform: Shape 12">
              <a:extLst>
                <a:ext uri="{FF2B5EF4-FFF2-40B4-BE49-F238E27FC236}">
                  <a16:creationId xmlns:a16="http://schemas.microsoft.com/office/drawing/2014/main" id="{A2B9ECC0-C0DF-EB2A-C854-D133B6450DB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5" name="Freeform: Shape 14">
              <a:extLst>
                <a:ext uri="{FF2B5EF4-FFF2-40B4-BE49-F238E27FC236}">
                  <a16:creationId xmlns:a16="http://schemas.microsoft.com/office/drawing/2014/main" id="{A22260CB-4DDD-355F-9344-8471B898DF6B}"/>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8" name="Freeform: Shape 17">
              <a:extLst>
                <a:ext uri="{FF2B5EF4-FFF2-40B4-BE49-F238E27FC236}">
                  <a16:creationId xmlns:a16="http://schemas.microsoft.com/office/drawing/2014/main" id="{6E864507-DFE6-AE3A-19FF-DA856243C08D}"/>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9" name="Freeform: Shape 18">
              <a:extLst>
                <a:ext uri="{FF2B5EF4-FFF2-40B4-BE49-F238E27FC236}">
                  <a16:creationId xmlns:a16="http://schemas.microsoft.com/office/drawing/2014/main" id="{46A45B3B-60F4-A3C4-3CB9-33A9095C82FE}"/>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0" name="Freeform: Shape 19">
              <a:extLst>
                <a:ext uri="{FF2B5EF4-FFF2-40B4-BE49-F238E27FC236}">
                  <a16:creationId xmlns:a16="http://schemas.microsoft.com/office/drawing/2014/main" id="{21051DBA-4644-E01F-7001-13B59AC78E42}"/>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4" name="Freeform: Shape 23">
              <a:extLst>
                <a:ext uri="{FF2B5EF4-FFF2-40B4-BE49-F238E27FC236}">
                  <a16:creationId xmlns:a16="http://schemas.microsoft.com/office/drawing/2014/main" id="{573A5628-C06C-35E3-9AAE-AADC93F2122F}"/>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5" name="Freeform: Shape 24">
              <a:extLst>
                <a:ext uri="{FF2B5EF4-FFF2-40B4-BE49-F238E27FC236}">
                  <a16:creationId xmlns:a16="http://schemas.microsoft.com/office/drawing/2014/main" id="{2EA71636-0BB9-C8CF-60BD-DDCC96662672}"/>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6" name="Freeform: Shape 25">
              <a:extLst>
                <a:ext uri="{FF2B5EF4-FFF2-40B4-BE49-F238E27FC236}">
                  <a16:creationId xmlns:a16="http://schemas.microsoft.com/office/drawing/2014/main" id="{6405D053-1B9D-F7C5-A3A1-A671D8277294}"/>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7" name="Freeform: Shape 26">
              <a:extLst>
                <a:ext uri="{FF2B5EF4-FFF2-40B4-BE49-F238E27FC236}">
                  <a16:creationId xmlns:a16="http://schemas.microsoft.com/office/drawing/2014/main" id="{F5868230-7518-F9DC-C6EF-7E1ADF5A6341}"/>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8" name="Freeform: Shape 27">
              <a:extLst>
                <a:ext uri="{FF2B5EF4-FFF2-40B4-BE49-F238E27FC236}">
                  <a16:creationId xmlns:a16="http://schemas.microsoft.com/office/drawing/2014/main" id="{2A2B2023-B2E9-F8B6-4AF1-495738651A80}"/>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sp>
        <p:nvSpPr>
          <p:cNvPr id="29" name="Freeform: Shape 3">
            <a:extLst>
              <a:ext uri="{FF2B5EF4-FFF2-40B4-BE49-F238E27FC236}">
                <a16:creationId xmlns:a16="http://schemas.microsoft.com/office/drawing/2014/main" id="{F59E7D2B-E3D2-FF3F-1B7D-5F548F4C5208}"/>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3">
            <a:extLst>
              <a:ext uri="{FF2B5EF4-FFF2-40B4-BE49-F238E27FC236}">
                <a16:creationId xmlns:a16="http://schemas.microsoft.com/office/drawing/2014/main" id="{2C95CDC6-521B-6841-AB80-39898F12D7B9}"/>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1" name="Freeform: Shape 30">
            <a:extLst>
              <a:ext uri="{FF2B5EF4-FFF2-40B4-BE49-F238E27FC236}">
                <a16:creationId xmlns:a16="http://schemas.microsoft.com/office/drawing/2014/main" id="{A3712AF6-119C-E936-3743-89F49D3E655D}"/>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1290646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36610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427881" y="1762180"/>
            <a:ext cx="4366105" cy="4176616"/>
          </a:xfrm>
          <a:prstGeom prst="round2DiagRect">
            <a:avLst/>
          </a:prstGeom>
          <a:solidFill>
            <a:schemeClr val="accent3">
              <a:lumMod val="20000"/>
              <a:lumOff val="80000"/>
              <a:alpha val="8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522625" y="465138"/>
            <a:ext cx="6968788" cy="684212"/>
          </a:xfrm>
          <a:prstGeom prst="rect">
            <a:avLst/>
          </a:prstGeom>
        </p:spPr>
        <p:txBody>
          <a:bodyPr/>
          <a:lstStyle/>
          <a:p>
            <a:pPr marL="0" indent="0">
              <a:buNone/>
            </a:pPr>
            <a:r>
              <a:rPr lang="en-AU" sz="3600" b="1" dirty="0">
                <a:solidFill>
                  <a:schemeClr val="accent1"/>
                </a:solidFill>
              </a:rPr>
              <a:t>Gospel Reflection</a:t>
            </a:r>
          </a:p>
          <a:p>
            <a:endParaRPr lang="en-AU" b="1"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077905" y="3078139"/>
            <a:ext cx="6499225" cy="2587625"/>
          </a:xfrm>
          <a:prstGeom prst="rect">
            <a:avLst/>
          </a:prstGeom>
        </p:spPr>
        <p:txBody>
          <a:bodyPr lIns="91440" tIns="45720" rIns="91440" bIns="45720" anchor="t"/>
          <a:lstStyle/>
          <a:p>
            <a:pPr marL="342900" indent="-342900">
              <a:spcBef>
                <a:spcPts val="0"/>
              </a:spcBef>
              <a:spcAft>
                <a:spcPts val="600"/>
              </a:spcAft>
              <a:buFont typeface="Arial,Sans-Serif"/>
              <a:buChar char="•"/>
            </a:pPr>
            <a:r>
              <a:rPr lang="en-AU" sz="2400" dirty="0">
                <a:ea typeface="+mn-lt"/>
                <a:cs typeface="+mn-lt"/>
              </a:rPr>
              <a:t>What is the good news John shared?</a:t>
            </a:r>
          </a:p>
          <a:p>
            <a:pPr marL="342900" indent="-342900">
              <a:spcBef>
                <a:spcPts val="0"/>
              </a:spcBef>
              <a:spcAft>
                <a:spcPts val="600"/>
              </a:spcAft>
              <a:buFont typeface="Arial,Sans-Serif"/>
              <a:buChar char="•"/>
            </a:pPr>
            <a:r>
              <a:rPr lang="en-AU" sz="2400" dirty="0">
                <a:ea typeface="+mn-lt"/>
                <a:cs typeface="+mn-lt"/>
              </a:rPr>
              <a:t>What response did John the Baptist give to the people when they asked, “What must we do?”</a:t>
            </a:r>
            <a:endParaRPr lang="en-US" sz="2400" dirty="0">
              <a:ea typeface="+mn-lt"/>
              <a:cs typeface="+mn-lt"/>
            </a:endParaRPr>
          </a:p>
          <a:p>
            <a:pPr marL="342900" indent="-342900">
              <a:spcBef>
                <a:spcPts val="0"/>
              </a:spcBef>
              <a:spcAft>
                <a:spcPts val="600"/>
              </a:spcAft>
              <a:buFont typeface="Arial,Sans-Serif"/>
              <a:buChar char="•"/>
            </a:pPr>
            <a:r>
              <a:rPr lang="en-AU" sz="2400" dirty="0">
                <a:ea typeface="+mn-lt"/>
                <a:cs typeface="+mn-lt"/>
              </a:rPr>
              <a:t>John is asking people to have a change of heart. </a:t>
            </a:r>
            <a:r>
              <a:rPr lang="en-US" sz="2400" dirty="0">
                <a:ea typeface="+mn-lt"/>
                <a:cs typeface="+mn-lt"/>
              </a:rPr>
              <a:t>How will you share this week? How can you encourage others to share too?</a:t>
            </a:r>
          </a:p>
          <a:p>
            <a:endParaRPr lang="en-AU" sz="2000" dirty="0">
              <a:solidFill>
                <a:srgbClr val="895297"/>
              </a:solidFill>
            </a:endParaRPr>
          </a:p>
          <a:p>
            <a:endParaRPr lang="en-AU" sz="20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41024" y="3309336"/>
            <a:ext cx="3244850" cy="2589213"/>
          </a:xfrm>
          <a:prstGeom prst="rect">
            <a:avLst/>
          </a:prstGeom>
        </p:spPr>
        <p:txBody>
          <a:bodyPr lIns="91440" tIns="45720" rIns="91440" bIns="45720" anchor="t"/>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AU" sz="2400" b="1" i="0" u="none" strike="noStrike" kern="1200" cap="none" spc="0" normalizeH="0" baseline="0" noProof="0" dirty="0">
                <a:ln>
                  <a:noFill/>
                </a:ln>
                <a:solidFill>
                  <a:srgbClr val="D86075"/>
                </a:solidFill>
                <a:effectLst/>
                <a:uLnTx/>
                <a:uFillTx/>
                <a:latin typeface="Arial"/>
                <a:ea typeface="+mn-ea"/>
                <a:cs typeface="+mn-cs"/>
              </a:rPr>
              <a:t>Luke </a:t>
            </a:r>
            <a:br>
              <a:rPr kumimoji="0" lang="en-AU" sz="2400" b="1" i="0" u="none" strike="noStrike" kern="1200" cap="none" spc="0" normalizeH="0" baseline="0" noProof="0" dirty="0">
                <a:ln>
                  <a:noFill/>
                </a:ln>
                <a:solidFill>
                  <a:srgbClr val="D86075"/>
                </a:solidFill>
                <a:effectLst/>
                <a:uLnTx/>
                <a:uFillTx/>
                <a:latin typeface="Arial"/>
                <a:ea typeface="+mn-ea"/>
                <a:cs typeface="+mn-cs"/>
              </a:rPr>
            </a:br>
            <a:r>
              <a:rPr kumimoji="0" lang="en-AU" sz="2400" b="1" i="0" u="none" strike="noStrike" kern="1200" cap="none" spc="0" normalizeH="0" baseline="0" noProof="0" dirty="0">
                <a:ln>
                  <a:noFill/>
                </a:ln>
                <a:solidFill>
                  <a:srgbClr val="D86075"/>
                </a:solidFill>
                <a:effectLst/>
                <a:uLnTx/>
                <a:uFillTx/>
                <a:latin typeface="Arial"/>
                <a:ea typeface="+mn-ea"/>
                <a:cs typeface="Arial"/>
              </a:rPr>
              <a:t>3:10-18</a:t>
            </a:r>
            <a:endParaRPr kumimoji="0" lang="en-AU" sz="2400" b="1" i="0" u="none" strike="noStrike" kern="1200" cap="none" spc="0" normalizeH="0" baseline="0" noProof="0" dirty="0">
              <a:ln>
                <a:noFill/>
              </a:ln>
              <a:solidFill>
                <a:srgbClr val="D86075"/>
              </a:solidFill>
              <a:effectLst/>
              <a:uLnTx/>
              <a:uFillTx/>
              <a:latin typeface="Arial"/>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AU" sz="2400" b="1" i="0" u="none" strike="noStrike" kern="1200" cap="none" spc="0" normalizeH="0" baseline="0" noProof="0" dirty="0">
              <a:ln>
                <a:noFill/>
              </a:ln>
              <a:solidFill>
                <a:srgbClr val="D86075"/>
              </a:solidFill>
              <a:effectLst/>
              <a:uLnTx/>
              <a:uFillTx/>
              <a:latin typeface="Arial"/>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AU" sz="2400" b="1" i="0" u="none" strike="noStrike" kern="1200" cap="none" spc="0" normalizeH="0" baseline="0" noProof="0" dirty="0">
                <a:ln>
                  <a:noFill/>
                </a:ln>
                <a:solidFill>
                  <a:srgbClr val="D86075"/>
                </a:solidFill>
                <a:effectLst/>
                <a:uLnTx/>
                <a:uFillTx/>
                <a:latin typeface="Arial"/>
                <a:ea typeface="+mn-ea"/>
                <a:cs typeface="Arial"/>
              </a:rPr>
              <a:t>“Good news!”</a:t>
            </a:r>
            <a:r>
              <a:rPr lang="en-AU" sz="2400" b="1" dirty="0"/>
              <a:t>	</a:t>
            </a:r>
            <a:endParaRPr lang="en-AU" sz="2400" b="1" dirty="0">
              <a:cs typeface="Arial"/>
            </a:endParaRPr>
          </a:p>
        </p:txBody>
      </p:sp>
      <p:grpSp>
        <p:nvGrpSpPr>
          <p:cNvPr id="13" name="Group 12">
            <a:extLst>
              <a:ext uri="{FF2B5EF4-FFF2-40B4-BE49-F238E27FC236}">
                <a16:creationId xmlns:a16="http://schemas.microsoft.com/office/drawing/2014/main" id="{FFD16A6B-369D-4D4B-81F5-C994FA005EA9}"/>
              </a:ext>
            </a:extLst>
          </p:cNvPr>
          <p:cNvGrpSpPr/>
          <p:nvPr/>
        </p:nvGrpSpPr>
        <p:grpSpPr>
          <a:xfrm>
            <a:off x="7824961" y="1852949"/>
            <a:ext cx="628758" cy="1035160"/>
            <a:chOff x="2428489" y="1663338"/>
            <a:chExt cx="400467" cy="715208"/>
          </a:xfrm>
          <a:solidFill>
            <a:schemeClr val="accent3"/>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5" name="TextBox 24">
            <a:extLst>
              <a:ext uri="{FF2B5EF4-FFF2-40B4-BE49-F238E27FC236}">
                <a16:creationId xmlns:a16="http://schemas.microsoft.com/office/drawing/2014/main" id="{DD084DD9-DBEF-CCC6-2000-74B680511D9A}"/>
              </a:ext>
            </a:extLst>
          </p:cNvPr>
          <p:cNvSpPr txBox="1"/>
          <p:nvPr/>
        </p:nvSpPr>
        <p:spPr>
          <a:xfrm>
            <a:off x="644769" y="6189785"/>
            <a:ext cx="4054473" cy="461665"/>
          </a:xfrm>
          <a:prstGeom prst="rect">
            <a:avLst/>
          </a:prstGeom>
          <a:noFill/>
        </p:spPr>
        <p:txBody>
          <a:bodyPr wrap="square" rtlCol="0">
            <a:spAutoFit/>
          </a:bodyPr>
          <a:lstStyle/>
          <a:p>
            <a:r>
              <a:rPr lang="en-AU" sz="1200" dirty="0"/>
              <a:t>Teachers: The text for the Gospel is in the Notes section of this slide.</a:t>
            </a:r>
          </a:p>
        </p:txBody>
      </p:sp>
      <p:grpSp>
        <p:nvGrpSpPr>
          <p:cNvPr id="30" name="Group 29">
            <a:extLst>
              <a:ext uri="{FF2B5EF4-FFF2-40B4-BE49-F238E27FC236}">
                <a16:creationId xmlns:a16="http://schemas.microsoft.com/office/drawing/2014/main" id="{6A31FA88-7359-1CAF-11B7-E8B62529F2F2}"/>
              </a:ext>
            </a:extLst>
          </p:cNvPr>
          <p:cNvGrpSpPr/>
          <p:nvPr/>
        </p:nvGrpSpPr>
        <p:grpSpPr>
          <a:xfrm>
            <a:off x="2011924" y="2104858"/>
            <a:ext cx="1075218" cy="783251"/>
            <a:chOff x="3646562" y="3880710"/>
            <a:chExt cx="203814" cy="148470"/>
          </a:xfrm>
        </p:grpSpPr>
        <p:sp>
          <p:nvSpPr>
            <p:cNvPr id="31" name="Freeform: Shape 30">
              <a:extLst>
                <a:ext uri="{FF2B5EF4-FFF2-40B4-BE49-F238E27FC236}">
                  <a16:creationId xmlns:a16="http://schemas.microsoft.com/office/drawing/2014/main" id="{3E3BE309-3548-4947-398B-863A44B02026}"/>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6DBB51A4-E613-BBA7-0262-511EAD03E8C8}"/>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2">
              <a:extLst>
                <a:ext uri="{FF2B5EF4-FFF2-40B4-BE49-F238E27FC236}">
                  <a16:creationId xmlns:a16="http://schemas.microsoft.com/office/drawing/2014/main" id="{49A5FA61-0E9F-05C3-72AD-758BA967A331}"/>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4" name="Freeform: Shape 33">
              <a:extLst>
                <a:ext uri="{FF2B5EF4-FFF2-40B4-BE49-F238E27FC236}">
                  <a16:creationId xmlns:a16="http://schemas.microsoft.com/office/drawing/2014/main" id="{03BFEE17-0810-474A-4676-BB4CB174300C}"/>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5" name="Freeform: Shape 34">
              <a:extLst>
                <a:ext uri="{FF2B5EF4-FFF2-40B4-BE49-F238E27FC236}">
                  <a16:creationId xmlns:a16="http://schemas.microsoft.com/office/drawing/2014/main" id="{28C6FB86-5AA0-D0E9-D064-53825BCC4810}"/>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36" name="Freeform: Shape 35">
              <a:extLst>
                <a:ext uri="{FF2B5EF4-FFF2-40B4-BE49-F238E27FC236}">
                  <a16:creationId xmlns:a16="http://schemas.microsoft.com/office/drawing/2014/main" id="{7D6C06F9-8055-2F31-45C8-AC692D6FB78C}"/>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39" name="Text Placeholder 6">
            <a:extLst>
              <a:ext uri="{FF2B5EF4-FFF2-40B4-BE49-F238E27FC236}">
                <a16:creationId xmlns:a16="http://schemas.microsoft.com/office/drawing/2014/main" id="{6BC129E7-9E2F-51A4-049A-75D73FF539E7}"/>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40" name="Freeform: Shape 3">
            <a:extLst>
              <a:ext uri="{FF2B5EF4-FFF2-40B4-BE49-F238E27FC236}">
                <a16:creationId xmlns:a16="http://schemas.microsoft.com/office/drawing/2014/main" id="{E84CA093-7BB5-047B-86CA-1E65EB9F3694}"/>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1" name="Freeform: Shape 3">
            <a:extLst>
              <a:ext uri="{FF2B5EF4-FFF2-40B4-BE49-F238E27FC236}">
                <a16:creationId xmlns:a16="http://schemas.microsoft.com/office/drawing/2014/main" id="{047CFE2E-8D5B-E3A5-B2FE-4397B299860D}"/>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2" name="Freeform: Shape 3">
            <a:extLst>
              <a:ext uri="{FF2B5EF4-FFF2-40B4-BE49-F238E27FC236}">
                <a16:creationId xmlns:a16="http://schemas.microsoft.com/office/drawing/2014/main" id="{4B03DC88-2B43-FFE9-C90D-9894983A0998}"/>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3" name="Freeform: Shape 3">
            <a:extLst>
              <a:ext uri="{FF2B5EF4-FFF2-40B4-BE49-F238E27FC236}">
                <a16:creationId xmlns:a16="http://schemas.microsoft.com/office/drawing/2014/main" id="{BB714E5B-3439-647B-A6F8-33B12175D52E}"/>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4" name="Freeform: Shape 3">
            <a:extLst>
              <a:ext uri="{FF2B5EF4-FFF2-40B4-BE49-F238E27FC236}">
                <a16:creationId xmlns:a16="http://schemas.microsoft.com/office/drawing/2014/main" id="{2DBB7483-E3DD-2357-7AB7-F85AB99CC993}"/>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45" name="Freeform: Shape 44">
            <a:extLst>
              <a:ext uri="{FF2B5EF4-FFF2-40B4-BE49-F238E27FC236}">
                <a16:creationId xmlns:a16="http://schemas.microsoft.com/office/drawing/2014/main" id="{3C869DAD-AC36-4805-2CBC-778A0101634F}"/>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2698741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Diagonal Corner Rectangle 8" descr="An African woman wearing a light grey t-shirt smiles, standing in front of a mud brick hut.&#10;">
            <a:extLst>
              <a:ext uri="{FF2B5EF4-FFF2-40B4-BE49-F238E27FC236}">
                <a16:creationId xmlns:a16="http://schemas.microsoft.com/office/drawing/2014/main" id="{1D56E34E-D697-157D-D958-6724CB5CF132}"/>
              </a:ext>
            </a:extLst>
          </p:cNvPr>
          <p:cNvSpPr/>
          <p:nvPr/>
        </p:nvSpPr>
        <p:spPr>
          <a:xfrm>
            <a:off x="7118772" y="1467977"/>
            <a:ext cx="4745127" cy="4730447"/>
          </a:xfrm>
          <a:prstGeom prst="round2DiagRect">
            <a:avLst/>
          </a:prstGeom>
          <a:blipFill dpi="0" rotWithShape="1">
            <a:blip r:embed="rId3" cstate="print">
              <a:extLst>
                <a:ext uri="{28A0092B-C50C-407E-A947-70E740481C1C}">
                  <a14:useLocalDpi xmlns:a14="http://schemas.microsoft.com/office/drawing/2010/main" val="0"/>
                </a:ext>
              </a:extLst>
            </a:blip>
            <a:srcRect/>
            <a:stretch>
              <a:fillRect l="-49965" t="-24397" r="-36874" b="-5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463567" y="465138"/>
            <a:ext cx="7027846" cy="684212"/>
          </a:xfrm>
          <a:prstGeom prst="rect">
            <a:avLst/>
          </a:prstGeom>
        </p:spPr>
        <p:txBody>
          <a:bodyPr/>
          <a:lstStyle/>
          <a:p>
            <a:pPr marL="0" indent="0">
              <a:buNone/>
            </a:pPr>
            <a:r>
              <a:rPr lang="en-AU" sz="3600" b="1" dirty="0">
                <a:solidFill>
                  <a:schemeClr val="accent1"/>
                </a:solidFill>
              </a:rPr>
              <a:t>Roland’s Story</a:t>
            </a:r>
          </a:p>
          <a:p>
            <a:endParaRPr lang="en-AU" dirty="0"/>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7" name="Round Diagonal Corner Rectangle 8">
            <a:extLst>
              <a:ext uri="{FF2B5EF4-FFF2-40B4-BE49-F238E27FC236}">
                <a16:creationId xmlns:a16="http://schemas.microsoft.com/office/drawing/2014/main" id="{BA34376F-B666-AB33-9C7A-CCB5F8399133}"/>
              </a:ext>
            </a:extLst>
          </p:cNvPr>
          <p:cNvSpPr/>
          <p:nvPr/>
        </p:nvSpPr>
        <p:spPr>
          <a:xfrm flipV="1">
            <a:off x="463567" y="1467977"/>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697131" y="1731056"/>
            <a:ext cx="6218442" cy="4204288"/>
          </a:xfrm>
          <a:prstGeom prst="rect">
            <a:avLst/>
          </a:prstGeom>
        </p:spPr>
        <p:txBody>
          <a:bodyPr lIns="91440" tIns="45720" rIns="91440" bIns="45720" anchor="t"/>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spcAft>
                <a:spcPts val="1200"/>
              </a:spcAft>
            </a:pPr>
            <a:r>
              <a:rPr lang="en-US" sz="2400" b="0" dirty="0">
                <a:solidFill>
                  <a:srgbClr val="000000"/>
                </a:solidFill>
                <a:ea typeface="Roboto Light"/>
                <a:cs typeface="Arial" panose="020B0604020202020204" pitchFamily="34" charset="0"/>
              </a:rPr>
              <a:t>Roland, his wife and 4 children were forced to leave their home in the Democratic Republic of the Congo due to local fighting. To survive, Roland had to take on jobs like digging latrines (toilets) to be able to give his family a single meal each day. </a:t>
            </a:r>
          </a:p>
          <a:p>
            <a:pPr algn="l">
              <a:spcBef>
                <a:spcPts val="0"/>
              </a:spcBef>
              <a:spcAft>
                <a:spcPts val="1200"/>
              </a:spcAft>
            </a:pPr>
            <a:r>
              <a:rPr lang="en-US" sz="2400" b="0" dirty="0">
                <a:solidFill>
                  <a:srgbClr val="000000"/>
                </a:solidFill>
                <a:ea typeface="Roboto Light"/>
                <a:cs typeface="Arial" panose="020B0604020202020204" pitchFamily="34" charset="0"/>
              </a:rPr>
              <a:t>Roland’s family were living in extreme poverty. Roland had no steady income and no land to grow food.  But then things improved when Roland was chosen to join a Caritas program.  </a:t>
            </a: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Times New Roman"/>
            </a:endParaRPr>
          </a:p>
          <a:p>
            <a:pPr algn="l">
              <a:spcBef>
                <a:spcPts val="0"/>
              </a:spcBef>
              <a:spcAft>
                <a:spcPts val="1200"/>
              </a:spcAft>
            </a:pPr>
            <a:endParaRPr lang="en-AU" sz="2400" b="0" dirty="0">
              <a:solidFill>
                <a:srgbClr val="000000"/>
              </a:solidFill>
              <a:ea typeface="Calibri" panose="020F0502020204030204" pitchFamily="34" charset="0"/>
              <a:cs typeface="Times New Roman" panose="02020603050405020304" pitchFamily="18" charset="0"/>
            </a:endParaRPr>
          </a:p>
          <a:p>
            <a:pPr algn="l">
              <a:spcBef>
                <a:spcPts val="0"/>
              </a:spcBef>
              <a:spcAft>
                <a:spcPts val="1200"/>
              </a:spcAft>
            </a:pPr>
            <a:endParaRPr lang="en-AU" sz="2400" b="0" dirty="0">
              <a:solidFill>
                <a:srgbClr val="000000"/>
              </a:solidFill>
              <a:cs typeface="Arial"/>
            </a:endParaRPr>
          </a:p>
        </p:txBody>
      </p:sp>
      <p:sp>
        <p:nvSpPr>
          <p:cNvPr id="4" name="Text Placeholder 6">
            <a:extLst>
              <a:ext uri="{FF2B5EF4-FFF2-40B4-BE49-F238E27FC236}">
                <a16:creationId xmlns:a16="http://schemas.microsoft.com/office/drawing/2014/main" id="{12762432-B3EB-CF8A-6245-60F6A30C1A4D}"/>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6" name="Freeform: Shape 3">
            <a:extLst>
              <a:ext uri="{FF2B5EF4-FFF2-40B4-BE49-F238E27FC236}">
                <a16:creationId xmlns:a16="http://schemas.microsoft.com/office/drawing/2014/main" id="{92FD52A4-C719-A3E4-82F1-1BEC38460B6A}"/>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7" name="Freeform: Shape 3">
            <a:extLst>
              <a:ext uri="{FF2B5EF4-FFF2-40B4-BE49-F238E27FC236}">
                <a16:creationId xmlns:a16="http://schemas.microsoft.com/office/drawing/2014/main" id="{7B130B15-A368-AF76-48C0-C6EC3077A6F3}"/>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8" name="Freeform: Shape 3">
            <a:extLst>
              <a:ext uri="{FF2B5EF4-FFF2-40B4-BE49-F238E27FC236}">
                <a16:creationId xmlns:a16="http://schemas.microsoft.com/office/drawing/2014/main" id="{09A9F39F-7E13-AA88-F1E2-D0070CC99ECB}"/>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9" name="Freeform: Shape 3">
            <a:extLst>
              <a:ext uri="{FF2B5EF4-FFF2-40B4-BE49-F238E27FC236}">
                <a16:creationId xmlns:a16="http://schemas.microsoft.com/office/drawing/2014/main" id="{6A1D6B20-C537-484E-6C1B-C65BCC5B54B5}"/>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FF4FE469-4B71-02A2-420F-CD3AE6DBE4FB}"/>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Freeform: Shape 11">
            <a:extLst>
              <a:ext uri="{FF2B5EF4-FFF2-40B4-BE49-F238E27FC236}">
                <a16:creationId xmlns:a16="http://schemas.microsoft.com/office/drawing/2014/main" id="{FA9F1F8B-203B-AEEA-1703-5464F7770219}"/>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4" name="TextBox 13">
            <a:extLst>
              <a:ext uri="{FF2B5EF4-FFF2-40B4-BE49-F238E27FC236}">
                <a16:creationId xmlns:a16="http://schemas.microsoft.com/office/drawing/2014/main" id="{0FD3D19D-4D36-0150-9778-429359EA1AA8}"/>
              </a:ext>
            </a:extLst>
          </p:cNvPr>
          <p:cNvSpPr txBox="1"/>
          <p:nvPr/>
        </p:nvSpPr>
        <p:spPr>
          <a:xfrm>
            <a:off x="463567" y="6198423"/>
            <a:ext cx="6097554" cy="276999"/>
          </a:xfrm>
          <a:prstGeom prst="rect">
            <a:avLst/>
          </a:prstGeom>
          <a:noFill/>
        </p:spPr>
        <p:txBody>
          <a:bodyPr wrap="square">
            <a:spAutoFit/>
          </a:bodyPr>
          <a:lstStyle/>
          <a:p>
            <a:pPr algn="l"/>
            <a:r>
              <a:rPr lang="en-US" sz="1200" b="0" i="0" dirty="0">
                <a:solidFill>
                  <a:srgbClr val="040F23"/>
                </a:solidFill>
                <a:effectLst/>
                <a:latin typeface="Arial" panose="020B0604020202020204" pitchFamily="34" charset="0"/>
                <a:cs typeface="Arial" panose="020B0604020202020204" pitchFamily="34" charset="0"/>
              </a:rPr>
              <a:t>Photo:  Arlette Bashizi/Caritas Australia</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198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621431" y="622300"/>
            <a:ext cx="10931798" cy="5613400"/>
          </a:xfrm>
          <a:prstGeom prst="rect">
            <a:avLst/>
          </a:prstGeom>
        </p:spPr>
        <p:txBody>
          <a:bodyPr lIns="91440" tIns="45720" rIns="91440" bIns="45720" anchor="t"/>
          <a:lstStyle/>
          <a:p>
            <a:pPr marL="0" indent="0" algn="l">
              <a:spcBef>
                <a:spcPts val="0"/>
              </a:spcBef>
              <a:spcAft>
                <a:spcPts val="1200"/>
              </a:spcAft>
              <a:buNone/>
            </a:pPr>
            <a:r>
              <a:rPr lang="en-US" sz="2400" b="0" dirty="0">
                <a:solidFill>
                  <a:srgbClr val="000000"/>
                </a:solidFill>
                <a:ea typeface="Roboto Light"/>
                <a:cs typeface="Arial" panose="020B0604020202020204" pitchFamily="34" charset="0"/>
              </a:rPr>
              <a:t>Roland joined the Youth Capacity Strengthening program and chose woodworking as his trade.  This helped him to earn money so he could support his family. </a:t>
            </a:r>
          </a:p>
          <a:p>
            <a:pPr marL="0" indent="0" algn="l">
              <a:spcBef>
                <a:spcPts val="0"/>
              </a:spcBef>
              <a:spcAft>
                <a:spcPts val="1200"/>
              </a:spcAft>
              <a:buNone/>
            </a:pPr>
            <a:r>
              <a:rPr lang="en-US" sz="2400" b="0" dirty="0">
                <a:solidFill>
                  <a:srgbClr val="000000"/>
                </a:solidFill>
                <a:ea typeface="Roboto Light"/>
                <a:cs typeface="Arial" panose="020B0604020202020204" pitchFamily="34" charset="0"/>
              </a:rPr>
              <a:t>Roland quickly mastered woodworking, which allowed him to earn money by making and selling furniture such as chairs and school benches. This helped him to provide food, healthcare and education for his family. His wife also began selling produce at the local market, adding to the household income. </a:t>
            </a:r>
          </a:p>
          <a:p>
            <a:pPr marL="0" indent="0" algn="l">
              <a:spcBef>
                <a:spcPts val="0"/>
              </a:spcBef>
              <a:spcAft>
                <a:spcPts val="1200"/>
              </a:spcAft>
              <a:buNone/>
            </a:pPr>
            <a:r>
              <a:rPr lang="en-US" sz="2400" b="0" dirty="0">
                <a:solidFill>
                  <a:srgbClr val="000000"/>
                </a:solidFill>
                <a:ea typeface="Roboto Light"/>
                <a:cs typeface="Arial" panose="020B0604020202020204" pitchFamily="34" charset="0"/>
              </a:rPr>
              <a:t>Roland has become a role model in his community. He teaches 15 young people in woodworking, helping them learn new skills that can keep them out of dangerous work. While teaching others, Roland is also working to expand his workshop, increase his land for farming, and buy more tools. </a:t>
            </a:r>
          </a:p>
          <a:p>
            <a:pPr marL="0" indent="0" algn="l">
              <a:spcBef>
                <a:spcPts val="0"/>
              </a:spcBef>
              <a:spcAft>
                <a:spcPts val="1200"/>
              </a:spcAft>
              <a:buNone/>
            </a:pPr>
            <a:endParaRPr lang="en-US" sz="2400" b="0" dirty="0">
              <a:solidFill>
                <a:srgbClr val="000000"/>
              </a:solidFill>
              <a:ea typeface="Roboto Light"/>
              <a:cs typeface="Arial" panose="020B0604020202020204" pitchFamily="34" charset="0"/>
            </a:endParaRPr>
          </a:p>
          <a:p>
            <a:pPr marL="0" indent="0">
              <a:spcBef>
                <a:spcPts val="0"/>
              </a:spcBef>
              <a:spcAft>
                <a:spcPts val="1200"/>
              </a:spcAft>
              <a:buNone/>
            </a:pPr>
            <a:endParaRPr lang="en-AU" sz="2400" dirty="0">
              <a:latin typeface="Arial"/>
              <a:ea typeface="Roboto Light"/>
              <a:cs typeface="Arial" panose="020B0604020202020204" pitchFamily="34" charset="0"/>
            </a:endParaRPr>
          </a:p>
          <a:p>
            <a:pPr marL="0" indent="0">
              <a:spcBef>
                <a:spcPts val="0"/>
              </a:spcBef>
              <a:spcAft>
                <a:spcPts val="1200"/>
              </a:spcAft>
              <a:buNone/>
            </a:pPr>
            <a:endParaRPr lang="en-AU" sz="2400" dirty="0">
              <a:latin typeface="+mj-lt"/>
              <a:cs typeface="Arial"/>
            </a:endParaRPr>
          </a:p>
          <a:p>
            <a:pPr marL="0" indent="0">
              <a:spcBef>
                <a:spcPts val="0"/>
              </a:spcBef>
              <a:spcAft>
                <a:spcPts val="1200"/>
              </a:spcAft>
              <a:buNone/>
            </a:pPr>
            <a:endParaRPr lang="en-AU" sz="2400" dirty="0">
              <a:latin typeface="+mj-lt"/>
              <a:cs typeface="Times New Roman"/>
            </a:endParaRPr>
          </a:p>
        </p:txBody>
      </p:sp>
      <p:pic>
        <p:nvPicPr>
          <p:cNvPr id="4" name="Picture 3" descr="A black background with a white cross and a lock&#10;&#10;Description automatically generated">
            <a:extLst>
              <a:ext uri="{FF2B5EF4-FFF2-40B4-BE49-F238E27FC236}">
                <a16:creationId xmlns:a16="http://schemas.microsoft.com/office/drawing/2014/main" id="{64879024-3207-F42C-6687-2CF7EE8373ED}"/>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149498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0">
            <a:extLst>
              <a:ext uri="{FF2B5EF4-FFF2-40B4-BE49-F238E27FC236}">
                <a16:creationId xmlns:a16="http://schemas.microsoft.com/office/drawing/2014/main" id="{A9CFF584-6FE9-4DDF-A054-30040B1E5AB0}"/>
              </a:ext>
            </a:extLst>
          </p:cNvPr>
          <p:cNvPicPr>
            <a:picLocks noChangeAspect="1"/>
          </p:cNvPicPr>
          <p:nvPr/>
        </p:nvPicPr>
        <p:blipFill>
          <a:blip r:embed="rId3" cstate="print">
            <a:extLst>
              <a:ext uri="{28A0092B-C50C-407E-A947-70E740481C1C}">
                <a14:useLocalDpi xmlns:a14="http://schemas.microsoft.com/office/drawing/2010/main" val="0"/>
              </a:ext>
            </a:extLst>
          </a:blip>
          <a:srcRect l="20374" r="20374"/>
          <a:stretch/>
        </p:blipFill>
        <p:spPr>
          <a:xfrm>
            <a:off x="0" y="4790"/>
            <a:ext cx="6096000" cy="6858000"/>
          </a:xfrm>
          <a:prstGeom prst="rect">
            <a:avLst/>
          </a:prstGeom>
        </p:spPr>
      </p:pic>
      <p:sp>
        <p:nvSpPr>
          <p:cNvPr id="11" name="Round Diagonal Corner Rectangle 1">
            <a:extLst>
              <a:ext uri="{FF2B5EF4-FFF2-40B4-BE49-F238E27FC236}">
                <a16:creationId xmlns:a16="http://schemas.microsoft.com/office/drawing/2014/main" id="{70A2F26A-0387-4BD9-9543-2F52B0A93278}"/>
              </a:ext>
            </a:extLst>
          </p:cNvPr>
          <p:cNvSpPr/>
          <p:nvPr/>
        </p:nvSpPr>
        <p:spPr>
          <a:xfrm rot="16200000">
            <a:off x="6853262" y="1430767"/>
            <a:ext cx="4661937" cy="5223540"/>
          </a:xfrm>
          <a:prstGeom prst="round2DiagRect">
            <a:avLst/>
          </a:prstGeom>
          <a:solidFill>
            <a:schemeClr val="accent3">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Arial" panose="020B0604020202020204" pitchFamily="34" charset="0"/>
            </a:endParaRPr>
          </a:p>
        </p:txBody>
      </p:sp>
      <p:grpSp>
        <p:nvGrpSpPr>
          <p:cNvPr id="19" name="Group 18">
            <a:extLst>
              <a:ext uri="{FF2B5EF4-FFF2-40B4-BE49-F238E27FC236}">
                <a16:creationId xmlns:a16="http://schemas.microsoft.com/office/drawing/2014/main" id="{BC928E50-816D-467A-85B4-0DD975467A7E}"/>
              </a:ext>
            </a:extLst>
          </p:cNvPr>
          <p:cNvGrpSpPr>
            <a:grpSpLocks noChangeAspect="1"/>
          </p:cNvGrpSpPr>
          <p:nvPr/>
        </p:nvGrpSpPr>
        <p:grpSpPr>
          <a:xfrm>
            <a:off x="-419723" y="-237277"/>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214891AE-8578-47BF-A9B2-B16A6F89DA0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nvGrpSpPr>
            <p:cNvPr id="22" name="Group 21">
              <a:extLst>
                <a:ext uri="{FF2B5EF4-FFF2-40B4-BE49-F238E27FC236}">
                  <a16:creationId xmlns:a16="http://schemas.microsoft.com/office/drawing/2014/main" id="{D97E1CA7-03A1-4D62-8529-D5C9B74121CA}"/>
                </a:ext>
              </a:extLst>
            </p:cNvPr>
            <p:cNvGrpSpPr/>
            <p:nvPr/>
          </p:nvGrpSpPr>
          <p:grpSpPr>
            <a:xfrm>
              <a:off x="958955" y="2060848"/>
              <a:ext cx="196444" cy="196444"/>
              <a:chOff x="519961" y="1999640"/>
              <a:chExt cx="196444" cy="196444"/>
            </a:xfrm>
            <a:grpFill/>
          </p:grpSpPr>
          <p:sp>
            <p:nvSpPr>
              <p:cNvPr id="23" name="Freeform: Shape 7">
                <a:extLst>
                  <a:ext uri="{FF2B5EF4-FFF2-40B4-BE49-F238E27FC236}">
                    <a16:creationId xmlns:a16="http://schemas.microsoft.com/office/drawing/2014/main" id="{D26F9CB2-182B-4664-A39B-961E3EE96CA4}"/>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4" name="Freeform: Shape 8">
                <a:extLst>
                  <a:ext uri="{FF2B5EF4-FFF2-40B4-BE49-F238E27FC236}">
                    <a16:creationId xmlns:a16="http://schemas.microsoft.com/office/drawing/2014/main" id="{1B7A14BD-9E4C-4ABC-8CA4-5E619CA0556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5" name="Freeform: Shape 9">
                <a:extLst>
                  <a:ext uri="{FF2B5EF4-FFF2-40B4-BE49-F238E27FC236}">
                    <a16:creationId xmlns:a16="http://schemas.microsoft.com/office/drawing/2014/main" id="{2CC01A7D-360A-4EDB-A15C-D675A26C72F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sp>
            <p:nvSpPr>
              <p:cNvPr id="26" name="Freeform: Shape 10">
                <a:extLst>
                  <a:ext uri="{FF2B5EF4-FFF2-40B4-BE49-F238E27FC236}">
                    <a16:creationId xmlns:a16="http://schemas.microsoft.com/office/drawing/2014/main" id="{A9B76F4B-A5C4-42D9-8802-E8AA366A06F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Arial" panose="020B0604020202020204" pitchFamily="34" charset="0"/>
                  <a:ea typeface="Roboto Medium" pitchFamily="2" charset="0"/>
                </a:endParaRPr>
              </a:p>
            </p:txBody>
          </p:sp>
        </p:grpSp>
      </p:grpSp>
      <p:sp>
        <p:nvSpPr>
          <p:cNvPr id="2" name="TextBox 1">
            <a:extLst>
              <a:ext uri="{FF2B5EF4-FFF2-40B4-BE49-F238E27FC236}">
                <a16:creationId xmlns:a16="http://schemas.microsoft.com/office/drawing/2014/main" id="{B144326A-3239-A379-8BB8-3CB2E012AFAC}"/>
              </a:ext>
            </a:extLst>
          </p:cNvPr>
          <p:cNvSpPr txBox="1"/>
          <p:nvPr/>
        </p:nvSpPr>
        <p:spPr>
          <a:xfrm>
            <a:off x="6971166" y="2066103"/>
            <a:ext cx="448286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dirty="0">
                <a:solidFill>
                  <a:schemeClr val="bg1"/>
                </a:solidFill>
                <a:latin typeface="Arial"/>
                <a:cs typeface="Arial"/>
              </a:rPr>
              <a:t>“Since I started working after my training with Caritas, my life has changed. At home, we live in peace; we have enough food when we need it; my children go to school.” </a:t>
            </a:r>
            <a:endParaRPr lang="en-AU" sz="2800" dirty="0">
              <a:solidFill>
                <a:schemeClr val="bg1"/>
              </a:solidFill>
              <a:latin typeface="Arial"/>
              <a:ea typeface="Roboto Light"/>
              <a:cs typeface="Arial"/>
            </a:endParaRPr>
          </a:p>
          <a:p>
            <a:endParaRPr lang="en-US" sz="3200" dirty="0">
              <a:solidFill>
                <a:schemeClr val="bg1"/>
              </a:solidFill>
              <a:latin typeface="Arial"/>
              <a:cs typeface="Times New Roman"/>
            </a:endParaRPr>
          </a:p>
          <a:p>
            <a:pPr algn="r"/>
            <a:r>
              <a:rPr lang="en-US" sz="2400" dirty="0">
                <a:solidFill>
                  <a:schemeClr val="bg1"/>
                </a:solidFill>
                <a:latin typeface="Arial"/>
                <a:cs typeface="Times New Roman"/>
              </a:rPr>
              <a:t>Roland</a:t>
            </a:r>
          </a:p>
        </p:txBody>
      </p:sp>
      <p:sp>
        <p:nvSpPr>
          <p:cNvPr id="18" name="Text Placeholder 6">
            <a:extLst>
              <a:ext uri="{FF2B5EF4-FFF2-40B4-BE49-F238E27FC236}">
                <a16:creationId xmlns:a16="http://schemas.microsoft.com/office/drawing/2014/main" id="{C49778CF-BC6F-7600-406E-F279136C937F}"/>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21" name="Freeform: Shape 3">
            <a:extLst>
              <a:ext uri="{FF2B5EF4-FFF2-40B4-BE49-F238E27FC236}">
                <a16:creationId xmlns:a16="http://schemas.microsoft.com/office/drawing/2014/main" id="{15137AB9-3BDC-C07F-01E7-EF9BBE41B4E6}"/>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3">
            <a:extLst>
              <a:ext uri="{FF2B5EF4-FFF2-40B4-BE49-F238E27FC236}">
                <a16:creationId xmlns:a16="http://schemas.microsoft.com/office/drawing/2014/main" id="{F69E6FD8-5FC1-EA36-1F22-4604F6DDEABC}"/>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3">
            <a:extLst>
              <a:ext uri="{FF2B5EF4-FFF2-40B4-BE49-F238E27FC236}">
                <a16:creationId xmlns:a16="http://schemas.microsoft.com/office/drawing/2014/main" id="{C7F8464E-A5E5-5748-101C-D89241E04508}"/>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3">
            <a:extLst>
              <a:ext uri="{FF2B5EF4-FFF2-40B4-BE49-F238E27FC236}">
                <a16:creationId xmlns:a16="http://schemas.microsoft.com/office/drawing/2014/main" id="{9A3A856D-2262-756C-BD3A-64FEEBE24F2C}"/>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1" name="Freeform: Shape 3">
            <a:extLst>
              <a:ext uri="{FF2B5EF4-FFF2-40B4-BE49-F238E27FC236}">
                <a16:creationId xmlns:a16="http://schemas.microsoft.com/office/drawing/2014/main" id="{392514BF-0651-A878-7A16-1C514D453239}"/>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1">
            <a:extLst>
              <a:ext uri="{FF2B5EF4-FFF2-40B4-BE49-F238E27FC236}">
                <a16:creationId xmlns:a16="http://schemas.microsoft.com/office/drawing/2014/main" id="{657EF659-4A75-BB61-DA40-BF751695D8D2}"/>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TextBox 32">
            <a:extLst>
              <a:ext uri="{FF2B5EF4-FFF2-40B4-BE49-F238E27FC236}">
                <a16:creationId xmlns:a16="http://schemas.microsoft.com/office/drawing/2014/main" id="{F13E8CAC-89E0-F78A-1D82-31E0A3515196}"/>
              </a:ext>
            </a:extLst>
          </p:cNvPr>
          <p:cNvSpPr txBox="1"/>
          <p:nvPr/>
        </p:nvSpPr>
        <p:spPr>
          <a:xfrm>
            <a:off x="463567" y="6198423"/>
            <a:ext cx="6097554" cy="276999"/>
          </a:xfrm>
          <a:prstGeom prst="rect">
            <a:avLst/>
          </a:prstGeom>
          <a:noFill/>
        </p:spPr>
        <p:txBody>
          <a:bodyPr wrap="square">
            <a:spAutoFit/>
          </a:bodyPr>
          <a:lstStyle/>
          <a:p>
            <a:pPr algn="l"/>
            <a:r>
              <a:rPr lang="en-US" sz="1200" b="0" i="0" dirty="0">
                <a:solidFill>
                  <a:schemeClr val="bg1"/>
                </a:solidFill>
                <a:effectLst/>
                <a:latin typeface="Arial" panose="020B0604020202020204" pitchFamily="34" charset="0"/>
                <a:cs typeface="Arial" panose="020B0604020202020204" pitchFamily="34" charset="0"/>
              </a:rPr>
              <a:t>Photo:  Arlette Bashizi/Caritas Australia</a:t>
            </a:r>
            <a:endParaRPr lang="en-AU"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44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55B5985B-9A48-4EB7-AB7D-565CC17CC045}"/>
              </a:ext>
            </a:extLst>
          </p:cNvPr>
          <p:cNvSpPr/>
          <p:nvPr/>
        </p:nvSpPr>
        <p:spPr>
          <a:xfrm flipV="1">
            <a:off x="506136" y="1368979"/>
            <a:ext cx="10997107" cy="478068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Reflect and take action</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12" name="TextBox 11">
            <a:extLst>
              <a:ext uri="{FF2B5EF4-FFF2-40B4-BE49-F238E27FC236}">
                <a16:creationId xmlns:a16="http://schemas.microsoft.com/office/drawing/2014/main" id="{DE144CD4-8AFD-E149-C9CF-8E94D509A8A5}"/>
              </a:ext>
            </a:extLst>
          </p:cNvPr>
          <p:cNvSpPr txBox="1"/>
          <p:nvPr/>
        </p:nvSpPr>
        <p:spPr>
          <a:xfrm>
            <a:off x="1773849" y="1636303"/>
            <a:ext cx="9680177" cy="1508105"/>
          </a:xfrm>
          <a:prstGeom prst="rect">
            <a:avLst/>
          </a:prstGeom>
          <a:noFill/>
        </p:spPr>
        <p:txBody>
          <a:bodyPr wrap="square">
            <a:spAutoFit/>
          </a:bodyPr>
          <a:lstStyle/>
          <a:p>
            <a:pPr>
              <a:spcBef>
                <a:spcPts val="0"/>
              </a:spcBef>
              <a:spcAft>
                <a:spcPts val="1200"/>
              </a:spcAft>
            </a:pPr>
            <a:r>
              <a:rPr lang="en-US" sz="2400" dirty="0">
                <a:solidFill>
                  <a:srgbClr val="000000"/>
                </a:solidFill>
              </a:rPr>
              <a:t>Roland faced many challenges. But where do you see joy in his story? </a:t>
            </a:r>
          </a:p>
          <a:p>
            <a:pPr>
              <a:spcBef>
                <a:spcPts val="0"/>
              </a:spcBef>
              <a:spcAft>
                <a:spcPts val="1200"/>
              </a:spcAft>
            </a:pPr>
            <a:r>
              <a:rPr lang="en-US" sz="2400" dirty="0">
                <a:solidFill>
                  <a:srgbClr val="000000"/>
                </a:solidFill>
              </a:rPr>
              <a:t>What message of joy did Roland spread in the community? </a:t>
            </a:r>
          </a:p>
          <a:p>
            <a:pPr>
              <a:spcBef>
                <a:spcPts val="0"/>
              </a:spcBef>
              <a:spcAft>
                <a:spcPts val="1200"/>
              </a:spcAft>
            </a:pPr>
            <a:r>
              <a:rPr lang="en-US" sz="2400" dirty="0">
                <a:solidFill>
                  <a:srgbClr val="000000"/>
                </a:solidFill>
              </a:rPr>
              <a:t>What joy can you spread in your community?</a:t>
            </a:r>
          </a:p>
        </p:txBody>
      </p:sp>
      <p:sp>
        <p:nvSpPr>
          <p:cNvPr id="19" name="TextBox 18">
            <a:extLst>
              <a:ext uri="{FF2B5EF4-FFF2-40B4-BE49-F238E27FC236}">
                <a16:creationId xmlns:a16="http://schemas.microsoft.com/office/drawing/2014/main" id="{1CF6DD8E-0CC8-A836-0DED-CA35D2FF1696}"/>
              </a:ext>
            </a:extLst>
          </p:cNvPr>
          <p:cNvSpPr txBox="1"/>
          <p:nvPr/>
        </p:nvSpPr>
        <p:spPr>
          <a:xfrm>
            <a:off x="1632902" y="3318122"/>
            <a:ext cx="9848082" cy="2831544"/>
          </a:xfrm>
          <a:prstGeom prst="rect">
            <a:avLst/>
          </a:prstGeom>
          <a:noFill/>
        </p:spPr>
        <p:txBody>
          <a:bodyPr wrap="square">
            <a:spAutoFit/>
          </a:bodyPr>
          <a:lstStyle/>
          <a:p>
            <a:pPr marL="342900" indent="-342900">
              <a:spcBef>
                <a:spcPts val="0"/>
              </a:spcBef>
              <a:spcAft>
                <a:spcPts val="600"/>
              </a:spcAft>
              <a:buChar char="•"/>
            </a:pPr>
            <a:r>
              <a:rPr lang="en-AU" sz="2400" dirty="0">
                <a:solidFill>
                  <a:srgbClr val="000000"/>
                </a:solidFill>
                <a:latin typeface="Arial"/>
                <a:ea typeface="Roboto Light"/>
                <a:cs typeface="Arial" panose="020B0604020202020204" pitchFamily="34" charset="0"/>
              </a:rPr>
              <a:t>Roland has given joy to others through sharing his skills. Teach your family something you learnt at school today or share Roland’s story.</a:t>
            </a:r>
            <a:endParaRPr lang="en-US" sz="2400" dirty="0">
              <a:solidFill>
                <a:srgbClr val="000000"/>
              </a:solidFill>
              <a:latin typeface="Arial"/>
              <a:cs typeface="Arial"/>
            </a:endParaRPr>
          </a:p>
          <a:p>
            <a:pPr marL="342900" indent="-342900">
              <a:spcBef>
                <a:spcPts val="0"/>
              </a:spcBef>
              <a:spcAft>
                <a:spcPts val="600"/>
              </a:spcAft>
              <a:buChar char="•"/>
            </a:pPr>
            <a:r>
              <a:rPr lang="en-AU" sz="2400" dirty="0">
                <a:solidFill>
                  <a:srgbClr val="000000"/>
                </a:solidFill>
                <a:latin typeface="Arial"/>
                <a:ea typeface="Roboto Light"/>
                <a:cs typeface="Arial" panose="020B0604020202020204" pitchFamily="34" charset="0"/>
              </a:rPr>
              <a:t>How could you share joy with your community? For example, sing a Christmas carol for the office staff, a younger grade or the parishioners who attend a weekday Mass.    </a:t>
            </a:r>
            <a:endParaRPr lang="en-AU" sz="2400" dirty="0">
              <a:solidFill>
                <a:srgbClr val="000000"/>
              </a:solidFill>
              <a:latin typeface="Arial"/>
              <a:cs typeface="Arial"/>
            </a:endParaRPr>
          </a:p>
          <a:p>
            <a:pPr marL="342900" indent="-342900">
              <a:spcBef>
                <a:spcPts val="0"/>
              </a:spcBef>
              <a:spcAft>
                <a:spcPts val="600"/>
              </a:spcAft>
              <a:buChar char="•"/>
            </a:pPr>
            <a:r>
              <a:rPr lang="en-AU" sz="2400" dirty="0">
                <a:solidFill>
                  <a:srgbClr val="000000"/>
                </a:solidFill>
                <a:latin typeface="Arial"/>
                <a:ea typeface="Roboto Light"/>
                <a:cs typeface="Arial" panose="020B0604020202020204" pitchFamily="34" charset="0"/>
              </a:rPr>
              <a:t>Think about how your class could buy a </a:t>
            </a:r>
            <a:r>
              <a:rPr lang="en-AU" sz="2400" u="sng" dirty="0">
                <a:solidFill>
                  <a:srgbClr val="63B1A4"/>
                </a:solidFill>
                <a:latin typeface="Arial"/>
                <a:ea typeface="Roboto Light"/>
                <a:cs typeface="Arial" panose="020B0604020202020204" pitchFamily="34" charset="0"/>
                <a:hlinkClick r:id="rId4"/>
              </a:rPr>
              <a:t>Global Gift</a:t>
            </a:r>
            <a:r>
              <a:rPr lang="en-AU" sz="2400" dirty="0"/>
              <a:t> </a:t>
            </a:r>
            <a:r>
              <a:rPr lang="en-AU" sz="2400" dirty="0">
                <a:solidFill>
                  <a:srgbClr val="000000"/>
                </a:solidFill>
                <a:latin typeface="Arial"/>
                <a:ea typeface="Roboto Light"/>
                <a:cs typeface="Arial" panose="020B0604020202020204" pitchFamily="34" charset="0"/>
              </a:rPr>
              <a:t>to share the joy of Caritas Australia’s work.</a:t>
            </a:r>
            <a:endParaRPr lang="en-AU" sz="2400" dirty="0">
              <a:solidFill>
                <a:srgbClr val="000000"/>
              </a:solidFill>
              <a:latin typeface="Arial"/>
              <a:cs typeface="Arial"/>
            </a:endParaRPr>
          </a:p>
        </p:txBody>
      </p:sp>
      <p:pic>
        <p:nvPicPr>
          <p:cNvPr id="30" name="Graphic 29" descr="Checklist with solid fill">
            <a:extLst>
              <a:ext uri="{FF2B5EF4-FFF2-40B4-BE49-F238E27FC236}">
                <a16:creationId xmlns:a16="http://schemas.microsoft.com/office/drawing/2014/main" id="{6DD9331C-CB2B-5CD2-E0FC-5989EBCCF6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502" y="3453398"/>
            <a:ext cx="914400" cy="914400"/>
          </a:xfrm>
          <a:prstGeom prst="rect">
            <a:avLst/>
          </a:prstGeom>
        </p:spPr>
      </p:pic>
      <p:sp>
        <p:nvSpPr>
          <p:cNvPr id="8" name="Text Placeholder 6">
            <a:extLst>
              <a:ext uri="{FF2B5EF4-FFF2-40B4-BE49-F238E27FC236}">
                <a16:creationId xmlns:a16="http://schemas.microsoft.com/office/drawing/2014/main" id="{5A784F27-D8D5-93B5-0E22-5AEA12071A9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11" name="Freeform: Shape 3">
            <a:extLst>
              <a:ext uri="{FF2B5EF4-FFF2-40B4-BE49-F238E27FC236}">
                <a16:creationId xmlns:a16="http://schemas.microsoft.com/office/drawing/2014/main" id="{10EB2D08-72ED-D8DC-0BDA-473D80A662DE}"/>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
            <a:extLst>
              <a:ext uri="{FF2B5EF4-FFF2-40B4-BE49-F238E27FC236}">
                <a16:creationId xmlns:a16="http://schemas.microsoft.com/office/drawing/2014/main" id="{E487E2BA-2443-3A67-F340-5C846A46CD2E}"/>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4" name="Freeform: Shape 3">
            <a:extLst>
              <a:ext uri="{FF2B5EF4-FFF2-40B4-BE49-F238E27FC236}">
                <a16:creationId xmlns:a16="http://schemas.microsoft.com/office/drawing/2014/main" id="{7F935E7B-A6E2-E5B0-CD9C-A5710AA9310C}"/>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5022AAE4-EC56-D9DF-8C6E-CC5E49B4B228}"/>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3">
            <a:extLst>
              <a:ext uri="{FF2B5EF4-FFF2-40B4-BE49-F238E27FC236}">
                <a16:creationId xmlns:a16="http://schemas.microsoft.com/office/drawing/2014/main" id="{5990ECF0-89CE-4E4F-85BF-F7C76B540BF6}"/>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17">
            <a:extLst>
              <a:ext uri="{FF2B5EF4-FFF2-40B4-BE49-F238E27FC236}">
                <a16:creationId xmlns:a16="http://schemas.microsoft.com/office/drawing/2014/main" id="{1C052F4C-2FD2-8779-67B1-883252677B14}"/>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grpSp>
        <p:nvGrpSpPr>
          <p:cNvPr id="21" name="Group 20">
            <a:extLst>
              <a:ext uri="{FF2B5EF4-FFF2-40B4-BE49-F238E27FC236}">
                <a16:creationId xmlns:a16="http://schemas.microsoft.com/office/drawing/2014/main" id="{1E0FE8F7-F4C4-A16A-CA9E-1486D9574A4D}"/>
              </a:ext>
            </a:extLst>
          </p:cNvPr>
          <p:cNvGrpSpPr/>
          <p:nvPr/>
        </p:nvGrpSpPr>
        <p:grpSpPr>
          <a:xfrm>
            <a:off x="763883" y="1826178"/>
            <a:ext cx="823091" cy="914400"/>
            <a:chOff x="4059499" y="1663379"/>
            <a:chExt cx="618904" cy="716230"/>
          </a:xfrm>
        </p:grpSpPr>
        <p:sp>
          <p:nvSpPr>
            <p:cNvPr id="22" name="Freeform: Shape 21">
              <a:extLst>
                <a:ext uri="{FF2B5EF4-FFF2-40B4-BE49-F238E27FC236}">
                  <a16:creationId xmlns:a16="http://schemas.microsoft.com/office/drawing/2014/main" id="{57160D1B-9376-2664-6E66-177B6C6DCCBD}"/>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26">
              <a:extLst>
                <a:ext uri="{FF2B5EF4-FFF2-40B4-BE49-F238E27FC236}">
                  <a16:creationId xmlns:a16="http://schemas.microsoft.com/office/drawing/2014/main" id="{7E871929-8CBD-943E-B0A4-20EB358812B8}"/>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27">
              <a:extLst>
                <a:ext uri="{FF2B5EF4-FFF2-40B4-BE49-F238E27FC236}">
                  <a16:creationId xmlns:a16="http://schemas.microsoft.com/office/drawing/2014/main" id="{9BA5EB73-87A1-E396-09F6-CC41007D9224}"/>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spTree>
    <p:extLst>
      <p:ext uri="{BB962C8B-B14F-4D97-AF65-F5344CB8AC3E}">
        <p14:creationId xmlns:p14="http://schemas.microsoft.com/office/powerpoint/2010/main" val="1096400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969732" y="-1779672"/>
            <a:ext cx="4366105" cy="11260318"/>
          </a:xfrm>
          <a:prstGeom prst="round2DiagRect">
            <a:avLst/>
          </a:prstGeom>
          <a:solidFill>
            <a:schemeClr val="accent3">
              <a:lumMod val="20000"/>
              <a:lumOff val="80000"/>
              <a:alpha val="8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121877" y="2081213"/>
            <a:ext cx="8909337" cy="3538537"/>
          </a:xfrm>
          <a:prstGeom prst="rect">
            <a:avLst/>
          </a:prstGeom>
        </p:spPr>
        <p:txBody>
          <a:bodyPr lIns="91440" tIns="45720" rIns="91440" bIns="45720" anchor="ctr"/>
          <a:lstStyle/>
          <a:p>
            <a:pPr marL="0" indent="0">
              <a:spcBef>
                <a:spcPts val="0"/>
              </a:spcBef>
              <a:spcAft>
                <a:spcPts val="1600"/>
              </a:spcAft>
              <a:buNone/>
            </a:pPr>
            <a:r>
              <a:rPr lang="en-US" sz="2400" dirty="0">
                <a:solidFill>
                  <a:srgbClr val="000000"/>
                </a:solidFill>
                <a:latin typeface="Arial"/>
                <a:ea typeface="Roboto Light"/>
                <a:cs typeface="Arial"/>
              </a:rPr>
              <a:t>Joyful God,</a:t>
            </a:r>
          </a:p>
          <a:p>
            <a:pPr marL="0" indent="0">
              <a:spcBef>
                <a:spcPts val="0"/>
              </a:spcBef>
              <a:spcAft>
                <a:spcPts val="1600"/>
              </a:spcAft>
              <a:buNone/>
            </a:pPr>
            <a:r>
              <a:rPr lang="en-US" sz="2400" dirty="0">
                <a:solidFill>
                  <a:srgbClr val="000000"/>
                </a:solidFill>
                <a:latin typeface="Arial"/>
                <a:ea typeface="Roboto Light"/>
                <a:cs typeface="Arial"/>
              </a:rPr>
              <a:t>Breathe in us your joy. Open our eyes to wonder, our ears to laughter and our hearts to love.</a:t>
            </a:r>
          </a:p>
          <a:p>
            <a:pPr marL="0" indent="0">
              <a:spcBef>
                <a:spcPts val="0"/>
              </a:spcBef>
              <a:spcAft>
                <a:spcPts val="1600"/>
              </a:spcAft>
              <a:buNone/>
            </a:pPr>
            <a:r>
              <a:rPr lang="en-US" sz="2400" dirty="0">
                <a:solidFill>
                  <a:srgbClr val="000000"/>
                </a:solidFill>
                <a:latin typeface="Arial"/>
                <a:ea typeface="Roboto Light"/>
                <a:cs typeface="Arial"/>
              </a:rPr>
              <a:t>May those who teach, like Roland feel the joy of your gaze.</a:t>
            </a:r>
          </a:p>
          <a:p>
            <a:pPr marL="0" indent="0">
              <a:spcBef>
                <a:spcPts val="0"/>
              </a:spcBef>
              <a:spcAft>
                <a:spcPts val="1600"/>
              </a:spcAft>
              <a:buNone/>
            </a:pPr>
            <a:r>
              <a:rPr lang="en-US" sz="2400" dirty="0">
                <a:solidFill>
                  <a:srgbClr val="000000"/>
                </a:solidFill>
                <a:latin typeface="Arial"/>
                <a:ea typeface="Roboto Light"/>
                <a:cs typeface="Arial"/>
              </a:rPr>
              <a:t>Help us to be joyful people in our homes, in our school and in our world.</a:t>
            </a:r>
          </a:p>
          <a:p>
            <a:pPr marL="0" indent="0">
              <a:spcBef>
                <a:spcPts val="0"/>
              </a:spcBef>
              <a:spcAft>
                <a:spcPts val="1600"/>
              </a:spcAft>
              <a:buNone/>
            </a:pPr>
            <a:r>
              <a:rPr lang="en-US" sz="2400" dirty="0">
                <a:solidFill>
                  <a:srgbClr val="000000"/>
                </a:solidFill>
                <a:latin typeface="Arial"/>
                <a:ea typeface="Roboto Light"/>
                <a:cs typeface="Arial"/>
              </a:rPr>
              <a:t>Amen.</a:t>
            </a: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pic>
        <p:nvPicPr>
          <p:cNvPr id="14" name="Picture 13" descr="A black background with a white cross and a lock&#10;&#10;Description automatically generated">
            <a:extLst>
              <a:ext uri="{FF2B5EF4-FFF2-40B4-BE49-F238E27FC236}">
                <a16:creationId xmlns:a16="http://schemas.microsoft.com/office/drawing/2014/main" id="{D60BB7B9-B685-E09E-7FA4-80D0566EE76F}"/>
              </a:ext>
            </a:extLst>
          </p:cNvPr>
          <p:cNvPicPr>
            <a:picLocks noChangeAspect="1"/>
          </p:cNvPicPr>
          <p:nvPr/>
        </p:nvPicPr>
        <p:blipFill>
          <a:blip r:embed="rId2"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grpSp>
        <p:nvGrpSpPr>
          <p:cNvPr id="2" name="Group 1">
            <a:extLst>
              <a:ext uri="{FF2B5EF4-FFF2-40B4-BE49-F238E27FC236}">
                <a16:creationId xmlns:a16="http://schemas.microsoft.com/office/drawing/2014/main" id="{C4C62BE8-DA36-D63D-B22F-5C948C1ABCEB}"/>
              </a:ext>
            </a:extLst>
          </p:cNvPr>
          <p:cNvGrpSpPr/>
          <p:nvPr/>
        </p:nvGrpSpPr>
        <p:grpSpPr>
          <a:xfrm>
            <a:off x="837233" y="2627893"/>
            <a:ext cx="803998" cy="1111769"/>
            <a:chOff x="851780" y="4314886"/>
            <a:chExt cx="303369" cy="422034"/>
          </a:xfrm>
          <a:solidFill>
            <a:srgbClr val="D86075"/>
          </a:solidFill>
        </p:grpSpPr>
        <p:sp>
          <p:nvSpPr>
            <p:cNvPr id="3" name="Freeform: Shape 2">
              <a:extLst>
                <a:ext uri="{FF2B5EF4-FFF2-40B4-BE49-F238E27FC236}">
                  <a16:creationId xmlns:a16="http://schemas.microsoft.com/office/drawing/2014/main" id="{0128DA18-BF6D-91D3-7A1A-3D13225307E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5" name="Freeform: Shape 4">
              <a:extLst>
                <a:ext uri="{FF2B5EF4-FFF2-40B4-BE49-F238E27FC236}">
                  <a16:creationId xmlns:a16="http://schemas.microsoft.com/office/drawing/2014/main" id="{6154F071-3BE5-5337-7D65-B8FADB767807}"/>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6" name="Freeform: Shape 5">
              <a:extLst>
                <a:ext uri="{FF2B5EF4-FFF2-40B4-BE49-F238E27FC236}">
                  <a16:creationId xmlns:a16="http://schemas.microsoft.com/office/drawing/2014/main" id="{257CB2B6-3BF1-2861-DF5D-9EFA0B3FD349}"/>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5" name="Freeform: Shape 14">
              <a:extLst>
                <a:ext uri="{FF2B5EF4-FFF2-40B4-BE49-F238E27FC236}">
                  <a16:creationId xmlns:a16="http://schemas.microsoft.com/office/drawing/2014/main" id="{E18EBCC9-A925-1A0D-E5F5-714EB14E6FB1}"/>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6" name="Freeform: Shape 15">
              <a:extLst>
                <a:ext uri="{FF2B5EF4-FFF2-40B4-BE49-F238E27FC236}">
                  <a16:creationId xmlns:a16="http://schemas.microsoft.com/office/drawing/2014/main" id="{488FA02F-8F52-4219-4E04-D81FEB445F6F}"/>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7" name="Freeform: Shape 16">
              <a:extLst>
                <a:ext uri="{FF2B5EF4-FFF2-40B4-BE49-F238E27FC236}">
                  <a16:creationId xmlns:a16="http://schemas.microsoft.com/office/drawing/2014/main" id="{DB992650-0AE3-468D-BA33-A353ED46D765}"/>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8" name="Freeform: Shape 17">
              <a:extLst>
                <a:ext uri="{FF2B5EF4-FFF2-40B4-BE49-F238E27FC236}">
                  <a16:creationId xmlns:a16="http://schemas.microsoft.com/office/drawing/2014/main" id="{FB72BD61-CA25-A99B-A01D-957AE788D4AD}"/>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19" name="Freeform: Shape 18">
              <a:extLst>
                <a:ext uri="{FF2B5EF4-FFF2-40B4-BE49-F238E27FC236}">
                  <a16:creationId xmlns:a16="http://schemas.microsoft.com/office/drawing/2014/main" id="{9BD3017D-EDA4-2060-D51B-A62DE3622D96}"/>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0" name="Freeform: Shape 19">
              <a:extLst>
                <a:ext uri="{FF2B5EF4-FFF2-40B4-BE49-F238E27FC236}">
                  <a16:creationId xmlns:a16="http://schemas.microsoft.com/office/drawing/2014/main" id="{7046C61B-2C36-F2A4-AC1F-7615FA3F8FAC}"/>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sp>
          <p:nvSpPr>
            <p:cNvPr id="21" name="Freeform: Shape 20">
              <a:extLst>
                <a:ext uri="{FF2B5EF4-FFF2-40B4-BE49-F238E27FC236}">
                  <a16:creationId xmlns:a16="http://schemas.microsoft.com/office/drawing/2014/main" id="{98231E97-F68C-438F-94EF-D81F800464E5}"/>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latin typeface="Arial" panose="020B0604020202020204" pitchFamily="34" charset="0"/>
              </a:endParaRPr>
            </a:p>
          </p:txBody>
        </p:sp>
      </p:grpSp>
      <p:sp>
        <p:nvSpPr>
          <p:cNvPr id="22" name="Text Placeholder 6">
            <a:extLst>
              <a:ext uri="{FF2B5EF4-FFF2-40B4-BE49-F238E27FC236}">
                <a16:creationId xmlns:a16="http://schemas.microsoft.com/office/drawing/2014/main" id="{E9491AE8-335B-BEC4-22E8-CA437251B29C}"/>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D86075"/>
                </a:solidFill>
              </a:rPr>
              <a:t>Joy</a:t>
            </a:r>
          </a:p>
        </p:txBody>
      </p:sp>
      <p:sp>
        <p:nvSpPr>
          <p:cNvPr id="23" name="Freeform: Shape 3">
            <a:extLst>
              <a:ext uri="{FF2B5EF4-FFF2-40B4-BE49-F238E27FC236}">
                <a16:creationId xmlns:a16="http://schemas.microsoft.com/office/drawing/2014/main" id="{40CA5299-924D-3D10-2410-104A6D427A11}"/>
              </a:ext>
            </a:extLst>
          </p:cNvPr>
          <p:cNvSpPr/>
          <p:nvPr/>
        </p:nvSpPr>
        <p:spPr>
          <a:xfrm>
            <a:off x="10471245" y="484495"/>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3">
            <a:extLst>
              <a:ext uri="{FF2B5EF4-FFF2-40B4-BE49-F238E27FC236}">
                <a16:creationId xmlns:a16="http://schemas.microsoft.com/office/drawing/2014/main" id="{17934D16-A974-421A-08A7-0AE6523AFCBF}"/>
              </a:ext>
            </a:extLst>
          </p:cNvPr>
          <p:cNvSpPr/>
          <p:nvPr/>
        </p:nvSpPr>
        <p:spPr>
          <a:xfrm>
            <a:off x="11310453" y="226904"/>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
            <a:extLst>
              <a:ext uri="{FF2B5EF4-FFF2-40B4-BE49-F238E27FC236}">
                <a16:creationId xmlns:a16="http://schemas.microsoft.com/office/drawing/2014/main" id="{93ACBDF4-9180-9368-DAA4-483816A99A03}"/>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3">
              <a:lumMod val="40000"/>
              <a:lumOff val="60000"/>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3">
            <a:extLst>
              <a:ext uri="{FF2B5EF4-FFF2-40B4-BE49-F238E27FC236}">
                <a16:creationId xmlns:a16="http://schemas.microsoft.com/office/drawing/2014/main" id="{EB013AAA-3D9A-F71A-2735-132A11EFD370}"/>
              </a:ext>
            </a:extLst>
          </p:cNvPr>
          <p:cNvSpPr/>
          <p:nvPr/>
        </p:nvSpPr>
        <p:spPr>
          <a:xfrm>
            <a:off x="10267676" y="67367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3">
            <a:extLst>
              <a:ext uri="{FF2B5EF4-FFF2-40B4-BE49-F238E27FC236}">
                <a16:creationId xmlns:a16="http://schemas.microsoft.com/office/drawing/2014/main" id="{BBB66860-F6E7-43A9-0468-55757B2619AC}"/>
              </a:ext>
            </a:extLst>
          </p:cNvPr>
          <p:cNvSpPr/>
          <p:nvPr/>
        </p:nvSpPr>
        <p:spPr>
          <a:xfrm>
            <a:off x="11044186" y="8962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27">
            <a:extLst>
              <a:ext uri="{FF2B5EF4-FFF2-40B4-BE49-F238E27FC236}">
                <a16:creationId xmlns:a16="http://schemas.microsoft.com/office/drawing/2014/main" id="{5BFC4001-8CFF-4618-86A7-AE3C8E5ABCCD}"/>
              </a:ext>
            </a:extLst>
          </p:cNvPr>
          <p:cNvSpPr/>
          <p:nvPr/>
        </p:nvSpPr>
        <p:spPr>
          <a:xfrm>
            <a:off x="10839266" y="1067566"/>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841854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023134" y="3957412"/>
            <a:ext cx="3982886" cy="1569660"/>
          </a:xfrm>
          <a:prstGeom prst="rect">
            <a:avLst/>
          </a:prstGeom>
          <a:noFill/>
        </p:spPr>
        <p:txBody>
          <a:bodyPr wrap="square" lIns="91440" tIns="45720" rIns="91440" bIns="45720" rtlCol="0" anchor="t">
            <a:spAutoFit/>
          </a:bodyPr>
          <a:lstStyle/>
          <a:p>
            <a:pPr algn="ctr">
              <a:spcAft>
                <a:spcPts val="600"/>
              </a:spcAft>
            </a:pPr>
            <a:r>
              <a:rPr lang="en-AU" sz="2400" dirty="0">
                <a:latin typeface="Arial"/>
                <a:cs typeface="Arial"/>
              </a:rPr>
              <a:t>Our final days of Advent, are a time when we can reflect on our Advent journey.</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1468437"/>
          </a:xfrm>
          <a:prstGeom prst="rect">
            <a:avLst/>
          </a:prstGeom>
        </p:spPr>
        <p:txBody>
          <a:bodyPr lIns="91440" tIns="45720" rIns="91440" bIns="45720" anchor="t">
            <a:noAutofit/>
          </a:bodyPr>
          <a:lstStyle/>
          <a:p>
            <a:pPr>
              <a:lnSpc>
                <a:spcPct val="120000"/>
              </a:lnSpc>
              <a:spcBef>
                <a:spcPts val="0"/>
              </a:spcBef>
              <a:spcAft>
                <a:spcPts val="600"/>
              </a:spcAft>
            </a:pPr>
            <a:r>
              <a:rPr lang="en-US" sz="2400" b="1" dirty="0">
                <a:solidFill>
                  <a:srgbClr val="895297"/>
                </a:solidFill>
              </a:rPr>
              <a:t>God, thank you for your</a:t>
            </a:r>
            <a:br>
              <a:rPr lang="en-US" sz="2400" b="1" dirty="0">
                <a:solidFill>
                  <a:srgbClr val="895297"/>
                </a:solidFill>
              </a:rPr>
            </a:br>
            <a:r>
              <a:rPr lang="en-US" sz="2400" b="1" dirty="0">
                <a:solidFill>
                  <a:srgbClr val="895297"/>
                </a:solidFill>
              </a:rPr>
              <a:t>love.</a:t>
            </a:r>
          </a:p>
          <a:p>
            <a:pPr>
              <a:lnSpc>
                <a:spcPct val="120000"/>
              </a:lnSpc>
              <a:spcBef>
                <a:spcPts val="0"/>
              </a:spcBef>
              <a:spcAft>
                <a:spcPts val="600"/>
              </a:spcAft>
            </a:pPr>
            <a:r>
              <a:rPr lang="en-US" sz="2400" b="1" dirty="0">
                <a:solidFill>
                  <a:srgbClr val="895297"/>
                </a:solidFill>
              </a:rPr>
              <a:t>As we light this candle in your name, we ask you to help us share this love with family and friends this Advent.</a:t>
            </a:r>
          </a:p>
          <a:p>
            <a:pPr>
              <a:lnSpc>
                <a:spcPct val="120000"/>
              </a:lnSpc>
              <a:spcBef>
                <a:spcPts val="0"/>
              </a:spcBef>
              <a:spcAft>
                <a:spcPts val="600"/>
              </a:spcAft>
            </a:pPr>
            <a:r>
              <a:rPr lang="en-US" sz="2400" b="1" dirty="0">
                <a:solidFill>
                  <a:srgbClr val="895297"/>
                </a:solidFill>
              </a:rPr>
              <a:t>Amen</a:t>
            </a:r>
          </a:p>
          <a:p>
            <a:pPr>
              <a:lnSpc>
                <a:spcPct val="120000"/>
              </a:lnSpc>
              <a:spcBef>
                <a:spcPts val="0"/>
              </a:spcBef>
              <a:spcAft>
                <a:spcPts val="600"/>
              </a:spcAft>
            </a:pPr>
            <a:endParaRPr lang="en-AU" sz="2000" b="1" dirty="0">
              <a:solidFill>
                <a:srgbClr val="895297"/>
              </a:solidFill>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a:prstGeom prst="rect">
            <a:avLst/>
          </a:prstGeom>
        </p:spPr>
        <p:txBody>
          <a:bodyPr/>
          <a:lstStyle/>
          <a:p>
            <a:r>
              <a:rPr lang="en-AU" dirty="0"/>
              <a:t>Love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48229" y="2371451"/>
            <a:ext cx="558017" cy="771376"/>
          </a:xfrm>
          <a:prstGeom prst="rect">
            <a:avLst/>
          </a:prstGeom>
        </p:spPr>
      </p:pic>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630195" y="-2898076"/>
            <a:ext cx="1029871" cy="7277990"/>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29581" y="333876"/>
            <a:ext cx="8397823"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t>Fourth Week of Advent</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
            <a:extLst>
              <a:ext uri="{FF2B5EF4-FFF2-40B4-BE49-F238E27FC236}">
                <a16:creationId xmlns:a16="http://schemas.microsoft.com/office/drawing/2014/main" id="{323D3242-3CC1-44DE-103D-527F32F4DDFD}"/>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6BAEFEF5-79F7-26D8-0D2F-309D94FEEE36}"/>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3">
            <a:extLst>
              <a:ext uri="{FF2B5EF4-FFF2-40B4-BE49-F238E27FC236}">
                <a16:creationId xmlns:a16="http://schemas.microsoft.com/office/drawing/2014/main" id="{26243274-0E34-51F3-6C6E-206FBC73A377}"/>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6" name="Picture 5">
            <a:extLst>
              <a:ext uri="{FF2B5EF4-FFF2-40B4-BE49-F238E27FC236}">
                <a16:creationId xmlns:a16="http://schemas.microsoft.com/office/drawing/2014/main" id="{D1BF9370-E017-C722-159A-78A34C8732D1}"/>
              </a:ext>
            </a:extLst>
          </p:cNvPr>
          <p:cNvPicPr>
            <a:picLocks noChangeAspect="1"/>
          </p:cNvPicPr>
          <p:nvPr/>
        </p:nvPicPr>
        <p:blipFill>
          <a:blip r:embed="rId5"/>
          <a:stretch>
            <a:fillRect/>
          </a:stretch>
        </p:blipFill>
        <p:spPr>
          <a:xfrm>
            <a:off x="2408696" y="2541901"/>
            <a:ext cx="1211762" cy="1230996"/>
          </a:xfrm>
          <a:prstGeom prst="rect">
            <a:avLst/>
          </a:prstGeom>
        </p:spPr>
      </p:pic>
    </p:spTree>
    <p:extLst>
      <p:ext uri="{BB962C8B-B14F-4D97-AF65-F5344CB8AC3E}">
        <p14:creationId xmlns:p14="http://schemas.microsoft.com/office/powerpoint/2010/main" val="2913147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36610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427881" y="1762180"/>
            <a:ext cx="4366105" cy="4176616"/>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522624" y="464869"/>
            <a:ext cx="7302335" cy="684213"/>
          </a:xfrm>
          <a:prstGeom prst="rect">
            <a:avLst/>
          </a:prstGeom>
        </p:spPr>
        <p:txBody>
          <a:bodyPr/>
          <a:lstStyle/>
          <a:p>
            <a:pPr marL="0" indent="0">
              <a:buNone/>
            </a:pPr>
            <a:r>
              <a:rPr lang="en-AU" sz="3600" b="1" dirty="0">
                <a:solidFill>
                  <a:schemeClr val="accent1"/>
                </a:solidFill>
              </a:rPr>
              <a:t>Gospel Reflection</a:t>
            </a: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190674" y="2974662"/>
            <a:ext cx="6283604" cy="2587511"/>
          </a:xfrm>
          <a:prstGeom prst="rect">
            <a:avLst/>
          </a:prstGeom>
        </p:spPr>
        <p:txBody>
          <a:bodyPr lIns="91440" tIns="45720" rIns="91440" bIns="45720" anchor="t"/>
          <a:lstStyle/>
          <a:p>
            <a:pPr marL="342900" indent="-342900">
              <a:buFont typeface="Arial" panose="020B0604020202020204" pitchFamily="34" charset="0"/>
              <a:buChar char="•"/>
            </a:pPr>
            <a:r>
              <a:rPr lang="en-US" sz="2400" dirty="0"/>
              <a:t>Why do you think that baby John jumped with joy in Elizabeth’s womb?</a:t>
            </a:r>
          </a:p>
          <a:p>
            <a:pPr marL="342900" indent="-342900">
              <a:buFont typeface="Arial" panose="020B0604020202020204" pitchFamily="34" charset="0"/>
              <a:buChar char="•"/>
            </a:pPr>
            <a:r>
              <a:rPr lang="en-US" sz="2400" dirty="0"/>
              <a:t>Can you remember a time when you have leapt for joy?</a:t>
            </a:r>
          </a:p>
          <a:p>
            <a:pPr marL="342900" indent="-342900">
              <a:buFont typeface="Arial" panose="020B0604020202020204" pitchFamily="34" charset="0"/>
              <a:buChar char="•"/>
            </a:pPr>
            <a:r>
              <a:rPr lang="en-US" sz="2400" dirty="0"/>
              <a:t>Do you think a personal visit from a cousin is more special than a phone call?</a:t>
            </a:r>
          </a:p>
          <a:p>
            <a:pPr marL="342900" indent="-342900">
              <a:buFont typeface="Arial" panose="020B0604020202020204" pitchFamily="34" charset="0"/>
              <a:buChar char="•"/>
            </a:pPr>
            <a:r>
              <a:rPr lang="en-US" sz="2400" dirty="0"/>
              <a:t>Who will you be visiting this Christmas?</a:t>
            </a:r>
          </a:p>
          <a:p>
            <a:pPr marL="342900" indent="-342900">
              <a:buFont typeface="Arial" panose="020B0604020202020204" pitchFamily="34" charset="0"/>
              <a:buChar char="•"/>
            </a:pPr>
            <a:endParaRPr lang="en-AU" sz="2000" dirty="0">
              <a:solidFill>
                <a:srgbClr val="895297"/>
              </a:solidFill>
            </a:endParaRPr>
          </a:p>
          <a:p>
            <a:endParaRPr lang="en-AU" sz="20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88508" y="3262484"/>
            <a:ext cx="3244850" cy="2589272"/>
          </a:xfrm>
          <a:prstGeom prst="rect">
            <a:avLst/>
          </a:prstGeom>
        </p:spPr>
        <p:txBody>
          <a:bodyPr lIns="91440" tIns="45720" rIns="91440" bIns="45720" anchor="t"/>
          <a:lstStyle/>
          <a:p>
            <a:pPr marL="0" indent="0" algn="ctr">
              <a:buNone/>
            </a:pPr>
            <a:r>
              <a:rPr lang="en-AU" sz="2400" b="1" dirty="0">
                <a:solidFill>
                  <a:srgbClr val="895297"/>
                </a:solidFill>
              </a:rPr>
              <a:t>Luke </a:t>
            </a:r>
            <a:br>
              <a:rPr lang="en-AU" sz="2400" b="1" dirty="0">
                <a:solidFill>
                  <a:srgbClr val="895297"/>
                </a:solidFill>
              </a:rPr>
            </a:br>
            <a:r>
              <a:rPr lang="en-AU" sz="2400" b="1" dirty="0">
                <a:solidFill>
                  <a:srgbClr val="895297"/>
                </a:solidFill>
              </a:rPr>
              <a:t>1:39 - 44</a:t>
            </a:r>
            <a:endParaRPr lang="en-AU" sz="2400" b="1" dirty="0">
              <a:solidFill>
                <a:srgbClr val="895297"/>
              </a:solidFill>
              <a:cs typeface="Arial"/>
            </a:endParaRPr>
          </a:p>
          <a:p>
            <a:pPr marL="0" indent="0" algn="ctr">
              <a:buNone/>
            </a:pPr>
            <a:endParaRPr lang="en-AU" sz="2400" b="1" dirty="0">
              <a:solidFill>
                <a:srgbClr val="895297"/>
              </a:solidFill>
            </a:endParaRPr>
          </a:p>
          <a:p>
            <a:pPr marL="0" indent="0" algn="ctr">
              <a:buNone/>
            </a:pPr>
            <a:r>
              <a:rPr lang="en-AU" sz="2400" b="1" dirty="0">
                <a:solidFill>
                  <a:srgbClr val="895297"/>
                </a:solidFill>
                <a:latin typeface="Arial"/>
                <a:cs typeface="Arial"/>
              </a:rPr>
              <a:t>Mary visits Elizabeth</a:t>
            </a: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p:nvPicPr>
        <p:blipFill>
          <a:blip r:embed="rId3"/>
          <a:stretch>
            <a:fillRect/>
          </a:stretch>
        </p:blipFill>
        <p:spPr>
          <a:xfrm>
            <a:off x="2131622" y="2074356"/>
            <a:ext cx="958622" cy="731515"/>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p:nvGrpSpPr>
        <p:grpSpPr>
          <a:xfrm>
            <a:off x="8018097" y="1803469"/>
            <a:ext cx="628758" cy="103516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5" name="TextBox 24">
            <a:extLst>
              <a:ext uri="{FF2B5EF4-FFF2-40B4-BE49-F238E27FC236}">
                <a16:creationId xmlns:a16="http://schemas.microsoft.com/office/drawing/2014/main" id="{DD084DD9-DBEF-CCC6-2000-74B680511D9A}"/>
              </a:ext>
            </a:extLst>
          </p:cNvPr>
          <p:cNvSpPr txBox="1"/>
          <p:nvPr/>
        </p:nvSpPr>
        <p:spPr>
          <a:xfrm>
            <a:off x="644769" y="6189785"/>
            <a:ext cx="4054473" cy="461665"/>
          </a:xfrm>
          <a:prstGeom prst="rect">
            <a:avLst/>
          </a:prstGeom>
          <a:noFill/>
        </p:spPr>
        <p:txBody>
          <a:bodyPr wrap="square" rtlCol="0">
            <a:spAutoFit/>
          </a:bodyPr>
          <a:lstStyle/>
          <a:p>
            <a:r>
              <a:rPr lang="en-AU" sz="1200" dirty="0"/>
              <a:t>Teachers: The text for the Gospel is in the Notes section of this slide.</a:t>
            </a:r>
          </a:p>
        </p:txBody>
      </p:sp>
      <p:sp>
        <p:nvSpPr>
          <p:cNvPr id="26" name="Text Placeholder 6">
            <a:extLst>
              <a:ext uri="{FF2B5EF4-FFF2-40B4-BE49-F238E27FC236}">
                <a16:creationId xmlns:a16="http://schemas.microsoft.com/office/drawing/2014/main" id="{C423CE26-D3B2-8EA9-1156-AE93C7515F09}"/>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Tree>
    <p:extLst>
      <p:ext uri="{BB962C8B-B14F-4D97-AF65-F5344CB8AC3E}">
        <p14:creationId xmlns:p14="http://schemas.microsoft.com/office/powerpoint/2010/main" val="651716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Diagonal Corner Rectangle 8" descr="An African woman wearing a light grey t-shirt smiles, standing in front of a mud brick hut.&#10;">
            <a:extLst>
              <a:ext uri="{FF2B5EF4-FFF2-40B4-BE49-F238E27FC236}">
                <a16:creationId xmlns:a16="http://schemas.microsoft.com/office/drawing/2014/main" id="{1D56E34E-D697-157D-D958-6724CB5CF132}"/>
              </a:ext>
            </a:extLst>
          </p:cNvPr>
          <p:cNvSpPr/>
          <p:nvPr/>
        </p:nvSpPr>
        <p:spPr>
          <a:xfrm>
            <a:off x="7118772" y="1467977"/>
            <a:ext cx="4745127" cy="4730447"/>
          </a:xfrm>
          <a:prstGeom prst="round2DiagRect">
            <a:avLst/>
          </a:prstGeom>
          <a:blipFill dpi="0" rotWithShape="1">
            <a:blip r:embed="rId3" cstate="print">
              <a:extLst>
                <a:ext uri="{28A0092B-C50C-407E-A947-70E740481C1C}">
                  <a14:useLocalDpi xmlns:a14="http://schemas.microsoft.com/office/drawing/2010/main" val="0"/>
                </a:ext>
              </a:extLst>
            </a:blip>
            <a:srcRect/>
            <a:stretch>
              <a:fillRect l="-16460" r="-164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463566" y="464869"/>
            <a:ext cx="7361393" cy="684213"/>
          </a:xfrm>
          <a:prstGeom prst="rect">
            <a:avLst/>
          </a:prstGeom>
        </p:spPr>
        <p:txBody>
          <a:bodyPr/>
          <a:lstStyle/>
          <a:p>
            <a:pPr marL="0" indent="0">
              <a:buNone/>
            </a:pPr>
            <a:r>
              <a:rPr lang="en-AU" sz="3600" b="1" dirty="0">
                <a:solidFill>
                  <a:schemeClr val="accent1"/>
                </a:solidFill>
              </a:rPr>
              <a:t>Lemakot Health Centre</a:t>
            </a:r>
          </a:p>
        </p:txBody>
      </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7" name="Round Diagonal Corner Rectangle 8">
            <a:extLst>
              <a:ext uri="{FF2B5EF4-FFF2-40B4-BE49-F238E27FC236}">
                <a16:creationId xmlns:a16="http://schemas.microsoft.com/office/drawing/2014/main" id="{BA34376F-B666-AB33-9C7A-CCB5F8399133}"/>
              </a:ext>
            </a:extLst>
          </p:cNvPr>
          <p:cNvSpPr/>
          <p:nvPr/>
        </p:nvSpPr>
        <p:spPr>
          <a:xfrm flipV="1">
            <a:off x="463567" y="1467977"/>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697131" y="1731056"/>
            <a:ext cx="5926407" cy="4204288"/>
          </a:xfrm>
          <a:prstGeom prst="rect">
            <a:avLst/>
          </a:prstGeom>
        </p:spPr>
        <p:txBody>
          <a:bodyPr lIns="91440" tIns="45720" rIns="91440" bIns="45720" anchor="t"/>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spcAft>
                <a:spcPts val="1200"/>
              </a:spcAft>
            </a:pPr>
            <a:r>
              <a:rPr lang="en-US" sz="2400" b="0" dirty="0">
                <a:solidFill>
                  <a:srgbClr val="000000"/>
                </a:solidFill>
                <a:ea typeface="Roboto Light"/>
                <a:cs typeface="Arial" panose="020B0604020202020204" pitchFamily="34" charset="0"/>
              </a:rPr>
              <a:t>The Lemakot Health Center in rural Papua New Guinea last had repairs 37 years ago. Earlier this year Caritas Australia and Catholic Church Health Services helped replace its roof. </a:t>
            </a:r>
          </a:p>
          <a:p>
            <a:pPr algn="l">
              <a:spcBef>
                <a:spcPts val="0"/>
              </a:spcBef>
              <a:spcAft>
                <a:spcPts val="1200"/>
              </a:spcAft>
            </a:pPr>
            <a:r>
              <a:rPr lang="en-US" sz="2400" b="0" dirty="0">
                <a:solidFill>
                  <a:srgbClr val="000000"/>
                </a:solidFill>
                <a:ea typeface="Roboto Light"/>
                <a:cs typeface="Arial" panose="020B0604020202020204" pitchFamily="34" charset="0"/>
              </a:rPr>
              <a:t>The cost of supplies in Papua New Guinea is high, making it almost impossible for those on low incomes in rural areas to buy them. </a:t>
            </a:r>
          </a:p>
          <a:p>
            <a:pPr algn="l">
              <a:spcBef>
                <a:spcPts val="0"/>
              </a:spcBef>
              <a:spcAft>
                <a:spcPts val="1200"/>
              </a:spcAft>
            </a:pP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Times New Roman"/>
            </a:endParaRPr>
          </a:p>
          <a:p>
            <a:pPr algn="l">
              <a:spcBef>
                <a:spcPts val="0"/>
              </a:spcBef>
              <a:spcAft>
                <a:spcPts val="1200"/>
              </a:spcAft>
            </a:pPr>
            <a:endParaRPr lang="en-AU" sz="2400" b="0" dirty="0">
              <a:solidFill>
                <a:srgbClr val="000000"/>
              </a:solidFill>
              <a:ea typeface="Calibri" panose="020F0502020204030204" pitchFamily="34" charset="0"/>
              <a:cs typeface="Times New Roman" panose="02020603050405020304" pitchFamily="18" charset="0"/>
            </a:endParaRPr>
          </a:p>
          <a:p>
            <a:pPr algn="l">
              <a:spcBef>
                <a:spcPts val="0"/>
              </a:spcBef>
              <a:spcAft>
                <a:spcPts val="1200"/>
              </a:spcAft>
            </a:pPr>
            <a:endParaRPr lang="en-AU" sz="2400" b="0" dirty="0">
              <a:solidFill>
                <a:srgbClr val="000000"/>
              </a:solidFill>
              <a:cs typeface="Arial"/>
            </a:endParaRPr>
          </a:p>
        </p:txBody>
      </p:sp>
      <p:sp>
        <p:nvSpPr>
          <p:cNvPr id="28" name="Text Placeholder 6">
            <a:extLst>
              <a:ext uri="{FF2B5EF4-FFF2-40B4-BE49-F238E27FC236}">
                <a16:creationId xmlns:a16="http://schemas.microsoft.com/office/drawing/2014/main" id="{F0A34FBC-B2E1-3426-58E4-33BE6AF22212}"/>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Tree>
    <p:extLst>
      <p:ext uri="{BB962C8B-B14F-4D97-AF65-F5344CB8AC3E}">
        <p14:creationId xmlns:p14="http://schemas.microsoft.com/office/powerpoint/2010/main" val="1278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sz="3200" dirty="0"/>
              <a:t>Religious education curriculum links </a:t>
            </a:r>
          </a:p>
        </p:txBody>
      </p:sp>
      <p:sp>
        <p:nvSpPr>
          <p:cNvPr id="3" name="Text Placeholder 2"/>
          <p:cNvSpPr>
            <a:spLocks noGrp="1"/>
          </p:cNvSpPr>
          <p:nvPr>
            <p:ph type="body" sz="quarter" idx="10"/>
          </p:nvPr>
        </p:nvSpPr>
        <p:spPr>
          <a:xfrm>
            <a:off x="869950" y="1123275"/>
            <a:ext cx="10063939" cy="4611449"/>
          </a:xfrm>
          <a:prstGeom prst="rect">
            <a:avLst/>
          </a:prstGeom>
        </p:spPr>
        <p:txBody>
          <a:bodyPr/>
          <a:lstStyle/>
          <a:p>
            <a:pPr marL="0" indent="0">
              <a:lnSpc>
                <a:spcPct val="107000"/>
              </a:lnSpc>
              <a:buNone/>
              <a:defRPr/>
            </a:pPr>
            <a:r>
              <a:rPr lang="en-AU" sz="2000" dirty="0">
                <a:latin typeface="Arial" panose="020B0604020202020204" pitchFamily="34" charset="0"/>
                <a:ea typeface="Calibri" panose="020F0502020204030204" pitchFamily="34" charset="0"/>
              </a:rPr>
              <a:t>Caritas Australia’s Advent resource can help students:</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Become more familiar with the Scripture stories for Advent</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Identify important times of the liturgical year</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Identify important symbols, signs and rituals of the Catholic Tradition</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Demonstrate developing understanding and appreciation of the Church as a community that continues the mission of Jesus</a:t>
            </a:r>
          </a:p>
          <a:p>
            <a:pPr marL="342900" indent="-342900">
              <a:lnSpc>
                <a:spcPct val="107000"/>
              </a:lnSpc>
              <a:buFont typeface="Arial" panose="020B0604020202020204" pitchFamily="34" charset="0"/>
              <a:buChar char="•"/>
              <a:defRPr/>
            </a:pPr>
            <a:r>
              <a:rPr lang="en-AU" sz="2000" dirty="0">
                <a:latin typeface="Arial" panose="020B0604020202020204" pitchFamily="34" charset="0"/>
                <a:ea typeface="Calibri" panose="020F0502020204030204" pitchFamily="34" charset="0"/>
              </a:rPr>
              <a:t>Compose and pray simple prayers</a:t>
            </a:r>
          </a:p>
          <a:p>
            <a:pPr marL="342900" indent="-342900">
              <a:lnSpc>
                <a:spcPct val="107000"/>
              </a:lnSpc>
              <a:spcAft>
                <a:spcPts val="800"/>
              </a:spcAft>
              <a:buFont typeface="Arial" panose="020B0604020202020204" pitchFamily="34" charset="0"/>
              <a:buChar char="•"/>
              <a:defRPr/>
            </a:pPr>
            <a:r>
              <a:rPr lang="en-AU" sz="2000" dirty="0">
                <a:latin typeface="Arial" panose="020B0604020202020204" pitchFamily="34" charset="0"/>
                <a:ea typeface="Calibri" panose="020F0502020204030204" pitchFamily="34" charset="0"/>
              </a:rPr>
              <a:t>Learn about the Church’s response to injustice through its organisations.</a:t>
            </a:r>
            <a:endParaRPr lang="en-AU" sz="2000" dirty="0"/>
          </a:p>
        </p:txBody>
      </p:sp>
      <p:sp>
        <p:nvSpPr>
          <p:cNvPr id="4" name="Text Placeholder 2">
            <a:extLst>
              <a:ext uri="{FF2B5EF4-FFF2-40B4-BE49-F238E27FC236}">
                <a16:creationId xmlns:a16="http://schemas.microsoft.com/office/drawing/2014/main" id="{FE8A1EEB-2A86-4F12-B9BA-0DB092F5F2F7}"/>
              </a:ext>
            </a:extLst>
          </p:cNvPr>
          <p:cNvSpPr txBox="1">
            <a:spLocks/>
          </p:cNvSpPr>
          <p:nvPr/>
        </p:nvSpPr>
        <p:spPr>
          <a:xfrm>
            <a:off x="869950" y="4477496"/>
            <a:ext cx="10463334" cy="1791420"/>
          </a:xfrm>
          <a:prstGeom prst="rect">
            <a:avLst/>
          </a:prstGeom>
        </p:spPr>
        <p:txBody>
          <a:bodyPr lIns="91440" tIns="45720" rIns="91440" bIns="45720" anchor="t"/>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218440">
              <a:spcBef>
                <a:spcPts val="94"/>
              </a:spcBef>
              <a:spcAft>
                <a:spcPts val="600"/>
              </a:spcAft>
            </a:pPr>
            <a:r>
              <a:rPr lang="en-AU" sz="1100" b="1" dirty="0">
                <a:solidFill>
                  <a:srgbClr val="000000"/>
                </a:solidFill>
                <a:ea typeface="+mn-lt"/>
                <a:cs typeface="+mn-lt"/>
              </a:rPr>
              <a:t>Note: </a:t>
            </a:r>
            <a:r>
              <a:rPr lang="en-AU" sz="1100" dirty="0">
                <a:solidFill>
                  <a:srgbClr val="000000"/>
                </a:solidFill>
                <a:ea typeface="+mn-lt"/>
                <a:cs typeface="+mn-lt"/>
              </a:rPr>
              <a:t>This PowerPoint is editable so you can adapt it to your needs. If you do edit this resource, please ensure content and photos remain with the appropriate credit to Caritas Australia and the photographers.</a:t>
            </a:r>
            <a:endParaRPr lang="en-US" sz="1100" dirty="0">
              <a:solidFill>
                <a:srgbClr val="000000"/>
              </a:solidFill>
              <a:ea typeface="+mn-lt"/>
              <a:cs typeface="+mn-lt"/>
            </a:endParaRPr>
          </a:p>
          <a:p>
            <a:pPr marR="4445">
              <a:spcBef>
                <a:spcPts val="533"/>
              </a:spcBef>
              <a:spcAft>
                <a:spcPts val="600"/>
              </a:spcAft>
            </a:pPr>
            <a:r>
              <a:rPr lang="en-AU" sz="1100" b="1" dirty="0">
                <a:solidFill>
                  <a:srgbClr val="000000"/>
                </a:solidFill>
                <a:ea typeface="+mn-lt"/>
                <a:cs typeface="+mn-lt"/>
              </a:rPr>
              <a:t>Copyright Policy: </a:t>
            </a:r>
            <a:r>
              <a:rPr lang="en-AU" sz="1100" dirty="0">
                <a:solidFill>
                  <a:srgbClr val="000000"/>
                </a:solidFill>
                <a:ea typeface="+mn-lt"/>
                <a:cs typeface="+mn-lt"/>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100" u="sng" dirty="0">
                <a:solidFill>
                  <a:srgbClr val="000000"/>
                </a:solidFill>
                <a:ea typeface="+mn-lt"/>
                <a:cs typeface="+mn-lt"/>
                <a:hlinkClick r:id="rId3">
                  <a:extLst>
                    <a:ext uri="{A12FA001-AC4F-418D-AE19-62706E023703}">
                      <ahyp:hlinkClr xmlns:ahyp="http://schemas.microsoft.com/office/drawing/2018/hyperlinkcolor" val="tx"/>
                    </a:ext>
                  </a:extLst>
                </a:hlinkClick>
              </a:rPr>
              <a:t>Caritas Australia</a:t>
            </a:r>
            <a:r>
              <a:rPr lang="en-AU" sz="1100" dirty="0">
                <a:solidFill>
                  <a:srgbClr val="000000"/>
                </a:solidFill>
                <a:ea typeface="+mn-lt"/>
                <a:cs typeface="+mn-lt"/>
              </a:rPr>
              <a:t> </a:t>
            </a:r>
            <a:endParaRPr lang="en-US" sz="1100" dirty="0">
              <a:solidFill>
                <a:srgbClr val="000000"/>
              </a:solidFill>
              <a:ea typeface="+mn-lt"/>
              <a:cs typeface="+mn-lt"/>
            </a:endParaRPr>
          </a:p>
          <a:p>
            <a:pPr>
              <a:spcBef>
                <a:spcPts val="0"/>
              </a:spcBef>
              <a:spcAft>
                <a:spcPts val="600"/>
              </a:spcAft>
            </a:pPr>
            <a:r>
              <a:rPr lang="en-US" sz="1100" b="1" dirty="0">
                <a:solidFill>
                  <a:srgbClr val="000000"/>
                </a:solidFill>
                <a:ea typeface="+mn-lt"/>
                <a:cs typeface="+mn-lt"/>
              </a:rPr>
              <a:t>Links to external sites: </a:t>
            </a:r>
            <a:r>
              <a:rPr lang="en-US" sz="1100" dirty="0">
                <a:solidFill>
                  <a:srgbClr val="000000"/>
                </a:solidFill>
                <a:ea typeface="+mn-lt"/>
                <a:cs typeface="+mn-lt"/>
              </a:rPr>
              <a:t>This site contains links to external web sites. Caritas Australia takes no responsibility for the content of such sites, nor do links to such sites imply endorsement of the views expressed therein. External links are provided for informational purposes only.</a:t>
            </a: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pPr>
              <a:spcBef>
                <a:spcPts val="0"/>
              </a:spcBef>
              <a:spcAft>
                <a:spcPts val="600"/>
              </a:spcAft>
            </a:pPr>
            <a:endParaRPr lang="en-US" sz="1100" dirty="0">
              <a:solidFill>
                <a:srgbClr val="000000"/>
              </a:solidFill>
              <a:cs typeface="Arial"/>
            </a:endParaRPr>
          </a:p>
          <a:p>
            <a:endParaRPr lang="en-AU" sz="1100" dirty="0">
              <a:solidFill>
                <a:srgbClr val="000000"/>
              </a:solidFill>
              <a:cs typeface="Arial"/>
            </a:endParaRPr>
          </a:p>
        </p:txBody>
      </p:sp>
    </p:spTree>
    <p:extLst>
      <p:ext uri="{BB962C8B-B14F-4D97-AF65-F5344CB8AC3E}">
        <p14:creationId xmlns:p14="http://schemas.microsoft.com/office/powerpoint/2010/main" val="1730617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8">
            <a:extLst>
              <a:ext uri="{FF2B5EF4-FFF2-40B4-BE49-F238E27FC236}">
                <a16:creationId xmlns:a16="http://schemas.microsoft.com/office/drawing/2014/main" id="{6C896A2D-FD01-AE1A-5578-9503C36CD6F9}"/>
              </a:ext>
            </a:extLst>
          </p:cNvPr>
          <p:cNvSpPr/>
          <p:nvPr/>
        </p:nvSpPr>
        <p:spPr>
          <a:xfrm flipV="1">
            <a:off x="375514" y="283146"/>
            <a:ext cx="11423633" cy="5812853"/>
          </a:xfrm>
          <a:prstGeom prst="round2DiagRect">
            <a:avLst>
              <a:gd name="adj1" fmla="val 16667"/>
              <a:gd name="adj2" fmla="val 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4294967295"/>
          </p:nvPr>
        </p:nvSpPr>
        <p:spPr>
          <a:xfrm>
            <a:off x="621431" y="622300"/>
            <a:ext cx="10843738" cy="5613400"/>
          </a:xfrm>
          <a:prstGeom prst="rect">
            <a:avLst/>
          </a:prstGeom>
        </p:spPr>
        <p:txBody>
          <a:bodyPr lIns="91440" tIns="45720" rIns="91440" bIns="45720" anchor="t"/>
          <a:lstStyle/>
          <a:p>
            <a:pPr marL="0" indent="0">
              <a:spcBef>
                <a:spcPts val="0"/>
              </a:spcBef>
              <a:spcAft>
                <a:spcPts val="1200"/>
              </a:spcAft>
              <a:buNone/>
            </a:pPr>
            <a:r>
              <a:rPr lang="en-US" sz="2400" dirty="0">
                <a:solidFill>
                  <a:srgbClr val="000000"/>
                </a:solidFill>
                <a:latin typeface="Arial"/>
                <a:ea typeface="Roboto Light"/>
                <a:cs typeface="Arial" panose="020B0604020202020204" pitchFamily="34" charset="0"/>
              </a:rPr>
              <a:t>“Women have babies in very challenging circumstances, even though they are in a health centre. Old equipment that doesn’t work can affect the way we deliver our health services,” said </a:t>
            </a:r>
            <a:r>
              <a:rPr lang="en-AU" sz="2400" dirty="0">
                <a:solidFill>
                  <a:srgbClr val="000000"/>
                </a:solidFill>
                <a:latin typeface="+mn-lt"/>
                <a:cs typeface="Roboto Light"/>
              </a:rPr>
              <a:t>Dr Kari from Catholic Church Health Services.</a:t>
            </a:r>
            <a:endParaRPr lang="en-US" sz="2400" dirty="0">
              <a:solidFill>
                <a:srgbClr val="000000"/>
              </a:solidFill>
              <a:latin typeface="Arial"/>
              <a:ea typeface="Roboto Light"/>
              <a:cs typeface="Arial" panose="020B0604020202020204" pitchFamily="34" charset="0"/>
            </a:endParaRPr>
          </a:p>
          <a:p>
            <a:pPr marL="0" indent="0">
              <a:spcBef>
                <a:spcPts val="0"/>
              </a:spcBef>
              <a:spcAft>
                <a:spcPts val="1200"/>
              </a:spcAft>
              <a:buNone/>
            </a:pPr>
            <a:r>
              <a:rPr lang="en-US" sz="2400" dirty="0">
                <a:solidFill>
                  <a:srgbClr val="000000"/>
                </a:solidFill>
                <a:latin typeface="Arial"/>
                <a:ea typeface="Roboto Light"/>
                <a:cs typeface="Arial" panose="020B0604020202020204" pitchFamily="34" charset="0"/>
              </a:rPr>
              <a:t>The rusty roof on Lemakot Health Centre was full of holes and rain came into treatment rooms. There was no running water or electricity.  This made it hard to deliver the healthcare patients needed. </a:t>
            </a:r>
          </a:p>
          <a:p>
            <a:pPr marL="0" indent="0">
              <a:spcBef>
                <a:spcPts val="0"/>
              </a:spcBef>
              <a:spcAft>
                <a:spcPts val="1200"/>
              </a:spcAft>
              <a:buNone/>
            </a:pPr>
            <a:r>
              <a:rPr lang="en-US" sz="2400" dirty="0">
                <a:solidFill>
                  <a:srgbClr val="000000"/>
                </a:solidFill>
                <a:latin typeface="Arial"/>
                <a:ea typeface="Roboto Light"/>
                <a:cs typeface="Arial" panose="020B0604020202020204" pitchFamily="34" charset="0"/>
              </a:rPr>
              <a:t>Thanks to Caritas Australia and its partners a new roof has now been installed, sealing the building – which has also been newly repainted. Several water tanks are now in operation and there are no electrical hazards.</a:t>
            </a:r>
          </a:p>
          <a:p>
            <a:pPr marL="0" indent="0">
              <a:spcBef>
                <a:spcPts val="0"/>
              </a:spcBef>
              <a:spcAft>
                <a:spcPts val="1200"/>
              </a:spcAft>
              <a:buNone/>
            </a:pPr>
            <a:endParaRPr lang="en-AU" sz="2400" dirty="0">
              <a:latin typeface="Arial"/>
              <a:ea typeface="Roboto Light"/>
              <a:cs typeface="Arial" panose="020B0604020202020204" pitchFamily="34" charset="0"/>
            </a:endParaRPr>
          </a:p>
          <a:p>
            <a:pPr marL="0" indent="0">
              <a:spcBef>
                <a:spcPts val="0"/>
              </a:spcBef>
              <a:spcAft>
                <a:spcPts val="1200"/>
              </a:spcAft>
              <a:buNone/>
            </a:pPr>
            <a:endParaRPr lang="en-AU" sz="2400" dirty="0">
              <a:latin typeface="+mj-lt"/>
              <a:cs typeface="Arial"/>
            </a:endParaRPr>
          </a:p>
          <a:p>
            <a:pPr marL="0" indent="0">
              <a:spcBef>
                <a:spcPts val="0"/>
              </a:spcBef>
              <a:spcAft>
                <a:spcPts val="1200"/>
              </a:spcAft>
              <a:buNone/>
            </a:pPr>
            <a:endParaRPr lang="en-AU" sz="2400" dirty="0">
              <a:latin typeface="+mj-lt"/>
              <a:cs typeface="Times New Roman"/>
            </a:endParaRPr>
          </a:p>
        </p:txBody>
      </p:sp>
      <p:pic>
        <p:nvPicPr>
          <p:cNvPr id="4" name="Picture 3" descr="A black background with a white cross and a lock&#10;&#10;Description automatically generated">
            <a:extLst>
              <a:ext uri="{FF2B5EF4-FFF2-40B4-BE49-F238E27FC236}">
                <a16:creationId xmlns:a16="http://schemas.microsoft.com/office/drawing/2014/main" id="{64879024-3207-F42C-6687-2CF7EE8373ED}"/>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2772616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55B5985B-9A48-4EB7-AB7D-565CC17CC045}"/>
              </a:ext>
            </a:extLst>
          </p:cNvPr>
          <p:cNvSpPr/>
          <p:nvPr/>
        </p:nvSpPr>
        <p:spPr>
          <a:xfrm flipV="1">
            <a:off x="506136" y="1368979"/>
            <a:ext cx="10997107" cy="478068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866" dirty="0">
              <a:latin typeface="Arial" panose="020B0604020202020204" pitchFamily="34" charset="0"/>
            </a:endParaRP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p:txBody>
          <a:bodyPr/>
          <a:lstStyle/>
          <a:p>
            <a:r>
              <a:rPr lang="en-AU" dirty="0"/>
              <a:t>Love</a:t>
            </a:r>
          </a:p>
        </p:txBody>
      </p:sp>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Reflect and take action</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2" name="TextBox 11">
            <a:extLst>
              <a:ext uri="{FF2B5EF4-FFF2-40B4-BE49-F238E27FC236}">
                <a16:creationId xmlns:a16="http://schemas.microsoft.com/office/drawing/2014/main" id="{DE144CD4-8AFD-E149-C9CF-8E94D509A8A5}"/>
              </a:ext>
            </a:extLst>
          </p:cNvPr>
          <p:cNvSpPr txBox="1"/>
          <p:nvPr/>
        </p:nvSpPr>
        <p:spPr>
          <a:xfrm>
            <a:off x="1800807" y="1545184"/>
            <a:ext cx="9680177" cy="2092881"/>
          </a:xfrm>
          <a:prstGeom prst="rect">
            <a:avLst/>
          </a:prstGeom>
          <a:noFill/>
        </p:spPr>
        <p:txBody>
          <a:bodyPr wrap="square">
            <a:spAutoFit/>
          </a:bodyPr>
          <a:lstStyle/>
          <a:p>
            <a:pPr>
              <a:spcBef>
                <a:spcPts val="0"/>
              </a:spcBef>
              <a:spcAft>
                <a:spcPts val="600"/>
              </a:spcAft>
            </a:pPr>
            <a:r>
              <a:rPr lang="en-US" sz="2400" dirty="0">
                <a:solidFill>
                  <a:srgbClr val="000000"/>
                </a:solidFill>
              </a:rPr>
              <a:t>Why is it important that good, safe health care is provided for women having babies?</a:t>
            </a:r>
          </a:p>
          <a:p>
            <a:pPr>
              <a:spcBef>
                <a:spcPts val="0"/>
              </a:spcBef>
              <a:spcAft>
                <a:spcPts val="600"/>
              </a:spcAft>
            </a:pPr>
            <a:r>
              <a:rPr lang="en-US" sz="2400" dirty="0">
                <a:solidFill>
                  <a:srgbClr val="000000"/>
                </a:solidFill>
              </a:rPr>
              <a:t>Where do you see love in the Lemakot Health Centre story? </a:t>
            </a:r>
          </a:p>
          <a:p>
            <a:pPr>
              <a:spcBef>
                <a:spcPts val="0"/>
              </a:spcBef>
              <a:spcAft>
                <a:spcPts val="600"/>
              </a:spcAft>
            </a:pPr>
            <a:r>
              <a:rPr lang="en-US" sz="2400" dirty="0">
                <a:solidFill>
                  <a:srgbClr val="000000"/>
                </a:solidFill>
              </a:rPr>
              <a:t>Love can be shown in many ways. Love was shown to the Lemakot community.  How do you show you love your community?</a:t>
            </a:r>
          </a:p>
        </p:txBody>
      </p:sp>
      <p:sp>
        <p:nvSpPr>
          <p:cNvPr id="19" name="TextBox 18">
            <a:extLst>
              <a:ext uri="{FF2B5EF4-FFF2-40B4-BE49-F238E27FC236}">
                <a16:creationId xmlns:a16="http://schemas.microsoft.com/office/drawing/2014/main" id="{1CF6DD8E-0CC8-A836-0DED-CA35D2FF1696}"/>
              </a:ext>
            </a:extLst>
          </p:cNvPr>
          <p:cNvSpPr txBox="1"/>
          <p:nvPr/>
        </p:nvSpPr>
        <p:spPr>
          <a:xfrm>
            <a:off x="1800807" y="3964854"/>
            <a:ext cx="9793745" cy="1800493"/>
          </a:xfrm>
          <a:prstGeom prst="rect">
            <a:avLst/>
          </a:prstGeom>
          <a:noFill/>
        </p:spPr>
        <p:txBody>
          <a:bodyPr wrap="square">
            <a:spAutoFit/>
          </a:bodyPr>
          <a:lstStyle/>
          <a:p>
            <a:pPr marL="360000" indent="-252000">
              <a:spcBef>
                <a:spcPts val="0"/>
              </a:spcBef>
              <a:spcAft>
                <a:spcPts val="600"/>
              </a:spcAft>
              <a:buFont typeface="Arial"/>
              <a:buChar char="•"/>
            </a:pPr>
            <a:r>
              <a:rPr lang="en-US" sz="2400" dirty="0">
                <a:solidFill>
                  <a:srgbClr val="000000"/>
                </a:solidFill>
                <a:ea typeface="Roboto Light"/>
                <a:cs typeface="Arial" panose="020B0604020202020204" pitchFamily="34" charset="0"/>
              </a:rPr>
              <a:t>At home today, show love to a family member.</a:t>
            </a:r>
          </a:p>
          <a:p>
            <a:pPr marL="360000" indent="-252000">
              <a:spcBef>
                <a:spcPts val="0"/>
              </a:spcBef>
              <a:spcAft>
                <a:spcPts val="600"/>
              </a:spcAft>
              <a:buFont typeface="Arial"/>
              <a:buChar char="•"/>
            </a:pPr>
            <a:r>
              <a:rPr lang="en-US" sz="2400" dirty="0">
                <a:solidFill>
                  <a:srgbClr val="000000"/>
                </a:solidFill>
                <a:ea typeface="Roboto Light"/>
                <a:cs typeface="Arial" panose="020B0604020202020204" pitchFamily="34" charset="0"/>
              </a:rPr>
              <a:t>Visit your friend or cousin and offer support and love. </a:t>
            </a:r>
          </a:p>
          <a:p>
            <a:pPr marL="360000" indent="-252000">
              <a:spcBef>
                <a:spcPts val="0"/>
              </a:spcBef>
              <a:spcAft>
                <a:spcPts val="600"/>
              </a:spcAft>
              <a:buFont typeface="Arial"/>
              <a:buChar char="•"/>
            </a:pPr>
            <a:r>
              <a:rPr lang="en-US" sz="2400" dirty="0">
                <a:solidFill>
                  <a:srgbClr val="000000"/>
                </a:solidFill>
                <a:ea typeface="Roboto Light"/>
                <a:cs typeface="Arial" panose="020B0604020202020204" pitchFamily="34" charset="0"/>
              </a:rPr>
              <a:t>Make a small gift for a friend.  </a:t>
            </a:r>
          </a:p>
          <a:p>
            <a:pPr marL="360000" indent="-252000">
              <a:spcBef>
                <a:spcPts val="0"/>
              </a:spcBef>
              <a:spcAft>
                <a:spcPts val="600"/>
              </a:spcAft>
              <a:buFont typeface="Arial"/>
              <a:buChar char="•"/>
            </a:pPr>
            <a:r>
              <a:rPr lang="en-US" sz="2400" dirty="0">
                <a:solidFill>
                  <a:srgbClr val="000000"/>
                </a:solidFill>
                <a:ea typeface="Roboto Light"/>
                <a:cs typeface="Arial" panose="020B0604020202020204" pitchFamily="34" charset="0"/>
              </a:rPr>
              <a:t>Perform a random act of kindness to show love in your community.</a:t>
            </a:r>
          </a:p>
        </p:txBody>
      </p:sp>
      <p:grpSp>
        <p:nvGrpSpPr>
          <p:cNvPr id="20" name="Group 19">
            <a:extLst>
              <a:ext uri="{FF2B5EF4-FFF2-40B4-BE49-F238E27FC236}">
                <a16:creationId xmlns:a16="http://schemas.microsoft.com/office/drawing/2014/main" id="{DA01E5A2-23D6-B8DD-844D-50EBCECBD51B}"/>
              </a:ext>
            </a:extLst>
          </p:cNvPr>
          <p:cNvGrpSpPr/>
          <p:nvPr/>
        </p:nvGrpSpPr>
        <p:grpSpPr>
          <a:xfrm>
            <a:off x="845479" y="1899271"/>
            <a:ext cx="703447" cy="843929"/>
            <a:chOff x="4059499" y="1663379"/>
            <a:chExt cx="618904" cy="716230"/>
          </a:xfrm>
        </p:grpSpPr>
        <p:sp>
          <p:nvSpPr>
            <p:cNvPr id="24" name="Freeform: Shape 23">
              <a:extLst>
                <a:ext uri="{FF2B5EF4-FFF2-40B4-BE49-F238E27FC236}">
                  <a16:creationId xmlns:a16="http://schemas.microsoft.com/office/drawing/2014/main" id="{129A7251-217C-264E-F98D-C0EF8E6D4606}"/>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24">
              <a:extLst>
                <a:ext uri="{FF2B5EF4-FFF2-40B4-BE49-F238E27FC236}">
                  <a16:creationId xmlns:a16="http://schemas.microsoft.com/office/drawing/2014/main" id="{D8D3C6F1-9540-E354-1AFB-5DA0C39C2CEA}"/>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25">
              <a:extLst>
                <a:ext uri="{FF2B5EF4-FFF2-40B4-BE49-F238E27FC236}">
                  <a16:creationId xmlns:a16="http://schemas.microsoft.com/office/drawing/2014/main" id="{8A9F414F-19ED-2949-4425-3959ED0B8AE4}"/>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grpSp>
      <p:pic>
        <p:nvPicPr>
          <p:cNvPr id="30" name="Graphic 29" descr="Checklist with solid fill">
            <a:extLst>
              <a:ext uri="{FF2B5EF4-FFF2-40B4-BE49-F238E27FC236}">
                <a16:creationId xmlns:a16="http://schemas.microsoft.com/office/drawing/2014/main" id="{6DD9331C-CB2B-5CD2-E0FC-5989EBCCF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407" y="4111012"/>
            <a:ext cx="914400" cy="914400"/>
          </a:xfrm>
          <a:prstGeom prst="rect">
            <a:avLst/>
          </a:prstGeom>
        </p:spPr>
      </p:pic>
      <p:sp>
        <p:nvSpPr>
          <p:cNvPr id="31" name="Freeform: Shape 3">
            <a:extLst>
              <a:ext uri="{FF2B5EF4-FFF2-40B4-BE49-F238E27FC236}">
                <a16:creationId xmlns:a16="http://schemas.microsoft.com/office/drawing/2014/main" id="{005391EA-0A47-DFB3-1672-99E80119A715}"/>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3">
            <a:extLst>
              <a:ext uri="{FF2B5EF4-FFF2-40B4-BE49-F238E27FC236}">
                <a16:creationId xmlns:a16="http://schemas.microsoft.com/office/drawing/2014/main" id="{4D22A399-41AB-5608-A8F1-CC2803D40216}"/>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3">
            <a:extLst>
              <a:ext uri="{FF2B5EF4-FFF2-40B4-BE49-F238E27FC236}">
                <a16:creationId xmlns:a16="http://schemas.microsoft.com/office/drawing/2014/main" id="{561C23C2-6272-F583-15A7-F4B18C32400E}"/>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1883934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8">
            <a:extLst>
              <a:ext uri="{FF2B5EF4-FFF2-40B4-BE49-F238E27FC236}">
                <a16:creationId xmlns:a16="http://schemas.microsoft.com/office/drawing/2014/main" id="{D7CEEB33-EC39-7F45-FD1B-F014A1DB7D0D}"/>
              </a:ext>
            </a:extLst>
          </p:cNvPr>
          <p:cNvSpPr/>
          <p:nvPr/>
        </p:nvSpPr>
        <p:spPr>
          <a:xfrm rot="16200000">
            <a:off x="3969732" y="-1779672"/>
            <a:ext cx="4366105" cy="11260318"/>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4294967295"/>
          </p:nvPr>
        </p:nvSpPr>
        <p:spPr>
          <a:xfrm>
            <a:off x="2023191" y="2081574"/>
            <a:ext cx="9646183" cy="3537825"/>
          </a:xfrm>
          <a:prstGeom prst="rect">
            <a:avLst/>
          </a:prstGeom>
        </p:spPr>
        <p:txBody>
          <a:bodyPr lIns="91440" tIns="45720" rIns="91440" bIns="45720" anchor="ctr"/>
          <a:lstStyle/>
          <a:p>
            <a:pPr marL="0" indent="0">
              <a:spcBef>
                <a:spcPts val="0"/>
              </a:spcBef>
              <a:spcAft>
                <a:spcPts val="1600"/>
              </a:spcAft>
              <a:buNone/>
            </a:pPr>
            <a:r>
              <a:rPr lang="en-US" sz="2400" dirty="0">
                <a:solidFill>
                  <a:srgbClr val="000000"/>
                </a:solidFill>
                <a:latin typeface="Arial"/>
                <a:ea typeface="Roboto Light"/>
                <a:cs typeface="Arial"/>
              </a:rPr>
              <a:t>God of Love,</a:t>
            </a:r>
          </a:p>
          <a:p>
            <a:pPr marL="0" indent="0">
              <a:spcBef>
                <a:spcPts val="0"/>
              </a:spcBef>
              <a:spcAft>
                <a:spcPts val="1600"/>
              </a:spcAft>
              <a:buNone/>
            </a:pPr>
            <a:r>
              <a:rPr lang="en-US" sz="2400" dirty="0">
                <a:solidFill>
                  <a:srgbClr val="000000"/>
                </a:solidFill>
                <a:latin typeface="Arial"/>
                <a:ea typeface="Roboto Light"/>
                <a:cs typeface="Arial"/>
              </a:rPr>
              <a:t>Gather us in your loving arms. Hold us when we are hurt, happy and sad.</a:t>
            </a:r>
          </a:p>
          <a:p>
            <a:pPr marL="0" indent="0">
              <a:spcBef>
                <a:spcPts val="0"/>
              </a:spcBef>
              <a:spcAft>
                <a:spcPts val="1600"/>
              </a:spcAft>
              <a:buNone/>
            </a:pPr>
            <a:r>
              <a:rPr lang="en-US" sz="2400" dirty="0">
                <a:solidFill>
                  <a:srgbClr val="000000"/>
                </a:solidFill>
                <a:latin typeface="Arial"/>
                <a:ea typeface="Roboto Light"/>
                <a:cs typeface="Arial"/>
              </a:rPr>
              <a:t>May doctors, nurses and healthcare workers, especially the staff of the Lemakot Health Care Centre, feel your loving embrace.</a:t>
            </a:r>
          </a:p>
          <a:p>
            <a:pPr marL="0" indent="0">
              <a:spcBef>
                <a:spcPts val="0"/>
              </a:spcBef>
              <a:spcAft>
                <a:spcPts val="1600"/>
              </a:spcAft>
              <a:buNone/>
            </a:pPr>
            <a:r>
              <a:rPr lang="en-US" sz="2400" dirty="0">
                <a:solidFill>
                  <a:srgbClr val="000000"/>
                </a:solidFill>
                <a:latin typeface="Arial"/>
                <a:ea typeface="Roboto Light"/>
                <a:cs typeface="Arial"/>
              </a:rPr>
              <a:t>Help us to be loving people in our homes, in our school and in our world.</a:t>
            </a:r>
          </a:p>
          <a:p>
            <a:pPr marL="0" indent="0">
              <a:spcBef>
                <a:spcPts val="0"/>
              </a:spcBef>
              <a:spcAft>
                <a:spcPts val="1600"/>
              </a:spcAft>
              <a:buNone/>
            </a:pPr>
            <a:r>
              <a:rPr lang="en-US" sz="2400" dirty="0">
                <a:solidFill>
                  <a:srgbClr val="000000"/>
                </a:solidFill>
                <a:latin typeface="Arial"/>
                <a:ea typeface="Roboto Light"/>
                <a:cs typeface="Arial"/>
              </a:rPr>
              <a:t>Amen</a:t>
            </a:r>
          </a:p>
        </p:txBody>
      </p:sp>
      <p:sp>
        <p:nvSpPr>
          <p:cNvPr id="7" name="Text Placeholder 3">
            <a:extLst>
              <a:ext uri="{FF2B5EF4-FFF2-40B4-BE49-F238E27FC236}">
                <a16:creationId xmlns:a16="http://schemas.microsoft.com/office/drawing/2014/main" id="{409F755B-F2B4-3DE3-39DA-94DE62F76024}"/>
              </a:ext>
            </a:extLst>
          </p:cNvPr>
          <p:cNvSpPr txBox="1">
            <a:spLocks/>
          </p:cNvSpPr>
          <p:nvPr/>
        </p:nvSpPr>
        <p:spPr>
          <a:xfrm>
            <a:off x="506136" y="271409"/>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Pray</a:t>
            </a:r>
          </a:p>
        </p:txBody>
      </p:sp>
      <p:sp>
        <p:nvSpPr>
          <p:cNvPr id="8" name="Text Placeholder 6">
            <a:extLst>
              <a:ext uri="{FF2B5EF4-FFF2-40B4-BE49-F238E27FC236}">
                <a16:creationId xmlns:a16="http://schemas.microsoft.com/office/drawing/2014/main" id="{F0BF55D1-ABE6-C199-E9AC-426430BFFC66}"/>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Love</a:t>
            </a:r>
          </a:p>
        </p:txBody>
      </p:sp>
      <p:sp>
        <p:nvSpPr>
          <p:cNvPr id="9" name="Freeform: Shape 3">
            <a:extLst>
              <a:ext uri="{FF2B5EF4-FFF2-40B4-BE49-F238E27FC236}">
                <a16:creationId xmlns:a16="http://schemas.microsoft.com/office/drawing/2014/main" id="{48B7678F-9AB0-4FA6-E240-76E48783CE3F}"/>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0" name="Freeform: Shape 3">
            <a:extLst>
              <a:ext uri="{FF2B5EF4-FFF2-40B4-BE49-F238E27FC236}">
                <a16:creationId xmlns:a16="http://schemas.microsoft.com/office/drawing/2014/main" id="{7267E711-6625-0535-01E7-5EA7E2389BD1}"/>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1" name="Freeform: Shape 3">
            <a:extLst>
              <a:ext uri="{FF2B5EF4-FFF2-40B4-BE49-F238E27FC236}">
                <a16:creationId xmlns:a16="http://schemas.microsoft.com/office/drawing/2014/main" id="{C8F23573-CCFA-A678-BB25-CAA01A7D290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13" name="Picture 12">
            <a:extLst>
              <a:ext uri="{FF2B5EF4-FFF2-40B4-BE49-F238E27FC236}">
                <a16:creationId xmlns:a16="http://schemas.microsoft.com/office/drawing/2014/main" id="{6B3B53A2-E908-E862-C82F-C75A96BDA9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8070" y="2889990"/>
            <a:ext cx="778796" cy="1076569"/>
          </a:xfrm>
          <a:prstGeom prst="rect">
            <a:avLst/>
          </a:prstGeom>
        </p:spPr>
      </p:pic>
      <p:pic>
        <p:nvPicPr>
          <p:cNvPr id="14" name="Picture 13" descr="A black background with a white cross and a lock&#10;&#10;Description automatically generated">
            <a:extLst>
              <a:ext uri="{FF2B5EF4-FFF2-40B4-BE49-F238E27FC236}">
                <a16:creationId xmlns:a16="http://schemas.microsoft.com/office/drawing/2014/main" id="{D60BB7B9-B685-E09E-7FA4-80D0566EE76F}"/>
              </a:ext>
            </a:extLst>
          </p:cNvPr>
          <p:cNvPicPr>
            <a:picLocks noChangeAspect="1"/>
          </p:cNvPicPr>
          <p:nvPr/>
        </p:nvPicPr>
        <p:blipFill>
          <a:blip r:embed="rId3"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562634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ctrTitle"/>
          </p:nvPr>
        </p:nvSpPr>
        <p:spPr/>
        <p:txBody>
          <a:bodyPr/>
          <a:lstStyle/>
          <a:p>
            <a:r>
              <a:rPr lang="en-US" dirty="0"/>
              <a:t>Caritas Australia’s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869950" y="1243012"/>
            <a:ext cx="10400947" cy="4611449"/>
          </a:xfrm>
        </p:spPr>
        <p:txBody>
          <a:bodyPr lIns="82918" tIns="41459" rIns="82918" bIns="41459" anchor="t"/>
          <a:lstStyle/>
          <a:p>
            <a:pPr>
              <a:spcBef>
                <a:spcPts val="0"/>
              </a:spcBef>
              <a:spcAft>
                <a:spcPts val="1200"/>
              </a:spcAft>
            </a:pPr>
            <a:r>
              <a:rPr lang="en-US" sz="1800" b="1" dirty="0">
                <a:solidFill>
                  <a:srgbClr val="000000"/>
                </a:solidFill>
              </a:rPr>
              <a:t>Primary Students</a:t>
            </a:r>
            <a:r>
              <a:rPr lang="en-US" sz="1800" dirty="0">
                <a:solidFill>
                  <a:srgbClr val="000000"/>
                </a:solidFill>
              </a:rPr>
              <a:t> </a:t>
            </a:r>
          </a:p>
          <a:p>
            <a:pPr>
              <a:lnSpc>
                <a:spcPct val="100000"/>
              </a:lnSpc>
            </a:pPr>
            <a:r>
              <a:rPr lang="en-US" sz="1800" dirty="0">
                <a:solidFill>
                  <a:srgbClr val="000000"/>
                </a:solidFill>
                <a:latin typeface="Roboto" pitchFamily="2" charset="0"/>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1800" dirty="0">
                <a:solidFill>
                  <a:srgbClr val="0563C1"/>
                </a:solidFill>
                <a:latin typeface="Roboto" pitchFamily="2" charset="0"/>
                <a:cs typeface="Segoe UI"/>
                <a:hlinkClick r:id="rId3"/>
              </a:rPr>
              <a:t>website</a:t>
            </a:r>
            <a:r>
              <a:rPr lang="en-US" sz="1800" dirty="0">
                <a:latin typeface="Roboto" pitchFamily="2" charset="0"/>
              </a:rPr>
              <a:t>. </a:t>
            </a:r>
          </a:p>
          <a:p>
            <a:pPr marL="984250">
              <a:lnSpc>
                <a:spcPct val="100000"/>
              </a:lnSpc>
              <a:spcBef>
                <a:spcPts val="0"/>
              </a:spcBef>
              <a:spcAft>
                <a:spcPts val="600"/>
              </a:spcAft>
            </a:pPr>
            <a:endParaRPr lang="en-US" sz="2400" dirty="0">
              <a:latin typeface="Roboto" pitchFamily="2" charset="0"/>
            </a:endParaRPr>
          </a:p>
          <a:p>
            <a:pPr marL="1073150">
              <a:lnSpc>
                <a:spcPct val="100000"/>
              </a:lnSpc>
            </a:pPr>
            <a:r>
              <a:rPr lang="en-US" sz="1800" dirty="0">
                <a:solidFill>
                  <a:srgbClr val="000000"/>
                </a:solidFill>
                <a:latin typeface="Roboto" pitchFamily="2" charset="0"/>
              </a:rPr>
              <a:t>Do you have an idea for how Caritas Australia can improve our school resources? We would love to hear it! Please email </a:t>
            </a:r>
            <a:r>
              <a:rPr lang="en-US" sz="1800" dirty="0">
                <a:latin typeface="Roboto" pitchFamily="2" charset="0"/>
                <a:hlinkClick r:id="rId4"/>
              </a:rPr>
              <a:t>education@caritas.org.au</a:t>
            </a:r>
            <a:r>
              <a:rPr lang="en-US" sz="1800" dirty="0">
                <a:latin typeface="Roboto" pitchFamily="2" charset="0"/>
              </a:rPr>
              <a:t> </a:t>
            </a:r>
          </a:p>
          <a:p>
            <a:pPr marL="1073150">
              <a:lnSpc>
                <a:spcPct val="100000"/>
              </a:lnSpc>
            </a:pPr>
            <a:endParaRPr lang="en-US" sz="1800" b="1" kern="0" dirty="0">
              <a:latin typeface="Roboto" pitchFamily="2" charset="0"/>
              <a:ea typeface="Roboto Light"/>
            </a:endParaRPr>
          </a:p>
          <a:p>
            <a:pPr marL="1073150" indent="-1073150">
              <a:lnSpc>
                <a:spcPct val="100000"/>
              </a:lnSpc>
            </a:pPr>
            <a:r>
              <a:rPr lang="en-AU" sz="1800" b="1" kern="0" dirty="0">
                <a:solidFill>
                  <a:srgbClr val="000000"/>
                </a:solidFill>
                <a:ea typeface="Roboto Light"/>
              </a:rPr>
              <a:t>Teachers</a:t>
            </a:r>
          </a:p>
          <a:p>
            <a:pPr>
              <a:spcBef>
                <a:spcPts val="0"/>
              </a:spcBef>
              <a:spcAft>
                <a:spcPts val="1200"/>
              </a:spcAft>
            </a:pPr>
            <a:r>
              <a:rPr lang="en-AU" sz="1800" kern="0" dirty="0">
                <a:solidFill>
                  <a:srgbClr val="000000"/>
                </a:solidFill>
                <a:ea typeface="Roboto Light"/>
              </a:rPr>
              <a:t>For more school resources, please visit: </a:t>
            </a:r>
            <a:r>
              <a:rPr lang="en-AU" sz="1800" kern="0" dirty="0">
                <a:ea typeface="Roboto Light"/>
                <a:hlinkClick r:id="rId5"/>
              </a:rPr>
              <a:t>caritas.org.au/resources/school-resources/</a:t>
            </a:r>
            <a:endParaRPr lang="en-AU" sz="1800" b="1" kern="0" dirty="0">
              <a:latin typeface="Arial" panose="020B0604020202020204" pitchFamily="34" charset="0"/>
              <a:ea typeface="Roboto Light"/>
            </a:endParaRPr>
          </a:p>
          <a:p>
            <a:pPr>
              <a:spcBef>
                <a:spcPts val="0"/>
              </a:spcBef>
              <a:spcAft>
                <a:spcPts val="1200"/>
              </a:spcAft>
              <a:defRPr/>
            </a:pPr>
            <a:r>
              <a:rPr lang="en-AU" sz="1800" kern="0" dirty="0">
                <a:solidFill>
                  <a:srgbClr val="000000"/>
                </a:solidFill>
                <a:ea typeface="Roboto Light"/>
              </a:rPr>
              <a:t>Stay up to date with events and resources! Subscribe to </a:t>
            </a:r>
            <a:r>
              <a:rPr lang="en-AU" sz="1800" kern="0" dirty="0">
                <a:ea typeface="Roboto Light"/>
                <a:hlinkClick r:id="rId6"/>
              </a:rPr>
              <a:t>Caritas Australia’s Education e-newsletter</a:t>
            </a:r>
            <a:r>
              <a:rPr lang="en-AU" sz="1800" kern="0" dirty="0">
                <a:ea typeface="Roboto Light"/>
              </a:rPr>
              <a:t> </a:t>
            </a:r>
          </a:p>
          <a:p>
            <a:pPr>
              <a:spcBef>
                <a:spcPts val="0"/>
              </a:spcBef>
              <a:spcAft>
                <a:spcPts val="1200"/>
              </a:spcAft>
            </a:pPr>
            <a:endParaRPr lang="en-AU" sz="1270" kern="0" dirty="0">
              <a:latin typeface="Arial" panose="020B0604020202020204" pitchFamily="34" charset="0"/>
              <a:ea typeface="Roboto Light" panose="02000000000000000000" pitchFamily="2" charset="0"/>
            </a:endParaRPr>
          </a:p>
          <a:p>
            <a:pPr>
              <a:spcBef>
                <a:spcPts val="0"/>
              </a:spcBef>
              <a:spcAft>
                <a:spcPts val="1200"/>
              </a:spcAft>
            </a:pPr>
            <a:endParaRPr lang="en-US" sz="1632" dirty="0"/>
          </a:p>
        </p:txBody>
      </p:sp>
      <p:pic>
        <p:nvPicPr>
          <p:cNvPr id="5" name="Picture 4" descr="A close up of a text&#10;&#10;Description automatically generated">
            <a:extLst>
              <a:ext uri="{FF2B5EF4-FFF2-40B4-BE49-F238E27FC236}">
                <a16:creationId xmlns:a16="http://schemas.microsoft.com/office/drawing/2014/main" id="{3CC76461-ADF4-050E-FB36-FA420BE41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5876" y="5168456"/>
            <a:ext cx="7123176" cy="893064"/>
          </a:xfrm>
          <a:prstGeom prst="rect">
            <a:avLst/>
          </a:prstGeom>
        </p:spPr>
      </p:pic>
      <p:pic>
        <p:nvPicPr>
          <p:cNvPr id="6" name="Graphic 5" descr="Person with idea outline">
            <a:extLst>
              <a:ext uri="{FF2B5EF4-FFF2-40B4-BE49-F238E27FC236}">
                <a16:creationId xmlns:a16="http://schemas.microsoft.com/office/drawing/2014/main" id="{C97E9EC5-3B56-3808-6CFA-E3AEE82041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9242" y="2890641"/>
            <a:ext cx="804269" cy="811231"/>
          </a:xfrm>
          <a:prstGeom prst="rect">
            <a:avLst/>
          </a:prstGeom>
        </p:spPr>
      </p:pic>
    </p:spTree>
    <p:extLst>
      <p:ext uri="{BB962C8B-B14F-4D97-AF65-F5344CB8AC3E}">
        <p14:creationId xmlns:p14="http://schemas.microsoft.com/office/powerpoint/2010/main" val="218283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895297"/>
                </a:solidFill>
              </a:rPr>
              <a:t>Making A WREATH </a:t>
            </a:r>
          </a:p>
        </p:txBody>
      </p:sp>
      <p:sp>
        <p:nvSpPr>
          <p:cNvPr id="4" name="Text Placeholder 3"/>
          <p:cNvSpPr>
            <a:spLocks noGrp="1"/>
          </p:cNvSpPr>
          <p:nvPr>
            <p:ph type="body" sz="quarter" idx="10"/>
          </p:nvPr>
        </p:nvSpPr>
        <p:spPr/>
        <p:txBody>
          <a:bodyPr/>
          <a:lstStyle/>
          <a:p>
            <a:r>
              <a:rPr lang="en-AU" dirty="0"/>
              <a:t>Print the symbols on the following slides to create an Advent wreath. </a:t>
            </a:r>
          </a:p>
          <a:p>
            <a:r>
              <a:rPr lang="en-AU" dirty="0">
                <a:latin typeface="Arial" panose="020B0604020202020204" pitchFamily="34" charset="0"/>
                <a:hlinkClick r:id="rId3"/>
              </a:rPr>
              <a:t>Make your own Advent wreath</a:t>
            </a:r>
            <a:r>
              <a:rPr lang="en-AU" dirty="0">
                <a:latin typeface="Arial" panose="020B0604020202020204" pitchFamily="34" charset="0"/>
              </a:rPr>
              <a:t>. </a:t>
            </a:r>
            <a:endParaRPr lang="en-AU" dirty="0"/>
          </a:p>
          <a:p>
            <a:pPr marL="285750" indent="-285750">
              <a:buFont typeface="Arial" panose="020B0604020202020204" pitchFamily="34" charset="0"/>
              <a:buChar char="•"/>
            </a:pPr>
            <a:r>
              <a:rPr lang="en-AU" dirty="0"/>
              <a:t>The seedpods, nuts and cones are used to decorate the wreath and are symbolic of life and resurrection. </a:t>
            </a:r>
          </a:p>
          <a:p>
            <a:pPr marL="285750" indent="-285750">
              <a:buFont typeface="Arial" panose="020B0604020202020204" pitchFamily="34" charset="0"/>
              <a:buChar char="•"/>
            </a:pPr>
            <a:r>
              <a:rPr lang="en-AU" dirty="0"/>
              <a:t>The laurel signifies victory over persecution and suffering.</a:t>
            </a:r>
          </a:p>
          <a:p>
            <a:pPr marL="285750" indent="-285750">
              <a:buFont typeface="Arial" panose="020B0604020202020204" pitchFamily="34" charset="0"/>
              <a:buChar char="•"/>
            </a:pPr>
            <a:r>
              <a:rPr lang="en-AU" dirty="0"/>
              <a:t>Pine and holly signify immortality.</a:t>
            </a:r>
          </a:p>
          <a:p>
            <a:pPr marL="285750" indent="-285750">
              <a:buFont typeface="Arial" panose="020B0604020202020204" pitchFamily="34" charset="0"/>
              <a:buChar char="•"/>
            </a:pPr>
            <a:r>
              <a:rPr lang="en-AU" dirty="0"/>
              <a:t>The apple represents the nourishing fruitfulness of the Christian life. </a:t>
            </a:r>
          </a:p>
          <a:p>
            <a:pPr marL="285750" indent="-285750">
              <a:buFont typeface="Arial" panose="020B0604020202020204" pitchFamily="34" charset="0"/>
              <a:buChar char="•"/>
            </a:pPr>
            <a:endParaRPr lang="en-AU" dirty="0"/>
          </a:p>
        </p:txBody>
      </p:sp>
      <p:pic>
        <p:nvPicPr>
          <p:cNvPr id="11"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8048336" y="1481788"/>
            <a:ext cx="3708400" cy="3395663"/>
          </a:xfrm>
        </p:spPr>
      </p:pic>
      <p:pic>
        <p:nvPicPr>
          <p:cNvPr id="2" name="Picture 1" descr="A black background with a white cross and a lock&#10;&#10;Description automatically generated">
            <a:extLst>
              <a:ext uri="{FF2B5EF4-FFF2-40B4-BE49-F238E27FC236}">
                <a16:creationId xmlns:a16="http://schemas.microsoft.com/office/drawing/2014/main" id="{B2A6ED7B-22DA-55C5-0CC8-1556E657511E}"/>
              </a:ext>
            </a:extLst>
          </p:cNvPr>
          <p:cNvPicPr>
            <a:picLocks noChangeAspect="1"/>
          </p:cNvPicPr>
          <p:nvPr/>
        </p:nvPicPr>
        <p:blipFill>
          <a:blip r:embed="rId5"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Tree>
    <p:extLst>
      <p:ext uri="{BB962C8B-B14F-4D97-AF65-F5344CB8AC3E}">
        <p14:creationId xmlns:p14="http://schemas.microsoft.com/office/powerpoint/2010/main" val="3399002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pic>
        <p:nvPicPr>
          <p:cNvPr id="5" name="Picture 2" descr="C:\Users\kandreo\Desktop\Advent 2014\caritas-advent2014-icons-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6626" y="538163"/>
            <a:ext cx="4786313" cy="534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66950" y="524351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Candle</a:t>
            </a:r>
          </a:p>
        </p:txBody>
      </p:sp>
      <p:sp>
        <p:nvSpPr>
          <p:cNvPr id="7"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Christ Candle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grpSp>
        <p:nvGrpSpPr>
          <p:cNvPr id="17" name="Group 4"/>
          <p:cNvGrpSpPr>
            <a:grpSpLocks noChangeAspect="1"/>
          </p:cNvGrpSpPr>
          <p:nvPr/>
        </p:nvGrpSpPr>
        <p:grpSpPr bwMode="auto">
          <a:xfrm>
            <a:off x="3442443" y="1327563"/>
            <a:ext cx="971653" cy="3915950"/>
            <a:chOff x="4115" y="1651"/>
            <a:chExt cx="265" cy="1068"/>
          </a:xfrm>
        </p:grpSpPr>
        <p:sp>
          <p:nvSpPr>
            <p:cNvPr id="18" name="AutoShape 3"/>
            <p:cNvSpPr>
              <a:spLocks noChangeAspect="1" noChangeArrowheads="1" noTextEdit="1"/>
            </p:cNvSpPr>
            <p:nvPr/>
          </p:nvSpPr>
          <p:spPr bwMode="auto">
            <a:xfrm>
              <a:off x="4115" y="1651"/>
              <a:ext cx="26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5"/>
            <p:cNvSpPr>
              <a:spLocks/>
            </p:cNvSpPr>
            <p:nvPr/>
          </p:nvSpPr>
          <p:spPr bwMode="auto">
            <a:xfrm>
              <a:off x="4132" y="1903"/>
              <a:ext cx="229" cy="801"/>
            </a:xfrm>
            <a:custGeom>
              <a:avLst/>
              <a:gdLst>
                <a:gd name="T0" fmla="*/ 106 w 106"/>
                <a:gd name="T1" fmla="*/ 352 h 378"/>
                <a:gd name="T2" fmla="*/ 81 w 106"/>
                <a:gd name="T3" fmla="*/ 378 h 378"/>
                <a:gd name="T4" fmla="*/ 25 w 106"/>
                <a:gd name="T5" fmla="*/ 378 h 378"/>
                <a:gd name="T6" fmla="*/ 0 w 106"/>
                <a:gd name="T7" fmla="*/ 352 h 378"/>
                <a:gd name="T8" fmla="*/ 0 w 106"/>
                <a:gd name="T9" fmla="*/ 25 h 378"/>
                <a:gd name="T10" fmla="*/ 25 w 106"/>
                <a:gd name="T11" fmla="*/ 0 h 378"/>
                <a:gd name="T12" fmla="*/ 81 w 106"/>
                <a:gd name="T13" fmla="*/ 0 h 378"/>
                <a:gd name="T14" fmla="*/ 106 w 106"/>
                <a:gd name="T15" fmla="*/ 25 h 378"/>
                <a:gd name="T16" fmla="*/ 106 w 106"/>
                <a:gd name="T17" fmla="*/ 35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78">
                  <a:moveTo>
                    <a:pt x="106" y="352"/>
                  </a:moveTo>
                  <a:cubicBezTo>
                    <a:pt x="106" y="366"/>
                    <a:pt x="95" y="378"/>
                    <a:pt x="81" y="378"/>
                  </a:cubicBezTo>
                  <a:cubicBezTo>
                    <a:pt x="25" y="378"/>
                    <a:pt x="25" y="378"/>
                    <a:pt x="25" y="378"/>
                  </a:cubicBezTo>
                  <a:cubicBezTo>
                    <a:pt x="11" y="378"/>
                    <a:pt x="0" y="366"/>
                    <a:pt x="0" y="352"/>
                  </a:cubicBezTo>
                  <a:cubicBezTo>
                    <a:pt x="0" y="25"/>
                    <a:pt x="0" y="25"/>
                    <a:pt x="0" y="25"/>
                  </a:cubicBezTo>
                  <a:cubicBezTo>
                    <a:pt x="0" y="11"/>
                    <a:pt x="11" y="0"/>
                    <a:pt x="25" y="0"/>
                  </a:cubicBezTo>
                  <a:cubicBezTo>
                    <a:pt x="81" y="0"/>
                    <a:pt x="81" y="0"/>
                    <a:pt x="81" y="0"/>
                  </a:cubicBezTo>
                  <a:cubicBezTo>
                    <a:pt x="95" y="0"/>
                    <a:pt x="106" y="11"/>
                    <a:pt x="106" y="25"/>
                  </a:cubicBezTo>
                  <a:lnTo>
                    <a:pt x="106" y="352"/>
                  </a:ln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p:cNvSpPr>
              <a:spLocks/>
            </p:cNvSpPr>
            <p:nvPr/>
          </p:nvSpPr>
          <p:spPr bwMode="auto">
            <a:xfrm>
              <a:off x="4147" y="1662"/>
              <a:ext cx="207" cy="271"/>
            </a:xfrm>
            <a:custGeom>
              <a:avLst/>
              <a:gdLst>
                <a:gd name="T0" fmla="*/ 55 w 96"/>
                <a:gd name="T1" fmla="*/ 7 h 128"/>
                <a:gd name="T2" fmla="*/ 38 w 96"/>
                <a:gd name="T3" fmla="*/ 7 h 128"/>
                <a:gd name="T4" fmla="*/ 20 w 96"/>
                <a:gd name="T5" fmla="*/ 101 h 128"/>
                <a:gd name="T6" fmla="*/ 73 w 96"/>
                <a:gd name="T7" fmla="*/ 101 h 128"/>
                <a:gd name="T8" fmla="*/ 55 w 96"/>
                <a:gd name="T9" fmla="*/ 7 h 128"/>
              </a:gdLst>
              <a:ahLst/>
              <a:cxnLst>
                <a:cxn ang="0">
                  <a:pos x="T0" y="T1"/>
                </a:cxn>
                <a:cxn ang="0">
                  <a:pos x="T2" y="T3"/>
                </a:cxn>
                <a:cxn ang="0">
                  <a:pos x="T4" y="T5"/>
                </a:cxn>
                <a:cxn ang="0">
                  <a:pos x="T6" y="T7"/>
                </a:cxn>
                <a:cxn ang="0">
                  <a:pos x="T8" y="T9"/>
                </a:cxn>
              </a:cxnLst>
              <a:rect l="0" t="0" r="r" b="b"/>
              <a:pathLst>
                <a:path w="96" h="128">
                  <a:moveTo>
                    <a:pt x="55" y="7"/>
                  </a:moveTo>
                  <a:cubicBezTo>
                    <a:pt x="51" y="0"/>
                    <a:pt x="42" y="0"/>
                    <a:pt x="38" y="7"/>
                  </a:cubicBezTo>
                  <a:cubicBezTo>
                    <a:pt x="24" y="31"/>
                    <a:pt x="0" y="81"/>
                    <a:pt x="20" y="101"/>
                  </a:cubicBezTo>
                  <a:cubicBezTo>
                    <a:pt x="46" y="128"/>
                    <a:pt x="73" y="101"/>
                    <a:pt x="73" y="101"/>
                  </a:cubicBezTo>
                  <a:cubicBezTo>
                    <a:pt x="73" y="101"/>
                    <a:pt x="96" y="77"/>
                    <a:pt x="55" y="7"/>
                  </a:cubicBez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p:cNvSpPr>
              <a:spLocks/>
            </p:cNvSpPr>
            <p:nvPr/>
          </p:nvSpPr>
          <p:spPr bwMode="auto">
            <a:xfrm>
              <a:off x="4201" y="1797"/>
              <a:ext cx="93" cy="110"/>
            </a:xfrm>
            <a:custGeom>
              <a:avLst/>
              <a:gdLst>
                <a:gd name="T0" fmla="*/ 28 w 43"/>
                <a:gd name="T1" fmla="*/ 6 h 52"/>
                <a:gd name="T2" fmla="*/ 13 w 43"/>
                <a:gd name="T3" fmla="*/ 6 h 52"/>
                <a:gd name="T4" fmla="*/ 8 w 43"/>
                <a:gd name="T5" fmla="*/ 40 h 52"/>
                <a:gd name="T6" fmla="*/ 33 w 43"/>
                <a:gd name="T7" fmla="*/ 40 h 52"/>
                <a:gd name="T8" fmla="*/ 28 w 43"/>
                <a:gd name="T9" fmla="*/ 6 h 52"/>
              </a:gdLst>
              <a:ahLst/>
              <a:cxnLst>
                <a:cxn ang="0">
                  <a:pos x="T0" y="T1"/>
                </a:cxn>
                <a:cxn ang="0">
                  <a:pos x="T2" y="T3"/>
                </a:cxn>
                <a:cxn ang="0">
                  <a:pos x="T4" y="T5"/>
                </a:cxn>
                <a:cxn ang="0">
                  <a:pos x="T6" y="T7"/>
                </a:cxn>
                <a:cxn ang="0">
                  <a:pos x="T8" y="T9"/>
                </a:cxn>
              </a:cxnLst>
              <a:rect l="0" t="0" r="r" b="b"/>
              <a:pathLst>
                <a:path w="43" h="52">
                  <a:moveTo>
                    <a:pt x="28" y="6"/>
                  </a:moveTo>
                  <a:cubicBezTo>
                    <a:pt x="25" y="0"/>
                    <a:pt x="16" y="0"/>
                    <a:pt x="13" y="6"/>
                  </a:cubicBezTo>
                  <a:cubicBezTo>
                    <a:pt x="7" y="17"/>
                    <a:pt x="0" y="33"/>
                    <a:pt x="8" y="40"/>
                  </a:cubicBezTo>
                  <a:cubicBezTo>
                    <a:pt x="20" y="52"/>
                    <a:pt x="33" y="40"/>
                    <a:pt x="33" y="40"/>
                  </a:cubicBezTo>
                  <a:cubicBezTo>
                    <a:pt x="33" y="40"/>
                    <a:pt x="43" y="31"/>
                    <a:pt x="28" y="6"/>
                  </a:cubicBezTo>
                  <a:close/>
                </a:path>
              </a:pathLst>
            </a:custGeom>
            <a:solidFill>
              <a:srgbClr val="FFFFFF"/>
            </a:solidFill>
            <a:ln w="2698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76742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Evergreen</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Holly</a:t>
            </a:r>
          </a:p>
        </p:txBody>
      </p:sp>
      <p:pic>
        <p:nvPicPr>
          <p:cNvPr id="6" name="Picture 3" descr="C:\Users\kandreo\Desktop\Advent 2014\caritas-advent2014-icons-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1" y="765175"/>
            <a:ext cx="4321175"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C:\Users\kandreo\Desktop\Advent 2014\caritas-advent2014-icons-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730250"/>
            <a:ext cx="4103687"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2549891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Pine cone</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Apple</a:t>
            </a:r>
          </a:p>
        </p:txBody>
      </p:sp>
      <p:pic>
        <p:nvPicPr>
          <p:cNvPr id="6" name="Picture 2" descr="C:\Users\kandreo\Desktop\Advent 2014\caritas-advent2014-icons-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6950" y="1196975"/>
            <a:ext cx="3600450" cy="402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2864" y="714375"/>
            <a:ext cx="4033837" cy="450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187878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Laurel</a:t>
            </a:r>
          </a:p>
        </p:txBody>
      </p:sp>
      <p:sp>
        <p:nvSpPr>
          <p:cNvPr id="5" name="Title 1"/>
          <p:cNvSpPr txBox="1">
            <a:spLocks/>
          </p:cNvSpPr>
          <p:nvPr/>
        </p:nvSpPr>
        <p:spPr bwMode="auto">
          <a:xfrm>
            <a:off x="6748464" y="5314950"/>
            <a:ext cx="3322637"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dirty="0">
                <a:solidFill>
                  <a:srgbClr val="6E3A6E"/>
                </a:solidFill>
                <a:latin typeface="Arial" panose="020B0604020202020204" pitchFamily="34" charset="0"/>
              </a:rPr>
              <a:t>Nuts</a:t>
            </a:r>
          </a:p>
        </p:txBody>
      </p:sp>
      <p:pic>
        <p:nvPicPr>
          <p:cNvPr id="6" name="Picture 2" descr="C:\Users\kandreo\Desktop\Advent 2014\caritas-advent2014-icons-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7589" y="619125"/>
            <a:ext cx="4537075"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C:\Users\kandreo\Desktop\Advent 2014\caritas-advent2014-icons-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2801" y="668339"/>
            <a:ext cx="4157663" cy="464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537681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2266950" y="5300664"/>
            <a:ext cx="3322638"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Seed Pods</a:t>
            </a:r>
          </a:p>
        </p:txBody>
      </p:sp>
      <p:pic>
        <p:nvPicPr>
          <p:cNvPr id="8" name="Picture 2" descr="C:\Users\kandreo\Desktop\Advent 2014\caritas-advent2014-icons-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300" y="180977"/>
            <a:ext cx="4584700" cy="511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68156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200" dirty="0"/>
              <a:t>The advent wreath</a:t>
            </a:r>
          </a:p>
        </p:txBody>
      </p:sp>
      <p:sp>
        <p:nvSpPr>
          <p:cNvPr id="3" name="Text Placeholder 2"/>
          <p:cNvSpPr>
            <a:spLocks noGrp="1"/>
          </p:cNvSpPr>
          <p:nvPr>
            <p:ph type="body" sz="quarter" idx="10"/>
          </p:nvPr>
        </p:nvSpPr>
        <p:spPr>
          <a:xfrm>
            <a:off x="869950" y="1243012"/>
            <a:ext cx="5262563" cy="4611449"/>
          </a:xfrm>
          <a:prstGeom prst="rect">
            <a:avLst/>
          </a:prstGeom>
        </p:spPr>
        <p:txBody>
          <a:bodyPr lIns="91440" tIns="45720" rIns="91440" bIns="45720" anchor="t"/>
          <a:lstStyle/>
          <a:p>
            <a:pPr marL="0" indent="0">
              <a:spcBef>
                <a:spcPts val="0"/>
              </a:spcBef>
              <a:spcAft>
                <a:spcPts val="1600"/>
              </a:spcAft>
              <a:buNone/>
            </a:pPr>
            <a:r>
              <a:rPr lang="en-AU" sz="2200" dirty="0"/>
              <a:t>The word ‘Advent’ means ‘coming’. When we light the candles on the wreath, it symbolises the coming of light (Jesus) into the world. </a:t>
            </a:r>
            <a:endParaRPr lang="en-US" sz="2200" dirty="0">
              <a:cs typeface="Arial"/>
            </a:endParaRPr>
          </a:p>
          <a:p>
            <a:pPr>
              <a:spcBef>
                <a:spcPts val="0"/>
              </a:spcBef>
              <a:spcAft>
                <a:spcPts val="1600"/>
              </a:spcAft>
            </a:pPr>
            <a:r>
              <a:rPr lang="en-AU" sz="2200" b="1" kern="0" dirty="0">
                <a:solidFill>
                  <a:srgbClr val="895297"/>
                </a:solidFill>
                <a:latin typeface="Arial"/>
                <a:cs typeface="Arial"/>
              </a:rPr>
              <a:t>Candle 1 (violet): represents hope</a:t>
            </a:r>
          </a:p>
          <a:p>
            <a:pPr>
              <a:spcBef>
                <a:spcPts val="0"/>
              </a:spcBef>
              <a:spcAft>
                <a:spcPts val="1600"/>
              </a:spcAft>
            </a:pPr>
            <a:r>
              <a:rPr lang="en-AU" sz="2200" b="1" kern="0" dirty="0">
                <a:solidFill>
                  <a:srgbClr val="895297"/>
                </a:solidFill>
                <a:latin typeface="Arial"/>
                <a:cs typeface="Arial"/>
              </a:rPr>
              <a:t>Candle 2 (violet): represents peace </a:t>
            </a:r>
          </a:p>
          <a:p>
            <a:pPr>
              <a:spcBef>
                <a:spcPts val="0"/>
              </a:spcBef>
              <a:spcAft>
                <a:spcPts val="1600"/>
              </a:spcAft>
            </a:pPr>
            <a:r>
              <a:rPr lang="en-AU" sz="2200" b="1" kern="0" dirty="0">
                <a:solidFill>
                  <a:srgbClr val="DE9CB7"/>
                </a:solidFill>
                <a:latin typeface="Arial"/>
                <a:cs typeface="Arial"/>
              </a:rPr>
              <a:t>Candle 3 (rose): represents joy</a:t>
            </a:r>
          </a:p>
          <a:p>
            <a:pPr>
              <a:spcBef>
                <a:spcPts val="0"/>
              </a:spcBef>
              <a:spcAft>
                <a:spcPts val="1600"/>
              </a:spcAft>
            </a:pPr>
            <a:r>
              <a:rPr lang="en-AU" sz="2200" b="1" kern="0" dirty="0">
                <a:solidFill>
                  <a:srgbClr val="895297"/>
                </a:solidFill>
                <a:latin typeface="Arial"/>
                <a:cs typeface="Arial"/>
              </a:rPr>
              <a:t>Candle 4 (violet): represents love </a:t>
            </a:r>
          </a:p>
          <a:p>
            <a:pPr marL="0" indent="0">
              <a:spcBef>
                <a:spcPts val="0"/>
              </a:spcBef>
              <a:spcAft>
                <a:spcPts val="1600"/>
              </a:spcAft>
              <a:buNone/>
            </a:pPr>
            <a:r>
              <a:rPr lang="en-AU" sz="2200" kern="0" dirty="0">
                <a:latin typeface="Arial"/>
                <a:cs typeface="Arial"/>
              </a:rPr>
              <a:t>The central white candle is lit on Christmas Day and represents Chris</a:t>
            </a:r>
            <a:r>
              <a:rPr lang="en-AU" sz="2400" kern="0" dirty="0">
                <a:latin typeface="Arial"/>
                <a:cs typeface="Arial"/>
              </a:rPr>
              <a:t>t.</a:t>
            </a:r>
          </a:p>
          <a:p>
            <a:pPr>
              <a:spcBef>
                <a:spcPts val="0"/>
              </a:spcBef>
              <a:spcAft>
                <a:spcPts val="1600"/>
              </a:spcAft>
            </a:pPr>
            <a:endParaRPr lang="en-AU" dirty="0">
              <a:cs typeface="Arial"/>
            </a:endParaRPr>
          </a:p>
        </p:txBody>
      </p:sp>
      <p:sp>
        <p:nvSpPr>
          <p:cNvPr id="4" name="Text Placeholder 3"/>
          <p:cNvSpPr>
            <a:spLocks noGrp="1"/>
          </p:cNvSpPr>
          <p:nvPr>
            <p:ph type="body" sz="quarter" idx="4294967295"/>
          </p:nvPr>
        </p:nvSpPr>
        <p:spPr>
          <a:xfrm>
            <a:off x="6782057" y="4072022"/>
            <a:ext cx="4009768" cy="346075"/>
          </a:xfrm>
          <a:prstGeom prst="rect">
            <a:avLst/>
          </a:prstGeom>
        </p:spPr>
        <p:txBody>
          <a:bodyPr lIns="91440" tIns="45720" rIns="91440" bIns="45720" anchor="t"/>
          <a:lstStyle/>
          <a:p>
            <a:pPr marL="0" indent="0">
              <a:spcBef>
                <a:spcPts val="0"/>
              </a:spcBef>
              <a:spcAft>
                <a:spcPts val="1600"/>
              </a:spcAft>
              <a:buNone/>
            </a:pPr>
            <a:r>
              <a:rPr lang="en-AU" sz="2200" kern="0" dirty="0">
                <a:latin typeface="Arial"/>
                <a:cs typeface="Arial"/>
              </a:rPr>
              <a:t>This Advent we will learn, act and pray for a more just and fair world – a world full of hope, peace, joy, and love. </a:t>
            </a:r>
            <a:r>
              <a:rPr lang="en-AU" sz="2200" dirty="0">
                <a:latin typeface="Arial"/>
                <a:cs typeface="Arial"/>
                <a:hlinkClick r:id="rId3"/>
              </a:rPr>
              <a:t>Make your own Advent wreath</a:t>
            </a:r>
            <a:r>
              <a:rPr lang="en-AU" sz="2200" dirty="0">
                <a:latin typeface="Arial"/>
                <a:cs typeface="Arial"/>
              </a:rPr>
              <a:t>. </a:t>
            </a:r>
            <a:endParaRPr lang="en-US" sz="2200" dirty="0">
              <a:cs typeface="Arial"/>
            </a:endParaRPr>
          </a:p>
          <a:p>
            <a:endParaRPr lang="en-AU" dirty="0"/>
          </a:p>
        </p:txBody>
      </p:sp>
      <p:pic>
        <p:nvPicPr>
          <p:cNvPr id="6" name="Picture Placeholder 5"/>
          <p:cNvPicPr>
            <a:picLocks noGrp="1" noChangeAspect="1"/>
          </p:cNvPicPr>
          <p:nvPr>
            <p:ph type="pic" sz="quarter" idx="4294967295"/>
          </p:nvPr>
        </p:nvPicPr>
        <p:blipFill rotWithShape="1">
          <a:blip r:embed="rId4" cstate="screen">
            <a:clrChange>
              <a:clrFrom>
                <a:srgbClr val="F0DFCA"/>
              </a:clrFrom>
              <a:clrTo>
                <a:srgbClr val="F0DFCA">
                  <a:alpha val="0"/>
                </a:srgbClr>
              </a:clrTo>
            </a:clrChange>
            <a:extLst>
              <a:ext uri="{28A0092B-C50C-407E-A947-70E740481C1C}">
                <a14:useLocalDpi xmlns:a14="http://schemas.microsoft.com/office/drawing/2010/main"/>
              </a:ext>
            </a:extLst>
          </a:blip>
          <a:srcRect/>
          <a:stretch/>
        </p:blipFill>
        <p:spPr>
          <a:xfrm>
            <a:off x="6849526" y="1384300"/>
            <a:ext cx="3573462" cy="2444750"/>
          </a:xfrm>
          <a:prstGeom prst="rect">
            <a:avLst/>
          </a:prstGeom>
        </p:spPr>
      </p:pic>
    </p:spTree>
    <p:extLst>
      <p:ext uri="{BB962C8B-B14F-4D97-AF65-F5344CB8AC3E}">
        <p14:creationId xmlns:p14="http://schemas.microsoft.com/office/powerpoint/2010/main" val="272840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spcAft>
                <a:spcPts val="800"/>
              </a:spcAft>
              <a:defRPr/>
            </a:pPr>
            <a:r>
              <a:rPr lang="en-AU" sz="3200" dirty="0"/>
              <a:t>Making the Advent wreath a daily custom</a:t>
            </a:r>
          </a:p>
        </p:txBody>
      </p:sp>
      <p:sp>
        <p:nvSpPr>
          <p:cNvPr id="4" name="Text Placeholder 3"/>
          <p:cNvSpPr>
            <a:spLocks noGrp="1"/>
          </p:cNvSpPr>
          <p:nvPr>
            <p:ph type="body" sz="quarter" idx="10"/>
          </p:nvPr>
        </p:nvSpPr>
        <p:spPr>
          <a:xfrm>
            <a:off x="869950" y="1238800"/>
            <a:ext cx="6311900" cy="4898996"/>
          </a:xfrm>
          <a:prstGeom prst="rect">
            <a:avLst/>
          </a:prstGeom>
        </p:spPr>
        <p:txBody>
          <a:bodyPr lIns="91440" tIns="45720" rIns="91440" bIns="45720" anchor="t"/>
          <a:lstStyle/>
          <a:p>
            <a:pPr marL="0" indent="0">
              <a:spcBef>
                <a:spcPts val="0"/>
              </a:spcBef>
              <a:spcAft>
                <a:spcPts val="1600"/>
              </a:spcAft>
              <a:buNone/>
              <a:defRPr/>
            </a:pPr>
            <a:r>
              <a:rPr lang="en-AU" sz="2200" dirty="0"/>
              <a:t>Advent wreaths can be used in Church, at school or at home. </a:t>
            </a:r>
            <a:r>
              <a:rPr lang="en-AU" sz="2200" dirty="0">
                <a:latin typeface="Arial"/>
                <a:cs typeface="Arial"/>
              </a:rPr>
              <a:t>As the Advent wreath helps us keep our thoughts focused on the coming of Jesus at Christmas, it should be integrated into our daily lives. </a:t>
            </a:r>
            <a:endParaRPr lang="en-US" dirty="0"/>
          </a:p>
          <a:p>
            <a:pPr marL="0" indent="0">
              <a:spcBef>
                <a:spcPts val="0"/>
              </a:spcBef>
              <a:spcAft>
                <a:spcPts val="1600"/>
              </a:spcAft>
              <a:buNone/>
              <a:defRPr/>
            </a:pPr>
            <a:r>
              <a:rPr lang="en-AU" sz="2200" dirty="0">
                <a:latin typeface="Arial"/>
                <a:cs typeface="Arial"/>
              </a:rPr>
              <a:t>The class could gather around the wreath at a set time of the day as a selected student lights the relevant candle.</a:t>
            </a:r>
          </a:p>
          <a:p>
            <a:pPr marL="0" indent="0">
              <a:spcBef>
                <a:spcPts val="0"/>
              </a:spcBef>
              <a:spcAft>
                <a:spcPts val="1600"/>
              </a:spcAft>
              <a:buNone/>
              <a:defRPr/>
            </a:pPr>
            <a:r>
              <a:rPr lang="en-AU" sz="2200" dirty="0">
                <a:latin typeface="Arial"/>
                <a:cs typeface="Arial"/>
              </a:rPr>
              <a:t>Advent wreath symbols you can use to create your own wreath begin on </a:t>
            </a:r>
            <a:r>
              <a:rPr lang="en-AU" sz="2200" dirty="0">
                <a:latin typeface="Arial"/>
                <a:cs typeface="Arial"/>
                <a:hlinkClick r:id="rId3" action="ppaction://hlinksldjump"/>
              </a:rPr>
              <a:t>slide 34.</a:t>
            </a:r>
            <a:endParaRPr lang="en-AU" sz="2200" dirty="0">
              <a:latin typeface="Arial"/>
              <a:cs typeface="Arial"/>
            </a:endParaRPr>
          </a:p>
        </p:txBody>
      </p:sp>
      <p:pic>
        <p:nvPicPr>
          <p:cNvPr id="17" name="Picture 16">
            <a:extLst>
              <a:ext uri="{FF2B5EF4-FFF2-40B4-BE49-F238E27FC236}">
                <a16:creationId xmlns:a16="http://schemas.microsoft.com/office/drawing/2014/main" id="{B55A917E-EB68-4644-9D4F-CD5ED1C7FF3F}"/>
              </a:ext>
            </a:extLst>
          </p:cNvPr>
          <p:cNvPicPr>
            <a:picLocks noChangeAspect="1"/>
          </p:cNvPicPr>
          <p:nvPr/>
        </p:nvPicPr>
        <p:blipFill>
          <a:blip r:embed="rId4"/>
          <a:stretch>
            <a:fillRect/>
          </a:stretch>
        </p:blipFill>
        <p:spPr>
          <a:xfrm>
            <a:off x="7343676" y="1243012"/>
            <a:ext cx="3978374" cy="3624134"/>
          </a:xfrm>
          <a:prstGeom prst="rect">
            <a:avLst/>
          </a:prstGeom>
        </p:spPr>
      </p:pic>
    </p:spTree>
    <p:extLst>
      <p:ext uri="{BB962C8B-B14F-4D97-AF65-F5344CB8AC3E}">
        <p14:creationId xmlns:p14="http://schemas.microsoft.com/office/powerpoint/2010/main" val="315702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200" dirty="0"/>
              <a:t>Global gifts</a:t>
            </a:r>
          </a:p>
        </p:txBody>
      </p:sp>
      <p:sp>
        <p:nvSpPr>
          <p:cNvPr id="3" name="Text Placeholder 2"/>
          <p:cNvSpPr>
            <a:spLocks noGrp="1"/>
          </p:cNvSpPr>
          <p:nvPr>
            <p:ph type="body" sz="quarter" idx="10"/>
          </p:nvPr>
        </p:nvSpPr>
        <p:spPr>
          <a:xfrm>
            <a:off x="869950" y="1243012"/>
            <a:ext cx="6073016" cy="4611449"/>
          </a:xfrm>
          <a:prstGeom prst="rect">
            <a:avLst/>
          </a:prstGeom>
        </p:spPr>
        <p:txBody>
          <a:bodyPr/>
          <a:lstStyle/>
          <a:p>
            <a:pPr algn="l" fontAlgn="base">
              <a:spcBef>
                <a:spcPts val="600"/>
              </a:spcBef>
              <a:spcAft>
                <a:spcPts val="0"/>
              </a:spcAft>
            </a:pPr>
            <a:r>
              <a:rPr lang="en-AU" sz="2000" b="1" dirty="0">
                <a:solidFill>
                  <a:schemeClr val="bg2">
                    <a:lumMod val="10000"/>
                  </a:schemeClr>
                </a:solidFill>
                <a:effectLst/>
                <a:latin typeface="Arial" panose="020B0604020202020204" pitchFamily="34" charset="0"/>
                <a:cs typeface="Arial" panose="020B0604020202020204" pitchFamily="34" charset="0"/>
              </a:rPr>
              <a:t>Purchase a Global Gift this Christmas.</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You can make Christmas shine brighter for those in need by purchasing a Global Gift.</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Your gift will have a life-changing impact on vulnerable families across the world as they strive to overcome the challenges of poverty. </a:t>
            </a:r>
          </a:p>
          <a:p>
            <a:pPr>
              <a:spcBef>
                <a:spcPts val="600"/>
              </a:spcBef>
            </a:pPr>
            <a:r>
              <a:rPr lang="en-AU" dirty="0">
                <a:solidFill>
                  <a:schemeClr val="bg2">
                    <a:lumMod val="10000"/>
                  </a:schemeClr>
                </a:solidFill>
                <a:latin typeface="Arial" panose="020B0604020202020204" pitchFamily="34" charset="0"/>
                <a:cs typeface="Arial" panose="020B0604020202020204" pitchFamily="34" charset="0"/>
              </a:rPr>
              <a:t>It’s possible to change lives this Christmas by giving your loved ones a Global Gift. Simply select your Global Gift card(s) of choice and help create lasting change for vulnerable families all around the world.</a:t>
            </a:r>
          </a:p>
          <a:p>
            <a:pPr fontAlgn="base">
              <a:spcBef>
                <a:spcPts val="600"/>
              </a:spcBef>
            </a:pPr>
            <a:r>
              <a:rPr lang="en-AU" dirty="0"/>
              <a:t>This Christmas, give a gift that keeps on giving and makes a real difference to people living in poverty.</a:t>
            </a:r>
          </a:p>
          <a:p>
            <a:pPr fontAlgn="base">
              <a:spcBef>
                <a:spcPts val="600"/>
              </a:spcBef>
            </a:pPr>
            <a:r>
              <a:rPr lang="en-AU" dirty="0">
                <a:solidFill>
                  <a:schemeClr val="bg2">
                    <a:lumMod val="10000"/>
                  </a:schemeClr>
                </a:solidFill>
                <a:latin typeface="Arial" panose="020B0604020202020204" pitchFamily="34" charset="0"/>
                <a:cs typeface="Arial" panose="020B0604020202020204" pitchFamily="34" charset="0"/>
              </a:rPr>
              <a:t>Visit </a:t>
            </a:r>
            <a:r>
              <a:rPr lang="en-AU" dirty="0">
                <a:solidFill>
                  <a:srgbClr val="1155CC"/>
                </a:solidFill>
                <a:latin typeface="Arial" panose="020B0604020202020204" pitchFamily="34" charset="0"/>
                <a:hlinkClick r:id="rId3"/>
              </a:rPr>
              <a:t>www.globalgifts.org.au</a:t>
            </a:r>
            <a:endParaRPr lang="en-AU" dirty="0">
              <a:solidFill>
                <a:schemeClr val="bg2">
                  <a:lumMod val="10000"/>
                </a:schemeClr>
              </a:solidFill>
              <a:latin typeface="Arial" panose="020B0604020202020204" pitchFamily="34" charset="0"/>
              <a:cs typeface="Arial" panose="020B0604020202020204" pitchFamily="34" charset="0"/>
            </a:endParaRPr>
          </a:p>
          <a:p>
            <a:endParaRPr lang="en-AU" dirty="0"/>
          </a:p>
        </p:txBody>
      </p:sp>
      <p:pic>
        <p:nvPicPr>
          <p:cNvPr id="5" name="Picture 4" descr="A person and person holding a goat&#10;&#10;Description automatically generated">
            <a:extLst>
              <a:ext uri="{FF2B5EF4-FFF2-40B4-BE49-F238E27FC236}">
                <a16:creationId xmlns:a16="http://schemas.microsoft.com/office/drawing/2014/main" id="{21179223-AE93-2FCE-802F-8CAE9364C0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72710" y="972839"/>
            <a:ext cx="4031151" cy="5307961"/>
          </a:xfrm>
          <a:prstGeom prst="rect">
            <a:avLst/>
          </a:prstGeom>
        </p:spPr>
      </p:pic>
    </p:spTree>
    <p:extLst>
      <p:ext uri="{BB962C8B-B14F-4D97-AF65-F5344CB8AC3E}">
        <p14:creationId xmlns:p14="http://schemas.microsoft.com/office/powerpoint/2010/main" val="540025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ound Diagonal Corner Rectangle 8">
            <a:extLst>
              <a:ext uri="{FF2B5EF4-FFF2-40B4-BE49-F238E27FC236}">
                <a16:creationId xmlns:a16="http://schemas.microsoft.com/office/drawing/2014/main" id="{1D77780B-662B-4465-AD59-F640EC06F2E9}"/>
              </a:ext>
            </a:extLst>
          </p:cNvPr>
          <p:cNvSpPr/>
          <p:nvPr/>
        </p:nvSpPr>
        <p:spPr>
          <a:xfrm rot="16200000">
            <a:off x="1139052" y="1512546"/>
            <a:ext cx="4003678" cy="5269509"/>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9" name="Round Diagonal Corner Rectangle 8">
            <a:extLst>
              <a:ext uri="{FF2B5EF4-FFF2-40B4-BE49-F238E27FC236}">
                <a16:creationId xmlns:a16="http://schemas.microsoft.com/office/drawing/2014/main" id="{55B5985B-9A48-4EB7-AB7D-565CC17CC045}"/>
              </a:ext>
            </a:extLst>
          </p:cNvPr>
          <p:cNvSpPr/>
          <p:nvPr/>
        </p:nvSpPr>
        <p:spPr>
          <a:xfrm>
            <a:off x="6229448" y="2145466"/>
            <a:ext cx="5273795" cy="400367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11" name="TextBox 10"/>
          <p:cNvSpPr txBox="1"/>
          <p:nvPr/>
        </p:nvSpPr>
        <p:spPr>
          <a:xfrm>
            <a:off x="1023134" y="3957412"/>
            <a:ext cx="3982886" cy="1569660"/>
          </a:xfrm>
          <a:prstGeom prst="rect">
            <a:avLst/>
          </a:prstGeom>
          <a:noFill/>
        </p:spPr>
        <p:txBody>
          <a:bodyPr wrap="square" lIns="91440" tIns="45720" rIns="91440" bIns="45720" rtlCol="0" anchor="t">
            <a:spAutoFit/>
          </a:bodyPr>
          <a:lstStyle/>
          <a:p>
            <a:pPr algn="ctr">
              <a:spcAft>
                <a:spcPts val="600"/>
              </a:spcAft>
            </a:pPr>
            <a:r>
              <a:rPr lang="en-AU" sz="2400" dirty="0">
                <a:latin typeface="Arial"/>
                <a:cs typeface="Arial"/>
              </a:rPr>
              <a:t>Advent is a special time in the church year when we prepare and get ready to celebrate the birth of Jesus.</a:t>
            </a:r>
          </a:p>
        </p:txBody>
      </p:sp>
      <p:sp>
        <p:nvSpPr>
          <p:cNvPr id="17" name="Freeform 1"/>
          <p:cNvSpPr>
            <a:spLocks noChangeArrowheads="1"/>
          </p:cNvSpPr>
          <p:nvPr/>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dirty="0"/>
          </a:p>
        </p:txBody>
      </p:sp>
      <p:sp>
        <p:nvSpPr>
          <p:cNvPr id="4" name="Text Placeholder 3"/>
          <p:cNvSpPr>
            <a:spLocks noGrp="1"/>
          </p:cNvSpPr>
          <p:nvPr>
            <p:ph type="body" sz="quarter" idx="10"/>
          </p:nvPr>
        </p:nvSpPr>
        <p:spPr>
          <a:xfrm>
            <a:off x="6564055" y="2758262"/>
            <a:ext cx="4679805" cy="1468437"/>
          </a:xfrm>
          <a:prstGeom prst="rect">
            <a:avLst/>
          </a:prstGeom>
        </p:spPr>
        <p:txBody>
          <a:bodyPr lIns="91440" tIns="45720" rIns="91440" bIns="45720" anchor="t">
            <a:noAutofit/>
          </a:bodyPr>
          <a:lstStyle/>
          <a:p>
            <a:pPr>
              <a:lnSpc>
                <a:spcPct val="120000"/>
              </a:lnSpc>
              <a:spcBef>
                <a:spcPts val="0"/>
              </a:spcBef>
              <a:spcAft>
                <a:spcPts val="600"/>
              </a:spcAft>
            </a:pPr>
            <a:r>
              <a:rPr lang="en-AU" sz="2400" b="1" dirty="0">
                <a:solidFill>
                  <a:srgbClr val="895297"/>
                </a:solidFill>
              </a:rPr>
              <a:t>God, you give us hope.</a:t>
            </a:r>
          </a:p>
          <a:p>
            <a:pPr>
              <a:lnSpc>
                <a:spcPct val="120000"/>
              </a:lnSpc>
              <a:spcBef>
                <a:spcPts val="0"/>
              </a:spcBef>
              <a:spcAft>
                <a:spcPts val="600"/>
              </a:spcAft>
            </a:pPr>
            <a:r>
              <a:rPr lang="en-AU" sz="2400" b="1" dirty="0">
                <a:solidFill>
                  <a:srgbClr val="895297"/>
                </a:solidFill>
              </a:rPr>
              <a:t>As we light this candle in your name, we ask you to help us share hope with family and friends this Advent.</a:t>
            </a:r>
          </a:p>
          <a:p>
            <a:pPr>
              <a:lnSpc>
                <a:spcPct val="120000"/>
              </a:lnSpc>
              <a:spcBef>
                <a:spcPts val="0"/>
              </a:spcBef>
              <a:spcAft>
                <a:spcPts val="600"/>
              </a:spcAft>
            </a:pPr>
            <a:r>
              <a:rPr lang="en-AU" sz="2400" b="1" dirty="0">
                <a:solidFill>
                  <a:srgbClr val="895297"/>
                </a:solidFill>
              </a:rPr>
              <a:t>Amen</a:t>
            </a:r>
          </a:p>
          <a:p>
            <a:pPr>
              <a:lnSpc>
                <a:spcPct val="120000"/>
              </a:lnSpc>
              <a:spcBef>
                <a:spcPts val="0"/>
              </a:spcBef>
              <a:spcAft>
                <a:spcPts val="600"/>
              </a:spcAft>
            </a:pPr>
            <a:endParaRPr lang="en-AU" sz="2000" b="1" dirty="0">
              <a:solidFill>
                <a:srgbClr val="895297"/>
              </a:solidFill>
            </a:endParaRPr>
          </a:p>
        </p:txBody>
      </p:sp>
      <p:sp>
        <p:nvSpPr>
          <p:cNvPr id="7" name="Text Placeholder 6">
            <a:extLst>
              <a:ext uri="{FF2B5EF4-FFF2-40B4-BE49-F238E27FC236}">
                <a16:creationId xmlns:a16="http://schemas.microsoft.com/office/drawing/2014/main" id="{061B7485-24B9-D4AF-C11A-7C904A43417A}"/>
              </a:ext>
            </a:extLst>
          </p:cNvPr>
          <p:cNvSpPr>
            <a:spLocks noGrp="1"/>
          </p:cNvSpPr>
          <p:nvPr>
            <p:ph type="body" sz="quarter" idx="12"/>
          </p:nvPr>
        </p:nvSpPr>
        <p:spPr>
          <a:prstGeom prst="rect">
            <a:avLst/>
          </a:prstGeom>
        </p:spPr>
        <p:txBody>
          <a:bodyPr/>
          <a:lstStyle/>
          <a:p>
            <a:r>
              <a:rPr lang="en-AU" dirty="0"/>
              <a:t>Hope</a:t>
            </a:r>
          </a:p>
        </p:txBody>
      </p:sp>
      <p:pic>
        <p:nvPicPr>
          <p:cNvPr id="14" name="Picture 13">
            <a:extLst>
              <a:ext uri="{FF2B5EF4-FFF2-40B4-BE49-F238E27FC236}">
                <a16:creationId xmlns:a16="http://schemas.microsoft.com/office/drawing/2014/main" id="{70404AF6-B3B0-4BB4-A8EE-DCC50146179A}"/>
              </a:ext>
            </a:extLst>
          </p:cNvPr>
          <p:cNvPicPr>
            <a:picLocks noChangeAspect="1"/>
          </p:cNvPicPr>
          <p:nvPr/>
        </p:nvPicPr>
        <p:blipFill>
          <a:blip r:embed="rId3"/>
          <a:stretch>
            <a:fillRect/>
          </a:stretch>
        </p:blipFill>
        <p:spPr>
          <a:xfrm>
            <a:off x="2297760" y="2666035"/>
            <a:ext cx="1433633" cy="1183315"/>
          </a:xfrm>
          <a:prstGeom prst="rect">
            <a:avLst/>
          </a:prstGeom>
        </p:spPr>
      </p:pic>
      <p:sp>
        <p:nvSpPr>
          <p:cNvPr id="10" name="Text Placeholder 3">
            <a:extLst>
              <a:ext uri="{FF2B5EF4-FFF2-40B4-BE49-F238E27FC236}">
                <a16:creationId xmlns:a16="http://schemas.microsoft.com/office/drawing/2014/main" id="{8BA021CF-3C40-4D4E-9AF2-005200CA8C7C}"/>
              </a:ext>
            </a:extLst>
          </p:cNvPr>
          <p:cNvSpPr txBox="1">
            <a:spLocks/>
          </p:cNvSpPr>
          <p:nvPr/>
        </p:nvSpPr>
        <p:spPr>
          <a:xfrm>
            <a:off x="510718" y="1433645"/>
            <a:ext cx="7512080"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3600" b="1" dirty="0">
                <a:solidFill>
                  <a:schemeClr val="accent1"/>
                </a:solidFill>
              </a:rPr>
              <a:t>Light the Advent candle</a:t>
            </a:r>
          </a:p>
        </p:txBody>
      </p:sp>
      <p:pic>
        <p:nvPicPr>
          <p:cNvPr id="22" name="Picture 21">
            <a:extLst>
              <a:ext uri="{FF2B5EF4-FFF2-40B4-BE49-F238E27FC236}">
                <a16:creationId xmlns:a16="http://schemas.microsoft.com/office/drawing/2014/main" id="{DC64C698-BBDA-40FA-A514-5FDCDF0E4E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48229" y="2371451"/>
            <a:ext cx="558017" cy="771376"/>
          </a:xfrm>
          <a:prstGeom prst="rect">
            <a:avLst/>
          </a:prstGeom>
        </p:spPr>
      </p:pic>
      <p:sp>
        <p:nvSpPr>
          <p:cNvPr id="16" name="Round Diagonal Corner Rectangle 8">
            <a:extLst>
              <a:ext uri="{FF2B5EF4-FFF2-40B4-BE49-F238E27FC236}">
                <a16:creationId xmlns:a16="http://schemas.microsoft.com/office/drawing/2014/main" id="{2BD371AB-59EA-41B5-CE0A-0A444B21F3A3}"/>
              </a:ext>
            </a:extLst>
          </p:cNvPr>
          <p:cNvSpPr/>
          <p:nvPr/>
        </p:nvSpPr>
        <p:spPr>
          <a:xfrm rot="16200000">
            <a:off x="3260822" y="-2528702"/>
            <a:ext cx="1029871" cy="6539244"/>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1" name="Title 1">
            <a:extLst>
              <a:ext uri="{FF2B5EF4-FFF2-40B4-BE49-F238E27FC236}">
                <a16:creationId xmlns:a16="http://schemas.microsoft.com/office/drawing/2014/main" id="{93B45CD8-CF87-407C-60B5-DB7C0DDB5ACA}"/>
              </a:ext>
            </a:extLst>
          </p:cNvPr>
          <p:cNvSpPr txBox="1">
            <a:spLocks/>
          </p:cNvSpPr>
          <p:nvPr/>
        </p:nvSpPr>
        <p:spPr>
          <a:xfrm>
            <a:off x="506135" y="333876"/>
            <a:ext cx="8397823" cy="821686"/>
          </a:xfrm>
          <a:prstGeom prst="rect">
            <a:avLst/>
          </a:prstGeom>
        </p:spPr>
        <p:txBody>
          <a:bodyPr anchor="ctr"/>
          <a:lstStyle>
            <a:lvl1pPr algn="ctr" defTabSz="457200" rtl="0" eaLnBrk="1" latinLnBrk="0" hangingPunct="1">
              <a:spcBef>
                <a:spcPct val="0"/>
              </a:spcBef>
              <a:buNone/>
              <a:defRPr sz="2800" b="1" kern="1200" cap="all" baseline="0">
                <a:solidFill>
                  <a:srgbClr val="895297"/>
                </a:solidFill>
                <a:latin typeface="Arial" panose="020B0604020202020204" pitchFamily="34" charset="0"/>
                <a:ea typeface="Roboto Medium" pitchFamily="2" charset="0"/>
                <a:cs typeface="Arial" panose="020B0604020202020204" pitchFamily="34" charset="0"/>
              </a:defRPr>
            </a:lvl1pPr>
          </a:lstStyle>
          <a:p>
            <a:pPr algn="l"/>
            <a:r>
              <a:rPr lang="en-US" sz="4000" dirty="0"/>
              <a:t>First Week of Advent</a:t>
            </a:r>
          </a:p>
        </p:txBody>
      </p:sp>
      <p:pic>
        <p:nvPicPr>
          <p:cNvPr id="23" name="Picture 22" descr="A black background with a white cross and a lock&#10;&#10;Description automatically generated">
            <a:extLst>
              <a:ext uri="{FF2B5EF4-FFF2-40B4-BE49-F238E27FC236}">
                <a16:creationId xmlns:a16="http://schemas.microsoft.com/office/drawing/2014/main" id="{19990CB2-E426-A32F-D004-E152FE17B792}"/>
              </a:ext>
            </a:extLst>
          </p:cNvPr>
          <p:cNvPicPr>
            <a:picLocks noChangeAspect="1"/>
          </p:cNvPicPr>
          <p:nvPr/>
        </p:nvPicPr>
        <p:blipFill>
          <a:blip r:embed="rId5"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 name="Freeform: Shape 3">
            <a:extLst>
              <a:ext uri="{FF2B5EF4-FFF2-40B4-BE49-F238E27FC236}">
                <a16:creationId xmlns:a16="http://schemas.microsoft.com/office/drawing/2014/main" id="{2A192801-418B-98E2-604E-6804A4E69163}"/>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3" name="Freeform: Shape 3">
            <a:extLst>
              <a:ext uri="{FF2B5EF4-FFF2-40B4-BE49-F238E27FC236}">
                <a16:creationId xmlns:a16="http://schemas.microsoft.com/office/drawing/2014/main" id="{F3C883C3-3561-D96F-1380-3E6BDB1187A8}"/>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5" name="Freeform: Shape 3">
            <a:extLst>
              <a:ext uri="{FF2B5EF4-FFF2-40B4-BE49-F238E27FC236}">
                <a16:creationId xmlns:a16="http://schemas.microsoft.com/office/drawing/2014/main" id="{52B093F5-E1A9-2D96-C01C-9CAB4929D8A1}"/>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
            <a:extLst>
              <a:ext uri="{FF2B5EF4-FFF2-40B4-BE49-F238E27FC236}">
                <a16:creationId xmlns:a16="http://schemas.microsoft.com/office/drawing/2014/main" id="{323D3242-3CC1-44DE-103D-527F32F4DDFD}"/>
              </a:ext>
            </a:extLst>
          </p:cNvPr>
          <p:cNvSpPr/>
          <p:nvPr/>
        </p:nvSpPr>
        <p:spPr>
          <a:xfrm>
            <a:off x="9716601" y="65977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3">
            <a:extLst>
              <a:ext uri="{FF2B5EF4-FFF2-40B4-BE49-F238E27FC236}">
                <a16:creationId xmlns:a16="http://schemas.microsoft.com/office/drawing/2014/main" id="{6BAEFEF5-79F7-26D8-0D2F-309D94FEEE36}"/>
              </a:ext>
            </a:extLst>
          </p:cNvPr>
          <p:cNvSpPr/>
          <p:nvPr/>
        </p:nvSpPr>
        <p:spPr>
          <a:xfrm>
            <a:off x="10543082" y="91682"/>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3">
            <a:extLst>
              <a:ext uri="{FF2B5EF4-FFF2-40B4-BE49-F238E27FC236}">
                <a16:creationId xmlns:a16="http://schemas.microsoft.com/office/drawing/2014/main" id="{26243274-0E34-51F3-6C6E-206FBC73A377}"/>
              </a:ext>
            </a:extLst>
          </p:cNvPr>
          <p:cNvSpPr/>
          <p:nvPr/>
        </p:nvSpPr>
        <p:spPr>
          <a:xfrm>
            <a:off x="10338162" y="1069619"/>
            <a:ext cx="409840" cy="40984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dirty="0">
              <a:latin typeface="Arial" panose="020B0604020202020204" pitchFamily="34" charset="0"/>
            </a:endParaRPr>
          </a:p>
        </p:txBody>
      </p:sp>
    </p:spTree>
    <p:extLst>
      <p:ext uri="{BB962C8B-B14F-4D97-AF65-F5344CB8AC3E}">
        <p14:creationId xmlns:p14="http://schemas.microsoft.com/office/powerpoint/2010/main" val="285251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ound Diagonal Corner Rectangle 8">
            <a:extLst>
              <a:ext uri="{FF2B5EF4-FFF2-40B4-BE49-F238E27FC236}">
                <a16:creationId xmlns:a16="http://schemas.microsoft.com/office/drawing/2014/main" id="{400A3703-2FD9-56D0-BE59-1786757C5079}"/>
              </a:ext>
            </a:extLst>
          </p:cNvPr>
          <p:cNvSpPr/>
          <p:nvPr/>
        </p:nvSpPr>
        <p:spPr>
          <a:xfrm>
            <a:off x="4974784" y="1667436"/>
            <a:ext cx="6715384" cy="436610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 name="Round Diagonal Corner Rectangle 8">
            <a:extLst>
              <a:ext uri="{FF2B5EF4-FFF2-40B4-BE49-F238E27FC236}">
                <a16:creationId xmlns:a16="http://schemas.microsoft.com/office/drawing/2014/main" id="{0F5D2F87-986F-2B84-919A-E8157AB7C4AA}"/>
              </a:ext>
            </a:extLst>
          </p:cNvPr>
          <p:cNvSpPr/>
          <p:nvPr/>
        </p:nvSpPr>
        <p:spPr>
          <a:xfrm rot="16200000">
            <a:off x="427881" y="1762180"/>
            <a:ext cx="4366105" cy="4176616"/>
          </a:xfrm>
          <a:prstGeom prst="round2DiagRect">
            <a:avLst/>
          </a:prstGeom>
          <a:solidFill>
            <a:srgbClr val="E6D3EB">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522624" y="464869"/>
            <a:ext cx="7302335" cy="684213"/>
          </a:xfrm>
          <a:prstGeom prst="rect">
            <a:avLst/>
          </a:prstGeom>
        </p:spPr>
        <p:txBody>
          <a:bodyPr/>
          <a:lstStyle/>
          <a:p>
            <a:pPr marL="0" indent="0">
              <a:buNone/>
            </a:pPr>
            <a:r>
              <a:rPr lang="en-AU" sz="3600" b="1" dirty="0">
                <a:solidFill>
                  <a:schemeClr val="accent1"/>
                </a:solidFill>
              </a:rPr>
              <a:t>Gospel Reflection</a:t>
            </a:r>
          </a:p>
          <a:p>
            <a:endParaRPr lang="en-AU" dirty="0"/>
          </a:p>
        </p:txBody>
      </p:sp>
      <p:sp>
        <p:nvSpPr>
          <p:cNvPr id="8" name="Text Placeholder 7">
            <a:extLst>
              <a:ext uri="{FF2B5EF4-FFF2-40B4-BE49-F238E27FC236}">
                <a16:creationId xmlns:a16="http://schemas.microsoft.com/office/drawing/2014/main" id="{04E47B2A-A9B4-40FC-AA7E-EF01B55443C0}"/>
              </a:ext>
            </a:extLst>
          </p:cNvPr>
          <p:cNvSpPr>
            <a:spLocks noGrp="1"/>
          </p:cNvSpPr>
          <p:nvPr>
            <p:ph type="body" sz="quarter" idx="4294967295"/>
          </p:nvPr>
        </p:nvSpPr>
        <p:spPr>
          <a:xfrm>
            <a:off x="5190674" y="3158522"/>
            <a:ext cx="6283604" cy="2587511"/>
          </a:xfrm>
          <a:prstGeom prst="rect">
            <a:avLst/>
          </a:prstGeom>
        </p:spPr>
        <p:txBody>
          <a:bodyPr lIns="91440" tIns="45720" rIns="91440" bIns="45720" anchor="t"/>
          <a:lstStyle/>
          <a:p>
            <a:pPr marL="342900" indent="-342900">
              <a:buFont typeface="Arial" panose="020B0604020202020204" pitchFamily="34" charset="0"/>
              <a:buChar char="•"/>
            </a:pPr>
            <a:r>
              <a:rPr lang="en-AU" sz="2400" dirty="0"/>
              <a:t>What do you know about Advent?</a:t>
            </a:r>
            <a:endParaRPr lang="en-AU" sz="2400" dirty="0">
              <a:cs typeface="Arial"/>
            </a:endParaRPr>
          </a:p>
          <a:p>
            <a:pPr marL="342900" indent="-342900">
              <a:buFont typeface="Arial" panose="020B0604020202020204" pitchFamily="34" charset="0"/>
              <a:buChar char="•"/>
            </a:pPr>
            <a:r>
              <a:rPr lang="en-AU" sz="2400" dirty="0"/>
              <a:t>What are some things that you look forward to?</a:t>
            </a:r>
            <a:r>
              <a:rPr lang="en-AU" sz="2400" dirty="0">
                <a:cs typeface="Arial"/>
              </a:rPr>
              <a:t> </a:t>
            </a:r>
            <a:r>
              <a:rPr lang="en-AU" sz="2400" dirty="0"/>
              <a:t>How do you prepare for them?</a:t>
            </a:r>
            <a:endParaRPr lang="en-AU" sz="2400" dirty="0">
              <a:cs typeface="Arial"/>
            </a:endParaRPr>
          </a:p>
          <a:p>
            <a:pPr marL="342900" indent="-342900">
              <a:buFont typeface="Arial" panose="020B0604020202020204" pitchFamily="34" charset="0"/>
              <a:buChar char="•"/>
            </a:pPr>
            <a:r>
              <a:rPr lang="en-AU" sz="2400" dirty="0"/>
              <a:t>Why is Jesus asking us to pray?</a:t>
            </a:r>
            <a:endParaRPr lang="en-AU" sz="2400" dirty="0">
              <a:cs typeface="Arial"/>
            </a:endParaRPr>
          </a:p>
          <a:p>
            <a:pPr marL="342900" indent="-342900">
              <a:buFont typeface="Arial" panose="020B0604020202020204" pitchFamily="34" charset="0"/>
              <a:buChar char="•"/>
            </a:pPr>
            <a:r>
              <a:rPr lang="en-AU" sz="2400" dirty="0"/>
              <a:t>How can we show Jesus we are hopeful?</a:t>
            </a:r>
            <a:endParaRPr lang="en-AU" sz="2400" dirty="0">
              <a:cs typeface="Arial"/>
            </a:endParaRPr>
          </a:p>
          <a:p>
            <a:pPr marL="342900" indent="-342900">
              <a:buFont typeface="Arial" panose="020B0604020202020204" pitchFamily="34" charset="0"/>
              <a:buChar char="•"/>
            </a:pPr>
            <a:endParaRPr lang="en-AU" sz="2000" dirty="0">
              <a:solidFill>
                <a:srgbClr val="895297"/>
              </a:solidFill>
            </a:endParaRPr>
          </a:p>
          <a:p>
            <a:endParaRPr lang="en-AU" sz="2000" dirty="0"/>
          </a:p>
        </p:txBody>
      </p:sp>
      <p:sp>
        <p:nvSpPr>
          <p:cNvPr id="7" name="Text Placeholder 6">
            <a:extLst>
              <a:ext uri="{FF2B5EF4-FFF2-40B4-BE49-F238E27FC236}">
                <a16:creationId xmlns:a16="http://schemas.microsoft.com/office/drawing/2014/main" id="{66A6EF02-8571-442B-86F0-F5C7C615979E}"/>
              </a:ext>
            </a:extLst>
          </p:cNvPr>
          <p:cNvSpPr>
            <a:spLocks noGrp="1"/>
          </p:cNvSpPr>
          <p:nvPr>
            <p:ph type="body" sz="quarter" idx="4294967295"/>
          </p:nvPr>
        </p:nvSpPr>
        <p:spPr>
          <a:xfrm>
            <a:off x="988508" y="3338684"/>
            <a:ext cx="3244850" cy="2589272"/>
          </a:xfrm>
          <a:prstGeom prst="rect">
            <a:avLst/>
          </a:prstGeom>
        </p:spPr>
        <p:txBody>
          <a:bodyPr lIns="91440" tIns="45720" rIns="91440" bIns="45720" anchor="t"/>
          <a:lstStyle/>
          <a:p>
            <a:pPr marL="0" indent="0" algn="ctr">
              <a:buNone/>
            </a:pPr>
            <a:r>
              <a:rPr lang="en-AU" sz="2400" b="1" dirty="0">
                <a:solidFill>
                  <a:srgbClr val="895297"/>
                </a:solidFill>
              </a:rPr>
              <a:t>Luke </a:t>
            </a:r>
            <a:br>
              <a:rPr lang="en-AU" sz="2400" b="1" dirty="0">
                <a:solidFill>
                  <a:srgbClr val="895297"/>
                </a:solidFill>
              </a:rPr>
            </a:br>
            <a:r>
              <a:rPr lang="en-AU" sz="2400" dirty="0">
                <a:solidFill>
                  <a:srgbClr val="895297"/>
                </a:solidFill>
              </a:rPr>
              <a:t>21:25-28, 34-36</a:t>
            </a:r>
            <a:endParaRPr lang="en-AU" sz="2400" dirty="0">
              <a:solidFill>
                <a:srgbClr val="895297"/>
              </a:solidFill>
              <a:cs typeface="Arial"/>
            </a:endParaRPr>
          </a:p>
          <a:p>
            <a:pPr marL="0" indent="0" algn="ctr">
              <a:buNone/>
            </a:pPr>
            <a:endParaRPr lang="en-AU" sz="2400" dirty="0">
              <a:solidFill>
                <a:srgbClr val="895297"/>
              </a:solidFill>
            </a:endParaRPr>
          </a:p>
          <a:p>
            <a:pPr marL="0" indent="0" algn="ctr">
              <a:buNone/>
            </a:pPr>
            <a:r>
              <a:rPr lang="en-AU" sz="2400" dirty="0">
                <a:solidFill>
                  <a:srgbClr val="895297"/>
                </a:solidFill>
                <a:latin typeface="Arial"/>
                <a:cs typeface="Arial"/>
              </a:rPr>
              <a:t>“Be ready”</a:t>
            </a:r>
          </a:p>
          <a:p>
            <a:pPr marL="0" indent="0" algn="ctr">
              <a:buNone/>
            </a:pPr>
            <a:r>
              <a:rPr lang="en-AU" sz="2400" b="1" dirty="0">
                <a:solidFill>
                  <a:srgbClr val="895297"/>
                </a:solidFill>
              </a:rPr>
              <a:t>	</a:t>
            </a:r>
            <a:endParaRPr lang="en-AU" sz="2400" b="1" dirty="0">
              <a:solidFill>
                <a:srgbClr val="895297"/>
              </a:solidFill>
              <a:cs typeface="Aria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p:nvPicPr>
        <p:blipFill>
          <a:blip r:embed="rId3"/>
          <a:stretch>
            <a:fillRect/>
          </a:stretch>
        </p:blipFill>
        <p:spPr>
          <a:xfrm>
            <a:off x="2051713" y="2208961"/>
            <a:ext cx="958622" cy="731515"/>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p:nvGrpSpPr>
        <p:grpSpPr>
          <a:xfrm>
            <a:off x="8018097" y="1900957"/>
            <a:ext cx="628758" cy="103516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dirty="0">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dirty="0">
                <a:latin typeface="Arial" panose="020B0604020202020204" pitchFamily="34" charset="0"/>
              </a:endParaRPr>
            </a:p>
          </p:txBody>
        </p:sp>
      </p:gr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5" name="TextBox 24">
            <a:extLst>
              <a:ext uri="{FF2B5EF4-FFF2-40B4-BE49-F238E27FC236}">
                <a16:creationId xmlns:a16="http://schemas.microsoft.com/office/drawing/2014/main" id="{DD084DD9-DBEF-CCC6-2000-74B680511D9A}"/>
              </a:ext>
            </a:extLst>
          </p:cNvPr>
          <p:cNvSpPr txBox="1"/>
          <p:nvPr/>
        </p:nvSpPr>
        <p:spPr>
          <a:xfrm>
            <a:off x="644769" y="6189785"/>
            <a:ext cx="4054473" cy="461665"/>
          </a:xfrm>
          <a:prstGeom prst="rect">
            <a:avLst/>
          </a:prstGeom>
          <a:noFill/>
        </p:spPr>
        <p:txBody>
          <a:bodyPr wrap="square" rtlCol="0">
            <a:spAutoFit/>
          </a:bodyPr>
          <a:lstStyle/>
          <a:p>
            <a:r>
              <a:rPr lang="en-AU" sz="1200" dirty="0"/>
              <a:t>Teachers: The text for the Gospel is in the Notes section of this slide.</a:t>
            </a:r>
          </a:p>
        </p:txBody>
      </p:sp>
      <p:sp>
        <p:nvSpPr>
          <p:cNvPr id="26" name="Text Placeholder 6">
            <a:extLst>
              <a:ext uri="{FF2B5EF4-FFF2-40B4-BE49-F238E27FC236}">
                <a16:creationId xmlns:a16="http://schemas.microsoft.com/office/drawing/2014/main" id="{C423CE26-D3B2-8EA9-1156-AE93C7515F09}"/>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Tree>
    <p:extLst>
      <p:ext uri="{BB962C8B-B14F-4D97-AF65-F5344CB8AC3E}">
        <p14:creationId xmlns:p14="http://schemas.microsoft.com/office/powerpoint/2010/main" val="151524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6" name="Round Diagonal Corner Rectangle 8" descr="An African woman wearing a light grey t-shirt smiles, standing in front of a mud brick hut.&#10;">
            <a:extLst>
              <a:ext uri="{FF2B5EF4-FFF2-40B4-BE49-F238E27FC236}">
                <a16:creationId xmlns:a16="http://schemas.microsoft.com/office/drawing/2014/main" id="{1D56E34E-D697-157D-D958-6724CB5CF132}"/>
              </a:ext>
            </a:extLst>
          </p:cNvPr>
          <p:cNvSpPr/>
          <p:nvPr/>
        </p:nvSpPr>
        <p:spPr>
          <a:xfrm>
            <a:off x="7118772" y="1467977"/>
            <a:ext cx="4745127" cy="4730447"/>
          </a:xfrm>
          <a:prstGeom prst="round2DiagRect">
            <a:avLst/>
          </a:prstGeom>
          <a:blipFill dpi="0" rotWithShape="1">
            <a:blip r:embed="rId3" cstate="print">
              <a:extLst>
                <a:ext uri="{28A0092B-C50C-407E-A947-70E740481C1C}">
                  <a14:useLocalDpi xmlns:a14="http://schemas.microsoft.com/office/drawing/2010/main"/>
                </a:ext>
              </a:extLst>
            </a:blip>
            <a:srcRect/>
            <a:stretch>
              <a:fillRect l="-15205" r="-342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5" name="Text Placeholder 4">
            <a:extLst>
              <a:ext uri="{FF2B5EF4-FFF2-40B4-BE49-F238E27FC236}">
                <a16:creationId xmlns:a16="http://schemas.microsoft.com/office/drawing/2014/main" id="{D9ECD2A5-FDEC-4441-8F0E-15AEFDB070D6}"/>
              </a:ext>
            </a:extLst>
          </p:cNvPr>
          <p:cNvSpPr>
            <a:spLocks noGrp="1"/>
          </p:cNvSpPr>
          <p:nvPr>
            <p:ph type="body" sz="quarter" idx="4294967295"/>
          </p:nvPr>
        </p:nvSpPr>
        <p:spPr>
          <a:xfrm>
            <a:off x="463566" y="464869"/>
            <a:ext cx="7361393" cy="684213"/>
          </a:xfrm>
          <a:prstGeom prst="rect">
            <a:avLst/>
          </a:prstGeom>
        </p:spPr>
        <p:txBody>
          <a:bodyPr/>
          <a:lstStyle/>
          <a:p>
            <a:pPr marL="0" indent="0">
              <a:buNone/>
            </a:pPr>
            <a:r>
              <a:rPr lang="en-AU" sz="3600" b="1" dirty="0">
                <a:solidFill>
                  <a:schemeClr val="accent1"/>
                </a:solidFill>
              </a:rPr>
              <a:t>Sakhina’s Story</a:t>
            </a:r>
          </a:p>
          <a:p>
            <a:endParaRPr lang="en-AU" b="1" dirty="0"/>
          </a:p>
        </p:txBody>
      </p:sp>
      <p:sp>
        <p:nvSpPr>
          <p:cNvPr id="21" name="Freeform: Shape 3">
            <a:extLst>
              <a:ext uri="{FF2B5EF4-FFF2-40B4-BE49-F238E27FC236}">
                <a16:creationId xmlns:a16="http://schemas.microsoft.com/office/drawing/2014/main" id="{2FA9E246-BCCB-3886-8578-A2135180A2EC}"/>
              </a:ext>
            </a:extLst>
          </p:cNvPr>
          <p:cNvSpPr/>
          <p:nvPr/>
        </p:nvSpPr>
        <p:spPr>
          <a:xfrm>
            <a:off x="10011483" y="813177"/>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
            <a:extLst>
              <a:ext uri="{FF2B5EF4-FFF2-40B4-BE49-F238E27FC236}">
                <a16:creationId xmlns:a16="http://schemas.microsoft.com/office/drawing/2014/main" id="{253E2294-2F3A-1DC8-EE85-AA98625A25F5}"/>
              </a:ext>
            </a:extLst>
          </p:cNvPr>
          <p:cNvSpPr/>
          <p:nvPr/>
        </p:nvSpPr>
        <p:spPr>
          <a:xfrm>
            <a:off x="10816468" y="313909"/>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sp>
        <p:nvSpPr>
          <p:cNvPr id="23" name="Freeform: Shape 3">
            <a:extLst>
              <a:ext uri="{FF2B5EF4-FFF2-40B4-BE49-F238E27FC236}">
                <a16:creationId xmlns:a16="http://schemas.microsoft.com/office/drawing/2014/main" id="{D43CEF70-79B7-520F-6FCD-49208394FD7F}"/>
              </a:ext>
            </a:extLst>
          </p:cNvPr>
          <p:cNvSpPr/>
          <p:nvPr/>
        </p:nvSpPr>
        <p:spPr>
          <a:xfrm>
            <a:off x="10672895" y="968710"/>
            <a:ext cx="287146" cy="287146"/>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6D3EB">
              <a:alpha val="69000"/>
            </a:srgbClr>
          </a:solidFill>
          <a:ln w="9525" cap="flat">
            <a:noFill/>
            <a:prstDash val="solid"/>
            <a:miter/>
          </a:ln>
        </p:spPr>
        <p:txBody>
          <a:bodyPr rtlCol="0" anchor="ctr"/>
          <a:lstStyle/>
          <a:p>
            <a:endParaRPr lang="en-AU" sz="1116" dirty="0">
              <a:latin typeface="Arial" panose="020B0604020202020204" pitchFamily="34" charset="0"/>
            </a:endParaRPr>
          </a:p>
        </p:txBody>
      </p:sp>
      <p:pic>
        <p:nvPicPr>
          <p:cNvPr id="24" name="Picture 23" descr="A black background with a white cross and a lock&#10;&#10;Description automatically generated">
            <a:extLst>
              <a:ext uri="{FF2B5EF4-FFF2-40B4-BE49-F238E27FC236}">
                <a16:creationId xmlns:a16="http://schemas.microsoft.com/office/drawing/2014/main" id="{A2DC525D-A03C-E568-B958-98A74D501346}"/>
              </a:ext>
            </a:extLst>
          </p:cNvPr>
          <p:cNvPicPr>
            <a:picLocks noChangeAspect="1"/>
          </p:cNvPicPr>
          <p:nvPr/>
        </p:nvPicPr>
        <p:blipFill>
          <a:blip r:embed="rId4" cstate="print">
            <a:extLst>
              <a:ext uri="{28A0092B-C50C-407E-A947-70E740481C1C}">
                <a14:useLocalDpi xmlns:a14="http://schemas.microsoft.com/office/drawing/2010/main"/>
              </a:ext>
            </a:extLst>
          </a:blip>
          <a:srcRect t="18469" b="19224"/>
          <a:stretch/>
        </p:blipFill>
        <p:spPr>
          <a:xfrm>
            <a:off x="9287654" y="6361789"/>
            <a:ext cx="2706822" cy="396000"/>
          </a:xfrm>
          <a:prstGeom prst="rect">
            <a:avLst/>
          </a:prstGeom>
        </p:spPr>
      </p:pic>
      <p:sp>
        <p:nvSpPr>
          <p:cNvPr id="27" name="Round Diagonal Corner Rectangle 8">
            <a:extLst>
              <a:ext uri="{FF2B5EF4-FFF2-40B4-BE49-F238E27FC236}">
                <a16:creationId xmlns:a16="http://schemas.microsoft.com/office/drawing/2014/main" id="{BA34376F-B666-AB33-9C7A-CCB5F8399133}"/>
              </a:ext>
            </a:extLst>
          </p:cNvPr>
          <p:cNvSpPr/>
          <p:nvPr/>
        </p:nvSpPr>
        <p:spPr>
          <a:xfrm flipV="1">
            <a:off x="463567" y="1467977"/>
            <a:ext cx="6404593" cy="4730447"/>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dirty="0">
              <a:latin typeface="Arial" panose="020B0604020202020204" pitchFamily="34" charset="0"/>
            </a:endParaRPr>
          </a:p>
        </p:txBody>
      </p:sp>
      <p:sp>
        <p:nvSpPr>
          <p:cNvPr id="25" name="Text Placeholder 7">
            <a:extLst>
              <a:ext uri="{FF2B5EF4-FFF2-40B4-BE49-F238E27FC236}">
                <a16:creationId xmlns:a16="http://schemas.microsoft.com/office/drawing/2014/main" id="{0640FA73-AB2B-FBD3-4F01-87A3903934BB}"/>
              </a:ext>
            </a:extLst>
          </p:cNvPr>
          <p:cNvSpPr txBox="1">
            <a:spLocks/>
          </p:cNvSpPr>
          <p:nvPr/>
        </p:nvSpPr>
        <p:spPr>
          <a:xfrm>
            <a:off x="697131" y="1731056"/>
            <a:ext cx="6218442" cy="4204288"/>
          </a:xfrm>
          <a:prstGeom prst="rect">
            <a:avLst/>
          </a:prstGeom>
        </p:spPr>
        <p:txBody>
          <a:bodyPr lIns="91440" tIns="45720" rIns="91440" bIns="45720" anchor="t"/>
          <a:lstStyle>
            <a:lvl1pPr marL="0" indent="0" algn="ctr" defTabSz="457200" rtl="0" eaLnBrk="1" latinLnBrk="0" hangingPunct="1">
              <a:spcBef>
                <a:spcPct val="20000"/>
              </a:spcBef>
              <a:buFont typeface="Arial"/>
              <a:buNone/>
              <a:defRPr sz="2000" b="1" kern="1200">
                <a:solidFill>
                  <a:srgbClr val="895297"/>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895297"/>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895297"/>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895297"/>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89529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spcAft>
                <a:spcPts val="1200"/>
              </a:spcAft>
            </a:pPr>
            <a:r>
              <a:rPr lang="en-AU" sz="2400" b="0" dirty="0">
                <a:solidFill>
                  <a:srgbClr val="000000"/>
                </a:solidFill>
                <a:ea typeface="Roboto Light"/>
                <a:cs typeface="Arial" panose="020B0604020202020204" pitchFamily="34" charset="0"/>
              </a:rPr>
              <a:t>Sakhina is 55 years old. She is Rohingya woman, living in the world’s largest refugee camp in Bangladesh. Sakhina lives with her daughter Noor who 30 years old and has a disability.   </a:t>
            </a:r>
            <a:endParaRPr lang="en-US" sz="2400" b="0" dirty="0">
              <a:solidFill>
                <a:srgbClr val="000000"/>
              </a:solidFill>
              <a:cs typeface="Arial"/>
            </a:endParaRPr>
          </a:p>
          <a:p>
            <a:pPr algn="l">
              <a:spcBef>
                <a:spcPts val="0"/>
              </a:spcBef>
              <a:spcAft>
                <a:spcPts val="1200"/>
              </a:spcAft>
            </a:pPr>
            <a:r>
              <a:rPr lang="en-AU" sz="2400" b="0" dirty="0">
                <a:solidFill>
                  <a:srgbClr val="000000"/>
                </a:solidFill>
                <a:ea typeface="Roboto Light"/>
                <a:cs typeface="Arial" panose="020B0604020202020204" pitchFamily="34" charset="0"/>
              </a:rPr>
              <a:t>Widowed many years ago, Sakhina had to look after her children alone. In 2017, she was forced to flee with them to Bangladesh to seek safety. She recalls fighting near her home and having to escape by going under the house and crawling away.  </a:t>
            </a:r>
            <a:endParaRPr lang="en-AU" sz="2400" b="0" dirty="0">
              <a:solidFill>
                <a:srgbClr val="000000"/>
              </a:solidFill>
            </a:endParaRPr>
          </a:p>
          <a:p>
            <a:pPr algn="l">
              <a:spcBef>
                <a:spcPts val="0"/>
              </a:spcBef>
              <a:spcAft>
                <a:spcPts val="1200"/>
              </a:spcAft>
            </a:pP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Arial" panose="020B0604020202020204" pitchFamily="34" charset="0"/>
            </a:endParaRPr>
          </a:p>
          <a:p>
            <a:pPr algn="l">
              <a:spcBef>
                <a:spcPts val="0"/>
              </a:spcBef>
              <a:spcAft>
                <a:spcPts val="1200"/>
              </a:spcAft>
            </a:pPr>
            <a:endParaRPr lang="en-AU" sz="2400" b="0" dirty="0">
              <a:solidFill>
                <a:srgbClr val="000000"/>
              </a:solidFill>
              <a:ea typeface="Roboto Light"/>
              <a:cs typeface="Times New Roman"/>
            </a:endParaRPr>
          </a:p>
          <a:p>
            <a:pPr algn="l">
              <a:spcBef>
                <a:spcPts val="0"/>
              </a:spcBef>
              <a:spcAft>
                <a:spcPts val="1200"/>
              </a:spcAft>
            </a:pPr>
            <a:endParaRPr lang="en-AU" sz="2400" b="0" dirty="0">
              <a:solidFill>
                <a:srgbClr val="000000"/>
              </a:solidFill>
              <a:ea typeface="Calibri" panose="020F0502020204030204" pitchFamily="34" charset="0"/>
              <a:cs typeface="Times New Roman" panose="02020603050405020304" pitchFamily="18" charset="0"/>
            </a:endParaRPr>
          </a:p>
          <a:p>
            <a:pPr algn="l">
              <a:spcBef>
                <a:spcPts val="0"/>
              </a:spcBef>
              <a:spcAft>
                <a:spcPts val="1200"/>
              </a:spcAft>
            </a:pPr>
            <a:endParaRPr lang="en-AU" sz="2400" b="0" dirty="0">
              <a:solidFill>
                <a:srgbClr val="000000"/>
              </a:solidFill>
              <a:cs typeface="Arial"/>
            </a:endParaRPr>
          </a:p>
        </p:txBody>
      </p:sp>
      <p:sp>
        <p:nvSpPr>
          <p:cNvPr id="28" name="Text Placeholder 6">
            <a:extLst>
              <a:ext uri="{FF2B5EF4-FFF2-40B4-BE49-F238E27FC236}">
                <a16:creationId xmlns:a16="http://schemas.microsoft.com/office/drawing/2014/main" id="{F0A34FBC-B2E1-3426-58E4-33BE6AF22212}"/>
              </a:ext>
            </a:extLst>
          </p:cNvPr>
          <p:cNvSpPr txBox="1">
            <a:spLocks/>
          </p:cNvSpPr>
          <p:nvPr/>
        </p:nvSpPr>
        <p:spPr>
          <a:xfrm>
            <a:off x="8814317" y="313909"/>
            <a:ext cx="2968625" cy="9985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AU" sz="4600" b="1" dirty="0">
                <a:solidFill>
                  <a:srgbClr val="895297"/>
                </a:solidFill>
              </a:rPr>
              <a:t>Hope</a:t>
            </a:r>
          </a:p>
        </p:txBody>
      </p:sp>
      <p:sp>
        <p:nvSpPr>
          <p:cNvPr id="29" name="TextBox 28">
            <a:extLst>
              <a:ext uri="{FF2B5EF4-FFF2-40B4-BE49-F238E27FC236}">
                <a16:creationId xmlns:a16="http://schemas.microsoft.com/office/drawing/2014/main" id="{1B51748A-DC0A-99F3-AA39-1F02822A6EA5}"/>
              </a:ext>
            </a:extLst>
          </p:cNvPr>
          <p:cNvSpPr txBox="1"/>
          <p:nvPr/>
        </p:nvSpPr>
        <p:spPr>
          <a:xfrm>
            <a:off x="463566" y="6230670"/>
            <a:ext cx="6097554" cy="276999"/>
          </a:xfrm>
          <a:prstGeom prst="rect">
            <a:avLst/>
          </a:prstGeom>
          <a:noFill/>
        </p:spPr>
        <p:txBody>
          <a:bodyPr wrap="square">
            <a:spAutoFit/>
          </a:bodyPr>
          <a:lstStyle/>
          <a:p>
            <a:pPr algn="l"/>
            <a:r>
              <a:rPr lang="en-US" sz="1200" b="0" i="0" dirty="0">
                <a:solidFill>
                  <a:srgbClr val="040F23"/>
                </a:solidFill>
                <a:effectLst/>
                <a:latin typeface="Arial" panose="020B0604020202020204" pitchFamily="34" charset="0"/>
                <a:cs typeface="Arial" panose="020B0604020202020204" pitchFamily="34" charset="0"/>
              </a:rPr>
              <a:t>Photo: Caritas Australia</a:t>
            </a:r>
          </a:p>
        </p:txBody>
      </p:sp>
    </p:spTree>
    <p:extLst>
      <p:ext uri="{BB962C8B-B14F-4D97-AF65-F5344CB8AC3E}">
        <p14:creationId xmlns:p14="http://schemas.microsoft.com/office/powerpoint/2010/main" val="3371663849"/>
      </p:ext>
    </p:extLst>
  </p:cSld>
  <p:clrMapOvr>
    <a:masterClrMapping/>
  </p:clrMapOvr>
</p:sld>
</file>

<file path=ppt/theme/theme1.xml><?xml version="1.0" encoding="utf-8"?>
<a:theme xmlns:a="http://schemas.openxmlformats.org/drawingml/2006/main" name="1_Office Them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8" ma:contentTypeDescription="Create a new document." ma:contentTypeScope="" ma:versionID="1df5ad7dcc74b377a8c50e38c84d553f">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3e9646c9d84ec458763f4a813d91d946"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MediaLengthInSeconds xmlns="a7938f78-b017-4dc0-8c82-d5b44b2641c5" xsi:nil="true"/>
  </documentManagement>
</p:properties>
</file>

<file path=customXml/itemProps1.xml><?xml version="1.0" encoding="utf-8"?>
<ds:datastoreItem xmlns:ds="http://schemas.openxmlformats.org/officeDocument/2006/customXml" ds:itemID="{6AD82131-57E5-4B38-9813-77878222C2D0}">
  <ds:schemaRefs>
    <ds:schemaRef ds:uri="a74f41e8-2c9a-4a9a-8a86-1b2eca9cb15f"/>
    <ds:schemaRef ds:uri="a7938f78-b017-4dc0-8c82-d5b44b264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8C0FA3-2E02-46EA-8C00-B44DAD9D08D9}">
  <ds:schemaRefs>
    <ds:schemaRef ds:uri="http://schemas.microsoft.com/sharepoint/v3/contenttype/forms"/>
  </ds:schemaRefs>
</ds:datastoreItem>
</file>

<file path=customXml/itemProps3.xml><?xml version="1.0" encoding="utf-8"?>
<ds:datastoreItem xmlns:ds="http://schemas.openxmlformats.org/officeDocument/2006/customXml" ds:itemID="{EA4F0953-8752-4B14-8AFB-C4A740FF1E38}">
  <ds:schemaRefs>
    <ds:schemaRef ds:uri="a74f41e8-2c9a-4a9a-8a86-1b2eca9cb15f"/>
    <ds:schemaRef ds:uri="a7938f78-b017-4dc0-8c82-d5b44b2641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TotalTime>
  <Words>4748</Words>
  <Application>Microsoft Office PowerPoint</Application>
  <PresentationFormat>Widescreen</PresentationFormat>
  <Paragraphs>361</Paragraphs>
  <Slides>39</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Arial,Sans-Serif</vt:lpstr>
      <vt:lpstr>Calibri</vt:lpstr>
      <vt:lpstr>Roboto</vt:lpstr>
      <vt:lpstr>Roboto Light</vt:lpstr>
      <vt:lpstr>1_Office Theme</vt:lpstr>
      <vt:lpstr>PowerPoint Presentation</vt:lpstr>
      <vt:lpstr>ADVENT RESOURCE</vt:lpstr>
      <vt:lpstr>Religious education curriculum links </vt:lpstr>
      <vt:lpstr>The advent wreath</vt:lpstr>
      <vt:lpstr>Making the Advent wreath a daily custom</vt:lpstr>
      <vt:lpstr>Global gifts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Caritas Australia’s education resources</vt:lpstr>
      <vt:lpstr>Making A WREATH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2024 Primary Resource</dc:title>
  <dc:creator>Patrizia Luna</dc:creator>
  <cp:lastModifiedBy>Nicole Dobrohotoff</cp:lastModifiedBy>
  <cp:revision>2</cp:revision>
  <cp:lastPrinted>2018-10-29T23:13:53Z</cp:lastPrinted>
  <dcterms:modified xsi:type="dcterms:W3CDTF">2024-10-24T02:56:07Z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71debf56-5a68-4a12-820d-18d2d8715545</vt:lpwstr>
  </property>
  <property fmtid="{D5CDD505-2E9C-101B-9397-08002B2CF9AE}" pid="3" name="ContentTypeId">
    <vt:lpwstr>0x01010009DB4FC32371B3489519A984A7B27919</vt:lpwstr>
  </property>
  <property fmtid="{D5CDD505-2E9C-101B-9397-08002B2CF9AE}" pid="4" name="Order">
    <vt:r8>7500</vt:r8>
  </property>
  <property fmtid="{D5CDD505-2E9C-101B-9397-08002B2CF9AE}" pid="5" name="_ExtendedDescription">
    <vt:lpwstr/>
  </property>
  <property fmtid="{D5CDD505-2E9C-101B-9397-08002B2CF9AE}" pid="6" name="TaxKeyword">
    <vt:lpwstr/>
  </property>
  <property fmtid="{D5CDD505-2E9C-101B-9397-08002B2CF9AE}" pid="7" name="Topic">
    <vt:lpwstr/>
  </property>
  <property fmtid="{D5CDD505-2E9C-101B-9397-08002B2CF9AE}" pid="8" name="xd_ProgID">
    <vt:lpwstr/>
  </property>
  <property fmtid="{D5CDD505-2E9C-101B-9397-08002B2CF9AE}" pid="9" name="MediaServiceImageTags">
    <vt:lpwstr/>
  </property>
  <property fmtid="{D5CDD505-2E9C-101B-9397-08002B2CF9AE}" pid="10" name="ComplianceAssetId">
    <vt:lpwstr/>
  </property>
  <property fmtid="{D5CDD505-2E9C-101B-9397-08002B2CF9AE}" pid="11" name="TemplateUrl">
    <vt:lpwstr/>
  </property>
  <property fmtid="{D5CDD505-2E9C-101B-9397-08002B2CF9AE}" pid="12" name="TriggerFlowInfo">
    <vt:lpwstr/>
  </property>
  <property fmtid="{D5CDD505-2E9C-101B-9397-08002B2CF9AE}" pid="13" name="xd_Signature">
    <vt:bool>false</vt:bool>
  </property>
  <property fmtid="{D5CDD505-2E9C-101B-9397-08002B2CF9AE}" pid="14" name="Audience">
    <vt:lpwstr>;#Lower Primary (F-2);#</vt:lpwstr>
  </property>
  <property fmtid="{D5CDD505-2E9C-101B-9397-08002B2CF9AE}" pid="15" name="Res Type">
    <vt:lpwstr>;#Assembly;#</vt:lpwstr>
  </property>
  <property fmtid="{D5CDD505-2E9C-101B-9397-08002B2CF9AE}" pid="16" name="Resource Topic">
    <vt:lpwstr>;#About Caritas;#</vt:lpwstr>
  </property>
  <property fmtid="{D5CDD505-2E9C-101B-9397-08002B2CF9AE}" pid="17" name="Curriculum">
    <vt:lpwstr>;#Civics and Citizenship;#</vt:lpwstr>
  </property>
</Properties>
</file>