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90" r:id="rId5"/>
  </p:sldMasterIdLst>
  <p:notesMasterIdLst>
    <p:notesMasterId r:id="rId50"/>
  </p:notesMasterIdLst>
  <p:handoutMasterIdLst>
    <p:handoutMasterId r:id="rId51"/>
  </p:handoutMasterIdLst>
  <p:sldIdLst>
    <p:sldId id="329" r:id="rId6"/>
    <p:sldId id="328" r:id="rId7"/>
    <p:sldId id="331" r:id="rId8"/>
    <p:sldId id="257" r:id="rId9"/>
    <p:sldId id="287" r:id="rId10"/>
    <p:sldId id="269" r:id="rId11"/>
    <p:sldId id="284" r:id="rId12"/>
    <p:sldId id="262" r:id="rId13"/>
    <p:sldId id="265" r:id="rId14"/>
    <p:sldId id="260" r:id="rId15"/>
    <p:sldId id="288" r:id="rId16"/>
    <p:sldId id="276" r:id="rId17"/>
    <p:sldId id="278" r:id="rId18"/>
    <p:sldId id="281" r:id="rId19"/>
    <p:sldId id="289" r:id="rId20"/>
    <p:sldId id="271" r:id="rId21"/>
    <p:sldId id="280" r:id="rId22"/>
    <p:sldId id="275" r:id="rId23"/>
    <p:sldId id="258" r:id="rId24"/>
    <p:sldId id="290" r:id="rId25"/>
    <p:sldId id="286" r:id="rId26"/>
    <p:sldId id="330" r:id="rId27"/>
    <p:sldId id="293" r:id="rId28"/>
    <p:sldId id="325" r:id="rId29"/>
    <p:sldId id="324" r:id="rId30"/>
    <p:sldId id="261" r:id="rId31"/>
    <p:sldId id="294" r:id="rId32"/>
    <p:sldId id="295" r:id="rId33"/>
    <p:sldId id="296" r:id="rId34"/>
    <p:sldId id="259" r:id="rId35"/>
    <p:sldId id="291" r:id="rId36"/>
    <p:sldId id="327" r:id="rId37"/>
    <p:sldId id="311" r:id="rId38"/>
    <p:sldId id="310" r:id="rId39"/>
    <p:sldId id="312" r:id="rId40"/>
    <p:sldId id="313" r:id="rId41"/>
    <p:sldId id="314" r:id="rId42"/>
    <p:sldId id="315" r:id="rId43"/>
    <p:sldId id="316" r:id="rId44"/>
    <p:sldId id="317" r:id="rId45"/>
    <p:sldId id="318" r:id="rId46"/>
    <p:sldId id="319" r:id="rId47"/>
    <p:sldId id="321" r:id="rId48"/>
    <p:sldId id="322" r:id="rId49"/>
  </p:sldIdLst>
  <p:sldSz cx="9144000" cy="6858000" type="screen4x3"/>
  <p:notesSz cx="6858000" cy="9144000"/>
  <p:embeddedFontLst>
    <p:embeddedFont>
      <p:font typeface="Arial Black" panose="020B0A04020102020204" pitchFamily="34" charset="0"/>
      <p:bold r:id="rId52"/>
    </p:embeddedFont>
    <p:embeddedFont>
      <p:font typeface="Calibri" panose="020F0502020204030204" pitchFamily="34" charset="0"/>
      <p:regular r:id="rId53"/>
      <p:bold r:id="rId54"/>
      <p:italic r:id="rId55"/>
      <p:boldItalic r:id="rId56"/>
    </p:embeddedFont>
    <p:embeddedFont>
      <p:font typeface="Felt Tip Roman" panose="03080502040305020204" pitchFamily="66" charset="0"/>
      <p:regular r:id="rId57"/>
      <p:bold r:id="rId58"/>
    </p:embeddedFont>
    <p:embeddedFont>
      <p:font typeface="Roboto" pitchFamily="2" charset="0"/>
      <p:regular r:id="rId59"/>
      <p:bold r:id="rId60"/>
      <p:italic r:id="rId61"/>
      <p:boldItalic r:id="rId62"/>
    </p:embeddedFont>
    <p:embeddedFont>
      <p:font typeface="Roboto Light" pitchFamily="2" charset="0"/>
      <p:regular r:id="rId63"/>
    </p:embeddedFont>
    <p:embeddedFont>
      <p:font typeface="Roboto Medium" pitchFamily="2" charset="0"/>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p15:clr>
            <a:srgbClr val="A4A3A4"/>
          </p15:clr>
        </p15:guide>
        <p15:guide id="2" orient="horz" pos="4020">
          <p15:clr>
            <a:srgbClr val="A4A3A4"/>
          </p15:clr>
        </p15:guide>
        <p15:guide id="3" pos="4014">
          <p15:clr>
            <a:srgbClr val="A4A3A4"/>
          </p15:clr>
        </p15:guide>
        <p15:guide id="4" pos="52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8"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5" clrIdx="1">
    <p:extLst>
      <p:ext uri="{19B8F6BF-5375-455C-9EA6-DF929625EA0E}">
        <p15:presenceInfo xmlns:p15="http://schemas.microsoft.com/office/powerpoint/2012/main" userId="Nicole Dobrohoto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6C71"/>
    <a:srgbClr val="D9894C"/>
    <a:srgbClr val="E3A413"/>
    <a:srgbClr val="B92E1B"/>
    <a:srgbClr val="C8E1DF"/>
    <a:srgbClr val="F7E800"/>
    <a:srgbClr val="E3CA00"/>
    <a:srgbClr val="EABE7E"/>
    <a:srgbClr val="86AEB3"/>
    <a:srgbClr val="E3A4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63" autoAdjust="0"/>
  </p:normalViewPr>
  <p:slideViewPr>
    <p:cSldViewPr snapToGrid="0">
      <p:cViewPr varScale="1">
        <p:scale>
          <a:sx n="60" d="100"/>
          <a:sy n="60" d="100"/>
        </p:scale>
        <p:origin x="1460" y="48"/>
      </p:cViewPr>
      <p:guideLst>
        <p:guide orient="horz" pos="2795"/>
        <p:guide orient="horz" pos="4020"/>
        <p:guide pos="4014"/>
        <p:guide pos="528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6/10/2020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6/10/2020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hcr.org/en-au/syria-emergency.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ata2.unhcr.org/en/situations/syria#_ga=2.269240754.2123016413.1589172420-358399545.1589172420"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weforum.org/agenda/2019/03/mena-countries-in-the-middle-east-have-the-highest-proportion-of-refugees-in-the-world/" TargetMode="External"/><Relationship Id="rId4" Type="http://schemas.openxmlformats.org/officeDocument/2006/relationships/hyperlink" Target="https://data2.unhcr.org/en/situations/syri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nicefusa.org/mission/emergencies/child-refugees/syria-crisi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jrpsc.or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forum.org/agenda/2019/03/mena-countries-in-the-middle-east-have-the-highest-proportion-of-refugees-in-the-worl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ata2.unhcr.org/en/documents/download/7311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data.unhcr.org/syrianrefugees/download.php?id=1180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ta2.unhcr.org/en/documents/download/73116"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dfat.gov.au/geo/syria/Pages/syria-humanitarian-respon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ata2.unhcr.org/en/documents/details/7076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2.unhcr.org/en/situations/syria#_ga=2.269240754.2123016413.1589172420-358399545.158917242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nhcr.org/en-au/syria-emergency.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bc.net.au/btn/story/s3525259.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3661763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a:t>Teachers Notes:</a:t>
            </a:r>
            <a:r>
              <a:rPr lang="en-AU" altLang="en-US" b="1" baseline="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altLang="en-US"/>
              <a:t>A refugee is someone who has crossed a border, but there are also many Internally Displaced People who have been forced from their homes and are still in Syria. All of these people have crossed the border since 2011.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altLang="en-US"/>
          </a:p>
          <a:p>
            <a:r>
              <a:rPr lang="en-AU" altLang="en-US"/>
              <a:t>Putting this in an Australian context: Imagine..  every person in Victoria feeling to another state and every person in Queensland and most of South Australia </a:t>
            </a:r>
            <a:r>
              <a:rPr lang="en-AU" altLang="en-US" baseline="0"/>
              <a:t>fleeing to New Zealand, PNG and Indonesia. </a:t>
            </a:r>
          </a:p>
          <a:p>
            <a:endParaRPr lang="en-AU" altLang="en-US" baseline="0"/>
          </a:p>
          <a:p>
            <a:r>
              <a:rPr lang="en-AU" altLang="en-US"/>
              <a:t>These numbers relate to registered</a:t>
            </a:r>
            <a:r>
              <a:rPr lang="en-AU" altLang="en-US" baseline="0"/>
              <a:t> Syrian Refugees</a:t>
            </a:r>
          </a:p>
          <a:p>
            <a:r>
              <a:rPr lang="en-AU" altLang="en-US" baseline="0"/>
              <a:t>Source: </a:t>
            </a:r>
            <a:r>
              <a:rPr lang="en-AU">
                <a:hlinkClick r:id="rId3"/>
              </a:rPr>
              <a:t>https://www.unhcr.org/en-au/syria-emergency.html</a:t>
            </a:r>
            <a:endParaRPr lang="en-AU" altLang="en-US" baseline="0"/>
          </a:p>
          <a:p>
            <a:r>
              <a:rPr lang="en-AU" altLang="en-US"/>
              <a:t>Updated</a:t>
            </a:r>
            <a:r>
              <a:rPr lang="en-AU" altLang="en-US" baseline="0"/>
              <a:t> 15 May 2020. </a:t>
            </a:r>
          </a:p>
          <a:p>
            <a:endParaRPr lang="en-AU" altLang="en-US" baseline="0"/>
          </a:p>
          <a:p>
            <a:r>
              <a:rPr lang="en-AU"/>
              <a:t>http://www.abs.gov.au/AUSSTATS/abs@.nsf/mf/3101.0</a:t>
            </a:r>
          </a:p>
          <a:p>
            <a:r>
              <a:rPr lang="en-AU"/>
              <a:t>Population</a:t>
            </a:r>
            <a:r>
              <a:rPr lang="en-AU" baseline="0"/>
              <a:t> Figures September 2017:</a:t>
            </a:r>
          </a:p>
          <a:p>
            <a:r>
              <a:rPr lang="en-AU" baseline="0"/>
              <a:t>WA  2 5847 100 </a:t>
            </a:r>
          </a:p>
          <a:p>
            <a:r>
              <a:rPr lang="en-AU" baseline="0"/>
              <a:t>SA   1 726 900</a:t>
            </a:r>
          </a:p>
          <a:p>
            <a:r>
              <a:rPr lang="en-AU" baseline="0"/>
              <a:t>TAS  522 000 </a:t>
            </a:r>
          </a:p>
          <a:p>
            <a:endParaRPr lang="en-AU" altLang="en-US"/>
          </a:p>
        </p:txBody>
      </p:sp>
      <p:sp>
        <p:nvSpPr>
          <p:cNvPr id="4" name="Slide Number Placeholder 3"/>
          <p:cNvSpPr>
            <a:spLocks noGrp="1"/>
          </p:cNvSpPr>
          <p:nvPr>
            <p:ph type="sldNum" sz="quarter" idx="5"/>
          </p:nvPr>
        </p:nvSpPr>
        <p:spPr/>
        <p:txBody>
          <a:bodyPr/>
          <a:lstStyle/>
          <a:p>
            <a:pPr>
              <a:defRPr/>
            </a:pPr>
            <a:fld id="{2D54DB84-FE00-4E91-91B2-4DB4162DF871}" type="slidenum">
              <a:rPr lang="en-AU" smtClean="0"/>
              <a:pPr>
                <a:defRPr/>
              </a:pPr>
              <a:t>13</a:t>
            </a:fld>
            <a:endParaRPr lang="en-AU"/>
          </a:p>
        </p:txBody>
      </p:sp>
    </p:spTree>
    <p:extLst>
      <p:ext uri="{BB962C8B-B14F-4D97-AF65-F5344CB8AC3E}">
        <p14:creationId xmlns:p14="http://schemas.microsoft.com/office/powerpoint/2010/main" val="306501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These numbers are the numbers of people who have registered with UNHCR. Actual refugee numbers may be much higher. Many are living with relatives or friends and are not registered</a:t>
            </a:r>
            <a:r>
              <a:rPr lang="en-US" sz="1200" kern="1200">
                <a:solidFill>
                  <a:schemeClr val="tx1"/>
                </a:solidFill>
                <a:effectLst/>
                <a:latin typeface="+mn-lt"/>
                <a:ea typeface="+mn-ea"/>
                <a:cs typeface="+mn-cs"/>
              </a:rPr>
              <a:t>.</a:t>
            </a:r>
          </a:p>
          <a:p>
            <a:r>
              <a:rPr lang="en-AU">
                <a:hlinkClick r:id="rId3"/>
              </a:rPr>
              <a:t>https://data2.unhcr.org/en/situations/syria#_ga=2.269240754.2123016413.1589172420-358399545.1589172420</a:t>
            </a:r>
            <a:endParaRPr lang="en-AU" sz="1200" kern="1200">
              <a:solidFill>
                <a:schemeClr val="tx1"/>
              </a:solidFill>
              <a:effectLst/>
              <a:latin typeface="+mn-lt"/>
              <a:ea typeface="+mn-ea"/>
              <a:cs typeface="+mn-cs"/>
            </a:endParaRPr>
          </a:p>
          <a:p>
            <a:endParaRPr lang="en-AU" altLang="en-US"/>
          </a:p>
          <a:p>
            <a:br>
              <a:rPr lang="en-AU" altLang="en-US"/>
            </a:br>
            <a:r>
              <a:rPr lang="en-AU" altLang="en-US"/>
              <a:t>A refugee is someone who has crossed a border, but there are also many Internally Displaced People who have been forced from their homes and are still in Syria.</a:t>
            </a:r>
          </a:p>
          <a:p>
            <a:endParaRPr lang="en-AU" altLang="en-US"/>
          </a:p>
          <a:p>
            <a:r>
              <a:rPr lang="en-AU" altLang="en-US"/>
              <a:t>All of these people have crossed the border since 2011. </a:t>
            </a:r>
          </a:p>
          <a:p>
            <a:endParaRPr lang="en-AU" altLang="en-US"/>
          </a:p>
          <a:p>
            <a:r>
              <a:rPr lang="en-AU" altLang="en-US"/>
              <a:t>Source:</a:t>
            </a:r>
            <a:r>
              <a:rPr lang="en-AU" altLang="en-US" baseline="0"/>
              <a:t> </a:t>
            </a:r>
            <a:r>
              <a:rPr lang="en-AU">
                <a:hlinkClick r:id="rId4"/>
              </a:rPr>
              <a:t>https://data2.unhcr.org/en/situations/Syria</a:t>
            </a:r>
            <a:r>
              <a:rPr lang="en-AU"/>
              <a:t> </a:t>
            </a:r>
            <a:r>
              <a:rPr lang="en-AU" altLang="en-US" baseline="0"/>
              <a:t>as of May 2020.</a:t>
            </a:r>
          </a:p>
          <a:p>
            <a:endParaRPr lang="en-AU" altLang="en-US" baseline="0"/>
          </a:p>
          <a:p>
            <a:r>
              <a:rPr lang="en-AU"/>
              <a:t>Lebanon and Jordan host the largest numbers of registered refugees per capita in the world. In Lebanon, one in six people is a refugee, while one in 14 is a refugee in Jordan. Meanwhile, Turkey continues to host the largest number of refugees in the world. Iraq and Egypt continue to host large numbers of Syrian refugees along with refugees from many other countries.</a:t>
            </a:r>
          </a:p>
          <a:p>
            <a:endParaRPr lang="en-AU" altLang="en-US"/>
          </a:p>
          <a:p>
            <a:r>
              <a:rPr lang="en-AU" altLang="en-US"/>
              <a:t>Source: </a:t>
            </a:r>
            <a:r>
              <a:rPr lang="en-AU">
                <a:hlinkClick r:id="rId5"/>
              </a:rPr>
              <a:t>https://www.weforum.org/agenda/2019/03/mena-countries-in-the-middle-east-have-the-highest-proportion-of-refugees-in-the-world/</a:t>
            </a:r>
            <a:endParaRPr lang="en-AU" altLang="en-US"/>
          </a:p>
        </p:txBody>
      </p:sp>
      <p:sp>
        <p:nvSpPr>
          <p:cNvPr id="4" name="Slide Number Placeholder 3"/>
          <p:cNvSpPr>
            <a:spLocks noGrp="1"/>
          </p:cNvSpPr>
          <p:nvPr>
            <p:ph type="sldNum" sz="quarter" idx="5"/>
          </p:nvPr>
        </p:nvSpPr>
        <p:spPr/>
        <p:txBody>
          <a:bodyPr/>
          <a:lstStyle/>
          <a:p>
            <a:pPr>
              <a:defRPr/>
            </a:pPr>
            <a:fld id="{ACD90CAF-7520-47B5-88D6-7A1D7582BC47}" type="slidenum">
              <a:rPr lang="en-AU" smtClean="0"/>
              <a:pPr>
                <a:defRPr/>
              </a:pPr>
              <a:t>14</a:t>
            </a:fld>
            <a:endParaRPr lang="en-AU"/>
          </a:p>
        </p:txBody>
      </p:sp>
    </p:spTree>
    <p:extLst>
      <p:ext uri="{BB962C8B-B14F-4D97-AF65-F5344CB8AC3E}">
        <p14:creationId xmlns:p14="http://schemas.microsoft.com/office/powerpoint/2010/main" val="55419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https://w2.vatican.va/content/francesco/en/speeches/2015/november/documents/papa-francesco_20151114_jesuit-refugee-service.html</a:t>
            </a:r>
          </a:p>
        </p:txBody>
      </p:sp>
      <p:sp>
        <p:nvSpPr>
          <p:cNvPr id="4" name="Slide Number Placeholder 3"/>
          <p:cNvSpPr>
            <a:spLocks noGrp="1"/>
          </p:cNvSpPr>
          <p:nvPr>
            <p:ph type="sldNum" sz="quarter" idx="10"/>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891117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More than half of all Syrian refugees are children</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CRS is concerned about the potential for a “lost generation”—children deprived of the education and skills needed to one-day re-build Syria. There are about 2.5 million Syrian refugee children in the region (</a:t>
            </a:r>
            <a:r>
              <a:rPr lang="en-US" sz="1200" u="sng" kern="1200">
                <a:solidFill>
                  <a:schemeClr val="tx1"/>
                </a:solidFill>
                <a:effectLst/>
                <a:latin typeface="+mn-lt"/>
                <a:ea typeface="+mn-ea"/>
                <a:cs typeface="+mn-cs"/>
                <a:hlinkClick r:id="rId3"/>
              </a:rPr>
              <a:t>UNICEF number</a:t>
            </a:r>
            <a:r>
              <a:rPr lang="en-US" sz="1200" kern="1200">
                <a:solidFill>
                  <a:schemeClr val="tx1"/>
                </a:solidFill>
                <a:effectLst/>
                <a:latin typeface="+mn-lt"/>
                <a:ea typeface="+mn-ea"/>
                <a:cs typeface="+mn-cs"/>
              </a:rPr>
              <a:t>). Most of these children have been out of school for several years. Without significant support, there is risk of these children becoming a “lost generation” who have no skills or training to contribute to their communities. </a:t>
            </a:r>
            <a:endParaRPr lang="en-AU" sz="1200" kern="1200">
              <a:solidFill>
                <a:schemeClr val="tx1"/>
              </a:solidFill>
              <a:effectLst/>
              <a:latin typeface="+mn-lt"/>
              <a:ea typeface="+mn-ea"/>
              <a:cs typeface="+mn-cs"/>
            </a:endParaRPr>
          </a:p>
          <a:p>
            <a:endParaRPr lang="en-AU"/>
          </a:p>
          <a:p>
            <a:r>
              <a:rPr lang="en-US" sz="1200" kern="1200">
                <a:solidFill>
                  <a:srgbClr val="FF0000"/>
                </a:solidFill>
                <a:effectLst/>
                <a:latin typeface="+mn-lt"/>
                <a:ea typeface="+mn-ea"/>
                <a:cs typeface="+mn-cs"/>
              </a:rPr>
              <a:t>JRP 2017-2019, available on Jordan Response Platform for the Syria Crisis </a:t>
            </a:r>
            <a:r>
              <a:rPr lang="en-US" sz="1200" u="sng" kern="1200">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http://www.jrpsc.org/</a:t>
            </a:r>
            <a:r>
              <a:rPr lang="en-US" sz="1200" kern="1200">
                <a:solidFill>
                  <a:srgbClr val="FF0000"/>
                </a:solidFill>
                <a:effectLst/>
                <a:latin typeface="+mn-lt"/>
                <a:ea typeface="+mn-ea"/>
                <a:cs typeface="+mn-cs"/>
              </a:rPr>
              <a:t> </a:t>
            </a:r>
          </a:p>
          <a:p>
            <a:r>
              <a:rPr lang="en-US" sz="1200" kern="1200">
                <a:solidFill>
                  <a:srgbClr val="FF0000"/>
                </a:solidFill>
                <a:effectLst/>
                <a:latin typeface="+mn-lt"/>
                <a:ea typeface="+mn-ea"/>
                <a:cs typeface="+mn-cs"/>
              </a:rPr>
              <a:t>Estimated 78.6% of refugees registered with UNHCR.</a:t>
            </a:r>
            <a:endParaRPr lang="en-AU">
              <a:solidFill>
                <a:srgbClr val="FF0000"/>
              </a:solidFill>
            </a:endParaRPr>
          </a:p>
          <a:p>
            <a:endParaRPr lang="en-AU"/>
          </a:p>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16</a:t>
            </a:fld>
            <a:endParaRPr lang="en-AU"/>
          </a:p>
        </p:txBody>
      </p:sp>
    </p:spTree>
    <p:extLst>
      <p:ext uri="{BB962C8B-B14F-4D97-AF65-F5344CB8AC3E}">
        <p14:creationId xmlns:p14="http://schemas.microsoft.com/office/powerpoint/2010/main" val="188492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Lebanon and Jordan host the largest numbers of registered refugees per capita in the world. In Lebanon, one in six people is a refugee, while one in 14 is a refugee in Jordan. Meanwhile, Turkey continues to host the largest number of refugees in the world. Iraq and Egypt continue to host large numbers of Syrian refugees along with refugees from many other countries.</a:t>
            </a:r>
            <a:endParaRPr lang="en-AU" altLang="en-US"/>
          </a:p>
          <a:p>
            <a:r>
              <a:rPr lang="en-AU" altLang="en-US"/>
              <a:t>Source: </a:t>
            </a:r>
            <a:r>
              <a:rPr lang="en-AU">
                <a:hlinkClick r:id="rId3"/>
              </a:rPr>
              <a:t>https://www.weforum.org/agenda/2019/03/mena-countries-in-the-middle-east-have-the-highest-proportion-of-refugees-in-the-world/</a:t>
            </a:r>
            <a:endParaRPr lang="en-AU" altLang="en-US"/>
          </a:p>
          <a:p>
            <a:endParaRPr lang="en-AU" baseline="0"/>
          </a:p>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17</a:t>
            </a:fld>
            <a:endParaRPr lang="en-AU"/>
          </a:p>
        </p:txBody>
      </p:sp>
    </p:spTree>
    <p:extLst>
      <p:ext uri="{BB962C8B-B14F-4D97-AF65-F5344CB8AC3E}">
        <p14:creationId xmlns:p14="http://schemas.microsoft.com/office/powerpoint/2010/main" val="34089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p>
          <a:p>
            <a:r>
              <a:rPr lang="en-AU">
                <a:hlinkClick r:id="rId3"/>
              </a:rPr>
              <a:t>https://data2.unhcr.org/en/documents/download/73116</a:t>
            </a:r>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u="sng">
                <a:hlinkClick r:id="rId4"/>
              </a:rPr>
              <a:t>http://data.unhcr.org/syrianrefugees/download.php?id=11806</a:t>
            </a:r>
            <a:endParaRPr lang="en-AU" sz="1200"/>
          </a:p>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18</a:t>
            </a:fld>
            <a:endParaRPr lang="en-AU"/>
          </a:p>
        </p:txBody>
      </p:sp>
    </p:spTree>
    <p:extLst>
      <p:ext uri="{BB962C8B-B14F-4D97-AF65-F5344CB8AC3E}">
        <p14:creationId xmlns:p14="http://schemas.microsoft.com/office/powerpoint/2010/main" val="377103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Address Of His Holiness Pope Francis To Participants Of The Meeting Organized By The Pontifical Council “</a:t>
            </a:r>
            <a:r>
              <a:rPr lang="en-AU" err="1"/>
              <a:t>Cor</a:t>
            </a:r>
            <a:r>
              <a:rPr lang="en-AU"/>
              <a:t> Unum” On The Iraqi-Syrian Humanitarian Crisis</a:t>
            </a:r>
          </a:p>
          <a:p>
            <a:r>
              <a:rPr lang="en-AU"/>
              <a:t>Consistory Hall Thursday, 17 September 2015</a:t>
            </a:r>
          </a:p>
          <a:p>
            <a:r>
              <a:rPr lang="en-AU"/>
              <a:t>https://w2.vatican.va/content/francesco/en/speeches/2015/september/documents/papa-francesco_20150917_cor-unum.html</a:t>
            </a:r>
          </a:p>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402915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a:hlinkClick r:id="rId3"/>
              </a:rPr>
              <a:t>https://data2.unhcr.org/en/documents/download/73116</a:t>
            </a:r>
            <a:endParaRPr lang="en-AU"/>
          </a:p>
          <a:p>
            <a:endParaRPr lang="en-AU"/>
          </a:p>
          <a:p>
            <a:r>
              <a:rPr lang="en-AU"/>
              <a:t>In</a:t>
            </a:r>
            <a:r>
              <a:rPr lang="en-AU" baseline="0"/>
              <a:t> </a:t>
            </a:r>
            <a:r>
              <a:rPr lang="en-AU"/>
              <a:t>2020, the United Nations and NGO Partners are appealing for USD5.5 billion to support ongoing national efforts to respond to the Syrian refugee situation, including addressing immediate protection and basic needs as well as resilience activities for refugees.</a:t>
            </a:r>
          </a:p>
          <a:p>
            <a:endParaRPr lang="en-AU"/>
          </a:p>
          <a:p>
            <a:r>
              <a:rPr lang="en-AU"/>
              <a:t>The primary burden for the refugee situation continues to fall primarily on the neighbouring countries in the region. Lebanon and Jordan host the largest numbers of registered refugees per capita in the world. In Lebanon, one in six people is a refugee, while one in 15 is a refugee in Jordan. Meanwhile, Turkey continues to host the largest number of refugees in the world. Iraq and Egypt continue to host large numbers of Syrian refugees along with refugees from many other countries. </a:t>
            </a:r>
          </a:p>
          <a:p>
            <a:endParaRPr lang="en-AU"/>
          </a:p>
          <a:p>
            <a:r>
              <a:rPr lang="en-AU"/>
              <a:t>The living situation for Syrian refugees across the region continues to be extremely challenging. Many of the refugees have now been in the host country for four or more years and struggle to make ends meet. While the vast majority of Syrian refugees continue to be geographically integrated with host communities in urban, peri-urban and rural areas, they are increasingly vulnerable and face extremely high rates of poverty.</a:t>
            </a:r>
          </a:p>
          <a:p>
            <a:r>
              <a:rPr lang="en-AU" err="1"/>
              <a:t>Source:</a:t>
            </a:r>
            <a:r>
              <a:rPr lang="en-AU" err="1">
                <a:hlinkClick r:id="rId3"/>
              </a:rPr>
              <a:t>https</a:t>
            </a:r>
            <a:r>
              <a:rPr lang="en-AU">
                <a:hlinkClick r:id="rId3"/>
              </a:rPr>
              <a:t>://data2.unhcr.org/</a:t>
            </a:r>
            <a:r>
              <a:rPr lang="en-AU" err="1">
                <a:hlinkClick r:id="rId3"/>
              </a:rPr>
              <a:t>en</a:t>
            </a:r>
            <a:r>
              <a:rPr lang="en-AU">
                <a:hlinkClick r:id="rId3"/>
              </a:rPr>
              <a:t>/documents/download/73116</a:t>
            </a:r>
            <a:endParaRPr lang="en-AU"/>
          </a:p>
          <a:p>
            <a:endParaRPr lang="en-AU"/>
          </a:p>
          <a:p>
            <a:r>
              <a:rPr lang="en-AU" b="1"/>
              <a:t>Australia’s commitment:</a:t>
            </a:r>
            <a:r>
              <a:rPr lang="en-AU" b="1" baseline="0"/>
              <a:t> </a:t>
            </a:r>
          </a:p>
          <a:p>
            <a:r>
              <a:rPr lang="en-AU" sz="1200" b="0" i="0" kern="1200">
                <a:solidFill>
                  <a:schemeClr val="tx1"/>
                </a:solidFill>
                <a:effectLst/>
                <a:latin typeface="+mn-lt"/>
                <a:ea typeface="+mn-ea"/>
                <a:cs typeface="+mn-cs"/>
              </a:rPr>
              <a:t>In the 2016-</a:t>
            </a:r>
            <a:r>
              <a:rPr lang="en-AU" sz="1200" b="0" i="0" kern="1200" baseline="0">
                <a:solidFill>
                  <a:schemeClr val="tx1"/>
                </a:solidFill>
                <a:effectLst/>
                <a:latin typeface="+mn-lt"/>
                <a:ea typeface="+mn-ea"/>
                <a:cs typeface="+mn-cs"/>
              </a:rPr>
              <a:t> 2017 budget the Prime Minister pledged to </a:t>
            </a:r>
            <a:r>
              <a:rPr lang="en-AU" sz="1200" b="0" i="0" kern="1200">
                <a:solidFill>
                  <a:schemeClr val="tx1"/>
                </a:solidFill>
                <a:effectLst/>
                <a:latin typeface="+mn-lt"/>
                <a:ea typeface="+mn-ea"/>
                <a:cs typeface="+mn-cs"/>
              </a:rPr>
              <a:t>provide a further $220 million over the next three years to address the humanitarian and longer-term resilience needs in Syria and neighbouring countries hosting large numbers of refugees. Australia’s humanitarian response to the Syrian crisis amounts to $433 million since 2011.</a:t>
            </a:r>
          </a:p>
          <a:p>
            <a:r>
              <a:rPr lang="en-AU" sz="1200" b="0" i="0" kern="1200" err="1">
                <a:solidFill>
                  <a:schemeClr val="tx1"/>
                </a:solidFill>
                <a:effectLst/>
                <a:latin typeface="+mn-lt"/>
                <a:ea typeface="+mn-ea"/>
                <a:cs typeface="+mn-cs"/>
              </a:rPr>
              <a:t>Source:</a:t>
            </a:r>
            <a:r>
              <a:rPr lang="en-AU" err="1">
                <a:hlinkClick r:id="rId4"/>
              </a:rPr>
              <a:t>https</a:t>
            </a:r>
            <a:r>
              <a:rPr lang="en-AU">
                <a:hlinkClick r:id="rId4"/>
              </a:rPr>
              <a:t>://www.dfat.gov.au/geo/syria/Pages/syria-humanitarian-response</a:t>
            </a:r>
            <a:endParaRPr lang="en-AU" sz="1200" b="0" i="0" kern="1200">
              <a:solidFill>
                <a:schemeClr val="tx1"/>
              </a:solidFill>
              <a:effectLst/>
              <a:latin typeface="+mn-lt"/>
              <a:ea typeface="+mn-ea"/>
              <a:cs typeface="+mn-cs"/>
            </a:endParaRPr>
          </a:p>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2779169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a:hlinkClick r:id="rId3"/>
              </a:rPr>
              <a:t>https://data2.unhcr.org/en/documents/details/70765</a:t>
            </a:r>
            <a:endParaRPr lang="en-AU"/>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a:t>Some key achievements in 2019 from</a:t>
            </a:r>
            <a:r>
              <a:rPr lang="en-AU" baseline="0"/>
              <a:t> the 3RP (</a:t>
            </a:r>
            <a:r>
              <a:rPr lang="en-AU" sz="1200"/>
              <a:t>Regional Refugee Resilience Plan).</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346154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Examples of programs:</a:t>
            </a:r>
          </a:p>
          <a:p>
            <a:r>
              <a:rPr lang="en-AU" sz="1200" b="0" i="0" kern="1200" dirty="0">
                <a:solidFill>
                  <a:schemeClr val="tx1"/>
                </a:solidFill>
                <a:effectLst/>
                <a:latin typeface="+mn-lt"/>
                <a:ea typeface="+mn-ea"/>
                <a:cs typeface="+mn-cs"/>
              </a:rPr>
              <a:t>We are continuing to support programming that supports vulnerable Syrian and Lebanese women who are survivors of gender-based violence. The program provides safe shelters, health and education, skills development and livelihood opportunities, legal support and trauma counselling. This program is funded through the Australian Government’s Humanitarian Partnership Agreement (HPA).</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In Gaza, Caritas Australia is working with our partner agency Catholic Relief Services to increase the resilience of households vulnerable to chronic shocks as well as providing much needed humanitarian food and non-food items. </a:t>
            </a:r>
          </a:p>
          <a:p>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In Lebanon, we supported the Syrian Resiliency Project, which helped more than 7,700 Syrian refugees, including conflict-affected children traumatised by the crisis. The program uses puppetry films and puppet-based activities. </a:t>
            </a:r>
            <a:r>
              <a:rPr lang="en-AU" sz="1200" b="0" i="0" kern="1200" baseline="0" dirty="0">
                <a:solidFill>
                  <a:schemeClr val="tx1"/>
                </a:solidFill>
                <a:effectLst/>
                <a:latin typeface="+mn-lt"/>
                <a:ea typeface="+mn-ea"/>
                <a:cs typeface="+mn-cs"/>
              </a:rPr>
              <a:t> </a:t>
            </a:r>
            <a:endParaRPr lang="en-AU" sz="1200" b="0" i="0" kern="1200" dirty="0">
              <a:solidFill>
                <a:schemeClr val="tx1"/>
              </a:solidFill>
              <a:effectLst/>
              <a:latin typeface="+mn-lt"/>
              <a:ea typeface="+mn-ea"/>
              <a:cs typeface="+mn-cs"/>
            </a:endParaRPr>
          </a:p>
          <a:p>
            <a:endParaRPr lang="en-AU" dirty="0"/>
          </a:p>
          <a:p>
            <a:r>
              <a:rPr lang="en-US" sz="1200" kern="1200" dirty="0">
                <a:solidFill>
                  <a:schemeClr val="tx1"/>
                </a:solidFill>
                <a:latin typeface="Arial Black" panose="020B0A04020102020204" pitchFamily="34" charset="0"/>
                <a:ea typeface="+mn-ea"/>
                <a:cs typeface="+mn-cs"/>
              </a:rPr>
              <a:t>An innovative program in Lebanon and Syria, supported by Caritas Australia, and delivered by the Caritas network in partnership with No Strings International, is using puppets and film to build hope and turn the lives of children around.</a:t>
            </a:r>
          </a:p>
          <a:p>
            <a:endParaRPr lang="en-US" sz="1200" kern="1200" dirty="0">
              <a:solidFill>
                <a:schemeClr val="tx1"/>
              </a:solidFill>
              <a:latin typeface="Arial Black" panose="020B0A04020102020204" pitchFamily="34" charset="0"/>
              <a:ea typeface="+mn-ea"/>
              <a:cs typeface="+mn-cs"/>
            </a:endParaRPr>
          </a:p>
          <a:p>
            <a:r>
              <a:rPr lang="en-US" sz="1200" kern="1200" dirty="0">
                <a:solidFill>
                  <a:schemeClr val="tx1"/>
                </a:solidFill>
                <a:latin typeface="Arial Black" panose="020B0A04020102020204" pitchFamily="34" charset="0"/>
                <a:ea typeface="+mn-ea"/>
                <a:cs typeface="+mn-cs"/>
              </a:rPr>
              <a:t>When </a:t>
            </a:r>
            <a:r>
              <a:rPr lang="en-US" sz="1200" kern="1200" dirty="0" err="1">
                <a:solidFill>
                  <a:schemeClr val="tx1"/>
                </a:solidFill>
                <a:latin typeface="Arial Black" panose="020B0A04020102020204" pitchFamily="34" charset="0"/>
                <a:ea typeface="+mn-ea"/>
                <a:cs typeface="+mn-cs"/>
              </a:rPr>
              <a:t>Melhem</a:t>
            </a:r>
            <a:r>
              <a:rPr lang="en-US" sz="1200" kern="1200" baseline="0" dirty="0">
                <a:solidFill>
                  <a:schemeClr val="tx1"/>
                </a:solidFill>
                <a:latin typeface="Arial Black" panose="020B0A04020102020204" pitchFamily="34" charset="0"/>
                <a:ea typeface="+mn-ea"/>
                <a:cs typeface="+mn-cs"/>
              </a:rPr>
              <a:t> was</a:t>
            </a:r>
            <a:r>
              <a:rPr lang="en-US" sz="1200" kern="1200" dirty="0">
                <a:solidFill>
                  <a:schemeClr val="tx1"/>
                </a:solidFill>
                <a:latin typeface="Arial Black" panose="020B0A04020102020204" pitchFamily="34" charset="0"/>
                <a:ea typeface="+mn-ea"/>
                <a:cs typeface="+mn-cs"/>
              </a:rPr>
              <a:t> 12</a:t>
            </a:r>
            <a:r>
              <a:rPr lang="en-US" sz="1200" kern="1200" baseline="0" dirty="0">
                <a:solidFill>
                  <a:schemeClr val="tx1"/>
                </a:solidFill>
                <a:latin typeface="Arial Black" panose="020B0A04020102020204" pitchFamily="34" charset="0"/>
                <a:ea typeface="+mn-ea"/>
                <a:cs typeface="+mn-cs"/>
              </a:rPr>
              <a:t> he </a:t>
            </a:r>
            <a:r>
              <a:rPr lang="en-US" sz="1200" kern="1200" dirty="0">
                <a:solidFill>
                  <a:schemeClr val="tx1"/>
                </a:solidFill>
                <a:latin typeface="Arial Black" panose="020B0A04020102020204" pitchFamily="34" charset="0"/>
                <a:ea typeface="+mn-ea"/>
                <a:cs typeface="+mn-cs"/>
              </a:rPr>
              <a:t>was forced to leave his home in Syria with his father, Hassan and six siblings.</a:t>
            </a:r>
          </a:p>
          <a:p>
            <a:endParaRPr lang="en-US" sz="1200" kern="1200" dirty="0">
              <a:solidFill>
                <a:schemeClr val="tx1"/>
              </a:solidFill>
              <a:latin typeface="Arial Black" panose="020B0A04020102020204" pitchFamily="34" charset="0"/>
              <a:ea typeface="+mn-ea"/>
              <a:cs typeface="+mn-cs"/>
            </a:endParaRPr>
          </a:p>
          <a:p>
            <a:r>
              <a:rPr lang="en-US" sz="1200" kern="1200" dirty="0">
                <a:solidFill>
                  <a:schemeClr val="tx1"/>
                </a:solidFill>
                <a:latin typeface="Arial Black" panose="020B0A04020102020204" pitchFamily="34" charset="0"/>
                <a:ea typeface="+mn-ea"/>
                <a:cs typeface="+mn-cs"/>
              </a:rPr>
              <a:t>Today, </a:t>
            </a:r>
            <a:r>
              <a:rPr lang="en-US" sz="1200" kern="1200" dirty="0" err="1">
                <a:solidFill>
                  <a:schemeClr val="tx1"/>
                </a:solidFill>
                <a:latin typeface="Arial Black" panose="020B0A04020102020204" pitchFamily="34" charset="0"/>
                <a:ea typeface="+mn-ea"/>
                <a:cs typeface="+mn-cs"/>
              </a:rPr>
              <a:t>Melhem</a:t>
            </a:r>
            <a:r>
              <a:rPr lang="en-US" sz="1200" kern="1200" dirty="0">
                <a:solidFill>
                  <a:schemeClr val="tx1"/>
                </a:solidFill>
                <a:latin typeface="Arial Black" panose="020B0A04020102020204" pitchFamily="34" charset="0"/>
                <a:ea typeface="+mn-ea"/>
                <a:cs typeface="+mn-cs"/>
              </a:rPr>
              <a:t>, who is recovering from a recent injury, sleeps in a temporary dwelling with his family in the </a:t>
            </a:r>
            <a:r>
              <a:rPr lang="en-US" sz="1200" kern="1200" dirty="0" err="1">
                <a:solidFill>
                  <a:schemeClr val="tx1"/>
                </a:solidFill>
                <a:latin typeface="Arial Black" panose="020B0A04020102020204" pitchFamily="34" charset="0"/>
                <a:ea typeface="+mn-ea"/>
                <a:cs typeface="+mn-cs"/>
              </a:rPr>
              <a:t>Bekaa</a:t>
            </a:r>
            <a:r>
              <a:rPr lang="en-US" sz="1200" kern="1200" dirty="0">
                <a:solidFill>
                  <a:schemeClr val="tx1"/>
                </a:solidFill>
                <a:latin typeface="Arial Black" panose="020B0A04020102020204" pitchFamily="34" charset="0"/>
                <a:ea typeface="+mn-ea"/>
                <a:cs typeface="+mn-cs"/>
              </a:rPr>
              <a:t> Valley, Lebanon. During the day, he attends the education </a:t>
            </a:r>
            <a:r>
              <a:rPr lang="en-US" sz="1200" kern="1200" dirty="0" err="1">
                <a:solidFill>
                  <a:schemeClr val="tx1"/>
                </a:solidFill>
                <a:latin typeface="Arial Black" panose="020B0A04020102020204" pitchFamily="34" charset="0"/>
                <a:ea typeface="+mn-ea"/>
                <a:cs typeface="+mn-cs"/>
              </a:rPr>
              <a:t>centre</a:t>
            </a:r>
            <a:r>
              <a:rPr lang="en-US" sz="1200" kern="1200" dirty="0">
                <a:solidFill>
                  <a:schemeClr val="tx1"/>
                </a:solidFill>
                <a:latin typeface="Arial Black" panose="020B0A04020102020204" pitchFamily="34" charset="0"/>
                <a:ea typeface="+mn-ea"/>
                <a:cs typeface="+mn-cs"/>
              </a:rPr>
              <a:t> established by the Good Shepherd Sisters.</a:t>
            </a:r>
          </a:p>
          <a:p>
            <a:r>
              <a:rPr lang="en-US" sz="1200" kern="1200" dirty="0">
                <a:solidFill>
                  <a:schemeClr val="tx1"/>
                </a:solidFill>
                <a:latin typeface="Arial Black" panose="020B0A04020102020204" pitchFamily="34" charset="0"/>
                <a:ea typeface="+mn-ea"/>
                <a:cs typeface="+mn-cs"/>
              </a:rPr>
              <a:t>Throughout the crisis, millions of families like </a:t>
            </a:r>
            <a:r>
              <a:rPr lang="en-US" sz="1200" kern="1200" dirty="0" err="1">
                <a:solidFill>
                  <a:schemeClr val="tx1"/>
                </a:solidFill>
                <a:latin typeface="Arial Black" panose="020B0A04020102020204" pitchFamily="34" charset="0"/>
                <a:ea typeface="+mn-ea"/>
                <a:cs typeface="+mn-cs"/>
              </a:rPr>
              <a:t>Melhem’s</a:t>
            </a:r>
            <a:r>
              <a:rPr lang="en-US" sz="1200" kern="1200" dirty="0">
                <a:solidFill>
                  <a:schemeClr val="tx1"/>
                </a:solidFill>
                <a:latin typeface="Arial Black" panose="020B0A04020102020204" pitchFamily="34" charset="0"/>
                <a:ea typeface="+mn-ea"/>
                <a:cs typeface="+mn-cs"/>
              </a:rPr>
              <a:t>, both within Syria and those seeking refuge in </a:t>
            </a:r>
            <a:r>
              <a:rPr lang="en-US" sz="1200" kern="1200" dirty="0" err="1">
                <a:solidFill>
                  <a:schemeClr val="tx1"/>
                </a:solidFill>
                <a:latin typeface="Arial Black" panose="020B0A04020102020204" pitchFamily="34" charset="0"/>
                <a:ea typeface="+mn-ea"/>
                <a:cs typeface="+mn-cs"/>
              </a:rPr>
              <a:t>neighbouring</a:t>
            </a:r>
            <a:r>
              <a:rPr lang="en-US" sz="1200" kern="1200" dirty="0">
                <a:solidFill>
                  <a:schemeClr val="tx1"/>
                </a:solidFill>
                <a:latin typeface="Arial Black" panose="020B0A04020102020204" pitchFamily="34" charset="0"/>
                <a:ea typeface="+mn-ea"/>
                <a:cs typeface="+mn-cs"/>
              </a:rPr>
              <a:t> countries, have struggled to meet their daily needs of food and shelter. They have also found it hard to get education and psychosocial support.</a:t>
            </a:r>
          </a:p>
          <a:p>
            <a:endParaRPr lang="en-US" sz="1200" kern="1200" dirty="0">
              <a:solidFill>
                <a:schemeClr val="tx1"/>
              </a:solidFill>
              <a:latin typeface="Arial Black" panose="020B0A04020102020204" pitchFamily="34" charset="0"/>
              <a:ea typeface="+mn-ea"/>
              <a:cs typeface="+mn-cs"/>
            </a:endParaRPr>
          </a:p>
          <a:p>
            <a:r>
              <a:rPr lang="en-US" sz="1200" kern="1200" dirty="0">
                <a:solidFill>
                  <a:schemeClr val="tx1"/>
                </a:solidFill>
                <a:latin typeface="Arial Black" panose="020B0A04020102020204" pitchFamily="34" charset="0"/>
                <a:ea typeface="+mn-ea"/>
                <a:cs typeface="+mn-cs"/>
              </a:rPr>
              <a:t>In 2014</a:t>
            </a:r>
            <a:r>
              <a:rPr lang="en-US" sz="1200" kern="1200" baseline="0" dirty="0">
                <a:solidFill>
                  <a:schemeClr val="tx1"/>
                </a:solidFill>
                <a:latin typeface="Arial Black" panose="020B0A04020102020204" pitchFamily="34" charset="0"/>
                <a:ea typeface="+mn-ea"/>
                <a:cs typeface="+mn-cs"/>
              </a:rPr>
              <a:t> </a:t>
            </a:r>
            <a:r>
              <a:rPr lang="en-US" sz="1200" kern="1200" dirty="0">
                <a:solidFill>
                  <a:schemeClr val="tx1"/>
                </a:solidFill>
                <a:latin typeface="Arial Black" panose="020B0A04020102020204" pitchFamily="34" charset="0"/>
                <a:ea typeface="+mn-ea"/>
                <a:cs typeface="+mn-cs"/>
              </a:rPr>
              <a:t>however, </a:t>
            </a:r>
            <a:r>
              <a:rPr lang="en-US" sz="1200" kern="1200" dirty="0" err="1">
                <a:solidFill>
                  <a:schemeClr val="tx1"/>
                </a:solidFill>
                <a:latin typeface="Arial Black" panose="020B0A04020102020204" pitchFamily="34" charset="0"/>
                <a:ea typeface="+mn-ea"/>
                <a:cs typeface="+mn-cs"/>
              </a:rPr>
              <a:t>Melhem</a:t>
            </a:r>
            <a:r>
              <a:rPr lang="en-US" sz="1200" kern="1200" dirty="0">
                <a:solidFill>
                  <a:schemeClr val="tx1"/>
                </a:solidFill>
                <a:latin typeface="Arial Black" panose="020B0A04020102020204" pitchFamily="34" charset="0"/>
                <a:ea typeface="+mn-ea"/>
                <a:cs typeface="+mn-cs"/>
              </a:rPr>
              <a:t> had the chance to attend a month-long summer camp and to take part in a program that uses puppets, films and activities to help heal children of the psychosocial trauma associated with the Syrian crisis.</a:t>
            </a:r>
          </a:p>
          <a:p>
            <a:endParaRPr lang="en-US" sz="1200" kern="1200" dirty="0">
              <a:solidFill>
                <a:schemeClr val="tx1"/>
              </a:solidFill>
              <a:latin typeface="Arial Black" panose="020B0A04020102020204" pitchFamily="34" charset="0"/>
              <a:ea typeface="+mn-ea"/>
              <a:cs typeface="+mn-cs"/>
            </a:endParaRPr>
          </a:p>
          <a:p>
            <a:r>
              <a:rPr lang="en-US" sz="1200" kern="1200" dirty="0">
                <a:solidFill>
                  <a:schemeClr val="tx1"/>
                </a:solidFill>
                <a:latin typeface="Arial Black" panose="020B0A04020102020204" pitchFamily="34" charset="0"/>
                <a:ea typeface="+mn-ea"/>
                <a:cs typeface="+mn-cs"/>
              </a:rPr>
              <a:t>The two puppet films – Out of the Shadows and Red Top, Blue Top – were created in partnership with No Strings International and Catholic Relief Services (CRS). They feature puppet characters that children can identify with and have been produced in relevant languages.</a:t>
            </a:r>
          </a:p>
          <a:p>
            <a:r>
              <a:rPr lang="en-US" sz="1200" kern="1200" dirty="0">
                <a:solidFill>
                  <a:schemeClr val="tx1"/>
                </a:solidFill>
                <a:latin typeface="Arial Black" panose="020B0A04020102020204" pitchFamily="34" charset="0"/>
                <a:ea typeface="+mn-ea"/>
                <a:cs typeface="+mn-cs"/>
              </a:rPr>
              <a:t>Through the films and puppet theatre, Syrian children learn to cope with their traumatic experiences in positive ways. The children also get to make their own puppets.</a:t>
            </a:r>
          </a:p>
          <a:p>
            <a:endParaRPr lang="en-US" sz="1200" kern="1200" dirty="0">
              <a:solidFill>
                <a:schemeClr val="tx1"/>
              </a:solidFill>
              <a:latin typeface="Arial Black" panose="020B0A04020102020204" pitchFamily="34" charset="0"/>
              <a:ea typeface="+mn-ea"/>
              <a:cs typeface="+mn-cs"/>
            </a:endParaRPr>
          </a:p>
          <a:p>
            <a:r>
              <a:rPr lang="en-US" sz="1200" kern="1200" dirty="0" err="1">
                <a:solidFill>
                  <a:schemeClr val="tx1"/>
                </a:solidFill>
                <a:latin typeface="Arial Black" panose="020B0A04020102020204" pitchFamily="34" charset="0"/>
                <a:ea typeface="+mn-ea"/>
                <a:cs typeface="+mn-cs"/>
              </a:rPr>
              <a:t>Melhem</a:t>
            </a:r>
            <a:r>
              <a:rPr lang="en-US" sz="1200" kern="1200" dirty="0">
                <a:solidFill>
                  <a:schemeClr val="tx1"/>
                </a:solidFill>
                <a:latin typeface="Arial Black" panose="020B0A04020102020204" pitchFamily="34" charset="0"/>
                <a:ea typeface="+mn-ea"/>
                <a:cs typeface="+mn-cs"/>
              </a:rPr>
              <a:t> really enjoyed making a yellow Sponge Bob puppet, as well as the chance to make new friends. He said the experience made him have more “love and compassion” for others.</a:t>
            </a:r>
          </a:p>
          <a:p>
            <a:r>
              <a:rPr lang="en-US" sz="1200" kern="1200" dirty="0">
                <a:solidFill>
                  <a:schemeClr val="tx1"/>
                </a:solidFill>
                <a:latin typeface="Arial Black" panose="020B0A04020102020204" pitchFamily="34" charset="0"/>
                <a:ea typeface="+mn-ea"/>
                <a:cs typeface="+mn-cs"/>
              </a:rPr>
              <a:t>“I used to only have two good friends and now I have 20,” he says.</a:t>
            </a:r>
          </a:p>
          <a:p>
            <a:r>
              <a:rPr lang="en-US" sz="1200" kern="1200" dirty="0">
                <a:solidFill>
                  <a:schemeClr val="tx1"/>
                </a:solidFill>
                <a:latin typeface="Arial Black" panose="020B0A04020102020204" pitchFamily="34" charset="0"/>
                <a:ea typeface="+mn-ea"/>
                <a:cs typeface="+mn-cs"/>
              </a:rPr>
              <a:t>“I really liked the Blue Top, Red Top film the best because it was funny. My </a:t>
            </a:r>
            <a:r>
              <a:rPr lang="en-US" sz="1200" kern="1200" dirty="0" err="1">
                <a:solidFill>
                  <a:schemeClr val="tx1"/>
                </a:solidFill>
                <a:latin typeface="Arial Black" panose="020B0A04020102020204" pitchFamily="34" charset="0"/>
                <a:ea typeface="+mn-ea"/>
                <a:cs typeface="+mn-cs"/>
              </a:rPr>
              <a:t>favourite</a:t>
            </a:r>
            <a:r>
              <a:rPr lang="en-US" sz="1200" kern="1200" dirty="0">
                <a:solidFill>
                  <a:schemeClr val="tx1"/>
                </a:solidFill>
                <a:latin typeface="Arial Black" panose="020B0A04020102020204" pitchFamily="34" charset="0"/>
                <a:ea typeface="+mn-ea"/>
                <a:cs typeface="+mn-cs"/>
              </a:rPr>
              <a:t> character was Wisam, who was one of the leaders. He and his friend had a fight and then made peace.”</a:t>
            </a:r>
          </a:p>
          <a:p>
            <a:endParaRPr lang="en-US" sz="1200" kern="1200" dirty="0">
              <a:solidFill>
                <a:schemeClr val="tx1"/>
              </a:solidFill>
              <a:latin typeface="Arial Black" panose="020B0A04020102020204" pitchFamily="34" charset="0"/>
              <a:ea typeface="+mn-ea"/>
              <a:cs typeface="+mn-cs"/>
            </a:endParaRPr>
          </a:p>
          <a:p>
            <a:r>
              <a:rPr lang="en-US" sz="1200" kern="1200" dirty="0">
                <a:solidFill>
                  <a:schemeClr val="tx1"/>
                </a:solidFill>
                <a:latin typeface="Arial Black" panose="020B0A04020102020204" pitchFamily="34" charset="0"/>
                <a:ea typeface="+mn-ea"/>
                <a:cs typeface="+mn-cs"/>
              </a:rPr>
              <a:t>Caritas Australia’s Manager of Humanitarian Emergencies, Melville Fernandez says the program is now training more counsellors and teachers to ensure that it reaches thousands of children.</a:t>
            </a:r>
          </a:p>
          <a:p>
            <a:r>
              <a:rPr lang="en-US" sz="1200" kern="1200" dirty="0">
                <a:solidFill>
                  <a:schemeClr val="tx1"/>
                </a:solidFill>
                <a:latin typeface="Arial Black" panose="020B0A04020102020204" pitchFamily="34" charset="0"/>
                <a:ea typeface="+mn-ea"/>
                <a:cs typeface="+mn-cs"/>
              </a:rPr>
              <a:t>“Many of these children have witnessed violence, or may have had to run from various bombardments. They might have even experienced the death or disappearance of a close family member.</a:t>
            </a:r>
          </a:p>
          <a:p>
            <a:r>
              <a:rPr lang="en-US" sz="1200" kern="1200" dirty="0">
                <a:solidFill>
                  <a:schemeClr val="tx1"/>
                </a:solidFill>
                <a:latin typeface="Arial Black" panose="020B0A04020102020204" pitchFamily="34" charset="0"/>
                <a:ea typeface="+mn-ea"/>
                <a:cs typeface="+mn-cs"/>
              </a:rPr>
              <a:t>“Because of these traumatic experiences, many of the children continue to experience nightmares, difficulty sleeping, fear of sudden or loud noises and social withdrawal.</a:t>
            </a:r>
          </a:p>
          <a:p>
            <a:r>
              <a:rPr lang="en-US" sz="1200" kern="1200" dirty="0">
                <a:solidFill>
                  <a:schemeClr val="tx1"/>
                </a:solidFill>
                <a:latin typeface="Arial Black" panose="020B0A04020102020204" pitchFamily="34" charset="0"/>
                <a:ea typeface="+mn-ea"/>
                <a:cs typeface="+mn-cs"/>
              </a:rPr>
              <a:t>“The puppets help deal with this trauma and allow the children to play, to sing and dance, and to have hope for the future.”</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47306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90644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Address Of Holy Father Francis To Participants In The Meeting Coordinating The Activities Carried Out By The Catholic Charitable Organizations Working In Syria And Neighbouring Countries Promoted By The Pontifical Council "</a:t>
            </a:r>
            <a:r>
              <a:rPr lang="en-AU" sz="1200" b="0" i="0" kern="1200" err="1">
                <a:solidFill>
                  <a:schemeClr val="tx1"/>
                </a:solidFill>
                <a:effectLst/>
                <a:latin typeface="+mn-lt"/>
                <a:ea typeface="+mn-ea"/>
                <a:cs typeface="+mn-cs"/>
              </a:rPr>
              <a:t>Cor</a:t>
            </a:r>
            <a:r>
              <a:rPr lang="en-AU" sz="1200" b="0" i="0" kern="1200">
                <a:solidFill>
                  <a:schemeClr val="tx1"/>
                </a:solidFill>
                <a:effectLst/>
                <a:latin typeface="+mn-lt"/>
                <a:ea typeface="+mn-ea"/>
                <a:cs typeface="+mn-cs"/>
              </a:rPr>
              <a:t> Unum"</a:t>
            </a:r>
          </a:p>
          <a:p>
            <a:r>
              <a:rPr lang="en-AU" sz="1200" b="0" i="0" kern="1200">
                <a:solidFill>
                  <a:schemeClr val="tx1"/>
                </a:solidFill>
                <a:effectLst/>
                <a:latin typeface="+mn-lt"/>
                <a:ea typeface="+mn-ea"/>
                <a:cs typeface="+mn-cs"/>
              </a:rPr>
              <a:t>Hall of the </a:t>
            </a:r>
            <a:r>
              <a:rPr lang="en-AU" sz="1200" b="0" i="0" kern="1200" err="1">
                <a:solidFill>
                  <a:schemeClr val="tx1"/>
                </a:solidFill>
                <a:effectLst/>
                <a:latin typeface="+mn-lt"/>
                <a:ea typeface="+mn-ea"/>
                <a:cs typeface="+mn-cs"/>
              </a:rPr>
              <a:t>Domus</a:t>
            </a:r>
            <a:r>
              <a:rPr lang="en-AU" sz="1200" b="0" i="0" kern="1200">
                <a:solidFill>
                  <a:schemeClr val="tx1"/>
                </a:solidFill>
                <a:effectLst/>
                <a:latin typeface="+mn-lt"/>
                <a:ea typeface="+mn-ea"/>
                <a:cs typeface="+mn-cs"/>
              </a:rPr>
              <a:t> Sanctae </a:t>
            </a:r>
            <a:r>
              <a:rPr lang="en-AU" sz="1200" b="0" i="0" kern="1200" err="1">
                <a:solidFill>
                  <a:schemeClr val="tx1"/>
                </a:solidFill>
                <a:effectLst/>
                <a:latin typeface="+mn-lt"/>
                <a:ea typeface="+mn-ea"/>
                <a:cs typeface="+mn-cs"/>
              </a:rPr>
              <a:t>Marthae</a:t>
            </a:r>
            <a:br>
              <a:rPr lang="en-AU" sz="1200" b="0" i="0" kern="1200">
                <a:solidFill>
                  <a:schemeClr val="tx1"/>
                </a:solidFill>
                <a:effectLst/>
                <a:latin typeface="+mn-lt"/>
                <a:ea typeface="+mn-ea"/>
                <a:cs typeface="+mn-cs"/>
              </a:rPr>
            </a:br>
            <a:r>
              <a:rPr lang="en-AU" sz="1200" b="0" i="0" kern="1200">
                <a:solidFill>
                  <a:schemeClr val="tx1"/>
                </a:solidFill>
                <a:effectLst/>
                <a:latin typeface="+mn-lt"/>
                <a:ea typeface="+mn-ea"/>
                <a:cs typeface="+mn-cs"/>
              </a:rPr>
              <a:t>Wednesday, 5 June 2013</a:t>
            </a:r>
          </a:p>
          <a:p>
            <a:r>
              <a:rPr lang="en-AU" sz="1200" b="0" i="0" kern="1200">
                <a:solidFill>
                  <a:schemeClr val="tx1"/>
                </a:solidFill>
                <a:effectLst/>
                <a:latin typeface="+mn-lt"/>
                <a:ea typeface="+mn-ea"/>
                <a:cs typeface="+mn-cs"/>
              </a:rPr>
              <a:t> https://w2.vatican.va/content/francesco/en/speeches/2013/june/documents/papa-francesco_20130605_corunum-siria.html</a:t>
            </a:r>
          </a:p>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1038617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Caritas Jordan, in partnership with Caritas Australia, provided educational support services for Syrian children in parish schools across Jordan to address these challenges. 4-5 year old children were able to attend kindergarten classes, which prepared them for formal school when they are ready to enter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grade, making sure that they did not fall behind if the quality and quantity of education they receive in public school was not adequate.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Caritas Jordan supported children who were already enrolled in public school with extra tutoring on the weekends. This helped them to stay at pace with the curriculum, in spite of the reduced curricular hours, and decreased risk of drop-out. All educational support services included uniforms and school supplies, transportation and healthy snacks to ensure that there were no barriers for children who wanted to attend.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292142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 </a:t>
            </a:r>
          </a:p>
          <a:p>
            <a:r>
              <a:rPr lang="en-AU"/>
              <a:t>Bayan’s</a:t>
            </a:r>
            <a:r>
              <a:rPr lang="en-AU" baseline="0"/>
              <a:t> story was featured in Project Compassion 2018. To watch a film about her story or to access an interactive workbook with additional resources visit: https://www.thinglink.com/scene/976327681412956163</a:t>
            </a:r>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410674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Bayan’s</a:t>
            </a:r>
            <a:r>
              <a:rPr lang="en-AU" baseline="0"/>
              <a:t> story was featured in Project Compassion 2018. To watch a film about her story or to access an interactive workbook with additional resources visit: https://www.thinglink.com/scene/976327681412956163</a:t>
            </a:r>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88926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Bayan’s</a:t>
            </a:r>
            <a:r>
              <a:rPr lang="en-AU" baseline="0"/>
              <a:t> story was featured in Project Compassion 2018. To watch a film about her story or to access an interactive workbook with additional resources visit: https://www.thinglink.com/scene/976327681412956163</a:t>
            </a:r>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3528821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Address Of His Holiness Pope Francis To Participants Of The Meeting Organized By The Pontifical Council “</a:t>
            </a:r>
            <a:r>
              <a:rPr lang="en-AU" err="1"/>
              <a:t>Cor</a:t>
            </a:r>
            <a:r>
              <a:rPr lang="en-AU"/>
              <a:t> Unum” On The Iraqi-Syrian Humanitarian Crisis</a:t>
            </a:r>
          </a:p>
          <a:p>
            <a:r>
              <a:rPr lang="en-AU"/>
              <a:t>Consistory Hall Thursday, 17 September 2015</a:t>
            </a:r>
          </a:p>
          <a:p>
            <a:r>
              <a:rPr lang="en-AU"/>
              <a:t>https://w2.vatican.va/content/francesco/en/speeches/2015/september/documents/papa-francesco_20150917_cor-unum.html</a:t>
            </a:r>
          </a:p>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2080806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The video clip for Missy Higgin’s song ‘Oh Canada’ includes drawings by children in a Caritas program in Damascus, Syria.</a:t>
            </a:r>
          </a:p>
          <a:p>
            <a:endParaRPr lang="en-US">
              <a:latin typeface="Arial" panose="020B0604020202020204" pitchFamily="34" charset="0"/>
              <a:ea typeface="Roboto" panose="02000000000000000000" pitchFamily="2" charset="0"/>
              <a:cs typeface="Arial" panose="020B0604020202020204" pitchFamily="34" charset="0"/>
            </a:endParaRPr>
          </a:p>
          <a:p>
            <a:r>
              <a:rPr lang="en-US">
                <a:latin typeface="Arial" panose="020B0604020202020204" pitchFamily="34" charset="0"/>
                <a:ea typeface="Roboto" panose="02000000000000000000" pitchFamily="2" charset="0"/>
                <a:cs typeface="Arial" panose="020B0604020202020204" pitchFamily="34" charset="0"/>
              </a:rPr>
              <a:t>Australian musician Missy Higgins’s song, titled </a:t>
            </a:r>
            <a:r>
              <a:rPr lang="en-US" i="1">
                <a:latin typeface="Arial" panose="020B0604020202020204" pitchFamily="34" charset="0"/>
                <a:ea typeface="Roboto" panose="02000000000000000000" pitchFamily="2" charset="0"/>
                <a:cs typeface="Arial" panose="020B0604020202020204" pitchFamily="34" charset="0"/>
              </a:rPr>
              <a:t>‘Oh Canada'</a:t>
            </a:r>
            <a:r>
              <a:rPr lang="en-US">
                <a:latin typeface="Arial" panose="020B0604020202020204" pitchFamily="34" charset="0"/>
                <a:ea typeface="Roboto" panose="02000000000000000000" pitchFamily="2" charset="0"/>
                <a:cs typeface="Arial" panose="020B0604020202020204" pitchFamily="34" charset="0"/>
              </a:rPr>
              <a:t>, is about 3 year old Syrian refugee Alan (originally reported as </a:t>
            </a:r>
            <a:r>
              <a:rPr lang="en-US" err="1">
                <a:latin typeface="Arial" panose="020B0604020202020204" pitchFamily="34" charset="0"/>
                <a:ea typeface="Roboto" panose="02000000000000000000" pitchFamily="2" charset="0"/>
                <a:cs typeface="Arial" panose="020B0604020202020204" pitchFamily="34" charset="0"/>
              </a:rPr>
              <a:t>Aylan</a:t>
            </a:r>
            <a:r>
              <a:rPr lang="en-US">
                <a:latin typeface="Arial" panose="020B0604020202020204" pitchFamily="34" charset="0"/>
                <a:ea typeface="Roboto" panose="02000000000000000000" pitchFamily="2" charset="0"/>
                <a:cs typeface="Arial" panose="020B0604020202020204" pitchFamily="34" charset="0"/>
              </a:rPr>
              <a:t>) Kurdi and his family's plight for sanctuary. </a:t>
            </a:r>
          </a:p>
          <a:p>
            <a:endParaRPr lang="en-US">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Arial" panose="020B0604020202020204" pitchFamily="34" charset="0"/>
                <a:cs typeface="Arial" panose="020B0604020202020204" pitchFamily="34" charset="0"/>
              </a:rPr>
              <a:t>Alan’s story reminds us of the link between our efforts to provide relief to Syrian refugees in neighbouring countries and our policies towards refugees and asylum seekers in Australia.  It is important that we in Australia play our part in global responses in both parts of this story. </a:t>
            </a:r>
            <a:r>
              <a:rPr lang="en-US">
                <a:latin typeface="Roboto" panose="02000000000000000000" pitchFamily="2" charset="0"/>
                <a:ea typeface="Roboto" panose="02000000000000000000" pitchFamily="2" charset="0"/>
              </a:rPr>
              <a:t>Missy Higgins was compelled to write the song after seeing the haunting images last year of Alan lying lifeless on a beach in turkey.  Alan's family, like millions of others, was fleeing the conflict in Syria.</a:t>
            </a:r>
          </a:p>
          <a:p>
            <a:endParaRPr lang="en-US">
              <a:latin typeface="Arial" panose="020B0604020202020204" pitchFamily="34" charset="0"/>
              <a:ea typeface="Roboto" panose="02000000000000000000" pitchFamily="2" charset="0"/>
              <a:cs typeface="Arial" panose="020B0604020202020204" pitchFamily="34" charset="0"/>
            </a:endParaRPr>
          </a:p>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31</a:t>
            </a:fld>
            <a:endParaRPr lang="en-AU"/>
          </a:p>
        </p:txBody>
      </p:sp>
    </p:spTree>
    <p:extLst>
      <p:ext uri="{BB962C8B-B14F-4D97-AF65-F5344CB8AC3E}">
        <p14:creationId xmlns:p14="http://schemas.microsoft.com/office/powerpoint/2010/main" val="4137455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3456E1CB-B0ED-49DF-AC7F-85F4D2604C1F}" type="slidenum">
              <a:rPr lang="en-AU" smtClean="0"/>
              <a:pPr/>
              <a:t>32</a:t>
            </a:fld>
            <a:endParaRPr lang="en-AU"/>
          </a:p>
        </p:txBody>
      </p:sp>
    </p:spTree>
    <p:extLst>
      <p:ext uri="{BB962C8B-B14F-4D97-AF65-F5344CB8AC3E}">
        <p14:creationId xmlns:p14="http://schemas.microsoft.com/office/powerpoint/2010/main" val="398084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kern="1200" dirty="0">
                <a:solidFill>
                  <a:schemeClr val="tx1"/>
                </a:solidFill>
                <a:effectLst/>
                <a:latin typeface="+mn-lt"/>
                <a:ea typeface="+mn-ea"/>
                <a:cs typeface="+mn-cs"/>
              </a:rPr>
              <a:t>This prayer was written for a previous Caritas Internationalis campaign called Share the Journey.  The prayer is as relevant today as it was when it was written.</a:t>
            </a:r>
          </a:p>
          <a:p>
            <a:pPr rtl="0"/>
            <a:r>
              <a:rPr lang="en-AU" sz="1200" b="1" kern="1200" dirty="0">
                <a:solidFill>
                  <a:schemeClr val="tx1"/>
                </a:solidFill>
                <a:effectLst/>
                <a:latin typeface="+mn-lt"/>
                <a:ea typeface="+mn-ea"/>
                <a:cs typeface="+mn-cs"/>
              </a:rPr>
              <a:t>Campaign prayer </a:t>
            </a:r>
          </a:p>
          <a:p>
            <a:pPr rtl="0"/>
            <a:r>
              <a:rPr lang="en-AU" sz="1200" kern="1200" dirty="0">
                <a:solidFill>
                  <a:schemeClr val="tx1"/>
                </a:solidFill>
                <a:effectLst/>
                <a:latin typeface="+mn-lt"/>
                <a:ea typeface="+mn-ea"/>
                <a:cs typeface="+mn-cs"/>
              </a:rPr>
              <a:t>Have mercy on me, God most high.</a:t>
            </a:r>
          </a:p>
          <a:p>
            <a:pPr rtl="0"/>
            <a:r>
              <a:rPr lang="en-AU" sz="1200" kern="1200" dirty="0">
                <a:solidFill>
                  <a:schemeClr val="tx1"/>
                </a:solidFill>
                <a:effectLst/>
                <a:latin typeface="+mn-lt"/>
                <a:ea typeface="+mn-ea"/>
                <a:cs typeface="+mn-cs"/>
              </a:rPr>
              <a:t>In my fear and loneliness, be my refuge.</a:t>
            </a:r>
          </a:p>
          <a:p>
            <a:pPr rtl="0"/>
            <a:r>
              <a:rPr lang="en-AU" sz="1200" kern="1200" dirty="0">
                <a:solidFill>
                  <a:schemeClr val="tx1"/>
                </a:solidFill>
                <a:effectLst/>
                <a:latin typeface="+mn-lt"/>
                <a:ea typeface="+mn-ea"/>
                <a:cs typeface="+mn-cs"/>
              </a:rPr>
              <a:t>Far from my homeland, I feel lost.</a:t>
            </a:r>
          </a:p>
          <a:p>
            <a:pPr rtl="0"/>
            <a:r>
              <a:rPr lang="en-AU" sz="1200" kern="1200" dirty="0">
                <a:solidFill>
                  <a:schemeClr val="tx1"/>
                </a:solidFill>
                <a:effectLst/>
                <a:latin typeface="+mn-lt"/>
                <a:ea typeface="+mn-ea"/>
                <a:cs typeface="+mn-cs"/>
              </a:rPr>
              <a:t>My heart is stirred by thoughts of the family I left behind.</a:t>
            </a:r>
          </a:p>
          <a:p>
            <a:pPr rtl="0"/>
            <a:r>
              <a:rPr lang="en-AU" sz="1200" kern="1200" dirty="0">
                <a:solidFill>
                  <a:schemeClr val="tx1"/>
                </a:solidFill>
                <a:effectLst/>
                <a:latin typeface="+mn-lt"/>
                <a:ea typeface="+mn-ea"/>
                <a:cs typeface="+mn-cs"/>
              </a:rPr>
              <a:t>O God, hear their cries and come to their help!</a:t>
            </a:r>
          </a:p>
          <a:p>
            <a:pPr rtl="0"/>
            <a:r>
              <a:rPr lang="en-AU" sz="1200" kern="1200" dirty="0">
                <a:solidFill>
                  <a:schemeClr val="tx1"/>
                </a:solidFill>
                <a:effectLst/>
                <a:latin typeface="+mn-lt"/>
                <a:ea typeface="+mn-ea"/>
                <a:cs typeface="+mn-cs"/>
              </a:rPr>
              <a:t>Calm the storms </a:t>
            </a:r>
          </a:p>
          <a:p>
            <a:pPr rtl="0"/>
            <a:r>
              <a:rPr lang="en-AU" sz="1200" kern="1200" dirty="0">
                <a:solidFill>
                  <a:schemeClr val="tx1"/>
                </a:solidFill>
                <a:effectLst/>
                <a:latin typeface="+mn-lt"/>
                <a:ea typeface="+mn-ea"/>
                <a:cs typeface="+mn-cs"/>
              </a:rPr>
              <a:t>of anxiety and doubt raging within me.</a:t>
            </a:r>
          </a:p>
          <a:p>
            <a:pPr rtl="0"/>
            <a:r>
              <a:rPr lang="en-AU" sz="1200" kern="1200" dirty="0">
                <a:solidFill>
                  <a:schemeClr val="tx1"/>
                </a:solidFill>
                <a:effectLst/>
                <a:latin typeface="+mn-lt"/>
                <a:ea typeface="+mn-ea"/>
                <a:cs typeface="+mn-cs"/>
              </a:rPr>
              <a:t>Go before me and guide my steps among a people I do not know.</a:t>
            </a:r>
          </a:p>
          <a:p>
            <a:pPr rtl="0"/>
            <a:r>
              <a:rPr lang="en-AU" sz="1200" kern="1200" dirty="0">
                <a:solidFill>
                  <a:schemeClr val="tx1"/>
                </a:solidFill>
                <a:effectLst/>
                <a:latin typeface="+mn-lt"/>
                <a:ea typeface="+mn-ea"/>
                <a:cs typeface="+mn-cs"/>
              </a:rPr>
              <a:t>May their kindness and compassion assure me that You are there to </a:t>
            </a:r>
          </a:p>
          <a:p>
            <a:pPr rtl="0"/>
            <a:r>
              <a:rPr lang="en-AU" sz="1200" kern="1200" dirty="0">
                <a:solidFill>
                  <a:schemeClr val="tx1"/>
                </a:solidFill>
                <a:effectLst/>
                <a:latin typeface="+mn-lt"/>
                <a:ea typeface="+mn-ea"/>
                <a:cs typeface="+mn-cs"/>
              </a:rPr>
              <a:t>welcome me.</a:t>
            </a:r>
          </a:p>
          <a:p>
            <a:pPr rtl="0"/>
            <a:r>
              <a:rPr lang="en-AU" sz="1200" i="1" kern="1200" dirty="0">
                <a:solidFill>
                  <a:schemeClr val="tx1"/>
                </a:solidFill>
                <a:effectLst/>
                <a:latin typeface="+mn-lt"/>
                <a:ea typeface="+mn-ea"/>
                <a:cs typeface="+mn-cs"/>
              </a:rPr>
              <a:t>Prayer developed by Cardinal Luis </a:t>
            </a:r>
            <a:r>
              <a:rPr lang="en-AU" sz="1200" i="1" kern="1200" dirty="0" err="1">
                <a:solidFill>
                  <a:schemeClr val="tx1"/>
                </a:solidFill>
                <a:effectLst/>
                <a:latin typeface="+mn-lt"/>
                <a:ea typeface="+mn-ea"/>
                <a:cs typeface="+mn-cs"/>
              </a:rPr>
              <a:t>Tagle</a:t>
            </a:r>
            <a:r>
              <a:rPr lang="en-AU" sz="1200" i="1" kern="1200" dirty="0">
                <a:solidFill>
                  <a:schemeClr val="tx1"/>
                </a:solidFill>
                <a:effectLst/>
                <a:latin typeface="+mn-lt"/>
                <a:ea typeface="+mn-ea"/>
                <a:cs typeface="+mn-cs"/>
              </a:rPr>
              <a:t>, President of Caritas Internationalis following his experiences meeting migrants and refugees</a:t>
            </a:r>
            <a:r>
              <a:rPr lang="en-AU" sz="1200" i="1" kern="1200" baseline="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helped by Caritas</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43917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Refugees</a:t>
            </a:r>
            <a:r>
              <a:rPr lang="en-AU" baseline="0"/>
              <a:t> from Burma attending school in Thailand. </a:t>
            </a:r>
            <a:endParaRPr lang="en-AU"/>
          </a:p>
          <a:p>
            <a:r>
              <a:rPr lang="en-AU"/>
              <a:t>Photo</a:t>
            </a:r>
            <a:r>
              <a:rPr lang="en-AU" baseline="0"/>
              <a:t> credit: Caritas Internationalis</a:t>
            </a:r>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35</a:t>
            </a:fld>
            <a:endParaRPr lang="en-AU">
              <a:solidFill>
                <a:prstClr val="black"/>
              </a:solidFill>
            </a:endParaRPr>
          </a:p>
        </p:txBody>
      </p:sp>
    </p:spTree>
    <p:extLst>
      <p:ext uri="{BB962C8B-B14F-4D97-AF65-F5344CB8AC3E}">
        <p14:creationId xmlns:p14="http://schemas.microsoft.com/office/powerpoint/2010/main" val="4080202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90644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North</a:t>
            </a:r>
            <a:r>
              <a:rPr lang="en-AU" baseline="0"/>
              <a:t> Kenya drought</a:t>
            </a:r>
          </a:p>
          <a:p>
            <a:r>
              <a:rPr lang="en-AU" baseline="0"/>
              <a:t>Photo credit: Joseph </a:t>
            </a:r>
            <a:r>
              <a:rPr lang="en-AU" baseline="0" err="1"/>
              <a:t>Mirgichan</a:t>
            </a:r>
            <a:r>
              <a:rPr lang="en-AU" baseline="0"/>
              <a:t> / Caritas Australia</a:t>
            </a:r>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36</a:t>
            </a:fld>
            <a:endParaRPr lang="en-AU">
              <a:solidFill>
                <a:prstClr val="black"/>
              </a:solidFill>
            </a:endParaRPr>
          </a:p>
        </p:txBody>
      </p:sp>
    </p:spTree>
    <p:extLst>
      <p:ext uri="{BB962C8B-B14F-4D97-AF65-F5344CB8AC3E}">
        <p14:creationId xmlns:p14="http://schemas.microsoft.com/office/powerpoint/2010/main" val="948071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Rhoningya</a:t>
            </a:r>
            <a:r>
              <a:rPr lang="en-AU"/>
              <a:t> </a:t>
            </a:r>
          </a:p>
          <a:p>
            <a:r>
              <a:rPr lang="en-AU"/>
              <a:t>Photo</a:t>
            </a:r>
            <a:r>
              <a:rPr lang="en-AU" baseline="0"/>
              <a:t> credit: Caritas Internationalis</a:t>
            </a:r>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37</a:t>
            </a:fld>
            <a:endParaRPr lang="en-AU">
              <a:solidFill>
                <a:prstClr val="black"/>
              </a:solidFill>
            </a:endParaRPr>
          </a:p>
        </p:txBody>
      </p:sp>
    </p:spTree>
    <p:extLst>
      <p:ext uri="{BB962C8B-B14F-4D97-AF65-F5344CB8AC3E}">
        <p14:creationId xmlns:p14="http://schemas.microsoft.com/office/powerpoint/2010/main" val="4081137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Niger</a:t>
            </a:r>
          </a:p>
          <a:p>
            <a:r>
              <a:rPr lang="en-AU"/>
              <a:t>Photo</a:t>
            </a:r>
            <a:r>
              <a:rPr lang="en-AU" baseline="0"/>
              <a:t> credit: François </a:t>
            </a:r>
            <a:r>
              <a:rPr lang="en-AU" baseline="0" err="1"/>
              <a:t>Therrin</a:t>
            </a:r>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38</a:t>
            </a:fld>
            <a:endParaRPr lang="en-AU">
              <a:solidFill>
                <a:prstClr val="black"/>
              </a:solidFill>
            </a:endParaRPr>
          </a:p>
        </p:txBody>
      </p:sp>
    </p:spTree>
    <p:extLst>
      <p:ext uri="{BB962C8B-B14F-4D97-AF65-F5344CB8AC3E}">
        <p14:creationId xmlns:p14="http://schemas.microsoft.com/office/powerpoint/2010/main" val="4074991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Syrian</a:t>
            </a:r>
            <a:r>
              <a:rPr lang="en-AU" baseline="0"/>
              <a:t> refugees</a:t>
            </a:r>
          </a:p>
          <a:p>
            <a:r>
              <a:rPr lang="en-AU" baseline="0"/>
              <a:t>Photo credit: Catholic Relief Services</a:t>
            </a:r>
          </a:p>
          <a:p>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39</a:t>
            </a:fld>
            <a:endParaRPr lang="en-AU">
              <a:solidFill>
                <a:prstClr val="black"/>
              </a:solidFill>
            </a:endParaRPr>
          </a:p>
        </p:txBody>
      </p:sp>
    </p:spTree>
    <p:extLst>
      <p:ext uri="{BB962C8B-B14F-4D97-AF65-F5344CB8AC3E}">
        <p14:creationId xmlns:p14="http://schemas.microsoft.com/office/powerpoint/2010/main" val="2740209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Thai Burma border</a:t>
            </a:r>
          </a:p>
          <a:p>
            <a:r>
              <a:rPr lang="en-AU"/>
              <a:t>Photo</a:t>
            </a:r>
            <a:r>
              <a:rPr lang="en-AU" baseline="0"/>
              <a:t> credit: Oliver White/ Caritas Australia</a:t>
            </a:r>
            <a:endParaRPr lang="en-AU"/>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40</a:t>
            </a:fld>
            <a:endParaRPr lang="en-AU">
              <a:solidFill>
                <a:prstClr val="black"/>
              </a:solidFill>
            </a:endParaRPr>
          </a:p>
        </p:txBody>
      </p:sp>
    </p:spTree>
    <p:extLst>
      <p:ext uri="{BB962C8B-B14F-4D97-AF65-F5344CB8AC3E}">
        <p14:creationId xmlns:p14="http://schemas.microsoft.com/office/powerpoint/2010/main" val="3165574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Shereen</a:t>
            </a:r>
            <a:r>
              <a:rPr lang="en-AU"/>
              <a:t> a mother of three holds her 2 month old daughter in an IDP camp outside Erbil Iraq on December 4  2014.</a:t>
            </a:r>
          </a:p>
          <a:p>
            <a:endParaRPr lang="en-AU"/>
          </a:p>
          <a:p>
            <a:r>
              <a:rPr lang="en-AU"/>
              <a:t>Photo</a:t>
            </a:r>
            <a:r>
              <a:rPr lang="en-AU" baseline="0"/>
              <a:t> Credit: Caritas Internationalis.</a:t>
            </a:r>
            <a:r>
              <a:rPr lang="en-AU"/>
              <a:t> </a:t>
            </a:r>
            <a:endParaRPr lang="en-AU" baseline="0">
              <a:cs typeface="Calibri"/>
            </a:endParaRPr>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41</a:t>
            </a:fld>
            <a:endParaRPr lang="en-AU">
              <a:solidFill>
                <a:prstClr val="black"/>
              </a:solidFill>
            </a:endParaRPr>
          </a:p>
        </p:txBody>
      </p:sp>
    </p:spTree>
    <p:extLst>
      <p:ext uri="{BB962C8B-B14F-4D97-AF65-F5344CB8AC3E}">
        <p14:creationId xmlns:p14="http://schemas.microsoft.com/office/powerpoint/2010/main" val="1154965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Bayan,</a:t>
            </a:r>
            <a:r>
              <a:rPr lang="en-AU" baseline="0"/>
              <a:t> a Syrian refugee living in Jordan. </a:t>
            </a:r>
            <a:endParaRPr lang="en-AU"/>
          </a:p>
          <a:p>
            <a:r>
              <a:rPr lang="en-AU"/>
              <a:t>Photo credit: Caritas Internationalis</a:t>
            </a:r>
          </a:p>
        </p:txBody>
      </p:sp>
      <p:sp>
        <p:nvSpPr>
          <p:cNvPr id="4" name="Slide Number Placeholder 3"/>
          <p:cNvSpPr>
            <a:spLocks noGrp="1"/>
          </p:cNvSpPr>
          <p:nvPr>
            <p:ph type="sldNum" sz="quarter" idx="10"/>
          </p:nvPr>
        </p:nvSpPr>
        <p:spPr/>
        <p:txBody>
          <a:bodyPr/>
          <a:lstStyle/>
          <a:p>
            <a:fld id="{6AC8CBAB-B2DD-4CC5-8FC4-B224F292A014}" type="slidenum">
              <a:rPr lang="en-AU" smtClean="0">
                <a:solidFill>
                  <a:prstClr val="black"/>
                </a:solidFill>
              </a:rPr>
              <a:pPr/>
              <a:t>42</a:t>
            </a:fld>
            <a:endParaRPr lang="en-AU">
              <a:solidFill>
                <a:prstClr val="black"/>
              </a:solidFill>
            </a:endParaRPr>
          </a:p>
        </p:txBody>
      </p:sp>
    </p:spTree>
    <p:extLst>
      <p:ext uri="{BB962C8B-B14F-4D97-AF65-F5344CB8AC3E}">
        <p14:creationId xmlns:p14="http://schemas.microsoft.com/office/powerpoint/2010/main" val="425657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solidFill>
                  <a:srgbClr val="FF0000"/>
                </a:solidFill>
                <a:latin typeface="Arial" panose="020B0604020202020204" pitchFamily="34" charset="0"/>
                <a:cs typeface="Arial" panose="020B0604020202020204" pitchFamily="34" charset="0"/>
              </a:rPr>
              <a:t>Photo</a:t>
            </a:r>
            <a:r>
              <a:rPr lang="en-AU" baseline="0">
                <a:solidFill>
                  <a:srgbClr val="FF0000"/>
                </a:solidFill>
                <a:latin typeface="Arial" panose="020B0604020202020204" pitchFamily="34" charset="0"/>
                <a:cs typeface="Arial" panose="020B0604020202020204" pitchFamily="34" charset="0"/>
              </a:rPr>
              <a:t> Credit L to R: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a:t>Caritas provides bread daily, access to water, blankets and clothes, and hygiene items. </a:t>
            </a:r>
            <a:r>
              <a:rPr lang="en-AU" baseline="0">
                <a:solidFill>
                  <a:srgbClr val="FF0000"/>
                </a:solidFill>
                <a:latin typeface="Arial" panose="020B0604020202020204" pitchFamily="34" charset="0"/>
                <a:cs typeface="Arial" panose="020B0604020202020204" pitchFamily="34" charset="0"/>
              </a:rPr>
              <a:t>Aleppo, Syria. Photo Credit: </a:t>
            </a:r>
            <a:r>
              <a:rPr lang="en-AU">
                <a:solidFill>
                  <a:srgbClr val="FF0000"/>
                </a:solidFill>
                <a:latin typeface="Arial" panose="020B0604020202020204" pitchFamily="34" charset="0"/>
                <a:cs typeface="Arial" panose="020B0604020202020204" pitchFamily="34" charset="0"/>
              </a:rPr>
              <a:t>Patrick Nicholson, Caritas</a:t>
            </a:r>
            <a:r>
              <a:rPr lang="en-AU" baseline="0">
                <a:solidFill>
                  <a:srgbClr val="FF0000"/>
                </a:solidFill>
                <a:latin typeface="Arial" panose="020B0604020202020204" pitchFamily="34" charset="0"/>
                <a:cs typeface="Arial" panose="020B0604020202020204" pitchFamily="34" charset="0"/>
              </a:rPr>
              <a:t> Internationalis, 2017.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AU"/>
              <a:t>Al, born 1921 has returned to be close to his surviving family. He survives off the support he gets from Caritas and other aid agencies. </a:t>
            </a:r>
            <a:r>
              <a:rPr lang="en-AU" baseline="0">
                <a:solidFill>
                  <a:srgbClr val="FF0000"/>
                </a:solidFill>
                <a:latin typeface="Arial" panose="020B0604020202020204" pitchFamily="34" charset="0"/>
                <a:cs typeface="Arial" panose="020B0604020202020204" pitchFamily="34" charset="0"/>
              </a:rPr>
              <a:t>Aleppo, Syria. Photo Credit: </a:t>
            </a:r>
            <a:r>
              <a:rPr lang="en-AU">
                <a:solidFill>
                  <a:srgbClr val="FF0000"/>
                </a:solidFill>
                <a:latin typeface="Arial" panose="020B0604020202020204" pitchFamily="34" charset="0"/>
                <a:cs typeface="Arial" panose="020B0604020202020204" pitchFamily="34" charset="0"/>
              </a:rPr>
              <a:t>Patrick Nicholson, Caritas</a:t>
            </a:r>
            <a:r>
              <a:rPr lang="en-AU" baseline="0">
                <a:solidFill>
                  <a:srgbClr val="FF0000"/>
                </a:solidFill>
                <a:latin typeface="Arial" panose="020B0604020202020204" pitchFamily="34" charset="0"/>
                <a:cs typeface="Arial" panose="020B0604020202020204" pitchFamily="34" charset="0"/>
              </a:rPr>
              <a:t> Internationalis, 2017. </a:t>
            </a:r>
          </a:p>
          <a:p>
            <a:endParaRPr lang="en-AU"/>
          </a:p>
          <a:p>
            <a:r>
              <a:rPr lang="en-US" sz="1200" kern="1200">
                <a:solidFill>
                  <a:schemeClr val="tx1"/>
                </a:solidFill>
                <a:effectLst/>
                <a:latin typeface="+mn-lt"/>
                <a:ea typeface="+mn-ea"/>
                <a:cs typeface="+mn-cs"/>
              </a:rPr>
              <a:t>Caritas Turkey runs Child Friendly </a:t>
            </a:r>
            <a:r>
              <a:rPr lang="en-US" sz="1200" kern="1200" err="1">
                <a:solidFill>
                  <a:schemeClr val="tx1"/>
                </a:solidFill>
                <a:effectLst/>
                <a:latin typeface="+mn-lt"/>
                <a:ea typeface="+mn-ea"/>
                <a:cs typeface="+mn-cs"/>
              </a:rPr>
              <a:t>Centres</a:t>
            </a:r>
            <a:r>
              <a:rPr lang="en-US" sz="1200" kern="1200">
                <a:solidFill>
                  <a:schemeClr val="tx1"/>
                </a:solidFill>
                <a:effectLst/>
                <a:latin typeface="+mn-lt"/>
                <a:ea typeface="+mn-ea"/>
                <a:cs typeface="+mn-cs"/>
              </a:rPr>
              <a:t> in </a:t>
            </a:r>
            <a:r>
              <a:rPr lang="en-US" sz="1200" kern="1200" err="1">
                <a:solidFill>
                  <a:schemeClr val="tx1"/>
                </a:solidFill>
                <a:effectLst/>
                <a:latin typeface="+mn-lt"/>
                <a:ea typeface="+mn-ea"/>
                <a:cs typeface="+mn-cs"/>
              </a:rPr>
              <a:t>Hatay</a:t>
            </a:r>
            <a:r>
              <a:rPr lang="en-US" sz="1200" kern="1200">
                <a:solidFill>
                  <a:schemeClr val="tx1"/>
                </a:solidFill>
                <a:effectLst/>
                <a:latin typeface="+mn-lt"/>
                <a:ea typeface="+mn-ea"/>
                <a:cs typeface="+mn-cs"/>
              </a:rPr>
              <a:t> for Syrian children. The </a:t>
            </a:r>
            <a:r>
              <a:rPr lang="en-US" sz="1200" kern="1200" err="1">
                <a:solidFill>
                  <a:schemeClr val="tx1"/>
                </a:solidFill>
                <a:effectLst/>
                <a:latin typeface="+mn-lt"/>
                <a:ea typeface="+mn-ea"/>
                <a:cs typeface="+mn-cs"/>
              </a:rPr>
              <a:t>centres</a:t>
            </a:r>
            <a:r>
              <a:rPr lang="en-US" sz="1200" kern="1200">
                <a:solidFill>
                  <a:schemeClr val="tx1"/>
                </a:solidFill>
                <a:effectLst/>
                <a:latin typeface="+mn-lt"/>
                <a:ea typeface="+mn-ea"/>
                <a:cs typeface="+mn-cs"/>
              </a:rPr>
              <a:t> provide a space for the children to learn, play and express themselves. There is also a weekly arts class. Photo Credit. Patrick Nicholson,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Caritas Internationalis. Syrian refugees</a:t>
            </a:r>
            <a:r>
              <a:rPr lang="en-US" sz="1200" kern="1200" baseline="0">
                <a:solidFill>
                  <a:schemeClr val="tx1"/>
                </a:solidFill>
                <a:effectLst/>
                <a:latin typeface="+mn-lt"/>
                <a:ea typeface="+mn-ea"/>
                <a:cs typeface="+mn-cs"/>
              </a:rPr>
              <a:t> in Turkey 2016. </a:t>
            </a:r>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355236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conflict in Syria still continues to drive the largest refugee crisis in the world – there are over 5.6 million Syrian refugees registered, with over 2.6 million being children, in a region faced with deepening economic, social and development challenges. Refugee families have become increasingly vulnerable with each passing year of displacement: poverty rates exceed 80 per cent in some host countries; some 35 per cent of Syrian refugee children are out-of-school; and early marriage and forced child labour are compounded by lack of livelihoods.</a:t>
            </a:r>
          </a:p>
          <a:p>
            <a:endParaRPr lang="en-AU"/>
          </a:p>
          <a:p>
            <a:r>
              <a:rPr lang="en-AU"/>
              <a:t>Source: https://data2.unhcr.org/en/documents/download/63395</a:t>
            </a:r>
          </a:p>
          <a:p>
            <a:r>
              <a:rPr lang="en-AU">
                <a:hlinkClick r:id="rId3"/>
              </a:rPr>
              <a:t>https://data2.unhcr.org/en/situations/syria#_ga=2.269240754.2123016413.1589172420-358399545.1589172420</a:t>
            </a:r>
            <a:endParaRPr lang="en-AU"/>
          </a:p>
          <a:p>
            <a:r>
              <a:rPr lang="en-AU">
                <a:hlinkClick r:id="rId4"/>
              </a:rPr>
              <a:t>https://www.unhcr.org/en-au/syria-emergency.html</a:t>
            </a:r>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5</a:t>
            </a:fld>
            <a:endParaRPr lang="en-AU"/>
          </a:p>
        </p:txBody>
      </p:sp>
    </p:spTree>
    <p:extLst>
      <p:ext uri="{BB962C8B-B14F-4D97-AF65-F5344CB8AC3E}">
        <p14:creationId xmlns:p14="http://schemas.microsoft.com/office/powerpoint/2010/main" val="174254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6</a:t>
            </a:fld>
            <a:endParaRPr lang="en-AU"/>
          </a:p>
        </p:txBody>
      </p:sp>
    </p:spTree>
    <p:extLst>
      <p:ext uri="{BB962C8B-B14F-4D97-AF65-F5344CB8AC3E}">
        <p14:creationId xmlns:p14="http://schemas.microsoft.com/office/powerpoint/2010/main" val="184609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t>Watch </a:t>
            </a:r>
            <a:r>
              <a:rPr lang="en-AU">
                <a:hlinkClick r:id="rId3"/>
              </a:rPr>
              <a:t>Behind the News, 19 June 2012 </a:t>
            </a:r>
            <a:r>
              <a:rPr lang="en-AU"/>
              <a:t>for more background information on the Syrian conflict.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a:p>
          <a:p>
            <a:pPr marL="0" marR="0" indent="0" algn="l" defTabSz="914400" rtl="0" eaLnBrk="0" fontAlgn="base" latinLnBrk="0" hangingPunct="0">
              <a:lnSpc>
                <a:spcPct val="100000"/>
              </a:lnSpc>
              <a:spcBef>
                <a:spcPct val="30000"/>
              </a:spcBef>
              <a:spcAft>
                <a:spcPct val="0"/>
              </a:spcAft>
              <a:buClrTx/>
              <a:buSzTx/>
              <a:buFontTx/>
              <a:buNone/>
              <a:tabLst/>
              <a:defRPr/>
            </a:pPr>
            <a:r>
              <a:rPr lang="en-AU"/>
              <a:t>Discuss: Can</a:t>
            </a:r>
            <a:r>
              <a:rPr lang="en-AU" baseline="0"/>
              <a:t> you think of other,</a:t>
            </a:r>
            <a:r>
              <a:rPr lang="en-AU"/>
              <a:t> similar protests happening in</a:t>
            </a:r>
            <a:r>
              <a:rPr lang="en-AU" baseline="0"/>
              <a:t> the Middle East? </a:t>
            </a:r>
          </a:p>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a:t>What do these conflicts have in common?</a:t>
            </a:r>
            <a:endParaRPr lang="en-AU"/>
          </a:p>
          <a:p>
            <a:endParaRPr lang="en-AU"/>
          </a:p>
        </p:txBody>
      </p:sp>
      <p:sp>
        <p:nvSpPr>
          <p:cNvPr id="4" name="Slide Number Placeholder 3"/>
          <p:cNvSpPr>
            <a:spLocks noGrp="1"/>
          </p:cNvSpPr>
          <p:nvPr>
            <p:ph type="sldNum" sz="quarter" idx="10"/>
          </p:nvPr>
        </p:nvSpPr>
        <p:spPr/>
        <p:txBody>
          <a:bodyPr/>
          <a:lstStyle/>
          <a:p>
            <a:pPr>
              <a:defRPr/>
            </a:pPr>
            <a:fld id="{E7D4C58D-9D54-479C-864C-11F2CE8668B5}" type="slidenum">
              <a:rPr lang="en-AU" smtClean="0"/>
              <a:pPr>
                <a:defRPr/>
              </a:pPr>
              <a:t>9</a:t>
            </a:fld>
            <a:endParaRPr lang="en-AU"/>
          </a:p>
        </p:txBody>
      </p:sp>
    </p:spTree>
    <p:extLst>
      <p:ext uri="{BB962C8B-B14F-4D97-AF65-F5344CB8AC3E}">
        <p14:creationId xmlns:p14="http://schemas.microsoft.com/office/powerpoint/2010/main" val="297798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Address Of His Holiness Pope Francis To Participants Of The Meeting Organized By The Pontifical Council “</a:t>
            </a:r>
            <a:r>
              <a:rPr lang="en-AU" err="1"/>
              <a:t>Cor</a:t>
            </a:r>
            <a:r>
              <a:rPr lang="en-AU"/>
              <a:t> Unum” On The Iraqi-Syrian Humanitarian Crisis</a:t>
            </a:r>
          </a:p>
          <a:p>
            <a:r>
              <a:rPr lang="en-AU"/>
              <a:t>Consistory Hall Thursday, 17 September 2015</a:t>
            </a:r>
          </a:p>
          <a:p>
            <a:r>
              <a:rPr lang="en-AU"/>
              <a:t>https://w2.vatican.va/content/francesco/en/speeches/2015/september/documents/papa-francesco_20150917_cor-unum.html</a:t>
            </a:r>
          </a:p>
          <a:p>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227137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http://www.mylifeelsewhere.com/country-size-comparison/syria/australia</a:t>
            </a:r>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143272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544" y="5803222"/>
            <a:ext cx="1423454" cy="633438"/>
          </a:xfrm>
          <a:prstGeom prst="rect">
            <a:avLst/>
          </a:prstGeom>
        </p:spPr>
      </p:pic>
      <p:pic>
        <p:nvPicPr>
          <p:cNvPr id="12" name="Picture 11" descr="CaritasAU_MasterLogo-tagline_H_POS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23267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pic>
        <p:nvPicPr>
          <p:cNvPr id="10" name="Picture 9"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11018" y="5965815"/>
            <a:ext cx="2628157" cy="470845"/>
          </a:xfrm>
          <a:prstGeom prst="rect">
            <a:avLst/>
          </a:prstGeom>
        </p:spPr>
      </p:pic>
    </p:spTree>
    <p:extLst>
      <p:ext uri="{BB962C8B-B14F-4D97-AF65-F5344CB8AC3E}">
        <p14:creationId xmlns:p14="http://schemas.microsoft.com/office/powerpoint/2010/main" val="298055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268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21306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048725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table, graph slide">
    <p:bg>
      <p:bgPr>
        <a:solidFill>
          <a:srgbClr val="006C71"/>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09498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ice box divider">
    <p:bg>
      <p:bgPr>
        <a:solidFill>
          <a:srgbClr val="006C71"/>
        </a:solidFill>
        <a:effectLst/>
      </p:bgPr>
    </p:bg>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006C7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025516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93586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gline voice box divider">
    <p:bg>
      <p:bgPr>
        <a:solidFill>
          <a:srgbClr val="006C71"/>
        </a:solidFill>
        <a:effectLst/>
      </p:bgPr>
    </p:bg>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STRUCTI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08920"/>
            <a:ext cx="8229600" cy="1143000"/>
          </a:xfrm>
          <a:prstGeom prst="rect">
            <a:avLst/>
          </a:prstGeom>
        </p:spPr>
        <p:txBody>
          <a:bodyPr vert="horz"/>
          <a:lstStyle>
            <a:lvl1pPr algn="ctr">
              <a:defRPr/>
            </a:lvl1pPr>
          </a:lstStyle>
          <a:p>
            <a:r>
              <a:rPr lang="en-AU"/>
              <a:t>Caritas Australia </a:t>
            </a:r>
            <a:br>
              <a:rPr lang="en-AU"/>
            </a:br>
            <a:r>
              <a:rPr lang="en-AU"/>
              <a:t>PowerPoint Instructions</a:t>
            </a:r>
            <a:endParaRPr lang="en-US"/>
          </a:p>
        </p:txBody>
      </p:sp>
      <p:sp>
        <p:nvSpPr>
          <p:cNvPr id="3" name="TextBox 2"/>
          <p:cNvSpPr txBox="1"/>
          <p:nvPr userDrawn="1"/>
        </p:nvSpPr>
        <p:spPr>
          <a:xfrm>
            <a:off x="9756576" y="5369148"/>
            <a:ext cx="6696743" cy="2308324"/>
          </a:xfrm>
          <a:prstGeom prst="rect">
            <a:avLst/>
          </a:prstGeom>
          <a:noFill/>
        </p:spPr>
        <p:txBody>
          <a:bodyPr wrap="square" rtlCol="0">
            <a:spAutoFit/>
          </a:bodyPr>
          <a:lstStyle/>
          <a:p>
            <a:pPr marL="0" indent="0">
              <a:buFontTx/>
              <a:buNone/>
            </a:pPr>
            <a:r>
              <a:rPr lang="en-US" sz="1600" b="1" baseline="0"/>
              <a:t>Changing font </a:t>
            </a:r>
            <a:r>
              <a:rPr lang="en-US" sz="1600" b="1" baseline="0" err="1"/>
              <a:t>colours</a:t>
            </a:r>
            <a:endParaRPr lang="en-US" sz="1600" b="1" baseline="0"/>
          </a:p>
          <a:p>
            <a:pPr marL="0" indent="0">
              <a:buFontTx/>
              <a:buNone/>
            </a:pPr>
            <a:r>
              <a:rPr lang="en-US" sz="1600" b="0" baseline="0"/>
              <a:t>When you wish to change the font </a:t>
            </a:r>
            <a:r>
              <a:rPr lang="en-US" sz="1600" b="0" baseline="0" err="1"/>
              <a:t>colour</a:t>
            </a:r>
            <a:r>
              <a:rPr lang="en-US" sz="1600" b="0" baseline="0"/>
              <a:t> with the presentation please follow the following instructions.</a:t>
            </a:r>
          </a:p>
          <a:p>
            <a:pPr marL="285750" indent="-285750">
              <a:buFont typeface="Arial"/>
              <a:buChar char="•"/>
            </a:pPr>
            <a:r>
              <a:rPr lang="en-US" sz="1600" b="0" baseline="0"/>
              <a:t>Highlight the words you wish to change</a:t>
            </a:r>
          </a:p>
          <a:p>
            <a:pPr marL="285750" indent="-285750">
              <a:buFont typeface="Arial"/>
              <a:buChar char="•"/>
            </a:pPr>
            <a:r>
              <a:rPr lang="en-US" sz="1600" b="0" baseline="0"/>
              <a:t>Right click on the selection</a:t>
            </a:r>
          </a:p>
          <a:p>
            <a:pPr marL="285750" indent="-285750">
              <a:buFont typeface="Arial"/>
              <a:buChar char="•"/>
            </a:pPr>
            <a:r>
              <a:rPr lang="en-US" sz="1600" b="0" baseline="0"/>
              <a:t>Selection ‘font’</a:t>
            </a:r>
          </a:p>
          <a:p>
            <a:pPr marL="285750" indent="-285750">
              <a:buFont typeface="Arial"/>
              <a:buChar char="•"/>
            </a:pPr>
            <a:r>
              <a:rPr lang="en-US" sz="1600" b="0" baseline="0"/>
              <a:t>Within this menu you can change the font </a:t>
            </a:r>
            <a:r>
              <a:rPr lang="en-US" sz="1600" b="0" baseline="0" err="1"/>
              <a:t>colour</a:t>
            </a:r>
            <a:r>
              <a:rPr lang="en-US" sz="1600" b="0" baseline="0"/>
              <a:t> by selecting the ‘more </a:t>
            </a:r>
            <a:r>
              <a:rPr lang="en-US" sz="1600" b="0" baseline="0" err="1"/>
              <a:t>colours’</a:t>
            </a:r>
            <a:r>
              <a:rPr lang="en-US" sz="1600" b="0" baseline="0"/>
              <a:t> button at the bottom.</a:t>
            </a:r>
          </a:p>
          <a:p>
            <a:pPr marL="285750" indent="-285750">
              <a:buFont typeface="Arial"/>
              <a:buChar char="•"/>
            </a:pPr>
            <a:r>
              <a:rPr lang="en-US" sz="1600" b="0" baseline="0"/>
              <a:t>Only select </a:t>
            </a:r>
            <a:r>
              <a:rPr lang="en-US" sz="1600" b="0" baseline="0" err="1"/>
              <a:t>colours</a:t>
            </a:r>
            <a:r>
              <a:rPr lang="en-US" sz="1600" b="0" baseline="0"/>
              <a:t> from Caritas Australia </a:t>
            </a:r>
            <a:r>
              <a:rPr lang="en-US" sz="1600" b="0" baseline="0" err="1"/>
              <a:t>colour</a:t>
            </a:r>
            <a:r>
              <a:rPr lang="en-US" sz="1600" b="0" baseline="0"/>
              <a:t> palette.</a:t>
            </a:r>
          </a:p>
        </p:txBody>
      </p:sp>
      <p:pic>
        <p:nvPicPr>
          <p:cNvPr id="5" name="Picture 4" descr="increase indent butt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27690" y="391052"/>
            <a:ext cx="406402" cy="304800"/>
          </a:xfrm>
          <a:prstGeom prst="rect">
            <a:avLst/>
          </a:prstGeom>
        </p:spPr>
      </p:pic>
      <p:pic>
        <p:nvPicPr>
          <p:cNvPr id="6" name="Picture 5" descr="increase indent button.png"/>
          <p:cNvPicPr>
            <a:picLocks noChangeAspect="1"/>
          </p:cNvPicPr>
          <p:nvPr userDrawn="1"/>
        </p:nvPicPr>
        <p:blipFill rotWithShape="1">
          <a:blip r:embed="rId3" cstate="screen">
            <a:extLst>
              <a:ext uri="{28A0092B-C50C-407E-A947-70E740481C1C}">
                <a14:useLocalDpi xmlns:a14="http://schemas.microsoft.com/office/drawing/2010/main"/>
              </a:ext>
            </a:extLst>
          </a:blip>
          <a:srcRect r="-98"/>
          <a:stretch/>
        </p:blipFill>
        <p:spPr>
          <a:xfrm rot="10800000">
            <a:off x="-7931745" y="391052"/>
            <a:ext cx="406798" cy="304800"/>
          </a:xfrm>
          <a:prstGeom prst="rect">
            <a:avLst/>
          </a:prstGeom>
        </p:spPr>
      </p:pic>
      <p:sp>
        <p:nvSpPr>
          <p:cNvPr id="7" name="TextBox 6"/>
          <p:cNvSpPr txBox="1"/>
          <p:nvPr userDrawn="1"/>
        </p:nvSpPr>
        <p:spPr>
          <a:xfrm>
            <a:off x="-6877272" y="-656297"/>
            <a:ext cx="6480720" cy="2800766"/>
          </a:xfrm>
          <a:prstGeom prst="rect">
            <a:avLst/>
          </a:prstGeom>
          <a:noFill/>
        </p:spPr>
        <p:txBody>
          <a:bodyPr wrap="square" rtlCol="0">
            <a:spAutoFit/>
          </a:bodyPr>
          <a:lstStyle/>
          <a:p>
            <a:pPr marL="0" indent="0">
              <a:buFontTx/>
              <a:buNone/>
            </a:pPr>
            <a:r>
              <a:rPr lang="en-US" sz="1600" b="1" baseline="0"/>
              <a:t>How to change the font format</a:t>
            </a:r>
          </a:p>
          <a:p>
            <a:pPr marL="0" indent="0">
              <a:buFontTx/>
              <a:buNone/>
            </a:pPr>
            <a:r>
              <a:rPr lang="en-US" sz="1600" b="0" baseline="0"/>
              <a:t>Minimum body copy font size: 18pt</a:t>
            </a:r>
          </a:p>
          <a:p>
            <a:pPr marL="0" indent="0">
              <a:buFontTx/>
              <a:buNone/>
            </a:pPr>
            <a:r>
              <a:rPr lang="en-US" sz="1600" b="0" baseline="0"/>
              <a:t>Styles have been setup within the </a:t>
            </a:r>
            <a:r>
              <a:rPr lang="en-US" sz="1600" b="0" baseline="0" err="1"/>
              <a:t>powerpoint</a:t>
            </a:r>
            <a:r>
              <a:rPr lang="en-US" sz="1600" b="0" baseline="0"/>
              <a:t> to allow you to use Subheadings, body copy, bullet points. </a:t>
            </a:r>
          </a:p>
          <a:p>
            <a:pPr marL="0" indent="0">
              <a:buFontTx/>
              <a:buNone/>
            </a:pPr>
            <a:r>
              <a:rPr lang="en-US" sz="1600" b="0" baseline="0"/>
              <a:t>To change the font style use the paragraph indent buttons (Not the tab key) to switch between styles.</a:t>
            </a:r>
          </a:p>
          <a:p>
            <a:pPr marL="0" indent="0">
              <a:buFontTx/>
              <a:buNone/>
            </a:pPr>
            <a:r>
              <a:rPr lang="en-US" sz="1600" b="1" baseline="0"/>
              <a:t>Indent 1: </a:t>
            </a:r>
            <a:r>
              <a:rPr lang="en-US" sz="1600" b="0" baseline="0"/>
              <a:t>body copy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2: </a:t>
            </a:r>
            <a:r>
              <a:rPr lang="en-US" sz="1600" b="0" baseline="0"/>
              <a:t>Subheadings</a:t>
            </a:r>
          </a:p>
          <a:p>
            <a:pPr marL="0" indent="0">
              <a:buFontTx/>
              <a:buNone/>
            </a:pPr>
            <a:r>
              <a:rPr lang="en-US" sz="1600" b="1" baseline="0"/>
              <a:t>Indent 3: </a:t>
            </a:r>
            <a:r>
              <a:rPr lang="en-US" sz="1600" b="0" baseline="0"/>
              <a:t>bullet points first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4: </a:t>
            </a:r>
            <a:r>
              <a:rPr lang="en-US" sz="1600" b="0" baseline="0"/>
              <a:t>bullet points second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t>Indent 5: </a:t>
            </a:r>
            <a:r>
              <a:rPr lang="en-US" sz="1600" b="0" baseline="0"/>
              <a:t>bullet points third level</a:t>
            </a:r>
          </a:p>
        </p:txBody>
      </p:sp>
      <p:sp>
        <p:nvSpPr>
          <p:cNvPr id="8" name="TextBox 7"/>
          <p:cNvSpPr txBox="1"/>
          <p:nvPr userDrawn="1"/>
        </p:nvSpPr>
        <p:spPr>
          <a:xfrm>
            <a:off x="-6923633" y="2418072"/>
            <a:ext cx="6480720" cy="1569660"/>
          </a:xfrm>
          <a:prstGeom prst="rect">
            <a:avLst/>
          </a:prstGeom>
          <a:noFill/>
        </p:spPr>
        <p:txBody>
          <a:bodyPr wrap="square" rtlCol="0">
            <a:spAutoFit/>
          </a:bodyPr>
          <a:lstStyle/>
          <a:p>
            <a:pPr marL="0" indent="0">
              <a:buFontTx/>
              <a:buNone/>
            </a:pPr>
            <a:r>
              <a:rPr lang="en-US" sz="1600" b="1" baseline="0"/>
              <a:t>Presentation </a:t>
            </a:r>
            <a:r>
              <a:rPr lang="en-US" sz="1600" b="1" baseline="0" err="1"/>
              <a:t>colours</a:t>
            </a:r>
            <a:endParaRPr lang="en-US" sz="1600" b="1" baseline="0"/>
          </a:p>
          <a:p>
            <a:pPr marL="0" indent="0">
              <a:buFontTx/>
              <a:buNone/>
            </a:pPr>
            <a:r>
              <a:rPr lang="en-US" sz="1600" b="0" baseline="0" err="1"/>
              <a:t>Colours</a:t>
            </a:r>
            <a:r>
              <a:rPr lang="en-US" sz="1600" b="0" baseline="0"/>
              <a:t> within the presentation can change but should be selected from the Caritas Australia brand book </a:t>
            </a:r>
            <a:r>
              <a:rPr lang="en-US" sz="1600" b="1" baseline="0"/>
              <a:t>dark </a:t>
            </a:r>
            <a:r>
              <a:rPr lang="en-US" sz="1600" b="1" baseline="0" err="1"/>
              <a:t>colours</a:t>
            </a:r>
            <a:r>
              <a:rPr lang="en-US" sz="1600" b="1" baseline="0"/>
              <a:t>.</a:t>
            </a:r>
          </a:p>
          <a:p>
            <a:pPr marL="0" indent="0">
              <a:buFontTx/>
              <a:buNone/>
            </a:pPr>
            <a:endParaRPr lang="en-US" sz="1600" b="1" baseline="0"/>
          </a:p>
          <a:p>
            <a:pPr marL="0" indent="0">
              <a:buFontTx/>
              <a:buNone/>
            </a:pPr>
            <a:r>
              <a:rPr lang="en-US" sz="1600" b="1" baseline="0"/>
              <a:t>NOTE: </a:t>
            </a:r>
            <a:r>
              <a:rPr lang="en-US" sz="1600" b="0" baseline="0"/>
              <a:t>If you choose to change the </a:t>
            </a:r>
            <a:r>
              <a:rPr lang="en-US" sz="1600" b="0" baseline="0" err="1"/>
              <a:t>colours</a:t>
            </a:r>
            <a:r>
              <a:rPr lang="en-US" sz="1600" b="0" baseline="0"/>
              <a:t> within the presentation please ensure that every slide is consistent.</a:t>
            </a:r>
          </a:p>
        </p:txBody>
      </p:sp>
      <p:sp>
        <p:nvSpPr>
          <p:cNvPr id="9" name="TextBox 8"/>
          <p:cNvSpPr txBox="1"/>
          <p:nvPr userDrawn="1"/>
        </p:nvSpPr>
        <p:spPr>
          <a:xfrm>
            <a:off x="-6923633" y="4312255"/>
            <a:ext cx="4150817" cy="2545745"/>
          </a:xfrm>
          <a:prstGeom prst="rect">
            <a:avLst/>
          </a:prstGeom>
          <a:noFill/>
        </p:spPr>
        <p:txBody>
          <a:bodyPr wrap="square" rtlCol="0">
            <a:spAutoFit/>
          </a:bodyPr>
          <a:lstStyle/>
          <a:p>
            <a:pPr marL="0" indent="0">
              <a:buFontTx/>
              <a:buNone/>
            </a:pPr>
            <a:r>
              <a:rPr lang="en-US" sz="1600" b="1" baseline="0"/>
              <a:t>Changing background </a:t>
            </a:r>
            <a:r>
              <a:rPr lang="en-US" sz="1600" b="1" baseline="0" err="1"/>
              <a:t>colours</a:t>
            </a:r>
            <a:endParaRPr lang="en-US" sz="1600" b="1" baseline="0"/>
          </a:p>
          <a:p>
            <a:pPr marL="0" indent="0">
              <a:buFontTx/>
              <a:buNone/>
            </a:pPr>
            <a:r>
              <a:rPr lang="en-US" sz="1600" b="0" baseline="0"/>
              <a:t>When you wish to change the background colour of title or voice box slides please change using the Master page (View &gt; Master &gt; Slide Master). Right click on each background of the slide and selection ‘Format Background’. A background colour can be selected from this pop up menu. </a:t>
            </a:r>
            <a:r>
              <a:rPr lang="en-US" sz="1600" b="1" kern="1200">
                <a:solidFill>
                  <a:schemeClr val="tx1"/>
                </a:solidFill>
                <a:effectLst/>
                <a:latin typeface="+mn-lt"/>
                <a:ea typeface="+mn-ea"/>
                <a:cs typeface="+mn-cs"/>
              </a:rPr>
              <a:t>(More </a:t>
            </a:r>
            <a:r>
              <a:rPr lang="en-US" sz="1600" b="1" kern="1200" err="1">
                <a:solidFill>
                  <a:schemeClr val="tx1"/>
                </a:solidFill>
                <a:effectLst/>
                <a:latin typeface="+mn-lt"/>
                <a:ea typeface="+mn-ea"/>
                <a:cs typeface="+mn-cs"/>
              </a:rPr>
              <a:t>colours</a:t>
            </a:r>
            <a:r>
              <a:rPr lang="en-US" sz="1600" b="1" kern="1200">
                <a:solidFill>
                  <a:schemeClr val="tx1"/>
                </a:solidFill>
                <a:effectLst/>
                <a:latin typeface="+mn-lt"/>
                <a:ea typeface="+mn-ea"/>
                <a:cs typeface="+mn-cs"/>
              </a:rPr>
              <a:t> &gt; Custom&gt; </a:t>
            </a:r>
            <a:r>
              <a:rPr lang="en-US" sz="1600" b="1" kern="1200" err="1">
                <a:solidFill>
                  <a:schemeClr val="tx1"/>
                </a:solidFill>
                <a:effectLst/>
                <a:latin typeface="+mn-lt"/>
                <a:ea typeface="+mn-ea"/>
                <a:cs typeface="+mn-cs"/>
              </a:rPr>
              <a:t>Colour</a:t>
            </a:r>
            <a:r>
              <a:rPr lang="en-US" sz="1600" b="1" kern="1200">
                <a:solidFill>
                  <a:schemeClr val="tx1"/>
                </a:solidFill>
                <a:effectLst/>
                <a:latin typeface="+mn-lt"/>
                <a:ea typeface="+mn-ea"/>
                <a:cs typeface="+mn-cs"/>
              </a:rPr>
              <a:t> mode RGB &gt; Input numbers)</a:t>
            </a:r>
            <a:endParaRPr lang="en-US" sz="1600" b="0" baseline="0"/>
          </a:p>
        </p:txBody>
      </p:sp>
      <p:sp>
        <p:nvSpPr>
          <p:cNvPr id="11" name="TextBox 10"/>
          <p:cNvSpPr txBox="1"/>
          <p:nvPr userDrawn="1"/>
        </p:nvSpPr>
        <p:spPr>
          <a:xfrm>
            <a:off x="-6912544" y="7048559"/>
            <a:ext cx="6469631" cy="3293209"/>
          </a:xfrm>
          <a:prstGeom prst="rect">
            <a:avLst/>
          </a:prstGeom>
          <a:noFill/>
        </p:spPr>
        <p:txBody>
          <a:bodyPr wrap="square" rtlCol="0">
            <a:spAutoFit/>
          </a:bodyPr>
          <a:lstStyle/>
          <a:p>
            <a:pPr marL="0" indent="0">
              <a:buFontTx/>
              <a:buNone/>
            </a:pPr>
            <a:r>
              <a:rPr lang="en-US" sz="1600" b="1" baseline="0"/>
              <a:t>Placing images and cropping</a:t>
            </a:r>
          </a:p>
          <a:p>
            <a:pPr marL="0" indent="0">
              <a:buFontTx/>
              <a:buNone/>
            </a:pPr>
            <a:r>
              <a:rPr lang="en-US" sz="1600" b="0" baseline="0"/>
              <a:t>When placing images they may at first be placed into the image box small or inappropriately cropped, for example a persons head cropped off. </a:t>
            </a:r>
          </a:p>
          <a:p>
            <a:pPr marL="0" indent="0">
              <a:buFontTx/>
              <a:buNone/>
            </a:pPr>
            <a:r>
              <a:rPr lang="en-US" sz="1600" b="0" baseline="0"/>
              <a:t>To fix this please follow these steps:</a:t>
            </a:r>
          </a:p>
          <a:p>
            <a:pPr marL="285750" indent="-285750">
              <a:buFont typeface="Arial"/>
              <a:buChar char="•"/>
            </a:pPr>
            <a:r>
              <a:rPr lang="en-US" sz="1600" b="0" baseline="0"/>
              <a:t>Format picture click on the crop button</a:t>
            </a:r>
          </a:p>
          <a:p>
            <a:pPr marL="285750" indent="-285750">
              <a:buFont typeface="Arial"/>
              <a:buChar char="•"/>
            </a:pPr>
            <a:r>
              <a:rPr lang="en-US" sz="1600" b="0" baseline="0"/>
              <a:t>Select ‘crop to fill’. This will allow you to resize the image without moving the picture box</a:t>
            </a:r>
          </a:p>
          <a:p>
            <a:pPr marL="285750" indent="-285750">
              <a:buFont typeface="Arial"/>
              <a:buChar char="•"/>
            </a:pPr>
            <a:r>
              <a:rPr lang="en-US" sz="1600" b="0" baseline="0"/>
              <a:t>When resizing an image always hold the ‘shift’ key and drag the image larger from the corners. This will scale the image proportionately.</a:t>
            </a:r>
          </a:p>
          <a:p>
            <a:pPr marL="285750" indent="-285750">
              <a:buFont typeface="Arial"/>
              <a:buChar char="•"/>
            </a:pPr>
            <a:r>
              <a:rPr lang="en-US" sz="1600" b="0" baseline="0"/>
              <a:t>You can move the resized image within the picture box to find the best crop.</a:t>
            </a:r>
          </a:p>
        </p:txBody>
      </p:sp>
      <p:sp>
        <p:nvSpPr>
          <p:cNvPr id="12" name="TextBox 11"/>
          <p:cNvSpPr txBox="1"/>
          <p:nvPr userDrawn="1"/>
        </p:nvSpPr>
        <p:spPr>
          <a:xfrm>
            <a:off x="9756576" y="1328408"/>
            <a:ext cx="6696743" cy="3539430"/>
          </a:xfrm>
          <a:prstGeom prst="rect">
            <a:avLst/>
          </a:prstGeom>
          <a:noFill/>
        </p:spPr>
        <p:txBody>
          <a:bodyPr wrap="square" rtlCol="0">
            <a:spAutoFit/>
          </a:bodyPr>
          <a:lstStyle/>
          <a:p>
            <a:pPr marL="0" indent="0">
              <a:buFontTx/>
              <a:buNone/>
            </a:pPr>
            <a:r>
              <a:rPr lang="en-US" sz="1600" b="1" baseline="0"/>
              <a:t>Saving Felt tip font as an image</a:t>
            </a:r>
          </a:p>
          <a:p>
            <a:pPr marL="0" indent="0">
              <a:buFontTx/>
              <a:buNone/>
            </a:pPr>
            <a:r>
              <a:rPr lang="en-US" sz="1600" b="0" baseline="0"/>
              <a:t>As felt tip isn’t a system font it will not display correctly on computers that do not have the font installed. Please complete the following steps to save the final copy as an image:</a:t>
            </a:r>
          </a:p>
          <a:p>
            <a:pPr marL="0" indent="0">
              <a:buFontTx/>
              <a:buNone/>
            </a:pPr>
            <a:endParaRPr lang="en-US" sz="1600" b="0" baseline="0"/>
          </a:p>
          <a:p>
            <a:pPr marL="342900" indent="-342900">
              <a:buFont typeface="+mj-lt"/>
              <a:buAutoNum type="arabicPeriod"/>
            </a:pPr>
            <a:r>
              <a:rPr lang="en-US" sz="1600" b="0" baseline="0"/>
              <a:t>Write quote or copy into the voice box</a:t>
            </a:r>
          </a:p>
          <a:p>
            <a:pPr marL="800100" lvl="1" indent="-342900">
              <a:buFont typeface="Arial"/>
              <a:buChar char="•"/>
            </a:pPr>
            <a:r>
              <a:rPr lang="en-US" sz="1600" b="0" baseline="0"/>
              <a:t>When copy is final complete the next steps</a:t>
            </a:r>
          </a:p>
          <a:p>
            <a:pPr marL="342900" indent="-342900">
              <a:buFont typeface="+mj-lt"/>
              <a:buAutoNum type="arabicPeriod"/>
            </a:pPr>
            <a:r>
              <a:rPr lang="en-US" sz="1600" b="0" baseline="0"/>
              <a:t>Right click on the text box</a:t>
            </a:r>
          </a:p>
          <a:p>
            <a:pPr marL="342900" indent="-342900">
              <a:buFont typeface="+mj-lt"/>
              <a:buAutoNum type="arabicPeriod"/>
            </a:pPr>
            <a:r>
              <a:rPr lang="en-US" sz="1600" b="0" baseline="0"/>
              <a:t>Select</a:t>
            </a:r>
            <a:r>
              <a:rPr lang="en-US" sz="1600" b="1" baseline="0"/>
              <a:t> Save as Picture…</a:t>
            </a:r>
          </a:p>
          <a:p>
            <a:pPr marL="342900" indent="-342900">
              <a:buFont typeface="+mj-lt"/>
              <a:buAutoNum type="arabicPeriod"/>
            </a:pPr>
            <a:r>
              <a:rPr lang="en-US" sz="1600" b="0" baseline="0"/>
              <a:t>Save image to your desktop as a PNG file and name appropriately</a:t>
            </a:r>
          </a:p>
          <a:p>
            <a:pPr marL="342900" indent="-342900">
              <a:buFont typeface="+mj-lt"/>
              <a:buAutoNum type="arabicPeriod"/>
            </a:pPr>
            <a:r>
              <a:rPr lang="en-US" sz="1600" b="0" baseline="0"/>
              <a:t>Insert saved image into presentation and position it over where the typed copy is</a:t>
            </a:r>
          </a:p>
          <a:p>
            <a:pPr marL="342900" indent="-342900">
              <a:buFont typeface="+mj-lt"/>
              <a:buAutoNum type="arabicPeriod"/>
            </a:pPr>
            <a:r>
              <a:rPr lang="en-US" sz="1600" b="0" baseline="0"/>
              <a:t>Drag original copy off the presentation to save for future edits.</a:t>
            </a:r>
          </a:p>
          <a:p>
            <a:pPr marL="342900" indent="-342900">
              <a:buFont typeface="+mj-lt"/>
              <a:buAutoNum type="arabicPeriod"/>
            </a:pPr>
            <a:r>
              <a:rPr lang="en-US" sz="1600" b="0" baseline="0"/>
              <a:t>Resize the </a:t>
            </a:r>
            <a:r>
              <a:rPr lang="en-US" sz="1600" b="0" baseline="0" err="1"/>
              <a:t>coloured</a:t>
            </a:r>
            <a:r>
              <a:rPr lang="en-US" sz="1600" b="0" baseline="0"/>
              <a:t> voice box to appropriately fit the content.</a:t>
            </a:r>
          </a:p>
        </p:txBody>
      </p:sp>
      <p:sp>
        <p:nvSpPr>
          <p:cNvPr id="13" name="TextBox 12"/>
          <p:cNvSpPr txBox="1"/>
          <p:nvPr userDrawn="1"/>
        </p:nvSpPr>
        <p:spPr>
          <a:xfrm>
            <a:off x="9756576" y="-632741"/>
            <a:ext cx="6696744" cy="1815882"/>
          </a:xfrm>
          <a:prstGeom prst="rect">
            <a:avLst/>
          </a:prstGeom>
          <a:noFill/>
        </p:spPr>
        <p:txBody>
          <a:bodyPr wrap="square" rtlCol="0">
            <a:spAutoFit/>
          </a:bodyPr>
          <a:lstStyle/>
          <a:p>
            <a:pPr marL="0" indent="0">
              <a:buFontTx/>
              <a:buNone/>
            </a:pPr>
            <a:r>
              <a:rPr lang="en-US" sz="1600" b="1" baseline="0"/>
              <a:t>Felt Tip Roman </a:t>
            </a:r>
            <a:r>
              <a:rPr lang="en-US" sz="1600" b="0" baseline="0"/>
              <a:t>will need to be purchased for the story font for this presentation to be used correctly.</a:t>
            </a:r>
          </a:p>
          <a:p>
            <a:pPr marL="285750" indent="-285750">
              <a:buFont typeface="Arial"/>
              <a:buChar char="•"/>
            </a:pPr>
            <a:r>
              <a:rPr lang="en-US" sz="1600" b="0" baseline="0"/>
              <a:t>Please contact Caritas Australia Communications team for details of where to purchase.</a:t>
            </a:r>
          </a:p>
          <a:p>
            <a:pPr marL="285750" indent="-285750">
              <a:buFont typeface="Arial"/>
              <a:buChar char="•"/>
            </a:pPr>
            <a:r>
              <a:rPr lang="en-US" sz="1600" b="0" baseline="0"/>
              <a:t>Can be purchased from </a:t>
            </a:r>
            <a:r>
              <a:rPr lang="en-US" sz="1600" b="1" baseline="0" err="1"/>
              <a:t>myfonts.com</a:t>
            </a:r>
            <a:r>
              <a:rPr lang="en-US" sz="1600" b="0" baseline="0"/>
              <a:t> </a:t>
            </a:r>
          </a:p>
          <a:p>
            <a:pPr marL="742950" lvl="1" indent="-285750">
              <a:buFont typeface="Arial"/>
              <a:buChar char="•"/>
            </a:pPr>
            <a:r>
              <a:rPr lang="en-US" sz="1600" b="0" baseline="0"/>
              <a:t>Search: Felt tip Roman</a:t>
            </a:r>
          </a:p>
          <a:p>
            <a:pPr marL="0" indent="0">
              <a:buFontTx/>
              <a:buNone/>
            </a:pPr>
            <a:endParaRPr lang="en-US" sz="1600" b="0" baseline="0"/>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720976" y="4312255"/>
            <a:ext cx="2324424" cy="2543530"/>
          </a:xfrm>
          <a:prstGeom prst="rect">
            <a:avLst/>
          </a:prstGeom>
        </p:spPr>
      </p:pic>
    </p:spTree>
    <p:extLst>
      <p:ext uri="{BB962C8B-B14F-4D97-AF65-F5344CB8AC3E}">
        <p14:creationId xmlns:p14="http://schemas.microsoft.com/office/powerpoint/2010/main" val="3583627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tagline">
    <p:bg>
      <p:bgPr>
        <a:solidFill>
          <a:srgbClr val="006C71"/>
        </a:solidFill>
        <a:effectLst/>
      </p:bgPr>
    </p:bg>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6/10/2020</a:t>
            </a:fld>
            <a:endParaRPr lang="en-US"/>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descriptor">
    <p:bg>
      <p:bgPr>
        <a:solidFill>
          <a:srgbClr val="006C7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a:t>Last updated: </a:t>
            </a:r>
            <a:fld id="{EE8934FF-BD4A-0141-A604-8E0ACB03DCC7}" type="datetimeFigureOut">
              <a:rPr lang="en-US" smtClean="0"/>
              <a:pPr/>
              <a:t>6/10/2020</a:t>
            </a:fld>
            <a:endParaRPr lang="en-US"/>
          </a:p>
        </p:txBody>
      </p:sp>
      <p:pic>
        <p:nvPicPr>
          <p:cNvPr id="5" name="Picture 4"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ritas Colour Palette">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ffectLst/>
        </p:spPr>
        <p:txBody>
          <a:bodyPr wrap="none" anchor="ctr"/>
          <a:lstStyle/>
          <a:p>
            <a:endParaRPr lang="en-US"/>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A423"/>
          </a:solidFill>
          <a:ln>
            <a:noFill/>
          </a:ln>
          <a:effectLst/>
        </p:spPr>
        <p:txBody>
          <a:bodyPr wrap="none" anchor="ctr"/>
          <a:lstStyle/>
          <a:p>
            <a:endParaRPr lang="en-US"/>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ABE7E"/>
          </a:solidFill>
          <a:ln>
            <a:noFill/>
          </a:ln>
          <a:effectLst/>
        </p:spPr>
        <p:txBody>
          <a:bodyPr wrap="none" anchor="ctr"/>
          <a:lstStyle/>
          <a:p>
            <a:endParaRPr lang="en-US"/>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a:p>
        </p:txBody>
      </p:sp>
      <p:sp>
        <p:nvSpPr>
          <p:cNvPr id="36" name="Rectangle 35"/>
          <p:cNvSpPr/>
          <p:nvPr userDrawn="1"/>
        </p:nvSpPr>
        <p:spPr>
          <a:xfrm>
            <a:off x="187040" y="1700808"/>
            <a:ext cx="663751"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46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27</a:t>
            </a:r>
            <a:endParaRPr lang="en-US" sz="1400"/>
          </a:p>
        </p:txBody>
      </p:sp>
      <p:sp>
        <p:nvSpPr>
          <p:cNvPr id="38" name="Rectangle 37"/>
          <p:cNvSpPr/>
          <p:nvPr userDrawn="1"/>
        </p:nvSpPr>
        <p:spPr>
          <a:xfrm>
            <a:off x="10896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39" name="Rectangle 38"/>
          <p:cNvSpPr/>
          <p:nvPr userDrawn="1"/>
        </p:nvSpPr>
        <p:spPr>
          <a:xfrm>
            <a:off x="19973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76</a:t>
            </a:r>
            <a:endParaRPr lang="en-US" sz="1400"/>
          </a:p>
        </p:txBody>
      </p:sp>
      <p:sp>
        <p:nvSpPr>
          <p:cNvPr id="40" name="Rectangle 39"/>
          <p:cNvSpPr/>
          <p:nvPr userDrawn="1"/>
        </p:nvSpPr>
        <p:spPr>
          <a:xfrm>
            <a:off x="290506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60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43</a:t>
            </a:r>
            <a:endParaRPr lang="en-US" sz="1400"/>
          </a:p>
        </p:txBody>
      </p:sp>
      <p:sp>
        <p:nvSpPr>
          <p:cNvPr id="41" name="Rectangle 40"/>
          <p:cNvSpPr/>
          <p:nvPr userDrawn="1"/>
        </p:nvSpPr>
        <p:spPr>
          <a:xfrm>
            <a:off x="381278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136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37</a:t>
            </a:r>
            <a:endParaRPr lang="en-US" sz="1400"/>
          </a:p>
        </p:txBody>
      </p:sp>
      <p:sp>
        <p:nvSpPr>
          <p:cNvPr id="42" name="Rectangle 41"/>
          <p:cNvSpPr/>
          <p:nvPr userDrawn="1"/>
        </p:nvSpPr>
        <p:spPr>
          <a:xfrm>
            <a:off x="472050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28</a:t>
            </a:r>
            <a:endParaRPr lang="en-US" sz="1400"/>
          </a:p>
        </p:txBody>
      </p:sp>
      <p:sp>
        <p:nvSpPr>
          <p:cNvPr id="43" name="Rectangle 42"/>
          <p:cNvSpPr/>
          <p:nvPr userDrawn="1"/>
        </p:nvSpPr>
        <p:spPr>
          <a:xfrm>
            <a:off x="56282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44" name="Rectangle 43"/>
          <p:cNvSpPr/>
          <p:nvPr userDrawn="1"/>
        </p:nvSpPr>
        <p:spPr>
          <a:xfrm>
            <a:off x="65359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113</a:t>
            </a:r>
            <a:endParaRPr lang="en-US" sz="1400"/>
          </a:p>
        </p:txBody>
      </p:sp>
      <p:sp>
        <p:nvSpPr>
          <p:cNvPr id="45" name="Rectangle 44"/>
          <p:cNvSpPr/>
          <p:nvPr userDrawn="1"/>
        </p:nvSpPr>
        <p:spPr>
          <a:xfrm>
            <a:off x="744366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91</a:t>
            </a:r>
            <a:endParaRPr lang="en-US" sz="1400"/>
          </a:p>
        </p:txBody>
      </p:sp>
      <p:sp>
        <p:nvSpPr>
          <p:cNvPr id="46" name="Rectangle 45"/>
          <p:cNvSpPr/>
          <p:nvPr userDrawn="1"/>
        </p:nvSpPr>
        <p:spPr>
          <a:xfrm>
            <a:off x="8318511"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110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58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47" name="Rectangle 46"/>
          <p:cNvSpPr/>
          <p:nvPr userDrawn="1"/>
        </p:nvSpPr>
        <p:spPr>
          <a:xfrm>
            <a:off x="187040"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208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103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61</a:t>
            </a:r>
            <a:endParaRPr lang="en-US" sz="1400"/>
          </a:p>
        </p:txBody>
      </p:sp>
      <p:sp>
        <p:nvSpPr>
          <p:cNvPr id="48" name="Rectangle 47"/>
          <p:cNvSpPr/>
          <p:nvPr userDrawn="1"/>
        </p:nvSpPr>
        <p:spPr>
          <a:xfrm>
            <a:off x="10896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247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0</a:t>
            </a:r>
            <a:endParaRPr lang="en-US" sz="1400"/>
          </a:p>
        </p:txBody>
      </p:sp>
      <p:sp>
        <p:nvSpPr>
          <p:cNvPr id="49" name="Rectangle 48"/>
          <p:cNvSpPr/>
          <p:nvPr userDrawn="1"/>
        </p:nvSpPr>
        <p:spPr>
          <a:xfrm>
            <a:off x="1997346" y="3429000"/>
            <a:ext cx="673745"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164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19</a:t>
            </a:r>
            <a:endParaRPr lang="en-US" sz="1400"/>
          </a:p>
        </p:txBody>
      </p:sp>
      <p:sp>
        <p:nvSpPr>
          <p:cNvPr id="50" name="Rectangle 49"/>
          <p:cNvSpPr/>
          <p:nvPr userDrawn="1"/>
        </p:nvSpPr>
        <p:spPr>
          <a:xfrm>
            <a:off x="290506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161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53</a:t>
            </a:r>
            <a:endParaRPr lang="en-US" sz="1400"/>
          </a:p>
        </p:txBody>
      </p:sp>
      <p:sp>
        <p:nvSpPr>
          <p:cNvPr id="51" name="Rectangle 50"/>
          <p:cNvSpPr/>
          <p:nvPr userDrawn="1"/>
        </p:nvSpPr>
        <p:spPr>
          <a:xfrm>
            <a:off x="381278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a:t>
            </a:r>
            <a:endParaRPr lang="en-US" sz="1400"/>
          </a:p>
        </p:txBody>
      </p:sp>
      <p:sp>
        <p:nvSpPr>
          <p:cNvPr id="52" name="Rectangle 51"/>
          <p:cNvSpPr/>
          <p:nvPr userDrawn="1"/>
        </p:nvSpPr>
        <p:spPr>
          <a:xfrm>
            <a:off x="472050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53" name="Rectangle 52"/>
          <p:cNvSpPr/>
          <p:nvPr userDrawn="1"/>
        </p:nvSpPr>
        <p:spPr>
          <a:xfrm>
            <a:off x="56282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240</a:t>
            </a:r>
            <a:endParaRPr lang="en-US" sz="1400"/>
          </a:p>
        </p:txBody>
      </p:sp>
      <p:sp>
        <p:nvSpPr>
          <p:cNvPr id="54" name="Rectangle 53"/>
          <p:cNvSpPr/>
          <p:nvPr userDrawn="1"/>
        </p:nvSpPr>
        <p:spPr>
          <a:xfrm>
            <a:off x="65359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174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179</a:t>
            </a:r>
            <a:endParaRPr lang="en-US" sz="1400"/>
          </a:p>
        </p:txBody>
      </p:sp>
      <p:sp>
        <p:nvSpPr>
          <p:cNvPr id="55" name="Rectangle 54"/>
          <p:cNvSpPr/>
          <p:nvPr userDrawn="1"/>
        </p:nvSpPr>
        <p:spPr>
          <a:xfrm>
            <a:off x="7443666"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196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110</a:t>
            </a:r>
            <a:endParaRPr lang="en-US" sz="1400"/>
          </a:p>
        </p:txBody>
      </p:sp>
      <p:sp>
        <p:nvSpPr>
          <p:cNvPr id="56" name="Rectangle 55"/>
          <p:cNvSpPr/>
          <p:nvPr userDrawn="1"/>
        </p:nvSpPr>
        <p:spPr>
          <a:xfrm>
            <a:off x="8318511"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137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82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151</a:t>
            </a:r>
            <a:endParaRPr lang="en-US" sz="1400"/>
          </a:p>
        </p:txBody>
      </p:sp>
      <p:sp>
        <p:nvSpPr>
          <p:cNvPr id="57" name="Rectangle 56"/>
          <p:cNvSpPr/>
          <p:nvPr userDrawn="1"/>
        </p:nvSpPr>
        <p:spPr>
          <a:xfrm>
            <a:off x="187040"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185</a:t>
            </a:r>
            <a:endParaRPr lang="en-US" sz="1400"/>
          </a:p>
        </p:txBody>
      </p:sp>
      <p:sp>
        <p:nvSpPr>
          <p:cNvPr id="58" name="Rectangle 57"/>
          <p:cNvSpPr/>
          <p:nvPr userDrawn="1"/>
        </p:nvSpPr>
        <p:spPr>
          <a:xfrm>
            <a:off x="10896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G 235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138</a:t>
            </a:r>
            <a:endParaRPr lang="en-US" sz="1400"/>
          </a:p>
        </p:txBody>
      </p:sp>
      <p:sp>
        <p:nvSpPr>
          <p:cNvPr id="59" name="Rectangle 58"/>
          <p:cNvSpPr/>
          <p:nvPr userDrawn="1"/>
        </p:nvSpPr>
        <p:spPr>
          <a:xfrm>
            <a:off x="19973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239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0" name="Rectangle 59"/>
          <p:cNvSpPr/>
          <p:nvPr userDrawn="1"/>
        </p:nvSpPr>
        <p:spPr>
          <a:xfrm>
            <a:off x="29050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211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157</a:t>
            </a:r>
            <a:endParaRPr lang="en-US" sz="1400"/>
          </a:p>
        </p:txBody>
      </p:sp>
      <p:sp>
        <p:nvSpPr>
          <p:cNvPr id="61" name="Rectangle 60"/>
          <p:cNvSpPr/>
          <p:nvPr userDrawn="1"/>
        </p:nvSpPr>
        <p:spPr>
          <a:xfrm>
            <a:off x="381278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124</a:t>
            </a:r>
            <a:endParaRPr lang="en-US" sz="1400"/>
          </a:p>
        </p:txBody>
      </p:sp>
      <p:sp>
        <p:nvSpPr>
          <p:cNvPr id="62" name="Rectangle 61"/>
          <p:cNvSpPr/>
          <p:nvPr userDrawn="1"/>
        </p:nvSpPr>
        <p:spPr>
          <a:xfrm>
            <a:off x="472050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193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123</a:t>
            </a:r>
            <a:endParaRPr lang="en-US" sz="1400"/>
          </a:p>
        </p:txBody>
      </p:sp>
      <p:sp>
        <p:nvSpPr>
          <p:cNvPr id="63" name="Rectangle 62"/>
          <p:cNvSpPr/>
          <p:nvPr userDrawn="1"/>
        </p:nvSpPr>
        <p:spPr>
          <a:xfrm>
            <a:off x="56282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186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221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248</a:t>
            </a:r>
            <a:endParaRPr lang="en-US" sz="1400"/>
          </a:p>
        </p:txBody>
      </p:sp>
      <p:sp>
        <p:nvSpPr>
          <p:cNvPr id="64" name="Rectangle 63"/>
          <p:cNvSpPr/>
          <p:nvPr userDrawn="1"/>
        </p:nvSpPr>
        <p:spPr>
          <a:xfrm>
            <a:off x="65359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200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225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223</a:t>
            </a:r>
            <a:endParaRPr lang="en-US" sz="1400"/>
          </a:p>
        </p:txBody>
      </p:sp>
      <p:sp>
        <p:nvSpPr>
          <p:cNvPr id="65" name="Rectangle 64"/>
          <p:cNvSpPr/>
          <p:nvPr userDrawn="1"/>
        </p:nvSpPr>
        <p:spPr>
          <a:xfrm>
            <a:off x="74436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156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183</a:t>
            </a:r>
            <a:endParaRPr lang="en-US" sz="1400"/>
          </a:p>
        </p:txBody>
      </p:sp>
      <p:sp>
        <p:nvSpPr>
          <p:cNvPr id="66" name="Rectangle 65"/>
          <p:cNvSpPr/>
          <p:nvPr userDrawn="1"/>
        </p:nvSpPr>
        <p:spPr>
          <a:xfrm>
            <a:off x="8318511"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a:solidFill>
                  <a:schemeClr val="tx1"/>
                </a:solidFill>
                <a:latin typeface="+mn-lt"/>
                <a:ea typeface="+mn-ea"/>
                <a:cs typeface="+mn-cs"/>
              </a:rPr>
              <a:t>R 222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G 202 </a:t>
            </a:r>
            <a:br>
              <a:rPr lang="en-US" sz="1400" b="0" i="0" u="none" strike="noStrike" kern="1200" baseline="0">
                <a:solidFill>
                  <a:schemeClr val="tx1"/>
                </a:solidFill>
                <a:latin typeface="+mn-lt"/>
                <a:ea typeface="+mn-ea"/>
                <a:cs typeface="+mn-cs"/>
              </a:rPr>
            </a:br>
            <a:r>
              <a:rPr lang="en-US" sz="1400" b="0" i="0" u="none" strike="noStrike" kern="1200" baseline="0">
                <a:solidFill>
                  <a:schemeClr val="tx1"/>
                </a:solidFill>
                <a:latin typeface="+mn-lt"/>
                <a:ea typeface="+mn-ea"/>
                <a:cs typeface="+mn-cs"/>
              </a:rPr>
              <a:t>B 226</a:t>
            </a:r>
            <a:endParaRPr lang="en-US" sz="1400"/>
          </a:p>
        </p:txBody>
      </p:sp>
      <p:sp>
        <p:nvSpPr>
          <p:cNvPr id="67" name="Rectangle 66"/>
          <p:cNvSpPr/>
          <p:nvPr userDrawn="1"/>
        </p:nvSpPr>
        <p:spPr>
          <a:xfrm>
            <a:off x="35496" y="658222"/>
            <a:ext cx="902811"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Strawberry</a:t>
            </a:r>
            <a:endParaRPr lang="en-US" sz="1200" b="1"/>
          </a:p>
        </p:txBody>
      </p:sp>
      <p:sp>
        <p:nvSpPr>
          <p:cNvPr id="68" name="Rectangle 67"/>
          <p:cNvSpPr/>
          <p:nvPr userDrawn="1"/>
        </p:nvSpPr>
        <p:spPr>
          <a:xfrm>
            <a:off x="1089626" y="658222"/>
            <a:ext cx="61770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Lemon</a:t>
            </a:r>
            <a:endParaRPr lang="en-US" sz="1200" b="1"/>
          </a:p>
        </p:txBody>
      </p:sp>
      <p:sp>
        <p:nvSpPr>
          <p:cNvPr id="69" name="Rectangle 68"/>
          <p:cNvSpPr/>
          <p:nvPr userDrawn="1"/>
        </p:nvSpPr>
        <p:spPr>
          <a:xfrm>
            <a:off x="1890858" y="658222"/>
            <a:ext cx="81134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Mandarin</a:t>
            </a:r>
            <a:endParaRPr lang="en-US" sz="1200" b="1"/>
          </a:p>
        </p:txBody>
      </p:sp>
      <p:sp>
        <p:nvSpPr>
          <p:cNvPr id="70" name="Rectangle 69"/>
          <p:cNvSpPr/>
          <p:nvPr userDrawn="1"/>
        </p:nvSpPr>
        <p:spPr>
          <a:xfrm>
            <a:off x="3010754" y="655013"/>
            <a:ext cx="49018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Lime</a:t>
            </a:r>
            <a:endParaRPr lang="en-US" sz="1200" b="1"/>
          </a:p>
        </p:txBody>
      </p:sp>
      <p:sp>
        <p:nvSpPr>
          <p:cNvPr id="71" name="Rectangle 70"/>
          <p:cNvSpPr/>
          <p:nvPr userDrawn="1"/>
        </p:nvSpPr>
        <p:spPr>
          <a:xfrm>
            <a:off x="3861807" y="655013"/>
            <a:ext cx="51460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Olive</a:t>
            </a:r>
            <a:endParaRPr lang="en-US" sz="1200" b="1"/>
          </a:p>
        </p:txBody>
      </p:sp>
      <p:sp>
        <p:nvSpPr>
          <p:cNvPr id="72" name="Rectangle 71"/>
          <p:cNvSpPr/>
          <p:nvPr userDrawn="1"/>
        </p:nvSpPr>
        <p:spPr>
          <a:xfrm>
            <a:off x="4644008" y="655013"/>
            <a:ext cx="83553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Cinnamon</a:t>
            </a:r>
            <a:endParaRPr lang="en-US" sz="1200" b="1"/>
          </a:p>
        </p:txBody>
      </p:sp>
      <p:sp>
        <p:nvSpPr>
          <p:cNvPr id="73" name="Rectangle 72"/>
          <p:cNvSpPr/>
          <p:nvPr userDrawn="1"/>
        </p:nvSpPr>
        <p:spPr>
          <a:xfrm>
            <a:off x="5580112" y="655013"/>
            <a:ext cx="81304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Blueberry</a:t>
            </a:r>
            <a:endParaRPr lang="en-US" sz="1200" b="1"/>
          </a:p>
        </p:txBody>
      </p:sp>
      <p:sp>
        <p:nvSpPr>
          <p:cNvPr id="74" name="Rectangle 73"/>
          <p:cNvSpPr/>
          <p:nvPr userDrawn="1"/>
        </p:nvSpPr>
        <p:spPr>
          <a:xfrm>
            <a:off x="6535684" y="655013"/>
            <a:ext cx="61898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Thyme</a:t>
            </a:r>
            <a:endParaRPr lang="en-US" sz="1200" b="1"/>
          </a:p>
        </p:txBody>
      </p:sp>
      <p:sp>
        <p:nvSpPr>
          <p:cNvPr id="75" name="Rectangle 74"/>
          <p:cNvSpPr/>
          <p:nvPr userDrawn="1"/>
        </p:nvSpPr>
        <p:spPr>
          <a:xfrm>
            <a:off x="7505405" y="655013"/>
            <a:ext cx="53091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Berry</a:t>
            </a:r>
            <a:endParaRPr lang="en-US" sz="1200" b="1"/>
          </a:p>
        </p:txBody>
      </p:sp>
      <p:sp>
        <p:nvSpPr>
          <p:cNvPr id="76" name="Rectangle 75"/>
          <p:cNvSpPr/>
          <p:nvPr userDrawn="1"/>
        </p:nvSpPr>
        <p:spPr>
          <a:xfrm>
            <a:off x="8367499" y="655013"/>
            <a:ext cx="51212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Plum</a:t>
            </a:r>
          </a:p>
        </p:txBody>
      </p:sp>
      <p:sp>
        <p:nvSpPr>
          <p:cNvPr id="77" name="Rectangle 76"/>
          <p:cNvSpPr/>
          <p:nvPr userDrawn="1"/>
        </p:nvSpPr>
        <p:spPr>
          <a:xfrm>
            <a:off x="187040" y="76562"/>
            <a:ext cx="8779840"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a:solidFill>
                  <a:schemeClr val="tx1"/>
                </a:solidFill>
                <a:latin typeface="+mn-lt"/>
                <a:ea typeface="+mn-ea"/>
                <a:cs typeface="+mn-cs"/>
              </a:rPr>
              <a:t>Caritas Australia Colour Palette</a:t>
            </a:r>
            <a:endParaRPr lang="en-US" sz="2000" b="1"/>
          </a:p>
        </p:txBody>
      </p:sp>
    </p:spTree>
    <p:extLst>
      <p:ext uri="{BB962C8B-B14F-4D97-AF65-F5344CB8AC3E}">
        <p14:creationId xmlns:p14="http://schemas.microsoft.com/office/powerpoint/2010/main" val="928456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pic>
        <p:nvPicPr>
          <p:cNvPr id="12" name="Picture 11" descr="increase indent butto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5" name="Picture 14" descr="increase indent button.png"/>
          <p:cNvPicPr>
            <a:picLocks noChangeAspect="1"/>
          </p:cNvPicPr>
          <p:nvPr userDrawn="1"/>
        </p:nvPicPr>
        <p:blipFill rotWithShape="1">
          <a:blip r:embed="rId4" cstate="screen">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705443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video,table, graph slide">
    <p:bg>
      <p:bgPr>
        <a:solidFill>
          <a:srgbClr val="B82908"/>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latin typeface="Arial Black" panose="020B0A04020102020204" pitchFamily="34" charset="0"/>
            </a:endParaRP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266539987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104939723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pic>
        <p:nvPicPr>
          <p:cNvPr id="12" name="Picture 11" descr="increase indent butto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5" name="Picture 14" descr="increase indent button.png"/>
          <p:cNvPicPr>
            <a:picLocks noChangeAspect="1"/>
          </p:cNvPicPr>
          <p:nvPr userDrawn="1"/>
        </p:nvPicPr>
        <p:blipFill rotWithShape="1">
          <a:blip r:embed="rId4" cstate="screen">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506158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1 column 1 lrg image">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Roboto Medium"/>
              </a:defRPr>
            </a:lvl1pPr>
          </a:lstStyle>
          <a:p>
            <a:r>
              <a:rPr lang="en-US"/>
              <a:t>Click to edit Master title style</a:t>
            </a:r>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2200" cap="all" baseline="0">
                <a:solidFill>
                  <a:srgbClr val="C1333C"/>
                </a:solidFill>
                <a:latin typeface="Roboto Medium"/>
              </a:defRPr>
            </a:lvl1pPr>
            <a:lvl2pPr marL="0" indent="0">
              <a:spcBef>
                <a:spcPts val="250"/>
              </a:spcBef>
              <a:buFontTx/>
              <a:buNone/>
              <a:defRPr sz="1800">
                <a:solidFill>
                  <a:schemeClr val="tx1"/>
                </a:solidFill>
                <a:latin typeface="Roboto Light"/>
              </a:defRPr>
            </a:lvl2pPr>
            <a:lvl3pPr marL="0" indent="-180000">
              <a:spcBef>
                <a:spcPts val="250"/>
              </a:spcBef>
              <a:buFont typeface="Arial"/>
              <a:buChar char="•"/>
              <a:defRPr sz="1800">
                <a:solidFill>
                  <a:schemeClr val="tx1"/>
                </a:solidFill>
                <a:latin typeface="Roboto Light"/>
              </a:defRPr>
            </a:lvl3pPr>
            <a:lvl4pPr marL="432000" indent="-228600">
              <a:spcBef>
                <a:spcPts val="250"/>
              </a:spcBef>
              <a:buFont typeface="Arial"/>
              <a:buChar char="•"/>
              <a:defRPr sz="1800">
                <a:solidFill>
                  <a:schemeClr val="tx1"/>
                </a:solidFill>
                <a:latin typeface="Roboto Light"/>
              </a:defRPr>
            </a:lvl4pPr>
            <a:lvl5pPr marL="594000" indent="-180000">
              <a:spcBef>
                <a:spcPts val="250"/>
              </a:spcBef>
              <a:buFont typeface="Arial"/>
              <a:buChar char="•"/>
              <a:defRPr sz="1800">
                <a:solidFill>
                  <a:schemeClr val="tx1"/>
                </a:solidFill>
                <a:latin typeface="Robo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400">
                <a:solidFill>
                  <a:srgbClr val="C1333C"/>
                </a:solidFill>
                <a:latin typeface=""/>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US"/>
              <a:t>Click to edit Master text styles</a:t>
            </a:r>
          </a:p>
        </p:txBody>
      </p:sp>
    </p:spTree>
    <p:extLst>
      <p:ext uri="{BB962C8B-B14F-4D97-AF65-F5344CB8AC3E}">
        <p14:creationId xmlns:p14="http://schemas.microsoft.com/office/powerpoint/2010/main" val="1897895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615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C1333C"/>
        </a:solidFill>
        <a:effectLst/>
      </p:bgPr>
    </p:bg>
    <p:spTree>
      <p:nvGrpSpPr>
        <p:cNvPr id="1" name=""/>
        <p:cNvGrpSpPr/>
        <p:nvPr/>
      </p:nvGrpSpPr>
      <p:grpSpPr>
        <a:xfrm>
          <a:off x="0" y="0"/>
          <a:ext cx="0" cy="0"/>
          <a:chOff x="0" y="0"/>
          <a:chExt cx="0" cy="0"/>
        </a:xfrm>
      </p:grpSpPr>
      <p:pic>
        <p:nvPicPr>
          <p:cNvPr id="6" name="Picture 1"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2638"/>
            <a:ext cx="26431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pPr lvl="0"/>
            <a:endParaRPr lang="en-US" noProof="0"/>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pPr lvl="0"/>
            <a:endParaRPr lang="en-US" noProof="0"/>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417893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86AEB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26139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age - descriptor">
    <p:bg>
      <p:bgPr>
        <a:solidFill>
          <a:srgbClr val="C1333C"/>
        </a:solidFill>
        <a:effectLst/>
      </p:bgPr>
    </p:bg>
    <p:spTree>
      <p:nvGrpSpPr>
        <p:cNvPr id="1" name=""/>
        <p:cNvGrpSpPr/>
        <p:nvPr/>
      </p:nvGrpSpPr>
      <p:grpSpPr>
        <a:xfrm>
          <a:off x="0" y="0"/>
          <a:ext cx="0" cy="0"/>
          <a:chOff x="0" y="0"/>
          <a:chExt cx="0" cy="0"/>
        </a:xfrm>
      </p:grpSpPr>
      <p:pic>
        <p:nvPicPr>
          <p:cNvPr id="6"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51500" y="5857875"/>
            <a:ext cx="28813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pPr lvl="0"/>
            <a:endParaRPr lang="en-US" noProof="0"/>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pPr lvl="0"/>
            <a:endParaRPr lang="en-US" noProof="0"/>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3894033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006C71"/>
        </a:solidFill>
        <a:effectLst/>
      </p:bgPr>
    </p:bg>
    <p:spTree>
      <p:nvGrpSpPr>
        <p:cNvPr id="1" name=""/>
        <p:cNvGrpSpPr/>
        <p:nvPr/>
      </p:nvGrpSpPr>
      <p:grpSpPr>
        <a:xfrm>
          <a:off x="0" y="0"/>
          <a:ext cx="0" cy="0"/>
          <a:chOff x="0" y="0"/>
          <a:chExt cx="0" cy="0"/>
        </a:xfrm>
      </p:grpSpPr>
      <p:pic>
        <p:nvPicPr>
          <p:cNvPr id="5" name="Picture 1"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2638"/>
            <a:ext cx="26431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83949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olumn 4 images top">
    <p:spTree>
      <p:nvGrpSpPr>
        <p:cNvPr id="1" name=""/>
        <p:cNvGrpSpPr/>
        <p:nvPr/>
      </p:nvGrpSpPr>
      <p:grpSpPr>
        <a:xfrm>
          <a:off x="0" y="0"/>
          <a:ext cx="0" cy="0"/>
          <a:chOff x="0" y="0"/>
          <a:chExt cx="0" cy="0"/>
        </a:xfrm>
      </p:grpSpPr>
      <p:pic>
        <p:nvPicPr>
          <p:cNvPr id="9"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2" name="TextBox 11"/>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3" name="TextBox 12"/>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5"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userDrawn="1"/>
        </p:nvSpPr>
        <p:spPr>
          <a:xfrm>
            <a:off x="9378950" y="3267075"/>
            <a:ext cx="6049963"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1102032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4 images top">
    <p:spTree>
      <p:nvGrpSpPr>
        <p:cNvPr id="1" name=""/>
        <p:cNvGrpSpPr/>
        <p:nvPr/>
      </p:nvGrpSpPr>
      <p:grpSpPr>
        <a:xfrm>
          <a:off x="0" y="0"/>
          <a:ext cx="0" cy="0"/>
          <a:chOff x="0" y="0"/>
          <a:chExt cx="0" cy="0"/>
        </a:xfrm>
      </p:grpSpPr>
      <p:pic>
        <p:nvPicPr>
          <p:cNvPr id="9"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2" name="TextBox 11"/>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3" name="TextBox 12"/>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5"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userDrawn="1"/>
        </p:nvSpPr>
        <p:spPr>
          <a:xfrm>
            <a:off x="9378950" y="3267075"/>
            <a:ext cx="6049963"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pPr lvl="0"/>
            <a:endParaRPr lang="en-US" noProof="0"/>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2000866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no images">
    <p:spTree>
      <p:nvGrpSpPr>
        <p:cNvPr id="1" name=""/>
        <p:cNvGrpSpPr/>
        <p:nvPr/>
      </p:nvGrpSpPr>
      <p:grpSpPr>
        <a:xfrm>
          <a:off x="0" y="0"/>
          <a:ext cx="0" cy="0"/>
          <a:chOff x="0" y="0"/>
          <a:chExt cx="0" cy="0"/>
        </a:xfrm>
      </p:grpSpPr>
      <p:pic>
        <p:nvPicPr>
          <p:cNvPr id="5"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7" name="TextBox 6"/>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0" name="TextBox 9"/>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2"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578319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at your donations can do">
    <p:spTree>
      <p:nvGrpSpPr>
        <p:cNvPr id="1" name=""/>
        <p:cNvGrpSpPr/>
        <p:nvPr/>
      </p:nvGrpSpPr>
      <p:grpSpPr>
        <a:xfrm>
          <a:off x="0" y="0"/>
          <a:ext cx="0" cy="0"/>
          <a:chOff x="0" y="0"/>
          <a:chExt cx="0" cy="0"/>
        </a:xfrm>
      </p:grpSpPr>
      <p:pic>
        <p:nvPicPr>
          <p:cNvPr id="10"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4" name="TextBox 13"/>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5" name="TextBox 14"/>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6"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userDrawn="1"/>
        </p:nvSpPr>
        <p:spPr>
          <a:xfrm>
            <a:off x="9378950" y="3267075"/>
            <a:ext cx="6049963"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pPr lvl="0"/>
            <a:endParaRPr lang="en-US" noProof="0"/>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pPr lvl="0"/>
            <a:endParaRPr lang="en-US" noProof="0"/>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pPr lvl="0"/>
            <a:endParaRPr lang="en-US" noProof="0"/>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2580115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pic>
        <p:nvPicPr>
          <p:cNvPr id="12" name="Picture 5" descr="increase indent butto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increase indent button.png"/>
          <p:cNvPicPr>
            <a:picLocks noChangeAspect="1"/>
          </p:cNvPicPr>
          <p:nvPr userDrawn="1"/>
        </p:nvPicPr>
        <p:blipFill>
          <a:blip r:embed="rId3"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pic>
        <p:nvPicPr>
          <p:cNvPr id="8" name="Picture 1" descr="CaritasAU_MasterLogo-tagline_H_POS_CMY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019800" y="60166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107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1 lrg image">
    <p:spTree>
      <p:nvGrpSpPr>
        <p:cNvPr id="1" name=""/>
        <p:cNvGrpSpPr/>
        <p:nvPr/>
      </p:nvGrpSpPr>
      <p:grpSpPr>
        <a:xfrm>
          <a:off x="0" y="0"/>
          <a:ext cx="0" cy="0"/>
          <a:chOff x="0" y="0"/>
          <a:chExt cx="0" cy="0"/>
        </a:xfrm>
      </p:grpSpPr>
      <p:pic>
        <p:nvPicPr>
          <p:cNvPr id="6"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0" name="TextBox 9"/>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2" name="TextBox 11"/>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3"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userDrawn="1"/>
        </p:nvSpPr>
        <p:spPr>
          <a:xfrm>
            <a:off x="9378950" y="3267075"/>
            <a:ext cx="6049963"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2475412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image page">
    <p:spTree>
      <p:nvGrpSpPr>
        <p:cNvPr id="1" name=""/>
        <p:cNvGrpSpPr/>
        <p:nvPr/>
      </p:nvGrpSpPr>
      <p:grpSpPr>
        <a:xfrm>
          <a:off x="0" y="0"/>
          <a:ext cx="0" cy="0"/>
          <a:chOff x="0" y="0"/>
          <a:chExt cx="0" cy="0"/>
        </a:xfrm>
      </p:grpSpPr>
      <p:pic>
        <p:nvPicPr>
          <p:cNvPr id="8"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0" name="TextBox 9"/>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1" name="TextBox 10"/>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2" name="Picture 5"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userDrawn="1"/>
        </p:nvSpPr>
        <p:spPr>
          <a:xfrm>
            <a:off x="9378950" y="3267075"/>
            <a:ext cx="6049963"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pPr lvl="0"/>
            <a:endParaRPr lang="en-US" noProof="0"/>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pPr lvl="0"/>
            <a:endParaRPr lang="en-US" noProof="0"/>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265154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voice box">
    <p:spTree>
      <p:nvGrpSpPr>
        <p:cNvPr id="1" name=""/>
        <p:cNvGrpSpPr/>
        <p:nvPr/>
      </p:nvGrpSpPr>
      <p:grpSpPr>
        <a:xfrm>
          <a:off x="0" y="0"/>
          <a:ext cx="0" cy="0"/>
          <a:chOff x="0" y="0"/>
          <a:chExt cx="0" cy="0"/>
        </a:xfrm>
      </p:grpSpPr>
      <p:pic>
        <p:nvPicPr>
          <p:cNvPr id="5"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8" name="TextBox 7"/>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0" name="TextBox 9"/>
          <p:cNvSpPr txBox="1"/>
          <p:nvPr userDrawn="1"/>
        </p:nvSpPr>
        <p:spPr>
          <a:xfrm>
            <a:off x="9378950" y="3011488"/>
            <a:ext cx="6049963" cy="4802187"/>
          </a:xfrm>
          <a:prstGeom prst="rect">
            <a:avLst/>
          </a:prstGeom>
          <a:noFill/>
        </p:spPr>
        <p:txBody>
          <a:bodyPr>
            <a:spAutoFit/>
          </a:bodyPr>
          <a:lstStyle/>
          <a:p>
            <a:pPr>
              <a:defRPr/>
            </a:pPr>
            <a:r>
              <a:rPr lang="en-US" b="1">
                <a:solidFill>
                  <a:prstClr val="black"/>
                </a:solidFill>
              </a:rPr>
              <a:t>Saving Felt tip font as an image</a:t>
            </a:r>
          </a:p>
          <a:p>
            <a:pPr>
              <a:defRPr/>
            </a:pPr>
            <a:r>
              <a:rPr lang="en-US">
                <a:solidFill>
                  <a:prstClr val="black"/>
                </a:solidFill>
              </a:rPr>
              <a:t>As felt tip isn’t a system font it will not display correctly on computers that do not have the font installed. Please complete the following steps to save the final copy as an image:</a:t>
            </a:r>
          </a:p>
          <a:p>
            <a:pPr>
              <a:defRPr/>
            </a:pPr>
            <a:endParaRPr lang="en-US">
              <a:solidFill>
                <a:prstClr val="black"/>
              </a:solidFill>
            </a:endParaRPr>
          </a:p>
          <a:p>
            <a:pPr marL="342900" indent="-342900">
              <a:buFont typeface="+mj-lt"/>
              <a:buAutoNum type="arabicPeriod"/>
              <a:defRPr/>
            </a:pPr>
            <a:r>
              <a:rPr lang="en-US">
                <a:solidFill>
                  <a:prstClr val="black"/>
                </a:solidFill>
              </a:rPr>
              <a:t>Write quote or copy into the voice box</a:t>
            </a:r>
          </a:p>
          <a:p>
            <a:pPr marL="800100" lvl="1" indent="-342900">
              <a:buFont typeface="Arial"/>
              <a:buChar char="•"/>
              <a:defRPr/>
            </a:pPr>
            <a:r>
              <a:rPr lang="en-US">
                <a:solidFill>
                  <a:prstClr val="black"/>
                </a:solidFill>
              </a:rPr>
              <a:t>When copy is final complete the next steps</a:t>
            </a:r>
          </a:p>
          <a:p>
            <a:pPr marL="342900" indent="-342900">
              <a:buFont typeface="+mj-lt"/>
              <a:buAutoNum type="arabicPeriod"/>
              <a:defRPr/>
            </a:pPr>
            <a:r>
              <a:rPr lang="en-US">
                <a:solidFill>
                  <a:prstClr val="black"/>
                </a:solidFill>
              </a:rPr>
              <a:t>Right click on the text box</a:t>
            </a:r>
          </a:p>
          <a:p>
            <a:pPr marL="342900" indent="-342900">
              <a:buFont typeface="+mj-lt"/>
              <a:buAutoNum type="arabicPeriod"/>
              <a:defRPr/>
            </a:pPr>
            <a:r>
              <a:rPr lang="en-US">
                <a:solidFill>
                  <a:prstClr val="black"/>
                </a:solidFill>
              </a:rPr>
              <a:t>Select</a:t>
            </a:r>
            <a:r>
              <a:rPr lang="en-US" b="1">
                <a:solidFill>
                  <a:prstClr val="black"/>
                </a:solidFill>
              </a:rPr>
              <a:t> Save as Picture…</a:t>
            </a:r>
          </a:p>
          <a:p>
            <a:pPr marL="342900" indent="-342900">
              <a:buFont typeface="+mj-lt"/>
              <a:buAutoNum type="arabicPeriod"/>
              <a:defRPr/>
            </a:pPr>
            <a:r>
              <a:rPr lang="en-US">
                <a:solidFill>
                  <a:prstClr val="black"/>
                </a:solidFill>
              </a:rPr>
              <a:t>Save image to your desktop as a PNG file and name appropriately</a:t>
            </a:r>
          </a:p>
          <a:p>
            <a:pPr marL="342900" indent="-342900">
              <a:buFont typeface="+mj-lt"/>
              <a:buAutoNum type="arabicPeriod"/>
              <a:defRPr/>
            </a:pPr>
            <a:r>
              <a:rPr lang="en-US">
                <a:solidFill>
                  <a:prstClr val="black"/>
                </a:solidFill>
              </a:rPr>
              <a:t>Insert saved image into presentation and position it over where the typed copy is</a:t>
            </a:r>
          </a:p>
          <a:p>
            <a:pPr marL="342900" indent="-342900">
              <a:buFont typeface="+mj-lt"/>
              <a:buAutoNum type="arabicPeriod"/>
              <a:defRPr/>
            </a:pPr>
            <a:r>
              <a:rPr lang="en-US">
                <a:solidFill>
                  <a:prstClr val="black"/>
                </a:solidFill>
              </a:rPr>
              <a:t>Drag original copy off the presentation to save for future edits.</a:t>
            </a:r>
          </a:p>
          <a:p>
            <a:pPr marL="342900" indent="-342900">
              <a:buFont typeface="+mj-lt"/>
              <a:buAutoNum type="arabicPeriod"/>
              <a:defRPr/>
            </a:pPr>
            <a:r>
              <a:rPr lang="en-US">
                <a:solidFill>
                  <a:prstClr val="black"/>
                </a:solidFill>
              </a:rPr>
              <a:t>Resize the </a:t>
            </a:r>
            <a:r>
              <a:rPr lang="en-US" err="1">
                <a:solidFill>
                  <a:prstClr val="black"/>
                </a:solidFill>
              </a:rPr>
              <a:t>coloured</a:t>
            </a:r>
            <a:r>
              <a:rPr lang="en-US">
                <a:solidFill>
                  <a:prstClr val="black"/>
                </a:solidFill>
              </a:rPr>
              <a:t> voice box to appropriately fit the content.</a:t>
            </a:r>
          </a:p>
        </p:txBody>
      </p:sp>
      <p:sp>
        <p:nvSpPr>
          <p:cNvPr id="12" name="TextBox 11"/>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3" name="Picture 6"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66340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descriptor">
    <p:bg>
      <p:bgPr>
        <a:solidFill>
          <a:srgbClr val="006C7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758977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 voice box and image">
    <p:spTree>
      <p:nvGrpSpPr>
        <p:cNvPr id="1" name=""/>
        <p:cNvGrpSpPr/>
        <p:nvPr/>
      </p:nvGrpSpPr>
      <p:grpSpPr>
        <a:xfrm>
          <a:off x="0" y="0"/>
          <a:ext cx="0" cy="0"/>
          <a:chOff x="0" y="0"/>
          <a:chExt cx="0" cy="0"/>
        </a:xfrm>
      </p:grpSpPr>
      <p:pic>
        <p:nvPicPr>
          <p:cNvPr id="8"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13" name="TextBox 12"/>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14" name="TextBox 13"/>
          <p:cNvSpPr txBox="1"/>
          <p:nvPr userDrawn="1"/>
        </p:nvSpPr>
        <p:spPr>
          <a:xfrm>
            <a:off x="9378950" y="3011488"/>
            <a:ext cx="6049963" cy="4802187"/>
          </a:xfrm>
          <a:prstGeom prst="rect">
            <a:avLst/>
          </a:prstGeom>
          <a:noFill/>
        </p:spPr>
        <p:txBody>
          <a:bodyPr>
            <a:spAutoFit/>
          </a:bodyPr>
          <a:lstStyle/>
          <a:p>
            <a:pPr>
              <a:defRPr/>
            </a:pPr>
            <a:r>
              <a:rPr lang="en-US" b="1">
                <a:solidFill>
                  <a:prstClr val="black"/>
                </a:solidFill>
              </a:rPr>
              <a:t>Saving Felt tip font as an image</a:t>
            </a:r>
          </a:p>
          <a:p>
            <a:pPr>
              <a:defRPr/>
            </a:pPr>
            <a:r>
              <a:rPr lang="en-US">
                <a:solidFill>
                  <a:prstClr val="black"/>
                </a:solidFill>
              </a:rPr>
              <a:t>As felt tip isn’t a system font it will not display correctly on computers that do not have the font installed. Please complete the following steps to save the final copy as an image:</a:t>
            </a:r>
          </a:p>
          <a:p>
            <a:pPr>
              <a:defRPr/>
            </a:pPr>
            <a:endParaRPr lang="en-US">
              <a:solidFill>
                <a:prstClr val="black"/>
              </a:solidFill>
            </a:endParaRPr>
          </a:p>
          <a:p>
            <a:pPr marL="342900" indent="-342900">
              <a:buFont typeface="+mj-lt"/>
              <a:buAutoNum type="arabicPeriod"/>
              <a:defRPr/>
            </a:pPr>
            <a:r>
              <a:rPr lang="en-US">
                <a:solidFill>
                  <a:prstClr val="black"/>
                </a:solidFill>
              </a:rPr>
              <a:t>Write quote or copy into the voice box</a:t>
            </a:r>
          </a:p>
          <a:p>
            <a:pPr marL="800100" lvl="1" indent="-342900">
              <a:buFont typeface="Arial"/>
              <a:buChar char="•"/>
              <a:defRPr/>
            </a:pPr>
            <a:r>
              <a:rPr lang="en-US">
                <a:solidFill>
                  <a:prstClr val="black"/>
                </a:solidFill>
              </a:rPr>
              <a:t>When copy is final complete the next steps</a:t>
            </a:r>
          </a:p>
          <a:p>
            <a:pPr marL="342900" indent="-342900">
              <a:buFont typeface="+mj-lt"/>
              <a:buAutoNum type="arabicPeriod"/>
              <a:defRPr/>
            </a:pPr>
            <a:r>
              <a:rPr lang="en-US">
                <a:solidFill>
                  <a:prstClr val="black"/>
                </a:solidFill>
              </a:rPr>
              <a:t>Right click on the text box</a:t>
            </a:r>
          </a:p>
          <a:p>
            <a:pPr marL="342900" indent="-342900">
              <a:buFont typeface="+mj-lt"/>
              <a:buAutoNum type="arabicPeriod"/>
              <a:defRPr/>
            </a:pPr>
            <a:r>
              <a:rPr lang="en-US">
                <a:solidFill>
                  <a:prstClr val="black"/>
                </a:solidFill>
              </a:rPr>
              <a:t>Select</a:t>
            </a:r>
            <a:r>
              <a:rPr lang="en-US" b="1">
                <a:solidFill>
                  <a:prstClr val="black"/>
                </a:solidFill>
              </a:rPr>
              <a:t> Save as Picture…</a:t>
            </a:r>
          </a:p>
          <a:p>
            <a:pPr marL="342900" indent="-342900">
              <a:buFont typeface="+mj-lt"/>
              <a:buAutoNum type="arabicPeriod"/>
              <a:defRPr/>
            </a:pPr>
            <a:r>
              <a:rPr lang="en-US">
                <a:solidFill>
                  <a:prstClr val="black"/>
                </a:solidFill>
              </a:rPr>
              <a:t>Save image to your desktop as a PNG file and name appropriately</a:t>
            </a:r>
          </a:p>
          <a:p>
            <a:pPr marL="342900" indent="-342900">
              <a:buFont typeface="+mj-lt"/>
              <a:buAutoNum type="arabicPeriod"/>
              <a:defRPr/>
            </a:pPr>
            <a:r>
              <a:rPr lang="en-US">
                <a:solidFill>
                  <a:prstClr val="black"/>
                </a:solidFill>
              </a:rPr>
              <a:t>Insert saved image into presentation and position it over where the typed copy is</a:t>
            </a:r>
          </a:p>
          <a:p>
            <a:pPr marL="342900" indent="-342900">
              <a:buFont typeface="+mj-lt"/>
              <a:buAutoNum type="arabicPeriod"/>
              <a:defRPr/>
            </a:pPr>
            <a:r>
              <a:rPr lang="en-US">
                <a:solidFill>
                  <a:prstClr val="black"/>
                </a:solidFill>
              </a:rPr>
              <a:t>Drag original copy off the presentation to save for future edits.</a:t>
            </a:r>
          </a:p>
          <a:p>
            <a:pPr marL="342900" indent="-342900">
              <a:buFont typeface="+mj-lt"/>
              <a:buAutoNum type="arabicPeriod"/>
              <a:defRPr/>
            </a:pPr>
            <a:r>
              <a:rPr lang="en-US">
                <a:solidFill>
                  <a:prstClr val="black"/>
                </a:solidFill>
              </a:rPr>
              <a:t>Resize the </a:t>
            </a:r>
            <a:r>
              <a:rPr lang="en-US" err="1">
                <a:solidFill>
                  <a:prstClr val="black"/>
                </a:solidFill>
              </a:rPr>
              <a:t>coloured</a:t>
            </a:r>
            <a:r>
              <a:rPr lang="en-US">
                <a:solidFill>
                  <a:prstClr val="black"/>
                </a:solidFill>
              </a:rPr>
              <a:t> voice box to appropriately fit the content.</a:t>
            </a:r>
          </a:p>
        </p:txBody>
      </p:sp>
      <p:sp>
        <p:nvSpPr>
          <p:cNvPr id="15" name="TextBox 14"/>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16" name="Picture 6"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userDrawn="1"/>
        </p:nvSpPr>
        <p:spPr>
          <a:xfrm>
            <a:off x="-6300788" y="5648325"/>
            <a:ext cx="6048375" cy="4246563"/>
          </a:xfrm>
          <a:prstGeom prst="rect">
            <a:avLst/>
          </a:prstGeom>
          <a:noFill/>
        </p:spPr>
        <p:txBody>
          <a:bodyPr>
            <a:spAutoFit/>
          </a:bodyPr>
          <a:lstStyle/>
          <a:p>
            <a:pPr>
              <a:defRPr/>
            </a:pPr>
            <a:r>
              <a:rPr lang="en-US" b="1">
                <a:solidFill>
                  <a:prstClr val="black"/>
                </a:solidFill>
              </a:rPr>
              <a:t>Placing images and cropping</a:t>
            </a:r>
          </a:p>
          <a:p>
            <a:pPr>
              <a:defRPr/>
            </a:pPr>
            <a:r>
              <a:rPr lang="en-US">
                <a:solidFill>
                  <a:prstClr val="black"/>
                </a:solidFill>
              </a:rPr>
              <a:t>When placing images they may at first be placed into the image box small or inappropriately cropped, for example a persons head cropped off. </a:t>
            </a:r>
          </a:p>
          <a:p>
            <a:pPr>
              <a:defRPr/>
            </a:pPr>
            <a:r>
              <a:rPr lang="en-US">
                <a:solidFill>
                  <a:prstClr val="black"/>
                </a:solidFill>
              </a:rPr>
              <a:t>To fix this please follow these steps:</a:t>
            </a:r>
          </a:p>
          <a:p>
            <a:pPr marL="285750" indent="-285750">
              <a:buFont typeface="Arial"/>
              <a:buChar char="•"/>
              <a:defRPr/>
            </a:pPr>
            <a:r>
              <a:rPr lang="en-US">
                <a:solidFill>
                  <a:prstClr val="black"/>
                </a:solidFill>
              </a:rPr>
              <a:t>Format picture click on the crop button</a:t>
            </a:r>
          </a:p>
          <a:p>
            <a:pPr marL="285750" indent="-285750">
              <a:buFont typeface="Arial"/>
              <a:buChar char="•"/>
              <a:defRPr/>
            </a:pPr>
            <a:r>
              <a:rPr lang="en-US">
                <a:solidFill>
                  <a:prstClr val="black"/>
                </a:solidFill>
              </a:rPr>
              <a:t>Select ‘crop to fill’. This will allow you to resize the image without moving the picture box</a:t>
            </a:r>
          </a:p>
          <a:p>
            <a:pPr marL="285750" indent="-285750">
              <a:buFont typeface="Arial"/>
              <a:buChar char="•"/>
              <a:defRPr/>
            </a:pPr>
            <a:r>
              <a:rPr lang="en-US">
                <a:solidFill>
                  <a:prstClr val="black"/>
                </a:solidFill>
              </a:rPr>
              <a:t>When resizing an image always hold the ‘shift’ key and drag the image larger from the corners. This will scale the image proportionately.</a:t>
            </a:r>
          </a:p>
          <a:p>
            <a:pPr marL="285750" indent="-285750">
              <a:buFont typeface="Arial"/>
              <a:buChar char="•"/>
              <a:defRPr/>
            </a:pPr>
            <a:r>
              <a:rPr lang="en-US">
                <a:solidFill>
                  <a:prstClr val="black"/>
                </a:solidFill>
              </a:rPr>
              <a:t>You can move the resized image within the picture box to find the best crop.</a:t>
            </a:r>
          </a:p>
          <a:p>
            <a:pPr marL="285750" indent="-285750">
              <a:buFont typeface="Arial"/>
              <a:buChar char="•"/>
              <a:defRPr/>
            </a:pPr>
            <a:endParaRPr lang="en-US">
              <a:solidFill>
                <a:prstClr val="black"/>
              </a:solidFill>
            </a:endParaRPr>
          </a:p>
          <a:p>
            <a:pPr>
              <a:defRPr/>
            </a:pPr>
            <a:endParaRPr lang="en-US">
              <a:solidFill>
                <a:prstClr val="black"/>
              </a:solidFill>
            </a:endParaRP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pPr lvl="0"/>
            <a:endParaRPr lang="en-US" noProof="0"/>
          </a:p>
        </p:txBody>
      </p:sp>
    </p:spTree>
    <p:extLst>
      <p:ext uri="{BB962C8B-B14F-4D97-AF65-F5344CB8AC3E}">
        <p14:creationId xmlns:p14="http://schemas.microsoft.com/office/powerpoint/2010/main" val="3823670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table, graph slide">
    <p:bg>
      <p:bgPr>
        <a:solidFill>
          <a:srgbClr val="006C71"/>
        </a:solidFill>
        <a:effectLst/>
      </p:bgPr>
    </p:bg>
    <p:spTree>
      <p:nvGrpSpPr>
        <p:cNvPr id="1" name=""/>
        <p:cNvGrpSpPr/>
        <p:nvPr/>
      </p:nvGrpSpPr>
      <p:grpSpPr>
        <a:xfrm>
          <a:off x="0" y="0"/>
          <a:ext cx="0" cy="0"/>
          <a:chOff x="0" y="0"/>
          <a:chExt cx="0" cy="0"/>
        </a:xfrm>
      </p:grpSpPr>
      <p:sp>
        <p:nvSpPr>
          <p:cNvPr id="4" name="Freeform 1"/>
          <p:cNvSpPr>
            <a:spLocks noChangeArrowheads="1"/>
          </p:cNvSpPr>
          <p:nvPr userDrawn="1"/>
        </p:nvSpPr>
        <p:spPr bwMode="auto">
          <a:xfrm>
            <a:off x="215900" y="188913"/>
            <a:ext cx="8820150" cy="6480175"/>
          </a:xfrm>
          <a:custGeom>
            <a:avLst/>
            <a:gdLst>
              <a:gd name="T0" fmla="*/ 2147483647 w 9401"/>
              <a:gd name="T1" fmla="*/ 834072340 h 9279"/>
              <a:gd name="T2" fmla="*/ 2147483647 w 9401"/>
              <a:gd name="T3" fmla="*/ 834072340 h 9279"/>
              <a:gd name="T4" fmla="*/ 2147483647 w 9401"/>
              <a:gd name="T5" fmla="*/ 774077471 h 9279"/>
              <a:gd name="T6" fmla="*/ 2147483647 w 9401"/>
              <a:gd name="T7" fmla="*/ 754567109 h 9279"/>
              <a:gd name="T8" fmla="*/ 2147483647 w 9401"/>
              <a:gd name="T9" fmla="*/ 357529112 h 9279"/>
              <a:gd name="T10" fmla="*/ 2147483647 w 9401"/>
              <a:gd name="T11" fmla="*/ 119501578 h 9279"/>
              <a:gd name="T12" fmla="*/ 2147483647 w 9401"/>
              <a:gd name="T13" fmla="*/ 99503056 h 9279"/>
              <a:gd name="T14" fmla="*/ 2147483647 w 9401"/>
              <a:gd name="T15" fmla="*/ 79505231 h 9279"/>
              <a:gd name="T16" fmla="*/ 2147483647 w 9401"/>
              <a:gd name="T17" fmla="*/ 59506709 h 9279"/>
              <a:gd name="T18" fmla="*/ 2147483647 w 9401"/>
              <a:gd name="T19" fmla="*/ 39996347 h 9279"/>
              <a:gd name="T20" fmla="*/ 2147483647 w 9401"/>
              <a:gd name="T21" fmla="*/ 39996347 h 9279"/>
              <a:gd name="T22" fmla="*/ 2147483647 w 9401"/>
              <a:gd name="T23" fmla="*/ 0 h 9279"/>
              <a:gd name="T24" fmla="*/ 2147483647 w 9401"/>
              <a:gd name="T25" fmla="*/ 20485985 h 9279"/>
              <a:gd name="T26" fmla="*/ 2147483647 w 9401"/>
              <a:gd name="T27" fmla="*/ 20485985 h 9279"/>
              <a:gd name="T28" fmla="*/ 2113576644 w 9401"/>
              <a:gd name="T29" fmla="*/ 20485985 h 9279"/>
              <a:gd name="T30" fmla="*/ 896135121 w 9401"/>
              <a:gd name="T31" fmla="*/ 79505231 h 9279"/>
              <a:gd name="T32" fmla="*/ 788739639 w 9401"/>
              <a:gd name="T33" fmla="*/ 79505231 h 9279"/>
              <a:gd name="T34" fmla="*/ 0 w 9401"/>
              <a:gd name="T35" fmla="*/ 119501578 h 9279"/>
              <a:gd name="T36" fmla="*/ 0 w 9401"/>
              <a:gd name="T37" fmla="*/ 496541052 h 9279"/>
              <a:gd name="T38" fmla="*/ 36972200 w 9401"/>
              <a:gd name="T39" fmla="*/ 555560299 h 9279"/>
              <a:gd name="T40" fmla="*/ 36972200 w 9401"/>
              <a:gd name="T41" fmla="*/ 2147483647 h 9279"/>
              <a:gd name="T42" fmla="*/ 72183372 w 9401"/>
              <a:gd name="T43" fmla="*/ 2147483647 h 9279"/>
              <a:gd name="T44" fmla="*/ 107395482 w 9401"/>
              <a:gd name="T45" fmla="*/ 2147483647 h 9279"/>
              <a:gd name="T46" fmla="*/ 143487638 w 9401"/>
              <a:gd name="T47" fmla="*/ 2147483647 h 9279"/>
              <a:gd name="T48" fmla="*/ 143487638 w 9401"/>
              <a:gd name="T49" fmla="*/ 2147483647 h 9279"/>
              <a:gd name="T50" fmla="*/ 179578854 w 9401"/>
              <a:gd name="T51" fmla="*/ 2147483647 h 9279"/>
              <a:gd name="T52" fmla="*/ 250882182 w 9401"/>
              <a:gd name="T53" fmla="*/ 2147483647 h 9279"/>
              <a:gd name="T54" fmla="*/ 1039622759 w 9401"/>
              <a:gd name="T55" fmla="*/ 2147483647 h 9279"/>
              <a:gd name="T56" fmla="*/ 1683994715 w 9401"/>
              <a:gd name="T57" fmla="*/ 2147483647 h 9279"/>
              <a:gd name="T58" fmla="*/ 2147483647 w 9401"/>
              <a:gd name="T59" fmla="*/ 2147483647 h 9279"/>
              <a:gd name="T60" fmla="*/ 2147483647 w 9401"/>
              <a:gd name="T61" fmla="*/ 2147483647 h 9279"/>
              <a:gd name="T62" fmla="*/ 2147483647 w 9401"/>
              <a:gd name="T63" fmla="*/ 2147483647 h 9279"/>
              <a:gd name="T64" fmla="*/ 2147483647 w 9401"/>
              <a:gd name="T65" fmla="*/ 2147483647 h 9279"/>
              <a:gd name="T66" fmla="*/ 2147483647 w 9401"/>
              <a:gd name="T67" fmla="*/ 2147483647 h 9279"/>
              <a:gd name="T68" fmla="*/ 2147483647 w 9401"/>
              <a:gd name="T69" fmla="*/ 2147483647 h 9279"/>
              <a:gd name="T70" fmla="*/ 2147483647 w 9401"/>
              <a:gd name="T71" fmla="*/ 2147483647 h 9279"/>
              <a:gd name="T72" fmla="*/ 2147483647 w 9401"/>
              <a:gd name="T73" fmla="*/ 2147483647 h 9279"/>
              <a:gd name="T74" fmla="*/ 2147483647 w 9401"/>
              <a:gd name="T75" fmla="*/ 2147483647 h 9279"/>
              <a:gd name="T76" fmla="*/ 2147483647 w 9401"/>
              <a:gd name="T77" fmla="*/ 2147483647 h 9279"/>
              <a:gd name="T78" fmla="*/ 2147483647 w 9401"/>
              <a:gd name="T79" fmla="*/ 2147483647 h 9279"/>
              <a:gd name="T80" fmla="*/ 2147483647 w 9401"/>
              <a:gd name="T81" fmla="*/ 2147483647 h 9279"/>
              <a:gd name="T82" fmla="*/ 2147483647 w 9401"/>
              <a:gd name="T83" fmla="*/ 2147483647 h 9279"/>
              <a:gd name="T84" fmla="*/ 2147483647 w 9401"/>
              <a:gd name="T85" fmla="*/ 2147483647 h 9279"/>
              <a:gd name="T86" fmla="*/ 2147483647 w 9401"/>
              <a:gd name="T87" fmla="*/ 2147483647 h 9279"/>
              <a:gd name="T88" fmla="*/ 2147483647 w 9401"/>
              <a:gd name="T89" fmla="*/ 2147483647 h 9279"/>
              <a:gd name="T90" fmla="*/ 2147483647 w 9401"/>
              <a:gd name="T91" fmla="*/ 2147483647 h 9279"/>
              <a:gd name="T92" fmla="*/ 2147483647 w 9401"/>
              <a:gd name="T93" fmla="*/ 1925682576 h 9279"/>
              <a:gd name="T94" fmla="*/ 2147483647 w 9401"/>
              <a:gd name="T95" fmla="*/ 1548642404 h 9279"/>
              <a:gd name="T96" fmla="*/ 2147483647 w 9401"/>
              <a:gd name="T97" fmla="*/ 1151605105 h 9279"/>
              <a:gd name="T98" fmla="*/ 2147483647 w 9401"/>
              <a:gd name="T99" fmla="*/ 873093064 h 9279"/>
              <a:gd name="T100" fmla="*/ 2147483647 w 9401"/>
              <a:gd name="T101" fmla="*/ 834072340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pic>
        <p:nvPicPr>
          <p:cNvPr id="10" name="Picture 5" descr="increase indent butto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increase indent button.png"/>
          <p:cNvPicPr>
            <a:picLocks noChangeAspect="1"/>
          </p:cNvPicPr>
          <p:nvPr userDrawn="1"/>
        </p:nvPicPr>
        <p:blipFill>
          <a:blip r:embed="rId3"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50580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oice box divider">
    <p:bg>
      <p:bgPr>
        <a:solidFill>
          <a:srgbClr val="006C71"/>
        </a:solidFill>
        <a:effectLst/>
      </p:bgPr>
    </p:bg>
    <p:spTree>
      <p:nvGrpSpPr>
        <p:cNvPr id="1" name=""/>
        <p:cNvGrpSpPr/>
        <p:nvPr/>
      </p:nvGrpSpPr>
      <p:grpSpPr>
        <a:xfrm>
          <a:off x="0" y="0"/>
          <a:ext cx="0" cy="0"/>
          <a:chOff x="0" y="0"/>
          <a:chExt cx="0" cy="0"/>
        </a:xfrm>
      </p:grpSpPr>
      <p:pic>
        <p:nvPicPr>
          <p:cNvPr id="4"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2638"/>
            <a:ext cx="26431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3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pic>
        <p:nvPicPr>
          <p:cNvPr id="9" name="Picture 4" descr="increase indent button.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ncrease indent button.png"/>
          <p:cNvPicPr>
            <a:picLocks noChangeAspect="1"/>
          </p:cNvPicPr>
          <p:nvPr userDrawn="1"/>
        </p:nvPicPr>
        <p:blipFill>
          <a:blip r:embed="rId3"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pPr lvl="0"/>
            <a:endParaRPr lang="en-US" noProof="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1871085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pPr lvl="0"/>
            <a:endParaRPr lang="en-US" noProof="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1869610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gline voice box divider">
    <p:bg>
      <p:bgPr>
        <a:solidFill>
          <a:srgbClr val="006C71"/>
        </a:solidFill>
        <a:effectLst/>
      </p:bgPr>
    </p:bg>
    <p:spTree>
      <p:nvGrpSpPr>
        <p:cNvPr id="1" name=""/>
        <p:cNvGrpSpPr/>
        <p:nvPr/>
      </p:nvGrpSpPr>
      <p:grpSpPr>
        <a:xfrm>
          <a:off x="0" y="0"/>
          <a:ext cx="0" cy="0"/>
          <a:chOff x="0" y="0"/>
          <a:chExt cx="0" cy="0"/>
        </a:xfrm>
      </p:grpSpPr>
      <p:pic>
        <p:nvPicPr>
          <p:cNvPr id="2"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51500" y="5857875"/>
            <a:ext cx="28813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ncrease indent button.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crease indent button.png"/>
          <p:cNvPicPr>
            <a:picLocks noChangeAspect="1"/>
          </p:cNvPicPr>
          <p:nvPr userDrawn="1"/>
        </p:nvPicPr>
        <p:blipFill>
          <a:blip r:embed="rId4"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a:stretch>
            <a:fillRect/>
          </a:stretch>
        </p:blipFill>
        <p:spPr>
          <a:xfrm>
            <a:off x="2343719" y="1987171"/>
            <a:ext cx="4456562" cy="2883658"/>
          </a:xfrm>
          <a:prstGeom prst="rect">
            <a:avLst/>
          </a:prstGeom>
        </p:spPr>
      </p:pic>
    </p:spTree>
    <p:extLst>
      <p:ext uri="{BB962C8B-B14F-4D97-AF65-F5344CB8AC3E}">
        <p14:creationId xmlns:p14="http://schemas.microsoft.com/office/powerpoint/2010/main" val="1043703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tagline">
    <p:bg>
      <p:bgPr>
        <a:solidFill>
          <a:srgbClr val="006C71"/>
        </a:solidFill>
        <a:effectLst/>
      </p:bgPr>
    </p:bg>
    <p:spTree>
      <p:nvGrpSpPr>
        <p:cNvPr id="1" name=""/>
        <p:cNvGrpSpPr/>
        <p:nvPr/>
      </p:nvGrpSpPr>
      <p:grpSpPr>
        <a:xfrm>
          <a:off x="0" y="0"/>
          <a:ext cx="0" cy="0"/>
          <a:chOff x="0" y="0"/>
          <a:chExt cx="0" cy="0"/>
        </a:xfrm>
      </p:grpSpPr>
      <p:pic>
        <p:nvPicPr>
          <p:cNvPr id="2" name="Picture 1"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2638"/>
            <a:ext cx="26431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hank you.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8538" y="2393950"/>
            <a:ext cx="46069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ncrease indent button.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crease indent button.png"/>
          <p:cNvPicPr>
            <a:picLocks noChangeAspect="1"/>
          </p:cNvPicPr>
          <p:nvPr userDrawn="1"/>
        </p:nvPicPr>
        <p:blipFill>
          <a:blip r:embed="rId5"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10"/>
          </p:nvPr>
        </p:nvSpPr>
        <p:spPr>
          <a:xfrm>
            <a:off x="3217717" y="5933210"/>
            <a:ext cx="2133600" cy="365125"/>
          </a:xfrm>
          <a:prstGeom prst="rect">
            <a:avLst/>
          </a:prstGeom>
        </p:spPr>
        <p:txBody>
          <a:bodyPr/>
          <a:lstStyle>
            <a:lvl1pPr eaLnBrk="1" fontAlgn="auto" hangingPunct="1">
              <a:spcBef>
                <a:spcPts val="0"/>
              </a:spcBef>
              <a:spcAft>
                <a:spcPts val="0"/>
              </a:spcAft>
              <a:defRPr sz="1000">
                <a:solidFill>
                  <a:schemeClr val="bg1"/>
                </a:solidFill>
                <a:latin typeface="Arial"/>
                <a:cs typeface="Arial"/>
              </a:defRPr>
            </a:lvl1pPr>
          </a:lstStyle>
          <a:p>
            <a:pPr>
              <a:defRPr/>
            </a:pPr>
            <a:r>
              <a:rPr lang="en-US">
                <a:solidFill>
                  <a:prstClr val="white"/>
                </a:solidFill>
              </a:rPr>
              <a:t>Last updated: 01/09/2017</a:t>
            </a:r>
          </a:p>
        </p:txBody>
      </p:sp>
    </p:spTree>
    <p:extLst>
      <p:ext uri="{BB962C8B-B14F-4D97-AF65-F5344CB8AC3E}">
        <p14:creationId xmlns:p14="http://schemas.microsoft.com/office/powerpoint/2010/main" val="4095187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descriptor">
    <p:bg>
      <p:bgPr>
        <a:solidFill>
          <a:srgbClr val="C1333C"/>
        </a:solidFill>
        <a:effectLst/>
      </p:bgPr>
    </p:bg>
    <p:spTree>
      <p:nvGrpSpPr>
        <p:cNvPr id="1" name=""/>
        <p:cNvGrpSpPr/>
        <p:nvPr/>
      </p:nvGrpSpPr>
      <p:grpSpPr>
        <a:xfrm>
          <a:off x="0" y="0"/>
          <a:ext cx="0" cy="0"/>
          <a:chOff x="0" y="0"/>
          <a:chExt cx="0" cy="0"/>
        </a:xfrm>
      </p:grpSpPr>
      <p:pic>
        <p:nvPicPr>
          <p:cNvPr id="2" name="Picture 1" descr="CaritasAU_MasterLogo-descriptor_H_REV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51500" y="5857875"/>
            <a:ext cx="28813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hank you.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8538" y="2393950"/>
            <a:ext cx="46069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6300788" y="14922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How to change the font format</a:t>
            </a:r>
          </a:p>
          <a:p>
            <a:pPr fontAlgn="base">
              <a:spcBef>
                <a:spcPct val="0"/>
              </a:spcBef>
              <a:spcAft>
                <a:spcPct val="0"/>
              </a:spcAft>
              <a:defRPr/>
            </a:pPr>
            <a:r>
              <a:rPr lang="en-US" altLang="en-US">
                <a:solidFill>
                  <a:prstClr val="black"/>
                </a:solidFill>
              </a:rPr>
              <a:t>Styles have been setup within the powerpoint to allow you to use Subheadings, body copy, bullet points. </a:t>
            </a:r>
          </a:p>
          <a:p>
            <a:pPr fontAlgn="base">
              <a:spcBef>
                <a:spcPct val="0"/>
              </a:spcBef>
              <a:spcAft>
                <a:spcPct val="0"/>
              </a:spcAft>
              <a:defRPr/>
            </a:pPr>
            <a:r>
              <a:rPr lang="en-US" altLang="en-US">
                <a:solidFill>
                  <a:prstClr val="black"/>
                </a:solidFill>
              </a:rPr>
              <a:t>To change the font style use the paragraph indent (Not the tab key) to switch between styles.</a:t>
            </a:r>
          </a:p>
          <a:p>
            <a:pPr fontAlgn="base">
              <a:spcBef>
                <a:spcPct val="0"/>
              </a:spcBef>
              <a:spcAft>
                <a:spcPct val="0"/>
              </a:spcAft>
              <a:defRPr/>
            </a:pPr>
            <a:r>
              <a:rPr lang="en-US" altLang="en-US" b="1">
                <a:solidFill>
                  <a:prstClr val="black"/>
                </a:solidFill>
              </a:rPr>
              <a:t>Indent 1: </a:t>
            </a:r>
            <a:r>
              <a:rPr lang="en-US" altLang="en-US">
                <a:solidFill>
                  <a:prstClr val="black"/>
                </a:solidFill>
              </a:rPr>
              <a:t>body copy</a:t>
            </a:r>
          </a:p>
          <a:p>
            <a:pPr fontAlgn="base">
              <a:spcBef>
                <a:spcPct val="0"/>
              </a:spcBef>
              <a:spcAft>
                <a:spcPct val="0"/>
              </a:spcAft>
              <a:defRPr/>
            </a:pPr>
            <a:r>
              <a:rPr lang="en-US" altLang="en-US" b="1">
                <a:solidFill>
                  <a:prstClr val="black"/>
                </a:solidFill>
              </a:rPr>
              <a:t>Indent 2: </a:t>
            </a:r>
            <a:r>
              <a:rPr lang="en-US" altLang="en-US">
                <a:solidFill>
                  <a:prstClr val="black"/>
                </a:solidFill>
              </a:rPr>
              <a:t>Subheadings</a:t>
            </a:r>
          </a:p>
          <a:p>
            <a:pPr fontAlgn="base">
              <a:spcBef>
                <a:spcPct val="0"/>
              </a:spcBef>
              <a:spcAft>
                <a:spcPct val="0"/>
              </a:spcAft>
              <a:defRPr/>
            </a:pPr>
            <a:r>
              <a:rPr lang="en-US" altLang="en-US" b="1">
                <a:solidFill>
                  <a:prstClr val="black"/>
                </a:solidFill>
              </a:rPr>
              <a:t>Indent 3: </a:t>
            </a:r>
            <a:r>
              <a:rPr lang="en-US" altLang="en-US">
                <a:solidFill>
                  <a:prstClr val="black"/>
                </a:solidFill>
              </a:rPr>
              <a:t>bullet points first level</a:t>
            </a:r>
          </a:p>
          <a:p>
            <a:pPr fontAlgn="base">
              <a:spcBef>
                <a:spcPct val="0"/>
              </a:spcBef>
              <a:spcAft>
                <a:spcPct val="0"/>
              </a:spcAft>
              <a:defRPr/>
            </a:pPr>
            <a:r>
              <a:rPr lang="en-US" altLang="en-US" b="1">
                <a:solidFill>
                  <a:prstClr val="black"/>
                </a:solidFill>
              </a:rPr>
              <a:t>Indent 4: </a:t>
            </a:r>
            <a:r>
              <a:rPr lang="en-US" altLang="en-US">
                <a:solidFill>
                  <a:prstClr val="black"/>
                </a:solidFill>
              </a:rPr>
              <a:t>bullet points second level</a:t>
            </a:r>
          </a:p>
          <a:p>
            <a:pPr fontAlgn="base">
              <a:spcBef>
                <a:spcPct val="0"/>
              </a:spcBef>
              <a:spcAft>
                <a:spcPct val="0"/>
              </a:spcAft>
              <a:defRPr/>
            </a:pPr>
            <a:r>
              <a:rPr lang="en-US" altLang="en-US" b="1">
                <a:solidFill>
                  <a:prstClr val="black"/>
                </a:solidFill>
              </a:rPr>
              <a:t>Indent 5: </a:t>
            </a:r>
            <a:r>
              <a:rPr lang="en-US" altLang="en-US">
                <a:solidFill>
                  <a:prstClr val="black"/>
                </a:solidFill>
              </a:rPr>
              <a:t>bullet points third level</a:t>
            </a:r>
          </a:p>
        </p:txBody>
      </p:sp>
      <p:sp>
        <p:nvSpPr>
          <p:cNvPr id="5" name="TextBox 4"/>
          <p:cNvSpPr txBox="1"/>
          <p:nvPr userDrawn="1"/>
        </p:nvSpPr>
        <p:spPr>
          <a:xfrm>
            <a:off x="9378950" y="301625"/>
            <a:ext cx="6049963" cy="2032000"/>
          </a:xfrm>
          <a:prstGeom prst="rect">
            <a:avLst/>
          </a:prstGeom>
          <a:noFill/>
        </p:spPr>
        <p:txBody>
          <a:bodyPr>
            <a:spAutoFit/>
          </a:bodyPr>
          <a:lstStyle/>
          <a:p>
            <a:pPr>
              <a:defRPr/>
            </a:pPr>
            <a:r>
              <a:rPr lang="en-US" b="1">
                <a:solidFill>
                  <a:prstClr val="black"/>
                </a:solidFill>
              </a:rPr>
              <a:t>Felt Tip Roman </a:t>
            </a:r>
            <a:r>
              <a:rPr lang="en-US">
                <a:solidFill>
                  <a:prstClr val="black"/>
                </a:solidFill>
              </a:rPr>
              <a:t>will need to be purchased for the story font for this presentation to be used correctly.</a:t>
            </a:r>
          </a:p>
          <a:p>
            <a:pPr marL="285750" indent="-285750">
              <a:buFont typeface="Arial"/>
              <a:buChar char="•"/>
              <a:defRPr/>
            </a:pPr>
            <a:r>
              <a:rPr lang="en-US">
                <a:solidFill>
                  <a:prstClr val="black"/>
                </a:solidFill>
              </a:rPr>
              <a:t>Please contact Caritas Australia Communications team for details of where to purchase.</a:t>
            </a:r>
          </a:p>
          <a:p>
            <a:pPr marL="285750" indent="-285750">
              <a:buFont typeface="Arial"/>
              <a:buChar char="•"/>
              <a:defRPr/>
            </a:pPr>
            <a:r>
              <a:rPr lang="en-US">
                <a:solidFill>
                  <a:prstClr val="black"/>
                </a:solidFill>
              </a:rPr>
              <a:t>Can be purchased from </a:t>
            </a:r>
            <a:r>
              <a:rPr lang="en-US" b="1" err="1">
                <a:solidFill>
                  <a:prstClr val="black"/>
                </a:solidFill>
              </a:rPr>
              <a:t>myfonts.com</a:t>
            </a:r>
            <a:r>
              <a:rPr lang="en-US">
                <a:solidFill>
                  <a:prstClr val="black"/>
                </a:solidFill>
              </a:rPr>
              <a:t> </a:t>
            </a:r>
          </a:p>
          <a:p>
            <a:pPr marL="742950" lvl="1" indent="-285750">
              <a:buFont typeface="Arial"/>
              <a:buChar char="•"/>
              <a:defRPr/>
            </a:pPr>
            <a:r>
              <a:rPr lang="en-US">
                <a:solidFill>
                  <a:prstClr val="black"/>
                </a:solidFill>
              </a:rPr>
              <a:t>Search: Felt tip Roman</a:t>
            </a:r>
          </a:p>
          <a:p>
            <a:pPr>
              <a:defRPr/>
            </a:pPr>
            <a:endParaRPr lang="en-US">
              <a:solidFill>
                <a:prstClr val="black"/>
              </a:solidFill>
            </a:endParaRPr>
          </a:p>
        </p:txBody>
      </p:sp>
      <p:sp>
        <p:nvSpPr>
          <p:cNvPr id="6" name="TextBox 5"/>
          <p:cNvSpPr txBox="1">
            <a:spLocks noChangeArrowheads="1"/>
          </p:cNvSpPr>
          <p:nvPr userDrawn="1"/>
        </p:nvSpPr>
        <p:spPr bwMode="auto">
          <a:xfrm>
            <a:off x="-6300788" y="35194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Presentation colours</a:t>
            </a:r>
          </a:p>
          <a:p>
            <a:pPr fontAlgn="base">
              <a:spcBef>
                <a:spcPct val="0"/>
              </a:spcBef>
              <a:spcAft>
                <a:spcPct val="0"/>
              </a:spcAft>
              <a:defRPr/>
            </a:pPr>
            <a:r>
              <a:rPr lang="en-US" altLang="en-US">
                <a:solidFill>
                  <a:prstClr val="black"/>
                </a:solidFill>
              </a:rPr>
              <a:t>Colours within the presentation can change but should be selected from the Caritas Australia brand book </a:t>
            </a:r>
            <a:r>
              <a:rPr lang="en-US" altLang="en-US" b="1">
                <a:solidFill>
                  <a:prstClr val="black"/>
                </a:solidFill>
              </a:rPr>
              <a:t>dark colours.</a:t>
            </a:r>
          </a:p>
          <a:p>
            <a:pPr fontAlgn="base">
              <a:spcBef>
                <a:spcPct val="0"/>
              </a:spcBef>
              <a:spcAft>
                <a:spcPct val="0"/>
              </a:spcAft>
              <a:defRPr/>
            </a:pPr>
            <a:endParaRPr lang="en-US" altLang="en-US" b="1">
              <a:solidFill>
                <a:prstClr val="black"/>
              </a:solidFill>
            </a:endParaRPr>
          </a:p>
          <a:p>
            <a:pPr fontAlgn="base">
              <a:spcBef>
                <a:spcPct val="0"/>
              </a:spcBef>
              <a:spcAft>
                <a:spcPct val="0"/>
              </a:spcAft>
              <a:defRPr/>
            </a:pPr>
            <a:r>
              <a:rPr lang="en-US" altLang="en-US" b="1">
                <a:solidFill>
                  <a:prstClr val="black"/>
                </a:solidFill>
              </a:rPr>
              <a:t>NOTE: </a:t>
            </a:r>
            <a:r>
              <a:rPr lang="en-US" altLang="en-US">
                <a:solidFill>
                  <a:prstClr val="black"/>
                </a:solidFill>
              </a:rPr>
              <a:t>If you choose to change the colours within the presentation please ensure that every slide is consistent.</a:t>
            </a:r>
          </a:p>
        </p:txBody>
      </p:sp>
      <p:pic>
        <p:nvPicPr>
          <p:cNvPr id="7" name="Picture 6" descr="increase indent button.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805613"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crease indent button.png"/>
          <p:cNvPicPr>
            <a:picLocks noChangeAspect="1"/>
          </p:cNvPicPr>
          <p:nvPr userDrawn="1"/>
        </p:nvPicPr>
        <p:blipFill>
          <a:blip r:embed="rId5" cstate="screen">
            <a:extLst>
              <a:ext uri="{28A0092B-C50C-407E-A947-70E740481C1C}">
                <a14:useLocalDpi xmlns:a14="http://schemas.microsoft.com/office/drawing/2010/main"/>
              </a:ext>
            </a:extLst>
          </a:blip>
          <a:srcRect l="-98"/>
          <a:stretch>
            <a:fillRect/>
          </a:stretch>
        </p:blipFill>
        <p:spPr bwMode="auto">
          <a:xfrm>
            <a:off x="-7308850" y="11255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300788" y="5589588"/>
            <a:ext cx="6048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b="1">
                <a:solidFill>
                  <a:prstClr val="black"/>
                </a:solidFill>
              </a:rPr>
              <a:t>Changing background colours</a:t>
            </a:r>
          </a:p>
          <a:p>
            <a:pPr fontAlgn="base">
              <a:spcBef>
                <a:spcPct val="0"/>
              </a:spcBef>
              <a:spcAft>
                <a:spcPct val="0"/>
              </a:spcAft>
              <a:defRPr/>
            </a:pPr>
            <a:r>
              <a:rPr lang="en-US" altLang="en-US">
                <a:solidFill>
                  <a:prstClr val="black"/>
                </a:solidFill>
              </a:rPr>
              <a:t>When you wish to change the background colour of title or voice box slides please change using the Master page (View &gt; Master &gt; Slide Master). Right click on each background of the slide and selection ‘Format Background’. A background colour can be selected from this pop up menu.</a:t>
            </a:r>
          </a:p>
        </p:txBody>
      </p:sp>
      <p:sp>
        <p:nvSpPr>
          <p:cNvPr id="10"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000">
                <a:solidFill>
                  <a:schemeClr val="bg1"/>
                </a:solidFill>
                <a:latin typeface="Arial"/>
                <a:cs typeface="Arial"/>
              </a:defRPr>
            </a:lvl1pPr>
          </a:lstStyle>
          <a:p>
            <a:pPr>
              <a:defRPr/>
            </a:pPr>
            <a:r>
              <a:rPr lang="en-US">
                <a:solidFill>
                  <a:prstClr val="white"/>
                </a:solidFill>
              </a:rPr>
              <a:t>Last updated: </a:t>
            </a:r>
            <a:fld id="{5E805BD2-21DE-4D39-AE74-C6E0067E161F}" type="datetimeFigureOut">
              <a:rPr lang="en-US">
                <a:solidFill>
                  <a:prstClr val="white"/>
                </a:solidFill>
              </a:rPr>
              <a:pPr>
                <a:defRPr/>
              </a:pPr>
              <a:t>6/10/2020</a:t>
            </a:fld>
            <a:endParaRPr lang="en-US">
              <a:solidFill>
                <a:prstClr val="white"/>
              </a:solidFill>
            </a:endParaRPr>
          </a:p>
        </p:txBody>
      </p:sp>
    </p:spTree>
    <p:extLst>
      <p:ext uri="{BB962C8B-B14F-4D97-AF65-F5344CB8AC3E}">
        <p14:creationId xmlns:p14="http://schemas.microsoft.com/office/powerpoint/2010/main" val="651356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Freeform 1"/>
          <p:cNvSpPr>
            <a:spLocks noChangeArrowheads="1"/>
          </p:cNvSpPr>
          <p:nvPr userDrawn="1"/>
        </p:nvSpPr>
        <p:spPr bwMode="auto">
          <a:xfrm>
            <a:off x="1089025" y="1052513"/>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3" name="Freeform 1"/>
          <p:cNvSpPr>
            <a:spLocks noChangeArrowheads="1"/>
          </p:cNvSpPr>
          <p:nvPr userDrawn="1"/>
        </p:nvSpPr>
        <p:spPr bwMode="auto">
          <a:xfrm>
            <a:off x="1997075" y="1052513"/>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4" name="Freeform 1"/>
          <p:cNvSpPr>
            <a:spLocks noChangeArrowheads="1"/>
          </p:cNvSpPr>
          <p:nvPr userDrawn="1"/>
        </p:nvSpPr>
        <p:spPr bwMode="auto">
          <a:xfrm>
            <a:off x="2905125"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5" name="Freeform 1"/>
          <p:cNvSpPr>
            <a:spLocks noChangeArrowheads="1"/>
          </p:cNvSpPr>
          <p:nvPr userDrawn="1"/>
        </p:nvSpPr>
        <p:spPr bwMode="auto">
          <a:xfrm>
            <a:off x="3813175"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6" name="Freeform 1"/>
          <p:cNvSpPr>
            <a:spLocks noChangeArrowheads="1"/>
          </p:cNvSpPr>
          <p:nvPr userDrawn="1"/>
        </p:nvSpPr>
        <p:spPr bwMode="auto">
          <a:xfrm>
            <a:off x="4721225"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7" name="Freeform 1"/>
          <p:cNvSpPr>
            <a:spLocks noChangeArrowheads="1"/>
          </p:cNvSpPr>
          <p:nvPr userDrawn="1"/>
        </p:nvSpPr>
        <p:spPr bwMode="auto">
          <a:xfrm>
            <a:off x="5627688" y="1052513"/>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8" name="Freeform 1"/>
          <p:cNvSpPr>
            <a:spLocks noChangeArrowheads="1"/>
          </p:cNvSpPr>
          <p:nvPr userDrawn="1"/>
        </p:nvSpPr>
        <p:spPr bwMode="auto">
          <a:xfrm>
            <a:off x="6535738" y="1052513"/>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9" name="Freeform 1"/>
          <p:cNvSpPr>
            <a:spLocks noChangeArrowheads="1"/>
          </p:cNvSpPr>
          <p:nvPr userDrawn="1"/>
        </p:nvSpPr>
        <p:spPr bwMode="auto">
          <a:xfrm>
            <a:off x="7443788"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0" name="Freeform 1"/>
          <p:cNvSpPr>
            <a:spLocks noChangeArrowheads="1"/>
          </p:cNvSpPr>
          <p:nvPr userDrawn="1"/>
        </p:nvSpPr>
        <p:spPr bwMode="auto">
          <a:xfrm>
            <a:off x="8318500"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1" name="Freeform 1"/>
          <p:cNvSpPr>
            <a:spLocks noChangeArrowheads="1"/>
          </p:cNvSpPr>
          <p:nvPr userDrawn="1"/>
        </p:nvSpPr>
        <p:spPr bwMode="auto">
          <a:xfrm>
            <a:off x="182563" y="1052513"/>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2" name="Freeform 1"/>
          <p:cNvSpPr>
            <a:spLocks noChangeArrowheads="1"/>
          </p:cNvSpPr>
          <p:nvPr userDrawn="1"/>
        </p:nvSpPr>
        <p:spPr bwMode="auto">
          <a:xfrm>
            <a:off x="1089025" y="2708275"/>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3" name="Freeform 1"/>
          <p:cNvSpPr>
            <a:spLocks noChangeArrowheads="1"/>
          </p:cNvSpPr>
          <p:nvPr userDrawn="1"/>
        </p:nvSpPr>
        <p:spPr bwMode="auto">
          <a:xfrm>
            <a:off x="1997075" y="2708275"/>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1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4" name="Freeform 1"/>
          <p:cNvSpPr>
            <a:spLocks noChangeArrowheads="1"/>
          </p:cNvSpPr>
          <p:nvPr userDrawn="1"/>
        </p:nvSpPr>
        <p:spPr bwMode="auto">
          <a:xfrm>
            <a:off x="2905125"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5" name="Freeform 1"/>
          <p:cNvSpPr>
            <a:spLocks noChangeArrowheads="1"/>
          </p:cNvSpPr>
          <p:nvPr userDrawn="1"/>
        </p:nvSpPr>
        <p:spPr bwMode="auto">
          <a:xfrm>
            <a:off x="3813175"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6" name="Freeform 1"/>
          <p:cNvSpPr>
            <a:spLocks noChangeArrowheads="1"/>
          </p:cNvSpPr>
          <p:nvPr userDrawn="1"/>
        </p:nvSpPr>
        <p:spPr bwMode="auto">
          <a:xfrm>
            <a:off x="4721225"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7" name="Freeform 1"/>
          <p:cNvSpPr>
            <a:spLocks noChangeArrowheads="1"/>
          </p:cNvSpPr>
          <p:nvPr userDrawn="1"/>
        </p:nvSpPr>
        <p:spPr bwMode="auto">
          <a:xfrm>
            <a:off x="5627688" y="2708275"/>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8" name="Freeform 1"/>
          <p:cNvSpPr>
            <a:spLocks noChangeArrowheads="1"/>
          </p:cNvSpPr>
          <p:nvPr userDrawn="1"/>
        </p:nvSpPr>
        <p:spPr bwMode="auto">
          <a:xfrm>
            <a:off x="6535738" y="2708275"/>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19" name="Freeform 1"/>
          <p:cNvSpPr>
            <a:spLocks noChangeArrowheads="1"/>
          </p:cNvSpPr>
          <p:nvPr userDrawn="1"/>
        </p:nvSpPr>
        <p:spPr bwMode="auto">
          <a:xfrm>
            <a:off x="7443788"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0" name="Freeform 1"/>
          <p:cNvSpPr>
            <a:spLocks noChangeArrowheads="1"/>
          </p:cNvSpPr>
          <p:nvPr userDrawn="1"/>
        </p:nvSpPr>
        <p:spPr bwMode="auto">
          <a:xfrm>
            <a:off x="8318500"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1" name="Freeform 1"/>
          <p:cNvSpPr>
            <a:spLocks noChangeArrowheads="1"/>
          </p:cNvSpPr>
          <p:nvPr userDrawn="1"/>
        </p:nvSpPr>
        <p:spPr bwMode="auto">
          <a:xfrm>
            <a:off x="182563" y="2708275"/>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2" name="Freeform 1"/>
          <p:cNvSpPr>
            <a:spLocks noChangeArrowheads="1"/>
          </p:cNvSpPr>
          <p:nvPr userDrawn="1"/>
        </p:nvSpPr>
        <p:spPr bwMode="auto">
          <a:xfrm>
            <a:off x="1089025" y="4559300"/>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3" name="Freeform 1"/>
          <p:cNvSpPr>
            <a:spLocks noChangeArrowheads="1"/>
          </p:cNvSpPr>
          <p:nvPr userDrawn="1"/>
        </p:nvSpPr>
        <p:spPr bwMode="auto">
          <a:xfrm>
            <a:off x="1997075" y="4559300"/>
            <a:ext cx="649288" cy="669925"/>
          </a:xfrm>
          <a:custGeom>
            <a:avLst/>
            <a:gdLst>
              <a:gd name="T0" fmla="*/ 44775456 w 9401"/>
              <a:gd name="T1" fmla="*/ 8903887 h 9279"/>
              <a:gd name="T2" fmla="*/ 44775456 w 9401"/>
              <a:gd name="T3" fmla="*/ 8903887 h 9279"/>
              <a:gd name="T4" fmla="*/ 44775456 w 9401"/>
              <a:gd name="T5" fmla="*/ 8263419 h 9279"/>
              <a:gd name="T6" fmla="*/ 44584903 w 9401"/>
              <a:gd name="T7" fmla="*/ 8055128 h 9279"/>
              <a:gd name="T8" fmla="*/ 44584903 w 9401"/>
              <a:gd name="T9" fmla="*/ 3816674 h 9279"/>
              <a:gd name="T10" fmla="*/ 44389654 w 9401"/>
              <a:gd name="T11" fmla="*/ 1275666 h 9279"/>
              <a:gd name="T12" fmla="*/ 43617981 w 9401"/>
              <a:gd name="T13" fmla="*/ 1062249 h 9279"/>
              <a:gd name="T14" fmla="*/ 40121661 w 9401"/>
              <a:gd name="T15" fmla="*/ 848759 h 9279"/>
              <a:gd name="T16" fmla="*/ 32952834 w 9401"/>
              <a:gd name="T17" fmla="*/ 635270 h 9279"/>
              <a:gd name="T18" fmla="*/ 29661363 w 9401"/>
              <a:gd name="T19" fmla="*/ 426979 h 9279"/>
              <a:gd name="T20" fmla="*/ 28303804 w 9401"/>
              <a:gd name="T21" fmla="*/ 426979 h 9279"/>
              <a:gd name="T22" fmla="*/ 23650010 w 9401"/>
              <a:gd name="T23" fmla="*/ 0 h 9279"/>
              <a:gd name="T24" fmla="*/ 16481182 w 9401"/>
              <a:gd name="T25" fmla="*/ 218688 h 9279"/>
              <a:gd name="T26" fmla="*/ 12213189 w 9401"/>
              <a:gd name="T27" fmla="*/ 218688 h 9279"/>
              <a:gd name="T28" fmla="*/ 11436820 w 9401"/>
              <a:gd name="T29" fmla="*/ 218688 h 9279"/>
              <a:gd name="T30" fmla="*/ 4849113 w 9401"/>
              <a:gd name="T31" fmla="*/ 848759 h 9279"/>
              <a:gd name="T32" fmla="*/ 4267993 w 9401"/>
              <a:gd name="T33" fmla="*/ 848759 h 9279"/>
              <a:gd name="T34" fmla="*/ 0 w 9401"/>
              <a:gd name="T35" fmla="*/ 1275666 h 9279"/>
              <a:gd name="T36" fmla="*/ 0 w 9401"/>
              <a:gd name="T37" fmla="*/ 5300631 h 9279"/>
              <a:gd name="T38" fmla="*/ 200084 w 9401"/>
              <a:gd name="T39" fmla="*/ 5930703 h 9279"/>
              <a:gd name="T40" fmla="*/ 200084 w 9401"/>
              <a:gd name="T41" fmla="*/ 23519717 h 9279"/>
              <a:gd name="T42" fmla="*/ 390567 w 9401"/>
              <a:gd name="T43" fmla="*/ 26909484 h 9279"/>
              <a:gd name="T44" fmla="*/ 581120 w 9401"/>
              <a:gd name="T45" fmla="*/ 33902364 h 9279"/>
              <a:gd name="T46" fmla="*/ 776438 w 9401"/>
              <a:gd name="T47" fmla="*/ 40895315 h 9279"/>
              <a:gd name="T48" fmla="*/ 776438 w 9401"/>
              <a:gd name="T49" fmla="*/ 45347186 h 9279"/>
              <a:gd name="T50" fmla="*/ 971756 w 9401"/>
              <a:gd name="T51" fmla="*/ 46404237 h 9279"/>
              <a:gd name="T52" fmla="*/ 1357558 w 9401"/>
              <a:gd name="T53" fmla="*/ 46831216 h 9279"/>
              <a:gd name="T54" fmla="*/ 5625482 w 9401"/>
              <a:gd name="T55" fmla="*/ 47039507 h 9279"/>
              <a:gd name="T56" fmla="*/ 9112271 w 9401"/>
              <a:gd name="T57" fmla="*/ 47247726 h 9279"/>
              <a:gd name="T58" fmla="*/ 13570748 w 9401"/>
              <a:gd name="T59" fmla="*/ 47461215 h 9279"/>
              <a:gd name="T60" fmla="*/ 19382086 w 9401"/>
              <a:gd name="T61" fmla="*/ 47674705 h 9279"/>
              <a:gd name="T62" fmla="*/ 20358539 w 9401"/>
              <a:gd name="T63" fmla="*/ 47674705 h 9279"/>
              <a:gd name="T64" fmla="*/ 22873572 w 9401"/>
              <a:gd name="T65" fmla="*/ 48096485 h 9279"/>
              <a:gd name="T66" fmla="*/ 25007568 w 9401"/>
              <a:gd name="T67" fmla="*/ 48096485 h 9279"/>
              <a:gd name="T68" fmla="*/ 26560444 w 9401"/>
              <a:gd name="T69" fmla="*/ 48309975 h 9279"/>
              <a:gd name="T70" fmla="*/ 35277314 w 9401"/>
              <a:gd name="T71" fmla="*/ 48309975 h 9279"/>
              <a:gd name="T72" fmla="*/ 35472632 w 9401"/>
              <a:gd name="T73" fmla="*/ 48309975 h 9279"/>
              <a:gd name="T74" fmla="*/ 37987665 w 9401"/>
              <a:gd name="T75" fmla="*/ 48096485 h 9279"/>
              <a:gd name="T76" fmla="*/ 42841543 w 9401"/>
              <a:gd name="T77" fmla="*/ 47888194 h 9279"/>
              <a:gd name="T78" fmla="*/ 43032096 w 9401"/>
              <a:gd name="T79" fmla="*/ 44498499 h 9279"/>
              <a:gd name="T80" fmla="*/ 43222579 w 9401"/>
              <a:gd name="T81" fmla="*/ 42801053 h 9279"/>
              <a:gd name="T82" fmla="*/ 43417898 w 9401"/>
              <a:gd name="T83" fmla="*/ 40681826 h 9279"/>
              <a:gd name="T84" fmla="*/ 43617981 w 9401"/>
              <a:gd name="T85" fmla="*/ 38135620 h 9279"/>
              <a:gd name="T86" fmla="*/ 43617981 w 9401"/>
              <a:gd name="T87" fmla="*/ 35594612 h 9279"/>
              <a:gd name="T88" fmla="*/ 43999018 w 9401"/>
              <a:gd name="T89" fmla="*/ 29450420 h 9279"/>
              <a:gd name="T90" fmla="*/ 44194336 w 9401"/>
              <a:gd name="T91" fmla="*/ 25425455 h 9279"/>
              <a:gd name="T92" fmla="*/ 44389654 w 9401"/>
              <a:gd name="T93" fmla="*/ 20557001 h 9279"/>
              <a:gd name="T94" fmla="*/ 44584903 w 9401"/>
              <a:gd name="T95" fmla="*/ 16532036 h 9279"/>
              <a:gd name="T96" fmla="*/ 44584903 w 9401"/>
              <a:gd name="T97" fmla="*/ 12293582 h 9279"/>
              <a:gd name="T98" fmla="*/ 44584903 w 9401"/>
              <a:gd name="T99" fmla="*/ 9320397 h 9279"/>
              <a:gd name="T100" fmla="*/ 4477545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7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4" name="Freeform 1"/>
          <p:cNvSpPr>
            <a:spLocks noChangeArrowheads="1"/>
          </p:cNvSpPr>
          <p:nvPr userDrawn="1"/>
        </p:nvSpPr>
        <p:spPr bwMode="auto">
          <a:xfrm>
            <a:off x="2905125"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5" name="Freeform 1"/>
          <p:cNvSpPr>
            <a:spLocks noChangeArrowheads="1"/>
          </p:cNvSpPr>
          <p:nvPr userDrawn="1"/>
        </p:nvSpPr>
        <p:spPr bwMode="auto">
          <a:xfrm>
            <a:off x="3813175"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6" name="Freeform 1"/>
          <p:cNvSpPr>
            <a:spLocks noChangeArrowheads="1"/>
          </p:cNvSpPr>
          <p:nvPr userDrawn="1"/>
        </p:nvSpPr>
        <p:spPr bwMode="auto">
          <a:xfrm>
            <a:off x="4721225"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7" name="Freeform 1"/>
          <p:cNvSpPr>
            <a:spLocks noChangeArrowheads="1"/>
          </p:cNvSpPr>
          <p:nvPr userDrawn="1"/>
        </p:nvSpPr>
        <p:spPr bwMode="auto">
          <a:xfrm>
            <a:off x="5627688" y="4559300"/>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8" name="Freeform 1"/>
          <p:cNvSpPr>
            <a:spLocks noChangeArrowheads="1"/>
          </p:cNvSpPr>
          <p:nvPr userDrawn="1"/>
        </p:nvSpPr>
        <p:spPr bwMode="auto">
          <a:xfrm>
            <a:off x="6535738" y="4559300"/>
            <a:ext cx="649287" cy="669925"/>
          </a:xfrm>
          <a:custGeom>
            <a:avLst/>
            <a:gdLst>
              <a:gd name="T0" fmla="*/ 44775387 w 9401"/>
              <a:gd name="T1" fmla="*/ 8903887 h 9279"/>
              <a:gd name="T2" fmla="*/ 44775387 w 9401"/>
              <a:gd name="T3" fmla="*/ 8903887 h 9279"/>
              <a:gd name="T4" fmla="*/ 44775387 w 9401"/>
              <a:gd name="T5" fmla="*/ 8263419 h 9279"/>
              <a:gd name="T6" fmla="*/ 44584834 w 9401"/>
              <a:gd name="T7" fmla="*/ 8055128 h 9279"/>
              <a:gd name="T8" fmla="*/ 44584834 w 9401"/>
              <a:gd name="T9" fmla="*/ 3816674 h 9279"/>
              <a:gd name="T10" fmla="*/ 44389586 w 9401"/>
              <a:gd name="T11" fmla="*/ 1275666 h 9279"/>
              <a:gd name="T12" fmla="*/ 43617914 w 9401"/>
              <a:gd name="T13" fmla="*/ 1062249 h 9279"/>
              <a:gd name="T14" fmla="*/ 40121599 w 9401"/>
              <a:gd name="T15" fmla="*/ 848759 h 9279"/>
              <a:gd name="T16" fmla="*/ 32952783 w 9401"/>
              <a:gd name="T17" fmla="*/ 635270 h 9279"/>
              <a:gd name="T18" fmla="*/ 29661317 w 9401"/>
              <a:gd name="T19" fmla="*/ 426979 h 9279"/>
              <a:gd name="T20" fmla="*/ 28303761 w 9401"/>
              <a:gd name="T21" fmla="*/ 426979 h 9279"/>
              <a:gd name="T22" fmla="*/ 23649973 w 9401"/>
              <a:gd name="T23" fmla="*/ 0 h 9279"/>
              <a:gd name="T24" fmla="*/ 16481157 w 9401"/>
              <a:gd name="T25" fmla="*/ 218688 h 9279"/>
              <a:gd name="T26" fmla="*/ 12213171 w 9401"/>
              <a:gd name="T27" fmla="*/ 218688 h 9279"/>
              <a:gd name="T28" fmla="*/ 11436803 w 9401"/>
              <a:gd name="T29" fmla="*/ 218688 h 9279"/>
              <a:gd name="T30" fmla="*/ 4849105 w 9401"/>
              <a:gd name="T31" fmla="*/ 848759 h 9279"/>
              <a:gd name="T32" fmla="*/ 4267986 w 9401"/>
              <a:gd name="T33" fmla="*/ 848759 h 9279"/>
              <a:gd name="T34" fmla="*/ 0 w 9401"/>
              <a:gd name="T35" fmla="*/ 1275666 h 9279"/>
              <a:gd name="T36" fmla="*/ 0 w 9401"/>
              <a:gd name="T37" fmla="*/ 5300631 h 9279"/>
              <a:gd name="T38" fmla="*/ 200083 w 9401"/>
              <a:gd name="T39" fmla="*/ 5930703 h 9279"/>
              <a:gd name="T40" fmla="*/ 200083 w 9401"/>
              <a:gd name="T41" fmla="*/ 23519717 h 9279"/>
              <a:gd name="T42" fmla="*/ 390567 w 9401"/>
              <a:gd name="T43" fmla="*/ 26909484 h 9279"/>
              <a:gd name="T44" fmla="*/ 581119 w 9401"/>
              <a:gd name="T45" fmla="*/ 33902364 h 9279"/>
              <a:gd name="T46" fmla="*/ 776437 w 9401"/>
              <a:gd name="T47" fmla="*/ 40895315 h 9279"/>
              <a:gd name="T48" fmla="*/ 776437 w 9401"/>
              <a:gd name="T49" fmla="*/ 45347186 h 9279"/>
              <a:gd name="T50" fmla="*/ 971755 w 9401"/>
              <a:gd name="T51" fmla="*/ 46404237 h 9279"/>
              <a:gd name="T52" fmla="*/ 1357556 w 9401"/>
              <a:gd name="T53" fmla="*/ 46831216 h 9279"/>
              <a:gd name="T54" fmla="*/ 5625473 w 9401"/>
              <a:gd name="T55" fmla="*/ 47039507 h 9279"/>
              <a:gd name="T56" fmla="*/ 9112257 w 9401"/>
              <a:gd name="T57" fmla="*/ 47247726 h 9279"/>
              <a:gd name="T58" fmla="*/ 13570727 w 9401"/>
              <a:gd name="T59" fmla="*/ 47461215 h 9279"/>
              <a:gd name="T60" fmla="*/ 19382056 w 9401"/>
              <a:gd name="T61" fmla="*/ 47674705 h 9279"/>
              <a:gd name="T62" fmla="*/ 20358507 w 9401"/>
              <a:gd name="T63" fmla="*/ 47674705 h 9279"/>
              <a:gd name="T64" fmla="*/ 22873536 w 9401"/>
              <a:gd name="T65" fmla="*/ 48096485 h 9279"/>
              <a:gd name="T66" fmla="*/ 25007529 w 9401"/>
              <a:gd name="T67" fmla="*/ 48096485 h 9279"/>
              <a:gd name="T68" fmla="*/ 26560404 w 9401"/>
              <a:gd name="T69" fmla="*/ 48309975 h 9279"/>
              <a:gd name="T70" fmla="*/ 35277259 w 9401"/>
              <a:gd name="T71" fmla="*/ 48309975 h 9279"/>
              <a:gd name="T72" fmla="*/ 35472577 w 9401"/>
              <a:gd name="T73" fmla="*/ 48309975 h 9279"/>
              <a:gd name="T74" fmla="*/ 37987606 w 9401"/>
              <a:gd name="T75" fmla="*/ 48096485 h 9279"/>
              <a:gd name="T76" fmla="*/ 42841477 w 9401"/>
              <a:gd name="T77" fmla="*/ 47888194 h 9279"/>
              <a:gd name="T78" fmla="*/ 43032029 w 9401"/>
              <a:gd name="T79" fmla="*/ 44498499 h 9279"/>
              <a:gd name="T80" fmla="*/ 43222513 w 9401"/>
              <a:gd name="T81" fmla="*/ 42801053 h 9279"/>
              <a:gd name="T82" fmla="*/ 43417831 w 9401"/>
              <a:gd name="T83" fmla="*/ 40681826 h 9279"/>
              <a:gd name="T84" fmla="*/ 43617914 w 9401"/>
              <a:gd name="T85" fmla="*/ 38135620 h 9279"/>
              <a:gd name="T86" fmla="*/ 43617914 w 9401"/>
              <a:gd name="T87" fmla="*/ 35594612 h 9279"/>
              <a:gd name="T88" fmla="*/ 43998950 w 9401"/>
              <a:gd name="T89" fmla="*/ 29450420 h 9279"/>
              <a:gd name="T90" fmla="*/ 44194268 w 9401"/>
              <a:gd name="T91" fmla="*/ 25425455 h 9279"/>
              <a:gd name="T92" fmla="*/ 44389586 w 9401"/>
              <a:gd name="T93" fmla="*/ 20557001 h 9279"/>
              <a:gd name="T94" fmla="*/ 44584834 w 9401"/>
              <a:gd name="T95" fmla="*/ 16532036 h 9279"/>
              <a:gd name="T96" fmla="*/ 44584834 w 9401"/>
              <a:gd name="T97" fmla="*/ 12293582 h 9279"/>
              <a:gd name="T98" fmla="*/ 44584834 w 9401"/>
              <a:gd name="T99" fmla="*/ 9320397 h 9279"/>
              <a:gd name="T100" fmla="*/ 44775387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9" name="Freeform 1"/>
          <p:cNvSpPr>
            <a:spLocks noChangeArrowheads="1"/>
          </p:cNvSpPr>
          <p:nvPr userDrawn="1"/>
        </p:nvSpPr>
        <p:spPr bwMode="auto">
          <a:xfrm>
            <a:off x="7443788"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30" name="Freeform 1"/>
          <p:cNvSpPr>
            <a:spLocks noChangeArrowheads="1"/>
          </p:cNvSpPr>
          <p:nvPr userDrawn="1"/>
        </p:nvSpPr>
        <p:spPr bwMode="auto">
          <a:xfrm>
            <a:off x="8318500"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31" name="Freeform 1"/>
          <p:cNvSpPr>
            <a:spLocks noChangeArrowheads="1"/>
          </p:cNvSpPr>
          <p:nvPr userDrawn="1"/>
        </p:nvSpPr>
        <p:spPr bwMode="auto">
          <a:xfrm>
            <a:off x="182563" y="4559300"/>
            <a:ext cx="647700" cy="669925"/>
          </a:xfrm>
          <a:custGeom>
            <a:avLst/>
            <a:gdLst>
              <a:gd name="T0" fmla="*/ 44665946 w 9401"/>
              <a:gd name="T1" fmla="*/ 8903887 h 9279"/>
              <a:gd name="T2" fmla="*/ 44665946 w 9401"/>
              <a:gd name="T3" fmla="*/ 8903887 h 9279"/>
              <a:gd name="T4" fmla="*/ 44665946 w 9401"/>
              <a:gd name="T5" fmla="*/ 8263419 h 9279"/>
              <a:gd name="T6" fmla="*/ 44475859 w 9401"/>
              <a:gd name="T7" fmla="*/ 8055128 h 9279"/>
              <a:gd name="T8" fmla="*/ 44475859 w 9401"/>
              <a:gd name="T9" fmla="*/ 3816674 h 9279"/>
              <a:gd name="T10" fmla="*/ 44281088 w 9401"/>
              <a:gd name="T11" fmla="*/ 1275666 h 9279"/>
              <a:gd name="T12" fmla="*/ 43511302 w 9401"/>
              <a:gd name="T13" fmla="*/ 1062249 h 9279"/>
              <a:gd name="T14" fmla="*/ 40023533 w 9401"/>
              <a:gd name="T15" fmla="*/ 848759 h 9279"/>
              <a:gd name="T16" fmla="*/ 32872239 w 9401"/>
              <a:gd name="T17" fmla="*/ 635270 h 9279"/>
              <a:gd name="T18" fmla="*/ 29588818 w 9401"/>
              <a:gd name="T19" fmla="*/ 426979 h 9279"/>
              <a:gd name="T20" fmla="*/ 28234580 w 9401"/>
              <a:gd name="T21" fmla="*/ 426979 h 9279"/>
              <a:gd name="T22" fmla="*/ 23592168 w 9401"/>
              <a:gd name="T23" fmla="*/ 0 h 9279"/>
              <a:gd name="T24" fmla="*/ 16440873 w 9401"/>
              <a:gd name="T25" fmla="*/ 218688 h 9279"/>
              <a:gd name="T26" fmla="*/ 12183319 w 9401"/>
              <a:gd name="T27" fmla="*/ 218688 h 9279"/>
              <a:gd name="T28" fmla="*/ 11408849 w 9401"/>
              <a:gd name="T29" fmla="*/ 218688 h 9279"/>
              <a:gd name="T30" fmla="*/ 4837253 w 9401"/>
              <a:gd name="T31" fmla="*/ 848759 h 9279"/>
              <a:gd name="T32" fmla="*/ 4257554 w 9401"/>
              <a:gd name="T33" fmla="*/ 848759 h 9279"/>
              <a:gd name="T34" fmla="*/ 0 w 9401"/>
              <a:gd name="T35" fmla="*/ 1275666 h 9279"/>
              <a:gd name="T36" fmla="*/ 0 w 9401"/>
              <a:gd name="T37" fmla="*/ 5300631 h 9279"/>
              <a:gd name="T38" fmla="*/ 199594 w 9401"/>
              <a:gd name="T39" fmla="*/ 5930703 h 9279"/>
              <a:gd name="T40" fmla="*/ 199594 w 9401"/>
              <a:gd name="T41" fmla="*/ 23519717 h 9279"/>
              <a:gd name="T42" fmla="*/ 389612 w 9401"/>
              <a:gd name="T43" fmla="*/ 26909484 h 9279"/>
              <a:gd name="T44" fmla="*/ 579699 w 9401"/>
              <a:gd name="T45" fmla="*/ 33902364 h 9279"/>
              <a:gd name="T46" fmla="*/ 774539 w 9401"/>
              <a:gd name="T47" fmla="*/ 40895315 h 9279"/>
              <a:gd name="T48" fmla="*/ 774539 w 9401"/>
              <a:gd name="T49" fmla="*/ 45347186 h 9279"/>
              <a:gd name="T50" fmla="*/ 969380 w 9401"/>
              <a:gd name="T51" fmla="*/ 46404237 h 9279"/>
              <a:gd name="T52" fmla="*/ 1354238 w 9401"/>
              <a:gd name="T53" fmla="*/ 46831216 h 9279"/>
              <a:gd name="T54" fmla="*/ 5611724 w 9401"/>
              <a:gd name="T55" fmla="*/ 47039507 h 9279"/>
              <a:gd name="T56" fmla="*/ 9089985 w 9401"/>
              <a:gd name="T57" fmla="*/ 47247726 h 9279"/>
              <a:gd name="T58" fmla="*/ 13537557 w 9401"/>
              <a:gd name="T59" fmla="*/ 47461215 h 9279"/>
              <a:gd name="T60" fmla="*/ 19334682 w 9401"/>
              <a:gd name="T61" fmla="*/ 47674705 h 9279"/>
              <a:gd name="T62" fmla="*/ 20308747 w 9401"/>
              <a:gd name="T63" fmla="*/ 47674705 h 9279"/>
              <a:gd name="T64" fmla="*/ 22817628 w 9401"/>
              <a:gd name="T65" fmla="*/ 48096485 h 9279"/>
              <a:gd name="T66" fmla="*/ 24946406 w 9401"/>
              <a:gd name="T67" fmla="*/ 48096485 h 9279"/>
              <a:gd name="T68" fmla="*/ 26495484 w 9401"/>
              <a:gd name="T69" fmla="*/ 48309975 h 9279"/>
              <a:gd name="T70" fmla="*/ 35191034 w 9401"/>
              <a:gd name="T71" fmla="*/ 48309975 h 9279"/>
              <a:gd name="T72" fmla="*/ 35385875 w 9401"/>
              <a:gd name="T73" fmla="*/ 48309975 h 9279"/>
              <a:gd name="T74" fmla="*/ 37894756 w 9401"/>
              <a:gd name="T75" fmla="*/ 48096485 h 9279"/>
              <a:gd name="T76" fmla="*/ 42736763 w 9401"/>
              <a:gd name="T77" fmla="*/ 47888194 h 9279"/>
              <a:gd name="T78" fmla="*/ 42926850 w 9401"/>
              <a:gd name="T79" fmla="*/ 44498499 h 9279"/>
              <a:gd name="T80" fmla="*/ 43116867 w 9401"/>
              <a:gd name="T81" fmla="*/ 42801053 h 9279"/>
              <a:gd name="T82" fmla="*/ 43311708 w 9401"/>
              <a:gd name="T83" fmla="*/ 40681826 h 9279"/>
              <a:gd name="T84" fmla="*/ 43511302 w 9401"/>
              <a:gd name="T85" fmla="*/ 38135620 h 9279"/>
              <a:gd name="T86" fmla="*/ 43511302 w 9401"/>
              <a:gd name="T87" fmla="*/ 35594612 h 9279"/>
              <a:gd name="T88" fmla="*/ 43891407 w 9401"/>
              <a:gd name="T89" fmla="*/ 29450420 h 9279"/>
              <a:gd name="T90" fmla="*/ 44086247 w 9401"/>
              <a:gd name="T91" fmla="*/ 25425455 h 9279"/>
              <a:gd name="T92" fmla="*/ 44281088 w 9401"/>
              <a:gd name="T93" fmla="*/ 20557001 h 9279"/>
              <a:gd name="T94" fmla="*/ 44475859 w 9401"/>
              <a:gd name="T95" fmla="*/ 16532036 h 9279"/>
              <a:gd name="T96" fmla="*/ 44475859 w 9401"/>
              <a:gd name="T97" fmla="*/ 12293582 h 9279"/>
              <a:gd name="T98" fmla="*/ 44475859 w 9401"/>
              <a:gd name="T99" fmla="*/ 9320397 h 9279"/>
              <a:gd name="T100" fmla="*/ 44665946 w 9401"/>
              <a:gd name="T101" fmla="*/ 8903887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32" name="Rectangle 31"/>
          <p:cNvSpPr>
            <a:spLocks noChangeArrowheads="1"/>
          </p:cNvSpPr>
          <p:nvPr userDrawn="1"/>
        </p:nvSpPr>
        <p:spPr bwMode="auto">
          <a:xfrm>
            <a:off x="187325" y="1700213"/>
            <a:ext cx="59531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184 </a:t>
            </a:r>
            <a:br>
              <a:rPr lang="en-US" altLang="en-US" sz="1400">
                <a:solidFill>
                  <a:prstClr val="black"/>
                </a:solidFill>
              </a:rPr>
            </a:br>
            <a:r>
              <a:rPr lang="en-US" altLang="en-US" sz="1400">
                <a:solidFill>
                  <a:prstClr val="black"/>
                </a:solidFill>
              </a:rPr>
              <a:t>G 41 </a:t>
            </a:r>
            <a:br>
              <a:rPr lang="en-US" altLang="en-US" sz="1400">
                <a:solidFill>
                  <a:prstClr val="black"/>
                </a:solidFill>
              </a:rPr>
            </a:br>
            <a:r>
              <a:rPr lang="en-US" altLang="en-US" sz="1400">
                <a:solidFill>
                  <a:prstClr val="black"/>
                </a:solidFill>
              </a:rPr>
              <a:t>B 8</a:t>
            </a:r>
          </a:p>
        </p:txBody>
      </p:sp>
      <p:sp>
        <p:nvSpPr>
          <p:cNvPr id="33" name="Rectangle 32"/>
          <p:cNvSpPr>
            <a:spLocks noChangeArrowheads="1"/>
          </p:cNvSpPr>
          <p:nvPr userDrawn="1"/>
        </p:nvSpPr>
        <p:spPr bwMode="auto">
          <a:xfrm>
            <a:off x="1089025" y="1700213"/>
            <a:ext cx="612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227 </a:t>
            </a:r>
            <a:br>
              <a:rPr lang="en-US" altLang="en-US" sz="1400">
                <a:solidFill>
                  <a:prstClr val="black"/>
                </a:solidFill>
              </a:rPr>
            </a:br>
            <a:r>
              <a:rPr lang="en-US" altLang="en-US" sz="1400">
                <a:solidFill>
                  <a:prstClr val="black"/>
                </a:solidFill>
              </a:rPr>
              <a:t>G 202 </a:t>
            </a:r>
            <a:br>
              <a:rPr lang="en-US" altLang="en-US" sz="1400">
                <a:solidFill>
                  <a:prstClr val="black"/>
                </a:solidFill>
              </a:rPr>
            </a:br>
            <a:r>
              <a:rPr lang="en-US" altLang="en-US" sz="1400">
                <a:solidFill>
                  <a:prstClr val="black"/>
                </a:solidFill>
              </a:rPr>
              <a:t>B 0</a:t>
            </a:r>
          </a:p>
        </p:txBody>
      </p:sp>
      <p:sp>
        <p:nvSpPr>
          <p:cNvPr id="34" name="Rectangle 33"/>
          <p:cNvSpPr>
            <a:spLocks noChangeArrowheads="1"/>
          </p:cNvSpPr>
          <p:nvPr userDrawn="1"/>
        </p:nvSpPr>
        <p:spPr bwMode="auto">
          <a:xfrm>
            <a:off x="1997075" y="170021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217 </a:t>
            </a:r>
            <a:br>
              <a:rPr lang="en-US" altLang="en-US" sz="1400">
                <a:solidFill>
                  <a:prstClr val="black"/>
                </a:solidFill>
              </a:rPr>
            </a:br>
            <a:r>
              <a:rPr lang="en-US" altLang="en-US" sz="1400">
                <a:solidFill>
                  <a:prstClr val="black"/>
                </a:solidFill>
              </a:rPr>
              <a:t>G 137 </a:t>
            </a:r>
            <a:br>
              <a:rPr lang="en-US" altLang="en-US" sz="1400">
                <a:solidFill>
                  <a:prstClr val="black"/>
                </a:solidFill>
              </a:rPr>
            </a:br>
            <a:r>
              <a:rPr lang="en-US" altLang="en-US" sz="1400">
                <a:solidFill>
                  <a:prstClr val="black"/>
                </a:solidFill>
              </a:rPr>
              <a:t>B 76</a:t>
            </a:r>
          </a:p>
        </p:txBody>
      </p:sp>
      <p:sp>
        <p:nvSpPr>
          <p:cNvPr id="35" name="Rectangle 34"/>
          <p:cNvSpPr>
            <a:spLocks noChangeArrowheads="1"/>
          </p:cNvSpPr>
          <p:nvPr userDrawn="1"/>
        </p:nvSpPr>
        <p:spPr bwMode="auto">
          <a:xfrm>
            <a:off x="2905125" y="170021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60 </a:t>
            </a:r>
            <a:br>
              <a:rPr lang="en-US" altLang="en-US" sz="1400">
                <a:solidFill>
                  <a:prstClr val="black"/>
                </a:solidFill>
              </a:rPr>
            </a:br>
            <a:r>
              <a:rPr lang="en-US" altLang="en-US" sz="1400">
                <a:solidFill>
                  <a:prstClr val="black"/>
                </a:solidFill>
              </a:rPr>
              <a:t>G 107 </a:t>
            </a:r>
            <a:br>
              <a:rPr lang="en-US" altLang="en-US" sz="1400">
                <a:solidFill>
                  <a:prstClr val="black"/>
                </a:solidFill>
              </a:rPr>
            </a:br>
            <a:r>
              <a:rPr lang="en-US" altLang="en-US" sz="1400">
                <a:solidFill>
                  <a:prstClr val="black"/>
                </a:solidFill>
              </a:rPr>
              <a:t>B 43</a:t>
            </a:r>
          </a:p>
        </p:txBody>
      </p:sp>
      <p:sp>
        <p:nvSpPr>
          <p:cNvPr id="36" name="Rectangle 35"/>
          <p:cNvSpPr>
            <a:spLocks noChangeArrowheads="1"/>
          </p:cNvSpPr>
          <p:nvPr userDrawn="1"/>
        </p:nvSpPr>
        <p:spPr bwMode="auto">
          <a:xfrm>
            <a:off x="3813175" y="170021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133 </a:t>
            </a:r>
            <a:br>
              <a:rPr lang="en-US" altLang="en-US" sz="1400">
                <a:solidFill>
                  <a:prstClr val="black"/>
                </a:solidFill>
              </a:rPr>
            </a:br>
            <a:r>
              <a:rPr lang="en-US" altLang="en-US" sz="1400">
                <a:solidFill>
                  <a:prstClr val="black"/>
                </a:solidFill>
              </a:rPr>
              <a:t>G 136 </a:t>
            </a:r>
            <a:br>
              <a:rPr lang="en-US" altLang="en-US" sz="1400">
                <a:solidFill>
                  <a:prstClr val="black"/>
                </a:solidFill>
              </a:rPr>
            </a:br>
            <a:r>
              <a:rPr lang="en-US" altLang="en-US" sz="1400">
                <a:solidFill>
                  <a:prstClr val="black"/>
                </a:solidFill>
              </a:rPr>
              <a:t>B 37</a:t>
            </a:r>
          </a:p>
        </p:txBody>
      </p:sp>
      <p:sp>
        <p:nvSpPr>
          <p:cNvPr id="37" name="Rectangle 36"/>
          <p:cNvSpPr>
            <a:spLocks noChangeArrowheads="1"/>
          </p:cNvSpPr>
          <p:nvPr userDrawn="1"/>
        </p:nvSpPr>
        <p:spPr bwMode="auto">
          <a:xfrm>
            <a:off x="4721225" y="1700213"/>
            <a:ext cx="5953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163 </a:t>
            </a:r>
            <a:br>
              <a:rPr lang="en-US" altLang="en-US" sz="1400">
                <a:solidFill>
                  <a:prstClr val="black"/>
                </a:solidFill>
              </a:rPr>
            </a:br>
            <a:r>
              <a:rPr lang="en-US" altLang="en-US" sz="1400">
                <a:solidFill>
                  <a:prstClr val="black"/>
                </a:solidFill>
              </a:rPr>
              <a:t>G 64 </a:t>
            </a:r>
            <a:br>
              <a:rPr lang="en-US" altLang="en-US" sz="1400">
                <a:solidFill>
                  <a:prstClr val="black"/>
                </a:solidFill>
              </a:rPr>
            </a:br>
            <a:r>
              <a:rPr lang="en-US" altLang="en-US" sz="1400">
                <a:solidFill>
                  <a:prstClr val="black"/>
                </a:solidFill>
              </a:rPr>
              <a:t>B 28</a:t>
            </a:r>
          </a:p>
        </p:txBody>
      </p:sp>
      <p:sp>
        <p:nvSpPr>
          <p:cNvPr id="38" name="Rectangle 37"/>
          <p:cNvSpPr>
            <a:spLocks noChangeArrowheads="1"/>
          </p:cNvSpPr>
          <p:nvPr userDrawn="1"/>
        </p:nvSpPr>
        <p:spPr bwMode="auto">
          <a:xfrm>
            <a:off x="5627688" y="1700213"/>
            <a:ext cx="612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0 </a:t>
            </a:r>
            <a:br>
              <a:rPr lang="en-US" altLang="en-US" sz="1400">
                <a:solidFill>
                  <a:prstClr val="black"/>
                </a:solidFill>
              </a:rPr>
            </a:br>
            <a:r>
              <a:rPr lang="en-US" altLang="en-US" sz="1400">
                <a:solidFill>
                  <a:prstClr val="black"/>
                </a:solidFill>
              </a:rPr>
              <a:t>G 106 </a:t>
            </a:r>
            <a:br>
              <a:rPr lang="en-US" altLang="en-US" sz="1400">
                <a:solidFill>
                  <a:prstClr val="black"/>
                </a:solidFill>
              </a:rPr>
            </a:br>
            <a:r>
              <a:rPr lang="en-US" altLang="en-US" sz="1400">
                <a:solidFill>
                  <a:prstClr val="black"/>
                </a:solidFill>
              </a:rPr>
              <a:t>B 138</a:t>
            </a:r>
          </a:p>
        </p:txBody>
      </p:sp>
      <p:sp>
        <p:nvSpPr>
          <p:cNvPr id="39" name="Rectangle 38"/>
          <p:cNvSpPr>
            <a:spLocks noChangeArrowheads="1"/>
          </p:cNvSpPr>
          <p:nvPr userDrawn="1"/>
        </p:nvSpPr>
        <p:spPr bwMode="auto">
          <a:xfrm>
            <a:off x="6535738" y="1700213"/>
            <a:ext cx="6111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0 </a:t>
            </a:r>
            <a:br>
              <a:rPr lang="en-US" altLang="en-US" sz="1400">
                <a:solidFill>
                  <a:prstClr val="black"/>
                </a:solidFill>
              </a:rPr>
            </a:br>
            <a:r>
              <a:rPr lang="en-US" altLang="en-US" sz="1400">
                <a:solidFill>
                  <a:prstClr val="black"/>
                </a:solidFill>
              </a:rPr>
              <a:t>G 108 </a:t>
            </a:r>
            <a:br>
              <a:rPr lang="en-US" altLang="en-US" sz="1400">
                <a:solidFill>
                  <a:prstClr val="black"/>
                </a:solidFill>
              </a:rPr>
            </a:br>
            <a:r>
              <a:rPr lang="en-US" altLang="en-US" sz="1400">
                <a:solidFill>
                  <a:prstClr val="black"/>
                </a:solidFill>
              </a:rPr>
              <a:t>B 113</a:t>
            </a:r>
          </a:p>
        </p:txBody>
      </p:sp>
      <p:sp>
        <p:nvSpPr>
          <p:cNvPr id="40" name="Rectangle 39"/>
          <p:cNvSpPr>
            <a:spLocks noChangeArrowheads="1"/>
          </p:cNvSpPr>
          <p:nvPr userDrawn="1"/>
        </p:nvSpPr>
        <p:spPr bwMode="auto">
          <a:xfrm>
            <a:off x="7443788" y="1700213"/>
            <a:ext cx="5953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134 </a:t>
            </a:r>
            <a:br>
              <a:rPr lang="en-US" altLang="en-US" sz="1400">
                <a:solidFill>
                  <a:prstClr val="black"/>
                </a:solidFill>
              </a:rPr>
            </a:br>
            <a:r>
              <a:rPr lang="en-US" altLang="en-US" sz="1400">
                <a:solidFill>
                  <a:prstClr val="black"/>
                </a:solidFill>
              </a:rPr>
              <a:t>G 0 </a:t>
            </a:r>
            <a:br>
              <a:rPr lang="en-US" altLang="en-US" sz="1400">
                <a:solidFill>
                  <a:prstClr val="black"/>
                </a:solidFill>
              </a:rPr>
            </a:br>
            <a:r>
              <a:rPr lang="en-US" altLang="en-US" sz="1400">
                <a:solidFill>
                  <a:prstClr val="black"/>
                </a:solidFill>
              </a:rPr>
              <a:t>B 91</a:t>
            </a:r>
          </a:p>
        </p:txBody>
      </p:sp>
      <p:sp>
        <p:nvSpPr>
          <p:cNvPr id="41" name="Rectangle 40"/>
          <p:cNvSpPr>
            <a:spLocks noChangeArrowheads="1"/>
          </p:cNvSpPr>
          <p:nvPr userDrawn="1"/>
        </p:nvSpPr>
        <p:spPr bwMode="auto">
          <a:xfrm>
            <a:off x="8318500" y="1700213"/>
            <a:ext cx="5953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110 </a:t>
            </a:r>
            <a:br>
              <a:rPr lang="en-US" altLang="en-US" sz="1400">
                <a:solidFill>
                  <a:prstClr val="black"/>
                </a:solidFill>
              </a:rPr>
            </a:br>
            <a:r>
              <a:rPr lang="en-US" altLang="en-US" sz="1400">
                <a:solidFill>
                  <a:prstClr val="black"/>
                </a:solidFill>
              </a:rPr>
              <a:t>G 58 </a:t>
            </a:r>
            <a:br>
              <a:rPr lang="en-US" altLang="en-US" sz="1400">
                <a:solidFill>
                  <a:prstClr val="black"/>
                </a:solidFill>
              </a:rPr>
            </a:br>
            <a:r>
              <a:rPr lang="en-US" altLang="en-US" sz="1400">
                <a:solidFill>
                  <a:prstClr val="black"/>
                </a:solidFill>
              </a:rPr>
              <a:t>B 110</a:t>
            </a:r>
          </a:p>
        </p:txBody>
      </p:sp>
      <p:sp>
        <p:nvSpPr>
          <p:cNvPr id="42" name="Rectangle 41"/>
          <p:cNvSpPr>
            <a:spLocks noChangeArrowheads="1"/>
          </p:cNvSpPr>
          <p:nvPr userDrawn="1"/>
        </p:nvSpPr>
        <p:spPr bwMode="auto">
          <a:xfrm>
            <a:off x="187325" y="3429000"/>
            <a:ext cx="611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208 </a:t>
            </a:r>
            <a:br>
              <a:rPr lang="en-US" altLang="en-US" sz="1400">
                <a:solidFill>
                  <a:prstClr val="black"/>
                </a:solidFill>
              </a:rPr>
            </a:br>
            <a:r>
              <a:rPr lang="en-US" altLang="en-US" sz="1400">
                <a:solidFill>
                  <a:prstClr val="black"/>
                </a:solidFill>
              </a:rPr>
              <a:t>G 103 </a:t>
            </a:r>
            <a:br>
              <a:rPr lang="en-US" altLang="en-US" sz="1400">
                <a:solidFill>
                  <a:prstClr val="black"/>
                </a:solidFill>
              </a:rPr>
            </a:br>
            <a:r>
              <a:rPr lang="en-US" altLang="en-US" sz="1400">
                <a:solidFill>
                  <a:prstClr val="black"/>
                </a:solidFill>
              </a:rPr>
              <a:t>B 61</a:t>
            </a:r>
          </a:p>
        </p:txBody>
      </p:sp>
      <p:sp>
        <p:nvSpPr>
          <p:cNvPr id="43" name="Rectangle 42"/>
          <p:cNvSpPr>
            <a:spLocks noChangeArrowheads="1"/>
          </p:cNvSpPr>
          <p:nvPr userDrawn="1"/>
        </p:nvSpPr>
        <p:spPr bwMode="auto">
          <a:xfrm>
            <a:off x="1089025" y="3429000"/>
            <a:ext cx="612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247 </a:t>
            </a:r>
            <a:br>
              <a:rPr lang="en-US" altLang="en-US" sz="1400">
                <a:solidFill>
                  <a:prstClr val="black"/>
                </a:solidFill>
              </a:rPr>
            </a:br>
            <a:r>
              <a:rPr lang="en-US" altLang="en-US" sz="1400">
                <a:solidFill>
                  <a:prstClr val="black"/>
                </a:solidFill>
              </a:rPr>
              <a:t>G 232 </a:t>
            </a:r>
            <a:br>
              <a:rPr lang="en-US" altLang="en-US" sz="1400">
                <a:solidFill>
                  <a:prstClr val="black"/>
                </a:solidFill>
              </a:rPr>
            </a:br>
            <a:r>
              <a:rPr lang="en-US" altLang="en-US" sz="1400">
                <a:solidFill>
                  <a:prstClr val="black"/>
                </a:solidFill>
              </a:rPr>
              <a:t>B 0</a:t>
            </a:r>
          </a:p>
        </p:txBody>
      </p:sp>
      <p:sp>
        <p:nvSpPr>
          <p:cNvPr id="44" name="Rectangle 43"/>
          <p:cNvSpPr>
            <a:spLocks noChangeArrowheads="1"/>
          </p:cNvSpPr>
          <p:nvPr userDrawn="1"/>
        </p:nvSpPr>
        <p:spPr bwMode="auto">
          <a:xfrm>
            <a:off x="1997075" y="3429000"/>
            <a:ext cx="611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239 </a:t>
            </a:r>
            <a:br>
              <a:rPr lang="en-US" altLang="en-US" sz="1400">
                <a:solidFill>
                  <a:prstClr val="black"/>
                </a:solidFill>
              </a:rPr>
            </a:br>
            <a:r>
              <a:rPr lang="en-US" altLang="en-US" sz="1400">
                <a:solidFill>
                  <a:prstClr val="black"/>
                </a:solidFill>
              </a:rPr>
              <a:t>G 201 </a:t>
            </a:r>
            <a:br>
              <a:rPr lang="en-US" altLang="en-US" sz="1400">
                <a:solidFill>
                  <a:prstClr val="black"/>
                </a:solidFill>
              </a:rPr>
            </a:br>
            <a:r>
              <a:rPr lang="en-US" altLang="en-US" sz="1400">
                <a:solidFill>
                  <a:prstClr val="black"/>
                </a:solidFill>
              </a:rPr>
              <a:t>B 19</a:t>
            </a:r>
          </a:p>
        </p:txBody>
      </p:sp>
      <p:sp>
        <p:nvSpPr>
          <p:cNvPr id="45" name="Rectangle 44"/>
          <p:cNvSpPr>
            <a:spLocks noChangeArrowheads="1"/>
          </p:cNvSpPr>
          <p:nvPr userDrawn="1"/>
        </p:nvSpPr>
        <p:spPr bwMode="auto">
          <a:xfrm>
            <a:off x="2905125" y="3429000"/>
            <a:ext cx="611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161 </a:t>
            </a:r>
            <a:br>
              <a:rPr lang="en-US" altLang="en-US" sz="1400">
                <a:solidFill>
                  <a:prstClr val="black"/>
                </a:solidFill>
              </a:rPr>
            </a:br>
            <a:r>
              <a:rPr lang="en-US" altLang="en-US" sz="1400">
                <a:solidFill>
                  <a:prstClr val="black"/>
                </a:solidFill>
              </a:rPr>
              <a:t>G 192 </a:t>
            </a:r>
            <a:br>
              <a:rPr lang="en-US" altLang="en-US" sz="1400">
                <a:solidFill>
                  <a:prstClr val="black"/>
                </a:solidFill>
              </a:rPr>
            </a:br>
            <a:r>
              <a:rPr lang="en-US" altLang="en-US" sz="1400">
                <a:solidFill>
                  <a:prstClr val="black"/>
                </a:solidFill>
              </a:rPr>
              <a:t>B 53</a:t>
            </a:r>
          </a:p>
        </p:txBody>
      </p:sp>
      <p:sp>
        <p:nvSpPr>
          <p:cNvPr id="46" name="Rectangle 45"/>
          <p:cNvSpPr>
            <a:spLocks noChangeArrowheads="1"/>
          </p:cNvSpPr>
          <p:nvPr userDrawn="1"/>
        </p:nvSpPr>
        <p:spPr bwMode="auto">
          <a:xfrm>
            <a:off x="3813175" y="3429000"/>
            <a:ext cx="611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181 </a:t>
            </a:r>
            <a:br>
              <a:rPr lang="en-US" altLang="en-US" sz="1400">
                <a:solidFill>
                  <a:prstClr val="black"/>
                </a:solidFill>
              </a:rPr>
            </a:br>
            <a:r>
              <a:rPr lang="en-US" altLang="en-US" sz="1400">
                <a:solidFill>
                  <a:prstClr val="black"/>
                </a:solidFill>
              </a:rPr>
              <a:t>G 175 </a:t>
            </a:r>
            <a:br>
              <a:rPr lang="en-US" altLang="en-US" sz="1400">
                <a:solidFill>
                  <a:prstClr val="black"/>
                </a:solidFill>
              </a:rPr>
            </a:br>
            <a:r>
              <a:rPr lang="en-US" altLang="en-US" sz="1400">
                <a:solidFill>
                  <a:prstClr val="black"/>
                </a:solidFill>
              </a:rPr>
              <a:t>B 11</a:t>
            </a:r>
          </a:p>
        </p:txBody>
      </p:sp>
      <p:sp>
        <p:nvSpPr>
          <p:cNvPr id="47" name="Rectangle 46"/>
          <p:cNvSpPr>
            <a:spLocks noChangeArrowheads="1"/>
          </p:cNvSpPr>
          <p:nvPr userDrawn="1"/>
        </p:nvSpPr>
        <p:spPr bwMode="auto">
          <a:xfrm>
            <a:off x="4721225" y="3429000"/>
            <a:ext cx="611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202 </a:t>
            </a:r>
            <a:br>
              <a:rPr lang="en-US" altLang="en-US" sz="1400">
                <a:solidFill>
                  <a:prstClr val="black"/>
                </a:solidFill>
              </a:rPr>
            </a:br>
            <a:r>
              <a:rPr lang="en-US" altLang="en-US" sz="1400">
                <a:solidFill>
                  <a:prstClr val="black"/>
                </a:solidFill>
              </a:rPr>
              <a:t>G 151 </a:t>
            </a:r>
            <a:br>
              <a:rPr lang="en-US" altLang="en-US" sz="1400">
                <a:solidFill>
                  <a:prstClr val="black"/>
                </a:solidFill>
              </a:rPr>
            </a:br>
            <a:r>
              <a:rPr lang="en-US" altLang="en-US" sz="1400">
                <a:solidFill>
                  <a:prstClr val="black"/>
                </a:solidFill>
              </a:rPr>
              <a:t>B 123</a:t>
            </a:r>
          </a:p>
        </p:txBody>
      </p:sp>
      <p:sp>
        <p:nvSpPr>
          <p:cNvPr id="48" name="Rectangle 47"/>
          <p:cNvSpPr>
            <a:spLocks noChangeArrowheads="1"/>
          </p:cNvSpPr>
          <p:nvPr userDrawn="1"/>
        </p:nvSpPr>
        <p:spPr bwMode="auto">
          <a:xfrm>
            <a:off x="5627688" y="3429000"/>
            <a:ext cx="612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131 </a:t>
            </a:r>
            <a:br>
              <a:rPr lang="en-US" altLang="en-US" sz="1400">
                <a:solidFill>
                  <a:prstClr val="black"/>
                </a:solidFill>
              </a:rPr>
            </a:br>
            <a:r>
              <a:rPr lang="en-US" altLang="en-US" sz="1400">
                <a:solidFill>
                  <a:prstClr val="black"/>
                </a:solidFill>
              </a:rPr>
              <a:t>G 196 </a:t>
            </a:r>
            <a:br>
              <a:rPr lang="en-US" altLang="en-US" sz="1400">
                <a:solidFill>
                  <a:prstClr val="black"/>
                </a:solidFill>
              </a:rPr>
            </a:br>
            <a:r>
              <a:rPr lang="en-US" altLang="en-US" sz="1400">
                <a:solidFill>
                  <a:prstClr val="black"/>
                </a:solidFill>
              </a:rPr>
              <a:t>B 240</a:t>
            </a:r>
          </a:p>
        </p:txBody>
      </p:sp>
      <p:sp>
        <p:nvSpPr>
          <p:cNvPr id="49" name="Rectangle 48"/>
          <p:cNvSpPr>
            <a:spLocks noChangeArrowheads="1"/>
          </p:cNvSpPr>
          <p:nvPr userDrawn="1"/>
        </p:nvSpPr>
        <p:spPr bwMode="auto">
          <a:xfrm>
            <a:off x="6535738" y="3429000"/>
            <a:ext cx="6111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134 </a:t>
            </a:r>
            <a:br>
              <a:rPr lang="en-US" altLang="en-US" sz="1400">
                <a:solidFill>
                  <a:prstClr val="black"/>
                </a:solidFill>
              </a:rPr>
            </a:br>
            <a:r>
              <a:rPr lang="en-US" altLang="en-US" sz="1400">
                <a:solidFill>
                  <a:prstClr val="black"/>
                </a:solidFill>
              </a:rPr>
              <a:t>G 174 </a:t>
            </a:r>
            <a:br>
              <a:rPr lang="en-US" altLang="en-US" sz="1400">
                <a:solidFill>
                  <a:prstClr val="black"/>
                </a:solidFill>
              </a:rPr>
            </a:br>
            <a:r>
              <a:rPr lang="en-US" altLang="en-US" sz="1400">
                <a:solidFill>
                  <a:prstClr val="black"/>
                </a:solidFill>
              </a:rPr>
              <a:t>B 179</a:t>
            </a:r>
          </a:p>
        </p:txBody>
      </p:sp>
      <p:sp>
        <p:nvSpPr>
          <p:cNvPr id="50" name="Rectangle 49"/>
          <p:cNvSpPr>
            <a:spLocks noChangeArrowheads="1"/>
          </p:cNvSpPr>
          <p:nvPr userDrawn="1"/>
        </p:nvSpPr>
        <p:spPr bwMode="auto">
          <a:xfrm>
            <a:off x="7443788" y="3429000"/>
            <a:ext cx="5953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196 </a:t>
            </a:r>
            <a:br>
              <a:rPr lang="en-US" altLang="en-US" sz="1400">
                <a:solidFill>
                  <a:prstClr val="black"/>
                </a:solidFill>
              </a:rPr>
            </a:br>
            <a:r>
              <a:rPr lang="en-US" altLang="en-US" sz="1400">
                <a:solidFill>
                  <a:prstClr val="black"/>
                </a:solidFill>
              </a:rPr>
              <a:t>G 0 </a:t>
            </a:r>
            <a:br>
              <a:rPr lang="en-US" altLang="en-US" sz="1400">
                <a:solidFill>
                  <a:prstClr val="black"/>
                </a:solidFill>
              </a:rPr>
            </a:br>
            <a:r>
              <a:rPr lang="en-US" altLang="en-US" sz="1400">
                <a:solidFill>
                  <a:prstClr val="black"/>
                </a:solidFill>
              </a:rPr>
              <a:t>B 110</a:t>
            </a:r>
          </a:p>
        </p:txBody>
      </p:sp>
      <p:sp>
        <p:nvSpPr>
          <p:cNvPr id="51" name="Rectangle 50"/>
          <p:cNvSpPr>
            <a:spLocks noChangeArrowheads="1"/>
          </p:cNvSpPr>
          <p:nvPr userDrawn="1"/>
        </p:nvSpPr>
        <p:spPr bwMode="auto">
          <a:xfrm>
            <a:off x="8318500" y="3429000"/>
            <a:ext cx="5953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137 </a:t>
            </a:r>
            <a:br>
              <a:rPr lang="en-US" altLang="en-US" sz="1400">
                <a:solidFill>
                  <a:prstClr val="black"/>
                </a:solidFill>
              </a:rPr>
            </a:br>
            <a:r>
              <a:rPr lang="en-US" altLang="en-US" sz="1400">
                <a:solidFill>
                  <a:prstClr val="black"/>
                </a:solidFill>
              </a:rPr>
              <a:t>G 82 </a:t>
            </a:r>
            <a:br>
              <a:rPr lang="en-US" altLang="en-US" sz="1400">
                <a:solidFill>
                  <a:prstClr val="black"/>
                </a:solidFill>
              </a:rPr>
            </a:br>
            <a:r>
              <a:rPr lang="en-US" altLang="en-US" sz="1400">
                <a:solidFill>
                  <a:prstClr val="black"/>
                </a:solidFill>
              </a:rPr>
              <a:t>B 151</a:t>
            </a:r>
          </a:p>
        </p:txBody>
      </p:sp>
      <p:sp>
        <p:nvSpPr>
          <p:cNvPr id="52" name="Rectangle 51"/>
          <p:cNvSpPr>
            <a:spLocks noChangeArrowheads="1"/>
          </p:cNvSpPr>
          <p:nvPr userDrawn="1"/>
        </p:nvSpPr>
        <p:spPr bwMode="auto">
          <a:xfrm>
            <a:off x="187325"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232 </a:t>
            </a:r>
            <a:br>
              <a:rPr lang="en-US" altLang="en-US" sz="1400">
                <a:solidFill>
                  <a:prstClr val="black"/>
                </a:solidFill>
              </a:rPr>
            </a:br>
            <a:r>
              <a:rPr lang="en-US" altLang="en-US" sz="1400">
                <a:solidFill>
                  <a:prstClr val="black"/>
                </a:solidFill>
              </a:rPr>
              <a:t>G 186 </a:t>
            </a:r>
            <a:br>
              <a:rPr lang="en-US" altLang="en-US" sz="1400">
                <a:solidFill>
                  <a:prstClr val="black"/>
                </a:solidFill>
              </a:rPr>
            </a:br>
            <a:r>
              <a:rPr lang="en-US" altLang="en-US" sz="1400">
                <a:solidFill>
                  <a:prstClr val="black"/>
                </a:solidFill>
              </a:rPr>
              <a:t>B 185</a:t>
            </a:r>
          </a:p>
        </p:txBody>
      </p:sp>
      <p:sp>
        <p:nvSpPr>
          <p:cNvPr id="53" name="Rectangle 52"/>
          <p:cNvSpPr>
            <a:spLocks noChangeArrowheads="1"/>
          </p:cNvSpPr>
          <p:nvPr userDrawn="1"/>
        </p:nvSpPr>
        <p:spPr bwMode="auto">
          <a:xfrm>
            <a:off x="1089025" y="5300663"/>
            <a:ext cx="612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252</a:t>
            </a:r>
          </a:p>
          <a:p>
            <a:pPr fontAlgn="base">
              <a:spcBef>
                <a:spcPct val="0"/>
              </a:spcBef>
              <a:spcAft>
                <a:spcPct val="0"/>
              </a:spcAft>
              <a:defRPr/>
            </a:pPr>
            <a:r>
              <a:rPr lang="en-US" altLang="en-US" sz="1400">
                <a:solidFill>
                  <a:prstClr val="black"/>
                </a:solidFill>
              </a:rPr>
              <a:t>G 235 </a:t>
            </a:r>
            <a:br>
              <a:rPr lang="en-US" altLang="en-US" sz="1400">
                <a:solidFill>
                  <a:prstClr val="black"/>
                </a:solidFill>
              </a:rPr>
            </a:br>
            <a:r>
              <a:rPr lang="en-US" altLang="en-US" sz="1400">
                <a:solidFill>
                  <a:prstClr val="black"/>
                </a:solidFill>
              </a:rPr>
              <a:t>B 138</a:t>
            </a:r>
          </a:p>
        </p:txBody>
      </p:sp>
      <p:sp>
        <p:nvSpPr>
          <p:cNvPr id="54" name="Rectangle 53"/>
          <p:cNvSpPr>
            <a:spLocks noChangeArrowheads="1"/>
          </p:cNvSpPr>
          <p:nvPr userDrawn="1"/>
        </p:nvSpPr>
        <p:spPr bwMode="auto">
          <a:xfrm>
            <a:off x="1997075"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239 </a:t>
            </a:r>
            <a:br>
              <a:rPr lang="en-US" altLang="en-US" sz="1400">
                <a:solidFill>
                  <a:prstClr val="black"/>
                </a:solidFill>
              </a:rPr>
            </a:br>
            <a:r>
              <a:rPr lang="en-US" altLang="en-US" sz="1400">
                <a:solidFill>
                  <a:prstClr val="black"/>
                </a:solidFill>
              </a:rPr>
              <a:t>G 201 </a:t>
            </a:r>
            <a:br>
              <a:rPr lang="en-US" altLang="en-US" sz="1400">
                <a:solidFill>
                  <a:prstClr val="black"/>
                </a:solidFill>
              </a:rPr>
            </a:br>
            <a:r>
              <a:rPr lang="en-US" altLang="en-US" sz="1400">
                <a:solidFill>
                  <a:prstClr val="black"/>
                </a:solidFill>
              </a:rPr>
              <a:t>B 123</a:t>
            </a:r>
          </a:p>
        </p:txBody>
      </p:sp>
      <p:sp>
        <p:nvSpPr>
          <p:cNvPr id="55" name="Rectangle 54"/>
          <p:cNvSpPr>
            <a:spLocks noChangeArrowheads="1"/>
          </p:cNvSpPr>
          <p:nvPr userDrawn="1"/>
        </p:nvSpPr>
        <p:spPr bwMode="auto">
          <a:xfrm>
            <a:off x="2905125"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211 </a:t>
            </a:r>
            <a:br>
              <a:rPr lang="en-US" altLang="en-US" sz="1400">
                <a:solidFill>
                  <a:prstClr val="black"/>
                </a:solidFill>
              </a:rPr>
            </a:br>
            <a:r>
              <a:rPr lang="en-US" altLang="en-US" sz="1400">
                <a:solidFill>
                  <a:prstClr val="black"/>
                </a:solidFill>
              </a:rPr>
              <a:t>G 223 </a:t>
            </a:r>
            <a:br>
              <a:rPr lang="en-US" altLang="en-US" sz="1400">
                <a:solidFill>
                  <a:prstClr val="black"/>
                </a:solidFill>
              </a:rPr>
            </a:br>
            <a:r>
              <a:rPr lang="en-US" altLang="en-US" sz="1400">
                <a:solidFill>
                  <a:prstClr val="black"/>
                </a:solidFill>
              </a:rPr>
              <a:t>B 157</a:t>
            </a:r>
          </a:p>
        </p:txBody>
      </p:sp>
      <p:sp>
        <p:nvSpPr>
          <p:cNvPr id="56" name="Rectangle 55"/>
          <p:cNvSpPr>
            <a:spLocks noChangeArrowheads="1"/>
          </p:cNvSpPr>
          <p:nvPr userDrawn="1"/>
        </p:nvSpPr>
        <p:spPr bwMode="auto">
          <a:xfrm>
            <a:off x="3813175"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221 </a:t>
            </a:r>
            <a:br>
              <a:rPr lang="en-US" altLang="en-US" sz="1400">
                <a:solidFill>
                  <a:prstClr val="black"/>
                </a:solidFill>
              </a:rPr>
            </a:br>
            <a:r>
              <a:rPr lang="en-US" altLang="en-US" sz="1400">
                <a:solidFill>
                  <a:prstClr val="black"/>
                </a:solidFill>
              </a:rPr>
              <a:t>G 225 </a:t>
            </a:r>
            <a:br>
              <a:rPr lang="en-US" altLang="en-US" sz="1400">
                <a:solidFill>
                  <a:prstClr val="black"/>
                </a:solidFill>
              </a:rPr>
            </a:br>
            <a:r>
              <a:rPr lang="en-US" altLang="en-US" sz="1400">
                <a:solidFill>
                  <a:prstClr val="black"/>
                </a:solidFill>
              </a:rPr>
              <a:t>B 124</a:t>
            </a:r>
          </a:p>
        </p:txBody>
      </p:sp>
      <p:sp>
        <p:nvSpPr>
          <p:cNvPr id="57" name="Rectangle 56"/>
          <p:cNvSpPr>
            <a:spLocks noChangeArrowheads="1"/>
          </p:cNvSpPr>
          <p:nvPr userDrawn="1"/>
        </p:nvSpPr>
        <p:spPr bwMode="auto">
          <a:xfrm>
            <a:off x="4721225"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220 </a:t>
            </a:r>
            <a:br>
              <a:rPr lang="en-US" altLang="en-US" sz="1400">
                <a:solidFill>
                  <a:prstClr val="black"/>
                </a:solidFill>
              </a:rPr>
            </a:br>
            <a:r>
              <a:rPr lang="en-US" altLang="en-US" sz="1400">
                <a:solidFill>
                  <a:prstClr val="black"/>
                </a:solidFill>
              </a:rPr>
              <a:t>G 193 </a:t>
            </a:r>
            <a:br>
              <a:rPr lang="en-US" altLang="en-US" sz="1400">
                <a:solidFill>
                  <a:prstClr val="black"/>
                </a:solidFill>
              </a:rPr>
            </a:br>
            <a:r>
              <a:rPr lang="en-US" altLang="en-US" sz="1400">
                <a:solidFill>
                  <a:prstClr val="black"/>
                </a:solidFill>
              </a:rPr>
              <a:t>B 123</a:t>
            </a:r>
          </a:p>
        </p:txBody>
      </p:sp>
      <p:sp>
        <p:nvSpPr>
          <p:cNvPr id="58" name="Rectangle 57"/>
          <p:cNvSpPr>
            <a:spLocks noChangeArrowheads="1"/>
          </p:cNvSpPr>
          <p:nvPr userDrawn="1"/>
        </p:nvSpPr>
        <p:spPr bwMode="auto">
          <a:xfrm>
            <a:off x="5627688" y="5300663"/>
            <a:ext cx="612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186 </a:t>
            </a:r>
            <a:br>
              <a:rPr lang="en-US" altLang="en-US" sz="1400">
                <a:solidFill>
                  <a:prstClr val="black"/>
                </a:solidFill>
              </a:rPr>
            </a:br>
            <a:r>
              <a:rPr lang="en-US" altLang="en-US" sz="1400">
                <a:solidFill>
                  <a:prstClr val="black"/>
                </a:solidFill>
              </a:rPr>
              <a:t>G 221 </a:t>
            </a:r>
            <a:br>
              <a:rPr lang="en-US" altLang="en-US" sz="1400">
                <a:solidFill>
                  <a:prstClr val="black"/>
                </a:solidFill>
              </a:rPr>
            </a:br>
            <a:r>
              <a:rPr lang="en-US" altLang="en-US" sz="1400">
                <a:solidFill>
                  <a:prstClr val="black"/>
                </a:solidFill>
              </a:rPr>
              <a:t>B 248</a:t>
            </a:r>
          </a:p>
        </p:txBody>
      </p:sp>
      <p:sp>
        <p:nvSpPr>
          <p:cNvPr id="59" name="Rectangle 58"/>
          <p:cNvSpPr>
            <a:spLocks noChangeArrowheads="1"/>
          </p:cNvSpPr>
          <p:nvPr userDrawn="1"/>
        </p:nvSpPr>
        <p:spPr bwMode="auto">
          <a:xfrm>
            <a:off x="6535738" y="5300663"/>
            <a:ext cx="6111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200 </a:t>
            </a:r>
            <a:br>
              <a:rPr lang="en-US" altLang="en-US" sz="1400">
                <a:solidFill>
                  <a:prstClr val="black"/>
                </a:solidFill>
              </a:rPr>
            </a:br>
            <a:r>
              <a:rPr lang="en-US" altLang="en-US" sz="1400">
                <a:solidFill>
                  <a:prstClr val="black"/>
                </a:solidFill>
              </a:rPr>
              <a:t>G 225 </a:t>
            </a:r>
            <a:br>
              <a:rPr lang="en-US" altLang="en-US" sz="1400">
                <a:solidFill>
                  <a:prstClr val="black"/>
                </a:solidFill>
              </a:rPr>
            </a:br>
            <a:r>
              <a:rPr lang="en-US" altLang="en-US" sz="1400">
                <a:solidFill>
                  <a:prstClr val="black"/>
                </a:solidFill>
              </a:rPr>
              <a:t>B 223</a:t>
            </a:r>
          </a:p>
        </p:txBody>
      </p:sp>
      <p:sp>
        <p:nvSpPr>
          <p:cNvPr id="60" name="Rectangle 59"/>
          <p:cNvSpPr>
            <a:spLocks noChangeArrowheads="1"/>
          </p:cNvSpPr>
          <p:nvPr userDrawn="1"/>
        </p:nvSpPr>
        <p:spPr bwMode="auto">
          <a:xfrm>
            <a:off x="7443788" y="5300663"/>
            <a:ext cx="6111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222 </a:t>
            </a:r>
            <a:br>
              <a:rPr lang="en-US" altLang="en-US" sz="1400">
                <a:solidFill>
                  <a:prstClr val="black"/>
                </a:solidFill>
              </a:rPr>
            </a:br>
            <a:r>
              <a:rPr lang="en-US" altLang="en-US" sz="1400">
                <a:solidFill>
                  <a:prstClr val="black"/>
                </a:solidFill>
              </a:rPr>
              <a:t>G 156 </a:t>
            </a:r>
            <a:br>
              <a:rPr lang="en-US" altLang="en-US" sz="1400">
                <a:solidFill>
                  <a:prstClr val="black"/>
                </a:solidFill>
              </a:rPr>
            </a:br>
            <a:r>
              <a:rPr lang="en-US" altLang="en-US" sz="1400">
                <a:solidFill>
                  <a:prstClr val="black"/>
                </a:solidFill>
              </a:rPr>
              <a:t>B 183</a:t>
            </a:r>
          </a:p>
        </p:txBody>
      </p:sp>
      <p:sp>
        <p:nvSpPr>
          <p:cNvPr id="61" name="Rectangle 60"/>
          <p:cNvSpPr>
            <a:spLocks noChangeArrowheads="1"/>
          </p:cNvSpPr>
          <p:nvPr userDrawn="1"/>
        </p:nvSpPr>
        <p:spPr bwMode="auto">
          <a:xfrm>
            <a:off x="8318500" y="5300663"/>
            <a:ext cx="61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sz="1400">
                <a:solidFill>
                  <a:prstClr val="black"/>
                </a:solidFill>
              </a:rPr>
              <a:t>R 222 </a:t>
            </a:r>
            <a:br>
              <a:rPr lang="en-US" altLang="en-US" sz="1400">
                <a:solidFill>
                  <a:prstClr val="black"/>
                </a:solidFill>
              </a:rPr>
            </a:br>
            <a:r>
              <a:rPr lang="en-US" altLang="en-US" sz="1400">
                <a:solidFill>
                  <a:prstClr val="black"/>
                </a:solidFill>
              </a:rPr>
              <a:t>G 202 </a:t>
            </a:r>
            <a:br>
              <a:rPr lang="en-US" altLang="en-US" sz="1400">
                <a:solidFill>
                  <a:prstClr val="black"/>
                </a:solidFill>
              </a:rPr>
            </a:br>
            <a:r>
              <a:rPr lang="en-US" altLang="en-US" sz="1400">
                <a:solidFill>
                  <a:prstClr val="black"/>
                </a:solidFill>
              </a:rPr>
              <a:t>B 226</a:t>
            </a:r>
          </a:p>
        </p:txBody>
      </p:sp>
      <p:sp>
        <p:nvSpPr>
          <p:cNvPr id="62" name="Rectangle 61"/>
          <p:cNvSpPr>
            <a:spLocks noChangeArrowheads="1"/>
          </p:cNvSpPr>
          <p:nvPr userDrawn="1"/>
        </p:nvSpPr>
        <p:spPr bwMode="auto">
          <a:xfrm>
            <a:off x="34925" y="658813"/>
            <a:ext cx="903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Strawberry</a:t>
            </a:r>
          </a:p>
        </p:txBody>
      </p:sp>
      <p:sp>
        <p:nvSpPr>
          <p:cNvPr id="63" name="Rectangle 62"/>
          <p:cNvSpPr>
            <a:spLocks noChangeArrowheads="1"/>
          </p:cNvSpPr>
          <p:nvPr userDrawn="1"/>
        </p:nvSpPr>
        <p:spPr bwMode="auto">
          <a:xfrm>
            <a:off x="1089025" y="658813"/>
            <a:ext cx="617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Lemon</a:t>
            </a:r>
          </a:p>
        </p:txBody>
      </p:sp>
      <p:sp>
        <p:nvSpPr>
          <p:cNvPr id="64" name="Rectangle 63"/>
          <p:cNvSpPr>
            <a:spLocks noChangeArrowheads="1"/>
          </p:cNvSpPr>
          <p:nvPr userDrawn="1"/>
        </p:nvSpPr>
        <p:spPr bwMode="auto">
          <a:xfrm>
            <a:off x="1890713" y="658813"/>
            <a:ext cx="811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Mandarin</a:t>
            </a:r>
          </a:p>
        </p:txBody>
      </p:sp>
      <p:sp>
        <p:nvSpPr>
          <p:cNvPr id="65" name="Rectangle 64"/>
          <p:cNvSpPr>
            <a:spLocks noChangeArrowheads="1"/>
          </p:cNvSpPr>
          <p:nvPr userDrawn="1"/>
        </p:nvSpPr>
        <p:spPr bwMode="auto">
          <a:xfrm>
            <a:off x="3011488" y="655638"/>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Lime</a:t>
            </a:r>
          </a:p>
        </p:txBody>
      </p:sp>
      <p:sp>
        <p:nvSpPr>
          <p:cNvPr id="66" name="Rectangle 65"/>
          <p:cNvSpPr>
            <a:spLocks noChangeArrowheads="1"/>
          </p:cNvSpPr>
          <p:nvPr userDrawn="1"/>
        </p:nvSpPr>
        <p:spPr bwMode="auto">
          <a:xfrm>
            <a:off x="3862388" y="655638"/>
            <a:ext cx="514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Olive</a:t>
            </a:r>
          </a:p>
        </p:txBody>
      </p:sp>
      <p:sp>
        <p:nvSpPr>
          <p:cNvPr id="67" name="Rectangle 66"/>
          <p:cNvSpPr>
            <a:spLocks noChangeArrowheads="1"/>
          </p:cNvSpPr>
          <p:nvPr userDrawn="1"/>
        </p:nvSpPr>
        <p:spPr bwMode="auto">
          <a:xfrm>
            <a:off x="4643438" y="655638"/>
            <a:ext cx="836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Cinnamon</a:t>
            </a:r>
          </a:p>
        </p:txBody>
      </p:sp>
      <p:sp>
        <p:nvSpPr>
          <p:cNvPr id="68" name="Rectangle 67"/>
          <p:cNvSpPr>
            <a:spLocks noChangeArrowheads="1"/>
          </p:cNvSpPr>
          <p:nvPr userDrawn="1"/>
        </p:nvSpPr>
        <p:spPr bwMode="auto">
          <a:xfrm>
            <a:off x="5580063" y="655638"/>
            <a:ext cx="81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Blueberry</a:t>
            </a:r>
          </a:p>
        </p:txBody>
      </p:sp>
      <p:sp>
        <p:nvSpPr>
          <p:cNvPr id="69" name="Rectangle 68"/>
          <p:cNvSpPr>
            <a:spLocks noChangeArrowheads="1"/>
          </p:cNvSpPr>
          <p:nvPr userDrawn="1"/>
        </p:nvSpPr>
        <p:spPr bwMode="auto">
          <a:xfrm>
            <a:off x="6535738" y="655638"/>
            <a:ext cx="619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Thyme</a:t>
            </a:r>
          </a:p>
        </p:txBody>
      </p:sp>
      <p:sp>
        <p:nvSpPr>
          <p:cNvPr id="70" name="Rectangle 69"/>
          <p:cNvSpPr>
            <a:spLocks noChangeArrowheads="1"/>
          </p:cNvSpPr>
          <p:nvPr userDrawn="1"/>
        </p:nvSpPr>
        <p:spPr bwMode="auto">
          <a:xfrm>
            <a:off x="7505700" y="655638"/>
            <a:ext cx="53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Berry</a:t>
            </a:r>
          </a:p>
        </p:txBody>
      </p:sp>
      <p:sp>
        <p:nvSpPr>
          <p:cNvPr id="71" name="Rectangle 70"/>
          <p:cNvSpPr>
            <a:spLocks noChangeArrowheads="1"/>
          </p:cNvSpPr>
          <p:nvPr userDrawn="1"/>
        </p:nvSpPr>
        <p:spPr bwMode="auto">
          <a:xfrm>
            <a:off x="8367713" y="655638"/>
            <a:ext cx="511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1200" b="1">
                <a:solidFill>
                  <a:prstClr val="black"/>
                </a:solidFill>
              </a:rPr>
              <a:t>Plum</a:t>
            </a:r>
          </a:p>
        </p:txBody>
      </p:sp>
      <p:sp>
        <p:nvSpPr>
          <p:cNvPr id="72" name="Rectangle 71"/>
          <p:cNvSpPr>
            <a:spLocks noChangeArrowheads="1"/>
          </p:cNvSpPr>
          <p:nvPr userDrawn="1"/>
        </p:nvSpPr>
        <p:spPr bwMode="auto">
          <a:xfrm>
            <a:off x="107950" y="762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sz="2000" b="1">
                <a:solidFill>
                  <a:prstClr val="black"/>
                </a:solidFill>
              </a:rPr>
              <a:t>Caritas Australia Colour Palette</a:t>
            </a:r>
          </a:p>
        </p:txBody>
      </p:sp>
      <p:sp>
        <p:nvSpPr>
          <p:cNvPr id="73" name="TextBox 72"/>
          <p:cNvSpPr txBox="1"/>
          <p:nvPr userDrawn="1"/>
        </p:nvSpPr>
        <p:spPr>
          <a:xfrm>
            <a:off x="-5437188" y="0"/>
            <a:ext cx="5167313" cy="3140075"/>
          </a:xfrm>
          <a:prstGeom prst="rect">
            <a:avLst/>
          </a:prstGeom>
          <a:noFill/>
        </p:spPr>
        <p:txBody>
          <a:bodyPr>
            <a:spAutoFit/>
          </a:bodyPr>
          <a:lstStyle/>
          <a:p>
            <a:pPr>
              <a:defRPr/>
            </a:pPr>
            <a:r>
              <a:rPr lang="en-US" b="1">
                <a:solidFill>
                  <a:prstClr val="black"/>
                </a:solidFill>
              </a:rPr>
              <a:t>Changing font </a:t>
            </a:r>
            <a:r>
              <a:rPr lang="en-US" b="1" err="1">
                <a:solidFill>
                  <a:prstClr val="black"/>
                </a:solidFill>
              </a:rPr>
              <a:t>colours</a:t>
            </a:r>
            <a:endParaRPr lang="en-US" b="1">
              <a:solidFill>
                <a:prstClr val="black"/>
              </a:solidFill>
            </a:endParaRPr>
          </a:p>
          <a:p>
            <a:pPr>
              <a:defRPr/>
            </a:pPr>
            <a:r>
              <a:rPr lang="en-US">
                <a:solidFill>
                  <a:prstClr val="black"/>
                </a:solidFill>
              </a:rPr>
              <a:t>When you wish to change the font colour with the presentation please follow the following instructions.</a:t>
            </a:r>
          </a:p>
          <a:p>
            <a:pPr marL="285750" indent="-285750">
              <a:buFont typeface="Arial"/>
              <a:buChar char="•"/>
              <a:defRPr/>
            </a:pPr>
            <a:r>
              <a:rPr lang="en-US">
                <a:solidFill>
                  <a:prstClr val="black"/>
                </a:solidFill>
              </a:rPr>
              <a:t>Highlight the words you wish to change</a:t>
            </a:r>
          </a:p>
          <a:p>
            <a:pPr marL="285750" indent="-285750">
              <a:buFont typeface="Arial"/>
              <a:buChar char="•"/>
              <a:defRPr/>
            </a:pPr>
            <a:r>
              <a:rPr lang="en-US">
                <a:solidFill>
                  <a:prstClr val="black"/>
                </a:solidFill>
              </a:rPr>
              <a:t>Right click on the selection</a:t>
            </a:r>
          </a:p>
          <a:p>
            <a:pPr marL="285750" indent="-285750">
              <a:buFont typeface="Arial"/>
              <a:buChar char="•"/>
              <a:defRPr/>
            </a:pPr>
            <a:r>
              <a:rPr lang="en-US">
                <a:solidFill>
                  <a:prstClr val="black"/>
                </a:solidFill>
              </a:rPr>
              <a:t>Selection ‘font’</a:t>
            </a:r>
          </a:p>
          <a:p>
            <a:pPr marL="285750" indent="-285750">
              <a:buFont typeface="Arial"/>
              <a:buChar char="•"/>
              <a:defRPr/>
            </a:pPr>
            <a:r>
              <a:rPr lang="en-US">
                <a:solidFill>
                  <a:prstClr val="black"/>
                </a:solidFill>
              </a:rPr>
              <a:t>Within this menu you can change the font colour by selecting the ‘more </a:t>
            </a:r>
            <a:r>
              <a:rPr lang="en-US" err="1">
                <a:solidFill>
                  <a:prstClr val="black"/>
                </a:solidFill>
              </a:rPr>
              <a:t>colours’</a:t>
            </a:r>
            <a:r>
              <a:rPr lang="en-US">
                <a:solidFill>
                  <a:prstClr val="black"/>
                </a:solidFill>
              </a:rPr>
              <a:t> button at the bottom.</a:t>
            </a:r>
          </a:p>
          <a:p>
            <a:pPr marL="285750" indent="-285750">
              <a:buFont typeface="Arial"/>
              <a:buChar char="•"/>
              <a:defRPr/>
            </a:pPr>
            <a:r>
              <a:rPr lang="en-US">
                <a:solidFill>
                  <a:prstClr val="black"/>
                </a:solidFill>
              </a:rPr>
              <a:t>Only select </a:t>
            </a:r>
            <a:r>
              <a:rPr lang="en-US" err="1">
                <a:solidFill>
                  <a:prstClr val="black"/>
                </a:solidFill>
              </a:rPr>
              <a:t>colours</a:t>
            </a:r>
            <a:r>
              <a:rPr lang="en-US">
                <a:solidFill>
                  <a:prstClr val="black"/>
                </a:solidFill>
              </a:rPr>
              <a:t> from Caritas Australia colour palette.</a:t>
            </a:r>
          </a:p>
        </p:txBody>
      </p:sp>
    </p:spTree>
    <p:extLst>
      <p:ext uri="{BB962C8B-B14F-4D97-AF65-F5344CB8AC3E}">
        <p14:creationId xmlns:p14="http://schemas.microsoft.com/office/powerpoint/2010/main" val="1518644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8186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rgbClr val="006C7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3" name="Picture 2" descr="CaritasAU_MasterLogo-tagline_H_REV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544" y="5803222"/>
            <a:ext cx="1423454" cy="633438"/>
          </a:xfrm>
          <a:prstGeom prst="rect">
            <a:avLst/>
          </a:prstGeom>
        </p:spPr>
      </p:pic>
    </p:spTree>
    <p:extLst>
      <p:ext uri="{BB962C8B-B14F-4D97-AF65-F5344CB8AC3E}">
        <p14:creationId xmlns:p14="http://schemas.microsoft.com/office/powerpoint/2010/main" val="1552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544" y="5803222"/>
            <a:ext cx="1423454" cy="633438"/>
          </a:xfrm>
          <a:prstGeom prst="rect">
            <a:avLst/>
          </a:prstGeom>
        </p:spPr>
      </p:pic>
    </p:spTree>
    <p:extLst>
      <p:ext uri="{BB962C8B-B14F-4D97-AF65-F5344CB8AC3E}">
        <p14:creationId xmlns:p14="http://schemas.microsoft.com/office/powerpoint/2010/main" val="290183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pic>
        <p:nvPicPr>
          <p:cNvPr id="10" name="Picture 9"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1968" y="5852810"/>
            <a:ext cx="2628157" cy="470845"/>
          </a:xfrm>
          <a:prstGeom prst="rect">
            <a:avLst/>
          </a:prstGeom>
        </p:spPr>
      </p:pic>
    </p:spTree>
    <p:extLst>
      <p:ext uri="{BB962C8B-B14F-4D97-AF65-F5344CB8AC3E}">
        <p14:creationId xmlns:p14="http://schemas.microsoft.com/office/powerpoint/2010/main" val="359055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006C71"/>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a:p>
        </p:txBody>
      </p:sp>
      <p:pic>
        <p:nvPicPr>
          <p:cNvPr id="13"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7400" y="5864225"/>
            <a:ext cx="2628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aritasAU_MasterLogo-tagline_H_POS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2813187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55" r:id="rId3"/>
    <p:sldLayoutId id="2147483656" r:id="rId4"/>
    <p:sldLayoutId id="2147483657" r:id="rId5"/>
    <p:sldLayoutId id="2147483658" r:id="rId6"/>
    <p:sldLayoutId id="2147483659" r:id="rId7"/>
    <p:sldLayoutId id="2147483660" r:id="rId8"/>
    <p:sldLayoutId id="2147483673"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2" r:id="rId18"/>
    <p:sldLayoutId id="2147483669" r:id="rId19"/>
    <p:sldLayoutId id="2147483670" r:id="rId20"/>
    <p:sldLayoutId id="2147483671" r:id="rId21"/>
    <p:sldLayoutId id="2147483674" r:id="rId22"/>
    <p:sldLayoutId id="2147483676" r:id="rId23"/>
    <p:sldLayoutId id="2147483677" r:id="rId24"/>
    <p:sldLayoutId id="2147483678" r:id="rId25"/>
    <p:sldLayoutId id="2147483679" r:id="rId26"/>
    <p:sldLayoutId id="2147483714" r:id="rId2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674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about/copyrigh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www.caritas.org.au/docs/default-source/primary-school-resources/zafir-cst-study-guide---primary-and-secondary.pdf?sfvrsn=34809320_8" TargetMode="External"/><Relationship Id="rId5" Type="http://schemas.openxmlformats.org/officeDocument/2006/relationships/hyperlink" Target="https://www.caritas.org.au/docs/default-source/secondary-school-resources/refugee_pilgrimage_secondary_school_final.pdf?sfvrsn=bc9320_8" TargetMode="External"/><Relationship Id="rId4" Type="http://schemas.openxmlformats.org/officeDocument/2006/relationships/hyperlink" Target="https://www.caritas.org.au/docs/default-source/primary-school-resources/refugee-simulation-upperprimary-lowersecondary.zip?sfvrsn=68bc9320_18?Download=tru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238702651"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TsFaI0YlWU0"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www.caritas.org.au/learn/emergency-response/middle-east-emergency-appeal"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AU"/>
              <a:t>Updated May 2020</a:t>
            </a:r>
          </a:p>
        </p:txBody>
      </p:sp>
      <p:sp>
        <p:nvSpPr>
          <p:cNvPr id="3" name="Title 2"/>
          <p:cNvSpPr>
            <a:spLocks noGrp="1"/>
          </p:cNvSpPr>
          <p:nvPr>
            <p:ph type="title"/>
          </p:nvPr>
        </p:nvSpPr>
        <p:spPr>
          <a:xfrm>
            <a:off x="539552" y="413792"/>
            <a:ext cx="7956748" cy="854968"/>
          </a:xfrm>
        </p:spPr>
        <p:txBody>
          <a:bodyPr/>
          <a:lstStyle/>
          <a:p>
            <a:r>
              <a:rPr lang="en-AU"/>
              <a:t>Presenter information</a:t>
            </a:r>
          </a:p>
        </p:txBody>
      </p:sp>
      <p:sp>
        <p:nvSpPr>
          <p:cNvPr id="4" name="Text Placeholder 3"/>
          <p:cNvSpPr>
            <a:spLocks noGrp="1"/>
          </p:cNvSpPr>
          <p:nvPr>
            <p:ph type="body" sz="quarter" idx="10"/>
          </p:nvPr>
        </p:nvSpPr>
        <p:spPr>
          <a:xfrm>
            <a:off x="539552" y="1268760"/>
            <a:ext cx="7956748" cy="1468437"/>
          </a:xfrm>
        </p:spPr>
        <p:txBody>
          <a:bodyPr anchor="t"/>
          <a:lstStyle/>
          <a:p>
            <a:pPr>
              <a:spcBef>
                <a:spcPts val="600"/>
              </a:spcBef>
            </a:pPr>
            <a:r>
              <a:rPr lang="en-AU" sz="1400" dirty="0">
                <a:ea typeface="Roboto Medium" panose="02000000000000000000" pitchFamily="2" charset="0"/>
              </a:rPr>
              <a:t>This resource is intended as a flexible teaching and learning tool for both teacher and student use. It may be used with a whole class or for independent student learning. It contains information and suggestions for learning and discussion tasks in </a:t>
            </a:r>
            <a:r>
              <a:rPr lang="en-AU" sz="1400" dirty="0">
                <a:ea typeface="Roboto"/>
              </a:rPr>
              <a:t>the ‘Notes’ section of each slide. </a:t>
            </a:r>
            <a:endParaRPr lang="en-AU" sz="1400" dirty="0">
              <a:latin typeface="Arial" panose="020B0604020202020204" pitchFamily="34" charset="0"/>
              <a:ea typeface="Roboto" pitchFamily="2" charset="0"/>
              <a:cs typeface="Arial" panose="020B0604020202020204" pitchFamily="34" charset="0"/>
            </a:endParaRPr>
          </a:p>
          <a:p>
            <a:pPr>
              <a:spcBef>
                <a:spcPts val="600"/>
              </a:spcBef>
            </a:pPr>
            <a:r>
              <a:rPr lang="en-AU" sz="1400" dirty="0">
                <a:ea typeface="Roboto"/>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p>
          <a:p>
            <a:endParaRPr lang="en-AU" sz="1400" b="1" dirty="0">
              <a:ea typeface="Roboto"/>
            </a:endParaRPr>
          </a:p>
          <a:p>
            <a:r>
              <a:rPr lang="en-AU" sz="1400" b="1" dirty="0">
                <a:ea typeface="Roboto"/>
              </a:rPr>
              <a:t>Copyright Policy</a:t>
            </a:r>
            <a:endParaRPr lang="en-AU" sz="1400" dirty="0">
              <a:ea typeface="Roboto"/>
            </a:endParaRPr>
          </a:p>
          <a:p>
            <a:r>
              <a:rPr lang="en-AU" sz="1400" dirty="0">
                <a:ea typeface="Roboto"/>
              </a:rPr>
              <a:t>Material within this resource comes from a variety of sources and authors, including Caritas staff volunteers, overseas partners and news organisations. This resource and the information, names, images, pictures, logos are provided "as is", without warranty. Any mistakes brought to the attention of Caritas Australia will be corrected as soon as possible.</a:t>
            </a:r>
          </a:p>
          <a:p>
            <a:r>
              <a:rPr lang="en-AU" sz="1400" dirty="0">
                <a:ea typeface="Roboto"/>
              </a:rPr>
              <a:t>To review the full Caritas Copyright Policy, please visit: </a:t>
            </a:r>
            <a:r>
              <a:rPr lang="en-AU" sz="1400" dirty="0">
                <a:ea typeface="Roboto"/>
                <a:hlinkClick r:id="rId3"/>
              </a:rPr>
              <a:t>Caritas Australia</a:t>
            </a:r>
            <a:endParaRPr lang="en-AU" sz="1400">
              <a:ea typeface="Roboto"/>
            </a:endParaRPr>
          </a:p>
          <a:p>
            <a:endParaRPr lang="en-AU" sz="1400" b="1" dirty="0">
              <a:latin typeface="Arial" panose="020B0604020202020204" pitchFamily="34" charset="0"/>
              <a:ea typeface="Roboto" pitchFamily="2" charset="0"/>
              <a:cs typeface="Arial" panose="020B0604020202020204" pitchFamily="34" charset="0"/>
            </a:endParaRPr>
          </a:p>
          <a:p>
            <a:r>
              <a:rPr lang="en-AU" sz="1400" b="1" dirty="0"/>
              <a:t>Additional Resources:</a:t>
            </a:r>
          </a:p>
          <a:p>
            <a:r>
              <a:rPr lang="en-AU" sz="1400" dirty="0">
                <a:hlinkClick r:id="rId4"/>
              </a:rPr>
              <a:t>Refugee Simulation</a:t>
            </a:r>
            <a:endParaRPr lang="en-AU" sz="1400" dirty="0"/>
          </a:p>
          <a:p>
            <a:r>
              <a:rPr lang="en-AU" sz="1400" dirty="0">
                <a:hlinkClick r:id="rId5"/>
              </a:rPr>
              <a:t>Refugee Pilgrimage </a:t>
            </a:r>
            <a:endParaRPr lang="en-AU" sz="1400"/>
          </a:p>
          <a:p>
            <a:r>
              <a:rPr lang="en-AU" sz="1400" dirty="0">
                <a:hlinkClick r:id="rId6"/>
              </a:rPr>
              <a:t>Zafir CST Study Guide</a:t>
            </a:r>
            <a:endParaRPr lang="en-AU" sz="1400" dirty="0"/>
          </a:p>
        </p:txBody>
      </p:sp>
    </p:spTree>
    <p:extLst>
      <p:ext uri="{BB962C8B-B14F-4D97-AF65-F5344CB8AC3E}">
        <p14:creationId xmlns:p14="http://schemas.microsoft.com/office/powerpoint/2010/main" val="3897056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552" y="620688"/>
            <a:ext cx="8136904" cy="5617046"/>
          </a:xfrm>
        </p:spPr>
        <p:txBody>
          <a:bodyPr/>
          <a:lstStyle/>
          <a:p>
            <a:r>
              <a:rPr lang="en-AU" sz="4400">
                <a:solidFill>
                  <a:srgbClr val="006C71"/>
                </a:solidFill>
                <a:latin typeface="Felt Tip Roman" panose="03080502040305020204" pitchFamily="66" charset="0"/>
              </a:rPr>
              <a:t>“With the continuation of the conflict, millions of children are deprived of the right to education and, consequently, they see the horizon of their future becoming obscured. Do not miss your commitment in this vital area.”</a:t>
            </a:r>
          </a:p>
          <a:p>
            <a:pPr algn="r"/>
            <a:r>
              <a:rPr lang="en-AU" sz="4400">
                <a:solidFill>
                  <a:srgbClr val="006C71"/>
                </a:solidFill>
                <a:latin typeface="Felt Tip Roman" panose="03080502040305020204" pitchFamily="66" charset="0"/>
              </a:rPr>
              <a:t>- Pope Francis</a:t>
            </a:r>
          </a:p>
          <a:p>
            <a:endParaRPr lang="en-AU" sz="2000"/>
          </a:p>
        </p:txBody>
      </p:sp>
    </p:spTree>
    <p:extLst>
      <p:ext uri="{BB962C8B-B14F-4D97-AF65-F5344CB8AC3E}">
        <p14:creationId xmlns:p14="http://schemas.microsoft.com/office/powerpoint/2010/main" val="33164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956748" cy="1143000"/>
          </a:xfrm>
        </p:spPr>
        <p:txBody>
          <a:bodyPr/>
          <a:lstStyle/>
          <a:p>
            <a:r>
              <a:rPr lang="en-AU"/>
              <a:t>Where are the refugees?</a:t>
            </a:r>
          </a:p>
        </p:txBody>
      </p:sp>
    </p:spTree>
    <p:extLst>
      <p:ext uri="{BB962C8B-B14F-4D97-AF65-F5344CB8AC3E}">
        <p14:creationId xmlns:p14="http://schemas.microsoft.com/office/powerpoint/2010/main" val="268886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t>The size of the crisis</a:t>
            </a:r>
          </a:p>
        </p:txBody>
      </p:sp>
      <p:sp>
        <p:nvSpPr>
          <p:cNvPr id="4" name="Text Placeholder 3"/>
          <p:cNvSpPr>
            <a:spLocks noGrp="1"/>
          </p:cNvSpPr>
          <p:nvPr>
            <p:ph type="body" sz="quarter" idx="10"/>
          </p:nvPr>
        </p:nvSpPr>
        <p:spPr/>
        <p:txBody>
          <a:bodyPr/>
          <a:lstStyle/>
          <a:p>
            <a:r>
              <a:rPr lang="en-AU" altLang="en-US" sz="2400">
                <a:ea typeface="Roboto Medium" panose="02000000000000000000" pitchFamily="2" charset="0"/>
              </a:rPr>
              <a:t>Syria’s pre war population of 22.4 million people is quite  similar to Australia.</a:t>
            </a:r>
          </a:p>
          <a:p>
            <a:r>
              <a:rPr lang="en-AU" altLang="en-US" sz="2400">
                <a:ea typeface="Roboto Medium" panose="02000000000000000000" pitchFamily="2" charset="0"/>
              </a:rPr>
              <a:t>However Syria is 41 times smaller than Australia or about 80% of the size of Victoria.  </a:t>
            </a:r>
          </a:p>
          <a:p>
            <a:endParaRPr lang="en-AU"/>
          </a:p>
        </p:txBody>
      </p:sp>
      <p:sp>
        <p:nvSpPr>
          <p:cNvPr id="139" name="Text Placeholder 138"/>
          <p:cNvSpPr>
            <a:spLocks noGrp="1"/>
          </p:cNvSpPr>
          <p:nvPr>
            <p:ph type="body" sz="quarter" idx="11"/>
          </p:nvPr>
        </p:nvSpPr>
        <p:spPr/>
        <p:txBody>
          <a:bodyPr/>
          <a:lstStyle/>
          <a:p>
            <a:r>
              <a:rPr lang="en-AU"/>
              <a:t>Picture credit: Google Maps. </a:t>
            </a:r>
          </a:p>
        </p:txBody>
      </p:sp>
      <p:pic>
        <p:nvPicPr>
          <p:cNvPr id="6"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84209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612576" y="-27384"/>
            <a:ext cx="10369152" cy="6912768"/>
          </a:xfrm>
        </p:spPr>
      </p:pic>
      <p:sp>
        <p:nvSpPr>
          <p:cNvPr id="5" name="Text Placeholder 4"/>
          <p:cNvSpPr>
            <a:spLocks noGrp="1"/>
          </p:cNvSpPr>
          <p:nvPr>
            <p:ph type="body" sz="quarter" idx="11"/>
          </p:nvPr>
        </p:nvSpPr>
        <p:spPr/>
        <p:txBody>
          <a:bodyPr/>
          <a:lstStyle/>
          <a:p>
            <a:r>
              <a:rPr lang="en-AU"/>
              <a:t>.</a:t>
            </a:r>
          </a:p>
          <a:p>
            <a:endParaRPr lang="en-AU"/>
          </a:p>
        </p:txBody>
      </p:sp>
      <p:sp>
        <p:nvSpPr>
          <p:cNvPr id="11" name="Freeform 1"/>
          <p:cNvSpPr>
            <a:spLocks noChangeArrowheads="1"/>
          </p:cNvSpPr>
          <p:nvPr/>
        </p:nvSpPr>
        <p:spPr bwMode="auto">
          <a:xfrm>
            <a:off x="3923928" y="404664"/>
            <a:ext cx="4752528" cy="2304256"/>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alpha val="79000"/>
            </a:schemeClr>
          </a:solidFill>
          <a:ln>
            <a:noFill/>
          </a:ln>
          <a:effectLst/>
        </p:spPr>
        <p:txBody>
          <a:bodyPr wrap="none" anchor="ctr"/>
          <a:lstStyle/>
          <a:p>
            <a:endParaRPr lang="en-US"/>
          </a:p>
        </p:txBody>
      </p:sp>
      <p:sp>
        <p:nvSpPr>
          <p:cNvPr id="12" name="TextBox 1"/>
          <p:cNvSpPr txBox="1">
            <a:spLocks noChangeArrowheads="1"/>
          </p:cNvSpPr>
          <p:nvPr/>
        </p:nvSpPr>
        <p:spPr bwMode="auto">
          <a:xfrm>
            <a:off x="4131952" y="577095"/>
            <a:ext cx="43204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en-US" sz="2800">
                <a:latin typeface="+mn-lt"/>
                <a:ea typeface="Roboto Medium" panose="02000000000000000000" pitchFamily="2" charset="0"/>
              </a:rPr>
              <a:t>There are now more than </a:t>
            </a:r>
            <a:r>
              <a:rPr lang="en-AU" altLang="en-US" sz="2800" b="1">
                <a:solidFill>
                  <a:srgbClr val="006C71"/>
                </a:solidFill>
                <a:latin typeface="+mn-lt"/>
                <a:ea typeface="Roboto Medium" panose="02000000000000000000" pitchFamily="2" charset="0"/>
              </a:rPr>
              <a:t>5.6 million refugees </a:t>
            </a:r>
            <a:r>
              <a:rPr lang="en-AU" altLang="en-US" sz="2800">
                <a:latin typeface="+mn-lt"/>
                <a:ea typeface="Roboto Medium" panose="02000000000000000000" pitchFamily="2" charset="0"/>
              </a:rPr>
              <a:t>and</a:t>
            </a:r>
            <a:r>
              <a:rPr lang="en-AU" altLang="en-US" sz="2800">
                <a:solidFill>
                  <a:srgbClr val="006C71"/>
                </a:solidFill>
                <a:latin typeface="+mn-lt"/>
                <a:ea typeface="Roboto Medium" panose="02000000000000000000" pitchFamily="2" charset="0"/>
              </a:rPr>
              <a:t> </a:t>
            </a:r>
            <a:r>
              <a:rPr lang="en-AU" altLang="en-US" sz="2800" b="1">
                <a:solidFill>
                  <a:srgbClr val="006C71"/>
                </a:solidFill>
                <a:latin typeface="+mn-lt"/>
                <a:ea typeface="Roboto Medium" panose="02000000000000000000" pitchFamily="2" charset="0"/>
              </a:rPr>
              <a:t>6.6 million internally displaced people.</a:t>
            </a:r>
          </a:p>
        </p:txBody>
      </p:sp>
      <p:sp>
        <p:nvSpPr>
          <p:cNvPr id="14" name="Text Placeholder 18"/>
          <p:cNvSpPr txBox="1">
            <a:spLocks/>
          </p:cNvSpPr>
          <p:nvPr/>
        </p:nvSpPr>
        <p:spPr>
          <a:xfrm>
            <a:off x="4211961" y="6067698"/>
            <a:ext cx="4226168" cy="346841"/>
          </a:xfrm>
          <a:prstGeom prst="rect">
            <a:avLst/>
          </a:prstGeom>
        </p:spPr>
        <p:txBody>
          <a:bodyPr>
            <a:noAutofit/>
          </a:bodyPr>
          <a:lstStyle>
            <a:lvl1pPr marL="0" indent="0" algn="r" defTabSz="457200" rtl="0" eaLnBrk="1" latinLnBrk="0" hangingPunct="1">
              <a:spcBef>
                <a:spcPct val="20000"/>
              </a:spcBef>
              <a:buFontTx/>
              <a:buNone/>
              <a:defRPr sz="1000" kern="1200">
                <a:solidFill>
                  <a:schemeClr val="tx1"/>
                </a:solidFill>
                <a:latin typeface="Arial"/>
                <a:ea typeface="+mn-ea"/>
                <a:cs typeface="+mn-cs"/>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a:solidFill>
                  <a:schemeClr val="bg1"/>
                </a:solidFill>
                <a:effectLst>
                  <a:outerShdw blurRad="38100" dist="38100" dir="2700000" algn="tl">
                    <a:srgbClr val="000000">
                      <a:alpha val="43137"/>
                    </a:srgbClr>
                  </a:outerShdw>
                </a:effectLst>
              </a:rPr>
              <a:t>Many Syrian refugees are living in camps like this one in Turkey.</a:t>
            </a:r>
          </a:p>
          <a:p>
            <a:r>
              <a:rPr lang="en-AU" b="1">
                <a:solidFill>
                  <a:schemeClr val="bg1"/>
                </a:solidFill>
                <a:effectLst>
                  <a:outerShdw blurRad="38100" dist="38100" dir="2700000" algn="tl">
                    <a:srgbClr val="000000">
                      <a:alpha val="43137"/>
                    </a:srgbClr>
                  </a:outerShdw>
                </a:effectLst>
              </a:rPr>
              <a:t>Photo credit: </a:t>
            </a:r>
            <a:r>
              <a:rPr lang="en-AU">
                <a:solidFill>
                  <a:schemeClr val="bg1"/>
                </a:solidFill>
                <a:effectLst>
                  <a:outerShdw blurRad="38100" dist="38100" dir="2700000" algn="tl">
                    <a:srgbClr val="000000">
                      <a:alpha val="43137"/>
                    </a:srgbClr>
                  </a:outerShdw>
                </a:effectLst>
              </a:rPr>
              <a:t>Patrick Nicholson, Caritas Internationalis</a:t>
            </a:r>
            <a:r>
              <a:rPr lang="en-AU" b="1">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14739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sz="4000"/>
              <a:t>Where are the refugees?</a:t>
            </a:r>
          </a:p>
        </p:txBody>
      </p:sp>
      <p:sp>
        <p:nvSpPr>
          <p:cNvPr id="22" name="Text Placeholder 21"/>
          <p:cNvSpPr>
            <a:spLocks noGrp="1"/>
          </p:cNvSpPr>
          <p:nvPr>
            <p:ph type="body" sz="quarter" idx="10"/>
          </p:nvPr>
        </p:nvSpPr>
        <p:spPr/>
        <p:txBody>
          <a:bodyPr/>
          <a:lstStyle/>
          <a:p>
            <a:pPr marL="342900" indent="-342900">
              <a:buFont typeface="Arial" panose="020B0604020202020204" pitchFamily="34" charset="0"/>
              <a:buChar char="•"/>
            </a:pPr>
            <a:r>
              <a:rPr lang="en-AU" sz="2400" b="1">
                <a:solidFill>
                  <a:srgbClr val="006C71"/>
                </a:solidFill>
              </a:rPr>
              <a:t>5.6 million </a:t>
            </a:r>
            <a:r>
              <a:rPr lang="en-AU" sz="2400"/>
              <a:t>registered Syrian refugees:</a:t>
            </a:r>
            <a:endParaRPr lang="en-AU"/>
          </a:p>
        </p:txBody>
      </p:sp>
      <p:sp>
        <p:nvSpPr>
          <p:cNvPr id="23" name="Text Placeholder 22"/>
          <p:cNvSpPr>
            <a:spLocks noGrp="1"/>
          </p:cNvSpPr>
          <p:nvPr>
            <p:ph type="body" sz="quarter" idx="11"/>
          </p:nvPr>
        </p:nvSpPr>
        <p:spPr/>
        <p:txBody>
          <a:bodyPr/>
          <a:lstStyle/>
          <a:p>
            <a:r>
              <a:rPr lang="en-AU"/>
              <a:t>Photo Credit: Google Maps.</a:t>
            </a:r>
          </a:p>
        </p:txBody>
      </p:sp>
      <p:pic>
        <p:nvPicPr>
          <p:cNvPr id="12" name="Picture Placeholder 11"/>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519498063"/>
              </p:ext>
            </p:extLst>
          </p:nvPr>
        </p:nvGraphicFramePr>
        <p:xfrm>
          <a:off x="888722" y="2751109"/>
          <a:ext cx="3132980" cy="2896940"/>
        </p:xfrm>
        <a:graphic>
          <a:graphicData uri="http://schemas.openxmlformats.org/drawingml/2006/table">
            <a:tbl>
              <a:tblPr firstRow="1" bandRow="1">
                <a:tableStyleId>{5C22544A-7EE6-4342-B048-85BDC9FD1C3A}</a:tableStyleId>
              </a:tblPr>
              <a:tblGrid>
                <a:gridCol w="1174868">
                  <a:extLst>
                    <a:ext uri="{9D8B030D-6E8A-4147-A177-3AD203B41FA5}">
                      <a16:colId xmlns:a16="http://schemas.microsoft.com/office/drawing/2014/main" val="20000"/>
                    </a:ext>
                  </a:extLst>
                </a:gridCol>
                <a:gridCol w="1958112">
                  <a:extLst>
                    <a:ext uri="{9D8B030D-6E8A-4147-A177-3AD203B41FA5}">
                      <a16:colId xmlns:a16="http://schemas.microsoft.com/office/drawing/2014/main" val="20001"/>
                    </a:ext>
                  </a:extLst>
                </a:gridCol>
              </a:tblGrid>
              <a:tr h="5793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Turkey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3 643 700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9388">
                <a:tc>
                  <a:txBody>
                    <a:bodyPr/>
                    <a:lstStyle/>
                    <a:p>
                      <a:r>
                        <a:rPr lang="en-AU" sz="2000" b="0">
                          <a:solidFill>
                            <a:schemeClr val="tx1"/>
                          </a:solidFill>
                        </a:rPr>
                        <a:t>Lebanon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910 256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93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Jordan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656 733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93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Iraq</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247 440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93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Egypt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AU" sz="2000" b="0">
                          <a:solidFill>
                            <a:schemeClr val="tx1"/>
                          </a:solidFill>
                        </a:rPr>
                        <a:t>130 074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01729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07487" y="1303945"/>
            <a:ext cx="7774668" cy="4706913"/>
          </a:xfrm>
        </p:spPr>
        <p:txBody>
          <a:bodyPr/>
          <a:lstStyle/>
          <a:p>
            <a:r>
              <a:rPr lang="en-AU" sz="4400">
                <a:solidFill>
                  <a:srgbClr val="006C71"/>
                </a:solidFill>
                <a:latin typeface="Felt Tip Roman" panose="03080502040305020204" pitchFamily="66" charset="0"/>
              </a:rPr>
              <a:t>“Behind these statistics are people, each of them with a name, a face, a story and an inalienable dignity which is theirs as a child of God.”</a:t>
            </a:r>
          </a:p>
          <a:p>
            <a:pPr algn="r"/>
            <a:r>
              <a:rPr lang="en-AU" sz="3200">
                <a:solidFill>
                  <a:srgbClr val="006C71"/>
                </a:solidFill>
                <a:latin typeface="Felt Tip Roman" panose="03080502040305020204" pitchFamily="66" charset="0"/>
              </a:rPr>
              <a:t>-Pope Francis </a:t>
            </a:r>
          </a:p>
          <a:p>
            <a:pPr algn="r"/>
            <a:r>
              <a:rPr lang="en-AU" sz="3200">
                <a:solidFill>
                  <a:srgbClr val="006C71"/>
                </a:solidFill>
                <a:latin typeface="Felt Tip Roman" panose="03080502040305020204" pitchFamily="66" charset="0"/>
              </a:rPr>
              <a:t>2015</a:t>
            </a:r>
          </a:p>
        </p:txBody>
      </p:sp>
    </p:spTree>
    <p:extLst>
      <p:ext uri="{BB962C8B-B14F-4D97-AF65-F5344CB8AC3E}">
        <p14:creationId xmlns:p14="http://schemas.microsoft.com/office/powerpoint/2010/main" val="2808886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Syrian children</a:t>
            </a:r>
          </a:p>
        </p:txBody>
      </p:sp>
      <p:sp>
        <p:nvSpPr>
          <p:cNvPr id="3" name="Text Placeholder 2"/>
          <p:cNvSpPr>
            <a:spLocks noGrp="1"/>
          </p:cNvSpPr>
          <p:nvPr>
            <p:ph type="body" sz="quarter" idx="10"/>
          </p:nvPr>
        </p:nvSpPr>
        <p:spPr/>
        <p:txBody>
          <a:bodyPr numCol="1" spcCol="720000"/>
          <a:lstStyle/>
          <a:p>
            <a:pPr marL="342900" indent="-342900">
              <a:buFont typeface="Arial" panose="020B0604020202020204" pitchFamily="34" charset="0"/>
              <a:buChar char="•"/>
            </a:pPr>
            <a:r>
              <a:rPr lang="en-US" sz="2400"/>
              <a:t>There are about </a:t>
            </a:r>
            <a:r>
              <a:rPr lang="en-US" sz="2400" b="1">
                <a:solidFill>
                  <a:srgbClr val="006C71"/>
                </a:solidFill>
              </a:rPr>
              <a:t>2.6 million </a:t>
            </a:r>
            <a:r>
              <a:rPr lang="en-US" sz="2400"/>
              <a:t>Syrian refugee children in the region. </a:t>
            </a:r>
          </a:p>
          <a:p>
            <a:endParaRPr lang="en-US" sz="2400"/>
          </a:p>
          <a:p>
            <a:pPr marL="342900" indent="-342900">
              <a:buFont typeface="Arial" panose="020B0604020202020204" pitchFamily="34" charset="0"/>
              <a:buChar char="•"/>
            </a:pPr>
            <a:r>
              <a:rPr lang="en-AU" sz="2400"/>
              <a:t>Of the estimated 1.2 million Syrians in Jordan, </a:t>
            </a:r>
            <a:r>
              <a:rPr lang="en-AU" sz="2400" b="1">
                <a:solidFill>
                  <a:srgbClr val="006C71"/>
                </a:solidFill>
              </a:rPr>
              <a:t>35.5%</a:t>
            </a:r>
            <a:r>
              <a:rPr lang="en-AU" sz="2400"/>
              <a:t> are children between the ages of </a:t>
            </a:r>
            <a:r>
              <a:rPr lang="en-AU" sz="2400" b="1">
                <a:solidFill>
                  <a:srgbClr val="006C71"/>
                </a:solidFill>
              </a:rPr>
              <a:t>5 and 17 years</a:t>
            </a:r>
            <a:r>
              <a:rPr lang="en-AU" sz="2400"/>
              <a:t>. </a:t>
            </a:r>
          </a:p>
          <a:p>
            <a:endParaRPr lang="en-AU" sz="2400"/>
          </a:p>
        </p:txBody>
      </p:sp>
      <p:sp>
        <p:nvSpPr>
          <p:cNvPr id="8" name="Text Placeholder 5"/>
          <p:cNvSpPr>
            <a:spLocks noGrp="1"/>
          </p:cNvSpPr>
          <p:nvPr>
            <p:ph type="body" sz="quarter" idx="11"/>
          </p:nvPr>
        </p:nvSpPr>
        <p:spPr>
          <a:xfrm>
            <a:off x="4787899" y="5189700"/>
            <a:ext cx="3708399" cy="346841"/>
          </a:xfrm>
        </p:spPr>
        <p:txBody>
          <a:bodyPr/>
          <a:lstStyle/>
          <a:p>
            <a:r>
              <a:rPr lang="en-AU" sz="900"/>
              <a:t>These boys live with their mother in Aleppo, Syria. Their father and two brothers were killed in the war, and one sibling is missing.</a:t>
            </a:r>
          </a:p>
          <a:p>
            <a:r>
              <a:rPr lang="en-AU" sz="900" b="1"/>
              <a:t>Photo Credit</a:t>
            </a:r>
            <a:r>
              <a:rPr lang="en-AU" sz="900"/>
              <a:t>: Alexandra Wey, Caritas Switzerland. </a:t>
            </a:r>
          </a:p>
          <a:p>
            <a:endParaRPr lang="en-AU"/>
          </a:p>
        </p:txBody>
      </p:sp>
      <p:pic>
        <p:nvPicPr>
          <p:cNvPr id="11" name="Picture Placeholder 10"/>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424690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txBox="1">
            <a:spLocks/>
          </p:cNvSpPr>
          <p:nvPr/>
        </p:nvSpPr>
        <p:spPr>
          <a:xfrm>
            <a:off x="4993395" y="1611086"/>
            <a:ext cx="3584575" cy="411854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endParaRPr lang="en-AU">
              <a:latin typeface="Arial Black" panose="020B0A04020102020204" pitchFamily="34" charset="0"/>
            </a:endParaRPr>
          </a:p>
        </p:txBody>
      </p:sp>
      <p:sp>
        <p:nvSpPr>
          <p:cNvPr id="4" name="Content Placeholder 2"/>
          <p:cNvSpPr txBox="1">
            <a:spLocks/>
          </p:cNvSpPr>
          <p:nvPr/>
        </p:nvSpPr>
        <p:spPr>
          <a:xfrm>
            <a:off x="8659975" y="1629229"/>
            <a:ext cx="3584575" cy="219165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endParaRPr lang="en-AU" sz="2000">
              <a:latin typeface="Arial Black" panose="020B0A04020102020204" pitchFamily="34" charset="0"/>
            </a:endParaRPr>
          </a:p>
        </p:txBody>
      </p:sp>
      <p:sp>
        <p:nvSpPr>
          <p:cNvPr id="17" name="Title 16"/>
          <p:cNvSpPr>
            <a:spLocks noGrp="1"/>
          </p:cNvSpPr>
          <p:nvPr>
            <p:ph type="title"/>
          </p:nvPr>
        </p:nvSpPr>
        <p:spPr/>
        <p:txBody>
          <a:bodyPr/>
          <a:lstStyle/>
          <a:p>
            <a:r>
              <a:rPr lang="en-AU" sz="4000"/>
              <a:t>Where are the refugees?</a:t>
            </a:r>
          </a:p>
        </p:txBody>
      </p:sp>
      <p:sp>
        <p:nvSpPr>
          <p:cNvPr id="18" name="Text Placeholder 17"/>
          <p:cNvSpPr>
            <a:spLocks noGrp="1"/>
          </p:cNvSpPr>
          <p:nvPr>
            <p:ph type="body" sz="quarter" idx="10"/>
          </p:nvPr>
        </p:nvSpPr>
        <p:spPr>
          <a:xfrm>
            <a:off x="649765" y="1762125"/>
            <a:ext cx="4032448" cy="3886241"/>
          </a:xfrm>
        </p:spPr>
        <p:txBody>
          <a:bodyPr/>
          <a:lstStyle/>
          <a:p>
            <a:r>
              <a:rPr lang="en-AU" sz="2400" b="1">
                <a:latin typeface="+mn-lt"/>
              </a:rPr>
              <a:t>Lebanon</a:t>
            </a:r>
          </a:p>
          <a:p>
            <a:pPr marL="342900" indent="-342900">
              <a:buFont typeface="Arial" panose="020B0604020202020204" pitchFamily="34" charset="0"/>
              <a:buChar char="•"/>
            </a:pPr>
            <a:r>
              <a:rPr lang="en-AU" sz="2400">
                <a:latin typeface="+mn-lt"/>
              </a:rPr>
              <a:t>A population of 4.4 million, roughly the size and area of Sydney. </a:t>
            </a:r>
          </a:p>
          <a:p>
            <a:pPr marL="342900" indent="-342900">
              <a:buFont typeface="Arial" panose="020B0604020202020204" pitchFamily="34" charset="0"/>
              <a:buChar char="•"/>
            </a:pPr>
            <a:r>
              <a:rPr lang="en-AU" sz="2400">
                <a:latin typeface="+mn-lt"/>
              </a:rPr>
              <a:t>One in six people in Lebanon are refugees.</a:t>
            </a:r>
          </a:p>
          <a:p>
            <a:pPr marL="342900" indent="-342900">
              <a:buFont typeface="Arial" panose="020B0604020202020204" pitchFamily="34" charset="0"/>
              <a:buChar char="•"/>
            </a:pPr>
            <a:r>
              <a:rPr lang="en-AU" sz="2400">
                <a:latin typeface="+mn-lt"/>
              </a:rPr>
              <a:t>Lebanon hosts the highest number of registered refugees per capita in the world. </a:t>
            </a:r>
          </a:p>
          <a:p>
            <a:endParaRPr lang="en-AU"/>
          </a:p>
        </p:txBody>
      </p:sp>
      <p:sp>
        <p:nvSpPr>
          <p:cNvPr id="19" name="Text Placeholder 18"/>
          <p:cNvSpPr>
            <a:spLocks noGrp="1"/>
          </p:cNvSpPr>
          <p:nvPr>
            <p:ph type="body" sz="quarter" idx="11"/>
          </p:nvPr>
        </p:nvSpPr>
        <p:spPr/>
        <p:txBody>
          <a:bodyPr/>
          <a:lstStyle/>
          <a:p>
            <a:r>
              <a:rPr lang="en-AU"/>
              <a:t>Syrian refugee children in </a:t>
            </a:r>
            <a:r>
              <a:rPr lang="en-AU" err="1"/>
              <a:t>Bekka</a:t>
            </a:r>
            <a:r>
              <a:rPr lang="en-AU"/>
              <a:t> Valley, Lebanon.</a:t>
            </a:r>
          </a:p>
          <a:p>
            <a:r>
              <a:rPr lang="en-AU" b="1"/>
              <a:t>Photo Credit:</a:t>
            </a:r>
            <a:r>
              <a:rPr lang="en-AU"/>
              <a:t> Caritas Internationalis.  </a:t>
            </a:r>
            <a:endParaRPr lang="en-AU" b="1"/>
          </a:p>
        </p:txBody>
      </p:sp>
      <p:pic>
        <p:nvPicPr>
          <p:cNvPr id="21" name="Picture Placeholder 20"/>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4764088" y="1785938"/>
            <a:ext cx="3708400" cy="3395662"/>
          </a:xfrm>
          <a:prstGeom prst="rect">
            <a:avLst/>
          </a:prstGeom>
        </p:spPr>
      </p:pic>
    </p:spTree>
    <p:extLst>
      <p:ext uri="{BB962C8B-B14F-4D97-AF65-F5344CB8AC3E}">
        <p14:creationId xmlns:p14="http://schemas.microsoft.com/office/powerpoint/2010/main" val="2704647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a:t>Where are the refugees?</a:t>
            </a:r>
          </a:p>
        </p:txBody>
      </p:sp>
      <p:sp>
        <p:nvSpPr>
          <p:cNvPr id="3" name="Text Placeholder 2"/>
          <p:cNvSpPr>
            <a:spLocks noGrp="1"/>
          </p:cNvSpPr>
          <p:nvPr>
            <p:ph type="body" sz="quarter" idx="10"/>
          </p:nvPr>
        </p:nvSpPr>
        <p:spPr/>
        <p:txBody>
          <a:bodyPr numCol="1" spcCol="720000"/>
          <a:lstStyle/>
          <a:p>
            <a:r>
              <a:rPr lang="en-AU" sz="2200" b="1"/>
              <a:t>Jordan</a:t>
            </a:r>
          </a:p>
          <a:p>
            <a:pPr marL="342900" indent="-342900">
              <a:buFont typeface="Arial" panose="020B0604020202020204" pitchFamily="34" charset="0"/>
              <a:buChar char="•"/>
            </a:pPr>
            <a:r>
              <a:rPr lang="en-US" sz="2400"/>
              <a:t>Approximately 98 000 of the 1.3 Million Syrian refugees are enrolled in formal education</a:t>
            </a:r>
          </a:p>
          <a:p>
            <a:pPr marL="342900" indent="-342900">
              <a:buFont typeface="Arial" panose="020B0604020202020204" pitchFamily="34" charset="0"/>
              <a:buChar char="•"/>
            </a:pPr>
            <a:r>
              <a:rPr lang="en-AU" sz="2200"/>
              <a:t>A year or more out of school can translate into significant future loss of opportunity for refugee children. </a:t>
            </a:r>
          </a:p>
        </p:txBody>
      </p:sp>
      <p:sp>
        <p:nvSpPr>
          <p:cNvPr id="8" name="Text Placeholder 5"/>
          <p:cNvSpPr>
            <a:spLocks noGrp="1"/>
          </p:cNvSpPr>
          <p:nvPr>
            <p:ph type="body" sz="quarter" idx="11"/>
          </p:nvPr>
        </p:nvSpPr>
        <p:spPr>
          <a:xfrm>
            <a:off x="4679949" y="5157788"/>
            <a:ext cx="3924301" cy="378753"/>
          </a:xfrm>
        </p:spPr>
        <p:txBody>
          <a:bodyPr/>
          <a:lstStyle/>
          <a:p>
            <a:r>
              <a:rPr lang="en-AU" sz="900"/>
              <a:t>Bayan and her friends, ready for the Caritas Education Program’s class to begin.  Students receive vital assistance to help them catch up and adapt to the Jordanian curriculum. </a:t>
            </a:r>
            <a:r>
              <a:rPr lang="en-AU" sz="900" b="1"/>
              <a:t>Photo credit: </a:t>
            </a:r>
            <a:r>
              <a:rPr lang="en-AU" sz="900"/>
              <a:t>Richard Wainwright.  </a:t>
            </a:r>
          </a:p>
          <a:p>
            <a:endParaRPr lang="en-AU"/>
          </a:p>
        </p:txBody>
      </p:sp>
      <p:pic>
        <p:nvPicPr>
          <p:cNvPr id="10" name="Picture Placeholder 9"/>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316"/>
          <a:stretch/>
        </p:blipFill>
        <p:spPr/>
      </p:pic>
    </p:spTree>
    <p:extLst>
      <p:ext uri="{BB962C8B-B14F-4D97-AF65-F5344CB8AC3E}">
        <p14:creationId xmlns:p14="http://schemas.microsoft.com/office/powerpoint/2010/main" val="125840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9326" y="764704"/>
            <a:ext cx="7992888" cy="4968552"/>
          </a:xfrm>
        </p:spPr>
        <p:txBody>
          <a:bodyPr/>
          <a:lstStyle/>
          <a:p>
            <a:r>
              <a:rPr lang="en-AU" sz="4400">
                <a:solidFill>
                  <a:srgbClr val="006C71"/>
                </a:solidFill>
                <a:latin typeface="Felt Tip Roman" panose="03080502040305020204" pitchFamily="66" charset="0"/>
              </a:rPr>
              <a:t>“In this ocean of pain, I urge you to give special attention to the material and spiritual needs of the weakest and most defenseless: I think particularly of the families, the elderly, the sick and the children…”</a:t>
            </a:r>
          </a:p>
          <a:p>
            <a:pPr algn="r"/>
            <a:r>
              <a:rPr lang="en-AU" sz="4000">
                <a:solidFill>
                  <a:srgbClr val="006C71"/>
                </a:solidFill>
                <a:latin typeface="Felt Tip Roman" panose="03080502040305020204" pitchFamily="66" charset="0"/>
              </a:rPr>
              <a:t>- Pope Francis</a:t>
            </a:r>
          </a:p>
          <a:p>
            <a:endParaRPr lang="en-AU" sz="2000"/>
          </a:p>
        </p:txBody>
      </p:sp>
    </p:spTree>
    <p:extLst>
      <p:ext uri="{BB962C8B-B14F-4D97-AF65-F5344CB8AC3E}">
        <p14:creationId xmlns:p14="http://schemas.microsoft.com/office/powerpoint/2010/main" val="177333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t>Curriculum links</a:t>
            </a:r>
          </a:p>
        </p:txBody>
      </p:sp>
      <p:sp>
        <p:nvSpPr>
          <p:cNvPr id="6" name="Control 1"/>
          <p:cNvSpPr>
            <a:spLocks noChangeArrowheads="1" noChangeShapeType="1"/>
          </p:cNvSpPr>
          <p:nvPr/>
        </p:nvSpPr>
        <p:spPr bwMode="auto">
          <a:xfrm>
            <a:off x="3332163" y="4094163"/>
            <a:ext cx="6319837" cy="74961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graphicFrame>
        <p:nvGraphicFramePr>
          <p:cNvPr id="2" name="Table 1"/>
          <p:cNvGraphicFramePr>
            <a:graphicFrameLocks noGrp="1"/>
          </p:cNvGraphicFramePr>
          <p:nvPr>
            <p:extLst>
              <p:ext uri="{D42A27DB-BD31-4B8C-83A1-F6EECF244321}">
                <p14:modId xmlns:p14="http://schemas.microsoft.com/office/powerpoint/2010/main" val="3204577880"/>
              </p:ext>
            </p:extLst>
          </p:nvPr>
        </p:nvGraphicFramePr>
        <p:xfrm>
          <a:off x="673129" y="1331472"/>
          <a:ext cx="8035443" cy="4178796"/>
        </p:xfrm>
        <a:graphic>
          <a:graphicData uri="http://schemas.openxmlformats.org/drawingml/2006/table">
            <a:tbl>
              <a:tblPr/>
              <a:tblGrid>
                <a:gridCol w="2533405">
                  <a:extLst>
                    <a:ext uri="{9D8B030D-6E8A-4147-A177-3AD203B41FA5}">
                      <a16:colId xmlns:a16="http://schemas.microsoft.com/office/drawing/2014/main" val="2747953686"/>
                    </a:ext>
                  </a:extLst>
                </a:gridCol>
                <a:gridCol w="2831410">
                  <a:extLst>
                    <a:ext uri="{9D8B030D-6E8A-4147-A177-3AD203B41FA5}">
                      <a16:colId xmlns:a16="http://schemas.microsoft.com/office/drawing/2014/main" val="1883055657"/>
                    </a:ext>
                  </a:extLst>
                </a:gridCol>
                <a:gridCol w="2670628">
                  <a:extLst>
                    <a:ext uri="{9D8B030D-6E8A-4147-A177-3AD203B41FA5}">
                      <a16:colId xmlns:a16="http://schemas.microsoft.com/office/drawing/2014/main" val="468323093"/>
                    </a:ext>
                  </a:extLst>
                </a:gridCol>
              </a:tblGrid>
              <a:tr h="109934">
                <a:tc>
                  <a:txBody>
                    <a:bodyPr/>
                    <a:lstStyle/>
                    <a:p>
                      <a:pPr marR="0" indent="0" algn="ctr" rtl="0">
                        <a:lnSpc>
                          <a:spcPct val="100000"/>
                        </a:lnSpc>
                        <a:spcBef>
                          <a:spcPts val="0"/>
                        </a:spcBef>
                        <a:spcAft>
                          <a:spcPts val="600"/>
                        </a:spcAft>
                      </a:pPr>
                      <a:r>
                        <a:rPr lang="en-AU" sz="1000" b="1" kern="1400" cap="small">
                          <a:ln>
                            <a:noFill/>
                          </a:ln>
                          <a:solidFill>
                            <a:srgbClr val="000000"/>
                          </a:solidFill>
                          <a:effectLst/>
                          <a:latin typeface="+mn-lt"/>
                        </a:rPr>
                        <a:t>Civics and Citizenship</a:t>
                      </a:r>
                      <a:endParaRPr lang="en-AU" sz="1000" kern="1400">
                        <a:ln>
                          <a:noFill/>
                        </a:ln>
                        <a:solidFill>
                          <a:srgbClr val="000000"/>
                        </a:solidFill>
                        <a:effectLst/>
                        <a:latin typeface="+mn-lt"/>
                      </a:endParaRP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ctr" rtl="0">
                        <a:lnSpc>
                          <a:spcPct val="100000"/>
                        </a:lnSpc>
                        <a:spcBef>
                          <a:spcPts val="0"/>
                        </a:spcBef>
                        <a:spcAft>
                          <a:spcPts val="600"/>
                        </a:spcAft>
                      </a:pPr>
                      <a:r>
                        <a:rPr lang="en-AU" sz="1000" b="1" kern="1400" cap="small">
                          <a:ln>
                            <a:noFill/>
                          </a:ln>
                          <a:solidFill>
                            <a:srgbClr val="000000"/>
                          </a:solidFill>
                          <a:effectLst/>
                          <a:latin typeface="+mn-lt"/>
                        </a:rPr>
                        <a:t>History </a:t>
                      </a:r>
                      <a:endParaRPr lang="en-AU" sz="1000" kern="1400">
                        <a:ln>
                          <a:noFill/>
                        </a:ln>
                        <a:solidFill>
                          <a:srgbClr val="000000"/>
                        </a:solidFill>
                        <a:effectLst/>
                        <a:latin typeface="+mn-lt"/>
                      </a:endParaRP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ctr" rtl="0">
                        <a:lnSpc>
                          <a:spcPct val="100000"/>
                        </a:lnSpc>
                        <a:spcBef>
                          <a:spcPts val="0"/>
                        </a:spcBef>
                        <a:spcAft>
                          <a:spcPts val="600"/>
                        </a:spcAft>
                      </a:pPr>
                      <a:r>
                        <a:rPr lang="en-AU" sz="1000" b="1" kern="1400" cap="small">
                          <a:ln>
                            <a:noFill/>
                          </a:ln>
                          <a:solidFill>
                            <a:srgbClr val="000000"/>
                          </a:solidFill>
                          <a:effectLst/>
                          <a:latin typeface="+mn-lt"/>
                        </a:rPr>
                        <a:t>Geography</a:t>
                      </a:r>
                      <a:endParaRPr lang="en-AU" sz="1000" kern="1400">
                        <a:ln>
                          <a:noFill/>
                        </a:ln>
                        <a:solidFill>
                          <a:srgbClr val="000000"/>
                        </a:solidFill>
                        <a:effectLst/>
                        <a:latin typeface="+mn-lt"/>
                      </a:endParaRP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254865168"/>
                  </a:ext>
                </a:extLst>
              </a:tr>
              <a:tr h="440664">
                <a:tc>
                  <a:txBody>
                    <a:bodyPr/>
                    <a:lstStyle/>
                    <a:p>
                      <a:pPr marR="0" indent="0" algn="l" rtl="0">
                        <a:lnSpc>
                          <a:spcPct val="100000"/>
                        </a:lnSpc>
                        <a:spcBef>
                          <a:spcPts val="600"/>
                        </a:spcBef>
                        <a:spcAft>
                          <a:spcPts val="600"/>
                        </a:spcAft>
                      </a:pPr>
                      <a:r>
                        <a:rPr lang="en-AU" sz="1000" b="1" kern="1400">
                          <a:ln>
                            <a:noFill/>
                          </a:ln>
                          <a:solidFill>
                            <a:srgbClr val="000000"/>
                          </a:solidFill>
                          <a:effectLst/>
                          <a:latin typeface="+mn-lt"/>
                        </a:rPr>
                        <a:t>Year 5:  </a:t>
                      </a:r>
                      <a:r>
                        <a:rPr lang="en-AU" sz="1000" kern="1400">
                          <a:ln>
                            <a:noFill/>
                          </a:ln>
                          <a:solidFill>
                            <a:srgbClr val="000000"/>
                          </a:solidFill>
                          <a:effectLst/>
                          <a:latin typeface="+mn-lt"/>
                        </a:rPr>
                        <a:t>How and why do people participate in groups to achieve shared goals?</a:t>
                      </a:r>
                    </a:p>
                    <a:p>
                      <a:pPr marR="0" indent="0" algn="l" rtl="0">
                        <a:lnSpc>
                          <a:spcPct val="100000"/>
                        </a:lnSpc>
                        <a:spcBef>
                          <a:spcPts val="600"/>
                        </a:spcBef>
                        <a:spcAft>
                          <a:spcPts val="600"/>
                        </a:spcAft>
                      </a:pPr>
                      <a:r>
                        <a:rPr lang="en-AU" sz="1000" kern="1400">
                          <a:ln>
                            <a:noFill/>
                          </a:ln>
                          <a:solidFill>
                            <a:srgbClr val="000000"/>
                          </a:solidFill>
                          <a:effectLst/>
                          <a:latin typeface="+mn-lt"/>
                        </a:rPr>
                        <a:t>How people with shared beliefs and values work together to achieve a civic goal (ACHASSK118)</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600"/>
                        </a:spcBef>
                        <a:spcAft>
                          <a:spcPts val="600"/>
                        </a:spcAft>
                      </a:pPr>
                      <a:r>
                        <a:rPr lang="en-AU" sz="1000" b="1" kern="1400">
                          <a:ln>
                            <a:noFill/>
                          </a:ln>
                          <a:solidFill>
                            <a:srgbClr val="000000"/>
                          </a:solidFill>
                          <a:effectLst/>
                          <a:latin typeface="+mn-lt"/>
                        </a:rPr>
                        <a:t>Year 5:</a:t>
                      </a:r>
                      <a:endParaRPr lang="en-AU" sz="1000" kern="1400">
                        <a:ln>
                          <a:noFill/>
                        </a:ln>
                        <a:solidFill>
                          <a:srgbClr val="000000"/>
                        </a:solidFill>
                        <a:effectLst/>
                        <a:latin typeface="+mn-lt"/>
                      </a:endParaRPr>
                    </a:p>
                    <a:p>
                      <a:pPr marR="0" indent="0" algn="l" rtl="0">
                        <a:lnSpc>
                          <a:spcPct val="100000"/>
                        </a:lnSpc>
                        <a:spcBef>
                          <a:spcPts val="600"/>
                        </a:spcBef>
                        <a:spcAft>
                          <a:spcPts val="600"/>
                        </a:spcAft>
                      </a:pPr>
                      <a:r>
                        <a:rPr lang="en-AU" sz="1000" kern="1400">
                          <a:ln>
                            <a:noFill/>
                          </a:ln>
                          <a:solidFill>
                            <a:srgbClr val="000000"/>
                          </a:solidFill>
                          <a:effectLst/>
                          <a:latin typeface="+mn-lt"/>
                        </a:rPr>
                        <a:t>The reasons people migrated to Australia and the experiences and contributions of a particular migrant group within a colony (ACHASSK109)</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600"/>
                        </a:spcBef>
                        <a:spcAft>
                          <a:spcPts val="600"/>
                        </a:spcAft>
                      </a:pPr>
                      <a:r>
                        <a:rPr lang="en-AU" sz="1000" kern="1400">
                          <a:ln>
                            <a:noFill/>
                          </a:ln>
                          <a:solidFill>
                            <a:srgbClr val="000000"/>
                          </a:solidFill>
                          <a:effectLst/>
                          <a:latin typeface="+mn-lt"/>
                        </a:rPr>
                        <a:t> </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462290504"/>
                  </a:ext>
                </a:extLst>
              </a:tr>
              <a:tr h="513751">
                <a:tc>
                  <a:txBody>
                    <a:bodyPr/>
                    <a:lstStyle/>
                    <a:p>
                      <a:pPr marR="0" indent="0" algn="l" rtl="0">
                        <a:lnSpc>
                          <a:spcPct val="100000"/>
                        </a:lnSpc>
                        <a:spcBef>
                          <a:spcPts val="600"/>
                        </a:spcBef>
                        <a:spcAft>
                          <a:spcPts val="600"/>
                        </a:spcAft>
                      </a:pPr>
                      <a:r>
                        <a:rPr lang="en-AU" sz="1000" b="1" kern="1400">
                          <a:ln>
                            <a:noFill/>
                          </a:ln>
                          <a:solidFill>
                            <a:srgbClr val="000000"/>
                          </a:solidFill>
                          <a:effectLst/>
                          <a:latin typeface="+mn-lt"/>
                        </a:rPr>
                        <a:t>Year 6: </a:t>
                      </a:r>
                      <a:r>
                        <a:rPr lang="en-AU" sz="1000" kern="1400">
                          <a:ln>
                            <a:noFill/>
                          </a:ln>
                          <a:solidFill>
                            <a:srgbClr val="000000"/>
                          </a:solidFill>
                          <a:effectLst/>
                          <a:latin typeface="+mn-lt"/>
                        </a:rPr>
                        <a:t>What does it mean to be an Australian citizen?</a:t>
                      </a:r>
                    </a:p>
                    <a:p>
                      <a:pPr marR="0" indent="0" algn="l" rtl="0">
                        <a:lnSpc>
                          <a:spcPct val="100000"/>
                        </a:lnSpc>
                        <a:spcBef>
                          <a:spcPts val="600"/>
                        </a:spcBef>
                        <a:spcAft>
                          <a:spcPts val="600"/>
                        </a:spcAft>
                      </a:pPr>
                      <a:r>
                        <a:rPr lang="en-AU" sz="1000" kern="1400">
                          <a:ln>
                            <a:noFill/>
                          </a:ln>
                          <a:solidFill>
                            <a:srgbClr val="000000"/>
                          </a:solidFill>
                          <a:effectLst/>
                          <a:latin typeface="+mn-lt"/>
                        </a:rPr>
                        <a:t>The obligations citizens may consider they have beyond their own national borders as active and informed global citizens (ACHASSK148)</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600"/>
                        </a:spcBef>
                        <a:spcAft>
                          <a:spcPts val="600"/>
                        </a:spcAft>
                      </a:pPr>
                      <a:r>
                        <a:rPr lang="en-AU" sz="1000" b="1" kern="1400">
                          <a:ln>
                            <a:noFill/>
                          </a:ln>
                          <a:solidFill>
                            <a:srgbClr val="000000"/>
                          </a:solidFill>
                          <a:effectLst/>
                          <a:latin typeface="+mn-lt"/>
                        </a:rPr>
                        <a:t>Year 6: </a:t>
                      </a:r>
                      <a:r>
                        <a:rPr lang="en-AU" sz="1000" kern="1400">
                          <a:ln>
                            <a:noFill/>
                          </a:ln>
                          <a:solidFill>
                            <a:srgbClr val="000000"/>
                          </a:solidFill>
                          <a:effectLst/>
                          <a:latin typeface="+mn-lt"/>
                        </a:rPr>
                        <a:t>Who are the people  who came to Australia? Why did they come?</a:t>
                      </a:r>
                    </a:p>
                    <a:p>
                      <a:pPr marR="0" indent="0" algn="l" rtl="0">
                        <a:lnSpc>
                          <a:spcPct val="100000"/>
                        </a:lnSpc>
                        <a:spcBef>
                          <a:spcPts val="600"/>
                        </a:spcBef>
                        <a:spcAft>
                          <a:spcPts val="600"/>
                        </a:spcAft>
                      </a:pPr>
                      <a:r>
                        <a:rPr lang="en-AU" sz="1000" kern="1400">
                          <a:ln>
                            <a:noFill/>
                          </a:ln>
                          <a:solidFill>
                            <a:srgbClr val="000000"/>
                          </a:solidFill>
                          <a:effectLst/>
                          <a:latin typeface="+mn-lt"/>
                        </a:rPr>
                        <a:t>Stories of groups of people who migrated to Australia since Federation (including from ONE country of the Asia region) and reasons they migrated (ACHASSK136) </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600"/>
                        </a:spcBef>
                        <a:spcAft>
                          <a:spcPts val="600"/>
                        </a:spcAft>
                      </a:pPr>
                      <a:r>
                        <a:rPr lang="en-AU" sz="1000" b="1" kern="1400">
                          <a:ln>
                            <a:noFill/>
                          </a:ln>
                          <a:solidFill>
                            <a:srgbClr val="000000"/>
                          </a:solidFill>
                          <a:effectLst/>
                          <a:latin typeface="+mn-lt"/>
                        </a:rPr>
                        <a:t>Year 6 : </a:t>
                      </a:r>
                      <a:r>
                        <a:rPr lang="en-AU" sz="1000" kern="1400">
                          <a:ln>
                            <a:noFill/>
                          </a:ln>
                          <a:solidFill>
                            <a:srgbClr val="000000"/>
                          </a:solidFill>
                          <a:effectLst/>
                          <a:latin typeface="+mn-lt"/>
                        </a:rPr>
                        <a:t>What are Australia’s global connections between people and places?</a:t>
                      </a:r>
                    </a:p>
                    <a:p>
                      <a:pPr marR="0" indent="0" algn="l" rtl="0">
                        <a:lnSpc>
                          <a:spcPct val="100000"/>
                        </a:lnSpc>
                        <a:spcBef>
                          <a:spcPts val="600"/>
                        </a:spcBef>
                        <a:spcAft>
                          <a:spcPts val="600"/>
                        </a:spcAft>
                      </a:pPr>
                      <a:r>
                        <a:rPr lang="en-AU" sz="1000" kern="1400">
                          <a:ln>
                            <a:noFill/>
                          </a:ln>
                          <a:solidFill>
                            <a:srgbClr val="000000"/>
                          </a:solidFill>
                          <a:effectLst/>
                          <a:latin typeface="+mn-lt"/>
                        </a:rPr>
                        <a:t>Australia’s connections with other countries and how these change people and places (ACHASSK141)</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71158543"/>
                  </a:ext>
                </a:extLst>
              </a:tr>
              <a:tr h="221404">
                <a:tc gridSpan="3">
                  <a:txBody>
                    <a:bodyPr/>
                    <a:lstStyle/>
                    <a:p>
                      <a:pPr marR="0" indent="0" algn="ctr" rtl="0">
                        <a:lnSpc>
                          <a:spcPct val="100000"/>
                        </a:lnSpc>
                        <a:spcBef>
                          <a:spcPts val="0"/>
                        </a:spcBef>
                        <a:spcAft>
                          <a:spcPts val="600"/>
                        </a:spcAft>
                      </a:pPr>
                      <a:r>
                        <a:rPr lang="en-AU" sz="1000" b="1" kern="1400">
                          <a:ln>
                            <a:noFill/>
                          </a:ln>
                          <a:solidFill>
                            <a:srgbClr val="000000"/>
                          </a:solidFill>
                          <a:effectLst/>
                          <a:latin typeface="+mn-lt"/>
                        </a:rPr>
                        <a:t>GENERAL CAPABILITIES </a:t>
                      </a:r>
                      <a:r>
                        <a:rPr lang="en-AU" sz="1000" kern="1400">
                          <a:ln>
                            <a:noFill/>
                          </a:ln>
                          <a:solidFill>
                            <a:srgbClr val="000000"/>
                          </a:solidFill>
                          <a:effectLst/>
                          <a:latin typeface="+mn-lt"/>
                        </a:rPr>
                        <a:t>Level 4 -by the end of Year 6 </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196611255"/>
                  </a:ext>
                </a:extLst>
              </a:tr>
              <a:tr h="851837">
                <a:tc>
                  <a:txBody>
                    <a:bodyPr/>
                    <a:lstStyle/>
                    <a:p>
                      <a:pPr marR="0" indent="0" algn="l" rtl="0">
                        <a:lnSpc>
                          <a:spcPct val="100000"/>
                        </a:lnSpc>
                        <a:spcBef>
                          <a:spcPts val="0"/>
                        </a:spcBef>
                        <a:spcAft>
                          <a:spcPts val="600"/>
                        </a:spcAft>
                      </a:pPr>
                      <a:r>
                        <a:rPr lang="en-AU" sz="1000" b="1" kern="1400" cap="small">
                          <a:ln>
                            <a:noFill/>
                          </a:ln>
                          <a:solidFill>
                            <a:srgbClr val="000000"/>
                          </a:solidFill>
                          <a:effectLst/>
                          <a:latin typeface="+mn-lt"/>
                        </a:rPr>
                        <a:t>Intercultural Understanding (Level 4)</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u="sng" kern="1400">
                          <a:ln>
                            <a:noFill/>
                          </a:ln>
                          <a:solidFill>
                            <a:srgbClr val="000000"/>
                          </a:solidFill>
                          <a:effectLst/>
                          <a:latin typeface="+mn-lt"/>
                        </a:rPr>
                        <a:t>Interacting and Empathising with Others:</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Empathise with others</a:t>
                      </a:r>
                    </a:p>
                    <a:p>
                      <a:pPr marR="0" indent="0" algn="l" rtl="0">
                        <a:lnSpc>
                          <a:spcPct val="100000"/>
                        </a:lnSpc>
                        <a:spcBef>
                          <a:spcPts val="0"/>
                        </a:spcBef>
                        <a:spcAft>
                          <a:spcPts val="600"/>
                        </a:spcAft>
                      </a:pPr>
                      <a:r>
                        <a:rPr lang="en-AU" sz="1000" kern="1400">
                          <a:ln>
                            <a:noFill/>
                          </a:ln>
                          <a:solidFill>
                            <a:srgbClr val="000000"/>
                          </a:solidFill>
                          <a:effectLst/>
                          <a:latin typeface="+mn-lt"/>
                        </a:rPr>
                        <a:t>Consider and develop multiple perspectives</a:t>
                      </a:r>
                    </a:p>
                    <a:p>
                      <a:pPr marR="0" indent="0" algn="l" rtl="0">
                        <a:lnSpc>
                          <a:spcPct val="100000"/>
                        </a:lnSpc>
                        <a:spcBef>
                          <a:spcPts val="0"/>
                        </a:spcBef>
                        <a:spcAft>
                          <a:spcPts val="600"/>
                        </a:spcAft>
                      </a:pPr>
                      <a:r>
                        <a:rPr lang="en-AU" sz="1000" u="sng" kern="1400">
                          <a:ln>
                            <a:noFill/>
                          </a:ln>
                          <a:solidFill>
                            <a:srgbClr val="000000"/>
                          </a:solidFill>
                          <a:effectLst/>
                          <a:latin typeface="+mn-lt"/>
                        </a:rPr>
                        <a:t>Reflecting on Intercultural Experiences and Taking Responsibility:</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Reflect on intercultural experiences</a:t>
                      </a:r>
                    </a:p>
                    <a:p>
                      <a:pPr marR="0" indent="0" algn="l" rtl="0">
                        <a:lnSpc>
                          <a:spcPct val="100000"/>
                        </a:lnSpc>
                        <a:spcBef>
                          <a:spcPts val="0"/>
                        </a:spcBef>
                        <a:spcAft>
                          <a:spcPts val="600"/>
                        </a:spcAft>
                      </a:pPr>
                      <a:r>
                        <a:rPr lang="en-AU" sz="1000" kern="1400">
                          <a:ln>
                            <a:noFill/>
                          </a:ln>
                          <a:solidFill>
                            <a:srgbClr val="000000"/>
                          </a:solidFill>
                          <a:effectLst/>
                          <a:latin typeface="+mn-lt"/>
                        </a:rPr>
                        <a:t>Challenge stereotypes and prejudice</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0"/>
                        </a:spcBef>
                        <a:spcAft>
                          <a:spcPts val="600"/>
                        </a:spcAft>
                      </a:pPr>
                      <a:r>
                        <a:rPr lang="en-AU" sz="1000" b="1" kern="1400" cap="small">
                          <a:ln>
                            <a:noFill/>
                          </a:ln>
                          <a:solidFill>
                            <a:srgbClr val="000000"/>
                          </a:solidFill>
                          <a:effectLst/>
                          <a:latin typeface="+mn-lt"/>
                        </a:rPr>
                        <a:t>Personal and Social Capabilities (Level 4)</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u="sng" kern="1400">
                          <a:ln>
                            <a:noFill/>
                          </a:ln>
                          <a:solidFill>
                            <a:srgbClr val="000000"/>
                          </a:solidFill>
                          <a:effectLst/>
                          <a:latin typeface="+mn-lt"/>
                        </a:rPr>
                        <a:t>Social Awareness:</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Contribute to civil society</a:t>
                      </a:r>
                    </a:p>
                    <a:p>
                      <a:pPr marR="0" indent="0" algn="l" rtl="0">
                        <a:lnSpc>
                          <a:spcPct val="100000"/>
                        </a:lnSpc>
                        <a:spcBef>
                          <a:spcPts val="0"/>
                        </a:spcBef>
                        <a:spcAft>
                          <a:spcPts val="600"/>
                        </a:spcAft>
                      </a:pPr>
                      <a:r>
                        <a:rPr lang="en-AU" sz="1000" u="sng" kern="1400">
                          <a:ln>
                            <a:noFill/>
                          </a:ln>
                          <a:solidFill>
                            <a:srgbClr val="000000"/>
                          </a:solidFill>
                          <a:effectLst/>
                          <a:latin typeface="+mn-lt"/>
                        </a:rPr>
                        <a:t>Social Management:</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Negotiate and resolve conflict</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00000"/>
                        </a:lnSpc>
                        <a:spcBef>
                          <a:spcPts val="0"/>
                        </a:spcBef>
                        <a:spcAft>
                          <a:spcPts val="600"/>
                        </a:spcAft>
                      </a:pPr>
                      <a:r>
                        <a:rPr lang="en-AU" sz="1000" b="1" kern="1400" cap="small">
                          <a:ln>
                            <a:noFill/>
                          </a:ln>
                          <a:solidFill>
                            <a:srgbClr val="000000"/>
                          </a:solidFill>
                          <a:effectLst/>
                          <a:latin typeface="+mn-lt"/>
                        </a:rPr>
                        <a:t>Ethical Understanding (Level 4) </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u="sng" kern="1400">
                          <a:ln>
                            <a:noFill/>
                          </a:ln>
                          <a:solidFill>
                            <a:srgbClr val="000000"/>
                          </a:solidFill>
                          <a:effectLst/>
                          <a:latin typeface="+mn-lt"/>
                        </a:rPr>
                        <a:t>Understanding Ethical Concepts and Issues:</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Explore ethical concepts in context</a:t>
                      </a:r>
                    </a:p>
                    <a:p>
                      <a:pPr marR="0" indent="0" algn="l" rtl="0">
                        <a:lnSpc>
                          <a:spcPct val="100000"/>
                        </a:lnSpc>
                        <a:spcBef>
                          <a:spcPts val="0"/>
                        </a:spcBef>
                        <a:spcAft>
                          <a:spcPts val="600"/>
                        </a:spcAft>
                      </a:pPr>
                      <a:r>
                        <a:rPr lang="en-AU" sz="1000" u="sng" kern="1400">
                          <a:ln>
                            <a:noFill/>
                          </a:ln>
                          <a:solidFill>
                            <a:srgbClr val="000000"/>
                          </a:solidFill>
                          <a:effectLst/>
                          <a:latin typeface="+mn-lt"/>
                        </a:rPr>
                        <a:t>Reasoning in Decision Making and Actions:</a:t>
                      </a:r>
                      <a:endParaRPr lang="en-AU" sz="1000" kern="1400">
                        <a:ln>
                          <a:noFill/>
                        </a:ln>
                        <a:solidFill>
                          <a:srgbClr val="000000"/>
                        </a:solidFill>
                        <a:effectLst/>
                        <a:latin typeface="+mn-lt"/>
                      </a:endParaRPr>
                    </a:p>
                    <a:p>
                      <a:pPr marR="0" indent="0" algn="l" rtl="0">
                        <a:lnSpc>
                          <a:spcPct val="100000"/>
                        </a:lnSpc>
                        <a:spcBef>
                          <a:spcPts val="0"/>
                        </a:spcBef>
                        <a:spcAft>
                          <a:spcPts val="600"/>
                        </a:spcAft>
                      </a:pPr>
                      <a:r>
                        <a:rPr lang="en-AU" sz="1000" kern="1400">
                          <a:ln>
                            <a:noFill/>
                          </a:ln>
                          <a:solidFill>
                            <a:srgbClr val="000000"/>
                          </a:solidFill>
                          <a:effectLst/>
                          <a:latin typeface="+mn-lt"/>
                        </a:rPr>
                        <a:t>Reason and make ethical decisions</a:t>
                      </a:r>
                    </a:p>
                    <a:p>
                      <a:pPr marR="0" indent="0" algn="l" rtl="0">
                        <a:lnSpc>
                          <a:spcPct val="100000"/>
                        </a:lnSpc>
                        <a:spcBef>
                          <a:spcPts val="0"/>
                        </a:spcBef>
                        <a:spcAft>
                          <a:spcPts val="600"/>
                        </a:spcAft>
                      </a:pPr>
                      <a:r>
                        <a:rPr lang="en-AU" sz="1000" kern="1400">
                          <a:ln>
                            <a:noFill/>
                          </a:ln>
                          <a:solidFill>
                            <a:srgbClr val="000000"/>
                          </a:solidFill>
                          <a:effectLst/>
                          <a:latin typeface="+mn-lt"/>
                        </a:rPr>
                        <a:t>Consider consequences</a:t>
                      </a:r>
                    </a:p>
                  </a:txBody>
                  <a:tcPr marL="18424" marR="18424" marT="18424" marB="18424">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532806394"/>
                  </a:ext>
                </a:extLst>
              </a:tr>
            </a:tbl>
          </a:graphicData>
        </a:graphic>
      </p:graphicFrame>
    </p:spTree>
    <p:extLst>
      <p:ext uri="{BB962C8B-B14F-4D97-AF65-F5344CB8AC3E}">
        <p14:creationId xmlns:p14="http://schemas.microsoft.com/office/powerpoint/2010/main" val="3970980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How has the world responded? </a:t>
            </a:r>
          </a:p>
        </p:txBody>
      </p:sp>
    </p:spTree>
    <p:extLst>
      <p:ext uri="{BB962C8B-B14F-4D97-AF65-F5344CB8AC3E}">
        <p14:creationId xmlns:p14="http://schemas.microsoft.com/office/powerpoint/2010/main" val="3690770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sz="3600"/>
              <a:t>The international response</a:t>
            </a:r>
          </a:p>
        </p:txBody>
      </p:sp>
      <p:sp>
        <p:nvSpPr>
          <p:cNvPr id="6" name="Text Placeholder 5"/>
          <p:cNvSpPr>
            <a:spLocks noGrp="1"/>
          </p:cNvSpPr>
          <p:nvPr>
            <p:ph type="body" sz="quarter" idx="10"/>
          </p:nvPr>
        </p:nvSpPr>
        <p:spPr>
          <a:xfrm>
            <a:off x="539552" y="1508174"/>
            <a:ext cx="7956748" cy="1468437"/>
          </a:xfrm>
        </p:spPr>
        <p:txBody>
          <a:bodyPr/>
          <a:lstStyle/>
          <a:p>
            <a:r>
              <a:rPr lang="en-AU" sz="2000"/>
              <a:t>The United Nations has implemented a Regional Refugee Resilience Plan (3RP) to support Syrian refugees. </a:t>
            </a:r>
          </a:p>
          <a:p>
            <a:endParaRPr lang="en-AU" sz="2000"/>
          </a:p>
          <a:p>
            <a:r>
              <a:rPr lang="en-AU" sz="2000"/>
              <a:t>In 2019 they requested: </a:t>
            </a:r>
            <a:r>
              <a:rPr lang="en-AU" sz="2000" b="1">
                <a:solidFill>
                  <a:srgbClr val="006C71"/>
                </a:solidFill>
              </a:rPr>
              <a:t>$5.39 billion US, </a:t>
            </a:r>
            <a:r>
              <a:rPr lang="en-AU" sz="2000"/>
              <a:t>which included both a refugee and resilience component.  By the end of 2019 they had received: </a:t>
            </a:r>
            <a:r>
              <a:rPr lang="en-AU" sz="2000" b="1">
                <a:solidFill>
                  <a:srgbClr val="006C71"/>
                </a:solidFill>
              </a:rPr>
              <a:t>$3.07 billion </a:t>
            </a:r>
            <a:r>
              <a:rPr lang="en-AU" sz="2000"/>
              <a:t>which was only</a:t>
            </a:r>
            <a:r>
              <a:rPr lang="en-AU" sz="2000" b="1">
                <a:solidFill>
                  <a:srgbClr val="006C71"/>
                </a:solidFill>
              </a:rPr>
              <a:t> 57% </a:t>
            </a:r>
            <a:r>
              <a:rPr lang="en-AU" sz="2000"/>
              <a:t>of what was needed.</a:t>
            </a:r>
          </a:p>
          <a:p>
            <a:endParaRPr lang="en-AU" sz="2000"/>
          </a:p>
          <a:p>
            <a:r>
              <a:rPr lang="en-AU" sz="2000"/>
              <a:t>In 2020 the requested funding is </a:t>
            </a:r>
            <a:r>
              <a:rPr lang="en-AU" sz="2000" b="1">
                <a:solidFill>
                  <a:srgbClr val="006C71"/>
                </a:solidFill>
              </a:rPr>
              <a:t>$5.5 billion US.</a:t>
            </a:r>
          </a:p>
          <a:p>
            <a:endParaRPr lang="en-AU" sz="2000"/>
          </a:p>
          <a:p>
            <a:r>
              <a:rPr lang="en-AU" sz="2000"/>
              <a:t>The funding assists refugee families to meet their basic needs as well as offering support to host communities. </a:t>
            </a:r>
          </a:p>
          <a:p>
            <a:endParaRPr lang="en-AU"/>
          </a:p>
          <a:p>
            <a:endParaRPr lang="en-AU"/>
          </a:p>
        </p:txBody>
      </p:sp>
    </p:spTree>
    <p:extLst>
      <p:ext uri="{BB962C8B-B14F-4D97-AF65-F5344CB8AC3E}">
        <p14:creationId xmlns:p14="http://schemas.microsoft.com/office/powerpoint/2010/main" val="417232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FE8B3C4-7FDC-4D52-8FEC-ED02B2B2FD20}"/>
              </a:ext>
            </a:extLst>
          </p:cNvPr>
          <p:cNvSpPr>
            <a:spLocks noGrp="1"/>
          </p:cNvSpPr>
          <p:nvPr>
            <p:ph type="body" sz="quarter" idx="11"/>
          </p:nvPr>
        </p:nvSpPr>
        <p:spPr>
          <a:xfrm>
            <a:off x="647700" y="5557937"/>
            <a:ext cx="3728247" cy="470845"/>
          </a:xfrm>
        </p:spPr>
        <p:txBody>
          <a:bodyPr/>
          <a:lstStyle/>
          <a:p>
            <a:r>
              <a:rPr lang="en-AU" sz="950"/>
              <a:t>Note from publication: Midyear figures are draft and subject to amendment. Figures for some countries are as of May2019 due to different reporting timelines, while for others some partners are still reporting.</a:t>
            </a:r>
          </a:p>
        </p:txBody>
      </p:sp>
      <p:sp>
        <p:nvSpPr>
          <p:cNvPr id="19" name="Text Placeholder 18">
            <a:extLst>
              <a:ext uri="{FF2B5EF4-FFF2-40B4-BE49-F238E27FC236}">
                <a16:creationId xmlns:a16="http://schemas.microsoft.com/office/drawing/2014/main" id="{B9E6D952-0877-40B2-85DB-F997D2C9EAA4}"/>
              </a:ext>
            </a:extLst>
          </p:cNvPr>
          <p:cNvSpPr>
            <a:spLocks noGrp="1"/>
          </p:cNvSpPr>
          <p:nvPr>
            <p:ph type="body" sz="quarter" idx="12"/>
          </p:nvPr>
        </p:nvSpPr>
        <p:spPr/>
        <p:txBody>
          <a:bodyPr/>
          <a:lstStyle/>
          <a:p>
            <a:r>
              <a:rPr lang="en-AU"/>
              <a:t>Source: 3PR Mid-Year Progress Report 2019</a:t>
            </a:r>
          </a:p>
        </p:txBody>
      </p:sp>
      <p:pic>
        <p:nvPicPr>
          <p:cNvPr id="27" name="Picture 26">
            <a:extLst>
              <a:ext uri="{FF2B5EF4-FFF2-40B4-BE49-F238E27FC236}">
                <a16:creationId xmlns:a16="http://schemas.microsoft.com/office/drawing/2014/main" id="{0B8F32FB-53EA-4D37-9CB1-392D5076BFA0}"/>
              </a:ext>
            </a:extLst>
          </p:cNvPr>
          <p:cNvPicPr>
            <a:picLocks noChangeAspect="1"/>
          </p:cNvPicPr>
          <p:nvPr/>
        </p:nvPicPr>
        <p:blipFill rotWithShape="1">
          <a:blip r:embed="rId3"/>
          <a:srcRect b="58005"/>
          <a:stretch/>
        </p:blipFill>
        <p:spPr>
          <a:xfrm>
            <a:off x="34336" y="1232886"/>
            <a:ext cx="4521496" cy="3552474"/>
          </a:xfrm>
          <a:prstGeom prst="rect">
            <a:avLst/>
          </a:prstGeom>
        </p:spPr>
      </p:pic>
      <p:pic>
        <p:nvPicPr>
          <p:cNvPr id="28" name="Picture 27">
            <a:extLst>
              <a:ext uri="{FF2B5EF4-FFF2-40B4-BE49-F238E27FC236}">
                <a16:creationId xmlns:a16="http://schemas.microsoft.com/office/drawing/2014/main" id="{2D8C78FA-F294-4242-B8A6-BC8AD69E590F}"/>
              </a:ext>
            </a:extLst>
          </p:cNvPr>
          <p:cNvPicPr>
            <a:picLocks noChangeAspect="1"/>
          </p:cNvPicPr>
          <p:nvPr/>
        </p:nvPicPr>
        <p:blipFill rotWithShape="1">
          <a:blip r:embed="rId3"/>
          <a:srcRect t="40534" b="10583"/>
          <a:stretch/>
        </p:blipFill>
        <p:spPr>
          <a:xfrm>
            <a:off x="4622504" y="1232886"/>
            <a:ext cx="4521496" cy="4135121"/>
          </a:xfrm>
          <a:prstGeom prst="rect">
            <a:avLst/>
          </a:prstGeom>
        </p:spPr>
      </p:pic>
      <p:sp>
        <p:nvSpPr>
          <p:cNvPr id="6" name="Title 4">
            <a:extLst>
              <a:ext uri="{FF2B5EF4-FFF2-40B4-BE49-F238E27FC236}">
                <a16:creationId xmlns:a16="http://schemas.microsoft.com/office/drawing/2014/main" id="{94784CAC-C48E-454D-AD3B-E58A43F11F66}"/>
              </a:ext>
            </a:extLst>
          </p:cNvPr>
          <p:cNvSpPr txBox="1">
            <a:spLocks/>
          </p:cNvSpPr>
          <p:nvPr/>
        </p:nvSpPr>
        <p:spPr>
          <a:xfrm>
            <a:off x="539552" y="413792"/>
            <a:ext cx="7956748"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cap="all">
                <a:solidFill>
                  <a:srgbClr val="006C71"/>
                </a:solidFill>
                <a:latin typeface="Arial"/>
                <a:cs typeface="Arial"/>
              </a:rPr>
              <a:t>Selected Regional Sector Achievements Mid 2019</a:t>
            </a:r>
          </a:p>
        </p:txBody>
      </p:sp>
    </p:spTree>
    <p:extLst>
      <p:ext uri="{BB962C8B-B14F-4D97-AF65-F5344CB8AC3E}">
        <p14:creationId xmlns:p14="http://schemas.microsoft.com/office/powerpoint/2010/main" val="2907463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Caritas Australia’s response</a:t>
            </a:r>
          </a:p>
        </p:txBody>
      </p:sp>
    </p:spTree>
    <p:extLst>
      <p:ext uri="{BB962C8B-B14F-4D97-AF65-F5344CB8AC3E}">
        <p14:creationId xmlns:p14="http://schemas.microsoft.com/office/powerpoint/2010/main" val="1569749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Emergency response</a:t>
            </a:r>
          </a:p>
        </p:txBody>
      </p:sp>
      <p:sp>
        <p:nvSpPr>
          <p:cNvPr id="3" name="Text Placeholder 2"/>
          <p:cNvSpPr>
            <a:spLocks noGrp="1"/>
          </p:cNvSpPr>
          <p:nvPr>
            <p:ph type="body" sz="quarter" idx="10"/>
          </p:nvPr>
        </p:nvSpPr>
        <p:spPr>
          <a:xfrm>
            <a:off x="539552" y="1556792"/>
            <a:ext cx="7956748" cy="1468437"/>
          </a:xfrm>
        </p:spPr>
        <p:txBody>
          <a:bodyPr anchor="t"/>
          <a:lstStyle/>
          <a:p>
            <a:r>
              <a:rPr lang="en-AU" sz="2000"/>
              <a:t>Caritas programs have focused on emergency assistance, providing:</a:t>
            </a:r>
          </a:p>
          <a:p>
            <a:pPr marL="285750" indent="-285750">
              <a:buFont typeface="Arial" panose="020B0604020202020204" pitchFamily="34" charset="0"/>
              <a:buChar char="•"/>
            </a:pPr>
            <a:r>
              <a:rPr lang="en-AU" sz="2000"/>
              <a:t>food, </a:t>
            </a:r>
          </a:p>
          <a:p>
            <a:pPr marL="285750" indent="-285750">
              <a:buFont typeface="Arial" panose="020B0604020202020204" pitchFamily="34" charset="0"/>
              <a:buChar char="•"/>
            </a:pPr>
            <a:r>
              <a:rPr lang="en-AU" sz="2000"/>
              <a:t>water, </a:t>
            </a:r>
          </a:p>
          <a:p>
            <a:pPr marL="285750" indent="-285750">
              <a:buFont typeface="Arial" panose="020B0604020202020204" pitchFamily="34" charset="0"/>
              <a:buChar char="•"/>
            </a:pPr>
            <a:r>
              <a:rPr lang="en-AU" sz="2000"/>
              <a:t>sanitation and hygiene,</a:t>
            </a:r>
          </a:p>
          <a:p>
            <a:pPr marL="285750" indent="-285750">
              <a:buFont typeface="Arial" panose="020B0604020202020204" pitchFamily="34" charset="0"/>
              <a:buChar char="•"/>
            </a:pPr>
            <a:r>
              <a:rPr lang="en-AU" sz="2000"/>
              <a:t>shelter, </a:t>
            </a:r>
          </a:p>
          <a:p>
            <a:pPr marL="285750" indent="-285750">
              <a:buFont typeface="Arial" panose="020B0604020202020204" pitchFamily="34" charset="0"/>
              <a:buChar char="•"/>
            </a:pPr>
            <a:r>
              <a:rPr lang="en-AU" sz="2000"/>
              <a:t>and non-food items (such as blankets, clothing, hygiene kits and heaters).</a:t>
            </a:r>
          </a:p>
          <a:p>
            <a:endParaRPr lang="en-AU" sz="2000"/>
          </a:p>
          <a:p>
            <a:r>
              <a:rPr lang="en-AU" sz="2000"/>
              <a:t>In addition, we support programs which meet longer term needs, by offering psychosocial support, healthcare, educational and social services, including protection to vulnerable refugees.</a:t>
            </a:r>
          </a:p>
          <a:p>
            <a:endParaRPr lang="en-AU"/>
          </a:p>
        </p:txBody>
      </p:sp>
    </p:spTree>
    <p:extLst>
      <p:ext uri="{BB962C8B-B14F-4D97-AF65-F5344CB8AC3E}">
        <p14:creationId xmlns:p14="http://schemas.microsoft.com/office/powerpoint/2010/main" val="3806308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4595" y="836712"/>
            <a:ext cx="7992888" cy="5184998"/>
          </a:xfrm>
        </p:spPr>
        <p:txBody>
          <a:bodyPr/>
          <a:lstStyle/>
          <a:p>
            <a:r>
              <a:rPr lang="en-AU" sz="4400">
                <a:solidFill>
                  <a:srgbClr val="006C71"/>
                </a:solidFill>
                <a:latin typeface="Felt Tip Roman" panose="03080502040305020204" pitchFamily="66" charset="0"/>
              </a:rPr>
              <a:t>“I ask for the provision of humanitarian aid for the displaced and refugees, and Syrians who have lost their homes, showing in the first place the good of each human person and guarding their dignity.”</a:t>
            </a:r>
          </a:p>
          <a:p>
            <a:pPr algn="r"/>
            <a:r>
              <a:rPr lang="en-AU" sz="4400">
                <a:solidFill>
                  <a:srgbClr val="006C71"/>
                </a:solidFill>
                <a:latin typeface="Felt Tip Roman" panose="03080502040305020204" pitchFamily="66" charset="0"/>
              </a:rPr>
              <a:t>- Pope Francis</a:t>
            </a:r>
          </a:p>
          <a:p>
            <a:endParaRPr lang="en-AU" sz="2000"/>
          </a:p>
        </p:txBody>
      </p:sp>
    </p:spTree>
    <p:extLst>
      <p:ext uri="{BB962C8B-B14F-4D97-AF65-F5344CB8AC3E}">
        <p14:creationId xmlns:p14="http://schemas.microsoft.com/office/powerpoint/2010/main" val="4175743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Education program</a:t>
            </a:r>
          </a:p>
        </p:txBody>
      </p:sp>
      <p:sp>
        <p:nvSpPr>
          <p:cNvPr id="3" name="Text Placeholder 2"/>
          <p:cNvSpPr>
            <a:spLocks noGrp="1"/>
          </p:cNvSpPr>
          <p:nvPr>
            <p:ph type="body" sz="quarter" idx="10"/>
          </p:nvPr>
        </p:nvSpPr>
        <p:spPr/>
        <p:txBody>
          <a:bodyPr/>
          <a:lstStyle/>
          <a:p>
            <a:r>
              <a:rPr lang="en-US" dirty="0"/>
              <a:t>Caritas Australia in partnership with Caritas Jordan, delivered educational support services. Weekend classes provided students already enrolled in public schools with extra tuition to keep up with the curriculum. </a:t>
            </a:r>
            <a:endParaRPr lang="en-AU" dirty="0"/>
          </a:p>
          <a:p>
            <a:endParaRPr lang="en-US" dirty="0"/>
          </a:p>
          <a:p>
            <a:r>
              <a:rPr lang="en-AU" dirty="0"/>
              <a:t>“There are 8000 refugee students who studied in our 25 schools,” said </a:t>
            </a:r>
            <a:r>
              <a:rPr lang="en-AU" dirty="0" err="1"/>
              <a:t>Abeer</a:t>
            </a:r>
            <a:r>
              <a:rPr lang="en-AU" dirty="0"/>
              <a:t>, Caritas Education and Protection Co-ordinator. “The school brought them back to a normal life, as they start to dream again.” </a:t>
            </a:r>
          </a:p>
        </p:txBody>
      </p:sp>
      <p:sp>
        <p:nvSpPr>
          <p:cNvPr id="8" name="Text Placeholder 7"/>
          <p:cNvSpPr>
            <a:spLocks noGrp="1"/>
          </p:cNvSpPr>
          <p:nvPr>
            <p:ph type="body" sz="quarter" idx="11"/>
          </p:nvPr>
        </p:nvSpPr>
        <p:spPr>
          <a:xfrm>
            <a:off x="4787899" y="5189700"/>
            <a:ext cx="3708399" cy="346841"/>
          </a:xfrm>
        </p:spPr>
        <p:txBody>
          <a:bodyPr/>
          <a:lstStyle/>
          <a:p>
            <a:r>
              <a:rPr lang="en-AU"/>
              <a:t>Bayan and her friends enjoying their break with food provided by the Caritas Education Program.</a:t>
            </a:r>
          </a:p>
          <a:p>
            <a:r>
              <a:rPr lang="en-AU" b="1"/>
              <a:t>Photo Credit: </a:t>
            </a:r>
            <a:r>
              <a:rPr lang="en-AU"/>
              <a:t>Richard Wainwright. </a:t>
            </a:r>
          </a:p>
        </p:txBody>
      </p:sp>
      <p:pic>
        <p:nvPicPr>
          <p:cNvPr id="12" name="Picture Placeholder 11"/>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1373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Bayan’s story</a:t>
            </a:r>
          </a:p>
        </p:txBody>
      </p:sp>
      <p:sp>
        <p:nvSpPr>
          <p:cNvPr id="3" name="Text Placeholder 2"/>
          <p:cNvSpPr>
            <a:spLocks noGrp="1"/>
          </p:cNvSpPr>
          <p:nvPr>
            <p:ph type="body" sz="quarter" idx="10"/>
          </p:nvPr>
        </p:nvSpPr>
        <p:spPr>
          <a:xfrm>
            <a:off x="539552" y="1761808"/>
            <a:ext cx="4032448" cy="4355472"/>
          </a:xfrm>
        </p:spPr>
        <p:txBody>
          <a:bodyPr anchor="t"/>
          <a:lstStyle/>
          <a:p>
            <a:r>
              <a:rPr lang="en-AU" dirty="0"/>
              <a:t>Bayan is one student who benefitted from this program and has her eyes set on a career as an ophthalmologist. Bayan’s story was featured during Project Compassion 2018. </a:t>
            </a:r>
            <a:r>
              <a:rPr lang="en-AU" dirty="0">
                <a:hlinkClick r:id="rId3"/>
              </a:rPr>
              <a:t>Click here to watch her video. </a:t>
            </a:r>
            <a:r>
              <a:rPr lang="en-AU" dirty="0"/>
              <a:t> </a:t>
            </a:r>
          </a:p>
          <a:p>
            <a:endParaRPr lang="en-AU" dirty="0"/>
          </a:p>
          <a:p>
            <a:r>
              <a:rPr lang="en-AU" dirty="0"/>
              <a:t>The Syrian conflict turned Bayan’s life upside down. “I do not recall anything before the war broke out, as I was very young,” says Bayan. “I only recall missile attacks. We used to think we were already dead, with each bomb that was dropped.”</a:t>
            </a:r>
          </a:p>
          <a:p>
            <a:endParaRPr lang="en-AU" dirty="0"/>
          </a:p>
        </p:txBody>
      </p:sp>
      <p:sp>
        <p:nvSpPr>
          <p:cNvPr id="4" name="Text Placeholder 3"/>
          <p:cNvSpPr>
            <a:spLocks noGrp="1"/>
          </p:cNvSpPr>
          <p:nvPr>
            <p:ph type="body" sz="quarter" idx="11"/>
          </p:nvPr>
        </p:nvSpPr>
        <p:spPr>
          <a:xfrm>
            <a:off x="4787899" y="5189700"/>
            <a:ext cx="3708399" cy="346841"/>
          </a:xfrm>
        </p:spPr>
        <p:txBody>
          <a:bodyPr/>
          <a:lstStyle/>
          <a:p>
            <a:r>
              <a:rPr lang="en-AU"/>
              <a:t>Bayan doing her homework. She is a highly motivated student with hopes of becoming an ophthalmologist.</a:t>
            </a:r>
          </a:p>
          <a:p>
            <a:r>
              <a:rPr lang="en-AU"/>
              <a:t>Photo Credit: Richard Wainwright. </a:t>
            </a:r>
          </a:p>
        </p:txBody>
      </p:sp>
      <p:pic>
        <p:nvPicPr>
          <p:cNvPr id="6" name="Picture Placeholder 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6449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Bayan’s story</a:t>
            </a:r>
          </a:p>
        </p:txBody>
      </p:sp>
      <p:sp>
        <p:nvSpPr>
          <p:cNvPr id="3" name="Text Placeholder 2"/>
          <p:cNvSpPr>
            <a:spLocks noGrp="1"/>
          </p:cNvSpPr>
          <p:nvPr>
            <p:ph type="body" sz="quarter" idx="10"/>
          </p:nvPr>
        </p:nvSpPr>
        <p:spPr/>
        <p:txBody>
          <a:bodyPr/>
          <a:lstStyle/>
          <a:p>
            <a:r>
              <a:rPr lang="en-AU"/>
              <a:t>Forced to evacuate for Jordan on foot, Bayan and her family have begun new lives. The trauma of her experience has exposed Bayan to many challenges. </a:t>
            </a:r>
          </a:p>
          <a:p>
            <a:endParaRPr lang="en-AU"/>
          </a:p>
          <a:p>
            <a:r>
              <a:rPr lang="en-AU"/>
              <a:t>Through academic support provided by Caritas Jordan and its partners, Caritas Jordan and Catholic Relief Services, she is moving forward with her education and her future, once again. </a:t>
            </a:r>
          </a:p>
        </p:txBody>
      </p:sp>
      <p:sp>
        <p:nvSpPr>
          <p:cNvPr id="4" name="Text Placeholder 3"/>
          <p:cNvSpPr>
            <a:spLocks noGrp="1"/>
          </p:cNvSpPr>
          <p:nvPr>
            <p:ph type="body" sz="quarter" idx="11"/>
          </p:nvPr>
        </p:nvSpPr>
        <p:spPr>
          <a:xfrm>
            <a:off x="4787899" y="5189700"/>
            <a:ext cx="3708399" cy="346841"/>
          </a:xfrm>
        </p:spPr>
        <p:txBody>
          <a:bodyPr/>
          <a:lstStyle/>
          <a:p>
            <a:r>
              <a:rPr lang="en-AU"/>
              <a:t>Bayan values her education and support she receives while attending Saturday classes run by the Caritas Education Program. </a:t>
            </a:r>
            <a:r>
              <a:rPr lang="en-AU" b="1"/>
              <a:t>Photo Credit: </a:t>
            </a:r>
            <a:r>
              <a:rPr lang="en-AU"/>
              <a:t>Richard Wainwright. </a:t>
            </a:r>
          </a:p>
        </p:txBody>
      </p:sp>
      <p:pic>
        <p:nvPicPr>
          <p:cNvPr id="6"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9599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Bayan’s story</a:t>
            </a:r>
          </a:p>
        </p:txBody>
      </p:sp>
      <p:sp>
        <p:nvSpPr>
          <p:cNvPr id="3" name="Text Placeholder 2"/>
          <p:cNvSpPr>
            <a:spLocks noGrp="1"/>
          </p:cNvSpPr>
          <p:nvPr>
            <p:ph type="body" sz="quarter" idx="10"/>
          </p:nvPr>
        </p:nvSpPr>
        <p:spPr/>
        <p:txBody>
          <a:bodyPr/>
          <a:lstStyle/>
          <a:p>
            <a:r>
              <a:rPr lang="en-AU"/>
              <a:t>Bayan’s mother says school changed Bayan’s psychological state, giving her a sense of tranquillity. </a:t>
            </a:r>
          </a:p>
          <a:p>
            <a:endParaRPr lang="en-AU"/>
          </a:p>
          <a:p>
            <a:r>
              <a:rPr lang="en-AU"/>
              <a:t>“I would not be able to read and write,” says Bayan. “I would feel lost, as if I knew nothing about the world. School has the power to lift us up, so we can reach our goals and learn quickly.”</a:t>
            </a:r>
          </a:p>
          <a:p>
            <a:endParaRPr lang="en-AU"/>
          </a:p>
        </p:txBody>
      </p:sp>
      <p:sp>
        <p:nvSpPr>
          <p:cNvPr id="4" name="Text Placeholder 3"/>
          <p:cNvSpPr>
            <a:spLocks noGrp="1"/>
          </p:cNvSpPr>
          <p:nvPr>
            <p:ph type="body" sz="quarter" idx="11"/>
          </p:nvPr>
        </p:nvSpPr>
        <p:spPr>
          <a:xfrm>
            <a:off x="4787901" y="5189700"/>
            <a:ext cx="3708399" cy="346841"/>
          </a:xfrm>
        </p:spPr>
        <p:txBody>
          <a:bodyPr/>
          <a:lstStyle/>
          <a:p>
            <a:r>
              <a:rPr lang="en-AU"/>
              <a:t>Bayan and her friends playing during their break, while attending the Caritas Education Program.</a:t>
            </a:r>
          </a:p>
          <a:p>
            <a:r>
              <a:rPr lang="en-AU" b="1"/>
              <a:t>Photo Credit: </a:t>
            </a:r>
            <a:r>
              <a:rPr lang="en-AU"/>
              <a:t>Richard Wainwright. </a:t>
            </a:r>
          </a:p>
        </p:txBody>
      </p:sp>
      <p:pic>
        <p:nvPicPr>
          <p:cNvPr id="6"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
          <a:stretch/>
        </p:blipFill>
        <p:spPr/>
      </p:pic>
    </p:spTree>
    <p:extLst>
      <p:ext uri="{BB962C8B-B14F-4D97-AF65-F5344CB8AC3E}">
        <p14:creationId xmlns:p14="http://schemas.microsoft.com/office/powerpoint/2010/main" val="243924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Curriculum links</a:t>
            </a:r>
          </a:p>
        </p:txBody>
      </p:sp>
      <p:graphicFrame>
        <p:nvGraphicFramePr>
          <p:cNvPr id="5" name="Table 4"/>
          <p:cNvGraphicFramePr>
            <a:graphicFrameLocks noGrp="1"/>
          </p:cNvGraphicFramePr>
          <p:nvPr>
            <p:extLst/>
          </p:nvPr>
        </p:nvGraphicFramePr>
        <p:xfrm>
          <a:off x="467544" y="1340768"/>
          <a:ext cx="8424936" cy="4220034"/>
        </p:xfrm>
        <a:graphic>
          <a:graphicData uri="http://schemas.openxmlformats.org/drawingml/2006/table">
            <a:tbl>
              <a:tblPr/>
              <a:tblGrid>
                <a:gridCol w="280831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84915">
                <a:tc>
                  <a:txBody>
                    <a:bodyPr/>
                    <a:lstStyle/>
                    <a:p>
                      <a:pPr marR="0" indent="0" algn="ctr" rtl="0">
                        <a:lnSpc>
                          <a:spcPct val="119000"/>
                        </a:lnSpc>
                        <a:spcBef>
                          <a:spcPts val="0"/>
                        </a:spcBef>
                        <a:spcAft>
                          <a:spcPts val="600"/>
                        </a:spcAft>
                      </a:pPr>
                      <a:r>
                        <a:rPr lang="en-AU" sz="1050" b="1" kern="1400" cap="small" dirty="0">
                          <a:ln>
                            <a:noFill/>
                          </a:ln>
                          <a:solidFill>
                            <a:srgbClr val="000000"/>
                          </a:solidFill>
                          <a:effectLst/>
                          <a:latin typeface="+mn-lt"/>
                        </a:rPr>
                        <a:t>Civics and Citizenship</a:t>
                      </a:r>
                      <a:endParaRPr lang="en-AU" sz="1100" kern="1400" dirty="0">
                        <a:ln>
                          <a:noFill/>
                        </a:ln>
                        <a:solidFill>
                          <a:srgbClr val="000000"/>
                        </a:solidFill>
                        <a:effectLst/>
                        <a:latin typeface="+mn-lt"/>
                      </a:endParaRP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AU" sz="1050" b="1" kern="1400" cap="small">
                          <a:ln>
                            <a:noFill/>
                          </a:ln>
                          <a:solidFill>
                            <a:srgbClr val="000000"/>
                          </a:solidFill>
                          <a:effectLst/>
                          <a:latin typeface="+mn-lt"/>
                        </a:rPr>
                        <a:t>Geography</a:t>
                      </a:r>
                      <a:endParaRPr lang="en-AU" sz="1100" kern="1400">
                        <a:ln>
                          <a:noFill/>
                        </a:ln>
                        <a:solidFill>
                          <a:srgbClr val="000000"/>
                        </a:solidFill>
                        <a:effectLst/>
                        <a:latin typeface="+mn-lt"/>
                      </a:endParaRP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AU" sz="1050" b="1" kern="1400" cap="small">
                          <a:ln>
                            <a:noFill/>
                          </a:ln>
                          <a:solidFill>
                            <a:srgbClr val="000000"/>
                          </a:solidFill>
                          <a:effectLst/>
                          <a:latin typeface="+mn-lt"/>
                        </a:rPr>
                        <a:t>History</a:t>
                      </a:r>
                      <a:endParaRPr lang="en-AU" sz="1100" kern="1400">
                        <a:ln>
                          <a:noFill/>
                        </a:ln>
                        <a:solidFill>
                          <a:srgbClr val="000000"/>
                        </a:solidFill>
                        <a:effectLst/>
                        <a:latin typeface="+mn-lt"/>
                      </a:endParaRP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0"/>
                  </a:ext>
                </a:extLst>
              </a:tr>
              <a:tr h="1037011">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7: </a:t>
                      </a:r>
                      <a:r>
                        <a:rPr lang="en-AU" sz="1000" kern="1400">
                          <a:ln>
                            <a:noFill/>
                          </a:ln>
                          <a:solidFill>
                            <a:srgbClr val="000000"/>
                          </a:solidFill>
                          <a:effectLst/>
                          <a:latin typeface="+mn-lt"/>
                        </a:rPr>
                        <a:t>How is Australia a diverse society and what factors contribute to a cohesive society?</a:t>
                      </a:r>
                    </a:p>
                    <a:p>
                      <a:pPr marR="0" indent="0" algn="l" rtl="0">
                        <a:lnSpc>
                          <a:spcPct val="119000"/>
                        </a:lnSpc>
                        <a:spcBef>
                          <a:spcPts val="0"/>
                        </a:spcBef>
                        <a:spcAft>
                          <a:spcPts val="600"/>
                        </a:spcAft>
                      </a:pPr>
                      <a:r>
                        <a:rPr lang="en-AU" sz="1000" kern="1400">
                          <a:ln>
                            <a:noFill/>
                          </a:ln>
                          <a:solidFill>
                            <a:srgbClr val="000000"/>
                          </a:solidFill>
                          <a:effectLst/>
                          <a:latin typeface="+mn-lt"/>
                        </a:rPr>
                        <a:t>How values, including freedom, respect, inclusion, civility, responsibility, compassion, equality and a ‘fair go’, can promote cohesion within Australian society (ACHCK052)</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7: </a:t>
                      </a:r>
                      <a:r>
                        <a:rPr lang="en-AU" sz="1000" kern="1400">
                          <a:ln>
                            <a:noFill/>
                          </a:ln>
                          <a:solidFill>
                            <a:srgbClr val="000000"/>
                          </a:solidFill>
                          <a:effectLst/>
                          <a:latin typeface="+mn-lt"/>
                        </a:rPr>
                        <a:t>What effect does the uneven distribution of resources and services have on the lives of people?</a:t>
                      </a:r>
                    </a:p>
                    <a:p>
                      <a:pPr marR="0" indent="0" algn="l" rtl="0">
                        <a:lnSpc>
                          <a:spcPct val="119000"/>
                        </a:lnSpc>
                        <a:spcBef>
                          <a:spcPts val="0"/>
                        </a:spcBef>
                        <a:spcAft>
                          <a:spcPts val="600"/>
                        </a:spcAft>
                      </a:pPr>
                      <a:r>
                        <a:rPr lang="en-AU" sz="1000" kern="1400">
                          <a:ln>
                            <a:noFill/>
                          </a:ln>
                          <a:solidFill>
                            <a:srgbClr val="000000"/>
                          </a:solidFill>
                          <a:effectLst/>
                          <a:latin typeface="+mn-lt"/>
                        </a:rPr>
                        <a:t>The influence of social connectedness and community identity on the liveability of place (ACHGK046)</a:t>
                      </a:r>
                      <a:r>
                        <a:rPr lang="en-AU" sz="1000" b="1" kern="1400">
                          <a:ln>
                            <a:noFill/>
                          </a:ln>
                          <a:solidFill>
                            <a:srgbClr val="000000"/>
                          </a:solidFill>
                          <a:effectLst/>
                          <a:latin typeface="+mn-lt"/>
                        </a:rPr>
                        <a:t> </a:t>
                      </a:r>
                      <a:endParaRPr lang="en-AU" sz="1000" kern="1400">
                        <a:ln>
                          <a:noFill/>
                        </a:ln>
                        <a:solidFill>
                          <a:srgbClr val="000000"/>
                        </a:solidFill>
                        <a:effectLst/>
                        <a:latin typeface="+mn-lt"/>
                      </a:endParaRP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10: </a:t>
                      </a:r>
                      <a:r>
                        <a:rPr lang="en-AU" sz="1000" kern="1400">
                          <a:ln>
                            <a:noFill/>
                          </a:ln>
                          <a:solidFill>
                            <a:srgbClr val="000000"/>
                          </a:solidFill>
                          <a:effectLst/>
                          <a:latin typeface="+mn-lt"/>
                        </a:rPr>
                        <a:t>How was Australian society affected by other significant global events and changes in this period?</a:t>
                      </a:r>
                    </a:p>
                    <a:p>
                      <a:pPr marR="0" indent="0" algn="l" rtl="0">
                        <a:lnSpc>
                          <a:spcPct val="119000"/>
                        </a:lnSpc>
                        <a:spcBef>
                          <a:spcPts val="0"/>
                        </a:spcBef>
                        <a:spcAft>
                          <a:spcPts val="600"/>
                        </a:spcAft>
                      </a:pPr>
                      <a:r>
                        <a:rPr lang="en-AU" sz="1000" kern="1400">
                          <a:ln>
                            <a:noFill/>
                          </a:ln>
                          <a:solidFill>
                            <a:srgbClr val="000000"/>
                          </a:solidFill>
                          <a:effectLst/>
                          <a:latin typeface="+mn-lt"/>
                        </a:rPr>
                        <a:t>The waves of post-World War II migration to Australia, including the influence of significant world events (ACDSEH144)</a:t>
                      </a:r>
                    </a:p>
                    <a:p>
                      <a:pPr marR="0" indent="0" algn="l" rtl="0">
                        <a:lnSpc>
                          <a:spcPct val="119000"/>
                        </a:lnSpc>
                        <a:spcBef>
                          <a:spcPts val="0"/>
                        </a:spcBef>
                        <a:spcAft>
                          <a:spcPts val="600"/>
                        </a:spcAft>
                      </a:pPr>
                      <a:r>
                        <a:rPr lang="en-AU" sz="1000" kern="1400">
                          <a:ln>
                            <a:noFill/>
                          </a:ln>
                          <a:solidFill>
                            <a:srgbClr val="000000"/>
                          </a:solidFill>
                          <a:effectLst/>
                          <a:latin typeface="+mn-lt"/>
                        </a:rPr>
                        <a:t> </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1"/>
                  </a:ext>
                </a:extLst>
              </a:tr>
              <a:tr h="849455">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8:</a:t>
                      </a:r>
                      <a:r>
                        <a:rPr lang="en-AU" sz="1000" kern="1400">
                          <a:ln>
                            <a:noFill/>
                          </a:ln>
                          <a:solidFill>
                            <a:srgbClr val="000000"/>
                          </a:solidFill>
                          <a:effectLst/>
                          <a:latin typeface="+mn-lt"/>
                        </a:rPr>
                        <a:t> What different perspectives are there about national identity?</a:t>
                      </a:r>
                    </a:p>
                    <a:p>
                      <a:pPr marR="0" indent="0" algn="l" rtl="0">
                        <a:lnSpc>
                          <a:spcPct val="119000"/>
                        </a:lnSpc>
                        <a:spcBef>
                          <a:spcPts val="0"/>
                        </a:spcBef>
                        <a:spcAft>
                          <a:spcPts val="600"/>
                        </a:spcAft>
                      </a:pPr>
                      <a:r>
                        <a:rPr lang="en-AU" sz="1000" kern="1400">
                          <a:ln>
                            <a:noFill/>
                          </a:ln>
                          <a:solidFill>
                            <a:srgbClr val="000000"/>
                          </a:solidFill>
                          <a:effectLst/>
                          <a:latin typeface="+mn-lt"/>
                        </a:rPr>
                        <a:t>How national identity can shape a sense of belonging in Australia’s multicultural society (ACHCK067)</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8: </a:t>
                      </a:r>
                      <a:r>
                        <a:rPr lang="en-AU" sz="1000" kern="1400">
                          <a:ln>
                            <a:noFill/>
                          </a:ln>
                          <a:solidFill>
                            <a:srgbClr val="000000"/>
                          </a:solidFill>
                          <a:effectLst/>
                          <a:latin typeface="+mn-lt"/>
                        </a:rPr>
                        <a:t>How do the interconnections between places, people and environments affect the lives of people?</a:t>
                      </a:r>
                    </a:p>
                    <a:p>
                      <a:pPr marR="0" indent="0" algn="l" rtl="0">
                        <a:lnSpc>
                          <a:spcPct val="119000"/>
                        </a:lnSpc>
                        <a:spcBef>
                          <a:spcPts val="0"/>
                        </a:spcBef>
                        <a:spcAft>
                          <a:spcPts val="600"/>
                        </a:spcAft>
                      </a:pPr>
                      <a:r>
                        <a:rPr lang="en-AU" sz="1000" kern="1400">
                          <a:ln>
                            <a:noFill/>
                          </a:ln>
                          <a:solidFill>
                            <a:srgbClr val="000000"/>
                          </a:solidFill>
                          <a:effectLst/>
                          <a:latin typeface="+mn-lt"/>
                        </a:rPr>
                        <a:t>Reasons for, and effects of, international migration in Australia (ACHGK058)</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b="1" kern="1400" dirty="0">
                          <a:ln>
                            <a:noFill/>
                          </a:ln>
                          <a:solidFill>
                            <a:srgbClr val="000000"/>
                          </a:solidFill>
                          <a:effectLst/>
                          <a:latin typeface="+mn-lt"/>
                        </a:rPr>
                        <a:t>Year 10: </a:t>
                      </a:r>
                      <a:r>
                        <a:rPr lang="en-AU" sz="1000" kern="1400" dirty="0">
                          <a:ln>
                            <a:noFill/>
                          </a:ln>
                          <a:solidFill>
                            <a:srgbClr val="000000"/>
                          </a:solidFill>
                          <a:effectLst/>
                          <a:latin typeface="+mn-lt"/>
                        </a:rPr>
                        <a:t>How was Australian society affected by other significant global events and changes in this period?</a:t>
                      </a:r>
                    </a:p>
                    <a:p>
                      <a:pPr marR="0" indent="0" algn="l" rtl="0">
                        <a:lnSpc>
                          <a:spcPct val="119000"/>
                        </a:lnSpc>
                        <a:spcBef>
                          <a:spcPts val="0"/>
                        </a:spcBef>
                        <a:spcAft>
                          <a:spcPts val="600"/>
                        </a:spcAft>
                      </a:pPr>
                      <a:r>
                        <a:rPr lang="en-AU" sz="1000" kern="1400" dirty="0">
                          <a:ln>
                            <a:noFill/>
                          </a:ln>
                          <a:solidFill>
                            <a:srgbClr val="000000"/>
                          </a:solidFill>
                          <a:effectLst/>
                          <a:latin typeface="+mn-lt"/>
                        </a:rPr>
                        <a:t>The contribution of migration to Australia’s changing identity as a nation and to its international relationships (ACDSEH147)</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2"/>
                  </a:ext>
                </a:extLst>
              </a:tr>
              <a:tr h="849455">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9:</a:t>
                      </a:r>
                      <a:r>
                        <a:rPr lang="en-AU" sz="1000" kern="1400">
                          <a:ln>
                            <a:noFill/>
                          </a:ln>
                          <a:solidFill>
                            <a:srgbClr val="000000"/>
                          </a:solidFill>
                          <a:effectLst/>
                          <a:latin typeface="+mn-lt"/>
                        </a:rPr>
                        <a:t>  How do citizens participate in an interconnected world?</a:t>
                      </a:r>
                    </a:p>
                    <a:p>
                      <a:pPr marR="0" indent="0" algn="l" rtl="0">
                        <a:lnSpc>
                          <a:spcPct val="119000"/>
                        </a:lnSpc>
                        <a:spcBef>
                          <a:spcPts val="0"/>
                        </a:spcBef>
                        <a:spcAft>
                          <a:spcPts val="600"/>
                        </a:spcAft>
                      </a:pPr>
                      <a:r>
                        <a:rPr lang="en-AU" sz="1000" kern="1400">
                          <a:ln>
                            <a:noFill/>
                          </a:ln>
                          <a:solidFill>
                            <a:srgbClr val="000000"/>
                          </a:solidFill>
                          <a:effectLst/>
                          <a:latin typeface="+mn-lt"/>
                        </a:rPr>
                        <a:t>The influence of a range of media, including social media, in shaping identities and attitudes to diversity (ACHCK080)</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b="1" kern="1400">
                          <a:ln>
                            <a:noFill/>
                          </a:ln>
                          <a:solidFill>
                            <a:srgbClr val="000000"/>
                          </a:solidFill>
                          <a:effectLst/>
                          <a:latin typeface="+mn-lt"/>
                        </a:rPr>
                        <a:t>Year 10:</a:t>
                      </a:r>
                      <a:r>
                        <a:rPr lang="en-AU" sz="1000" kern="1400">
                          <a:ln>
                            <a:noFill/>
                          </a:ln>
                          <a:solidFill>
                            <a:srgbClr val="000000"/>
                          </a:solidFill>
                          <a:effectLst/>
                          <a:latin typeface="+mn-lt"/>
                        </a:rPr>
                        <a:t>  How do world views influence decisions on how to manage environmental and social change?</a:t>
                      </a:r>
                    </a:p>
                    <a:p>
                      <a:pPr marR="0" indent="0" algn="l" rtl="0">
                        <a:lnSpc>
                          <a:spcPct val="119000"/>
                        </a:lnSpc>
                        <a:spcBef>
                          <a:spcPts val="0"/>
                        </a:spcBef>
                        <a:spcAft>
                          <a:spcPts val="600"/>
                        </a:spcAft>
                      </a:pPr>
                      <a:r>
                        <a:rPr lang="en-AU" sz="1000" kern="1400">
                          <a:ln>
                            <a:noFill/>
                          </a:ln>
                          <a:solidFill>
                            <a:srgbClr val="000000"/>
                          </a:solidFill>
                          <a:effectLst/>
                          <a:latin typeface="+mn-lt"/>
                        </a:rPr>
                        <a:t>The role of international and national government and non-government organisations' initiatives in improving human wellbeing in Australia and other countries (ACHGK081)</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AU" sz="1000" kern="1400" dirty="0">
                          <a:ln>
                            <a:noFill/>
                          </a:ln>
                          <a:solidFill>
                            <a:srgbClr val="000000"/>
                          </a:solidFill>
                          <a:effectLst/>
                          <a:latin typeface="+mn-lt"/>
                        </a:rPr>
                        <a:t> </a:t>
                      </a:r>
                    </a:p>
                  </a:txBody>
                  <a:tcPr marL="20528" marR="20528" marT="20528" marB="20528">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1F497D"/>
                      </a:solidFill>
                      <a:prstDash val="solid"/>
                      <a:round/>
                      <a:headEnd type="none" w="med" len="med"/>
                      <a:tailEnd type="none" w="med" len="med"/>
                    </a:lnT>
                    <a:lnB w="63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Control 1"/>
          <p:cNvSpPr>
            <a:spLocks noChangeArrowheads="1" noChangeShapeType="1"/>
          </p:cNvSpPr>
          <p:nvPr/>
        </p:nvSpPr>
        <p:spPr bwMode="auto">
          <a:xfrm>
            <a:off x="3332163" y="4094163"/>
            <a:ext cx="6319837" cy="74961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AU"/>
          </a:p>
        </p:txBody>
      </p:sp>
    </p:spTree>
    <p:extLst>
      <p:ext uri="{BB962C8B-B14F-4D97-AF65-F5344CB8AC3E}">
        <p14:creationId xmlns:p14="http://schemas.microsoft.com/office/powerpoint/2010/main" val="237890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552" y="1052736"/>
            <a:ext cx="8136904" cy="5184998"/>
          </a:xfrm>
        </p:spPr>
        <p:txBody>
          <a:bodyPr/>
          <a:lstStyle/>
          <a:p>
            <a:r>
              <a:rPr lang="en-AU" sz="4400">
                <a:solidFill>
                  <a:srgbClr val="006C71"/>
                </a:solidFill>
                <a:latin typeface="Felt Tip Roman" panose="03080502040305020204" pitchFamily="66" charset="0"/>
              </a:rPr>
              <a:t>“Children and young people, the hope of the future, are deprived of basic rights: to grow up in the serenity of the family, to be looked after and cared for, to play and study...”</a:t>
            </a:r>
          </a:p>
          <a:p>
            <a:pPr algn="r"/>
            <a:r>
              <a:rPr lang="en-AU" sz="4400">
                <a:solidFill>
                  <a:srgbClr val="006C71"/>
                </a:solidFill>
                <a:latin typeface="Felt Tip Roman" panose="03080502040305020204" pitchFamily="66" charset="0"/>
              </a:rPr>
              <a:t>- Pope Francis</a:t>
            </a:r>
          </a:p>
          <a:p>
            <a:endParaRPr lang="en-AU" sz="2000"/>
          </a:p>
        </p:txBody>
      </p:sp>
    </p:spTree>
    <p:extLst>
      <p:ext uri="{BB962C8B-B14F-4D97-AF65-F5344CB8AC3E}">
        <p14:creationId xmlns:p14="http://schemas.microsoft.com/office/powerpoint/2010/main" val="293301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6C71"/>
                </a:solidFill>
              </a:rPr>
              <a:t>reflect</a:t>
            </a:r>
          </a:p>
        </p:txBody>
      </p:sp>
      <p:sp>
        <p:nvSpPr>
          <p:cNvPr id="3" name="Text Placeholder 2"/>
          <p:cNvSpPr>
            <a:spLocks noGrp="1"/>
          </p:cNvSpPr>
          <p:nvPr>
            <p:ph type="body" sz="quarter" idx="10"/>
          </p:nvPr>
        </p:nvSpPr>
        <p:spPr/>
        <p:txBody>
          <a:bodyPr/>
          <a:lstStyle/>
          <a:p>
            <a:r>
              <a:rPr lang="en-US"/>
              <a:t>The video clip for </a:t>
            </a:r>
            <a:r>
              <a:rPr lang="en-US">
                <a:hlinkClick r:id="rId3"/>
              </a:rPr>
              <a:t>‘Oh Canada’ </a:t>
            </a:r>
            <a:r>
              <a:rPr lang="en-US"/>
              <a:t>includes drawings by children in a Caritas program in Damascus, Syria.</a:t>
            </a:r>
          </a:p>
          <a:p>
            <a:endParaRPr lang="en-US"/>
          </a:p>
          <a:p>
            <a:r>
              <a:rPr lang="en-US"/>
              <a:t>The Caritas program tries to create a space where the children can express their feelings and emotions through trauma healing activities, such as games, handicrafts and drawing.</a:t>
            </a:r>
            <a:br>
              <a:rPr lang="en-US"/>
            </a:br>
            <a:endParaRPr lang="en-US"/>
          </a:p>
          <a:p>
            <a:r>
              <a:rPr lang="en-US"/>
              <a:t>For one activity, the children were asked to draw their fears. Every one of the drawings was about war.</a:t>
            </a:r>
          </a:p>
          <a:p>
            <a:endParaRPr lang="en-US"/>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a:p>
            <a:endParaRPr lang="en-AU"/>
          </a:p>
          <a:p>
            <a:endParaRPr lang="en-US"/>
          </a:p>
        </p:txBody>
      </p:sp>
      <p:sp>
        <p:nvSpPr>
          <p:cNvPr id="4" name="Text Placeholder 3"/>
          <p:cNvSpPr>
            <a:spLocks noGrp="1"/>
          </p:cNvSpPr>
          <p:nvPr>
            <p:ph type="body" sz="quarter" idx="11"/>
          </p:nvPr>
        </p:nvSpPr>
        <p:spPr/>
        <p:txBody>
          <a:bodyPr/>
          <a:lstStyle/>
          <a:p>
            <a:r>
              <a:rPr lang="en-US"/>
              <a:t>Drawings by children in Damascus. </a:t>
            </a:r>
          </a:p>
        </p:txBody>
      </p:sp>
      <p:pic>
        <p:nvPicPr>
          <p:cNvPr id="6" name="Picture Placeholder 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172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a:latin typeface="Arial" panose="020B0604020202020204" pitchFamily="34" charset="0"/>
              </a:rPr>
              <a:t>ACT</a:t>
            </a:r>
            <a:endParaRPr lang="en-AU"/>
          </a:p>
        </p:txBody>
      </p:sp>
      <p:sp>
        <p:nvSpPr>
          <p:cNvPr id="8" name="Text Placeholder 7"/>
          <p:cNvSpPr>
            <a:spLocks noGrp="1"/>
          </p:cNvSpPr>
          <p:nvPr>
            <p:ph type="body" sz="quarter" idx="10"/>
          </p:nvPr>
        </p:nvSpPr>
        <p:spPr>
          <a:xfrm>
            <a:off x="520791" y="1700808"/>
            <a:ext cx="7956748" cy="1468437"/>
          </a:xfrm>
        </p:spPr>
        <p:txBody>
          <a:bodyPr anchor="t"/>
          <a:lstStyle/>
          <a:p>
            <a:pPr>
              <a:spcBef>
                <a:spcPts val="0"/>
              </a:spcBef>
            </a:pPr>
            <a:r>
              <a:rPr lang="en-AU" altLang="en-US" sz="2000" cap="none">
                <a:solidFill>
                  <a:schemeClr val="tx1"/>
                </a:solidFill>
                <a:latin typeface="Arial" panose="020B0604020202020204" pitchFamily="34" charset="0"/>
                <a:cs typeface="Arial" panose="020B0604020202020204" pitchFamily="34" charset="0"/>
              </a:rPr>
              <a:t>Mary, Joseph and Jesus sought refuge in a neighbouring country as their home was no longer safe. They fled to Egypt to escape the violence of Herod where they remained </a:t>
            </a:r>
            <a:r>
              <a:rPr lang="en-AU" altLang="en-US" sz="2000">
                <a:latin typeface="Arial" panose="020B0604020202020204" pitchFamily="34" charset="0"/>
                <a:cs typeface="Arial" panose="020B0604020202020204" pitchFamily="34" charset="0"/>
              </a:rPr>
              <a:t>for years until it was safe to return. </a:t>
            </a:r>
            <a:endParaRPr lang="en-AU" altLang="en-US" sz="2000" cap="none">
              <a:solidFill>
                <a:schemeClr val="tx1"/>
              </a:solidFill>
              <a:latin typeface="Arial" panose="020B0604020202020204" pitchFamily="34" charset="0"/>
              <a:cs typeface="Arial" panose="020B0604020202020204" pitchFamily="34" charset="0"/>
            </a:endParaRPr>
          </a:p>
          <a:p>
            <a:pPr lvl="0">
              <a:spcBef>
                <a:spcPts val="0"/>
              </a:spcBef>
            </a:pPr>
            <a:endParaRPr lang="en-AU" altLang="en-US" sz="2000" i="1">
              <a:latin typeface="Arial" panose="020B0604020202020204" pitchFamily="34" charset="0"/>
              <a:cs typeface="Arial" panose="020B0604020202020204" pitchFamily="34" charset="0"/>
            </a:endParaRPr>
          </a:p>
          <a:p>
            <a:pPr lvl="0">
              <a:spcBef>
                <a:spcPts val="0"/>
              </a:spcBef>
            </a:pPr>
            <a:r>
              <a:rPr lang="en-AU" altLang="en-US" sz="2000" i="1" cap="none">
                <a:solidFill>
                  <a:schemeClr val="tx1"/>
                </a:solidFill>
                <a:latin typeface="Arial" panose="020B0604020202020204" pitchFamily="34" charset="0"/>
                <a:cs typeface="Arial" panose="020B0604020202020204" pitchFamily="34" charset="0"/>
              </a:rPr>
              <a:t>What does this story teach us about how to respond?</a:t>
            </a:r>
          </a:p>
          <a:p>
            <a:pPr lvl="0">
              <a:spcBef>
                <a:spcPts val="0"/>
              </a:spcBef>
            </a:pPr>
            <a:endParaRPr lang="en-AU" sz="2000" i="1" cap="none">
              <a:solidFill>
                <a:schemeClr val="tx1"/>
              </a:solidFill>
              <a:latin typeface="Arial" panose="020B0604020202020204" pitchFamily="34" charset="0"/>
              <a:cs typeface="Arial" panose="020B0604020202020204" pitchFamily="34" charset="0"/>
            </a:endParaRPr>
          </a:p>
          <a:p>
            <a:pPr lvl="0">
              <a:spcBef>
                <a:spcPts val="0"/>
              </a:spcBef>
            </a:pPr>
            <a:r>
              <a:rPr lang="en-AU" sz="2000" i="1" cap="none">
                <a:solidFill>
                  <a:schemeClr val="tx1"/>
                </a:solidFill>
                <a:latin typeface="Arial" panose="020B0604020202020204" pitchFamily="34" charset="0"/>
                <a:cs typeface="Arial" panose="020B0604020202020204" pitchFamily="34" charset="0"/>
              </a:rPr>
              <a:t>What can you do personally to respond to the current crisis?</a:t>
            </a:r>
          </a:p>
          <a:p>
            <a:pPr lvl="0">
              <a:spcBef>
                <a:spcPts val="0"/>
              </a:spcBef>
            </a:pPr>
            <a:endParaRPr lang="en-AU" sz="2000">
              <a:latin typeface="Arial" panose="020B0604020202020204" pitchFamily="34" charset="0"/>
              <a:cs typeface="Arial" panose="020B0604020202020204" pitchFamily="34" charset="0"/>
            </a:endParaRPr>
          </a:p>
          <a:p>
            <a:pPr lvl="0">
              <a:spcBef>
                <a:spcPts val="0"/>
              </a:spcBef>
            </a:pPr>
            <a:r>
              <a:rPr lang="en-AU" sz="2000">
                <a:latin typeface="Arial" panose="020B0604020202020204" pitchFamily="34" charset="0"/>
                <a:cs typeface="Arial" panose="020B0604020202020204" pitchFamily="34" charset="0"/>
              </a:rPr>
              <a:t>Donations to the </a:t>
            </a:r>
            <a:r>
              <a:rPr lang="en-AU" sz="2000" b="1">
                <a:latin typeface="Arial" panose="020B0604020202020204" pitchFamily="34" charset="0"/>
                <a:cs typeface="Arial" panose="020B0604020202020204" pitchFamily="34" charset="0"/>
              </a:rPr>
              <a:t>Middle East Emergency Appeal</a:t>
            </a:r>
            <a:r>
              <a:rPr lang="en-AU" sz="2000">
                <a:latin typeface="Arial" panose="020B0604020202020204" pitchFamily="34" charset="0"/>
                <a:cs typeface="Arial" panose="020B0604020202020204" pitchFamily="34" charset="0"/>
              </a:rPr>
              <a:t> enable</a:t>
            </a:r>
            <a:r>
              <a:rPr lang="en-AU" sz="2000"/>
              <a:t> us to respond quickly to help people who have been forced to flee for their safety, who have lost loved ones, and who will bear the scars of conflict long after it is over. </a:t>
            </a:r>
            <a:r>
              <a:rPr lang="en-AU" sz="2000">
                <a:hlinkClick r:id="rId3"/>
              </a:rPr>
              <a:t>Find out more here</a:t>
            </a:r>
            <a:r>
              <a:rPr lang="en-AU" sz="2000"/>
              <a:t>. </a:t>
            </a:r>
            <a:endParaRPr lang="en-AU" sz="2000" cap="none">
              <a:solidFill>
                <a:schemeClr val="tx1"/>
              </a:solidFill>
            </a:endParaRPr>
          </a:p>
        </p:txBody>
      </p:sp>
    </p:spTree>
    <p:extLst>
      <p:ext uri="{BB962C8B-B14F-4D97-AF65-F5344CB8AC3E}">
        <p14:creationId xmlns:p14="http://schemas.microsoft.com/office/powerpoint/2010/main" val="427664131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4" y="1700808"/>
            <a:ext cx="8266892" cy="4493141"/>
          </a:xfrm>
          <a:prstGeom prst="rect">
            <a:avLst/>
          </a:prstGeom>
        </p:spPr>
      </p:pic>
    </p:spTree>
    <p:extLst>
      <p:ext uri="{BB962C8B-B14F-4D97-AF65-F5344CB8AC3E}">
        <p14:creationId xmlns:p14="http://schemas.microsoft.com/office/powerpoint/2010/main" val="301849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1"/>
          <p:cNvSpPr>
            <a:spLocks noChangeArrowheads="1"/>
          </p:cNvSpPr>
          <p:nvPr/>
        </p:nvSpPr>
        <p:spPr bwMode="auto">
          <a:xfrm>
            <a:off x="2411760" y="1330325"/>
            <a:ext cx="4464496" cy="3827463"/>
          </a:xfrm>
          <a:custGeom>
            <a:avLst/>
            <a:gdLst>
              <a:gd name="T0" fmla="*/ 1729402044 w 9401"/>
              <a:gd name="T1" fmla="*/ 290945761 h 9279"/>
              <a:gd name="T2" fmla="*/ 1729402044 w 9401"/>
              <a:gd name="T3" fmla="*/ 290945761 h 9279"/>
              <a:gd name="T4" fmla="*/ 1729402044 w 9401"/>
              <a:gd name="T5" fmla="*/ 270018254 h 9279"/>
              <a:gd name="T6" fmla="*/ 1722043112 w 9401"/>
              <a:gd name="T7" fmla="*/ 263212638 h 9279"/>
              <a:gd name="T8" fmla="*/ 1722043112 w 9401"/>
              <a:gd name="T9" fmla="*/ 124715318 h 9279"/>
              <a:gd name="T10" fmla="*/ 1714499747 w 9401"/>
              <a:gd name="T11" fmla="*/ 41685069 h 9279"/>
              <a:gd name="T12" fmla="*/ 1684695153 w 9401"/>
              <a:gd name="T13" fmla="*/ 34709508 h 9279"/>
              <a:gd name="T14" fmla="*/ 1549654453 w 9401"/>
              <a:gd name="T15" fmla="*/ 27733535 h 9279"/>
              <a:gd name="T16" fmla="*/ 1272766137 w 9401"/>
              <a:gd name="T17" fmla="*/ 20757562 h 9279"/>
              <a:gd name="T18" fmla="*/ 1145636814 w 9401"/>
              <a:gd name="T19" fmla="*/ 13951946 h 9279"/>
              <a:gd name="T20" fmla="*/ 1093202981 w 9401"/>
              <a:gd name="T21" fmla="*/ 13951946 h 9279"/>
              <a:gd name="T22" fmla="*/ 913455389 w 9401"/>
              <a:gd name="T23" fmla="*/ 0 h 9279"/>
              <a:gd name="T24" fmla="*/ 636567074 w 9401"/>
              <a:gd name="T25" fmla="*/ 7145918 h 9279"/>
              <a:gd name="T26" fmla="*/ 471722209 w 9401"/>
              <a:gd name="T27" fmla="*/ 7145918 h 9279"/>
              <a:gd name="T28" fmla="*/ 441733609 w 9401"/>
              <a:gd name="T29" fmla="*/ 7145918 h 9279"/>
              <a:gd name="T30" fmla="*/ 187290528 w 9401"/>
              <a:gd name="T31" fmla="*/ 27733535 h 9279"/>
              <a:gd name="T32" fmla="*/ 164845294 w 9401"/>
              <a:gd name="T33" fmla="*/ 27733535 h 9279"/>
              <a:gd name="T34" fmla="*/ 0 w 9401"/>
              <a:gd name="T35" fmla="*/ 41685069 h 9279"/>
              <a:gd name="T36" fmla="*/ 0 w 9401"/>
              <a:gd name="T37" fmla="*/ 173206416 h 9279"/>
              <a:gd name="T38" fmla="*/ 7726942 w 9401"/>
              <a:gd name="T39" fmla="*/ 193793621 h 9279"/>
              <a:gd name="T40" fmla="*/ 7726942 w 9401"/>
              <a:gd name="T41" fmla="*/ 768539638 h 9279"/>
              <a:gd name="T42" fmla="*/ 15086302 w 9401"/>
              <a:gd name="T43" fmla="*/ 879303010 h 9279"/>
              <a:gd name="T44" fmla="*/ 22445234 w 9401"/>
              <a:gd name="T45" fmla="*/ 1107806140 h 9279"/>
              <a:gd name="T46" fmla="*/ 29988599 w 9401"/>
              <a:gd name="T47" fmla="*/ 1336309270 h 9279"/>
              <a:gd name="T48" fmla="*/ 29988599 w 9401"/>
              <a:gd name="T49" fmla="*/ 1481782563 h 9279"/>
              <a:gd name="T50" fmla="*/ 37531536 w 9401"/>
              <a:gd name="T51" fmla="*/ 1516321714 h 9279"/>
              <a:gd name="T52" fmla="*/ 52433833 w 9401"/>
              <a:gd name="T53" fmla="*/ 1530273248 h 9279"/>
              <a:gd name="T54" fmla="*/ 217279127 w 9401"/>
              <a:gd name="T55" fmla="*/ 1537079277 h 9279"/>
              <a:gd name="T56" fmla="*/ 351951817 w 9401"/>
              <a:gd name="T57" fmla="*/ 1543884893 h 9279"/>
              <a:gd name="T58" fmla="*/ 524156042 w 9401"/>
              <a:gd name="T59" fmla="*/ 1550860866 h 9279"/>
              <a:gd name="T60" fmla="*/ 748610524 w 9401"/>
              <a:gd name="T61" fmla="*/ 1557836839 h 9279"/>
              <a:gd name="T62" fmla="*/ 786326066 w 9401"/>
              <a:gd name="T63" fmla="*/ 1557836839 h 9279"/>
              <a:gd name="T64" fmla="*/ 883466790 w 9401"/>
              <a:gd name="T65" fmla="*/ 1571618428 h 9279"/>
              <a:gd name="T66" fmla="*/ 965889651 w 9401"/>
              <a:gd name="T67" fmla="*/ 1571618428 h 9279"/>
              <a:gd name="T68" fmla="*/ 1025866421 w 9401"/>
              <a:gd name="T69" fmla="*/ 1578594401 h 9279"/>
              <a:gd name="T70" fmla="*/ 1362547930 w 9401"/>
              <a:gd name="T71" fmla="*/ 1578594401 h 9279"/>
              <a:gd name="T72" fmla="*/ 1370091296 w 9401"/>
              <a:gd name="T73" fmla="*/ 1578594401 h 9279"/>
              <a:gd name="T74" fmla="*/ 1467232020 w 9401"/>
              <a:gd name="T75" fmla="*/ 1571618428 h 9279"/>
              <a:gd name="T76" fmla="*/ 1654706553 w 9401"/>
              <a:gd name="T77" fmla="*/ 1564812400 h 9279"/>
              <a:gd name="T78" fmla="*/ 1662065914 w 9401"/>
              <a:gd name="T79" fmla="*/ 1454049028 h 9279"/>
              <a:gd name="T80" fmla="*/ 1669424845 w 9401"/>
              <a:gd name="T81" fmla="*/ 1398581957 h 9279"/>
              <a:gd name="T82" fmla="*/ 1676968211 w 9401"/>
              <a:gd name="T83" fmla="*/ 1329333709 h 9279"/>
              <a:gd name="T84" fmla="*/ 1684695153 w 9401"/>
              <a:gd name="T85" fmla="*/ 1246133103 h 9279"/>
              <a:gd name="T86" fmla="*/ 1684695153 w 9401"/>
              <a:gd name="T87" fmla="*/ 1163102854 h 9279"/>
              <a:gd name="T88" fmla="*/ 1699413444 w 9401"/>
              <a:gd name="T89" fmla="*/ 962333260 h 9279"/>
              <a:gd name="T90" fmla="*/ 1706956810 w 9401"/>
              <a:gd name="T91" fmla="*/ 830812325 h 9279"/>
              <a:gd name="T92" fmla="*/ 1714499747 w 9401"/>
              <a:gd name="T93" fmla="*/ 671727800 h 9279"/>
              <a:gd name="T94" fmla="*/ 1722043112 w 9401"/>
              <a:gd name="T95" fmla="*/ 540206453 h 9279"/>
              <a:gd name="T96" fmla="*/ 1722043112 w 9401"/>
              <a:gd name="T97" fmla="*/ 401709546 h 9279"/>
              <a:gd name="T98" fmla="*/ 1722043112 w 9401"/>
              <a:gd name="T99" fmla="*/ 304557406 h 9279"/>
              <a:gd name="T100" fmla="*/ 1729402044 w 9401"/>
              <a:gd name="T101" fmla="*/ 290945761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AU">
              <a:solidFill>
                <a:prstClr val="black"/>
              </a:solidFill>
            </a:endParaRPr>
          </a:p>
        </p:txBody>
      </p:sp>
      <p:sp>
        <p:nvSpPr>
          <p:cNvPr id="2" name="TextBox 1">
            <a:extLst>
              <a:ext uri="{FF2B5EF4-FFF2-40B4-BE49-F238E27FC236}">
                <a16:creationId xmlns:a16="http://schemas.microsoft.com/office/drawing/2014/main" id="{346A3438-4BDE-4DA4-BB86-2CD183A5269B}"/>
              </a:ext>
            </a:extLst>
          </p:cNvPr>
          <p:cNvSpPr txBox="1"/>
          <p:nvPr/>
        </p:nvSpPr>
        <p:spPr>
          <a:xfrm>
            <a:off x="2863516" y="3200400"/>
            <a:ext cx="35132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3" name="Picture 2">
            <a:extLst>
              <a:ext uri="{FF2B5EF4-FFF2-40B4-BE49-F238E27FC236}">
                <a16:creationId xmlns:a16="http://schemas.microsoft.com/office/drawing/2014/main" id="{63BCAA51-D068-4899-9696-C11B6CCC4368}"/>
              </a:ext>
            </a:extLst>
          </p:cNvPr>
          <p:cNvPicPr>
            <a:picLocks noChangeAspect="1"/>
          </p:cNvPicPr>
          <p:nvPr/>
        </p:nvPicPr>
        <p:blipFill>
          <a:blip r:embed="rId3"/>
          <a:stretch>
            <a:fillRect/>
          </a:stretch>
        </p:blipFill>
        <p:spPr>
          <a:xfrm>
            <a:off x="2522416" y="1726020"/>
            <a:ext cx="4243184" cy="3036071"/>
          </a:xfrm>
          <a:prstGeom prst="rect">
            <a:avLst/>
          </a:prstGeom>
        </p:spPr>
      </p:pic>
    </p:spTree>
    <p:extLst>
      <p:ext uri="{BB962C8B-B14F-4D97-AF65-F5344CB8AC3E}">
        <p14:creationId xmlns:p14="http://schemas.microsoft.com/office/powerpoint/2010/main" val="79430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972616" y="0"/>
            <a:ext cx="10287000" cy="6858000"/>
          </a:xfrm>
        </p:spPr>
      </p:pic>
      <p:sp>
        <p:nvSpPr>
          <p:cNvPr id="36867" name="Freeform 1"/>
          <p:cNvSpPr>
            <a:spLocks noChangeArrowheads="1"/>
          </p:cNvSpPr>
          <p:nvPr/>
        </p:nvSpPr>
        <p:spPr bwMode="auto">
          <a:xfrm>
            <a:off x="441536" y="5262778"/>
            <a:ext cx="6178228" cy="1088058"/>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36868" name="Text Placeholder 2"/>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rPr>
              <a:t>Photo credit: Caritas </a:t>
            </a:r>
            <a:r>
              <a:rPr lang="en-AU" err="1">
                <a:solidFill>
                  <a:schemeClr val="bg1"/>
                </a:solidFill>
              </a:rPr>
              <a:t>Internationalis</a:t>
            </a:r>
            <a:endParaRPr lang="en-AU">
              <a:solidFill>
                <a:schemeClr val="bg1"/>
              </a:solidFill>
            </a:endParaRPr>
          </a:p>
          <a:p>
            <a:pPr eaLnBrk="1" hangingPunct="1"/>
            <a:endParaRPr lang="en-US" altLang="en-US">
              <a:latin typeface="Arial" pitchFamily="34" charset="0"/>
            </a:endParaRPr>
          </a:p>
        </p:txBody>
      </p:sp>
      <p:sp>
        <p:nvSpPr>
          <p:cNvPr id="36869" name="Text Placeholder 3"/>
          <p:cNvSpPr>
            <a:spLocks noGrp="1"/>
          </p:cNvSpPr>
          <p:nvPr>
            <p:ph type="body" sz="quarter" idx="4294967295"/>
          </p:nvPr>
        </p:nvSpPr>
        <p:spPr bwMode="auto">
          <a:xfrm>
            <a:off x="609604" y="5528374"/>
            <a:ext cx="6447114" cy="1127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AU" sz="2800">
                <a:solidFill>
                  <a:schemeClr val="bg1"/>
                </a:solidFill>
                <a:latin typeface="Arial"/>
                <a:cs typeface="Arial"/>
              </a:rPr>
              <a:t>Have mercy on me, God most high.</a:t>
            </a:r>
          </a:p>
          <a:p>
            <a:pPr marL="0" indent="0">
              <a:buNone/>
            </a:pPr>
            <a:endParaRPr lang="en-AU" sz="2800">
              <a:solidFill>
                <a:schemeClr val="bg1"/>
              </a:solidFill>
            </a:endParaRPr>
          </a:p>
        </p:txBody>
      </p:sp>
      <p:sp>
        <p:nvSpPr>
          <p:cNvPr id="36870" name="Rectangle 6"/>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30287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rPr>
              <a:t>Photo credit: Joseph </a:t>
            </a:r>
            <a:r>
              <a:rPr lang="en-AU" err="1">
                <a:solidFill>
                  <a:schemeClr val="bg1"/>
                </a:solidFill>
              </a:rPr>
              <a:t>Mirgichan</a:t>
            </a:r>
            <a:r>
              <a:rPr lang="en-AU">
                <a:solidFill>
                  <a:schemeClr val="bg1"/>
                </a:solidFill>
              </a:rPr>
              <a:t> / Caritas Australia</a:t>
            </a:r>
          </a:p>
          <a:p>
            <a:pPr eaLnBrk="1" hangingPunct="1"/>
            <a:endParaRPr lang="en-US" altLang="en-US">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7" name="Freeform 1"/>
          <p:cNvSpPr>
            <a:spLocks noChangeArrowheads="1"/>
          </p:cNvSpPr>
          <p:nvPr/>
        </p:nvSpPr>
        <p:spPr bwMode="auto">
          <a:xfrm>
            <a:off x="4005973" y="5166499"/>
            <a:ext cx="4745525" cy="1304639"/>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8" name="Text Placeholder 3"/>
          <p:cNvSpPr txBox="1">
            <a:spLocks/>
          </p:cNvSpPr>
          <p:nvPr/>
        </p:nvSpPr>
        <p:spPr bwMode="auto">
          <a:xfrm>
            <a:off x="4381913" y="5278892"/>
            <a:ext cx="4258339" cy="1052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AU" sz="2800">
                <a:solidFill>
                  <a:schemeClr val="bg1"/>
                </a:solidFill>
                <a:latin typeface="Arial"/>
                <a:cs typeface="Arial"/>
              </a:rPr>
              <a:t>In my fear and loneliness, be my refuge.</a:t>
            </a:r>
          </a:p>
        </p:txBody>
      </p:sp>
    </p:spTree>
    <p:extLst>
      <p:ext uri="{BB962C8B-B14F-4D97-AF65-F5344CB8AC3E}">
        <p14:creationId xmlns:p14="http://schemas.microsoft.com/office/powerpoint/2010/main" val="318369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603448"/>
            <a:ext cx="9144000" cy="9189268"/>
          </a:xfrm>
        </p:spPr>
      </p:pic>
      <p:sp>
        <p:nvSpPr>
          <p:cNvPr id="36867" name="Freeform 1"/>
          <p:cNvSpPr>
            <a:spLocks noChangeArrowheads="1"/>
          </p:cNvSpPr>
          <p:nvPr/>
        </p:nvSpPr>
        <p:spPr bwMode="auto">
          <a:xfrm>
            <a:off x="428263" y="4653136"/>
            <a:ext cx="2551425" cy="1774033"/>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36868" name="Text Placeholder 2"/>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rPr>
              <a:t>Photo credit: Caritas </a:t>
            </a:r>
            <a:r>
              <a:rPr lang="en-AU" err="1">
                <a:solidFill>
                  <a:schemeClr val="bg1"/>
                </a:solidFill>
              </a:rPr>
              <a:t>Internationalis</a:t>
            </a:r>
            <a:endParaRPr lang="en-AU">
              <a:solidFill>
                <a:schemeClr val="bg1"/>
              </a:solidFill>
            </a:endParaRPr>
          </a:p>
          <a:p>
            <a:pPr eaLnBrk="1" hangingPunct="1"/>
            <a:endParaRPr lang="en-US" altLang="en-US">
              <a:latin typeface="Arial" pitchFamily="34" charset="0"/>
            </a:endParaRPr>
          </a:p>
        </p:txBody>
      </p:sp>
      <p:sp>
        <p:nvSpPr>
          <p:cNvPr id="36869" name="Text Placeholder 3"/>
          <p:cNvSpPr>
            <a:spLocks noGrp="1"/>
          </p:cNvSpPr>
          <p:nvPr>
            <p:ph type="body" sz="quarter" idx="4294967295"/>
          </p:nvPr>
        </p:nvSpPr>
        <p:spPr bwMode="auto">
          <a:xfrm>
            <a:off x="632475" y="4887469"/>
            <a:ext cx="2142999" cy="10801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AU" sz="2800">
                <a:solidFill>
                  <a:prstClr val="white"/>
                </a:solidFill>
                <a:latin typeface="Arial" panose="020B0604020202020204" pitchFamily="34" charset="0"/>
                <a:ea typeface="Roboto Medium" panose="02000000000000000000" pitchFamily="2" charset="0"/>
                <a:cs typeface="Arial" panose="020B0604020202020204" pitchFamily="34" charset="0"/>
              </a:rPr>
              <a:t>Far from my homeland,    I feel lost</a:t>
            </a:r>
            <a:r>
              <a:rPr lang="en-AU" sz="2800">
                <a:solidFill>
                  <a:schemeClr val="bg1"/>
                </a:solidFill>
              </a:rPr>
              <a:t>.</a:t>
            </a:r>
          </a:p>
          <a:p>
            <a:pPr marL="0" indent="0">
              <a:buNone/>
            </a:pPr>
            <a:endParaRPr lang="en-AU" sz="2800">
              <a:solidFill>
                <a:schemeClr val="bg1"/>
              </a:solidFill>
            </a:endParaRPr>
          </a:p>
        </p:txBody>
      </p:sp>
      <p:sp>
        <p:nvSpPr>
          <p:cNvPr id="36870" name="Rectangle 6"/>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272183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510096" y="-310424"/>
            <a:ext cx="9948010" cy="7461008"/>
          </a:xfrm>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effectLst>
                  <a:outerShdw blurRad="38100" dist="38100" dir="2700000" algn="tl">
                    <a:srgbClr val="000000">
                      <a:alpha val="43137"/>
                    </a:srgbClr>
                  </a:outerShdw>
                </a:effectLst>
              </a:rPr>
              <a:t>Photo credit: François </a:t>
            </a:r>
            <a:r>
              <a:rPr lang="en-AU" err="1">
                <a:solidFill>
                  <a:schemeClr val="bg1"/>
                </a:solidFill>
                <a:effectLst>
                  <a:outerShdw blurRad="38100" dist="38100" dir="2700000" algn="tl">
                    <a:srgbClr val="000000">
                      <a:alpha val="43137"/>
                    </a:srgbClr>
                  </a:outerShdw>
                </a:effectLst>
              </a:rPr>
              <a:t>Therrin</a:t>
            </a:r>
            <a:endParaRPr lang="en-AU">
              <a:solidFill>
                <a:schemeClr val="bg1"/>
              </a:solidFill>
              <a:effectLst>
                <a:outerShdw blurRad="38100" dist="38100" dir="2700000" algn="tl">
                  <a:srgbClr val="000000">
                    <a:alpha val="43137"/>
                  </a:srgbClr>
                </a:outerShdw>
              </a:effectLst>
            </a:endParaRPr>
          </a:p>
          <a:p>
            <a:pPr eaLnBrk="1" hangingPunct="1"/>
            <a:endParaRPr lang="en-US" altLang="en-US">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6" name="Freeform 1"/>
          <p:cNvSpPr>
            <a:spLocks noChangeArrowheads="1"/>
          </p:cNvSpPr>
          <p:nvPr/>
        </p:nvSpPr>
        <p:spPr bwMode="auto">
          <a:xfrm>
            <a:off x="4463909" y="4456989"/>
            <a:ext cx="4168010" cy="1878723"/>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7" name="Text Placeholder 3"/>
          <p:cNvSpPr txBox="1">
            <a:spLocks/>
          </p:cNvSpPr>
          <p:nvPr/>
        </p:nvSpPr>
        <p:spPr bwMode="auto">
          <a:xfrm>
            <a:off x="4660483" y="4637360"/>
            <a:ext cx="3774861" cy="17402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pitchFamily="34" charset="0"/>
              <a:buNone/>
            </a:pPr>
            <a:r>
              <a:rPr lang="en-AU" sz="2800">
                <a:solidFill>
                  <a:schemeClr val="bg1"/>
                </a:solidFill>
                <a:latin typeface="Arial"/>
                <a:ea typeface="Roboto Medium"/>
                <a:cs typeface="Arial"/>
              </a:rPr>
              <a:t>My heart is stirred by thoughts of the family I left behind.</a:t>
            </a:r>
          </a:p>
        </p:txBody>
      </p:sp>
    </p:spTree>
    <p:extLst>
      <p:ext uri="{BB962C8B-B14F-4D97-AF65-F5344CB8AC3E}">
        <p14:creationId xmlns:p14="http://schemas.microsoft.com/office/powerpoint/2010/main" val="169482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effectLst>
                  <a:outerShdw blurRad="38100" dist="38100" dir="2700000" algn="tl">
                    <a:srgbClr val="000000">
                      <a:alpha val="43137"/>
                    </a:srgbClr>
                  </a:outerShdw>
                </a:effectLst>
              </a:rPr>
              <a:t>Photo credit: Catholic Relief Services</a:t>
            </a:r>
          </a:p>
          <a:p>
            <a:pPr eaLnBrk="1" hangingPunct="1"/>
            <a:endParaRPr lang="en-US" altLang="en-US">
              <a:effectLst>
                <a:outerShdw blurRad="38100" dist="38100" dir="2700000" algn="tl">
                  <a:srgbClr val="000000">
                    <a:alpha val="43137"/>
                  </a:srgbClr>
                </a:outerShdw>
              </a:effectLst>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6" name="Freeform 1"/>
          <p:cNvSpPr>
            <a:spLocks noChangeArrowheads="1"/>
          </p:cNvSpPr>
          <p:nvPr/>
        </p:nvSpPr>
        <p:spPr bwMode="auto">
          <a:xfrm>
            <a:off x="3817660" y="5145187"/>
            <a:ext cx="4665452" cy="1167346"/>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7" name="Text Placeholder 3"/>
          <p:cNvSpPr txBox="1">
            <a:spLocks/>
          </p:cNvSpPr>
          <p:nvPr/>
        </p:nvSpPr>
        <p:spPr bwMode="auto">
          <a:xfrm>
            <a:off x="4067944" y="5217531"/>
            <a:ext cx="4415168" cy="12463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AU" sz="2800">
                <a:solidFill>
                  <a:schemeClr val="bg1"/>
                </a:solidFill>
                <a:latin typeface="Arial"/>
                <a:ea typeface="Roboto Medium"/>
                <a:cs typeface="Arial"/>
              </a:rPr>
              <a:t>O God, hear their cries and come to their help!</a:t>
            </a:r>
          </a:p>
          <a:p>
            <a:pPr marL="0" indent="0">
              <a:buFont typeface="Arial" pitchFamily="34" charset="0"/>
              <a:buNone/>
            </a:pPr>
            <a:endParaRPr lang="en-AU" sz="3000">
              <a:solidFill>
                <a:prstClr val="white"/>
              </a:solidFill>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292435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Syria - </a:t>
            </a:r>
            <a:r>
              <a:rPr lang="en-AU" dirty="0"/>
              <a:t>refugees</a:t>
            </a:r>
            <a:br>
              <a:rPr lang="en-AU" dirty="0"/>
            </a:br>
            <a:r>
              <a:rPr lang="en-AU" sz="3600" cap="none"/>
              <a:t>Resource for Schools</a:t>
            </a:r>
            <a:endParaRPr lang="en-US" sz="3600" dirty="0"/>
          </a:p>
        </p:txBody>
      </p:sp>
      <p:pic>
        <p:nvPicPr>
          <p:cNvPr id="6" name="Picture Placeholder 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8" name="Picture Placeholder 7"/>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b="-578"/>
          <a:stretch/>
        </p:blipFill>
        <p:spPr>
          <a:prstGeom prst="rect">
            <a:avLst/>
          </a:prstGeom>
        </p:spPr>
      </p:pic>
      <p:pic>
        <p:nvPicPr>
          <p:cNvPr id="5" name="Picture Placeholder 4"/>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b="-578"/>
          <a:stretch/>
        </p:blipFill>
        <p:spPr>
          <a:prstGeom prst="rect">
            <a:avLst/>
          </a:prstGeom>
        </p:spPr>
      </p:pic>
    </p:spTree>
    <p:extLst>
      <p:ext uri="{BB962C8B-B14F-4D97-AF65-F5344CB8AC3E}">
        <p14:creationId xmlns:p14="http://schemas.microsoft.com/office/powerpoint/2010/main" val="2559458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rPr>
              <a:t>Photo credit: Oliver White/ Caritas Australia</a:t>
            </a:r>
          </a:p>
          <a:p>
            <a:pPr eaLnBrk="1" hangingPunct="1"/>
            <a:endParaRPr lang="en-US" altLang="en-US">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10" name="Freeform 1"/>
          <p:cNvSpPr>
            <a:spLocks noChangeArrowheads="1"/>
          </p:cNvSpPr>
          <p:nvPr/>
        </p:nvSpPr>
        <p:spPr bwMode="auto">
          <a:xfrm>
            <a:off x="406121" y="620688"/>
            <a:ext cx="2680574" cy="2662433"/>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eaLnBrk="0" fontAlgn="base" hangingPunct="0">
              <a:spcBef>
                <a:spcPct val="0"/>
              </a:spcBef>
              <a:spcAft>
                <a:spcPct val="0"/>
              </a:spcAft>
            </a:pPr>
            <a:endParaRPr lang="en-AU">
              <a:solidFill>
                <a:prstClr val="black"/>
              </a:solidFill>
            </a:endParaRPr>
          </a:p>
        </p:txBody>
      </p:sp>
      <p:sp>
        <p:nvSpPr>
          <p:cNvPr id="11" name="Text Placeholder 3"/>
          <p:cNvSpPr txBox="1">
            <a:spLocks/>
          </p:cNvSpPr>
          <p:nvPr/>
        </p:nvSpPr>
        <p:spPr bwMode="auto">
          <a:xfrm>
            <a:off x="531313" y="764704"/>
            <a:ext cx="2555382" cy="15383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AU" sz="2800">
                <a:solidFill>
                  <a:schemeClr val="bg1"/>
                </a:solidFill>
                <a:latin typeface="Arial"/>
                <a:ea typeface="Roboto Medium"/>
                <a:cs typeface="Arial"/>
              </a:rPr>
              <a:t>Calm the storms of anxiety and doubt raging within me.</a:t>
            </a:r>
          </a:p>
        </p:txBody>
      </p:sp>
    </p:spTree>
    <p:extLst>
      <p:ext uri="{BB962C8B-B14F-4D97-AF65-F5344CB8AC3E}">
        <p14:creationId xmlns:p14="http://schemas.microsoft.com/office/powerpoint/2010/main" val="14618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4"/>
          <a:srcRect/>
          <a:stretch>
            <a:fillRect/>
          </a:stretch>
        </p:blipFill>
        <p:spPr>
          <a:prstGeom prst="rect">
            <a:avLst/>
          </a:prstGeom>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effectLst>
                  <a:outerShdw blurRad="38100" dist="38100" dir="2700000" algn="tl">
                    <a:srgbClr val="000000">
                      <a:alpha val="43137"/>
                    </a:srgbClr>
                  </a:outerShdw>
                </a:effectLst>
              </a:rPr>
              <a:t>Photo credit: Caritas Internationalis</a:t>
            </a:r>
          </a:p>
          <a:p>
            <a:pPr eaLnBrk="1" hangingPunct="1"/>
            <a:endParaRPr lang="en-US" altLang="en-US">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9" name="Freeform 1"/>
          <p:cNvSpPr>
            <a:spLocks noChangeArrowheads="1"/>
          </p:cNvSpPr>
          <p:nvPr/>
        </p:nvSpPr>
        <p:spPr bwMode="auto">
          <a:xfrm>
            <a:off x="484088" y="2997796"/>
            <a:ext cx="3241245" cy="2759537"/>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algn="ctr" eaLnBrk="0" fontAlgn="base" hangingPunct="0">
              <a:spcBef>
                <a:spcPct val="0"/>
              </a:spcBef>
              <a:spcAft>
                <a:spcPct val="0"/>
              </a:spcAft>
            </a:pPr>
            <a:endParaRPr lang="en-AU">
              <a:solidFill>
                <a:prstClr val="black"/>
              </a:solidFill>
            </a:endParaRPr>
          </a:p>
        </p:txBody>
      </p:sp>
      <p:sp>
        <p:nvSpPr>
          <p:cNvPr id="8" name="Text Placeholder 3"/>
          <p:cNvSpPr txBox="1">
            <a:spLocks/>
          </p:cNvSpPr>
          <p:nvPr/>
        </p:nvSpPr>
        <p:spPr bwMode="auto">
          <a:xfrm>
            <a:off x="734292" y="3219691"/>
            <a:ext cx="2733552" cy="23157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AU" sz="2800" dirty="0">
                <a:solidFill>
                  <a:schemeClr val="bg1"/>
                </a:solidFill>
                <a:latin typeface="Arial"/>
                <a:ea typeface="Roboto Medium" panose="02000000000000000000" pitchFamily="2" charset="0"/>
                <a:cs typeface="Arial"/>
              </a:rPr>
              <a:t>Go before me and guide my steps among a people I do not know.</a:t>
            </a:r>
            <a:endParaRPr lang="en-US" dirty="0">
              <a:solidFill>
                <a:schemeClr val="bg1"/>
              </a:solidFill>
              <a:latin typeface="Arial"/>
              <a:cs typeface="Arial"/>
            </a:endParaRPr>
          </a:p>
        </p:txBody>
      </p:sp>
    </p:spTree>
    <p:extLst>
      <p:ext uri="{BB962C8B-B14F-4D97-AF65-F5344CB8AC3E}">
        <p14:creationId xmlns:p14="http://schemas.microsoft.com/office/powerpoint/2010/main" val="7555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756592" y="-123395"/>
            <a:ext cx="10657184" cy="7104790"/>
          </a:xfrm>
        </p:spPr>
      </p:pic>
      <p:sp>
        <p:nvSpPr>
          <p:cNvPr id="35844" name="Text Placeholder 3"/>
          <p:cNvSpPr>
            <a:spLocks noGrp="1"/>
          </p:cNvSpPr>
          <p:nvPr>
            <p:ph type="body" sz="quarter" idx="11"/>
          </p:nvPr>
        </p:nvSpPr>
        <p:spPr bwMode="auto">
          <a:xfrm>
            <a:off x="5076825" y="6557963"/>
            <a:ext cx="3906838" cy="471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solidFill>
                  <a:schemeClr val="bg1"/>
                </a:solidFill>
                <a:effectLst>
                  <a:outerShdw blurRad="38100" dist="38100" dir="2700000" algn="tl">
                    <a:srgbClr val="000000">
                      <a:alpha val="43137"/>
                    </a:srgbClr>
                  </a:outerShdw>
                </a:effectLst>
              </a:rPr>
              <a:t>Photo credit: Richard Wainwright/ Caritas Australia</a:t>
            </a:r>
          </a:p>
          <a:p>
            <a:pPr eaLnBrk="1" hangingPunct="1"/>
            <a:endParaRPr lang="en-US" altLang="en-US">
              <a:latin typeface="Arial" pitchFamily="34" charset="0"/>
            </a:endParaRPr>
          </a:p>
        </p:txBody>
      </p:sp>
      <p:sp>
        <p:nvSpPr>
          <p:cNvPr id="35845" name="Rectangle 4"/>
          <p:cNvSpPr>
            <a:spLocks noChangeArrowheads="1"/>
          </p:cNvSpPr>
          <p:nvPr/>
        </p:nvSpPr>
        <p:spPr bwMode="auto">
          <a:xfrm>
            <a:off x="269875" y="269875"/>
            <a:ext cx="8604250" cy="63182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a:solidFill>
                <a:prstClr val="black"/>
              </a:solidFill>
            </a:endParaRPr>
          </a:p>
        </p:txBody>
      </p:sp>
      <p:sp>
        <p:nvSpPr>
          <p:cNvPr id="9" name="Freeform 1"/>
          <p:cNvSpPr>
            <a:spLocks noChangeArrowheads="1"/>
          </p:cNvSpPr>
          <p:nvPr/>
        </p:nvSpPr>
        <p:spPr bwMode="auto">
          <a:xfrm>
            <a:off x="390436" y="454767"/>
            <a:ext cx="4194398" cy="2686201"/>
          </a:xfrm>
          <a:custGeom>
            <a:avLst/>
            <a:gdLst>
              <a:gd name="T0" fmla="*/ 895748713 w 9401"/>
              <a:gd name="T1" fmla="*/ 161305662 h 9279"/>
              <a:gd name="T2" fmla="*/ 895748713 w 9401"/>
              <a:gd name="T3" fmla="*/ 161305662 h 9279"/>
              <a:gd name="T4" fmla="*/ 895748713 w 9401"/>
              <a:gd name="T5" fmla="*/ 149702887 h 9279"/>
              <a:gd name="T6" fmla="*/ 891937067 w 9401"/>
              <a:gd name="T7" fmla="*/ 145929574 h 9279"/>
              <a:gd name="T8" fmla="*/ 891937067 w 9401"/>
              <a:gd name="T9" fmla="*/ 69144335 h 9279"/>
              <a:gd name="T10" fmla="*/ 888030038 w 9401"/>
              <a:gd name="T11" fmla="*/ 23110964 h 9279"/>
              <a:gd name="T12" fmla="*/ 872592689 w 9401"/>
              <a:gd name="T13" fmla="*/ 19243373 h 9279"/>
              <a:gd name="T14" fmla="*/ 802648008 w 9401"/>
              <a:gd name="T15" fmla="*/ 15375781 h 9279"/>
              <a:gd name="T16" fmla="*/ 659233151 w 9401"/>
              <a:gd name="T17" fmla="*/ 11508496 h 9279"/>
              <a:gd name="T18" fmla="*/ 593385958 w 9401"/>
              <a:gd name="T19" fmla="*/ 7735183 h 9279"/>
              <a:gd name="T20" fmla="*/ 566227521 w 9401"/>
              <a:gd name="T21" fmla="*/ 7735183 h 9279"/>
              <a:gd name="T22" fmla="*/ 473126816 w 9401"/>
              <a:gd name="T23" fmla="*/ 0 h 9279"/>
              <a:gd name="T24" fmla="*/ 329711650 w 9401"/>
              <a:gd name="T25" fmla="*/ 3961871 h 9279"/>
              <a:gd name="T26" fmla="*/ 244329929 w 9401"/>
              <a:gd name="T27" fmla="*/ 3961871 h 9279"/>
              <a:gd name="T28" fmla="*/ 228797196 w 9401"/>
              <a:gd name="T29" fmla="*/ 3961871 h 9279"/>
              <a:gd name="T30" fmla="*/ 97007734 w 9401"/>
              <a:gd name="T31" fmla="*/ 15375781 h 9279"/>
              <a:gd name="T32" fmla="*/ 85382030 w 9401"/>
              <a:gd name="T33" fmla="*/ 15375781 h 9279"/>
              <a:gd name="T34" fmla="*/ 0 w 9401"/>
              <a:gd name="T35" fmla="*/ 23110964 h 9279"/>
              <a:gd name="T36" fmla="*/ 0 w 9401"/>
              <a:gd name="T37" fmla="*/ 96028612 h 9279"/>
              <a:gd name="T38" fmla="*/ 4002413 w 9401"/>
              <a:gd name="T39" fmla="*/ 107442829 h 9279"/>
              <a:gd name="T40" fmla="*/ 4002413 w 9401"/>
              <a:gd name="T41" fmla="*/ 426091975 h 9279"/>
              <a:gd name="T42" fmla="*/ 7814058 w 9401"/>
              <a:gd name="T43" fmla="*/ 487501433 h 9279"/>
              <a:gd name="T44" fmla="*/ 11625704 w 9401"/>
              <a:gd name="T45" fmla="*/ 614187635 h 9279"/>
              <a:gd name="T46" fmla="*/ 15532733 w 9401"/>
              <a:gd name="T47" fmla="*/ 740873836 h 9279"/>
              <a:gd name="T48" fmla="*/ 15532733 w 9401"/>
              <a:gd name="T49" fmla="*/ 821526667 h 9279"/>
              <a:gd name="T50" fmla="*/ 19439762 w 9401"/>
              <a:gd name="T51" fmla="*/ 840675761 h 9279"/>
              <a:gd name="T52" fmla="*/ 27158437 w 9401"/>
              <a:gd name="T53" fmla="*/ 848410944 h 9279"/>
              <a:gd name="T54" fmla="*/ 112540467 w 9401"/>
              <a:gd name="T55" fmla="*/ 852184257 h 9279"/>
              <a:gd name="T56" fmla="*/ 182294381 w 9401"/>
              <a:gd name="T57" fmla="*/ 855957262 h 9279"/>
              <a:gd name="T58" fmla="*/ 271488057 w 9401"/>
              <a:gd name="T59" fmla="*/ 859824854 h 9279"/>
              <a:gd name="T60" fmla="*/ 387744785 w 9401"/>
              <a:gd name="T61" fmla="*/ 863692446 h 9279"/>
              <a:gd name="T62" fmla="*/ 407279931 w 9401"/>
              <a:gd name="T63" fmla="*/ 863692446 h 9279"/>
              <a:gd name="T64" fmla="*/ 457594083 w 9401"/>
              <a:gd name="T65" fmla="*/ 871333350 h 9279"/>
              <a:gd name="T66" fmla="*/ 500285253 w 9401"/>
              <a:gd name="T67" fmla="*/ 871333350 h 9279"/>
              <a:gd name="T68" fmla="*/ 531350718 w 9401"/>
              <a:gd name="T69" fmla="*/ 875200942 h 9279"/>
              <a:gd name="T70" fmla="*/ 705735657 w 9401"/>
              <a:gd name="T71" fmla="*/ 875200942 h 9279"/>
              <a:gd name="T72" fmla="*/ 709642686 w 9401"/>
              <a:gd name="T73" fmla="*/ 875200942 h 9279"/>
              <a:gd name="T74" fmla="*/ 759957147 w 9401"/>
              <a:gd name="T75" fmla="*/ 871333350 h 9279"/>
              <a:gd name="T76" fmla="*/ 857059956 w 9401"/>
              <a:gd name="T77" fmla="*/ 867560038 h 9279"/>
              <a:gd name="T78" fmla="*/ 860871910 w 9401"/>
              <a:gd name="T79" fmla="*/ 806150886 h 9279"/>
              <a:gd name="T80" fmla="*/ 864683555 w 9401"/>
              <a:gd name="T81" fmla="*/ 775399017 h 9279"/>
              <a:gd name="T82" fmla="*/ 868590585 w 9401"/>
              <a:gd name="T83" fmla="*/ 737006244 h 9279"/>
              <a:gd name="T84" fmla="*/ 872592689 w 9401"/>
              <a:gd name="T85" fmla="*/ 690878595 h 9279"/>
              <a:gd name="T86" fmla="*/ 872592689 w 9401"/>
              <a:gd name="T87" fmla="*/ 644845224 h 9279"/>
              <a:gd name="T88" fmla="*/ 880216288 w 9401"/>
              <a:gd name="T89" fmla="*/ 533534804 h 9279"/>
              <a:gd name="T90" fmla="*/ 884123009 w 9401"/>
              <a:gd name="T91" fmla="*/ 460617156 h 9279"/>
              <a:gd name="T92" fmla="*/ 888030038 w 9401"/>
              <a:gd name="T93" fmla="*/ 372418007 h 9279"/>
              <a:gd name="T94" fmla="*/ 891937067 w 9401"/>
              <a:gd name="T95" fmla="*/ 299500052 h 9279"/>
              <a:gd name="T96" fmla="*/ 891937067 w 9401"/>
              <a:gd name="T97" fmla="*/ 222714813 h 9279"/>
              <a:gd name="T98" fmla="*/ 891937067 w 9401"/>
              <a:gd name="T99" fmla="*/ 168851980 h 9279"/>
              <a:gd name="T100" fmla="*/ 895748713 w 9401"/>
              <a:gd name="T101" fmla="*/ 161305662 h 9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alpha val="80000"/>
            </a:srgbClr>
          </a:solidFill>
          <a:ln>
            <a:noFill/>
          </a:ln>
        </p:spPr>
        <p:txBody>
          <a:bodyPr wrap="none" anchor="ctr"/>
          <a:lstStyle/>
          <a:p>
            <a:pPr algn="ctr" eaLnBrk="0" fontAlgn="base" hangingPunct="0">
              <a:spcBef>
                <a:spcPct val="0"/>
              </a:spcBef>
              <a:spcAft>
                <a:spcPct val="0"/>
              </a:spcAft>
            </a:pPr>
            <a:endParaRPr lang="en-AU">
              <a:solidFill>
                <a:prstClr val="black"/>
              </a:solidFill>
            </a:endParaRPr>
          </a:p>
        </p:txBody>
      </p:sp>
      <p:sp>
        <p:nvSpPr>
          <p:cNvPr id="8" name="Text Placeholder 3"/>
          <p:cNvSpPr txBox="1">
            <a:spLocks/>
          </p:cNvSpPr>
          <p:nvPr/>
        </p:nvSpPr>
        <p:spPr bwMode="auto">
          <a:xfrm>
            <a:off x="453671" y="631894"/>
            <a:ext cx="3992693" cy="23157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AU" sz="2800" dirty="0">
                <a:solidFill>
                  <a:schemeClr val="bg1"/>
                </a:solidFill>
                <a:latin typeface="Arial"/>
                <a:ea typeface="Roboto Medium"/>
                <a:cs typeface="Arial"/>
              </a:rPr>
              <a:t>May their kindness and compassion assure me that you are there to welcome me.</a:t>
            </a:r>
            <a:endParaRPr lang="en-US"/>
          </a:p>
          <a:p>
            <a:pPr marL="0" indent="0" algn="r">
              <a:buFont typeface="Arial" pitchFamily="34" charset="0"/>
              <a:buNone/>
            </a:pPr>
            <a:r>
              <a:rPr lang="en-AU" sz="2800" dirty="0">
                <a:solidFill>
                  <a:schemeClr val="bg1"/>
                </a:solidFill>
                <a:latin typeface="Arial"/>
                <a:ea typeface="Roboto Medium"/>
                <a:cs typeface="Arial"/>
              </a:rPr>
              <a:t>Amen</a:t>
            </a:r>
          </a:p>
        </p:txBody>
      </p:sp>
    </p:spTree>
    <p:extLst>
      <p:ext uri="{BB962C8B-B14F-4D97-AF65-F5344CB8AC3E}">
        <p14:creationId xmlns:p14="http://schemas.microsoft.com/office/powerpoint/2010/main" val="17307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6C7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33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09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The Syrian crisis</a:t>
            </a:r>
          </a:p>
        </p:txBody>
      </p:sp>
      <p:sp>
        <p:nvSpPr>
          <p:cNvPr id="3" name="Text Placeholder 2"/>
          <p:cNvSpPr>
            <a:spLocks noGrp="1"/>
          </p:cNvSpPr>
          <p:nvPr>
            <p:ph type="body" sz="quarter" idx="10"/>
          </p:nvPr>
        </p:nvSpPr>
        <p:spPr/>
        <p:txBody>
          <a:bodyPr numCol="1" spcCol="720000"/>
          <a:lstStyle/>
          <a:p>
            <a:pPr marL="342900" indent="-342900">
              <a:buFont typeface="Arial" panose="020B0604020202020204" pitchFamily="34" charset="0"/>
              <a:buChar char="•"/>
            </a:pPr>
            <a:r>
              <a:rPr lang="en-US" sz="2000"/>
              <a:t>The conflict in Syria is now the largest displacement crisis in the world since World War II. </a:t>
            </a:r>
          </a:p>
          <a:p>
            <a:pPr marL="342900" indent="-342900">
              <a:buFont typeface="Arial" panose="020B0604020202020204" pitchFamily="34" charset="0"/>
              <a:buChar char="•"/>
            </a:pPr>
            <a:r>
              <a:rPr lang="en-US" sz="2000"/>
              <a:t>Over half of country’s pre-war population has been forcibly displaced.</a:t>
            </a:r>
          </a:p>
          <a:p>
            <a:pPr marL="342900" indent="-342900">
              <a:buFont typeface="Arial" panose="020B0604020202020204" pitchFamily="34" charset="0"/>
              <a:buChar char="•"/>
            </a:pPr>
            <a:r>
              <a:rPr lang="en-US" sz="2000"/>
              <a:t>An estimated 5.6 million people are seeking refuge.</a:t>
            </a:r>
          </a:p>
          <a:p>
            <a:pPr marL="342900" indent="-342900">
              <a:buFont typeface="Arial" panose="020B0604020202020204" pitchFamily="34" charset="0"/>
              <a:buChar char="•"/>
            </a:pPr>
            <a:r>
              <a:rPr lang="en-US" altLang="en-US" sz="2000" cap="none">
                <a:solidFill>
                  <a:schemeClr val="tx1"/>
                </a:solidFill>
                <a:latin typeface="Arial" panose="020B0604020202020204" pitchFamily="34" charset="0"/>
                <a:ea typeface="Roboto Medium" panose="02000000000000000000" pitchFamily="2" charset="0"/>
                <a:cs typeface="Arial" panose="020B0604020202020204" pitchFamily="34" charset="0"/>
              </a:rPr>
              <a:t>Poverty rates for refugees exceed 80% in some countries.</a:t>
            </a:r>
            <a:endParaRPr lang="en-AU" altLang="en-US" sz="2000" cap="none">
              <a:solidFill>
                <a:schemeClr val="tx1"/>
              </a:solidFill>
              <a:latin typeface="Arial" panose="020B0604020202020204" pitchFamily="34" charset="0"/>
              <a:ea typeface="Roboto Medium" panose="02000000000000000000" pitchFamily="2" charset="0"/>
              <a:cs typeface="Arial" panose="020B0604020202020204" pitchFamily="34" charset="0"/>
            </a:endParaRPr>
          </a:p>
        </p:txBody>
      </p:sp>
      <p:sp>
        <p:nvSpPr>
          <p:cNvPr id="8" name="Text Placeholder 5"/>
          <p:cNvSpPr>
            <a:spLocks noGrp="1"/>
          </p:cNvSpPr>
          <p:nvPr>
            <p:ph type="body" sz="quarter" idx="11"/>
          </p:nvPr>
        </p:nvSpPr>
        <p:spPr>
          <a:xfrm>
            <a:off x="4787899" y="5168703"/>
            <a:ext cx="3708399" cy="346841"/>
          </a:xfrm>
        </p:spPr>
        <p:txBody>
          <a:bodyPr/>
          <a:lstStyle/>
          <a:p>
            <a:r>
              <a:rPr lang="en-AU"/>
              <a:t>These triplets go to a Caritas centre in Aleppo where they receive education support. </a:t>
            </a:r>
          </a:p>
          <a:p>
            <a:r>
              <a:rPr lang="en-AU" b="1"/>
              <a:t>Photo credit:</a:t>
            </a:r>
            <a:r>
              <a:rPr lang="en-AU"/>
              <a:t> Patrick Nicholson, Caritas Internationalis.</a:t>
            </a:r>
          </a:p>
          <a:p>
            <a:endParaRPr lang="en-AU"/>
          </a:p>
        </p:txBody>
      </p:sp>
      <p:pic>
        <p:nvPicPr>
          <p:cNvPr id="7" name="Picture Placeholder 6"/>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8" b="-58"/>
          <a:stretch/>
        </p:blipFill>
        <p:spPr>
          <a:prstGeom prst="rect">
            <a:avLst/>
          </a:prstGeom>
        </p:spPr>
      </p:pic>
    </p:spTree>
    <p:extLst>
      <p:ext uri="{BB962C8B-B14F-4D97-AF65-F5344CB8AC3E}">
        <p14:creationId xmlns:p14="http://schemas.microsoft.com/office/powerpoint/2010/main" val="2248652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C7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597" y="1399310"/>
            <a:ext cx="7948806" cy="3671454"/>
          </a:xfrm>
          <a:prstGeom prst="rect">
            <a:avLst/>
          </a:prstGeom>
        </p:spPr>
      </p:pic>
    </p:spTree>
    <p:extLst>
      <p:ext uri="{BB962C8B-B14F-4D97-AF65-F5344CB8AC3E}">
        <p14:creationId xmlns:p14="http://schemas.microsoft.com/office/powerpoint/2010/main" val="180652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What is happening in Syria?</a:t>
            </a:r>
          </a:p>
        </p:txBody>
      </p:sp>
    </p:spTree>
    <p:extLst>
      <p:ext uri="{BB962C8B-B14F-4D97-AF65-F5344CB8AC3E}">
        <p14:creationId xmlns:p14="http://schemas.microsoft.com/office/powerpoint/2010/main" val="137956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The conflict in syria</a:t>
            </a:r>
          </a:p>
        </p:txBody>
      </p:sp>
      <p:sp>
        <p:nvSpPr>
          <p:cNvPr id="3" name="Text Placeholder 2"/>
          <p:cNvSpPr>
            <a:spLocks noGrp="1"/>
          </p:cNvSpPr>
          <p:nvPr>
            <p:ph type="body" sz="quarter" idx="10"/>
          </p:nvPr>
        </p:nvSpPr>
        <p:spPr/>
        <p:txBody>
          <a:bodyPr numCol="1"/>
          <a:lstStyle/>
          <a:p>
            <a:r>
              <a:rPr lang="en-AU" sz="2400"/>
              <a:t>March 15, 2020 marked the start of the 10</a:t>
            </a:r>
            <a:r>
              <a:rPr lang="en-AU" sz="2400" baseline="30000"/>
              <a:t>th</a:t>
            </a:r>
            <a:r>
              <a:rPr lang="en-AU" sz="2400"/>
              <a:t> year of conflict in Syria.</a:t>
            </a:r>
          </a:p>
          <a:p>
            <a:endParaRPr lang="en-AU" sz="2400"/>
          </a:p>
          <a:p>
            <a:r>
              <a:rPr lang="en-US" sz="2400"/>
              <a:t>Just over nine years ago, a peaceful uprising against the President of Syria descended into a full-scale civil war. </a:t>
            </a:r>
            <a:endParaRPr lang="en-AU" sz="2400"/>
          </a:p>
        </p:txBody>
      </p:sp>
      <p:sp>
        <p:nvSpPr>
          <p:cNvPr id="2" name="Text Placeholder 1"/>
          <p:cNvSpPr>
            <a:spLocks noGrp="1"/>
          </p:cNvSpPr>
          <p:nvPr>
            <p:ph type="body" sz="quarter" idx="11"/>
          </p:nvPr>
        </p:nvSpPr>
        <p:spPr>
          <a:xfrm>
            <a:off x="4787899" y="5216987"/>
            <a:ext cx="3708399" cy="346841"/>
          </a:xfrm>
        </p:spPr>
        <p:txBody>
          <a:bodyPr/>
          <a:lstStyle/>
          <a:p>
            <a:r>
              <a:rPr lang="en-AU"/>
              <a:t>Conflict-affected families in Aleppo rebuild their lives and their communities. </a:t>
            </a:r>
          </a:p>
          <a:p>
            <a:r>
              <a:rPr lang="en-AU" b="1"/>
              <a:t>Photo Credit: </a:t>
            </a:r>
            <a:r>
              <a:rPr lang="en-AU"/>
              <a:t>Alexandra Wey, Caritas Switzerland, 2018.</a:t>
            </a:r>
          </a:p>
          <a:p>
            <a:endParaRPr lang="en-AU"/>
          </a:p>
        </p:txBody>
      </p:sp>
      <p:pic>
        <p:nvPicPr>
          <p:cNvPr id="5" name="Picture Placeholder 4"/>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537657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THE CONFLICT IN SYRIA</a:t>
            </a:r>
          </a:p>
        </p:txBody>
      </p:sp>
      <p:sp>
        <p:nvSpPr>
          <p:cNvPr id="3" name="Text Placeholder 2"/>
          <p:cNvSpPr>
            <a:spLocks noGrp="1"/>
          </p:cNvSpPr>
          <p:nvPr>
            <p:ph type="body" sz="quarter" idx="10"/>
          </p:nvPr>
        </p:nvSpPr>
        <p:spPr/>
        <p:txBody>
          <a:bodyPr/>
          <a:lstStyle/>
          <a:p>
            <a:r>
              <a:rPr lang="en-AU" sz="2400"/>
              <a:t>In 2011, a group of young people in Deraa wrote anti-government graffiti on a wall, were arrested and were reportedly tortured by the government.</a:t>
            </a:r>
          </a:p>
          <a:p>
            <a:endParaRPr lang="en-AU" sz="2400"/>
          </a:p>
          <a:p>
            <a:r>
              <a:rPr lang="en-AU" sz="2400"/>
              <a:t>This was one of the starting points of the conflict.</a:t>
            </a:r>
          </a:p>
          <a:p>
            <a:endParaRPr lang="en-AU"/>
          </a:p>
          <a:p>
            <a:endParaRPr lang="en-AU"/>
          </a:p>
          <a:p>
            <a:endParaRPr lang="en-AU"/>
          </a:p>
        </p:txBody>
      </p:sp>
      <p:sp>
        <p:nvSpPr>
          <p:cNvPr id="4" name="Text Placeholder 3"/>
          <p:cNvSpPr>
            <a:spLocks noGrp="1"/>
          </p:cNvSpPr>
          <p:nvPr>
            <p:ph type="body" sz="quarter" idx="11"/>
          </p:nvPr>
        </p:nvSpPr>
        <p:spPr/>
        <p:txBody>
          <a:bodyPr/>
          <a:lstStyle/>
          <a:p>
            <a:r>
              <a:rPr lang="en-AU"/>
              <a:t>A photo of a suburb in </a:t>
            </a:r>
            <a:r>
              <a:rPr lang="en-AU" err="1"/>
              <a:t>Aleppo,Syria</a:t>
            </a:r>
            <a:r>
              <a:rPr lang="en-AU"/>
              <a:t>, March 2018. </a:t>
            </a:r>
          </a:p>
          <a:p>
            <a:r>
              <a:rPr lang="en-AU" b="1"/>
              <a:t>Photo Credit</a:t>
            </a:r>
            <a:r>
              <a:rPr lang="en-AU"/>
              <a:t>:  Alexandra Wey, Caritas Switzerland. </a:t>
            </a:r>
          </a:p>
          <a:p>
            <a:endParaRPr lang="en-AU"/>
          </a:p>
        </p:txBody>
      </p:sp>
      <p:pic>
        <p:nvPicPr>
          <p:cNvPr id="7" name="Picture Placeholder 6"/>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6" name="Text Placeholder 2"/>
          <p:cNvSpPr txBox="1">
            <a:spLocks/>
          </p:cNvSpPr>
          <p:nvPr/>
        </p:nvSpPr>
        <p:spPr>
          <a:xfrm>
            <a:off x="691952" y="1914208"/>
            <a:ext cx="4032448" cy="3886241"/>
          </a:xfrm>
          <a:prstGeom prst="rect">
            <a:avLst/>
          </a:prstGeom>
        </p:spPr>
        <p:txBody>
          <a:bodyPr/>
          <a:lstStyle>
            <a:lvl1pPr marL="0" indent="0" algn="l" rtl="0" eaLnBrk="0" fontAlgn="base" hangingPunct="0">
              <a:spcBef>
                <a:spcPct val="20000"/>
              </a:spcBef>
              <a:spcAft>
                <a:spcPct val="0"/>
              </a:spcAft>
              <a:buFontTx/>
              <a:buNone/>
              <a:defRPr sz="1800" kern="1200" cap="none" baseline="0">
                <a:solidFill>
                  <a:schemeClr val="tx1"/>
                </a:solidFill>
                <a:latin typeface="Arial"/>
                <a:ea typeface="+mn-ea"/>
                <a:cs typeface="Arial"/>
              </a:defRPr>
            </a:lvl1pPr>
            <a:lvl2pPr marL="0" indent="0" algn="l" rtl="0" eaLnBrk="0" fontAlgn="base" hangingPunct="0">
              <a:spcBef>
                <a:spcPts val="250"/>
              </a:spcBef>
              <a:spcAft>
                <a:spcPct val="0"/>
              </a:spcAft>
              <a:buFontTx/>
              <a:buNone/>
              <a:defRPr sz="2400" kern="1200" cap="all">
                <a:solidFill>
                  <a:srgbClr val="C1333C"/>
                </a:solidFill>
                <a:latin typeface="Arial"/>
                <a:ea typeface="+mn-ea"/>
                <a:cs typeface="Arial"/>
              </a:defRPr>
            </a:lvl2pPr>
            <a:lvl3pPr marL="0" indent="-180000" algn="l" rtl="0" eaLnBrk="0" fontAlgn="base" hangingPunct="0">
              <a:spcBef>
                <a:spcPts val="250"/>
              </a:spcBef>
              <a:spcAft>
                <a:spcPct val="0"/>
              </a:spcAft>
              <a:buFont typeface="Arial"/>
              <a:buChar char="•"/>
              <a:defRPr sz="1800" kern="1200">
                <a:solidFill>
                  <a:schemeClr val="tx1"/>
                </a:solidFill>
                <a:latin typeface="Arial"/>
                <a:ea typeface="+mn-ea"/>
                <a:cs typeface="Arial"/>
              </a:defRPr>
            </a:lvl3pPr>
            <a:lvl4pPr marL="432000" indent="-228600" algn="l" rtl="0" eaLnBrk="0" fontAlgn="base" hangingPunct="0">
              <a:spcBef>
                <a:spcPts val="250"/>
              </a:spcBef>
              <a:spcAft>
                <a:spcPct val="0"/>
              </a:spcAft>
              <a:buFont typeface="Arial"/>
              <a:buChar char="•"/>
              <a:defRPr sz="1800" kern="1200">
                <a:solidFill>
                  <a:schemeClr val="tx1"/>
                </a:solidFill>
                <a:latin typeface="Arial"/>
                <a:ea typeface="+mn-ea"/>
                <a:cs typeface="Arial"/>
              </a:defRPr>
            </a:lvl4pPr>
            <a:lvl5pPr marL="594000" indent="-180000" algn="l" rtl="0" eaLnBrk="0" fontAlgn="base" hangingPunct="0">
              <a:spcBef>
                <a:spcPts val="250"/>
              </a:spcBef>
              <a:spcAft>
                <a:spcPct val="0"/>
              </a:spcAft>
              <a:buFont typeface="Arial"/>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a:p>
        </p:txBody>
      </p:sp>
    </p:spTree>
    <p:extLst>
      <p:ext uri="{BB962C8B-B14F-4D97-AF65-F5344CB8AC3E}">
        <p14:creationId xmlns:p14="http://schemas.microsoft.com/office/powerpoint/2010/main" val="3591100142"/>
      </p:ext>
    </p:extLst>
  </p:cSld>
  <p:clrMapOvr>
    <a:masterClrMapping/>
  </p:clrMapOvr>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041f561b-787a-4331-b8c2-4f8b42e141f3">A PowerPoint presentation that unpacks the Syrian Refugee crisis for both primary and secondary students.</Description0>
    <Document_x0020_Status xmlns="041f561b-787a-4331-b8c2-4f8b42e141f3">Approved for use outside CA</Document_x0020_Status>
    <Used_x0020_for xmlns="041f561b-787a-4331-b8c2-4f8b42e141f3"/>
    <Resource_x0020_Type xmlns="041f561b-787a-4331-b8c2-4f8b42e141f3">Learning Experience</Resource_x0020_Type>
    <Audience xmlns="041f561b-787a-4331-b8c2-4f8b42e141f3">
      <Value>Middle Primary</Value>
      <Value>Upper Primary</Value>
      <Value>Lower Secondary</Value>
      <Value>Middle Secondary</Value>
    </Audience>
    <Calendar_x0020_Year xmlns="041f561b-787a-4331-b8c2-4f8b42e141f3">2020</Calendar_x0020_Year>
    <Topic xmlns="041f561b-787a-4331-b8c2-4f8b42e141f3">
      <Value>Emergencies</Value>
      <Value>Refugees</Value>
    </Topic>
    <_dlc_DocId xmlns="e628dbc2-5780-4aa6-b59e-b4a165ad8118">3XVCYASFVK3Q-205-1549</_dlc_DocId>
    <_dlc_DocIdUrl xmlns="e628dbc2-5780-4aa6-b59e-b4a165ad8118">
      <Url>http://aimstest.caritas.org.au/sites/community/education/resources/_layouts/DocIdRedir.aspx?ID=3XVCYASFVK3Q-205-1549</Url>
      <Description>3XVCYASFVK3Q-205-1549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99c474a90b4c448b44d0673416715ae">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1e5c683ca299a7505dd974730f03ede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20"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99ABF5-1430-4A85-B503-C88C813AEAE4}"/>
</file>

<file path=customXml/itemProps2.xml><?xml version="1.0" encoding="utf-8"?>
<ds:datastoreItem xmlns:ds="http://schemas.openxmlformats.org/officeDocument/2006/customXml" ds:itemID="{7010F89C-9F27-40E2-B07B-DA746ED61B30}"/>
</file>

<file path=customXml/itemProps3.xml><?xml version="1.0" encoding="utf-8"?>
<ds:datastoreItem xmlns:ds="http://schemas.openxmlformats.org/officeDocument/2006/customXml" ds:itemID="{79CE9FC7-F488-4CBC-BC57-3C13B4B4EA8E}"/>
</file>

<file path=customXml/itemProps4.xml><?xml version="1.0" encoding="utf-8"?>
<ds:datastoreItem xmlns:ds="http://schemas.openxmlformats.org/officeDocument/2006/customXml" ds:itemID="{2FA9490F-B10F-4487-A473-3B409B94F60A}"/>
</file>

<file path=docProps/app.xml><?xml version="1.0" encoding="utf-8"?>
<Properties xmlns="http://schemas.openxmlformats.org/officeDocument/2006/extended-properties" xmlns:vt="http://schemas.openxmlformats.org/officeDocument/2006/docPropsVTypes">
  <TotalTime>16</TotalTime>
  <Words>5378</Words>
  <Application>Microsoft Office PowerPoint</Application>
  <PresentationFormat>On-screen Show (4:3)</PresentationFormat>
  <Paragraphs>412</Paragraphs>
  <Slides>44</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Roboto Medium</vt:lpstr>
      <vt:lpstr>Roboto Light</vt:lpstr>
      <vt:lpstr>Roboto</vt:lpstr>
      <vt:lpstr>Arial Black</vt:lpstr>
      <vt:lpstr>Felt Tip Roman</vt:lpstr>
      <vt:lpstr>Office Theme</vt:lpstr>
      <vt:lpstr>1_Office Theme</vt:lpstr>
      <vt:lpstr>Presenter information</vt:lpstr>
      <vt:lpstr>Curriculum links</vt:lpstr>
      <vt:lpstr>Curriculum links</vt:lpstr>
      <vt:lpstr>Syria - refugees Resource for Schools</vt:lpstr>
      <vt:lpstr>The Syrian crisis</vt:lpstr>
      <vt:lpstr>PowerPoint Presentation</vt:lpstr>
      <vt:lpstr>What is happening in Syria?</vt:lpstr>
      <vt:lpstr>The conflict in syria</vt:lpstr>
      <vt:lpstr>THE CONFLICT IN SYRIA</vt:lpstr>
      <vt:lpstr>PowerPoint Presentation</vt:lpstr>
      <vt:lpstr>Where are the refugees?</vt:lpstr>
      <vt:lpstr>The size of the crisis</vt:lpstr>
      <vt:lpstr>PowerPoint Presentation</vt:lpstr>
      <vt:lpstr>Where are the refugees?</vt:lpstr>
      <vt:lpstr>PowerPoint Presentation</vt:lpstr>
      <vt:lpstr>Syrian children</vt:lpstr>
      <vt:lpstr>Where are the refugees?</vt:lpstr>
      <vt:lpstr>Where are the refugees?</vt:lpstr>
      <vt:lpstr>PowerPoint Presentation</vt:lpstr>
      <vt:lpstr>How has the world responded? </vt:lpstr>
      <vt:lpstr>The international response</vt:lpstr>
      <vt:lpstr>PowerPoint Presentation</vt:lpstr>
      <vt:lpstr>Caritas Australia’s response</vt:lpstr>
      <vt:lpstr>Emergency response</vt:lpstr>
      <vt:lpstr>PowerPoint Presentation</vt:lpstr>
      <vt:lpstr>Education program</vt:lpstr>
      <vt:lpstr>Bayan’s story</vt:lpstr>
      <vt:lpstr>Bayan’s story</vt:lpstr>
      <vt:lpstr>Bayan’s story</vt:lpstr>
      <vt:lpstr>PowerPoint Presentation</vt:lpstr>
      <vt:lpstr>reflect</vt:lpstr>
      <vt:lp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Syrian Refugee Primary and Secondary Resource</dc:title>
  <dc:creator>Natalie Cox</dc:creator>
  <cp:lastModifiedBy>Catherine McAleer</cp:lastModifiedBy>
  <cp:revision>20</cp:revision>
  <dcterms:modified xsi:type="dcterms:W3CDTF">2020-06-10T03:21:21Z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0x0101003BB767A26C87A8429349E100999E60C0</vt:lpwstr>
  </property>
  <property fmtid="{D5CDD505-2E9C-101B-9397-08002B2CF9AE}" pid="3" name="_dlc_DocIdItemGuid">
    <vt:lpwstr>23f95d9d-bb47-45a0-93ac-5ded9ae54571</vt:lpwstr>
  </property>
</Properties>
</file>