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5"/>
  </p:sldMasterIdLst>
  <p:notesMasterIdLst>
    <p:notesMasterId r:id="rId48"/>
  </p:notesMasterIdLst>
  <p:handoutMasterIdLst>
    <p:handoutMasterId r:id="rId49"/>
  </p:handoutMasterIdLst>
  <p:sldIdLst>
    <p:sldId id="257" r:id="rId6"/>
    <p:sldId id="268" r:id="rId7"/>
    <p:sldId id="256" r:id="rId8"/>
    <p:sldId id="262" r:id="rId9"/>
    <p:sldId id="297" r:id="rId10"/>
    <p:sldId id="278" r:id="rId11"/>
    <p:sldId id="306" r:id="rId12"/>
    <p:sldId id="260" r:id="rId13"/>
    <p:sldId id="300" r:id="rId14"/>
    <p:sldId id="299" r:id="rId15"/>
    <p:sldId id="298" r:id="rId16"/>
    <p:sldId id="295" r:id="rId17"/>
    <p:sldId id="267" r:id="rId18"/>
    <p:sldId id="281" r:id="rId19"/>
    <p:sldId id="282" r:id="rId20"/>
    <p:sldId id="283" r:id="rId21"/>
    <p:sldId id="284" r:id="rId22"/>
    <p:sldId id="313" r:id="rId23"/>
    <p:sldId id="290" r:id="rId24"/>
    <p:sldId id="291" r:id="rId25"/>
    <p:sldId id="292" r:id="rId26"/>
    <p:sldId id="273" r:id="rId27"/>
    <p:sldId id="274" r:id="rId28"/>
    <p:sldId id="275" r:id="rId29"/>
    <p:sldId id="308" r:id="rId30"/>
    <p:sldId id="311" r:id="rId31"/>
    <p:sldId id="296" r:id="rId32"/>
    <p:sldId id="263" r:id="rId33"/>
    <p:sldId id="315" r:id="rId34"/>
    <p:sldId id="316" r:id="rId35"/>
    <p:sldId id="317" r:id="rId36"/>
    <p:sldId id="294" r:id="rId37"/>
    <p:sldId id="318" r:id="rId38"/>
    <p:sldId id="293" r:id="rId39"/>
    <p:sldId id="301" r:id="rId40"/>
    <p:sldId id="258" r:id="rId41"/>
    <p:sldId id="259" r:id="rId42"/>
    <p:sldId id="285" r:id="rId43"/>
    <p:sldId id="307" r:id="rId44"/>
    <p:sldId id="279" r:id="rId45"/>
    <p:sldId id="289" r:id="rId46"/>
    <p:sldId id="280" r:id="rId4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795">
          <p15:clr>
            <a:srgbClr val="A4A3A4"/>
          </p15:clr>
        </p15:guide>
        <p15:guide id="2" orient="horz" pos="4020">
          <p15:clr>
            <a:srgbClr val="A4A3A4"/>
          </p15:clr>
        </p15:guide>
        <p15:guide id="3" pos="4014">
          <p15:clr>
            <a:srgbClr val="A4A3A4"/>
          </p15:clr>
        </p15:guide>
        <p15:guide id="4" pos="5284">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8E23"/>
    <a:srgbClr val="CA977B"/>
    <a:srgbClr val="D9894C"/>
    <a:srgbClr val="EABE7E"/>
    <a:srgbClr val="E3A423"/>
    <a:srgbClr val="E3CA00"/>
    <a:srgbClr val="B92E1B"/>
    <a:srgbClr val="F7E800"/>
    <a:srgbClr val="C8E1DF"/>
    <a:srgbClr val="86AEB3"/>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0E7E64C-6687-4807-9BE5-CE33C1009761}" v="27" dt="2017-05-15T04:41:35.04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9887" autoAdjust="0"/>
    <p:restoredTop sz="83433" autoAdjust="0"/>
  </p:normalViewPr>
  <p:slideViewPr>
    <p:cSldViewPr snapToGrid="0">
      <p:cViewPr varScale="1">
        <p:scale>
          <a:sx n="99" d="100"/>
          <a:sy n="99" d="100"/>
        </p:scale>
        <p:origin x="1580" y="72"/>
      </p:cViewPr>
      <p:guideLst>
        <p:guide orient="horz" pos="2795"/>
        <p:guide orient="horz" pos="4020"/>
        <p:guide pos="4014"/>
        <p:guide pos="5284"/>
      </p:guideLst>
    </p:cSldViewPr>
  </p:slideViewPr>
  <p:notesTextViewPr>
    <p:cViewPr>
      <p:scale>
        <a:sx n="1" d="1"/>
        <a:sy n="1" d="1"/>
      </p:scale>
      <p:origin x="0" y="0"/>
    </p:cViewPr>
  </p:notesTextViewPr>
  <p:sorterViewPr>
    <p:cViewPr varScale="1">
      <p:scale>
        <a:sx n="1" d="1"/>
        <a:sy n="1" d="1"/>
      </p:scale>
      <p:origin x="0" y="0"/>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notesMaster" Target="notesMasters/notesMaster1.xml"/><Relationship Id="rId8" Type="http://schemas.openxmlformats.org/officeDocument/2006/relationships/slide" Target="slides/slide3.xml"/><Relationship Id="rId5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A7C48E9-2B28-5D4E-82F4-795B3652695B}" type="datetimeFigureOut">
              <a:rPr lang="en-US" smtClean="0"/>
              <a:t>3/9/2018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CB809C2-3DA2-7445-A632-60F53831D2BC}" type="slidenum">
              <a:rPr lang="en-US" smtClean="0"/>
              <a:t>‹#›</a:t>
            </a:fld>
            <a:endParaRPr lang="en-US"/>
          </a:p>
        </p:txBody>
      </p:sp>
    </p:spTree>
    <p:extLst>
      <p:ext uri="{BB962C8B-B14F-4D97-AF65-F5344CB8AC3E}">
        <p14:creationId xmlns:p14="http://schemas.microsoft.com/office/powerpoint/2010/main" val="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3A601E1-AFEE-AA40-B9D6-E7C3110FECAB}" type="datetimeFigureOut">
              <a:rPr lang="en-US" smtClean="0"/>
              <a:t>3/9/2018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0689D6-08F4-9246-8340-6E1C330F9F5D}" type="slidenum">
              <a:rPr lang="en-US" smtClean="0"/>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aiatsis.gov.au/sites/default/files/docs/digitised_collections/dawn/august_1965.pdf?width=900&amp;height=800&amp;iframe=true"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kinchelaboyshome.org.au/"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www.austlii.edu.au/au/other/dfat/treaties/1951/2.html"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s://youtu.be/bB2uZxekt-k"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www.caritas.org.au/learn/catholic-social-teaching" TargetMode="External"/><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s://www.referendumcouncil.org.au/resources/introduction_to_the_issues"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www.caritas.org.au/learn/blog/blog-detail?ID=2e39be86-1d9a-4594-953e-066378db8f8d"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s://healingfoundation.org.au/bth20/bth20-school-resources/"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Find out more about our First Australian Partnerships: http://www.caritas.org.au/learn/countries/Australia</a:t>
            </a:r>
          </a:p>
          <a:p>
            <a:endParaRPr lang="en-AU" dirty="0" smtClean="0"/>
          </a:p>
          <a:p>
            <a:r>
              <a:rPr lang="en-US" b="1" baseline="0" dirty="0" smtClean="0">
                <a:latin typeface="Arial"/>
                <a:cs typeface="Arial"/>
              </a:rPr>
              <a:t>Copyright notice:</a:t>
            </a:r>
          </a:p>
          <a:p>
            <a:r>
              <a:rPr lang="en-US" b="1" baseline="0" dirty="0" smtClean="0">
                <a:latin typeface="Arial"/>
                <a:cs typeface="Arial"/>
              </a:rPr>
              <a:t>Use of website materials </a:t>
            </a:r>
          </a:p>
          <a:p>
            <a:r>
              <a:rPr lang="en-US" baseline="0" dirty="0" smtClean="0">
                <a:latin typeface="Arial"/>
                <a:cs typeface="Arial"/>
              </a:rPr>
              <a:t>Use of material from the Caritas Australia website for educational purposes is encouraged. Caritas Australia gives permission for articles, illustrations and other materials to be reproduced for educational purposes or personal use, provided the information is not changed, and that the source is acknowledged appropriately. Use of material on this website for purposes other than educational or personal use must have prior </a:t>
            </a:r>
            <a:r>
              <a:rPr lang="en-US" baseline="0" dirty="0" err="1" smtClean="0">
                <a:latin typeface="Arial"/>
                <a:cs typeface="Arial"/>
              </a:rPr>
              <a:t>authorisation</a:t>
            </a:r>
            <a:r>
              <a:rPr lang="en-US" baseline="0" dirty="0" smtClean="0">
                <a:latin typeface="Arial"/>
                <a:cs typeface="Arial"/>
              </a:rPr>
              <a:t> from </a:t>
            </a:r>
            <a:r>
              <a:rPr lang="en-US" u="sng" baseline="0" dirty="0" smtClean="0">
                <a:latin typeface="Arial"/>
                <a:cs typeface="Arial"/>
              </a:rPr>
              <a:t>Caritas Australia's Webteam [mailto:webteam@caritas.org.au] (Webteam@caritas.org.au)</a:t>
            </a:r>
          </a:p>
          <a:p>
            <a:r>
              <a:rPr lang="en-US" baseline="0" dirty="0" smtClean="0">
                <a:latin typeface="Arial"/>
                <a:cs typeface="Arial"/>
              </a:rPr>
              <a:t/>
            </a:r>
            <a:br>
              <a:rPr lang="en-US" baseline="0" dirty="0" smtClean="0">
                <a:latin typeface="Arial"/>
                <a:cs typeface="Arial"/>
              </a:rPr>
            </a:br>
            <a:endParaRPr lang="en-US" baseline="0" dirty="0" smtClean="0">
              <a:latin typeface="Arial"/>
              <a:cs typeface="Arial"/>
            </a:endParaRPr>
          </a:p>
          <a:p>
            <a:r>
              <a:rPr lang="en-US" b="1" baseline="0" dirty="0" smtClean="0">
                <a:latin typeface="Arial"/>
                <a:cs typeface="Arial"/>
              </a:rPr>
              <a:t>Permissions </a:t>
            </a:r>
          </a:p>
          <a:p>
            <a:r>
              <a:rPr lang="en-US" baseline="0" dirty="0" smtClean="0">
                <a:latin typeface="Arial"/>
                <a:cs typeface="Arial"/>
              </a:rPr>
              <a:t>In some cases the copyright for text or images on this site may held by someone other than Caritas Australia. All rights are reserved on such material and permission to use them must be requested from the copyright owner. The source of this material is indicated on the relevant sections of the site. </a:t>
            </a:r>
          </a:p>
          <a:p>
            <a:r>
              <a:rPr lang="en-US" baseline="0" dirty="0" smtClean="0">
                <a:latin typeface="Arial"/>
                <a:cs typeface="Arial"/>
              </a:rPr>
              <a:t>Photos without a specified photo credit are the property of Caritas Australia or the international partners of the Caritas network. </a:t>
            </a:r>
          </a:p>
          <a:p>
            <a:r>
              <a:rPr lang="en-US" baseline="0" dirty="0" smtClean="0">
                <a:latin typeface="Arial"/>
                <a:cs typeface="Arial"/>
              </a:rPr>
              <a:t/>
            </a:r>
            <a:br>
              <a:rPr lang="en-US" baseline="0" dirty="0" smtClean="0">
                <a:latin typeface="Arial"/>
                <a:cs typeface="Arial"/>
              </a:rPr>
            </a:br>
            <a:endParaRPr lang="en-US" baseline="0" dirty="0" smtClean="0">
              <a:latin typeface="Arial"/>
              <a:cs typeface="Arial"/>
            </a:endParaRPr>
          </a:p>
          <a:p>
            <a:r>
              <a:rPr lang="en-US" b="1" baseline="0" dirty="0" smtClean="0">
                <a:latin typeface="Arial"/>
                <a:cs typeface="Arial"/>
              </a:rPr>
              <a:t>Our logo</a:t>
            </a:r>
            <a:r>
              <a:rPr lang="en-US" b="0" baseline="0" dirty="0" smtClean="0">
                <a:latin typeface="Arial"/>
                <a:cs typeface="Arial"/>
              </a:rPr>
              <a:t> </a:t>
            </a:r>
          </a:p>
          <a:p>
            <a:r>
              <a:rPr lang="en-US" b="0" baseline="0" dirty="0" smtClean="0">
                <a:latin typeface="Arial"/>
                <a:cs typeface="Arial"/>
              </a:rPr>
              <a:t>The Caritas Australia logo must not be downloaded, copied and or used for any purpose without the expressed permission of Caritas Australia. Please contact Caritas Australia's </a:t>
            </a:r>
            <a:r>
              <a:rPr lang="en-US" b="0" baseline="0" dirty="0" err="1" smtClean="0">
                <a:latin typeface="Arial"/>
                <a:cs typeface="Arial"/>
              </a:rPr>
              <a:t>webteam</a:t>
            </a:r>
            <a:r>
              <a:rPr lang="en-US" b="0" baseline="0" dirty="0" smtClean="0">
                <a:latin typeface="Arial"/>
                <a:cs typeface="Arial"/>
              </a:rPr>
              <a:t> [mailto:webteam@caritas.org.au] for any further information that you may require about using content from this website. </a:t>
            </a:r>
          </a:p>
          <a:p>
            <a:r>
              <a:rPr lang="en-US" b="0" baseline="0" dirty="0" smtClean="0">
                <a:latin typeface="Arial"/>
                <a:cs typeface="Arial"/>
              </a:rPr>
              <a:t>Links to external sites </a:t>
            </a:r>
          </a:p>
          <a:p>
            <a:r>
              <a:rPr lang="en-US" b="0" baseline="0" dirty="0" smtClean="0">
                <a:latin typeface="Arial"/>
                <a:cs typeface="Arial"/>
              </a:rPr>
              <a:t>This site contains links to external web sites. Caritas Australia takes no responsibility for the content of such sites, nor do links to such sites imply endorsement of the views expressed therein. External links are provided for informational purposes only. </a:t>
            </a:r>
          </a:p>
          <a:p>
            <a:r>
              <a:rPr lang="en-US" b="0" baseline="0" dirty="0" smtClean="0">
                <a:latin typeface="+mn-lt"/>
                <a:cs typeface="Calibri"/>
              </a:rPr>
              <a:t/>
            </a:r>
            <a:br>
              <a:rPr lang="en-US" b="0" baseline="0" dirty="0" smtClean="0">
                <a:latin typeface="+mn-lt"/>
                <a:cs typeface="Calibri"/>
              </a:rPr>
            </a:br>
            <a:endParaRPr lang="en-AU" b="0" baseline="0" dirty="0" smtClean="0">
              <a:latin typeface="+mn-lt"/>
              <a:cs typeface="Calibri"/>
            </a:endParaRPr>
          </a:p>
          <a:p>
            <a:endParaRPr lang="en-AU" dirty="0"/>
          </a:p>
        </p:txBody>
      </p:sp>
      <p:sp>
        <p:nvSpPr>
          <p:cNvPr id="4" name="Slide Number Placeholder 3"/>
          <p:cNvSpPr>
            <a:spLocks noGrp="1"/>
          </p:cNvSpPr>
          <p:nvPr>
            <p:ph type="sldNum" sz="quarter" idx="10"/>
          </p:nvPr>
        </p:nvSpPr>
        <p:spPr/>
        <p:txBody>
          <a:bodyPr/>
          <a:lstStyle/>
          <a:p>
            <a:fld id="{490689D6-08F4-9246-8340-6E1C330F9F5D}" type="slidenum">
              <a:rPr lang="en-US" smtClean="0"/>
              <a:t>1</a:t>
            </a:fld>
            <a:endParaRPr lang="en-US"/>
          </a:p>
        </p:txBody>
      </p:sp>
    </p:spTree>
    <p:extLst>
      <p:ext uri="{BB962C8B-B14F-4D97-AF65-F5344CB8AC3E}">
        <p14:creationId xmlns:p14="http://schemas.microsoft.com/office/powerpoint/2010/main" val="35815923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90689D6-08F4-9246-8340-6E1C330F9F5D}" type="slidenum">
              <a:rPr lang="en-US" smtClean="0"/>
              <a:t>12</a:t>
            </a:fld>
            <a:endParaRPr lang="en-US"/>
          </a:p>
        </p:txBody>
      </p:sp>
    </p:spTree>
    <p:extLst>
      <p:ext uri="{BB962C8B-B14F-4D97-AF65-F5344CB8AC3E}">
        <p14:creationId xmlns:p14="http://schemas.microsoft.com/office/powerpoint/2010/main" val="13421076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baseline="0" dirty="0" smtClean="0"/>
              <a:t>Running Time:</a:t>
            </a:r>
          </a:p>
          <a:p>
            <a:r>
              <a:rPr lang="en-AU" baseline="0" dirty="0" smtClean="0"/>
              <a:t>Family and Growing Up- 0:00-3:12</a:t>
            </a:r>
          </a:p>
          <a:p>
            <a:r>
              <a:rPr lang="en-AU" dirty="0" smtClean="0"/>
              <a:t>Moving Onto Kinchela Part One- 3:15- 4:42</a:t>
            </a:r>
          </a:p>
          <a:p>
            <a:endParaRPr lang="en-AU" dirty="0" smtClean="0"/>
          </a:p>
          <a:p>
            <a:r>
              <a:rPr lang="en-AU" b="1" dirty="0" smtClean="0"/>
              <a:t>Transcript:</a:t>
            </a:r>
          </a:p>
          <a:p>
            <a:r>
              <a:rPr lang="en-AU" dirty="0" smtClean="0"/>
              <a:t>My </a:t>
            </a:r>
            <a:r>
              <a:rPr lang="en-AU" dirty="0"/>
              <a:t>name is Cecil Bowden and I was born in Cowra in 1939. I was taken away as a baby and put in homes all my youth.</a:t>
            </a:r>
          </a:p>
          <a:p>
            <a:r>
              <a:rPr lang="en-AU" dirty="0"/>
              <a:t>[Family]</a:t>
            </a:r>
            <a:br>
              <a:rPr lang="en-AU" dirty="0"/>
            </a:br>
            <a:r>
              <a:rPr lang="en-AU" dirty="0"/>
              <a:t>My father was a — he was a drover. But my mother died in, I think it was about 1941. And the Aboriginal Welfare Board stormed in and took all ten of us.</a:t>
            </a:r>
          </a:p>
          <a:p>
            <a:r>
              <a:rPr lang="en-AU" dirty="0"/>
              <a:t>[Cecil’s father was fighting in WWII when the children were removed]</a:t>
            </a:r>
            <a:br>
              <a:rPr lang="en-AU" dirty="0"/>
            </a:br>
            <a:r>
              <a:rPr lang="en-AU" dirty="0"/>
              <a:t>I was the second youngest. I had a younger brother and I had a sister who was a little bit older than me. Us three were put in a home down in Bomaderry, at Nowra.</a:t>
            </a:r>
          </a:p>
          <a:p>
            <a:r>
              <a:rPr lang="en-AU" dirty="0"/>
              <a:t>[Growing up in Bomaderry]</a:t>
            </a:r>
            <a:br>
              <a:rPr lang="en-AU" dirty="0"/>
            </a:br>
            <a:r>
              <a:rPr lang="en-AU" dirty="0"/>
              <a:t>I can remember going into hospital, into Berry hospital, while I was in that home and the treatment in Berry hospital was, you know, they spoilt me. Being used to what they done to us in the homes. I didn’t want to go back. And I can remember crying when they took me back to the home and the boys — the other kids thought I was crying because I was happy to be home again. How wrong they were.</a:t>
            </a:r>
          </a:p>
          <a:p>
            <a:r>
              <a:rPr lang="en-AU" dirty="0"/>
              <a:t>My father fought in two world wars. It was during the Second World War while he was overseas, they took us. I can remember him coming down to Bomaderry home. Still in his soldier’s uniform. And he wanted to take us home. They wouldn’t let him. By the time I got out of the home I’d forgotten all about him.</a:t>
            </a:r>
          </a:p>
          <a:p>
            <a:r>
              <a:rPr lang="en-AU" dirty="0"/>
              <a:t>[Moving on to Kinchela Boy’s Home]</a:t>
            </a:r>
            <a:br>
              <a:rPr lang="en-AU" dirty="0"/>
            </a:br>
            <a:r>
              <a:rPr lang="en-AU" dirty="0"/>
              <a:t>When the boys turned ten they were sent to Kinchela Boy’s Home in Kempsey and the girls at 12 were sent to Cootamundra. And Kinchela Boy’s Home was, compared to Bomaderry, was a hellhole. The manager was a </a:t>
            </a:r>
            <a:r>
              <a:rPr lang="en-AU" dirty="0" err="1"/>
              <a:t>Pommie</a:t>
            </a:r>
            <a:r>
              <a:rPr lang="en-AU" dirty="0"/>
              <a:t>. I don’t know whether he was racist or he was a sadist, you know, because he treated us terrible.</a:t>
            </a:r>
          </a:p>
          <a:p>
            <a:r>
              <a:rPr lang="en-AU" dirty="0"/>
              <a:t>When you — in the morning, when you got up, 4 or 5 o’clock in the morning, you had to go over the back of the dairy and the grass would be about that long, frost all over it. They refused to give you shoes or long pair of strides, you know? You were in shorts and no shoes. And you’d be cracking the top of your feet from the frostbite and everything. You get cracks about, you know, a quarter of an inch wide. Seeping with pus. Because they wouldn’t give you shoes.</a:t>
            </a:r>
          </a:p>
          <a:p>
            <a:endParaRPr lang="en-AU" dirty="0"/>
          </a:p>
        </p:txBody>
      </p:sp>
      <p:sp>
        <p:nvSpPr>
          <p:cNvPr id="4" name="Slide Number Placeholder 3"/>
          <p:cNvSpPr>
            <a:spLocks noGrp="1"/>
          </p:cNvSpPr>
          <p:nvPr>
            <p:ph type="sldNum" sz="quarter" idx="10"/>
          </p:nvPr>
        </p:nvSpPr>
        <p:spPr/>
        <p:txBody>
          <a:bodyPr/>
          <a:lstStyle/>
          <a:p>
            <a:fld id="{490689D6-08F4-9246-8340-6E1C330F9F5D}" type="slidenum">
              <a:rPr lang="en-US" smtClean="0"/>
              <a:t>13</a:t>
            </a:fld>
            <a:endParaRPr lang="en-US"/>
          </a:p>
        </p:txBody>
      </p:sp>
    </p:spTree>
    <p:extLst>
      <p:ext uri="{BB962C8B-B14F-4D97-AF65-F5344CB8AC3E}">
        <p14:creationId xmlns:p14="http://schemas.microsoft.com/office/powerpoint/2010/main" val="25845657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smtClean="0"/>
              <a:t>Running Time: </a:t>
            </a:r>
          </a:p>
          <a:p>
            <a:r>
              <a:rPr lang="en-AU" dirty="0" smtClean="0"/>
              <a:t>Moving Onto Kinchela Part Two-</a:t>
            </a:r>
            <a:r>
              <a:rPr lang="en-AU" baseline="0" dirty="0" smtClean="0"/>
              <a:t> </a:t>
            </a:r>
            <a:r>
              <a:rPr lang="en-AU" dirty="0" smtClean="0"/>
              <a:t>4:41- 9:12</a:t>
            </a:r>
          </a:p>
          <a:p>
            <a:endParaRPr lang="en-AU" dirty="0" smtClean="0"/>
          </a:p>
          <a:p>
            <a:r>
              <a:rPr lang="en-AU" b="1" dirty="0" smtClean="0"/>
              <a:t>Transcript</a:t>
            </a:r>
            <a:r>
              <a:rPr lang="en-AU" b="1" dirty="0"/>
              <a:t>:</a:t>
            </a:r>
          </a:p>
          <a:p>
            <a:endParaRPr lang="en-AU" dirty="0"/>
          </a:p>
          <a:p>
            <a:r>
              <a:rPr lang="en-AU" dirty="0"/>
              <a:t>They had this thing about when a boy got into strife, they’d line all 70 of us up and the boy had to walk the line. And every kid had to punch that kid hard enough to satisfy those people. Because if they didn’t they were threatened they would go down the line after him. And by the end of the line — by the time you got to the end of the line you were bruised and bleeding all over.</a:t>
            </a:r>
          </a:p>
          <a:p>
            <a:r>
              <a:rPr lang="en-AU" dirty="0"/>
              <a:t>When I was in Kinchela someone — like they built a new laundry and the laundry, the floor, was laid concrete. It was all smoothed out, you know, and someone put their footprint in the concrete. And when the manager saw it he went crazy. So he lined all the boys up and wanted to know who put their footprint in the concrete.</a:t>
            </a:r>
          </a:p>
          <a:p>
            <a:r>
              <a:rPr lang="en-AU" dirty="0"/>
              <a:t>It would’ve fitted half a dozen blokes. It fitted mine. Because he didn’t like me I got the blame and I was stripped and flogged with a cane. A cane about five foot long. All over. And all I could do was put one hand on my groin, the other hand on my face, to protect myself. And I refused to cry, you know, because I didn’t want to let that man know he was getting over us, getting the better of me. And, you know, I don’t know how long the — the flogging lasted, but I was black and blue all over. He got sick of hitting me.</a:t>
            </a:r>
          </a:p>
          <a:p>
            <a:r>
              <a:rPr lang="en-AU" dirty="0"/>
              <a:t>He was telling all the boys why I was being punished and then he hit me with his fist, because I was standing right there. And then that’s when the tears come down. And I said to him ‘If you hit me with your fist again – I don’t care how many times you hit me with that cane but if you hit me with your fist I’m going to hit back.’ And at that time I was one of the best fighters in the boy’s home.</a:t>
            </a:r>
          </a:p>
          <a:p>
            <a:r>
              <a:rPr lang="en-AU" dirty="0"/>
              <a:t>I was punched again. Hit with the cane again. And, you know, I had to walk down the line and every one of those boys had to punch me. And then I was put on punishment for weeks on end. Like every — before I went to school and in the afternoon when I got home I had to work on the vegetable garden, you know, and wasn’t allowed out in the playground with all the other boys. And I was only on half meals.</a:t>
            </a:r>
          </a:p>
          <a:p>
            <a:r>
              <a:rPr lang="en-AU" dirty="0"/>
              <a:t>I was up in the vegetable garden and one of the boys was sent up to tell me that I was off all punishment. A few days later I found out that it was the manager’s son who put his footprint in the concrete. And the bastard wasn’t man enough to say sorry. That’s the type of people our lives were put in charge of.</a:t>
            </a:r>
          </a:p>
          <a:p>
            <a:endParaRPr lang="en-AU" dirty="0"/>
          </a:p>
        </p:txBody>
      </p:sp>
      <p:sp>
        <p:nvSpPr>
          <p:cNvPr id="4" name="Slide Number Placeholder 3"/>
          <p:cNvSpPr>
            <a:spLocks noGrp="1"/>
          </p:cNvSpPr>
          <p:nvPr>
            <p:ph type="sldNum" sz="quarter" idx="10"/>
          </p:nvPr>
        </p:nvSpPr>
        <p:spPr/>
        <p:txBody>
          <a:bodyPr/>
          <a:lstStyle/>
          <a:p>
            <a:fld id="{490689D6-08F4-9246-8340-6E1C330F9F5D}" type="slidenum">
              <a:rPr lang="en-US" smtClean="0"/>
              <a:t>14</a:t>
            </a:fld>
            <a:endParaRPr lang="en-US"/>
          </a:p>
        </p:txBody>
      </p:sp>
    </p:spTree>
    <p:extLst>
      <p:ext uri="{BB962C8B-B14F-4D97-AF65-F5344CB8AC3E}">
        <p14:creationId xmlns:p14="http://schemas.microsoft.com/office/powerpoint/2010/main" val="8228709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smtClean="0"/>
              <a:t>Running</a:t>
            </a:r>
            <a:r>
              <a:rPr lang="en-AU" b="1" baseline="0" dirty="0" smtClean="0"/>
              <a:t> Time:</a:t>
            </a:r>
          </a:p>
          <a:p>
            <a:r>
              <a:rPr lang="en-AU" b="0" dirty="0" smtClean="0"/>
              <a:t>Reconnecting with Family-</a:t>
            </a:r>
            <a:r>
              <a:rPr lang="en-AU" b="0" baseline="0" dirty="0" smtClean="0"/>
              <a:t> </a:t>
            </a:r>
            <a:r>
              <a:rPr lang="en-AU" baseline="0" dirty="0" smtClean="0"/>
              <a:t>9:12-11:52 </a:t>
            </a:r>
          </a:p>
          <a:p>
            <a:endParaRPr lang="en-AU" dirty="0" smtClean="0"/>
          </a:p>
          <a:p>
            <a:r>
              <a:rPr lang="en-AU" b="1" dirty="0" smtClean="0"/>
              <a:t>Transcript</a:t>
            </a:r>
            <a:r>
              <a:rPr lang="en-AU" b="1" dirty="0"/>
              <a:t>:</a:t>
            </a:r>
          </a:p>
          <a:p>
            <a:endParaRPr lang="en-AU" dirty="0"/>
          </a:p>
          <a:p>
            <a:r>
              <a:rPr lang="en-AU" dirty="0"/>
              <a:t>When I got out of Kinchela I come down to Sydney here to do an apprenticeship in plumbing and I was staying out at Tranby Hostel over at Glebe and nearly every day I was over here at Redfern because this is where all the Aborigines were. The only people I felt comfortable with.</a:t>
            </a:r>
          </a:p>
          <a:p>
            <a:r>
              <a:rPr lang="en-AU" dirty="0"/>
              <a:t>When I did get out of the home I thought I had one brother and one sister because we were in Bomaderry together see? I didn’t know about the older ones. And where that TNT building is there now, across this side of the road, I was waiting for a cab and a bloke walked up to me, he said ‘You Cecil Bowen?’ I said ‘Yeah.’ He said ‘I’m your brother George.’ Didn’t know George existed.</a:t>
            </a:r>
          </a:p>
          <a:p>
            <a:r>
              <a:rPr lang="en-AU" dirty="0"/>
              <a:t>And I was in the pub, there was a pub there on the corner. I was in there having a beer one morning, going to work and a bloke walked in, ‘You Cecil Bowden?’ ‘Yeah.’ ‘I’m your brother Ernie.’ I didn’t know I had a brother Ernie. And then I ran into a bloke here, here in Redfern, he said ‘Hey, you want to get to Cowra and see your old man?’ I said ‘What are you talking about?’ He said ‘Your old man’s in Cowra.’</a:t>
            </a:r>
          </a:p>
          <a:p>
            <a:r>
              <a:rPr lang="en-AU" dirty="0"/>
              <a:t>You see they constantly told us the reason we were in those homes is we had no parents. Either that or your parents didn’t want you.</a:t>
            </a:r>
          </a:p>
          <a:p>
            <a:r>
              <a:rPr lang="en-AU" dirty="0"/>
              <a:t>I left my apprenticeship and went straight to Cowra to see my old man. He was an old drover. He used to drove sheep and cattle round there so I got onto a bit of droving with him.</a:t>
            </a:r>
          </a:p>
          <a:p>
            <a:r>
              <a:rPr lang="en-AU" dirty="0"/>
              <a:t>He used to — you know I just couldn’t get that word out – dad, pop, father. I wasn’t used to having a dad. He used to beg me – come on, dad, pop, anything. Those little words wouldn’t come out. I couldn’t say it.</a:t>
            </a:r>
          </a:p>
          <a:p>
            <a:r>
              <a:rPr lang="en-AU" dirty="0"/>
              <a:t>I found out later that him, my father, and his brothers and sisters were also taken. So it was generation after generation. It’s not a stolen generation. It’s generation after generation.</a:t>
            </a:r>
          </a:p>
          <a:p>
            <a:endParaRPr lang="en-AU" dirty="0"/>
          </a:p>
        </p:txBody>
      </p:sp>
      <p:sp>
        <p:nvSpPr>
          <p:cNvPr id="4" name="Slide Number Placeholder 3"/>
          <p:cNvSpPr>
            <a:spLocks noGrp="1"/>
          </p:cNvSpPr>
          <p:nvPr>
            <p:ph type="sldNum" sz="quarter" idx="10"/>
          </p:nvPr>
        </p:nvSpPr>
        <p:spPr/>
        <p:txBody>
          <a:bodyPr/>
          <a:lstStyle/>
          <a:p>
            <a:fld id="{490689D6-08F4-9246-8340-6E1C330F9F5D}" type="slidenum">
              <a:rPr lang="en-US" smtClean="0"/>
              <a:t>15</a:t>
            </a:fld>
            <a:endParaRPr lang="en-US"/>
          </a:p>
        </p:txBody>
      </p:sp>
    </p:spTree>
    <p:extLst>
      <p:ext uri="{BB962C8B-B14F-4D97-AF65-F5344CB8AC3E}">
        <p14:creationId xmlns:p14="http://schemas.microsoft.com/office/powerpoint/2010/main" val="40847922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smtClean="0"/>
              <a:t>Running</a:t>
            </a:r>
            <a:r>
              <a:rPr lang="en-AU" b="1" baseline="0" dirty="0" smtClean="0"/>
              <a:t> Time:</a:t>
            </a:r>
          </a:p>
          <a:p>
            <a:r>
              <a:rPr lang="en-AU" baseline="0" dirty="0" smtClean="0"/>
              <a:t>Effects of Violence- 11:52- 15:11</a:t>
            </a:r>
            <a:endParaRPr lang="en-AU" dirty="0" smtClean="0"/>
          </a:p>
          <a:p>
            <a:endParaRPr lang="en-AU" dirty="0" smtClean="0"/>
          </a:p>
          <a:p>
            <a:r>
              <a:rPr lang="en-AU" b="1" dirty="0" smtClean="0"/>
              <a:t>Transcript</a:t>
            </a:r>
            <a:r>
              <a:rPr lang="en-AU" b="1" dirty="0"/>
              <a:t>:</a:t>
            </a:r>
          </a:p>
          <a:p>
            <a:endParaRPr lang="en-AU" dirty="0"/>
          </a:p>
          <a:p>
            <a:r>
              <a:rPr lang="en-AU" dirty="0"/>
              <a:t>I lived over there, on Caroline Street there. My daughter came in, crying. I said ‘What’s wrong with you?’ Well her boyfriend just stormed in after her. They were going together for a long while. They had two kids. And he was going to bash her, you know. I just got out of hospital. I sawed my arm up with a chainsaw and — at work. I’d only been out of hospital for a couple of days. And when this bloke came in I said to him ‘You better get out of the house.’</a:t>
            </a:r>
          </a:p>
          <a:p>
            <a:r>
              <a:rPr lang="en-AU" dirty="0"/>
              <a:t>He just refused. He’s a big fella. And I said ‘Yeah, if you don’t get out of the house I’ll kill </a:t>
            </a:r>
            <a:r>
              <a:rPr lang="en-AU" dirty="0" err="1"/>
              <a:t>ya</a:t>
            </a:r>
            <a:r>
              <a:rPr lang="en-AU" dirty="0"/>
              <a:t>.’ He just ignored me. So I went upstairs and I had a .22 rifle. And I showed him — I made sure he saw me put a bullet in the chamber. I wanted to frighten him to get out him out of the house. And he just ignored me.</a:t>
            </a:r>
          </a:p>
          <a:p>
            <a:r>
              <a:rPr lang="en-AU" dirty="0"/>
              <a:t>I said ‘If you’re not out of the house by the time I count three I’ll kill you.’ He just rushed at me. So I shot him. I was — I went up to the police station and told them what I’d done. Well they reckon there was 14,000 police down here within seconds. And I was charged with murder and they later on dropped it down to manslaughter and I was — I got an eight year sentence, you know.</a:t>
            </a:r>
          </a:p>
          <a:p>
            <a:r>
              <a:rPr lang="en-AU" dirty="0"/>
              <a:t>Now there were two Aborigines, they were drunks. Alcoholics. And they were stealing beer from a hotel over at St Peters. The publican caught them and shot the pair of them. Killed one. The other bloke’s — one bloke’s crippled for life. He got shot in the spine. There was never any action taken against that bloke because they were stealing his beer. This bloke’s going to physically damage my daughter. I’m protecting her – I’m charged with murder. Straight away. That’s the difference. Racist Australia.</a:t>
            </a:r>
          </a:p>
          <a:p>
            <a:endParaRPr lang="en-AU" dirty="0"/>
          </a:p>
        </p:txBody>
      </p:sp>
      <p:sp>
        <p:nvSpPr>
          <p:cNvPr id="4" name="Slide Number Placeholder 3"/>
          <p:cNvSpPr>
            <a:spLocks noGrp="1"/>
          </p:cNvSpPr>
          <p:nvPr>
            <p:ph type="sldNum" sz="quarter" idx="10"/>
          </p:nvPr>
        </p:nvSpPr>
        <p:spPr/>
        <p:txBody>
          <a:bodyPr/>
          <a:lstStyle/>
          <a:p>
            <a:fld id="{490689D6-08F4-9246-8340-6E1C330F9F5D}" type="slidenum">
              <a:rPr lang="en-US" smtClean="0"/>
              <a:t>16</a:t>
            </a:fld>
            <a:endParaRPr lang="en-US"/>
          </a:p>
        </p:txBody>
      </p:sp>
    </p:spTree>
    <p:extLst>
      <p:ext uri="{BB962C8B-B14F-4D97-AF65-F5344CB8AC3E}">
        <p14:creationId xmlns:p14="http://schemas.microsoft.com/office/powerpoint/2010/main" val="36519962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smtClean="0"/>
              <a:t>Running Time:</a:t>
            </a:r>
          </a:p>
          <a:p>
            <a:r>
              <a:rPr lang="en-AU" b="0" dirty="0" smtClean="0"/>
              <a:t>Genocide and The</a:t>
            </a:r>
            <a:r>
              <a:rPr lang="en-AU" b="0" baseline="0" dirty="0" smtClean="0"/>
              <a:t> Apology-  15:11- end</a:t>
            </a:r>
          </a:p>
          <a:p>
            <a:endParaRPr lang="en-AU" b="0" baseline="0" dirty="0" smtClean="0"/>
          </a:p>
          <a:p>
            <a:r>
              <a:rPr lang="en-AU" b="1" dirty="0" smtClean="0"/>
              <a:t>Transcript</a:t>
            </a:r>
            <a:r>
              <a:rPr lang="en-AU" b="1" dirty="0"/>
              <a:t>:</a:t>
            </a:r>
          </a:p>
          <a:p>
            <a:endParaRPr lang="en-AU" dirty="0"/>
          </a:p>
          <a:p>
            <a:r>
              <a:rPr lang="en-AU" dirty="0"/>
              <a:t>It’s not what he said, it’s really — that worries me, it’s what he didn’t do. He hasn’t done a thing. No good saying sorry if you don’t do anything about it. Rudd hasn’t done a thing. He’s just as bad as Howard.</a:t>
            </a:r>
          </a:p>
          <a:p>
            <a:r>
              <a:rPr lang="en-AU" dirty="0"/>
              <a:t>Well I think we should be compensated. Because back in the ‘60s I think it was, or late ‘50s, early ‘60s, they had all these immigrants locked in these camps out at Fairfield. And it was deemed that it was against the law to put these people in those camps and they were all compensated. They were illegal immigrants. We’re the original people of this land. We were taken away. Why aren’t we compensated?</a:t>
            </a:r>
          </a:p>
          <a:p>
            <a:endParaRPr lang="en-AU" dirty="0"/>
          </a:p>
          <a:p>
            <a:r>
              <a:rPr lang="en-AU" dirty="0"/>
              <a:t>[Genocide]</a:t>
            </a:r>
            <a:br>
              <a:rPr lang="en-AU" dirty="0"/>
            </a:br>
            <a:r>
              <a:rPr lang="en-AU" dirty="0"/>
              <a:t>We were constantly told that we weren’t Aborigines in the home. When we got out – never marry an Aboriginal. You’re not Aboriginal. Don’t marry an Aboriginal. Don’t go out with Aboriginal girls. And I mean to say, it stuck with a lot of them. With a lot of the boys. And it stuck with a lot of the girls too. My sister was one of them.</a:t>
            </a:r>
          </a:p>
          <a:p>
            <a:r>
              <a:rPr lang="en-AU" dirty="0"/>
              <a:t>She married a </a:t>
            </a:r>
            <a:r>
              <a:rPr lang="en-AU" dirty="0" err="1"/>
              <a:t>whitefella</a:t>
            </a:r>
            <a:r>
              <a:rPr lang="en-AU" dirty="0"/>
              <a:t> in 1958 and I haven’t seen her since. She doesn’t want to be found. Prior to her marrying that fella me and her used to meet here in Redfern every weekend. She’d come and watch me play football and cricket. I knew she was marrying that bloke but I didn’t think she’d do what she’s done. Just disappeared.</a:t>
            </a:r>
          </a:p>
          <a:p>
            <a:r>
              <a:rPr lang="en-AU" dirty="0"/>
              <a:t>Some of my family got a private detective to look for her. They found her. And the message came back with the people who were investigating that she didn’t want any of her kids to know they were Aboriginal. That’s the reason why.</a:t>
            </a:r>
          </a:p>
          <a:p>
            <a:r>
              <a:rPr lang="en-AU" dirty="0"/>
              <a:t>That is the fault of the government. They brainwashed a lot of kids.</a:t>
            </a:r>
          </a:p>
          <a:p>
            <a:r>
              <a:rPr lang="en-AU" dirty="0"/>
              <a:t>It was to breed the Aboriginal out of us. And that’s genocide</a:t>
            </a:r>
          </a:p>
          <a:p>
            <a:endParaRPr lang="en-AU" dirty="0"/>
          </a:p>
        </p:txBody>
      </p:sp>
      <p:sp>
        <p:nvSpPr>
          <p:cNvPr id="4" name="Slide Number Placeholder 3"/>
          <p:cNvSpPr>
            <a:spLocks noGrp="1"/>
          </p:cNvSpPr>
          <p:nvPr>
            <p:ph type="sldNum" sz="quarter" idx="10"/>
          </p:nvPr>
        </p:nvSpPr>
        <p:spPr/>
        <p:txBody>
          <a:bodyPr/>
          <a:lstStyle/>
          <a:p>
            <a:fld id="{490689D6-08F4-9246-8340-6E1C330F9F5D}" type="slidenum">
              <a:rPr lang="en-US" smtClean="0"/>
              <a:t>17</a:t>
            </a:fld>
            <a:endParaRPr lang="en-US"/>
          </a:p>
        </p:txBody>
      </p:sp>
    </p:spTree>
    <p:extLst>
      <p:ext uri="{BB962C8B-B14F-4D97-AF65-F5344CB8AC3E}">
        <p14:creationId xmlns:p14="http://schemas.microsoft.com/office/powerpoint/2010/main" val="18238443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90689D6-08F4-9246-8340-6E1C330F9F5D}" type="slidenum">
              <a:rPr lang="en-US" smtClean="0"/>
              <a:t>18</a:t>
            </a:fld>
            <a:endParaRPr lang="en-US"/>
          </a:p>
        </p:txBody>
      </p:sp>
    </p:spTree>
    <p:extLst>
      <p:ext uri="{BB962C8B-B14F-4D97-AF65-F5344CB8AC3E}">
        <p14:creationId xmlns:p14="http://schemas.microsoft.com/office/powerpoint/2010/main" val="41182732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Teacher Notes</a:t>
            </a:r>
            <a:r>
              <a:rPr lang="en-AU" b="1" dirty="0" smtClean="0"/>
              <a:t>:</a:t>
            </a:r>
          </a:p>
          <a:p>
            <a:endParaRPr lang="en-AU" b="1" dirty="0"/>
          </a:p>
          <a:p>
            <a:r>
              <a:rPr lang="en-AU" dirty="0"/>
              <a:t>This</a:t>
            </a:r>
            <a:r>
              <a:rPr lang="en-AU" baseline="0" dirty="0"/>
              <a:t> clip is quite powerful and full of discussion points. The clip may be watched initially without sound, and then with the lyrics. </a:t>
            </a:r>
            <a:endParaRPr lang="en-AU" baseline="0" dirty="0" smtClean="0"/>
          </a:p>
          <a:p>
            <a:endParaRPr lang="en-AU" baseline="0" dirty="0"/>
          </a:p>
          <a:p>
            <a:r>
              <a:rPr lang="en-AU" dirty="0"/>
              <a:t>Crow (Ian Lowe, #41) uses poetry to share his experiences of KBH and the legacies KBH has had on his life. In 2013, Crow sat down with New Zealand born Australian based singer and musician, Mark Ferris, who set Crow’s poetry to music. Included in this music journey was </a:t>
            </a:r>
            <a:r>
              <a:rPr lang="en-AU" dirty="0" err="1"/>
              <a:t>didj</a:t>
            </a:r>
            <a:r>
              <a:rPr lang="en-AU" dirty="0"/>
              <a:t> player Rhys Waite who lives in Kempsey. In November of 2013, the three of them had the song ‘Our Pain’ professionally recorded at Vienna People in Sydney</a:t>
            </a:r>
            <a:r>
              <a:rPr lang="en-AU" dirty="0" smtClean="0"/>
              <a:t>.</a:t>
            </a:r>
          </a:p>
          <a:p>
            <a:endParaRPr lang="en-AU" baseline="0" dirty="0" smtClean="0"/>
          </a:p>
          <a:p>
            <a:r>
              <a:rPr lang="en-AU" b="1" baseline="0" dirty="0" smtClean="0"/>
              <a:t>Lyrics:</a:t>
            </a:r>
          </a:p>
          <a:p>
            <a:endParaRPr lang="en-AU" sz="1200" b="0" i="0" u="none" strike="noStrike" kern="1200" baseline="0" dirty="0" smtClean="0">
              <a:solidFill>
                <a:schemeClr val="tx1"/>
              </a:solidFill>
              <a:latin typeface="+mn-lt"/>
              <a:ea typeface="+mn-ea"/>
              <a:cs typeface="+mn-cs"/>
            </a:endParaRPr>
          </a:p>
          <a:p>
            <a:r>
              <a:rPr lang="en-AU" sz="1200" b="0" i="0" u="none" strike="noStrike" kern="1200" baseline="0" dirty="0" smtClean="0">
                <a:solidFill>
                  <a:schemeClr val="tx1"/>
                </a:solidFill>
                <a:latin typeface="+mn-lt"/>
                <a:ea typeface="+mn-ea"/>
                <a:cs typeface="+mn-cs"/>
              </a:rPr>
              <a:t>OUR PAIN </a:t>
            </a:r>
          </a:p>
          <a:p>
            <a:r>
              <a:rPr lang="en-AU" sz="1200" b="0" i="0" u="none" strike="noStrike" kern="1200" baseline="0" dirty="0" smtClean="0">
                <a:solidFill>
                  <a:schemeClr val="tx1"/>
                </a:solidFill>
                <a:latin typeface="+mn-lt"/>
                <a:ea typeface="+mn-ea"/>
                <a:cs typeface="+mn-cs"/>
              </a:rPr>
              <a:t>For we are the Kinchela Boys. </a:t>
            </a:r>
          </a:p>
          <a:p>
            <a:r>
              <a:rPr lang="en-AU" sz="1200" b="0" i="0" u="none" strike="noStrike" kern="1200" baseline="0" dirty="0" smtClean="0">
                <a:solidFill>
                  <a:schemeClr val="tx1"/>
                </a:solidFill>
                <a:latin typeface="+mn-lt"/>
                <a:ea typeface="+mn-ea"/>
                <a:cs typeface="+mn-cs"/>
              </a:rPr>
              <a:t>Just little kids. </a:t>
            </a:r>
          </a:p>
          <a:p>
            <a:r>
              <a:rPr lang="en-AU" sz="1200" b="0" i="0" u="none" strike="noStrike" kern="1200" baseline="0" dirty="0" smtClean="0">
                <a:solidFill>
                  <a:schemeClr val="tx1"/>
                </a:solidFill>
                <a:latin typeface="+mn-lt"/>
                <a:ea typeface="+mn-ea"/>
                <a:cs typeface="+mn-cs"/>
              </a:rPr>
              <a:t>Taken away from our families. </a:t>
            </a:r>
          </a:p>
          <a:p>
            <a:r>
              <a:rPr lang="en-AU" sz="1200" b="0" i="0" u="none" strike="noStrike" kern="1200" baseline="0" dirty="0" smtClean="0">
                <a:solidFill>
                  <a:schemeClr val="tx1"/>
                </a:solidFill>
                <a:latin typeface="+mn-lt"/>
                <a:ea typeface="+mn-ea"/>
                <a:cs typeface="+mn-cs"/>
              </a:rPr>
              <a:t>Learnt to be slaves and soldiers, </a:t>
            </a:r>
          </a:p>
          <a:p>
            <a:r>
              <a:rPr lang="en-AU" sz="1200" b="0" i="0" u="none" strike="noStrike" kern="1200" baseline="0" dirty="0" smtClean="0">
                <a:solidFill>
                  <a:schemeClr val="tx1"/>
                </a:solidFill>
                <a:latin typeface="+mn-lt"/>
                <a:ea typeface="+mn-ea"/>
                <a:cs typeface="+mn-cs"/>
              </a:rPr>
              <a:t>marching everywhere. </a:t>
            </a:r>
          </a:p>
          <a:p>
            <a:r>
              <a:rPr lang="en-AU" sz="1200" b="0" i="0" u="none" strike="noStrike" kern="1200" baseline="0" dirty="0" smtClean="0">
                <a:solidFill>
                  <a:schemeClr val="tx1"/>
                </a:solidFill>
                <a:latin typeface="+mn-lt"/>
                <a:ea typeface="+mn-ea"/>
                <a:cs typeface="+mn-cs"/>
              </a:rPr>
              <a:t>We are the Kinchela Boys and you destroyed the most innocent people in the world, us little kids. </a:t>
            </a:r>
          </a:p>
          <a:p>
            <a:r>
              <a:rPr lang="en-AU" sz="1200" b="0" i="0" u="none" strike="noStrike" kern="1200" baseline="0" dirty="0" smtClean="0">
                <a:solidFill>
                  <a:schemeClr val="tx1"/>
                </a:solidFill>
                <a:latin typeface="+mn-lt"/>
                <a:ea typeface="+mn-ea"/>
                <a:cs typeface="+mn-cs"/>
              </a:rPr>
              <a:t>We are still the Kinchela Boy’s. </a:t>
            </a:r>
          </a:p>
          <a:p>
            <a:r>
              <a:rPr lang="en-AU" sz="1200" b="0" i="0" u="none" strike="noStrike" kern="1200" baseline="0" dirty="0" smtClean="0">
                <a:solidFill>
                  <a:schemeClr val="tx1"/>
                </a:solidFill>
                <a:latin typeface="+mn-lt"/>
                <a:ea typeface="+mn-ea"/>
                <a:cs typeface="+mn-cs"/>
              </a:rPr>
              <a:t>Brainwashed through the years. </a:t>
            </a:r>
          </a:p>
          <a:p>
            <a:r>
              <a:rPr lang="en-AU" sz="1200" b="0" i="0" u="none" strike="noStrike" kern="1200" baseline="0" dirty="0" smtClean="0">
                <a:solidFill>
                  <a:schemeClr val="tx1"/>
                </a:solidFill>
                <a:latin typeface="+mn-lt"/>
                <a:ea typeface="+mn-ea"/>
                <a:cs typeface="+mn-cs"/>
              </a:rPr>
              <a:t>And we found out </a:t>
            </a:r>
          </a:p>
          <a:p>
            <a:r>
              <a:rPr lang="en-AU" sz="1200" b="0" i="0" u="none" strike="noStrike" kern="1200" baseline="0" dirty="0" smtClean="0">
                <a:solidFill>
                  <a:schemeClr val="tx1"/>
                </a:solidFill>
                <a:latin typeface="+mn-lt"/>
                <a:ea typeface="+mn-ea"/>
                <a:cs typeface="+mn-cs"/>
              </a:rPr>
              <a:t>that we were black, not gammon. </a:t>
            </a:r>
          </a:p>
          <a:p>
            <a:r>
              <a:rPr lang="en-AU" sz="1200" b="0" i="0" u="none" strike="noStrike" kern="1200" baseline="0" dirty="0" smtClean="0">
                <a:solidFill>
                  <a:schemeClr val="tx1"/>
                </a:solidFill>
                <a:latin typeface="+mn-lt"/>
                <a:ea typeface="+mn-ea"/>
                <a:cs typeface="+mn-cs"/>
              </a:rPr>
              <a:t>Now we are still lost. </a:t>
            </a:r>
          </a:p>
          <a:p>
            <a:r>
              <a:rPr lang="en-AU" sz="1200" b="0" i="0" u="none" strike="noStrike" kern="1200" baseline="0" dirty="0" smtClean="0">
                <a:solidFill>
                  <a:schemeClr val="tx1"/>
                </a:solidFill>
                <a:latin typeface="+mn-lt"/>
                <a:ea typeface="+mn-ea"/>
                <a:cs typeface="+mn-cs"/>
              </a:rPr>
              <a:t>Today. Tomorrow Yesterday. </a:t>
            </a:r>
            <a:endParaRPr lang="en-AU" baseline="0" dirty="0"/>
          </a:p>
        </p:txBody>
      </p:sp>
      <p:sp>
        <p:nvSpPr>
          <p:cNvPr id="4" name="Slide Number Placeholder 3"/>
          <p:cNvSpPr>
            <a:spLocks noGrp="1"/>
          </p:cNvSpPr>
          <p:nvPr>
            <p:ph type="sldNum" sz="quarter" idx="10"/>
          </p:nvPr>
        </p:nvSpPr>
        <p:spPr/>
        <p:txBody>
          <a:bodyPr/>
          <a:lstStyle/>
          <a:p>
            <a:fld id="{490689D6-08F4-9246-8340-6E1C330F9F5D}" type="slidenum">
              <a:rPr lang="en-US" smtClean="0"/>
              <a:t>19</a:t>
            </a:fld>
            <a:endParaRPr lang="en-US"/>
          </a:p>
        </p:txBody>
      </p:sp>
    </p:spTree>
    <p:extLst>
      <p:ext uri="{BB962C8B-B14F-4D97-AF65-F5344CB8AC3E}">
        <p14:creationId xmlns:p14="http://schemas.microsoft.com/office/powerpoint/2010/main" val="38385351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Teacher Notes</a:t>
            </a:r>
            <a:r>
              <a:rPr lang="en-AU" b="1" dirty="0" smtClean="0"/>
              <a:t>:</a:t>
            </a:r>
          </a:p>
          <a:p>
            <a:endParaRPr lang="en-AU" b="1" dirty="0"/>
          </a:p>
          <a:p>
            <a:r>
              <a:rPr lang="en-AU" dirty="0"/>
              <a:t>This</a:t>
            </a:r>
            <a:r>
              <a:rPr lang="en-AU" baseline="0" dirty="0"/>
              <a:t> clip is quite powerful and full of discussion points. The clip may be watched initially without sound, and then with the lyrics. </a:t>
            </a:r>
            <a:endParaRPr lang="en-AU" baseline="0" dirty="0" smtClean="0"/>
          </a:p>
          <a:p>
            <a:endParaRPr lang="en-AU" baseline="0" dirty="0"/>
          </a:p>
          <a:p>
            <a:r>
              <a:rPr lang="en-AU" dirty="0"/>
              <a:t>Crow (Ian Lowe, #41) uses poetry to share his experiences of KBH and the legacies KBH has had on his life. In 2013, Crow sat down with New Zealand born Australian based singer and musician, Mark Ferris, who set Crow’s poetry to music. Included in this music journey was </a:t>
            </a:r>
            <a:r>
              <a:rPr lang="en-AU" dirty="0" err="1"/>
              <a:t>didj</a:t>
            </a:r>
            <a:r>
              <a:rPr lang="en-AU" dirty="0"/>
              <a:t> player Rhys Waite who lives in Kempsey. In </a:t>
            </a:r>
            <a:endParaRPr lang="en-AU" dirty="0" smtClean="0"/>
          </a:p>
          <a:p>
            <a:endParaRPr lang="en-AU" dirty="0" smtClean="0"/>
          </a:p>
          <a:p>
            <a:r>
              <a:rPr lang="en-AU" b="1" baseline="0" dirty="0" smtClean="0"/>
              <a:t>Lyrics:</a:t>
            </a:r>
          </a:p>
          <a:p>
            <a:endParaRPr lang="en-AU" sz="1200" b="0" i="0" u="none" strike="noStrike" kern="1200" baseline="0" dirty="0" smtClean="0">
              <a:solidFill>
                <a:schemeClr val="tx1"/>
              </a:solidFill>
              <a:latin typeface="+mn-lt"/>
              <a:ea typeface="+mn-ea"/>
              <a:cs typeface="+mn-cs"/>
            </a:endParaRPr>
          </a:p>
          <a:p>
            <a:r>
              <a:rPr lang="en-AU" sz="1200" b="0" i="0" u="none" strike="noStrike" kern="1200" baseline="0" dirty="0" smtClean="0">
                <a:solidFill>
                  <a:schemeClr val="tx1"/>
                </a:solidFill>
                <a:latin typeface="+mn-lt"/>
                <a:ea typeface="+mn-ea"/>
                <a:cs typeface="+mn-cs"/>
              </a:rPr>
              <a:t>OUR PAIN </a:t>
            </a:r>
          </a:p>
          <a:p>
            <a:r>
              <a:rPr lang="en-AU" sz="1200" b="0" i="0" u="none" strike="noStrike" kern="1200" baseline="0" dirty="0" smtClean="0">
                <a:solidFill>
                  <a:schemeClr val="tx1"/>
                </a:solidFill>
                <a:latin typeface="+mn-lt"/>
                <a:ea typeface="+mn-ea"/>
                <a:cs typeface="+mn-cs"/>
              </a:rPr>
              <a:t>For we are the Kinchela Boys. </a:t>
            </a:r>
          </a:p>
          <a:p>
            <a:r>
              <a:rPr lang="en-AU" sz="1200" b="0" i="0" u="none" strike="noStrike" kern="1200" baseline="0" dirty="0" smtClean="0">
                <a:solidFill>
                  <a:schemeClr val="tx1"/>
                </a:solidFill>
                <a:latin typeface="+mn-lt"/>
                <a:ea typeface="+mn-ea"/>
                <a:cs typeface="+mn-cs"/>
              </a:rPr>
              <a:t>Just little kids. </a:t>
            </a:r>
          </a:p>
          <a:p>
            <a:r>
              <a:rPr lang="en-AU" sz="1200" b="0" i="0" u="none" strike="noStrike" kern="1200" baseline="0" dirty="0" smtClean="0">
                <a:solidFill>
                  <a:schemeClr val="tx1"/>
                </a:solidFill>
                <a:latin typeface="+mn-lt"/>
                <a:ea typeface="+mn-ea"/>
                <a:cs typeface="+mn-cs"/>
              </a:rPr>
              <a:t>Taken away from our families. </a:t>
            </a:r>
          </a:p>
          <a:p>
            <a:r>
              <a:rPr lang="en-AU" sz="1200" b="0" i="0" u="none" strike="noStrike" kern="1200" baseline="0" dirty="0" smtClean="0">
                <a:solidFill>
                  <a:schemeClr val="tx1"/>
                </a:solidFill>
                <a:latin typeface="+mn-lt"/>
                <a:ea typeface="+mn-ea"/>
                <a:cs typeface="+mn-cs"/>
              </a:rPr>
              <a:t>Learnt to be slaves and soldiers, </a:t>
            </a:r>
          </a:p>
          <a:p>
            <a:r>
              <a:rPr lang="en-AU" sz="1200" b="0" i="0" u="none" strike="noStrike" kern="1200" baseline="0" dirty="0" smtClean="0">
                <a:solidFill>
                  <a:schemeClr val="tx1"/>
                </a:solidFill>
                <a:latin typeface="+mn-lt"/>
                <a:ea typeface="+mn-ea"/>
                <a:cs typeface="+mn-cs"/>
              </a:rPr>
              <a:t>marching everywhere. </a:t>
            </a:r>
          </a:p>
          <a:p>
            <a:r>
              <a:rPr lang="en-AU" sz="1200" b="0" i="0" u="none" strike="noStrike" kern="1200" baseline="0" dirty="0" smtClean="0">
                <a:solidFill>
                  <a:schemeClr val="tx1"/>
                </a:solidFill>
                <a:latin typeface="+mn-lt"/>
                <a:ea typeface="+mn-ea"/>
                <a:cs typeface="+mn-cs"/>
              </a:rPr>
              <a:t>We are the Kinchela Boys and you destroyed the most innocent people in the world, us little kids. </a:t>
            </a:r>
          </a:p>
          <a:p>
            <a:r>
              <a:rPr lang="en-AU" sz="1200" b="0" i="0" u="none" strike="noStrike" kern="1200" baseline="0" dirty="0" smtClean="0">
                <a:solidFill>
                  <a:schemeClr val="tx1"/>
                </a:solidFill>
                <a:latin typeface="+mn-lt"/>
                <a:ea typeface="+mn-ea"/>
                <a:cs typeface="+mn-cs"/>
              </a:rPr>
              <a:t>We are still the Kinchela Boy’s. </a:t>
            </a:r>
          </a:p>
          <a:p>
            <a:r>
              <a:rPr lang="en-AU" sz="1200" b="0" i="0" u="none" strike="noStrike" kern="1200" baseline="0" dirty="0" smtClean="0">
                <a:solidFill>
                  <a:schemeClr val="tx1"/>
                </a:solidFill>
                <a:latin typeface="+mn-lt"/>
                <a:ea typeface="+mn-ea"/>
                <a:cs typeface="+mn-cs"/>
              </a:rPr>
              <a:t>Brainwashed through the years. </a:t>
            </a:r>
          </a:p>
          <a:p>
            <a:r>
              <a:rPr lang="en-AU" sz="1200" b="0" i="0" u="none" strike="noStrike" kern="1200" baseline="0" dirty="0" smtClean="0">
                <a:solidFill>
                  <a:schemeClr val="tx1"/>
                </a:solidFill>
                <a:latin typeface="+mn-lt"/>
                <a:ea typeface="+mn-ea"/>
                <a:cs typeface="+mn-cs"/>
              </a:rPr>
              <a:t>And we found out </a:t>
            </a:r>
          </a:p>
          <a:p>
            <a:r>
              <a:rPr lang="en-AU" sz="1200" b="0" i="0" u="none" strike="noStrike" kern="1200" baseline="0" dirty="0" smtClean="0">
                <a:solidFill>
                  <a:schemeClr val="tx1"/>
                </a:solidFill>
                <a:latin typeface="+mn-lt"/>
                <a:ea typeface="+mn-ea"/>
                <a:cs typeface="+mn-cs"/>
              </a:rPr>
              <a:t>that we were black, not gammon. </a:t>
            </a:r>
          </a:p>
          <a:p>
            <a:r>
              <a:rPr lang="en-AU" sz="1200" b="0" i="0" u="none" strike="noStrike" kern="1200" baseline="0" dirty="0" smtClean="0">
                <a:solidFill>
                  <a:schemeClr val="tx1"/>
                </a:solidFill>
                <a:latin typeface="+mn-lt"/>
                <a:ea typeface="+mn-ea"/>
                <a:cs typeface="+mn-cs"/>
              </a:rPr>
              <a:t>Now we are still lost. </a:t>
            </a:r>
          </a:p>
          <a:p>
            <a:r>
              <a:rPr lang="en-AU" sz="1200" b="0" i="0" u="none" strike="noStrike" kern="1200" baseline="0" dirty="0" smtClean="0">
                <a:solidFill>
                  <a:schemeClr val="tx1"/>
                </a:solidFill>
                <a:latin typeface="+mn-lt"/>
                <a:ea typeface="+mn-ea"/>
                <a:cs typeface="+mn-cs"/>
              </a:rPr>
              <a:t>Today. Tomorrow Yesterday. </a:t>
            </a:r>
            <a:endParaRPr lang="en-AU" baseline="0" dirty="0" smtClean="0"/>
          </a:p>
          <a:p>
            <a:r>
              <a:rPr lang="en-AU" dirty="0" smtClean="0"/>
              <a:t>November </a:t>
            </a:r>
            <a:r>
              <a:rPr lang="en-AU" dirty="0"/>
              <a:t>of 2013, the three of them had the song ‘Our Pain’ professionally recorded at Vienna People in Sydney.</a:t>
            </a:r>
            <a:endParaRPr lang="en-AU" baseline="0" dirty="0"/>
          </a:p>
        </p:txBody>
      </p:sp>
      <p:sp>
        <p:nvSpPr>
          <p:cNvPr id="4" name="Slide Number Placeholder 3"/>
          <p:cNvSpPr>
            <a:spLocks noGrp="1"/>
          </p:cNvSpPr>
          <p:nvPr>
            <p:ph type="sldNum" sz="quarter" idx="10"/>
          </p:nvPr>
        </p:nvSpPr>
        <p:spPr/>
        <p:txBody>
          <a:bodyPr/>
          <a:lstStyle/>
          <a:p>
            <a:fld id="{490689D6-08F4-9246-8340-6E1C330F9F5D}" type="slidenum">
              <a:rPr lang="en-US" smtClean="0"/>
              <a:t>20</a:t>
            </a:fld>
            <a:endParaRPr lang="en-US"/>
          </a:p>
        </p:txBody>
      </p:sp>
    </p:spTree>
    <p:extLst>
      <p:ext uri="{BB962C8B-B14F-4D97-AF65-F5344CB8AC3E}">
        <p14:creationId xmlns:p14="http://schemas.microsoft.com/office/powerpoint/2010/main" val="30422279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90689D6-08F4-9246-8340-6E1C330F9F5D}" type="slidenum">
              <a:rPr lang="en-US" smtClean="0"/>
              <a:t>21</a:t>
            </a:fld>
            <a:endParaRPr lang="en-US"/>
          </a:p>
        </p:txBody>
      </p:sp>
    </p:spTree>
    <p:extLst>
      <p:ext uri="{BB962C8B-B14F-4D97-AF65-F5344CB8AC3E}">
        <p14:creationId xmlns:p14="http://schemas.microsoft.com/office/powerpoint/2010/main" val="754482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AU" dirty="0" smtClean="0"/>
          </a:p>
        </p:txBody>
      </p:sp>
      <p:sp>
        <p:nvSpPr>
          <p:cNvPr id="4" name="Slide Number Placeholder 3"/>
          <p:cNvSpPr>
            <a:spLocks noGrp="1"/>
          </p:cNvSpPr>
          <p:nvPr>
            <p:ph type="sldNum" sz="quarter" idx="10"/>
          </p:nvPr>
        </p:nvSpPr>
        <p:spPr/>
        <p:txBody>
          <a:bodyPr/>
          <a:lstStyle/>
          <a:p>
            <a:fld id="{490689D6-08F4-9246-8340-6E1C330F9F5D}" type="slidenum">
              <a:rPr lang="en-US" smtClean="0"/>
              <a:t>2</a:t>
            </a:fld>
            <a:endParaRPr lang="en-US"/>
          </a:p>
        </p:txBody>
      </p:sp>
    </p:spTree>
    <p:extLst>
      <p:ext uri="{BB962C8B-B14F-4D97-AF65-F5344CB8AC3E}">
        <p14:creationId xmlns:p14="http://schemas.microsoft.com/office/powerpoint/2010/main" val="762608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smtClean="0"/>
              <a:t>Running Time:</a:t>
            </a:r>
          </a:p>
          <a:p>
            <a:r>
              <a:rPr lang="en-AU" b="0" dirty="0" smtClean="0"/>
              <a:t>Memories</a:t>
            </a:r>
            <a:r>
              <a:rPr lang="en-AU" b="0" baseline="0" dirty="0" smtClean="0"/>
              <a:t> of Life in Worrigee: Start- 1:10</a:t>
            </a:r>
          </a:p>
          <a:p>
            <a:r>
              <a:rPr lang="en-AU" b="0" baseline="0" dirty="0" smtClean="0"/>
              <a:t>Being Taken: 1:10- 2:51</a:t>
            </a:r>
          </a:p>
          <a:p>
            <a:r>
              <a:rPr lang="en-AU" b="0" baseline="0" dirty="0" smtClean="0"/>
              <a:t>Dad visits Bombaderry Boys Home: 2:51- 5:22</a:t>
            </a:r>
            <a:endParaRPr lang="en-AU" b="0" dirty="0" smtClean="0"/>
          </a:p>
          <a:p>
            <a:r>
              <a:rPr lang="en-AU" b="1" dirty="0" smtClean="0"/>
              <a:t>Transcript</a:t>
            </a:r>
            <a:r>
              <a:rPr lang="en-AU" b="1" dirty="0"/>
              <a:t>:</a:t>
            </a:r>
          </a:p>
          <a:p>
            <a:endParaRPr lang="en-AU" dirty="0"/>
          </a:p>
          <a:p>
            <a:r>
              <a:rPr lang="en-AU" dirty="0"/>
              <a:t>Well my name is Harold John Harrison. I was born in </a:t>
            </a:r>
            <a:r>
              <a:rPr lang="en-AU" dirty="0" err="1"/>
              <a:t>Cummeragunja</a:t>
            </a:r>
            <a:r>
              <a:rPr lang="en-AU" dirty="0"/>
              <a:t>. 1943. My dad was Jack Little. My mother was Lena Harrison and her maiden name was McGee</a:t>
            </a:r>
            <a:r>
              <a:rPr lang="en-AU" dirty="0" smtClean="0"/>
              <a:t>. They </a:t>
            </a:r>
            <a:r>
              <a:rPr lang="en-AU" dirty="0"/>
              <a:t>went over to a place called </a:t>
            </a:r>
            <a:r>
              <a:rPr lang="en-AU" dirty="0" err="1"/>
              <a:t>Cummeragunja</a:t>
            </a:r>
            <a:r>
              <a:rPr lang="en-AU" dirty="0"/>
              <a:t> and that’s where I was born, like and then brought back to the coast, back to </a:t>
            </a:r>
            <a:r>
              <a:rPr lang="en-AU" dirty="0" err="1"/>
              <a:t>Wallaga</a:t>
            </a:r>
            <a:r>
              <a:rPr lang="en-AU" dirty="0"/>
              <a:t> Lake then Worrigee. Worrigee is three miles outside of Nowra.</a:t>
            </a:r>
          </a:p>
          <a:p>
            <a:r>
              <a:rPr lang="en-AU" dirty="0"/>
              <a:t>[Memories of life at Worrigee in the 1940s]</a:t>
            </a:r>
            <a:br>
              <a:rPr lang="en-AU" dirty="0"/>
            </a:br>
            <a:r>
              <a:rPr lang="en-AU" dirty="0"/>
              <a:t>Then it was a oneness. Everyone was — belonged to each other. Everyone belonged to each other. Everyone was auntie. Everyone was uncle. Everyone brothers, sisters. We was brought up so close.</a:t>
            </a:r>
          </a:p>
          <a:p>
            <a:r>
              <a:rPr lang="en-AU" dirty="0"/>
              <a:t>[Being taken]</a:t>
            </a:r>
            <a:br>
              <a:rPr lang="en-AU" dirty="0"/>
            </a:br>
            <a:r>
              <a:rPr lang="en-AU" dirty="0"/>
              <a:t>I was about five or six when mum passed away. The welfare just come in and police and just grabbed us. Yes, she was still on the bed with a blanket over her. She passed away that night when they grabbed us. And they put her…and never even brought us back for her funeral.</a:t>
            </a:r>
          </a:p>
          <a:p>
            <a:r>
              <a:rPr lang="en-AU" dirty="0"/>
              <a:t>Oh there was a big mob there but they just come in and just grabbed us. Everyone was crying outside. Like it was only a little track. Little dirt track that led into the bush, where they come and dragged us out. I had a brother who was taken, Billy Harrison, he was next to me. I’m 66 at the moment. He’s 65. Billy Harrison, he was under the bed trying to hide from the welfare or the police. I don’t know who. But they went under and grabbed him. I remember him biting someone. And they just dragged us out and put us into an old car and took us to Bomaderry Children’s Home. And when I was in… we had dad, our father Jackie Little… he just couldn’t do nothing because the police and the welfare was there.</a:t>
            </a:r>
          </a:p>
          <a:p>
            <a:r>
              <a:rPr lang="en-AU" dirty="0"/>
              <a:t>[Dad visits Bomaderry Children’s Home]</a:t>
            </a:r>
            <a:br>
              <a:rPr lang="en-AU" dirty="0"/>
            </a:br>
            <a:r>
              <a:rPr lang="en-AU" dirty="0"/>
              <a:t>Yeah every weekend we were there, every weekend, he came across and seen us. He used to walk from Worrigee, three mile into town. About six mile a day. Twelve mile a day in and out, to see us. He wasn’t allowed inside. They’d say ‘Your father’s over there.’ And we’d run across and see him and maybe cuddle him and…Bomaderry, it was — oh, I didn’t like it much. I didn’t like it.</a:t>
            </a:r>
          </a:p>
          <a:p>
            <a:r>
              <a:rPr lang="en-AU" dirty="0"/>
              <a:t>And especially going to school. Bomaderry School. We had to walk down this lane and this old baker in the horse and cart – ‘Kill them little black ‘b’s!’ And he tried to run the horse over us. I’d be screaming, terrified. Running. Trying to get up the hill and up to school. We’d dread going to school because of that baker. He’d come along the same time with his horse and cart and say ‘I’m going to kill you lot.’ So he tried to run the horse over and the cart over us a few times. And this is my memories of Bomaderry Children’s Home.</a:t>
            </a:r>
          </a:p>
          <a:p>
            <a:r>
              <a:rPr lang="en-AU" dirty="0"/>
              <a:t>Even Christmas times we used to — give us toys that morning. By that evening they’d take them back off us. Put them back up for the next lot of children next year. We never ever owned anything. They took our toys back off us. Once we were sent from there to Kinchela — it was different then. Like I never ever seen my father again.</a:t>
            </a:r>
          </a:p>
        </p:txBody>
      </p:sp>
      <p:sp>
        <p:nvSpPr>
          <p:cNvPr id="4" name="Slide Number Placeholder 3"/>
          <p:cNvSpPr>
            <a:spLocks noGrp="1"/>
          </p:cNvSpPr>
          <p:nvPr>
            <p:ph type="sldNum" sz="quarter" idx="10"/>
          </p:nvPr>
        </p:nvSpPr>
        <p:spPr/>
        <p:txBody>
          <a:bodyPr/>
          <a:lstStyle/>
          <a:p>
            <a:fld id="{490689D6-08F4-9246-8340-6E1C330F9F5D}" type="slidenum">
              <a:rPr lang="en-US" smtClean="0"/>
              <a:t>22</a:t>
            </a:fld>
            <a:endParaRPr lang="en-US"/>
          </a:p>
        </p:txBody>
      </p:sp>
    </p:spTree>
    <p:extLst>
      <p:ext uri="{BB962C8B-B14F-4D97-AF65-F5344CB8AC3E}">
        <p14:creationId xmlns:p14="http://schemas.microsoft.com/office/powerpoint/2010/main" val="23811576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smtClean="0"/>
              <a:t>Running Time: </a:t>
            </a:r>
          </a:p>
          <a:p>
            <a:r>
              <a:rPr lang="en-AU" b="0" dirty="0" smtClean="0"/>
              <a:t>Kinchela Boys Home-</a:t>
            </a:r>
            <a:r>
              <a:rPr lang="en-AU" b="0" baseline="0" dirty="0" smtClean="0"/>
              <a:t> 5:22- 6:44</a:t>
            </a:r>
          </a:p>
          <a:p>
            <a:r>
              <a:rPr lang="en-AU" dirty="0" smtClean="0"/>
              <a:t>Attitudes towards Aboriginal people in the homes- 6:44- 7:42</a:t>
            </a:r>
          </a:p>
          <a:p>
            <a:r>
              <a:rPr lang="en-AU" dirty="0" smtClean="0"/>
              <a:t>Running away from Kinchela- 7:42- 8:43</a:t>
            </a:r>
          </a:p>
          <a:p>
            <a:r>
              <a:rPr lang="en-AU" b="0" dirty="0" smtClean="0"/>
              <a:t>Returning Home- 8:43- 10:48</a:t>
            </a:r>
          </a:p>
          <a:p>
            <a:endParaRPr lang="en-AU" b="0" dirty="0" smtClean="0"/>
          </a:p>
          <a:p>
            <a:r>
              <a:rPr lang="en-AU" b="1" dirty="0" smtClean="0"/>
              <a:t>Transcript</a:t>
            </a:r>
            <a:r>
              <a:rPr lang="en-AU" b="1" dirty="0"/>
              <a:t>:</a:t>
            </a:r>
          </a:p>
          <a:p>
            <a:endParaRPr lang="en-AU" dirty="0"/>
          </a:p>
          <a:p>
            <a:r>
              <a:rPr lang="en-AU" dirty="0"/>
              <a:t>[Kinchela Boys Home]</a:t>
            </a:r>
            <a:br>
              <a:rPr lang="en-AU" dirty="0"/>
            </a:br>
            <a:r>
              <a:rPr lang="en-AU" dirty="0"/>
              <a:t>In ’52 we were sent to a place called Kinchela Boys Homes. We’d be out milking cows, about 150 cows of a morning in the cold. 3 o’clock of a morning. No shoes. We had no shoes. In wintertime our feet were just — they were that cracked from the cold we’d be bleeding. If a cow pooped we’d run and put our feet in it to keep warm.</a:t>
            </a:r>
          </a:p>
          <a:p>
            <a:r>
              <a:rPr lang="en-AU" dirty="0"/>
              <a:t>I seen all them boys — some run away and they had to be walked down the line and everyone had to hit them. I never — didn’t want to experience that walking down that line after seeing some of them boys. After they finished walking through everyone they’d be bleeding and — oh, bad. They couldn’t hit back. They had a bigger fella beat them. That was a punishment. Punishment for running away from Kinchela. They took off and tried to leave the Homes and not come back there.</a:t>
            </a:r>
          </a:p>
          <a:p>
            <a:endParaRPr lang="en-AU" dirty="0"/>
          </a:p>
          <a:p>
            <a:r>
              <a:rPr lang="en-AU" dirty="0"/>
              <a:t>[Attitudes towards Aboriginal people in the homes]</a:t>
            </a:r>
            <a:br>
              <a:rPr lang="en-AU" dirty="0"/>
            </a:br>
            <a:r>
              <a:rPr lang="en-AU" dirty="0"/>
              <a:t>There was a big painting on the wall of crossroads. White people going that way, the black people going there. They were not — they were bad people. Like they were no good.</a:t>
            </a:r>
          </a:p>
          <a:p>
            <a:r>
              <a:rPr lang="en-AU" dirty="0"/>
              <a:t>They told me they were dirty people. All they’re good is for drinking and gambling. But I said ‘That wasn’t our culture before you came.’ We never had no alcohol or hurt or hate. There wasn’t any word for sorry. Or please. It was not needed with our people.</a:t>
            </a:r>
          </a:p>
          <a:p>
            <a:endParaRPr lang="en-AU" dirty="0"/>
          </a:p>
          <a:p>
            <a:r>
              <a:rPr lang="en-AU" dirty="0"/>
              <a:t>[Running away from Kinchela]</a:t>
            </a:r>
            <a:br>
              <a:rPr lang="en-AU" dirty="0"/>
            </a:br>
            <a:r>
              <a:rPr lang="en-AU" dirty="0"/>
              <a:t>I rolled a tractor at the age of 17. They wanted to put me back in the homes there in Gosford until I was 18. They reckon I was uncontrollable. I did run away over the borders that time, away from the welfare. I got off the little bus at Acacia Ridge and I looked around and I seen nobody and no one to meet me but I seen the bushes there and I seen smoke. I looked and I seen the smoke and I went in through the bushes and there was a family of Aboriginal people living in a shack. Tin shack. Four blokes.</a:t>
            </a:r>
          </a:p>
          <a:p>
            <a:r>
              <a:rPr lang="en-AU" dirty="0"/>
              <a:t>And I asked if — I mean they asked me where I was from. I said ‘I don’t know where or who, where I am.’ Well they became my auntie and my uncle. My brothers and my sisters. And they looked after me. They were my family.</a:t>
            </a:r>
          </a:p>
          <a:p>
            <a:endParaRPr lang="en-AU" dirty="0"/>
          </a:p>
          <a:p>
            <a:r>
              <a:rPr lang="en-AU" dirty="0"/>
              <a:t>[Returning home]</a:t>
            </a:r>
            <a:br>
              <a:rPr lang="en-AU" dirty="0"/>
            </a:br>
            <a:r>
              <a:rPr lang="en-AU" dirty="0"/>
              <a:t>Took me a long time, about 24 years, to get back to where I was taken from. Worrigee. And once I got down there I asked my aunt – where’s my dad? She said ‘Oh he’s passed away.’ And when she said he’s passed away I said ‘Well what was wrong with him?’ She said ‘He died of a broken heart.’ I says ‘broken heart.’</a:t>
            </a:r>
          </a:p>
          <a:p>
            <a:r>
              <a:rPr lang="en-AU" dirty="0"/>
              <a:t>I asked my auntie can I drink. Can I drink — I was so bad, suicidal… I drank and I didn’t care who I was. I didn’t know anything. I blamed my auntie. I accused her of — she letting us go and couldn’t look after us. And I used to get drunk and abuse her all the time. And, you know, everyone around me. Like, you know, I didn’t care who I was. Like I had no respect for nobody. Not even myself. I turned to alcohol.</a:t>
            </a:r>
          </a:p>
          <a:p>
            <a:r>
              <a:rPr lang="en-AU" dirty="0"/>
              <a:t>Not only beer, it was </a:t>
            </a:r>
            <a:r>
              <a:rPr lang="en-AU" dirty="0" err="1"/>
              <a:t>metho</a:t>
            </a:r>
            <a:r>
              <a:rPr lang="en-AU" dirty="0"/>
              <a:t>. Methylated spirits in them times I drank. I’d buy it just to get rid of the hurt, the hate which was inside of me. I had no identity of who I was. I had no identity. Now I’m Aboriginal. Where’s my Aboriginal name?</a:t>
            </a:r>
          </a:p>
          <a:p>
            <a:endParaRPr lang="en-AU" dirty="0"/>
          </a:p>
        </p:txBody>
      </p:sp>
      <p:sp>
        <p:nvSpPr>
          <p:cNvPr id="4" name="Slide Number Placeholder 3"/>
          <p:cNvSpPr>
            <a:spLocks noGrp="1"/>
          </p:cNvSpPr>
          <p:nvPr>
            <p:ph type="sldNum" sz="quarter" idx="10"/>
          </p:nvPr>
        </p:nvSpPr>
        <p:spPr/>
        <p:txBody>
          <a:bodyPr/>
          <a:lstStyle/>
          <a:p>
            <a:fld id="{490689D6-08F4-9246-8340-6E1C330F9F5D}" type="slidenum">
              <a:rPr lang="en-US" smtClean="0"/>
              <a:t>23</a:t>
            </a:fld>
            <a:endParaRPr lang="en-US"/>
          </a:p>
        </p:txBody>
      </p:sp>
    </p:spTree>
    <p:extLst>
      <p:ext uri="{BB962C8B-B14F-4D97-AF65-F5344CB8AC3E}">
        <p14:creationId xmlns:p14="http://schemas.microsoft.com/office/powerpoint/2010/main" val="42564474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smtClean="0"/>
              <a:t>Running Time:</a:t>
            </a:r>
          </a:p>
          <a:p>
            <a:r>
              <a:rPr lang="en-AU" b="0" dirty="0" smtClean="0"/>
              <a:t>Why was I taken?: 10:48- 13:19</a:t>
            </a:r>
          </a:p>
          <a:p>
            <a:r>
              <a:rPr lang="en-AU" b="0" dirty="0" smtClean="0"/>
              <a:t>Sorry Day: 13:19-</a:t>
            </a:r>
            <a:r>
              <a:rPr lang="en-AU" b="0" baseline="0" dirty="0" smtClean="0"/>
              <a:t> End</a:t>
            </a:r>
            <a:endParaRPr lang="en-AU" b="0" dirty="0" smtClean="0"/>
          </a:p>
          <a:p>
            <a:endParaRPr lang="en-AU" b="1" dirty="0" smtClean="0"/>
          </a:p>
          <a:p>
            <a:r>
              <a:rPr lang="en-AU" b="1" dirty="0" smtClean="0"/>
              <a:t>Transcript</a:t>
            </a:r>
            <a:r>
              <a:rPr lang="en-AU" b="1" dirty="0"/>
              <a:t>:</a:t>
            </a:r>
          </a:p>
          <a:p>
            <a:endParaRPr lang="en-AU" dirty="0"/>
          </a:p>
          <a:p>
            <a:r>
              <a:rPr lang="en-AU" dirty="0"/>
              <a:t>[Why was I taken?]</a:t>
            </a:r>
            <a:br>
              <a:rPr lang="en-AU" dirty="0"/>
            </a:br>
            <a:r>
              <a:rPr lang="en-AU" dirty="0"/>
              <a:t>I want to say — the government – why did they do it? Why did they take us? I always wanted to see Link-up about getting my papers back off the government. Like, you know, the release papers and papers for what I’d been — why I’m — what I was taken for. Like, you know, I don’t know why.</a:t>
            </a:r>
          </a:p>
          <a:p>
            <a:r>
              <a:rPr lang="en-AU" dirty="0"/>
              <a:t>I don’t think it was neglect because Aboriginal people they were so loveable. Everyone as I said was auntie or uncle and they looked after you, I was never short of a feed or anything like this. It was just beautiful. But I don’t know why we were taken because of — it was, I believe it was just to wipe out the Aboriginal race. They kept the full bloods from the half-castes. There was no teaching of that culture continuing, which was a beautiful culture. A sharing one.</a:t>
            </a:r>
          </a:p>
          <a:p>
            <a:r>
              <a:rPr lang="en-AU" dirty="0"/>
              <a:t>Well half-caste people they were taken away and they just stopped our culture. They tried to stop it then by beating us up and teaching us how to be white, not — we wasn’t Aboriginal, not a black person. But when we went back home we were everything but black.</a:t>
            </a:r>
          </a:p>
          <a:p>
            <a:r>
              <a:rPr lang="en-AU" dirty="0"/>
              <a:t>As I say in 1993 when we started to go out to schools to try to teach them a little bit about our culture, with boomerang throwing and spear throwing, talking about a little bit of bush tucker that we had to read from a book to find out.</a:t>
            </a:r>
          </a:p>
          <a:p>
            <a:endParaRPr lang="en-AU" dirty="0"/>
          </a:p>
          <a:p>
            <a:r>
              <a:rPr lang="en-AU" dirty="0"/>
              <a:t>[Sorry Day]</a:t>
            </a:r>
            <a:br>
              <a:rPr lang="en-AU" dirty="0"/>
            </a:br>
            <a:r>
              <a:rPr lang="en-AU" dirty="0"/>
              <a:t>Sorry about what? Was this going to be just for the Stolen Generation or for changing a complete culture? A beautiful culture. A loving culture.</a:t>
            </a:r>
          </a:p>
          <a:p>
            <a:endParaRPr lang="en-AU" dirty="0"/>
          </a:p>
        </p:txBody>
      </p:sp>
      <p:sp>
        <p:nvSpPr>
          <p:cNvPr id="4" name="Slide Number Placeholder 3"/>
          <p:cNvSpPr>
            <a:spLocks noGrp="1"/>
          </p:cNvSpPr>
          <p:nvPr>
            <p:ph type="sldNum" sz="quarter" idx="10"/>
          </p:nvPr>
        </p:nvSpPr>
        <p:spPr/>
        <p:txBody>
          <a:bodyPr/>
          <a:lstStyle/>
          <a:p>
            <a:fld id="{490689D6-08F4-9246-8340-6E1C330F9F5D}" type="slidenum">
              <a:rPr lang="en-US" smtClean="0"/>
              <a:t>24</a:t>
            </a:fld>
            <a:endParaRPr lang="en-US"/>
          </a:p>
        </p:txBody>
      </p:sp>
    </p:spTree>
    <p:extLst>
      <p:ext uri="{BB962C8B-B14F-4D97-AF65-F5344CB8AC3E}">
        <p14:creationId xmlns:p14="http://schemas.microsoft.com/office/powerpoint/2010/main" val="10961692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90689D6-08F4-9246-8340-6E1C330F9F5D}" type="slidenum">
              <a:rPr lang="en-US" smtClean="0"/>
              <a:t>25</a:t>
            </a:fld>
            <a:endParaRPr lang="en-US"/>
          </a:p>
        </p:txBody>
      </p:sp>
    </p:spTree>
    <p:extLst>
      <p:ext uri="{BB962C8B-B14F-4D97-AF65-F5344CB8AC3E}">
        <p14:creationId xmlns:p14="http://schemas.microsoft.com/office/powerpoint/2010/main" val="21645198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smtClean="0"/>
              <a:t>Teacher Notes:</a:t>
            </a:r>
            <a:endParaRPr lang="en-AU" b="0" dirty="0" smtClean="0"/>
          </a:p>
          <a:p>
            <a:r>
              <a:rPr lang="en-AU" b="0" dirty="0" smtClean="0"/>
              <a:t>More</a:t>
            </a:r>
            <a:r>
              <a:rPr lang="en-AU" b="0" baseline="0" dirty="0" smtClean="0"/>
              <a:t> photographs, stories and images can be found by clicking </a:t>
            </a:r>
            <a:r>
              <a:rPr lang="en-AU" dirty="0" smtClean="0">
                <a:solidFill>
                  <a:schemeClr val="tx1"/>
                </a:solidFill>
                <a:hlinkClick r:id="rId3"/>
              </a:rPr>
              <a:t>Dawn Magazine, August 1965 </a:t>
            </a:r>
            <a:r>
              <a:rPr lang="en-AU" dirty="0" smtClean="0"/>
              <a:t>in the slides</a:t>
            </a:r>
            <a:r>
              <a:rPr lang="en-AU" b="0" baseline="0" dirty="0" smtClean="0"/>
              <a:t> to enhance discussions in this area. </a:t>
            </a:r>
            <a:endParaRPr lang="en-AU" b="0" dirty="0"/>
          </a:p>
        </p:txBody>
      </p:sp>
      <p:sp>
        <p:nvSpPr>
          <p:cNvPr id="4" name="Slide Number Placeholder 3"/>
          <p:cNvSpPr>
            <a:spLocks noGrp="1"/>
          </p:cNvSpPr>
          <p:nvPr>
            <p:ph type="sldNum" sz="quarter" idx="10"/>
          </p:nvPr>
        </p:nvSpPr>
        <p:spPr/>
        <p:txBody>
          <a:bodyPr/>
          <a:lstStyle/>
          <a:p>
            <a:fld id="{490689D6-08F4-9246-8340-6E1C330F9F5D}" type="slidenum">
              <a:rPr lang="en-US" smtClean="0"/>
              <a:t>26</a:t>
            </a:fld>
            <a:endParaRPr lang="en-US"/>
          </a:p>
        </p:txBody>
      </p:sp>
    </p:spTree>
    <p:extLst>
      <p:ext uri="{BB962C8B-B14F-4D97-AF65-F5344CB8AC3E}">
        <p14:creationId xmlns:p14="http://schemas.microsoft.com/office/powerpoint/2010/main" val="104548838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90689D6-08F4-9246-8340-6E1C330F9F5D}" type="slidenum">
              <a:rPr lang="en-US" smtClean="0"/>
              <a:t>27</a:t>
            </a:fld>
            <a:endParaRPr lang="en-US"/>
          </a:p>
        </p:txBody>
      </p:sp>
    </p:spTree>
    <p:extLst>
      <p:ext uri="{BB962C8B-B14F-4D97-AF65-F5344CB8AC3E}">
        <p14:creationId xmlns:p14="http://schemas.microsoft.com/office/powerpoint/2010/main" val="336684573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smtClean="0"/>
              <a:t>Teacher Notes:</a:t>
            </a:r>
          </a:p>
          <a:p>
            <a:endParaRPr lang="en-AU" sz="1200" b="0" i="0" u="none" strike="noStrike" kern="1200" baseline="0" dirty="0" smtClean="0">
              <a:solidFill>
                <a:schemeClr val="tx1"/>
              </a:solidFill>
              <a:latin typeface="+mn-lt"/>
              <a:ea typeface="+mn-ea"/>
              <a:cs typeface="+mn-cs"/>
            </a:endParaRPr>
          </a:p>
          <a:p>
            <a:r>
              <a:rPr lang="en-AU" sz="1200" b="0" i="0" u="none" strike="noStrike" kern="1200" baseline="0" dirty="0" smtClean="0">
                <a:solidFill>
                  <a:schemeClr val="tx1"/>
                </a:solidFill>
                <a:latin typeface="+mn-lt"/>
                <a:ea typeface="+mn-ea"/>
                <a:cs typeface="+mn-cs"/>
              </a:rPr>
              <a:t>Exposing the disastrous impacts of the </a:t>
            </a:r>
            <a:r>
              <a:rPr lang="en-AU" sz="1200" b="0" i="1" u="none" strike="noStrike" kern="1200" baseline="0" dirty="0" smtClean="0">
                <a:solidFill>
                  <a:schemeClr val="tx1"/>
                </a:solidFill>
                <a:latin typeface="+mn-lt"/>
                <a:ea typeface="+mn-ea"/>
                <a:cs typeface="+mn-cs"/>
              </a:rPr>
              <a:t>Aborigines Protection Act</a:t>
            </a:r>
            <a:r>
              <a:rPr lang="en-AU" sz="1200" b="0" i="0" u="none" strike="noStrike" kern="1200" baseline="0" dirty="0" smtClean="0">
                <a:solidFill>
                  <a:schemeClr val="tx1"/>
                </a:solidFill>
                <a:latin typeface="+mn-lt"/>
                <a:ea typeface="+mn-ea"/>
                <a:cs typeface="+mn-cs"/>
              </a:rPr>
              <a:t>, the report provides insights into the experiences of children who had been removed from their families, and finds that the children were disadvantaged in the following ways: </a:t>
            </a:r>
          </a:p>
          <a:p>
            <a:r>
              <a:rPr lang="en-AU" sz="1200" b="0" i="0" u="none" strike="noStrike" kern="1200" baseline="0" dirty="0" smtClean="0">
                <a:solidFill>
                  <a:schemeClr val="tx1"/>
                </a:solidFill>
                <a:latin typeface="+mn-lt"/>
                <a:ea typeface="+mn-ea"/>
                <a:cs typeface="+mn-cs"/>
              </a:rPr>
              <a:t>They were more likely to come to the attention of the police as they grew into adolescence. </a:t>
            </a:r>
          </a:p>
          <a:p>
            <a:r>
              <a:rPr lang="en-AU" sz="1200" b="0" i="0" u="none" strike="noStrike" kern="1200" baseline="0" dirty="0" smtClean="0">
                <a:solidFill>
                  <a:schemeClr val="tx1"/>
                </a:solidFill>
                <a:latin typeface="+mn-lt"/>
                <a:ea typeface="+mn-ea"/>
                <a:cs typeface="+mn-cs"/>
              </a:rPr>
              <a:t>They were more likely to suffer low self- esteem, depression and other mental illnesses. </a:t>
            </a:r>
          </a:p>
          <a:p>
            <a:r>
              <a:rPr lang="en-AU" sz="1200" b="0" i="0" u="none" strike="noStrike" kern="1200" baseline="0" dirty="0" smtClean="0">
                <a:solidFill>
                  <a:schemeClr val="tx1"/>
                </a:solidFill>
                <a:latin typeface="+mn-lt"/>
                <a:ea typeface="+mn-ea"/>
                <a:cs typeface="+mn-cs"/>
              </a:rPr>
              <a:t>They were more vulnerable to physical, emotional and sexual abuse while in ‘care.’ </a:t>
            </a:r>
          </a:p>
          <a:p>
            <a:r>
              <a:rPr lang="en-AU" sz="1200" b="0" i="0" u="none" strike="noStrike" kern="1200" baseline="0" dirty="0" smtClean="0">
                <a:solidFill>
                  <a:schemeClr val="tx1"/>
                </a:solidFill>
                <a:latin typeface="+mn-lt"/>
                <a:ea typeface="+mn-ea"/>
                <a:cs typeface="+mn-cs"/>
              </a:rPr>
              <a:t>They had been almost always taught to reject their Aboriginality and Aboriginal culture. </a:t>
            </a:r>
          </a:p>
          <a:p>
            <a:r>
              <a:rPr lang="en-AU" sz="1200" b="0" i="0" u="none" strike="noStrike" kern="1200" baseline="0" dirty="0" smtClean="0">
                <a:solidFill>
                  <a:schemeClr val="tx1"/>
                </a:solidFill>
                <a:latin typeface="+mn-lt"/>
                <a:ea typeface="+mn-ea"/>
                <a:cs typeface="+mn-cs"/>
              </a:rPr>
              <a:t>They were unable to retain links with their land. </a:t>
            </a:r>
          </a:p>
          <a:p>
            <a:r>
              <a:rPr lang="en-AU" sz="1200" b="0" i="0" u="none" strike="noStrike" kern="1200" baseline="0" dirty="0" smtClean="0">
                <a:solidFill>
                  <a:schemeClr val="tx1"/>
                </a:solidFill>
                <a:latin typeface="+mn-lt"/>
                <a:ea typeface="+mn-ea"/>
                <a:cs typeface="+mn-cs"/>
              </a:rPr>
              <a:t>They could not take a role in the cultural and spiritual life of their former communities. </a:t>
            </a:r>
          </a:p>
          <a:p>
            <a:r>
              <a:rPr lang="en-AU" sz="1200" b="0" i="0" u="none" strike="noStrike" kern="1200" baseline="0" dirty="0" smtClean="0">
                <a:solidFill>
                  <a:schemeClr val="tx1"/>
                </a:solidFill>
                <a:latin typeface="+mn-lt"/>
                <a:ea typeface="+mn-ea"/>
                <a:cs typeface="+mn-cs"/>
              </a:rPr>
              <a:t>They were unlikely to be able to establish their right to native title. </a:t>
            </a:r>
          </a:p>
        </p:txBody>
      </p:sp>
      <p:sp>
        <p:nvSpPr>
          <p:cNvPr id="4" name="Slide Number Placeholder 3"/>
          <p:cNvSpPr>
            <a:spLocks noGrp="1"/>
          </p:cNvSpPr>
          <p:nvPr>
            <p:ph type="sldNum" sz="quarter" idx="10"/>
          </p:nvPr>
        </p:nvSpPr>
        <p:spPr/>
        <p:txBody>
          <a:bodyPr/>
          <a:lstStyle/>
          <a:p>
            <a:fld id="{490689D6-08F4-9246-8340-6E1C330F9F5D}" type="slidenum">
              <a:rPr lang="en-US" smtClean="0"/>
              <a:t>28</a:t>
            </a:fld>
            <a:endParaRPr lang="en-US"/>
          </a:p>
        </p:txBody>
      </p:sp>
    </p:spTree>
    <p:extLst>
      <p:ext uri="{BB962C8B-B14F-4D97-AF65-F5344CB8AC3E}">
        <p14:creationId xmlns:p14="http://schemas.microsoft.com/office/powerpoint/2010/main" val="37140809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sz="1200" b="0" i="0"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90689D6-08F4-9246-8340-6E1C330F9F5D}" type="slidenum">
              <a:rPr lang="en-US" smtClean="0"/>
              <a:t>29</a:t>
            </a:fld>
            <a:endParaRPr lang="en-US"/>
          </a:p>
        </p:txBody>
      </p:sp>
    </p:spTree>
    <p:extLst>
      <p:ext uri="{BB962C8B-B14F-4D97-AF65-F5344CB8AC3E}">
        <p14:creationId xmlns:p14="http://schemas.microsoft.com/office/powerpoint/2010/main" val="35582099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smtClean="0"/>
              <a:t>Further</a:t>
            </a:r>
            <a:r>
              <a:rPr lang="en-AU" b="1" baseline="0" dirty="0" smtClean="0"/>
              <a:t> Discussion:</a:t>
            </a:r>
            <a:endParaRPr lang="en-AU" b="1" dirty="0" smtClean="0"/>
          </a:p>
          <a:p>
            <a:endParaRPr lang="en-AU" dirty="0" smtClean="0"/>
          </a:p>
          <a:p>
            <a:r>
              <a:rPr lang="en-AU" dirty="0" smtClean="0"/>
              <a:t>Research</a:t>
            </a:r>
            <a:r>
              <a:rPr lang="en-AU" baseline="0" dirty="0" smtClean="0"/>
              <a:t> one of the achievements listed and investigate:</a:t>
            </a:r>
          </a:p>
          <a:p>
            <a:pPr marL="171450" indent="-171450">
              <a:buFont typeface="Arial" panose="020B0604020202020204" pitchFamily="34" charset="0"/>
              <a:buChar char="•"/>
            </a:pPr>
            <a:r>
              <a:rPr lang="en-AU" baseline="0" dirty="0" smtClean="0"/>
              <a:t>What impact has it had on Australian Society?</a:t>
            </a:r>
          </a:p>
          <a:p>
            <a:pPr marL="171450" indent="-171450">
              <a:buFont typeface="Arial" panose="020B0604020202020204" pitchFamily="34" charset="0"/>
              <a:buChar char="•"/>
            </a:pPr>
            <a:r>
              <a:rPr lang="en-AU" baseline="0" dirty="0" smtClean="0"/>
              <a:t>What impact has it had for Survivors? </a:t>
            </a:r>
          </a:p>
          <a:p>
            <a:pPr marL="171450" indent="-171450">
              <a:buFont typeface="Arial" panose="020B0604020202020204" pitchFamily="34" charset="0"/>
              <a:buChar char="•"/>
            </a:pPr>
            <a:r>
              <a:rPr lang="en-AU" baseline="0" dirty="0" smtClean="0"/>
              <a:t>Are there any criticisms from Survivors?</a:t>
            </a:r>
          </a:p>
          <a:p>
            <a:pPr marL="171450" indent="-171450">
              <a:buFontTx/>
              <a:buChar char="-"/>
            </a:pPr>
            <a:endParaRPr lang="en-AU" baseline="0" dirty="0" smtClean="0"/>
          </a:p>
        </p:txBody>
      </p:sp>
      <p:sp>
        <p:nvSpPr>
          <p:cNvPr id="4" name="Slide Number Placeholder 3"/>
          <p:cNvSpPr>
            <a:spLocks noGrp="1"/>
          </p:cNvSpPr>
          <p:nvPr>
            <p:ph type="sldNum" sz="quarter" idx="10"/>
          </p:nvPr>
        </p:nvSpPr>
        <p:spPr/>
        <p:txBody>
          <a:bodyPr/>
          <a:lstStyle/>
          <a:p>
            <a:fld id="{490689D6-08F4-9246-8340-6E1C330F9F5D}" type="slidenum">
              <a:rPr lang="en-US" smtClean="0"/>
              <a:t>30</a:t>
            </a:fld>
            <a:endParaRPr lang="en-US"/>
          </a:p>
        </p:txBody>
      </p:sp>
    </p:spTree>
    <p:extLst>
      <p:ext uri="{BB962C8B-B14F-4D97-AF65-F5344CB8AC3E}">
        <p14:creationId xmlns:p14="http://schemas.microsoft.com/office/powerpoint/2010/main" val="47013696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smtClean="0"/>
              <a:t>Teacher Notes:</a:t>
            </a:r>
          </a:p>
          <a:p>
            <a:r>
              <a:rPr lang="en-AU" dirty="0" smtClean="0"/>
              <a:t>Topics for further exploration:</a:t>
            </a:r>
          </a:p>
          <a:p>
            <a:r>
              <a:rPr lang="en-AU" dirty="0" smtClean="0"/>
              <a:t>Royal Commissions – the challenges of confronting an ugly history.</a:t>
            </a:r>
          </a:p>
          <a:p>
            <a:r>
              <a:rPr lang="en-AU" dirty="0" smtClean="0"/>
              <a:t>Visibility of the history through healing centres, museums etc.</a:t>
            </a:r>
          </a:p>
          <a:p>
            <a:r>
              <a:rPr lang="en-AU" dirty="0" smtClean="0"/>
              <a:t>Treaty and Recognition Debate.</a:t>
            </a:r>
          </a:p>
          <a:p>
            <a:pPr marL="171450" indent="-171450">
              <a:buFontTx/>
              <a:buChar char="-"/>
            </a:pPr>
            <a:endParaRPr lang="en-AU" baseline="0" dirty="0" smtClean="0"/>
          </a:p>
        </p:txBody>
      </p:sp>
      <p:sp>
        <p:nvSpPr>
          <p:cNvPr id="4" name="Slide Number Placeholder 3"/>
          <p:cNvSpPr>
            <a:spLocks noGrp="1"/>
          </p:cNvSpPr>
          <p:nvPr>
            <p:ph type="sldNum" sz="quarter" idx="10"/>
          </p:nvPr>
        </p:nvSpPr>
        <p:spPr/>
        <p:txBody>
          <a:bodyPr/>
          <a:lstStyle/>
          <a:p>
            <a:fld id="{490689D6-08F4-9246-8340-6E1C330F9F5D}" type="slidenum">
              <a:rPr lang="en-US" smtClean="0"/>
              <a:t>31</a:t>
            </a:fld>
            <a:endParaRPr lang="en-US"/>
          </a:p>
        </p:txBody>
      </p:sp>
    </p:spTree>
    <p:extLst>
      <p:ext uri="{BB962C8B-B14F-4D97-AF65-F5344CB8AC3E}">
        <p14:creationId xmlns:p14="http://schemas.microsoft.com/office/powerpoint/2010/main" val="13695678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AU" dirty="0" smtClean="0">
                <a:hlinkClick r:id="rId3"/>
              </a:rPr>
              <a:t>http://www.kinchelaboyshome.org.au/</a:t>
            </a:r>
            <a:endParaRPr lang="en-AU" dirty="0" smtClean="0"/>
          </a:p>
          <a:p>
            <a:endParaRPr lang="en-AU" baseline="0" dirty="0"/>
          </a:p>
          <a:p>
            <a:r>
              <a:rPr lang="en-AU" b="1" dirty="0" smtClean="0"/>
              <a:t>Discussion Questions:</a:t>
            </a:r>
          </a:p>
          <a:p>
            <a:r>
              <a:rPr lang="en-AU" dirty="0" smtClean="0"/>
              <a:t>What</a:t>
            </a:r>
            <a:r>
              <a:rPr lang="en-AU" baseline="0" dirty="0" smtClean="0"/>
              <a:t> is the significance of these gates for the Survivors of KBH?</a:t>
            </a:r>
          </a:p>
          <a:p>
            <a:r>
              <a:rPr lang="en-AU" baseline="0" dirty="0" smtClean="0"/>
              <a:t>What is the significance of these gates for the Australian public?</a:t>
            </a:r>
          </a:p>
          <a:p>
            <a:r>
              <a:rPr lang="en-AU" baseline="0" dirty="0" smtClean="0"/>
              <a:t>The Survivors of KBH intend that eventually the original gates will be exhibited at the Kinchela Boys Home Museum at the site of the Boys Home. Why is it important for the KBH Survivors to hold on to their history?</a:t>
            </a:r>
            <a:endParaRPr lang="en-AU" dirty="0" smtClean="0"/>
          </a:p>
        </p:txBody>
      </p:sp>
      <p:sp>
        <p:nvSpPr>
          <p:cNvPr id="4" name="Slide Number Placeholder 3"/>
          <p:cNvSpPr>
            <a:spLocks noGrp="1"/>
          </p:cNvSpPr>
          <p:nvPr>
            <p:ph type="sldNum" sz="quarter" idx="10"/>
          </p:nvPr>
        </p:nvSpPr>
        <p:spPr/>
        <p:txBody>
          <a:bodyPr/>
          <a:lstStyle/>
          <a:p>
            <a:fld id="{490689D6-08F4-9246-8340-6E1C330F9F5D}" type="slidenum">
              <a:rPr lang="en-US" smtClean="0"/>
              <a:t>3</a:t>
            </a:fld>
            <a:endParaRPr lang="en-US"/>
          </a:p>
        </p:txBody>
      </p:sp>
    </p:spTree>
    <p:extLst>
      <p:ext uri="{BB962C8B-B14F-4D97-AF65-F5344CB8AC3E}">
        <p14:creationId xmlns:p14="http://schemas.microsoft.com/office/powerpoint/2010/main" val="4809239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90689D6-08F4-9246-8340-6E1C330F9F5D}" type="slidenum">
              <a:rPr lang="en-US" smtClean="0"/>
              <a:t>32</a:t>
            </a:fld>
            <a:endParaRPr lang="en-US"/>
          </a:p>
        </p:txBody>
      </p:sp>
    </p:spTree>
    <p:extLst>
      <p:ext uri="{BB962C8B-B14F-4D97-AF65-F5344CB8AC3E}">
        <p14:creationId xmlns:p14="http://schemas.microsoft.com/office/powerpoint/2010/main" val="45889403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90689D6-08F4-9246-8340-6E1C330F9F5D}" type="slidenum">
              <a:rPr lang="en-US" smtClean="0"/>
              <a:t>33</a:t>
            </a:fld>
            <a:endParaRPr lang="en-US"/>
          </a:p>
        </p:txBody>
      </p:sp>
    </p:spTree>
    <p:extLst>
      <p:ext uri="{BB962C8B-B14F-4D97-AF65-F5344CB8AC3E}">
        <p14:creationId xmlns:p14="http://schemas.microsoft.com/office/powerpoint/2010/main" val="367354422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smtClean="0"/>
              <a:t>Teacher Notes:</a:t>
            </a:r>
          </a:p>
          <a:p>
            <a:r>
              <a:rPr lang="en-AU" b="0" dirty="0" smtClean="0"/>
              <a:t>Children can access</a:t>
            </a:r>
            <a:r>
              <a:rPr lang="en-AU" b="0" baseline="0" dirty="0" smtClean="0"/>
              <a:t> the full declaration here: http://www.ohchr.org/EN/UDHR/Documents/UDHR_Translations/eng.pdf</a:t>
            </a:r>
            <a:endParaRPr lang="en-AU" b="0" dirty="0" smtClean="0"/>
          </a:p>
          <a:p>
            <a:pPr marL="0" marR="0" lvl="0" indent="0" algn="l" defTabSz="457200" rtl="0" eaLnBrk="1" fontAlgn="auto" latinLnBrk="0" hangingPunct="1">
              <a:lnSpc>
                <a:spcPct val="100000"/>
              </a:lnSpc>
              <a:spcBef>
                <a:spcPts val="0"/>
              </a:spcBef>
              <a:spcAft>
                <a:spcPts val="0"/>
              </a:spcAft>
              <a:buClrTx/>
              <a:buSzTx/>
              <a:buFontTx/>
              <a:buNone/>
              <a:tabLst/>
              <a:defRPr/>
            </a:pPr>
            <a:endParaRPr lang="en-AU"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AU" dirty="0" smtClean="0"/>
              <a:t>Explore the role Australia had in the</a:t>
            </a:r>
            <a:r>
              <a:rPr lang="en-AU" baseline="0" dirty="0" smtClean="0"/>
              <a:t> development of the declaration.</a:t>
            </a:r>
            <a:endParaRPr lang="en-AU" dirty="0" smtClean="0"/>
          </a:p>
          <a:p>
            <a:endParaRPr lang="en-AU" b="0" u="none" dirty="0" smtClean="0">
              <a:solidFill>
                <a:schemeClr val="tx1"/>
              </a:solidFill>
            </a:endParaRPr>
          </a:p>
          <a:p>
            <a:r>
              <a:rPr lang="en-AU" u="none" dirty="0" smtClean="0">
                <a:solidFill>
                  <a:schemeClr val="tx1"/>
                </a:solidFill>
                <a:hlinkClick r:id="rId3"/>
              </a:rPr>
              <a:t>Convention on the Prevention and Punishment of the Crime of Genocide</a:t>
            </a:r>
            <a:r>
              <a:rPr lang="en-AU" u="none" dirty="0" smtClean="0">
                <a:solidFill>
                  <a:schemeClr val="tx1"/>
                </a:solidFill>
              </a:rPr>
              <a:t>: http://www.austlii.edu.au/au/other/dfat/treaties/1951/2.html</a:t>
            </a:r>
          </a:p>
          <a:p>
            <a:r>
              <a:rPr lang="en-AU" u="none" dirty="0" smtClean="0">
                <a:solidFill>
                  <a:schemeClr val="tx1"/>
                </a:solidFill>
              </a:rPr>
              <a:t> (Paris, 9 December 1948)</a:t>
            </a:r>
          </a:p>
          <a:p>
            <a:r>
              <a:rPr lang="en-AU" u="none" dirty="0" smtClean="0">
                <a:solidFill>
                  <a:schemeClr val="tx1"/>
                </a:solidFill>
              </a:rPr>
              <a:t> </a:t>
            </a:r>
            <a:r>
              <a:rPr lang="en-AU" u="none" dirty="0" smtClean="0">
                <a:solidFill>
                  <a:schemeClr val="tx1"/>
                </a:solidFill>
                <a:hlinkClick r:id="rId3"/>
              </a:rPr>
              <a:t>Entry into force for Australia and generally: </a:t>
            </a:r>
            <a:r>
              <a:rPr lang="en-AU" u="none" dirty="0" smtClean="0">
                <a:solidFill>
                  <a:schemeClr val="tx1"/>
                </a:solidFill>
              </a:rPr>
              <a:t>12 January 1951</a:t>
            </a:r>
          </a:p>
          <a:p>
            <a:endParaRPr lang="en-AU" dirty="0" smtClean="0"/>
          </a:p>
          <a:p>
            <a:endParaRPr lang="en-AU" dirty="0" smtClean="0"/>
          </a:p>
          <a:p>
            <a:endParaRPr lang="en-AU" b="1" dirty="0" smtClean="0"/>
          </a:p>
          <a:p>
            <a:endParaRPr lang="en-AU" b="1" dirty="0"/>
          </a:p>
        </p:txBody>
      </p:sp>
      <p:sp>
        <p:nvSpPr>
          <p:cNvPr id="4" name="Slide Number Placeholder 3"/>
          <p:cNvSpPr>
            <a:spLocks noGrp="1"/>
          </p:cNvSpPr>
          <p:nvPr>
            <p:ph type="sldNum" sz="quarter" idx="10"/>
          </p:nvPr>
        </p:nvSpPr>
        <p:spPr/>
        <p:txBody>
          <a:bodyPr/>
          <a:lstStyle/>
          <a:p>
            <a:fld id="{490689D6-08F4-9246-8340-6E1C330F9F5D}" type="slidenum">
              <a:rPr lang="en-US" smtClean="0"/>
              <a:t>35</a:t>
            </a:fld>
            <a:endParaRPr lang="en-US"/>
          </a:p>
        </p:txBody>
      </p:sp>
    </p:spTree>
    <p:extLst>
      <p:ext uri="{BB962C8B-B14F-4D97-AF65-F5344CB8AC3E}">
        <p14:creationId xmlns:p14="http://schemas.microsoft.com/office/powerpoint/2010/main" val="320607461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smtClean="0"/>
              <a:t>Teacher Notes:</a:t>
            </a:r>
          </a:p>
          <a:p>
            <a:endParaRPr lang="en-AU" b="1"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AU" dirty="0" smtClean="0"/>
              <a:t>There is a video giving </a:t>
            </a:r>
            <a:r>
              <a:rPr lang="en-AU" dirty="0" smtClean="0">
                <a:hlinkClick r:id="rId3"/>
              </a:rPr>
              <a:t>background information about UNDRIP </a:t>
            </a:r>
            <a:r>
              <a:rPr lang="en-AU" dirty="0" smtClean="0"/>
              <a:t>that can be played prior to investigating this document.</a:t>
            </a:r>
          </a:p>
          <a:p>
            <a:endParaRPr lang="en-AU" dirty="0" smtClean="0"/>
          </a:p>
          <a:p>
            <a:r>
              <a:rPr lang="en-AU" b="1" dirty="0" smtClean="0"/>
              <a:t>Further </a:t>
            </a:r>
            <a:r>
              <a:rPr lang="en-AU" b="1" dirty="0"/>
              <a:t>Discussion:</a:t>
            </a:r>
          </a:p>
          <a:p>
            <a:pPr marL="0" marR="0" lvl="0" indent="0" algn="l" defTabSz="457200" rtl="0" eaLnBrk="1" fontAlgn="auto" latinLnBrk="0" hangingPunct="1">
              <a:lnSpc>
                <a:spcPct val="100000"/>
              </a:lnSpc>
              <a:spcBef>
                <a:spcPts val="0"/>
              </a:spcBef>
              <a:spcAft>
                <a:spcPts val="0"/>
              </a:spcAft>
              <a:buClrTx/>
              <a:buSzTx/>
              <a:buFontTx/>
              <a:buNone/>
              <a:tabLst/>
              <a:defRPr/>
            </a:pPr>
            <a:r>
              <a:rPr lang="en-AU" dirty="0"/>
              <a:t>Investigate the role Australia played in the development of this charter. Why do you think the Australian Government was so resistant to specific rights? </a:t>
            </a:r>
          </a:p>
          <a:p>
            <a:endParaRPr lang="en-AU" dirty="0"/>
          </a:p>
        </p:txBody>
      </p:sp>
      <p:sp>
        <p:nvSpPr>
          <p:cNvPr id="4" name="Slide Number Placeholder 3"/>
          <p:cNvSpPr>
            <a:spLocks noGrp="1"/>
          </p:cNvSpPr>
          <p:nvPr>
            <p:ph type="sldNum" sz="quarter" idx="10"/>
          </p:nvPr>
        </p:nvSpPr>
        <p:spPr/>
        <p:txBody>
          <a:bodyPr/>
          <a:lstStyle/>
          <a:p>
            <a:fld id="{490689D6-08F4-9246-8340-6E1C330F9F5D}" type="slidenum">
              <a:rPr lang="en-US" smtClean="0"/>
              <a:t>36</a:t>
            </a:fld>
            <a:endParaRPr lang="en-US"/>
          </a:p>
        </p:txBody>
      </p:sp>
    </p:spTree>
    <p:extLst>
      <p:ext uri="{BB962C8B-B14F-4D97-AF65-F5344CB8AC3E}">
        <p14:creationId xmlns:p14="http://schemas.microsoft.com/office/powerpoint/2010/main" val="111824465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smtClean="0"/>
              <a:t>Teacher Notes:</a:t>
            </a:r>
          </a:p>
          <a:p>
            <a:endParaRPr lang="en-AU" dirty="0" smtClean="0"/>
          </a:p>
          <a:p>
            <a:r>
              <a:rPr lang="en-AU" dirty="0" smtClean="0"/>
              <a:t>Download</a:t>
            </a:r>
            <a:r>
              <a:rPr lang="en-AU" baseline="0" dirty="0" smtClean="0"/>
              <a:t> </a:t>
            </a:r>
            <a:r>
              <a:rPr lang="en-AU" baseline="0" dirty="0"/>
              <a:t>or share this document with students so they are able to have a close look at the Articles. </a:t>
            </a:r>
          </a:p>
          <a:p>
            <a:endParaRPr lang="en-AU" baseline="0" dirty="0"/>
          </a:p>
          <a:p>
            <a:r>
              <a:rPr lang="en-AU" baseline="0" dirty="0"/>
              <a:t>Find out more </a:t>
            </a:r>
            <a:r>
              <a:rPr lang="en-AU" baseline="0" dirty="0" smtClean="0"/>
              <a:t>about </a:t>
            </a:r>
            <a:r>
              <a:rPr lang="en-AU" dirty="0" smtClean="0">
                <a:hlinkClick r:id="rId3"/>
              </a:rPr>
              <a:t>Catholic Social Teaching</a:t>
            </a:r>
            <a:r>
              <a:rPr lang="en-AU" dirty="0" smtClean="0"/>
              <a:t>- http://www.caritas.org.au/learn/catholic-social-teaching</a:t>
            </a:r>
            <a:endParaRPr lang="en-AU" baseline="0" dirty="0" smtClean="0"/>
          </a:p>
          <a:p>
            <a:endParaRPr lang="en-AU" baseline="0" dirty="0"/>
          </a:p>
        </p:txBody>
      </p:sp>
      <p:sp>
        <p:nvSpPr>
          <p:cNvPr id="4" name="Slide Number Placeholder 3"/>
          <p:cNvSpPr>
            <a:spLocks noGrp="1"/>
          </p:cNvSpPr>
          <p:nvPr>
            <p:ph type="sldNum" sz="quarter" idx="10"/>
          </p:nvPr>
        </p:nvSpPr>
        <p:spPr/>
        <p:txBody>
          <a:bodyPr/>
          <a:lstStyle/>
          <a:p>
            <a:fld id="{490689D6-08F4-9246-8340-6E1C330F9F5D}" type="slidenum">
              <a:rPr lang="en-US" smtClean="0"/>
              <a:t>37</a:t>
            </a:fld>
            <a:endParaRPr lang="en-US"/>
          </a:p>
        </p:txBody>
      </p:sp>
    </p:spTree>
    <p:extLst>
      <p:ext uri="{BB962C8B-B14F-4D97-AF65-F5344CB8AC3E}">
        <p14:creationId xmlns:p14="http://schemas.microsoft.com/office/powerpoint/2010/main" val="19840844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AU" b="1" dirty="0" smtClean="0"/>
              <a:t>Teacher Notes:</a:t>
            </a:r>
          </a:p>
          <a:p>
            <a:endParaRPr lang="en-AU" dirty="0" smtClean="0"/>
          </a:p>
          <a:p>
            <a:r>
              <a:rPr lang="en-AU" dirty="0" smtClean="0"/>
              <a:t>The </a:t>
            </a:r>
            <a:r>
              <a:rPr lang="en-AU" dirty="0"/>
              <a:t>Mabo Case was a significant legal case in Australia that recognised the land rights of the Meriam people, traditional owners of the Murray Islands (which include the islands of </a:t>
            </a:r>
            <a:r>
              <a:rPr lang="en-AU" dirty="0" err="1"/>
              <a:t>Mer</a:t>
            </a:r>
            <a:r>
              <a:rPr lang="en-AU" dirty="0"/>
              <a:t>, </a:t>
            </a:r>
            <a:r>
              <a:rPr lang="en-AU" dirty="0" err="1"/>
              <a:t>Dauer</a:t>
            </a:r>
            <a:r>
              <a:rPr lang="en-AU" dirty="0"/>
              <a:t> and </a:t>
            </a:r>
            <a:r>
              <a:rPr lang="en-AU" dirty="0" err="1"/>
              <a:t>Waier</a:t>
            </a:r>
            <a:r>
              <a:rPr lang="en-AU" dirty="0"/>
              <a:t>) in the Torres Strait. The Mabo Case challenged the existing Australian legal system from two perspectives:</a:t>
            </a:r>
          </a:p>
          <a:p>
            <a:r>
              <a:rPr lang="en-AU" dirty="0"/>
              <a:t>On the assumption that Aboriginal and Torres Strait Islander peoples had no concept of land ownership before the arrival of British colonisers in 1788 (terra nullius).</a:t>
            </a:r>
          </a:p>
          <a:p>
            <a:r>
              <a:rPr lang="en-AU" dirty="0"/>
              <a:t>That sovereignty delivered complete ownership of all land in the new Colony to the Crown, abolishing any existing rights that may have existed previously.</a:t>
            </a:r>
          </a:p>
          <a:p>
            <a:r>
              <a:rPr lang="en-AU" dirty="0"/>
              <a:t>Source: https://aiatsis.gov.au/explore/articles/mabo-case</a:t>
            </a:r>
          </a:p>
          <a:p>
            <a:endParaRPr lang="en-AU" b="1" dirty="0" smtClean="0"/>
          </a:p>
          <a:p>
            <a:r>
              <a:rPr lang="en-AU" sz="1200" b="1" kern="1200" dirty="0" smtClean="0">
                <a:solidFill>
                  <a:schemeClr val="tx1"/>
                </a:solidFill>
                <a:effectLst/>
                <a:latin typeface="+mn-lt"/>
                <a:ea typeface="+mn-ea"/>
                <a:cs typeface="+mn-cs"/>
              </a:rPr>
              <a:t>Further Research</a:t>
            </a:r>
          </a:p>
          <a:p>
            <a:r>
              <a:rPr lang="en-AU" sz="1200" kern="1200" dirty="0" smtClean="0">
                <a:solidFill>
                  <a:schemeClr val="tx1"/>
                </a:solidFill>
                <a:effectLst/>
                <a:latin typeface="+mn-lt"/>
                <a:ea typeface="+mn-ea"/>
                <a:cs typeface="+mn-cs"/>
              </a:rPr>
              <a:t>You may be aware that there is currently wide debate across Australia about whether the Constitution should be amended to recognise Aboriginal and Torres Strait Islander peoples in a Preamble, as well as other more substantive changes to remove Sections that allow for Racial Discrimination and include a new anti-discrimination clause. Research the suggested amendments and answer the following questions (for support see </a:t>
            </a:r>
            <a:r>
              <a:rPr lang="en-AU" sz="1200" u="sng" kern="1200" dirty="0" smtClean="0">
                <a:solidFill>
                  <a:schemeClr val="tx1"/>
                </a:solidFill>
                <a:effectLst/>
                <a:latin typeface="+mn-lt"/>
                <a:ea typeface="+mn-ea"/>
                <a:cs typeface="+mn-cs"/>
                <a:hlinkClick r:id="rId3"/>
              </a:rPr>
              <a:t>https://www.referendumcouncil.org.au/resources/introduction_to_the_issues</a:t>
            </a:r>
            <a:r>
              <a:rPr lang="en-AU" sz="1200" kern="1200" dirty="0" smtClean="0">
                <a:solidFill>
                  <a:schemeClr val="tx1"/>
                </a:solidFill>
                <a:effectLst/>
                <a:latin typeface="+mn-lt"/>
                <a:ea typeface="+mn-ea"/>
                <a:cs typeface="+mn-cs"/>
              </a:rPr>
              <a:t> );</a:t>
            </a:r>
          </a:p>
          <a:p>
            <a:pPr lvl="0"/>
            <a:r>
              <a:rPr lang="en-AU" sz="1200" kern="1200" dirty="0" smtClean="0">
                <a:solidFill>
                  <a:schemeClr val="tx1"/>
                </a:solidFill>
                <a:effectLst/>
                <a:latin typeface="+mn-lt"/>
                <a:ea typeface="+mn-ea"/>
                <a:cs typeface="+mn-cs"/>
              </a:rPr>
              <a:t>Would the proposed amendment provide any greater legal protection for the rights of Aboriginal and Torres Strait Islander peoples?</a:t>
            </a:r>
          </a:p>
          <a:p>
            <a:pPr lvl="0"/>
            <a:r>
              <a:rPr lang="en-AU" sz="1200" kern="1200" dirty="0" smtClean="0">
                <a:solidFill>
                  <a:schemeClr val="tx1"/>
                </a:solidFill>
                <a:effectLst/>
                <a:latin typeface="+mn-lt"/>
                <a:ea typeface="+mn-ea"/>
                <a:cs typeface="+mn-cs"/>
              </a:rPr>
              <a:t>Search media articles online (</a:t>
            </a:r>
            <a:r>
              <a:rPr lang="en-AU" sz="1200" kern="1200" dirty="0" err="1" smtClean="0">
                <a:solidFill>
                  <a:schemeClr val="tx1"/>
                </a:solidFill>
                <a:effectLst/>
                <a:latin typeface="+mn-lt"/>
                <a:ea typeface="+mn-ea"/>
                <a:cs typeface="+mn-cs"/>
              </a:rPr>
              <a:t>eg</a:t>
            </a:r>
            <a:r>
              <a:rPr lang="en-AU" sz="1200" kern="1200" dirty="0" smtClean="0">
                <a:solidFill>
                  <a:schemeClr val="tx1"/>
                </a:solidFill>
                <a:effectLst/>
                <a:latin typeface="+mn-lt"/>
                <a:ea typeface="+mn-ea"/>
                <a:cs typeface="+mn-cs"/>
              </a:rPr>
              <a:t> ABC, SBS, NITV, the Guardian) to investigate what Aboriginal and Torres Strait Islander people and organisations are saying about the proposed amendments. What are some of the different perspectives? Are there any additional amendments Aboriginal and Torres Strait Islander peoples would like to see included?</a:t>
            </a:r>
          </a:p>
          <a:p>
            <a:pPr lvl="0"/>
            <a:r>
              <a:rPr lang="en-AU" sz="1200" kern="1200" dirty="0" smtClean="0">
                <a:solidFill>
                  <a:schemeClr val="tx1"/>
                </a:solidFill>
                <a:effectLst/>
                <a:latin typeface="+mn-lt"/>
                <a:ea typeface="+mn-ea"/>
                <a:cs typeface="+mn-cs"/>
              </a:rPr>
              <a:t>Discuss as a class, what amendments do you think should be included if we have a Referendum and why?</a:t>
            </a:r>
          </a:p>
          <a:p>
            <a:endParaRPr lang="en-AU" dirty="0"/>
          </a:p>
          <a:p>
            <a:endParaRPr lang="en-AU" dirty="0"/>
          </a:p>
        </p:txBody>
      </p:sp>
      <p:sp>
        <p:nvSpPr>
          <p:cNvPr id="4" name="Slide Number Placeholder 3"/>
          <p:cNvSpPr>
            <a:spLocks noGrp="1"/>
          </p:cNvSpPr>
          <p:nvPr>
            <p:ph type="sldNum" sz="quarter" idx="10"/>
          </p:nvPr>
        </p:nvSpPr>
        <p:spPr/>
        <p:txBody>
          <a:bodyPr/>
          <a:lstStyle/>
          <a:p>
            <a:fld id="{490689D6-08F4-9246-8340-6E1C330F9F5D}" type="slidenum">
              <a:rPr lang="en-US" smtClean="0"/>
              <a:t>38</a:t>
            </a:fld>
            <a:endParaRPr lang="en-US"/>
          </a:p>
        </p:txBody>
      </p:sp>
    </p:spTree>
    <p:extLst>
      <p:ext uri="{BB962C8B-B14F-4D97-AF65-F5344CB8AC3E}">
        <p14:creationId xmlns:p14="http://schemas.microsoft.com/office/powerpoint/2010/main" val="246093568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90689D6-08F4-9246-8340-6E1C330F9F5D}" type="slidenum">
              <a:rPr lang="en-US" smtClean="0"/>
              <a:t>39</a:t>
            </a:fld>
            <a:endParaRPr lang="en-US"/>
          </a:p>
        </p:txBody>
      </p:sp>
    </p:spTree>
    <p:extLst>
      <p:ext uri="{BB962C8B-B14F-4D97-AF65-F5344CB8AC3E}">
        <p14:creationId xmlns:p14="http://schemas.microsoft.com/office/powerpoint/2010/main" val="21600424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smtClean="0">
                <a:latin typeface="Arial" panose="020B0604020202020204" pitchFamily="34" charset="0"/>
                <a:cs typeface="Arial" panose="020B0604020202020204" pitchFamily="34" charset="0"/>
              </a:rPr>
              <a:t>Teacher Notes: </a:t>
            </a:r>
          </a:p>
          <a:p>
            <a:endParaRPr lang="en-AU" b="1" dirty="0" smtClean="0">
              <a:latin typeface="Arial" panose="020B0604020202020204" pitchFamily="34" charset="0"/>
              <a:cs typeface="Arial" panose="020B0604020202020204" pitchFamily="34" charset="0"/>
            </a:endParaRPr>
          </a:p>
          <a:p>
            <a:r>
              <a:rPr lang="en-AU" b="1" dirty="0" smtClean="0">
                <a:latin typeface="Arial" panose="020B0604020202020204" pitchFamily="34" charset="0"/>
                <a:cs typeface="Arial" panose="020B0604020202020204" pitchFamily="34" charset="0"/>
              </a:rPr>
              <a:t>Caritas</a:t>
            </a:r>
          </a:p>
          <a:p>
            <a:r>
              <a:rPr lang="en-AU" b="1" dirty="0" smtClean="0">
                <a:latin typeface="Arial" panose="020B0604020202020204" pitchFamily="34" charset="0"/>
                <a:cs typeface="Arial" panose="020B0604020202020204" pitchFamily="34" charset="0"/>
              </a:rPr>
              <a:t>Our approach: valuing partnership</a:t>
            </a:r>
          </a:p>
          <a:p>
            <a:r>
              <a:rPr lang="en-AU" dirty="0" smtClean="0">
                <a:latin typeface="Arial" panose="020B0604020202020204" pitchFamily="34" charset="0"/>
                <a:cs typeface="Arial" panose="020B0604020202020204" pitchFamily="34" charset="0"/>
              </a:rPr>
              <a:t>Our Australian Indigenous program was established in 1972 and renamed the First Australians program in 2012. To learn more about the change of name, read our blog – </a:t>
            </a:r>
            <a:r>
              <a:rPr lang="en-AU" dirty="0" smtClean="0">
                <a:latin typeface="Arial" panose="020B0604020202020204" pitchFamily="34" charset="0"/>
                <a:cs typeface="Arial" panose="020B0604020202020204" pitchFamily="34" charset="0"/>
                <a:hlinkClick r:id="rId3"/>
              </a:rPr>
              <a:t>Recognising First Australians</a:t>
            </a:r>
            <a:r>
              <a:rPr lang="en-AU" dirty="0" smtClean="0">
                <a:latin typeface="Arial" panose="020B0604020202020204" pitchFamily="34" charset="0"/>
                <a:cs typeface="Arial" panose="020B0604020202020204" pitchFamily="34" charset="0"/>
              </a:rPr>
              <a:t>. http://www.caritas.org.au/learn/blog/blog-detail/recognising-first-australians</a:t>
            </a:r>
            <a:br>
              <a:rPr lang="en-AU" dirty="0" smtClean="0">
                <a:latin typeface="Arial" panose="020B0604020202020204" pitchFamily="34" charset="0"/>
                <a:cs typeface="Arial" panose="020B0604020202020204" pitchFamily="34" charset="0"/>
              </a:rPr>
            </a:br>
            <a:r>
              <a:rPr lang="en-AU" dirty="0" smtClean="0">
                <a:latin typeface="Arial" panose="020B0604020202020204" pitchFamily="34" charset="0"/>
                <a:cs typeface="Arial" panose="020B0604020202020204" pitchFamily="34" charset="0"/>
              </a:rPr>
              <a:t/>
            </a:r>
            <a:br>
              <a:rPr lang="en-AU" dirty="0" smtClean="0">
                <a:latin typeface="Arial" panose="020B0604020202020204" pitchFamily="34" charset="0"/>
                <a:cs typeface="Arial" panose="020B0604020202020204" pitchFamily="34" charset="0"/>
              </a:rPr>
            </a:br>
            <a:r>
              <a:rPr lang="en-AU" dirty="0" smtClean="0">
                <a:latin typeface="Arial" panose="020B0604020202020204" pitchFamily="34" charset="0"/>
                <a:cs typeface="Arial" panose="020B0604020202020204" pitchFamily="34" charset="0"/>
              </a:rPr>
              <a:t>Our approach is flexible, respectful and sensitive. We are guided by the right to self-determination. We work in partnerships with Aboriginal and Torres Strait Islander peoples towards the common cause of strengthening Aboriginal and Torres Strait Islander initiatives and solutions. </a:t>
            </a:r>
            <a:br>
              <a:rPr lang="en-AU" dirty="0" smtClean="0">
                <a:latin typeface="Arial" panose="020B0604020202020204" pitchFamily="34" charset="0"/>
                <a:cs typeface="Arial" panose="020B0604020202020204" pitchFamily="34" charset="0"/>
              </a:rPr>
            </a:br>
            <a:r>
              <a:rPr lang="en-AU" dirty="0" smtClean="0">
                <a:latin typeface="Arial" panose="020B0604020202020204" pitchFamily="34" charset="0"/>
                <a:cs typeface="Arial" panose="020B0604020202020204" pitchFamily="34" charset="0"/>
              </a:rPr>
              <a:t/>
            </a:r>
            <a:br>
              <a:rPr lang="en-AU" dirty="0" smtClean="0">
                <a:latin typeface="Arial" panose="020B0604020202020204" pitchFamily="34" charset="0"/>
                <a:cs typeface="Arial" panose="020B0604020202020204" pitchFamily="34" charset="0"/>
              </a:rPr>
            </a:br>
            <a:r>
              <a:rPr lang="en-AU" dirty="0" smtClean="0">
                <a:latin typeface="Arial" panose="020B0604020202020204" pitchFamily="34" charset="0"/>
                <a:cs typeface="Arial" panose="020B0604020202020204" pitchFamily="34" charset="0"/>
              </a:rPr>
              <a:t>The projects we support are shaped by the priority to strengthen cultural identity and spirituality, and centred around the importance of strong inter-generational relationships and healing. Our partners work in many various ways that include supporting health and wellbeing, developing culturally meaningful enterprises, re-establishing community leadership structures, fostering healing and understanding of intergenerational trauma, training families in financial management, and developing youth leadership and connection to culture.</a:t>
            </a:r>
          </a:p>
          <a:p>
            <a:endParaRPr lang="en-AU" dirty="0"/>
          </a:p>
        </p:txBody>
      </p:sp>
      <p:sp>
        <p:nvSpPr>
          <p:cNvPr id="4" name="Slide Number Placeholder 3"/>
          <p:cNvSpPr>
            <a:spLocks noGrp="1"/>
          </p:cNvSpPr>
          <p:nvPr>
            <p:ph type="sldNum" sz="quarter" idx="10"/>
          </p:nvPr>
        </p:nvSpPr>
        <p:spPr/>
        <p:txBody>
          <a:bodyPr/>
          <a:lstStyle/>
          <a:p>
            <a:fld id="{490689D6-08F4-9246-8340-6E1C330F9F5D}" type="slidenum">
              <a:rPr lang="en-US" smtClean="0"/>
              <a:t>40</a:t>
            </a:fld>
            <a:endParaRPr lang="en-US"/>
          </a:p>
        </p:txBody>
      </p:sp>
    </p:spTree>
    <p:extLst>
      <p:ext uri="{BB962C8B-B14F-4D97-AF65-F5344CB8AC3E}">
        <p14:creationId xmlns:p14="http://schemas.microsoft.com/office/powerpoint/2010/main" val="413558570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dirty="0" smtClean="0">
                <a:solidFill>
                  <a:schemeClr val="tx1"/>
                </a:solidFill>
                <a:effectLst/>
                <a:latin typeface="+mn-lt"/>
                <a:ea typeface="+mn-ea"/>
                <a:cs typeface="+mn-cs"/>
              </a:rPr>
              <a:t>Further Discussion:</a:t>
            </a:r>
          </a:p>
          <a:p>
            <a:endParaRPr lang="en-AU" sz="1200" b="1" kern="1200" dirty="0" smtClean="0">
              <a:solidFill>
                <a:schemeClr val="tx1"/>
              </a:solidFill>
              <a:effectLst/>
              <a:latin typeface="+mn-lt"/>
              <a:ea typeface="+mn-ea"/>
              <a:cs typeface="+mn-cs"/>
            </a:endParaRPr>
          </a:p>
          <a:p>
            <a:r>
              <a:rPr lang="en-AU" sz="1200" kern="1200" dirty="0" smtClean="0">
                <a:solidFill>
                  <a:schemeClr val="tx1"/>
                </a:solidFill>
                <a:effectLst/>
                <a:latin typeface="+mn-lt"/>
                <a:ea typeface="+mn-ea"/>
                <a:cs typeface="+mn-cs"/>
              </a:rPr>
              <a:t>See Resources from the Healing Foundation to further explore how you can learn and take action;</a:t>
            </a:r>
          </a:p>
          <a:p>
            <a:r>
              <a:rPr lang="en-AU" sz="1200" u="sng" kern="1200" dirty="0" smtClean="0">
                <a:solidFill>
                  <a:schemeClr val="tx1"/>
                </a:solidFill>
                <a:effectLst/>
                <a:latin typeface="+mn-lt"/>
                <a:ea typeface="+mn-ea"/>
                <a:cs typeface="+mn-cs"/>
                <a:hlinkClick r:id="rId3"/>
              </a:rPr>
              <a:t>https://healingfoundation.org.au/bth20/bth20-school-resources/</a:t>
            </a:r>
            <a:r>
              <a:rPr lang="en-AU" sz="1200" kern="1200" dirty="0" smtClean="0">
                <a:solidFill>
                  <a:schemeClr val="tx1"/>
                </a:solidFill>
                <a:effectLst/>
                <a:latin typeface="+mn-lt"/>
                <a:ea typeface="+mn-ea"/>
                <a:cs typeface="+mn-cs"/>
              </a:rPr>
              <a:t> </a:t>
            </a:r>
          </a:p>
          <a:p>
            <a:endParaRPr lang="en-AU" dirty="0"/>
          </a:p>
        </p:txBody>
      </p:sp>
      <p:sp>
        <p:nvSpPr>
          <p:cNvPr id="4" name="Slide Number Placeholder 3"/>
          <p:cNvSpPr>
            <a:spLocks noGrp="1"/>
          </p:cNvSpPr>
          <p:nvPr>
            <p:ph type="sldNum" sz="quarter" idx="10"/>
          </p:nvPr>
        </p:nvSpPr>
        <p:spPr/>
        <p:txBody>
          <a:bodyPr/>
          <a:lstStyle/>
          <a:p>
            <a:fld id="{490689D6-08F4-9246-8340-6E1C330F9F5D}" type="slidenum">
              <a:rPr lang="en-US" smtClean="0"/>
              <a:t>41</a:t>
            </a:fld>
            <a:endParaRPr lang="en-US"/>
          </a:p>
        </p:txBody>
      </p:sp>
    </p:spTree>
    <p:extLst>
      <p:ext uri="{BB962C8B-B14F-4D97-AF65-F5344CB8AC3E}">
        <p14:creationId xmlns:p14="http://schemas.microsoft.com/office/powerpoint/2010/main" val="231503126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90689D6-08F4-9246-8340-6E1C330F9F5D}" type="slidenum">
              <a:rPr lang="en-US" smtClean="0"/>
              <a:t>42</a:t>
            </a:fld>
            <a:endParaRPr lang="en-US"/>
          </a:p>
        </p:txBody>
      </p:sp>
    </p:spTree>
    <p:extLst>
      <p:ext uri="{BB962C8B-B14F-4D97-AF65-F5344CB8AC3E}">
        <p14:creationId xmlns:p14="http://schemas.microsoft.com/office/powerpoint/2010/main" val="36719079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smtClean="0"/>
              <a:t>Teacher Notes:</a:t>
            </a:r>
            <a:r>
              <a:rPr lang="en-AU" b="1" baseline="0" dirty="0" smtClean="0"/>
              <a:t> </a:t>
            </a:r>
            <a:endParaRPr lang="en-AU" b="1" dirty="0" smtClean="0"/>
          </a:p>
          <a:p>
            <a:r>
              <a:rPr lang="en-AU" b="0" dirty="0" smtClean="0"/>
              <a:t>This</a:t>
            </a:r>
            <a:r>
              <a:rPr lang="en-AU" b="0" baseline="0" dirty="0" smtClean="0"/>
              <a:t> map may be referred to as you watch the videos as an additional resource to learn more about the KBH Survivors. </a:t>
            </a:r>
          </a:p>
          <a:p>
            <a:endParaRPr lang="en-AU" b="0" baseline="0" dirty="0" smtClean="0"/>
          </a:p>
          <a:p>
            <a:r>
              <a:rPr lang="en-AU" b="0" u="none" baseline="0" dirty="0" smtClean="0">
                <a:solidFill>
                  <a:schemeClr val="tx1"/>
                </a:solidFill>
              </a:rPr>
              <a:t>Legislation of the time allowing for the removal of children: </a:t>
            </a:r>
          </a:p>
          <a:p>
            <a:r>
              <a:rPr lang="en-AU" b="0" u="sng" baseline="0" dirty="0" smtClean="0"/>
              <a:t>http://aiatsis.gov.au/collections/collections-online/digitised-collections/remove-and-protect</a:t>
            </a:r>
          </a:p>
          <a:p>
            <a:endParaRPr lang="en-AU" b="0" baseline="0" dirty="0" smtClean="0"/>
          </a:p>
          <a:p>
            <a:r>
              <a:rPr lang="en-AU" dirty="0" smtClean="0"/>
              <a:t>The Acts gave a Board or agency (the Government Protector) comprehensive powers to regulate every aspect of Aboriginal people’s lives – from whether they lived on reserves, worked, had wages and entitlements withheld (now known as Stolen Wages), owned land, to their personal relationships and contact with family and community.</a:t>
            </a:r>
          </a:p>
          <a:p>
            <a:r>
              <a:rPr lang="en-AU" dirty="0" smtClean="0"/>
              <a:t>These specific laws were largely repealed by the 1960’s -1970’s in response to widespread concern as to the effects of these policies. The legacy of these laws lives on today. </a:t>
            </a:r>
          </a:p>
          <a:p>
            <a:endParaRPr lang="en-AU" dirty="0" smtClean="0"/>
          </a:p>
          <a:p>
            <a:endParaRPr lang="en-AU" dirty="0" smtClean="0"/>
          </a:p>
          <a:p>
            <a:r>
              <a:rPr lang="en-AU" b="1" dirty="0" smtClean="0"/>
              <a:t>Discussion </a:t>
            </a:r>
            <a:r>
              <a:rPr lang="en-AU" b="1" dirty="0"/>
              <a:t>Questions:</a:t>
            </a:r>
          </a:p>
          <a:p>
            <a:endParaRPr lang="en-AU" dirty="0"/>
          </a:p>
          <a:p>
            <a:r>
              <a:rPr lang="en-AU" dirty="0" smtClean="0"/>
              <a:t>What does the word</a:t>
            </a:r>
            <a:r>
              <a:rPr lang="en-AU" baseline="0" dirty="0" smtClean="0"/>
              <a:t> ‘assimilation’ mean?</a:t>
            </a:r>
          </a:p>
          <a:p>
            <a:r>
              <a:rPr lang="en-AU" baseline="0" dirty="0" smtClean="0"/>
              <a:t>What was the purpose of the State and Territory Governments’ policies of ‘Assimilation’ from the early 1900s to 1967?</a:t>
            </a:r>
          </a:p>
          <a:p>
            <a:r>
              <a:rPr lang="en-AU" dirty="0" smtClean="0"/>
              <a:t>How do you think these policies</a:t>
            </a:r>
            <a:r>
              <a:rPr lang="en-AU" baseline="0" dirty="0" smtClean="0"/>
              <a:t> </a:t>
            </a:r>
            <a:r>
              <a:rPr lang="en-AU" dirty="0" smtClean="0"/>
              <a:t>would have made</a:t>
            </a:r>
            <a:r>
              <a:rPr lang="en-AU" baseline="0" dirty="0" smtClean="0"/>
              <a:t> Aboriginal and Torres Strait Islander families feel?</a:t>
            </a:r>
            <a:endParaRPr lang="en-AU" dirty="0" smtClean="0"/>
          </a:p>
          <a:p>
            <a:r>
              <a:rPr lang="en-AU" baseline="0" dirty="0" smtClean="0"/>
              <a:t>Do you think Australia is still trying to assimilate Aboriginal and Torres Strait Islander peoples into the mainstream Australian culture?</a:t>
            </a:r>
            <a:endParaRPr lang="en-AU" dirty="0" smtClean="0"/>
          </a:p>
          <a:p>
            <a:endParaRPr lang="en-AU" dirty="0"/>
          </a:p>
          <a:p>
            <a:endParaRPr lang="en-AU" dirty="0"/>
          </a:p>
        </p:txBody>
      </p:sp>
      <p:sp>
        <p:nvSpPr>
          <p:cNvPr id="4" name="Slide Number Placeholder 3"/>
          <p:cNvSpPr>
            <a:spLocks noGrp="1"/>
          </p:cNvSpPr>
          <p:nvPr>
            <p:ph type="sldNum" sz="quarter" idx="10"/>
          </p:nvPr>
        </p:nvSpPr>
        <p:spPr/>
        <p:txBody>
          <a:bodyPr/>
          <a:lstStyle/>
          <a:p>
            <a:fld id="{490689D6-08F4-9246-8340-6E1C330F9F5D}" type="slidenum">
              <a:rPr lang="en-US" smtClean="0"/>
              <a:t>4</a:t>
            </a:fld>
            <a:endParaRPr lang="en-US"/>
          </a:p>
        </p:txBody>
      </p:sp>
    </p:spTree>
    <p:extLst>
      <p:ext uri="{BB962C8B-B14F-4D97-AF65-F5344CB8AC3E}">
        <p14:creationId xmlns:p14="http://schemas.microsoft.com/office/powerpoint/2010/main" val="6636341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smtClean="0"/>
          </a:p>
        </p:txBody>
      </p:sp>
      <p:sp>
        <p:nvSpPr>
          <p:cNvPr id="4" name="Slide Number Placeholder 3"/>
          <p:cNvSpPr>
            <a:spLocks noGrp="1"/>
          </p:cNvSpPr>
          <p:nvPr>
            <p:ph type="sldNum" sz="quarter" idx="10"/>
          </p:nvPr>
        </p:nvSpPr>
        <p:spPr/>
        <p:txBody>
          <a:bodyPr/>
          <a:lstStyle/>
          <a:p>
            <a:fld id="{490689D6-08F4-9246-8340-6E1C330F9F5D}" type="slidenum">
              <a:rPr lang="en-US" smtClean="0"/>
              <a:t>6</a:t>
            </a:fld>
            <a:endParaRPr lang="en-US"/>
          </a:p>
        </p:txBody>
      </p:sp>
    </p:spTree>
    <p:extLst>
      <p:ext uri="{BB962C8B-B14F-4D97-AF65-F5344CB8AC3E}">
        <p14:creationId xmlns:p14="http://schemas.microsoft.com/office/powerpoint/2010/main" val="28915531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Teacher Notes:</a:t>
            </a:r>
          </a:p>
          <a:p>
            <a:r>
              <a:rPr lang="en-AU" dirty="0"/>
              <a:t>This documentary is rated</a:t>
            </a:r>
            <a:r>
              <a:rPr lang="en-AU" baseline="0" dirty="0"/>
              <a:t> PG. </a:t>
            </a:r>
            <a:endParaRPr lang="en-AU" dirty="0"/>
          </a:p>
        </p:txBody>
      </p:sp>
      <p:sp>
        <p:nvSpPr>
          <p:cNvPr id="4" name="Slide Number Placeholder 3"/>
          <p:cNvSpPr>
            <a:spLocks noGrp="1"/>
          </p:cNvSpPr>
          <p:nvPr>
            <p:ph type="sldNum" sz="quarter" idx="10"/>
          </p:nvPr>
        </p:nvSpPr>
        <p:spPr/>
        <p:txBody>
          <a:bodyPr/>
          <a:lstStyle/>
          <a:p>
            <a:fld id="{490689D6-08F4-9246-8340-6E1C330F9F5D}" type="slidenum">
              <a:rPr lang="en-US" smtClean="0"/>
              <a:t>8</a:t>
            </a:fld>
            <a:endParaRPr lang="en-US"/>
          </a:p>
        </p:txBody>
      </p:sp>
    </p:spTree>
    <p:extLst>
      <p:ext uri="{BB962C8B-B14F-4D97-AF65-F5344CB8AC3E}">
        <p14:creationId xmlns:p14="http://schemas.microsoft.com/office/powerpoint/2010/main" val="15075847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smtClean="0"/>
              <a:t>Teacher Notes:</a:t>
            </a:r>
          </a:p>
          <a:p>
            <a:r>
              <a:rPr lang="en-AU" dirty="0" smtClean="0"/>
              <a:t>This documentary is rated</a:t>
            </a:r>
            <a:r>
              <a:rPr lang="en-AU" baseline="0" dirty="0" smtClean="0"/>
              <a:t> PG. </a:t>
            </a:r>
          </a:p>
          <a:p>
            <a:endParaRPr lang="en-AU" baseline="0" dirty="0" smtClean="0"/>
          </a:p>
          <a:p>
            <a:r>
              <a:rPr lang="en-AU" b="1" baseline="0" dirty="0" smtClean="0"/>
              <a:t>Pause Points:</a:t>
            </a:r>
          </a:p>
          <a:p>
            <a:r>
              <a:rPr lang="en-AU" dirty="0" smtClean="0"/>
              <a:t>Stop the video</a:t>
            </a:r>
            <a:r>
              <a:rPr lang="en-AU" baseline="0" dirty="0" smtClean="0"/>
              <a:t> after 3:54. </a:t>
            </a:r>
            <a:r>
              <a:rPr lang="en-AU" dirty="0" smtClean="0"/>
              <a:t>The video shows images of chains left in the tree trunk and base. Crow recalls how they were chained to the tree as a form of punishment, regardless of the weather, chained up like dogs. </a:t>
            </a:r>
          </a:p>
          <a:p>
            <a:endParaRPr lang="en-AU" dirty="0" smtClean="0"/>
          </a:p>
          <a:p>
            <a:r>
              <a:rPr lang="en-AU" dirty="0" smtClean="0"/>
              <a:t>At 6:40 Crow is discussing</a:t>
            </a:r>
            <a:r>
              <a:rPr lang="en-AU" baseline="0" dirty="0" smtClean="0"/>
              <a:t> the fact they were not allowed to use names, they were given numbers like they were in jail. </a:t>
            </a:r>
          </a:p>
          <a:p>
            <a:endParaRPr lang="en-AU" dirty="0"/>
          </a:p>
        </p:txBody>
      </p:sp>
      <p:sp>
        <p:nvSpPr>
          <p:cNvPr id="4" name="Slide Number Placeholder 3"/>
          <p:cNvSpPr>
            <a:spLocks noGrp="1"/>
          </p:cNvSpPr>
          <p:nvPr>
            <p:ph type="sldNum" sz="quarter" idx="10"/>
          </p:nvPr>
        </p:nvSpPr>
        <p:spPr/>
        <p:txBody>
          <a:bodyPr/>
          <a:lstStyle/>
          <a:p>
            <a:fld id="{490689D6-08F4-9246-8340-6E1C330F9F5D}" type="slidenum">
              <a:rPr lang="en-US" smtClean="0"/>
              <a:t>9</a:t>
            </a:fld>
            <a:endParaRPr lang="en-US"/>
          </a:p>
        </p:txBody>
      </p:sp>
    </p:spTree>
    <p:extLst>
      <p:ext uri="{BB962C8B-B14F-4D97-AF65-F5344CB8AC3E}">
        <p14:creationId xmlns:p14="http://schemas.microsoft.com/office/powerpoint/2010/main" val="38535991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smtClean="0"/>
              <a:t>Teacher Notes:</a:t>
            </a:r>
          </a:p>
          <a:p>
            <a:r>
              <a:rPr lang="en-AU" dirty="0" smtClean="0"/>
              <a:t>This documentary is rated</a:t>
            </a:r>
            <a:r>
              <a:rPr lang="en-AU" baseline="0" dirty="0" smtClean="0"/>
              <a:t> PG. </a:t>
            </a:r>
          </a:p>
          <a:p>
            <a:endParaRPr lang="en-AU" baseline="0" dirty="0" smtClean="0"/>
          </a:p>
          <a:p>
            <a:r>
              <a:rPr lang="en-AU" b="1" baseline="0" dirty="0" smtClean="0"/>
              <a:t>Pause Points: </a:t>
            </a:r>
          </a:p>
          <a:p>
            <a:r>
              <a:rPr lang="en-AU" baseline="0" dirty="0" smtClean="0"/>
              <a:t>8:31 Crow discusses trips into Kempsey. </a:t>
            </a:r>
          </a:p>
          <a:p>
            <a:endParaRPr lang="en-AU" baseline="0" dirty="0" smtClean="0"/>
          </a:p>
          <a:p>
            <a:r>
              <a:rPr lang="en-AU" dirty="0" smtClean="0"/>
              <a:t>9:22 Discuss</a:t>
            </a:r>
            <a:r>
              <a:rPr lang="en-AU" baseline="0" dirty="0" smtClean="0"/>
              <a:t> question 3 after the poem. </a:t>
            </a:r>
            <a:endParaRPr lang="en-AU"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AU" baseline="0" dirty="0" smtClean="0"/>
              <a:t>. </a:t>
            </a:r>
            <a:endParaRPr lang="en-AU" dirty="0"/>
          </a:p>
          <a:p>
            <a:endParaRPr lang="en-AU" dirty="0"/>
          </a:p>
        </p:txBody>
      </p:sp>
      <p:sp>
        <p:nvSpPr>
          <p:cNvPr id="4" name="Slide Number Placeholder 3"/>
          <p:cNvSpPr>
            <a:spLocks noGrp="1"/>
          </p:cNvSpPr>
          <p:nvPr>
            <p:ph type="sldNum" sz="quarter" idx="10"/>
          </p:nvPr>
        </p:nvSpPr>
        <p:spPr/>
        <p:txBody>
          <a:bodyPr/>
          <a:lstStyle/>
          <a:p>
            <a:fld id="{490689D6-08F4-9246-8340-6E1C330F9F5D}" type="slidenum">
              <a:rPr lang="en-US" smtClean="0"/>
              <a:t>10</a:t>
            </a:fld>
            <a:endParaRPr lang="en-US"/>
          </a:p>
        </p:txBody>
      </p:sp>
    </p:spTree>
    <p:extLst>
      <p:ext uri="{BB962C8B-B14F-4D97-AF65-F5344CB8AC3E}">
        <p14:creationId xmlns:p14="http://schemas.microsoft.com/office/powerpoint/2010/main" val="13915151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Teacher Notes:</a:t>
            </a:r>
          </a:p>
          <a:p>
            <a:r>
              <a:rPr lang="en-AU" dirty="0"/>
              <a:t>This documentary is rated</a:t>
            </a:r>
            <a:r>
              <a:rPr lang="en-AU" baseline="0" dirty="0"/>
              <a:t> PG. </a:t>
            </a:r>
          </a:p>
          <a:p>
            <a:endParaRPr lang="en-AU" baseline="0" dirty="0" smtClean="0"/>
          </a:p>
          <a:p>
            <a:r>
              <a:rPr lang="en-AU" b="1" baseline="0" dirty="0" smtClean="0"/>
              <a:t>Pause Points:</a:t>
            </a:r>
          </a:p>
          <a:p>
            <a:r>
              <a:rPr lang="en-AU" baseline="0" dirty="0" smtClean="0"/>
              <a:t>‘Searching’ begins at 11:13</a:t>
            </a:r>
            <a:endParaRPr lang="en-AU"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AU" dirty="0"/>
              <a:t>The Kinchela Boys consider themselves as families. </a:t>
            </a:r>
          </a:p>
          <a:p>
            <a:pPr marL="0" marR="0" lvl="0" indent="0" algn="l" defTabSz="457200" rtl="0" eaLnBrk="1" fontAlgn="auto" latinLnBrk="0" hangingPunct="1">
              <a:lnSpc>
                <a:spcPct val="100000"/>
              </a:lnSpc>
              <a:spcBef>
                <a:spcPts val="0"/>
              </a:spcBef>
              <a:spcAft>
                <a:spcPts val="0"/>
              </a:spcAft>
              <a:buClrTx/>
              <a:buSzTx/>
              <a:buFontTx/>
              <a:buNone/>
              <a:tabLst/>
              <a:defRPr/>
            </a:pPr>
            <a:r>
              <a:rPr lang="en-AU" dirty="0"/>
              <a:t>Crow discusses the</a:t>
            </a:r>
            <a:r>
              <a:rPr lang="en-AU" baseline="0" dirty="0"/>
              <a:t> loss of family in a poem searching for it family. </a:t>
            </a:r>
            <a:endParaRPr lang="en-AU" dirty="0"/>
          </a:p>
          <a:p>
            <a:endParaRPr lang="en-AU" dirty="0"/>
          </a:p>
        </p:txBody>
      </p:sp>
      <p:sp>
        <p:nvSpPr>
          <p:cNvPr id="4" name="Slide Number Placeholder 3"/>
          <p:cNvSpPr>
            <a:spLocks noGrp="1"/>
          </p:cNvSpPr>
          <p:nvPr>
            <p:ph type="sldNum" sz="quarter" idx="10"/>
          </p:nvPr>
        </p:nvSpPr>
        <p:spPr/>
        <p:txBody>
          <a:bodyPr/>
          <a:lstStyle/>
          <a:p>
            <a:fld id="{490689D6-08F4-9246-8340-6E1C330F9F5D}" type="slidenum">
              <a:rPr lang="en-US" smtClean="0"/>
              <a:t>11</a:t>
            </a:fld>
            <a:endParaRPr lang="en-US"/>
          </a:p>
        </p:txBody>
      </p:sp>
    </p:spTree>
    <p:extLst>
      <p:ext uri="{BB962C8B-B14F-4D97-AF65-F5344CB8AC3E}">
        <p14:creationId xmlns:p14="http://schemas.microsoft.com/office/powerpoint/2010/main" val="35633202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74789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 columns no images">
    <p:bg>
      <p:bgPr>
        <a:solidFill>
          <a:schemeClr val="bg1"/>
        </a:solidFill>
        <a:effectLst/>
      </p:bgPr>
    </p:bg>
    <p:spTree>
      <p:nvGrpSpPr>
        <p:cNvPr id="1" name=""/>
        <p:cNvGrpSpPr/>
        <p:nvPr/>
      </p:nvGrpSpPr>
      <p:grpSpPr>
        <a:xfrm>
          <a:off x="0" y="0"/>
          <a:ext cx="0" cy="0"/>
          <a:chOff x="0" y="0"/>
          <a:chExt cx="0" cy="0"/>
        </a:xfrm>
      </p:grpSpPr>
      <p:pic>
        <p:nvPicPr>
          <p:cNvPr id="6" name="Picture 5" descr="CaritasAU_MasterLogo-tagline_H_POS_CMYK.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68143" y="5864868"/>
            <a:ext cx="2628157" cy="470845"/>
          </a:xfrm>
          <a:prstGeom prst="rect">
            <a:avLst/>
          </a:prstGeom>
        </p:spPr>
      </p:pic>
      <p:sp>
        <p:nvSpPr>
          <p:cNvPr id="8" name="Text Placeholder 15"/>
          <p:cNvSpPr>
            <a:spLocks noGrp="1"/>
          </p:cNvSpPr>
          <p:nvPr>
            <p:ph type="body" sz="quarter" idx="11"/>
          </p:nvPr>
        </p:nvSpPr>
        <p:spPr>
          <a:xfrm>
            <a:off x="539552" y="5864867"/>
            <a:ext cx="4464496" cy="470845"/>
          </a:xfrm>
          <a:prstGeom prst="rect">
            <a:avLst/>
          </a:prstGeom>
        </p:spPr>
        <p:txBody>
          <a:bodyPr>
            <a:noAutofit/>
          </a:bodyPr>
          <a:lstStyle>
            <a:lvl1pPr marL="0" indent="0">
              <a:buFontTx/>
              <a:buNone/>
              <a:defRPr sz="1050">
                <a:solidFill>
                  <a:schemeClr val="tx1"/>
                </a:solidFill>
                <a:latin typeface="Arial"/>
                <a:cs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a:cs typeface="Arial"/>
              </a:defRPr>
            </a:lvl1pPr>
          </a:lstStyle>
          <a:p>
            <a:r>
              <a:rPr lang="en-AU"/>
              <a:t>Click to edit Master title style</a:t>
            </a:r>
            <a:endParaRPr lang="en-US"/>
          </a:p>
        </p:txBody>
      </p:sp>
      <p:sp>
        <p:nvSpPr>
          <p:cNvPr id="11" name="Text Placeholder 9"/>
          <p:cNvSpPr>
            <a:spLocks noGrp="1"/>
          </p:cNvSpPr>
          <p:nvPr>
            <p:ph type="body" sz="quarter" idx="10"/>
          </p:nvPr>
        </p:nvSpPr>
        <p:spPr>
          <a:xfrm>
            <a:off x="539552" y="2060848"/>
            <a:ext cx="7956748" cy="1468437"/>
          </a:xfrm>
          <a:prstGeom prst="rect">
            <a:avLst/>
          </a:prstGeom>
        </p:spPr>
        <p:txBody>
          <a:bodyPr numCol="2" spcCol="180000"/>
          <a:lstStyle>
            <a:lvl1pPr marL="0" indent="0">
              <a:buFontTx/>
              <a:buNone/>
              <a:defRPr sz="1800" cap="none" baseline="0">
                <a:solidFill>
                  <a:schemeClr val="tx1"/>
                </a:solidFill>
                <a:latin typeface="Arial"/>
                <a:cs typeface="Arial"/>
              </a:defRPr>
            </a:lvl1pPr>
            <a:lvl2pPr marL="0" indent="0">
              <a:spcBef>
                <a:spcPts val="250"/>
              </a:spcBef>
              <a:buFontTx/>
              <a:buNone/>
              <a:defRPr sz="2400" cap="all">
                <a:solidFill>
                  <a:srgbClr val="C1333C"/>
                </a:solidFill>
                <a:latin typeface="Arial"/>
                <a:cs typeface="Arial"/>
              </a:defRPr>
            </a:lvl2pPr>
            <a:lvl3pPr marL="0" indent="-180000">
              <a:spcBef>
                <a:spcPts val="250"/>
              </a:spcBef>
              <a:buFont typeface="Arial"/>
              <a:buChar char="•"/>
              <a:defRPr sz="1800">
                <a:solidFill>
                  <a:schemeClr val="tx1"/>
                </a:solidFill>
                <a:latin typeface="Arial"/>
                <a:cs typeface="Arial"/>
              </a:defRPr>
            </a:lvl3pPr>
            <a:lvl4pPr marL="432000" indent="-228600">
              <a:spcBef>
                <a:spcPts val="250"/>
              </a:spcBef>
              <a:buFont typeface="Arial"/>
              <a:buChar char="•"/>
              <a:defRPr sz="1800">
                <a:solidFill>
                  <a:schemeClr val="tx1"/>
                </a:solidFill>
                <a:latin typeface="Arial"/>
                <a:cs typeface="Arial"/>
              </a:defRPr>
            </a:lvl4pPr>
            <a:lvl5pPr marL="594000" indent="-180000">
              <a:spcBef>
                <a:spcPts val="250"/>
              </a:spcBef>
              <a:buFont typeface="Arial"/>
              <a:buChar char="•"/>
              <a:defRPr sz="1800">
                <a:solidFill>
                  <a:schemeClr val="tx1"/>
                </a:solidFill>
                <a:latin typeface="Arial"/>
                <a:cs typeface="Arial"/>
              </a:defRPr>
            </a:lvl5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Tree>
    <p:extLst>
      <p:ext uri="{BB962C8B-B14F-4D97-AF65-F5344CB8AC3E}">
        <p14:creationId xmlns:p14="http://schemas.microsoft.com/office/powerpoint/2010/main" val="23267523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 column 1 lrg image">
    <p:bg>
      <p:bgPr>
        <a:solidFill>
          <a:schemeClr val="bg1"/>
        </a:solidFill>
        <a:effectLst/>
      </p:bgPr>
    </p:bg>
    <p:spTree>
      <p:nvGrpSpPr>
        <p:cNvPr id="1" name=""/>
        <p:cNvGrpSpPr/>
        <p:nvPr/>
      </p:nvGrpSpPr>
      <p:grpSpPr>
        <a:xfrm>
          <a:off x="0" y="0"/>
          <a:ext cx="0" cy="0"/>
          <a:chOff x="0" y="0"/>
          <a:chExt cx="0" cy="0"/>
        </a:xfrm>
      </p:grpSpPr>
      <p:pic>
        <p:nvPicPr>
          <p:cNvPr id="6" name="Picture 5" descr="CaritasAU_MasterLogo-tagline_H_POS_CMYK.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68143" y="5864868"/>
            <a:ext cx="2628157" cy="470845"/>
          </a:xfrm>
          <a:prstGeom prst="rect">
            <a:avLst/>
          </a:prstGeom>
        </p:spPr>
      </p:pic>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a:cs typeface="Arial"/>
              </a:defRPr>
            </a:lvl1pPr>
          </a:lstStyle>
          <a:p>
            <a:r>
              <a:rPr lang="en-AU"/>
              <a:t>Click to edit Master title style</a:t>
            </a:r>
            <a:endParaRPr lang="en-US"/>
          </a:p>
        </p:txBody>
      </p:sp>
      <p:sp>
        <p:nvSpPr>
          <p:cNvPr id="11" name="Text Placeholder 9"/>
          <p:cNvSpPr>
            <a:spLocks noGrp="1"/>
          </p:cNvSpPr>
          <p:nvPr>
            <p:ph type="body" sz="quarter" idx="10"/>
          </p:nvPr>
        </p:nvSpPr>
        <p:spPr>
          <a:xfrm>
            <a:off x="539552" y="1761808"/>
            <a:ext cx="4032448" cy="3886241"/>
          </a:xfrm>
          <a:prstGeom prst="rect">
            <a:avLst/>
          </a:prstGeom>
        </p:spPr>
        <p:txBody>
          <a:bodyPr/>
          <a:lstStyle>
            <a:lvl1pPr marL="0" indent="0">
              <a:buFontTx/>
              <a:buNone/>
              <a:defRPr sz="1800" cap="none" baseline="0">
                <a:solidFill>
                  <a:schemeClr val="tx1"/>
                </a:solidFill>
                <a:latin typeface="Arial"/>
                <a:cs typeface="Arial"/>
              </a:defRPr>
            </a:lvl1pPr>
            <a:lvl2pPr marL="0" indent="0">
              <a:spcBef>
                <a:spcPts val="250"/>
              </a:spcBef>
              <a:buFontTx/>
              <a:buNone/>
              <a:defRPr sz="2400" cap="all">
                <a:solidFill>
                  <a:srgbClr val="C1333C"/>
                </a:solidFill>
                <a:latin typeface="Arial"/>
                <a:cs typeface="Arial"/>
              </a:defRPr>
            </a:lvl2pPr>
            <a:lvl3pPr marL="0" indent="-180000">
              <a:spcBef>
                <a:spcPts val="250"/>
              </a:spcBef>
              <a:buFont typeface="Arial"/>
              <a:buChar char="•"/>
              <a:defRPr sz="1800">
                <a:solidFill>
                  <a:schemeClr val="tx1"/>
                </a:solidFill>
                <a:latin typeface="Arial"/>
                <a:cs typeface="Arial"/>
              </a:defRPr>
            </a:lvl3pPr>
            <a:lvl4pPr marL="432000" indent="-228600">
              <a:spcBef>
                <a:spcPts val="250"/>
              </a:spcBef>
              <a:buFont typeface="Arial"/>
              <a:buChar char="•"/>
              <a:defRPr sz="1800">
                <a:solidFill>
                  <a:schemeClr val="tx1"/>
                </a:solidFill>
                <a:latin typeface="Arial"/>
                <a:cs typeface="Arial"/>
              </a:defRPr>
            </a:lvl4pPr>
            <a:lvl5pPr marL="594000" indent="-180000">
              <a:spcBef>
                <a:spcPts val="250"/>
              </a:spcBef>
              <a:buFont typeface="Arial"/>
              <a:buChar char="•"/>
              <a:defRPr sz="1800">
                <a:solidFill>
                  <a:schemeClr val="tx1"/>
                </a:solidFill>
                <a:latin typeface="Arial"/>
                <a:cs typeface="Arial"/>
              </a:defRPr>
            </a:lvl5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7" name="Text Placeholder 15"/>
          <p:cNvSpPr>
            <a:spLocks noGrp="1"/>
          </p:cNvSpPr>
          <p:nvPr>
            <p:ph type="body" sz="quarter" idx="11"/>
          </p:nvPr>
        </p:nvSpPr>
        <p:spPr>
          <a:xfrm>
            <a:off x="4787899" y="5301208"/>
            <a:ext cx="3708399" cy="346841"/>
          </a:xfrm>
          <a:prstGeom prst="rect">
            <a:avLst/>
          </a:prstGeom>
        </p:spPr>
        <p:txBody>
          <a:bodyPr>
            <a:noAutofit/>
          </a:bodyPr>
          <a:lstStyle>
            <a:lvl1pPr marL="0" indent="0">
              <a:buFontTx/>
              <a:buNone/>
              <a:defRPr sz="1050">
                <a:solidFill>
                  <a:schemeClr val="tx1"/>
                </a:solidFill>
                <a:latin typeface="Arial"/>
                <a:cs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sp>
        <p:nvSpPr>
          <p:cNvPr id="3" name="Picture Placeholder 2"/>
          <p:cNvSpPr>
            <a:spLocks noGrp="1"/>
          </p:cNvSpPr>
          <p:nvPr>
            <p:ph type="pic" sz="quarter" idx="12"/>
          </p:nvPr>
        </p:nvSpPr>
        <p:spPr>
          <a:xfrm>
            <a:off x="4787900" y="1762125"/>
            <a:ext cx="3708400" cy="3395663"/>
          </a:xfrm>
          <a:prstGeom prst="rect">
            <a:avLst/>
          </a:prstGeom>
        </p:spPr>
        <p:txBody>
          <a:bodyPr vert="horz"/>
          <a:lstStyle>
            <a:lvl1pPr>
              <a:defRPr sz="1050">
                <a:latin typeface="Arial"/>
                <a:cs typeface="Arial"/>
              </a:defRPr>
            </a:lvl1pPr>
          </a:lstStyle>
          <a:p>
            <a:endParaRPr lang="en-US"/>
          </a:p>
        </p:txBody>
      </p:sp>
    </p:spTree>
    <p:extLst>
      <p:ext uri="{BB962C8B-B14F-4D97-AF65-F5344CB8AC3E}">
        <p14:creationId xmlns:p14="http://schemas.microsoft.com/office/powerpoint/2010/main" val="29805578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multiple image page">
    <p:bg>
      <p:bgPr>
        <a:solidFill>
          <a:schemeClr val="bg1"/>
        </a:solidFill>
        <a:effectLst/>
      </p:bgPr>
    </p:bg>
    <p:spTree>
      <p:nvGrpSpPr>
        <p:cNvPr id="1" name=""/>
        <p:cNvGrpSpPr/>
        <p:nvPr/>
      </p:nvGrpSpPr>
      <p:grpSpPr>
        <a:xfrm>
          <a:off x="0" y="0"/>
          <a:ext cx="0" cy="0"/>
          <a:chOff x="0" y="0"/>
          <a:chExt cx="0" cy="0"/>
        </a:xfrm>
      </p:grpSpPr>
      <p:pic>
        <p:nvPicPr>
          <p:cNvPr id="6" name="Picture 5" descr="CaritasAU_MasterLogo-tagline_H_POS_CMYK.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68143" y="5864868"/>
            <a:ext cx="2628157" cy="470845"/>
          </a:xfrm>
          <a:prstGeom prst="rect">
            <a:avLst/>
          </a:prstGeom>
        </p:spPr>
      </p:pic>
      <p:sp>
        <p:nvSpPr>
          <p:cNvPr id="7" name="Text Placeholder 15"/>
          <p:cNvSpPr>
            <a:spLocks noGrp="1"/>
          </p:cNvSpPr>
          <p:nvPr>
            <p:ph type="body" sz="quarter" idx="11"/>
          </p:nvPr>
        </p:nvSpPr>
        <p:spPr>
          <a:xfrm>
            <a:off x="4588169" y="5301208"/>
            <a:ext cx="3728247" cy="470845"/>
          </a:xfrm>
          <a:prstGeom prst="rect">
            <a:avLst/>
          </a:prstGeom>
        </p:spPr>
        <p:txBody>
          <a:bodyPr>
            <a:noAutofit/>
          </a:bodyPr>
          <a:lstStyle>
            <a:lvl1pPr marL="0" indent="0">
              <a:buFontTx/>
              <a:buNone/>
              <a:defRPr sz="1050">
                <a:solidFill>
                  <a:schemeClr val="tx1"/>
                </a:solidFill>
                <a:latin typeface="Arial"/>
                <a:cs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sp>
        <p:nvSpPr>
          <p:cNvPr id="13" name="Text Placeholder 15"/>
          <p:cNvSpPr>
            <a:spLocks noGrp="1"/>
          </p:cNvSpPr>
          <p:nvPr>
            <p:ph type="body" sz="quarter" idx="12"/>
          </p:nvPr>
        </p:nvSpPr>
        <p:spPr>
          <a:xfrm>
            <a:off x="647700" y="5301208"/>
            <a:ext cx="3636268" cy="470845"/>
          </a:xfrm>
          <a:prstGeom prst="rect">
            <a:avLst/>
          </a:prstGeom>
        </p:spPr>
        <p:txBody>
          <a:bodyPr>
            <a:noAutofit/>
          </a:bodyPr>
          <a:lstStyle>
            <a:lvl1pPr marL="0" indent="0">
              <a:buFontTx/>
              <a:buNone/>
              <a:defRPr sz="1050">
                <a:solidFill>
                  <a:schemeClr val="tx1"/>
                </a:solidFill>
                <a:latin typeface="Arial"/>
                <a:cs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sp>
        <p:nvSpPr>
          <p:cNvPr id="3" name="Picture Placeholder 2"/>
          <p:cNvSpPr>
            <a:spLocks noGrp="1"/>
          </p:cNvSpPr>
          <p:nvPr>
            <p:ph type="pic" sz="quarter" idx="13"/>
          </p:nvPr>
        </p:nvSpPr>
        <p:spPr>
          <a:xfrm>
            <a:off x="647700" y="476250"/>
            <a:ext cx="3708400" cy="2260600"/>
          </a:xfrm>
          <a:prstGeom prst="rect">
            <a:avLst/>
          </a:prstGeom>
        </p:spPr>
        <p:txBody>
          <a:bodyPr vert="horz"/>
          <a:lstStyle>
            <a:lvl1pPr>
              <a:defRPr sz="1050">
                <a:latin typeface="Arial"/>
                <a:cs typeface="Arial"/>
              </a:defRPr>
            </a:lvl1pPr>
          </a:lstStyle>
          <a:p>
            <a:endParaRPr lang="en-US"/>
          </a:p>
        </p:txBody>
      </p:sp>
      <p:sp>
        <p:nvSpPr>
          <p:cNvPr id="16" name="Picture Placeholder 2"/>
          <p:cNvSpPr>
            <a:spLocks noGrp="1"/>
          </p:cNvSpPr>
          <p:nvPr>
            <p:ph type="pic" sz="quarter" idx="14"/>
          </p:nvPr>
        </p:nvSpPr>
        <p:spPr>
          <a:xfrm>
            <a:off x="4572000" y="476249"/>
            <a:ext cx="3908131" cy="4680943"/>
          </a:xfrm>
          <a:prstGeom prst="rect">
            <a:avLst/>
          </a:prstGeom>
        </p:spPr>
        <p:txBody>
          <a:bodyPr vert="horz"/>
          <a:lstStyle>
            <a:lvl1pPr>
              <a:defRPr sz="1050">
                <a:latin typeface="Arial"/>
                <a:cs typeface="Arial"/>
              </a:defRPr>
            </a:lvl1pPr>
          </a:lstStyle>
          <a:p>
            <a:endParaRPr lang="en-US"/>
          </a:p>
        </p:txBody>
      </p:sp>
      <p:sp>
        <p:nvSpPr>
          <p:cNvPr id="17" name="Picture Placeholder 2"/>
          <p:cNvSpPr>
            <a:spLocks noGrp="1"/>
          </p:cNvSpPr>
          <p:nvPr>
            <p:ph type="pic" sz="quarter" idx="15"/>
          </p:nvPr>
        </p:nvSpPr>
        <p:spPr>
          <a:xfrm>
            <a:off x="647700" y="2898905"/>
            <a:ext cx="3708400" cy="2260600"/>
          </a:xfrm>
          <a:prstGeom prst="rect">
            <a:avLst/>
          </a:prstGeom>
        </p:spPr>
        <p:txBody>
          <a:bodyPr vert="horz"/>
          <a:lstStyle>
            <a:lvl1pPr>
              <a:defRPr sz="1050">
                <a:latin typeface="Arial"/>
                <a:cs typeface="Arial"/>
              </a:defRPr>
            </a:lvl1pPr>
          </a:lstStyle>
          <a:p>
            <a:endParaRPr lang="en-US"/>
          </a:p>
        </p:txBody>
      </p:sp>
    </p:spTree>
    <p:extLst>
      <p:ext uri="{BB962C8B-B14F-4D97-AF65-F5344CB8AC3E}">
        <p14:creationId xmlns:p14="http://schemas.microsoft.com/office/powerpoint/2010/main" val="3726826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 column voice box">
    <p:bg>
      <p:bgPr>
        <a:solidFill>
          <a:schemeClr val="bg1"/>
        </a:solidFill>
        <a:effectLst/>
      </p:bgPr>
    </p:bg>
    <p:spTree>
      <p:nvGrpSpPr>
        <p:cNvPr id="1" name=""/>
        <p:cNvGrpSpPr/>
        <p:nvPr/>
      </p:nvGrpSpPr>
      <p:grpSpPr>
        <a:xfrm>
          <a:off x="0" y="0"/>
          <a:ext cx="0" cy="0"/>
          <a:chOff x="0" y="0"/>
          <a:chExt cx="0" cy="0"/>
        </a:xfrm>
      </p:grpSpPr>
      <p:pic>
        <p:nvPicPr>
          <p:cNvPr id="6" name="Picture 5" descr="CaritasAU_MasterLogo-tagline_H_POS_CMYK.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68143" y="5864868"/>
            <a:ext cx="2628157" cy="470845"/>
          </a:xfrm>
          <a:prstGeom prst="rect">
            <a:avLst/>
          </a:prstGeom>
        </p:spPr>
      </p:pic>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a:cs typeface="Arial"/>
              </a:defRPr>
            </a:lvl1pPr>
          </a:lstStyle>
          <a:p>
            <a:r>
              <a:rPr lang="en-AU"/>
              <a:t>Click to edit Master title style</a:t>
            </a:r>
            <a:endParaRPr lang="en-US"/>
          </a:p>
        </p:txBody>
      </p:sp>
      <p:sp>
        <p:nvSpPr>
          <p:cNvPr id="11" name="Text Placeholder 9"/>
          <p:cNvSpPr>
            <a:spLocks noGrp="1"/>
          </p:cNvSpPr>
          <p:nvPr>
            <p:ph type="body" sz="quarter" idx="10"/>
          </p:nvPr>
        </p:nvSpPr>
        <p:spPr>
          <a:xfrm>
            <a:off x="539552" y="1761808"/>
            <a:ext cx="4032448" cy="3886241"/>
          </a:xfrm>
          <a:prstGeom prst="rect">
            <a:avLst/>
          </a:prstGeom>
        </p:spPr>
        <p:txBody>
          <a:bodyPr/>
          <a:lstStyle>
            <a:lvl1pPr marL="0" indent="0">
              <a:buFontTx/>
              <a:buNone/>
              <a:defRPr sz="1800" cap="none" baseline="0">
                <a:solidFill>
                  <a:schemeClr val="tx1"/>
                </a:solidFill>
                <a:latin typeface="Arial"/>
                <a:cs typeface="Arial"/>
              </a:defRPr>
            </a:lvl1pPr>
            <a:lvl2pPr marL="0" indent="0">
              <a:spcBef>
                <a:spcPts val="250"/>
              </a:spcBef>
              <a:buFontTx/>
              <a:buNone/>
              <a:defRPr sz="2400" cap="all">
                <a:solidFill>
                  <a:srgbClr val="C1333C"/>
                </a:solidFill>
                <a:latin typeface="Arial"/>
                <a:cs typeface="Arial"/>
              </a:defRPr>
            </a:lvl2pPr>
            <a:lvl3pPr marL="0" indent="-180000">
              <a:spcBef>
                <a:spcPts val="250"/>
              </a:spcBef>
              <a:buFont typeface="Arial"/>
              <a:buChar char="•"/>
              <a:defRPr sz="1800">
                <a:solidFill>
                  <a:schemeClr val="tx1"/>
                </a:solidFill>
                <a:latin typeface="Arial"/>
                <a:cs typeface="Arial"/>
              </a:defRPr>
            </a:lvl3pPr>
            <a:lvl4pPr marL="432000" indent="-228600">
              <a:spcBef>
                <a:spcPts val="250"/>
              </a:spcBef>
              <a:buFont typeface="Arial"/>
              <a:buChar char="•"/>
              <a:defRPr sz="1800">
                <a:solidFill>
                  <a:schemeClr val="tx1"/>
                </a:solidFill>
                <a:latin typeface="Arial"/>
                <a:cs typeface="Arial"/>
              </a:defRPr>
            </a:lvl4pPr>
            <a:lvl5pPr marL="594000" indent="-180000">
              <a:spcBef>
                <a:spcPts val="250"/>
              </a:spcBef>
              <a:buFont typeface="Arial"/>
              <a:buChar char="•"/>
              <a:defRPr sz="1800">
                <a:solidFill>
                  <a:schemeClr val="tx1"/>
                </a:solidFill>
                <a:latin typeface="Arial"/>
                <a:cs typeface="Arial"/>
              </a:defRPr>
            </a:lvl5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7" name="Text Placeholder 15"/>
          <p:cNvSpPr>
            <a:spLocks noGrp="1"/>
          </p:cNvSpPr>
          <p:nvPr>
            <p:ph type="body" sz="quarter" idx="11"/>
          </p:nvPr>
        </p:nvSpPr>
        <p:spPr>
          <a:xfrm>
            <a:off x="4932040" y="1988840"/>
            <a:ext cx="3312368" cy="3384376"/>
          </a:xfrm>
          <a:prstGeom prst="rect">
            <a:avLst/>
          </a:prstGeom>
        </p:spPr>
        <p:txBody>
          <a:bodyPr>
            <a:noAutofit/>
          </a:bodyPr>
          <a:lstStyle>
            <a:lvl1pPr marL="0" indent="0">
              <a:buFontTx/>
              <a:buNone/>
              <a:defRPr sz="1800" b="0" i="0" baseline="0">
                <a:solidFill>
                  <a:schemeClr val="bg1"/>
                </a:solidFill>
                <a:latin typeface="Felt Tip Roman"/>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spTree>
    <p:extLst>
      <p:ext uri="{BB962C8B-B14F-4D97-AF65-F5344CB8AC3E}">
        <p14:creationId xmlns:p14="http://schemas.microsoft.com/office/powerpoint/2010/main" val="42130648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 column voice box and image">
    <p:bg>
      <p:bgPr>
        <a:solidFill>
          <a:schemeClr val="bg1"/>
        </a:solidFill>
        <a:effectLst/>
      </p:bgPr>
    </p:bg>
    <p:spTree>
      <p:nvGrpSpPr>
        <p:cNvPr id="1" name=""/>
        <p:cNvGrpSpPr/>
        <p:nvPr/>
      </p:nvGrpSpPr>
      <p:grpSpPr>
        <a:xfrm>
          <a:off x="0" y="0"/>
          <a:ext cx="0" cy="0"/>
          <a:chOff x="0" y="0"/>
          <a:chExt cx="0" cy="0"/>
        </a:xfrm>
      </p:grpSpPr>
      <p:pic>
        <p:nvPicPr>
          <p:cNvPr id="6" name="Picture 5" descr="CaritasAU_MasterLogo-tagline_H_POS_CMYK.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68143" y="5864868"/>
            <a:ext cx="2628157" cy="470845"/>
          </a:xfrm>
          <a:prstGeom prst="rect">
            <a:avLst/>
          </a:prstGeom>
        </p:spPr>
      </p:pic>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a:cs typeface="Arial"/>
              </a:defRPr>
            </a:lvl1pPr>
          </a:lstStyle>
          <a:p>
            <a:r>
              <a:rPr lang="en-AU"/>
              <a:t>Click to edit Master title style</a:t>
            </a:r>
            <a:endParaRPr lang="en-US"/>
          </a:p>
        </p:txBody>
      </p:sp>
      <p:sp>
        <p:nvSpPr>
          <p:cNvPr id="11" name="Text Placeholder 9"/>
          <p:cNvSpPr>
            <a:spLocks noGrp="1"/>
          </p:cNvSpPr>
          <p:nvPr>
            <p:ph type="body" sz="quarter" idx="10"/>
          </p:nvPr>
        </p:nvSpPr>
        <p:spPr>
          <a:xfrm>
            <a:off x="539552" y="1761808"/>
            <a:ext cx="4032448" cy="3886241"/>
          </a:xfrm>
          <a:prstGeom prst="rect">
            <a:avLst/>
          </a:prstGeom>
        </p:spPr>
        <p:txBody>
          <a:bodyPr/>
          <a:lstStyle>
            <a:lvl1pPr marL="0" indent="0">
              <a:buFontTx/>
              <a:buNone/>
              <a:defRPr sz="1800" cap="none" baseline="0">
                <a:solidFill>
                  <a:schemeClr val="tx1"/>
                </a:solidFill>
                <a:latin typeface="Arial"/>
                <a:cs typeface="Arial"/>
              </a:defRPr>
            </a:lvl1pPr>
            <a:lvl2pPr marL="0" indent="0">
              <a:spcBef>
                <a:spcPts val="250"/>
              </a:spcBef>
              <a:buFontTx/>
              <a:buNone/>
              <a:defRPr sz="2200" cap="all">
                <a:solidFill>
                  <a:srgbClr val="C1333C"/>
                </a:solidFill>
                <a:latin typeface="Arial"/>
                <a:cs typeface="Arial"/>
              </a:defRPr>
            </a:lvl2pPr>
            <a:lvl3pPr marL="0" indent="-180000">
              <a:spcBef>
                <a:spcPts val="250"/>
              </a:spcBef>
              <a:buFont typeface="Arial"/>
              <a:buChar char="•"/>
              <a:defRPr sz="1800">
                <a:solidFill>
                  <a:schemeClr val="tx1"/>
                </a:solidFill>
                <a:latin typeface="Arial"/>
                <a:cs typeface="Arial"/>
              </a:defRPr>
            </a:lvl3pPr>
            <a:lvl4pPr marL="432000" indent="-228600">
              <a:spcBef>
                <a:spcPts val="250"/>
              </a:spcBef>
              <a:buFont typeface="Arial"/>
              <a:buChar char="•"/>
              <a:defRPr sz="1800">
                <a:solidFill>
                  <a:schemeClr val="tx1"/>
                </a:solidFill>
                <a:latin typeface="Arial"/>
                <a:cs typeface="Arial"/>
              </a:defRPr>
            </a:lvl4pPr>
            <a:lvl5pPr marL="594000" indent="-180000">
              <a:spcBef>
                <a:spcPts val="250"/>
              </a:spcBef>
              <a:buFont typeface="Arial"/>
              <a:buChar char="•"/>
              <a:defRPr sz="1800">
                <a:solidFill>
                  <a:schemeClr val="tx1"/>
                </a:solidFill>
                <a:latin typeface="Arial"/>
                <a:cs typeface="Arial"/>
              </a:defRPr>
            </a:lvl5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7" name="Text Placeholder 15"/>
          <p:cNvSpPr>
            <a:spLocks noGrp="1"/>
          </p:cNvSpPr>
          <p:nvPr>
            <p:ph type="body" sz="quarter" idx="11"/>
          </p:nvPr>
        </p:nvSpPr>
        <p:spPr>
          <a:xfrm>
            <a:off x="4588169" y="5301208"/>
            <a:ext cx="3908130" cy="470845"/>
          </a:xfrm>
          <a:prstGeom prst="rect">
            <a:avLst/>
          </a:prstGeom>
        </p:spPr>
        <p:txBody>
          <a:bodyPr>
            <a:noAutofit/>
          </a:bodyPr>
          <a:lstStyle>
            <a:lvl1pPr marL="0" indent="0">
              <a:buFontTx/>
              <a:buNone/>
              <a:defRPr sz="1050">
                <a:solidFill>
                  <a:schemeClr val="tx1"/>
                </a:solidFill>
                <a:latin typeface="Arial"/>
                <a:cs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sp>
        <p:nvSpPr>
          <p:cNvPr id="12" name="Text Placeholder 15"/>
          <p:cNvSpPr>
            <a:spLocks noGrp="1"/>
          </p:cNvSpPr>
          <p:nvPr>
            <p:ph type="body" sz="quarter" idx="12"/>
          </p:nvPr>
        </p:nvSpPr>
        <p:spPr>
          <a:xfrm>
            <a:off x="5292080" y="1628800"/>
            <a:ext cx="3312368" cy="1043281"/>
          </a:xfrm>
          <a:prstGeom prst="rect">
            <a:avLst/>
          </a:prstGeom>
        </p:spPr>
        <p:txBody>
          <a:bodyPr>
            <a:noAutofit/>
          </a:bodyPr>
          <a:lstStyle>
            <a:lvl1pPr marL="0" indent="0">
              <a:buFontTx/>
              <a:buNone/>
              <a:defRPr sz="1800" b="0" i="0" baseline="0">
                <a:solidFill>
                  <a:schemeClr val="bg1"/>
                </a:solidFill>
                <a:latin typeface="Felt Tip Roman"/>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sp>
        <p:nvSpPr>
          <p:cNvPr id="3" name="Picture Placeholder 2"/>
          <p:cNvSpPr>
            <a:spLocks noGrp="1"/>
          </p:cNvSpPr>
          <p:nvPr>
            <p:ph type="pic" sz="quarter" idx="13"/>
          </p:nvPr>
        </p:nvSpPr>
        <p:spPr>
          <a:xfrm>
            <a:off x="4572000" y="2420888"/>
            <a:ext cx="3908131" cy="2736900"/>
          </a:xfrm>
          <a:prstGeom prst="rect">
            <a:avLst/>
          </a:prstGeom>
        </p:spPr>
        <p:txBody>
          <a:bodyPr vert="horz"/>
          <a:lstStyle>
            <a:lvl1pPr>
              <a:defRPr sz="1050">
                <a:latin typeface="Arial"/>
                <a:cs typeface="Arial"/>
              </a:defRPr>
            </a:lvl1pPr>
          </a:lstStyle>
          <a:p>
            <a:endParaRPr lang="en-US"/>
          </a:p>
        </p:txBody>
      </p:sp>
    </p:spTree>
    <p:extLst>
      <p:ext uri="{BB962C8B-B14F-4D97-AF65-F5344CB8AC3E}">
        <p14:creationId xmlns:p14="http://schemas.microsoft.com/office/powerpoint/2010/main" val="40487254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video,table, graph slide">
    <p:spTree>
      <p:nvGrpSpPr>
        <p:cNvPr id="1" name=""/>
        <p:cNvGrpSpPr/>
        <p:nvPr/>
      </p:nvGrpSpPr>
      <p:grpSpPr>
        <a:xfrm>
          <a:off x="0" y="0"/>
          <a:ext cx="0" cy="0"/>
          <a:chOff x="0" y="0"/>
          <a:chExt cx="0" cy="0"/>
        </a:xfrm>
      </p:grpSpPr>
      <p:sp>
        <p:nvSpPr>
          <p:cNvPr id="10" name="Freeform 1"/>
          <p:cNvSpPr>
            <a:spLocks noChangeArrowheads="1"/>
          </p:cNvSpPr>
          <p:nvPr userDrawn="1"/>
        </p:nvSpPr>
        <p:spPr bwMode="auto">
          <a:xfrm>
            <a:off x="215901" y="188640"/>
            <a:ext cx="8820595" cy="6480718"/>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bg1"/>
          </a:solidFill>
          <a:ln>
            <a:noFill/>
          </a:ln>
          <a:effectLst/>
        </p:spPr>
        <p:txBody>
          <a:bodyPr wrap="none" anchor="ctr"/>
          <a:lstStyle/>
          <a:p>
            <a:endParaRPr lang="en-US"/>
          </a:p>
        </p:txBody>
      </p:sp>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a:cs typeface="Arial"/>
              </a:defRPr>
            </a:lvl1pPr>
          </a:lstStyle>
          <a:p>
            <a:r>
              <a:rPr lang="en-AU"/>
              <a:t>Click to edit Master title style</a:t>
            </a:r>
            <a:endParaRPr lang="en-US"/>
          </a:p>
        </p:txBody>
      </p:sp>
      <p:sp>
        <p:nvSpPr>
          <p:cNvPr id="7" name="Text Placeholder 9"/>
          <p:cNvSpPr>
            <a:spLocks noGrp="1"/>
          </p:cNvSpPr>
          <p:nvPr>
            <p:ph type="body" sz="quarter" idx="10"/>
          </p:nvPr>
        </p:nvSpPr>
        <p:spPr>
          <a:xfrm>
            <a:off x="539552" y="1938455"/>
            <a:ext cx="7956748" cy="4397258"/>
          </a:xfrm>
          <a:prstGeom prst="rect">
            <a:avLst/>
          </a:prstGeom>
        </p:spPr>
        <p:txBody>
          <a:bodyPr/>
          <a:lstStyle>
            <a:lvl1pPr marL="0" indent="0">
              <a:buFontTx/>
              <a:buNone/>
              <a:defRPr sz="1800" cap="none" baseline="0">
                <a:solidFill>
                  <a:schemeClr val="tx1"/>
                </a:solidFill>
                <a:latin typeface="Arial"/>
                <a:cs typeface="Arial"/>
              </a:defRPr>
            </a:lvl1pPr>
            <a:lvl2pPr marL="0" indent="0">
              <a:spcBef>
                <a:spcPts val="250"/>
              </a:spcBef>
              <a:buFontTx/>
              <a:buNone/>
              <a:defRPr sz="2400" cap="all">
                <a:solidFill>
                  <a:srgbClr val="C1333C"/>
                </a:solidFill>
                <a:latin typeface="Arial"/>
                <a:cs typeface="Arial"/>
              </a:defRPr>
            </a:lvl2pPr>
            <a:lvl3pPr marL="0" indent="-180000">
              <a:spcBef>
                <a:spcPts val="250"/>
              </a:spcBef>
              <a:buFont typeface="Arial"/>
              <a:buChar char="•"/>
              <a:defRPr sz="1800">
                <a:solidFill>
                  <a:schemeClr val="tx1"/>
                </a:solidFill>
                <a:latin typeface="Arial"/>
                <a:cs typeface="Arial"/>
              </a:defRPr>
            </a:lvl3pPr>
            <a:lvl4pPr marL="432000" indent="-228600">
              <a:spcBef>
                <a:spcPts val="250"/>
              </a:spcBef>
              <a:buFont typeface="Arial"/>
              <a:buChar char="•"/>
              <a:defRPr sz="1800">
                <a:solidFill>
                  <a:schemeClr val="tx1"/>
                </a:solidFill>
                <a:latin typeface="Arial"/>
                <a:cs typeface="Arial"/>
              </a:defRPr>
            </a:lvl4pPr>
            <a:lvl5pPr marL="594000" indent="-180000">
              <a:spcBef>
                <a:spcPts val="250"/>
              </a:spcBef>
              <a:buFont typeface="Arial"/>
              <a:buChar char="•"/>
              <a:defRPr sz="1800">
                <a:solidFill>
                  <a:schemeClr val="tx1"/>
                </a:solidFill>
                <a:latin typeface="Arial"/>
                <a:cs typeface="Arial"/>
              </a:defRPr>
            </a:lvl5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Tree>
    <p:extLst>
      <p:ext uri="{BB962C8B-B14F-4D97-AF65-F5344CB8AC3E}">
        <p14:creationId xmlns:p14="http://schemas.microsoft.com/office/powerpoint/2010/main" val="30949852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voice box divider">
    <p:spTree>
      <p:nvGrpSpPr>
        <p:cNvPr id="1" name=""/>
        <p:cNvGrpSpPr/>
        <p:nvPr/>
      </p:nvGrpSpPr>
      <p:grpSpPr>
        <a:xfrm>
          <a:off x="0" y="0"/>
          <a:ext cx="0" cy="0"/>
          <a:chOff x="0" y="0"/>
          <a:chExt cx="0" cy="0"/>
        </a:xfrm>
      </p:grpSpPr>
      <p:sp>
        <p:nvSpPr>
          <p:cNvPr id="15" name="Freeform 1"/>
          <p:cNvSpPr>
            <a:spLocks noChangeArrowheads="1"/>
          </p:cNvSpPr>
          <p:nvPr userDrawn="1"/>
        </p:nvSpPr>
        <p:spPr bwMode="auto">
          <a:xfrm>
            <a:off x="2555776" y="1329760"/>
            <a:ext cx="4032448" cy="3827432"/>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bg1"/>
          </a:solidFill>
          <a:ln>
            <a:noFill/>
          </a:ln>
          <a:effectLst/>
        </p:spPr>
        <p:txBody>
          <a:bodyPr wrap="none" anchor="ctr"/>
          <a:lstStyle/>
          <a:p>
            <a:endParaRPr lang="en-US"/>
          </a:p>
        </p:txBody>
      </p:sp>
      <p:pic>
        <p:nvPicPr>
          <p:cNvPr id="3" name="Picture 2" descr="CaritasAU_MasterLogo-tagline_H_REV_CMYK.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68143" y="5862204"/>
            <a:ext cx="2643027" cy="473509"/>
          </a:xfrm>
          <a:prstGeom prst="rect">
            <a:avLst/>
          </a:prstGeom>
        </p:spPr>
      </p:pic>
      <p:sp>
        <p:nvSpPr>
          <p:cNvPr id="8" name="Text Placeholder 15"/>
          <p:cNvSpPr>
            <a:spLocks noGrp="1"/>
          </p:cNvSpPr>
          <p:nvPr>
            <p:ph type="body" sz="quarter" idx="11"/>
          </p:nvPr>
        </p:nvSpPr>
        <p:spPr>
          <a:xfrm>
            <a:off x="2843808" y="1551288"/>
            <a:ext cx="3456384" cy="3384376"/>
          </a:xfrm>
          <a:prstGeom prst="rect">
            <a:avLst/>
          </a:prstGeom>
        </p:spPr>
        <p:txBody>
          <a:bodyPr>
            <a:noAutofit/>
          </a:bodyPr>
          <a:lstStyle>
            <a:lvl1pPr marL="0" indent="0">
              <a:buFontTx/>
              <a:buNone/>
              <a:defRPr sz="2000" b="0" i="0" baseline="0">
                <a:solidFill>
                  <a:srgbClr val="C1333C"/>
                </a:solidFill>
                <a:latin typeface="Felt Tip Roman"/>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spTree>
    <p:extLst>
      <p:ext uri="{BB962C8B-B14F-4D97-AF65-F5344CB8AC3E}">
        <p14:creationId xmlns:p14="http://schemas.microsoft.com/office/powerpoint/2010/main" val="38916660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mage with highlight box">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9144000" cy="6858000"/>
          </a:xfrm>
          <a:prstGeom prst="rect">
            <a:avLst/>
          </a:prstGeom>
          <a:solidFill>
            <a:schemeClr val="bg1">
              <a:lumMod val="85000"/>
            </a:schemeClr>
          </a:solidFill>
        </p:spPr>
        <p:txBody>
          <a:bodyPr/>
          <a:lstStyle>
            <a:lvl1pPr marL="0" indent="0">
              <a:buNone/>
              <a:defRPr sz="1050">
                <a:latin typeface="Arial"/>
                <a:cs typeface="Arial"/>
              </a:defRPr>
            </a:lvl1pPr>
          </a:lstStyle>
          <a:p>
            <a:endParaRPr lang="en-US"/>
          </a:p>
        </p:txBody>
      </p:sp>
      <p:sp>
        <p:nvSpPr>
          <p:cNvPr id="8" name="Title Placeholder 1"/>
          <p:cNvSpPr>
            <a:spLocks noGrp="1"/>
          </p:cNvSpPr>
          <p:nvPr>
            <p:ph type="title"/>
          </p:nvPr>
        </p:nvSpPr>
        <p:spPr>
          <a:xfrm>
            <a:off x="539552" y="413792"/>
            <a:ext cx="7848600" cy="1143000"/>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a:cs typeface="Arial"/>
              </a:defRPr>
            </a:lvl1pPr>
          </a:lstStyle>
          <a:p>
            <a:r>
              <a:rPr lang="en-AU"/>
              <a:t>Click to edit Master title style</a:t>
            </a:r>
            <a:endParaRPr lang="en-US"/>
          </a:p>
        </p:txBody>
      </p:sp>
      <p:sp>
        <p:nvSpPr>
          <p:cNvPr id="11" name="Text Placeholder 15"/>
          <p:cNvSpPr>
            <a:spLocks noGrp="1"/>
          </p:cNvSpPr>
          <p:nvPr>
            <p:ph type="body" sz="quarter" idx="11"/>
          </p:nvPr>
        </p:nvSpPr>
        <p:spPr>
          <a:xfrm>
            <a:off x="5076056" y="6558555"/>
            <a:ext cx="3908130" cy="470845"/>
          </a:xfrm>
          <a:prstGeom prst="rect">
            <a:avLst/>
          </a:prstGeom>
        </p:spPr>
        <p:txBody>
          <a:bodyPr>
            <a:noAutofit/>
          </a:bodyPr>
          <a:lstStyle>
            <a:lvl1pPr marL="0" indent="0" algn="r">
              <a:buFontTx/>
              <a:buNone/>
              <a:defRPr sz="1000">
                <a:solidFill>
                  <a:schemeClr val="tx1"/>
                </a:solidFill>
                <a:latin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spTree>
    <p:extLst>
      <p:ext uri="{BB962C8B-B14F-4D97-AF65-F5344CB8AC3E}">
        <p14:creationId xmlns:p14="http://schemas.microsoft.com/office/powerpoint/2010/main" val="402551665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image with voice box">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9144000" cy="6858000"/>
          </a:xfrm>
          <a:prstGeom prst="rect">
            <a:avLst/>
          </a:prstGeom>
          <a:solidFill>
            <a:schemeClr val="bg1">
              <a:lumMod val="85000"/>
            </a:schemeClr>
          </a:solidFill>
        </p:spPr>
        <p:txBody>
          <a:bodyPr/>
          <a:lstStyle>
            <a:lvl1pPr marL="0" indent="0">
              <a:buNone/>
              <a:defRPr sz="1050">
                <a:latin typeface="Arial"/>
                <a:cs typeface="Arial"/>
              </a:defRPr>
            </a:lvl1pPr>
          </a:lstStyle>
          <a:p>
            <a:endParaRPr lang="en-US"/>
          </a:p>
        </p:txBody>
      </p:sp>
      <p:sp>
        <p:nvSpPr>
          <p:cNvPr id="11" name="Text Placeholder 15"/>
          <p:cNvSpPr>
            <a:spLocks noGrp="1"/>
          </p:cNvSpPr>
          <p:nvPr>
            <p:ph type="body" sz="quarter" idx="11"/>
          </p:nvPr>
        </p:nvSpPr>
        <p:spPr>
          <a:xfrm>
            <a:off x="5076056" y="6558555"/>
            <a:ext cx="3908130" cy="470845"/>
          </a:xfrm>
          <a:prstGeom prst="rect">
            <a:avLst/>
          </a:prstGeom>
        </p:spPr>
        <p:txBody>
          <a:bodyPr>
            <a:noAutofit/>
          </a:bodyPr>
          <a:lstStyle>
            <a:lvl1pPr marL="0" indent="0" algn="r">
              <a:buFontTx/>
              <a:buNone/>
              <a:defRPr sz="1000">
                <a:solidFill>
                  <a:schemeClr val="tx1"/>
                </a:solidFill>
                <a:latin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sp>
        <p:nvSpPr>
          <p:cNvPr id="12" name="Text Placeholder 15"/>
          <p:cNvSpPr>
            <a:spLocks noGrp="1"/>
          </p:cNvSpPr>
          <p:nvPr>
            <p:ph type="body" sz="quarter" idx="12"/>
          </p:nvPr>
        </p:nvSpPr>
        <p:spPr>
          <a:xfrm>
            <a:off x="791715" y="3800047"/>
            <a:ext cx="2592288" cy="2520280"/>
          </a:xfrm>
          <a:prstGeom prst="rect">
            <a:avLst/>
          </a:prstGeom>
        </p:spPr>
        <p:txBody>
          <a:bodyPr>
            <a:noAutofit/>
          </a:bodyPr>
          <a:lstStyle>
            <a:lvl1pPr marL="0" indent="0">
              <a:buFontTx/>
              <a:buNone/>
              <a:defRPr sz="1800" b="0" i="0" baseline="0">
                <a:solidFill>
                  <a:schemeClr val="bg1"/>
                </a:solidFill>
                <a:latin typeface="Felt Tip Roman"/>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spTree>
    <p:extLst>
      <p:ext uri="{BB962C8B-B14F-4D97-AF65-F5344CB8AC3E}">
        <p14:creationId xmlns:p14="http://schemas.microsoft.com/office/powerpoint/2010/main" val="293586193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agline voice box divider">
    <p:spTree>
      <p:nvGrpSpPr>
        <p:cNvPr id="1" name=""/>
        <p:cNvGrpSpPr/>
        <p:nvPr/>
      </p:nvGrpSpPr>
      <p:grpSpPr>
        <a:xfrm>
          <a:off x="0" y="0"/>
          <a:ext cx="0" cy="0"/>
          <a:chOff x="0" y="0"/>
          <a:chExt cx="0" cy="0"/>
        </a:xfrm>
      </p:grpSpPr>
      <p:pic>
        <p:nvPicPr>
          <p:cNvPr id="7" name="Picture 6" descr="CaritasAU_MasterLogo-descriptor_H_REV_CMYK.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52120" y="5858211"/>
            <a:ext cx="2880320" cy="477501"/>
          </a:xfrm>
          <a:prstGeom prst="rect">
            <a:avLst/>
          </a:prstGeom>
        </p:spPr>
      </p:pic>
      <p:pic>
        <p:nvPicPr>
          <p:cNvPr id="8" name="Picture 7" descr="Taglin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0844" y="1475748"/>
            <a:ext cx="4681416" cy="2828356"/>
          </a:xfrm>
          <a:prstGeom prst="rect">
            <a:avLst/>
          </a:prstGeom>
        </p:spPr>
      </p:pic>
    </p:spTree>
    <p:extLst>
      <p:ext uri="{BB962C8B-B14F-4D97-AF65-F5344CB8AC3E}">
        <p14:creationId xmlns:p14="http://schemas.microsoft.com/office/powerpoint/2010/main" val="11055017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INSTRUCTIONS">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08920"/>
            <a:ext cx="8229600" cy="1143000"/>
          </a:xfrm>
          <a:prstGeom prst="rect">
            <a:avLst/>
          </a:prstGeom>
        </p:spPr>
        <p:txBody>
          <a:bodyPr vert="horz"/>
          <a:lstStyle>
            <a:lvl1pPr algn="ctr">
              <a:defRPr/>
            </a:lvl1pPr>
          </a:lstStyle>
          <a:p>
            <a:r>
              <a:rPr lang="en-AU"/>
              <a:t>Caritas Australia </a:t>
            </a:r>
            <a:br>
              <a:rPr lang="en-AU"/>
            </a:br>
            <a:r>
              <a:rPr lang="en-AU"/>
              <a:t>PowerPoint Instructions</a:t>
            </a:r>
            <a:endParaRPr lang="en-US"/>
          </a:p>
        </p:txBody>
      </p:sp>
      <p:sp>
        <p:nvSpPr>
          <p:cNvPr id="3" name="TextBox 2"/>
          <p:cNvSpPr txBox="1"/>
          <p:nvPr userDrawn="1"/>
        </p:nvSpPr>
        <p:spPr>
          <a:xfrm>
            <a:off x="9756576" y="5369148"/>
            <a:ext cx="6696743" cy="2308324"/>
          </a:xfrm>
          <a:prstGeom prst="rect">
            <a:avLst/>
          </a:prstGeom>
          <a:noFill/>
        </p:spPr>
        <p:txBody>
          <a:bodyPr wrap="square" rtlCol="0">
            <a:spAutoFit/>
          </a:bodyPr>
          <a:lstStyle/>
          <a:p>
            <a:pPr marL="0" indent="0">
              <a:buFontTx/>
              <a:buNone/>
            </a:pPr>
            <a:r>
              <a:rPr lang="en-US" sz="1600" b="1" baseline="0"/>
              <a:t>Changing font </a:t>
            </a:r>
            <a:r>
              <a:rPr lang="en-US" sz="1600" b="1" baseline="0" err="1"/>
              <a:t>colours</a:t>
            </a:r>
            <a:endParaRPr lang="en-US" sz="1600" b="1" baseline="0"/>
          </a:p>
          <a:p>
            <a:pPr marL="0" indent="0">
              <a:buFontTx/>
              <a:buNone/>
            </a:pPr>
            <a:r>
              <a:rPr lang="en-US" sz="1600" b="0" baseline="0"/>
              <a:t>When you wish to change the font </a:t>
            </a:r>
            <a:r>
              <a:rPr lang="en-US" sz="1600" b="0" baseline="0" err="1"/>
              <a:t>colour</a:t>
            </a:r>
            <a:r>
              <a:rPr lang="en-US" sz="1600" b="0" baseline="0"/>
              <a:t> with the presentation please follow the following instructions.</a:t>
            </a:r>
          </a:p>
          <a:p>
            <a:pPr marL="285750" indent="-285750">
              <a:buFont typeface="Arial"/>
              <a:buChar char="•"/>
            </a:pPr>
            <a:r>
              <a:rPr lang="en-US" sz="1600" b="0" baseline="0"/>
              <a:t>Highlight the words you wish to change</a:t>
            </a:r>
          </a:p>
          <a:p>
            <a:pPr marL="285750" indent="-285750">
              <a:buFont typeface="Arial"/>
              <a:buChar char="•"/>
            </a:pPr>
            <a:r>
              <a:rPr lang="en-US" sz="1600" b="0" baseline="0"/>
              <a:t>Right click on the selection</a:t>
            </a:r>
          </a:p>
          <a:p>
            <a:pPr marL="285750" indent="-285750">
              <a:buFont typeface="Arial"/>
              <a:buChar char="•"/>
            </a:pPr>
            <a:r>
              <a:rPr lang="en-US" sz="1600" b="0" baseline="0"/>
              <a:t>Selection ‘font’</a:t>
            </a:r>
          </a:p>
          <a:p>
            <a:pPr marL="285750" indent="-285750">
              <a:buFont typeface="Arial"/>
              <a:buChar char="•"/>
            </a:pPr>
            <a:r>
              <a:rPr lang="en-US" sz="1600" b="0" baseline="0"/>
              <a:t>Within this menu you can change the font </a:t>
            </a:r>
            <a:r>
              <a:rPr lang="en-US" sz="1600" b="0" baseline="0" err="1"/>
              <a:t>colour</a:t>
            </a:r>
            <a:r>
              <a:rPr lang="en-US" sz="1600" b="0" baseline="0"/>
              <a:t> by selecting the ‘more </a:t>
            </a:r>
            <a:r>
              <a:rPr lang="en-US" sz="1600" b="0" baseline="0" err="1"/>
              <a:t>colours’</a:t>
            </a:r>
            <a:r>
              <a:rPr lang="en-US" sz="1600" b="0" baseline="0"/>
              <a:t> button at the bottom.</a:t>
            </a:r>
          </a:p>
          <a:p>
            <a:pPr marL="285750" indent="-285750">
              <a:buFont typeface="Arial"/>
              <a:buChar char="•"/>
            </a:pPr>
            <a:r>
              <a:rPr lang="en-US" sz="1600" b="0" baseline="0"/>
              <a:t>Only select </a:t>
            </a:r>
            <a:r>
              <a:rPr lang="en-US" sz="1600" b="0" baseline="0" err="1"/>
              <a:t>colours</a:t>
            </a:r>
            <a:r>
              <a:rPr lang="en-US" sz="1600" b="0" baseline="0"/>
              <a:t> from Caritas Australia </a:t>
            </a:r>
            <a:r>
              <a:rPr lang="en-US" sz="1600" b="0" baseline="0" err="1"/>
              <a:t>colour</a:t>
            </a:r>
            <a:r>
              <a:rPr lang="en-US" sz="1600" b="0" baseline="0"/>
              <a:t> palette.</a:t>
            </a:r>
          </a:p>
        </p:txBody>
      </p:sp>
      <p:pic>
        <p:nvPicPr>
          <p:cNvPr id="5" name="Picture 4" descr="increase indent button.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27690" y="391052"/>
            <a:ext cx="406402" cy="304800"/>
          </a:xfrm>
          <a:prstGeom prst="rect">
            <a:avLst/>
          </a:prstGeom>
        </p:spPr>
      </p:pic>
      <p:pic>
        <p:nvPicPr>
          <p:cNvPr id="6" name="Picture 5" descr="increase indent button.png"/>
          <p:cNvPicPr>
            <a:picLocks noChangeAspect="1"/>
          </p:cNvPicPr>
          <p:nvPr userDrawn="1"/>
        </p:nvPicPr>
        <p:blipFill rotWithShape="1">
          <a:blip r:embed="rId2">
            <a:extLst>
              <a:ext uri="{28A0092B-C50C-407E-A947-70E740481C1C}">
                <a14:useLocalDpi xmlns:a14="http://schemas.microsoft.com/office/drawing/2010/main" val="0"/>
              </a:ext>
            </a:extLst>
          </a:blip>
          <a:srcRect r="-98"/>
          <a:stretch/>
        </p:blipFill>
        <p:spPr>
          <a:xfrm rot="10800000">
            <a:off x="-7931745" y="391052"/>
            <a:ext cx="406798" cy="304800"/>
          </a:xfrm>
          <a:prstGeom prst="rect">
            <a:avLst/>
          </a:prstGeom>
        </p:spPr>
      </p:pic>
      <p:sp>
        <p:nvSpPr>
          <p:cNvPr id="7" name="TextBox 6"/>
          <p:cNvSpPr txBox="1"/>
          <p:nvPr userDrawn="1"/>
        </p:nvSpPr>
        <p:spPr>
          <a:xfrm>
            <a:off x="-6877272" y="-656297"/>
            <a:ext cx="6480720" cy="2800766"/>
          </a:xfrm>
          <a:prstGeom prst="rect">
            <a:avLst/>
          </a:prstGeom>
          <a:noFill/>
        </p:spPr>
        <p:txBody>
          <a:bodyPr wrap="square" rtlCol="0">
            <a:spAutoFit/>
          </a:bodyPr>
          <a:lstStyle/>
          <a:p>
            <a:pPr marL="0" indent="0">
              <a:buFontTx/>
              <a:buNone/>
            </a:pPr>
            <a:r>
              <a:rPr lang="en-US" sz="1600" b="1" baseline="0"/>
              <a:t>How to change the font format</a:t>
            </a:r>
          </a:p>
          <a:p>
            <a:pPr marL="0" indent="0">
              <a:buFontTx/>
              <a:buNone/>
            </a:pPr>
            <a:r>
              <a:rPr lang="en-US" sz="1600" b="0" baseline="0"/>
              <a:t>Minimum body copy font size: 18pt</a:t>
            </a:r>
          </a:p>
          <a:p>
            <a:pPr marL="0" indent="0">
              <a:buFontTx/>
              <a:buNone/>
            </a:pPr>
            <a:r>
              <a:rPr lang="en-US" sz="1600" b="0" baseline="0"/>
              <a:t>Styles have been setup within the </a:t>
            </a:r>
            <a:r>
              <a:rPr lang="en-US" sz="1600" b="0" baseline="0" err="1"/>
              <a:t>powerpoint</a:t>
            </a:r>
            <a:r>
              <a:rPr lang="en-US" sz="1600" b="0" baseline="0"/>
              <a:t> to allow you to use Subheadings, body copy, bullet points. </a:t>
            </a:r>
          </a:p>
          <a:p>
            <a:pPr marL="0" indent="0">
              <a:buFontTx/>
              <a:buNone/>
            </a:pPr>
            <a:r>
              <a:rPr lang="en-US" sz="1600" b="0" baseline="0"/>
              <a:t>To change the font style use the paragraph indent buttons (Not the tab key) to switch between styles.</a:t>
            </a:r>
          </a:p>
          <a:p>
            <a:pPr marL="0" indent="0">
              <a:buFontTx/>
              <a:buNone/>
            </a:pPr>
            <a:r>
              <a:rPr lang="en-US" sz="1600" b="1" baseline="0"/>
              <a:t>Indent 1: </a:t>
            </a:r>
            <a:r>
              <a:rPr lang="en-US" sz="1600" b="0" baseline="0"/>
              <a:t>body copy</a:t>
            </a:r>
          </a:p>
          <a:p>
            <a:pPr marL="0" marR="0" indent="0" algn="l" defTabSz="457200" rtl="0" eaLnBrk="1" fontAlgn="auto" latinLnBrk="0" hangingPunct="1">
              <a:lnSpc>
                <a:spcPct val="100000"/>
              </a:lnSpc>
              <a:spcBef>
                <a:spcPts val="0"/>
              </a:spcBef>
              <a:spcAft>
                <a:spcPts val="0"/>
              </a:spcAft>
              <a:buClrTx/>
              <a:buSzTx/>
              <a:buFontTx/>
              <a:buNone/>
              <a:tabLst/>
              <a:defRPr/>
            </a:pPr>
            <a:r>
              <a:rPr lang="en-US" sz="1600" b="1" baseline="0"/>
              <a:t>Indent 2: </a:t>
            </a:r>
            <a:r>
              <a:rPr lang="en-US" sz="1600" b="0" baseline="0"/>
              <a:t>Subheadings</a:t>
            </a:r>
          </a:p>
          <a:p>
            <a:pPr marL="0" indent="0">
              <a:buFontTx/>
              <a:buNone/>
            </a:pPr>
            <a:r>
              <a:rPr lang="en-US" sz="1600" b="1" baseline="0"/>
              <a:t>Indent 3: </a:t>
            </a:r>
            <a:r>
              <a:rPr lang="en-US" sz="1600" b="0" baseline="0"/>
              <a:t>bullet points first level</a:t>
            </a:r>
          </a:p>
          <a:p>
            <a:pPr marL="0" marR="0" indent="0" algn="l" defTabSz="457200" rtl="0" eaLnBrk="1" fontAlgn="auto" latinLnBrk="0" hangingPunct="1">
              <a:lnSpc>
                <a:spcPct val="100000"/>
              </a:lnSpc>
              <a:spcBef>
                <a:spcPts val="0"/>
              </a:spcBef>
              <a:spcAft>
                <a:spcPts val="0"/>
              </a:spcAft>
              <a:buClrTx/>
              <a:buSzTx/>
              <a:buFontTx/>
              <a:buNone/>
              <a:tabLst/>
              <a:defRPr/>
            </a:pPr>
            <a:r>
              <a:rPr lang="en-US" sz="1600" b="1" baseline="0"/>
              <a:t>Indent 4: </a:t>
            </a:r>
            <a:r>
              <a:rPr lang="en-US" sz="1600" b="0" baseline="0"/>
              <a:t>bullet points second level</a:t>
            </a:r>
          </a:p>
          <a:p>
            <a:pPr marL="0" marR="0" indent="0" algn="l" defTabSz="457200" rtl="0" eaLnBrk="1" fontAlgn="auto" latinLnBrk="0" hangingPunct="1">
              <a:lnSpc>
                <a:spcPct val="100000"/>
              </a:lnSpc>
              <a:spcBef>
                <a:spcPts val="0"/>
              </a:spcBef>
              <a:spcAft>
                <a:spcPts val="0"/>
              </a:spcAft>
              <a:buClrTx/>
              <a:buSzTx/>
              <a:buFontTx/>
              <a:buNone/>
              <a:tabLst/>
              <a:defRPr/>
            </a:pPr>
            <a:r>
              <a:rPr lang="en-US" sz="1600" b="1" baseline="0"/>
              <a:t>Indent 5: </a:t>
            </a:r>
            <a:r>
              <a:rPr lang="en-US" sz="1600" b="0" baseline="0"/>
              <a:t>bullet points third level</a:t>
            </a:r>
          </a:p>
        </p:txBody>
      </p:sp>
      <p:sp>
        <p:nvSpPr>
          <p:cNvPr id="8" name="TextBox 7"/>
          <p:cNvSpPr txBox="1"/>
          <p:nvPr userDrawn="1"/>
        </p:nvSpPr>
        <p:spPr>
          <a:xfrm>
            <a:off x="-6923633" y="2418072"/>
            <a:ext cx="6480720" cy="1569660"/>
          </a:xfrm>
          <a:prstGeom prst="rect">
            <a:avLst/>
          </a:prstGeom>
          <a:noFill/>
        </p:spPr>
        <p:txBody>
          <a:bodyPr wrap="square" rtlCol="0">
            <a:spAutoFit/>
          </a:bodyPr>
          <a:lstStyle/>
          <a:p>
            <a:pPr marL="0" indent="0">
              <a:buFontTx/>
              <a:buNone/>
            </a:pPr>
            <a:r>
              <a:rPr lang="en-US" sz="1600" b="1" baseline="0"/>
              <a:t>Presentation </a:t>
            </a:r>
            <a:r>
              <a:rPr lang="en-US" sz="1600" b="1" baseline="0" err="1"/>
              <a:t>colours</a:t>
            </a:r>
            <a:endParaRPr lang="en-US" sz="1600" b="1" baseline="0"/>
          </a:p>
          <a:p>
            <a:pPr marL="0" indent="0">
              <a:buFontTx/>
              <a:buNone/>
            </a:pPr>
            <a:r>
              <a:rPr lang="en-US" sz="1600" b="0" baseline="0" err="1"/>
              <a:t>Colours</a:t>
            </a:r>
            <a:r>
              <a:rPr lang="en-US" sz="1600" b="0" baseline="0"/>
              <a:t> within the presentation can change but should be selected from the Caritas Australia brand book </a:t>
            </a:r>
            <a:r>
              <a:rPr lang="en-US" sz="1600" b="1" baseline="0"/>
              <a:t>dark </a:t>
            </a:r>
            <a:r>
              <a:rPr lang="en-US" sz="1600" b="1" baseline="0" err="1"/>
              <a:t>colours</a:t>
            </a:r>
            <a:r>
              <a:rPr lang="en-US" sz="1600" b="1" baseline="0"/>
              <a:t>.</a:t>
            </a:r>
          </a:p>
          <a:p>
            <a:pPr marL="0" indent="0">
              <a:buFontTx/>
              <a:buNone/>
            </a:pPr>
            <a:endParaRPr lang="en-US" sz="1600" b="1" baseline="0"/>
          </a:p>
          <a:p>
            <a:pPr marL="0" indent="0">
              <a:buFontTx/>
              <a:buNone/>
            </a:pPr>
            <a:r>
              <a:rPr lang="en-US" sz="1600" b="1" baseline="0"/>
              <a:t>NOTE: </a:t>
            </a:r>
            <a:r>
              <a:rPr lang="en-US" sz="1600" b="0" baseline="0"/>
              <a:t>If you choose to change the </a:t>
            </a:r>
            <a:r>
              <a:rPr lang="en-US" sz="1600" b="0" baseline="0" err="1"/>
              <a:t>colours</a:t>
            </a:r>
            <a:r>
              <a:rPr lang="en-US" sz="1600" b="0" baseline="0"/>
              <a:t> within the presentation please ensure that every slide is consistent.</a:t>
            </a:r>
          </a:p>
        </p:txBody>
      </p:sp>
      <p:sp>
        <p:nvSpPr>
          <p:cNvPr id="9" name="TextBox 8"/>
          <p:cNvSpPr txBox="1"/>
          <p:nvPr userDrawn="1"/>
        </p:nvSpPr>
        <p:spPr>
          <a:xfrm>
            <a:off x="-6923633" y="4312255"/>
            <a:ext cx="4150817" cy="2545745"/>
          </a:xfrm>
          <a:prstGeom prst="rect">
            <a:avLst/>
          </a:prstGeom>
          <a:noFill/>
        </p:spPr>
        <p:txBody>
          <a:bodyPr wrap="square" rtlCol="0">
            <a:spAutoFit/>
          </a:bodyPr>
          <a:lstStyle/>
          <a:p>
            <a:pPr marL="0" indent="0">
              <a:buFontTx/>
              <a:buNone/>
            </a:pPr>
            <a:r>
              <a:rPr lang="en-US" sz="1600" b="1" baseline="0"/>
              <a:t>Changing background </a:t>
            </a:r>
            <a:r>
              <a:rPr lang="en-US" sz="1600" b="1" baseline="0" err="1"/>
              <a:t>colours</a:t>
            </a:r>
            <a:endParaRPr lang="en-US" sz="1600" b="1" baseline="0"/>
          </a:p>
          <a:p>
            <a:pPr marL="0" indent="0">
              <a:buFontTx/>
              <a:buNone/>
            </a:pPr>
            <a:r>
              <a:rPr lang="en-US" sz="1600" b="0" baseline="0"/>
              <a:t>When you wish to change the background colour of title or voice box slides please change using the Master page (View &gt; Master &gt; Slide Master). Right click on each background of the slide and selection ‘Format Background’. A background colour can be selected from this pop up menu. </a:t>
            </a:r>
            <a:r>
              <a:rPr lang="en-US" sz="1600" b="1" kern="1200">
                <a:solidFill>
                  <a:schemeClr val="tx1"/>
                </a:solidFill>
                <a:effectLst/>
                <a:latin typeface="+mn-lt"/>
                <a:ea typeface="+mn-ea"/>
                <a:cs typeface="+mn-cs"/>
              </a:rPr>
              <a:t>(More </a:t>
            </a:r>
            <a:r>
              <a:rPr lang="en-US" sz="1600" b="1" kern="1200" err="1">
                <a:solidFill>
                  <a:schemeClr val="tx1"/>
                </a:solidFill>
                <a:effectLst/>
                <a:latin typeface="+mn-lt"/>
                <a:ea typeface="+mn-ea"/>
                <a:cs typeface="+mn-cs"/>
              </a:rPr>
              <a:t>colours</a:t>
            </a:r>
            <a:r>
              <a:rPr lang="en-US" sz="1600" b="1" kern="1200">
                <a:solidFill>
                  <a:schemeClr val="tx1"/>
                </a:solidFill>
                <a:effectLst/>
                <a:latin typeface="+mn-lt"/>
                <a:ea typeface="+mn-ea"/>
                <a:cs typeface="+mn-cs"/>
              </a:rPr>
              <a:t> &gt; Custom&gt; </a:t>
            </a:r>
            <a:r>
              <a:rPr lang="en-US" sz="1600" b="1" kern="1200" err="1">
                <a:solidFill>
                  <a:schemeClr val="tx1"/>
                </a:solidFill>
                <a:effectLst/>
                <a:latin typeface="+mn-lt"/>
                <a:ea typeface="+mn-ea"/>
                <a:cs typeface="+mn-cs"/>
              </a:rPr>
              <a:t>Colour</a:t>
            </a:r>
            <a:r>
              <a:rPr lang="en-US" sz="1600" b="1" kern="1200">
                <a:solidFill>
                  <a:schemeClr val="tx1"/>
                </a:solidFill>
                <a:effectLst/>
                <a:latin typeface="+mn-lt"/>
                <a:ea typeface="+mn-ea"/>
                <a:cs typeface="+mn-cs"/>
              </a:rPr>
              <a:t> mode RGB &gt; Input numbers)</a:t>
            </a:r>
            <a:endParaRPr lang="en-US" sz="1600" b="0" baseline="0"/>
          </a:p>
        </p:txBody>
      </p:sp>
      <p:sp>
        <p:nvSpPr>
          <p:cNvPr id="11" name="TextBox 10"/>
          <p:cNvSpPr txBox="1"/>
          <p:nvPr userDrawn="1"/>
        </p:nvSpPr>
        <p:spPr>
          <a:xfrm>
            <a:off x="-6912544" y="7048559"/>
            <a:ext cx="6469631" cy="3293209"/>
          </a:xfrm>
          <a:prstGeom prst="rect">
            <a:avLst/>
          </a:prstGeom>
          <a:noFill/>
        </p:spPr>
        <p:txBody>
          <a:bodyPr wrap="square" rtlCol="0">
            <a:spAutoFit/>
          </a:bodyPr>
          <a:lstStyle/>
          <a:p>
            <a:pPr marL="0" indent="0">
              <a:buFontTx/>
              <a:buNone/>
            </a:pPr>
            <a:r>
              <a:rPr lang="en-US" sz="1600" b="1" baseline="0"/>
              <a:t>Placing images and cropping</a:t>
            </a:r>
          </a:p>
          <a:p>
            <a:pPr marL="0" indent="0">
              <a:buFontTx/>
              <a:buNone/>
            </a:pPr>
            <a:r>
              <a:rPr lang="en-US" sz="1600" b="0" baseline="0"/>
              <a:t>When placing images they may at first be placed into the image box small or inappropriately cropped, for example a persons head cropped off. </a:t>
            </a:r>
          </a:p>
          <a:p>
            <a:pPr marL="0" indent="0">
              <a:buFontTx/>
              <a:buNone/>
            </a:pPr>
            <a:r>
              <a:rPr lang="en-US" sz="1600" b="0" baseline="0"/>
              <a:t>To fix this please follow these steps:</a:t>
            </a:r>
          </a:p>
          <a:p>
            <a:pPr marL="285750" indent="-285750">
              <a:buFont typeface="Arial"/>
              <a:buChar char="•"/>
            </a:pPr>
            <a:r>
              <a:rPr lang="en-US" sz="1600" b="0" baseline="0"/>
              <a:t>Format picture click on the crop button</a:t>
            </a:r>
          </a:p>
          <a:p>
            <a:pPr marL="285750" indent="-285750">
              <a:buFont typeface="Arial"/>
              <a:buChar char="•"/>
            </a:pPr>
            <a:r>
              <a:rPr lang="en-US" sz="1600" b="0" baseline="0"/>
              <a:t>Select ‘crop to fill’. This will allow you to resize the image without moving the picture box</a:t>
            </a:r>
          </a:p>
          <a:p>
            <a:pPr marL="285750" indent="-285750">
              <a:buFont typeface="Arial"/>
              <a:buChar char="•"/>
            </a:pPr>
            <a:r>
              <a:rPr lang="en-US" sz="1600" b="0" baseline="0"/>
              <a:t>When resizing an image always hold the ‘shift’ key and drag the image larger from the corners. This will scale the image proportionately.</a:t>
            </a:r>
          </a:p>
          <a:p>
            <a:pPr marL="285750" indent="-285750">
              <a:buFont typeface="Arial"/>
              <a:buChar char="•"/>
            </a:pPr>
            <a:r>
              <a:rPr lang="en-US" sz="1600" b="0" baseline="0"/>
              <a:t>You can move the resized image within the picture box to find the best crop.</a:t>
            </a:r>
          </a:p>
        </p:txBody>
      </p:sp>
      <p:sp>
        <p:nvSpPr>
          <p:cNvPr id="12" name="TextBox 11"/>
          <p:cNvSpPr txBox="1"/>
          <p:nvPr userDrawn="1"/>
        </p:nvSpPr>
        <p:spPr>
          <a:xfrm>
            <a:off x="9756576" y="1328408"/>
            <a:ext cx="6696743" cy="3539430"/>
          </a:xfrm>
          <a:prstGeom prst="rect">
            <a:avLst/>
          </a:prstGeom>
          <a:noFill/>
        </p:spPr>
        <p:txBody>
          <a:bodyPr wrap="square" rtlCol="0">
            <a:spAutoFit/>
          </a:bodyPr>
          <a:lstStyle/>
          <a:p>
            <a:pPr marL="0" indent="0">
              <a:buFontTx/>
              <a:buNone/>
            </a:pPr>
            <a:r>
              <a:rPr lang="en-US" sz="1600" b="1" baseline="0"/>
              <a:t>Saving Felt tip font as an image</a:t>
            </a:r>
          </a:p>
          <a:p>
            <a:pPr marL="0" indent="0">
              <a:buFontTx/>
              <a:buNone/>
            </a:pPr>
            <a:r>
              <a:rPr lang="en-US" sz="1600" b="0" baseline="0"/>
              <a:t>As felt tip isn’t a system font it will not display correctly on computers that do not have the font installed. Please complete the following steps to save the final copy as an image:</a:t>
            </a:r>
          </a:p>
          <a:p>
            <a:pPr marL="0" indent="0">
              <a:buFontTx/>
              <a:buNone/>
            </a:pPr>
            <a:endParaRPr lang="en-US" sz="1600" b="0" baseline="0"/>
          </a:p>
          <a:p>
            <a:pPr marL="342900" indent="-342900">
              <a:buFont typeface="+mj-lt"/>
              <a:buAutoNum type="arabicPeriod"/>
            </a:pPr>
            <a:r>
              <a:rPr lang="en-US" sz="1600" b="0" baseline="0"/>
              <a:t>Write quote or copy into the voice box</a:t>
            </a:r>
          </a:p>
          <a:p>
            <a:pPr marL="800100" lvl="1" indent="-342900">
              <a:buFont typeface="Arial"/>
              <a:buChar char="•"/>
            </a:pPr>
            <a:r>
              <a:rPr lang="en-US" sz="1600" b="0" baseline="0"/>
              <a:t>When copy is final complete the next steps</a:t>
            </a:r>
          </a:p>
          <a:p>
            <a:pPr marL="342900" indent="-342900">
              <a:buFont typeface="+mj-lt"/>
              <a:buAutoNum type="arabicPeriod"/>
            </a:pPr>
            <a:r>
              <a:rPr lang="en-US" sz="1600" b="0" baseline="0"/>
              <a:t>Right click on the text box</a:t>
            </a:r>
          </a:p>
          <a:p>
            <a:pPr marL="342900" indent="-342900">
              <a:buFont typeface="+mj-lt"/>
              <a:buAutoNum type="arabicPeriod"/>
            </a:pPr>
            <a:r>
              <a:rPr lang="en-US" sz="1600" b="0" baseline="0"/>
              <a:t>Select</a:t>
            </a:r>
            <a:r>
              <a:rPr lang="en-US" sz="1600" b="1" baseline="0"/>
              <a:t> Save as Picture…</a:t>
            </a:r>
          </a:p>
          <a:p>
            <a:pPr marL="342900" indent="-342900">
              <a:buFont typeface="+mj-lt"/>
              <a:buAutoNum type="arabicPeriod"/>
            </a:pPr>
            <a:r>
              <a:rPr lang="en-US" sz="1600" b="0" baseline="0"/>
              <a:t>Save image to your desktop as a PNG file and name appropriately</a:t>
            </a:r>
          </a:p>
          <a:p>
            <a:pPr marL="342900" indent="-342900">
              <a:buFont typeface="+mj-lt"/>
              <a:buAutoNum type="arabicPeriod"/>
            </a:pPr>
            <a:r>
              <a:rPr lang="en-US" sz="1600" b="0" baseline="0"/>
              <a:t>Insert saved image into presentation and position it over where the typed copy is</a:t>
            </a:r>
          </a:p>
          <a:p>
            <a:pPr marL="342900" indent="-342900">
              <a:buFont typeface="+mj-lt"/>
              <a:buAutoNum type="arabicPeriod"/>
            </a:pPr>
            <a:r>
              <a:rPr lang="en-US" sz="1600" b="0" baseline="0"/>
              <a:t>Drag original copy off the presentation to save for future edits.</a:t>
            </a:r>
          </a:p>
          <a:p>
            <a:pPr marL="342900" indent="-342900">
              <a:buFont typeface="+mj-lt"/>
              <a:buAutoNum type="arabicPeriod"/>
            </a:pPr>
            <a:r>
              <a:rPr lang="en-US" sz="1600" b="0" baseline="0"/>
              <a:t>Resize the </a:t>
            </a:r>
            <a:r>
              <a:rPr lang="en-US" sz="1600" b="0" baseline="0" err="1"/>
              <a:t>coloured</a:t>
            </a:r>
            <a:r>
              <a:rPr lang="en-US" sz="1600" b="0" baseline="0"/>
              <a:t> voice box to appropriately fit the content.</a:t>
            </a:r>
          </a:p>
        </p:txBody>
      </p:sp>
      <p:sp>
        <p:nvSpPr>
          <p:cNvPr id="13" name="TextBox 12"/>
          <p:cNvSpPr txBox="1"/>
          <p:nvPr userDrawn="1"/>
        </p:nvSpPr>
        <p:spPr>
          <a:xfrm>
            <a:off x="9756576" y="-632741"/>
            <a:ext cx="6696744" cy="1815882"/>
          </a:xfrm>
          <a:prstGeom prst="rect">
            <a:avLst/>
          </a:prstGeom>
          <a:noFill/>
        </p:spPr>
        <p:txBody>
          <a:bodyPr wrap="square" rtlCol="0">
            <a:spAutoFit/>
          </a:bodyPr>
          <a:lstStyle/>
          <a:p>
            <a:pPr marL="0" indent="0">
              <a:buFontTx/>
              <a:buNone/>
            </a:pPr>
            <a:r>
              <a:rPr lang="en-US" sz="1600" b="1" baseline="0"/>
              <a:t>Felt Tip Roman </a:t>
            </a:r>
            <a:r>
              <a:rPr lang="en-US" sz="1600" b="0" baseline="0"/>
              <a:t>will need to be purchased for the story font for this presentation to be used correctly.</a:t>
            </a:r>
          </a:p>
          <a:p>
            <a:pPr marL="285750" indent="-285750">
              <a:buFont typeface="Arial"/>
              <a:buChar char="•"/>
            </a:pPr>
            <a:r>
              <a:rPr lang="en-US" sz="1600" b="0" baseline="0"/>
              <a:t>Please contact Caritas Australia Communications team for details of where to purchase.</a:t>
            </a:r>
          </a:p>
          <a:p>
            <a:pPr marL="285750" indent="-285750">
              <a:buFont typeface="Arial"/>
              <a:buChar char="•"/>
            </a:pPr>
            <a:r>
              <a:rPr lang="en-US" sz="1600" b="0" baseline="0"/>
              <a:t>Can be purchased from </a:t>
            </a:r>
            <a:r>
              <a:rPr lang="en-US" sz="1600" b="1" baseline="0" err="1"/>
              <a:t>myfonts.com</a:t>
            </a:r>
            <a:r>
              <a:rPr lang="en-US" sz="1600" b="0" baseline="0"/>
              <a:t> </a:t>
            </a:r>
          </a:p>
          <a:p>
            <a:pPr marL="742950" lvl="1" indent="-285750">
              <a:buFont typeface="Arial"/>
              <a:buChar char="•"/>
            </a:pPr>
            <a:r>
              <a:rPr lang="en-US" sz="1600" b="0" baseline="0"/>
              <a:t>Search: Felt tip Roman</a:t>
            </a:r>
          </a:p>
          <a:p>
            <a:pPr marL="0" indent="0">
              <a:buFontTx/>
              <a:buNone/>
            </a:pPr>
            <a:endParaRPr lang="en-US" sz="1600" b="0" baseline="0"/>
          </a:p>
        </p:txBody>
      </p:sp>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20976" y="4312255"/>
            <a:ext cx="2324424" cy="2543530"/>
          </a:xfrm>
          <a:prstGeom prst="rect">
            <a:avLst/>
          </a:prstGeom>
        </p:spPr>
      </p:pic>
    </p:spTree>
    <p:extLst>
      <p:ext uri="{BB962C8B-B14F-4D97-AF65-F5344CB8AC3E}">
        <p14:creationId xmlns:p14="http://schemas.microsoft.com/office/powerpoint/2010/main" val="358362752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hank you tagline">
    <p:bg>
      <p:bgPr>
        <a:solidFill>
          <a:srgbClr val="E78E23"/>
        </a:solidFill>
        <a:effectLst/>
      </p:bgPr>
    </p:bg>
    <p:spTree>
      <p:nvGrpSpPr>
        <p:cNvPr id="1" name=""/>
        <p:cNvGrpSpPr/>
        <p:nvPr/>
      </p:nvGrpSpPr>
      <p:grpSpPr>
        <a:xfrm>
          <a:off x="0" y="0"/>
          <a:ext cx="0" cy="0"/>
          <a:chOff x="0" y="0"/>
          <a:chExt cx="0" cy="0"/>
        </a:xfrm>
      </p:grpSpPr>
      <p:pic>
        <p:nvPicPr>
          <p:cNvPr id="3" name="Picture 2" descr="CaritasAU_MasterLogo-tagline_H_REV_CMYK.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68143" y="5862204"/>
            <a:ext cx="2643027" cy="473509"/>
          </a:xfrm>
          <a:prstGeom prst="rect">
            <a:avLst/>
          </a:prstGeom>
        </p:spPr>
      </p:pic>
      <p:sp>
        <p:nvSpPr>
          <p:cNvPr id="4" name="Date Placeholder 3"/>
          <p:cNvSpPr>
            <a:spLocks noGrp="1"/>
          </p:cNvSpPr>
          <p:nvPr>
            <p:ph type="dt" sz="half" idx="10"/>
          </p:nvPr>
        </p:nvSpPr>
        <p:spPr>
          <a:xfrm>
            <a:off x="457200" y="6356350"/>
            <a:ext cx="2133600" cy="365125"/>
          </a:xfrm>
          <a:prstGeom prst="rect">
            <a:avLst/>
          </a:prstGeom>
        </p:spPr>
        <p:txBody>
          <a:bodyPr/>
          <a:lstStyle>
            <a:lvl1pPr>
              <a:defRPr sz="1000">
                <a:solidFill>
                  <a:schemeClr val="bg1"/>
                </a:solidFill>
                <a:latin typeface="Arial"/>
                <a:cs typeface="Arial"/>
              </a:defRPr>
            </a:lvl1pPr>
          </a:lstStyle>
          <a:p>
            <a:r>
              <a:rPr lang="en-US"/>
              <a:t>Last updated: </a:t>
            </a:r>
            <a:fld id="{EE8934FF-BD4A-0141-A604-8E0ACB03DCC7}" type="datetimeFigureOut">
              <a:rPr lang="en-US" smtClean="0"/>
              <a:pPr/>
              <a:t>3/9/2018</a:t>
            </a:fld>
            <a:endParaRPr lang="en-US"/>
          </a:p>
        </p:txBody>
      </p:sp>
      <p:pic>
        <p:nvPicPr>
          <p:cNvPr id="6" name="Picture 5" descr="Thank you.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67744" y="2393593"/>
            <a:ext cx="4608269" cy="1450751"/>
          </a:xfrm>
          <a:prstGeom prst="rect">
            <a:avLst/>
          </a:prstGeom>
        </p:spPr>
      </p:pic>
    </p:spTree>
    <p:extLst>
      <p:ext uri="{BB962C8B-B14F-4D97-AF65-F5344CB8AC3E}">
        <p14:creationId xmlns:p14="http://schemas.microsoft.com/office/powerpoint/2010/main" val="427990022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ank you descriptor">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56350"/>
            <a:ext cx="2133600" cy="365125"/>
          </a:xfrm>
          <a:prstGeom prst="rect">
            <a:avLst/>
          </a:prstGeom>
        </p:spPr>
        <p:txBody>
          <a:bodyPr/>
          <a:lstStyle>
            <a:lvl1pPr>
              <a:defRPr sz="1000">
                <a:solidFill>
                  <a:schemeClr val="bg1"/>
                </a:solidFill>
                <a:latin typeface="Arial"/>
                <a:cs typeface="Arial"/>
              </a:defRPr>
            </a:lvl1pPr>
          </a:lstStyle>
          <a:p>
            <a:r>
              <a:rPr lang="en-US"/>
              <a:t>Last updated: </a:t>
            </a:r>
            <a:fld id="{EE8934FF-BD4A-0141-A604-8E0ACB03DCC7}" type="datetimeFigureOut">
              <a:rPr lang="en-US" smtClean="0"/>
              <a:pPr/>
              <a:t>3/9/2018</a:t>
            </a:fld>
            <a:endParaRPr lang="en-US"/>
          </a:p>
        </p:txBody>
      </p:sp>
      <p:pic>
        <p:nvPicPr>
          <p:cNvPr id="5" name="Picture 4" descr="CaritasAU_MasterLogo-descriptor_H_REV_CMYK.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52120" y="5858211"/>
            <a:ext cx="2880320" cy="477501"/>
          </a:xfrm>
          <a:prstGeom prst="rect">
            <a:avLst/>
          </a:prstGeom>
        </p:spPr>
      </p:pic>
      <p:pic>
        <p:nvPicPr>
          <p:cNvPr id="6" name="Picture 5" descr="Thank you.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67744" y="2393593"/>
            <a:ext cx="4608269" cy="1450751"/>
          </a:xfrm>
          <a:prstGeom prst="rect">
            <a:avLst/>
          </a:prstGeom>
        </p:spPr>
      </p:pic>
    </p:spTree>
    <p:extLst>
      <p:ext uri="{BB962C8B-B14F-4D97-AF65-F5344CB8AC3E}">
        <p14:creationId xmlns:p14="http://schemas.microsoft.com/office/powerpoint/2010/main" val="112198882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aritas Colour Palette">
    <p:bg>
      <p:bgPr>
        <a:solidFill>
          <a:schemeClr val="bg1"/>
        </a:solidFill>
        <a:effectLst/>
      </p:bgPr>
    </p:bg>
    <p:spTree>
      <p:nvGrpSpPr>
        <p:cNvPr id="1" name=""/>
        <p:cNvGrpSpPr/>
        <p:nvPr/>
      </p:nvGrpSpPr>
      <p:grpSpPr>
        <a:xfrm>
          <a:off x="0" y="0"/>
          <a:ext cx="0" cy="0"/>
          <a:chOff x="0" y="0"/>
          <a:chExt cx="0" cy="0"/>
        </a:xfrm>
      </p:grpSpPr>
      <p:sp>
        <p:nvSpPr>
          <p:cNvPr id="3" name="Freeform 1"/>
          <p:cNvSpPr>
            <a:spLocks noChangeArrowheads="1"/>
          </p:cNvSpPr>
          <p:nvPr userDrawn="1"/>
        </p:nvSpPr>
        <p:spPr bwMode="auto">
          <a:xfrm>
            <a:off x="1089626" y="105273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E3CA00"/>
          </a:solidFill>
          <a:ln>
            <a:noFill/>
          </a:ln>
          <a:effectLst/>
        </p:spPr>
        <p:txBody>
          <a:bodyPr wrap="none" anchor="ctr"/>
          <a:lstStyle/>
          <a:p>
            <a:endParaRPr lang="en-US"/>
          </a:p>
        </p:txBody>
      </p:sp>
      <p:sp>
        <p:nvSpPr>
          <p:cNvPr id="4" name="Freeform 1"/>
          <p:cNvSpPr>
            <a:spLocks noChangeArrowheads="1"/>
          </p:cNvSpPr>
          <p:nvPr userDrawn="1"/>
        </p:nvSpPr>
        <p:spPr bwMode="auto">
          <a:xfrm>
            <a:off x="1997346" y="105273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D9894C"/>
          </a:solidFill>
          <a:ln>
            <a:noFill/>
          </a:ln>
          <a:effectLst/>
        </p:spPr>
        <p:txBody>
          <a:bodyPr wrap="none" anchor="ctr"/>
          <a:lstStyle/>
          <a:p>
            <a:endParaRPr lang="en-US"/>
          </a:p>
        </p:txBody>
      </p:sp>
      <p:sp>
        <p:nvSpPr>
          <p:cNvPr id="5" name="Freeform 1"/>
          <p:cNvSpPr>
            <a:spLocks noChangeArrowheads="1"/>
          </p:cNvSpPr>
          <p:nvPr userDrawn="1"/>
        </p:nvSpPr>
        <p:spPr bwMode="auto">
          <a:xfrm>
            <a:off x="2905066" y="105273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3C6B2B"/>
          </a:solidFill>
          <a:ln>
            <a:noFill/>
          </a:ln>
          <a:effectLst/>
        </p:spPr>
        <p:txBody>
          <a:bodyPr wrap="none" anchor="ctr"/>
          <a:lstStyle/>
          <a:p>
            <a:endParaRPr lang="en-US"/>
          </a:p>
        </p:txBody>
      </p:sp>
      <p:sp>
        <p:nvSpPr>
          <p:cNvPr id="6" name="Freeform 1"/>
          <p:cNvSpPr>
            <a:spLocks noChangeArrowheads="1"/>
          </p:cNvSpPr>
          <p:nvPr userDrawn="1"/>
        </p:nvSpPr>
        <p:spPr bwMode="auto">
          <a:xfrm>
            <a:off x="3812786" y="105273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858825"/>
          </a:solidFill>
          <a:ln>
            <a:noFill/>
          </a:ln>
          <a:effectLst/>
        </p:spPr>
        <p:txBody>
          <a:bodyPr wrap="none" anchor="ctr"/>
          <a:lstStyle/>
          <a:p>
            <a:endParaRPr lang="en-US"/>
          </a:p>
        </p:txBody>
      </p:sp>
      <p:sp>
        <p:nvSpPr>
          <p:cNvPr id="7" name="Freeform 1"/>
          <p:cNvSpPr>
            <a:spLocks noChangeArrowheads="1"/>
          </p:cNvSpPr>
          <p:nvPr userDrawn="1"/>
        </p:nvSpPr>
        <p:spPr bwMode="auto">
          <a:xfrm>
            <a:off x="4720506" y="105273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A3401C"/>
          </a:solidFill>
          <a:ln>
            <a:noFill/>
          </a:ln>
          <a:effectLst/>
        </p:spPr>
        <p:txBody>
          <a:bodyPr wrap="none" anchor="ctr"/>
          <a:lstStyle/>
          <a:p>
            <a:endParaRPr lang="en-US"/>
          </a:p>
        </p:txBody>
      </p:sp>
      <p:sp>
        <p:nvSpPr>
          <p:cNvPr id="8" name="Freeform 1"/>
          <p:cNvSpPr>
            <a:spLocks noChangeArrowheads="1"/>
          </p:cNvSpPr>
          <p:nvPr userDrawn="1"/>
        </p:nvSpPr>
        <p:spPr bwMode="auto">
          <a:xfrm>
            <a:off x="5628226" y="105273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006A8A"/>
          </a:solidFill>
          <a:ln>
            <a:noFill/>
          </a:ln>
          <a:effectLst/>
        </p:spPr>
        <p:txBody>
          <a:bodyPr wrap="none" anchor="ctr"/>
          <a:lstStyle/>
          <a:p>
            <a:endParaRPr lang="en-US"/>
          </a:p>
        </p:txBody>
      </p:sp>
      <p:sp>
        <p:nvSpPr>
          <p:cNvPr id="9" name="Freeform 1"/>
          <p:cNvSpPr>
            <a:spLocks noChangeArrowheads="1"/>
          </p:cNvSpPr>
          <p:nvPr userDrawn="1"/>
        </p:nvSpPr>
        <p:spPr bwMode="auto">
          <a:xfrm>
            <a:off x="6535946" y="105273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006C71"/>
          </a:solidFill>
          <a:ln>
            <a:noFill/>
          </a:ln>
          <a:effectLst/>
        </p:spPr>
        <p:txBody>
          <a:bodyPr wrap="none" anchor="ctr"/>
          <a:lstStyle/>
          <a:p>
            <a:endParaRPr lang="en-US"/>
          </a:p>
        </p:txBody>
      </p:sp>
      <p:sp>
        <p:nvSpPr>
          <p:cNvPr id="10" name="Freeform 1"/>
          <p:cNvSpPr>
            <a:spLocks noChangeArrowheads="1"/>
          </p:cNvSpPr>
          <p:nvPr userDrawn="1"/>
        </p:nvSpPr>
        <p:spPr bwMode="auto">
          <a:xfrm>
            <a:off x="7443666" y="105273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86005B"/>
          </a:solidFill>
          <a:ln>
            <a:noFill/>
          </a:ln>
          <a:effectLst/>
        </p:spPr>
        <p:txBody>
          <a:bodyPr wrap="none" anchor="ctr"/>
          <a:lstStyle/>
          <a:p>
            <a:endParaRPr lang="en-US"/>
          </a:p>
        </p:txBody>
      </p:sp>
      <p:sp>
        <p:nvSpPr>
          <p:cNvPr id="11" name="Freeform 1"/>
          <p:cNvSpPr>
            <a:spLocks noChangeArrowheads="1"/>
          </p:cNvSpPr>
          <p:nvPr userDrawn="1"/>
        </p:nvSpPr>
        <p:spPr bwMode="auto">
          <a:xfrm>
            <a:off x="8318511" y="105273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6E3A6E"/>
          </a:solidFill>
          <a:ln>
            <a:noFill/>
          </a:ln>
          <a:effectLst/>
        </p:spPr>
        <p:txBody>
          <a:bodyPr wrap="none" anchor="ctr"/>
          <a:lstStyle/>
          <a:p>
            <a:endParaRPr lang="en-US"/>
          </a:p>
        </p:txBody>
      </p:sp>
      <p:sp>
        <p:nvSpPr>
          <p:cNvPr id="12" name="Freeform 1"/>
          <p:cNvSpPr>
            <a:spLocks noChangeArrowheads="1"/>
          </p:cNvSpPr>
          <p:nvPr userDrawn="1"/>
        </p:nvSpPr>
        <p:spPr bwMode="auto">
          <a:xfrm>
            <a:off x="181906" y="105273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B82908"/>
          </a:solidFill>
          <a:ln>
            <a:noFill/>
          </a:ln>
          <a:effectLst/>
        </p:spPr>
        <p:txBody>
          <a:bodyPr wrap="none" anchor="ctr"/>
          <a:lstStyle/>
          <a:p>
            <a:endParaRPr lang="en-US"/>
          </a:p>
        </p:txBody>
      </p:sp>
      <p:sp>
        <p:nvSpPr>
          <p:cNvPr id="15" name="Freeform 1"/>
          <p:cNvSpPr>
            <a:spLocks noChangeArrowheads="1"/>
          </p:cNvSpPr>
          <p:nvPr userDrawn="1"/>
        </p:nvSpPr>
        <p:spPr bwMode="auto">
          <a:xfrm>
            <a:off x="1089626" y="2708920"/>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F7E800"/>
          </a:solidFill>
          <a:ln>
            <a:noFill/>
          </a:ln>
          <a:effectLst/>
        </p:spPr>
        <p:txBody>
          <a:bodyPr wrap="none" anchor="ctr"/>
          <a:lstStyle/>
          <a:p>
            <a:endParaRPr lang="en-US"/>
          </a:p>
        </p:txBody>
      </p:sp>
      <p:sp>
        <p:nvSpPr>
          <p:cNvPr id="16" name="Freeform 1"/>
          <p:cNvSpPr>
            <a:spLocks noChangeArrowheads="1"/>
          </p:cNvSpPr>
          <p:nvPr userDrawn="1"/>
        </p:nvSpPr>
        <p:spPr bwMode="auto">
          <a:xfrm>
            <a:off x="1997346" y="2708920"/>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E3A423"/>
          </a:solidFill>
          <a:ln>
            <a:noFill/>
          </a:ln>
          <a:effectLst/>
        </p:spPr>
        <p:txBody>
          <a:bodyPr wrap="none" anchor="ctr"/>
          <a:lstStyle/>
          <a:p>
            <a:endParaRPr lang="en-US"/>
          </a:p>
        </p:txBody>
      </p:sp>
      <p:sp>
        <p:nvSpPr>
          <p:cNvPr id="17" name="Freeform 1"/>
          <p:cNvSpPr>
            <a:spLocks noChangeArrowheads="1"/>
          </p:cNvSpPr>
          <p:nvPr userDrawn="1"/>
        </p:nvSpPr>
        <p:spPr bwMode="auto">
          <a:xfrm>
            <a:off x="2905066" y="2708920"/>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A1C035"/>
          </a:solidFill>
          <a:ln>
            <a:noFill/>
          </a:ln>
          <a:effectLst/>
        </p:spPr>
        <p:txBody>
          <a:bodyPr wrap="none" anchor="ctr"/>
          <a:lstStyle/>
          <a:p>
            <a:endParaRPr lang="en-US"/>
          </a:p>
        </p:txBody>
      </p:sp>
      <p:sp>
        <p:nvSpPr>
          <p:cNvPr id="18" name="Freeform 1"/>
          <p:cNvSpPr>
            <a:spLocks noChangeArrowheads="1"/>
          </p:cNvSpPr>
          <p:nvPr userDrawn="1"/>
        </p:nvSpPr>
        <p:spPr bwMode="auto">
          <a:xfrm>
            <a:off x="3812786" y="2708920"/>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B5AF0B"/>
          </a:solidFill>
          <a:ln>
            <a:noFill/>
          </a:ln>
          <a:effectLst/>
        </p:spPr>
        <p:txBody>
          <a:bodyPr wrap="none" anchor="ctr"/>
          <a:lstStyle/>
          <a:p>
            <a:endParaRPr lang="en-US"/>
          </a:p>
        </p:txBody>
      </p:sp>
      <p:sp>
        <p:nvSpPr>
          <p:cNvPr id="19" name="Freeform 1"/>
          <p:cNvSpPr>
            <a:spLocks noChangeArrowheads="1"/>
          </p:cNvSpPr>
          <p:nvPr userDrawn="1"/>
        </p:nvSpPr>
        <p:spPr bwMode="auto">
          <a:xfrm>
            <a:off x="4720506" y="2708920"/>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CA977B"/>
          </a:solidFill>
          <a:ln>
            <a:noFill/>
          </a:ln>
          <a:effectLst/>
        </p:spPr>
        <p:txBody>
          <a:bodyPr wrap="none" anchor="ctr"/>
          <a:lstStyle/>
          <a:p>
            <a:endParaRPr lang="en-US"/>
          </a:p>
        </p:txBody>
      </p:sp>
      <p:sp>
        <p:nvSpPr>
          <p:cNvPr id="20" name="Freeform 1"/>
          <p:cNvSpPr>
            <a:spLocks noChangeArrowheads="1"/>
          </p:cNvSpPr>
          <p:nvPr userDrawn="1"/>
        </p:nvSpPr>
        <p:spPr bwMode="auto">
          <a:xfrm>
            <a:off x="5628226" y="2708920"/>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83C4F0"/>
          </a:solidFill>
          <a:ln>
            <a:noFill/>
          </a:ln>
          <a:effectLst/>
        </p:spPr>
        <p:txBody>
          <a:bodyPr wrap="none" anchor="ctr"/>
          <a:lstStyle/>
          <a:p>
            <a:endParaRPr lang="en-US"/>
          </a:p>
        </p:txBody>
      </p:sp>
      <p:sp>
        <p:nvSpPr>
          <p:cNvPr id="21" name="Freeform 1"/>
          <p:cNvSpPr>
            <a:spLocks noChangeArrowheads="1"/>
          </p:cNvSpPr>
          <p:nvPr userDrawn="1"/>
        </p:nvSpPr>
        <p:spPr bwMode="auto">
          <a:xfrm>
            <a:off x="6535946" y="2708920"/>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86AEB3"/>
          </a:solidFill>
          <a:ln>
            <a:noFill/>
          </a:ln>
          <a:effectLst/>
        </p:spPr>
        <p:txBody>
          <a:bodyPr wrap="none" anchor="ctr"/>
          <a:lstStyle/>
          <a:p>
            <a:endParaRPr lang="en-US"/>
          </a:p>
        </p:txBody>
      </p:sp>
      <p:sp>
        <p:nvSpPr>
          <p:cNvPr id="22" name="Freeform 1"/>
          <p:cNvSpPr>
            <a:spLocks noChangeArrowheads="1"/>
          </p:cNvSpPr>
          <p:nvPr userDrawn="1"/>
        </p:nvSpPr>
        <p:spPr bwMode="auto">
          <a:xfrm>
            <a:off x="7443666" y="2708920"/>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C4006E"/>
          </a:solidFill>
          <a:ln>
            <a:noFill/>
          </a:ln>
          <a:effectLst/>
        </p:spPr>
        <p:txBody>
          <a:bodyPr wrap="none" anchor="ctr"/>
          <a:lstStyle/>
          <a:p>
            <a:endParaRPr lang="en-US"/>
          </a:p>
        </p:txBody>
      </p:sp>
      <p:sp>
        <p:nvSpPr>
          <p:cNvPr id="23" name="Freeform 1"/>
          <p:cNvSpPr>
            <a:spLocks noChangeArrowheads="1"/>
          </p:cNvSpPr>
          <p:nvPr userDrawn="1"/>
        </p:nvSpPr>
        <p:spPr bwMode="auto">
          <a:xfrm>
            <a:off x="8318511" y="2708920"/>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895297"/>
          </a:solidFill>
          <a:ln>
            <a:noFill/>
          </a:ln>
          <a:effectLst/>
        </p:spPr>
        <p:txBody>
          <a:bodyPr wrap="none" anchor="ctr"/>
          <a:lstStyle/>
          <a:p>
            <a:endParaRPr lang="en-US"/>
          </a:p>
        </p:txBody>
      </p:sp>
      <p:sp>
        <p:nvSpPr>
          <p:cNvPr id="24" name="Freeform 1"/>
          <p:cNvSpPr>
            <a:spLocks noChangeArrowheads="1"/>
          </p:cNvSpPr>
          <p:nvPr userDrawn="1"/>
        </p:nvSpPr>
        <p:spPr bwMode="auto">
          <a:xfrm>
            <a:off x="181906" y="2708920"/>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D0673D"/>
          </a:solidFill>
          <a:ln>
            <a:noFill/>
          </a:ln>
          <a:effectLst/>
        </p:spPr>
        <p:txBody>
          <a:bodyPr wrap="none" anchor="ctr"/>
          <a:lstStyle/>
          <a:p>
            <a:endParaRPr lang="en-US"/>
          </a:p>
        </p:txBody>
      </p:sp>
      <p:sp>
        <p:nvSpPr>
          <p:cNvPr id="26" name="Freeform 1"/>
          <p:cNvSpPr>
            <a:spLocks noChangeArrowheads="1"/>
          </p:cNvSpPr>
          <p:nvPr userDrawn="1"/>
        </p:nvSpPr>
        <p:spPr bwMode="auto">
          <a:xfrm>
            <a:off x="1089626" y="455999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FCEB8A"/>
          </a:solidFill>
          <a:ln>
            <a:noFill/>
          </a:ln>
          <a:effectLst/>
        </p:spPr>
        <p:txBody>
          <a:bodyPr wrap="none" anchor="ctr"/>
          <a:lstStyle/>
          <a:p>
            <a:endParaRPr lang="en-US"/>
          </a:p>
        </p:txBody>
      </p:sp>
      <p:sp>
        <p:nvSpPr>
          <p:cNvPr id="27" name="Freeform 1"/>
          <p:cNvSpPr>
            <a:spLocks noChangeArrowheads="1"/>
          </p:cNvSpPr>
          <p:nvPr userDrawn="1"/>
        </p:nvSpPr>
        <p:spPr bwMode="auto">
          <a:xfrm>
            <a:off x="1997346" y="455999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EABE7E"/>
          </a:solidFill>
          <a:ln>
            <a:noFill/>
          </a:ln>
          <a:effectLst/>
        </p:spPr>
        <p:txBody>
          <a:bodyPr wrap="none" anchor="ctr"/>
          <a:lstStyle/>
          <a:p>
            <a:endParaRPr lang="en-US"/>
          </a:p>
        </p:txBody>
      </p:sp>
      <p:sp>
        <p:nvSpPr>
          <p:cNvPr id="28" name="Freeform 1"/>
          <p:cNvSpPr>
            <a:spLocks noChangeArrowheads="1"/>
          </p:cNvSpPr>
          <p:nvPr userDrawn="1"/>
        </p:nvSpPr>
        <p:spPr bwMode="auto">
          <a:xfrm>
            <a:off x="2905066" y="455999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D3DF9D"/>
          </a:solidFill>
          <a:ln>
            <a:noFill/>
          </a:ln>
          <a:effectLst/>
        </p:spPr>
        <p:txBody>
          <a:bodyPr wrap="none" anchor="ctr"/>
          <a:lstStyle/>
          <a:p>
            <a:endParaRPr lang="en-US"/>
          </a:p>
        </p:txBody>
      </p:sp>
      <p:sp>
        <p:nvSpPr>
          <p:cNvPr id="29" name="Freeform 1"/>
          <p:cNvSpPr>
            <a:spLocks noChangeArrowheads="1"/>
          </p:cNvSpPr>
          <p:nvPr userDrawn="1"/>
        </p:nvSpPr>
        <p:spPr bwMode="auto">
          <a:xfrm>
            <a:off x="3812786" y="455999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DDE17C"/>
          </a:solidFill>
          <a:ln>
            <a:noFill/>
          </a:ln>
          <a:effectLst/>
        </p:spPr>
        <p:txBody>
          <a:bodyPr wrap="none" anchor="ctr"/>
          <a:lstStyle/>
          <a:p>
            <a:endParaRPr lang="en-US"/>
          </a:p>
        </p:txBody>
      </p:sp>
      <p:sp>
        <p:nvSpPr>
          <p:cNvPr id="30" name="Freeform 1"/>
          <p:cNvSpPr>
            <a:spLocks noChangeArrowheads="1"/>
          </p:cNvSpPr>
          <p:nvPr userDrawn="1"/>
        </p:nvSpPr>
        <p:spPr bwMode="auto">
          <a:xfrm>
            <a:off x="4720506" y="455999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DCC17B"/>
          </a:solidFill>
          <a:ln>
            <a:noFill/>
          </a:ln>
          <a:effectLst/>
        </p:spPr>
        <p:txBody>
          <a:bodyPr wrap="none" anchor="ctr"/>
          <a:lstStyle/>
          <a:p>
            <a:endParaRPr lang="en-US"/>
          </a:p>
        </p:txBody>
      </p:sp>
      <p:sp>
        <p:nvSpPr>
          <p:cNvPr id="31" name="Freeform 1"/>
          <p:cNvSpPr>
            <a:spLocks noChangeArrowheads="1"/>
          </p:cNvSpPr>
          <p:nvPr userDrawn="1"/>
        </p:nvSpPr>
        <p:spPr bwMode="auto">
          <a:xfrm>
            <a:off x="5628226" y="455999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BADDF8"/>
          </a:solidFill>
          <a:ln>
            <a:noFill/>
          </a:ln>
          <a:effectLst/>
        </p:spPr>
        <p:txBody>
          <a:bodyPr wrap="none" anchor="ctr"/>
          <a:lstStyle/>
          <a:p>
            <a:endParaRPr lang="en-US"/>
          </a:p>
        </p:txBody>
      </p:sp>
      <p:sp>
        <p:nvSpPr>
          <p:cNvPr id="32" name="Freeform 1"/>
          <p:cNvSpPr>
            <a:spLocks noChangeArrowheads="1"/>
          </p:cNvSpPr>
          <p:nvPr userDrawn="1"/>
        </p:nvSpPr>
        <p:spPr bwMode="auto">
          <a:xfrm>
            <a:off x="6535946" y="455999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C8E1DF"/>
          </a:solidFill>
          <a:ln>
            <a:noFill/>
          </a:ln>
          <a:effectLst/>
        </p:spPr>
        <p:txBody>
          <a:bodyPr wrap="none" anchor="ctr"/>
          <a:lstStyle/>
          <a:p>
            <a:endParaRPr lang="en-US"/>
          </a:p>
        </p:txBody>
      </p:sp>
      <p:sp>
        <p:nvSpPr>
          <p:cNvPr id="33" name="Freeform 1"/>
          <p:cNvSpPr>
            <a:spLocks noChangeArrowheads="1"/>
          </p:cNvSpPr>
          <p:nvPr userDrawn="1"/>
        </p:nvSpPr>
        <p:spPr bwMode="auto">
          <a:xfrm>
            <a:off x="7443666" y="455999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DE9CB7"/>
          </a:solidFill>
          <a:ln>
            <a:noFill/>
          </a:ln>
          <a:effectLst/>
        </p:spPr>
        <p:txBody>
          <a:bodyPr wrap="none" anchor="ctr"/>
          <a:lstStyle/>
          <a:p>
            <a:endParaRPr lang="en-US"/>
          </a:p>
        </p:txBody>
      </p:sp>
      <p:sp>
        <p:nvSpPr>
          <p:cNvPr id="34" name="Freeform 1"/>
          <p:cNvSpPr>
            <a:spLocks noChangeArrowheads="1"/>
          </p:cNvSpPr>
          <p:nvPr userDrawn="1"/>
        </p:nvSpPr>
        <p:spPr bwMode="auto">
          <a:xfrm>
            <a:off x="8318511" y="455999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DECAE2"/>
          </a:solidFill>
          <a:ln>
            <a:noFill/>
          </a:ln>
          <a:effectLst/>
        </p:spPr>
        <p:txBody>
          <a:bodyPr wrap="none" anchor="ctr"/>
          <a:lstStyle/>
          <a:p>
            <a:endParaRPr lang="en-US"/>
          </a:p>
        </p:txBody>
      </p:sp>
      <p:sp>
        <p:nvSpPr>
          <p:cNvPr id="35" name="Freeform 1"/>
          <p:cNvSpPr>
            <a:spLocks noChangeArrowheads="1"/>
          </p:cNvSpPr>
          <p:nvPr userDrawn="1"/>
        </p:nvSpPr>
        <p:spPr bwMode="auto">
          <a:xfrm>
            <a:off x="181906" y="455999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E8BAB9"/>
          </a:solidFill>
          <a:ln>
            <a:noFill/>
          </a:ln>
          <a:effectLst/>
        </p:spPr>
        <p:txBody>
          <a:bodyPr wrap="none" anchor="ctr"/>
          <a:lstStyle/>
          <a:p>
            <a:endParaRPr lang="en-US"/>
          </a:p>
        </p:txBody>
      </p:sp>
      <p:sp>
        <p:nvSpPr>
          <p:cNvPr id="36" name="Rectangle 35"/>
          <p:cNvSpPr/>
          <p:nvPr userDrawn="1"/>
        </p:nvSpPr>
        <p:spPr>
          <a:xfrm>
            <a:off x="187040" y="1700808"/>
            <a:ext cx="663751"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solidFill>
                <a:latin typeface="+mn-lt"/>
                <a:ea typeface="+mn-ea"/>
                <a:cs typeface="+mn-cs"/>
              </a:rPr>
              <a:t>R 185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G 46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B 27</a:t>
            </a:r>
            <a:endParaRPr lang="en-US" sz="1400"/>
          </a:p>
        </p:txBody>
      </p:sp>
      <p:sp>
        <p:nvSpPr>
          <p:cNvPr id="38" name="Rectangle 37"/>
          <p:cNvSpPr/>
          <p:nvPr userDrawn="1"/>
        </p:nvSpPr>
        <p:spPr>
          <a:xfrm>
            <a:off x="1089626" y="17008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solidFill>
                <a:latin typeface="+mn-lt"/>
                <a:ea typeface="+mn-ea"/>
                <a:cs typeface="+mn-cs"/>
              </a:rPr>
              <a:t>R 227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G 202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B 0</a:t>
            </a:r>
            <a:endParaRPr lang="en-US" sz="1400"/>
          </a:p>
        </p:txBody>
      </p:sp>
      <p:sp>
        <p:nvSpPr>
          <p:cNvPr id="39" name="Rectangle 38"/>
          <p:cNvSpPr/>
          <p:nvPr userDrawn="1"/>
        </p:nvSpPr>
        <p:spPr>
          <a:xfrm>
            <a:off x="1997346" y="17008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solidFill>
                <a:latin typeface="+mn-lt"/>
                <a:ea typeface="+mn-ea"/>
                <a:cs typeface="+mn-cs"/>
              </a:rPr>
              <a:t>R 217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G 137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B 76</a:t>
            </a:r>
            <a:endParaRPr lang="en-US" sz="1400"/>
          </a:p>
        </p:txBody>
      </p:sp>
      <p:sp>
        <p:nvSpPr>
          <p:cNvPr id="40" name="Rectangle 39"/>
          <p:cNvSpPr/>
          <p:nvPr userDrawn="1"/>
        </p:nvSpPr>
        <p:spPr>
          <a:xfrm>
            <a:off x="2905066" y="17008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solidFill>
                <a:latin typeface="+mn-lt"/>
                <a:ea typeface="+mn-ea"/>
                <a:cs typeface="+mn-cs"/>
              </a:rPr>
              <a:t>R 60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G 107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B 43</a:t>
            </a:r>
            <a:endParaRPr lang="en-US" sz="1400"/>
          </a:p>
        </p:txBody>
      </p:sp>
      <p:sp>
        <p:nvSpPr>
          <p:cNvPr id="41" name="Rectangle 40"/>
          <p:cNvSpPr/>
          <p:nvPr userDrawn="1"/>
        </p:nvSpPr>
        <p:spPr>
          <a:xfrm>
            <a:off x="3812786" y="17008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solidFill>
                <a:latin typeface="+mn-lt"/>
                <a:ea typeface="+mn-ea"/>
                <a:cs typeface="+mn-cs"/>
              </a:rPr>
              <a:t>R 133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G 136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B 37</a:t>
            </a:r>
            <a:endParaRPr lang="en-US" sz="1400"/>
          </a:p>
        </p:txBody>
      </p:sp>
      <p:sp>
        <p:nvSpPr>
          <p:cNvPr id="42" name="Rectangle 41"/>
          <p:cNvSpPr/>
          <p:nvPr userDrawn="1"/>
        </p:nvSpPr>
        <p:spPr>
          <a:xfrm>
            <a:off x="4720506" y="1700808"/>
            <a:ext cx="59572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solidFill>
                <a:latin typeface="+mn-lt"/>
                <a:ea typeface="+mn-ea"/>
                <a:cs typeface="+mn-cs"/>
              </a:rPr>
              <a:t>R 163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G 64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B 28</a:t>
            </a:r>
            <a:endParaRPr lang="en-US" sz="1400"/>
          </a:p>
        </p:txBody>
      </p:sp>
      <p:sp>
        <p:nvSpPr>
          <p:cNvPr id="43" name="Rectangle 42"/>
          <p:cNvSpPr/>
          <p:nvPr userDrawn="1"/>
        </p:nvSpPr>
        <p:spPr>
          <a:xfrm>
            <a:off x="5628226" y="17008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solidFill>
                <a:latin typeface="+mn-lt"/>
                <a:ea typeface="+mn-ea"/>
                <a:cs typeface="+mn-cs"/>
              </a:rPr>
              <a:t>R 0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G 106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B 138</a:t>
            </a:r>
            <a:endParaRPr lang="en-US" sz="1400"/>
          </a:p>
        </p:txBody>
      </p:sp>
      <p:sp>
        <p:nvSpPr>
          <p:cNvPr id="44" name="Rectangle 43"/>
          <p:cNvSpPr/>
          <p:nvPr userDrawn="1"/>
        </p:nvSpPr>
        <p:spPr>
          <a:xfrm>
            <a:off x="6535946" y="17008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solidFill>
                <a:latin typeface="+mn-lt"/>
                <a:ea typeface="+mn-ea"/>
                <a:cs typeface="+mn-cs"/>
              </a:rPr>
              <a:t>R 0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G 108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B 113</a:t>
            </a:r>
            <a:endParaRPr lang="en-US" sz="1400"/>
          </a:p>
        </p:txBody>
      </p:sp>
      <p:sp>
        <p:nvSpPr>
          <p:cNvPr id="45" name="Rectangle 44"/>
          <p:cNvSpPr/>
          <p:nvPr userDrawn="1"/>
        </p:nvSpPr>
        <p:spPr>
          <a:xfrm>
            <a:off x="7443666" y="1700808"/>
            <a:ext cx="59572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solidFill>
                <a:latin typeface="+mn-lt"/>
                <a:ea typeface="+mn-ea"/>
                <a:cs typeface="+mn-cs"/>
              </a:rPr>
              <a:t>R 134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G 0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B 91</a:t>
            </a:r>
            <a:endParaRPr lang="en-US" sz="1400"/>
          </a:p>
        </p:txBody>
      </p:sp>
      <p:sp>
        <p:nvSpPr>
          <p:cNvPr id="46" name="Rectangle 45"/>
          <p:cNvSpPr/>
          <p:nvPr userDrawn="1"/>
        </p:nvSpPr>
        <p:spPr>
          <a:xfrm>
            <a:off x="8318511" y="1700808"/>
            <a:ext cx="59572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solidFill>
                <a:latin typeface="+mn-lt"/>
                <a:ea typeface="+mn-ea"/>
                <a:cs typeface="+mn-cs"/>
              </a:rPr>
              <a:t>R 110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G 58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B 110</a:t>
            </a:r>
            <a:endParaRPr lang="en-US" sz="1400"/>
          </a:p>
        </p:txBody>
      </p:sp>
      <p:sp>
        <p:nvSpPr>
          <p:cNvPr id="47" name="Rectangle 46"/>
          <p:cNvSpPr/>
          <p:nvPr userDrawn="1"/>
        </p:nvSpPr>
        <p:spPr>
          <a:xfrm>
            <a:off x="187040" y="3429000"/>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solidFill>
                <a:latin typeface="+mn-lt"/>
                <a:ea typeface="+mn-ea"/>
                <a:cs typeface="+mn-cs"/>
              </a:rPr>
              <a:t>R 208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G 103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B 61</a:t>
            </a:r>
            <a:endParaRPr lang="en-US" sz="1400"/>
          </a:p>
        </p:txBody>
      </p:sp>
      <p:sp>
        <p:nvSpPr>
          <p:cNvPr id="48" name="Rectangle 47"/>
          <p:cNvSpPr/>
          <p:nvPr userDrawn="1"/>
        </p:nvSpPr>
        <p:spPr>
          <a:xfrm>
            <a:off x="1089626" y="3429000"/>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solidFill>
                <a:latin typeface="+mn-lt"/>
                <a:ea typeface="+mn-ea"/>
                <a:cs typeface="+mn-cs"/>
              </a:rPr>
              <a:t>R 247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G 232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B 0</a:t>
            </a:r>
            <a:endParaRPr lang="en-US" sz="1400"/>
          </a:p>
        </p:txBody>
      </p:sp>
      <p:sp>
        <p:nvSpPr>
          <p:cNvPr id="49" name="Rectangle 48"/>
          <p:cNvSpPr/>
          <p:nvPr userDrawn="1"/>
        </p:nvSpPr>
        <p:spPr>
          <a:xfrm>
            <a:off x="1997346" y="3429000"/>
            <a:ext cx="673745"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solidFill>
                <a:latin typeface="+mn-lt"/>
                <a:ea typeface="+mn-ea"/>
                <a:cs typeface="+mn-cs"/>
              </a:rPr>
              <a:t>R 227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G 164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B 19</a:t>
            </a:r>
            <a:endParaRPr lang="en-US" sz="1400"/>
          </a:p>
        </p:txBody>
      </p:sp>
      <p:sp>
        <p:nvSpPr>
          <p:cNvPr id="50" name="Rectangle 49"/>
          <p:cNvSpPr/>
          <p:nvPr userDrawn="1"/>
        </p:nvSpPr>
        <p:spPr>
          <a:xfrm>
            <a:off x="2905066" y="3429000"/>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solidFill>
                <a:latin typeface="+mn-lt"/>
                <a:ea typeface="+mn-ea"/>
                <a:cs typeface="+mn-cs"/>
              </a:rPr>
              <a:t>R 161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G 192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B 53</a:t>
            </a:r>
            <a:endParaRPr lang="en-US" sz="1400"/>
          </a:p>
        </p:txBody>
      </p:sp>
      <p:sp>
        <p:nvSpPr>
          <p:cNvPr id="51" name="Rectangle 50"/>
          <p:cNvSpPr/>
          <p:nvPr userDrawn="1"/>
        </p:nvSpPr>
        <p:spPr>
          <a:xfrm>
            <a:off x="3812786" y="3429000"/>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solidFill>
                <a:latin typeface="+mn-lt"/>
                <a:ea typeface="+mn-ea"/>
                <a:cs typeface="+mn-cs"/>
              </a:rPr>
              <a:t>R 181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G 175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B 11</a:t>
            </a:r>
            <a:endParaRPr lang="en-US" sz="1400"/>
          </a:p>
        </p:txBody>
      </p:sp>
      <p:sp>
        <p:nvSpPr>
          <p:cNvPr id="52" name="Rectangle 51"/>
          <p:cNvSpPr/>
          <p:nvPr userDrawn="1"/>
        </p:nvSpPr>
        <p:spPr>
          <a:xfrm>
            <a:off x="4720506" y="3429000"/>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solidFill>
                <a:latin typeface="+mn-lt"/>
                <a:ea typeface="+mn-ea"/>
                <a:cs typeface="+mn-cs"/>
              </a:rPr>
              <a:t>R 202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G 151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B 123</a:t>
            </a:r>
            <a:endParaRPr lang="en-US" sz="1400"/>
          </a:p>
        </p:txBody>
      </p:sp>
      <p:sp>
        <p:nvSpPr>
          <p:cNvPr id="53" name="Rectangle 52"/>
          <p:cNvSpPr/>
          <p:nvPr userDrawn="1"/>
        </p:nvSpPr>
        <p:spPr>
          <a:xfrm>
            <a:off x="5628226" y="3429000"/>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solidFill>
                <a:latin typeface="+mn-lt"/>
                <a:ea typeface="+mn-ea"/>
                <a:cs typeface="+mn-cs"/>
              </a:rPr>
              <a:t>R 131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G 196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B 240</a:t>
            </a:r>
            <a:endParaRPr lang="en-US" sz="1400"/>
          </a:p>
        </p:txBody>
      </p:sp>
      <p:sp>
        <p:nvSpPr>
          <p:cNvPr id="54" name="Rectangle 53"/>
          <p:cNvSpPr/>
          <p:nvPr userDrawn="1"/>
        </p:nvSpPr>
        <p:spPr>
          <a:xfrm>
            <a:off x="6535946" y="3429000"/>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solidFill>
                <a:latin typeface="+mn-lt"/>
                <a:ea typeface="+mn-ea"/>
                <a:cs typeface="+mn-cs"/>
              </a:rPr>
              <a:t>R 134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G 174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B 179</a:t>
            </a:r>
            <a:endParaRPr lang="en-US" sz="1400"/>
          </a:p>
        </p:txBody>
      </p:sp>
      <p:sp>
        <p:nvSpPr>
          <p:cNvPr id="55" name="Rectangle 54"/>
          <p:cNvSpPr/>
          <p:nvPr userDrawn="1"/>
        </p:nvSpPr>
        <p:spPr>
          <a:xfrm>
            <a:off x="7443666" y="3429000"/>
            <a:ext cx="59572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solidFill>
                <a:latin typeface="+mn-lt"/>
                <a:ea typeface="+mn-ea"/>
                <a:cs typeface="+mn-cs"/>
              </a:rPr>
              <a:t>R 196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G 0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B 110</a:t>
            </a:r>
            <a:endParaRPr lang="en-US" sz="1400"/>
          </a:p>
        </p:txBody>
      </p:sp>
      <p:sp>
        <p:nvSpPr>
          <p:cNvPr id="56" name="Rectangle 55"/>
          <p:cNvSpPr/>
          <p:nvPr userDrawn="1"/>
        </p:nvSpPr>
        <p:spPr>
          <a:xfrm>
            <a:off x="8318511" y="3429000"/>
            <a:ext cx="59572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solidFill>
                <a:latin typeface="+mn-lt"/>
                <a:ea typeface="+mn-ea"/>
                <a:cs typeface="+mn-cs"/>
              </a:rPr>
              <a:t>R 137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G 82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B 151</a:t>
            </a:r>
            <a:endParaRPr lang="en-US" sz="1400"/>
          </a:p>
        </p:txBody>
      </p:sp>
      <p:sp>
        <p:nvSpPr>
          <p:cNvPr id="57" name="Rectangle 56"/>
          <p:cNvSpPr/>
          <p:nvPr userDrawn="1"/>
        </p:nvSpPr>
        <p:spPr>
          <a:xfrm>
            <a:off x="187040" y="53012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solidFill>
                <a:latin typeface="+mn-lt"/>
                <a:ea typeface="+mn-ea"/>
                <a:cs typeface="+mn-cs"/>
              </a:rPr>
              <a:t>R 232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G 186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B 185</a:t>
            </a:r>
            <a:endParaRPr lang="en-US" sz="1400"/>
          </a:p>
        </p:txBody>
      </p:sp>
      <p:sp>
        <p:nvSpPr>
          <p:cNvPr id="58" name="Rectangle 57"/>
          <p:cNvSpPr/>
          <p:nvPr userDrawn="1"/>
        </p:nvSpPr>
        <p:spPr>
          <a:xfrm>
            <a:off x="1089626" y="53012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solidFill>
                <a:latin typeface="+mn-lt"/>
                <a:ea typeface="+mn-ea"/>
                <a:cs typeface="+mn-cs"/>
              </a:rPr>
              <a:t>R 252</a:t>
            </a:r>
          </a:p>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solidFill>
                <a:latin typeface="+mn-lt"/>
                <a:ea typeface="+mn-ea"/>
                <a:cs typeface="+mn-cs"/>
              </a:rPr>
              <a:t>G 235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B 138</a:t>
            </a:r>
            <a:endParaRPr lang="en-US" sz="1400"/>
          </a:p>
        </p:txBody>
      </p:sp>
      <p:sp>
        <p:nvSpPr>
          <p:cNvPr id="59" name="Rectangle 58"/>
          <p:cNvSpPr/>
          <p:nvPr userDrawn="1"/>
        </p:nvSpPr>
        <p:spPr>
          <a:xfrm>
            <a:off x="1997346" y="53012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solidFill>
                <a:latin typeface="+mn-lt"/>
                <a:ea typeface="+mn-ea"/>
                <a:cs typeface="+mn-cs"/>
              </a:rPr>
              <a:t>R 239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G 201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B 123</a:t>
            </a:r>
            <a:endParaRPr lang="en-US" sz="1400"/>
          </a:p>
        </p:txBody>
      </p:sp>
      <p:sp>
        <p:nvSpPr>
          <p:cNvPr id="60" name="Rectangle 59"/>
          <p:cNvSpPr/>
          <p:nvPr userDrawn="1"/>
        </p:nvSpPr>
        <p:spPr>
          <a:xfrm>
            <a:off x="2905066" y="53012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solidFill>
                <a:latin typeface="+mn-lt"/>
                <a:ea typeface="+mn-ea"/>
                <a:cs typeface="+mn-cs"/>
              </a:rPr>
              <a:t>R 211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G 223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B 157</a:t>
            </a:r>
            <a:endParaRPr lang="en-US" sz="1400"/>
          </a:p>
        </p:txBody>
      </p:sp>
      <p:sp>
        <p:nvSpPr>
          <p:cNvPr id="61" name="Rectangle 60"/>
          <p:cNvSpPr/>
          <p:nvPr userDrawn="1"/>
        </p:nvSpPr>
        <p:spPr>
          <a:xfrm>
            <a:off x="3812786" y="53012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solidFill>
                <a:latin typeface="+mn-lt"/>
                <a:ea typeface="+mn-ea"/>
                <a:cs typeface="+mn-cs"/>
              </a:rPr>
              <a:t>R 221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G 225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B 124</a:t>
            </a:r>
            <a:endParaRPr lang="en-US" sz="1400"/>
          </a:p>
        </p:txBody>
      </p:sp>
      <p:sp>
        <p:nvSpPr>
          <p:cNvPr id="62" name="Rectangle 61"/>
          <p:cNvSpPr/>
          <p:nvPr userDrawn="1"/>
        </p:nvSpPr>
        <p:spPr>
          <a:xfrm>
            <a:off x="4720506" y="53012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solidFill>
                <a:latin typeface="+mn-lt"/>
                <a:ea typeface="+mn-ea"/>
                <a:cs typeface="+mn-cs"/>
              </a:rPr>
              <a:t>R 220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G 193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B 123</a:t>
            </a:r>
            <a:endParaRPr lang="en-US" sz="1400"/>
          </a:p>
        </p:txBody>
      </p:sp>
      <p:sp>
        <p:nvSpPr>
          <p:cNvPr id="63" name="Rectangle 62"/>
          <p:cNvSpPr/>
          <p:nvPr userDrawn="1"/>
        </p:nvSpPr>
        <p:spPr>
          <a:xfrm>
            <a:off x="5628226" y="53012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solidFill>
                <a:latin typeface="+mn-lt"/>
                <a:ea typeface="+mn-ea"/>
                <a:cs typeface="+mn-cs"/>
              </a:rPr>
              <a:t>R 186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G 221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B 248</a:t>
            </a:r>
            <a:endParaRPr lang="en-US" sz="1400"/>
          </a:p>
        </p:txBody>
      </p:sp>
      <p:sp>
        <p:nvSpPr>
          <p:cNvPr id="64" name="Rectangle 63"/>
          <p:cNvSpPr/>
          <p:nvPr userDrawn="1"/>
        </p:nvSpPr>
        <p:spPr>
          <a:xfrm>
            <a:off x="6535946" y="53012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solidFill>
                <a:latin typeface="+mn-lt"/>
                <a:ea typeface="+mn-ea"/>
                <a:cs typeface="+mn-cs"/>
              </a:rPr>
              <a:t>R 200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G 225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B 223</a:t>
            </a:r>
            <a:endParaRPr lang="en-US" sz="1400"/>
          </a:p>
        </p:txBody>
      </p:sp>
      <p:sp>
        <p:nvSpPr>
          <p:cNvPr id="65" name="Rectangle 64"/>
          <p:cNvSpPr/>
          <p:nvPr userDrawn="1"/>
        </p:nvSpPr>
        <p:spPr>
          <a:xfrm>
            <a:off x="7443666" y="53012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solidFill>
                <a:latin typeface="+mn-lt"/>
                <a:ea typeface="+mn-ea"/>
                <a:cs typeface="+mn-cs"/>
              </a:rPr>
              <a:t>R 222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G 156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B 183</a:t>
            </a:r>
            <a:endParaRPr lang="en-US" sz="1400"/>
          </a:p>
        </p:txBody>
      </p:sp>
      <p:sp>
        <p:nvSpPr>
          <p:cNvPr id="66" name="Rectangle 65"/>
          <p:cNvSpPr/>
          <p:nvPr userDrawn="1"/>
        </p:nvSpPr>
        <p:spPr>
          <a:xfrm>
            <a:off x="8318511" y="53012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a:solidFill>
                  <a:schemeClr val="tx1"/>
                </a:solidFill>
                <a:latin typeface="+mn-lt"/>
                <a:ea typeface="+mn-ea"/>
                <a:cs typeface="+mn-cs"/>
              </a:rPr>
              <a:t>R 222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G 202 </a:t>
            </a:r>
            <a:br>
              <a:rPr lang="en-US" sz="1400" b="0" i="0" u="none" strike="noStrike" kern="1200" baseline="0">
                <a:solidFill>
                  <a:schemeClr val="tx1"/>
                </a:solidFill>
                <a:latin typeface="+mn-lt"/>
                <a:ea typeface="+mn-ea"/>
                <a:cs typeface="+mn-cs"/>
              </a:rPr>
            </a:br>
            <a:r>
              <a:rPr lang="en-US" sz="1400" b="0" i="0" u="none" strike="noStrike" kern="1200" baseline="0">
                <a:solidFill>
                  <a:schemeClr val="tx1"/>
                </a:solidFill>
                <a:latin typeface="+mn-lt"/>
                <a:ea typeface="+mn-ea"/>
                <a:cs typeface="+mn-cs"/>
              </a:rPr>
              <a:t>B 226</a:t>
            </a:r>
            <a:endParaRPr lang="en-US" sz="1400"/>
          </a:p>
        </p:txBody>
      </p:sp>
      <p:sp>
        <p:nvSpPr>
          <p:cNvPr id="67" name="Rectangle 66"/>
          <p:cNvSpPr/>
          <p:nvPr userDrawn="1"/>
        </p:nvSpPr>
        <p:spPr>
          <a:xfrm>
            <a:off x="35496" y="658222"/>
            <a:ext cx="902811" cy="276999"/>
          </a:xfrm>
          <a:prstGeom prst="rect">
            <a:avLst/>
          </a:prstGeom>
        </p:spPr>
        <p:txBody>
          <a:bodyPr wrap="non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u="none" strike="noStrike" kern="1200" baseline="0">
                <a:solidFill>
                  <a:schemeClr val="tx1"/>
                </a:solidFill>
                <a:latin typeface="+mn-lt"/>
                <a:ea typeface="+mn-ea"/>
                <a:cs typeface="+mn-cs"/>
              </a:rPr>
              <a:t>Strawberry</a:t>
            </a:r>
            <a:endParaRPr lang="en-US" sz="1200" b="1"/>
          </a:p>
        </p:txBody>
      </p:sp>
      <p:sp>
        <p:nvSpPr>
          <p:cNvPr id="68" name="Rectangle 67"/>
          <p:cNvSpPr/>
          <p:nvPr userDrawn="1"/>
        </p:nvSpPr>
        <p:spPr>
          <a:xfrm>
            <a:off x="1089626" y="658222"/>
            <a:ext cx="617702" cy="276999"/>
          </a:xfrm>
          <a:prstGeom prst="rect">
            <a:avLst/>
          </a:prstGeom>
        </p:spPr>
        <p:txBody>
          <a:bodyPr wrap="non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u="none" strike="noStrike" kern="1200" baseline="0">
                <a:solidFill>
                  <a:schemeClr val="tx1"/>
                </a:solidFill>
                <a:latin typeface="+mn-lt"/>
                <a:ea typeface="+mn-ea"/>
                <a:cs typeface="+mn-cs"/>
              </a:rPr>
              <a:t>Lemon</a:t>
            </a:r>
            <a:endParaRPr lang="en-US" sz="1200" b="1"/>
          </a:p>
        </p:txBody>
      </p:sp>
      <p:sp>
        <p:nvSpPr>
          <p:cNvPr id="69" name="Rectangle 68"/>
          <p:cNvSpPr/>
          <p:nvPr userDrawn="1"/>
        </p:nvSpPr>
        <p:spPr>
          <a:xfrm>
            <a:off x="1890858" y="658222"/>
            <a:ext cx="811340" cy="276999"/>
          </a:xfrm>
          <a:prstGeom prst="rect">
            <a:avLst/>
          </a:prstGeom>
        </p:spPr>
        <p:txBody>
          <a:bodyPr wrap="non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u="none" strike="noStrike" kern="1200" baseline="0">
                <a:solidFill>
                  <a:schemeClr val="tx1"/>
                </a:solidFill>
                <a:latin typeface="+mn-lt"/>
                <a:ea typeface="+mn-ea"/>
                <a:cs typeface="+mn-cs"/>
              </a:rPr>
              <a:t>Mandarin</a:t>
            </a:r>
            <a:endParaRPr lang="en-US" sz="1200" b="1"/>
          </a:p>
        </p:txBody>
      </p:sp>
      <p:sp>
        <p:nvSpPr>
          <p:cNvPr id="70" name="Rectangle 69"/>
          <p:cNvSpPr/>
          <p:nvPr userDrawn="1"/>
        </p:nvSpPr>
        <p:spPr>
          <a:xfrm>
            <a:off x="3010754" y="655013"/>
            <a:ext cx="490188" cy="276999"/>
          </a:xfrm>
          <a:prstGeom prst="rect">
            <a:avLst/>
          </a:prstGeom>
        </p:spPr>
        <p:txBody>
          <a:bodyPr wrap="non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u="none" strike="noStrike" kern="1200" baseline="0">
                <a:solidFill>
                  <a:schemeClr val="tx1"/>
                </a:solidFill>
                <a:latin typeface="+mn-lt"/>
                <a:ea typeface="+mn-ea"/>
                <a:cs typeface="+mn-cs"/>
              </a:rPr>
              <a:t>Lime</a:t>
            </a:r>
            <a:endParaRPr lang="en-US" sz="1200" b="1"/>
          </a:p>
        </p:txBody>
      </p:sp>
      <p:sp>
        <p:nvSpPr>
          <p:cNvPr id="71" name="Rectangle 70"/>
          <p:cNvSpPr/>
          <p:nvPr userDrawn="1"/>
        </p:nvSpPr>
        <p:spPr>
          <a:xfrm>
            <a:off x="3861807" y="655013"/>
            <a:ext cx="514609" cy="276999"/>
          </a:xfrm>
          <a:prstGeom prst="rect">
            <a:avLst/>
          </a:prstGeom>
        </p:spPr>
        <p:txBody>
          <a:bodyPr wrap="non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u="none" strike="noStrike" kern="1200" baseline="0">
                <a:solidFill>
                  <a:schemeClr val="tx1"/>
                </a:solidFill>
                <a:latin typeface="+mn-lt"/>
                <a:ea typeface="+mn-ea"/>
                <a:cs typeface="+mn-cs"/>
              </a:rPr>
              <a:t>Olive</a:t>
            </a:r>
            <a:endParaRPr lang="en-US" sz="1200" b="1"/>
          </a:p>
        </p:txBody>
      </p:sp>
      <p:sp>
        <p:nvSpPr>
          <p:cNvPr id="72" name="Rectangle 71"/>
          <p:cNvSpPr/>
          <p:nvPr userDrawn="1"/>
        </p:nvSpPr>
        <p:spPr>
          <a:xfrm>
            <a:off x="4644008" y="655013"/>
            <a:ext cx="835535" cy="276999"/>
          </a:xfrm>
          <a:prstGeom prst="rect">
            <a:avLst/>
          </a:prstGeom>
        </p:spPr>
        <p:txBody>
          <a:bodyPr wrap="non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u="none" strike="noStrike" kern="1200" baseline="0">
                <a:solidFill>
                  <a:schemeClr val="tx1"/>
                </a:solidFill>
                <a:latin typeface="+mn-lt"/>
                <a:ea typeface="+mn-ea"/>
                <a:cs typeface="+mn-cs"/>
              </a:rPr>
              <a:t>Cinnamon</a:t>
            </a:r>
            <a:endParaRPr lang="en-US" sz="1200" b="1"/>
          </a:p>
        </p:txBody>
      </p:sp>
      <p:sp>
        <p:nvSpPr>
          <p:cNvPr id="73" name="Rectangle 72"/>
          <p:cNvSpPr/>
          <p:nvPr userDrawn="1"/>
        </p:nvSpPr>
        <p:spPr>
          <a:xfrm>
            <a:off x="5580112" y="655013"/>
            <a:ext cx="813043" cy="276999"/>
          </a:xfrm>
          <a:prstGeom prst="rect">
            <a:avLst/>
          </a:prstGeom>
        </p:spPr>
        <p:txBody>
          <a:bodyPr wrap="non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u="none" strike="noStrike" kern="1200" baseline="0">
                <a:solidFill>
                  <a:schemeClr val="tx1"/>
                </a:solidFill>
                <a:latin typeface="+mn-lt"/>
                <a:ea typeface="+mn-ea"/>
                <a:cs typeface="+mn-cs"/>
              </a:rPr>
              <a:t>Blueberry</a:t>
            </a:r>
            <a:endParaRPr lang="en-US" sz="1200" b="1"/>
          </a:p>
        </p:txBody>
      </p:sp>
      <p:sp>
        <p:nvSpPr>
          <p:cNvPr id="74" name="Rectangle 73"/>
          <p:cNvSpPr/>
          <p:nvPr userDrawn="1"/>
        </p:nvSpPr>
        <p:spPr>
          <a:xfrm>
            <a:off x="6535684" y="655013"/>
            <a:ext cx="618980" cy="276999"/>
          </a:xfrm>
          <a:prstGeom prst="rect">
            <a:avLst/>
          </a:prstGeom>
        </p:spPr>
        <p:txBody>
          <a:bodyPr wrap="non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u="none" strike="noStrike" kern="1200" baseline="0">
                <a:solidFill>
                  <a:schemeClr val="tx1"/>
                </a:solidFill>
                <a:latin typeface="+mn-lt"/>
                <a:ea typeface="+mn-ea"/>
                <a:cs typeface="+mn-cs"/>
              </a:rPr>
              <a:t>Thyme</a:t>
            </a:r>
            <a:endParaRPr lang="en-US" sz="1200" b="1"/>
          </a:p>
        </p:txBody>
      </p:sp>
      <p:sp>
        <p:nvSpPr>
          <p:cNvPr id="75" name="Rectangle 74"/>
          <p:cNvSpPr/>
          <p:nvPr userDrawn="1"/>
        </p:nvSpPr>
        <p:spPr>
          <a:xfrm>
            <a:off x="7505405" y="655013"/>
            <a:ext cx="530915" cy="276999"/>
          </a:xfrm>
          <a:prstGeom prst="rect">
            <a:avLst/>
          </a:prstGeom>
        </p:spPr>
        <p:txBody>
          <a:bodyPr wrap="non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u="none" strike="noStrike" kern="1200" baseline="0">
                <a:solidFill>
                  <a:schemeClr val="tx1"/>
                </a:solidFill>
                <a:latin typeface="+mn-lt"/>
                <a:ea typeface="+mn-ea"/>
                <a:cs typeface="+mn-cs"/>
              </a:rPr>
              <a:t>Berry</a:t>
            </a:r>
            <a:endParaRPr lang="en-US" sz="1200" b="1"/>
          </a:p>
        </p:txBody>
      </p:sp>
      <p:sp>
        <p:nvSpPr>
          <p:cNvPr id="76" name="Rectangle 75"/>
          <p:cNvSpPr/>
          <p:nvPr userDrawn="1"/>
        </p:nvSpPr>
        <p:spPr>
          <a:xfrm>
            <a:off x="8367499" y="655013"/>
            <a:ext cx="512129" cy="276999"/>
          </a:xfrm>
          <a:prstGeom prst="rect">
            <a:avLst/>
          </a:prstGeom>
        </p:spPr>
        <p:txBody>
          <a:bodyPr wrap="non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u="none" strike="noStrike" kern="1200" baseline="0">
                <a:solidFill>
                  <a:schemeClr val="tx1"/>
                </a:solidFill>
                <a:latin typeface="+mn-lt"/>
                <a:ea typeface="+mn-ea"/>
                <a:cs typeface="+mn-cs"/>
              </a:rPr>
              <a:t>Plum</a:t>
            </a:r>
          </a:p>
        </p:txBody>
      </p:sp>
      <p:sp>
        <p:nvSpPr>
          <p:cNvPr id="77" name="Rectangle 76"/>
          <p:cNvSpPr/>
          <p:nvPr userDrawn="1"/>
        </p:nvSpPr>
        <p:spPr>
          <a:xfrm>
            <a:off x="187040" y="76562"/>
            <a:ext cx="8779840" cy="400110"/>
          </a:xfrm>
          <a:prstGeom prst="rect">
            <a:avLst/>
          </a:prstGeom>
        </p:spPr>
        <p:txBody>
          <a:bodyPr wrap="squar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000" b="1" i="0" u="none" strike="noStrike" kern="1200" baseline="0">
                <a:solidFill>
                  <a:schemeClr val="tx1"/>
                </a:solidFill>
                <a:latin typeface="+mn-lt"/>
                <a:ea typeface="+mn-ea"/>
                <a:cs typeface="+mn-cs"/>
              </a:rPr>
              <a:t>Caritas Australia Colour Palette</a:t>
            </a:r>
            <a:endParaRPr lang="en-US" sz="2000" b="1"/>
          </a:p>
        </p:txBody>
      </p:sp>
    </p:spTree>
    <p:extLst>
      <p:ext uri="{BB962C8B-B14F-4D97-AF65-F5344CB8AC3E}">
        <p14:creationId xmlns:p14="http://schemas.microsoft.com/office/powerpoint/2010/main" val="9284560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page - tagline">
    <p:bg>
      <p:bgPr>
        <a:solidFill>
          <a:srgbClr val="86AEB3"/>
        </a:solidFill>
        <a:effectLst/>
      </p:bgPr>
    </p:bg>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539552" y="413792"/>
            <a:ext cx="7848600" cy="1143000"/>
          </a:xfrm>
          <a:prstGeom prst="rect">
            <a:avLst/>
          </a:prstGeom>
        </p:spPr>
        <p:txBody>
          <a:bodyPr vert="horz" lIns="91440" tIns="45720" rIns="91440" bIns="45720" rtlCol="0" anchor="t" anchorCtr="0">
            <a:noAutofit/>
          </a:bodyPr>
          <a:lstStyle>
            <a:lvl1pPr algn="l">
              <a:defRPr b="1" i="0" cap="all" normalizeH="0" baseline="0">
                <a:solidFill>
                  <a:schemeClr val="bg1"/>
                </a:solidFill>
                <a:latin typeface="Arial"/>
                <a:cs typeface="Arial"/>
              </a:defRPr>
            </a:lvl1pPr>
          </a:lstStyle>
          <a:p>
            <a:r>
              <a:rPr lang="en-AU"/>
              <a:t>Click to edit Master title style</a:t>
            </a:r>
            <a:endParaRPr lang="en-US"/>
          </a:p>
        </p:txBody>
      </p:sp>
      <p:sp>
        <p:nvSpPr>
          <p:cNvPr id="5" name="Picture Placeholder 4"/>
          <p:cNvSpPr>
            <a:spLocks noGrp="1"/>
          </p:cNvSpPr>
          <p:nvPr>
            <p:ph type="pic" sz="quarter" idx="10"/>
          </p:nvPr>
        </p:nvSpPr>
        <p:spPr>
          <a:xfrm>
            <a:off x="1187450" y="2433240"/>
            <a:ext cx="2189163" cy="2147888"/>
          </a:xfrm>
          <a:prstGeom prst="rect">
            <a:avLst/>
          </a:prstGeom>
        </p:spPr>
        <p:txBody>
          <a:bodyPr vert="horz"/>
          <a:lstStyle>
            <a:lvl1pPr>
              <a:defRPr sz="1050">
                <a:latin typeface="Arial"/>
                <a:cs typeface="Arial"/>
              </a:defRPr>
            </a:lvl1pPr>
          </a:lstStyle>
          <a:p>
            <a:endParaRPr lang="en-US"/>
          </a:p>
        </p:txBody>
      </p:sp>
      <p:sp>
        <p:nvSpPr>
          <p:cNvPr id="12" name="Picture Placeholder 4"/>
          <p:cNvSpPr>
            <a:spLocks noGrp="1"/>
          </p:cNvSpPr>
          <p:nvPr>
            <p:ph type="pic" sz="quarter" idx="11"/>
          </p:nvPr>
        </p:nvSpPr>
        <p:spPr>
          <a:xfrm>
            <a:off x="3462957" y="2433240"/>
            <a:ext cx="2189163" cy="2147888"/>
          </a:xfrm>
          <a:prstGeom prst="rect">
            <a:avLst/>
          </a:prstGeom>
        </p:spPr>
        <p:txBody>
          <a:bodyPr vert="horz"/>
          <a:lstStyle>
            <a:lvl1pPr>
              <a:defRPr sz="1050">
                <a:latin typeface="Arial"/>
                <a:cs typeface="Arial"/>
              </a:defRPr>
            </a:lvl1pPr>
          </a:lstStyle>
          <a:p>
            <a:endParaRPr lang="en-US"/>
          </a:p>
        </p:txBody>
      </p:sp>
      <p:sp>
        <p:nvSpPr>
          <p:cNvPr id="13" name="Picture Placeholder 4"/>
          <p:cNvSpPr>
            <a:spLocks noGrp="1"/>
          </p:cNvSpPr>
          <p:nvPr>
            <p:ph type="pic" sz="quarter" idx="12"/>
          </p:nvPr>
        </p:nvSpPr>
        <p:spPr>
          <a:xfrm>
            <a:off x="5780118" y="2433240"/>
            <a:ext cx="2189163" cy="2147888"/>
          </a:xfrm>
          <a:prstGeom prst="rect">
            <a:avLst/>
          </a:prstGeom>
        </p:spPr>
        <p:txBody>
          <a:bodyPr vert="horz"/>
          <a:lstStyle>
            <a:lvl1pPr>
              <a:defRPr sz="1050">
                <a:latin typeface="Arial"/>
                <a:cs typeface="Arial"/>
              </a:defRPr>
            </a:lvl1pPr>
          </a:lstStyle>
          <a:p>
            <a:endParaRPr lang="en-US"/>
          </a:p>
        </p:txBody>
      </p:sp>
    </p:spTree>
    <p:extLst>
      <p:ext uri="{BB962C8B-B14F-4D97-AF65-F5344CB8AC3E}">
        <p14:creationId xmlns:p14="http://schemas.microsoft.com/office/powerpoint/2010/main" val="29261394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page - descriptor">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539552" y="413792"/>
            <a:ext cx="7848600" cy="1143000"/>
          </a:xfrm>
          <a:prstGeom prst="rect">
            <a:avLst/>
          </a:prstGeom>
        </p:spPr>
        <p:txBody>
          <a:bodyPr vert="horz" lIns="91440" tIns="45720" rIns="91440" bIns="45720" rtlCol="0" anchor="t" anchorCtr="0">
            <a:noAutofit/>
          </a:bodyPr>
          <a:lstStyle>
            <a:lvl1pPr algn="l">
              <a:defRPr b="1" i="0" cap="all" normalizeH="0" baseline="0">
                <a:solidFill>
                  <a:schemeClr val="bg1"/>
                </a:solidFill>
                <a:latin typeface="Arial"/>
                <a:cs typeface="Arial"/>
              </a:defRPr>
            </a:lvl1pPr>
          </a:lstStyle>
          <a:p>
            <a:r>
              <a:rPr lang="en-AU"/>
              <a:t>Click to edit Master title style</a:t>
            </a:r>
            <a:endParaRPr lang="en-US"/>
          </a:p>
        </p:txBody>
      </p:sp>
      <p:pic>
        <p:nvPicPr>
          <p:cNvPr id="2" name="Picture 1" descr="CaritasAU_MasterLogo-descriptor_H_REV_CMYK.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52120" y="5858211"/>
            <a:ext cx="2880320" cy="477501"/>
          </a:xfrm>
          <a:prstGeom prst="rect">
            <a:avLst/>
          </a:prstGeom>
        </p:spPr>
      </p:pic>
      <p:sp>
        <p:nvSpPr>
          <p:cNvPr id="15" name="Picture Placeholder 4"/>
          <p:cNvSpPr>
            <a:spLocks noGrp="1"/>
          </p:cNvSpPr>
          <p:nvPr>
            <p:ph type="pic" sz="quarter" idx="10"/>
          </p:nvPr>
        </p:nvSpPr>
        <p:spPr>
          <a:xfrm>
            <a:off x="1187450" y="2433240"/>
            <a:ext cx="2189163" cy="2147888"/>
          </a:xfrm>
          <a:prstGeom prst="rect">
            <a:avLst/>
          </a:prstGeom>
        </p:spPr>
        <p:txBody>
          <a:bodyPr vert="horz"/>
          <a:lstStyle>
            <a:lvl1pPr>
              <a:defRPr sz="1050">
                <a:latin typeface="Arial"/>
                <a:cs typeface="Arial"/>
              </a:defRPr>
            </a:lvl1pPr>
          </a:lstStyle>
          <a:p>
            <a:endParaRPr lang="en-US"/>
          </a:p>
        </p:txBody>
      </p:sp>
      <p:sp>
        <p:nvSpPr>
          <p:cNvPr id="16" name="Picture Placeholder 4"/>
          <p:cNvSpPr>
            <a:spLocks noGrp="1"/>
          </p:cNvSpPr>
          <p:nvPr>
            <p:ph type="pic" sz="quarter" idx="11"/>
          </p:nvPr>
        </p:nvSpPr>
        <p:spPr>
          <a:xfrm>
            <a:off x="3462957" y="2433240"/>
            <a:ext cx="2189163" cy="2147888"/>
          </a:xfrm>
          <a:prstGeom prst="rect">
            <a:avLst/>
          </a:prstGeom>
        </p:spPr>
        <p:txBody>
          <a:bodyPr vert="horz"/>
          <a:lstStyle>
            <a:lvl1pPr>
              <a:defRPr sz="1050">
                <a:latin typeface="Arial"/>
                <a:cs typeface="Arial"/>
              </a:defRPr>
            </a:lvl1pPr>
          </a:lstStyle>
          <a:p>
            <a:endParaRPr lang="en-US"/>
          </a:p>
        </p:txBody>
      </p:sp>
      <p:sp>
        <p:nvSpPr>
          <p:cNvPr id="17" name="Picture Placeholder 4"/>
          <p:cNvSpPr>
            <a:spLocks noGrp="1"/>
          </p:cNvSpPr>
          <p:nvPr>
            <p:ph type="pic" sz="quarter" idx="12"/>
          </p:nvPr>
        </p:nvSpPr>
        <p:spPr>
          <a:xfrm>
            <a:off x="5780118" y="2433240"/>
            <a:ext cx="2189163" cy="2147888"/>
          </a:xfrm>
          <a:prstGeom prst="rect">
            <a:avLst/>
          </a:prstGeom>
        </p:spPr>
        <p:txBody>
          <a:bodyPr vert="horz"/>
          <a:lstStyle>
            <a:lvl1pPr>
              <a:defRPr sz="1050">
                <a:latin typeface="Arial"/>
                <a:cs typeface="Arial"/>
              </a:defRPr>
            </a:lvl1pPr>
          </a:lstStyle>
          <a:p>
            <a:endParaRPr lang="en-US"/>
          </a:p>
        </p:txBody>
      </p:sp>
    </p:spTree>
    <p:extLst>
      <p:ext uri="{BB962C8B-B14F-4D97-AF65-F5344CB8AC3E}">
        <p14:creationId xmlns:p14="http://schemas.microsoft.com/office/powerpoint/2010/main" val="7589773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s page">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chemeClr val="bg1"/>
                </a:solidFill>
                <a:latin typeface="Arial"/>
                <a:cs typeface="Arial"/>
              </a:defRPr>
            </a:lvl1pPr>
          </a:lstStyle>
          <a:p>
            <a:r>
              <a:rPr lang="en-AU"/>
              <a:t>Click to edit Master title style</a:t>
            </a:r>
            <a:endParaRPr lang="en-US"/>
          </a:p>
        </p:txBody>
      </p:sp>
      <p:pic>
        <p:nvPicPr>
          <p:cNvPr id="3" name="Picture 2" descr="CaritasAU_MasterLogo-tagline_H_REV_CMYK.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68143" y="5862204"/>
            <a:ext cx="2643027" cy="473509"/>
          </a:xfrm>
          <a:prstGeom prst="rect">
            <a:avLst/>
          </a:prstGeom>
        </p:spPr>
      </p:pic>
      <p:sp>
        <p:nvSpPr>
          <p:cNvPr id="10" name="Text Placeholder 9"/>
          <p:cNvSpPr>
            <a:spLocks noGrp="1"/>
          </p:cNvSpPr>
          <p:nvPr>
            <p:ph type="body" sz="quarter" idx="10"/>
          </p:nvPr>
        </p:nvSpPr>
        <p:spPr>
          <a:xfrm>
            <a:off x="539552" y="2060848"/>
            <a:ext cx="7956748" cy="1468437"/>
          </a:xfrm>
          <a:prstGeom prst="rect">
            <a:avLst/>
          </a:prstGeom>
        </p:spPr>
        <p:txBody>
          <a:bodyPr/>
          <a:lstStyle>
            <a:lvl1pPr marL="0" indent="0">
              <a:buFontTx/>
              <a:buNone/>
              <a:defRPr sz="1800" cap="none" baseline="0">
                <a:solidFill>
                  <a:schemeClr val="bg1"/>
                </a:solidFill>
                <a:latin typeface="Arial"/>
                <a:cs typeface="Arial"/>
              </a:defRPr>
            </a:lvl1pPr>
            <a:lvl2pPr marL="0" indent="0">
              <a:spcBef>
                <a:spcPts val="250"/>
              </a:spcBef>
              <a:buFontTx/>
              <a:buNone/>
              <a:defRPr sz="2400" cap="all">
                <a:solidFill>
                  <a:schemeClr val="bg1"/>
                </a:solidFill>
                <a:latin typeface="Arial"/>
                <a:cs typeface="Arial"/>
              </a:defRPr>
            </a:lvl2pPr>
            <a:lvl3pPr marL="0" indent="-180000">
              <a:spcBef>
                <a:spcPts val="250"/>
              </a:spcBef>
              <a:buFont typeface="Arial"/>
              <a:buChar char="•"/>
              <a:defRPr sz="1800">
                <a:solidFill>
                  <a:schemeClr val="bg1"/>
                </a:solidFill>
                <a:latin typeface="Arial"/>
                <a:cs typeface="Arial"/>
              </a:defRPr>
            </a:lvl3pPr>
            <a:lvl4pPr marL="432000" indent="-228600">
              <a:spcBef>
                <a:spcPts val="250"/>
              </a:spcBef>
              <a:buFont typeface="Arial"/>
              <a:buChar char="•"/>
              <a:defRPr sz="1800">
                <a:solidFill>
                  <a:schemeClr val="bg1"/>
                </a:solidFill>
                <a:latin typeface="Arial"/>
                <a:cs typeface="Arial"/>
              </a:defRPr>
            </a:lvl4pPr>
            <a:lvl5pPr marL="594000" indent="-180000">
              <a:spcBef>
                <a:spcPts val="250"/>
              </a:spcBef>
              <a:buFont typeface="Arial"/>
              <a:buChar char="•"/>
              <a:defRPr sz="1800">
                <a:solidFill>
                  <a:schemeClr val="bg1"/>
                </a:solidFill>
                <a:latin typeface="Arial"/>
                <a:cs typeface="Arial"/>
              </a:defRPr>
            </a:lvl5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16" name="Text Placeholder 15"/>
          <p:cNvSpPr>
            <a:spLocks noGrp="1"/>
          </p:cNvSpPr>
          <p:nvPr>
            <p:ph type="body" sz="quarter" idx="11"/>
          </p:nvPr>
        </p:nvSpPr>
        <p:spPr>
          <a:xfrm>
            <a:off x="539552" y="5516563"/>
            <a:ext cx="4464496" cy="819150"/>
          </a:xfrm>
          <a:prstGeom prst="rect">
            <a:avLst/>
          </a:prstGeom>
        </p:spPr>
        <p:txBody>
          <a:bodyPr>
            <a:noAutofit/>
          </a:bodyPr>
          <a:lstStyle>
            <a:lvl1pPr marL="0" indent="0">
              <a:buFontTx/>
              <a:buNone/>
              <a:defRPr sz="1050">
                <a:solidFill>
                  <a:schemeClr val="bg1"/>
                </a:solidFill>
                <a:latin typeface="Arial"/>
                <a:cs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spTree>
    <p:extLst>
      <p:ext uri="{BB962C8B-B14F-4D97-AF65-F5344CB8AC3E}">
        <p14:creationId xmlns:p14="http://schemas.microsoft.com/office/powerpoint/2010/main" val="30524174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 column 4 images top">
    <p:bg>
      <p:bgPr>
        <a:solidFill>
          <a:schemeClr val="bg1"/>
        </a:solidFill>
        <a:effectLst/>
      </p:bgPr>
    </p:bg>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539552" y="2539166"/>
            <a:ext cx="7956748" cy="1321882"/>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a:cs typeface="Arial"/>
              </a:defRPr>
            </a:lvl1pPr>
          </a:lstStyle>
          <a:p>
            <a:r>
              <a:rPr lang="en-AU"/>
              <a:t>Click to edit Master title style</a:t>
            </a:r>
            <a:endParaRPr lang="en-US"/>
          </a:p>
        </p:txBody>
      </p:sp>
      <p:sp>
        <p:nvSpPr>
          <p:cNvPr id="10" name="Text Placeholder 9"/>
          <p:cNvSpPr>
            <a:spLocks noGrp="1"/>
          </p:cNvSpPr>
          <p:nvPr>
            <p:ph type="body" sz="quarter" idx="10"/>
          </p:nvPr>
        </p:nvSpPr>
        <p:spPr>
          <a:xfrm>
            <a:off x="539552" y="3871598"/>
            <a:ext cx="7956748" cy="1213586"/>
          </a:xfrm>
          <a:prstGeom prst="rect">
            <a:avLst/>
          </a:prstGeom>
        </p:spPr>
        <p:txBody>
          <a:bodyPr/>
          <a:lstStyle>
            <a:lvl1pPr marL="0" indent="0">
              <a:buFontTx/>
              <a:buNone/>
              <a:defRPr sz="1800" b="0" cap="none" baseline="0">
                <a:solidFill>
                  <a:schemeClr val="tx1"/>
                </a:solidFill>
                <a:latin typeface="Arial"/>
                <a:cs typeface="Arial"/>
              </a:defRPr>
            </a:lvl1pPr>
            <a:lvl2pPr marL="0" indent="0">
              <a:spcBef>
                <a:spcPts val="250"/>
              </a:spcBef>
              <a:buFontTx/>
              <a:buNone/>
              <a:defRPr sz="2400" cap="all">
                <a:solidFill>
                  <a:srgbClr val="C1333C"/>
                </a:solidFill>
                <a:latin typeface="Arial"/>
                <a:cs typeface="Arial"/>
              </a:defRPr>
            </a:lvl2pPr>
            <a:lvl3pPr marL="0" indent="-180000">
              <a:spcBef>
                <a:spcPts val="250"/>
              </a:spcBef>
              <a:buFont typeface="Arial"/>
              <a:buChar char="•"/>
              <a:defRPr sz="1800">
                <a:solidFill>
                  <a:schemeClr val="tx1"/>
                </a:solidFill>
                <a:latin typeface="Arial"/>
                <a:cs typeface="Arial"/>
              </a:defRPr>
            </a:lvl3pPr>
            <a:lvl4pPr marL="432000" indent="-228600">
              <a:spcBef>
                <a:spcPts val="250"/>
              </a:spcBef>
              <a:buFont typeface="Arial"/>
              <a:buChar char="•"/>
              <a:defRPr sz="1800">
                <a:solidFill>
                  <a:schemeClr val="tx1"/>
                </a:solidFill>
                <a:latin typeface="Arial"/>
                <a:cs typeface="Arial"/>
              </a:defRPr>
            </a:lvl4pPr>
            <a:lvl5pPr marL="594000" indent="-180000">
              <a:spcBef>
                <a:spcPts val="250"/>
              </a:spcBef>
              <a:buFont typeface="Arial"/>
              <a:buChar char="•"/>
              <a:defRPr sz="1800">
                <a:solidFill>
                  <a:schemeClr val="tx1"/>
                </a:solidFill>
                <a:latin typeface="Arial"/>
                <a:cs typeface="Arial"/>
              </a:defRPr>
            </a:lvl5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16" name="Text Placeholder 15"/>
          <p:cNvSpPr>
            <a:spLocks noGrp="1"/>
          </p:cNvSpPr>
          <p:nvPr>
            <p:ph type="body" sz="quarter" idx="11"/>
          </p:nvPr>
        </p:nvSpPr>
        <p:spPr>
          <a:xfrm>
            <a:off x="539552" y="5864867"/>
            <a:ext cx="4464496" cy="470845"/>
          </a:xfrm>
          <a:prstGeom prst="rect">
            <a:avLst/>
          </a:prstGeom>
        </p:spPr>
        <p:txBody>
          <a:bodyPr>
            <a:noAutofit/>
          </a:bodyPr>
          <a:lstStyle>
            <a:lvl1pPr marL="0" indent="0">
              <a:buFontTx/>
              <a:buNone/>
              <a:defRPr sz="1050">
                <a:solidFill>
                  <a:schemeClr val="tx1"/>
                </a:solidFill>
                <a:latin typeface="Arial"/>
                <a:cs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pic>
        <p:nvPicPr>
          <p:cNvPr id="2" name="Picture 1" descr="CaritasAU_MasterLogo-tagline_H_POS_CMYK.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68143" y="5864868"/>
            <a:ext cx="2628157" cy="470845"/>
          </a:xfrm>
          <a:prstGeom prst="rect">
            <a:avLst/>
          </a:prstGeom>
        </p:spPr>
      </p:pic>
      <p:sp>
        <p:nvSpPr>
          <p:cNvPr id="14" name="Picture Placeholder 4"/>
          <p:cNvSpPr>
            <a:spLocks noGrp="1"/>
          </p:cNvSpPr>
          <p:nvPr>
            <p:ph type="pic" sz="quarter" idx="12"/>
          </p:nvPr>
        </p:nvSpPr>
        <p:spPr>
          <a:xfrm>
            <a:off x="611561" y="642241"/>
            <a:ext cx="1875284" cy="1850655"/>
          </a:xfrm>
          <a:prstGeom prst="rect">
            <a:avLst/>
          </a:prstGeom>
        </p:spPr>
        <p:txBody>
          <a:bodyPr vert="horz"/>
          <a:lstStyle>
            <a:lvl1pPr>
              <a:defRPr sz="1050">
                <a:latin typeface="Arial"/>
                <a:cs typeface="Arial"/>
              </a:defRPr>
            </a:lvl1pPr>
          </a:lstStyle>
          <a:p>
            <a:endParaRPr lang="en-US"/>
          </a:p>
        </p:txBody>
      </p:sp>
      <p:sp>
        <p:nvSpPr>
          <p:cNvPr id="20" name="Picture Placeholder 4"/>
          <p:cNvSpPr>
            <a:spLocks noGrp="1"/>
          </p:cNvSpPr>
          <p:nvPr>
            <p:ph type="pic" sz="quarter" idx="13"/>
          </p:nvPr>
        </p:nvSpPr>
        <p:spPr>
          <a:xfrm>
            <a:off x="2615291" y="642241"/>
            <a:ext cx="1875284" cy="1850655"/>
          </a:xfrm>
          <a:prstGeom prst="rect">
            <a:avLst/>
          </a:prstGeom>
        </p:spPr>
        <p:txBody>
          <a:bodyPr vert="horz"/>
          <a:lstStyle>
            <a:lvl1pPr>
              <a:defRPr sz="1050">
                <a:latin typeface="Arial"/>
                <a:cs typeface="Arial"/>
              </a:defRPr>
            </a:lvl1pPr>
          </a:lstStyle>
          <a:p>
            <a:endParaRPr lang="en-US"/>
          </a:p>
        </p:txBody>
      </p:sp>
      <p:sp>
        <p:nvSpPr>
          <p:cNvPr id="21" name="Picture Placeholder 4"/>
          <p:cNvSpPr>
            <a:spLocks noGrp="1"/>
          </p:cNvSpPr>
          <p:nvPr>
            <p:ph type="pic" sz="quarter" idx="14"/>
          </p:nvPr>
        </p:nvSpPr>
        <p:spPr>
          <a:xfrm>
            <a:off x="6622752" y="642241"/>
            <a:ext cx="1875284" cy="1850655"/>
          </a:xfrm>
          <a:prstGeom prst="rect">
            <a:avLst/>
          </a:prstGeom>
        </p:spPr>
        <p:txBody>
          <a:bodyPr vert="horz"/>
          <a:lstStyle>
            <a:lvl1pPr>
              <a:defRPr sz="1050">
                <a:latin typeface="Arial"/>
                <a:cs typeface="Arial"/>
              </a:defRPr>
            </a:lvl1pPr>
          </a:lstStyle>
          <a:p>
            <a:endParaRPr lang="en-US"/>
          </a:p>
        </p:txBody>
      </p:sp>
      <p:sp>
        <p:nvSpPr>
          <p:cNvPr id="22" name="Picture Placeholder 4"/>
          <p:cNvSpPr>
            <a:spLocks noGrp="1"/>
          </p:cNvSpPr>
          <p:nvPr>
            <p:ph type="pic" sz="quarter" idx="15"/>
          </p:nvPr>
        </p:nvSpPr>
        <p:spPr>
          <a:xfrm>
            <a:off x="4619021" y="642241"/>
            <a:ext cx="1875284" cy="1850655"/>
          </a:xfrm>
          <a:prstGeom prst="rect">
            <a:avLst/>
          </a:prstGeom>
        </p:spPr>
        <p:txBody>
          <a:bodyPr vert="horz"/>
          <a:lstStyle>
            <a:lvl1pPr>
              <a:defRPr sz="1050">
                <a:latin typeface="Arial"/>
                <a:cs typeface="Arial"/>
              </a:defRPr>
            </a:lvl1pPr>
          </a:lstStyle>
          <a:p>
            <a:endParaRPr lang="en-US"/>
          </a:p>
        </p:txBody>
      </p:sp>
    </p:spTree>
    <p:extLst>
      <p:ext uri="{BB962C8B-B14F-4D97-AF65-F5344CB8AC3E}">
        <p14:creationId xmlns:p14="http://schemas.microsoft.com/office/powerpoint/2010/main" val="155226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columns 4 images top">
    <p:bg>
      <p:bgPr>
        <a:solidFill>
          <a:schemeClr val="bg1"/>
        </a:solidFill>
        <a:effectLst/>
      </p:bgPr>
    </p:bg>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539552" y="2539166"/>
            <a:ext cx="7956748" cy="1321882"/>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a:cs typeface="Arial"/>
              </a:defRPr>
            </a:lvl1pPr>
          </a:lstStyle>
          <a:p>
            <a:r>
              <a:rPr lang="en-AU"/>
              <a:t>Click to edit Master title style</a:t>
            </a:r>
            <a:endParaRPr lang="en-US"/>
          </a:p>
        </p:txBody>
      </p:sp>
      <p:sp>
        <p:nvSpPr>
          <p:cNvPr id="10" name="Text Placeholder 9"/>
          <p:cNvSpPr>
            <a:spLocks noGrp="1"/>
          </p:cNvSpPr>
          <p:nvPr>
            <p:ph type="body" sz="quarter" idx="10"/>
          </p:nvPr>
        </p:nvSpPr>
        <p:spPr>
          <a:xfrm>
            <a:off x="539552" y="3871598"/>
            <a:ext cx="7956748" cy="1213586"/>
          </a:xfrm>
          <a:prstGeom prst="rect">
            <a:avLst/>
          </a:prstGeom>
        </p:spPr>
        <p:txBody>
          <a:bodyPr numCol="2" spcCol="360000"/>
          <a:lstStyle>
            <a:lvl1pPr marL="0" indent="0">
              <a:buFontTx/>
              <a:buNone/>
              <a:defRPr sz="1800" cap="none" baseline="0">
                <a:solidFill>
                  <a:schemeClr val="tx1"/>
                </a:solidFill>
                <a:latin typeface="Arial"/>
                <a:cs typeface="Arial"/>
              </a:defRPr>
            </a:lvl1pPr>
            <a:lvl2pPr marL="0" indent="0">
              <a:spcBef>
                <a:spcPts val="250"/>
              </a:spcBef>
              <a:buFontTx/>
              <a:buNone/>
              <a:defRPr sz="2400" cap="all">
                <a:solidFill>
                  <a:srgbClr val="C1333C"/>
                </a:solidFill>
                <a:latin typeface="Arial"/>
                <a:cs typeface="Arial"/>
              </a:defRPr>
            </a:lvl2pPr>
            <a:lvl3pPr marL="0" indent="-180000">
              <a:spcBef>
                <a:spcPts val="250"/>
              </a:spcBef>
              <a:buFont typeface="Arial"/>
              <a:buChar char="•"/>
              <a:defRPr sz="1800">
                <a:solidFill>
                  <a:schemeClr val="tx1"/>
                </a:solidFill>
                <a:latin typeface="Arial"/>
                <a:cs typeface="Arial"/>
              </a:defRPr>
            </a:lvl3pPr>
            <a:lvl4pPr marL="432000" indent="-228600">
              <a:spcBef>
                <a:spcPts val="250"/>
              </a:spcBef>
              <a:buFont typeface="Arial"/>
              <a:buChar char="•"/>
              <a:defRPr sz="1800">
                <a:solidFill>
                  <a:schemeClr val="tx1"/>
                </a:solidFill>
                <a:latin typeface="Arial"/>
                <a:cs typeface="Arial"/>
              </a:defRPr>
            </a:lvl4pPr>
            <a:lvl5pPr marL="594000" indent="-180000">
              <a:spcBef>
                <a:spcPts val="250"/>
              </a:spcBef>
              <a:buFont typeface="Arial"/>
              <a:buChar char="•"/>
              <a:defRPr sz="1800">
                <a:solidFill>
                  <a:schemeClr val="tx1"/>
                </a:solidFill>
                <a:latin typeface="Arial"/>
                <a:cs typeface="Arial"/>
              </a:defRPr>
            </a:lvl5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16" name="Text Placeholder 15"/>
          <p:cNvSpPr>
            <a:spLocks noGrp="1"/>
          </p:cNvSpPr>
          <p:nvPr>
            <p:ph type="body" sz="quarter" idx="11"/>
          </p:nvPr>
        </p:nvSpPr>
        <p:spPr>
          <a:xfrm>
            <a:off x="539552" y="5864867"/>
            <a:ext cx="4464496" cy="470845"/>
          </a:xfrm>
          <a:prstGeom prst="rect">
            <a:avLst/>
          </a:prstGeom>
        </p:spPr>
        <p:txBody>
          <a:bodyPr>
            <a:noAutofit/>
          </a:bodyPr>
          <a:lstStyle>
            <a:lvl1pPr marL="0" indent="0">
              <a:buFontTx/>
              <a:buNone/>
              <a:defRPr sz="1050">
                <a:solidFill>
                  <a:schemeClr val="tx1"/>
                </a:solidFill>
                <a:latin typeface="Arial"/>
                <a:cs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pic>
        <p:nvPicPr>
          <p:cNvPr id="2" name="Picture 1" descr="CaritasAU_MasterLogo-tagline_H_POS_CMYK.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68143" y="5864868"/>
            <a:ext cx="2628157" cy="470845"/>
          </a:xfrm>
          <a:prstGeom prst="rect">
            <a:avLst/>
          </a:prstGeom>
        </p:spPr>
      </p:pic>
      <p:sp>
        <p:nvSpPr>
          <p:cNvPr id="14" name="Picture Placeholder 4"/>
          <p:cNvSpPr>
            <a:spLocks noGrp="1"/>
          </p:cNvSpPr>
          <p:nvPr>
            <p:ph type="pic" sz="quarter" idx="12"/>
          </p:nvPr>
        </p:nvSpPr>
        <p:spPr>
          <a:xfrm>
            <a:off x="611561" y="642241"/>
            <a:ext cx="1875284" cy="1850655"/>
          </a:xfrm>
          <a:prstGeom prst="rect">
            <a:avLst/>
          </a:prstGeom>
        </p:spPr>
        <p:txBody>
          <a:bodyPr vert="horz"/>
          <a:lstStyle>
            <a:lvl1pPr>
              <a:defRPr sz="1050">
                <a:latin typeface="Arial"/>
                <a:cs typeface="Arial"/>
              </a:defRPr>
            </a:lvl1pPr>
          </a:lstStyle>
          <a:p>
            <a:endParaRPr lang="en-US"/>
          </a:p>
        </p:txBody>
      </p:sp>
      <p:sp>
        <p:nvSpPr>
          <p:cNvPr id="18" name="Picture Placeholder 4"/>
          <p:cNvSpPr>
            <a:spLocks noGrp="1"/>
          </p:cNvSpPr>
          <p:nvPr>
            <p:ph type="pic" sz="quarter" idx="13"/>
          </p:nvPr>
        </p:nvSpPr>
        <p:spPr>
          <a:xfrm>
            <a:off x="2615291" y="642241"/>
            <a:ext cx="1875284" cy="1850655"/>
          </a:xfrm>
          <a:prstGeom prst="rect">
            <a:avLst/>
          </a:prstGeom>
        </p:spPr>
        <p:txBody>
          <a:bodyPr vert="horz"/>
          <a:lstStyle>
            <a:lvl1pPr>
              <a:defRPr sz="1050">
                <a:latin typeface="Arial"/>
                <a:cs typeface="Arial"/>
              </a:defRPr>
            </a:lvl1pPr>
          </a:lstStyle>
          <a:p>
            <a:endParaRPr lang="en-US"/>
          </a:p>
        </p:txBody>
      </p:sp>
      <p:sp>
        <p:nvSpPr>
          <p:cNvPr id="19" name="Picture Placeholder 4"/>
          <p:cNvSpPr>
            <a:spLocks noGrp="1"/>
          </p:cNvSpPr>
          <p:nvPr>
            <p:ph type="pic" sz="quarter" idx="14"/>
          </p:nvPr>
        </p:nvSpPr>
        <p:spPr>
          <a:xfrm>
            <a:off x="6622752" y="642241"/>
            <a:ext cx="1875284" cy="1850655"/>
          </a:xfrm>
          <a:prstGeom prst="rect">
            <a:avLst/>
          </a:prstGeom>
        </p:spPr>
        <p:txBody>
          <a:bodyPr vert="horz"/>
          <a:lstStyle>
            <a:lvl1pPr>
              <a:defRPr sz="1050">
                <a:latin typeface="Arial"/>
                <a:cs typeface="Arial"/>
              </a:defRPr>
            </a:lvl1pPr>
          </a:lstStyle>
          <a:p>
            <a:endParaRPr lang="en-US"/>
          </a:p>
        </p:txBody>
      </p:sp>
      <p:sp>
        <p:nvSpPr>
          <p:cNvPr id="20" name="Picture Placeholder 4"/>
          <p:cNvSpPr>
            <a:spLocks noGrp="1"/>
          </p:cNvSpPr>
          <p:nvPr>
            <p:ph type="pic" sz="quarter" idx="15"/>
          </p:nvPr>
        </p:nvSpPr>
        <p:spPr>
          <a:xfrm>
            <a:off x="4619021" y="642241"/>
            <a:ext cx="1875284" cy="1850655"/>
          </a:xfrm>
          <a:prstGeom prst="rect">
            <a:avLst/>
          </a:prstGeom>
        </p:spPr>
        <p:txBody>
          <a:bodyPr vert="horz"/>
          <a:lstStyle>
            <a:lvl1pPr>
              <a:defRPr sz="1050">
                <a:latin typeface="Arial"/>
                <a:cs typeface="Arial"/>
              </a:defRPr>
            </a:lvl1pPr>
          </a:lstStyle>
          <a:p>
            <a:endParaRPr lang="en-US"/>
          </a:p>
        </p:txBody>
      </p:sp>
    </p:spTree>
    <p:extLst>
      <p:ext uri="{BB962C8B-B14F-4D97-AF65-F5344CB8AC3E}">
        <p14:creationId xmlns:p14="http://schemas.microsoft.com/office/powerpoint/2010/main" val="29018332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 column no images">
    <p:bg>
      <p:bgPr>
        <a:solidFill>
          <a:schemeClr val="bg1"/>
        </a:solidFill>
        <a:effectLst/>
      </p:bgPr>
    </p:bg>
    <p:spTree>
      <p:nvGrpSpPr>
        <p:cNvPr id="1" name=""/>
        <p:cNvGrpSpPr/>
        <p:nvPr/>
      </p:nvGrpSpPr>
      <p:grpSpPr>
        <a:xfrm>
          <a:off x="0" y="0"/>
          <a:ext cx="0" cy="0"/>
          <a:chOff x="0" y="0"/>
          <a:chExt cx="0" cy="0"/>
        </a:xfrm>
      </p:grpSpPr>
      <p:pic>
        <p:nvPicPr>
          <p:cNvPr id="6" name="Picture 5" descr="CaritasAU_MasterLogo-tagline_H_POS_CMYK.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68143" y="5864868"/>
            <a:ext cx="2628157" cy="470845"/>
          </a:xfrm>
          <a:prstGeom prst="rect">
            <a:avLst/>
          </a:prstGeom>
        </p:spPr>
      </p:pic>
      <p:sp>
        <p:nvSpPr>
          <p:cNvPr id="8" name="Text Placeholder 15"/>
          <p:cNvSpPr>
            <a:spLocks noGrp="1"/>
          </p:cNvSpPr>
          <p:nvPr>
            <p:ph type="body" sz="quarter" idx="11"/>
          </p:nvPr>
        </p:nvSpPr>
        <p:spPr>
          <a:xfrm>
            <a:off x="539552" y="5864867"/>
            <a:ext cx="4464496" cy="470845"/>
          </a:xfrm>
          <a:prstGeom prst="rect">
            <a:avLst/>
          </a:prstGeom>
        </p:spPr>
        <p:txBody>
          <a:bodyPr>
            <a:noAutofit/>
          </a:bodyPr>
          <a:lstStyle>
            <a:lvl1pPr marL="0" indent="0">
              <a:buFontTx/>
              <a:buNone/>
              <a:defRPr sz="1050">
                <a:solidFill>
                  <a:schemeClr val="tx1"/>
                </a:solidFill>
                <a:latin typeface="Arial"/>
                <a:cs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a:cs typeface="Arial"/>
              </a:defRPr>
            </a:lvl1pPr>
          </a:lstStyle>
          <a:p>
            <a:r>
              <a:rPr lang="en-AU"/>
              <a:t>Click to edit Master title style</a:t>
            </a:r>
            <a:endParaRPr lang="en-US"/>
          </a:p>
        </p:txBody>
      </p:sp>
      <p:sp>
        <p:nvSpPr>
          <p:cNvPr id="11" name="Text Placeholder 9"/>
          <p:cNvSpPr>
            <a:spLocks noGrp="1"/>
          </p:cNvSpPr>
          <p:nvPr>
            <p:ph type="body" sz="quarter" idx="10"/>
          </p:nvPr>
        </p:nvSpPr>
        <p:spPr>
          <a:xfrm>
            <a:off x="539552" y="2060848"/>
            <a:ext cx="7956748" cy="1468437"/>
          </a:xfrm>
          <a:prstGeom prst="rect">
            <a:avLst/>
          </a:prstGeom>
        </p:spPr>
        <p:txBody>
          <a:bodyPr/>
          <a:lstStyle>
            <a:lvl1pPr marL="0" indent="0">
              <a:buFontTx/>
              <a:buNone/>
              <a:defRPr sz="1800" cap="none" baseline="0">
                <a:solidFill>
                  <a:schemeClr val="tx1"/>
                </a:solidFill>
                <a:latin typeface="Arial"/>
                <a:cs typeface="Arial"/>
              </a:defRPr>
            </a:lvl1pPr>
            <a:lvl2pPr marL="0" indent="0">
              <a:spcBef>
                <a:spcPts val="250"/>
              </a:spcBef>
              <a:buFontTx/>
              <a:buNone/>
              <a:defRPr sz="2400" cap="all">
                <a:solidFill>
                  <a:srgbClr val="C1333C"/>
                </a:solidFill>
                <a:latin typeface="Arial"/>
                <a:cs typeface="Arial"/>
              </a:defRPr>
            </a:lvl2pPr>
            <a:lvl3pPr marL="0" indent="-180000">
              <a:spcBef>
                <a:spcPts val="250"/>
              </a:spcBef>
              <a:buFont typeface="Arial"/>
              <a:buChar char="•"/>
              <a:defRPr sz="1800">
                <a:solidFill>
                  <a:schemeClr val="tx1"/>
                </a:solidFill>
                <a:latin typeface="Arial"/>
                <a:cs typeface="Arial"/>
              </a:defRPr>
            </a:lvl3pPr>
            <a:lvl4pPr marL="432000" indent="-228600">
              <a:spcBef>
                <a:spcPts val="250"/>
              </a:spcBef>
              <a:buFont typeface="Arial"/>
              <a:buChar char="•"/>
              <a:defRPr sz="1800">
                <a:solidFill>
                  <a:schemeClr val="tx1"/>
                </a:solidFill>
                <a:latin typeface="Arial"/>
                <a:cs typeface="Arial"/>
              </a:defRPr>
            </a:lvl4pPr>
            <a:lvl5pPr marL="594000" indent="-180000">
              <a:spcBef>
                <a:spcPts val="250"/>
              </a:spcBef>
              <a:buFont typeface="Arial"/>
              <a:buChar char="•"/>
              <a:defRPr sz="1800">
                <a:solidFill>
                  <a:schemeClr val="tx1"/>
                </a:solidFill>
                <a:latin typeface="Arial"/>
                <a:cs typeface="Arial"/>
              </a:defRPr>
            </a:lvl5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Tree>
    <p:extLst>
      <p:ext uri="{BB962C8B-B14F-4D97-AF65-F5344CB8AC3E}">
        <p14:creationId xmlns:p14="http://schemas.microsoft.com/office/powerpoint/2010/main" val="35905590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hat your donations can do">
    <p:bg>
      <p:bgPr>
        <a:solidFill>
          <a:schemeClr val="bg1"/>
        </a:solidFill>
        <a:effectLst/>
      </p:bgPr>
    </p:bg>
    <p:spTree>
      <p:nvGrpSpPr>
        <p:cNvPr id="1" name=""/>
        <p:cNvGrpSpPr/>
        <p:nvPr/>
      </p:nvGrpSpPr>
      <p:grpSpPr>
        <a:xfrm>
          <a:off x="0" y="0"/>
          <a:ext cx="0" cy="0"/>
          <a:chOff x="0" y="0"/>
          <a:chExt cx="0" cy="0"/>
        </a:xfrm>
      </p:grpSpPr>
      <p:pic>
        <p:nvPicPr>
          <p:cNvPr id="6" name="Picture 5" descr="CaritasAU_MasterLogo-tagline_H_POS_CMYK.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68143" y="5864868"/>
            <a:ext cx="2628157" cy="470845"/>
          </a:xfrm>
          <a:prstGeom prst="rect">
            <a:avLst/>
          </a:prstGeom>
        </p:spPr>
      </p:pic>
      <p:sp>
        <p:nvSpPr>
          <p:cNvPr id="8" name="Text Placeholder 15"/>
          <p:cNvSpPr>
            <a:spLocks noGrp="1"/>
          </p:cNvSpPr>
          <p:nvPr>
            <p:ph type="body" sz="quarter" idx="11"/>
          </p:nvPr>
        </p:nvSpPr>
        <p:spPr>
          <a:xfrm>
            <a:off x="539552" y="5864867"/>
            <a:ext cx="4464496" cy="470845"/>
          </a:xfrm>
          <a:prstGeom prst="rect">
            <a:avLst/>
          </a:prstGeom>
        </p:spPr>
        <p:txBody>
          <a:bodyPr>
            <a:noAutofit/>
          </a:bodyPr>
          <a:lstStyle>
            <a:lvl1pPr marL="0" indent="0">
              <a:buFontTx/>
              <a:buNone/>
              <a:defRPr sz="1050">
                <a:solidFill>
                  <a:schemeClr val="tx1"/>
                </a:solidFill>
                <a:latin typeface="Arial"/>
                <a:cs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a:t>Click to edit Master text styles</a:t>
            </a:r>
          </a:p>
        </p:txBody>
      </p:sp>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a:cs typeface="Arial"/>
              </a:defRPr>
            </a:lvl1pPr>
          </a:lstStyle>
          <a:p>
            <a:r>
              <a:rPr lang="en-AU"/>
              <a:t>Click to edit Master title style</a:t>
            </a:r>
            <a:endParaRPr lang="en-US"/>
          </a:p>
        </p:txBody>
      </p:sp>
      <p:sp>
        <p:nvSpPr>
          <p:cNvPr id="11" name="Text Placeholder 9"/>
          <p:cNvSpPr>
            <a:spLocks noGrp="1"/>
          </p:cNvSpPr>
          <p:nvPr>
            <p:ph type="body" sz="quarter" idx="10"/>
          </p:nvPr>
        </p:nvSpPr>
        <p:spPr>
          <a:xfrm>
            <a:off x="647700" y="2050447"/>
            <a:ext cx="4212332" cy="3610801"/>
          </a:xfrm>
          <a:prstGeom prst="rect">
            <a:avLst/>
          </a:prstGeom>
        </p:spPr>
        <p:txBody>
          <a:bodyPr/>
          <a:lstStyle>
            <a:lvl1pPr marL="0" indent="0">
              <a:buFontTx/>
              <a:buNone/>
              <a:defRPr sz="1800" cap="none" baseline="0">
                <a:solidFill>
                  <a:schemeClr val="tx1"/>
                </a:solidFill>
                <a:latin typeface="Arial"/>
                <a:cs typeface="Arial"/>
              </a:defRPr>
            </a:lvl1pPr>
            <a:lvl2pPr marL="0" indent="0">
              <a:spcBef>
                <a:spcPts val="250"/>
              </a:spcBef>
              <a:buFontTx/>
              <a:buNone/>
              <a:defRPr sz="2400" cap="all">
                <a:solidFill>
                  <a:srgbClr val="C1333C"/>
                </a:solidFill>
                <a:latin typeface="Arial"/>
                <a:cs typeface="Arial"/>
              </a:defRPr>
            </a:lvl2pPr>
            <a:lvl3pPr marL="0" indent="-180000">
              <a:spcBef>
                <a:spcPts val="250"/>
              </a:spcBef>
              <a:buFont typeface="Arial"/>
              <a:buChar char="•"/>
              <a:defRPr sz="1800">
                <a:solidFill>
                  <a:schemeClr val="tx1"/>
                </a:solidFill>
                <a:latin typeface="Arial"/>
                <a:cs typeface="Arial"/>
              </a:defRPr>
            </a:lvl3pPr>
            <a:lvl4pPr marL="432000" indent="-228600">
              <a:spcBef>
                <a:spcPts val="250"/>
              </a:spcBef>
              <a:buFont typeface="Arial"/>
              <a:buChar char="•"/>
              <a:defRPr sz="1800">
                <a:solidFill>
                  <a:schemeClr val="tx1"/>
                </a:solidFill>
                <a:latin typeface="Arial"/>
                <a:cs typeface="Arial"/>
              </a:defRPr>
            </a:lvl4pPr>
            <a:lvl5pPr marL="594000" indent="-180000">
              <a:spcBef>
                <a:spcPts val="250"/>
              </a:spcBef>
              <a:buFont typeface="Arial"/>
              <a:buChar char="•"/>
              <a:defRPr sz="1800">
                <a:solidFill>
                  <a:schemeClr val="tx1"/>
                </a:solidFill>
                <a:latin typeface="Arial"/>
                <a:cs typeface="Arial"/>
              </a:defRPr>
            </a:lvl5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12" name="Picture Placeholder 4"/>
          <p:cNvSpPr>
            <a:spLocks noGrp="1"/>
          </p:cNvSpPr>
          <p:nvPr>
            <p:ph type="pic" sz="quarter" idx="12"/>
          </p:nvPr>
        </p:nvSpPr>
        <p:spPr>
          <a:xfrm>
            <a:off x="6909251" y="2078818"/>
            <a:ext cx="1587050" cy="1566206"/>
          </a:xfrm>
          <a:prstGeom prst="rect">
            <a:avLst/>
          </a:prstGeom>
        </p:spPr>
        <p:txBody>
          <a:bodyPr vert="horz"/>
          <a:lstStyle>
            <a:lvl1pPr>
              <a:defRPr sz="1050">
                <a:latin typeface="Arial"/>
                <a:cs typeface="Arial"/>
              </a:defRPr>
            </a:lvl1pPr>
          </a:lstStyle>
          <a:p>
            <a:endParaRPr lang="en-US"/>
          </a:p>
        </p:txBody>
      </p:sp>
      <p:sp>
        <p:nvSpPr>
          <p:cNvPr id="20" name="Picture Placeholder 4"/>
          <p:cNvSpPr>
            <a:spLocks noGrp="1"/>
          </p:cNvSpPr>
          <p:nvPr>
            <p:ph type="pic" sz="quarter" idx="13"/>
          </p:nvPr>
        </p:nvSpPr>
        <p:spPr>
          <a:xfrm>
            <a:off x="6909251" y="3861048"/>
            <a:ext cx="1587050" cy="1566206"/>
          </a:xfrm>
          <a:prstGeom prst="rect">
            <a:avLst/>
          </a:prstGeom>
        </p:spPr>
        <p:txBody>
          <a:bodyPr vert="horz"/>
          <a:lstStyle>
            <a:lvl1pPr>
              <a:defRPr sz="1050">
                <a:latin typeface="Arial"/>
                <a:cs typeface="Arial"/>
              </a:defRPr>
            </a:lvl1pPr>
          </a:lstStyle>
          <a:p>
            <a:endParaRPr lang="en-US"/>
          </a:p>
        </p:txBody>
      </p:sp>
      <p:sp>
        <p:nvSpPr>
          <p:cNvPr id="21" name="Picture Placeholder 4"/>
          <p:cNvSpPr>
            <a:spLocks noGrp="1"/>
          </p:cNvSpPr>
          <p:nvPr>
            <p:ph type="pic" sz="quarter" idx="14"/>
          </p:nvPr>
        </p:nvSpPr>
        <p:spPr>
          <a:xfrm>
            <a:off x="5074618" y="2078818"/>
            <a:ext cx="1587050" cy="1566206"/>
          </a:xfrm>
          <a:prstGeom prst="rect">
            <a:avLst/>
          </a:prstGeom>
        </p:spPr>
        <p:txBody>
          <a:bodyPr vert="horz"/>
          <a:lstStyle>
            <a:lvl1pPr>
              <a:defRPr sz="1050">
                <a:latin typeface="Arial"/>
                <a:cs typeface="Arial"/>
              </a:defRPr>
            </a:lvl1pPr>
          </a:lstStyle>
          <a:p>
            <a:endParaRPr lang="en-US"/>
          </a:p>
        </p:txBody>
      </p:sp>
      <p:sp>
        <p:nvSpPr>
          <p:cNvPr id="22" name="Picture Placeholder 4"/>
          <p:cNvSpPr>
            <a:spLocks noGrp="1"/>
          </p:cNvSpPr>
          <p:nvPr>
            <p:ph type="pic" sz="quarter" idx="15"/>
          </p:nvPr>
        </p:nvSpPr>
        <p:spPr>
          <a:xfrm>
            <a:off x="5074618" y="3861048"/>
            <a:ext cx="1587050" cy="1566206"/>
          </a:xfrm>
          <a:prstGeom prst="rect">
            <a:avLst/>
          </a:prstGeom>
        </p:spPr>
        <p:txBody>
          <a:bodyPr vert="horz"/>
          <a:lstStyle>
            <a:lvl1pPr>
              <a:defRPr sz="1050">
                <a:latin typeface="Arial"/>
                <a:cs typeface="Arial"/>
              </a:defRPr>
            </a:lvl1pPr>
          </a:lstStyle>
          <a:p>
            <a:endParaRPr lang="en-US"/>
          </a:p>
        </p:txBody>
      </p:sp>
    </p:spTree>
    <p:extLst>
      <p:ext uri="{BB962C8B-B14F-4D97-AF65-F5344CB8AC3E}">
        <p14:creationId xmlns:p14="http://schemas.microsoft.com/office/powerpoint/2010/main" val="28131876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A7170B"/>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49878718"/>
      </p:ext>
    </p:extLst>
  </p:cSld>
  <p:clrMap bg1="lt1" tx1="dk1" bg2="lt2" tx2="dk2" accent1="accent1" accent2="accent2" accent3="accent3" accent4="accent4" accent5="accent5" accent6="accent6" hlink="hlink" folHlink="folHlink"/>
  <p:sldLayoutIdLst>
    <p:sldLayoutId id="2147483649" r:id="rId1"/>
    <p:sldLayoutId id="2147483675" r:id="rId2"/>
    <p:sldLayoutId id="2147483655" r:id="rId3"/>
    <p:sldLayoutId id="2147483656" r:id="rId4"/>
    <p:sldLayoutId id="2147483657" r:id="rId5"/>
    <p:sldLayoutId id="2147483658" r:id="rId6"/>
    <p:sldLayoutId id="2147483659" r:id="rId7"/>
    <p:sldLayoutId id="2147483660" r:id="rId8"/>
    <p:sldLayoutId id="2147483673" r:id="rId9"/>
    <p:sldLayoutId id="2147483661" r:id="rId10"/>
    <p:sldLayoutId id="2147483662" r:id="rId11"/>
    <p:sldLayoutId id="2147483663" r:id="rId12"/>
    <p:sldLayoutId id="2147483664" r:id="rId13"/>
    <p:sldLayoutId id="2147483665" r:id="rId14"/>
    <p:sldLayoutId id="2147483666" r:id="rId15"/>
    <p:sldLayoutId id="2147483667" r:id="rId16"/>
    <p:sldLayoutId id="2147483668" r:id="rId17"/>
    <p:sldLayoutId id="2147483672" r:id="rId18"/>
    <p:sldLayoutId id="2147483669" r:id="rId19"/>
    <p:sldLayoutId id="2147483670" r:id="rId20"/>
    <p:sldLayoutId id="2147483671" r:id="rId21"/>
    <p:sldLayoutId id="2147483674" r:id="rId2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hyperlink" Target="http://www.sbs.com.au/ondemand/video/471551555636/desperate-measures-kinchela-boys-home" TargetMode="External"/><Relationship Id="rId2" Type="http://schemas.openxmlformats.org/officeDocument/2006/relationships/notesSlide" Target="../notesSlides/notesSlide8.xml"/><Relationship Id="rId1" Type="http://schemas.openxmlformats.org/officeDocument/2006/relationships/slideLayout" Target="../slideLayouts/slideLayout11.xml"/><Relationship Id="rId5" Type="http://schemas.openxmlformats.org/officeDocument/2006/relationships/image" Target="../media/image16.png"/><Relationship Id="rId4" Type="http://schemas.openxmlformats.org/officeDocument/2006/relationships/image" Target="../media/image18.JPG"/></Relationships>
</file>

<file path=ppt/slides/_rels/slide11.xml.rels><?xml version="1.0" encoding="UTF-8" standalone="yes"?>
<Relationships xmlns="http://schemas.openxmlformats.org/package/2006/relationships"><Relationship Id="rId3" Type="http://schemas.openxmlformats.org/officeDocument/2006/relationships/hyperlink" Target="http://www.sbs.com.au/ondemand/video/471551555636/desperate-measures-kinchela-boys-home" TargetMode="External"/><Relationship Id="rId2" Type="http://schemas.openxmlformats.org/officeDocument/2006/relationships/notesSlide" Target="../notesSlides/notesSlide9.xml"/><Relationship Id="rId1" Type="http://schemas.openxmlformats.org/officeDocument/2006/relationships/slideLayout" Target="../slideLayouts/slideLayout11.xml"/><Relationship Id="rId5" Type="http://schemas.openxmlformats.org/officeDocument/2006/relationships/image" Target="../media/image16.png"/><Relationship Id="rId4" Type="http://schemas.openxmlformats.org/officeDocument/2006/relationships/image" Target="../media/image18.JP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hyperlink" Target="http://www.kinchelaboyshome.org.au/story/cecil-bowden/" TargetMode="External"/><Relationship Id="rId2" Type="http://schemas.openxmlformats.org/officeDocument/2006/relationships/notesSlide" Target="../notesSlides/notesSlide11.xml"/><Relationship Id="rId1" Type="http://schemas.openxmlformats.org/officeDocument/2006/relationships/slideLayout" Target="../slideLayouts/slideLayout11.xml"/><Relationship Id="rId6" Type="http://schemas.openxmlformats.org/officeDocument/2006/relationships/image" Target="../media/image21.png"/><Relationship Id="rId5" Type="http://schemas.openxmlformats.org/officeDocument/2006/relationships/image" Target="../media/image17.JPG"/><Relationship Id="rId4" Type="http://schemas.openxmlformats.org/officeDocument/2006/relationships/image" Target="../media/image20.jpg"/></Relationships>
</file>

<file path=ppt/slides/_rels/slide14.xml.rels><?xml version="1.0" encoding="UTF-8" standalone="yes"?>
<Relationships xmlns="http://schemas.openxmlformats.org/package/2006/relationships"><Relationship Id="rId3" Type="http://schemas.openxmlformats.org/officeDocument/2006/relationships/hyperlink" Target="http://www.kinchelaboyshome.org.au/story/cecil-bowden/" TargetMode="External"/><Relationship Id="rId2" Type="http://schemas.openxmlformats.org/officeDocument/2006/relationships/notesSlide" Target="../notesSlides/notesSlide12.xml"/><Relationship Id="rId1" Type="http://schemas.openxmlformats.org/officeDocument/2006/relationships/slideLayout" Target="../slideLayouts/slideLayout11.xml"/><Relationship Id="rId5" Type="http://schemas.openxmlformats.org/officeDocument/2006/relationships/image" Target="../media/image17.JPG"/><Relationship Id="rId4" Type="http://schemas.openxmlformats.org/officeDocument/2006/relationships/image" Target="../media/image20.jpg"/></Relationships>
</file>

<file path=ppt/slides/_rels/slide15.xml.rels><?xml version="1.0" encoding="UTF-8" standalone="yes"?>
<Relationships xmlns="http://schemas.openxmlformats.org/package/2006/relationships"><Relationship Id="rId3" Type="http://schemas.openxmlformats.org/officeDocument/2006/relationships/hyperlink" Target="http://www.kinchelaboyshome.org.au/story/cecil-bowden/" TargetMode="External"/><Relationship Id="rId2" Type="http://schemas.openxmlformats.org/officeDocument/2006/relationships/notesSlide" Target="../notesSlides/notesSlide13.xml"/><Relationship Id="rId1" Type="http://schemas.openxmlformats.org/officeDocument/2006/relationships/slideLayout" Target="../slideLayouts/slideLayout11.xml"/><Relationship Id="rId5" Type="http://schemas.openxmlformats.org/officeDocument/2006/relationships/image" Target="../media/image20.jpg"/><Relationship Id="rId4" Type="http://schemas.openxmlformats.org/officeDocument/2006/relationships/image" Target="../media/image17.JPG"/></Relationships>
</file>

<file path=ppt/slides/_rels/slide16.xml.rels><?xml version="1.0" encoding="UTF-8" standalone="yes"?>
<Relationships xmlns="http://schemas.openxmlformats.org/package/2006/relationships"><Relationship Id="rId3" Type="http://schemas.openxmlformats.org/officeDocument/2006/relationships/hyperlink" Target="http://www.kinchelaboyshome.org.au/story/cecil-bowden/" TargetMode="External"/><Relationship Id="rId2" Type="http://schemas.openxmlformats.org/officeDocument/2006/relationships/notesSlide" Target="../notesSlides/notesSlide14.xml"/><Relationship Id="rId1" Type="http://schemas.openxmlformats.org/officeDocument/2006/relationships/slideLayout" Target="../slideLayouts/slideLayout11.xml"/><Relationship Id="rId5" Type="http://schemas.openxmlformats.org/officeDocument/2006/relationships/image" Target="../media/image20.jpg"/><Relationship Id="rId4" Type="http://schemas.openxmlformats.org/officeDocument/2006/relationships/image" Target="../media/image17.JPG"/></Relationships>
</file>

<file path=ppt/slides/_rels/slide17.xml.rels><?xml version="1.0" encoding="UTF-8" standalone="yes"?>
<Relationships xmlns="http://schemas.openxmlformats.org/package/2006/relationships"><Relationship Id="rId3" Type="http://schemas.openxmlformats.org/officeDocument/2006/relationships/hyperlink" Target="http://www.kinchelaboyshome.org.au/story/cecil-bowden/" TargetMode="External"/><Relationship Id="rId2" Type="http://schemas.openxmlformats.org/officeDocument/2006/relationships/notesSlide" Target="../notesSlides/notesSlide15.xml"/><Relationship Id="rId1" Type="http://schemas.openxmlformats.org/officeDocument/2006/relationships/slideLayout" Target="../slideLayouts/slideLayout11.xml"/><Relationship Id="rId5" Type="http://schemas.openxmlformats.org/officeDocument/2006/relationships/image" Target="../media/image20.jpg"/><Relationship Id="rId4" Type="http://schemas.openxmlformats.org/officeDocument/2006/relationships/image" Target="../media/image17.JPG"/></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hyperlink" Target="https://vimeo.com/116027104" TargetMode="External"/><Relationship Id="rId2" Type="http://schemas.openxmlformats.org/officeDocument/2006/relationships/notesSlide" Target="../notesSlides/notesSlide17.xml"/><Relationship Id="rId1" Type="http://schemas.openxmlformats.org/officeDocument/2006/relationships/slideLayout" Target="../slideLayouts/slideLayout11.xml"/><Relationship Id="rId5" Type="http://schemas.openxmlformats.org/officeDocument/2006/relationships/image" Target="../media/image16.png"/><Relationship Id="rId4" Type="http://schemas.openxmlformats.org/officeDocument/2006/relationships/image" Target="../media/image23.JP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hyperlink" Target="http://www.familymatters.org.au/the-issue/" TargetMode="External"/><Relationship Id="rId2" Type="http://schemas.openxmlformats.org/officeDocument/2006/relationships/notesSlide" Target="../notesSlides/notesSlide18.xml"/><Relationship Id="rId1" Type="http://schemas.openxmlformats.org/officeDocument/2006/relationships/slideLayout" Target="../slideLayouts/slideLayout11.xml"/><Relationship Id="rId6" Type="http://schemas.openxmlformats.org/officeDocument/2006/relationships/image" Target="../media/image16.png"/><Relationship Id="rId5" Type="http://schemas.openxmlformats.org/officeDocument/2006/relationships/image" Target="../media/image23.JPG"/><Relationship Id="rId4" Type="http://schemas.openxmlformats.org/officeDocument/2006/relationships/hyperlink" Target="https://vimeo.com/116027104"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hyperlink" Target="http://www.kinchelaboyshome.org.au/story/harold-harrison/" TargetMode="External"/><Relationship Id="rId2" Type="http://schemas.openxmlformats.org/officeDocument/2006/relationships/notesSlide" Target="../notesSlides/notesSlide20.xml"/><Relationship Id="rId1" Type="http://schemas.openxmlformats.org/officeDocument/2006/relationships/slideLayout" Target="../slideLayouts/slideLayout11.xml"/><Relationship Id="rId5" Type="http://schemas.openxmlformats.org/officeDocument/2006/relationships/image" Target="../media/image17.JPG"/><Relationship Id="rId4" Type="http://schemas.openxmlformats.org/officeDocument/2006/relationships/image" Target="../media/image25.jpg"/></Relationships>
</file>

<file path=ppt/slides/_rels/slide23.xml.rels><?xml version="1.0" encoding="UTF-8" standalone="yes"?>
<Relationships xmlns="http://schemas.openxmlformats.org/package/2006/relationships"><Relationship Id="rId3" Type="http://schemas.openxmlformats.org/officeDocument/2006/relationships/hyperlink" Target="http://www.kinchelaboyshome.org.au/story/harold-harrison/" TargetMode="External"/><Relationship Id="rId2" Type="http://schemas.openxmlformats.org/officeDocument/2006/relationships/notesSlide" Target="../notesSlides/notesSlide21.xml"/><Relationship Id="rId1" Type="http://schemas.openxmlformats.org/officeDocument/2006/relationships/slideLayout" Target="../slideLayouts/slideLayout11.xml"/><Relationship Id="rId6" Type="http://schemas.openxmlformats.org/officeDocument/2006/relationships/image" Target="../media/image17.JPG"/><Relationship Id="rId5" Type="http://schemas.openxmlformats.org/officeDocument/2006/relationships/image" Target="../media/image25.jpg"/><Relationship Id="rId4" Type="http://schemas.openxmlformats.org/officeDocument/2006/relationships/hyperlink" Target="http://www.kinchelaboyshome.org.au/wp-content/themes/khbac/media/harold_harrison.mp4"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www.kinchelaboyshome.org.au/story/harold-harrison/" TargetMode="External"/><Relationship Id="rId2" Type="http://schemas.openxmlformats.org/officeDocument/2006/relationships/notesSlide" Target="../notesSlides/notesSlide22.xml"/><Relationship Id="rId1" Type="http://schemas.openxmlformats.org/officeDocument/2006/relationships/slideLayout" Target="../slideLayouts/slideLayout11.xml"/><Relationship Id="rId5" Type="http://schemas.openxmlformats.org/officeDocument/2006/relationships/image" Target="../media/image17.JPG"/><Relationship Id="rId4" Type="http://schemas.openxmlformats.org/officeDocument/2006/relationships/image" Target="../media/image25.jpg"/></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3" Type="http://schemas.openxmlformats.org/officeDocument/2006/relationships/hyperlink" Target="http://aiatsis.gov.au/sites/default/files/docs/digitised_collections/dawn/august_1965.pdf?width=900&amp;height=800&amp;iframe=true" TargetMode="External"/><Relationship Id="rId2" Type="http://schemas.openxmlformats.org/officeDocument/2006/relationships/notesSlide" Target="../notesSlides/notesSlide24.xml"/><Relationship Id="rId1" Type="http://schemas.openxmlformats.org/officeDocument/2006/relationships/slideLayout" Target="../slideLayouts/slideLayout11.xml"/><Relationship Id="rId4" Type="http://schemas.openxmlformats.org/officeDocument/2006/relationships/image" Target="../media/image27.JPG"/></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3" Type="http://schemas.openxmlformats.org/officeDocument/2006/relationships/hyperlink" Target="https://www.humanrights.gov.au/publications/bringing-them-home-report-1997" TargetMode="External"/><Relationship Id="rId2" Type="http://schemas.openxmlformats.org/officeDocument/2006/relationships/notesSlide" Target="../notesSlides/notesSlide26.xml"/><Relationship Id="rId1" Type="http://schemas.openxmlformats.org/officeDocument/2006/relationships/slideLayout" Target="../slideLayouts/slideLayout11.xml"/><Relationship Id="rId4" Type="http://schemas.openxmlformats.org/officeDocument/2006/relationships/image" Target="../media/image29.JP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4.xml"/><Relationship Id="rId5" Type="http://schemas.openxmlformats.org/officeDocument/2006/relationships/image" Target="../media/image8.png"/><Relationship Id="rId4" Type="http://schemas.openxmlformats.org/officeDocument/2006/relationships/image" Target="../media/image11.png"/></Relationships>
</file>

<file path=ppt/slides/_rels/slide30.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8.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9.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0.xml"/><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1.xml"/><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3" Type="http://schemas.openxmlformats.org/officeDocument/2006/relationships/hyperlink" Target="http://www.ohchr.org/EN/UDHR/Documents/UDHR_Translations/eng.pdf" TargetMode="External"/><Relationship Id="rId2" Type="http://schemas.openxmlformats.org/officeDocument/2006/relationships/notesSlide" Target="../notesSlides/notesSlide32.xml"/><Relationship Id="rId1" Type="http://schemas.openxmlformats.org/officeDocument/2006/relationships/slideLayout" Target="../slideLayouts/slideLayout8.xml"/><Relationship Id="rId4" Type="http://schemas.openxmlformats.org/officeDocument/2006/relationships/hyperlink" Target="http://www.austlii.edu.au/au/other/dfat/treaties/1951/2.html"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3.xml"/><Relationship Id="rId1" Type="http://schemas.openxmlformats.org/officeDocument/2006/relationships/slideLayout" Target="../slideLayouts/slideLayout11.xml"/><Relationship Id="rId5" Type="http://schemas.openxmlformats.org/officeDocument/2006/relationships/image" Target="../media/image36.JPG"/><Relationship Id="rId4" Type="http://schemas.openxmlformats.org/officeDocument/2006/relationships/hyperlink" Target="http://declaration.humanrights.gov.au/?__utma=1.2131821517.1493592723.1493606737.1493613138.5&amp;__utmb=1.2.10.1493613138&amp;__utmc=1&amp;__utmx=-&amp;__utmz=1.1493613138.5.5.utmcsr=google|utmccn=(organic)|utmcmd=organic|utmctr=(not%20provided)&amp;__utmv=-&amp;__utmk=7466674" TargetMode="External"/></Relationships>
</file>

<file path=ppt/slides/_rels/slide37.xml.rels><?xml version="1.0" encoding="UTF-8" standalone="yes"?>
<Relationships xmlns="http://schemas.openxmlformats.org/package/2006/relationships"><Relationship Id="rId3" Type="http://schemas.openxmlformats.org/officeDocument/2006/relationships/hyperlink" Target="http://www.caritas.org.au/learn/catholic-social-teaching" TargetMode="External"/><Relationship Id="rId2" Type="http://schemas.openxmlformats.org/officeDocument/2006/relationships/notesSlide" Target="../notesSlides/notesSlide34.xml"/><Relationship Id="rId1" Type="http://schemas.openxmlformats.org/officeDocument/2006/relationships/slideLayout" Target="../slideLayouts/slideLayout11.xml"/><Relationship Id="rId6" Type="http://schemas.openxmlformats.org/officeDocument/2006/relationships/image" Target="../media/image35.png"/><Relationship Id="rId5" Type="http://schemas.openxmlformats.org/officeDocument/2006/relationships/image" Target="../media/image37.png"/><Relationship Id="rId4" Type="http://schemas.openxmlformats.org/officeDocument/2006/relationships/hyperlink" Target="http://declaration.humanrights.gov.au/?__utma=1.2131821517.1493592723.1493606737.1493613138.5&amp;__utmb=1.2.10.1493613138&amp;__utmc=1&amp;__utmx=-&amp;__utmz=1.1493613138.5.5.utmcsr=google|utmccn=(organic)|utmcmd=organic|utmctr=(not%20provided)&amp;__utmv=-&amp;__utmk=7466674" TargetMode="External"/></Relationships>
</file>

<file path=ppt/slides/_rels/slide38.xml.rels><?xml version="1.0" encoding="UTF-8" standalone="yes"?>
<Relationships xmlns="http://schemas.openxmlformats.org/package/2006/relationships"><Relationship Id="rId3" Type="http://schemas.openxmlformats.org/officeDocument/2006/relationships/hyperlink" Target="https://aiatsis.gov.au/explore/articles/mabo-case" TargetMode="External"/><Relationship Id="rId2" Type="http://schemas.openxmlformats.org/officeDocument/2006/relationships/notesSlide" Target="../notesSlides/notesSlide35.xml"/><Relationship Id="rId1" Type="http://schemas.openxmlformats.org/officeDocument/2006/relationships/slideLayout" Target="../slideLayouts/slideLayout11.xml"/><Relationship Id="rId6" Type="http://schemas.openxmlformats.org/officeDocument/2006/relationships/image" Target="../media/image35.png"/><Relationship Id="rId5" Type="http://schemas.openxmlformats.org/officeDocument/2006/relationships/image" Target="../media/image37.png"/><Relationship Id="rId4" Type="http://schemas.openxmlformats.org/officeDocument/2006/relationships/hyperlink" Target="http://declaration.humanrights.gov.au/?__utma=1.2131821517.1493592723.1493606737.1493613138.5&amp;__utmb=1.2.10.1493613138&amp;__utmc=1&amp;__utmx=-&amp;__utmz=1.1493613138.5.5.utmcsr=google|utmccn=(organic)|utmcmd=organic|utmctr=(not%20provided)&amp;__utmv=-&amp;__utmk=7466674"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6.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hyperlink" Target="http://www.kinchelaboyshome.org.au/about-us/history/detailed-history-of-kinchela/" TargetMode="External"/><Relationship Id="rId2" Type="http://schemas.openxmlformats.org/officeDocument/2006/relationships/notesSlide" Target="../notesSlides/notesSlide4.xml"/><Relationship Id="rId1" Type="http://schemas.openxmlformats.org/officeDocument/2006/relationships/slideLayout" Target="../slideLayouts/slideLayout11.xml"/><Relationship Id="rId4" Type="http://schemas.openxmlformats.org/officeDocument/2006/relationships/image" Target="../media/image12.jpg"/></Relationships>
</file>

<file path=ppt/slides/_rels/slide40.xml.rels><?xml version="1.0" encoding="UTF-8" standalone="yes"?>
<Relationships xmlns="http://schemas.openxmlformats.org/package/2006/relationships"><Relationship Id="rId3" Type="http://schemas.openxmlformats.org/officeDocument/2006/relationships/hyperlink" Target="http://www.caritas.org.au/projectcompassion/weekly-stories/week-3-uncle-richard" TargetMode="External"/><Relationship Id="rId2" Type="http://schemas.openxmlformats.org/officeDocument/2006/relationships/notesSlide" Target="../notesSlides/notesSlide37.xml"/><Relationship Id="rId1" Type="http://schemas.openxmlformats.org/officeDocument/2006/relationships/slideLayout" Target="../slideLayouts/slideLayout11.xml"/><Relationship Id="rId6" Type="http://schemas.openxmlformats.org/officeDocument/2006/relationships/image" Target="../media/image39.png"/><Relationship Id="rId5" Type="http://schemas.openxmlformats.org/officeDocument/2006/relationships/hyperlink" Target="http://www.caritas.org.au/learn/programs/australia---reconnect-restore-reconstruct" TargetMode="External"/><Relationship Id="rId4" Type="http://schemas.openxmlformats.org/officeDocument/2006/relationships/hyperlink" Target="http://www.caritas.org.au/docs/default-source/pc-2017/pc17-secondary-school-teacher-handbook.pdf?sfvrsn=8?Download=true" TargetMode="Externa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hyperlink" Target="http://www.kinchelaboyshome.org.au/about-us/" TargetMode="External"/><Relationship Id="rId2" Type="http://schemas.openxmlformats.org/officeDocument/2006/relationships/notesSlide" Target="../notesSlides/notesSlide5.xml"/><Relationship Id="rId1" Type="http://schemas.openxmlformats.org/officeDocument/2006/relationships/slideLayout" Target="../slideLayouts/slideLayout11.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hyperlink" Target="http://www.sbs.com.au/ondemand/video/471551555636/desperate-measures-kinchela-boys-home" TargetMode="External"/><Relationship Id="rId2" Type="http://schemas.openxmlformats.org/officeDocument/2006/relationships/notesSlide" Target="../notesSlides/notesSlide6.xml"/><Relationship Id="rId1" Type="http://schemas.openxmlformats.org/officeDocument/2006/relationships/slideLayout" Target="../slideLayouts/slideLayout11.xml"/><Relationship Id="rId6" Type="http://schemas.openxmlformats.org/officeDocument/2006/relationships/image" Target="../media/image18.JPG"/><Relationship Id="rId5" Type="http://schemas.openxmlformats.org/officeDocument/2006/relationships/image" Target="../media/image17.JP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hyperlink" Target="http://www.sbs.com.au/ondemand/video/471551555636/desperate-measures-kinchela-boys-home" TargetMode="External"/><Relationship Id="rId2" Type="http://schemas.openxmlformats.org/officeDocument/2006/relationships/notesSlide" Target="../notesSlides/notesSlide7.xml"/><Relationship Id="rId1" Type="http://schemas.openxmlformats.org/officeDocument/2006/relationships/slideLayout" Target="../slideLayouts/slideLayout11.xml"/><Relationship Id="rId5" Type="http://schemas.openxmlformats.org/officeDocument/2006/relationships/image" Target="../media/image16.png"/><Relationship Id="rId4" Type="http://schemas.openxmlformats.org/officeDocument/2006/relationships/image" Target="../media/image1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23528" y="413792"/>
            <a:ext cx="8172772" cy="678629"/>
          </a:xfrm>
        </p:spPr>
        <p:txBody>
          <a:bodyPr/>
          <a:lstStyle/>
          <a:p>
            <a:r>
              <a:rPr lang="en-AU" dirty="0">
                <a:solidFill>
                  <a:srgbClr val="E78E23"/>
                </a:solidFill>
              </a:rPr>
              <a:t>Presenter information</a:t>
            </a:r>
          </a:p>
        </p:txBody>
      </p:sp>
      <p:sp>
        <p:nvSpPr>
          <p:cNvPr id="4" name="Text Placeholder 3"/>
          <p:cNvSpPr>
            <a:spLocks noGrp="1"/>
          </p:cNvSpPr>
          <p:nvPr>
            <p:ph type="body" sz="quarter" idx="10"/>
          </p:nvPr>
        </p:nvSpPr>
        <p:spPr>
          <a:xfrm>
            <a:off x="323527" y="1092421"/>
            <a:ext cx="8449411" cy="928742"/>
          </a:xfrm>
        </p:spPr>
        <p:txBody>
          <a:bodyPr/>
          <a:lstStyle/>
          <a:p>
            <a:r>
              <a:rPr lang="en-AU" dirty="0"/>
              <a:t>Over half a million Aboriginal and Torres Strait Islander people live in Australia. </a:t>
            </a:r>
            <a:r>
              <a:rPr lang="en-AU" dirty="0" smtClean="0"/>
              <a:t>Caritas </a:t>
            </a:r>
            <a:r>
              <a:rPr lang="en-AU" dirty="0"/>
              <a:t>Australia is working in partnership with our First Australians to support self-determination and foster Aboriginal and Torres Strait Islander led solutions</a:t>
            </a:r>
            <a:r>
              <a:rPr lang="en-AU" dirty="0" smtClean="0"/>
              <a:t>.</a:t>
            </a:r>
            <a:endParaRPr lang="en-AU" dirty="0"/>
          </a:p>
        </p:txBody>
      </p:sp>
      <p:sp>
        <p:nvSpPr>
          <p:cNvPr id="6" name="Text Placeholder 3"/>
          <p:cNvSpPr>
            <a:spLocks noGrp="1"/>
          </p:cNvSpPr>
          <p:nvPr>
            <p:ph type="body" sz="quarter" idx="10"/>
          </p:nvPr>
        </p:nvSpPr>
        <p:spPr>
          <a:xfrm>
            <a:off x="323526" y="2021163"/>
            <a:ext cx="8449411" cy="4392565"/>
          </a:xfrm>
        </p:spPr>
        <p:txBody>
          <a:bodyPr numCol="2"/>
          <a:lstStyle/>
          <a:p>
            <a:r>
              <a:rPr lang="en-AU" dirty="0"/>
              <a:t>This resource is divided into three parts:</a:t>
            </a:r>
          </a:p>
          <a:p>
            <a:pPr marL="342900" indent="-342900">
              <a:buFont typeface="+mj-lt"/>
              <a:buAutoNum type="arabicParenR"/>
            </a:pPr>
            <a:r>
              <a:rPr lang="en-AU" dirty="0"/>
              <a:t>KBH Survivor Stories</a:t>
            </a:r>
          </a:p>
          <a:p>
            <a:pPr marL="342900" indent="-342900">
              <a:buFont typeface="+mj-lt"/>
              <a:buAutoNum type="arabicParenR"/>
            </a:pPr>
            <a:r>
              <a:rPr lang="en-AU" dirty="0" smtClean="0"/>
              <a:t>‘Bringing </a:t>
            </a:r>
            <a:r>
              <a:rPr lang="en-AU" dirty="0"/>
              <a:t>them </a:t>
            </a:r>
            <a:r>
              <a:rPr lang="en-AU" dirty="0" smtClean="0"/>
              <a:t>home’ Report </a:t>
            </a:r>
            <a:endParaRPr lang="en-AU" dirty="0"/>
          </a:p>
          <a:p>
            <a:pPr marL="342900" indent="-342900">
              <a:buFont typeface="+mj-lt"/>
              <a:buAutoNum type="arabicParenR"/>
            </a:pPr>
            <a:r>
              <a:rPr lang="en-AU" dirty="0"/>
              <a:t>International Treaties and UNDRIP</a:t>
            </a:r>
          </a:p>
          <a:p>
            <a:pPr marL="285750" indent="-285750">
              <a:buFont typeface="Arial" panose="020B0604020202020204" pitchFamily="34" charset="0"/>
              <a:buChar char="•"/>
            </a:pPr>
            <a:r>
              <a:rPr lang="en-AU" dirty="0" smtClean="0"/>
              <a:t>Background </a:t>
            </a:r>
            <a:r>
              <a:rPr lang="en-AU" dirty="0"/>
              <a:t>information as well as Curriculum Links for this resource are found in the Publisher document found with this PowerPoint. </a:t>
            </a:r>
            <a:endParaRPr lang="en-AU" dirty="0" smtClean="0"/>
          </a:p>
          <a:p>
            <a:pPr marL="285750" indent="-285750">
              <a:buFont typeface="Arial" panose="020B0604020202020204" pitchFamily="34" charset="0"/>
              <a:buChar char="•"/>
            </a:pPr>
            <a:r>
              <a:rPr lang="en-AU" dirty="0" smtClean="0"/>
              <a:t>There </a:t>
            </a:r>
            <a:r>
              <a:rPr lang="en-AU" dirty="0"/>
              <a:t>are links included in the document to additional resources needed from external </a:t>
            </a:r>
            <a:r>
              <a:rPr lang="en-AU" dirty="0" smtClean="0"/>
              <a:t>websites. </a:t>
            </a:r>
          </a:p>
          <a:p>
            <a:pPr marL="285750" indent="-285750">
              <a:buFont typeface="Arial" panose="020B0604020202020204" pitchFamily="34" charset="0"/>
              <a:buChar char="•"/>
            </a:pPr>
            <a:r>
              <a:rPr lang="en-AU" dirty="0" smtClean="0"/>
              <a:t>There </a:t>
            </a:r>
            <a:r>
              <a:rPr lang="en-AU" dirty="0"/>
              <a:t>are focus stories with accompanying discussion and reflection questions. </a:t>
            </a:r>
            <a:endParaRPr lang="en-AU" dirty="0" smtClean="0"/>
          </a:p>
          <a:p>
            <a:pPr marL="285750" indent="-285750">
              <a:buFont typeface="Arial" panose="020B0604020202020204" pitchFamily="34" charset="0"/>
              <a:buChar char="•"/>
            </a:pPr>
            <a:r>
              <a:rPr lang="en-AU" dirty="0" smtClean="0"/>
              <a:t>The </a:t>
            </a:r>
            <a:r>
              <a:rPr lang="en-AU" dirty="0"/>
              <a:t>videos may be watched  in parts with ongoing discussion or as a whole with discussion at the end. The videos will open in an external browser. </a:t>
            </a:r>
            <a:endParaRPr lang="en-AU" dirty="0" smtClean="0"/>
          </a:p>
          <a:p>
            <a:pPr marL="285750" indent="-285750">
              <a:buFont typeface="Arial" panose="020B0604020202020204" pitchFamily="34" charset="0"/>
              <a:buChar char="•"/>
            </a:pPr>
            <a:r>
              <a:rPr lang="en-AU" dirty="0" smtClean="0"/>
              <a:t>You </a:t>
            </a:r>
            <a:r>
              <a:rPr lang="en-AU" dirty="0"/>
              <a:t>will need an SBS account, these are free and quick to sign up to, to watch the first film ‘Desperate Measures’.</a:t>
            </a:r>
          </a:p>
          <a:p>
            <a:pPr marL="285750" indent="-285750">
              <a:buFont typeface="Arial" panose="020B0604020202020204" pitchFamily="34" charset="0"/>
              <a:buChar char="•"/>
            </a:pPr>
            <a:r>
              <a:rPr lang="en-AU" dirty="0" smtClean="0"/>
              <a:t>Transcripts </a:t>
            </a:r>
            <a:r>
              <a:rPr lang="en-AU" dirty="0"/>
              <a:t>where possible, video pause points, as well as additional information is included in the notes sections of some slides</a:t>
            </a:r>
            <a:r>
              <a:rPr lang="en-AU" dirty="0" smtClean="0"/>
              <a:t>.</a:t>
            </a:r>
          </a:p>
        </p:txBody>
      </p:sp>
    </p:spTree>
    <p:extLst>
      <p:ext uri="{BB962C8B-B14F-4D97-AF65-F5344CB8AC3E}">
        <p14:creationId xmlns:p14="http://schemas.microsoft.com/office/powerpoint/2010/main" val="221843693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1" y="413792"/>
            <a:ext cx="8316789" cy="1143000"/>
          </a:xfrm>
        </p:spPr>
        <p:txBody>
          <a:bodyPr/>
          <a:lstStyle/>
          <a:p>
            <a:r>
              <a:rPr lang="en-AU" sz="3600" dirty="0">
                <a:solidFill>
                  <a:srgbClr val="E78E23"/>
                </a:solidFill>
              </a:rPr>
              <a:t>Desperate measures: </a:t>
            </a:r>
            <a:r>
              <a:rPr lang="en-AU" sz="3600" dirty="0" smtClean="0">
                <a:solidFill>
                  <a:srgbClr val="E78E23"/>
                </a:solidFill>
              </a:rPr>
              <a:t/>
            </a:r>
            <a:br>
              <a:rPr lang="en-AU" sz="3600" dirty="0" smtClean="0">
                <a:solidFill>
                  <a:srgbClr val="E78E23"/>
                </a:solidFill>
              </a:rPr>
            </a:br>
            <a:r>
              <a:rPr lang="en-AU" sz="3600" dirty="0" err="1" smtClean="0">
                <a:solidFill>
                  <a:srgbClr val="E78E23"/>
                </a:solidFill>
              </a:rPr>
              <a:t>kinchela</a:t>
            </a:r>
            <a:r>
              <a:rPr lang="en-AU" sz="3600" dirty="0" smtClean="0">
                <a:solidFill>
                  <a:srgbClr val="E78E23"/>
                </a:solidFill>
              </a:rPr>
              <a:t> </a:t>
            </a:r>
            <a:r>
              <a:rPr lang="en-AU" sz="3600" dirty="0">
                <a:solidFill>
                  <a:srgbClr val="E78E23"/>
                </a:solidFill>
              </a:rPr>
              <a:t>boys home</a:t>
            </a:r>
          </a:p>
        </p:txBody>
      </p:sp>
      <p:sp>
        <p:nvSpPr>
          <p:cNvPr id="3" name="Text Placeholder 2"/>
          <p:cNvSpPr>
            <a:spLocks noGrp="1"/>
          </p:cNvSpPr>
          <p:nvPr>
            <p:ph type="body" sz="quarter" idx="10"/>
          </p:nvPr>
        </p:nvSpPr>
        <p:spPr>
          <a:xfrm>
            <a:off x="179511" y="1888624"/>
            <a:ext cx="5370393" cy="3886241"/>
          </a:xfrm>
        </p:spPr>
        <p:txBody>
          <a:bodyPr/>
          <a:lstStyle/>
          <a:p>
            <a:pPr marL="285750" indent="-285750">
              <a:buFont typeface="Arial" panose="020B0604020202020204" pitchFamily="34" charset="0"/>
              <a:buChar char="•"/>
            </a:pPr>
            <a:r>
              <a:rPr lang="en-AU" dirty="0"/>
              <a:t>The boys were told they were not Aboriginal but white. Discuss what you believe to be the potential impact of this on their lives as well as their children and grandchildren today. </a:t>
            </a:r>
          </a:p>
          <a:p>
            <a:pPr marL="285750" indent="-285750">
              <a:buFont typeface="Arial" panose="020B0604020202020204" pitchFamily="34" charset="0"/>
              <a:buChar char="•"/>
            </a:pPr>
            <a:r>
              <a:rPr lang="en-AU" dirty="0"/>
              <a:t>The boys were told the Aboriginal people in Kempsey were ‘bad people’ and they were forbidden to talk to them. How may this have contributed to the sense of loss, rejection and abandonment for the KBH Survivors?</a:t>
            </a:r>
          </a:p>
          <a:p>
            <a:pPr marL="285750" indent="-285750">
              <a:buFont typeface="Arial" panose="020B0604020202020204" pitchFamily="34" charset="0"/>
              <a:buChar char="•"/>
            </a:pPr>
            <a:r>
              <a:rPr lang="en-AU" dirty="0"/>
              <a:t>As children the KBH boys were stripped of any influence over the decisions affecting them. In what ways do you believe having power and control over their own corporation KBHAC may assist in the healing of these men?</a:t>
            </a:r>
          </a:p>
        </p:txBody>
      </p:sp>
      <p:sp>
        <p:nvSpPr>
          <p:cNvPr id="4" name="Text Placeholder 3"/>
          <p:cNvSpPr>
            <a:spLocks noGrp="1"/>
          </p:cNvSpPr>
          <p:nvPr>
            <p:ph type="body" sz="quarter" idx="11"/>
          </p:nvPr>
        </p:nvSpPr>
        <p:spPr>
          <a:xfrm>
            <a:off x="5714233" y="4594487"/>
            <a:ext cx="2782068" cy="346841"/>
          </a:xfrm>
        </p:spPr>
        <p:txBody>
          <a:bodyPr/>
          <a:lstStyle/>
          <a:p>
            <a:r>
              <a:rPr lang="en-AU" dirty="0">
                <a:hlinkClick r:id="rId3"/>
              </a:rPr>
              <a:t>Desperate Measures: Kinchela Boys</a:t>
            </a:r>
            <a:endParaRPr lang="en-AU" dirty="0"/>
          </a:p>
          <a:p>
            <a:r>
              <a:rPr lang="en-AU" dirty="0"/>
              <a:t>(Season 2, Episode 13)</a:t>
            </a:r>
          </a:p>
        </p:txBody>
      </p:sp>
      <p:pic>
        <p:nvPicPr>
          <p:cNvPr id="6" name="Picture Placeholder 5">
            <a:hlinkClick r:id="rId3"/>
          </p:cNvPr>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l="21073" r="21073"/>
          <a:stretch>
            <a:fillRect/>
          </a:stretch>
        </p:blipFill>
        <p:spPr>
          <a:xfrm>
            <a:off x="5714232" y="1888624"/>
            <a:ext cx="2782068" cy="2547452"/>
          </a:xfrm>
        </p:spPr>
      </p:pic>
      <p:pic>
        <p:nvPicPr>
          <p:cNvPr id="7" name="Picture 2" descr="https://word-edit.officeapps.live.com/we/ResReader.ashx?v=00000000-0000-0000-0000-000000000014&amp;n=E2o5.img&amp;rndm=ffc0f3c3-73d9-4772-88d9-e7ee77950a99&amp;WOPIsrc=https%3A%2F%2Fcaritasaus%2Dmy%2Esharepoint%2Ecom%2Fpersonal%2Fmelissam%5Fcaritas%5Forg%5Fau%2F%5Fvti%5Fbin%2Fwopi%2Eashx%2Ffiles%2F46ea98ec9e5e4dab820e66f3b405a567&amp;access_token=eyJ0eXAiOiJKV1QiLCJhbGciOiJSUzI1NiIsIng1dCI6ImpOX1RsZ1otUUk0UHZpc2pTVnpKMW9ySnRnOCJ9%2EeyJhdWQiOiJ3b3BpL2Nhcml0YXNhdXMtbXkuc2hhcmVwb2ludC5jb21AZTU3MTM1MjQtY2JiNC00NTc5LThjMjUtYjM0ZjUzNWU4NDQ0IiwiaXNzIjoiMDAwMDAwMDMtMDAwMC0wZmYxLWNlMDAtMDAwMDAwMDAwMDAwQDkwMTQwMTIyLTg1MTYtMTFlMS04ZWZmLTQ5MzA0OTI0MDE5YiIsIm5iZiI6IjE0OTQ4MjI0MjciLCJleHAiOiIxNDk0ODU4NDI3IiwibmFtZWlkIjoiMCMuZnxtZW1iZXJzaGlwfHVybiUzYXNwbyUzYWFub24jNzNhOTcyYTI5ZDA5OGNmOWQ0ZmQ3YWYwNDA3MzIwNzNkMTkwMzliODk3OTIwYWM3ZDQ5MTczMTMyY2M4N2M5ZSIsIm5paSI6Im1pY3Jvc29mdC5zaGFyZXBvaW50IiwiaXN1c2VyIjoidHJ1ZSIsImNhY2hla2V5IjoiMGguZnxtZW1iZXJzaGlwfHVybiUzYXNwbyUzYWFub24jNzNhOTcyYTI5ZDA5OGNmOWQ0ZmQ3YWYwNDA3MzIwNzNkMTkwMzliODk3OTIwYWM3ZDQ5MTczMTMyY2M4N2M5ZSIsImlzbG9vcGJhY2siOiJUcnVlIiwiYXBwY3R4IjoiNDZlYTk4ZWM5ZTVlNGRhYjgyMGU2NmYzYjQwNWE1Njc7dlhqbUZlRWpsc2p4TTFaeTMxT2ZFVmlKQUUwPTtEZWZhdWx0OzZlNGJkYzc0OTJhYzQyMjRiZDg1YmU3MDYwMWJlN2E1OztUcnVlOzs7MCJ9%2EmZMFDkzjr92AQlr16VimQ%5F4TNDWO98Tj8XhvDNIYFFLO7JHgzu50yuI%5FVjqEevDlmmxtvIXTeu6GTDb7IYG43eZIN0npgTAl%2DbKcPXjr%5FCdeaRDR1ebrdb3sHdEuAYUWovNttInk62nOY6lNNxwfu%5FvAwj79ICddVC%5FKcsKfbsx5ngC2NkK%5FRHVeUATkqpQPIa2K6NiXTtlm7rZNmrQSMZmGcgg99sSQzGUzaWIEi7lB1BswErZHXFa79mS%5F%5FT5FiNoOMPCCd05skA4FXGrpcGJAlAdGXaj%5FyFt9sWC5x3Ey5%2Dabk6dI2ppiNNuZ6QpjoZMxkqGw%2DSalmWjgAgXPpw&amp;access_token_ttl=1494858427457&amp;usid=156658d0-09f8-4fbe-9080-78080937191a&amp;build=16.0.8210.5950&amp;waccluster=HK1">
            <a:hlinkClick r:id="rId3"/>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V="1">
            <a:off x="5549905" y="4606823"/>
            <a:ext cx="164327" cy="1610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379776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1" y="413792"/>
            <a:ext cx="8316789" cy="1143000"/>
          </a:xfrm>
        </p:spPr>
        <p:txBody>
          <a:bodyPr/>
          <a:lstStyle/>
          <a:p>
            <a:r>
              <a:rPr lang="en-AU" sz="3600" dirty="0">
                <a:solidFill>
                  <a:srgbClr val="E78E23"/>
                </a:solidFill>
              </a:rPr>
              <a:t>Desperate measures: </a:t>
            </a:r>
            <a:r>
              <a:rPr lang="en-AU" sz="3600" dirty="0" smtClean="0">
                <a:solidFill>
                  <a:srgbClr val="E78E23"/>
                </a:solidFill>
              </a:rPr>
              <a:t/>
            </a:r>
            <a:br>
              <a:rPr lang="en-AU" sz="3600" dirty="0" smtClean="0">
                <a:solidFill>
                  <a:srgbClr val="E78E23"/>
                </a:solidFill>
              </a:rPr>
            </a:br>
            <a:r>
              <a:rPr lang="en-AU" sz="3600" dirty="0" err="1" smtClean="0">
                <a:solidFill>
                  <a:srgbClr val="E78E23"/>
                </a:solidFill>
              </a:rPr>
              <a:t>kinchela</a:t>
            </a:r>
            <a:r>
              <a:rPr lang="en-AU" sz="3600" dirty="0" smtClean="0">
                <a:solidFill>
                  <a:srgbClr val="E78E23"/>
                </a:solidFill>
              </a:rPr>
              <a:t> </a:t>
            </a:r>
            <a:r>
              <a:rPr lang="en-AU" sz="3600" dirty="0">
                <a:solidFill>
                  <a:srgbClr val="E78E23"/>
                </a:solidFill>
              </a:rPr>
              <a:t>boys home</a:t>
            </a:r>
          </a:p>
        </p:txBody>
      </p:sp>
      <p:sp>
        <p:nvSpPr>
          <p:cNvPr id="3" name="Text Placeholder 2"/>
          <p:cNvSpPr>
            <a:spLocks noGrp="1"/>
          </p:cNvSpPr>
          <p:nvPr>
            <p:ph type="body" sz="quarter" idx="10"/>
          </p:nvPr>
        </p:nvSpPr>
        <p:spPr>
          <a:xfrm>
            <a:off x="179511" y="1888624"/>
            <a:ext cx="5370393" cy="3886241"/>
          </a:xfrm>
        </p:spPr>
        <p:txBody>
          <a:bodyPr/>
          <a:lstStyle/>
          <a:p>
            <a:pPr marL="285750" indent="-285750">
              <a:buFont typeface="Arial" panose="020B0604020202020204" pitchFamily="34" charset="0"/>
              <a:buChar char="•"/>
            </a:pPr>
            <a:r>
              <a:rPr lang="en-AU" dirty="0"/>
              <a:t>What is the symbolism between </a:t>
            </a:r>
            <a:r>
              <a:rPr lang="en-AU" dirty="0" smtClean="0"/>
              <a:t>Uncle Crow </a:t>
            </a:r>
            <a:r>
              <a:rPr lang="en-AU" dirty="0"/>
              <a:t>and the bird in the poem Searching?</a:t>
            </a:r>
          </a:p>
          <a:p>
            <a:pPr marL="285750" indent="-285750">
              <a:buFont typeface="Arial" panose="020B0604020202020204" pitchFamily="34" charset="0"/>
              <a:buChar char="•"/>
            </a:pPr>
            <a:r>
              <a:rPr lang="en-AU" dirty="0"/>
              <a:t>What is the message you get from this poem?</a:t>
            </a:r>
          </a:p>
          <a:p>
            <a:pPr marL="285750" indent="-285750">
              <a:buFont typeface="Arial" panose="020B0604020202020204" pitchFamily="34" charset="0"/>
              <a:buChar char="•"/>
            </a:pPr>
            <a:r>
              <a:rPr lang="en-AU" dirty="0"/>
              <a:t>How has </a:t>
            </a:r>
            <a:r>
              <a:rPr lang="en-AU" dirty="0" smtClean="0"/>
              <a:t>Uncle Crow </a:t>
            </a:r>
            <a:r>
              <a:rPr lang="en-AU" dirty="0"/>
              <a:t>coped with feelings of anger after his experiences at KBH?</a:t>
            </a:r>
          </a:p>
          <a:p>
            <a:pPr marL="285750" indent="-285750">
              <a:buFont typeface="Arial" panose="020B0604020202020204" pitchFamily="34" charset="0"/>
              <a:buChar char="•"/>
            </a:pPr>
            <a:r>
              <a:rPr lang="en-AU" dirty="0"/>
              <a:t>What are the main messages you can take from this video?</a:t>
            </a:r>
          </a:p>
          <a:p>
            <a:pPr marL="285750" indent="-285750">
              <a:buFont typeface="Arial" panose="020B0604020202020204" pitchFamily="34" charset="0"/>
              <a:buChar char="•"/>
            </a:pPr>
            <a:r>
              <a:rPr lang="en-AU" dirty="0"/>
              <a:t>Was there anything surprising or shocking for you in this video?</a:t>
            </a:r>
          </a:p>
          <a:p>
            <a:pPr marL="285750" indent="-285750">
              <a:buFont typeface="Arial" panose="020B0604020202020204" pitchFamily="34" charset="0"/>
              <a:buChar char="•"/>
            </a:pPr>
            <a:r>
              <a:rPr lang="en-AU" dirty="0"/>
              <a:t>What similarities can you see having engaged with other stories of KBH survivors? </a:t>
            </a:r>
          </a:p>
          <a:p>
            <a:pPr marL="285750" indent="-285750">
              <a:buFont typeface="Arial" panose="020B0604020202020204" pitchFamily="34" charset="0"/>
              <a:buChar char="•"/>
            </a:pPr>
            <a:r>
              <a:rPr lang="en-AU" dirty="0"/>
              <a:t>Having watched </a:t>
            </a:r>
            <a:r>
              <a:rPr lang="en-AU" dirty="0" smtClean="0"/>
              <a:t>Uncle Crow’s </a:t>
            </a:r>
            <a:r>
              <a:rPr lang="en-AU" dirty="0"/>
              <a:t>story, have your thoughts </a:t>
            </a:r>
            <a:r>
              <a:rPr lang="en-AU" dirty="0" smtClean="0"/>
              <a:t>changed from your initial thoughts?</a:t>
            </a:r>
          </a:p>
          <a:p>
            <a:pPr marL="285750" indent="-285750">
              <a:buFont typeface="Arial" panose="020B0604020202020204" pitchFamily="34" charset="0"/>
              <a:buChar char="•"/>
            </a:pPr>
            <a:r>
              <a:rPr lang="en-AU" dirty="0" smtClean="0"/>
              <a:t>How would you respond to the show’s synopsis now? </a:t>
            </a:r>
            <a:endParaRPr lang="en-AU" dirty="0"/>
          </a:p>
        </p:txBody>
      </p:sp>
      <p:sp>
        <p:nvSpPr>
          <p:cNvPr id="4" name="Text Placeholder 3"/>
          <p:cNvSpPr>
            <a:spLocks noGrp="1"/>
          </p:cNvSpPr>
          <p:nvPr>
            <p:ph type="body" sz="quarter" idx="11"/>
          </p:nvPr>
        </p:nvSpPr>
        <p:spPr>
          <a:xfrm>
            <a:off x="5714233" y="4594487"/>
            <a:ext cx="2782068" cy="346841"/>
          </a:xfrm>
        </p:spPr>
        <p:txBody>
          <a:bodyPr/>
          <a:lstStyle/>
          <a:p>
            <a:r>
              <a:rPr lang="en-AU" dirty="0">
                <a:hlinkClick r:id="rId3"/>
              </a:rPr>
              <a:t>Desperate Measures: Kinchela Boys</a:t>
            </a:r>
            <a:endParaRPr lang="en-AU" dirty="0"/>
          </a:p>
          <a:p>
            <a:r>
              <a:rPr lang="en-AU" dirty="0"/>
              <a:t>(Season 2, Episode 13)</a:t>
            </a:r>
          </a:p>
        </p:txBody>
      </p:sp>
      <p:pic>
        <p:nvPicPr>
          <p:cNvPr id="6" name="Picture Placeholder 5">
            <a:hlinkClick r:id="rId3"/>
          </p:cNvPr>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l="21073" r="21073"/>
          <a:stretch>
            <a:fillRect/>
          </a:stretch>
        </p:blipFill>
        <p:spPr>
          <a:xfrm>
            <a:off x="5714232" y="1888624"/>
            <a:ext cx="2782068" cy="2547452"/>
          </a:xfrm>
        </p:spPr>
      </p:pic>
      <p:pic>
        <p:nvPicPr>
          <p:cNvPr id="7" name="Picture 2" descr="https://word-edit.officeapps.live.com/we/ResReader.ashx?v=00000000-0000-0000-0000-000000000014&amp;n=E2o5.img&amp;rndm=ffc0f3c3-73d9-4772-88d9-e7ee77950a99&amp;WOPIsrc=https%3A%2F%2Fcaritasaus%2Dmy%2Esharepoint%2Ecom%2Fpersonal%2Fmelissam%5Fcaritas%5Forg%5Fau%2F%5Fvti%5Fbin%2Fwopi%2Eashx%2Ffiles%2F46ea98ec9e5e4dab820e66f3b405a567&amp;access_token=eyJ0eXAiOiJKV1QiLCJhbGciOiJSUzI1NiIsIng1dCI6ImpOX1RsZ1otUUk0UHZpc2pTVnpKMW9ySnRnOCJ9%2EeyJhdWQiOiJ3b3BpL2Nhcml0YXNhdXMtbXkuc2hhcmVwb2ludC5jb21AZTU3MTM1MjQtY2JiNC00NTc5LThjMjUtYjM0ZjUzNWU4NDQ0IiwiaXNzIjoiMDAwMDAwMDMtMDAwMC0wZmYxLWNlMDAtMDAwMDAwMDAwMDAwQDkwMTQwMTIyLTg1MTYtMTFlMS04ZWZmLTQ5MzA0OTI0MDE5YiIsIm5iZiI6IjE0OTQ4MjI0MjciLCJleHAiOiIxNDk0ODU4NDI3IiwibmFtZWlkIjoiMCMuZnxtZW1iZXJzaGlwfHVybiUzYXNwbyUzYWFub24jNzNhOTcyYTI5ZDA5OGNmOWQ0ZmQ3YWYwNDA3MzIwNzNkMTkwMzliODk3OTIwYWM3ZDQ5MTczMTMyY2M4N2M5ZSIsIm5paSI6Im1pY3Jvc29mdC5zaGFyZXBvaW50IiwiaXN1c2VyIjoidHJ1ZSIsImNhY2hla2V5IjoiMGguZnxtZW1iZXJzaGlwfHVybiUzYXNwbyUzYWFub24jNzNhOTcyYTI5ZDA5OGNmOWQ0ZmQ3YWYwNDA3MzIwNzNkMTkwMzliODk3OTIwYWM3ZDQ5MTczMTMyY2M4N2M5ZSIsImlzbG9vcGJhY2siOiJUcnVlIiwiYXBwY3R4IjoiNDZlYTk4ZWM5ZTVlNGRhYjgyMGU2NmYzYjQwNWE1Njc7dlhqbUZlRWpsc2p4TTFaeTMxT2ZFVmlKQUUwPTtEZWZhdWx0OzZlNGJkYzc0OTJhYzQyMjRiZDg1YmU3MDYwMWJlN2E1OztUcnVlOzs7MCJ9%2EmZMFDkzjr92AQlr16VimQ%5F4TNDWO98Tj8XhvDNIYFFLO7JHgzu50yuI%5FVjqEevDlmmxtvIXTeu6GTDb7IYG43eZIN0npgTAl%2DbKcPXjr%5FCdeaRDR1ebrdb3sHdEuAYUWovNttInk62nOY6lNNxwfu%5FvAwj79ICddVC%5FKcsKfbsx5ngC2NkK%5FRHVeUATkqpQPIa2K6NiXTtlm7rZNmrQSMZmGcgg99sSQzGUzaWIEi7lB1BswErZHXFa79mS%5F%5FT5FiNoOMPCCd05skA4FXGrpcGJAlAdGXaj%5FyFt9sWC5x3Ey5%2Dabk6dI2ppiNNuZ6QpjoZMxkqGw%2DSalmWjgAgXPpw&amp;access_token_ttl=1494858427457&amp;usid=156658d0-09f8-4fbe-9080-78080937191a&amp;build=16.0.8210.5950&amp;waccluster=HK1">
            <a:hlinkClick r:id="rId3"/>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V="1">
            <a:off x="5549905" y="4606823"/>
            <a:ext cx="164327" cy="1610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352136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E78E23"/>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402466" y="1102345"/>
            <a:ext cx="8413209" cy="5054022"/>
          </a:xfrm>
          <a:prstGeom prst="rect">
            <a:avLst/>
          </a:prstGeom>
        </p:spPr>
      </p:pic>
    </p:spTree>
    <p:extLst>
      <p:ext uri="{BB962C8B-B14F-4D97-AF65-F5344CB8AC3E}">
        <p14:creationId xmlns:p14="http://schemas.microsoft.com/office/powerpoint/2010/main" val="78307705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0187" y="410192"/>
            <a:ext cx="7956748" cy="804833"/>
          </a:xfrm>
        </p:spPr>
        <p:txBody>
          <a:bodyPr/>
          <a:lstStyle/>
          <a:p>
            <a:r>
              <a:rPr lang="en-AU" dirty="0" smtClean="0">
                <a:solidFill>
                  <a:srgbClr val="E78E23"/>
                </a:solidFill>
              </a:rPr>
              <a:t>Uncle Cecil </a:t>
            </a:r>
            <a:r>
              <a:rPr lang="en-AU" dirty="0">
                <a:solidFill>
                  <a:srgbClr val="E78E23"/>
                </a:solidFill>
              </a:rPr>
              <a:t>Bowden</a:t>
            </a:r>
          </a:p>
        </p:txBody>
      </p:sp>
      <p:sp>
        <p:nvSpPr>
          <p:cNvPr id="3" name="Text Placeholder 2"/>
          <p:cNvSpPr>
            <a:spLocks noGrp="1"/>
          </p:cNvSpPr>
          <p:nvPr>
            <p:ph type="body" sz="quarter" idx="10"/>
          </p:nvPr>
        </p:nvSpPr>
        <p:spPr>
          <a:xfrm>
            <a:off x="241066" y="1340768"/>
            <a:ext cx="5022529" cy="3886241"/>
          </a:xfrm>
        </p:spPr>
        <p:txBody>
          <a:bodyPr/>
          <a:lstStyle/>
          <a:p>
            <a:r>
              <a:rPr lang="en-AU" dirty="0" smtClean="0"/>
              <a:t>       </a:t>
            </a:r>
            <a:r>
              <a:rPr lang="en-AU" u="sng" dirty="0" smtClean="0">
                <a:hlinkClick r:id="rId3"/>
              </a:rPr>
              <a:t>Family and Growing up</a:t>
            </a:r>
            <a:endParaRPr lang="en-AU" u="sng" dirty="0" smtClean="0"/>
          </a:p>
          <a:p>
            <a:endParaRPr lang="en-AU" sz="1000" u="sng" dirty="0"/>
          </a:p>
          <a:p>
            <a:r>
              <a:rPr lang="en-AU" dirty="0" smtClean="0"/>
              <a:t>Uncle Cecil </a:t>
            </a:r>
            <a:r>
              <a:rPr lang="en-AU" dirty="0"/>
              <a:t>and his siblings were taken into care while his father was fighting for Australia in WWII. Upon </a:t>
            </a:r>
            <a:r>
              <a:rPr lang="en-AU" dirty="0" smtClean="0"/>
              <a:t>his father’s </a:t>
            </a:r>
            <a:r>
              <a:rPr lang="en-AU" dirty="0"/>
              <a:t>return after the war he was unable to take his children home. </a:t>
            </a:r>
            <a:endParaRPr lang="en-AU" dirty="0" smtClean="0"/>
          </a:p>
          <a:p>
            <a:pPr marL="285750" indent="-285750">
              <a:buFont typeface="Arial" panose="020B0604020202020204" pitchFamily="34" charset="0"/>
              <a:buChar char="•"/>
            </a:pPr>
            <a:r>
              <a:rPr lang="en-AU" dirty="0" smtClean="0"/>
              <a:t>What is your response to learning Aboriginal </a:t>
            </a:r>
            <a:r>
              <a:rPr lang="en-AU" dirty="0"/>
              <a:t>soldiers fought for a country that took their children, denied their human rights, and refused them any recognition or the privileges of other returned servicemen</a:t>
            </a:r>
            <a:r>
              <a:rPr lang="en-AU" dirty="0" smtClean="0"/>
              <a:t>?</a:t>
            </a:r>
          </a:p>
          <a:p>
            <a:endParaRPr lang="en-AU" dirty="0" smtClean="0"/>
          </a:p>
          <a:p>
            <a:pPr marL="285750" indent="-285750">
              <a:buFont typeface="Arial" panose="020B0604020202020204" pitchFamily="34" charset="0"/>
              <a:buChar char="•"/>
            </a:pPr>
            <a:r>
              <a:rPr lang="en-AU" dirty="0"/>
              <a:t> </a:t>
            </a:r>
            <a:r>
              <a:rPr lang="en-AU" u="sng" dirty="0">
                <a:hlinkClick r:id="rId3"/>
              </a:rPr>
              <a:t>Moving onto </a:t>
            </a:r>
            <a:r>
              <a:rPr lang="en-AU" u="sng" dirty="0" smtClean="0">
                <a:hlinkClick r:id="rId3"/>
              </a:rPr>
              <a:t>Kinchela</a:t>
            </a:r>
            <a:r>
              <a:rPr lang="en-AU" dirty="0" smtClean="0"/>
              <a:t> </a:t>
            </a:r>
            <a:r>
              <a:rPr lang="en-AU" sz="1400" dirty="0" smtClean="0"/>
              <a:t>(Part One)</a:t>
            </a:r>
            <a:endParaRPr lang="en-AU" sz="1400" dirty="0"/>
          </a:p>
          <a:p>
            <a:pPr marL="285750" indent="-285750">
              <a:buFont typeface="Arial" panose="020B0604020202020204" pitchFamily="34" charset="0"/>
              <a:buChar char="•"/>
            </a:pPr>
            <a:r>
              <a:rPr lang="en-AU" dirty="0"/>
              <a:t>The boys at Kinchela were refused shoes and long pants in cold weather. What does this treatment of young children tell you of the attitude toward Aboriginal peoples at the time? </a:t>
            </a:r>
          </a:p>
          <a:p>
            <a:pPr marL="285750" indent="-285750">
              <a:buFont typeface="Arial" panose="020B0604020202020204" pitchFamily="34" charset="0"/>
              <a:buChar char="•"/>
            </a:pPr>
            <a:endParaRPr lang="en-AU" dirty="0"/>
          </a:p>
        </p:txBody>
      </p:sp>
      <p:sp>
        <p:nvSpPr>
          <p:cNvPr id="4" name="Text Placeholder 3"/>
          <p:cNvSpPr>
            <a:spLocks noGrp="1"/>
          </p:cNvSpPr>
          <p:nvPr>
            <p:ph type="body" sz="quarter" idx="11"/>
          </p:nvPr>
        </p:nvSpPr>
        <p:spPr>
          <a:xfrm>
            <a:off x="5394961" y="4381113"/>
            <a:ext cx="3183036" cy="346841"/>
          </a:xfrm>
        </p:spPr>
        <p:txBody>
          <a:bodyPr/>
          <a:lstStyle/>
          <a:p>
            <a:r>
              <a:rPr lang="en-AU" dirty="0" smtClean="0"/>
              <a:t>Uncle Cecil </a:t>
            </a:r>
            <a:r>
              <a:rPr lang="en-AU" dirty="0"/>
              <a:t>Bowden: Source Kinchela Boys Home Aboriginal Corporation</a:t>
            </a:r>
          </a:p>
        </p:txBody>
      </p:sp>
      <p:pic>
        <p:nvPicPr>
          <p:cNvPr id="6" name="Picture Placeholder 5">
            <a:hlinkClick r:id="rId3"/>
          </p:cNvPr>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t="4217" b="4217"/>
          <a:stretch>
            <a:fillRect/>
          </a:stretch>
        </p:blipFill>
        <p:spPr>
          <a:xfrm>
            <a:off x="5394960" y="1340768"/>
            <a:ext cx="3183036" cy="2914602"/>
          </a:xfrm>
        </p:spPr>
      </p:pic>
      <p:pic>
        <p:nvPicPr>
          <p:cNvPr id="9" name="Picture 8">
            <a:hlinkClick r:id="rId3"/>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9140" y="1340768"/>
            <a:ext cx="428625" cy="495300"/>
          </a:xfrm>
          <a:prstGeom prst="rect">
            <a:avLst/>
          </a:prstGeom>
        </p:spPr>
      </p:pic>
      <p:pic>
        <p:nvPicPr>
          <p:cNvPr id="5" name="Picture 4">
            <a:hlinkClick r:id="rId3"/>
          </p:cNvPr>
          <p:cNvPicPr>
            <a:picLocks noChangeAspect="1"/>
          </p:cNvPicPr>
          <p:nvPr/>
        </p:nvPicPr>
        <p:blipFill>
          <a:blip r:embed="rId6"/>
          <a:stretch>
            <a:fillRect/>
          </a:stretch>
        </p:blipFill>
        <p:spPr>
          <a:xfrm>
            <a:off x="204997" y="4733190"/>
            <a:ext cx="432854" cy="493819"/>
          </a:xfrm>
          <a:prstGeom prst="rect">
            <a:avLst/>
          </a:prstGeom>
        </p:spPr>
      </p:pic>
      <p:pic>
        <p:nvPicPr>
          <p:cNvPr id="8" name="Picture 7">
            <a:hlinkClick r:id="rId3"/>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68298" y="4424354"/>
            <a:ext cx="262732" cy="303600"/>
          </a:xfrm>
          <a:prstGeom prst="rect">
            <a:avLst/>
          </a:prstGeom>
        </p:spPr>
      </p:pic>
    </p:spTree>
    <p:extLst>
      <p:ext uri="{BB962C8B-B14F-4D97-AF65-F5344CB8AC3E}">
        <p14:creationId xmlns:p14="http://schemas.microsoft.com/office/powerpoint/2010/main" val="136485352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1067" y="387955"/>
            <a:ext cx="7956748" cy="751129"/>
          </a:xfrm>
        </p:spPr>
        <p:txBody>
          <a:bodyPr/>
          <a:lstStyle/>
          <a:p>
            <a:r>
              <a:rPr lang="en-AU" dirty="0" smtClean="0">
                <a:solidFill>
                  <a:srgbClr val="E78E23"/>
                </a:solidFill>
              </a:rPr>
              <a:t>Uncle Cecil </a:t>
            </a:r>
            <a:r>
              <a:rPr lang="en-AU" dirty="0">
                <a:solidFill>
                  <a:srgbClr val="E78E23"/>
                </a:solidFill>
              </a:rPr>
              <a:t>Bowden</a:t>
            </a:r>
          </a:p>
        </p:txBody>
      </p:sp>
      <p:sp>
        <p:nvSpPr>
          <p:cNvPr id="3" name="Text Placeholder 2"/>
          <p:cNvSpPr>
            <a:spLocks noGrp="1"/>
          </p:cNvSpPr>
          <p:nvPr>
            <p:ph type="body" sz="quarter" idx="10"/>
          </p:nvPr>
        </p:nvSpPr>
        <p:spPr>
          <a:xfrm>
            <a:off x="241067" y="1340768"/>
            <a:ext cx="5529538" cy="3886241"/>
          </a:xfrm>
        </p:spPr>
        <p:txBody>
          <a:bodyPr/>
          <a:lstStyle/>
          <a:p>
            <a:r>
              <a:rPr lang="en-AU" dirty="0" smtClean="0"/>
              <a:t>       </a:t>
            </a:r>
            <a:r>
              <a:rPr lang="en-AU" u="sng" dirty="0" smtClean="0">
                <a:hlinkClick r:id="rId3"/>
              </a:rPr>
              <a:t>Moving </a:t>
            </a:r>
            <a:r>
              <a:rPr lang="en-AU" u="sng" dirty="0">
                <a:hlinkClick r:id="rId3"/>
              </a:rPr>
              <a:t>onto </a:t>
            </a:r>
            <a:r>
              <a:rPr lang="en-AU" u="sng" dirty="0" smtClean="0">
                <a:hlinkClick r:id="rId3"/>
              </a:rPr>
              <a:t>Kinchela</a:t>
            </a:r>
            <a:r>
              <a:rPr lang="en-AU" dirty="0" smtClean="0"/>
              <a:t> </a:t>
            </a:r>
            <a:r>
              <a:rPr lang="en-AU" sz="1400" dirty="0" smtClean="0"/>
              <a:t>(Part Two)</a:t>
            </a:r>
          </a:p>
          <a:p>
            <a:endParaRPr lang="en-AU" sz="1000" u="sng" dirty="0"/>
          </a:p>
          <a:p>
            <a:r>
              <a:rPr lang="en-AU" dirty="0"/>
              <a:t>‘Walking the line’ pitted boys against one another, forcing them to lash out violently at one </a:t>
            </a:r>
            <a:r>
              <a:rPr lang="en-AU" dirty="0" smtClean="0"/>
              <a:t>another, despite there being clear legislation at the time prohibiting such behaviour.</a:t>
            </a:r>
            <a:endParaRPr lang="en-AU" dirty="0"/>
          </a:p>
          <a:p>
            <a:pPr marL="285750" indent="-285750">
              <a:buFont typeface="Arial" panose="020B0604020202020204" pitchFamily="34" charset="0"/>
              <a:buChar char="•"/>
            </a:pPr>
            <a:r>
              <a:rPr lang="en-AU" dirty="0"/>
              <a:t>What lasting e</a:t>
            </a:r>
            <a:r>
              <a:rPr lang="en-AU" dirty="0" smtClean="0"/>
              <a:t>ffects </a:t>
            </a:r>
            <a:r>
              <a:rPr lang="en-AU" dirty="0"/>
              <a:t>of ‘Walking the Line’ are discussed </a:t>
            </a:r>
            <a:r>
              <a:rPr lang="en-AU" dirty="0" smtClean="0"/>
              <a:t>by Uncle Cecil</a:t>
            </a:r>
            <a:r>
              <a:rPr lang="en-AU" dirty="0"/>
              <a:t>? </a:t>
            </a:r>
          </a:p>
          <a:p>
            <a:pPr marL="285750" indent="-285750">
              <a:buFont typeface="Arial" panose="020B0604020202020204" pitchFamily="34" charset="0"/>
              <a:buChar char="•"/>
            </a:pPr>
            <a:r>
              <a:rPr lang="en-AU" dirty="0"/>
              <a:t>Why do you think the managers forced the boys to fight against one another in this way? </a:t>
            </a:r>
            <a:endParaRPr lang="en-AU" dirty="0" smtClean="0"/>
          </a:p>
          <a:p>
            <a:pPr marL="285750" indent="-285750">
              <a:buFont typeface="Arial" panose="020B0604020202020204" pitchFamily="34" charset="0"/>
              <a:buChar char="•"/>
            </a:pPr>
            <a:r>
              <a:rPr lang="en-AU" dirty="0" smtClean="0"/>
              <a:t>Why were these laws not enforced?</a:t>
            </a:r>
          </a:p>
          <a:p>
            <a:pPr marL="285750" indent="-285750">
              <a:buFont typeface="Arial" panose="020B0604020202020204" pitchFamily="34" charset="0"/>
              <a:buChar char="•"/>
            </a:pPr>
            <a:r>
              <a:rPr lang="en-AU" dirty="0"/>
              <a:t>What would happen if school children were treated this way today?</a:t>
            </a:r>
          </a:p>
          <a:p>
            <a:r>
              <a:rPr lang="en-AU" dirty="0" smtClean="0"/>
              <a:t>Uncle Cecil </a:t>
            </a:r>
            <a:r>
              <a:rPr lang="en-AU" dirty="0"/>
              <a:t>recalls how he was beaten as punishment for an act he did not commit.</a:t>
            </a:r>
          </a:p>
          <a:p>
            <a:pPr marL="285750" indent="-285750">
              <a:buFont typeface="Arial" panose="020B0604020202020204" pitchFamily="34" charset="0"/>
              <a:buChar char="•"/>
            </a:pPr>
            <a:r>
              <a:rPr lang="en-AU" dirty="0"/>
              <a:t>What did you learn about his character as opposed to the  manager at KBH from this story? </a:t>
            </a:r>
          </a:p>
          <a:p>
            <a:endParaRPr lang="en-AU" dirty="0"/>
          </a:p>
        </p:txBody>
      </p:sp>
      <p:sp>
        <p:nvSpPr>
          <p:cNvPr id="4" name="Text Placeholder 3"/>
          <p:cNvSpPr>
            <a:spLocks noGrp="1"/>
          </p:cNvSpPr>
          <p:nvPr>
            <p:ph type="body" sz="quarter" idx="11"/>
          </p:nvPr>
        </p:nvSpPr>
        <p:spPr>
          <a:xfrm>
            <a:off x="6029414" y="3886505"/>
            <a:ext cx="2862300" cy="346841"/>
          </a:xfrm>
        </p:spPr>
        <p:txBody>
          <a:bodyPr/>
          <a:lstStyle/>
          <a:p>
            <a:r>
              <a:rPr lang="en-AU" dirty="0" smtClean="0"/>
              <a:t>Uncle Cecil </a:t>
            </a:r>
            <a:r>
              <a:rPr lang="en-AU" dirty="0"/>
              <a:t>Bowden: Source Kinchela Boys Home Aboriginal Corporation</a:t>
            </a:r>
          </a:p>
        </p:txBody>
      </p:sp>
      <p:pic>
        <p:nvPicPr>
          <p:cNvPr id="6" name="Picture Placeholder 5">
            <a:hlinkClick r:id="rId3"/>
          </p:cNvPr>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t="4217" b="4217"/>
          <a:stretch>
            <a:fillRect/>
          </a:stretch>
        </p:blipFill>
        <p:spPr>
          <a:xfrm>
            <a:off x="6029414" y="1383371"/>
            <a:ext cx="2466884" cy="2258846"/>
          </a:xfrm>
        </p:spPr>
      </p:pic>
      <p:pic>
        <p:nvPicPr>
          <p:cNvPr id="7" name="Picture 6">
            <a:hlinkClick r:id="rId3"/>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9633" y="1309142"/>
            <a:ext cx="428625" cy="495300"/>
          </a:xfrm>
          <a:prstGeom prst="rect">
            <a:avLst/>
          </a:prstGeom>
        </p:spPr>
      </p:pic>
      <p:pic>
        <p:nvPicPr>
          <p:cNvPr id="8" name="Picture 7">
            <a:hlinkClick r:id="rId3"/>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68644" y="3929746"/>
            <a:ext cx="262732" cy="303600"/>
          </a:xfrm>
          <a:prstGeom prst="rect">
            <a:avLst/>
          </a:prstGeom>
        </p:spPr>
      </p:pic>
    </p:spTree>
    <p:extLst>
      <p:ext uri="{BB962C8B-B14F-4D97-AF65-F5344CB8AC3E}">
        <p14:creationId xmlns:p14="http://schemas.microsoft.com/office/powerpoint/2010/main" val="129441027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4846" y="435148"/>
            <a:ext cx="7956748" cy="767308"/>
          </a:xfrm>
        </p:spPr>
        <p:txBody>
          <a:bodyPr/>
          <a:lstStyle/>
          <a:p>
            <a:r>
              <a:rPr lang="en-AU" dirty="0" smtClean="0">
                <a:solidFill>
                  <a:srgbClr val="E78E23"/>
                </a:solidFill>
              </a:rPr>
              <a:t>Uncle Cecil </a:t>
            </a:r>
            <a:r>
              <a:rPr lang="en-AU" dirty="0">
                <a:solidFill>
                  <a:srgbClr val="E78E23"/>
                </a:solidFill>
              </a:rPr>
              <a:t>Bowden</a:t>
            </a:r>
          </a:p>
        </p:txBody>
      </p:sp>
      <p:sp>
        <p:nvSpPr>
          <p:cNvPr id="3" name="Text Placeholder 2"/>
          <p:cNvSpPr>
            <a:spLocks noGrp="1"/>
          </p:cNvSpPr>
          <p:nvPr>
            <p:ph type="body" sz="quarter" idx="10"/>
          </p:nvPr>
        </p:nvSpPr>
        <p:spPr>
          <a:xfrm>
            <a:off x="258442" y="1588418"/>
            <a:ext cx="5554252" cy="3886241"/>
          </a:xfrm>
        </p:spPr>
        <p:txBody>
          <a:bodyPr/>
          <a:lstStyle/>
          <a:p>
            <a:r>
              <a:rPr lang="en-AU" dirty="0" smtClean="0"/>
              <a:t>       </a:t>
            </a:r>
            <a:r>
              <a:rPr lang="en-AU" u="sng" dirty="0" smtClean="0">
                <a:hlinkClick r:id="rId3"/>
              </a:rPr>
              <a:t>Reconnecting </a:t>
            </a:r>
            <a:r>
              <a:rPr lang="en-AU" u="sng" dirty="0">
                <a:hlinkClick r:id="rId3"/>
              </a:rPr>
              <a:t>with </a:t>
            </a:r>
            <a:r>
              <a:rPr lang="en-AU" u="sng" dirty="0" smtClean="0">
                <a:hlinkClick r:id="rId3"/>
              </a:rPr>
              <a:t>family</a:t>
            </a:r>
            <a:endParaRPr lang="en-AU" u="sng" dirty="0" smtClean="0"/>
          </a:p>
          <a:p>
            <a:endParaRPr lang="en-AU" sz="1000" u="sng" dirty="0"/>
          </a:p>
          <a:p>
            <a:r>
              <a:rPr lang="en-AU" dirty="0"/>
              <a:t>After leaving KBH, </a:t>
            </a:r>
            <a:r>
              <a:rPr lang="en-AU" dirty="0" smtClean="0"/>
              <a:t>Uncle Cecil </a:t>
            </a:r>
            <a:r>
              <a:rPr lang="en-AU" dirty="0"/>
              <a:t>recalls he spent much time in Redfern with the Aboriginal community as they were the only people he felt comfortable with. </a:t>
            </a:r>
          </a:p>
          <a:p>
            <a:pPr marL="285750" indent="-285750">
              <a:buFont typeface="Arial" panose="020B0604020202020204" pitchFamily="34" charset="0"/>
              <a:buChar char="•"/>
            </a:pPr>
            <a:r>
              <a:rPr lang="en-AU" dirty="0"/>
              <a:t>How important do you think it was for young people like </a:t>
            </a:r>
            <a:r>
              <a:rPr lang="en-AU" dirty="0" smtClean="0"/>
              <a:t>Uncle Cecil </a:t>
            </a:r>
            <a:r>
              <a:rPr lang="en-AU" dirty="0"/>
              <a:t>to have an opportunity to belong and feel connected? </a:t>
            </a:r>
          </a:p>
          <a:p>
            <a:r>
              <a:rPr lang="en-AU" dirty="0"/>
              <a:t>Imagine how </a:t>
            </a:r>
            <a:r>
              <a:rPr lang="en-AU" dirty="0" smtClean="0"/>
              <a:t>Uncle Cecil </a:t>
            </a:r>
            <a:r>
              <a:rPr lang="en-AU" dirty="0"/>
              <a:t>felt after being told for years he was in the home as he had no family, finding his dad and brother. </a:t>
            </a:r>
          </a:p>
          <a:p>
            <a:pPr marL="285750" indent="-285750">
              <a:buFont typeface="Arial" panose="020B0604020202020204" pitchFamily="34" charset="0"/>
              <a:buChar char="•"/>
            </a:pPr>
            <a:r>
              <a:rPr lang="en-AU" dirty="0"/>
              <a:t>Why do you think it was hard for him to call his father ‘dad’? </a:t>
            </a:r>
          </a:p>
          <a:p>
            <a:pPr marL="285750" indent="-285750">
              <a:buFont typeface="Arial" panose="020B0604020202020204" pitchFamily="34" charset="0"/>
              <a:buChar char="•"/>
            </a:pPr>
            <a:r>
              <a:rPr lang="en-AU" dirty="0"/>
              <a:t>What impact do you think having ‘generation after generation’ taken away would have on families?</a:t>
            </a:r>
          </a:p>
          <a:p>
            <a:endParaRPr lang="en-AU" dirty="0"/>
          </a:p>
        </p:txBody>
      </p:sp>
      <p:sp>
        <p:nvSpPr>
          <p:cNvPr id="4" name="Text Placeholder 3"/>
          <p:cNvSpPr>
            <a:spLocks noGrp="1"/>
          </p:cNvSpPr>
          <p:nvPr>
            <p:ph type="body" sz="quarter" idx="11"/>
          </p:nvPr>
        </p:nvSpPr>
        <p:spPr>
          <a:xfrm>
            <a:off x="6029414" y="3902752"/>
            <a:ext cx="2466884" cy="346841"/>
          </a:xfrm>
        </p:spPr>
        <p:txBody>
          <a:bodyPr/>
          <a:lstStyle/>
          <a:p>
            <a:r>
              <a:rPr lang="en-AU" dirty="0" smtClean="0"/>
              <a:t>Uncle Cecil </a:t>
            </a:r>
            <a:r>
              <a:rPr lang="en-AU" dirty="0"/>
              <a:t>Bowden: Source Kinchela Boys Home Aboriginal Corporation</a:t>
            </a:r>
          </a:p>
        </p:txBody>
      </p:sp>
      <p:pic>
        <p:nvPicPr>
          <p:cNvPr id="7" name="Picture 6">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8442" y="1573947"/>
            <a:ext cx="428625" cy="495300"/>
          </a:xfrm>
          <a:prstGeom prst="rect">
            <a:avLst/>
          </a:prstGeom>
        </p:spPr>
      </p:pic>
      <p:pic>
        <p:nvPicPr>
          <p:cNvPr id="8" name="Picture Placeholder 5">
            <a:hlinkClick r:id="rId3"/>
          </p:cNvPr>
          <p:cNvPicPr>
            <a:picLocks noChangeAspect="1"/>
          </p:cNvPicPr>
          <p:nvPr/>
        </p:nvPicPr>
        <p:blipFill>
          <a:blip r:embed="rId5">
            <a:extLst>
              <a:ext uri="{28A0092B-C50C-407E-A947-70E740481C1C}">
                <a14:useLocalDpi xmlns:a14="http://schemas.microsoft.com/office/drawing/2010/main" val="0"/>
              </a:ext>
            </a:extLst>
          </a:blip>
          <a:srcRect t="4217" b="4217"/>
          <a:stretch>
            <a:fillRect/>
          </a:stretch>
        </p:blipFill>
        <p:spPr>
          <a:xfrm>
            <a:off x="6029414" y="1588418"/>
            <a:ext cx="2466884" cy="2258846"/>
          </a:xfrm>
          <a:prstGeom prst="rect">
            <a:avLst/>
          </a:prstGeom>
        </p:spPr>
      </p:pic>
      <p:pic>
        <p:nvPicPr>
          <p:cNvPr id="9" name="Picture 8">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35908" y="3945993"/>
            <a:ext cx="262732" cy="303600"/>
          </a:xfrm>
          <a:prstGeom prst="rect">
            <a:avLst/>
          </a:prstGeom>
        </p:spPr>
      </p:pic>
    </p:spTree>
    <p:extLst>
      <p:ext uri="{BB962C8B-B14F-4D97-AF65-F5344CB8AC3E}">
        <p14:creationId xmlns:p14="http://schemas.microsoft.com/office/powerpoint/2010/main" val="274164996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1067" y="356640"/>
            <a:ext cx="7956748" cy="813759"/>
          </a:xfrm>
        </p:spPr>
        <p:txBody>
          <a:bodyPr/>
          <a:lstStyle/>
          <a:p>
            <a:r>
              <a:rPr lang="en-AU" dirty="0" smtClean="0">
                <a:solidFill>
                  <a:srgbClr val="E78E23"/>
                </a:solidFill>
              </a:rPr>
              <a:t>Uncle Cecil </a:t>
            </a:r>
            <a:r>
              <a:rPr lang="en-AU" dirty="0">
                <a:solidFill>
                  <a:srgbClr val="E78E23"/>
                </a:solidFill>
              </a:rPr>
              <a:t>Bowden</a:t>
            </a:r>
          </a:p>
        </p:txBody>
      </p:sp>
      <p:sp>
        <p:nvSpPr>
          <p:cNvPr id="3" name="Text Placeholder 2"/>
          <p:cNvSpPr>
            <a:spLocks noGrp="1"/>
          </p:cNvSpPr>
          <p:nvPr>
            <p:ph type="body" sz="quarter" idx="10"/>
          </p:nvPr>
        </p:nvSpPr>
        <p:spPr>
          <a:xfrm>
            <a:off x="371060" y="1340768"/>
            <a:ext cx="5367131" cy="3886241"/>
          </a:xfrm>
        </p:spPr>
        <p:txBody>
          <a:bodyPr/>
          <a:lstStyle/>
          <a:p>
            <a:r>
              <a:rPr lang="en-AU" dirty="0" smtClean="0"/>
              <a:t>       </a:t>
            </a:r>
            <a:r>
              <a:rPr lang="en-AU" u="sng" dirty="0" smtClean="0">
                <a:hlinkClick r:id="rId3"/>
              </a:rPr>
              <a:t>Effects </a:t>
            </a:r>
            <a:r>
              <a:rPr lang="en-AU" u="sng" dirty="0">
                <a:hlinkClick r:id="rId3"/>
              </a:rPr>
              <a:t>of </a:t>
            </a:r>
            <a:r>
              <a:rPr lang="en-AU" u="sng" dirty="0" smtClean="0">
                <a:hlinkClick r:id="rId3"/>
              </a:rPr>
              <a:t>violence</a:t>
            </a:r>
            <a:endParaRPr lang="en-AU" u="sng" dirty="0" smtClean="0"/>
          </a:p>
          <a:p>
            <a:endParaRPr lang="en-AU" sz="1000" u="sng" dirty="0"/>
          </a:p>
          <a:p>
            <a:r>
              <a:rPr lang="en-AU" dirty="0" smtClean="0"/>
              <a:t>Uncle Cecil </a:t>
            </a:r>
            <a:r>
              <a:rPr lang="en-AU" dirty="0"/>
              <a:t>compares his experience of being charged with murder while defending his daughter with a publican who shot two Aboriginal men stealing from his pub who was uncharged. </a:t>
            </a:r>
          </a:p>
          <a:p>
            <a:pPr marL="285750" indent="-285750">
              <a:buFont typeface="Arial" panose="020B0604020202020204" pitchFamily="34" charset="0"/>
              <a:buChar char="•"/>
            </a:pPr>
            <a:r>
              <a:rPr lang="en-AU" dirty="0"/>
              <a:t>How might this, as well as his experiences at KBH, frame his relationship with the Australian Criminal Justice system?</a:t>
            </a:r>
          </a:p>
          <a:p>
            <a:pPr marL="285750" indent="-285750">
              <a:buFont typeface="Arial" panose="020B0604020202020204" pitchFamily="34" charset="0"/>
              <a:buChar char="•"/>
            </a:pPr>
            <a:r>
              <a:rPr lang="en-AU" dirty="0"/>
              <a:t>What is your response to the comment of </a:t>
            </a:r>
            <a:r>
              <a:rPr lang="en-AU" dirty="0" smtClean="0"/>
              <a:t>“</a:t>
            </a:r>
            <a:r>
              <a:rPr lang="en-AU" i="1" dirty="0" smtClean="0"/>
              <a:t>Racist Australia</a:t>
            </a:r>
            <a:r>
              <a:rPr lang="en-AU" dirty="0" smtClean="0"/>
              <a:t>”? </a:t>
            </a:r>
            <a:r>
              <a:rPr lang="en-AU" dirty="0"/>
              <a:t>Have you ever experienced </a:t>
            </a:r>
            <a:r>
              <a:rPr lang="en-AU" dirty="0" smtClean="0"/>
              <a:t>or witnessed racism?</a:t>
            </a:r>
            <a:endParaRPr lang="en-AU" dirty="0"/>
          </a:p>
          <a:p>
            <a:pPr marL="285750" indent="-285750">
              <a:buFont typeface="Arial" panose="020B0604020202020204" pitchFamily="34" charset="0"/>
              <a:buChar char="•"/>
            </a:pPr>
            <a:r>
              <a:rPr lang="en-AU" dirty="0"/>
              <a:t>Why do you think it is important for the </a:t>
            </a:r>
            <a:r>
              <a:rPr lang="en-AU" dirty="0" smtClean="0"/>
              <a:t>KBH </a:t>
            </a:r>
            <a:r>
              <a:rPr lang="en-AU" dirty="0"/>
              <a:t>Survivors to talk about their experiences to one another, their families and to the Australian public</a:t>
            </a:r>
            <a:r>
              <a:rPr lang="en-AU" dirty="0" smtClean="0"/>
              <a:t>?</a:t>
            </a:r>
          </a:p>
          <a:p>
            <a:pPr marL="285750" indent="-285750">
              <a:buFont typeface="Arial" panose="020B0604020202020204" pitchFamily="34" charset="0"/>
              <a:buChar char="•"/>
            </a:pPr>
            <a:r>
              <a:rPr lang="en-AU" dirty="0" smtClean="0"/>
              <a:t>How may speaking freely and truthfully about our past help bring about change today?</a:t>
            </a:r>
            <a:endParaRPr lang="en-AU" dirty="0"/>
          </a:p>
          <a:p>
            <a:endParaRPr lang="en-AU" dirty="0"/>
          </a:p>
        </p:txBody>
      </p:sp>
      <p:sp>
        <p:nvSpPr>
          <p:cNvPr id="4" name="Text Placeholder 3"/>
          <p:cNvSpPr>
            <a:spLocks noGrp="1"/>
          </p:cNvSpPr>
          <p:nvPr>
            <p:ph type="body" sz="quarter" idx="11"/>
          </p:nvPr>
        </p:nvSpPr>
        <p:spPr>
          <a:xfrm>
            <a:off x="6029071" y="3769983"/>
            <a:ext cx="2663909" cy="346841"/>
          </a:xfrm>
        </p:spPr>
        <p:txBody>
          <a:bodyPr/>
          <a:lstStyle/>
          <a:p>
            <a:r>
              <a:rPr lang="en-AU" dirty="0" smtClean="0"/>
              <a:t>Uncle Cecil </a:t>
            </a:r>
            <a:r>
              <a:rPr lang="en-AU" dirty="0"/>
              <a:t>Bowden: Source Kinchela Boys Home Aboriginal Corporation</a:t>
            </a:r>
          </a:p>
        </p:txBody>
      </p:sp>
      <p:pic>
        <p:nvPicPr>
          <p:cNvPr id="7" name="Picture 6">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1060" y="1340768"/>
            <a:ext cx="428625" cy="495300"/>
          </a:xfrm>
          <a:prstGeom prst="rect">
            <a:avLst/>
          </a:prstGeom>
        </p:spPr>
      </p:pic>
      <p:pic>
        <p:nvPicPr>
          <p:cNvPr id="8" name="Picture Placeholder 5">
            <a:hlinkClick r:id="rId3"/>
          </p:cNvPr>
          <p:cNvPicPr>
            <a:picLocks noChangeAspect="1"/>
          </p:cNvPicPr>
          <p:nvPr/>
        </p:nvPicPr>
        <p:blipFill>
          <a:blip r:embed="rId5">
            <a:extLst>
              <a:ext uri="{28A0092B-C50C-407E-A947-70E740481C1C}">
                <a14:useLocalDpi xmlns:a14="http://schemas.microsoft.com/office/drawing/2010/main" val="0"/>
              </a:ext>
            </a:extLst>
          </a:blip>
          <a:srcRect t="4217" b="4217"/>
          <a:stretch>
            <a:fillRect/>
          </a:stretch>
        </p:blipFill>
        <p:spPr>
          <a:xfrm>
            <a:off x="6029071" y="1493784"/>
            <a:ext cx="2466884" cy="2258846"/>
          </a:xfrm>
          <a:prstGeom prst="rect">
            <a:avLst/>
          </a:prstGeom>
        </p:spPr>
      </p:pic>
      <p:pic>
        <p:nvPicPr>
          <p:cNvPr id="10" name="Picture 9">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12694" y="3804690"/>
            <a:ext cx="262732" cy="303600"/>
          </a:xfrm>
          <a:prstGeom prst="rect">
            <a:avLst/>
          </a:prstGeom>
        </p:spPr>
      </p:pic>
    </p:spTree>
    <p:extLst>
      <p:ext uri="{BB962C8B-B14F-4D97-AF65-F5344CB8AC3E}">
        <p14:creationId xmlns:p14="http://schemas.microsoft.com/office/powerpoint/2010/main" val="397360909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1067" y="413792"/>
            <a:ext cx="8255233" cy="1143000"/>
          </a:xfrm>
        </p:spPr>
        <p:txBody>
          <a:bodyPr/>
          <a:lstStyle/>
          <a:p>
            <a:r>
              <a:rPr lang="en-AU" dirty="0" smtClean="0">
                <a:solidFill>
                  <a:srgbClr val="E78E23"/>
                </a:solidFill>
              </a:rPr>
              <a:t>Uncle Cecil </a:t>
            </a:r>
            <a:r>
              <a:rPr lang="en-AU" dirty="0">
                <a:solidFill>
                  <a:srgbClr val="E78E23"/>
                </a:solidFill>
              </a:rPr>
              <a:t>Bowden</a:t>
            </a:r>
          </a:p>
        </p:txBody>
      </p:sp>
      <p:sp>
        <p:nvSpPr>
          <p:cNvPr id="3" name="Text Placeholder 2"/>
          <p:cNvSpPr>
            <a:spLocks noGrp="1"/>
          </p:cNvSpPr>
          <p:nvPr>
            <p:ph type="body" sz="quarter" idx="10"/>
          </p:nvPr>
        </p:nvSpPr>
        <p:spPr>
          <a:xfrm>
            <a:off x="353326" y="1656493"/>
            <a:ext cx="5590734" cy="3886241"/>
          </a:xfrm>
        </p:spPr>
        <p:txBody>
          <a:bodyPr/>
          <a:lstStyle/>
          <a:p>
            <a:r>
              <a:rPr lang="en-AU" dirty="0" smtClean="0"/>
              <a:t>      </a:t>
            </a:r>
            <a:r>
              <a:rPr lang="en-AU" u="sng" dirty="0" smtClean="0">
                <a:hlinkClick r:id="rId3"/>
              </a:rPr>
              <a:t>The Apology and Genocide</a:t>
            </a:r>
            <a:endParaRPr lang="en-AU" u="sng" dirty="0" smtClean="0"/>
          </a:p>
          <a:p>
            <a:endParaRPr lang="en-AU" sz="1000" u="sng" dirty="0"/>
          </a:p>
          <a:p>
            <a:r>
              <a:rPr lang="en-AU" dirty="0"/>
              <a:t>Reflect upon the following statements:</a:t>
            </a:r>
          </a:p>
          <a:p>
            <a:r>
              <a:rPr lang="en-AU" i="1" dirty="0">
                <a:solidFill>
                  <a:srgbClr val="D9894C"/>
                </a:solidFill>
              </a:rPr>
              <a:t>“We’re the original people of this land. We were taken away. Why aren’t we compensated?”</a:t>
            </a:r>
          </a:p>
          <a:p>
            <a:r>
              <a:rPr lang="en-AU" dirty="0">
                <a:solidFill>
                  <a:srgbClr val="D9894C"/>
                </a:solidFill>
              </a:rPr>
              <a:t>“</a:t>
            </a:r>
            <a:r>
              <a:rPr lang="en-AU" i="1" dirty="0">
                <a:solidFill>
                  <a:srgbClr val="D9894C"/>
                </a:solidFill>
              </a:rPr>
              <a:t>We were constantly told that we weren’t Aborigines in the home.” </a:t>
            </a:r>
          </a:p>
          <a:p>
            <a:r>
              <a:rPr lang="en-AU" dirty="0">
                <a:solidFill>
                  <a:srgbClr val="D9894C"/>
                </a:solidFill>
              </a:rPr>
              <a:t>“</a:t>
            </a:r>
            <a:r>
              <a:rPr lang="en-AU" i="1" dirty="0">
                <a:solidFill>
                  <a:srgbClr val="D9894C"/>
                </a:solidFill>
              </a:rPr>
              <a:t>That is the fault of the government. They brainwashed a lot of kids. It was to breed the Aboriginal out of us. And that’s genocide</a:t>
            </a:r>
            <a:r>
              <a:rPr lang="en-AU" dirty="0">
                <a:solidFill>
                  <a:srgbClr val="D9894C"/>
                </a:solidFill>
              </a:rPr>
              <a:t>.” </a:t>
            </a:r>
          </a:p>
          <a:p>
            <a:pPr marL="285750" indent="-285750">
              <a:buFont typeface="Arial" panose="020B0604020202020204" pitchFamily="34" charset="0"/>
              <a:buChar char="•"/>
            </a:pPr>
            <a:r>
              <a:rPr lang="en-AU" dirty="0"/>
              <a:t>How are the effects of these experiences still being felt today?</a:t>
            </a:r>
          </a:p>
          <a:p>
            <a:pPr marL="285750" indent="-285750">
              <a:buFont typeface="Arial" panose="020B0604020202020204" pitchFamily="34" charset="0"/>
              <a:buChar char="•"/>
            </a:pPr>
            <a:r>
              <a:rPr lang="en-AU" dirty="0"/>
              <a:t>What is the significance of </a:t>
            </a:r>
            <a:r>
              <a:rPr lang="en-AU" i="1" dirty="0"/>
              <a:t>Bringing them home</a:t>
            </a:r>
            <a:r>
              <a:rPr lang="en-AU" dirty="0"/>
              <a:t> in relation to </a:t>
            </a:r>
            <a:r>
              <a:rPr lang="en-AU" dirty="0" smtClean="0"/>
              <a:t>Uncle Cecil’s </a:t>
            </a:r>
            <a:r>
              <a:rPr lang="en-AU" dirty="0"/>
              <a:t>story and these statements? </a:t>
            </a:r>
          </a:p>
          <a:p>
            <a:endParaRPr lang="en-AU" dirty="0"/>
          </a:p>
        </p:txBody>
      </p:sp>
      <p:sp>
        <p:nvSpPr>
          <p:cNvPr id="4" name="Text Placeholder 3"/>
          <p:cNvSpPr>
            <a:spLocks noGrp="1"/>
          </p:cNvSpPr>
          <p:nvPr>
            <p:ph type="body" sz="quarter" idx="11"/>
          </p:nvPr>
        </p:nvSpPr>
        <p:spPr>
          <a:xfrm>
            <a:off x="6097034" y="4219263"/>
            <a:ext cx="2602125" cy="346841"/>
          </a:xfrm>
        </p:spPr>
        <p:txBody>
          <a:bodyPr/>
          <a:lstStyle/>
          <a:p>
            <a:r>
              <a:rPr lang="en-AU" dirty="0" smtClean="0"/>
              <a:t>Uncle Cecil Bowden Source: </a:t>
            </a:r>
            <a:r>
              <a:rPr lang="en-AU" dirty="0"/>
              <a:t>Kinchela Boys Home Aboriginal Corporation</a:t>
            </a:r>
          </a:p>
        </p:txBody>
      </p:sp>
      <p:pic>
        <p:nvPicPr>
          <p:cNvPr id="7" name="Picture 6">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3326" y="1656493"/>
            <a:ext cx="428625" cy="495300"/>
          </a:xfrm>
          <a:prstGeom prst="rect">
            <a:avLst/>
          </a:prstGeom>
        </p:spPr>
      </p:pic>
      <p:pic>
        <p:nvPicPr>
          <p:cNvPr id="8" name="Picture Placeholder 5">
            <a:hlinkClick r:id="rId3"/>
          </p:cNvPr>
          <p:cNvPicPr>
            <a:picLocks noChangeAspect="1"/>
          </p:cNvPicPr>
          <p:nvPr/>
        </p:nvPicPr>
        <p:blipFill>
          <a:blip r:embed="rId5">
            <a:extLst>
              <a:ext uri="{28A0092B-C50C-407E-A947-70E740481C1C}">
                <a14:useLocalDpi xmlns:a14="http://schemas.microsoft.com/office/drawing/2010/main" val="0"/>
              </a:ext>
            </a:extLst>
          </a:blip>
          <a:srcRect t="4217" b="4217"/>
          <a:stretch>
            <a:fillRect/>
          </a:stretch>
        </p:blipFill>
        <p:spPr>
          <a:xfrm>
            <a:off x="6097034" y="1780225"/>
            <a:ext cx="2466884" cy="2258846"/>
          </a:xfrm>
          <a:prstGeom prst="rect">
            <a:avLst/>
          </a:prstGeom>
        </p:spPr>
      </p:pic>
      <p:pic>
        <p:nvPicPr>
          <p:cNvPr id="9" name="Picture 8">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12694" y="4262504"/>
            <a:ext cx="262732" cy="303600"/>
          </a:xfrm>
          <a:prstGeom prst="rect">
            <a:avLst/>
          </a:prstGeom>
        </p:spPr>
      </p:pic>
    </p:spTree>
    <p:extLst>
      <p:ext uri="{BB962C8B-B14F-4D97-AF65-F5344CB8AC3E}">
        <p14:creationId xmlns:p14="http://schemas.microsoft.com/office/powerpoint/2010/main" val="311681333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E78E23"/>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539667" y="1382705"/>
            <a:ext cx="8358340" cy="4493141"/>
          </a:xfrm>
          <a:prstGeom prst="rect">
            <a:avLst/>
          </a:prstGeom>
        </p:spPr>
      </p:pic>
    </p:spTree>
    <p:extLst>
      <p:ext uri="{BB962C8B-B14F-4D97-AF65-F5344CB8AC3E}">
        <p14:creationId xmlns:p14="http://schemas.microsoft.com/office/powerpoint/2010/main" val="203407628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9122" y="413792"/>
            <a:ext cx="8277178" cy="1143000"/>
          </a:xfrm>
        </p:spPr>
        <p:txBody>
          <a:bodyPr/>
          <a:lstStyle/>
          <a:p>
            <a:r>
              <a:rPr lang="en-AU" dirty="0">
                <a:solidFill>
                  <a:srgbClr val="E78E23"/>
                </a:solidFill>
              </a:rPr>
              <a:t>Our Pain </a:t>
            </a:r>
          </a:p>
        </p:txBody>
      </p:sp>
      <p:sp>
        <p:nvSpPr>
          <p:cNvPr id="3" name="Text Placeholder 2"/>
          <p:cNvSpPr>
            <a:spLocks noGrp="1"/>
          </p:cNvSpPr>
          <p:nvPr>
            <p:ph type="body" sz="quarter" idx="10"/>
          </p:nvPr>
        </p:nvSpPr>
        <p:spPr>
          <a:xfrm>
            <a:off x="219122" y="1268760"/>
            <a:ext cx="5144965" cy="3886241"/>
          </a:xfrm>
        </p:spPr>
        <p:txBody>
          <a:bodyPr/>
          <a:lstStyle/>
          <a:p>
            <a:pPr marL="285750" indent="-285750">
              <a:buFont typeface="Arial" panose="020B0604020202020204" pitchFamily="34" charset="0"/>
              <a:buChar char="•"/>
            </a:pPr>
            <a:r>
              <a:rPr lang="en-AU" dirty="0"/>
              <a:t>“</a:t>
            </a:r>
            <a:r>
              <a:rPr lang="en-AU" i="1" dirty="0"/>
              <a:t>They never called you by name, they called you by number</a:t>
            </a:r>
            <a:r>
              <a:rPr lang="en-AU" dirty="0"/>
              <a:t>.” How do the numbers represent the attempted destruction of cultural and personal identity?</a:t>
            </a:r>
          </a:p>
          <a:p>
            <a:pPr marL="285750" indent="-285750">
              <a:buFont typeface="Arial" panose="020B0604020202020204" pitchFamily="34" charset="0"/>
              <a:buChar char="•"/>
            </a:pPr>
            <a:r>
              <a:rPr lang="en-AU" dirty="0"/>
              <a:t>How is the policy of assimilation present at the time represented in the lyrics and images?</a:t>
            </a:r>
          </a:p>
          <a:p>
            <a:pPr marL="285750" indent="-285750">
              <a:buFont typeface="Arial" panose="020B0604020202020204" pitchFamily="34" charset="0"/>
              <a:buChar char="•"/>
            </a:pPr>
            <a:r>
              <a:rPr lang="en-AU" dirty="0"/>
              <a:t>“</a:t>
            </a:r>
            <a:r>
              <a:rPr lang="en-AU" i="1" dirty="0"/>
              <a:t>You destroyed the most innocent people in the world.” </a:t>
            </a:r>
            <a:r>
              <a:rPr lang="en-AU" dirty="0"/>
              <a:t>What feelings and images are evoked from this statement? </a:t>
            </a:r>
          </a:p>
          <a:p>
            <a:pPr marL="285750" indent="-285750">
              <a:buFont typeface="Arial" panose="020B0604020202020204" pitchFamily="34" charset="0"/>
              <a:buChar char="•"/>
            </a:pPr>
            <a:r>
              <a:rPr lang="en-AU" dirty="0"/>
              <a:t>How do photos from KBH build your knowledge and understanding of the experiences of the Kinchela Boys?</a:t>
            </a:r>
          </a:p>
          <a:p>
            <a:pPr marL="285750" indent="-285750">
              <a:buFont typeface="Arial" panose="020B0604020202020204" pitchFamily="34" charset="0"/>
              <a:buChar char="•"/>
            </a:pPr>
            <a:r>
              <a:rPr lang="en-AU" dirty="0"/>
              <a:t>Why do you think they were photographed in shoes and nice clothes? </a:t>
            </a:r>
          </a:p>
          <a:p>
            <a:pPr marL="285750" indent="-285750">
              <a:buFont typeface="Arial" panose="020B0604020202020204" pitchFamily="34" charset="0"/>
              <a:buChar char="•"/>
            </a:pPr>
            <a:r>
              <a:rPr lang="en-AU" dirty="0"/>
              <a:t>What message would these images portray to the wider community about life in the home for the boys? </a:t>
            </a:r>
          </a:p>
          <a:p>
            <a:endParaRPr lang="en-AU" dirty="0"/>
          </a:p>
        </p:txBody>
      </p:sp>
      <p:sp>
        <p:nvSpPr>
          <p:cNvPr id="4" name="Text Placeholder 3"/>
          <p:cNvSpPr>
            <a:spLocks noGrp="1"/>
          </p:cNvSpPr>
          <p:nvPr>
            <p:ph type="body" sz="quarter" idx="11"/>
          </p:nvPr>
        </p:nvSpPr>
        <p:spPr>
          <a:xfrm>
            <a:off x="5562699" y="3529397"/>
            <a:ext cx="3254030" cy="346841"/>
          </a:xfrm>
        </p:spPr>
        <p:txBody>
          <a:bodyPr/>
          <a:lstStyle/>
          <a:p>
            <a:r>
              <a:rPr lang="en-AU" dirty="0">
                <a:hlinkClick r:id="rId3"/>
              </a:rPr>
              <a:t>Our Pain </a:t>
            </a:r>
            <a:r>
              <a:rPr lang="en-AU" dirty="0"/>
              <a:t>is a music video directed by award winning film maker Sean </a:t>
            </a:r>
            <a:r>
              <a:rPr lang="en-AU" dirty="0" err="1"/>
              <a:t>McFerran</a:t>
            </a:r>
            <a:r>
              <a:rPr lang="en-AU" dirty="0"/>
              <a:t>. The music is written and performed by </a:t>
            </a:r>
            <a:r>
              <a:rPr lang="en-AU" dirty="0" smtClean="0"/>
              <a:t>New </a:t>
            </a:r>
            <a:r>
              <a:rPr lang="en-AU" dirty="0"/>
              <a:t>Zealand born singer/songwriter Mark Ferris. The song is based on a poem by Ian Crow which tells the story about his appalling experiences at the Kinchela Boys Home.</a:t>
            </a:r>
          </a:p>
          <a:p>
            <a:endParaRPr lang="en-AU" dirty="0"/>
          </a:p>
        </p:txBody>
      </p:sp>
      <p:pic>
        <p:nvPicPr>
          <p:cNvPr id="6" name="Picture Placeholder 5">
            <a:hlinkClick r:id="rId3"/>
          </p:cNvPr>
          <p:cNvPicPr>
            <a:picLocks noGrp="1" noChangeAspect="1"/>
          </p:cNvPicPr>
          <p:nvPr>
            <p:ph type="pic" sz="quarter" idx="12"/>
          </p:nvPr>
        </p:nvPicPr>
        <p:blipFill rotWithShape="1">
          <a:blip r:embed="rId4">
            <a:extLst>
              <a:ext uri="{28A0092B-C50C-407E-A947-70E740481C1C}">
                <a14:useLocalDpi xmlns:a14="http://schemas.microsoft.com/office/drawing/2010/main" val="0"/>
              </a:ext>
            </a:extLst>
          </a:blip>
          <a:srcRect l="-602" t="315" r="-15"/>
          <a:stretch/>
        </p:blipFill>
        <p:spPr>
          <a:xfrm>
            <a:off x="5562699" y="1386256"/>
            <a:ext cx="3254030" cy="1799604"/>
          </a:xfrm>
        </p:spPr>
      </p:pic>
      <p:pic>
        <p:nvPicPr>
          <p:cNvPr id="7" name="Picture 2" descr="https://word-edit.officeapps.live.com/we/ResReader.ashx?v=00000000-0000-0000-0000-000000000014&amp;n=E2o5.img&amp;rndm=ffc0f3c3-73d9-4772-88d9-e7ee77950a99&amp;WOPIsrc=https%3A%2F%2Fcaritasaus%2Dmy%2Esharepoint%2Ecom%2Fpersonal%2Fmelissam%5Fcaritas%5Forg%5Fau%2F%5Fvti%5Fbin%2Fwopi%2Eashx%2Ffiles%2F46ea98ec9e5e4dab820e66f3b405a567&amp;access_token=eyJ0eXAiOiJKV1QiLCJhbGciOiJSUzI1NiIsIng1dCI6ImpOX1RsZ1otUUk0UHZpc2pTVnpKMW9ySnRnOCJ9%2EeyJhdWQiOiJ3b3BpL2Nhcml0YXNhdXMtbXkuc2hhcmVwb2ludC5jb21AZTU3MTM1MjQtY2JiNC00NTc5LThjMjUtYjM0ZjUzNWU4NDQ0IiwiaXNzIjoiMDAwMDAwMDMtMDAwMC0wZmYxLWNlMDAtMDAwMDAwMDAwMDAwQDkwMTQwMTIyLTg1MTYtMTFlMS04ZWZmLTQ5MzA0OTI0MDE5YiIsIm5iZiI6IjE0OTQ4MjI0MjciLCJleHAiOiIxNDk0ODU4NDI3IiwibmFtZWlkIjoiMCMuZnxtZW1iZXJzaGlwfHVybiUzYXNwbyUzYWFub24jNzNhOTcyYTI5ZDA5OGNmOWQ0ZmQ3YWYwNDA3MzIwNzNkMTkwMzliODk3OTIwYWM3ZDQ5MTczMTMyY2M4N2M5ZSIsIm5paSI6Im1pY3Jvc29mdC5zaGFyZXBvaW50IiwiaXN1c2VyIjoidHJ1ZSIsImNhY2hla2V5IjoiMGguZnxtZW1iZXJzaGlwfHVybiUzYXNwbyUzYWFub24jNzNhOTcyYTI5ZDA5OGNmOWQ0ZmQ3YWYwNDA3MzIwNzNkMTkwMzliODk3OTIwYWM3ZDQ5MTczMTMyY2M4N2M5ZSIsImlzbG9vcGJhY2siOiJUcnVlIiwiYXBwY3R4IjoiNDZlYTk4ZWM5ZTVlNGRhYjgyMGU2NmYzYjQwNWE1Njc7dlhqbUZlRWpsc2p4TTFaeTMxT2ZFVmlKQUUwPTtEZWZhdWx0OzZlNGJkYzc0OTJhYzQyMjRiZDg1YmU3MDYwMWJlN2E1OztUcnVlOzs7MCJ9%2EmZMFDkzjr92AQlr16VimQ%5F4TNDWO98Tj8XhvDNIYFFLO7JHgzu50yuI%5FVjqEevDlmmxtvIXTeu6GTDb7IYG43eZIN0npgTAl%2DbKcPXjr%5FCdeaRDR1ebrdb3sHdEuAYUWovNttInk62nOY6lNNxwfu%5FvAwj79ICddVC%5FKcsKfbsx5ngC2NkK%5FRHVeUATkqpQPIa2K6NiXTtlm7rZNmrQSMZmGcgg99sSQzGUzaWIEi7lB1BswErZHXFa79mS%5F%5FT5FiNoOMPCCd05skA4FXGrpcGJAlAdGXaj%5FyFt9sWC5x3Ey5%2Dabk6dI2ppiNNuZ6QpjoZMxkqGw%2DSalmWjgAgXPpw&amp;access_token_ttl=1494858427457&amp;usid=156658d0-09f8-4fbe-9080-78080937191a&amp;build=16.0.8210.5950&amp;waccluster=HK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V="1">
            <a:off x="5398372" y="3622275"/>
            <a:ext cx="164327" cy="1610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577824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85601" y="4413668"/>
            <a:ext cx="7956748" cy="1468437"/>
          </a:xfrm>
        </p:spPr>
        <p:txBody>
          <a:bodyPr/>
          <a:lstStyle/>
          <a:p>
            <a:r>
              <a:rPr lang="en-AU" i="1" dirty="0"/>
              <a:t>Aboriginal and Torres Strait Islander people should be aware that the videos, images and external links contained in this presentation may contain images or names of people who have since passed away. </a:t>
            </a:r>
            <a:endParaRPr lang="en-AU" i="1" dirty="0" smtClean="0"/>
          </a:p>
          <a:p>
            <a:endParaRPr lang="en-AU" dirty="0"/>
          </a:p>
        </p:txBody>
      </p:sp>
      <p:pic>
        <p:nvPicPr>
          <p:cNvPr id="5" name="Picture 4"/>
          <p:cNvPicPr>
            <a:picLocks noChangeAspect="1"/>
          </p:cNvPicPr>
          <p:nvPr/>
        </p:nvPicPr>
        <p:blipFill>
          <a:blip r:embed="rId3"/>
          <a:stretch>
            <a:fillRect/>
          </a:stretch>
        </p:blipFill>
        <p:spPr>
          <a:xfrm>
            <a:off x="660365" y="1056704"/>
            <a:ext cx="3383573" cy="3048264"/>
          </a:xfrm>
          <a:prstGeom prst="rect">
            <a:avLst/>
          </a:prstGeom>
        </p:spPr>
      </p:pic>
      <p:pic>
        <p:nvPicPr>
          <p:cNvPr id="7" name="Picture 6"/>
          <p:cNvPicPr>
            <a:picLocks noChangeAspect="1"/>
          </p:cNvPicPr>
          <p:nvPr/>
        </p:nvPicPr>
        <p:blipFill>
          <a:blip r:embed="rId4"/>
          <a:stretch>
            <a:fillRect/>
          </a:stretch>
        </p:blipFill>
        <p:spPr>
          <a:xfrm>
            <a:off x="4649782" y="1152465"/>
            <a:ext cx="3676207" cy="2615411"/>
          </a:xfrm>
          <a:prstGeom prst="rect">
            <a:avLst/>
          </a:prstGeom>
        </p:spPr>
      </p:pic>
    </p:spTree>
    <p:extLst>
      <p:ext uri="{BB962C8B-B14F-4D97-AF65-F5344CB8AC3E}">
        <p14:creationId xmlns:p14="http://schemas.microsoft.com/office/powerpoint/2010/main" val="12097148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808" y="413792"/>
            <a:ext cx="8138492" cy="1143000"/>
          </a:xfrm>
        </p:spPr>
        <p:txBody>
          <a:bodyPr/>
          <a:lstStyle/>
          <a:p>
            <a:r>
              <a:rPr lang="en-AU" dirty="0">
                <a:solidFill>
                  <a:srgbClr val="E78E23"/>
                </a:solidFill>
              </a:rPr>
              <a:t>Our Pain </a:t>
            </a:r>
          </a:p>
        </p:txBody>
      </p:sp>
      <p:sp>
        <p:nvSpPr>
          <p:cNvPr id="3" name="Text Placeholder 2"/>
          <p:cNvSpPr>
            <a:spLocks noGrp="1"/>
          </p:cNvSpPr>
          <p:nvPr>
            <p:ph type="body" sz="quarter" idx="10"/>
          </p:nvPr>
        </p:nvSpPr>
        <p:spPr>
          <a:xfrm>
            <a:off x="357808" y="1268760"/>
            <a:ext cx="5055655" cy="3886241"/>
          </a:xfrm>
        </p:spPr>
        <p:txBody>
          <a:bodyPr/>
          <a:lstStyle/>
          <a:p>
            <a:pPr marL="285750" indent="-285750">
              <a:buFont typeface="Arial" panose="020B0604020202020204" pitchFamily="34" charset="0"/>
              <a:buChar char="•"/>
            </a:pPr>
            <a:r>
              <a:rPr lang="en-AU" dirty="0"/>
              <a:t>What feelings and emotions were evident in the faces of the men and children in this clip? How does this align with messages in the song?</a:t>
            </a:r>
          </a:p>
          <a:p>
            <a:r>
              <a:rPr lang="en-AU" i="1" dirty="0" smtClean="0"/>
              <a:t>“</a:t>
            </a:r>
            <a:r>
              <a:rPr lang="en-AU" i="1" dirty="0"/>
              <a:t>We found out we were black, not human. Now we’re still lost; today;  tomorrow; yesterday.” </a:t>
            </a:r>
          </a:p>
          <a:p>
            <a:pPr marL="285750" indent="-285750">
              <a:buFont typeface="Arial" panose="020B0604020202020204" pitchFamily="34" charset="0"/>
              <a:buChar char="•"/>
            </a:pPr>
            <a:r>
              <a:rPr lang="en-AU" dirty="0"/>
              <a:t>Why do you think </a:t>
            </a:r>
            <a:r>
              <a:rPr lang="en-AU" dirty="0" smtClean="0"/>
              <a:t>Uncle Crow </a:t>
            </a:r>
            <a:r>
              <a:rPr lang="en-AU" dirty="0"/>
              <a:t>describes himself and the other Kinchela boys as not human and lost?</a:t>
            </a:r>
          </a:p>
          <a:p>
            <a:r>
              <a:rPr lang="en-AU" dirty="0" smtClean="0"/>
              <a:t>Aboriginal </a:t>
            </a:r>
            <a:r>
              <a:rPr lang="en-AU" dirty="0"/>
              <a:t>and Torres Strait Islander children </a:t>
            </a:r>
            <a:r>
              <a:rPr lang="en-AU" dirty="0" smtClean="0"/>
              <a:t>are </a:t>
            </a:r>
            <a:r>
              <a:rPr lang="en-AU" dirty="0"/>
              <a:t>still </a:t>
            </a:r>
            <a:r>
              <a:rPr lang="en-AU" dirty="0" smtClean="0"/>
              <a:t>9.5 </a:t>
            </a:r>
            <a:r>
              <a:rPr lang="en-AU" dirty="0"/>
              <a:t>times more likely to be removed from their families  than non-Indigenous Australians. </a:t>
            </a:r>
            <a:r>
              <a:rPr lang="en-AU" sz="1400" dirty="0" smtClean="0">
                <a:hlinkClick r:id="rId3"/>
              </a:rPr>
              <a:t>Source- Family Matters</a:t>
            </a:r>
            <a:endParaRPr lang="en-AU" sz="1400" dirty="0" smtClean="0"/>
          </a:p>
          <a:p>
            <a:pPr marL="285750" indent="-285750">
              <a:buFont typeface="Arial" panose="020B0604020202020204" pitchFamily="34" charset="0"/>
              <a:buChar char="•"/>
            </a:pPr>
            <a:r>
              <a:rPr lang="en-AU" dirty="0" smtClean="0"/>
              <a:t>How </a:t>
            </a:r>
            <a:r>
              <a:rPr lang="en-AU" dirty="0"/>
              <a:t>may the challenges many families face today be connected to the ongoing effects of the Stolen Generations</a:t>
            </a:r>
            <a:r>
              <a:rPr lang="en-AU" dirty="0" smtClean="0"/>
              <a:t>?</a:t>
            </a:r>
          </a:p>
          <a:p>
            <a:pPr marL="285750" indent="-285750">
              <a:buFont typeface="Arial" panose="020B0604020202020204" pitchFamily="34" charset="0"/>
              <a:buChar char="•"/>
            </a:pPr>
            <a:r>
              <a:rPr lang="en-AU" dirty="0" smtClean="0"/>
              <a:t>How does this relate to Uncle Crow’s quote above?</a:t>
            </a:r>
          </a:p>
          <a:p>
            <a:pPr marL="285750" indent="-285750">
              <a:buFont typeface="Arial" panose="020B0604020202020204" pitchFamily="34" charset="0"/>
              <a:buChar char="•"/>
            </a:pPr>
            <a:endParaRPr lang="en-AU" dirty="0"/>
          </a:p>
          <a:p>
            <a:pPr marL="285750" indent="-285750">
              <a:buFont typeface="Arial" panose="020B0604020202020204" pitchFamily="34" charset="0"/>
              <a:buChar char="•"/>
            </a:pPr>
            <a:endParaRPr lang="en-AU" dirty="0"/>
          </a:p>
          <a:p>
            <a:endParaRPr lang="en-AU" dirty="0"/>
          </a:p>
        </p:txBody>
      </p:sp>
      <p:sp>
        <p:nvSpPr>
          <p:cNvPr id="4" name="Text Placeholder 3"/>
          <p:cNvSpPr>
            <a:spLocks noGrp="1"/>
          </p:cNvSpPr>
          <p:nvPr>
            <p:ph type="body" sz="quarter" idx="11"/>
          </p:nvPr>
        </p:nvSpPr>
        <p:spPr>
          <a:xfrm>
            <a:off x="5751443" y="3529397"/>
            <a:ext cx="3065286" cy="346841"/>
          </a:xfrm>
        </p:spPr>
        <p:txBody>
          <a:bodyPr/>
          <a:lstStyle/>
          <a:p>
            <a:r>
              <a:rPr lang="en-AU" dirty="0">
                <a:hlinkClick r:id="rId4"/>
              </a:rPr>
              <a:t>Our Pain </a:t>
            </a:r>
            <a:r>
              <a:rPr lang="en-AU" dirty="0"/>
              <a:t>is a music video directed by award winning film maker Sean </a:t>
            </a:r>
            <a:r>
              <a:rPr lang="en-AU" dirty="0" err="1"/>
              <a:t>McFerran</a:t>
            </a:r>
            <a:r>
              <a:rPr lang="en-AU" dirty="0"/>
              <a:t>. The music is written and performed by the very talented New Zealand born singer/songwriter Mark Ferris. The song is based on a poem by Ian Crow which tells the story about his appalling experiences at the Kinchela Boys Home.</a:t>
            </a:r>
          </a:p>
          <a:p>
            <a:endParaRPr lang="en-AU" dirty="0"/>
          </a:p>
        </p:txBody>
      </p:sp>
      <p:pic>
        <p:nvPicPr>
          <p:cNvPr id="6" name="Picture Placeholder 5">
            <a:hlinkClick r:id="rId4"/>
          </p:cNvPr>
          <p:cNvPicPr>
            <a:picLocks noGrp="1" noChangeAspect="1"/>
          </p:cNvPicPr>
          <p:nvPr>
            <p:ph type="pic" sz="quarter" idx="12"/>
          </p:nvPr>
        </p:nvPicPr>
        <p:blipFill rotWithShape="1">
          <a:blip r:embed="rId5">
            <a:extLst>
              <a:ext uri="{28A0092B-C50C-407E-A947-70E740481C1C}">
                <a14:useLocalDpi xmlns:a14="http://schemas.microsoft.com/office/drawing/2010/main" val="0"/>
              </a:ext>
            </a:extLst>
          </a:blip>
          <a:srcRect l="-602" t="315" r="-15"/>
          <a:stretch/>
        </p:blipFill>
        <p:spPr>
          <a:xfrm>
            <a:off x="5562699" y="1386256"/>
            <a:ext cx="3254030" cy="1799604"/>
          </a:xfrm>
        </p:spPr>
      </p:pic>
      <p:pic>
        <p:nvPicPr>
          <p:cNvPr id="7" name="Picture 2" descr="https://word-edit.officeapps.live.com/we/ResReader.ashx?v=00000000-0000-0000-0000-000000000014&amp;n=E2o5.img&amp;rndm=ffc0f3c3-73d9-4772-88d9-e7ee77950a99&amp;WOPIsrc=https%3A%2F%2Fcaritasaus%2Dmy%2Esharepoint%2Ecom%2Fpersonal%2Fmelissam%5Fcaritas%5Forg%5Fau%2F%5Fvti%5Fbin%2Fwopi%2Eashx%2Ffiles%2F46ea98ec9e5e4dab820e66f3b405a567&amp;access_token=eyJ0eXAiOiJKV1QiLCJhbGciOiJSUzI1NiIsIng1dCI6ImpOX1RsZ1otUUk0UHZpc2pTVnpKMW9ySnRnOCJ9%2EeyJhdWQiOiJ3b3BpL2Nhcml0YXNhdXMtbXkuc2hhcmVwb2ludC5jb21AZTU3MTM1MjQtY2JiNC00NTc5LThjMjUtYjM0ZjUzNWU4NDQ0IiwiaXNzIjoiMDAwMDAwMDMtMDAwMC0wZmYxLWNlMDAtMDAwMDAwMDAwMDAwQDkwMTQwMTIyLTg1MTYtMTFlMS04ZWZmLTQ5MzA0OTI0MDE5YiIsIm5iZiI6IjE0OTQ4MjI0MjciLCJleHAiOiIxNDk0ODU4NDI3IiwibmFtZWlkIjoiMCMuZnxtZW1iZXJzaGlwfHVybiUzYXNwbyUzYWFub24jNzNhOTcyYTI5ZDA5OGNmOWQ0ZmQ3YWYwNDA3MzIwNzNkMTkwMzliODk3OTIwYWM3ZDQ5MTczMTMyY2M4N2M5ZSIsIm5paSI6Im1pY3Jvc29mdC5zaGFyZXBvaW50IiwiaXN1c2VyIjoidHJ1ZSIsImNhY2hla2V5IjoiMGguZnxtZW1iZXJzaGlwfHVybiUzYXNwbyUzYWFub24jNzNhOTcyYTI5ZDA5OGNmOWQ0ZmQ3YWYwNDA3MzIwNzNkMTkwMzliODk3OTIwYWM3ZDQ5MTczMTMyY2M4N2M5ZSIsImlzbG9vcGJhY2siOiJUcnVlIiwiYXBwY3R4IjoiNDZlYTk4ZWM5ZTVlNGRhYjgyMGU2NmYzYjQwNWE1Njc7dlhqbUZlRWpsc2p4TTFaeTMxT2ZFVmlKQUUwPTtEZWZhdWx0OzZlNGJkYzc0OTJhYzQyMjRiZDg1YmU3MDYwMWJlN2E1OztUcnVlOzs7MCJ9%2EmZMFDkzjr92AQlr16VimQ%5F4TNDWO98Tj8XhvDNIYFFLO7JHgzu50yuI%5FVjqEevDlmmxtvIXTeu6GTDb7IYG43eZIN0npgTAl%2DbKcPXjr%5FCdeaRDR1ebrdb3sHdEuAYUWovNttInk62nOY6lNNxwfu%5FvAwj79ICddVC%5FKcsKfbsx5ngC2NkK%5FRHVeUATkqpQPIa2K6NiXTtlm7rZNmrQSMZmGcgg99sSQzGUzaWIEi7lB1BswErZHXFa79mS%5F%5FT5FiNoOMPCCd05skA4FXGrpcGJAlAdGXaj%5FyFt9sWC5x3Ey5%2Dabk6dI2ppiNNuZ6QpjoZMxkqGw%2DSalmWjgAgXPpw&amp;access_token_ttl=1494858427457&amp;usid=156658d0-09f8-4fbe-9080-78080937191a&amp;build=16.0.8210.5950&amp;waccluster=HK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flipV="1">
            <a:off x="5562699" y="3622275"/>
            <a:ext cx="164327" cy="1610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218595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E78E23"/>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393648" y="1525534"/>
            <a:ext cx="8480271" cy="4523624"/>
          </a:xfrm>
          <a:prstGeom prst="rect">
            <a:avLst/>
          </a:prstGeom>
        </p:spPr>
      </p:pic>
    </p:spTree>
    <p:extLst>
      <p:ext uri="{BB962C8B-B14F-4D97-AF65-F5344CB8AC3E}">
        <p14:creationId xmlns:p14="http://schemas.microsoft.com/office/powerpoint/2010/main" val="218102136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291" y="392920"/>
            <a:ext cx="8172772" cy="818108"/>
          </a:xfrm>
        </p:spPr>
        <p:txBody>
          <a:bodyPr/>
          <a:lstStyle/>
          <a:p>
            <a:r>
              <a:rPr lang="en-AU" dirty="0" smtClean="0">
                <a:solidFill>
                  <a:srgbClr val="E78E23"/>
                </a:solidFill>
              </a:rPr>
              <a:t>Uncle Harold </a:t>
            </a:r>
            <a:r>
              <a:rPr lang="en-AU" dirty="0" err="1">
                <a:solidFill>
                  <a:srgbClr val="E78E23"/>
                </a:solidFill>
              </a:rPr>
              <a:t>harrison</a:t>
            </a:r>
            <a:endParaRPr lang="en-AU" dirty="0">
              <a:solidFill>
                <a:srgbClr val="E78E23"/>
              </a:solidFill>
            </a:endParaRPr>
          </a:p>
        </p:txBody>
      </p:sp>
      <p:sp>
        <p:nvSpPr>
          <p:cNvPr id="3" name="Text Placeholder 2"/>
          <p:cNvSpPr>
            <a:spLocks noGrp="1"/>
          </p:cNvSpPr>
          <p:nvPr>
            <p:ph type="body" sz="quarter" idx="10"/>
          </p:nvPr>
        </p:nvSpPr>
        <p:spPr>
          <a:xfrm>
            <a:off x="215900" y="1195282"/>
            <a:ext cx="4441160" cy="3886241"/>
          </a:xfrm>
        </p:spPr>
        <p:txBody>
          <a:bodyPr/>
          <a:lstStyle/>
          <a:p>
            <a:r>
              <a:rPr lang="en-AU" dirty="0" smtClean="0"/>
              <a:t>      </a:t>
            </a:r>
            <a:r>
              <a:rPr lang="en-AU" u="sng" dirty="0" smtClean="0">
                <a:hlinkClick r:id="rId3"/>
              </a:rPr>
              <a:t>Memories </a:t>
            </a:r>
            <a:r>
              <a:rPr lang="en-AU" u="sng" dirty="0">
                <a:hlinkClick r:id="rId3"/>
              </a:rPr>
              <a:t>of Life in Worrigee </a:t>
            </a:r>
            <a:endParaRPr lang="en-AU" u="sng" dirty="0" smtClean="0"/>
          </a:p>
          <a:p>
            <a:pPr marL="171450" indent="-171450">
              <a:buFont typeface="Arial" panose="020B0604020202020204" pitchFamily="34" charset="0"/>
              <a:buChar char="•"/>
            </a:pPr>
            <a:endParaRPr lang="en-AU" sz="1000" u="sng" dirty="0"/>
          </a:p>
          <a:p>
            <a:pPr marL="285750" indent="-285750">
              <a:buFont typeface="Arial" panose="020B0604020202020204" pitchFamily="34" charset="0"/>
              <a:buChar char="•"/>
            </a:pPr>
            <a:r>
              <a:rPr lang="en-AU" dirty="0"/>
              <a:t>What emotions does Harold associate with his early childhood with his family? </a:t>
            </a:r>
          </a:p>
          <a:p>
            <a:pPr marL="285750" indent="-285750">
              <a:buFont typeface="Arial" panose="020B0604020202020204" pitchFamily="34" charset="0"/>
              <a:buChar char="•"/>
            </a:pPr>
            <a:r>
              <a:rPr lang="en-AU" dirty="0"/>
              <a:t>How does this experience contrast with life at Bomaderry and Kinchela Boys Home?</a:t>
            </a:r>
          </a:p>
          <a:p>
            <a:pPr marL="285750" indent="-285750">
              <a:buFont typeface="Arial" panose="020B0604020202020204" pitchFamily="34" charset="0"/>
              <a:buChar char="•"/>
            </a:pPr>
            <a:r>
              <a:rPr lang="en-AU" dirty="0"/>
              <a:t>Harold’s dad walked twelve miles every weekend to visit his children at Bomaderry. He was unable to come in, but was able to see them over the fence. How is this different to the experiences of other children?</a:t>
            </a:r>
          </a:p>
          <a:p>
            <a:pPr marL="285750" indent="-285750">
              <a:buFont typeface="Arial" panose="020B0604020202020204" pitchFamily="34" charset="0"/>
              <a:buChar char="•"/>
            </a:pPr>
            <a:r>
              <a:rPr lang="en-AU" dirty="0"/>
              <a:t>Defendants of the ‘Assimilation’ policies argue that they were well-meaning and intended the best. How does this story challenge that argument?</a:t>
            </a:r>
          </a:p>
          <a:p>
            <a:pPr marL="285750" indent="-285750">
              <a:buFont typeface="Arial" panose="020B0604020202020204" pitchFamily="34" charset="0"/>
              <a:buChar char="•"/>
            </a:pPr>
            <a:endParaRPr lang="en-AU" dirty="0"/>
          </a:p>
          <a:p>
            <a:endParaRPr lang="en-AU" dirty="0"/>
          </a:p>
          <a:p>
            <a:pPr marL="285750" indent="-285750">
              <a:buFont typeface="Arial" panose="020B0604020202020204" pitchFamily="34" charset="0"/>
              <a:buChar char="•"/>
            </a:pPr>
            <a:endParaRPr lang="en-AU" dirty="0"/>
          </a:p>
        </p:txBody>
      </p:sp>
      <p:sp>
        <p:nvSpPr>
          <p:cNvPr id="4" name="Text Placeholder 3"/>
          <p:cNvSpPr>
            <a:spLocks noGrp="1"/>
          </p:cNvSpPr>
          <p:nvPr>
            <p:ph type="body" sz="quarter" idx="11"/>
          </p:nvPr>
        </p:nvSpPr>
        <p:spPr>
          <a:xfrm>
            <a:off x="5002904" y="5350090"/>
            <a:ext cx="3273907" cy="346841"/>
          </a:xfrm>
        </p:spPr>
        <p:txBody>
          <a:bodyPr/>
          <a:lstStyle/>
          <a:p>
            <a:r>
              <a:rPr lang="en-AU" dirty="0" smtClean="0"/>
              <a:t>Uncle Harold </a:t>
            </a:r>
            <a:r>
              <a:rPr lang="en-AU" dirty="0"/>
              <a:t>Harrison. Source: Kinchela Boys Home Aboriginal Corporation</a:t>
            </a:r>
          </a:p>
        </p:txBody>
      </p:sp>
      <p:pic>
        <p:nvPicPr>
          <p:cNvPr id="6" name="Picture Placeholder 5">
            <a:hlinkClick r:id="rId3"/>
          </p:cNvPr>
          <p:cNvPicPr>
            <a:picLocks noGrp="1" noChangeAspect="1"/>
          </p:cNvPicPr>
          <p:nvPr>
            <p:ph type="pic" sz="quarter" idx="12"/>
          </p:nvPr>
        </p:nvPicPr>
        <p:blipFill rotWithShape="1">
          <a:blip r:embed="rId4">
            <a:extLst>
              <a:ext uri="{28A0092B-C50C-407E-A947-70E740481C1C}">
                <a14:useLocalDpi xmlns:a14="http://schemas.microsoft.com/office/drawing/2010/main" val="0"/>
              </a:ext>
            </a:extLst>
          </a:blip>
          <a:srcRect t="621" b="350"/>
          <a:stretch/>
        </p:blipFill>
        <p:spPr>
          <a:xfrm>
            <a:off x="4783416" y="1635879"/>
            <a:ext cx="3712884" cy="3676847"/>
          </a:xfrm>
        </p:spPr>
      </p:pic>
      <p:pic>
        <p:nvPicPr>
          <p:cNvPr id="7" name="Picture 6">
            <a:hlinkClick r:id="rId3"/>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4291" y="1193744"/>
            <a:ext cx="428625" cy="495300"/>
          </a:xfrm>
          <a:prstGeom prst="rect">
            <a:avLst/>
          </a:prstGeom>
        </p:spPr>
      </p:pic>
      <p:pic>
        <p:nvPicPr>
          <p:cNvPr id="8" name="Picture 7">
            <a:hlinkClick r:id="rId3"/>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83416" y="5443033"/>
            <a:ext cx="219720" cy="253898"/>
          </a:xfrm>
          <a:prstGeom prst="rect">
            <a:avLst/>
          </a:prstGeom>
        </p:spPr>
      </p:pic>
    </p:spTree>
    <p:extLst>
      <p:ext uri="{BB962C8B-B14F-4D97-AF65-F5344CB8AC3E}">
        <p14:creationId xmlns:p14="http://schemas.microsoft.com/office/powerpoint/2010/main" val="414645750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0026" y="413792"/>
            <a:ext cx="7956748" cy="767908"/>
          </a:xfrm>
        </p:spPr>
        <p:txBody>
          <a:bodyPr/>
          <a:lstStyle/>
          <a:p>
            <a:r>
              <a:rPr lang="en-AU" dirty="0" smtClean="0">
                <a:solidFill>
                  <a:srgbClr val="E78E23"/>
                </a:solidFill>
              </a:rPr>
              <a:t>Uncle Harold </a:t>
            </a:r>
            <a:r>
              <a:rPr lang="en-AU" dirty="0" err="1">
                <a:solidFill>
                  <a:srgbClr val="E78E23"/>
                </a:solidFill>
              </a:rPr>
              <a:t>harrison</a:t>
            </a:r>
            <a:endParaRPr lang="en-AU" dirty="0">
              <a:solidFill>
                <a:srgbClr val="E78E23"/>
              </a:solidFill>
            </a:endParaRPr>
          </a:p>
        </p:txBody>
      </p:sp>
      <p:sp>
        <p:nvSpPr>
          <p:cNvPr id="3" name="Text Placeholder 2"/>
          <p:cNvSpPr>
            <a:spLocks noGrp="1"/>
          </p:cNvSpPr>
          <p:nvPr>
            <p:ph type="body" sz="quarter" idx="10"/>
          </p:nvPr>
        </p:nvSpPr>
        <p:spPr>
          <a:xfrm>
            <a:off x="257881" y="1348450"/>
            <a:ext cx="4446454" cy="3886241"/>
          </a:xfrm>
        </p:spPr>
        <p:txBody>
          <a:bodyPr/>
          <a:lstStyle/>
          <a:p>
            <a:r>
              <a:rPr lang="en-AU" dirty="0" smtClean="0"/>
              <a:t>      </a:t>
            </a:r>
            <a:r>
              <a:rPr lang="en-AU" u="sng" dirty="0" smtClean="0">
                <a:hlinkClick r:id="rId3"/>
              </a:rPr>
              <a:t>KBH– Returning Home</a:t>
            </a:r>
            <a:endParaRPr lang="en-AU" u="sng" dirty="0" smtClean="0">
              <a:hlinkClick r:id="rId4"/>
            </a:endParaRPr>
          </a:p>
          <a:p>
            <a:endParaRPr lang="en-AU" sz="1000" u="sng" dirty="0" smtClean="0">
              <a:hlinkClick r:id="rId4"/>
            </a:endParaRPr>
          </a:p>
          <a:p>
            <a:pPr marL="285750" indent="-285750">
              <a:buFont typeface="Arial" panose="020B0604020202020204" pitchFamily="34" charset="0"/>
              <a:buChar char="•"/>
            </a:pPr>
            <a:r>
              <a:rPr lang="en-AU" dirty="0" smtClean="0"/>
              <a:t>What </a:t>
            </a:r>
            <a:r>
              <a:rPr lang="en-AU" dirty="0"/>
              <a:t>do these stories have in common? </a:t>
            </a:r>
          </a:p>
          <a:p>
            <a:pPr marL="285750" indent="-285750">
              <a:buFont typeface="Arial" panose="020B0604020202020204" pitchFamily="34" charset="0"/>
              <a:buChar char="•"/>
            </a:pPr>
            <a:r>
              <a:rPr lang="en-AU" dirty="0"/>
              <a:t>What are the recurring experiences expressed in each story? </a:t>
            </a:r>
          </a:p>
          <a:p>
            <a:pPr marL="285750" indent="-285750">
              <a:buFont typeface="Arial" panose="020B0604020202020204" pitchFamily="34" charset="0"/>
              <a:buChar char="•"/>
            </a:pPr>
            <a:r>
              <a:rPr lang="en-AU" dirty="0"/>
              <a:t>How were the boys able to support one another in the home? How did the staff try and dissuade this? </a:t>
            </a:r>
          </a:p>
          <a:p>
            <a:pPr marL="285750" indent="-285750">
              <a:buFont typeface="Arial" panose="020B0604020202020204" pitchFamily="34" charset="0"/>
              <a:buChar char="•"/>
            </a:pPr>
            <a:r>
              <a:rPr lang="en-AU" dirty="0"/>
              <a:t>How did Harold respond to claims the Aboriginal people were ‘bad’ and ‘dirty’?</a:t>
            </a:r>
          </a:p>
          <a:p>
            <a:pPr marL="285750" indent="-285750">
              <a:buFont typeface="Arial" panose="020B0604020202020204" pitchFamily="34" charset="0"/>
              <a:buChar char="•"/>
            </a:pPr>
            <a:r>
              <a:rPr lang="en-AU" dirty="0"/>
              <a:t>Harold speaks of how he had no respect for himself, for others and turning to alcohol. He drank to get rid of the hurt and hate inside himself. How is this similar to other stories you have heard? </a:t>
            </a:r>
          </a:p>
          <a:p>
            <a:endParaRPr lang="en-AU" dirty="0"/>
          </a:p>
        </p:txBody>
      </p:sp>
      <p:sp>
        <p:nvSpPr>
          <p:cNvPr id="4" name="Text Placeholder 3"/>
          <p:cNvSpPr>
            <a:spLocks noGrp="1"/>
          </p:cNvSpPr>
          <p:nvPr>
            <p:ph type="body" sz="quarter" idx="11"/>
          </p:nvPr>
        </p:nvSpPr>
        <p:spPr>
          <a:xfrm>
            <a:off x="4924054" y="5301208"/>
            <a:ext cx="3572244" cy="346841"/>
          </a:xfrm>
        </p:spPr>
        <p:txBody>
          <a:bodyPr/>
          <a:lstStyle/>
          <a:p>
            <a:r>
              <a:rPr lang="en-AU" dirty="0" smtClean="0"/>
              <a:t>Uncle Harold </a:t>
            </a:r>
            <a:r>
              <a:rPr lang="en-AU" dirty="0"/>
              <a:t>Harrison. Source: Kinchela Boys Home Aboriginal Corporation</a:t>
            </a:r>
          </a:p>
        </p:txBody>
      </p:sp>
      <p:pic>
        <p:nvPicPr>
          <p:cNvPr id="6" name="Picture Placeholder 5">
            <a:hlinkClick r:id="rId3"/>
          </p:cNvPr>
          <p:cNvPicPr>
            <a:picLocks noGrp="1" noChangeAspect="1"/>
          </p:cNvPicPr>
          <p:nvPr>
            <p:ph type="pic" sz="quarter" idx="12"/>
          </p:nvPr>
        </p:nvPicPr>
        <p:blipFill rotWithShape="1">
          <a:blip r:embed="rId5">
            <a:extLst>
              <a:ext uri="{28A0092B-C50C-407E-A947-70E740481C1C}">
                <a14:useLocalDpi xmlns:a14="http://schemas.microsoft.com/office/drawing/2010/main" val="0"/>
              </a:ext>
            </a:extLst>
          </a:blip>
          <a:srcRect t="621" b="350"/>
          <a:stretch/>
        </p:blipFill>
        <p:spPr>
          <a:xfrm>
            <a:off x="4783416" y="1628800"/>
            <a:ext cx="3712884" cy="3676847"/>
          </a:xfrm>
        </p:spPr>
      </p:pic>
      <p:pic>
        <p:nvPicPr>
          <p:cNvPr id="8" name="Picture 7">
            <a:hlinkClick r:id="rId3"/>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6615" y="1343347"/>
            <a:ext cx="428625" cy="495300"/>
          </a:xfrm>
          <a:prstGeom prst="rect">
            <a:avLst/>
          </a:prstGeom>
        </p:spPr>
      </p:pic>
      <p:pic>
        <p:nvPicPr>
          <p:cNvPr id="7" name="Picture 6">
            <a:hlinkClick r:id="rId3"/>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704334" y="5394151"/>
            <a:ext cx="219720" cy="253898"/>
          </a:xfrm>
          <a:prstGeom prst="rect">
            <a:avLst/>
          </a:prstGeom>
        </p:spPr>
      </p:pic>
    </p:spTree>
    <p:extLst>
      <p:ext uri="{BB962C8B-B14F-4D97-AF65-F5344CB8AC3E}">
        <p14:creationId xmlns:p14="http://schemas.microsoft.com/office/powerpoint/2010/main" val="348642254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3678" y="485800"/>
            <a:ext cx="7956748" cy="1143000"/>
          </a:xfrm>
        </p:spPr>
        <p:txBody>
          <a:bodyPr/>
          <a:lstStyle/>
          <a:p>
            <a:r>
              <a:rPr lang="en-AU" dirty="0" smtClean="0">
                <a:solidFill>
                  <a:srgbClr val="E78E23"/>
                </a:solidFill>
              </a:rPr>
              <a:t>Uncle Harold </a:t>
            </a:r>
            <a:r>
              <a:rPr lang="en-AU" dirty="0" err="1">
                <a:solidFill>
                  <a:srgbClr val="E78E23"/>
                </a:solidFill>
              </a:rPr>
              <a:t>harrison</a:t>
            </a:r>
            <a:endParaRPr lang="en-AU" dirty="0">
              <a:solidFill>
                <a:srgbClr val="E78E23"/>
              </a:solidFill>
            </a:endParaRPr>
          </a:p>
        </p:txBody>
      </p:sp>
      <p:sp>
        <p:nvSpPr>
          <p:cNvPr id="3" name="Text Placeholder 2"/>
          <p:cNvSpPr>
            <a:spLocks noGrp="1"/>
          </p:cNvSpPr>
          <p:nvPr>
            <p:ph type="body" sz="quarter" idx="10"/>
          </p:nvPr>
        </p:nvSpPr>
        <p:spPr>
          <a:xfrm>
            <a:off x="251519" y="1524102"/>
            <a:ext cx="4415893" cy="3886241"/>
          </a:xfrm>
        </p:spPr>
        <p:txBody>
          <a:bodyPr/>
          <a:lstStyle/>
          <a:p>
            <a:r>
              <a:rPr lang="en-AU" dirty="0" smtClean="0"/>
              <a:t>       </a:t>
            </a:r>
            <a:r>
              <a:rPr lang="en-AU" u="sng" dirty="0" smtClean="0">
                <a:hlinkClick r:id="rId3"/>
              </a:rPr>
              <a:t>Why </a:t>
            </a:r>
            <a:r>
              <a:rPr lang="en-AU" u="sng" dirty="0">
                <a:hlinkClick r:id="rId3"/>
              </a:rPr>
              <a:t>was I taken? Sorry </a:t>
            </a:r>
            <a:r>
              <a:rPr lang="en-AU" u="sng" dirty="0" smtClean="0">
                <a:hlinkClick r:id="rId3"/>
              </a:rPr>
              <a:t>Day</a:t>
            </a:r>
            <a:endParaRPr lang="en-AU" u="sng" dirty="0" smtClean="0"/>
          </a:p>
          <a:p>
            <a:endParaRPr lang="en-AU" sz="1000" u="sng" dirty="0"/>
          </a:p>
          <a:p>
            <a:pPr marL="285750" indent="-285750">
              <a:buFont typeface="Arial" panose="020B0604020202020204" pitchFamily="34" charset="0"/>
              <a:buChar char="•"/>
            </a:pPr>
            <a:r>
              <a:rPr lang="en-AU" dirty="0"/>
              <a:t>Harold speaks about learning about his culture from a book. What is the impact of the loss of traditional teachings, culture and language today?                                                                                                                                                                                                                                                                  </a:t>
            </a:r>
          </a:p>
          <a:p>
            <a:r>
              <a:rPr lang="en-AU" dirty="0" smtClean="0"/>
              <a:t>26 </a:t>
            </a:r>
            <a:r>
              <a:rPr lang="en-AU" dirty="0"/>
              <a:t>May was established as Sorry Day in 1998 following calls from Survivors of the Stolen Generations for National Mourning or ‘Sorry Business’.                                                                                                                                                                                                                                                        </a:t>
            </a:r>
          </a:p>
          <a:p>
            <a:pPr marL="285750" indent="-285750">
              <a:buFont typeface="Arial" panose="020B0604020202020204" pitchFamily="34" charset="0"/>
              <a:buChar char="•"/>
            </a:pPr>
            <a:r>
              <a:rPr lang="en-AU" dirty="0"/>
              <a:t>Harold questions the purpose of Sorry Day. “</a:t>
            </a:r>
            <a:r>
              <a:rPr lang="en-AU" i="1" dirty="0"/>
              <a:t>Was this going to be just for the Stolen Generations or for changing a complete culture?” </a:t>
            </a:r>
            <a:r>
              <a:rPr lang="en-AU" dirty="0"/>
              <a:t>How might you respond to this question?</a:t>
            </a:r>
          </a:p>
          <a:p>
            <a:pPr marL="285750" indent="-285750">
              <a:buFont typeface="Arial" panose="020B0604020202020204" pitchFamily="34" charset="0"/>
              <a:buChar char="•"/>
            </a:pPr>
            <a:r>
              <a:rPr lang="en-AU" dirty="0" smtClean="0"/>
              <a:t>What impact has Sorry </a:t>
            </a:r>
            <a:r>
              <a:rPr lang="en-AU" dirty="0"/>
              <a:t>Day </a:t>
            </a:r>
            <a:r>
              <a:rPr lang="en-AU" dirty="0" smtClean="0"/>
              <a:t>had?</a:t>
            </a:r>
            <a:endParaRPr lang="en-AU" dirty="0"/>
          </a:p>
          <a:p>
            <a:pPr marL="285750" indent="-285750">
              <a:buFont typeface="Arial" panose="020B0604020202020204" pitchFamily="34" charset="0"/>
              <a:buChar char="•"/>
            </a:pPr>
            <a:endParaRPr lang="en-AU" dirty="0"/>
          </a:p>
          <a:p>
            <a:pPr marL="285750" indent="-285750">
              <a:buFont typeface="Arial" panose="020B0604020202020204" pitchFamily="34" charset="0"/>
              <a:buChar char="•"/>
            </a:pPr>
            <a:endParaRPr lang="en-AU" dirty="0"/>
          </a:p>
          <a:p>
            <a:pPr marL="285750" indent="-285750">
              <a:buFont typeface="Arial" panose="020B0604020202020204" pitchFamily="34" charset="0"/>
              <a:buChar char="•"/>
            </a:pPr>
            <a:endParaRPr lang="en-AU" dirty="0"/>
          </a:p>
          <a:p>
            <a:pPr marL="285750" indent="-285750">
              <a:buFont typeface="Arial" panose="020B0604020202020204" pitchFamily="34" charset="0"/>
              <a:buChar char="•"/>
            </a:pPr>
            <a:endParaRPr lang="en-AU" dirty="0"/>
          </a:p>
        </p:txBody>
      </p:sp>
      <p:sp>
        <p:nvSpPr>
          <p:cNvPr id="4" name="Text Placeholder 3"/>
          <p:cNvSpPr>
            <a:spLocks noGrp="1"/>
          </p:cNvSpPr>
          <p:nvPr>
            <p:ph type="body" sz="quarter" idx="11"/>
          </p:nvPr>
        </p:nvSpPr>
        <p:spPr>
          <a:xfrm>
            <a:off x="4973287" y="5301208"/>
            <a:ext cx="3523011" cy="346841"/>
          </a:xfrm>
        </p:spPr>
        <p:txBody>
          <a:bodyPr/>
          <a:lstStyle/>
          <a:p>
            <a:r>
              <a:rPr lang="en-AU" dirty="0" smtClean="0"/>
              <a:t>Uncle Harold </a:t>
            </a:r>
            <a:r>
              <a:rPr lang="en-AU" dirty="0"/>
              <a:t>Harrison. Source: Kinchela Boys Home Aboriginal Corporation</a:t>
            </a:r>
          </a:p>
        </p:txBody>
      </p:sp>
      <p:pic>
        <p:nvPicPr>
          <p:cNvPr id="6" name="Picture Placeholder 5">
            <a:hlinkClick r:id="rId3"/>
          </p:cNvPr>
          <p:cNvPicPr>
            <a:picLocks noGrp="1" noChangeAspect="1"/>
          </p:cNvPicPr>
          <p:nvPr>
            <p:ph type="pic" sz="quarter" idx="12"/>
          </p:nvPr>
        </p:nvPicPr>
        <p:blipFill rotWithShape="1">
          <a:blip r:embed="rId4">
            <a:extLst>
              <a:ext uri="{28A0092B-C50C-407E-A947-70E740481C1C}">
                <a14:useLocalDpi xmlns:a14="http://schemas.microsoft.com/office/drawing/2010/main" val="0"/>
              </a:ext>
            </a:extLst>
          </a:blip>
          <a:srcRect t="621" b="350"/>
          <a:stretch/>
        </p:blipFill>
        <p:spPr>
          <a:xfrm>
            <a:off x="4783416" y="1628800"/>
            <a:ext cx="3712884" cy="3676847"/>
          </a:xfrm>
        </p:spPr>
      </p:pic>
      <p:pic>
        <p:nvPicPr>
          <p:cNvPr id="7" name="Picture 6">
            <a:hlinkClick r:id="rId3"/>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6736" y="1524102"/>
            <a:ext cx="428625" cy="495300"/>
          </a:xfrm>
          <a:prstGeom prst="rect">
            <a:avLst/>
          </a:prstGeom>
        </p:spPr>
      </p:pic>
      <p:pic>
        <p:nvPicPr>
          <p:cNvPr id="8" name="Picture 7">
            <a:hlinkClick r:id="rId3"/>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83416" y="5394151"/>
            <a:ext cx="219720" cy="253898"/>
          </a:xfrm>
          <a:prstGeom prst="rect">
            <a:avLst/>
          </a:prstGeom>
        </p:spPr>
      </p:pic>
    </p:spTree>
    <p:extLst>
      <p:ext uri="{BB962C8B-B14F-4D97-AF65-F5344CB8AC3E}">
        <p14:creationId xmlns:p14="http://schemas.microsoft.com/office/powerpoint/2010/main" val="235203334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E78E23"/>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237372" y="1190024"/>
            <a:ext cx="8577815" cy="5072312"/>
          </a:xfrm>
          <a:prstGeom prst="rect">
            <a:avLst/>
          </a:prstGeom>
        </p:spPr>
      </p:pic>
    </p:spTree>
    <p:extLst>
      <p:ext uri="{BB962C8B-B14F-4D97-AF65-F5344CB8AC3E}">
        <p14:creationId xmlns:p14="http://schemas.microsoft.com/office/powerpoint/2010/main" val="221924000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9352" y="413792"/>
            <a:ext cx="8256948" cy="883667"/>
          </a:xfrm>
        </p:spPr>
        <p:txBody>
          <a:bodyPr/>
          <a:lstStyle/>
          <a:p>
            <a:r>
              <a:rPr lang="en-AU" dirty="0" smtClean="0">
                <a:solidFill>
                  <a:srgbClr val="E78E23"/>
                </a:solidFill>
              </a:rPr>
              <a:t>propaganda</a:t>
            </a:r>
            <a:endParaRPr lang="en-AU" dirty="0">
              <a:solidFill>
                <a:srgbClr val="E78E23"/>
              </a:solidFill>
            </a:endParaRPr>
          </a:p>
        </p:txBody>
      </p:sp>
      <p:sp>
        <p:nvSpPr>
          <p:cNvPr id="3" name="Text Placeholder 2"/>
          <p:cNvSpPr>
            <a:spLocks noGrp="1"/>
          </p:cNvSpPr>
          <p:nvPr>
            <p:ph type="body" sz="quarter" idx="10"/>
          </p:nvPr>
        </p:nvSpPr>
        <p:spPr>
          <a:xfrm>
            <a:off x="239352" y="1451374"/>
            <a:ext cx="5454062" cy="4004600"/>
          </a:xfrm>
        </p:spPr>
        <p:txBody>
          <a:bodyPr/>
          <a:lstStyle/>
          <a:p>
            <a:r>
              <a:rPr lang="en-AU" dirty="0" smtClean="0"/>
              <a:t>The way conditions at KBH were publicised to the wider community was in stark contrast to the reality of living there. These quotes are from </a:t>
            </a:r>
            <a:r>
              <a:rPr lang="en-AU" dirty="0">
                <a:hlinkClick r:id="rId3"/>
              </a:rPr>
              <a:t>Dawn Magazine, August 1965 </a:t>
            </a:r>
            <a:r>
              <a:rPr lang="en-AU" dirty="0" smtClean="0"/>
              <a:t>:</a:t>
            </a:r>
            <a:endParaRPr lang="en-AU" dirty="0"/>
          </a:p>
          <a:p>
            <a:r>
              <a:rPr lang="en-AU" i="1" dirty="0" smtClean="0">
                <a:solidFill>
                  <a:srgbClr val="E78E23"/>
                </a:solidFill>
              </a:rPr>
              <a:t>“It’s almost like a country club at Kinchela.”</a:t>
            </a:r>
          </a:p>
          <a:p>
            <a:r>
              <a:rPr lang="en-AU" i="1" dirty="0" smtClean="0">
                <a:solidFill>
                  <a:srgbClr val="E78E23"/>
                </a:solidFill>
              </a:rPr>
              <a:t>“Boys </a:t>
            </a:r>
            <a:r>
              <a:rPr lang="en-AU" i="1" dirty="0">
                <a:solidFill>
                  <a:srgbClr val="E78E23"/>
                </a:solidFill>
              </a:rPr>
              <a:t>stay till they are sixteen and most are sorry to leave, because while they </a:t>
            </a:r>
            <a:r>
              <a:rPr lang="en-AU" i="1" dirty="0" smtClean="0">
                <a:solidFill>
                  <a:srgbClr val="E78E23"/>
                </a:solidFill>
              </a:rPr>
              <a:t>are there </a:t>
            </a:r>
            <a:r>
              <a:rPr lang="en-AU" i="1" dirty="0">
                <a:solidFill>
                  <a:srgbClr val="E78E23"/>
                </a:solidFill>
              </a:rPr>
              <a:t>they have a </a:t>
            </a:r>
            <a:r>
              <a:rPr lang="en-AU" i="1" dirty="0" smtClean="0">
                <a:solidFill>
                  <a:srgbClr val="E78E23"/>
                </a:solidFill>
              </a:rPr>
              <a:t>wonderful </a:t>
            </a:r>
            <a:r>
              <a:rPr lang="en-AU" i="1" dirty="0">
                <a:solidFill>
                  <a:srgbClr val="E78E23"/>
                </a:solidFill>
              </a:rPr>
              <a:t>time</a:t>
            </a:r>
            <a:r>
              <a:rPr lang="en-AU" i="1" dirty="0" smtClean="0">
                <a:solidFill>
                  <a:srgbClr val="E78E23"/>
                </a:solidFill>
              </a:rPr>
              <a:t>.” </a:t>
            </a:r>
          </a:p>
          <a:p>
            <a:pPr marL="285750" indent="-285750">
              <a:buFont typeface="Arial" panose="020B0604020202020204" pitchFamily="34" charset="0"/>
              <a:buChar char="•"/>
            </a:pPr>
            <a:r>
              <a:rPr lang="en-AU" dirty="0" smtClean="0"/>
              <a:t>Having </a:t>
            </a:r>
            <a:r>
              <a:rPr lang="en-AU" dirty="0"/>
              <a:t>learned about the actual experiences of KBH Survivors at  KBH, </a:t>
            </a:r>
            <a:r>
              <a:rPr lang="en-AU" dirty="0" smtClean="0"/>
              <a:t>what is your response to these quotes?</a:t>
            </a:r>
            <a:endParaRPr lang="en-AU" dirty="0"/>
          </a:p>
          <a:p>
            <a:pPr marL="285750" indent="-285750">
              <a:buFont typeface="Arial" panose="020B0604020202020204" pitchFamily="34" charset="0"/>
              <a:buChar char="•"/>
            </a:pPr>
            <a:r>
              <a:rPr lang="en-AU" dirty="0"/>
              <a:t>How could misinformation like this have contributed to the </a:t>
            </a:r>
            <a:r>
              <a:rPr lang="en-AU" dirty="0" smtClean="0"/>
              <a:t>pace </a:t>
            </a:r>
            <a:r>
              <a:rPr lang="en-AU" dirty="0"/>
              <a:t>of justice, reconciliation and healing in Australian society?</a:t>
            </a:r>
          </a:p>
          <a:p>
            <a:pPr marL="285750" indent="-285750">
              <a:buFont typeface="Arial" panose="020B0604020202020204" pitchFamily="34" charset="0"/>
              <a:buChar char="•"/>
            </a:pPr>
            <a:r>
              <a:rPr lang="en-AU" dirty="0"/>
              <a:t>Why is challenging this misinformation with truth essential in order for reconciliation and healing to become a reality?</a:t>
            </a:r>
          </a:p>
          <a:p>
            <a:pPr marL="285750" indent="-285750">
              <a:buFont typeface="Arial" panose="020B0604020202020204" pitchFamily="34" charset="0"/>
              <a:buChar char="•"/>
            </a:pPr>
            <a:endParaRPr lang="en-AU" dirty="0">
              <a:solidFill>
                <a:srgbClr val="FF0000"/>
              </a:solidFill>
            </a:endParaRPr>
          </a:p>
        </p:txBody>
      </p:sp>
      <p:sp>
        <p:nvSpPr>
          <p:cNvPr id="4" name="Text Placeholder 3"/>
          <p:cNvSpPr>
            <a:spLocks noGrp="1"/>
          </p:cNvSpPr>
          <p:nvPr>
            <p:ph type="body" sz="quarter" idx="11"/>
          </p:nvPr>
        </p:nvSpPr>
        <p:spPr>
          <a:xfrm>
            <a:off x="5851094" y="4504794"/>
            <a:ext cx="2923401" cy="346841"/>
          </a:xfrm>
        </p:spPr>
        <p:txBody>
          <a:bodyPr/>
          <a:lstStyle/>
          <a:p>
            <a:r>
              <a:rPr lang="en-AU" dirty="0"/>
              <a:t>A magazine for the NSW Aboriginal Protection Board issued monthly between 1915 to 1969 to the Aboriginal people of NSW. Photos and Pamphlets like these were used to promote the ‘benefits’ of the Assimilation policy to the Australian Public. </a:t>
            </a:r>
            <a:r>
              <a:rPr lang="en-AU" dirty="0" smtClean="0"/>
              <a:t>Source: </a:t>
            </a:r>
            <a:r>
              <a:rPr lang="en-AU" dirty="0" smtClean="0">
                <a:hlinkClick r:id="rId3"/>
              </a:rPr>
              <a:t>Dawn Magazine, August 1965 </a:t>
            </a:r>
            <a:endParaRPr lang="en-AU" dirty="0"/>
          </a:p>
        </p:txBody>
      </p:sp>
      <p:pic>
        <p:nvPicPr>
          <p:cNvPr id="6" name="Picture Placeholder 5"/>
          <p:cNvPicPr>
            <a:picLocks noGrp="1" noChangeAspect="1"/>
          </p:cNvPicPr>
          <p:nvPr>
            <p:ph type="pic" sz="quarter" idx="12"/>
          </p:nvPr>
        </p:nvPicPr>
        <p:blipFill rotWithShape="1">
          <a:blip r:embed="rId4">
            <a:extLst>
              <a:ext uri="{28A0092B-C50C-407E-A947-70E740481C1C}">
                <a14:useLocalDpi xmlns:a14="http://schemas.microsoft.com/office/drawing/2010/main" val="0"/>
              </a:ext>
            </a:extLst>
          </a:blip>
          <a:srcRect t="-622" b="-338"/>
          <a:stretch/>
        </p:blipFill>
        <p:spPr>
          <a:xfrm>
            <a:off x="6029370" y="1451374"/>
            <a:ext cx="2566850" cy="3053420"/>
          </a:xfrm>
        </p:spPr>
      </p:pic>
    </p:spTree>
    <p:extLst>
      <p:ext uri="{BB962C8B-B14F-4D97-AF65-F5344CB8AC3E}">
        <p14:creationId xmlns:p14="http://schemas.microsoft.com/office/powerpoint/2010/main" val="117153188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E78E23"/>
        </a:solidFill>
        <a:effectLst/>
      </p:bgPr>
    </p:bg>
    <p:spTree>
      <p:nvGrpSpPr>
        <p:cNvPr id="1" name=""/>
        <p:cNvGrpSpPr/>
        <p:nvPr/>
      </p:nvGrpSpPr>
      <p:grpSpPr>
        <a:xfrm>
          <a:off x="0" y="0"/>
          <a:ext cx="0" cy="0"/>
          <a:chOff x="0" y="0"/>
          <a:chExt cx="0" cy="0"/>
        </a:xfrm>
      </p:grpSpPr>
      <p:pic>
        <p:nvPicPr>
          <p:cNvPr id="9" name="Picture 8"/>
          <p:cNvPicPr>
            <a:picLocks noChangeAspect="1"/>
          </p:cNvPicPr>
          <p:nvPr/>
        </p:nvPicPr>
        <p:blipFill>
          <a:blip r:embed="rId3"/>
          <a:stretch>
            <a:fillRect/>
          </a:stretch>
        </p:blipFill>
        <p:spPr>
          <a:xfrm>
            <a:off x="426034" y="895034"/>
            <a:ext cx="8242506" cy="5858764"/>
          </a:xfrm>
          <a:prstGeom prst="rect">
            <a:avLst/>
          </a:prstGeom>
        </p:spPr>
      </p:pic>
    </p:spTree>
    <p:extLst>
      <p:ext uri="{BB962C8B-B14F-4D97-AF65-F5344CB8AC3E}">
        <p14:creationId xmlns:p14="http://schemas.microsoft.com/office/powerpoint/2010/main" val="151627916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783" y="421184"/>
            <a:ext cx="7956748" cy="919584"/>
          </a:xfrm>
        </p:spPr>
        <p:txBody>
          <a:bodyPr/>
          <a:lstStyle/>
          <a:p>
            <a:r>
              <a:rPr lang="en-AU">
                <a:solidFill>
                  <a:srgbClr val="E78E23"/>
                </a:solidFill>
              </a:rPr>
              <a:t>Bringing them home</a:t>
            </a:r>
          </a:p>
        </p:txBody>
      </p:sp>
      <p:sp>
        <p:nvSpPr>
          <p:cNvPr id="3" name="Text Placeholder 2"/>
          <p:cNvSpPr>
            <a:spLocks noGrp="1"/>
          </p:cNvSpPr>
          <p:nvPr>
            <p:ph type="body" sz="quarter" idx="10"/>
          </p:nvPr>
        </p:nvSpPr>
        <p:spPr>
          <a:xfrm>
            <a:off x="323528" y="1503180"/>
            <a:ext cx="5173382" cy="4403496"/>
          </a:xfrm>
        </p:spPr>
        <p:txBody>
          <a:bodyPr/>
          <a:lstStyle/>
          <a:p>
            <a:r>
              <a:rPr lang="en-AU" dirty="0"/>
              <a:t>In 1997 </a:t>
            </a:r>
            <a:r>
              <a:rPr lang="en-AU" i="1" dirty="0">
                <a:hlinkClick r:id="rId3"/>
              </a:rPr>
              <a:t>Bringing them home: Report of the National Inquiry into the Separation of Aboriginal and Torres Strait Islander Children from Their Families </a:t>
            </a:r>
            <a:r>
              <a:rPr lang="en-AU" dirty="0"/>
              <a:t>was published. This report voiced the  stories and experiences of many Indigenous children forcibly removed from their families and communities due to Government policy of the time. It was the first time these stories were shared openly with non-indigenous communities. </a:t>
            </a:r>
          </a:p>
          <a:p>
            <a:r>
              <a:rPr lang="en-AU" dirty="0"/>
              <a:t>It was estimated that between one in three and one in ten Indigenous children were forcibly removed from their families between 1910 and 1970, resulting in devastating effects for the children, their families and local communities still felt today.  </a:t>
            </a:r>
          </a:p>
          <a:p>
            <a:r>
              <a:rPr lang="en-AU" sz="1400" dirty="0"/>
              <a:t>Source: </a:t>
            </a:r>
            <a:r>
              <a:rPr lang="en-AU" sz="1400" dirty="0">
                <a:hlinkClick r:id="rId3"/>
              </a:rPr>
              <a:t>Bringing them home</a:t>
            </a:r>
            <a:r>
              <a:rPr lang="en-AU" sz="1400" dirty="0"/>
              <a:t> </a:t>
            </a:r>
          </a:p>
          <a:p>
            <a:endParaRPr lang="en-AU" dirty="0"/>
          </a:p>
        </p:txBody>
      </p:sp>
      <p:pic>
        <p:nvPicPr>
          <p:cNvPr id="6" name="Picture Placeholder 5">
            <a:hlinkClick r:id="rId3"/>
          </p:cNvPr>
          <p:cNvPicPr>
            <a:picLocks noGrp="1" noChangeAspect="1"/>
          </p:cNvPicPr>
          <p:nvPr>
            <p:ph type="pic" sz="quarter" idx="12"/>
          </p:nvPr>
        </p:nvPicPr>
        <p:blipFill rotWithShape="1">
          <a:blip r:embed="rId4">
            <a:extLst>
              <a:ext uri="{28A0092B-C50C-407E-A947-70E740481C1C}">
                <a14:useLocalDpi xmlns:a14="http://schemas.microsoft.com/office/drawing/2010/main" val="0"/>
              </a:ext>
            </a:extLst>
          </a:blip>
          <a:srcRect t="-479" b="-698"/>
          <a:stretch/>
        </p:blipFill>
        <p:spPr>
          <a:xfrm>
            <a:off x="5796136" y="1564184"/>
            <a:ext cx="2850140" cy="4164142"/>
          </a:xfrm>
        </p:spPr>
      </p:pic>
    </p:spTree>
    <p:extLst>
      <p:ext uri="{BB962C8B-B14F-4D97-AF65-F5344CB8AC3E}">
        <p14:creationId xmlns:p14="http://schemas.microsoft.com/office/powerpoint/2010/main" val="305183488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351" y="421681"/>
            <a:ext cx="7763180" cy="919584"/>
          </a:xfrm>
        </p:spPr>
        <p:txBody>
          <a:bodyPr/>
          <a:lstStyle/>
          <a:p>
            <a:r>
              <a:rPr lang="en-AU" dirty="0">
                <a:solidFill>
                  <a:srgbClr val="E78E23"/>
                </a:solidFill>
              </a:rPr>
              <a:t>Bringing them home</a:t>
            </a:r>
          </a:p>
        </p:txBody>
      </p:sp>
      <p:sp>
        <p:nvSpPr>
          <p:cNvPr id="3" name="Text Placeholder 2"/>
          <p:cNvSpPr>
            <a:spLocks noGrp="1"/>
          </p:cNvSpPr>
          <p:nvPr>
            <p:ph type="body" sz="quarter" idx="10"/>
          </p:nvPr>
        </p:nvSpPr>
        <p:spPr>
          <a:xfrm>
            <a:off x="468351" y="1341265"/>
            <a:ext cx="8292367" cy="886854"/>
          </a:xfrm>
        </p:spPr>
        <p:txBody>
          <a:bodyPr/>
          <a:lstStyle/>
          <a:p>
            <a:r>
              <a:rPr lang="en-AU" dirty="0"/>
              <a:t>The 1997 ‘Bringing </a:t>
            </a:r>
            <a:r>
              <a:rPr lang="en-AU" dirty="0" smtClean="0"/>
              <a:t>them home </a:t>
            </a:r>
            <a:r>
              <a:rPr lang="en-AU" dirty="0"/>
              <a:t>Report’ </a:t>
            </a:r>
            <a:r>
              <a:rPr lang="en-AU" dirty="0" smtClean="0"/>
              <a:t>occurred within </a:t>
            </a:r>
            <a:r>
              <a:rPr lang="en-AU" dirty="0"/>
              <a:t>a </a:t>
            </a:r>
            <a:r>
              <a:rPr lang="en-AU" dirty="0" smtClean="0"/>
              <a:t>growing movement of political </a:t>
            </a:r>
            <a:r>
              <a:rPr lang="en-AU" dirty="0"/>
              <a:t>activism by Aboriginal and Torres Strait Islander peoples, </a:t>
            </a:r>
            <a:r>
              <a:rPr lang="en-AU" dirty="0" smtClean="0"/>
              <a:t>including:</a:t>
            </a:r>
            <a:endParaRPr lang="en-AU" dirty="0"/>
          </a:p>
          <a:p>
            <a:endParaRPr lang="en-AU" dirty="0"/>
          </a:p>
          <a:p>
            <a:r>
              <a:rPr lang="en-AU" dirty="0" smtClean="0"/>
              <a:t> </a:t>
            </a:r>
            <a:endParaRPr lang="en-AU" dirty="0"/>
          </a:p>
          <a:p>
            <a:endParaRPr lang="en-AU" dirty="0"/>
          </a:p>
        </p:txBody>
      </p:sp>
      <p:sp>
        <p:nvSpPr>
          <p:cNvPr id="5" name="TextBox 4"/>
          <p:cNvSpPr txBox="1"/>
          <p:nvPr/>
        </p:nvSpPr>
        <p:spPr>
          <a:xfrm>
            <a:off x="468351" y="2270540"/>
            <a:ext cx="3726158" cy="2585323"/>
          </a:xfrm>
          <a:prstGeom prst="rect">
            <a:avLst/>
          </a:prstGeom>
          <a:noFill/>
        </p:spPr>
        <p:txBody>
          <a:bodyPr wrap="square" rtlCol="0">
            <a:spAutoFit/>
          </a:bodyPr>
          <a:lstStyle/>
          <a:p>
            <a:pPr marL="285750" indent="-285750">
              <a:buFont typeface="Arial" panose="020B0604020202020204" pitchFamily="34" charset="0"/>
              <a:buChar char="•"/>
            </a:pPr>
            <a:r>
              <a:rPr lang="en-AU" dirty="0"/>
              <a:t>1938 Day of Mourning</a:t>
            </a:r>
          </a:p>
          <a:p>
            <a:pPr marL="285750" indent="-285750">
              <a:buFont typeface="Arial" panose="020B0604020202020204" pitchFamily="34" charset="0"/>
              <a:buChar char="•"/>
            </a:pPr>
            <a:endParaRPr lang="en-AU" dirty="0"/>
          </a:p>
          <a:p>
            <a:pPr marL="285750" indent="-285750">
              <a:buFont typeface="Arial" panose="020B0604020202020204" pitchFamily="34" charset="0"/>
              <a:buChar char="•"/>
            </a:pPr>
            <a:r>
              <a:rPr lang="en-AU" dirty="0"/>
              <a:t>1965 Freedom Ride</a:t>
            </a:r>
          </a:p>
          <a:p>
            <a:pPr marL="285750" indent="-285750">
              <a:buFont typeface="Arial" panose="020B0604020202020204" pitchFamily="34" charset="0"/>
              <a:buChar char="•"/>
            </a:pPr>
            <a:endParaRPr lang="en-AU" dirty="0"/>
          </a:p>
          <a:p>
            <a:pPr marL="285750" indent="-285750">
              <a:buFont typeface="Arial" panose="020B0604020202020204" pitchFamily="34" charset="0"/>
              <a:buChar char="•"/>
            </a:pPr>
            <a:r>
              <a:rPr lang="en-AU" dirty="0"/>
              <a:t>1967 </a:t>
            </a:r>
            <a:r>
              <a:rPr lang="en-AU" dirty="0" smtClean="0"/>
              <a:t>Referendum</a:t>
            </a:r>
          </a:p>
          <a:p>
            <a:pPr marL="285750" indent="-285750">
              <a:buFont typeface="Arial" panose="020B0604020202020204" pitchFamily="34" charset="0"/>
              <a:buChar char="•"/>
            </a:pPr>
            <a:endParaRPr lang="en-AU" dirty="0"/>
          </a:p>
          <a:p>
            <a:pPr marL="285750" indent="-285750">
              <a:buFont typeface="Arial" panose="020B0604020202020204" pitchFamily="34" charset="0"/>
              <a:buChar char="•"/>
            </a:pPr>
            <a:r>
              <a:rPr lang="en-AU" dirty="0"/>
              <a:t>1973 Aboriginal Tent Embassy</a:t>
            </a:r>
          </a:p>
          <a:p>
            <a:endParaRPr lang="en-AU" dirty="0" smtClean="0"/>
          </a:p>
          <a:p>
            <a:endParaRPr lang="en-AU" dirty="0"/>
          </a:p>
        </p:txBody>
      </p:sp>
      <p:sp>
        <p:nvSpPr>
          <p:cNvPr id="7" name="TextBox 6"/>
          <p:cNvSpPr txBox="1"/>
          <p:nvPr/>
        </p:nvSpPr>
        <p:spPr>
          <a:xfrm>
            <a:off x="4438184" y="2228119"/>
            <a:ext cx="4078859" cy="2585323"/>
          </a:xfrm>
          <a:prstGeom prst="rect">
            <a:avLst/>
          </a:prstGeom>
          <a:noFill/>
        </p:spPr>
        <p:txBody>
          <a:bodyPr wrap="square" rtlCol="0">
            <a:spAutoFit/>
          </a:bodyPr>
          <a:lstStyle/>
          <a:p>
            <a:pPr marL="285750" indent="-285750">
              <a:buFont typeface="Arial" panose="020B0604020202020204" pitchFamily="34" charset="0"/>
              <a:buChar char="•"/>
            </a:pPr>
            <a:r>
              <a:rPr lang="en-AU" dirty="0" smtClean="0"/>
              <a:t>1976 </a:t>
            </a:r>
            <a:r>
              <a:rPr lang="en-AU" dirty="0"/>
              <a:t>Land Rights (NT) and 1992 ‘Mabo Decision</a:t>
            </a:r>
            <a:r>
              <a:rPr lang="en-AU" dirty="0" smtClean="0"/>
              <a:t>’</a:t>
            </a:r>
          </a:p>
          <a:p>
            <a:pPr marL="285750" indent="-285750">
              <a:buFont typeface="Arial" panose="020B0604020202020204" pitchFamily="34" charset="0"/>
              <a:buChar char="•"/>
            </a:pPr>
            <a:endParaRPr lang="en-AU" dirty="0"/>
          </a:p>
          <a:p>
            <a:pPr marL="285750" indent="-285750">
              <a:buFont typeface="Arial" panose="020B0604020202020204" pitchFamily="34" charset="0"/>
              <a:buChar char="•"/>
            </a:pPr>
            <a:r>
              <a:rPr lang="en-AU" dirty="0" smtClean="0"/>
              <a:t>1988 Bicentennial Protest Marches</a:t>
            </a:r>
          </a:p>
          <a:p>
            <a:pPr marL="285750" indent="-285750">
              <a:buFont typeface="Arial" panose="020B0604020202020204" pitchFamily="34" charset="0"/>
              <a:buChar char="•"/>
            </a:pPr>
            <a:endParaRPr lang="en-AU" dirty="0" smtClean="0"/>
          </a:p>
          <a:p>
            <a:pPr marL="285750" indent="-285750">
              <a:buFont typeface="Arial" panose="020B0604020202020204" pitchFamily="34" charset="0"/>
              <a:buChar char="•"/>
            </a:pPr>
            <a:r>
              <a:rPr lang="en-AU" dirty="0"/>
              <a:t>1989 Royal Commission into Aboriginal Deaths in </a:t>
            </a:r>
            <a:r>
              <a:rPr lang="en-AU" dirty="0" smtClean="0"/>
              <a:t>Custody</a:t>
            </a:r>
            <a:endParaRPr lang="en-AU" dirty="0"/>
          </a:p>
          <a:p>
            <a:endParaRPr lang="en-AU" dirty="0"/>
          </a:p>
          <a:p>
            <a:endParaRPr lang="en-AU" dirty="0"/>
          </a:p>
        </p:txBody>
      </p:sp>
      <p:sp>
        <p:nvSpPr>
          <p:cNvPr id="8" name="TextBox 7"/>
          <p:cNvSpPr txBox="1"/>
          <p:nvPr/>
        </p:nvSpPr>
        <p:spPr>
          <a:xfrm>
            <a:off x="468350" y="4467398"/>
            <a:ext cx="8048693" cy="1754326"/>
          </a:xfrm>
          <a:prstGeom prst="rect">
            <a:avLst/>
          </a:prstGeom>
          <a:noFill/>
        </p:spPr>
        <p:txBody>
          <a:bodyPr wrap="square" rtlCol="0">
            <a:spAutoFit/>
          </a:bodyPr>
          <a:lstStyle/>
          <a:p>
            <a:r>
              <a:rPr lang="en-AU" dirty="0" smtClean="0"/>
              <a:t>What do you know about these events?</a:t>
            </a:r>
          </a:p>
          <a:p>
            <a:r>
              <a:rPr lang="en-AU" dirty="0" smtClean="0"/>
              <a:t>How </a:t>
            </a:r>
            <a:r>
              <a:rPr lang="en-AU" dirty="0"/>
              <a:t>did </a:t>
            </a:r>
            <a:r>
              <a:rPr lang="en-AU" dirty="0" smtClean="0"/>
              <a:t>they </a:t>
            </a:r>
            <a:r>
              <a:rPr lang="en-AU" dirty="0"/>
              <a:t>build public awareness about the injustices faced by Aboriginal and Torres Strait Islander </a:t>
            </a:r>
            <a:r>
              <a:rPr lang="en-AU" dirty="0" smtClean="0"/>
              <a:t>peoples?</a:t>
            </a:r>
          </a:p>
          <a:p>
            <a:r>
              <a:rPr lang="en-AU" dirty="0"/>
              <a:t>D</a:t>
            </a:r>
            <a:r>
              <a:rPr lang="en-AU" dirty="0" smtClean="0"/>
              <a:t>id they contribute to public awareness about the Stolen Generations?</a:t>
            </a:r>
          </a:p>
          <a:p>
            <a:r>
              <a:rPr lang="en-AU" dirty="0" smtClean="0"/>
              <a:t>What are the challenges for mainstream Australian </a:t>
            </a:r>
          </a:p>
          <a:p>
            <a:r>
              <a:rPr lang="en-AU" dirty="0" smtClean="0"/>
              <a:t>society to acknowledge this history?</a:t>
            </a:r>
            <a:endParaRPr lang="en-AU" dirty="0"/>
          </a:p>
        </p:txBody>
      </p:sp>
    </p:spTree>
    <p:extLst>
      <p:ext uri="{BB962C8B-B14F-4D97-AF65-F5344CB8AC3E}">
        <p14:creationId xmlns:p14="http://schemas.microsoft.com/office/powerpoint/2010/main" val="29907710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78E23"/>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82364" y="413792"/>
            <a:ext cx="8205788" cy="1143000"/>
          </a:xfrm>
        </p:spPr>
        <p:txBody>
          <a:bodyPr/>
          <a:lstStyle/>
          <a:p>
            <a:r>
              <a:rPr lang="en-AU" dirty="0"/>
              <a:t>Kinchela Boys home</a:t>
            </a:r>
            <a:br>
              <a:rPr lang="en-AU" dirty="0"/>
            </a:br>
            <a:r>
              <a:rPr lang="en-AU" sz="2400" dirty="0"/>
              <a:t>Secondary Schools Resource Years 10-12.</a:t>
            </a:r>
          </a:p>
        </p:txBody>
      </p:sp>
      <p:pic>
        <p:nvPicPr>
          <p:cNvPr id="3" name="Picture Placeholder 2"/>
          <p:cNvPicPr>
            <a:picLocks noGrp="1" noChangeAspect="1"/>
          </p:cNvPicPr>
          <p:nvPr>
            <p:ph type="pic" sz="quarter" idx="11"/>
          </p:nvPr>
        </p:nvPicPr>
        <p:blipFill rotWithShape="1">
          <a:blip r:embed="rId3">
            <a:extLst>
              <a:ext uri="{28A0092B-C50C-407E-A947-70E740481C1C}">
                <a14:useLocalDpi xmlns:a14="http://schemas.microsoft.com/office/drawing/2010/main" val="0"/>
              </a:ext>
            </a:extLst>
          </a:blip>
          <a:srcRect l="7519" t="624" r="9819"/>
          <a:stretch/>
        </p:blipFill>
        <p:spPr>
          <a:xfrm>
            <a:off x="4140530" y="2074510"/>
            <a:ext cx="4825260" cy="1831884"/>
          </a:xfr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2364" y="2074510"/>
            <a:ext cx="3818404" cy="2863802"/>
          </a:xfrm>
          <a:prstGeom prst="rect">
            <a:avLst/>
          </a:prstGeom>
        </p:spPr>
      </p:pic>
      <p:sp>
        <p:nvSpPr>
          <p:cNvPr id="9" name="Rectangle 8"/>
          <p:cNvSpPr/>
          <p:nvPr/>
        </p:nvSpPr>
        <p:spPr>
          <a:xfrm>
            <a:off x="4140530" y="4039391"/>
            <a:ext cx="4825260" cy="769441"/>
          </a:xfrm>
          <a:prstGeom prst="rect">
            <a:avLst/>
          </a:prstGeom>
        </p:spPr>
        <p:txBody>
          <a:bodyPr wrap="square">
            <a:spAutoFit/>
          </a:bodyPr>
          <a:lstStyle/>
          <a:p>
            <a:pPr lvl="0">
              <a:spcBef>
                <a:spcPct val="20000"/>
              </a:spcBef>
            </a:pPr>
            <a:r>
              <a:rPr lang="en-AU" sz="1100" dirty="0">
                <a:solidFill>
                  <a:schemeClr val="bg1"/>
                </a:solidFill>
                <a:cs typeface="Arial"/>
              </a:rPr>
              <a:t>Kinchela Boys Home (KBH) Survivors at gate at the site of KBH in Kempsey. A symbol of the forcible removal of Aboriginal children form their families, this gate has been added to the National Museum of Australia’s Collection.   </a:t>
            </a:r>
            <a:r>
              <a:rPr lang="en-AU" sz="1050" dirty="0">
                <a:solidFill>
                  <a:schemeClr val="bg1"/>
                </a:solidFill>
                <a:cs typeface="Arial"/>
              </a:rPr>
              <a:t>Photograph </a:t>
            </a:r>
            <a:r>
              <a:rPr lang="en-AU" sz="1050" dirty="0" smtClean="0">
                <a:solidFill>
                  <a:schemeClr val="bg1"/>
                </a:solidFill>
                <a:cs typeface="Arial"/>
              </a:rPr>
              <a:t>credits: </a:t>
            </a:r>
            <a:r>
              <a:rPr lang="en-AU" sz="1050" dirty="0">
                <a:solidFill>
                  <a:schemeClr val="bg1"/>
                </a:solidFill>
                <a:cs typeface="Arial"/>
              </a:rPr>
              <a:t>Peter </a:t>
            </a:r>
            <a:r>
              <a:rPr lang="en-AU" sz="1050" dirty="0" err="1" smtClean="0">
                <a:solidFill>
                  <a:schemeClr val="bg1"/>
                </a:solidFill>
                <a:cs typeface="Arial"/>
              </a:rPr>
              <a:t>Minniecon</a:t>
            </a:r>
            <a:r>
              <a:rPr lang="en-AU" sz="1050" dirty="0" smtClean="0">
                <a:solidFill>
                  <a:schemeClr val="bg1"/>
                </a:solidFill>
                <a:cs typeface="Arial"/>
              </a:rPr>
              <a:t> </a:t>
            </a:r>
            <a:endParaRPr lang="en-AU" sz="1050" dirty="0">
              <a:solidFill>
                <a:schemeClr val="bg1"/>
              </a:solidFill>
              <a:cs typeface="Arial"/>
            </a:endParaRPr>
          </a:p>
        </p:txBody>
      </p:sp>
      <p:pic>
        <p:nvPicPr>
          <p:cNvPr id="7" name="Picture 6"/>
          <p:cNvPicPr>
            <a:picLocks noChangeAspect="1"/>
          </p:cNvPicPr>
          <p:nvPr/>
        </p:nvPicPr>
        <p:blipFill>
          <a:blip r:embed="rId5"/>
          <a:stretch>
            <a:fillRect/>
          </a:stretch>
        </p:blipFill>
        <p:spPr>
          <a:xfrm>
            <a:off x="381147" y="5456030"/>
            <a:ext cx="1205800" cy="1086306"/>
          </a:xfrm>
          <a:prstGeom prst="rect">
            <a:avLst/>
          </a:prstGeom>
        </p:spPr>
      </p:pic>
    </p:spTree>
    <p:extLst>
      <p:ext uri="{BB962C8B-B14F-4D97-AF65-F5344CB8AC3E}">
        <p14:creationId xmlns:p14="http://schemas.microsoft.com/office/powerpoint/2010/main" val="257184336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323904" y="468742"/>
            <a:ext cx="7956749" cy="810886"/>
          </a:xfrm>
        </p:spPr>
        <p:txBody>
          <a:bodyPr/>
          <a:lstStyle/>
          <a:p>
            <a:r>
              <a:rPr lang="en-AU" dirty="0" smtClean="0">
                <a:solidFill>
                  <a:srgbClr val="E78E23"/>
                </a:solidFill>
              </a:rPr>
              <a:t>Bringing THEM HOME</a:t>
            </a:r>
            <a:endParaRPr lang="en-AU" dirty="0">
              <a:solidFill>
                <a:srgbClr val="E78E23"/>
              </a:solidFill>
            </a:endParaRPr>
          </a:p>
        </p:txBody>
      </p:sp>
      <p:sp>
        <p:nvSpPr>
          <p:cNvPr id="8" name="Text Placeholder 7"/>
          <p:cNvSpPr>
            <a:spLocks noGrp="1"/>
          </p:cNvSpPr>
          <p:nvPr>
            <p:ph type="body" sz="quarter" idx="10"/>
          </p:nvPr>
        </p:nvSpPr>
        <p:spPr>
          <a:xfrm>
            <a:off x="334537" y="1476107"/>
            <a:ext cx="4534643" cy="3754756"/>
          </a:xfrm>
        </p:spPr>
        <p:txBody>
          <a:bodyPr/>
          <a:lstStyle/>
          <a:p>
            <a:r>
              <a:rPr lang="en-AU" dirty="0" smtClean="0"/>
              <a:t>Since the 1997 BTH report there have been some significant steps, including:</a:t>
            </a:r>
          </a:p>
          <a:p>
            <a:pPr marL="285750" indent="-285750">
              <a:buFont typeface="Arial" panose="020B0604020202020204" pitchFamily="34" charset="0"/>
              <a:buChar char="•"/>
            </a:pPr>
            <a:r>
              <a:rPr lang="en-AU" dirty="0" smtClean="0"/>
              <a:t>Annual recognition of Sorry Day 26 May</a:t>
            </a:r>
          </a:p>
          <a:p>
            <a:pPr marL="285750" indent="-285750">
              <a:buFont typeface="Arial" panose="020B0604020202020204" pitchFamily="34" charset="0"/>
              <a:buChar char="•"/>
            </a:pPr>
            <a:r>
              <a:rPr lang="en-AU" dirty="0"/>
              <a:t>Establishment of Survivor Organisations</a:t>
            </a:r>
          </a:p>
          <a:p>
            <a:pPr marL="285750" indent="-285750">
              <a:buFont typeface="Arial" panose="020B0604020202020204" pitchFamily="34" charset="0"/>
              <a:buChar char="•"/>
            </a:pPr>
            <a:r>
              <a:rPr lang="en-AU" dirty="0" smtClean="0"/>
              <a:t>National Apology 2008</a:t>
            </a:r>
          </a:p>
          <a:p>
            <a:pPr marL="285750" indent="-285750">
              <a:buFont typeface="Arial" panose="020B0604020202020204" pitchFamily="34" charset="0"/>
              <a:buChar char="•"/>
            </a:pPr>
            <a:r>
              <a:rPr lang="en-AU" dirty="0"/>
              <a:t>Establishment of the Healing </a:t>
            </a:r>
            <a:r>
              <a:rPr lang="en-AU" dirty="0" smtClean="0"/>
              <a:t>Foundation</a:t>
            </a:r>
          </a:p>
          <a:p>
            <a:pPr marL="285750" indent="-285750">
              <a:buFont typeface="Arial" panose="020B0604020202020204" pitchFamily="34" charset="0"/>
              <a:buChar char="•"/>
            </a:pPr>
            <a:r>
              <a:rPr lang="en-AU" dirty="0" smtClean="0"/>
              <a:t>State and Territory Level Apologies and Inquiries.</a:t>
            </a:r>
            <a:endParaRPr lang="en-AU" dirty="0"/>
          </a:p>
          <a:p>
            <a:pPr marL="285750" indent="-285750">
              <a:buFont typeface="Arial" panose="020B0604020202020204" pitchFamily="34" charset="0"/>
              <a:buChar char="•"/>
            </a:pPr>
            <a:r>
              <a:rPr lang="en-AU" dirty="0" smtClean="0"/>
              <a:t>3 State Level Compensation schemes (TAS, SA and NSW) but no National Level Scheme.</a:t>
            </a:r>
          </a:p>
          <a:p>
            <a:r>
              <a:rPr lang="en-AU" dirty="0"/>
              <a:t>What do you know about these?</a:t>
            </a:r>
          </a:p>
          <a:p>
            <a:r>
              <a:rPr lang="en-AU" dirty="0"/>
              <a:t>How much impact have these changes had on raising the awareness of Australian society about the Stolen Generations?</a:t>
            </a:r>
          </a:p>
          <a:p>
            <a:endParaRPr lang="en-AU" dirty="0" smtClean="0"/>
          </a:p>
          <a:p>
            <a:pPr marL="285750" indent="-285750">
              <a:buFont typeface="Arial" panose="020B0604020202020204" pitchFamily="34" charset="0"/>
              <a:buChar char="•"/>
            </a:pPr>
            <a:endParaRPr lang="en-AU" dirty="0" smtClean="0"/>
          </a:p>
          <a:p>
            <a:endParaRPr lang="en-AU" dirty="0" smtClean="0"/>
          </a:p>
          <a:p>
            <a:endParaRPr lang="en-AU" dirty="0"/>
          </a:p>
          <a:p>
            <a:endParaRPr lang="en-AU" dirty="0"/>
          </a:p>
        </p:txBody>
      </p:sp>
      <p:sp>
        <p:nvSpPr>
          <p:cNvPr id="9" name="Text Placeholder 8"/>
          <p:cNvSpPr>
            <a:spLocks noGrp="1"/>
          </p:cNvSpPr>
          <p:nvPr>
            <p:ph type="body" sz="quarter" idx="11"/>
          </p:nvPr>
        </p:nvSpPr>
        <p:spPr>
          <a:xfrm>
            <a:off x="4869180" y="4942259"/>
            <a:ext cx="4001440" cy="289020"/>
          </a:xfrm>
        </p:spPr>
        <p:txBody>
          <a:bodyPr/>
          <a:lstStyle/>
          <a:p>
            <a:r>
              <a:rPr lang="en-AU" dirty="0" smtClean="0"/>
              <a:t>The smoking of the ‘Kinchela’ gate which was thought to be lost. Source: Kinchela Boys Home Aboriginal Corporation</a:t>
            </a:r>
            <a:endParaRPr lang="en-AU" dirty="0"/>
          </a:p>
        </p:txBody>
      </p:sp>
      <p:pic>
        <p:nvPicPr>
          <p:cNvPr id="4" name="Picture Placeholder 3"/>
          <p:cNvPicPr>
            <a:picLocks noGrp="1" noChangeAspect="1"/>
          </p:cNvPicPr>
          <p:nvPr>
            <p:ph type="pic" sz="quarter" idx="12"/>
          </p:nvPr>
        </p:nvPicPr>
        <p:blipFill rotWithShape="1">
          <a:blip r:embed="rId3">
            <a:extLst>
              <a:ext uri="{28A0092B-C50C-407E-A947-70E740481C1C}">
                <a14:useLocalDpi xmlns:a14="http://schemas.microsoft.com/office/drawing/2010/main" val="0"/>
              </a:ext>
            </a:extLst>
          </a:blip>
          <a:srcRect l="5510" t="1176" r="-151"/>
          <a:stretch/>
        </p:blipFill>
        <p:spPr>
          <a:xfrm>
            <a:off x="4869180" y="1544070"/>
            <a:ext cx="4001440" cy="3133746"/>
          </a:xfrm>
        </p:spPr>
      </p:pic>
    </p:spTree>
    <p:extLst>
      <p:ext uri="{BB962C8B-B14F-4D97-AF65-F5344CB8AC3E}">
        <p14:creationId xmlns:p14="http://schemas.microsoft.com/office/powerpoint/2010/main" val="221851423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322381" y="413793"/>
            <a:ext cx="8173919" cy="810886"/>
          </a:xfrm>
        </p:spPr>
        <p:txBody>
          <a:bodyPr/>
          <a:lstStyle/>
          <a:p>
            <a:r>
              <a:rPr lang="en-AU" dirty="0" smtClean="0">
                <a:solidFill>
                  <a:srgbClr val="E78E23"/>
                </a:solidFill>
              </a:rPr>
              <a:t>Bringing THEM HOME</a:t>
            </a:r>
            <a:endParaRPr lang="en-AU" dirty="0">
              <a:solidFill>
                <a:srgbClr val="E78E23"/>
              </a:solidFill>
            </a:endParaRPr>
          </a:p>
        </p:txBody>
      </p:sp>
      <p:sp>
        <p:nvSpPr>
          <p:cNvPr id="4" name="Text Placeholder 3"/>
          <p:cNvSpPr>
            <a:spLocks noGrp="1"/>
          </p:cNvSpPr>
          <p:nvPr>
            <p:ph type="body" sz="quarter" idx="10"/>
          </p:nvPr>
        </p:nvSpPr>
        <p:spPr>
          <a:xfrm>
            <a:off x="322381" y="1540090"/>
            <a:ext cx="4032448" cy="3886241"/>
          </a:xfrm>
        </p:spPr>
        <p:txBody>
          <a:bodyPr/>
          <a:lstStyle/>
          <a:p>
            <a:r>
              <a:rPr lang="en-AU" dirty="0" smtClean="0"/>
              <a:t>Truth and Justice are essential steps in order to achieve Healing and Reconciliation.</a:t>
            </a:r>
            <a:endParaRPr lang="en-AU" dirty="0"/>
          </a:p>
          <a:p>
            <a:pPr marL="285750" indent="-285750">
              <a:buFont typeface="Arial" panose="020B0604020202020204" pitchFamily="34" charset="0"/>
              <a:buChar char="•"/>
            </a:pPr>
            <a:r>
              <a:rPr lang="en-AU" dirty="0"/>
              <a:t>What are Survivors </a:t>
            </a:r>
            <a:r>
              <a:rPr lang="en-AU" dirty="0" smtClean="0"/>
              <a:t>from KBH and other Survivors of the Stolen Generations saying </a:t>
            </a:r>
            <a:r>
              <a:rPr lang="en-AU" dirty="0"/>
              <a:t>about progress so far in implementing the recommendations  from the BTH </a:t>
            </a:r>
            <a:r>
              <a:rPr lang="en-AU" dirty="0" smtClean="0"/>
              <a:t>Report?</a:t>
            </a:r>
          </a:p>
          <a:p>
            <a:pPr marL="285750" indent="-285750">
              <a:buFont typeface="Arial" panose="020B0604020202020204" pitchFamily="34" charset="0"/>
              <a:buChar char="•"/>
            </a:pPr>
            <a:r>
              <a:rPr lang="en-AU" dirty="0" smtClean="0"/>
              <a:t>What effect might the attitude suggesting people ‘get over it’ have for Survivors of the Stolen Generations trying to heal?</a:t>
            </a:r>
          </a:p>
          <a:p>
            <a:pPr marL="285750" indent="-285750">
              <a:buFont typeface="Arial" panose="020B0604020202020204" pitchFamily="34" charset="0"/>
              <a:buChar char="•"/>
            </a:pPr>
            <a:r>
              <a:rPr lang="en-AU" dirty="0" smtClean="0"/>
              <a:t>What do you think Survivors would </a:t>
            </a:r>
            <a:r>
              <a:rPr lang="en-AU" dirty="0"/>
              <a:t>like to see happen to address the trauma they are still living with?</a:t>
            </a:r>
          </a:p>
          <a:p>
            <a:endParaRPr lang="en-AU" dirty="0"/>
          </a:p>
        </p:txBody>
      </p:sp>
      <p:sp>
        <p:nvSpPr>
          <p:cNvPr id="5" name="Text Placeholder 4"/>
          <p:cNvSpPr>
            <a:spLocks noGrp="1"/>
          </p:cNvSpPr>
          <p:nvPr>
            <p:ph type="body" sz="quarter" idx="11"/>
          </p:nvPr>
        </p:nvSpPr>
        <p:spPr>
          <a:xfrm>
            <a:off x="4514850" y="5244662"/>
            <a:ext cx="4254496" cy="450787"/>
          </a:xfrm>
        </p:spPr>
        <p:txBody>
          <a:bodyPr/>
          <a:lstStyle/>
          <a:p>
            <a:r>
              <a:rPr lang="en-AU" sz="900" dirty="0" smtClean="0"/>
              <a:t>“Small Steps to Hell” by Uncle Richard Campbell. Each black dot represents an Aboriginal boy taken from their family, their culture and brought to Kinchela Boys Home. Source: KBH Conservation Management Plan  </a:t>
            </a:r>
            <a:endParaRPr lang="en-AU" sz="900" dirty="0"/>
          </a:p>
        </p:txBody>
      </p:sp>
      <p:pic>
        <p:nvPicPr>
          <p:cNvPr id="8" name="Picture Placeholder 10"/>
          <p:cNvPicPr>
            <a:picLocks noChangeAspect="1"/>
          </p:cNvPicPr>
          <p:nvPr/>
        </p:nvPicPr>
        <p:blipFill rotWithShape="1">
          <a:blip r:embed="rId3">
            <a:extLst>
              <a:ext uri="{28A0092B-C50C-407E-A947-70E740481C1C}">
                <a14:useLocalDpi xmlns:a14="http://schemas.microsoft.com/office/drawing/2010/main" val="0"/>
              </a:ext>
            </a:extLst>
          </a:blip>
          <a:srcRect l="8379" t="-220" r="11094" b="6426"/>
          <a:stretch/>
        </p:blipFill>
        <p:spPr>
          <a:xfrm>
            <a:off x="4514850" y="1635787"/>
            <a:ext cx="4254496" cy="3530726"/>
          </a:xfrm>
          <a:prstGeom prst="rect">
            <a:avLst/>
          </a:prstGeom>
        </p:spPr>
      </p:pic>
    </p:spTree>
    <p:extLst>
      <p:ext uri="{BB962C8B-B14F-4D97-AF65-F5344CB8AC3E}">
        <p14:creationId xmlns:p14="http://schemas.microsoft.com/office/powerpoint/2010/main" val="244973353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E78E23"/>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429409" y="1328706"/>
            <a:ext cx="8285182" cy="5114987"/>
          </a:xfrm>
          <a:prstGeom prst="rect">
            <a:avLst/>
          </a:prstGeom>
        </p:spPr>
      </p:pic>
    </p:spTree>
    <p:extLst>
      <p:ext uri="{BB962C8B-B14F-4D97-AF65-F5344CB8AC3E}">
        <p14:creationId xmlns:p14="http://schemas.microsoft.com/office/powerpoint/2010/main" val="374369594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6579" y="413792"/>
            <a:ext cx="8691937" cy="767410"/>
          </a:xfrm>
        </p:spPr>
        <p:txBody>
          <a:bodyPr/>
          <a:lstStyle/>
          <a:p>
            <a:r>
              <a:rPr lang="en-AU" sz="3200" dirty="0" err="1" smtClean="0">
                <a:solidFill>
                  <a:srgbClr val="E78E23"/>
                </a:solidFill>
              </a:rPr>
              <a:t>Kbh</a:t>
            </a:r>
            <a:r>
              <a:rPr lang="en-AU" sz="3200" dirty="0" smtClean="0">
                <a:solidFill>
                  <a:srgbClr val="E78E23"/>
                </a:solidFill>
              </a:rPr>
              <a:t> conservation management plan</a:t>
            </a:r>
            <a:endParaRPr lang="en-AU" sz="3200" dirty="0">
              <a:solidFill>
                <a:srgbClr val="E78E23"/>
              </a:solidFill>
            </a:endParaRPr>
          </a:p>
        </p:txBody>
      </p:sp>
      <p:sp>
        <p:nvSpPr>
          <p:cNvPr id="3" name="Text Placeholder 2"/>
          <p:cNvSpPr>
            <a:spLocks noGrp="1"/>
          </p:cNvSpPr>
          <p:nvPr>
            <p:ph type="body" sz="quarter" idx="10"/>
          </p:nvPr>
        </p:nvSpPr>
        <p:spPr>
          <a:xfrm>
            <a:off x="246579" y="1667775"/>
            <a:ext cx="4983538" cy="3886241"/>
          </a:xfrm>
        </p:spPr>
        <p:txBody>
          <a:bodyPr/>
          <a:lstStyle/>
          <a:p>
            <a:r>
              <a:rPr lang="en-AU" dirty="0" smtClean="0"/>
              <a:t>One thing of critical importance to Survivors is for Government support to preserve sites of significance and establish </a:t>
            </a:r>
            <a:r>
              <a:rPr lang="en-AU" dirty="0"/>
              <a:t>m</a:t>
            </a:r>
            <a:r>
              <a:rPr lang="en-AU" dirty="0" smtClean="0"/>
              <a:t>useums and healing centres.</a:t>
            </a:r>
          </a:p>
          <a:p>
            <a:r>
              <a:rPr lang="en-AU" dirty="0" smtClean="0"/>
              <a:t>Kinchela Boys Home Aboriginal Corporation is in the process of negotiating for control of the former KBH site. </a:t>
            </a:r>
          </a:p>
          <a:p>
            <a:r>
              <a:rPr lang="en-AU" dirty="0" smtClean="0"/>
              <a:t>KBHAC has developed a Conservation Management Plan for the site. They intend to retain, and where possible reinforce and communicate the deep significance (values and associations) of this place. </a:t>
            </a:r>
          </a:p>
          <a:p>
            <a:pPr marL="285750" indent="-285750">
              <a:buFont typeface="Arial" panose="020B0604020202020204" pitchFamily="34" charset="0"/>
              <a:buChar char="•"/>
            </a:pPr>
            <a:r>
              <a:rPr lang="en-AU" dirty="0" smtClean="0"/>
              <a:t>Why is it important for Survivor communities to have control of their significant historical sites and records? </a:t>
            </a:r>
            <a:endParaRPr lang="en-AU" dirty="0"/>
          </a:p>
          <a:p>
            <a:endParaRPr lang="en-AU" dirty="0"/>
          </a:p>
        </p:txBody>
      </p:sp>
      <p:sp>
        <p:nvSpPr>
          <p:cNvPr id="4" name="Text Placeholder 3"/>
          <p:cNvSpPr>
            <a:spLocks noGrp="1"/>
          </p:cNvSpPr>
          <p:nvPr>
            <p:ph type="body" sz="quarter" idx="11"/>
          </p:nvPr>
        </p:nvSpPr>
        <p:spPr>
          <a:xfrm>
            <a:off x="5230117" y="4453013"/>
            <a:ext cx="3708399" cy="346841"/>
          </a:xfrm>
        </p:spPr>
        <p:txBody>
          <a:bodyPr/>
          <a:lstStyle/>
          <a:p>
            <a:r>
              <a:rPr lang="en-AU" dirty="0"/>
              <a:t>SOURCE: Unlocking the Past to Free the Future:  A KBH Conservation Management Plan </a:t>
            </a:r>
          </a:p>
          <a:p>
            <a:endParaRPr lang="en-AU" dirty="0"/>
          </a:p>
        </p:txBody>
      </p:sp>
      <p:pic>
        <p:nvPicPr>
          <p:cNvPr id="6" name="Picture Placeholder 5"/>
          <p:cNvPicPr>
            <a:picLocks noGrp="1" noChangeAspect="1"/>
          </p:cNvPicPr>
          <p:nvPr>
            <p:ph type="pic" sz="quarter" idx="12"/>
          </p:nvPr>
        </p:nvPicPr>
        <p:blipFill rotWithShape="1">
          <a:blip r:embed="rId3">
            <a:extLst>
              <a:ext uri="{28A0092B-C50C-407E-A947-70E740481C1C}">
                <a14:useLocalDpi xmlns:a14="http://schemas.microsoft.com/office/drawing/2010/main" val="0"/>
              </a:ext>
            </a:extLst>
          </a:blip>
          <a:srcRect l="-51" t="-1062" r="-57" b="-1"/>
          <a:stretch/>
        </p:blipFill>
        <p:spPr>
          <a:xfrm>
            <a:off x="5264330" y="1752040"/>
            <a:ext cx="3674186" cy="2616708"/>
          </a:xfrm>
          <a:prstGeom prst="rect">
            <a:avLst/>
          </a:prstGeom>
        </p:spPr>
      </p:pic>
    </p:spTree>
    <p:extLst>
      <p:ext uri="{BB962C8B-B14F-4D97-AF65-F5344CB8AC3E}">
        <p14:creationId xmlns:p14="http://schemas.microsoft.com/office/powerpoint/2010/main" val="363078063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E78E23"/>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399154" y="962658"/>
            <a:ext cx="8486368" cy="5701912"/>
          </a:xfrm>
          <a:prstGeom prst="rect">
            <a:avLst/>
          </a:prstGeom>
        </p:spPr>
      </p:pic>
    </p:spTree>
    <p:extLst>
      <p:ext uri="{BB962C8B-B14F-4D97-AF65-F5344CB8AC3E}">
        <p14:creationId xmlns:p14="http://schemas.microsoft.com/office/powerpoint/2010/main" val="56507640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0028" y="366900"/>
            <a:ext cx="7956748" cy="723346"/>
          </a:xfrm>
        </p:spPr>
        <p:txBody>
          <a:bodyPr/>
          <a:lstStyle/>
          <a:p>
            <a:r>
              <a:rPr lang="en-AU" sz="3600" dirty="0" smtClean="0">
                <a:solidFill>
                  <a:srgbClr val="E78E23"/>
                </a:solidFill>
              </a:rPr>
              <a:t>International obligations</a:t>
            </a:r>
            <a:endParaRPr lang="en-AU" sz="3600" dirty="0">
              <a:solidFill>
                <a:srgbClr val="E78E23"/>
              </a:solidFill>
            </a:endParaRPr>
          </a:p>
        </p:txBody>
      </p:sp>
      <p:sp>
        <p:nvSpPr>
          <p:cNvPr id="3" name="Text Placeholder 2"/>
          <p:cNvSpPr>
            <a:spLocks noGrp="1"/>
          </p:cNvSpPr>
          <p:nvPr>
            <p:ph type="body" sz="quarter" idx="10"/>
          </p:nvPr>
        </p:nvSpPr>
        <p:spPr>
          <a:xfrm>
            <a:off x="240028" y="1090246"/>
            <a:ext cx="8704680" cy="4487594"/>
          </a:xfrm>
        </p:spPr>
        <p:txBody>
          <a:bodyPr numCol="1"/>
          <a:lstStyle/>
          <a:p>
            <a:r>
              <a:rPr lang="en-AU" dirty="0" smtClean="0">
                <a:hlinkClick r:id="rId3"/>
              </a:rPr>
              <a:t>United Nations Declaration of Human Rights</a:t>
            </a:r>
            <a:endParaRPr lang="en-AU" dirty="0" smtClean="0"/>
          </a:p>
          <a:p>
            <a:r>
              <a:rPr lang="en-AU" dirty="0"/>
              <a:t>Australia was a founding member of the UN and played a prominent role in the negotiation of the UN Charter in 1945. </a:t>
            </a:r>
            <a:r>
              <a:rPr lang="en-AU" dirty="0" smtClean="0"/>
              <a:t>This declaration is not a treaty and so does not have any legal obligations. It does however set forth a set of values to be adhered to such as: </a:t>
            </a:r>
          </a:p>
          <a:p>
            <a:pPr marR="18000"/>
            <a:r>
              <a:rPr lang="en-AU" i="1" dirty="0">
                <a:solidFill>
                  <a:srgbClr val="000000"/>
                </a:solidFill>
                <a:latin typeface="DGCDAO+ArialUnicodeMS"/>
              </a:rPr>
              <a:t>Article </a:t>
            </a:r>
            <a:r>
              <a:rPr lang="en-AU" i="1" dirty="0" smtClean="0">
                <a:solidFill>
                  <a:srgbClr val="000000"/>
                </a:solidFill>
                <a:latin typeface="DGCDAO+ArialUnicodeMS"/>
              </a:rPr>
              <a:t>5: No </a:t>
            </a:r>
            <a:r>
              <a:rPr lang="en-AU" i="1" dirty="0">
                <a:solidFill>
                  <a:srgbClr val="000000"/>
                </a:solidFill>
                <a:latin typeface="DGCDAO+ArialUnicodeMS"/>
              </a:rPr>
              <a:t>one shall be subjected to torture or to cruel, inhuman or degrading treatment or punishment. </a:t>
            </a:r>
            <a:endParaRPr lang="en-AU" i="1" dirty="0" smtClean="0"/>
          </a:p>
          <a:p>
            <a:endParaRPr lang="en-AU" sz="1400" dirty="0" smtClean="0">
              <a:hlinkClick r:id="rId4"/>
            </a:endParaRPr>
          </a:p>
          <a:p>
            <a:r>
              <a:rPr lang="en-AU" dirty="0" smtClean="0">
                <a:hlinkClick r:id="rId4"/>
              </a:rPr>
              <a:t>Convention </a:t>
            </a:r>
            <a:r>
              <a:rPr lang="en-AU" dirty="0">
                <a:hlinkClick r:id="rId4"/>
              </a:rPr>
              <a:t>on the Prevention and Punishment of the Crime of </a:t>
            </a:r>
            <a:r>
              <a:rPr lang="en-AU" dirty="0" smtClean="0">
                <a:hlinkClick r:id="rId4"/>
              </a:rPr>
              <a:t>Genocide</a:t>
            </a:r>
            <a:endParaRPr lang="en-AU" dirty="0" smtClean="0"/>
          </a:p>
          <a:p>
            <a:r>
              <a:rPr lang="en-AU" dirty="0" smtClean="0"/>
              <a:t>This is a treaty Australia enforced in 1951. </a:t>
            </a:r>
            <a:endParaRPr lang="en-AU" dirty="0"/>
          </a:p>
          <a:p>
            <a:r>
              <a:rPr lang="en-AU" dirty="0" smtClean="0"/>
              <a:t>In </a:t>
            </a:r>
            <a:r>
              <a:rPr lang="en-AU" dirty="0"/>
              <a:t>the present Convention, genocide means any of the following acts committed with intent to destroy, in whole or in part, a national, ethnical, racial or religious group, as such:</a:t>
            </a:r>
          </a:p>
          <a:p>
            <a:r>
              <a:rPr lang="en-AU" dirty="0" smtClean="0"/>
              <a:t>(</a:t>
            </a:r>
            <a:r>
              <a:rPr lang="en-AU" dirty="0"/>
              <a:t>e) Forcibly transferring children of the group to another group.</a:t>
            </a:r>
          </a:p>
          <a:p>
            <a:endParaRPr lang="en-AU" dirty="0" smtClean="0"/>
          </a:p>
        </p:txBody>
      </p:sp>
      <p:sp>
        <p:nvSpPr>
          <p:cNvPr id="4" name="Rectangle 3"/>
          <p:cNvSpPr/>
          <p:nvPr/>
        </p:nvSpPr>
        <p:spPr>
          <a:xfrm>
            <a:off x="240028" y="5577840"/>
            <a:ext cx="5372102" cy="923330"/>
          </a:xfrm>
          <a:prstGeom prst="rect">
            <a:avLst/>
          </a:prstGeom>
        </p:spPr>
        <p:txBody>
          <a:bodyPr wrap="square">
            <a:spAutoFit/>
          </a:bodyPr>
          <a:lstStyle/>
          <a:p>
            <a:pPr marL="285750" indent="-285750">
              <a:buFont typeface="Arial" panose="020B0604020202020204" pitchFamily="34" charset="0"/>
              <a:buChar char="•"/>
            </a:pPr>
            <a:r>
              <a:rPr lang="en-AU" dirty="0"/>
              <a:t>Having learned of the experiences of the KBH </a:t>
            </a:r>
            <a:r>
              <a:rPr lang="en-AU" dirty="0" smtClean="0"/>
              <a:t>Survivors</a:t>
            </a:r>
            <a:r>
              <a:rPr lang="en-AU" dirty="0"/>
              <a:t>, </a:t>
            </a:r>
            <a:r>
              <a:rPr lang="en-AU" dirty="0" smtClean="0"/>
              <a:t>do you believe Australia was living </a:t>
            </a:r>
            <a:r>
              <a:rPr lang="en-AU" dirty="0"/>
              <a:t>up to </a:t>
            </a:r>
            <a:r>
              <a:rPr lang="en-AU" dirty="0" smtClean="0"/>
              <a:t>their </a:t>
            </a:r>
            <a:r>
              <a:rPr lang="en-AU" dirty="0"/>
              <a:t>international obligations</a:t>
            </a:r>
            <a:r>
              <a:rPr lang="en-AU" dirty="0" smtClean="0"/>
              <a:t>? Why/why not?</a:t>
            </a:r>
            <a:endParaRPr lang="en-AU" dirty="0"/>
          </a:p>
        </p:txBody>
      </p:sp>
    </p:spTree>
    <p:extLst>
      <p:ext uri="{BB962C8B-B14F-4D97-AF65-F5344CB8AC3E}">
        <p14:creationId xmlns:p14="http://schemas.microsoft.com/office/powerpoint/2010/main" val="375501564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413792"/>
            <a:ext cx="7956748" cy="1143000"/>
          </a:xfrm>
        </p:spPr>
        <p:txBody>
          <a:bodyPr/>
          <a:lstStyle/>
          <a:p>
            <a:r>
              <a:rPr lang="en-AU" sz="2800" dirty="0">
                <a:solidFill>
                  <a:srgbClr val="E78E23"/>
                </a:solidFill>
              </a:rPr>
              <a:t>United Nations Declaration on the Rights of Indigenous peoples (</a:t>
            </a:r>
            <a:r>
              <a:rPr lang="en-AU" sz="2800" dirty="0" err="1">
                <a:solidFill>
                  <a:srgbClr val="E78E23"/>
                </a:solidFill>
              </a:rPr>
              <a:t>Undrip</a:t>
            </a:r>
            <a:r>
              <a:rPr lang="en-AU" sz="2800" dirty="0">
                <a:solidFill>
                  <a:srgbClr val="E78E23"/>
                </a:solidFill>
              </a:rPr>
              <a:t>)</a:t>
            </a:r>
            <a:endParaRPr lang="en-AU" dirty="0">
              <a:solidFill>
                <a:srgbClr val="E78E23"/>
              </a:solidFill>
            </a:endParaRPr>
          </a:p>
        </p:txBody>
      </p:sp>
      <p:sp>
        <p:nvSpPr>
          <p:cNvPr id="3" name="Text Placeholder 2"/>
          <p:cNvSpPr>
            <a:spLocks noGrp="1"/>
          </p:cNvSpPr>
          <p:nvPr>
            <p:ph type="body" sz="quarter" idx="10"/>
          </p:nvPr>
        </p:nvSpPr>
        <p:spPr>
          <a:xfrm>
            <a:off x="179512" y="1687486"/>
            <a:ext cx="5760640" cy="3787142"/>
          </a:xfrm>
        </p:spPr>
        <p:txBody>
          <a:bodyPr/>
          <a:lstStyle/>
          <a:p>
            <a:r>
              <a:rPr lang="en-AU" dirty="0" smtClean="0"/>
              <a:t>       UNDRIP </a:t>
            </a:r>
            <a:r>
              <a:rPr lang="en-AU" dirty="0"/>
              <a:t>affirms the minimum standards for the </a:t>
            </a:r>
            <a:r>
              <a:rPr lang="en-AU" dirty="0" smtClean="0"/>
              <a:t>     	survival</a:t>
            </a:r>
            <a:r>
              <a:rPr lang="en-AU" dirty="0"/>
              <a:t>, dignity and well-being of the Indigenous </a:t>
            </a:r>
            <a:r>
              <a:rPr lang="en-AU" dirty="0" smtClean="0"/>
              <a:t>	peoples </a:t>
            </a:r>
            <a:r>
              <a:rPr lang="en-AU" dirty="0"/>
              <a:t>worldwide.</a:t>
            </a:r>
          </a:p>
          <a:p>
            <a:pPr marL="285750" indent="-285750">
              <a:buFont typeface="Arial" panose="020B0604020202020204" pitchFamily="34" charset="0"/>
              <a:buChar char="•"/>
            </a:pPr>
            <a:r>
              <a:rPr lang="en-AU" dirty="0"/>
              <a:t>It was passed by the General Assembly in 2007 with 143 votes for, 11 abstentions and 4 votes against. The countries who voted against UNDRIP were USA, Australia, New Zealand and Canada. In 2009 Australia endorsed UNDRIP. Why do you think this was not endorsed until 2009? </a:t>
            </a:r>
          </a:p>
          <a:p>
            <a:pPr marL="285750" indent="-285750">
              <a:buFont typeface="Arial" panose="020B0604020202020204" pitchFamily="34" charset="0"/>
              <a:buChar char="•"/>
            </a:pPr>
            <a:r>
              <a:rPr lang="en-AU" dirty="0"/>
              <a:t>UNDRIP is non-binding and does not affect existing Australian law. What do you think this means? </a:t>
            </a:r>
          </a:p>
          <a:p>
            <a:pPr marL="285750" indent="-285750">
              <a:buFont typeface="Arial" panose="020B0604020202020204" pitchFamily="34" charset="0"/>
              <a:buChar char="•"/>
            </a:pPr>
            <a:r>
              <a:rPr lang="en-AU" dirty="0"/>
              <a:t>Were you aware of this document before today? </a:t>
            </a:r>
          </a:p>
          <a:p>
            <a:pPr marL="285750" indent="-285750">
              <a:buFont typeface="Arial" panose="020B0604020202020204" pitchFamily="34" charset="0"/>
              <a:buChar char="•"/>
            </a:pPr>
            <a:r>
              <a:rPr lang="en-AU" dirty="0"/>
              <a:t>As a non-binding document what role does this document have in shaping future legislation? </a:t>
            </a:r>
          </a:p>
          <a:p>
            <a:pPr marL="285750" indent="-285750">
              <a:buFont typeface="Arial" panose="020B0604020202020204" pitchFamily="34" charset="0"/>
              <a:buChar char="•"/>
            </a:pPr>
            <a:r>
              <a:rPr lang="en-AU" dirty="0"/>
              <a:t>Why is this document important in our society today</a:t>
            </a:r>
            <a:r>
              <a:rPr lang="en-AU" dirty="0" smtClean="0"/>
              <a:t>?</a:t>
            </a:r>
            <a:endParaRPr lang="en-AU" dirty="0"/>
          </a:p>
        </p:txBody>
      </p:sp>
      <p:sp>
        <p:nvSpPr>
          <p:cNvPr id="4" name="Text Placeholder 3"/>
          <p:cNvSpPr>
            <a:spLocks noGrp="1"/>
          </p:cNvSpPr>
          <p:nvPr>
            <p:ph type="body" sz="quarter" idx="11"/>
          </p:nvPr>
        </p:nvSpPr>
        <p:spPr>
          <a:xfrm>
            <a:off x="6050071" y="5490035"/>
            <a:ext cx="2705840" cy="243222"/>
          </a:xfrm>
        </p:spPr>
        <p:txBody>
          <a:bodyPr/>
          <a:lstStyle/>
          <a:p>
            <a:r>
              <a:rPr lang="en-AU" sz="800"/>
              <a:t>Source: National Congress of Australia’s First Peoples</a:t>
            </a:r>
          </a:p>
        </p:txBody>
      </p:sp>
      <p:pic>
        <p:nvPicPr>
          <p:cNvPr id="7" name="Picture 2" descr="https://word-edit.officeapps.live.com/we/ResReader.ashx?v=00000000-0000-0000-0000-000000000014&amp;n=E2o31.img&amp;rndm=6908604d-51f9-488b-ad87-f064db9d79cc&amp;WOPIsrc=https%3A%2F%2Fcaritasaus%2Dmy%2Esharepoint%2Ecom%2Fpersonal%2Fmelissam%5Fcaritas%5Forg%5Fau%2F%5Fvti%5Fbin%2Fwopi%2Eashx%2Ffiles%2F46ea98ec9e5e4dab820e66f3b405a567&amp;access_token=eyJ0eXAiOiJKV1QiLCJhbGciOiJSUzI1NiIsIng1dCI6ImpOX1RsZ1otUUk0UHZpc2pTVnpKMW9ySnRnOCJ9%2EeyJhdWQiOiJ3b3BpL2Nhcml0YXNhdXMtbXkuc2hhcmVwb2ludC5jb21AZTU3MTM1MjQtY2JiNC00NTc5LThjMjUtYjM0ZjUzNWU4NDQ0IiwiaXNzIjoiMDAwMDAwMDMtMDAwMC0wZmYxLWNlMDAtMDAwMDAwMDAwMDAwQDkwMTQwMTIyLTg1MTYtMTFlMS04ZWZmLTQ5MzA0OTI0MDE5YiIsIm5iZiI6IjE0OTQ4MjI0MjciLCJleHAiOiIxNDk0ODU4NDI3IiwibmFtZWlkIjoiMCMuZnxtZW1iZXJzaGlwfHVybiUzYXNwbyUzYWFub24jNzNhOTcyYTI5ZDA5OGNmOWQ0ZmQ3YWYwNDA3MzIwNzNkMTkwMzliODk3OTIwYWM3ZDQ5MTczMTMyY2M4N2M5ZSIsIm5paSI6Im1pY3Jvc29mdC5zaGFyZXBvaW50IiwiaXN1c2VyIjoidHJ1ZSIsImNhY2hla2V5IjoiMGguZnxtZW1iZXJzaGlwfHVybiUzYXNwbyUzYWFub24jNzNhOTcyYTI5ZDA5OGNmOWQ0ZmQ3YWYwNDA3MzIwNzNkMTkwMzliODk3OTIwYWM3ZDQ5MTczMTMyY2M4N2M5ZSIsImlzbG9vcGJhY2siOiJUcnVlIiwiYXBwY3R4IjoiNDZlYTk4ZWM5ZTVlNGRhYjgyMGU2NmYzYjQwNWE1Njc7dlhqbUZlRWpsc2p4TTFaeTMxT2ZFVmlKQUUwPTtEZWZhdWx0OzZlNGJkYzc0OTJhYzQyMjRiZDg1YmU3MDYwMWJlN2E1OztUcnVlOzs7MCJ9%2EmZMFDkzjr92AQlr16VimQ%5F4TNDWO98Tj8XhvDNIYFFLO7JHgzu50yuI%5FVjqEevDlmmxtvIXTeu6GTDb7IYG43eZIN0npgTAl%2DbKcPXjr%5FCdeaRDR1ebrdb3sHdEuAYUWovNttInk62nOY6lNNxwfu%5FvAwj79ICddVC%5FKcsKfbsx5ngC2NkK%5FRHVeUATkqpQPIa2K6NiXTtlm7rZNmrQSMZmGcgg99sSQzGUzaWIEi7lB1BswErZHXFa79mS%5F%5FT5FiNoOMPCCd05skA4FXGrpcGJAlAdGXaj%5FyFt9sWC5x3Ey5%2Dabk6dI2ppiNNuZ6QpjoZMxkqGw%2DSalmWjgAgXPpw&amp;access_token_ttl=1494858427457&amp;usid=156658d0-09f8-4fbe-9080-78080937191a&amp;build=16.0.8210.5950&amp;waccluster=HK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1521" y="1791587"/>
            <a:ext cx="256318" cy="36726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Placeholder 5">
            <a:hlinkClick r:id="rId4"/>
          </p:cNvPr>
          <p:cNvPicPr>
            <a:picLocks noGrp="1" noChangeAspect="1"/>
          </p:cNvPicPr>
          <p:nvPr>
            <p:ph type="pic" sz="quarter" idx="12"/>
          </p:nvPr>
        </p:nvPicPr>
        <p:blipFill rotWithShape="1">
          <a:blip r:embed="rId5">
            <a:extLst>
              <a:ext uri="{28A0092B-C50C-407E-A947-70E740481C1C}">
                <a14:useLocalDpi xmlns:a14="http://schemas.microsoft.com/office/drawing/2010/main" val="0"/>
              </a:ext>
            </a:extLst>
          </a:blip>
          <a:srcRect t="169" b="-23"/>
          <a:stretch/>
        </p:blipFill>
        <p:spPr>
          <a:xfrm>
            <a:off x="6084168" y="1687486"/>
            <a:ext cx="2671742" cy="3787142"/>
          </a:xfrm>
        </p:spPr>
      </p:pic>
    </p:spTree>
    <p:extLst>
      <p:ext uri="{BB962C8B-B14F-4D97-AF65-F5344CB8AC3E}">
        <p14:creationId xmlns:p14="http://schemas.microsoft.com/office/powerpoint/2010/main" val="205440328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413792"/>
            <a:ext cx="8244780" cy="1143000"/>
          </a:xfrm>
        </p:spPr>
        <p:txBody>
          <a:bodyPr/>
          <a:lstStyle/>
          <a:p>
            <a:r>
              <a:rPr lang="en-AU" sz="2800" dirty="0">
                <a:solidFill>
                  <a:srgbClr val="E78E23"/>
                </a:solidFill>
              </a:rPr>
              <a:t>United Nations Declaration on the Rights of Indigenous peoples (</a:t>
            </a:r>
            <a:r>
              <a:rPr lang="en-AU" sz="2800" dirty="0" err="1">
                <a:solidFill>
                  <a:srgbClr val="E78E23"/>
                </a:solidFill>
              </a:rPr>
              <a:t>Undrip</a:t>
            </a:r>
            <a:r>
              <a:rPr lang="en-AU" sz="2800" dirty="0">
                <a:solidFill>
                  <a:srgbClr val="E78E23"/>
                </a:solidFill>
              </a:rPr>
              <a:t>)</a:t>
            </a:r>
          </a:p>
        </p:txBody>
      </p:sp>
      <p:sp>
        <p:nvSpPr>
          <p:cNvPr id="3" name="Text Placeholder 2"/>
          <p:cNvSpPr>
            <a:spLocks noGrp="1"/>
          </p:cNvSpPr>
          <p:nvPr>
            <p:ph type="body" sz="quarter" idx="10"/>
          </p:nvPr>
        </p:nvSpPr>
        <p:spPr>
          <a:xfrm>
            <a:off x="251519" y="1579920"/>
            <a:ext cx="5407875" cy="3886241"/>
          </a:xfrm>
        </p:spPr>
        <p:txBody>
          <a:bodyPr/>
          <a:lstStyle/>
          <a:p>
            <a:r>
              <a:rPr lang="en-AU" dirty="0" smtClean="0"/>
              <a:t>	Read UNDRIP and discuss: </a:t>
            </a:r>
          </a:p>
          <a:p>
            <a:endParaRPr lang="en-AU" sz="1000" dirty="0" smtClean="0"/>
          </a:p>
          <a:p>
            <a:pPr marL="285750" indent="-285750">
              <a:buFont typeface="Arial" panose="020B0604020202020204" pitchFamily="34" charset="0"/>
              <a:buChar char="•"/>
            </a:pPr>
            <a:r>
              <a:rPr lang="en-AU" dirty="0" smtClean="0"/>
              <a:t>Which </a:t>
            </a:r>
            <a:r>
              <a:rPr lang="en-AU" dirty="0"/>
              <a:t>of do these Rights do you think are reality in our society? Which ones are protected by law? Why may this be the case?</a:t>
            </a:r>
          </a:p>
          <a:p>
            <a:pPr marL="285750" indent="-285750">
              <a:buFont typeface="Arial" panose="020B0604020202020204" pitchFamily="34" charset="0"/>
              <a:buChar char="•"/>
            </a:pPr>
            <a:r>
              <a:rPr lang="en-AU" dirty="0"/>
              <a:t>Do any of the Articles included in the document surprise you? Which ones and why?</a:t>
            </a:r>
          </a:p>
          <a:p>
            <a:pPr marL="285750" indent="-285750">
              <a:buFont typeface="Arial" panose="020B0604020202020204" pitchFamily="34" charset="0"/>
              <a:buChar char="•"/>
            </a:pPr>
            <a:r>
              <a:rPr lang="en-AU" dirty="0"/>
              <a:t>Where can you see </a:t>
            </a:r>
            <a:r>
              <a:rPr lang="en-AU" dirty="0">
                <a:hlinkClick r:id="rId3"/>
              </a:rPr>
              <a:t>Catholic Social Teaching</a:t>
            </a:r>
            <a:r>
              <a:rPr lang="en-AU" dirty="0"/>
              <a:t> (CST) in this document? </a:t>
            </a:r>
          </a:p>
          <a:p>
            <a:pPr marL="285750" indent="-285750">
              <a:buFont typeface="Arial" panose="020B0604020202020204" pitchFamily="34" charset="0"/>
              <a:buChar char="•"/>
            </a:pPr>
            <a:r>
              <a:rPr lang="en-AU" dirty="0"/>
              <a:t>How are the CSTs of Subsidiarity, Solidarity and Dignity of the Human Person reflected in this document?</a:t>
            </a:r>
          </a:p>
          <a:p>
            <a:pPr marL="285750" indent="-285750">
              <a:buFont typeface="Arial" panose="020B0604020202020204" pitchFamily="34" charset="0"/>
              <a:buChar char="•"/>
            </a:pPr>
            <a:r>
              <a:rPr lang="en-AU" dirty="0"/>
              <a:t>In light of what you have learnt about the Stolen Generations, and the experiences of the KBH Survivors, what do you </a:t>
            </a:r>
            <a:r>
              <a:rPr lang="en-AU" dirty="0" smtClean="0"/>
              <a:t>believe is </a:t>
            </a:r>
            <a:r>
              <a:rPr lang="en-AU" dirty="0"/>
              <a:t>the significance of UNDRIP?</a:t>
            </a:r>
          </a:p>
          <a:p>
            <a:endParaRPr lang="en-AU" dirty="0"/>
          </a:p>
        </p:txBody>
      </p:sp>
      <p:pic>
        <p:nvPicPr>
          <p:cNvPr id="7" name="Picture Placeholder 6">
            <a:hlinkClick r:id="rId4"/>
          </p:cNvPr>
          <p:cNvPicPr>
            <a:picLocks noGrp="1" noChangeAspect="1"/>
          </p:cNvPicPr>
          <p:nvPr>
            <p:ph type="pic" sz="quarter" idx="12"/>
          </p:nvPr>
        </p:nvPicPr>
        <p:blipFill rotWithShape="1">
          <a:blip r:embed="rId5"/>
          <a:srcRect t="428" b="235"/>
          <a:stretch/>
        </p:blipFill>
        <p:spPr>
          <a:xfrm>
            <a:off x="5940152" y="1605201"/>
            <a:ext cx="2759298" cy="3911250"/>
          </a:xfrm>
          <a:prstGeom prst="rect">
            <a:avLst/>
          </a:prstGeom>
        </p:spPr>
      </p:pic>
      <p:sp>
        <p:nvSpPr>
          <p:cNvPr id="6" name="Text Placeholder 3"/>
          <p:cNvSpPr txBox="1">
            <a:spLocks/>
          </p:cNvSpPr>
          <p:nvPr/>
        </p:nvSpPr>
        <p:spPr>
          <a:xfrm>
            <a:off x="5940152" y="5564861"/>
            <a:ext cx="2705840" cy="243222"/>
          </a:xfrm>
          <a:prstGeom prst="rect">
            <a:avLst/>
          </a:prstGeom>
        </p:spPr>
        <p:txBody>
          <a:bodyPr>
            <a:noAutofit/>
          </a:bodyPr>
          <a:lstStyle>
            <a:lvl1pPr marL="0" indent="0" algn="l" defTabSz="457200" rtl="0" eaLnBrk="1" latinLnBrk="0" hangingPunct="1">
              <a:spcBef>
                <a:spcPct val="20000"/>
              </a:spcBef>
              <a:buFontTx/>
              <a:buNone/>
              <a:defRPr sz="1050" kern="1200">
                <a:solidFill>
                  <a:schemeClr val="tx1"/>
                </a:solidFill>
                <a:latin typeface="Arial"/>
                <a:ea typeface="+mn-ea"/>
                <a:cs typeface="Arial"/>
              </a:defRPr>
            </a:lvl1pPr>
            <a:lvl2pPr marL="457200" indent="0" algn="l" defTabSz="457200" rtl="0" eaLnBrk="1" latinLnBrk="0" hangingPunct="1">
              <a:spcBef>
                <a:spcPct val="20000"/>
              </a:spcBef>
              <a:buFontTx/>
              <a:buNone/>
              <a:defRPr sz="1400" kern="1200">
                <a:solidFill>
                  <a:schemeClr val="tx1"/>
                </a:solidFill>
                <a:latin typeface=""/>
                <a:ea typeface="+mn-ea"/>
                <a:cs typeface="+mn-cs"/>
              </a:defRPr>
            </a:lvl2pPr>
            <a:lvl3pPr marL="914400" indent="0" algn="l" defTabSz="457200" rtl="0" eaLnBrk="1" latinLnBrk="0" hangingPunct="1">
              <a:spcBef>
                <a:spcPct val="20000"/>
              </a:spcBef>
              <a:buFontTx/>
              <a:buNone/>
              <a:defRPr sz="1400" kern="1200">
                <a:solidFill>
                  <a:schemeClr val="tx1"/>
                </a:solidFill>
                <a:latin typeface=""/>
                <a:ea typeface="+mn-ea"/>
                <a:cs typeface="+mn-cs"/>
              </a:defRPr>
            </a:lvl3pPr>
            <a:lvl4pPr marL="1371600" indent="0" algn="l" defTabSz="457200" rtl="0" eaLnBrk="1" latinLnBrk="0" hangingPunct="1">
              <a:spcBef>
                <a:spcPct val="20000"/>
              </a:spcBef>
              <a:buFontTx/>
              <a:buNone/>
              <a:defRPr sz="1400" kern="1200">
                <a:solidFill>
                  <a:schemeClr val="tx1"/>
                </a:solidFill>
                <a:latin typeface=""/>
                <a:ea typeface="+mn-ea"/>
                <a:cs typeface="+mn-cs"/>
              </a:defRPr>
            </a:lvl4pPr>
            <a:lvl5pPr marL="1828800" indent="0" algn="l" defTabSz="457200" rtl="0" eaLnBrk="1" latinLnBrk="0" hangingPunct="1">
              <a:spcBef>
                <a:spcPct val="20000"/>
              </a:spcBef>
              <a:buFontTx/>
              <a:buNone/>
              <a:defRPr sz="1400" kern="1200">
                <a:solidFill>
                  <a:schemeClr val="tx1"/>
                </a:solidFill>
                <a:latin typeface=""/>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AU" sz="800" dirty="0"/>
              <a:t>Source: National Congress of Australia’s First Peoples</a:t>
            </a:r>
          </a:p>
        </p:txBody>
      </p:sp>
      <p:pic>
        <p:nvPicPr>
          <p:cNvPr id="8" name="Picture 2" descr="https://word-edit.officeapps.live.com/we/ResReader.ashx?v=00000000-0000-0000-0000-000000000014&amp;n=E2o31.img&amp;rndm=6908604d-51f9-488b-ad87-f064db9d79cc&amp;WOPIsrc=https%3A%2F%2Fcaritasaus%2Dmy%2Esharepoint%2Ecom%2Fpersonal%2Fmelissam%5Fcaritas%5Forg%5Fau%2F%5Fvti%5Fbin%2Fwopi%2Eashx%2Ffiles%2F46ea98ec9e5e4dab820e66f3b405a567&amp;access_token=eyJ0eXAiOiJKV1QiLCJhbGciOiJSUzI1NiIsIng1dCI6ImpOX1RsZ1otUUk0UHZpc2pTVnpKMW9ySnRnOCJ9%2EeyJhdWQiOiJ3b3BpL2Nhcml0YXNhdXMtbXkuc2hhcmVwb2ludC5jb21AZTU3MTM1MjQtY2JiNC00NTc5LThjMjUtYjM0ZjUzNWU4NDQ0IiwiaXNzIjoiMDAwMDAwMDMtMDAwMC0wZmYxLWNlMDAtMDAwMDAwMDAwMDAwQDkwMTQwMTIyLTg1MTYtMTFlMS04ZWZmLTQ5MzA0OTI0MDE5YiIsIm5iZiI6IjE0OTQ4MjI0MjciLCJleHAiOiIxNDk0ODU4NDI3IiwibmFtZWlkIjoiMCMuZnxtZW1iZXJzaGlwfHVybiUzYXNwbyUzYWFub24jNzNhOTcyYTI5ZDA5OGNmOWQ0ZmQ3YWYwNDA3MzIwNzNkMTkwMzliODk3OTIwYWM3ZDQ5MTczMTMyY2M4N2M5ZSIsIm5paSI6Im1pY3Jvc29mdC5zaGFyZXBvaW50IiwiaXN1c2VyIjoidHJ1ZSIsImNhY2hla2V5IjoiMGguZnxtZW1iZXJzaGlwfHVybiUzYXNwbyUzYWFub24jNzNhOTcyYTI5ZDA5OGNmOWQ0ZmQ3YWYwNDA3MzIwNzNkMTkwMzliODk3OTIwYWM3ZDQ5MTczMTMyY2M4N2M5ZSIsImlzbG9vcGJhY2siOiJUcnVlIiwiYXBwY3R4IjoiNDZlYTk4ZWM5ZTVlNGRhYjgyMGU2NmYzYjQwNWE1Njc7dlhqbUZlRWpsc2p4TTFaeTMxT2ZFVmlKQUUwPTtEZWZhdWx0OzZlNGJkYzc0OTJhYzQyMjRiZDg1YmU3MDYwMWJlN2E1OztUcnVlOzs7MCJ9%2EmZMFDkzjr92AQlr16VimQ%5F4TNDWO98Tj8XhvDNIYFFLO7JHgzu50yuI%5FVjqEevDlmmxtvIXTeu6GTDb7IYG43eZIN0npgTAl%2DbKcPXjr%5FCdeaRDR1ebrdb3sHdEuAYUWovNttInk62nOY6lNNxwfu%5FvAwj79ICddVC%5FKcsKfbsx5ngC2NkK%5FRHVeUATkqpQPIa2K6NiXTtlm7rZNmrQSMZmGcgg99sSQzGUzaWIEi7lB1BswErZHXFa79mS%5F%5FT5FiNoOMPCCd05skA4FXGrpcGJAlAdGXaj%5FyFt9sWC5x3Ey5%2Dabk6dI2ppiNNuZ6QpjoZMxkqGw%2DSalmWjgAgXPpw&amp;access_token_ttl=1494858427457&amp;usid=156658d0-09f8-4fbe-9080-78080937191a&amp;build=16.0.8210.5950&amp;waccluster=HK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1524" y="1579920"/>
            <a:ext cx="296758" cy="4252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363173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3059" y="436920"/>
            <a:ext cx="8081665" cy="1143000"/>
          </a:xfrm>
        </p:spPr>
        <p:txBody>
          <a:bodyPr/>
          <a:lstStyle/>
          <a:p>
            <a:r>
              <a:rPr lang="en-AU" sz="2800" dirty="0">
                <a:solidFill>
                  <a:srgbClr val="E78E23"/>
                </a:solidFill>
              </a:rPr>
              <a:t>United Nations Declaration on the Rights of Indigenous peoples (</a:t>
            </a:r>
            <a:r>
              <a:rPr lang="en-AU" sz="2800" dirty="0" err="1">
                <a:solidFill>
                  <a:srgbClr val="E78E23"/>
                </a:solidFill>
              </a:rPr>
              <a:t>Undrip</a:t>
            </a:r>
            <a:r>
              <a:rPr lang="en-AU" sz="2800" dirty="0">
                <a:solidFill>
                  <a:srgbClr val="E78E23"/>
                </a:solidFill>
              </a:rPr>
              <a:t>)</a:t>
            </a:r>
          </a:p>
        </p:txBody>
      </p:sp>
      <p:sp>
        <p:nvSpPr>
          <p:cNvPr id="3" name="Text Placeholder 2"/>
          <p:cNvSpPr>
            <a:spLocks noGrp="1"/>
          </p:cNvSpPr>
          <p:nvPr>
            <p:ph type="body" sz="quarter" idx="10"/>
          </p:nvPr>
        </p:nvSpPr>
        <p:spPr>
          <a:xfrm>
            <a:off x="539552" y="1579920"/>
            <a:ext cx="5165874" cy="3886241"/>
          </a:xfrm>
        </p:spPr>
        <p:txBody>
          <a:bodyPr/>
          <a:lstStyle/>
          <a:p>
            <a:r>
              <a:rPr lang="en-AU" dirty="0" smtClean="0"/>
              <a:t>	Investigate </a:t>
            </a:r>
            <a:r>
              <a:rPr lang="en-AU" dirty="0"/>
              <a:t>the Articles and look at their </a:t>
            </a:r>
            <a:r>
              <a:rPr lang="en-AU" dirty="0" smtClean="0"/>
              <a:t>	significance </a:t>
            </a:r>
            <a:r>
              <a:rPr lang="en-AU" dirty="0"/>
              <a:t>in relation to Kinchela Boys </a:t>
            </a:r>
            <a:r>
              <a:rPr lang="en-AU" dirty="0" smtClean="0"/>
              <a:t>	Home </a:t>
            </a:r>
            <a:r>
              <a:rPr lang="en-AU" dirty="0"/>
              <a:t>and the Stolen Generations more </a:t>
            </a:r>
            <a:r>
              <a:rPr lang="en-AU" dirty="0" smtClean="0"/>
              <a:t>	broadly</a:t>
            </a:r>
            <a:r>
              <a:rPr lang="en-AU" dirty="0"/>
              <a:t>. </a:t>
            </a:r>
          </a:p>
          <a:p>
            <a:pPr marL="285750" indent="-285750">
              <a:buFont typeface="Arial" panose="020B0604020202020204" pitchFamily="34" charset="0"/>
              <a:buChar char="•"/>
            </a:pPr>
            <a:r>
              <a:rPr lang="en-AU" dirty="0"/>
              <a:t>Find references in the stories, poems and videos watched of rights which are not the reality in Australia today. How may we work to get these rights recognised?</a:t>
            </a:r>
          </a:p>
          <a:p>
            <a:pPr marL="285750" indent="-285750">
              <a:buFont typeface="Arial" panose="020B0604020202020204" pitchFamily="34" charset="0"/>
              <a:buChar char="•"/>
            </a:pPr>
            <a:r>
              <a:rPr lang="en-AU" dirty="0"/>
              <a:t>Which articles stand out and resonate with you as particularly significant having watched </a:t>
            </a:r>
            <a:r>
              <a:rPr lang="en-AU" dirty="0" smtClean="0"/>
              <a:t>listened </a:t>
            </a:r>
            <a:r>
              <a:rPr lang="en-AU" dirty="0"/>
              <a:t>to the stories of </a:t>
            </a:r>
            <a:r>
              <a:rPr lang="en-AU" dirty="0" smtClean="0"/>
              <a:t>survivors </a:t>
            </a:r>
            <a:r>
              <a:rPr lang="en-AU" dirty="0"/>
              <a:t>of the Stolen Generations? </a:t>
            </a:r>
          </a:p>
          <a:p>
            <a:pPr marL="285750" indent="-285750">
              <a:buFont typeface="Arial" panose="020B0604020202020204" pitchFamily="34" charset="0"/>
              <a:buChar char="•"/>
            </a:pPr>
            <a:r>
              <a:rPr lang="en-AU" dirty="0"/>
              <a:t>What is the significance of the </a:t>
            </a:r>
            <a:r>
              <a:rPr lang="en-AU" i="1" dirty="0">
                <a:hlinkClick r:id="rId3"/>
              </a:rPr>
              <a:t>Mabo</a:t>
            </a:r>
            <a:r>
              <a:rPr lang="en-AU" dirty="0"/>
              <a:t> decision on this </a:t>
            </a:r>
            <a:r>
              <a:rPr lang="en-AU" dirty="0" smtClean="0"/>
              <a:t>charter</a:t>
            </a:r>
            <a:r>
              <a:rPr lang="en-AU" dirty="0"/>
              <a:t>? </a:t>
            </a:r>
          </a:p>
          <a:p>
            <a:pPr marL="285750" indent="-285750">
              <a:buFont typeface="Arial" panose="020B0604020202020204" pitchFamily="34" charset="0"/>
              <a:buChar char="•"/>
            </a:pPr>
            <a:r>
              <a:rPr lang="en-AU" dirty="0"/>
              <a:t>Has the recognition of </a:t>
            </a:r>
            <a:r>
              <a:rPr lang="en-AU" dirty="0" smtClean="0"/>
              <a:t>the Native </a:t>
            </a:r>
            <a:r>
              <a:rPr lang="en-AU" dirty="0"/>
              <a:t>Title in Australia created any opportunities for justice for Survivors of the Stolen Generations? </a:t>
            </a:r>
          </a:p>
          <a:p>
            <a:r>
              <a:rPr lang="en-AU" dirty="0"/>
              <a:t> </a:t>
            </a:r>
          </a:p>
          <a:p>
            <a:pPr marL="285750" indent="-285750">
              <a:buFont typeface="Arial" panose="020B0604020202020204" pitchFamily="34" charset="0"/>
              <a:buChar char="•"/>
            </a:pPr>
            <a:endParaRPr lang="en-AU" dirty="0"/>
          </a:p>
          <a:p>
            <a:endParaRPr lang="en-AU" dirty="0"/>
          </a:p>
        </p:txBody>
      </p:sp>
      <p:pic>
        <p:nvPicPr>
          <p:cNvPr id="7" name="Picture Placeholder 6">
            <a:hlinkClick r:id="rId4"/>
          </p:cNvPr>
          <p:cNvPicPr>
            <a:picLocks noGrp="1" noChangeAspect="1"/>
          </p:cNvPicPr>
          <p:nvPr>
            <p:ph type="pic" sz="quarter" idx="12"/>
          </p:nvPr>
        </p:nvPicPr>
        <p:blipFill rotWithShape="1">
          <a:blip r:embed="rId5"/>
          <a:srcRect t="428" b="235"/>
          <a:stretch/>
        </p:blipFill>
        <p:spPr>
          <a:xfrm>
            <a:off x="5940152" y="1630215"/>
            <a:ext cx="2759298" cy="3911250"/>
          </a:xfrm>
          <a:prstGeom prst="rect">
            <a:avLst/>
          </a:prstGeom>
        </p:spPr>
      </p:pic>
      <p:sp>
        <p:nvSpPr>
          <p:cNvPr id="6" name="Text Placeholder 3"/>
          <p:cNvSpPr txBox="1">
            <a:spLocks/>
          </p:cNvSpPr>
          <p:nvPr/>
        </p:nvSpPr>
        <p:spPr>
          <a:xfrm>
            <a:off x="5940152" y="5541465"/>
            <a:ext cx="2705840" cy="243222"/>
          </a:xfrm>
          <a:prstGeom prst="rect">
            <a:avLst/>
          </a:prstGeom>
        </p:spPr>
        <p:txBody>
          <a:bodyPr>
            <a:noAutofit/>
          </a:bodyPr>
          <a:lstStyle>
            <a:lvl1pPr marL="0" indent="0" algn="l" defTabSz="457200" rtl="0" eaLnBrk="1" latinLnBrk="0" hangingPunct="1">
              <a:spcBef>
                <a:spcPct val="20000"/>
              </a:spcBef>
              <a:buFontTx/>
              <a:buNone/>
              <a:defRPr sz="1050" kern="1200">
                <a:solidFill>
                  <a:schemeClr val="tx1"/>
                </a:solidFill>
                <a:latin typeface="Arial"/>
                <a:ea typeface="+mn-ea"/>
                <a:cs typeface="Arial"/>
              </a:defRPr>
            </a:lvl1pPr>
            <a:lvl2pPr marL="457200" indent="0" algn="l" defTabSz="457200" rtl="0" eaLnBrk="1" latinLnBrk="0" hangingPunct="1">
              <a:spcBef>
                <a:spcPct val="20000"/>
              </a:spcBef>
              <a:buFontTx/>
              <a:buNone/>
              <a:defRPr sz="1400" kern="1200">
                <a:solidFill>
                  <a:schemeClr val="tx1"/>
                </a:solidFill>
                <a:latin typeface=""/>
                <a:ea typeface="+mn-ea"/>
                <a:cs typeface="+mn-cs"/>
              </a:defRPr>
            </a:lvl2pPr>
            <a:lvl3pPr marL="914400" indent="0" algn="l" defTabSz="457200" rtl="0" eaLnBrk="1" latinLnBrk="0" hangingPunct="1">
              <a:spcBef>
                <a:spcPct val="20000"/>
              </a:spcBef>
              <a:buFontTx/>
              <a:buNone/>
              <a:defRPr sz="1400" kern="1200">
                <a:solidFill>
                  <a:schemeClr val="tx1"/>
                </a:solidFill>
                <a:latin typeface=""/>
                <a:ea typeface="+mn-ea"/>
                <a:cs typeface="+mn-cs"/>
              </a:defRPr>
            </a:lvl3pPr>
            <a:lvl4pPr marL="1371600" indent="0" algn="l" defTabSz="457200" rtl="0" eaLnBrk="1" latinLnBrk="0" hangingPunct="1">
              <a:spcBef>
                <a:spcPct val="20000"/>
              </a:spcBef>
              <a:buFontTx/>
              <a:buNone/>
              <a:defRPr sz="1400" kern="1200">
                <a:solidFill>
                  <a:schemeClr val="tx1"/>
                </a:solidFill>
                <a:latin typeface=""/>
                <a:ea typeface="+mn-ea"/>
                <a:cs typeface="+mn-cs"/>
              </a:defRPr>
            </a:lvl4pPr>
            <a:lvl5pPr marL="1828800" indent="0" algn="l" defTabSz="457200" rtl="0" eaLnBrk="1" latinLnBrk="0" hangingPunct="1">
              <a:spcBef>
                <a:spcPct val="20000"/>
              </a:spcBef>
              <a:buFontTx/>
              <a:buNone/>
              <a:defRPr sz="1400" kern="1200">
                <a:solidFill>
                  <a:schemeClr val="tx1"/>
                </a:solidFill>
                <a:latin typeface=""/>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AU" sz="800" dirty="0"/>
              <a:t>Source: National Congress of Australia’s First Peoples</a:t>
            </a:r>
          </a:p>
        </p:txBody>
      </p:sp>
      <p:pic>
        <p:nvPicPr>
          <p:cNvPr id="9" name="Picture 2" descr="https://word-edit.officeapps.live.com/we/ResReader.ashx?v=00000000-0000-0000-0000-000000000014&amp;n=E2o31.img&amp;rndm=6908604d-51f9-488b-ad87-f064db9d79cc&amp;WOPIsrc=https%3A%2F%2Fcaritasaus%2Dmy%2Esharepoint%2Ecom%2Fpersonal%2Fmelissam%5Fcaritas%5Forg%5Fau%2F%5Fvti%5Fbin%2Fwopi%2Eashx%2Ffiles%2F46ea98ec9e5e4dab820e66f3b405a567&amp;access_token=eyJ0eXAiOiJKV1QiLCJhbGciOiJSUzI1NiIsIng1dCI6ImpOX1RsZ1otUUk0UHZpc2pTVnpKMW9ySnRnOCJ9%2EeyJhdWQiOiJ3b3BpL2Nhcml0YXNhdXMtbXkuc2hhcmVwb2ludC5jb21AZTU3MTM1MjQtY2JiNC00NTc5LThjMjUtYjM0ZjUzNWU4NDQ0IiwiaXNzIjoiMDAwMDAwMDMtMDAwMC0wZmYxLWNlMDAtMDAwMDAwMDAwMDAwQDkwMTQwMTIyLTg1MTYtMTFlMS04ZWZmLTQ5MzA0OTI0MDE5YiIsIm5iZiI6IjE0OTQ4MjI0MjciLCJleHAiOiIxNDk0ODU4NDI3IiwibmFtZWlkIjoiMCMuZnxtZW1iZXJzaGlwfHVybiUzYXNwbyUzYWFub24jNzNhOTcyYTI5ZDA5OGNmOWQ0ZmQ3YWYwNDA3MzIwNzNkMTkwMzliODk3OTIwYWM3ZDQ5MTczMTMyY2M4N2M5ZSIsIm5paSI6Im1pY3Jvc29mdC5zaGFyZXBvaW50IiwiaXN1c2VyIjoidHJ1ZSIsImNhY2hla2V5IjoiMGguZnxtZW1iZXJzaGlwfHVybiUzYXNwbyUzYWFub24jNzNhOTcyYTI5ZDA5OGNmOWQ0ZmQ3YWYwNDA3MzIwNzNkMTkwMzliODk3OTIwYWM3ZDQ5MTczMTMyY2M4N2M5ZSIsImlzbG9vcGJhY2siOiJUcnVlIiwiYXBwY3R4IjoiNDZlYTk4ZWM5ZTVlNGRhYjgyMGU2NmYzYjQwNWE1Njc7dlhqbUZlRWpsc2p4TTFaeTMxT2ZFVmlKQUUwPTtEZWZhdWx0OzZlNGJkYzc0OTJhYzQyMjRiZDg1YmU3MDYwMWJlN2E1OztUcnVlOzs7MCJ9%2EmZMFDkzjr92AQlr16VimQ%5F4TNDWO98Tj8XhvDNIYFFLO7JHgzu50yuI%5FVjqEevDlmmxtvIXTeu6GTDb7IYG43eZIN0npgTAl%2DbKcPXjr%5FCdeaRDR1ebrdb3sHdEuAYUWovNttInk62nOY6lNNxwfu%5FvAwj79ICddVC%5FKcsKfbsx5ngC2NkK%5FRHVeUATkqpQPIa2K6NiXTtlm7rZNmrQSMZmGcgg99sSQzGUzaWIEi7lB1BswErZHXFa79mS%5F%5FT5FiNoOMPCCd05skA4FXGrpcGJAlAdGXaj%5FyFt9sWC5x3Ey5%2Dabk6dI2ppiNNuZ6QpjoZMxkqGw%2DSalmWjgAgXPpw&amp;access_token_ttl=1494858427457&amp;usid=156658d0-09f8-4fbe-9080-78080937191a&amp;build=16.0.8210.5950&amp;waccluster=HK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7542" y="1728202"/>
            <a:ext cx="296758" cy="4252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634338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E78E23"/>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770366" y="1941064"/>
            <a:ext cx="7838398" cy="3916398"/>
          </a:xfrm>
          <a:prstGeom prst="rect">
            <a:avLst/>
          </a:prstGeom>
        </p:spPr>
      </p:pic>
    </p:spTree>
    <p:extLst>
      <p:ext uri="{BB962C8B-B14F-4D97-AF65-F5344CB8AC3E}">
        <p14:creationId xmlns:p14="http://schemas.microsoft.com/office/powerpoint/2010/main" val="21450980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1291" y="382872"/>
            <a:ext cx="7956748" cy="926976"/>
          </a:xfrm>
        </p:spPr>
        <p:txBody>
          <a:bodyPr/>
          <a:lstStyle/>
          <a:p>
            <a:r>
              <a:rPr lang="en-AU" dirty="0">
                <a:solidFill>
                  <a:srgbClr val="E78E23"/>
                </a:solidFill>
              </a:rPr>
              <a:t>Kinchela Boys home</a:t>
            </a:r>
          </a:p>
        </p:txBody>
      </p:sp>
      <p:sp>
        <p:nvSpPr>
          <p:cNvPr id="3" name="Text Placeholder 2"/>
          <p:cNvSpPr>
            <a:spLocks noGrp="1"/>
          </p:cNvSpPr>
          <p:nvPr>
            <p:ph type="body" sz="quarter" idx="10"/>
          </p:nvPr>
        </p:nvSpPr>
        <p:spPr>
          <a:xfrm>
            <a:off x="201291" y="1296241"/>
            <a:ext cx="3451892" cy="3745349"/>
          </a:xfrm>
        </p:spPr>
        <p:txBody>
          <a:bodyPr/>
          <a:lstStyle/>
          <a:p>
            <a:r>
              <a:rPr lang="en-AU" dirty="0" smtClean="0">
                <a:hlinkClick r:id="rId3"/>
              </a:rPr>
              <a:t>Kinchela </a:t>
            </a:r>
            <a:r>
              <a:rPr lang="en-AU" dirty="0">
                <a:hlinkClick r:id="rId3"/>
              </a:rPr>
              <a:t>Boys Home </a:t>
            </a:r>
            <a:r>
              <a:rPr lang="en-AU" dirty="0"/>
              <a:t>(KBH) was established by the Aboriginal Protection Board in 1924 and closed in 1970. It is estimated that between 400-600 Aboriginal boys were removed from  their families and placed in KBH.</a:t>
            </a:r>
          </a:p>
          <a:p>
            <a:r>
              <a:rPr lang="en-AU" dirty="0" smtClean="0"/>
              <a:t>Kinchela </a:t>
            </a:r>
            <a:r>
              <a:rPr lang="en-AU" dirty="0"/>
              <a:t>Boys Home was run like a concentration camp. Inside KBH the boys suffered abuses of all kinds on a daily basis, because they were Aboriginal. They were denied the love of their families, and a childhood filled with laughter, safety and joy. They were denied the basic rights every child deserves. </a:t>
            </a:r>
            <a:endParaRPr lang="en-AU" dirty="0" smtClean="0"/>
          </a:p>
          <a:p>
            <a:endParaRPr lang="en-AU" dirty="0"/>
          </a:p>
        </p:txBody>
      </p:sp>
      <p:sp>
        <p:nvSpPr>
          <p:cNvPr id="4" name="Text Placeholder 3"/>
          <p:cNvSpPr>
            <a:spLocks noGrp="1"/>
          </p:cNvSpPr>
          <p:nvPr>
            <p:ph type="body" sz="quarter" idx="11"/>
          </p:nvPr>
        </p:nvSpPr>
        <p:spPr>
          <a:xfrm>
            <a:off x="3646843" y="5385586"/>
            <a:ext cx="5275220" cy="454824"/>
          </a:xfrm>
        </p:spPr>
        <p:txBody>
          <a:bodyPr/>
          <a:lstStyle/>
          <a:p>
            <a:r>
              <a:rPr lang="en-AU" dirty="0" smtClean="0"/>
              <a:t>SOURCE: Unlocking the Past to Free the Future:  A KBH Conservation Management Plan </a:t>
            </a:r>
            <a:endParaRPr lang="en-AU" dirty="0">
              <a:effectLst/>
            </a:endParaRPr>
          </a:p>
        </p:txBody>
      </p:sp>
      <p:pic>
        <p:nvPicPr>
          <p:cNvPr id="8" name="Picture Placeholder 7"/>
          <p:cNvPicPr>
            <a:picLocks noGrp="1" noChangeAspect="1"/>
          </p:cNvPicPr>
          <p:nvPr>
            <p:ph type="pic" sz="quarter" idx="12"/>
          </p:nvPr>
        </p:nvPicPr>
        <p:blipFill rotWithShape="1">
          <a:blip r:embed="rId4">
            <a:extLst>
              <a:ext uri="{28A0092B-C50C-407E-A947-70E740481C1C}">
                <a14:useLocalDpi xmlns:a14="http://schemas.microsoft.com/office/drawing/2010/main" val="0"/>
              </a:ext>
            </a:extLst>
          </a:blip>
          <a:srcRect l="3501" t="1600" r="2228"/>
          <a:stretch/>
        </p:blipFill>
        <p:spPr>
          <a:xfrm>
            <a:off x="3653183" y="1401352"/>
            <a:ext cx="5268880" cy="3892730"/>
          </a:xfrm>
        </p:spPr>
      </p:pic>
    </p:spTree>
    <p:extLst>
      <p:ext uri="{BB962C8B-B14F-4D97-AF65-F5344CB8AC3E}">
        <p14:creationId xmlns:p14="http://schemas.microsoft.com/office/powerpoint/2010/main" val="104261246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413792"/>
            <a:ext cx="7956748" cy="1143000"/>
          </a:xfrm>
        </p:spPr>
        <p:txBody>
          <a:bodyPr/>
          <a:lstStyle/>
          <a:p>
            <a:r>
              <a:rPr lang="en-AU" dirty="0">
                <a:solidFill>
                  <a:srgbClr val="E78E23"/>
                </a:solidFill>
              </a:rPr>
              <a:t>Caritas and </a:t>
            </a:r>
            <a:r>
              <a:rPr lang="en-AU" dirty="0" err="1">
                <a:solidFill>
                  <a:srgbClr val="E78E23"/>
                </a:solidFill>
              </a:rPr>
              <a:t>kbhac</a:t>
            </a:r>
            <a:endParaRPr lang="en-AU" dirty="0">
              <a:solidFill>
                <a:srgbClr val="E78E23"/>
              </a:solidFill>
            </a:endParaRPr>
          </a:p>
        </p:txBody>
      </p:sp>
      <p:sp>
        <p:nvSpPr>
          <p:cNvPr id="3" name="Text Placeholder 2"/>
          <p:cNvSpPr>
            <a:spLocks noGrp="1"/>
          </p:cNvSpPr>
          <p:nvPr>
            <p:ph type="body" sz="quarter" idx="10"/>
          </p:nvPr>
        </p:nvSpPr>
        <p:spPr>
          <a:xfrm>
            <a:off x="418619" y="1556792"/>
            <a:ext cx="4032448" cy="3886241"/>
          </a:xfrm>
        </p:spPr>
        <p:txBody>
          <a:bodyPr numCol="1"/>
          <a:lstStyle/>
          <a:p>
            <a:r>
              <a:rPr lang="en-AU" dirty="0" smtClean="0"/>
              <a:t>Uncle </a:t>
            </a:r>
            <a:r>
              <a:rPr lang="en-AU" dirty="0"/>
              <a:t>Richard’s story was featured in Week 3 of Project Compassion 2017. </a:t>
            </a:r>
            <a:endParaRPr lang="en-AU" dirty="0" smtClean="0"/>
          </a:p>
          <a:p>
            <a:r>
              <a:rPr lang="en-AU" dirty="0"/>
              <a:t>Caritas Australia is working in partnership with our First Australians to support self-determination and foster Aboriginal and Torres Strait Islander led solutions.</a:t>
            </a:r>
          </a:p>
          <a:p>
            <a:endParaRPr lang="en-AU" sz="1000" dirty="0"/>
          </a:p>
          <a:p>
            <a:r>
              <a:rPr lang="en-AU" dirty="0"/>
              <a:t>Kinchela Boys Home Aboriginal Corporation offered Uncle Richard and other former Stolen Generations survivors the chance to heal after a childhood of suffering</a:t>
            </a:r>
            <a:r>
              <a:rPr lang="en-AU" dirty="0" smtClean="0"/>
              <a:t>.</a:t>
            </a:r>
          </a:p>
          <a:p>
            <a:endParaRPr lang="en-AU" sz="1000" dirty="0"/>
          </a:p>
          <a:p>
            <a:r>
              <a:rPr lang="en-AU" dirty="0"/>
              <a:t>Find out more about </a:t>
            </a:r>
            <a:r>
              <a:rPr lang="en-AU" dirty="0">
                <a:hlinkClick r:id="rId3"/>
              </a:rPr>
              <a:t>Uncle Richard’s </a:t>
            </a:r>
            <a:r>
              <a:rPr lang="en-AU" dirty="0" smtClean="0">
                <a:hlinkClick r:id="rId3"/>
              </a:rPr>
              <a:t>story</a:t>
            </a:r>
            <a:r>
              <a:rPr lang="en-AU" dirty="0" smtClean="0"/>
              <a:t>, </a:t>
            </a:r>
            <a:r>
              <a:rPr lang="en-AU" dirty="0" smtClean="0">
                <a:hlinkClick r:id="rId4"/>
              </a:rPr>
              <a:t>classroom ideas </a:t>
            </a:r>
            <a:r>
              <a:rPr lang="en-AU" dirty="0"/>
              <a:t>and </a:t>
            </a:r>
            <a:r>
              <a:rPr lang="en-AU" dirty="0">
                <a:hlinkClick r:id="rId5"/>
              </a:rPr>
              <a:t>Caritas Australia’s work with KBHAC.</a:t>
            </a:r>
            <a:endParaRPr lang="en-AU" dirty="0"/>
          </a:p>
        </p:txBody>
      </p:sp>
      <p:sp>
        <p:nvSpPr>
          <p:cNvPr id="7" name="Text Placeholder 6"/>
          <p:cNvSpPr>
            <a:spLocks noGrp="1"/>
          </p:cNvSpPr>
          <p:nvPr>
            <p:ph type="body" sz="quarter" idx="11"/>
          </p:nvPr>
        </p:nvSpPr>
        <p:spPr>
          <a:xfrm>
            <a:off x="4787899" y="5191005"/>
            <a:ext cx="3708399" cy="504056"/>
          </a:xfrm>
        </p:spPr>
        <p:txBody>
          <a:bodyPr/>
          <a:lstStyle/>
          <a:p>
            <a:r>
              <a:rPr lang="en-AU"/>
              <a:t>Uncle Richard from Australia. </a:t>
            </a:r>
          </a:p>
          <a:p>
            <a:r>
              <a:rPr lang="en-AU"/>
              <a:t>Photo credit: Nicole Clements/ Caritas Australia</a:t>
            </a:r>
          </a:p>
        </p:txBody>
      </p:sp>
      <p:pic>
        <p:nvPicPr>
          <p:cNvPr id="9" name="Picture Placeholder 8"/>
          <p:cNvPicPr>
            <a:picLocks noGrp="1" noChangeAspect="1"/>
          </p:cNvPicPr>
          <p:nvPr>
            <p:ph type="pic" sz="quarter" idx="12"/>
          </p:nvPr>
        </p:nvPicPr>
        <p:blipFill>
          <a:blip r:embed="rId6">
            <a:extLst>
              <a:ext uri="{28A0092B-C50C-407E-A947-70E740481C1C}">
                <a14:useLocalDpi xmlns:a14="http://schemas.microsoft.com/office/drawing/2010/main" val="0"/>
              </a:ext>
            </a:extLst>
          </a:blip>
          <a:srcRect t="4217" b="4217"/>
          <a:stretch>
            <a:fillRect/>
          </a:stretch>
        </p:blipFill>
        <p:spPr>
          <a:xfrm>
            <a:off x="4787900" y="1556792"/>
            <a:ext cx="3708400" cy="3395663"/>
          </a:xfrm>
        </p:spPr>
      </p:pic>
    </p:spTree>
    <p:extLst>
      <p:ext uri="{BB962C8B-B14F-4D97-AF65-F5344CB8AC3E}">
        <p14:creationId xmlns:p14="http://schemas.microsoft.com/office/powerpoint/2010/main" val="333353871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97732" y="233802"/>
            <a:ext cx="8316788" cy="647144"/>
          </a:xfrm>
        </p:spPr>
        <p:txBody>
          <a:bodyPr/>
          <a:lstStyle/>
          <a:p>
            <a:r>
              <a:rPr lang="en-AU" dirty="0">
                <a:solidFill>
                  <a:srgbClr val="E78E23"/>
                </a:solidFill>
              </a:rPr>
              <a:t>what can I do? </a:t>
            </a:r>
          </a:p>
        </p:txBody>
      </p:sp>
      <p:sp>
        <p:nvSpPr>
          <p:cNvPr id="3" name="Text Placeholder 2"/>
          <p:cNvSpPr>
            <a:spLocks noGrp="1"/>
          </p:cNvSpPr>
          <p:nvPr>
            <p:ph type="body" sz="quarter" idx="10"/>
          </p:nvPr>
        </p:nvSpPr>
        <p:spPr>
          <a:xfrm>
            <a:off x="197732" y="971593"/>
            <a:ext cx="8712968" cy="1468437"/>
          </a:xfrm>
        </p:spPr>
        <p:txBody>
          <a:bodyPr/>
          <a:lstStyle/>
          <a:p>
            <a:r>
              <a:rPr lang="en-AU" dirty="0"/>
              <a:t>Kinchela Boys Home was one of many institutions around the country where Aboriginal children who had been kidnapped from their families were taken. Throughout Australia there were extensive networks of ‘homes’ and temporary accommodations that stolen children were housed in and moved between. The process of taking children involved extensive collaboration between Government, Police, Churches and everyday citizens who reported the whereabouts of Aboriginal families. While the Bringing t</a:t>
            </a:r>
            <a:r>
              <a:rPr lang="en-AU" dirty="0" smtClean="0"/>
              <a:t>hem </a:t>
            </a:r>
            <a:r>
              <a:rPr lang="en-AU" dirty="0"/>
              <a:t>H</a:t>
            </a:r>
            <a:r>
              <a:rPr lang="en-AU" dirty="0" smtClean="0"/>
              <a:t>ome Report (1997) </a:t>
            </a:r>
            <a:r>
              <a:rPr lang="en-AU" dirty="0"/>
              <a:t>documented a portion of the history, there are still many stories to tell. There are also many sites of significance that are being destroyed without any recognition of the historical role they played in housing or transporting stolen Aboriginal children</a:t>
            </a:r>
            <a:r>
              <a:rPr lang="en-AU" dirty="0" smtClean="0"/>
              <a:t>.</a:t>
            </a:r>
          </a:p>
          <a:p>
            <a:endParaRPr lang="en-AU" sz="900" dirty="0"/>
          </a:p>
          <a:p>
            <a:pPr marL="285750" indent="-285750">
              <a:buFont typeface="Arial" panose="020B0604020202020204" pitchFamily="34" charset="0"/>
              <a:buChar char="•"/>
            </a:pPr>
            <a:r>
              <a:rPr lang="en-AU" dirty="0"/>
              <a:t>Who can you approach to learn more about the history of the Stolen Generations in your local area?</a:t>
            </a:r>
          </a:p>
          <a:p>
            <a:pPr marL="285750" indent="-285750">
              <a:buFont typeface="Arial" panose="020B0604020202020204" pitchFamily="34" charset="0"/>
              <a:buChar char="•"/>
            </a:pPr>
            <a:r>
              <a:rPr lang="en-AU" dirty="0"/>
              <a:t>What action can you take as an advocate for equality and justice for Australia’s First Peoples? </a:t>
            </a:r>
          </a:p>
          <a:p>
            <a:pPr marL="285750" indent="-285750">
              <a:buFont typeface="Arial" panose="020B0604020202020204" pitchFamily="34" charset="0"/>
              <a:buChar char="•"/>
            </a:pPr>
            <a:r>
              <a:rPr lang="en-AU" dirty="0"/>
              <a:t>How can we work together to achieve greater recognition, reconciliation, civil rights, and improvements in education and health for our First </a:t>
            </a:r>
            <a:r>
              <a:rPr lang="en-AU" dirty="0" smtClean="0"/>
              <a:t>Australian </a:t>
            </a:r>
            <a:r>
              <a:rPr lang="en-AU" dirty="0"/>
              <a:t>sisters and brothers?  </a:t>
            </a:r>
          </a:p>
          <a:p>
            <a:endParaRPr lang="en-AU" dirty="0"/>
          </a:p>
          <a:p>
            <a:endParaRPr lang="en-AU" dirty="0"/>
          </a:p>
        </p:txBody>
      </p:sp>
    </p:spTree>
    <p:extLst>
      <p:ext uri="{BB962C8B-B14F-4D97-AF65-F5344CB8AC3E}">
        <p14:creationId xmlns:p14="http://schemas.microsoft.com/office/powerpoint/2010/main" val="328187107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692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78E23"/>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620760" y="842682"/>
            <a:ext cx="7951169" cy="5568752"/>
          </a:xfrm>
          <a:prstGeom prst="rect">
            <a:avLst/>
          </a:prstGeom>
        </p:spPr>
      </p:pic>
    </p:spTree>
    <p:extLst>
      <p:ext uri="{BB962C8B-B14F-4D97-AF65-F5344CB8AC3E}">
        <p14:creationId xmlns:p14="http://schemas.microsoft.com/office/powerpoint/2010/main" val="61242451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1849" y="438506"/>
            <a:ext cx="8224449" cy="1143000"/>
          </a:xfrm>
        </p:spPr>
        <p:txBody>
          <a:bodyPr/>
          <a:lstStyle/>
          <a:p>
            <a:r>
              <a:rPr lang="en-AU" sz="4000" dirty="0">
                <a:solidFill>
                  <a:srgbClr val="E78E23"/>
                </a:solidFill>
              </a:rPr>
              <a:t>Kinchela boys home aboriginal corporation</a:t>
            </a:r>
          </a:p>
        </p:txBody>
      </p:sp>
      <p:sp>
        <p:nvSpPr>
          <p:cNvPr id="3" name="Text Placeholder 2"/>
          <p:cNvSpPr>
            <a:spLocks noGrp="1"/>
          </p:cNvSpPr>
          <p:nvPr>
            <p:ph type="body" sz="quarter" idx="10"/>
          </p:nvPr>
        </p:nvSpPr>
        <p:spPr>
          <a:xfrm>
            <a:off x="271849" y="1951793"/>
            <a:ext cx="4300151" cy="3886241"/>
          </a:xfrm>
        </p:spPr>
        <p:txBody>
          <a:bodyPr/>
          <a:lstStyle/>
          <a:p>
            <a:r>
              <a:rPr lang="en-AU" b="1" u="sng" dirty="0"/>
              <a:t>Kinchela Boys Home Aboriginal Corporation </a:t>
            </a:r>
            <a:r>
              <a:rPr lang="en-AU" b="1" u="sng" dirty="0" smtClean="0"/>
              <a:t>(KBHAC)</a:t>
            </a:r>
            <a:endParaRPr lang="en-AU" dirty="0"/>
          </a:p>
          <a:p>
            <a:r>
              <a:rPr lang="en-AU" u="sng" dirty="0" smtClean="0">
                <a:hlinkClick r:id="rId3"/>
              </a:rPr>
              <a:t>KBHAC</a:t>
            </a:r>
            <a:r>
              <a:rPr lang="en-AU" dirty="0" smtClean="0"/>
              <a:t> </a:t>
            </a:r>
            <a:r>
              <a:rPr lang="en-AU" dirty="0"/>
              <a:t>has been operational since 2001. Caritas Australia have partnered with </a:t>
            </a:r>
            <a:r>
              <a:rPr lang="en-AU" dirty="0" smtClean="0"/>
              <a:t>KBHAC since </a:t>
            </a:r>
            <a:r>
              <a:rPr lang="en-AU" dirty="0"/>
              <a:t>2011, supporting group healing work as well as core operational costs. </a:t>
            </a:r>
            <a:endParaRPr lang="en-AU" dirty="0" smtClean="0"/>
          </a:p>
          <a:p>
            <a:r>
              <a:rPr lang="en-AU" dirty="0" smtClean="0"/>
              <a:t>Formed </a:t>
            </a:r>
            <a:r>
              <a:rPr lang="en-AU" dirty="0"/>
              <a:t>by the KBH survivors and their families, KBHAC encourages and supports a group healing model of care, which helps survivors address the legacy of physical, sexual, psychological and cultural abuse experienced by the KBH survivors as well as the intergenerational trauma experienced by their descendants.</a:t>
            </a:r>
          </a:p>
          <a:p>
            <a:endParaRPr lang="en-AU" dirty="0"/>
          </a:p>
          <a:p>
            <a:endParaRPr lang="en-AU" dirty="0"/>
          </a:p>
        </p:txBody>
      </p:sp>
      <p:sp>
        <p:nvSpPr>
          <p:cNvPr id="4" name="Text Placeholder 3"/>
          <p:cNvSpPr>
            <a:spLocks noGrp="1"/>
          </p:cNvSpPr>
          <p:nvPr>
            <p:ph type="body" sz="quarter" idx="11"/>
          </p:nvPr>
        </p:nvSpPr>
        <p:spPr>
          <a:xfrm>
            <a:off x="4572000" y="5249409"/>
            <a:ext cx="4413280" cy="346841"/>
          </a:xfrm>
        </p:spPr>
        <p:txBody>
          <a:bodyPr/>
          <a:lstStyle/>
          <a:p>
            <a:r>
              <a:rPr lang="en-AU" dirty="0"/>
              <a:t>Kinchela Boys Home (KBH) Survivors at the tree, near the site of Kinchela Boys Home in Kempsey. </a:t>
            </a:r>
            <a:r>
              <a:rPr lang="en-AU" dirty="0" smtClean="0"/>
              <a:t>Photo credit</a:t>
            </a:r>
            <a:r>
              <a:rPr lang="en-AU" dirty="0"/>
              <a:t>: Peter </a:t>
            </a:r>
            <a:r>
              <a:rPr lang="en-AU" dirty="0" err="1"/>
              <a:t>Solness</a:t>
            </a:r>
            <a:r>
              <a:rPr lang="en-AU" dirty="0"/>
              <a:t> 2015</a:t>
            </a:r>
          </a:p>
          <a:p>
            <a:endParaRPr lang="en-AU" dirty="0"/>
          </a:p>
        </p:txBody>
      </p:sp>
      <p:pic>
        <p:nvPicPr>
          <p:cNvPr id="7" name="Picture Placeholder 6"/>
          <p:cNvPicPr>
            <a:picLocks noGrp="1" noChangeAspect="1"/>
          </p:cNvPicPr>
          <p:nvPr>
            <p:ph type="pic" sz="quarter" idx="12"/>
          </p:nvPr>
        </p:nvPicPr>
        <p:blipFill rotWithShape="1">
          <a:blip r:embed="rId4"/>
          <a:srcRect l="-133" r="-370"/>
          <a:stretch/>
        </p:blipFill>
        <p:spPr>
          <a:xfrm>
            <a:off x="4572000" y="1960443"/>
            <a:ext cx="4413280" cy="3047182"/>
          </a:xfrm>
          <a:prstGeom prst="rect">
            <a:avLst/>
          </a:prstGeom>
        </p:spPr>
      </p:pic>
    </p:spTree>
    <p:extLst>
      <p:ext uri="{BB962C8B-B14F-4D97-AF65-F5344CB8AC3E}">
        <p14:creationId xmlns:p14="http://schemas.microsoft.com/office/powerpoint/2010/main" val="12824278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78E23"/>
        </a:solidFill>
        <a:effectLst/>
      </p:bgPr>
    </p:bg>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496389" y="1476103"/>
            <a:ext cx="8419306" cy="4395597"/>
          </a:xfrm>
          <a:prstGeom prst="rect">
            <a:avLst/>
          </a:prstGeom>
        </p:spPr>
      </p:pic>
    </p:spTree>
    <p:extLst>
      <p:ext uri="{BB962C8B-B14F-4D97-AF65-F5344CB8AC3E}">
        <p14:creationId xmlns:p14="http://schemas.microsoft.com/office/powerpoint/2010/main" val="176893556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1" y="413792"/>
            <a:ext cx="8316789" cy="1143000"/>
          </a:xfrm>
        </p:spPr>
        <p:txBody>
          <a:bodyPr/>
          <a:lstStyle/>
          <a:p>
            <a:r>
              <a:rPr lang="en-AU" sz="3600">
                <a:solidFill>
                  <a:srgbClr val="E78E23"/>
                </a:solidFill>
              </a:rPr>
              <a:t>Desperate measures: </a:t>
            </a:r>
            <a:br>
              <a:rPr lang="en-AU" sz="3600">
                <a:solidFill>
                  <a:srgbClr val="E78E23"/>
                </a:solidFill>
              </a:rPr>
            </a:br>
            <a:r>
              <a:rPr lang="en-AU" sz="3600" err="1">
                <a:solidFill>
                  <a:srgbClr val="E78E23"/>
                </a:solidFill>
              </a:rPr>
              <a:t>kinchela</a:t>
            </a:r>
            <a:r>
              <a:rPr lang="en-AU" sz="3600">
                <a:solidFill>
                  <a:srgbClr val="E78E23"/>
                </a:solidFill>
              </a:rPr>
              <a:t> boys home</a:t>
            </a:r>
          </a:p>
        </p:txBody>
      </p:sp>
      <p:sp>
        <p:nvSpPr>
          <p:cNvPr id="3" name="Text Placeholder 2"/>
          <p:cNvSpPr>
            <a:spLocks noGrp="1"/>
          </p:cNvSpPr>
          <p:nvPr>
            <p:ph type="body" sz="quarter" idx="10"/>
          </p:nvPr>
        </p:nvSpPr>
        <p:spPr>
          <a:xfrm>
            <a:off x="175770" y="2247900"/>
            <a:ext cx="5139180" cy="3705479"/>
          </a:xfrm>
        </p:spPr>
        <p:txBody>
          <a:bodyPr anchor="t"/>
          <a:lstStyle/>
          <a:p>
            <a:endParaRPr lang="en-AU" sz="1000" dirty="0" smtClean="0"/>
          </a:p>
          <a:p>
            <a:r>
              <a:rPr lang="en-AU" dirty="0" smtClean="0"/>
              <a:t>The synopsis for this video states: </a:t>
            </a:r>
          </a:p>
          <a:p>
            <a:r>
              <a:rPr lang="en-AU" dirty="0" smtClean="0">
                <a:solidFill>
                  <a:srgbClr val="D9894C"/>
                </a:solidFill>
              </a:rPr>
              <a:t>“</a:t>
            </a:r>
            <a:r>
              <a:rPr lang="en-AU" i="1" dirty="0" smtClean="0">
                <a:solidFill>
                  <a:srgbClr val="D9894C"/>
                </a:solidFill>
              </a:rPr>
              <a:t>The experiences that many Aboriginal people have experienced across this nation, both physically and emotionally and mentally. Many have succumbed to the pain and turned to violence, the bottle and to drugs. But some have risen above it and found a way of coping and living in a world that has been tarnished and destroyed in their early lives.”</a:t>
            </a:r>
          </a:p>
          <a:p>
            <a:pPr marL="285750" indent="-285750">
              <a:buFont typeface="Arial" panose="020B0604020202020204" pitchFamily="34" charset="0"/>
              <a:buChar char="•"/>
            </a:pPr>
            <a:r>
              <a:rPr lang="en-AU" dirty="0" smtClean="0"/>
              <a:t>What are your initial thoughts regarding this statement? </a:t>
            </a:r>
          </a:p>
          <a:p>
            <a:pPr marL="285750" indent="-285750">
              <a:buFont typeface="Arial" panose="020B0604020202020204" pitchFamily="34" charset="0"/>
              <a:buChar char="•"/>
            </a:pPr>
            <a:r>
              <a:rPr lang="en-AU" dirty="0" smtClean="0"/>
              <a:t>What do you already know about the Stolen Generations?</a:t>
            </a:r>
            <a:endParaRPr lang="en-AU" dirty="0"/>
          </a:p>
        </p:txBody>
      </p:sp>
      <p:sp>
        <p:nvSpPr>
          <p:cNvPr id="4" name="Text Placeholder 3"/>
          <p:cNvSpPr>
            <a:spLocks noGrp="1"/>
          </p:cNvSpPr>
          <p:nvPr>
            <p:ph type="body" sz="quarter" idx="11"/>
          </p:nvPr>
        </p:nvSpPr>
        <p:spPr>
          <a:xfrm>
            <a:off x="5714233" y="4594487"/>
            <a:ext cx="2782068" cy="346841"/>
          </a:xfrm>
        </p:spPr>
        <p:txBody>
          <a:bodyPr/>
          <a:lstStyle/>
          <a:p>
            <a:r>
              <a:rPr lang="en-AU" dirty="0">
                <a:hlinkClick r:id="rId3"/>
              </a:rPr>
              <a:t>Desperate Measures: Kinchela </a:t>
            </a:r>
            <a:r>
              <a:rPr lang="en-AU" dirty="0" smtClean="0">
                <a:hlinkClick r:id="rId3"/>
              </a:rPr>
              <a:t>Boys</a:t>
            </a:r>
            <a:endParaRPr lang="en-AU" dirty="0" smtClean="0"/>
          </a:p>
          <a:p>
            <a:r>
              <a:rPr lang="en-AU" dirty="0" smtClean="0"/>
              <a:t>(</a:t>
            </a:r>
            <a:r>
              <a:rPr lang="en-AU" dirty="0"/>
              <a:t>Season 2, Episode 13)</a:t>
            </a:r>
          </a:p>
          <a:p>
            <a:endParaRPr lang="en-AU" dirty="0"/>
          </a:p>
        </p:txBody>
      </p:sp>
      <p:sp>
        <p:nvSpPr>
          <p:cNvPr id="5" name="TextBox 4"/>
          <p:cNvSpPr txBox="1"/>
          <p:nvPr/>
        </p:nvSpPr>
        <p:spPr>
          <a:xfrm>
            <a:off x="857251" y="1787525"/>
            <a:ext cx="3120390" cy="646113"/>
          </a:xfrm>
          <a:prstGeom prst="rect">
            <a:avLst/>
          </a:prstGeom>
        </p:spPr>
        <p:txBody>
          <a:bodyPr wrap="square" rtlCol="0">
            <a:spAutoFit/>
          </a:bodyPr>
          <a:lstStyle/>
          <a:p>
            <a:r>
              <a:rPr lang="en-US" dirty="0">
                <a:latin typeface="Arial"/>
                <a:cs typeface="Arial"/>
                <a:hlinkClick r:id="rId3"/>
              </a:rPr>
              <a:t>Desperate Measures- </a:t>
            </a:r>
            <a:r>
              <a:rPr lang="en-US" dirty="0">
                <a:latin typeface="Calibri"/>
                <a:cs typeface="Arial"/>
              </a:rPr>
              <a:t>​</a:t>
            </a:r>
          </a:p>
          <a:p>
            <a:r>
              <a:rPr lang="en-US" dirty="0" err="1">
                <a:cs typeface="Arial"/>
                <a:hlinkClick r:id="rId3"/>
              </a:rPr>
              <a:t>Kinchela</a:t>
            </a:r>
            <a:r>
              <a:rPr lang="en-US" dirty="0">
                <a:cs typeface="Arial"/>
                <a:hlinkClick r:id="rId3"/>
              </a:rPr>
              <a:t> Boys Home</a:t>
            </a:r>
            <a:endParaRPr lang="en-US" dirty="0">
              <a:hlinkClick r:id="rId3"/>
            </a:endParaRPr>
          </a:p>
        </p:txBody>
      </p:sp>
      <p:pic>
        <p:nvPicPr>
          <p:cNvPr id="9" name="Picture 2" descr="https://word-edit.officeapps.live.com/we/ResReader.ashx?v=00000000-0000-0000-0000-000000000014&amp;n=E2o5.img&amp;rndm=ffc0f3c3-73d9-4772-88d9-e7ee77950a99&amp;WOPIsrc=https%3A%2F%2Fcaritasaus%2Dmy%2Esharepoint%2Ecom%2Fpersonal%2Fmelissam%5Fcaritas%5Forg%5Fau%2F%5Fvti%5Fbin%2Fwopi%2Eashx%2Ffiles%2F46ea98ec9e5e4dab820e66f3b405a567&amp;access_token=eyJ0eXAiOiJKV1QiLCJhbGciOiJSUzI1NiIsIng1dCI6ImpOX1RsZ1otUUk0UHZpc2pTVnpKMW9ySnRnOCJ9%2EeyJhdWQiOiJ3b3BpL2Nhcml0YXNhdXMtbXkuc2hhcmVwb2ludC5jb21AZTU3MTM1MjQtY2JiNC00NTc5LThjMjUtYjM0ZjUzNWU4NDQ0IiwiaXNzIjoiMDAwMDAwMDMtMDAwMC0wZmYxLWNlMDAtMDAwMDAwMDAwMDAwQDkwMTQwMTIyLTg1MTYtMTFlMS04ZWZmLTQ5MzA0OTI0MDE5YiIsIm5iZiI6IjE0OTQ4MjI0MjciLCJleHAiOiIxNDk0ODU4NDI3IiwibmFtZWlkIjoiMCMuZnxtZW1iZXJzaGlwfHVybiUzYXNwbyUzYWFub24jNzNhOTcyYTI5ZDA5OGNmOWQ0ZmQ3YWYwNDA3MzIwNzNkMTkwMzliODk3OTIwYWM3ZDQ5MTczMTMyY2M4N2M5ZSIsIm5paSI6Im1pY3Jvc29mdC5zaGFyZXBvaW50IiwiaXN1c2VyIjoidHJ1ZSIsImNhY2hla2V5IjoiMGguZnxtZW1iZXJzaGlwfHVybiUzYXNwbyUzYWFub24jNzNhOTcyYTI5ZDA5OGNmOWQ0ZmQ3YWYwNDA3MzIwNzNkMTkwMzliODk3OTIwYWM3ZDQ5MTczMTMyY2M4N2M5ZSIsImlzbG9vcGJhY2siOiJUcnVlIiwiYXBwY3R4IjoiNDZlYTk4ZWM5ZTVlNGRhYjgyMGU2NmYzYjQwNWE1Njc7dlhqbUZlRWpsc2p4TTFaeTMxT2ZFVmlKQUUwPTtEZWZhdWx0OzZlNGJkYzc0OTJhYzQyMjRiZDg1YmU3MDYwMWJlN2E1OztUcnVlOzs7MCJ9%2EmZMFDkzjr92AQlr16VimQ%5F4TNDWO98Tj8XhvDNIYFFLO7JHgzu50yuI%5FVjqEevDlmmxtvIXTeu6GTDb7IYG43eZIN0npgTAl%2DbKcPXjr%5FCdeaRDR1ebrdb3sHdEuAYUWovNttInk62nOY6lNNxwfu%5FvAwj79ICddVC%5FKcsKfbsx5ngC2NkK%5FRHVeUATkqpQPIa2K6NiXTtlm7rZNmrQSMZmGcgg99sSQzGUzaWIEi7lB1BswErZHXFa79mS%5F%5FT5FiNoOMPCCd05skA4FXGrpcGJAlAdGXaj%5FyFt9sWC5x3Ey5%2Dabk6dI2ppiNNuZ6QpjoZMxkqGw%2DSalmWjgAgXPpw&amp;access_token_ttl=1494858427457&amp;usid=156658d0-09f8-4fbe-9080-78080937191a&amp;build=16.0.8210.5950&amp;waccluster=HK1">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V="1">
            <a:off x="5494001" y="4606823"/>
            <a:ext cx="164327" cy="16108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hlinkClick r:id="rId3"/>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2198" y="1884648"/>
            <a:ext cx="428625" cy="495300"/>
          </a:xfrm>
          <a:prstGeom prst="rect">
            <a:avLst/>
          </a:prstGeom>
        </p:spPr>
      </p:pic>
      <p:pic>
        <p:nvPicPr>
          <p:cNvPr id="10" name="Picture Placeholder 5">
            <a:hlinkClick r:id="rId3"/>
          </p:cNvPr>
          <p:cNvPicPr>
            <a:picLocks noChangeAspect="1"/>
          </p:cNvPicPr>
          <p:nvPr/>
        </p:nvPicPr>
        <p:blipFill>
          <a:blip r:embed="rId6">
            <a:extLst>
              <a:ext uri="{28A0092B-C50C-407E-A947-70E740481C1C}">
                <a14:useLocalDpi xmlns:a14="http://schemas.microsoft.com/office/drawing/2010/main" val="0"/>
              </a:ext>
            </a:extLst>
          </a:blip>
          <a:srcRect l="21073" r="21073"/>
          <a:stretch>
            <a:fillRect/>
          </a:stretch>
        </p:blipFill>
        <p:spPr>
          <a:xfrm>
            <a:off x="5714232" y="1888624"/>
            <a:ext cx="2782068" cy="2547452"/>
          </a:xfrm>
          <a:prstGeom prst="rect">
            <a:avLst/>
          </a:prstGeom>
        </p:spPr>
      </p:pic>
    </p:spTree>
    <p:extLst>
      <p:ext uri="{BB962C8B-B14F-4D97-AF65-F5344CB8AC3E}">
        <p14:creationId xmlns:p14="http://schemas.microsoft.com/office/powerpoint/2010/main" val="345173279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1" y="413792"/>
            <a:ext cx="8316789" cy="1143000"/>
          </a:xfrm>
        </p:spPr>
        <p:txBody>
          <a:bodyPr/>
          <a:lstStyle/>
          <a:p>
            <a:r>
              <a:rPr lang="en-AU" sz="3600" dirty="0">
                <a:solidFill>
                  <a:srgbClr val="E78E23"/>
                </a:solidFill>
              </a:rPr>
              <a:t>Desperate measures: </a:t>
            </a:r>
            <a:r>
              <a:rPr lang="en-AU" sz="3600" dirty="0" smtClean="0">
                <a:solidFill>
                  <a:srgbClr val="E78E23"/>
                </a:solidFill>
              </a:rPr>
              <a:t/>
            </a:r>
            <a:br>
              <a:rPr lang="en-AU" sz="3600" dirty="0" smtClean="0">
                <a:solidFill>
                  <a:srgbClr val="E78E23"/>
                </a:solidFill>
              </a:rPr>
            </a:br>
            <a:r>
              <a:rPr lang="en-AU" sz="3600" dirty="0" err="1" smtClean="0">
                <a:solidFill>
                  <a:srgbClr val="E78E23"/>
                </a:solidFill>
              </a:rPr>
              <a:t>kinchela</a:t>
            </a:r>
            <a:r>
              <a:rPr lang="en-AU" sz="3600" dirty="0" smtClean="0">
                <a:solidFill>
                  <a:srgbClr val="E78E23"/>
                </a:solidFill>
              </a:rPr>
              <a:t> </a:t>
            </a:r>
            <a:r>
              <a:rPr lang="en-AU" sz="3600" dirty="0">
                <a:solidFill>
                  <a:srgbClr val="E78E23"/>
                </a:solidFill>
              </a:rPr>
              <a:t>boys home</a:t>
            </a:r>
          </a:p>
        </p:txBody>
      </p:sp>
      <p:sp>
        <p:nvSpPr>
          <p:cNvPr id="3" name="Text Placeholder 2"/>
          <p:cNvSpPr>
            <a:spLocks noGrp="1"/>
          </p:cNvSpPr>
          <p:nvPr>
            <p:ph type="body" sz="quarter" idx="10"/>
          </p:nvPr>
        </p:nvSpPr>
        <p:spPr>
          <a:xfrm>
            <a:off x="179511" y="1888624"/>
            <a:ext cx="5370393" cy="3886241"/>
          </a:xfrm>
        </p:spPr>
        <p:txBody>
          <a:bodyPr/>
          <a:lstStyle/>
          <a:p>
            <a:pPr marL="285750" indent="-285750">
              <a:buFont typeface="Arial" panose="020B0604020202020204" pitchFamily="34" charset="0"/>
              <a:buChar char="•"/>
            </a:pPr>
            <a:r>
              <a:rPr lang="en-AU" i="1" dirty="0"/>
              <a:t>“We were chained up like dogs.” </a:t>
            </a:r>
            <a:r>
              <a:rPr lang="en-AU" dirty="0"/>
              <a:t>What does this tell you about the attitude towards and treatment of Aboriginal peoples people at this time? How is this reinforced in the clip?</a:t>
            </a:r>
          </a:p>
          <a:p>
            <a:pPr marL="285750" indent="-285750">
              <a:buFont typeface="Arial" panose="020B0604020202020204" pitchFamily="34" charset="0"/>
              <a:buChar char="•"/>
            </a:pPr>
            <a:r>
              <a:rPr lang="en-AU" dirty="0"/>
              <a:t>What may the significance of the tree for the Kinchela Survivors be now?</a:t>
            </a:r>
          </a:p>
          <a:p>
            <a:pPr marL="285750" indent="-285750">
              <a:buFont typeface="Arial" panose="020B0604020202020204" pitchFamily="34" charset="0"/>
              <a:buChar char="•"/>
            </a:pPr>
            <a:r>
              <a:rPr lang="en-AU" dirty="0"/>
              <a:t>What message do you take from seeing images of the Uncles at the tree associated with such trauma?</a:t>
            </a:r>
          </a:p>
          <a:p>
            <a:pPr marL="285750" indent="-285750">
              <a:buFont typeface="Arial" panose="020B0604020202020204" pitchFamily="34" charset="0"/>
              <a:buChar char="•"/>
            </a:pPr>
            <a:r>
              <a:rPr lang="en-AU" dirty="0"/>
              <a:t>The boys were not allowed to call one another by their names, but given numbers instead. </a:t>
            </a:r>
            <a:r>
              <a:rPr lang="en-AU" dirty="0" smtClean="0"/>
              <a:t/>
            </a:r>
            <a:br>
              <a:rPr lang="en-AU" dirty="0" smtClean="0"/>
            </a:br>
            <a:r>
              <a:rPr lang="en-AU" dirty="0" smtClean="0"/>
              <a:t>Why </a:t>
            </a:r>
            <a:r>
              <a:rPr lang="en-AU" dirty="0"/>
              <a:t>do you think this was? </a:t>
            </a:r>
          </a:p>
          <a:p>
            <a:pPr marL="285750" indent="-285750">
              <a:buFont typeface="Arial" panose="020B0604020202020204" pitchFamily="34" charset="0"/>
              <a:buChar char="•"/>
            </a:pPr>
            <a:r>
              <a:rPr lang="en-AU" dirty="0"/>
              <a:t>How may the removal of something as fundamental as your name be detrimental to a young person’s identity? </a:t>
            </a:r>
          </a:p>
        </p:txBody>
      </p:sp>
      <p:sp>
        <p:nvSpPr>
          <p:cNvPr id="4" name="Text Placeholder 3"/>
          <p:cNvSpPr>
            <a:spLocks noGrp="1"/>
          </p:cNvSpPr>
          <p:nvPr>
            <p:ph type="body" sz="quarter" idx="11"/>
          </p:nvPr>
        </p:nvSpPr>
        <p:spPr>
          <a:xfrm>
            <a:off x="5714233" y="4594487"/>
            <a:ext cx="2782068" cy="346841"/>
          </a:xfrm>
        </p:spPr>
        <p:txBody>
          <a:bodyPr/>
          <a:lstStyle/>
          <a:p>
            <a:r>
              <a:rPr lang="en-AU" dirty="0">
                <a:hlinkClick r:id="rId3"/>
              </a:rPr>
              <a:t>Desperate Measures: Kinchela Boys</a:t>
            </a:r>
            <a:endParaRPr lang="en-AU" dirty="0"/>
          </a:p>
          <a:p>
            <a:r>
              <a:rPr lang="en-AU" dirty="0"/>
              <a:t>(Season 2, Episode 13)</a:t>
            </a:r>
          </a:p>
        </p:txBody>
      </p:sp>
      <p:pic>
        <p:nvPicPr>
          <p:cNvPr id="6" name="Picture Placeholder 5">
            <a:hlinkClick r:id="rId3"/>
          </p:cNvPr>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l="21073" r="21073"/>
          <a:stretch>
            <a:fillRect/>
          </a:stretch>
        </p:blipFill>
        <p:spPr>
          <a:xfrm>
            <a:off x="5714232" y="1888624"/>
            <a:ext cx="2782068" cy="2547452"/>
          </a:xfrm>
        </p:spPr>
      </p:pic>
      <p:pic>
        <p:nvPicPr>
          <p:cNvPr id="7" name="Picture 2" descr="https://word-edit.officeapps.live.com/we/ResReader.ashx?v=00000000-0000-0000-0000-000000000014&amp;n=E2o5.img&amp;rndm=ffc0f3c3-73d9-4772-88d9-e7ee77950a99&amp;WOPIsrc=https%3A%2F%2Fcaritasaus%2Dmy%2Esharepoint%2Ecom%2Fpersonal%2Fmelissam%5Fcaritas%5Forg%5Fau%2F%5Fvti%5Fbin%2Fwopi%2Eashx%2Ffiles%2F46ea98ec9e5e4dab820e66f3b405a567&amp;access_token=eyJ0eXAiOiJKV1QiLCJhbGciOiJSUzI1NiIsIng1dCI6ImpOX1RsZ1otUUk0UHZpc2pTVnpKMW9ySnRnOCJ9%2EeyJhdWQiOiJ3b3BpL2Nhcml0YXNhdXMtbXkuc2hhcmVwb2ludC5jb21AZTU3MTM1MjQtY2JiNC00NTc5LThjMjUtYjM0ZjUzNWU4NDQ0IiwiaXNzIjoiMDAwMDAwMDMtMDAwMC0wZmYxLWNlMDAtMDAwMDAwMDAwMDAwQDkwMTQwMTIyLTg1MTYtMTFlMS04ZWZmLTQ5MzA0OTI0MDE5YiIsIm5iZiI6IjE0OTQ4MjI0MjciLCJleHAiOiIxNDk0ODU4NDI3IiwibmFtZWlkIjoiMCMuZnxtZW1iZXJzaGlwfHVybiUzYXNwbyUzYWFub24jNzNhOTcyYTI5ZDA5OGNmOWQ0ZmQ3YWYwNDA3MzIwNzNkMTkwMzliODk3OTIwYWM3ZDQ5MTczMTMyY2M4N2M5ZSIsIm5paSI6Im1pY3Jvc29mdC5zaGFyZXBvaW50IiwiaXN1c2VyIjoidHJ1ZSIsImNhY2hla2V5IjoiMGguZnxtZW1iZXJzaGlwfHVybiUzYXNwbyUzYWFub24jNzNhOTcyYTI5ZDA5OGNmOWQ0ZmQ3YWYwNDA3MzIwNzNkMTkwMzliODk3OTIwYWM3ZDQ5MTczMTMyY2M4N2M5ZSIsImlzbG9vcGJhY2siOiJUcnVlIiwiYXBwY3R4IjoiNDZlYTk4ZWM5ZTVlNGRhYjgyMGU2NmYzYjQwNWE1Njc7dlhqbUZlRWpsc2p4TTFaeTMxT2ZFVmlKQUUwPTtEZWZhdWx0OzZlNGJkYzc0OTJhYzQyMjRiZDg1YmU3MDYwMWJlN2E1OztUcnVlOzs7MCJ9%2EmZMFDkzjr92AQlr16VimQ%5F4TNDWO98Tj8XhvDNIYFFLO7JHgzu50yuI%5FVjqEevDlmmxtvIXTeu6GTDb7IYG43eZIN0npgTAl%2DbKcPXjr%5FCdeaRDR1ebrdb3sHdEuAYUWovNttInk62nOY6lNNxwfu%5FvAwj79ICddVC%5FKcsKfbsx5ngC2NkK%5FRHVeUATkqpQPIa2K6NiXTtlm7rZNmrQSMZmGcgg99sSQzGUzaWIEi7lB1BswErZHXFa79mS%5F%5FT5FiNoOMPCCd05skA4FXGrpcGJAlAdGXaj%5FyFt9sWC5x3Ey5%2Dabk6dI2ppiNNuZ6QpjoZMxkqGw%2DSalmWjgAgXPpw&amp;access_token_ttl=1494858427457&amp;usid=156658d0-09f8-4fbe-9080-78080937191a&amp;build=16.0.8210.5950&amp;waccluster=HK1">
            <a:hlinkClick r:id="rId3"/>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V="1">
            <a:off x="5549905" y="4606823"/>
            <a:ext cx="164327" cy="1610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412806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Caritas Colour Palette">
      <a:dk1>
        <a:srgbClr val="000000"/>
      </a:dk1>
      <a:lt1>
        <a:srgbClr val="FFFFFF"/>
      </a:lt1>
      <a:dk2>
        <a:srgbClr val="A7170A"/>
      </a:dk2>
      <a:lt2>
        <a:srgbClr val="FFFFFF"/>
      </a:lt2>
      <a:accent1>
        <a:srgbClr val="61A7E7"/>
      </a:accent1>
      <a:accent2>
        <a:srgbClr val="EBC012"/>
      </a:accent2>
      <a:accent3>
        <a:srgbClr val="91B728"/>
      </a:accent3>
      <a:accent4>
        <a:srgbClr val="753B85"/>
      </a:accent4>
      <a:accent5>
        <a:srgbClr val="710049"/>
      </a:accent5>
      <a:accent6>
        <a:srgbClr val="C4512F"/>
      </a:accent6>
      <a:hlink>
        <a:srgbClr val="0A5677"/>
      </a:hlink>
      <a:folHlink>
        <a:srgbClr val="749FA4"/>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a:noFill/>
        </a:ln>
        <a:effectLst/>
      </a:spPr>
      <a:bodyPr wrap="none" anchor="ctr"/>
      <a:lstStyle>
        <a:defPPr>
          <a:defRPr/>
        </a:defPPr>
      </a:lst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Description0 xmlns="041f561b-787a-4331-b8c2-4f8b42e141f3">This resource focuses on the stories of the Stolen Generations, notably those at Kinchela Boys home.</Description0>
    <Document_x0020_Status xmlns="041f561b-787a-4331-b8c2-4f8b42e141f3">Draft</Document_x0020_Status>
    <Used_x0020_for xmlns="041f561b-787a-4331-b8c2-4f8b42e141f3"/>
    <Resource_x0020_Type xmlns="041f561b-787a-4331-b8c2-4f8b42e141f3">Learning Experience</Resource_x0020_Type>
    <Audience xmlns="041f561b-787a-4331-b8c2-4f8b42e141f3">
      <Value>Middle Secondary</Value>
      <Value>Senior Secondary</Value>
    </Audience>
    <Calendar_x0020_Year xmlns="041f561b-787a-4331-b8c2-4f8b42e141f3">2017</Calendar_x0020_Year>
    <Topic xmlns="041f561b-787a-4331-b8c2-4f8b42e141f3">
      <Value>Human Rights</Value>
      <Value>Indigenous Peoples</Value>
    </Topic>
    <_dlc_DocId xmlns="e628dbc2-5780-4aa6-b59e-b4a165ad8118">3XVCYASFVK3Q-205-1020</_dlc_DocId>
    <_dlc_DocIdUrl xmlns="e628dbc2-5780-4aa6-b59e-b4a165ad8118">
      <Url>http://aimstest.caritas.org.au/sites/community/education/resources/_layouts/DocIdRedir.aspx?ID=3XVCYASFVK3Q-205-1020</Url>
      <Description>3XVCYASFVK3Q-205-1020</Description>
    </_dlc_DocIdUrl>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BB767A26C87A8429349E100999E60C0" ma:contentTypeVersion="7" ma:contentTypeDescription="Create a new document." ma:contentTypeScope="" ma:versionID="40723d38cd10320af5fa5f67bb8bd578">
  <xsd:schema xmlns:xsd="http://www.w3.org/2001/XMLSchema" xmlns:xs="http://www.w3.org/2001/XMLSchema" xmlns:p="http://schemas.microsoft.com/office/2006/metadata/properties" xmlns:ns2="e628dbc2-5780-4aa6-b59e-b4a165ad8118" xmlns:ns3="041f561b-787a-4331-b8c2-4f8b42e141f3" targetNamespace="http://schemas.microsoft.com/office/2006/metadata/properties" ma:root="true" ma:fieldsID="04e68461d7bccf0d00d2c3bec6b3d964" ns2:_="" ns3:_="">
    <xsd:import namespace="e628dbc2-5780-4aa6-b59e-b4a165ad8118"/>
    <xsd:import namespace="041f561b-787a-4331-b8c2-4f8b42e141f3"/>
    <xsd:element name="properties">
      <xsd:complexType>
        <xsd:sequence>
          <xsd:element name="documentManagement">
            <xsd:complexType>
              <xsd:all>
                <xsd:element ref="ns2:_dlc_DocId" minOccurs="0"/>
                <xsd:element ref="ns2:_dlc_DocIdUrl" minOccurs="0"/>
                <xsd:element ref="ns2:_dlc_DocIdPersistId" minOccurs="0"/>
                <xsd:element ref="ns3:Audience" minOccurs="0"/>
                <xsd:element ref="ns3:Topic" minOccurs="0"/>
                <xsd:element ref="ns3:Resource_x0020_Type"/>
                <xsd:element ref="ns3:Document_x0020_Status"/>
                <xsd:element ref="ns3:Used_x0020_for" minOccurs="0"/>
                <xsd:element ref="ns3:Calendar_x0020_Year" minOccurs="0"/>
                <xsd:element ref="ns3:Description0"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628dbc2-5780-4aa6-b59e-b4a165ad8118"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041f561b-787a-4331-b8c2-4f8b42e141f3" elementFormDefault="qualified">
    <xsd:import namespace="http://schemas.microsoft.com/office/2006/documentManagement/types"/>
    <xsd:import namespace="http://schemas.microsoft.com/office/infopath/2007/PartnerControls"/>
    <xsd:element name="Audience" ma:index="11" nillable="true" ma:displayName="Audience" ma:default="Lower Primary" ma:description="" ma:internalName="Audience" ma:requiredMultiChoice="true">
      <xsd:complexType>
        <xsd:complexContent>
          <xsd:extension base="dms:MultiChoice">
            <xsd:sequence>
              <xsd:element name="Value" maxOccurs="unbounded" minOccurs="0" nillable="true">
                <xsd:simpleType>
                  <xsd:restriction base="dms:Choice">
                    <xsd:enumeration value="Lower Primary"/>
                    <xsd:enumeration value="Middle Primary"/>
                    <xsd:enumeration value="Upper Primary"/>
                    <xsd:enumeration value="Lower Secondary"/>
                    <xsd:enumeration value="Middle Secondary"/>
                    <xsd:enumeration value="Senior Secondary"/>
                    <xsd:enumeration value="Teacher"/>
                    <xsd:enumeration value="Tertiary"/>
                    <xsd:enumeration value="Parish"/>
                    <xsd:enumeration value="Other"/>
                  </xsd:restriction>
                </xsd:simpleType>
              </xsd:element>
            </xsd:sequence>
          </xsd:extension>
        </xsd:complexContent>
      </xsd:complexType>
    </xsd:element>
    <xsd:element name="Topic" ma:index="12" nillable="true" ma:displayName="Topic" ma:default="Caritas Introduction" ma:description="" ma:internalName="Topic" ma:requiredMultiChoice="true">
      <xsd:complexType>
        <xsd:complexContent>
          <xsd:extension base="dms:MultiChoice">
            <xsd:sequence>
              <xsd:element name="Value" maxOccurs="unbounded" minOccurs="0" nillable="true">
                <xsd:simpleType>
                  <xsd:restriction base="dms:Choice">
                    <xsd:enumeration value="Be More/Romero"/>
                    <xsd:enumeration value="Caritas Introduction"/>
                    <xsd:enumeration value="Catholic Social Teaching"/>
                    <xsd:enumeration value="Charity to Justice"/>
                    <xsd:enumeration value="Disability"/>
                    <xsd:enumeration value="Disaster Risk Reduction"/>
                    <xsd:enumeration value="Education"/>
                    <xsd:enumeration value="Environment/Climate"/>
                    <xsd:enumeration value="Emergencies"/>
                    <xsd:enumeration value="Fair Trade"/>
                    <xsd:enumeration value="Food Security &amp; Agriculture"/>
                    <xsd:enumeration value="Health and HIV/AIDS"/>
                    <xsd:enumeration value="Human Rights"/>
                    <xsd:enumeration value="Indigenous Peoples"/>
                    <xsd:enumeration value="Leadership"/>
                    <xsd:enumeration value="MDGs"/>
                    <xsd:enumeration value="Peace"/>
                    <xsd:enumeration value="Poverty, Aid and Development"/>
                    <xsd:enumeration value="Project Compassion"/>
                    <xsd:enumeration value="Refugees"/>
                    <xsd:enumeration value="Water &amp; Sanitation"/>
                    <xsd:enumeration value="SDGs"/>
                    <xsd:enumeration value="Women"/>
                    <xsd:enumeration value="Other"/>
                  </xsd:restriction>
                </xsd:simpleType>
              </xsd:element>
            </xsd:sequence>
          </xsd:extension>
        </xsd:complexContent>
      </xsd:complexType>
    </xsd:element>
    <xsd:element name="Resource_x0020_Type" ma:index="13" ma:displayName="Resource Type" ma:default="Learning Experience" ma:description="" ma:format="Dropdown" ma:internalName="Resource_x0020_Type">
      <xsd:simpleType>
        <xsd:restriction base="dms:Choice">
          <xsd:enumeration value="Design elements"/>
          <xsd:enumeration value="Lesson"/>
          <xsd:enumeration value="Learning Experience"/>
          <xsd:enumeration value="Planning docs"/>
          <xsd:enumeration value="Prayer/Reflection"/>
          <xsd:enumeration value="Promotional material"/>
          <xsd:enumeration value="PowerPoint"/>
          <xsd:enumeration value="Multi-media"/>
          <xsd:enumeration value="Quiz"/>
          <xsd:enumeration value="Poster"/>
          <xsd:enumeration value="Game"/>
          <xsd:enumeration value="Fact Sheet/Infographic"/>
          <xsd:enumeration value="Case Study"/>
          <xsd:enumeration value="Fundraising"/>
          <xsd:enumeration value="Worksheet"/>
          <xsd:enumeration value="Other"/>
        </xsd:restriction>
      </xsd:simpleType>
    </xsd:element>
    <xsd:element name="Document_x0020_Status" ma:index="14" ma:displayName="Document Status" ma:default="Draft" ma:description="" ma:format="Dropdown" ma:internalName="Document_x0020_Status">
      <xsd:simpleType>
        <xsd:restriction base="dms:Choice">
          <xsd:enumeration value="Draft"/>
          <xsd:enumeration value="Working Doc"/>
          <xsd:enumeration value="Pending Approval"/>
          <xsd:enumeration value="Approved for team only"/>
          <xsd:enumeration value="Approved for use within CA"/>
          <xsd:enumeration value="Approved for use outside CA"/>
          <xsd:enumeration value="Embargoed"/>
          <xsd:enumeration value="Expired"/>
          <xsd:enumeration value="Other"/>
        </xsd:restriction>
      </xsd:simpleType>
    </xsd:element>
    <xsd:element name="Used_x0020_for" ma:index="15" nillable="true" ma:displayName="Used for" ma:default="Advent" ma:description="" ma:internalName="Used_x0020_for">
      <xsd:complexType>
        <xsd:complexContent>
          <xsd:extension base="dms:MultiChoice">
            <xsd:sequence>
              <xsd:element name="Value" maxOccurs="unbounded" minOccurs="0" nillable="true">
                <xsd:simpleType>
                  <xsd:restriction base="dms:Choice">
                    <xsd:enumeration value="Just Leadership Day"/>
                    <xsd:enumeration value="Immersion"/>
                    <xsd:enumeration value="Teacher PD"/>
                    <xsd:enumeration value="Tertiary"/>
                    <xsd:enumeration value="Food for All"/>
                    <xsd:enumeration value="AACES"/>
                    <xsd:enumeration value="Advent"/>
                    <xsd:enumeration value="CST"/>
                    <xsd:enumeration value="Just visiting?"/>
                  </xsd:restriction>
                </xsd:simpleType>
              </xsd:element>
            </xsd:sequence>
          </xsd:extension>
        </xsd:complexContent>
      </xsd:complexType>
    </xsd:element>
    <xsd:element name="Calendar_x0020_Year" ma:index="16" nillable="true" ma:displayName="Calendar Year" ma:default="2013" ma:format="Dropdown" ma:internalName="Calendar_x0020_Year">
      <xsd:simpleType>
        <xsd:restriction base="dms:Choice">
          <xsd:enumeration value="2010"/>
          <xsd:enumeration value="2011"/>
          <xsd:enumeration value="2012"/>
          <xsd:enumeration value="2013"/>
          <xsd:enumeration value="2014"/>
          <xsd:enumeration value="2015"/>
          <xsd:enumeration value="2016"/>
          <xsd:enumeration value="2017"/>
          <xsd:enumeration value="2018"/>
        </xsd:restriction>
      </xsd:simpleType>
    </xsd:element>
    <xsd:element name="Description0" ma:index="17" nillable="true" ma:displayName="Description" ma:description="A short description about the resource." ma:internalName="Description0">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79CE9FC7-F488-4CBC-BC57-3C13B4B4EA8E}">
  <ds:schemaRefs>
    <ds:schemaRef ds:uri="http://schemas.microsoft.com/office/infopath/2007/PartnerControls"/>
    <ds:schemaRef ds:uri="041f561b-787a-4331-b8c2-4f8b42e141f3"/>
    <ds:schemaRef ds:uri="http://schemas.microsoft.com/office/2006/metadata/properties"/>
    <ds:schemaRef ds:uri="http://schemas.microsoft.com/office/2006/documentManagement/types"/>
    <ds:schemaRef ds:uri="http://purl.org/dc/terms/"/>
    <ds:schemaRef ds:uri="http://purl.org/dc/elements/1.1/"/>
    <ds:schemaRef ds:uri="http://schemas.openxmlformats.org/package/2006/metadata/core-properties"/>
    <ds:schemaRef ds:uri="http://purl.org/dc/dcmitype/"/>
    <ds:schemaRef ds:uri="e628dbc2-5780-4aa6-b59e-b4a165ad8118"/>
    <ds:schemaRef ds:uri="http://www.w3.org/XML/1998/namespace"/>
  </ds:schemaRefs>
</ds:datastoreItem>
</file>

<file path=customXml/itemProps2.xml><?xml version="1.0" encoding="utf-8"?>
<ds:datastoreItem xmlns:ds="http://schemas.openxmlformats.org/officeDocument/2006/customXml" ds:itemID="{7010F89C-9F27-40E2-B07B-DA746ED61B30}">
  <ds:schemaRefs>
    <ds:schemaRef ds:uri="http://schemas.microsoft.com/sharepoint/v3/contenttype/forms"/>
  </ds:schemaRefs>
</ds:datastoreItem>
</file>

<file path=customXml/itemProps3.xml><?xml version="1.0" encoding="utf-8"?>
<ds:datastoreItem xmlns:ds="http://schemas.openxmlformats.org/officeDocument/2006/customXml" ds:itemID="{4280F833-AC06-4DDC-968B-B47A65B28AF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628dbc2-5780-4aa6-b59e-b4a165ad8118"/>
    <ds:schemaRef ds:uri="041f561b-787a-4331-b8c2-4f8b42e141f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ECCBCE0E-1F73-4582-97A0-89E5903870A4}">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1151</TotalTime>
  <Words>6952</Words>
  <Application>Microsoft Office PowerPoint</Application>
  <PresentationFormat>On-screen Show (4:3)</PresentationFormat>
  <Paragraphs>571</Paragraphs>
  <Slides>42</Slides>
  <Notes>39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42</vt:i4>
      </vt:variant>
    </vt:vector>
  </HeadingPairs>
  <TitlesOfParts>
    <vt:vector size="47" baseType="lpstr">
      <vt:lpstr>Arial</vt:lpstr>
      <vt:lpstr>Calibri</vt:lpstr>
      <vt:lpstr>DGCDAO+ArialUnicodeMS</vt:lpstr>
      <vt:lpstr>Felt Tip Roman</vt:lpstr>
      <vt:lpstr>Office Theme</vt:lpstr>
      <vt:lpstr>Presenter information</vt:lpstr>
      <vt:lpstr>PowerPoint Presentation</vt:lpstr>
      <vt:lpstr>Kinchela Boys home Secondary Schools Resource Years 10-12.</vt:lpstr>
      <vt:lpstr>Kinchela Boys home</vt:lpstr>
      <vt:lpstr>PowerPoint Presentation</vt:lpstr>
      <vt:lpstr>Kinchela boys home aboriginal corporation</vt:lpstr>
      <vt:lpstr>PowerPoint Presentation</vt:lpstr>
      <vt:lpstr>Desperate measures:  kinchela boys home</vt:lpstr>
      <vt:lpstr>Desperate measures:  kinchela boys home</vt:lpstr>
      <vt:lpstr>Desperate measures:  kinchela boys home</vt:lpstr>
      <vt:lpstr>Desperate measures:  kinchela boys home</vt:lpstr>
      <vt:lpstr>PowerPoint Presentation</vt:lpstr>
      <vt:lpstr>Uncle Cecil Bowden</vt:lpstr>
      <vt:lpstr>Uncle Cecil Bowden</vt:lpstr>
      <vt:lpstr>Uncle Cecil Bowden</vt:lpstr>
      <vt:lpstr>Uncle Cecil Bowden</vt:lpstr>
      <vt:lpstr>Uncle Cecil Bowden</vt:lpstr>
      <vt:lpstr>PowerPoint Presentation</vt:lpstr>
      <vt:lpstr>Our Pain </vt:lpstr>
      <vt:lpstr>Our Pain </vt:lpstr>
      <vt:lpstr>PowerPoint Presentation</vt:lpstr>
      <vt:lpstr>Uncle Harold harrison</vt:lpstr>
      <vt:lpstr>Uncle Harold harrison</vt:lpstr>
      <vt:lpstr>Uncle Harold harrison</vt:lpstr>
      <vt:lpstr>PowerPoint Presentation</vt:lpstr>
      <vt:lpstr>propaganda</vt:lpstr>
      <vt:lpstr>PowerPoint Presentation</vt:lpstr>
      <vt:lpstr>Bringing them home</vt:lpstr>
      <vt:lpstr>Bringing them home</vt:lpstr>
      <vt:lpstr>Bringing THEM HOME</vt:lpstr>
      <vt:lpstr>Bringing THEM HOME</vt:lpstr>
      <vt:lpstr>PowerPoint Presentation</vt:lpstr>
      <vt:lpstr>Kbh conservation management plan</vt:lpstr>
      <vt:lpstr>PowerPoint Presentation</vt:lpstr>
      <vt:lpstr>International obligations</vt:lpstr>
      <vt:lpstr>United Nations Declaration on the Rights of Indigenous peoples (Undrip)</vt:lpstr>
      <vt:lpstr>United Nations Declaration on the Rights of Indigenous peoples (Undrip)</vt:lpstr>
      <vt:lpstr>United Nations Declaration on the Rights of Indigenous peoples (Undrip)</vt:lpstr>
      <vt:lpstr>PowerPoint Presentation</vt:lpstr>
      <vt:lpstr>Caritas and kbhac</vt:lpstr>
      <vt:lpstr>what can I do? </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Presenter information</dc:title>
  <dc:creator>Natalie Cox</dc:creator>
  <cp:lastModifiedBy>Sally-Anne Hurley</cp:lastModifiedBy>
  <cp:revision>116</cp:revision>
  <dcterms:modified xsi:type="dcterms:W3CDTF">2018-03-09T00:58:24Z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0x0101003BB767A26C87A8429349E100999E60C0</vt:lpwstr>
  </property>
  <property fmtid="{D5CDD505-2E9C-101B-9397-08002B2CF9AE}" pid="3" name="_dlc_DocIdItemGuid">
    <vt:lpwstr>1c0ab893-39c0-4df1-8964-09d22ea3b0c3</vt:lpwstr>
  </property>
</Properties>
</file>