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1" r:id="rId6"/>
    <p:sldId id="273" r:id="rId7"/>
    <p:sldId id="274" r:id="rId8"/>
    <p:sldId id="275" r:id="rId9"/>
    <p:sldId id="276" r:id="rId10"/>
    <p:sldId id="27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pos="5352" userDrawn="1">
          <p15:clr>
            <a:srgbClr val="A4A3A4"/>
          </p15:clr>
        </p15:guide>
        <p15:guide id="4" pos="70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075"/>
    <a:srgbClr val="63B1A4"/>
    <a:srgbClr val="0C244C"/>
    <a:srgbClr val="DF918A"/>
    <a:srgbClr val="C3DDD7"/>
    <a:srgbClr val="CD594F"/>
    <a:srgbClr val="82B5B8"/>
    <a:srgbClr val="FBC858"/>
    <a:srgbClr val="004751"/>
    <a:srgbClr val="68C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4674" autoAdjust="0"/>
  </p:normalViewPr>
  <p:slideViewPr>
    <p:cSldViewPr snapToObjects="1" showGuides="1">
      <p:cViewPr varScale="1">
        <p:scale>
          <a:sx n="105" d="100"/>
          <a:sy n="105" d="100"/>
        </p:scale>
        <p:origin x="1284" y="114"/>
      </p:cViewPr>
      <p:guideLst>
        <p:guide orient="horz" pos="2795"/>
        <p:guide orient="horz" pos="4020"/>
        <p:guide pos="5352"/>
        <p:guide pos="70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1" d="100"/>
          <a:sy n="81" d="100"/>
        </p:scale>
        <p:origin x="259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C48E9-2B28-5D4E-82F4-795B3652695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809C2-3DA2-7445-A632-60F53831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4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601E1-AFEE-AA40-B9D6-E7C3110FECAB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689D6-08F4-9246-8340-6E1C330F9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67270C-4AD2-3848-B52F-626C968E72C5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107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EAD4AF-BB97-A34D-BC26-D259E43EF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1"/>
            <a:ext cx="9144000" cy="1264424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44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D2D03C4-E117-484F-81D3-479BECBE7857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D1CEC8-FE6C-C547-8A44-EA0E876652E9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8" name="Freeform: Shape 6">
              <a:extLst>
                <a:ext uri="{FF2B5EF4-FFF2-40B4-BE49-F238E27FC236}">
                  <a16:creationId xmlns:a16="http://schemas.microsoft.com/office/drawing/2014/main" id="{7B32C52B-801B-C247-90DF-E05E9D49F22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5AB615-4C18-914D-8AC1-6B779BB3533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0" name="Freeform: Shape 7">
                <a:extLst>
                  <a:ext uri="{FF2B5EF4-FFF2-40B4-BE49-F238E27FC236}">
                    <a16:creationId xmlns:a16="http://schemas.microsoft.com/office/drawing/2014/main" id="{7A8CDFC4-1C1E-4848-B87C-A6BB053FF887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1" name="Freeform: Shape 8">
                <a:extLst>
                  <a:ext uri="{FF2B5EF4-FFF2-40B4-BE49-F238E27FC236}">
                    <a16:creationId xmlns:a16="http://schemas.microsoft.com/office/drawing/2014/main" id="{43A62944-0409-8E44-9C40-AB5870860DE5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9">
                <a:extLst>
                  <a:ext uri="{FF2B5EF4-FFF2-40B4-BE49-F238E27FC236}">
                    <a16:creationId xmlns:a16="http://schemas.microsoft.com/office/drawing/2014/main" id="{96733F5D-E834-6745-A36D-EC5FE82ECD38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10">
                <a:extLst>
                  <a:ext uri="{FF2B5EF4-FFF2-40B4-BE49-F238E27FC236}">
                    <a16:creationId xmlns:a16="http://schemas.microsoft.com/office/drawing/2014/main" id="{C94B10BE-C81B-E24A-8B6A-1545902DFB5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5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55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94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baseline="0">
                <a:solidFill>
                  <a:srgbClr val="D8607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149080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08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baseline="0">
                <a:solidFill>
                  <a:srgbClr val="C3DDD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149080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0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149080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24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0" y="3234682"/>
            <a:ext cx="9887699" cy="760364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149080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1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1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62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8">
            <a:extLst>
              <a:ext uri="{FF2B5EF4-FFF2-40B4-BE49-F238E27FC236}">
                <a16:creationId xmlns:a16="http://schemas.microsoft.com/office/drawing/2014/main" id="{12EFCC48-8CC8-4B59-B2A1-D9D5939A217A}"/>
              </a:ext>
            </a:extLst>
          </p:cNvPr>
          <p:cNvSpPr/>
          <p:nvPr userDrawn="1"/>
        </p:nvSpPr>
        <p:spPr>
          <a:xfrm rot="16200000">
            <a:off x="3739020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8CC55-2CE4-BA42-B7E3-B85B1556D911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1DA04A6-A94E-4982-9D86-43F28DC6E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59" y="1628800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1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4E7F82F3-B891-184C-80DC-B7E4400DB9F6}"/>
              </a:ext>
            </a:extLst>
          </p:cNvPr>
          <p:cNvSpPr/>
          <p:nvPr/>
        </p:nvSpPr>
        <p:spPr>
          <a:xfrm rot="16200000">
            <a:off x="3739019" y="-1990884"/>
            <a:ext cx="4680521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5BA8AC-4514-BB41-98A5-9BAB38A2A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59" y="1628800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5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35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35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35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5A1F4-7805-2342-8F12-CB347FD74952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10" name="Round Diagonal Corner Rectangle 8">
            <a:extLst>
              <a:ext uri="{FF2B5EF4-FFF2-40B4-BE49-F238E27FC236}">
                <a16:creationId xmlns:a16="http://schemas.microsoft.com/office/drawing/2014/main" id="{0DF7B0C4-B96C-924C-9342-7F328E798948}"/>
              </a:ext>
            </a:extLst>
          </p:cNvPr>
          <p:cNvSpPr/>
          <p:nvPr userDrawn="1"/>
        </p:nvSpPr>
        <p:spPr>
          <a:xfrm rot="16200000">
            <a:off x="3724209" y="-1990883"/>
            <a:ext cx="4680520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1ECAD9F-FB32-4C4E-87A3-45D3E3162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1948" y="1628800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6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1EA5-29C5-E949-967E-D5A0CBE152AF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145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63B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B95DA3EC-004A-4445-AD27-45ABC57A49A9}"/>
              </a:ext>
            </a:extLst>
          </p:cNvPr>
          <p:cNvSpPr/>
          <p:nvPr/>
        </p:nvSpPr>
        <p:spPr>
          <a:xfrm rot="16200000">
            <a:off x="3739019" y="-1990884"/>
            <a:ext cx="4680521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2BC0069-C49C-4E18-A1FE-778E150FF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59" y="1628800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26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solidFill>
          <a:srgbClr val="D86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94B0F26-9B7E-504C-8292-D79BA3B092BB}"/>
              </a:ext>
            </a:extLst>
          </p:cNvPr>
          <p:cNvSpPr/>
          <p:nvPr/>
        </p:nvSpPr>
        <p:spPr>
          <a:xfrm rot="16200000">
            <a:off x="3739019" y="-1990884"/>
            <a:ext cx="4680521" cy="110557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87743-3AD6-7E45-A11C-FE5AA9797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59" y="1628800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90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5FA2BE-CB3B-CA47-B4D3-B1DEB10C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7FD9524-6EA9-5240-A6C2-5DBC06F63B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C819CE2-73D4-2940-BAA8-05CB0AB6A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A1F8534-9648-394B-80DA-D4B07A9CDF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5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2D3ED194-6F2C-4445-AECD-B6F989312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0A3EA6F-48F9-F34A-BD42-0BF07B8832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BA20C9-A7E8-DE4D-AFF9-A3E46DF6D0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1FBB4C9-5310-124D-BF32-CE5F9DA0BA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2342B15A-0AE0-E646-BE62-B7541DC6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57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9727188-CADF-AB4C-9249-B8FF11DB1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ED5AAC2-A68E-DF4F-BA18-AC7D294867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938F181-0B81-2347-8BCE-C5AB8CE3A3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3202EFA-E4D7-604A-9FDD-137B74F3D5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08E09726-2E48-E342-8EC9-CD24A905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17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DF9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739F08-D58A-B343-A247-B26E0964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1E8647-9616-6E4A-B6D7-C12A72792A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7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A735A87-4EDD-3840-994F-98EA81E27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6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3858B14-CD67-B946-B0F0-B2889D7C3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5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5D9E6F-D907-6D42-ABFF-18D95537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85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1BC7A7A-1FB2-9745-8A86-AF39BA13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78746F-8078-0245-9577-F1761223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6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24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192011" cy="6237312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403EF0-98D8-6B4B-B1CE-3A22FD24B3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F2D6F13C-AB98-FA45-9ED4-003FACDBB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82F49C-297E-5140-9598-28E9540B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57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237312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717F52-5218-A04E-85FE-4019BA2AF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6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839EF53-B0FD-AF42-8479-0D8D25CAD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6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9" y="2177480"/>
            <a:ext cx="5184574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7687FA-8903-8C4E-9FAE-8BA825B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5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6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10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233891"/>
            <a:ext cx="11055789" cy="41044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384" y="5338347"/>
            <a:ext cx="6087237" cy="819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950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55D99-04FC-9E43-8704-13C14E52B367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4168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5" y="0"/>
            <a:ext cx="11555822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6FE2FA-60A7-824D-989C-1DE14DD4AC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25E6694-41CC-5246-8950-1FCBC5A42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6F85165-9A8B-4B48-92D5-DD4A6F5AFF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0ABBF8E-2FA1-4143-A3D1-85D857940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5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0FE50E2-7287-AF48-8B7F-254A7F65FA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5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059A0B8-5DBB-0547-9898-6107ECB32B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5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08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8D8473A-26AF-C249-A308-51D1233C19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8C347D0D-9ADF-F04D-A7A9-763015C2F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38317EF-8420-7944-BC72-E01F1749B1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5B2FE88-A057-1C45-BF75-BA661C6AE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5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A588400-871F-F44A-B832-D2DAB6AF61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5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1C8C285-4546-2C4E-8423-946982299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5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552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5" y="0"/>
            <a:ext cx="11568612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A1537EA-C36C-4C48-9C17-DE22BD9EC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A687291-0CBA-8646-91E4-32C02AB4A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5167438-FB8A-1D4B-BB24-9F2B40AFF3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64D09F-C382-5F46-A844-6305CD1B9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5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E4B44F8-F3D8-7E40-8BC0-84AEE1138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5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E350C7-D56C-BB4A-923E-E08A439FDF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5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731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1568611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C2E9A5-4FC2-DB40-89CB-67A9A1EC1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71FB35-CDC5-B64B-9E71-A1098C488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C1B93-E9EB-F044-9954-5927089FF3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89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6754A93-30EC-D149-8F70-4D6C61C51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2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5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29D6DF-68BB-6C4D-AAA4-B639652E8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8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5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5A68DEF-DF3E-0F48-A2EE-0609932A4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4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5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501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dirty="0">
                <a:solidFill>
                  <a:srgbClr val="D86075"/>
                </a:solidFill>
              </a:rPr>
              <a:t>Click to edit Master title style</a:t>
            </a:r>
            <a:endParaRPr lang="en-US" dirty="0">
              <a:solidFill>
                <a:srgbClr val="D8607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84819-4C54-574F-8060-6984CD25582B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8005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DF918A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F26B9D4-44A7-DE48-9C31-0BB04BA6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44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dirty="0">
                <a:solidFill>
                  <a:srgbClr val="0C244C"/>
                </a:solidFill>
              </a:rPr>
              <a:t>Click to edit Master title style</a:t>
            </a:r>
            <a:endParaRPr lang="en-US" dirty="0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141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14842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dirty="0">
                <a:solidFill>
                  <a:srgbClr val="0C244C"/>
                </a:solidFill>
              </a:rPr>
              <a:t>Click to edit Master title style</a:t>
            </a:r>
            <a:endParaRPr lang="en-US" dirty="0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21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0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63B1A4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19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3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10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233891"/>
            <a:ext cx="11055789" cy="41044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384" y="5338347"/>
            <a:ext cx="6087237" cy="819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95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E4D10-669F-B44A-829C-549EADDE5760}"/>
              </a:ext>
            </a:extLst>
          </p:cNvPr>
          <p:cNvSpPr txBox="1"/>
          <p:nvPr userDrawn="1"/>
        </p:nvSpPr>
        <p:spPr>
          <a:xfrm>
            <a:off x="13552369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587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63CED192-F6AA-F84B-A24E-F2B1462C018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126A5E3-F8BB-9847-A268-2C44D477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B616937-BF51-4049-AF81-62EC6F022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317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17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B889128-811C-DE4A-B7A2-B59A0C053A56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B1C999-967E-FC4C-BAD0-5FB4A50D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9889083-EE2F-7A4E-A509-D04642586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27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28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4" y="0"/>
            <a:ext cx="11705553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07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3" y="0"/>
            <a:ext cx="11705550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615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73552B9F-8377-FB4F-8941-AB38DB9617E2}"/>
              </a:ext>
            </a:extLst>
          </p:cNvPr>
          <p:cNvSpPr/>
          <p:nvPr/>
        </p:nvSpPr>
        <p:spPr>
          <a:xfrm flipH="1">
            <a:off x="-4" y="0"/>
            <a:ext cx="11705553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6599E6-9DC6-BA42-B07B-A5182370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86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4CC5ADD0-5755-9341-A794-D9405AB1CE9B}"/>
              </a:ext>
            </a:extLst>
          </p:cNvPr>
          <p:cNvSpPr/>
          <p:nvPr/>
        </p:nvSpPr>
        <p:spPr>
          <a:xfrm flipH="1">
            <a:off x="-3" y="0"/>
            <a:ext cx="11705550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B631168-B793-ED49-B934-593139FB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18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8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0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3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6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6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87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8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2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842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8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38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3B006B63-8E25-D245-AC46-2D9232FE60EF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9AE0E48-35E1-674B-9BA8-70FDCA86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8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368D3C0-A3CA-1842-B423-E84646E29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290A2BC-7D5D-A24B-B48D-1F07B9826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3A597FB-2E42-6541-9B9F-09CAB4F3DC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349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1644206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8" y="343729"/>
            <a:ext cx="10732778" cy="5813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6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7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798" y="1612488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88"/>
              </a:spcBef>
              <a:buFontTx/>
              <a:buNone/>
              <a:defRPr sz="18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3pPr>
            <a:lvl4pPr marL="324000" indent="-17145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4pPr>
            <a:lvl5pPr marL="445500" indent="-135000">
              <a:spcBef>
                <a:spcPts val="188"/>
              </a:spcBef>
              <a:buFont typeface="Arial"/>
              <a:buChar char="•"/>
              <a:defRPr sz="18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73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90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7BCE467-8FF7-7945-878B-23B94E0D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413792"/>
            <a:ext cx="7872875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5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9E716-9E10-714C-83A4-72BF32D9A06F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7990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7384"/>
            <a:ext cx="12192000" cy="63367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Round Diagonal Corner Rectangle 1">
            <a:extLst>
              <a:ext uri="{FF2B5EF4-FFF2-40B4-BE49-F238E27FC236}">
                <a16:creationId xmlns:a16="http://schemas.microsoft.com/office/drawing/2014/main" id="{3F88AE3B-7175-C041-AAAD-12637C94CFDB}"/>
              </a:ext>
            </a:extLst>
          </p:cNvPr>
          <p:cNvSpPr/>
          <p:nvPr userDrawn="1"/>
        </p:nvSpPr>
        <p:spPr>
          <a:xfrm rot="16200000">
            <a:off x="1251736" y="1336494"/>
            <a:ext cx="4071888" cy="4944532"/>
          </a:xfrm>
          <a:prstGeom prst="round2Diag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5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27448" y="2118083"/>
            <a:ext cx="4128459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EB2F5-E211-E341-AB58-42AECA97C666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1840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326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788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2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50">
                <a:solidFill>
                  <a:schemeClr val="bg1"/>
                </a:solidFill>
                <a:latin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Round Diagonal Corner Rectangle 1">
            <a:extLst>
              <a:ext uri="{FF2B5EF4-FFF2-40B4-BE49-F238E27FC236}">
                <a16:creationId xmlns:a16="http://schemas.microsoft.com/office/drawing/2014/main" id="{84FC0CDD-8383-D347-AA8B-B45D50C06531}"/>
              </a:ext>
            </a:extLst>
          </p:cNvPr>
          <p:cNvSpPr/>
          <p:nvPr userDrawn="1"/>
        </p:nvSpPr>
        <p:spPr>
          <a:xfrm rot="16200000">
            <a:off x="1251736" y="1336494"/>
            <a:ext cx="4071888" cy="4944532"/>
          </a:xfrm>
          <a:prstGeom prst="round2Diag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425" y="2348880"/>
            <a:ext cx="4128459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800" b="0">
                <a:solidFill>
                  <a:srgbClr val="0C244C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30329-6122-484E-ADA4-5A38BAD4F037}"/>
              </a:ext>
            </a:extLst>
          </p:cNvPr>
          <p:cNvSpPr txBox="1"/>
          <p:nvPr userDrawn="1"/>
        </p:nvSpPr>
        <p:spPr>
          <a:xfrm>
            <a:off x="13026189" y="64393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506293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3735" y="2004538"/>
            <a:ext cx="4944532" cy="2648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7618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3734" y="2276873"/>
            <a:ext cx="4944532" cy="698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4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>
              <a:buFontTx/>
              <a:buNone/>
              <a:defRPr sz="1050">
                <a:latin typeface=""/>
              </a:defRPr>
            </a:lvl2pPr>
            <a:lvl3pPr marL="685800" indent="0">
              <a:buFontTx/>
              <a:buNone/>
              <a:defRPr sz="1050">
                <a:latin typeface=""/>
              </a:defRPr>
            </a:lvl3pPr>
            <a:lvl4pPr marL="1028700" indent="0">
              <a:buFontTx/>
              <a:buNone/>
              <a:defRPr sz="1050">
                <a:latin typeface=""/>
              </a:defRPr>
            </a:lvl4pPr>
            <a:lvl5pPr marL="1371600" indent="0">
              <a:buFontTx/>
              <a:buNone/>
              <a:defRPr sz="1050">
                <a:latin typeface=""/>
              </a:defRPr>
            </a:lvl5pPr>
          </a:lstStyle>
          <a:p>
            <a:pPr lvl="0"/>
            <a:r>
              <a:rPr lang="en-AU" dirty="0"/>
              <a:t>Thank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D5E7FF-3B06-CE47-BAE2-8A738E6E3752}"/>
              </a:ext>
            </a:extLst>
          </p:cNvPr>
          <p:cNvSpPr txBox="1"/>
          <p:nvPr/>
        </p:nvSpPr>
        <p:spPr>
          <a:xfrm>
            <a:off x="4378171" y="4218572"/>
            <a:ext cx="343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b="0" i="0" kern="1200" spc="225" dirty="0">
                <a:solidFill>
                  <a:schemeClr val="bg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www.caritas.org.au</a:t>
            </a:r>
          </a:p>
        </p:txBody>
      </p: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F426E386-A88B-9643-8DBF-4D88CDF2CEDC}"/>
              </a:ext>
            </a:extLst>
          </p:cNvPr>
          <p:cNvSpPr/>
          <p:nvPr/>
        </p:nvSpPr>
        <p:spPr>
          <a:xfrm>
            <a:off x="4499638" y="2076410"/>
            <a:ext cx="276225" cy="276225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91A73-72E7-9D48-BB43-16F1429F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96" y="3153669"/>
            <a:ext cx="3053808" cy="8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405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22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7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D61DED6-6F59-4313-9750-39CDEA464B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2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1"/>
            <a:ext cx="12192000" cy="2204863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5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2EEBFC7-1BF6-4349-B248-522AAC0AE8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03269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2974999"/>
            <a:ext cx="12192000" cy="3262313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2" y="2517318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0" y="617941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B7B3968-B42F-264E-9858-F96AD02566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440160"/>
          </a:xfrm>
          <a:prstGeom prst="rect">
            <a:avLst/>
          </a:prstGeom>
        </p:spPr>
        <p:txBody>
          <a:bodyPr anchor="b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423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2.emf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g object 17">
            <a:extLst>
              <a:ext uri="{FF2B5EF4-FFF2-40B4-BE49-F238E27FC236}">
                <a16:creationId xmlns:a16="http://schemas.microsoft.com/office/drawing/2014/main" id="{6242D198-E2DD-0341-A688-39C5FF3F8A86}"/>
              </a:ext>
            </a:extLst>
          </p:cNvPr>
          <p:cNvSpPr/>
          <p:nvPr/>
        </p:nvSpPr>
        <p:spPr>
          <a:xfrm>
            <a:off x="0" y="6309322"/>
            <a:ext cx="12192000" cy="548679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46BC-366E-CA46-8DD2-A93F93232E15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0848528" y="6414549"/>
            <a:ext cx="1138684" cy="338223"/>
          </a:xfrm>
          <a:prstGeom prst="rect">
            <a:avLst/>
          </a:prstGeom>
        </p:spPr>
      </p:pic>
      <p:sp>
        <p:nvSpPr>
          <p:cNvPr id="4" name="bg object 17">
            <a:extLst>
              <a:ext uri="{FF2B5EF4-FFF2-40B4-BE49-F238E27FC236}">
                <a16:creationId xmlns:a16="http://schemas.microsoft.com/office/drawing/2014/main" id="{5CEE8032-5385-D94F-965F-00187829DB18}"/>
              </a:ext>
            </a:extLst>
          </p:cNvPr>
          <p:cNvSpPr/>
          <p:nvPr userDrawn="1"/>
        </p:nvSpPr>
        <p:spPr>
          <a:xfrm>
            <a:off x="0" y="6237312"/>
            <a:ext cx="12192000" cy="620693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C7B6A-48AC-2145-8341-AE54C36320F8}"/>
              </a:ext>
            </a:extLst>
          </p:cNvPr>
          <p:cNvPicPr>
            <a:picLocks noChangeAspect="1"/>
          </p:cNvPicPr>
          <p:nvPr userDrawn="1"/>
        </p:nvPicPr>
        <p:blipFill>
          <a:blip r:embed="rId61"/>
          <a:stretch>
            <a:fillRect/>
          </a:stretch>
        </p:blipFill>
        <p:spPr>
          <a:xfrm>
            <a:off x="10776520" y="6378546"/>
            <a:ext cx="1210692" cy="3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5" r:id="rId2"/>
    <p:sldLayoutId id="2147483759" r:id="rId3"/>
    <p:sldLayoutId id="2147483766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  <p:sldLayoutId id="2147483789" r:id="rId32"/>
    <p:sldLayoutId id="2147483790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00" r:id="rId43"/>
    <p:sldLayoutId id="2147483801" r:id="rId44"/>
    <p:sldLayoutId id="2147483802" r:id="rId45"/>
    <p:sldLayoutId id="2147483803" r:id="rId46"/>
    <p:sldLayoutId id="2147483804" r:id="rId47"/>
    <p:sldLayoutId id="2147483805" r:id="rId48"/>
    <p:sldLayoutId id="2147483806" r:id="rId49"/>
    <p:sldLayoutId id="2147483807" r:id="rId50"/>
    <p:sldLayoutId id="2147483808" r:id="rId51"/>
    <p:sldLayoutId id="2147483809" r:id="rId52"/>
    <p:sldLayoutId id="2147483810" r:id="rId53"/>
    <p:sldLayoutId id="2147483811" r:id="rId54"/>
    <p:sldLayoutId id="2147483812" r:id="rId55"/>
    <p:sldLayoutId id="2147483813" r:id="rId56"/>
    <p:sldLayoutId id="2147483814" r:id="rId57"/>
    <p:sldLayoutId id="2147483815" r:id="rId5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itas.org.au/about/copyright" TargetMode="Externa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D687F3D-9B56-9446-8D11-B39A30A41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756576" cy="1655762"/>
          </a:xfrm>
        </p:spPr>
        <p:txBody>
          <a:bodyPr lIns="91440" tIns="45720" rIns="91440" bIns="45720" anchor="t"/>
          <a:lstStyle/>
          <a:p>
            <a:r>
              <a:rPr lang="en-US" sz="2800" dirty="0">
                <a:latin typeface="Roboto"/>
                <a:ea typeface="Roboto" pitchFamily="2" charset="0"/>
              </a:rPr>
              <a:t>Adapted from Pope Francis’ message for the </a:t>
            </a:r>
            <a:endParaRPr lang="en-US" dirty="0">
              <a:latin typeface="Roboto"/>
            </a:endParaRPr>
          </a:p>
          <a:p>
            <a:r>
              <a:rPr lang="en-US" sz="2800" dirty="0">
                <a:latin typeface="Roboto"/>
                <a:ea typeface="Roboto" pitchFamily="2" charset="0"/>
              </a:rPr>
              <a:t>World Day of Migrants and Refugees, 2014</a:t>
            </a:r>
            <a:endParaRPr lang="en-US" dirty="0">
              <a:latin typeface="Roboto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02B456-E552-B044-8935-7245250B6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latin typeface="Roboto" pitchFamily="2" charset="0"/>
                <a:ea typeface="Roboto" pitchFamily="2" charset="0"/>
              </a:rPr>
              <a:t>Prayer for refugees</a:t>
            </a:r>
          </a:p>
        </p:txBody>
      </p:sp>
    </p:spTree>
    <p:extLst>
      <p:ext uri="{BB962C8B-B14F-4D97-AF65-F5344CB8AC3E}">
        <p14:creationId xmlns:p14="http://schemas.microsoft.com/office/powerpoint/2010/main" val="310768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B723E-96E0-B64A-AEAA-A290F4DDA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3482" y="2276872"/>
            <a:ext cx="10145037" cy="4248472"/>
          </a:xfrm>
        </p:spPr>
        <p:txBody>
          <a:bodyPr/>
          <a:lstStyle/>
          <a:p>
            <a:pPr algn="ctr"/>
            <a:r>
              <a:rPr lang="en-US" sz="4000" dirty="0">
                <a:latin typeface="Roboto" pitchFamily="2" charset="0"/>
                <a:ea typeface="Roboto" pitchFamily="2" charset="0"/>
              </a:rPr>
              <a:t>Every stranger who knocks at our door is an opportunity for an encounter with Jesus Christ, who identifies with the welcomed and rejected strangers of every age. </a:t>
            </a:r>
          </a:p>
          <a:p>
            <a:endParaRPr lang="en-US" sz="2000" dirty="0">
              <a:latin typeface="Roboto"/>
              <a:ea typeface="Roboto" pitchFamily="2" charset="0"/>
            </a:endParaRPr>
          </a:p>
          <a:p>
            <a:endParaRPr lang="en-US" sz="2000" dirty="0">
              <a:latin typeface="Roboto"/>
              <a:ea typeface="Roboto" pitchFamily="2" charset="0"/>
            </a:endParaRPr>
          </a:p>
          <a:p>
            <a:r>
              <a:rPr lang="en-US" sz="1600" dirty="0">
                <a:latin typeface="Roboto"/>
                <a:ea typeface="Roboto" pitchFamily="2" charset="0"/>
              </a:rPr>
              <a:t>Pope Francis’ message for the World Day of Migrants and Refugees, 2018</a:t>
            </a:r>
            <a:endParaRPr lang="en-US" sz="1600" dirty="0">
              <a:latin typeface="Roboto"/>
            </a:endParaRPr>
          </a:p>
          <a:p>
            <a:pPr algn="ctr"/>
            <a:endParaRPr lang="en-US" sz="20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C947F8-A9AC-4E4D-AB53-D8F257EDE668}"/>
              </a:ext>
            </a:extLst>
          </p:cNvPr>
          <p:cNvSpPr/>
          <p:nvPr/>
        </p:nvSpPr>
        <p:spPr>
          <a:xfrm>
            <a:off x="868646" y="1490687"/>
            <a:ext cx="618842" cy="642169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rgbClr val="DF918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CD0AE8AF-90A8-4F31-8F6D-6CB2FC2448F3}"/>
              </a:ext>
            </a:extLst>
          </p:cNvPr>
          <p:cNvSpPr/>
          <p:nvPr/>
        </p:nvSpPr>
        <p:spPr>
          <a:xfrm>
            <a:off x="10760021" y="5133287"/>
            <a:ext cx="408497" cy="465577"/>
          </a:xfrm>
          <a:custGeom>
            <a:avLst/>
            <a:gdLst>
              <a:gd name="connsiteX0" fmla="*/ 121539 w 180975"/>
              <a:gd name="connsiteY0" fmla="*/ 20670 h 180975"/>
              <a:gd name="connsiteX1" fmla="*/ 121539 w 180975"/>
              <a:gd name="connsiteY1" fmla="*/ 107824 h 180975"/>
              <a:gd name="connsiteX2" fmla="*/ 107918 w 180975"/>
              <a:gd name="connsiteY2" fmla="*/ 121445 h 180975"/>
              <a:gd name="connsiteX3" fmla="*/ 20764 w 180975"/>
              <a:gd name="connsiteY3" fmla="*/ 121445 h 180975"/>
              <a:gd name="connsiteX4" fmla="*/ 7144 w 180975"/>
              <a:gd name="connsiteY4" fmla="*/ 135066 h 180975"/>
              <a:gd name="connsiteX5" fmla="*/ 7144 w 180975"/>
              <a:gd name="connsiteY5" fmla="*/ 165831 h 180975"/>
              <a:gd name="connsiteX6" fmla="*/ 20764 w 180975"/>
              <a:gd name="connsiteY6" fmla="*/ 179452 h 180975"/>
              <a:gd name="connsiteX7" fmla="*/ 121539 w 180975"/>
              <a:gd name="connsiteY7" fmla="*/ 179452 h 180975"/>
              <a:gd name="connsiteX8" fmla="*/ 165925 w 180975"/>
              <a:gd name="connsiteY8" fmla="*/ 179452 h 180975"/>
              <a:gd name="connsiteX9" fmla="*/ 179546 w 180975"/>
              <a:gd name="connsiteY9" fmla="*/ 165831 h 180975"/>
              <a:gd name="connsiteX10" fmla="*/ 179546 w 180975"/>
              <a:gd name="connsiteY10" fmla="*/ 121540 h 180975"/>
              <a:gd name="connsiteX11" fmla="*/ 179546 w 180975"/>
              <a:gd name="connsiteY11" fmla="*/ 20766 h 180975"/>
              <a:gd name="connsiteX12" fmla="*/ 165925 w 180975"/>
              <a:gd name="connsiteY12" fmla="*/ 7145 h 180975"/>
              <a:gd name="connsiteX13" fmla="*/ 135160 w 180975"/>
              <a:gd name="connsiteY13" fmla="*/ 7145 h 180975"/>
              <a:gd name="connsiteX14" fmla="*/ 121539 w 180975"/>
              <a:gd name="connsiteY14" fmla="*/ 2067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975" h="180975">
                <a:moveTo>
                  <a:pt x="121539" y="20670"/>
                </a:moveTo>
                <a:lnTo>
                  <a:pt x="121539" y="107824"/>
                </a:lnTo>
                <a:cubicBezTo>
                  <a:pt x="121539" y="115349"/>
                  <a:pt x="115443" y="121445"/>
                  <a:pt x="107918" y="121445"/>
                </a:cubicBezTo>
                <a:lnTo>
                  <a:pt x="20764" y="121445"/>
                </a:lnTo>
                <a:cubicBezTo>
                  <a:pt x="13240" y="121445"/>
                  <a:pt x="7144" y="127541"/>
                  <a:pt x="7144" y="135066"/>
                </a:cubicBezTo>
                <a:lnTo>
                  <a:pt x="7144" y="165831"/>
                </a:lnTo>
                <a:cubicBezTo>
                  <a:pt x="7144" y="173356"/>
                  <a:pt x="13240" y="179452"/>
                  <a:pt x="20764" y="179452"/>
                </a:cubicBezTo>
                <a:lnTo>
                  <a:pt x="121539" y="179452"/>
                </a:lnTo>
                <a:lnTo>
                  <a:pt x="165925" y="179452"/>
                </a:lnTo>
                <a:cubicBezTo>
                  <a:pt x="173450" y="179452"/>
                  <a:pt x="179546" y="173356"/>
                  <a:pt x="179546" y="165831"/>
                </a:cubicBezTo>
                <a:lnTo>
                  <a:pt x="179546" y="121540"/>
                </a:lnTo>
                <a:lnTo>
                  <a:pt x="179546" y="20766"/>
                </a:lnTo>
                <a:cubicBezTo>
                  <a:pt x="179546" y="13241"/>
                  <a:pt x="173450" y="7145"/>
                  <a:pt x="165925" y="7145"/>
                </a:cubicBezTo>
                <a:lnTo>
                  <a:pt x="135160" y="7145"/>
                </a:lnTo>
                <a:cubicBezTo>
                  <a:pt x="127635" y="7050"/>
                  <a:pt x="121539" y="13146"/>
                  <a:pt x="121539" y="20670"/>
                </a:cubicBezTo>
                <a:close/>
              </a:path>
            </a:pathLst>
          </a:custGeom>
          <a:solidFill>
            <a:srgbClr val="DF918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402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7BD11E-9F3E-4C09-9A8C-5CABADC455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408"/>
            <a:ext cx="12192000" cy="6285095"/>
          </a:xfrm>
          <a:prstGeom prst="rect">
            <a:avLst/>
          </a:prstGeom>
        </p:spPr>
      </p:pic>
      <p:sp>
        <p:nvSpPr>
          <p:cNvPr id="4" name="Round Diagonal Corner Rectangle 1">
            <a:extLst>
              <a:ext uri="{FF2B5EF4-FFF2-40B4-BE49-F238E27FC236}">
                <a16:creationId xmlns:a16="http://schemas.microsoft.com/office/drawing/2014/main" id="{3220B37A-B25A-4B7F-9A35-45AB388CD9D6}"/>
              </a:ext>
            </a:extLst>
          </p:cNvPr>
          <p:cNvSpPr/>
          <p:nvPr/>
        </p:nvSpPr>
        <p:spPr>
          <a:xfrm>
            <a:off x="263352" y="836712"/>
            <a:ext cx="3427652" cy="3816424"/>
          </a:xfrm>
          <a:prstGeom prst="round2Diag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Roboto" pitchFamily="2" charset="0"/>
                <a:ea typeface="Roboto" pitchFamily="2" charset="0"/>
              </a:rPr>
              <a:t>God of Hope,</a:t>
            </a:r>
          </a:p>
          <a:p>
            <a:pPr algn="ctr"/>
            <a:r>
              <a:rPr lang="en-US" sz="3200" dirty="0">
                <a:latin typeface="Roboto" pitchFamily="2" charset="0"/>
                <a:ea typeface="Roboto" pitchFamily="2" charset="0"/>
              </a:rPr>
              <a:t>We pray that refugees never lose hope of a better future</a:t>
            </a:r>
            <a:r>
              <a:rPr lang="en-US" dirty="0"/>
              <a:t>.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5B7C8-A543-44EE-9331-77B1E696F9B6}"/>
              </a:ext>
            </a:extLst>
          </p:cNvPr>
          <p:cNvSpPr txBox="1"/>
          <p:nvPr/>
        </p:nvSpPr>
        <p:spPr>
          <a:xfrm>
            <a:off x="8384" y="6381328"/>
            <a:ext cx="87849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latin typeface="Roboto"/>
                <a:ea typeface="Roboto" pitchFamily="2" charset="0"/>
              </a:rPr>
              <a:t>Jamila holding her daughter in front of their shelter in a refugee camp in Cox’s Bazar, Bangladesh.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AU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Photo credit:</a:t>
            </a:r>
            <a:r>
              <a:rPr lang="pt-BR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 : Inmanuel Biswas/Caritas Bangladesh</a:t>
            </a:r>
            <a:endParaRPr lang="en-AU" sz="10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0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A15993-A5A2-4137-8D96-3085D43D3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89229" cy="6237312"/>
          </a:xfrm>
          <a:prstGeom prst="rect">
            <a:avLst/>
          </a:prstGeom>
        </p:spPr>
      </p:pic>
      <p:sp>
        <p:nvSpPr>
          <p:cNvPr id="4" name="Round Diagonal Corner Rectangle 1">
            <a:extLst>
              <a:ext uri="{FF2B5EF4-FFF2-40B4-BE49-F238E27FC236}">
                <a16:creationId xmlns:a16="http://schemas.microsoft.com/office/drawing/2014/main" id="{3220B37A-B25A-4B7F-9A35-45AB388CD9D6}"/>
              </a:ext>
            </a:extLst>
          </p:cNvPr>
          <p:cNvSpPr/>
          <p:nvPr/>
        </p:nvSpPr>
        <p:spPr>
          <a:xfrm>
            <a:off x="263352" y="836712"/>
            <a:ext cx="3427652" cy="3816424"/>
          </a:xfrm>
          <a:prstGeom prst="round2Diag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Roboto" pitchFamily="2" charset="0"/>
                <a:ea typeface="Roboto" pitchFamily="2" charset="0"/>
              </a:rPr>
              <a:t>We pray that refugees will be welcomed.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96447-F49C-47BD-B3BC-DD482AF064DA}"/>
              </a:ext>
            </a:extLst>
          </p:cNvPr>
          <p:cNvSpPr txBox="1"/>
          <p:nvPr/>
        </p:nvSpPr>
        <p:spPr>
          <a:xfrm>
            <a:off x="8384" y="6381328"/>
            <a:ext cx="87849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Bayan in front of her home as she waits for the program’s private bus to take her to the Caritas Education Program, which is at a school 30 minutes away.</a:t>
            </a:r>
          </a:p>
          <a:p>
            <a:r>
              <a:rPr lang="en-AU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Photo credit: Richard Wainwright, Caritas Australia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701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20EE6B1-A126-4C1F-8FDC-2BED3D5C36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1541" cy="6237312"/>
          </a:xfrm>
          <a:prstGeom prst="rect">
            <a:avLst/>
          </a:prstGeom>
        </p:spPr>
      </p:pic>
      <p:sp>
        <p:nvSpPr>
          <p:cNvPr id="4" name="Round Diagonal Corner Rectangle 1">
            <a:extLst>
              <a:ext uri="{FF2B5EF4-FFF2-40B4-BE49-F238E27FC236}">
                <a16:creationId xmlns:a16="http://schemas.microsoft.com/office/drawing/2014/main" id="{3220B37A-B25A-4B7F-9A35-45AB388CD9D6}"/>
              </a:ext>
            </a:extLst>
          </p:cNvPr>
          <p:cNvSpPr/>
          <p:nvPr/>
        </p:nvSpPr>
        <p:spPr>
          <a:xfrm>
            <a:off x="8616280" y="1772816"/>
            <a:ext cx="3312368" cy="4176464"/>
          </a:xfrm>
          <a:prstGeom prst="round2Diag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Roboto" pitchFamily="2" charset="0"/>
                <a:ea typeface="Roboto" pitchFamily="2" charset="0"/>
              </a:rPr>
              <a:t>We pray for those devoting their lives to helping refugees, that they will find strength in your love</a:t>
            </a:r>
            <a:r>
              <a:rPr lang="en-US" sz="3200" dirty="0">
                <a:latin typeface="Roboto" pitchFamily="2" charset="0"/>
                <a:ea typeface="Roboto" pitchFamily="2" charset="0"/>
              </a:rPr>
              <a:t>.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34152-D299-452B-B5C8-A03A9F784989}"/>
              </a:ext>
            </a:extLst>
          </p:cNvPr>
          <p:cNvSpPr txBox="1"/>
          <p:nvPr/>
        </p:nvSpPr>
        <p:spPr>
          <a:xfrm>
            <a:off x="8384" y="6381328"/>
            <a:ext cx="87849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Syrian refugees</a:t>
            </a:r>
          </a:p>
          <a:p>
            <a:r>
              <a:rPr lang="en-AU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Photo credit: Catholic Relief Services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245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2E7A2-4857-4673-B587-4E0D7D2E89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237312"/>
          </a:xfrm>
          <a:prstGeom prst="rect">
            <a:avLst/>
          </a:prstGeom>
        </p:spPr>
      </p:pic>
      <p:sp>
        <p:nvSpPr>
          <p:cNvPr id="4" name="Round Diagonal Corner Rectangle 1">
            <a:extLst>
              <a:ext uri="{FF2B5EF4-FFF2-40B4-BE49-F238E27FC236}">
                <a16:creationId xmlns:a16="http://schemas.microsoft.com/office/drawing/2014/main" id="{3220B37A-B25A-4B7F-9A35-45AB388CD9D6}"/>
              </a:ext>
            </a:extLst>
          </p:cNvPr>
          <p:cNvSpPr/>
          <p:nvPr/>
        </p:nvSpPr>
        <p:spPr>
          <a:xfrm>
            <a:off x="263352" y="836712"/>
            <a:ext cx="3427652" cy="3816424"/>
          </a:xfrm>
          <a:prstGeom prst="round2Diag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Roboto" pitchFamily="2" charset="0"/>
                <a:ea typeface="Roboto" pitchFamily="2" charset="0"/>
              </a:rPr>
              <a:t>We pray for ourselves, that we will think of Jesus when we think about or meet refugees. </a:t>
            </a: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B3D00B-7BE0-423D-8A11-3F9F34631711}"/>
              </a:ext>
            </a:extLst>
          </p:cNvPr>
          <p:cNvSpPr/>
          <p:nvPr/>
        </p:nvSpPr>
        <p:spPr>
          <a:xfrm>
            <a:off x="27902" y="6381328"/>
            <a:ext cx="6788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Halima returning from collecting water from a pump near her shelter in a refugee camp in Cox’s </a:t>
            </a:r>
            <a:r>
              <a:rPr lang="pt-BR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Bazar, Bangladesh. </a:t>
            </a:r>
          </a:p>
          <a:p>
            <a:r>
              <a:rPr lang="pt-BR" sz="10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Photo credit: Inmanuel Biswas/Caritas Bangladesh</a:t>
            </a:r>
            <a:endParaRPr lang="en-AU" sz="10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7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C1561-E683-4EA9-AA6A-4BD7DDC9CD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37312"/>
          </a:xfrm>
          <a:prstGeom prst="rect">
            <a:avLst/>
          </a:prstGeom>
        </p:spPr>
      </p:pic>
      <p:sp>
        <p:nvSpPr>
          <p:cNvPr id="4" name="Round Diagonal Corner Rectangle 1">
            <a:extLst>
              <a:ext uri="{FF2B5EF4-FFF2-40B4-BE49-F238E27FC236}">
                <a16:creationId xmlns:a16="http://schemas.microsoft.com/office/drawing/2014/main" id="{3220B37A-B25A-4B7F-9A35-45AB388CD9D6}"/>
              </a:ext>
            </a:extLst>
          </p:cNvPr>
          <p:cNvSpPr/>
          <p:nvPr/>
        </p:nvSpPr>
        <p:spPr>
          <a:xfrm>
            <a:off x="263352" y="836712"/>
            <a:ext cx="3427652" cy="3816424"/>
          </a:xfrm>
          <a:prstGeom prst="round2Diag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Roboto" pitchFamily="2" charset="0"/>
                <a:ea typeface="Roboto" pitchFamily="2" charset="0"/>
              </a:rPr>
              <a:t>We pray for justice and peace in our world. </a:t>
            </a:r>
          </a:p>
          <a:p>
            <a:pPr algn="ctr"/>
            <a:endParaRPr lang="en-US" sz="3200" dirty="0">
              <a:latin typeface="Roboto" pitchFamily="2" charset="0"/>
              <a:ea typeface="Roboto" pitchFamily="2" charset="0"/>
            </a:endParaRPr>
          </a:p>
          <a:p>
            <a:pPr algn="ctr"/>
            <a:r>
              <a:rPr lang="en-US" sz="3200" dirty="0">
                <a:latin typeface="Roboto" pitchFamily="2" charset="0"/>
                <a:ea typeface="Roboto" pitchFamily="2" charset="0"/>
              </a:rPr>
              <a:t>Amen.</a:t>
            </a: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A98C70-48BA-4B18-B01D-FA840FEBC6D4}"/>
              </a:ext>
            </a:extLst>
          </p:cNvPr>
          <p:cNvSpPr/>
          <p:nvPr/>
        </p:nvSpPr>
        <p:spPr>
          <a:xfrm>
            <a:off x="5473" y="6381328"/>
            <a:ext cx="6096000" cy="40011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latin typeface="Arial"/>
                <a:cs typeface="Arial"/>
              </a:rPr>
              <a:t>A view of one of the world’s largest refugee camps in Cox’s </a:t>
            </a:r>
            <a:r>
              <a:rPr lang="pt-BR" sz="1000" dirty="0">
                <a:solidFill>
                  <a:schemeClr val="bg1"/>
                </a:solidFill>
                <a:latin typeface="Arial"/>
                <a:cs typeface="Arial"/>
              </a:rPr>
              <a:t>Bazar, Bangladesh. </a:t>
            </a:r>
            <a:endParaRPr lang="pt-B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000" dirty="0">
                <a:solidFill>
                  <a:schemeClr val="bg1"/>
                </a:solidFill>
                <a:latin typeface="Arial"/>
                <a:cs typeface="Arial"/>
              </a:rPr>
              <a:t>Photo credit: Inmanuel Biswas/Caritas Bangladesh</a:t>
            </a:r>
            <a:endParaRPr lang="en-AU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770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33A97-96FA-DB42-B88B-2247555B7E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2B973B-8FD5-4E21-87CA-3A975AFA2EC4}"/>
              </a:ext>
            </a:extLst>
          </p:cNvPr>
          <p:cNvSpPr txBox="1"/>
          <p:nvPr/>
        </p:nvSpPr>
        <p:spPr>
          <a:xfrm>
            <a:off x="162427" y="5065295"/>
            <a:ext cx="11867146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050" b="1" spc="-5" dirty="0">
                <a:solidFill>
                  <a:srgbClr val="414042"/>
                </a:solidFill>
                <a:latin typeface="Roboto"/>
                <a:cs typeface="Arial"/>
              </a:rPr>
              <a:t>Note: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Many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of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the PowerPoints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are editable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so you can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adapt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them to your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needs.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If you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do edit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these resources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please ensure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content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and photos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remain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with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the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appropriate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credit to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Caritas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Australia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and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the</a:t>
            </a:r>
            <a:r>
              <a:rPr lang="en-AU" sz="1050" spc="-94" dirty="0">
                <a:solidFill>
                  <a:srgbClr val="414042"/>
                </a:solidFill>
                <a:latin typeface="Roboto"/>
                <a:cs typeface="Arial"/>
              </a:rPr>
              <a:t>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photographers.</a:t>
            </a:r>
          </a:p>
          <a:p>
            <a:endParaRPr lang="en-AU" sz="1050" spc="-5" dirty="0">
              <a:solidFill>
                <a:srgbClr val="414042"/>
              </a:solidFill>
              <a:latin typeface="Roboto"/>
              <a:cs typeface="Arial"/>
            </a:endParaRPr>
          </a:p>
          <a:p>
            <a:r>
              <a:rPr lang="en-AU" sz="1050" b="1" spc="-5" dirty="0">
                <a:solidFill>
                  <a:srgbClr val="414042"/>
                </a:solidFill>
                <a:latin typeface="Roboto"/>
                <a:cs typeface="Arial"/>
              </a:rPr>
              <a:t>Copyright </a:t>
            </a:r>
            <a:r>
              <a:rPr lang="en-AU" sz="1050" b="1" dirty="0">
                <a:solidFill>
                  <a:srgbClr val="414042"/>
                </a:solidFill>
                <a:latin typeface="Roboto"/>
                <a:cs typeface="Arial"/>
              </a:rPr>
              <a:t>Policy: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Material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within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the resources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listed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comes from a variety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of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sources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and authors, including Caritas staff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volunteers,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overseas partners and news organisations.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These resources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and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the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information, names, images, pictures, logos are provided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“as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is”, without </a:t>
            </a:r>
            <a:r>
              <a:rPr lang="en-AU" sz="1050" spc="-14" dirty="0">
                <a:solidFill>
                  <a:srgbClr val="414042"/>
                </a:solidFill>
                <a:latin typeface="Roboto"/>
                <a:cs typeface="Arial"/>
              </a:rPr>
              <a:t>warranty.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Any mistakes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brought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to the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attention of Caritas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Australia</a:t>
            </a:r>
            <a:r>
              <a:rPr lang="en-AU" sz="1050" spc="-85" dirty="0">
                <a:solidFill>
                  <a:srgbClr val="414042"/>
                </a:solidFill>
                <a:latin typeface="Roboto"/>
                <a:cs typeface="Arial"/>
              </a:rPr>
              <a:t>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will</a:t>
            </a:r>
            <a:r>
              <a:rPr lang="en-AU" sz="1050" dirty="0">
                <a:latin typeface="Roboto"/>
                <a:cs typeface="Arial"/>
              </a:rPr>
              <a:t>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be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corrected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as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soon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as possible. </a:t>
            </a:r>
            <a:r>
              <a:rPr lang="en-AU" sz="1050" spc="-47" dirty="0">
                <a:solidFill>
                  <a:srgbClr val="414042"/>
                </a:solidFill>
                <a:latin typeface="Roboto"/>
                <a:cs typeface="Arial"/>
              </a:rPr>
              <a:t>To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review the full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Caritas Copyright </a:t>
            </a:r>
            <a:r>
              <a:rPr lang="en-AU" sz="1050" spc="-9" dirty="0">
                <a:solidFill>
                  <a:srgbClr val="414042"/>
                </a:solidFill>
                <a:latin typeface="Roboto"/>
                <a:cs typeface="Arial"/>
              </a:rPr>
              <a:t>Policy, </a:t>
            </a:r>
            <a:r>
              <a:rPr lang="en-AU" sz="1050" spc="-5" dirty="0">
                <a:solidFill>
                  <a:srgbClr val="414042"/>
                </a:solidFill>
                <a:latin typeface="Roboto"/>
                <a:cs typeface="Arial"/>
              </a:rPr>
              <a:t>please </a:t>
            </a:r>
            <a:r>
              <a:rPr lang="en-AU" sz="1050" dirty="0">
                <a:solidFill>
                  <a:srgbClr val="414042"/>
                </a:solidFill>
                <a:latin typeface="Roboto"/>
                <a:cs typeface="Arial"/>
              </a:rPr>
              <a:t>visit: </a:t>
            </a:r>
            <a:r>
              <a:rPr lang="en-AU" sz="1050" u="sng" dirty="0">
                <a:solidFill>
                  <a:srgbClr val="004751"/>
                </a:solidFill>
                <a:latin typeface="Roboto"/>
                <a:hlinkClick r:id="rId2"/>
              </a:rPr>
              <a:t>Caritas Australia</a:t>
            </a:r>
            <a:r>
              <a:rPr lang="en-AU" sz="1050" dirty="0">
                <a:solidFill>
                  <a:srgbClr val="004751"/>
                </a:solidFill>
                <a:latin typeface="Roboto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485532053"/>
      </p:ext>
    </p:extLst>
  </p:cSld>
  <p:clrMapOvr>
    <a:masterClrMapping/>
  </p:clrMapOvr>
</p:sld>
</file>

<file path=ppt/theme/theme1.xml><?xml version="1.0" encoding="utf-8"?>
<a:theme xmlns:a="http://schemas.openxmlformats.org/drawingml/2006/main" name="Education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PPT Template" id="{2F90A112-E7F6-BC42-8CD5-5C3B570A3003}" vid="{3B365C36-3C37-6946-9ED8-AF5DEA2842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8022CAF0CF4E8F2A2F1633DCF88F" ma:contentTypeVersion="15" ma:contentTypeDescription="Create a new document." ma:contentTypeScope="" ma:versionID="77d3c1a71311ac48f29f9e054f880254">
  <xsd:schema xmlns:xsd="http://www.w3.org/2001/XMLSchema" xmlns:xs="http://www.w3.org/2001/XMLSchema" xmlns:p="http://schemas.microsoft.com/office/2006/metadata/properties" xmlns:ns3="827c324d-dd95-45ea-85ed-7126813b518f" xmlns:ns4="9e00334d-dd00-4f78-9815-2808d8351382" targetNamespace="http://schemas.microsoft.com/office/2006/metadata/properties" ma:root="true" ma:fieldsID="b03ec1676bad73eaa6decd1c59ebccc2" ns3:_="" ns4:_="">
    <xsd:import namespace="827c324d-dd95-45ea-85ed-7126813b518f"/>
    <xsd:import namespace="9e00334d-dd00-4f78-9815-2808d83513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c324d-dd95-45ea-85ed-7126813b51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0334d-dd00-4f78-9815-2808d8351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CE9FC7-F488-4CBC-BC57-3C13B4B4EA8E}">
  <ds:schemaRefs>
    <ds:schemaRef ds:uri="http://purl.org/dc/dcmitype/"/>
    <ds:schemaRef ds:uri="http://schemas.microsoft.com/office/2006/documentManagement/types"/>
    <ds:schemaRef ds:uri="827c324d-dd95-45ea-85ed-7126813b518f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9e00334d-dd00-4f78-9815-2808d8351382"/>
  </ds:schemaRefs>
</ds:datastoreItem>
</file>

<file path=customXml/itemProps2.xml><?xml version="1.0" encoding="utf-8"?>
<ds:datastoreItem xmlns:ds="http://schemas.openxmlformats.org/officeDocument/2006/customXml" ds:itemID="{7010F89C-9F27-40E2-B07B-DA746ED61B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9F263-A2B9-4CA6-9D16-B0CE8C5E21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c324d-dd95-45ea-85ed-7126813b518f"/>
    <ds:schemaRef ds:uri="9e00334d-dd00-4f78-9815-2808d8351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2941</TotalTime>
  <Words>390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Roboto</vt:lpstr>
      <vt:lpstr>Roboto light</vt:lpstr>
      <vt:lpstr>Education PPT Template</vt:lpstr>
      <vt:lpstr>Prayer for refugees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Caritas Refugee Prayer</dc:title>
  <dc:creator>Sarah Latif;Catherine McAleer</dc:creator>
  <cp:lastModifiedBy>Nicole Dobrohotoff</cp:lastModifiedBy>
  <cp:revision>167</cp:revision>
  <dcterms:created xsi:type="dcterms:W3CDTF">2014-11-30T23:21:17Z</dcterms:created>
  <dcterms:modified xsi:type="dcterms:W3CDTF">2021-03-10T00:48:05Z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0x01010000D18022CAF0CF4E8F2A2F1633DCF88F</vt:lpwstr>
  </property>
  <property fmtid="{D5CDD505-2E9C-101B-9397-08002B2CF9AE}" pid="3" name="_dlc_DocIdItemGuid">
    <vt:lpwstr>13b17c03-a2d5-4b66-9a49-d8c22fe020a1</vt:lpwstr>
  </property>
</Properties>
</file>