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38"/>
  </p:notesMasterIdLst>
  <p:sldIdLst>
    <p:sldId id="268" r:id="rId5"/>
    <p:sldId id="256" r:id="rId6"/>
    <p:sldId id="401" r:id="rId7"/>
    <p:sldId id="404" r:id="rId8"/>
    <p:sldId id="402" r:id="rId9"/>
    <p:sldId id="438" r:id="rId10"/>
    <p:sldId id="470" r:id="rId11"/>
    <p:sldId id="405" r:id="rId12"/>
    <p:sldId id="440" r:id="rId13"/>
    <p:sldId id="471" r:id="rId14"/>
    <p:sldId id="442" r:id="rId15"/>
    <p:sldId id="443" r:id="rId16"/>
    <p:sldId id="472" r:id="rId17"/>
    <p:sldId id="445" r:id="rId18"/>
    <p:sldId id="446" r:id="rId19"/>
    <p:sldId id="473" r:id="rId20"/>
    <p:sldId id="448" r:id="rId21"/>
    <p:sldId id="449" r:id="rId22"/>
    <p:sldId id="474" r:id="rId23"/>
    <p:sldId id="451" r:id="rId24"/>
    <p:sldId id="452" r:id="rId25"/>
    <p:sldId id="475" r:id="rId26"/>
    <p:sldId id="454" r:id="rId27"/>
    <p:sldId id="455" r:id="rId28"/>
    <p:sldId id="476" r:id="rId29"/>
    <p:sldId id="457" r:id="rId30"/>
    <p:sldId id="459" r:id="rId31"/>
    <p:sldId id="477" r:id="rId32"/>
    <p:sldId id="460" r:id="rId33"/>
    <p:sldId id="461" r:id="rId34"/>
    <p:sldId id="478" r:id="rId35"/>
    <p:sldId id="463" r:id="rId36"/>
    <p:sldId id="437" r:id="rId37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10" clrIdx="0">
    <p:extLst>
      <p:ext uri="{19B8F6BF-5375-455C-9EA6-DF929625EA0E}">
        <p15:presenceInfo xmlns:p15="http://schemas.microsoft.com/office/powerpoint/2012/main" userId="S::nicoled@caritas.org.au::2dc4cf58-dc7e-422a-950b-38460c74cb76" providerId="AD"/>
      </p:ext>
    </p:extLst>
  </p:cmAuthor>
  <p:cmAuthor id="2" name="Sarah Latif" initials="SL" lastIdx="2" clrIdx="1">
    <p:extLst>
      <p:ext uri="{19B8F6BF-5375-455C-9EA6-DF929625EA0E}">
        <p15:presenceInfo xmlns:p15="http://schemas.microsoft.com/office/powerpoint/2012/main" userId="S-1-5-21-568877940-3399399001-4121681156-7304" providerId="AD"/>
      </p:ext>
    </p:extLst>
  </p:cmAuthor>
  <p:cmAuthor id="3" name="Nicole Dobrohotoff" initials="ND [2]" lastIdx="5" clrIdx="2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F00"/>
    <a:srgbClr val="0C244C"/>
    <a:srgbClr val="0B234B"/>
    <a:srgbClr val="E5DBCB"/>
    <a:srgbClr val="C3DDD7"/>
    <a:srgbClr val="DF918A"/>
    <a:srgbClr val="E4DBCA"/>
    <a:srgbClr val="D86075"/>
    <a:srgbClr val="63B1A4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A583A-8056-02AC-02CA-2DC23AE0BC90}" v="15" dt="2022-06-15T02:56:37.8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81287" autoAdjust="0"/>
  </p:normalViewPr>
  <p:slideViewPr>
    <p:cSldViewPr>
      <p:cViewPr>
        <p:scale>
          <a:sx n="100" d="100"/>
          <a:sy n="100" d="100"/>
        </p:scale>
        <p:origin x="204" y="-828"/>
      </p:cViewPr>
      <p:guideLst>
        <p:guide orient="horz" pos="1038"/>
        <p:guide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ED927A7F-50DA-4C5E-844B-559F6E0301BA}"/>
    <pc:docChg chg="custSel modSld">
      <pc:chgData name="Nicole Dobrohotoff" userId="2dc4cf58-dc7e-422a-950b-38460c74cb76" providerId="ADAL" clId="{ED927A7F-50DA-4C5E-844B-559F6E0301BA}" dt="2022-06-15T03:09:45.575" v="93" actId="1076"/>
      <pc:docMkLst>
        <pc:docMk/>
      </pc:docMkLst>
      <pc:sldChg chg="modSp">
        <pc:chgData name="Nicole Dobrohotoff" userId="2dc4cf58-dc7e-422a-950b-38460c74cb76" providerId="ADAL" clId="{ED927A7F-50DA-4C5E-844B-559F6E0301BA}" dt="2022-06-15T03:09:12.604" v="86" actId="20577"/>
        <pc:sldMkLst>
          <pc:docMk/>
          <pc:sldMk cId="1471529539" sldId="440"/>
        </pc:sldMkLst>
        <pc:spChg chg="mod">
          <ac:chgData name="Nicole Dobrohotoff" userId="2dc4cf58-dc7e-422a-950b-38460c74cb76" providerId="ADAL" clId="{ED927A7F-50DA-4C5E-844B-559F6E0301BA}" dt="2022-06-15T03:09:12.604" v="86" actId="20577"/>
          <ac:spMkLst>
            <pc:docMk/>
            <pc:sldMk cId="1471529539" sldId="440"/>
            <ac:spMk id="18" creationId="{868A7E4E-A7F5-4597-8691-4902DEE26AD6}"/>
          </ac:spMkLst>
        </pc:spChg>
      </pc:sldChg>
      <pc:sldChg chg="addSp delSp modSp">
        <pc:chgData name="Nicole Dobrohotoff" userId="2dc4cf58-dc7e-422a-950b-38460c74cb76" providerId="ADAL" clId="{ED927A7F-50DA-4C5E-844B-559F6E0301BA}" dt="2022-06-15T03:09:45.575" v="93" actId="1076"/>
        <pc:sldMkLst>
          <pc:docMk/>
          <pc:sldMk cId="1348876632" sldId="442"/>
        </pc:sldMkLst>
        <pc:spChg chg="del">
          <ac:chgData name="Nicole Dobrohotoff" userId="2dc4cf58-dc7e-422a-950b-38460c74cb76" providerId="ADAL" clId="{ED927A7F-50DA-4C5E-844B-559F6E0301BA}" dt="2022-06-15T03:09:37.401" v="90" actId="478"/>
          <ac:spMkLst>
            <pc:docMk/>
            <pc:sldMk cId="1348876632" sldId="442"/>
            <ac:spMk id="3" creationId="{955E6E73-6A21-8106-EACB-BF1BA0B2A9DF}"/>
          </ac:spMkLst>
        </pc:spChg>
        <pc:spChg chg="add del mod">
          <ac:chgData name="Nicole Dobrohotoff" userId="2dc4cf58-dc7e-422a-950b-38460c74cb76" providerId="ADAL" clId="{ED927A7F-50DA-4C5E-844B-559F6E0301BA}" dt="2022-06-15T03:09:31.135" v="88" actId="478"/>
          <ac:spMkLst>
            <pc:docMk/>
            <pc:sldMk cId="1348876632" sldId="442"/>
            <ac:spMk id="12" creationId="{C9F8C0A7-112B-45F0-8CB4-7450E3C7C578}"/>
          </ac:spMkLst>
        </pc:spChg>
        <pc:spChg chg="add mod">
          <ac:chgData name="Nicole Dobrohotoff" userId="2dc4cf58-dc7e-422a-950b-38460c74cb76" providerId="ADAL" clId="{ED927A7F-50DA-4C5E-844B-559F6E0301BA}" dt="2022-06-15T03:09:40.694" v="92" actId="1076"/>
          <ac:spMkLst>
            <pc:docMk/>
            <pc:sldMk cId="1348876632" sldId="442"/>
            <ac:spMk id="13" creationId="{C029BC60-34E7-47ED-9C0D-E5C3879EE7F3}"/>
          </ac:spMkLst>
        </pc:spChg>
        <pc:spChg chg="del">
          <ac:chgData name="Nicole Dobrohotoff" userId="2dc4cf58-dc7e-422a-950b-38460c74cb76" providerId="ADAL" clId="{ED927A7F-50DA-4C5E-844B-559F6E0301BA}" dt="2022-06-15T02:57:23.941" v="1" actId="478"/>
          <ac:spMkLst>
            <pc:docMk/>
            <pc:sldMk cId="1348876632" sldId="442"/>
            <ac:spMk id="16" creationId="{A4E2903C-0B40-4C72-826C-239946847AF5}"/>
          </ac:spMkLst>
        </pc:spChg>
        <pc:spChg chg="mod">
          <ac:chgData name="Nicole Dobrohotoff" userId="2dc4cf58-dc7e-422a-950b-38460c74cb76" providerId="ADAL" clId="{ED927A7F-50DA-4C5E-844B-559F6E0301BA}" dt="2022-06-15T03:09:45.575" v="93" actId="1076"/>
          <ac:spMkLst>
            <pc:docMk/>
            <pc:sldMk cId="1348876632" sldId="442"/>
            <ac:spMk id="17" creationId="{CDB3A9A6-4CB1-47B3-B827-C835DF26554A}"/>
          </ac:spMkLst>
        </pc:spChg>
      </pc:sldChg>
      <pc:sldChg chg="modSp">
        <pc:chgData name="Nicole Dobrohotoff" userId="2dc4cf58-dc7e-422a-950b-38460c74cb76" providerId="ADAL" clId="{ED927A7F-50DA-4C5E-844B-559F6E0301BA}" dt="2022-06-15T02:58:31.937" v="17" actId="113"/>
        <pc:sldMkLst>
          <pc:docMk/>
          <pc:sldMk cId="850170133" sldId="452"/>
        </pc:sldMkLst>
        <pc:spChg chg="mod">
          <ac:chgData name="Nicole Dobrohotoff" userId="2dc4cf58-dc7e-422a-950b-38460c74cb76" providerId="ADAL" clId="{ED927A7F-50DA-4C5E-844B-559F6E0301BA}" dt="2022-06-15T02:58:31.937" v="17" actId="113"/>
          <ac:spMkLst>
            <pc:docMk/>
            <pc:sldMk cId="850170133" sldId="452"/>
            <ac:spMk id="18" creationId="{4FEA7992-5506-41C1-B5EE-F83249A90C84}"/>
          </ac:spMkLst>
        </pc:spChg>
      </pc:sldChg>
      <pc:sldChg chg="addSp delSp modSp">
        <pc:chgData name="Nicole Dobrohotoff" userId="2dc4cf58-dc7e-422a-950b-38460c74cb76" providerId="ADAL" clId="{ED927A7F-50DA-4C5E-844B-559F6E0301BA}" dt="2022-06-15T02:59:22.075" v="22" actId="1076"/>
        <pc:sldMkLst>
          <pc:docMk/>
          <pc:sldMk cId="3136274640" sldId="454"/>
        </pc:sldMkLst>
        <pc:spChg chg="add mod">
          <ac:chgData name="Nicole Dobrohotoff" userId="2dc4cf58-dc7e-422a-950b-38460c74cb76" providerId="ADAL" clId="{ED927A7F-50DA-4C5E-844B-559F6E0301BA}" dt="2022-06-15T02:59:13.415" v="21" actId="1076"/>
          <ac:spMkLst>
            <pc:docMk/>
            <pc:sldMk cId="3136274640" sldId="454"/>
            <ac:spMk id="12" creationId="{6421DE6E-845A-4597-9EC2-DC3BC7B76FB2}"/>
          </ac:spMkLst>
        </pc:spChg>
        <pc:spChg chg="del">
          <ac:chgData name="Nicole Dobrohotoff" userId="2dc4cf58-dc7e-422a-950b-38460c74cb76" providerId="ADAL" clId="{ED927A7F-50DA-4C5E-844B-559F6E0301BA}" dt="2022-06-15T02:59:09.031" v="19" actId="478"/>
          <ac:spMkLst>
            <pc:docMk/>
            <pc:sldMk cId="3136274640" sldId="454"/>
            <ac:spMk id="16" creationId="{C57BB788-4683-4EB7-933B-48233370AE2F}"/>
          </ac:spMkLst>
        </pc:spChg>
        <pc:spChg chg="mod">
          <ac:chgData name="Nicole Dobrohotoff" userId="2dc4cf58-dc7e-422a-950b-38460c74cb76" providerId="ADAL" clId="{ED927A7F-50DA-4C5E-844B-559F6E0301BA}" dt="2022-06-15T02:59:22.075" v="22" actId="1076"/>
          <ac:spMkLst>
            <pc:docMk/>
            <pc:sldMk cId="3136274640" sldId="454"/>
            <ac:spMk id="17" creationId="{244CA96D-5B12-4926-93F0-65787110DE2E}"/>
          </ac:spMkLst>
        </pc:spChg>
      </pc:sldChg>
      <pc:sldChg chg="modSp">
        <pc:chgData name="Nicole Dobrohotoff" userId="2dc4cf58-dc7e-422a-950b-38460c74cb76" providerId="ADAL" clId="{ED927A7F-50DA-4C5E-844B-559F6E0301BA}" dt="2022-06-15T02:59:34.294" v="23" actId="14100"/>
        <pc:sldMkLst>
          <pc:docMk/>
          <pc:sldMk cId="1422597434" sldId="455"/>
        </pc:sldMkLst>
        <pc:spChg chg="mod">
          <ac:chgData name="Nicole Dobrohotoff" userId="2dc4cf58-dc7e-422a-950b-38460c74cb76" providerId="ADAL" clId="{ED927A7F-50DA-4C5E-844B-559F6E0301BA}" dt="2022-06-15T02:59:34.294" v="23" actId="14100"/>
          <ac:spMkLst>
            <pc:docMk/>
            <pc:sldMk cId="1422597434" sldId="455"/>
            <ac:spMk id="18" creationId="{15BE067D-079D-46CF-8834-DC3501AC760B}"/>
          </ac:spMkLst>
        </pc:spChg>
      </pc:sldChg>
      <pc:sldChg chg="modSp">
        <pc:chgData name="Nicole Dobrohotoff" userId="2dc4cf58-dc7e-422a-950b-38460c74cb76" providerId="ADAL" clId="{ED927A7F-50DA-4C5E-844B-559F6E0301BA}" dt="2022-06-15T03:03:54.262" v="29" actId="1076"/>
        <pc:sldMkLst>
          <pc:docMk/>
          <pc:sldMk cId="4183953494" sldId="459"/>
        </pc:sldMkLst>
        <pc:spChg chg="mod">
          <ac:chgData name="Nicole Dobrohotoff" userId="2dc4cf58-dc7e-422a-950b-38460c74cb76" providerId="ADAL" clId="{ED927A7F-50DA-4C5E-844B-559F6E0301BA}" dt="2022-06-15T03:03:54.262" v="29" actId="1076"/>
          <ac:spMkLst>
            <pc:docMk/>
            <pc:sldMk cId="4183953494" sldId="459"/>
            <ac:spMk id="18" creationId="{08D4228B-982E-44ED-B24A-97F7BC370AE8}"/>
          </ac:spMkLst>
        </pc:spChg>
      </pc:sldChg>
      <pc:sldChg chg="addSp delSp modSp">
        <pc:chgData name="Nicole Dobrohotoff" userId="2dc4cf58-dc7e-422a-950b-38460c74cb76" providerId="ADAL" clId="{ED927A7F-50DA-4C5E-844B-559F6E0301BA}" dt="2022-06-15T03:04:18.796" v="34" actId="1076"/>
        <pc:sldMkLst>
          <pc:docMk/>
          <pc:sldMk cId="1067712159" sldId="460"/>
        </pc:sldMkLst>
        <pc:spChg chg="add mod">
          <ac:chgData name="Nicole Dobrohotoff" userId="2dc4cf58-dc7e-422a-950b-38460c74cb76" providerId="ADAL" clId="{ED927A7F-50DA-4C5E-844B-559F6E0301BA}" dt="2022-06-15T03:04:12.250" v="33" actId="1076"/>
          <ac:spMkLst>
            <pc:docMk/>
            <pc:sldMk cId="1067712159" sldId="460"/>
            <ac:spMk id="13" creationId="{F8C45306-6463-45A5-A443-997A66506052}"/>
          </ac:spMkLst>
        </pc:spChg>
        <pc:spChg chg="del">
          <ac:chgData name="Nicole Dobrohotoff" userId="2dc4cf58-dc7e-422a-950b-38460c74cb76" providerId="ADAL" clId="{ED927A7F-50DA-4C5E-844B-559F6E0301BA}" dt="2022-06-15T03:04:05.468" v="31" actId="478"/>
          <ac:spMkLst>
            <pc:docMk/>
            <pc:sldMk cId="1067712159" sldId="460"/>
            <ac:spMk id="16" creationId="{5A6F50BC-545E-4B75-ABDB-136A03B5D6B3}"/>
          </ac:spMkLst>
        </pc:spChg>
        <pc:spChg chg="mod">
          <ac:chgData name="Nicole Dobrohotoff" userId="2dc4cf58-dc7e-422a-950b-38460c74cb76" providerId="ADAL" clId="{ED927A7F-50DA-4C5E-844B-559F6E0301BA}" dt="2022-06-15T03:04:18.796" v="34" actId="1076"/>
          <ac:spMkLst>
            <pc:docMk/>
            <pc:sldMk cId="1067712159" sldId="460"/>
            <ac:spMk id="17" creationId="{2E497E3C-A04C-4DDE-88B4-59A83B2D2084}"/>
          </ac:spMkLst>
        </pc:spChg>
      </pc:sldChg>
    </pc:docChg>
  </pc:docChgLst>
  <pc:docChgLst>
    <pc:chgData name="Nicole Dobrohotoff" userId="S::nicoled@caritas.org.au::2dc4cf58-dc7e-422a-950b-38460c74cb76" providerId="AD" clId="Web-{358A583A-8056-02AC-02CA-2DC23AE0BC90}"/>
    <pc:docChg chg="modSld">
      <pc:chgData name="Nicole Dobrohotoff" userId="S::nicoled@caritas.org.au::2dc4cf58-dc7e-422a-950b-38460c74cb76" providerId="AD" clId="Web-{358A583A-8056-02AC-02CA-2DC23AE0BC90}" dt="2022-06-15T02:56:37.837" v="13"/>
      <pc:docMkLst>
        <pc:docMk/>
      </pc:docMkLst>
      <pc:sldChg chg="modSp">
        <pc:chgData name="Nicole Dobrohotoff" userId="S::nicoled@caritas.org.au::2dc4cf58-dc7e-422a-950b-38460c74cb76" providerId="AD" clId="Web-{358A583A-8056-02AC-02CA-2DC23AE0BC90}" dt="2022-06-15T02:56:08.634" v="9" actId="20577"/>
        <pc:sldMkLst>
          <pc:docMk/>
          <pc:sldMk cId="1471529539" sldId="440"/>
        </pc:sldMkLst>
        <pc:spChg chg="mod">
          <ac:chgData name="Nicole Dobrohotoff" userId="S::nicoled@caritas.org.au::2dc4cf58-dc7e-422a-950b-38460c74cb76" providerId="AD" clId="Web-{358A583A-8056-02AC-02CA-2DC23AE0BC90}" dt="2022-06-15T02:56:08.634" v="9" actId="20577"/>
          <ac:spMkLst>
            <pc:docMk/>
            <pc:sldMk cId="1471529539" sldId="440"/>
            <ac:spMk id="18" creationId="{868A7E4E-A7F5-4597-8691-4902DEE26AD6}"/>
          </ac:spMkLst>
        </pc:spChg>
      </pc:sldChg>
      <pc:sldChg chg="addSp delSp modSp">
        <pc:chgData name="Nicole Dobrohotoff" userId="S::nicoled@caritas.org.au::2dc4cf58-dc7e-422a-950b-38460c74cb76" providerId="AD" clId="Web-{358A583A-8056-02AC-02CA-2DC23AE0BC90}" dt="2022-06-15T02:56:37.837" v="13"/>
        <pc:sldMkLst>
          <pc:docMk/>
          <pc:sldMk cId="1348876632" sldId="442"/>
        </pc:sldMkLst>
        <pc:spChg chg="add mod ord">
          <ac:chgData name="Nicole Dobrohotoff" userId="S::nicoled@caritas.org.au::2dc4cf58-dc7e-422a-950b-38460c74cb76" providerId="AD" clId="Web-{358A583A-8056-02AC-02CA-2DC23AE0BC90}" dt="2022-06-15T02:56:37.837" v="13"/>
          <ac:spMkLst>
            <pc:docMk/>
            <pc:sldMk cId="1348876632" sldId="442"/>
            <ac:spMk id="3" creationId="{955E6E73-6A21-8106-EACB-BF1BA0B2A9DF}"/>
          </ac:spMkLst>
        </pc:spChg>
        <pc:spChg chg="del">
          <ac:chgData name="Nicole Dobrohotoff" userId="S::nicoled@caritas.org.au::2dc4cf58-dc7e-422a-950b-38460c74cb76" providerId="AD" clId="Web-{358A583A-8056-02AC-02CA-2DC23AE0BC90}" dt="2022-06-15T02:56:26.243" v="10"/>
          <ac:spMkLst>
            <pc:docMk/>
            <pc:sldMk cId="1348876632" sldId="442"/>
            <ac:spMk id="16" creationId="{A4E2903C-0B40-4C72-826C-239946847A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07F660-EF4E-4CFC-BE27-726010CF37C2}" type="datetimeFigureOut">
              <a:rPr lang="en-AU" smtClean="0"/>
              <a:pPr/>
              <a:t>15/06/2022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1F737D-84AB-4399-9DE3-748B081B0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04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 credits: </a:t>
            </a:r>
          </a:p>
          <a:p>
            <a:r>
              <a:rPr lang="en-US" dirty="0"/>
              <a:t>Jamila and her daughter stand outside their shelter in a refugee camp in Cox’s Bazar, Bangladesh. Credit: </a:t>
            </a:r>
            <a:r>
              <a:rPr lang="en-US" dirty="0" err="1"/>
              <a:t>Inmanuel</a:t>
            </a:r>
            <a:r>
              <a:rPr lang="en-US" dirty="0"/>
              <a:t> Biswas/Caritas Bangladesh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63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https://www.unhcr.org/en-au/figures-at-a-glance.html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1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https://www.unhcr.org/en-au/figures-at-a-glance.html</a:t>
            </a:r>
            <a:endParaRPr lang="en-US" dirty="0"/>
          </a:p>
          <a:p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35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66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3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Global Trends Report 2019-  https://www.unhcr.org/5ee200e37.pdf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0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Global Trends Report 2019-  https://www.unhcr.org/5ee200e37.pdf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3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0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3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3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1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https://www.unhcr.org/en-au/figures-at-a-glance.html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7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https://www.unhcr.org/en-au/figures-at-a-glance.html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6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6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7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4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D860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C3DD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608030" y="1139157"/>
            <a:ext cx="12213813" cy="5421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324" y="1557978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3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1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6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08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7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93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D86075"/>
                </a:solidFill>
              </a:rPr>
              <a:t>Click to edit Master title style</a:t>
            </a:r>
            <a:endParaRPr lang="en-US" sz="3639" dirty="0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C3DDD7"/>
                </a:solidFill>
              </a:rPr>
              <a:t>Click to edit Master title style</a:t>
            </a:r>
            <a:endParaRPr lang="en-US" sz="3639" dirty="0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98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9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3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4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1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6937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11" y="456321"/>
            <a:ext cx="8681690" cy="1260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2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0198"/>
            <a:ext cx="13444538" cy="6987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99185" y="2352066"/>
            <a:ext cx="5452506" cy="38910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683" y="2669701"/>
            <a:ext cx="4552594" cy="32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78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444538" cy="69769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81562" y="2272658"/>
            <a:ext cx="5452506" cy="38910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060" y="2590292"/>
            <a:ext cx="4552594" cy="333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22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7" y="2210561"/>
            <a:ext cx="5452506" cy="292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9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016" y="2510886"/>
            <a:ext cx="5452506" cy="77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411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827960" y="4652148"/>
            <a:ext cx="37886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78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985" b="0" i="0" kern="1200" spc="248" dirty="0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961906" y="2289819"/>
            <a:ext cx="304603" cy="30461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00" y="3477797"/>
            <a:ext cx="3367539" cy="924056"/>
          </a:xfrm>
          <a:prstGeom prst="rect">
            <a:avLst/>
          </a:prstGeom>
        </p:spPr>
      </p:pic>
      <p:sp>
        <p:nvSpPr>
          <p:cNvPr id="6" name="bg object 21">
            <a:extLst>
              <a:ext uri="{FF2B5EF4-FFF2-40B4-BE49-F238E27FC236}">
                <a16:creationId xmlns:a16="http://schemas.microsoft.com/office/drawing/2014/main" id="{5C11644A-6942-1844-BF77-950DF079187C}"/>
              </a:ext>
            </a:extLst>
          </p:cNvPr>
          <p:cNvSpPr>
            <a:spLocks noChangeAspect="1"/>
          </p:cNvSpPr>
          <p:nvPr userDrawn="1"/>
        </p:nvSpPr>
        <p:spPr>
          <a:xfrm>
            <a:off x="8222841" y="2867025"/>
            <a:ext cx="200887" cy="2006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4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ag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3">
            <a:extLst>
              <a:ext uri="{FF2B5EF4-FFF2-40B4-BE49-F238E27FC236}">
                <a16:creationId xmlns:a16="http://schemas.microsoft.com/office/drawing/2014/main" id="{C0227278-F170-1346-96D8-6FA9754D6EA7}"/>
              </a:ext>
            </a:extLst>
          </p:cNvPr>
          <p:cNvSpPr/>
          <p:nvPr userDrawn="1"/>
        </p:nvSpPr>
        <p:spPr>
          <a:xfrm>
            <a:off x="-29765" y="0"/>
            <a:ext cx="13504069" cy="885825"/>
          </a:xfrm>
          <a:custGeom>
            <a:avLst/>
            <a:gdLst/>
            <a:ahLst/>
            <a:cxnLst/>
            <a:rect l="l" t="t" r="r" b="b"/>
            <a:pathLst>
              <a:path w="10692130" h="1090295">
                <a:moveTo>
                  <a:pt x="10692003" y="0"/>
                </a:moveTo>
                <a:lnTo>
                  <a:pt x="0" y="0"/>
                </a:lnTo>
                <a:lnTo>
                  <a:pt x="0" y="1090002"/>
                </a:lnTo>
                <a:lnTo>
                  <a:pt x="10692003" y="109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DBC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F6542A-7238-F34B-9F4D-66CD80A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6225"/>
            <a:ext cx="11596688" cy="482600"/>
          </a:xfrm>
          <a:prstGeom prst="rect">
            <a:avLst/>
          </a:prstGeom>
        </p:spPr>
        <p:txBody>
          <a:bodyPr/>
          <a:lstStyle>
            <a:lvl1pPr>
              <a:defRPr sz="235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7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957781"/>
            <a:ext cx="13444538" cy="605071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63045" y="7073823"/>
            <a:ext cx="1255666" cy="372985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3909202E-0FE2-2A42-8B42-2E558D19EDC7}"/>
              </a:ext>
            </a:extLst>
          </p:cNvPr>
          <p:cNvSpPr/>
          <p:nvPr userDrawn="1"/>
        </p:nvSpPr>
        <p:spPr>
          <a:xfrm>
            <a:off x="0" y="7022471"/>
            <a:ext cx="13444539" cy="540385"/>
          </a:xfrm>
          <a:custGeom>
            <a:avLst/>
            <a:gdLst/>
            <a:ahLst/>
            <a:cxnLst/>
            <a:rect l="l" t="t" r="r" b="b"/>
            <a:pathLst>
              <a:path w="10692130" h="540384">
                <a:moveTo>
                  <a:pt x="10692003" y="0"/>
                </a:moveTo>
                <a:lnTo>
                  <a:pt x="0" y="0"/>
                </a:lnTo>
                <a:lnTo>
                  <a:pt x="0" y="540003"/>
                </a:lnTo>
                <a:lnTo>
                  <a:pt x="10692003" y="54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761F00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04A707F-4EE1-3C4D-9C6A-ACEF100EFFD8}"/>
              </a:ext>
            </a:extLst>
          </p:cNvPr>
          <p:cNvSpPr/>
          <p:nvPr userDrawn="1"/>
        </p:nvSpPr>
        <p:spPr>
          <a:xfrm>
            <a:off x="12322946" y="7164004"/>
            <a:ext cx="796920" cy="251460"/>
          </a:xfrm>
          <a:prstGeom prst="rect">
            <a:avLst/>
          </a:prstGeom>
          <a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</p:spTree>
    <p:extLst>
      <p:ext uri="{BB962C8B-B14F-4D97-AF65-F5344CB8AC3E}">
        <p14:creationId xmlns:p14="http://schemas.microsoft.com/office/powerpoint/2010/main" val="17710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7" r:id="rId59"/>
    <p:sldLayoutId id="2147483662" r:id="rId60"/>
  </p:sldLayoutIdLst>
  <p:txStyles>
    <p:titleStyle>
      <a:lvl1pPr algn="l" defTabSz="756232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8" indent="-189058" algn="l" defTabSz="75623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74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90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40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521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637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753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869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98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16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32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4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63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79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95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811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92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" TargetMode="Externa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refugee-and-asylum-seeker-quiz/d08d9dbb-6ee9-4610-b72b-320696502335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hyperlink" Target="https://www.caritas.org.au/about/copyright" TargetMode="External"/><Relationship Id="rId4" Type="http://schemas.openxmlformats.org/officeDocument/2006/relationships/hyperlink" Target="https://www.caritas.org.au/resources/school-resources/?resourceTopics=Refugees+and+Forced+Migr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2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/" TargetMode="External"/><Relationship Id="rId5" Type="http://schemas.openxmlformats.org/officeDocument/2006/relationships/slide" Target="slide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2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shutterstock.com/" TargetMode="External"/><Relationship Id="rId5" Type="http://schemas.openxmlformats.org/officeDocument/2006/relationships/slide" Target="slide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jpe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slide" Target="slide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hyperlink" Target="https://shutterstock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89996-6FE6-46B8-A74D-307B5B524098}"/>
              </a:ext>
            </a:extLst>
          </p:cNvPr>
          <p:cNvSpPr txBox="1"/>
          <p:nvPr/>
        </p:nvSpPr>
        <p:spPr>
          <a:xfrm>
            <a:off x="321469" y="713422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E4DBCA"/>
                </a:solidFill>
                <a:latin typeface="Arial" panose="020B0604020202020204" pitchFamily="34" charset="0"/>
                <a:ea typeface="Roboto" pitchFamily="2" charset="0"/>
              </a:rPr>
              <a:t>Last updated: February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C9645-6CE2-D142-B96A-925E2045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5400" dirty="0"/>
              <a:t>Refugee quiz</a:t>
            </a:r>
            <a:endParaRPr lang="en-US" sz="5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AE99338-BCFE-40A3-A449-1861BC892A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9825"/>
            <a:ext cx="13444538" cy="4572000"/>
          </a:xfrm>
        </p:spPr>
      </p:pic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72976C4-C03F-4256-9920-DF71525AEC70}"/>
              </a:ext>
            </a:extLst>
          </p:cNvPr>
          <p:cNvSpPr/>
          <p:nvPr/>
        </p:nvSpPr>
        <p:spPr>
          <a:xfrm>
            <a:off x="87858" y="5457825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4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8D5D24B0-83EC-4706-B3AD-9747D0CE8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069" y="2154514"/>
            <a:ext cx="5288769" cy="35258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6368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3600" b="1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Turkey hosts the most with 3.6 million refugees compared to Columbia with 1.8 million refugees and Pakistan with 1.4 million.</a:t>
            </a:r>
            <a:endParaRPr lang="en-AU" sz="280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C. Turkey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CDB3A9A6-4CB1-47B3-B827-C835DF26554A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029BC60-34E7-47ED-9C0D-E5C3879EE7F3}"/>
              </a:ext>
            </a:extLst>
          </p:cNvPr>
          <p:cNvSpPr txBox="1">
            <a:spLocks/>
          </p:cNvSpPr>
          <p:nvPr/>
        </p:nvSpPr>
        <p:spPr>
          <a:xfrm>
            <a:off x="7712869" y="5696775"/>
            <a:ext cx="48047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ea typeface="Roboto"/>
                <a:cs typeface="Arial"/>
              </a:rPr>
              <a:t>A refugee camp in Turkey where approximately 28.000 Syrian refugees reside. Photo credit: </a:t>
            </a:r>
            <a:r>
              <a:rPr lang="en-US" sz="1000" kern="0" dirty="0" err="1">
                <a:ea typeface="+mn-lt"/>
                <a:cs typeface="+mn-lt"/>
              </a:rPr>
              <a:t>Tolga</a:t>
            </a:r>
            <a:r>
              <a:rPr lang="en-US" sz="1000" u="sng" kern="0" dirty="0">
                <a:ea typeface="+mn-lt"/>
                <a:cs typeface="+mn-lt"/>
              </a:rPr>
              <a:t> </a:t>
            </a:r>
            <a:r>
              <a:rPr lang="en-US" sz="1000" kern="0" dirty="0">
                <a:ea typeface="+mn-lt"/>
                <a:cs typeface="+mn-lt"/>
              </a:rPr>
              <a:t>Sezgin</a:t>
            </a:r>
            <a:r>
              <a:rPr lang="en-US" sz="1000" u="sng" kern="0" dirty="0">
                <a:ea typeface="+mn-lt"/>
                <a:cs typeface="+mn-lt"/>
              </a:rPr>
              <a:t>/</a:t>
            </a:r>
            <a:r>
              <a:rPr lang="en-US" sz="1000" kern="0" dirty="0">
                <a:latin typeface="Arial"/>
                <a:ea typeface="Roboto"/>
                <a:cs typeface="Arial"/>
                <a:hlinkClick r:id="rId6"/>
              </a:rPr>
              <a:t>Shutterstock.com</a:t>
            </a:r>
            <a:r>
              <a:rPr lang="en-US" sz="1000" kern="0" dirty="0">
                <a:latin typeface="Arial"/>
                <a:ea typeface="Roboto"/>
                <a:cs typeface="Arial"/>
              </a:rPr>
              <a:t> 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552573" y="2530226"/>
            <a:ext cx="856839" cy="3642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562566" y="1462722"/>
            <a:ext cx="856839" cy="3622657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6547"/>
            <a:ext cx="101560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what percentage of refugees are under the age of 18?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4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350429" y="2933758"/>
            <a:ext cx="19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23%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347306" y="4027162"/>
            <a:ext cx="200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40%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527953" y="3632343"/>
            <a:ext cx="906078" cy="3642643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347306" y="5123006"/>
            <a:ext cx="200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60%</a:t>
            </a:r>
          </a:p>
        </p:txBody>
      </p:sp>
      <p:pic>
        <p:nvPicPr>
          <p:cNvPr id="15" name="Picture Placeholder 8">
            <a:extLst>
              <a:ext uri="{FF2B5EF4-FFF2-40B4-BE49-F238E27FC236}">
                <a16:creationId xmlns:a16="http://schemas.microsoft.com/office/drawing/2014/main" id="{B9703C2A-FB6C-473A-A182-05A9E682E0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293" y="2946672"/>
            <a:ext cx="4796431" cy="319762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DFC4AE-894C-43BF-9AED-7291E52B780B}"/>
              </a:ext>
            </a:extLst>
          </p:cNvPr>
          <p:cNvSpPr txBox="1">
            <a:spLocks/>
          </p:cNvSpPr>
          <p:nvPr/>
        </p:nvSpPr>
        <p:spPr>
          <a:xfrm>
            <a:off x="7186608" y="6146915"/>
            <a:ext cx="4852116" cy="646331"/>
          </a:xfrm>
          <a:prstGeom prst="rect">
            <a:avLst/>
          </a:prstGeom>
        </p:spPr>
        <p:txBody>
          <a:bodyPr/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Children plays games in the Women Friendly Space, run by Caritas Bangladesh. Photo credit: </a:t>
            </a:r>
            <a:r>
              <a:rPr lang="en-US" sz="1000" dirty="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6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CBCF62F5-99B8-47EE-B54E-A85B51672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425" y="2578243"/>
            <a:ext cx="4796431" cy="31976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8" y="2384417"/>
            <a:ext cx="50015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Children below 18 years constituted 40 per cent of the refugee population in 2019, the highest figure in a decade.</a:t>
            </a:r>
            <a:endParaRPr lang="en-US" altLang="en-US" sz="28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6658923" y="2201043"/>
            <a:ext cx="2533677" cy="2056524"/>
            <a:chOff x="3915702" y="4317165"/>
            <a:chExt cx="2533677" cy="2056524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711625"/>
              <a:ext cx="1002462" cy="22135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915702" y="4526007"/>
              <a:ext cx="2363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B. 40%</a:t>
              </a: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7F69A2-6196-4798-8308-74C164BEF8F4}"/>
              </a:ext>
            </a:extLst>
          </p:cNvPr>
          <p:cNvSpPr txBox="1">
            <a:spLocks/>
          </p:cNvSpPr>
          <p:nvPr/>
        </p:nvSpPr>
        <p:spPr>
          <a:xfrm>
            <a:off x="8087071" y="5839956"/>
            <a:ext cx="4796431" cy="646331"/>
          </a:xfrm>
          <a:prstGeom prst="rect">
            <a:avLst/>
          </a:prstGeom>
        </p:spPr>
        <p:txBody>
          <a:bodyPr/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ea typeface="Roboto" pitchFamily="2" charset="0"/>
              </a:rPr>
              <a:t>Children plays games in the Women Friendly Space, run by Caritas Bangladesh. Photo credit: </a:t>
            </a:r>
            <a:r>
              <a:rPr lang="en-US" sz="900" dirty="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900" dirty="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9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745F512B-FD42-45F9-A5AC-46A7E8D767C5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85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925440" y="2174261"/>
            <a:ext cx="856838" cy="4633246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945427" y="1116751"/>
            <a:ext cx="856838" cy="459327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3966"/>
            <a:ext cx="66508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how many people applied for asylum applications worldwide in 2019?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5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743023" y="3109737"/>
            <a:ext cx="314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743023" y="412831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1.1 million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965412" y="3172949"/>
            <a:ext cx="856838" cy="4633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743023" y="5207427"/>
            <a:ext cx="306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650, 000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3194C42A-7853-4AFC-B44F-B1A2848268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03" y="2357380"/>
            <a:ext cx="4698730" cy="313219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59A396F-ABCF-4E7E-A713-8AF9C5FE2AF2}"/>
              </a:ext>
            </a:extLst>
          </p:cNvPr>
          <p:cNvSpPr txBox="1">
            <a:spLocks/>
          </p:cNvSpPr>
          <p:nvPr/>
        </p:nvSpPr>
        <p:spPr>
          <a:xfrm>
            <a:off x="7734086" y="5360166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Halima returning from collecting water from a pump near her shelter in a refugee camp in Cox's Bazar, Bangladesh. 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A5C13517-40B2-4189-95C1-8A3FBE121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369" y="2618292"/>
            <a:ext cx="4698730" cy="31321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3600" b="1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2 million individuals applied for asylum in 2019.</a:t>
            </a:r>
            <a:endParaRPr lang="en-AU" sz="25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A. 2 million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19FF396-BF92-4766-AE66-BCD5BCE57033}"/>
              </a:ext>
            </a:extLst>
          </p:cNvPr>
          <p:cNvSpPr/>
          <p:nvPr/>
        </p:nvSpPr>
        <p:spPr>
          <a:xfrm>
            <a:off x="0" y="14097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B886F-63B7-4A50-9D01-5D728756F0E3}"/>
              </a:ext>
            </a:extLst>
          </p:cNvPr>
          <p:cNvSpPr txBox="1">
            <a:spLocks/>
          </p:cNvSpPr>
          <p:nvPr/>
        </p:nvSpPr>
        <p:spPr>
          <a:xfrm>
            <a:off x="7893781" y="563026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Halima returning from collecting water from a pump near her shelter in a refugee camp in Cox's Bazar, Bangladesh. 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646228" y="2562784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666215" y="1502644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193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In 2019, the greatest number of refugees came from which country?</a:t>
            </a:r>
            <a:endParaRPr lang="en-US" sz="2800" dirty="0"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2" y="6306690"/>
            <a:ext cx="4804747" cy="751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6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3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96259" y="3161327"/>
            <a:ext cx="375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South Africa</a:t>
            </a:r>
          </a:p>
        </p:txBody>
      </p:sp>
      <p:sp>
        <p:nvSpPr>
          <p:cNvPr id="27" name="TextBox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282985" y="4251439"/>
            <a:ext cx="38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U.S.A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646228" y="3640282"/>
            <a:ext cx="856838" cy="40236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312069" y="5353322"/>
            <a:ext cx="4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Syria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78042EB-8272-4266-B18A-3AB43325B4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310" y="2146901"/>
            <a:ext cx="5405307" cy="383790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40AC80-3F1E-4759-AAF4-057DBBC65EC9}"/>
              </a:ext>
            </a:extLst>
          </p:cNvPr>
          <p:cNvSpPr txBox="1">
            <a:spLocks/>
          </p:cNvSpPr>
          <p:nvPr/>
        </p:nvSpPr>
        <p:spPr bwMode="auto">
          <a:xfrm>
            <a:off x="7244310" y="5999653"/>
            <a:ext cx="5405307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900" dirty="0"/>
              <a:t>Photo credit: Caritas Internationalis/ CLMC J. Khoury</a:t>
            </a:r>
          </a:p>
        </p:txBody>
      </p:sp>
    </p:spTree>
    <p:extLst>
      <p:ext uri="{BB962C8B-B14F-4D97-AF65-F5344CB8AC3E}">
        <p14:creationId xmlns:p14="http://schemas.microsoft.com/office/powerpoint/2010/main" val="3772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8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23F1DBF-2954-46FE-AA2F-9843E83854B9}"/>
              </a:ext>
            </a:extLst>
          </p:cNvPr>
          <p:cNvSpPr/>
          <p:nvPr/>
        </p:nvSpPr>
        <p:spPr>
          <a:xfrm flipH="1">
            <a:off x="630899" y="4695825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31E9-3B0B-4DD1-8790-6D9EAE640D34}"/>
              </a:ext>
            </a:extLst>
          </p:cNvPr>
          <p:cNvSpPr txBox="1"/>
          <p:nvPr/>
        </p:nvSpPr>
        <p:spPr>
          <a:xfrm>
            <a:off x="903063" y="4760871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9585D-65E8-A043-A23C-434221DC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366846"/>
            <a:ext cx="11197199" cy="873497"/>
          </a:xfrm>
        </p:spPr>
        <p:txBody>
          <a:bodyPr/>
          <a:lstStyle/>
          <a:p>
            <a:r>
              <a:rPr lang="en-US" sz="4500" dirty="0"/>
              <a:t>instructions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4049BF0F-B8FC-4D56-A8AF-587369C85F57}"/>
              </a:ext>
            </a:extLst>
          </p:cNvPr>
          <p:cNvSpPr/>
          <p:nvPr/>
        </p:nvSpPr>
        <p:spPr>
          <a:xfrm>
            <a:off x="321469" y="843655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AD70-3F7A-DA4A-BAFC-52B4E4D3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611773"/>
            <a:ext cx="12271005" cy="37680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to play this quiz on the </a:t>
            </a:r>
            <a:r>
              <a:rPr lang="en-AU" sz="2300" kern="0" dirty="0" err="1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Kahoot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interactive learning platform.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This is an interactive resource. As you go through this quiz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use your mouse to click on the correct answer for each question.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If you make a mistake you can go back by clicking on the arrow and trying again.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The source for the answers to each question is recorded in the ‘Notes’ section of the slides</a:t>
            </a:r>
          </a:p>
          <a:p>
            <a:pPr>
              <a:lnSpc>
                <a:spcPct val="100000"/>
              </a:lnSpc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4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solidFill>
                <a:srgbClr val="0B23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5C5D-6043-4420-A989-E216E7CAA7A4}"/>
              </a:ext>
            </a:extLst>
          </p:cNvPr>
          <p:cNvSpPr txBox="1"/>
          <p:nvPr/>
        </p:nvSpPr>
        <p:spPr>
          <a:xfrm>
            <a:off x="528625" y="5734310"/>
            <a:ext cx="1241566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Note: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If you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do edit this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ensure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content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photos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remain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appropriate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credit to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</a:t>
            </a:r>
            <a:r>
              <a:rPr lang="en-AU" sz="1200" spc="-9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photographers.</a:t>
            </a:r>
          </a:p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Copyright </a:t>
            </a:r>
            <a:r>
              <a:rPr lang="en-AU" sz="1200" b="1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Material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within our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resources comes from a variety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authors, including Caritas staff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volunteers,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overseas partners and news organisations. Our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information, names, images, pictures, logos are provided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“as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is”, without </a:t>
            </a:r>
            <a:r>
              <a:rPr lang="en-AU" sz="1200" spc="-1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warranty.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Any mistakes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brought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attention of 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</a:t>
            </a:r>
            <a:r>
              <a:rPr lang="en-AU" sz="1200" spc="-8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will</a:t>
            </a:r>
            <a:r>
              <a:rPr lang="en-AU" sz="1200" dirty="0"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corrected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soon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possible. </a:t>
            </a:r>
            <a:r>
              <a:rPr lang="en-AU" sz="1200" spc="-47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review the full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Copyright </a:t>
            </a:r>
            <a:r>
              <a:rPr lang="en-AU" sz="1200" spc="-9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visit: </a:t>
            </a:r>
            <a:r>
              <a:rPr lang="en-AU" sz="1200" u="sng" dirty="0">
                <a:solidFill>
                  <a:srgbClr val="004751"/>
                </a:solidFill>
                <a:latin typeface="Arial" panose="020B0604020202020204" pitchFamily="34" charset="0"/>
                <a:hlinkClick r:id="rId5"/>
              </a:rPr>
              <a:t>Caritas Australia</a:t>
            </a:r>
            <a:r>
              <a:rPr lang="en-AU" sz="1200" dirty="0">
                <a:solidFill>
                  <a:srgbClr val="004751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3" name="bg object 21">
            <a:extLst>
              <a:ext uri="{FF2B5EF4-FFF2-40B4-BE49-F238E27FC236}">
                <a16:creationId xmlns:a16="http://schemas.microsoft.com/office/drawing/2014/main" id="{1174632B-7BC7-AF47-9586-9246269FC2DB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63389" y="2502940"/>
            <a:ext cx="5636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2019 the greatest number of refugees came from Syria, with 6.6 million people seeking refuge.</a:t>
            </a:r>
            <a:endParaRPr lang="en-GB" altLang="en-US" sz="250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  <a:endParaRPr lang="en-US" sz="4500" b="0" dirty="0"/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86A818DB-7B93-4889-8533-A8E9F1C5D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310" y="2146901"/>
            <a:ext cx="5405307" cy="3837909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D911524-4215-4D41-B8D4-28F6F6569862}"/>
              </a:ext>
            </a:extLst>
          </p:cNvPr>
          <p:cNvSpPr txBox="1">
            <a:spLocks/>
          </p:cNvSpPr>
          <p:nvPr/>
        </p:nvSpPr>
        <p:spPr bwMode="auto">
          <a:xfrm>
            <a:off x="7244310" y="5999653"/>
            <a:ext cx="7572792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900" b="1" dirty="0"/>
              <a:t>Photo credit</a:t>
            </a:r>
            <a:r>
              <a:rPr lang="en-AU" sz="900" dirty="0"/>
              <a:t>: Caritas Internationalis/ CLMC J. Khoury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19465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C. Syria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A0963280-AE39-4F49-80B4-42D674B8C6E6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3165026" y="2928629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185013" y="1868489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5962"/>
            <a:ext cx="6193642" cy="1404606"/>
          </a:xfrm>
        </p:spPr>
        <p:txBody>
          <a:bodyPr/>
          <a:lstStyle/>
          <a:p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Most asylum seekers arrive in Australia by boat. True or False?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7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469195" y="3509011"/>
            <a:ext cx="4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True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926395" y="4619625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3F6DF-9B9A-4DA2-8260-42646DADB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623" y="2136368"/>
            <a:ext cx="5553963" cy="3702271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FEA7992-5506-41C1-B5EE-F83249A90C84}"/>
              </a:ext>
            </a:extLst>
          </p:cNvPr>
          <p:cNvSpPr txBox="1">
            <a:spLocks/>
          </p:cNvSpPr>
          <p:nvPr/>
        </p:nvSpPr>
        <p:spPr>
          <a:xfrm>
            <a:off x="7179623" y="5838639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Shutterstock.com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8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4570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3600" b="1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Most asylum seekers arrive to Australia by plane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500" dirty="0">
              <a:solidFill>
                <a:srgbClr val="C4006E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E718F3-D9BF-4DBA-B38E-9FC678280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247" y="2561268"/>
            <a:ext cx="5553963" cy="37022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8530" y="1952610"/>
            <a:ext cx="3317826" cy="2056523"/>
            <a:chOff x="3452822" y="4317166"/>
            <a:chExt cx="3317826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76794" y="449001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False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44CA96D-5B12-4926-93F0-65787110DE2E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21DE6E-845A-4597-9EC2-DC3BC7B76FB2}"/>
              </a:ext>
            </a:extLst>
          </p:cNvPr>
          <p:cNvSpPr txBox="1">
            <a:spLocks/>
          </p:cNvSpPr>
          <p:nvPr/>
        </p:nvSpPr>
        <p:spPr>
          <a:xfrm>
            <a:off x="7266247" y="6272582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6"/>
              </a:rPr>
              <a:t>Shutterstock.com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304332" y="3213812"/>
            <a:ext cx="856838" cy="3109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324319" y="2149728"/>
            <a:ext cx="856838" cy="308241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By the end of 2018, what was the approximate number of people who had spent more than five years in exile (not settled)? 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8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221209" y="3393662"/>
            <a:ext cx="3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6.5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211529" y="4476046"/>
            <a:ext cx="337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11.9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304332" y="4291310"/>
            <a:ext cx="856838" cy="31092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211529" y="5553543"/>
            <a:ext cx="310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3.2 million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7DF479AC-E5A1-45CE-A14E-ED4955C6B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72" y="2579514"/>
            <a:ext cx="5225543" cy="348369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5BE067D-079D-46CF-8834-DC3501AC760B}"/>
              </a:ext>
            </a:extLst>
          </p:cNvPr>
          <p:cNvSpPr txBox="1">
            <a:spLocks/>
          </p:cNvSpPr>
          <p:nvPr/>
        </p:nvSpPr>
        <p:spPr>
          <a:xfrm>
            <a:off x="7484269" y="6067425"/>
            <a:ext cx="5266046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and her daughter stand outside their shelter in a refugee camp in Cox’s Bazar, Bangladesh.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6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4570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As of end-2018, the number of people who have spent more than 5 years in exile stands at 11.9 million.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5B782D32-8E83-4FAC-B288-58AF11026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772" y="2579514"/>
            <a:ext cx="5225543" cy="3483695"/>
          </a:xfrm>
          <a:prstGeom prst="rect">
            <a:avLst/>
          </a:prstGeom>
        </p:spPr>
      </p:pic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374212" y="1920404"/>
            <a:ext cx="2976564" cy="2093903"/>
            <a:chOff x="3609161" y="4279786"/>
            <a:chExt cx="2976564" cy="209390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330115"/>
              <a:ext cx="1002462" cy="2976564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662040" y="4279786"/>
              <a:ext cx="28708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B. 11.9 million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366AA5DB-CBA7-4364-8A12-AAA2E2A8E895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7048D77-D19B-48F3-8376-06307310E610}"/>
              </a:ext>
            </a:extLst>
          </p:cNvPr>
          <p:cNvSpPr txBox="1">
            <a:spLocks/>
          </p:cNvSpPr>
          <p:nvPr/>
        </p:nvSpPr>
        <p:spPr>
          <a:xfrm>
            <a:off x="7484269" y="60674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and her daughter stand outside their shelter in a refugee camp in Cox’s Bazar, Bangladesh.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419585" y="3097062"/>
            <a:ext cx="856838" cy="3414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439572" y="2034293"/>
            <a:ext cx="856838" cy="338458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800225"/>
            <a:ext cx="67270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In 2019, approximately what percentage of resettled refugees were admitted into Australia?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9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485669" y="3350562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17%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540669" y="4483258"/>
            <a:ext cx="265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35%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419585" y="4174560"/>
            <a:ext cx="856838" cy="34140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3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540669" y="5560755"/>
            <a:ext cx="265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46%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DEEDBB34-4A7B-4D96-AA22-2DB9DCA78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09" y="2154743"/>
            <a:ext cx="4804747" cy="3645894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8D4228B-982E-44ED-B24A-97F7BC370AE8}"/>
              </a:ext>
            </a:extLst>
          </p:cNvPr>
          <p:cNvSpPr txBox="1">
            <a:spLocks/>
          </p:cNvSpPr>
          <p:nvPr/>
        </p:nvSpPr>
        <p:spPr>
          <a:xfrm>
            <a:off x="7250409" y="58006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3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7EF064C-6D09-4036-BC27-709DF5A9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632" y="2165857"/>
            <a:ext cx="4804747" cy="36458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2301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altLang="en-US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 2019, 107,800 refugees were resettled to 26 countries. Out of these, Australia admitted</a:t>
            </a:r>
          </a:p>
          <a:p>
            <a:r>
              <a:rPr lang="en-AU" altLang="en-US" sz="2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18,200.</a:t>
            </a:r>
            <a:endParaRPr lang="en-AU" sz="260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366236" y="1955997"/>
            <a:ext cx="2976564" cy="2056523"/>
            <a:chOff x="3609161" y="4317166"/>
            <a:chExt cx="2976564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330115"/>
              <a:ext cx="1002462" cy="2976564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662040" y="4526007"/>
              <a:ext cx="28708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A. 17%</a:t>
              </a:r>
            </a:p>
          </p:txBody>
        </p:sp>
      </p:grp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2E497E3C-A04C-4DDE-88B4-59A83B2D2084}"/>
              </a:ext>
            </a:extLst>
          </p:cNvPr>
          <p:cNvSpPr/>
          <p:nvPr/>
        </p:nvSpPr>
        <p:spPr>
          <a:xfrm>
            <a:off x="4477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C45306-6463-45A5-A443-997A66506052}"/>
              </a:ext>
            </a:extLst>
          </p:cNvPr>
          <p:cNvSpPr txBox="1">
            <a:spLocks/>
          </p:cNvSpPr>
          <p:nvPr/>
        </p:nvSpPr>
        <p:spPr>
          <a:xfrm>
            <a:off x="7866232" y="5811751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6"/>
              </a:rPr>
              <a:t>Shutterstock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1281B9CF-3259-414D-9CE0-56AF7CB0521F}"/>
              </a:ext>
            </a:extLst>
          </p:cNvPr>
          <p:cNvSpPr/>
          <p:nvPr/>
        </p:nvSpPr>
        <p:spPr>
          <a:xfrm rot="16200000">
            <a:off x="3627072" y="-336953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1920480"/>
            <a:ext cx="6650842" cy="86468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 refugee is: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1" y="59135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. </a:t>
            </a:r>
          </a:p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looks out from her shelter in a Rohingya refugee camp in Cox’s Bazar, Bangladesh. 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ound Diagonal Corner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AEBD3527-47E9-40DF-82C4-46F7D8849F6E}"/>
              </a:ext>
            </a:extLst>
          </p:cNvPr>
          <p:cNvSpPr/>
          <p:nvPr/>
        </p:nvSpPr>
        <p:spPr>
          <a:xfrm rot="16200000">
            <a:off x="3650748" y="1071494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9DA24B21-88ED-4E39-8707-63453C6D20B1}"/>
              </a:ext>
            </a:extLst>
          </p:cNvPr>
          <p:cNvSpPr txBox="1"/>
          <p:nvPr/>
        </p:nvSpPr>
        <p:spPr>
          <a:xfrm>
            <a:off x="598991" y="4358572"/>
            <a:ext cx="68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Someone who is forced to leave their country from fear of persecution </a:t>
            </a:r>
          </a:p>
        </p:txBody>
      </p:sp>
      <p:sp>
        <p:nvSpPr>
          <p:cNvPr id="15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E2AB4CFC-00FE-4120-ACE4-89E6C9E5F58B}"/>
              </a:ext>
            </a:extLst>
          </p:cNvPr>
          <p:cNvSpPr/>
          <p:nvPr/>
        </p:nvSpPr>
        <p:spPr>
          <a:xfrm rot="16200000">
            <a:off x="3650748" y="2479939"/>
            <a:ext cx="1037798" cy="7282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Placeholder 3">
            <a:extLst>
              <a:ext uri="{FF2B5EF4-FFF2-40B4-BE49-F238E27FC236}">
                <a16:creationId xmlns:a16="http://schemas.microsoft.com/office/drawing/2014/main" id="{C7EF7C2A-0A5A-4617-AA34-F9EF6B236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103" y="2409825"/>
            <a:ext cx="4969669" cy="3657600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8222056-9C7C-4A7F-89E4-D8B57728B956}"/>
              </a:ext>
            </a:extLst>
          </p:cNvPr>
          <p:cNvSpPr/>
          <p:nvPr/>
        </p:nvSpPr>
        <p:spPr>
          <a:xfrm>
            <a:off x="578982" y="5913452"/>
            <a:ext cx="575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AU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Anyone who is asking for asylum in another country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B8C13F0-6A2A-4B6B-B27C-3F08F8A58464}"/>
              </a:ext>
            </a:extLst>
          </p:cNvPr>
          <p:cNvSpPr/>
          <p:nvPr/>
        </p:nvSpPr>
        <p:spPr>
          <a:xfrm>
            <a:off x="542885" y="3105868"/>
            <a:ext cx="662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</a:t>
            </a:r>
            <a:r>
              <a:rPr lang="en-AU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Someone who chooses to leave their country for a better life</a:t>
            </a:r>
          </a:p>
        </p:txBody>
      </p:sp>
    </p:spTree>
    <p:extLst>
      <p:ext uri="{BB962C8B-B14F-4D97-AF65-F5344CB8AC3E}">
        <p14:creationId xmlns:p14="http://schemas.microsoft.com/office/powerpoint/2010/main" val="1494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1404606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Arial" panose="020B0604020202020204" pitchFamily="34" charset="0"/>
                <a:ea typeface="Roboto" pitchFamily="2" charset="0"/>
              </a:rPr>
              <a:t>What percentage of refugees are hosted by developed countries?</a:t>
            </a:r>
            <a:endParaRPr lang="en-AU" sz="24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10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B0F98AF-A036-F748-B62A-16ECABB65A53}"/>
              </a:ext>
            </a:extLst>
          </p:cNvPr>
          <p:cNvSpPr/>
          <p:nvPr/>
        </p:nvSpPr>
        <p:spPr>
          <a:xfrm rot="16200000">
            <a:off x="2607821" y="1532608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31B2630-F636-7D47-B346-7598B76C23C6}"/>
              </a:ext>
            </a:extLst>
          </p:cNvPr>
          <p:cNvSpPr txBox="1"/>
          <p:nvPr/>
        </p:nvSpPr>
        <p:spPr>
          <a:xfrm>
            <a:off x="935958" y="3095507"/>
            <a:ext cx="339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30%</a:t>
            </a:r>
          </a:p>
        </p:txBody>
      </p:sp>
      <p:sp>
        <p:nvSpPr>
          <p:cNvPr id="12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2315F0AC-04D3-41A6-B63A-8D2491C9FF57}"/>
              </a:ext>
            </a:extLst>
          </p:cNvPr>
          <p:cNvSpPr/>
          <p:nvPr/>
        </p:nvSpPr>
        <p:spPr>
          <a:xfrm rot="16200000">
            <a:off x="2678036" y="2603838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53948606-A8AA-40CD-9130-3CE11A3D40A7}"/>
              </a:ext>
            </a:extLst>
          </p:cNvPr>
          <p:cNvSpPr txBox="1"/>
          <p:nvPr/>
        </p:nvSpPr>
        <p:spPr>
          <a:xfrm>
            <a:off x="939375" y="4166737"/>
            <a:ext cx="339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75%</a:t>
            </a:r>
          </a:p>
        </p:txBody>
      </p:sp>
      <p:sp>
        <p:nvSpPr>
          <p:cNvPr id="20" name="Round Diagonal Corner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3B77BDB-3E3C-429D-A805-78107830E0DC}"/>
              </a:ext>
            </a:extLst>
          </p:cNvPr>
          <p:cNvSpPr/>
          <p:nvPr/>
        </p:nvSpPr>
        <p:spPr>
          <a:xfrm rot="16200000">
            <a:off x="2704940" y="3720295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9D7C25AE-7151-4DF8-A0E7-4DF8380302B3}"/>
              </a:ext>
            </a:extLst>
          </p:cNvPr>
          <p:cNvSpPr txBox="1"/>
          <p:nvPr/>
        </p:nvSpPr>
        <p:spPr>
          <a:xfrm>
            <a:off x="1835290" y="5283193"/>
            <a:ext cx="339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15%</a:t>
            </a:r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D845A0C3-556E-4B29-BB5E-638F75607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96" y="2629540"/>
            <a:ext cx="4948934" cy="3299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C93C0-E23F-4ED3-A776-149C383A66BF}"/>
              </a:ext>
            </a:extLst>
          </p:cNvPr>
          <p:cNvSpPr/>
          <p:nvPr/>
        </p:nvSpPr>
        <p:spPr>
          <a:xfrm>
            <a:off x="7519875" y="5986221"/>
            <a:ext cx="4948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+mj-lt"/>
              </a:rPr>
              <a:t>Jamila (centre) joins other women in the Women Friendly Spaces project, run by Caritas Bangladesh, in a refugee camp in Cox’s Bazar, Bangladesh. Photo credit: </a:t>
            </a:r>
            <a:r>
              <a:rPr lang="en-AU" sz="900" dirty="0" err="1">
                <a:latin typeface="+mj-lt"/>
              </a:rPr>
              <a:t>Inmanuel</a:t>
            </a:r>
            <a:r>
              <a:rPr lang="en-AU" sz="900" dirty="0">
                <a:latin typeface="+mj-lt"/>
              </a:rPr>
              <a:t> Biswas/Caritas Bangladesh</a:t>
            </a:r>
          </a:p>
        </p:txBody>
      </p:sp>
    </p:spTree>
    <p:extLst>
      <p:ext uri="{BB962C8B-B14F-4D97-AF65-F5344CB8AC3E}">
        <p14:creationId xmlns:p14="http://schemas.microsoft.com/office/powerpoint/2010/main" val="3277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4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28625" y="2319586"/>
            <a:ext cx="5341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800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Only 15% of refugees are hosted by developed countries, meaning 85% are hosted by developing countries.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6F7CFC92-226F-4DED-9C8A-C8F4DC4EB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923" y="2740614"/>
            <a:ext cx="4948934" cy="3299984"/>
          </a:xfrm>
          <a:prstGeom prst="rect">
            <a:avLst/>
          </a:prstGeom>
        </p:spPr>
      </p:pic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BF017-3F1B-D941-9E18-90DEB6C4BED1}"/>
              </a:ext>
            </a:extLst>
          </p:cNvPr>
          <p:cNvGrpSpPr/>
          <p:nvPr/>
        </p:nvGrpSpPr>
        <p:grpSpPr>
          <a:xfrm rot="1515613">
            <a:off x="5588289" y="1954809"/>
            <a:ext cx="2613861" cy="2056523"/>
            <a:chOff x="3835518" y="4317166"/>
            <a:chExt cx="2613861" cy="2056523"/>
          </a:xfrm>
        </p:grpSpPr>
        <p:sp>
          <p:nvSpPr>
            <p:cNvPr id="17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283C8EA-3500-8A48-98FF-A8F97F9601E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Diagonal Corner Rectangle 17">
              <a:extLst>
                <a:ext uri="{FF2B5EF4-FFF2-40B4-BE49-F238E27FC236}">
                  <a16:creationId xmlns:a16="http://schemas.microsoft.com/office/drawing/2014/main" id="{868D5593-1098-D44F-A9D9-10B66207C181}"/>
                </a:ext>
              </a:extLst>
            </p:cNvPr>
            <p:cNvSpPr/>
            <p:nvPr/>
          </p:nvSpPr>
          <p:spPr>
            <a:xfrm rot="15303666">
              <a:off x="4596212" y="3556472"/>
              <a:ext cx="1002462" cy="2523850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968D2B-7CD1-8548-8B77-0B47C26ADEAE}"/>
                </a:ext>
              </a:extLst>
            </p:cNvPr>
            <p:cNvSpPr txBox="1"/>
            <p:nvPr/>
          </p:nvSpPr>
          <p:spPr>
            <a:xfrm rot="20703666">
              <a:off x="3921033" y="4526009"/>
              <a:ext cx="2352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C. 15%</a:t>
              </a:r>
            </a:p>
          </p:txBody>
        </p:sp>
      </p:grpSp>
      <p:sp>
        <p:nvSpPr>
          <p:cNvPr id="21" name="Rectangl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A89923-523C-400B-B25F-C08BC77500A1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5A430-D4FC-4FFB-809B-0FA516292199}"/>
              </a:ext>
            </a:extLst>
          </p:cNvPr>
          <p:cNvSpPr/>
          <p:nvPr/>
        </p:nvSpPr>
        <p:spPr>
          <a:xfrm>
            <a:off x="7712869" y="6016794"/>
            <a:ext cx="49489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+mj-lt"/>
              </a:rPr>
              <a:t>Jamila (centre) joins other women in the Women Friendly Spaces project, run by Caritas Bangladesh, in a refugee camp in Cox’s Bazar, Bangladesh. Photo credit: </a:t>
            </a:r>
            <a:r>
              <a:rPr lang="en-AU" sz="900" dirty="0" err="1">
                <a:latin typeface="+mj-lt"/>
              </a:rPr>
              <a:t>Inmanuel</a:t>
            </a:r>
            <a:r>
              <a:rPr lang="en-AU" sz="900" dirty="0">
                <a:latin typeface="+mj-lt"/>
              </a:rPr>
              <a:t> Biswas/Caritas Bangladesh</a:t>
            </a:r>
          </a:p>
        </p:txBody>
      </p:sp>
    </p:spTree>
    <p:extLst>
      <p:ext uri="{BB962C8B-B14F-4D97-AF65-F5344CB8AC3E}">
        <p14:creationId xmlns:p14="http://schemas.microsoft.com/office/powerpoint/2010/main" val="1747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B9AE-5D4E-214A-ABBF-F5D1F9C15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6" y="2486025"/>
            <a:ext cx="5452506" cy="7705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23F83AAA-9CCE-4AA9-BF58-BFC63A123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103" y="2484321"/>
            <a:ext cx="4969669" cy="35902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73A0273-741B-4663-ADA6-C4C907B9FD92}"/>
              </a:ext>
            </a:extLst>
          </p:cNvPr>
          <p:cNvSpPr/>
          <p:nvPr/>
        </p:nvSpPr>
        <p:spPr>
          <a:xfrm>
            <a:off x="528625" y="2104018"/>
            <a:ext cx="53410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AU" sz="24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Someone who is forced to leave their country from fear of persecution. </a:t>
            </a:r>
            <a:br>
              <a:rPr lang="en-AU" sz="24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endParaRPr lang="en-AU" sz="24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This persecution may occur because of their race, religion, nationality, the social group they belong to or the political opinions they hold.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A273D14-8DEB-D24B-9EC0-C0504FDB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 correct!</a:t>
            </a:r>
          </a:p>
        </p:txBody>
      </p:sp>
      <p:sp>
        <p:nvSpPr>
          <p:cNvPr id="26" name="bg object 21">
            <a:extLst>
              <a:ext uri="{FF2B5EF4-FFF2-40B4-BE49-F238E27FC236}">
                <a16:creationId xmlns:a16="http://schemas.microsoft.com/office/drawing/2014/main" id="{25EA2DF2-3DF7-EE40-9D74-B4CF48F15611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D51ED1-8915-9B48-AF9F-425FFCC31D3F}"/>
              </a:ext>
            </a:extLst>
          </p:cNvPr>
          <p:cNvGrpSpPr/>
          <p:nvPr/>
        </p:nvGrpSpPr>
        <p:grpSpPr>
          <a:xfrm rot="1515613">
            <a:off x="5588289" y="1954809"/>
            <a:ext cx="2613861" cy="2056523"/>
            <a:chOff x="3835518" y="4317166"/>
            <a:chExt cx="2613861" cy="2056523"/>
          </a:xfrm>
        </p:grpSpPr>
        <p:sp>
          <p:nvSpPr>
            <p:cNvPr id="27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2CE2371-2994-6341-8CF9-82E85A9CD3DF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Diagonal Corner Rectangle 31">
              <a:extLst>
                <a:ext uri="{FF2B5EF4-FFF2-40B4-BE49-F238E27FC236}">
                  <a16:creationId xmlns:a16="http://schemas.microsoft.com/office/drawing/2014/main" id="{C6399875-5C07-7747-9ABF-FAD339A81601}"/>
                </a:ext>
              </a:extLst>
            </p:cNvPr>
            <p:cNvSpPr/>
            <p:nvPr/>
          </p:nvSpPr>
          <p:spPr>
            <a:xfrm rot="15303666">
              <a:off x="4596212" y="3556472"/>
              <a:ext cx="1002462" cy="2523850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7D9016-069E-9C4F-AD7F-8462ADAECAB0}"/>
                </a:ext>
              </a:extLst>
            </p:cNvPr>
            <p:cNvSpPr txBox="1"/>
            <p:nvPr/>
          </p:nvSpPr>
          <p:spPr>
            <a:xfrm rot="20703666">
              <a:off x="3921033" y="4526009"/>
              <a:ext cx="2352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</a:t>
              </a: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51588AF-E95C-4764-8954-B30CBA629C66}"/>
              </a:ext>
            </a:extLst>
          </p:cNvPr>
          <p:cNvSpPr txBox="1">
            <a:spLocks/>
          </p:cNvSpPr>
          <p:nvPr/>
        </p:nvSpPr>
        <p:spPr>
          <a:xfrm>
            <a:off x="8013521" y="5913537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Jamila looks out from her shelter in a Rohingya refugee camp in Cox’s Bazar, Bangladesh. Photo credit: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872976C4-C03F-4256-9920-DF71525AEC70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081826" y="2372733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01813" y="1295236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How many refugees are in the world?</a:t>
            </a:r>
            <a:endParaRPr lang="en-US" sz="2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6918719" y="5915469"/>
            <a:ext cx="5439990" cy="5989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Jamila and her daughter (right) stands with her mother and extended family near their shelter in a refugee camp in Cox’s Bazar, Bangladesh. Photo credit: </a:t>
            </a:r>
            <a:r>
              <a:rPr lang="en-US" sz="1000" dirty="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2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843195" y="2825269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7.8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43195" y="393588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26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081826" y="3450230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43195" y="5013380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16.7 million</a:t>
            </a: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92E14BF0-E4F8-4FFC-B2FE-FB3DA47A6A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189" y="2208737"/>
            <a:ext cx="5376520" cy="3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2" y="4056709"/>
            <a:ext cx="2839895" cy="1655249"/>
          </a:xfrm>
          <a:prstGeom prst="leftArrow">
            <a:avLst/>
          </a:prstGeom>
          <a:solidFill>
            <a:srgbClr val="D86075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7" name="図 14">
            <a:extLst>
              <a:ext uri="{FF2B5EF4-FFF2-40B4-BE49-F238E27FC236}">
                <a16:creationId xmlns:a16="http://schemas.microsoft.com/office/drawing/2014/main" id="{3CF5C1D0-BE7D-4620-934B-0222876B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79" y="3207934"/>
            <a:ext cx="4150128" cy="3352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9" y="366846"/>
            <a:ext cx="11273399" cy="873497"/>
          </a:xfrm>
        </p:spPr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17" name="bg object 21">
            <a:extLst>
              <a:ext uri="{FF2B5EF4-FFF2-40B4-BE49-F238E27FC236}">
                <a16:creationId xmlns:a16="http://schemas.microsoft.com/office/drawing/2014/main" id="{046015BF-1CC3-8A47-B95A-554492337AAF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4184E-3B11-449C-901F-D218993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469" y="3324225"/>
            <a:ext cx="4143539" cy="33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92869" y="0"/>
            <a:ext cx="1325880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9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571E5-2AA8-4EF4-82C6-8A96A162F9FA}"/>
              </a:ext>
            </a:extLst>
          </p:cNvPr>
          <p:cNvSpPr txBox="1">
            <a:spLocks/>
          </p:cNvSpPr>
          <p:nvPr/>
        </p:nvSpPr>
        <p:spPr>
          <a:xfrm>
            <a:off x="7649399" y="6127554"/>
            <a:ext cx="5439990" cy="5989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Jamila and her daughter (right) stands with her mother and extended family near their shelter in a refugee camp in Cox’s Bazar, Bangladesh. Photo credit: </a:t>
            </a:r>
            <a:r>
              <a:rPr lang="en-US" sz="1000" dirty="0" err="1">
                <a:latin typeface="Arial" panose="020B0604020202020204" pitchFamily="34" charset="0"/>
                <a:ea typeface="Roboto" pitchFamily="2" charset="0"/>
              </a:rPr>
              <a:t>Inmanuel</a:t>
            </a:r>
            <a:r>
              <a:rPr lang="en-US" sz="1000" dirty="0">
                <a:latin typeface="Arial" panose="020B0604020202020204" pitchFamily="34" charset="0"/>
                <a:ea typeface="Roboto" pitchFamily="2" charset="0"/>
              </a:rPr>
              <a:t> Biswas/Caritas Bangladesh</a:t>
            </a: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B2F3FB16-0006-4590-A0C9-CF41E9611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69" y="2420822"/>
            <a:ext cx="5376520" cy="3584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384417"/>
            <a:ext cx="5636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26 million. However there is an additional 45.7 million internally displaced persons and 4.2 million asylum seekers.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24" name="bg object 21">
            <a:extLst>
              <a:ext uri="{FF2B5EF4-FFF2-40B4-BE49-F238E27FC236}">
                <a16:creationId xmlns:a16="http://schemas.microsoft.com/office/drawing/2014/main" id="{93A54470-8F14-B04E-AADD-207B94378B56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886BB-B814-8647-9F92-F6152A51CE0E}"/>
              </a:ext>
            </a:extLst>
          </p:cNvPr>
          <p:cNvGrpSpPr/>
          <p:nvPr/>
        </p:nvGrpSpPr>
        <p:grpSpPr>
          <a:xfrm rot="1515613">
            <a:off x="5209897" y="2022711"/>
            <a:ext cx="3289242" cy="2056523"/>
            <a:chOff x="3452822" y="4317166"/>
            <a:chExt cx="3289242" cy="2056523"/>
          </a:xfrm>
        </p:grpSpPr>
        <p:sp>
          <p:nvSpPr>
            <p:cNvPr id="28" name="Left Arrow 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F378471-611E-E24F-B5BE-BAAA46463CD5}"/>
                </a:ext>
              </a:extLst>
            </p:cNvPr>
            <p:cNvSpPr/>
            <p:nvPr/>
          </p:nvSpPr>
          <p:spPr bwMode="auto">
            <a:xfrm rot="9903666">
              <a:off x="4785091" y="5403649"/>
              <a:ext cx="1664288" cy="970040"/>
            </a:xfrm>
            <a:prstGeom prst="leftArrow">
              <a:avLst/>
            </a:prstGeom>
            <a:solidFill>
              <a:srgbClr val="D86075"/>
            </a:solidFill>
            <a:ln w="19050">
              <a:noFill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Diagonal Corner Rectangle 28">
              <a:extLst>
                <a:ext uri="{FF2B5EF4-FFF2-40B4-BE49-F238E27FC236}">
                  <a16:creationId xmlns:a16="http://schemas.microsoft.com/office/drawing/2014/main" id="{6A1B20E7-1EE3-FE42-A674-8DA38B43E329}"/>
                </a:ext>
              </a:extLst>
            </p:cNvPr>
            <p:cNvSpPr/>
            <p:nvPr/>
          </p:nvSpPr>
          <p:spPr>
            <a:xfrm rot="15303666">
              <a:off x="4596212" y="3173776"/>
              <a:ext cx="1002462" cy="3289242"/>
            </a:xfrm>
            <a:prstGeom prst="round2DiagRect">
              <a:avLst>
                <a:gd name="adj1" fmla="val 37573"/>
                <a:gd name="adj2" fmla="val 0"/>
              </a:avLst>
            </a:prstGeom>
            <a:solidFill>
              <a:srgbClr val="63B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ABFC8-981B-5D42-B36C-989B123330CE}"/>
                </a:ext>
              </a:extLst>
            </p:cNvPr>
            <p:cNvSpPr txBox="1"/>
            <p:nvPr/>
          </p:nvSpPr>
          <p:spPr>
            <a:xfrm rot="20703666">
              <a:off x="3500514" y="4526008"/>
              <a:ext cx="3193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>
                  <a:solidFill>
                    <a:schemeClr val="bg1"/>
                  </a:solidFill>
                  <a:latin typeface="Arial" panose="020B0604020202020204" pitchFamily="34" charset="0"/>
                  <a:ea typeface="Roboto" pitchFamily="2" charset="0"/>
                </a:rPr>
                <a:t>B. 26 million</a:t>
              </a:r>
            </a:p>
          </p:txBody>
        </p:sp>
      </p:grp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5387C91-3F7E-4A39-BABF-855DC6BE9388}"/>
              </a:ext>
            </a:extLst>
          </p:cNvPr>
          <p:cNvSpPr/>
          <p:nvPr/>
        </p:nvSpPr>
        <p:spPr>
          <a:xfrm>
            <a:off x="0" y="0"/>
            <a:ext cx="13444538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3273838" y="1583807"/>
            <a:ext cx="962859" cy="50387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277970" y="522164"/>
            <a:ext cx="974582" cy="501881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hosts the most refugees?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Question 3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542784" y="3770736"/>
            <a:ext cx="293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France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3273838" y="2661304"/>
            <a:ext cx="962860" cy="50387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523563" y="4830426"/>
            <a:ext cx="253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Turkey</a:t>
            </a: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54ED4F66-D409-4A83-8234-CA8D1C3CF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327" y="2136287"/>
            <a:ext cx="5288769" cy="352584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8A7E4E-A7F5-4597-8691-4902DEE26AD6}"/>
              </a:ext>
            </a:extLst>
          </p:cNvPr>
          <p:cNvSpPr txBox="1">
            <a:spLocks/>
          </p:cNvSpPr>
          <p:nvPr/>
        </p:nvSpPr>
        <p:spPr>
          <a:xfrm>
            <a:off x="7475921" y="5689243"/>
            <a:ext cx="4804747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0" dirty="0">
                <a:ea typeface="Roboto"/>
                <a:cs typeface="Arial"/>
              </a:rPr>
              <a:t>A refugee camp in Turkey where approximately 28.000 Syrian refugees reside. Photo credit: </a:t>
            </a:r>
            <a:r>
              <a:rPr lang="en-US" sz="1000" kern="0" dirty="0" err="1">
                <a:ea typeface="+mn-lt"/>
                <a:cs typeface="+mn-lt"/>
              </a:rPr>
              <a:t>Tolga</a:t>
            </a:r>
            <a:r>
              <a:rPr lang="en-US" sz="1000" u="sng" kern="0" dirty="0">
                <a:ea typeface="+mn-lt"/>
                <a:cs typeface="+mn-lt"/>
              </a:rPr>
              <a:t> </a:t>
            </a:r>
            <a:r>
              <a:rPr lang="en-US" sz="1000" kern="0" dirty="0">
                <a:ea typeface="+mn-lt"/>
                <a:cs typeface="+mn-lt"/>
              </a:rPr>
              <a:t>Sezgin</a:t>
            </a:r>
            <a:r>
              <a:rPr lang="en-US" sz="1000" u="sng" kern="0" dirty="0">
                <a:ea typeface="+mn-lt"/>
                <a:cs typeface="+mn-lt"/>
              </a:rPr>
              <a:t>/</a:t>
            </a:r>
            <a:r>
              <a:rPr lang="en-US" sz="1000" kern="0" dirty="0">
                <a:latin typeface="Arial"/>
                <a:ea typeface="Roboto"/>
                <a:cs typeface="Arial"/>
                <a:hlinkClick r:id="rId7"/>
              </a:rPr>
              <a:t>Shutterstock.com</a:t>
            </a:r>
            <a:r>
              <a:rPr lang="en-US" sz="1000" kern="0" dirty="0">
                <a:latin typeface="Arial"/>
                <a:ea typeface="Roboto"/>
                <a:cs typeface="Arial"/>
              </a:rPr>
              <a:t> </a:t>
            </a:r>
            <a:endParaRPr 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28560056-FA41-43F9-81E9-08679EC85FFC}"/>
              </a:ext>
            </a:extLst>
          </p:cNvPr>
          <p:cNvSpPr/>
          <p:nvPr/>
        </p:nvSpPr>
        <p:spPr>
          <a:xfrm>
            <a:off x="1542784" y="2741225"/>
            <a:ext cx="301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Pakistan</a:t>
            </a:r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ucation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Only" id="{13881B48-2DDF-184A-938B-59605512E7AC}" vid="{318FE15C-E0E6-E844-B559-BA56141B1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Type xmlns="de95e100-9dbe-48b4-b085-f305a627acc8" xsi:nil="true"/>
    <Resource_x0020_Audience xmlns="de95e100-9dbe-48b4-b085-f305a627acc8" xsi:nil="true"/>
    <Topic xmlns="de95e100-9dbe-48b4-b085-f305a627acc8"/>
    <lcf76f155ced4ddcb4097134ff3c332f xmlns="83337d96-0e85-4589-872c-2e195909a23e" xsi:nil="true"/>
    <TaxCatchAll xmlns="de95e100-9dbe-48b4-b085-f305a627acc8" xsi:nil="true"/>
    <Document_x0020_Status xmlns="de95e100-9dbe-48b4-b085-f305a627acc8" xsi:nil="true"/>
    <Curriuculum xmlns="de95e100-9dbe-48b4-b085-f305a627acc8"/>
    <Cross-Curriculum_x0020_Priorities xmlns="de95e100-9dbe-48b4-b085-f305a627acc8" xsi:nil="true"/>
    <General_x0020_Capabilities xmlns="de95e100-9dbe-48b4-b085-f305a627ac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ource_" ma:contentTypeID="0x010100BACA152E651ABC4691AF96B08BEF87731400C9E04D470FBA0A4EA63FB87E75DF7CEB" ma:contentTypeVersion="4" ma:contentTypeDescription="" ma:contentTypeScope="" ma:versionID="4c1bec211a0466682c6576438f46eff4">
  <xsd:schema xmlns:xsd="http://www.w3.org/2001/XMLSchema" xmlns:xs="http://www.w3.org/2001/XMLSchema" xmlns:p="http://schemas.microsoft.com/office/2006/metadata/properties" xmlns:ns2="de95e100-9dbe-48b4-b085-f305a627acc8" xmlns:ns3="83337d96-0e85-4589-872c-2e195909a23e" targetNamespace="http://schemas.microsoft.com/office/2006/metadata/properties" ma:root="true" ma:fieldsID="b0e29baf6b33fb94dd3918992776d688" ns2:_="" ns3:_="">
    <xsd:import namespace="de95e100-9dbe-48b4-b085-f305a627acc8"/>
    <xsd:import namespace="83337d96-0e85-4589-872c-2e195909a23e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Resource_Type" minOccurs="0"/>
                <xsd:element ref="ns2:Resource_x0020_Audience" minOccurs="0"/>
                <xsd:element ref="ns2:Curriuculum" minOccurs="0"/>
                <xsd:element ref="ns2:Cross-Curriculum_x0020_Priorities" minOccurs="0"/>
                <xsd:element ref="ns2:General_x0020_Capabilities" minOccurs="0"/>
                <xsd:element ref="ns2:Document_x0020_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5e100-9dbe-48b4-b085-f305a627acc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list="cb48af89-160e-4948-ad81-e294473081ef" ma:internalName="Topic" ma:showField="Topi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Type" ma:index="9" nillable="true" ma:displayName="Resource Type_" ma:list="{1f41bed9-0dd6-455b-9701-4d26cdfe7883}" ma:internalName="Resource_Type" ma:showField="ResourceType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Audience" ma:index="10" nillable="true" ma:displayName="Resource Audience" ma:list="{1f41bed9-0dd6-455b-9701-4d26cdfe7883}" ma:internalName="Resource_x0020_Audience" ma:showField="ResourceAudience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rriuculum" ma:index="11" nillable="true" ma:displayName="Curriuculum" ma:list="{1f41bed9-0dd6-455b-9701-4d26cdfe7883}" ma:internalName="Curriuculum" ma:showField="Curriculum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ross-Curriculum_x0020_Priorities" ma:index="12" nillable="true" ma:displayName="Cross-Curriculum Priorities" ma:list="{1f41bed9-0dd6-455b-9701-4d26cdfe7883}" ma:internalName="Cross_x002d_Curriculum_x0020_Priorities" ma:showField="Cross_x002d_CurriculumPriorities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neral_x0020_Capabilities" ma:index="13" nillable="true" ma:displayName="General Capabilities" ma:list="{1f41bed9-0dd6-455b-9701-4d26cdfe7883}" ma:internalName="General_x0020_Capabilities" ma:showField="GeneralCapabilities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Status" ma:index="14" nillable="true" ma:displayName="Document Status" ma:list="{cb48af89-160e-4948-ad81-e294473081ef}" ma:internalName="Document_x0020_Status" ma:showField="DocumentStatus" ma:web="de95e100-9dbe-48b4-b085-f305a627acc8">
      <xsd:simpleType>
        <xsd:restriction base="dms:Lookup"/>
      </xsd:simpleType>
    </xsd:element>
    <xsd:element name="TaxCatchAll" ma:index="16" nillable="true" ma:displayName="Taxonomy Catch All Column" ma:hidden="true" ma:list="{1831ed22-7271-4e5a-808d-02becfd22093}" ma:internalName="TaxCatchAll" ma:showField="CatchAllData" ma:web="de95e100-9dbe-48b4-b085-f305a627a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37d96-0e85-4589-872c-2e195909a23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B2A76-F04A-43DE-8C51-E86C86E50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A37C6-62E4-4D0F-8FE2-0253EBEF683B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3337d96-0e85-4589-872c-2e195909a23e"/>
    <ds:schemaRef ds:uri="de95e100-9dbe-48b4-b085-f305a627ac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0EEC20-0BD1-4C2C-A373-2696A230C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5e100-9dbe-48b4-b085-f305a627acc8"/>
    <ds:schemaRef ds:uri="83337d96-0e85-4589-872c-2e195909a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Only</Template>
  <TotalTime>2707</TotalTime>
  <Words>1646</Words>
  <Application>Microsoft Office PowerPoint</Application>
  <PresentationFormat>Custom</PresentationFormat>
  <Paragraphs>198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Roboto</vt:lpstr>
      <vt:lpstr>Roboto light</vt:lpstr>
      <vt:lpstr>Education Only</vt:lpstr>
      <vt:lpstr>Refugee quiz</vt:lpstr>
      <vt:lpstr>instructions</vt:lpstr>
      <vt:lpstr>PowerPoint Presentation</vt:lpstr>
      <vt:lpstr>Answer incorrect</vt:lpstr>
      <vt:lpstr>Answer  correct!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</dc:title>
  <dc:creator>Nicole Dobrohotoff;Sarah.Latif@caritas.org.au</dc:creator>
  <cp:lastModifiedBy>Nicole Dobrohotoff</cp:lastModifiedBy>
  <cp:revision>142</cp:revision>
  <dcterms:created xsi:type="dcterms:W3CDTF">2020-09-07T01:18:04Z</dcterms:created>
  <dcterms:modified xsi:type="dcterms:W3CDTF">2022-06-15T03:09:53Z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2020-09-07T00:00:00Z</vt:filetime>
  </property>
  <property fmtid="{D5CDD505-2E9C-101B-9397-08002B2CF9AE}" pid="5" name="ContentTypeId">
    <vt:lpwstr>0x010100BACA152E651ABC4691AF96B08BEF87731400C9E04D470FBA0A4EA63FB87E75DF7CEB</vt:lpwstr>
  </property>
  <property fmtid="{D5CDD505-2E9C-101B-9397-08002B2CF9AE}" pid="6" name="_dlc_DocIdItemGuid">
    <vt:lpwstr>bef1acbe-96af-424f-a313-e2f2921bdaa8</vt:lpwstr>
  </property>
  <property fmtid="{D5CDD505-2E9C-101B-9397-08002B2CF9AE}" pid="7" name="MediaServiceImageTags">
    <vt:lpwstr/>
  </property>
</Properties>
</file>