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7" r:id="rId4"/>
  </p:sldMasterIdLst>
  <p:notesMasterIdLst>
    <p:notesMasterId r:id="rId19"/>
  </p:notesMasterIdLst>
  <p:handoutMasterIdLst>
    <p:handoutMasterId r:id="rId20"/>
  </p:handoutMasterIdLst>
  <p:sldIdLst>
    <p:sldId id="460" r:id="rId5"/>
    <p:sldId id="490" r:id="rId6"/>
    <p:sldId id="495" r:id="rId7"/>
    <p:sldId id="485" r:id="rId8"/>
    <p:sldId id="492" r:id="rId9"/>
    <p:sldId id="486" r:id="rId10"/>
    <p:sldId id="494" r:id="rId11"/>
    <p:sldId id="488" r:id="rId12"/>
    <p:sldId id="497" r:id="rId13"/>
    <p:sldId id="493" r:id="rId14"/>
    <p:sldId id="473" r:id="rId15"/>
    <p:sldId id="474" r:id="rId16"/>
    <p:sldId id="270" r:id="rId17"/>
    <p:sldId id="272"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95" userDrawn="1">
          <p15:clr>
            <a:srgbClr val="A4A3A4"/>
          </p15:clr>
        </p15:guide>
        <p15:guide id="2" orient="horz" pos="4020" userDrawn="1">
          <p15:clr>
            <a:srgbClr val="A4A3A4"/>
          </p15:clr>
        </p15:guide>
        <p15:guide id="3" pos="5352" userDrawn="1">
          <p15:clr>
            <a:srgbClr val="A4A3A4"/>
          </p15:clr>
        </p15:guide>
        <p15:guide id="4" pos="704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C21B81-68C7-CDC9-5D1E-2BF4DC3C010B}" name="Nicole Dobrohotoff" initials="ND" userId="S::nicoled@caritas.org.au::2dc4cf58-dc7e-422a-950b-38460c74cb76" providerId="AD"/>
  <p188:author id="{3C04C5D0-6B92-D3F0-FBBC-961B512960A2}" name="Dr Rebekah Pryor" initials="DP" userId="S::rebekah.pryor@caritas.org.au::8d859597-0c52-4ddc-b3e3-bd9b1ef69f3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r Rebekah Pryor" initials="DRP" lastIdx="1" clrIdx="0">
    <p:extLst>
      <p:ext uri="{19B8F6BF-5375-455C-9EA6-DF929625EA0E}">
        <p15:presenceInfo xmlns:p15="http://schemas.microsoft.com/office/powerpoint/2012/main" userId="S-1-5-21-568877940-3399399001-4121681156-74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3DDD7"/>
    <a:srgbClr val="0C244C"/>
    <a:srgbClr val="D86075"/>
    <a:srgbClr val="E5DBCB"/>
    <a:srgbClr val="DF918A"/>
    <a:srgbClr val="63B1A4"/>
    <a:srgbClr val="CD594F"/>
    <a:srgbClr val="82B5B8"/>
    <a:srgbClr val="FBC85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135" autoAdjust="0"/>
  </p:normalViewPr>
  <p:slideViewPr>
    <p:cSldViewPr snapToGrid="0">
      <p:cViewPr varScale="1">
        <p:scale>
          <a:sx n="100" d="100"/>
          <a:sy n="100" d="100"/>
        </p:scale>
        <p:origin x="822" y="78"/>
      </p:cViewPr>
      <p:guideLst>
        <p:guide orient="horz" pos="2795"/>
        <p:guide orient="horz" pos="4020"/>
        <p:guide pos="5352"/>
        <p:guide pos="7045"/>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Dobrohotoff" userId="S::nicoled@caritas.org.au::2dc4cf58-dc7e-422a-950b-38460c74cb76" providerId="AD" clId="Web-{F2741C7D-8D48-F5D7-5AD3-10932CAB3819}"/>
    <pc:docChg chg="">
      <pc:chgData name="Nicole Dobrohotoff" userId="S::nicoled@caritas.org.au::2dc4cf58-dc7e-422a-950b-38460c74cb76" providerId="AD" clId="Web-{F2741C7D-8D48-F5D7-5AD3-10932CAB3819}" dt="2023-02-21T05:37:27.140" v="1"/>
      <pc:docMkLst>
        <pc:docMk/>
      </pc:docMkLst>
      <pc:sldChg chg="delCm">
        <pc:chgData name="Nicole Dobrohotoff" userId="S::nicoled@caritas.org.au::2dc4cf58-dc7e-422a-950b-38460c74cb76" providerId="AD" clId="Web-{F2741C7D-8D48-F5D7-5AD3-10932CAB3819}" dt="2023-02-21T05:37:21.811" v="0"/>
        <pc:sldMkLst>
          <pc:docMk/>
          <pc:sldMk cId="3394665055" sldId="490"/>
        </pc:sldMkLst>
      </pc:sldChg>
      <pc:sldChg chg="delCm">
        <pc:chgData name="Nicole Dobrohotoff" userId="S::nicoled@caritas.org.au::2dc4cf58-dc7e-422a-950b-38460c74cb76" providerId="AD" clId="Web-{F2741C7D-8D48-F5D7-5AD3-10932CAB3819}" dt="2023-02-21T05:37:27.140" v="1"/>
        <pc:sldMkLst>
          <pc:docMk/>
          <pc:sldMk cId="1789676674" sldId="49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7C48E9-2B28-5D4E-82F4-795B3652695B}" type="datetimeFigureOut">
              <a:rPr lang="en-US" smtClean="0"/>
              <a:t>2/23/2023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CB809C2-3DA2-7445-A632-60F53831D2BC}" type="slidenum">
              <a:rPr lang="en-US" smtClean="0"/>
              <a:t>‹#›</a:t>
            </a:fld>
            <a:endParaRPr lang="en-US"/>
          </a:p>
        </p:txBody>
      </p:sp>
    </p:spTree>
    <p:extLst>
      <p:ext uri="{BB962C8B-B14F-4D97-AF65-F5344CB8AC3E}">
        <p14:creationId xmlns:p14="http://schemas.microsoft.com/office/powerpoint/2010/main" val="28025494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A601E1-AFEE-AA40-B9D6-E7C3110FECAB}" type="datetimeFigureOut">
              <a:rPr lang="en-US" smtClean="0"/>
              <a:t>2/23/2023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0689D6-08F4-9246-8340-6E1C330F9F5D}" type="slidenum">
              <a:rPr lang="en-US" smtClean="0"/>
              <a:t>‹#›</a:t>
            </a:fld>
            <a:endParaRPr lang="en-US"/>
          </a:p>
        </p:txBody>
      </p:sp>
    </p:spTree>
    <p:extLst>
      <p:ext uri="{BB962C8B-B14F-4D97-AF65-F5344CB8AC3E}">
        <p14:creationId xmlns:p14="http://schemas.microsoft.com/office/powerpoint/2010/main" val="2191327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internationalwomensday.co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internationalwomensday.com/Missions/18707/Equality-versus-Equity-What-s-the-difference-as-we-EmbraceEquity-for-IWD-2023-and-beyond"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mailto:mailto:webteam@caritas.org.au"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aritas.org.au/learn/cst-toolkit/dignity-of-the-human-perso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aritas.org.au/learn/cst-toolkit/the-common-good/"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aritas.org.au/learn/cst-toolkit/care-for-our-common-hom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aritas.org.au/learn/cst-toolkit/preferential-option-for-the-poor/"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aritas.org.au/learn/cst-toolkit/solidarity/"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aritas.org.au/learn/cst-toolkit/subsidiarity-and-participatio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aritas.org.au/learn/cst-toolkit/subsidiarity-and-participatio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err="1">
                <a:solidFill>
                  <a:schemeClr val="tx1"/>
                </a:solidFill>
                <a:effectLst/>
                <a:latin typeface="+mn-lt"/>
                <a:ea typeface="+mn-ea"/>
                <a:cs typeface="+mn-cs"/>
              </a:rPr>
              <a:t>Shaniella</a:t>
            </a:r>
            <a:r>
              <a:rPr lang="en-US" sz="1200" b="0" i="0" u="none" strike="noStrike" kern="1200">
                <a:solidFill>
                  <a:schemeClr val="tx1"/>
                </a:solidFill>
                <a:effectLst/>
                <a:latin typeface="+mn-lt"/>
                <a:ea typeface="+mn-ea"/>
                <a:cs typeface="+mn-cs"/>
              </a:rPr>
              <a:t> and other students sit down to a meal they have prepared at their rural training </a:t>
            </a:r>
            <a:r>
              <a:rPr lang="en-US" sz="1200" b="0" i="0" u="none" strike="noStrike" kern="1200" err="1">
                <a:solidFill>
                  <a:schemeClr val="tx1"/>
                </a:solidFill>
                <a:effectLst/>
                <a:latin typeface="+mn-lt"/>
                <a:ea typeface="+mn-ea"/>
                <a:cs typeface="+mn-cs"/>
              </a:rPr>
              <a:t>centre</a:t>
            </a:r>
            <a:r>
              <a:rPr lang="en-US" sz="1200" b="0" i="0" u="none" strike="noStrike" kern="1200">
                <a:solidFill>
                  <a:schemeClr val="tx1"/>
                </a:solidFill>
                <a:effectLst/>
                <a:latin typeface="+mn-lt"/>
                <a:ea typeface="+mn-ea"/>
                <a:cs typeface="+mn-cs"/>
              </a:rPr>
              <a:t> in the Solomon Islands. </a:t>
            </a:r>
            <a:r>
              <a:rPr lang="en-AU" sz="1200" b="0" i="0" u="none" strike="noStrike" kern="1200">
                <a:solidFill>
                  <a:schemeClr val="tx1"/>
                </a:solidFill>
                <a:effectLst/>
                <a:latin typeface="+mn-lt"/>
                <a:ea typeface="+mn-ea"/>
                <a:cs typeface="+mn-cs"/>
              </a:rPr>
              <a:t>Photo: Neil </a:t>
            </a:r>
            <a:r>
              <a:rPr lang="en-AU" sz="1200" b="0" i="0" u="none" strike="noStrike" kern="1200" err="1">
                <a:solidFill>
                  <a:schemeClr val="tx1"/>
                </a:solidFill>
                <a:effectLst/>
                <a:latin typeface="+mn-lt"/>
                <a:ea typeface="+mn-ea"/>
                <a:cs typeface="+mn-cs"/>
              </a:rPr>
              <a:t>Nuia</a:t>
            </a:r>
            <a:endParaRPr lang="en-AU"/>
          </a:p>
          <a:p>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1</a:t>
            </a:fld>
            <a:endParaRPr lang="en-US"/>
          </a:p>
        </p:txBody>
      </p:sp>
    </p:spTree>
    <p:extLst>
      <p:ext uri="{BB962C8B-B14F-4D97-AF65-F5344CB8AC3E}">
        <p14:creationId xmlns:p14="http://schemas.microsoft.com/office/powerpoint/2010/main" val="1646822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a:solidFill>
                  <a:srgbClr val="0C244C"/>
                </a:solidFill>
                <a:latin typeface="Arial" panose="020B0604020202020204" pitchFamily="34" charset="0"/>
                <a:cs typeface="Arial" panose="020B0604020202020204" pitchFamily="34" charset="0"/>
              </a:rPr>
              <a:t>Learn more about the </a:t>
            </a:r>
            <a:r>
              <a:rPr lang="en-US" sz="1200" b="1">
                <a:solidFill>
                  <a:srgbClr val="0C244C"/>
                </a:solidFill>
                <a:latin typeface="Arial" panose="020B0604020202020204" pitchFamily="34" charset="0"/>
                <a:cs typeface="Arial" panose="020B0604020202020204" pitchFamily="34" charset="0"/>
              </a:rPr>
              <a:t>2023 IWD theme #</a:t>
            </a:r>
            <a:r>
              <a:rPr lang="en-US" sz="1200" b="1" err="1">
                <a:solidFill>
                  <a:srgbClr val="0C244C"/>
                </a:solidFill>
                <a:latin typeface="Arial" panose="020B0604020202020204" pitchFamily="34" charset="0"/>
                <a:cs typeface="Arial" panose="020B0604020202020204" pitchFamily="34" charset="0"/>
              </a:rPr>
              <a:t>EmbraceEquity</a:t>
            </a:r>
            <a:r>
              <a:rPr lang="en-US" sz="1200" b="1">
                <a:solidFill>
                  <a:srgbClr val="0C244C"/>
                </a:solidFill>
                <a:latin typeface="Arial" panose="020B0604020202020204" pitchFamily="34" charset="0"/>
                <a:cs typeface="Arial" panose="020B0604020202020204" pitchFamily="34" charset="0"/>
              </a:rPr>
              <a:t> </a:t>
            </a:r>
            <a:r>
              <a:rPr lang="en-US" sz="1200" b="0">
                <a:solidFill>
                  <a:srgbClr val="0C244C"/>
                </a:solidFill>
                <a:latin typeface="Arial" panose="020B0604020202020204" pitchFamily="34" charset="0"/>
                <a:cs typeface="Arial" panose="020B0604020202020204" pitchFamily="34" charset="0"/>
              </a:rPr>
              <a:t>at </a:t>
            </a:r>
            <a:r>
              <a:rPr lang="en-US" sz="1200" b="0">
                <a:solidFill>
                  <a:srgbClr val="0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www.internationalwomensday.com</a:t>
            </a:r>
            <a:endParaRPr lang="en-US" sz="1200" b="0">
              <a:solidFill>
                <a:srgbClr val="000000"/>
              </a:solidFill>
              <a:latin typeface="Arial" panose="020B0604020202020204" pitchFamily="34" charset="0"/>
              <a:cs typeface="Arial" panose="020B0604020202020204" pitchFamily="34" charset="0"/>
            </a:endParaRPr>
          </a:p>
          <a:p>
            <a:endParaRPr lang="en-AU"/>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200" b="0" i="0" u="none" strike="noStrike" kern="120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sz="1200" b="0" i="0" u="none" strike="noStrike" kern="1200" err="1">
                <a:solidFill>
                  <a:schemeClr val="tx1"/>
                </a:solidFill>
                <a:effectLst/>
                <a:latin typeface="+mn-lt"/>
                <a:ea typeface="+mn-ea"/>
                <a:cs typeface="+mn-cs"/>
              </a:rPr>
              <a:t>Budhni</a:t>
            </a:r>
            <a:r>
              <a:rPr lang="en-AU" sz="1200" b="0" i="0" u="none" strike="noStrike" kern="1200">
                <a:solidFill>
                  <a:schemeClr val="tx1"/>
                </a:solidFill>
                <a:effectLst/>
                <a:latin typeface="+mn-lt"/>
                <a:ea typeface="+mn-ea"/>
                <a:cs typeface="+mn-cs"/>
              </a:rPr>
              <a:t>, with her children in their rural village in India. </a:t>
            </a:r>
            <a:r>
              <a:rPr lang="en-AU" sz="1200" b="0" i="0" u="none" strike="noStrike" kern="1200" err="1">
                <a:solidFill>
                  <a:schemeClr val="tx1"/>
                </a:solidFill>
                <a:effectLst/>
                <a:latin typeface="+mn-lt"/>
                <a:ea typeface="+mn-ea"/>
                <a:cs typeface="+mn-cs"/>
              </a:rPr>
              <a:t>Budhni’s</a:t>
            </a:r>
            <a:r>
              <a:rPr lang="en-AU" sz="1200" b="0" i="0" u="none" strike="noStrike" kern="1200">
                <a:solidFill>
                  <a:schemeClr val="tx1"/>
                </a:solidFill>
                <a:effectLst/>
                <a:latin typeface="+mn-lt"/>
                <a:ea typeface="+mn-ea"/>
                <a:cs typeface="+mn-cs"/>
              </a:rPr>
              <a:t> husband </a:t>
            </a:r>
            <a:r>
              <a:rPr lang="en-AU" sz="1200" b="0" i="0" u="none" strike="noStrike" kern="1200" err="1">
                <a:solidFill>
                  <a:schemeClr val="tx1"/>
                </a:solidFill>
                <a:effectLst/>
                <a:latin typeface="+mn-lt"/>
                <a:ea typeface="+mn-ea"/>
                <a:cs typeface="+mn-cs"/>
              </a:rPr>
              <a:t>Biru</a:t>
            </a:r>
            <a:r>
              <a:rPr lang="en-AU" sz="1200" b="0" i="0" u="none" strike="noStrike" kern="1200">
                <a:solidFill>
                  <a:schemeClr val="tx1"/>
                </a:solidFill>
                <a:effectLst/>
                <a:latin typeface="+mn-lt"/>
                <a:ea typeface="+mn-ea"/>
                <a:cs typeface="+mn-cs"/>
              </a:rPr>
              <a:t> established his own bicycle repair shop after participating in a business skills training program supported by Caritas Australia. Their family is now better able to support themselves and their community. </a:t>
            </a:r>
            <a:r>
              <a:rPr lang="en-US" sz="1200" b="0" i="0" u="none" strike="noStrike" kern="1200">
                <a:solidFill>
                  <a:schemeClr val="tx1"/>
                </a:solidFill>
                <a:effectLst/>
                <a:latin typeface="+mn-lt"/>
                <a:ea typeface="+mn-ea"/>
                <a:cs typeface="+mn-cs"/>
              </a:rPr>
              <a:t>Photo: Sameer Bara</a:t>
            </a:r>
            <a:endParaRPr lang="en-AU"/>
          </a:p>
          <a:p>
            <a:endParaRPr lang="en-AU"/>
          </a:p>
          <a:p>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10</a:t>
            </a:fld>
            <a:endParaRPr lang="en-US"/>
          </a:p>
        </p:txBody>
      </p:sp>
    </p:spTree>
    <p:extLst>
      <p:ext uri="{BB962C8B-B14F-4D97-AF65-F5344CB8AC3E}">
        <p14:creationId xmlns:p14="http://schemas.microsoft.com/office/powerpoint/2010/main" val="3642602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11</a:t>
            </a:fld>
            <a:endParaRPr lang="en-US"/>
          </a:p>
        </p:txBody>
      </p:sp>
    </p:spTree>
    <p:extLst>
      <p:ext uri="{BB962C8B-B14F-4D97-AF65-F5344CB8AC3E}">
        <p14:creationId xmlns:p14="http://schemas.microsoft.com/office/powerpoint/2010/main" val="176608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200" kern="1200">
                <a:solidFill>
                  <a:schemeClr val="tx1"/>
                </a:solidFill>
                <a:effectLst/>
                <a:latin typeface="+mn-lt"/>
                <a:ea typeface="+mn-ea"/>
                <a:cs typeface="+mn-cs"/>
              </a:rPr>
              <a:t>* International Women’s Day </a:t>
            </a:r>
            <a:r>
              <a:rPr lang="en-AU" sz="1200" u="sng" kern="1200">
                <a:solidFill>
                  <a:schemeClr val="tx1"/>
                </a:solidFill>
                <a:effectLst/>
                <a:latin typeface="+mn-lt"/>
                <a:ea typeface="+mn-ea"/>
                <a:cs typeface="+mn-cs"/>
                <a:hlinkClick r:id="rId3"/>
              </a:rPr>
              <a:t>https://www.internationalwomensday.com/Missions/18707/Equality-versus-Equity-What-s-the-difference-as-we-EmbraceEquity-for-IWD-2023-and-beyond</a:t>
            </a:r>
            <a:endParaRPr lang="en-AU" sz="1200" kern="1200">
              <a:solidFill>
                <a:schemeClr val="tx1"/>
              </a:solidFill>
              <a:effectLst/>
              <a:latin typeface="+mn-lt"/>
              <a:ea typeface="+mn-ea"/>
              <a:cs typeface="+mn-cs"/>
            </a:endParaRPr>
          </a:p>
          <a:p>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12</a:t>
            </a:fld>
            <a:endParaRPr lang="en-US"/>
          </a:p>
        </p:txBody>
      </p:sp>
    </p:spTree>
    <p:extLst>
      <p:ext uri="{BB962C8B-B14F-4D97-AF65-F5344CB8AC3E}">
        <p14:creationId xmlns:p14="http://schemas.microsoft.com/office/powerpoint/2010/main" val="86038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Copyright notice:</a:t>
            </a:r>
            <a:endParaRPr lang="en-US"/>
          </a:p>
          <a:p>
            <a:endParaRPr lang="en-US">
              <a:cs typeface="+mn-lt"/>
            </a:endParaRPr>
          </a:p>
          <a:p>
            <a:r>
              <a:rPr lang="en-US" b="1"/>
              <a:t>Use of website materials </a:t>
            </a:r>
            <a:endParaRPr lang="en-US"/>
          </a:p>
          <a:p>
            <a:r>
              <a:rPr lang="en-US"/>
              <a:t>Use of material on this site for educational purposes is encouraged. Caritas Australia gives permission for articles, illustrations and other materials to be reproduced for educational purposes or personal use, provided the information is not changed, and that the source is acknowledged appropriately. Use of material on this website for purposes other than educational or personal use must have prior </a:t>
            </a:r>
            <a:r>
              <a:rPr lang="en-US" err="1"/>
              <a:t>authorisation</a:t>
            </a:r>
            <a:r>
              <a:rPr lang="en-US"/>
              <a:t> from </a:t>
            </a:r>
            <a:r>
              <a:rPr lang="en-US" u="none">
                <a:solidFill>
                  <a:srgbClr val="000000"/>
                </a:solidFill>
              </a:rPr>
              <a:t>Caritas Australia's </a:t>
            </a:r>
            <a:r>
              <a:rPr lang="en-US" u="none" err="1">
                <a:solidFill>
                  <a:srgbClr val="000000"/>
                </a:solidFill>
              </a:rPr>
              <a:t>Webteam</a:t>
            </a:r>
            <a:r>
              <a:rPr lang="en-US" u="none">
                <a:solidFill>
                  <a:srgbClr val="000000"/>
                </a:solidFill>
              </a:rPr>
              <a:t> (email: </a:t>
            </a:r>
            <a:r>
              <a:rPr lang="en-US" u="none">
                <a:solidFill>
                  <a:srgbClr val="000000"/>
                </a:solidFill>
                <a:hlinkClick r:id="rId3">
                  <a:extLst>
                    <a:ext uri="{A12FA001-AC4F-418D-AE19-62706E023703}">
                      <ahyp:hlinkClr xmlns:ahyp="http://schemas.microsoft.com/office/drawing/2018/hyperlinkcolor" val="tx"/>
                    </a:ext>
                  </a:extLst>
                </a:hlinkClick>
              </a:rPr>
              <a:t>webteam@caritas.org.au</a:t>
            </a:r>
            <a:r>
              <a:rPr lang="en-US" u="none">
                <a:solidFill>
                  <a:srgbClr val="000000"/>
                </a:solidFill>
              </a:rPr>
              <a:t>)</a:t>
            </a:r>
          </a:p>
          <a:p>
            <a:br>
              <a:rPr lang="en-US"/>
            </a:br>
            <a:endParaRPr lang="en-US"/>
          </a:p>
          <a:p>
            <a:r>
              <a:rPr lang="en-US" b="1"/>
              <a:t>Permissions </a:t>
            </a:r>
            <a:endParaRPr lang="en-US"/>
          </a:p>
          <a:p>
            <a:r>
              <a:rPr lang="en-US"/>
              <a:t>In some cases the copyright for text or images on this site may held by someone other than Caritas Australia. All rights are reserved on such material and permission to use them must be requested from the copyright owner. The source of this material is indicated on the relevant sections of the site. </a:t>
            </a:r>
          </a:p>
          <a:p>
            <a:endParaRPr lang="en-US">
              <a:cs typeface="Calibri"/>
            </a:endParaRPr>
          </a:p>
          <a:p>
            <a:r>
              <a:rPr lang="en-US"/>
              <a:t>Photos without a specified photo credit are the property of Caritas Australia or the international partners of the Caritas network. </a:t>
            </a:r>
            <a:endParaRPr lang="en-US">
              <a:cs typeface="Calibri"/>
            </a:endParaRPr>
          </a:p>
          <a:p>
            <a:br>
              <a:rPr lang="en-US"/>
            </a:br>
            <a:endParaRPr lang="en-US"/>
          </a:p>
          <a:p>
            <a:r>
              <a:rPr lang="en-US" b="1"/>
              <a:t>Our logo</a:t>
            </a:r>
            <a:r>
              <a:rPr lang="en-US"/>
              <a:t> </a:t>
            </a:r>
            <a:endParaRPr lang="en-US">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t>The Caritas Australia logo must not be downloaded, copied and or used for any purpose without the expressed permission of Caritas Australia. Please contact Caritas Australia's web team </a:t>
            </a:r>
            <a:r>
              <a:rPr lang="en-US" u="none">
                <a:solidFill>
                  <a:srgbClr val="000000"/>
                </a:solidFill>
              </a:rPr>
              <a:t>(email: </a:t>
            </a:r>
            <a:r>
              <a:rPr lang="en-US" u="none">
                <a:solidFill>
                  <a:srgbClr val="000000"/>
                </a:solidFill>
                <a:hlinkClick r:id="rId3">
                  <a:extLst>
                    <a:ext uri="{A12FA001-AC4F-418D-AE19-62706E023703}">
                      <ahyp:hlinkClr xmlns:ahyp="http://schemas.microsoft.com/office/drawing/2018/hyperlinkcolor" val="tx"/>
                    </a:ext>
                  </a:extLst>
                </a:hlinkClick>
              </a:rPr>
              <a:t>webteam@caritas.org.au</a:t>
            </a:r>
            <a:r>
              <a:rPr lang="en-US" u="none">
                <a:solidFill>
                  <a:srgbClr val="000000"/>
                </a:solidFill>
              </a:rPr>
              <a:t>) </a:t>
            </a:r>
            <a:r>
              <a:rPr lang="en-US"/>
              <a:t>for any further information that you may require about using content from this website. </a:t>
            </a:r>
            <a:endParaRPr lang="en-US">
              <a:cs typeface="Calibri"/>
            </a:endParaRPr>
          </a:p>
          <a:p>
            <a:endParaRPr lang="en-US" b="1"/>
          </a:p>
          <a:p>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2</a:t>
            </a:fld>
            <a:endParaRPr lang="en-US"/>
          </a:p>
        </p:txBody>
      </p:sp>
    </p:spTree>
    <p:extLst>
      <p:ext uri="{BB962C8B-B14F-4D97-AF65-F5344CB8AC3E}">
        <p14:creationId xmlns:p14="http://schemas.microsoft.com/office/powerpoint/2010/main" val="1343886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a:t>Learn more about the principle of </a:t>
            </a:r>
            <a:r>
              <a:rPr lang="en-AU" b="1"/>
              <a:t>Dignity of the Human Person </a:t>
            </a:r>
            <a:r>
              <a:rPr lang="en-AU"/>
              <a:t>with our </a:t>
            </a:r>
            <a:r>
              <a:rPr lang="en-AU" b="1"/>
              <a:t>CST Toolkit</a:t>
            </a:r>
            <a:r>
              <a:rPr lang="en-AU">
                <a:solidFill>
                  <a:srgbClr val="000000"/>
                </a:solidFill>
              </a:rPr>
              <a:t>: </a:t>
            </a:r>
            <a:r>
              <a:rPr lang="en-AU" sz="1200" u="sng" kern="1200">
                <a:solidFill>
                  <a:srgbClr val="000000"/>
                </a:solidFill>
                <a:effectLst/>
                <a:latin typeface="+mn-lt"/>
                <a:ea typeface="+mn-ea"/>
                <a:cs typeface="+mn-cs"/>
                <a:hlinkClick r:id="rId3">
                  <a:extLst>
                    <a:ext uri="{A12FA001-AC4F-418D-AE19-62706E023703}">
                      <ahyp:hlinkClr xmlns:ahyp="http://schemas.microsoft.com/office/drawing/2018/hyperlinkcolor" val="tx"/>
                    </a:ext>
                  </a:extLst>
                </a:hlinkClick>
              </a:rPr>
              <a:t>https://www.caritas.org.au/learn/cst-toolkit/dignity-of-the-human-person/</a:t>
            </a:r>
            <a:r>
              <a:rPr lang="en-AU" sz="1200" kern="1200">
                <a:solidFill>
                  <a:srgbClr val="000000"/>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200" b="0" i="0" u="none" strike="noStrike" kern="1200">
              <a:solidFill>
                <a:srgbClr val="000000"/>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200" b="0" i="0" u="none" strike="noStrike" kern="1200">
              <a:solidFill>
                <a:srgbClr val="000000"/>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sz="1200" b="0" i="0" u="none" strike="noStrike" kern="1200">
                <a:solidFill>
                  <a:schemeClr val="tx1"/>
                </a:solidFill>
                <a:effectLst/>
                <a:latin typeface="+mn-lt"/>
                <a:ea typeface="+mn-ea"/>
                <a:cs typeface="+mn-cs"/>
              </a:rPr>
              <a:t>Jamila with other women who joined the Women’s Friendly Spaces project, run by Caritas Australia’s partner, Caritas Bangladesh, in the refugee camp at Cox’s Bazar in Bangladesh. </a:t>
            </a:r>
            <a:r>
              <a:rPr lang="en-US" sz="1200" b="0" i="0" u="none" strike="noStrike" kern="1200">
                <a:solidFill>
                  <a:schemeClr val="tx1"/>
                </a:solidFill>
                <a:effectLst/>
                <a:latin typeface="+mn-lt"/>
                <a:ea typeface="+mn-ea"/>
                <a:cs typeface="+mn-cs"/>
              </a:rPr>
              <a:t>Photo: </a:t>
            </a:r>
            <a:r>
              <a:rPr lang="en-AU" sz="1200" b="0" i="0" u="none" strike="noStrike" kern="1200">
                <a:solidFill>
                  <a:schemeClr val="tx1"/>
                </a:solidFill>
                <a:effectLst/>
                <a:latin typeface="+mn-lt"/>
                <a:ea typeface="+mn-ea"/>
                <a:cs typeface="+mn-cs"/>
              </a:rPr>
              <a:t>Immanuel Biswas/Caritas Bangladesh</a:t>
            </a:r>
            <a:endParaRPr lang="en-AU">
              <a:cs typeface="Calibri"/>
            </a:endParaRPr>
          </a:p>
        </p:txBody>
      </p:sp>
      <p:sp>
        <p:nvSpPr>
          <p:cNvPr id="4" name="Slide Number Placeholder 3"/>
          <p:cNvSpPr>
            <a:spLocks noGrp="1"/>
          </p:cNvSpPr>
          <p:nvPr>
            <p:ph type="sldNum" sz="quarter" idx="5"/>
          </p:nvPr>
        </p:nvSpPr>
        <p:spPr/>
        <p:txBody>
          <a:bodyPr/>
          <a:lstStyle/>
          <a:p>
            <a:fld id="{490689D6-08F4-9246-8340-6E1C330F9F5D}" type="slidenum">
              <a:rPr lang="en-US" smtClean="0"/>
              <a:t>3</a:t>
            </a:fld>
            <a:endParaRPr lang="en-US"/>
          </a:p>
        </p:txBody>
      </p:sp>
    </p:spTree>
    <p:extLst>
      <p:ext uri="{BB962C8B-B14F-4D97-AF65-F5344CB8AC3E}">
        <p14:creationId xmlns:p14="http://schemas.microsoft.com/office/powerpoint/2010/main" val="3698942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a:t>Learn more about the principle of </a:t>
            </a:r>
            <a:r>
              <a:rPr lang="en-AU" b="1"/>
              <a:t>The Common Good </a:t>
            </a:r>
            <a:r>
              <a:rPr lang="en-AU"/>
              <a:t>with our </a:t>
            </a:r>
            <a:r>
              <a:rPr lang="en-AU" b="1"/>
              <a:t>CST Toolkit</a:t>
            </a:r>
            <a:r>
              <a:rPr lang="en-AU"/>
              <a:t>: </a:t>
            </a:r>
            <a:r>
              <a:rPr lang="en-AU" sz="1200" u="sng" kern="1200">
                <a:solidFill>
                  <a:srgbClr val="000000"/>
                </a:solidFill>
                <a:effectLst/>
                <a:latin typeface="+mn-lt"/>
                <a:ea typeface="+mn-ea"/>
                <a:cs typeface="+mn-cs"/>
                <a:hlinkClick r:id="rId3">
                  <a:extLst>
                    <a:ext uri="{A12FA001-AC4F-418D-AE19-62706E023703}">
                      <ahyp:hlinkClr xmlns:ahyp="http://schemas.microsoft.com/office/drawing/2018/hyperlinkcolor" val="tx"/>
                    </a:ext>
                  </a:extLst>
                </a:hlinkClick>
              </a:rPr>
              <a:t>https://www.caritas.org.au/learn/cst-toolkit/the-common-good/</a:t>
            </a:r>
            <a:endParaRPr lang="en-AU" sz="1200" kern="1200">
              <a:solidFill>
                <a:srgbClr val="000000"/>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200" kern="1200">
              <a:solidFill>
                <a:srgbClr val="000000"/>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200" b="0" i="0" u="none" strike="noStrike" kern="1200">
              <a:solidFill>
                <a:srgbClr val="000000"/>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Laxmi (16) leading a rally with Child Club members calling for child rights, such as access to education and stopping child marriage and child </a:t>
            </a:r>
            <a:r>
              <a:rPr lang="en-US" sz="1200" b="0" i="0" kern="1200" err="1">
                <a:solidFill>
                  <a:schemeClr val="tx1"/>
                </a:solidFill>
                <a:effectLst/>
                <a:latin typeface="+mn-lt"/>
                <a:ea typeface="+mn-ea"/>
                <a:cs typeface="+mn-cs"/>
              </a:rPr>
              <a:t>labour</a:t>
            </a:r>
            <a:r>
              <a:rPr lang="en-US" sz="1200" b="0" i="0" kern="1200">
                <a:solidFill>
                  <a:schemeClr val="tx1"/>
                </a:solidFill>
                <a:effectLst/>
                <a:latin typeface="+mn-lt"/>
                <a:ea typeface="+mn-ea"/>
                <a:cs typeface="+mn-cs"/>
              </a:rPr>
              <a:t>, through villages near her home in </a:t>
            </a:r>
            <a:r>
              <a:rPr lang="en-US" sz="1200" b="0" i="0" kern="1200" err="1">
                <a:solidFill>
                  <a:schemeClr val="tx1"/>
                </a:solidFill>
                <a:effectLst/>
                <a:latin typeface="+mn-lt"/>
                <a:ea typeface="+mn-ea"/>
                <a:cs typeface="+mn-cs"/>
              </a:rPr>
              <a:t>Jajarkot</a:t>
            </a:r>
            <a:r>
              <a:rPr lang="en-US" sz="1200" b="0" i="0" kern="1200">
                <a:solidFill>
                  <a:schemeClr val="tx1"/>
                </a:solidFill>
                <a:effectLst/>
                <a:latin typeface="+mn-lt"/>
                <a:ea typeface="+mn-ea"/>
                <a:cs typeface="+mn-cs"/>
              </a:rPr>
              <a:t> district, western Nepal. Photo: Richard Wainwright/Caritas Australia</a:t>
            </a:r>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4</a:t>
            </a:fld>
            <a:endParaRPr lang="en-US"/>
          </a:p>
        </p:txBody>
      </p:sp>
    </p:spTree>
    <p:extLst>
      <p:ext uri="{BB962C8B-B14F-4D97-AF65-F5344CB8AC3E}">
        <p14:creationId xmlns:p14="http://schemas.microsoft.com/office/powerpoint/2010/main" val="1472798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Learn more about the principle of </a:t>
            </a:r>
            <a:r>
              <a:rPr lang="en-AU" b="1"/>
              <a:t>Care for Our Common Home </a:t>
            </a:r>
            <a:r>
              <a:rPr lang="en-AU"/>
              <a:t>with our </a:t>
            </a:r>
            <a:r>
              <a:rPr lang="en-AU" b="1"/>
              <a:t>CST Toolkit</a:t>
            </a:r>
            <a:r>
              <a:rPr lang="en-AU"/>
              <a:t>: </a:t>
            </a:r>
            <a:r>
              <a:rPr lang="en-AU" sz="1200" u="sng" kern="1200">
                <a:solidFill>
                  <a:srgbClr val="000000"/>
                </a:solidFill>
                <a:effectLst/>
                <a:latin typeface="+mn-lt"/>
                <a:ea typeface="+mn-ea"/>
                <a:cs typeface="+mn-cs"/>
                <a:hlinkClick r:id="rId3">
                  <a:extLst>
                    <a:ext uri="{A12FA001-AC4F-418D-AE19-62706E023703}">
                      <ahyp:hlinkClr xmlns:ahyp="http://schemas.microsoft.com/office/drawing/2018/hyperlinkcolor" val="tx"/>
                    </a:ext>
                  </a:extLst>
                </a:hlinkClick>
              </a:rPr>
              <a:t>https://www.caritas.org.au/learn/cst-toolkit/care-for-our-common-home/</a:t>
            </a:r>
            <a:endParaRPr lang="en-AU" sz="1200" kern="1200">
              <a:solidFill>
                <a:srgbClr val="000000"/>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200" kern="1200">
              <a:solidFill>
                <a:srgbClr val="000000"/>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200" b="0" i="0" u="none" strike="noStrike" kern="1200">
              <a:solidFill>
                <a:srgbClr val="000000"/>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sz="1200" b="0" i="0" kern="1200">
                <a:solidFill>
                  <a:schemeClr val="tx1"/>
                </a:solidFill>
                <a:effectLst/>
                <a:latin typeface="+mn-lt"/>
                <a:ea typeface="+mn-ea"/>
                <a:cs typeface="+mn-cs"/>
              </a:rPr>
              <a:t>Priscilla waters her vegetables at a community nutrition garden near her home in Hwange district, north western Zimbabwe. Photo: Richard Wainwright/Caritas Australia </a:t>
            </a:r>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5</a:t>
            </a:fld>
            <a:endParaRPr lang="en-US"/>
          </a:p>
        </p:txBody>
      </p:sp>
    </p:spTree>
    <p:extLst>
      <p:ext uri="{BB962C8B-B14F-4D97-AF65-F5344CB8AC3E}">
        <p14:creationId xmlns:p14="http://schemas.microsoft.com/office/powerpoint/2010/main" val="1013105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a:t>Learn more about the principle of </a:t>
            </a:r>
            <a:r>
              <a:rPr lang="en-AU" b="1"/>
              <a:t>Preferential Option for the Poor </a:t>
            </a:r>
            <a:r>
              <a:rPr lang="en-AU"/>
              <a:t>with our </a:t>
            </a:r>
            <a:r>
              <a:rPr lang="en-AU" b="1"/>
              <a:t>CST Toolkit</a:t>
            </a:r>
            <a:r>
              <a:rPr lang="en-AU"/>
              <a:t>: </a:t>
            </a:r>
            <a:r>
              <a:rPr lang="en-AU" sz="1200" u="sng" kern="1200">
                <a:solidFill>
                  <a:srgbClr val="000000"/>
                </a:solidFill>
                <a:effectLst/>
                <a:latin typeface="+mn-lt"/>
                <a:ea typeface="+mn-ea"/>
                <a:cs typeface="+mn-cs"/>
                <a:hlinkClick r:id="rId3">
                  <a:extLst>
                    <a:ext uri="{A12FA001-AC4F-418D-AE19-62706E023703}">
                      <ahyp:hlinkClr xmlns:ahyp="http://schemas.microsoft.com/office/drawing/2018/hyperlinkcolor" val="tx"/>
                    </a:ext>
                  </a:extLst>
                </a:hlinkClick>
              </a:rPr>
              <a:t>https://www.caritas.org.au/learn/cst-toolkit/preferential-option-for-the-poor/</a:t>
            </a:r>
            <a:r>
              <a:rPr lang="en-AU" sz="1200" u="sng" kern="1200">
                <a:solidFill>
                  <a:srgbClr val="000000"/>
                </a:solidFill>
                <a:effectLst/>
                <a:latin typeface="+mn-lt"/>
                <a:ea typeface="+mn-ea"/>
                <a:cs typeface="+mn-cs"/>
              </a:rPr>
              <a:t> </a:t>
            </a:r>
            <a:endParaRPr lang="en-AU" sz="1200" kern="1200">
              <a:solidFill>
                <a:srgbClr val="000000"/>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200" kern="1200">
              <a:solidFill>
                <a:srgbClr val="000000"/>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200" b="0" i="0" u="none" strike="noStrike" kern="1200">
              <a:solidFill>
                <a:srgbClr val="000000"/>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sz="1200" b="0" i="0" u="none" strike="noStrike" kern="1200" err="1">
                <a:solidFill>
                  <a:schemeClr val="tx1"/>
                </a:solidFill>
                <a:effectLst/>
                <a:latin typeface="+mn-lt"/>
                <a:ea typeface="+mn-ea"/>
                <a:cs typeface="+mn-cs"/>
              </a:rPr>
              <a:t>Ayoyo</a:t>
            </a:r>
            <a:r>
              <a:rPr lang="en-AU" sz="1200" b="0" i="0" u="none" strike="noStrike" kern="1200">
                <a:solidFill>
                  <a:schemeClr val="tx1"/>
                </a:solidFill>
                <a:effectLst/>
                <a:latin typeface="+mn-lt"/>
                <a:ea typeface="+mn-ea"/>
                <a:cs typeface="+mn-cs"/>
              </a:rPr>
              <a:t>, a community leader, works at the cash distribution centre in </a:t>
            </a:r>
            <a:r>
              <a:rPr lang="en-AU" sz="1200" b="0" i="0" u="none" strike="noStrike" kern="1200" err="1">
                <a:solidFill>
                  <a:schemeClr val="tx1"/>
                </a:solidFill>
                <a:effectLst/>
                <a:latin typeface="+mn-lt"/>
                <a:ea typeface="+mn-ea"/>
                <a:cs typeface="+mn-cs"/>
              </a:rPr>
              <a:t>Omorate</a:t>
            </a:r>
            <a:r>
              <a:rPr lang="en-AU" sz="1200" b="0" i="0" u="none" strike="noStrike" kern="1200">
                <a:solidFill>
                  <a:schemeClr val="tx1"/>
                </a:solidFill>
                <a:effectLst/>
                <a:latin typeface="+mn-lt"/>
                <a:ea typeface="+mn-ea"/>
                <a:cs typeface="+mn-cs"/>
              </a:rPr>
              <a:t> </a:t>
            </a:r>
            <a:r>
              <a:rPr lang="en-AU" sz="1200" b="0" i="0" u="none" strike="noStrike" kern="1200" err="1">
                <a:solidFill>
                  <a:schemeClr val="tx1"/>
                </a:solidFill>
                <a:effectLst/>
                <a:latin typeface="+mn-lt"/>
                <a:ea typeface="+mn-ea"/>
                <a:cs typeface="+mn-cs"/>
              </a:rPr>
              <a:t>Danesch</a:t>
            </a:r>
            <a:r>
              <a:rPr lang="en-AU" sz="1200" b="0" i="0" u="none" strike="noStrike" kern="1200">
                <a:solidFill>
                  <a:schemeClr val="tx1"/>
                </a:solidFill>
                <a:effectLst/>
                <a:latin typeface="+mn-lt"/>
                <a:ea typeface="+mn-ea"/>
                <a:cs typeface="+mn-cs"/>
              </a:rPr>
              <a:t>, Ethiopia. Photo: Zacharias </a:t>
            </a:r>
            <a:r>
              <a:rPr lang="en-AU" sz="1200" b="0" i="0" u="none" strike="noStrike" kern="1200" err="1">
                <a:solidFill>
                  <a:schemeClr val="tx1"/>
                </a:solidFill>
                <a:effectLst/>
                <a:latin typeface="+mn-lt"/>
                <a:ea typeface="+mn-ea"/>
                <a:cs typeface="+mn-cs"/>
              </a:rPr>
              <a:t>Abubeker</a:t>
            </a:r>
            <a:r>
              <a:rPr lang="en-AU" sz="1200" b="0" i="0" u="none" strike="noStrike" kern="1200">
                <a:solidFill>
                  <a:schemeClr val="tx1"/>
                </a:solidFill>
                <a:effectLst/>
                <a:latin typeface="+mn-lt"/>
                <a:ea typeface="+mn-ea"/>
                <a:cs typeface="+mn-cs"/>
              </a:rPr>
              <a:t>/Caritas Australia</a:t>
            </a:r>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6</a:t>
            </a:fld>
            <a:endParaRPr lang="en-US"/>
          </a:p>
        </p:txBody>
      </p:sp>
    </p:spTree>
    <p:extLst>
      <p:ext uri="{BB962C8B-B14F-4D97-AF65-F5344CB8AC3E}">
        <p14:creationId xmlns:p14="http://schemas.microsoft.com/office/powerpoint/2010/main" val="470932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Learn more about the principle of </a:t>
            </a:r>
            <a:r>
              <a:rPr lang="en-AU" b="1"/>
              <a:t>Solidarity </a:t>
            </a:r>
            <a:r>
              <a:rPr lang="en-AU"/>
              <a:t>with our </a:t>
            </a:r>
            <a:r>
              <a:rPr lang="en-AU" b="1"/>
              <a:t>CST Toolkit</a:t>
            </a:r>
            <a:r>
              <a:rPr lang="en-AU">
                <a:solidFill>
                  <a:srgbClr val="000000"/>
                </a:solidFill>
              </a:rPr>
              <a:t>: </a:t>
            </a:r>
            <a:r>
              <a:rPr lang="en-AU" sz="1200" u="sng" kern="1200">
                <a:solidFill>
                  <a:srgbClr val="000000"/>
                </a:solidFill>
                <a:effectLst/>
                <a:latin typeface="+mn-lt"/>
                <a:ea typeface="+mn-ea"/>
                <a:cs typeface="+mn-cs"/>
                <a:hlinkClick r:id="rId3">
                  <a:extLst>
                    <a:ext uri="{A12FA001-AC4F-418D-AE19-62706E023703}">
                      <ahyp:hlinkClr xmlns:ahyp="http://schemas.microsoft.com/office/drawing/2018/hyperlinkcolor" val="tx"/>
                    </a:ext>
                  </a:extLst>
                </a:hlinkClick>
              </a:rPr>
              <a:t>https://www.caritas.org.au/learn/cst-toolkit/solidarity/</a:t>
            </a:r>
            <a:r>
              <a:rPr lang="en-AU" sz="1200" kern="1200">
                <a:solidFill>
                  <a:srgbClr val="000000"/>
                </a:solidFill>
                <a:effectLst/>
                <a:latin typeface="+mn-lt"/>
                <a:ea typeface="+mn-ea"/>
                <a:cs typeface="+mn-cs"/>
              </a:rPr>
              <a:t> </a:t>
            </a:r>
          </a:p>
          <a:p>
            <a:endParaRPr lang="en-AU"/>
          </a:p>
          <a:p>
            <a:endParaRPr lang="en-AU"/>
          </a:p>
          <a:p>
            <a:pPr marL="0" marR="0" lvl="0" indent="0" algn="l" defTabSz="457200" rtl="0" eaLnBrk="1" fontAlgn="auto" latinLnBrk="0" hangingPunct="1">
              <a:lnSpc>
                <a:spcPct val="100000"/>
              </a:lnSpc>
              <a:spcBef>
                <a:spcPts val="0"/>
              </a:spcBef>
              <a:spcAft>
                <a:spcPts val="0"/>
              </a:spcAft>
              <a:buClrTx/>
              <a:buSzTx/>
              <a:buFontTx/>
              <a:buNone/>
              <a:tabLst/>
              <a:defRPr/>
            </a:pPr>
            <a:r>
              <a:rPr lang="en-AU" sz="1200" b="0" i="0" u="none" strike="noStrike" kern="1200">
                <a:solidFill>
                  <a:schemeClr val="tx1"/>
                </a:solidFill>
                <a:effectLst/>
                <a:latin typeface="+mn-lt"/>
                <a:ea typeface="+mn-ea"/>
                <a:cs typeface="+mn-cs"/>
              </a:rPr>
              <a:t>Martina (left) outside her home talking with </a:t>
            </a:r>
            <a:r>
              <a:rPr lang="en-AU" sz="1200" b="0" i="0" u="none" strike="noStrike" kern="1200" err="1">
                <a:solidFill>
                  <a:schemeClr val="tx1"/>
                </a:solidFill>
                <a:effectLst/>
                <a:latin typeface="+mn-lt"/>
                <a:ea typeface="+mn-ea"/>
                <a:cs typeface="+mn-cs"/>
              </a:rPr>
              <a:t>Domingas</a:t>
            </a:r>
            <a:r>
              <a:rPr lang="en-AU" sz="1200" b="0" i="0" u="none" strike="noStrike" kern="1200">
                <a:solidFill>
                  <a:schemeClr val="tx1"/>
                </a:solidFill>
                <a:effectLst/>
                <a:latin typeface="+mn-lt"/>
                <a:ea typeface="+mn-ea"/>
                <a:cs typeface="+mn-cs"/>
              </a:rPr>
              <a:t>, her counsellor from the Caritas Australia-supported women’s refuge in Timor-Leste. </a:t>
            </a:r>
            <a:r>
              <a:rPr lang="en-US" sz="1200" b="0" i="0" u="none" strike="noStrike" kern="1200">
                <a:solidFill>
                  <a:schemeClr val="tx1"/>
                </a:solidFill>
                <a:effectLst/>
                <a:latin typeface="+mn-lt"/>
                <a:ea typeface="+mn-ea"/>
                <a:cs typeface="+mn-cs"/>
              </a:rPr>
              <a:t>Photo: Richard Wainwright/Caritas Australia</a:t>
            </a:r>
            <a:endParaRPr lang="en-AU"/>
          </a:p>
          <a:p>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7</a:t>
            </a:fld>
            <a:endParaRPr lang="en-US"/>
          </a:p>
        </p:txBody>
      </p:sp>
    </p:spTree>
    <p:extLst>
      <p:ext uri="{BB962C8B-B14F-4D97-AF65-F5344CB8AC3E}">
        <p14:creationId xmlns:p14="http://schemas.microsoft.com/office/powerpoint/2010/main" val="2301727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Learn more about the principle of </a:t>
            </a:r>
            <a:r>
              <a:rPr lang="en-AU" b="1"/>
              <a:t>Participation </a:t>
            </a:r>
            <a:r>
              <a:rPr lang="en-AU"/>
              <a:t>with our </a:t>
            </a:r>
            <a:r>
              <a:rPr lang="en-AU" b="1"/>
              <a:t>CST Toolkit</a:t>
            </a:r>
            <a:r>
              <a:rPr lang="en-AU"/>
              <a:t>: </a:t>
            </a:r>
            <a:r>
              <a:rPr lang="en-AU" sz="1200" u="sng" kern="1200">
                <a:solidFill>
                  <a:srgbClr val="000000"/>
                </a:solidFill>
                <a:effectLst/>
                <a:latin typeface="+mn-lt"/>
                <a:ea typeface="+mn-ea"/>
                <a:cs typeface="+mn-cs"/>
                <a:hlinkClick r:id="rId3">
                  <a:extLst>
                    <a:ext uri="{A12FA001-AC4F-418D-AE19-62706E023703}">
                      <ahyp:hlinkClr xmlns:ahyp="http://schemas.microsoft.com/office/drawing/2018/hyperlinkcolor" val="tx"/>
                    </a:ext>
                  </a:extLst>
                </a:hlinkClick>
              </a:rPr>
              <a:t>https://www.caritas.org.au/learn/cst-toolkit/subsidiarity-and-participation/</a:t>
            </a:r>
            <a:endParaRPr lang="en-AU" sz="1200" kern="1200">
              <a:solidFill>
                <a:srgbClr val="000000"/>
              </a:solidFill>
              <a:effectLst/>
              <a:latin typeface="+mn-lt"/>
              <a:ea typeface="+mn-ea"/>
              <a:cs typeface="+mn-cs"/>
            </a:endParaRPr>
          </a:p>
          <a:p>
            <a:endParaRPr lang="en-AU"/>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200" b="0" i="0" u="none" strike="noStrike" kern="120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err="1">
                <a:solidFill>
                  <a:schemeClr val="tx1"/>
                </a:solidFill>
                <a:effectLst/>
                <a:latin typeface="+mn-lt"/>
                <a:ea typeface="+mn-ea"/>
                <a:cs typeface="+mn-cs"/>
              </a:rPr>
              <a:t>Tereesa</a:t>
            </a:r>
            <a:r>
              <a:rPr lang="en-US" sz="1200" b="0" i="0" kern="1200">
                <a:solidFill>
                  <a:schemeClr val="tx1"/>
                </a:solidFill>
                <a:effectLst/>
                <a:latin typeface="+mn-lt"/>
                <a:ea typeface="+mn-ea"/>
                <a:cs typeface="+mn-cs"/>
              </a:rPr>
              <a:t> talks with a member of the weekly Young Mums and Bubs Group at </a:t>
            </a:r>
            <a:r>
              <a:rPr lang="en-US" sz="1200" b="0" i="0" kern="1200" err="1">
                <a:solidFill>
                  <a:schemeClr val="tx1"/>
                </a:solidFill>
                <a:effectLst/>
                <a:latin typeface="+mn-lt"/>
                <a:ea typeface="+mn-ea"/>
                <a:cs typeface="+mn-cs"/>
              </a:rPr>
              <a:t>Baabayn</a:t>
            </a:r>
            <a:r>
              <a:rPr lang="en-US" sz="1200" b="0" i="0" kern="1200">
                <a:solidFill>
                  <a:schemeClr val="tx1"/>
                </a:solidFill>
                <a:effectLst/>
                <a:latin typeface="+mn-lt"/>
                <a:ea typeface="+mn-ea"/>
                <a:cs typeface="+mn-cs"/>
              </a:rPr>
              <a:t> Aboriginal Corporation. Photo: Richard Wainwright/Caritas Australia </a:t>
            </a:r>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8</a:t>
            </a:fld>
            <a:endParaRPr lang="en-US"/>
          </a:p>
        </p:txBody>
      </p:sp>
    </p:spTree>
    <p:extLst>
      <p:ext uri="{BB962C8B-B14F-4D97-AF65-F5344CB8AC3E}">
        <p14:creationId xmlns:p14="http://schemas.microsoft.com/office/powerpoint/2010/main" val="2766661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Learn more about the principle of </a:t>
            </a:r>
            <a:r>
              <a:rPr lang="en-AU" b="1"/>
              <a:t>Subsidiarity </a:t>
            </a:r>
            <a:r>
              <a:rPr lang="en-AU"/>
              <a:t>with our </a:t>
            </a:r>
            <a:r>
              <a:rPr lang="en-AU" b="1"/>
              <a:t>CST Toolkit</a:t>
            </a:r>
            <a:r>
              <a:rPr lang="en-AU">
                <a:solidFill>
                  <a:srgbClr val="000000"/>
                </a:solidFill>
              </a:rPr>
              <a:t>: </a:t>
            </a:r>
            <a:r>
              <a:rPr lang="en-AU" sz="1200" u="sng" kern="1200">
                <a:solidFill>
                  <a:srgbClr val="000000"/>
                </a:solidFill>
                <a:effectLst/>
                <a:latin typeface="+mn-lt"/>
                <a:ea typeface="+mn-ea"/>
                <a:cs typeface="+mn-cs"/>
                <a:hlinkClick r:id="rId3">
                  <a:extLst>
                    <a:ext uri="{A12FA001-AC4F-418D-AE19-62706E023703}">
                      <ahyp:hlinkClr xmlns:ahyp="http://schemas.microsoft.com/office/drawing/2018/hyperlinkcolor" val="tx"/>
                    </a:ext>
                  </a:extLst>
                </a:hlinkClick>
              </a:rPr>
              <a:t>https://www.caritas.org.au/learn/cst-toolkit/subsidiarity-and-participation/</a:t>
            </a:r>
            <a:endParaRPr lang="en-AU" sz="1200" kern="1200">
              <a:solidFill>
                <a:srgbClr val="000000"/>
              </a:solidFill>
              <a:effectLst/>
              <a:latin typeface="+mn-lt"/>
              <a:ea typeface="+mn-ea"/>
              <a:cs typeface="+mn-cs"/>
            </a:endParaRPr>
          </a:p>
          <a:p>
            <a:endParaRPr lang="en-AU"/>
          </a:p>
          <a:p>
            <a:endParaRPr lang="en-AU"/>
          </a:p>
          <a:p>
            <a:pPr marL="0" marR="0" lvl="0" indent="0" algn="l" defTabSz="457200" rtl="0" eaLnBrk="1" fontAlgn="auto" latinLnBrk="0" hangingPunct="1">
              <a:lnSpc>
                <a:spcPct val="100000"/>
              </a:lnSpc>
              <a:spcBef>
                <a:spcPts val="0"/>
              </a:spcBef>
              <a:spcAft>
                <a:spcPts val="0"/>
              </a:spcAft>
              <a:buClrTx/>
              <a:buSzTx/>
              <a:buFontTx/>
              <a:buNone/>
              <a:tabLst/>
              <a:defRPr/>
            </a:pPr>
            <a:r>
              <a:rPr lang="en-AU" sz="1200" b="0" i="0" u="none" strike="noStrike" kern="1200">
                <a:solidFill>
                  <a:schemeClr val="tx1"/>
                </a:solidFill>
                <a:effectLst/>
                <a:latin typeface="+mn-lt"/>
                <a:ea typeface="+mn-ea"/>
                <a:cs typeface="+mn-cs"/>
              </a:rPr>
              <a:t>(L-R): Kirsty Robinson, CEO of Caritas Australia, H</a:t>
            </a:r>
            <a:r>
              <a:rPr lang="en-US" sz="1200" b="0" i="0" kern="1200" err="1">
                <a:solidFill>
                  <a:schemeClr val="tx1"/>
                </a:solidFill>
                <a:effectLst/>
                <a:latin typeface="+mn-lt"/>
                <a:ea typeface="+mn-ea"/>
                <a:cs typeface="+mn-cs"/>
              </a:rPr>
              <a:t>er</a:t>
            </a:r>
            <a:r>
              <a:rPr lang="en-US" sz="1200" b="0" i="0" kern="1200">
                <a:solidFill>
                  <a:schemeClr val="tx1"/>
                </a:solidFill>
                <a:effectLst/>
                <a:latin typeface="+mn-lt"/>
                <a:ea typeface="+mn-ea"/>
                <a:cs typeface="+mn-cs"/>
              </a:rPr>
              <a:t> Excellency Chiara </a:t>
            </a:r>
            <a:r>
              <a:rPr lang="en-US" sz="1200" b="0" i="0" kern="1200" err="1">
                <a:solidFill>
                  <a:schemeClr val="tx1"/>
                </a:solidFill>
                <a:effectLst/>
                <a:latin typeface="+mn-lt"/>
                <a:ea typeface="+mn-ea"/>
                <a:cs typeface="+mn-cs"/>
              </a:rPr>
              <a:t>Porro</a:t>
            </a:r>
            <a:r>
              <a:rPr lang="en-US" sz="1200" b="0" i="0" kern="1200">
                <a:solidFill>
                  <a:schemeClr val="tx1"/>
                </a:solidFill>
                <a:effectLst/>
                <a:latin typeface="+mn-lt"/>
                <a:ea typeface="+mn-ea"/>
                <a:cs typeface="+mn-cs"/>
              </a:rPr>
              <a:t>, Australian Ambassador to the Holy See, </a:t>
            </a:r>
            <a:r>
              <a:rPr lang="en-AU" sz="1200" b="0" i="0" u="none" strike="noStrike" kern="1200">
                <a:solidFill>
                  <a:schemeClr val="tx1"/>
                </a:solidFill>
                <a:effectLst/>
                <a:latin typeface="+mn-lt"/>
                <a:ea typeface="+mn-ea"/>
                <a:cs typeface="+mn-cs"/>
              </a:rPr>
              <a:t>Sr Nathalie </a:t>
            </a:r>
            <a:r>
              <a:rPr lang="en-AU" sz="1200" b="0" i="0" u="none" strike="noStrike" kern="1200" err="1">
                <a:solidFill>
                  <a:schemeClr val="tx1"/>
                </a:solidFill>
                <a:effectLst/>
                <a:latin typeface="+mn-lt"/>
                <a:ea typeface="+mn-ea"/>
                <a:cs typeface="+mn-cs"/>
              </a:rPr>
              <a:t>Becquart</a:t>
            </a:r>
            <a:r>
              <a:rPr lang="en-AU" sz="1200" b="0" i="0" u="none" strike="noStrike" kern="1200">
                <a:solidFill>
                  <a:schemeClr val="tx1"/>
                </a:solidFill>
                <a:effectLst/>
                <a:latin typeface="+mn-lt"/>
                <a:ea typeface="+mn-ea"/>
                <a:cs typeface="+mn-cs"/>
              </a:rPr>
              <a:t> XMCJ, undersecretary of the Synod of Bishops and the most senior woman in the Vatican, and Michelle </a:t>
            </a:r>
            <a:r>
              <a:rPr lang="en-AU" sz="1200" b="0" i="0" u="none" strike="noStrike" kern="1200" err="1">
                <a:solidFill>
                  <a:schemeClr val="tx1"/>
                </a:solidFill>
                <a:effectLst/>
                <a:latin typeface="+mn-lt"/>
                <a:ea typeface="+mn-ea"/>
                <a:cs typeface="+mn-cs"/>
              </a:rPr>
              <a:t>Fernon</a:t>
            </a:r>
            <a:r>
              <a:rPr lang="en-AU" sz="1200" b="0" i="0" u="none" strike="noStrike" kern="1200">
                <a:solidFill>
                  <a:schemeClr val="tx1"/>
                </a:solidFill>
                <a:effectLst/>
                <a:latin typeface="+mn-lt"/>
                <a:ea typeface="+mn-ea"/>
                <a:cs typeface="+mn-cs"/>
              </a:rPr>
              <a:t>, founder of Caritas Australia’s Women For the World (WFTW) at the 2023 WFTW event in Parramatta Diocese, NSW, Australia. </a:t>
            </a:r>
            <a:r>
              <a:rPr lang="en-US" sz="1200" b="0" i="0" u="none" strike="noStrike" kern="1200">
                <a:solidFill>
                  <a:schemeClr val="tx1"/>
                </a:solidFill>
                <a:effectLst/>
                <a:latin typeface="+mn-lt"/>
                <a:ea typeface="+mn-ea"/>
                <a:cs typeface="+mn-cs"/>
              </a:rPr>
              <a:t>Photo: Caritas Australia</a:t>
            </a:r>
            <a:endParaRPr lang="en-AU"/>
          </a:p>
          <a:p>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9</a:t>
            </a:fld>
            <a:endParaRPr lang="en-US"/>
          </a:p>
        </p:txBody>
      </p:sp>
    </p:spTree>
    <p:extLst>
      <p:ext uri="{BB962C8B-B14F-4D97-AF65-F5344CB8AC3E}">
        <p14:creationId xmlns:p14="http://schemas.microsoft.com/office/powerpoint/2010/main" val="30513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4614"/>
            <a:ext cx="12192000" cy="4032698"/>
          </a:xfrm>
          <a:prstGeom prst="rect">
            <a:avLst/>
          </a:prstGeom>
        </p:spPr>
        <p:txBody>
          <a:bodyPr/>
          <a:lstStyle>
            <a:lvl1pPr marL="0" indent="0">
              <a:buNone/>
              <a:defRPr/>
            </a:lvl1pPr>
          </a:lstStyle>
          <a:p>
            <a:r>
              <a:rPr lang="en-GB"/>
              <a:t>Click icon to add picture</a:t>
            </a:r>
            <a:endParaRPr lang="en-US"/>
          </a:p>
        </p:txBody>
      </p:sp>
    </p:spTree>
    <p:extLst>
      <p:ext uri="{BB962C8B-B14F-4D97-AF65-F5344CB8AC3E}">
        <p14:creationId xmlns:p14="http://schemas.microsoft.com/office/powerpoint/2010/main" val="170195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8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Title 1">
            <a:extLst>
              <a:ext uri="{FF2B5EF4-FFF2-40B4-BE49-F238E27FC236}">
                <a16:creationId xmlns:a16="http://schemas.microsoft.com/office/drawing/2014/main" id="{91EAD4AF-BB97-A34D-BC26-D259E43EFCDF}"/>
              </a:ext>
            </a:extLst>
          </p:cNvPr>
          <p:cNvSpPr>
            <a:spLocks noGrp="1"/>
          </p:cNvSpPr>
          <p:nvPr>
            <p:ph type="ctrTitle" hasCustomPrompt="1"/>
          </p:nvPr>
        </p:nvSpPr>
        <p:spPr>
          <a:xfrm>
            <a:off x="408871" y="3256101"/>
            <a:ext cx="9144000" cy="1264424"/>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679445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D2D03C4-E117-484F-81D3-479BECBE7857}"/>
              </a:ext>
            </a:extLst>
          </p:cNvPr>
          <p:cNvSpPr/>
          <p:nvPr userDrawn="1"/>
        </p:nvSpPr>
        <p:spPr>
          <a:xfrm>
            <a:off x="0" y="0"/>
            <a:ext cx="12192000" cy="623731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7" name="Group 26">
            <a:extLst>
              <a:ext uri="{FF2B5EF4-FFF2-40B4-BE49-F238E27FC236}">
                <a16:creationId xmlns:a16="http://schemas.microsoft.com/office/drawing/2014/main" id="{21D1CEC8-FE6C-C547-8A44-EA0E876652E9}"/>
              </a:ext>
            </a:extLst>
          </p:cNvPr>
          <p:cNvGrpSpPr>
            <a:grpSpLocks noChangeAspect="1"/>
          </p:cNvGrpSpPr>
          <p:nvPr/>
        </p:nvGrpSpPr>
        <p:grpSpPr>
          <a:xfrm>
            <a:off x="10452012" y="-459307"/>
            <a:ext cx="2160239" cy="2159987"/>
            <a:chOff x="948154" y="2050047"/>
            <a:chExt cx="216025" cy="216025"/>
          </a:xfrm>
          <a:solidFill>
            <a:schemeClr val="bg1">
              <a:alpha val="40000"/>
            </a:schemeClr>
          </a:solidFill>
        </p:grpSpPr>
        <p:sp>
          <p:nvSpPr>
            <p:cNvPr id="28" name="Freeform: Shape 6">
              <a:extLst>
                <a:ext uri="{FF2B5EF4-FFF2-40B4-BE49-F238E27FC236}">
                  <a16:creationId xmlns:a16="http://schemas.microsoft.com/office/drawing/2014/main" id="{7B32C52B-801B-C247-90DF-E05E9D49F22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9" name="Group 28">
              <a:extLst>
                <a:ext uri="{FF2B5EF4-FFF2-40B4-BE49-F238E27FC236}">
                  <a16:creationId xmlns:a16="http://schemas.microsoft.com/office/drawing/2014/main" id="{F95AB615-4C18-914D-8AC1-6B779BB35333}"/>
                </a:ext>
              </a:extLst>
            </p:cNvPr>
            <p:cNvGrpSpPr/>
            <p:nvPr/>
          </p:nvGrpSpPr>
          <p:grpSpPr>
            <a:xfrm>
              <a:off x="958955" y="2060848"/>
              <a:ext cx="196444" cy="196444"/>
              <a:chOff x="519961" y="1999640"/>
              <a:chExt cx="196444" cy="196444"/>
            </a:xfrm>
            <a:grpFill/>
          </p:grpSpPr>
          <p:sp>
            <p:nvSpPr>
              <p:cNvPr id="30" name="Freeform: Shape 7">
                <a:extLst>
                  <a:ext uri="{FF2B5EF4-FFF2-40B4-BE49-F238E27FC236}">
                    <a16:creationId xmlns:a16="http://schemas.microsoft.com/office/drawing/2014/main" id="{7A8CDFC4-1C1E-4848-B87C-A6BB053FF887}"/>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1" name="Freeform: Shape 8">
                <a:extLst>
                  <a:ext uri="{FF2B5EF4-FFF2-40B4-BE49-F238E27FC236}">
                    <a16:creationId xmlns:a16="http://schemas.microsoft.com/office/drawing/2014/main" id="{43A62944-0409-8E44-9C40-AB5870860DE5}"/>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2" name="Freeform: Shape 9">
                <a:extLst>
                  <a:ext uri="{FF2B5EF4-FFF2-40B4-BE49-F238E27FC236}">
                    <a16:creationId xmlns:a16="http://schemas.microsoft.com/office/drawing/2014/main" id="{96733F5D-E834-6745-A36D-EC5FE82ECD38}"/>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3" name="Freeform: Shape 10">
                <a:extLst>
                  <a:ext uri="{FF2B5EF4-FFF2-40B4-BE49-F238E27FC236}">
                    <a16:creationId xmlns:a16="http://schemas.microsoft.com/office/drawing/2014/main" id="{C94B10BE-C81B-E24A-8B6A-1545902DFB5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551384" y="2186071"/>
            <a:ext cx="9144000" cy="1264424"/>
          </a:xfrm>
          <a:prstGeom prst="rect">
            <a:avLst/>
          </a:prstGeom>
        </p:spPr>
        <p:txBody>
          <a:bodyPr anchor="ctr"/>
          <a:lstStyle>
            <a:lvl1pPr algn="l">
              <a:defRPr sz="6000" b="1" cap="all" baseline="0">
                <a:solidFill>
                  <a:srgbClr val="0C244C"/>
                </a:solidFill>
              </a:defRPr>
            </a:lvl1pPr>
          </a:lstStyle>
          <a:p>
            <a:r>
              <a:rPr lang="en-US"/>
              <a:t>International </a:t>
            </a:r>
            <a:br>
              <a:rPr lang="en-US"/>
            </a:br>
            <a:r>
              <a:rPr lang="en-US"/>
              <a:t>women’s day </a:t>
            </a:r>
            <a:br>
              <a:rPr lang="en-US"/>
            </a:br>
            <a:r>
              <a:rPr lang="en-US"/>
              <a:t>reflection</a:t>
            </a:r>
          </a:p>
        </p:txBody>
      </p:sp>
    </p:spTree>
    <p:extLst>
      <p:ext uri="{BB962C8B-B14F-4D97-AF65-F5344CB8AC3E}">
        <p14:creationId xmlns:p14="http://schemas.microsoft.com/office/powerpoint/2010/main" val="2559159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2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4999"/>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ctr"/>
          <a:lstStyle>
            <a:lvl1pPr algn="l">
              <a:defRPr sz="4000" b="1" cap="all" baseline="0">
                <a:solidFill>
                  <a:schemeClr val="bg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094552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6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4999"/>
            <a:ext cx="12192000" cy="32623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1164946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7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rgbClr val="D86075"/>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hasCustomPrompt="1"/>
          </p:nvPr>
        </p:nvSpPr>
        <p:spPr>
          <a:xfrm>
            <a:off x="408870" y="4149080"/>
            <a:ext cx="11164827" cy="1872208"/>
          </a:xfrm>
          <a:prstGeom prst="rect">
            <a:avLst/>
          </a:prstGeom>
        </p:spPr>
        <p:txBody>
          <a:bodyPr anchor="t"/>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1066208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9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49080"/>
            <a:ext cx="11164827" cy="1872208"/>
          </a:xfrm>
          <a:prstGeom prst="rect">
            <a:avLst/>
          </a:prstGeom>
        </p:spPr>
        <p:txBody>
          <a:bodyPr/>
          <a:lstStyle>
            <a:lvl1pPr marL="0" indent="0">
              <a:buFontTx/>
              <a:buNone/>
              <a:defRPr sz="2000" b="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1658907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0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39398"/>
            <a:ext cx="11164827" cy="1872208"/>
          </a:xfrm>
          <a:prstGeom prst="rect">
            <a:avLst/>
          </a:prstGeom>
        </p:spPr>
        <p:txBody>
          <a:bodyPr/>
          <a:lstStyle>
            <a:lvl1pPr marL="0" indent="0">
              <a:buFontTx/>
              <a:buNone/>
              <a:defRPr sz="2000" b="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3430024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1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48191"/>
            <a:ext cx="11164827" cy="1872208"/>
          </a:xfrm>
          <a:prstGeom prst="rect">
            <a:avLst/>
          </a:prstGeom>
        </p:spPr>
        <p:txBody>
          <a:bodyPr/>
          <a:lstStyle>
            <a:lvl1pPr marL="0" indent="0">
              <a:buFontTx/>
              <a:buNone/>
              <a:defRPr sz="2000" b="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32532626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5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chemeClr val="accent3"/>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35944"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48191"/>
            <a:ext cx="11164827" cy="1872208"/>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296646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C3DDD7"/>
        </a:solidFill>
        <a:effectLst/>
      </p:bgPr>
    </p:bg>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12EFCC48-8CC8-4B59-B2A1-D9D5939A217A}"/>
              </a:ext>
            </a:extLst>
          </p:cNvPr>
          <p:cNvSpPr/>
          <p:nvPr userDrawn="1"/>
        </p:nvSpPr>
        <p:spPr>
          <a:xfrm rot="16200000">
            <a:off x="373901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9" name="TextBox 8">
            <a:extLst>
              <a:ext uri="{FF2B5EF4-FFF2-40B4-BE49-F238E27FC236}">
                <a16:creationId xmlns:a16="http://schemas.microsoft.com/office/drawing/2014/main" id="{5FC8CC55-2CE4-BA42-B7E3-B85B1556D911}"/>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
        <p:nvSpPr>
          <p:cNvPr id="12" name="Text Placeholder 9">
            <a:extLst>
              <a:ext uri="{FF2B5EF4-FFF2-40B4-BE49-F238E27FC236}">
                <a16:creationId xmlns:a16="http://schemas.microsoft.com/office/drawing/2014/main" id="{E1DA04A6-A94E-4982-9D86-43F28DC6EEC1}"/>
              </a:ext>
            </a:extLst>
          </p:cNvPr>
          <p:cNvSpPr>
            <a:spLocks noGrp="1"/>
          </p:cNvSpPr>
          <p:nvPr>
            <p:ph type="body" sz="quarter" idx="10"/>
          </p:nvPr>
        </p:nvSpPr>
        <p:spPr>
          <a:xfrm>
            <a:off x="911424" y="1415000"/>
            <a:ext cx="10145037" cy="3742192"/>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0161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bg>
      <p:bgPr>
        <a:solidFill>
          <a:srgbClr val="C3DDD7"/>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ctr"/>
          <a:lstStyle>
            <a:lvl1pPr algn="ctr">
              <a:defRPr sz="4500" b="1" cap="all" baseline="0">
                <a:solidFill>
                  <a:srgbClr val="0C244C"/>
                </a:solidFill>
              </a:defRPr>
            </a:lvl1pPr>
          </a:lstStyle>
          <a:p>
            <a:r>
              <a:rPr lang="en-US"/>
              <a:t>Click to edit </a:t>
            </a:r>
            <a:br>
              <a:rPr lang="en-US"/>
            </a:br>
            <a:r>
              <a:rPr lang="en-US"/>
              <a:t>Master title style</a:t>
            </a:r>
          </a:p>
        </p:txBody>
      </p:sp>
      <p:sp>
        <p:nvSpPr>
          <p:cNvPr id="5" name="TextBox 4">
            <a:extLst>
              <a:ext uri="{FF2B5EF4-FFF2-40B4-BE49-F238E27FC236}">
                <a16:creationId xmlns:a16="http://schemas.microsoft.com/office/drawing/2014/main" id="{FF111EA5-29C5-E949-967E-D5A0CBE152AF}"/>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4142145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DF918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8" name="Round Diagonal Corner Rectangle 17">
            <a:extLst>
              <a:ext uri="{FF2B5EF4-FFF2-40B4-BE49-F238E27FC236}">
                <a16:creationId xmlns:a16="http://schemas.microsoft.com/office/drawing/2014/main" id="{4E7F82F3-B891-184C-80DC-B7E4400DB9F6}"/>
              </a:ext>
            </a:extLst>
          </p:cNvPr>
          <p:cNvSpPr/>
          <p:nvPr/>
        </p:nvSpPr>
        <p:spPr>
          <a:xfrm rot="16200000">
            <a:off x="3739019" y="-199088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9">
            <a:extLst>
              <a:ext uri="{FF2B5EF4-FFF2-40B4-BE49-F238E27FC236}">
                <a16:creationId xmlns:a16="http://schemas.microsoft.com/office/drawing/2014/main" id="{565BA8AC-4514-BB41-98A5-9BAB38A2A395}"/>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Box 8">
            <a:extLst>
              <a:ext uri="{FF2B5EF4-FFF2-40B4-BE49-F238E27FC236}">
                <a16:creationId xmlns:a16="http://schemas.microsoft.com/office/drawing/2014/main" id="{B275A1F4-7805-2342-8F12-CB347FD74952}"/>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
        <p:nvSpPr>
          <p:cNvPr id="10" name="Round Diagonal Corner Rectangle 8">
            <a:extLst>
              <a:ext uri="{FF2B5EF4-FFF2-40B4-BE49-F238E27FC236}">
                <a16:creationId xmlns:a16="http://schemas.microsoft.com/office/drawing/2014/main" id="{0DF7B0C4-B96C-924C-9342-7F328E798948}"/>
              </a:ext>
            </a:extLst>
          </p:cNvPr>
          <p:cNvSpPr/>
          <p:nvPr userDrawn="1"/>
        </p:nvSpPr>
        <p:spPr>
          <a:xfrm rot="16200000">
            <a:off x="372420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9">
            <a:extLst>
              <a:ext uri="{FF2B5EF4-FFF2-40B4-BE49-F238E27FC236}">
                <a16:creationId xmlns:a16="http://schemas.microsoft.com/office/drawing/2014/main" id="{A1ECAD9F-FB32-4C4E-87A3-45D3E3162180}"/>
              </a:ext>
            </a:extLst>
          </p:cNvPr>
          <p:cNvSpPr>
            <a:spLocks noGrp="1"/>
          </p:cNvSpPr>
          <p:nvPr>
            <p:ph type="body" sz="quarter" idx="11"/>
          </p:nvPr>
        </p:nvSpPr>
        <p:spPr>
          <a:xfrm>
            <a:off x="911424" y="1482499"/>
            <a:ext cx="10145037" cy="4248472"/>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itle Placeholder 1">
            <a:extLst>
              <a:ext uri="{FF2B5EF4-FFF2-40B4-BE49-F238E27FC236}">
                <a16:creationId xmlns:a16="http://schemas.microsoft.com/office/drawing/2014/main" id="{2F777E19-EBE2-4E87-B507-4FB48D7D8E3D}"/>
              </a:ext>
            </a:extLst>
          </p:cNvPr>
          <p:cNvSpPr>
            <a:spLocks noGrp="1"/>
          </p:cNvSpPr>
          <p:nvPr>
            <p:ph type="title"/>
          </p:nvPr>
        </p:nvSpPr>
        <p:spPr>
          <a:xfrm>
            <a:off x="551384" y="341784"/>
            <a:ext cx="11055789" cy="782960"/>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573867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rgbClr val="63B1A4"/>
        </a:solidFill>
        <a:effectLst/>
      </p:bgPr>
    </p:bg>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97575E76-F89F-4F13-BF7E-95E66D292128}"/>
              </a:ext>
            </a:extLst>
          </p:cNvPr>
          <p:cNvSpPr/>
          <p:nvPr userDrawn="1"/>
        </p:nvSpPr>
        <p:spPr>
          <a:xfrm rot="16200000">
            <a:off x="372420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7" name="Text Placeholder 9">
            <a:extLst>
              <a:ext uri="{FF2B5EF4-FFF2-40B4-BE49-F238E27FC236}">
                <a16:creationId xmlns:a16="http://schemas.microsoft.com/office/drawing/2014/main" id="{12BC0069-C49C-4E18-A1FE-778E150FFE53}"/>
              </a:ext>
            </a:extLst>
          </p:cNvPr>
          <p:cNvSpPr>
            <a:spLocks noGrp="1"/>
          </p:cNvSpPr>
          <p:nvPr>
            <p:ph type="body" sz="quarter" idx="10"/>
          </p:nvPr>
        </p:nvSpPr>
        <p:spPr>
          <a:xfrm>
            <a:off x="977297" y="1412777"/>
            <a:ext cx="10145037" cy="4248472"/>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91C47728-BB3F-4B12-8FF1-7A1EEFB7F214}"/>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089626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rgbClr val="D86075"/>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9" name="Round Diagonal Corner Rectangle 8">
            <a:extLst>
              <a:ext uri="{FF2B5EF4-FFF2-40B4-BE49-F238E27FC236}">
                <a16:creationId xmlns:a16="http://schemas.microsoft.com/office/drawing/2014/main" id="{E94B0F26-9B7E-504C-8292-D79BA3B092BB}"/>
              </a:ext>
            </a:extLst>
          </p:cNvPr>
          <p:cNvSpPr/>
          <p:nvPr/>
        </p:nvSpPr>
        <p:spPr>
          <a:xfrm rot="16200000">
            <a:off x="3739016" y="-191887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a:extLst>
              <a:ext uri="{FF2B5EF4-FFF2-40B4-BE49-F238E27FC236}">
                <a16:creationId xmlns:a16="http://schemas.microsoft.com/office/drawing/2014/main" id="{CD587743-3AD6-7E45-A11C-FE5AA9797640}"/>
              </a:ext>
            </a:extLst>
          </p:cNvPr>
          <p:cNvSpPr>
            <a:spLocks noGrp="1"/>
          </p:cNvSpPr>
          <p:nvPr>
            <p:ph type="body" sz="quarter" idx="10"/>
          </p:nvPr>
        </p:nvSpPr>
        <p:spPr>
          <a:xfrm>
            <a:off x="1006757" y="1484785"/>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itle Placeholder 1">
            <a:extLst>
              <a:ext uri="{FF2B5EF4-FFF2-40B4-BE49-F238E27FC236}">
                <a16:creationId xmlns:a16="http://schemas.microsoft.com/office/drawing/2014/main" id="{62CD4B24-B6F0-49C8-8CD2-EE67E8B61821}"/>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9085906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6_Title Slide">
    <p:bg>
      <p:bgPr>
        <a:solidFill>
          <a:schemeClr val="accent6"/>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9" name="Round Diagonal Corner Rectangle 8">
            <a:extLst>
              <a:ext uri="{FF2B5EF4-FFF2-40B4-BE49-F238E27FC236}">
                <a16:creationId xmlns:a16="http://schemas.microsoft.com/office/drawing/2014/main" id="{E94B0F26-9B7E-504C-8292-D79BA3B092BB}"/>
              </a:ext>
            </a:extLst>
          </p:cNvPr>
          <p:cNvSpPr/>
          <p:nvPr/>
        </p:nvSpPr>
        <p:spPr>
          <a:xfrm rot="16200000">
            <a:off x="3739016" y="-191887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a:extLst>
              <a:ext uri="{FF2B5EF4-FFF2-40B4-BE49-F238E27FC236}">
                <a16:creationId xmlns:a16="http://schemas.microsoft.com/office/drawing/2014/main" id="{CD587743-3AD6-7E45-A11C-FE5AA9797640}"/>
              </a:ext>
            </a:extLst>
          </p:cNvPr>
          <p:cNvSpPr>
            <a:spLocks noGrp="1"/>
          </p:cNvSpPr>
          <p:nvPr>
            <p:ph type="body" sz="quarter" idx="10"/>
          </p:nvPr>
        </p:nvSpPr>
        <p:spPr>
          <a:xfrm>
            <a:off x="1006757" y="1484785"/>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itle Placeholder 1">
            <a:extLst>
              <a:ext uri="{FF2B5EF4-FFF2-40B4-BE49-F238E27FC236}">
                <a16:creationId xmlns:a16="http://schemas.microsoft.com/office/drawing/2014/main" id="{62CD4B24-B6F0-49C8-8CD2-EE67E8B61821}"/>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chemeClr val="accent3"/>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0176509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9" name="Title Placeholder 1">
            <a:extLst>
              <a:ext uri="{FF2B5EF4-FFF2-40B4-BE49-F238E27FC236}">
                <a16:creationId xmlns:a16="http://schemas.microsoft.com/office/drawing/2014/main" id="{675FA2BE-CB3B-CA47-B4D3-B1DEB10CC74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D86075"/>
                </a:solidFill>
                <a:latin typeface="Arial"/>
                <a:cs typeface="Arial"/>
              </a:defRPr>
            </a:lvl1pPr>
          </a:lstStyle>
          <a:p>
            <a:r>
              <a:rPr lang="en-GB"/>
              <a:t>Click to edit Master title style</a:t>
            </a:r>
            <a:endParaRPr lang="en-US"/>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35360" y="1916832"/>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23" name="Picture Placeholder 2">
            <a:extLst>
              <a:ext uri="{FF2B5EF4-FFF2-40B4-BE49-F238E27FC236}">
                <a16:creationId xmlns:a16="http://schemas.microsoft.com/office/drawing/2014/main" id="{37FD9524-6EA9-5240-A6C2-5DBC06F63B0E}"/>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4" name="Picture Placeholder 2">
            <a:extLst>
              <a:ext uri="{FF2B5EF4-FFF2-40B4-BE49-F238E27FC236}">
                <a16:creationId xmlns:a16="http://schemas.microsoft.com/office/drawing/2014/main" id="{8C819CE2-73D4-2940-BAA8-05CB0AB6A9F2}"/>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2">
            <a:extLst>
              <a:ext uri="{FF2B5EF4-FFF2-40B4-BE49-F238E27FC236}">
                <a16:creationId xmlns:a16="http://schemas.microsoft.com/office/drawing/2014/main" id="{5A1F8534-9648-394B-80DA-D4B07A9CDF5C}"/>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1920751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2D3ED194-6F2C-4445-AECD-B6F9893128DA}"/>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Picture Placeholder 2">
            <a:extLst>
              <a:ext uri="{FF2B5EF4-FFF2-40B4-BE49-F238E27FC236}">
                <a16:creationId xmlns:a16="http://schemas.microsoft.com/office/drawing/2014/main" id="{80A3EA6F-48F9-F34A-BD42-0BF07B8832A3}"/>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5" name="Picture Placeholder 2">
            <a:extLst>
              <a:ext uri="{FF2B5EF4-FFF2-40B4-BE49-F238E27FC236}">
                <a16:creationId xmlns:a16="http://schemas.microsoft.com/office/drawing/2014/main" id="{F6BA20C9-A7E8-DE4D-AFF9-A3E46DF6D01F}"/>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2">
            <a:extLst>
              <a:ext uri="{FF2B5EF4-FFF2-40B4-BE49-F238E27FC236}">
                <a16:creationId xmlns:a16="http://schemas.microsoft.com/office/drawing/2014/main" id="{D1FBB4C9-5310-124D-BF32-CE5F9DA0BA0A}"/>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Title Placeholder 1">
            <a:extLst>
              <a:ext uri="{FF2B5EF4-FFF2-40B4-BE49-F238E27FC236}">
                <a16:creationId xmlns:a16="http://schemas.microsoft.com/office/drawing/2014/main" id="{2342B15A-0AE0-E646-BE62-B7541DC6B2C0}"/>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2157574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7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335360" y="1916832"/>
            <a:ext cx="5328592"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9" name="Text Placeholder 15">
            <a:extLst>
              <a:ext uri="{FF2B5EF4-FFF2-40B4-BE49-F238E27FC236}">
                <a16:creationId xmlns:a16="http://schemas.microsoft.com/office/drawing/2014/main" id="{C9727188-CADF-AB4C-9249-B8FF11DB17E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0" name="Picture Placeholder 2">
            <a:extLst>
              <a:ext uri="{FF2B5EF4-FFF2-40B4-BE49-F238E27FC236}">
                <a16:creationId xmlns:a16="http://schemas.microsoft.com/office/drawing/2014/main" id="{9ED5AAC2-A68E-DF4F-BA18-AC7D29486787}"/>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2">
            <a:extLst>
              <a:ext uri="{FF2B5EF4-FFF2-40B4-BE49-F238E27FC236}">
                <a16:creationId xmlns:a16="http://schemas.microsoft.com/office/drawing/2014/main" id="{0938F181-0B81-2347-8BCE-C5AB8CE3A3E9}"/>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Picture Placeholder 2">
            <a:extLst>
              <a:ext uri="{FF2B5EF4-FFF2-40B4-BE49-F238E27FC236}">
                <a16:creationId xmlns:a16="http://schemas.microsoft.com/office/drawing/2014/main" id="{E3202EFA-E4D7-604A-9FDD-137B74F3D529}"/>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3" name="Title Placeholder 1">
            <a:extLst>
              <a:ext uri="{FF2B5EF4-FFF2-40B4-BE49-F238E27FC236}">
                <a16:creationId xmlns:a16="http://schemas.microsoft.com/office/drawing/2014/main" id="{08E09726-2E48-E342-8EC9-CD24A905813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41672177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8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04739F08-D58A-B343-A247-B26E09648F8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1B1E8647-9616-6E4A-B6D7-C12A72792A3C}"/>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2">
            <a:extLst>
              <a:ext uri="{FF2B5EF4-FFF2-40B4-BE49-F238E27FC236}">
                <a16:creationId xmlns:a16="http://schemas.microsoft.com/office/drawing/2014/main" id="{DA735A87-4EDD-3840-994F-98EA81E273B7}"/>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2">
            <a:extLst>
              <a:ext uri="{FF2B5EF4-FFF2-40B4-BE49-F238E27FC236}">
                <a16:creationId xmlns:a16="http://schemas.microsoft.com/office/drawing/2014/main" id="{B3858B14-CD67-B946-B0F0-B2889D7C3C48}"/>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Title Placeholder 1">
            <a:extLst>
              <a:ext uri="{FF2B5EF4-FFF2-40B4-BE49-F238E27FC236}">
                <a16:creationId xmlns:a16="http://schemas.microsoft.com/office/drawing/2014/main" id="{485D9E6F-D907-6D42-ABFF-18D955373AD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3856858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04739F08-D58A-B343-A247-B26E09648F8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1B1E8647-9616-6E4A-B6D7-C12A72792A3C}"/>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2">
            <a:extLst>
              <a:ext uri="{FF2B5EF4-FFF2-40B4-BE49-F238E27FC236}">
                <a16:creationId xmlns:a16="http://schemas.microsoft.com/office/drawing/2014/main" id="{DA735A87-4EDD-3840-994F-98EA81E273B7}"/>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2">
            <a:extLst>
              <a:ext uri="{FF2B5EF4-FFF2-40B4-BE49-F238E27FC236}">
                <a16:creationId xmlns:a16="http://schemas.microsoft.com/office/drawing/2014/main" id="{B3858B14-CD67-B946-B0F0-B2889D7C3C48}"/>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Title Placeholder 1">
            <a:extLst>
              <a:ext uri="{FF2B5EF4-FFF2-40B4-BE49-F238E27FC236}">
                <a16:creationId xmlns:a16="http://schemas.microsoft.com/office/drawing/2014/main" id="{485D9E6F-D907-6D42-ABFF-18D955373AD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6810876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0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81BC7A7A-1FB2-9745-8A86-AF39BA138C62}"/>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35360" y="1916832"/>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5C78746F-8078-0245-9577-F176122399ED}"/>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D86075"/>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49156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Slide">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rgbClr val="0C244C"/>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ctr"/>
          <a:lstStyle>
            <a:lvl1pPr algn="ctr">
              <a:defRPr sz="4500" b="1" cap="all" baseline="0">
                <a:solidFill>
                  <a:schemeClr val="bg2"/>
                </a:solidFill>
              </a:defRPr>
            </a:lvl1pPr>
          </a:lstStyle>
          <a:p>
            <a:r>
              <a:rPr lang="en-US"/>
              <a:t>Click to edit </a:t>
            </a:r>
            <a:br>
              <a:rPr lang="en-US"/>
            </a:br>
            <a:r>
              <a:rPr lang="en-US"/>
              <a:t>Master title style</a:t>
            </a:r>
          </a:p>
        </p:txBody>
      </p:sp>
      <p:sp>
        <p:nvSpPr>
          <p:cNvPr id="5" name="TextBox 4">
            <a:extLst>
              <a:ext uri="{FF2B5EF4-FFF2-40B4-BE49-F238E27FC236}">
                <a16:creationId xmlns:a16="http://schemas.microsoft.com/office/drawing/2014/main" id="{FF111EA5-29C5-E949-967E-D5A0CBE152AF}"/>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548691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1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chemeClr val="tx2"/>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6912247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4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E5DBC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chemeClr val="tx2"/>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337452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2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4" name="Picture Placeholder 2">
            <a:extLst>
              <a:ext uri="{FF2B5EF4-FFF2-40B4-BE49-F238E27FC236}">
                <a16:creationId xmlns:a16="http://schemas.microsoft.com/office/drawing/2014/main" id="{F5403EF0-98D8-6B4B-B1CE-3A22FD24B378}"/>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F2D6F13C-AB98-FA45-9ED4-003FACDBBA51}"/>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335360" y="1916832"/>
            <a:ext cx="5328592"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6782F49C-297E-5140-9598-28E9540BF86F}"/>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675575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2478623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6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2158125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42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1644695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11555822"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A16FE2FA-60A7-824D-989C-1DE14DD4ACC3}"/>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E25E6694-41CC-5246-8950-1FCBC5A42DA5}"/>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66F85165-9A8B-4B48-92D5-DD4A6F5AFF4B}"/>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15">
            <a:extLst>
              <a:ext uri="{FF2B5EF4-FFF2-40B4-BE49-F238E27FC236}">
                <a16:creationId xmlns:a16="http://schemas.microsoft.com/office/drawing/2014/main" id="{F0ABBF8E-2FA1-4143-A3D1-85D857940BF7}"/>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Text Placeholder 15">
            <a:extLst>
              <a:ext uri="{FF2B5EF4-FFF2-40B4-BE49-F238E27FC236}">
                <a16:creationId xmlns:a16="http://schemas.microsoft.com/office/drawing/2014/main" id="{90FE50E2-7287-AF48-8B7F-254A7F65FA15}"/>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5" name="Text Placeholder 15">
            <a:extLst>
              <a:ext uri="{FF2B5EF4-FFF2-40B4-BE49-F238E27FC236}">
                <a16:creationId xmlns:a16="http://schemas.microsoft.com/office/drawing/2014/main" id="{E059A0B8-5DBB-0547-9898-6107ECB32B61}"/>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16134087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9" name="Picture Placeholder 4">
            <a:extLst>
              <a:ext uri="{FF2B5EF4-FFF2-40B4-BE49-F238E27FC236}">
                <a16:creationId xmlns:a16="http://schemas.microsoft.com/office/drawing/2014/main" id="{D8D8473A-26AF-C249-A308-51D1233C19AA}"/>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8C347D0D-9ADF-F04D-A7A9-763015C2FBE9}"/>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Picture Placeholder 4">
            <a:extLst>
              <a:ext uri="{FF2B5EF4-FFF2-40B4-BE49-F238E27FC236}">
                <a16:creationId xmlns:a16="http://schemas.microsoft.com/office/drawing/2014/main" id="{338317EF-8420-7944-BC72-E01F1749B189}"/>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3" name="Text Placeholder 15">
            <a:extLst>
              <a:ext uri="{FF2B5EF4-FFF2-40B4-BE49-F238E27FC236}">
                <a16:creationId xmlns:a16="http://schemas.microsoft.com/office/drawing/2014/main" id="{75B2FE88-A057-1C45-BF75-BA661C6AE81C}"/>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Text Placeholder 15">
            <a:extLst>
              <a:ext uri="{FF2B5EF4-FFF2-40B4-BE49-F238E27FC236}">
                <a16:creationId xmlns:a16="http://schemas.microsoft.com/office/drawing/2014/main" id="{3A588400-871F-F44A-B832-D2DAB6AF61AD}"/>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5" name="Text Placeholder 15">
            <a:extLst>
              <a:ext uri="{FF2B5EF4-FFF2-40B4-BE49-F238E27FC236}">
                <a16:creationId xmlns:a16="http://schemas.microsoft.com/office/drawing/2014/main" id="{F1C8C285-4546-2C4E-8423-946982299F56}"/>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17655526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11568612"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8" name="Picture Placeholder 4">
            <a:extLst>
              <a:ext uri="{FF2B5EF4-FFF2-40B4-BE49-F238E27FC236}">
                <a16:creationId xmlns:a16="http://schemas.microsoft.com/office/drawing/2014/main" id="{EA1537EA-C36C-4C48-9C17-DE22BD9EC20C}"/>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Picture Placeholder 4">
            <a:extLst>
              <a:ext uri="{FF2B5EF4-FFF2-40B4-BE49-F238E27FC236}">
                <a16:creationId xmlns:a16="http://schemas.microsoft.com/office/drawing/2014/main" id="{3A687291-0CBA-8646-91E4-32C02AB4A5AC}"/>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1" name="Picture Placeholder 4">
            <a:extLst>
              <a:ext uri="{FF2B5EF4-FFF2-40B4-BE49-F238E27FC236}">
                <a16:creationId xmlns:a16="http://schemas.microsoft.com/office/drawing/2014/main" id="{F5167438-FB8A-1D4B-BB24-9F2B40AFF33E}"/>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Text Placeholder 15">
            <a:extLst>
              <a:ext uri="{FF2B5EF4-FFF2-40B4-BE49-F238E27FC236}">
                <a16:creationId xmlns:a16="http://schemas.microsoft.com/office/drawing/2014/main" id="{3564D09F-C382-5F46-A844-6305CD1B99AC}"/>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3" name="Text Placeholder 15">
            <a:extLst>
              <a:ext uri="{FF2B5EF4-FFF2-40B4-BE49-F238E27FC236}">
                <a16:creationId xmlns:a16="http://schemas.microsoft.com/office/drawing/2014/main" id="{1E4B44F8-F3D8-7E40-8BC0-84AEE1138FF7}"/>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4" name="Text Placeholder 15">
            <a:extLst>
              <a:ext uri="{FF2B5EF4-FFF2-40B4-BE49-F238E27FC236}">
                <a16:creationId xmlns:a16="http://schemas.microsoft.com/office/drawing/2014/main" id="{B8E350C7-D56C-BB4A-923E-E08A439FDFB8}"/>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7017313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1568611"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FDC2E9A5-4FC2-DB40-89CB-67A9A1EC11B7}"/>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Picture Placeholder 4">
            <a:extLst>
              <a:ext uri="{FF2B5EF4-FFF2-40B4-BE49-F238E27FC236}">
                <a16:creationId xmlns:a16="http://schemas.microsoft.com/office/drawing/2014/main" id="{9D71FB35-CDC5-B64B-9E71-A1098C4880A4}"/>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1" name="Picture Placeholder 4">
            <a:extLst>
              <a:ext uri="{FF2B5EF4-FFF2-40B4-BE49-F238E27FC236}">
                <a16:creationId xmlns:a16="http://schemas.microsoft.com/office/drawing/2014/main" id="{DEFC1B93-E9EB-F044-9954-5927089FF3B1}"/>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06754A93-30EC-D149-8F70-4D6C61C51083}"/>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6" name="Text Placeholder 15">
            <a:extLst>
              <a:ext uri="{FF2B5EF4-FFF2-40B4-BE49-F238E27FC236}">
                <a16:creationId xmlns:a16="http://schemas.microsoft.com/office/drawing/2014/main" id="{5A29D6DF-68BB-6C4D-AAA4-B639652E83EA}"/>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Text Placeholder 15">
            <a:extLst>
              <a:ext uri="{FF2B5EF4-FFF2-40B4-BE49-F238E27FC236}">
                <a16:creationId xmlns:a16="http://schemas.microsoft.com/office/drawing/2014/main" id="{15A68DEF-DF3E-0F48-A2EE-0609932A4F43}"/>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3376501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Title Slide">
    <p:bg>
      <p:bgPr>
        <a:solidFill>
          <a:srgbClr val="C3DDD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551384" y="413792"/>
            <a:ext cx="11055789" cy="710952"/>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551384" y="1233891"/>
            <a:ext cx="11055789" cy="4390218"/>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551384" y="5624109"/>
            <a:ext cx="6087237" cy="533388"/>
          </a:xfrm>
          <a:prstGeom prst="rect">
            <a:avLst/>
          </a:prstGeom>
        </p:spPr>
        <p:txBody>
          <a:bodyPr anchor="b">
            <a:noAutofit/>
          </a:bodyPr>
          <a:lstStyle>
            <a:lvl1pPr marL="0" indent="0">
              <a:buFontTx/>
              <a:buNone/>
              <a:defRPr sz="95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Click to edit Master text styles</a:t>
            </a:r>
          </a:p>
        </p:txBody>
      </p:sp>
      <p:sp>
        <p:nvSpPr>
          <p:cNvPr id="9" name="TextBox 8">
            <a:extLst>
              <a:ext uri="{FF2B5EF4-FFF2-40B4-BE49-F238E27FC236}">
                <a16:creationId xmlns:a16="http://schemas.microsoft.com/office/drawing/2014/main" id="{D85E4D10-669F-B44A-829C-549EADDE5760}"/>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33355870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1568611"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FDC2E9A5-4FC2-DB40-89CB-67A9A1EC11B7}"/>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Picture Placeholder 4">
            <a:extLst>
              <a:ext uri="{FF2B5EF4-FFF2-40B4-BE49-F238E27FC236}">
                <a16:creationId xmlns:a16="http://schemas.microsoft.com/office/drawing/2014/main" id="{9D71FB35-CDC5-B64B-9E71-A1098C4880A4}"/>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1" name="Picture Placeholder 4">
            <a:extLst>
              <a:ext uri="{FF2B5EF4-FFF2-40B4-BE49-F238E27FC236}">
                <a16:creationId xmlns:a16="http://schemas.microsoft.com/office/drawing/2014/main" id="{DEFC1B93-E9EB-F044-9954-5927089FF3B1}"/>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06754A93-30EC-D149-8F70-4D6C61C51083}"/>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6" name="Text Placeholder 15">
            <a:extLst>
              <a:ext uri="{FF2B5EF4-FFF2-40B4-BE49-F238E27FC236}">
                <a16:creationId xmlns:a16="http://schemas.microsoft.com/office/drawing/2014/main" id="{5A29D6DF-68BB-6C4D-AAA4-B639652E83EA}"/>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Text Placeholder 15">
            <a:extLst>
              <a:ext uri="{FF2B5EF4-FFF2-40B4-BE49-F238E27FC236}">
                <a16:creationId xmlns:a16="http://schemas.microsoft.com/office/drawing/2014/main" id="{15A68DEF-DF3E-0F48-A2EE-0609932A4F43}"/>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25128532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Title Placeholder 1">
            <a:extLst>
              <a:ext uri="{FF2B5EF4-FFF2-40B4-BE49-F238E27FC236}">
                <a16:creationId xmlns:a16="http://schemas.microsoft.com/office/drawing/2014/main" id="{55D59D9D-FC3D-CB46-9DA4-5F755258DEAC}"/>
              </a:ext>
            </a:extLst>
          </p:cNvPr>
          <p:cNvSpPr txBox="1">
            <a:spLocks/>
          </p:cNvSpPr>
          <p:nvPr/>
        </p:nvSpPr>
        <p:spPr>
          <a:xfrm>
            <a:off x="614842" y="382352"/>
            <a:ext cx="9217024" cy="504056"/>
          </a:xfrm>
          <a:prstGeom prst="rect">
            <a:avLst/>
          </a:prstGeom>
        </p:spPr>
        <p:txBody>
          <a:bodyPr vert="horz" lIns="91440" tIns="45720" rIns="91440" bIns="45720" rtlCol="0" anchor="ctr"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rgbClr val="D86075"/>
                </a:solidFill>
              </a:rPr>
              <a:t>Click to edit Master title style</a:t>
            </a:r>
            <a:endParaRPr lang="en-US">
              <a:solidFill>
                <a:srgbClr val="D86075"/>
              </a:solidFill>
            </a:endParaRPr>
          </a:p>
        </p:txBody>
      </p:sp>
      <p:sp>
        <p:nvSpPr>
          <p:cNvPr id="10" name="TextBox 9">
            <a:extLst>
              <a:ext uri="{FF2B5EF4-FFF2-40B4-BE49-F238E27FC236}">
                <a16:creationId xmlns:a16="http://schemas.microsoft.com/office/drawing/2014/main" id="{97E84819-4C54-574F-8060-6984CD25582B}"/>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17580051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F918A"/>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EF26B9D4-44A7-DE48-9C31-0BB04BA68670}"/>
              </a:ext>
            </a:extLst>
          </p:cNvPr>
          <p:cNvSpPr>
            <a:spLocks noGrp="1"/>
          </p:cNvSpPr>
          <p:nvPr>
            <p:ph type="title"/>
          </p:nvPr>
        </p:nvSpPr>
        <p:spPr>
          <a:xfrm>
            <a:off x="551384" y="250402"/>
            <a:ext cx="11055789" cy="782960"/>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1057447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2" y="382352"/>
            <a:ext cx="9217024" cy="504056"/>
          </a:xfrm>
          <a:prstGeom prst="rect">
            <a:avLst/>
          </a:prstGeom>
        </p:spPr>
        <p:txBody>
          <a:bodyPr vert="horz" lIns="91440" tIns="45720" rIns="91440" bIns="45720" rtlCol="0" anchor="ctr"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rgbClr val="0C244C"/>
                </a:solidFill>
              </a:rPr>
              <a:t>Click to edit Master title style</a:t>
            </a:r>
            <a:endParaRPr lang="en-US">
              <a:solidFill>
                <a:srgbClr val="0C244C"/>
              </a:solidFill>
            </a:endParaRPr>
          </a:p>
        </p:txBody>
      </p:sp>
    </p:spTree>
    <p:extLst>
      <p:ext uri="{BB962C8B-B14F-4D97-AF65-F5344CB8AC3E}">
        <p14:creationId xmlns:p14="http://schemas.microsoft.com/office/powerpoint/2010/main" val="9954141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11644206"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2" y="382352"/>
            <a:ext cx="9217024" cy="504056"/>
          </a:xfrm>
          <a:prstGeom prst="rect">
            <a:avLst/>
          </a:prstGeom>
        </p:spPr>
        <p:txBody>
          <a:bodyPr vert="horz" lIns="91440" tIns="45720" rIns="91440" bIns="45720" rtlCol="0" anchor="ctr"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rgbClr val="0C244C"/>
                </a:solidFill>
              </a:rPr>
              <a:t>Click to edit Master title style</a:t>
            </a:r>
            <a:endParaRPr lang="en-US">
              <a:solidFill>
                <a:srgbClr val="0C244C"/>
              </a:solidFill>
            </a:endParaRPr>
          </a:p>
        </p:txBody>
      </p:sp>
    </p:spTree>
    <p:extLst>
      <p:ext uri="{BB962C8B-B14F-4D97-AF65-F5344CB8AC3E}">
        <p14:creationId xmlns:p14="http://schemas.microsoft.com/office/powerpoint/2010/main" val="26951213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63B1A4"/>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45952" y="236710"/>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5767193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3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chemeClr val="tx2"/>
                </a:solidFill>
                <a:latin typeface="Arial"/>
                <a:cs typeface="Arial"/>
              </a:defRPr>
            </a:lvl1pPr>
            <a:lvl2pPr marL="0" indent="0">
              <a:spcBef>
                <a:spcPts val="188"/>
              </a:spcBef>
              <a:buFontTx/>
              <a:buNone/>
              <a:defRPr sz="2000" cap="all">
                <a:solidFill>
                  <a:schemeClr val="tx2"/>
                </a:solidFill>
                <a:latin typeface="Arial"/>
                <a:cs typeface="Arial"/>
              </a:defRPr>
            </a:lvl2pPr>
            <a:lvl3pPr marL="0" indent="-135000">
              <a:spcBef>
                <a:spcPts val="188"/>
              </a:spcBef>
              <a:buFont typeface="Arial"/>
              <a:buChar char="•"/>
              <a:defRPr sz="2000">
                <a:solidFill>
                  <a:schemeClr val="tx2"/>
                </a:solidFill>
                <a:latin typeface="Arial"/>
                <a:cs typeface="Arial"/>
              </a:defRPr>
            </a:lvl3pPr>
            <a:lvl4pPr marL="324000" indent="-171450">
              <a:spcBef>
                <a:spcPts val="188"/>
              </a:spcBef>
              <a:buFont typeface="Arial"/>
              <a:buChar char="•"/>
              <a:defRPr sz="2000">
                <a:solidFill>
                  <a:schemeClr val="tx2"/>
                </a:solidFill>
                <a:latin typeface="Arial"/>
                <a:cs typeface="Arial"/>
              </a:defRPr>
            </a:lvl4pPr>
            <a:lvl5pPr marL="445500" indent="-135000">
              <a:spcBef>
                <a:spcPts val="188"/>
              </a:spcBef>
              <a:buFont typeface="Arial"/>
              <a:buChar char="•"/>
              <a:defRPr sz="2000">
                <a:solidFill>
                  <a:schemeClr val="tx2"/>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0" y="0"/>
            <a:ext cx="11644206"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35360" y="236710"/>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4328166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9" name="Round Diagonal Corner Rectangle 8">
            <a:extLst>
              <a:ext uri="{FF2B5EF4-FFF2-40B4-BE49-F238E27FC236}">
                <a16:creationId xmlns:a16="http://schemas.microsoft.com/office/drawing/2014/main" id="{42FEA488-D4E2-0343-A83D-08BB48D2752D}"/>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35360" y="243062"/>
            <a:ext cx="10801200" cy="792088"/>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658302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63CED192-F6AA-F84B-A24E-F2B1462C0185}"/>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2126A5E3-F8BB-9847-A268-2C44D477175C}"/>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5B616937-BF51-4049-AF81-62EC6F0226C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6522317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364878"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87517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0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1440161"/>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588553" y="-382224"/>
            <a:ext cx="1606547" cy="1606360"/>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34520842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4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3" y="0"/>
            <a:ext cx="11644206" cy="90872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364878" y="669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479376" y="1052736"/>
            <a:ext cx="11127797" cy="489654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890675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7B889128-811C-DE4A-B7A2-B59A0C053A56}"/>
              </a:ext>
            </a:extLst>
          </p:cNvPr>
          <p:cNvSpPr/>
          <p:nvPr/>
        </p:nvSpPr>
        <p:spPr>
          <a:xfrm flipH="1">
            <a:off x="0" y="0"/>
            <a:ext cx="11644206"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FEB1C999-967E-FC4C-BAD0-5FB4A50DC688}"/>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B9889083-EE2F-7A4E-A509-D04642586167}"/>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358273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3796287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11644206"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8149558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4" y="0"/>
            <a:ext cx="11705553"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243160"/>
            <a:ext cx="10801200" cy="792088"/>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4165079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2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3" y="0"/>
            <a:ext cx="11705550"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5239615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id="{73552B9F-8377-FB4F-8941-AB38DB9617E2}"/>
              </a:ext>
            </a:extLst>
          </p:cNvPr>
          <p:cNvSpPr/>
          <p:nvPr/>
        </p:nvSpPr>
        <p:spPr>
          <a:xfrm flipH="1">
            <a:off x="-4" y="0"/>
            <a:ext cx="11705553"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6599E6-9DC6-BA42-B07B-A51823709D52}"/>
              </a:ext>
            </a:extLst>
          </p:cNvPr>
          <p:cNvSpPr>
            <a:spLocks noGrp="1"/>
          </p:cNvSpPr>
          <p:nvPr>
            <p:ph type="title"/>
          </p:nvPr>
        </p:nvSpPr>
        <p:spPr>
          <a:xfrm>
            <a:off x="335360" y="235572"/>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1991866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2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4CC5ADD0-5755-9341-A794-D9405AB1CE9B}"/>
              </a:ext>
            </a:extLst>
          </p:cNvPr>
          <p:cNvSpPr/>
          <p:nvPr/>
        </p:nvSpPr>
        <p:spPr>
          <a:xfrm flipH="1">
            <a:off x="-3" y="0"/>
            <a:ext cx="11705550"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CB631168-B793-ED49-B934-593139FB844D}"/>
              </a:ext>
            </a:extLst>
          </p:cNvPr>
          <p:cNvSpPr>
            <a:spLocks noGrp="1"/>
          </p:cNvSpPr>
          <p:nvPr>
            <p:ph type="title"/>
          </p:nvPr>
        </p:nvSpPr>
        <p:spPr>
          <a:xfrm>
            <a:off x="335360" y="242728"/>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4070183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39478"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4851871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4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11644206"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727572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1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5814734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2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547797" y="350908"/>
            <a:ext cx="10732778" cy="581303"/>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714209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2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455711" y="343729"/>
            <a:ext cx="10732778" cy="581303"/>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165380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2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3B006B63-8E25-D245-AC46-2D9232FE60EF}"/>
              </a:ext>
            </a:extLst>
          </p:cNvPr>
          <p:cNvSpPr/>
          <p:nvPr/>
        </p:nvSpPr>
        <p:spPr>
          <a:xfrm flipH="1">
            <a:off x="-3" y="0"/>
            <a:ext cx="11644206"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E9AE0E48-35E1-674B-9BA8-70FDCA86D08C}"/>
              </a:ext>
            </a:extLst>
          </p:cNvPr>
          <p:cNvSpPr>
            <a:spLocks noGrp="1"/>
          </p:cNvSpPr>
          <p:nvPr>
            <p:ph type="title"/>
          </p:nvPr>
        </p:nvSpPr>
        <p:spPr>
          <a:xfrm>
            <a:off x="455711" y="343728"/>
            <a:ext cx="10732778" cy="581303"/>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2368D3C0-A3CA-1842-B423-E84646E29129}"/>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B290A2BC-7D5D-A24B-B48D-1F07B9826428}"/>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F3A597FB-2E42-6541-9B9F-09CAB4F3DCF5}"/>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274349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2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547797" y="343729"/>
            <a:ext cx="10732778" cy="581303"/>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282736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4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3" y="0"/>
            <a:ext cx="11644206"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547798" y="343729"/>
            <a:ext cx="10732778" cy="581303"/>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541231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0"/>
            <a:ext cx="12192000" cy="6290658"/>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itle Placeholder 1">
            <a:extLst>
              <a:ext uri="{FF2B5EF4-FFF2-40B4-BE49-F238E27FC236}">
                <a16:creationId xmlns:a16="http://schemas.microsoft.com/office/drawing/2014/main" id="{87BCE467-8FF7-7945-878B-23B94E0DB33B}"/>
              </a:ext>
            </a:extLst>
          </p:cNvPr>
          <p:cNvSpPr>
            <a:spLocks noGrp="1"/>
          </p:cNvSpPr>
          <p:nvPr>
            <p:ph type="title"/>
          </p:nvPr>
        </p:nvSpPr>
        <p:spPr>
          <a:xfrm>
            <a:off x="719403" y="413792"/>
            <a:ext cx="7872875"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GB"/>
              <a:t>Click to edit Master title style</a:t>
            </a:r>
            <a:endParaRPr lang="en-US"/>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0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6" name="TextBox 5">
            <a:extLst>
              <a:ext uri="{FF2B5EF4-FFF2-40B4-BE49-F238E27FC236}">
                <a16:creationId xmlns:a16="http://schemas.microsoft.com/office/drawing/2014/main" id="{3139E716-9E10-714C-83A4-72BF32D9A06F}"/>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579905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27384"/>
            <a:ext cx="12192000" cy="6336704"/>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9" name="Round Diagonal Corner Rectangle 1">
            <a:extLst>
              <a:ext uri="{FF2B5EF4-FFF2-40B4-BE49-F238E27FC236}">
                <a16:creationId xmlns:a16="http://schemas.microsoft.com/office/drawing/2014/main" id="{3F88AE3B-7175-C041-AAAD-12637C94CFDB}"/>
              </a:ext>
            </a:extLst>
          </p:cNvPr>
          <p:cNvSpPr/>
          <p:nvPr userDrawn="1"/>
        </p:nvSpPr>
        <p:spPr>
          <a:xfrm rot="16200000">
            <a:off x="1251736" y="1336494"/>
            <a:ext cx="4071888" cy="4944532"/>
          </a:xfrm>
          <a:prstGeom prst="round2Diag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0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1127448" y="2118083"/>
            <a:ext cx="4128459" cy="2952328"/>
          </a:xfrm>
          <a:prstGeom prst="rect">
            <a:avLst/>
          </a:prstGeom>
        </p:spPr>
        <p:txBody>
          <a:bodyPr>
            <a:noAutofit/>
          </a:bodyPr>
          <a:lstStyle>
            <a:lvl1pPr marL="0" indent="0" algn="l">
              <a:buFontTx/>
              <a:buNone/>
              <a:defRPr sz="2000" b="0">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45EB2F5-E211-E341-AB58-42AECA97C666}"/>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42218406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1"/>
            <a:ext cx="12192000" cy="6326709"/>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0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9" name="Round Diagonal Corner Rectangle 1">
            <a:extLst>
              <a:ext uri="{FF2B5EF4-FFF2-40B4-BE49-F238E27FC236}">
                <a16:creationId xmlns:a16="http://schemas.microsoft.com/office/drawing/2014/main" id="{84FC0CDD-8383-D347-AA8B-B45D50C06531}"/>
              </a:ext>
            </a:extLst>
          </p:cNvPr>
          <p:cNvSpPr/>
          <p:nvPr userDrawn="1"/>
        </p:nvSpPr>
        <p:spPr>
          <a:xfrm rot="16200000">
            <a:off x="939710" y="1346621"/>
            <a:ext cx="4071888" cy="4944532"/>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911425" y="2348880"/>
            <a:ext cx="4128459" cy="3024336"/>
          </a:xfrm>
          <a:prstGeom prst="rect">
            <a:avLst/>
          </a:prstGeom>
        </p:spPr>
        <p:txBody>
          <a:bodyPr>
            <a:noAutofit/>
          </a:bodyPr>
          <a:lstStyle>
            <a:lvl1pPr marL="0" indent="0" algn="l">
              <a:buFontTx/>
              <a:buNone/>
              <a:defRPr sz="2000" b="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9630329-6122-484E-ADA4-5A38BAD4F037}"/>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27506293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p:nvPr>
        </p:nvSpPr>
        <p:spPr>
          <a:xfrm>
            <a:off x="3623735" y="2004538"/>
            <a:ext cx="4944532" cy="2648599"/>
          </a:xfrm>
          <a:prstGeom prst="rect">
            <a:avLst/>
          </a:prstGeom>
        </p:spPr>
        <p:txBody>
          <a:bodyPr>
            <a:noAutofit/>
          </a:bodyPr>
          <a:lstStyle>
            <a:lvl1pPr marL="0" indent="0" algn="l">
              <a:buFontTx/>
              <a:buNone/>
              <a:defRPr sz="20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20537618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5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hasCustomPrompt="1"/>
          </p:nvPr>
        </p:nvSpPr>
        <p:spPr>
          <a:xfrm>
            <a:off x="3623734" y="2276873"/>
            <a:ext cx="4944532" cy="698745"/>
          </a:xfrm>
          <a:prstGeom prst="rect">
            <a:avLst/>
          </a:prstGeom>
        </p:spPr>
        <p:txBody>
          <a:bodyPr>
            <a:noAutofit/>
          </a:bodyPr>
          <a:lstStyle>
            <a:lvl1pPr marL="0" indent="0" algn="ctr">
              <a:buFontTx/>
              <a:buNone/>
              <a:defRPr sz="40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Thank You</a:t>
            </a:r>
          </a:p>
        </p:txBody>
      </p:sp>
      <p:sp>
        <p:nvSpPr>
          <p:cNvPr id="12" name="TextBox 11">
            <a:extLst>
              <a:ext uri="{FF2B5EF4-FFF2-40B4-BE49-F238E27FC236}">
                <a16:creationId xmlns:a16="http://schemas.microsoft.com/office/drawing/2014/main" id="{1BD5E7FF-3B06-CE47-BAE2-8A738E6E3752}"/>
              </a:ext>
            </a:extLst>
          </p:cNvPr>
          <p:cNvSpPr txBox="1"/>
          <p:nvPr/>
        </p:nvSpPr>
        <p:spPr>
          <a:xfrm>
            <a:off x="4378171" y="4218572"/>
            <a:ext cx="3435658" cy="369332"/>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AU" sz="1800" b="0" i="0" kern="1200" spc="225">
                <a:solidFill>
                  <a:schemeClr val="bg1"/>
                </a:solidFill>
                <a:latin typeface="Arial" panose="020B0604020202020204" pitchFamily="34" charset="0"/>
                <a:ea typeface="Roboto light" pitchFamily="2" charset="0"/>
                <a:cs typeface="Arial" panose="020B0604020202020204" pitchFamily="34" charset="0"/>
              </a:rPr>
              <a:t>www.caritas.org.au</a:t>
            </a:r>
          </a:p>
        </p:txBody>
      </p:sp>
      <p:sp>
        <p:nvSpPr>
          <p:cNvPr id="10" name="Freeform: Shape 3">
            <a:extLst>
              <a:ext uri="{FF2B5EF4-FFF2-40B4-BE49-F238E27FC236}">
                <a16:creationId xmlns:a16="http://schemas.microsoft.com/office/drawing/2014/main" id="{F426E386-A88B-9643-8DBF-4D88CDF2CEDC}"/>
              </a:ext>
            </a:extLst>
          </p:cNvPr>
          <p:cNvSpPr/>
          <p:nvPr/>
        </p:nvSpPr>
        <p:spPr>
          <a:xfrm>
            <a:off x="4499638" y="2076410"/>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noFill/>
            <a:prstDash val="solid"/>
            <a:miter/>
          </a:ln>
        </p:spPr>
        <p:txBody>
          <a:bodyPr rtlCol="0" anchor="ctr"/>
          <a:lstStyle/>
          <a:p>
            <a:endParaRPr lang="en-AU"/>
          </a:p>
        </p:txBody>
      </p:sp>
      <p:pic>
        <p:nvPicPr>
          <p:cNvPr id="2" name="Picture 1">
            <a:extLst>
              <a:ext uri="{FF2B5EF4-FFF2-40B4-BE49-F238E27FC236}">
                <a16:creationId xmlns:a16="http://schemas.microsoft.com/office/drawing/2014/main" id="{D7391A73-72E7-9D48-BB43-16F1429F02A7}"/>
              </a:ext>
            </a:extLst>
          </p:cNvPr>
          <p:cNvPicPr>
            <a:picLocks noChangeAspect="1"/>
          </p:cNvPicPr>
          <p:nvPr/>
        </p:nvPicPr>
        <p:blipFill>
          <a:blip r:embed="rId2"/>
          <a:stretch>
            <a:fillRect/>
          </a:stretch>
        </p:blipFill>
        <p:spPr>
          <a:xfrm>
            <a:off x="4569096" y="3153669"/>
            <a:ext cx="3053808" cy="837935"/>
          </a:xfrm>
          <a:prstGeom prst="rect">
            <a:avLst/>
          </a:prstGeom>
        </p:spPr>
      </p:pic>
    </p:spTree>
    <p:extLst>
      <p:ext uri="{BB962C8B-B14F-4D97-AF65-F5344CB8AC3E}">
        <p14:creationId xmlns:p14="http://schemas.microsoft.com/office/powerpoint/2010/main" val="2288340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AD61DED6-6F59-4313-9750-39CDEA464BCF}"/>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11102206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22224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269981"/>
            <a:ext cx="12192000" cy="7127981"/>
          </a:xfrm>
          <a:custGeom>
            <a:avLst/>
            <a:gdLst/>
            <a:ahLst/>
            <a:cxnLst/>
            <a:rect l="l" t="t" r="r" b="b"/>
            <a:pathLst>
              <a:path w="13004800" h="9753600">
                <a:moveTo>
                  <a:pt x="13004800" y="0"/>
                </a:moveTo>
                <a:lnTo>
                  <a:pt x="0" y="0"/>
                </a:lnTo>
                <a:lnTo>
                  <a:pt x="0" y="9753600"/>
                </a:lnTo>
                <a:lnTo>
                  <a:pt x="13004800" y="9753600"/>
                </a:lnTo>
                <a:lnTo>
                  <a:pt x="13004800" y="0"/>
                </a:lnTo>
                <a:close/>
              </a:path>
            </a:pathLst>
          </a:custGeom>
          <a:solidFill>
            <a:srgbClr val="762000"/>
          </a:solidFill>
        </p:spPr>
        <p:txBody>
          <a:bodyPr wrap="square" lIns="0" tIns="0" rIns="0" bIns="0" rtlCol="0"/>
          <a:lstStyle/>
          <a:p>
            <a:endParaRPr sz="1266"/>
          </a:p>
        </p:txBody>
      </p:sp>
      <p:pic>
        <p:nvPicPr>
          <p:cNvPr id="4" name="Picture 3">
            <a:extLst>
              <a:ext uri="{FF2B5EF4-FFF2-40B4-BE49-F238E27FC236}">
                <a16:creationId xmlns:a16="http://schemas.microsoft.com/office/drawing/2014/main" id="{4176FC47-9FBB-4582-9F94-183889C455E8}"/>
              </a:ext>
            </a:extLst>
          </p:cNvPr>
          <p:cNvPicPr>
            <a:picLocks noChangeAspect="1"/>
          </p:cNvPicPr>
          <p:nvPr userDrawn="1"/>
        </p:nvPicPr>
        <p:blipFill>
          <a:blip r:embed="rId2"/>
          <a:stretch>
            <a:fillRect/>
          </a:stretch>
        </p:blipFill>
        <p:spPr>
          <a:xfrm>
            <a:off x="10776520" y="6378546"/>
            <a:ext cx="1210692" cy="359611"/>
          </a:xfrm>
          <a:prstGeom prst="rect">
            <a:avLst/>
          </a:prstGeom>
        </p:spPr>
      </p:pic>
    </p:spTree>
    <p:extLst>
      <p:ext uri="{BB962C8B-B14F-4D97-AF65-F5344CB8AC3E}">
        <p14:creationId xmlns:p14="http://schemas.microsoft.com/office/powerpoint/2010/main" val="2097008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3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366034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3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4" name="Title 1">
            <a:extLst>
              <a:ext uri="{FF2B5EF4-FFF2-40B4-BE49-F238E27FC236}">
                <a16:creationId xmlns:a16="http://schemas.microsoft.com/office/drawing/2014/main" id="{DB7B3968-B42F-264E-9858-F96AD0256636}"/>
              </a:ext>
            </a:extLst>
          </p:cNvPr>
          <p:cNvSpPr>
            <a:spLocks noGrp="1"/>
          </p:cNvSpPr>
          <p:nvPr>
            <p:ph type="ctrTitle" hasCustomPrompt="1"/>
          </p:nvPr>
        </p:nvSpPr>
        <p:spPr>
          <a:xfrm>
            <a:off x="408871" y="3256100"/>
            <a:ext cx="9144000" cy="1440160"/>
          </a:xfrm>
          <a:prstGeom prst="rect">
            <a:avLst/>
          </a:prstGeom>
        </p:spPr>
        <p:txBody>
          <a:bodyPr anchor="ctr"/>
          <a:lstStyle>
            <a:lvl1pPr algn="l">
              <a:defRPr sz="4000" b="1" cap="all" baseline="0">
                <a:solidFill>
                  <a:schemeClr val="bg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07423150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image" Target="../media/image2.emf"/><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bg object 17">
            <a:extLst>
              <a:ext uri="{FF2B5EF4-FFF2-40B4-BE49-F238E27FC236}">
                <a16:creationId xmlns:a16="http://schemas.microsoft.com/office/drawing/2014/main" id="{6242D198-E2DD-0341-A688-39C5FF3F8A86}"/>
              </a:ext>
            </a:extLst>
          </p:cNvPr>
          <p:cNvSpPr/>
          <p:nvPr/>
        </p:nvSpPr>
        <p:spPr>
          <a:xfrm>
            <a:off x="0" y="6309322"/>
            <a:ext cx="12192000" cy="548679"/>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a:p>
        </p:txBody>
      </p:sp>
      <p:pic>
        <p:nvPicPr>
          <p:cNvPr id="3" name="Picture 2">
            <a:extLst>
              <a:ext uri="{FF2B5EF4-FFF2-40B4-BE49-F238E27FC236}">
                <a16:creationId xmlns:a16="http://schemas.microsoft.com/office/drawing/2014/main" id="{883246BC-366E-CA46-8DD2-A93F93232E15}"/>
              </a:ext>
            </a:extLst>
          </p:cNvPr>
          <p:cNvPicPr>
            <a:picLocks noChangeAspect="1"/>
          </p:cNvPicPr>
          <p:nvPr/>
        </p:nvPicPr>
        <p:blipFill>
          <a:blip r:embed="rId73"/>
          <a:stretch>
            <a:fillRect/>
          </a:stretch>
        </p:blipFill>
        <p:spPr>
          <a:xfrm>
            <a:off x="10848528" y="6414549"/>
            <a:ext cx="1138684" cy="338223"/>
          </a:xfrm>
          <a:prstGeom prst="rect">
            <a:avLst/>
          </a:prstGeom>
        </p:spPr>
      </p:pic>
      <p:sp>
        <p:nvSpPr>
          <p:cNvPr id="4" name="bg object 17">
            <a:extLst>
              <a:ext uri="{FF2B5EF4-FFF2-40B4-BE49-F238E27FC236}">
                <a16:creationId xmlns:a16="http://schemas.microsoft.com/office/drawing/2014/main" id="{5CEE8032-5385-D94F-965F-00187829DB18}"/>
              </a:ext>
            </a:extLst>
          </p:cNvPr>
          <p:cNvSpPr/>
          <p:nvPr userDrawn="1"/>
        </p:nvSpPr>
        <p:spPr>
          <a:xfrm>
            <a:off x="0" y="6237312"/>
            <a:ext cx="12192000" cy="620693"/>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a:p>
        </p:txBody>
      </p:sp>
      <p:pic>
        <p:nvPicPr>
          <p:cNvPr id="5" name="Picture 4">
            <a:extLst>
              <a:ext uri="{FF2B5EF4-FFF2-40B4-BE49-F238E27FC236}">
                <a16:creationId xmlns:a16="http://schemas.microsoft.com/office/drawing/2014/main" id="{2D4C7B6A-48AC-2145-8341-AE54C36320F8}"/>
              </a:ext>
            </a:extLst>
          </p:cNvPr>
          <p:cNvPicPr>
            <a:picLocks noChangeAspect="1"/>
          </p:cNvPicPr>
          <p:nvPr userDrawn="1"/>
        </p:nvPicPr>
        <p:blipFill>
          <a:blip r:embed="rId74"/>
          <a:stretch>
            <a:fillRect/>
          </a:stretch>
        </p:blipFill>
        <p:spPr>
          <a:xfrm>
            <a:off x="10776520" y="6378546"/>
            <a:ext cx="1210692" cy="359611"/>
          </a:xfrm>
          <a:prstGeom prst="rect">
            <a:avLst/>
          </a:prstGeom>
        </p:spPr>
      </p:pic>
    </p:spTree>
    <p:extLst>
      <p:ext uri="{BB962C8B-B14F-4D97-AF65-F5344CB8AC3E}">
        <p14:creationId xmlns:p14="http://schemas.microsoft.com/office/powerpoint/2010/main" val="746531459"/>
      </p:ext>
    </p:extLst>
  </p:cSld>
  <p:clrMap bg1="lt1" tx1="dk1" bg2="lt2" tx2="dk2" accent1="accent1" accent2="accent2" accent3="accent3" accent4="accent4" accent5="accent5" accent6="accent6" hlink="hlink" folHlink="folHlink"/>
  <p:sldLayoutIdLst>
    <p:sldLayoutId id="2147483819" r:id="rId1"/>
    <p:sldLayoutId id="2147483765" r:id="rId2"/>
    <p:sldLayoutId id="2147483818" r:id="rId3"/>
    <p:sldLayoutId id="2147483766" r:id="rId4"/>
    <p:sldLayoutId id="2147483760" r:id="rId5"/>
    <p:sldLayoutId id="2147483761" r:id="rId6"/>
    <p:sldLayoutId id="2147483762" r:id="rId7"/>
    <p:sldLayoutId id="2147483763" r:id="rId8"/>
    <p:sldLayoutId id="2147483764"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820" r:id="rId18"/>
    <p:sldLayoutId id="2147483775" r:id="rId19"/>
    <p:sldLayoutId id="2147483776" r:id="rId20"/>
    <p:sldLayoutId id="2147483777" r:id="rId21"/>
    <p:sldLayoutId id="2147483778" r:id="rId22"/>
    <p:sldLayoutId id="2147483821" r:id="rId23"/>
    <p:sldLayoutId id="2147483779" r:id="rId24"/>
    <p:sldLayoutId id="2147483780" r:id="rId25"/>
    <p:sldLayoutId id="2147483781" r:id="rId26"/>
    <p:sldLayoutId id="2147483782" r:id="rId27"/>
    <p:sldLayoutId id="2147483822" r:id="rId28"/>
    <p:sldLayoutId id="2147483783" r:id="rId29"/>
    <p:sldLayoutId id="2147483784" r:id="rId30"/>
    <p:sldLayoutId id="2147483832" r:id="rId31"/>
    <p:sldLayoutId id="2147483785" r:id="rId32"/>
    <p:sldLayoutId id="2147483786" r:id="rId33"/>
    <p:sldLayoutId id="2147483823" r:id="rId34"/>
    <p:sldLayoutId id="2147483831" r:id="rId35"/>
    <p:sldLayoutId id="2147483787" r:id="rId36"/>
    <p:sldLayoutId id="2147483788" r:id="rId37"/>
    <p:sldLayoutId id="2147483789" r:id="rId38"/>
    <p:sldLayoutId id="2147483790" r:id="rId39"/>
    <p:sldLayoutId id="2147483824" r:id="rId40"/>
    <p:sldLayoutId id="2147483791" r:id="rId41"/>
    <p:sldLayoutId id="2147483792" r:id="rId42"/>
    <p:sldLayoutId id="2147483793" r:id="rId43"/>
    <p:sldLayoutId id="2147483794" r:id="rId44"/>
    <p:sldLayoutId id="2147483795" r:id="rId45"/>
    <p:sldLayoutId id="2147483825" r:id="rId46"/>
    <p:sldLayoutId id="2147483796" r:id="rId47"/>
    <p:sldLayoutId id="2147483797" r:id="rId48"/>
    <p:sldLayoutId id="2147483798" r:id="rId49"/>
    <p:sldLayoutId id="2147483833" r:id="rId50"/>
    <p:sldLayoutId id="2147483799" r:id="rId51"/>
    <p:sldLayoutId id="2147483800" r:id="rId52"/>
    <p:sldLayoutId id="2147483826" r:id="rId53"/>
    <p:sldLayoutId id="2147483801" r:id="rId54"/>
    <p:sldLayoutId id="2147483802" r:id="rId55"/>
    <p:sldLayoutId id="2147483803" r:id="rId56"/>
    <p:sldLayoutId id="2147483804" r:id="rId57"/>
    <p:sldLayoutId id="2147483805" r:id="rId58"/>
    <p:sldLayoutId id="2147483827" r:id="rId59"/>
    <p:sldLayoutId id="2147483806" r:id="rId60"/>
    <p:sldLayoutId id="2147483807" r:id="rId61"/>
    <p:sldLayoutId id="2147483808" r:id="rId62"/>
    <p:sldLayoutId id="2147483809" r:id="rId63"/>
    <p:sldLayoutId id="2147483828" r:id="rId64"/>
    <p:sldLayoutId id="2147483810" r:id="rId65"/>
    <p:sldLayoutId id="2147483811" r:id="rId66"/>
    <p:sldLayoutId id="2147483812" r:id="rId67"/>
    <p:sldLayoutId id="2147483813" r:id="rId68"/>
    <p:sldLayoutId id="2147483814" r:id="rId69"/>
    <p:sldLayoutId id="2147483815" r:id="rId70"/>
    <p:sldLayoutId id="2147483834" r:id="rId7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3" Type="http://schemas.openxmlformats.org/officeDocument/2006/relationships/hyperlink" Target="https://www.internationalwomensday.com/"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1.xml"/><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6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6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6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FCB95-6959-4855-92CB-C4A96F860738}"/>
              </a:ext>
            </a:extLst>
          </p:cNvPr>
          <p:cNvSpPr>
            <a:spLocks noGrp="1"/>
          </p:cNvSpPr>
          <p:nvPr>
            <p:ph type="ctrTitle"/>
          </p:nvPr>
        </p:nvSpPr>
        <p:spPr/>
        <p:txBody>
          <a:bodyPr/>
          <a:lstStyle/>
          <a:p>
            <a:r>
              <a:rPr lang="en-US" sz="4400"/>
              <a:t>International women’s day </a:t>
            </a:r>
            <a:br>
              <a:rPr lang="en-US" sz="4400"/>
            </a:br>
            <a:r>
              <a:rPr lang="en-US" sz="4400"/>
              <a:t>reflection</a:t>
            </a:r>
            <a:endParaRPr lang="en-AU" sz="4400"/>
          </a:p>
        </p:txBody>
      </p:sp>
      <p:pic>
        <p:nvPicPr>
          <p:cNvPr id="7" name="Picture Placeholder 6" descr="A group of young women sit  and eat together at a long dining table.">
            <a:extLst>
              <a:ext uri="{FF2B5EF4-FFF2-40B4-BE49-F238E27FC236}">
                <a16:creationId xmlns:a16="http://schemas.microsoft.com/office/drawing/2014/main" id="{169E3D1D-15AA-488B-AD46-82DC4FCA1DF5}"/>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0"/>
            <a:ext cx="12192000" cy="2974999"/>
          </a:xfrm>
        </p:spPr>
      </p:pic>
    </p:spTree>
    <p:extLst>
      <p:ext uri="{BB962C8B-B14F-4D97-AF65-F5344CB8AC3E}">
        <p14:creationId xmlns:p14="http://schemas.microsoft.com/office/powerpoint/2010/main" val="4043736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woman smiles as she holds her baby up in front of her. Two other children watch on.">
            <a:extLst>
              <a:ext uri="{FF2B5EF4-FFF2-40B4-BE49-F238E27FC236}">
                <a16:creationId xmlns:a16="http://schemas.microsoft.com/office/drawing/2014/main" id="{8D4E879A-CBDC-43D2-A93E-6D17B4189E44}"/>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9133"/>
          <a:stretch/>
        </p:blipFill>
        <p:spPr>
          <a:xfrm>
            <a:off x="0" y="0"/>
            <a:ext cx="12192000" cy="6237288"/>
          </a:xfrm>
        </p:spPr>
      </p:pic>
      <p:sp>
        <p:nvSpPr>
          <p:cNvPr id="7" name="Round Single Corner Rectangle 10">
            <a:extLst>
              <a:ext uri="{FF2B5EF4-FFF2-40B4-BE49-F238E27FC236}">
                <a16:creationId xmlns:a16="http://schemas.microsoft.com/office/drawing/2014/main" id="{F2E1E64B-9D89-41D5-9AAD-2146952145C1}"/>
              </a:ext>
            </a:extLst>
          </p:cNvPr>
          <p:cNvSpPr/>
          <p:nvPr/>
        </p:nvSpPr>
        <p:spPr>
          <a:xfrm>
            <a:off x="0" y="0"/>
            <a:ext cx="4819649" cy="6237312"/>
          </a:xfrm>
          <a:prstGeom prst="round1Rect">
            <a:avLst>
              <a:gd name="adj" fmla="val 23287"/>
            </a:avLst>
          </a:prstGeom>
          <a:solidFill>
            <a:srgbClr val="C3DDD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19922480-39B5-4745-B24B-791BDFCC55B4}"/>
              </a:ext>
            </a:extLst>
          </p:cNvPr>
          <p:cNvSpPr>
            <a:spLocks noGrp="1"/>
          </p:cNvSpPr>
          <p:nvPr>
            <p:ph type="body" sz="quarter" idx="12"/>
          </p:nvPr>
        </p:nvSpPr>
        <p:spPr>
          <a:xfrm>
            <a:off x="386199" y="703278"/>
            <a:ext cx="4143597" cy="4830755"/>
          </a:xfrm>
        </p:spPr>
        <p:txBody>
          <a:bodyPr/>
          <a:lstStyle/>
          <a:p>
            <a:pPr>
              <a:lnSpc>
                <a:spcPts val="4000"/>
              </a:lnSpc>
              <a:spcBef>
                <a:spcPts val="0"/>
              </a:spcBef>
            </a:pPr>
            <a:r>
              <a:rPr lang="en-AU" sz="3200"/>
              <a:t>Today, </a:t>
            </a:r>
          </a:p>
          <a:p>
            <a:pPr>
              <a:lnSpc>
                <a:spcPts val="4000"/>
              </a:lnSpc>
              <a:spcBef>
                <a:spcPts val="0"/>
              </a:spcBef>
            </a:pPr>
            <a:r>
              <a:rPr lang="en-AU" sz="3200"/>
              <a:t>we commit ourselves to #</a:t>
            </a:r>
            <a:r>
              <a:rPr lang="en-AU" sz="3200" err="1"/>
              <a:t>EmbraceEquity</a:t>
            </a:r>
            <a:r>
              <a:rPr lang="en-AU" sz="3200"/>
              <a:t> </a:t>
            </a:r>
          </a:p>
          <a:p>
            <a:pPr>
              <a:lnSpc>
                <a:spcPts val="4000"/>
              </a:lnSpc>
              <a:spcBef>
                <a:spcPts val="0"/>
              </a:spcBef>
            </a:pPr>
            <a:r>
              <a:rPr lang="en-AU" sz="3200"/>
              <a:t>so that all people, in whichever place or circumstance, </a:t>
            </a:r>
          </a:p>
          <a:p>
            <a:pPr>
              <a:lnSpc>
                <a:spcPts val="4000"/>
              </a:lnSpc>
              <a:spcBef>
                <a:spcPts val="0"/>
              </a:spcBef>
            </a:pPr>
            <a:r>
              <a:rPr lang="en-AU" sz="3200"/>
              <a:t>have what they need to live fully.</a:t>
            </a:r>
          </a:p>
        </p:txBody>
      </p:sp>
    </p:spTree>
    <p:extLst>
      <p:ext uri="{BB962C8B-B14F-4D97-AF65-F5344CB8AC3E}">
        <p14:creationId xmlns:p14="http://schemas.microsoft.com/office/powerpoint/2010/main" val="2251169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9AA01-C4F4-459B-B8F2-BA467B541E8E}"/>
              </a:ext>
            </a:extLst>
          </p:cNvPr>
          <p:cNvSpPr>
            <a:spLocks noGrp="1"/>
          </p:cNvSpPr>
          <p:nvPr>
            <p:ph type="title"/>
          </p:nvPr>
        </p:nvSpPr>
        <p:spPr>
          <a:xfrm>
            <a:off x="408512" y="243062"/>
            <a:ext cx="10801200" cy="792088"/>
          </a:xfrm>
        </p:spPr>
        <p:txBody>
          <a:bodyPr/>
          <a:lstStyle/>
          <a:p>
            <a:r>
              <a:rPr lang="en-AU"/>
              <a:t>prayer</a:t>
            </a:r>
          </a:p>
        </p:txBody>
      </p:sp>
      <p:sp>
        <p:nvSpPr>
          <p:cNvPr id="4" name="TextBox 3">
            <a:extLst>
              <a:ext uri="{FF2B5EF4-FFF2-40B4-BE49-F238E27FC236}">
                <a16:creationId xmlns:a16="http://schemas.microsoft.com/office/drawing/2014/main" id="{3B0C32C7-9CA6-4B8D-B1FA-D179C5DC6F0C}"/>
              </a:ext>
            </a:extLst>
          </p:cNvPr>
          <p:cNvSpPr txBox="1"/>
          <p:nvPr/>
        </p:nvSpPr>
        <p:spPr>
          <a:xfrm>
            <a:off x="408512" y="1414672"/>
            <a:ext cx="11165867" cy="4674165"/>
          </a:xfrm>
          <a:prstGeom prst="rect">
            <a:avLst/>
          </a:prstGeom>
          <a:noFill/>
        </p:spPr>
        <p:txBody>
          <a:bodyPr wrap="square" rtlCol="0">
            <a:spAutoFit/>
          </a:bodyPr>
          <a:lstStyle/>
          <a:p>
            <a:pPr>
              <a:lnSpc>
                <a:spcPts val="4000"/>
              </a:lnSpc>
            </a:pPr>
            <a:r>
              <a:rPr lang="en-AU" sz="3200"/>
              <a:t>God, whose love and goodness gathers us in:</a:t>
            </a:r>
          </a:p>
          <a:p>
            <a:pPr>
              <a:lnSpc>
                <a:spcPts val="4000"/>
              </a:lnSpc>
            </a:pPr>
            <a:r>
              <a:rPr lang="en-AU" sz="3200"/>
              <a:t>we pray for women all over the world, </a:t>
            </a:r>
          </a:p>
          <a:p>
            <a:pPr>
              <a:lnSpc>
                <a:spcPts val="4000"/>
              </a:lnSpc>
            </a:pPr>
            <a:r>
              <a:rPr lang="en-AU" sz="3200"/>
              <a:t>especially those challenged by poverty and other injustice.</a:t>
            </a:r>
          </a:p>
          <a:p>
            <a:pPr>
              <a:lnSpc>
                <a:spcPts val="4000"/>
              </a:lnSpc>
            </a:pPr>
            <a:r>
              <a:rPr lang="en-AU" sz="3200"/>
              <a:t>Stir us to know women’s dignity.</a:t>
            </a:r>
          </a:p>
          <a:p>
            <a:pPr>
              <a:lnSpc>
                <a:spcPts val="4000"/>
              </a:lnSpc>
            </a:pPr>
            <a:r>
              <a:rPr lang="en-AU" sz="3200"/>
              <a:t>Quieten us to listen to women’s voices.</a:t>
            </a:r>
          </a:p>
          <a:p>
            <a:pPr>
              <a:lnSpc>
                <a:spcPts val="4000"/>
              </a:lnSpc>
            </a:pPr>
            <a:r>
              <a:rPr lang="en-AU" sz="3200"/>
              <a:t>Awaken us to see women’s realities.</a:t>
            </a:r>
          </a:p>
          <a:p>
            <a:pPr>
              <a:lnSpc>
                <a:spcPts val="4000"/>
              </a:lnSpc>
            </a:pPr>
            <a:r>
              <a:rPr lang="en-AU" sz="3200"/>
              <a:t>Strengthen us to stand for women’s rights.</a:t>
            </a:r>
          </a:p>
          <a:p>
            <a:pPr>
              <a:lnSpc>
                <a:spcPts val="4000"/>
              </a:lnSpc>
            </a:pPr>
            <a:r>
              <a:rPr lang="en-AU" sz="3200"/>
              <a:t>Fill us with hope to make a better future together. </a:t>
            </a:r>
          </a:p>
          <a:p>
            <a:pPr>
              <a:lnSpc>
                <a:spcPts val="4000"/>
              </a:lnSpc>
            </a:pPr>
            <a:r>
              <a:rPr lang="en-AU" sz="3200"/>
              <a:t>Amen.</a:t>
            </a:r>
          </a:p>
        </p:txBody>
      </p:sp>
    </p:spTree>
    <p:extLst>
      <p:ext uri="{BB962C8B-B14F-4D97-AF65-F5344CB8AC3E}">
        <p14:creationId xmlns:p14="http://schemas.microsoft.com/office/powerpoint/2010/main" val="1208830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9AA01-C4F4-459B-B8F2-BA467B541E8E}"/>
              </a:ext>
            </a:extLst>
          </p:cNvPr>
          <p:cNvSpPr>
            <a:spLocks noGrp="1"/>
          </p:cNvSpPr>
          <p:nvPr>
            <p:ph type="ctrTitle"/>
          </p:nvPr>
        </p:nvSpPr>
        <p:spPr/>
        <p:txBody>
          <a:bodyPr/>
          <a:lstStyle/>
          <a:p>
            <a:r>
              <a:rPr lang="en-AU"/>
              <a:t>LEARN MORE</a:t>
            </a:r>
          </a:p>
        </p:txBody>
      </p:sp>
      <p:sp>
        <p:nvSpPr>
          <p:cNvPr id="4" name="TextBox 3">
            <a:extLst>
              <a:ext uri="{FF2B5EF4-FFF2-40B4-BE49-F238E27FC236}">
                <a16:creationId xmlns:a16="http://schemas.microsoft.com/office/drawing/2014/main" id="{3B0C32C7-9CA6-4B8D-B1FA-D179C5DC6F0C}"/>
              </a:ext>
            </a:extLst>
          </p:cNvPr>
          <p:cNvSpPr txBox="1"/>
          <p:nvPr/>
        </p:nvSpPr>
        <p:spPr>
          <a:xfrm>
            <a:off x="408871" y="2364497"/>
            <a:ext cx="11447769" cy="3631763"/>
          </a:xfrm>
          <a:prstGeom prst="rect">
            <a:avLst/>
          </a:prstGeom>
          <a:noFill/>
        </p:spPr>
        <p:txBody>
          <a:bodyPr wrap="square" rtlCol="0">
            <a:spAutoFit/>
          </a:bodyPr>
          <a:lstStyle/>
          <a:p>
            <a:pPr>
              <a:lnSpc>
                <a:spcPts val="2400"/>
              </a:lnSpc>
              <a:spcAft>
                <a:spcPts val="1200"/>
              </a:spcAft>
            </a:pPr>
            <a:r>
              <a:rPr lang="en-US" sz="2000">
                <a:solidFill>
                  <a:srgbClr val="0C244C"/>
                </a:solidFill>
                <a:latin typeface="Arial" panose="020B0604020202020204" pitchFamily="34" charset="0"/>
                <a:cs typeface="Arial" panose="020B0604020202020204" pitchFamily="34" charset="0"/>
              </a:rPr>
              <a:t>Started by the Suffragettes in the early 1900s, the first </a:t>
            </a:r>
            <a:r>
              <a:rPr lang="en-US" sz="2000" b="1">
                <a:solidFill>
                  <a:srgbClr val="0C244C"/>
                </a:solidFill>
                <a:latin typeface="Arial" panose="020B0604020202020204" pitchFamily="34" charset="0"/>
                <a:cs typeface="Arial" panose="020B0604020202020204" pitchFamily="34" charset="0"/>
              </a:rPr>
              <a:t>International Women's Day</a:t>
            </a:r>
            <a:r>
              <a:rPr lang="en-US" sz="2000">
                <a:solidFill>
                  <a:srgbClr val="0C244C"/>
                </a:solidFill>
                <a:latin typeface="Arial" panose="020B0604020202020204" pitchFamily="34" charset="0"/>
                <a:cs typeface="Arial" panose="020B0604020202020204" pitchFamily="34" charset="0"/>
              </a:rPr>
              <a:t> was celebrated in 1911. </a:t>
            </a:r>
          </a:p>
          <a:p>
            <a:pPr>
              <a:lnSpc>
                <a:spcPts val="2400"/>
              </a:lnSpc>
              <a:spcAft>
                <a:spcPts val="1200"/>
              </a:spcAft>
            </a:pPr>
            <a:r>
              <a:rPr lang="en-US" sz="2000">
                <a:solidFill>
                  <a:srgbClr val="0C244C"/>
                </a:solidFill>
                <a:latin typeface="Arial" panose="020B0604020202020204" pitchFamily="34" charset="0"/>
                <a:cs typeface="Arial" panose="020B0604020202020204" pitchFamily="34" charset="0"/>
              </a:rPr>
              <a:t>International Women's Day belongs to all communities everywhere – governments, companies, charities, educational institutions, networks, associations, the media and more. Whether through a global conference, community gathering, classroom lesson or dinner table conversation – everyone can play a purposeful part in pressing for gender parity.</a:t>
            </a:r>
          </a:p>
          <a:p>
            <a:pPr>
              <a:lnSpc>
                <a:spcPts val="2400"/>
              </a:lnSpc>
              <a:spcAft>
                <a:spcPts val="1200"/>
              </a:spcAft>
            </a:pPr>
            <a:r>
              <a:rPr lang="en-US" sz="2000">
                <a:solidFill>
                  <a:srgbClr val="0C244C"/>
                </a:solidFill>
                <a:latin typeface="Arial" panose="020B0604020202020204" pitchFamily="34" charset="0"/>
                <a:cs typeface="Arial" panose="020B0604020202020204" pitchFamily="34" charset="0"/>
              </a:rPr>
              <a:t>The theme for 2023 is #</a:t>
            </a:r>
            <a:r>
              <a:rPr lang="en-US" sz="2000" err="1">
                <a:solidFill>
                  <a:srgbClr val="0C244C"/>
                </a:solidFill>
                <a:latin typeface="Arial" panose="020B0604020202020204" pitchFamily="34" charset="0"/>
                <a:cs typeface="Arial" panose="020B0604020202020204" pitchFamily="34" charset="0"/>
              </a:rPr>
              <a:t>EmbraceEquity</a:t>
            </a:r>
            <a:r>
              <a:rPr lang="en-US" sz="2000">
                <a:solidFill>
                  <a:srgbClr val="0C244C"/>
                </a:solidFill>
                <a:latin typeface="Arial" panose="020B0604020202020204" pitchFamily="34" charset="0"/>
                <a:cs typeface="Arial" panose="020B0604020202020204" pitchFamily="34" charset="0"/>
              </a:rPr>
              <a:t>. It challenges us to go further than </a:t>
            </a:r>
            <a:r>
              <a:rPr lang="en-US" sz="2000" i="1">
                <a:solidFill>
                  <a:srgbClr val="0C244C"/>
                </a:solidFill>
                <a:latin typeface="Arial" panose="020B0604020202020204" pitchFamily="34" charset="0"/>
                <a:cs typeface="Arial" panose="020B0604020202020204" pitchFamily="34" charset="0"/>
              </a:rPr>
              <a:t>equality</a:t>
            </a:r>
            <a:r>
              <a:rPr lang="en-US" sz="2000">
                <a:solidFill>
                  <a:srgbClr val="0C244C"/>
                </a:solidFill>
                <a:latin typeface="Arial" panose="020B0604020202020204" pitchFamily="34" charset="0"/>
                <a:cs typeface="Arial" panose="020B0604020202020204" pitchFamily="34" charset="0"/>
              </a:rPr>
              <a:t> and aim for </a:t>
            </a:r>
            <a:r>
              <a:rPr lang="en-US" sz="2000" i="1">
                <a:solidFill>
                  <a:srgbClr val="0C244C"/>
                </a:solidFill>
                <a:latin typeface="Arial" panose="020B0604020202020204" pitchFamily="34" charset="0"/>
                <a:cs typeface="Arial" panose="020B0604020202020204" pitchFamily="34" charset="0"/>
              </a:rPr>
              <a:t>equity, </a:t>
            </a:r>
            <a:r>
              <a:rPr lang="en-US" sz="2000">
                <a:solidFill>
                  <a:srgbClr val="0C244C"/>
                </a:solidFill>
                <a:latin typeface="Arial" panose="020B0604020202020204" pitchFamily="34" charset="0"/>
                <a:cs typeface="Arial" panose="020B0604020202020204" pitchFamily="34" charset="0"/>
              </a:rPr>
              <a:t>by</a:t>
            </a:r>
            <a:r>
              <a:rPr lang="en-US" sz="2000" i="1">
                <a:solidFill>
                  <a:srgbClr val="0C244C"/>
                </a:solidFill>
                <a:latin typeface="Arial" panose="020B0604020202020204" pitchFamily="34" charset="0"/>
                <a:cs typeface="Arial" panose="020B0604020202020204" pitchFamily="34" charset="0"/>
              </a:rPr>
              <a:t> </a:t>
            </a:r>
            <a:r>
              <a:rPr lang="en-US" sz="2000">
                <a:solidFill>
                  <a:srgbClr val="0C244C"/>
                </a:solidFill>
                <a:latin typeface="Arial" panose="020B0604020202020204" pitchFamily="34" charset="0"/>
                <a:cs typeface="Arial" panose="020B0604020202020204" pitchFamily="34" charset="0"/>
              </a:rPr>
              <a:t>which all people, whatever their circumstances, </a:t>
            </a:r>
            <a:r>
              <a:rPr lang="en-US" sz="2000">
                <a:solidFill>
                  <a:srgbClr val="0C244C"/>
                </a:solidFill>
                <a:cs typeface="Arial" panose="020B0604020202020204" pitchFamily="34" charset="0"/>
              </a:rPr>
              <a:t>have “</a:t>
            </a:r>
            <a:r>
              <a:rPr lang="en-US" sz="2000"/>
              <a:t>the exact resources and opportunities needed to reach an equal outcome.”*</a:t>
            </a:r>
            <a:endParaRPr lang="en-US" sz="2000">
              <a:solidFill>
                <a:srgbClr val="0C244C"/>
              </a:solidFill>
              <a:cs typeface="Arial" panose="020B0604020202020204" pitchFamily="34" charset="0"/>
            </a:endParaRPr>
          </a:p>
          <a:p>
            <a:pPr>
              <a:lnSpc>
                <a:spcPts val="2400"/>
              </a:lnSpc>
              <a:spcAft>
                <a:spcPts val="1200"/>
              </a:spcAft>
            </a:pPr>
            <a:r>
              <a:rPr lang="en-US" sz="2000" b="1">
                <a:solidFill>
                  <a:srgbClr val="0C244C"/>
                </a:solidFill>
                <a:latin typeface="Arial" panose="020B0604020202020204" pitchFamily="34" charset="0"/>
                <a:cs typeface="Arial" panose="020B0604020202020204" pitchFamily="34" charset="0"/>
              </a:rPr>
              <a:t>Learn more at </a:t>
            </a:r>
            <a:r>
              <a:rPr lang="en-US" sz="2000">
                <a:solidFill>
                  <a:srgbClr val="0C244C"/>
                </a:solidFill>
                <a:latin typeface="Arial" panose="020B0604020202020204" pitchFamily="34" charset="0"/>
                <a:cs typeface="Arial" panose="020B0604020202020204" pitchFamily="34" charset="0"/>
                <a:hlinkClick r:id="rId3"/>
              </a:rPr>
              <a:t>www.internationalwomensday.com</a:t>
            </a:r>
            <a:endParaRPr lang="en-US" sz="2000">
              <a:solidFill>
                <a:srgbClr val="0C244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9554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g object 17">
            <a:extLst>
              <a:ext uri="{FF2B5EF4-FFF2-40B4-BE49-F238E27FC236}">
                <a16:creationId xmlns:a16="http://schemas.microsoft.com/office/drawing/2014/main" id="{1A7E4A2C-B20C-8C4D-A6F0-CE14D79E3113}"/>
              </a:ext>
            </a:extLst>
          </p:cNvPr>
          <p:cNvSpPr/>
          <p:nvPr/>
        </p:nvSpPr>
        <p:spPr>
          <a:xfrm>
            <a:off x="4009875" y="2250317"/>
            <a:ext cx="318334" cy="317887"/>
          </a:xfrm>
          <a:custGeom>
            <a:avLst/>
            <a:gdLst/>
            <a:ahLst/>
            <a:cxnLst/>
            <a:rect l="l" t="t" r="r" b="b"/>
            <a:pathLst>
              <a:path w="452754" h="452120">
                <a:moveTo>
                  <a:pt x="452742" y="180340"/>
                </a:moveTo>
                <a:lnTo>
                  <a:pt x="272135" y="180340"/>
                </a:lnTo>
                <a:lnTo>
                  <a:pt x="272135" y="0"/>
                </a:lnTo>
                <a:lnTo>
                  <a:pt x="180619" y="0"/>
                </a:lnTo>
                <a:lnTo>
                  <a:pt x="180619" y="180340"/>
                </a:lnTo>
                <a:lnTo>
                  <a:pt x="0" y="180340"/>
                </a:lnTo>
                <a:lnTo>
                  <a:pt x="0" y="271780"/>
                </a:lnTo>
                <a:lnTo>
                  <a:pt x="180619" y="271780"/>
                </a:lnTo>
                <a:lnTo>
                  <a:pt x="180619" y="452120"/>
                </a:lnTo>
                <a:lnTo>
                  <a:pt x="272135" y="452120"/>
                </a:lnTo>
                <a:lnTo>
                  <a:pt x="272135" y="271780"/>
                </a:lnTo>
                <a:lnTo>
                  <a:pt x="452742" y="271780"/>
                </a:lnTo>
                <a:lnTo>
                  <a:pt x="452742" y="180340"/>
                </a:lnTo>
                <a:close/>
              </a:path>
            </a:pathLst>
          </a:custGeom>
          <a:solidFill>
            <a:srgbClr val="FFFFFF"/>
          </a:solidFill>
        </p:spPr>
        <p:txBody>
          <a:bodyPr wrap="square" lIns="0" tIns="0" rIns="0" bIns="0" rtlCol="0"/>
          <a:lstStyle/>
          <a:p>
            <a:endParaRPr sz="1266"/>
          </a:p>
        </p:txBody>
      </p:sp>
      <p:sp>
        <p:nvSpPr>
          <p:cNvPr id="4" name="TextBox 3">
            <a:extLst>
              <a:ext uri="{FF2B5EF4-FFF2-40B4-BE49-F238E27FC236}">
                <a16:creationId xmlns:a16="http://schemas.microsoft.com/office/drawing/2014/main" id="{F4D89453-3D27-FC41-B4F5-67302E9167F0}"/>
              </a:ext>
            </a:extLst>
          </p:cNvPr>
          <p:cNvSpPr txBox="1"/>
          <p:nvPr/>
        </p:nvSpPr>
        <p:spPr>
          <a:xfrm>
            <a:off x="4261870" y="2532025"/>
            <a:ext cx="4649582" cy="590033"/>
          </a:xfrm>
          <a:prstGeom prst="rect">
            <a:avLst/>
          </a:prstGeom>
          <a:noFill/>
        </p:spPr>
        <p:txBody>
          <a:bodyPr wrap="square" rtlCol="0">
            <a:spAutoFit/>
          </a:bodyPr>
          <a:lstStyle/>
          <a:p>
            <a:r>
              <a:rPr lang="en-US" sz="3234" b="1">
                <a:solidFill>
                  <a:schemeClr val="bg1"/>
                </a:solidFill>
                <a:latin typeface="Arial" panose="020B0604020202020204" pitchFamily="34" charset="0"/>
              </a:rPr>
              <a:t>END POVERTY</a:t>
            </a:r>
          </a:p>
        </p:txBody>
      </p:sp>
      <p:sp>
        <p:nvSpPr>
          <p:cNvPr id="5" name="TextBox 4">
            <a:extLst>
              <a:ext uri="{FF2B5EF4-FFF2-40B4-BE49-F238E27FC236}">
                <a16:creationId xmlns:a16="http://schemas.microsoft.com/office/drawing/2014/main" id="{E5415296-8344-1440-832E-609648B77BB3}"/>
              </a:ext>
            </a:extLst>
          </p:cNvPr>
          <p:cNvSpPr txBox="1"/>
          <p:nvPr/>
        </p:nvSpPr>
        <p:spPr>
          <a:xfrm>
            <a:off x="4261870" y="2964980"/>
            <a:ext cx="4649582" cy="590033"/>
          </a:xfrm>
          <a:prstGeom prst="rect">
            <a:avLst/>
          </a:prstGeom>
          <a:noFill/>
        </p:spPr>
        <p:txBody>
          <a:bodyPr wrap="square" rtlCol="0">
            <a:spAutoFit/>
          </a:bodyPr>
          <a:lstStyle/>
          <a:p>
            <a:r>
              <a:rPr lang="en-US" sz="3234" b="1">
                <a:solidFill>
                  <a:schemeClr val="bg1"/>
                </a:solidFill>
                <a:latin typeface="Arial" panose="020B0604020202020204" pitchFamily="34" charset="0"/>
              </a:rPr>
              <a:t>PROMOTE JUSTICE</a:t>
            </a:r>
          </a:p>
        </p:txBody>
      </p:sp>
      <p:sp>
        <p:nvSpPr>
          <p:cNvPr id="6" name="TextBox 5">
            <a:extLst>
              <a:ext uri="{FF2B5EF4-FFF2-40B4-BE49-F238E27FC236}">
                <a16:creationId xmlns:a16="http://schemas.microsoft.com/office/drawing/2014/main" id="{3881D93A-49AA-8C40-ABDD-BE6D26E9BDE2}"/>
              </a:ext>
            </a:extLst>
          </p:cNvPr>
          <p:cNvSpPr txBox="1"/>
          <p:nvPr/>
        </p:nvSpPr>
        <p:spPr>
          <a:xfrm>
            <a:off x="4261870" y="3438456"/>
            <a:ext cx="3807737" cy="590033"/>
          </a:xfrm>
          <a:prstGeom prst="rect">
            <a:avLst/>
          </a:prstGeom>
          <a:noFill/>
        </p:spPr>
        <p:txBody>
          <a:bodyPr wrap="square" rtlCol="0">
            <a:spAutoFit/>
          </a:bodyPr>
          <a:lstStyle/>
          <a:p>
            <a:r>
              <a:rPr lang="en-US" sz="3234" b="1">
                <a:solidFill>
                  <a:schemeClr val="bg1"/>
                </a:solidFill>
                <a:latin typeface="Arial" panose="020B0604020202020204" pitchFamily="34" charset="0"/>
              </a:rPr>
              <a:t>UPHOLD DIGNITY</a:t>
            </a:r>
          </a:p>
        </p:txBody>
      </p:sp>
      <p:sp>
        <p:nvSpPr>
          <p:cNvPr id="10" name="bg object 21">
            <a:extLst>
              <a:ext uri="{FF2B5EF4-FFF2-40B4-BE49-F238E27FC236}">
                <a16:creationId xmlns:a16="http://schemas.microsoft.com/office/drawing/2014/main" id="{AA5C0B38-4084-9247-B87E-FCE36D6181DF}"/>
              </a:ext>
            </a:extLst>
          </p:cNvPr>
          <p:cNvSpPr>
            <a:spLocks noChangeAspect="1"/>
          </p:cNvSpPr>
          <p:nvPr/>
        </p:nvSpPr>
        <p:spPr>
          <a:xfrm>
            <a:off x="7971177" y="3692770"/>
            <a:ext cx="213881" cy="213591"/>
          </a:xfrm>
          <a:prstGeom prst="rect">
            <a:avLst/>
          </a:prstGeom>
          <a:blipFill>
            <a:blip r:embed="rId2" cstate="print"/>
            <a:stretch>
              <a:fillRect/>
            </a:stretch>
          </a:blipFill>
        </p:spPr>
        <p:txBody>
          <a:bodyPr wrap="square" lIns="0" tIns="0" rIns="0" bIns="0" rtlCol="0"/>
          <a:lstStyle/>
          <a:p>
            <a:endParaRPr sz="1266"/>
          </a:p>
        </p:txBody>
      </p:sp>
    </p:spTree>
    <p:extLst>
      <p:ext uri="{BB962C8B-B14F-4D97-AF65-F5344CB8AC3E}">
        <p14:creationId xmlns:p14="http://schemas.microsoft.com/office/powerpoint/2010/main" val="1931928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E89E5A39-7635-BF4C-BD10-A026C2FF4B13}"/>
              </a:ext>
            </a:extLst>
          </p:cNvPr>
          <p:cNvSpPr txBox="1">
            <a:spLocks noChangeAspect="1"/>
          </p:cNvSpPr>
          <p:nvPr/>
        </p:nvSpPr>
        <p:spPr>
          <a:xfrm>
            <a:off x="4232684" y="2335786"/>
            <a:ext cx="3726634" cy="515167"/>
          </a:xfrm>
          <a:prstGeom prst="rect">
            <a:avLst/>
          </a:prstGeom>
        </p:spPr>
        <p:txBody>
          <a:bodyPr>
            <a:noAutofit/>
          </a:bodyPr>
          <a:lstStyle>
            <a:lvl1pPr marL="0" indent="0" algn="ctr" eaLnBrk="1" hangingPunct="1">
              <a:buFontTx/>
              <a:buNone/>
              <a:defRPr sz="4000" b="1" baseline="0">
                <a:solidFill>
                  <a:schemeClr val="bg1"/>
                </a:solidFill>
                <a:latin typeface="Arial"/>
                <a:ea typeface="+mn-ea"/>
                <a:cs typeface="Arial"/>
              </a:defRPr>
            </a:lvl1pPr>
            <a:lvl2pPr marL="342900" indent="0" eaLnBrk="1" hangingPunct="1">
              <a:buFontTx/>
              <a:buNone/>
              <a:defRPr sz="1050">
                <a:latin typeface=""/>
                <a:ea typeface="+mn-ea"/>
                <a:cs typeface="+mn-cs"/>
              </a:defRPr>
            </a:lvl2pPr>
            <a:lvl3pPr marL="685800" indent="0" eaLnBrk="1" hangingPunct="1">
              <a:buFontTx/>
              <a:buNone/>
              <a:defRPr sz="1050">
                <a:latin typeface=""/>
                <a:ea typeface="+mn-ea"/>
                <a:cs typeface="+mn-cs"/>
              </a:defRPr>
            </a:lvl3pPr>
            <a:lvl4pPr marL="1028700" indent="0" eaLnBrk="1" hangingPunct="1">
              <a:buFontTx/>
              <a:buNone/>
              <a:defRPr sz="1050">
                <a:latin typeface=""/>
                <a:ea typeface="+mn-ea"/>
                <a:cs typeface="+mn-cs"/>
              </a:defRPr>
            </a:lvl4pPr>
            <a:lvl5pPr marL="1371600" indent="0" eaLnBrk="1" hangingPunct="1">
              <a:buFontTx/>
              <a:buNone/>
              <a:defRPr sz="1050">
                <a:latin typeface=""/>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AU" sz="4219" kern="0"/>
              <a:t>Thank You</a:t>
            </a:r>
          </a:p>
        </p:txBody>
      </p:sp>
      <p:sp>
        <p:nvSpPr>
          <p:cNvPr id="8" name="bg object 17">
            <a:extLst>
              <a:ext uri="{FF2B5EF4-FFF2-40B4-BE49-F238E27FC236}">
                <a16:creationId xmlns:a16="http://schemas.microsoft.com/office/drawing/2014/main" id="{E85416CE-4E43-534F-AAFF-0F89C0D2DAA5}"/>
              </a:ext>
            </a:extLst>
          </p:cNvPr>
          <p:cNvSpPr>
            <a:spLocks noChangeAspect="1"/>
          </p:cNvSpPr>
          <p:nvPr/>
        </p:nvSpPr>
        <p:spPr>
          <a:xfrm>
            <a:off x="4232684" y="2117804"/>
            <a:ext cx="355250" cy="353858"/>
          </a:xfrm>
          <a:custGeom>
            <a:avLst/>
            <a:gdLst/>
            <a:ahLst/>
            <a:cxnLst/>
            <a:rect l="l" t="t" r="r" b="b"/>
            <a:pathLst>
              <a:path w="452754" h="452120">
                <a:moveTo>
                  <a:pt x="452742" y="180340"/>
                </a:moveTo>
                <a:lnTo>
                  <a:pt x="272135" y="180340"/>
                </a:lnTo>
                <a:lnTo>
                  <a:pt x="272135" y="0"/>
                </a:lnTo>
                <a:lnTo>
                  <a:pt x="180619" y="0"/>
                </a:lnTo>
                <a:lnTo>
                  <a:pt x="180619" y="180340"/>
                </a:lnTo>
                <a:lnTo>
                  <a:pt x="0" y="180340"/>
                </a:lnTo>
                <a:lnTo>
                  <a:pt x="0" y="271780"/>
                </a:lnTo>
                <a:lnTo>
                  <a:pt x="180619" y="271780"/>
                </a:lnTo>
                <a:lnTo>
                  <a:pt x="180619" y="452120"/>
                </a:lnTo>
                <a:lnTo>
                  <a:pt x="272135" y="452120"/>
                </a:lnTo>
                <a:lnTo>
                  <a:pt x="272135" y="271780"/>
                </a:lnTo>
                <a:lnTo>
                  <a:pt x="452742" y="271780"/>
                </a:lnTo>
                <a:lnTo>
                  <a:pt x="452742" y="180340"/>
                </a:lnTo>
                <a:close/>
              </a:path>
            </a:pathLst>
          </a:custGeom>
          <a:solidFill>
            <a:srgbClr val="FFFFFF"/>
          </a:solidFill>
        </p:spPr>
        <p:txBody>
          <a:bodyPr wrap="square" lIns="0" tIns="0" rIns="0" bIns="0" rtlCol="0"/>
          <a:lstStyle/>
          <a:p>
            <a:endParaRPr sz="1266"/>
          </a:p>
        </p:txBody>
      </p:sp>
      <p:sp>
        <p:nvSpPr>
          <p:cNvPr id="9" name="bg object 21">
            <a:extLst>
              <a:ext uri="{FF2B5EF4-FFF2-40B4-BE49-F238E27FC236}">
                <a16:creationId xmlns:a16="http://schemas.microsoft.com/office/drawing/2014/main" id="{DC6E23B0-0E36-9443-BCBF-EBD78DD7B176}"/>
              </a:ext>
            </a:extLst>
          </p:cNvPr>
          <p:cNvSpPr>
            <a:spLocks noChangeAspect="1"/>
          </p:cNvSpPr>
          <p:nvPr/>
        </p:nvSpPr>
        <p:spPr>
          <a:xfrm>
            <a:off x="7596142" y="2678929"/>
            <a:ext cx="248675" cy="248338"/>
          </a:xfrm>
          <a:prstGeom prst="rect">
            <a:avLst/>
          </a:prstGeom>
          <a:blipFill>
            <a:blip r:embed="rId2" cstate="print"/>
            <a:stretch>
              <a:fillRect/>
            </a:stretch>
          </a:blipFill>
        </p:spPr>
        <p:txBody>
          <a:bodyPr wrap="square" lIns="0" tIns="0" rIns="0" bIns="0" rtlCol="0"/>
          <a:lstStyle/>
          <a:p>
            <a:endParaRPr sz="1266"/>
          </a:p>
        </p:txBody>
      </p:sp>
      <p:grpSp>
        <p:nvGrpSpPr>
          <p:cNvPr id="3" name="Group 2">
            <a:extLst>
              <a:ext uri="{FF2B5EF4-FFF2-40B4-BE49-F238E27FC236}">
                <a16:creationId xmlns:a16="http://schemas.microsoft.com/office/drawing/2014/main" id="{158D06EC-53EE-014D-8EF1-9227E6C1D795}"/>
              </a:ext>
            </a:extLst>
          </p:cNvPr>
          <p:cNvGrpSpPr>
            <a:grpSpLocks noChangeAspect="1"/>
          </p:cNvGrpSpPr>
          <p:nvPr/>
        </p:nvGrpSpPr>
        <p:grpSpPr>
          <a:xfrm>
            <a:off x="4740862" y="3329473"/>
            <a:ext cx="2710279" cy="614984"/>
            <a:chOff x="5226547" y="5186167"/>
            <a:chExt cx="2518643" cy="571500"/>
          </a:xfrm>
        </p:grpSpPr>
        <p:pic>
          <p:nvPicPr>
            <p:cNvPr id="11" name="Picture 10">
              <a:extLst>
                <a:ext uri="{FF2B5EF4-FFF2-40B4-BE49-F238E27FC236}">
                  <a16:creationId xmlns:a16="http://schemas.microsoft.com/office/drawing/2014/main" id="{F33E0BCB-13AF-6A44-82B4-2367301ACE8A}"/>
                </a:ext>
              </a:extLst>
            </p:cNvPr>
            <p:cNvPicPr>
              <a:picLocks noChangeAspect="1"/>
            </p:cNvPicPr>
            <p:nvPr/>
          </p:nvPicPr>
          <p:blipFill>
            <a:blip r:embed="rId3"/>
            <a:stretch>
              <a:fillRect/>
            </a:stretch>
          </p:blipFill>
          <p:spPr>
            <a:xfrm>
              <a:off x="7173690" y="5186167"/>
              <a:ext cx="571500" cy="571500"/>
            </a:xfrm>
            <a:prstGeom prst="rect">
              <a:avLst/>
            </a:prstGeom>
          </p:spPr>
        </p:pic>
        <p:pic>
          <p:nvPicPr>
            <p:cNvPr id="12" name="Picture 11">
              <a:extLst>
                <a:ext uri="{FF2B5EF4-FFF2-40B4-BE49-F238E27FC236}">
                  <a16:creationId xmlns:a16="http://schemas.microsoft.com/office/drawing/2014/main" id="{4EFA7DF1-B90A-D749-AAA5-42E1BD7C93CE}"/>
                </a:ext>
              </a:extLst>
            </p:cNvPr>
            <p:cNvPicPr>
              <a:picLocks noChangeAspect="1"/>
            </p:cNvPicPr>
            <p:nvPr/>
          </p:nvPicPr>
          <p:blipFill>
            <a:blip r:embed="rId4"/>
            <a:stretch>
              <a:fillRect/>
            </a:stretch>
          </p:blipFill>
          <p:spPr>
            <a:xfrm>
              <a:off x="6216650" y="5186167"/>
              <a:ext cx="571500" cy="571500"/>
            </a:xfrm>
            <a:prstGeom prst="rect">
              <a:avLst/>
            </a:prstGeom>
          </p:spPr>
        </p:pic>
        <p:pic>
          <p:nvPicPr>
            <p:cNvPr id="13" name="Picture 12">
              <a:extLst>
                <a:ext uri="{FF2B5EF4-FFF2-40B4-BE49-F238E27FC236}">
                  <a16:creationId xmlns:a16="http://schemas.microsoft.com/office/drawing/2014/main" id="{814F9406-1887-084D-826C-C153EFDDCAC2}"/>
                </a:ext>
              </a:extLst>
            </p:cNvPr>
            <p:cNvPicPr>
              <a:picLocks noChangeAspect="1"/>
            </p:cNvPicPr>
            <p:nvPr/>
          </p:nvPicPr>
          <p:blipFill>
            <a:blip r:embed="rId5"/>
            <a:stretch>
              <a:fillRect/>
            </a:stretch>
          </p:blipFill>
          <p:spPr>
            <a:xfrm>
              <a:off x="5226547" y="5186167"/>
              <a:ext cx="571500" cy="571500"/>
            </a:xfrm>
            <a:prstGeom prst="rect">
              <a:avLst/>
            </a:prstGeom>
          </p:spPr>
        </p:pic>
      </p:grpSp>
      <p:sp>
        <p:nvSpPr>
          <p:cNvPr id="14" name="TextBox 13">
            <a:extLst>
              <a:ext uri="{FF2B5EF4-FFF2-40B4-BE49-F238E27FC236}">
                <a16:creationId xmlns:a16="http://schemas.microsoft.com/office/drawing/2014/main" id="{4741AEDF-FDFD-554F-BAA5-0DC56B841E9D}"/>
              </a:ext>
            </a:extLst>
          </p:cNvPr>
          <p:cNvSpPr txBox="1">
            <a:spLocks noChangeAspect="1"/>
          </p:cNvSpPr>
          <p:nvPr/>
        </p:nvSpPr>
        <p:spPr>
          <a:xfrm>
            <a:off x="4578114" y="4135511"/>
            <a:ext cx="3035772" cy="351956"/>
          </a:xfrm>
          <a:prstGeom prst="rect">
            <a:avLst/>
          </a:prstGeom>
          <a:noFill/>
        </p:spPr>
        <p:txBody>
          <a:bodyPr wrap="square" rtlCol="0">
            <a:spAutoFit/>
          </a:bodyPr>
          <a:lstStyle/>
          <a:p>
            <a:pPr algn="ctr" defTabSz="241093">
              <a:defRPr/>
            </a:pPr>
            <a:r>
              <a:rPr lang="en-AU" sz="1687" spc="158">
                <a:solidFill>
                  <a:schemeClr val="bg1"/>
                </a:solidFill>
                <a:latin typeface="Arial" panose="020B0604020202020204" pitchFamily="34" charset="0"/>
                <a:ea typeface="Roboto Light" pitchFamily="2" charset="0"/>
                <a:cs typeface="Arial" panose="020B0604020202020204" pitchFamily="34" charset="0"/>
              </a:rPr>
              <a:t>www.caritas.org.au</a:t>
            </a:r>
          </a:p>
        </p:txBody>
      </p:sp>
    </p:spTree>
    <p:extLst>
      <p:ext uri="{BB962C8B-B14F-4D97-AF65-F5344CB8AC3E}">
        <p14:creationId xmlns:p14="http://schemas.microsoft.com/office/powerpoint/2010/main" val="1062673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9AA01-C4F4-459B-B8F2-BA467B541E8E}"/>
              </a:ext>
            </a:extLst>
          </p:cNvPr>
          <p:cNvSpPr>
            <a:spLocks noGrp="1"/>
          </p:cNvSpPr>
          <p:nvPr>
            <p:ph type="ctrTitle"/>
          </p:nvPr>
        </p:nvSpPr>
        <p:spPr/>
        <p:txBody>
          <a:bodyPr/>
          <a:lstStyle/>
          <a:p>
            <a:r>
              <a:rPr lang="en-AU"/>
              <a:t>A NOTE TO PRESENTERS</a:t>
            </a:r>
          </a:p>
        </p:txBody>
      </p:sp>
      <p:sp>
        <p:nvSpPr>
          <p:cNvPr id="4" name="TextBox 3">
            <a:extLst>
              <a:ext uri="{FF2B5EF4-FFF2-40B4-BE49-F238E27FC236}">
                <a16:creationId xmlns:a16="http://schemas.microsoft.com/office/drawing/2014/main" id="{3B0C32C7-9CA6-4B8D-B1FA-D179C5DC6F0C}"/>
              </a:ext>
            </a:extLst>
          </p:cNvPr>
          <p:cNvSpPr txBox="1"/>
          <p:nvPr/>
        </p:nvSpPr>
        <p:spPr>
          <a:xfrm>
            <a:off x="408871" y="2389646"/>
            <a:ext cx="11590871" cy="3339376"/>
          </a:xfrm>
          <a:prstGeom prst="rect">
            <a:avLst/>
          </a:prstGeom>
          <a:noFill/>
        </p:spPr>
        <p:txBody>
          <a:bodyPr wrap="square" rtlCol="0">
            <a:spAutoFit/>
          </a:bodyPr>
          <a:lstStyle/>
          <a:p>
            <a:pPr>
              <a:spcBef>
                <a:spcPts val="120"/>
              </a:spcBef>
              <a:spcAft>
                <a:spcPts val="1200"/>
              </a:spcAft>
            </a:pPr>
            <a:r>
              <a:rPr lang="en-US" sz="1600" b="1">
                <a:solidFill>
                  <a:srgbClr val="0C244C"/>
                </a:solidFill>
                <a:cs typeface="Arial"/>
              </a:rPr>
              <a:t>Aboriginal and Torres Strait Islander people are advised that videos, images and external links contained in this resource may contain images, voices or names of people who have since passed away.</a:t>
            </a:r>
            <a:endParaRPr lang="en-US" sz="1600">
              <a:solidFill>
                <a:srgbClr val="0C244C"/>
              </a:solidFill>
              <a:cs typeface="Arial"/>
            </a:endParaRPr>
          </a:p>
          <a:p>
            <a:pPr>
              <a:spcBef>
                <a:spcPts val="120"/>
              </a:spcBef>
              <a:spcAft>
                <a:spcPts val="600"/>
              </a:spcAft>
            </a:pPr>
            <a:r>
              <a:rPr lang="en-US" sz="1600">
                <a:solidFill>
                  <a:srgbClr val="0C244C"/>
                </a:solidFill>
                <a:cs typeface="Arial"/>
              </a:rPr>
              <a:t>This presentation highlights some challenges and inequalities faced by women around the world.</a:t>
            </a:r>
          </a:p>
          <a:p>
            <a:pPr>
              <a:spcBef>
                <a:spcPts val="120"/>
              </a:spcBef>
              <a:spcAft>
                <a:spcPts val="120"/>
              </a:spcAft>
            </a:pPr>
            <a:endParaRPr lang="en-US" sz="1600" b="1">
              <a:solidFill>
                <a:srgbClr val="0C244C"/>
              </a:solidFill>
              <a:cs typeface="Arial"/>
            </a:endParaRPr>
          </a:p>
          <a:p>
            <a:pPr>
              <a:spcBef>
                <a:spcPts val="120"/>
              </a:spcBef>
              <a:spcAft>
                <a:spcPts val="120"/>
              </a:spcAft>
            </a:pPr>
            <a:r>
              <a:rPr lang="en-US" sz="1600" b="1">
                <a:solidFill>
                  <a:srgbClr val="0C244C"/>
                </a:solidFill>
                <a:cs typeface="Arial"/>
              </a:rPr>
              <a:t>Please note:</a:t>
            </a:r>
          </a:p>
          <a:p>
            <a:pPr>
              <a:spcBef>
                <a:spcPts val="120"/>
              </a:spcBef>
              <a:spcAft>
                <a:spcPts val="120"/>
              </a:spcAft>
            </a:pPr>
            <a:r>
              <a:rPr lang="en-US" sz="1600">
                <a:solidFill>
                  <a:srgbClr val="0C244C"/>
                </a:solidFill>
                <a:cs typeface="Arial"/>
              </a:rPr>
              <a:t>It is our hope that you will use these slides in a way that best suits your purposes. As such, the slides are editable so that the content is flexible for you to adapt to your needs. If you do edit this presentation, please ensure content and photos from this resource remain with the appropriate credit to Caritas Australia and the photographers.</a:t>
            </a:r>
          </a:p>
          <a:p>
            <a:pPr>
              <a:spcBef>
                <a:spcPts val="120"/>
              </a:spcBef>
              <a:spcAft>
                <a:spcPts val="120"/>
              </a:spcAft>
            </a:pPr>
            <a:endParaRPr lang="en-US" sz="1600">
              <a:solidFill>
                <a:srgbClr val="0C244C"/>
              </a:solidFill>
              <a:cs typeface="Arial"/>
            </a:endParaRPr>
          </a:p>
          <a:p>
            <a:pPr>
              <a:spcBef>
                <a:spcPts val="120"/>
              </a:spcBef>
              <a:spcAft>
                <a:spcPts val="120"/>
              </a:spcAft>
            </a:pPr>
            <a:r>
              <a:rPr lang="en-US" sz="1600">
                <a:solidFill>
                  <a:srgbClr val="0C244C"/>
                </a:solidFill>
                <a:cs typeface="Arial"/>
              </a:rPr>
              <a:t>For copyright information and photo captions, please see the 'Notes' section of the slides.</a:t>
            </a:r>
          </a:p>
          <a:p>
            <a:pPr>
              <a:spcBef>
                <a:spcPts val="110"/>
              </a:spcBef>
              <a:spcAft>
                <a:spcPts val="110"/>
              </a:spcAft>
            </a:pPr>
            <a:endParaRPr lang="en-US" sz="2200" b="1">
              <a:solidFill>
                <a:srgbClr val="0C244C"/>
              </a:solidFill>
              <a:latin typeface="Arial" panose="020B0604020202020204" pitchFamily="34" charset="0"/>
              <a:cs typeface="Arial" panose="020B0604020202020204" pitchFamily="34" charset="0"/>
            </a:endParaRPr>
          </a:p>
        </p:txBody>
      </p:sp>
      <p:pic>
        <p:nvPicPr>
          <p:cNvPr id="6" name="Picture 5" descr="Australian Aid logo">
            <a:extLst>
              <a:ext uri="{FF2B5EF4-FFF2-40B4-BE49-F238E27FC236}">
                <a16:creationId xmlns:a16="http://schemas.microsoft.com/office/drawing/2014/main" id="{9C499DC3-406A-4CE6-8B92-9698E05BB97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7000" y="5369984"/>
            <a:ext cx="1727200" cy="844550"/>
          </a:xfrm>
          <a:prstGeom prst="rect">
            <a:avLst/>
          </a:prstGeom>
        </p:spPr>
      </p:pic>
      <p:sp>
        <p:nvSpPr>
          <p:cNvPr id="7" name="TextBox 6">
            <a:extLst>
              <a:ext uri="{FF2B5EF4-FFF2-40B4-BE49-F238E27FC236}">
                <a16:creationId xmlns:a16="http://schemas.microsoft.com/office/drawing/2014/main" id="{E1231BD6-DC66-48EB-A960-1B378C201AD3}"/>
              </a:ext>
            </a:extLst>
          </p:cNvPr>
          <p:cNvSpPr txBox="1"/>
          <p:nvPr/>
        </p:nvSpPr>
        <p:spPr>
          <a:xfrm>
            <a:off x="1964622" y="5492177"/>
            <a:ext cx="7162445" cy="600164"/>
          </a:xfrm>
          <a:prstGeom prst="rect">
            <a:avLst/>
          </a:prstGeom>
          <a:noFill/>
        </p:spPr>
        <p:txBody>
          <a:bodyPr wrap="square" rtlCol="0">
            <a:spAutoFit/>
          </a:bodyPr>
          <a:lstStyle/>
          <a:p>
            <a:pPr algn="ctr"/>
            <a:r>
              <a:rPr lang="en-AU" sz="1100">
                <a:solidFill>
                  <a:srgbClr val="000000"/>
                </a:solidFill>
              </a:rPr>
              <a:t>Caritas Australia gratefully acknowledges the support of the Australian Government through the Australian NGO Cooperation Program, the Australian Humanitarian Partnership, the Church Partnership Program and the Bougainville Youth Initiative in Papua new Guinea. </a:t>
            </a:r>
          </a:p>
        </p:txBody>
      </p:sp>
    </p:spTree>
    <p:extLst>
      <p:ext uri="{BB962C8B-B14F-4D97-AF65-F5344CB8AC3E}">
        <p14:creationId xmlns:p14="http://schemas.microsoft.com/office/powerpoint/2010/main" val="3394665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women stand together, smiling.">
            <a:extLst>
              <a:ext uri="{FF2B5EF4-FFF2-40B4-BE49-F238E27FC236}">
                <a16:creationId xmlns:a16="http://schemas.microsoft.com/office/drawing/2014/main" id="{32CDF392-40E1-4854-A1B5-353D2C21C449}"/>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2239"/>
          <a:stretch/>
        </p:blipFill>
        <p:spPr>
          <a:xfrm>
            <a:off x="0" y="1"/>
            <a:ext cx="12192000" cy="6237311"/>
          </a:xfrm>
        </p:spPr>
      </p:pic>
      <p:sp>
        <p:nvSpPr>
          <p:cNvPr id="7" name="Round Single Corner Rectangle 10">
            <a:extLst>
              <a:ext uri="{FF2B5EF4-FFF2-40B4-BE49-F238E27FC236}">
                <a16:creationId xmlns:a16="http://schemas.microsoft.com/office/drawing/2014/main" id="{F2E1E64B-9D89-41D5-9AAD-2146952145C1}"/>
              </a:ext>
            </a:extLst>
          </p:cNvPr>
          <p:cNvSpPr/>
          <p:nvPr/>
        </p:nvSpPr>
        <p:spPr>
          <a:xfrm>
            <a:off x="0" y="0"/>
            <a:ext cx="4819649" cy="6237312"/>
          </a:xfrm>
          <a:prstGeom prst="round1Rect">
            <a:avLst>
              <a:gd name="adj" fmla="val 23287"/>
            </a:avLst>
          </a:prstGeom>
          <a:solidFill>
            <a:srgbClr val="C3DDD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19922480-39B5-4745-B24B-791BDFCC55B4}"/>
              </a:ext>
            </a:extLst>
          </p:cNvPr>
          <p:cNvSpPr>
            <a:spLocks noGrp="1"/>
          </p:cNvSpPr>
          <p:nvPr>
            <p:ph type="body" sz="quarter" idx="12"/>
          </p:nvPr>
        </p:nvSpPr>
        <p:spPr>
          <a:xfrm>
            <a:off x="386199" y="703278"/>
            <a:ext cx="4143597" cy="4830755"/>
          </a:xfrm>
        </p:spPr>
        <p:txBody>
          <a:bodyPr lIns="91440" tIns="45720" rIns="91440" bIns="45720" anchor="t">
            <a:noAutofit/>
          </a:bodyPr>
          <a:lstStyle/>
          <a:p>
            <a:pPr>
              <a:lnSpc>
                <a:spcPts val="4000"/>
              </a:lnSpc>
              <a:spcBef>
                <a:spcPts val="0"/>
              </a:spcBef>
            </a:pPr>
            <a:r>
              <a:rPr lang="en-AU" sz="3200"/>
              <a:t>Today,</a:t>
            </a:r>
          </a:p>
          <a:p>
            <a:pPr>
              <a:lnSpc>
                <a:spcPts val="4000"/>
              </a:lnSpc>
              <a:spcBef>
                <a:spcPts val="0"/>
              </a:spcBef>
            </a:pPr>
            <a:r>
              <a:rPr lang="en-AU" sz="3200"/>
              <a:t>we honour women all over the world: </a:t>
            </a:r>
          </a:p>
          <a:p>
            <a:pPr>
              <a:lnSpc>
                <a:spcPts val="4000"/>
              </a:lnSpc>
              <a:spcBef>
                <a:spcPts val="0"/>
              </a:spcBef>
            </a:pPr>
            <a:r>
              <a:rPr lang="en-AU" sz="3200"/>
              <a:t>sisters in our one human family, made to live lives worthy of their human dignity.</a:t>
            </a:r>
            <a:endParaRPr lang="en-AU"/>
          </a:p>
        </p:txBody>
      </p:sp>
    </p:spTree>
    <p:extLst>
      <p:ext uri="{BB962C8B-B14F-4D97-AF65-F5344CB8AC3E}">
        <p14:creationId xmlns:p14="http://schemas.microsoft.com/office/powerpoint/2010/main" val="4201565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A young woman leading rallying students in Nepal. ">
            <a:extLst>
              <a:ext uri="{FF2B5EF4-FFF2-40B4-BE49-F238E27FC236}">
                <a16:creationId xmlns:a16="http://schemas.microsoft.com/office/drawing/2014/main" id="{E906D59E-9785-4D3D-85AC-F3DD47F58BCD}"/>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33891"/>
          <a:stretch/>
        </p:blipFill>
        <p:spPr>
          <a:xfrm>
            <a:off x="0" y="1"/>
            <a:ext cx="12192000" cy="6237311"/>
          </a:xfrm>
        </p:spPr>
      </p:pic>
      <p:sp>
        <p:nvSpPr>
          <p:cNvPr id="7" name="Round Single Corner Rectangle 10">
            <a:extLst>
              <a:ext uri="{FF2B5EF4-FFF2-40B4-BE49-F238E27FC236}">
                <a16:creationId xmlns:a16="http://schemas.microsoft.com/office/drawing/2014/main" id="{F2E1E64B-9D89-41D5-9AAD-2146952145C1}"/>
              </a:ext>
            </a:extLst>
          </p:cNvPr>
          <p:cNvSpPr/>
          <p:nvPr/>
        </p:nvSpPr>
        <p:spPr>
          <a:xfrm>
            <a:off x="0" y="0"/>
            <a:ext cx="4819649" cy="6237312"/>
          </a:xfrm>
          <a:prstGeom prst="round1Rect">
            <a:avLst>
              <a:gd name="adj" fmla="val 23287"/>
            </a:avLst>
          </a:prstGeom>
          <a:solidFill>
            <a:srgbClr val="C3DDD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19922480-39B5-4745-B24B-791BDFCC55B4}"/>
              </a:ext>
            </a:extLst>
          </p:cNvPr>
          <p:cNvSpPr>
            <a:spLocks noGrp="1"/>
          </p:cNvSpPr>
          <p:nvPr>
            <p:ph type="body" sz="quarter" idx="12"/>
          </p:nvPr>
        </p:nvSpPr>
        <p:spPr>
          <a:xfrm>
            <a:off x="386200" y="703278"/>
            <a:ext cx="4047248" cy="4830755"/>
          </a:xfrm>
        </p:spPr>
        <p:txBody>
          <a:bodyPr/>
          <a:lstStyle/>
          <a:p>
            <a:pPr>
              <a:lnSpc>
                <a:spcPts val="4000"/>
              </a:lnSpc>
              <a:spcBef>
                <a:spcPts val="0"/>
              </a:spcBef>
            </a:pPr>
            <a:r>
              <a:rPr lang="en-AU" sz="3200"/>
              <a:t>Today,</a:t>
            </a:r>
          </a:p>
          <a:p>
            <a:pPr>
              <a:lnSpc>
                <a:spcPts val="4000"/>
              </a:lnSpc>
              <a:spcBef>
                <a:spcPts val="0"/>
              </a:spcBef>
              <a:spcAft>
                <a:spcPts val="1200"/>
              </a:spcAft>
            </a:pPr>
            <a:r>
              <a:rPr lang="en-AU" sz="3200"/>
              <a:t>we respect women all over the world who use their voices to advocate for their own human rights, the wellbeing of their communities and the common good.</a:t>
            </a:r>
          </a:p>
        </p:txBody>
      </p:sp>
    </p:spTree>
    <p:extLst>
      <p:ext uri="{BB962C8B-B14F-4D97-AF65-F5344CB8AC3E}">
        <p14:creationId xmlns:p14="http://schemas.microsoft.com/office/powerpoint/2010/main" val="1818929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woman watering vegetables in a garden in Zimbabwe.  ">
            <a:extLst>
              <a:ext uri="{FF2B5EF4-FFF2-40B4-BE49-F238E27FC236}">
                <a16:creationId xmlns:a16="http://schemas.microsoft.com/office/drawing/2014/main" id="{56BE28E4-790C-47F8-BF60-C4A15A7CB0AA}"/>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r="-7688"/>
          <a:stretch/>
        </p:blipFill>
        <p:spPr>
          <a:xfrm flipH="1">
            <a:off x="0" y="1"/>
            <a:ext cx="12192000" cy="6237311"/>
          </a:xfrm>
        </p:spPr>
      </p:pic>
      <p:sp>
        <p:nvSpPr>
          <p:cNvPr id="7" name="Round Single Corner Rectangle 10">
            <a:extLst>
              <a:ext uri="{FF2B5EF4-FFF2-40B4-BE49-F238E27FC236}">
                <a16:creationId xmlns:a16="http://schemas.microsoft.com/office/drawing/2014/main" id="{F2E1E64B-9D89-41D5-9AAD-2146952145C1}"/>
              </a:ext>
            </a:extLst>
          </p:cNvPr>
          <p:cNvSpPr/>
          <p:nvPr/>
        </p:nvSpPr>
        <p:spPr>
          <a:xfrm>
            <a:off x="0" y="0"/>
            <a:ext cx="4819649" cy="6237312"/>
          </a:xfrm>
          <a:prstGeom prst="round1Rect">
            <a:avLst>
              <a:gd name="adj" fmla="val 23287"/>
            </a:avLst>
          </a:prstGeom>
          <a:solidFill>
            <a:srgbClr val="C3DDD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19922480-39B5-4745-B24B-791BDFCC55B4}"/>
              </a:ext>
            </a:extLst>
          </p:cNvPr>
          <p:cNvSpPr>
            <a:spLocks noGrp="1"/>
          </p:cNvSpPr>
          <p:nvPr>
            <p:ph type="body" sz="quarter" idx="12"/>
          </p:nvPr>
        </p:nvSpPr>
        <p:spPr>
          <a:xfrm>
            <a:off x="386199" y="703278"/>
            <a:ext cx="4143597" cy="4830755"/>
          </a:xfrm>
        </p:spPr>
        <p:txBody>
          <a:bodyPr/>
          <a:lstStyle/>
          <a:p>
            <a:pPr>
              <a:lnSpc>
                <a:spcPts val="4000"/>
              </a:lnSpc>
              <a:spcBef>
                <a:spcPts val="0"/>
              </a:spcBef>
            </a:pPr>
            <a:r>
              <a:rPr lang="en-AU" sz="3200"/>
              <a:t>Today,</a:t>
            </a:r>
          </a:p>
          <a:p>
            <a:pPr>
              <a:lnSpc>
                <a:spcPts val="4000"/>
              </a:lnSpc>
              <a:spcBef>
                <a:spcPts val="0"/>
              </a:spcBef>
            </a:pPr>
            <a:r>
              <a:rPr lang="en-AU" sz="3200"/>
              <a:t>we learn from women </a:t>
            </a:r>
          </a:p>
          <a:p>
            <a:pPr>
              <a:lnSpc>
                <a:spcPts val="4000"/>
              </a:lnSpc>
              <a:spcBef>
                <a:spcPts val="0"/>
              </a:spcBef>
            </a:pPr>
            <a:r>
              <a:rPr lang="en-AU" sz="3200"/>
              <a:t>all over the world </a:t>
            </a:r>
          </a:p>
          <a:p>
            <a:pPr>
              <a:lnSpc>
                <a:spcPts val="4000"/>
              </a:lnSpc>
              <a:spcBef>
                <a:spcPts val="0"/>
              </a:spcBef>
            </a:pPr>
            <a:r>
              <a:rPr lang="en-AU" sz="3200"/>
              <a:t>who lend their hands and knowledge and networks to tend the earth, grow crops in season and care for our common home.</a:t>
            </a:r>
          </a:p>
        </p:txBody>
      </p:sp>
    </p:spTree>
    <p:extLst>
      <p:ext uri="{BB962C8B-B14F-4D97-AF65-F5344CB8AC3E}">
        <p14:creationId xmlns:p14="http://schemas.microsoft.com/office/powerpoint/2010/main" val="726694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woman wearing colourful beads and cloth stands in front of her community in Ethiopia.">
            <a:extLst>
              <a:ext uri="{FF2B5EF4-FFF2-40B4-BE49-F238E27FC236}">
                <a16:creationId xmlns:a16="http://schemas.microsoft.com/office/drawing/2014/main" id="{43F0ECAA-BCFC-4694-9543-DB922C04ECFB}"/>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1"/>
            <a:ext cx="12192000" cy="6237311"/>
          </a:xfrm>
        </p:spPr>
      </p:pic>
      <p:sp>
        <p:nvSpPr>
          <p:cNvPr id="7" name="Round Single Corner Rectangle 10">
            <a:extLst>
              <a:ext uri="{FF2B5EF4-FFF2-40B4-BE49-F238E27FC236}">
                <a16:creationId xmlns:a16="http://schemas.microsoft.com/office/drawing/2014/main" id="{F2E1E64B-9D89-41D5-9AAD-2146952145C1}"/>
              </a:ext>
            </a:extLst>
          </p:cNvPr>
          <p:cNvSpPr/>
          <p:nvPr/>
        </p:nvSpPr>
        <p:spPr>
          <a:xfrm>
            <a:off x="-9525" y="0"/>
            <a:ext cx="4819649" cy="6237312"/>
          </a:xfrm>
          <a:prstGeom prst="round1Rect">
            <a:avLst>
              <a:gd name="adj" fmla="val 23287"/>
            </a:avLst>
          </a:prstGeom>
          <a:solidFill>
            <a:srgbClr val="C3DDD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19922480-39B5-4745-B24B-791BDFCC55B4}"/>
              </a:ext>
            </a:extLst>
          </p:cNvPr>
          <p:cNvSpPr>
            <a:spLocks noGrp="1"/>
          </p:cNvSpPr>
          <p:nvPr>
            <p:ph type="body" sz="quarter" idx="12"/>
          </p:nvPr>
        </p:nvSpPr>
        <p:spPr>
          <a:xfrm>
            <a:off x="386199" y="703278"/>
            <a:ext cx="4143597" cy="4830755"/>
          </a:xfrm>
        </p:spPr>
        <p:txBody>
          <a:bodyPr/>
          <a:lstStyle/>
          <a:p>
            <a:pPr>
              <a:lnSpc>
                <a:spcPts val="4000"/>
              </a:lnSpc>
              <a:spcBef>
                <a:spcPts val="0"/>
              </a:spcBef>
            </a:pPr>
            <a:r>
              <a:rPr lang="en-AU" sz="3200"/>
              <a:t>Today, </a:t>
            </a:r>
          </a:p>
          <a:p>
            <a:pPr>
              <a:lnSpc>
                <a:spcPts val="4000"/>
              </a:lnSpc>
              <a:spcBef>
                <a:spcPts val="0"/>
              </a:spcBef>
            </a:pPr>
            <a:r>
              <a:rPr lang="en-AU" sz="3200"/>
              <a:t>we stand with women all over the world </a:t>
            </a:r>
          </a:p>
          <a:p>
            <a:pPr>
              <a:lnSpc>
                <a:spcPts val="4000"/>
              </a:lnSpc>
              <a:spcBef>
                <a:spcPts val="0"/>
              </a:spcBef>
            </a:pPr>
            <a:r>
              <a:rPr lang="en-AU" sz="3200"/>
              <a:t>who call us all to address the causes of poverty that continue to challenge their lives and futures.</a:t>
            </a:r>
          </a:p>
        </p:txBody>
      </p:sp>
    </p:spTree>
    <p:extLst>
      <p:ext uri="{BB962C8B-B14F-4D97-AF65-F5344CB8AC3E}">
        <p14:creationId xmlns:p14="http://schemas.microsoft.com/office/powerpoint/2010/main" val="824098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Two women sit at the base of a large tree, talking. ">
            <a:extLst>
              <a:ext uri="{FF2B5EF4-FFF2-40B4-BE49-F238E27FC236}">
                <a16:creationId xmlns:a16="http://schemas.microsoft.com/office/drawing/2014/main" id="{42DCF84B-A79D-413D-AF4C-D427D3992D7E}"/>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35593"/>
          <a:stretch/>
        </p:blipFill>
        <p:spPr>
          <a:xfrm>
            <a:off x="0" y="1"/>
            <a:ext cx="12192000" cy="6237311"/>
          </a:xfrm>
        </p:spPr>
      </p:pic>
      <p:sp>
        <p:nvSpPr>
          <p:cNvPr id="7" name="Round Single Corner Rectangle 10">
            <a:extLst>
              <a:ext uri="{FF2B5EF4-FFF2-40B4-BE49-F238E27FC236}">
                <a16:creationId xmlns:a16="http://schemas.microsoft.com/office/drawing/2014/main" id="{F2E1E64B-9D89-41D5-9AAD-2146952145C1}"/>
              </a:ext>
            </a:extLst>
          </p:cNvPr>
          <p:cNvSpPr/>
          <p:nvPr/>
        </p:nvSpPr>
        <p:spPr>
          <a:xfrm>
            <a:off x="0" y="0"/>
            <a:ext cx="4819649" cy="6237312"/>
          </a:xfrm>
          <a:prstGeom prst="round1Rect">
            <a:avLst>
              <a:gd name="adj" fmla="val 23287"/>
            </a:avLst>
          </a:prstGeom>
          <a:solidFill>
            <a:srgbClr val="C3DDD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19922480-39B5-4745-B24B-791BDFCC55B4}"/>
              </a:ext>
            </a:extLst>
          </p:cNvPr>
          <p:cNvSpPr>
            <a:spLocks noGrp="1"/>
          </p:cNvSpPr>
          <p:nvPr>
            <p:ph type="body" sz="quarter" idx="12"/>
          </p:nvPr>
        </p:nvSpPr>
        <p:spPr>
          <a:xfrm>
            <a:off x="386199" y="703278"/>
            <a:ext cx="4143597" cy="4830755"/>
          </a:xfrm>
        </p:spPr>
        <p:txBody>
          <a:bodyPr/>
          <a:lstStyle/>
          <a:p>
            <a:pPr>
              <a:lnSpc>
                <a:spcPts val="4000"/>
              </a:lnSpc>
              <a:spcBef>
                <a:spcPts val="0"/>
              </a:spcBef>
            </a:pPr>
            <a:r>
              <a:rPr lang="en-AU" sz="3200"/>
              <a:t>Today, </a:t>
            </a:r>
          </a:p>
          <a:p>
            <a:pPr>
              <a:lnSpc>
                <a:spcPts val="4000"/>
              </a:lnSpc>
              <a:spcBef>
                <a:spcPts val="0"/>
              </a:spcBef>
            </a:pPr>
            <a:r>
              <a:rPr lang="en-AU" sz="3200"/>
              <a:t>we follow women</a:t>
            </a:r>
          </a:p>
          <a:p>
            <a:pPr>
              <a:lnSpc>
                <a:spcPts val="4000"/>
              </a:lnSpc>
              <a:spcBef>
                <a:spcPts val="0"/>
              </a:spcBef>
            </a:pPr>
            <a:r>
              <a:rPr lang="en-AU" sz="3200"/>
              <a:t>all over the world </a:t>
            </a:r>
          </a:p>
          <a:p>
            <a:pPr>
              <a:lnSpc>
                <a:spcPts val="4000"/>
              </a:lnSpc>
              <a:spcBef>
                <a:spcPts val="0"/>
              </a:spcBef>
            </a:pPr>
            <a:r>
              <a:rPr lang="en-AU" sz="3200"/>
              <a:t>who walk shoulder to shoulder with neighbours in need, acting in solidarity towards justice for all.</a:t>
            </a:r>
          </a:p>
        </p:txBody>
      </p:sp>
    </p:spTree>
    <p:extLst>
      <p:ext uri="{BB962C8B-B14F-4D97-AF65-F5344CB8AC3E}">
        <p14:creationId xmlns:p14="http://schemas.microsoft.com/office/powerpoint/2010/main" val="506215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descr="Two young women having a conversation in front of a table of art materials. ">
            <a:extLst>
              <a:ext uri="{FF2B5EF4-FFF2-40B4-BE49-F238E27FC236}">
                <a16:creationId xmlns:a16="http://schemas.microsoft.com/office/drawing/2014/main" id="{5369B4FA-A6BB-4B27-A789-E0784724C1E4}"/>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1"/>
            <a:ext cx="12192000" cy="6237311"/>
          </a:xfrm>
        </p:spPr>
      </p:pic>
      <p:sp>
        <p:nvSpPr>
          <p:cNvPr id="7" name="Round Single Corner Rectangle 10">
            <a:extLst>
              <a:ext uri="{FF2B5EF4-FFF2-40B4-BE49-F238E27FC236}">
                <a16:creationId xmlns:a16="http://schemas.microsoft.com/office/drawing/2014/main" id="{F2E1E64B-9D89-41D5-9AAD-2146952145C1}"/>
              </a:ext>
            </a:extLst>
          </p:cNvPr>
          <p:cNvSpPr/>
          <p:nvPr/>
        </p:nvSpPr>
        <p:spPr>
          <a:xfrm>
            <a:off x="0" y="0"/>
            <a:ext cx="4819649" cy="6237312"/>
          </a:xfrm>
          <a:prstGeom prst="round1Rect">
            <a:avLst>
              <a:gd name="adj" fmla="val 23287"/>
            </a:avLst>
          </a:prstGeom>
          <a:solidFill>
            <a:srgbClr val="C3DDD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19922480-39B5-4745-B24B-791BDFCC55B4}"/>
              </a:ext>
            </a:extLst>
          </p:cNvPr>
          <p:cNvSpPr>
            <a:spLocks noGrp="1"/>
          </p:cNvSpPr>
          <p:nvPr>
            <p:ph type="body" sz="quarter" idx="12"/>
          </p:nvPr>
        </p:nvSpPr>
        <p:spPr>
          <a:xfrm>
            <a:off x="386199" y="703278"/>
            <a:ext cx="4143597" cy="4830755"/>
          </a:xfrm>
        </p:spPr>
        <p:txBody>
          <a:bodyPr/>
          <a:lstStyle/>
          <a:p>
            <a:pPr>
              <a:lnSpc>
                <a:spcPts val="4000"/>
              </a:lnSpc>
              <a:spcBef>
                <a:spcPts val="0"/>
              </a:spcBef>
            </a:pPr>
            <a:r>
              <a:rPr lang="en-AU" sz="3200"/>
              <a:t>Today, </a:t>
            </a:r>
          </a:p>
          <a:p>
            <a:pPr>
              <a:lnSpc>
                <a:spcPts val="4000"/>
              </a:lnSpc>
              <a:spcBef>
                <a:spcPts val="0"/>
              </a:spcBef>
            </a:pPr>
            <a:r>
              <a:rPr lang="en-AU" sz="3200"/>
              <a:t>we thank women</a:t>
            </a:r>
          </a:p>
          <a:p>
            <a:pPr>
              <a:lnSpc>
                <a:spcPts val="4000"/>
              </a:lnSpc>
              <a:spcBef>
                <a:spcPts val="0"/>
              </a:spcBef>
            </a:pPr>
            <a:r>
              <a:rPr lang="en-AU" sz="3200"/>
              <a:t>all over the world </a:t>
            </a:r>
          </a:p>
          <a:p>
            <a:pPr>
              <a:lnSpc>
                <a:spcPts val="4000"/>
              </a:lnSpc>
              <a:spcBef>
                <a:spcPts val="0"/>
              </a:spcBef>
            </a:pPr>
            <a:r>
              <a:rPr lang="en-AU" sz="3200"/>
              <a:t>who take up roles and opportunities for growth, participating in ways that improve their own lives and those of the people around them.</a:t>
            </a:r>
          </a:p>
        </p:txBody>
      </p:sp>
    </p:spTree>
    <p:extLst>
      <p:ext uri="{BB962C8B-B14F-4D97-AF65-F5344CB8AC3E}">
        <p14:creationId xmlns:p14="http://schemas.microsoft.com/office/powerpoint/2010/main" val="1813422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Four women stand together, smiling as they pose for the photograph.">
            <a:extLst>
              <a:ext uri="{FF2B5EF4-FFF2-40B4-BE49-F238E27FC236}">
                <a16:creationId xmlns:a16="http://schemas.microsoft.com/office/drawing/2014/main" id="{C729CFAB-F80B-4B49-B623-B3E4198A01DF}"/>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41155"/>
          <a:stretch/>
        </p:blipFill>
        <p:spPr>
          <a:xfrm>
            <a:off x="0" y="1"/>
            <a:ext cx="12192000" cy="6237311"/>
          </a:xfrm>
        </p:spPr>
      </p:pic>
      <p:sp>
        <p:nvSpPr>
          <p:cNvPr id="7" name="Round Single Corner Rectangle 10">
            <a:extLst>
              <a:ext uri="{FF2B5EF4-FFF2-40B4-BE49-F238E27FC236}">
                <a16:creationId xmlns:a16="http://schemas.microsoft.com/office/drawing/2014/main" id="{F2E1E64B-9D89-41D5-9AAD-2146952145C1}"/>
              </a:ext>
            </a:extLst>
          </p:cNvPr>
          <p:cNvSpPr/>
          <p:nvPr/>
        </p:nvSpPr>
        <p:spPr>
          <a:xfrm>
            <a:off x="0" y="0"/>
            <a:ext cx="4819649" cy="6237312"/>
          </a:xfrm>
          <a:prstGeom prst="round1Rect">
            <a:avLst>
              <a:gd name="adj" fmla="val 23287"/>
            </a:avLst>
          </a:prstGeom>
          <a:solidFill>
            <a:srgbClr val="C3DDD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19922480-39B5-4745-B24B-791BDFCC55B4}"/>
              </a:ext>
            </a:extLst>
          </p:cNvPr>
          <p:cNvSpPr>
            <a:spLocks noGrp="1"/>
          </p:cNvSpPr>
          <p:nvPr>
            <p:ph type="body" sz="quarter" idx="12"/>
          </p:nvPr>
        </p:nvSpPr>
        <p:spPr>
          <a:xfrm>
            <a:off x="386199" y="703278"/>
            <a:ext cx="4143597" cy="4830755"/>
          </a:xfrm>
        </p:spPr>
        <p:txBody>
          <a:bodyPr/>
          <a:lstStyle/>
          <a:p>
            <a:pPr>
              <a:lnSpc>
                <a:spcPts val="4000"/>
              </a:lnSpc>
              <a:spcBef>
                <a:spcPts val="0"/>
              </a:spcBef>
            </a:pPr>
            <a:r>
              <a:rPr lang="en-AU" sz="3200"/>
              <a:t>Today, </a:t>
            </a:r>
          </a:p>
          <a:p>
            <a:pPr>
              <a:lnSpc>
                <a:spcPts val="4000"/>
              </a:lnSpc>
              <a:spcBef>
                <a:spcPts val="0"/>
              </a:spcBef>
            </a:pPr>
            <a:r>
              <a:rPr lang="en-AU" sz="3200"/>
              <a:t>we look to women</a:t>
            </a:r>
          </a:p>
          <a:p>
            <a:pPr>
              <a:lnSpc>
                <a:spcPts val="4000"/>
              </a:lnSpc>
              <a:spcBef>
                <a:spcPts val="0"/>
              </a:spcBef>
            </a:pPr>
            <a:r>
              <a:rPr lang="en-AU" sz="3200"/>
              <a:t>all over the world </a:t>
            </a:r>
          </a:p>
          <a:p>
            <a:pPr>
              <a:lnSpc>
                <a:spcPts val="4000"/>
              </a:lnSpc>
              <a:spcBef>
                <a:spcPts val="0"/>
              </a:spcBef>
            </a:pPr>
            <a:r>
              <a:rPr lang="en-AU" sz="3200"/>
              <a:t>who hold positions of power and influence, with the capacity to move governments and organisations to act for the good of those they serve. </a:t>
            </a:r>
          </a:p>
        </p:txBody>
      </p:sp>
    </p:spTree>
    <p:extLst>
      <p:ext uri="{BB962C8B-B14F-4D97-AF65-F5344CB8AC3E}">
        <p14:creationId xmlns:p14="http://schemas.microsoft.com/office/powerpoint/2010/main" val="1789676674"/>
      </p:ext>
    </p:extLst>
  </p:cSld>
  <p:clrMapOvr>
    <a:masterClrMapping/>
  </p:clrMapOvr>
</p:sld>
</file>

<file path=ppt/theme/theme1.xml><?xml version="1.0" encoding="utf-8"?>
<a:theme xmlns:a="http://schemas.openxmlformats.org/drawingml/2006/main" name="Education PPT Template">
  <a:themeElements>
    <a:clrScheme name="Education Updated">
      <a:dk1>
        <a:srgbClr val="05243F"/>
      </a:dk1>
      <a:lt1>
        <a:sysClr val="window" lastClr="FFFFFF"/>
      </a:lt1>
      <a:dk2>
        <a:srgbClr val="05243F"/>
      </a:dk2>
      <a:lt2>
        <a:srgbClr val="FFFFFF"/>
      </a:lt2>
      <a:accent1>
        <a:srgbClr val="63B1A4"/>
      </a:accent1>
      <a:accent2>
        <a:srgbClr val="C3DDD7"/>
      </a:accent2>
      <a:accent3>
        <a:srgbClr val="D86075"/>
      </a:accent3>
      <a:accent4>
        <a:srgbClr val="DF918A"/>
      </a:accent4>
      <a:accent5>
        <a:srgbClr val="762000"/>
      </a:accent5>
      <a:accent6>
        <a:srgbClr val="E5DBCB"/>
      </a:accent6>
      <a:hlink>
        <a:srgbClr val="3296EE"/>
      </a:hlink>
      <a:folHlink>
        <a:srgbClr val="80B7A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 PPT Template" id="{2F90A112-E7F6-BC42-8CD5-5C3B570A3003}" vid="{3B365C36-3C37-6946-9ED8-AF5DEA2842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74f41e8-2c9a-4a9a-8a86-1b2eca9cb15f" xsi:nil="true"/>
    <lcf76f155ced4ddcb4097134ff3c332f xmlns="d0426e0c-4a75-4487-8a8c-05f70a1c3a62">
      <Terms xmlns="http://schemas.microsoft.com/office/infopath/2007/PartnerControls"/>
    </lcf76f155ced4ddcb4097134ff3c332f>
    <Calendar_x0020_Year xmlns="a74f41e8-2c9a-4a9a-8a86-1b2eca9cb15f" xsi:nil="true"/>
    <Resource_x0020_Topic xmlns="d0426e0c-4a75-4487-8a8c-05f70a1c3a62" xsi:nil="true"/>
    <Cross_x002d_Curriculum_x0020_Priorities xmlns="d0426e0c-4a75-4487-8a8c-05f70a1c3a62" xsi:nil="true"/>
    <bc52f877b74e4892aa9edc07f5db4423 xmlns="d0426e0c-4a75-4487-8a8c-05f70a1c3a62">
      <Terms xmlns="http://schemas.microsoft.com/office/infopath/2007/PartnerControls"/>
    </bc52f877b74e4892aa9edc07f5db4423>
    <Curriculum xmlns="d0426e0c-4a75-4487-8a8c-05f70a1c3a62" xsi:nil="true"/>
    <TaxKeywordTaxHTField xmlns="a74f41e8-2c9a-4a9a-8a86-1b2eca9cb15f">
      <Terms xmlns="http://schemas.microsoft.com/office/infopath/2007/PartnerControls"/>
    </TaxKeywordTaxHTField>
    <_ResourceType xmlns="http://schemas.microsoft.com/sharepoint/v3/fields" xsi:nil="true"/>
    <Document_x0020_Status xmlns="a74f41e8-2c9a-4a9a-8a86-1b2eca9cb15f" xsi:nil="true"/>
    <Audience xmlns="d0426e0c-4a75-4487-8a8c-05f70a1c3a62" xsi:nil="true"/>
    <General_x0020_Capabilities xmlns="d0426e0c-4a75-4487-8a8c-05f70a1c3a62" xsi:nil="true"/>
    <Res_x0020_Type xmlns="d0426e0c-4a75-4487-8a8c-05f70a1c3a6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A5B4263F7BA4B4FB1DEE6AB7F3265F0" ma:contentTypeVersion="31" ma:contentTypeDescription="Create a new document." ma:contentTypeScope="" ma:versionID="9a97b7867fa0feaf8239eeda95607256">
  <xsd:schema xmlns:xsd="http://www.w3.org/2001/XMLSchema" xmlns:xs="http://www.w3.org/2001/XMLSchema" xmlns:p="http://schemas.microsoft.com/office/2006/metadata/properties" xmlns:ns2="a74f41e8-2c9a-4a9a-8a86-1b2eca9cb15f" xmlns:ns3="http://schemas.microsoft.com/sharepoint/v3/fields" xmlns:ns4="d0426e0c-4a75-4487-8a8c-05f70a1c3a62" targetNamespace="http://schemas.microsoft.com/office/2006/metadata/properties" ma:root="true" ma:fieldsID="ea747800aab6cc0b5114eca0eb3bcb43" ns2:_="" ns3:_="" ns4:_="">
    <xsd:import namespace="a74f41e8-2c9a-4a9a-8a86-1b2eca9cb15f"/>
    <xsd:import namespace="http://schemas.microsoft.com/sharepoint/v3/fields"/>
    <xsd:import namespace="d0426e0c-4a75-4487-8a8c-05f70a1c3a62"/>
    <xsd:element name="properties">
      <xsd:complexType>
        <xsd:sequence>
          <xsd:element name="documentManagement">
            <xsd:complexType>
              <xsd:all>
                <xsd:element ref="ns2:Calendar_x0020_Year" minOccurs="0"/>
                <xsd:element ref="ns2:Document_x0020_Status" minOccurs="0"/>
                <xsd:element ref="ns3:_ResourceType" minOccurs="0"/>
                <xsd:element ref="ns4:bc52f877b74e4892aa9edc07f5db4423" minOccurs="0"/>
                <xsd:element ref="ns2:TaxCatchAll" minOccurs="0"/>
                <xsd:element ref="ns4:MediaServiceMetadata" minOccurs="0"/>
                <xsd:element ref="ns4:MediaServiceFastMetadata" minOccurs="0"/>
                <xsd:element ref="ns4:MediaServiceDateTaken" minOccurs="0"/>
                <xsd:element ref="ns4:MediaLengthInSeconds" minOccurs="0"/>
                <xsd:element ref="ns4:lcf76f155ced4ddcb4097134ff3c332f" minOccurs="0"/>
                <xsd:element ref="ns4:MediaServiceGenerationTime" minOccurs="0"/>
                <xsd:element ref="ns4:MediaServiceEventHashCode" minOccurs="0"/>
                <xsd:element ref="ns4:MediaServiceOCR" minOccurs="0"/>
                <xsd:element ref="ns2:TaxKeywordTaxHTField" minOccurs="0"/>
                <xsd:element ref="ns4:Audience" minOccurs="0"/>
                <xsd:element ref="ns4:Curriculum" minOccurs="0"/>
                <xsd:element ref="ns4:Cross_x002d_Curriculum_x0020_Priorities" minOccurs="0"/>
                <xsd:element ref="ns4:General_x0020_Capabilities" minOccurs="0"/>
                <xsd:element ref="ns4:Resource_x0020_Topic" minOccurs="0"/>
                <xsd:element ref="ns4:Res_x0020_Type"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f41e8-2c9a-4a9a-8a86-1b2eca9cb15f" elementFormDefault="qualified">
    <xsd:import namespace="http://schemas.microsoft.com/office/2006/documentManagement/types"/>
    <xsd:import namespace="http://schemas.microsoft.com/office/infopath/2007/PartnerControls"/>
    <xsd:element name="Calendar_x0020_Year" ma:index="8" nillable="true" ma:displayName="Calendar Year" ma:list="{efc841cf-c008-4849-acd6-eb31f33685a0}" ma:internalName="Calendar_x0020_Year" ma:showField="CalendarYear" ma:web="a74f41e8-2c9a-4a9a-8a86-1b2eca9cb15f">
      <xsd:simpleType>
        <xsd:restriction base="dms:Lookup"/>
      </xsd:simpleType>
    </xsd:element>
    <xsd:element name="Document_x0020_Status" ma:index="9" nillable="true" ma:displayName="Document Status" ma:list="{c6e27091-794f-4218-8873-7e1e6bc71942}" ma:internalName="Document_x0020_Status" ma:showField="Documentstatus" ma:web="a74f41e8-2c9a-4a9a-8a86-1b2eca9cb15f">
      <xsd:simpleType>
        <xsd:restriction base="dms:Lookup"/>
      </xsd:simpleType>
    </xsd:element>
    <xsd:element name="TaxCatchAll" ma:index="13" nillable="true" ma:displayName="Taxonomy Catch All Column" ma:hidden="true" ma:list="{0f3ffeea-cf0c-4ca3-804a-6fa494fe2746}" ma:internalName="TaxCatchAll" ma:showField="CatchAllData" ma:web="a74f41e8-2c9a-4a9a-8a86-1b2eca9cb15f">
      <xsd:complexType>
        <xsd:complexContent>
          <xsd:extension base="dms:MultiChoiceLookup">
            <xsd:sequence>
              <xsd:element name="Value" type="dms:Lookup" maxOccurs="unbounded" minOccurs="0" nillable="true"/>
            </xsd:sequence>
          </xsd:extension>
        </xsd:complexContent>
      </xsd:complexType>
    </xsd:element>
    <xsd:element name="TaxKeywordTaxHTField" ma:index="24" nillable="true" ma:taxonomy="true" ma:internalName="TaxKeywordTaxHTField" ma:taxonomyFieldName="TaxKeyword" ma:displayName="Enterprise Keywords" ma:fieldId="{23f27201-bee3-471e-b2e7-b64fd8b7ca38}" ma:taxonomyMulti="true" ma:sspId="fba56b17-20de-4e09-aefb-c97c0efd6dbe" ma:termSetId="00000000-0000-0000-0000-000000000000" ma:anchorId="00000000-0000-0000-0000-000000000000" ma:open="true" ma:isKeyword="true">
      <xsd:complexType>
        <xsd:sequence>
          <xsd:element ref="pc:Terms" minOccurs="0" maxOccurs="1"/>
        </xsd:sequence>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ResourceType" ma:index="10" nillable="true" ma:displayName="Resource Type" ma:description="A set of categories, functions, genres or aggregation levels" ma:internalName="_ResourceTyp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0426e0c-4a75-4487-8a8c-05f70a1c3a62" elementFormDefault="qualified">
    <xsd:import namespace="http://schemas.microsoft.com/office/2006/documentManagement/types"/>
    <xsd:import namespace="http://schemas.microsoft.com/office/infopath/2007/PartnerControls"/>
    <xsd:element name="bc52f877b74e4892aa9edc07f5db4423" ma:index="12" nillable="true" ma:taxonomy="true" ma:internalName="bc52f877b74e4892aa9edc07f5db4423" ma:taxonomyFieldName="Topic" ma:displayName="Topic" ma:default="" ma:fieldId="{bc52f877-b74e-4892-aa9e-dc07f5db4423}" ma:sspId="fba56b17-20de-4e09-aefb-c97c0efd6dbe" ma:termSetId="43fe0924-5d85-4bf5-8df1-467cebe12fdd" ma:anchorId="00000000-0000-0000-0000-000000000000" ma:open="false" ma:isKeyword="false">
      <xsd:complexType>
        <xsd:sequence>
          <xsd:element ref="pc:Terms" minOccurs="0" maxOccurs="1"/>
        </xsd:sequence>
      </xsd:complex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Audience" ma:index="25" nillable="true" ma:displayName="Audience" ma:format="Dropdown" ma:internalName="Audience">
      <xsd:complexType>
        <xsd:complexContent>
          <xsd:extension base="dms:MultiChoice">
            <xsd:sequence>
              <xsd:element name="Value" maxOccurs="unbounded" minOccurs="0" nillable="true">
                <xsd:simpleType>
                  <xsd:restriction base="dms:Choice">
                    <xsd:enumeration value="Lower Primary (F-2)"/>
                    <xsd:enumeration value="Middle Primary (Y3-4)"/>
                    <xsd:enumeration value="Upper primary (Y5-6)"/>
                    <xsd:enumeration value="Upper primary (Y3-6)"/>
                    <xsd:enumeration value="Secondary"/>
                    <xsd:enumeration value="Youth"/>
                    <xsd:enumeration value="Parish"/>
                    <xsd:enumeration value="Teacher"/>
                  </xsd:restriction>
                </xsd:simpleType>
              </xsd:element>
            </xsd:sequence>
          </xsd:extension>
        </xsd:complexContent>
      </xsd:complexType>
    </xsd:element>
    <xsd:element name="Curriculum" ma:index="26" nillable="true" ma:displayName="Curriculum" ma:format="Dropdown" ma:internalName="Curriculum">
      <xsd:complexType>
        <xsd:complexContent>
          <xsd:extension base="dms:MultiChoice">
            <xsd:sequence>
              <xsd:element name="Value" maxOccurs="unbounded" minOccurs="0" nillable="true">
                <xsd:simpleType>
                  <xsd:restriction base="dms:Choice">
                    <xsd:enumeration value="Civics and Citizenship"/>
                    <xsd:enumeration value="Economics &amp; Business"/>
                    <xsd:enumeration value="English"/>
                    <xsd:enumeration value="Geography"/>
                    <xsd:enumeration value="HASS"/>
                    <xsd:enumeration value="Health &amp;PE"/>
                    <xsd:enumeration value="History"/>
                    <xsd:enumeration value="Languages"/>
                    <xsd:enumeration value="Mathematics"/>
                    <xsd:enumeration value="Religious Education"/>
                    <xsd:enumeration value="Science"/>
                    <xsd:enumeration value="Technologies"/>
                    <xsd:enumeration value="The Arts"/>
                  </xsd:restriction>
                </xsd:simpleType>
              </xsd:element>
            </xsd:sequence>
          </xsd:extension>
        </xsd:complexContent>
      </xsd:complexType>
    </xsd:element>
    <xsd:element name="Cross_x002d_Curriculum_x0020_Priorities" ma:index="27" nillable="true" ma:displayName="Cross-Curriculum Priorities" ma:format="Dropdown" ma:internalName="Cross_x002d_Curriculum_x0020_Priorities">
      <xsd:complexType>
        <xsd:complexContent>
          <xsd:extension base="dms:MultiChoice">
            <xsd:sequence>
              <xsd:element name="Value" maxOccurs="unbounded" minOccurs="0" nillable="true">
                <xsd:simpleType>
                  <xsd:restriction base="dms:Choice">
                    <xsd:enumeration value="Aboriginal and Torres Strait Islander Histories and Cultures"/>
                    <xsd:enumeration value="Asia and Australia's Engagement with Asia"/>
                    <xsd:enumeration value="Sustainability"/>
                  </xsd:restriction>
                </xsd:simpleType>
              </xsd:element>
            </xsd:sequence>
          </xsd:extension>
        </xsd:complexContent>
      </xsd:complexType>
    </xsd:element>
    <xsd:element name="General_x0020_Capabilities" ma:index="28" nillable="true" ma:displayName="General Capabilities" ma:format="Dropdown" ma:internalName="General_x0020_Capabilities">
      <xsd:complexType>
        <xsd:complexContent>
          <xsd:extension base="dms:MultiChoice">
            <xsd:sequence>
              <xsd:element name="Value" maxOccurs="unbounded" minOccurs="0" nillable="true">
                <xsd:simpleType>
                  <xsd:restriction base="dms:Choice">
                    <xsd:enumeration value="Literacy"/>
                    <xsd:enumeration value="Numeracy"/>
                    <xsd:enumeration value="Information and Communication Technology (ICT) Capability"/>
                    <xsd:enumeration value="Critical and Creative Thinking"/>
                    <xsd:enumeration value="Personal and Social Capability"/>
                    <xsd:enumeration value="Ethical Understanding"/>
                    <xsd:enumeration value="Intercultural Understanding"/>
                  </xsd:restriction>
                </xsd:simpleType>
              </xsd:element>
            </xsd:sequence>
          </xsd:extension>
        </xsd:complexContent>
      </xsd:complexType>
    </xsd:element>
    <xsd:element name="Resource_x0020_Topic" ma:index="29" nillable="true" ma:displayName="Resource Topic" ma:format="Dropdown" ma:internalName="Resource_x0020_Topic">
      <xsd:complexType>
        <xsd:complexContent>
          <xsd:extension base="dms:MultiChoice">
            <xsd:sequence>
              <xsd:element name="Value" maxOccurs="unbounded" minOccurs="0" nillable="true">
                <xsd:simpleType>
                  <xsd:restriction base="dms:Choice">
                    <xsd:enumeration value="About Caritas"/>
                    <xsd:enumeration value="Advocacy and Campaigns"/>
                    <xsd:enumeration value="Catholic Identity"/>
                    <xsd:enumeration value="Catholic Social Teaching"/>
                    <xsd:enumeration value="Disability"/>
                    <xsd:enumeration value="Emergencies"/>
                    <xsd:enumeration value="Environment, Climate Justice and Disaster Risk Reduction"/>
                    <xsd:enumeration value="Food Security and Agriculture"/>
                    <xsd:enumeration value="Gender Equity"/>
                    <xsd:enumeration value="Health"/>
                    <xsd:enumeration value="Human Trafficking, Modern Slavery and Fair Trade"/>
                    <xsd:enumeration value="Indigenous Peoples"/>
                    <xsd:enumeration value="Laudato Si'"/>
                    <xsd:enumeration value="Peace and Conflict"/>
                    <xsd:enumeration value="Poverty"/>
                    <xsd:enumeration value="Project Compassion"/>
                    <xsd:enumeration value="Refugees and Forced Migration"/>
                    <xsd:enumeration value="Sustainable Development Goals and Human Rights"/>
                    <xsd:enumeration value="Water and Sanitation"/>
                    <xsd:enumeration value="Religion"/>
                  </xsd:restriction>
                </xsd:simpleType>
              </xsd:element>
            </xsd:sequence>
          </xsd:extension>
        </xsd:complexContent>
      </xsd:complexType>
    </xsd:element>
    <xsd:element name="Res_x0020_Type" ma:index="30" nillable="true" ma:displayName="Res Type" ma:format="Dropdown" ma:internalName="Res_x0020_Type">
      <xsd:complexType>
        <xsd:complexContent>
          <xsd:extension base="dms:MultiChoice">
            <xsd:sequence>
              <xsd:element name="Value" maxOccurs="unbounded" minOccurs="0" nillable="true">
                <xsd:simpleType>
                  <xsd:restriction base="dms:Choice">
                    <xsd:enumeration value="Assembly"/>
                    <xsd:enumeration value="Fact Sheet and Report"/>
                    <xsd:enumeration value="Film"/>
                    <xsd:enumeration value="Fundraising"/>
                    <xsd:enumeration value="Game"/>
                    <xsd:enumeration value="Guide"/>
                    <xsd:enumeration value="Image"/>
                    <xsd:enumeration value="Lesson and Unit"/>
                    <xsd:enumeration value="Poster"/>
                    <xsd:enumeration value="Prayer, Reflection and Prayer Service"/>
                    <xsd:enumeration value="Quiz"/>
                    <xsd:enumeration value="Story/Case Study"/>
                  </xsd:restriction>
                </xsd:simple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CE9FC7-F488-4CBC-BC57-3C13B4B4EA8E}">
  <ds:schemaRefs>
    <ds:schemaRef ds:uri="http://purl.org/dc/dcmitype/"/>
    <ds:schemaRef ds:uri="a1240345-a333-43d4-bb17-215edb4655ec"/>
    <ds:schemaRef ds:uri="http://schemas.openxmlformats.org/package/2006/metadata/core-properties"/>
    <ds:schemaRef ds:uri="a74f41e8-2c9a-4a9a-8a86-1b2eca9cb15f"/>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purl.org/dc/terms/"/>
  </ds:schemaRefs>
</ds:datastoreItem>
</file>

<file path=customXml/itemProps2.xml><?xml version="1.0" encoding="utf-8"?>
<ds:datastoreItem xmlns:ds="http://schemas.openxmlformats.org/officeDocument/2006/customXml" ds:itemID="{9C323019-E03A-4A95-AB7D-89098718E4F6}"/>
</file>

<file path=customXml/itemProps3.xml><?xml version="1.0" encoding="utf-8"?>
<ds:datastoreItem xmlns:ds="http://schemas.openxmlformats.org/officeDocument/2006/customXml" ds:itemID="{7010F89C-9F27-40E2-B07B-DA746ED61B3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1489</Words>
  <Application>Microsoft Office PowerPoint</Application>
  <PresentationFormat>Widescreen</PresentationFormat>
  <Paragraphs>116</Paragraphs>
  <Slides>14</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Roboto light</vt:lpstr>
      <vt:lpstr>Roboto light</vt:lpstr>
      <vt:lpstr>Education PPT Template</vt:lpstr>
      <vt:lpstr>International women’s day  reflection</vt:lpstr>
      <vt:lpstr>A NOTE TO PRESENTERS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prayer</vt:lpstr>
      <vt:lpstr>LEARN MORE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IWD Reflection 2023</dc:title>
  <dc:creator>Marlin Communications</dc:creator>
  <cp:lastModifiedBy>Dr Rebekah Pryor</cp:lastModifiedBy>
  <cp:revision>1</cp:revision>
  <dcterms:created xsi:type="dcterms:W3CDTF">2014-11-30T23:21:17Z</dcterms:created>
  <dcterms:modified xsi:type="dcterms:W3CDTF">2023-02-22T22:50:49Z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0x0101007A5B4263F7BA4B4FB1DEE6AB7F3265F0</vt:lpwstr>
  </property>
  <property fmtid="{D5CDD505-2E9C-101B-9397-08002B2CF9AE}" pid="3" name="_dlc_DocIdItemGuid">
    <vt:lpwstr>d7ee03d9-074b-4786-bb99-1c6adf13a550</vt:lpwstr>
  </property>
  <property fmtid="{D5CDD505-2E9C-101B-9397-08002B2CF9AE}" pid="4" name="MediaServiceImageTags">
    <vt:lpwstr/>
  </property>
  <property fmtid="{D5CDD505-2E9C-101B-9397-08002B2CF9AE}" pid="5" name="TaxKeyword">
    <vt:lpwstr/>
  </property>
  <property fmtid="{D5CDD505-2E9C-101B-9397-08002B2CF9AE}" pid="6" name="Topic">
    <vt:lpwstr/>
  </property>
</Properties>
</file>