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3"/>
  </p:notesMasterIdLst>
  <p:sldIdLst>
    <p:sldId id="268" r:id="rId5"/>
    <p:sldId id="256" r:id="rId6"/>
    <p:sldId id="400" r:id="rId7"/>
    <p:sldId id="331" r:id="rId8"/>
    <p:sldId id="332" r:id="rId9"/>
    <p:sldId id="381" r:id="rId10"/>
    <p:sldId id="382" r:id="rId11"/>
    <p:sldId id="383" r:id="rId12"/>
    <p:sldId id="384" r:id="rId13"/>
    <p:sldId id="385" r:id="rId14"/>
    <p:sldId id="386" r:id="rId15"/>
    <p:sldId id="387" r:id="rId16"/>
    <p:sldId id="388" r:id="rId17"/>
    <p:sldId id="389" r:id="rId18"/>
    <p:sldId id="390" r:id="rId19"/>
    <p:sldId id="391" r:id="rId20"/>
    <p:sldId id="402" r:id="rId21"/>
    <p:sldId id="392" r:id="rId22"/>
    <p:sldId id="403" r:id="rId23"/>
    <p:sldId id="393" r:id="rId24"/>
    <p:sldId id="405" r:id="rId25"/>
    <p:sldId id="404" r:id="rId26"/>
    <p:sldId id="406" r:id="rId27"/>
    <p:sldId id="394" r:id="rId28"/>
    <p:sldId id="395" r:id="rId29"/>
    <p:sldId id="396" r:id="rId30"/>
    <p:sldId id="398" r:id="rId31"/>
    <p:sldId id="399" r:id="rId32"/>
  </p:sldIdLst>
  <p:sldSz cx="13444538" cy="7562850"/>
  <p:notesSz cx="10693400" cy="75628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8" userDrawn="1">
          <p15:clr>
            <a:srgbClr val="A4A3A4"/>
          </p15:clr>
        </p15:guide>
        <p15:guide id="2" pos="58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e Dobrohotoff" initials="ND" lastIdx="23" clrIdx="0">
    <p:extLst>
      <p:ext uri="{19B8F6BF-5375-455C-9EA6-DF929625EA0E}">
        <p15:presenceInfo xmlns:p15="http://schemas.microsoft.com/office/powerpoint/2012/main" userId="S::nicoled@caritas.org.au::2dc4cf58-dc7e-422a-950b-38460c74cb76" providerId="AD"/>
      </p:ext>
    </p:extLst>
  </p:cmAuthor>
  <p:cmAuthor id="2" name="Bernard Holland" initials="BH" lastIdx="1" clrIdx="1">
    <p:extLst>
      <p:ext uri="{19B8F6BF-5375-455C-9EA6-DF929625EA0E}">
        <p15:presenceInfo xmlns:p15="http://schemas.microsoft.com/office/powerpoint/2012/main" userId="S::bernard.holland@caritas.org.au::d277d97c-3cf4-4b8e-a142-f9494cfc73b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61F00"/>
    <a:srgbClr val="E4DBCA"/>
    <a:srgbClr val="3C4F6F"/>
    <a:srgbClr val="004751"/>
    <a:srgbClr val="0B234B"/>
    <a:srgbClr val="762000"/>
    <a:srgbClr val="7D92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1FC59F-2026-0000-9F63-B54DAD731090}" v="5" dt="2021-05-06T03:46:12.011"/>
    <p1510:client id="{21FD117E-0ACF-4405-A4FA-5953C622A99A}" v="33" dt="2021-04-26T02:58:43.835"/>
    <p1510:client id="{3AF7E169-8D94-472F-8CE7-A322C7AB68FE}" v="4" dt="2021-04-19T23:26:45.446"/>
    <p1510:client id="{954BD0E7-3245-42DA-A570-1BA96BA781E5}" v="1" dt="2021-04-20T01:57:58.688"/>
    <p1510:client id="{A72A52D4-4A53-4037-81EB-558EC371DCED}" v="1" dt="2021-05-03T02:33:11.928"/>
    <p1510:client id="{BFF104F6-55F9-43E9-AA35-CA3C63AADEAD}" v="48" dt="2021-05-14T03:46:09.348"/>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786" y="90"/>
      </p:cViewPr>
      <p:guideLst>
        <p:guide orient="horz" pos="1038"/>
        <p:guide pos="587"/>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Dobrohotoff" userId="S::nicoled@caritas.org.au::2dc4cf58-dc7e-422a-950b-38460c74cb76" providerId="AD" clId="Web-{BFF104F6-55F9-43E9-AA35-CA3C63AADEAD}"/>
    <pc:docChg chg="modSld">
      <pc:chgData name="Nicole Dobrohotoff" userId="S::nicoled@caritas.org.au::2dc4cf58-dc7e-422a-950b-38460c74cb76" providerId="AD" clId="Web-{BFF104F6-55F9-43E9-AA35-CA3C63AADEAD}" dt="2021-05-14T03:46:09.348" v="22" actId="1076"/>
      <pc:docMkLst>
        <pc:docMk/>
      </pc:docMkLst>
      <pc:sldChg chg="modSp">
        <pc:chgData name="Nicole Dobrohotoff" userId="S::nicoled@caritas.org.au::2dc4cf58-dc7e-422a-950b-38460c74cb76" providerId="AD" clId="Web-{BFF104F6-55F9-43E9-AA35-CA3C63AADEAD}" dt="2021-05-14T03:46:09.348" v="22" actId="1076"/>
        <pc:sldMkLst>
          <pc:docMk/>
          <pc:sldMk cId="4221040182" sldId="403"/>
        </pc:sldMkLst>
        <pc:spChg chg="mod">
          <ac:chgData name="Nicole Dobrohotoff" userId="S::nicoled@caritas.org.au::2dc4cf58-dc7e-422a-950b-38460c74cb76" providerId="AD" clId="Web-{BFF104F6-55F9-43E9-AA35-CA3C63AADEAD}" dt="2021-05-14T03:46:09.348" v="22" actId="1076"/>
          <ac:spMkLst>
            <pc:docMk/>
            <pc:sldMk cId="4221040182" sldId="403"/>
            <ac:spMk id="13" creationId="{1F3BD698-5215-4103-9FDE-8C02BB8270E1}"/>
          </ac:spMkLst>
        </pc:spChg>
        <pc:picChg chg="mod">
          <ac:chgData name="Nicole Dobrohotoff" userId="S::nicoled@caritas.org.au::2dc4cf58-dc7e-422a-950b-38460c74cb76" providerId="AD" clId="Web-{BFF104F6-55F9-43E9-AA35-CA3C63AADEAD}" dt="2021-05-14T03:45:34.784" v="0"/>
          <ac:picMkLst>
            <pc:docMk/>
            <pc:sldMk cId="4221040182" sldId="403"/>
            <ac:picMk id="3" creationId="{A2D85019-5437-4624-9570-102E879C88B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633913" cy="379413"/>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6057900" y="0"/>
            <a:ext cx="4632325" cy="379413"/>
          </a:xfrm>
          <a:prstGeom prst="rect">
            <a:avLst/>
          </a:prstGeom>
        </p:spPr>
        <p:txBody>
          <a:bodyPr vert="horz" lIns="91440" tIns="45720" rIns="91440" bIns="45720" rtlCol="0"/>
          <a:lstStyle>
            <a:lvl1pPr algn="r">
              <a:defRPr sz="1200"/>
            </a:lvl1pPr>
          </a:lstStyle>
          <a:p>
            <a:fld id="{1D07F660-EF4E-4CFC-BE27-726010CF37C2}" type="datetimeFigureOut">
              <a:rPr lang="en-AU" smtClean="0"/>
              <a:t>13/05/2021</a:t>
            </a:fld>
            <a:endParaRPr lang="en-AU"/>
          </a:p>
        </p:txBody>
      </p:sp>
      <p:sp>
        <p:nvSpPr>
          <p:cNvPr id="4" name="Slide Image Placeholder 3"/>
          <p:cNvSpPr>
            <a:spLocks noGrp="1" noRot="1" noChangeAspect="1"/>
          </p:cNvSpPr>
          <p:nvPr>
            <p:ph type="sldImg" idx="2"/>
          </p:nvPr>
        </p:nvSpPr>
        <p:spPr>
          <a:xfrm>
            <a:off x="3079750" y="946150"/>
            <a:ext cx="4533900" cy="2551113"/>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1069975" y="3640138"/>
            <a:ext cx="8553450" cy="29781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7183438"/>
            <a:ext cx="4633913" cy="37941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6057900" y="7183438"/>
            <a:ext cx="4632325" cy="379412"/>
          </a:xfrm>
          <a:prstGeom prst="rect">
            <a:avLst/>
          </a:prstGeom>
        </p:spPr>
        <p:txBody>
          <a:bodyPr vert="horz" lIns="91440" tIns="45720" rIns="91440" bIns="45720" rtlCol="0" anchor="b"/>
          <a:lstStyle>
            <a:lvl1pPr algn="r">
              <a:defRPr sz="1200"/>
            </a:lvl1pPr>
          </a:lstStyle>
          <a:p>
            <a:fld id="{E11F737D-84AB-4399-9DE3-748B081B038D}" type="slidenum">
              <a:rPr lang="en-AU" smtClean="0"/>
              <a:t>‹#›</a:t>
            </a:fld>
            <a:endParaRPr lang="en-AU"/>
          </a:p>
        </p:txBody>
      </p:sp>
    </p:spTree>
    <p:extLst>
      <p:ext uri="{BB962C8B-B14F-4D97-AF65-F5344CB8AC3E}">
        <p14:creationId xmlns:p14="http://schemas.microsoft.com/office/powerpoint/2010/main" val="740490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fao.org/3/ca5249en/ca5249en.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environment.gov.au/protection/waste-resource-recovery/food-wast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youtube.com/watch?v=8aNYLtZrhTk"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usaid.gov/cambodia/agriculture-and-food-security"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news.un.org/en/story/2019/10/1048452"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un.org/sustainabledevelopment/hunger/"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fao.org/3/y4671e/y4671e06.htm#fnB31"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fao.org/3/ca5249en/ca5249en.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fao.org/3/ca9692en/online/ca9692en.html#chapter-1_1"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aritas.org.au/media/uqniadun/towards-new-horizons_sefo2020.pdf"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pnas.org/content/115/26/6804/tab-article-info"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aritas.org.au/media/uqniadun/towards-new-horizons_sefo2020.pdf"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pnas.org/content/115/26/6804/tab-article-info"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credits (left to right) </a:t>
            </a:r>
          </a:p>
          <a:p>
            <a:r>
              <a:rPr lang="en-US" dirty="0"/>
              <a:t>Martina picking cassava leaves from her garden next to her home in Timor Leste that she sells to market traders and also cooks as a vegetable with coconut oil. Credit: Richard Wainwright</a:t>
            </a:r>
            <a:endParaRPr lang="en-US" dirty="0">
              <a:cs typeface="Calibri"/>
            </a:endParaRPr>
          </a:p>
          <a:p>
            <a:r>
              <a:rPr lang="en-US" dirty="0"/>
              <a:t>Mariama and her mother gather rice grains discarded by villagers. They clean the grain and use it for their own consumption. Location: Niger, West Africa. Photo by Francois Therrien.</a:t>
            </a:r>
            <a:endParaRPr lang="en-US" dirty="0">
              <a:cs typeface="Calibri"/>
            </a:endParaRPr>
          </a:p>
          <a:p>
            <a:r>
              <a:rPr lang="en-US" dirty="0"/>
              <a:t>People in Sakun’s community in rural India have an improved diet due to Caritas’ support through agricultural innovations, such as collective farming and growing nutritional food which improves the overall health of the community.  </a:t>
            </a:r>
            <a:endParaRPr lang="en-US" dirty="0">
              <a:cs typeface="Calibri"/>
            </a:endParaRPr>
          </a:p>
          <a:p>
            <a:r>
              <a:rPr lang="en-US" b="1" dirty="0"/>
              <a:t>Credit: </a:t>
            </a:r>
            <a:r>
              <a:rPr lang="en-US" dirty="0"/>
              <a:t>Patrick </a:t>
            </a:r>
            <a:r>
              <a:rPr lang="en-US" dirty="0" err="1"/>
              <a:t>Handsa</a:t>
            </a:r>
            <a:endParaRPr lang="en-US" dirty="0" err="1">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11F737D-84AB-4399-9DE3-748B081B038D}" type="slidenum">
              <a:rPr lang="en-AU" smtClean="0"/>
              <a:t>1</a:t>
            </a:fld>
            <a:endParaRPr lang="en-AU"/>
          </a:p>
        </p:txBody>
      </p:sp>
    </p:spTree>
    <p:extLst>
      <p:ext uri="{BB962C8B-B14F-4D97-AF65-F5344CB8AC3E}">
        <p14:creationId xmlns:p14="http://schemas.microsoft.com/office/powerpoint/2010/main" val="2881034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Source: </a:t>
            </a:r>
            <a:r>
              <a:rPr lang="en-AU" i="1"/>
              <a:t>The State of Food Security and Nutrition in the World Report 2019</a:t>
            </a:r>
          </a:p>
          <a:p>
            <a:r>
              <a:rPr lang="en-AU">
                <a:hlinkClick r:id="rId3"/>
              </a:rPr>
              <a:t>http://www.fao.org/3/ca5249en/ca5249en.pdf</a:t>
            </a:r>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12</a:t>
            </a:fld>
            <a:endParaRPr lang="en-AU"/>
          </a:p>
        </p:txBody>
      </p:sp>
    </p:spTree>
    <p:extLst>
      <p:ext uri="{BB962C8B-B14F-4D97-AF65-F5344CB8AC3E}">
        <p14:creationId xmlns:p14="http://schemas.microsoft.com/office/powerpoint/2010/main" val="3995616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13</a:t>
            </a:fld>
            <a:endParaRPr lang="en-AU"/>
          </a:p>
        </p:txBody>
      </p:sp>
    </p:spTree>
    <p:extLst>
      <p:ext uri="{BB962C8B-B14F-4D97-AF65-F5344CB8AC3E}">
        <p14:creationId xmlns:p14="http://schemas.microsoft.com/office/powerpoint/2010/main" val="3502813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Source: </a:t>
            </a:r>
            <a:r>
              <a:rPr lang="en-AU" i="1"/>
              <a:t>Department of Agriculture, Water and the Environment</a:t>
            </a:r>
          </a:p>
          <a:p>
            <a:r>
              <a:rPr lang="en-AU">
                <a:hlinkClick r:id="rId3"/>
              </a:rPr>
              <a:t>https://www.environment.gov.au/protection/waste-resource-recovery/food-waste</a:t>
            </a:r>
            <a:endParaRPr lang="en-AU"/>
          </a:p>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14</a:t>
            </a:fld>
            <a:endParaRPr lang="en-AU"/>
          </a:p>
        </p:txBody>
      </p:sp>
    </p:spTree>
    <p:extLst>
      <p:ext uri="{BB962C8B-B14F-4D97-AF65-F5344CB8AC3E}">
        <p14:creationId xmlns:p14="http://schemas.microsoft.com/office/powerpoint/2010/main" val="3178320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t>Image</a:t>
            </a:r>
            <a:r>
              <a:rPr lang="en-US" baseline="0"/>
              <a:t> source: </a:t>
            </a:r>
            <a:r>
              <a:rPr lang="en-US"/>
              <a:t>https://sustainabledevelopment.un.org/?menu=1300</a:t>
            </a:r>
          </a:p>
          <a:p>
            <a:pPr marL="0" marR="0" indent="0" algn="l" defTabSz="914400" rtl="0" eaLnBrk="0" fontAlgn="base" latinLnBrk="0" hangingPunct="0">
              <a:lnSpc>
                <a:spcPct val="100000"/>
              </a:lnSpc>
              <a:spcBef>
                <a:spcPct val="30000"/>
              </a:spcBef>
              <a:spcAft>
                <a:spcPct val="0"/>
              </a:spcAft>
              <a:buClrTx/>
              <a:buSzTx/>
              <a:buFontTx/>
              <a:buNone/>
              <a:tabLst/>
              <a:defRPr/>
            </a:pPr>
            <a:r>
              <a:rPr lang="en-US"/>
              <a:t>For more</a:t>
            </a:r>
            <a:r>
              <a:rPr lang="en-US" baseline="0"/>
              <a:t> information on the Sustainable Development Goals, please visit: http://www.caritas.org.au/learn/sdg</a:t>
            </a:r>
            <a:endParaRPr lang="en-US"/>
          </a:p>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15</a:t>
            </a:fld>
            <a:endParaRPr lang="en-AU"/>
          </a:p>
        </p:txBody>
      </p:sp>
    </p:spTree>
    <p:extLst>
      <p:ext uri="{BB962C8B-B14F-4D97-AF65-F5344CB8AC3E}">
        <p14:creationId xmlns:p14="http://schemas.microsoft.com/office/powerpoint/2010/main" val="784081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www.wfp.org </a:t>
            </a:r>
          </a:p>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16</a:t>
            </a:fld>
            <a:endParaRPr lang="en-AU"/>
          </a:p>
        </p:txBody>
      </p:sp>
    </p:spTree>
    <p:extLst>
      <p:ext uri="{BB962C8B-B14F-4D97-AF65-F5344CB8AC3E}">
        <p14:creationId xmlns:p14="http://schemas.microsoft.com/office/powerpoint/2010/main" val="12958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https://www.wfp.org/stories/risk-hunger-pandemic-coronavirus-set-almost-double-acute-hunger-end-2020</a:t>
            </a:r>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17</a:t>
            </a:fld>
            <a:endParaRPr lang="en-AU"/>
          </a:p>
        </p:txBody>
      </p:sp>
    </p:spTree>
    <p:extLst>
      <p:ext uri="{BB962C8B-B14F-4D97-AF65-F5344CB8AC3E}">
        <p14:creationId xmlns:p14="http://schemas.microsoft.com/office/powerpoint/2010/main" val="1394151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18</a:t>
            </a:fld>
            <a:endParaRPr lang="en-AU"/>
          </a:p>
        </p:txBody>
      </p:sp>
    </p:spTree>
    <p:extLst>
      <p:ext uri="{BB962C8B-B14F-4D97-AF65-F5344CB8AC3E}">
        <p14:creationId xmlns:p14="http://schemas.microsoft.com/office/powerpoint/2010/main" val="3824475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Source: Caritas State Of The Environment Report for Oceania 2020</a:t>
            </a:r>
          </a:p>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19</a:t>
            </a:fld>
            <a:endParaRPr lang="en-AU"/>
          </a:p>
        </p:txBody>
      </p:sp>
    </p:spTree>
    <p:extLst>
      <p:ext uri="{BB962C8B-B14F-4D97-AF65-F5344CB8AC3E}">
        <p14:creationId xmlns:p14="http://schemas.microsoft.com/office/powerpoint/2010/main" val="1713859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20</a:t>
            </a:fld>
            <a:endParaRPr lang="en-AU"/>
          </a:p>
        </p:txBody>
      </p:sp>
    </p:spTree>
    <p:extLst>
      <p:ext uri="{BB962C8B-B14F-4D97-AF65-F5344CB8AC3E}">
        <p14:creationId xmlns:p14="http://schemas.microsoft.com/office/powerpoint/2010/main" val="12283349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21</a:t>
            </a:fld>
            <a:endParaRPr lang="en-AU"/>
          </a:p>
        </p:txBody>
      </p:sp>
    </p:spTree>
    <p:extLst>
      <p:ext uri="{BB962C8B-B14F-4D97-AF65-F5344CB8AC3E}">
        <p14:creationId xmlns:p14="http://schemas.microsoft.com/office/powerpoint/2010/main" val="2892298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err="1"/>
              <a:t>Phany’s</a:t>
            </a:r>
            <a:r>
              <a:rPr lang="en-US"/>
              <a:t> Story: https://www.youtube.com/watch?v=8aNYLtZrhTk</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a:defRPr/>
            </a:pPr>
            <a:fld id="{96AFE614-490D-4B41-9324-25610BB19C13}" type="slidenum">
              <a:rPr lang="en-AU" altLang="en-US" smtClean="0"/>
              <a:pPr>
                <a:defRPr/>
              </a:pPr>
              <a:t>4</a:t>
            </a:fld>
            <a:endParaRPr lang="en-AU" altLang="en-US"/>
          </a:p>
        </p:txBody>
      </p:sp>
    </p:spTree>
    <p:extLst>
      <p:ext uri="{BB962C8B-B14F-4D97-AF65-F5344CB8AC3E}">
        <p14:creationId xmlns:p14="http://schemas.microsoft.com/office/powerpoint/2010/main" val="3597296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22</a:t>
            </a:fld>
            <a:endParaRPr lang="en-AU"/>
          </a:p>
        </p:txBody>
      </p:sp>
    </p:spTree>
    <p:extLst>
      <p:ext uri="{BB962C8B-B14F-4D97-AF65-F5344CB8AC3E}">
        <p14:creationId xmlns:p14="http://schemas.microsoft.com/office/powerpoint/2010/main" val="7754460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23</a:t>
            </a:fld>
            <a:endParaRPr lang="en-AU"/>
          </a:p>
        </p:txBody>
      </p:sp>
    </p:spTree>
    <p:extLst>
      <p:ext uri="{BB962C8B-B14F-4D97-AF65-F5344CB8AC3E}">
        <p14:creationId xmlns:p14="http://schemas.microsoft.com/office/powerpoint/2010/main" val="27670515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err="1"/>
              <a:t>Phany’s</a:t>
            </a:r>
            <a:r>
              <a:rPr lang="en-AU"/>
              <a:t> story was featured during Project Compassion 2020. </a:t>
            </a:r>
          </a:p>
          <a:p>
            <a:r>
              <a:rPr lang="en-AU"/>
              <a:t>Watch</a:t>
            </a:r>
            <a:r>
              <a:rPr lang="en-AU" baseline="0"/>
              <a:t> her story: https://www.youtube.com/watch?v=8aNYLtZrhTk</a:t>
            </a:r>
            <a:endParaRPr lang="en-AU"/>
          </a:p>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24</a:t>
            </a:fld>
            <a:endParaRPr lang="en-AU"/>
          </a:p>
        </p:txBody>
      </p:sp>
    </p:spTree>
    <p:extLst>
      <p:ext uri="{BB962C8B-B14F-4D97-AF65-F5344CB8AC3E}">
        <p14:creationId xmlns:p14="http://schemas.microsoft.com/office/powerpoint/2010/main" val="8307515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Phany’s story was featured during Project Compassion 2020. </a:t>
            </a:r>
          </a:p>
          <a:p>
            <a:r>
              <a:rPr lang="en-AU" dirty="0"/>
              <a:t>Watch</a:t>
            </a:r>
            <a:r>
              <a:rPr lang="en-AU" baseline="0" dirty="0"/>
              <a:t> her story: </a:t>
            </a:r>
            <a:r>
              <a:rPr lang="en-AU" baseline="0" dirty="0">
                <a:hlinkClick r:id="rId3"/>
              </a:rPr>
              <a:t>https://www.youtube.com/watch?v=8aNYLtZrhTk</a:t>
            </a:r>
            <a:endParaRPr lang="en-AU" dirty="0">
              <a:cs typeface="Calibri"/>
              <a:hlinkClick r:id="rId3"/>
            </a:endParaRPr>
          </a:p>
          <a:p>
            <a:endParaRPr lang="en-AU" dirty="0">
              <a:cs typeface="Calibri"/>
            </a:endParaRPr>
          </a:p>
          <a:p>
            <a:r>
              <a:rPr lang="en-AU" dirty="0"/>
              <a:t>Source:</a:t>
            </a:r>
            <a:r>
              <a:rPr lang="en-AU"/>
              <a:t> *</a:t>
            </a:r>
            <a:r>
              <a:rPr lang="en-AU" dirty="0"/>
              <a:t> </a:t>
            </a:r>
            <a:r>
              <a:rPr lang="en-AU" dirty="0">
                <a:hlinkClick r:id="rId4"/>
              </a:rPr>
              <a:t>USAID</a:t>
            </a:r>
            <a:endParaRPr lang="en-AU" dirty="0"/>
          </a:p>
          <a:p>
            <a:endParaRPr lang="en-AU" dirty="0">
              <a:cs typeface="Calibri" panose="020F0502020204030204"/>
            </a:endParaRPr>
          </a:p>
        </p:txBody>
      </p:sp>
      <p:sp>
        <p:nvSpPr>
          <p:cNvPr id="4" name="Slide Number Placeholder 3"/>
          <p:cNvSpPr>
            <a:spLocks noGrp="1"/>
          </p:cNvSpPr>
          <p:nvPr>
            <p:ph type="sldNum" sz="quarter" idx="5"/>
          </p:nvPr>
        </p:nvSpPr>
        <p:spPr/>
        <p:txBody>
          <a:bodyPr/>
          <a:lstStyle/>
          <a:p>
            <a:fld id="{E11F737D-84AB-4399-9DE3-748B081B038D}" type="slidenum">
              <a:rPr lang="en-AU" smtClean="0"/>
              <a:t>25</a:t>
            </a:fld>
            <a:endParaRPr lang="en-AU"/>
          </a:p>
        </p:txBody>
      </p:sp>
    </p:spTree>
    <p:extLst>
      <p:ext uri="{BB962C8B-B14F-4D97-AF65-F5344CB8AC3E}">
        <p14:creationId xmlns:p14="http://schemas.microsoft.com/office/powerpoint/2010/main" val="34793162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err="1"/>
              <a:t>Phany’s</a:t>
            </a:r>
            <a:r>
              <a:rPr lang="en-AU"/>
              <a:t> story was featured during Project Compassion 2020. </a:t>
            </a:r>
          </a:p>
          <a:p>
            <a:r>
              <a:rPr lang="en-AU"/>
              <a:t>Watch</a:t>
            </a:r>
            <a:r>
              <a:rPr lang="en-AU" baseline="0"/>
              <a:t> her story: https://www.youtube.com/watch?v=8aNYLtZrhTk</a:t>
            </a:r>
            <a:endParaRPr lang="en-AU"/>
          </a:p>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26</a:t>
            </a:fld>
            <a:endParaRPr lang="en-AU"/>
          </a:p>
        </p:txBody>
      </p:sp>
    </p:spTree>
    <p:extLst>
      <p:ext uri="{BB962C8B-B14F-4D97-AF65-F5344CB8AC3E}">
        <p14:creationId xmlns:p14="http://schemas.microsoft.com/office/powerpoint/2010/main" val="18152783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err="1"/>
              <a:t>Phany’s</a:t>
            </a:r>
            <a:r>
              <a:rPr lang="en-AU"/>
              <a:t> story was featured during Project Compassion 2020. </a:t>
            </a:r>
          </a:p>
          <a:p>
            <a:r>
              <a:rPr lang="en-AU"/>
              <a:t>Watch</a:t>
            </a:r>
            <a:r>
              <a:rPr lang="en-AU" baseline="0"/>
              <a:t> her story: https://www.youtube.com/watch?v=8aNYLtZrhTk</a:t>
            </a:r>
            <a:endParaRPr lang="en-AU"/>
          </a:p>
        </p:txBody>
      </p:sp>
      <p:sp>
        <p:nvSpPr>
          <p:cNvPr id="4" name="Slide Number Placeholder 3"/>
          <p:cNvSpPr>
            <a:spLocks noGrp="1"/>
          </p:cNvSpPr>
          <p:nvPr>
            <p:ph type="sldNum" sz="quarter" idx="10"/>
          </p:nvPr>
        </p:nvSpPr>
        <p:spPr/>
        <p:txBody>
          <a:bodyPr/>
          <a:lstStyle/>
          <a:p>
            <a:pPr>
              <a:defRPr/>
            </a:pPr>
            <a:fld id="{96AFE614-490D-4B41-9324-25610BB19C13}" type="slidenum">
              <a:rPr lang="en-AU" altLang="en-US" smtClean="0"/>
              <a:pPr>
                <a:defRPr/>
              </a:pPr>
              <a:t>27</a:t>
            </a:fld>
            <a:endParaRPr lang="en-AU" altLang="en-US"/>
          </a:p>
        </p:txBody>
      </p:sp>
    </p:spTree>
    <p:extLst>
      <p:ext uri="{BB962C8B-B14F-4D97-AF65-F5344CB8AC3E}">
        <p14:creationId xmlns:p14="http://schemas.microsoft.com/office/powerpoint/2010/main" val="22158977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28</a:t>
            </a:fld>
            <a:endParaRPr lang="en-AU"/>
          </a:p>
        </p:txBody>
      </p:sp>
    </p:spTree>
    <p:extLst>
      <p:ext uri="{BB962C8B-B14F-4D97-AF65-F5344CB8AC3E}">
        <p14:creationId xmlns:p14="http://schemas.microsoft.com/office/powerpoint/2010/main" val="3204061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Source: </a:t>
            </a:r>
            <a:r>
              <a:rPr lang="en-US">
                <a:hlinkClick r:id="rId3"/>
              </a:rPr>
              <a:t>https://news.un.org/en/story/2019/10/1048452</a:t>
            </a:r>
            <a:endParaRPr lang="en-US">
              <a:cs typeface="Calibri"/>
            </a:endParaRPr>
          </a:p>
        </p:txBody>
      </p:sp>
      <p:sp>
        <p:nvSpPr>
          <p:cNvPr id="4" name="Slide Number Placeholder 3"/>
          <p:cNvSpPr>
            <a:spLocks noGrp="1"/>
          </p:cNvSpPr>
          <p:nvPr>
            <p:ph type="sldNum" sz="quarter" idx="5"/>
          </p:nvPr>
        </p:nvSpPr>
        <p:spPr/>
        <p:txBody>
          <a:bodyPr/>
          <a:lstStyle/>
          <a:p>
            <a:fld id="{E11F737D-84AB-4399-9DE3-748B081B038D}" type="slidenum">
              <a:rPr lang="en-AU" smtClean="0"/>
              <a:t>5</a:t>
            </a:fld>
            <a:endParaRPr lang="en-AU"/>
          </a:p>
        </p:txBody>
      </p:sp>
    </p:spTree>
    <p:extLst>
      <p:ext uri="{BB962C8B-B14F-4D97-AF65-F5344CB8AC3E}">
        <p14:creationId xmlns:p14="http://schemas.microsoft.com/office/powerpoint/2010/main" val="2152536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a:t>Source: </a:t>
            </a:r>
            <a:r>
              <a:rPr lang="en-AU" i="1"/>
              <a:t>United Nation’s Sustainable Development Goals: Goal 2 – Zero Hunger</a:t>
            </a:r>
          </a:p>
          <a:p>
            <a:r>
              <a:rPr lang="en-AU">
                <a:hlinkClick r:id="rId3"/>
              </a:rPr>
              <a:t>https://www.un.org/sustainabledevelopment/hunger/</a:t>
            </a:r>
            <a:endParaRPr lang="en-AU"/>
          </a:p>
        </p:txBody>
      </p:sp>
      <p:sp>
        <p:nvSpPr>
          <p:cNvPr id="4" name="Slide Number Placeholder 3"/>
          <p:cNvSpPr>
            <a:spLocks noGrp="1"/>
          </p:cNvSpPr>
          <p:nvPr>
            <p:ph type="sldNum" sz="quarter" idx="10"/>
          </p:nvPr>
        </p:nvSpPr>
        <p:spPr/>
        <p:txBody>
          <a:bodyPr/>
          <a:lstStyle/>
          <a:p>
            <a:pPr>
              <a:defRPr/>
            </a:pPr>
            <a:fld id="{96AFE614-490D-4B41-9324-25610BB19C13}" type="slidenum">
              <a:rPr lang="en-AU" altLang="en-US" smtClean="0"/>
              <a:pPr>
                <a:defRPr/>
              </a:pPr>
              <a:t>6</a:t>
            </a:fld>
            <a:endParaRPr lang="en-AU" altLang="en-US"/>
          </a:p>
        </p:txBody>
      </p:sp>
    </p:spTree>
    <p:extLst>
      <p:ext uri="{BB962C8B-B14F-4D97-AF65-F5344CB8AC3E}">
        <p14:creationId xmlns:p14="http://schemas.microsoft.com/office/powerpoint/2010/main" val="2952004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Food security definition source: </a:t>
            </a:r>
            <a:r>
              <a:rPr lang="en-US">
                <a:hlinkClick r:id="rId3"/>
              </a:rPr>
              <a:t>http://www.fao.org/3/y4671e/y4671e06.htm#fnB31</a:t>
            </a:r>
            <a:r>
              <a:rPr lang="en-US"/>
              <a:t> </a:t>
            </a:r>
            <a:endParaRPr lang="en-US">
              <a:cs typeface="Calibri"/>
            </a:endParaRPr>
          </a:p>
        </p:txBody>
      </p:sp>
      <p:sp>
        <p:nvSpPr>
          <p:cNvPr id="4" name="Slide Number Placeholder 3"/>
          <p:cNvSpPr>
            <a:spLocks noGrp="1"/>
          </p:cNvSpPr>
          <p:nvPr>
            <p:ph type="sldNum" sz="quarter" idx="5"/>
          </p:nvPr>
        </p:nvSpPr>
        <p:spPr/>
        <p:txBody>
          <a:bodyPr/>
          <a:lstStyle/>
          <a:p>
            <a:fld id="{E11F737D-84AB-4399-9DE3-748B081B038D}" type="slidenum">
              <a:rPr lang="en-AU" smtClean="0"/>
              <a:t>7</a:t>
            </a:fld>
            <a:endParaRPr lang="en-AU"/>
          </a:p>
        </p:txBody>
      </p:sp>
    </p:spTree>
    <p:extLst>
      <p:ext uri="{BB962C8B-B14F-4D97-AF65-F5344CB8AC3E}">
        <p14:creationId xmlns:p14="http://schemas.microsoft.com/office/powerpoint/2010/main" val="3108699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Source: </a:t>
            </a:r>
            <a:r>
              <a:rPr lang="en-AU" i="1"/>
              <a:t>The State of Food Security and Nutrition in the World Report 2019</a:t>
            </a:r>
          </a:p>
          <a:p>
            <a:r>
              <a:rPr lang="en-AU">
                <a:hlinkClick r:id="rId3"/>
              </a:rPr>
              <a:t>http://www.fao.org/3/ca5249en/ca5249en.pdf</a:t>
            </a:r>
            <a:endParaRPr lang="en-AU"/>
          </a:p>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8</a:t>
            </a:fld>
            <a:endParaRPr lang="en-AU"/>
          </a:p>
        </p:txBody>
      </p:sp>
    </p:spTree>
    <p:extLst>
      <p:ext uri="{BB962C8B-B14F-4D97-AF65-F5344CB8AC3E}">
        <p14:creationId xmlns:p14="http://schemas.microsoft.com/office/powerpoint/2010/main" val="3724255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a:solidFill>
                  <a:schemeClr val="tx1"/>
                </a:solidFill>
                <a:effectLst/>
                <a:latin typeface="+mn-lt"/>
                <a:ea typeface="+mn-ea"/>
                <a:cs typeface="+mn-cs"/>
              </a:rPr>
              <a:t>The above graph shows that today, out of the 2 billion people suffering from food insecurity, 1.03 billion are in Asia, 675 million in Africa, 205 million in Latin America and the Caribbean, 88 million in Northern America and Europe and 5.9 million in Oceania.</a:t>
            </a:r>
            <a:endParaRPr lang="en-AU"/>
          </a:p>
          <a:p>
            <a:endParaRPr lang="en-AU"/>
          </a:p>
          <a:p>
            <a:r>
              <a:rPr lang="en-AU"/>
              <a:t>Source: </a:t>
            </a:r>
            <a:r>
              <a:rPr lang="en-AU" i="1"/>
              <a:t>The State of Food Security and Nutrition in the World Report 2020</a:t>
            </a:r>
          </a:p>
          <a:p>
            <a:r>
              <a:rPr lang="en-AU">
                <a:hlinkClick r:id="rId3"/>
              </a:rPr>
              <a:t>http://www.fao.org/3/ca9692en/online/ca9692en.html#chapter-1_1</a:t>
            </a:r>
            <a:endParaRPr lang="en-US"/>
          </a:p>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9</a:t>
            </a:fld>
            <a:endParaRPr lang="en-AU"/>
          </a:p>
        </p:txBody>
      </p:sp>
    </p:spTree>
    <p:extLst>
      <p:ext uri="{BB962C8B-B14F-4D97-AF65-F5344CB8AC3E}">
        <p14:creationId xmlns:p14="http://schemas.microsoft.com/office/powerpoint/2010/main" val="2598517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i="1" dirty="0"/>
              <a:t>‘</a:t>
            </a:r>
            <a:r>
              <a:rPr lang="en-AU" sz="1200" b="0" i="1" u="none" strike="noStrike" kern="1200" baseline="0" dirty="0">
                <a:solidFill>
                  <a:schemeClr val="tx1"/>
                </a:solidFill>
                <a:latin typeface="+mn-lt"/>
                <a:ea typeface="+mn-ea"/>
                <a:cs typeface="+mn-cs"/>
              </a:rPr>
              <a:t>Towards New Horizons</a:t>
            </a:r>
            <a:r>
              <a:rPr lang="en-AU" sz="1200" b="0" i="0" u="none" strike="noStrike" kern="1200" baseline="0" dirty="0">
                <a:solidFill>
                  <a:schemeClr val="tx1"/>
                </a:solidFill>
                <a:latin typeface="+mn-lt"/>
                <a:ea typeface="+mn-ea"/>
                <a:cs typeface="+mn-cs"/>
              </a:rPr>
              <a:t>’ – Caritas State of the Environment for Oceania 2020 Report </a:t>
            </a:r>
            <a:r>
              <a:rPr lang="en-AU" dirty="0">
                <a:hlinkClick r:id="rId3"/>
              </a:rPr>
              <a:t>https://www.caritas.org.au/media/uqniadun/towards-new-horizons_sefo2020.pdf</a:t>
            </a:r>
            <a:endParaRPr lang="en-AU" sz="1200" b="0" i="0" u="none" strike="noStrike" kern="1200" baseline="0">
              <a:solidFill>
                <a:schemeClr val="tx1"/>
              </a:solidFill>
              <a:latin typeface="+mn-lt"/>
              <a:ea typeface="+mn-ea"/>
              <a:cs typeface="+mn-cs"/>
            </a:endParaRPr>
          </a:p>
          <a:p>
            <a:pPr>
              <a:defRPr/>
            </a:pPr>
            <a:endParaRPr lang="en-AU" dirty="0">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b="0" i="0" kern="1200" dirty="0">
                <a:solidFill>
                  <a:schemeClr val="tx1"/>
                </a:solidFill>
                <a:effectLst/>
                <a:latin typeface="+mn-lt"/>
                <a:ea typeface="+mn-ea"/>
                <a:cs typeface="+mn-cs"/>
              </a:rPr>
              <a:t>Source: Effect of environmental changes on vegetable and legume yields and nutritional quality</a:t>
            </a:r>
            <a:endParaRPr lang="en-AU" sz="1200" b="0" i="0" kern="1200" dirty="0">
              <a:solidFill>
                <a:schemeClr val="tx1"/>
              </a:solidFill>
              <a:effectLst/>
              <a:latin typeface="+mn-lt"/>
              <a:cs typeface="Calibri"/>
            </a:endParaRPr>
          </a:p>
          <a:p>
            <a:r>
              <a:rPr lang="en-AU" dirty="0">
                <a:hlinkClick r:id="rId4"/>
              </a:rPr>
              <a:t>https://www.pnas.org/content/115/26/6804/tab-article-info</a:t>
            </a:r>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10</a:t>
            </a:fld>
            <a:endParaRPr lang="en-AU"/>
          </a:p>
        </p:txBody>
      </p:sp>
    </p:spTree>
    <p:extLst>
      <p:ext uri="{BB962C8B-B14F-4D97-AF65-F5344CB8AC3E}">
        <p14:creationId xmlns:p14="http://schemas.microsoft.com/office/powerpoint/2010/main" val="2120093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a:t>
            </a:r>
            <a:r>
              <a:rPr lang="en-US" i="1"/>
              <a:t>‘</a:t>
            </a:r>
            <a:r>
              <a:rPr lang="en-AU" sz="1200" b="0" i="1" u="none" strike="noStrike" kern="1200" baseline="0">
                <a:solidFill>
                  <a:schemeClr val="tx1"/>
                </a:solidFill>
                <a:latin typeface="+mn-lt"/>
                <a:ea typeface="+mn-ea"/>
                <a:cs typeface="+mn-cs"/>
              </a:rPr>
              <a:t>Towards New Horizons</a:t>
            </a:r>
            <a:r>
              <a:rPr lang="en-AU" sz="1200" b="0" i="0" u="none" strike="noStrike" kern="1200" baseline="0">
                <a:solidFill>
                  <a:schemeClr val="tx1"/>
                </a:solidFill>
                <a:latin typeface="+mn-lt"/>
                <a:ea typeface="+mn-ea"/>
                <a:cs typeface="+mn-cs"/>
              </a:rPr>
              <a:t>’ – Caritas State of the Environment for Oceania 2020 Report </a:t>
            </a:r>
            <a:r>
              <a:rPr lang="en-AU">
                <a:hlinkClick r:id="rId3"/>
              </a:rPr>
              <a:t>https://www.caritas.org.au/media/uqniadun/towards-new-horizons_sefo2020.pdf</a:t>
            </a:r>
            <a:endParaRPr lang="en-AU">
              <a:cs typeface="Calibri" panose="020F0502020204030204"/>
            </a:endParaRPr>
          </a:p>
          <a:p>
            <a:r>
              <a:rPr lang="en-AU"/>
              <a:t>Source</a:t>
            </a:r>
            <a:r>
              <a:rPr lang="en-AU" sz="1200" b="0" i="0" kern="1200">
                <a:solidFill>
                  <a:schemeClr val="tx1"/>
                </a:solidFill>
                <a:effectLst/>
                <a:latin typeface="+mn-lt"/>
                <a:ea typeface="+mn-ea"/>
                <a:cs typeface="+mn-cs"/>
              </a:rPr>
              <a:t>: Effect of environmental changes on vegetable and legume yields and nutritional quality</a:t>
            </a:r>
            <a:endParaRPr lang="en-AU" sz="1200" b="0" i="0" kern="1200">
              <a:solidFill>
                <a:schemeClr val="tx1"/>
              </a:solidFill>
              <a:effectLst/>
              <a:latin typeface="+mn-lt"/>
              <a:cs typeface="Calibri" panose="020F0502020204030204"/>
            </a:endParaRPr>
          </a:p>
          <a:p>
            <a:r>
              <a:rPr lang="en-AU">
                <a:hlinkClick r:id="rId4"/>
              </a:rPr>
              <a:t>https://www.pnas.org/content/115/26/6804/tab-article-info</a:t>
            </a:r>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11</a:t>
            </a:fld>
            <a:endParaRPr lang="en-AU"/>
          </a:p>
        </p:txBody>
      </p:sp>
    </p:spTree>
    <p:extLst>
      <p:ext uri="{BB962C8B-B14F-4D97-AF65-F5344CB8AC3E}">
        <p14:creationId xmlns:p14="http://schemas.microsoft.com/office/powerpoint/2010/main" val="1065040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object 23">
            <a:extLst>
              <a:ext uri="{FF2B5EF4-FFF2-40B4-BE49-F238E27FC236}">
                <a16:creationId xmlns:a16="http://schemas.microsoft.com/office/drawing/2014/main" id="{C4BCBDD2-5371-5841-B947-6208854B2FD4}"/>
              </a:ext>
            </a:extLst>
          </p:cNvPr>
          <p:cNvSpPr/>
          <p:nvPr userDrawn="1"/>
        </p:nvSpPr>
        <p:spPr>
          <a:xfrm>
            <a:off x="0" y="-1"/>
            <a:ext cx="13442941" cy="1256423"/>
          </a:xfrm>
          <a:custGeom>
            <a:avLst/>
            <a:gdLst/>
            <a:ahLst/>
            <a:cxnLst/>
            <a:rect l="l" t="t" r="r" b="b"/>
            <a:pathLst>
              <a:path w="10692130" h="1090295">
                <a:moveTo>
                  <a:pt x="10692003" y="0"/>
                </a:moveTo>
                <a:lnTo>
                  <a:pt x="0" y="0"/>
                </a:lnTo>
                <a:lnTo>
                  <a:pt x="0" y="1090002"/>
                </a:lnTo>
                <a:lnTo>
                  <a:pt x="10692003" y="1090002"/>
                </a:lnTo>
                <a:lnTo>
                  <a:pt x="10692003" y="0"/>
                </a:lnTo>
                <a:close/>
              </a:path>
            </a:pathLst>
          </a:custGeom>
          <a:solidFill>
            <a:srgbClr val="E4DBCA"/>
          </a:solidFill>
        </p:spPr>
        <p:txBody>
          <a:bodyPr wrap="square" lIns="0" tIns="0" rIns="0" bIns="0" rtlCol="0"/>
          <a:lstStyle/>
          <a:p>
            <a:endParaRPr sz="1697"/>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object 23">
            <a:extLst>
              <a:ext uri="{FF2B5EF4-FFF2-40B4-BE49-F238E27FC236}">
                <a16:creationId xmlns:a16="http://schemas.microsoft.com/office/drawing/2014/main" id="{C0227278-F170-1346-96D8-6FA9754D6EA7}"/>
              </a:ext>
            </a:extLst>
          </p:cNvPr>
          <p:cNvSpPr/>
          <p:nvPr userDrawn="1"/>
        </p:nvSpPr>
        <p:spPr>
          <a:xfrm>
            <a:off x="-29765" y="0"/>
            <a:ext cx="13504069" cy="885825"/>
          </a:xfrm>
          <a:custGeom>
            <a:avLst/>
            <a:gdLst/>
            <a:ahLst/>
            <a:cxnLst/>
            <a:rect l="l" t="t" r="r" b="b"/>
            <a:pathLst>
              <a:path w="10692130" h="1090295">
                <a:moveTo>
                  <a:pt x="10692003" y="0"/>
                </a:moveTo>
                <a:lnTo>
                  <a:pt x="0" y="0"/>
                </a:lnTo>
                <a:lnTo>
                  <a:pt x="0" y="1090002"/>
                </a:lnTo>
                <a:lnTo>
                  <a:pt x="10692003" y="1090002"/>
                </a:lnTo>
                <a:lnTo>
                  <a:pt x="10692003" y="0"/>
                </a:lnTo>
                <a:close/>
              </a:path>
            </a:pathLst>
          </a:custGeom>
          <a:solidFill>
            <a:srgbClr val="E4DBCA"/>
          </a:solidFill>
        </p:spPr>
        <p:txBody>
          <a:bodyPr wrap="square" lIns="0" tIns="0" rIns="0" bIns="0" rtlCol="0"/>
          <a:lstStyle/>
          <a:p>
            <a:endParaRPr sz="1697"/>
          </a:p>
        </p:txBody>
      </p:sp>
      <p:sp>
        <p:nvSpPr>
          <p:cNvPr id="11" name="Title 10">
            <a:extLst>
              <a:ext uri="{FF2B5EF4-FFF2-40B4-BE49-F238E27FC236}">
                <a16:creationId xmlns:a16="http://schemas.microsoft.com/office/drawing/2014/main" id="{76F6542A-7238-F34B-9F4D-66CD80A0E468}"/>
              </a:ext>
            </a:extLst>
          </p:cNvPr>
          <p:cNvSpPr>
            <a:spLocks noGrp="1"/>
          </p:cNvSpPr>
          <p:nvPr>
            <p:ph type="title"/>
          </p:nvPr>
        </p:nvSpPr>
        <p:spPr>
          <a:xfrm>
            <a:off x="931069" y="276225"/>
            <a:ext cx="11596688" cy="482600"/>
          </a:xfrm>
          <a:prstGeom prst="rect">
            <a:avLst/>
          </a:prstGeom>
        </p:spPr>
        <p:txBody>
          <a:bodyPr/>
          <a:lstStyle>
            <a:lvl1pPr>
              <a:defRPr sz="2350" b="1" i="0" cap="all" baseline="0">
                <a:solidFill>
                  <a:schemeClr val="tx1">
                    <a:lumMod val="75000"/>
                    <a:lumOff val="25000"/>
                  </a:schemeClr>
                </a:solidFill>
                <a:latin typeface="Arial" panose="020B0604020202020204" pitchFamily="34" charset="0"/>
              </a:defRPr>
            </a:lvl1p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044300" y="368955"/>
            <a:ext cx="11355943" cy="362856"/>
          </a:xfrm>
          <a:prstGeom prst="rect">
            <a:avLst/>
          </a:prstGeom>
        </p:spPr>
        <p:txBody>
          <a:bodyPr lIns="0" tIns="0" rIns="0" bIns="0"/>
          <a:lstStyle>
            <a:lvl1pPr>
              <a:defRPr sz="2358" b="1" i="0">
                <a:solidFill>
                  <a:schemeClr val="tx1">
                    <a:lumMod val="75000"/>
                    <a:lumOff val="25000"/>
                  </a:schemeClr>
                </a:solidFill>
                <a:latin typeface="Arial"/>
                <a:cs typeface="Arial"/>
              </a:defRPr>
            </a:lvl1pPr>
          </a:lstStyle>
          <a:p>
            <a:endParaRPr/>
          </a:p>
        </p:txBody>
      </p:sp>
      <p:sp>
        <p:nvSpPr>
          <p:cNvPr id="3" name="Holder 3"/>
          <p:cNvSpPr>
            <a:spLocks noGrp="1"/>
          </p:cNvSpPr>
          <p:nvPr>
            <p:ph sz="half" idx="2"/>
          </p:nvPr>
        </p:nvSpPr>
        <p:spPr>
          <a:xfrm>
            <a:off x="672230" y="1739467"/>
            <a:ext cx="5848374"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923940" y="1739467"/>
            <a:ext cx="5848374" cy="276999"/>
          </a:xfrm>
          <a:prstGeom prst="rect">
            <a:avLst/>
          </a:prstGeom>
        </p:spPr>
        <p:txBody>
          <a:bodyPr wrap="square" lIns="0" tIns="0" rIns="0" bIns="0">
            <a:spAutoFit/>
          </a:bodyPr>
          <a:lstStyle>
            <a:lvl1pPr>
              <a:defRPr/>
            </a:lvl1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image with highlight box">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3444538" cy="7562850"/>
          </a:xfrm>
          <a:prstGeom prst="rect">
            <a:avLst/>
          </a:prstGeom>
          <a:solidFill>
            <a:schemeClr val="bg1">
              <a:lumMod val="85000"/>
            </a:schemeClr>
          </a:solidFill>
        </p:spPr>
        <p:txBody>
          <a:bodyPr/>
          <a:lstStyle>
            <a:lvl1pPr marL="0" indent="0">
              <a:buNone/>
              <a:defRPr sz="1158">
                <a:latin typeface="Arial"/>
                <a:cs typeface="Arial"/>
              </a:defRPr>
            </a:lvl1pPr>
          </a:lstStyle>
          <a:p>
            <a:endParaRPr lang="en-US"/>
          </a:p>
        </p:txBody>
      </p:sp>
      <p:sp>
        <p:nvSpPr>
          <p:cNvPr id="8" name="Title Placeholder 1"/>
          <p:cNvSpPr>
            <a:spLocks noGrp="1"/>
          </p:cNvSpPr>
          <p:nvPr>
            <p:ph type="title"/>
          </p:nvPr>
        </p:nvSpPr>
        <p:spPr>
          <a:xfrm>
            <a:off x="793311" y="456321"/>
            <a:ext cx="11539895" cy="1260475"/>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1" name="Text Placeholder 15"/>
          <p:cNvSpPr>
            <a:spLocks noGrp="1"/>
          </p:cNvSpPr>
          <p:nvPr>
            <p:ph type="body" sz="quarter" idx="11"/>
          </p:nvPr>
        </p:nvSpPr>
        <p:spPr>
          <a:xfrm>
            <a:off x="7463389" y="7232631"/>
            <a:ext cx="5746173" cy="519237"/>
          </a:xfrm>
          <a:prstGeom prst="rect">
            <a:avLst/>
          </a:prstGeom>
        </p:spPr>
        <p:txBody>
          <a:bodyPr>
            <a:noAutofit/>
          </a:bodyPr>
          <a:lstStyle>
            <a:lvl1pPr marL="0" indent="0" algn="r">
              <a:buFontTx/>
              <a:buNone/>
              <a:defRPr sz="1103">
                <a:solidFill>
                  <a:schemeClr val="tx1"/>
                </a:solidFill>
                <a:latin typeface="Arial"/>
              </a:defRPr>
            </a:lvl1pPr>
            <a:lvl2pPr marL="504154" indent="0">
              <a:buFontTx/>
              <a:buNone/>
              <a:defRPr sz="1544">
                <a:latin typeface=""/>
              </a:defRPr>
            </a:lvl2pPr>
            <a:lvl3pPr marL="1008309" indent="0">
              <a:buFontTx/>
              <a:buNone/>
              <a:defRPr sz="1544">
                <a:latin typeface=""/>
              </a:defRPr>
            </a:lvl3pPr>
            <a:lvl4pPr marL="1512463" indent="0">
              <a:buFontTx/>
              <a:buNone/>
              <a:defRPr sz="1544">
                <a:latin typeface=""/>
              </a:defRPr>
            </a:lvl4pPr>
            <a:lvl5pPr marL="2016618" indent="0">
              <a:buFontTx/>
              <a:buNone/>
              <a:defRPr sz="1544">
                <a:latin typeface=""/>
              </a:defRPr>
            </a:lvl5pPr>
          </a:lstStyle>
          <a:p>
            <a:pPr lvl="0"/>
            <a:r>
              <a:rPr lang="en-AU"/>
              <a:t>Click to edit Master text styles</a:t>
            </a:r>
          </a:p>
        </p:txBody>
      </p:sp>
    </p:spTree>
    <p:extLst>
      <p:ext uri="{BB962C8B-B14F-4D97-AF65-F5344CB8AC3E}">
        <p14:creationId xmlns:p14="http://schemas.microsoft.com/office/powerpoint/2010/main" val="2476960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 column 1 lrg image">
    <p:bg>
      <p:bgPr>
        <a:solidFill>
          <a:schemeClr val="bg1"/>
        </a:solidFill>
        <a:effectLst/>
      </p:bgPr>
    </p:bg>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793311" y="456321"/>
            <a:ext cx="11698906" cy="1260475"/>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1" name="Text Placeholder 9"/>
          <p:cNvSpPr>
            <a:spLocks noGrp="1"/>
          </p:cNvSpPr>
          <p:nvPr>
            <p:ph type="body" sz="quarter" idx="10"/>
          </p:nvPr>
        </p:nvSpPr>
        <p:spPr>
          <a:xfrm>
            <a:off x="793311" y="1942884"/>
            <a:ext cx="5928959" cy="4285660"/>
          </a:xfrm>
          <a:prstGeom prst="rect">
            <a:avLst/>
          </a:prstGeom>
        </p:spPr>
        <p:txBody>
          <a:bodyPr/>
          <a:lstStyle>
            <a:lvl1pPr marL="0" indent="0">
              <a:buFontTx/>
              <a:buNone/>
              <a:defRPr sz="1985" cap="none" baseline="0">
                <a:solidFill>
                  <a:schemeClr val="tx1"/>
                </a:solidFill>
                <a:latin typeface="Arial"/>
                <a:cs typeface="Arial"/>
              </a:defRPr>
            </a:lvl1pPr>
            <a:lvl2pPr marL="0" indent="0">
              <a:spcBef>
                <a:spcPts val="276"/>
              </a:spcBef>
              <a:buFontTx/>
              <a:buNone/>
              <a:defRPr sz="2646" cap="all">
                <a:solidFill>
                  <a:srgbClr val="C1333C"/>
                </a:solidFill>
                <a:latin typeface="Arial"/>
                <a:cs typeface="Arial"/>
              </a:defRPr>
            </a:lvl2pPr>
            <a:lvl3pPr marL="0" indent="-198486">
              <a:spcBef>
                <a:spcPts val="276"/>
              </a:spcBef>
              <a:buFont typeface="Arial"/>
              <a:buChar char="•"/>
              <a:defRPr sz="1985">
                <a:solidFill>
                  <a:schemeClr val="tx1"/>
                </a:solidFill>
                <a:latin typeface="Arial"/>
                <a:cs typeface="Arial"/>
              </a:defRPr>
            </a:lvl3pPr>
            <a:lvl4pPr marL="476366" indent="-252077">
              <a:spcBef>
                <a:spcPts val="276"/>
              </a:spcBef>
              <a:buFont typeface="Arial"/>
              <a:buChar char="•"/>
              <a:defRPr sz="1985">
                <a:solidFill>
                  <a:schemeClr val="tx1"/>
                </a:solidFill>
                <a:latin typeface="Arial"/>
                <a:cs typeface="Arial"/>
              </a:defRPr>
            </a:lvl4pPr>
            <a:lvl5pPr marL="655004" indent="-198486">
              <a:spcBef>
                <a:spcPts val="276"/>
              </a:spcBef>
              <a:buFont typeface="Arial"/>
              <a:buChar char="•"/>
              <a:defRPr sz="1985">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Text Placeholder 15"/>
          <p:cNvSpPr>
            <a:spLocks noGrp="1"/>
          </p:cNvSpPr>
          <p:nvPr>
            <p:ph type="body" sz="quarter" idx="11"/>
          </p:nvPr>
        </p:nvSpPr>
        <p:spPr>
          <a:xfrm>
            <a:off x="7039709" y="5846056"/>
            <a:ext cx="5452506" cy="382489"/>
          </a:xfrm>
          <a:prstGeom prst="rect">
            <a:avLst/>
          </a:prstGeom>
        </p:spPr>
        <p:txBody>
          <a:bodyPr>
            <a:noAutofit/>
          </a:bodyPr>
          <a:lstStyle>
            <a:lvl1pPr marL="0" indent="0">
              <a:buFontTx/>
              <a:buNone/>
              <a:defRPr sz="1158">
                <a:solidFill>
                  <a:schemeClr val="tx1"/>
                </a:solidFill>
                <a:latin typeface="Arial"/>
                <a:cs typeface="Arial"/>
              </a:defRPr>
            </a:lvl1pPr>
            <a:lvl2pPr marL="504154" indent="0">
              <a:buFontTx/>
              <a:buNone/>
              <a:defRPr sz="1544">
                <a:latin typeface=""/>
              </a:defRPr>
            </a:lvl2pPr>
            <a:lvl3pPr marL="1008309" indent="0">
              <a:buFontTx/>
              <a:buNone/>
              <a:defRPr sz="1544">
                <a:latin typeface=""/>
              </a:defRPr>
            </a:lvl3pPr>
            <a:lvl4pPr marL="1512463" indent="0">
              <a:buFontTx/>
              <a:buNone/>
              <a:defRPr sz="1544">
                <a:latin typeface=""/>
              </a:defRPr>
            </a:lvl4pPr>
            <a:lvl5pPr marL="2016618" indent="0">
              <a:buFontTx/>
              <a:buNone/>
              <a:defRPr sz="1544">
                <a:latin typeface=""/>
              </a:defRPr>
            </a:lvl5pPr>
          </a:lstStyle>
          <a:p>
            <a:pPr lvl="0"/>
            <a:r>
              <a:rPr lang="en-AU"/>
              <a:t>Click to edit Master text styles</a:t>
            </a:r>
          </a:p>
        </p:txBody>
      </p:sp>
      <p:sp>
        <p:nvSpPr>
          <p:cNvPr id="3" name="Picture Placeholder 2"/>
          <p:cNvSpPr>
            <a:spLocks noGrp="1"/>
          </p:cNvSpPr>
          <p:nvPr>
            <p:ph type="pic" sz="quarter" idx="12"/>
          </p:nvPr>
        </p:nvSpPr>
        <p:spPr>
          <a:xfrm>
            <a:off x="7039710" y="1943234"/>
            <a:ext cx="5452507" cy="3744662"/>
          </a:xfrm>
          <a:prstGeom prst="rect">
            <a:avLst/>
          </a:prstGeom>
        </p:spPr>
        <p:txBody>
          <a:bodyPr vert="horz"/>
          <a:lstStyle>
            <a:lvl1pPr>
              <a:defRPr sz="1158">
                <a:latin typeface="Arial"/>
                <a:cs typeface="Arial"/>
              </a:defRPr>
            </a:lvl1pPr>
          </a:lstStyle>
          <a:p>
            <a:endParaRPr lang="en-US"/>
          </a:p>
        </p:txBody>
      </p:sp>
    </p:spTree>
    <p:extLst>
      <p:ext uri="{BB962C8B-B14F-4D97-AF65-F5344CB8AC3E}">
        <p14:creationId xmlns:p14="http://schemas.microsoft.com/office/powerpoint/2010/main" val="3670754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bg object 16">
            <a:extLst>
              <a:ext uri="{FF2B5EF4-FFF2-40B4-BE49-F238E27FC236}">
                <a16:creationId xmlns:a16="http://schemas.microsoft.com/office/drawing/2014/main" id="{CF3263FC-4D97-194E-9206-FA12B4F2B3B5}"/>
              </a:ext>
            </a:extLst>
          </p:cNvPr>
          <p:cNvSpPr/>
          <p:nvPr userDrawn="1"/>
        </p:nvSpPr>
        <p:spPr>
          <a:xfrm>
            <a:off x="0" y="7022471"/>
            <a:ext cx="13444539" cy="540385"/>
          </a:xfrm>
          <a:custGeom>
            <a:avLst/>
            <a:gdLst/>
            <a:ahLst/>
            <a:cxnLst/>
            <a:rect l="l" t="t" r="r" b="b"/>
            <a:pathLst>
              <a:path w="10692130" h="540384">
                <a:moveTo>
                  <a:pt x="10692003" y="0"/>
                </a:moveTo>
                <a:lnTo>
                  <a:pt x="0" y="0"/>
                </a:lnTo>
                <a:lnTo>
                  <a:pt x="0" y="540003"/>
                </a:lnTo>
                <a:lnTo>
                  <a:pt x="10692003" y="540003"/>
                </a:lnTo>
                <a:lnTo>
                  <a:pt x="10692003" y="0"/>
                </a:lnTo>
                <a:close/>
              </a:path>
            </a:pathLst>
          </a:custGeom>
          <a:solidFill>
            <a:srgbClr val="761F00"/>
          </a:solidFill>
        </p:spPr>
        <p:txBody>
          <a:bodyPr wrap="square" lIns="0" tIns="0" rIns="0" bIns="0" rtlCol="0"/>
          <a:lstStyle/>
          <a:p>
            <a:endParaRPr sz="1697"/>
          </a:p>
        </p:txBody>
      </p:sp>
      <p:sp>
        <p:nvSpPr>
          <p:cNvPr id="7" name="bg object 17">
            <a:extLst>
              <a:ext uri="{FF2B5EF4-FFF2-40B4-BE49-F238E27FC236}">
                <a16:creationId xmlns:a16="http://schemas.microsoft.com/office/drawing/2014/main" id="{C5EAB3B8-BD28-394A-BC9A-075E68B87FB7}"/>
              </a:ext>
            </a:extLst>
          </p:cNvPr>
          <p:cNvSpPr/>
          <p:nvPr userDrawn="1"/>
        </p:nvSpPr>
        <p:spPr>
          <a:xfrm>
            <a:off x="12322946" y="7164004"/>
            <a:ext cx="796920" cy="251460"/>
          </a:xfrm>
          <a:prstGeom prst="rect">
            <a:avLst/>
          </a:prstGeom>
          <a:blipFill>
            <a:blip r:embed="rId8" cstate="print"/>
            <a:stretch>
              <a:fillRect/>
            </a:stretch>
          </a:blipFill>
        </p:spPr>
        <p:txBody>
          <a:bodyPr wrap="square" lIns="0" tIns="0" rIns="0" bIns="0" rtlCol="0"/>
          <a:lstStyle/>
          <a:p>
            <a:endParaRPr sz="1697"/>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7" r:id="rId6"/>
  </p:sldLayoutIdLst>
  <p:txStyles>
    <p:titleStyle>
      <a:lvl1pPr>
        <a:defRPr>
          <a:latin typeface="+mj-lt"/>
          <a:ea typeface="+mj-ea"/>
          <a:cs typeface="+mj-cs"/>
        </a:defRPr>
      </a:lvl1pPr>
    </p:titleStyle>
    <p:body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p:bodyStyle>
    <p:other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21.sv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29.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sv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3.sv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5.sv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hyperlink" Target="https://www.wfp.or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hyperlink" Target="https://www.wfp.org/publications/2020-global-report-food-crise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hyperlink" Target="http://www.vatican.va/content/francesco/en/encyclicals/documents/papa-francesco_20150524_enciclica-laudato-si.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3.jpeg"/><Relationship Id="rId4" Type="http://schemas.openxmlformats.org/officeDocument/2006/relationships/hyperlink" Target="https://www.caritas.org.au/learn/cs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caritas.org.au/about/copyright" TargetMode="External"/><Relationship Id="rId1" Type="http://schemas.openxmlformats.org/officeDocument/2006/relationships/slideLayout" Target="../slideLayouts/slideLayout1.xml"/><Relationship Id="rId4" Type="http://schemas.openxmlformats.org/officeDocument/2006/relationships/hyperlink" Target="https://www.caritas.org.au/resources/school-resources/?resourceTopics=Food+Security+%26+Agriculture"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png"/><Relationship Id="rId7" Type="http://schemas.openxmlformats.org/officeDocument/2006/relationships/image" Target="../media/image47.sv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png"/><Relationship Id="rId7" Type="http://schemas.openxmlformats.org/officeDocument/2006/relationships/image" Target="../media/image55.sv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 Id="rId9" Type="http://schemas.openxmlformats.org/officeDocument/2006/relationships/image" Target="../media/image57.sv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hyperlink" Target="mailto:education@caritas.org.au" TargetMode="External"/><Relationship Id="rId4" Type="http://schemas.openxmlformats.org/officeDocument/2006/relationships/hyperlink" Target="http://www.caritas.org.au/schools"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hyperlink" Target="https://www.youtube.com/watch?v=8aNYLtZrhT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15.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4DBC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CFC0E-521C-4276-8183-BEE4C9D157B4}"/>
              </a:ext>
            </a:extLst>
          </p:cNvPr>
          <p:cNvSpPr>
            <a:spLocks noGrp="1"/>
          </p:cNvSpPr>
          <p:nvPr>
            <p:ph type="title"/>
          </p:nvPr>
        </p:nvSpPr>
        <p:spPr>
          <a:xfrm>
            <a:off x="2212168" y="544752"/>
            <a:ext cx="11596688" cy="482600"/>
          </a:xfrm>
        </p:spPr>
        <p:txBody>
          <a:bodyPr lIns="91440" tIns="45720" rIns="91440" bIns="45720" anchor="t"/>
          <a:lstStyle/>
          <a:p>
            <a:r>
              <a:rPr lang="en-AU" sz="4800">
                <a:latin typeface="Arial"/>
                <a:cs typeface="Arial"/>
              </a:rPr>
              <a:t>FOOD SECURITY </a:t>
            </a:r>
            <a:br>
              <a:rPr lang="en-AU" sz="4800"/>
            </a:br>
            <a:r>
              <a:rPr lang="en-AU" sz="4800">
                <a:latin typeface="Arial"/>
                <a:cs typeface="Arial"/>
              </a:rPr>
              <a:t>IN OUR WORLD</a:t>
            </a:r>
          </a:p>
        </p:txBody>
      </p:sp>
      <p:sp>
        <p:nvSpPr>
          <p:cNvPr id="3" name="object 98">
            <a:extLst>
              <a:ext uri="{FF2B5EF4-FFF2-40B4-BE49-F238E27FC236}">
                <a16:creationId xmlns:a16="http://schemas.microsoft.com/office/drawing/2014/main" id="{2881B4A3-A7A6-4E0C-BC52-8A0D506695F8}"/>
              </a:ext>
            </a:extLst>
          </p:cNvPr>
          <p:cNvSpPr/>
          <p:nvPr/>
        </p:nvSpPr>
        <p:spPr>
          <a:xfrm>
            <a:off x="1492955" y="686635"/>
            <a:ext cx="561301" cy="555745"/>
          </a:xfrm>
          <a:prstGeom prst="rect">
            <a:avLst/>
          </a:prstGeom>
          <a:blipFill>
            <a:blip r:embed="rId3" cstate="print"/>
            <a:stretch>
              <a:fillRect/>
            </a:stretch>
          </a:blipFill>
        </p:spPr>
        <p:txBody>
          <a:bodyPr wrap="square" lIns="0" tIns="0" rIns="0" bIns="0" rtlCol="0"/>
          <a:lstStyle/>
          <a:p>
            <a:endParaRPr sz="1697"/>
          </a:p>
        </p:txBody>
      </p:sp>
      <p:pic>
        <p:nvPicPr>
          <p:cNvPr id="6" name="Picture 7" descr="A picture containing person&#10;&#10;Description automatically generated">
            <a:extLst>
              <a:ext uri="{FF2B5EF4-FFF2-40B4-BE49-F238E27FC236}">
                <a16:creationId xmlns:a16="http://schemas.microsoft.com/office/drawing/2014/main" id="{2F08A7CD-8F07-4434-8A37-D253FC196880}"/>
              </a:ext>
            </a:extLst>
          </p:cNvPr>
          <p:cNvPicPr>
            <a:picLocks noChangeAspect="1"/>
          </p:cNvPicPr>
          <p:nvPr/>
        </p:nvPicPr>
        <p:blipFill rotWithShape="1">
          <a:blip r:embed="rId4"/>
          <a:srcRect l="32300" b="2850"/>
          <a:stretch/>
        </p:blipFill>
        <p:spPr>
          <a:xfrm>
            <a:off x="4340888" y="2586665"/>
            <a:ext cx="9103650" cy="4431433"/>
          </a:xfrm>
          <a:prstGeom prst="rect">
            <a:avLst/>
          </a:prstGeom>
        </p:spPr>
      </p:pic>
      <p:pic>
        <p:nvPicPr>
          <p:cNvPr id="5" name="Picture 4">
            <a:extLst>
              <a:ext uri="{FF2B5EF4-FFF2-40B4-BE49-F238E27FC236}">
                <a16:creationId xmlns:a16="http://schemas.microsoft.com/office/drawing/2014/main" id="{8CCD4D5B-AD44-4059-B13F-64EE0D239F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212" t="5403" r="9554" b="5403"/>
          <a:stretch/>
        </p:blipFill>
        <p:spPr>
          <a:xfrm>
            <a:off x="0" y="2586665"/>
            <a:ext cx="4340889" cy="4431434"/>
          </a:xfrm>
          <a:prstGeom prst="rect">
            <a:avLst/>
          </a:prstGeom>
        </p:spPr>
      </p:pic>
    </p:spTree>
    <p:extLst>
      <p:ext uri="{BB962C8B-B14F-4D97-AF65-F5344CB8AC3E}">
        <p14:creationId xmlns:p14="http://schemas.microsoft.com/office/powerpoint/2010/main" val="181948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a:solidFill>
                  <a:schemeClr val="tx1">
                    <a:lumMod val="75000"/>
                    <a:lumOff val="25000"/>
                  </a:schemeClr>
                </a:solidFill>
              </a:rPr>
              <a:t>FOOD SECURITY</a:t>
            </a:r>
            <a:endParaRPr sz="2400" b="1">
              <a:solidFill>
                <a:schemeClr val="tx1">
                  <a:lumMod val="75000"/>
                  <a:lumOff val="25000"/>
                </a:schemeClr>
              </a:solidFill>
            </a:endParaRPr>
          </a:p>
        </p:txBody>
      </p:sp>
      <p:sp>
        <p:nvSpPr>
          <p:cNvPr id="15" name="object 15"/>
          <p:cNvSpPr/>
          <p:nvPr/>
        </p:nvSpPr>
        <p:spPr>
          <a:xfrm>
            <a:off x="3064669" y="359632"/>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7" name="object 2">
            <a:extLst>
              <a:ext uri="{FF2B5EF4-FFF2-40B4-BE49-F238E27FC236}">
                <a16:creationId xmlns:a16="http://schemas.microsoft.com/office/drawing/2014/main" id="{CECA5474-FAC8-C245-8589-D0C8ED06320C}"/>
              </a:ext>
            </a:extLst>
          </p:cNvPr>
          <p:cNvSpPr txBox="1"/>
          <p:nvPr/>
        </p:nvSpPr>
        <p:spPr>
          <a:xfrm>
            <a:off x="3445668" y="304554"/>
            <a:ext cx="9220193" cy="684968"/>
          </a:xfrm>
          <a:prstGeom prst="rect">
            <a:avLst/>
          </a:prstGeom>
        </p:spPr>
        <p:txBody>
          <a:bodyPr vert="horz" wrap="square" lIns="0" tIns="7784" rIns="0" bIns="0" rtlCol="0">
            <a:spAutoFit/>
          </a:bodyPr>
          <a:lstStyle/>
          <a:p>
            <a:pPr marL="11977">
              <a:spcBef>
                <a:spcPts val="409"/>
              </a:spcBef>
            </a:pPr>
            <a:r>
              <a:rPr lang="en-AU" sz="4400" b="1">
                <a:solidFill>
                  <a:srgbClr val="761F00"/>
                </a:solidFill>
                <a:latin typeface="Arial"/>
                <a:cs typeface="Arial"/>
              </a:rPr>
              <a:t>CAUSES OF FOOD INSECURITY</a:t>
            </a:r>
            <a:endParaRPr lang="en-AU" sz="4400">
              <a:latin typeface="Arial"/>
              <a:cs typeface="Arial"/>
            </a:endParaRPr>
          </a:p>
        </p:txBody>
      </p:sp>
      <p:grpSp>
        <p:nvGrpSpPr>
          <p:cNvPr id="7" name="Group 6">
            <a:extLst>
              <a:ext uri="{FF2B5EF4-FFF2-40B4-BE49-F238E27FC236}">
                <a16:creationId xmlns:a16="http://schemas.microsoft.com/office/drawing/2014/main" id="{6B910914-198B-4B0B-BDB8-C5254C128305}"/>
              </a:ext>
            </a:extLst>
          </p:cNvPr>
          <p:cNvGrpSpPr/>
          <p:nvPr/>
        </p:nvGrpSpPr>
        <p:grpSpPr>
          <a:xfrm>
            <a:off x="835462" y="2181225"/>
            <a:ext cx="12108982" cy="4739612"/>
            <a:chOff x="483682" y="1845166"/>
            <a:chExt cx="12108982" cy="4739612"/>
          </a:xfrm>
        </p:grpSpPr>
        <p:pic>
          <p:nvPicPr>
            <p:cNvPr id="8" name="Graphic 7" descr="Thermometer">
              <a:extLst>
                <a:ext uri="{FF2B5EF4-FFF2-40B4-BE49-F238E27FC236}">
                  <a16:creationId xmlns:a16="http://schemas.microsoft.com/office/drawing/2014/main" id="{5F8E6A51-4E9E-4698-8E1F-547A311F70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98850" y="3037162"/>
              <a:ext cx="1489919" cy="1489919"/>
            </a:xfrm>
            <a:prstGeom prst="rect">
              <a:avLst/>
            </a:prstGeom>
          </p:spPr>
        </p:pic>
        <p:pic>
          <p:nvPicPr>
            <p:cNvPr id="9" name="Graphic 8" descr="Tropical scene">
              <a:extLst>
                <a:ext uri="{FF2B5EF4-FFF2-40B4-BE49-F238E27FC236}">
                  <a16:creationId xmlns:a16="http://schemas.microsoft.com/office/drawing/2014/main" id="{84E01BF9-A0F4-4B24-8BED-6D2567AE6A3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7400" y="1903922"/>
              <a:ext cx="1389889" cy="1389889"/>
            </a:xfrm>
            <a:prstGeom prst="rect">
              <a:avLst/>
            </a:prstGeom>
          </p:spPr>
        </p:pic>
        <p:sp>
          <p:nvSpPr>
            <p:cNvPr id="10" name="TextBox 9">
              <a:extLst>
                <a:ext uri="{FF2B5EF4-FFF2-40B4-BE49-F238E27FC236}">
                  <a16:creationId xmlns:a16="http://schemas.microsoft.com/office/drawing/2014/main" id="{BA86A58B-41F4-410F-A55D-EE76CA149771}"/>
                </a:ext>
              </a:extLst>
            </p:cNvPr>
            <p:cNvSpPr txBox="1"/>
            <p:nvPr/>
          </p:nvSpPr>
          <p:spPr>
            <a:xfrm>
              <a:off x="2393926" y="4122565"/>
              <a:ext cx="4478674" cy="2462213"/>
            </a:xfrm>
            <a:prstGeom prst="rect">
              <a:avLst/>
            </a:prstGeom>
            <a:noFill/>
          </p:spPr>
          <p:txBody>
            <a:bodyPr wrap="square" rtlCol="0">
              <a:spAutoFit/>
            </a:bodyPr>
            <a:lstStyle/>
            <a:p>
              <a:r>
                <a:rPr lang="en-AU" sz="2200" b="1">
                  <a:solidFill>
                    <a:srgbClr val="761F00"/>
                  </a:solidFill>
                  <a:latin typeface="Roboto" pitchFamily="2" charset="0"/>
                  <a:ea typeface="Roboto" pitchFamily="2" charset="0"/>
                </a:rPr>
                <a:t>NATURAL DISASTERS</a:t>
              </a:r>
            </a:p>
            <a:p>
              <a:r>
                <a:rPr lang="en-AU" sz="2200">
                  <a:latin typeface="Roboto" pitchFamily="2" charset="0"/>
                  <a:ea typeface="Roboto" pitchFamily="2" charset="0"/>
                </a:rPr>
                <a:t>Natural disasters such as earthquakes, hurricanes and floods can contaminate basic food and water supplies, whilst fires can permanently destroy crops and kill livestock. </a:t>
              </a:r>
              <a:endParaRPr lang="en-AU" sz="2200" b="1">
                <a:solidFill>
                  <a:srgbClr val="C00000"/>
                </a:solidFill>
                <a:latin typeface="Roboto" pitchFamily="2" charset="0"/>
                <a:ea typeface="Roboto" pitchFamily="2" charset="0"/>
              </a:endParaRPr>
            </a:p>
          </p:txBody>
        </p:sp>
        <p:pic>
          <p:nvPicPr>
            <p:cNvPr id="13" name="Graphic 12" descr="Cow">
              <a:extLst>
                <a:ext uri="{FF2B5EF4-FFF2-40B4-BE49-F238E27FC236}">
                  <a16:creationId xmlns:a16="http://schemas.microsoft.com/office/drawing/2014/main" id="{4F87CE04-C6E0-4482-BA52-AA34967E6AE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5006" y="4834459"/>
              <a:ext cx="1216205" cy="1216205"/>
            </a:xfrm>
            <a:prstGeom prst="rect">
              <a:avLst/>
            </a:prstGeom>
          </p:spPr>
        </p:pic>
        <p:pic>
          <p:nvPicPr>
            <p:cNvPr id="14" name="Graphic 13" descr="Sheep">
              <a:extLst>
                <a:ext uri="{FF2B5EF4-FFF2-40B4-BE49-F238E27FC236}">
                  <a16:creationId xmlns:a16="http://schemas.microsoft.com/office/drawing/2014/main" id="{9B007B09-C21A-4AC7-9E70-10609905340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83682" y="4056044"/>
              <a:ext cx="1142999" cy="1142999"/>
            </a:xfrm>
            <a:prstGeom prst="rect">
              <a:avLst/>
            </a:prstGeom>
          </p:spPr>
        </p:pic>
        <p:sp>
          <p:nvSpPr>
            <p:cNvPr id="18" name="TextBox 17">
              <a:extLst>
                <a:ext uri="{FF2B5EF4-FFF2-40B4-BE49-F238E27FC236}">
                  <a16:creationId xmlns:a16="http://schemas.microsoft.com/office/drawing/2014/main" id="{77C5E5F8-BC36-429B-AD1A-8D25E1095B71}"/>
                </a:ext>
              </a:extLst>
            </p:cNvPr>
            <p:cNvSpPr txBox="1"/>
            <p:nvPr/>
          </p:nvSpPr>
          <p:spPr>
            <a:xfrm>
              <a:off x="2393926" y="1845166"/>
              <a:ext cx="4635792" cy="1785104"/>
            </a:xfrm>
            <a:prstGeom prst="rect">
              <a:avLst/>
            </a:prstGeom>
            <a:noFill/>
          </p:spPr>
          <p:txBody>
            <a:bodyPr wrap="square" lIns="91440" tIns="45720" rIns="91440" bIns="45720" rtlCol="0" anchor="t">
              <a:spAutoFit/>
            </a:bodyPr>
            <a:lstStyle/>
            <a:p>
              <a:r>
                <a:rPr lang="en-AU" sz="2200" b="1">
                  <a:solidFill>
                    <a:srgbClr val="761F00"/>
                  </a:solidFill>
                  <a:latin typeface="Roboto" pitchFamily="2" charset="0"/>
                  <a:ea typeface="Roboto" pitchFamily="2" charset="0"/>
                </a:rPr>
                <a:t>RISING SEA LEVELS</a:t>
              </a:r>
            </a:p>
            <a:p>
              <a:r>
                <a:rPr lang="en-AU" sz="2200">
                  <a:latin typeface="Roboto"/>
                  <a:ea typeface="Roboto" pitchFamily="2" charset="0"/>
                </a:rPr>
                <a:t>Rising sea levels can cause significant flooding and coastal erosion, greatly impacting local fisheries on which villages rely on. </a:t>
              </a:r>
            </a:p>
          </p:txBody>
        </p:sp>
        <p:sp>
          <p:nvSpPr>
            <p:cNvPr id="19" name="TextBox 18">
              <a:extLst>
                <a:ext uri="{FF2B5EF4-FFF2-40B4-BE49-F238E27FC236}">
                  <a16:creationId xmlns:a16="http://schemas.microsoft.com/office/drawing/2014/main" id="{0E2FC06E-B556-4447-87A7-126F3990E3A5}"/>
                </a:ext>
              </a:extLst>
            </p:cNvPr>
            <p:cNvSpPr txBox="1"/>
            <p:nvPr/>
          </p:nvSpPr>
          <p:spPr>
            <a:xfrm>
              <a:off x="8524192" y="2305571"/>
              <a:ext cx="4068472" cy="3139321"/>
            </a:xfrm>
            <a:prstGeom prst="rect">
              <a:avLst/>
            </a:prstGeom>
            <a:noFill/>
          </p:spPr>
          <p:txBody>
            <a:bodyPr wrap="square" rtlCol="0">
              <a:spAutoFit/>
            </a:bodyPr>
            <a:lstStyle/>
            <a:p>
              <a:r>
                <a:rPr lang="en-AU" sz="2200" b="1">
                  <a:solidFill>
                    <a:srgbClr val="761F00"/>
                  </a:solidFill>
                  <a:latin typeface="Roboto" pitchFamily="2" charset="0"/>
                  <a:ea typeface="Roboto" pitchFamily="2" charset="0"/>
                </a:rPr>
                <a:t>RISING TEMPERATURES</a:t>
              </a:r>
            </a:p>
            <a:p>
              <a:r>
                <a:rPr lang="en-AU" sz="2200">
                  <a:latin typeface="Roboto" pitchFamily="2" charset="0"/>
                  <a:ea typeface="Roboto" pitchFamily="2" charset="0"/>
                </a:rPr>
                <a:t>Rising global temperatures make it harder for crops and livestock to survive, significantly reducing production particularly during periods of drought and some cases, impacting the food’s nutritional quality</a:t>
              </a:r>
              <a:r>
                <a:rPr lang="en-AU" sz="2200"/>
                <a:t>.</a:t>
              </a:r>
            </a:p>
          </p:txBody>
        </p:sp>
      </p:grpSp>
      <p:sp>
        <p:nvSpPr>
          <p:cNvPr id="2" name="TextBox 1">
            <a:extLst>
              <a:ext uri="{FF2B5EF4-FFF2-40B4-BE49-F238E27FC236}">
                <a16:creationId xmlns:a16="http://schemas.microsoft.com/office/drawing/2014/main" id="{4D5979DA-6F68-4DC1-9CFF-F72F8C9CAF6D}"/>
              </a:ext>
            </a:extLst>
          </p:cNvPr>
          <p:cNvSpPr txBox="1"/>
          <p:nvPr/>
        </p:nvSpPr>
        <p:spPr>
          <a:xfrm>
            <a:off x="848985" y="1376278"/>
            <a:ext cx="7533562" cy="646331"/>
          </a:xfrm>
          <a:prstGeom prst="rect">
            <a:avLst/>
          </a:prstGeom>
          <a:noFill/>
        </p:spPr>
        <p:txBody>
          <a:bodyPr wrap="square" rtlCol="0">
            <a:spAutoFit/>
          </a:bodyPr>
          <a:lstStyle/>
          <a:p>
            <a:r>
              <a:rPr lang="en-AU" sz="3600" b="1">
                <a:solidFill>
                  <a:srgbClr val="004751"/>
                </a:solidFill>
                <a:latin typeface="Roboto" pitchFamily="2" charset="0"/>
                <a:ea typeface="Roboto" pitchFamily="2" charset="0"/>
              </a:rPr>
              <a:t>Environmental Causes</a:t>
            </a:r>
          </a:p>
        </p:txBody>
      </p:sp>
    </p:spTree>
    <p:extLst>
      <p:ext uri="{BB962C8B-B14F-4D97-AF65-F5344CB8AC3E}">
        <p14:creationId xmlns:p14="http://schemas.microsoft.com/office/powerpoint/2010/main" val="805267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a:solidFill>
                  <a:schemeClr val="tx1">
                    <a:lumMod val="75000"/>
                    <a:lumOff val="25000"/>
                  </a:schemeClr>
                </a:solidFill>
              </a:rPr>
              <a:t>FOOD SECURITY</a:t>
            </a:r>
            <a:endParaRPr sz="2400" b="1">
              <a:solidFill>
                <a:schemeClr val="tx1">
                  <a:lumMod val="75000"/>
                  <a:lumOff val="25000"/>
                </a:schemeClr>
              </a:solidFill>
            </a:endParaRPr>
          </a:p>
        </p:txBody>
      </p:sp>
      <p:sp>
        <p:nvSpPr>
          <p:cNvPr id="15" name="object 15"/>
          <p:cNvSpPr/>
          <p:nvPr/>
        </p:nvSpPr>
        <p:spPr>
          <a:xfrm>
            <a:off x="3064669" y="359632"/>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7" name="object 2">
            <a:extLst>
              <a:ext uri="{FF2B5EF4-FFF2-40B4-BE49-F238E27FC236}">
                <a16:creationId xmlns:a16="http://schemas.microsoft.com/office/drawing/2014/main" id="{CECA5474-FAC8-C245-8589-D0C8ED06320C}"/>
              </a:ext>
            </a:extLst>
          </p:cNvPr>
          <p:cNvSpPr txBox="1"/>
          <p:nvPr/>
        </p:nvSpPr>
        <p:spPr>
          <a:xfrm>
            <a:off x="3445668" y="304554"/>
            <a:ext cx="9220193" cy="684968"/>
          </a:xfrm>
          <a:prstGeom prst="rect">
            <a:avLst/>
          </a:prstGeom>
        </p:spPr>
        <p:txBody>
          <a:bodyPr vert="horz" wrap="square" lIns="0" tIns="7784" rIns="0" bIns="0" rtlCol="0">
            <a:spAutoFit/>
          </a:bodyPr>
          <a:lstStyle/>
          <a:p>
            <a:pPr marL="11977">
              <a:spcBef>
                <a:spcPts val="409"/>
              </a:spcBef>
            </a:pPr>
            <a:r>
              <a:rPr lang="en-AU" sz="4400" b="1">
                <a:solidFill>
                  <a:srgbClr val="761F00"/>
                </a:solidFill>
                <a:latin typeface="Arial"/>
                <a:cs typeface="Arial"/>
              </a:rPr>
              <a:t>CAUSES OF FOOD INSECURITY</a:t>
            </a:r>
            <a:endParaRPr lang="en-AU" sz="4400">
              <a:latin typeface="Arial"/>
              <a:cs typeface="Arial"/>
            </a:endParaRPr>
          </a:p>
        </p:txBody>
      </p:sp>
      <p:sp>
        <p:nvSpPr>
          <p:cNvPr id="20" name="TextBox 19">
            <a:extLst>
              <a:ext uri="{FF2B5EF4-FFF2-40B4-BE49-F238E27FC236}">
                <a16:creationId xmlns:a16="http://schemas.microsoft.com/office/drawing/2014/main" id="{330ECF7C-CED4-4C9C-87D1-AC3E456398C9}"/>
              </a:ext>
            </a:extLst>
          </p:cNvPr>
          <p:cNvSpPr txBox="1"/>
          <p:nvPr/>
        </p:nvSpPr>
        <p:spPr>
          <a:xfrm>
            <a:off x="848985" y="1376278"/>
            <a:ext cx="7533562" cy="646331"/>
          </a:xfrm>
          <a:prstGeom prst="rect">
            <a:avLst/>
          </a:prstGeom>
          <a:noFill/>
        </p:spPr>
        <p:txBody>
          <a:bodyPr wrap="square" rtlCol="0">
            <a:spAutoFit/>
          </a:bodyPr>
          <a:lstStyle/>
          <a:p>
            <a:r>
              <a:rPr lang="en-AU" sz="3600" b="1">
                <a:solidFill>
                  <a:srgbClr val="004751"/>
                </a:solidFill>
                <a:latin typeface="Roboto" pitchFamily="2" charset="0"/>
                <a:ea typeface="Roboto" pitchFamily="2" charset="0"/>
              </a:rPr>
              <a:t>Economic and Political Causes</a:t>
            </a:r>
          </a:p>
        </p:txBody>
      </p:sp>
      <p:sp>
        <p:nvSpPr>
          <p:cNvPr id="21" name="TextBox 20">
            <a:extLst>
              <a:ext uri="{FF2B5EF4-FFF2-40B4-BE49-F238E27FC236}">
                <a16:creationId xmlns:a16="http://schemas.microsoft.com/office/drawing/2014/main" id="{D25EAD7B-C57E-42D1-B0AF-E2AE7447386B}"/>
              </a:ext>
            </a:extLst>
          </p:cNvPr>
          <p:cNvSpPr txBox="1"/>
          <p:nvPr/>
        </p:nvSpPr>
        <p:spPr>
          <a:xfrm>
            <a:off x="3445668" y="2436862"/>
            <a:ext cx="8763001" cy="2123658"/>
          </a:xfrm>
          <a:prstGeom prst="rect">
            <a:avLst/>
          </a:prstGeom>
          <a:noFill/>
        </p:spPr>
        <p:txBody>
          <a:bodyPr wrap="square" lIns="91440" tIns="45720" rIns="91440" bIns="45720" rtlCol="0" anchor="t">
            <a:spAutoFit/>
          </a:bodyPr>
          <a:lstStyle/>
          <a:p>
            <a:r>
              <a:rPr lang="en-AU" sz="2200" b="1">
                <a:solidFill>
                  <a:srgbClr val="761F00"/>
                </a:solidFill>
                <a:latin typeface="Roboto" pitchFamily="2" charset="0"/>
                <a:ea typeface="Roboto" pitchFamily="2" charset="0"/>
              </a:rPr>
              <a:t>UNFAIR TRADE RULES</a:t>
            </a:r>
          </a:p>
          <a:p>
            <a:r>
              <a:rPr lang="en-AU" sz="2200">
                <a:latin typeface="Roboto"/>
                <a:ea typeface="Roboto" pitchFamily="2" charset="0"/>
              </a:rPr>
              <a:t>The conditions under which large companies do business with local food producers are often unfair and may not reward farmers for the worth of their labour or produce. Bigger and better-resourced farmers may get food supply contracts, while small scale farmers work as labour on contracted farms.</a:t>
            </a:r>
          </a:p>
        </p:txBody>
      </p:sp>
      <p:sp>
        <p:nvSpPr>
          <p:cNvPr id="22" name="TextBox 21">
            <a:extLst>
              <a:ext uri="{FF2B5EF4-FFF2-40B4-BE49-F238E27FC236}">
                <a16:creationId xmlns:a16="http://schemas.microsoft.com/office/drawing/2014/main" id="{742C151B-A5F9-4FB0-AA5C-9D32F3ECCAD0}"/>
              </a:ext>
            </a:extLst>
          </p:cNvPr>
          <p:cNvSpPr txBox="1"/>
          <p:nvPr/>
        </p:nvSpPr>
        <p:spPr>
          <a:xfrm>
            <a:off x="3445669" y="5061484"/>
            <a:ext cx="8534401" cy="1446550"/>
          </a:xfrm>
          <a:prstGeom prst="rect">
            <a:avLst/>
          </a:prstGeom>
          <a:noFill/>
        </p:spPr>
        <p:txBody>
          <a:bodyPr wrap="square" rtlCol="0">
            <a:spAutoFit/>
          </a:bodyPr>
          <a:lstStyle/>
          <a:p>
            <a:r>
              <a:rPr lang="en-AU" sz="2200" b="1">
                <a:solidFill>
                  <a:srgbClr val="761F00"/>
                </a:solidFill>
                <a:latin typeface="Roboto" pitchFamily="2" charset="0"/>
                <a:ea typeface="Roboto" pitchFamily="2" charset="0"/>
              </a:rPr>
              <a:t>THE ‘FINANCIALISATION’ OF FOOD</a:t>
            </a:r>
            <a:br>
              <a:rPr lang="en-AU" sz="2200">
                <a:latin typeface="Roboto" pitchFamily="2" charset="0"/>
                <a:ea typeface="Roboto" pitchFamily="2" charset="0"/>
              </a:rPr>
            </a:br>
            <a:r>
              <a:rPr lang="en-AU" sz="2200">
                <a:latin typeface="Roboto" pitchFamily="2" charset="0"/>
                <a:ea typeface="Roboto" pitchFamily="2" charset="0"/>
              </a:rPr>
              <a:t>Increasingly, food is being traded as a commodity on international markets by speculators who have no direct interest in or need for the foodstuffs they trade.</a:t>
            </a:r>
            <a:endParaRPr lang="en-AU" sz="2200" b="1">
              <a:solidFill>
                <a:srgbClr val="C00000"/>
              </a:solidFill>
              <a:latin typeface="Roboto" pitchFamily="2" charset="0"/>
              <a:ea typeface="Roboto" pitchFamily="2" charset="0"/>
            </a:endParaRPr>
          </a:p>
        </p:txBody>
      </p:sp>
      <p:pic>
        <p:nvPicPr>
          <p:cNvPr id="23" name="Graphic 22" descr="Dollar">
            <a:extLst>
              <a:ext uri="{FF2B5EF4-FFF2-40B4-BE49-F238E27FC236}">
                <a16:creationId xmlns:a16="http://schemas.microsoft.com/office/drawing/2014/main" id="{D02E32ED-FD7C-4575-AE32-771F4BCDE3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1514" y="3344663"/>
            <a:ext cx="2087027" cy="2087027"/>
          </a:xfrm>
          <a:prstGeom prst="rect">
            <a:avLst/>
          </a:prstGeom>
        </p:spPr>
      </p:pic>
      <p:pic>
        <p:nvPicPr>
          <p:cNvPr id="24" name="Graphic 23" descr="Corn">
            <a:extLst>
              <a:ext uri="{FF2B5EF4-FFF2-40B4-BE49-F238E27FC236}">
                <a16:creationId xmlns:a16="http://schemas.microsoft.com/office/drawing/2014/main" id="{C0F42104-A369-4B47-A36F-249DED85C39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2384" y="2181062"/>
            <a:ext cx="1372643" cy="1372643"/>
          </a:xfrm>
          <a:prstGeom prst="rect">
            <a:avLst/>
          </a:prstGeom>
        </p:spPr>
      </p:pic>
      <p:pic>
        <p:nvPicPr>
          <p:cNvPr id="25" name="Graphic 24" descr="Apple">
            <a:extLst>
              <a:ext uri="{FF2B5EF4-FFF2-40B4-BE49-F238E27FC236}">
                <a16:creationId xmlns:a16="http://schemas.microsoft.com/office/drawing/2014/main" id="{5F8A2321-3842-48EC-ABE4-CC3CADA6AA0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63584" y="5135390"/>
            <a:ext cx="1372644" cy="1372644"/>
          </a:xfrm>
          <a:prstGeom prst="rect">
            <a:avLst/>
          </a:prstGeom>
        </p:spPr>
      </p:pic>
    </p:spTree>
    <p:extLst>
      <p:ext uri="{BB962C8B-B14F-4D97-AF65-F5344CB8AC3E}">
        <p14:creationId xmlns:p14="http://schemas.microsoft.com/office/powerpoint/2010/main" val="4266880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a:solidFill>
                  <a:schemeClr val="tx1">
                    <a:lumMod val="75000"/>
                    <a:lumOff val="25000"/>
                  </a:schemeClr>
                </a:solidFill>
              </a:rPr>
              <a:t>FOOD SECURITY</a:t>
            </a:r>
            <a:endParaRPr sz="2400" b="1">
              <a:solidFill>
                <a:schemeClr val="tx1">
                  <a:lumMod val="75000"/>
                  <a:lumOff val="25000"/>
                </a:schemeClr>
              </a:solidFill>
            </a:endParaRPr>
          </a:p>
        </p:txBody>
      </p:sp>
      <p:sp>
        <p:nvSpPr>
          <p:cNvPr id="15" name="object 15"/>
          <p:cNvSpPr/>
          <p:nvPr/>
        </p:nvSpPr>
        <p:spPr>
          <a:xfrm>
            <a:off x="3064669" y="359632"/>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7" name="object 2">
            <a:extLst>
              <a:ext uri="{FF2B5EF4-FFF2-40B4-BE49-F238E27FC236}">
                <a16:creationId xmlns:a16="http://schemas.microsoft.com/office/drawing/2014/main" id="{CECA5474-FAC8-C245-8589-D0C8ED06320C}"/>
              </a:ext>
            </a:extLst>
          </p:cNvPr>
          <p:cNvSpPr txBox="1"/>
          <p:nvPr/>
        </p:nvSpPr>
        <p:spPr>
          <a:xfrm>
            <a:off x="3445668" y="304554"/>
            <a:ext cx="9220193" cy="684968"/>
          </a:xfrm>
          <a:prstGeom prst="rect">
            <a:avLst/>
          </a:prstGeom>
        </p:spPr>
        <p:txBody>
          <a:bodyPr vert="horz" wrap="square" lIns="0" tIns="7784" rIns="0" bIns="0" rtlCol="0">
            <a:spAutoFit/>
          </a:bodyPr>
          <a:lstStyle/>
          <a:p>
            <a:pPr marL="11977">
              <a:spcBef>
                <a:spcPts val="409"/>
              </a:spcBef>
            </a:pPr>
            <a:r>
              <a:rPr lang="en-AU" sz="4400" b="1">
                <a:solidFill>
                  <a:srgbClr val="761F00"/>
                </a:solidFill>
                <a:latin typeface="Arial"/>
                <a:cs typeface="Arial"/>
              </a:rPr>
              <a:t>CAUSES OF FOOD INSECURITY</a:t>
            </a:r>
            <a:endParaRPr lang="en-AU" sz="4400">
              <a:latin typeface="Arial"/>
              <a:cs typeface="Arial"/>
            </a:endParaRPr>
          </a:p>
        </p:txBody>
      </p:sp>
      <p:sp>
        <p:nvSpPr>
          <p:cNvPr id="20" name="TextBox 19">
            <a:extLst>
              <a:ext uri="{FF2B5EF4-FFF2-40B4-BE49-F238E27FC236}">
                <a16:creationId xmlns:a16="http://schemas.microsoft.com/office/drawing/2014/main" id="{330ECF7C-CED4-4C9C-87D1-AC3E456398C9}"/>
              </a:ext>
            </a:extLst>
          </p:cNvPr>
          <p:cNvSpPr txBox="1"/>
          <p:nvPr/>
        </p:nvSpPr>
        <p:spPr>
          <a:xfrm>
            <a:off x="848985" y="1376278"/>
            <a:ext cx="7533562" cy="646331"/>
          </a:xfrm>
          <a:prstGeom prst="rect">
            <a:avLst/>
          </a:prstGeom>
          <a:noFill/>
        </p:spPr>
        <p:txBody>
          <a:bodyPr wrap="square" rtlCol="0">
            <a:spAutoFit/>
          </a:bodyPr>
          <a:lstStyle/>
          <a:p>
            <a:r>
              <a:rPr lang="en-AU" sz="3600" b="1">
                <a:solidFill>
                  <a:srgbClr val="004751"/>
                </a:solidFill>
                <a:latin typeface="Roboto" pitchFamily="2" charset="0"/>
                <a:ea typeface="Roboto" pitchFamily="2" charset="0"/>
              </a:rPr>
              <a:t>Economic and Political Causes</a:t>
            </a:r>
          </a:p>
        </p:txBody>
      </p:sp>
      <p:sp>
        <p:nvSpPr>
          <p:cNvPr id="13" name="TextBox 12">
            <a:extLst>
              <a:ext uri="{FF2B5EF4-FFF2-40B4-BE49-F238E27FC236}">
                <a16:creationId xmlns:a16="http://schemas.microsoft.com/office/drawing/2014/main" id="{2B85332D-FC18-4004-AC81-35733E3E98AE}"/>
              </a:ext>
            </a:extLst>
          </p:cNvPr>
          <p:cNvSpPr txBox="1"/>
          <p:nvPr/>
        </p:nvSpPr>
        <p:spPr>
          <a:xfrm>
            <a:off x="3445667" y="2338132"/>
            <a:ext cx="9220193" cy="1785104"/>
          </a:xfrm>
          <a:prstGeom prst="rect">
            <a:avLst/>
          </a:prstGeom>
          <a:noFill/>
        </p:spPr>
        <p:txBody>
          <a:bodyPr wrap="square" rtlCol="0">
            <a:spAutoFit/>
          </a:bodyPr>
          <a:lstStyle/>
          <a:p>
            <a:r>
              <a:rPr lang="en-AU" sz="2200" b="1">
                <a:solidFill>
                  <a:srgbClr val="761F00"/>
                </a:solidFill>
                <a:latin typeface="Roboto" pitchFamily="2" charset="0"/>
                <a:ea typeface="Roboto" pitchFamily="2" charset="0"/>
              </a:rPr>
              <a:t>ECONOMIC CYCLES</a:t>
            </a:r>
          </a:p>
          <a:p>
            <a:r>
              <a:rPr lang="en-AU" sz="2200">
                <a:latin typeface="Roboto" pitchFamily="2" charset="0"/>
                <a:ea typeface="Roboto" pitchFamily="2" charset="0"/>
              </a:rPr>
              <a:t>Economic slowdowns and downturns exhibiting periods of financial stress, elevated trade tensions and tightening financial conditions can have adverse impacts on food security, particularly where poverty, inequality and marginalisation already exists. </a:t>
            </a:r>
          </a:p>
        </p:txBody>
      </p:sp>
      <p:sp>
        <p:nvSpPr>
          <p:cNvPr id="14" name="TextBox 13">
            <a:extLst>
              <a:ext uri="{FF2B5EF4-FFF2-40B4-BE49-F238E27FC236}">
                <a16:creationId xmlns:a16="http://schemas.microsoft.com/office/drawing/2014/main" id="{39DE0A30-3959-4E73-B5F4-D009FE168222}"/>
              </a:ext>
            </a:extLst>
          </p:cNvPr>
          <p:cNvSpPr txBox="1"/>
          <p:nvPr/>
        </p:nvSpPr>
        <p:spPr>
          <a:xfrm>
            <a:off x="3445667" y="4695825"/>
            <a:ext cx="9220193" cy="1785104"/>
          </a:xfrm>
          <a:prstGeom prst="rect">
            <a:avLst/>
          </a:prstGeom>
          <a:noFill/>
        </p:spPr>
        <p:txBody>
          <a:bodyPr wrap="square" rtlCol="0">
            <a:spAutoFit/>
          </a:bodyPr>
          <a:lstStyle/>
          <a:p>
            <a:r>
              <a:rPr lang="en-AU" sz="2200" b="1">
                <a:solidFill>
                  <a:srgbClr val="761F00"/>
                </a:solidFill>
                <a:latin typeface="Roboto" pitchFamily="2" charset="0"/>
                <a:ea typeface="Roboto" pitchFamily="2" charset="0"/>
              </a:rPr>
              <a:t>POLITICAL AND CIVIL INSECURITY</a:t>
            </a:r>
          </a:p>
          <a:p>
            <a:r>
              <a:rPr lang="en-AU" sz="2200">
                <a:latin typeface="Roboto" pitchFamily="2" charset="0"/>
                <a:ea typeface="Roboto" pitchFamily="2" charset="0"/>
              </a:rPr>
              <a:t>Food insecurity increasingly exists in countries that experience political and civil insecurity, particularly with the presence of governmental corruption. In 2018, conflict and civil insecurity were the major driver of food crises in 21 countries.</a:t>
            </a:r>
            <a:endParaRPr lang="en-AU" sz="2200" b="1">
              <a:solidFill>
                <a:srgbClr val="C00000"/>
              </a:solidFill>
              <a:latin typeface="Roboto" pitchFamily="2" charset="0"/>
              <a:ea typeface="Roboto" pitchFamily="2" charset="0"/>
            </a:endParaRPr>
          </a:p>
        </p:txBody>
      </p:sp>
      <p:pic>
        <p:nvPicPr>
          <p:cNvPr id="18" name="Graphic 17" descr="Downward trend">
            <a:extLst>
              <a:ext uri="{FF2B5EF4-FFF2-40B4-BE49-F238E27FC236}">
                <a16:creationId xmlns:a16="http://schemas.microsoft.com/office/drawing/2014/main" id="{E29E9626-C00E-47E6-AFA8-E1F33C3FE0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7203" y="2638425"/>
            <a:ext cx="2747466" cy="2747466"/>
          </a:xfrm>
          <a:prstGeom prst="rect">
            <a:avLst/>
          </a:prstGeom>
        </p:spPr>
      </p:pic>
    </p:spTree>
    <p:extLst>
      <p:ext uri="{BB962C8B-B14F-4D97-AF65-F5344CB8AC3E}">
        <p14:creationId xmlns:p14="http://schemas.microsoft.com/office/powerpoint/2010/main" val="1042919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a:solidFill>
                  <a:schemeClr val="tx1">
                    <a:lumMod val="75000"/>
                    <a:lumOff val="25000"/>
                  </a:schemeClr>
                </a:solidFill>
              </a:rPr>
              <a:t>FOOD SECURITY</a:t>
            </a:r>
            <a:endParaRPr sz="2400" b="1">
              <a:solidFill>
                <a:schemeClr val="tx1">
                  <a:lumMod val="75000"/>
                  <a:lumOff val="25000"/>
                </a:schemeClr>
              </a:solidFill>
            </a:endParaRPr>
          </a:p>
        </p:txBody>
      </p:sp>
      <p:sp>
        <p:nvSpPr>
          <p:cNvPr id="15" name="object 15"/>
          <p:cNvSpPr/>
          <p:nvPr/>
        </p:nvSpPr>
        <p:spPr>
          <a:xfrm>
            <a:off x="3064669" y="359632"/>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7" name="object 2">
            <a:extLst>
              <a:ext uri="{FF2B5EF4-FFF2-40B4-BE49-F238E27FC236}">
                <a16:creationId xmlns:a16="http://schemas.microsoft.com/office/drawing/2014/main" id="{CECA5474-FAC8-C245-8589-D0C8ED06320C}"/>
              </a:ext>
            </a:extLst>
          </p:cNvPr>
          <p:cNvSpPr txBox="1"/>
          <p:nvPr/>
        </p:nvSpPr>
        <p:spPr>
          <a:xfrm>
            <a:off x="3445668" y="304554"/>
            <a:ext cx="9220193" cy="684968"/>
          </a:xfrm>
          <a:prstGeom prst="rect">
            <a:avLst/>
          </a:prstGeom>
        </p:spPr>
        <p:txBody>
          <a:bodyPr vert="horz" wrap="square" lIns="0" tIns="7784" rIns="0" bIns="0" rtlCol="0">
            <a:spAutoFit/>
          </a:bodyPr>
          <a:lstStyle/>
          <a:p>
            <a:pPr marL="11977">
              <a:spcBef>
                <a:spcPts val="409"/>
              </a:spcBef>
            </a:pPr>
            <a:r>
              <a:rPr lang="en-AU" sz="4400" b="1">
                <a:solidFill>
                  <a:srgbClr val="761F00"/>
                </a:solidFill>
                <a:latin typeface="Arial"/>
                <a:cs typeface="Arial"/>
              </a:rPr>
              <a:t>CAUSES OF FOOD INSECURITY</a:t>
            </a:r>
            <a:endParaRPr lang="en-AU" sz="4400">
              <a:latin typeface="Arial"/>
              <a:cs typeface="Arial"/>
            </a:endParaRPr>
          </a:p>
        </p:txBody>
      </p:sp>
      <p:sp>
        <p:nvSpPr>
          <p:cNvPr id="20" name="TextBox 19">
            <a:extLst>
              <a:ext uri="{FF2B5EF4-FFF2-40B4-BE49-F238E27FC236}">
                <a16:creationId xmlns:a16="http://schemas.microsoft.com/office/drawing/2014/main" id="{330ECF7C-CED4-4C9C-87D1-AC3E456398C9}"/>
              </a:ext>
            </a:extLst>
          </p:cNvPr>
          <p:cNvSpPr txBox="1"/>
          <p:nvPr/>
        </p:nvSpPr>
        <p:spPr>
          <a:xfrm>
            <a:off x="848985" y="1376278"/>
            <a:ext cx="7533562" cy="646331"/>
          </a:xfrm>
          <a:prstGeom prst="rect">
            <a:avLst/>
          </a:prstGeom>
          <a:noFill/>
        </p:spPr>
        <p:txBody>
          <a:bodyPr wrap="square" rtlCol="0">
            <a:spAutoFit/>
          </a:bodyPr>
          <a:lstStyle/>
          <a:p>
            <a:r>
              <a:rPr lang="en-AU" sz="3600" b="1">
                <a:solidFill>
                  <a:srgbClr val="004751"/>
                </a:solidFill>
                <a:latin typeface="Roboto" pitchFamily="2" charset="0"/>
                <a:ea typeface="Roboto" pitchFamily="2" charset="0"/>
              </a:rPr>
              <a:t>Economic and Political Causes</a:t>
            </a:r>
          </a:p>
        </p:txBody>
      </p:sp>
      <p:sp>
        <p:nvSpPr>
          <p:cNvPr id="10" name="TextBox 9">
            <a:extLst>
              <a:ext uri="{FF2B5EF4-FFF2-40B4-BE49-F238E27FC236}">
                <a16:creationId xmlns:a16="http://schemas.microsoft.com/office/drawing/2014/main" id="{2B5381AF-D7F6-406E-B471-D48ED92FFBD4}"/>
              </a:ext>
            </a:extLst>
          </p:cNvPr>
          <p:cNvSpPr txBox="1"/>
          <p:nvPr/>
        </p:nvSpPr>
        <p:spPr>
          <a:xfrm>
            <a:off x="3190855" y="2383496"/>
            <a:ext cx="9430842" cy="1785104"/>
          </a:xfrm>
          <a:prstGeom prst="rect">
            <a:avLst/>
          </a:prstGeom>
          <a:noFill/>
        </p:spPr>
        <p:txBody>
          <a:bodyPr wrap="square" rtlCol="0">
            <a:spAutoFit/>
          </a:bodyPr>
          <a:lstStyle/>
          <a:p>
            <a:r>
              <a:rPr lang="en-AU" sz="2200" b="1">
                <a:solidFill>
                  <a:srgbClr val="761F00"/>
                </a:solidFill>
                <a:latin typeface="Roboto" pitchFamily="2" charset="0"/>
                <a:ea typeface="Roboto" pitchFamily="2" charset="0"/>
              </a:rPr>
              <a:t>LACK OF ACCESS TO FARMING LAND</a:t>
            </a:r>
            <a:endParaRPr lang="en-AU" sz="2200">
              <a:solidFill>
                <a:srgbClr val="761F00"/>
              </a:solidFill>
              <a:latin typeface="Roboto" pitchFamily="2" charset="0"/>
              <a:ea typeface="Roboto" pitchFamily="2" charset="0"/>
            </a:endParaRPr>
          </a:p>
          <a:p>
            <a:r>
              <a:rPr lang="en-AU" sz="2200">
                <a:latin typeface="Roboto" pitchFamily="2" charset="0"/>
                <a:ea typeface="Roboto" pitchFamily="2" charset="0"/>
              </a:rPr>
              <a:t>Land is needed to produce food and generate income. But many people simply do not have the resources or opportunity to own land. Land ownership can strengthen cultural identity and empower people by bringing participation in decision-making. </a:t>
            </a:r>
          </a:p>
        </p:txBody>
      </p:sp>
      <p:sp>
        <p:nvSpPr>
          <p:cNvPr id="11" name="TextBox 10">
            <a:extLst>
              <a:ext uri="{FF2B5EF4-FFF2-40B4-BE49-F238E27FC236}">
                <a16:creationId xmlns:a16="http://schemas.microsoft.com/office/drawing/2014/main" id="{51BF4A72-49B6-446C-A606-A343DD2746BD}"/>
              </a:ext>
            </a:extLst>
          </p:cNvPr>
          <p:cNvSpPr txBox="1"/>
          <p:nvPr/>
        </p:nvSpPr>
        <p:spPr>
          <a:xfrm>
            <a:off x="3208962" y="4500745"/>
            <a:ext cx="9703614" cy="2123658"/>
          </a:xfrm>
          <a:prstGeom prst="rect">
            <a:avLst/>
          </a:prstGeom>
          <a:noFill/>
        </p:spPr>
        <p:txBody>
          <a:bodyPr wrap="square" rtlCol="0">
            <a:spAutoFit/>
          </a:bodyPr>
          <a:lstStyle/>
          <a:p>
            <a:r>
              <a:rPr lang="en-AU" sz="2200" b="1">
                <a:solidFill>
                  <a:srgbClr val="761F00"/>
                </a:solidFill>
                <a:latin typeface="Roboto" pitchFamily="2" charset="0"/>
                <a:ea typeface="Roboto" pitchFamily="2" charset="0"/>
              </a:rPr>
              <a:t>LAND ‘GRABBING’</a:t>
            </a:r>
          </a:p>
          <a:p>
            <a:r>
              <a:rPr lang="en-AU" sz="2200">
                <a:latin typeface="Roboto" pitchFamily="2" charset="0"/>
                <a:ea typeface="Roboto" pitchFamily="2" charset="0"/>
              </a:rPr>
              <a:t>Land grabbing occurs when land that has been traditionally farmed by families is taken by large business investors, who may acquire the land to grow food for export or extract natural resources. Often disguised as a way to foster economic development, land grabbing deprives local communities of the resources they need to survive, causing poverty and social instability.</a:t>
            </a:r>
            <a:endParaRPr lang="en-AU" sz="2200" b="1">
              <a:solidFill>
                <a:srgbClr val="C00000"/>
              </a:solidFill>
              <a:latin typeface="Roboto" pitchFamily="2" charset="0"/>
              <a:ea typeface="Roboto" pitchFamily="2" charset="0"/>
            </a:endParaRPr>
          </a:p>
        </p:txBody>
      </p:sp>
      <p:pic>
        <p:nvPicPr>
          <p:cNvPr id="19" name="Graphic 18" descr="Farm scene">
            <a:extLst>
              <a:ext uri="{FF2B5EF4-FFF2-40B4-BE49-F238E27FC236}">
                <a16:creationId xmlns:a16="http://schemas.microsoft.com/office/drawing/2014/main" id="{827BC36E-41F9-4D4A-A5BE-98CFC4491F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3625" y="2896038"/>
            <a:ext cx="2425623" cy="2133736"/>
          </a:xfrm>
          <a:prstGeom prst="rect">
            <a:avLst/>
          </a:prstGeom>
        </p:spPr>
      </p:pic>
    </p:spTree>
    <p:extLst>
      <p:ext uri="{BB962C8B-B14F-4D97-AF65-F5344CB8AC3E}">
        <p14:creationId xmlns:p14="http://schemas.microsoft.com/office/powerpoint/2010/main" val="2337200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a:solidFill>
                  <a:schemeClr val="tx1">
                    <a:lumMod val="75000"/>
                    <a:lumOff val="25000"/>
                  </a:schemeClr>
                </a:solidFill>
              </a:rPr>
              <a:t>FOOD SECURITY</a:t>
            </a:r>
            <a:endParaRPr sz="2400" b="1">
              <a:solidFill>
                <a:schemeClr val="tx1">
                  <a:lumMod val="75000"/>
                  <a:lumOff val="25000"/>
                </a:schemeClr>
              </a:solidFill>
            </a:endParaRPr>
          </a:p>
        </p:txBody>
      </p:sp>
      <p:sp>
        <p:nvSpPr>
          <p:cNvPr id="15" name="object 15"/>
          <p:cNvSpPr/>
          <p:nvPr/>
        </p:nvSpPr>
        <p:spPr>
          <a:xfrm>
            <a:off x="3064669" y="359632"/>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7" name="object 2">
            <a:extLst>
              <a:ext uri="{FF2B5EF4-FFF2-40B4-BE49-F238E27FC236}">
                <a16:creationId xmlns:a16="http://schemas.microsoft.com/office/drawing/2014/main" id="{CECA5474-FAC8-C245-8589-D0C8ED06320C}"/>
              </a:ext>
            </a:extLst>
          </p:cNvPr>
          <p:cNvSpPr txBox="1"/>
          <p:nvPr/>
        </p:nvSpPr>
        <p:spPr>
          <a:xfrm>
            <a:off x="3445668" y="304554"/>
            <a:ext cx="9220193" cy="684968"/>
          </a:xfrm>
          <a:prstGeom prst="rect">
            <a:avLst/>
          </a:prstGeom>
        </p:spPr>
        <p:txBody>
          <a:bodyPr vert="horz" wrap="square" lIns="0" tIns="7784" rIns="0" bIns="0" rtlCol="0">
            <a:spAutoFit/>
          </a:bodyPr>
          <a:lstStyle/>
          <a:p>
            <a:pPr marL="11977">
              <a:spcBef>
                <a:spcPts val="409"/>
              </a:spcBef>
            </a:pPr>
            <a:r>
              <a:rPr lang="en-AU" sz="4400" b="1">
                <a:solidFill>
                  <a:srgbClr val="761F00"/>
                </a:solidFill>
                <a:latin typeface="Arial"/>
                <a:cs typeface="Arial"/>
              </a:rPr>
              <a:t>FOOD WASTAGE</a:t>
            </a:r>
            <a:endParaRPr lang="en-AU" sz="4400">
              <a:latin typeface="Arial"/>
              <a:cs typeface="Arial"/>
            </a:endParaRPr>
          </a:p>
        </p:txBody>
      </p:sp>
      <p:pic>
        <p:nvPicPr>
          <p:cNvPr id="13" name="Graphic 4" descr="Australia">
            <a:extLst>
              <a:ext uri="{FF2B5EF4-FFF2-40B4-BE49-F238E27FC236}">
                <a16:creationId xmlns:a16="http://schemas.microsoft.com/office/drawing/2014/main" id="{6D0932A6-A5EF-4B3E-9C7A-4F332CBDED60}"/>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3613" t="28331" r="31318" b="13303"/>
          <a:stretch/>
        </p:blipFill>
        <p:spPr>
          <a:xfrm>
            <a:off x="8855869" y="2004389"/>
            <a:ext cx="4383341" cy="3809820"/>
          </a:xfrm>
          <a:prstGeom prst="rect">
            <a:avLst/>
          </a:prstGeom>
        </p:spPr>
      </p:pic>
      <p:pic>
        <p:nvPicPr>
          <p:cNvPr id="14" name="Picture 13">
            <a:extLst>
              <a:ext uri="{FF2B5EF4-FFF2-40B4-BE49-F238E27FC236}">
                <a16:creationId xmlns:a16="http://schemas.microsoft.com/office/drawing/2014/main" id="{10AA7F3C-8DCB-449E-92B0-EEF3EAEDAB6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428" r="15096"/>
          <a:stretch/>
        </p:blipFill>
        <p:spPr>
          <a:xfrm>
            <a:off x="462752" y="1549906"/>
            <a:ext cx="3887132" cy="4319025"/>
          </a:xfrm>
          <a:prstGeom prst="rect">
            <a:avLst/>
          </a:prstGeom>
        </p:spPr>
      </p:pic>
      <p:sp>
        <p:nvSpPr>
          <p:cNvPr id="18" name="TextBox 17">
            <a:extLst>
              <a:ext uri="{FF2B5EF4-FFF2-40B4-BE49-F238E27FC236}">
                <a16:creationId xmlns:a16="http://schemas.microsoft.com/office/drawing/2014/main" id="{EE7A8822-0420-496F-B50E-61BA86754F1A}"/>
              </a:ext>
            </a:extLst>
          </p:cNvPr>
          <p:cNvSpPr txBox="1"/>
          <p:nvPr/>
        </p:nvSpPr>
        <p:spPr>
          <a:xfrm>
            <a:off x="724955" y="5620313"/>
            <a:ext cx="2928552" cy="707886"/>
          </a:xfrm>
          <a:prstGeom prst="rect">
            <a:avLst/>
          </a:prstGeom>
          <a:noFill/>
        </p:spPr>
        <p:txBody>
          <a:bodyPr wrap="square" rtlCol="0">
            <a:spAutoFit/>
          </a:bodyPr>
          <a:lstStyle/>
          <a:p>
            <a:pPr algn="ctr"/>
            <a:r>
              <a:rPr lang="en-AU" sz="2000" b="1">
                <a:latin typeface="Roboto" pitchFamily="2" charset="0"/>
                <a:ea typeface="Roboto" pitchFamily="2" charset="0"/>
              </a:rPr>
              <a:t>1/3 of the world’s food is wasted </a:t>
            </a:r>
          </a:p>
        </p:txBody>
      </p:sp>
      <p:sp>
        <p:nvSpPr>
          <p:cNvPr id="21" name="TextBox 20">
            <a:extLst>
              <a:ext uri="{FF2B5EF4-FFF2-40B4-BE49-F238E27FC236}">
                <a16:creationId xmlns:a16="http://schemas.microsoft.com/office/drawing/2014/main" id="{B04904A9-26C0-49FE-8CA1-65AA2D3D18C1}"/>
              </a:ext>
            </a:extLst>
          </p:cNvPr>
          <p:cNvSpPr txBox="1"/>
          <p:nvPr/>
        </p:nvSpPr>
        <p:spPr>
          <a:xfrm>
            <a:off x="9873647" y="2742288"/>
            <a:ext cx="2347784" cy="1200329"/>
          </a:xfrm>
          <a:prstGeom prst="rect">
            <a:avLst/>
          </a:prstGeom>
          <a:noFill/>
        </p:spPr>
        <p:txBody>
          <a:bodyPr wrap="square" lIns="91440" tIns="45720" rIns="91440" bIns="45720" rtlCol="0" anchor="t">
            <a:spAutoFit/>
          </a:bodyPr>
          <a:lstStyle/>
          <a:p>
            <a:pPr algn="ctr"/>
            <a:r>
              <a:rPr lang="en-AU" sz="4800" b="1" dirty="0">
                <a:solidFill>
                  <a:schemeClr val="bg1"/>
                </a:solidFill>
                <a:latin typeface="Roboto"/>
                <a:ea typeface="Roboto" pitchFamily="2" charset="0"/>
              </a:rPr>
              <a:t>7.3 </a:t>
            </a:r>
            <a:endParaRPr lang="en-AU" sz="4800" b="1" dirty="0">
              <a:solidFill>
                <a:schemeClr val="bg1"/>
              </a:solidFill>
              <a:latin typeface="Roboto" pitchFamily="2" charset="0"/>
              <a:ea typeface="Roboto" pitchFamily="2" charset="0"/>
            </a:endParaRPr>
          </a:p>
          <a:p>
            <a:pPr algn="ctr"/>
            <a:r>
              <a:rPr lang="en-AU" sz="2400" b="1" dirty="0">
                <a:solidFill>
                  <a:schemeClr val="bg1"/>
                </a:solidFill>
                <a:latin typeface="Roboto"/>
                <a:ea typeface="Roboto" pitchFamily="2" charset="0"/>
              </a:rPr>
              <a:t>million tonnes</a:t>
            </a:r>
          </a:p>
        </p:txBody>
      </p:sp>
      <p:sp>
        <p:nvSpPr>
          <p:cNvPr id="22" name="TextBox 21">
            <a:extLst>
              <a:ext uri="{FF2B5EF4-FFF2-40B4-BE49-F238E27FC236}">
                <a16:creationId xmlns:a16="http://schemas.microsoft.com/office/drawing/2014/main" id="{15601239-23AE-4B78-8613-5D17E610A343}"/>
              </a:ext>
            </a:extLst>
          </p:cNvPr>
          <p:cNvSpPr txBox="1"/>
          <p:nvPr/>
        </p:nvSpPr>
        <p:spPr>
          <a:xfrm>
            <a:off x="9194684" y="5469406"/>
            <a:ext cx="3450669" cy="1015663"/>
          </a:xfrm>
          <a:prstGeom prst="rect">
            <a:avLst/>
          </a:prstGeom>
          <a:noFill/>
        </p:spPr>
        <p:txBody>
          <a:bodyPr wrap="square" lIns="91440" tIns="45720" rIns="91440" bIns="45720" rtlCol="0" anchor="t">
            <a:spAutoFit/>
          </a:bodyPr>
          <a:lstStyle/>
          <a:p>
            <a:pPr algn="ctr"/>
            <a:r>
              <a:rPr lang="en-AU" sz="2000" b="1">
                <a:latin typeface="Roboto"/>
                <a:ea typeface="Roboto" pitchFamily="2" charset="0"/>
              </a:rPr>
              <a:t>Each year, Australians waste around </a:t>
            </a:r>
            <a:endParaRPr lang="en-US">
              <a:latin typeface="Roboto"/>
            </a:endParaRPr>
          </a:p>
          <a:p>
            <a:pPr algn="ctr"/>
            <a:r>
              <a:rPr lang="en-AU" sz="2000" b="1">
                <a:latin typeface="Roboto"/>
                <a:ea typeface="Roboto" pitchFamily="2" charset="0"/>
              </a:rPr>
              <a:t>7.3 million tonnes of food.</a:t>
            </a:r>
            <a:endParaRPr lang="en-AU">
              <a:latin typeface="Roboto"/>
            </a:endParaRPr>
          </a:p>
        </p:txBody>
      </p:sp>
      <p:sp>
        <p:nvSpPr>
          <p:cNvPr id="26" name="object 5">
            <a:extLst>
              <a:ext uri="{FF2B5EF4-FFF2-40B4-BE49-F238E27FC236}">
                <a16:creationId xmlns:a16="http://schemas.microsoft.com/office/drawing/2014/main" id="{EDF8E343-23B1-4C78-AE20-93FD67076BC8}"/>
              </a:ext>
            </a:extLst>
          </p:cNvPr>
          <p:cNvSpPr/>
          <p:nvPr/>
        </p:nvSpPr>
        <p:spPr>
          <a:xfrm>
            <a:off x="4561836" y="2007358"/>
            <a:ext cx="3887132" cy="4008297"/>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0B234B">
              <a:alpha val="80000"/>
            </a:srgbClr>
          </a:solidFill>
        </p:spPr>
        <p:txBody>
          <a:bodyPr wrap="square" lIns="0" tIns="0" rIns="0" bIns="0" rtlCol="0"/>
          <a:lstStyle/>
          <a:p>
            <a:endParaRPr sz="1697"/>
          </a:p>
        </p:txBody>
      </p:sp>
      <p:sp>
        <p:nvSpPr>
          <p:cNvPr id="24" name="TextBox 23">
            <a:extLst>
              <a:ext uri="{FF2B5EF4-FFF2-40B4-BE49-F238E27FC236}">
                <a16:creationId xmlns:a16="http://schemas.microsoft.com/office/drawing/2014/main" id="{36C86625-39EE-47B4-97CF-FF1BE64A947A}"/>
              </a:ext>
            </a:extLst>
          </p:cNvPr>
          <p:cNvSpPr txBox="1"/>
          <p:nvPr/>
        </p:nvSpPr>
        <p:spPr>
          <a:xfrm>
            <a:off x="4968436" y="2742288"/>
            <a:ext cx="3098246" cy="2462213"/>
          </a:xfrm>
          <a:prstGeom prst="rect">
            <a:avLst/>
          </a:prstGeom>
          <a:noFill/>
        </p:spPr>
        <p:txBody>
          <a:bodyPr wrap="square" lIns="91440" tIns="45720" rIns="91440" bIns="45720" rtlCol="0" anchor="t">
            <a:spAutoFit/>
          </a:bodyPr>
          <a:lstStyle/>
          <a:p>
            <a:pPr algn="ctr"/>
            <a:r>
              <a:rPr lang="en-AU" sz="2200">
                <a:solidFill>
                  <a:srgbClr val="E4DBCA"/>
                </a:solidFill>
                <a:latin typeface="Roboto"/>
                <a:ea typeface="Roboto" pitchFamily="2" charset="0"/>
              </a:rPr>
              <a:t>Food wastage refers to food that is not eaten or discarded – this can occur at various stages such as production, processing, retail and consumption.</a:t>
            </a:r>
          </a:p>
        </p:txBody>
      </p:sp>
    </p:spTree>
    <p:extLst>
      <p:ext uri="{BB962C8B-B14F-4D97-AF65-F5344CB8AC3E}">
        <p14:creationId xmlns:p14="http://schemas.microsoft.com/office/powerpoint/2010/main" val="4291102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a:solidFill>
                  <a:schemeClr val="tx1">
                    <a:lumMod val="75000"/>
                    <a:lumOff val="25000"/>
                  </a:schemeClr>
                </a:solidFill>
              </a:rPr>
              <a:t>FOOD SECURITY</a:t>
            </a:r>
            <a:endParaRPr sz="2400" b="1">
              <a:solidFill>
                <a:schemeClr val="tx1">
                  <a:lumMod val="75000"/>
                  <a:lumOff val="25000"/>
                </a:schemeClr>
              </a:solidFill>
            </a:endParaRPr>
          </a:p>
        </p:txBody>
      </p:sp>
      <p:sp>
        <p:nvSpPr>
          <p:cNvPr id="15" name="object 15"/>
          <p:cNvSpPr/>
          <p:nvPr/>
        </p:nvSpPr>
        <p:spPr>
          <a:xfrm>
            <a:off x="3064669" y="359632"/>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7" name="object 2">
            <a:extLst>
              <a:ext uri="{FF2B5EF4-FFF2-40B4-BE49-F238E27FC236}">
                <a16:creationId xmlns:a16="http://schemas.microsoft.com/office/drawing/2014/main" id="{CECA5474-FAC8-C245-8589-D0C8ED06320C}"/>
              </a:ext>
            </a:extLst>
          </p:cNvPr>
          <p:cNvSpPr txBox="1"/>
          <p:nvPr/>
        </p:nvSpPr>
        <p:spPr>
          <a:xfrm>
            <a:off x="3417761" y="313471"/>
            <a:ext cx="9809405" cy="623413"/>
          </a:xfrm>
          <a:prstGeom prst="rect">
            <a:avLst/>
          </a:prstGeom>
        </p:spPr>
        <p:txBody>
          <a:bodyPr vert="horz" wrap="square" lIns="0" tIns="7784" rIns="0" bIns="0" rtlCol="0">
            <a:spAutoFit/>
          </a:bodyPr>
          <a:lstStyle/>
          <a:p>
            <a:pPr marL="11977">
              <a:spcBef>
                <a:spcPts val="409"/>
              </a:spcBef>
            </a:pPr>
            <a:r>
              <a:rPr lang="en-AU" sz="4000" b="1">
                <a:solidFill>
                  <a:srgbClr val="761F00"/>
                </a:solidFill>
                <a:latin typeface="Arial"/>
                <a:cs typeface="Arial"/>
              </a:rPr>
              <a:t>SUSTAINABLE DEVELOPMENT GOALS</a:t>
            </a:r>
            <a:endParaRPr lang="en-AU" sz="4000">
              <a:latin typeface="Arial"/>
              <a:cs typeface="Arial"/>
            </a:endParaRPr>
          </a:p>
        </p:txBody>
      </p:sp>
      <p:sp>
        <p:nvSpPr>
          <p:cNvPr id="10" name="TextBox 9">
            <a:extLst>
              <a:ext uri="{FF2B5EF4-FFF2-40B4-BE49-F238E27FC236}">
                <a16:creationId xmlns:a16="http://schemas.microsoft.com/office/drawing/2014/main" id="{6C0DEB82-F747-4C20-96F3-14D54EA4F32C}"/>
              </a:ext>
            </a:extLst>
          </p:cNvPr>
          <p:cNvSpPr txBox="1"/>
          <p:nvPr/>
        </p:nvSpPr>
        <p:spPr>
          <a:xfrm>
            <a:off x="620814" y="2562225"/>
            <a:ext cx="5708403" cy="2954655"/>
          </a:xfrm>
          <a:prstGeom prst="rect">
            <a:avLst/>
          </a:prstGeom>
          <a:noFill/>
        </p:spPr>
        <p:txBody>
          <a:bodyPr wrap="square" lIns="91440" tIns="45720" rIns="91440" bIns="45720" rtlCol="0" anchor="t">
            <a:spAutoFit/>
          </a:bodyPr>
          <a:lstStyle/>
          <a:p>
            <a:r>
              <a:rPr lang="en-US" sz="2400">
                <a:latin typeface="Roboto" pitchFamily="2" charset="0"/>
                <a:ea typeface="Roboto" pitchFamily="2" charset="0"/>
              </a:rPr>
              <a:t>In 2015, the Sustainable Development Goals (SDGs) were released.</a:t>
            </a:r>
          </a:p>
          <a:p>
            <a:endParaRPr lang="en-US" sz="2400">
              <a:latin typeface="Roboto" pitchFamily="2" charset="0"/>
              <a:ea typeface="Roboto" pitchFamily="2" charset="0"/>
            </a:endParaRPr>
          </a:p>
          <a:p>
            <a:r>
              <a:rPr lang="en-US" sz="2400">
                <a:latin typeface="Roboto"/>
                <a:ea typeface="Roboto" pitchFamily="2" charset="0"/>
              </a:rPr>
              <a:t>These are </a:t>
            </a:r>
            <a:r>
              <a:rPr lang="en-US" sz="2400" b="1">
                <a:solidFill>
                  <a:srgbClr val="761F00"/>
                </a:solidFill>
                <a:latin typeface="Roboto"/>
                <a:ea typeface="Roboto" pitchFamily="2" charset="0"/>
              </a:rPr>
              <a:t>1</a:t>
            </a:r>
            <a:r>
              <a:rPr lang="en-AU" sz="2400" b="1">
                <a:solidFill>
                  <a:srgbClr val="761F00"/>
                </a:solidFill>
                <a:latin typeface="Roboto"/>
                <a:ea typeface="Roboto" pitchFamily="2" charset="0"/>
              </a:rPr>
              <a:t>7</a:t>
            </a:r>
            <a:r>
              <a:rPr lang="en-AU" sz="2400">
                <a:solidFill>
                  <a:srgbClr val="761F00"/>
                </a:solidFill>
                <a:latin typeface="Roboto"/>
                <a:ea typeface="Roboto" pitchFamily="2" charset="0"/>
              </a:rPr>
              <a:t> </a:t>
            </a:r>
            <a:r>
              <a:rPr lang="en-AU" sz="2400" b="1">
                <a:solidFill>
                  <a:srgbClr val="761F00"/>
                </a:solidFill>
                <a:latin typeface="Roboto"/>
                <a:ea typeface="Roboto" pitchFamily="2" charset="0"/>
              </a:rPr>
              <a:t>goals for everyone, everywhere.</a:t>
            </a:r>
            <a:r>
              <a:rPr lang="en-AU" sz="2400">
                <a:solidFill>
                  <a:srgbClr val="761F00"/>
                </a:solidFill>
                <a:latin typeface="Roboto"/>
                <a:ea typeface="Roboto" pitchFamily="2" charset="0"/>
              </a:rPr>
              <a:t> </a:t>
            </a:r>
            <a:r>
              <a:rPr lang="en-AU" sz="2400">
                <a:latin typeface="Roboto"/>
                <a:ea typeface="Roboto" pitchFamily="2" charset="0"/>
              </a:rPr>
              <a:t>All 17 goals are interconnected and the aim is that they are achieved by 2030.</a:t>
            </a:r>
            <a:endParaRPr lang="en-US" sz="2400">
              <a:latin typeface="Roboto"/>
              <a:ea typeface="Roboto" pitchFamily="2" charset="0"/>
            </a:endParaRPr>
          </a:p>
          <a:p>
            <a:endParaRPr lang="en-AU"/>
          </a:p>
        </p:txBody>
      </p:sp>
      <p:sp>
        <p:nvSpPr>
          <p:cNvPr id="14" name="Text Placeholder 3">
            <a:extLst>
              <a:ext uri="{FF2B5EF4-FFF2-40B4-BE49-F238E27FC236}">
                <a16:creationId xmlns:a16="http://schemas.microsoft.com/office/drawing/2014/main" id="{B314E104-211E-44EC-8F6A-8061C3F7A7CB}"/>
              </a:ext>
            </a:extLst>
          </p:cNvPr>
          <p:cNvSpPr txBox="1">
            <a:spLocks/>
          </p:cNvSpPr>
          <p:nvPr/>
        </p:nvSpPr>
        <p:spPr>
          <a:xfrm>
            <a:off x="6329217" y="6063652"/>
            <a:ext cx="4211568" cy="397304"/>
          </a:xfrm>
          <a:prstGeom prst="rect">
            <a:avLst/>
          </a:prstGeom>
        </p:spPr>
        <p:txBody>
          <a:bodyPr>
            <a:noAutofit/>
          </a:bodyPr>
          <a:lstStyle>
            <a:lvl1pPr marL="0" indent="0" algn="l" defTabSz="457200" rtl="0" eaLnBrk="1" latinLnBrk="0" hangingPunct="1">
              <a:spcBef>
                <a:spcPct val="20000"/>
              </a:spcBef>
              <a:buFontTx/>
              <a:buNone/>
              <a:defRPr sz="1050" kern="1200">
                <a:solidFill>
                  <a:schemeClr val="tx1"/>
                </a:solidFill>
                <a:latin typeface="Arial"/>
                <a:ea typeface="+mn-ea"/>
                <a:cs typeface="Arial"/>
              </a:defRPr>
            </a:lvl1pPr>
            <a:lvl2pPr marL="457200" indent="0" algn="l" defTabSz="457200" rtl="0" eaLnBrk="1" latinLnBrk="0" hangingPunct="1">
              <a:spcBef>
                <a:spcPct val="20000"/>
              </a:spcBef>
              <a:buFontTx/>
              <a:buNone/>
              <a:defRPr sz="1400" kern="1200">
                <a:solidFill>
                  <a:schemeClr val="tx1"/>
                </a:solidFill>
                <a:latin typeface=""/>
                <a:ea typeface="+mn-ea"/>
                <a:cs typeface="+mn-cs"/>
              </a:defRPr>
            </a:lvl2pPr>
            <a:lvl3pPr marL="914400" indent="0" algn="l" defTabSz="457200" rtl="0" eaLnBrk="1" latinLnBrk="0" hangingPunct="1">
              <a:spcBef>
                <a:spcPct val="20000"/>
              </a:spcBef>
              <a:buFontTx/>
              <a:buNone/>
              <a:defRPr sz="1400" kern="1200">
                <a:solidFill>
                  <a:schemeClr val="tx1"/>
                </a:solidFill>
                <a:latin typeface=""/>
                <a:ea typeface="+mn-ea"/>
                <a:cs typeface="+mn-cs"/>
              </a:defRPr>
            </a:lvl3pPr>
            <a:lvl4pPr marL="1371600" indent="0" algn="l" defTabSz="457200" rtl="0" eaLnBrk="1" latinLnBrk="0" hangingPunct="1">
              <a:spcBef>
                <a:spcPct val="20000"/>
              </a:spcBef>
              <a:buFontTx/>
              <a:buNone/>
              <a:defRPr sz="1400" kern="1200">
                <a:solidFill>
                  <a:schemeClr val="tx1"/>
                </a:solidFill>
                <a:latin typeface=""/>
                <a:ea typeface="+mn-ea"/>
                <a:cs typeface="+mn-cs"/>
              </a:defRPr>
            </a:lvl4pPr>
            <a:lvl5pPr marL="1828800" indent="0" algn="l" defTabSz="457200" rtl="0" eaLnBrk="1" latinLnBrk="0" hangingPunct="1">
              <a:spcBef>
                <a:spcPct val="20000"/>
              </a:spcBef>
              <a:buFontTx/>
              <a:buNone/>
              <a:defRPr sz="1400" kern="1200">
                <a:solidFill>
                  <a:schemeClr val="tx1"/>
                </a:solidFill>
                <a:latin typeface=""/>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b="1">
                <a:latin typeface="Roboto" pitchFamily="2" charset="0"/>
                <a:ea typeface="Roboto" pitchFamily="2" charset="0"/>
              </a:rPr>
              <a:t>Credit: </a:t>
            </a:r>
            <a:r>
              <a:rPr lang="en-US">
                <a:latin typeface="Roboto" pitchFamily="2" charset="0"/>
                <a:ea typeface="Roboto" pitchFamily="2" charset="0"/>
              </a:rPr>
              <a:t>United Nations</a:t>
            </a:r>
          </a:p>
        </p:txBody>
      </p:sp>
      <p:pic>
        <p:nvPicPr>
          <p:cNvPr id="3" name="Picture 2">
            <a:extLst>
              <a:ext uri="{FF2B5EF4-FFF2-40B4-BE49-F238E27FC236}">
                <a16:creationId xmlns:a16="http://schemas.microsoft.com/office/drawing/2014/main" id="{12149D27-418B-4EEF-8B56-ADB8DBEDEC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0252" y="1720795"/>
            <a:ext cx="7314286" cy="4342857"/>
          </a:xfrm>
          <a:prstGeom prst="rect">
            <a:avLst/>
          </a:prstGeom>
        </p:spPr>
      </p:pic>
    </p:spTree>
    <p:extLst>
      <p:ext uri="{BB962C8B-B14F-4D97-AF65-F5344CB8AC3E}">
        <p14:creationId xmlns:p14="http://schemas.microsoft.com/office/powerpoint/2010/main" val="1042793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a:solidFill>
                  <a:schemeClr val="tx1">
                    <a:lumMod val="75000"/>
                    <a:lumOff val="25000"/>
                  </a:schemeClr>
                </a:solidFill>
              </a:rPr>
              <a:t>FOOD SECURITY</a:t>
            </a:r>
            <a:endParaRPr sz="2400" b="1">
              <a:solidFill>
                <a:schemeClr val="tx1">
                  <a:lumMod val="75000"/>
                  <a:lumOff val="25000"/>
                </a:schemeClr>
              </a:solidFill>
            </a:endParaRPr>
          </a:p>
        </p:txBody>
      </p:sp>
      <p:sp>
        <p:nvSpPr>
          <p:cNvPr id="15" name="object 15"/>
          <p:cNvSpPr/>
          <p:nvPr/>
        </p:nvSpPr>
        <p:spPr>
          <a:xfrm>
            <a:off x="3064669" y="359632"/>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7" name="object 2">
            <a:extLst>
              <a:ext uri="{FF2B5EF4-FFF2-40B4-BE49-F238E27FC236}">
                <a16:creationId xmlns:a16="http://schemas.microsoft.com/office/drawing/2014/main" id="{CECA5474-FAC8-C245-8589-D0C8ED06320C}"/>
              </a:ext>
            </a:extLst>
          </p:cNvPr>
          <p:cNvSpPr txBox="1"/>
          <p:nvPr/>
        </p:nvSpPr>
        <p:spPr>
          <a:xfrm>
            <a:off x="3417761" y="313471"/>
            <a:ext cx="9809405" cy="623413"/>
          </a:xfrm>
          <a:prstGeom prst="rect">
            <a:avLst/>
          </a:prstGeom>
        </p:spPr>
        <p:txBody>
          <a:bodyPr vert="horz" wrap="square" lIns="0" tIns="7784" rIns="0" bIns="0" rtlCol="0">
            <a:spAutoFit/>
          </a:bodyPr>
          <a:lstStyle/>
          <a:p>
            <a:pPr marL="11977">
              <a:spcBef>
                <a:spcPts val="409"/>
              </a:spcBef>
            </a:pPr>
            <a:r>
              <a:rPr lang="en-AU" sz="4000" b="1">
                <a:solidFill>
                  <a:srgbClr val="761F00"/>
                </a:solidFill>
                <a:latin typeface="Arial"/>
                <a:cs typeface="Arial"/>
              </a:rPr>
              <a:t>SUSTAINABLE DEVELOPMENT GOALS</a:t>
            </a:r>
            <a:endParaRPr lang="en-AU" sz="4000">
              <a:latin typeface="Arial"/>
              <a:cs typeface="Arial"/>
            </a:endParaRPr>
          </a:p>
        </p:txBody>
      </p:sp>
      <p:sp>
        <p:nvSpPr>
          <p:cNvPr id="11" name="Text Placeholder 2">
            <a:extLst>
              <a:ext uri="{FF2B5EF4-FFF2-40B4-BE49-F238E27FC236}">
                <a16:creationId xmlns:a16="http://schemas.microsoft.com/office/drawing/2014/main" id="{A28F5547-1138-4A9B-A97E-42BE9D2B6215}"/>
              </a:ext>
            </a:extLst>
          </p:cNvPr>
          <p:cNvSpPr txBox="1">
            <a:spLocks/>
          </p:cNvSpPr>
          <p:nvPr/>
        </p:nvSpPr>
        <p:spPr>
          <a:xfrm>
            <a:off x="611334" y="1952625"/>
            <a:ext cx="7171162" cy="4662351"/>
          </a:xfrm>
          <a:prstGeom prst="rect">
            <a:avLst/>
          </a:prstGeom>
        </p:spPr>
        <p:txBody>
          <a:bodyPr lIns="91440" tIns="45720" rIns="91440" bIns="45720" anchor="t"/>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US" sz="2200" kern="0">
                <a:solidFill>
                  <a:sysClr val="windowText" lastClr="000000"/>
                </a:solidFill>
                <a:latin typeface="Roboto"/>
                <a:ea typeface="Roboto" pitchFamily="2" charset="0"/>
              </a:rPr>
              <a:t>Goal 2 of the Sustainable Development Goals is</a:t>
            </a:r>
            <a:r>
              <a:rPr lang="en-US" sz="2200" b="1" kern="0">
                <a:solidFill>
                  <a:sysClr val="windowText" lastClr="000000"/>
                </a:solidFill>
                <a:latin typeface="Roboto"/>
                <a:ea typeface="Roboto" pitchFamily="2" charset="0"/>
              </a:rPr>
              <a:t> Zero Hunger.</a:t>
            </a:r>
          </a:p>
          <a:p>
            <a:endParaRPr lang="en-US" sz="2200" b="1" kern="0">
              <a:solidFill>
                <a:sysClr val="windowText" lastClr="000000"/>
              </a:solidFill>
              <a:latin typeface="Roboto" pitchFamily="2" charset="0"/>
              <a:ea typeface="Roboto" pitchFamily="2" charset="0"/>
            </a:endParaRPr>
          </a:p>
          <a:p>
            <a:r>
              <a:rPr lang="en-US" sz="2200" kern="0">
                <a:solidFill>
                  <a:sysClr val="windowText" lastClr="000000"/>
                </a:solidFill>
                <a:latin typeface="Roboto"/>
                <a:ea typeface="Roboto" pitchFamily="2" charset="0"/>
              </a:rPr>
              <a:t>The United Nation’s </a:t>
            </a:r>
            <a:r>
              <a:rPr lang="en-US" sz="2200" kern="0">
                <a:solidFill>
                  <a:sysClr val="windowText" lastClr="000000"/>
                </a:solidFill>
                <a:latin typeface="Roboto"/>
                <a:ea typeface="Roboto" pitchFamily="2" charset="0"/>
                <a:hlinkClick r:id="rId4">
                  <a:extLst>
                    <a:ext uri="{A12FA001-AC4F-418D-AE19-62706E023703}">
                      <ahyp:hlinkClr xmlns:ahyp="http://schemas.microsoft.com/office/drawing/2018/hyperlinkcolor" val="tx"/>
                    </a:ext>
                  </a:extLst>
                </a:hlinkClick>
              </a:rPr>
              <a:t>World Food </a:t>
            </a:r>
            <a:r>
              <a:rPr lang="en-US" sz="2200" kern="0" err="1">
                <a:solidFill>
                  <a:sysClr val="windowText" lastClr="000000"/>
                </a:solidFill>
                <a:latin typeface="Roboto"/>
                <a:ea typeface="Roboto" pitchFamily="2" charset="0"/>
                <a:hlinkClick r:id="rId4">
                  <a:extLst>
                    <a:ext uri="{A12FA001-AC4F-418D-AE19-62706E023703}">
                      <ahyp:hlinkClr xmlns:ahyp="http://schemas.microsoft.com/office/drawing/2018/hyperlinkcolor" val="tx"/>
                    </a:ext>
                  </a:extLst>
                </a:hlinkClick>
              </a:rPr>
              <a:t>Programme</a:t>
            </a:r>
            <a:r>
              <a:rPr lang="en-US" sz="2200" kern="0">
                <a:solidFill>
                  <a:sysClr val="windowText" lastClr="000000"/>
                </a:solidFill>
                <a:latin typeface="Roboto"/>
                <a:ea typeface="Roboto" pitchFamily="2" charset="0"/>
              </a:rPr>
              <a:t>, in line with Goal 2, aims to </a:t>
            </a:r>
            <a:r>
              <a:rPr lang="en-US" sz="2200" kern="0" err="1">
                <a:solidFill>
                  <a:sysClr val="windowText" lastClr="000000"/>
                </a:solidFill>
                <a:latin typeface="Roboto"/>
                <a:ea typeface="Roboto" pitchFamily="2" charset="0"/>
              </a:rPr>
              <a:t>en</a:t>
            </a:r>
            <a:r>
              <a:rPr lang="en-AU" sz="2200" kern="0">
                <a:solidFill>
                  <a:sysClr val="windowText" lastClr="000000"/>
                </a:solidFill>
                <a:latin typeface="Roboto"/>
                <a:ea typeface="Roboto" pitchFamily="2" charset="0"/>
              </a:rPr>
              <a:t>d hunger, achieve food security and improved nutrition by 2030. </a:t>
            </a:r>
          </a:p>
          <a:p>
            <a:endParaRPr lang="en-AU" sz="2200" kern="0">
              <a:solidFill>
                <a:sysClr val="windowText" lastClr="000000"/>
              </a:solidFill>
              <a:latin typeface="Roboto" pitchFamily="2" charset="0"/>
              <a:ea typeface="Roboto" pitchFamily="2" charset="0"/>
            </a:endParaRPr>
          </a:p>
          <a:p>
            <a:r>
              <a:rPr lang="en-AU" sz="2200" kern="0">
                <a:solidFill>
                  <a:sysClr val="windowText" lastClr="000000"/>
                </a:solidFill>
                <a:latin typeface="Roboto"/>
                <a:ea typeface="Roboto" pitchFamily="2" charset="0"/>
              </a:rPr>
              <a:t>Each day, they deliver food assistance in emergencies and work with communities to improve nutrition and build resilience. </a:t>
            </a:r>
            <a:r>
              <a:rPr lang="en-AU" sz="2200" b="1" kern="0">
                <a:solidFill>
                  <a:sysClr val="windowText" lastClr="000000"/>
                </a:solidFill>
                <a:latin typeface="Roboto"/>
                <a:ea typeface="Roboto" pitchFamily="2" charset="0"/>
              </a:rPr>
              <a:t>Caritas Australia</a:t>
            </a:r>
            <a:r>
              <a:rPr lang="en-AU" sz="2200" kern="0">
                <a:solidFill>
                  <a:sysClr val="windowText" lastClr="000000"/>
                </a:solidFill>
                <a:latin typeface="Roboto"/>
                <a:ea typeface="Roboto" pitchFamily="2" charset="0"/>
              </a:rPr>
              <a:t> also works towards achieving this goal through providing food during emergencies and supporting communities to grow their own food. </a:t>
            </a:r>
            <a:endParaRPr lang="en-US" sz="2000" b="1" kern="0">
              <a:solidFill>
                <a:sysClr val="windowText" lastClr="000000"/>
              </a:solidFill>
              <a:latin typeface="Roboto" pitchFamily="2" charset="0"/>
              <a:ea typeface="Roboto" pitchFamily="2" charset="0"/>
            </a:endParaRPr>
          </a:p>
        </p:txBody>
      </p:sp>
      <p:sp>
        <p:nvSpPr>
          <p:cNvPr id="18" name="Text Placeholder 3">
            <a:extLst>
              <a:ext uri="{FF2B5EF4-FFF2-40B4-BE49-F238E27FC236}">
                <a16:creationId xmlns:a16="http://schemas.microsoft.com/office/drawing/2014/main" id="{0485F1BB-9433-403F-A22A-62DBE1C6A325}"/>
              </a:ext>
            </a:extLst>
          </p:cNvPr>
          <p:cNvSpPr txBox="1">
            <a:spLocks/>
          </p:cNvSpPr>
          <p:nvPr/>
        </p:nvSpPr>
        <p:spPr>
          <a:xfrm>
            <a:off x="8322463" y="6045774"/>
            <a:ext cx="3708399" cy="346841"/>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US" sz="1050" b="1" kern="0">
                <a:solidFill>
                  <a:sysClr val="windowText" lastClr="000000"/>
                </a:solidFill>
                <a:latin typeface="Roboto" pitchFamily="2" charset="0"/>
                <a:ea typeface="Roboto" pitchFamily="2" charset="0"/>
              </a:rPr>
              <a:t>Credit: </a:t>
            </a:r>
            <a:r>
              <a:rPr lang="en-US" sz="1050" kern="0">
                <a:solidFill>
                  <a:sysClr val="windowText" lastClr="000000"/>
                </a:solidFill>
                <a:latin typeface="Roboto" pitchFamily="2" charset="0"/>
                <a:ea typeface="Roboto" pitchFamily="2" charset="0"/>
              </a:rPr>
              <a:t>United Nations</a:t>
            </a:r>
          </a:p>
        </p:txBody>
      </p:sp>
      <p:pic>
        <p:nvPicPr>
          <p:cNvPr id="19" name="Picture 4" descr="Goal 2: Zero Hunger – United Nations Sustainable Development">
            <a:extLst>
              <a:ext uri="{FF2B5EF4-FFF2-40B4-BE49-F238E27FC236}">
                <a16:creationId xmlns:a16="http://schemas.microsoft.com/office/drawing/2014/main" id="{068B52FD-1A7D-40E4-815C-BF9F5B7C85C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22463" y="2105025"/>
            <a:ext cx="3940749" cy="3940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874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a:solidFill>
                  <a:schemeClr val="tx1">
                    <a:lumMod val="75000"/>
                    <a:lumOff val="25000"/>
                  </a:schemeClr>
                </a:solidFill>
              </a:rPr>
              <a:t>FOOD SECURITY</a:t>
            </a:r>
            <a:endParaRPr sz="2400" b="1">
              <a:solidFill>
                <a:schemeClr val="tx1">
                  <a:lumMod val="75000"/>
                  <a:lumOff val="25000"/>
                </a:schemeClr>
              </a:solidFill>
            </a:endParaRPr>
          </a:p>
        </p:txBody>
      </p:sp>
      <p:sp>
        <p:nvSpPr>
          <p:cNvPr id="15" name="object 15"/>
          <p:cNvSpPr/>
          <p:nvPr/>
        </p:nvSpPr>
        <p:spPr>
          <a:xfrm>
            <a:off x="3064669" y="359632"/>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7" name="object 2">
            <a:extLst>
              <a:ext uri="{FF2B5EF4-FFF2-40B4-BE49-F238E27FC236}">
                <a16:creationId xmlns:a16="http://schemas.microsoft.com/office/drawing/2014/main" id="{CECA5474-FAC8-C245-8589-D0C8ED06320C}"/>
              </a:ext>
            </a:extLst>
          </p:cNvPr>
          <p:cNvSpPr txBox="1"/>
          <p:nvPr/>
        </p:nvSpPr>
        <p:spPr>
          <a:xfrm>
            <a:off x="3417761" y="313471"/>
            <a:ext cx="9809405" cy="623413"/>
          </a:xfrm>
          <a:prstGeom prst="rect">
            <a:avLst/>
          </a:prstGeom>
        </p:spPr>
        <p:txBody>
          <a:bodyPr vert="horz" wrap="square" lIns="0" tIns="7784" rIns="0" bIns="0" rtlCol="0">
            <a:spAutoFit/>
          </a:bodyPr>
          <a:lstStyle/>
          <a:p>
            <a:pPr marL="11977">
              <a:spcBef>
                <a:spcPts val="409"/>
              </a:spcBef>
            </a:pPr>
            <a:r>
              <a:rPr lang="en-AU" sz="4000" b="1">
                <a:solidFill>
                  <a:srgbClr val="761F00"/>
                </a:solidFill>
                <a:latin typeface="Arial"/>
                <a:cs typeface="Arial"/>
              </a:rPr>
              <a:t>SUSTAINABLE DEVELOPMENT GOALS</a:t>
            </a:r>
            <a:endParaRPr lang="en-AU" sz="4000">
              <a:latin typeface="Arial"/>
              <a:cs typeface="Arial"/>
            </a:endParaRPr>
          </a:p>
        </p:txBody>
      </p:sp>
      <p:sp>
        <p:nvSpPr>
          <p:cNvPr id="9" name="Text Placeholder 2">
            <a:extLst>
              <a:ext uri="{FF2B5EF4-FFF2-40B4-BE49-F238E27FC236}">
                <a16:creationId xmlns:a16="http://schemas.microsoft.com/office/drawing/2014/main" id="{846F6677-CD06-484F-AB4E-842F41C811E7}"/>
              </a:ext>
            </a:extLst>
          </p:cNvPr>
          <p:cNvSpPr txBox="1">
            <a:spLocks/>
          </p:cNvSpPr>
          <p:nvPr/>
        </p:nvSpPr>
        <p:spPr>
          <a:xfrm>
            <a:off x="6722269" y="1419225"/>
            <a:ext cx="6216941" cy="5141335"/>
          </a:xfrm>
          <a:prstGeom prst="rect">
            <a:avLst/>
          </a:prstGeom>
        </p:spPr>
        <p:txBody>
          <a:bodyPr lIns="91440" tIns="45720" rIns="91440" bIns="45720" anchor="t"/>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AU" sz="2200" kern="0">
                <a:latin typeface="Roboto"/>
                <a:ea typeface="Roboto" pitchFamily="2" charset="0"/>
              </a:rPr>
              <a:t>Currently, </a:t>
            </a:r>
            <a:r>
              <a:rPr lang="en-AU" sz="2200" b="1" kern="0">
                <a:latin typeface="Roboto"/>
                <a:ea typeface="Roboto" pitchFamily="2" charset="0"/>
              </a:rPr>
              <a:t>the world is not on track </a:t>
            </a:r>
            <a:r>
              <a:rPr lang="en-AU" sz="2200" kern="0">
                <a:latin typeface="Roboto"/>
                <a:ea typeface="Roboto" pitchFamily="2" charset="0"/>
              </a:rPr>
              <a:t>to achieve the goal of Zero Hunger by the year 2030. If recent trends continue, the number of people affected by hunger would surpass </a:t>
            </a:r>
            <a:r>
              <a:rPr lang="en-AU" sz="2200" b="1" kern="0">
                <a:latin typeface="Roboto"/>
                <a:ea typeface="Roboto" pitchFamily="2" charset="0"/>
              </a:rPr>
              <a:t>840 million by 2030.</a:t>
            </a:r>
          </a:p>
          <a:p>
            <a:endParaRPr lang="en-AU" sz="2200" kern="0">
              <a:latin typeface="Roboto" pitchFamily="2" charset="0"/>
              <a:ea typeface="Roboto" pitchFamily="2" charset="0"/>
            </a:endParaRPr>
          </a:p>
          <a:p>
            <a:r>
              <a:rPr lang="en-AU" sz="2200" b="1" kern="0">
                <a:latin typeface="Roboto"/>
                <a:ea typeface="Roboto" pitchFamily="2" charset="0"/>
              </a:rPr>
              <a:t>Acute hunger</a:t>
            </a:r>
            <a:r>
              <a:rPr lang="en-AU" sz="2200" kern="0">
                <a:latin typeface="Roboto"/>
                <a:ea typeface="Roboto" pitchFamily="2" charset="0"/>
              </a:rPr>
              <a:t>, also referred to as famine, is the most extreme form of hunger.  </a:t>
            </a:r>
            <a:r>
              <a:rPr lang="en-AU" sz="2200" kern="0">
                <a:latin typeface="Roboto"/>
                <a:ea typeface="Roboto" pitchFamily="2" charset="0"/>
                <a:hlinkClick r:id="rId4"/>
              </a:rPr>
              <a:t>The Global Report on Food Crisis 2020 </a:t>
            </a:r>
            <a:r>
              <a:rPr lang="en-AU" sz="2200" kern="0">
                <a:latin typeface="Roboto"/>
                <a:ea typeface="Roboto" pitchFamily="2" charset="0"/>
              </a:rPr>
              <a:t>estimates </a:t>
            </a:r>
            <a:r>
              <a:rPr lang="en-AU" sz="2200" b="1" kern="0">
                <a:latin typeface="Roboto"/>
                <a:ea typeface="Roboto" pitchFamily="2" charset="0"/>
              </a:rPr>
              <a:t>135 million are suffering from acute hunger in our world</a:t>
            </a:r>
            <a:r>
              <a:rPr lang="en-AU" sz="2200" kern="0">
                <a:latin typeface="Roboto"/>
                <a:ea typeface="Roboto" pitchFamily="2" charset="0"/>
              </a:rPr>
              <a:t>. The COVID-19 pandemic could see that figure increase substantially over the next few years. </a:t>
            </a:r>
            <a:endParaRPr lang="en-US" sz="2205" b="1" kern="0">
              <a:solidFill>
                <a:sysClr val="windowText" lastClr="000000"/>
              </a:solidFill>
              <a:latin typeface="Roboto" pitchFamily="2" charset="0"/>
              <a:ea typeface="Roboto" pitchFamily="2" charset="0"/>
            </a:endParaRPr>
          </a:p>
        </p:txBody>
      </p:sp>
      <p:sp>
        <p:nvSpPr>
          <p:cNvPr id="10" name="TextBox 9">
            <a:extLst>
              <a:ext uri="{FF2B5EF4-FFF2-40B4-BE49-F238E27FC236}">
                <a16:creationId xmlns:a16="http://schemas.microsoft.com/office/drawing/2014/main" id="{056DE748-8960-43E0-819F-A9FDF1F775CB}"/>
              </a:ext>
            </a:extLst>
          </p:cNvPr>
          <p:cNvSpPr txBox="1"/>
          <p:nvPr/>
        </p:nvSpPr>
        <p:spPr>
          <a:xfrm>
            <a:off x="483168" y="5998478"/>
            <a:ext cx="5934301" cy="932371"/>
          </a:xfrm>
          <a:prstGeom prst="rect">
            <a:avLst/>
          </a:prstGeom>
          <a:noFill/>
        </p:spPr>
        <p:txBody>
          <a:bodyPr wrap="square" rtlCol="0">
            <a:spAutoFit/>
          </a:bodyPr>
          <a:lstStyle/>
          <a:p>
            <a:r>
              <a:rPr lang="en-AU" sz="1158">
                <a:latin typeface="Roboto" pitchFamily="2" charset="0"/>
                <a:ea typeface="Roboto" pitchFamily="2" charset="0"/>
              </a:rPr>
              <a:t>Caritas Philippines set up Kindness Stations in communities in thirty dioceses across the Philippines, providing food bags and hygiene kits to poor families to assist them with the challenges of the global COVID-19 pandemic. </a:t>
            </a:r>
            <a:r>
              <a:rPr lang="en-AU" sz="1158" b="1">
                <a:latin typeface="Roboto" pitchFamily="2" charset="0"/>
                <a:ea typeface="Roboto" pitchFamily="2" charset="0"/>
              </a:rPr>
              <a:t>Photo credit</a:t>
            </a:r>
            <a:r>
              <a:rPr lang="en-AU" sz="1158">
                <a:latin typeface="Roboto" pitchFamily="2" charset="0"/>
                <a:ea typeface="Roboto" pitchFamily="2" charset="0"/>
              </a:rPr>
              <a:t>: Caritas Philippines </a:t>
            </a:r>
            <a:endParaRPr lang="en-US" sz="1158">
              <a:latin typeface="Roboto" pitchFamily="2" charset="0"/>
              <a:ea typeface="Roboto" pitchFamily="2" charset="0"/>
            </a:endParaRPr>
          </a:p>
          <a:p>
            <a:endParaRPr lang="en-AU" sz="1985"/>
          </a:p>
        </p:txBody>
      </p:sp>
      <p:pic>
        <p:nvPicPr>
          <p:cNvPr id="3" name="Picture 2" descr="Caritas Philippines set up Kindness Stations in communities in thirty dioceses across the Philippines, providing food bags and hygiene kits to poor families to assist them with the challenges of the global COVID-19 pandemic.">
            <a:extLst>
              <a:ext uri="{FF2B5EF4-FFF2-40B4-BE49-F238E27FC236}">
                <a16:creationId xmlns:a16="http://schemas.microsoft.com/office/drawing/2014/main" id="{E0ACBD73-1612-4CC8-975D-83D1989B05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328" y="1564372"/>
            <a:ext cx="5912141" cy="4434106"/>
          </a:xfrm>
          <a:prstGeom prst="rect">
            <a:avLst/>
          </a:prstGeom>
        </p:spPr>
      </p:pic>
    </p:spTree>
    <p:extLst>
      <p:ext uri="{BB962C8B-B14F-4D97-AF65-F5344CB8AC3E}">
        <p14:creationId xmlns:p14="http://schemas.microsoft.com/office/powerpoint/2010/main" val="1754894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a:solidFill>
                  <a:schemeClr val="tx1">
                    <a:lumMod val="75000"/>
                    <a:lumOff val="25000"/>
                  </a:schemeClr>
                </a:solidFill>
              </a:rPr>
              <a:t>FOOD SECURITY</a:t>
            </a:r>
            <a:endParaRPr sz="2400" b="1">
              <a:solidFill>
                <a:schemeClr val="tx1">
                  <a:lumMod val="75000"/>
                  <a:lumOff val="25000"/>
                </a:schemeClr>
              </a:solidFill>
            </a:endParaRPr>
          </a:p>
        </p:txBody>
      </p:sp>
      <p:sp>
        <p:nvSpPr>
          <p:cNvPr id="15" name="object 15"/>
          <p:cNvSpPr/>
          <p:nvPr/>
        </p:nvSpPr>
        <p:spPr>
          <a:xfrm>
            <a:off x="3064669" y="359632"/>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7" name="object 2">
            <a:extLst>
              <a:ext uri="{FF2B5EF4-FFF2-40B4-BE49-F238E27FC236}">
                <a16:creationId xmlns:a16="http://schemas.microsoft.com/office/drawing/2014/main" id="{CECA5474-FAC8-C245-8589-D0C8ED06320C}"/>
              </a:ext>
            </a:extLst>
          </p:cNvPr>
          <p:cNvSpPr txBox="1"/>
          <p:nvPr/>
        </p:nvSpPr>
        <p:spPr>
          <a:xfrm>
            <a:off x="3417761" y="313471"/>
            <a:ext cx="9809405" cy="623413"/>
          </a:xfrm>
          <a:prstGeom prst="rect">
            <a:avLst/>
          </a:prstGeom>
        </p:spPr>
        <p:txBody>
          <a:bodyPr vert="horz" wrap="square" lIns="0" tIns="7784" rIns="0" bIns="0" rtlCol="0">
            <a:spAutoFit/>
          </a:bodyPr>
          <a:lstStyle/>
          <a:p>
            <a:pPr marL="11977">
              <a:spcBef>
                <a:spcPts val="409"/>
              </a:spcBef>
            </a:pPr>
            <a:r>
              <a:rPr lang="en-AU" sz="4000" b="1">
                <a:solidFill>
                  <a:srgbClr val="761F00"/>
                </a:solidFill>
                <a:latin typeface="Arial"/>
                <a:cs typeface="Arial"/>
              </a:rPr>
              <a:t>LAUDATO SI’ &amp; INTEGRAL ECOLOGY</a:t>
            </a:r>
            <a:endParaRPr lang="en-AU" sz="4000">
              <a:latin typeface="Arial"/>
              <a:cs typeface="Arial"/>
            </a:endParaRPr>
          </a:p>
        </p:txBody>
      </p:sp>
      <p:sp>
        <p:nvSpPr>
          <p:cNvPr id="14" name="Text Placeholder 2">
            <a:extLst>
              <a:ext uri="{FF2B5EF4-FFF2-40B4-BE49-F238E27FC236}">
                <a16:creationId xmlns:a16="http://schemas.microsoft.com/office/drawing/2014/main" id="{97A5AC7D-FEFB-4249-BDE3-1B0D5EE65D74}"/>
              </a:ext>
            </a:extLst>
          </p:cNvPr>
          <p:cNvSpPr txBox="1">
            <a:spLocks/>
          </p:cNvSpPr>
          <p:nvPr/>
        </p:nvSpPr>
        <p:spPr>
          <a:xfrm>
            <a:off x="432298" y="1549869"/>
            <a:ext cx="5870928" cy="5044815"/>
          </a:xfrm>
          <a:prstGeom prst="rect">
            <a:avLst/>
          </a:prstGeom>
        </p:spPr>
        <p:txBody>
          <a:bodyPr lIns="91440" tIns="45720" rIns="91440" bIns="45720" anchor="t"/>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US" sz="2200" kern="0">
                <a:latin typeface="Roboto"/>
                <a:ea typeface="Roboto" pitchFamily="2" charset="0"/>
              </a:rPr>
              <a:t>In 2015, Pope Francis published his second encyclical titled </a:t>
            </a:r>
            <a:r>
              <a:rPr lang="en-US" sz="2200" b="1" kern="0">
                <a:latin typeface="Roboto"/>
                <a:ea typeface="Roboto" pitchFamily="2" charset="0"/>
                <a:hlinkClick r:id="rId4"/>
              </a:rPr>
              <a:t>Laudato Si</a:t>
            </a:r>
            <a:r>
              <a:rPr lang="en-US" sz="2200" b="1" kern="0">
                <a:latin typeface="Roboto"/>
                <a:ea typeface="Roboto" pitchFamily="2" charset="0"/>
              </a:rPr>
              <a:t>’</a:t>
            </a:r>
            <a:r>
              <a:rPr lang="en-US" sz="2200" kern="0">
                <a:latin typeface="Roboto"/>
                <a:ea typeface="Roboto" pitchFamily="2" charset="0"/>
              </a:rPr>
              <a:t>,</a:t>
            </a:r>
            <a:r>
              <a:rPr lang="en-US" sz="2200" b="1" kern="0">
                <a:latin typeface="Roboto"/>
                <a:ea typeface="Roboto" pitchFamily="2" charset="0"/>
              </a:rPr>
              <a:t> </a:t>
            </a:r>
            <a:r>
              <a:rPr lang="en-US" sz="2200" kern="0">
                <a:latin typeface="Roboto"/>
                <a:ea typeface="Roboto" pitchFamily="2" charset="0"/>
              </a:rPr>
              <a:t>translated as ‘Praise be to you!’. This encyclical is based on the Catholic Social Teaching </a:t>
            </a:r>
            <a:r>
              <a:rPr lang="en-US" sz="2200" i="1" kern="0">
                <a:latin typeface="Roboto"/>
                <a:ea typeface="Roboto" pitchFamily="2" charset="0"/>
              </a:rPr>
              <a:t>Care For Our Common</a:t>
            </a:r>
            <a:r>
              <a:rPr lang="en-US" sz="2200" kern="0">
                <a:latin typeface="Roboto"/>
                <a:ea typeface="Roboto" pitchFamily="2" charset="0"/>
              </a:rPr>
              <a:t> </a:t>
            </a:r>
            <a:r>
              <a:rPr lang="en-US" sz="2200" i="1" kern="0">
                <a:latin typeface="Roboto"/>
                <a:ea typeface="Roboto" pitchFamily="2" charset="0"/>
              </a:rPr>
              <a:t>Home</a:t>
            </a:r>
            <a:r>
              <a:rPr lang="en-US" sz="2200" kern="0">
                <a:latin typeface="Roboto"/>
                <a:ea typeface="Roboto" pitchFamily="2" charset="0"/>
              </a:rPr>
              <a:t> and the concept of  </a:t>
            </a:r>
            <a:r>
              <a:rPr lang="en-US" sz="2200" b="1" kern="0">
                <a:latin typeface="Roboto"/>
                <a:ea typeface="Roboto" pitchFamily="2" charset="0"/>
              </a:rPr>
              <a:t>‘Integral Ecology’. </a:t>
            </a:r>
          </a:p>
          <a:p>
            <a:endParaRPr lang="en-US" sz="2200" b="1" kern="0">
              <a:solidFill>
                <a:sysClr val="windowText" lastClr="000000"/>
              </a:solidFill>
              <a:latin typeface="Roboto" pitchFamily="2" charset="0"/>
              <a:ea typeface="Roboto" pitchFamily="2" charset="0"/>
            </a:endParaRPr>
          </a:p>
          <a:p>
            <a:r>
              <a:rPr lang="en-US" sz="2200" kern="0">
                <a:solidFill>
                  <a:sysClr val="windowText" lastClr="000000"/>
                </a:solidFill>
                <a:latin typeface="Roboto" pitchFamily="2" charset="0"/>
                <a:ea typeface="Roboto" pitchFamily="2" charset="0"/>
              </a:rPr>
              <a:t>He unpacks this concept by explaining that caring for the environment is not separate from caring for the poor and </a:t>
            </a:r>
            <a:r>
              <a:rPr lang="en-US" sz="2200" kern="0" err="1">
                <a:solidFill>
                  <a:sysClr val="windowText" lastClr="000000"/>
                </a:solidFill>
                <a:latin typeface="Roboto" pitchFamily="2" charset="0"/>
                <a:ea typeface="Roboto" pitchFamily="2" charset="0"/>
              </a:rPr>
              <a:t>marginalised</a:t>
            </a:r>
            <a:r>
              <a:rPr lang="en-US" sz="2200" kern="0">
                <a:solidFill>
                  <a:sysClr val="windowText" lastClr="000000"/>
                </a:solidFill>
                <a:latin typeface="Roboto" pitchFamily="2" charset="0"/>
                <a:ea typeface="Roboto" pitchFamily="2" charset="0"/>
              </a:rPr>
              <a:t>. Through taking action to care for creation, we are simultaneously protecting and maintaining both the land and sea in which poor communities around the world depend on as a means of food security. </a:t>
            </a:r>
          </a:p>
        </p:txBody>
      </p:sp>
      <p:pic>
        <p:nvPicPr>
          <p:cNvPr id="20" name="Picture 19" descr="An image of a resource created by Caritas Australia that helps to explain the concept of Integral Ecology.">
            <a:extLst>
              <a:ext uri="{FF2B5EF4-FFF2-40B4-BE49-F238E27FC236}">
                <a16:creationId xmlns:a16="http://schemas.microsoft.com/office/drawing/2014/main" id="{4005AA1E-613A-42EE-A336-FBFE3A950A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2588" y="1995212"/>
            <a:ext cx="6096000" cy="4154128"/>
          </a:xfrm>
          <a:prstGeom prst="rect">
            <a:avLst/>
          </a:prstGeom>
        </p:spPr>
      </p:pic>
    </p:spTree>
    <p:extLst>
      <p:ext uri="{BB962C8B-B14F-4D97-AF65-F5344CB8AC3E}">
        <p14:creationId xmlns:p14="http://schemas.microsoft.com/office/powerpoint/2010/main" val="402714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a:solidFill>
                  <a:schemeClr val="tx1">
                    <a:lumMod val="75000"/>
                    <a:lumOff val="25000"/>
                  </a:schemeClr>
                </a:solidFill>
              </a:rPr>
              <a:t>FOOD SECURITY</a:t>
            </a:r>
            <a:endParaRPr sz="2400" b="1">
              <a:solidFill>
                <a:schemeClr val="tx1">
                  <a:lumMod val="75000"/>
                  <a:lumOff val="25000"/>
                </a:schemeClr>
              </a:solidFill>
            </a:endParaRPr>
          </a:p>
        </p:txBody>
      </p:sp>
      <p:sp>
        <p:nvSpPr>
          <p:cNvPr id="15" name="object 15"/>
          <p:cNvSpPr/>
          <p:nvPr/>
        </p:nvSpPr>
        <p:spPr>
          <a:xfrm>
            <a:off x="3064669" y="359632"/>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7" name="object 2">
            <a:extLst>
              <a:ext uri="{FF2B5EF4-FFF2-40B4-BE49-F238E27FC236}">
                <a16:creationId xmlns:a16="http://schemas.microsoft.com/office/drawing/2014/main" id="{CECA5474-FAC8-C245-8589-D0C8ED06320C}"/>
              </a:ext>
            </a:extLst>
          </p:cNvPr>
          <p:cNvSpPr txBox="1"/>
          <p:nvPr/>
        </p:nvSpPr>
        <p:spPr>
          <a:xfrm>
            <a:off x="3417761" y="313471"/>
            <a:ext cx="9809405" cy="623413"/>
          </a:xfrm>
          <a:prstGeom prst="rect">
            <a:avLst/>
          </a:prstGeom>
        </p:spPr>
        <p:txBody>
          <a:bodyPr vert="horz" wrap="square" lIns="0" tIns="7784" rIns="0" bIns="0" rtlCol="0">
            <a:spAutoFit/>
          </a:bodyPr>
          <a:lstStyle/>
          <a:p>
            <a:pPr marL="11977">
              <a:spcBef>
                <a:spcPts val="409"/>
              </a:spcBef>
            </a:pPr>
            <a:r>
              <a:rPr lang="en-AU" sz="4000" b="1">
                <a:solidFill>
                  <a:srgbClr val="761F00"/>
                </a:solidFill>
                <a:latin typeface="Arial"/>
                <a:cs typeface="Arial"/>
              </a:rPr>
              <a:t>CARITAS AUSTRALIA’S RESPONSE</a:t>
            </a:r>
            <a:endParaRPr lang="en-AU" sz="4000">
              <a:latin typeface="Arial"/>
              <a:cs typeface="Arial"/>
            </a:endParaRPr>
          </a:p>
        </p:txBody>
      </p:sp>
      <p:sp>
        <p:nvSpPr>
          <p:cNvPr id="11" name="Text Placeholder 6">
            <a:extLst>
              <a:ext uri="{FF2B5EF4-FFF2-40B4-BE49-F238E27FC236}">
                <a16:creationId xmlns:a16="http://schemas.microsoft.com/office/drawing/2014/main" id="{14D7984A-1994-496F-8434-D31DB7F294ED}"/>
              </a:ext>
            </a:extLst>
          </p:cNvPr>
          <p:cNvSpPr txBox="1">
            <a:spLocks/>
          </p:cNvSpPr>
          <p:nvPr/>
        </p:nvSpPr>
        <p:spPr>
          <a:xfrm>
            <a:off x="6874669" y="1838304"/>
            <a:ext cx="5892800" cy="3886241"/>
          </a:xfrm>
          <a:prstGeom prst="rect">
            <a:avLst/>
          </a:prstGeom>
        </p:spPr>
        <p:txBody>
          <a:bodyPr lIns="91440" tIns="45720" rIns="91440" bIns="45720" anchor="t"/>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AU" sz="2200" kern="0">
                <a:latin typeface="Roboto"/>
                <a:ea typeface="Roboto" pitchFamily="2" charset="0"/>
              </a:rPr>
              <a:t>Caritas Australia believes that food is a basic human right. We work in partnership with communities to promote their food sovereignty. </a:t>
            </a:r>
          </a:p>
          <a:p>
            <a:endParaRPr lang="en-AU" sz="2200" kern="0">
              <a:latin typeface="Roboto" pitchFamily="2" charset="0"/>
              <a:ea typeface="Roboto" pitchFamily="2" charset="0"/>
            </a:endParaRPr>
          </a:p>
          <a:p>
            <a:r>
              <a:rPr lang="en-AU" sz="2200" kern="0">
                <a:latin typeface="Roboto"/>
                <a:ea typeface="Roboto" pitchFamily="2" charset="0"/>
              </a:rPr>
              <a:t>Our approach draws upon several principles of </a:t>
            </a:r>
            <a:r>
              <a:rPr lang="en-AU" sz="2200" kern="0">
                <a:latin typeface="Roboto"/>
                <a:ea typeface="Roboto" pitchFamily="2" charset="0"/>
                <a:hlinkClick r:id="rId4"/>
              </a:rPr>
              <a:t>Catholic Social Teaching</a:t>
            </a:r>
            <a:r>
              <a:rPr lang="en-AU" sz="2200" kern="0">
                <a:latin typeface="Roboto"/>
                <a:ea typeface="Roboto" pitchFamily="2" charset="0"/>
              </a:rPr>
              <a:t> including:</a:t>
            </a:r>
          </a:p>
          <a:p>
            <a:pPr marL="342900" indent="-342900">
              <a:buFont typeface="Arial" panose="020B0604020202020204" pitchFamily="34" charset="0"/>
              <a:buChar char="•"/>
            </a:pPr>
            <a:r>
              <a:rPr lang="en-AU" sz="2200" b="1" kern="0">
                <a:latin typeface="Roboto"/>
                <a:ea typeface="Roboto" pitchFamily="2" charset="0"/>
              </a:rPr>
              <a:t>Human dignity</a:t>
            </a:r>
          </a:p>
          <a:p>
            <a:pPr marL="342900" indent="-342900">
              <a:buFont typeface="Arial" panose="020B0604020202020204" pitchFamily="34" charset="0"/>
              <a:buChar char="•"/>
            </a:pPr>
            <a:r>
              <a:rPr lang="en-AU" sz="2200" b="1" kern="0">
                <a:latin typeface="Roboto"/>
                <a:ea typeface="Roboto" pitchFamily="2" charset="0"/>
              </a:rPr>
              <a:t>Solidarity</a:t>
            </a:r>
          </a:p>
          <a:p>
            <a:pPr marL="342900" indent="-342900">
              <a:buFont typeface="Arial" panose="020B0604020202020204" pitchFamily="34" charset="0"/>
              <a:buChar char="•"/>
            </a:pPr>
            <a:r>
              <a:rPr lang="en-AU" sz="2200" b="1" kern="0">
                <a:latin typeface="Roboto"/>
                <a:ea typeface="Roboto" pitchFamily="2" charset="0"/>
              </a:rPr>
              <a:t>The common good</a:t>
            </a:r>
          </a:p>
          <a:p>
            <a:pPr marL="342900" indent="-342900">
              <a:buFont typeface="Arial" panose="020B0604020202020204" pitchFamily="34" charset="0"/>
              <a:buChar char="•"/>
            </a:pPr>
            <a:r>
              <a:rPr lang="en-AU" sz="2200" b="1" kern="0">
                <a:latin typeface="Roboto"/>
                <a:ea typeface="Roboto" pitchFamily="2" charset="0"/>
              </a:rPr>
              <a:t>Care for our common home.</a:t>
            </a:r>
          </a:p>
        </p:txBody>
      </p:sp>
      <p:sp>
        <p:nvSpPr>
          <p:cNvPr id="13" name="Rectangle 12">
            <a:extLst>
              <a:ext uri="{FF2B5EF4-FFF2-40B4-BE49-F238E27FC236}">
                <a16:creationId xmlns:a16="http://schemas.microsoft.com/office/drawing/2014/main" id="{1F3BD698-5215-4103-9FDE-8C02BB8270E1}"/>
              </a:ext>
            </a:extLst>
          </p:cNvPr>
          <p:cNvSpPr/>
          <p:nvPr/>
        </p:nvSpPr>
        <p:spPr>
          <a:xfrm>
            <a:off x="755364" y="5662501"/>
            <a:ext cx="5923148" cy="253916"/>
          </a:xfrm>
          <a:prstGeom prst="rect">
            <a:avLst/>
          </a:prstGeom>
        </p:spPr>
        <p:txBody>
          <a:bodyPr wrap="square" lIns="91440" tIns="45720" rIns="91440" bIns="45720" anchor="t">
            <a:spAutoFit/>
          </a:bodyPr>
          <a:lstStyle/>
          <a:p>
            <a:r>
              <a:rPr lang="en-AU" sz="1050" dirty="0">
                <a:solidFill>
                  <a:srgbClr val="58595B"/>
                </a:solidFill>
                <a:latin typeface="Roboto"/>
                <a:ea typeface="Roboto"/>
              </a:rPr>
              <a:t>Farmer in Cambodia. Credit: Nicole Clements/Caritas Australia </a:t>
            </a:r>
            <a:endParaRPr lang="en-AU" sz="1050" dirty="0">
              <a:solidFill>
                <a:srgbClr val="58595B"/>
              </a:solidFill>
              <a:latin typeface="Roboto"/>
              <a:ea typeface="Roboto" pitchFamily="2" charset="0"/>
            </a:endParaRPr>
          </a:p>
        </p:txBody>
      </p:sp>
      <p:pic>
        <p:nvPicPr>
          <p:cNvPr id="3" name="Picture 2" descr="A picture containing outdoor, sky, person, ground&#10;&#10;Description automatically generated">
            <a:extLst>
              <a:ext uri="{FF2B5EF4-FFF2-40B4-BE49-F238E27FC236}">
                <a16:creationId xmlns:a16="http://schemas.microsoft.com/office/drawing/2014/main" id="{A2D85019-5437-4624-9570-102E879C88BE}"/>
              </a:ext>
            </a:extLst>
          </p:cNvPr>
          <p:cNvPicPr>
            <a:picLocks noChangeAspect="1"/>
          </p:cNvPicPr>
          <p:nvPr/>
        </p:nvPicPr>
        <p:blipFill>
          <a:blip r:embed="rId5"/>
          <a:stretch>
            <a:fillRect/>
          </a:stretch>
        </p:blipFill>
        <p:spPr>
          <a:xfrm>
            <a:off x="832892" y="1964862"/>
            <a:ext cx="5449684" cy="3633123"/>
          </a:xfrm>
          <a:prstGeom prst="rect">
            <a:avLst/>
          </a:prstGeom>
        </p:spPr>
      </p:pic>
    </p:spTree>
    <p:extLst>
      <p:ext uri="{BB962C8B-B14F-4D97-AF65-F5344CB8AC3E}">
        <p14:creationId xmlns:p14="http://schemas.microsoft.com/office/powerpoint/2010/main" val="4221040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txBox="1"/>
          <p:nvPr/>
        </p:nvSpPr>
        <p:spPr>
          <a:xfrm>
            <a:off x="512182" y="5681214"/>
            <a:ext cx="12406356" cy="914648"/>
          </a:xfrm>
          <a:prstGeom prst="rect">
            <a:avLst/>
          </a:prstGeom>
        </p:spPr>
        <p:txBody>
          <a:bodyPr vert="horz" wrap="square" lIns="0" tIns="11976" rIns="0" bIns="0" rtlCol="0" anchor="t">
            <a:spAutoFit/>
          </a:bodyPr>
          <a:lstStyle/>
          <a:p>
            <a:pPr marL="11430" marR="218440">
              <a:lnSpc>
                <a:spcPct val="115700"/>
              </a:lnSpc>
              <a:spcBef>
                <a:spcPts val="94"/>
              </a:spcBef>
            </a:pPr>
            <a:endParaRPr lang="en-US" sz="1200" spc="-5">
              <a:solidFill>
                <a:srgbClr val="414042"/>
              </a:solidFill>
              <a:latin typeface="Roboto" pitchFamily="2" charset="0"/>
              <a:ea typeface="Roboto" pitchFamily="2" charset="0"/>
              <a:cs typeface="Arial"/>
            </a:endParaRPr>
          </a:p>
          <a:p>
            <a:pPr marL="11430" marR="4445">
              <a:lnSpc>
                <a:spcPct val="115700"/>
              </a:lnSpc>
              <a:spcBef>
                <a:spcPts val="533"/>
              </a:spcBef>
            </a:pPr>
            <a:r>
              <a:rPr sz="1200" b="1" spc="-5">
                <a:solidFill>
                  <a:srgbClr val="414042"/>
                </a:solidFill>
                <a:latin typeface="Roboto" pitchFamily="2" charset="0"/>
                <a:ea typeface="Roboto" pitchFamily="2" charset="0"/>
                <a:cs typeface="Arial"/>
              </a:rPr>
              <a:t>Copyright </a:t>
            </a:r>
            <a:r>
              <a:rPr sz="1200" b="1">
                <a:solidFill>
                  <a:srgbClr val="414042"/>
                </a:solidFill>
                <a:latin typeface="Roboto" pitchFamily="2" charset="0"/>
                <a:ea typeface="Roboto" pitchFamily="2" charset="0"/>
                <a:cs typeface="Arial"/>
              </a:rPr>
              <a:t>Policy: </a:t>
            </a:r>
            <a:r>
              <a:rPr sz="1200">
                <a:solidFill>
                  <a:srgbClr val="414042"/>
                </a:solidFill>
                <a:latin typeface="Roboto" pitchFamily="2" charset="0"/>
                <a:ea typeface="Roboto" pitchFamily="2" charset="0"/>
                <a:cs typeface="Arial"/>
              </a:rPr>
              <a:t>Material </a:t>
            </a:r>
            <a:r>
              <a:rPr sz="1200" spc="-5">
                <a:solidFill>
                  <a:srgbClr val="414042"/>
                </a:solidFill>
                <a:latin typeface="Roboto" pitchFamily="2" charset="0"/>
                <a:ea typeface="Roboto" pitchFamily="2" charset="0"/>
                <a:cs typeface="Arial"/>
              </a:rPr>
              <a:t>within </a:t>
            </a:r>
            <a:r>
              <a:rPr sz="1200">
                <a:solidFill>
                  <a:srgbClr val="414042"/>
                </a:solidFill>
                <a:latin typeface="Roboto" pitchFamily="2" charset="0"/>
                <a:ea typeface="Roboto" pitchFamily="2" charset="0"/>
                <a:cs typeface="Arial"/>
              </a:rPr>
              <a:t>the resources </a:t>
            </a:r>
            <a:r>
              <a:rPr sz="1200" spc="-5">
                <a:solidFill>
                  <a:srgbClr val="414042"/>
                </a:solidFill>
                <a:latin typeface="Roboto" pitchFamily="2" charset="0"/>
                <a:ea typeface="Roboto" pitchFamily="2" charset="0"/>
                <a:cs typeface="Arial"/>
              </a:rPr>
              <a:t>listed </a:t>
            </a:r>
            <a:r>
              <a:rPr sz="1200">
                <a:solidFill>
                  <a:srgbClr val="414042"/>
                </a:solidFill>
                <a:latin typeface="Roboto" pitchFamily="2" charset="0"/>
                <a:ea typeface="Roboto" pitchFamily="2" charset="0"/>
                <a:cs typeface="Arial"/>
              </a:rPr>
              <a:t>comes from a variety </a:t>
            </a:r>
            <a:r>
              <a:rPr sz="1200" spc="-5">
                <a:solidFill>
                  <a:srgbClr val="414042"/>
                </a:solidFill>
                <a:latin typeface="Roboto" pitchFamily="2" charset="0"/>
                <a:ea typeface="Roboto" pitchFamily="2" charset="0"/>
                <a:cs typeface="Arial"/>
              </a:rPr>
              <a:t>of </a:t>
            </a:r>
            <a:r>
              <a:rPr sz="1200">
                <a:solidFill>
                  <a:srgbClr val="414042"/>
                </a:solidFill>
                <a:latin typeface="Roboto" pitchFamily="2" charset="0"/>
                <a:ea typeface="Roboto" pitchFamily="2" charset="0"/>
                <a:cs typeface="Arial"/>
              </a:rPr>
              <a:t>sources </a:t>
            </a:r>
            <a:r>
              <a:rPr sz="1200" spc="-5">
                <a:solidFill>
                  <a:srgbClr val="414042"/>
                </a:solidFill>
                <a:latin typeface="Roboto" pitchFamily="2" charset="0"/>
                <a:ea typeface="Roboto" pitchFamily="2" charset="0"/>
                <a:cs typeface="Arial"/>
              </a:rPr>
              <a:t>and authors, including Caritas staff </a:t>
            </a:r>
            <a:r>
              <a:rPr sz="1200">
                <a:solidFill>
                  <a:srgbClr val="414042"/>
                </a:solidFill>
                <a:latin typeface="Roboto" pitchFamily="2" charset="0"/>
                <a:ea typeface="Roboto" pitchFamily="2" charset="0"/>
                <a:cs typeface="Arial"/>
              </a:rPr>
              <a:t>volunteers, </a:t>
            </a:r>
            <a:r>
              <a:rPr sz="1200" spc="-5">
                <a:solidFill>
                  <a:srgbClr val="414042"/>
                </a:solidFill>
                <a:latin typeface="Roboto" pitchFamily="2" charset="0"/>
                <a:ea typeface="Roboto" pitchFamily="2" charset="0"/>
                <a:cs typeface="Arial"/>
              </a:rPr>
              <a:t>overseas partners and news </a:t>
            </a:r>
            <a:r>
              <a:rPr sz="1200" spc="-5" err="1">
                <a:solidFill>
                  <a:srgbClr val="414042"/>
                </a:solidFill>
                <a:latin typeface="Roboto" pitchFamily="2" charset="0"/>
                <a:ea typeface="Roboto" pitchFamily="2" charset="0"/>
                <a:cs typeface="Arial"/>
              </a:rPr>
              <a:t>organisations</a:t>
            </a:r>
            <a:r>
              <a:rPr sz="1200" spc="-5">
                <a:solidFill>
                  <a:srgbClr val="414042"/>
                </a:solidFill>
                <a:latin typeface="Roboto" pitchFamily="2" charset="0"/>
                <a:ea typeface="Roboto" pitchFamily="2" charset="0"/>
                <a:cs typeface="Arial"/>
              </a:rPr>
              <a:t>. </a:t>
            </a:r>
            <a:r>
              <a:rPr sz="1200">
                <a:solidFill>
                  <a:srgbClr val="414042"/>
                </a:solidFill>
                <a:latin typeface="Roboto" pitchFamily="2" charset="0"/>
                <a:ea typeface="Roboto" pitchFamily="2" charset="0"/>
                <a:cs typeface="Arial"/>
              </a:rPr>
              <a:t>These resources </a:t>
            </a:r>
            <a:r>
              <a:rPr sz="1200" spc="-5">
                <a:solidFill>
                  <a:srgbClr val="414042"/>
                </a:solidFill>
                <a:latin typeface="Roboto" pitchFamily="2" charset="0"/>
                <a:ea typeface="Roboto" pitchFamily="2" charset="0"/>
                <a:cs typeface="Arial"/>
              </a:rPr>
              <a:t>and </a:t>
            </a:r>
            <a:r>
              <a:rPr sz="1200">
                <a:solidFill>
                  <a:srgbClr val="414042"/>
                </a:solidFill>
                <a:latin typeface="Roboto" pitchFamily="2" charset="0"/>
                <a:ea typeface="Roboto" pitchFamily="2" charset="0"/>
                <a:cs typeface="Arial"/>
              </a:rPr>
              <a:t>the </a:t>
            </a:r>
            <a:r>
              <a:rPr sz="1200" spc="-5">
                <a:solidFill>
                  <a:srgbClr val="414042"/>
                </a:solidFill>
                <a:latin typeface="Roboto" pitchFamily="2" charset="0"/>
                <a:ea typeface="Roboto" pitchFamily="2" charset="0"/>
                <a:cs typeface="Arial"/>
              </a:rPr>
              <a:t>information, names, images, pictures, logos are provided </a:t>
            </a:r>
            <a:r>
              <a:rPr sz="1200">
                <a:solidFill>
                  <a:srgbClr val="414042"/>
                </a:solidFill>
                <a:latin typeface="Roboto" pitchFamily="2" charset="0"/>
                <a:ea typeface="Roboto" pitchFamily="2" charset="0"/>
                <a:cs typeface="Arial"/>
              </a:rPr>
              <a:t>“as </a:t>
            </a:r>
            <a:r>
              <a:rPr sz="1200" spc="-5">
                <a:solidFill>
                  <a:srgbClr val="414042"/>
                </a:solidFill>
                <a:latin typeface="Roboto" pitchFamily="2" charset="0"/>
                <a:ea typeface="Roboto" pitchFamily="2" charset="0"/>
                <a:cs typeface="Arial"/>
              </a:rPr>
              <a:t>is”, without </a:t>
            </a:r>
            <a:r>
              <a:rPr sz="1200" spc="-14">
                <a:solidFill>
                  <a:srgbClr val="414042"/>
                </a:solidFill>
                <a:latin typeface="Roboto" pitchFamily="2" charset="0"/>
                <a:ea typeface="Roboto" pitchFamily="2" charset="0"/>
                <a:cs typeface="Arial"/>
              </a:rPr>
              <a:t>warranty. </a:t>
            </a:r>
            <a:r>
              <a:rPr sz="1200">
                <a:solidFill>
                  <a:srgbClr val="414042"/>
                </a:solidFill>
                <a:latin typeface="Roboto" pitchFamily="2" charset="0"/>
                <a:ea typeface="Roboto" pitchFamily="2" charset="0"/>
                <a:cs typeface="Arial"/>
              </a:rPr>
              <a:t>Any mistakes </a:t>
            </a:r>
            <a:r>
              <a:rPr sz="1200" spc="-5">
                <a:solidFill>
                  <a:srgbClr val="414042"/>
                </a:solidFill>
                <a:latin typeface="Roboto" pitchFamily="2" charset="0"/>
                <a:ea typeface="Roboto" pitchFamily="2" charset="0"/>
                <a:cs typeface="Arial"/>
              </a:rPr>
              <a:t>brought </a:t>
            </a:r>
            <a:r>
              <a:rPr sz="1200">
                <a:solidFill>
                  <a:srgbClr val="414042"/>
                </a:solidFill>
                <a:latin typeface="Roboto" pitchFamily="2" charset="0"/>
                <a:ea typeface="Roboto" pitchFamily="2" charset="0"/>
                <a:cs typeface="Arial"/>
              </a:rPr>
              <a:t>to the </a:t>
            </a:r>
            <a:r>
              <a:rPr sz="1200" spc="-5">
                <a:solidFill>
                  <a:srgbClr val="414042"/>
                </a:solidFill>
                <a:latin typeface="Roboto" pitchFamily="2" charset="0"/>
                <a:ea typeface="Roboto" pitchFamily="2" charset="0"/>
                <a:cs typeface="Arial"/>
              </a:rPr>
              <a:t>attention of Caritas </a:t>
            </a:r>
            <a:r>
              <a:rPr sz="1200">
                <a:solidFill>
                  <a:srgbClr val="414042"/>
                </a:solidFill>
                <a:latin typeface="Roboto" pitchFamily="2" charset="0"/>
                <a:ea typeface="Roboto" pitchFamily="2" charset="0"/>
                <a:cs typeface="Arial"/>
              </a:rPr>
              <a:t>Australia</a:t>
            </a:r>
            <a:r>
              <a:rPr sz="1200" spc="-85">
                <a:solidFill>
                  <a:srgbClr val="414042"/>
                </a:solidFill>
                <a:latin typeface="Roboto" pitchFamily="2" charset="0"/>
                <a:ea typeface="Roboto" pitchFamily="2" charset="0"/>
                <a:cs typeface="Arial"/>
              </a:rPr>
              <a:t> </a:t>
            </a:r>
            <a:r>
              <a:rPr sz="1200" spc="-5">
                <a:solidFill>
                  <a:srgbClr val="414042"/>
                </a:solidFill>
                <a:latin typeface="Roboto" pitchFamily="2" charset="0"/>
                <a:ea typeface="Roboto" pitchFamily="2" charset="0"/>
                <a:cs typeface="Arial"/>
              </a:rPr>
              <a:t>will</a:t>
            </a:r>
            <a:r>
              <a:rPr lang="en-AU" sz="1200">
                <a:latin typeface="Roboto" pitchFamily="2" charset="0"/>
                <a:ea typeface="Roboto" pitchFamily="2" charset="0"/>
                <a:cs typeface="Arial"/>
              </a:rPr>
              <a:t> </a:t>
            </a:r>
            <a:r>
              <a:rPr sz="1200" spc="-5">
                <a:solidFill>
                  <a:srgbClr val="414042"/>
                </a:solidFill>
                <a:latin typeface="Roboto" pitchFamily="2" charset="0"/>
                <a:ea typeface="Roboto" pitchFamily="2" charset="0"/>
                <a:cs typeface="Arial"/>
              </a:rPr>
              <a:t>be </a:t>
            </a:r>
            <a:r>
              <a:rPr sz="1200">
                <a:solidFill>
                  <a:srgbClr val="414042"/>
                </a:solidFill>
                <a:latin typeface="Roboto" pitchFamily="2" charset="0"/>
                <a:ea typeface="Roboto" pitchFamily="2" charset="0"/>
                <a:cs typeface="Arial"/>
              </a:rPr>
              <a:t>corrected </a:t>
            </a:r>
            <a:r>
              <a:rPr sz="1200" spc="-5">
                <a:solidFill>
                  <a:srgbClr val="414042"/>
                </a:solidFill>
                <a:latin typeface="Roboto" pitchFamily="2" charset="0"/>
                <a:ea typeface="Roboto" pitchFamily="2" charset="0"/>
                <a:cs typeface="Arial"/>
              </a:rPr>
              <a:t>as </a:t>
            </a:r>
            <a:r>
              <a:rPr sz="1200">
                <a:solidFill>
                  <a:srgbClr val="414042"/>
                </a:solidFill>
                <a:latin typeface="Roboto" pitchFamily="2" charset="0"/>
                <a:ea typeface="Roboto" pitchFamily="2" charset="0"/>
                <a:cs typeface="Arial"/>
              </a:rPr>
              <a:t>soon </a:t>
            </a:r>
            <a:r>
              <a:rPr sz="1200" spc="-5">
                <a:solidFill>
                  <a:srgbClr val="414042"/>
                </a:solidFill>
                <a:latin typeface="Roboto" pitchFamily="2" charset="0"/>
                <a:ea typeface="Roboto" pitchFamily="2" charset="0"/>
                <a:cs typeface="Arial"/>
              </a:rPr>
              <a:t>as possible. </a:t>
            </a:r>
            <a:r>
              <a:rPr sz="1200" spc="-47">
                <a:solidFill>
                  <a:srgbClr val="414042"/>
                </a:solidFill>
                <a:latin typeface="Roboto" pitchFamily="2" charset="0"/>
                <a:ea typeface="Roboto" pitchFamily="2" charset="0"/>
                <a:cs typeface="Arial"/>
              </a:rPr>
              <a:t>To </a:t>
            </a:r>
            <a:r>
              <a:rPr sz="1200">
                <a:solidFill>
                  <a:srgbClr val="414042"/>
                </a:solidFill>
                <a:latin typeface="Roboto" pitchFamily="2" charset="0"/>
                <a:ea typeface="Roboto" pitchFamily="2" charset="0"/>
                <a:cs typeface="Arial"/>
              </a:rPr>
              <a:t>review the full </a:t>
            </a:r>
            <a:r>
              <a:rPr sz="1200" spc="-5">
                <a:solidFill>
                  <a:srgbClr val="414042"/>
                </a:solidFill>
                <a:latin typeface="Roboto" pitchFamily="2" charset="0"/>
                <a:ea typeface="Roboto" pitchFamily="2" charset="0"/>
                <a:cs typeface="Arial"/>
              </a:rPr>
              <a:t>Caritas Copyright </a:t>
            </a:r>
            <a:r>
              <a:rPr sz="1200" spc="-9">
                <a:solidFill>
                  <a:srgbClr val="414042"/>
                </a:solidFill>
                <a:latin typeface="Roboto" pitchFamily="2" charset="0"/>
                <a:ea typeface="Roboto" pitchFamily="2" charset="0"/>
                <a:cs typeface="Arial"/>
              </a:rPr>
              <a:t>Policy, </a:t>
            </a:r>
            <a:r>
              <a:rPr sz="1200" spc="-5">
                <a:solidFill>
                  <a:srgbClr val="414042"/>
                </a:solidFill>
                <a:latin typeface="Roboto" pitchFamily="2" charset="0"/>
                <a:ea typeface="Roboto" pitchFamily="2" charset="0"/>
                <a:cs typeface="Arial"/>
              </a:rPr>
              <a:t>please </a:t>
            </a:r>
            <a:r>
              <a:rPr sz="1200">
                <a:solidFill>
                  <a:srgbClr val="414042"/>
                </a:solidFill>
                <a:latin typeface="Roboto" pitchFamily="2" charset="0"/>
                <a:ea typeface="Roboto" pitchFamily="2" charset="0"/>
                <a:cs typeface="Arial"/>
              </a:rPr>
              <a:t>visit:</a:t>
            </a:r>
            <a:r>
              <a:rPr lang="en-AU" sz="1200">
                <a:solidFill>
                  <a:srgbClr val="414042"/>
                </a:solidFill>
                <a:latin typeface="Roboto" pitchFamily="2" charset="0"/>
                <a:ea typeface="Roboto" pitchFamily="2" charset="0"/>
                <a:cs typeface="Arial"/>
              </a:rPr>
              <a:t> </a:t>
            </a:r>
            <a:r>
              <a:rPr lang="en-AU" sz="1200" u="sng">
                <a:solidFill>
                  <a:srgbClr val="004751"/>
                </a:solidFill>
                <a:latin typeface="Roboto" pitchFamily="2" charset="0"/>
                <a:ea typeface="Roboto" pitchFamily="2" charset="0"/>
                <a:hlinkClick r:id="rId2">
                  <a:extLst>
                    <a:ext uri="{A12FA001-AC4F-418D-AE19-62706E023703}">
                      <ahyp:hlinkClr xmlns:ahyp="http://schemas.microsoft.com/office/drawing/2018/hyperlinkcolor" val="tx"/>
                    </a:ext>
                  </a:extLst>
                </a:hlinkClick>
              </a:rPr>
              <a:t>Caritas Australia</a:t>
            </a:r>
            <a:r>
              <a:rPr lang="en-AU" sz="1200">
                <a:solidFill>
                  <a:srgbClr val="004751"/>
                </a:solidFill>
                <a:latin typeface="Roboto" pitchFamily="2" charset="0"/>
                <a:ea typeface="Roboto" pitchFamily="2" charset="0"/>
              </a:rPr>
              <a:t>​</a:t>
            </a:r>
            <a:endParaRPr sz="1200">
              <a:solidFill>
                <a:srgbClr val="004751"/>
              </a:solidFill>
              <a:latin typeface="Roboto" pitchFamily="2" charset="0"/>
              <a:ea typeface="Roboto" pitchFamily="2" charset="0"/>
              <a:cs typeface="Arial"/>
            </a:endParaRPr>
          </a:p>
        </p:txBody>
      </p:sp>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a:solidFill>
                  <a:schemeClr val="tx1">
                    <a:lumMod val="75000"/>
                    <a:lumOff val="25000"/>
                  </a:schemeClr>
                </a:solidFill>
              </a:rPr>
              <a:t>FOOD SECURITY</a:t>
            </a:r>
            <a:endParaRPr sz="2400" b="1">
              <a:solidFill>
                <a:schemeClr val="tx1">
                  <a:lumMod val="75000"/>
                  <a:lumOff val="25000"/>
                </a:schemeClr>
              </a:solidFill>
            </a:endParaRPr>
          </a:p>
        </p:txBody>
      </p:sp>
      <p:sp>
        <p:nvSpPr>
          <p:cNvPr id="15" name="object 15"/>
          <p:cNvSpPr/>
          <p:nvPr/>
        </p:nvSpPr>
        <p:spPr>
          <a:xfrm>
            <a:off x="3064669" y="359632"/>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0" name="TextBox 9">
            <a:extLst>
              <a:ext uri="{FF2B5EF4-FFF2-40B4-BE49-F238E27FC236}">
                <a16:creationId xmlns:a16="http://schemas.microsoft.com/office/drawing/2014/main" id="{6C0DEB82-F747-4C20-96F3-14D54EA4F32C}"/>
              </a:ext>
            </a:extLst>
          </p:cNvPr>
          <p:cNvSpPr txBox="1"/>
          <p:nvPr/>
        </p:nvSpPr>
        <p:spPr>
          <a:xfrm>
            <a:off x="397669" y="1419225"/>
            <a:ext cx="12843839" cy="4770537"/>
          </a:xfrm>
          <a:prstGeom prst="rect">
            <a:avLst/>
          </a:prstGeom>
          <a:noFill/>
        </p:spPr>
        <p:txBody>
          <a:bodyPr wrap="square" lIns="91440" tIns="45720" rIns="91440" bIns="45720" rtlCol="0" anchor="t">
            <a:spAutoFit/>
          </a:bodyPr>
          <a:lstStyle/>
          <a:p>
            <a:r>
              <a:rPr lang="en-AU" sz="2200">
                <a:latin typeface="Roboto"/>
                <a:ea typeface="Roboto" pitchFamily="2" charset="0"/>
              </a:rPr>
              <a:t>This resource is intended as a source of information, case studies and task suggestions for teaching and learning about issues surrounding food security across several curriculum areas and units. The points raised will be explored further in the teaching resources found in our other Food Security resources found here on </a:t>
            </a:r>
            <a:r>
              <a:rPr lang="en-AU" sz="2200">
                <a:latin typeface="Roboto"/>
                <a:ea typeface="Roboto" pitchFamily="2" charset="0"/>
                <a:hlinkClick r:id="rId4"/>
              </a:rPr>
              <a:t>our website</a:t>
            </a:r>
            <a:r>
              <a:rPr lang="en-AU" sz="2200">
                <a:latin typeface="Roboto"/>
                <a:ea typeface="Roboto" pitchFamily="2" charset="0"/>
              </a:rPr>
              <a:t>.</a:t>
            </a:r>
            <a:br>
              <a:rPr lang="en-AU" sz="2200">
                <a:latin typeface="Roboto" pitchFamily="2" charset="0"/>
                <a:ea typeface="Roboto" pitchFamily="2" charset="0"/>
              </a:rPr>
            </a:br>
            <a:endParaRPr lang="en-AU" sz="2200">
              <a:latin typeface="Roboto" pitchFamily="2" charset="0"/>
              <a:ea typeface="Roboto" pitchFamily="2" charset="0"/>
            </a:endParaRPr>
          </a:p>
          <a:p>
            <a:r>
              <a:rPr lang="en-AU" sz="2200">
                <a:latin typeface="Roboto"/>
                <a:ea typeface="Roboto" pitchFamily="2" charset="0"/>
              </a:rPr>
              <a:t>Please refer to the ‘Notes’ section of this presentation for additional information and source references. </a:t>
            </a:r>
          </a:p>
          <a:p>
            <a:endParaRPr lang="en-AU" sz="2200">
              <a:latin typeface="Roboto" pitchFamily="2" charset="0"/>
              <a:ea typeface="Roboto" pitchFamily="2" charset="0"/>
            </a:endParaRPr>
          </a:p>
          <a:p>
            <a:r>
              <a:rPr lang="en-AU" sz="2200">
                <a:latin typeface="Roboto"/>
                <a:ea typeface="Roboto" pitchFamily="2" charset="0"/>
              </a:rPr>
              <a:t>It is our hope that you will take part/all of these slides and use them in a way that best suits your purposes. As such, the slides are editable so that the content, case studies and tools included in this resource are flexible for teachers and students to use in classroom instruction, independent student research or presentations. If you do edit this presentation, please ensure content and photos from this resource remain with the appropriate credit to Caritas Australia and the photographers. </a:t>
            </a:r>
          </a:p>
          <a:p>
            <a:endParaRPr lang="en-AU"/>
          </a:p>
        </p:txBody>
      </p:sp>
      <p:sp>
        <p:nvSpPr>
          <p:cNvPr id="18" name="object 2">
            <a:extLst>
              <a:ext uri="{FF2B5EF4-FFF2-40B4-BE49-F238E27FC236}">
                <a16:creationId xmlns:a16="http://schemas.microsoft.com/office/drawing/2014/main" id="{73EB8F2A-BD03-418A-A801-67860C754743}"/>
              </a:ext>
            </a:extLst>
          </p:cNvPr>
          <p:cNvSpPr txBox="1"/>
          <p:nvPr/>
        </p:nvSpPr>
        <p:spPr>
          <a:xfrm>
            <a:off x="3635133" y="310955"/>
            <a:ext cx="9071778" cy="684968"/>
          </a:xfrm>
          <a:prstGeom prst="rect">
            <a:avLst/>
          </a:prstGeom>
        </p:spPr>
        <p:txBody>
          <a:bodyPr vert="horz" wrap="square" lIns="0" tIns="7784" rIns="0" bIns="0" rtlCol="0">
            <a:spAutoFit/>
          </a:bodyPr>
          <a:lstStyle/>
          <a:p>
            <a:pPr marL="11977">
              <a:spcBef>
                <a:spcPts val="409"/>
              </a:spcBef>
            </a:pPr>
            <a:r>
              <a:rPr lang="en-AU" sz="4400" b="1">
                <a:solidFill>
                  <a:srgbClr val="761F00"/>
                </a:solidFill>
                <a:latin typeface="Arial"/>
                <a:cs typeface="Arial"/>
              </a:rPr>
              <a:t>HOW TO USE THIS RESOURCE</a:t>
            </a:r>
            <a:endParaRPr lang="en-AU" sz="4400">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a:solidFill>
                  <a:schemeClr val="tx1">
                    <a:lumMod val="75000"/>
                    <a:lumOff val="25000"/>
                  </a:schemeClr>
                </a:solidFill>
              </a:rPr>
              <a:t>FOOD SECURITY</a:t>
            </a:r>
            <a:endParaRPr sz="2400" b="1">
              <a:solidFill>
                <a:schemeClr val="tx1">
                  <a:lumMod val="75000"/>
                  <a:lumOff val="25000"/>
                </a:schemeClr>
              </a:solidFill>
            </a:endParaRPr>
          </a:p>
        </p:txBody>
      </p:sp>
      <p:sp>
        <p:nvSpPr>
          <p:cNvPr id="15" name="object 15"/>
          <p:cNvSpPr/>
          <p:nvPr/>
        </p:nvSpPr>
        <p:spPr>
          <a:xfrm>
            <a:off x="3064669" y="359632"/>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7" name="object 2">
            <a:extLst>
              <a:ext uri="{FF2B5EF4-FFF2-40B4-BE49-F238E27FC236}">
                <a16:creationId xmlns:a16="http://schemas.microsoft.com/office/drawing/2014/main" id="{CECA5474-FAC8-C245-8589-D0C8ED06320C}"/>
              </a:ext>
            </a:extLst>
          </p:cNvPr>
          <p:cNvSpPr txBox="1"/>
          <p:nvPr/>
        </p:nvSpPr>
        <p:spPr>
          <a:xfrm>
            <a:off x="3417761" y="313471"/>
            <a:ext cx="9809405" cy="623413"/>
          </a:xfrm>
          <a:prstGeom prst="rect">
            <a:avLst/>
          </a:prstGeom>
        </p:spPr>
        <p:txBody>
          <a:bodyPr vert="horz" wrap="square" lIns="0" tIns="7784" rIns="0" bIns="0" rtlCol="0">
            <a:spAutoFit/>
          </a:bodyPr>
          <a:lstStyle/>
          <a:p>
            <a:pPr marL="11977">
              <a:spcBef>
                <a:spcPts val="409"/>
              </a:spcBef>
            </a:pPr>
            <a:r>
              <a:rPr lang="en-AU" sz="4000" b="1">
                <a:solidFill>
                  <a:srgbClr val="761F00"/>
                </a:solidFill>
                <a:latin typeface="Arial"/>
                <a:cs typeface="Arial"/>
              </a:rPr>
              <a:t>CATHOLIC SOCIAL TEACHING</a:t>
            </a:r>
            <a:endParaRPr lang="en-AU" sz="4000">
              <a:latin typeface="Arial"/>
              <a:cs typeface="Arial"/>
            </a:endParaRPr>
          </a:p>
        </p:txBody>
      </p:sp>
      <p:sp>
        <p:nvSpPr>
          <p:cNvPr id="8" name="TextBox 7">
            <a:extLst>
              <a:ext uri="{FF2B5EF4-FFF2-40B4-BE49-F238E27FC236}">
                <a16:creationId xmlns:a16="http://schemas.microsoft.com/office/drawing/2014/main" id="{2245AB0F-9FEC-46D4-A8B7-EE9C68EFE276}"/>
              </a:ext>
            </a:extLst>
          </p:cNvPr>
          <p:cNvSpPr txBox="1"/>
          <p:nvPr/>
        </p:nvSpPr>
        <p:spPr>
          <a:xfrm>
            <a:off x="1721153" y="1723213"/>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solidFill>
                  <a:srgbClr val="761F00"/>
                </a:solidFill>
                <a:latin typeface="Roboto"/>
                <a:cs typeface="Arial"/>
              </a:rPr>
              <a:t>HUMAN DIGNITY</a:t>
            </a:r>
          </a:p>
          <a:p>
            <a:endParaRPr lang="en-US">
              <a:cs typeface="Arial"/>
            </a:endParaRPr>
          </a:p>
        </p:txBody>
      </p:sp>
      <p:pic>
        <p:nvPicPr>
          <p:cNvPr id="9" name="Graphic 7" descr="Universal access">
            <a:extLst>
              <a:ext uri="{FF2B5EF4-FFF2-40B4-BE49-F238E27FC236}">
                <a16:creationId xmlns:a16="http://schemas.microsoft.com/office/drawing/2014/main" id="{77110421-0FC2-4AD7-A50D-91ABEE200A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0493" y="1417656"/>
            <a:ext cx="914400" cy="933897"/>
          </a:xfrm>
          <a:prstGeom prst="rect">
            <a:avLst/>
          </a:prstGeom>
        </p:spPr>
      </p:pic>
      <p:pic>
        <p:nvPicPr>
          <p:cNvPr id="10" name="Graphic 8" descr="Group">
            <a:extLst>
              <a:ext uri="{FF2B5EF4-FFF2-40B4-BE49-F238E27FC236}">
                <a16:creationId xmlns:a16="http://schemas.microsoft.com/office/drawing/2014/main" id="{63DD69E0-BDB5-4DB1-B950-0EDA6EB722E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37947" y="1417656"/>
            <a:ext cx="914400" cy="914400"/>
          </a:xfrm>
          <a:prstGeom prst="rect">
            <a:avLst/>
          </a:prstGeom>
        </p:spPr>
      </p:pic>
      <p:sp>
        <p:nvSpPr>
          <p:cNvPr id="11" name="TextBox 10">
            <a:extLst>
              <a:ext uri="{FF2B5EF4-FFF2-40B4-BE49-F238E27FC236}">
                <a16:creationId xmlns:a16="http://schemas.microsoft.com/office/drawing/2014/main" id="{8F499C4E-9156-4190-BBC5-B338A86BBA8C}"/>
              </a:ext>
            </a:extLst>
          </p:cNvPr>
          <p:cNvSpPr txBox="1"/>
          <p:nvPr/>
        </p:nvSpPr>
        <p:spPr>
          <a:xfrm>
            <a:off x="7933875" y="1729609"/>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solidFill>
                  <a:srgbClr val="761F00"/>
                </a:solidFill>
                <a:latin typeface="Roboto"/>
                <a:cs typeface="Arial"/>
              </a:rPr>
              <a:t>SOLIDARITY</a:t>
            </a:r>
          </a:p>
          <a:p>
            <a:endParaRPr lang="en-US">
              <a:cs typeface="Arial"/>
            </a:endParaRPr>
          </a:p>
        </p:txBody>
      </p:sp>
      <p:sp>
        <p:nvSpPr>
          <p:cNvPr id="13" name="TextBox 12">
            <a:extLst>
              <a:ext uri="{FF2B5EF4-FFF2-40B4-BE49-F238E27FC236}">
                <a16:creationId xmlns:a16="http://schemas.microsoft.com/office/drawing/2014/main" id="{F5A43FA4-DCEE-451B-92E0-D4870A45DE3B}"/>
              </a:ext>
            </a:extLst>
          </p:cNvPr>
          <p:cNvSpPr txBox="1"/>
          <p:nvPr/>
        </p:nvSpPr>
        <p:spPr>
          <a:xfrm>
            <a:off x="7955881" y="4298973"/>
            <a:ext cx="3581895"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solidFill>
                  <a:srgbClr val="761F00"/>
                </a:solidFill>
                <a:latin typeface="Roboto"/>
                <a:cs typeface="Arial"/>
              </a:rPr>
              <a:t>THE COMMON GOOD</a:t>
            </a:r>
          </a:p>
        </p:txBody>
      </p:sp>
      <p:sp>
        <p:nvSpPr>
          <p:cNvPr id="18" name="TextBox 17">
            <a:extLst>
              <a:ext uri="{FF2B5EF4-FFF2-40B4-BE49-F238E27FC236}">
                <a16:creationId xmlns:a16="http://schemas.microsoft.com/office/drawing/2014/main" id="{139CE0F5-FDE9-4112-AD6D-AEAD3A0D26E1}"/>
              </a:ext>
            </a:extLst>
          </p:cNvPr>
          <p:cNvSpPr txBox="1"/>
          <p:nvPr/>
        </p:nvSpPr>
        <p:spPr>
          <a:xfrm>
            <a:off x="1611069" y="4278094"/>
            <a:ext cx="27432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solidFill>
                  <a:srgbClr val="761F00"/>
                </a:solidFill>
                <a:latin typeface="Roboto"/>
                <a:cs typeface="Arial"/>
              </a:rPr>
              <a:t>CARE FOR OUR COMMON HOME</a:t>
            </a:r>
          </a:p>
        </p:txBody>
      </p:sp>
      <p:pic>
        <p:nvPicPr>
          <p:cNvPr id="19" name="Graphic 18" descr="Earth globe Asia and Australia">
            <a:extLst>
              <a:ext uri="{FF2B5EF4-FFF2-40B4-BE49-F238E27FC236}">
                <a16:creationId xmlns:a16="http://schemas.microsoft.com/office/drawing/2014/main" id="{135FAB61-4548-4119-8F05-881F9132ACE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43818" y="4144059"/>
            <a:ext cx="914400" cy="914400"/>
          </a:xfrm>
          <a:prstGeom prst="rect">
            <a:avLst/>
          </a:prstGeom>
        </p:spPr>
      </p:pic>
      <p:pic>
        <p:nvPicPr>
          <p:cNvPr id="21" name="Graphic 20" descr="Cheers">
            <a:extLst>
              <a:ext uri="{FF2B5EF4-FFF2-40B4-BE49-F238E27FC236}">
                <a16:creationId xmlns:a16="http://schemas.microsoft.com/office/drawing/2014/main" id="{39E9E030-31D5-422D-B26E-0DB49F206C1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66896" y="4034368"/>
            <a:ext cx="914400" cy="914400"/>
          </a:xfrm>
          <a:prstGeom prst="rect">
            <a:avLst/>
          </a:prstGeom>
        </p:spPr>
      </p:pic>
      <p:sp>
        <p:nvSpPr>
          <p:cNvPr id="22" name="TextBox 21">
            <a:extLst>
              <a:ext uri="{FF2B5EF4-FFF2-40B4-BE49-F238E27FC236}">
                <a16:creationId xmlns:a16="http://schemas.microsoft.com/office/drawing/2014/main" id="{2AA7DDDD-C131-43C4-861C-422D812BECAF}"/>
              </a:ext>
            </a:extLst>
          </p:cNvPr>
          <p:cNvSpPr txBox="1"/>
          <p:nvPr/>
        </p:nvSpPr>
        <p:spPr>
          <a:xfrm>
            <a:off x="681719" y="5092876"/>
            <a:ext cx="5881384" cy="1446550"/>
          </a:xfrm>
          <a:prstGeom prst="rect">
            <a:avLst/>
          </a:prstGeom>
          <a:noFill/>
        </p:spPr>
        <p:txBody>
          <a:bodyPr wrap="square" rtlCol="0">
            <a:spAutoFit/>
          </a:bodyPr>
          <a:lstStyle/>
          <a:p>
            <a:r>
              <a:rPr lang="en-AU" sz="2200">
                <a:latin typeface="Roboto" pitchFamily="2" charset="0"/>
                <a:ea typeface="Roboto" pitchFamily="2" charset="0"/>
              </a:rPr>
              <a:t>In caring for our common home, we are caring for the land and sea in which many around the world rely on as a means of food production, consumption and security. </a:t>
            </a:r>
          </a:p>
        </p:txBody>
      </p:sp>
      <p:sp>
        <p:nvSpPr>
          <p:cNvPr id="23" name="TextBox 22">
            <a:extLst>
              <a:ext uri="{FF2B5EF4-FFF2-40B4-BE49-F238E27FC236}">
                <a16:creationId xmlns:a16="http://schemas.microsoft.com/office/drawing/2014/main" id="{E5E58B7D-9453-4820-B584-A00EF570C348}"/>
              </a:ext>
            </a:extLst>
          </p:cNvPr>
          <p:cNvSpPr txBox="1"/>
          <p:nvPr/>
        </p:nvSpPr>
        <p:spPr>
          <a:xfrm>
            <a:off x="6937947" y="2126420"/>
            <a:ext cx="5846868" cy="1107996"/>
          </a:xfrm>
          <a:prstGeom prst="rect">
            <a:avLst/>
          </a:prstGeom>
          <a:noFill/>
        </p:spPr>
        <p:txBody>
          <a:bodyPr wrap="square" lIns="91440" tIns="45720" rIns="91440" bIns="45720" rtlCol="0" anchor="t">
            <a:spAutoFit/>
          </a:bodyPr>
          <a:lstStyle/>
          <a:p>
            <a:r>
              <a:rPr lang="en-AU" sz="2200">
                <a:latin typeface="Roboto"/>
                <a:ea typeface="Roboto" pitchFamily="2" charset="0"/>
              </a:rPr>
              <a:t>As one global family, we stand in solidarity with our brothers and sisters in promoting their rights to equal access to food.</a:t>
            </a:r>
          </a:p>
        </p:txBody>
      </p:sp>
      <p:sp>
        <p:nvSpPr>
          <p:cNvPr id="24" name="TextBox 23">
            <a:extLst>
              <a:ext uri="{FF2B5EF4-FFF2-40B4-BE49-F238E27FC236}">
                <a16:creationId xmlns:a16="http://schemas.microsoft.com/office/drawing/2014/main" id="{4CB226E5-10FD-4873-AE31-D776EEE06EC8}"/>
              </a:ext>
            </a:extLst>
          </p:cNvPr>
          <p:cNvSpPr txBox="1"/>
          <p:nvPr/>
        </p:nvSpPr>
        <p:spPr>
          <a:xfrm>
            <a:off x="643818" y="2157322"/>
            <a:ext cx="5881385" cy="1107996"/>
          </a:xfrm>
          <a:prstGeom prst="rect">
            <a:avLst/>
          </a:prstGeom>
          <a:noFill/>
        </p:spPr>
        <p:txBody>
          <a:bodyPr wrap="square" lIns="91440" tIns="45720" rIns="91440" bIns="45720" rtlCol="0" anchor="t">
            <a:spAutoFit/>
          </a:bodyPr>
          <a:lstStyle/>
          <a:p>
            <a:r>
              <a:rPr lang="en-AU" sz="2200">
                <a:latin typeface="Roboto"/>
                <a:ea typeface="Roboto" pitchFamily="2" charset="0"/>
              </a:rPr>
              <a:t>As we are all made in the image and likeness of God, we have a responsibility to ensure all individuals do not suffer from hunger.</a:t>
            </a:r>
          </a:p>
        </p:txBody>
      </p:sp>
      <p:sp>
        <p:nvSpPr>
          <p:cNvPr id="25" name="TextBox 24">
            <a:extLst>
              <a:ext uri="{FF2B5EF4-FFF2-40B4-BE49-F238E27FC236}">
                <a16:creationId xmlns:a16="http://schemas.microsoft.com/office/drawing/2014/main" id="{BBD405CD-A734-427A-AF2A-3EC6AFF9B01C}"/>
              </a:ext>
            </a:extLst>
          </p:cNvPr>
          <p:cNvSpPr txBox="1"/>
          <p:nvPr/>
        </p:nvSpPr>
        <p:spPr>
          <a:xfrm>
            <a:off x="7112337" y="4924425"/>
            <a:ext cx="6015973" cy="1785104"/>
          </a:xfrm>
          <a:prstGeom prst="rect">
            <a:avLst/>
          </a:prstGeom>
          <a:noFill/>
        </p:spPr>
        <p:txBody>
          <a:bodyPr wrap="square" rtlCol="0">
            <a:spAutoFit/>
          </a:bodyPr>
          <a:lstStyle/>
          <a:p>
            <a:r>
              <a:rPr lang="en-AU" sz="2200">
                <a:latin typeface="Roboto" pitchFamily="2" charset="0"/>
                <a:ea typeface="Roboto" pitchFamily="2" charset="0"/>
              </a:rPr>
              <a:t>Governments and businesses need to ensure that the needs of each affected community are being considered when decisions are made regarding food growth, production, sale and consumption. </a:t>
            </a:r>
          </a:p>
        </p:txBody>
      </p:sp>
    </p:spTree>
    <p:extLst>
      <p:ext uri="{BB962C8B-B14F-4D97-AF65-F5344CB8AC3E}">
        <p14:creationId xmlns:p14="http://schemas.microsoft.com/office/powerpoint/2010/main" val="3546529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823402" y="276874"/>
            <a:ext cx="1921207" cy="750757"/>
          </a:xfrm>
          <a:prstGeom prst="rect">
            <a:avLst/>
          </a:prstGeom>
        </p:spPr>
        <p:txBody>
          <a:bodyPr vert="horz" wrap="square" lIns="0" tIns="11976" rIns="0" bIns="0" rtlCol="0">
            <a:spAutoFit/>
          </a:bodyPr>
          <a:lstStyle/>
          <a:p>
            <a:pPr marL="11977" marR="4790" algn="l">
              <a:spcBef>
                <a:spcPts val="94"/>
              </a:spcBef>
            </a:pPr>
            <a:r>
              <a:rPr lang="en-AU" sz="2400" b="1" spc="-9">
                <a:solidFill>
                  <a:schemeClr val="tx1">
                    <a:lumMod val="75000"/>
                    <a:lumOff val="25000"/>
                  </a:schemeClr>
                </a:solidFill>
              </a:rPr>
              <a:t>FOOD SECURITY</a:t>
            </a:r>
            <a:endParaRPr sz="2400" b="1">
              <a:solidFill>
                <a:schemeClr val="tx1">
                  <a:lumMod val="75000"/>
                  <a:lumOff val="25000"/>
                </a:schemeClr>
              </a:solidFill>
            </a:endParaRPr>
          </a:p>
        </p:txBody>
      </p:sp>
      <p:sp>
        <p:nvSpPr>
          <p:cNvPr id="15" name="object 15"/>
          <p:cNvSpPr/>
          <p:nvPr/>
        </p:nvSpPr>
        <p:spPr>
          <a:xfrm>
            <a:off x="2836072" y="397741"/>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a:p>
        </p:txBody>
      </p:sp>
      <p:sp>
        <p:nvSpPr>
          <p:cNvPr id="16" name="object 16"/>
          <p:cNvSpPr/>
          <p:nvPr/>
        </p:nvSpPr>
        <p:spPr>
          <a:xfrm>
            <a:off x="382737" y="390534"/>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7" name="object 2">
            <a:extLst>
              <a:ext uri="{FF2B5EF4-FFF2-40B4-BE49-F238E27FC236}">
                <a16:creationId xmlns:a16="http://schemas.microsoft.com/office/drawing/2014/main" id="{CECA5474-FAC8-C245-8589-D0C8ED06320C}"/>
              </a:ext>
            </a:extLst>
          </p:cNvPr>
          <p:cNvSpPr txBox="1"/>
          <p:nvPr/>
        </p:nvSpPr>
        <p:spPr>
          <a:xfrm>
            <a:off x="3417761" y="313471"/>
            <a:ext cx="9809405" cy="623413"/>
          </a:xfrm>
          <a:prstGeom prst="rect">
            <a:avLst/>
          </a:prstGeom>
        </p:spPr>
        <p:txBody>
          <a:bodyPr vert="horz" wrap="square" lIns="0" tIns="7784" rIns="0" bIns="0" rtlCol="0">
            <a:spAutoFit/>
          </a:bodyPr>
          <a:lstStyle/>
          <a:p>
            <a:pPr marL="11977">
              <a:spcBef>
                <a:spcPts val="409"/>
              </a:spcBef>
            </a:pPr>
            <a:r>
              <a:rPr lang="en-AU" sz="4000" b="1">
                <a:solidFill>
                  <a:srgbClr val="761F00"/>
                </a:solidFill>
                <a:latin typeface="Arial"/>
                <a:cs typeface="Arial"/>
              </a:rPr>
              <a:t>CATHOLIC SOCIAL TEACHING</a:t>
            </a:r>
            <a:endParaRPr lang="en-AU" sz="4000">
              <a:latin typeface="Arial"/>
              <a:cs typeface="Arial"/>
            </a:endParaRPr>
          </a:p>
        </p:txBody>
      </p:sp>
      <p:sp>
        <p:nvSpPr>
          <p:cNvPr id="8" name="TextBox 7">
            <a:extLst>
              <a:ext uri="{FF2B5EF4-FFF2-40B4-BE49-F238E27FC236}">
                <a16:creationId xmlns:a16="http://schemas.microsoft.com/office/drawing/2014/main" id="{2245AB0F-9FEC-46D4-A8B7-EE9C68EFE276}"/>
              </a:ext>
            </a:extLst>
          </p:cNvPr>
          <p:cNvSpPr txBox="1"/>
          <p:nvPr/>
        </p:nvSpPr>
        <p:spPr>
          <a:xfrm>
            <a:off x="2570239" y="1977273"/>
            <a:ext cx="456936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solidFill>
                  <a:srgbClr val="761F00"/>
                </a:solidFill>
                <a:latin typeface="Roboto"/>
                <a:cs typeface="Arial"/>
              </a:rPr>
              <a:t>SUBSIDIARITY/PARTICIPATION</a:t>
            </a:r>
          </a:p>
          <a:p>
            <a:endParaRPr lang="en-US">
              <a:cs typeface="Arial"/>
            </a:endParaRPr>
          </a:p>
        </p:txBody>
      </p:sp>
      <p:sp>
        <p:nvSpPr>
          <p:cNvPr id="18" name="TextBox 17">
            <a:extLst>
              <a:ext uri="{FF2B5EF4-FFF2-40B4-BE49-F238E27FC236}">
                <a16:creationId xmlns:a16="http://schemas.microsoft.com/office/drawing/2014/main" id="{139CE0F5-FDE9-4112-AD6D-AEAD3A0D26E1}"/>
              </a:ext>
            </a:extLst>
          </p:cNvPr>
          <p:cNvSpPr txBox="1"/>
          <p:nvPr/>
        </p:nvSpPr>
        <p:spPr>
          <a:xfrm>
            <a:off x="2570847" y="4319829"/>
            <a:ext cx="575033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solidFill>
                  <a:srgbClr val="761F00"/>
                </a:solidFill>
                <a:latin typeface="Roboto"/>
                <a:cs typeface="Arial"/>
              </a:rPr>
              <a:t>PREFERENTIAL OPTION FOR THE POOR</a:t>
            </a:r>
          </a:p>
        </p:txBody>
      </p:sp>
      <p:sp>
        <p:nvSpPr>
          <p:cNvPr id="22" name="TextBox 21">
            <a:extLst>
              <a:ext uri="{FF2B5EF4-FFF2-40B4-BE49-F238E27FC236}">
                <a16:creationId xmlns:a16="http://schemas.microsoft.com/office/drawing/2014/main" id="{2AA7DDDD-C131-43C4-861C-422D812BECAF}"/>
              </a:ext>
            </a:extLst>
          </p:cNvPr>
          <p:cNvSpPr txBox="1"/>
          <p:nvPr/>
        </p:nvSpPr>
        <p:spPr>
          <a:xfrm>
            <a:off x="1456409" y="4915034"/>
            <a:ext cx="5881384" cy="430887"/>
          </a:xfrm>
          <a:prstGeom prst="rect">
            <a:avLst/>
          </a:prstGeom>
          <a:noFill/>
        </p:spPr>
        <p:txBody>
          <a:bodyPr wrap="square" lIns="91440" tIns="45720" rIns="91440" bIns="45720" rtlCol="0" anchor="t">
            <a:spAutoFit/>
          </a:bodyPr>
          <a:lstStyle/>
          <a:p>
            <a:endParaRPr lang="en-AU" sz="2200">
              <a:latin typeface="Roboto"/>
              <a:ea typeface="Roboto" pitchFamily="2" charset="0"/>
            </a:endParaRPr>
          </a:p>
        </p:txBody>
      </p:sp>
      <p:sp>
        <p:nvSpPr>
          <p:cNvPr id="24" name="TextBox 23">
            <a:extLst>
              <a:ext uri="{FF2B5EF4-FFF2-40B4-BE49-F238E27FC236}">
                <a16:creationId xmlns:a16="http://schemas.microsoft.com/office/drawing/2014/main" id="{4CB226E5-10FD-4873-AE31-D776EEE06EC8}"/>
              </a:ext>
            </a:extLst>
          </p:cNvPr>
          <p:cNvSpPr txBox="1"/>
          <p:nvPr/>
        </p:nvSpPr>
        <p:spPr>
          <a:xfrm>
            <a:off x="872400" y="2398679"/>
            <a:ext cx="11942862" cy="1107996"/>
          </a:xfrm>
          <a:prstGeom prst="rect">
            <a:avLst/>
          </a:prstGeom>
          <a:noFill/>
        </p:spPr>
        <p:txBody>
          <a:bodyPr wrap="square" lIns="91440" tIns="45720" rIns="91440" bIns="45720" rtlCol="0" anchor="t">
            <a:spAutoFit/>
          </a:bodyPr>
          <a:lstStyle/>
          <a:p>
            <a:r>
              <a:rPr lang="en-AU" sz="2200">
                <a:latin typeface="Roboto"/>
                <a:ea typeface="Roboto" pitchFamily="2" charset="0"/>
              </a:rPr>
              <a:t>It is important for communities to be involved in decisions regarding food security and their lives. Additionally, we should support communities to use their own strengths and skills as a tool to establishing and maintaining food security.</a:t>
            </a:r>
          </a:p>
        </p:txBody>
      </p:sp>
      <p:sp>
        <p:nvSpPr>
          <p:cNvPr id="2" name="TextBox 1">
            <a:extLst>
              <a:ext uri="{FF2B5EF4-FFF2-40B4-BE49-F238E27FC236}">
                <a16:creationId xmlns:a16="http://schemas.microsoft.com/office/drawing/2014/main" id="{C12F4D50-7135-4D7E-9393-36E027DA6672}"/>
              </a:ext>
            </a:extLst>
          </p:cNvPr>
          <p:cNvSpPr txBox="1"/>
          <p:nvPr/>
        </p:nvSpPr>
        <p:spPr>
          <a:xfrm>
            <a:off x="931119" y="4746907"/>
            <a:ext cx="11663865"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latin typeface="Roboto"/>
                <a:cs typeface="Times New Roman"/>
              </a:rPr>
              <a:t>Poverty and food security are intertwined. Without access to resources, many do not have the ability to access food as well as grow their own food in order to make an income. It is essential that we work towards eliminating poverty if we are to seriously address the issue of food security. </a:t>
            </a:r>
          </a:p>
        </p:txBody>
      </p:sp>
      <p:pic>
        <p:nvPicPr>
          <p:cNvPr id="3" name="Graphic 3" descr="Boardroom">
            <a:extLst>
              <a:ext uri="{FF2B5EF4-FFF2-40B4-BE49-F238E27FC236}">
                <a16:creationId xmlns:a16="http://schemas.microsoft.com/office/drawing/2014/main" id="{429F7273-1643-4704-A14E-9B98CDE36A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8809" y="1266164"/>
            <a:ext cx="1447887" cy="1410114"/>
          </a:xfrm>
          <a:prstGeom prst="rect">
            <a:avLst/>
          </a:prstGeom>
        </p:spPr>
      </p:pic>
      <p:grpSp>
        <p:nvGrpSpPr>
          <p:cNvPr id="6" name="Group 5">
            <a:extLst>
              <a:ext uri="{FF2B5EF4-FFF2-40B4-BE49-F238E27FC236}">
                <a16:creationId xmlns:a16="http://schemas.microsoft.com/office/drawing/2014/main" id="{E37E452D-D2B5-4163-9EDE-4BD0045563E8}"/>
              </a:ext>
            </a:extLst>
          </p:cNvPr>
          <p:cNvGrpSpPr/>
          <p:nvPr/>
        </p:nvGrpSpPr>
        <p:grpSpPr>
          <a:xfrm rot="900000">
            <a:off x="1066894" y="3870454"/>
            <a:ext cx="1371366" cy="1257381"/>
            <a:chOff x="1905083" y="3324225"/>
            <a:chExt cx="1371366" cy="1257381"/>
          </a:xfrm>
        </p:grpSpPr>
        <p:pic>
          <p:nvPicPr>
            <p:cNvPr id="4" name="Graphic 4" descr="Open hand">
              <a:extLst>
                <a:ext uri="{FF2B5EF4-FFF2-40B4-BE49-F238E27FC236}">
                  <a16:creationId xmlns:a16="http://schemas.microsoft.com/office/drawing/2014/main" id="{E801AF15-E8E4-4FC2-B89A-785A9CD61DC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05083" y="3667206"/>
              <a:ext cx="914172" cy="914400"/>
            </a:xfrm>
            <a:prstGeom prst="rect">
              <a:avLst/>
            </a:prstGeom>
          </p:spPr>
        </p:pic>
        <p:pic>
          <p:nvPicPr>
            <p:cNvPr id="5" name="Graphic 5" descr="Protecting hand">
              <a:extLst>
                <a:ext uri="{FF2B5EF4-FFF2-40B4-BE49-F238E27FC236}">
                  <a16:creationId xmlns:a16="http://schemas.microsoft.com/office/drawing/2014/main" id="{2F4BD961-0846-4FAB-9E44-615CFD9235E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362277" y="3324225"/>
              <a:ext cx="914172" cy="914400"/>
            </a:xfrm>
            <a:prstGeom prst="rect">
              <a:avLst/>
            </a:prstGeom>
          </p:spPr>
        </p:pic>
      </p:grpSp>
    </p:spTree>
    <p:extLst>
      <p:ext uri="{BB962C8B-B14F-4D97-AF65-F5344CB8AC3E}">
        <p14:creationId xmlns:p14="http://schemas.microsoft.com/office/powerpoint/2010/main" val="3450625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a:solidFill>
                  <a:schemeClr val="tx1">
                    <a:lumMod val="75000"/>
                    <a:lumOff val="25000"/>
                  </a:schemeClr>
                </a:solidFill>
              </a:rPr>
              <a:t>FOOD SECURITY</a:t>
            </a:r>
            <a:endParaRPr sz="2400" b="1">
              <a:solidFill>
                <a:schemeClr val="tx1">
                  <a:lumMod val="75000"/>
                  <a:lumOff val="25000"/>
                </a:schemeClr>
              </a:solidFill>
            </a:endParaRPr>
          </a:p>
        </p:txBody>
      </p:sp>
      <p:sp>
        <p:nvSpPr>
          <p:cNvPr id="15" name="object 15"/>
          <p:cNvSpPr/>
          <p:nvPr/>
        </p:nvSpPr>
        <p:spPr>
          <a:xfrm>
            <a:off x="3064669" y="359632"/>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7" name="object 2">
            <a:extLst>
              <a:ext uri="{FF2B5EF4-FFF2-40B4-BE49-F238E27FC236}">
                <a16:creationId xmlns:a16="http://schemas.microsoft.com/office/drawing/2014/main" id="{CECA5474-FAC8-C245-8589-D0C8ED06320C}"/>
              </a:ext>
            </a:extLst>
          </p:cNvPr>
          <p:cNvSpPr txBox="1"/>
          <p:nvPr/>
        </p:nvSpPr>
        <p:spPr>
          <a:xfrm>
            <a:off x="3417761" y="313471"/>
            <a:ext cx="9809405" cy="623413"/>
          </a:xfrm>
          <a:prstGeom prst="rect">
            <a:avLst/>
          </a:prstGeom>
        </p:spPr>
        <p:txBody>
          <a:bodyPr vert="horz" wrap="square" lIns="0" tIns="7784" rIns="0" bIns="0" rtlCol="0">
            <a:spAutoFit/>
          </a:bodyPr>
          <a:lstStyle/>
          <a:p>
            <a:pPr marL="11977">
              <a:spcBef>
                <a:spcPts val="409"/>
              </a:spcBef>
            </a:pPr>
            <a:r>
              <a:rPr lang="en-AU" sz="4000" b="1">
                <a:solidFill>
                  <a:srgbClr val="761F00"/>
                </a:solidFill>
                <a:latin typeface="Arial"/>
                <a:cs typeface="Arial"/>
              </a:rPr>
              <a:t>CARITAS AUSTRALIA’S RESPONSE</a:t>
            </a:r>
            <a:endParaRPr lang="en-AU" sz="4000">
              <a:latin typeface="Arial"/>
              <a:cs typeface="Arial"/>
            </a:endParaRPr>
          </a:p>
        </p:txBody>
      </p:sp>
      <p:sp>
        <p:nvSpPr>
          <p:cNvPr id="9" name="Text Placeholder 6">
            <a:extLst>
              <a:ext uri="{FF2B5EF4-FFF2-40B4-BE49-F238E27FC236}">
                <a16:creationId xmlns:a16="http://schemas.microsoft.com/office/drawing/2014/main" id="{FCBF905A-DADD-4F11-9A4D-B8C8D0072710}"/>
              </a:ext>
            </a:extLst>
          </p:cNvPr>
          <p:cNvSpPr txBox="1">
            <a:spLocks/>
          </p:cNvSpPr>
          <p:nvPr/>
        </p:nvSpPr>
        <p:spPr>
          <a:xfrm>
            <a:off x="611333" y="1495425"/>
            <a:ext cx="12206923" cy="3886241"/>
          </a:xfrm>
          <a:prstGeom prst="rect">
            <a:avLst/>
          </a:prstGeom>
        </p:spPr>
        <p:txBody>
          <a:bodyPr lIns="91440" tIns="45720" rIns="91440" bIns="45720" anchor="t"/>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pPr>
              <a:spcAft>
                <a:spcPts val="600"/>
              </a:spcAft>
            </a:pPr>
            <a:r>
              <a:rPr lang="en-AU" sz="2200" kern="0">
                <a:latin typeface="Roboto"/>
                <a:ea typeface="Roboto" pitchFamily="2" charset="0"/>
              </a:rPr>
              <a:t>With our partners, we work to ensure that farmers, families and communities are at the centre of the decision-making process. Our long-term programs focus on strategies that promote good nutrition, community control, and safeguarding the environment. We aim to empower vulnerable people so they can establish sustainable food sources and develop income streams for life.</a:t>
            </a:r>
            <a:br>
              <a:rPr lang="en-AU" sz="2200" kern="0">
                <a:latin typeface="Roboto" pitchFamily="2" charset="0"/>
                <a:ea typeface="Roboto" pitchFamily="2" charset="0"/>
              </a:rPr>
            </a:br>
            <a:br>
              <a:rPr lang="en-AU" sz="2200" kern="0">
                <a:latin typeface="Roboto" pitchFamily="2" charset="0"/>
                <a:ea typeface="Roboto" pitchFamily="2" charset="0"/>
              </a:rPr>
            </a:br>
            <a:r>
              <a:rPr lang="en-AU" sz="2200" b="1" kern="0">
                <a:latin typeface="Roboto"/>
                <a:ea typeface="Roboto" pitchFamily="2" charset="0"/>
              </a:rPr>
              <a:t>Strategies might include:</a:t>
            </a:r>
            <a:endParaRPr lang="en-US">
              <a:cs typeface="Times New Roman" panose="02020603050405020304"/>
            </a:endParaRPr>
          </a:p>
          <a:p>
            <a:pPr marL="342900" indent="-342900">
              <a:buFont typeface="Arial" panose="020B0604020202020204" pitchFamily="34" charset="0"/>
              <a:buChar char="•"/>
            </a:pPr>
            <a:r>
              <a:rPr lang="en-AU" sz="2200" kern="0">
                <a:latin typeface="Roboto"/>
                <a:ea typeface="Roboto" pitchFamily="2" charset="0"/>
              </a:rPr>
              <a:t>training in farming skills</a:t>
            </a:r>
          </a:p>
          <a:p>
            <a:pPr marL="342900" indent="-342900">
              <a:buFont typeface="Arial" panose="020B0604020202020204" pitchFamily="34" charset="0"/>
              <a:buChar char="•"/>
            </a:pPr>
            <a:r>
              <a:rPr lang="en-AU" sz="2200" kern="0">
                <a:latin typeface="Roboto"/>
                <a:ea typeface="Roboto" pitchFamily="2" charset="0"/>
              </a:rPr>
              <a:t>improving crop management and crop productivity</a:t>
            </a:r>
          </a:p>
          <a:p>
            <a:pPr marL="342900" indent="-342900">
              <a:buFont typeface="Arial" panose="020B0604020202020204" pitchFamily="34" charset="0"/>
              <a:buChar char="•"/>
            </a:pPr>
            <a:r>
              <a:rPr lang="en-AU" sz="2200" kern="0">
                <a:latin typeface="Roboto"/>
                <a:ea typeface="Roboto" pitchFamily="2" charset="0"/>
              </a:rPr>
              <a:t>increasing access to local markets</a:t>
            </a:r>
          </a:p>
          <a:p>
            <a:pPr marL="342900" indent="-342900">
              <a:buFont typeface="Arial" panose="020B0604020202020204" pitchFamily="34" charset="0"/>
              <a:buChar char="•"/>
            </a:pPr>
            <a:r>
              <a:rPr lang="en-AU" sz="2200" kern="0">
                <a:latin typeface="Roboto"/>
                <a:ea typeface="Roboto" pitchFamily="2" charset="0"/>
              </a:rPr>
              <a:t>improving seed selection for different soil types</a:t>
            </a:r>
          </a:p>
          <a:p>
            <a:pPr marL="342900" indent="-342900">
              <a:buFont typeface="Arial" panose="020B0604020202020204" pitchFamily="34" charset="0"/>
              <a:buChar char="•"/>
            </a:pPr>
            <a:r>
              <a:rPr lang="en-AU" sz="2200" kern="0">
                <a:latin typeface="Roboto"/>
                <a:ea typeface="Roboto" pitchFamily="2" charset="0"/>
              </a:rPr>
              <a:t>improving irrigation</a:t>
            </a:r>
          </a:p>
          <a:p>
            <a:pPr marL="342900" indent="-342900">
              <a:buFont typeface="Arial" panose="020B0604020202020204" pitchFamily="34" charset="0"/>
              <a:buChar char="•"/>
            </a:pPr>
            <a:r>
              <a:rPr lang="en-AU" sz="2200" kern="0">
                <a:latin typeface="Roboto"/>
                <a:ea typeface="Roboto" pitchFamily="2" charset="0"/>
              </a:rPr>
              <a:t>promoting organic fertiliser</a:t>
            </a:r>
          </a:p>
          <a:p>
            <a:pPr marL="342900" indent="-342900">
              <a:buFont typeface="Arial" panose="020B0604020202020204" pitchFamily="34" charset="0"/>
              <a:buChar char="•"/>
            </a:pPr>
            <a:r>
              <a:rPr lang="en-AU" sz="2200" kern="0">
                <a:latin typeface="Roboto"/>
                <a:ea typeface="Roboto" pitchFamily="2" charset="0"/>
              </a:rPr>
              <a:t>helping communities develop rainwater collection systems.</a:t>
            </a:r>
            <a:endParaRPr lang="en-AU" sz="2200" b="1" kern="0">
              <a:latin typeface="Roboto"/>
              <a:ea typeface="Roboto" pitchFamily="2" charset="0"/>
            </a:endParaRPr>
          </a:p>
        </p:txBody>
      </p:sp>
    </p:spTree>
    <p:extLst>
      <p:ext uri="{BB962C8B-B14F-4D97-AF65-F5344CB8AC3E}">
        <p14:creationId xmlns:p14="http://schemas.microsoft.com/office/powerpoint/2010/main" val="22529729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4DBC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CFC0E-521C-4276-8183-BEE4C9D157B4}"/>
              </a:ext>
            </a:extLst>
          </p:cNvPr>
          <p:cNvSpPr>
            <a:spLocks noGrp="1"/>
          </p:cNvSpPr>
          <p:nvPr>
            <p:ph type="title"/>
          </p:nvPr>
        </p:nvSpPr>
        <p:spPr>
          <a:xfrm>
            <a:off x="1693069" y="276225"/>
            <a:ext cx="11596688" cy="469900"/>
          </a:xfrm>
        </p:spPr>
        <p:txBody>
          <a:bodyPr lIns="91440" tIns="45720" rIns="91440" bIns="45720" anchor="t"/>
          <a:lstStyle/>
          <a:p>
            <a:r>
              <a:rPr lang="en-AU" sz="4800">
                <a:latin typeface="Arial"/>
                <a:cs typeface="Arial"/>
              </a:rPr>
              <a:t>Case study</a:t>
            </a:r>
          </a:p>
        </p:txBody>
      </p:sp>
      <p:sp>
        <p:nvSpPr>
          <p:cNvPr id="3" name="object 98">
            <a:extLst>
              <a:ext uri="{FF2B5EF4-FFF2-40B4-BE49-F238E27FC236}">
                <a16:creationId xmlns:a16="http://schemas.microsoft.com/office/drawing/2014/main" id="{2881B4A3-A7A6-4E0C-BC52-8A0D506695F8}"/>
              </a:ext>
            </a:extLst>
          </p:cNvPr>
          <p:cNvSpPr/>
          <p:nvPr/>
        </p:nvSpPr>
        <p:spPr>
          <a:xfrm>
            <a:off x="931069" y="401790"/>
            <a:ext cx="609600" cy="620911"/>
          </a:xfrm>
          <a:prstGeom prst="rect">
            <a:avLst/>
          </a:prstGeom>
          <a:blipFill>
            <a:blip r:embed="rId3" cstate="print"/>
            <a:stretch>
              <a:fillRect/>
            </a:stretch>
          </a:blipFill>
        </p:spPr>
        <p:txBody>
          <a:bodyPr wrap="square" lIns="0" tIns="0" rIns="0" bIns="0" rtlCol="0"/>
          <a:lstStyle/>
          <a:p>
            <a:endParaRPr sz="1697"/>
          </a:p>
        </p:txBody>
      </p:sp>
      <p:pic>
        <p:nvPicPr>
          <p:cNvPr id="4" name="Picture Placeholder 9">
            <a:extLst>
              <a:ext uri="{FF2B5EF4-FFF2-40B4-BE49-F238E27FC236}">
                <a16:creationId xmlns:a16="http://schemas.microsoft.com/office/drawing/2014/main" id="{22F5ED73-94BA-480C-B7F5-B9EFFD9B15B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5531"/>
          <a:stretch/>
        </p:blipFill>
        <p:spPr>
          <a:xfrm>
            <a:off x="0" y="1343025"/>
            <a:ext cx="13444538" cy="5715000"/>
          </a:xfrm>
          <a:prstGeom prst="rect">
            <a:avLst/>
          </a:prstGeom>
        </p:spPr>
      </p:pic>
      <p:sp>
        <p:nvSpPr>
          <p:cNvPr id="5" name="TextBox 4">
            <a:extLst>
              <a:ext uri="{FF2B5EF4-FFF2-40B4-BE49-F238E27FC236}">
                <a16:creationId xmlns:a16="http://schemas.microsoft.com/office/drawing/2014/main" id="{AEC281DE-6C6C-4626-80E7-442D7F0BB0F3}"/>
              </a:ext>
            </a:extLst>
          </p:cNvPr>
          <p:cNvSpPr txBox="1"/>
          <p:nvPr/>
        </p:nvSpPr>
        <p:spPr>
          <a:xfrm>
            <a:off x="11370469" y="6824964"/>
            <a:ext cx="3293269" cy="246221"/>
          </a:xfrm>
          <a:prstGeom prst="rect">
            <a:avLst/>
          </a:prstGeom>
          <a:noFill/>
        </p:spPr>
        <p:txBody>
          <a:bodyPr wrap="square" rtlCol="0">
            <a:spAutoFit/>
          </a:bodyPr>
          <a:lstStyle/>
          <a:p>
            <a:r>
              <a:rPr lang="en-AU" sz="1000">
                <a:solidFill>
                  <a:schemeClr val="bg1"/>
                </a:solidFill>
                <a:latin typeface="+mj-lt"/>
              </a:rPr>
              <a:t>Photo credit: Richard Wainwright</a:t>
            </a:r>
          </a:p>
        </p:txBody>
      </p:sp>
    </p:spTree>
    <p:extLst>
      <p:ext uri="{BB962C8B-B14F-4D97-AF65-F5344CB8AC3E}">
        <p14:creationId xmlns:p14="http://schemas.microsoft.com/office/powerpoint/2010/main" val="781265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a:solidFill>
                  <a:schemeClr val="tx1">
                    <a:lumMod val="75000"/>
                    <a:lumOff val="25000"/>
                  </a:schemeClr>
                </a:solidFill>
              </a:rPr>
              <a:t>FOOD SECURITY</a:t>
            </a:r>
            <a:endParaRPr sz="2400" b="1">
              <a:solidFill>
                <a:schemeClr val="tx1">
                  <a:lumMod val="75000"/>
                  <a:lumOff val="25000"/>
                </a:schemeClr>
              </a:solidFill>
            </a:endParaRPr>
          </a:p>
        </p:txBody>
      </p:sp>
      <p:sp>
        <p:nvSpPr>
          <p:cNvPr id="15" name="object 15"/>
          <p:cNvSpPr/>
          <p:nvPr/>
        </p:nvSpPr>
        <p:spPr>
          <a:xfrm>
            <a:off x="3064669" y="359632"/>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7" name="object 2">
            <a:extLst>
              <a:ext uri="{FF2B5EF4-FFF2-40B4-BE49-F238E27FC236}">
                <a16:creationId xmlns:a16="http://schemas.microsoft.com/office/drawing/2014/main" id="{CECA5474-FAC8-C245-8589-D0C8ED06320C}"/>
              </a:ext>
            </a:extLst>
          </p:cNvPr>
          <p:cNvSpPr txBox="1"/>
          <p:nvPr/>
        </p:nvSpPr>
        <p:spPr>
          <a:xfrm>
            <a:off x="3417761" y="313471"/>
            <a:ext cx="9809405" cy="623413"/>
          </a:xfrm>
          <a:prstGeom prst="rect">
            <a:avLst/>
          </a:prstGeom>
        </p:spPr>
        <p:txBody>
          <a:bodyPr vert="horz" wrap="square" lIns="0" tIns="7784" rIns="0" bIns="0" rtlCol="0">
            <a:spAutoFit/>
          </a:bodyPr>
          <a:lstStyle/>
          <a:p>
            <a:pPr marL="11977">
              <a:spcBef>
                <a:spcPts val="409"/>
              </a:spcBef>
            </a:pPr>
            <a:r>
              <a:rPr lang="en-AU" sz="4000" b="1">
                <a:solidFill>
                  <a:srgbClr val="761F00"/>
                </a:solidFill>
                <a:latin typeface="Arial"/>
                <a:cs typeface="Arial"/>
              </a:rPr>
              <a:t>PHANY, CAMBODIA</a:t>
            </a:r>
            <a:endParaRPr lang="en-AU" sz="4000">
              <a:latin typeface="Arial"/>
              <a:cs typeface="Arial"/>
            </a:endParaRPr>
          </a:p>
        </p:txBody>
      </p:sp>
      <p:sp>
        <p:nvSpPr>
          <p:cNvPr id="26" name="Text Placeholder 3">
            <a:extLst>
              <a:ext uri="{FF2B5EF4-FFF2-40B4-BE49-F238E27FC236}">
                <a16:creationId xmlns:a16="http://schemas.microsoft.com/office/drawing/2014/main" id="{8EDD1D21-2ACE-4DBF-A5D5-A21F4F4E244D}"/>
              </a:ext>
            </a:extLst>
          </p:cNvPr>
          <p:cNvSpPr txBox="1">
            <a:spLocks/>
          </p:cNvSpPr>
          <p:nvPr/>
        </p:nvSpPr>
        <p:spPr>
          <a:xfrm>
            <a:off x="900536" y="2242544"/>
            <a:ext cx="5376597" cy="3886241"/>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US" kern="0">
                <a:solidFill>
                  <a:sysClr val="windowText" lastClr="000000"/>
                </a:solidFill>
              </a:rPr>
              <a:t> </a:t>
            </a:r>
          </a:p>
        </p:txBody>
      </p:sp>
      <p:sp>
        <p:nvSpPr>
          <p:cNvPr id="27" name="Rectangle 26">
            <a:extLst>
              <a:ext uri="{FF2B5EF4-FFF2-40B4-BE49-F238E27FC236}">
                <a16:creationId xmlns:a16="http://schemas.microsoft.com/office/drawing/2014/main" id="{36C8A114-FC36-41AC-9772-55385A346E1A}"/>
              </a:ext>
            </a:extLst>
          </p:cNvPr>
          <p:cNvSpPr/>
          <p:nvPr/>
        </p:nvSpPr>
        <p:spPr>
          <a:xfrm>
            <a:off x="862618" y="2673840"/>
            <a:ext cx="4819541" cy="3385542"/>
          </a:xfrm>
          <a:prstGeom prst="rect">
            <a:avLst/>
          </a:prstGeom>
        </p:spPr>
        <p:txBody>
          <a:bodyPr wrap="square" lIns="91440" tIns="45720" rIns="91440" bIns="45720" anchor="t">
            <a:spAutoFit/>
          </a:bodyPr>
          <a:lstStyle/>
          <a:p>
            <a:pPr fontAlgn="t"/>
            <a:r>
              <a:rPr lang="en-AU" sz="2400" b="1" err="1">
                <a:latin typeface="Roboto"/>
                <a:ea typeface="Roboto" pitchFamily="2" charset="0"/>
              </a:rPr>
              <a:t>Phany</a:t>
            </a:r>
            <a:r>
              <a:rPr lang="en-AU" sz="2400" b="1">
                <a:latin typeface="Roboto"/>
                <a:ea typeface="Roboto" pitchFamily="2" charset="0"/>
              </a:rPr>
              <a:t>, lives in a village in western Cambodia. </a:t>
            </a:r>
            <a:endParaRPr lang="en-AU" sz="2400">
              <a:latin typeface="Roboto"/>
              <a:ea typeface="Roboto" pitchFamily="2" charset="0"/>
            </a:endParaRPr>
          </a:p>
          <a:p>
            <a:endParaRPr lang="en-AU" sz="2400" b="1">
              <a:latin typeface="Roboto"/>
              <a:ea typeface="Roboto" pitchFamily="2" charset="0"/>
            </a:endParaRPr>
          </a:p>
          <a:p>
            <a:r>
              <a:rPr lang="en-AU" sz="2400" b="1">
                <a:latin typeface="Roboto"/>
                <a:ea typeface="Roboto" pitchFamily="2" charset="0"/>
              </a:rPr>
              <a:t>Struggling to earn a living as a rice farmer, she was forced to leave her daughter behind in the village, to take up construction work in the city.</a:t>
            </a:r>
            <a:endParaRPr lang="en-AU" sz="2400">
              <a:latin typeface="Roboto"/>
              <a:ea typeface="Roboto" pitchFamily="2" charset="0"/>
            </a:endParaRPr>
          </a:p>
          <a:p>
            <a:pPr fontAlgn="t"/>
            <a:endParaRPr lang="en-AU" sz="2200">
              <a:latin typeface="Roboto"/>
              <a:ea typeface="Roboto" pitchFamily="2" charset="0"/>
            </a:endParaRPr>
          </a:p>
        </p:txBody>
      </p:sp>
      <p:sp>
        <p:nvSpPr>
          <p:cNvPr id="29" name="Rectangle 28">
            <a:extLst>
              <a:ext uri="{FF2B5EF4-FFF2-40B4-BE49-F238E27FC236}">
                <a16:creationId xmlns:a16="http://schemas.microsoft.com/office/drawing/2014/main" id="{0CDD6E58-9789-483D-8CE2-3709E5AC12ED}"/>
              </a:ext>
            </a:extLst>
          </p:cNvPr>
          <p:cNvSpPr/>
          <p:nvPr/>
        </p:nvSpPr>
        <p:spPr>
          <a:xfrm>
            <a:off x="6426728" y="6000631"/>
            <a:ext cx="6117274" cy="764312"/>
          </a:xfrm>
          <a:prstGeom prst="rect">
            <a:avLst/>
          </a:prstGeom>
        </p:spPr>
        <p:txBody>
          <a:bodyPr wrap="square" lIns="91440" tIns="45720" rIns="91440" bIns="45720" anchor="t">
            <a:spAutoFit/>
          </a:bodyPr>
          <a:lstStyle/>
          <a:p>
            <a:pPr>
              <a:spcBef>
                <a:spcPts val="100"/>
              </a:spcBef>
              <a:spcAft>
                <a:spcPts val="100"/>
              </a:spcAft>
            </a:pPr>
            <a:r>
              <a:rPr lang="en-AU" sz="1050">
                <a:solidFill>
                  <a:srgbClr val="000000"/>
                </a:solidFill>
                <a:latin typeface="Roboto"/>
              </a:rPr>
              <a:t>Phany pictured in one of her gardens growing a vegetable called morning glory at their home in </a:t>
            </a:r>
            <a:r>
              <a:rPr lang="en-AU" sz="1050" err="1">
                <a:solidFill>
                  <a:srgbClr val="000000"/>
                </a:solidFill>
                <a:latin typeface="Roboto"/>
              </a:rPr>
              <a:t>Pursat</a:t>
            </a:r>
            <a:r>
              <a:rPr lang="en-AU" sz="1050">
                <a:solidFill>
                  <a:srgbClr val="000000"/>
                </a:solidFill>
                <a:latin typeface="Roboto"/>
              </a:rPr>
              <a:t> District, western Cambodia. By using a spray and drip irrigation system and other techniques learnt through the program, she can now grow vegetables during the dry hot summer. </a:t>
            </a:r>
            <a:r>
              <a:rPr lang="en-AU" sz="1050" b="1">
                <a:solidFill>
                  <a:srgbClr val="000000"/>
                </a:solidFill>
                <a:latin typeface="Roboto"/>
              </a:rPr>
              <a:t>Credit: </a:t>
            </a:r>
            <a:r>
              <a:rPr lang="en-AU" sz="1050">
                <a:solidFill>
                  <a:srgbClr val="000000"/>
                </a:solidFill>
                <a:latin typeface="Roboto"/>
              </a:rPr>
              <a:t>Richard Wainwright</a:t>
            </a:r>
            <a:endParaRPr lang="en-AU">
              <a:latin typeface="Roboto"/>
              <a:cs typeface="Times New Roman"/>
            </a:endParaRPr>
          </a:p>
        </p:txBody>
      </p:sp>
      <p:pic>
        <p:nvPicPr>
          <p:cNvPr id="3" name="Picture 2" descr="Phany is pictured in one of her gardens growing a vegetable called morning glory at their home in Pursat District, Western Cambodia. By using a spray and drip irrigation system and other techniques learnt through the program, she can now grow vegetables during the dry hot summer.">
            <a:extLst>
              <a:ext uri="{FF2B5EF4-FFF2-40B4-BE49-F238E27FC236}">
                <a16:creationId xmlns:a16="http://schemas.microsoft.com/office/drawing/2014/main" id="{D3F49843-7C05-4897-840B-1057B05667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6728" y="1860790"/>
            <a:ext cx="6117274" cy="4078183"/>
          </a:xfrm>
          <a:prstGeom prst="rect">
            <a:avLst/>
          </a:prstGeom>
        </p:spPr>
      </p:pic>
    </p:spTree>
    <p:extLst>
      <p:ext uri="{BB962C8B-B14F-4D97-AF65-F5344CB8AC3E}">
        <p14:creationId xmlns:p14="http://schemas.microsoft.com/office/powerpoint/2010/main" val="31840925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a:solidFill>
                  <a:schemeClr val="tx1">
                    <a:lumMod val="75000"/>
                    <a:lumOff val="25000"/>
                  </a:schemeClr>
                </a:solidFill>
              </a:rPr>
              <a:t>FOOD SECURITY</a:t>
            </a:r>
            <a:endParaRPr sz="2400" b="1">
              <a:solidFill>
                <a:schemeClr val="tx1">
                  <a:lumMod val="75000"/>
                  <a:lumOff val="25000"/>
                </a:schemeClr>
              </a:solidFill>
            </a:endParaRPr>
          </a:p>
        </p:txBody>
      </p:sp>
      <p:sp>
        <p:nvSpPr>
          <p:cNvPr id="15" name="object 15"/>
          <p:cNvSpPr/>
          <p:nvPr/>
        </p:nvSpPr>
        <p:spPr>
          <a:xfrm>
            <a:off x="3064669" y="359632"/>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7" name="object 2">
            <a:extLst>
              <a:ext uri="{FF2B5EF4-FFF2-40B4-BE49-F238E27FC236}">
                <a16:creationId xmlns:a16="http://schemas.microsoft.com/office/drawing/2014/main" id="{CECA5474-FAC8-C245-8589-D0C8ED06320C}"/>
              </a:ext>
            </a:extLst>
          </p:cNvPr>
          <p:cNvSpPr txBox="1"/>
          <p:nvPr/>
        </p:nvSpPr>
        <p:spPr>
          <a:xfrm>
            <a:off x="3417761" y="313471"/>
            <a:ext cx="9809405" cy="623413"/>
          </a:xfrm>
          <a:prstGeom prst="rect">
            <a:avLst/>
          </a:prstGeom>
        </p:spPr>
        <p:txBody>
          <a:bodyPr vert="horz" wrap="square" lIns="0" tIns="7784" rIns="0" bIns="0" rtlCol="0">
            <a:spAutoFit/>
          </a:bodyPr>
          <a:lstStyle/>
          <a:p>
            <a:pPr marL="11977">
              <a:spcBef>
                <a:spcPts val="409"/>
              </a:spcBef>
            </a:pPr>
            <a:r>
              <a:rPr lang="en-AU" sz="4000" b="1">
                <a:solidFill>
                  <a:srgbClr val="761F00"/>
                </a:solidFill>
                <a:latin typeface="Arial"/>
                <a:cs typeface="Arial"/>
              </a:rPr>
              <a:t>PHANY, CAMBODIA</a:t>
            </a:r>
            <a:endParaRPr lang="en-AU" sz="4000">
              <a:latin typeface="Arial"/>
              <a:cs typeface="Arial"/>
            </a:endParaRPr>
          </a:p>
        </p:txBody>
      </p:sp>
      <p:sp>
        <p:nvSpPr>
          <p:cNvPr id="18" name="Text Placeholder 3">
            <a:extLst>
              <a:ext uri="{FF2B5EF4-FFF2-40B4-BE49-F238E27FC236}">
                <a16:creationId xmlns:a16="http://schemas.microsoft.com/office/drawing/2014/main" id="{D2EC8F13-0904-4182-A5A8-23A95B31EBC1}"/>
              </a:ext>
            </a:extLst>
          </p:cNvPr>
          <p:cNvSpPr txBox="1">
            <a:spLocks/>
          </p:cNvSpPr>
          <p:nvPr/>
        </p:nvSpPr>
        <p:spPr>
          <a:xfrm>
            <a:off x="719403" y="1761809"/>
            <a:ext cx="5376597" cy="3886241"/>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US" kern="0">
                <a:solidFill>
                  <a:sysClr val="windowText" lastClr="000000"/>
                </a:solidFill>
              </a:rPr>
              <a:t> </a:t>
            </a:r>
          </a:p>
        </p:txBody>
      </p:sp>
      <p:sp>
        <p:nvSpPr>
          <p:cNvPr id="19" name="Rectangle 18">
            <a:extLst>
              <a:ext uri="{FF2B5EF4-FFF2-40B4-BE49-F238E27FC236}">
                <a16:creationId xmlns:a16="http://schemas.microsoft.com/office/drawing/2014/main" id="{BD8FA2B8-FCB1-4DCC-80F3-4994FE86CBB7}"/>
              </a:ext>
            </a:extLst>
          </p:cNvPr>
          <p:cNvSpPr/>
          <p:nvPr/>
        </p:nvSpPr>
        <p:spPr>
          <a:xfrm>
            <a:off x="816653" y="2208799"/>
            <a:ext cx="4495369" cy="3816429"/>
          </a:xfrm>
          <a:prstGeom prst="rect">
            <a:avLst/>
          </a:prstGeom>
        </p:spPr>
        <p:txBody>
          <a:bodyPr wrap="square" lIns="91440" tIns="45720" rIns="91440" bIns="45720" anchor="t">
            <a:spAutoFit/>
          </a:bodyPr>
          <a:lstStyle/>
          <a:p>
            <a:pPr fontAlgn="t"/>
            <a:r>
              <a:rPr lang="en-AU" sz="2200" dirty="0">
                <a:latin typeface="Roboto"/>
                <a:ea typeface="Roboto" pitchFamily="2" charset="0"/>
              </a:rPr>
              <a:t>Over 70 percent of Cambodia's population live in rural communities – and the farming families living in poverty are the most food insecure. </a:t>
            </a:r>
          </a:p>
          <a:p>
            <a:pPr fontAlgn="t"/>
            <a:endParaRPr lang="en-AU" sz="2200" dirty="0">
              <a:latin typeface="Roboto" pitchFamily="2" charset="0"/>
              <a:ea typeface="Roboto" pitchFamily="2" charset="0"/>
            </a:endParaRPr>
          </a:p>
          <a:p>
            <a:pPr fontAlgn="t"/>
            <a:r>
              <a:rPr lang="en-AU" sz="2200" dirty="0">
                <a:latin typeface="Roboto"/>
                <a:ea typeface="Roboto" pitchFamily="2" charset="0"/>
              </a:rPr>
              <a:t>Thirteen percent of Cambodians live below the poverty line, while 35 out of every 1000 babies die due to malnutrition*.</a:t>
            </a:r>
          </a:p>
          <a:p>
            <a:pPr fontAlgn="t"/>
            <a:endParaRPr lang="en-AU" sz="2200" dirty="0">
              <a:latin typeface="Roboto" pitchFamily="2" charset="0"/>
              <a:ea typeface="Roboto" pitchFamily="2" charset="0"/>
            </a:endParaRPr>
          </a:p>
        </p:txBody>
      </p:sp>
      <p:sp>
        <p:nvSpPr>
          <p:cNvPr id="21" name="Rectangle 20">
            <a:extLst>
              <a:ext uri="{FF2B5EF4-FFF2-40B4-BE49-F238E27FC236}">
                <a16:creationId xmlns:a16="http://schemas.microsoft.com/office/drawing/2014/main" id="{97FB1A41-2D32-4066-BAB2-34A58E77A394}"/>
              </a:ext>
            </a:extLst>
          </p:cNvPr>
          <p:cNvSpPr/>
          <p:nvPr/>
        </p:nvSpPr>
        <p:spPr>
          <a:xfrm>
            <a:off x="6265069" y="5782420"/>
            <a:ext cx="6298406" cy="738664"/>
          </a:xfrm>
          <a:prstGeom prst="rect">
            <a:avLst/>
          </a:prstGeom>
        </p:spPr>
        <p:txBody>
          <a:bodyPr wrap="square" lIns="91440" tIns="45720" rIns="91440" bIns="45720" anchor="t">
            <a:spAutoFit/>
          </a:bodyPr>
          <a:lstStyle/>
          <a:p>
            <a:r>
              <a:rPr lang="en-AU" sz="1050">
                <a:solidFill>
                  <a:srgbClr val="000000"/>
                </a:solidFill>
                <a:latin typeface="Roboto"/>
              </a:rPr>
              <a:t>Phany working with her husband </a:t>
            </a:r>
            <a:r>
              <a:rPr lang="en-AU" sz="1050" err="1">
                <a:solidFill>
                  <a:srgbClr val="000000"/>
                </a:solidFill>
                <a:latin typeface="Roboto"/>
              </a:rPr>
              <a:t>Seiha</a:t>
            </a:r>
            <a:r>
              <a:rPr lang="en-AU" sz="1050">
                <a:solidFill>
                  <a:srgbClr val="000000"/>
                </a:solidFill>
                <a:latin typeface="Roboto"/>
              </a:rPr>
              <a:t> in their garden of morning glory vegetables at their home in </a:t>
            </a:r>
            <a:r>
              <a:rPr lang="en-AU" sz="1050" err="1">
                <a:solidFill>
                  <a:srgbClr val="000000"/>
                </a:solidFill>
                <a:latin typeface="Roboto"/>
              </a:rPr>
              <a:t>Pursat</a:t>
            </a:r>
            <a:r>
              <a:rPr lang="en-AU" sz="1050">
                <a:solidFill>
                  <a:srgbClr val="000000"/>
                </a:solidFill>
                <a:latin typeface="Roboto"/>
              </a:rPr>
              <a:t> District, western Cambodia. Before joining her family only grew seasonal rice and with her husband had to migrate after each harvest to the cities to work in the exploitative construction industry and earnt $2.50 a day.  </a:t>
            </a:r>
            <a:r>
              <a:rPr lang="en-AU" sz="1050" b="1">
                <a:solidFill>
                  <a:srgbClr val="000000"/>
                </a:solidFill>
                <a:latin typeface="Roboto"/>
              </a:rPr>
              <a:t>Credit: </a:t>
            </a:r>
            <a:r>
              <a:rPr lang="en-AU" sz="1050">
                <a:solidFill>
                  <a:srgbClr val="000000"/>
                </a:solidFill>
                <a:latin typeface="Roboto"/>
              </a:rPr>
              <a:t>Richard Wainwright</a:t>
            </a:r>
            <a:endParaRPr lang="en-AU" sz="1050">
              <a:latin typeface="Roboto"/>
            </a:endParaRPr>
          </a:p>
        </p:txBody>
      </p:sp>
      <p:pic>
        <p:nvPicPr>
          <p:cNvPr id="4" name="Picture 3" descr="Phany working with her husband Seiha in their garden of morning glory vegetables at their home in Pursat District, Western Cambodia. Before joining her family only grew seasonal rice and with her husband had to migrate after each harvest to the cities to work in the exploitative construction industry and earnt $2.50 a day.">
            <a:extLst>
              <a:ext uri="{FF2B5EF4-FFF2-40B4-BE49-F238E27FC236}">
                <a16:creationId xmlns:a16="http://schemas.microsoft.com/office/drawing/2014/main" id="{B6A53F45-5801-4BAB-B538-CCB415228F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5069" y="1583483"/>
            <a:ext cx="6298406" cy="4198937"/>
          </a:xfrm>
          <a:prstGeom prst="rect">
            <a:avLst/>
          </a:prstGeom>
        </p:spPr>
      </p:pic>
    </p:spTree>
    <p:extLst>
      <p:ext uri="{BB962C8B-B14F-4D97-AF65-F5344CB8AC3E}">
        <p14:creationId xmlns:p14="http://schemas.microsoft.com/office/powerpoint/2010/main" val="35303827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a:solidFill>
                  <a:schemeClr val="tx1">
                    <a:lumMod val="75000"/>
                    <a:lumOff val="25000"/>
                  </a:schemeClr>
                </a:solidFill>
              </a:rPr>
              <a:t>FOOD SECURITY</a:t>
            </a:r>
            <a:endParaRPr sz="2400" b="1">
              <a:solidFill>
                <a:schemeClr val="tx1">
                  <a:lumMod val="75000"/>
                  <a:lumOff val="25000"/>
                </a:schemeClr>
              </a:solidFill>
            </a:endParaRPr>
          </a:p>
        </p:txBody>
      </p:sp>
      <p:sp>
        <p:nvSpPr>
          <p:cNvPr id="15" name="object 15"/>
          <p:cNvSpPr/>
          <p:nvPr/>
        </p:nvSpPr>
        <p:spPr>
          <a:xfrm>
            <a:off x="3064669" y="359632"/>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7" name="object 2">
            <a:extLst>
              <a:ext uri="{FF2B5EF4-FFF2-40B4-BE49-F238E27FC236}">
                <a16:creationId xmlns:a16="http://schemas.microsoft.com/office/drawing/2014/main" id="{CECA5474-FAC8-C245-8589-D0C8ED06320C}"/>
              </a:ext>
            </a:extLst>
          </p:cNvPr>
          <p:cNvSpPr txBox="1"/>
          <p:nvPr/>
        </p:nvSpPr>
        <p:spPr>
          <a:xfrm>
            <a:off x="3417761" y="313471"/>
            <a:ext cx="9809405" cy="623413"/>
          </a:xfrm>
          <a:prstGeom prst="rect">
            <a:avLst/>
          </a:prstGeom>
        </p:spPr>
        <p:txBody>
          <a:bodyPr vert="horz" wrap="square" lIns="0" tIns="7784" rIns="0" bIns="0" rtlCol="0">
            <a:spAutoFit/>
          </a:bodyPr>
          <a:lstStyle/>
          <a:p>
            <a:pPr marL="11977">
              <a:spcBef>
                <a:spcPts val="409"/>
              </a:spcBef>
            </a:pPr>
            <a:r>
              <a:rPr lang="en-AU" sz="4000" b="1">
                <a:solidFill>
                  <a:srgbClr val="761F00"/>
                </a:solidFill>
                <a:latin typeface="Arial"/>
                <a:cs typeface="Arial"/>
              </a:rPr>
              <a:t>PHANY, CAMBODIA</a:t>
            </a:r>
            <a:endParaRPr lang="en-AU" sz="4000">
              <a:latin typeface="Arial"/>
              <a:cs typeface="Arial"/>
            </a:endParaRPr>
          </a:p>
        </p:txBody>
      </p:sp>
      <p:sp>
        <p:nvSpPr>
          <p:cNvPr id="18" name="Text Placeholder 3">
            <a:extLst>
              <a:ext uri="{FF2B5EF4-FFF2-40B4-BE49-F238E27FC236}">
                <a16:creationId xmlns:a16="http://schemas.microsoft.com/office/drawing/2014/main" id="{D2EC8F13-0904-4182-A5A8-23A95B31EBC1}"/>
              </a:ext>
            </a:extLst>
          </p:cNvPr>
          <p:cNvSpPr txBox="1">
            <a:spLocks/>
          </p:cNvSpPr>
          <p:nvPr/>
        </p:nvSpPr>
        <p:spPr>
          <a:xfrm>
            <a:off x="719403" y="1761809"/>
            <a:ext cx="5376597" cy="3886241"/>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US" kern="0">
                <a:solidFill>
                  <a:sysClr val="windowText" lastClr="000000"/>
                </a:solidFill>
              </a:rPr>
              <a:t> </a:t>
            </a:r>
          </a:p>
        </p:txBody>
      </p:sp>
      <p:sp>
        <p:nvSpPr>
          <p:cNvPr id="10" name="Text Placeholder 3">
            <a:extLst>
              <a:ext uri="{FF2B5EF4-FFF2-40B4-BE49-F238E27FC236}">
                <a16:creationId xmlns:a16="http://schemas.microsoft.com/office/drawing/2014/main" id="{B382804D-F72F-4FE3-85DE-9A9675091CCA}"/>
              </a:ext>
            </a:extLst>
          </p:cNvPr>
          <p:cNvSpPr txBox="1">
            <a:spLocks/>
          </p:cNvSpPr>
          <p:nvPr/>
        </p:nvSpPr>
        <p:spPr>
          <a:xfrm>
            <a:off x="719403" y="1761809"/>
            <a:ext cx="5376597" cy="3886241"/>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US" kern="0">
                <a:solidFill>
                  <a:sysClr val="windowText" lastClr="000000"/>
                </a:solidFill>
              </a:rPr>
              <a:t> </a:t>
            </a:r>
          </a:p>
        </p:txBody>
      </p:sp>
      <p:sp>
        <p:nvSpPr>
          <p:cNvPr id="11" name="Rectangle 10">
            <a:extLst>
              <a:ext uri="{FF2B5EF4-FFF2-40B4-BE49-F238E27FC236}">
                <a16:creationId xmlns:a16="http://schemas.microsoft.com/office/drawing/2014/main" id="{66E241D6-E4D2-425D-A81B-690CFE8A0A2C}"/>
              </a:ext>
            </a:extLst>
          </p:cNvPr>
          <p:cNvSpPr/>
          <p:nvPr/>
        </p:nvSpPr>
        <p:spPr>
          <a:xfrm>
            <a:off x="377257" y="1395690"/>
            <a:ext cx="5873232" cy="4832092"/>
          </a:xfrm>
          <a:prstGeom prst="rect">
            <a:avLst/>
          </a:prstGeom>
        </p:spPr>
        <p:txBody>
          <a:bodyPr wrap="square">
            <a:spAutoFit/>
          </a:bodyPr>
          <a:lstStyle/>
          <a:p>
            <a:pPr fontAlgn="t"/>
            <a:endParaRPr lang="en-AU" sz="2200">
              <a:latin typeface="Roboto" pitchFamily="2" charset="0"/>
              <a:ea typeface="Roboto" pitchFamily="2" charset="0"/>
            </a:endParaRPr>
          </a:p>
          <a:p>
            <a:pPr fontAlgn="t"/>
            <a:r>
              <a:rPr lang="en-AU" sz="2200">
                <a:latin typeface="Roboto" pitchFamily="2" charset="0"/>
                <a:ea typeface="Roboto" pitchFamily="2" charset="0"/>
              </a:rPr>
              <a:t>In 2016, </a:t>
            </a:r>
            <a:r>
              <a:rPr lang="en-AU" sz="2200" err="1">
                <a:latin typeface="Roboto" pitchFamily="2" charset="0"/>
                <a:ea typeface="Roboto" pitchFamily="2" charset="0"/>
              </a:rPr>
              <a:t>Phany</a:t>
            </a:r>
            <a:r>
              <a:rPr lang="en-AU" sz="2200">
                <a:latin typeface="Roboto" pitchFamily="2" charset="0"/>
                <a:ea typeface="Roboto" pitchFamily="2" charset="0"/>
              </a:rPr>
              <a:t> joined the Upholding Community Dignity Together program, where she learned new farming techniques, such as a drip irrigation system which enabled her to get a better yield from her vegetable crops and to conserve water for drier periods. </a:t>
            </a:r>
          </a:p>
          <a:p>
            <a:pPr fontAlgn="t"/>
            <a:endParaRPr lang="en-AU" sz="2200">
              <a:latin typeface="Roboto" pitchFamily="2" charset="0"/>
              <a:ea typeface="Roboto" pitchFamily="2" charset="0"/>
            </a:endParaRPr>
          </a:p>
          <a:p>
            <a:pPr fontAlgn="t"/>
            <a:r>
              <a:rPr lang="en-AU" sz="2200">
                <a:latin typeface="Roboto" pitchFamily="2" charset="0"/>
                <a:ea typeface="Roboto" pitchFamily="2" charset="0"/>
              </a:rPr>
              <a:t>She also learned how to grow vegetables and raise chickens and ducks. </a:t>
            </a:r>
            <a:r>
              <a:rPr lang="en-AU" sz="2200" err="1">
                <a:latin typeface="Roboto" pitchFamily="2" charset="0"/>
                <a:ea typeface="Roboto" pitchFamily="2" charset="0"/>
              </a:rPr>
              <a:t>Phany’s</a:t>
            </a:r>
            <a:r>
              <a:rPr lang="en-AU" sz="2200">
                <a:latin typeface="Roboto" pitchFamily="2" charset="0"/>
                <a:ea typeface="Roboto" pitchFamily="2" charset="0"/>
              </a:rPr>
              <a:t> community also took part in training in health, nutrition, hygiene and disaster preparedness, arming them with better strategies to cope with environmental changes. </a:t>
            </a:r>
          </a:p>
        </p:txBody>
      </p:sp>
      <p:sp>
        <p:nvSpPr>
          <p:cNvPr id="14" name="Rectangle 13">
            <a:extLst>
              <a:ext uri="{FF2B5EF4-FFF2-40B4-BE49-F238E27FC236}">
                <a16:creationId xmlns:a16="http://schemas.microsoft.com/office/drawing/2014/main" id="{D7191AB3-2449-4350-A55E-93FDA1938C3C}"/>
              </a:ext>
            </a:extLst>
          </p:cNvPr>
          <p:cNvSpPr/>
          <p:nvPr/>
        </p:nvSpPr>
        <p:spPr>
          <a:xfrm>
            <a:off x="6513477" y="5939241"/>
            <a:ext cx="6211658" cy="577081"/>
          </a:xfrm>
          <a:prstGeom prst="rect">
            <a:avLst/>
          </a:prstGeom>
        </p:spPr>
        <p:txBody>
          <a:bodyPr wrap="square" lIns="91440" tIns="45720" rIns="91440" bIns="45720" anchor="t">
            <a:spAutoFit/>
          </a:bodyPr>
          <a:lstStyle/>
          <a:p>
            <a:r>
              <a:rPr lang="en-AU" sz="1050">
                <a:solidFill>
                  <a:srgbClr val="000000"/>
                </a:solidFill>
                <a:latin typeface="Roboto"/>
              </a:rPr>
              <a:t>Phany feeds her chickens at her home in </a:t>
            </a:r>
            <a:r>
              <a:rPr lang="en-AU" sz="1050" err="1">
                <a:solidFill>
                  <a:srgbClr val="000000"/>
                </a:solidFill>
                <a:latin typeface="Roboto"/>
              </a:rPr>
              <a:t>Pursat</a:t>
            </a:r>
            <a:r>
              <a:rPr lang="en-AU" sz="1050">
                <a:solidFill>
                  <a:srgbClr val="000000"/>
                </a:solidFill>
                <a:latin typeface="Roboto"/>
              </a:rPr>
              <a:t> District, western Cambodia. She raises chickens to sell in the local market to help increase her income. </a:t>
            </a:r>
          </a:p>
          <a:p>
            <a:r>
              <a:rPr lang="en-AU" sz="1050" b="1">
                <a:solidFill>
                  <a:srgbClr val="000000"/>
                </a:solidFill>
                <a:latin typeface="Roboto" pitchFamily="2" charset="0"/>
              </a:rPr>
              <a:t>Credit</a:t>
            </a:r>
            <a:r>
              <a:rPr lang="en-AU" sz="1050">
                <a:solidFill>
                  <a:srgbClr val="000000"/>
                </a:solidFill>
                <a:latin typeface="Roboto" pitchFamily="2" charset="0"/>
              </a:rPr>
              <a:t>: Richard Wainwright</a:t>
            </a:r>
            <a:endParaRPr lang="en-AU" sz="1050"/>
          </a:p>
        </p:txBody>
      </p:sp>
      <p:pic>
        <p:nvPicPr>
          <p:cNvPr id="3" name="Picture 2" descr="Phany feeds her chickens at her home in Pursat District, Western Cambodia. She raises chickens to sell in the local market to help increase her income. ">
            <a:extLst>
              <a:ext uri="{FF2B5EF4-FFF2-40B4-BE49-F238E27FC236}">
                <a16:creationId xmlns:a16="http://schemas.microsoft.com/office/drawing/2014/main" id="{E9002735-8301-41F3-A32E-3662AB9FCE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3477" y="1761809"/>
            <a:ext cx="6211658" cy="4141442"/>
          </a:xfrm>
          <a:prstGeom prst="rect">
            <a:avLst/>
          </a:prstGeom>
        </p:spPr>
      </p:pic>
    </p:spTree>
    <p:extLst>
      <p:ext uri="{BB962C8B-B14F-4D97-AF65-F5344CB8AC3E}">
        <p14:creationId xmlns:p14="http://schemas.microsoft.com/office/powerpoint/2010/main" val="31961568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p:txBody>
          <a:bodyPr/>
          <a:lstStyle/>
          <a:p>
            <a:r>
              <a:rPr lang="en-US"/>
              <a:t> </a:t>
            </a:r>
          </a:p>
        </p:txBody>
      </p:sp>
      <p:sp>
        <p:nvSpPr>
          <p:cNvPr id="43" name="Title 2"/>
          <p:cNvSpPr txBox="1">
            <a:spLocks/>
          </p:cNvSpPr>
          <p:nvPr/>
        </p:nvSpPr>
        <p:spPr>
          <a:xfrm>
            <a:off x="2116739" y="512825"/>
            <a:ext cx="8028742" cy="785536"/>
          </a:xfrm>
          <a:prstGeom prst="rect">
            <a:avLst/>
          </a:prstGeom>
        </p:spPr>
        <p:txBody>
          <a:bodyPr vert="horz" lIns="100834" tIns="50417" rIns="100834" bIns="50417" rtlCol="0" anchor="t" anchorCtr="0">
            <a:noAutofit/>
          </a:bodyPr>
          <a:lstStyle>
            <a:lvl1pPr algn="l" defTabSz="457200" rtl="0" eaLnBrk="1" latinLnBrk="0" hangingPunct="1">
              <a:spcBef>
                <a:spcPct val="0"/>
              </a:spcBef>
              <a:buNone/>
              <a:defRPr sz="4400" b="1" i="0" kern="1200" cap="all" normalizeH="0" baseline="0">
                <a:solidFill>
                  <a:srgbClr val="E50269"/>
                </a:solidFill>
                <a:latin typeface="Arial"/>
                <a:ea typeface="+mj-ea"/>
                <a:cs typeface="Arial"/>
              </a:defRPr>
            </a:lvl1pPr>
          </a:lstStyle>
          <a:p>
            <a:endParaRPr lang="en-US" sz="4411">
              <a:solidFill>
                <a:srgbClr val="0C6263"/>
              </a:solidFill>
            </a:endParaRPr>
          </a:p>
        </p:txBody>
      </p:sp>
      <p:pic>
        <p:nvPicPr>
          <p:cNvPr id="4" name="Picture 3">
            <a:extLst>
              <a:ext uri="{FF2B5EF4-FFF2-40B4-BE49-F238E27FC236}">
                <a16:creationId xmlns:a16="http://schemas.microsoft.com/office/drawing/2014/main" id="{0C902C53-2944-4F51-B600-BC74067112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839" t="6532" r="-100" b="17371"/>
          <a:stretch/>
        </p:blipFill>
        <p:spPr>
          <a:xfrm>
            <a:off x="0" y="0"/>
            <a:ext cx="13459435" cy="7564726"/>
          </a:xfrm>
          <a:prstGeom prst="rect">
            <a:avLst/>
          </a:prstGeom>
        </p:spPr>
      </p:pic>
      <p:sp>
        <p:nvSpPr>
          <p:cNvPr id="9" name="TextBox 8">
            <a:extLst>
              <a:ext uri="{FF2B5EF4-FFF2-40B4-BE49-F238E27FC236}">
                <a16:creationId xmlns:a16="http://schemas.microsoft.com/office/drawing/2014/main" id="{3ADC7BEB-CC9D-4E2D-9B45-F80B4585DFF9}"/>
              </a:ext>
            </a:extLst>
          </p:cNvPr>
          <p:cNvSpPr txBox="1"/>
          <p:nvPr/>
        </p:nvSpPr>
        <p:spPr>
          <a:xfrm>
            <a:off x="10943647" y="7223305"/>
            <a:ext cx="4355171" cy="329962"/>
          </a:xfrm>
          <a:prstGeom prst="rect">
            <a:avLst/>
          </a:prstGeom>
          <a:noFill/>
        </p:spPr>
        <p:txBody>
          <a:bodyPr wrap="square" rtlCol="0">
            <a:spAutoFit/>
          </a:bodyPr>
          <a:lstStyle/>
          <a:p>
            <a:r>
              <a:rPr lang="en-AU" sz="1544">
                <a:solidFill>
                  <a:schemeClr val="bg1"/>
                </a:solidFill>
                <a:latin typeface="Roboto" pitchFamily="2" charset="0"/>
                <a:ea typeface="Roboto" pitchFamily="2" charset="0"/>
              </a:rPr>
              <a:t>Credit: Richard Wainwright</a:t>
            </a:r>
          </a:p>
        </p:txBody>
      </p:sp>
      <p:sp>
        <p:nvSpPr>
          <p:cNvPr id="12" name="object 5">
            <a:extLst>
              <a:ext uri="{FF2B5EF4-FFF2-40B4-BE49-F238E27FC236}">
                <a16:creationId xmlns:a16="http://schemas.microsoft.com/office/drawing/2014/main" id="{3919E020-7079-4D62-B5DD-0F51ADD6D041}"/>
              </a:ext>
            </a:extLst>
          </p:cNvPr>
          <p:cNvSpPr/>
          <p:nvPr/>
        </p:nvSpPr>
        <p:spPr>
          <a:xfrm>
            <a:off x="7545293" y="292187"/>
            <a:ext cx="5272976" cy="5013238"/>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E4DBCA">
              <a:alpha val="80000"/>
            </a:srgbClr>
          </a:solidFill>
        </p:spPr>
        <p:txBody>
          <a:bodyPr wrap="square" lIns="0" tIns="0" rIns="0" bIns="0" rtlCol="0"/>
          <a:lstStyle/>
          <a:p>
            <a:endParaRPr sz="1697"/>
          </a:p>
        </p:txBody>
      </p:sp>
      <p:sp>
        <p:nvSpPr>
          <p:cNvPr id="8" name="Rectangle 7"/>
          <p:cNvSpPr/>
          <p:nvPr/>
        </p:nvSpPr>
        <p:spPr>
          <a:xfrm>
            <a:off x="7865269" y="1104406"/>
            <a:ext cx="4836324" cy="3662541"/>
          </a:xfrm>
          <a:prstGeom prst="rect">
            <a:avLst/>
          </a:prstGeom>
        </p:spPr>
        <p:txBody>
          <a:bodyPr wrap="square">
            <a:spAutoFit/>
          </a:bodyPr>
          <a:lstStyle/>
          <a:p>
            <a:pPr algn="ctr" fontAlgn="t"/>
            <a:r>
              <a:rPr lang="en-AU" sz="2900">
                <a:latin typeface="Roboto" pitchFamily="2" charset="0"/>
                <a:ea typeface="Roboto" pitchFamily="2" charset="0"/>
              </a:rPr>
              <a:t>“I am proud that I was a farmer who had no skills and now I can earn and improve my living, share my knowledge and also improve solidarity in the family and amongst our neighbours.”</a:t>
            </a:r>
          </a:p>
          <a:p>
            <a:pPr algn="ctr" fontAlgn="t"/>
            <a:r>
              <a:rPr lang="en-AU" sz="2900" i="1" err="1">
                <a:latin typeface="Roboto" pitchFamily="2" charset="0"/>
                <a:ea typeface="Roboto" pitchFamily="2" charset="0"/>
              </a:rPr>
              <a:t>Phany</a:t>
            </a:r>
            <a:endParaRPr lang="en-AU" sz="2900" i="1">
              <a:latin typeface="Roboto" pitchFamily="2" charset="0"/>
              <a:ea typeface="Roboto" pitchFamily="2" charset="0"/>
            </a:endParaRPr>
          </a:p>
        </p:txBody>
      </p:sp>
    </p:spTree>
    <p:extLst>
      <p:ext uri="{BB962C8B-B14F-4D97-AF65-F5344CB8AC3E}">
        <p14:creationId xmlns:p14="http://schemas.microsoft.com/office/powerpoint/2010/main" val="42547795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a:solidFill>
                  <a:schemeClr val="tx1">
                    <a:lumMod val="75000"/>
                    <a:lumOff val="25000"/>
                  </a:schemeClr>
                </a:solidFill>
              </a:rPr>
              <a:t>FOOD SECURITY</a:t>
            </a:r>
            <a:endParaRPr sz="2400" b="1">
              <a:solidFill>
                <a:schemeClr val="tx1">
                  <a:lumMod val="75000"/>
                  <a:lumOff val="25000"/>
                </a:schemeClr>
              </a:solidFill>
            </a:endParaRPr>
          </a:p>
        </p:txBody>
      </p:sp>
      <p:sp>
        <p:nvSpPr>
          <p:cNvPr id="15" name="object 15"/>
          <p:cNvSpPr/>
          <p:nvPr/>
        </p:nvSpPr>
        <p:spPr>
          <a:xfrm>
            <a:off x="3064669" y="359632"/>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7" name="object 2">
            <a:extLst>
              <a:ext uri="{FF2B5EF4-FFF2-40B4-BE49-F238E27FC236}">
                <a16:creationId xmlns:a16="http://schemas.microsoft.com/office/drawing/2014/main" id="{CECA5474-FAC8-C245-8589-D0C8ED06320C}"/>
              </a:ext>
            </a:extLst>
          </p:cNvPr>
          <p:cNvSpPr txBox="1"/>
          <p:nvPr/>
        </p:nvSpPr>
        <p:spPr>
          <a:xfrm>
            <a:off x="3445669" y="118289"/>
            <a:ext cx="9809405" cy="1085078"/>
          </a:xfrm>
          <a:prstGeom prst="rect">
            <a:avLst/>
          </a:prstGeom>
        </p:spPr>
        <p:txBody>
          <a:bodyPr vert="horz" wrap="square" lIns="0" tIns="7784" rIns="0" bIns="0" rtlCol="0">
            <a:spAutoFit/>
          </a:bodyPr>
          <a:lstStyle/>
          <a:p>
            <a:pPr marL="11977">
              <a:spcBef>
                <a:spcPts val="409"/>
              </a:spcBef>
            </a:pPr>
            <a:r>
              <a:rPr lang="en-AU" sz="3500" b="1">
                <a:solidFill>
                  <a:srgbClr val="761F00"/>
                </a:solidFill>
                <a:latin typeface="Arial"/>
                <a:cs typeface="Arial"/>
              </a:rPr>
              <a:t>CARITAS AUSTRALIA EDUCATION RESOURCES</a:t>
            </a:r>
            <a:endParaRPr lang="en-AU" sz="3500">
              <a:latin typeface="Arial"/>
              <a:cs typeface="Arial"/>
            </a:endParaRPr>
          </a:p>
        </p:txBody>
      </p:sp>
      <p:sp>
        <p:nvSpPr>
          <p:cNvPr id="13" name="Text Placeholder 2">
            <a:extLst>
              <a:ext uri="{FF2B5EF4-FFF2-40B4-BE49-F238E27FC236}">
                <a16:creationId xmlns:a16="http://schemas.microsoft.com/office/drawing/2014/main" id="{57C513A3-1EC6-4769-BB52-3EE825E49617}"/>
              </a:ext>
            </a:extLst>
          </p:cNvPr>
          <p:cNvSpPr txBox="1">
            <a:spLocks/>
          </p:cNvSpPr>
          <p:nvPr/>
        </p:nvSpPr>
        <p:spPr>
          <a:xfrm>
            <a:off x="730159" y="2094774"/>
            <a:ext cx="11817451" cy="4598901"/>
          </a:xfrm>
          <a:prstGeom prst="rect">
            <a:avLst/>
          </a:prstGeom>
        </p:spPr>
        <p:txBody>
          <a:bodyPr lIns="91440" tIns="45720" rIns="91440" bIns="45720" anchor="t"/>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pPr>
              <a:defRPr/>
            </a:pPr>
            <a:r>
              <a:rPr lang="en-AU" sz="2400" kern="0">
                <a:solidFill>
                  <a:sysClr val="windowText" lastClr="000000"/>
                </a:solidFill>
                <a:latin typeface="Roboto" pitchFamily="2" charset="0"/>
                <a:ea typeface="Roboto" pitchFamily="2" charset="0"/>
              </a:rPr>
              <a:t>This resource was last updated March 2021.</a:t>
            </a:r>
          </a:p>
          <a:p>
            <a:pPr>
              <a:defRPr/>
            </a:pPr>
            <a:endParaRPr lang="en-AU" sz="2400" kern="0">
              <a:solidFill>
                <a:sysClr val="windowText" lastClr="000000"/>
              </a:solidFill>
              <a:latin typeface="Roboto" pitchFamily="2" charset="0"/>
              <a:ea typeface="Roboto" pitchFamily="2" charset="0"/>
            </a:endParaRPr>
          </a:p>
          <a:p>
            <a:pPr>
              <a:defRPr/>
            </a:pPr>
            <a:r>
              <a:rPr lang="en-AU" sz="2400" kern="0" dirty="0">
                <a:latin typeface="Roboto"/>
                <a:ea typeface="Roboto"/>
              </a:rPr>
              <a:t>For more </a:t>
            </a:r>
            <a:r>
              <a:rPr lang="en-AU" sz="2400" kern="0">
                <a:latin typeface="Roboto"/>
                <a:ea typeface="Roboto"/>
              </a:rPr>
              <a:t>resources,</a:t>
            </a:r>
            <a:r>
              <a:rPr lang="en-AU" sz="2400" kern="0" dirty="0">
                <a:latin typeface="Roboto"/>
                <a:ea typeface="Roboto"/>
              </a:rPr>
              <a:t> please visit </a:t>
            </a:r>
            <a:r>
              <a:rPr lang="en-AU" sz="2400" kern="0" dirty="0">
                <a:latin typeface="Roboto"/>
                <a:ea typeface="Roboto"/>
                <a:hlinkClick r:id="rId4"/>
              </a:rPr>
              <a:t>www.caritas.org.au/schools</a:t>
            </a:r>
            <a:endParaRPr lang="en-AU" sz="2400" kern="0" dirty="0">
              <a:latin typeface="Roboto"/>
              <a:ea typeface="Roboto"/>
            </a:endParaRPr>
          </a:p>
          <a:p>
            <a:pPr>
              <a:defRPr/>
            </a:pPr>
            <a:endParaRPr lang="en-AU" sz="2400" kern="0">
              <a:solidFill>
                <a:sysClr val="windowText" lastClr="000000"/>
              </a:solidFill>
              <a:latin typeface="Roboto" pitchFamily="2" charset="0"/>
              <a:ea typeface="Roboto" pitchFamily="2" charset="0"/>
            </a:endParaRPr>
          </a:p>
          <a:p>
            <a:pPr>
              <a:defRPr/>
            </a:pPr>
            <a:r>
              <a:rPr lang="en-AU" sz="2400" b="1" kern="0">
                <a:solidFill>
                  <a:sysClr val="windowText" lastClr="000000"/>
                </a:solidFill>
                <a:latin typeface="Roboto" pitchFamily="2" charset="0"/>
                <a:ea typeface="Roboto" pitchFamily="2" charset="0"/>
              </a:rPr>
              <a:t>We would love to hear from you! </a:t>
            </a:r>
            <a:br>
              <a:rPr lang="en-AU" sz="2400" kern="0">
                <a:solidFill>
                  <a:sysClr val="windowText" lastClr="000000"/>
                </a:solidFill>
                <a:latin typeface="Roboto" pitchFamily="2" charset="0"/>
                <a:ea typeface="Roboto" pitchFamily="2" charset="0"/>
              </a:rPr>
            </a:br>
            <a:r>
              <a:rPr lang="en-AU" sz="2400" kern="0">
                <a:solidFill>
                  <a:sysClr val="windowText" lastClr="000000"/>
                </a:solidFill>
                <a:latin typeface="Roboto" pitchFamily="2" charset="0"/>
                <a:ea typeface="Roboto" pitchFamily="2" charset="0"/>
              </a:rPr>
              <a:t>To send feedback, enquiries or comments, please email us as </a:t>
            </a:r>
            <a:r>
              <a:rPr lang="en-AU" sz="2400" kern="0">
                <a:solidFill>
                  <a:sysClr val="windowText" lastClr="000000"/>
                </a:solidFill>
                <a:latin typeface="Roboto" pitchFamily="2" charset="0"/>
                <a:ea typeface="Roboto" pitchFamily="2" charset="0"/>
                <a:hlinkClick r:id="rId5"/>
              </a:rPr>
              <a:t>education@caritas.org.au</a:t>
            </a:r>
            <a:endParaRPr lang="en-AU" sz="2400" kern="0">
              <a:solidFill>
                <a:sysClr val="windowText" lastClr="000000"/>
              </a:solidFill>
              <a:latin typeface="Roboto" pitchFamily="2" charset="0"/>
              <a:ea typeface="Roboto" pitchFamily="2" charset="0"/>
            </a:endParaRPr>
          </a:p>
          <a:p>
            <a:pPr>
              <a:defRPr/>
            </a:pPr>
            <a:endParaRPr lang="en-AU" sz="2400" kern="0">
              <a:solidFill>
                <a:sysClr val="windowText" lastClr="000000"/>
              </a:solidFill>
              <a:latin typeface="Roboto" pitchFamily="2" charset="0"/>
              <a:ea typeface="Roboto" pitchFamily="2" charset="0"/>
            </a:endParaRPr>
          </a:p>
          <a:p>
            <a:pPr>
              <a:defRPr/>
            </a:pPr>
            <a:r>
              <a:rPr lang="en-AU" sz="2400" b="1" kern="0">
                <a:solidFill>
                  <a:sysClr val="windowText" lastClr="000000"/>
                </a:solidFill>
                <a:latin typeface="Roboto" pitchFamily="2" charset="0"/>
                <a:ea typeface="Roboto" pitchFamily="2" charset="0"/>
              </a:rPr>
              <a:t>Stay up to date with events and resources!</a:t>
            </a:r>
          </a:p>
          <a:p>
            <a:pPr>
              <a:defRPr/>
            </a:pPr>
            <a:r>
              <a:rPr lang="en-AU" sz="2400" kern="0">
                <a:latin typeface="Roboto"/>
                <a:ea typeface="Roboto" pitchFamily="2" charset="0"/>
              </a:rPr>
              <a:t>Teachers - Subscribe to Caritas Australia’s Education e-newsletter by emailing your request to </a:t>
            </a:r>
            <a:r>
              <a:rPr lang="en-AU" sz="2400" kern="0">
                <a:latin typeface="Roboto"/>
                <a:ea typeface="Roboto" pitchFamily="2" charset="0"/>
                <a:hlinkClick r:id="rId5"/>
              </a:rPr>
              <a:t>education@caritas.org.au</a:t>
            </a:r>
            <a:r>
              <a:rPr lang="en-AU" sz="2400" kern="0">
                <a:latin typeface="Roboto"/>
                <a:ea typeface="Roboto" pitchFamily="2" charset="0"/>
              </a:rPr>
              <a:t> </a:t>
            </a:r>
            <a:endParaRPr lang="en-AU" sz="2400" kern="0">
              <a:latin typeface="Roboto"/>
            </a:endParaRPr>
          </a:p>
          <a:p>
            <a:pPr>
              <a:defRPr/>
            </a:pPr>
            <a:endParaRPr lang="en-AU" sz="2400" kern="0">
              <a:solidFill>
                <a:sysClr val="windowText" lastClr="000000"/>
              </a:solidFill>
              <a:latin typeface="Roboto"/>
            </a:endParaRPr>
          </a:p>
          <a:p>
            <a:pPr>
              <a:defRPr/>
            </a:pPr>
            <a:endParaRPr lang="en-AU" sz="2000" kern="0">
              <a:solidFill>
                <a:sysClr val="windowText" lastClr="000000"/>
              </a:solidFill>
            </a:endParaRPr>
          </a:p>
        </p:txBody>
      </p:sp>
    </p:spTree>
    <p:extLst>
      <p:ext uri="{BB962C8B-B14F-4D97-AF65-F5344CB8AC3E}">
        <p14:creationId xmlns:p14="http://schemas.microsoft.com/office/powerpoint/2010/main" val="154357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2" end="2"/>
                                            </p:txEl>
                                          </p:spTgt>
                                        </p:tgtEl>
                                        <p:attrNameLst>
                                          <p:attrName>style.visibility</p:attrName>
                                        </p:attrNameLst>
                                      </p:cBhvr>
                                      <p:to>
                                        <p:strVal val="visible"/>
                                      </p:to>
                                    </p:set>
                                    <p:animEffect transition="in" filter="fade">
                                      <p:cBhvr>
                                        <p:cTn id="14" dur="1000"/>
                                        <p:tgtEl>
                                          <p:spTgt spid="13">
                                            <p:txEl>
                                              <p:pRg st="2" end="2"/>
                                            </p:txEl>
                                          </p:spTgt>
                                        </p:tgtEl>
                                      </p:cBhvr>
                                    </p:animEffect>
                                    <p:anim calcmode="lin" valueType="num">
                                      <p:cBhvr>
                                        <p:cTn id="15"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4" end="4"/>
                                            </p:txEl>
                                          </p:spTgt>
                                        </p:tgtEl>
                                        <p:attrNameLst>
                                          <p:attrName>style.visibility</p:attrName>
                                        </p:attrNameLst>
                                      </p:cBhvr>
                                      <p:to>
                                        <p:strVal val="visible"/>
                                      </p:to>
                                    </p:set>
                                    <p:animEffect transition="in" filter="fade">
                                      <p:cBhvr>
                                        <p:cTn id="21" dur="1000"/>
                                        <p:tgtEl>
                                          <p:spTgt spid="13">
                                            <p:txEl>
                                              <p:pRg st="4" end="4"/>
                                            </p:txEl>
                                          </p:spTgt>
                                        </p:tgtEl>
                                      </p:cBhvr>
                                    </p:animEffect>
                                    <p:anim calcmode="lin" valueType="num">
                                      <p:cBhvr>
                                        <p:cTn id="22"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xEl>
                                              <p:pRg st="6" end="6"/>
                                            </p:txEl>
                                          </p:spTgt>
                                        </p:tgtEl>
                                        <p:attrNameLst>
                                          <p:attrName>style.visibility</p:attrName>
                                        </p:attrNameLst>
                                      </p:cBhvr>
                                      <p:to>
                                        <p:strVal val="visible"/>
                                      </p:to>
                                    </p:set>
                                    <p:animEffect transition="in" filter="fade">
                                      <p:cBhvr>
                                        <p:cTn id="28" dur="1000"/>
                                        <p:tgtEl>
                                          <p:spTgt spid="13">
                                            <p:txEl>
                                              <p:pRg st="6" end="6"/>
                                            </p:txEl>
                                          </p:spTgt>
                                        </p:tgtEl>
                                      </p:cBhvr>
                                    </p:animEffect>
                                    <p:anim calcmode="lin" valueType="num">
                                      <p:cBhvr>
                                        <p:cTn id="29" dur="1000" fill="hold"/>
                                        <p:tgtEl>
                                          <p:spTgt spid="1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xEl>
                                              <p:pRg st="7" end="7"/>
                                            </p:txEl>
                                          </p:spTgt>
                                        </p:tgtEl>
                                        <p:attrNameLst>
                                          <p:attrName>style.visibility</p:attrName>
                                        </p:attrNameLst>
                                      </p:cBhvr>
                                      <p:to>
                                        <p:strVal val="visible"/>
                                      </p:to>
                                    </p:set>
                                    <p:animEffect transition="in" filter="fade">
                                      <p:cBhvr>
                                        <p:cTn id="35" dur="1000"/>
                                        <p:tgtEl>
                                          <p:spTgt spid="13">
                                            <p:txEl>
                                              <p:pRg st="7" end="7"/>
                                            </p:txEl>
                                          </p:spTgt>
                                        </p:tgtEl>
                                      </p:cBhvr>
                                    </p:animEffect>
                                    <p:anim calcmode="lin" valueType="num">
                                      <p:cBhvr>
                                        <p:cTn id="36" dur="1000" fill="hold"/>
                                        <p:tgtEl>
                                          <p:spTgt spid="1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1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a:solidFill>
                  <a:schemeClr val="tx1">
                    <a:lumMod val="75000"/>
                    <a:lumOff val="25000"/>
                  </a:schemeClr>
                </a:solidFill>
              </a:rPr>
              <a:t>FOOD SECURITY</a:t>
            </a:r>
            <a:endParaRPr sz="2400" b="1">
              <a:solidFill>
                <a:schemeClr val="tx1">
                  <a:lumMod val="75000"/>
                  <a:lumOff val="25000"/>
                </a:schemeClr>
              </a:solidFill>
            </a:endParaRPr>
          </a:p>
        </p:txBody>
      </p:sp>
      <p:sp>
        <p:nvSpPr>
          <p:cNvPr id="15" name="object 15"/>
          <p:cNvSpPr/>
          <p:nvPr/>
        </p:nvSpPr>
        <p:spPr>
          <a:xfrm>
            <a:off x="3064669" y="359632"/>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a:p>
        </p:txBody>
      </p:sp>
      <p:sp>
        <p:nvSpPr>
          <p:cNvPr id="16" name="object 16"/>
          <p:cNvSpPr/>
          <p:nvPr/>
        </p:nvSpPr>
        <p:spPr>
          <a:xfrm>
            <a:off x="611334" y="352425"/>
            <a:ext cx="237651" cy="237124"/>
          </a:xfrm>
          <a:prstGeom prst="rect">
            <a:avLst/>
          </a:prstGeom>
          <a:blipFill>
            <a:blip r:embed="rId2" cstate="print"/>
            <a:stretch>
              <a:fillRect/>
            </a:stretch>
          </a:blipFill>
        </p:spPr>
        <p:txBody>
          <a:bodyPr wrap="square" lIns="0" tIns="0" rIns="0" bIns="0" rtlCol="0"/>
          <a:lstStyle/>
          <a:p>
            <a:pPr algn="r"/>
            <a:endParaRPr sz="1697"/>
          </a:p>
        </p:txBody>
      </p:sp>
      <p:sp>
        <p:nvSpPr>
          <p:cNvPr id="18" name="object 2">
            <a:extLst>
              <a:ext uri="{FF2B5EF4-FFF2-40B4-BE49-F238E27FC236}">
                <a16:creationId xmlns:a16="http://schemas.microsoft.com/office/drawing/2014/main" id="{73EB8F2A-BD03-418A-A801-67860C754743}"/>
              </a:ext>
            </a:extLst>
          </p:cNvPr>
          <p:cNvSpPr txBox="1"/>
          <p:nvPr/>
        </p:nvSpPr>
        <p:spPr>
          <a:xfrm>
            <a:off x="3635133" y="310955"/>
            <a:ext cx="9071778" cy="684968"/>
          </a:xfrm>
          <a:prstGeom prst="rect">
            <a:avLst/>
          </a:prstGeom>
        </p:spPr>
        <p:txBody>
          <a:bodyPr vert="horz" wrap="square" lIns="0" tIns="7784" rIns="0" bIns="0" rtlCol="0">
            <a:spAutoFit/>
          </a:bodyPr>
          <a:lstStyle/>
          <a:p>
            <a:pPr marL="11977">
              <a:spcBef>
                <a:spcPts val="409"/>
              </a:spcBef>
            </a:pPr>
            <a:r>
              <a:rPr lang="en-AU" sz="4400" b="1">
                <a:solidFill>
                  <a:srgbClr val="761F00"/>
                </a:solidFill>
                <a:latin typeface="Arial"/>
                <a:cs typeface="Arial"/>
              </a:rPr>
              <a:t>CURRICULUM LINKS</a:t>
            </a:r>
            <a:endParaRPr lang="en-AU" sz="4400">
              <a:latin typeface="Arial"/>
              <a:cs typeface="Arial"/>
            </a:endParaRPr>
          </a:p>
        </p:txBody>
      </p:sp>
      <p:sp>
        <p:nvSpPr>
          <p:cNvPr id="11" name="Text Placeholder 3">
            <a:extLst>
              <a:ext uri="{FF2B5EF4-FFF2-40B4-BE49-F238E27FC236}">
                <a16:creationId xmlns:a16="http://schemas.microsoft.com/office/drawing/2014/main" id="{23BFE225-A985-42B6-81BF-02B6E7517056}"/>
              </a:ext>
            </a:extLst>
          </p:cNvPr>
          <p:cNvSpPr txBox="1">
            <a:spLocks/>
          </p:cNvSpPr>
          <p:nvPr/>
        </p:nvSpPr>
        <p:spPr>
          <a:xfrm>
            <a:off x="473869" y="1724025"/>
            <a:ext cx="12420600" cy="1468437"/>
          </a:xfrm>
          <a:prstGeom prst="rect">
            <a:avLst/>
          </a:prstGeom>
        </p:spPr>
        <p:txBody>
          <a:bodyPr lIns="91440" tIns="45720" rIns="91440" bIns="45720" anchor="t"/>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AU" b="1" kern="0">
                <a:solidFill>
                  <a:srgbClr val="761F00"/>
                </a:solidFill>
                <a:latin typeface="Roboto"/>
                <a:ea typeface="Roboto" pitchFamily="2" charset="0"/>
              </a:rPr>
              <a:t>ECONOMICS AND BUSINESS</a:t>
            </a:r>
          </a:p>
          <a:p>
            <a:r>
              <a:rPr lang="en-AU" kern="0">
                <a:latin typeface="Roboto"/>
                <a:ea typeface="Roboto" pitchFamily="2" charset="0"/>
              </a:rPr>
              <a:t>STAGE 5: </a:t>
            </a:r>
          </a:p>
          <a:p>
            <a:pPr marL="285750" indent="-285750">
              <a:buFont typeface="Arial" panose="020B0604020202020204" pitchFamily="34" charset="0"/>
              <a:buChar char="•"/>
            </a:pPr>
            <a:r>
              <a:rPr lang="en-AU" kern="0">
                <a:latin typeface="Roboto"/>
                <a:ea typeface="Roboto" pitchFamily="2" charset="0"/>
              </a:rPr>
              <a:t>The links between economic performance and living standards, the variations that exist within and between economies, and the possible causes (ACHEK051) </a:t>
            </a:r>
          </a:p>
          <a:p>
            <a:pPr marL="285750" indent="-285750">
              <a:buFont typeface="Arial" panose="020B0604020202020204" pitchFamily="34" charset="0"/>
              <a:buChar char="•"/>
            </a:pPr>
            <a:endParaRPr lang="en-AU" kern="0">
              <a:latin typeface="Roboto" pitchFamily="2" charset="0"/>
              <a:ea typeface="Roboto" pitchFamily="2" charset="0"/>
            </a:endParaRPr>
          </a:p>
          <a:p>
            <a:r>
              <a:rPr lang="en-AU" b="1" kern="0">
                <a:solidFill>
                  <a:srgbClr val="761F00"/>
                </a:solidFill>
                <a:latin typeface="Roboto"/>
                <a:ea typeface="Roboto" pitchFamily="2" charset="0"/>
              </a:rPr>
              <a:t>GEOGRAPHY</a:t>
            </a:r>
          </a:p>
          <a:p>
            <a:r>
              <a:rPr lang="en-AU" kern="0">
                <a:latin typeface="Roboto"/>
                <a:ea typeface="Roboto" pitchFamily="2" charset="0"/>
              </a:rPr>
              <a:t>STAGE 4:</a:t>
            </a:r>
          </a:p>
          <a:p>
            <a:pPr marL="285750" indent="-285750">
              <a:buFont typeface="Arial" panose="020B0604020202020204" pitchFamily="34" charset="0"/>
              <a:buChar char="•"/>
            </a:pPr>
            <a:r>
              <a:rPr lang="en-AU" kern="0">
                <a:latin typeface="Roboto"/>
                <a:ea typeface="+mn-lt"/>
                <a:cs typeface="+mn-lt"/>
              </a:rPr>
              <a:t>Human causes and effects of landscape degradation (ACHGK051)</a:t>
            </a:r>
            <a:endParaRPr lang="en-AU" kern="0">
              <a:latin typeface="Roboto" pitchFamily="2" charset="0"/>
              <a:ea typeface="Roboto" pitchFamily="2" charset="0"/>
            </a:endParaRPr>
          </a:p>
          <a:p>
            <a:pPr marL="285750" indent="-285750">
              <a:buFont typeface="Arial" panose="020B0604020202020204" pitchFamily="34" charset="0"/>
              <a:buChar char="•"/>
            </a:pPr>
            <a:endParaRPr lang="en-AU" kern="0">
              <a:latin typeface="Times New Roman"/>
              <a:ea typeface="Roboto" pitchFamily="2" charset="0"/>
              <a:cs typeface="Times New Roman"/>
            </a:endParaRPr>
          </a:p>
          <a:p>
            <a:endParaRPr lang="en-AU" kern="0">
              <a:latin typeface="Roboto" pitchFamily="2" charset="0"/>
              <a:ea typeface="Roboto" pitchFamily="2" charset="0"/>
            </a:endParaRPr>
          </a:p>
          <a:p>
            <a:r>
              <a:rPr lang="en-AU" kern="0">
                <a:latin typeface="Roboto"/>
                <a:ea typeface="Roboto" pitchFamily="2" charset="0"/>
              </a:rPr>
              <a:t>STAGE 5:</a:t>
            </a:r>
          </a:p>
          <a:p>
            <a:pPr marL="285750" indent="-285750">
              <a:buFont typeface="Arial" panose="020B0604020202020204" pitchFamily="34" charset="0"/>
              <a:buChar char="•"/>
            </a:pPr>
            <a:r>
              <a:rPr lang="en-AU" kern="0">
                <a:latin typeface="Roboto"/>
                <a:ea typeface="Roboto" pitchFamily="2" charset="0"/>
              </a:rPr>
              <a:t>The challenges to food production, including land and water degradation, shortage of fresh water, competing land uses, and climate change, for Australia and other areas of the world (ACHGK063) </a:t>
            </a:r>
          </a:p>
          <a:p>
            <a:pPr marL="285750" indent="-285750">
              <a:buFont typeface="Arial" panose="020B0604020202020204" pitchFamily="34" charset="0"/>
              <a:buChar char="•"/>
            </a:pPr>
            <a:r>
              <a:rPr lang="en-AU" kern="0">
                <a:latin typeface="Roboto"/>
                <a:ea typeface="Roboto" pitchFamily="2" charset="0"/>
              </a:rPr>
              <a:t>The capacity of the world’s environments to sustainably feed the projected future population to achieve food security for Australia and the world (ACHGK064) </a:t>
            </a:r>
          </a:p>
          <a:p>
            <a:pPr marL="285750" indent="-285750">
              <a:buFont typeface="Arial" panose="020B0604020202020204" pitchFamily="34" charset="0"/>
              <a:buChar char="•"/>
            </a:pPr>
            <a:r>
              <a:rPr lang="en-AU" kern="0">
                <a:latin typeface="Roboto"/>
                <a:ea typeface="Roboto" pitchFamily="2" charset="0"/>
              </a:rPr>
              <a:t>The effects of the production and consumption of goods on places and environments throughout the world (ACHGK068) </a:t>
            </a:r>
          </a:p>
          <a:p>
            <a:r>
              <a:rPr lang="en-AU" kern="0"/>
              <a:t>	</a:t>
            </a:r>
            <a:endParaRPr lang="en-AU" kern="0">
              <a:cs typeface="Times New Roman"/>
            </a:endParaRPr>
          </a:p>
          <a:p>
            <a:endParaRPr lang="en-AU" kern="0">
              <a:solidFill>
                <a:sysClr val="windowText" lastClr="000000"/>
              </a:solidFill>
            </a:endParaRPr>
          </a:p>
          <a:p>
            <a:endParaRPr lang="en-AU" kern="0">
              <a:solidFill>
                <a:sysClr val="windowText" lastClr="000000"/>
              </a:solidFill>
            </a:endParaRPr>
          </a:p>
          <a:p>
            <a:r>
              <a:rPr lang="en-AU" kern="0"/>
              <a:t>	</a:t>
            </a:r>
            <a:endParaRPr lang="en-AU" kern="0">
              <a:cs typeface="Times New Roman"/>
            </a:endParaRPr>
          </a:p>
          <a:p>
            <a:endParaRPr lang="en-AU" kern="0">
              <a:solidFill>
                <a:sysClr val="windowText" lastClr="000000"/>
              </a:solidFill>
            </a:endParaRPr>
          </a:p>
          <a:p>
            <a:endParaRPr lang="en-AU" kern="0">
              <a:solidFill>
                <a:sysClr val="windowText" lastClr="000000"/>
              </a:solidFill>
            </a:endParaRPr>
          </a:p>
          <a:p>
            <a:r>
              <a:rPr lang="en-AU" kern="0"/>
              <a:t>	</a:t>
            </a:r>
            <a:endParaRPr lang="en-AU" kern="0">
              <a:cs typeface="Times New Roman"/>
            </a:endParaRPr>
          </a:p>
          <a:p>
            <a:endParaRPr lang="en-AU" kern="0">
              <a:solidFill>
                <a:sysClr val="windowText" lastClr="000000"/>
              </a:solidFill>
            </a:endParaRPr>
          </a:p>
          <a:p>
            <a:pPr marL="285750" indent="-285750">
              <a:buFont typeface="Arial" panose="020B0604020202020204" pitchFamily="34" charset="0"/>
              <a:buChar char="•"/>
            </a:pPr>
            <a:endParaRPr lang="en-AU" kern="0">
              <a:solidFill>
                <a:sysClr val="windowText" lastClr="000000"/>
              </a:solidFill>
            </a:endParaRPr>
          </a:p>
          <a:p>
            <a:pPr marL="285750" indent="-285750">
              <a:buFont typeface="Arial" panose="020B0604020202020204" pitchFamily="34" charset="0"/>
              <a:buChar char="•"/>
            </a:pPr>
            <a:endParaRPr lang="en-AU" kern="0">
              <a:solidFill>
                <a:sysClr val="windowText" lastClr="000000"/>
              </a:solidFill>
            </a:endParaRPr>
          </a:p>
          <a:p>
            <a:r>
              <a:rPr lang="en-AU" kern="0"/>
              <a:t>	</a:t>
            </a:r>
            <a:endParaRPr lang="en-AU" kern="0">
              <a:cs typeface="Times New Roman"/>
            </a:endParaRPr>
          </a:p>
          <a:p>
            <a:endParaRPr lang="en-AU" kern="0">
              <a:solidFill>
                <a:sysClr val="windowText" lastClr="000000"/>
              </a:solidFill>
            </a:endParaRPr>
          </a:p>
        </p:txBody>
      </p:sp>
    </p:spTree>
    <p:extLst>
      <p:ext uri="{BB962C8B-B14F-4D97-AF65-F5344CB8AC3E}">
        <p14:creationId xmlns:p14="http://schemas.microsoft.com/office/powerpoint/2010/main" val="1853001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828444" y="7191616"/>
            <a:ext cx="4309629" cy="519217"/>
          </a:xfrm>
        </p:spPr>
        <p:txBody>
          <a:bodyPr/>
          <a:lstStyle/>
          <a:p>
            <a:r>
              <a:rPr lang="en-US" b="1">
                <a:solidFill>
                  <a:schemeClr val="bg1"/>
                </a:solidFill>
              </a:rPr>
              <a:t>Credit:  </a:t>
            </a:r>
            <a:r>
              <a:rPr lang="en-US">
                <a:solidFill>
                  <a:schemeClr val="bg1"/>
                </a:solidFill>
              </a:rPr>
              <a:t>Richard Wainwright</a:t>
            </a:r>
          </a:p>
        </p:txBody>
      </p:sp>
      <p:pic>
        <p:nvPicPr>
          <p:cNvPr id="21" name="Picture Placeholder 20" descr="Phany prepares lunch for her husband and daughter at their home in Pursat District, Western Cambodia. Before joining the program they were food insecure. ">
            <a:extLst>
              <a:ext uri="{FF2B5EF4-FFF2-40B4-BE49-F238E27FC236}">
                <a16:creationId xmlns:a16="http://schemas.microsoft.com/office/drawing/2014/main" id="{CDF330EF-1124-4229-ADBD-A2396DBC6002}"/>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5559" t="9747" r="5559" b="15930"/>
          <a:stretch/>
        </p:blipFill>
        <p:spPr>
          <a:xfrm>
            <a:off x="0" y="149"/>
            <a:ext cx="13456813" cy="7562552"/>
          </a:xfrm>
        </p:spPr>
      </p:pic>
      <p:sp>
        <p:nvSpPr>
          <p:cNvPr id="11" name="object 5">
            <a:extLst>
              <a:ext uri="{FF2B5EF4-FFF2-40B4-BE49-F238E27FC236}">
                <a16:creationId xmlns:a16="http://schemas.microsoft.com/office/drawing/2014/main" id="{230B3566-D810-4054-8C33-916752B37A90}"/>
              </a:ext>
            </a:extLst>
          </p:cNvPr>
          <p:cNvSpPr/>
          <p:nvPr/>
        </p:nvSpPr>
        <p:spPr>
          <a:xfrm>
            <a:off x="8627269" y="276225"/>
            <a:ext cx="4174264" cy="2590800"/>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3C4F6F">
              <a:alpha val="80000"/>
            </a:srgbClr>
          </a:solidFill>
        </p:spPr>
        <p:txBody>
          <a:bodyPr wrap="square" lIns="0" tIns="0" rIns="0" bIns="0" rtlCol="0"/>
          <a:lstStyle/>
          <a:p>
            <a:endParaRPr sz="1697"/>
          </a:p>
        </p:txBody>
      </p:sp>
      <p:sp>
        <p:nvSpPr>
          <p:cNvPr id="13" name="Text Placeholder 6"/>
          <p:cNvSpPr txBox="1">
            <a:spLocks/>
          </p:cNvSpPr>
          <p:nvPr/>
        </p:nvSpPr>
        <p:spPr bwMode="auto">
          <a:xfrm>
            <a:off x="9672101" y="709041"/>
            <a:ext cx="3049258" cy="565421"/>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0834" tIns="50417" rIns="100834" bIns="50417" numCol="1" anchor="t" anchorCtr="0" compatLnSpc="1">
            <a:prstTxWarp prst="textNoShape">
              <a:avLst/>
            </a:prstTxWarp>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205" b="1">
                <a:solidFill>
                  <a:srgbClr val="E4DBCA"/>
                </a:solidFill>
                <a:latin typeface="Roboto" pitchFamily="2" charset="0"/>
                <a:ea typeface="Roboto" pitchFamily="2" charset="0"/>
                <a:hlinkClick r:id="rId4">
                  <a:extLst>
                    <a:ext uri="{A12FA001-AC4F-418D-AE19-62706E023703}">
                      <ahyp:hlinkClr xmlns:ahyp="http://schemas.microsoft.com/office/drawing/2018/hyperlinkcolor" val="tx"/>
                    </a:ext>
                  </a:extLst>
                </a:hlinkClick>
              </a:rPr>
              <a:t>Start exploring the global issue of food security by watching this film about </a:t>
            </a:r>
            <a:r>
              <a:rPr lang="en-US" sz="2205" b="1" err="1">
                <a:solidFill>
                  <a:srgbClr val="E4DBCA"/>
                </a:solidFill>
                <a:latin typeface="Roboto" pitchFamily="2" charset="0"/>
                <a:ea typeface="Roboto" pitchFamily="2" charset="0"/>
                <a:hlinkClick r:id="rId4">
                  <a:extLst>
                    <a:ext uri="{A12FA001-AC4F-418D-AE19-62706E023703}">
                      <ahyp:hlinkClr xmlns:ahyp="http://schemas.microsoft.com/office/drawing/2018/hyperlinkcolor" val="tx"/>
                    </a:ext>
                  </a:extLst>
                </a:hlinkClick>
              </a:rPr>
              <a:t>Phany</a:t>
            </a:r>
            <a:r>
              <a:rPr lang="en-US" sz="2205" b="1">
                <a:solidFill>
                  <a:srgbClr val="E4DBCA"/>
                </a:solidFill>
                <a:latin typeface="Roboto" pitchFamily="2" charset="0"/>
                <a:ea typeface="Roboto" pitchFamily="2" charset="0"/>
                <a:hlinkClick r:id="rId4">
                  <a:extLst>
                    <a:ext uri="{A12FA001-AC4F-418D-AE19-62706E023703}">
                      <ahyp:hlinkClr xmlns:ahyp="http://schemas.microsoft.com/office/drawing/2018/hyperlinkcolor" val="tx"/>
                    </a:ext>
                  </a:extLst>
                </a:hlinkClick>
              </a:rPr>
              <a:t> from Cambodia. </a:t>
            </a:r>
            <a:endParaRPr lang="en-US" sz="2205" b="1">
              <a:solidFill>
                <a:srgbClr val="E4DBCA"/>
              </a:solidFill>
              <a:latin typeface="Roboto" pitchFamily="2" charset="0"/>
              <a:ea typeface="Roboto" pitchFamily="2" charset="0"/>
            </a:endParaRPr>
          </a:p>
          <a:p>
            <a:pPr marL="0" indent="0">
              <a:buNone/>
            </a:pPr>
            <a:endParaRPr lang="en-US" sz="2646">
              <a:solidFill>
                <a:srgbClr val="006A8A"/>
              </a:solidFill>
            </a:endParaRPr>
          </a:p>
        </p:txBody>
      </p:sp>
      <p:sp>
        <p:nvSpPr>
          <p:cNvPr id="22" name="TextBox 21">
            <a:extLst>
              <a:ext uri="{FF2B5EF4-FFF2-40B4-BE49-F238E27FC236}">
                <a16:creationId xmlns:a16="http://schemas.microsoft.com/office/drawing/2014/main" id="{81889B5F-406C-4B49-A6C7-AFB7E35ADCEB}"/>
              </a:ext>
            </a:extLst>
          </p:cNvPr>
          <p:cNvSpPr txBox="1"/>
          <p:nvPr/>
        </p:nvSpPr>
        <p:spPr>
          <a:xfrm>
            <a:off x="360790" y="7269896"/>
            <a:ext cx="13082570" cy="278987"/>
          </a:xfrm>
          <a:prstGeom prst="rect">
            <a:avLst/>
          </a:prstGeom>
          <a:noFill/>
        </p:spPr>
        <p:txBody>
          <a:bodyPr wrap="square" rtlCol="0">
            <a:spAutoFit/>
          </a:bodyPr>
          <a:lstStyle/>
          <a:p>
            <a:r>
              <a:rPr lang="en-AU" sz="1213" err="1">
                <a:solidFill>
                  <a:schemeClr val="bg1"/>
                </a:solidFill>
                <a:latin typeface="Roboto" pitchFamily="2" charset="0"/>
                <a:ea typeface="Roboto" pitchFamily="2" charset="0"/>
              </a:rPr>
              <a:t>Phany</a:t>
            </a:r>
            <a:r>
              <a:rPr lang="en-AU" sz="1213">
                <a:solidFill>
                  <a:schemeClr val="bg1"/>
                </a:solidFill>
                <a:latin typeface="Roboto" pitchFamily="2" charset="0"/>
                <a:ea typeface="Roboto" pitchFamily="2" charset="0"/>
              </a:rPr>
              <a:t> prepares lunch for her husband and daughter at their home in </a:t>
            </a:r>
            <a:r>
              <a:rPr lang="en-AU" sz="1213" err="1">
                <a:solidFill>
                  <a:schemeClr val="bg1"/>
                </a:solidFill>
                <a:latin typeface="Roboto" pitchFamily="2" charset="0"/>
                <a:ea typeface="Roboto" pitchFamily="2" charset="0"/>
              </a:rPr>
              <a:t>Pursat</a:t>
            </a:r>
            <a:r>
              <a:rPr lang="en-AU" sz="1213">
                <a:solidFill>
                  <a:schemeClr val="bg1"/>
                </a:solidFill>
                <a:latin typeface="Roboto" pitchFamily="2" charset="0"/>
                <a:ea typeface="Roboto" pitchFamily="2" charset="0"/>
              </a:rPr>
              <a:t> District, Western Cambodia. Before joining the program they were food insecure.  © Richard Wainwright</a:t>
            </a:r>
          </a:p>
        </p:txBody>
      </p:sp>
      <p:grpSp>
        <p:nvGrpSpPr>
          <p:cNvPr id="9" name="Group 8">
            <a:extLst>
              <a:ext uri="{FF2B5EF4-FFF2-40B4-BE49-F238E27FC236}">
                <a16:creationId xmlns:a16="http://schemas.microsoft.com/office/drawing/2014/main" id="{AFC8B1DC-4505-42D8-B4CB-B7731BE35B54}"/>
              </a:ext>
            </a:extLst>
          </p:cNvPr>
          <p:cNvGrpSpPr/>
          <p:nvPr/>
        </p:nvGrpSpPr>
        <p:grpSpPr>
          <a:xfrm>
            <a:off x="8850089" y="1135989"/>
            <a:ext cx="907579" cy="851159"/>
            <a:chOff x="297222" y="4649564"/>
            <a:chExt cx="1230953" cy="1162513"/>
          </a:xfrm>
          <a:solidFill>
            <a:srgbClr val="E4DBCA"/>
          </a:solidFill>
        </p:grpSpPr>
        <p:sp>
          <p:nvSpPr>
            <p:cNvPr id="8" name="Oval 7">
              <a:extLst>
                <a:ext uri="{FF2B5EF4-FFF2-40B4-BE49-F238E27FC236}">
                  <a16:creationId xmlns:a16="http://schemas.microsoft.com/office/drawing/2014/main" id="{4DEFC3CE-A3FE-49CC-9DD4-E2D603A5CB70}"/>
                </a:ext>
              </a:extLst>
            </p:cNvPr>
            <p:cNvSpPr/>
            <p:nvPr/>
          </p:nvSpPr>
          <p:spPr bwMode="auto">
            <a:xfrm>
              <a:off x="297222" y="4649564"/>
              <a:ext cx="1230953" cy="1162513"/>
            </a:xfrm>
            <a:prstGeom prst="ellipse">
              <a:avLst/>
            </a:prstGeom>
            <a:grpFill/>
            <a:ln>
              <a:noFill/>
            </a:ln>
            <a:effectLst/>
          </p:spPr>
          <p:txBody>
            <a:bodyPr rot="0" spcFirstLastPara="0" vertOverflow="overflow" horzOverflow="overflow" vert="horz" wrap="none" lIns="100834" tIns="50417" rIns="100834" bIns="50417" numCol="1" spcCol="0" rtlCol="0" fromWordArt="0" anchor="ctr" anchorCtr="0" forceAA="0" compatLnSpc="1">
              <a:prstTxWarp prst="textNoShape">
                <a:avLst/>
              </a:prstTxWarp>
              <a:noAutofit/>
            </a:bodyPr>
            <a:lstStyle/>
            <a:p>
              <a:pPr algn="ctr"/>
              <a:endParaRPr lang="en-AU" sz="1985"/>
            </a:p>
          </p:txBody>
        </p:sp>
        <p:pic>
          <p:nvPicPr>
            <p:cNvPr id="7" name="Graphic 6" descr="Play">
              <a:extLst>
                <a:ext uri="{FF2B5EF4-FFF2-40B4-BE49-F238E27FC236}">
                  <a16:creationId xmlns:a16="http://schemas.microsoft.com/office/drawing/2014/main" id="{E6D24F7D-280E-41E3-8C16-B214DEC7389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2787" y="4792775"/>
              <a:ext cx="788632" cy="788632"/>
            </a:xfrm>
            <a:prstGeom prst="rect">
              <a:avLst/>
            </a:prstGeom>
          </p:spPr>
        </p:pic>
      </p:grpSp>
      <p:pic>
        <p:nvPicPr>
          <p:cNvPr id="4" name="Graphic 3" descr="Play">
            <a:extLst>
              <a:ext uri="{FF2B5EF4-FFF2-40B4-BE49-F238E27FC236}">
                <a16:creationId xmlns:a16="http://schemas.microsoft.com/office/drawing/2014/main" id="{1473EF98-4DE3-44E9-BD6D-57A5AA33819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062294" y="1181838"/>
            <a:ext cx="695425" cy="69542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a:solidFill>
                  <a:schemeClr val="tx1">
                    <a:lumMod val="75000"/>
                    <a:lumOff val="25000"/>
                  </a:schemeClr>
                </a:solidFill>
              </a:rPr>
              <a:t>FOOD SECURITY</a:t>
            </a:r>
            <a:endParaRPr sz="2400" b="1">
              <a:solidFill>
                <a:schemeClr val="tx1">
                  <a:lumMod val="75000"/>
                  <a:lumOff val="25000"/>
                </a:schemeClr>
              </a:solidFill>
            </a:endParaRPr>
          </a:p>
        </p:txBody>
      </p:sp>
      <p:sp>
        <p:nvSpPr>
          <p:cNvPr id="15" name="object 15"/>
          <p:cNvSpPr/>
          <p:nvPr/>
        </p:nvSpPr>
        <p:spPr>
          <a:xfrm>
            <a:off x="3064669" y="359632"/>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7" name="object 2">
            <a:extLst>
              <a:ext uri="{FF2B5EF4-FFF2-40B4-BE49-F238E27FC236}">
                <a16:creationId xmlns:a16="http://schemas.microsoft.com/office/drawing/2014/main" id="{CECA5474-FAC8-C245-8589-D0C8ED06320C}"/>
              </a:ext>
            </a:extLst>
          </p:cNvPr>
          <p:cNvSpPr txBox="1"/>
          <p:nvPr/>
        </p:nvSpPr>
        <p:spPr>
          <a:xfrm>
            <a:off x="3635133" y="310955"/>
            <a:ext cx="5644677" cy="684968"/>
          </a:xfrm>
          <a:prstGeom prst="rect">
            <a:avLst/>
          </a:prstGeom>
        </p:spPr>
        <p:txBody>
          <a:bodyPr vert="horz" wrap="square" lIns="0" tIns="7784" rIns="0" bIns="0" rtlCol="0">
            <a:spAutoFit/>
          </a:bodyPr>
          <a:lstStyle/>
          <a:p>
            <a:pPr marL="11977">
              <a:spcBef>
                <a:spcPts val="409"/>
              </a:spcBef>
            </a:pPr>
            <a:r>
              <a:rPr lang="en-AU" sz="4400" b="1">
                <a:solidFill>
                  <a:srgbClr val="761F00"/>
                </a:solidFill>
                <a:latin typeface="Arial"/>
                <a:cs typeface="Arial"/>
              </a:rPr>
              <a:t>THE GIFT OF FOOD</a:t>
            </a:r>
            <a:endParaRPr lang="en-AU" sz="4400">
              <a:latin typeface="Arial"/>
              <a:cs typeface="Arial"/>
            </a:endParaRPr>
          </a:p>
        </p:txBody>
      </p:sp>
      <p:sp>
        <p:nvSpPr>
          <p:cNvPr id="10" name="TextBox 9">
            <a:extLst>
              <a:ext uri="{FF2B5EF4-FFF2-40B4-BE49-F238E27FC236}">
                <a16:creationId xmlns:a16="http://schemas.microsoft.com/office/drawing/2014/main" id="{6C0DEB82-F747-4C20-96F3-14D54EA4F32C}"/>
              </a:ext>
            </a:extLst>
          </p:cNvPr>
          <p:cNvSpPr txBox="1"/>
          <p:nvPr/>
        </p:nvSpPr>
        <p:spPr>
          <a:xfrm>
            <a:off x="538549" y="1828581"/>
            <a:ext cx="7783915" cy="5109091"/>
          </a:xfrm>
          <a:prstGeom prst="rect">
            <a:avLst/>
          </a:prstGeom>
          <a:noFill/>
        </p:spPr>
        <p:txBody>
          <a:bodyPr wrap="square" lIns="91440" tIns="45720" rIns="91440" bIns="45720" rtlCol="0" anchor="t">
            <a:spAutoFit/>
          </a:bodyPr>
          <a:lstStyle/>
          <a:p>
            <a:r>
              <a:rPr lang="en-AU" sz="2200">
                <a:latin typeface="Roboto"/>
                <a:ea typeface="Roboto" pitchFamily="2" charset="0"/>
              </a:rPr>
              <a:t>Food is essential for all humans to live, yet it is something that is not accessible to everyone; with millions going hungry each day. </a:t>
            </a:r>
            <a:endParaRPr lang="en-AU" sz="2200">
              <a:latin typeface="Roboto"/>
            </a:endParaRPr>
          </a:p>
          <a:p>
            <a:endParaRPr lang="en-AU" sz="2200">
              <a:latin typeface="Roboto" pitchFamily="2" charset="0"/>
              <a:ea typeface="Roboto" pitchFamily="2" charset="0"/>
            </a:endParaRPr>
          </a:p>
          <a:p>
            <a:r>
              <a:rPr lang="en-AU" sz="2200" b="1">
                <a:latin typeface="Roboto"/>
              </a:rPr>
              <a:t>The world produces enough food to feed the global population, yet millions of people are undernourished</a:t>
            </a:r>
            <a:r>
              <a:rPr lang="en-AU" sz="2200">
                <a:latin typeface="Roboto"/>
              </a:rPr>
              <a:t>.  </a:t>
            </a:r>
            <a:endParaRPr lang="en-AU" sz="2200">
              <a:latin typeface="Roboto" pitchFamily="2" charset="0"/>
            </a:endParaRPr>
          </a:p>
          <a:p>
            <a:endParaRPr lang="en-AU" sz="2200">
              <a:latin typeface="Roboto" pitchFamily="2" charset="0"/>
              <a:ea typeface="Roboto" pitchFamily="2" charset="0"/>
            </a:endParaRPr>
          </a:p>
          <a:p>
            <a:r>
              <a:rPr lang="en-AU" sz="2200">
                <a:latin typeface="Roboto" pitchFamily="2" charset="0"/>
                <a:ea typeface="Roboto" pitchFamily="2" charset="0"/>
              </a:rPr>
              <a:t>As an active global citizen, it is important for you to question why the world is this way. </a:t>
            </a:r>
          </a:p>
          <a:p>
            <a:endParaRPr lang="en-AU" sz="2200" i="1">
              <a:latin typeface="Roboto" pitchFamily="2" charset="0"/>
              <a:ea typeface="Roboto" pitchFamily="2" charset="0"/>
            </a:endParaRPr>
          </a:p>
          <a:p>
            <a:r>
              <a:rPr lang="en-AU" sz="2200" b="1" i="1">
                <a:solidFill>
                  <a:srgbClr val="761F00"/>
                </a:solidFill>
                <a:latin typeface="Roboto" pitchFamily="2" charset="0"/>
                <a:ea typeface="Roboto" pitchFamily="2" charset="0"/>
              </a:rPr>
              <a:t>Why do some people in our world not have access to the food they need? </a:t>
            </a:r>
          </a:p>
          <a:p>
            <a:endParaRPr lang="en-AU" sz="2200" b="1" i="1">
              <a:solidFill>
                <a:srgbClr val="761F00"/>
              </a:solidFill>
              <a:latin typeface="Roboto" pitchFamily="2" charset="0"/>
              <a:ea typeface="Roboto" pitchFamily="2" charset="0"/>
            </a:endParaRPr>
          </a:p>
          <a:p>
            <a:r>
              <a:rPr lang="en-AU" sz="2200" b="1" i="1">
                <a:solidFill>
                  <a:srgbClr val="761F00"/>
                </a:solidFill>
                <a:latin typeface="Roboto" pitchFamily="2" charset="0"/>
                <a:ea typeface="Roboto" pitchFamily="2" charset="0"/>
              </a:rPr>
              <a:t>How can we end world hunger? </a:t>
            </a:r>
          </a:p>
          <a:p>
            <a:endParaRPr lang="en-AU"/>
          </a:p>
        </p:txBody>
      </p:sp>
      <p:sp>
        <p:nvSpPr>
          <p:cNvPr id="8" name="object 5">
            <a:extLst>
              <a:ext uri="{FF2B5EF4-FFF2-40B4-BE49-F238E27FC236}">
                <a16:creationId xmlns:a16="http://schemas.microsoft.com/office/drawing/2014/main" id="{2FC3DC22-CEED-4EE4-9793-3A402F56DDEA}"/>
              </a:ext>
            </a:extLst>
          </p:cNvPr>
          <p:cNvSpPr/>
          <p:nvPr/>
        </p:nvSpPr>
        <p:spPr>
          <a:xfrm>
            <a:off x="9075468" y="2173249"/>
            <a:ext cx="3657600" cy="4087315"/>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0B234B">
              <a:alpha val="80000"/>
            </a:srgbClr>
          </a:solidFill>
        </p:spPr>
        <p:txBody>
          <a:bodyPr wrap="square" lIns="0" tIns="0" rIns="0" bIns="0" rtlCol="0"/>
          <a:lstStyle/>
          <a:p>
            <a:endParaRPr sz="1697"/>
          </a:p>
        </p:txBody>
      </p:sp>
      <p:sp>
        <p:nvSpPr>
          <p:cNvPr id="11" name="TextBox 10">
            <a:extLst>
              <a:ext uri="{FF2B5EF4-FFF2-40B4-BE49-F238E27FC236}">
                <a16:creationId xmlns:a16="http://schemas.microsoft.com/office/drawing/2014/main" id="{4DEE80B7-3220-4BB4-AAEE-08895D47E9AF}"/>
              </a:ext>
            </a:extLst>
          </p:cNvPr>
          <p:cNvSpPr txBox="1"/>
          <p:nvPr/>
        </p:nvSpPr>
        <p:spPr>
          <a:xfrm>
            <a:off x="9313462" y="2505690"/>
            <a:ext cx="3181611" cy="3754874"/>
          </a:xfrm>
          <a:prstGeom prst="rect">
            <a:avLst/>
          </a:prstGeom>
          <a:noFill/>
        </p:spPr>
        <p:txBody>
          <a:bodyPr wrap="square" rtlCol="0">
            <a:spAutoFit/>
          </a:bodyPr>
          <a:lstStyle/>
          <a:p>
            <a:pPr algn="ctr"/>
            <a:r>
              <a:rPr lang="en-AU" sz="2200">
                <a:solidFill>
                  <a:srgbClr val="E4DBCA"/>
                </a:solidFill>
                <a:latin typeface="Roboto" pitchFamily="2" charset="0"/>
                <a:ea typeface="Roboto" pitchFamily="2" charset="0"/>
              </a:rPr>
              <a:t>Hunger is the suffering experienced by people who can’t access the nutritious food they need for a healthy life. This means that they live in a state of food insecurity, which can be temporary, seasonal or permanent. </a:t>
            </a:r>
          </a:p>
          <a:p>
            <a:endParaRPr lang="en-AU"/>
          </a:p>
        </p:txBody>
      </p:sp>
    </p:spTree>
    <p:extLst>
      <p:ext uri="{BB962C8B-B14F-4D97-AF65-F5344CB8AC3E}">
        <p14:creationId xmlns:p14="http://schemas.microsoft.com/office/powerpoint/2010/main" val="1128145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9533E5-88BB-4D06-9985-1C6F074EC9A6}"/>
              </a:ext>
            </a:extLst>
          </p:cNvPr>
          <p:cNvPicPr>
            <a:picLocks noGrp="1" noChangeAspect="1"/>
          </p:cNvPicPr>
          <p:nvPr/>
        </p:nvPicPr>
        <p:blipFill rotWithShape="1">
          <a:blip r:embed="rId3" cstate="print">
            <a:extLst>
              <a:ext uri="{28A0092B-C50C-407E-A947-70E740481C1C}">
                <a14:useLocalDpi xmlns:a14="http://schemas.microsoft.com/office/drawing/2010/main"/>
              </a:ext>
            </a:extLst>
          </a:blip>
          <a:srcRect l="2759" b="17947"/>
          <a:stretch/>
        </p:blipFill>
        <p:spPr>
          <a:xfrm>
            <a:off x="-1" y="0"/>
            <a:ext cx="13444539" cy="7562702"/>
          </a:xfrm>
          <a:prstGeom prst="rect">
            <a:avLst/>
          </a:prstGeom>
          <a:solidFill>
            <a:schemeClr val="bg1">
              <a:lumMod val="85000"/>
            </a:schemeClr>
          </a:solidFill>
        </p:spPr>
      </p:pic>
      <p:sp>
        <p:nvSpPr>
          <p:cNvPr id="2" name="TextBox 1">
            <a:extLst>
              <a:ext uri="{FF2B5EF4-FFF2-40B4-BE49-F238E27FC236}">
                <a16:creationId xmlns:a16="http://schemas.microsoft.com/office/drawing/2014/main" id="{813E375F-5114-45B1-ADA6-1A6C1551AE49}"/>
              </a:ext>
            </a:extLst>
          </p:cNvPr>
          <p:cNvSpPr txBox="1"/>
          <p:nvPr/>
        </p:nvSpPr>
        <p:spPr>
          <a:xfrm>
            <a:off x="10913269" y="7227933"/>
            <a:ext cx="4355171" cy="329962"/>
          </a:xfrm>
          <a:prstGeom prst="rect">
            <a:avLst/>
          </a:prstGeom>
          <a:noFill/>
        </p:spPr>
        <p:txBody>
          <a:bodyPr wrap="square" rtlCol="0">
            <a:spAutoFit/>
          </a:bodyPr>
          <a:lstStyle/>
          <a:p>
            <a:r>
              <a:rPr lang="en-AU" sz="1544">
                <a:solidFill>
                  <a:schemeClr val="bg1"/>
                </a:solidFill>
                <a:latin typeface="Roboto" pitchFamily="2" charset="0"/>
                <a:ea typeface="Roboto" pitchFamily="2" charset="0"/>
              </a:rPr>
              <a:t>Credit: Richard Wainwright</a:t>
            </a:r>
          </a:p>
        </p:txBody>
      </p:sp>
      <p:sp>
        <p:nvSpPr>
          <p:cNvPr id="7" name="object 5">
            <a:extLst>
              <a:ext uri="{FF2B5EF4-FFF2-40B4-BE49-F238E27FC236}">
                <a16:creationId xmlns:a16="http://schemas.microsoft.com/office/drawing/2014/main" id="{33A0676A-4242-4E9C-8080-EC832D4BA781}"/>
              </a:ext>
            </a:extLst>
          </p:cNvPr>
          <p:cNvSpPr/>
          <p:nvPr/>
        </p:nvSpPr>
        <p:spPr>
          <a:xfrm>
            <a:off x="7331869" y="456334"/>
            <a:ext cx="5594070" cy="3325091"/>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E4DBCA"/>
          </a:solidFill>
        </p:spPr>
        <p:txBody>
          <a:bodyPr wrap="square" lIns="0" tIns="0" rIns="0" bIns="0" rtlCol="0"/>
          <a:lstStyle/>
          <a:p>
            <a:endParaRPr sz="1697"/>
          </a:p>
        </p:txBody>
      </p:sp>
      <p:sp>
        <p:nvSpPr>
          <p:cNvPr id="6" name="Rectangle 5"/>
          <p:cNvSpPr/>
          <p:nvPr/>
        </p:nvSpPr>
        <p:spPr>
          <a:xfrm>
            <a:off x="7728605" y="800089"/>
            <a:ext cx="4800599" cy="2637582"/>
          </a:xfrm>
          <a:prstGeom prst="rect">
            <a:avLst/>
          </a:prstGeom>
          <a:noFill/>
          <a:ln>
            <a:noFill/>
          </a:ln>
        </p:spPr>
        <p:txBody>
          <a:bodyPr wrap="square">
            <a:spAutoFit/>
          </a:bodyPr>
          <a:lstStyle/>
          <a:p>
            <a:pPr algn="ctr"/>
            <a:r>
              <a:rPr lang="en-AU" sz="3088" b="1">
                <a:latin typeface="Roboto" pitchFamily="2" charset="0"/>
                <a:ea typeface="Roboto" pitchFamily="2" charset="0"/>
              </a:rPr>
              <a:t>Current estimates show that nearly 690 million people, 8.9 percent of the world population, are hungry.</a:t>
            </a:r>
            <a:r>
              <a:rPr lang="en-AU" sz="3088">
                <a:latin typeface="Roboto" pitchFamily="2" charset="0"/>
                <a:ea typeface="Roboto" pitchFamily="2" charset="0"/>
              </a:rPr>
              <a:t> </a:t>
            </a:r>
          </a:p>
          <a:p>
            <a:pPr algn="ctr"/>
            <a:r>
              <a:rPr lang="en-AU" sz="1100">
                <a:latin typeface="Roboto" pitchFamily="2" charset="0"/>
                <a:ea typeface="Roboto" pitchFamily="2" charset="0"/>
                <a:cs typeface="Arial" panose="020B0604020202020204" pitchFamily="34" charset="0"/>
              </a:rPr>
              <a:t>Source: United Nations </a:t>
            </a:r>
            <a:endParaRPr lang="en-AU" sz="3088"/>
          </a:p>
        </p:txBody>
      </p:sp>
    </p:spTree>
    <p:extLst>
      <p:ext uri="{BB962C8B-B14F-4D97-AF65-F5344CB8AC3E}">
        <p14:creationId xmlns:p14="http://schemas.microsoft.com/office/powerpoint/2010/main" val="2263884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a:solidFill>
                  <a:schemeClr val="tx1">
                    <a:lumMod val="75000"/>
                    <a:lumOff val="25000"/>
                  </a:schemeClr>
                </a:solidFill>
              </a:rPr>
              <a:t>FOOD SECURITY</a:t>
            </a:r>
            <a:endParaRPr sz="2400" b="1">
              <a:solidFill>
                <a:schemeClr val="tx1">
                  <a:lumMod val="75000"/>
                  <a:lumOff val="25000"/>
                </a:schemeClr>
              </a:solidFill>
            </a:endParaRPr>
          </a:p>
        </p:txBody>
      </p:sp>
      <p:sp>
        <p:nvSpPr>
          <p:cNvPr id="15" name="object 15"/>
          <p:cNvSpPr/>
          <p:nvPr/>
        </p:nvSpPr>
        <p:spPr>
          <a:xfrm>
            <a:off x="3064669" y="359632"/>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7" name="object 2">
            <a:extLst>
              <a:ext uri="{FF2B5EF4-FFF2-40B4-BE49-F238E27FC236}">
                <a16:creationId xmlns:a16="http://schemas.microsoft.com/office/drawing/2014/main" id="{CECA5474-FAC8-C245-8589-D0C8ED06320C}"/>
              </a:ext>
            </a:extLst>
          </p:cNvPr>
          <p:cNvSpPr txBox="1"/>
          <p:nvPr/>
        </p:nvSpPr>
        <p:spPr>
          <a:xfrm>
            <a:off x="3445669" y="304554"/>
            <a:ext cx="8305794" cy="684968"/>
          </a:xfrm>
          <a:prstGeom prst="rect">
            <a:avLst/>
          </a:prstGeom>
        </p:spPr>
        <p:txBody>
          <a:bodyPr vert="horz" wrap="square" lIns="0" tIns="7784" rIns="0" bIns="0" rtlCol="0">
            <a:spAutoFit/>
          </a:bodyPr>
          <a:lstStyle/>
          <a:p>
            <a:pPr marL="11977">
              <a:spcBef>
                <a:spcPts val="409"/>
              </a:spcBef>
            </a:pPr>
            <a:r>
              <a:rPr lang="en-AU" sz="4400" b="1">
                <a:solidFill>
                  <a:srgbClr val="761F00"/>
                </a:solidFill>
                <a:latin typeface="Arial"/>
                <a:cs typeface="Arial"/>
              </a:rPr>
              <a:t>WHAT IS FOOD SECURITY?</a:t>
            </a:r>
            <a:endParaRPr lang="en-AU" sz="4400">
              <a:latin typeface="Arial"/>
              <a:cs typeface="Arial"/>
            </a:endParaRPr>
          </a:p>
        </p:txBody>
      </p:sp>
      <p:sp>
        <p:nvSpPr>
          <p:cNvPr id="8" name="object 5">
            <a:extLst>
              <a:ext uri="{FF2B5EF4-FFF2-40B4-BE49-F238E27FC236}">
                <a16:creationId xmlns:a16="http://schemas.microsoft.com/office/drawing/2014/main" id="{2FC3DC22-CEED-4EE4-9793-3A402F56DDEA}"/>
              </a:ext>
            </a:extLst>
          </p:cNvPr>
          <p:cNvSpPr/>
          <p:nvPr/>
        </p:nvSpPr>
        <p:spPr>
          <a:xfrm>
            <a:off x="1051999" y="1980333"/>
            <a:ext cx="3657600" cy="4469829"/>
          </a:xfrm>
          <a:custGeom>
            <a:avLst/>
            <a:gdLst/>
            <a:ahLst/>
            <a:cxnLst/>
            <a:rect l="l" t="t" r="r" b="b"/>
            <a:pathLst>
              <a:path w="2489200" h="2264410">
                <a:moveTo>
                  <a:pt x="2129091" y="0"/>
                </a:moveTo>
                <a:lnTo>
                  <a:pt x="0" y="0"/>
                </a:lnTo>
                <a:lnTo>
                  <a:pt x="0" y="1904263"/>
                </a:lnTo>
                <a:lnTo>
                  <a:pt x="3286" y="1953112"/>
                </a:lnTo>
                <a:lnTo>
                  <a:pt x="12859" y="1999963"/>
                </a:lnTo>
                <a:lnTo>
                  <a:pt x="28290" y="2044389"/>
                </a:lnTo>
                <a:lnTo>
                  <a:pt x="49149" y="2085959"/>
                </a:lnTo>
                <a:lnTo>
                  <a:pt x="75009" y="2124244"/>
                </a:lnTo>
                <a:lnTo>
                  <a:pt x="105440" y="2158817"/>
                </a:lnTo>
                <a:lnTo>
                  <a:pt x="140012" y="2189248"/>
                </a:lnTo>
                <a:lnTo>
                  <a:pt x="178298" y="2215107"/>
                </a:lnTo>
                <a:lnTo>
                  <a:pt x="219868" y="2235967"/>
                </a:lnTo>
                <a:lnTo>
                  <a:pt x="264293" y="2251398"/>
                </a:lnTo>
                <a:lnTo>
                  <a:pt x="311145" y="2260971"/>
                </a:lnTo>
                <a:lnTo>
                  <a:pt x="359994" y="2264257"/>
                </a:lnTo>
                <a:lnTo>
                  <a:pt x="2489098" y="2264257"/>
                </a:lnTo>
                <a:lnTo>
                  <a:pt x="2489098" y="359994"/>
                </a:lnTo>
                <a:lnTo>
                  <a:pt x="2485812" y="311145"/>
                </a:lnTo>
                <a:lnTo>
                  <a:pt x="2476238" y="264293"/>
                </a:lnTo>
                <a:lnTo>
                  <a:pt x="2460807" y="219868"/>
                </a:lnTo>
                <a:lnTo>
                  <a:pt x="2439947" y="178298"/>
                </a:lnTo>
                <a:lnTo>
                  <a:pt x="2414087" y="140012"/>
                </a:lnTo>
                <a:lnTo>
                  <a:pt x="2383656" y="105440"/>
                </a:lnTo>
                <a:lnTo>
                  <a:pt x="2349083" y="75009"/>
                </a:lnTo>
                <a:lnTo>
                  <a:pt x="2310796" y="49149"/>
                </a:lnTo>
                <a:lnTo>
                  <a:pt x="2269224" y="28290"/>
                </a:lnTo>
                <a:lnTo>
                  <a:pt x="2224797" y="12859"/>
                </a:lnTo>
                <a:lnTo>
                  <a:pt x="2177943" y="3286"/>
                </a:lnTo>
                <a:lnTo>
                  <a:pt x="2129091" y="0"/>
                </a:lnTo>
                <a:close/>
              </a:path>
            </a:pathLst>
          </a:custGeom>
          <a:solidFill>
            <a:srgbClr val="E4DBCA"/>
          </a:solidFill>
        </p:spPr>
        <p:txBody>
          <a:bodyPr wrap="square" lIns="0" tIns="0" rIns="0" bIns="0" rtlCol="0"/>
          <a:lstStyle/>
          <a:p>
            <a:endParaRPr sz="1697"/>
          </a:p>
        </p:txBody>
      </p:sp>
      <p:sp>
        <p:nvSpPr>
          <p:cNvPr id="11" name="TextBox 10">
            <a:extLst>
              <a:ext uri="{FF2B5EF4-FFF2-40B4-BE49-F238E27FC236}">
                <a16:creationId xmlns:a16="http://schemas.microsoft.com/office/drawing/2014/main" id="{4DEE80B7-3220-4BB4-AAEE-08895D47E9AF}"/>
              </a:ext>
            </a:extLst>
          </p:cNvPr>
          <p:cNvSpPr txBox="1"/>
          <p:nvPr/>
        </p:nvSpPr>
        <p:spPr>
          <a:xfrm>
            <a:off x="1249726" y="2594645"/>
            <a:ext cx="3181611" cy="3939540"/>
          </a:xfrm>
          <a:prstGeom prst="rect">
            <a:avLst/>
          </a:prstGeom>
          <a:noFill/>
        </p:spPr>
        <p:txBody>
          <a:bodyPr wrap="square" lIns="91440" tIns="45720" rIns="91440" bIns="45720" rtlCol="0" anchor="t">
            <a:spAutoFit/>
          </a:bodyPr>
          <a:lstStyle/>
          <a:p>
            <a:pPr algn="ctr"/>
            <a:r>
              <a:rPr lang="en-AU" sz="2400" dirty="0">
                <a:latin typeface="Roboto"/>
                <a:ea typeface="Roboto"/>
              </a:rPr>
              <a:t>Food security is when all people at all times have access to sufficient, safe, nutritious food to maintain a healthy and active life.</a:t>
            </a:r>
          </a:p>
          <a:p>
            <a:pPr algn="ctr"/>
            <a:endParaRPr lang="en-AU" sz="1600">
              <a:latin typeface="Roboto" pitchFamily="2" charset="0"/>
              <a:ea typeface="Roboto" pitchFamily="2" charset="0"/>
            </a:endParaRPr>
          </a:p>
          <a:p>
            <a:pPr algn="ctr"/>
            <a:r>
              <a:rPr lang="en-AU" sz="1600" dirty="0">
                <a:latin typeface="Roboto"/>
                <a:ea typeface="Roboto"/>
              </a:rPr>
              <a:t>Food and Agriculture Organisation of the United Nations</a:t>
            </a:r>
            <a:endParaRPr lang="en-AU" sz="1600" dirty="0">
              <a:latin typeface="Roboto" pitchFamily="2" charset="0"/>
              <a:ea typeface="Roboto" pitchFamily="2" charset="0"/>
            </a:endParaRPr>
          </a:p>
          <a:p>
            <a:endParaRPr lang="en-AU"/>
          </a:p>
        </p:txBody>
      </p:sp>
      <p:pic>
        <p:nvPicPr>
          <p:cNvPr id="3" name="Picture 2" descr="People in Sakun’s community in rural India have an improved diet due to Caritas’ support through agricultural innovations, such as collective farming and growing nutritional which improves the overall health of the community. ">
            <a:extLst>
              <a:ext uri="{FF2B5EF4-FFF2-40B4-BE49-F238E27FC236}">
                <a16:creationId xmlns:a16="http://schemas.microsoft.com/office/drawing/2014/main" id="{B2093662-60BF-493D-B511-4621722033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3346" y="1980332"/>
            <a:ext cx="6130973" cy="4087315"/>
          </a:xfrm>
          <a:prstGeom prst="rect">
            <a:avLst/>
          </a:prstGeom>
        </p:spPr>
      </p:pic>
      <p:sp>
        <p:nvSpPr>
          <p:cNvPr id="13" name="TextBox 12">
            <a:extLst>
              <a:ext uri="{FF2B5EF4-FFF2-40B4-BE49-F238E27FC236}">
                <a16:creationId xmlns:a16="http://schemas.microsoft.com/office/drawing/2014/main" id="{B02DFE5D-A5C6-4F5B-981A-C04DE2267DEA}"/>
              </a:ext>
            </a:extLst>
          </p:cNvPr>
          <p:cNvSpPr txBox="1"/>
          <p:nvPr/>
        </p:nvSpPr>
        <p:spPr>
          <a:xfrm>
            <a:off x="6213346" y="6067827"/>
            <a:ext cx="6238815" cy="646331"/>
          </a:xfrm>
          <a:prstGeom prst="rect">
            <a:avLst/>
          </a:prstGeom>
          <a:noFill/>
        </p:spPr>
        <p:txBody>
          <a:bodyPr wrap="square" lIns="91440" tIns="45720" rIns="91440" bIns="45720" rtlCol="0" anchor="t">
            <a:spAutoFit/>
          </a:bodyPr>
          <a:lstStyle/>
          <a:p>
            <a:r>
              <a:rPr lang="en-AU" sz="900">
                <a:latin typeface="Roboto"/>
                <a:ea typeface="Roboto" pitchFamily="2" charset="0"/>
              </a:rPr>
              <a:t>People in Sakun’s community in rural India have an improved diet due to Caritas’ support through agricultural innovations, such as collective farming and growing nutritional food which improves the overall health of the community.  </a:t>
            </a:r>
          </a:p>
          <a:p>
            <a:r>
              <a:rPr lang="en-AU" sz="900" b="1">
                <a:latin typeface="Roboto" pitchFamily="2" charset="0"/>
                <a:ea typeface="Roboto" pitchFamily="2" charset="0"/>
              </a:rPr>
              <a:t>Credit: </a:t>
            </a:r>
            <a:r>
              <a:rPr lang="en-AU" sz="900">
                <a:latin typeface="Roboto" pitchFamily="2" charset="0"/>
                <a:ea typeface="Roboto" pitchFamily="2" charset="0"/>
              </a:rPr>
              <a:t>Patrick </a:t>
            </a:r>
            <a:r>
              <a:rPr lang="en-AU" sz="900" err="1">
                <a:latin typeface="Roboto" pitchFamily="2" charset="0"/>
                <a:ea typeface="Roboto" pitchFamily="2" charset="0"/>
              </a:rPr>
              <a:t>Handsa</a:t>
            </a:r>
            <a:endParaRPr lang="en-AU" sz="900">
              <a:latin typeface="Roboto" pitchFamily="2" charset="0"/>
              <a:ea typeface="Roboto" pitchFamily="2" charset="0"/>
            </a:endParaRPr>
          </a:p>
        </p:txBody>
      </p:sp>
    </p:spTree>
    <p:extLst>
      <p:ext uri="{BB962C8B-B14F-4D97-AF65-F5344CB8AC3E}">
        <p14:creationId xmlns:p14="http://schemas.microsoft.com/office/powerpoint/2010/main" val="2825049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a:solidFill>
                  <a:schemeClr val="tx1">
                    <a:lumMod val="75000"/>
                    <a:lumOff val="25000"/>
                  </a:schemeClr>
                </a:solidFill>
              </a:rPr>
              <a:t>FOOD SECURITY</a:t>
            </a:r>
            <a:endParaRPr sz="2400" b="1">
              <a:solidFill>
                <a:schemeClr val="tx1">
                  <a:lumMod val="75000"/>
                  <a:lumOff val="25000"/>
                </a:schemeClr>
              </a:solidFill>
            </a:endParaRPr>
          </a:p>
        </p:txBody>
      </p:sp>
      <p:sp>
        <p:nvSpPr>
          <p:cNvPr id="15" name="object 15"/>
          <p:cNvSpPr/>
          <p:nvPr/>
        </p:nvSpPr>
        <p:spPr>
          <a:xfrm>
            <a:off x="3064669" y="359632"/>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7" name="object 2">
            <a:extLst>
              <a:ext uri="{FF2B5EF4-FFF2-40B4-BE49-F238E27FC236}">
                <a16:creationId xmlns:a16="http://schemas.microsoft.com/office/drawing/2014/main" id="{CECA5474-FAC8-C245-8589-D0C8ED06320C}"/>
              </a:ext>
            </a:extLst>
          </p:cNvPr>
          <p:cNvSpPr txBox="1"/>
          <p:nvPr/>
        </p:nvSpPr>
        <p:spPr>
          <a:xfrm>
            <a:off x="3445669" y="304554"/>
            <a:ext cx="8305794" cy="684968"/>
          </a:xfrm>
          <a:prstGeom prst="rect">
            <a:avLst/>
          </a:prstGeom>
        </p:spPr>
        <p:txBody>
          <a:bodyPr vert="horz" wrap="square" lIns="0" tIns="7784" rIns="0" bIns="0" rtlCol="0">
            <a:spAutoFit/>
          </a:bodyPr>
          <a:lstStyle/>
          <a:p>
            <a:pPr marL="11977">
              <a:spcBef>
                <a:spcPts val="409"/>
              </a:spcBef>
            </a:pPr>
            <a:r>
              <a:rPr lang="en-AU" sz="4400" b="1">
                <a:solidFill>
                  <a:srgbClr val="761F00"/>
                </a:solidFill>
                <a:latin typeface="Arial"/>
                <a:cs typeface="Arial"/>
              </a:rPr>
              <a:t>FOOD IN OUR WORLD TODAY</a:t>
            </a:r>
            <a:endParaRPr lang="en-AU" sz="4400">
              <a:latin typeface="Arial"/>
              <a:cs typeface="Arial"/>
            </a:endParaRPr>
          </a:p>
        </p:txBody>
      </p:sp>
      <p:sp>
        <p:nvSpPr>
          <p:cNvPr id="14" name="Rectangle 13">
            <a:extLst>
              <a:ext uri="{FF2B5EF4-FFF2-40B4-BE49-F238E27FC236}">
                <a16:creationId xmlns:a16="http://schemas.microsoft.com/office/drawing/2014/main" id="{75CD2057-CCBC-4B92-8710-441AD11A0EC8}"/>
              </a:ext>
            </a:extLst>
          </p:cNvPr>
          <p:cNvSpPr/>
          <p:nvPr/>
        </p:nvSpPr>
        <p:spPr>
          <a:xfrm>
            <a:off x="8932069" y="2076982"/>
            <a:ext cx="3735377" cy="3816429"/>
          </a:xfrm>
          <a:prstGeom prst="rect">
            <a:avLst/>
          </a:prstGeom>
        </p:spPr>
        <p:txBody>
          <a:bodyPr wrap="square" lIns="91440" tIns="45720" rIns="91440" bIns="45720" anchor="t">
            <a:spAutoFit/>
          </a:bodyPr>
          <a:lstStyle/>
          <a:p>
            <a:pPr defTabSz="457200" eaLnBrk="1" fontAlgn="auto" hangingPunct="1">
              <a:spcBef>
                <a:spcPts val="0"/>
              </a:spcBef>
              <a:spcAft>
                <a:spcPts val="0"/>
              </a:spcAft>
            </a:pPr>
            <a:r>
              <a:rPr lang="en-AU" sz="4400" b="1">
                <a:solidFill>
                  <a:srgbClr val="761F00"/>
                </a:solidFill>
                <a:latin typeface="Roboto"/>
                <a:ea typeface="Roboto" pitchFamily="2" charset="0"/>
                <a:cs typeface="Arial"/>
              </a:rPr>
              <a:t>20% </a:t>
            </a:r>
            <a:r>
              <a:rPr lang="en-AU" sz="2200">
                <a:latin typeface="Roboto"/>
                <a:ea typeface="Roboto" pitchFamily="2" charset="0"/>
                <a:cs typeface="Arial"/>
              </a:rPr>
              <a:t>of almost all sub-regions of Africa experience undernourishment.</a:t>
            </a:r>
          </a:p>
          <a:p>
            <a:pPr defTabSz="457200">
              <a:spcBef>
                <a:spcPts val="0"/>
              </a:spcBef>
              <a:spcAft>
                <a:spcPts val="0"/>
              </a:spcAft>
            </a:pPr>
            <a:endParaRPr lang="en-AU" sz="2200">
              <a:solidFill>
                <a:srgbClr val="000000"/>
              </a:solidFill>
              <a:latin typeface="Roboto" pitchFamily="2" charset="0"/>
              <a:ea typeface="Roboto" pitchFamily="2" charset="0"/>
              <a:cs typeface="Arial" panose="020B0604020202020204" pitchFamily="34" charset="0"/>
            </a:endParaRPr>
          </a:p>
          <a:p>
            <a:pPr defTabSz="457200">
              <a:spcBef>
                <a:spcPts val="0"/>
              </a:spcBef>
              <a:spcAft>
                <a:spcPts val="0"/>
              </a:spcAft>
            </a:pPr>
            <a:endParaRPr lang="en-AU" sz="2200">
              <a:solidFill>
                <a:srgbClr val="000000"/>
              </a:solidFill>
              <a:latin typeface="Roboto" pitchFamily="2" charset="0"/>
              <a:ea typeface="Roboto" pitchFamily="2" charset="0"/>
              <a:cs typeface="Arial" panose="020B0604020202020204" pitchFamily="34" charset="0"/>
            </a:endParaRPr>
          </a:p>
          <a:p>
            <a:pPr defTabSz="457200" eaLnBrk="1" fontAlgn="auto" hangingPunct="1">
              <a:spcBef>
                <a:spcPts val="0"/>
              </a:spcBef>
              <a:spcAft>
                <a:spcPts val="0"/>
              </a:spcAft>
            </a:pPr>
            <a:r>
              <a:rPr lang="en-AU" sz="4400" b="1">
                <a:solidFill>
                  <a:srgbClr val="761F00"/>
                </a:solidFill>
                <a:latin typeface="Roboto" pitchFamily="2" charset="0"/>
                <a:ea typeface="Roboto" pitchFamily="2" charset="0"/>
                <a:cs typeface="Arial" panose="020B0604020202020204" pitchFamily="34" charset="0"/>
              </a:rPr>
              <a:t>45% </a:t>
            </a:r>
            <a:r>
              <a:rPr lang="en-AU" sz="2200">
                <a:latin typeface="Roboto" pitchFamily="2" charset="0"/>
                <a:ea typeface="Roboto" pitchFamily="2" charset="0"/>
              </a:rPr>
              <a:t>of deaths in children under five are related to maternal and child undernutrition.</a:t>
            </a:r>
            <a:endParaRPr lang="en-AU" sz="2200">
              <a:solidFill>
                <a:prstClr val="black"/>
              </a:solidFill>
              <a:latin typeface="Roboto" pitchFamily="2" charset="0"/>
              <a:ea typeface="Roboto" pitchFamily="2" charset="0"/>
              <a:cs typeface="Arial" panose="020B0604020202020204" pitchFamily="34" charset="0"/>
            </a:endParaRPr>
          </a:p>
        </p:txBody>
      </p:sp>
      <p:sp>
        <p:nvSpPr>
          <p:cNvPr id="18" name="Rectangle 17">
            <a:extLst>
              <a:ext uri="{FF2B5EF4-FFF2-40B4-BE49-F238E27FC236}">
                <a16:creationId xmlns:a16="http://schemas.microsoft.com/office/drawing/2014/main" id="{9EF80AD4-2E54-44B7-ABDD-D7DA3374F776}"/>
              </a:ext>
            </a:extLst>
          </p:cNvPr>
          <p:cNvSpPr/>
          <p:nvPr/>
        </p:nvSpPr>
        <p:spPr>
          <a:xfrm>
            <a:off x="3205206" y="2076982"/>
            <a:ext cx="2749129" cy="3416320"/>
          </a:xfrm>
          <a:prstGeom prst="rect">
            <a:avLst/>
          </a:prstGeom>
        </p:spPr>
        <p:txBody>
          <a:bodyPr wrap="square">
            <a:spAutoFit/>
          </a:bodyPr>
          <a:lstStyle/>
          <a:p>
            <a:r>
              <a:rPr lang="en-AU" sz="4000" b="1">
                <a:solidFill>
                  <a:srgbClr val="761F00"/>
                </a:solidFill>
                <a:latin typeface="Roboto" pitchFamily="2" charset="0"/>
                <a:ea typeface="Roboto" pitchFamily="2" charset="0"/>
                <a:cs typeface="Arial" panose="020B0604020202020204" pitchFamily="34" charset="0"/>
              </a:rPr>
              <a:t>2 billion </a:t>
            </a:r>
            <a:r>
              <a:rPr lang="en-AU" sz="2200">
                <a:latin typeface="Roboto" pitchFamily="2" charset="0"/>
                <a:ea typeface="Roboto" pitchFamily="2" charset="0"/>
                <a:cs typeface="Arial" panose="020B0604020202020204" pitchFamily="34" charset="0"/>
              </a:rPr>
              <a:t>people globally have experienced food insecurity at moderate levels,</a:t>
            </a:r>
            <a:r>
              <a:rPr lang="en-AU" sz="2200">
                <a:latin typeface="Roboto" pitchFamily="2" charset="0"/>
                <a:ea typeface="Roboto" pitchFamily="2" charset="0"/>
              </a:rPr>
              <a:t> meaning they did not have regular access to nutritious and sufficient food.</a:t>
            </a:r>
            <a:endParaRPr lang="en-AU" sz="2200">
              <a:latin typeface="Roboto" pitchFamily="2" charset="0"/>
              <a:ea typeface="Roboto" pitchFamily="2" charset="0"/>
              <a:cs typeface="Arial" panose="020B0604020202020204" pitchFamily="34" charset="0"/>
            </a:endParaRPr>
          </a:p>
        </p:txBody>
      </p:sp>
      <p:pic>
        <p:nvPicPr>
          <p:cNvPr id="19" name="Graphic 18" descr="Africa">
            <a:extLst>
              <a:ext uri="{FF2B5EF4-FFF2-40B4-BE49-F238E27FC236}">
                <a16:creationId xmlns:a16="http://schemas.microsoft.com/office/drawing/2014/main" id="{5FB742A2-0C1D-40E6-8160-1983E8420EB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30486" y="2076982"/>
            <a:ext cx="1615220" cy="1615220"/>
          </a:xfrm>
          <a:prstGeom prst="rect">
            <a:avLst/>
          </a:prstGeom>
        </p:spPr>
      </p:pic>
      <p:pic>
        <p:nvPicPr>
          <p:cNvPr id="20" name="Graphic 19" descr="Woman with baby">
            <a:extLst>
              <a:ext uri="{FF2B5EF4-FFF2-40B4-BE49-F238E27FC236}">
                <a16:creationId xmlns:a16="http://schemas.microsoft.com/office/drawing/2014/main" id="{2B8AD355-1A54-4DA9-BA55-30294E4A2FE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53193" y="4123605"/>
            <a:ext cx="1769806" cy="1769806"/>
          </a:xfrm>
          <a:prstGeom prst="rect">
            <a:avLst/>
          </a:prstGeom>
        </p:spPr>
      </p:pic>
      <p:pic>
        <p:nvPicPr>
          <p:cNvPr id="21" name="Picture 20">
            <a:extLst>
              <a:ext uri="{FF2B5EF4-FFF2-40B4-BE49-F238E27FC236}">
                <a16:creationId xmlns:a16="http://schemas.microsoft.com/office/drawing/2014/main" id="{8E13CD5A-B667-4284-8C5D-03520A31EF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1838" y="2593582"/>
            <a:ext cx="2365268" cy="2783227"/>
          </a:xfrm>
          <a:prstGeom prst="rect">
            <a:avLst/>
          </a:prstGeom>
          <a:solidFill>
            <a:schemeClr val="bg1"/>
          </a:solidFill>
        </p:spPr>
      </p:pic>
    </p:spTree>
    <p:extLst>
      <p:ext uri="{BB962C8B-B14F-4D97-AF65-F5344CB8AC3E}">
        <p14:creationId xmlns:p14="http://schemas.microsoft.com/office/powerpoint/2010/main" val="2289389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idx="4294967295"/>
          </p:nvPr>
        </p:nvSpPr>
        <p:spPr>
          <a:xfrm>
            <a:off x="1051999" y="238765"/>
            <a:ext cx="1921207" cy="750757"/>
          </a:xfrm>
          <a:prstGeom prst="rect">
            <a:avLst/>
          </a:prstGeom>
        </p:spPr>
        <p:txBody>
          <a:bodyPr vert="horz" wrap="square" lIns="0" tIns="11976" rIns="0" bIns="0" rtlCol="0">
            <a:spAutoFit/>
          </a:bodyPr>
          <a:lstStyle/>
          <a:p>
            <a:pPr marL="11977" marR="4790" algn="l">
              <a:spcBef>
                <a:spcPts val="94"/>
              </a:spcBef>
            </a:pPr>
            <a:r>
              <a:rPr lang="en-AU" sz="2400" b="1" spc="-9">
                <a:solidFill>
                  <a:schemeClr val="tx1">
                    <a:lumMod val="75000"/>
                    <a:lumOff val="25000"/>
                  </a:schemeClr>
                </a:solidFill>
              </a:rPr>
              <a:t>FOOD SECURITY</a:t>
            </a:r>
            <a:endParaRPr sz="2400" b="1">
              <a:solidFill>
                <a:schemeClr val="tx1">
                  <a:lumMod val="75000"/>
                  <a:lumOff val="25000"/>
                </a:schemeClr>
              </a:solidFill>
            </a:endParaRPr>
          </a:p>
        </p:txBody>
      </p:sp>
      <p:sp>
        <p:nvSpPr>
          <p:cNvPr id="15" name="object 15"/>
          <p:cNvSpPr/>
          <p:nvPr/>
        </p:nvSpPr>
        <p:spPr>
          <a:xfrm>
            <a:off x="3064669" y="359632"/>
            <a:ext cx="0" cy="602393"/>
          </a:xfrm>
          <a:custGeom>
            <a:avLst/>
            <a:gdLst/>
            <a:ahLst/>
            <a:cxnLst/>
            <a:rect l="l" t="t" r="r" b="b"/>
            <a:pathLst>
              <a:path h="638810">
                <a:moveTo>
                  <a:pt x="0" y="0"/>
                </a:moveTo>
                <a:lnTo>
                  <a:pt x="0" y="638644"/>
                </a:lnTo>
              </a:path>
            </a:pathLst>
          </a:custGeom>
          <a:ln w="63500">
            <a:solidFill>
              <a:srgbClr val="761F00"/>
            </a:solidFill>
          </a:ln>
        </p:spPr>
        <p:txBody>
          <a:bodyPr wrap="square" lIns="0" tIns="0" rIns="0" bIns="0" rtlCol="0"/>
          <a:lstStyle/>
          <a:p>
            <a:pPr algn="r"/>
            <a:endParaRPr sz="1697"/>
          </a:p>
        </p:txBody>
      </p:sp>
      <p:sp>
        <p:nvSpPr>
          <p:cNvPr id="16" name="object 16"/>
          <p:cNvSpPr/>
          <p:nvPr/>
        </p:nvSpPr>
        <p:spPr>
          <a:xfrm>
            <a:off x="611334" y="352425"/>
            <a:ext cx="237651" cy="237124"/>
          </a:xfrm>
          <a:prstGeom prst="rect">
            <a:avLst/>
          </a:prstGeom>
          <a:blipFill>
            <a:blip r:embed="rId3" cstate="print"/>
            <a:stretch>
              <a:fillRect/>
            </a:stretch>
          </a:blipFill>
        </p:spPr>
        <p:txBody>
          <a:bodyPr wrap="square" lIns="0" tIns="0" rIns="0" bIns="0" rtlCol="0"/>
          <a:lstStyle/>
          <a:p>
            <a:pPr algn="r"/>
            <a:endParaRPr sz="1697"/>
          </a:p>
        </p:txBody>
      </p:sp>
      <p:sp>
        <p:nvSpPr>
          <p:cNvPr id="17" name="object 2">
            <a:extLst>
              <a:ext uri="{FF2B5EF4-FFF2-40B4-BE49-F238E27FC236}">
                <a16:creationId xmlns:a16="http://schemas.microsoft.com/office/drawing/2014/main" id="{CECA5474-FAC8-C245-8589-D0C8ED06320C}"/>
              </a:ext>
            </a:extLst>
          </p:cNvPr>
          <p:cNvSpPr txBox="1"/>
          <p:nvPr/>
        </p:nvSpPr>
        <p:spPr>
          <a:xfrm>
            <a:off x="3445669" y="304554"/>
            <a:ext cx="8305794" cy="684968"/>
          </a:xfrm>
          <a:prstGeom prst="rect">
            <a:avLst/>
          </a:prstGeom>
        </p:spPr>
        <p:txBody>
          <a:bodyPr vert="horz" wrap="square" lIns="0" tIns="7784" rIns="0" bIns="0" rtlCol="0">
            <a:spAutoFit/>
          </a:bodyPr>
          <a:lstStyle/>
          <a:p>
            <a:pPr marL="11977">
              <a:spcBef>
                <a:spcPts val="409"/>
              </a:spcBef>
            </a:pPr>
            <a:r>
              <a:rPr lang="en-AU" sz="4400" b="1">
                <a:solidFill>
                  <a:srgbClr val="761F00"/>
                </a:solidFill>
                <a:latin typeface="Arial"/>
                <a:cs typeface="Arial"/>
              </a:rPr>
              <a:t>FOOD IN OUR WORLD TODAY</a:t>
            </a:r>
            <a:endParaRPr lang="en-AU" sz="4400">
              <a:latin typeface="Arial"/>
              <a:cs typeface="Arial"/>
            </a:endParaRPr>
          </a:p>
        </p:txBody>
      </p:sp>
      <p:pic>
        <p:nvPicPr>
          <p:cNvPr id="11" name="Picture 2" descr="A pie chart that shows the total population of food secure and food insecure within the world. ">
            <a:extLst>
              <a:ext uri="{FF2B5EF4-FFF2-40B4-BE49-F238E27FC236}">
                <a16:creationId xmlns:a16="http://schemas.microsoft.com/office/drawing/2014/main" id="{50D9770A-CB7A-4D43-BC0C-82A31CF2C76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531269" y="1495425"/>
            <a:ext cx="8030230" cy="5123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262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27905FF7CD72C4C9FBC9B8F292D0E72" ma:contentTypeVersion="12" ma:contentTypeDescription="Create a new document." ma:contentTypeScope="" ma:versionID="66b0364af490e9fd241d02891416bdf3">
  <xsd:schema xmlns:xsd="http://www.w3.org/2001/XMLSchema" xmlns:xs="http://www.w3.org/2001/XMLSchema" xmlns:p="http://schemas.microsoft.com/office/2006/metadata/properties" xmlns:ns2="57ab8201-97d7-4e7d-9689-eee67b030130" xmlns:ns3="e427249e-4eb8-46cf-a9e2-31bdaee9d15d" targetNamespace="http://schemas.microsoft.com/office/2006/metadata/properties" ma:root="true" ma:fieldsID="6ebbc9590ce788950d33b3afba167496" ns2:_="" ns3:_="">
    <xsd:import namespace="57ab8201-97d7-4e7d-9689-eee67b030130"/>
    <xsd:import namespace="e427249e-4eb8-46cf-a9e2-31bdaee9d15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EventHashCode" minOccurs="0"/>
                <xsd:element ref="ns3:MediaServiceGenerationTime" minOccurs="0"/>
                <xsd:element ref="ns3:MediaServiceOCR"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ab8201-97d7-4e7d-9689-eee67b03013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427249e-4eb8-46cf-a9e2-31bdaee9d15d"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E156404-E7B5-4822-9D83-FDD0FED905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ab8201-97d7-4e7d-9689-eee67b030130"/>
    <ds:schemaRef ds:uri="e427249e-4eb8-46cf-a9e2-31bdaee9d1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02B2A76-F04A-43DE-8C51-E86C86E50DD5}">
  <ds:schemaRefs>
    <ds:schemaRef ds:uri="http://schemas.microsoft.com/sharepoint/v3/contenttype/forms"/>
  </ds:schemaRefs>
</ds:datastoreItem>
</file>

<file path=customXml/itemProps3.xml><?xml version="1.0" encoding="utf-8"?>
<ds:datastoreItem xmlns:ds="http://schemas.openxmlformats.org/officeDocument/2006/customXml" ds:itemID="{7BBA37C6-62E4-4D0F-8FE2-0253EBEF683B}">
  <ds:schemaRefs>
    <ds:schemaRef ds:uri="http://purl.org/dc/dcmitype/"/>
    <ds:schemaRef ds:uri="57ab8201-97d7-4e7d-9689-eee67b030130"/>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e427249e-4eb8-46cf-a9e2-31bdaee9d15d"/>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2</TotalTime>
  <Words>3283</Words>
  <Application>Microsoft Office PowerPoint</Application>
  <PresentationFormat>Custom</PresentationFormat>
  <Paragraphs>275</Paragraphs>
  <Slides>28</Slides>
  <Notes>26</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FOOD SECURITY  IN OUR WORLD</vt:lpstr>
      <vt:lpstr>FOOD SECURITY</vt:lpstr>
      <vt:lpstr>FOOD SECURITY</vt:lpstr>
      <vt:lpstr>PowerPoint Presentation</vt:lpstr>
      <vt:lpstr>FOOD SECURITY</vt:lpstr>
      <vt:lpstr>PowerPoint Presentation</vt:lpstr>
      <vt:lpstr>FOOD SECURITY</vt:lpstr>
      <vt:lpstr>FOOD SECURITY</vt:lpstr>
      <vt:lpstr>FOOD SECURITY</vt:lpstr>
      <vt:lpstr>FOOD SECURITY</vt:lpstr>
      <vt:lpstr>FOOD SECURITY</vt:lpstr>
      <vt:lpstr>FOOD SECURITY</vt:lpstr>
      <vt:lpstr>FOOD SECURITY</vt:lpstr>
      <vt:lpstr>FOOD SECURITY</vt:lpstr>
      <vt:lpstr>FOOD SECURITY</vt:lpstr>
      <vt:lpstr>FOOD SECURITY</vt:lpstr>
      <vt:lpstr>FOOD SECURITY</vt:lpstr>
      <vt:lpstr>FOOD SECURITY</vt:lpstr>
      <vt:lpstr>FOOD SECURITY</vt:lpstr>
      <vt:lpstr>FOOD SECURITY</vt:lpstr>
      <vt:lpstr>FOOD SECURITY</vt:lpstr>
      <vt:lpstr>FOOD SECURITY</vt:lpstr>
      <vt:lpstr>Case study</vt:lpstr>
      <vt:lpstr>FOOD SECURITY</vt:lpstr>
      <vt:lpstr>FOOD SECURITY</vt:lpstr>
      <vt:lpstr>FOOD SECURITY</vt:lpstr>
      <vt:lpstr>PowerPoint Presentation</vt:lpstr>
      <vt:lpstr>FOOD SECURITY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Security</dc:title>
  <dc:creator>Nicole Dobrohotoff;Sarah.Latif@caritas.org.au</dc:creator>
  <cp:lastModifiedBy>Nicole Dobrohotoff</cp:lastModifiedBy>
  <cp:revision>41</cp:revision>
  <dcterms:created xsi:type="dcterms:W3CDTF">2020-09-07T01:18:04Z</dcterms:created>
  <dcterms:modified xsi:type="dcterms:W3CDTF">2021-05-14T03:46:15Z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2020-09-07T00:00:00Z</vt:filetime>
  </property>
  <property fmtid="{D5CDD505-2E9C-101B-9397-08002B2CF9AE}" pid="3" name="Creator">
    <vt:lpwstr>Adobe InDesign 15.1 (Macintosh)</vt:lpwstr>
  </property>
  <property fmtid="{D5CDD505-2E9C-101B-9397-08002B2CF9AE}" pid="4" name="LastSaved">
    <vt:filetime>2020-09-07T00:00:00Z</vt:filetime>
  </property>
  <property fmtid="{D5CDD505-2E9C-101B-9397-08002B2CF9AE}" pid="5" name="ContentTypeId">
    <vt:lpwstr>0x010100027905FF7CD72C4C9FBC9B8F292D0E72</vt:lpwstr>
  </property>
</Properties>
</file>