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45"/>
  </p:notesMasterIdLst>
  <p:handoutMasterIdLst>
    <p:handoutMasterId r:id="rId46"/>
  </p:handoutMasterIdLst>
  <p:sldIdLst>
    <p:sldId id="256" r:id="rId5"/>
    <p:sldId id="257" r:id="rId6"/>
    <p:sldId id="258" r:id="rId7"/>
    <p:sldId id="259" r:id="rId8"/>
    <p:sldId id="260" r:id="rId9"/>
    <p:sldId id="302" r:id="rId10"/>
    <p:sldId id="262" r:id="rId11"/>
    <p:sldId id="307" r:id="rId12"/>
    <p:sldId id="263" r:id="rId13"/>
    <p:sldId id="264" r:id="rId14"/>
    <p:sldId id="265" r:id="rId15"/>
    <p:sldId id="266" r:id="rId16"/>
    <p:sldId id="298" r:id="rId17"/>
    <p:sldId id="271" r:id="rId18"/>
    <p:sldId id="295" r:id="rId19"/>
    <p:sldId id="296" r:id="rId20"/>
    <p:sldId id="303" r:id="rId21"/>
    <p:sldId id="270" r:id="rId22"/>
    <p:sldId id="304" r:id="rId23"/>
    <p:sldId id="300" r:id="rId24"/>
    <p:sldId id="269" r:id="rId25"/>
    <p:sldId id="306" r:id="rId26"/>
    <p:sldId id="268" r:id="rId27"/>
    <p:sldId id="305" r:id="rId28"/>
    <p:sldId id="291" r:id="rId29"/>
    <p:sldId id="292" r:id="rId30"/>
    <p:sldId id="293" r:id="rId31"/>
    <p:sldId id="294" r:id="rId32"/>
    <p:sldId id="279" r:id="rId33"/>
    <p:sldId id="280" r:id="rId34"/>
    <p:sldId id="283" r:id="rId35"/>
    <p:sldId id="282" r:id="rId36"/>
    <p:sldId id="286" r:id="rId37"/>
    <p:sldId id="285" r:id="rId38"/>
    <p:sldId id="281" r:id="rId39"/>
    <p:sldId id="284" r:id="rId40"/>
    <p:sldId id="287" r:id="rId41"/>
    <p:sldId id="288" r:id="rId42"/>
    <p:sldId id="277" r:id="rId43"/>
    <p:sldId id="27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icole Chehine" initials="NC" lastIdx="3" clrIdx="6">
    <p:extLst>
      <p:ext uri="{19B8F6BF-5375-455C-9EA6-DF929625EA0E}">
        <p15:presenceInfo xmlns:p15="http://schemas.microsoft.com/office/powerpoint/2012/main" userId="S::nicole.chehine@caritas.org.au::967ddee1-cec9-4225-946e-5303f029b00a" providerId="AD"/>
      </p:ext>
    </p:extLst>
  </p:cmAuthor>
  <p:cmAuthor id="1" name="Catherine McAleer" initials="CM" lastIdx="1" clrIdx="0">
    <p:extLst>
      <p:ext uri="{19B8F6BF-5375-455C-9EA6-DF929625EA0E}">
        <p15:presenceInfo xmlns:p15="http://schemas.microsoft.com/office/powerpoint/2012/main" userId="S-1-5-21-568877940-3399399001-4121681156-7305" providerId="AD"/>
      </p:ext>
    </p:extLst>
  </p:cmAuthor>
  <p:cmAuthor id="2" name="Nicole Dobrohotoff" initials="ND" lastIdx="2" clrIdx="1">
    <p:extLst>
      <p:ext uri="{19B8F6BF-5375-455C-9EA6-DF929625EA0E}">
        <p15:presenceInfo xmlns:p15="http://schemas.microsoft.com/office/powerpoint/2012/main" userId="S::nicoled@caritas.org.au::2dc4cf58-dc7e-422a-950b-38460c74cb76" providerId="AD"/>
      </p:ext>
    </p:extLst>
  </p:cmAuthor>
  <p:cmAuthor id="3" name="Nicole" initials="N" lastIdx="2" clrIdx="2">
    <p:extLst>
      <p:ext uri="{19B8F6BF-5375-455C-9EA6-DF929625EA0E}">
        <p15:presenceInfo xmlns:p15="http://schemas.microsoft.com/office/powerpoint/2012/main" userId="Nicole" providerId="None"/>
      </p:ext>
    </p:extLst>
  </p:cmAuthor>
  <p:cmAuthor id="4" name="Nicole Dobrohotoff" initials="ND [2]" lastIdx="1" clrIdx="3">
    <p:extLst>
      <p:ext uri="{19B8F6BF-5375-455C-9EA6-DF929625EA0E}">
        <p15:presenceInfo xmlns:p15="http://schemas.microsoft.com/office/powerpoint/2012/main" userId="Nicole Dobrohotoff" providerId="None"/>
      </p:ext>
    </p:extLst>
  </p:cmAuthor>
  <p:cmAuthor id="5" name="Sarah Latif" initials="SL" lastIdx="1" clrIdx="4">
    <p:extLst>
      <p:ext uri="{19B8F6BF-5375-455C-9EA6-DF929625EA0E}">
        <p15:presenceInfo xmlns:p15="http://schemas.microsoft.com/office/powerpoint/2012/main" userId="S-1-5-21-568877940-3399399001-4121681156-7304" providerId="AD"/>
      </p:ext>
    </p:extLst>
  </p:cmAuthor>
  <p:cmAuthor id="6" name="Nicole Dobrohotoff" initials="ND [3]" lastIdx="2"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C"/>
    <a:srgbClr val="E5DBCB"/>
    <a:srgbClr val="63B1A4"/>
    <a:srgbClr val="EFAC77"/>
    <a:srgbClr val="75BD64"/>
    <a:srgbClr val="2CACE3"/>
    <a:srgbClr val="D86075"/>
    <a:srgbClr val="762000"/>
    <a:srgbClr val="C3DDD7"/>
    <a:srgbClr val="DF91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57" autoAdjust="0"/>
    <p:restoredTop sz="93883" autoAdjust="0"/>
  </p:normalViewPr>
  <p:slideViewPr>
    <p:cSldViewPr snapToObjects="1" showGuides="1">
      <p:cViewPr>
        <p:scale>
          <a:sx n="80" d="100"/>
          <a:sy n="80" d="100"/>
        </p:scale>
        <p:origin x="1890" y="774"/>
      </p:cViewPr>
      <p:guideLst>
        <p:guide orient="horz" pos="2795"/>
        <p:guide orient="horz" pos="4020"/>
        <p:guide pos="5352"/>
        <p:guide pos="704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snapToObjects="1" showGuide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10/21/2022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10/21/2022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800" b="0" dirty="0">
                <a:solidFill>
                  <a:schemeClr val="bg1">
                    <a:lumMod val="75000"/>
                  </a:schemeClr>
                </a:solidFill>
              </a:rPr>
              <a:t>Community members in Zimbabwe dance and sing about the installation of a water pipe in their village. Photo credit: Richard Wainwright/Caritas Australia</a:t>
            </a:r>
            <a:endParaRPr lang="en-AU" sz="800" b="0" kern="1200" dirty="0">
              <a:solidFill>
                <a:schemeClr val="bg1">
                  <a:lumMod val="75000"/>
                </a:schemeClr>
              </a:solidFill>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202346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23</a:t>
            </a:fld>
            <a:endParaRPr lang="en-US"/>
          </a:p>
        </p:txBody>
      </p:sp>
    </p:spTree>
    <p:extLst>
      <p:ext uri="{BB962C8B-B14F-4D97-AF65-F5344CB8AC3E}">
        <p14:creationId xmlns:p14="http://schemas.microsoft.com/office/powerpoint/2010/main" val="142180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144478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3689973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1" dirty="0"/>
              <a:t>About Advocacy: </a:t>
            </a:r>
            <a:r>
              <a:rPr lang="en-AU" dirty="0"/>
              <a:t>https://www.caritas.org.au/resources/school-resources/about-advocacy/</a:t>
            </a:r>
          </a:p>
          <a:p>
            <a:r>
              <a:rPr lang="en-AU" b="1" dirty="0"/>
              <a:t>Advocacy Toolkit: </a:t>
            </a:r>
            <a:r>
              <a:rPr lang="en-AU" dirty="0"/>
              <a:t>https://www.caritas.org.au/resources/school-resources/advocacy-toolkit/</a:t>
            </a:r>
          </a:p>
        </p:txBody>
      </p:sp>
      <p:sp>
        <p:nvSpPr>
          <p:cNvPr id="4" name="Slide Number Placeholder 3"/>
          <p:cNvSpPr>
            <a:spLocks noGrp="1"/>
          </p:cNvSpPr>
          <p:nvPr>
            <p:ph type="sldNum" sz="quarter" idx="5"/>
          </p:nvPr>
        </p:nvSpPr>
        <p:spPr/>
        <p:txBody>
          <a:bodyPr/>
          <a:lstStyle/>
          <a:p>
            <a:fld id="{490689D6-08F4-9246-8340-6E1C330F9F5D}" type="slidenum">
              <a:rPr lang="en-US" smtClean="0"/>
              <a:t>26</a:t>
            </a:fld>
            <a:endParaRPr lang="en-US"/>
          </a:p>
        </p:txBody>
      </p:sp>
    </p:spTree>
    <p:extLst>
      <p:ext uri="{BB962C8B-B14F-4D97-AF65-F5344CB8AC3E}">
        <p14:creationId xmlns:p14="http://schemas.microsoft.com/office/powerpoint/2010/main" val="2012882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endParaRPr lang="en-US"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27</a:t>
            </a:fld>
            <a:endParaRPr lang="en-US"/>
          </a:p>
        </p:txBody>
      </p:sp>
    </p:spTree>
    <p:extLst>
      <p:ext uri="{BB962C8B-B14F-4D97-AF65-F5344CB8AC3E}">
        <p14:creationId xmlns:p14="http://schemas.microsoft.com/office/powerpoint/2010/main" val="4090854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28</a:t>
            </a:fld>
            <a:endParaRPr lang="en-US"/>
          </a:p>
        </p:txBody>
      </p:sp>
    </p:spTree>
    <p:extLst>
      <p:ext uri="{BB962C8B-B14F-4D97-AF65-F5344CB8AC3E}">
        <p14:creationId xmlns:p14="http://schemas.microsoft.com/office/powerpoint/2010/main" val="3628661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solidFill>
                  <a:schemeClr val="bg1">
                    <a:lumMod val="75000"/>
                  </a:schemeClr>
                </a:solidFill>
              </a:rPr>
              <a:t>Photo: Jamila and her daughter stand outside their shelter in camp 20 extension Rohingya refugee camp. Photo credit: </a:t>
            </a:r>
            <a:r>
              <a:rPr lang="en-AU" sz="1200" dirty="0" err="1">
                <a:solidFill>
                  <a:schemeClr val="bg1">
                    <a:lumMod val="75000"/>
                  </a:schemeClr>
                </a:solidFill>
              </a:rPr>
              <a:t>Inmanuel</a:t>
            </a:r>
            <a:r>
              <a:rPr lang="en-AU" sz="1200" dirty="0">
                <a:solidFill>
                  <a:schemeClr val="bg1">
                    <a:lumMod val="75000"/>
                  </a:schemeClr>
                </a:solidFill>
              </a:rPr>
              <a:t> Biswas/Caritas Bangladesh</a:t>
            </a:r>
          </a:p>
          <a:p>
            <a:endParaRPr lang="en-AU" sz="1200" b="0" i="0" kern="1200" dirty="0">
              <a:solidFill>
                <a:schemeClr val="tx1"/>
              </a:solidFill>
              <a:effectLst/>
              <a:latin typeface="Arial" panose="020B0604020202020204" pitchFamily="34" charset="0"/>
              <a:ea typeface="+mn-ea"/>
              <a:cs typeface="+mn-cs"/>
            </a:endParaRPr>
          </a:p>
          <a:p>
            <a:r>
              <a:rPr lang="en-AU" sz="1200" b="0" i="0" kern="1200" dirty="0">
                <a:solidFill>
                  <a:schemeClr val="tx1"/>
                </a:solidFill>
                <a:effectLst/>
                <a:latin typeface="Arial" panose="020B0604020202020204" pitchFamily="34" charset="0"/>
                <a:ea typeface="+mn-ea"/>
                <a:cs typeface="+mn-cs"/>
              </a:rPr>
              <a:t>Catholic Social Teaching</a:t>
            </a:r>
            <a:r>
              <a:rPr lang="en-AU" sz="1200" b="0" i="0" kern="1200" baseline="0" dirty="0">
                <a:solidFill>
                  <a:schemeClr val="tx1"/>
                </a:solidFill>
                <a:effectLst/>
                <a:latin typeface="Arial" panose="020B0604020202020204" pitchFamily="34" charset="0"/>
                <a:ea typeface="+mn-ea"/>
                <a:cs typeface="+mn-cs"/>
              </a:rPr>
              <a:t> (</a:t>
            </a:r>
            <a:r>
              <a:rPr lang="en-AU" sz="1200" b="0" i="0" kern="1200" dirty="0">
                <a:solidFill>
                  <a:schemeClr val="tx1"/>
                </a:solidFill>
                <a:effectLst/>
                <a:latin typeface="Arial" panose="020B0604020202020204" pitchFamily="34" charset="0"/>
                <a:ea typeface="+mn-ea"/>
                <a:cs typeface="+mn-cs"/>
              </a:rPr>
              <a:t>CST) covers all spheres of life – the economic, political, personal and spiritual. With human dignity at its centre, a holistic approach to development, founded on the principles of CST, is what Pope Paul VI called ‘authentic development’.</a:t>
            </a:r>
          </a:p>
          <a:p>
            <a:endParaRPr lang="en-AU" sz="1200" b="0" i="0" kern="1200" dirty="0">
              <a:solidFill>
                <a:schemeClr val="tx1"/>
              </a:solidFill>
              <a:effectLst/>
              <a:latin typeface="Arial" panose="020B0604020202020204" pitchFamily="34" charset="0"/>
              <a:ea typeface="+mn-ea"/>
              <a:cs typeface="+mn-cs"/>
            </a:endParaRPr>
          </a:p>
          <a:p>
            <a:r>
              <a:rPr lang="en-AU" sz="1200" b="0" i="0" kern="1200" dirty="0">
                <a:solidFill>
                  <a:schemeClr val="tx1"/>
                </a:solidFill>
                <a:effectLst/>
                <a:latin typeface="Arial" panose="020B0604020202020204" pitchFamily="34" charset="0"/>
                <a:ea typeface="+mn-ea"/>
                <a:cs typeface="+mn-cs"/>
              </a:rPr>
              <a:t>The</a:t>
            </a:r>
            <a:r>
              <a:rPr lang="en-AU" sz="1200" b="0" i="0" kern="1200" baseline="0" dirty="0">
                <a:solidFill>
                  <a:schemeClr val="tx1"/>
                </a:solidFill>
                <a:effectLst/>
                <a:latin typeface="Arial" panose="020B0604020202020204" pitchFamily="34" charset="0"/>
                <a:ea typeface="+mn-ea"/>
                <a:cs typeface="+mn-cs"/>
              </a:rPr>
              <a:t> next few slides explain </a:t>
            </a:r>
            <a:r>
              <a:rPr lang="en-AU" sz="1200" b="0" i="0" kern="1200" dirty="0">
                <a:solidFill>
                  <a:schemeClr val="tx1"/>
                </a:solidFill>
                <a:effectLst/>
                <a:latin typeface="Arial" panose="020B0604020202020204" pitchFamily="34" charset="0"/>
                <a:ea typeface="+mn-ea"/>
                <a:cs typeface="+mn-cs"/>
              </a:rPr>
              <a:t>some Catholic Social Teaching principles and how they guide the work of Caritas Australia.</a:t>
            </a:r>
          </a:p>
          <a:p>
            <a:pPr marL="4763" indent="-4763">
              <a:lnSpc>
                <a:spcPct val="90000"/>
              </a:lnSpc>
              <a:buFont typeface="Wingdings" pitchFamily="2" charset="2"/>
              <a:buNone/>
            </a:pPr>
            <a:endParaRPr lang="en-AU" altLang="en-US" dirty="0"/>
          </a:p>
          <a:p>
            <a:r>
              <a:rPr lang="en-AU" sz="1200" b="0" i="0" u="none" strike="noStrike" kern="1200" baseline="0" dirty="0">
                <a:solidFill>
                  <a:schemeClr val="tx1"/>
                </a:solidFill>
                <a:ea typeface="+mn-ea"/>
                <a:cs typeface="+mn-cs"/>
              </a:rPr>
              <a:t>Use our </a:t>
            </a:r>
            <a:r>
              <a:rPr lang="en-AU" sz="1200" b="1" i="0" u="none" strike="noStrike" kern="1200" baseline="0" dirty="0">
                <a:solidFill>
                  <a:schemeClr val="tx1"/>
                </a:solidFill>
                <a:ea typeface="+mn-ea"/>
                <a:cs typeface="+mn-cs"/>
              </a:rPr>
              <a:t>Online Catholic Social Teaching Toolkit</a:t>
            </a:r>
            <a:r>
              <a:rPr lang="en-AU" sz="1200" b="0" i="0" u="none" strike="noStrike" kern="1200" baseline="0" dirty="0">
                <a:solidFill>
                  <a:schemeClr val="tx1"/>
                </a:solidFill>
                <a:ea typeface="+mn-ea"/>
                <a:cs typeface="+mn-cs"/>
              </a:rPr>
              <a:t> </a:t>
            </a:r>
            <a:r>
              <a:rPr lang="en-AU" sz="1200" b="1" i="0" u="none" strike="noStrike" kern="1200" baseline="0" dirty="0">
                <a:solidFill>
                  <a:schemeClr val="tx1"/>
                </a:solidFill>
                <a:ea typeface="+mn-ea"/>
                <a:cs typeface="+mn-cs"/>
              </a:rPr>
              <a:t>for schools </a:t>
            </a:r>
            <a:r>
              <a:rPr lang="en-AU" sz="1200" b="0" i="0" u="none" strike="noStrike" kern="1200" baseline="0" dirty="0">
                <a:solidFill>
                  <a:schemeClr val="tx1"/>
                </a:solidFill>
                <a:ea typeface="+mn-ea"/>
                <a:cs typeface="+mn-cs"/>
              </a:rPr>
              <a:t>here: https://www.caritas.org.au/learn/cst-toolkit/</a:t>
            </a:r>
            <a:endParaRPr lang="en-US"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29</a:t>
            </a:fld>
            <a:endParaRPr lang="en-US"/>
          </a:p>
        </p:txBody>
      </p:sp>
    </p:spTree>
    <p:extLst>
      <p:ext uri="{BB962C8B-B14F-4D97-AF65-F5344CB8AC3E}">
        <p14:creationId xmlns:p14="http://schemas.microsoft.com/office/powerpoint/2010/main" val="839883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marR="0" lvl="0" indent="-4763" algn="l" defTabSz="914400" rtl="0" eaLnBrk="1" fontAlgn="base" latinLnBrk="0" hangingPunct="1">
              <a:lnSpc>
                <a:spcPct val="90000"/>
              </a:lnSpc>
              <a:spcBef>
                <a:spcPct val="30000"/>
              </a:spcBef>
              <a:spcAft>
                <a:spcPct val="0"/>
              </a:spcAft>
              <a:buClrTx/>
              <a:buSzTx/>
              <a:buFont typeface="Wingdings" pitchFamily="2" charset="2"/>
              <a:buNone/>
              <a:tabLst/>
              <a:defRPr/>
            </a:pPr>
            <a:r>
              <a:rPr lang="en-AU" altLang="en-US" b="1" dirty="0"/>
              <a:t>Photo: </a:t>
            </a:r>
            <a:r>
              <a:rPr lang="en-AU" sz="1200" dirty="0" err="1">
                <a:solidFill>
                  <a:schemeClr val="bg1">
                    <a:lumMod val="75000"/>
                  </a:schemeClr>
                </a:solidFill>
              </a:rPr>
              <a:t>Phany</a:t>
            </a:r>
            <a:r>
              <a:rPr lang="en-AU" sz="1200" dirty="0">
                <a:solidFill>
                  <a:schemeClr val="bg1">
                    <a:lumMod val="75000"/>
                  </a:schemeClr>
                </a:solidFill>
              </a:rPr>
              <a:t> walks with her daughter </a:t>
            </a:r>
            <a:r>
              <a:rPr lang="en-AU" sz="1200" dirty="0" err="1">
                <a:solidFill>
                  <a:schemeClr val="bg1">
                    <a:lumMod val="75000"/>
                  </a:schemeClr>
                </a:solidFill>
              </a:rPr>
              <a:t>Phally</a:t>
            </a:r>
            <a:r>
              <a:rPr lang="en-AU" sz="1200" dirty="0">
                <a:solidFill>
                  <a:schemeClr val="bg1">
                    <a:lumMod val="75000"/>
                  </a:schemeClr>
                </a:solidFill>
              </a:rPr>
              <a:t> to school from their home in </a:t>
            </a:r>
            <a:r>
              <a:rPr lang="en-AU" sz="1200" dirty="0" err="1">
                <a:solidFill>
                  <a:schemeClr val="bg1">
                    <a:lumMod val="75000"/>
                  </a:schemeClr>
                </a:solidFill>
              </a:rPr>
              <a:t>Pursat</a:t>
            </a:r>
            <a:r>
              <a:rPr lang="en-AU" sz="1200" dirty="0">
                <a:solidFill>
                  <a:schemeClr val="bg1">
                    <a:lumMod val="75000"/>
                  </a:schemeClr>
                </a:solidFill>
              </a:rPr>
              <a:t> District, Western Cambodia. Photo credit: Richard Wainwright.</a:t>
            </a:r>
          </a:p>
          <a:p>
            <a:pPr marL="4763" marR="0" indent="-4763" algn="l" defTabSz="914400" rtl="0" eaLnBrk="1" fontAlgn="base" latinLnBrk="0" hangingPunct="1">
              <a:lnSpc>
                <a:spcPct val="90000"/>
              </a:lnSpc>
              <a:spcBef>
                <a:spcPct val="30000"/>
              </a:spcBef>
              <a:spcAft>
                <a:spcPct val="0"/>
              </a:spcAft>
              <a:buClrTx/>
              <a:buSzTx/>
              <a:buFont typeface="Wingdings" pitchFamily="2" charset="2"/>
              <a:buNone/>
              <a:tabLst/>
              <a:defRPr/>
            </a:pPr>
            <a:endParaRPr lang="en-AU" altLang="en-US" b="1" dirty="0"/>
          </a:p>
          <a:p>
            <a:endParaRPr lang="en-AU"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30</a:t>
            </a:fld>
            <a:endParaRPr lang="en-US"/>
          </a:p>
        </p:txBody>
      </p:sp>
    </p:spTree>
    <p:extLst>
      <p:ext uri="{BB962C8B-B14F-4D97-AF65-F5344CB8AC3E}">
        <p14:creationId xmlns:p14="http://schemas.microsoft.com/office/powerpoint/2010/main" val="119623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Arial" panose="020B0604020202020204" pitchFamily="34" charset="0"/>
                <a:ea typeface="+mn-ea"/>
                <a:cs typeface="+mn-cs"/>
              </a:rPr>
              <a:t>Photo: </a:t>
            </a:r>
            <a:r>
              <a:rPr lang="en-AU" sz="1200" dirty="0">
                <a:solidFill>
                  <a:schemeClr val="bg1">
                    <a:lumMod val="75000"/>
                  </a:schemeClr>
                </a:solidFill>
                <a:latin typeface="Arial" panose="020B0604020202020204" pitchFamily="34" charset="0"/>
              </a:rPr>
              <a:t>Olivia works in the fields growing beans near her home in </a:t>
            </a:r>
            <a:r>
              <a:rPr lang="en-AU" sz="1200" dirty="0" err="1">
                <a:solidFill>
                  <a:schemeClr val="bg1">
                    <a:lumMod val="75000"/>
                  </a:schemeClr>
                </a:solidFill>
                <a:latin typeface="Arial" panose="020B0604020202020204" pitchFamily="34" charset="0"/>
              </a:rPr>
              <a:t>Karatu</a:t>
            </a:r>
            <a:r>
              <a:rPr lang="en-AU" sz="1200" dirty="0">
                <a:solidFill>
                  <a:schemeClr val="bg1">
                    <a:lumMod val="75000"/>
                  </a:schemeClr>
                </a:solidFill>
                <a:latin typeface="Arial" panose="020B0604020202020204" pitchFamily="34" charset="0"/>
              </a:rPr>
              <a:t> District in Tanzania. Photo credit: August Lucky. </a:t>
            </a:r>
          </a:p>
          <a:p>
            <a:endParaRPr lang="en-AU"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31</a:t>
            </a:fld>
            <a:endParaRPr lang="en-US"/>
          </a:p>
        </p:txBody>
      </p:sp>
    </p:spTree>
    <p:extLst>
      <p:ext uri="{BB962C8B-B14F-4D97-AF65-F5344CB8AC3E}">
        <p14:creationId xmlns:p14="http://schemas.microsoft.com/office/powerpoint/2010/main" val="841497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Arial" panose="020B0604020202020204" pitchFamily="34" charset="0"/>
                <a:ea typeface="+mn-ea"/>
                <a:cs typeface="+mn-cs"/>
              </a:rPr>
              <a:t>Photo: </a:t>
            </a:r>
            <a:r>
              <a:rPr lang="en-AU" sz="1200" dirty="0">
                <a:solidFill>
                  <a:schemeClr val="bg1">
                    <a:lumMod val="75000"/>
                  </a:schemeClr>
                </a:solidFill>
              </a:rPr>
              <a:t>Rosella and family hands. For Rosella, a mother of five, escaping violence was her first step to a new life. She is one of many women in Lebanon who have experienced gender-based violence. Photo credit: Suzy McIntyre</a:t>
            </a:r>
          </a:p>
          <a:p>
            <a:endParaRPr lang="en-AU"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32</a:t>
            </a:fld>
            <a:endParaRPr lang="en-US"/>
          </a:p>
        </p:txBody>
      </p:sp>
    </p:spTree>
    <p:extLst>
      <p:ext uri="{BB962C8B-B14F-4D97-AF65-F5344CB8AC3E}">
        <p14:creationId xmlns:p14="http://schemas.microsoft.com/office/powerpoint/2010/main" val="1721518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800" dirty="0">
                <a:solidFill>
                  <a:schemeClr val="bg1">
                    <a:lumMod val="75000"/>
                  </a:schemeClr>
                </a:solidFill>
              </a:rPr>
              <a:t>Photo Credits (left to right):</a:t>
            </a:r>
          </a:p>
          <a:p>
            <a:r>
              <a:rPr lang="en-AU" sz="800" dirty="0" err="1">
                <a:solidFill>
                  <a:schemeClr val="bg1">
                    <a:lumMod val="75000"/>
                  </a:schemeClr>
                </a:solidFill>
              </a:rPr>
              <a:t>Aloma</a:t>
            </a:r>
            <a:r>
              <a:rPr lang="en-AU" sz="800" dirty="0">
                <a:solidFill>
                  <a:schemeClr val="bg1">
                    <a:lumMod val="75000"/>
                  </a:schemeClr>
                </a:solidFill>
              </a:rPr>
              <a:t> </a:t>
            </a:r>
            <a:r>
              <a:rPr lang="en-AU" sz="800" dirty="0" err="1">
                <a:solidFill>
                  <a:schemeClr val="bg1">
                    <a:lumMod val="75000"/>
                  </a:schemeClr>
                </a:solidFill>
              </a:rPr>
              <a:t>Desquitado</a:t>
            </a:r>
            <a:r>
              <a:rPr lang="en-AU" sz="800" dirty="0">
                <a:solidFill>
                  <a:schemeClr val="bg1">
                    <a:lumMod val="75000"/>
                  </a:schemeClr>
                </a:solidFill>
              </a:rPr>
              <a:t> (36) (red/grey top) shows a young boy how to plant seedlings grown in the Mangrove Nursery Photo credit: Richard Wainwright</a:t>
            </a:r>
          </a:p>
          <a:p>
            <a:r>
              <a:rPr lang="en-AU" sz="800" dirty="0">
                <a:solidFill>
                  <a:schemeClr val="bg1">
                    <a:lumMod val="75000"/>
                  </a:schemeClr>
                </a:solidFill>
              </a:rPr>
              <a:t>Children attending the Homework Centre run by The Peoples Community Network (PCN) in </a:t>
            </a:r>
            <a:r>
              <a:rPr lang="en-AU" sz="800" dirty="0" err="1">
                <a:solidFill>
                  <a:schemeClr val="bg1">
                    <a:lumMod val="75000"/>
                  </a:schemeClr>
                </a:solidFill>
              </a:rPr>
              <a:t>Jittu</a:t>
            </a:r>
            <a:r>
              <a:rPr lang="en-AU" sz="800" dirty="0">
                <a:solidFill>
                  <a:schemeClr val="bg1">
                    <a:lumMod val="75000"/>
                  </a:schemeClr>
                </a:solidFill>
              </a:rPr>
              <a:t> Estate, a settlement in Suva, are assisted by teacher Mrs </a:t>
            </a:r>
            <a:r>
              <a:rPr lang="en-AU" sz="800" dirty="0" err="1">
                <a:solidFill>
                  <a:schemeClr val="bg1">
                    <a:lumMod val="75000"/>
                  </a:schemeClr>
                </a:solidFill>
              </a:rPr>
              <a:t>Asenaca</a:t>
            </a:r>
            <a:r>
              <a:rPr lang="en-AU" sz="800" dirty="0">
                <a:solidFill>
                  <a:schemeClr val="bg1">
                    <a:lumMod val="75000"/>
                  </a:schemeClr>
                </a:solidFill>
              </a:rPr>
              <a:t>. Photo </a:t>
            </a:r>
            <a:r>
              <a:rPr lang="en-AU" sz="800" dirty="0" err="1">
                <a:solidFill>
                  <a:schemeClr val="bg1">
                    <a:lumMod val="75000"/>
                  </a:schemeClr>
                </a:solidFill>
              </a:rPr>
              <a:t>credit:Richard</a:t>
            </a:r>
            <a:r>
              <a:rPr lang="en-AU" sz="800" dirty="0">
                <a:solidFill>
                  <a:schemeClr val="bg1">
                    <a:lumMod val="75000"/>
                  </a:schemeClr>
                </a:solidFill>
              </a:rPr>
              <a:t> Wainwright</a:t>
            </a:r>
          </a:p>
          <a:p>
            <a:r>
              <a:rPr lang="en-AU" sz="800" dirty="0">
                <a:solidFill>
                  <a:schemeClr val="bg1">
                    <a:lumMod val="75000"/>
                  </a:schemeClr>
                </a:solidFill>
              </a:rPr>
              <a:t>Agnes Mhango happily feeding her pigs which she received as one of the beneficiaries under A+ project in Malawi. Photo credit: </a:t>
            </a:r>
            <a:r>
              <a:rPr lang="en-AU" sz="800" dirty="0" err="1">
                <a:solidFill>
                  <a:schemeClr val="bg1">
                    <a:lumMod val="75000"/>
                  </a:schemeClr>
                </a:solidFill>
              </a:rPr>
              <a:t>Pilirani</a:t>
            </a:r>
            <a:r>
              <a:rPr lang="en-AU" sz="800" dirty="0">
                <a:solidFill>
                  <a:schemeClr val="bg1">
                    <a:lumMod val="75000"/>
                  </a:schemeClr>
                </a:solidFill>
              </a:rPr>
              <a:t> </a:t>
            </a:r>
            <a:r>
              <a:rPr lang="en-AU" sz="800" dirty="0" err="1">
                <a:solidFill>
                  <a:schemeClr val="bg1">
                    <a:lumMod val="75000"/>
                  </a:schemeClr>
                </a:solidFill>
              </a:rPr>
              <a:t>Chimombo</a:t>
            </a:r>
            <a:endParaRPr lang="en-AU" sz="800" dirty="0">
              <a:solidFill>
                <a:schemeClr val="bg1">
                  <a:lumMod val="75000"/>
                </a:schemeClr>
              </a:solidFill>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975894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bg1">
                    <a:lumMod val="75000"/>
                  </a:schemeClr>
                </a:solidFill>
                <a:latin typeface="+mn-lt"/>
                <a:ea typeface="+mn-ea"/>
                <a:cs typeface="+mn-cs"/>
              </a:rPr>
              <a:t>Photo: Cambodian Farmer. Credit: Nicole Clements/Caritas Australia</a:t>
            </a:r>
          </a:p>
          <a:p>
            <a:endParaRPr lang="en-US"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33</a:t>
            </a:fld>
            <a:endParaRPr lang="en-US"/>
          </a:p>
        </p:txBody>
      </p:sp>
    </p:spTree>
    <p:extLst>
      <p:ext uri="{BB962C8B-B14F-4D97-AF65-F5344CB8AC3E}">
        <p14:creationId xmlns:p14="http://schemas.microsoft.com/office/powerpoint/2010/main" val="2434197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Arial" panose="020B0604020202020204" pitchFamily="34" charset="0"/>
                <a:ea typeface="+mn-ea"/>
                <a:cs typeface="+mn-cs"/>
              </a:rPr>
              <a:t>Photo: </a:t>
            </a:r>
            <a:r>
              <a:rPr lang="en-AU" sz="1200" dirty="0">
                <a:solidFill>
                  <a:schemeClr val="bg1">
                    <a:lumMod val="75000"/>
                  </a:schemeClr>
                </a:solidFill>
                <a:latin typeface="Roboto" pitchFamily="2" charset="0"/>
              </a:rPr>
              <a:t>Barry walks along the shore of a river near his home in Bateman's Bay, Australia. Photo credit: Richard Wainwright </a:t>
            </a:r>
            <a:endParaRPr lang="en-AU" sz="1200" dirty="0">
              <a:solidFill>
                <a:schemeClr val="bg1">
                  <a:lumMod val="75000"/>
                </a:schemeClr>
              </a:solidFill>
            </a:endParaRPr>
          </a:p>
          <a:p>
            <a:endParaRPr lang="en-AU"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34</a:t>
            </a:fld>
            <a:endParaRPr lang="en-US"/>
          </a:p>
        </p:txBody>
      </p:sp>
    </p:spTree>
    <p:extLst>
      <p:ext uri="{BB962C8B-B14F-4D97-AF65-F5344CB8AC3E}">
        <p14:creationId xmlns:p14="http://schemas.microsoft.com/office/powerpoint/2010/main" val="1309441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Arial" panose="020B0604020202020204" pitchFamily="34" charset="0"/>
                <a:ea typeface="+mn-ea"/>
                <a:cs typeface="+mn-cs"/>
              </a:rPr>
              <a:t>Photo: </a:t>
            </a:r>
            <a:r>
              <a:rPr lang="en-AU" altLang="en-US" sz="1200" dirty="0">
                <a:solidFill>
                  <a:schemeClr val="bg1">
                    <a:lumMod val="75000"/>
                  </a:schemeClr>
                </a:solidFill>
              </a:rPr>
              <a:t>Halima picks sweet potato leaves for cooking near her shelter in a Rohingya refugee camp in Cox’s Bazar, Bangladesh. Photo credit: </a:t>
            </a:r>
            <a:r>
              <a:rPr lang="en-AU" altLang="en-US" sz="1200" dirty="0" err="1">
                <a:solidFill>
                  <a:schemeClr val="bg1">
                    <a:lumMod val="75000"/>
                  </a:schemeClr>
                </a:solidFill>
              </a:rPr>
              <a:t>Inmanuel</a:t>
            </a:r>
            <a:r>
              <a:rPr lang="en-AU" altLang="en-US" sz="1200" dirty="0">
                <a:solidFill>
                  <a:schemeClr val="bg1">
                    <a:lumMod val="75000"/>
                  </a:schemeClr>
                </a:solidFill>
              </a:rPr>
              <a:t> Biswas/Caritas Bangladesh.</a:t>
            </a:r>
          </a:p>
          <a:p>
            <a:endParaRPr lang="en-AU"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35</a:t>
            </a:fld>
            <a:endParaRPr lang="en-US"/>
          </a:p>
        </p:txBody>
      </p:sp>
    </p:spTree>
    <p:extLst>
      <p:ext uri="{BB962C8B-B14F-4D97-AF65-F5344CB8AC3E}">
        <p14:creationId xmlns:p14="http://schemas.microsoft.com/office/powerpoint/2010/main" val="725313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Arial" panose="020B0604020202020204" pitchFamily="34" charset="0"/>
                <a:ea typeface="+mn-ea"/>
                <a:cs typeface="+mn-cs"/>
              </a:rPr>
              <a:t>Photo: </a:t>
            </a:r>
            <a:r>
              <a:rPr lang="en-AU" sz="1200" dirty="0" err="1">
                <a:solidFill>
                  <a:schemeClr val="bg1">
                    <a:lumMod val="75000"/>
                  </a:schemeClr>
                </a:solidFill>
              </a:rPr>
              <a:t>Arsad</a:t>
            </a:r>
            <a:r>
              <a:rPr lang="en-AU" sz="1200" dirty="0">
                <a:solidFill>
                  <a:schemeClr val="bg1">
                    <a:lumMod val="75000"/>
                  </a:schemeClr>
                </a:solidFill>
              </a:rPr>
              <a:t> walks through the forest near his home in Indonesia. Credit: Laz </a:t>
            </a:r>
            <a:r>
              <a:rPr lang="en-AU" sz="1200" dirty="0" err="1">
                <a:solidFill>
                  <a:schemeClr val="bg1">
                    <a:lumMod val="75000"/>
                  </a:schemeClr>
                </a:solidFill>
              </a:rPr>
              <a:t>Harfa</a:t>
            </a:r>
            <a:endParaRPr lang="en-AU" sz="1200" dirty="0">
              <a:solidFill>
                <a:schemeClr val="bg1">
                  <a:lumMod val="75000"/>
                </a:schemeClr>
              </a:solidFill>
            </a:endParaRPr>
          </a:p>
          <a:p>
            <a:endParaRPr lang="en-AU" sz="1200" b="0" i="0" u="none" strike="noStrike" kern="1200" baseline="0" dirty="0">
              <a:solidFill>
                <a:schemeClr val="tx1"/>
              </a:solidFill>
              <a:latin typeface="Arial" panose="020B0604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36</a:t>
            </a:fld>
            <a:endParaRPr lang="en-US"/>
          </a:p>
        </p:txBody>
      </p:sp>
    </p:spTree>
    <p:extLst>
      <p:ext uri="{BB962C8B-B14F-4D97-AF65-F5344CB8AC3E}">
        <p14:creationId xmlns:p14="http://schemas.microsoft.com/office/powerpoint/2010/main" val="2042795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Arial" panose="020B0604020202020204" pitchFamily="34" charset="0"/>
                <a:ea typeface="+mn-ea"/>
                <a:cs typeface="+mn-cs"/>
              </a:rPr>
              <a:t>Photo: </a:t>
            </a:r>
            <a:r>
              <a:rPr lang="en-AU" sz="1200" kern="1200" dirty="0">
                <a:solidFill>
                  <a:schemeClr val="bg1">
                    <a:lumMod val="75000"/>
                  </a:schemeClr>
                </a:solidFill>
                <a:latin typeface="+mn-lt"/>
                <a:ea typeface="+mn-ea"/>
                <a:cs typeface="+mn-cs"/>
              </a:rPr>
              <a:t>Dialysis patient Rosie paints while spending time at the Purple House, Australia. Patients quite often paint to pass the time and as a social outlet. Photo credit: Emma Murray/Caritas Australia</a:t>
            </a:r>
            <a:endParaRPr lang="en-AU" sz="1200" b="0" i="0" kern="1200" dirty="0">
              <a:solidFill>
                <a:schemeClr val="bg1">
                  <a:lumMod val="75000"/>
                </a:schemeClr>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37</a:t>
            </a:fld>
            <a:endParaRPr lang="en-US"/>
          </a:p>
        </p:txBody>
      </p:sp>
    </p:spTree>
    <p:extLst>
      <p:ext uri="{BB962C8B-B14F-4D97-AF65-F5344CB8AC3E}">
        <p14:creationId xmlns:p14="http://schemas.microsoft.com/office/powerpoint/2010/main" val="2903519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200" b="0" i="0" u="none" strike="noStrike" kern="1200" baseline="0" dirty="0">
                <a:solidFill>
                  <a:schemeClr val="tx1"/>
                </a:solidFill>
                <a:latin typeface="Arial" panose="020B0604020202020204" pitchFamily="34" charset="0"/>
                <a:ea typeface="+mn-ea"/>
                <a:cs typeface="+mn-cs"/>
              </a:rPr>
              <a:t>Photo: </a:t>
            </a:r>
            <a:r>
              <a:rPr lang="en-AU" sz="1200" kern="1200" dirty="0">
                <a:solidFill>
                  <a:schemeClr val="bg1">
                    <a:lumMod val="75000"/>
                  </a:schemeClr>
                </a:solidFill>
                <a:latin typeface="+mn-lt"/>
                <a:ea typeface="+mn-ea"/>
                <a:cs typeface="+mn-cs"/>
              </a:rPr>
              <a:t>Shirley, who lives in the Philippines, has been trained as a Tribal Health Worker and works in the local government run health clinic as well as conducting home visits within her community. Photo credit: Richard Wainwright.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AU"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38</a:t>
            </a:fld>
            <a:endParaRPr lang="en-US"/>
          </a:p>
        </p:txBody>
      </p:sp>
    </p:spTree>
    <p:extLst>
      <p:ext uri="{BB962C8B-B14F-4D97-AF65-F5344CB8AC3E}">
        <p14:creationId xmlns:p14="http://schemas.microsoft.com/office/powerpoint/2010/main" val="77431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800" kern="1200" dirty="0">
                <a:solidFill>
                  <a:schemeClr val="bg1">
                    <a:lumMod val="75000"/>
                  </a:schemeClr>
                </a:solidFill>
                <a:latin typeface="+mn-lt"/>
                <a:ea typeface="+mn-ea"/>
                <a:cs typeface="+mn-cs"/>
              </a:rPr>
              <a:t>Photo Credits (left to right)</a:t>
            </a:r>
          </a:p>
          <a:p>
            <a:r>
              <a:rPr lang="en-AU" sz="800" kern="1200" dirty="0" err="1">
                <a:solidFill>
                  <a:schemeClr val="bg1">
                    <a:lumMod val="75000"/>
                  </a:schemeClr>
                </a:solidFill>
                <a:latin typeface="+mn-lt"/>
                <a:ea typeface="+mn-ea"/>
                <a:cs typeface="+mn-cs"/>
              </a:rPr>
              <a:t>Thandolwayo</a:t>
            </a:r>
            <a:r>
              <a:rPr lang="en-AU" sz="800" kern="1200" dirty="0">
                <a:solidFill>
                  <a:schemeClr val="bg1">
                    <a:lumMod val="75000"/>
                  </a:schemeClr>
                </a:solidFill>
                <a:latin typeface="+mn-lt"/>
                <a:ea typeface="+mn-ea"/>
                <a:cs typeface="+mn-cs"/>
              </a:rPr>
              <a:t> (9) and her student friends collect water from the new water pipe next to </a:t>
            </a:r>
            <a:r>
              <a:rPr lang="en-AU" sz="800" kern="1200" dirty="0" err="1">
                <a:solidFill>
                  <a:schemeClr val="bg1">
                    <a:lumMod val="75000"/>
                  </a:schemeClr>
                </a:solidFill>
                <a:latin typeface="+mn-lt"/>
                <a:ea typeface="+mn-ea"/>
                <a:cs typeface="+mn-cs"/>
              </a:rPr>
              <a:t>Msuna</a:t>
            </a:r>
            <a:r>
              <a:rPr lang="en-AU" sz="800" kern="1200" dirty="0">
                <a:solidFill>
                  <a:schemeClr val="bg1">
                    <a:lumMod val="75000"/>
                  </a:schemeClr>
                </a:solidFill>
                <a:latin typeface="+mn-lt"/>
                <a:ea typeface="+mn-ea"/>
                <a:cs typeface="+mn-cs"/>
              </a:rPr>
              <a:t> Primary School after lessons. Photo credit: Richard Wainwright</a:t>
            </a:r>
          </a:p>
          <a:p>
            <a:r>
              <a:rPr lang="en-AU" sz="800" kern="1200" dirty="0" err="1">
                <a:solidFill>
                  <a:schemeClr val="bg1">
                    <a:lumMod val="75000"/>
                  </a:schemeClr>
                </a:solidFill>
                <a:latin typeface="+mn-lt"/>
                <a:ea typeface="+mn-ea"/>
                <a:cs typeface="+mn-cs"/>
              </a:rPr>
              <a:t>Yordanus</a:t>
            </a:r>
            <a:r>
              <a:rPr lang="en-AU" sz="800" kern="1200" dirty="0">
                <a:solidFill>
                  <a:schemeClr val="bg1">
                    <a:lumMod val="75000"/>
                  </a:schemeClr>
                </a:solidFill>
                <a:latin typeface="+mn-lt"/>
                <a:ea typeface="+mn-ea"/>
                <a:cs typeface="+mn-cs"/>
              </a:rPr>
              <a:t>, Eco-tourism centre leader and community elder, demonstrates to visitors how to find and use </a:t>
            </a:r>
            <a:r>
              <a:rPr lang="en-AU" sz="800" kern="1200" dirty="0" err="1">
                <a:solidFill>
                  <a:schemeClr val="bg1">
                    <a:lumMod val="75000"/>
                  </a:schemeClr>
                </a:solidFill>
                <a:latin typeface="+mn-lt"/>
                <a:ea typeface="+mn-ea"/>
                <a:cs typeface="+mn-cs"/>
              </a:rPr>
              <a:t>engkerebang</a:t>
            </a:r>
            <a:r>
              <a:rPr lang="en-AU" sz="800" kern="1200" dirty="0">
                <a:solidFill>
                  <a:schemeClr val="bg1">
                    <a:lumMod val="75000"/>
                  </a:schemeClr>
                </a:solidFill>
                <a:latin typeface="+mn-lt"/>
                <a:ea typeface="+mn-ea"/>
                <a:cs typeface="+mn-cs"/>
              </a:rPr>
              <a:t> leaves, a traditional medicine. Photo credit: Richard Wainwright</a:t>
            </a:r>
          </a:p>
          <a:p>
            <a:r>
              <a:rPr lang="en-AU" sz="800" dirty="0">
                <a:solidFill>
                  <a:schemeClr val="bg1">
                    <a:lumMod val="75000"/>
                  </a:schemeClr>
                </a:solidFill>
              </a:rPr>
              <a:t>Rosette and her children have hope for a better future through your support. Photo credit: Caritas </a:t>
            </a:r>
            <a:r>
              <a:rPr lang="en-AU" sz="800" dirty="0" err="1">
                <a:solidFill>
                  <a:schemeClr val="bg1">
                    <a:lumMod val="75000"/>
                  </a:schemeClr>
                </a:solidFill>
              </a:rPr>
              <a:t>Bukavu</a:t>
            </a:r>
            <a:endParaRPr lang="en-AU" sz="800" kern="1200" dirty="0">
              <a:solidFill>
                <a:schemeClr val="bg1">
                  <a:lumMod val="75000"/>
                </a:schemeClr>
              </a:solidFill>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48772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86547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3748249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4200542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2983657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AU" sz="1200" b="0" dirty="0">
                <a:solidFill>
                  <a:srgbClr val="000000"/>
                </a:solidFill>
                <a:ea typeface="Calibri" panose="020F0502020204030204" pitchFamily="34" charset="0"/>
                <a:cs typeface="Times New Roman" panose="02020603050405020304" pitchFamily="18" charset="0"/>
              </a:rPr>
              <a:t>Cambodia: The </a:t>
            </a:r>
            <a:r>
              <a:rPr lang="en-AU" sz="1200" b="0" dirty="0"/>
              <a:t>Deaf Development Program (DDP), run by Caritas Australia partner, Maryknoll Cambodia provides sign language, job training and interpreting services to people who are deaf or hard of hearing and aims to raise awareness about deafness in the hearing community.</a:t>
            </a:r>
            <a:endParaRPr lang="en-AU" sz="1200" b="0" dirty="0">
              <a:solidFill>
                <a:srgbClr val="000000"/>
              </a:solidFill>
            </a:endParaRPr>
          </a:p>
          <a:p>
            <a:r>
              <a:rPr lang="en-AU" b="0" dirty="0"/>
              <a:t>Credit: Richard Wainwright</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64263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211321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92198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userDrawn="1"/>
        </p:nvSpPr>
        <p:spPr>
          <a:xfrm>
            <a:off x="0" y="2974999"/>
            <a:ext cx="12192000" cy="3363331"/>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userDrawn="1"/>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endParaRPr lang="en-US" dirty="0"/>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95389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userDrawn="1"/>
        </p:nvSpPr>
        <p:spPr>
          <a:xfrm>
            <a:off x="0" y="2974999"/>
            <a:ext cx="12192000" cy="3363331"/>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userDrawn="1"/>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endParaRPr lang="en-US" dirty="0"/>
          </a:p>
        </p:txBody>
      </p:sp>
    </p:spTree>
    <p:extLst>
      <p:ext uri="{BB962C8B-B14F-4D97-AF65-F5344CB8AC3E}">
        <p14:creationId xmlns:p14="http://schemas.microsoft.com/office/powerpoint/2010/main" val="156456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userDrawn="1"/>
        </p:nvSpPr>
        <p:spPr>
          <a:xfrm>
            <a:off x="0" y="2974999"/>
            <a:ext cx="12192000" cy="3363331"/>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userDrawn="1"/>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519762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userDrawn="1"/>
        </p:nvSpPr>
        <p:spPr>
          <a:xfrm>
            <a:off x="0" y="2974999"/>
            <a:ext cx="12192000" cy="3363331"/>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userDrawn="1"/>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6757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363331"/>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US" dirty="0"/>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600" b="0" cap="none" baseline="0">
                <a:solidFill>
                  <a:srgbClr val="0C244C"/>
                </a:solidFill>
                <a:latin typeface="Arial"/>
                <a:cs typeface="Arial"/>
              </a:defRPr>
            </a:lvl1pPr>
            <a:lvl2pPr marL="0" indent="0">
              <a:spcBef>
                <a:spcPts val="188"/>
              </a:spcBef>
              <a:buFontTx/>
              <a:buNone/>
              <a:defRPr sz="1600" cap="all">
                <a:solidFill>
                  <a:srgbClr val="0C244C"/>
                </a:solidFill>
                <a:latin typeface="Arial"/>
                <a:cs typeface="Arial"/>
              </a:defRPr>
            </a:lvl2pPr>
            <a:lvl3pPr marL="0" indent="-135000">
              <a:spcBef>
                <a:spcPts val="188"/>
              </a:spcBef>
              <a:buFont typeface="Arial"/>
              <a:buChar char="•"/>
              <a:defRPr sz="1600">
                <a:solidFill>
                  <a:srgbClr val="0C244C"/>
                </a:solidFill>
                <a:latin typeface="Arial"/>
                <a:cs typeface="Arial"/>
              </a:defRPr>
            </a:lvl3pPr>
            <a:lvl4pPr marL="324000" indent="-171450">
              <a:spcBef>
                <a:spcPts val="188"/>
              </a:spcBef>
              <a:buFont typeface="Arial"/>
              <a:buChar char="•"/>
              <a:defRPr sz="1600">
                <a:solidFill>
                  <a:srgbClr val="0C244C"/>
                </a:solidFill>
                <a:latin typeface="Arial"/>
                <a:cs typeface="Arial"/>
              </a:defRPr>
            </a:lvl4pPr>
            <a:lvl5pPr marL="445500" indent="-135000">
              <a:spcBef>
                <a:spcPts val="188"/>
              </a:spcBef>
              <a:buFont typeface="Arial"/>
              <a:buChar char="•"/>
              <a:defRPr sz="160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endParaRPr lang="en-US" dirty="0"/>
          </a:p>
        </p:txBody>
      </p:sp>
    </p:spTree>
    <p:extLst>
      <p:ext uri="{BB962C8B-B14F-4D97-AF65-F5344CB8AC3E}">
        <p14:creationId xmlns:p14="http://schemas.microsoft.com/office/powerpoint/2010/main" val="1609344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363331"/>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C3DDD7"/>
                </a:solidFill>
              </a:defRPr>
            </a:lvl1pPr>
          </a:lstStyle>
          <a:p>
            <a:r>
              <a:rPr lang="en-US" dirty="0"/>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600" b="0" cap="none" baseline="0">
                <a:solidFill>
                  <a:srgbClr val="0C244C"/>
                </a:solidFill>
                <a:latin typeface="Arial"/>
                <a:cs typeface="Arial"/>
              </a:defRPr>
            </a:lvl1pPr>
            <a:lvl2pPr marL="0" indent="0">
              <a:spcBef>
                <a:spcPts val="188"/>
              </a:spcBef>
              <a:buFontTx/>
              <a:buNone/>
              <a:defRPr sz="1600" cap="all">
                <a:solidFill>
                  <a:srgbClr val="0C244C"/>
                </a:solidFill>
                <a:latin typeface="Arial"/>
                <a:cs typeface="Arial"/>
              </a:defRPr>
            </a:lvl2pPr>
            <a:lvl3pPr marL="0" indent="-135000">
              <a:spcBef>
                <a:spcPts val="188"/>
              </a:spcBef>
              <a:buFont typeface="Arial"/>
              <a:buChar char="•"/>
              <a:defRPr sz="1600">
                <a:solidFill>
                  <a:srgbClr val="0C244C"/>
                </a:solidFill>
                <a:latin typeface="Arial"/>
                <a:cs typeface="Arial"/>
              </a:defRPr>
            </a:lvl3pPr>
            <a:lvl4pPr marL="324000" indent="-171450">
              <a:spcBef>
                <a:spcPts val="188"/>
              </a:spcBef>
              <a:buFont typeface="Arial"/>
              <a:buChar char="•"/>
              <a:defRPr sz="1600">
                <a:solidFill>
                  <a:srgbClr val="0C244C"/>
                </a:solidFill>
                <a:latin typeface="Arial"/>
                <a:cs typeface="Arial"/>
              </a:defRPr>
            </a:lvl4pPr>
            <a:lvl5pPr marL="445500" indent="-135000">
              <a:spcBef>
                <a:spcPts val="188"/>
              </a:spcBef>
              <a:buFont typeface="Arial"/>
              <a:buChar char="•"/>
              <a:defRPr sz="160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endParaRPr lang="en-US" dirty="0"/>
          </a:p>
        </p:txBody>
      </p:sp>
    </p:spTree>
    <p:extLst>
      <p:ext uri="{BB962C8B-B14F-4D97-AF65-F5344CB8AC3E}">
        <p14:creationId xmlns:p14="http://schemas.microsoft.com/office/powerpoint/2010/main" val="84432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363331"/>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US" dirty="0"/>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600" b="0" cap="none" baseline="0">
                <a:solidFill>
                  <a:schemeClr val="bg1"/>
                </a:solidFill>
                <a:latin typeface="Arial"/>
                <a:cs typeface="Arial"/>
              </a:defRPr>
            </a:lvl1pPr>
            <a:lvl2pPr marL="0" indent="0">
              <a:spcBef>
                <a:spcPts val="188"/>
              </a:spcBef>
              <a:buFontTx/>
              <a:buNone/>
              <a:defRPr sz="1600" cap="all">
                <a:solidFill>
                  <a:schemeClr val="bg1"/>
                </a:solidFill>
                <a:latin typeface="Arial"/>
                <a:cs typeface="Arial"/>
              </a:defRPr>
            </a:lvl2pPr>
            <a:lvl3pPr marL="0" indent="-135000">
              <a:spcBef>
                <a:spcPts val="188"/>
              </a:spcBef>
              <a:buFont typeface="Arial"/>
              <a:buChar char="•"/>
              <a:defRPr sz="1600">
                <a:solidFill>
                  <a:schemeClr val="bg1"/>
                </a:solidFill>
                <a:latin typeface="Arial"/>
                <a:cs typeface="Arial"/>
              </a:defRPr>
            </a:lvl3pPr>
            <a:lvl4pPr marL="324000" indent="-171450">
              <a:spcBef>
                <a:spcPts val="188"/>
              </a:spcBef>
              <a:buFont typeface="Arial"/>
              <a:buChar char="•"/>
              <a:defRPr sz="1600">
                <a:solidFill>
                  <a:schemeClr val="bg1"/>
                </a:solidFill>
                <a:latin typeface="Arial"/>
                <a:cs typeface="Arial"/>
              </a:defRPr>
            </a:lvl4pPr>
            <a:lvl5pPr marL="445500" indent="-135000">
              <a:spcBef>
                <a:spcPts val="188"/>
              </a:spcBef>
              <a:buFont typeface="Arial"/>
              <a:buChar char="•"/>
              <a:defRPr sz="16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endParaRPr lang="en-US" dirty="0"/>
          </a:p>
        </p:txBody>
      </p:sp>
    </p:spTree>
    <p:extLst>
      <p:ext uri="{BB962C8B-B14F-4D97-AF65-F5344CB8AC3E}">
        <p14:creationId xmlns:p14="http://schemas.microsoft.com/office/powerpoint/2010/main" val="585152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363331"/>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US" dirty="0"/>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600" b="0" cap="none" baseline="0">
                <a:solidFill>
                  <a:schemeClr val="bg1"/>
                </a:solidFill>
                <a:latin typeface="Arial"/>
                <a:cs typeface="Arial"/>
              </a:defRPr>
            </a:lvl1pPr>
            <a:lvl2pPr marL="0" indent="0">
              <a:spcBef>
                <a:spcPts val="188"/>
              </a:spcBef>
              <a:buFontTx/>
              <a:buNone/>
              <a:defRPr sz="1600" cap="all">
                <a:solidFill>
                  <a:schemeClr val="bg1"/>
                </a:solidFill>
                <a:latin typeface="Arial"/>
                <a:cs typeface="Arial"/>
              </a:defRPr>
            </a:lvl2pPr>
            <a:lvl3pPr marL="0" indent="-135000">
              <a:spcBef>
                <a:spcPts val="188"/>
              </a:spcBef>
              <a:buFont typeface="Arial"/>
              <a:buChar char="•"/>
              <a:defRPr sz="1600">
                <a:solidFill>
                  <a:schemeClr val="bg1"/>
                </a:solidFill>
                <a:latin typeface="Arial"/>
                <a:cs typeface="Arial"/>
              </a:defRPr>
            </a:lvl3pPr>
            <a:lvl4pPr marL="324000" indent="-171450">
              <a:spcBef>
                <a:spcPts val="188"/>
              </a:spcBef>
              <a:buFont typeface="Arial"/>
              <a:buChar char="•"/>
              <a:defRPr sz="1600">
                <a:solidFill>
                  <a:schemeClr val="bg1"/>
                </a:solidFill>
                <a:latin typeface="Arial"/>
                <a:cs typeface="Arial"/>
              </a:defRPr>
            </a:lvl4pPr>
            <a:lvl5pPr marL="445500" indent="-135000">
              <a:spcBef>
                <a:spcPts val="188"/>
              </a:spcBef>
              <a:buFont typeface="Arial"/>
              <a:buChar char="•"/>
              <a:defRPr sz="16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endParaRPr lang="en-US" dirty="0"/>
          </a:p>
        </p:txBody>
      </p:sp>
    </p:spTree>
    <p:extLst>
      <p:ext uri="{BB962C8B-B14F-4D97-AF65-F5344CB8AC3E}">
        <p14:creationId xmlns:p14="http://schemas.microsoft.com/office/powerpoint/2010/main" val="3120947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2" name="Round Diagonal Corner Rectangle 1">
            <a:extLst>
              <a:ext uri="{FF2B5EF4-FFF2-40B4-BE49-F238E27FC236}">
                <a16:creationId xmlns:a16="http://schemas.microsoft.com/office/drawing/2014/main" id="{AE55B8AB-F41A-2047-B583-8E30CFA5B4F2}"/>
              </a:ext>
            </a:extLst>
          </p:cNvPr>
          <p:cNvSpPr/>
          <p:nvPr userDrawn="1"/>
        </p:nvSpPr>
        <p:spPr>
          <a:xfrm>
            <a:off x="551384" y="1032988"/>
            <a:ext cx="11075933" cy="4916293"/>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dirty="0"/>
              <a:t>Click to edit Master title style</a:t>
            </a:r>
            <a:endParaRPr lang="en-US"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39528" y="1412776"/>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796917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
        <p:nvSpPr>
          <p:cNvPr id="18" name="Round Diagonal Corner Rectangle 17">
            <a:extLst>
              <a:ext uri="{FF2B5EF4-FFF2-40B4-BE49-F238E27FC236}">
                <a16:creationId xmlns:a16="http://schemas.microsoft.com/office/drawing/2014/main" id="{4E7F82F3-B891-184C-80DC-B7E4400DB9F6}"/>
              </a:ext>
            </a:extLst>
          </p:cNvPr>
          <p:cNvSpPr/>
          <p:nvPr userDrawn="1"/>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2796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35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350">
                <a:solidFill>
                  <a:schemeClr val="bg1">
                    <a:lumMod val="95000"/>
                  </a:schemeClr>
                </a:solidFill>
                <a:latin typeface="Arial"/>
                <a:cs typeface="Arial"/>
              </a:defRPr>
            </a:lvl3pPr>
            <a:lvl4pPr marL="324000" indent="-171450">
              <a:spcBef>
                <a:spcPts val="188"/>
              </a:spcBef>
              <a:buFont typeface="Arial"/>
              <a:buChar char="•"/>
              <a:defRPr sz="1350">
                <a:solidFill>
                  <a:schemeClr val="bg1">
                    <a:lumMod val="95000"/>
                  </a:schemeClr>
                </a:solidFill>
                <a:latin typeface="Arial"/>
                <a:cs typeface="Arial"/>
              </a:defRPr>
            </a:lvl4pPr>
            <a:lvl5pPr marL="445500" indent="-135000">
              <a:spcBef>
                <a:spcPts val="188"/>
              </a:spcBef>
              <a:buFont typeface="Arial"/>
              <a:buChar char="•"/>
              <a:defRPr sz="1350">
                <a:solidFill>
                  <a:schemeClr val="bg1">
                    <a:lumMod val="95000"/>
                  </a:schemeClr>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788">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1484447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userDrawn="1"/>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4B1D1E6E-2E81-1346-8B6C-5A87D3B35B44}"/>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225776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9" name="Round Diagonal Corner Rectangle 8">
            <a:extLst>
              <a:ext uri="{FF2B5EF4-FFF2-40B4-BE49-F238E27FC236}">
                <a16:creationId xmlns:a16="http://schemas.microsoft.com/office/drawing/2014/main" id="{E94B0F26-9B7E-504C-8292-D79BA3B092BB}"/>
              </a:ext>
            </a:extLst>
          </p:cNvPr>
          <p:cNvSpPr/>
          <p:nvPr userDrawn="1"/>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446548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rgbClr val="0C244C"/>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164138285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309320"/>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AU" dirty="0"/>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400" cap="none" baseline="0">
                <a:solidFill>
                  <a:srgbClr val="0C244C"/>
                </a:solidFill>
                <a:latin typeface="Arial"/>
                <a:cs typeface="Arial"/>
              </a:defRPr>
            </a:lvl1pPr>
            <a:lvl2pPr marL="0" indent="0">
              <a:spcBef>
                <a:spcPts val="188"/>
              </a:spcBef>
              <a:buFontTx/>
              <a:buNone/>
              <a:defRPr sz="1400" cap="all">
                <a:solidFill>
                  <a:srgbClr val="0C244C"/>
                </a:solidFill>
                <a:latin typeface="Arial"/>
                <a:cs typeface="Arial"/>
              </a:defRPr>
            </a:lvl2pPr>
            <a:lvl3pPr marL="0" indent="-135000">
              <a:spcBef>
                <a:spcPts val="188"/>
              </a:spcBef>
              <a:buFont typeface="Arial"/>
              <a:buChar char="•"/>
              <a:defRPr sz="1400">
                <a:solidFill>
                  <a:srgbClr val="0C244C"/>
                </a:solidFill>
                <a:latin typeface="Arial"/>
                <a:cs typeface="Arial"/>
              </a:defRPr>
            </a:lvl3pPr>
            <a:lvl4pPr marL="324000" indent="-171450">
              <a:spcBef>
                <a:spcPts val="188"/>
              </a:spcBef>
              <a:buFont typeface="Arial"/>
              <a:buChar char="•"/>
              <a:defRPr sz="1400">
                <a:solidFill>
                  <a:srgbClr val="0C244C"/>
                </a:solidFill>
                <a:latin typeface="Arial"/>
                <a:cs typeface="Arial"/>
              </a:defRPr>
            </a:lvl4pPr>
            <a:lvl5pPr marL="445500" indent="-135000">
              <a:spcBef>
                <a:spcPts val="188"/>
              </a:spcBef>
              <a:buFont typeface="Arial"/>
              <a:buChar char="•"/>
              <a:defRPr sz="140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userDrawn="1"/>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endParaRPr lang="en-US" dirty="0"/>
          </a:p>
        </p:txBody>
      </p:sp>
    </p:spTree>
    <p:extLst>
      <p:ext uri="{BB962C8B-B14F-4D97-AF65-F5344CB8AC3E}">
        <p14:creationId xmlns:p14="http://schemas.microsoft.com/office/powerpoint/2010/main" val="3504272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309320"/>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400" cap="none" baseline="0">
                <a:solidFill>
                  <a:srgbClr val="0C244C"/>
                </a:solidFill>
                <a:latin typeface="Arial"/>
                <a:cs typeface="Arial"/>
              </a:defRPr>
            </a:lvl1pPr>
            <a:lvl2pPr marL="0" indent="0">
              <a:spcBef>
                <a:spcPts val="188"/>
              </a:spcBef>
              <a:buFontTx/>
              <a:buNone/>
              <a:defRPr sz="1400" cap="all">
                <a:solidFill>
                  <a:srgbClr val="0C244C"/>
                </a:solidFill>
                <a:latin typeface="Arial"/>
                <a:cs typeface="Arial"/>
              </a:defRPr>
            </a:lvl2pPr>
            <a:lvl3pPr marL="0" indent="-135000">
              <a:spcBef>
                <a:spcPts val="188"/>
              </a:spcBef>
              <a:buFont typeface="Arial"/>
              <a:buChar char="•"/>
              <a:defRPr sz="1400">
                <a:solidFill>
                  <a:srgbClr val="0C244C"/>
                </a:solidFill>
                <a:latin typeface="Arial"/>
                <a:cs typeface="Arial"/>
              </a:defRPr>
            </a:lvl3pPr>
            <a:lvl4pPr marL="324000" indent="-171450">
              <a:spcBef>
                <a:spcPts val="188"/>
              </a:spcBef>
              <a:buFont typeface="Arial"/>
              <a:buChar char="•"/>
              <a:defRPr sz="1400">
                <a:solidFill>
                  <a:srgbClr val="0C244C"/>
                </a:solidFill>
                <a:latin typeface="Arial"/>
                <a:cs typeface="Arial"/>
              </a:defRPr>
            </a:lvl4pPr>
            <a:lvl5pPr marL="445500" indent="-135000">
              <a:spcBef>
                <a:spcPts val="188"/>
              </a:spcBef>
              <a:buFont typeface="Arial"/>
              <a:buChar char="•"/>
              <a:defRPr sz="140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userDrawn="1"/>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3311137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309320"/>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5000">
              <a:spcBef>
                <a:spcPts val="188"/>
              </a:spcBef>
              <a:buFont typeface="Arial"/>
              <a:buChar char="•"/>
              <a:defRPr sz="1400">
                <a:solidFill>
                  <a:schemeClr val="bg1"/>
                </a:solidFill>
                <a:latin typeface="Arial"/>
                <a:cs typeface="Arial"/>
              </a:defRPr>
            </a:lvl3pPr>
            <a:lvl4pPr marL="324000" indent="-171450">
              <a:spcBef>
                <a:spcPts val="188"/>
              </a:spcBef>
              <a:buFont typeface="Arial"/>
              <a:buChar char="•"/>
              <a:defRPr sz="1400">
                <a:solidFill>
                  <a:schemeClr val="bg1"/>
                </a:solidFill>
                <a:latin typeface="Arial"/>
                <a:cs typeface="Arial"/>
              </a:defRPr>
            </a:lvl4pPr>
            <a:lvl5pPr marL="445500" indent="-135000">
              <a:spcBef>
                <a:spcPts val="188"/>
              </a:spcBef>
              <a:buFont typeface="Arial"/>
              <a:buChar char="•"/>
              <a:defRPr sz="14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userDrawn="1"/>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188610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0"/>
            <a:ext cx="6168008" cy="6309320"/>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5000">
              <a:spcBef>
                <a:spcPts val="188"/>
              </a:spcBef>
              <a:buFont typeface="Arial"/>
              <a:buChar char="•"/>
              <a:defRPr sz="1400">
                <a:solidFill>
                  <a:schemeClr val="bg1"/>
                </a:solidFill>
                <a:latin typeface="Arial"/>
                <a:cs typeface="Arial"/>
              </a:defRPr>
            </a:lvl3pPr>
            <a:lvl4pPr marL="324000" indent="-171450">
              <a:spcBef>
                <a:spcPts val="188"/>
              </a:spcBef>
              <a:buFont typeface="Arial"/>
              <a:buChar char="•"/>
              <a:defRPr sz="1400">
                <a:solidFill>
                  <a:schemeClr val="bg1"/>
                </a:solidFill>
                <a:latin typeface="Arial"/>
                <a:cs typeface="Arial"/>
              </a:defRPr>
            </a:lvl4pPr>
            <a:lvl5pPr marL="445500" indent="-135000">
              <a:spcBef>
                <a:spcPts val="188"/>
              </a:spcBef>
              <a:buFont typeface="Arial"/>
              <a:buChar char="•"/>
              <a:defRPr sz="14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userDrawn="1"/>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2406066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309320"/>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400" cap="none" baseline="0">
                <a:solidFill>
                  <a:srgbClr val="0C244C"/>
                </a:solidFill>
                <a:latin typeface="Arial"/>
                <a:cs typeface="Arial"/>
              </a:defRPr>
            </a:lvl1pPr>
            <a:lvl2pPr marL="0" indent="0">
              <a:spcBef>
                <a:spcPts val="188"/>
              </a:spcBef>
              <a:buFontTx/>
              <a:buNone/>
              <a:defRPr sz="1400" cap="all">
                <a:solidFill>
                  <a:srgbClr val="0C244C"/>
                </a:solidFill>
                <a:latin typeface="Arial"/>
                <a:cs typeface="Arial"/>
              </a:defRPr>
            </a:lvl2pPr>
            <a:lvl3pPr marL="0" indent="-135000">
              <a:spcBef>
                <a:spcPts val="188"/>
              </a:spcBef>
              <a:buFont typeface="Arial"/>
              <a:buChar char="•"/>
              <a:defRPr sz="1400">
                <a:solidFill>
                  <a:srgbClr val="0C244C"/>
                </a:solidFill>
                <a:latin typeface="Arial"/>
                <a:cs typeface="Arial"/>
              </a:defRPr>
            </a:lvl3pPr>
            <a:lvl4pPr marL="324000" indent="-171450">
              <a:spcBef>
                <a:spcPts val="188"/>
              </a:spcBef>
              <a:buFont typeface="Arial"/>
              <a:buChar char="•"/>
              <a:defRPr sz="1400">
                <a:solidFill>
                  <a:srgbClr val="0C244C"/>
                </a:solidFill>
                <a:latin typeface="Arial"/>
                <a:cs typeface="Arial"/>
              </a:defRPr>
            </a:lvl4pPr>
            <a:lvl5pPr marL="445500" indent="-135000">
              <a:spcBef>
                <a:spcPts val="188"/>
              </a:spcBef>
              <a:buFont typeface="Arial"/>
              <a:buChar char="•"/>
              <a:defRPr sz="140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userDrawn="1"/>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2214990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309320"/>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1484789"/>
            <a:ext cx="5184574" cy="4464491"/>
          </a:xfrm>
          <a:prstGeom prst="rect">
            <a:avLst/>
          </a:prstGeom>
        </p:spPr>
        <p:txBody>
          <a:bodyPr/>
          <a:lstStyle>
            <a:lvl1pPr marL="0" indent="0">
              <a:buFontTx/>
              <a:buNone/>
              <a:defRPr sz="1400" cap="none" baseline="0">
                <a:solidFill>
                  <a:srgbClr val="0C244C"/>
                </a:solidFill>
                <a:latin typeface="Arial"/>
                <a:cs typeface="Arial"/>
              </a:defRPr>
            </a:lvl1pPr>
            <a:lvl2pPr marL="0" indent="0">
              <a:spcBef>
                <a:spcPts val="188"/>
              </a:spcBef>
              <a:buFontTx/>
              <a:buNone/>
              <a:defRPr sz="1400" cap="all">
                <a:solidFill>
                  <a:srgbClr val="0C244C"/>
                </a:solidFill>
                <a:latin typeface="Arial"/>
                <a:cs typeface="Arial"/>
              </a:defRPr>
            </a:lvl2pPr>
            <a:lvl3pPr marL="0" indent="-135000">
              <a:spcBef>
                <a:spcPts val="188"/>
              </a:spcBef>
              <a:buFont typeface="Arial"/>
              <a:buChar char="•"/>
              <a:defRPr sz="1400">
                <a:solidFill>
                  <a:srgbClr val="0C244C"/>
                </a:solidFill>
                <a:latin typeface="Arial"/>
                <a:cs typeface="Arial"/>
              </a:defRPr>
            </a:lvl3pPr>
            <a:lvl4pPr marL="324000" indent="-171450">
              <a:spcBef>
                <a:spcPts val="188"/>
              </a:spcBef>
              <a:buFont typeface="Arial"/>
              <a:buChar char="•"/>
              <a:defRPr sz="1400">
                <a:solidFill>
                  <a:srgbClr val="0C244C"/>
                </a:solidFill>
                <a:latin typeface="Arial"/>
                <a:cs typeface="Arial"/>
              </a:defRPr>
            </a:lvl4pPr>
            <a:lvl5pPr marL="445500" indent="-135000">
              <a:spcBef>
                <a:spcPts val="188"/>
              </a:spcBef>
              <a:buFont typeface="Arial"/>
              <a:buChar char="•"/>
              <a:defRPr sz="140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userDrawn="1"/>
        </p:nvCxnSpPr>
        <p:spPr>
          <a:xfrm>
            <a:off x="335361" y="119675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3801939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309320"/>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400" cap="none" baseline="0">
                <a:solidFill>
                  <a:srgbClr val="0C244C"/>
                </a:solidFill>
                <a:latin typeface="Arial"/>
                <a:cs typeface="Arial"/>
              </a:defRPr>
            </a:lvl1pPr>
            <a:lvl2pPr marL="0" indent="0">
              <a:spcBef>
                <a:spcPts val="188"/>
              </a:spcBef>
              <a:buFontTx/>
              <a:buNone/>
              <a:defRPr sz="1400" cap="all">
                <a:solidFill>
                  <a:srgbClr val="0C244C"/>
                </a:solidFill>
                <a:latin typeface="Arial"/>
                <a:cs typeface="Arial"/>
              </a:defRPr>
            </a:lvl2pPr>
            <a:lvl3pPr marL="0" indent="-135000">
              <a:spcBef>
                <a:spcPts val="188"/>
              </a:spcBef>
              <a:buFont typeface="Arial"/>
              <a:buChar char="•"/>
              <a:defRPr sz="1400">
                <a:solidFill>
                  <a:srgbClr val="0C244C"/>
                </a:solidFill>
                <a:latin typeface="Arial"/>
                <a:cs typeface="Arial"/>
              </a:defRPr>
            </a:lvl3pPr>
            <a:lvl4pPr marL="324000" indent="-171450">
              <a:spcBef>
                <a:spcPts val="188"/>
              </a:spcBef>
              <a:buFont typeface="Arial"/>
              <a:buChar char="•"/>
              <a:defRPr sz="1400">
                <a:solidFill>
                  <a:srgbClr val="0C244C"/>
                </a:solidFill>
                <a:latin typeface="Arial"/>
                <a:cs typeface="Arial"/>
              </a:defRPr>
            </a:lvl4pPr>
            <a:lvl5pPr marL="445500" indent="-135000">
              <a:spcBef>
                <a:spcPts val="188"/>
              </a:spcBef>
              <a:buFont typeface="Arial"/>
              <a:buChar char="•"/>
              <a:defRPr sz="140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dirty="0"/>
              <a:t>Click to edit Master title style</a:t>
            </a:r>
            <a:endParaRPr lang="en-US" dirty="0"/>
          </a:p>
        </p:txBody>
      </p:sp>
      <p:cxnSp>
        <p:nvCxnSpPr>
          <p:cNvPr id="8" name="Straight Connector 7">
            <a:extLst>
              <a:ext uri="{FF2B5EF4-FFF2-40B4-BE49-F238E27FC236}">
                <a16:creationId xmlns:a16="http://schemas.microsoft.com/office/drawing/2014/main" id="{A215357E-D6AC-40D8-AC1D-AEDE9CA6FD6C}"/>
              </a:ext>
            </a:extLst>
          </p:cNvPr>
          <p:cNvCxnSpPr/>
          <p:nvPr userDrawn="1"/>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97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userDrawn="1"/>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endParaRPr lang="en-US" dirty="0"/>
          </a:p>
        </p:txBody>
      </p:sp>
    </p:spTree>
    <p:extLst>
      <p:ext uri="{BB962C8B-B14F-4D97-AF65-F5344CB8AC3E}">
        <p14:creationId xmlns:p14="http://schemas.microsoft.com/office/powerpoint/2010/main" val="3766530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6192011" cy="6309320"/>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5000">
              <a:spcBef>
                <a:spcPts val="188"/>
              </a:spcBef>
              <a:buFont typeface="Arial"/>
              <a:buChar char="•"/>
              <a:defRPr sz="1400">
                <a:solidFill>
                  <a:schemeClr val="bg1"/>
                </a:solidFill>
                <a:latin typeface="Arial"/>
                <a:cs typeface="Arial"/>
              </a:defRPr>
            </a:lvl3pPr>
            <a:lvl4pPr marL="324000" indent="-171450">
              <a:spcBef>
                <a:spcPts val="188"/>
              </a:spcBef>
              <a:buFont typeface="Arial"/>
              <a:buChar char="•"/>
              <a:defRPr sz="1400">
                <a:solidFill>
                  <a:schemeClr val="bg1"/>
                </a:solidFill>
                <a:latin typeface="Arial"/>
                <a:cs typeface="Arial"/>
              </a:defRPr>
            </a:lvl4pPr>
            <a:lvl5pPr marL="445500" indent="-135000">
              <a:spcBef>
                <a:spcPts val="188"/>
              </a:spcBef>
              <a:buFont typeface="Arial"/>
              <a:buChar char="•"/>
              <a:defRPr sz="14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userDrawn="1"/>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2271516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0"/>
            <a:ext cx="6168008" cy="6309320"/>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5000">
              <a:spcBef>
                <a:spcPts val="188"/>
              </a:spcBef>
              <a:buFont typeface="Arial"/>
              <a:buChar char="•"/>
              <a:defRPr sz="1400">
                <a:solidFill>
                  <a:schemeClr val="bg1"/>
                </a:solidFill>
                <a:latin typeface="Arial"/>
                <a:cs typeface="Arial"/>
              </a:defRPr>
            </a:lvl3pPr>
            <a:lvl4pPr marL="324000" indent="-171450">
              <a:spcBef>
                <a:spcPts val="188"/>
              </a:spcBef>
              <a:buFont typeface="Arial"/>
              <a:buChar char="•"/>
              <a:defRPr sz="1400">
                <a:solidFill>
                  <a:schemeClr val="bg1"/>
                </a:solidFill>
                <a:latin typeface="Arial"/>
                <a:cs typeface="Arial"/>
              </a:defRPr>
            </a:lvl4pPr>
            <a:lvl5pPr marL="445500" indent="-135000">
              <a:spcBef>
                <a:spcPts val="188"/>
              </a:spcBef>
              <a:buFont typeface="Arial"/>
              <a:buChar char="•"/>
              <a:defRPr sz="14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userDrawn="1"/>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2834339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0"/>
            <a:ext cx="6168008" cy="6309320"/>
          </a:xfrm>
          <a:prstGeom prst="round1Rect">
            <a:avLst>
              <a:gd name="adj" fmla="val 23287"/>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400" cap="none" baseline="0">
                <a:solidFill>
                  <a:schemeClr val="bg1"/>
                </a:solidFill>
                <a:latin typeface="Arial"/>
                <a:cs typeface="Arial"/>
              </a:defRPr>
            </a:lvl1pPr>
            <a:lvl2pPr marL="0" indent="0">
              <a:spcBef>
                <a:spcPts val="188"/>
              </a:spcBef>
              <a:buFontTx/>
              <a:buNone/>
              <a:defRPr sz="1400" cap="all">
                <a:solidFill>
                  <a:schemeClr val="bg1"/>
                </a:solidFill>
                <a:latin typeface="Arial"/>
                <a:cs typeface="Arial"/>
              </a:defRPr>
            </a:lvl2pPr>
            <a:lvl3pPr marL="0" indent="-135000">
              <a:spcBef>
                <a:spcPts val="188"/>
              </a:spcBef>
              <a:buFont typeface="Arial"/>
              <a:buChar char="•"/>
              <a:defRPr sz="1400">
                <a:solidFill>
                  <a:schemeClr val="bg1"/>
                </a:solidFill>
                <a:latin typeface="Arial"/>
                <a:cs typeface="Arial"/>
              </a:defRPr>
            </a:lvl3pPr>
            <a:lvl4pPr marL="324000" indent="-171450">
              <a:spcBef>
                <a:spcPts val="188"/>
              </a:spcBef>
              <a:buFont typeface="Arial"/>
              <a:buChar char="•"/>
              <a:defRPr sz="1400">
                <a:solidFill>
                  <a:schemeClr val="bg1"/>
                </a:solidFill>
                <a:latin typeface="Arial"/>
                <a:cs typeface="Arial"/>
              </a:defRPr>
            </a:lvl4pPr>
            <a:lvl5pPr marL="445500" indent="-135000">
              <a:spcBef>
                <a:spcPts val="188"/>
              </a:spcBef>
              <a:buFont typeface="Arial"/>
              <a:buChar char="•"/>
              <a:defRPr sz="14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userDrawn="1"/>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bg1"/>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2783480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userDrawn="1"/>
        </p:nvSpPr>
        <p:spPr>
          <a:xfrm flipH="1">
            <a:off x="-4" y="0"/>
            <a:ext cx="10848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dirty="0"/>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396154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userDrawn="1"/>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3783549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userDrawn="1"/>
        </p:nvSpPr>
        <p:spPr>
          <a:xfrm flipH="1">
            <a:off x="-4" y="0"/>
            <a:ext cx="10848531"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1533671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userDrawn="1"/>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4019843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userDrawn="1"/>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userDrawn="1"/>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Tree>
    <p:extLst>
      <p:ext uri="{BB962C8B-B14F-4D97-AF65-F5344CB8AC3E}">
        <p14:creationId xmlns:p14="http://schemas.microsoft.com/office/powerpoint/2010/main" val="2708907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userDrawn="1"/>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userDrawn="1"/>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C3DDD7"/>
                </a:solidFill>
              </a:rPr>
              <a:t>Click to edit Master title style</a:t>
            </a:r>
            <a:endParaRPr lang="en-US" dirty="0">
              <a:solidFill>
                <a:srgbClr val="C3DDD7"/>
              </a:solidFill>
            </a:endParaRPr>
          </a:p>
        </p:txBody>
      </p:sp>
    </p:spTree>
    <p:extLst>
      <p:ext uri="{BB962C8B-B14F-4D97-AF65-F5344CB8AC3E}">
        <p14:creationId xmlns:p14="http://schemas.microsoft.com/office/powerpoint/2010/main" val="3728002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userDrawn="1"/>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userDrawn="1"/>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274657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userDrawn="1"/>
        </p:nvSpPr>
        <p:spPr>
          <a:xfrm>
            <a:off x="0" y="2"/>
            <a:ext cx="12192000" cy="1440160"/>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48875"/>
            <a:ext cx="9144000" cy="1440160"/>
          </a:xfrm>
          <a:prstGeom prst="rect">
            <a:avLst/>
          </a:prstGeom>
        </p:spPr>
        <p:txBody>
          <a:bodyPr anchor="b"/>
          <a:lstStyle>
            <a:lvl1pPr algn="l">
              <a:defRPr sz="4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599"/>
            <a:ext cx="1668969" cy="1668774"/>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endParaRPr lang="en-US" dirty="0"/>
          </a:p>
        </p:txBody>
      </p:sp>
    </p:spTree>
    <p:extLst>
      <p:ext uri="{BB962C8B-B14F-4D97-AF65-F5344CB8AC3E}">
        <p14:creationId xmlns:p14="http://schemas.microsoft.com/office/powerpoint/2010/main" val="670191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userDrawn="1"/>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E03C29BF-F4BD-AC4D-A7F6-4BB497E81219}"/>
              </a:ext>
            </a:extLst>
          </p:cNvPr>
          <p:cNvSpPr>
            <a:spLocks noGrp="1"/>
          </p:cNvSpPr>
          <p:nvPr>
            <p:ph type="title"/>
          </p:nvPr>
        </p:nvSpPr>
        <p:spPr>
          <a:xfrm>
            <a:off x="465865" y="312167"/>
            <a:ext cx="9001000"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1650313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userDrawn="1"/>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3148282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userDrawn="1"/>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dirty="0"/>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416845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userDrawn="1"/>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288138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userDrawn="1"/>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147949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userDrawn="1"/>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53225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userDrawn="1"/>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279088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userDrawn="1"/>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2132693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userDrawn="1"/>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3379277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userDrawn="1"/>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48531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userDrawn="1"/>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endParaRPr lang="en-US" dirty="0"/>
          </a:p>
        </p:txBody>
      </p:sp>
    </p:spTree>
    <p:extLst>
      <p:ext uri="{BB962C8B-B14F-4D97-AF65-F5344CB8AC3E}">
        <p14:creationId xmlns:p14="http://schemas.microsoft.com/office/powerpoint/2010/main" val="4135613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userDrawn="1"/>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570217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userDrawn="1"/>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3876993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userDrawn="1"/>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dirty="0"/>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729450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userDrawn="1"/>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3209255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userDrawn="1"/>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AU" dirty="0"/>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16379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userDrawn="1"/>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97222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endParaRPr lang="en-US" dirty="0"/>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7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1594797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endParaRPr lang="en-US" dirty="0"/>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7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userDrawn="1"/>
        </p:nvSpPr>
        <p:spPr>
          <a:xfrm>
            <a:off x="815414" y="2132856"/>
            <a:ext cx="4944532" cy="352839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99457" y="2420888"/>
            <a:ext cx="4128459" cy="2952328"/>
          </a:xfrm>
          <a:prstGeom prst="rect">
            <a:avLst/>
          </a:prstGeom>
        </p:spPr>
        <p:txBody>
          <a:bodyPr>
            <a:noAutofit/>
          </a:bodyPr>
          <a:lstStyle>
            <a:lvl1pPr marL="0" indent="0" algn="l">
              <a:buFontTx/>
              <a:buNone/>
              <a:defRPr sz="12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1119767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endParaRPr lang="en-US" dirty="0"/>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7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userDrawn="1"/>
        </p:nvSpPr>
        <p:spPr>
          <a:xfrm>
            <a:off x="527382" y="2060848"/>
            <a:ext cx="4944532" cy="352839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2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3141133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106201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userDrawn="1"/>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104706"/>
          </a:xfrm>
          <a:prstGeom prst="rect">
            <a:avLst/>
          </a:prstGeom>
        </p:spPr>
        <p:txBody>
          <a:bodyPr/>
          <a:lstStyle/>
          <a:p>
            <a:endParaRPr lang="en-US" dirty="0"/>
          </a:p>
        </p:txBody>
      </p:sp>
    </p:spTree>
    <p:extLst>
      <p:ext uri="{BB962C8B-B14F-4D97-AF65-F5344CB8AC3E}">
        <p14:creationId xmlns:p14="http://schemas.microsoft.com/office/powerpoint/2010/main" val="1395882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userDrawn="1"/>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userDrawn="1"/>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userDrawn="1"/>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160136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userDrawn="1"/>
        </p:nvSpPr>
        <p:spPr>
          <a:xfrm>
            <a:off x="0" y="2974999"/>
            <a:ext cx="12192000" cy="3363331"/>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userDrawn="1"/>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endParaRPr lang="en-US" dirty="0"/>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76625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61764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userDrawn="1"/>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dirty="0"/>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35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350">
                <a:solidFill>
                  <a:schemeClr val="bg1">
                    <a:lumMod val="95000"/>
                  </a:schemeClr>
                </a:solidFill>
                <a:latin typeface="Arial"/>
                <a:cs typeface="Arial"/>
              </a:defRPr>
            </a:lvl3pPr>
            <a:lvl4pPr marL="324000" indent="-171450">
              <a:spcBef>
                <a:spcPts val="188"/>
              </a:spcBef>
              <a:buFont typeface="Arial"/>
              <a:buChar char="•"/>
              <a:defRPr sz="1350">
                <a:solidFill>
                  <a:schemeClr val="bg1">
                    <a:lumMod val="95000"/>
                  </a:schemeClr>
                </a:solidFill>
                <a:latin typeface="Arial"/>
                <a:cs typeface="Arial"/>
              </a:defRPr>
            </a:lvl4pPr>
            <a:lvl5pPr marL="445500" indent="-135000">
              <a:spcBef>
                <a:spcPts val="188"/>
              </a:spcBef>
              <a:buFont typeface="Arial"/>
              <a:buChar char="•"/>
              <a:defRPr sz="1350">
                <a:solidFill>
                  <a:schemeClr val="bg1">
                    <a:lumMod val="95000"/>
                  </a:schemeClr>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788">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dirty="0"/>
              <a:t>Click to edit Master text styles</a:t>
            </a:r>
          </a:p>
        </p:txBody>
      </p:sp>
    </p:spTree>
    <p:extLst>
      <p:ext uri="{BB962C8B-B14F-4D97-AF65-F5344CB8AC3E}">
        <p14:creationId xmlns:p14="http://schemas.microsoft.com/office/powerpoint/2010/main" val="37152530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userDrawn="1"/>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userDrawn="1"/>
        </p:nvPicPr>
        <p:blipFill>
          <a:blip r:embed="rId62"/>
          <a:stretch>
            <a:fillRect/>
          </a:stretch>
        </p:blipFill>
        <p:spPr>
          <a:xfrm>
            <a:off x="10848528" y="6414549"/>
            <a:ext cx="1138684" cy="338223"/>
          </a:xfrm>
          <a:prstGeom prst="rect">
            <a:avLst/>
          </a:prstGeom>
        </p:spPr>
      </p:pic>
    </p:spTree>
    <p:extLst>
      <p:ext uri="{BB962C8B-B14F-4D97-AF65-F5344CB8AC3E}">
        <p14:creationId xmlns:p14="http://schemas.microsoft.com/office/powerpoint/2010/main" val="82230397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98" r:id="rId3"/>
    <p:sldLayoutId id="2147483826" r:id="rId4"/>
    <p:sldLayoutId id="2147483827" r:id="rId5"/>
    <p:sldLayoutId id="2147483828" r:id="rId6"/>
    <p:sldLayoutId id="2147483790" r:id="rId7"/>
    <p:sldLayoutId id="2147483690" r:id="rId8"/>
    <p:sldLayoutId id="2147483692" r:id="rId9"/>
    <p:sldLayoutId id="2147483808" r:id="rId10"/>
    <p:sldLayoutId id="2147483731" r:id="rId11"/>
    <p:sldLayoutId id="2147483796" r:id="rId12"/>
    <p:sldLayoutId id="2147483825" r:id="rId13"/>
    <p:sldLayoutId id="2147483807" r:id="rId14"/>
    <p:sldLayoutId id="2147483821" r:id="rId15"/>
    <p:sldLayoutId id="2147483822" r:id="rId16"/>
    <p:sldLayoutId id="2147483823" r:id="rId17"/>
    <p:sldLayoutId id="2147483718" r:id="rId18"/>
    <p:sldLayoutId id="2147483706" r:id="rId19"/>
    <p:sldLayoutId id="2147483791" r:id="rId20"/>
    <p:sldLayoutId id="2147483792" r:id="rId21"/>
    <p:sldLayoutId id="2147483829" r:id="rId22"/>
    <p:sldLayoutId id="2147483698" r:id="rId23"/>
    <p:sldLayoutId id="2147483809" r:id="rId24"/>
    <p:sldLayoutId id="2147483810" r:id="rId25"/>
    <p:sldLayoutId id="2147483811" r:id="rId26"/>
    <p:sldLayoutId id="2147483813" r:id="rId27"/>
    <p:sldLayoutId id="2147483831" r:id="rId28"/>
    <p:sldLayoutId id="2147483814" r:id="rId29"/>
    <p:sldLayoutId id="2147483815" r:id="rId30"/>
    <p:sldLayoutId id="2147483816" r:id="rId31"/>
    <p:sldLayoutId id="2147483830" r:id="rId32"/>
    <p:sldLayoutId id="2147483703" r:id="rId33"/>
    <p:sldLayoutId id="2147483727" r:id="rId34"/>
    <p:sldLayoutId id="2147483817" r:id="rId35"/>
    <p:sldLayoutId id="2147483818" r:id="rId36"/>
    <p:sldLayoutId id="2147483695" r:id="rId37"/>
    <p:sldLayoutId id="2147483819" r:id="rId38"/>
    <p:sldLayoutId id="2147483730" r:id="rId39"/>
    <p:sldLayoutId id="2147483820" r:id="rId40"/>
    <p:sldLayoutId id="2147483805" r:id="rId41"/>
    <p:sldLayoutId id="2147483734" r:id="rId42"/>
    <p:sldLayoutId id="2147483735" r:id="rId43"/>
    <p:sldLayoutId id="2147483736" r:id="rId44"/>
    <p:sldLayoutId id="2147483696" r:id="rId45"/>
    <p:sldLayoutId id="2147483733" r:id="rId46"/>
    <p:sldLayoutId id="2147483799" r:id="rId47"/>
    <p:sldLayoutId id="2147483824" r:id="rId48"/>
    <p:sldLayoutId id="2147483800" r:id="rId49"/>
    <p:sldLayoutId id="2147483801" r:id="rId50"/>
    <p:sldLayoutId id="2147483697" r:id="rId51"/>
    <p:sldLayoutId id="2147483802" r:id="rId52"/>
    <p:sldLayoutId id="2147483812" r:id="rId53"/>
    <p:sldLayoutId id="2147483803" r:id="rId54"/>
    <p:sldLayoutId id="2147483804" r:id="rId55"/>
    <p:sldLayoutId id="2147483709" r:id="rId56"/>
    <p:sldLayoutId id="2147483710" r:id="rId57"/>
    <p:sldLayoutId id="2147483714" r:id="rId58"/>
    <p:sldLayoutId id="2147483700" r:id="rId59"/>
    <p:sldLayoutId id="2147483711" r:id="rId6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caritas.org.au/copyright-policy/"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hyperlink" Target="https://catholicearthcare.org.a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3" Type="http://schemas.openxmlformats.org/officeDocument/2006/relationships/hyperlink" Target="http://www.caritas.org.au/learn" TargetMode="External"/><Relationship Id="rId7" Type="http://schemas.openxmlformats.org/officeDocument/2006/relationships/image" Target="../media/image42.emf"/><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41.emf"/><Relationship Id="rId11" Type="http://schemas.openxmlformats.org/officeDocument/2006/relationships/hyperlink" Target="https://www.facebook.com/CaritasAU/" TargetMode="External"/><Relationship Id="rId5" Type="http://schemas.openxmlformats.org/officeDocument/2006/relationships/image" Target="../media/image40.emf"/><Relationship Id="rId10" Type="http://schemas.openxmlformats.org/officeDocument/2006/relationships/hyperlink" Target="https://www.caritas.org.au/news/our-magazine/" TargetMode="External"/><Relationship Id="rId4" Type="http://schemas.openxmlformats.org/officeDocument/2006/relationships/image" Target="../media/image39.emf"/><Relationship Id="rId9"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svg"/></Relationships>
</file>

<file path=ppt/slides/_rels/slide2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6F8A1C-C3E6-694C-9EA4-D0D1AAEAC78D}"/>
              </a:ext>
            </a:extLst>
          </p:cNvPr>
          <p:cNvSpPr>
            <a:spLocks noGrp="1"/>
          </p:cNvSpPr>
          <p:nvPr>
            <p:ph type="title"/>
          </p:nvPr>
        </p:nvSpPr>
        <p:spPr/>
        <p:txBody>
          <a:bodyPr/>
          <a:lstStyle/>
          <a:p>
            <a:r>
              <a:rPr lang="en-US" sz="3600" dirty="0"/>
              <a:t>Presenter Information</a:t>
            </a:r>
            <a:endParaRPr lang="en-US" dirty="0"/>
          </a:p>
        </p:txBody>
      </p:sp>
      <p:sp>
        <p:nvSpPr>
          <p:cNvPr id="5" name="Text Placeholder 4">
            <a:extLst>
              <a:ext uri="{FF2B5EF4-FFF2-40B4-BE49-F238E27FC236}">
                <a16:creationId xmlns:a16="http://schemas.microsoft.com/office/drawing/2014/main" id="{6A209182-8B95-444F-AF70-A76F92130B65}"/>
              </a:ext>
            </a:extLst>
          </p:cNvPr>
          <p:cNvSpPr>
            <a:spLocks noGrp="1"/>
          </p:cNvSpPr>
          <p:nvPr>
            <p:ph type="body" sz="quarter" idx="10"/>
          </p:nvPr>
        </p:nvSpPr>
        <p:spPr>
          <a:xfrm>
            <a:off x="551384" y="1412776"/>
            <a:ext cx="11055789" cy="4715389"/>
          </a:xfrm>
        </p:spPr>
        <p:txBody>
          <a:bodyPr lIns="91440" tIns="45720" rIns="91440" bIns="45720" numCol="2" spcCol="540000" anchor="t">
            <a:noAutofit/>
          </a:bodyPr>
          <a:lstStyle/>
          <a:p>
            <a:pPr>
              <a:spcBef>
                <a:spcPct val="0"/>
              </a:spcBef>
            </a:pPr>
            <a:r>
              <a:rPr lang="en-AU" altLang="en-US" sz="1800" dirty="0"/>
              <a:t>We hope this PowerPoint is a useful resource to learn about the work of Caritas Australia, as the Catholic Church’s international aid and development agency. </a:t>
            </a:r>
          </a:p>
          <a:p>
            <a:pPr>
              <a:spcBef>
                <a:spcPct val="0"/>
              </a:spcBef>
            </a:pPr>
            <a:endParaRPr lang="en-AU" sz="1800" dirty="0">
              <a:ea typeface="Roboto Medium" panose="02000000000000000000" pitchFamily="2" charset="0"/>
            </a:endParaRPr>
          </a:p>
          <a:p>
            <a:pPr>
              <a:spcBef>
                <a:spcPts val="600"/>
              </a:spcBef>
            </a:pPr>
            <a:r>
              <a:rPr lang="en-AU" sz="1800" dirty="0">
                <a:ea typeface="Roboto"/>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 </a:t>
            </a:r>
          </a:p>
          <a:p>
            <a:pPr>
              <a:spcBef>
                <a:spcPts val="600"/>
              </a:spcBef>
            </a:pPr>
            <a:r>
              <a:rPr lang="en-AU" sz="1800" dirty="0">
                <a:ea typeface="Roboto"/>
              </a:rPr>
              <a:t>Note that some photo captions and credits are in the ‘Notes’ section of the slides. </a:t>
            </a:r>
            <a:endParaRPr lang="en-AU" sz="1800" dirty="0">
              <a:latin typeface="Arial" panose="020B0604020202020204" pitchFamily="34" charset="0"/>
              <a:ea typeface="Roboto" pitchFamily="2" charset="0"/>
              <a:cs typeface="Arial" panose="020B0604020202020204" pitchFamily="34" charset="0"/>
            </a:endParaRPr>
          </a:p>
          <a:p>
            <a:pPr>
              <a:spcBef>
                <a:spcPct val="0"/>
              </a:spcBef>
            </a:pPr>
            <a:endParaRPr lang="en-AU" altLang="en-US" sz="1800" dirty="0">
              <a:latin typeface="Arial" panose="020B0604020202020204" pitchFamily="34" charset="0"/>
            </a:endParaRPr>
          </a:p>
          <a:p>
            <a:endParaRPr lang="en-AU" sz="1800" b="1" dirty="0">
              <a:ea typeface="Roboto"/>
            </a:endParaRPr>
          </a:p>
          <a:p>
            <a:endParaRPr lang="en-AU" sz="1800" b="1" dirty="0">
              <a:ea typeface="Roboto"/>
            </a:endParaRPr>
          </a:p>
          <a:p>
            <a:r>
              <a:rPr lang="en-AU" sz="1800" b="1" dirty="0">
                <a:ea typeface="Roboto"/>
              </a:rPr>
              <a:t>Copyright Policy</a:t>
            </a:r>
            <a:endParaRPr lang="en-AU" sz="1800" dirty="0"/>
          </a:p>
          <a:p>
            <a:r>
              <a:rPr lang="en-AU" sz="1800" dirty="0">
                <a:ea typeface="Roboto"/>
              </a:rPr>
              <a:t>Material within this resource comes from a variety of sources and authors, including Caritas Australia staff, volunteers, overseas partners and news organisations. This resource and the information, names, images, pictures, logos are provided "as is", without warranty. Any mistakes brought to the attention of Caritas Australia will be corrected as soon as possible.</a:t>
            </a:r>
            <a:endParaRPr lang="en-AU" sz="1800" dirty="0"/>
          </a:p>
          <a:p>
            <a:r>
              <a:rPr lang="en-AU" sz="1800" dirty="0">
                <a:ea typeface="Roboto"/>
              </a:rPr>
              <a:t>To review the full Caritas Australia Copyright Policy, please visit: </a:t>
            </a:r>
            <a:r>
              <a:rPr lang="en-AU" sz="1800" dirty="0">
                <a:ea typeface="Roboto"/>
                <a:hlinkClick r:id="rId2"/>
              </a:rPr>
              <a:t>Caritas Australia</a:t>
            </a:r>
            <a:endParaRPr lang="en-AU" sz="1800" dirty="0">
              <a:hlinkClick r:id="rId2"/>
            </a:endParaRPr>
          </a:p>
          <a:p>
            <a:endParaRPr lang="en-US" sz="1800" dirty="0"/>
          </a:p>
        </p:txBody>
      </p:sp>
    </p:spTree>
    <p:extLst>
      <p:ext uri="{BB962C8B-B14F-4D97-AF65-F5344CB8AC3E}">
        <p14:creationId xmlns:p14="http://schemas.microsoft.com/office/powerpoint/2010/main" val="10853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578FCBD-B993-1345-9FFC-C4292D1A6EA7}"/>
              </a:ext>
            </a:extLst>
          </p:cNvPr>
          <p:cNvSpPr>
            <a:spLocks noGrp="1"/>
          </p:cNvSpPr>
          <p:nvPr>
            <p:ph type="body" sz="quarter" idx="11"/>
          </p:nvPr>
        </p:nvSpPr>
        <p:spPr>
          <a:xfrm>
            <a:off x="6816080" y="5672991"/>
            <a:ext cx="4896544" cy="584117"/>
          </a:xfrm>
        </p:spPr>
        <p:txBody>
          <a:bodyPr/>
          <a:lstStyle/>
          <a:p>
            <a:r>
              <a:rPr lang="en-AU" dirty="0"/>
              <a:t>Caritas Goma staff and partners training in COVID-19 prevention measures &amp; health messages. Photo credit: Caritas Goma</a:t>
            </a:r>
          </a:p>
          <a:p>
            <a:endParaRPr lang="en-US" sz="700" dirty="0"/>
          </a:p>
        </p:txBody>
      </p:sp>
      <p:sp>
        <p:nvSpPr>
          <p:cNvPr id="23" name="Text Placeholder 22">
            <a:extLst>
              <a:ext uri="{FF2B5EF4-FFF2-40B4-BE49-F238E27FC236}">
                <a16:creationId xmlns:a16="http://schemas.microsoft.com/office/drawing/2014/main" id="{B1257CF6-E4D4-8C4D-B2A1-9387E10512BA}"/>
              </a:ext>
            </a:extLst>
          </p:cNvPr>
          <p:cNvSpPr>
            <a:spLocks noGrp="1"/>
          </p:cNvSpPr>
          <p:nvPr>
            <p:ph type="body" sz="quarter" idx="13"/>
          </p:nvPr>
        </p:nvSpPr>
        <p:spPr>
          <a:xfrm>
            <a:off x="329766" y="2204864"/>
            <a:ext cx="5184574" cy="3096344"/>
          </a:xfrm>
        </p:spPr>
        <p:txBody>
          <a:bodyPr/>
          <a:lstStyle/>
          <a:p>
            <a:pPr>
              <a:lnSpc>
                <a:spcPct val="100000"/>
              </a:lnSpc>
            </a:pPr>
            <a:r>
              <a:rPr lang="en-AU" sz="2000" b="1" dirty="0"/>
              <a:t>RESPONDING TO EMERGENCIES </a:t>
            </a:r>
          </a:p>
          <a:p>
            <a:pPr>
              <a:lnSpc>
                <a:spcPct val="100000"/>
              </a:lnSpc>
            </a:pPr>
            <a:r>
              <a:rPr lang="en-AU" sz="2000" dirty="0">
                <a:latin typeface="Arial" panose="020B0604020202020204" pitchFamily="34" charset="0"/>
              </a:rPr>
              <a:t>As a member of Caritas Internationalis, one of the world's largest and most effective emergency networks, whenever or wherever disaster occurs, Caritas can respond almost immediately – using local church structures to deliver relief (food, water, medicine, shelter) – to people in need.</a:t>
            </a:r>
            <a:endParaRPr lang="en-AU" sz="2000" b="1" dirty="0"/>
          </a:p>
          <a:p>
            <a:pPr>
              <a:lnSpc>
                <a:spcPct val="100000"/>
              </a:lnSpc>
            </a:pPr>
            <a:endParaRPr lang="en-AU" sz="2000" dirty="0"/>
          </a:p>
        </p:txBody>
      </p:sp>
      <p:sp>
        <p:nvSpPr>
          <p:cNvPr id="24" name="Title 4">
            <a:extLst>
              <a:ext uri="{FF2B5EF4-FFF2-40B4-BE49-F238E27FC236}">
                <a16:creationId xmlns:a16="http://schemas.microsoft.com/office/drawing/2014/main" id="{605D3644-3343-354F-992C-43856B4BA04F}"/>
              </a:ext>
            </a:extLst>
          </p:cNvPr>
          <p:cNvSpPr>
            <a:spLocks noGrp="1"/>
          </p:cNvSpPr>
          <p:nvPr>
            <p:ph type="title"/>
          </p:nvPr>
        </p:nvSpPr>
        <p:spPr>
          <a:xfrm>
            <a:off x="335360" y="692695"/>
            <a:ext cx="5328592" cy="963489"/>
          </a:xfrm>
          <a:prstGeom prst="rect">
            <a:avLst/>
          </a:prstGeom>
        </p:spPr>
        <p:txBody>
          <a:bodyPr/>
          <a:lstStyle/>
          <a:p>
            <a:r>
              <a:rPr lang="en-AU" sz="3600" dirty="0"/>
              <a:t>Humanitarian Aid</a:t>
            </a:r>
            <a:endParaRPr lang="en-US" sz="2400" dirty="0">
              <a:solidFill>
                <a:srgbClr val="0C244C"/>
              </a:solidFill>
            </a:endParaRPr>
          </a:p>
        </p:txBody>
      </p:sp>
      <p:pic>
        <p:nvPicPr>
          <p:cNvPr id="6" name="Picture 5">
            <a:extLst>
              <a:ext uri="{FF2B5EF4-FFF2-40B4-BE49-F238E27FC236}">
                <a16:creationId xmlns:a16="http://schemas.microsoft.com/office/drawing/2014/main" id="{5AF649EE-8BB6-4C2C-927B-4B2EE91581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6080" y="404664"/>
            <a:ext cx="4896544" cy="5184575"/>
          </a:xfrm>
          <a:prstGeom prst="rect">
            <a:avLst/>
          </a:prstGeom>
        </p:spPr>
      </p:pic>
    </p:spTree>
    <p:extLst>
      <p:ext uri="{BB962C8B-B14F-4D97-AF65-F5344CB8AC3E}">
        <p14:creationId xmlns:p14="http://schemas.microsoft.com/office/powerpoint/2010/main" val="410723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72796DC-6570-354F-AC69-6892AC24CD84}"/>
              </a:ext>
            </a:extLst>
          </p:cNvPr>
          <p:cNvSpPr>
            <a:spLocks noGrp="1"/>
          </p:cNvSpPr>
          <p:nvPr>
            <p:ph type="body" sz="quarter" idx="13"/>
          </p:nvPr>
        </p:nvSpPr>
        <p:spPr>
          <a:xfrm>
            <a:off x="332841" y="2070018"/>
            <a:ext cx="5184574" cy="1107504"/>
          </a:xfrm>
        </p:spPr>
        <p:txBody>
          <a:bodyPr/>
          <a:lstStyle/>
          <a:p>
            <a:pPr>
              <a:spcBef>
                <a:spcPct val="50000"/>
              </a:spcBef>
            </a:pPr>
            <a:r>
              <a:rPr lang="en-AU" altLang="en-US" sz="2000" b="1" dirty="0"/>
              <a:t>HELPING PEOPLE HELP THEMSELVES</a:t>
            </a:r>
          </a:p>
          <a:p>
            <a:pPr>
              <a:spcBef>
                <a:spcPct val="50000"/>
              </a:spcBef>
            </a:pPr>
            <a:r>
              <a:rPr lang="en-AU" altLang="en-US" sz="2000" dirty="0"/>
              <a:t>Caritas supports communities in many ways, including:</a:t>
            </a:r>
          </a:p>
        </p:txBody>
      </p:sp>
      <p:sp>
        <p:nvSpPr>
          <p:cNvPr id="5" name="Title 4">
            <a:extLst>
              <a:ext uri="{FF2B5EF4-FFF2-40B4-BE49-F238E27FC236}">
                <a16:creationId xmlns:a16="http://schemas.microsoft.com/office/drawing/2014/main" id="{83E26B90-A311-5845-90BA-181A06F57FCF}"/>
              </a:ext>
            </a:extLst>
          </p:cNvPr>
          <p:cNvSpPr>
            <a:spLocks noGrp="1"/>
          </p:cNvSpPr>
          <p:nvPr>
            <p:ph type="title"/>
          </p:nvPr>
        </p:nvSpPr>
        <p:spPr>
          <a:prstGeom prst="rect">
            <a:avLst/>
          </a:prstGeom>
        </p:spPr>
        <p:txBody>
          <a:bodyPr/>
          <a:lstStyle/>
          <a:p>
            <a:r>
              <a:rPr lang="en-AU" dirty="0"/>
              <a:t>LONG-TERM DEVELOPMENT</a:t>
            </a:r>
            <a:endParaRPr lang="en-US" dirty="0"/>
          </a:p>
        </p:txBody>
      </p:sp>
      <p:sp>
        <p:nvSpPr>
          <p:cNvPr id="3" name="TextBox 2">
            <a:extLst>
              <a:ext uri="{FF2B5EF4-FFF2-40B4-BE49-F238E27FC236}">
                <a16:creationId xmlns:a16="http://schemas.microsoft.com/office/drawing/2014/main" id="{4822A893-2637-5A44-95FC-E453DB09CFD6}"/>
              </a:ext>
            </a:extLst>
          </p:cNvPr>
          <p:cNvSpPr txBox="1"/>
          <p:nvPr/>
        </p:nvSpPr>
        <p:spPr>
          <a:xfrm>
            <a:off x="332841" y="3455786"/>
            <a:ext cx="5702342" cy="2800767"/>
          </a:xfrm>
          <a:prstGeom prst="rect">
            <a:avLst/>
          </a:prstGeom>
          <a:noFill/>
        </p:spPr>
        <p:txBody>
          <a:bodyPr wrap="square" lIns="91440" tIns="45720" rIns="91440" bIns="45720" numCol="2" spcCol="360000" rtlCol="0" anchor="t">
            <a:spAutoFit/>
          </a:bodyPr>
          <a:lstStyle/>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health and hygiene</a:t>
            </a:r>
            <a:endParaRPr lang="en-US" dirty="0">
              <a:cs typeface="Arial" panose="020B0604020202020204"/>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education</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Indigenous rights</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disaster risk reduction</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climate justice</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disability</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food security and agriculture</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water and sanitation</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peace building</a:t>
            </a:r>
            <a:endParaRPr lang="en-AU" altLang="en-US" sz="2000" dirty="0">
              <a:solidFill>
                <a:schemeClr val="bg1"/>
              </a:solidFill>
              <a:cs typeface="Arial"/>
            </a:endParaRPr>
          </a:p>
          <a:p>
            <a:pPr marL="285750" indent="-285750">
              <a:lnSpc>
                <a:spcPct val="80000"/>
              </a:lnSpc>
              <a:spcBef>
                <a:spcPct val="15000"/>
              </a:spcBef>
              <a:spcAft>
                <a:spcPts val="600"/>
              </a:spcAft>
              <a:buFont typeface="Arial" panose="020B0604020202020204" pitchFamily="34" charset="0"/>
              <a:buChar char="•"/>
            </a:pPr>
            <a:r>
              <a:rPr lang="en-AU" altLang="en-US" sz="2000" dirty="0">
                <a:solidFill>
                  <a:schemeClr val="bg1"/>
                </a:solidFill>
              </a:rPr>
              <a:t>advocacy and human rights</a:t>
            </a:r>
            <a:endParaRPr lang="en-US" altLang="en-US" sz="2000" dirty="0">
              <a:solidFill>
                <a:schemeClr val="bg1"/>
              </a:solidFill>
              <a:cs typeface="Arial" panose="020B0604020202020204"/>
            </a:endParaRPr>
          </a:p>
          <a:p>
            <a:pPr marL="285750" indent="-285750">
              <a:lnSpc>
                <a:spcPct val="80000"/>
              </a:lnSpc>
              <a:spcAft>
                <a:spcPts val="600"/>
              </a:spcAft>
              <a:buFont typeface="Arial" panose="020B0604020202020204" pitchFamily="34" charset="0"/>
              <a:buChar char="•"/>
            </a:pPr>
            <a:endParaRPr lang="en-US" sz="2000" dirty="0">
              <a:solidFill>
                <a:schemeClr val="bg1"/>
              </a:solidFill>
              <a:cs typeface="Arial" panose="020B0604020202020204"/>
            </a:endParaRPr>
          </a:p>
          <a:p>
            <a:pPr>
              <a:lnSpc>
                <a:spcPct val="80000"/>
              </a:lnSpc>
              <a:spcAft>
                <a:spcPts val="600"/>
              </a:spcAft>
            </a:pPr>
            <a:endParaRPr lang="en-US" sz="2000" dirty="0">
              <a:cs typeface="Arial" panose="020B0604020202020204"/>
            </a:endParaRPr>
          </a:p>
        </p:txBody>
      </p:sp>
      <p:sp>
        <p:nvSpPr>
          <p:cNvPr id="7" name="Text Placeholder 6">
            <a:extLst>
              <a:ext uri="{FF2B5EF4-FFF2-40B4-BE49-F238E27FC236}">
                <a16:creationId xmlns:a16="http://schemas.microsoft.com/office/drawing/2014/main" id="{E999DEEB-975D-4F1B-8E75-4405FA237802}"/>
              </a:ext>
            </a:extLst>
          </p:cNvPr>
          <p:cNvSpPr>
            <a:spLocks noGrp="1"/>
          </p:cNvSpPr>
          <p:nvPr>
            <p:ph type="body" sz="quarter" idx="11"/>
          </p:nvPr>
        </p:nvSpPr>
        <p:spPr>
          <a:xfrm>
            <a:off x="6647386" y="5725202"/>
            <a:ext cx="4959785" cy="368093"/>
          </a:xfrm>
        </p:spPr>
        <p:txBody>
          <a:bodyPr/>
          <a:lstStyle/>
          <a:p>
            <a:r>
              <a:rPr lang="en-US" dirty="0"/>
              <a:t>Margret (left) teaching a student how to sew face masks as part of the COVID-19 prevention measures at the San Isidro Care Centre in the Solomon Islands. Photo credit: Neil </a:t>
            </a:r>
            <a:r>
              <a:rPr lang="en-US" dirty="0" err="1"/>
              <a:t>Nuia</a:t>
            </a:r>
            <a:endParaRPr lang="en-AU" dirty="0"/>
          </a:p>
        </p:txBody>
      </p:sp>
      <p:pic>
        <p:nvPicPr>
          <p:cNvPr id="14" name="Picture Placeholder 13">
            <a:extLst>
              <a:ext uri="{FF2B5EF4-FFF2-40B4-BE49-F238E27FC236}">
                <a16:creationId xmlns:a16="http://schemas.microsoft.com/office/drawing/2014/main" id="{68101654-C0EB-4354-BBC4-1896174127B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9518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04AE2A-1F48-EC49-A145-3586B1B5473C}"/>
              </a:ext>
            </a:extLst>
          </p:cNvPr>
          <p:cNvSpPr>
            <a:spLocks noGrp="1"/>
          </p:cNvSpPr>
          <p:nvPr>
            <p:ph type="body" sz="quarter" idx="11"/>
          </p:nvPr>
        </p:nvSpPr>
        <p:spPr>
          <a:xfrm>
            <a:off x="6647386" y="5877272"/>
            <a:ext cx="4959785" cy="288031"/>
          </a:xfrm>
        </p:spPr>
        <p:txBody>
          <a:bodyPr/>
          <a:lstStyle/>
          <a:p>
            <a:r>
              <a:rPr lang="en-AU" dirty="0"/>
              <a:t>Catholic Regional College, Caroline Springs. Students reading the gospel. </a:t>
            </a:r>
            <a:br>
              <a:rPr lang="en-AU" dirty="0"/>
            </a:br>
            <a:r>
              <a:rPr lang="en-AU" dirty="0"/>
              <a:t>Credit: Caritas Australia</a:t>
            </a:r>
          </a:p>
        </p:txBody>
      </p:sp>
      <p:sp>
        <p:nvSpPr>
          <p:cNvPr id="6" name="Text Placeholder 5">
            <a:extLst>
              <a:ext uri="{FF2B5EF4-FFF2-40B4-BE49-F238E27FC236}">
                <a16:creationId xmlns:a16="http://schemas.microsoft.com/office/drawing/2014/main" id="{7F213191-83FF-5E4F-A3DC-731F4B984D02}"/>
              </a:ext>
            </a:extLst>
          </p:cNvPr>
          <p:cNvSpPr>
            <a:spLocks noGrp="1"/>
          </p:cNvSpPr>
          <p:nvPr>
            <p:ph type="body" sz="quarter" idx="10"/>
          </p:nvPr>
        </p:nvSpPr>
        <p:spPr>
          <a:xfrm>
            <a:off x="335360" y="2132856"/>
            <a:ext cx="5616624" cy="4176464"/>
          </a:xfrm>
          <a:prstGeom prst="rect">
            <a:avLst/>
          </a:prstGeom>
        </p:spPr>
        <p:txBody>
          <a:bodyPr/>
          <a:lstStyle/>
          <a:p>
            <a:pPr>
              <a:lnSpc>
                <a:spcPct val="100000"/>
              </a:lnSpc>
            </a:pPr>
            <a:r>
              <a:rPr lang="en-AU" sz="2000" dirty="0"/>
              <a:t>Our education work enables </a:t>
            </a:r>
            <a:r>
              <a:rPr lang="en-US" sz="2000" dirty="0"/>
              <a:t>enables individuals to learn about their own worldviews, their essential inter-connectedness with the planet and those living on it, and the global issues that are the root causes of poverty. </a:t>
            </a:r>
          </a:p>
          <a:p>
            <a:pPr>
              <a:lnSpc>
                <a:spcPct val="100000"/>
              </a:lnSpc>
            </a:pPr>
            <a:r>
              <a:rPr lang="en-US" sz="2000" dirty="0"/>
              <a:t>This equips each of us to make a stand to end poverty, promote justice and uphold dignity, and to make choices and engage in positive actions and leadership for a more just and fair world. </a:t>
            </a:r>
          </a:p>
          <a:p>
            <a:pPr>
              <a:lnSpc>
                <a:spcPct val="100000"/>
              </a:lnSpc>
            </a:pPr>
            <a:endParaRPr lang="en-AU" dirty="0"/>
          </a:p>
          <a:p>
            <a:pPr lvl="0" defTabSz="914400" eaLnBrk="0" fontAlgn="base" hangingPunct="0">
              <a:lnSpc>
                <a:spcPct val="100000"/>
              </a:lnSpc>
              <a:spcBef>
                <a:spcPct val="0"/>
              </a:spcBef>
              <a:spcAft>
                <a:spcPct val="0"/>
              </a:spcAft>
            </a:pPr>
            <a:endParaRPr lang="en-AU" altLang="en-US" dirty="0">
              <a:solidFill>
                <a:srgbClr val="000000"/>
              </a:solidFill>
              <a:latin typeface="Calibri" panose="020F0502020204030204" pitchFamily="34" charset="0"/>
            </a:endParaRPr>
          </a:p>
          <a:p>
            <a:pPr lvl="0" algn="ctr" defTabSz="914400" eaLnBrk="0" fontAlgn="base" hangingPunct="0">
              <a:lnSpc>
                <a:spcPct val="100000"/>
              </a:lnSpc>
              <a:spcBef>
                <a:spcPts val="275"/>
              </a:spcBef>
              <a:spcAft>
                <a:spcPct val="0"/>
              </a:spcAft>
            </a:pPr>
            <a:br>
              <a:rPr lang="en-US" altLang="en-US" dirty="0">
                <a:solidFill>
                  <a:srgbClr val="000000"/>
                </a:solidFill>
                <a:latin typeface="Arial" panose="020B0604020202020204" pitchFamily="34" charset="0"/>
              </a:rPr>
            </a:br>
            <a:br>
              <a:rPr lang="en-US" altLang="en-US" dirty="0">
                <a:solidFill>
                  <a:srgbClr val="000000"/>
                </a:solidFill>
                <a:latin typeface="Arial" panose="020B0604020202020204" pitchFamily="34" charset="0"/>
              </a:rPr>
            </a:br>
            <a:endParaRPr lang="en-AU" sz="2000" dirty="0"/>
          </a:p>
        </p:txBody>
      </p:sp>
      <p:sp>
        <p:nvSpPr>
          <p:cNvPr id="5" name="Title 4">
            <a:extLst>
              <a:ext uri="{FF2B5EF4-FFF2-40B4-BE49-F238E27FC236}">
                <a16:creationId xmlns:a16="http://schemas.microsoft.com/office/drawing/2014/main" id="{C98F2844-4C29-8F41-B431-CF994CD26D21}"/>
              </a:ext>
            </a:extLst>
          </p:cNvPr>
          <p:cNvSpPr>
            <a:spLocks noGrp="1"/>
          </p:cNvSpPr>
          <p:nvPr>
            <p:ph type="title"/>
          </p:nvPr>
        </p:nvSpPr>
        <p:spPr>
          <a:xfrm>
            <a:off x="335360" y="908720"/>
            <a:ext cx="5328592" cy="963489"/>
          </a:xfrm>
          <a:prstGeom prst="rect">
            <a:avLst/>
          </a:prstGeom>
        </p:spPr>
        <p:txBody>
          <a:bodyPr/>
          <a:lstStyle/>
          <a:p>
            <a:r>
              <a:rPr lang="en-AU" dirty="0"/>
              <a:t>EDUCATION</a:t>
            </a:r>
            <a:endParaRPr lang="en-US" dirty="0"/>
          </a:p>
        </p:txBody>
      </p:sp>
      <p:pic>
        <p:nvPicPr>
          <p:cNvPr id="18" name="Picture Placeholder 17">
            <a:extLst>
              <a:ext uri="{FF2B5EF4-FFF2-40B4-BE49-F238E27FC236}">
                <a16:creationId xmlns:a16="http://schemas.microsoft.com/office/drawing/2014/main" id="{ED07EC7E-50A0-194C-9786-1F8923E9CE7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647386" y="908720"/>
            <a:ext cx="4959787" cy="4896544"/>
          </a:xfrm>
        </p:spPr>
      </p:pic>
    </p:spTree>
    <p:extLst>
      <p:ext uri="{BB962C8B-B14F-4D97-AF65-F5344CB8AC3E}">
        <p14:creationId xmlns:p14="http://schemas.microsoft.com/office/powerpoint/2010/main" val="224721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213191-83FF-5E4F-A3DC-731F4B984D02}"/>
              </a:ext>
            </a:extLst>
          </p:cNvPr>
          <p:cNvSpPr>
            <a:spLocks noGrp="1"/>
          </p:cNvSpPr>
          <p:nvPr>
            <p:ph type="body" sz="quarter" idx="10"/>
          </p:nvPr>
        </p:nvSpPr>
        <p:spPr>
          <a:xfrm>
            <a:off x="350962" y="1340768"/>
            <a:ext cx="5529013" cy="4464491"/>
          </a:xfrm>
          <a:prstGeom prst="rect">
            <a:avLst/>
          </a:prstGeom>
        </p:spPr>
        <p:txBody>
          <a:bodyPr lIns="91440" tIns="45720" rIns="91440" bIns="45720" anchor="t"/>
          <a:lstStyle/>
          <a:p>
            <a:pPr>
              <a:lnSpc>
                <a:spcPct val="100000"/>
              </a:lnSpc>
              <a:spcBef>
                <a:spcPts val="0"/>
              </a:spcBef>
              <a:spcAft>
                <a:spcPts val="600"/>
              </a:spcAft>
            </a:pPr>
            <a:r>
              <a:rPr lang="en-AU" sz="2000" dirty="0"/>
              <a:t>Our advocacy approach calls for an end to injustice by encouraging people of influence and power to work for the common good, while at the same time offering ways to work for change and bring hope.</a:t>
            </a:r>
            <a:endParaRPr lang="en-US" sz="2000" dirty="0"/>
          </a:p>
          <a:p>
            <a:pPr>
              <a:lnSpc>
                <a:spcPct val="100000"/>
              </a:lnSpc>
              <a:spcBef>
                <a:spcPts val="0"/>
              </a:spcBef>
              <a:spcAft>
                <a:spcPts val="600"/>
              </a:spcAft>
            </a:pPr>
            <a:r>
              <a:rPr lang="en-AU" sz="2000" b="1" dirty="0"/>
              <a:t>IF</a:t>
            </a:r>
            <a:r>
              <a:rPr lang="en-AU" sz="2000" dirty="0"/>
              <a:t> Caritas Australia supports the communities we partner with to advocate on their priority issues, to promote their voices in Australia while also supporting Australian communities to raise their voice in solidarity…</a:t>
            </a:r>
          </a:p>
          <a:p>
            <a:pPr>
              <a:lnSpc>
                <a:spcPct val="100000"/>
              </a:lnSpc>
              <a:spcBef>
                <a:spcPts val="0"/>
              </a:spcBef>
              <a:spcAft>
                <a:spcPts val="600"/>
              </a:spcAft>
            </a:pPr>
            <a:r>
              <a:rPr lang="en-AU" sz="2000" b="1" dirty="0"/>
              <a:t>THEN</a:t>
            </a:r>
            <a:r>
              <a:rPr lang="en-AU" sz="2000" dirty="0"/>
              <a:t> the communities we partner with will be more effective advocates, as will the Australian communities acting in solidarity with them, and more likely to achieve their shared social justice goals.</a:t>
            </a:r>
          </a:p>
        </p:txBody>
      </p:sp>
      <p:sp>
        <p:nvSpPr>
          <p:cNvPr id="4" name="Text Placeholder 3">
            <a:extLst>
              <a:ext uri="{FF2B5EF4-FFF2-40B4-BE49-F238E27FC236}">
                <a16:creationId xmlns:a16="http://schemas.microsoft.com/office/drawing/2014/main" id="{1704AE2A-1F48-EC49-A145-3586B1B5473C}"/>
              </a:ext>
            </a:extLst>
          </p:cNvPr>
          <p:cNvSpPr>
            <a:spLocks noGrp="1"/>
          </p:cNvSpPr>
          <p:nvPr>
            <p:ph type="body" sz="quarter" idx="11"/>
          </p:nvPr>
        </p:nvSpPr>
        <p:spPr>
          <a:xfrm>
            <a:off x="6621359" y="5570446"/>
            <a:ext cx="4959785" cy="440101"/>
          </a:xfrm>
        </p:spPr>
        <p:txBody>
          <a:bodyPr/>
          <a:lstStyle/>
          <a:p>
            <a:pPr>
              <a:lnSpc>
                <a:spcPct val="100000"/>
              </a:lnSpc>
              <a:spcBef>
                <a:spcPts val="100"/>
              </a:spcBef>
            </a:pPr>
            <a:r>
              <a:rPr lang="en-AU" sz="700" dirty="0"/>
              <a:t>Olivia (centre) attending a community adult learning class near her home in </a:t>
            </a:r>
            <a:r>
              <a:rPr lang="en-AU" sz="700" dirty="0" err="1"/>
              <a:t>Karatu</a:t>
            </a:r>
            <a:r>
              <a:rPr lang="en-AU" sz="700" dirty="0"/>
              <a:t> district in Tanzania. </a:t>
            </a:r>
          </a:p>
          <a:p>
            <a:pPr>
              <a:lnSpc>
                <a:spcPct val="100000"/>
              </a:lnSpc>
              <a:spcBef>
                <a:spcPts val="100"/>
              </a:spcBef>
            </a:pPr>
            <a:r>
              <a:rPr lang="en-AU" sz="700" dirty="0"/>
              <a:t>Photo credit: August Lucky</a:t>
            </a:r>
          </a:p>
        </p:txBody>
      </p:sp>
      <p:sp>
        <p:nvSpPr>
          <p:cNvPr id="5" name="Title 4">
            <a:extLst>
              <a:ext uri="{FF2B5EF4-FFF2-40B4-BE49-F238E27FC236}">
                <a16:creationId xmlns:a16="http://schemas.microsoft.com/office/drawing/2014/main" id="{C98F2844-4C29-8F41-B431-CF994CD26D21}"/>
              </a:ext>
            </a:extLst>
          </p:cNvPr>
          <p:cNvSpPr>
            <a:spLocks noGrp="1"/>
          </p:cNvSpPr>
          <p:nvPr>
            <p:ph type="title"/>
          </p:nvPr>
        </p:nvSpPr>
        <p:spPr>
          <a:xfrm>
            <a:off x="335360" y="521300"/>
            <a:ext cx="5328592" cy="963489"/>
          </a:xfrm>
          <a:prstGeom prst="rect">
            <a:avLst/>
          </a:prstGeom>
        </p:spPr>
        <p:txBody>
          <a:bodyPr/>
          <a:lstStyle/>
          <a:p>
            <a:r>
              <a:rPr lang="en-AU" dirty="0"/>
              <a:t>ADVOCACY</a:t>
            </a:r>
            <a:endParaRPr lang="en-US" dirty="0"/>
          </a:p>
        </p:txBody>
      </p:sp>
      <p:pic>
        <p:nvPicPr>
          <p:cNvPr id="8" name="Picture Placeholder 7">
            <a:extLst>
              <a:ext uri="{FF2B5EF4-FFF2-40B4-BE49-F238E27FC236}">
                <a16:creationId xmlns:a16="http://schemas.microsoft.com/office/drawing/2014/main" id="{38428039-DED1-4207-8F5F-51C16A08438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36598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FAE9B5B-D618-4673-A0F1-51C14BEE274D}"/>
              </a:ext>
            </a:extLst>
          </p:cNvPr>
          <p:cNvSpPr>
            <a:spLocks noGrp="1"/>
          </p:cNvSpPr>
          <p:nvPr>
            <p:ph type="body" sz="quarter" idx="11"/>
          </p:nvPr>
        </p:nvSpPr>
        <p:spPr/>
        <p:txBody>
          <a:bodyPr/>
          <a:lstStyle/>
          <a:p>
            <a:pPr>
              <a:spcBef>
                <a:spcPts val="100"/>
              </a:spcBef>
            </a:pPr>
            <a:r>
              <a:rPr lang="en-AU" dirty="0"/>
              <a:t>CEO Kirsty Robertson out in the field, on a school visit with Australian Catholic Relief (ACR).</a:t>
            </a:r>
          </a:p>
          <a:p>
            <a:pPr>
              <a:spcBef>
                <a:spcPts val="100"/>
              </a:spcBef>
            </a:pPr>
            <a:r>
              <a:rPr lang="en-AU" dirty="0"/>
              <a:t>Credit: Nicole Clements/Caritas Australia</a:t>
            </a:r>
          </a:p>
          <a:p>
            <a:endParaRPr lang="en-AU" dirty="0"/>
          </a:p>
        </p:txBody>
      </p:sp>
      <p:sp>
        <p:nvSpPr>
          <p:cNvPr id="9" name="Text Placeholder 8">
            <a:extLst>
              <a:ext uri="{FF2B5EF4-FFF2-40B4-BE49-F238E27FC236}">
                <a16:creationId xmlns:a16="http://schemas.microsoft.com/office/drawing/2014/main" id="{AE981437-AA69-4CAA-A076-CFA4958DF1AE}"/>
              </a:ext>
            </a:extLst>
          </p:cNvPr>
          <p:cNvSpPr>
            <a:spLocks noGrp="1"/>
          </p:cNvSpPr>
          <p:nvPr>
            <p:ph type="body" sz="quarter" idx="10"/>
          </p:nvPr>
        </p:nvSpPr>
        <p:spPr/>
        <p:txBody>
          <a:bodyPr/>
          <a:lstStyle/>
          <a:p>
            <a:pPr>
              <a:lnSpc>
                <a:spcPct val="100000"/>
              </a:lnSpc>
            </a:pPr>
            <a:r>
              <a:rPr lang="en-AU" sz="2000" dirty="0"/>
              <a:t>Every part of our work is an expression of Catholic faith in action; our work is inspired by the life of Jesus and guided by core Catholic values and beliefs. </a:t>
            </a:r>
          </a:p>
          <a:p>
            <a:pPr>
              <a:lnSpc>
                <a:spcPct val="100000"/>
              </a:lnSpc>
            </a:pPr>
            <a:endParaRPr lang="en-AU" sz="2000" dirty="0"/>
          </a:p>
        </p:txBody>
      </p:sp>
      <p:sp>
        <p:nvSpPr>
          <p:cNvPr id="2" name="Title 1">
            <a:extLst>
              <a:ext uri="{FF2B5EF4-FFF2-40B4-BE49-F238E27FC236}">
                <a16:creationId xmlns:a16="http://schemas.microsoft.com/office/drawing/2014/main" id="{B3DEF454-5CDF-8341-8A72-3B765C4DEF62}"/>
              </a:ext>
            </a:extLst>
          </p:cNvPr>
          <p:cNvSpPr>
            <a:spLocks noGrp="1"/>
          </p:cNvSpPr>
          <p:nvPr>
            <p:ph type="title"/>
          </p:nvPr>
        </p:nvSpPr>
        <p:spPr>
          <a:prstGeom prst="rect">
            <a:avLst/>
          </a:prstGeom>
        </p:spPr>
        <p:txBody>
          <a:bodyPr/>
          <a:lstStyle/>
          <a:p>
            <a:r>
              <a:rPr lang="en-AU" dirty="0"/>
              <a:t>Why we do it: Catholic Identity</a:t>
            </a:r>
            <a:endParaRPr lang="en-US" dirty="0"/>
          </a:p>
        </p:txBody>
      </p:sp>
      <p:pic>
        <p:nvPicPr>
          <p:cNvPr id="6" name="Picture Placeholder 5">
            <a:extLst>
              <a:ext uri="{FF2B5EF4-FFF2-40B4-BE49-F238E27FC236}">
                <a16:creationId xmlns:a16="http://schemas.microsoft.com/office/drawing/2014/main" id="{8D0E487E-7EEB-4425-8B00-E0AD0EF0098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21778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75F687-73E6-3D48-BE60-AE99CD12A5F4}"/>
              </a:ext>
            </a:extLst>
          </p:cNvPr>
          <p:cNvSpPr>
            <a:spLocks noGrp="1"/>
          </p:cNvSpPr>
          <p:nvPr>
            <p:ph type="body" sz="quarter" idx="13"/>
          </p:nvPr>
        </p:nvSpPr>
        <p:spPr>
          <a:prstGeom prst="rect">
            <a:avLst/>
          </a:prstGeom>
        </p:spPr>
        <p:txBody>
          <a:bodyPr lIns="91440" tIns="45720" rIns="91440" bIns="45720" anchor="t"/>
          <a:lstStyle/>
          <a:p>
            <a:pPr>
              <a:lnSpc>
                <a:spcPct val="100000"/>
              </a:lnSpc>
              <a:spcBef>
                <a:spcPts val="0"/>
              </a:spcBef>
              <a:spcAft>
                <a:spcPts val="600"/>
              </a:spcAft>
            </a:pPr>
            <a:r>
              <a:rPr lang="en-AU" sz="2000" dirty="0"/>
              <a:t>St Oscar Romero in his actions and words, demanded a peace that could only be found by ensuring people had access to basic needs and their rights upheld. He raised awareness globally about the people in El Salvador.  He was a leader and an advocate for all people and their basic rights.</a:t>
            </a:r>
            <a:endParaRPr lang="en-US" dirty="0"/>
          </a:p>
          <a:p>
            <a:r>
              <a:rPr lang="en-AU" sz="2000" dirty="0"/>
              <a:t>He spoke these words moments before his death. </a:t>
            </a:r>
            <a:r>
              <a:rPr lang="en-AU" sz="2000" i="1" dirty="0"/>
              <a:t>“Those who surrender to the service of the poor through love of Christ will live like the grain of wheat that dies… The harvest comes because of the grain that dies.” </a:t>
            </a:r>
            <a:endParaRPr lang="en-AU" sz="2000" dirty="0"/>
          </a:p>
        </p:txBody>
      </p:sp>
      <p:pic>
        <p:nvPicPr>
          <p:cNvPr id="6" name="Picture Placeholder 5">
            <a:extLst>
              <a:ext uri="{FF2B5EF4-FFF2-40B4-BE49-F238E27FC236}">
                <a16:creationId xmlns:a16="http://schemas.microsoft.com/office/drawing/2014/main" id="{14DD525B-4371-624B-AD66-D50DA50DAF28}"/>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6647387" y="1025352"/>
            <a:ext cx="2400941" cy="2304256"/>
          </a:xfrm>
        </p:spPr>
      </p:pic>
      <p:pic>
        <p:nvPicPr>
          <p:cNvPr id="13" name="Picture Placeholder 12">
            <a:extLst>
              <a:ext uri="{FF2B5EF4-FFF2-40B4-BE49-F238E27FC236}">
                <a16:creationId xmlns:a16="http://schemas.microsoft.com/office/drawing/2014/main" id="{0E14967B-0661-D344-A3B3-18CF62224EBD}"/>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6647386" y="3458943"/>
            <a:ext cx="4959787" cy="2304256"/>
          </a:xfrm>
        </p:spPr>
      </p:pic>
      <p:pic>
        <p:nvPicPr>
          <p:cNvPr id="8" name="Picture Placeholder 7">
            <a:extLst>
              <a:ext uri="{FF2B5EF4-FFF2-40B4-BE49-F238E27FC236}">
                <a16:creationId xmlns:a16="http://schemas.microsoft.com/office/drawing/2014/main" id="{AB7F79C1-7869-1947-8700-67E958440E76}"/>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a:off x="9212335" y="1025352"/>
            <a:ext cx="2400941" cy="2304256"/>
          </a:xfrm>
        </p:spPr>
      </p:pic>
      <p:sp>
        <p:nvSpPr>
          <p:cNvPr id="2" name="Title 1">
            <a:extLst>
              <a:ext uri="{FF2B5EF4-FFF2-40B4-BE49-F238E27FC236}">
                <a16:creationId xmlns:a16="http://schemas.microsoft.com/office/drawing/2014/main" id="{B3DEF454-5CDF-8341-8A72-3B765C4DEF62}"/>
              </a:ext>
            </a:extLst>
          </p:cNvPr>
          <p:cNvSpPr>
            <a:spLocks noGrp="1"/>
          </p:cNvSpPr>
          <p:nvPr>
            <p:ph type="title"/>
          </p:nvPr>
        </p:nvSpPr>
        <p:spPr>
          <a:xfrm>
            <a:off x="326067" y="917971"/>
            <a:ext cx="5328592" cy="459432"/>
          </a:xfrm>
        </p:spPr>
        <p:txBody>
          <a:bodyPr/>
          <a:lstStyle/>
          <a:p>
            <a:r>
              <a:rPr lang="en-AU" dirty="0"/>
              <a:t>ST Oscar Romero</a:t>
            </a:r>
            <a:br>
              <a:rPr lang="en-AU" dirty="0"/>
            </a:br>
            <a:r>
              <a:rPr lang="en-AU" sz="2000" dirty="0">
                <a:solidFill>
                  <a:srgbClr val="D86075"/>
                </a:solidFill>
              </a:rPr>
              <a:t>Patron Saint of Caritas</a:t>
            </a:r>
            <a:endParaRPr lang="en-AU" sz="2000" b="0" dirty="0"/>
          </a:p>
          <a:p>
            <a:endParaRPr lang="en-AU" dirty="0"/>
          </a:p>
        </p:txBody>
      </p:sp>
    </p:spTree>
    <p:extLst>
      <p:ext uri="{BB962C8B-B14F-4D97-AF65-F5344CB8AC3E}">
        <p14:creationId xmlns:p14="http://schemas.microsoft.com/office/powerpoint/2010/main" val="346877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75F687-73E6-3D48-BE60-AE99CD12A5F4}"/>
              </a:ext>
            </a:extLst>
          </p:cNvPr>
          <p:cNvSpPr>
            <a:spLocks noGrp="1"/>
          </p:cNvSpPr>
          <p:nvPr>
            <p:ph type="body" sz="quarter" idx="11"/>
          </p:nvPr>
        </p:nvSpPr>
        <p:spPr>
          <a:xfrm>
            <a:off x="6631716" y="5582292"/>
            <a:ext cx="4959785" cy="224078"/>
          </a:xfrm>
          <a:prstGeom prst="rect">
            <a:avLst/>
          </a:prstGeom>
        </p:spPr>
        <p:txBody>
          <a:bodyPr/>
          <a:lstStyle/>
          <a:p>
            <a:r>
              <a:rPr lang="en-AU" dirty="0"/>
              <a:t>Tati walks through part of her communities preserved forest to collect vegetables and traditional medicines. Photo credit: Richard Wainwright</a:t>
            </a:r>
            <a:endParaRPr lang="en-AU" sz="800" dirty="0"/>
          </a:p>
        </p:txBody>
      </p:sp>
      <p:sp>
        <p:nvSpPr>
          <p:cNvPr id="3" name="Text Placeholder 2">
            <a:extLst>
              <a:ext uri="{FF2B5EF4-FFF2-40B4-BE49-F238E27FC236}">
                <a16:creationId xmlns:a16="http://schemas.microsoft.com/office/drawing/2014/main" id="{9F0E1383-C998-F64C-88E0-211FBA04F6B8}"/>
              </a:ext>
            </a:extLst>
          </p:cNvPr>
          <p:cNvSpPr>
            <a:spLocks noGrp="1"/>
          </p:cNvSpPr>
          <p:nvPr>
            <p:ph type="body" sz="quarter" idx="10"/>
          </p:nvPr>
        </p:nvSpPr>
        <p:spPr>
          <a:prstGeom prst="rect">
            <a:avLst/>
          </a:prstGeom>
        </p:spPr>
        <p:txBody>
          <a:bodyPr lIns="91440" tIns="45720" rIns="91440" bIns="45720" anchor="t"/>
          <a:lstStyle/>
          <a:p>
            <a:pPr>
              <a:lnSpc>
                <a:spcPct val="100000"/>
              </a:lnSpc>
              <a:spcBef>
                <a:spcPts val="0"/>
              </a:spcBef>
              <a:spcAft>
                <a:spcPts val="600"/>
              </a:spcAft>
            </a:pPr>
            <a:r>
              <a:rPr lang="en-AU" sz="2000" dirty="0"/>
              <a:t>We are guided in our work by Pope Francis’, encyclical letter on human ecology, Laudato Si’.</a:t>
            </a:r>
          </a:p>
          <a:p>
            <a:pPr>
              <a:lnSpc>
                <a:spcPct val="100000"/>
              </a:lnSpc>
              <a:spcBef>
                <a:spcPts val="0"/>
              </a:spcBef>
              <a:spcAft>
                <a:spcPts val="600"/>
              </a:spcAft>
            </a:pPr>
            <a:r>
              <a:rPr lang="en-AU" sz="2000" dirty="0"/>
              <a:t>Laudato Si’ calls for a new global solidarity, where individuals, communities and governments have an essential part to play. Out of love for our sisters and brothers worldwide, and for the love of God’s creation, we are called to respond.</a:t>
            </a:r>
          </a:p>
        </p:txBody>
      </p:sp>
      <p:sp>
        <p:nvSpPr>
          <p:cNvPr id="2" name="Title 1">
            <a:extLst>
              <a:ext uri="{FF2B5EF4-FFF2-40B4-BE49-F238E27FC236}">
                <a16:creationId xmlns:a16="http://schemas.microsoft.com/office/drawing/2014/main" id="{B3DEF454-5CDF-8341-8A72-3B765C4DEF62}"/>
              </a:ext>
            </a:extLst>
          </p:cNvPr>
          <p:cNvSpPr>
            <a:spLocks noGrp="1"/>
          </p:cNvSpPr>
          <p:nvPr>
            <p:ph type="title"/>
          </p:nvPr>
        </p:nvSpPr>
        <p:spPr>
          <a:xfrm>
            <a:off x="335361" y="967036"/>
            <a:ext cx="5328592" cy="459432"/>
          </a:xfrm>
          <a:prstGeom prst="rect">
            <a:avLst/>
          </a:prstGeom>
        </p:spPr>
        <p:txBody>
          <a:bodyPr/>
          <a:lstStyle/>
          <a:p>
            <a:r>
              <a:rPr lang="en-AU" dirty="0" err="1"/>
              <a:t>Laudato</a:t>
            </a:r>
            <a:r>
              <a:rPr lang="en-AU" dirty="0"/>
              <a:t> Si’</a:t>
            </a:r>
            <a:endParaRPr lang="en-US" dirty="0"/>
          </a:p>
        </p:txBody>
      </p:sp>
      <p:pic>
        <p:nvPicPr>
          <p:cNvPr id="9" name="Picture Placeholder 8">
            <a:extLst>
              <a:ext uri="{FF2B5EF4-FFF2-40B4-BE49-F238E27FC236}">
                <a16:creationId xmlns:a16="http://schemas.microsoft.com/office/drawing/2014/main" id="{EE8464D3-1D4C-4088-AAD1-B5401A211BA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8544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64C45F-29D9-4550-B473-D132F16562C5}"/>
              </a:ext>
            </a:extLst>
          </p:cNvPr>
          <p:cNvSpPr>
            <a:spLocks noGrp="1"/>
          </p:cNvSpPr>
          <p:nvPr>
            <p:ph type="body" sz="quarter" idx="10"/>
          </p:nvPr>
        </p:nvSpPr>
        <p:spPr>
          <a:xfrm>
            <a:off x="479379" y="1340768"/>
            <a:ext cx="5184574" cy="4464491"/>
          </a:xfrm>
        </p:spPr>
        <p:txBody>
          <a:bodyPr lIns="91440" tIns="45720" rIns="91440" bIns="45720" anchor="t"/>
          <a:lstStyle/>
          <a:p>
            <a:pPr>
              <a:lnSpc>
                <a:spcPct val="100000"/>
              </a:lnSpc>
              <a:spcBef>
                <a:spcPts val="0"/>
              </a:spcBef>
              <a:spcAft>
                <a:spcPts val="600"/>
              </a:spcAft>
            </a:pPr>
            <a:r>
              <a:rPr lang="en-US" sz="2000" dirty="0"/>
              <a:t>Pope Francis offer us all this social Encyclical, </a:t>
            </a:r>
            <a:r>
              <a:rPr lang="en-US" sz="2000" b="1" i="1" dirty="0"/>
              <a:t>Fratelli Tutti</a:t>
            </a:r>
            <a:r>
              <a:rPr lang="en-US" sz="2000" dirty="0"/>
              <a:t>, in the hope that in the face of present-day attempts to eliminate or ignore others, we may prove capable of responding with a new vision of fraternity and social friendship that will not remain at the level of words. </a:t>
            </a:r>
          </a:p>
          <a:p>
            <a:pPr>
              <a:lnSpc>
                <a:spcPct val="100000"/>
              </a:lnSpc>
              <a:spcBef>
                <a:spcPts val="0"/>
              </a:spcBef>
              <a:spcAft>
                <a:spcPts val="600"/>
              </a:spcAft>
            </a:pPr>
            <a:r>
              <a:rPr lang="en-US" sz="2000" b="1" i="1" dirty="0"/>
              <a:t>Fratelli Tutti</a:t>
            </a:r>
            <a:r>
              <a:rPr lang="en-US" sz="2000" i="1" dirty="0"/>
              <a:t> calls us to strive for universal love </a:t>
            </a:r>
            <a:r>
              <a:rPr lang="en-US" sz="2000" dirty="0"/>
              <a:t>which can only</a:t>
            </a:r>
            <a:r>
              <a:rPr lang="en-US" sz="2000" i="1" dirty="0"/>
              <a:t> </a:t>
            </a:r>
            <a:r>
              <a:rPr lang="en-US" sz="2000" dirty="0"/>
              <a:t>become true if it is accompanied by encounter and concreteness.</a:t>
            </a:r>
          </a:p>
          <a:p>
            <a:pPr>
              <a:lnSpc>
                <a:spcPct val="100000"/>
              </a:lnSpc>
              <a:spcBef>
                <a:spcPts val="0"/>
              </a:spcBef>
              <a:spcAft>
                <a:spcPts val="600"/>
              </a:spcAft>
            </a:pPr>
            <a:r>
              <a:rPr lang="en-US" sz="2000" dirty="0"/>
              <a:t>Caritas Australia is working towards this universal love and social friendship; working for a world that is just, at peace, and free of poverty. </a:t>
            </a:r>
            <a:endParaRPr lang="en-AU" sz="2000" dirty="0"/>
          </a:p>
        </p:txBody>
      </p:sp>
      <p:sp>
        <p:nvSpPr>
          <p:cNvPr id="8" name="Text Placeholder 7">
            <a:extLst>
              <a:ext uri="{FF2B5EF4-FFF2-40B4-BE49-F238E27FC236}">
                <a16:creationId xmlns:a16="http://schemas.microsoft.com/office/drawing/2014/main" id="{88B01ED6-0E8D-4E6C-AD41-CB24AAD601BC}"/>
              </a:ext>
            </a:extLst>
          </p:cNvPr>
          <p:cNvSpPr>
            <a:spLocks noGrp="1"/>
          </p:cNvSpPr>
          <p:nvPr>
            <p:ph type="body" sz="quarter" idx="11"/>
          </p:nvPr>
        </p:nvSpPr>
        <p:spPr>
          <a:xfrm>
            <a:off x="6622635" y="5563400"/>
            <a:ext cx="4959785" cy="224078"/>
          </a:xfrm>
        </p:spPr>
        <p:txBody>
          <a:bodyPr/>
          <a:lstStyle/>
          <a:p>
            <a:pPr>
              <a:spcBef>
                <a:spcPts val="100"/>
              </a:spcBef>
            </a:pPr>
            <a:r>
              <a:rPr lang="en-AU" dirty="0"/>
              <a:t>After Martina’s husband treated her poorly, and left her and their family, </a:t>
            </a:r>
            <a:r>
              <a:rPr lang="en-AU" dirty="0" err="1"/>
              <a:t>Domingas</a:t>
            </a:r>
            <a:r>
              <a:rPr lang="en-AU" dirty="0"/>
              <a:t> became her counsellor at Uma PAS women’s shelter. </a:t>
            </a:r>
          </a:p>
          <a:p>
            <a:pPr>
              <a:spcBef>
                <a:spcPts val="100"/>
              </a:spcBef>
            </a:pPr>
            <a:r>
              <a:rPr lang="en-AU" dirty="0"/>
              <a:t>Photo Richard Wainwright, Caritas Australia</a:t>
            </a:r>
          </a:p>
        </p:txBody>
      </p:sp>
      <p:pic>
        <p:nvPicPr>
          <p:cNvPr id="11" name="Picture Placeholder 10">
            <a:extLst>
              <a:ext uri="{FF2B5EF4-FFF2-40B4-BE49-F238E27FC236}">
                <a16:creationId xmlns:a16="http://schemas.microsoft.com/office/drawing/2014/main" id="{7A5A138F-E800-4122-A804-747EAC78F59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0EBCD507-AA7F-4AAE-A073-A7D698615FA3}"/>
              </a:ext>
            </a:extLst>
          </p:cNvPr>
          <p:cNvSpPr>
            <a:spLocks noGrp="1"/>
          </p:cNvSpPr>
          <p:nvPr>
            <p:ph type="title"/>
          </p:nvPr>
        </p:nvSpPr>
        <p:spPr>
          <a:xfrm>
            <a:off x="335360" y="548680"/>
            <a:ext cx="5328592" cy="963489"/>
          </a:xfrm>
        </p:spPr>
        <p:txBody>
          <a:bodyPr/>
          <a:lstStyle/>
          <a:p>
            <a:r>
              <a:rPr lang="en-US" dirty="0"/>
              <a:t>FRATELLI TUTTI</a:t>
            </a:r>
            <a:endParaRPr lang="en-AU" dirty="0"/>
          </a:p>
        </p:txBody>
      </p:sp>
    </p:spTree>
    <p:extLst>
      <p:ext uri="{BB962C8B-B14F-4D97-AF65-F5344CB8AC3E}">
        <p14:creationId xmlns:p14="http://schemas.microsoft.com/office/powerpoint/2010/main" val="3767297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C1D5FF4-CB2B-7748-AF01-F7699908E0B0}"/>
              </a:ext>
            </a:extLst>
          </p:cNvPr>
          <p:cNvSpPr>
            <a:spLocks noGrp="1"/>
          </p:cNvSpPr>
          <p:nvPr>
            <p:ph type="body" sz="quarter" idx="11"/>
          </p:nvPr>
        </p:nvSpPr>
        <p:spPr/>
        <p:txBody>
          <a:bodyPr/>
          <a:lstStyle/>
          <a:p>
            <a:r>
              <a:rPr lang="en-AU" dirty="0"/>
              <a:t>Evangeline at </a:t>
            </a:r>
            <a:r>
              <a:rPr lang="en-AU" dirty="0" err="1"/>
              <a:t>Djilpin</a:t>
            </a:r>
            <a:r>
              <a:rPr lang="en-AU" dirty="0"/>
              <a:t> Arts. Photo credit: Sascha Costigan/Caritas Australia</a:t>
            </a:r>
            <a:endParaRPr lang="en-US" sz="700" dirty="0"/>
          </a:p>
        </p:txBody>
      </p:sp>
      <p:sp>
        <p:nvSpPr>
          <p:cNvPr id="3" name="Text Placeholder 2">
            <a:extLst>
              <a:ext uri="{FF2B5EF4-FFF2-40B4-BE49-F238E27FC236}">
                <a16:creationId xmlns:a16="http://schemas.microsoft.com/office/drawing/2014/main" id="{CCD11922-711E-0541-BEC8-D756826F8CE5}"/>
              </a:ext>
            </a:extLst>
          </p:cNvPr>
          <p:cNvSpPr>
            <a:spLocks noGrp="1"/>
          </p:cNvSpPr>
          <p:nvPr>
            <p:ph type="body" sz="quarter" idx="10"/>
          </p:nvPr>
        </p:nvSpPr>
        <p:spPr>
          <a:prstGeom prst="rect">
            <a:avLst/>
          </a:prstGeom>
        </p:spPr>
        <p:txBody>
          <a:bodyPr/>
          <a:lstStyle/>
          <a:p>
            <a:pPr marL="285750" indent="-285750">
              <a:spcBef>
                <a:spcPts val="1500"/>
              </a:spcBef>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dirty="0"/>
              <a:t>Strengths Based Approach</a:t>
            </a:r>
          </a:p>
          <a:p>
            <a:pPr marL="285750" indent="-285750">
              <a:spcBef>
                <a:spcPts val="1500"/>
              </a:spcBef>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dirty="0"/>
              <a:t>Accompaniment </a:t>
            </a:r>
          </a:p>
        </p:txBody>
      </p:sp>
      <p:sp>
        <p:nvSpPr>
          <p:cNvPr id="2" name="Title 1">
            <a:extLst>
              <a:ext uri="{FF2B5EF4-FFF2-40B4-BE49-F238E27FC236}">
                <a16:creationId xmlns:a16="http://schemas.microsoft.com/office/drawing/2014/main" id="{4EB0753A-5370-4645-972E-18A5ABF1A33F}"/>
              </a:ext>
            </a:extLst>
          </p:cNvPr>
          <p:cNvSpPr>
            <a:spLocks noGrp="1"/>
          </p:cNvSpPr>
          <p:nvPr>
            <p:ph type="title"/>
          </p:nvPr>
        </p:nvSpPr>
        <p:spPr>
          <a:xfrm>
            <a:off x="335360" y="1052736"/>
            <a:ext cx="5328592" cy="603448"/>
          </a:xfrm>
          <a:prstGeom prst="rect">
            <a:avLst/>
          </a:prstGeom>
        </p:spPr>
        <p:txBody>
          <a:bodyPr/>
          <a:lstStyle/>
          <a:p>
            <a:r>
              <a:rPr lang="en-AU" sz="3600" dirty="0"/>
              <a:t>HOW WE WORK</a:t>
            </a:r>
            <a:endParaRPr lang="en-US" sz="3600" dirty="0"/>
          </a:p>
        </p:txBody>
      </p:sp>
      <p:sp>
        <p:nvSpPr>
          <p:cNvPr id="12" name="Text Placeholder 15">
            <a:extLst>
              <a:ext uri="{FF2B5EF4-FFF2-40B4-BE49-F238E27FC236}">
                <a16:creationId xmlns:a16="http://schemas.microsoft.com/office/drawing/2014/main" id="{106C6F38-01BA-174B-9E58-932CD476CB9D}"/>
              </a:ext>
            </a:extLst>
          </p:cNvPr>
          <p:cNvSpPr txBox="1">
            <a:spLocks/>
          </p:cNvSpPr>
          <p:nvPr/>
        </p:nvSpPr>
        <p:spPr>
          <a:xfrm>
            <a:off x="849491" y="3709573"/>
            <a:ext cx="4166389" cy="1872208"/>
          </a:xfrm>
          <a:prstGeom prst="rect">
            <a:avLst/>
          </a:prstGeom>
        </p:spPr>
        <p:txBody>
          <a:bodyPr>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sz="2000" b="1" dirty="0">
                <a:latin typeface="Garamond" panose="02020404030301010803" pitchFamily="18" charset="0"/>
              </a:rPr>
              <a:t>“Development cannot be limited to mere economic growth alone. In order to be authentic, it must be complete: integral, that is, it has to promote the good of every person and of the whole person.”</a:t>
            </a:r>
          </a:p>
          <a:p>
            <a:pPr algn="r"/>
            <a:r>
              <a:rPr lang="en-AU" sz="2000" b="1" dirty="0">
                <a:latin typeface="Garamond" panose="02020404030301010803" pitchFamily="18" charset="0"/>
              </a:rPr>
              <a:t>Pope Paul VI</a:t>
            </a:r>
          </a:p>
          <a:p>
            <a:endParaRPr lang="en-US" sz="2000" b="1" dirty="0">
              <a:latin typeface="Garamond" panose="02020404030301010803" pitchFamily="18" charset="0"/>
            </a:endParaRPr>
          </a:p>
        </p:txBody>
      </p:sp>
      <p:sp>
        <p:nvSpPr>
          <p:cNvPr id="13" name="Freeform: Shape 3">
            <a:extLst>
              <a:ext uri="{FF2B5EF4-FFF2-40B4-BE49-F238E27FC236}">
                <a16:creationId xmlns:a16="http://schemas.microsoft.com/office/drawing/2014/main" id="{F22D77DD-27D3-FD4D-B6A0-6040FB37A360}"/>
              </a:ext>
            </a:extLst>
          </p:cNvPr>
          <p:cNvSpPr/>
          <p:nvPr/>
        </p:nvSpPr>
        <p:spPr>
          <a:xfrm>
            <a:off x="584827" y="3447513"/>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C3DDD7"/>
          </a:solidFill>
          <a:ln w="9525" cap="flat">
            <a:noFill/>
            <a:prstDash val="solid"/>
            <a:miter/>
          </a:ln>
        </p:spPr>
        <p:txBody>
          <a:bodyPr rtlCol="0" anchor="ctr"/>
          <a:lstStyle/>
          <a:p>
            <a:endParaRPr lang="en-AU"/>
          </a:p>
        </p:txBody>
      </p:sp>
      <p:sp>
        <p:nvSpPr>
          <p:cNvPr id="14" name="Freeform: Shape 5">
            <a:extLst>
              <a:ext uri="{FF2B5EF4-FFF2-40B4-BE49-F238E27FC236}">
                <a16:creationId xmlns:a16="http://schemas.microsoft.com/office/drawing/2014/main" id="{519E35A9-BAD5-4F4D-9FB1-B718337C7F0B}"/>
              </a:ext>
            </a:extLst>
          </p:cNvPr>
          <p:cNvSpPr/>
          <p:nvPr/>
        </p:nvSpPr>
        <p:spPr>
          <a:xfrm>
            <a:off x="4994958" y="5696297"/>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C3DDD7"/>
          </a:solidFill>
          <a:ln w="9525" cap="flat">
            <a:noFill/>
            <a:prstDash val="solid"/>
            <a:miter/>
          </a:ln>
        </p:spPr>
        <p:txBody>
          <a:bodyPr rtlCol="0" anchor="ctr"/>
          <a:lstStyle/>
          <a:p>
            <a:endParaRPr lang="en-AU"/>
          </a:p>
        </p:txBody>
      </p:sp>
      <p:pic>
        <p:nvPicPr>
          <p:cNvPr id="7" name="Picture Placeholder 6">
            <a:extLst>
              <a:ext uri="{FF2B5EF4-FFF2-40B4-BE49-F238E27FC236}">
                <a16:creationId xmlns:a16="http://schemas.microsoft.com/office/drawing/2014/main" id="{8C07083A-2D1C-496B-88A7-46F223B8166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647386" y="692696"/>
            <a:ext cx="4959787" cy="4889086"/>
          </a:xfrm>
        </p:spPr>
      </p:pic>
    </p:spTree>
    <p:extLst>
      <p:ext uri="{BB962C8B-B14F-4D97-AF65-F5344CB8AC3E}">
        <p14:creationId xmlns:p14="http://schemas.microsoft.com/office/powerpoint/2010/main" val="92870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19AE445-82C5-46E6-9057-2580498125D8}"/>
              </a:ext>
            </a:extLst>
          </p:cNvPr>
          <p:cNvSpPr>
            <a:spLocks noGrp="1"/>
          </p:cNvSpPr>
          <p:nvPr>
            <p:ph type="body" sz="quarter" idx="13"/>
          </p:nvPr>
        </p:nvSpPr>
        <p:spPr>
          <a:xfrm>
            <a:off x="360040" y="1978698"/>
            <a:ext cx="5447928" cy="3771800"/>
          </a:xfrm>
        </p:spPr>
        <p:txBody>
          <a:bodyPr/>
          <a:lstStyle/>
          <a:p>
            <a:pPr>
              <a:lnSpc>
                <a:spcPct val="100000"/>
              </a:lnSpc>
              <a:spcBef>
                <a:spcPts val="600"/>
              </a:spcBef>
              <a:spcAft>
                <a:spcPts val="600"/>
              </a:spcAft>
            </a:pPr>
            <a:r>
              <a:rPr lang="en-AU" sz="2000" dirty="0"/>
              <a:t>The approach starts with 'what people have' and builds on this. It ensures that communities design their own development and leads to more sustainable change. Through this approach, communities:</a:t>
            </a:r>
          </a:p>
          <a:p>
            <a:pPr marL="285750" indent="-285750">
              <a:lnSpc>
                <a:spcPct val="100000"/>
              </a:lnSpc>
              <a:spcBef>
                <a:spcPts val="0"/>
              </a:spcBef>
              <a:buFont typeface="Arial" panose="020B0604020202020204" pitchFamily="34" charset="0"/>
              <a:buChar char="•"/>
            </a:pPr>
            <a:r>
              <a:rPr lang="en-AU" sz="2000" b="1" dirty="0"/>
              <a:t>Map their assets</a:t>
            </a:r>
            <a:r>
              <a:rPr lang="en-AU" sz="2000" dirty="0"/>
              <a:t> using a variety of tools</a:t>
            </a:r>
          </a:p>
          <a:p>
            <a:pPr marL="285750" indent="-285750">
              <a:lnSpc>
                <a:spcPct val="100000"/>
              </a:lnSpc>
              <a:spcBef>
                <a:spcPts val="0"/>
              </a:spcBef>
              <a:buFont typeface="Arial" panose="020B0604020202020204" pitchFamily="34" charset="0"/>
              <a:buChar char="•"/>
            </a:pPr>
            <a:r>
              <a:rPr lang="en-AU" sz="2000" b="1" dirty="0"/>
              <a:t>Develop a vision</a:t>
            </a:r>
            <a:r>
              <a:rPr lang="en-AU" sz="2000" dirty="0"/>
              <a:t> for their community</a:t>
            </a:r>
          </a:p>
          <a:p>
            <a:pPr marL="285750" indent="-285750">
              <a:lnSpc>
                <a:spcPct val="100000"/>
              </a:lnSpc>
              <a:spcBef>
                <a:spcPts val="0"/>
              </a:spcBef>
              <a:buFont typeface="Arial" panose="020B0604020202020204" pitchFamily="34" charset="0"/>
              <a:buChar char="•"/>
            </a:pPr>
            <a:r>
              <a:rPr lang="en-AU" sz="2000" b="1" dirty="0"/>
              <a:t>Share skills and assets</a:t>
            </a:r>
            <a:r>
              <a:rPr lang="en-AU" sz="2000" dirty="0"/>
              <a:t> with each other</a:t>
            </a:r>
          </a:p>
          <a:p>
            <a:pPr marL="285750" indent="-285750">
              <a:lnSpc>
                <a:spcPct val="100000"/>
              </a:lnSpc>
              <a:spcBef>
                <a:spcPts val="0"/>
              </a:spcBef>
              <a:buFont typeface="Arial" panose="020B0604020202020204" pitchFamily="34" charset="0"/>
              <a:buChar char="•"/>
            </a:pPr>
            <a:r>
              <a:rPr lang="en-AU" sz="2000" b="1" dirty="0"/>
              <a:t>Strengthen</a:t>
            </a:r>
            <a:r>
              <a:rPr lang="en-AU" sz="2000" dirty="0"/>
              <a:t> positive community relationships and trust</a:t>
            </a:r>
          </a:p>
          <a:p>
            <a:pPr marL="285750" indent="-285750">
              <a:lnSpc>
                <a:spcPct val="100000"/>
              </a:lnSpc>
              <a:spcBef>
                <a:spcPts val="0"/>
              </a:spcBef>
              <a:buFont typeface="Arial" panose="020B0604020202020204" pitchFamily="34" charset="0"/>
              <a:buChar char="•"/>
            </a:pPr>
            <a:r>
              <a:rPr lang="en-AU" sz="2000" b="1" dirty="0"/>
              <a:t>Work together</a:t>
            </a:r>
            <a:r>
              <a:rPr lang="en-AU" sz="2000" dirty="0"/>
              <a:t> to advocate for community needs</a:t>
            </a:r>
          </a:p>
          <a:p>
            <a:pPr marL="285750" indent="-285750">
              <a:lnSpc>
                <a:spcPct val="100000"/>
              </a:lnSpc>
              <a:spcBef>
                <a:spcPts val="0"/>
              </a:spcBef>
              <a:buFont typeface="Arial" panose="020B0604020202020204" pitchFamily="34" charset="0"/>
              <a:buChar char="•"/>
            </a:pPr>
            <a:r>
              <a:rPr lang="en-AU" sz="2000" b="1" dirty="0"/>
              <a:t>Regularly monitor</a:t>
            </a:r>
            <a:r>
              <a:rPr lang="en-AU" sz="2000" dirty="0"/>
              <a:t> their own progress</a:t>
            </a:r>
          </a:p>
          <a:p>
            <a:pPr>
              <a:lnSpc>
                <a:spcPct val="100000"/>
              </a:lnSpc>
              <a:spcBef>
                <a:spcPts val="600"/>
              </a:spcBef>
              <a:spcAft>
                <a:spcPts val="600"/>
              </a:spcAft>
            </a:pPr>
            <a:endParaRPr lang="en-AU" sz="2000" dirty="0"/>
          </a:p>
        </p:txBody>
      </p:sp>
      <p:sp>
        <p:nvSpPr>
          <p:cNvPr id="6" name="Title 5">
            <a:extLst>
              <a:ext uri="{FF2B5EF4-FFF2-40B4-BE49-F238E27FC236}">
                <a16:creationId xmlns:a16="http://schemas.microsoft.com/office/drawing/2014/main" id="{709A21B6-EAE6-4E3C-8A9E-D9CCD129C209}"/>
              </a:ext>
            </a:extLst>
          </p:cNvPr>
          <p:cNvSpPr>
            <a:spLocks noGrp="1"/>
          </p:cNvSpPr>
          <p:nvPr>
            <p:ph type="title"/>
          </p:nvPr>
        </p:nvSpPr>
        <p:spPr/>
        <p:txBody>
          <a:bodyPr/>
          <a:lstStyle/>
          <a:p>
            <a:r>
              <a:rPr lang="en-AU" dirty="0">
                <a:solidFill>
                  <a:srgbClr val="0C244C"/>
                </a:solidFill>
              </a:rPr>
              <a:t>Strengths-Based Approach</a:t>
            </a:r>
          </a:p>
        </p:txBody>
      </p:sp>
      <p:sp>
        <p:nvSpPr>
          <p:cNvPr id="8" name="Rectangle 7">
            <a:extLst>
              <a:ext uri="{FF2B5EF4-FFF2-40B4-BE49-F238E27FC236}">
                <a16:creationId xmlns:a16="http://schemas.microsoft.com/office/drawing/2014/main" id="{8CEA4D0A-3E44-4E24-8F33-2E285F5C5E08}"/>
              </a:ext>
            </a:extLst>
          </p:cNvPr>
          <p:cNvSpPr/>
          <p:nvPr/>
        </p:nvSpPr>
        <p:spPr>
          <a:xfrm>
            <a:off x="6528048" y="5593543"/>
            <a:ext cx="5663952" cy="400110"/>
          </a:xfrm>
          <a:prstGeom prst="rect">
            <a:avLst/>
          </a:prstGeom>
        </p:spPr>
        <p:txBody>
          <a:bodyPr wrap="square">
            <a:spAutoFit/>
          </a:bodyPr>
          <a:lstStyle/>
          <a:p>
            <a:r>
              <a:rPr lang="en-US" sz="1000" dirty="0">
                <a:latin typeface="Arial" panose="020B0604020202020204" pitchFamily="34" charset="0"/>
              </a:rPr>
              <a:t>Tati on the veranda of the eco-tourism project long house taking an </a:t>
            </a:r>
            <a:r>
              <a:rPr lang="en-US" sz="1000" dirty="0" err="1">
                <a:latin typeface="Arial" panose="020B0604020202020204" pitchFamily="34" charset="0"/>
              </a:rPr>
              <a:t>english</a:t>
            </a:r>
            <a:r>
              <a:rPr lang="en-US" sz="1000" dirty="0">
                <a:latin typeface="Arial" panose="020B0604020202020204" pitchFamily="34" charset="0"/>
              </a:rPr>
              <a:t> lesson with other community members. Credit: Richard Wainwright</a:t>
            </a:r>
            <a:endParaRPr lang="en-AU" sz="1000" dirty="0"/>
          </a:p>
        </p:txBody>
      </p:sp>
      <p:pic>
        <p:nvPicPr>
          <p:cNvPr id="13" name="Picture Placeholder 12">
            <a:extLst>
              <a:ext uri="{FF2B5EF4-FFF2-40B4-BE49-F238E27FC236}">
                <a16:creationId xmlns:a16="http://schemas.microsoft.com/office/drawing/2014/main" id="{4538D3EF-5648-4163-8C64-E1F2BF287BB8}"/>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0276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5F6E53-4197-0B44-8756-2C86285C1D5C}"/>
              </a:ext>
            </a:extLst>
          </p:cNvPr>
          <p:cNvSpPr>
            <a:spLocks noGrp="1"/>
          </p:cNvSpPr>
          <p:nvPr>
            <p:ph type="ctrTitle"/>
          </p:nvPr>
        </p:nvSpPr>
        <p:spPr/>
        <p:txBody>
          <a:bodyPr/>
          <a:lstStyle/>
          <a:p>
            <a:r>
              <a:rPr lang="en-AU" sz="4400" dirty="0">
                <a:cs typeface="Arial" pitchFamily="34" charset="0"/>
              </a:rPr>
              <a:t>Introduction to</a:t>
            </a:r>
            <a:br>
              <a:rPr lang="en-AU" sz="4400" dirty="0">
                <a:cs typeface="Arial" pitchFamily="34" charset="0"/>
              </a:rPr>
            </a:br>
            <a:r>
              <a:rPr lang="en-AU" sz="4400" dirty="0">
                <a:cs typeface="Arial" pitchFamily="34" charset="0"/>
              </a:rPr>
              <a:t>Caritas Australia</a:t>
            </a:r>
            <a:endParaRPr lang="en-US" sz="3600" dirty="0"/>
          </a:p>
        </p:txBody>
      </p:sp>
      <p:pic>
        <p:nvPicPr>
          <p:cNvPr id="20" name="Picture Placeholder 19">
            <a:extLst>
              <a:ext uri="{FF2B5EF4-FFF2-40B4-BE49-F238E27FC236}">
                <a16:creationId xmlns:a16="http://schemas.microsoft.com/office/drawing/2014/main" id="{2B6972EB-D732-4465-8494-0A10EE3A767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1" r="-4886"/>
          <a:stretch/>
        </p:blipFill>
        <p:spPr>
          <a:xfrm>
            <a:off x="0" y="1390650"/>
            <a:ext cx="12792744" cy="4918670"/>
          </a:xfrm>
        </p:spPr>
      </p:pic>
    </p:spTree>
    <p:extLst>
      <p:ext uri="{BB962C8B-B14F-4D97-AF65-F5344CB8AC3E}">
        <p14:creationId xmlns:p14="http://schemas.microsoft.com/office/powerpoint/2010/main" val="2300150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FA1C1F-C6E7-4977-96A6-B9A47EEB37BF}"/>
              </a:ext>
            </a:extLst>
          </p:cNvPr>
          <p:cNvSpPr>
            <a:spLocks noGrp="1"/>
          </p:cNvSpPr>
          <p:nvPr>
            <p:ph type="body" sz="quarter" idx="10"/>
          </p:nvPr>
        </p:nvSpPr>
        <p:spPr/>
        <p:txBody>
          <a:bodyPr/>
          <a:lstStyle/>
          <a:p>
            <a:r>
              <a:rPr lang="en-AU" sz="2000" b="1" dirty="0"/>
              <a:t>Accompaniment</a:t>
            </a:r>
            <a:r>
              <a:rPr lang="en-AU" sz="2000" dirty="0"/>
              <a:t> means walking side-by-side with our program partners. It means supporting them and following their lead.  </a:t>
            </a:r>
          </a:p>
          <a:p>
            <a:r>
              <a:rPr lang="en-AU" sz="2000" dirty="0"/>
              <a:t>We accompany our program partners by providing: </a:t>
            </a:r>
          </a:p>
          <a:p>
            <a:pPr marL="285750" indent="-285750">
              <a:buFont typeface="Arial" panose="020B0604020202020204" pitchFamily="34" charset="0"/>
              <a:buChar char="•"/>
            </a:pPr>
            <a:r>
              <a:rPr lang="en-AU" sz="2000" dirty="0"/>
              <a:t>Training and mentoring </a:t>
            </a:r>
          </a:p>
          <a:p>
            <a:pPr marL="285750" indent="-285750">
              <a:buFont typeface="Arial" panose="020B0604020202020204" pitchFamily="34" charset="0"/>
              <a:buChar char="•"/>
            </a:pPr>
            <a:r>
              <a:rPr lang="en-AU" sz="2000" dirty="0"/>
              <a:t>Technical support </a:t>
            </a:r>
          </a:p>
          <a:p>
            <a:pPr marL="285750" indent="-285750">
              <a:buFont typeface="Arial" panose="020B0604020202020204" pitchFamily="34" charset="0"/>
              <a:buChar char="•"/>
            </a:pPr>
            <a:r>
              <a:rPr lang="en-AU" sz="2000" dirty="0"/>
              <a:t>Risk management </a:t>
            </a:r>
          </a:p>
          <a:p>
            <a:pPr marL="285750" indent="-285750">
              <a:buFont typeface="Arial" panose="020B0604020202020204" pitchFamily="34" charset="0"/>
              <a:buChar char="•"/>
            </a:pPr>
            <a:r>
              <a:rPr lang="en-AU" sz="2000" dirty="0"/>
              <a:t>Organisational development</a:t>
            </a:r>
          </a:p>
          <a:p>
            <a:pPr marL="285750" indent="-285750">
              <a:buFont typeface="Arial" panose="020B0604020202020204" pitchFamily="34" charset="0"/>
              <a:buChar char="•"/>
            </a:pPr>
            <a:r>
              <a:rPr lang="en-AU" sz="2000" dirty="0"/>
              <a:t>Funding</a:t>
            </a:r>
          </a:p>
          <a:p>
            <a:pPr marL="285750" indent="-285750">
              <a:buFont typeface="Arial" panose="020B0604020202020204" pitchFamily="34" charset="0"/>
              <a:buChar char="•"/>
            </a:pPr>
            <a:r>
              <a:rPr lang="en-AU" sz="2000" dirty="0"/>
              <a:t>Amplifying their voices</a:t>
            </a:r>
          </a:p>
          <a:p>
            <a:pPr>
              <a:lnSpc>
                <a:spcPct val="100000"/>
              </a:lnSpc>
            </a:pPr>
            <a:endParaRPr lang="en-AU" sz="2000" dirty="0"/>
          </a:p>
        </p:txBody>
      </p:sp>
      <p:sp>
        <p:nvSpPr>
          <p:cNvPr id="6" name="Text Placeholder 5">
            <a:extLst>
              <a:ext uri="{FF2B5EF4-FFF2-40B4-BE49-F238E27FC236}">
                <a16:creationId xmlns:a16="http://schemas.microsoft.com/office/drawing/2014/main" id="{F99DE7A7-DBCF-4614-A640-672175D5487C}"/>
              </a:ext>
            </a:extLst>
          </p:cNvPr>
          <p:cNvSpPr>
            <a:spLocks noGrp="1"/>
          </p:cNvSpPr>
          <p:nvPr>
            <p:ph type="body" sz="quarter" idx="11"/>
          </p:nvPr>
        </p:nvSpPr>
        <p:spPr>
          <a:xfrm>
            <a:off x="6620026" y="5613164"/>
            <a:ext cx="4959785" cy="224078"/>
          </a:xfrm>
        </p:spPr>
        <p:txBody>
          <a:bodyPr/>
          <a:lstStyle/>
          <a:p>
            <a:pPr>
              <a:lnSpc>
                <a:spcPct val="100000"/>
              </a:lnSpc>
              <a:spcBef>
                <a:spcPts val="100"/>
              </a:spcBef>
            </a:pPr>
            <a:r>
              <a:rPr lang="en-AU" dirty="0" err="1"/>
              <a:t>Sakun</a:t>
            </a:r>
            <a:r>
              <a:rPr lang="en-AU" dirty="0"/>
              <a:t> is now a vocal participant in village governance meetings, sharing her opinions as an equal. She’s proud of her newfound presence and voice in the village </a:t>
            </a:r>
          </a:p>
          <a:p>
            <a:pPr>
              <a:lnSpc>
                <a:spcPct val="100000"/>
              </a:lnSpc>
              <a:spcBef>
                <a:spcPts val="100"/>
              </a:spcBef>
            </a:pPr>
            <a:r>
              <a:rPr lang="en-AU" dirty="0"/>
              <a:t>Photo credit: Patrick </a:t>
            </a:r>
            <a:r>
              <a:rPr lang="en-AU" dirty="0" err="1"/>
              <a:t>Hansda</a:t>
            </a:r>
            <a:endParaRPr lang="en-AU" dirty="0"/>
          </a:p>
        </p:txBody>
      </p:sp>
      <p:sp>
        <p:nvSpPr>
          <p:cNvPr id="5" name="Title 4">
            <a:extLst>
              <a:ext uri="{FF2B5EF4-FFF2-40B4-BE49-F238E27FC236}">
                <a16:creationId xmlns:a16="http://schemas.microsoft.com/office/drawing/2014/main" id="{9EB323E7-920F-41D8-86E8-8930674BF46E}"/>
              </a:ext>
            </a:extLst>
          </p:cNvPr>
          <p:cNvSpPr>
            <a:spLocks noGrp="1"/>
          </p:cNvSpPr>
          <p:nvPr>
            <p:ph type="title"/>
          </p:nvPr>
        </p:nvSpPr>
        <p:spPr/>
        <p:txBody>
          <a:bodyPr/>
          <a:lstStyle/>
          <a:p>
            <a:r>
              <a:rPr lang="en-AU" dirty="0"/>
              <a:t>Accompaniment Model</a:t>
            </a:r>
          </a:p>
        </p:txBody>
      </p:sp>
      <p:pic>
        <p:nvPicPr>
          <p:cNvPr id="9" name="Picture Placeholder 8">
            <a:extLst>
              <a:ext uri="{FF2B5EF4-FFF2-40B4-BE49-F238E27FC236}">
                <a16:creationId xmlns:a16="http://schemas.microsoft.com/office/drawing/2014/main" id="{DA257A70-E5C4-48DD-8ACE-A96C39C62D9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4966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4F8A-2DD9-6E4A-BB3E-C10AB3611653}"/>
              </a:ext>
            </a:extLst>
          </p:cNvPr>
          <p:cNvSpPr>
            <a:spLocks noGrp="1"/>
          </p:cNvSpPr>
          <p:nvPr>
            <p:ph type="title"/>
          </p:nvPr>
        </p:nvSpPr>
        <p:spPr>
          <a:xfrm>
            <a:off x="335360" y="219341"/>
            <a:ext cx="10801200" cy="792088"/>
          </a:xfrm>
        </p:spPr>
        <p:txBody>
          <a:bodyPr/>
          <a:lstStyle/>
          <a:p>
            <a:r>
              <a:rPr lang="en-AU" dirty="0"/>
              <a:t>Working towards the Sustainable development goals</a:t>
            </a:r>
            <a:endParaRPr lang="en-US" dirty="0"/>
          </a:p>
        </p:txBody>
      </p:sp>
      <p:pic>
        <p:nvPicPr>
          <p:cNvPr id="8" name="Picture 7">
            <a:extLst>
              <a:ext uri="{FF2B5EF4-FFF2-40B4-BE49-F238E27FC236}">
                <a16:creationId xmlns:a16="http://schemas.microsoft.com/office/drawing/2014/main" id="{DEA7E44A-A82F-4113-8E89-5879277DEB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4112" y="1454513"/>
            <a:ext cx="4605074" cy="3070284"/>
          </a:xfrm>
          <a:prstGeom prst="rect">
            <a:avLst/>
          </a:prstGeom>
        </p:spPr>
      </p:pic>
      <p:sp>
        <p:nvSpPr>
          <p:cNvPr id="13" name="Rectangle 12">
            <a:extLst>
              <a:ext uri="{FF2B5EF4-FFF2-40B4-BE49-F238E27FC236}">
                <a16:creationId xmlns:a16="http://schemas.microsoft.com/office/drawing/2014/main" id="{DD12101B-A6A6-4033-A857-41C8282BF4FF}"/>
              </a:ext>
            </a:extLst>
          </p:cNvPr>
          <p:cNvSpPr/>
          <p:nvPr/>
        </p:nvSpPr>
        <p:spPr>
          <a:xfrm>
            <a:off x="335359" y="1381240"/>
            <a:ext cx="5976665" cy="4036426"/>
          </a:xfrm>
          <a:prstGeom prst="rect">
            <a:avLst/>
          </a:prstGeom>
        </p:spPr>
        <p:txBody>
          <a:bodyPr wrap="square">
            <a:spAutoFit/>
          </a:bodyPr>
          <a:lstStyle/>
          <a:p>
            <a:pPr fontAlgn="base">
              <a:lnSpc>
                <a:spcPct val="110000"/>
              </a:lnSpc>
              <a:spcAft>
                <a:spcPts val="1200"/>
              </a:spcAft>
            </a:pPr>
            <a:r>
              <a:rPr lang="en-US" sz="2000" dirty="0">
                <a:solidFill>
                  <a:srgbClr val="0C244C"/>
                </a:solidFill>
              </a:rPr>
              <a:t>The Sustainable Development Goals (SDGs) are </a:t>
            </a:r>
            <a:r>
              <a:rPr lang="en-US" sz="2000" b="1" dirty="0">
                <a:solidFill>
                  <a:srgbClr val="D86075"/>
                </a:solidFill>
              </a:rPr>
              <a:t>1</a:t>
            </a:r>
            <a:r>
              <a:rPr lang="en-AU" sz="2000" b="1" dirty="0">
                <a:solidFill>
                  <a:srgbClr val="D86075"/>
                </a:solidFill>
              </a:rPr>
              <a:t>7</a:t>
            </a:r>
            <a:r>
              <a:rPr lang="en-AU" sz="2000" dirty="0">
                <a:solidFill>
                  <a:srgbClr val="D86075"/>
                </a:solidFill>
              </a:rPr>
              <a:t> </a:t>
            </a:r>
            <a:r>
              <a:rPr lang="en-AU" sz="2000" b="1" dirty="0">
                <a:solidFill>
                  <a:srgbClr val="D86075"/>
                </a:solidFill>
              </a:rPr>
              <a:t>goals for everyone, everywhere.</a:t>
            </a:r>
            <a:r>
              <a:rPr lang="en-AU" sz="2000" dirty="0">
                <a:solidFill>
                  <a:srgbClr val="D86075"/>
                </a:solidFill>
              </a:rPr>
              <a:t> </a:t>
            </a:r>
          </a:p>
          <a:p>
            <a:pPr fontAlgn="base">
              <a:lnSpc>
                <a:spcPct val="110000"/>
              </a:lnSpc>
              <a:spcAft>
                <a:spcPts val="1200"/>
              </a:spcAft>
            </a:pPr>
            <a:r>
              <a:rPr lang="en-AU" sz="2000" dirty="0">
                <a:solidFill>
                  <a:srgbClr val="0C244C"/>
                </a:solidFill>
              </a:rPr>
              <a:t>All 17 goals are interconnected, and they aim to overall achieve 3 extraordinary things by 2030:</a:t>
            </a:r>
            <a:r>
              <a:rPr lang="en-US" sz="2000" dirty="0">
                <a:solidFill>
                  <a:srgbClr val="000000"/>
                </a:solidFill>
              </a:rPr>
              <a:t>​</a:t>
            </a:r>
          </a:p>
          <a:p>
            <a:pPr marL="800100" lvl="1" indent="-342900" fontAlgn="base">
              <a:lnSpc>
                <a:spcPct val="110000"/>
              </a:lnSpc>
              <a:spcAft>
                <a:spcPts val="1200"/>
              </a:spcAft>
              <a:buFont typeface="Arial" panose="020B0604020202020204" pitchFamily="34" charset="0"/>
              <a:buChar char="•"/>
            </a:pPr>
            <a:r>
              <a:rPr lang="en-AU" sz="2000" dirty="0">
                <a:solidFill>
                  <a:srgbClr val="0C244C"/>
                </a:solidFill>
              </a:rPr>
              <a:t>End extreme poverty</a:t>
            </a:r>
            <a:endParaRPr lang="en-US" sz="2000" dirty="0">
              <a:solidFill>
                <a:srgbClr val="000000"/>
              </a:solidFill>
            </a:endParaRPr>
          </a:p>
          <a:p>
            <a:pPr marL="800100" lvl="1" indent="-342900" fontAlgn="base">
              <a:lnSpc>
                <a:spcPct val="110000"/>
              </a:lnSpc>
              <a:spcAft>
                <a:spcPts val="1200"/>
              </a:spcAft>
              <a:buFont typeface="Arial" panose="020B0604020202020204" pitchFamily="34" charset="0"/>
              <a:buChar char="•"/>
            </a:pPr>
            <a:r>
              <a:rPr lang="en-AU" sz="2000" dirty="0">
                <a:solidFill>
                  <a:srgbClr val="0C244C"/>
                </a:solidFill>
              </a:rPr>
              <a:t>Fight inequality and injustice</a:t>
            </a:r>
            <a:endParaRPr lang="en-US" sz="2000" dirty="0">
              <a:solidFill>
                <a:srgbClr val="000000"/>
              </a:solidFill>
            </a:endParaRPr>
          </a:p>
          <a:p>
            <a:pPr marL="800100" lvl="1" indent="-342900" fontAlgn="base">
              <a:lnSpc>
                <a:spcPct val="110000"/>
              </a:lnSpc>
              <a:spcAft>
                <a:spcPts val="1200"/>
              </a:spcAft>
              <a:buFont typeface="Arial" panose="020B0604020202020204" pitchFamily="34" charset="0"/>
              <a:buChar char="•"/>
            </a:pPr>
            <a:r>
              <a:rPr lang="en-AU" sz="2000" dirty="0">
                <a:solidFill>
                  <a:srgbClr val="0C244C"/>
                </a:solidFill>
              </a:rPr>
              <a:t>Fix climate change</a:t>
            </a:r>
          </a:p>
          <a:p>
            <a:pPr fontAlgn="base">
              <a:lnSpc>
                <a:spcPct val="110000"/>
              </a:lnSpc>
              <a:spcAft>
                <a:spcPts val="1200"/>
              </a:spcAft>
            </a:pPr>
            <a:endParaRPr lang="en-AU" altLang="en-US" sz="2000" dirty="0">
              <a:solidFill>
                <a:srgbClr val="0C244C"/>
              </a:solidFill>
            </a:endParaRPr>
          </a:p>
          <a:p>
            <a:pPr fontAlgn="base">
              <a:lnSpc>
                <a:spcPct val="110000"/>
              </a:lnSpc>
              <a:spcAft>
                <a:spcPts val="1200"/>
              </a:spcAft>
            </a:pPr>
            <a:endParaRPr lang="en-US" sz="2000" b="0" i="0" dirty="0">
              <a:solidFill>
                <a:srgbClr val="000000"/>
              </a:solidFill>
              <a:effectLst/>
            </a:endParaRPr>
          </a:p>
        </p:txBody>
      </p:sp>
      <p:pic>
        <p:nvPicPr>
          <p:cNvPr id="17" name="Picture 16">
            <a:extLst>
              <a:ext uri="{FF2B5EF4-FFF2-40B4-BE49-F238E27FC236}">
                <a16:creationId xmlns:a16="http://schemas.microsoft.com/office/drawing/2014/main" id="{4AADD292-7E09-4FB2-AC60-E939101F82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429" y="4731847"/>
            <a:ext cx="5838863" cy="1280829"/>
          </a:xfrm>
          <a:prstGeom prst="rect">
            <a:avLst/>
          </a:prstGeom>
        </p:spPr>
      </p:pic>
      <p:sp>
        <p:nvSpPr>
          <p:cNvPr id="18" name="Rectangle 17">
            <a:extLst>
              <a:ext uri="{FF2B5EF4-FFF2-40B4-BE49-F238E27FC236}">
                <a16:creationId xmlns:a16="http://schemas.microsoft.com/office/drawing/2014/main" id="{B9ADAE11-22D6-4194-9BD2-24D94F55E94F}"/>
              </a:ext>
            </a:extLst>
          </p:cNvPr>
          <p:cNvSpPr/>
          <p:nvPr/>
        </p:nvSpPr>
        <p:spPr>
          <a:xfrm>
            <a:off x="6960096" y="4725144"/>
            <a:ext cx="4749090" cy="1287532"/>
          </a:xfrm>
          <a:prstGeom prst="rect">
            <a:avLst/>
          </a:prstGeom>
        </p:spPr>
        <p:txBody>
          <a:bodyPr wrap="square">
            <a:spAutoFit/>
          </a:bodyPr>
          <a:lstStyle/>
          <a:p>
            <a:pPr fontAlgn="base">
              <a:lnSpc>
                <a:spcPct val="110000"/>
              </a:lnSpc>
              <a:spcAft>
                <a:spcPts val="600"/>
              </a:spcAft>
            </a:pPr>
            <a:r>
              <a:rPr lang="en-AU" altLang="en-US" dirty="0">
                <a:solidFill>
                  <a:srgbClr val="0C244C"/>
                </a:solidFill>
              </a:rPr>
              <a:t>Caritas Australia and the Australian Government are working in partnership towards the achievement of the Sustainable Development Goals.</a:t>
            </a:r>
          </a:p>
        </p:txBody>
      </p:sp>
    </p:spTree>
    <p:extLst>
      <p:ext uri="{BB962C8B-B14F-4D97-AF65-F5344CB8AC3E}">
        <p14:creationId xmlns:p14="http://schemas.microsoft.com/office/powerpoint/2010/main" val="503259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353684" y="244481"/>
            <a:ext cx="10801200" cy="792088"/>
          </a:xfrm>
          <a:prstGeom prst="rect">
            <a:avLst/>
          </a:prstGeom>
        </p:spPr>
        <p:txBody>
          <a:bodyPr/>
          <a:lstStyle/>
          <a:p>
            <a:pPr>
              <a:lnSpc>
                <a:spcPct val="100000"/>
              </a:lnSpc>
              <a:spcAft>
                <a:spcPts val="600"/>
              </a:spcAft>
            </a:pPr>
            <a:r>
              <a:rPr lang="en-AU" sz="3600" dirty="0"/>
              <a:t>catholic </a:t>
            </a:r>
            <a:r>
              <a:rPr lang="en-AU" sz="3600" dirty="0" err="1"/>
              <a:t>earthcare</a:t>
            </a:r>
            <a:r>
              <a:rPr lang="en-AU" sz="3600" dirty="0"/>
              <a:t> Australia</a:t>
            </a:r>
            <a:br>
              <a:rPr lang="en-AU" sz="3600" dirty="0"/>
            </a:br>
            <a:r>
              <a:rPr lang="en-AU" sz="2000" dirty="0"/>
              <a:t>a program of caritas </a:t>
            </a:r>
            <a:r>
              <a:rPr lang="en-AU" sz="2000" dirty="0" err="1"/>
              <a:t>australia</a:t>
            </a:r>
            <a:r>
              <a:rPr lang="en-AU" sz="2000" dirty="0"/>
              <a:t> </a:t>
            </a:r>
            <a:endParaRPr lang="en-US" sz="2000" dirty="0"/>
          </a:p>
        </p:txBody>
      </p:sp>
      <p:sp>
        <p:nvSpPr>
          <p:cNvPr id="11" name="Text Placeholder 10">
            <a:extLst>
              <a:ext uri="{FF2B5EF4-FFF2-40B4-BE49-F238E27FC236}">
                <a16:creationId xmlns:a16="http://schemas.microsoft.com/office/drawing/2014/main" id="{04DF18A1-95ED-424F-BF09-241C266069B2}"/>
              </a:ext>
            </a:extLst>
          </p:cNvPr>
          <p:cNvSpPr>
            <a:spLocks noGrp="1"/>
          </p:cNvSpPr>
          <p:nvPr>
            <p:ph type="body" sz="quarter" idx="10"/>
          </p:nvPr>
        </p:nvSpPr>
        <p:spPr>
          <a:xfrm>
            <a:off x="479554" y="1480586"/>
            <a:ext cx="5832648" cy="4347864"/>
          </a:xfrm>
        </p:spPr>
        <p:txBody>
          <a:bodyPr lIns="91440" tIns="45720" rIns="91440" bIns="45720" anchor="t"/>
          <a:lstStyle/>
          <a:p>
            <a:pPr>
              <a:lnSpc>
                <a:spcPct val="110000"/>
              </a:lnSpc>
              <a:spcBef>
                <a:spcPts val="600"/>
              </a:spcBef>
            </a:pPr>
            <a:r>
              <a:rPr lang="en-AU" sz="2000" dirty="0"/>
              <a:t>Catholic </a:t>
            </a:r>
            <a:r>
              <a:rPr lang="en-AU" sz="2000" dirty="0" err="1"/>
              <a:t>Earthcare</a:t>
            </a:r>
            <a:r>
              <a:rPr lang="en-AU" sz="2000" dirty="0"/>
              <a:t> Australia was first established in 2002 by the Australian Catholic Bishops Conference. </a:t>
            </a:r>
            <a:endParaRPr lang="en-US" sz="2000" dirty="0"/>
          </a:p>
          <a:p>
            <a:pPr>
              <a:lnSpc>
                <a:spcPct val="110000"/>
              </a:lnSpc>
              <a:spcBef>
                <a:spcPts val="600"/>
              </a:spcBef>
            </a:pPr>
            <a:r>
              <a:rPr lang="en-AU" sz="2000" dirty="0"/>
              <a:t>Its mission is to help promote understanding among people that creation is sacred and endangered and must be protected and preserved for present and future generations.</a:t>
            </a:r>
          </a:p>
          <a:p>
            <a:pPr>
              <a:lnSpc>
                <a:spcPct val="110000"/>
              </a:lnSpc>
              <a:spcBef>
                <a:spcPts val="600"/>
              </a:spcBef>
            </a:pPr>
            <a:r>
              <a:rPr lang="en-US" sz="2000" dirty="0"/>
              <a:t>Catholic </a:t>
            </a:r>
            <a:r>
              <a:rPr lang="en-US" sz="2000" dirty="0" err="1"/>
              <a:t>Earthcare</a:t>
            </a:r>
            <a:r>
              <a:rPr lang="en-US" sz="2000" dirty="0"/>
              <a:t> was incorporated into Caritas Australia in 2018 to create synergies between agencies that service the ‘cry of the poor’ and ‘cry of the earth’.</a:t>
            </a:r>
          </a:p>
        </p:txBody>
      </p:sp>
      <p:sp>
        <p:nvSpPr>
          <p:cNvPr id="61" name="Rectangle 60">
            <a:extLst>
              <a:ext uri="{FF2B5EF4-FFF2-40B4-BE49-F238E27FC236}">
                <a16:creationId xmlns:a16="http://schemas.microsoft.com/office/drawing/2014/main" id="{28772077-3C6F-4EBC-9967-B21E184B5907}"/>
              </a:ext>
            </a:extLst>
          </p:cNvPr>
          <p:cNvSpPr/>
          <p:nvPr/>
        </p:nvSpPr>
        <p:spPr>
          <a:xfrm>
            <a:off x="4949983" y="7453798"/>
            <a:ext cx="1854751" cy="461665"/>
          </a:xfrm>
          <a:prstGeom prst="rect">
            <a:avLst/>
          </a:prstGeom>
        </p:spPr>
        <p:txBody>
          <a:bodyPr wrap="square">
            <a:spAutoFit/>
          </a:bodyPr>
          <a:lstStyle/>
          <a:p>
            <a:pPr algn="ctr"/>
            <a:r>
              <a:rPr lang="en-AU" sz="1200">
                <a:solidFill>
                  <a:srgbClr val="0C244C"/>
                </a:solidFill>
                <a:ea typeface="Roboto Black" panose="02000000000000000000" pitchFamily="2" charset="0"/>
              </a:rPr>
              <a:t>Some people need extra help.</a:t>
            </a:r>
          </a:p>
        </p:txBody>
      </p:sp>
      <p:pic>
        <p:nvPicPr>
          <p:cNvPr id="6" name="Picture 5">
            <a:extLst>
              <a:ext uri="{FF2B5EF4-FFF2-40B4-BE49-F238E27FC236}">
                <a16:creationId xmlns:a16="http://schemas.microsoft.com/office/drawing/2014/main" id="{A68B5599-15A8-46E9-8B7D-5AEB82974F59}"/>
              </a:ext>
            </a:extLst>
          </p:cNvPr>
          <p:cNvPicPr>
            <a:picLocks noChangeAspect="1"/>
          </p:cNvPicPr>
          <p:nvPr/>
        </p:nvPicPr>
        <p:blipFill>
          <a:blip r:embed="rId3"/>
          <a:stretch>
            <a:fillRect/>
          </a:stretch>
        </p:blipFill>
        <p:spPr>
          <a:xfrm>
            <a:off x="7126270" y="1772816"/>
            <a:ext cx="4028614" cy="1881702"/>
          </a:xfrm>
          <a:prstGeom prst="rect">
            <a:avLst/>
          </a:prstGeom>
        </p:spPr>
      </p:pic>
      <p:sp>
        <p:nvSpPr>
          <p:cNvPr id="13" name="Teardrop 12">
            <a:extLst>
              <a:ext uri="{FF2B5EF4-FFF2-40B4-BE49-F238E27FC236}">
                <a16:creationId xmlns:a16="http://schemas.microsoft.com/office/drawing/2014/main" id="{15C4E589-8B5E-426B-8BF0-A588677FC199}"/>
              </a:ext>
            </a:extLst>
          </p:cNvPr>
          <p:cNvSpPr/>
          <p:nvPr/>
        </p:nvSpPr>
        <p:spPr>
          <a:xfrm>
            <a:off x="6926557" y="4077072"/>
            <a:ext cx="1296144" cy="1296144"/>
          </a:xfrm>
          <a:prstGeom prst="teardrop">
            <a:avLst/>
          </a:prstGeom>
          <a:solidFill>
            <a:srgbClr val="2CACE3"/>
          </a:solidFill>
          <a:ln>
            <a:solidFill>
              <a:srgbClr val="2CA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6D07DAD3-D33B-47BF-B770-6005F9AA366D}"/>
              </a:ext>
            </a:extLst>
          </p:cNvPr>
          <p:cNvSpPr txBox="1"/>
          <p:nvPr/>
        </p:nvSpPr>
        <p:spPr>
          <a:xfrm>
            <a:off x="7070573" y="4371643"/>
            <a:ext cx="1152128" cy="646331"/>
          </a:xfrm>
          <a:prstGeom prst="rect">
            <a:avLst/>
          </a:prstGeom>
          <a:noFill/>
        </p:spPr>
        <p:txBody>
          <a:bodyPr wrap="square" rtlCol="0">
            <a:spAutoFit/>
          </a:bodyPr>
          <a:lstStyle/>
          <a:p>
            <a:r>
              <a:rPr lang="en-US" dirty="0">
                <a:solidFill>
                  <a:schemeClr val="bg1"/>
                </a:solidFill>
              </a:rPr>
              <a:t>Schools Program</a:t>
            </a:r>
            <a:endParaRPr lang="en-AU" dirty="0">
              <a:solidFill>
                <a:schemeClr val="bg1"/>
              </a:solidFill>
            </a:endParaRPr>
          </a:p>
        </p:txBody>
      </p:sp>
      <p:sp>
        <p:nvSpPr>
          <p:cNvPr id="16" name="Teardrop 15">
            <a:extLst>
              <a:ext uri="{FF2B5EF4-FFF2-40B4-BE49-F238E27FC236}">
                <a16:creationId xmlns:a16="http://schemas.microsoft.com/office/drawing/2014/main" id="{BB712107-516B-46BC-860A-BE8B18DF53BB}"/>
              </a:ext>
            </a:extLst>
          </p:cNvPr>
          <p:cNvSpPr/>
          <p:nvPr/>
        </p:nvSpPr>
        <p:spPr>
          <a:xfrm rot="18900000">
            <a:off x="8515715" y="4330344"/>
            <a:ext cx="1249724" cy="1268392"/>
          </a:xfrm>
          <a:prstGeom prst="teardrop">
            <a:avLst/>
          </a:prstGeom>
          <a:solidFill>
            <a:srgbClr val="75BD64"/>
          </a:solidFill>
          <a:ln>
            <a:solidFill>
              <a:srgbClr val="75BD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A8FDB41A-667D-4F16-918F-9E593764F83C}"/>
              </a:ext>
            </a:extLst>
          </p:cNvPr>
          <p:cNvSpPr txBox="1"/>
          <p:nvPr/>
        </p:nvSpPr>
        <p:spPr>
          <a:xfrm>
            <a:off x="8616998" y="4641374"/>
            <a:ext cx="1152128" cy="646331"/>
          </a:xfrm>
          <a:prstGeom prst="rect">
            <a:avLst/>
          </a:prstGeom>
          <a:noFill/>
        </p:spPr>
        <p:txBody>
          <a:bodyPr wrap="square" rtlCol="0">
            <a:spAutoFit/>
          </a:bodyPr>
          <a:lstStyle/>
          <a:p>
            <a:r>
              <a:rPr lang="en-US" dirty="0">
                <a:solidFill>
                  <a:schemeClr val="bg1"/>
                </a:solidFill>
              </a:rPr>
              <a:t>Parish Program</a:t>
            </a:r>
            <a:endParaRPr lang="en-AU" dirty="0">
              <a:solidFill>
                <a:schemeClr val="bg1"/>
              </a:solidFill>
            </a:endParaRPr>
          </a:p>
        </p:txBody>
      </p:sp>
      <p:sp>
        <p:nvSpPr>
          <p:cNvPr id="18" name="Teardrop 17">
            <a:extLst>
              <a:ext uri="{FF2B5EF4-FFF2-40B4-BE49-F238E27FC236}">
                <a16:creationId xmlns:a16="http://schemas.microsoft.com/office/drawing/2014/main" id="{2D162CCF-FC38-4233-B643-35C98E535932}"/>
              </a:ext>
            </a:extLst>
          </p:cNvPr>
          <p:cNvSpPr/>
          <p:nvPr/>
        </p:nvSpPr>
        <p:spPr>
          <a:xfrm flipH="1">
            <a:off x="10040874" y="4074251"/>
            <a:ext cx="1296144" cy="1296144"/>
          </a:xfrm>
          <a:prstGeom prst="teardrop">
            <a:avLst/>
          </a:prstGeom>
          <a:solidFill>
            <a:srgbClr val="EFAC77"/>
          </a:solidFill>
          <a:ln>
            <a:solidFill>
              <a:srgbClr val="EFA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1DDDE802-7D0A-47CC-8069-A0B96D9064CC}"/>
              </a:ext>
            </a:extLst>
          </p:cNvPr>
          <p:cNvSpPr txBox="1"/>
          <p:nvPr/>
        </p:nvSpPr>
        <p:spPr>
          <a:xfrm flipH="1">
            <a:off x="10184890" y="4368822"/>
            <a:ext cx="1152128" cy="646331"/>
          </a:xfrm>
          <a:prstGeom prst="rect">
            <a:avLst/>
          </a:prstGeom>
          <a:noFill/>
        </p:spPr>
        <p:txBody>
          <a:bodyPr wrap="square" rtlCol="0">
            <a:spAutoFit/>
          </a:bodyPr>
          <a:lstStyle/>
          <a:p>
            <a:r>
              <a:rPr lang="en-US" dirty="0">
                <a:solidFill>
                  <a:schemeClr val="bg1"/>
                </a:solidFill>
              </a:rPr>
              <a:t>Youth Program</a:t>
            </a:r>
            <a:endParaRPr lang="en-AU" dirty="0">
              <a:solidFill>
                <a:schemeClr val="bg1"/>
              </a:solidFill>
            </a:endParaRPr>
          </a:p>
        </p:txBody>
      </p:sp>
      <p:sp>
        <p:nvSpPr>
          <p:cNvPr id="15" name="Rectangle: Rounded Corners 14">
            <a:hlinkClick r:id="rId4"/>
            <a:extLst>
              <a:ext uri="{FF2B5EF4-FFF2-40B4-BE49-F238E27FC236}">
                <a16:creationId xmlns:a16="http://schemas.microsoft.com/office/drawing/2014/main" id="{4005B885-1F5D-424B-8B38-792D758830DF}"/>
              </a:ext>
            </a:extLst>
          </p:cNvPr>
          <p:cNvSpPr/>
          <p:nvPr/>
        </p:nvSpPr>
        <p:spPr>
          <a:xfrm>
            <a:off x="479554" y="5587643"/>
            <a:ext cx="1609750" cy="481613"/>
          </a:xfrm>
          <a:prstGeom prst="roundRect">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 more</a:t>
            </a:r>
            <a:endParaRPr lang="en-AU" dirty="0"/>
          </a:p>
        </p:txBody>
      </p:sp>
    </p:spTree>
    <p:extLst>
      <p:ext uri="{BB962C8B-B14F-4D97-AF65-F5344CB8AC3E}">
        <p14:creationId xmlns:p14="http://schemas.microsoft.com/office/powerpoint/2010/main" val="236154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prstGeom prst="rect">
            <a:avLst/>
          </a:prstGeom>
        </p:spPr>
        <p:txBody>
          <a:bodyPr/>
          <a:lstStyle/>
          <a:p>
            <a:pPr>
              <a:lnSpc>
                <a:spcPct val="100000"/>
              </a:lnSpc>
            </a:pPr>
            <a:r>
              <a:rPr lang="en-AU" sz="3600" dirty="0"/>
              <a:t>WHAT WE OFFER - Caritas conversations</a:t>
            </a:r>
            <a:endParaRPr lang="en-US" sz="3600" dirty="0"/>
          </a:p>
        </p:txBody>
      </p:sp>
      <p:sp>
        <p:nvSpPr>
          <p:cNvPr id="2" name="Rectangle 1">
            <a:extLst>
              <a:ext uri="{FF2B5EF4-FFF2-40B4-BE49-F238E27FC236}">
                <a16:creationId xmlns:a16="http://schemas.microsoft.com/office/drawing/2014/main" id="{6DE5D775-F8A8-452B-980A-EA014D56179F}"/>
              </a:ext>
            </a:extLst>
          </p:cNvPr>
          <p:cNvSpPr/>
          <p:nvPr/>
        </p:nvSpPr>
        <p:spPr>
          <a:xfrm>
            <a:off x="652386" y="1478076"/>
            <a:ext cx="10988229" cy="2512932"/>
          </a:xfrm>
          <a:prstGeom prst="rect">
            <a:avLst/>
          </a:prstGeom>
        </p:spPr>
        <p:txBody>
          <a:bodyPr wrap="square">
            <a:spAutoFit/>
          </a:bodyPr>
          <a:lstStyle/>
          <a:p>
            <a:pPr>
              <a:lnSpc>
                <a:spcPct val="110000"/>
              </a:lnSpc>
              <a:spcAft>
                <a:spcPts val="600"/>
              </a:spcAft>
            </a:pPr>
            <a:r>
              <a:rPr lang="en-US" sz="2000" dirty="0">
                <a:solidFill>
                  <a:srgbClr val="0C244C"/>
                </a:solidFill>
                <a:latin typeface="Arial" panose="020B0604020202020204" pitchFamily="34" charset="0"/>
              </a:rPr>
              <a:t>Caritas Australia is bringing the world of international development into classrooms or parishes around Australian through our Caritas Conversations. These are online Q&amp;A sessions with Caritas staff and in-country partners and enable participants to deepen their understanding and connectedness with Caritas Australia’s work. </a:t>
            </a:r>
          </a:p>
          <a:p>
            <a:pPr>
              <a:lnSpc>
                <a:spcPct val="110000"/>
              </a:lnSpc>
              <a:spcAft>
                <a:spcPts val="600"/>
              </a:spcAft>
            </a:pPr>
            <a:r>
              <a:rPr lang="en-US" sz="2000" dirty="0">
                <a:solidFill>
                  <a:srgbClr val="0C244C"/>
                </a:solidFill>
              </a:rPr>
              <a:t>These sessions are ideal for schools, parishes, youth groups and Catholic Education Offices, and focus on topics such as </a:t>
            </a:r>
            <a:r>
              <a:rPr lang="en-US" sz="2000" dirty="0">
                <a:solidFill>
                  <a:srgbClr val="0C244C"/>
                </a:solidFill>
                <a:latin typeface="Arial" panose="020B0604020202020204" pitchFamily="34" charset="0"/>
              </a:rPr>
              <a:t>poverty, social justice, ecological justice and the principles of Catholic Social Teaching.</a:t>
            </a:r>
          </a:p>
        </p:txBody>
      </p:sp>
      <p:sp>
        <p:nvSpPr>
          <p:cNvPr id="7" name="Rectangle: Rounded Corners 6">
            <a:extLst>
              <a:ext uri="{FF2B5EF4-FFF2-40B4-BE49-F238E27FC236}">
                <a16:creationId xmlns:a16="http://schemas.microsoft.com/office/drawing/2014/main" id="{37DCB5C3-58AC-4042-9FE4-9A79B4BCCDCE}"/>
              </a:ext>
            </a:extLst>
          </p:cNvPr>
          <p:cNvSpPr/>
          <p:nvPr/>
        </p:nvSpPr>
        <p:spPr>
          <a:xfrm>
            <a:off x="880146" y="4057035"/>
            <a:ext cx="2376264" cy="2108269"/>
          </a:xfrm>
          <a:prstGeom prst="roundRect">
            <a:avLst/>
          </a:prstGeom>
          <a:solidFill>
            <a:srgbClr val="E5DBCB"/>
          </a:solidFill>
          <a:ln>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rgbClr val="0C244C"/>
              </a:solidFill>
            </a:endParaRPr>
          </a:p>
        </p:txBody>
      </p:sp>
      <p:sp>
        <p:nvSpPr>
          <p:cNvPr id="8" name="TextBox 7">
            <a:extLst>
              <a:ext uri="{FF2B5EF4-FFF2-40B4-BE49-F238E27FC236}">
                <a16:creationId xmlns:a16="http://schemas.microsoft.com/office/drawing/2014/main" id="{C3BE3E37-838A-402B-96DB-46B584539F04}"/>
              </a:ext>
            </a:extLst>
          </p:cNvPr>
          <p:cNvSpPr txBox="1"/>
          <p:nvPr/>
        </p:nvSpPr>
        <p:spPr>
          <a:xfrm>
            <a:off x="1023894" y="4207343"/>
            <a:ext cx="2131514" cy="1677382"/>
          </a:xfrm>
          <a:prstGeom prst="rect">
            <a:avLst/>
          </a:prstGeom>
          <a:noFill/>
        </p:spPr>
        <p:txBody>
          <a:bodyPr wrap="square" rtlCol="0">
            <a:spAutoFit/>
          </a:bodyPr>
          <a:lstStyle/>
          <a:p>
            <a:pPr>
              <a:spcAft>
                <a:spcPts val="600"/>
              </a:spcAft>
            </a:pPr>
            <a:r>
              <a:rPr lang="en-US" sz="1400" b="1" dirty="0">
                <a:solidFill>
                  <a:srgbClr val="0C244C"/>
                </a:solidFill>
              </a:rPr>
              <a:t>LEARN MORE</a:t>
            </a:r>
          </a:p>
          <a:p>
            <a:r>
              <a:rPr lang="en-US" sz="1400" dirty="0">
                <a:solidFill>
                  <a:srgbClr val="0C244C"/>
                </a:solidFill>
              </a:rPr>
              <a:t>more about Caritas Australia’s work by talking to local and international staff about Caritas-supported programs. </a:t>
            </a:r>
            <a:endParaRPr lang="en-AU" sz="1400" dirty="0">
              <a:solidFill>
                <a:srgbClr val="0C244C"/>
              </a:solidFill>
            </a:endParaRPr>
          </a:p>
        </p:txBody>
      </p:sp>
      <p:sp>
        <p:nvSpPr>
          <p:cNvPr id="13" name="Rectangle: Rounded Corners 12">
            <a:extLst>
              <a:ext uri="{FF2B5EF4-FFF2-40B4-BE49-F238E27FC236}">
                <a16:creationId xmlns:a16="http://schemas.microsoft.com/office/drawing/2014/main" id="{58EAE4B7-BB56-4FAF-9D5B-A0554FBEA6D9}"/>
              </a:ext>
            </a:extLst>
          </p:cNvPr>
          <p:cNvSpPr/>
          <p:nvPr/>
        </p:nvSpPr>
        <p:spPr>
          <a:xfrm>
            <a:off x="3495368" y="4057036"/>
            <a:ext cx="2376264" cy="2108268"/>
          </a:xfrm>
          <a:prstGeom prst="roundRect">
            <a:avLst/>
          </a:prstGeom>
          <a:solidFill>
            <a:srgbClr val="E5DBCB"/>
          </a:solidFill>
          <a:ln>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rgbClr val="0C244C"/>
              </a:solidFill>
            </a:endParaRPr>
          </a:p>
        </p:txBody>
      </p:sp>
      <p:sp>
        <p:nvSpPr>
          <p:cNvPr id="15" name="TextBox 14">
            <a:extLst>
              <a:ext uri="{FF2B5EF4-FFF2-40B4-BE49-F238E27FC236}">
                <a16:creationId xmlns:a16="http://schemas.microsoft.com/office/drawing/2014/main" id="{8D543BAF-1EE4-42DA-AEA4-37EF6DA6AF9E}"/>
              </a:ext>
            </a:extLst>
          </p:cNvPr>
          <p:cNvSpPr txBox="1"/>
          <p:nvPr/>
        </p:nvSpPr>
        <p:spPr>
          <a:xfrm>
            <a:off x="3592346" y="4207343"/>
            <a:ext cx="2203512" cy="1677382"/>
          </a:xfrm>
          <a:prstGeom prst="rect">
            <a:avLst/>
          </a:prstGeom>
          <a:noFill/>
        </p:spPr>
        <p:txBody>
          <a:bodyPr wrap="square" rtlCol="0">
            <a:spAutoFit/>
          </a:bodyPr>
          <a:lstStyle/>
          <a:p>
            <a:pPr>
              <a:spcAft>
                <a:spcPts val="600"/>
              </a:spcAft>
            </a:pPr>
            <a:r>
              <a:rPr lang="en-US" sz="1400" b="1" dirty="0">
                <a:solidFill>
                  <a:srgbClr val="0C244C"/>
                </a:solidFill>
              </a:rPr>
              <a:t>DEEPEN</a:t>
            </a:r>
          </a:p>
          <a:p>
            <a:r>
              <a:rPr lang="en-US" sz="1400" dirty="0">
                <a:solidFill>
                  <a:srgbClr val="0C244C"/>
                </a:solidFill>
              </a:rPr>
              <a:t>your understanding of the inter-connectedness of people and all of creation and the strengths found between and among communities. </a:t>
            </a:r>
            <a:endParaRPr lang="en-AU" sz="1400" dirty="0">
              <a:solidFill>
                <a:srgbClr val="0C244C"/>
              </a:solidFill>
            </a:endParaRPr>
          </a:p>
        </p:txBody>
      </p:sp>
      <p:sp>
        <p:nvSpPr>
          <p:cNvPr id="17" name="Rectangle: Rounded Corners 16">
            <a:extLst>
              <a:ext uri="{FF2B5EF4-FFF2-40B4-BE49-F238E27FC236}">
                <a16:creationId xmlns:a16="http://schemas.microsoft.com/office/drawing/2014/main" id="{71C310CE-9CB1-4166-8A3D-424670993C4A}"/>
              </a:ext>
            </a:extLst>
          </p:cNvPr>
          <p:cNvSpPr/>
          <p:nvPr/>
        </p:nvSpPr>
        <p:spPr>
          <a:xfrm>
            <a:off x="6110590" y="4057035"/>
            <a:ext cx="2376264" cy="2104543"/>
          </a:xfrm>
          <a:prstGeom prst="roundRect">
            <a:avLst/>
          </a:prstGeom>
          <a:solidFill>
            <a:srgbClr val="E5DBCB"/>
          </a:solidFill>
          <a:ln>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rgbClr val="0C244C"/>
              </a:solidFill>
            </a:endParaRPr>
          </a:p>
        </p:txBody>
      </p:sp>
      <p:sp>
        <p:nvSpPr>
          <p:cNvPr id="18" name="TextBox 17">
            <a:extLst>
              <a:ext uri="{FF2B5EF4-FFF2-40B4-BE49-F238E27FC236}">
                <a16:creationId xmlns:a16="http://schemas.microsoft.com/office/drawing/2014/main" id="{91549805-67C1-4BB1-A460-D2A7C572E22A}"/>
              </a:ext>
            </a:extLst>
          </p:cNvPr>
          <p:cNvSpPr txBox="1"/>
          <p:nvPr/>
        </p:nvSpPr>
        <p:spPr>
          <a:xfrm>
            <a:off x="6349548" y="4207343"/>
            <a:ext cx="2167859" cy="1461939"/>
          </a:xfrm>
          <a:prstGeom prst="rect">
            <a:avLst/>
          </a:prstGeom>
          <a:noFill/>
        </p:spPr>
        <p:txBody>
          <a:bodyPr wrap="square" rtlCol="0">
            <a:spAutoFit/>
          </a:bodyPr>
          <a:lstStyle/>
          <a:p>
            <a:pPr>
              <a:spcAft>
                <a:spcPts val="600"/>
              </a:spcAft>
            </a:pPr>
            <a:r>
              <a:rPr lang="en-US" sz="1400" b="1" dirty="0">
                <a:solidFill>
                  <a:srgbClr val="0C244C"/>
                </a:solidFill>
              </a:rPr>
              <a:t>BE CHALLENGED</a:t>
            </a:r>
          </a:p>
          <a:p>
            <a:r>
              <a:rPr lang="en-US" sz="1400" dirty="0">
                <a:solidFill>
                  <a:srgbClr val="0C244C"/>
                </a:solidFill>
              </a:rPr>
              <a:t>by the lived experience of people experiencing poverty and </a:t>
            </a:r>
            <a:r>
              <a:rPr lang="en-US" sz="1400" dirty="0" err="1">
                <a:solidFill>
                  <a:srgbClr val="0C244C"/>
                </a:solidFill>
              </a:rPr>
              <a:t>marginalisation</a:t>
            </a:r>
            <a:r>
              <a:rPr lang="en-US" sz="1400" dirty="0">
                <a:solidFill>
                  <a:srgbClr val="0C244C"/>
                </a:solidFill>
              </a:rPr>
              <a:t>.</a:t>
            </a:r>
          </a:p>
          <a:p>
            <a:endParaRPr lang="en-AU" sz="1400" dirty="0">
              <a:solidFill>
                <a:srgbClr val="0C244C"/>
              </a:solidFill>
            </a:endParaRPr>
          </a:p>
        </p:txBody>
      </p:sp>
      <p:sp>
        <p:nvSpPr>
          <p:cNvPr id="19" name="Rectangle: Rounded Corners 18">
            <a:extLst>
              <a:ext uri="{FF2B5EF4-FFF2-40B4-BE49-F238E27FC236}">
                <a16:creationId xmlns:a16="http://schemas.microsoft.com/office/drawing/2014/main" id="{1090CEA0-7D66-45B8-B4F5-DE8248A8C64B}"/>
              </a:ext>
            </a:extLst>
          </p:cNvPr>
          <p:cNvSpPr/>
          <p:nvPr/>
        </p:nvSpPr>
        <p:spPr>
          <a:xfrm>
            <a:off x="8731816" y="4057035"/>
            <a:ext cx="2376264" cy="2104543"/>
          </a:xfrm>
          <a:prstGeom prst="roundRect">
            <a:avLst/>
          </a:prstGeom>
          <a:solidFill>
            <a:srgbClr val="E5DBCB"/>
          </a:solidFill>
          <a:ln>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rgbClr val="0C244C"/>
              </a:solidFill>
            </a:endParaRPr>
          </a:p>
        </p:txBody>
      </p:sp>
      <p:sp>
        <p:nvSpPr>
          <p:cNvPr id="20" name="TextBox 19">
            <a:extLst>
              <a:ext uri="{FF2B5EF4-FFF2-40B4-BE49-F238E27FC236}">
                <a16:creationId xmlns:a16="http://schemas.microsoft.com/office/drawing/2014/main" id="{551D0012-4707-4C8D-8C42-E4907C4BDBE6}"/>
              </a:ext>
            </a:extLst>
          </p:cNvPr>
          <p:cNvSpPr txBox="1"/>
          <p:nvPr/>
        </p:nvSpPr>
        <p:spPr>
          <a:xfrm>
            <a:off x="8970774" y="4207343"/>
            <a:ext cx="2036303" cy="1461939"/>
          </a:xfrm>
          <a:prstGeom prst="rect">
            <a:avLst/>
          </a:prstGeom>
          <a:noFill/>
        </p:spPr>
        <p:txBody>
          <a:bodyPr wrap="square" rtlCol="0">
            <a:spAutoFit/>
          </a:bodyPr>
          <a:lstStyle/>
          <a:p>
            <a:pPr>
              <a:spcAft>
                <a:spcPts val="600"/>
              </a:spcAft>
            </a:pPr>
            <a:r>
              <a:rPr lang="en-US" sz="1400" b="1" dirty="0">
                <a:solidFill>
                  <a:srgbClr val="0C244C"/>
                </a:solidFill>
              </a:rPr>
              <a:t>FEEL EMPOWERED</a:t>
            </a:r>
          </a:p>
          <a:p>
            <a:r>
              <a:rPr lang="en-US" sz="1400" dirty="0">
                <a:solidFill>
                  <a:srgbClr val="0C244C"/>
                </a:solidFill>
              </a:rPr>
              <a:t>to not aspire to have more, but to BE MORE; taking action for a more just and fair world. </a:t>
            </a:r>
            <a:endParaRPr lang="en-AU" sz="1400" dirty="0">
              <a:solidFill>
                <a:srgbClr val="0C244C"/>
              </a:solidFill>
            </a:endParaRPr>
          </a:p>
        </p:txBody>
      </p:sp>
      <p:sp>
        <p:nvSpPr>
          <p:cNvPr id="9" name="Oval 8">
            <a:extLst>
              <a:ext uri="{FF2B5EF4-FFF2-40B4-BE49-F238E27FC236}">
                <a16:creationId xmlns:a16="http://schemas.microsoft.com/office/drawing/2014/main" id="{A2520CCF-AB00-48DB-BAE9-380272AC1D23}"/>
              </a:ext>
            </a:extLst>
          </p:cNvPr>
          <p:cNvSpPr/>
          <p:nvPr/>
        </p:nvSpPr>
        <p:spPr>
          <a:xfrm>
            <a:off x="2867376" y="4057036"/>
            <a:ext cx="396000" cy="397619"/>
          </a:xfrm>
          <a:prstGeom prst="ellipse">
            <a:avLst/>
          </a:prstGeom>
          <a:solidFill>
            <a:srgbClr val="762000"/>
          </a:solidFill>
          <a:ln>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rgbClr val="0C244C"/>
              </a:solidFill>
            </a:endParaRPr>
          </a:p>
        </p:txBody>
      </p:sp>
      <p:sp>
        <p:nvSpPr>
          <p:cNvPr id="21" name="Oval 20">
            <a:extLst>
              <a:ext uri="{FF2B5EF4-FFF2-40B4-BE49-F238E27FC236}">
                <a16:creationId xmlns:a16="http://schemas.microsoft.com/office/drawing/2014/main" id="{50D34DD8-6D05-44B9-AB92-598A97617E16}"/>
              </a:ext>
            </a:extLst>
          </p:cNvPr>
          <p:cNvSpPr/>
          <p:nvPr/>
        </p:nvSpPr>
        <p:spPr>
          <a:xfrm>
            <a:off x="5488659" y="4043750"/>
            <a:ext cx="396000" cy="397619"/>
          </a:xfrm>
          <a:prstGeom prst="ellipse">
            <a:avLst/>
          </a:prstGeom>
          <a:solidFill>
            <a:srgbClr val="762000"/>
          </a:solidFill>
          <a:ln>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rgbClr val="0C244C"/>
              </a:solidFill>
            </a:endParaRPr>
          </a:p>
        </p:txBody>
      </p:sp>
      <p:pic>
        <p:nvPicPr>
          <p:cNvPr id="23" name="Graphic 22" descr="Heart">
            <a:extLst>
              <a:ext uri="{FF2B5EF4-FFF2-40B4-BE49-F238E27FC236}">
                <a16:creationId xmlns:a16="http://schemas.microsoft.com/office/drawing/2014/main" id="{F5434E4F-F01B-42DD-8405-C5888BDFEDF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60659" y="4135428"/>
            <a:ext cx="252000" cy="252000"/>
          </a:xfrm>
          <a:prstGeom prst="rect">
            <a:avLst/>
          </a:prstGeom>
        </p:spPr>
      </p:pic>
      <p:sp>
        <p:nvSpPr>
          <p:cNvPr id="24" name="Oval 23">
            <a:extLst>
              <a:ext uri="{FF2B5EF4-FFF2-40B4-BE49-F238E27FC236}">
                <a16:creationId xmlns:a16="http://schemas.microsoft.com/office/drawing/2014/main" id="{7ACA4442-5797-4B7C-97F9-E8E41F0500D6}"/>
              </a:ext>
            </a:extLst>
          </p:cNvPr>
          <p:cNvSpPr/>
          <p:nvPr/>
        </p:nvSpPr>
        <p:spPr>
          <a:xfrm>
            <a:off x="8096915" y="4071179"/>
            <a:ext cx="396000" cy="397619"/>
          </a:xfrm>
          <a:prstGeom prst="ellipse">
            <a:avLst/>
          </a:prstGeom>
          <a:solidFill>
            <a:srgbClr val="762000"/>
          </a:solidFill>
          <a:ln>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rgbClr val="0C244C"/>
              </a:solidFill>
            </a:endParaRPr>
          </a:p>
        </p:txBody>
      </p:sp>
      <p:grpSp>
        <p:nvGrpSpPr>
          <p:cNvPr id="27" name="Group 26">
            <a:extLst>
              <a:ext uri="{FF2B5EF4-FFF2-40B4-BE49-F238E27FC236}">
                <a16:creationId xmlns:a16="http://schemas.microsoft.com/office/drawing/2014/main" id="{A6ACD88F-BE69-4C5A-BFB9-00563EAB1A64}"/>
              </a:ext>
            </a:extLst>
          </p:cNvPr>
          <p:cNvGrpSpPr/>
          <p:nvPr/>
        </p:nvGrpSpPr>
        <p:grpSpPr>
          <a:xfrm>
            <a:off x="2932894" y="4147845"/>
            <a:ext cx="252000" cy="216000"/>
            <a:chOff x="7920561" y="3342959"/>
            <a:chExt cx="412406" cy="305308"/>
          </a:xfrm>
        </p:grpSpPr>
        <p:sp>
          <p:nvSpPr>
            <p:cNvPr id="25" name="Speech Bubble: Rectangle with Corners Rounded 24">
              <a:extLst>
                <a:ext uri="{FF2B5EF4-FFF2-40B4-BE49-F238E27FC236}">
                  <a16:creationId xmlns:a16="http://schemas.microsoft.com/office/drawing/2014/main" id="{2E6870D6-4665-43F9-A2A1-AAFC67A80BB4}"/>
                </a:ext>
              </a:extLst>
            </p:cNvPr>
            <p:cNvSpPr/>
            <p:nvPr/>
          </p:nvSpPr>
          <p:spPr>
            <a:xfrm>
              <a:off x="7920561" y="3450315"/>
              <a:ext cx="288032" cy="197952"/>
            </a:xfrm>
            <a:prstGeom prst="wedgeRoundRectCallout">
              <a:avLst>
                <a:gd name="adj1" fmla="val -27447"/>
                <a:gd name="adj2" fmla="val 76935"/>
                <a:gd name="adj3" fmla="val 16667"/>
              </a:avLst>
            </a:prstGeom>
            <a:solidFill>
              <a:schemeClr val="bg1"/>
            </a:solidFill>
            <a:ln>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rgbClr val="0C244C"/>
                </a:solidFill>
              </a:endParaRPr>
            </a:p>
          </p:txBody>
        </p:sp>
        <p:sp>
          <p:nvSpPr>
            <p:cNvPr id="26" name="Speech Bubble: Rectangle with Corners Rounded 25">
              <a:extLst>
                <a:ext uri="{FF2B5EF4-FFF2-40B4-BE49-F238E27FC236}">
                  <a16:creationId xmlns:a16="http://schemas.microsoft.com/office/drawing/2014/main" id="{931C034D-0217-4A53-9A3A-4440FF98D731}"/>
                </a:ext>
              </a:extLst>
            </p:cNvPr>
            <p:cNvSpPr/>
            <p:nvPr/>
          </p:nvSpPr>
          <p:spPr>
            <a:xfrm flipH="1">
              <a:off x="8044935" y="3342959"/>
              <a:ext cx="288032" cy="224648"/>
            </a:xfrm>
            <a:prstGeom prst="wedgeRoundRectCallout">
              <a:avLst>
                <a:gd name="adj1" fmla="val -34061"/>
                <a:gd name="adj2" fmla="val 75220"/>
                <a:gd name="adj3" fmla="val 16667"/>
              </a:avLst>
            </a:prstGeom>
            <a:solidFill>
              <a:schemeClr val="bg1"/>
            </a:solidFill>
            <a:ln>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rgbClr val="0C244C"/>
                </a:solidFill>
              </a:endParaRPr>
            </a:p>
          </p:txBody>
        </p:sp>
      </p:grpSp>
      <p:sp>
        <p:nvSpPr>
          <p:cNvPr id="28" name="Oval 27">
            <a:extLst>
              <a:ext uri="{FF2B5EF4-FFF2-40B4-BE49-F238E27FC236}">
                <a16:creationId xmlns:a16="http://schemas.microsoft.com/office/drawing/2014/main" id="{EC5D96A8-F4A6-4D94-A5DC-C2774AEB673D}"/>
              </a:ext>
            </a:extLst>
          </p:cNvPr>
          <p:cNvSpPr/>
          <p:nvPr/>
        </p:nvSpPr>
        <p:spPr>
          <a:xfrm>
            <a:off x="10772107" y="4043749"/>
            <a:ext cx="396000" cy="397619"/>
          </a:xfrm>
          <a:prstGeom prst="ellipse">
            <a:avLst/>
          </a:prstGeom>
          <a:solidFill>
            <a:srgbClr val="762000"/>
          </a:solidFill>
          <a:ln>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rgbClr val="0C244C"/>
              </a:solidFill>
            </a:endParaRPr>
          </a:p>
        </p:txBody>
      </p:sp>
      <p:sp>
        <p:nvSpPr>
          <p:cNvPr id="30" name="Oval 29">
            <a:extLst>
              <a:ext uri="{FF2B5EF4-FFF2-40B4-BE49-F238E27FC236}">
                <a16:creationId xmlns:a16="http://schemas.microsoft.com/office/drawing/2014/main" id="{C4D42527-C70F-40FA-9939-E616D1EEEE7A}"/>
              </a:ext>
            </a:extLst>
          </p:cNvPr>
          <p:cNvSpPr/>
          <p:nvPr/>
        </p:nvSpPr>
        <p:spPr>
          <a:xfrm>
            <a:off x="11246035" y="4180578"/>
            <a:ext cx="166819" cy="2068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a:solidFill>
                <a:srgbClr val="0C244C"/>
              </a:solidFill>
            </a:endParaRPr>
          </a:p>
        </p:txBody>
      </p:sp>
      <p:pic>
        <p:nvPicPr>
          <p:cNvPr id="35" name="Graphic 34" descr="Megaphone">
            <a:extLst>
              <a:ext uri="{FF2B5EF4-FFF2-40B4-BE49-F238E27FC236}">
                <a16:creationId xmlns:a16="http://schemas.microsoft.com/office/drawing/2014/main" id="{E5F72977-20BE-48A2-B492-00399A7DA10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38313" y="4116558"/>
            <a:ext cx="252000" cy="252000"/>
          </a:xfrm>
          <a:prstGeom prst="rect">
            <a:avLst/>
          </a:prstGeom>
        </p:spPr>
      </p:pic>
      <p:grpSp>
        <p:nvGrpSpPr>
          <p:cNvPr id="42" name="Graphic 36" descr="Scales of justice">
            <a:extLst>
              <a:ext uri="{FF2B5EF4-FFF2-40B4-BE49-F238E27FC236}">
                <a16:creationId xmlns:a16="http://schemas.microsoft.com/office/drawing/2014/main" id="{5F29A1FC-1244-4234-B8B1-BE655EF43588}"/>
              </a:ext>
            </a:extLst>
          </p:cNvPr>
          <p:cNvGrpSpPr/>
          <p:nvPr/>
        </p:nvGrpSpPr>
        <p:grpSpPr>
          <a:xfrm>
            <a:off x="8169912" y="4138906"/>
            <a:ext cx="252000" cy="252000"/>
            <a:chOff x="7942152" y="3477376"/>
            <a:chExt cx="252000" cy="252000"/>
          </a:xfrm>
        </p:grpSpPr>
        <p:sp>
          <p:nvSpPr>
            <p:cNvPr id="43" name="Freeform: Shape 42">
              <a:extLst>
                <a:ext uri="{FF2B5EF4-FFF2-40B4-BE49-F238E27FC236}">
                  <a16:creationId xmlns:a16="http://schemas.microsoft.com/office/drawing/2014/main" id="{A64BAFC2-693F-40CF-8322-B2586FD2E911}"/>
                </a:ext>
              </a:extLst>
            </p:cNvPr>
            <p:cNvSpPr/>
            <p:nvPr/>
          </p:nvSpPr>
          <p:spPr>
            <a:xfrm>
              <a:off x="7969706" y="3497843"/>
              <a:ext cx="194250" cy="210000"/>
            </a:xfrm>
            <a:custGeom>
              <a:avLst/>
              <a:gdLst>
                <a:gd name="connsiteX0" fmla="*/ 98446 w 194250"/>
                <a:gd name="connsiteY0" fmla="*/ 32033 h 210000"/>
                <a:gd name="connsiteX1" fmla="*/ 103696 w 194250"/>
                <a:gd name="connsiteY1" fmla="*/ 37283 h 210000"/>
                <a:gd name="connsiteX2" fmla="*/ 98446 w 194250"/>
                <a:gd name="connsiteY2" fmla="*/ 42533 h 210000"/>
                <a:gd name="connsiteX3" fmla="*/ 93196 w 194250"/>
                <a:gd name="connsiteY3" fmla="*/ 37283 h 210000"/>
                <a:gd name="connsiteX4" fmla="*/ 98446 w 194250"/>
                <a:gd name="connsiteY4" fmla="*/ 32033 h 210000"/>
                <a:gd name="connsiteX5" fmla="*/ 129946 w 194250"/>
                <a:gd name="connsiteY5" fmla="*/ 189533 h 210000"/>
                <a:gd name="connsiteX6" fmla="*/ 124696 w 194250"/>
                <a:gd name="connsiteY6" fmla="*/ 184283 h 210000"/>
                <a:gd name="connsiteX7" fmla="*/ 106321 w 194250"/>
                <a:gd name="connsiteY7" fmla="*/ 184283 h 210000"/>
                <a:gd name="connsiteX8" fmla="*/ 106321 w 194250"/>
                <a:gd name="connsiteY8" fmla="*/ 50933 h 210000"/>
                <a:gd name="connsiteX9" fmla="*/ 112096 w 194250"/>
                <a:gd name="connsiteY9" fmla="*/ 45158 h 210000"/>
                <a:gd name="connsiteX10" fmla="*/ 162496 w 194250"/>
                <a:gd name="connsiteY10" fmla="*/ 45158 h 210000"/>
                <a:gd name="connsiteX11" fmla="*/ 147796 w 194250"/>
                <a:gd name="connsiteY11" fmla="*/ 121283 h 210000"/>
                <a:gd name="connsiteX12" fmla="*/ 158558 w 194250"/>
                <a:gd name="connsiteY12" fmla="*/ 121283 h 210000"/>
                <a:gd name="connsiteX13" fmla="*/ 170108 w 194250"/>
                <a:gd name="connsiteY13" fmla="*/ 61433 h 210000"/>
                <a:gd name="connsiteX14" fmla="*/ 184808 w 194250"/>
                <a:gd name="connsiteY14" fmla="*/ 121283 h 210000"/>
                <a:gd name="connsiteX15" fmla="*/ 195571 w 194250"/>
                <a:gd name="connsiteY15" fmla="*/ 121283 h 210000"/>
                <a:gd name="connsiteX16" fmla="*/ 176408 w 194250"/>
                <a:gd name="connsiteY16" fmla="*/ 45158 h 210000"/>
                <a:gd name="connsiteX17" fmla="*/ 179821 w 194250"/>
                <a:gd name="connsiteY17" fmla="*/ 45158 h 210000"/>
                <a:gd name="connsiteX18" fmla="*/ 187696 w 194250"/>
                <a:gd name="connsiteY18" fmla="*/ 37283 h 210000"/>
                <a:gd name="connsiteX19" fmla="*/ 179821 w 194250"/>
                <a:gd name="connsiteY19" fmla="*/ 29408 h 210000"/>
                <a:gd name="connsiteX20" fmla="*/ 112096 w 194250"/>
                <a:gd name="connsiteY20" fmla="*/ 29408 h 210000"/>
                <a:gd name="connsiteX21" fmla="*/ 106321 w 194250"/>
                <a:gd name="connsiteY21" fmla="*/ 23633 h 210000"/>
                <a:gd name="connsiteX22" fmla="*/ 106321 w 194250"/>
                <a:gd name="connsiteY22" fmla="*/ 8408 h 210000"/>
                <a:gd name="connsiteX23" fmla="*/ 98446 w 194250"/>
                <a:gd name="connsiteY23" fmla="*/ 533 h 210000"/>
                <a:gd name="connsiteX24" fmla="*/ 90571 w 194250"/>
                <a:gd name="connsiteY24" fmla="*/ 8408 h 210000"/>
                <a:gd name="connsiteX25" fmla="*/ 90571 w 194250"/>
                <a:gd name="connsiteY25" fmla="*/ 23633 h 210000"/>
                <a:gd name="connsiteX26" fmla="*/ 84796 w 194250"/>
                <a:gd name="connsiteY26" fmla="*/ 29408 h 210000"/>
                <a:gd name="connsiteX27" fmla="*/ 17071 w 194250"/>
                <a:gd name="connsiteY27" fmla="*/ 29408 h 210000"/>
                <a:gd name="connsiteX28" fmla="*/ 9196 w 194250"/>
                <a:gd name="connsiteY28" fmla="*/ 37283 h 210000"/>
                <a:gd name="connsiteX29" fmla="*/ 15496 w 194250"/>
                <a:gd name="connsiteY29" fmla="*/ 44896 h 210000"/>
                <a:gd name="connsiteX30" fmla="*/ 533 w 194250"/>
                <a:gd name="connsiteY30" fmla="*/ 121283 h 210000"/>
                <a:gd name="connsiteX31" fmla="*/ 11296 w 194250"/>
                <a:gd name="connsiteY31" fmla="*/ 121283 h 210000"/>
                <a:gd name="connsiteX32" fmla="*/ 22846 w 194250"/>
                <a:gd name="connsiteY32" fmla="*/ 61433 h 210000"/>
                <a:gd name="connsiteX33" fmla="*/ 37808 w 194250"/>
                <a:gd name="connsiteY33" fmla="*/ 121283 h 210000"/>
                <a:gd name="connsiteX34" fmla="*/ 48571 w 194250"/>
                <a:gd name="connsiteY34" fmla="*/ 121283 h 210000"/>
                <a:gd name="connsiteX35" fmla="*/ 29408 w 194250"/>
                <a:gd name="connsiteY35" fmla="*/ 45158 h 210000"/>
                <a:gd name="connsiteX36" fmla="*/ 84533 w 194250"/>
                <a:gd name="connsiteY36" fmla="*/ 45158 h 210000"/>
                <a:gd name="connsiteX37" fmla="*/ 90308 w 194250"/>
                <a:gd name="connsiteY37" fmla="*/ 50933 h 210000"/>
                <a:gd name="connsiteX38" fmla="*/ 90308 w 194250"/>
                <a:gd name="connsiteY38" fmla="*/ 184283 h 210000"/>
                <a:gd name="connsiteX39" fmla="*/ 71933 w 194250"/>
                <a:gd name="connsiteY39" fmla="*/ 184283 h 210000"/>
                <a:gd name="connsiteX40" fmla="*/ 66683 w 194250"/>
                <a:gd name="connsiteY40" fmla="*/ 189533 h 210000"/>
                <a:gd name="connsiteX41" fmla="*/ 66683 w 194250"/>
                <a:gd name="connsiteY41" fmla="*/ 194783 h 210000"/>
                <a:gd name="connsiteX42" fmla="*/ 35446 w 194250"/>
                <a:gd name="connsiteY42" fmla="*/ 194783 h 210000"/>
                <a:gd name="connsiteX43" fmla="*/ 35446 w 194250"/>
                <a:gd name="connsiteY43" fmla="*/ 210533 h 210000"/>
                <a:gd name="connsiteX44" fmla="*/ 161446 w 194250"/>
                <a:gd name="connsiteY44" fmla="*/ 210533 h 210000"/>
                <a:gd name="connsiteX45" fmla="*/ 161446 w 194250"/>
                <a:gd name="connsiteY45" fmla="*/ 194783 h 210000"/>
                <a:gd name="connsiteX46" fmla="*/ 129946 w 194250"/>
                <a:gd name="connsiteY46" fmla="*/ 194783 h 210000"/>
                <a:gd name="connsiteX47" fmla="*/ 129946 w 194250"/>
                <a:gd name="connsiteY47" fmla="*/ 189533 h 2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4250" h="210000">
                  <a:moveTo>
                    <a:pt x="98446" y="32033"/>
                  </a:moveTo>
                  <a:cubicBezTo>
                    <a:pt x="101333" y="32033"/>
                    <a:pt x="103696" y="34396"/>
                    <a:pt x="103696" y="37283"/>
                  </a:cubicBezTo>
                  <a:cubicBezTo>
                    <a:pt x="103696" y="40171"/>
                    <a:pt x="101333" y="42533"/>
                    <a:pt x="98446" y="42533"/>
                  </a:cubicBezTo>
                  <a:cubicBezTo>
                    <a:pt x="95558" y="42533"/>
                    <a:pt x="93196" y="40171"/>
                    <a:pt x="93196" y="37283"/>
                  </a:cubicBezTo>
                  <a:cubicBezTo>
                    <a:pt x="93196" y="34396"/>
                    <a:pt x="95558" y="32033"/>
                    <a:pt x="98446" y="32033"/>
                  </a:cubicBezTo>
                  <a:close/>
                  <a:moveTo>
                    <a:pt x="129946" y="189533"/>
                  </a:moveTo>
                  <a:cubicBezTo>
                    <a:pt x="129946" y="186646"/>
                    <a:pt x="127583" y="184283"/>
                    <a:pt x="124696" y="184283"/>
                  </a:cubicBezTo>
                  <a:lnTo>
                    <a:pt x="106321" y="184283"/>
                  </a:lnTo>
                  <a:lnTo>
                    <a:pt x="106321" y="50933"/>
                  </a:lnTo>
                  <a:cubicBezTo>
                    <a:pt x="108683" y="49621"/>
                    <a:pt x="110783" y="47521"/>
                    <a:pt x="112096" y="45158"/>
                  </a:cubicBezTo>
                  <a:lnTo>
                    <a:pt x="162496" y="45158"/>
                  </a:lnTo>
                  <a:lnTo>
                    <a:pt x="147796" y="121283"/>
                  </a:lnTo>
                  <a:lnTo>
                    <a:pt x="158558" y="121283"/>
                  </a:lnTo>
                  <a:lnTo>
                    <a:pt x="170108" y="61433"/>
                  </a:lnTo>
                  <a:lnTo>
                    <a:pt x="184808" y="121283"/>
                  </a:lnTo>
                  <a:lnTo>
                    <a:pt x="195571" y="121283"/>
                  </a:lnTo>
                  <a:lnTo>
                    <a:pt x="176408" y="45158"/>
                  </a:lnTo>
                  <a:lnTo>
                    <a:pt x="179821" y="45158"/>
                  </a:lnTo>
                  <a:cubicBezTo>
                    <a:pt x="184283" y="45158"/>
                    <a:pt x="187696" y="41746"/>
                    <a:pt x="187696" y="37283"/>
                  </a:cubicBezTo>
                  <a:cubicBezTo>
                    <a:pt x="187696" y="32821"/>
                    <a:pt x="184283" y="29408"/>
                    <a:pt x="179821" y="29408"/>
                  </a:cubicBezTo>
                  <a:lnTo>
                    <a:pt x="112096" y="29408"/>
                  </a:lnTo>
                  <a:cubicBezTo>
                    <a:pt x="110783" y="27046"/>
                    <a:pt x="108683" y="24946"/>
                    <a:pt x="106321" y="23633"/>
                  </a:cubicBezTo>
                  <a:lnTo>
                    <a:pt x="106321" y="8408"/>
                  </a:lnTo>
                  <a:cubicBezTo>
                    <a:pt x="106321" y="3946"/>
                    <a:pt x="102908" y="533"/>
                    <a:pt x="98446" y="533"/>
                  </a:cubicBezTo>
                  <a:cubicBezTo>
                    <a:pt x="93983" y="533"/>
                    <a:pt x="90571" y="3946"/>
                    <a:pt x="90571" y="8408"/>
                  </a:cubicBezTo>
                  <a:lnTo>
                    <a:pt x="90571" y="23633"/>
                  </a:lnTo>
                  <a:cubicBezTo>
                    <a:pt x="88208" y="24946"/>
                    <a:pt x="86108" y="27046"/>
                    <a:pt x="84796" y="29408"/>
                  </a:cubicBezTo>
                  <a:lnTo>
                    <a:pt x="17071" y="29408"/>
                  </a:lnTo>
                  <a:cubicBezTo>
                    <a:pt x="12608" y="29408"/>
                    <a:pt x="9196" y="32821"/>
                    <a:pt x="9196" y="37283"/>
                  </a:cubicBezTo>
                  <a:cubicBezTo>
                    <a:pt x="9196" y="40958"/>
                    <a:pt x="11821" y="44371"/>
                    <a:pt x="15496" y="44896"/>
                  </a:cubicBezTo>
                  <a:lnTo>
                    <a:pt x="533" y="121283"/>
                  </a:lnTo>
                  <a:lnTo>
                    <a:pt x="11296" y="121283"/>
                  </a:lnTo>
                  <a:lnTo>
                    <a:pt x="22846" y="61433"/>
                  </a:lnTo>
                  <a:lnTo>
                    <a:pt x="37808" y="121283"/>
                  </a:lnTo>
                  <a:lnTo>
                    <a:pt x="48571" y="121283"/>
                  </a:lnTo>
                  <a:lnTo>
                    <a:pt x="29408" y="45158"/>
                  </a:lnTo>
                  <a:lnTo>
                    <a:pt x="84533" y="45158"/>
                  </a:lnTo>
                  <a:cubicBezTo>
                    <a:pt x="85846" y="47521"/>
                    <a:pt x="87946" y="49621"/>
                    <a:pt x="90308" y="50933"/>
                  </a:cubicBezTo>
                  <a:lnTo>
                    <a:pt x="90308" y="184283"/>
                  </a:lnTo>
                  <a:lnTo>
                    <a:pt x="71933" y="184283"/>
                  </a:lnTo>
                  <a:cubicBezTo>
                    <a:pt x="69046" y="184283"/>
                    <a:pt x="66683" y="186646"/>
                    <a:pt x="66683" y="189533"/>
                  </a:cubicBezTo>
                  <a:lnTo>
                    <a:pt x="66683" y="194783"/>
                  </a:lnTo>
                  <a:lnTo>
                    <a:pt x="35446" y="194783"/>
                  </a:lnTo>
                  <a:lnTo>
                    <a:pt x="35446" y="210533"/>
                  </a:lnTo>
                  <a:lnTo>
                    <a:pt x="161446" y="210533"/>
                  </a:lnTo>
                  <a:lnTo>
                    <a:pt x="161446" y="194783"/>
                  </a:lnTo>
                  <a:lnTo>
                    <a:pt x="129946" y="194783"/>
                  </a:lnTo>
                  <a:lnTo>
                    <a:pt x="129946" y="189533"/>
                  </a:lnTo>
                  <a:close/>
                </a:path>
              </a:pathLst>
            </a:custGeom>
            <a:solidFill>
              <a:schemeClr val="bg1"/>
            </a:solidFill>
            <a:ln w="2580" cap="flat">
              <a:noFill/>
              <a:prstDash val="solid"/>
              <a:miter/>
            </a:ln>
          </p:spPr>
          <p:txBody>
            <a:bodyPr rtlCol="0" anchor="ctr"/>
            <a:lstStyle/>
            <a:p>
              <a:endParaRPr lang="en-AU" sz="1400">
                <a:solidFill>
                  <a:srgbClr val="0C244C"/>
                </a:solidFill>
              </a:endParaRPr>
            </a:p>
          </p:txBody>
        </p:sp>
        <p:sp>
          <p:nvSpPr>
            <p:cNvPr id="44" name="Freeform: Shape 43">
              <a:extLst>
                <a:ext uri="{FF2B5EF4-FFF2-40B4-BE49-F238E27FC236}">
                  <a16:creationId xmlns:a16="http://schemas.microsoft.com/office/drawing/2014/main" id="{9268CBDC-BC23-45B0-B4C3-EB5B3A4A0A28}"/>
                </a:ext>
              </a:extLst>
            </p:cNvPr>
            <p:cNvSpPr/>
            <p:nvPr/>
          </p:nvSpPr>
          <p:spPr>
            <a:xfrm>
              <a:off x="7962619" y="3626468"/>
              <a:ext cx="63000" cy="15750"/>
            </a:xfrm>
            <a:custGeom>
              <a:avLst/>
              <a:gdLst>
                <a:gd name="connsiteX0" fmla="*/ 63533 w 63000"/>
                <a:gd name="connsiteY0" fmla="*/ 533 h 15750"/>
                <a:gd name="connsiteX1" fmla="*/ 533 w 63000"/>
                <a:gd name="connsiteY1" fmla="*/ 533 h 15750"/>
                <a:gd name="connsiteX2" fmla="*/ 32033 w 63000"/>
                <a:gd name="connsiteY2" fmla="*/ 16283 h 15750"/>
                <a:gd name="connsiteX3" fmla="*/ 63533 w 63000"/>
                <a:gd name="connsiteY3" fmla="*/ 533 h 15750"/>
              </a:gdLst>
              <a:ahLst/>
              <a:cxnLst>
                <a:cxn ang="0">
                  <a:pos x="connsiteX0" y="connsiteY0"/>
                </a:cxn>
                <a:cxn ang="0">
                  <a:pos x="connsiteX1" y="connsiteY1"/>
                </a:cxn>
                <a:cxn ang="0">
                  <a:pos x="connsiteX2" y="connsiteY2"/>
                </a:cxn>
                <a:cxn ang="0">
                  <a:pos x="connsiteX3" y="connsiteY3"/>
                </a:cxn>
              </a:cxnLst>
              <a:rect l="l" t="t" r="r" b="b"/>
              <a:pathLst>
                <a:path w="63000" h="15750">
                  <a:moveTo>
                    <a:pt x="63533" y="533"/>
                  </a:moveTo>
                  <a:lnTo>
                    <a:pt x="533" y="533"/>
                  </a:lnTo>
                  <a:cubicBezTo>
                    <a:pt x="533" y="9196"/>
                    <a:pt x="14708" y="16283"/>
                    <a:pt x="32033" y="16283"/>
                  </a:cubicBezTo>
                  <a:cubicBezTo>
                    <a:pt x="49358" y="16283"/>
                    <a:pt x="63533" y="9196"/>
                    <a:pt x="63533" y="533"/>
                  </a:cubicBezTo>
                  <a:close/>
                </a:path>
              </a:pathLst>
            </a:custGeom>
            <a:solidFill>
              <a:schemeClr val="bg1"/>
            </a:solidFill>
            <a:ln w="2580" cap="flat">
              <a:noFill/>
              <a:prstDash val="solid"/>
              <a:miter/>
            </a:ln>
          </p:spPr>
          <p:txBody>
            <a:bodyPr rtlCol="0" anchor="ctr"/>
            <a:lstStyle/>
            <a:p>
              <a:endParaRPr lang="en-AU" sz="1400">
                <a:solidFill>
                  <a:srgbClr val="0C244C"/>
                </a:solidFill>
              </a:endParaRPr>
            </a:p>
          </p:txBody>
        </p:sp>
        <p:sp>
          <p:nvSpPr>
            <p:cNvPr id="45" name="Freeform: Shape 44">
              <a:extLst>
                <a:ext uri="{FF2B5EF4-FFF2-40B4-BE49-F238E27FC236}">
                  <a16:creationId xmlns:a16="http://schemas.microsoft.com/office/drawing/2014/main" id="{9EA50DEB-E51C-446C-AA83-E9D9E0994D33}"/>
                </a:ext>
              </a:extLst>
            </p:cNvPr>
            <p:cNvSpPr/>
            <p:nvPr/>
          </p:nvSpPr>
          <p:spPr>
            <a:xfrm>
              <a:off x="8109619" y="3626468"/>
              <a:ext cx="63000" cy="15750"/>
            </a:xfrm>
            <a:custGeom>
              <a:avLst/>
              <a:gdLst>
                <a:gd name="connsiteX0" fmla="*/ 533 w 63000"/>
                <a:gd name="connsiteY0" fmla="*/ 533 h 15750"/>
                <a:gd name="connsiteX1" fmla="*/ 32033 w 63000"/>
                <a:gd name="connsiteY1" fmla="*/ 16283 h 15750"/>
                <a:gd name="connsiteX2" fmla="*/ 63533 w 63000"/>
                <a:gd name="connsiteY2" fmla="*/ 533 h 15750"/>
                <a:gd name="connsiteX3" fmla="*/ 533 w 63000"/>
                <a:gd name="connsiteY3" fmla="*/ 533 h 15750"/>
              </a:gdLst>
              <a:ahLst/>
              <a:cxnLst>
                <a:cxn ang="0">
                  <a:pos x="connsiteX0" y="connsiteY0"/>
                </a:cxn>
                <a:cxn ang="0">
                  <a:pos x="connsiteX1" y="connsiteY1"/>
                </a:cxn>
                <a:cxn ang="0">
                  <a:pos x="connsiteX2" y="connsiteY2"/>
                </a:cxn>
                <a:cxn ang="0">
                  <a:pos x="connsiteX3" y="connsiteY3"/>
                </a:cxn>
              </a:cxnLst>
              <a:rect l="l" t="t" r="r" b="b"/>
              <a:pathLst>
                <a:path w="63000" h="15750">
                  <a:moveTo>
                    <a:pt x="533" y="533"/>
                  </a:moveTo>
                  <a:cubicBezTo>
                    <a:pt x="533" y="9196"/>
                    <a:pt x="14708" y="16283"/>
                    <a:pt x="32033" y="16283"/>
                  </a:cubicBezTo>
                  <a:cubicBezTo>
                    <a:pt x="49358" y="16283"/>
                    <a:pt x="63533" y="9196"/>
                    <a:pt x="63533" y="533"/>
                  </a:cubicBezTo>
                  <a:lnTo>
                    <a:pt x="533" y="533"/>
                  </a:lnTo>
                  <a:close/>
                </a:path>
              </a:pathLst>
            </a:custGeom>
            <a:solidFill>
              <a:schemeClr val="bg1"/>
            </a:solidFill>
            <a:ln w="2580" cap="flat">
              <a:noFill/>
              <a:prstDash val="solid"/>
              <a:miter/>
            </a:ln>
          </p:spPr>
          <p:txBody>
            <a:bodyPr rtlCol="0" anchor="ctr"/>
            <a:lstStyle/>
            <a:p>
              <a:endParaRPr lang="en-AU" sz="1400">
                <a:solidFill>
                  <a:srgbClr val="0C244C"/>
                </a:solidFill>
              </a:endParaRPr>
            </a:p>
          </p:txBody>
        </p:sp>
      </p:grpSp>
    </p:spTree>
    <p:extLst>
      <p:ext uri="{BB962C8B-B14F-4D97-AF65-F5344CB8AC3E}">
        <p14:creationId xmlns:p14="http://schemas.microsoft.com/office/powerpoint/2010/main" val="122683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prstGeom prst="rect">
            <a:avLst/>
          </a:prstGeom>
        </p:spPr>
        <p:txBody>
          <a:bodyPr/>
          <a:lstStyle/>
          <a:p>
            <a:r>
              <a:rPr lang="en-AU" sz="3600" dirty="0"/>
              <a:t>What we Offer – Education resources</a:t>
            </a:r>
            <a:endParaRPr lang="en-US" sz="3600" dirty="0"/>
          </a:p>
        </p:txBody>
      </p:sp>
      <p:sp>
        <p:nvSpPr>
          <p:cNvPr id="9" name="Text Placeholder 8">
            <a:extLst>
              <a:ext uri="{FF2B5EF4-FFF2-40B4-BE49-F238E27FC236}">
                <a16:creationId xmlns:a16="http://schemas.microsoft.com/office/drawing/2014/main" id="{2D819FE1-6FF5-4278-9340-31BC70EE38A2}"/>
              </a:ext>
            </a:extLst>
          </p:cNvPr>
          <p:cNvSpPr>
            <a:spLocks noGrp="1"/>
          </p:cNvSpPr>
          <p:nvPr>
            <p:ph type="body" sz="quarter" idx="15"/>
          </p:nvPr>
        </p:nvSpPr>
        <p:spPr>
          <a:xfrm>
            <a:off x="547798" y="1612488"/>
            <a:ext cx="3501527" cy="4336791"/>
          </a:xfrm>
        </p:spPr>
        <p:txBody>
          <a:bodyPr/>
          <a:lstStyle/>
          <a:p>
            <a:r>
              <a:rPr lang="en-US" sz="2400" dirty="0"/>
              <a:t>Teaching and learning resources</a:t>
            </a:r>
          </a:p>
          <a:p>
            <a:endParaRPr lang="en-US" sz="2400" dirty="0"/>
          </a:p>
          <a:p>
            <a:r>
              <a:rPr lang="en-US" sz="2400" dirty="0"/>
              <a:t>Catholic social teaching toolkit</a:t>
            </a:r>
            <a:endParaRPr lang="en-AU" sz="2400" dirty="0"/>
          </a:p>
          <a:p>
            <a:endParaRPr lang="en-US" sz="2400" dirty="0"/>
          </a:p>
          <a:p>
            <a:r>
              <a:rPr lang="en-US" sz="2400" dirty="0"/>
              <a:t>Interactive images and videos</a:t>
            </a:r>
            <a:endParaRPr lang="en-AU" sz="2400" dirty="0"/>
          </a:p>
          <a:p>
            <a:endParaRPr lang="en-AU" sz="2400" b="1" dirty="0"/>
          </a:p>
        </p:txBody>
      </p:sp>
      <p:grpSp>
        <p:nvGrpSpPr>
          <p:cNvPr id="3" name="Group 2">
            <a:extLst>
              <a:ext uri="{FF2B5EF4-FFF2-40B4-BE49-F238E27FC236}">
                <a16:creationId xmlns:a16="http://schemas.microsoft.com/office/drawing/2014/main" id="{5CC255FD-CB92-42B9-B744-EDF0A7F457B5}"/>
              </a:ext>
            </a:extLst>
          </p:cNvPr>
          <p:cNvGrpSpPr/>
          <p:nvPr/>
        </p:nvGrpSpPr>
        <p:grpSpPr>
          <a:xfrm>
            <a:off x="4135492" y="1484784"/>
            <a:ext cx="3082630" cy="2088232"/>
            <a:chOff x="4207279" y="1900717"/>
            <a:chExt cx="2782917" cy="1885201"/>
          </a:xfrm>
        </p:grpSpPr>
        <p:sp>
          <p:nvSpPr>
            <p:cNvPr id="2" name="Rectangle 1">
              <a:extLst>
                <a:ext uri="{FF2B5EF4-FFF2-40B4-BE49-F238E27FC236}">
                  <a16:creationId xmlns:a16="http://schemas.microsoft.com/office/drawing/2014/main" id="{C63A3B91-28F3-43D6-8F58-75EDA64C30A9}"/>
                </a:ext>
              </a:extLst>
            </p:cNvPr>
            <p:cNvSpPr/>
            <p:nvPr/>
          </p:nvSpPr>
          <p:spPr>
            <a:xfrm>
              <a:off x="5452199" y="1920335"/>
              <a:ext cx="432048" cy="248755"/>
            </a:xfrm>
            <a:prstGeom prst="rect">
              <a:avLst/>
            </a:prstGeom>
            <a:solidFill>
              <a:srgbClr val="E5DBCB"/>
            </a:solidFill>
            <a:ln>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descr="https://powerpoint.officeapps.live.com/pods/GetClipboardImage.ashx?Id=635b5bf1-fa13-4164-827f-6398f93a9ff6&amp;DC=PAU1&amp;pkey=50cdd3da-65a8-4850-b78c-ba00383fd639&amp;wdoverrides=GetClipboardImageEnabled:true">
              <a:extLst>
                <a:ext uri="{FF2B5EF4-FFF2-40B4-BE49-F238E27FC236}">
                  <a16:creationId xmlns:a16="http://schemas.microsoft.com/office/drawing/2014/main" id="{ABA56F13-8082-4273-AD88-0A4CC45F175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30196" y="1912452"/>
              <a:ext cx="1260000" cy="774503"/>
            </a:xfrm>
            <a:prstGeom prst="rect">
              <a:avLst/>
            </a:prstGeom>
            <a:noFill/>
            <a:extLst>
              <a:ext uri="{909E8E84-426E-40DD-AFC4-6F175D3DCCD1}">
                <a14:hiddenFill xmlns:a14="http://schemas.microsoft.com/office/drawing/2010/main">
                  <a:solidFill>
                    <a:srgbClr val="FFFFFF"/>
                  </a:solidFill>
                </a14:hiddenFill>
              </a:ext>
            </a:extLst>
          </p:spPr>
        </p:pic>
        <p:pic>
          <p:nvPicPr>
            <p:cNvPr id="8" name="図 13">
              <a:extLst>
                <a:ext uri="{FF2B5EF4-FFF2-40B4-BE49-F238E27FC236}">
                  <a16:creationId xmlns:a16="http://schemas.microsoft.com/office/drawing/2014/main" id="{EABA6C0F-3CDD-4094-ADE6-5FC2A81282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123" t="1982" r="2023" b="4163"/>
            <a:stretch/>
          </p:blipFill>
          <p:spPr>
            <a:xfrm>
              <a:off x="4207279" y="1900717"/>
              <a:ext cx="2782917" cy="1885201"/>
            </a:xfrm>
            <a:prstGeom prst="rect">
              <a:avLst/>
            </a:prstGeom>
          </p:spPr>
        </p:pic>
      </p:grpSp>
      <p:pic>
        <p:nvPicPr>
          <p:cNvPr id="11" name="Picture 10">
            <a:extLst>
              <a:ext uri="{FF2B5EF4-FFF2-40B4-BE49-F238E27FC236}">
                <a16:creationId xmlns:a16="http://schemas.microsoft.com/office/drawing/2014/main" id="{CD448F79-9908-4FCD-B0FF-649FB61B08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98166" y="1591813"/>
            <a:ext cx="4046035" cy="4069435"/>
          </a:xfrm>
          <a:prstGeom prst="rect">
            <a:avLst/>
          </a:prstGeom>
        </p:spPr>
      </p:pic>
      <p:pic>
        <p:nvPicPr>
          <p:cNvPr id="13" name="Picture 12">
            <a:extLst>
              <a:ext uri="{FF2B5EF4-FFF2-40B4-BE49-F238E27FC236}">
                <a16:creationId xmlns:a16="http://schemas.microsoft.com/office/drawing/2014/main" id="{18E3D132-ACF3-46C7-A824-7B3182EAB46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35492" y="3929737"/>
            <a:ext cx="3200794" cy="2200546"/>
          </a:xfrm>
          <a:prstGeom prst="rect">
            <a:avLst/>
          </a:prstGeom>
        </p:spPr>
      </p:pic>
    </p:spTree>
    <p:extLst>
      <p:ext uri="{BB962C8B-B14F-4D97-AF65-F5344CB8AC3E}">
        <p14:creationId xmlns:p14="http://schemas.microsoft.com/office/powerpoint/2010/main" val="2404315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A1131D-D1A2-2A44-A1ED-E9116B616920}"/>
              </a:ext>
            </a:extLst>
          </p:cNvPr>
          <p:cNvSpPr>
            <a:spLocks noGrp="1"/>
          </p:cNvSpPr>
          <p:nvPr>
            <p:ph type="body" sz="quarter" idx="10"/>
          </p:nvPr>
        </p:nvSpPr>
        <p:spPr>
          <a:xfrm>
            <a:off x="677220" y="1732788"/>
            <a:ext cx="10966983" cy="521373"/>
          </a:xfrm>
        </p:spPr>
        <p:txBody>
          <a:bodyPr/>
          <a:lstStyle/>
          <a:p>
            <a:r>
              <a:rPr lang="en-AU" altLang="en-US" sz="2000" b="1" dirty="0"/>
              <a:t>LEARN about social and ecological justice and our work through:</a:t>
            </a:r>
            <a:endParaRPr lang="en-US" sz="2000" dirty="0"/>
          </a:p>
        </p:txBody>
      </p:sp>
      <p:sp>
        <p:nvSpPr>
          <p:cNvPr id="18" name="Title 17">
            <a:extLst>
              <a:ext uri="{FF2B5EF4-FFF2-40B4-BE49-F238E27FC236}">
                <a16:creationId xmlns:a16="http://schemas.microsoft.com/office/drawing/2014/main" id="{AE24408D-DB00-894C-ABBD-F216F4B86843}"/>
              </a:ext>
            </a:extLst>
          </p:cNvPr>
          <p:cNvSpPr>
            <a:spLocks noGrp="1"/>
          </p:cNvSpPr>
          <p:nvPr>
            <p:ph type="title"/>
          </p:nvPr>
        </p:nvSpPr>
        <p:spPr/>
        <p:txBody>
          <a:bodyPr/>
          <a:lstStyle/>
          <a:p>
            <a:r>
              <a:rPr lang="en-US" sz="3600" dirty="0">
                <a:solidFill>
                  <a:srgbClr val="C3DDD7"/>
                </a:solidFill>
              </a:rPr>
              <a:t>What we offer - Learn MORE</a:t>
            </a:r>
          </a:p>
        </p:txBody>
      </p:sp>
      <p:sp>
        <p:nvSpPr>
          <p:cNvPr id="52" name="Rounded Rectangle 51">
            <a:extLst>
              <a:ext uri="{FF2B5EF4-FFF2-40B4-BE49-F238E27FC236}">
                <a16:creationId xmlns:a16="http://schemas.microsoft.com/office/drawing/2014/main" id="{2E60FE72-4FD3-F042-9EC5-BECF054D578C}"/>
              </a:ext>
            </a:extLst>
          </p:cNvPr>
          <p:cNvSpPr>
            <a:spLocks noChangeAspect="1"/>
          </p:cNvSpPr>
          <p:nvPr/>
        </p:nvSpPr>
        <p:spPr>
          <a:xfrm>
            <a:off x="4224200" y="2826169"/>
            <a:ext cx="1810388" cy="1811838"/>
          </a:xfrm>
          <a:prstGeom prst="roundRect">
            <a:avLst>
              <a:gd name="adj" fmla="val 2675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988D42CC-A84D-FF42-9A50-581591A171C8}"/>
              </a:ext>
            </a:extLst>
          </p:cNvPr>
          <p:cNvGrpSpPr>
            <a:grpSpLocks noChangeAspect="1"/>
          </p:cNvGrpSpPr>
          <p:nvPr/>
        </p:nvGrpSpPr>
        <p:grpSpPr>
          <a:xfrm>
            <a:off x="266050" y="2824599"/>
            <a:ext cx="1813408" cy="1813408"/>
            <a:chOff x="459759" y="2492896"/>
            <a:chExt cx="2068703" cy="2068703"/>
          </a:xfrm>
        </p:grpSpPr>
        <p:sp>
          <p:nvSpPr>
            <p:cNvPr id="45" name="Rounded Rectangle 44">
              <a:hlinkClick r:id="rId3"/>
              <a:extLst>
                <a:ext uri="{FF2B5EF4-FFF2-40B4-BE49-F238E27FC236}">
                  <a16:creationId xmlns:a16="http://schemas.microsoft.com/office/drawing/2014/main" id="{CAD803C0-A98A-AB46-BB57-2BE434EB8DD1}"/>
                </a:ext>
              </a:extLst>
            </p:cNvPr>
            <p:cNvSpPr/>
            <p:nvPr/>
          </p:nvSpPr>
          <p:spPr>
            <a:xfrm>
              <a:off x="459759" y="2492896"/>
              <a:ext cx="2068703" cy="2068703"/>
            </a:xfrm>
            <a:prstGeom prst="roundRect">
              <a:avLst>
                <a:gd name="adj" fmla="val 2675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110EE20C-7E58-0848-BA00-E3D5BF8FBEC3}"/>
                </a:ext>
              </a:extLst>
            </p:cNvPr>
            <p:cNvPicPr>
              <a:picLocks noChangeAspect="1"/>
            </p:cNvPicPr>
            <p:nvPr/>
          </p:nvPicPr>
          <p:blipFill>
            <a:blip r:embed="rId4"/>
            <a:stretch>
              <a:fillRect/>
            </a:stretch>
          </p:blipFill>
          <p:spPr>
            <a:xfrm>
              <a:off x="1068660" y="2916953"/>
              <a:ext cx="850900" cy="1270000"/>
            </a:xfrm>
            <a:prstGeom prst="rect">
              <a:avLst/>
            </a:prstGeom>
          </p:spPr>
        </p:pic>
      </p:grpSp>
      <p:grpSp>
        <p:nvGrpSpPr>
          <p:cNvPr id="66" name="Group 65">
            <a:extLst>
              <a:ext uri="{FF2B5EF4-FFF2-40B4-BE49-F238E27FC236}">
                <a16:creationId xmlns:a16="http://schemas.microsoft.com/office/drawing/2014/main" id="{8B3C1BF6-449B-F147-8BCA-56033BA362C2}"/>
              </a:ext>
            </a:extLst>
          </p:cNvPr>
          <p:cNvGrpSpPr>
            <a:grpSpLocks noChangeAspect="1"/>
          </p:cNvGrpSpPr>
          <p:nvPr/>
        </p:nvGrpSpPr>
        <p:grpSpPr>
          <a:xfrm>
            <a:off x="2204394" y="2829274"/>
            <a:ext cx="1811838" cy="1811838"/>
            <a:chOff x="2738694" y="2492896"/>
            <a:chExt cx="2068703" cy="2068703"/>
          </a:xfrm>
        </p:grpSpPr>
        <p:sp>
          <p:nvSpPr>
            <p:cNvPr id="51" name="Rounded Rectangle 50">
              <a:extLst>
                <a:ext uri="{FF2B5EF4-FFF2-40B4-BE49-F238E27FC236}">
                  <a16:creationId xmlns:a16="http://schemas.microsoft.com/office/drawing/2014/main" id="{F8381343-9773-7F4A-909F-4A2727F817DF}"/>
                </a:ext>
              </a:extLst>
            </p:cNvPr>
            <p:cNvSpPr/>
            <p:nvPr/>
          </p:nvSpPr>
          <p:spPr>
            <a:xfrm>
              <a:off x="2738694" y="2492896"/>
              <a:ext cx="2068703" cy="2068703"/>
            </a:xfrm>
            <a:prstGeom prst="roundRect">
              <a:avLst>
                <a:gd name="adj" fmla="val 2675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a:extLst>
                <a:ext uri="{FF2B5EF4-FFF2-40B4-BE49-F238E27FC236}">
                  <a16:creationId xmlns:a16="http://schemas.microsoft.com/office/drawing/2014/main" id="{E3B0CE55-4C82-8443-8930-DEDF05956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1340" y="3377306"/>
              <a:ext cx="1783409" cy="349293"/>
            </a:xfrm>
            <a:prstGeom prst="rect">
              <a:avLst/>
            </a:prstGeom>
          </p:spPr>
        </p:pic>
      </p:grpSp>
      <p:grpSp>
        <p:nvGrpSpPr>
          <p:cNvPr id="67" name="Group 66">
            <a:extLst>
              <a:ext uri="{FF2B5EF4-FFF2-40B4-BE49-F238E27FC236}">
                <a16:creationId xmlns:a16="http://schemas.microsoft.com/office/drawing/2014/main" id="{FE31EBA0-6762-B541-9DF4-DF7D4029FDD8}"/>
              </a:ext>
            </a:extLst>
          </p:cNvPr>
          <p:cNvGrpSpPr>
            <a:grpSpLocks noChangeAspect="1"/>
          </p:cNvGrpSpPr>
          <p:nvPr/>
        </p:nvGrpSpPr>
        <p:grpSpPr>
          <a:xfrm>
            <a:off x="8220287" y="2829274"/>
            <a:ext cx="1811838" cy="1811838"/>
            <a:chOff x="7296564" y="2492896"/>
            <a:chExt cx="2068703" cy="2068703"/>
          </a:xfrm>
        </p:grpSpPr>
        <p:sp>
          <p:nvSpPr>
            <p:cNvPr id="53" name="Rounded Rectangle 52">
              <a:extLst>
                <a:ext uri="{FF2B5EF4-FFF2-40B4-BE49-F238E27FC236}">
                  <a16:creationId xmlns:a16="http://schemas.microsoft.com/office/drawing/2014/main" id="{5763B887-0BF8-1541-B677-257467A6ED5E}"/>
                </a:ext>
              </a:extLst>
            </p:cNvPr>
            <p:cNvSpPr/>
            <p:nvPr/>
          </p:nvSpPr>
          <p:spPr>
            <a:xfrm>
              <a:off x="7296564" y="2492896"/>
              <a:ext cx="2068703" cy="2068703"/>
            </a:xfrm>
            <a:prstGeom prst="roundRect">
              <a:avLst>
                <a:gd name="adj" fmla="val 2675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a:extLst>
                <a:ext uri="{FF2B5EF4-FFF2-40B4-BE49-F238E27FC236}">
                  <a16:creationId xmlns:a16="http://schemas.microsoft.com/office/drawing/2014/main" id="{3AC566BB-611B-F447-8570-1608742D43E7}"/>
                </a:ext>
              </a:extLst>
            </p:cNvPr>
            <p:cNvPicPr>
              <a:picLocks noChangeAspect="1"/>
            </p:cNvPicPr>
            <p:nvPr/>
          </p:nvPicPr>
          <p:blipFill>
            <a:blip r:embed="rId6"/>
            <a:stretch>
              <a:fillRect/>
            </a:stretch>
          </p:blipFill>
          <p:spPr>
            <a:xfrm>
              <a:off x="7680176" y="2857566"/>
              <a:ext cx="745492" cy="745492"/>
            </a:xfrm>
            <a:prstGeom prst="rect">
              <a:avLst/>
            </a:prstGeom>
          </p:spPr>
        </p:pic>
        <p:pic>
          <p:nvPicPr>
            <p:cNvPr id="58" name="Picture 57">
              <a:extLst>
                <a:ext uri="{FF2B5EF4-FFF2-40B4-BE49-F238E27FC236}">
                  <a16:creationId xmlns:a16="http://schemas.microsoft.com/office/drawing/2014/main" id="{448FA107-0FC4-FE45-8E15-FF6128D33D2F}"/>
                </a:ext>
              </a:extLst>
            </p:cNvPr>
            <p:cNvPicPr>
              <a:picLocks noChangeAspect="1"/>
            </p:cNvPicPr>
            <p:nvPr/>
          </p:nvPicPr>
          <p:blipFill>
            <a:blip r:embed="rId7"/>
            <a:stretch>
              <a:fillRect/>
            </a:stretch>
          </p:blipFill>
          <p:spPr>
            <a:xfrm>
              <a:off x="8263154" y="3459108"/>
              <a:ext cx="745492" cy="745492"/>
            </a:xfrm>
            <a:prstGeom prst="rect">
              <a:avLst/>
            </a:prstGeom>
          </p:spPr>
        </p:pic>
      </p:grpSp>
      <p:sp>
        <p:nvSpPr>
          <p:cNvPr id="54" name="Rounded Rectangle 53">
            <a:extLst>
              <a:ext uri="{FF2B5EF4-FFF2-40B4-BE49-F238E27FC236}">
                <a16:creationId xmlns:a16="http://schemas.microsoft.com/office/drawing/2014/main" id="{7FB8F514-FCEA-5949-8945-59E1012837A9}"/>
              </a:ext>
            </a:extLst>
          </p:cNvPr>
          <p:cNvSpPr/>
          <p:nvPr/>
        </p:nvSpPr>
        <p:spPr>
          <a:xfrm>
            <a:off x="10188818" y="2829274"/>
            <a:ext cx="1811838" cy="1811838"/>
          </a:xfrm>
          <a:prstGeom prst="roundRect">
            <a:avLst>
              <a:gd name="adj" fmla="val 2675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FB5606EF-52D1-DC41-BC78-AD87A88A0363}"/>
              </a:ext>
            </a:extLst>
          </p:cNvPr>
          <p:cNvSpPr txBox="1"/>
          <p:nvPr/>
        </p:nvSpPr>
        <p:spPr>
          <a:xfrm>
            <a:off x="329481" y="4786864"/>
            <a:ext cx="1686545" cy="276999"/>
          </a:xfrm>
          <a:prstGeom prst="rect">
            <a:avLst/>
          </a:prstGeom>
          <a:noFill/>
        </p:spPr>
        <p:txBody>
          <a:bodyPr wrap="square" rtlCol="0">
            <a:spAutoFit/>
          </a:bodyPr>
          <a:lstStyle/>
          <a:p>
            <a:pPr algn="ctr"/>
            <a:r>
              <a:rPr lang="en-AU" sz="1200" dirty="0">
                <a:solidFill>
                  <a:srgbClr val="0C244C"/>
                </a:solidFill>
              </a:rPr>
              <a:t>www.caritas.org.au</a:t>
            </a:r>
            <a:endParaRPr lang="en-US" sz="1200" dirty="0">
              <a:solidFill>
                <a:srgbClr val="0C244C"/>
              </a:solidFill>
            </a:endParaRPr>
          </a:p>
        </p:txBody>
      </p:sp>
      <p:sp>
        <p:nvSpPr>
          <p:cNvPr id="61" name="TextBox 60">
            <a:extLst>
              <a:ext uri="{FF2B5EF4-FFF2-40B4-BE49-F238E27FC236}">
                <a16:creationId xmlns:a16="http://schemas.microsoft.com/office/drawing/2014/main" id="{CFBA52B2-7BF2-264B-A3A6-321FEF06229B}"/>
              </a:ext>
            </a:extLst>
          </p:cNvPr>
          <p:cNvSpPr txBox="1"/>
          <p:nvPr/>
        </p:nvSpPr>
        <p:spPr>
          <a:xfrm>
            <a:off x="2353811" y="4786863"/>
            <a:ext cx="1537485" cy="276999"/>
          </a:xfrm>
          <a:prstGeom prst="rect">
            <a:avLst/>
          </a:prstGeom>
          <a:noFill/>
        </p:spPr>
        <p:txBody>
          <a:bodyPr wrap="square" rtlCol="0">
            <a:spAutoFit/>
          </a:bodyPr>
          <a:lstStyle/>
          <a:p>
            <a:pPr algn="ctr"/>
            <a:r>
              <a:rPr lang="en-AU" sz="1200" dirty="0" err="1">
                <a:solidFill>
                  <a:srgbClr val="0C244C"/>
                </a:solidFill>
              </a:rPr>
              <a:t>CaritasNews</a:t>
            </a:r>
            <a:endParaRPr lang="en-US" sz="1200" dirty="0">
              <a:solidFill>
                <a:srgbClr val="0C244C"/>
              </a:solidFill>
            </a:endParaRPr>
          </a:p>
        </p:txBody>
      </p:sp>
      <p:sp>
        <p:nvSpPr>
          <p:cNvPr id="62" name="TextBox 61">
            <a:extLst>
              <a:ext uri="{FF2B5EF4-FFF2-40B4-BE49-F238E27FC236}">
                <a16:creationId xmlns:a16="http://schemas.microsoft.com/office/drawing/2014/main" id="{1ECDC63D-6C9F-CC48-968F-6D390997F704}"/>
              </a:ext>
            </a:extLst>
          </p:cNvPr>
          <p:cNvSpPr txBox="1"/>
          <p:nvPr/>
        </p:nvSpPr>
        <p:spPr>
          <a:xfrm>
            <a:off x="4262892" y="4786862"/>
            <a:ext cx="1652768" cy="276999"/>
          </a:xfrm>
          <a:prstGeom prst="rect">
            <a:avLst/>
          </a:prstGeom>
          <a:noFill/>
        </p:spPr>
        <p:txBody>
          <a:bodyPr wrap="square" rtlCol="0">
            <a:spAutoFit/>
          </a:bodyPr>
          <a:lstStyle/>
          <a:p>
            <a:pPr algn="ctr"/>
            <a:r>
              <a:rPr lang="en-AU" sz="1200" dirty="0">
                <a:solidFill>
                  <a:srgbClr val="0C244C"/>
                </a:solidFill>
              </a:rPr>
              <a:t>e-publications</a:t>
            </a:r>
            <a:endParaRPr lang="en-US" sz="1200" dirty="0">
              <a:solidFill>
                <a:srgbClr val="0C244C"/>
              </a:solidFill>
            </a:endParaRPr>
          </a:p>
        </p:txBody>
      </p:sp>
      <p:sp>
        <p:nvSpPr>
          <p:cNvPr id="63" name="TextBox 62">
            <a:extLst>
              <a:ext uri="{FF2B5EF4-FFF2-40B4-BE49-F238E27FC236}">
                <a16:creationId xmlns:a16="http://schemas.microsoft.com/office/drawing/2014/main" id="{99AF57A0-CED5-5A4E-8590-32C5FA84A1AC}"/>
              </a:ext>
            </a:extLst>
          </p:cNvPr>
          <p:cNvSpPr txBox="1"/>
          <p:nvPr/>
        </p:nvSpPr>
        <p:spPr>
          <a:xfrm>
            <a:off x="8349019" y="4786951"/>
            <a:ext cx="1554373" cy="276999"/>
          </a:xfrm>
          <a:prstGeom prst="rect">
            <a:avLst/>
          </a:prstGeom>
          <a:noFill/>
        </p:spPr>
        <p:txBody>
          <a:bodyPr wrap="square" rtlCol="0">
            <a:spAutoFit/>
          </a:bodyPr>
          <a:lstStyle/>
          <a:p>
            <a:pPr algn="ctr"/>
            <a:r>
              <a:rPr lang="en-AU" sz="1200" dirty="0">
                <a:solidFill>
                  <a:srgbClr val="0C244C"/>
                </a:solidFill>
              </a:rPr>
              <a:t>Social media</a:t>
            </a:r>
            <a:endParaRPr lang="en-US" sz="1200" dirty="0">
              <a:solidFill>
                <a:srgbClr val="0C244C"/>
              </a:solidFill>
            </a:endParaRPr>
          </a:p>
        </p:txBody>
      </p:sp>
      <p:sp>
        <p:nvSpPr>
          <p:cNvPr id="64" name="TextBox 63">
            <a:extLst>
              <a:ext uri="{FF2B5EF4-FFF2-40B4-BE49-F238E27FC236}">
                <a16:creationId xmlns:a16="http://schemas.microsoft.com/office/drawing/2014/main" id="{4CD9BA0F-1339-4B41-9127-9B1B949A54AC}"/>
              </a:ext>
            </a:extLst>
          </p:cNvPr>
          <p:cNvSpPr txBox="1"/>
          <p:nvPr/>
        </p:nvSpPr>
        <p:spPr>
          <a:xfrm>
            <a:off x="10610137" y="4787038"/>
            <a:ext cx="1118682" cy="276999"/>
          </a:xfrm>
          <a:prstGeom prst="rect">
            <a:avLst/>
          </a:prstGeom>
          <a:noFill/>
        </p:spPr>
        <p:txBody>
          <a:bodyPr wrap="square" rtlCol="0">
            <a:spAutoFit/>
          </a:bodyPr>
          <a:lstStyle/>
          <a:p>
            <a:pPr algn="ctr"/>
            <a:r>
              <a:rPr lang="en-AU" sz="1200" dirty="0">
                <a:solidFill>
                  <a:srgbClr val="0C244C"/>
                </a:solidFill>
              </a:rPr>
              <a:t>YouTube</a:t>
            </a:r>
            <a:endParaRPr lang="en-US" sz="1200" dirty="0">
              <a:solidFill>
                <a:srgbClr val="0C244C"/>
              </a:solidFill>
            </a:endParaRPr>
          </a:p>
        </p:txBody>
      </p:sp>
      <p:pic>
        <p:nvPicPr>
          <p:cNvPr id="6" name="Picture 5">
            <a:extLst>
              <a:ext uri="{FF2B5EF4-FFF2-40B4-BE49-F238E27FC236}">
                <a16:creationId xmlns:a16="http://schemas.microsoft.com/office/drawing/2014/main" id="{35F9EE6D-3B01-4825-B970-0E71A17C4D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32952"/>
          <a:stretch/>
        </p:blipFill>
        <p:spPr>
          <a:xfrm>
            <a:off x="4490365" y="3136199"/>
            <a:ext cx="1288707" cy="1276820"/>
          </a:xfrm>
          <a:prstGeom prst="rect">
            <a:avLst/>
          </a:prstGeom>
        </p:spPr>
      </p:pic>
      <p:sp>
        <p:nvSpPr>
          <p:cNvPr id="24" name="Rounded Rectangle 51">
            <a:extLst>
              <a:ext uri="{FF2B5EF4-FFF2-40B4-BE49-F238E27FC236}">
                <a16:creationId xmlns:a16="http://schemas.microsoft.com/office/drawing/2014/main" id="{815E5EE3-49D8-46A6-8619-7FB4C5332917}"/>
              </a:ext>
            </a:extLst>
          </p:cNvPr>
          <p:cNvSpPr>
            <a:spLocks noChangeAspect="1"/>
          </p:cNvSpPr>
          <p:nvPr/>
        </p:nvSpPr>
        <p:spPr>
          <a:xfrm>
            <a:off x="6253206" y="2829274"/>
            <a:ext cx="1810388" cy="1811838"/>
          </a:xfrm>
          <a:prstGeom prst="roundRect">
            <a:avLst>
              <a:gd name="adj" fmla="val 2675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5254899-A868-4AFA-B78E-DEB4F8AF7F82}"/>
              </a:ext>
            </a:extLst>
          </p:cNvPr>
          <p:cNvPicPr>
            <a:picLocks noChangeAspect="1"/>
          </p:cNvPicPr>
          <p:nvPr/>
        </p:nvPicPr>
        <p:blipFill>
          <a:blip r:embed="rId9"/>
          <a:stretch>
            <a:fillRect/>
          </a:stretch>
        </p:blipFill>
        <p:spPr>
          <a:xfrm>
            <a:off x="6457873" y="3090185"/>
            <a:ext cx="1397753" cy="1350987"/>
          </a:xfrm>
          <a:prstGeom prst="rect">
            <a:avLst/>
          </a:prstGeom>
        </p:spPr>
      </p:pic>
      <p:sp>
        <p:nvSpPr>
          <p:cNvPr id="27" name="TextBox 26">
            <a:extLst>
              <a:ext uri="{FF2B5EF4-FFF2-40B4-BE49-F238E27FC236}">
                <a16:creationId xmlns:a16="http://schemas.microsoft.com/office/drawing/2014/main" id="{D647039C-A656-4ACC-A292-78500CB9CA57}"/>
              </a:ext>
            </a:extLst>
          </p:cNvPr>
          <p:cNvSpPr txBox="1"/>
          <p:nvPr/>
        </p:nvSpPr>
        <p:spPr>
          <a:xfrm>
            <a:off x="6160711" y="4786861"/>
            <a:ext cx="2016067" cy="276999"/>
          </a:xfrm>
          <a:prstGeom prst="rect">
            <a:avLst/>
          </a:prstGeom>
          <a:noFill/>
        </p:spPr>
        <p:txBody>
          <a:bodyPr wrap="square" rtlCol="0">
            <a:spAutoFit/>
          </a:bodyPr>
          <a:lstStyle/>
          <a:p>
            <a:pPr algn="ctr"/>
            <a:r>
              <a:rPr lang="en-AU" sz="1200" dirty="0">
                <a:solidFill>
                  <a:srgbClr val="0C244C"/>
                </a:solidFill>
              </a:rPr>
              <a:t>Catholic </a:t>
            </a:r>
            <a:r>
              <a:rPr lang="en-AU" sz="1200" dirty="0" err="1">
                <a:solidFill>
                  <a:srgbClr val="0C244C"/>
                </a:solidFill>
              </a:rPr>
              <a:t>Earthcare</a:t>
            </a:r>
            <a:r>
              <a:rPr lang="en-AU" sz="1200" dirty="0">
                <a:solidFill>
                  <a:srgbClr val="0C244C"/>
                </a:solidFill>
              </a:rPr>
              <a:t> </a:t>
            </a:r>
            <a:endParaRPr lang="en-US" sz="1200" dirty="0">
              <a:solidFill>
                <a:srgbClr val="0C244C"/>
              </a:solidFill>
            </a:endParaRPr>
          </a:p>
        </p:txBody>
      </p:sp>
      <p:sp>
        <p:nvSpPr>
          <p:cNvPr id="5" name="TextBox 4">
            <a:hlinkClick r:id="rId10"/>
            <a:extLst>
              <a:ext uri="{FF2B5EF4-FFF2-40B4-BE49-F238E27FC236}">
                <a16:creationId xmlns:a16="http://schemas.microsoft.com/office/drawing/2014/main" id="{0FAD111F-D74B-4351-BD5D-6774C931979A}"/>
              </a:ext>
            </a:extLst>
          </p:cNvPr>
          <p:cNvSpPr txBox="1"/>
          <p:nvPr/>
        </p:nvSpPr>
        <p:spPr>
          <a:xfrm>
            <a:off x="2204394" y="2708920"/>
            <a:ext cx="1811838" cy="2355117"/>
          </a:xfrm>
          <a:prstGeom prst="rect">
            <a:avLst/>
          </a:prstGeom>
          <a:noFill/>
        </p:spPr>
        <p:txBody>
          <a:bodyPr wrap="square" rtlCol="0">
            <a:spAutoFit/>
          </a:bodyPr>
          <a:lstStyle/>
          <a:p>
            <a:endParaRPr lang="en-AU" dirty="0"/>
          </a:p>
        </p:txBody>
      </p:sp>
      <p:sp>
        <p:nvSpPr>
          <p:cNvPr id="8" name="TextBox 7">
            <a:hlinkClick r:id="rId11"/>
            <a:extLst>
              <a:ext uri="{FF2B5EF4-FFF2-40B4-BE49-F238E27FC236}">
                <a16:creationId xmlns:a16="http://schemas.microsoft.com/office/drawing/2014/main" id="{30861FFC-A77E-4614-91E7-BAAD86D5451B}"/>
              </a:ext>
            </a:extLst>
          </p:cNvPr>
          <p:cNvSpPr txBox="1"/>
          <p:nvPr/>
        </p:nvSpPr>
        <p:spPr>
          <a:xfrm>
            <a:off x="8220287" y="2824599"/>
            <a:ext cx="1811838" cy="2355117"/>
          </a:xfrm>
          <a:prstGeom prst="rect">
            <a:avLst/>
          </a:prstGeom>
          <a:noFill/>
        </p:spPr>
        <p:txBody>
          <a:bodyPr wrap="square" rtlCol="0">
            <a:spAutoFit/>
          </a:bodyPr>
          <a:lstStyle/>
          <a:p>
            <a:endParaRPr lang="en-AU" dirty="0"/>
          </a:p>
        </p:txBody>
      </p:sp>
      <p:sp>
        <p:nvSpPr>
          <p:cNvPr id="9" name="AutoShape 2" descr="vimeo stock">
            <a:extLst>
              <a:ext uri="{FF2B5EF4-FFF2-40B4-BE49-F238E27FC236}">
                <a16:creationId xmlns:a16="http://schemas.microsoft.com/office/drawing/2014/main" id="{0329F7B1-2CEF-421D-AB1E-1B8CC62E7299}"/>
              </a:ext>
            </a:extLst>
          </p:cNvPr>
          <p:cNvSpPr>
            <a:spLocks noChangeAspect="1" noChangeArrowheads="1"/>
          </p:cNvSpPr>
          <p:nvPr/>
        </p:nvSpPr>
        <p:spPr bwMode="auto">
          <a:xfrm>
            <a:off x="10581140" y="34608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Graphic 12">
            <a:extLst>
              <a:ext uri="{FF2B5EF4-FFF2-40B4-BE49-F238E27FC236}">
                <a16:creationId xmlns:a16="http://schemas.microsoft.com/office/drawing/2014/main" id="{9CB8EB22-463B-4E85-B4F7-CD3F916C76F8}"/>
              </a:ext>
            </a:extLst>
          </p:cNvPr>
          <p:cNvPicPr>
            <a:picLocks noChangeAspect="1"/>
          </p:cNvPicPr>
          <p:nvPr/>
        </p:nvPicPr>
        <p:blipFill rotWithShape="1">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r="65709"/>
          <a:stretch/>
        </p:blipFill>
        <p:spPr>
          <a:xfrm>
            <a:off x="10376372" y="3261846"/>
            <a:ext cx="1606961" cy="1047750"/>
          </a:xfrm>
          <a:prstGeom prst="rect">
            <a:avLst/>
          </a:prstGeom>
        </p:spPr>
      </p:pic>
    </p:spTree>
    <p:extLst>
      <p:ext uri="{BB962C8B-B14F-4D97-AF65-F5344CB8AC3E}">
        <p14:creationId xmlns:p14="http://schemas.microsoft.com/office/powerpoint/2010/main" val="1140786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prstGeom prst="rect">
            <a:avLst/>
          </a:prstGeom>
        </p:spPr>
        <p:txBody>
          <a:bodyPr/>
          <a:lstStyle/>
          <a:p>
            <a:r>
              <a:rPr lang="en-AU" sz="3600" dirty="0"/>
              <a:t>ACT</a:t>
            </a:r>
          </a:p>
        </p:txBody>
      </p:sp>
      <p:sp>
        <p:nvSpPr>
          <p:cNvPr id="4" name="Text Placeholder 3">
            <a:extLst>
              <a:ext uri="{FF2B5EF4-FFF2-40B4-BE49-F238E27FC236}">
                <a16:creationId xmlns:a16="http://schemas.microsoft.com/office/drawing/2014/main" id="{086EA27B-E44D-414A-9EA8-9882126BB0DD}"/>
              </a:ext>
            </a:extLst>
          </p:cNvPr>
          <p:cNvSpPr>
            <a:spLocks noGrp="1"/>
          </p:cNvSpPr>
          <p:nvPr>
            <p:ph type="body" sz="quarter" idx="10"/>
          </p:nvPr>
        </p:nvSpPr>
        <p:spPr>
          <a:xfrm>
            <a:off x="695400" y="1732473"/>
            <a:ext cx="3513591" cy="2520280"/>
          </a:xfrm>
        </p:spPr>
        <p:txBody>
          <a:bodyPr lIns="91440" tIns="45720" rIns="91440" bIns="45720" anchor="t"/>
          <a:lstStyle/>
          <a:p>
            <a:pPr>
              <a:lnSpc>
                <a:spcPct val="100000"/>
              </a:lnSpc>
            </a:pPr>
            <a:r>
              <a:rPr lang="en-AU" altLang="en-US" sz="2000" b="1" dirty="0"/>
              <a:t>Ways you can take action:</a:t>
            </a:r>
          </a:p>
          <a:p>
            <a:pPr marL="285750" indent="-285750">
              <a:lnSpc>
                <a:spcPct val="100000"/>
              </a:lnSpc>
              <a:buFont typeface="Arial" panose="020B0604020202020204" pitchFamily="34" charset="0"/>
              <a:buChar char="•"/>
            </a:pPr>
            <a:r>
              <a:rPr lang="en-AU" altLang="en-US" sz="2000" dirty="0"/>
              <a:t>Advocacy campaigns</a:t>
            </a:r>
          </a:p>
          <a:p>
            <a:pPr marL="285750" indent="-285750">
              <a:lnSpc>
                <a:spcPct val="100000"/>
              </a:lnSpc>
              <a:buFont typeface="Arial" panose="020B0604020202020204" pitchFamily="34" charset="0"/>
              <a:buChar char="•"/>
            </a:pPr>
            <a:r>
              <a:rPr lang="en-AU" altLang="en-US" sz="2000" dirty="0"/>
              <a:t>Volunteer</a:t>
            </a:r>
          </a:p>
          <a:p>
            <a:pPr marL="285750" indent="-285750">
              <a:lnSpc>
                <a:spcPct val="100000"/>
              </a:lnSpc>
              <a:buFont typeface="Arial" panose="020B0604020202020204" pitchFamily="34" charset="0"/>
              <a:buChar char="•"/>
            </a:pPr>
            <a:r>
              <a:rPr lang="en-AU" altLang="en-US" sz="2000" dirty="0"/>
              <a:t>Public Speaking</a:t>
            </a:r>
          </a:p>
          <a:p>
            <a:pPr marL="285750" indent="-285750">
              <a:lnSpc>
                <a:spcPct val="100000"/>
              </a:lnSpc>
              <a:buFont typeface="Arial" panose="020B0604020202020204" pitchFamily="34" charset="0"/>
              <a:buChar char="•"/>
            </a:pPr>
            <a:r>
              <a:rPr lang="en-AU" altLang="en-US" sz="2000" dirty="0"/>
              <a:t>Give financially</a:t>
            </a:r>
          </a:p>
          <a:p>
            <a:pPr marL="285750" indent="-285750">
              <a:lnSpc>
                <a:spcPct val="100000"/>
              </a:lnSpc>
              <a:buFont typeface="Arial" panose="020B0604020202020204" pitchFamily="34" charset="0"/>
              <a:buChar char="•"/>
            </a:pPr>
            <a:r>
              <a:rPr lang="en-AU" altLang="en-US" sz="2000" dirty="0"/>
              <a:t>Fundraise</a:t>
            </a:r>
          </a:p>
          <a:p>
            <a:pPr marL="285750" indent="-285750">
              <a:lnSpc>
                <a:spcPct val="100000"/>
              </a:lnSpc>
              <a:buFont typeface="Arial" panose="020B0604020202020204" pitchFamily="34" charset="0"/>
              <a:buChar char="•"/>
            </a:pPr>
            <a:r>
              <a:rPr lang="en-AU" altLang="en-US" sz="2000" dirty="0"/>
              <a:t>Talking to others about global issues</a:t>
            </a:r>
          </a:p>
          <a:p>
            <a:pPr marL="285750" indent="-285750">
              <a:lnSpc>
                <a:spcPct val="100000"/>
              </a:lnSpc>
              <a:buFont typeface="Arial" panose="020B0604020202020204" pitchFamily="34" charset="0"/>
              <a:buChar char="•"/>
            </a:pPr>
            <a:r>
              <a:rPr lang="en-AU" altLang="en-US" sz="2000" dirty="0"/>
              <a:t>Caring for creation</a:t>
            </a:r>
          </a:p>
          <a:p>
            <a:pPr marL="285750" indent="-285750">
              <a:lnSpc>
                <a:spcPct val="100000"/>
              </a:lnSpc>
              <a:buFont typeface="Arial" panose="020B0604020202020204" pitchFamily="34" charset="0"/>
              <a:buChar char="•"/>
            </a:pPr>
            <a:endParaRPr lang="en-AU" altLang="en-US" sz="2000" dirty="0"/>
          </a:p>
          <a:p>
            <a:pPr>
              <a:lnSpc>
                <a:spcPct val="100000"/>
              </a:lnSpc>
            </a:pPr>
            <a:endParaRPr lang="en-US" sz="2000" dirty="0"/>
          </a:p>
        </p:txBody>
      </p:sp>
      <p:pic>
        <p:nvPicPr>
          <p:cNvPr id="10" name="Picture Placeholder 9">
            <a:extLst>
              <a:ext uri="{FF2B5EF4-FFF2-40B4-BE49-F238E27FC236}">
                <a16:creationId xmlns:a16="http://schemas.microsoft.com/office/drawing/2014/main" id="{007864CF-8D08-D547-A980-2694156DAE96}"/>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8104764" y="1484784"/>
            <a:ext cx="3513591" cy="2529570"/>
          </a:xfrm>
          <a:prstGeom prst="roundRect">
            <a:avLst/>
          </a:prstGeom>
          <a:ln w="57150">
            <a:solidFill>
              <a:schemeClr val="bg1"/>
            </a:solidFill>
          </a:ln>
          <a:effectLst>
            <a:outerShdw blurRad="50800" dist="38100" dir="2700000" algn="tl" rotWithShape="0">
              <a:prstClr val="black">
                <a:alpha val="40000"/>
              </a:prstClr>
            </a:outerShdw>
          </a:effectLst>
        </p:spPr>
      </p:pic>
      <p:pic>
        <p:nvPicPr>
          <p:cNvPr id="8" name="Picture Placeholder 7">
            <a:extLst>
              <a:ext uri="{FF2B5EF4-FFF2-40B4-BE49-F238E27FC236}">
                <a16:creationId xmlns:a16="http://schemas.microsoft.com/office/drawing/2014/main" id="{EA355A17-F155-3A42-BF60-08763A453CFC}"/>
              </a:ext>
            </a:extLst>
          </p:cNvPr>
          <p:cNvPicPr>
            <a:picLocks noGrp="1" noChangeAspect="1"/>
          </p:cNvPicPr>
          <p:nvPr>
            <p:ph type="pic" sz="quarter" idx="4294967295"/>
          </p:nvPr>
        </p:nvPicPr>
        <p:blipFill rotWithShape="1">
          <a:blip r:embed="rId4" cstate="screen">
            <a:extLst>
              <a:ext uri="{28A0092B-C50C-407E-A947-70E740481C1C}">
                <a14:useLocalDpi xmlns:a14="http://schemas.microsoft.com/office/drawing/2010/main"/>
              </a:ext>
            </a:extLst>
          </a:blip>
          <a:srcRect/>
          <a:stretch/>
        </p:blipFill>
        <p:spPr>
          <a:xfrm>
            <a:off x="7681382" y="3757094"/>
            <a:ext cx="3239154" cy="2352825"/>
          </a:xfrm>
          <a:prstGeom prst="roundRect">
            <a:avLst/>
          </a:prstGeom>
          <a:ln w="57150">
            <a:solidFill>
              <a:schemeClr val="bg1"/>
            </a:solidFill>
          </a:ln>
          <a:effectLst>
            <a:outerShdw blurRad="50800" dist="38100" dir="2700000" algn="tl" rotWithShape="0">
              <a:prstClr val="black">
                <a:alpha val="40000"/>
              </a:prstClr>
            </a:outerShdw>
          </a:effectLst>
        </p:spPr>
      </p:pic>
      <p:pic>
        <p:nvPicPr>
          <p:cNvPr id="12" name="Picture Placeholder 11">
            <a:extLst>
              <a:ext uri="{FF2B5EF4-FFF2-40B4-BE49-F238E27FC236}">
                <a16:creationId xmlns:a16="http://schemas.microsoft.com/office/drawing/2014/main" id="{C6639828-0091-B842-A232-EE1F5EF59B92}"/>
              </a:ext>
            </a:extLst>
          </p:cNvPr>
          <p:cNvPicPr>
            <a:picLocks noGrp="1" noChangeAspect="1"/>
          </p:cNvPicPr>
          <p:nvPr>
            <p:ph type="pic" sz="quarter" idx="4294967295"/>
          </p:nvPr>
        </p:nvPicPr>
        <p:blipFill rotWithShape="1">
          <a:blip r:embed="rId5" cstate="screen">
            <a:extLst>
              <a:ext uri="{28A0092B-C50C-407E-A947-70E740481C1C}">
                <a14:useLocalDpi xmlns:a14="http://schemas.microsoft.com/office/drawing/2010/main"/>
              </a:ext>
            </a:extLst>
          </a:blip>
          <a:srcRect/>
          <a:stretch/>
        </p:blipFill>
        <p:spPr>
          <a:xfrm>
            <a:off x="4647583" y="2224538"/>
            <a:ext cx="3525381" cy="2408923"/>
          </a:xfrm>
          <a:prstGeom prst="roundRect">
            <a:avLst/>
          </a:prstGeom>
          <a:ln w="57150">
            <a:solidFill>
              <a:schemeClr val="bg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E576BBE-1272-4B60-BD65-51B82ED02B73}"/>
              </a:ext>
            </a:extLst>
          </p:cNvPr>
          <p:cNvSpPr txBox="1"/>
          <p:nvPr/>
        </p:nvSpPr>
        <p:spPr>
          <a:xfrm>
            <a:off x="119336" y="6309320"/>
            <a:ext cx="9793088" cy="215444"/>
          </a:xfrm>
          <a:prstGeom prst="rect">
            <a:avLst/>
          </a:prstGeom>
          <a:noFill/>
        </p:spPr>
        <p:txBody>
          <a:bodyPr wrap="square" rtlCol="0">
            <a:spAutoFit/>
          </a:bodyPr>
          <a:lstStyle/>
          <a:p>
            <a:r>
              <a:rPr lang="en-AU" sz="800" dirty="0">
                <a:solidFill>
                  <a:schemeClr val="bg1">
                    <a:lumMod val="75000"/>
                  </a:schemeClr>
                </a:solidFill>
              </a:rPr>
              <a:t>Project Compassion 2020 primary and secondary launch. Photo credit: Caritas Australia</a:t>
            </a:r>
          </a:p>
        </p:txBody>
      </p:sp>
    </p:spTree>
    <p:extLst>
      <p:ext uri="{BB962C8B-B14F-4D97-AF65-F5344CB8AC3E}">
        <p14:creationId xmlns:p14="http://schemas.microsoft.com/office/powerpoint/2010/main" val="2739732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08FA6D22-3598-EE4B-9864-2C0E42CE2F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609" y="4026563"/>
            <a:ext cx="1630357" cy="1630357"/>
          </a:xfrm>
          <a:prstGeom prst="roundRect">
            <a:avLst/>
          </a:prstGeom>
        </p:spPr>
      </p:pic>
      <p:pic>
        <p:nvPicPr>
          <p:cNvPr id="14" name="Picture 13">
            <a:extLst>
              <a:ext uri="{FF2B5EF4-FFF2-40B4-BE49-F238E27FC236}">
                <a16:creationId xmlns:a16="http://schemas.microsoft.com/office/drawing/2014/main" id="{8492DB39-805B-B243-A377-36EB2720BF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9609" y="1700807"/>
            <a:ext cx="1630357" cy="1630357"/>
          </a:xfrm>
          <a:prstGeom prst="roundRect">
            <a:avLst/>
          </a:prstGeom>
          <a:effectLst>
            <a:outerShdw blurRad="50800" dist="38100" dir="2700000" algn="tl" rotWithShape="0">
              <a:prstClr val="black">
                <a:alpha val="40000"/>
              </a:prstClr>
            </a:outerShdw>
          </a:effectLst>
        </p:spPr>
      </p:pic>
      <p:pic>
        <p:nvPicPr>
          <p:cNvPr id="60" name="Picture 59">
            <a:extLst>
              <a:ext uri="{FF2B5EF4-FFF2-40B4-BE49-F238E27FC236}">
                <a16:creationId xmlns:a16="http://schemas.microsoft.com/office/drawing/2014/main" id="{5E0FCB99-EB4A-9541-8CDC-7483E94A5FD0}"/>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2505318" y="1700807"/>
            <a:ext cx="1645264" cy="1630800"/>
          </a:xfrm>
          <a:prstGeom prst="round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prstGeom prst="rect">
            <a:avLst/>
          </a:prstGeom>
        </p:spPr>
        <p:txBody>
          <a:bodyPr/>
          <a:lstStyle/>
          <a:p>
            <a:r>
              <a:rPr lang="en-AU" sz="3200" dirty="0"/>
              <a:t>ACT - Fundraising</a:t>
            </a:r>
          </a:p>
        </p:txBody>
      </p:sp>
      <p:sp>
        <p:nvSpPr>
          <p:cNvPr id="42" name="Rounded Rectangle 41">
            <a:extLst>
              <a:ext uri="{FF2B5EF4-FFF2-40B4-BE49-F238E27FC236}">
                <a16:creationId xmlns:a16="http://schemas.microsoft.com/office/drawing/2014/main" id="{334BCF95-BF1B-934A-AF44-444D216855D5}"/>
              </a:ext>
            </a:extLst>
          </p:cNvPr>
          <p:cNvSpPr/>
          <p:nvPr/>
        </p:nvSpPr>
        <p:spPr>
          <a:xfrm>
            <a:off x="9966582" y="1700807"/>
            <a:ext cx="1630357" cy="163035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8688FB00-542E-794F-A360-E2F157991A66}"/>
              </a:ext>
            </a:extLst>
          </p:cNvPr>
          <p:cNvSpPr/>
          <p:nvPr/>
        </p:nvSpPr>
        <p:spPr>
          <a:xfrm>
            <a:off x="8123039" y="4026564"/>
            <a:ext cx="1630357" cy="163035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C411EE8-1784-D348-9AF1-4AB31E385C66}"/>
              </a:ext>
            </a:extLst>
          </p:cNvPr>
          <p:cNvSpPr txBox="1"/>
          <p:nvPr/>
        </p:nvSpPr>
        <p:spPr>
          <a:xfrm>
            <a:off x="574113" y="3377749"/>
            <a:ext cx="1672253" cy="461665"/>
          </a:xfrm>
          <a:prstGeom prst="rect">
            <a:avLst/>
          </a:prstGeom>
          <a:noFill/>
        </p:spPr>
        <p:txBody>
          <a:bodyPr wrap="none" rtlCol="0">
            <a:spAutoFit/>
          </a:bodyPr>
          <a:lstStyle/>
          <a:p>
            <a:pPr algn="ctr"/>
            <a:r>
              <a:rPr lang="en-AU" sz="1200" b="1" dirty="0">
                <a:solidFill>
                  <a:srgbClr val="0C244C"/>
                </a:solidFill>
              </a:rPr>
              <a:t>Project Compassion</a:t>
            </a:r>
          </a:p>
          <a:p>
            <a:pPr algn="ctr"/>
            <a:endParaRPr lang="en-US" sz="1200" b="1" dirty="0">
              <a:solidFill>
                <a:srgbClr val="0C244C"/>
              </a:solidFill>
            </a:endParaRPr>
          </a:p>
        </p:txBody>
      </p:sp>
      <p:sp>
        <p:nvSpPr>
          <p:cNvPr id="49" name="TextBox 48">
            <a:extLst>
              <a:ext uri="{FF2B5EF4-FFF2-40B4-BE49-F238E27FC236}">
                <a16:creationId xmlns:a16="http://schemas.microsoft.com/office/drawing/2014/main" id="{BBABE300-7A14-AB4F-A7BC-CF0BE7B908F6}"/>
              </a:ext>
            </a:extLst>
          </p:cNvPr>
          <p:cNvSpPr txBox="1"/>
          <p:nvPr/>
        </p:nvSpPr>
        <p:spPr>
          <a:xfrm>
            <a:off x="2628755" y="3377749"/>
            <a:ext cx="1311578" cy="276999"/>
          </a:xfrm>
          <a:prstGeom prst="rect">
            <a:avLst/>
          </a:prstGeom>
          <a:noFill/>
        </p:spPr>
        <p:txBody>
          <a:bodyPr wrap="none" rtlCol="0">
            <a:spAutoFit/>
          </a:bodyPr>
          <a:lstStyle/>
          <a:p>
            <a:pPr algn="ctr"/>
            <a:r>
              <a:rPr lang="en-AU" sz="1200" b="1" dirty="0">
                <a:solidFill>
                  <a:srgbClr val="0C244C"/>
                </a:solidFill>
              </a:rPr>
              <a:t>Caritas Kitchen</a:t>
            </a:r>
            <a:endParaRPr lang="en-US" sz="1200" b="1" dirty="0">
              <a:solidFill>
                <a:srgbClr val="0C244C"/>
              </a:solidFill>
            </a:endParaRPr>
          </a:p>
        </p:txBody>
      </p:sp>
      <p:sp>
        <p:nvSpPr>
          <p:cNvPr id="50" name="TextBox 49">
            <a:extLst>
              <a:ext uri="{FF2B5EF4-FFF2-40B4-BE49-F238E27FC236}">
                <a16:creationId xmlns:a16="http://schemas.microsoft.com/office/drawing/2014/main" id="{DD463897-B9F1-3947-B4AE-7031B1965230}"/>
              </a:ext>
            </a:extLst>
          </p:cNvPr>
          <p:cNvSpPr txBox="1"/>
          <p:nvPr/>
        </p:nvSpPr>
        <p:spPr>
          <a:xfrm>
            <a:off x="4322721" y="3377749"/>
            <a:ext cx="1933093" cy="276999"/>
          </a:xfrm>
          <a:prstGeom prst="rect">
            <a:avLst/>
          </a:prstGeom>
          <a:noFill/>
        </p:spPr>
        <p:txBody>
          <a:bodyPr wrap="none" rtlCol="0">
            <a:spAutoFit/>
          </a:bodyPr>
          <a:lstStyle/>
          <a:p>
            <a:r>
              <a:rPr lang="en-AU" sz="1200" b="1" dirty="0">
                <a:solidFill>
                  <a:srgbClr val="0C244C"/>
                </a:solidFill>
              </a:rPr>
              <a:t>Trusts and Foundations</a:t>
            </a:r>
          </a:p>
        </p:txBody>
      </p:sp>
      <p:sp>
        <p:nvSpPr>
          <p:cNvPr id="51" name="TextBox 50">
            <a:extLst>
              <a:ext uri="{FF2B5EF4-FFF2-40B4-BE49-F238E27FC236}">
                <a16:creationId xmlns:a16="http://schemas.microsoft.com/office/drawing/2014/main" id="{7CCCF802-5FCC-D143-A705-719EF6A0183A}"/>
              </a:ext>
            </a:extLst>
          </p:cNvPr>
          <p:cNvSpPr txBox="1"/>
          <p:nvPr/>
        </p:nvSpPr>
        <p:spPr>
          <a:xfrm>
            <a:off x="6595371" y="3377749"/>
            <a:ext cx="875561" cy="276999"/>
          </a:xfrm>
          <a:prstGeom prst="rect">
            <a:avLst/>
          </a:prstGeom>
          <a:noFill/>
        </p:spPr>
        <p:txBody>
          <a:bodyPr wrap="none" rtlCol="0">
            <a:spAutoFit/>
          </a:bodyPr>
          <a:lstStyle/>
          <a:p>
            <a:pPr algn="ctr"/>
            <a:r>
              <a:rPr lang="en-AU" sz="1200" b="1" dirty="0">
                <a:solidFill>
                  <a:srgbClr val="0C244C"/>
                </a:solidFill>
              </a:rPr>
              <a:t>Bequests</a:t>
            </a:r>
            <a:endParaRPr lang="en-US" sz="1200" b="1" dirty="0">
              <a:solidFill>
                <a:srgbClr val="0C244C"/>
              </a:solidFill>
            </a:endParaRPr>
          </a:p>
        </p:txBody>
      </p:sp>
      <p:sp>
        <p:nvSpPr>
          <p:cNvPr id="52" name="TextBox 51">
            <a:extLst>
              <a:ext uri="{FF2B5EF4-FFF2-40B4-BE49-F238E27FC236}">
                <a16:creationId xmlns:a16="http://schemas.microsoft.com/office/drawing/2014/main" id="{FABB00F5-F310-DF48-B79B-DD8171DFCFD6}"/>
              </a:ext>
            </a:extLst>
          </p:cNvPr>
          <p:cNvSpPr txBox="1"/>
          <p:nvPr/>
        </p:nvSpPr>
        <p:spPr>
          <a:xfrm>
            <a:off x="8165682" y="3377749"/>
            <a:ext cx="1483548" cy="276999"/>
          </a:xfrm>
          <a:prstGeom prst="rect">
            <a:avLst/>
          </a:prstGeom>
          <a:noFill/>
        </p:spPr>
        <p:txBody>
          <a:bodyPr wrap="none" rtlCol="0">
            <a:spAutoFit/>
          </a:bodyPr>
          <a:lstStyle/>
          <a:p>
            <a:pPr algn="ctr"/>
            <a:r>
              <a:rPr lang="en-AU" sz="1200" b="1" dirty="0">
                <a:solidFill>
                  <a:srgbClr val="0C244C"/>
                </a:solidFill>
              </a:rPr>
              <a:t>Workplace Giving</a:t>
            </a:r>
            <a:endParaRPr lang="en-US" sz="1200" b="1" dirty="0">
              <a:solidFill>
                <a:srgbClr val="0C244C"/>
              </a:solidFill>
            </a:endParaRPr>
          </a:p>
        </p:txBody>
      </p:sp>
      <p:sp>
        <p:nvSpPr>
          <p:cNvPr id="53" name="TextBox 52">
            <a:extLst>
              <a:ext uri="{FF2B5EF4-FFF2-40B4-BE49-F238E27FC236}">
                <a16:creationId xmlns:a16="http://schemas.microsoft.com/office/drawing/2014/main" id="{A0E10461-A212-A14D-BA17-31332B1EFD21}"/>
              </a:ext>
            </a:extLst>
          </p:cNvPr>
          <p:cNvSpPr txBox="1"/>
          <p:nvPr/>
        </p:nvSpPr>
        <p:spPr>
          <a:xfrm>
            <a:off x="10200456" y="3377748"/>
            <a:ext cx="1281120" cy="276999"/>
          </a:xfrm>
          <a:prstGeom prst="rect">
            <a:avLst/>
          </a:prstGeom>
          <a:noFill/>
        </p:spPr>
        <p:txBody>
          <a:bodyPr wrap="none" rtlCol="0">
            <a:spAutoFit/>
          </a:bodyPr>
          <a:lstStyle/>
          <a:p>
            <a:r>
              <a:rPr lang="en-AU" sz="1200" b="1" dirty="0">
                <a:solidFill>
                  <a:srgbClr val="0C244C"/>
                </a:solidFill>
              </a:rPr>
              <a:t>Regular Giving</a:t>
            </a:r>
          </a:p>
        </p:txBody>
      </p:sp>
      <p:sp>
        <p:nvSpPr>
          <p:cNvPr id="54" name="TextBox 53">
            <a:extLst>
              <a:ext uri="{FF2B5EF4-FFF2-40B4-BE49-F238E27FC236}">
                <a16:creationId xmlns:a16="http://schemas.microsoft.com/office/drawing/2014/main" id="{2591CAC4-F2E9-EB4A-B8CE-0167301C7972}"/>
              </a:ext>
            </a:extLst>
          </p:cNvPr>
          <p:cNvSpPr txBox="1"/>
          <p:nvPr/>
        </p:nvSpPr>
        <p:spPr>
          <a:xfrm>
            <a:off x="973345" y="5753202"/>
            <a:ext cx="942887" cy="276999"/>
          </a:xfrm>
          <a:prstGeom prst="rect">
            <a:avLst/>
          </a:prstGeom>
          <a:noFill/>
        </p:spPr>
        <p:txBody>
          <a:bodyPr wrap="none" rtlCol="0">
            <a:spAutoFit/>
          </a:bodyPr>
          <a:lstStyle/>
          <a:p>
            <a:pPr algn="ctr"/>
            <a:r>
              <a:rPr lang="en-AU" sz="1200" b="1" dirty="0">
                <a:solidFill>
                  <a:srgbClr val="0C244C"/>
                </a:solidFill>
              </a:rPr>
              <a:t>Caritas Ks</a:t>
            </a:r>
          </a:p>
        </p:txBody>
      </p:sp>
      <p:sp>
        <p:nvSpPr>
          <p:cNvPr id="55" name="TextBox 54">
            <a:extLst>
              <a:ext uri="{FF2B5EF4-FFF2-40B4-BE49-F238E27FC236}">
                <a16:creationId xmlns:a16="http://schemas.microsoft.com/office/drawing/2014/main" id="{F8A3F76F-726F-7549-990B-6B1622390AC7}"/>
              </a:ext>
            </a:extLst>
          </p:cNvPr>
          <p:cNvSpPr txBox="1"/>
          <p:nvPr/>
        </p:nvSpPr>
        <p:spPr>
          <a:xfrm>
            <a:off x="2663961" y="5753202"/>
            <a:ext cx="1308371" cy="461665"/>
          </a:xfrm>
          <a:prstGeom prst="rect">
            <a:avLst/>
          </a:prstGeom>
          <a:noFill/>
        </p:spPr>
        <p:txBody>
          <a:bodyPr wrap="none" rtlCol="0">
            <a:spAutoFit/>
          </a:bodyPr>
          <a:lstStyle/>
          <a:p>
            <a:pPr algn="ctr"/>
            <a:r>
              <a:rPr lang="en-AU" sz="1200" b="1" dirty="0">
                <a:solidFill>
                  <a:srgbClr val="0C244C"/>
                </a:solidFill>
              </a:rPr>
              <a:t>Global Gifts for</a:t>
            </a:r>
          </a:p>
          <a:p>
            <a:pPr algn="ctr"/>
            <a:r>
              <a:rPr lang="en-AU" sz="1200" b="1" dirty="0">
                <a:solidFill>
                  <a:srgbClr val="0C244C"/>
                </a:solidFill>
              </a:rPr>
              <a:t>Christmas</a:t>
            </a:r>
          </a:p>
        </p:txBody>
      </p:sp>
      <p:sp>
        <p:nvSpPr>
          <p:cNvPr id="56" name="TextBox 55">
            <a:extLst>
              <a:ext uri="{FF2B5EF4-FFF2-40B4-BE49-F238E27FC236}">
                <a16:creationId xmlns:a16="http://schemas.microsoft.com/office/drawing/2014/main" id="{D0E41D5B-5DBF-2B43-B1CB-9B63C0D3BB86}"/>
              </a:ext>
            </a:extLst>
          </p:cNvPr>
          <p:cNvSpPr txBox="1"/>
          <p:nvPr/>
        </p:nvSpPr>
        <p:spPr>
          <a:xfrm>
            <a:off x="4522647" y="5753202"/>
            <a:ext cx="1391728" cy="276999"/>
          </a:xfrm>
          <a:prstGeom prst="rect">
            <a:avLst/>
          </a:prstGeom>
          <a:noFill/>
        </p:spPr>
        <p:txBody>
          <a:bodyPr wrap="none" rtlCol="0">
            <a:spAutoFit/>
          </a:bodyPr>
          <a:lstStyle/>
          <a:p>
            <a:pPr algn="ctr"/>
            <a:r>
              <a:rPr lang="en-AU" sz="1200" b="1" dirty="0">
                <a:solidFill>
                  <a:srgbClr val="0C244C"/>
                </a:solidFill>
              </a:rPr>
              <a:t>Major Donations</a:t>
            </a:r>
          </a:p>
        </p:txBody>
      </p:sp>
      <p:sp>
        <p:nvSpPr>
          <p:cNvPr id="57" name="TextBox 56">
            <a:extLst>
              <a:ext uri="{FF2B5EF4-FFF2-40B4-BE49-F238E27FC236}">
                <a16:creationId xmlns:a16="http://schemas.microsoft.com/office/drawing/2014/main" id="{EEDD7398-F90E-0442-9806-12969770B3B0}"/>
              </a:ext>
            </a:extLst>
          </p:cNvPr>
          <p:cNvSpPr txBox="1"/>
          <p:nvPr/>
        </p:nvSpPr>
        <p:spPr>
          <a:xfrm>
            <a:off x="6502846" y="5753202"/>
            <a:ext cx="1124027" cy="461665"/>
          </a:xfrm>
          <a:prstGeom prst="rect">
            <a:avLst/>
          </a:prstGeom>
          <a:noFill/>
        </p:spPr>
        <p:txBody>
          <a:bodyPr wrap="none" rtlCol="0">
            <a:spAutoFit/>
          </a:bodyPr>
          <a:lstStyle/>
          <a:p>
            <a:pPr algn="ctr"/>
            <a:r>
              <a:rPr lang="en-AU" sz="1200" b="1" dirty="0">
                <a:solidFill>
                  <a:srgbClr val="0C244C"/>
                </a:solidFill>
              </a:rPr>
              <a:t>Corporate</a:t>
            </a:r>
          </a:p>
          <a:p>
            <a:pPr algn="ctr"/>
            <a:r>
              <a:rPr lang="en-AU" sz="1200" b="1" dirty="0">
                <a:solidFill>
                  <a:srgbClr val="0C244C"/>
                </a:solidFill>
              </a:rPr>
              <a:t>Partnerships</a:t>
            </a:r>
          </a:p>
        </p:txBody>
      </p:sp>
      <p:sp>
        <p:nvSpPr>
          <p:cNvPr id="58" name="TextBox 57">
            <a:extLst>
              <a:ext uri="{FF2B5EF4-FFF2-40B4-BE49-F238E27FC236}">
                <a16:creationId xmlns:a16="http://schemas.microsoft.com/office/drawing/2014/main" id="{EE402653-FF39-C040-B464-85B70BBDBFAE}"/>
              </a:ext>
            </a:extLst>
          </p:cNvPr>
          <p:cNvSpPr txBox="1"/>
          <p:nvPr/>
        </p:nvSpPr>
        <p:spPr>
          <a:xfrm>
            <a:off x="8058410" y="5753202"/>
            <a:ext cx="1738874" cy="276999"/>
          </a:xfrm>
          <a:prstGeom prst="rect">
            <a:avLst/>
          </a:prstGeom>
          <a:noFill/>
        </p:spPr>
        <p:txBody>
          <a:bodyPr wrap="none" rtlCol="0">
            <a:spAutoFit/>
          </a:bodyPr>
          <a:lstStyle/>
          <a:p>
            <a:pPr algn="ctr"/>
            <a:r>
              <a:rPr lang="en-AU" sz="1200" b="1" dirty="0">
                <a:solidFill>
                  <a:srgbClr val="0C244C"/>
                </a:solidFill>
              </a:rPr>
              <a:t>Women for the World</a:t>
            </a:r>
          </a:p>
        </p:txBody>
      </p:sp>
      <p:sp>
        <p:nvSpPr>
          <p:cNvPr id="59" name="TextBox 58">
            <a:extLst>
              <a:ext uri="{FF2B5EF4-FFF2-40B4-BE49-F238E27FC236}">
                <a16:creationId xmlns:a16="http://schemas.microsoft.com/office/drawing/2014/main" id="{95B31E9A-7FF2-6740-A40F-463A1CC13DD4}"/>
              </a:ext>
            </a:extLst>
          </p:cNvPr>
          <p:cNvSpPr txBox="1"/>
          <p:nvPr/>
        </p:nvSpPr>
        <p:spPr>
          <a:xfrm>
            <a:off x="10155572" y="5753202"/>
            <a:ext cx="1247457" cy="276999"/>
          </a:xfrm>
          <a:prstGeom prst="rect">
            <a:avLst/>
          </a:prstGeom>
          <a:noFill/>
        </p:spPr>
        <p:txBody>
          <a:bodyPr wrap="none" rtlCol="0">
            <a:spAutoFit/>
          </a:bodyPr>
          <a:lstStyle/>
          <a:p>
            <a:pPr algn="ctr"/>
            <a:r>
              <a:rPr lang="en-AU" sz="1200" b="1" dirty="0">
                <a:solidFill>
                  <a:srgbClr val="0C244C"/>
                </a:solidFill>
              </a:rPr>
              <a:t>Donation Gifts</a:t>
            </a:r>
          </a:p>
        </p:txBody>
      </p:sp>
      <p:pic>
        <p:nvPicPr>
          <p:cNvPr id="64" name="Picture 63">
            <a:extLst>
              <a:ext uri="{FF2B5EF4-FFF2-40B4-BE49-F238E27FC236}">
                <a16:creationId xmlns:a16="http://schemas.microsoft.com/office/drawing/2014/main" id="{C135E0BB-AFE7-8C43-BB69-5747F764D1C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69365" y="4026563"/>
            <a:ext cx="1630357" cy="1630357"/>
          </a:xfrm>
          <a:prstGeom prst="roundRect">
            <a:avLst/>
          </a:prstGeom>
        </p:spPr>
      </p:pic>
      <p:pic>
        <p:nvPicPr>
          <p:cNvPr id="65" name="Picture 64">
            <a:extLst>
              <a:ext uri="{FF2B5EF4-FFF2-40B4-BE49-F238E27FC236}">
                <a16:creationId xmlns:a16="http://schemas.microsoft.com/office/drawing/2014/main" id="{167817D4-B4BF-7540-B250-7BB64F0383DC}"/>
              </a:ext>
            </a:extLst>
          </p:cNvPr>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4389900" y="1698808"/>
            <a:ext cx="1645264" cy="1630800"/>
          </a:xfrm>
          <a:prstGeom prst="roundRect">
            <a:avLst/>
          </a:prstGeom>
          <a:effectLst>
            <a:outerShdw blurRad="50800" dist="38100" dir="2700000" algn="tl" rotWithShape="0">
              <a:prstClr val="black">
                <a:alpha val="40000"/>
              </a:prstClr>
            </a:outerShdw>
          </a:effectLst>
        </p:spPr>
      </p:pic>
      <p:pic>
        <p:nvPicPr>
          <p:cNvPr id="66" name="Picture 65">
            <a:extLst>
              <a:ext uri="{FF2B5EF4-FFF2-40B4-BE49-F238E27FC236}">
                <a16:creationId xmlns:a16="http://schemas.microsoft.com/office/drawing/2014/main" id="{01CD5DEF-B855-0948-BF09-E0F06DC9C0B5}"/>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4342722" y="4026564"/>
            <a:ext cx="1645264" cy="1630800"/>
          </a:xfrm>
          <a:prstGeom prst="roundRect">
            <a:avLst/>
          </a:prstGeom>
          <a:effectLst>
            <a:outerShdw blurRad="50800" dist="38100" dir="2700000" algn="tl" rotWithShape="0">
              <a:prstClr val="black">
                <a:alpha val="40000"/>
              </a:prstClr>
            </a:outerShdw>
          </a:effectLst>
        </p:spPr>
      </p:pic>
      <p:pic>
        <p:nvPicPr>
          <p:cNvPr id="67" name="Picture 66">
            <a:extLst>
              <a:ext uri="{FF2B5EF4-FFF2-40B4-BE49-F238E27FC236}">
                <a16:creationId xmlns:a16="http://schemas.microsoft.com/office/drawing/2014/main" id="{6FA29E90-4722-6441-8FCB-26B26EAADF44}"/>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8123039" y="1698808"/>
            <a:ext cx="1645264" cy="1630800"/>
          </a:xfrm>
          <a:prstGeom prst="roundRect">
            <a:avLst/>
          </a:prstGeom>
          <a:effectLst>
            <a:outerShdw blurRad="50800" dist="38100" dir="2700000" algn="tl" rotWithShape="0">
              <a:prstClr val="black">
                <a:alpha val="40000"/>
              </a:prstClr>
            </a:outerShdw>
          </a:effectLst>
        </p:spPr>
      </p:pic>
      <p:pic>
        <p:nvPicPr>
          <p:cNvPr id="69" name="Picture 68">
            <a:extLst>
              <a:ext uri="{FF2B5EF4-FFF2-40B4-BE49-F238E27FC236}">
                <a16:creationId xmlns:a16="http://schemas.microsoft.com/office/drawing/2014/main" id="{58E7984F-CBC2-EB43-9FF8-9F61FB008725}"/>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10018416" y="4026341"/>
            <a:ext cx="1645200" cy="1630800"/>
          </a:xfrm>
          <a:prstGeom prst="roundRect">
            <a:avLst/>
          </a:prstGeom>
          <a:effectLst>
            <a:outerShdw blurRad="50800" dist="38100" dir="2700000" algn="tl" rotWithShape="0">
              <a:prstClr val="black">
                <a:alpha val="40000"/>
              </a:prstClr>
            </a:outerShdw>
          </a:effectLst>
        </p:spPr>
      </p:pic>
      <p:pic>
        <p:nvPicPr>
          <p:cNvPr id="70" name="Picture 69">
            <a:extLst>
              <a:ext uri="{FF2B5EF4-FFF2-40B4-BE49-F238E27FC236}">
                <a16:creationId xmlns:a16="http://schemas.microsoft.com/office/drawing/2014/main" id="{FE2A4611-45BB-F840-B79B-BB76CB6E6035}"/>
              </a:ext>
            </a:extLst>
          </p:cNvPr>
          <p:cNvPicPr>
            <a:picLocks/>
          </p:cNvPicPr>
          <p:nvPr/>
        </p:nvPicPr>
        <p:blipFill rotWithShape="1">
          <a:blip r:embed="rId11" cstate="print">
            <a:extLst>
              <a:ext uri="{28A0092B-C50C-407E-A947-70E740481C1C}">
                <a14:useLocalDpi xmlns:a14="http://schemas.microsoft.com/office/drawing/2010/main"/>
              </a:ext>
            </a:extLst>
          </a:blip>
          <a:srcRect/>
          <a:stretch/>
        </p:blipFill>
        <p:spPr>
          <a:xfrm>
            <a:off x="6266810" y="1700806"/>
            <a:ext cx="1645264" cy="1630800"/>
          </a:xfrm>
          <a:prstGeom prst="roundRect">
            <a:avLst/>
          </a:prstGeom>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1D70905D-C690-1C45-A102-227EF8D868EA}"/>
              </a:ext>
            </a:extLst>
          </p:cNvPr>
          <p:cNvPicPr>
            <a:picLocks/>
          </p:cNvPicPr>
          <p:nvPr/>
        </p:nvPicPr>
        <p:blipFill rotWithShape="1">
          <a:blip r:embed="rId12" cstate="print">
            <a:extLst>
              <a:ext uri="{28A0092B-C50C-407E-A947-70E740481C1C}">
                <a14:useLocalDpi xmlns:a14="http://schemas.microsoft.com/office/drawing/2010/main"/>
              </a:ext>
            </a:extLst>
          </a:blip>
          <a:srcRect/>
          <a:stretch/>
        </p:blipFill>
        <p:spPr>
          <a:xfrm>
            <a:off x="6234775" y="4026564"/>
            <a:ext cx="1645264" cy="1630800"/>
          </a:xfrm>
          <a:prstGeom prst="roundRect">
            <a:avLst/>
          </a:prstGeom>
          <a:effectLst>
            <a:outerShdw blurRad="50800" dist="38100" dir="2700000" algn="tl" rotWithShape="0">
              <a:prstClr val="black">
                <a:alpha val="40000"/>
              </a:prstClr>
            </a:outerShdw>
          </a:effectLst>
        </p:spPr>
      </p:pic>
      <p:pic>
        <p:nvPicPr>
          <p:cNvPr id="2" name="Graphic 1">
            <a:extLst>
              <a:ext uri="{FF2B5EF4-FFF2-40B4-BE49-F238E27FC236}">
                <a16:creationId xmlns:a16="http://schemas.microsoft.com/office/drawing/2014/main" id="{2B049125-07EA-4D05-AA0C-037193440B53}"/>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l="36124" t="7741" b="63232"/>
          <a:stretch/>
        </p:blipFill>
        <p:spPr>
          <a:xfrm>
            <a:off x="10155572" y="1700807"/>
            <a:ext cx="1173774" cy="1630357"/>
          </a:xfrm>
          <a:prstGeom prst="rect">
            <a:avLst/>
          </a:prstGeom>
        </p:spPr>
      </p:pic>
      <p:pic>
        <p:nvPicPr>
          <p:cNvPr id="4" name="Picture 3">
            <a:extLst>
              <a:ext uri="{FF2B5EF4-FFF2-40B4-BE49-F238E27FC236}">
                <a16:creationId xmlns:a16="http://schemas.microsoft.com/office/drawing/2014/main" id="{B4F667D6-8030-4FE3-BBFC-BDADE0CC21C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88556" y="4509192"/>
            <a:ext cx="1507844" cy="648000"/>
          </a:xfrm>
          <a:prstGeom prst="rect">
            <a:avLst/>
          </a:prstGeom>
        </p:spPr>
      </p:pic>
    </p:spTree>
    <p:extLst>
      <p:ext uri="{BB962C8B-B14F-4D97-AF65-F5344CB8AC3E}">
        <p14:creationId xmlns:p14="http://schemas.microsoft.com/office/powerpoint/2010/main" val="4241971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A009019-5E10-1F42-A3E9-BD2EA999A32E}"/>
              </a:ext>
            </a:extLst>
          </p:cNvPr>
          <p:cNvSpPr>
            <a:spLocks noGrp="1"/>
          </p:cNvSpPr>
          <p:nvPr>
            <p:ph type="body" sz="quarter" idx="13"/>
          </p:nvPr>
        </p:nvSpPr>
        <p:spPr>
          <a:xfrm>
            <a:off x="479379" y="2177480"/>
            <a:ext cx="3312365" cy="3771800"/>
          </a:xfrm>
        </p:spPr>
        <p:txBody>
          <a:bodyPr/>
          <a:lstStyle/>
          <a:p>
            <a:pPr>
              <a:lnSpc>
                <a:spcPct val="100000"/>
              </a:lnSpc>
            </a:pPr>
            <a:r>
              <a:rPr lang="en-AU" sz="2400" dirty="0"/>
              <a:t>For people experiencing poverty and marginalisation, their families and communities, Caritas partners, workers</a:t>
            </a:r>
          </a:p>
          <a:p>
            <a:pPr>
              <a:lnSpc>
                <a:spcPct val="100000"/>
              </a:lnSpc>
            </a:pPr>
            <a:endParaRPr lang="en-US" sz="2400" dirty="0"/>
          </a:p>
        </p:txBody>
      </p:sp>
      <p:sp>
        <p:nvSpPr>
          <p:cNvPr id="8" name="Title 7">
            <a:extLst>
              <a:ext uri="{FF2B5EF4-FFF2-40B4-BE49-F238E27FC236}">
                <a16:creationId xmlns:a16="http://schemas.microsoft.com/office/drawing/2014/main" id="{C744BB42-135B-9C43-8732-A2EDC21C030B}"/>
              </a:ext>
            </a:extLst>
          </p:cNvPr>
          <p:cNvSpPr>
            <a:spLocks noGrp="1"/>
          </p:cNvSpPr>
          <p:nvPr>
            <p:ph type="title"/>
          </p:nvPr>
        </p:nvSpPr>
        <p:spPr>
          <a:xfrm>
            <a:off x="335360" y="1124744"/>
            <a:ext cx="5328592" cy="963489"/>
          </a:xfrm>
        </p:spPr>
        <p:txBody>
          <a:bodyPr/>
          <a:lstStyle/>
          <a:p>
            <a:r>
              <a:rPr lang="en-AU" dirty="0"/>
              <a:t>Pray</a:t>
            </a:r>
            <a:endParaRPr lang="en-US" dirty="0"/>
          </a:p>
        </p:txBody>
      </p:sp>
      <p:sp>
        <p:nvSpPr>
          <p:cNvPr id="11" name="Text Placeholder 15">
            <a:extLst>
              <a:ext uri="{FF2B5EF4-FFF2-40B4-BE49-F238E27FC236}">
                <a16:creationId xmlns:a16="http://schemas.microsoft.com/office/drawing/2014/main" id="{0A923EE7-78B3-B645-AC7E-F672A65165FE}"/>
              </a:ext>
            </a:extLst>
          </p:cNvPr>
          <p:cNvSpPr txBox="1">
            <a:spLocks/>
          </p:cNvSpPr>
          <p:nvPr/>
        </p:nvSpPr>
        <p:spPr>
          <a:xfrm>
            <a:off x="7896200" y="2320826"/>
            <a:ext cx="3600400" cy="1287239"/>
          </a:xfrm>
          <a:prstGeom prst="rect">
            <a:avLst/>
          </a:prstGeom>
        </p:spPr>
        <p:txBody>
          <a:bodyPr>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4000" b="1" dirty="0">
                <a:solidFill>
                  <a:srgbClr val="0C244C"/>
                </a:solidFill>
                <a:latin typeface="Garamond" panose="02020404030301010803" pitchFamily="18" charset="0"/>
              </a:rPr>
              <a:t>…. Without </a:t>
            </a:r>
          </a:p>
          <a:p>
            <a:pPr>
              <a:lnSpc>
                <a:spcPct val="100000"/>
              </a:lnSpc>
            </a:pPr>
            <a:r>
              <a:rPr lang="en-AU" sz="4000" b="1" dirty="0">
                <a:solidFill>
                  <a:srgbClr val="0C244C"/>
                </a:solidFill>
                <a:latin typeface="Garamond" panose="02020404030301010803" pitchFamily="18" charset="0"/>
              </a:rPr>
              <a:t>ceasing…’</a:t>
            </a:r>
          </a:p>
          <a:p>
            <a:pPr>
              <a:lnSpc>
                <a:spcPct val="100000"/>
              </a:lnSpc>
            </a:pPr>
            <a:endParaRPr lang="en-AU" sz="4000" b="1" dirty="0">
              <a:solidFill>
                <a:srgbClr val="0C244C"/>
              </a:solidFill>
              <a:latin typeface="Garamond" panose="02020404030301010803" pitchFamily="18" charset="0"/>
            </a:endParaRPr>
          </a:p>
          <a:p>
            <a:pPr algn="r">
              <a:lnSpc>
                <a:spcPct val="100000"/>
              </a:lnSpc>
              <a:spcBef>
                <a:spcPts val="150"/>
              </a:spcBef>
            </a:pPr>
            <a:r>
              <a:rPr lang="en-AU" sz="2400" b="1" dirty="0">
                <a:solidFill>
                  <a:srgbClr val="0C244C"/>
                </a:solidFill>
                <a:latin typeface="Garamond" panose="02020404030301010803" pitchFamily="18" charset="0"/>
              </a:rPr>
              <a:t>1 Thessalonian 5:17</a:t>
            </a:r>
          </a:p>
        </p:txBody>
      </p:sp>
      <p:sp>
        <p:nvSpPr>
          <p:cNvPr id="12" name="Freeform: Shape 3">
            <a:extLst>
              <a:ext uri="{FF2B5EF4-FFF2-40B4-BE49-F238E27FC236}">
                <a16:creationId xmlns:a16="http://schemas.microsoft.com/office/drawing/2014/main" id="{B016213E-FAA0-5F46-969B-FC217ADCDD1B}"/>
              </a:ext>
            </a:extLst>
          </p:cNvPr>
          <p:cNvSpPr/>
          <p:nvPr/>
        </p:nvSpPr>
        <p:spPr>
          <a:xfrm>
            <a:off x="7464152" y="2182714"/>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86075"/>
          </a:solidFill>
          <a:ln w="9525" cap="flat">
            <a:noFill/>
            <a:prstDash val="solid"/>
            <a:miter/>
          </a:ln>
        </p:spPr>
        <p:txBody>
          <a:bodyPr rtlCol="0" anchor="ctr"/>
          <a:lstStyle/>
          <a:p>
            <a:endParaRPr lang="en-AU"/>
          </a:p>
        </p:txBody>
      </p:sp>
      <p:sp>
        <p:nvSpPr>
          <p:cNvPr id="13" name="Freeform: Shape 5">
            <a:extLst>
              <a:ext uri="{FF2B5EF4-FFF2-40B4-BE49-F238E27FC236}">
                <a16:creationId xmlns:a16="http://schemas.microsoft.com/office/drawing/2014/main" id="{9506AE6F-CE82-2E42-A5B6-6B777417042B}"/>
              </a:ext>
            </a:extLst>
          </p:cNvPr>
          <p:cNvSpPr/>
          <p:nvPr/>
        </p:nvSpPr>
        <p:spPr>
          <a:xfrm>
            <a:off x="10632504" y="3608065"/>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86075"/>
          </a:solidFill>
          <a:ln w="9525" cap="flat">
            <a:noFill/>
            <a:prstDash val="solid"/>
            <a:miter/>
          </a:ln>
        </p:spPr>
        <p:txBody>
          <a:bodyPr rtlCol="0" anchor="ctr"/>
          <a:lstStyle/>
          <a:p>
            <a:endParaRPr lang="en-AU"/>
          </a:p>
        </p:txBody>
      </p:sp>
      <p:pic>
        <p:nvPicPr>
          <p:cNvPr id="19" name="Picture 18">
            <a:extLst>
              <a:ext uri="{FF2B5EF4-FFF2-40B4-BE49-F238E27FC236}">
                <a16:creationId xmlns:a16="http://schemas.microsoft.com/office/drawing/2014/main" id="{D042F4B8-9990-0841-9C23-213BE8670755}"/>
              </a:ext>
            </a:extLst>
          </p:cNvPr>
          <p:cNvPicPr>
            <a:picLocks noChangeAspect="1"/>
          </p:cNvPicPr>
          <p:nvPr/>
        </p:nvPicPr>
        <p:blipFill>
          <a:blip r:embed="rId3">
            <a:alphaModFix amt="50000"/>
          </a:blip>
          <a:stretch>
            <a:fillRect/>
          </a:stretch>
        </p:blipFill>
        <p:spPr>
          <a:xfrm>
            <a:off x="3644838" y="3229063"/>
            <a:ext cx="1984698" cy="2788029"/>
          </a:xfrm>
          <a:prstGeom prst="rect">
            <a:avLst/>
          </a:prstGeom>
          <a:noFill/>
        </p:spPr>
      </p:pic>
    </p:spTree>
    <p:extLst>
      <p:ext uri="{BB962C8B-B14F-4D97-AF65-F5344CB8AC3E}">
        <p14:creationId xmlns:p14="http://schemas.microsoft.com/office/powerpoint/2010/main" val="322777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38FC0-31FA-6344-A903-5D047B9D6AB2}"/>
              </a:ext>
            </a:extLst>
          </p:cNvPr>
          <p:cNvSpPr>
            <a:spLocks noGrp="1"/>
          </p:cNvSpPr>
          <p:nvPr>
            <p:ph type="ctrTitle"/>
          </p:nvPr>
        </p:nvSpPr>
        <p:spPr>
          <a:xfrm>
            <a:off x="549395" y="3501008"/>
            <a:ext cx="5402590" cy="2200607"/>
          </a:xfrm>
          <a:prstGeom prst="rect">
            <a:avLst/>
          </a:prstGeom>
        </p:spPr>
        <p:txBody>
          <a:bodyPr/>
          <a:lstStyle/>
          <a:p>
            <a:pPr>
              <a:lnSpc>
                <a:spcPct val="100000"/>
              </a:lnSpc>
            </a:pPr>
            <a:r>
              <a:rPr lang="en-AU" sz="3600" dirty="0">
                <a:latin typeface="Arial" panose="020B0604020202020204" pitchFamily="34" charset="0"/>
              </a:rPr>
              <a:t>OUR WORK IS GUIDED BY THE PRINCIPLES OF CATHOLIC SOCIAL TEACHING</a:t>
            </a:r>
          </a:p>
        </p:txBody>
      </p:sp>
      <p:sp>
        <p:nvSpPr>
          <p:cNvPr id="11" name="Text Placeholder 2">
            <a:extLst>
              <a:ext uri="{FF2B5EF4-FFF2-40B4-BE49-F238E27FC236}">
                <a16:creationId xmlns:a16="http://schemas.microsoft.com/office/drawing/2014/main" id="{37C2E7F2-2196-BB48-B36C-2A9D94BCA426}"/>
              </a:ext>
            </a:extLst>
          </p:cNvPr>
          <p:cNvSpPr txBox="1">
            <a:spLocks/>
          </p:cNvSpPr>
          <p:nvPr/>
        </p:nvSpPr>
        <p:spPr>
          <a:xfrm>
            <a:off x="6456040" y="3186052"/>
            <a:ext cx="5069902" cy="2830518"/>
          </a:xfrm>
          <a:prstGeom prst="rect">
            <a:avLst/>
          </a:prstGeom>
        </p:spPr>
        <p:txBody>
          <a:bodyPr lIns="91440" tIns="45720" rIns="91440" bIns="45720" anchor="t">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spcBef>
                <a:spcPts val="150"/>
              </a:spcBef>
            </a:pPr>
            <a:r>
              <a:rPr lang="en-AU" sz="2400" b="1" dirty="0">
                <a:solidFill>
                  <a:srgbClr val="0C244C"/>
                </a:solidFill>
                <a:latin typeface="Arial" panose="020B0604020202020204" pitchFamily="34" charset="0"/>
              </a:rPr>
              <a:t>WE BELIEVE IN:</a:t>
            </a:r>
          </a:p>
          <a:p>
            <a:pPr algn="l">
              <a:lnSpc>
                <a:spcPct val="100000"/>
              </a:lnSpc>
              <a:spcBef>
                <a:spcPts val="150"/>
              </a:spcBef>
            </a:pPr>
            <a:r>
              <a:rPr lang="en-AU" sz="900" b="1" dirty="0">
                <a:solidFill>
                  <a:srgbClr val="0C244C"/>
                </a:solidFill>
                <a:latin typeface="Arial" panose="020B0604020202020204" pitchFamily="34" charset="0"/>
              </a:rPr>
              <a:t>  </a:t>
            </a:r>
            <a:endParaRPr lang="en-AU" sz="1800" b="1" dirty="0">
              <a:solidFill>
                <a:srgbClr val="0C244C"/>
              </a:solidFill>
              <a:latin typeface="Arial" panose="020B0604020202020204" pitchFamily="34" charset="0"/>
            </a:endParaRPr>
          </a:p>
          <a:p>
            <a:pPr algn="l">
              <a:lnSpc>
                <a:spcPct val="100000"/>
              </a:lnSpc>
              <a:spcBef>
                <a:spcPts val="150"/>
              </a:spcBef>
              <a:spcAft>
                <a:spcPts val="600"/>
              </a:spcAft>
            </a:pPr>
            <a:r>
              <a:rPr lang="en-AU" sz="1600" dirty="0">
                <a:solidFill>
                  <a:srgbClr val="0C244C"/>
                </a:solidFill>
                <a:latin typeface="Arial" panose="020B0604020202020204" pitchFamily="34" charset="0"/>
                <a:ea typeface="Roboto" panose="02000000000000000000" pitchFamily="2" charset="0"/>
              </a:rPr>
              <a:t>HUMAN DIGNITY</a:t>
            </a:r>
          </a:p>
          <a:p>
            <a:pPr algn="l">
              <a:lnSpc>
                <a:spcPct val="100000"/>
              </a:lnSpc>
              <a:spcBef>
                <a:spcPts val="150"/>
              </a:spcBef>
              <a:spcAft>
                <a:spcPts val="600"/>
              </a:spcAft>
            </a:pPr>
            <a:r>
              <a:rPr lang="en-AU" sz="1600" dirty="0">
                <a:solidFill>
                  <a:srgbClr val="0C244C"/>
                </a:solidFill>
                <a:latin typeface="Arial" panose="020B0604020202020204" pitchFamily="34" charset="0"/>
                <a:ea typeface="Roboto" panose="02000000000000000000" pitchFamily="2" charset="0"/>
              </a:rPr>
              <a:t>THE COMMON GOOD</a:t>
            </a:r>
          </a:p>
          <a:p>
            <a:pPr algn="l">
              <a:lnSpc>
                <a:spcPct val="100000"/>
              </a:lnSpc>
              <a:spcBef>
                <a:spcPts val="150"/>
              </a:spcBef>
              <a:spcAft>
                <a:spcPts val="600"/>
              </a:spcAft>
            </a:pPr>
            <a:r>
              <a:rPr lang="en-AU" sz="1600" dirty="0">
                <a:solidFill>
                  <a:srgbClr val="0C244C"/>
                </a:solidFill>
                <a:latin typeface="Arial" panose="020B0604020202020204" pitchFamily="34" charset="0"/>
                <a:ea typeface="Roboto" panose="02000000000000000000" pitchFamily="2" charset="0"/>
              </a:rPr>
              <a:t>SOLIDARITY</a:t>
            </a:r>
          </a:p>
          <a:p>
            <a:pPr algn="l">
              <a:lnSpc>
                <a:spcPct val="100000"/>
              </a:lnSpc>
              <a:spcBef>
                <a:spcPts val="150"/>
              </a:spcBef>
              <a:spcAft>
                <a:spcPts val="600"/>
              </a:spcAft>
            </a:pPr>
            <a:r>
              <a:rPr lang="en-AU" sz="1600" dirty="0">
                <a:solidFill>
                  <a:srgbClr val="0C244C"/>
                </a:solidFill>
                <a:latin typeface="Arial" panose="020B0604020202020204" pitchFamily="34" charset="0"/>
                <a:ea typeface="Roboto" panose="02000000000000000000" pitchFamily="2" charset="0"/>
              </a:rPr>
              <a:t>SUBSIDIARITY</a:t>
            </a:r>
          </a:p>
          <a:p>
            <a:pPr algn="l">
              <a:lnSpc>
                <a:spcPct val="100000"/>
              </a:lnSpc>
              <a:spcBef>
                <a:spcPts val="150"/>
              </a:spcBef>
              <a:spcAft>
                <a:spcPts val="600"/>
              </a:spcAft>
            </a:pPr>
            <a:r>
              <a:rPr lang="en-AU" sz="1600" dirty="0">
                <a:solidFill>
                  <a:srgbClr val="0C244C"/>
                </a:solidFill>
                <a:latin typeface="Arial" panose="020B0604020202020204" pitchFamily="34" charset="0"/>
                <a:ea typeface="Roboto" panose="02000000000000000000" pitchFamily="2" charset="0"/>
              </a:rPr>
              <a:t>PARTICIPATION</a:t>
            </a:r>
          </a:p>
          <a:p>
            <a:pPr algn="l">
              <a:lnSpc>
                <a:spcPct val="100000"/>
              </a:lnSpc>
              <a:spcBef>
                <a:spcPts val="150"/>
              </a:spcBef>
              <a:spcAft>
                <a:spcPts val="600"/>
              </a:spcAft>
            </a:pPr>
            <a:r>
              <a:rPr lang="en-AU" sz="1600" dirty="0">
                <a:solidFill>
                  <a:srgbClr val="0C244C"/>
                </a:solidFill>
                <a:latin typeface="Arial" panose="020B0604020202020204" pitchFamily="34" charset="0"/>
                <a:ea typeface="Roboto" panose="02000000000000000000" pitchFamily="2" charset="0"/>
              </a:rPr>
              <a:t>PREFERENTIAL OPTION FOR THE POOR</a:t>
            </a:r>
          </a:p>
          <a:p>
            <a:pPr algn="l">
              <a:lnSpc>
                <a:spcPct val="100000"/>
              </a:lnSpc>
              <a:spcBef>
                <a:spcPts val="150"/>
              </a:spcBef>
              <a:spcAft>
                <a:spcPts val="600"/>
              </a:spcAft>
            </a:pPr>
            <a:r>
              <a:rPr lang="en-AU" sz="1600" dirty="0">
                <a:solidFill>
                  <a:srgbClr val="0C244C"/>
                </a:solidFill>
                <a:ea typeface="Roboto" panose="02000000000000000000" pitchFamily="2" charset="0"/>
                <a:cs typeface="Arial"/>
              </a:rPr>
              <a:t>CARE FOR OUR COMMON HOME</a:t>
            </a:r>
            <a:endParaRPr lang="en-AU" sz="1600" dirty="0">
              <a:solidFill>
                <a:srgbClr val="0C244C"/>
              </a:solidFill>
              <a:latin typeface="Arial" panose="020B0604020202020204" pitchFamily="34" charset="0"/>
              <a:ea typeface="Roboto" panose="02000000000000000000" pitchFamily="2" charset="0"/>
              <a:cs typeface="Arial"/>
            </a:endParaRPr>
          </a:p>
          <a:p>
            <a:pPr algn="l">
              <a:lnSpc>
                <a:spcPct val="100000"/>
              </a:lnSpc>
            </a:pPr>
            <a:endParaRPr lang="en-US" sz="2000" dirty="0">
              <a:solidFill>
                <a:srgbClr val="0C244C"/>
              </a:solidFill>
            </a:endParaRPr>
          </a:p>
        </p:txBody>
      </p:sp>
      <p:cxnSp>
        <p:nvCxnSpPr>
          <p:cNvPr id="4" name="Straight Connector 3">
            <a:extLst>
              <a:ext uri="{FF2B5EF4-FFF2-40B4-BE49-F238E27FC236}">
                <a16:creationId xmlns:a16="http://schemas.microsoft.com/office/drawing/2014/main" id="{8533639D-C886-B048-9D6F-8458D0C497FA}"/>
              </a:ext>
            </a:extLst>
          </p:cNvPr>
          <p:cNvCxnSpPr>
            <a:cxnSpLocks/>
          </p:cNvCxnSpPr>
          <p:nvPr/>
        </p:nvCxnSpPr>
        <p:spPr>
          <a:xfrm>
            <a:off x="-1464840" y="-1179512"/>
            <a:ext cx="3386334" cy="0"/>
          </a:xfrm>
          <a:prstGeom prst="line">
            <a:avLst/>
          </a:prstGeom>
          <a:ln w="63500">
            <a:solidFill>
              <a:srgbClr val="C3DDD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5A199-1112-AB4F-9773-535717857527}"/>
              </a:ext>
            </a:extLst>
          </p:cNvPr>
          <p:cNvCxnSpPr>
            <a:cxnSpLocks/>
          </p:cNvCxnSpPr>
          <p:nvPr/>
        </p:nvCxnSpPr>
        <p:spPr>
          <a:xfrm flipV="1">
            <a:off x="6096000" y="3501008"/>
            <a:ext cx="0" cy="2376264"/>
          </a:xfrm>
          <a:prstGeom prst="line">
            <a:avLst/>
          </a:prstGeom>
          <a:ln w="63500">
            <a:solidFill>
              <a:srgbClr val="63B1A4"/>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AFA8A442-BA3E-499D-B328-9BC42C008D5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0351"/>
            <a:ext cx="12192000" cy="2964648"/>
          </a:xfrm>
        </p:spPr>
      </p:pic>
    </p:spTree>
    <p:extLst>
      <p:ext uri="{BB962C8B-B14F-4D97-AF65-F5344CB8AC3E}">
        <p14:creationId xmlns:p14="http://schemas.microsoft.com/office/powerpoint/2010/main" val="280364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03D6A9DA-75F1-F84E-B371-15F1A163ECED}"/>
              </a:ext>
            </a:extLst>
          </p:cNvPr>
          <p:cNvSpPr>
            <a:spLocks noGrp="1"/>
          </p:cNvSpPr>
          <p:nvPr>
            <p:ph type="ctrTitle"/>
          </p:nvPr>
        </p:nvSpPr>
        <p:spPr>
          <a:xfrm>
            <a:off x="408870" y="3212976"/>
            <a:ext cx="9887699" cy="760364"/>
          </a:xfrm>
          <a:prstGeom prst="rect">
            <a:avLst/>
          </a:prstGeom>
        </p:spPr>
        <p:txBody>
          <a:bodyPr/>
          <a:lstStyle/>
          <a:p>
            <a:pPr>
              <a:lnSpc>
                <a:spcPct val="100000"/>
              </a:lnSpc>
            </a:pPr>
            <a:r>
              <a:rPr lang="en-AU" dirty="0"/>
              <a:t>WHO WE ARE: A SNAPSHOT</a:t>
            </a:r>
            <a:endParaRPr lang="en-US" dirty="0"/>
          </a:p>
        </p:txBody>
      </p:sp>
      <p:sp>
        <p:nvSpPr>
          <p:cNvPr id="23" name="Text Placeholder 22">
            <a:extLst>
              <a:ext uri="{FF2B5EF4-FFF2-40B4-BE49-F238E27FC236}">
                <a16:creationId xmlns:a16="http://schemas.microsoft.com/office/drawing/2014/main" id="{09330B41-A2FF-3043-A399-0159C4359457}"/>
              </a:ext>
            </a:extLst>
          </p:cNvPr>
          <p:cNvSpPr>
            <a:spLocks noGrp="1"/>
          </p:cNvSpPr>
          <p:nvPr>
            <p:ph type="body" sz="quarter" idx="10"/>
          </p:nvPr>
        </p:nvSpPr>
        <p:spPr>
          <a:xfrm>
            <a:off x="479376" y="4005064"/>
            <a:ext cx="11164827" cy="1872208"/>
          </a:xfrm>
          <a:prstGeom prst="rect">
            <a:avLst/>
          </a:prstGeom>
        </p:spPr>
        <p:txBody>
          <a:bodyPr/>
          <a:lstStyle/>
          <a:p>
            <a:pPr>
              <a:lnSpc>
                <a:spcPct val="100000"/>
              </a:lnSpc>
              <a:spcBef>
                <a:spcPts val="0"/>
              </a:spcBef>
              <a:spcAft>
                <a:spcPts val="1200"/>
              </a:spcAft>
              <a:defRPr/>
            </a:pPr>
            <a:r>
              <a:rPr lang="en-US" sz="2000" dirty="0"/>
              <a:t>As the Catholic Church’s international aid and development agency, Caritas Australia works with the compassion of the Gospel, in communities where the need is greatest. </a:t>
            </a:r>
          </a:p>
          <a:p>
            <a:pPr>
              <a:lnSpc>
                <a:spcPct val="100000"/>
              </a:lnSpc>
              <a:spcBef>
                <a:spcPts val="0"/>
              </a:spcBef>
              <a:spcAft>
                <a:spcPts val="1200"/>
              </a:spcAft>
              <a:defRPr/>
            </a:pPr>
            <a:r>
              <a:rPr lang="en-US" sz="2000" dirty="0"/>
              <a:t>Our locally-led programs address the immediate challenges of poverty today, and drive lasting change for a just tomorrow.</a:t>
            </a:r>
            <a:endParaRPr lang="en-US" sz="2000" dirty="0">
              <a:cs typeface="Arial" pitchFamily="34" charset="0"/>
            </a:endParaRPr>
          </a:p>
          <a:p>
            <a:pPr>
              <a:lnSpc>
                <a:spcPct val="100000"/>
              </a:lnSpc>
              <a:spcAft>
                <a:spcPts val="1200"/>
              </a:spcAft>
            </a:pPr>
            <a:endParaRPr lang="en-US" sz="2000" dirty="0"/>
          </a:p>
        </p:txBody>
      </p:sp>
      <p:pic>
        <p:nvPicPr>
          <p:cNvPr id="9" name="Picture Placeholder 8">
            <a:extLst>
              <a:ext uri="{FF2B5EF4-FFF2-40B4-BE49-F238E27FC236}">
                <a16:creationId xmlns:a16="http://schemas.microsoft.com/office/drawing/2014/main" id="{0B1CEF66-2651-4080-88A3-CD68FB3F7A00}"/>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24713" y="1"/>
            <a:ext cx="4080616" cy="2974999"/>
          </a:xfrm>
        </p:spPr>
      </p:pic>
      <p:pic>
        <p:nvPicPr>
          <p:cNvPr id="12" name="Picture Placeholder 11">
            <a:extLst>
              <a:ext uri="{FF2B5EF4-FFF2-40B4-BE49-F238E27FC236}">
                <a16:creationId xmlns:a16="http://schemas.microsoft.com/office/drawing/2014/main" id="{139B7CF2-22FC-4388-9469-35EF80C7EB00}"/>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a:off x="4052757" y="1"/>
            <a:ext cx="4111200" cy="2974999"/>
          </a:xfrm>
        </p:spPr>
      </p:pic>
      <p:pic>
        <p:nvPicPr>
          <p:cNvPr id="14" name="Picture Placeholder 13">
            <a:extLst>
              <a:ext uri="{FF2B5EF4-FFF2-40B4-BE49-F238E27FC236}">
                <a16:creationId xmlns:a16="http://schemas.microsoft.com/office/drawing/2014/main" id="{10C630A7-FBD7-477E-98C0-3DA0F527721B}"/>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t="-600"/>
          <a:stretch/>
        </p:blipFill>
        <p:spPr>
          <a:xfrm>
            <a:off x="8173168" y="1"/>
            <a:ext cx="4018832" cy="2974999"/>
          </a:xfrm>
        </p:spPr>
      </p:pic>
    </p:spTree>
    <p:extLst>
      <p:ext uri="{BB962C8B-B14F-4D97-AF65-F5344CB8AC3E}">
        <p14:creationId xmlns:p14="http://schemas.microsoft.com/office/powerpoint/2010/main" val="91555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CC6292C-9AED-476C-A186-3C2E80A4DBD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flipH="1">
            <a:off x="-2" y="-48786"/>
            <a:ext cx="12191999" cy="6358106"/>
          </a:xfrm>
        </p:spPr>
      </p:pic>
      <p:sp>
        <p:nvSpPr>
          <p:cNvPr id="7" name="Round Diagonal Corner Rectangle 6">
            <a:extLst>
              <a:ext uri="{FF2B5EF4-FFF2-40B4-BE49-F238E27FC236}">
                <a16:creationId xmlns:a16="http://schemas.microsoft.com/office/drawing/2014/main" id="{2AB8F7B7-2953-3147-903F-923AB11E359D}"/>
              </a:ext>
            </a:extLst>
          </p:cNvPr>
          <p:cNvSpPr/>
          <p:nvPr/>
        </p:nvSpPr>
        <p:spPr>
          <a:xfrm rot="16200000">
            <a:off x="-46712" y="714723"/>
            <a:ext cx="5804706" cy="5040562"/>
          </a:xfrm>
          <a:prstGeom prst="round2DiagRect">
            <a:avLst/>
          </a:prstGeom>
          <a:solidFill>
            <a:srgbClr val="DF91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DE38FC0-31FA-6344-A903-5D047B9D6AB2}"/>
              </a:ext>
            </a:extLst>
          </p:cNvPr>
          <p:cNvSpPr>
            <a:spLocks noGrp="1"/>
          </p:cNvSpPr>
          <p:nvPr>
            <p:ph type="title"/>
          </p:nvPr>
        </p:nvSpPr>
        <p:spPr>
          <a:xfrm>
            <a:off x="722471" y="720643"/>
            <a:ext cx="3191756" cy="522335"/>
          </a:xfrm>
        </p:spPr>
        <p:txBody>
          <a:bodyPr/>
          <a:lstStyle/>
          <a:p>
            <a:r>
              <a:rPr lang="en-AU" sz="3600" dirty="0">
                <a:solidFill>
                  <a:srgbClr val="0C244C"/>
                </a:solidFill>
                <a:latin typeface="Arial" panose="020B0604020202020204" pitchFamily="34" charset="0"/>
              </a:rPr>
              <a:t>WE BELIEVE</a:t>
            </a:r>
          </a:p>
        </p:txBody>
      </p:sp>
      <p:sp>
        <p:nvSpPr>
          <p:cNvPr id="10" name="Text Placeholder 15">
            <a:extLst>
              <a:ext uri="{FF2B5EF4-FFF2-40B4-BE49-F238E27FC236}">
                <a16:creationId xmlns:a16="http://schemas.microsoft.com/office/drawing/2014/main" id="{AEA97381-9F87-BE44-BA4B-E0DCFCEFE34C}"/>
              </a:ext>
            </a:extLst>
          </p:cNvPr>
          <p:cNvSpPr txBox="1">
            <a:spLocks/>
          </p:cNvSpPr>
          <p:nvPr/>
        </p:nvSpPr>
        <p:spPr>
          <a:xfrm>
            <a:off x="1103783" y="4058476"/>
            <a:ext cx="3551081" cy="1285224"/>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b="1" dirty="0">
                <a:solidFill>
                  <a:srgbClr val="0C244C"/>
                </a:solidFill>
                <a:latin typeface="Garamond" panose="02020404030301010803" pitchFamily="18" charset="0"/>
              </a:rPr>
              <a:t>We work to prevent circumstances that insult human dignity and uphold the unique human dignity and potential of every person.</a:t>
            </a:r>
          </a:p>
        </p:txBody>
      </p:sp>
      <p:cxnSp>
        <p:nvCxnSpPr>
          <p:cNvPr id="11" name="Straight Connector 10">
            <a:extLst>
              <a:ext uri="{FF2B5EF4-FFF2-40B4-BE49-F238E27FC236}">
                <a16:creationId xmlns:a16="http://schemas.microsoft.com/office/drawing/2014/main" id="{29CDA4E5-03AF-3C46-9DE7-332E969FEA34}"/>
              </a:ext>
            </a:extLst>
          </p:cNvPr>
          <p:cNvCxnSpPr>
            <a:cxnSpLocks/>
          </p:cNvCxnSpPr>
          <p:nvPr/>
        </p:nvCxnSpPr>
        <p:spPr>
          <a:xfrm>
            <a:off x="722471" y="1419372"/>
            <a:ext cx="3429312" cy="0"/>
          </a:xfrm>
          <a:prstGeom prst="line">
            <a:avLst/>
          </a:prstGeom>
          <a:ln w="63500">
            <a:solidFill>
              <a:srgbClr val="C3DDD7"/>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BD28394A-047F-394A-B742-AF735B33C44A}"/>
              </a:ext>
            </a:extLst>
          </p:cNvPr>
          <p:cNvSpPr txBox="1">
            <a:spLocks/>
          </p:cNvSpPr>
          <p:nvPr/>
        </p:nvSpPr>
        <p:spPr>
          <a:xfrm>
            <a:off x="722470" y="1569355"/>
            <a:ext cx="4149394"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en-AU" sz="2000" dirty="0">
                <a:solidFill>
                  <a:srgbClr val="0C244C"/>
                </a:solidFill>
                <a:latin typeface="Arial" panose="020B0604020202020204" pitchFamily="34" charset="0"/>
              </a:rPr>
              <a:t>IN THE DIGNITY OF THE HUMAN PERSON</a:t>
            </a:r>
          </a:p>
          <a:p>
            <a:pPr algn="l"/>
            <a:endParaRPr lang="en-AU" sz="2000" dirty="0"/>
          </a:p>
        </p:txBody>
      </p:sp>
      <p:sp>
        <p:nvSpPr>
          <p:cNvPr id="13" name="Text Placeholder 2">
            <a:extLst>
              <a:ext uri="{FF2B5EF4-FFF2-40B4-BE49-F238E27FC236}">
                <a16:creationId xmlns:a16="http://schemas.microsoft.com/office/drawing/2014/main" id="{68E9C775-5474-7949-89B1-7555DF5A97C2}"/>
              </a:ext>
            </a:extLst>
          </p:cNvPr>
          <p:cNvSpPr txBox="1">
            <a:spLocks/>
          </p:cNvSpPr>
          <p:nvPr/>
        </p:nvSpPr>
        <p:spPr>
          <a:xfrm>
            <a:off x="722470" y="2368377"/>
            <a:ext cx="4293410" cy="1357449"/>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1800" dirty="0">
                <a:latin typeface="Arial" panose="020B0604020202020204" pitchFamily="34" charset="0"/>
                <a:ea typeface="Roboto" panose="02000000000000000000" pitchFamily="2" charset="0"/>
              </a:rPr>
              <a:t>We believe that every person is created in God’s image and that all human life is sacred.</a:t>
            </a:r>
          </a:p>
          <a:p>
            <a:pPr algn="l">
              <a:lnSpc>
                <a:spcPct val="110000"/>
              </a:lnSpc>
            </a:pPr>
            <a:r>
              <a:rPr lang="en-AU" sz="1800" dirty="0">
                <a:latin typeface="Arial" panose="020B0604020202020204" pitchFamily="34" charset="0"/>
                <a:ea typeface="Roboto" panose="02000000000000000000" pitchFamily="2" charset="0"/>
              </a:rPr>
              <a:t>We believe in the dignity of each person.</a:t>
            </a:r>
          </a:p>
        </p:txBody>
      </p:sp>
      <p:sp>
        <p:nvSpPr>
          <p:cNvPr id="25" name="Freeform: Shape 3">
            <a:extLst>
              <a:ext uri="{FF2B5EF4-FFF2-40B4-BE49-F238E27FC236}">
                <a16:creationId xmlns:a16="http://schemas.microsoft.com/office/drawing/2014/main" id="{5E2E8670-DF14-AA4C-95BC-0BC4B97BA5E1}"/>
              </a:ext>
            </a:extLst>
          </p:cNvPr>
          <p:cNvSpPr>
            <a:spLocks noChangeAspect="1"/>
          </p:cNvSpPr>
          <p:nvPr/>
        </p:nvSpPr>
        <p:spPr>
          <a:xfrm>
            <a:off x="796135" y="3849596"/>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C3DDD7"/>
          </a:solidFill>
          <a:ln w="9525" cap="flat">
            <a:noFill/>
            <a:prstDash val="solid"/>
            <a:miter/>
          </a:ln>
        </p:spPr>
        <p:txBody>
          <a:bodyPr rtlCol="0" anchor="ctr"/>
          <a:lstStyle/>
          <a:p>
            <a:endParaRPr lang="en-AU"/>
          </a:p>
        </p:txBody>
      </p:sp>
      <p:sp>
        <p:nvSpPr>
          <p:cNvPr id="26" name="Freeform: Shape 5">
            <a:extLst>
              <a:ext uri="{FF2B5EF4-FFF2-40B4-BE49-F238E27FC236}">
                <a16:creationId xmlns:a16="http://schemas.microsoft.com/office/drawing/2014/main" id="{14BEF74C-1071-9F44-B1C6-5BEC1F19B0B7}"/>
              </a:ext>
            </a:extLst>
          </p:cNvPr>
          <p:cNvSpPr>
            <a:spLocks noChangeAspect="1"/>
          </p:cNvSpPr>
          <p:nvPr/>
        </p:nvSpPr>
        <p:spPr>
          <a:xfrm>
            <a:off x="4654865" y="5215812"/>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C3DDD7"/>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095171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DD768BA-725F-482D-92BC-CB4B0267763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309320"/>
          </a:xfrm>
        </p:spPr>
      </p:pic>
      <p:sp>
        <p:nvSpPr>
          <p:cNvPr id="37" name="Round Diagonal Corner Rectangle 36">
            <a:extLst>
              <a:ext uri="{FF2B5EF4-FFF2-40B4-BE49-F238E27FC236}">
                <a16:creationId xmlns:a16="http://schemas.microsoft.com/office/drawing/2014/main" id="{1340BCAE-F3D7-544E-B091-585187675AD9}"/>
              </a:ext>
            </a:extLst>
          </p:cNvPr>
          <p:cNvSpPr/>
          <p:nvPr/>
        </p:nvSpPr>
        <p:spPr>
          <a:xfrm rot="16200000">
            <a:off x="11325" y="656688"/>
            <a:ext cx="5688631" cy="5040562"/>
          </a:xfrm>
          <a:prstGeom prst="round2DiagRect">
            <a:avLst/>
          </a:prstGeom>
          <a:solidFill>
            <a:srgbClr val="C3DD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4">
            <a:extLst>
              <a:ext uri="{FF2B5EF4-FFF2-40B4-BE49-F238E27FC236}">
                <a16:creationId xmlns:a16="http://schemas.microsoft.com/office/drawing/2014/main" id="{6FA12948-3BF8-5546-8B02-FD4964C69A58}"/>
              </a:ext>
            </a:extLst>
          </p:cNvPr>
          <p:cNvSpPr>
            <a:spLocks noGrp="1"/>
          </p:cNvSpPr>
          <p:nvPr>
            <p:ph type="title"/>
          </p:nvPr>
        </p:nvSpPr>
        <p:spPr>
          <a:xfrm>
            <a:off x="722471" y="720643"/>
            <a:ext cx="3191756" cy="522335"/>
          </a:xfrm>
        </p:spPr>
        <p:txBody>
          <a:bodyPr/>
          <a:lstStyle/>
          <a:p>
            <a:r>
              <a:rPr lang="en-AU" sz="3600" dirty="0">
                <a:solidFill>
                  <a:srgbClr val="0C244C"/>
                </a:solidFill>
                <a:latin typeface="Arial" panose="020B0604020202020204" pitchFamily="34" charset="0"/>
              </a:rPr>
              <a:t>WE BELIEVE</a:t>
            </a:r>
          </a:p>
        </p:txBody>
      </p:sp>
      <p:sp>
        <p:nvSpPr>
          <p:cNvPr id="39" name="Text Placeholder 15">
            <a:extLst>
              <a:ext uri="{FF2B5EF4-FFF2-40B4-BE49-F238E27FC236}">
                <a16:creationId xmlns:a16="http://schemas.microsoft.com/office/drawing/2014/main" id="{1BE23B0F-0917-4148-B2D8-9865EBD65006}"/>
              </a:ext>
            </a:extLst>
          </p:cNvPr>
          <p:cNvSpPr txBox="1">
            <a:spLocks/>
          </p:cNvSpPr>
          <p:nvPr/>
        </p:nvSpPr>
        <p:spPr>
          <a:xfrm>
            <a:off x="1199456" y="3653621"/>
            <a:ext cx="3379894" cy="1555514"/>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sz="1800" b="1" dirty="0">
                <a:solidFill>
                  <a:srgbClr val="0C244C"/>
                </a:solidFill>
                <a:latin typeface="Garamond" panose="02020404030301010803" pitchFamily="18" charset="0"/>
              </a:rPr>
              <a:t>We work with communities to fulfil individual and social rights and responsibilities, and to promote and protect the common interest of all communities in which we work.</a:t>
            </a:r>
          </a:p>
        </p:txBody>
      </p:sp>
      <p:cxnSp>
        <p:nvCxnSpPr>
          <p:cNvPr id="40" name="Straight Connector 39">
            <a:extLst>
              <a:ext uri="{FF2B5EF4-FFF2-40B4-BE49-F238E27FC236}">
                <a16:creationId xmlns:a16="http://schemas.microsoft.com/office/drawing/2014/main" id="{5EB0B788-DEF9-5B41-BD9B-D0DB44EE5228}"/>
              </a:ext>
            </a:extLst>
          </p:cNvPr>
          <p:cNvCxnSpPr>
            <a:cxnSpLocks/>
          </p:cNvCxnSpPr>
          <p:nvPr/>
        </p:nvCxnSpPr>
        <p:spPr>
          <a:xfrm>
            <a:off x="722471" y="1419372"/>
            <a:ext cx="3429312" cy="0"/>
          </a:xfrm>
          <a:prstGeom prst="line">
            <a:avLst/>
          </a:prstGeom>
          <a:ln w="63500">
            <a:solidFill>
              <a:srgbClr val="D86075"/>
            </a:solidFill>
          </a:ln>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4791464B-FF63-A049-8402-0B9627240D59}"/>
              </a:ext>
            </a:extLst>
          </p:cNvPr>
          <p:cNvSpPr txBox="1">
            <a:spLocks/>
          </p:cNvSpPr>
          <p:nvPr/>
        </p:nvSpPr>
        <p:spPr>
          <a:xfrm>
            <a:off x="722470" y="1569355"/>
            <a:ext cx="3429313" cy="522330"/>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THE COMMON GOOD</a:t>
            </a:r>
          </a:p>
        </p:txBody>
      </p:sp>
      <p:sp>
        <p:nvSpPr>
          <p:cNvPr id="42" name="Text Placeholder 2">
            <a:extLst>
              <a:ext uri="{FF2B5EF4-FFF2-40B4-BE49-F238E27FC236}">
                <a16:creationId xmlns:a16="http://schemas.microsoft.com/office/drawing/2014/main" id="{F888C120-5A10-284F-973D-E8836E9A00ED}"/>
              </a:ext>
            </a:extLst>
          </p:cNvPr>
          <p:cNvSpPr txBox="1">
            <a:spLocks/>
          </p:cNvSpPr>
          <p:nvPr/>
        </p:nvSpPr>
        <p:spPr>
          <a:xfrm>
            <a:off x="722470" y="2170202"/>
            <a:ext cx="4221402" cy="984458"/>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en-AU" sz="1800" dirty="0">
                <a:solidFill>
                  <a:srgbClr val="0C244C"/>
                </a:solidFill>
                <a:latin typeface="Arial" panose="020B0604020202020204" pitchFamily="34" charset="0"/>
                <a:ea typeface="Roboto" panose="02000000000000000000" pitchFamily="2" charset="0"/>
              </a:rPr>
              <a:t>We believe in working towards the common good and looking beyond our own personal interests.</a:t>
            </a:r>
          </a:p>
        </p:txBody>
      </p:sp>
      <p:sp>
        <p:nvSpPr>
          <p:cNvPr id="43" name="Freeform: Shape 3">
            <a:extLst>
              <a:ext uri="{FF2B5EF4-FFF2-40B4-BE49-F238E27FC236}">
                <a16:creationId xmlns:a16="http://schemas.microsoft.com/office/drawing/2014/main" id="{0E355EBF-F1D3-6A44-BDB7-F67B72355B9A}"/>
              </a:ext>
            </a:extLst>
          </p:cNvPr>
          <p:cNvSpPr>
            <a:spLocks noChangeAspect="1"/>
          </p:cNvSpPr>
          <p:nvPr/>
        </p:nvSpPr>
        <p:spPr>
          <a:xfrm>
            <a:off x="843761" y="3395605"/>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86075"/>
          </a:solidFill>
          <a:ln w="9525" cap="flat">
            <a:noFill/>
            <a:prstDash val="solid"/>
            <a:miter/>
          </a:ln>
        </p:spPr>
        <p:txBody>
          <a:bodyPr rtlCol="0" anchor="ctr"/>
          <a:lstStyle/>
          <a:p>
            <a:endParaRPr lang="en-AU">
              <a:solidFill>
                <a:srgbClr val="D86075"/>
              </a:solidFill>
            </a:endParaRPr>
          </a:p>
        </p:txBody>
      </p:sp>
      <p:sp>
        <p:nvSpPr>
          <p:cNvPr id="44" name="Freeform: Shape 5">
            <a:extLst>
              <a:ext uri="{FF2B5EF4-FFF2-40B4-BE49-F238E27FC236}">
                <a16:creationId xmlns:a16="http://schemas.microsoft.com/office/drawing/2014/main" id="{CD17C3B2-04A6-D343-B252-1C5378B8C475}"/>
              </a:ext>
            </a:extLst>
          </p:cNvPr>
          <p:cNvSpPr>
            <a:spLocks noChangeAspect="1"/>
          </p:cNvSpPr>
          <p:nvPr/>
        </p:nvSpPr>
        <p:spPr>
          <a:xfrm>
            <a:off x="4579350" y="5175767"/>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86075"/>
          </a:solidFill>
          <a:ln w="9525" cap="flat">
            <a:noFill/>
            <a:prstDash val="solid"/>
            <a:miter/>
          </a:ln>
        </p:spPr>
        <p:txBody>
          <a:bodyPr rtlCol="0" anchor="ctr"/>
          <a:lstStyle/>
          <a:p>
            <a:endParaRPr lang="en-AU">
              <a:solidFill>
                <a:srgbClr val="D86075"/>
              </a:solidFill>
            </a:endParaRPr>
          </a:p>
        </p:txBody>
      </p:sp>
    </p:spTree>
    <p:extLst>
      <p:ext uri="{BB962C8B-B14F-4D97-AF65-F5344CB8AC3E}">
        <p14:creationId xmlns:p14="http://schemas.microsoft.com/office/powerpoint/2010/main" val="4082346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659AA8F-B300-784F-9FE8-CF698984C50F}"/>
              </a:ext>
            </a:extLst>
          </p:cNvPr>
          <p:cNvSpPr>
            <a:spLocks noGrp="1"/>
          </p:cNvSpPr>
          <p:nvPr>
            <p:ph type="body" sz="quarter" idx="11"/>
          </p:nvPr>
        </p:nvSpPr>
        <p:spPr/>
        <p:txBody>
          <a:bodyPr/>
          <a:lstStyle/>
          <a:p>
            <a:endParaRPr lang="en-US"/>
          </a:p>
        </p:txBody>
      </p:sp>
      <p:pic>
        <p:nvPicPr>
          <p:cNvPr id="3" name="Picture 2">
            <a:extLst>
              <a:ext uri="{FF2B5EF4-FFF2-40B4-BE49-F238E27FC236}">
                <a16:creationId xmlns:a16="http://schemas.microsoft.com/office/drawing/2014/main" id="{3EEDBDB3-8FCB-40F5-AA4A-50FC7E95C1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756959" y="-3125721"/>
            <a:ext cx="6678082" cy="12192000"/>
          </a:xfrm>
          <a:prstGeom prst="rect">
            <a:avLst/>
          </a:prstGeom>
        </p:spPr>
      </p:pic>
      <p:sp>
        <p:nvSpPr>
          <p:cNvPr id="38" name="Round Diagonal Corner Rectangle 37">
            <a:extLst>
              <a:ext uri="{FF2B5EF4-FFF2-40B4-BE49-F238E27FC236}">
                <a16:creationId xmlns:a16="http://schemas.microsoft.com/office/drawing/2014/main" id="{AC1F9F09-7C4D-C04B-8805-6C30266B80AF}"/>
              </a:ext>
            </a:extLst>
          </p:cNvPr>
          <p:cNvSpPr/>
          <p:nvPr/>
        </p:nvSpPr>
        <p:spPr>
          <a:xfrm rot="16200000">
            <a:off x="11325" y="656688"/>
            <a:ext cx="5688631" cy="5040562"/>
          </a:xfrm>
          <a:prstGeom prst="round2DiagRect">
            <a:avLst/>
          </a:prstGeom>
          <a:solidFill>
            <a:srgbClr val="D860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itle 4">
            <a:extLst>
              <a:ext uri="{FF2B5EF4-FFF2-40B4-BE49-F238E27FC236}">
                <a16:creationId xmlns:a16="http://schemas.microsoft.com/office/drawing/2014/main" id="{0BCD4526-5805-F241-81EF-FD6A95469AEC}"/>
              </a:ext>
            </a:extLst>
          </p:cNvPr>
          <p:cNvSpPr>
            <a:spLocks noGrp="1"/>
          </p:cNvSpPr>
          <p:nvPr>
            <p:ph type="title"/>
          </p:nvPr>
        </p:nvSpPr>
        <p:spPr>
          <a:xfrm>
            <a:off x="722471" y="720643"/>
            <a:ext cx="3191756" cy="522335"/>
          </a:xfrm>
        </p:spPr>
        <p:txBody>
          <a:bodyPr/>
          <a:lstStyle/>
          <a:p>
            <a:r>
              <a:rPr lang="en-AU" sz="3600" dirty="0">
                <a:solidFill>
                  <a:srgbClr val="0C244C"/>
                </a:solidFill>
                <a:latin typeface="Arial" panose="020B0604020202020204" pitchFamily="34" charset="0"/>
              </a:rPr>
              <a:t>WE BELIEVE</a:t>
            </a:r>
          </a:p>
        </p:txBody>
      </p:sp>
      <p:sp>
        <p:nvSpPr>
          <p:cNvPr id="40" name="Text Placeholder 15">
            <a:extLst>
              <a:ext uri="{FF2B5EF4-FFF2-40B4-BE49-F238E27FC236}">
                <a16:creationId xmlns:a16="http://schemas.microsoft.com/office/drawing/2014/main" id="{98ED3543-2FD7-A646-AA59-B8B77DD97F30}"/>
              </a:ext>
            </a:extLst>
          </p:cNvPr>
          <p:cNvSpPr txBox="1">
            <a:spLocks/>
          </p:cNvSpPr>
          <p:nvPr/>
        </p:nvSpPr>
        <p:spPr>
          <a:xfrm>
            <a:off x="1016294" y="3569028"/>
            <a:ext cx="3678691" cy="1645775"/>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b="1" dirty="0">
                <a:latin typeface="Garamond" panose="02020404030301010803" pitchFamily="18" charset="0"/>
              </a:rPr>
              <a:t>We express solidarity by reaching out to those who are most marginalised. We are committed to long-term engagement and sustainability.</a:t>
            </a:r>
          </a:p>
        </p:txBody>
      </p:sp>
      <p:cxnSp>
        <p:nvCxnSpPr>
          <p:cNvPr id="41" name="Straight Connector 40">
            <a:extLst>
              <a:ext uri="{FF2B5EF4-FFF2-40B4-BE49-F238E27FC236}">
                <a16:creationId xmlns:a16="http://schemas.microsoft.com/office/drawing/2014/main" id="{7E95C136-36B9-4E47-AD85-73307E895318}"/>
              </a:ext>
            </a:extLst>
          </p:cNvPr>
          <p:cNvCxnSpPr>
            <a:cxnSpLocks/>
          </p:cNvCxnSpPr>
          <p:nvPr/>
        </p:nvCxnSpPr>
        <p:spPr>
          <a:xfrm>
            <a:off x="722471" y="1419372"/>
            <a:ext cx="3429312" cy="0"/>
          </a:xfrm>
          <a:prstGeom prst="line">
            <a:avLst/>
          </a:prstGeom>
          <a:ln w="63500">
            <a:solidFill>
              <a:srgbClr val="C3DDD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F8A9357C-AC57-6E44-8147-D15B0A626121}"/>
              </a:ext>
            </a:extLst>
          </p:cNvPr>
          <p:cNvSpPr txBox="1">
            <a:spLocks/>
          </p:cNvSpPr>
          <p:nvPr/>
        </p:nvSpPr>
        <p:spPr>
          <a:xfrm>
            <a:off x="722470" y="1569355"/>
            <a:ext cx="3429313"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SOLIDARITY</a:t>
            </a:r>
          </a:p>
        </p:txBody>
      </p:sp>
      <p:sp>
        <p:nvSpPr>
          <p:cNvPr id="43" name="Text Placeholder 2">
            <a:extLst>
              <a:ext uri="{FF2B5EF4-FFF2-40B4-BE49-F238E27FC236}">
                <a16:creationId xmlns:a16="http://schemas.microsoft.com/office/drawing/2014/main" id="{9F03ED24-F972-7B47-845F-03F81812BBE9}"/>
              </a:ext>
            </a:extLst>
          </p:cNvPr>
          <p:cNvSpPr txBox="1">
            <a:spLocks/>
          </p:cNvSpPr>
          <p:nvPr/>
        </p:nvSpPr>
        <p:spPr>
          <a:xfrm>
            <a:off x="722470" y="2220983"/>
            <a:ext cx="4293410" cy="1028474"/>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1800" dirty="0">
                <a:latin typeface="Arial" panose="020B0604020202020204" pitchFamily="34" charset="0"/>
                <a:ea typeface="Roboto" panose="02000000000000000000" pitchFamily="2" charset="0"/>
              </a:rPr>
              <a:t>We believe we are part of one human family and have a responsibility to help each person.</a:t>
            </a:r>
          </a:p>
        </p:txBody>
      </p:sp>
      <p:sp>
        <p:nvSpPr>
          <p:cNvPr id="44" name="Freeform: Shape 3">
            <a:extLst>
              <a:ext uri="{FF2B5EF4-FFF2-40B4-BE49-F238E27FC236}">
                <a16:creationId xmlns:a16="http://schemas.microsoft.com/office/drawing/2014/main" id="{D59E70ED-5470-A64C-A032-965528052334}"/>
              </a:ext>
            </a:extLst>
          </p:cNvPr>
          <p:cNvSpPr>
            <a:spLocks noChangeAspect="1"/>
          </p:cNvSpPr>
          <p:nvPr/>
        </p:nvSpPr>
        <p:spPr>
          <a:xfrm>
            <a:off x="773523" y="3389485"/>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0C244C"/>
          </a:solidFill>
          <a:ln w="9525" cap="flat">
            <a:noFill/>
            <a:prstDash val="solid"/>
            <a:miter/>
          </a:ln>
        </p:spPr>
        <p:txBody>
          <a:bodyPr rtlCol="0" anchor="ctr"/>
          <a:lstStyle/>
          <a:p>
            <a:endParaRPr lang="en-AU">
              <a:solidFill>
                <a:srgbClr val="0C244C"/>
              </a:solidFill>
            </a:endParaRPr>
          </a:p>
        </p:txBody>
      </p:sp>
      <p:sp>
        <p:nvSpPr>
          <p:cNvPr id="45" name="Freeform: Shape 5">
            <a:extLst>
              <a:ext uri="{FF2B5EF4-FFF2-40B4-BE49-F238E27FC236}">
                <a16:creationId xmlns:a16="http://schemas.microsoft.com/office/drawing/2014/main" id="{6138885C-E2E7-9B4B-9314-155DABCFF191}"/>
              </a:ext>
            </a:extLst>
          </p:cNvPr>
          <p:cNvSpPr>
            <a:spLocks noChangeAspect="1"/>
          </p:cNvSpPr>
          <p:nvPr/>
        </p:nvSpPr>
        <p:spPr>
          <a:xfrm>
            <a:off x="4588050" y="5000933"/>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0C244C"/>
          </a:solidFill>
          <a:ln w="9525" cap="flat">
            <a:noFill/>
            <a:prstDash val="solid"/>
            <a:miter/>
          </a:ln>
        </p:spPr>
        <p:txBody>
          <a:bodyPr rtlCol="0" anchor="ctr"/>
          <a:lstStyle/>
          <a:p>
            <a:endParaRPr lang="en-AU">
              <a:solidFill>
                <a:srgbClr val="0C244C"/>
              </a:solidFill>
            </a:endParaRPr>
          </a:p>
        </p:txBody>
      </p:sp>
    </p:spTree>
    <p:extLst>
      <p:ext uri="{BB962C8B-B14F-4D97-AF65-F5344CB8AC3E}">
        <p14:creationId xmlns:p14="http://schemas.microsoft.com/office/powerpoint/2010/main" val="935506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659AA8F-B300-784F-9FE8-CF698984C50F}"/>
              </a:ext>
            </a:extLst>
          </p:cNvPr>
          <p:cNvSpPr>
            <a:spLocks noGrp="1"/>
          </p:cNvSpPr>
          <p:nvPr>
            <p:ph type="body" sz="quarter" idx="11"/>
          </p:nvPr>
        </p:nvSpPr>
        <p:spPr/>
        <p:txBody>
          <a:bodyPr/>
          <a:lstStyle/>
          <a:p>
            <a:endParaRPr lang="en-US"/>
          </a:p>
        </p:txBody>
      </p:sp>
      <p:pic>
        <p:nvPicPr>
          <p:cNvPr id="6" name="Picture Placeholder 5">
            <a:extLst>
              <a:ext uri="{FF2B5EF4-FFF2-40B4-BE49-F238E27FC236}">
                <a16:creationId xmlns:a16="http://schemas.microsoft.com/office/drawing/2014/main" id="{9E95629F-B4A2-42B9-8678-739EBF05267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594"/>
          <a:stretch/>
        </p:blipFill>
        <p:spPr>
          <a:xfrm>
            <a:off x="0" y="-72008"/>
            <a:ext cx="12192000" cy="6381328"/>
          </a:xfrm>
        </p:spPr>
      </p:pic>
      <p:sp>
        <p:nvSpPr>
          <p:cNvPr id="26" name="Round Diagonal Corner Rectangle 25">
            <a:extLst>
              <a:ext uri="{FF2B5EF4-FFF2-40B4-BE49-F238E27FC236}">
                <a16:creationId xmlns:a16="http://schemas.microsoft.com/office/drawing/2014/main" id="{B777EEC9-1E4E-ED43-A5F1-643BDB6D5114}"/>
              </a:ext>
            </a:extLst>
          </p:cNvPr>
          <p:cNvSpPr/>
          <p:nvPr/>
        </p:nvSpPr>
        <p:spPr>
          <a:xfrm rot="16200000">
            <a:off x="11325" y="656688"/>
            <a:ext cx="5688631" cy="5040562"/>
          </a:xfrm>
          <a:prstGeom prst="round2DiagRect">
            <a:avLst/>
          </a:prstGeom>
          <a:solidFill>
            <a:srgbClr val="D860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tle 4">
            <a:extLst>
              <a:ext uri="{FF2B5EF4-FFF2-40B4-BE49-F238E27FC236}">
                <a16:creationId xmlns:a16="http://schemas.microsoft.com/office/drawing/2014/main" id="{683483C6-F793-0D46-81D2-4A62ED959FC9}"/>
              </a:ext>
            </a:extLst>
          </p:cNvPr>
          <p:cNvSpPr>
            <a:spLocks noGrp="1"/>
          </p:cNvSpPr>
          <p:nvPr>
            <p:ph type="title"/>
          </p:nvPr>
        </p:nvSpPr>
        <p:spPr>
          <a:xfrm>
            <a:off x="722471" y="720643"/>
            <a:ext cx="3191756" cy="522335"/>
          </a:xfrm>
        </p:spPr>
        <p:txBody>
          <a:bodyPr/>
          <a:lstStyle/>
          <a:p>
            <a:r>
              <a:rPr lang="en-AU" sz="3600" dirty="0">
                <a:solidFill>
                  <a:srgbClr val="0C244C"/>
                </a:solidFill>
                <a:latin typeface="Arial" panose="020B0604020202020204" pitchFamily="34" charset="0"/>
              </a:rPr>
              <a:t>WE BELIEVE</a:t>
            </a:r>
          </a:p>
        </p:txBody>
      </p:sp>
      <p:sp>
        <p:nvSpPr>
          <p:cNvPr id="28" name="Text Placeholder 15">
            <a:extLst>
              <a:ext uri="{FF2B5EF4-FFF2-40B4-BE49-F238E27FC236}">
                <a16:creationId xmlns:a16="http://schemas.microsoft.com/office/drawing/2014/main" id="{1F236833-788E-FA4D-BAD4-D6C22B6669BB}"/>
              </a:ext>
            </a:extLst>
          </p:cNvPr>
          <p:cNvSpPr txBox="1">
            <a:spLocks/>
          </p:cNvSpPr>
          <p:nvPr/>
        </p:nvSpPr>
        <p:spPr>
          <a:xfrm>
            <a:off x="1201697" y="3743430"/>
            <a:ext cx="3307886" cy="1416915"/>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b="1" dirty="0">
                <a:latin typeface="Garamond" panose="02020404030301010803" pitchFamily="18" charset="0"/>
              </a:rPr>
              <a:t>We practise subsidiarity in our programs by working with local communities to help individuals and groups fulfil their roles and duties in community.</a:t>
            </a:r>
          </a:p>
        </p:txBody>
      </p:sp>
      <p:cxnSp>
        <p:nvCxnSpPr>
          <p:cNvPr id="29" name="Straight Connector 28">
            <a:extLst>
              <a:ext uri="{FF2B5EF4-FFF2-40B4-BE49-F238E27FC236}">
                <a16:creationId xmlns:a16="http://schemas.microsoft.com/office/drawing/2014/main" id="{F49CBD49-FBFF-7045-9FB8-AF0BEC769201}"/>
              </a:ext>
            </a:extLst>
          </p:cNvPr>
          <p:cNvCxnSpPr>
            <a:cxnSpLocks/>
          </p:cNvCxnSpPr>
          <p:nvPr/>
        </p:nvCxnSpPr>
        <p:spPr>
          <a:xfrm>
            <a:off x="722471" y="1419372"/>
            <a:ext cx="3429312" cy="0"/>
          </a:xfrm>
          <a:prstGeom prst="line">
            <a:avLst/>
          </a:prstGeom>
          <a:ln w="63500">
            <a:solidFill>
              <a:srgbClr val="C3DDD7"/>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9A039B50-B590-5743-8247-B6FE9DE8869A}"/>
              </a:ext>
            </a:extLst>
          </p:cNvPr>
          <p:cNvSpPr txBox="1">
            <a:spLocks/>
          </p:cNvSpPr>
          <p:nvPr/>
        </p:nvSpPr>
        <p:spPr>
          <a:xfrm>
            <a:off x="722470" y="1569355"/>
            <a:ext cx="3429313"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SUBSIDIARITY</a:t>
            </a:r>
          </a:p>
        </p:txBody>
      </p:sp>
      <p:sp>
        <p:nvSpPr>
          <p:cNvPr id="31" name="Text Placeholder 2">
            <a:extLst>
              <a:ext uri="{FF2B5EF4-FFF2-40B4-BE49-F238E27FC236}">
                <a16:creationId xmlns:a16="http://schemas.microsoft.com/office/drawing/2014/main" id="{6A21E507-8D6A-C94A-8ED7-F7CBF404BDC0}"/>
              </a:ext>
            </a:extLst>
          </p:cNvPr>
          <p:cNvSpPr txBox="1">
            <a:spLocks/>
          </p:cNvSpPr>
          <p:nvPr/>
        </p:nvSpPr>
        <p:spPr>
          <a:xfrm>
            <a:off x="722470" y="2220982"/>
            <a:ext cx="4077386" cy="1357449"/>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en-AU" sz="1800" dirty="0">
                <a:latin typeface="Arial" panose="020B0604020202020204" pitchFamily="34" charset="0"/>
                <a:ea typeface="Roboto" panose="02000000000000000000" pitchFamily="2" charset="0"/>
              </a:rPr>
              <a:t>We believe in every person’s right to participate in the decisions that affect their own lives.</a:t>
            </a:r>
          </a:p>
        </p:txBody>
      </p:sp>
      <p:sp>
        <p:nvSpPr>
          <p:cNvPr id="32" name="Freeform: Shape 3">
            <a:extLst>
              <a:ext uri="{FF2B5EF4-FFF2-40B4-BE49-F238E27FC236}">
                <a16:creationId xmlns:a16="http://schemas.microsoft.com/office/drawing/2014/main" id="{2E168943-0CA4-2847-9899-7880E18EB9CB}"/>
              </a:ext>
            </a:extLst>
          </p:cNvPr>
          <p:cNvSpPr>
            <a:spLocks noChangeAspect="1"/>
          </p:cNvSpPr>
          <p:nvPr/>
        </p:nvSpPr>
        <p:spPr>
          <a:xfrm>
            <a:off x="966056" y="3549922"/>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C3DDD7"/>
          </a:solidFill>
          <a:ln w="9525" cap="flat">
            <a:noFill/>
            <a:prstDash val="solid"/>
            <a:miter/>
          </a:ln>
        </p:spPr>
        <p:txBody>
          <a:bodyPr rtlCol="0" anchor="ctr"/>
          <a:lstStyle/>
          <a:p>
            <a:endParaRPr lang="en-AU">
              <a:solidFill>
                <a:srgbClr val="0C244C"/>
              </a:solidFill>
            </a:endParaRPr>
          </a:p>
        </p:txBody>
      </p:sp>
      <p:sp>
        <p:nvSpPr>
          <p:cNvPr id="33" name="Freeform: Shape 5">
            <a:extLst>
              <a:ext uri="{FF2B5EF4-FFF2-40B4-BE49-F238E27FC236}">
                <a16:creationId xmlns:a16="http://schemas.microsoft.com/office/drawing/2014/main" id="{107F54D7-6307-F743-B555-FBBCB43B3BBD}"/>
              </a:ext>
            </a:extLst>
          </p:cNvPr>
          <p:cNvSpPr>
            <a:spLocks noChangeAspect="1"/>
          </p:cNvSpPr>
          <p:nvPr/>
        </p:nvSpPr>
        <p:spPr>
          <a:xfrm>
            <a:off x="4509583" y="5157799"/>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C3DDD7"/>
          </a:solidFill>
          <a:ln w="9525" cap="flat">
            <a:noFill/>
            <a:prstDash val="solid"/>
            <a:miter/>
          </a:ln>
        </p:spPr>
        <p:txBody>
          <a:bodyPr rtlCol="0" anchor="ctr"/>
          <a:lstStyle/>
          <a:p>
            <a:endParaRPr lang="en-AU">
              <a:solidFill>
                <a:srgbClr val="0C244C"/>
              </a:solidFill>
            </a:endParaRPr>
          </a:p>
        </p:txBody>
      </p:sp>
    </p:spTree>
    <p:extLst>
      <p:ext uri="{BB962C8B-B14F-4D97-AF65-F5344CB8AC3E}">
        <p14:creationId xmlns:p14="http://schemas.microsoft.com/office/powerpoint/2010/main" val="313390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3B1A4"/>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B1F134-8E86-4643-AF27-EBA3CF29F96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18662"/>
            <a:ext cx="12192000" cy="6290658"/>
          </a:xfrm>
        </p:spPr>
      </p:pic>
      <p:sp>
        <p:nvSpPr>
          <p:cNvPr id="28" name="Round Diagonal Corner Rectangle 27">
            <a:extLst>
              <a:ext uri="{FF2B5EF4-FFF2-40B4-BE49-F238E27FC236}">
                <a16:creationId xmlns:a16="http://schemas.microsoft.com/office/drawing/2014/main" id="{6213985E-0D06-4D41-9EA5-37CB01308B9A}"/>
              </a:ext>
            </a:extLst>
          </p:cNvPr>
          <p:cNvSpPr/>
          <p:nvPr/>
        </p:nvSpPr>
        <p:spPr>
          <a:xfrm rot="16200000">
            <a:off x="11325" y="656688"/>
            <a:ext cx="5688631" cy="5040562"/>
          </a:xfrm>
          <a:prstGeom prst="round2DiagRect">
            <a:avLst/>
          </a:prstGeom>
          <a:solidFill>
            <a:srgbClr val="63B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4">
            <a:extLst>
              <a:ext uri="{FF2B5EF4-FFF2-40B4-BE49-F238E27FC236}">
                <a16:creationId xmlns:a16="http://schemas.microsoft.com/office/drawing/2014/main" id="{1D66FF5E-D037-1747-8321-51BFBC4151DE}"/>
              </a:ext>
            </a:extLst>
          </p:cNvPr>
          <p:cNvSpPr>
            <a:spLocks noGrp="1"/>
          </p:cNvSpPr>
          <p:nvPr>
            <p:ph type="title"/>
          </p:nvPr>
        </p:nvSpPr>
        <p:spPr>
          <a:xfrm>
            <a:off x="722471" y="720643"/>
            <a:ext cx="3191756" cy="522335"/>
          </a:xfrm>
        </p:spPr>
        <p:txBody>
          <a:bodyPr/>
          <a:lstStyle/>
          <a:p>
            <a:r>
              <a:rPr lang="en-AU" sz="3600" dirty="0">
                <a:solidFill>
                  <a:srgbClr val="0C244C"/>
                </a:solidFill>
                <a:latin typeface="Arial" panose="020B0604020202020204" pitchFamily="34" charset="0"/>
              </a:rPr>
              <a:t>WE BELIEVE</a:t>
            </a:r>
          </a:p>
        </p:txBody>
      </p:sp>
      <p:sp>
        <p:nvSpPr>
          <p:cNvPr id="30" name="Text Placeholder 15">
            <a:extLst>
              <a:ext uri="{FF2B5EF4-FFF2-40B4-BE49-F238E27FC236}">
                <a16:creationId xmlns:a16="http://schemas.microsoft.com/office/drawing/2014/main" id="{1229FDC8-7ED6-DD47-BFA9-EB8D33E93071}"/>
              </a:ext>
            </a:extLst>
          </p:cNvPr>
          <p:cNvSpPr txBox="1">
            <a:spLocks/>
          </p:cNvSpPr>
          <p:nvPr/>
        </p:nvSpPr>
        <p:spPr>
          <a:xfrm>
            <a:off x="1128626" y="3672156"/>
            <a:ext cx="3409090" cy="1115803"/>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b="1" dirty="0">
                <a:latin typeface="Garamond" panose="02020404030301010803" pitchFamily="18" charset="0"/>
              </a:rPr>
              <a:t>We work with people to support and encourage participation in shaping the society they live in.</a:t>
            </a:r>
          </a:p>
        </p:txBody>
      </p:sp>
      <p:cxnSp>
        <p:nvCxnSpPr>
          <p:cNvPr id="31" name="Straight Connector 30">
            <a:extLst>
              <a:ext uri="{FF2B5EF4-FFF2-40B4-BE49-F238E27FC236}">
                <a16:creationId xmlns:a16="http://schemas.microsoft.com/office/drawing/2014/main" id="{5CBAF4C3-4FBA-4041-9B47-591DEA229A3A}"/>
              </a:ext>
            </a:extLst>
          </p:cNvPr>
          <p:cNvCxnSpPr>
            <a:cxnSpLocks/>
          </p:cNvCxnSpPr>
          <p:nvPr/>
        </p:nvCxnSpPr>
        <p:spPr>
          <a:xfrm>
            <a:off x="722471" y="1419372"/>
            <a:ext cx="3429312" cy="0"/>
          </a:xfrm>
          <a:prstGeom prst="line">
            <a:avLst/>
          </a:prstGeom>
          <a:ln w="63500">
            <a:solidFill>
              <a:srgbClr val="C3DDD7"/>
            </a:solidFill>
          </a:ln>
        </p:spPr>
        <p:style>
          <a:lnRef idx="1">
            <a:schemeClr val="accent1"/>
          </a:lnRef>
          <a:fillRef idx="0">
            <a:schemeClr val="accent1"/>
          </a:fillRef>
          <a:effectRef idx="0">
            <a:schemeClr val="accent1"/>
          </a:effectRef>
          <a:fontRef idx="minor">
            <a:schemeClr val="tx1"/>
          </a:fontRef>
        </p:style>
      </p:cxnSp>
      <p:sp>
        <p:nvSpPr>
          <p:cNvPr id="32" name="Text Placeholder 2">
            <a:extLst>
              <a:ext uri="{FF2B5EF4-FFF2-40B4-BE49-F238E27FC236}">
                <a16:creationId xmlns:a16="http://schemas.microsoft.com/office/drawing/2014/main" id="{81CE8268-7E86-E64A-8282-B0C63803CE1A}"/>
              </a:ext>
            </a:extLst>
          </p:cNvPr>
          <p:cNvSpPr txBox="1">
            <a:spLocks/>
          </p:cNvSpPr>
          <p:nvPr/>
        </p:nvSpPr>
        <p:spPr>
          <a:xfrm>
            <a:off x="722470" y="1569355"/>
            <a:ext cx="3429313"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PARTICIPATION</a:t>
            </a:r>
          </a:p>
        </p:txBody>
      </p:sp>
      <p:sp>
        <p:nvSpPr>
          <p:cNvPr id="33" name="Text Placeholder 2">
            <a:extLst>
              <a:ext uri="{FF2B5EF4-FFF2-40B4-BE49-F238E27FC236}">
                <a16:creationId xmlns:a16="http://schemas.microsoft.com/office/drawing/2014/main" id="{60BC5660-E8B7-3040-8BED-3C3A16B82818}"/>
              </a:ext>
            </a:extLst>
          </p:cNvPr>
          <p:cNvSpPr txBox="1">
            <a:spLocks/>
          </p:cNvSpPr>
          <p:nvPr/>
        </p:nvSpPr>
        <p:spPr>
          <a:xfrm>
            <a:off x="722470" y="2220982"/>
            <a:ext cx="4149394" cy="1357449"/>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en-AU" sz="1800" dirty="0">
                <a:latin typeface="Arial" panose="020B0604020202020204" pitchFamily="34" charset="0"/>
                <a:ea typeface="Roboto" panose="02000000000000000000" pitchFamily="2" charset="0"/>
              </a:rPr>
              <a:t>We believe that every person can be the architect of change in their own life.</a:t>
            </a:r>
          </a:p>
        </p:txBody>
      </p:sp>
      <p:sp>
        <p:nvSpPr>
          <p:cNvPr id="34" name="Freeform: Shape 3">
            <a:extLst>
              <a:ext uri="{FF2B5EF4-FFF2-40B4-BE49-F238E27FC236}">
                <a16:creationId xmlns:a16="http://schemas.microsoft.com/office/drawing/2014/main" id="{B374C9C0-8A7D-9343-833F-309F7B8A2227}"/>
              </a:ext>
            </a:extLst>
          </p:cNvPr>
          <p:cNvSpPr>
            <a:spLocks noChangeAspect="1"/>
          </p:cNvSpPr>
          <p:nvPr/>
        </p:nvSpPr>
        <p:spPr>
          <a:xfrm>
            <a:off x="937316" y="3487903"/>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0C244C"/>
          </a:solidFill>
          <a:ln w="9525" cap="flat">
            <a:noFill/>
            <a:prstDash val="solid"/>
            <a:miter/>
          </a:ln>
        </p:spPr>
        <p:txBody>
          <a:bodyPr rtlCol="0" anchor="ctr"/>
          <a:lstStyle/>
          <a:p>
            <a:endParaRPr lang="en-AU">
              <a:solidFill>
                <a:srgbClr val="D86075"/>
              </a:solidFill>
            </a:endParaRPr>
          </a:p>
        </p:txBody>
      </p:sp>
      <p:sp>
        <p:nvSpPr>
          <p:cNvPr id="35" name="Freeform: Shape 5">
            <a:extLst>
              <a:ext uri="{FF2B5EF4-FFF2-40B4-BE49-F238E27FC236}">
                <a16:creationId xmlns:a16="http://schemas.microsoft.com/office/drawing/2014/main" id="{98FEA6C5-0D66-A74A-BADA-2444F73EA11A}"/>
              </a:ext>
            </a:extLst>
          </p:cNvPr>
          <p:cNvSpPr>
            <a:spLocks noChangeAspect="1"/>
          </p:cNvSpPr>
          <p:nvPr/>
        </p:nvSpPr>
        <p:spPr>
          <a:xfrm>
            <a:off x="4332199" y="4550716"/>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0C244C"/>
          </a:solidFill>
          <a:ln w="9525" cap="flat">
            <a:noFill/>
            <a:prstDash val="solid"/>
            <a:miter/>
          </a:ln>
        </p:spPr>
        <p:txBody>
          <a:bodyPr rtlCol="0" anchor="ctr"/>
          <a:lstStyle/>
          <a:p>
            <a:endParaRPr lang="en-AU">
              <a:solidFill>
                <a:srgbClr val="D86075"/>
              </a:solidFill>
            </a:endParaRPr>
          </a:p>
        </p:txBody>
      </p:sp>
    </p:spTree>
    <p:extLst>
      <p:ext uri="{BB962C8B-B14F-4D97-AF65-F5344CB8AC3E}">
        <p14:creationId xmlns:p14="http://schemas.microsoft.com/office/powerpoint/2010/main" val="69453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659AA8F-B300-784F-9FE8-CF698984C50F}"/>
              </a:ext>
            </a:extLst>
          </p:cNvPr>
          <p:cNvSpPr>
            <a:spLocks noGrp="1"/>
          </p:cNvSpPr>
          <p:nvPr>
            <p:ph type="body" sz="quarter" idx="11"/>
          </p:nvPr>
        </p:nvSpPr>
        <p:spPr/>
        <p:txBody>
          <a:bodyPr/>
          <a:lstStyle/>
          <a:p>
            <a:endParaRPr lang="en-US"/>
          </a:p>
        </p:txBody>
      </p:sp>
      <p:pic>
        <p:nvPicPr>
          <p:cNvPr id="7" name="Picture Placeholder 6">
            <a:extLst>
              <a:ext uri="{FF2B5EF4-FFF2-40B4-BE49-F238E27FC236}">
                <a16:creationId xmlns:a16="http://schemas.microsoft.com/office/drawing/2014/main" id="{EDA080BC-AF83-4F0E-A143-A2114B7E2D1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72008"/>
            <a:ext cx="12192000" cy="6381328"/>
          </a:xfrm>
        </p:spPr>
      </p:pic>
      <p:sp>
        <p:nvSpPr>
          <p:cNvPr id="48" name="Round Diagonal Corner Rectangle 47">
            <a:extLst>
              <a:ext uri="{FF2B5EF4-FFF2-40B4-BE49-F238E27FC236}">
                <a16:creationId xmlns:a16="http://schemas.microsoft.com/office/drawing/2014/main" id="{61C806B3-46A5-4C43-9769-E3507341A431}"/>
              </a:ext>
            </a:extLst>
          </p:cNvPr>
          <p:cNvSpPr/>
          <p:nvPr/>
        </p:nvSpPr>
        <p:spPr>
          <a:xfrm rot="16200000">
            <a:off x="11325" y="656688"/>
            <a:ext cx="5688631" cy="5040562"/>
          </a:xfrm>
          <a:prstGeom prst="round2DiagRect">
            <a:avLst/>
          </a:prstGeom>
          <a:solidFill>
            <a:srgbClr val="63B1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4">
            <a:extLst>
              <a:ext uri="{FF2B5EF4-FFF2-40B4-BE49-F238E27FC236}">
                <a16:creationId xmlns:a16="http://schemas.microsoft.com/office/drawing/2014/main" id="{F98997B7-495C-C54A-B0CB-7903EC31BB06}"/>
              </a:ext>
            </a:extLst>
          </p:cNvPr>
          <p:cNvSpPr txBox="1">
            <a:spLocks/>
          </p:cNvSpPr>
          <p:nvPr/>
        </p:nvSpPr>
        <p:spPr>
          <a:xfrm>
            <a:off x="722471" y="720643"/>
            <a:ext cx="3191756" cy="522335"/>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chemeClr val="bg1"/>
                </a:solidFill>
                <a:latin typeface="Arial"/>
                <a:ea typeface="+mj-ea"/>
                <a:cs typeface="Arial"/>
              </a:defRPr>
            </a:lvl1pPr>
          </a:lstStyle>
          <a:p>
            <a:r>
              <a:rPr lang="en-AU" sz="3600">
                <a:solidFill>
                  <a:srgbClr val="0C244C"/>
                </a:solidFill>
                <a:latin typeface="Arial" panose="020B0604020202020204" pitchFamily="34" charset="0"/>
              </a:rPr>
              <a:t>WE BELIEVE</a:t>
            </a:r>
            <a:endParaRPr lang="en-AU" sz="3600" dirty="0">
              <a:solidFill>
                <a:srgbClr val="0C244C"/>
              </a:solidFill>
              <a:latin typeface="Arial" panose="020B0604020202020204" pitchFamily="34" charset="0"/>
            </a:endParaRPr>
          </a:p>
        </p:txBody>
      </p:sp>
      <p:sp>
        <p:nvSpPr>
          <p:cNvPr id="50" name="Text Placeholder 15">
            <a:extLst>
              <a:ext uri="{FF2B5EF4-FFF2-40B4-BE49-F238E27FC236}">
                <a16:creationId xmlns:a16="http://schemas.microsoft.com/office/drawing/2014/main" id="{F9030CE4-E9BD-004C-90FC-3BB0016D1EC8}"/>
              </a:ext>
            </a:extLst>
          </p:cNvPr>
          <p:cNvSpPr txBox="1">
            <a:spLocks/>
          </p:cNvSpPr>
          <p:nvPr/>
        </p:nvSpPr>
        <p:spPr>
          <a:xfrm>
            <a:off x="1196821" y="3757056"/>
            <a:ext cx="3387011" cy="1697899"/>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sz="1800" b="1" dirty="0">
                <a:latin typeface="Garamond" panose="02020404030301010803" pitchFamily="18" charset="0"/>
              </a:rPr>
              <a:t>Our mission is to accompany those who are poor, vulnerable, marginalised or oppressed. We learn from them, walk with them in their experiences, and confront the injustices they face. </a:t>
            </a:r>
          </a:p>
        </p:txBody>
      </p:sp>
      <p:cxnSp>
        <p:nvCxnSpPr>
          <p:cNvPr id="51" name="Straight Connector 50">
            <a:extLst>
              <a:ext uri="{FF2B5EF4-FFF2-40B4-BE49-F238E27FC236}">
                <a16:creationId xmlns:a16="http://schemas.microsoft.com/office/drawing/2014/main" id="{8798B870-98FB-874B-9C5F-6947FDBFAE80}"/>
              </a:ext>
            </a:extLst>
          </p:cNvPr>
          <p:cNvCxnSpPr>
            <a:cxnSpLocks/>
          </p:cNvCxnSpPr>
          <p:nvPr/>
        </p:nvCxnSpPr>
        <p:spPr>
          <a:xfrm>
            <a:off x="722471" y="1419372"/>
            <a:ext cx="3429312" cy="0"/>
          </a:xfrm>
          <a:prstGeom prst="line">
            <a:avLst/>
          </a:prstGeom>
          <a:ln w="63500">
            <a:solidFill>
              <a:srgbClr val="D86075"/>
            </a:solidFill>
          </a:ln>
        </p:spPr>
        <p:style>
          <a:lnRef idx="1">
            <a:schemeClr val="accent1"/>
          </a:lnRef>
          <a:fillRef idx="0">
            <a:schemeClr val="accent1"/>
          </a:fillRef>
          <a:effectRef idx="0">
            <a:schemeClr val="accent1"/>
          </a:effectRef>
          <a:fontRef idx="minor">
            <a:schemeClr val="tx1"/>
          </a:fontRef>
        </p:style>
      </p:cxnSp>
      <p:sp>
        <p:nvSpPr>
          <p:cNvPr id="52" name="Text Placeholder 2">
            <a:extLst>
              <a:ext uri="{FF2B5EF4-FFF2-40B4-BE49-F238E27FC236}">
                <a16:creationId xmlns:a16="http://schemas.microsoft.com/office/drawing/2014/main" id="{C23291E2-116C-2B42-8B63-F65AEF2E68D9}"/>
              </a:ext>
            </a:extLst>
          </p:cNvPr>
          <p:cNvSpPr txBox="1">
            <a:spLocks/>
          </p:cNvSpPr>
          <p:nvPr/>
        </p:nvSpPr>
        <p:spPr>
          <a:xfrm>
            <a:off x="722470" y="1569355"/>
            <a:ext cx="4293410"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THE PREFERNTIAL OPTION FOR THE POOR</a:t>
            </a:r>
          </a:p>
        </p:txBody>
      </p:sp>
      <p:sp>
        <p:nvSpPr>
          <p:cNvPr id="53" name="Text Placeholder 2">
            <a:extLst>
              <a:ext uri="{FF2B5EF4-FFF2-40B4-BE49-F238E27FC236}">
                <a16:creationId xmlns:a16="http://schemas.microsoft.com/office/drawing/2014/main" id="{34FB28B8-3B22-094B-AAE7-8FAA7F52C990}"/>
              </a:ext>
            </a:extLst>
          </p:cNvPr>
          <p:cNvSpPr txBox="1">
            <a:spLocks/>
          </p:cNvSpPr>
          <p:nvPr/>
        </p:nvSpPr>
        <p:spPr>
          <a:xfrm>
            <a:off x="722470" y="2368378"/>
            <a:ext cx="4383562" cy="966366"/>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en-AU" sz="1800" dirty="0">
                <a:latin typeface="Arial" panose="020B0604020202020204" pitchFamily="34" charset="0"/>
                <a:ea typeface="Roboto" panose="02000000000000000000" pitchFamily="2" charset="0"/>
              </a:rPr>
              <a:t>We believe in prioritising the women, men and children most vulnerable to extreme poverty and injustice.</a:t>
            </a:r>
          </a:p>
        </p:txBody>
      </p:sp>
      <p:sp>
        <p:nvSpPr>
          <p:cNvPr id="54" name="Freeform: Shape 3">
            <a:extLst>
              <a:ext uri="{FF2B5EF4-FFF2-40B4-BE49-F238E27FC236}">
                <a16:creationId xmlns:a16="http://schemas.microsoft.com/office/drawing/2014/main" id="{CB4CD624-88C7-EF44-A600-DA404460B987}"/>
              </a:ext>
            </a:extLst>
          </p:cNvPr>
          <p:cNvSpPr>
            <a:spLocks noChangeAspect="1"/>
          </p:cNvSpPr>
          <p:nvPr/>
        </p:nvSpPr>
        <p:spPr>
          <a:xfrm>
            <a:off x="889172" y="3603231"/>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0C244C"/>
          </a:solidFill>
          <a:ln w="9525" cap="flat">
            <a:noFill/>
            <a:prstDash val="solid"/>
            <a:miter/>
          </a:ln>
        </p:spPr>
        <p:txBody>
          <a:bodyPr rtlCol="0" anchor="ctr"/>
          <a:lstStyle/>
          <a:p>
            <a:endParaRPr lang="en-AU"/>
          </a:p>
        </p:txBody>
      </p:sp>
      <p:sp>
        <p:nvSpPr>
          <p:cNvPr id="55" name="Freeform: Shape 5">
            <a:extLst>
              <a:ext uri="{FF2B5EF4-FFF2-40B4-BE49-F238E27FC236}">
                <a16:creationId xmlns:a16="http://schemas.microsoft.com/office/drawing/2014/main" id="{EDDBA956-D659-6246-95A8-F11FC4D1A9AE}"/>
              </a:ext>
            </a:extLst>
          </p:cNvPr>
          <p:cNvSpPr>
            <a:spLocks noChangeAspect="1"/>
          </p:cNvSpPr>
          <p:nvPr/>
        </p:nvSpPr>
        <p:spPr>
          <a:xfrm>
            <a:off x="4583832" y="5385102"/>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0C244C"/>
          </a:solidFill>
          <a:ln w="9525" cap="flat">
            <a:noFill/>
            <a:prstDash val="solid"/>
            <a:miter/>
          </a:ln>
        </p:spPr>
        <p:txBody>
          <a:bodyPr rtlCol="0" anchor="ctr"/>
          <a:lstStyle/>
          <a:p>
            <a:endParaRPr lang="en-AU"/>
          </a:p>
        </p:txBody>
      </p:sp>
      <p:sp>
        <p:nvSpPr>
          <p:cNvPr id="8" name="Rectangle 7">
            <a:extLst>
              <a:ext uri="{FF2B5EF4-FFF2-40B4-BE49-F238E27FC236}">
                <a16:creationId xmlns:a16="http://schemas.microsoft.com/office/drawing/2014/main" id="{1EB6D269-24EF-4EF9-9CB5-DD0C1AE84203}"/>
              </a:ext>
            </a:extLst>
          </p:cNvPr>
          <p:cNvSpPr/>
          <p:nvPr/>
        </p:nvSpPr>
        <p:spPr>
          <a:xfrm>
            <a:off x="0" y="6412093"/>
            <a:ext cx="9794002" cy="646331"/>
          </a:xfrm>
          <a:prstGeom prst="rect">
            <a:avLst/>
          </a:prstGeom>
        </p:spPr>
        <p:txBody>
          <a:bodyPr wrap="square">
            <a:spAutoFit/>
          </a:bodyPr>
          <a:lstStyle/>
          <a:p>
            <a:endParaRPr lang="en-AU" altLang="en-US" dirty="0"/>
          </a:p>
          <a:p>
            <a:endParaRPr lang="en-US" dirty="0"/>
          </a:p>
        </p:txBody>
      </p:sp>
    </p:spTree>
    <p:extLst>
      <p:ext uri="{BB962C8B-B14F-4D97-AF65-F5344CB8AC3E}">
        <p14:creationId xmlns:p14="http://schemas.microsoft.com/office/powerpoint/2010/main" val="990769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659AA8F-B300-784F-9FE8-CF698984C50F}"/>
              </a:ext>
            </a:extLst>
          </p:cNvPr>
          <p:cNvSpPr>
            <a:spLocks noGrp="1"/>
          </p:cNvSpPr>
          <p:nvPr>
            <p:ph type="body" sz="quarter" idx="11"/>
          </p:nvPr>
        </p:nvSpPr>
        <p:spPr/>
        <p:txBody>
          <a:bodyPr/>
          <a:lstStyle/>
          <a:p>
            <a:endParaRPr lang="en-US"/>
          </a:p>
        </p:txBody>
      </p:sp>
      <p:pic>
        <p:nvPicPr>
          <p:cNvPr id="5" name="Picture Placeholder 4">
            <a:extLst>
              <a:ext uri="{FF2B5EF4-FFF2-40B4-BE49-F238E27FC236}">
                <a16:creationId xmlns:a16="http://schemas.microsoft.com/office/drawing/2014/main" id="{A3B54EB9-FDE1-4177-9334-FF736E78692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72008"/>
            <a:ext cx="12192000" cy="6381328"/>
          </a:xfrm>
        </p:spPr>
      </p:pic>
      <p:sp>
        <p:nvSpPr>
          <p:cNvPr id="29" name="Round Diagonal Corner Rectangle 28">
            <a:extLst>
              <a:ext uri="{FF2B5EF4-FFF2-40B4-BE49-F238E27FC236}">
                <a16:creationId xmlns:a16="http://schemas.microsoft.com/office/drawing/2014/main" id="{177122DA-10AB-5549-A63F-B7550EEBE793}"/>
              </a:ext>
            </a:extLst>
          </p:cNvPr>
          <p:cNvSpPr/>
          <p:nvPr/>
        </p:nvSpPr>
        <p:spPr>
          <a:xfrm rot="16200000">
            <a:off x="11325" y="656688"/>
            <a:ext cx="5688631" cy="5040562"/>
          </a:xfrm>
          <a:prstGeom prst="round2DiagRect">
            <a:avLst/>
          </a:prstGeom>
          <a:solidFill>
            <a:srgbClr val="DF91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4">
            <a:extLst>
              <a:ext uri="{FF2B5EF4-FFF2-40B4-BE49-F238E27FC236}">
                <a16:creationId xmlns:a16="http://schemas.microsoft.com/office/drawing/2014/main" id="{4FBA7EFB-CA69-4E4D-A8E4-FA220B6C0457}"/>
              </a:ext>
            </a:extLst>
          </p:cNvPr>
          <p:cNvSpPr txBox="1">
            <a:spLocks/>
          </p:cNvSpPr>
          <p:nvPr/>
        </p:nvSpPr>
        <p:spPr>
          <a:xfrm>
            <a:off x="722471" y="720643"/>
            <a:ext cx="3191756" cy="522335"/>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chemeClr val="bg1"/>
                </a:solidFill>
                <a:latin typeface="Arial"/>
                <a:ea typeface="+mj-ea"/>
                <a:cs typeface="Arial"/>
              </a:defRPr>
            </a:lvl1pPr>
          </a:lstStyle>
          <a:p>
            <a:r>
              <a:rPr lang="en-AU" sz="3600">
                <a:solidFill>
                  <a:srgbClr val="0C244C"/>
                </a:solidFill>
                <a:latin typeface="Arial" panose="020B0604020202020204" pitchFamily="34" charset="0"/>
              </a:rPr>
              <a:t>WE BELIEVE</a:t>
            </a:r>
            <a:endParaRPr lang="en-AU" sz="3600" dirty="0">
              <a:solidFill>
                <a:srgbClr val="0C244C"/>
              </a:solidFill>
              <a:latin typeface="Arial" panose="020B0604020202020204" pitchFamily="34" charset="0"/>
            </a:endParaRPr>
          </a:p>
        </p:txBody>
      </p:sp>
      <p:sp>
        <p:nvSpPr>
          <p:cNvPr id="31" name="Text Placeholder 15">
            <a:extLst>
              <a:ext uri="{FF2B5EF4-FFF2-40B4-BE49-F238E27FC236}">
                <a16:creationId xmlns:a16="http://schemas.microsoft.com/office/drawing/2014/main" id="{DFAAA12B-14DD-2A4B-A8A1-9079B6EFD41E}"/>
              </a:ext>
            </a:extLst>
          </p:cNvPr>
          <p:cNvSpPr txBox="1">
            <a:spLocks/>
          </p:cNvSpPr>
          <p:nvPr/>
        </p:nvSpPr>
        <p:spPr>
          <a:xfrm>
            <a:off x="1127448" y="3752961"/>
            <a:ext cx="3456384" cy="1326849"/>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sz="1800" b="1" dirty="0">
                <a:solidFill>
                  <a:srgbClr val="0C244C"/>
                </a:solidFill>
                <a:latin typeface="Garamond" panose="02020404030301010803" pitchFamily="18" charset="0"/>
              </a:rPr>
              <a:t>Our development programs are attentive to environmental concerns and seek to promote care for the earth and its resources.</a:t>
            </a:r>
          </a:p>
        </p:txBody>
      </p:sp>
      <p:cxnSp>
        <p:nvCxnSpPr>
          <p:cNvPr id="32" name="Straight Connector 31">
            <a:extLst>
              <a:ext uri="{FF2B5EF4-FFF2-40B4-BE49-F238E27FC236}">
                <a16:creationId xmlns:a16="http://schemas.microsoft.com/office/drawing/2014/main" id="{4363A01F-D020-A447-9786-BC8E27129EB3}"/>
              </a:ext>
            </a:extLst>
          </p:cNvPr>
          <p:cNvCxnSpPr>
            <a:cxnSpLocks/>
          </p:cNvCxnSpPr>
          <p:nvPr/>
        </p:nvCxnSpPr>
        <p:spPr>
          <a:xfrm>
            <a:off x="722471" y="1419372"/>
            <a:ext cx="3429312" cy="0"/>
          </a:xfrm>
          <a:prstGeom prst="line">
            <a:avLst/>
          </a:prstGeom>
          <a:ln w="63500">
            <a:solidFill>
              <a:srgbClr val="C3DDD7"/>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11FFDE9D-28FB-5F4F-9D59-7859EF12E1B3}"/>
              </a:ext>
            </a:extLst>
          </p:cNvPr>
          <p:cNvSpPr txBox="1">
            <a:spLocks/>
          </p:cNvSpPr>
          <p:nvPr/>
        </p:nvSpPr>
        <p:spPr>
          <a:xfrm>
            <a:off x="722470" y="1569355"/>
            <a:ext cx="4149394"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THE CARE OF OUR COMMON HOME</a:t>
            </a:r>
          </a:p>
        </p:txBody>
      </p:sp>
      <p:sp>
        <p:nvSpPr>
          <p:cNvPr id="34" name="Text Placeholder 2">
            <a:extLst>
              <a:ext uri="{FF2B5EF4-FFF2-40B4-BE49-F238E27FC236}">
                <a16:creationId xmlns:a16="http://schemas.microsoft.com/office/drawing/2014/main" id="{7BEEDCEA-F19B-484C-8D46-0C42AFFD9C34}"/>
              </a:ext>
            </a:extLst>
          </p:cNvPr>
          <p:cNvSpPr txBox="1">
            <a:spLocks/>
          </p:cNvSpPr>
          <p:nvPr/>
        </p:nvSpPr>
        <p:spPr>
          <a:xfrm>
            <a:off x="722470" y="2368377"/>
            <a:ext cx="4149394" cy="1357449"/>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1800" dirty="0">
                <a:latin typeface="Arial" panose="020B0604020202020204" pitchFamily="34" charset="0"/>
                <a:ea typeface="Roboto" panose="02000000000000000000" pitchFamily="2" charset="0"/>
              </a:rPr>
              <a:t>We believe that care of the Earth’s resources is vital for the common good of people.</a:t>
            </a:r>
          </a:p>
        </p:txBody>
      </p:sp>
      <p:sp>
        <p:nvSpPr>
          <p:cNvPr id="35" name="Freeform: Shape 3">
            <a:extLst>
              <a:ext uri="{FF2B5EF4-FFF2-40B4-BE49-F238E27FC236}">
                <a16:creationId xmlns:a16="http://schemas.microsoft.com/office/drawing/2014/main" id="{5F8F2E48-0D70-BF42-8A14-30A62E481B0B}"/>
              </a:ext>
            </a:extLst>
          </p:cNvPr>
          <p:cNvSpPr>
            <a:spLocks noChangeAspect="1"/>
          </p:cNvSpPr>
          <p:nvPr/>
        </p:nvSpPr>
        <p:spPr>
          <a:xfrm>
            <a:off x="873642" y="3572001"/>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C3DDD7"/>
          </a:solidFill>
          <a:ln w="9525" cap="flat">
            <a:noFill/>
            <a:prstDash val="solid"/>
            <a:miter/>
          </a:ln>
        </p:spPr>
        <p:txBody>
          <a:bodyPr rtlCol="0" anchor="ctr"/>
          <a:lstStyle/>
          <a:p>
            <a:endParaRPr lang="en-AU"/>
          </a:p>
        </p:txBody>
      </p:sp>
      <p:sp>
        <p:nvSpPr>
          <p:cNvPr id="36" name="Freeform: Shape 5">
            <a:extLst>
              <a:ext uri="{FF2B5EF4-FFF2-40B4-BE49-F238E27FC236}">
                <a16:creationId xmlns:a16="http://schemas.microsoft.com/office/drawing/2014/main" id="{97F848E5-DCFF-F345-A5D4-4CE7C5BD3E85}"/>
              </a:ext>
            </a:extLst>
          </p:cNvPr>
          <p:cNvSpPr>
            <a:spLocks noChangeAspect="1"/>
          </p:cNvSpPr>
          <p:nvPr/>
        </p:nvSpPr>
        <p:spPr>
          <a:xfrm>
            <a:off x="4583832" y="5079810"/>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C3DDD7"/>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3795730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3DDD7"/>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07E123B-A0A9-4214-AE41-0A650344C6B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72008"/>
            <a:ext cx="12192000" cy="6381328"/>
          </a:xfrm>
        </p:spPr>
      </p:pic>
      <p:sp>
        <p:nvSpPr>
          <p:cNvPr id="25" name="Round Diagonal Corner Rectangle 24">
            <a:extLst>
              <a:ext uri="{FF2B5EF4-FFF2-40B4-BE49-F238E27FC236}">
                <a16:creationId xmlns:a16="http://schemas.microsoft.com/office/drawing/2014/main" id="{730E10FC-9A31-B149-B292-4512BC3EBEEF}"/>
              </a:ext>
            </a:extLst>
          </p:cNvPr>
          <p:cNvSpPr/>
          <p:nvPr/>
        </p:nvSpPr>
        <p:spPr>
          <a:xfrm rot="16200000">
            <a:off x="11325" y="656688"/>
            <a:ext cx="5688631" cy="5040562"/>
          </a:xfrm>
          <a:prstGeom prst="round2DiagRect">
            <a:avLst/>
          </a:prstGeom>
          <a:solidFill>
            <a:srgbClr val="C3DD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4">
            <a:extLst>
              <a:ext uri="{FF2B5EF4-FFF2-40B4-BE49-F238E27FC236}">
                <a16:creationId xmlns:a16="http://schemas.microsoft.com/office/drawing/2014/main" id="{2BEA6FA3-0A55-F64D-8055-ACA2EA355EEC}"/>
              </a:ext>
            </a:extLst>
          </p:cNvPr>
          <p:cNvSpPr txBox="1">
            <a:spLocks/>
          </p:cNvSpPr>
          <p:nvPr/>
        </p:nvSpPr>
        <p:spPr>
          <a:xfrm>
            <a:off x="722471" y="720643"/>
            <a:ext cx="3191756" cy="522335"/>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chemeClr val="bg1"/>
                </a:solidFill>
                <a:latin typeface="Arial"/>
                <a:ea typeface="+mj-ea"/>
                <a:cs typeface="Arial"/>
              </a:defRPr>
            </a:lvl1pPr>
          </a:lstStyle>
          <a:p>
            <a:r>
              <a:rPr lang="en-AU" sz="3600">
                <a:solidFill>
                  <a:srgbClr val="0C244C"/>
                </a:solidFill>
                <a:latin typeface="Arial" panose="020B0604020202020204" pitchFamily="34" charset="0"/>
              </a:rPr>
              <a:t>WE BELIEVE</a:t>
            </a:r>
            <a:endParaRPr lang="en-AU" sz="3600" dirty="0">
              <a:solidFill>
                <a:srgbClr val="0C244C"/>
              </a:solidFill>
              <a:latin typeface="Arial" panose="020B0604020202020204" pitchFamily="34" charset="0"/>
            </a:endParaRPr>
          </a:p>
        </p:txBody>
      </p:sp>
      <p:sp>
        <p:nvSpPr>
          <p:cNvPr id="27" name="Text Placeholder 15">
            <a:extLst>
              <a:ext uri="{FF2B5EF4-FFF2-40B4-BE49-F238E27FC236}">
                <a16:creationId xmlns:a16="http://schemas.microsoft.com/office/drawing/2014/main" id="{09988748-2AC2-004A-8608-E9ED82D87C65}"/>
              </a:ext>
            </a:extLst>
          </p:cNvPr>
          <p:cNvSpPr txBox="1">
            <a:spLocks/>
          </p:cNvSpPr>
          <p:nvPr/>
        </p:nvSpPr>
        <p:spPr>
          <a:xfrm>
            <a:off x="1234801" y="3831446"/>
            <a:ext cx="3241678" cy="1457199"/>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b="1" dirty="0">
                <a:solidFill>
                  <a:srgbClr val="0C244C"/>
                </a:solidFill>
                <a:latin typeface="Garamond" panose="02020404030301010803" pitchFamily="18" charset="0"/>
              </a:rPr>
              <a:t>We work together with communities to promote peace through right relationships that embody respect, justice and collaboration.</a:t>
            </a:r>
          </a:p>
        </p:txBody>
      </p:sp>
      <p:cxnSp>
        <p:nvCxnSpPr>
          <p:cNvPr id="28" name="Straight Connector 27">
            <a:extLst>
              <a:ext uri="{FF2B5EF4-FFF2-40B4-BE49-F238E27FC236}">
                <a16:creationId xmlns:a16="http://schemas.microsoft.com/office/drawing/2014/main" id="{FE4E09DB-586A-F840-ABEF-17BD8C9BEEF2}"/>
              </a:ext>
            </a:extLst>
          </p:cNvPr>
          <p:cNvCxnSpPr>
            <a:cxnSpLocks/>
          </p:cNvCxnSpPr>
          <p:nvPr/>
        </p:nvCxnSpPr>
        <p:spPr>
          <a:xfrm>
            <a:off x="722471" y="1419372"/>
            <a:ext cx="3429312" cy="0"/>
          </a:xfrm>
          <a:prstGeom prst="line">
            <a:avLst/>
          </a:prstGeom>
          <a:ln w="63500">
            <a:solidFill>
              <a:srgbClr val="D86075"/>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40FCF5AA-BC2F-6940-84E0-B9536D3BE65E}"/>
              </a:ext>
            </a:extLst>
          </p:cNvPr>
          <p:cNvSpPr txBox="1">
            <a:spLocks/>
          </p:cNvSpPr>
          <p:nvPr/>
        </p:nvSpPr>
        <p:spPr>
          <a:xfrm>
            <a:off x="722470" y="1569355"/>
            <a:ext cx="4293410"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THE PROMOTION OF PEACE</a:t>
            </a:r>
          </a:p>
        </p:txBody>
      </p:sp>
      <p:sp>
        <p:nvSpPr>
          <p:cNvPr id="30" name="Text Placeholder 2">
            <a:extLst>
              <a:ext uri="{FF2B5EF4-FFF2-40B4-BE49-F238E27FC236}">
                <a16:creationId xmlns:a16="http://schemas.microsoft.com/office/drawing/2014/main" id="{52838E42-D4B1-8B41-A0BD-C2987C5F6B26}"/>
              </a:ext>
            </a:extLst>
          </p:cNvPr>
          <p:cNvSpPr txBox="1">
            <a:spLocks/>
          </p:cNvSpPr>
          <p:nvPr/>
        </p:nvSpPr>
        <p:spPr>
          <a:xfrm>
            <a:off x="722470" y="2368377"/>
            <a:ext cx="4077386" cy="1357449"/>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en-AU" sz="1800" dirty="0">
                <a:solidFill>
                  <a:srgbClr val="0C244C"/>
                </a:solidFill>
                <a:latin typeface="Arial" panose="020B0604020202020204" pitchFamily="34" charset="0"/>
                <a:ea typeface="Roboto" panose="02000000000000000000" pitchFamily="2" charset="0"/>
              </a:rPr>
              <a:t>We believe in promoting peace through right relationships that embody respect, justice and collaboration.</a:t>
            </a:r>
          </a:p>
        </p:txBody>
      </p:sp>
      <p:sp>
        <p:nvSpPr>
          <p:cNvPr id="31" name="Freeform: Shape 3">
            <a:extLst>
              <a:ext uri="{FF2B5EF4-FFF2-40B4-BE49-F238E27FC236}">
                <a16:creationId xmlns:a16="http://schemas.microsoft.com/office/drawing/2014/main" id="{B8E3A287-DF99-3046-9152-B8531F5AE2D8}"/>
              </a:ext>
            </a:extLst>
          </p:cNvPr>
          <p:cNvSpPr>
            <a:spLocks noChangeAspect="1"/>
          </p:cNvSpPr>
          <p:nvPr/>
        </p:nvSpPr>
        <p:spPr>
          <a:xfrm>
            <a:off x="995044" y="3611098"/>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86075"/>
          </a:solidFill>
          <a:ln w="9525" cap="flat">
            <a:noFill/>
            <a:prstDash val="solid"/>
            <a:miter/>
          </a:ln>
        </p:spPr>
        <p:txBody>
          <a:bodyPr rtlCol="0" anchor="ctr"/>
          <a:lstStyle/>
          <a:p>
            <a:endParaRPr lang="en-AU"/>
          </a:p>
        </p:txBody>
      </p:sp>
      <p:sp>
        <p:nvSpPr>
          <p:cNvPr id="32" name="Freeform: Shape 5">
            <a:extLst>
              <a:ext uri="{FF2B5EF4-FFF2-40B4-BE49-F238E27FC236}">
                <a16:creationId xmlns:a16="http://schemas.microsoft.com/office/drawing/2014/main" id="{86B6408E-7C68-D44D-9352-C3C7A86C8375}"/>
              </a:ext>
            </a:extLst>
          </p:cNvPr>
          <p:cNvSpPr>
            <a:spLocks noChangeAspect="1"/>
          </p:cNvSpPr>
          <p:nvPr/>
        </p:nvSpPr>
        <p:spPr>
          <a:xfrm>
            <a:off x="4369544" y="5272555"/>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86075"/>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871185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659AA8F-B300-784F-9FE8-CF698984C50F}"/>
              </a:ext>
            </a:extLst>
          </p:cNvPr>
          <p:cNvSpPr>
            <a:spLocks noGrp="1"/>
          </p:cNvSpPr>
          <p:nvPr>
            <p:ph type="body" sz="quarter" idx="11"/>
          </p:nvPr>
        </p:nvSpPr>
        <p:spPr/>
        <p:txBody>
          <a:bodyPr/>
          <a:lstStyle/>
          <a:p>
            <a:endParaRPr lang="en-US" dirty="0"/>
          </a:p>
        </p:txBody>
      </p:sp>
      <p:pic>
        <p:nvPicPr>
          <p:cNvPr id="5" name="Picture Placeholder 4">
            <a:extLst>
              <a:ext uri="{FF2B5EF4-FFF2-40B4-BE49-F238E27FC236}">
                <a16:creationId xmlns:a16="http://schemas.microsoft.com/office/drawing/2014/main" id="{A914DE6D-7364-4EFE-BDC5-75154BBA234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72008"/>
            <a:ext cx="12192000" cy="6381328"/>
          </a:xfrm>
        </p:spPr>
      </p:pic>
      <p:sp>
        <p:nvSpPr>
          <p:cNvPr id="26" name="Round Diagonal Corner Rectangle 25">
            <a:extLst>
              <a:ext uri="{FF2B5EF4-FFF2-40B4-BE49-F238E27FC236}">
                <a16:creationId xmlns:a16="http://schemas.microsoft.com/office/drawing/2014/main" id="{ED6336A8-66E0-D741-AEF2-B80BE6F98F43}"/>
              </a:ext>
            </a:extLst>
          </p:cNvPr>
          <p:cNvSpPr/>
          <p:nvPr/>
        </p:nvSpPr>
        <p:spPr>
          <a:xfrm rot="16200000">
            <a:off x="11325" y="656688"/>
            <a:ext cx="5688631" cy="5040562"/>
          </a:xfrm>
          <a:prstGeom prst="round2DiagRect">
            <a:avLst/>
          </a:prstGeom>
          <a:solidFill>
            <a:srgbClr val="DF918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tle 4">
            <a:extLst>
              <a:ext uri="{FF2B5EF4-FFF2-40B4-BE49-F238E27FC236}">
                <a16:creationId xmlns:a16="http://schemas.microsoft.com/office/drawing/2014/main" id="{849CFEE8-2CD9-8A42-B9C6-5C641020456C}"/>
              </a:ext>
            </a:extLst>
          </p:cNvPr>
          <p:cNvSpPr>
            <a:spLocks noGrp="1"/>
          </p:cNvSpPr>
          <p:nvPr>
            <p:ph type="title"/>
          </p:nvPr>
        </p:nvSpPr>
        <p:spPr>
          <a:xfrm>
            <a:off x="722471" y="720643"/>
            <a:ext cx="3191756" cy="522335"/>
          </a:xfrm>
        </p:spPr>
        <p:txBody>
          <a:bodyPr/>
          <a:lstStyle/>
          <a:p>
            <a:r>
              <a:rPr lang="en-AU" sz="3600" dirty="0">
                <a:solidFill>
                  <a:srgbClr val="0C244C"/>
                </a:solidFill>
                <a:latin typeface="Arial" panose="020B0604020202020204" pitchFamily="34" charset="0"/>
              </a:rPr>
              <a:t>WE BELIEVE</a:t>
            </a:r>
          </a:p>
        </p:txBody>
      </p:sp>
      <p:sp>
        <p:nvSpPr>
          <p:cNvPr id="28" name="Text Placeholder 15">
            <a:extLst>
              <a:ext uri="{FF2B5EF4-FFF2-40B4-BE49-F238E27FC236}">
                <a16:creationId xmlns:a16="http://schemas.microsoft.com/office/drawing/2014/main" id="{A80F15CE-8E41-7C41-8A27-89CBE55D016F}"/>
              </a:ext>
            </a:extLst>
          </p:cNvPr>
          <p:cNvSpPr txBox="1">
            <a:spLocks/>
          </p:cNvSpPr>
          <p:nvPr/>
        </p:nvSpPr>
        <p:spPr>
          <a:xfrm>
            <a:off x="1115642" y="3711359"/>
            <a:ext cx="3252166" cy="1416915"/>
          </a:xfrm>
          <a:prstGeom prst="rect">
            <a:avLst/>
          </a:prstGeom>
        </p:spPr>
        <p:txBody>
          <a:bodyPr wrap="square" lIns="144000" tIns="108000" rIns="0" bIns="108000">
            <a:noAutofit/>
          </a:bodyPr>
          <a:lstStyle>
            <a:lvl1pPr marL="0" indent="0" algn="l" defTabSz="685800" rtl="0" eaLnBrk="1" latinLnBrk="0" hangingPunct="1">
              <a:lnSpc>
                <a:spcPct val="90000"/>
              </a:lnSpc>
              <a:spcBef>
                <a:spcPts val="750"/>
              </a:spcBef>
              <a:buFontTx/>
              <a:buNone/>
              <a:defRPr sz="1200" b="0" kern="1200">
                <a:solidFill>
                  <a:schemeClr val="bg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AU" sz="1800" b="1" dirty="0">
                <a:solidFill>
                  <a:srgbClr val="0C244C"/>
                </a:solidFill>
                <a:latin typeface="Garamond" panose="02020404030301010803" pitchFamily="18" charset="0"/>
                <a:cs typeface="Arial" panose="020B0604020202020204" pitchFamily="34" charset="0"/>
              </a:rPr>
              <a:t>Caritas Australia works with people so that they can provide for themselves, their family, and contribute to their community. </a:t>
            </a:r>
          </a:p>
        </p:txBody>
      </p:sp>
      <p:cxnSp>
        <p:nvCxnSpPr>
          <p:cNvPr id="29" name="Straight Connector 28">
            <a:extLst>
              <a:ext uri="{FF2B5EF4-FFF2-40B4-BE49-F238E27FC236}">
                <a16:creationId xmlns:a16="http://schemas.microsoft.com/office/drawing/2014/main" id="{726476FD-9F3D-EE4A-A07C-F8EFED43C4BF}"/>
              </a:ext>
            </a:extLst>
          </p:cNvPr>
          <p:cNvCxnSpPr>
            <a:cxnSpLocks/>
          </p:cNvCxnSpPr>
          <p:nvPr/>
        </p:nvCxnSpPr>
        <p:spPr>
          <a:xfrm>
            <a:off x="722471" y="1419372"/>
            <a:ext cx="3429312" cy="0"/>
          </a:xfrm>
          <a:prstGeom prst="line">
            <a:avLst/>
          </a:prstGeom>
          <a:ln w="63500">
            <a:solidFill>
              <a:srgbClr val="C3DDD7"/>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3A8C1F57-B674-6449-BF3C-420E92BF6DCC}"/>
              </a:ext>
            </a:extLst>
          </p:cNvPr>
          <p:cNvSpPr txBox="1">
            <a:spLocks/>
          </p:cNvSpPr>
          <p:nvPr/>
        </p:nvSpPr>
        <p:spPr>
          <a:xfrm>
            <a:off x="722470" y="1569355"/>
            <a:ext cx="3429313" cy="802486"/>
          </a:xfrm>
          <a:prstGeom prst="rect">
            <a:avLst/>
          </a:prstGeom>
        </p:spPr>
        <p:txBody>
          <a:bodyPr>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AU" sz="2000" dirty="0">
                <a:solidFill>
                  <a:srgbClr val="0C244C"/>
                </a:solidFill>
                <a:latin typeface="Arial" panose="020B0604020202020204" pitchFamily="34" charset="0"/>
              </a:rPr>
              <a:t>IN ECONOMIC JUSTICE</a:t>
            </a:r>
          </a:p>
        </p:txBody>
      </p:sp>
      <p:sp>
        <p:nvSpPr>
          <p:cNvPr id="31" name="Text Placeholder 2">
            <a:extLst>
              <a:ext uri="{FF2B5EF4-FFF2-40B4-BE49-F238E27FC236}">
                <a16:creationId xmlns:a16="http://schemas.microsoft.com/office/drawing/2014/main" id="{FB401185-5A5D-B642-83BC-D08034D7810A}"/>
              </a:ext>
            </a:extLst>
          </p:cNvPr>
          <p:cNvSpPr txBox="1">
            <a:spLocks/>
          </p:cNvSpPr>
          <p:nvPr/>
        </p:nvSpPr>
        <p:spPr>
          <a:xfrm>
            <a:off x="722470" y="2220982"/>
            <a:ext cx="4221402" cy="1357449"/>
          </a:xfrm>
          <a:prstGeom prst="rect">
            <a:avLst/>
          </a:prstGeom>
        </p:spPr>
        <p:txBody>
          <a:bodyPr rIns="0">
            <a:noAutofit/>
          </a:bodyPr>
          <a:lstStyle>
            <a:lvl1pPr marL="0" indent="0" algn="r" defTabSz="685800" rtl="0" eaLnBrk="1" latinLnBrk="0" hangingPunct="1">
              <a:lnSpc>
                <a:spcPct val="90000"/>
              </a:lnSpc>
              <a:spcBef>
                <a:spcPts val="750"/>
              </a:spcBef>
              <a:buFontTx/>
              <a:buNone/>
              <a:defRPr sz="750" kern="1200">
                <a:solidFill>
                  <a:schemeClr val="bg1"/>
                </a:solidFill>
                <a:latin typeface="Arial"/>
                <a:ea typeface="+mn-ea"/>
                <a:cs typeface="+mn-cs"/>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00000"/>
              </a:lnSpc>
            </a:pPr>
            <a:r>
              <a:rPr lang="en-AU" sz="1800" dirty="0">
                <a:solidFill>
                  <a:srgbClr val="0C244C"/>
                </a:solidFill>
                <a:latin typeface="Arial" panose="020B0604020202020204" pitchFamily="34" charset="0"/>
              </a:rPr>
              <a:t>We believe that everyone has the right to access the means to support themselves and their family.</a:t>
            </a:r>
          </a:p>
        </p:txBody>
      </p:sp>
      <p:sp>
        <p:nvSpPr>
          <p:cNvPr id="32" name="Freeform: Shape 3">
            <a:extLst>
              <a:ext uri="{FF2B5EF4-FFF2-40B4-BE49-F238E27FC236}">
                <a16:creationId xmlns:a16="http://schemas.microsoft.com/office/drawing/2014/main" id="{16A82813-7997-EE4D-A6E9-7E2C2A76DA8C}"/>
              </a:ext>
            </a:extLst>
          </p:cNvPr>
          <p:cNvSpPr>
            <a:spLocks noChangeAspect="1"/>
          </p:cNvSpPr>
          <p:nvPr/>
        </p:nvSpPr>
        <p:spPr>
          <a:xfrm>
            <a:off x="896289" y="3567160"/>
            <a:ext cx="307649" cy="30764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C3DDD7"/>
          </a:solidFill>
          <a:ln w="9525" cap="flat">
            <a:noFill/>
            <a:prstDash val="solid"/>
            <a:miter/>
          </a:ln>
        </p:spPr>
        <p:txBody>
          <a:bodyPr rtlCol="0" anchor="ctr"/>
          <a:lstStyle/>
          <a:p>
            <a:endParaRPr lang="en-AU">
              <a:solidFill>
                <a:srgbClr val="0C244C"/>
              </a:solidFill>
            </a:endParaRPr>
          </a:p>
        </p:txBody>
      </p:sp>
      <p:sp>
        <p:nvSpPr>
          <p:cNvPr id="33" name="Freeform: Shape 5">
            <a:extLst>
              <a:ext uri="{FF2B5EF4-FFF2-40B4-BE49-F238E27FC236}">
                <a16:creationId xmlns:a16="http://schemas.microsoft.com/office/drawing/2014/main" id="{A86A9504-B223-5F4E-9A3C-A05A6D73168B}"/>
              </a:ext>
            </a:extLst>
          </p:cNvPr>
          <p:cNvSpPr>
            <a:spLocks noChangeAspect="1"/>
          </p:cNvSpPr>
          <p:nvPr/>
        </p:nvSpPr>
        <p:spPr>
          <a:xfrm>
            <a:off x="4367808" y="4914404"/>
            <a:ext cx="213870" cy="213870"/>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C3DDD7"/>
          </a:solidFill>
          <a:ln w="9525" cap="flat">
            <a:noFill/>
            <a:prstDash val="solid"/>
            <a:miter/>
          </a:ln>
        </p:spPr>
        <p:txBody>
          <a:bodyPr rtlCol="0" anchor="ctr"/>
          <a:lstStyle/>
          <a:p>
            <a:endParaRPr lang="en-AU">
              <a:solidFill>
                <a:srgbClr val="0C244C"/>
              </a:solidFill>
            </a:endParaRPr>
          </a:p>
        </p:txBody>
      </p:sp>
    </p:spTree>
    <p:extLst>
      <p:ext uri="{BB962C8B-B14F-4D97-AF65-F5344CB8AC3E}">
        <p14:creationId xmlns:p14="http://schemas.microsoft.com/office/powerpoint/2010/main" val="1473465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3CC79D-60A0-5C4A-921C-4B673DDD4264}"/>
              </a:ext>
            </a:extLst>
          </p:cNvPr>
          <p:cNvSpPr>
            <a:spLocks noGrp="1"/>
          </p:cNvSpPr>
          <p:nvPr>
            <p:ph type="body" sz="quarter" idx="11"/>
          </p:nvPr>
        </p:nvSpPr>
        <p:spPr>
          <a:xfrm>
            <a:off x="4295801" y="2132857"/>
            <a:ext cx="3708399" cy="2000527"/>
          </a:xfrm>
        </p:spPr>
        <p:txBody>
          <a:bodyPr/>
          <a:lstStyle/>
          <a:p>
            <a:r>
              <a:rPr lang="en-US" sz="3500" dirty="0"/>
              <a:t>End poverty</a:t>
            </a:r>
          </a:p>
          <a:p>
            <a:r>
              <a:rPr lang="en-US" sz="3500" dirty="0"/>
              <a:t>Promote justice</a:t>
            </a:r>
          </a:p>
          <a:p>
            <a:r>
              <a:rPr lang="en-US" sz="3500" dirty="0"/>
              <a:t>Uphold dignity</a:t>
            </a:r>
          </a:p>
        </p:txBody>
      </p:sp>
      <p:sp>
        <p:nvSpPr>
          <p:cNvPr id="7" name="Freeform: Shape 3">
            <a:extLst>
              <a:ext uri="{FF2B5EF4-FFF2-40B4-BE49-F238E27FC236}">
                <a16:creationId xmlns:a16="http://schemas.microsoft.com/office/drawing/2014/main" id="{B4879B4E-82F8-FA41-8592-E02C2F269466}"/>
              </a:ext>
            </a:extLst>
          </p:cNvPr>
          <p:cNvSpPr>
            <a:spLocks noChangeAspect="1"/>
          </p:cNvSpPr>
          <p:nvPr/>
        </p:nvSpPr>
        <p:spPr>
          <a:xfrm>
            <a:off x="3978142" y="1815198"/>
            <a:ext cx="317659" cy="317659"/>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sp>
        <p:nvSpPr>
          <p:cNvPr id="8" name="Freeform: Shape 5">
            <a:extLst>
              <a:ext uri="{FF2B5EF4-FFF2-40B4-BE49-F238E27FC236}">
                <a16:creationId xmlns:a16="http://schemas.microsoft.com/office/drawing/2014/main" id="{78F8C88C-7089-4840-A12D-2E06D76002A3}"/>
              </a:ext>
            </a:extLst>
          </p:cNvPr>
          <p:cNvSpPr>
            <a:spLocks noChangeAspect="1"/>
          </p:cNvSpPr>
          <p:nvPr/>
        </p:nvSpPr>
        <p:spPr>
          <a:xfrm>
            <a:off x="7608168" y="3789040"/>
            <a:ext cx="208121" cy="208121"/>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23544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5E45-9BB0-ED4A-B0B6-C1DFF257B111}"/>
              </a:ext>
            </a:extLst>
          </p:cNvPr>
          <p:cNvSpPr>
            <a:spLocks noGrp="1"/>
          </p:cNvSpPr>
          <p:nvPr>
            <p:ph type="ctrTitle"/>
          </p:nvPr>
        </p:nvSpPr>
        <p:spPr>
          <a:prstGeom prst="rect">
            <a:avLst/>
          </a:prstGeom>
        </p:spPr>
        <p:txBody>
          <a:bodyPr/>
          <a:lstStyle/>
          <a:p>
            <a:pPr>
              <a:lnSpc>
                <a:spcPct val="100000"/>
              </a:lnSpc>
            </a:pPr>
            <a:r>
              <a:rPr lang="en-AU" dirty="0"/>
              <a:t>WHO WE ARE: A SNAPSHOT</a:t>
            </a:r>
            <a:endParaRPr lang="en-US" dirty="0"/>
          </a:p>
        </p:txBody>
      </p:sp>
      <p:sp>
        <p:nvSpPr>
          <p:cNvPr id="18" name="Text Placeholder 17">
            <a:extLst>
              <a:ext uri="{FF2B5EF4-FFF2-40B4-BE49-F238E27FC236}">
                <a16:creationId xmlns:a16="http://schemas.microsoft.com/office/drawing/2014/main" id="{79A31F45-6E1F-4B47-8F9D-D88CCD1CD56B}"/>
              </a:ext>
            </a:extLst>
          </p:cNvPr>
          <p:cNvSpPr>
            <a:spLocks noGrp="1"/>
          </p:cNvSpPr>
          <p:nvPr>
            <p:ph type="body" sz="quarter" idx="10"/>
          </p:nvPr>
        </p:nvSpPr>
        <p:spPr>
          <a:prstGeom prst="rect">
            <a:avLst/>
          </a:prstGeom>
        </p:spPr>
        <p:txBody>
          <a:bodyPr/>
          <a:lstStyle/>
          <a:p>
            <a:pPr>
              <a:lnSpc>
                <a:spcPct val="100000"/>
              </a:lnSpc>
              <a:spcBef>
                <a:spcPts val="0"/>
              </a:spcBef>
              <a:spcAft>
                <a:spcPts val="1200"/>
              </a:spcAft>
              <a:defRPr/>
            </a:pPr>
            <a:r>
              <a:rPr lang="en-AU" sz="2000" dirty="0">
                <a:latin typeface="Arial" panose="020B0604020202020204" pitchFamily="34" charset="0"/>
              </a:rPr>
              <a:t>Our programs, advocacy and education initiatives promote the dignity of every person, regardless of religious, race or political beliefs. </a:t>
            </a:r>
          </a:p>
          <a:p>
            <a:pPr>
              <a:lnSpc>
                <a:spcPct val="100000"/>
              </a:lnSpc>
              <a:spcBef>
                <a:spcPts val="0"/>
              </a:spcBef>
              <a:spcAft>
                <a:spcPts val="1200"/>
              </a:spcAft>
              <a:defRPr/>
            </a:pPr>
            <a:r>
              <a:rPr lang="en-AU" sz="2000" dirty="0">
                <a:latin typeface="Arial" panose="020B0604020202020204" pitchFamily="34" charset="0"/>
              </a:rPr>
              <a:t>For over 55 years, our organisation has been working hand in hand with the world’s most vulnerable communities as they build their own futures and lead their own development. </a:t>
            </a:r>
            <a:endParaRPr lang="en-US" sz="2000" dirty="0">
              <a:solidFill>
                <a:schemeClr val="tx1">
                  <a:lumMod val="95000"/>
                  <a:lumOff val="5000"/>
                </a:schemeClr>
              </a:solidFill>
              <a:latin typeface="Arial" panose="020B0604020202020204" pitchFamily="34" charset="0"/>
              <a:cs typeface="Arial" pitchFamily="34" charset="0"/>
            </a:endParaRPr>
          </a:p>
          <a:p>
            <a:pPr>
              <a:lnSpc>
                <a:spcPct val="100000"/>
              </a:lnSpc>
              <a:spcAft>
                <a:spcPts val="1200"/>
              </a:spcAft>
            </a:pPr>
            <a:endParaRPr lang="en-US" sz="2000" dirty="0"/>
          </a:p>
        </p:txBody>
      </p:sp>
      <p:pic>
        <p:nvPicPr>
          <p:cNvPr id="10" name="Picture Placeholder 9">
            <a:extLst>
              <a:ext uri="{FF2B5EF4-FFF2-40B4-BE49-F238E27FC236}">
                <a16:creationId xmlns:a16="http://schemas.microsoft.com/office/drawing/2014/main" id="{37803C29-400E-469B-AFDB-75F8091704C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0" y="1"/>
            <a:ext cx="4040400" cy="2974999"/>
          </a:xfrm>
        </p:spPr>
      </p:pic>
      <p:pic>
        <p:nvPicPr>
          <p:cNvPr id="14" name="Picture Placeholder 13">
            <a:extLst>
              <a:ext uri="{FF2B5EF4-FFF2-40B4-BE49-F238E27FC236}">
                <a16:creationId xmlns:a16="http://schemas.microsoft.com/office/drawing/2014/main" id="{323B56E2-B816-4FA8-A55C-0ED5921C656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p:pic>
      <p:pic>
        <p:nvPicPr>
          <p:cNvPr id="19" name="Picture Placeholder 18">
            <a:extLst>
              <a:ext uri="{FF2B5EF4-FFF2-40B4-BE49-F238E27FC236}">
                <a16:creationId xmlns:a16="http://schemas.microsoft.com/office/drawing/2014/main" id="{4D8FC5DB-A01E-4B66-B531-4F56D573F666}"/>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8151600" y="1"/>
            <a:ext cx="4040400" cy="2974999"/>
          </a:xfrm>
        </p:spPr>
      </p:pic>
    </p:spTree>
    <p:extLst>
      <p:ext uri="{BB962C8B-B14F-4D97-AF65-F5344CB8AC3E}">
        <p14:creationId xmlns:p14="http://schemas.microsoft.com/office/powerpoint/2010/main" val="267243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920934-9DE8-394F-A79D-5BAF7B6B822E}"/>
              </a:ext>
            </a:extLst>
          </p:cNvPr>
          <p:cNvSpPr>
            <a:spLocks noGrp="1"/>
          </p:cNvSpPr>
          <p:nvPr>
            <p:ph type="body" sz="quarter" idx="11"/>
          </p:nvPr>
        </p:nvSpPr>
        <p:spPr>
          <a:xfrm>
            <a:off x="4031775" y="2276872"/>
            <a:ext cx="4128450" cy="698745"/>
          </a:xfrm>
        </p:spPr>
        <p:txBody>
          <a:bodyPr/>
          <a:lstStyle/>
          <a:p>
            <a:r>
              <a:rPr lang="en-US" dirty="0"/>
              <a:t>Thank You</a:t>
            </a:r>
          </a:p>
        </p:txBody>
      </p:sp>
      <p:sp>
        <p:nvSpPr>
          <p:cNvPr id="4" name="bg object 21">
            <a:extLst>
              <a:ext uri="{FF2B5EF4-FFF2-40B4-BE49-F238E27FC236}">
                <a16:creationId xmlns:a16="http://schemas.microsoft.com/office/drawing/2014/main" id="{66C18805-12C1-8243-BF45-BE555386C7CD}"/>
              </a:ext>
            </a:extLst>
          </p:cNvPr>
          <p:cNvSpPr>
            <a:spLocks noChangeAspect="1"/>
          </p:cNvSpPr>
          <p:nvPr/>
        </p:nvSpPr>
        <p:spPr>
          <a:xfrm>
            <a:off x="7464152" y="2626245"/>
            <a:ext cx="157751" cy="15753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51817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FA39BEC-8C50-0540-9D7D-8FE9EB804A1E}"/>
              </a:ext>
            </a:extLst>
          </p:cNvPr>
          <p:cNvSpPr>
            <a:spLocks noGrp="1"/>
          </p:cNvSpPr>
          <p:nvPr>
            <p:ph type="ctrTitle"/>
          </p:nvPr>
        </p:nvSpPr>
        <p:spPr>
          <a:xfrm>
            <a:off x="551384" y="3348114"/>
            <a:ext cx="2520280" cy="676955"/>
          </a:xfrm>
          <a:prstGeom prst="rect">
            <a:avLst/>
          </a:prstGeom>
        </p:spPr>
        <p:txBody>
          <a:bodyPr/>
          <a:lstStyle/>
          <a:p>
            <a:r>
              <a:rPr lang="en-US" dirty="0">
                <a:solidFill>
                  <a:srgbClr val="0C244C"/>
                </a:solidFill>
              </a:rPr>
              <a:t>HISTORY</a:t>
            </a:r>
          </a:p>
        </p:txBody>
      </p:sp>
      <p:sp>
        <p:nvSpPr>
          <p:cNvPr id="2" name="Text Placeholder 1">
            <a:extLst>
              <a:ext uri="{FF2B5EF4-FFF2-40B4-BE49-F238E27FC236}">
                <a16:creationId xmlns:a16="http://schemas.microsoft.com/office/drawing/2014/main" id="{19E65517-010B-0742-929F-01EF51DEE06C}"/>
              </a:ext>
            </a:extLst>
          </p:cNvPr>
          <p:cNvSpPr>
            <a:spLocks noGrp="1"/>
          </p:cNvSpPr>
          <p:nvPr>
            <p:ph type="body" sz="quarter" idx="4294967295"/>
          </p:nvPr>
        </p:nvSpPr>
        <p:spPr>
          <a:xfrm>
            <a:off x="3429181" y="3456782"/>
            <a:ext cx="8592434" cy="2620070"/>
          </a:xfrm>
          <a:prstGeom prst="rect">
            <a:avLst/>
          </a:prstGeom>
        </p:spPr>
        <p:txBody>
          <a:bodyPr lIns="91440" tIns="45720" rIns="91440" bIns="45720" anchor="t"/>
          <a:lstStyle/>
          <a:p>
            <a:pPr marL="342900" indent="-342900">
              <a:lnSpc>
                <a:spcPct val="100000"/>
              </a:lnSpc>
              <a:buAutoNum type="arabicPeriod"/>
            </a:pPr>
            <a:r>
              <a:rPr lang="en-AU" sz="2000" dirty="0">
                <a:solidFill>
                  <a:srgbClr val="0C244C"/>
                </a:solidFill>
              </a:rPr>
              <a:t>Lorenz Worthmann began Caritas in 1897, in Germany.</a:t>
            </a:r>
            <a:endParaRPr lang="en-US" dirty="0"/>
          </a:p>
          <a:p>
            <a:pPr marL="342900" indent="-342900">
              <a:lnSpc>
                <a:spcPct val="100000"/>
              </a:lnSpc>
              <a:buAutoNum type="arabicPeriod"/>
            </a:pPr>
            <a:r>
              <a:rPr lang="en-AU" sz="2000" dirty="0">
                <a:solidFill>
                  <a:srgbClr val="0C244C"/>
                </a:solidFill>
              </a:rPr>
              <a:t>Founded in Australia in 1964 as the Catholic Overseas Relief Committee.</a:t>
            </a:r>
            <a:endParaRPr lang="en-AU" sz="2000" dirty="0">
              <a:solidFill>
                <a:srgbClr val="0C244C"/>
              </a:solidFill>
              <a:cs typeface="Arial" panose="020B0604020202020204"/>
            </a:endParaRPr>
          </a:p>
          <a:p>
            <a:pPr marL="342900" indent="-342900">
              <a:lnSpc>
                <a:spcPct val="100000"/>
              </a:lnSpc>
              <a:buAutoNum type="arabicPeriod"/>
            </a:pPr>
            <a:r>
              <a:rPr lang="en-AU" sz="2000" dirty="0">
                <a:solidFill>
                  <a:srgbClr val="0C244C"/>
                </a:solidFill>
              </a:rPr>
              <a:t>In 1996, the name changed to Caritas Australia. 'Caritas' means love and compassion in Latin.</a:t>
            </a:r>
            <a:endParaRPr lang="en-AU" sz="2000" dirty="0">
              <a:solidFill>
                <a:srgbClr val="0C244C"/>
              </a:solidFill>
              <a:cs typeface="Arial" panose="020B0604020202020204"/>
            </a:endParaRPr>
          </a:p>
          <a:p>
            <a:pPr marL="342900" indent="-342900">
              <a:lnSpc>
                <a:spcPct val="100000"/>
              </a:lnSpc>
              <a:buAutoNum type="arabicPeriod"/>
            </a:pPr>
            <a:r>
              <a:rPr lang="en-AU" sz="2000" dirty="0">
                <a:solidFill>
                  <a:srgbClr val="0C244C"/>
                </a:solidFill>
              </a:rPr>
              <a:t>The initial focus was to fund disaster response. The focus is now on long-term development and self-sustainability in vulnerable communities.</a:t>
            </a:r>
            <a:endParaRPr lang="en-AU" sz="2000" dirty="0">
              <a:solidFill>
                <a:srgbClr val="0C244C"/>
              </a:solidFill>
              <a:cs typeface="Arial" panose="020B0604020202020204"/>
            </a:endParaRPr>
          </a:p>
          <a:p>
            <a:pPr marL="0" indent="0">
              <a:lnSpc>
                <a:spcPct val="100000"/>
              </a:lnSpc>
              <a:buNone/>
            </a:pPr>
            <a:endParaRPr lang="en-AU" sz="2000" dirty="0">
              <a:solidFill>
                <a:srgbClr val="0C244C"/>
              </a:solidFill>
              <a:cs typeface="Arial" panose="020B0604020202020204"/>
            </a:endParaRPr>
          </a:p>
        </p:txBody>
      </p:sp>
      <p:cxnSp>
        <p:nvCxnSpPr>
          <p:cNvPr id="11" name="Straight Connector 10">
            <a:extLst>
              <a:ext uri="{FF2B5EF4-FFF2-40B4-BE49-F238E27FC236}">
                <a16:creationId xmlns:a16="http://schemas.microsoft.com/office/drawing/2014/main" id="{3699DA5B-3271-7842-8C65-82E76D701112}"/>
              </a:ext>
            </a:extLst>
          </p:cNvPr>
          <p:cNvCxnSpPr>
            <a:cxnSpLocks/>
          </p:cNvCxnSpPr>
          <p:nvPr/>
        </p:nvCxnSpPr>
        <p:spPr>
          <a:xfrm flipV="1">
            <a:off x="3215680" y="3456782"/>
            <a:ext cx="0" cy="2376264"/>
          </a:xfrm>
          <a:prstGeom prst="line">
            <a:avLst/>
          </a:prstGeom>
          <a:ln w="63500">
            <a:solidFill>
              <a:srgbClr val="63B1A4"/>
            </a:solidFill>
          </a:ln>
        </p:spPr>
        <p:style>
          <a:lnRef idx="1">
            <a:schemeClr val="accent1"/>
          </a:lnRef>
          <a:fillRef idx="0">
            <a:schemeClr val="accent1"/>
          </a:fillRef>
          <a:effectRef idx="0">
            <a:schemeClr val="accent1"/>
          </a:effectRef>
          <a:fontRef idx="minor">
            <a:schemeClr val="tx1"/>
          </a:fontRef>
        </p:style>
      </p:cxnSp>
      <p:pic>
        <p:nvPicPr>
          <p:cNvPr id="13" name="Picture Placeholder 12">
            <a:extLst>
              <a:ext uri="{FF2B5EF4-FFF2-40B4-BE49-F238E27FC236}">
                <a16:creationId xmlns:a16="http://schemas.microsoft.com/office/drawing/2014/main" id="{03F9C80B-1226-6A43-9B1A-2AA98D0DF13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38533"/>
            <a:ext cx="12192000" cy="3024336"/>
          </a:xfrm>
        </p:spPr>
      </p:pic>
    </p:spTree>
    <p:extLst>
      <p:ext uri="{BB962C8B-B14F-4D97-AF65-F5344CB8AC3E}">
        <p14:creationId xmlns:p14="http://schemas.microsoft.com/office/powerpoint/2010/main" val="4265294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B09537-7470-4E8E-B25E-8604BAF6FD00}"/>
              </a:ext>
            </a:extLst>
          </p:cNvPr>
          <p:cNvSpPr>
            <a:spLocks noGrp="1"/>
          </p:cNvSpPr>
          <p:nvPr>
            <p:ph type="body" sz="quarter" idx="11"/>
          </p:nvPr>
        </p:nvSpPr>
        <p:spPr>
          <a:xfrm>
            <a:off x="519763" y="2268300"/>
            <a:ext cx="4959785" cy="4041020"/>
          </a:xfrm>
        </p:spPr>
        <p:txBody>
          <a:bodyPr/>
          <a:lstStyle/>
          <a:p>
            <a:r>
              <a:rPr lang="en-US" sz="2200" b="1" dirty="0">
                <a:solidFill>
                  <a:srgbClr val="C3DDD7"/>
                </a:solidFill>
                <a:latin typeface="Garamond" panose="02020404030301010803" pitchFamily="18" charset="0"/>
              </a:rPr>
              <a:t>	   Our Inspiration: </a:t>
            </a:r>
          </a:p>
          <a:p>
            <a:r>
              <a:rPr lang="en-US" sz="2200" b="1" dirty="0">
                <a:solidFill>
                  <a:srgbClr val="C3DDD7"/>
                </a:solidFill>
                <a:latin typeface="Garamond" panose="02020404030301010803" pitchFamily="18" charset="0"/>
              </a:rPr>
              <a:t>        “</a:t>
            </a:r>
            <a:r>
              <a:rPr lang="en-US" sz="2200" dirty="0">
                <a:solidFill>
                  <a:srgbClr val="C3DDD7"/>
                </a:solidFill>
                <a:latin typeface="Garamond" panose="02020404030301010803" pitchFamily="18" charset="0"/>
              </a:rPr>
              <a:t>The scroll of the prophet Isaiah was given to him. He unrolled the scroll and found the place where it was written: “The Spirit of the Lord is upon me, because he has anointed me to bring good news to the poor. He has sent me to proclaim release to the captives and recovery of sight to the blind, to let the oppressed go free, to proclaim the year of the Lord’s </a:t>
            </a:r>
            <a:r>
              <a:rPr lang="en-US" sz="2200" dirty="0" err="1">
                <a:solidFill>
                  <a:srgbClr val="C3DDD7"/>
                </a:solidFill>
                <a:latin typeface="Garamond" panose="02020404030301010803" pitchFamily="18" charset="0"/>
              </a:rPr>
              <a:t>favour</a:t>
            </a:r>
            <a:r>
              <a:rPr lang="en-US" sz="2200" dirty="0">
                <a:solidFill>
                  <a:srgbClr val="C3DDD7"/>
                </a:solidFill>
                <a:latin typeface="Garamond" panose="02020404030301010803" pitchFamily="18" charset="0"/>
              </a:rPr>
              <a:t>.</a:t>
            </a:r>
            <a:r>
              <a:rPr lang="en-US" sz="2200" b="1" dirty="0">
                <a:solidFill>
                  <a:srgbClr val="C3DDD7"/>
                </a:solidFill>
                <a:latin typeface="Garamond" panose="02020404030301010803" pitchFamily="18" charset="0"/>
              </a:rPr>
              <a:t>”</a:t>
            </a:r>
            <a:r>
              <a:rPr lang="en-US" sz="2200" dirty="0">
                <a:solidFill>
                  <a:srgbClr val="C3DDD7"/>
                </a:solidFill>
                <a:latin typeface="Garamond" panose="02020404030301010803" pitchFamily="18" charset="0"/>
              </a:rPr>
              <a:t> </a:t>
            </a:r>
          </a:p>
          <a:p>
            <a:pPr algn="r"/>
            <a:r>
              <a:rPr lang="en-US" sz="2000" dirty="0">
                <a:solidFill>
                  <a:srgbClr val="C3DDD7"/>
                </a:solidFill>
              </a:rPr>
              <a:t>Luke 4:17-19 </a:t>
            </a:r>
            <a:endParaRPr lang="en-AU" sz="2000" dirty="0">
              <a:solidFill>
                <a:srgbClr val="C3DDD7"/>
              </a:solidFill>
            </a:endParaRPr>
          </a:p>
        </p:txBody>
      </p:sp>
      <p:sp>
        <p:nvSpPr>
          <p:cNvPr id="8" name="Text Placeholder 7">
            <a:extLst>
              <a:ext uri="{FF2B5EF4-FFF2-40B4-BE49-F238E27FC236}">
                <a16:creationId xmlns:a16="http://schemas.microsoft.com/office/drawing/2014/main" id="{C82E3EA0-D8DE-CC47-B3BD-88A3C4C38A4F}"/>
              </a:ext>
            </a:extLst>
          </p:cNvPr>
          <p:cNvSpPr>
            <a:spLocks noGrp="1"/>
          </p:cNvSpPr>
          <p:nvPr>
            <p:ph type="body" sz="quarter" idx="10"/>
          </p:nvPr>
        </p:nvSpPr>
        <p:spPr>
          <a:xfrm>
            <a:off x="6647386" y="692695"/>
            <a:ext cx="5184574" cy="3771800"/>
          </a:xfrm>
        </p:spPr>
        <p:txBody>
          <a:bodyPr/>
          <a:lstStyle/>
          <a:p>
            <a:pPr>
              <a:lnSpc>
                <a:spcPct val="100000"/>
              </a:lnSpc>
            </a:pPr>
            <a:r>
              <a:rPr lang="en-US" sz="2000" b="1" dirty="0">
                <a:solidFill>
                  <a:srgbClr val="0C244C"/>
                </a:solidFill>
              </a:rPr>
              <a:t>Our Vision</a:t>
            </a:r>
          </a:p>
          <a:p>
            <a:pPr>
              <a:lnSpc>
                <a:spcPct val="100000"/>
              </a:lnSpc>
            </a:pPr>
            <a:r>
              <a:rPr lang="en-US" sz="2000" dirty="0">
                <a:solidFill>
                  <a:srgbClr val="0C244C"/>
                </a:solidFill>
              </a:rPr>
              <a:t>Justice, dignity and hope for humanity and all of God’s creation.</a:t>
            </a:r>
          </a:p>
          <a:p>
            <a:pPr>
              <a:lnSpc>
                <a:spcPct val="100000"/>
              </a:lnSpc>
            </a:pPr>
            <a:endParaRPr lang="en-US" sz="2000" b="1" dirty="0">
              <a:solidFill>
                <a:srgbClr val="0C244C"/>
              </a:solidFill>
            </a:endParaRPr>
          </a:p>
          <a:p>
            <a:pPr>
              <a:lnSpc>
                <a:spcPct val="100000"/>
              </a:lnSpc>
            </a:pPr>
            <a:r>
              <a:rPr lang="en-US" sz="2000" b="1" dirty="0">
                <a:solidFill>
                  <a:srgbClr val="0C244C"/>
                </a:solidFill>
              </a:rPr>
              <a:t>Our Mission</a:t>
            </a:r>
          </a:p>
          <a:p>
            <a:pPr>
              <a:lnSpc>
                <a:spcPct val="100000"/>
              </a:lnSpc>
            </a:pPr>
            <a:r>
              <a:rPr lang="en-US" sz="2000" dirty="0">
                <a:solidFill>
                  <a:srgbClr val="0C244C"/>
                </a:solidFill>
              </a:rPr>
              <a:t>In the spirit of the Gospel, we work in partnership with communities in Australia and overseas to achieve their development goals and to thrive.</a:t>
            </a:r>
          </a:p>
          <a:p>
            <a:pPr>
              <a:lnSpc>
                <a:spcPct val="100000"/>
              </a:lnSpc>
            </a:pPr>
            <a:endParaRPr lang="en-US" sz="2000" dirty="0">
              <a:solidFill>
                <a:srgbClr val="0C244C"/>
              </a:solidFill>
            </a:endParaRPr>
          </a:p>
        </p:txBody>
      </p:sp>
      <p:sp>
        <p:nvSpPr>
          <p:cNvPr id="3" name="Title 2">
            <a:extLst>
              <a:ext uri="{FF2B5EF4-FFF2-40B4-BE49-F238E27FC236}">
                <a16:creationId xmlns:a16="http://schemas.microsoft.com/office/drawing/2014/main" id="{94A32BCC-B37A-E541-84A2-258A889CF5C7}"/>
              </a:ext>
            </a:extLst>
          </p:cNvPr>
          <p:cNvSpPr>
            <a:spLocks noGrp="1"/>
          </p:cNvSpPr>
          <p:nvPr>
            <p:ph type="title"/>
          </p:nvPr>
        </p:nvSpPr>
        <p:spPr/>
        <p:txBody>
          <a:bodyPr/>
          <a:lstStyle/>
          <a:p>
            <a:r>
              <a:rPr lang="en-US" dirty="0">
                <a:solidFill>
                  <a:srgbClr val="D86075"/>
                </a:solidFill>
              </a:rPr>
              <a:t>Mission and vision</a:t>
            </a:r>
          </a:p>
        </p:txBody>
      </p:sp>
      <p:grpSp>
        <p:nvGrpSpPr>
          <p:cNvPr id="14" name="Group 13">
            <a:extLst>
              <a:ext uri="{FF2B5EF4-FFF2-40B4-BE49-F238E27FC236}">
                <a16:creationId xmlns:a16="http://schemas.microsoft.com/office/drawing/2014/main" id="{9279E3C6-B244-4D0F-B68D-B4A815588E5D}"/>
              </a:ext>
            </a:extLst>
          </p:cNvPr>
          <p:cNvGrpSpPr/>
          <p:nvPr/>
        </p:nvGrpSpPr>
        <p:grpSpPr>
          <a:xfrm>
            <a:off x="360040" y="2170909"/>
            <a:ext cx="855470" cy="642938"/>
            <a:chOff x="4952498" y="1026662"/>
            <a:chExt cx="1063625" cy="725488"/>
          </a:xfrm>
        </p:grpSpPr>
        <p:sp>
          <p:nvSpPr>
            <p:cNvPr id="9" name="Freeform 5">
              <a:extLst>
                <a:ext uri="{FF2B5EF4-FFF2-40B4-BE49-F238E27FC236}">
                  <a16:creationId xmlns:a16="http://schemas.microsoft.com/office/drawing/2014/main" id="{5358DA32-7742-4497-BA54-4EC4DD4E9601}"/>
                </a:ext>
              </a:extLst>
            </p:cNvPr>
            <p:cNvSpPr>
              <a:spLocks/>
            </p:cNvSpPr>
            <p:nvPr/>
          </p:nvSpPr>
          <p:spPr bwMode="auto">
            <a:xfrm>
              <a:off x="4952498" y="1293362"/>
              <a:ext cx="1063625" cy="458788"/>
            </a:xfrm>
            <a:custGeom>
              <a:avLst/>
              <a:gdLst>
                <a:gd name="T0" fmla="*/ 1151 w 1152"/>
                <a:gd name="T1" fmla="*/ 232 h 489"/>
                <a:gd name="T2" fmla="*/ 1151 w 1152"/>
                <a:gd name="T3" fmla="*/ 232 h 489"/>
                <a:gd name="T4" fmla="*/ 1142 w 1152"/>
                <a:gd name="T5" fmla="*/ 214 h 489"/>
                <a:gd name="T6" fmla="*/ 1136 w 1152"/>
                <a:gd name="T7" fmla="*/ 212 h 489"/>
                <a:gd name="T8" fmla="*/ 495 w 1152"/>
                <a:gd name="T9" fmla="*/ 446 h 489"/>
                <a:gd name="T10" fmla="*/ 87 w 1152"/>
                <a:gd name="T11" fmla="*/ 224 h 489"/>
                <a:gd name="T12" fmla="*/ 54 w 1152"/>
                <a:gd name="T13" fmla="*/ 167 h 489"/>
                <a:gd name="T14" fmla="*/ 54 w 1152"/>
                <a:gd name="T15" fmla="*/ 49 h 489"/>
                <a:gd name="T16" fmla="*/ 60 w 1152"/>
                <a:gd name="T17" fmla="*/ 28 h 489"/>
                <a:gd name="T18" fmla="*/ 8 w 1152"/>
                <a:gd name="T19" fmla="*/ 0 h 489"/>
                <a:gd name="T20" fmla="*/ 0 w 1152"/>
                <a:gd name="T21" fmla="*/ 38 h 489"/>
                <a:gd name="T22" fmla="*/ 0 w 1152"/>
                <a:gd name="T23" fmla="*/ 175 h 489"/>
                <a:gd name="T24" fmla="*/ 37 w 1152"/>
                <a:gd name="T25" fmla="*/ 239 h 489"/>
                <a:gd name="T26" fmla="*/ 498 w 1152"/>
                <a:gd name="T27" fmla="*/ 489 h 489"/>
                <a:gd name="T28" fmla="*/ 1138 w 1152"/>
                <a:gd name="T29" fmla="*/ 250 h 489"/>
                <a:gd name="T30" fmla="*/ 1151 w 1152"/>
                <a:gd name="T31" fmla="*/ 23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2" h="489">
                  <a:moveTo>
                    <a:pt x="1151" y="232"/>
                  </a:moveTo>
                  <a:lnTo>
                    <a:pt x="1151" y="232"/>
                  </a:lnTo>
                  <a:cubicBezTo>
                    <a:pt x="1152" y="225"/>
                    <a:pt x="1148" y="218"/>
                    <a:pt x="1142" y="214"/>
                  </a:cubicBezTo>
                  <a:lnTo>
                    <a:pt x="1136" y="212"/>
                  </a:lnTo>
                  <a:lnTo>
                    <a:pt x="495" y="446"/>
                  </a:lnTo>
                  <a:lnTo>
                    <a:pt x="87" y="224"/>
                  </a:lnTo>
                  <a:cubicBezTo>
                    <a:pt x="67" y="213"/>
                    <a:pt x="54" y="191"/>
                    <a:pt x="54" y="167"/>
                  </a:cubicBezTo>
                  <a:lnTo>
                    <a:pt x="54" y="49"/>
                  </a:lnTo>
                  <a:cubicBezTo>
                    <a:pt x="54" y="41"/>
                    <a:pt x="56" y="34"/>
                    <a:pt x="60" y="28"/>
                  </a:cubicBezTo>
                  <a:lnTo>
                    <a:pt x="8" y="0"/>
                  </a:lnTo>
                  <a:cubicBezTo>
                    <a:pt x="3" y="12"/>
                    <a:pt x="0" y="25"/>
                    <a:pt x="0" y="38"/>
                  </a:cubicBezTo>
                  <a:lnTo>
                    <a:pt x="0" y="175"/>
                  </a:lnTo>
                  <a:cubicBezTo>
                    <a:pt x="0" y="202"/>
                    <a:pt x="14" y="226"/>
                    <a:pt x="37" y="239"/>
                  </a:cubicBezTo>
                  <a:lnTo>
                    <a:pt x="498" y="489"/>
                  </a:lnTo>
                  <a:lnTo>
                    <a:pt x="1138" y="250"/>
                  </a:lnTo>
                  <a:cubicBezTo>
                    <a:pt x="1149" y="245"/>
                    <a:pt x="1151" y="235"/>
                    <a:pt x="1151" y="232"/>
                  </a:cubicBez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6">
              <a:extLst>
                <a:ext uri="{FF2B5EF4-FFF2-40B4-BE49-F238E27FC236}">
                  <a16:creationId xmlns:a16="http://schemas.microsoft.com/office/drawing/2014/main" id="{87FAEA17-B5AD-4EC0-A97B-E990A09DFD91}"/>
                </a:ext>
              </a:extLst>
            </p:cNvPr>
            <p:cNvSpPr>
              <a:spLocks/>
            </p:cNvSpPr>
            <p:nvPr/>
          </p:nvSpPr>
          <p:spPr bwMode="auto">
            <a:xfrm>
              <a:off x="4981073" y="1026662"/>
              <a:ext cx="1028700" cy="477838"/>
            </a:xfrm>
            <a:custGeom>
              <a:avLst/>
              <a:gdLst>
                <a:gd name="T0" fmla="*/ 0 w 1114"/>
                <a:gd name="T1" fmla="*/ 254 h 508"/>
                <a:gd name="T2" fmla="*/ 0 w 1114"/>
                <a:gd name="T3" fmla="*/ 254 h 508"/>
                <a:gd name="T4" fmla="*/ 80 w 1114"/>
                <a:gd name="T5" fmla="*/ 297 h 508"/>
                <a:gd name="T6" fmla="*/ 80 w 1114"/>
                <a:gd name="T7" fmla="*/ 297 h 508"/>
                <a:gd name="T8" fmla="*/ 467 w 1114"/>
                <a:gd name="T9" fmla="*/ 508 h 508"/>
                <a:gd name="T10" fmla="*/ 1090 w 1114"/>
                <a:gd name="T11" fmla="*/ 274 h 508"/>
                <a:gd name="T12" fmla="*/ 1090 w 1114"/>
                <a:gd name="T13" fmla="*/ 274 h 508"/>
                <a:gd name="T14" fmla="*/ 1098 w 1114"/>
                <a:gd name="T15" fmla="*/ 271 h 508"/>
                <a:gd name="T16" fmla="*/ 1102 w 1114"/>
                <a:gd name="T17" fmla="*/ 270 h 508"/>
                <a:gd name="T18" fmla="*/ 1114 w 1114"/>
                <a:gd name="T19" fmla="*/ 253 h 508"/>
                <a:gd name="T20" fmla="*/ 1104 w 1114"/>
                <a:gd name="T21" fmla="*/ 235 h 508"/>
                <a:gd name="T22" fmla="*/ 674 w 1114"/>
                <a:gd name="T23" fmla="*/ 2 h 508"/>
                <a:gd name="T24" fmla="*/ 667 w 1114"/>
                <a:gd name="T25" fmla="*/ 0 h 508"/>
                <a:gd name="T26" fmla="*/ 662 w 1114"/>
                <a:gd name="T27" fmla="*/ 1 h 508"/>
                <a:gd name="T28" fmla="*/ 662 w 1114"/>
                <a:gd name="T29" fmla="*/ 1 h 508"/>
                <a:gd name="T30" fmla="*/ 26 w 1114"/>
                <a:gd name="T31" fmla="*/ 238 h 508"/>
                <a:gd name="T32" fmla="*/ 0 w 1114"/>
                <a:gd name="T33"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4" h="508">
                  <a:moveTo>
                    <a:pt x="0" y="254"/>
                  </a:moveTo>
                  <a:lnTo>
                    <a:pt x="0" y="254"/>
                  </a:lnTo>
                  <a:lnTo>
                    <a:pt x="80" y="297"/>
                  </a:lnTo>
                  <a:cubicBezTo>
                    <a:pt x="80" y="297"/>
                    <a:pt x="80" y="297"/>
                    <a:pt x="80" y="297"/>
                  </a:cubicBezTo>
                  <a:lnTo>
                    <a:pt x="467" y="508"/>
                  </a:lnTo>
                  <a:lnTo>
                    <a:pt x="1090" y="274"/>
                  </a:lnTo>
                  <a:lnTo>
                    <a:pt x="1090" y="274"/>
                  </a:lnTo>
                  <a:lnTo>
                    <a:pt x="1098" y="271"/>
                  </a:lnTo>
                  <a:lnTo>
                    <a:pt x="1102" y="270"/>
                  </a:lnTo>
                  <a:cubicBezTo>
                    <a:pt x="1112" y="266"/>
                    <a:pt x="1114" y="256"/>
                    <a:pt x="1114" y="253"/>
                  </a:cubicBezTo>
                  <a:cubicBezTo>
                    <a:pt x="1114" y="251"/>
                    <a:pt x="1114" y="241"/>
                    <a:pt x="1104" y="235"/>
                  </a:cubicBezTo>
                  <a:lnTo>
                    <a:pt x="674" y="2"/>
                  </a:lnTo>
                  <a:cubicBezTo>
                    <a:pt x="672" y="1"/>
                    <a:pt x="670" y="0"/>
                    <a:pt x="667" y="0"/>
                  </a:cubicBezTo>
                  <a:cubicBezTo>
                    <a:pt x="665" y="0"/>
                    <a:pt x="664" y="1"/>
                    <a:pt x="662" y="1"/>
                  </a:cubicBezTo>
                  <a:lnTo>
                    <a:pt x="662" y="1"/>
                  </a:lnTo>
                  <a:lnTo>
                    <a:pt x="26" y="238"/>
                  </a:lnTo>
                  <a:cubicBezTo>
                    <a:pt x="16" y="242"/>
                    <a:pt x="8" y="247"/>
                    <a:pt x="0" y="254"/>
                  </a:cubicBez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7">
              <a:extLst>
                <a:ext uri="{FF2B5EF4-FFF2-40B4-BE49-F238E27FC236}">
                  <a16:creationId xmlns:a16="http://schemas.microsoft.com/office/drawing/2014/main" id="{25CD1D8B-DAFB-4EAD-81A8-31455EA1E165}"/>
                </a:ext>
              </a:extLst>
            </p:cNvPr>
            <p:cNvSpPr>
              <a:spLocks/>
            </p:cNvSpPr>
            <p:nvPr/>
          </p:nvSpPr>
          <p:spPr bwMode="auto">
            <a:xfrm>
              <a:off x="5035048" y="1337812"/>
              <a:ext cx="358775" cy="327025"/>
            </a:xfrm>
            <a:custGeom>
              <a:avLst/>
              <a:gdLst>
                <a:gd name="T0" fmla="*/ 4 w 388"/>
                <a:gd name="T1" fmla="*/ 0 h 348"/>
                <a:gd name="T2" fmla="*/ 4 w 388"/>
                <a:gd name="T3" fmla="*/ 0 h 348"/>
                <a:gd name="T4" fmla="*/ 0 w 388"/>
                <a:gd name="T5" fmla="*/ 2 h 348"/>
                <a:gd name="T6" fmla="*/ 0 w 388"/>
                <a:gd name="T7" fmla="*/ 120 h 348"/>
                <a:gd name="T8" fmla="*/ 15 w 388"/>
                <a:gd name="T9" fmla="*/ 145 h 348"/>
                <a:gd name="T10" fmla="*/ 388 w 388"/>
                <a:gd name="T11" fmla="*/ 348 h 348"/>
                <a:gd name="T12" fmla="*/ 388 w 388"/>
                <a:gd name="T13" fmla="*/ 209 h 348"/>
                <a:gd name="T14" fmla="*/ 17 w 388"/>
                <a:gd name="T15" fmla="*/ 7 h 348"/>
                <a:gd name="T16" fmla="*/ 4 w 388"/>
                <a:gd name="T17"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48">
                  <a:moveTo>
                    <a:pt x="4" y="0"/>
                  </a:moveTo>
                  <a:lnTo>
                    <a:pt x="4" y="0"/>
                  </a:lnTo>
                  <a:lnTo>
                    <a:pt x="0" y="2"/>
                  </a:lnTo>
                  <a:lnTo>
                    <a:pt x="0" y="120"/>
                  </a:lnTo>
                  <a:cubicBezTo>
                    <a:pt x="0" y="131"/>
                    <a:pt x="6" y="140"/>
                    <a:pt x="15" y="145"/>
                  </a:cubicBezTo>
                  <a:lnTo>
                    <a:pt x="388" y="348"/>
                  </a:lnTo>
                  <a:lnTo>
                    <a:pt x="388" y="209"/>
                  </a:lnTo>
                  <a:lnTo>
                    <a:pt x="17" y="7"/>
                  </a:lnTo>
                  <a:lnTo>
                    <a:pt x="4" y="0"/>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8">
              <a:extLst>
                <a:ext uri="{FF2B5EF4-FFF2-40B4-BE49-F238E27FC236}">
                  <a16:creationId xmlns:a16="http://schemas.microsoft.com/office/drawing/2014/main" id="{2AA7B280-84DD-46DA-962D-CBC49621BAF9}"/>
                </a:ext>
              </a:extLst>
            </p:cNvPr>
            <p:cNvSpPr>
              <a:spLocks/>
            </p:cNvSpPr>
            <p:nvPr/>
          </p:nvSpPr>
          <p:spPr bwMode="auto">
            <a:xfrm>
              <a:off x="5427161" y="1321937"/>
              <a:ext cx="558800" cy="347663"/>
            </a:xfrm>
            <a:custGeom>
              <a:avLst/>
              <a:gdLst>
                <a:gd name="T0" fmla="*/ 602 w 605"/>
                <a:gd name="T1" fmla="*/ 149 h 369"/>
                <a:gd name="T2" fmla="*/ 602 w 605"/>
                <a:gd name="T3" fmla="*/ 149 h 369"/>
                <a:gd name="T4" fmla="*/ 605 w 605"/>
                <a:gd name="T5" fmla="*/ 0 h 369"/>
                <a:gd name="T6" fmla="*/ 0 w 605"/>
                <a:gd name="T7" fmla="*/ 227 h 369"/>
                <a:gd name="T8" fmla="*/ 0 w 605"/>
                <a:gd name="T9" fmla="*/ 369 h 369"/>
                <a:gd name="T10" fmla="*/ 602 w 605"/>
                <a:gd name="T11" fmla="*/ 149 h 369"/>
              </a:gdLst>
              <a:ahLst/>
              <a:cxnLst>
                <a:cxn ang="0">
                  <a:pos x="T0" y="T1"/>
                </a:cxn>
                <a:cxn ang="0">
                  <a:pos x="T2" y="T3"/>
                </a:cxn>
                <a:cxn ang="0">
                  <a:pos x="T4" y="T5"/>
                </a:cxn>
                <a:cxn ang="0">
                  <a:pos x="T6" y="T7"/>
                </a:cxn>
                <a:cxn ang="0">
                  <a:pos x="T8" y="T9"/>
                </a:cxn>
                <a:cxn ang="0">
                  <a:pos x="T10" y="T11"/>
                </a:cxn>
              </a:cxnLst>
              <a:rect l="0" t="0" r="r" b="b"/>
              <a:pathLst>
                <a:path w="605" h="369">
                  <a:moveTo>
                    <a:pt x="602" y="149"/>
                  </a:moveTo>
                  <a:lnTo>
                    <a:pt x="602" y="149"/>
                  </a:lnTo>
                  <a:lnTo>
                    <a:pt x="605" y="0"/>
                  </a:lnTo>
                  <a:lnTo>
                    <a:pt x="0" y="227"/>
                  </a:lnTo>
                  <a:lnTo>
                    <a:pt x="0" y="369"/>
                  </a:lnTo>
                  <a:lnTo>
                    <a:pt x="602" y="149"/>
                  </a:ln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9">
              <a:extLst>
                <a:ext uri="{FF2B5EF4-FFF2-40B4-BE49-F238E27FC236}">
                  <a16:creationId xmlns:a16="http://schemas.microsoft.com/office/drawing/2014/main" id="{5739C799-AA4F-4EEA-AD24-C87B3BEE9CBC}"/>
                </a:ext>
              </a:extLst>
            </p:cNvPr>
            <p:cNvSpPr>
              <a:spLocks/>
            </p:cNvSpPr>
            <p:nvPr/>
          </p:nvSpPr>
          <p:spPr bwMode="auto">
            <a:xfrm>
              <a:off x="5300161" y="1172712"/>
              <a:ext cx="401638" cy="177800"/>
            </a:xfrm>
            <a:custGeom>
              <a:avLst/>
              <a:gdLst>
                <a:gd name="T0" fmla="*/ 420 w 434"/>
                <a:gd name="T1" fmla="*/ 102 h 190"/>
                <a:gd name="T2" fmla="*/ 420 w 434"/>
                <a:gd name="T3" fmla="*/ 102 h 190"/>
                <a:gd name="T4" fmla="*/ 361 w 434"/>
                <a:gd name="T5" fmla="*/ 68 h 190"/>
                <a:gd name="T6" fmla="*/ 360 w 434"/>
                <a:gd name="T7" fmla="*/ 61 h 190"/>
                <a:gd name="T8" fmla="*/ 431 w 434"/>
                <a:gd name="T9" fmla="*/ 34 h 190"/>
                <a:gd name="T10" fmla="*/ 429 w 434"/>
                <a:gd name="T11" fmla="*/ 28 h 190"/>
                <a:gd name="T12" fmla="*/ 405 w 434"/>
                <a:gd name="T13" fmla="*/ 13 h 190"/>
                <a:gd name="T14" fmla="*/ 392 w 434"/>
                <a:gd name="T15" fmla="*/ 11 h 190"/>
                <a:gd name="T16" fmla="*/ 319 w 434"/>
                <a:gd name="T17" fmla="*/ 38 h 190"/>
                <a:gd name="T18" fmla="*/ 305 w 434"/>
                <a:gd name="T19" fmla="*/ 37 h 190"/>
                <a:gd name="T20" fmla="*/ 242 w 434"/>
                <a:gd name="T21" fmla="*/ 3 h 190"/>
                <a:gd name="T22" fmla="*/ 227 w 434"/>
                <a:gd name="T23" fmla="*/ 1 h 190"/>
                <a:gd name="T24" fmla="*/ 204 w 434"/>
                <a:gd name="T25" fmla="*/ 10 h 190"/>
                <a:gd name="T26" fmla="*/ 204 w 434"/>
                <a:gd name="T27" fmla="*/ 18 h 190"/>
                <a:gd name="T28" fmla="*/ 267 w 434"/>
                <a:gd name="T29" fmla="*/ 52 h 190"/>
                <a:gd name="T30" fmla="*/ 267 w 434"/>
                <a:gd name="T31" fmla="*/ 59 h 190"/>
                <a:gd name="T32" fmla="*/ 3 w 434"/>
                <a:gd name="T33" fmla="*/ 166 h 190"/>
                <a:gd name="T34" fmla="*/ 6 w 434"/>
                <a:gd name="T35" fmla="*/ 172 h 190"/>
                <a:gd name="T36" fmla="*/ 35 w 434"/>
                <a:gd name="T37" fmla="*/ 187 h 190"/>
                <a:gd name="T38" fmla="*/ 49 w 434"/>
                <a:gd name="T39" fmla="*/ 189 h 190"/>
                <a:gd name="T40" fmla="*/ 309 w 434"/>
                <a:gd name="T41" fmla="*/ 82 h 190"/>
                <a:gd name="T42" fmla="*/ 325 w 434"/>
                <a:gd name="T43" fmla="*/ 83 h 190"/>
                <a:gd name="T44" fmla="*/ 384 w 434"/>
                <a:gd name="T45" fmla="*/ 116 h 190"/>
                <a:gd name="T46" fmla="*/ 399 w 434"/>
                <a:gd name="T47" fmla="*/ 117 h 190"/>
                <a:gd name="T48" fmla="*/ 420 w 434"/>
                <a:gd name="T49" fmla="*/ 109 h 190"/>
                <a:gd name="T50" fmla="*/ 420 w 434"/>
                <a:gd name="T51" fmla="*/ 10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4" h="190">
                  <a:moveTo>
                    <a:pt x="420" y="102"/>
                  </a:moveTo>
                  <a:lnTo>
                    <a:pt x="420" y="102"/>
                  </a:lnTo>
                  <a:cubicBezTo>
                    <a:pt x="397" y="88"/>
                    <a:pt x="385" y="82"/>
                    <a:pt x="361" y="68"/>
                  </a:cubicBezTo>
                  <a:cubicBezTo>
                    <a:pt x="357" y="66"/>
                    <a:pt x="356" y="63"/>
                    <a:pt x="360" y="61"/>
                  </a:cubicBezTo>
                  <a:cubicBezTo>
                    <a:pt x="392" y="49"/>
                    <a:pt x="406" y="43"/>
                    <a:pt x="431" y="34"/>
                  </a:cubicBezTo>
                  <a:cubicBezTo>
                    <a:pt x="434" y="33"/>
                    <a:pt x="433" y="30"/>
                    <a:pt x="429" y="28"/>
                  </a:cubicBezTo>
                  <a:cubicBezTo>
                    <a:pt x="420" y="22"/>
                    <a:pt x="415" y="19"/>
                    <a:pt x="405" y="13"/>
                  </a:cubicBezTo>
                  <a:cubicBezTo>
                    <a:pt x="401" y="11"/>
                    <a:pt x="395" y="10"/>
                    <a:pt x="392" y="11"/>
                  </a:cubicBezTo>
                  <a:cubicBezTo>
                    <a:pt x="367" y="20"/>
                    <a:pt x="352" y="26"/>
                    <a:pt x="319" y="38"/>
                  </a:cubicBezTo>
                  <a:cubicBezTo>
                    <a:pt x="315" y="40"/>
                    <a:pt x="309" y="39"/>
                    <a:pt x="305" y="37"/>
                  </a:cubicBezTo>
                  <a:cubicBezTo>
                    <a:pt x="280" y="23"/>
                    <a:pt x="267" y="17"/>
                    <a:pt x="242" y="3"/>
                  </a:cubicBezTo>
                  <a:cubicBezTo>
                    <a:pt x="238" y="0"/>
                    <a:pt x="231" y="0"/>
                    <a:pt x="227" y="1"/>
                  </a:cubicBezTo>
                  <a:cubicBezTo>
                    <a:pt x="218" y="5"/>
                    <a:pt x="213" y="7"/>
                    <a:pt x="204" y="10"/>
                  </a:cubicBezTo>
                  <a:cubicBezTo>
                    <a:pt x="200" y="12"/>
                    <a:pt x="200" y="15"/>
                    <a:pt x="204" y="18"/>
                  </a:cubicBezTo>
                  <a:cubicBezTo>
                    <a:pt x="229" y="32"/>
                    <a:pt x="242" y="38"/>
                    <a:pt x="267" y="52"/>
                  </a:cubicBezTo>
                  <a:cubicBezTo>
                    <a:pt x="271" y="54"/>
                    <a:pt x="272" y="57"/>
                    <a:pt x="267" y="59"/>
                  </a:cubicBezTo>
                  <a:cubicBezTo>
                    <a:pt x="155" y="104"/>
                    <a:pt x="81" y="137"/>
                    <a:pt x="3" y="166"/>
                  </a:cubicBezTo>
                  <a:cubicBezTo>
                    <a:pt x="0" y="167"/>
                    <a:pt x="1" y="170"/>
                    <a:pt x="6" y="172"/>
                  </a:cubicBezTo>
                  <a:cubicBezTo>
                    <a:pt x="18" y="178"/>
                    <a:pt x="24" y="181"/>
                    <a:pt x="35" y="187"/>
                  </a:cubicBezTo>
                  <a:cubicBezTo>
                    <a:pt x="40" y="189"/>
                    <a:pt x="46" y="190"/>
                    <a:pt x="49" y="189"/>
                  </a:cubicBezTo>
                  <a:cubicBezTo>
                    <a:pt x="128" y="158"/>
                    <a:pt x="200" y="127"/>
                    <a:pt x="309" y="82"/>
                  </a:cubicBezTo>
                  <a:cubicBezTo>
                    <a:pt x="314" y="80"/>
                    <a:pt x="320" y="81"/>
                    <a:pt x="325" y="83"/>
                  </a:cubicBezTo>
                  <a:cubicBezTo>
                    <a:pt x="349" y="96"/>
                    <a:pt x="361" y="103"/>
                    <a:pt x="384" y="116"/>
                  </a:cubicBezTo>
                  <a:cubicBezTo>
                    <a:pt x="388" y="118"/>
                    <a:pt x="395" y="119"/>
                    <a:pt x="399" y="117"/>
                  </a:cubicBezTo>
                  <a:cubicBezTo>
                    <a:pt x="407" y="114"/>
                    <a:pt x="411" y="112"/>
                    <a:pt x="420" y="109"/>
                  </a:cubicBezTo>
                  <a:cubicBezTo>
                    <a:pt x="424" y="107"/>
                    <a:pt x="423" y="104"/>
                    <a:pt x="420" y="102"/>
                  </a:cubicBezTo>
                  <a:close/>
                </a:path>
              </a:pathLst>
            </a:custGeom>
            <a:solidFill>
              <a:schemeClr val="bg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936715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24369D-58D0-9148-8CC4-3610AB62ED15}"/>
              </a:ext>
            </a:extLst>
          </p:cNvPr>
          <p:cNvSpPr>
            <a:spLocks noGrp="1"/>
          </p:cNvSpPr>
          <p:nvPr>
            <p:ph type="body" sz="quarter" idx="13"/>
          </p:nvPr>
        </p:nvSpPr>
        <p:spPr>
          <a:xfrm>
            <a:off x="479379" y="2177480"/>
            <a:ext cx="5272497" cy="3771800"/>
          </a:xfrm>
          <a:prstGeom prst="rect">
            <a:avLst/>
          </a:prstGeom>
        </p:spPr>
        <p:txBody>
          <a:bodyPr lIns="91440" tIns="45720" rIns="91440" bIns="45720" anchor="t"/>
          <a:lstStyle/>
          <a:p>
            <a:pPr>
              <a:lnSpc>
                <a:spcPct val="100000"/>
              </a:lnSpc>
            </a:pPr>
            <a:r>
              <a:rPr lang="en-AU" sz="2000" dirty="0">
                <a:ea typeface="Times New Roman" pitchFamily="18" charset="0"/>
                <a:cs typeface="Arial" pitchFamily="34" charset="0"/>
              </a:rPr>
              <a:t>Caritas Australia is part of Caritas Internationalis,</a:t>
            </a:r>
            <a:r>
              <a:rPr lang="en-US" sz="2000" dirty="0"/>
              <a:t> one of the world’s largest humanitarian networks which has 162 member </a:t>
            </a:r>
            <a:r>
              <a:rPr lang="en-US" sz="2000" dirty="0" err="1"/>
              <a:t>organisations</a:t>
            </a:r>
            <a:r>
              <a:rPr lang="en-US" sz="2000" dirty="0"/>
              <a:t> in 200 countries all over the world.</a:t>
            </a:r>
            <a:r>
              <a:rPr lang="en-AU" sz="2000" dirty="0">
                <a:ea typeface="Times New Roman" pitchFamily="18" charset="0"/>
                <a:cs typeface="Arial" pitchFamily="34" charset="0"/>
              </a:rPr>
              <a:t> </a:t>
            </a:r>
            <a:endParaRPr lang="en-AU" sz="2000" dirty="0">
              <a:cs typeface="Arial" pitchFamily="34" charset="0"/>
            </a:endParaRPr>
          </a:p>
          <a:p>
            <a:pPr>
              <a:lnSpc>
                <a:spcPct val="100000"/>
              </a:lnSpc>
              <a:spcBef>
                <a:spcPts val="600"/>
              </a:spcBef>
              <a:spcAft>
                <a:spcPts val="600"/>
              </a:spcAft>
            </a:pPr>
            <a:r>
              <a:rPr lang="en-AU" sz="2000" dirty="0">
                <a:solidFill>
                  <a:srgbClr val="0C244C"/>
                </a:solidFill>
              </a:rPr>
              <a:t>Caritas Australia works with marginalised communities in </a:t>
            </a:r>
            <a:r>
              <a:rPr lang="en-US" sz="2000" dirty="0">
                <a:solidFill>
                  <a:srgbClr val="0C244C"/>
                </a:solidFill>
              </a:rPr>
              <a:t>supporting 57 long-term programs, working with 67 local partners in 18 countries. </a:t>
            </a:r>
          </a:p>
          <a:p>
            <a:pPr>
              <a:lnSpc>
                <a:spcPct val="100000"/>
              </a:lnSpc>
              <a:spcBef>
                <a:spcPts val="0"/>
              </a:spcBef>
            </a:pPr>
            <a:r>
              <a:rPr lang="en-US" sz="2000" dirty="0">
                <a:solidFill>
                  <a:srgbClr val="0C244C"/>
                </a:solidFill>
              </a:rPr>
              <a:t>In addition, assistance was provided to</a:t>
            </a:r>
          </a:p>
          <a:p>
            <a:pPr>
              <a:lnSpc>
                <a:spcPct val="100000"/>
              </a:lnSpc>
              <a:spcBef>
                <a:spcPts val="0"/>
              </a:spcBef>
            </a:pPr>
            <a:r>
              <a:rPr lang="en-US" sz="2000" dirty="0">
                <a:solidFill>
                  <a:srgbClr val="0C244C"/>
                </a:solidFill>
              </a:rPr>
              <a:t>1.5 million people affected by disaster</a:t>
            </a:r>
          </a:p>
          <a:p>
            <a:pPr>
              <a:lnSpc>
                <a:spcPct val="100000"/>
              </a:lnSpc>
              <a:spcBef>
                <a:spcPts val="0"/>
              </a:spcBef>
            </a:pPr>
            <a:r>
              <a:rPr lang="en-US" sz="2000" dirty="0">
                <a:solidFill>
                  <a:srgbClr val="0C244C"/>
                </a:solidFill>
              </a:rPr>
              <a:t>or conflict in 25 countries.</a:t>
            </a:r>
            <a:endParaRPr lang="en-US" sz="2000" dirty="0"/>
          </a:p>
        </p:txBody>
      </p:sp>
      <p:sp>
        <p:nvSpPr>
          <p:cNvPr id="11" name="Title 4">
            <a:extLst>
              <a:ext uri="{FF2B5EF4-FFF2-40B4-BE49-F238E27FC236}">
                <a16:creationId xmlns:a16="http://schemas.microsoft.com/office/drawing/2014/main" id="{A7B5E513-BF64-224B-8FB4-66D8ED16F0B8}"/>
              </a:ext>
            </a:extLst>
          </p:cNvPr>
          <p:cNvSpPr>
            <a:spLocks noGrp="1"/>
          </p:cNvSpPr>
          <p:nvPr>
            <p:ph type="title"/>
          </p:nvPr>
        </p:nvSpPr>
        <p:spPr>
          <a:xfrm>
            <a:off x="335360" y="692695"/>
            <a:ext cx="5328592" cy="963489"/>
          </a:xfrm>
          <a:prstGeom prst="rect">
            <a:avLst/>
          </a:prstGeom>
        </p:spPr>
        <p:txBody>
          <a:bodyPr/>
          <a:lstStyle/>
          <a:p>
            <a:r>
              <a:rPr lang="en-US" sz="3600" dirty="0"/>
              <a:t>Our Global Network</a:t>
            </a:r>
            <a:endParaRPr lang="en-US" sz="3600" dirty="0">
              <a:solidFill>
                <a:srgbClr val="0C244C"/>
              </a:solidFill>
            </a:endParaRPr>
          </a:p>
        </p:txBody>
      </p:sp>
      <p:sp>
        <p:nvSpPr>
          <p:cNvPr id="5" name="Text Placeholder 4">
            <a:extLst>
              <a:ext uri="{FF2B5EF4-FFF2-40B4-BE49-F238E27FC236}">
                <a16:creationId xmlns:a16="http://schemas.microsoft.com/office/drawing/2014/main" id="{B214107F-51C6-6F49-A6B4-D656D214A5CE}"/>
              </a:ext>
            </a:extLst>
          </p:cNvPr>
          <p:cNvSpPr>
            <a:spLocks noGrp="1"/>
          </p:cNvSpPr>
          <p:nvPr>
            <p:ph type="body" sz="quarter" idx="11"/>
          </p:nvPr>
        </p:nvSpPr>
        <p:spPr>
          <a:xfrm>
            <a:off x="6647386" y="5657221"/>
            <a:ext cx="4959785" cy="584117"/>
          </a:xfrm>
        </p:spPr>
        <p:txBody>
          <a:bodyPr/>
          <a:lstStyle/>
          <a:p>
            <a:r>
              <a:rPr lang="en-AU" dirty="0"/>
              <a:t>Olivia teaches her son Tumaini (7) inside their home in </a:t>
            </a:r>
            <a:r>
              <a:rPr lang="en-AU" dirty="0" err="1"/>
              <a:t>Karatu</a:t>
            </a:r>
            <a:r>
              <a:rPr lang="en-AU" dirty="0"/>
              <a:t> District in Tanzania. Photo credit: August Lucky</a:t>
            </a:r>
            <a:endParaRPr lang="en-US" dirty="0"/>
          </a:p>
        </p:txBody>
      </p:sp>
      <p:pic>
        <p:nvPicPr>
          <p:cNvPr id="7" name="Picture Placeholder 6">
            <a:extLst>
              <a:ext uri="{FF2B5EF4-FFF2-40B4-BE49-F238E27FC236}">
                <a16:creationId xmlns:a16="http://schemas.microsoft.com/office/drawing/2014/main" id="{DCBE4982-9292-4793-BDAF-9B053E10B73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107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BA7547-EDEB-4912-85E9-E4D5AD65C557}"/>
              </a:ext>
            </a:extLst>
          </p:cNvPr>
          <p:cNvSpPr>
            <a:spLocks noGrp="1"/>
          </p:cNvSpPr>
          <p:nvPr>
            <p:ph type="title"/>
          </p:nvPr>
        </p:nvSpPr>
        <p:spPr/>
        <p:txBody>
          <a:bodyPr/>
          <a:lstStyle/>
          <a:p>
            <a:endParaRPr lang="en-AU"/>
          </a:p>
        </p:txBody>
      </p:sp>
      <p:pic>
        <p:nvPicPr>
          <p:cNvPr id="7" name="Picture 6">
            <a:extLst>
              <a:ext uri="{FF2B5EF4-FFF2-40B4-BE49-F238E27FC236}">
                <a16:creationId xmlns:a16="http://schemas.microsoft.com/office/drawing/2014/main" id="{CB45E911-0382-45BD-B4BE-85A76CA68D0C}"/>
              </a:ext>
            </a:extLst>
          </p:cNvPr>
          <p:cNvPicPr>
            <a:picLocks noChangeAspect="1"/>
          </p:cNvPicPr>
          <p:nvPr/>
        </p:nvPicPr>
        <p:blipFill rotWithShape="1">
          <a:blip r:embed="rId2"/>
          <a:srcRect l="-6" t="9270" r="1" b="11178"/>
          <a:stretch/>
        </p:blipFill>
        <p:spPr>
          <a:xfrm>
            <a:off x="-617" y="0"/>
            <a:ext cx="12192616" cy="6858000"/>
          </a:xfrm>
          <a:prstGeom prst="rect">
            <a:avLst/>
          </a:prstGeom>
        </p:spPr>
      </p:pic>
      <p:pic>
        <p:nvPicPr>
          <p:cNvPr id="11" name="Picture 10">
            <a:extLst>
              <a:ext uri="{FF2B5EF4-FFF2-40B4-BE49-F238E27FC236}">
                <a16:creationId xmlns:a16="http://schemas.microsoft.com/office/drawing/2014/main" id="{100803DD-DA02-4AA6-AB19-3718D0769044}"/>
              </a:ext>
            </a:extLst>
          </p:cNvPr>
          <p:cNvPicPr>
            <a:picLocks noChangeAspect="1"/>
          </p:cNvPicPr>
          <p:nvPr/>
        </p:nvPicPr>
        <p:blipFill rotWithShape="1">
          <a:blip r:embed="rId2"/>
          <a:srcRect l="-6" t="71738" r="1" b="6027"/>
          <a:stretch/>
        </p:blipFill>
        <p:spPr>
          <a:xfrm>
            <a:off x="1" y="4941168"/>
            <a:ext cx="12192616" cy="1916832"/>
          </a:xfrm>
          <a:prstGeom prst="rect">
            <a:avLst/>
          </a:prstGeom>
        </p:spPr>
      </p:pic>
      <p:sp>
        <p:nvSpPr>
          <p:cNvPr id="13" name="Round Diagonal Corner Rectangle 1">
            <a:extLst>
              <a:ext uri="{FF2B5EF4-FFF2-40B4-BE49-F238E27FC236}">
                <a16:creationId xmlns:a16="http://schemas.microsoft.com/office/drawing/2014/main" id="{D9C825C9-1E40-4E41-A5DC-17E69305A8E3}"/>
              </a:ext>
            </a:extLst>
          </p:cNvPr>
          <p:cNvSpPr/>
          <p:nvPr/>
        </p:nvSpPr>
        <p:spPr>
          <a:xfrm>
            <a:off x="191344" y="300906"/>
            <a:ext cx="5040560" cy="846359"/>
          </a:xfrm>
          <a:prstGeom prst="round2DiagRect">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C244C"/>
              </a:solidFill>
            </a:endParaRPr>
          </a:p>
        </p:txBody>
      </p:sp>
      <p:sp>
        <p:nvSpPr>
          <p:cNvPr id="14" name="Title 4">
            <a:extLst>
              <a:ext uri="{FF2B5EF4-FFF2-40B4-BE49-F238E27FC236}">
                <a16:creationId xmlns:a16="http://schemas.microsoft.com/office/drawing/2014/main" id="{E94912FC-84D7-40B6-8450-7ADD491CDFEE}"/>
              </a:ext>
            </a:extLst>
          </p:cNvPr>
          <p:cNvSpPr txBox="1">
            <a:spLocks/>
          </p:cNvSpPr>
          <p:nvPr/>
        </p:nvSpPr>
        <p:spPr>
          <a:xfrm>
            <a:off x="335360" y="462202"/>
            <a:ext cx="4608512" cy="78296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200">
                <a:solidFill>
                  <a:schemeClr val="tx1"/>
                </a:solidFill>
              </a:rPr>
              <a:t>   WHERE we WORK</a:t>
            </a:r>
            <a:endParaRPr lang="en-US" sz="3200" dirty="0">
              <a:solidFill>
                <a:schemeClr val="tx1"/>
              </a:solidFill>
            </a:endParaRPr>
          </a:p>
        </p:txBody>
      </p:sp>
      <p:sp>
        <p:nvSpPr>
          <p:cNvPr id="15" name="TextBox 14">
            <a:extLst>
              <a:ext uri="{FF2B5EF4-FFF2-40B4-BE49-F238E27FC236}">
                <a16:creationId xmlns:a16="http://schemas.microsoft.com/office/drawing/2014/main" id="{6D1331E3-C2B7-4422-8B8D-955D34908707}"/>
              </a:ext>
            </a:extLst>
          </p:cNvPr>
          <p:cNvSpPr txBox="1"/>
          <p:nvPr/>
        </p:nvSpPr>
        <p:spPr>
          <a:xfrm>
            <a:off x="371364" y="976372"/>
            <a:ext cx="4860540" cy="292388"/>
          </a:xfrm>
          <a:prstGeom prst="rect">
            <a:avLst/>
          </a:prstGeom>
          <a:noFill/>
        </p:spPr>
        <p:txBody>
          <a:bodyPr wrap="square" rtlCol="0">
            <a:spAutoFit/>
          </a:bodyPr>
          <a:lstStyle/>
          <a:p>
            <a:endParaRPr lang="en-AU" sz="1300" dirty="0"/>
          </a:p>
        </p:txBody>
      </p:sp>
      <p:pic>
        <p:nvPicPr>
          <p:cNvPr id="16" name="Picture 15">
            <a:extLst>
              <a:ext uri="{FF2B5EF4-FFF2-40B4-BE49-F238E27FC236}">
                <a16:creationId xmlns:a16="http://schemas.microsoft.com/office/drawing/2014/main" id="{7A903DDA-1C85-4A3A-885E-46ADC6CB93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5360" y="532345"/>
            <a:ext cx="310665" cy="304857"/>
          </a:xfrm>
          <a:prstGeom prst="rect">
            <a:avLst/>
          </a:prstGeom>
        </p:spPr>
      </p:pic>
    </p:spTree>
    <p:extLst>
      <p:ext uri="{BB962C8B-B14F-4D97-AF65-F5344CB8AC3E}">
        <p14:creationId xmlns:p14="http://schemas.microsoft.com/office/powerpoint/2010/main" val="270912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14039-1D67-5345-9421-BCB126C48B35}"/>
              </a:ext>
            </a:extLst>
          </p:cNvPr>
          <p:cNvSpPr>
            <a:spLocks noGrp="1"/>
          </p:cNvSpPr>
          <p:nvPr>
            <p:ph type="title"/>
          </p:nvPr>
        </p:nvSpPr>
        <p:spPr>
          <a:xfrm>
            <a:off x="335360" y="1052736"/>
            <a:ext cx="5328592" cy="603448"/>
          </a:xfrm>
        </p:spPr>
        <p:txBody>
          <a:bodyPr/>
          <a:lstStyle/>
          <a:p>
            <a:r>
              <a:rPr lang="en-US" sz="3600" dirty="0"/>
              <a:t>What we do</a:t>
            </a:r>
          </a:p>
        </p:txBody>
      </p:sp>
      <p:sp>
        <p:nvSpPr>
          <p:cNvPr id="2" name="Text Placeholder 1">
            <a:extLst>
              <a:ext uri="{FF2B5EF4-FFF2-40B4-BE49-F238E27FC236}">
                <a16:creationId xmlns:a16="http://schemas.microsoft.com/office/drawing/2014/main" id="{2607F023-C768-9C48-9F21-6096E81B0980}"/>
              </a:ext>
            </a:extLst>
          </p:cNvPr>
          <p:cNvSpPr>
            <a:spLocks noGrp="1"/>
          </p:cNvSpPr>
          <p:nvPr>
            <p:ph type="body" sz="quarter" idx="10"/>
          </p:nvPr>
        </p:nvSpPr>
        <p:spPr/>
        <p:txBody>
          <a:bodyPr lIns="91440" tIns="45720" rIns="91440" bIns="45720" anchor="t"/>
          <a:lstStyle/>
          <a:p>
            <a:pPr>
              <a:lnSpc>
                <a:spcPct val="150000"/>
              </a:lnSpc>
              <a:spcBef>
                <a:spcPts val="0"/>
              </a:spcBef>
              <a:defRPr/>
            </a:pPr>
            <a:r>
              <a:rPr lang="en-AU" sz="2000" dirty="0">
                <a:cs typeface="Arial" pitchFamily="34" charset="0"/>
              </a:rPr>
              <a:t>Our work can be summarised as:</a:t>
            </a:r>
          </a:p>
          <a:p>
            <a:pPr marL="342900" indent="-342900">
              <a:lnSpc>
                <a:spcPct val="100000"/>
              </a:lnSpc>
              <a:spcBef>
                <a:spcPts val="0"/>
              </a:spcBef>
              <a:spcAft>
                <a:spcPts val="1200"/>
              </a:spcAft>
              <a:buFont typeface="Arial" panose="020B0604020202020204" pitchFamily="34" charset="0"/>
              <a:buChar char="•"/>
              <a:defRPr/>
            </a:pPr>
            <a:r>
              <a:rPr lang="en-AU" sz="2000" b="1" dirty="0">
                <a:solidFill>
                  <a:srgbClr val="D86075"/>
                </a:solidFill>
                <a:cs typeface="Arial" pitchFamily="34" charset="0"/>
              </a:rPr>
              <a:t>HUMANITARIAN AID </a:t>
            </a:r>
          </a:p>
          <a:p>
            <a:pPr marL="342900" indent="-342900">
              <a:lnSpc>
                <a:spcPct val="100000"/>
              </a:lnSpc>
              <a:spcBef>
                <a:spcPts val="0"/>
              </a:spcBef>
              <a:spcAft>
                <a:spcPts val="1200"/>
              </a:spcAft>
              <a:buFont typeface="Arial" panose="020B0604020202020204" pitchFamily="34" charset="0"/>
              <a:buChar char="•"/>
              <a:defRPr/>
            </a:pPr>
            <a:r>
              <a:rPr lang="en-AU" sz="2000" b="1" dirty="0">
                <a:solidFill>
                  <a:srgbClr val="D86075"/>
                </a:solidFill>
              </a:rPr>
              <a:t>LONG-TERM DEVELOPMENT</a:t>
            </a:r>
          </a:p>
          <a:p>
            <a:pPr marL="342900" indent="-342900">
              <a:lnSpc>
                <a:spcPct val="100000"/>
              </a:lnSpc>
              <a:spcBef>
                <a:spcPts val="0"/>
              </a:spcBef>
              <a:spcAft>
                <a:spcPts val="1200"/>
              </a:spcAft>
              <a:buFont typeface="Arial" panose="020B0604020202020204" pitchFamily="34" charset="0"/>
              <a:buChar char="•"/>
              <a:defRPr/>
            </a:pPr>
            <a:r>
              <a:rPr lang="en-AU" sz="2000" b="1" dirty="0">
                <a:solidFill>
                  <a:srgbClr val="D86075"/>
                </a:solidFill>
              </a:rPr>
              <a:t>EDUCATION AND ADVOCACY </a:t>
            </a:r>
            <a:r>
              <a:rPr lang="en-AU" sz="2000" dirty="0"/>
              <a:t>within Australia and with our International Partners.</a:t>
            </a:r>
            <a:endParaRPr lang="en-US" sz="2000" dirty="0"/>
          </a:p>
          <a:p>
            <a:pPr>
              <a:lnSpc>
                <a:spcPct val="150000"/>
              </a:lnSpc>
            </a:pPr>
            <a:endParaRPr lang="en-US" sz="2000" dirty="0"/>
          </a:p>
        </p:txBody>
      </p:sp>
      <p:pic>
        <p:nvPicPr>
          <p:cNvPr id="11" name="Picture 10">
            <a:extLst>
              <a:ext uri="{FF2B5EF4-FFF2-40B4-BE49-F238E27FC236}">
                <a16:creationId xmlns:a16="http://schemas.microsoft.com/office/drawing/2014/main" id="{2F146B9D-F631-4E41-AA18-642D523657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28048" y="908720"/>
            <a:ext cx="5387669" cy="4311860"/>
          </a:xfrm>
          <a:prstGeom prst="rect">
            <a:avLst/>
          </a:prstGeom>
        </p:spPr>
      </p:pic>
      <p:sp>
        <p:nvSpPr>
          <p:cNvPr id="12" name="TextBox 11">
            <a:extLst>
              <a:ext uri="{FF2B5EF4-FFF2-40B4-BE49-F238E27FC236}">
                <a16:creationId xmlns:a16="http://schemas.microsoft.com/office/drawing/2014/main" id="{8CF8C6F4-91B7-4E22-BBC1-41B4D4EC0AF5}"/>
              </a:ext>
            </a:extLst>
          </p:cNvPr>
          <p:cNvSpPr txBox="1"/>
          <p:nvPr/>
        </p:nvSpPr>
        <p:spPr>
          <a:xfrm>
            <a:off x="6443109" y="5331707"/>
            <a:ext cx="5472608" cy="369332"/>
          </a:xfrm>
          <a:prstGeom prst="rect">
            <a:avLst/>
          </a:prstGeom>
          <a:noFill/>
        </p:spPr>
        <p:txBody>
          <a:bodyPr wrap="square" rtlCol="0">
            <a:spAutoFit/>
          </a:bodyPr>
          <a:lstStyle/>
          <a:p>
            <a:r>
              <a:rPr lang="en-AU" sz="900" dirty="0" err="1"/>
              <a:t>Arsad</a:t>
            </a:r>
            <a:r>
              <a:rPr lang="en-AU" sz="900" dirty="0"/>
              <a:t> (right) cultivates rice in his community in </a:t>
            </a:r>
            <a:r>
              <a:rPr lang="en-AU" sz="900" dirty="0" err="1"/>
              <a:t>Pandeglang</a:t>
            </a:r>
            <a:r>
              <a:rPr lang="en-AU" sz="900" dirty="0"/>
              <a:t> District, about 150km west of Jakarta.</a:t>
            </a:r>
          </a:p>
          <a:p>
            <a:r>
              <a:rPr lang="en-AU" sz="900" dirty="0"/>
              <a:t>Photo credit: Laz </a:t>
            </a:r>
            <a:r>
              <a:rPr lang="en-AU" sz="900" dirty="0" err="1"/>
              <a:t>Harfa</a:t>
            </a:r>
            <a:r>
              <a:rPr lang="en-AU" sz="900" dirty="0"/>
              <a:t> </a:t>
            </a:r>
          </a:p>
        </p:txBody>
      </p:sp>
    </p:spTree>
    <p:extLst>
      <p:ext uri="{BB962C8B-B14F-4D97-AF65-F5344CB8AC3E}">
        <p14:creationId xmlns:p14="http://schemas.microsoft.com/office/powerpoint/2010/main" val="12069668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A6407B-83E9-4AE9-8A47-F0E864EFC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3.xml><?xml version="1.0" encoding="utf-8"?>
<ds:datastoreItem xmlns:ds="http://schemas.openxmlformats.org/officeDocument/2006/customXml" ds:itemID="{79CE9FC7-F488-4CBC-BC57-3C13B4B4EA8E}">
  <ds:schemaRefs>
    <ds:schemaRef ds:uri="http://schemas.openxmlformats.org/package/2006/metadata/core-properties"/>
    <ds:schemaRef ds:uri="http://purl.org/dc/elements/1.1/"/>
    <ds:schemaRef ds:uri="http://schemas.microsoft.com/office/2006/documentManagement/types"/>
    <ds:schemaRef ds:uri="http://purl.org/dc/terms/"/>
    <ds:schemaRef ds:uri="http://schemas.microsoft.com/office/2006/metadata/properties"/>
    <ds:schemaRef ds:uri="827c324d-dd95-45ea-85ed-7126813b518f"/>
    <ds:schemaRef ds:uri="http://schemas.microsoft.com/office/infopath/2007/PartnerControls"/>
    <ds:schemaRef ds:uri="9e00334d-dd00-4f78-9815-2808d835138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8803</TotalTime>
  <Words>3351</Words>
  <Application>Microsoft Office PowerPoint</Application>
  <PresentationFormat>Widescreen</PresentationFormat>
  <Paragraphs>300</Paragraphs>
  <Slides>40</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Garamond</vt:lpstr>
      <vt:lpstr>Roboto</vt:lpstr>
      <vt:lpstr>Roboto Black</vt:lpstr>
      <vt:lpstr>Roboto Light</vt:lpstr>
      <vt:lpstr>Roboto Medium</vt:lpstr>
      <vt:lpstr>Times New Roman</vt:lpstr>
      <vt:lpstr>Wingdings</vt:lpstr>
      <vt:lpstr>Custom Design</vt:lpstr>
      <vt:lpstr>Presenter Information</vt:lpstr>
      <vt:lpstr>Introduction to Caritas Australia</vt:lpstr>
      <vt:lpstr>WHO WE ARE: A SNAPSHOT</vt:lpstr>
      <vt:lpstr>WHO WE ARE: A SNAPSHOT</vt:lpstr>
      <vt:lpstr>HISTORY</vt:lpstr>
      <vt:lpstr>Mission and vision</vt:lpstr>
      <vt:lpstr>Our Global Network</vt:lpstr>
      <vt:lpstr>PowerPoint Presentation</vt:lpstr>
      <vt:lpstr>What we do</vt:lpstr>
      <vt:lpstr>Humanitarian Aid</vt:lpstr>
      <vt:lpstr>LONG-TERM DEVELOPMENT</vt:lpstr>
      <vt:lpstr>EDUCATION</vt:lpstr>
      <vt:lpstr>ADVOCACY</vt:lpstr>
      <vt:lpstr>Why we do it: Catholic Identity</vt:lpstr>
      <vt:lpstr>ST Oscar Romero Patron Saint of Caritas </vt:lpstr>
      <vt:lpstr>Laudato Si’</vt:lpstr>
      <vt:lpstr>FRATELLI TUTTI</vt:lpstr>
      <vt:lpstr>HOW WE WORK</vt:lpstr>
      <vt:lpstr>Strengths-Based Approach</vt:lpstr>
      <vt:lpstr>Accompaniment Model</vt:lpstr>
      <vt:lpstr>Working towards the Sustainable development goals</vt:lpstr>
      <vt:lpstr>catholic earthcare Australia a program of caritas australia </vt:lpstr>
      <vt:lpstr>WHAT WE OFFER - Caritas conversations</vt:lpstr>
      <vt:lpstr>What we Offer – Education resources</vt:lpstr>
      <vt:lpstr>What we offer - Learn MORE</vt:lpstr>
      <vt:lpstr>ACT</vt:lpstr>
      <vt:lpstr>ACT - Fundraising</vt:lpstr>
      <vt:lpstr>Pray</vt:lpstr>
      <vt:lpstr>OUR WORK IS GUIDED BY THE PRINCIPLES OF CATHOLIC SOCIAL TEACHING</vt:lpstr>
      <vt:lpstr>WE BELIEVE</vt:lpstr>
      <vt:lpstr>WE BELIEVE</vt:lpstr>
      <vt:lpstr>WE BELIEVE</vt:lpstr>
      <vt:lpstr>WE BELIEVE</vt:lpstr>
      <vt:lpstr>WE BELIEVE</vt:lpstr>
      <vt:lpstr>PowerPoint Presentation</vt:lpstr>
      <vt:lpstr>PowerPoint Presentation</vt:lpstr>
      <vt:lpstr>PowerPoint Presentation</vt:lpstr>
      <vt:lpstr>WE BELIEVE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 An introduction</dc:title>
  <dc:creator>NicoleD@caritas.org.au</dc:creator>
  <cp:lastModifiedBy>Nicole Dobrohotoff</cp:lastModifiedBy>
  <cp:revision>368</cp:revision>
  <dcterms:created xsi:type="dcterms:W3CDTF">2014-11-30T23:21:17Z</dcterms:created>
  <dcterms:modified xsi:type="dcterms:W3CDTF">2022-10-21T00:11:02Z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0x01010000D18022CAF0CF4E8F2A2F1633DCF88F</vt:lpwstr>
  </property>
  <property fmtid="{D5CDD505-2E9C-101B-9397-08002B2CF9AE}" pid="3" name="_dlc_DocIdItemGuid">
    <vt:lpwstr>d7ee03d9-074b-4786-bb99-1c6adf13a550</vt:lpwstr>
  </property>
</Properties>
</file>