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9" r:id="rId4"/>
  </p:sldMasterIdLst>
  <p:notesMasterIdLst>
    <p:notesMasterId r:id="rId53"/>
  </p:notesMasterIdLst>
  <p:sldIdLst>
    <p:sldId id="276" r:id="rId5"/>
    <p:sldId id="267" r:id="rId6"/>
    <p:sldId id="402" r:id="rId7"/>
    <p:sldId id="261" r:id="rId8"/>
    <p:sldId id="363" r:id="rId9"/>
    <p:sldId id="364" r:id="rId10"/>
    <p:sldId id="365" r:id="rId11"/>
    <p:sldId id="313" r:id="rId12"/>
    <p:sldId id="366" r:id="rId13"/>
    <p:sldId id="367" r:id="rId14"/>
    <p:sldId id="316" r:id="rId15"/>
    <p:sldId id="368" r:id="rId16"/>
    <p:sldId id="369" r:id="rId17"/>
    <p:sldId id="320" r:id="rId18"/>
    <p:sldId id="370" r:id="rId19"/>
    <p:sldId id="371" r:id="rId20"/>
    <p:sldId id="324" r:id="rId21"/>
    <p:sldId id="372" r:id="rId22"/>
    <p:sldId id="373" r:id="rId23"/>
    <p:sldId id="328" r:id="rId24"/>
    <p:sldId id="374" r:id="rId25"/>
    <p:sldId id="375" r:id="rId26"/>
    <p:sldId id="332" r:id="rId27"/>
    <p:sldId id="376" r:id="rId28"/>
    <p:sldId id="377" r:id="rId29"/>
    <p:sldId id="378" r:id="rId30"/>
    <p:sldId id="379" r:id="rId31"/>
    <p:sldId id="380" r:id="rId32"/>
    <p:sldId id="381" r:id="rId33"/>
    <p:sldId id="382" r:id="rId34"/>
    <p:sldId id="383" r:id="rId35"/>
    <p:sldId id="386" r:id="rId36"/>
    <p:sldId id="384" r:id="rId37"/>
    <p:sldId id="385" r:id="rId38"/>
    <p:sldId id="387" r:id="rId39"/>
    <p:sldId id="388" r:id="rId40"/>
    <p:sldId id="391" r:id="rId41"/>
    <p:sldId id="342" r:id="rId42"/>
    <p:sldId id="395" r:id="rId43"/>
    <p:sldId id="396" r:id="rId44"/>
    <p:sldId id="397" r:id="rId45"/>
    <p:sldId id="398" r:id="rId46"/>
    <p:sldId id="399" r:id="rId47"/>
    <p:sldId id="400" r:id="rId48"/>
    <p:sldId id="390" r:id="rId49"/>
    <p:sldId id="401" r:id="rId50"/>
    <p:sldId id="271" r:id="rId51"/>
    <p:sldId id="269" r:id="rId52"/>
  </p:sldIdLst>
  <p:sldSz cx="9906000" cy="6858000" type="A4"/>
  <p:notesSz cx="13004800" cy="9753600"/>
  <p:defaultTextStyle>
    <a:defPPr>
      <a:defRPr lang="en-US"/>
    </a:defPPr>
    <a:lvl1pPr marL="0" algn="l" defTabSz="673503" rtl="0" eaLnBrk="1" latinLnBrk="0" hangingPunct="1">
      <a:defRPr sz="1326" kern="1200">
        <a:solidFill>
          <a:schemeClr val="tx1"/>
        </a:solidFill>
        <a:latin typeface="+mn-lt"/>
        <a:ea typeface="+mn-ea"/>
        <a:cs typeface="+mn-cs"/>
      </a:defRPr>
    </a:lvl1pPr>
    <a:lvl2pPr marL="336752" algn="l" defTabSz="673503" rtl="0" eaLnBrk="1" latinLnBrk="0" hangingPunct="1">
      <a:defRPr sz="1326" kern="1200">
        <a:solidFill>
          <a:schemeClr val="tx1"/>
        </a:solidFill>
        <a:latin typeface="+mn-lt"/>
        <a:ea typeface="+mn-ea"/>
        <a:cs typeface="+mn-cs"/>
      </a:defRPr>
    </a:lvl2pPr>
    <a:lvl3pPr marL="673503" algn="l" defTabSz="673503" rtl="0" eaLnBrk="1" latinLnBrk="0" hangingPunct="1">
      <a:defRPr sz="1326" kern="1200">
        <a:solidFill>
          <a:schemeClr val="tx1"/>
        </a:solidFill>
        <a:latin typeface="+mn-lt"/>
        <a:ea typeface="+mn-ea"/>
        <a:cs typeface="+mn-cs"/>
      </a:defRPr>
    </a:lvl3pPr>
    <a:lvl4pPr marL="1010255" algn="l" defTabSz="673503" rtl="0" eaLnBrk="1" latinLnBrk="0" hangingPunct="1">
      <a:defRPr sz="1326" kern="1200">
        <a:solidFill>
          <a:schemeClr val="tx1"/>
        </a:solidFill>
        <a:latin typeface="+mn-lt"/>
        <a:ea typeface="+mn-ea"/>
        <a:cs typeface="+mn-cs"/>
      </a:defRPr>
    </a:lvl4pPr>
    <a:lvl5pPr marL="1347006" algn="l" defTabSz="673503" rtl="0" eaLnBrk="1" latinLnBrk="0" hangingPunct="1">
      <a:defRPr sz="1326" kern="1200">
        <a:solidFill>
          <a:schemeClr val="tx1"/>
        </a:solidFill>
        <a:latin typeface="+mn-lt"/>
        <a:ea typeface="+mn-ea"/>
        <a:cs typeface="+mn-cs"/>
      </a:defRPr>
    </a:lvl5pPr>
    <a:lvl6pPr marL="1683758" algn="l" defTabSz="673503" rtl="0" eaLnBrk="1" latinLnBrk="0" hangingPunct="1">
      <a:defRPr sz="1326" kern="1200">
        <a:solidFill>
          <a:schemeClr val="tx1"/>
        </a:solidFill>
        <a:latin typeface="+mn-lt"/>
        <a:ea typeface="+mn-ea"/>
        <a:cs typeface="+mn-cs"/>
      </a:defRPr>
    </a:lvl6pPr>
    <a:lvl7pPr marL="2020509" algn="l" defTabSz="673503" rtl="0" eaLnBrk="1" latinLnBrk="0" hangingPunct="1">
      <a:defRPr sz="1326" kern="1200">
        <a:solidFill>
          <a:schemeClr val="tx1"/>
        </a:solidFill>
        <a:latin typeface="+mn-lt"/>
        <a:ea typeface="+mn-ea"/>
        <a:cs typeface="+mn-cs"/>
      </a:defRPr>
    </a:lvl7pPr>
    <a:lvl8pPr marL="2357261" algn="l" defTabSz="673503" rtl="0" eaLnBrk="1" latinLnBrk="0" hangingPunct="1">
      <a:defRPr sz="1326" kern="1200">
        <a:solidFill>
          <a:schemeClr val="tx1"/>
        </a:solidFill>
        <a:latin typeface="+mn-lt"/>
        <a:ea typeface="+mn-ea"/>
        <a:cs typeface="+mn-cs"/>
      </a:defRPr>
    </a:lvl8pPr>
    <a:lvl9pPr marL="2694011" algn="l" defTabSz="673503" rtl="0" eaLnBrk="1" latinLnBrk="0" hangingPunct="1">
      <a:defRPr sz="132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5" userDrawn="1">
          <p15:clr>
            <a:srgbClr val="A4A3A4"/>
          </p15:clr>
        </p15:guide>
        <p15:guide id="2" pos="164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Rebekah Pryor" initials="DRP" lastIdx="11" clrIdx="0">
    <p:extLst>
      <p:ext uri="{19B8F6BF-5375-455C-9EA6-DF929625EA0E}">
        <p15:presenceInfo xmlns:p15="http://schemas.microsoft.com/office/powerpoint/2012/main" userId="S-1-5-21-568877940-3399399001-4121681156-7401" providerId="AD"/>
      </p:ext>
    </p:extLst>
  </p:cmAuthor>
  <p:cmAuthor id="2" name="Nicole Dobrohotoff" initials="ND" lastIdx="5" clrIdx="1">
    <p:extLst>
      <p:ext uri="{19B8F6BF-5375-455C-9EA6-DF929625EA0E}">
        <p15:presenceInfo xmlns:p15="http://schemas.microsoft.com/office/powerpoint/2012/main" userId="S::nicoled@caritas.org.au::2dc4cf58-dc7e-422a-950b-38460c74cb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720000"/>
    <a:srgbClr val="E5DBCB"/>
    <a:srgbClr val="7B0C00"/>
    <a:srgbClr val="0C244C"/>
    <a:srgbClr val="73808E"/>
    <a:srgbClr val="762000"/>
    <a:srgbClr val="004851"/>
    <a:srgbClr val="7D9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82" autoAdjust="0"/>
    <p:restoredTop sz="51420" autoAdjust="0"/>
  </p:normalViewPr>
  <p:slideViewPr>
    <p:cSldViewPr>
      <p:cViewPr>
        <p:scale>
          <a:sx n="44" d="100"/>
          <a:sy n="44" d="100"/>
        </p:scale>
        <p:origin x="420" y="144"/>
      </p:cViewPr>
      <p:guideLst>
        <p:guide orient="horz" pos="2025"/>
        <p:guide pos="1645"/>
      </p:guideLst>
    </p:cSldViewPr>
  </p:slideViewPr>
  <p:notesTextViewPr>
    <p:cViewPr>
      <p:scale>
        <a:sx n="100" d="100"/>
        <a:sy n="100" d="100"/>
      </p:scale>
      <p:origin x="0" y="0"/>
    </p:cViewPr>
  </p:notesTextViewPr>
  <p:sorterViewPr>
    <p:cViewPr>
      <p:scale>
        <a:sx n="100" d="100"/>
        <a:sy n="100" d="100"/>
      </p:scale>
      <p:origin x="0" y="-89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Rebekah Pryor" userId="8d859597-0c52-4ddc-b3e3-bd9b1ef69f34" providerId="ADAL" clId="{1BA0468F-0C09-4111-A74F-B5158E481B2E}"/>
    <pc:docChg chg="custSel modSld">
      <pc:chgData name="Dr Rebekah Pryor" userId="8d859597-0c52-4ddc-b3e3-bd9b1ef69f34" providerId="ADAL" clId="{1BA0468F-0C09-4111-A74F-B5158E481B2E}" dt="2023-02-15T00:33:44.080" v="641" actId="20577"/>
      <pc:docMkLst>
        <pc:docMk/>
      </pc:docMkLst>
      <pc:sldChg chg="modSp modNotesTx">
        <pc:chgData name="Dr Rebekah Pryor" userId="8d859597-0c52-4ddc-b3e3-bd9b1ef69f34" providerId="ADAL" clId="{1BA0468F-0C09-4111-A74F-B5158E481B2E}" dt="2023-02-15T00:14:50.697" v="92" actId="20577"/>
        <pc:sldMkLst>
          <pc:docMk/>
          <pc:sldMk cId="2724504333" sldId="261"/>
        </pc:sldMkLst>
        <pc:spChg chg="mod">
          <ac:chgData name="Dr Rebekah Pryor" userId="8d859597-0c52-4ddc-b3e3-bd9b1ef69f34" providerId="ADAL" clId="{1BA0468F-0C09-4111-A74F-B5158E481B2E}" dt="2023-02-15T00:14:05.701" v="59" actId="6549"/>
          <ac:spMkLst>
            <pc:docMk/>
            <pc:sldMk cId="2724504333" sldId="261"/>
            <ac:spMk id="3" creationId="{2D0795BF-C3B7-794A-B9A6-3677BA7B75CB}"/>
          </ac:spMkLst>
        </pc:spChg>
      </pc:sldChg>
      <pc:sldChg chg="modSp">
        <pc:chgData name="Dr Rebekah Pryor" userId="8d859597-0c52-4ddc-b3e3-bd9b1ef69f34" providerId="ADAL" clId="{1BA0468F-0C09-4111-A74F-B5158E481B2E}" dt="2023-02-15T00:13:07.619" v="37" actId="20577"/>
        <pc:sldMkLst>
          <pc:docMk/>
          <pc:sldMk cId="2082494478" sldId="267"/>
        </pc:sldMkLst>
        <pc:spChg chg="mod">
          <ac:chgData name="Dr Rebekah Pryor" userId="8d859597-0c52-4ddc-b3e3-bd9b1ef69f34" providerId="ADAL" clId="{1BA0468F-0C09-4111-A74F-B5158E481B2E}" dt="2023-02-15T00:13:07.619" v="37" actId="20577"/>
          <ac:spMkLst>
            <pc:docMk/>
            <pc:sldMk cId="2082494478" sldId="267"/>
            <ac:spMk id="10" creationId="{1E2A3F5D-C0CE-3549-B3DA-EAA1DA193BC7}"/>
          </ac:spMkLst>
        </pc:spChg>
      </pc:sldChg>
      <pc:sldChg chg="modSp">
        <pc:chgData name="Dr Rebekah Pryor" userId="8d859597-0c52-4ddc-b3e3-bd9b1ef69f34" providerId="ADAL" clId="{1BA0468F-0C09-4111-A74F-B5158E481B2E}" dt="2023-02-15T00:11:46.495" v="13" actId="20577"/>
        <pc:sldMkLst>
          <pc:docMk/>
          <pc:sldMk cId="2828391258" sldId="276"/>
        </pc:sldMkLst>
        <pc:spChg chg="mod">
          <ac:chgData name="Dr Rebekah Pryor" userId="8d859597-0c52-4ddc-b3e3-bd9b1ef69f34" providerId="ADAL" clId="{1BA0468F-0C09-4111-A74F-B5158E481B2E}" dt="2023-02-15T00:11:46.495" v="13" actId="20577"/>
          <ac:spMkLst>
            <pc:docMk/>
            <pc:sldMk cId="2828391258" sldId="276"/>
            <ac:spMk id="4" creationId="{5A1B9BBE-FEDC-CB44-8322-C00532749276}"/>
          </ac:spMkLst>
        </pc:spChg>
      </pc:sldChg>
      <pc:sldChg chg="modSp modNotesTx">
        <pc:chgData name="Dr Rebekah Pryor" userId="8d859597-0c52-4ddc-b3e3-bd9b1ef69f34" providerId="ADAL" clId="{1BA0468F-0C09-4111-A74F-B5158E481B2E}" dt="2023-02-15T00:15:41.715" v="99" actId="20577"/>
        <pc:sldMkLst>
          <pc:docMk/>
          <pc:sldMk cId="2701976962" sldId="365"/>
        </pc:sldMkLst>
        <pc:spChg chg="mod">
          <ac:chgData name="Dr Rebekah Pryor" userId="8d859597-0c52-4ddc-b3e3-bd9b1ef69f34" providerId="ADAL" clId="{1BA0468F-0C09-4111-A74F-B5158E481B2E}" dt="2023-02-15T00:15:41.715" v="99" actId="20577"/>
          <ac:spMkLst>
            <pc:docMk/>
            <pc:sldMk cId="2701976962" sldId="365"/>
            <ac:spMk id="4" creationId="{3D339A9D-7EFC-7049-9292-A646A59F8620}"/>
          </ac:spMkLst>
        </pc:spChg>
      </pc:sldChg>
      <pc:sldChg chg="modSp modNotesTx">
        <pc:chgData name="Dr Rebekah Pryor" userId="8d859597-0c52-4ddc-b3e3-bd9b1ef69f34" providerId="ADAL" clId="{1BA0468F-0C09-4111-A74F-B5158E481B2E}" dt="2023-02-15T00:16:24.649" v="106" actId="20577"/>
        <pc:sldMkLst>
          <pc:docMk/>
          <pc:sldMk cId="3092160996" sldId="369"/>
        </pc:sldMkLst>
        <pc:spChg chg="mod">
          <ac:chgData name="Dr Rebekah Pryor" userId="8d859597-0c52-4ddc-b3e3-bd9b1ef69f34" providerId="ADAL" clId="{1BA0468F-0C09-4111-A74F-B5158E481B2E}" dt="2023-02-15T00:16:24.649" v="106" actId="20577"/>
          <ac:spMkLst>
            <pc:docMk/>
            <pc:sldMk cId="3092160996" sldId="369"/>
            <ac:spMk id="4" creationId="{3D339A9D-7EFC-7049-9292-A646A59F8620}"/>
          </ac:spMkLst>
        </pc:spChg>
      </pc:sldChg>
      <pc:sldChg chg="modNotesTx">
        <pc:chgData name="Dr Rebekah Pryor" userId="8d859597-0c52-4ddc-b3e3-bd9b1ef69f34" providerId="ADAL" clId="{1BA0468F-0C09-4111-A74F-B5158E481B2E}" dt="2023-02-15T00:16:45.944" v="108" actId="20577"/>
        <pc:sldMkLst>
          <pc:docMk/>
          <pc:sldMk cId="1707677669" sldId="371"/>
        </pc:sldMkLst>
      </pc:sldChg>
      <pc:sldChg chg="modSp modNotesTx">
        <pc:chgData name="Dr Rebekah Pryor" userId="8d859597-0c52-4ddc-b3e3-bd9b1ef69f34" providerId="ADAL" clId="{1BA0468F-0C09-4111-A74F-B5158E481B2E}" dt="2023-02-15T00:33:44.080" v="641" actId="20577"/>
        <pc:sldMkLst>
          <pc:docMk/>
          <pc:sldMk cId="627934805" sldId="376"/>
        </pc:sldMkLst>
        <pc:spChg chg="mod">
          <ac:chgData name="Dr Rebekah Pryor" userId="8d859597-0c52-4ddc-b3e3-bd9b1ef69f34" providerId="ADAL" clId="{1BA0468F-0C09-4111-A74F-B5158E481B2E}" dt="2023-02-15T00:32:59.939" v="620" actId="20577"/>
          <ac:spMkLst>
            <pc:docMk/>
            <pc:sldMk cId="627934805" sldId="376"/>
            <ac:spMk id="3" creationId="{2D0795BF-C3B7-794A-B9A6-3677BA7B75CB}"/>
          </ac:spMkLst>
        </pc:spChg>
      </pc:sldChg>
      <pc:sldChg chg="modNotesTx">
        <pc:chgData name="Dr Rebekah Pryor" userId="8d859597-0c52-4ddc-b3e3-bd9b1ef69f34" providerId="ADAL" clId="{1BA0468F-0C09-4111-A74F-B5158E481B2E}" dt="2023-02-15T00:17:28.649" v="110" actId="20577"/>
        <pc:sldMkLst>
          <pc:docMk/>
          <pc:sldMk cId="3396805651" sldId="377"/>
        </pc:sldMkLst>
      </pc:sldChg>
      <pc:sldChg chg="modSp modNotesTx">
        <pc:chgData name="Dr Rebekah Pryor" userId="8d859597-0c52-4ddc-b3e3-bd9b1ef69f34" providerId="ADAL" clId="{1BA0468F-0C09-4111-A74F-B5158E481B2E}" dt="2023-02-15T00:32:02.077" v="566" actId="6549"/>
        <pc:sldMkLst>
          <pc:docMk/>
          <pc:sldMk cId="1175367822" sldId="382"/>
        </pc:sldMkLst>
        <pc:spChg chg="mod">
          <ac:chgData name="Dr Rebekah Pryor" userId="8d859597-0c52-4ddc-b3e3-bd9b1ef69f34" providerId="ADAL" clId="{1BA0468F-0C09-4111-A74F-B5158E481B2E}" dt="2023-02-15T00:31:18.537" v="501" actId="20577"/>
          <ac:spMkLst>
            <pc:docMk/>
            <pc:sldMk cId="1175367822" sldId="382"/>
            <ac:spMk id="3" creationId="{2D0795BF-C3B7-794A-B9A6-3677BA7B75CB}"/>
          </ac:spMkLst>
        </pc:spChg>
      </pc:sldChg>
      <pc:sldChg chg="modSp modNotesTx">
        <pc:chgData name="Dr Rebekah Pryor" userId="8d859597-0c52-4ddc-b3e3-bd9b1ef69f34" providerId="ADAL" clId="{1BA0468F-0C09-4111-A74F-B5158E481B2E}" dt="2023-02-15T00:30:42.759" v="472" actId="20577"/>
        <pc:sldMkLst>
          <pc:docMk/>
          <pc:sldMk cId="2739821828" sldId="383"/>
        </pc:sldMkLst>
        <pc:spChg chg="mod">
          <ac:chgData name="Dr Rebekah Pryor" userId="8d859597-0c52-4ddc-b3e3-bd9b1ef69f34" providerId="ADAL" clId="{1BA0468F-0C09-4111-A74F-B5158E481B2E}" dt="2023-02-15T00:30:42.759" v="472" actId="20577"/>
          <ac:spMkLst>
            <pc:docMk/>
            <pc:sldMk cId="2739821828" sldId="383"/>
            <ac:spMk id="3" creationId="{2D0795BF-C3B7-794A-B9A6-3677BA7B75CB}"/>
          </ac:spMkLst>
        </pc:spChg>
      </pc:sldChg>
      <pc:sldChg chg="modSp modNotesTx">
        <pc:chgData name="Dr Rebekah Pryor" userId="8d859597-0c52-4ddc-b3e3-bd9b1ef69f34" providerId="ADAL" clId="{1BA0468F-0C09-4111-A74F-B5158E481B2E}" dt="2023-02-15T00:30:54.757" v="473" actId="20577"/>
        <pc:sldMkLst>
          <pc:docMk/>
          <pc:sldMk cId="34079049" sldId="384"/>
        </pc:sldMkLst>
        <pc:spChg chg="mod">
          <ac:chgData name="Dr Rebekah Pryor" userId="8d859597-0c52-4ddc-b3e3-bd9b1ef69f34" providerId="ADAL" clId="{1BA0468F-0C09-4111-A74F-B5158E481B2E}" dt="2023-02-15T00:28:35.859" v="470" actId="14100"/>
          <ac:spMkLst>
            <pc:docMk/>
            <pc:sldMk cId="34079049" sldId="384"/>
            <ac:spMk id="3" creationId="{2D0795BF-C3B7-794A-B9A6-3677BA7B75CB}"/>
          </ac:spMkLst>
        </pc:spChg>
      </pc:sldChg>
      <pc:sldChg chg="modSp modNotesTx">
        <pc:chgData name="Dr Rebekah Pryor" userId="8d859597-0c52-4ddc-b3e3-bd9b1ef69f34" providerId="ADAL" clId="{1BA0468F-0C09-4111-A74F-B5158E481B2E}" dt="2023-02-15T00:19:33.743" v="121" actId="6549"/>
        <pc:sldMkLst>
          <pc:docMk/>
          <pc:sldMk cId="3305390860" sldId="385"/>
        </pc:sldMkLst>
        <pc:spChg chg="mod">
          <ac:chgData name="Dr Rebekah Pryor" userId="8d859597-0c52-4ddc-b3e3-bd9b1ef69f34" providerId="ADAL" clId="{1BA0468F-0C09-4111-A74F-B5158E481B2E}" dt="2023-02-15T00:19:33.743" v="121" actId="6549"/>
          <ac:spMkLst>
            <pc:docMk/>
            <pc:sldMk cId="3305390860" sldId="385"/>
            <ac:spMk id="4" creationId="{3D339A9D-7EFC-7049-9292-A646A59F8620}"/>
          </ac:spMkLst>
        </pc:spChg>
      </pc:sldChg>
      <pc:sldChg chg="modSp modNotesTx">
        <pc:chgData name="Dr Rebekah Pryor" userId="8d859597-0c52-4ddc-b3e3-bd9b1ef69f34" providerId="ADAL" clId="{1BA0468F-0C09-4111-A74F-B5158E481B2E}" dt="2023-02-15T00:26:29.781" v="381" actId="20577"/>
        <pc:sldMkLst>
          <pc:docMk/>
          <pc:sldMk cId="2452265824" sldId="390"/>
        </pc:sldMkLst>
        <pc:spChg chg="mod">
          <ac:chgData name="Dr Rebekah Pryor" userId="8d859597-0c52-4ddc-b3e3-bd9b1ef69f34" providerId="ADAL" clId="{1BA0468F-0C09-4111-A74F-B5158E481B2E}" dt="2023-02-15T00:25:33.459" v="374" actId="6549"/>
          <ac:spMkLst>
            <pc:docMk/>
            <pc:sldMk cId="2452265824" sldId="390"/>
            <ac:spMk id="3" creationId="{2D0795BF-C3B7-794A-B9A6-3677BA7B75CB}"/>
          </ac:spMkLst>
        </pc:spChg>
      </pc:sldChg>
      <pc:sldChg chg="modSp modNotesTx">
        <pc:chgData name="Dr Rebekah Pryor" userId="8d859597-0c52-4ddc-b3e3-bd9b1ef69f34" providerId="ADAL" clId="{1BA0468F-0C09-4111-A74F-B5158E481B2E}" dt="2023-02-15T00:26:58.341" v="383" actId="20577"/>
        <pc:sldMkLst>
          <pc:docMk/>
          <pc:sldMk cId="2394284004" sldId="391"/>
        </pc:sldMkLst>
        <pc:spChg chg="mod">
          <ac:chgData name="Dr Rebekah Pryor" userId="8d859597-0c52-4ddc-b3e3-bd9b1ef69f34" providerId="ADAL" clId="{1BA0468F-0C09-4111-A74F-B5158E481B2E}" dt="2023-02-15T00:19:52.428" v="123" actId="20577"/>
          <ac:spMkLst>
            <pc:docMk/>
            <pc:sldMk cId="2394284004" sldId="391"/>
            <ac:spMk id="3" creationId="{2D0795BF-C3B7-794A-B9A6-3677BA7B75CB}"/>
          </ac:spMkLst>
        </pc:spChg>
        <pc:spChg chg="mod">
          <ac:chgData name="Dr Rebekah Pryor" userId="8d859597-0c52-4ddc-b3e3-bd9b1ef69f34" providerId="ADAL" clId="{1BA0468F-0C09-4111-A74F-B5158E481B2E}" dt="2023-02-15T00:21:23.213" v="185" actId="20577"/>
          <ac:spMkLst>
            <pc:docMk/>
            <pc:sldMk cId="2394284004" sldId="391"/>
            <ac:spMk id="4" creationId="{3D339A9D-7EFC-7049-9292-A646A59F8620}"/>
          </ac:spMkLst>
        </pc:spChg>
      </pc:sldChg>
      <pc:sldChg chg="modNotesTx">
        <pc:chgData name="Dr Rebekah Pryor" userId="8d859597-0c52-4ddc-b3e3-bd9b1ef69f34" providerId="ADAL" clId="{1BA0468F-0C09-4111-A74F-B5158E481B2E}" dt="2023-02-15T00:22:08.942" v="214" actId="20577"/>
        <pc:sldMkLst>
          <pc:docMk/>
          <pc:sldMk cId="1343819087" sldId="396"/>
        </pc:sldMkLst>
      </pc:sldChg>
      <pc:sldChg chg="modSp modNotesTx">
        <pc:chgData name="Dr Rebekah Pryor" userId="8d859597-0c52-4ddc-b3e3-bd9b1ef69f34" providerId="ADAL" clId="{1BA0468F-0C09-4111-A74F-B5158E481B2E}" dt="2023-02-15T00:24:16.279" v="319" actId="114"/>
        <pc:sldMkLst>
          <pc:docMk/>
          <pc:sldMk cId="2763356972" sldId="398"/>
        </pc:sldMkLst>
        <pc:spChg chg="mod">
          <ac:chgData name="Dr Rebekah Pryor" userId="8d859597-0c52-4ddc-b3e3-bd9b1ef69f34" providerId="ADAL" clId="{1BA0468F-0C09-4111-A74F-B5158E481B2E}" dt="2023-02-15T00:24:10.414" v="318" actId="20577"/>
          <ac:spMkLst>
            <pc:docMk/>
            <pc:sldMk cId="2763356972" sldId="398"/>
            <ac:spMk id="3" creationId="{2D0795BF-C3B7-794A-B9A6-3677BA7B75CB}"/>
          </ac:spMkLst>
        </pc:spChg>
      </pc:sldChg>
      <pc:sldChg chg="modNotesTx">
        <pc:chgData name="Dr Rebekah Pryor" userId="8d859597-0c52-4ddc-b3e3-bd9b1ef69f34" providerId="ADAL" clId="{1BA0468F-0C09-4111-A74F-B5158E481B2E}" dt="2023-02-15T00:22:38.058" v="216" actId="20577"/>
        <pc:sldMkLst>
          <pc:docMk/>
          <pc:sldMk cId="261312012" sldId="399"/>
        </pc:sldMkLst>
      </pc:sldChg>
      <pc:sldChg chg="modNotesTx">
        <pc:chgData name="Dr Rebekah Pryor" userId="8d859597-0c52-4ddc-b3e3-bd9b1ef69f34" providerId="ADAL" clId="{1BA0468F-0C09-4111-A74F-B5158E481B2E}" dt="2023-02-15T00:13:47.803" v="50" actId="20577"/>
        <pc:sldMkLst>
          <pc:docMk/>
          <pc:sldMk cId="126828896" sldId="402"/>
        </pc:sldMkLst>
      </pc:sldChg>
    </pc:docChg>
  </pc:docChgLst>
  <pc:docChgLst>
    <pc:chgData name="Nicole Dobrohotoff" userId="2dc4cf58-dc7e-422a-950b-38460c74cb76" providerId="ADAL" clId="{FF8E3ABB-59F9-48CE-9E43-BBB953994378}"/>
    <pc:docChg chg="modMainMaster">
      <pc:chgData name="Nicole Dobrohotoff" userId="2dc4cf58-dc7e-422a-950b-38460c74cb76" providerId="ADAL" clId="{FF8E3ABB-59F9-48CE-9E43-BBB953994378}" dt="2023-02-15T01:39:10.803" v="0" actId="14100"/>
      <pc:docMkLst>
        <pc:docMk/>
      </pc:docMkLst>
      <pc:sldMasterChg chg="modSldLayout">
        <pc:chgData name="Nicole Dobrohotoff" userId="2dc4cf58-dc7e-422a-950b-38460c74cb76" providerId="ADAL" clId="{FF8E3ABB-59F9-48CE-9E43-BBB953994378}" dt="2023-02-15T01:39:10.803" v="0" actId="14100"/>
        <pc:sldMasterMkLst>
          <pc:docMk/>
          <pc:sldMasterMk cId="810033856" sldId="2147483689"/>
        </pc:sldMasterMkLst>
        <pc:sldLayoutChg chg="modSp">
          <pc:chgData name="Nicole Dobrohotoff" userId="2dc4cf58-dc7e-422a-950b-38460c74cb76" providerId="ADAL" clId="{FF8E3ABB-59F9-48CE-9E43-BBB953994378}" dt="2023-02-15T01:39:10.803" v="0" actId="14100"/>
          <pc:sldLayoutMkLst>
            <pc:docMk/>
            <pc:sldMasterMk cId="810033856" sldId="2147483689"/>
            <pc:sldLayoutMk cId="321021519" sldId="2147483691"/>
          </pc:sldLayoutMkLst>
          <pc:spChg chg="mod">
            <ac:chgData name="Nicole Dobrohotoff" userId="2dc4cf58-dc7e-422a-950b-38460c74cb76" providerId="ADAL" clId="{FF8E3ABB-59F9-48CE-9E43-BBB953994378}" dt="2023-02-15T01:39:10.803" v="0" actId="14100"/>
            <ac:spMkLst>
              <pc:docMk/>
              <pc:sldMasterMk cId="810033856" sldId="2147483689"/>
              <pc:sldLayoutMk cId="321021519" sldId="2147483691"/>
              <ac:spMk id="6" creationId="{85CF1635-04C7-7448-8F27-D3361B9ACFAC}"/>
            </ac:spMkLst>
          </pc:spChg>
        </pc:sldLayoutChg>
      </pc:sldMasterChg>
    </pc:docChg>
  </pc:docChgLst>
  <pc:docChgLst>
    <pc:chgData name="Dr Rebekah Pryor" userId="8d859597-0c52-4ddc-b3e3-bd9b1ef69f34" providerId="ADAL" clId="{B416C895-40E4-4EA3-BECF-019D34740397}"/>
    <pc:docChg chg="custSel addSld delSld modSld modMainMaster">
      <pc:chgData name="Dr Rebekah Pryor" userId="8d859597-0c52-4ddc-b3e3-bd9b1ef69f34" providerId="ADAL" clId="{B416C895-40E4-4EA3-BECF-019D34740397}" dt="2023-02-17T00:49:47.263" v="624" actId="20577"/>
      <pc:docMkLst>
        <pc:docMk/>
      </pc:docMkLst>
      <pc:sldChg chg="modSp">
        <pc:chgData name="Dr Rebekah Pryor" userId="8d859597-0c52-4ddc-b3e3-bd9b1ef69f34" providerId="ADAL" clId="{B416C895-40E4-4EA3-BECF-019D34740397}" dt="2023-02-15T03:59:54.837" v="454" actId="404"/>
        <pc:sldMkLst>
          <pc:docMk/>
          <pc:sldMk cId="2082494478" sldId="267"/>
        </pc:sldMkLst>
        <pc:spChg chg="mod">
          <ac:chgData name="Dr Rebekah Pryor" userId="8d859597-0c52-4ddc-b3e3-bd9b1ef69f34" providerId="ADAL" clId="{B416C895-40E4-4EA3-BECF-019D34740397}" dt="2023-02-15T03:59:54.837" v="454" actId="404"/>
          <ac:spMkLst>
            <pc:docMk/>
            <pc:sldMk cId="2082494478" sldId="267"/>
            <ac:spMk id="9" creationId="{66885892-6D6D-E641-80ED-13FAF519B6DF}"/>
          </ac:spMkLst>
        </pc:spChg>
        <pc:spChg chg="mod">
          <ac:chgData name="Dr Rebekah Pryor" userId="8d859597-0c52-4ddc-b3e3-bd9b1ef69f34" providerId="ADAL" clId="{B416C895-40E4-4EA3-BECF-019D34740397}" dt="2023-02-15T03:58:15.532" v="452" actId="1035"/>
          <ac:spMkLst>
            <pc:docMk/>
            <pc:sldMk cId="2082494478" sldId="267"/>
            <ac:spMk id="10" creationId="{1E2A3F5D-C0CE-3549-B3DA-EAA1DA193BC7}"/>
          </ac:spMkLst>
        </pc:spChg>
      </pc:sldChg>
      <pc:sldChg chg="modSp modNotesTx">
        <pc:chgData name="Dr Rebekah Pryor" userId="8d859597-0c52-4ddc-b3e3-bd9b1ef69f34" providerId="ADAL" clId="{B416C895-40E4-4EA3-BECF-019D34740397}" dt="2023-02-17T00:31:01.593" v="513" actId="6549"/>
        <pc:sldMkLst>
          <pc:docMk/>
          <pc:sldMk cId="1107364656" sldId="313"/>
        </pc:sldMkLst>
        <pc:spChg chg="mod">
          <ac:chgData name="Dr Rebekah Pryor" userId="8d859597-0c52-4ddc-b3e3-bd9b1ef69f34" providerId="ADAL" clId="{B416C895-40E4-4EA3-BECF-019D34740397}" dt="2023-02-15T04:00:20.060" v="460" actId="404"/>
          <ac:spMkLst>
            <pc:docMk/>
            <pc:sldMk cId="1107364656" sldId="313"/>
            <ac:spMk id="6" creationId="{F75B844F-939B-4840-972A-328EA73FAD0F}"/>
          </ac:spMkLst>
        </pc:spChg>
      </pc:sldChg>
      <pc:sldChg chg="modSp modNotesTx">
        <pc:chgData name="Dr Rebekah Pryor" userId="8d859597-0c52-4ddc-b3e3-bd9b1ef69f34" providerId="ADAL" clId="{B416C895-40E4-4EA3-BECF-019D34740397}" dt="2023-02-17T00:32:03.454" v="519" actId="6549"/>
        <pc:sldMkLst>
          <pc:docMk/>
          <pc:sldMk cId="4194959091" sldId="316"/>
        </pc:sldMkLst>
        <pc:spChg chg="mod">
          <ac:chgData name="Dr Rebekah Pryor" userId="8d859597-0c52-4ddc-b3e3-bd9b1ef69f34" providerId="ADAL" clId="{B416C895-40E4-4EA3-BECF-019D34740397}" dt="2023-02-15T04:00:26.382" v="462" actId="404"/>
          <ac:spMkLst>
            <pc:docMk/>
            <pc:sldMk cId="4194959091" sldId="316"/>
            <ac:spMk id="4" creationId="{29DE0B33-870A-4CF9-B6EE-A248D65267D5}"/>
          </ac:spMkLst>
        </pc:spChg>
      </pc:sldChg>
      <pc:sldChg chg="modSp modNotesTx">
        <pc:chgData name="Dr Rebekah Pryor" userId="8d859597-0c52-4ddc-b3e3-bd9b1ef69f34" providerId="ADAL" clId="{B416C895-40E4-4EA3-BECF-019D34740397}" dt="2023-02-17T00:48:26.230" v="616" actId="20577"/>
        <pc:sldMkLst>
          <pc:docMk/>
          <pc:sldMk cId="3759027893" sldId="320"/>
        </pc:sldMkLst>
        <pc:spChg chg="mod">
          <ac:chgData name="Dr Rebekah Pryor" userId="8d859597-0c52-4ddc-b3e3-bd9b1ef69f34" providerId="ADAL" clId="{B416C895-40E4-4EA3-BECF-019D34740397}" dt="2023-02-15T04:00:31.669" v="464" actId="404"/>
          <ac:spMkLst>
            <pc:docMk/>
            <pc:sldMk cId="3759027893" sldId="320"/>
            <ac:spMk id="4" creationId="{0AF80406-7DB0-4B35-A94A-B558FD28B5E5}"/>
          </ac:spMkLst>
        </pc:spChg>
      </pc:sldChg>
      <pc:sldChg chg="modSp modNotesTx">
        <pc:chgData name="Dr Rebekah Pryor" userId="8d859597-0c52-4ddc-b3e3-bd9b1ef69f34" providerId="ADAL" clId="{B416C895-40E4-4EA3-BECF-019D34740397}" dt="2023-02-17T00:49:12.326" v="618" actId="20577"/>
        <pc:sldMkLst>
          <pc:docMk/>
          <pc:sldMk cId="1800576162" sldId="324"/>
        </pc:sldMkLst>
        <pc:spChg chg="mod">
          <ac:chgData name="Dr Rebekah Pryor" userId="8d859597-0c52-4ddc-b3e3-bd9b1ef69f34" providerId="ADAL" clId="{B416C895-40E4-4EA3-BECF-019D34740397}" dt="2023-02-15T04:00:41.097" v="466" actId="404"/>
          <ac:spMkLst>
            <pc:docMk/>
            <pc:sldMk cId="1800576162" sldId="324"/>
            <ac:spMk id="6" creationId="{F18A829B-2907-4CD1-90B5-4B6F97EAD562}"/>
          </ac:spMkLst>
        </pc:spChg>
      </pc:sldChg>
      <pc:sldChg chg="modSp modNotesTx">
        <pc:chgData name="Dr Rebekah Pryor" userId="8d859597-0c52-4ddc-b3e3-bd9b1ef69f34" providerId="ADAL" clId="{B416C895-40E4-4EA3-BECF-019D34740397}" dt="2023-02-17T00:49:47.263" v="624" actId="20577"/>
        <pc:sldMkLst>
          <pc:docMk/>
          <pc:sldMk cId="2838480735" sldId="328"/>
        </pc:sldMkLst>
        <pc:spChg chg="mod">
          <ac:chgData name="Dr Rebekah Pryor" userId="8d859597-0c52-4ddc-b3e3-bd9b1ef69f34" providerId="ADAL" clId="{B416C895-40E4-4EA3-BECF-019D34740397}" dt="2023-02-15T04:02:41.361" v="468" actId="404"/>
          <ac:spMkLst>
            <pc:docMk/>
            <pc:sldMk cId="2838480735" sldId="328"/>
            <ac:spMk id="4" creationId="{0E8E1466-C182-45F1-B8B1-A2E946815D99}"/>
          </ac:spMkLst>
        </pc:spChg>
      </pc:sldChg>
      <pc:sldChg chg="modSp modNotesTx">
        <pc:chgData name="Dr Rebekah Pryor" userId="8d859597-0c52-4ddc-b3e3-bd9b1ef69f34" providerId="ADAL" clId="{B416C895-40E4-4EA3-BECF-019D34740397}" dt="2023-02-17T00:35:18.096" v="544" actId="6549"/>
        <pc:sldMkLst>
          <pc:docMk/>
          <pc:sldMk cId="1305025608" sldId="332"/>
        </pc:sldMkLst>
        <pc:spChg chg="mod">
          <ac:chgData name="Dr Rebekah Pryor" userId="8d859597-0c52-4ddc-b3e3-bd9b1ef69f34" providerId="ADAL" clId="{B416C895-40E4-4EA3-BECF-019D34740397}" dt="2023-02-15T04:02:50.255" v="470" actId="404"/>
          <ac:spMkLst>
            <pc:docMk/>
            <pc:sldMk cId="1305025608" sldId="332"/>
            <ac:spMk id="5" creationId="{2DEA3986-C715-476B-A05A-510731A7EEE5}"/>
          </ac:spMkLst>
        </pc:spChg>
      </pc:sldChg>
      <pc:sldChg chg="modSp modNotesTx">
        <pc:chgData name="Dr Rebekah Pryor" userId="8d859597-0c52-4ddc-b3e3-bd9b1ef69f34" providerId="ADAL" clId="{B416C895-40E4-4EA3-BECF-019D34740397}" dt="2023-02-17T00:41:16.940" v="591" actId="20577"/>
        <pc:sldMkLst>
          <pc:docMk/>
          <pc:sldMk cId="452795742" sldId="342"/>
        </pc:sldMkLst>
        <pc:spChg chg="mod">
          <ac:chgData name="Dr Rebekah Pryor" userId="8d859597-0c52-4ddc-b3e3-bd9b1ef69f34" providerId="ADAL" clId="{B416C895-40E4-4EA3-BECF-019D34740397}" dt="2023-02-15T04:03:44.842" v="486" actId="404"/>
          <ac:spMkLst>
            <pc:docMk/>
            <pc:sldMk cId="452795742" sldId="342"/>
            <ac:spMk id="5" creationId="{CC7DE371-8AC8-4330-A5B8-B3895EDC027C}"/>
          </ac:spMkLst>
        </pc:spChg>
      </pc:sldChg>
      <pc:sldChg chg="modSp modNotesTx">
        <pc:chgData name="Dr Rebekah Pryor" userId="8d859597-0c52-4ddc-b3e3-bd9b1ef69f34" providerId="ADAL" clId="{B416C895-40E4-4EA3-BECF-019D34740397}" dt="2023-02-17T00:30:10.116" v="507" actId="20577"/>
        <pc:sldMkLst>
          <pc:docMk/>
          <pc:sldMk cId="264485282" sldId="363"/>
        </pc:sldMkLst>
        <pc:spChg chg="mod">
          <ac:chgData name="Dr Rebekah Pryor" userId="8d859597-0c52-4ddc-b3e3-bd9b1ef69f34" providerId="ADAL" clId="{B416C895-40E4-4EA3-BECF-019D34740397}" dt="2023-02-15T04:00:04.624" v="458" actId="404"/>
          <ac:spMkLst>
            <pc:docMk/>
            <pc:sldMk cId="264485282" sldId="363"/>
            <ac:spMk id="8" creationId="{0F9B6675-2EDB-4BBC-ADE5-C730F2440F53}"/>
          </ac:spMkLst>
        </pc:spChg>
      </pc:sldChg>
      <pc:sldChg chg="modSp modNotesTx">
        <pc:chgData name="Dr Rebekah Pryor" userId="8d859597-0c52-4ddc-b3e3-bd9b1ef69f34" providerId="ADAL" clId="{B416C895-40E4-4EA3-BECF-019D34740397}" dt="2023-02-17T00:36:09.348" v="550" actId="20577"/>
        <pc:sldMkLst>
          <pc:docMk/>
          <pc:sldMk cId="3239656183" sldId="378"/>
        </pc:sldMkLst>
        <pc:spChg chg="mod">
          <ac:chgData name="Dr Rebekah Pryor" userId="8d859597-0c52-4ddc-b3e3-bd9b1ef69f34" providerId="ADAL" clId="{B416C895-40E4-4EA3-BECF-019D34740397}" dt="2023-02-15T04:02:56.781" v="472" actId="404"/>
          <ac:spMkLst>
            <pc:docMk/>
            <pc:sldMk cId="3239656183" sldId="378"/>
            <ac:spMk id="5" creationId="{744AA0D6-4F1B-46C6-AD6B-FF2BF162D853}"/>
          </ac:spMkLst>
        </pc:spChg>
      </pc:sldChg>
      <pc:sldChg chg="modSp modNotesTx">
        <pc:chgData name="Dr Rebekah Pryor" userId="8d859597-0c52-4ddc-b3e3-bd9b1ef69f34" providerId="ADAL" clId="{B416C895-40E4-4EA3-BECF-019D34740397}" dt="2023-02-17T00:37:47.900" v="562" actId="732"/>
        <pc:sldMkLst>
          <pc:docMk/>
          <pc:sldMk cId="2071048082" sldId="381"/>
        </pc:sldMkLst>
        <pc:spChg chg="mod">
          <ac:chgData name="Dr Rebekah Pryor" userId="8d859597-0c52-4ddc-b3e3-bd9b1ef69f34" providerId="ADAL" clId="{B416C895-40E4-4EA3-BECF-019D34740397}" dt="2023-02-15T04:03:02.495" v="474" actId="404"/>
          <ac:spMkLst>
            <pc:docMk/>
            <pc:sldMk cId="2071048082" sldId="381"/>
            <ac:spMk id="4" creationId="{2D0E89B7-741C-41ED-A5A1-0D2595E9F79F}"/>
          </ac:spMkLst>
        </pc:spChg>
        <pc:spChg chg="mod">
          <ac:chgData name="Dr Rebekah Pryor" userId="8d859597-0c52-4ddc-b3e3-bd9b1ef69f34" providerId="ADAL" clId="{B416C895-40E4-4EA3-BECF-019D34740397}" dt="2023-02-15T04:03:07.856" v="476" actId="20577"/>
          <ac:spMkLst>
            <pc:docMk/>
            <pc:sldMk cId="2071048082" sldId="381"/>
            <ac:spMk id="6" creationId="{0BBD28ED-D3BB-4271-9E1F-E01DE75C7311}"/>
          </ac:spMkLst>
        </pc:spChg>
        <pc:picChg chg="mod modCrop">
          <ac:chgData name="Dr Rebekah Pryor" userId="8d859597-0c52-4ddc-b3e3-bd9b1ef69f34" providerId="ADAL" clId="{B416C895-40E4-4EA3-BECF-019D34740397}" dt="2023-02-17T00:37:47.900" v="562" actId="732"/>
          <ac:picMkLst>
            <pc:docMk/>
            <pc:sldMk cId="2071048082" sldId="381"/>
            <ac:picMk id="12" creationId="{B5A2EE60-FE47-4E4D-87FD-1EAF88E8DE55}"/>
          </ac:picMkLst>
        </pc:picChg>
      </pc:sldChg>
      <pc:sldChg chg="modSp modNotesTx">
        <pc:chgData name="Dr Rebekah Pryor" userId="8d859597-0c52-4ddc-b3e3-bd9b1ef69f34" providerId="ADAL" clId="{B416C895-40E4-4EA3-BECF-019D34740397}" dt="2023-02-17T00:38:46.745" v="569" actId="20577"/>
        <pc:sldMkLst>
          <pc:docMk/>
          <pc:sldMk cId="2803369288" sldId="386"/>
        </pc:sldMkLst>
        <pc:spChg chg="mod">
          <ac:chgData name="Dr Rebekah Pryor" userId="8d859597-0c52-4ddc-b3e3-bd9b1ef69f34" providerId="ADAL" clId="{B416C895-40E4-4EA3-BECF-019D34740397}" dt="2023-02-15T04:03:17.011" v="477" actId="255"/>
          <ac:spMkLst>
            <pc:docMk/>
            <pc:sldMk cId="2803369288" sldId="386"/>
            <ac:spMk id="4" creationId="{7C5EA759-A74B-4D53-81E2-6AC3E982A235}"/>
          </ac:spMkLst>
        </pc:spChg>
      </pc:sldChg>
      <pc:sldChg chg="modSp modNotesTx">
        <pc:chgData name="Dr Rebekah Pryor" userId="8d859597-0c52-4ddc-b3e3-bd9b1ef69f34" providerId="ADAL" clId="{B416C895-40E4-4EA3-BECF-019D34740397}" dt="2023-02-17T00:40:05.875" v="581" actId="6549"/>
        <pc:sldMkLst>
          <pc:docMk/>
          <pc:sldMk cId="2617961356" sldId="387"/>
        </pc:sldMkLst>
        <pc:spChg chg="mod">
          <ac:chgData name="Dr Rebekah Pryor" userId="8d859597-0c52-4ddc-b3e3-bd9b1ef69f34" providerId="ADAL" clId="{B416C895-40E4-4EA3-BECF-019D34740397}" dt="2023-02-15T04:03:36.743" v="484" actId="404"/>
          <ac:spMkLst>
            <pc:docMk/>
            <pc:sldMk cId="2617961356" sldId="387"/>
            <ac:spMk id="6" creationId="{004B92E4-ACB3-47EC-BFA2-B30EAF50B995}"/>
          </ac:spMkLst>
        </pc:spChg>
        <pc:spChg chg="mod">
          <ac:chgData name="Dr Rebekah Pryor" userId="8d859597-0c52-4ddc-b3e3-bd9b1ef69f34" providerId="ADAL" clId="{B416C895-40E4-4EA3-BECF-019D34740397}" dt="2023-02-15T04:03:29.095" v="482" actId="20577"/>
          <ac:spMkLst>
            <pc:docMk/>
            <pc:sldMk cId="2617961356" sldId="387"/>
            <ac:spMk id="7" creationId="{AD5F0767-67AC-4D3D-AEE1-ED238C55CD03}"/>
          </ac:spMkLst>
        </pc:spChg>
      </pc:sldChg>
      <pc:sldChg chg="modSp modNotesTx">
        <pc:chgData name="Dr Rebekah Pryor" userId="8d859597-0c52-4ddc-b3e3-bd9b1ef69f34" providerId="ADAL" clId="{B416C895-40E4-4EA3-BECF-019D34740397}" dt="2023-02-17T00:42:31.955" v="600" actId="20577"/>
        <pc:sldMkLst>
          <pc:docMk/>
          <pc:sldMk cId="4062530296" sldId="397"/>
        </pc:sldMkLst>
        <pc:spChg chg="mod">
          <ac:chgData name="Dr Rebekah Pryor" userId="8d859597-0c52-4ddc-b3e3-bd9b1ef69f34" providerId="ADAL" clId="{B416C895-40E4-4EA3-BECF-019D34740397}" dt="2023-02-15T04:03:54.558" v="488" actId="404"/>
          <ac:spMkLst>
            <pc:docMk/>
            <pc:sldMk cId="4062530296" sldId="397"/>
            <ac:spMk id="5" creationId="{52EB4D0B-517F-46E6-8BA7-89F589D7B27F}"/>
          </ac:spMkLst>
        </pc:spChg>
        <pc:spChg chg="mod">
          <ac:chgData name="Dr Rebekah Pryor" userId="8d859597-0c52-4ddc-b3e3-bd9b1ef69f34" providerId="ADAL" clId="{B416C895-40E4-4EA3-BECF-019D34740397}" dt="2023-02-15T04:03:58.301" v="493" actId="20577"/>
          <ac:spMkLst>
            <pc:docMk/>
            <pc:sldMk cId="4062530296" sldId="397"/>
            <ac:spMk id="6" creationId="{8379AB5C-8ED3-4FF3-8A67-0E463885DDE5}"/>
          </ac:spMkLst>
        </pc:spChg>
      </pc:sldChg>
      <pc:sldChg chg="modSp modNotesTx">
        <pc:chgData name="Dr Rebekah Pryor" userId="8d859597-0c52-4ddc-b3e3-bd9b1ef69f34" providerId="ADAL" clId="{B416C895-40E4-4EA3-BECF-019D34740397}" dt="2023-02-17T00:43:37.295" v="611" actId="20577"/>
        <pc:sldMkLst>
          <pc:docMk/>
          <pc:sldMk cId="2542370111" sldId="400"/>
        </pc:sldMkLst>
        <pc:spChg chg="mod">
          <ac:chgData name="Dr Rebekah Pryor" userId="8d859597-0c52-4ddc-b3e3-bd9b1ef69f34" providerId="ADAL" clId="{B416C895-40E4-4EA3-BECF-019D34740397}" dt="2023-02-15T04:04:09.563" v="500" actId="20577"/>
          <ac:spMkLst>
            <pc:docMk/>
            <pc:sldMk cId="2542370111" sldId="400"/>
            <ac:spMk id="5" creationId="{5203D6C7-3070-4FE5-8C1F-68AC0B5F925B}"/>
          </ac:spMkLst>
        </pc:spChg>
        <pc:spChg chg="mod">
          <ac:chgData name="Dr Rebekah Pryor" userId="8d859597-0c52-4ddc-b3e3-bd9b1ef69f34" providerId="ADAL" clId="{B416C895-40E4-4EA3-BECF-019D34740397}" dt="2023-02-15T04:04:05.586" v="495" actId="404"/>
          <ac:spMkLst>
            <pc:docMk/>
            <pc:sldMk cId="2542370111" sldId="400"/>
            <ac:spMk id="6" creationId="{133BD136-A3D6-49D5-97D3-4CCF653B3638}"/>
          </ac:spMkLst>
        </pc:spChg>
      </pc:sldChg>
      <pc:sldChg chg="modSp">
        <pc:chgData name="Dr Rebekah Pryor" userId="8d859597-0c52-4ddc-b3e3-bd9b1ef69f34" providerId="ADAL" clId="{B416C895-40E4-4EA3-BECF-019D34740397}" dt="2023-02-15T04:04:16.094" v="503" actId="404"/>
        <pc:sldMkLst>
          <pc:docMk/>
          <pc:sldMk cId="259898570" sldId="401"/>
        </pc:sldMkLst>
        <pc:spChg chg="mod">
          <ac:chgData name="Dr Rebekah Pryor" userId="8d859597-0c52-4ddc-b3e3-bd9b1ef69f34" providerId="ADAL" clId="{B416C895-40E4-4EA3-BECF-019D34740397}" dt="2023-02-15T04:04:16.094" v="503" actId="404"/>
          <ac:spMkLst>
            <pc:docMk/>
            <pc:sldMk cId="259898570" sldId="401"/>
            <ac:spMk id="9" creationId="{66885892-6D6D-E641-80ED-13FAF519B6DF}"/>
          </ac:spMkLst>
        </pc:spChg>
      </pc:sldChg>
      <pc:sldChg chg="modSp">
        <pc:chgData name="Dr Rebekah Pryor" userId="8d859597-0c52-4ddc-b3e3-bd9b1ef69f34" providerId="ADAL" clId="{B416C895-40E4-4EA3-BECF-019D34740397}" dt="2023-02-15T03:59:58.473" v="456" actId="404"/>
        <pc:sldMkLst>
          <pc:docMk/>
          <pc:sldMk cId="126828896" sldId="402"/>
        </pc:sldMkLst>
        <pc:spChg chg="mod">
          <ac:chgData name="Dr Rebekah Pryor" userId="8d859597-0c52-4ddc-b3e3-bd9b1ef69f34" providerId="ADAL" clId="{B416C895-40E4-4EA3-BECF-019D34740397}" dt="2023-02-15T03:59:58.473" v="456" actId="404"/>
          <ac:spMkLst>
            <pc:docMk/>
            <pc:sldMk cId="126828896" sldId="402"/>
            <ac:spMk id="5" creationId="{34DE6D3E-08EE-42B4-AE5A-0DDFCCB17C71}"/>
          </ac:spMkLst>
        </pc:spChg>
      </pc:sldChg>
      <pc:sldMasterChg chg="modSldLayout">
        <pc:chgData name="Dr Rebekah Pryor" userId="8d859597-0c52-4ddc-b3e3-bd9b1ef69f34" providerId="ADAL" clId="{B416C895-40E4-4EA3-BECF-019D34740397}" dt="2023-02-17T00:45:03.898" v="614"/>
        <pc:sldMasterMkLst>
          <pc:docMk/>
          <pc:sldMasterMk cId="810033856" sldId="2147483689"/>
        </pc:sldMasterMkLst>
        <pc:sldLayoutChg chg="addSp delSp">
          <pc:chgData name="Dr Rebekah Pryor" userId="8d859597-0c52-4ddc-b3e3-bd9b1ef69f34" providerId="ADAL" clId="{B416C895-40E4-4EA3-BECF-019D34740397}" dt="2023-02-17T00:45:03.898" v="614"/>
          <pc:sldLayoutMkLst>
            <pc:docMk/>
            <pc:sldMasterMk cId="810033856" sldId="2147483689"/>
            <pc:sldLayoutMk cId="1281924847" sldId="2147483704"/>
          </pc:sldLayoutMkLst>
          <pc:picChg chg="add">
            <ac:chgData name="Dr Rebekah Pryor" userId="8d859597-0c52-4ddc-b3e3-bd9b1ef69f34" providerId="ADAL" clId="{B416C895-40E4-4EA3-BECF-019D34740397}" dt="2023-02-17T00:45:03.898" v="614"/>
            <ac:picMkLst>
              <pc:docMk/>
              <pc:sldMasterMk cId="810033856" sldId="2147483689"/>
              <pc:sldLayoutMk cId="1281924847" sldId="2147483704"/>
              <ac:picMk id="4" creationId="{B1D61AFB-1906-4A79-A470-B1490EBE3DAD}"/>
            </ac:picMkLst>
          </pc:picChg>
          <pc:picChg chg="del">
            <ac:chgData name="Dr Rebekah Pryor" userId="8d859597-0c52-4ddc-b3e3-bd9b1ef69f34" providerId="ADAL" clId="{B416C895-40E4-4EA3-BECF-019D34740397}" dt="2023-02-17T00:44:35.605" v="612" actId="478"/>
            <ac:picMkLst>
              <pc:docMk/>
              <pc:sldMasterMk cId="810033856" sldId="2147483689"/>
              <pc:sldLayoutMk cId="1281924847" sldId="2147483704"/>
              <ac:picMk id="9" creationId="{6BEB165E-C50A-7D45-A58F-8EBF3F2F8BDF}"/>
            </ac:picMkLst>
          </pc:picChg>
          <pc:picChg chg="del">
            <ac:chgData name="Dr Rebekah Pryor" userId="8d859597-0c52-4ddc-b3e3-bd9b1ef69f34" providerId="ADAL" clId="{B416C895-40E4-4EA3-BECF-019D34740397}" dt="2023-02-17T00:44:50.605" v="613" actId="478"/>
            <ac:picMkLst>
              <pc:docMk/>
              <pc:sldMasterMk cId="810033856" sldId="2147483689"/>
              <pc:sldLayoutMk cId="1281924847" sldId="2147483704"/>
              <ac:picMk id="19" creationId="{4131B86B-5DA7-AB4A-AAED-D96B75551E2E}"/>
            </ac:picMkLst>
          </pc:picChg>
        </pc:sldLayoutChg>
      </pc:sldMasterChg>
    </pc:docChg>
  </pc:docChgLst>
  <pc:docChgLst>
    <pc:chgData name="Dr Rebekah Pryor" userId="S::rebekah.pryor@caritas.org.au::8d859597-0c52-4ddc-b3e3-bd9b1ef69f34" providerId="AD" clId="Web-{EBCE9763-7369-3656-2E47-2A74B4CE5D35}"/>
    <pc:docChg chg="modSld">
      <pc:chgData name="Dr Rebekah Pryor" userId="S::rebekah.pryor@caritas.org.au::8d859597-0c52-4ddc-b3e3-bd9b1ef69f34" providerId="AD" clId="Web-{EBCE9763-7369-3656-2E47-2A74B4CE5D35}" dt="2023-02-15T01:11:15.857" v="2"/>
      <pc:docMkLst>
        <pc:docMk/>
      </pc:docMkLst>
      <pc:sldChg chg="delSp modNotes">
        <pc:chgData name="Dr Rebekah Pryor" userId="S::rebekah.pryor@caritas.org.au::8d859597-0c52-4ddc-b3e3-bd9b1ef69f34" providerId="AD" clId="Web-{EBCE9763-7369-3656-2E47-2A74B4CE5D35}" dt="2023-02-15T01:11:15.857" v="2"/>
        <pc:sldMkLst>
          <pc:docMk/>
          <pc:sldMk cId="1305413003" sldId="379"/>
        </pc:sldMkLst>
        <pc:spChg chg="del">
          <ac:chgData name="Dr Rebekah Pryor" userId="S::rebekah.pryor@caritas.org.au::8d859597-0c52-4ddc-b3e3-bd9b1ef69f34" providerId="AD" clId="Web-{EBCE9763-7369-3656-2E47-2A74B4CE5D35}" dt="2023-02-15T01:11:15.857" v="2"/>
          <ac:spMkLst>
            <pc:docMk/>
            <pc:sldMk cId="1305413003" sldId="379"/>
            <ac:spMk id="2" creationId="{FFD5E5ED-B7A0-4BD2-B997-842FE08CDCC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635625" cy="4889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7366000" y="0"/>
            <a:ext cx="5635625" cy="488950"/>
          </a:xfrm>
          <a:prstGeom prst="rect">
            <a:avLst/>
          </a:prstGeom>
        </p:spPr>
        <p:txBody>
          <a:bodyPr vert="horz" lIns="91440" tIns="45720" rIns="91440" bIns="45720" rtlCol="0"/>
          <a:lstStyle>
            <a:lvl1pPr algn="r">
              <a:defRPr sz="1200"/>
            </a:lvl1pPr>
          </a:lstStyle>
          <a:p>
            <a:fld id="{3BE5E8D2-D4C8-7940-8001-44440C55E961}" type="datetimeFigureOut">
              <a:rPr lang="en-US" smtClean="0"/>
              <a:t>2/17/2023</a:t>
            </a:fld>
            <a:endParaRPr lang="en-US"/>
          </a:p>
        </p:txBody>
      </p:sp>
      <p:sp>
        <p:nvSpPr>
          <p:cNvPr id="4" name="Slide Image Placeholder 3"/>
          <p:cNvSpPr>
            <a:spLocks noGrp="1" noRot="1" noChangeAspect="1"/>
          </p:cNvSpPr>
          <p:nvPr>
            <p:ph type="sldImg" idx="2"/>
          </p:nvPr>
        </p:nvSpPr>
        <p:spPr>
          <a:xfrm>
            <a:off x="4125913" y="1219200"/>
            <a:ext cx="4752975" cy="32924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300163" y="4694238"/>
            <a:ext cx="10404475" cy="38401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264650"/>
            <a:ext cx="5635625" cy="4889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7366000" y="9264650"/>
            <a:ext cx="5635625" cy="488950"/>
          </a:xfrm>
          <a:prstGeom prst="rect">
            <a:avLst/>
          </a:prstGeom>
        </p:spPr>
        <p:txBody>
          <a:bodyPr vert="horz" lIns="91440" tIns="45720" rIns="91440" bIns="45720" rtlCol="0" anchor="b"/>
          <a:lstStyle>
            <a:lvl1pPr algn="r">
              <a:defRPr sz="1200"/>
            </a:lvl1pPr>
          </a:lstStyle>
          <a:p>
            <a:fld id="{CBA13E7F-FD71-DB40-B9E9-8826BD0F7150}" type="slidenum">
              <a:rPr lang="en-US" smtClean="0"/>
              <a:t>‹#›</a:t>
            </a:fld>
            <a:endParaRPr lang="en-US"/>
          </a:p>
        </p:txBody>
      </p:sp>
    </p:spTree>
    <p:extLst>
      <p:ext uri="{BB962C8B-B14F-4D97-AF65-F5344CB8AC3E}">
        <p14:creationId xmlns:p14="http://schemas.microsoft.com/office/powerpoint/2010/main" val="1612616514"/>
      </p:ext>
    </p:extLst>
  </p:cSld>
  <p:clrMap bg1="lt1" tx1="dk1" bg2="lt2" tx2="dk2" accent1="accent1" accent2="accent2" accent3="accent3" accent4="accent4" accent5="accent5" accent6="accent6" hlink="hlink" folHlink="folHlink"/>
  <p:notesStyle>
    <a:lvl1pPr marL="0" algn="l" defTabSz="673503" rtl="0" eaLnBrk="1" latinLnBrk="0" hangingPunct="1">
      <a:defRPr sz="884" kern="1200">
        <a:solidFill>
          <a:schemeClr val="tx1"/>
        </a:solidFill>
        <a:latin typeface="+mn-lt"/>
        <a:ea typeface="+mn-ea"/>
        <a:cs typeface="+mn-cs"/>
      </a:defRPr>
    </a:lvl1pPr>
    <a:lvl2pPr marL="336752" algn="l" defTabSz="673503" rtl="0" eaLnBrk="1" latinLnBrk="0" hangingPunct="1">
      <a:defRPr sz="884" kern="1200">
        <a:solidFill>
          <a:schemeClr val="tx1"/>
        </a:solidFill>
        <a:latin typeface="+mn-lt"/>
        <a:ea typeface="+mn-ea"/>
        <a:cs typeface="+mn-cs"/>
      </a:defRPr>
    </a:lvl2pPr>
    <a:lvl3pPr marL="673503" algn="l" defTabSz="673503" rtl="0" eaLnBrk="1" latinLnBrk="0" hangingPunct="1">
      <a:defRPr sz="884" kern="1200">
        <a:solidFill>
          <a:schemeClr val="tx1"/>
        </a:solidFill>
        <a:latin typeface="+mn-lt"/>
        <a:ea typeface="+mn-ea"/>
        <a:cs typeface="+mn-cs"/>
      </a:defRPr>
    </a:lvl3pPr>
    <a:lvl4pPr marL="1010255" algn="l" defTabSz="673503" rtl="0" eaLnBrk="1" latinLnBrk="0" hangingPunct="1">
      <a:defRPr sz="884" kern="1200">
        <a:solidFill>
          <a:schemeClr val="tx1"/>
        </a:solidFill>
        <a:latin typeface="+mn-lt"/>
        <a:ea typeface="+mn-ea"/>
        <a:cs typeface="+mn-cs"/>
      </a:defRPr>
    </a:lvl4pPr>
    <a:lvl5pPr marL="1347006" algn="l" defTabSz="673503" rtl="0" eaLnBrk="1" latinLnBrk="0" hangingPunct="1">
      <a:defRPr sz="884" kern="1200">
        <a:solidFill>
          <a:schemeClr val="tx1"/>
        </a:solidFill>
        <a:latin typeface="+mn-lt"/>
        <a:ea typeface="+mn-ea"/>
        <a:cs typeface="+mn-cs"/>
      </a:defRPr>
    </a:lvl5pPr>
    <a:lvl6pPr marL="1683758" algn="l" defTabSz="673503" rtl="0" eaLnBrk="1" latinLnBrk="0" hangingPunct="1">
      <a:defRPr sz="884" kern="1200">
        <a:solidFill>
          <a:schemeClr val="tx1"/>
        </a:solidFill>
        <a:latin typeface="+mn-lt"/>
        <a:ea typeface="+mn-ea"/>
        <a:cs typeface="+mn-cs"/>
      </a:defRPr>
    </a:lvl6pPr>
    <a:lvl7pPr marL="2020509" algn="l" defTabSz="673503" rtl="0" eaLnBrk="1" latinLnBrk="0" hangingPunct="1">
      <a:defRPr sz="884" kern="1200">
        <a:solidFill>
          <a:schemeClr val="tx1"/>
        </a:solidFill>
        <a:latin typeface="+mn-lt"/>
        <a:ea typeface="+mn-ea"/>
        <a:cs typeface="+mn-cs"/>
      </a:defRPr>
    </a:lvl7pPr>
    <a:lvl8pPr marL="2357261" algn="l" defTabSz="673503" rtl="0" eaLnBrk="1" latinLnBrk="0" hangingPunct="1">
      <a:defRPr sz="884" kern="1200">
        <a:solidFill>
          <a:schemeClr val="tx1"/>
        </a:solidFill>
        <a:latin typeface="+mn-lt"/>
        <a:ea typeface="+mn-ea"/>
        <a:cs typeface="+mn-cs"/>
      </a:defRPr>
    </a:lvl8pPr>
    <a:lvl9pPr marL="2694011" algn="l" defTabSz="673503" rtl="0" eaLnBrk="1" latinLnBrk="0" hangingPunct="1">
      <a:defRPr sz="88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2</a:t>
            </a:fld>
            <a:endParaRPr lang="en-US"/>
          </a:p>
        </p:txBody>
      </p:sp>
    </p:spTree>
    <p:extLst>
      <p:ext uri="{BB962C8B-B14F-4D97-AF65-F5344CB8AC3E}">
        <p14:creationId xmlns:p14="http://schemas.microsoft.com/office/powerpoint/2010/main" val="166606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3000"/>
              </a:lnSpc>
              <a:spcAft>
                <a:spcPts val="844"/>
              </a:spcAft>
            </a:pPr>
            <a:r>
              <a:rPr lang="en-AU" sz="900" b="1" dirty="0"/>
              <a:t>BIRU’S STORY</a:t>
            </a:r>
          </a:p>
          <a:p>
            <a:pPr>
              <a:lnSpc>
                <a:spcPct val="113000"/>
              </a:lnSpc>
              <a:spcAft>
                <a:spcPts val="844"/>
              </a:spcAft>
            </a:pPr>
            <a:endParaRPr lang="en-AU" sz="900" dirty="0"/>
          </a:p>
          <a:p>
            <a:pPr>
              <a:lnSpc>
                <a:spcPts val="2400"/>
              </a:lnSpc>
              <a:spcAft>
                <a:spcPts val="1200"/>
              </a:spcAft>
            </a:pPr>
            <a:r>
              <a:rPr lang="en-AU" sz="900" dirty="0" err="1"/>
              <a:t>Biru’s</a:t>
            </a:r>
            <a:r>
              <a:rPr lang="en-AU" sz="900" dirty="0"/>
              <a:t> story illustrates how, with the support of others, including organisations like Caritas Australia and its partners, people living with a disability can fully participate in and contribute to community life. </a:t>
            </a:r>
          </a:p>
          <a:p>
            <a:pPr>
              <a:lnSpc>
                <a:spcPts val="2400"/>
              </a:lnSpc>
              <a:spcAft>
                <a:spcPts val="1200"/>
              </a:spcAft>
            </a:pPr>
            <a:endParaRPr lang="en-AU" sz="900" dirty="0"/>
          </a:p>
          <a:p>
            <a:pPr>
              <a:lnSpc>
                <a:spcPts val="2400"/>
              </a:lnSpc>
              <a:spcAft>
                <a:spcPts val="1200"/>
              </a:spcAft>
            </a:pPr>
            <a:r>
              <a:rPr lang="en-AU" sz="900" dirty="0" err="1"/>
              <a:t>Biru</a:t>
            </a:r>
            <a:r>
              <a:rPr lang="en-AU" sz="900" dirty="0"/>
              <a:t> lives in a rural village in India’s east. He lost mobility in one of his legs after contracting polio as a child, which makes it difficult for him to walk. He managed to complete his education until grade six but was always dependent on his parents to get him to school because he was unable to walk so far on his own. </a:t>
            </a:r>
          </a:p>
          <a:p>
            <a:pPr>
              <a:lnSpc>
                <a:spcPts val="2400"/>
              </a:lnSpc>
              <a:spcAft>
                <a:spcPts val="1200"/>
              </a:spcAft>
            </a:pPr>
            <a:endParaRPr lang="en-AU" sz="900" dirty="0"/>
          </a:p>
          <a:p>
            <a:pPr>
              <a:lnSpc>
                <a:spcPts val="2400"/>
              </a:lnSpc>
              <a:spcAft>
                <a:spcPts val="1200"/>
              </a:spcAft>
            </a:pPr>
            <a:r>
              <a:rPr lang="en-AU" sz="900" dirty="0"/>
              <a:t>A member of India’s Ho ethnic minority population, </a:t>
            </a:r>
            <a:r>
              <a:rPr lang="en-AU" sz="900" dirty="0" err="1"/>
              <a:t>Biru</a:t>
            </a:r>
            <a:r>
              <a:rPr lang="en-AU" sz="900" dirty="0"/>
              <a:t> started to work as a shepherd from a young age, looking after other people’s cattle. He continued this work after he married his wife, </a:t>
            </a:r>
            <a:r>
              <a:rPr lang="en-AU" sz="900" dirty="0" err="1"/>
              <a:t>Budhni</a:t>
            </a:r>
            <a:r>
              <a:rPr lang="en-AU" sz="900" dirty="0"/>
              <a:t> and had four daughters, even though keeping up with the cattle was a challenge. </a:t>
            </a:r>
          </a:p>
          <a:p>
            <a:pPr>
              <a:lnSpc>
                <a:spcPts val="2400"/>
              </a:lnSpc>
              <a:spcAft>
                <a:spcPts val="1200"/>
              </a:spcAft>
            </a:pPr>
            <a:r>
              <a:rPr lang="en-AU" sz="900" dirty="0"/>
              <a:t>Over 26 million people who have a disability in India also live in poverty. A further, 69 percent of the population living with a disability reside in rural areas which makes access to support services, education and employment an even greater challenge.* Discrimination can further limit job opportunities and lead to social exclusion. </a:t>
            </a:r>
          </a:p>
          <a:p>
            <a:pPr>
              <a:lnSpc>
                <a:spcPts val="2400"/>
              </a:lnSpc>
              <a:spcAft>
                <a:spcPts val="1200"/>
              </a:spcAft>
            </a:pPr>
            <a:endParaRPr lang="en-AU" sz="900" dirty="0"/>
          </a:p>
          <a:p>
            <a:pPr>
              <a:lnSpc>
                <a:spcPts val="2400"/>
              </a:lnSpc>
              <a:spcAft>
                <a:spcPts val="1200"/>
              </a:spcAft>
            </a:pPr>
            <a:r>
              <a:rPr lang="en-AU" sz="900" dirty="0"/>
              <a:t>Although he had taught himself to repair bicycles by watching other people, </a:t>
            </a:r>
            <a:r>
              <a:rPr lang="en-AU" sz="900" dirty="0" err="1"/>
              <a:t>Biru</a:t>
            </a:r>
            <a:r>
              <a:rPr lang="en-AU" sz="900" dirty="0"/>
              <a:t> never dreamed of using his skills to start his own business. Then in 2016, Caritas India’s staff saw </a:t>
            </a:r>
            <a:r>
              <a:rPr lang="en-AU" sz="900" dirty="0" err="1"/>
              <a:t>Biru</a:t>
            </a:r>
            <a:r>
              <a:rPr lang="en-AU" sz="900" dirty="0"/>
              <a:t> struggling to walk along with the cattle and invited him to join its Community Led Development and Governance (Gram </a:t>
            </a:r>
            <a:r>
              <a:rPr lang="en-AU" sz="900" dirty="0" err="1"/>
              <a:t>Nirman</a:t>
            </a:r>
            <a:r>
              <a:rPr lang="en-AU" sz="900" dirty="0"/>
              <a:t>) program, which is supported by Caritas Australia. The program works with tribal communities and vulnerable groups, such as people living with a disability, women and the elderly. It supports them to develop small businesses.</a:t>
            </a:r>
          </a:p>
          <a:p>
            <a:pPr>
              <a:lnSpc>
                <a:spcPts val="2400"/>
              </a:lnSpc>
              <a:spcAft>
                <a:spcPts val="1200"/>
              </a:spcAft>
            </a:pPr>
            <a:endParaRPr lang="en-AU" sz="900" dirty="0">
              <a:cs typeface="Calibri"/>
            </a:endParaRPr>
          </a:p>
          <a:p>
            <a:pPr>
              <a:lnSpc>
                <a:spcPts val="2400"/>
              </a:lnSpc>
              <a:spcAft>
                <a:spcPts val="1200"/>
              </a:spcAft>
            </a:pPr>
            <a:r>
              <a:rPr lang="en-AU" sz="900" dirty="0"/>
              <a:t>“I was motivated by the team, my life started changing after I entered the program,” </a:t>
            </a:r>
            <a:r>
              <a:rPr lang="en-AU" sz="900" dirty="0" err="1"/>
              <a:t>Biru</a:t>
            </a:r>
            <a:r>
              <a:rPr lang="en-AU" sz="900" dirty="0"/>
              <a:t> says. “I didn’t know that I had the skills to manage a shop, but after receiving the support, I started with cycle repairing, then I realised I can manage other skills too, like repairing motorcycles.”</a:t>
            </a:r>
          </a:p>
          <a:p>
            <a:pPr>
              <a:lnSpc>
                <a:spcPts val="2400"/>
              </a:lnSpc>
              <a:spcAft>
                <a:spcPts val="1200"/>
              </a:spcAft>
            </a:pPr>
            <a:endParaRPr lang="en-AU" sz="900" dirty="0"/>
          </a:p>
          <a:p>
            <a:pPr>
              <a:lnSpc>
                <a:spcPts val="2400"/>
              </a:lnSpc>
              <a:spcAft>
                <a:spcPts val="1200"/>
              </a:spcAft>
            </a:pPr>
            <a:r>
              <a:rPr lang="en-AU" sz="900" dirty="0"/>
              <a:t>Before, </a:t>
            </a:r>
            <a:r>
              <a:rPr lang="en-AU" sz="900" dirty="0" err="1"/>
              <a:t>Biru</a:t>
            </a:r>
            <a:r>
              <a:rPr lang="en-AU" sz="900" dirty="0"/>
              <a:t> had felt like a burden. Now, his community has a better understanding of how people living with a disability can participate in community life and decision-making. </a:t>
            </a:r>
          </a:p>
          <a:p>
            <a:pPr>
              <a:lnSpc>
                <a:spcPct val="113000"/>
              </a:lnSpc>
              <a:spcAft>
                <a:spcPts val="844"/>
              </a:spcAft>
            </a:pPr>
            <a:endParaRPr lang="en-AU" sz="900" dirty="0"/>
          </a:p>
          <a:p>
            <a:pPr>
              <a:lnSpc>
                <a:spcPct val="113000"/>
              </a:lnSpc>
              <a:spcAft>
                <a:spcPts val="844"/>
              </a:spcAft>
            </a:pPr>
            <a:r>
              <a:rPr lang="en-AU" sz="900" dirty="0"/>
              <a:t>______________</a:t>
            </a:r>
          </a:p>
          <a:p>
            <a:endParaRPr lang="en-AU" sz="900" dirty="0"/>
          </a:p>
          <a:p>
            <a:r>
              <a:rPr lang="en-AU" sz="900" dirty="0"/>
              <a:t>*</a:t>
            </a:r>
            <a:r>
              <a:rPr lang="en-AU" sz="884" b="0" i="0" u="none" strike="noStrike" kern="1200" baseline="0" dirty="0">
                <a:solidFill>
                  <a:schemeClr val="tx1"/>
                </a:solidFill>
                <a:latin typeface="+mn-lt"/>
                <a:ea typeface="+mn-ea"/>
                <a:cs typeface="+mn-cs"/>
              </a:rPr>
              <a:t> </a:t>
            </a:r>
            <a:r>
              <a:rPr lang="en-US" sz="884" b="0" i="0" u="none" strike="noStrike" kern="1200" baseline="0" dirty="0">
                <a:solidFill>
                  <a:schemeClr val="tx1"/>
                </a:solidFill>
                <a:latin typeface="+mn-lt"/>
                <a:ea typeface="+mn-ea"/>
                <a:cs typeface="+mn-cs"/>
              </a:rPr>
              <a:t>Ministry of Statistics and </a:t>
            </a:r>
            <a:r>
              <a:rPr lang="en-US" sz="884" b="0" i="0" u="none" strike="noStrike" kern="1200" baseline="0" dirty="0" err="1">
                <a:solidFill>
                  <a:schemeClr val="tx1"/>
                </a:solidFill>
                <a:latin typeface="+mn-lt"/>
                <a:ea typeface="+mn-ea"/>
                <a:cs typeface="+mn-cs"/>
              </a:rPr>
              <a:t>Programme</a:t>
            </a:r>
            <a:r>
              <a:rPr lang="en-US" sz="884" b="0" i="0" u="none" strike="noStrike" kern="1200" baseline="0" dirty="0">
                <a:solidFill>
                  <a:schemeClr val="tx1"/>
                </a:solidFill>
                <a:latin typeface="+mn-lt"/>
                <a:ea typeface="+mn-ea"/>
                <a:cs typeface="+mn-cs"/>
              </a:rPr>
              <a:t> Implementation, Government of India</a:t>
            </a: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11</a:t>
            </a:fld>
            <a:endParaRPr lang="en-US"/>
          </a:p>
        </p:txBody>
      </p:sp>
    </p:spTree>
    <p:extLst>
      <p:ext uri="{BB962C8B-B14F-4D97-AF65-F5344CB8AC3E}">
        <p14:creationId xmlns:p14="http://schemas.microsoft.com/office/powerpoint/2010/main" val="3746699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900" dirty="0"/>
              <a:t>Can you think of a time when you achieved something you didn’t expect to? What or who helped you achieve it? </a:t>
            </a:r>
          </a:p>
          <a:p>
            <a:pPr marL="342900" indent="-342900" algn="l">
              <a:lnSpc>
                <a:spcPct val="114000"/>
              </a:lnSpc>
              <a:spcAft>
                <a:spcPts val="844"/>
              </a:spcAft>
              <a:buFont typeface="Wingdings" panose="05000000000000000000" pitchFamily="2" charset="2"/>
              <a:buChar char="§"/>
            </a:pPr>
            <a:r>
              <a:rPr lang="en-AU" sz="900" dirty="0"/>
              <a:t>Have you ever been surprised by another person’s ability to overcome challenges in order to achieve something? Why was it surprising?</a:t>
            </a:r>
            <a:endParaRPr lang="en-AU" sz="1100" dirty="0"/>
          </a:p>
          <a:p>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900" dirty="0"/>
              <a:t>Jesus, you know what it is to be vulnerable and you lift up all who are downtrodden. </a:t>
            </a:r>
          </a:p>
          <a:p>
            <a:pPr>
              <a:lnSpc>
                <a:spcPts val="2400"/>
              </a:lnSpc>
              <a:spcAft>
                <a:spcPts val="1200"/>
              </a:spcAft>
            </a:pPr>
            <a:endParaRPr lang="en-AU" sz="900" b="1" dirty="0"/>
          </a:p>
          <a:p>
            <a:pPr>
              <a:lnSpc>
                <a:spcPts val="2400"/>
              </a:lnSpc>
              <a:spcAft>
                <a:spcPts val="1200"/>
              </a:spcAft>
            </a:pPr>
            <a:r>
              <a:rPr lang="en-AU" sz="900" b="1" dirty="0"/>
              <a:t>May we follow the way of dignity.</a:t>
            </a: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12</a:t>
            </a:fld>
            <a:endParaRPr lang="en-US"/>
          </a:p>
        </p:txBody>
      </p:sp>
    </p:spTree>
    <p:extLst>
      <p:ext uri="{BB962C8B-B14F-4D97-AF65-F5344CB8AC3E}">
        <p14:creationId xmlns:p14="http://schemas.microsoft.com/office/powerpoint/2010/main" val="272748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4 Jesus meets his mother</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900" dirty="0"/>
              <a:t>On the way, Jesus meets his mother. Out of depths of love and utter sadness at watching her son suffer, Mary comforts him.</a:t>
            </a:r>
            <a:endParaRPr lang="en-US" sz="1100" dirty="0"/>
          </a:p>
          <a:p>
            <a:endParaRPr lang="en-AU" dirty="0"/>
          </a:p>
          <a:p>
            <a:r>
              <a:rPr lang="en-AU" i="1" dirty="0"/>
              <a:t>(pause)</a:t>
            </a:r>
          </a:p>
          <a:p>
            <a:endParaRPr lang="en-AU" dirty="0"/>
          </a:p>
          <a:p>
            <a:pPr>
              <a:lnSpc>
                <a:spcPts val="2400"/>
              </a:lnSpc>
              <a:spcAft>
                <a:spcPts val="1200"/>
              </a:spcAft>
            </a:pPr>
            <a:r>
              <a:rPr lang="en-AU" sz="900" dirty="0"/>
              <a:t>Jesus knew the relief that love brings in times of suffering or struggle. Mary knew it too. Even while Jesus was on the cross, he continued to show love for his mother by connecting her with his dear friend John, who made a place for her in his home.</a:t>
            </a:r>
          </a:p>
          <a:p>
            <a:pPr>
              <a:lnSpc>
                <a:spcPts val="2400"/>
              </a:lnSpc>
              <a:spcAft>
                <a:spcPts val="1200"/>
              </a:spcAft>
            </a:pPr>
            <a:endParaRPr lang="en-AU" sz="900" dirty="0"/>
          </a:p>
          <a:p>
            <a:pPr>
              <a:lnSpc>
                <a:spcPts val="2400"/>
              </a:lnSpc>
              <a:spcAft>
                <a:spcPts val="1200"/>
              </a:spcAft>
            </a:pPr>
            <a:r>
              <a:rPr lang="en-AU" sz="400" dirty="0"/>
              <a:t>____________</a:t>
            </a:r>
          </a:p>
          <a:p>
            <a:pPr>
              <a:lnSpc>
                <a:spcPts val="2400"/>
              </a:lnSpc>
              <a:spcAft>
                <a:spcPts val="1200"/>
              </a:spcAft>
            </a:pPr>
            <a:endParaRPr lang="en-AU" sz="4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Luke 23:27–31, John 19:25–27</a:t>
            </a:r>
          </a:p>
          <a:p>
            <a:pPr>
              <a:lnSpc>
                <a:spcPts val="2400"/>
              </a:lnSpc>
              <a:spcAft>
                <a:spcPts val="1200"/>
              </a:spcAft>
            </a:pP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13</a:t>
            </a:fld>
            <a:endParaRPr lang="en-US"/>
          </a:p>
        </p:txBody>
      </p:sp>
    </p:spTree>
    <p:extLst>
      <p:ext uri="{BB962C8B-B14F-4D97-AF65-F5344CB8AC3E}">
        <p14:creationId xmlns:p14="http://schemas.microsoft.com/office/powerpoint/2010/main" val="3478629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3000"/>
              </a:lnSpc>
              <a:spcAft>
                <a:spcPts val="844"/>
              </a:spcAft>
            </a:pPr>
            <a:r>
              <a:rPr lang="en-AU" sz="900" b="1" dirty="0"/>
              <a:t>TEREESA’S STORY</a:t>
            </a:r>
          </a:p>
          <a:p>
            <a:pPr>
              <a:lnSpc>
                <a:spcPct val="113000"/>
              </a:lnSpc>
              <a:spcAft>
                <a:spcPts val="844"/>
              </a:spcAft>
            </a:pPr>
            <a:endParaRPr lang="en-AU" sz="900" dirty="0"/>
          </a:p>
          <a:p>
            <a:pPr>
              <a:lnSpc>
                <a:spcPts val="2400"/>
              </a:lnSpc>
              <a:spcAft>
                <a:spcPts val="1200"/>
              </a:spcAft>
            </a:pPr>
            <a:r>
              <a:rPr lang="en-AU" sz="900" dirty="0"/>
              <a:t>Having a place where we feel we belong helps us heal, grow and flourish. </a:t>
            </a:r>
            <a:r>
              <a:rPr lang="en-AU" sz="900" dirty="0" err="1"/>
              <a:t>Tereesa</a:t>
            </a:r>
            <a:r>
              <a:rPr lang="en-AU" sz="900" dirty="0"/>
              <a:t> knows this. </a:t>
            </a:r>
          </a:p>
          <a:p>
            <a:pPr>
              <a:lnSpc>
                <a:spcPts val="2400"/>
              </a:lnSpc>
              <a:spcAft>
                <a:spcPts val="1200"/>
              </a:spcAft>
            </a:pPr>
            <a:endParaRPr lang="en-AU" sz="900" dirty="0"/>
          </a:p>
          <a:p>
            <a:pPr>
              <a:lnSpc>
                <a:spcPts val="2400"/>
              </a:lnSpc>
              <a:spcAft>
                <a:spcPts val="1200"/>
              </a:spcAft>
            </a:pPr>
            <a:r>
              <a:rPr lang="en-AU" sz="900" dirty="0" err="1"/>
              <a:t>Tereesa</a:t>
            </a:r>
            <a:r>
              <a:rPr lang="en-AU" sz="900" dirty="0"/>
              <a:t> is a proud </a:t>
            </a:r>
            <a:r>
              <a:rPr lang="en-AU" sz="900" dirty="0" err="1"/>
              <a:t>Gamilaroi</a:t>
            </a:r>
            <a:r>
              <a:rPr lang="en-AU" sz="900" dirty="0"/>
              <a:t> woman who was born and raised on </a:t>
            </a:r>
            <a:r>
              <a:rPr lang="en-AU" sz="900" dirty="0" err="1"/>
              <a:t>Darug</a:t>
            </a:r>
            <a:r>
              <a:rPr lang="en-AU" sz="900" dirty="0"/>
              <a:t> Country, in Western Sydney. </a:t>
            </a:r>
            <a:r>
              <a:rPr lang="en-AU" sz="900" dirty="0" err="1"/>
              <a:t>Tereesa’s</a:t>
            </a:r>
            <a:r>
              <a:rPr lang="en-AU" sz="900" dirty="0"/>
              <a:t> high school education was cut short when she became pregnant at 16. As a single mother, she was unable to afford rental properties for her family of four children. Her family frequently moved from one temporary accommodation to another, without a stable environment. “I was homeless. I didn’t have a place to call home… my kids never had a connection to the community.” </a:t>
            </a:r>
            <a:r>
              <a:rPr lang="en-AU" sz="900" dirty="0" err="1"/>
              <a:t>Tereesa</a:t>
            </a:r>
            <a:r>
              <a:rPr lang="en-AU" sz="900" dirty="0"/>
              <a:t> said. </a:t>
            </a:r>
          </a:p>
          <a:p>
            <a:pPr>
              <a:lnSpc>
                <a:spcPts val="2400"/>
              </a:lnSpc>
              <a:spcAft>
                <a:spcPts val="1200"/>
              </a:spcAft>
            </a:pPr>
            <a:endParaRPr lang="en-AU" sz="900" dirty="0">
              <a:cs typeface="Calibri"/>
            </a:endParaRPr>
          </a:p>
          <a:p>
            <a:pPr>
              <a:lnSpc>
                <a:spcPts val="2400"/>
              </a:lnSpc>
              <a:spcAft>
                <a:spcPts val="1200"/>
              </a:spcAft>
            </a:pPr>
            <a:r>
              <a:rPr lang="en-AU" sz="900" dirty="0"/>
              <a:t>Determined to create a better future for her children, </a:t>
            </a:r>
            <a:r>
              <a:rPr lang="en-AU" sz="900" dirty="0" err="1"/>
              <a:t>Tereesa</a:t>
            </a:r>
            <a:r>
              <a:rPr lang="en-AU" sz="900" dirty="0"/>
              <a:t> discovered the Young Mums and Bubs Group at </a:t>
            </a:r>
            <a:r>
              <a:rPr lang="en-AU" sz="900" dirty="0" err="1"/>
              <a:t>Baabayn</a:t>
            </a:r>
            <a:r>
              <a:rPr lang="en-AU" sz="900" dirty="0"/>
              <a:t> Aboriginal Corporation, supported by Caritas Australia. </a:t>
            </a:r>
            <a:r>
              <a:rPr lang="en-AU" sz="900" dirty="0" err="1"/>
              <a:t>Baabayn</a:t>
            </a:r>
            <a:r>
              <a:rPr lang="en-AU" sz="900" dirty="0"/>
              <a:t> (which means ‘Ancestral Woman’ in </a:t>
            </a:r>
            <a:r>
              <a:rPr lang="en-AU" sz="900" dirty="0" err="1"/>
              <a:t>Gumbaynggirr</a:t>
            </a:r>
            <a:r>
              <a:rPr lang="en-AU" sz="900" dirty="0"/>
              <a:t> language) was founded by five Elders and aims to support its community to heal from the past and nurture their sense of confidence and pride in the future.</a:t>
            </a:r>
          </a:p>
          <a:p>
            <a:pPr>
              <a:lnSpc>
                <a:spcPts val="2400"/>
              </a:lnSpc>
              <a:spcAft>
                <a:spcPts val="1200"/>
              </a:spcAft>
            </a:pPr>
            <a:endParaRPr lang="en-AU" sz="900" dirty="0"/>
          </a:p>
          <a:p>
            <a:pPr>
              <a:lnSpc>
                <a:spcPts val="2400"/>
              </a:lnSpc>
              <a:spcAft>
                <a:spcPts val="1200"/>
              </a:spcAft>
            </a:pPr>
            <a:r>
              <a:rPr lang="en-AU" sz="900" dirty="0"/>
              <a:t>“</a:t>
            </a:r>
            <a:r>
              <a:rPr lang="en-AU" sz="900" dirty="0" err="1"/>
              <a:t>Baabayn</a:t>
            </a:r>
            <a:r>
              <a:rPr lang="en-AU" sz="900" dirty="0"/>
              <a:t> is a place where people can come and gather. It's a belonging place. It's a place of culture, finding out about who your mobs are,” said Auntie Jenny, one of the founders of </a:t>
            </a:r>
            <a:r>
              <a:rPr lang="en-AU" sz="900" dirty="0" err="1"/>
              <a:t>Baabayn</a:t>
            </a:r>
            <a:r>
              <a:rPr lang="en-AU" sz="900" dirty="0"/>
              <a:t>. </a:t>
            </a:r>
          </a:p>
          <a:p>
            <a:pPr>
              <a:lnSpc>
                <a:spcPts val="2400"/>
              </a:lnSpc>
              <a:spcAft>
                <a:spcPts val="1200"/>
              </a:spcAft>
            </a:pPr>
            <a:endParaRPr lang="en-AU" sz="900" dirty="0"/>
          </a:p>
          <a:p>
            <a:pPr>
              <a:lnSpc>
                <a:spcPts val="2400"/>
              </a:lnSpc>
              <a:spcAft>
                <a:spcPts val="1200"/>
              </a:spcAft>
            </a:pPr>
            <a:r>
              <a:rPr lang="en-AU" sz="900" dirty="0"/>
              <a:t>With the help of </a:t>
            </a:r>
            <a:r>
              <a:rPr lang="en-AU" sz="900" dirty="0" err="1"/>
              <a:t>Baabayn</a:t>
            </a:r>
            <a:r>
              <a:rPr lang="en-AU" sz="900" dirty="0"/>
              <a:t>, </a:t>
            </a:r>
            <a:r>
              <a:rPr lang="en-AU" sz="900" dirty="0" err="1"/>
              <a:t>Tereesa</a:t>
            </a:r>
            <a:r>
              <a:rPr lang="en-AU" sz="900" dirty="0"/>
              <a:t> was able to access services such as psychological and housing support and driving lessons. Her family now have their own accommodation and a stable environment they can call home. More than that, </a:t>
            </a:r>
            <a:r>
              <a:rPr lang="en-AU" sz="900" dirty="0" err="1"/>
              <a:t>Baabayn</a:t>
            </a:r>
            <a:r>
              <a:rPr lang="en-AU" sz="900" dirty="0"/>
              <a:t> has helped </a:t>
            </a:r>
            <a:r>
              <a:rPr lang="en-AU" sz="900" dirty="0" err="1"/>
              <a:t>Tereesa</a:t>
            </a:r>
            <a:r>
              <a:rPr lang="en-AU" sz="900" dirty="0"/>
              <a:t> and her children connect with their First Nations Australian culture, history and symbols, especially through art. </a:t>
            </a:r>
          </a:p>
          <a:p>
            <a:pPr>
              <a:lnSpc>
                <a:spcPts val="2400"/>
              </a:lnSpc>
              <a:spcAft>
                <a:spcPts val="1200"/>
              </a:spcAft>
            </a:pPr>
            <a:endParaRPr lang="en-AU" sz="900" dirty="0"/>
          </a:p>
          <a:p>
            <a:pPr>
              <a:lnSpc>
                <a:spcPts val="2400"/>
              </a:lnSpc>
              <a:spcAft>
                <a:spcPts val="1200"/>
              </a:spcAft>
            </a:pPr>
            <a:r>
              <a:rPr lang="en-AU" sz="900" dirty="0"/>
              <a:t>“I want my children to continue learning about their culture,” </a:t>
            </a:r>
            <a:r>
              <a:rPr lang="en-AU" sz="900" dirty="0" err="1"/>
              <a:t>Tereesa</a:t>
            </a:r>
            <a:r>
              <a:rPr lang="en-AU" sz="900" dirty="0"/>
              <a:t> said. “I want them to have an involvement with the community. The community has your back. It's good to have that to lean on and I want my kids to realise that as well.” </a:t>
            </a:r>
            <a:endParaRPr lang="en-AU" sz="1000" dirty="0"/>
          </a:p>
          <a:p>
            <a:pPr>
              <a:lnSpc>
                <a:spcPts val="2400"/>
              </a:lnSpc>
              <a:spcAft>
                <a:spcPts val="1200"/>
              </a:spcAft>
            </a:pP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14</a:t>
            </a:fld>
            <a:endParaRPr lang="en-US"/>
          </a:p>
        </p:txBody>
      </p:sp>
    </p:spTree>
    <p:extLst>
      <p:ext uri="{BB962C8B-B14F-4D97-AF65-F5344CB8AC3E}">
        <p14:creationId xmlns:p14="http://schemas.microsoft.com/office/powerpoint/2010/main" val="2093245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800" dirty="0"/>
              <a:t>Think of a group or community that you are a part of. What things help you to feel like you belong? </a:t>
            </a:r>
          </a:p>
          <a:p>
            <a:pPr marL="342900" indent="-342900" algn="l">
              <a:lnSpc>
                <a:spcPct val="114000"/>
              </a:lnSpc>
              <a:spcAft>
                <a:spcPts val="844"/>
              </a:spcAft>
              <a:buFont typeface="Wingdings" panose="05000000000000000000" pitchFamily="2" charset="2"/>
              <a:buChar char="§"/>
            </a:pPr>
            <a:r>
              <a:rPr lang="en-AU" sz="800" dirty="0"/>
              <a:t>What could you do to more deeply connect with and support others in your group or community?   </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show love without limits and make a place of belonging for all.</a:t>
            </a:r>
          </a:p>
          <a:p>
            <a:pPr>
              <a:lnSpc>
                <a:spcPct val="114000"/>
              </a:lnSpc>
              <a:spcAft>
                <a:spcPts val="844"/>
              </a:spcAft>
            </a:pPr>
            <a:endParaRPr lang="en-AU" sz="800" b="1" dirty="0"/>
          </a:p>
          <a:p>
            <a:pPr>
              <a:lnSpc>
                <a:spcPct val="114000"/>
              </a:lnSpc>
              <a:spcAft>
                <a:spcPts val="844"/>
              </a:spcAft>
            </a:pPr>
            <a:r>
              <a:rPr lang="en-AU" sz="800" b="1" dirty="0"/>
              <a:t>May we follow the way of love.</a:t>
            </a:r>
            <a:endParaRPr lang="en-AU" sz="8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15</a:t>
            </a:fld>
            <a:endParaRPr lang="en-US"/>
          </a:p>
        </p:txBody>
      </p:sp>
    </p:spTree>
    <p:extLst>
      <p:ext uri="{BB962C8B-B14F-4D97-AF65-F5344CB8AC3E}">
        <p14:creationId xmlns:p14="http://schemas.microsoft.com/office/powerpoint/2010/main" val="1901479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5 Simon of Cyrene helps Jesus carry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a:p>
            <a:pPr>
              <a:lnSpc>
                <a:spcPts val="2400"/>
              </a:lnSpc>
              <a:spcAft>
                <a:spcPts val="1200"/>
              </a:spcAft>
            </a:pPr>
            <a:r>
              <a:rPr lang="en-AU" sz="800" dirty="0"/>
              <a:t>On their way out to Golgotha, the soldiers come across Simon, a man who had travelled from a place called Cyrene. They make him help Jesus carry the cross.</a:t>
            </a:r>
          </a:p>
          <a:p>
            <a:endParaRPr lang="en-AU" dirty="0"/>
          </a:p>
          <a:p>
            <a:r>
              <a:rPr lang="en-AU" i="1" dirty="0"/>
              <a:t>(pause)</a:t>
            </a:r>
          </a:p>
          <a:p>
            <a:endParaRPr lang="en-AU" dirty="0"/>
          </a:p>
          <a:p>
            <a:pPr>
              <a:lnSpc>
                <a:spcPts val="2400"/>
              </a:lnSpc>
              <a:spcAft>
                <a:spcPts val="1200"/>
              </a:spcAft>
            </a:pPr>
            <a:r>
              <a:rPr lang="en-AU" sz="800" dirty="0"/>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p>
          <a:p>
            <a:pPr>
              <a:lnSpc>
                <a:spcPts val="2400"/>
              </a:lnSpc>
              <a:spcAft>
                <a:spcPts val="1200"/>
              </a:spcAft>
            </a:pPr>
            <a:endParaRPr lang="en-AU" sz="800"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Mark 15:21, Luke 23:26</a:t>
            </a:r>
          </a:p>
          <a:p>
            <a:pPr>
              <a:lnSpc>
                <a:spcPts val="2400"/>
              </a:lnSpc>
              <a:spcAft>
                <a:spcPts val="1200"/>
              </a:spcAft>
            </a:pPr>
            <a:endParaRPr lang="en-AU" sz="8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16</a:t>
            </a:fld>
            <a:endParaRPr lang="en-US"/>
          </a:p>
        </p:txBody>
      </p:sp>
    </p:spTree>
    <p:extLst>
      <p:ext uri="{BB962C8B-B14F-4D97-AF65-F5344CB8AC3E}">
        <p14:creationId xmlns:p14="http://schemas.microsoft.com/office/powerpoint/2010/main" val="2628722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3000"/>
              </a:lnSpc>
              <a:spcAft>
                <a:spcPts val="844"/>
              </a:spcAft>
            </a:pPr>
            <a:r>
              <a:rPr lang="en-AU" sz="900" b="1" dirty="0"/>
              <a:t>THU’S STORY</a:t>
            </a:r>
          </a:p>
          <a:p>
            <a:pPr>
              <a:lnSpc>
                <a:spcPct val="113000"/>
              </a:lnSpc>
              <a:spcAft>
                <a:spcPts val="844"/>
              </a:spcAft>
            </a:pPr>
            <a:endParaRPr lang="en-AU" sz="900" dirty="0"/>
          </a:p>
          <a:p>
            <a:pPr>
              <a:lnSpc>
                <a:spcPts val="2400"/>
              </a:lnSpc>
              <a:spcAft>
                <a:spcPts val="1200"/>
              </a:spcAft>
            </a:pPr>
            <a:r>
              <a:rPr lang="en-AU" sz="900" dirty="0"/>
              <a:t>Thu and his community know just how important solidarity is. In fact, their lives are fuller because of it.</a:t>
            </a:r>
          </a:p>
          <a:p>
            <a:pPr>
              <a:lnSpc>
                <a:spcPts val="2400"/>
              </a:lnSpc>
              <a:spcAft>
                <a:spcPts val="1200"/>
              </a:spcAft>
            </a:pPr>
            <a:endParaRPr lang="en-AU" sz="900" dirty="0"/>
          </a:p>
          <a:p>
            <a:pPr>
              <a:lnSpc>
                <a:spcPts val="2400"/>
              </a:lnSpc>
              <a:spcAft>
                <a:spcPts val="1200"/>
              </a:spcAft>
            </a:pPr>
            <a:r>
              <a:rPr lang="en-AU" sz="900" dirty="0"/>
              <a:t>Thu lives in the </a:t>
            </a:r>
            <a:r>
              <a:rPr lang="en-AU" sz="900" dirty="0" err="1"/>
              <a:t>Quảng</a:t>
            </a:r>
            <a:r>
              <a:rPr lang="en-AU" sz="900" dirty="0"/>
              <a:t> </a:t>
            </a:r>
            <a:r>
              <a:rPr lang="en-AU" sz="900" dirty="0" err="1"/>
              <a:t>Trị</a:t>
            </a:r>
            <a:r>
              <a:rPr lang="en-AU" sz="900" dirty="0"/>
              <a:t> province, located on the Northern Central Coast of Vietnam. Vietnam has made significant economic and social progress since the end of the Vietnam War in 1975. However, poverty and inequality remain widespread across the country. The repercussions of land mines and chemical warfare can be seen in the large numbers of people living with a disability. </a:t>
            </a:r>
          </a:p>
          <a:p>
            <a:pPr>
              <a:lnSpc>
                <a:spcPts val="2400"/>
              </a:lnSpc>
              <a:spcAft>
                <a:spcPts val="1200"/>
              </a:spcAft>
            </a:pPr>
            <a:endParaRPr lang="en-AU" sz="900" dirty="0"/>
          </a:p>
          <a:p>
            <a:pPr>
              <a:lnSpc>
                <a:spcPts val="2400"/>
              </a:lnSpc>
              <a:spcAft>
                <a:spcPts val="1200"/>
              </a:spcAft>
            </a:pPr>
            <a:r>
              <a:rPr lang="en-AU" sz="900" dirty="0"/>
              <a:t>Thu was just 12 years old when he stepped on an unexploded land mine and lost his leg. Living with a disability in rural Vietnam presented many challenges for Thu, who worked mainly as a rice farmer. “It is hard to get a job in rural areas where people earn their living mainly from farming. However, local farming here depends on the natural weather… There is often drought in summertime and flood in rainy season. Life is thus extremely difficult,” says Thu. </a:t>
            </a:r>
          </a:p>
          <a:p>
            <a:pPr>
              <a:lnSpc>
                <a:spcPts val="2400"/>
              </a:lnSpc>
              <a:spcAft>
                <a:spcPts val="1200"/>
              </a:spcAft>
            </a:pPr>
            <a:endParaRPr lang="en-AU" sz="900" dirty="0"/>
          </a:p>
          <a:p>
            <a:pPr>
              <a:lnSpc>
                <a:spcPts val="2400"/>
              </a:lnSpc>
              <a:spcAft>
                <a:spcPts val="1200"/>
              </a:spcAft>
            </a:pPr>
            <a:r>
              <a:rPr lang="en-AU" sz="900" dirty="0"/>
              <a:t>In addition to being the breadwinner for his family, Thu took on the role of caring for his wife, Linh, after she suffered a stroke. </a:t>
            </a:r>
          </a:p>
          <a:p>
            <a:pPr>
              <a:lnSpc>
                <a:spcPts val="2400"/>
              </a:lnSpc>
              <a:spcAft>
                <a:spcPts val="1200"/>
              </a:spcAft>
            </a:pPr>
            <a:endParaRPr lang="en-AU" sz="900" dirty="0"/>
          </a:p>
          <a:p>
            <a:pPr>
              <a:lnSpc>
                <a:spcPts val="2400"/>
              </a:lnSpc>
              <a:spcAft>
                <a:spcPts val="1200"/>
              </a:spcAft>
            </a:pPr>
            <a:r>
              <a:rPr lang="en-AU" sz="900" dirty="0"/>
              <a:t>Determined to turn their lives around, Thu and Linh joined the Empowerment of People with Disabilities program, run by Caritas Australia’s local partner in Vietnam, the Centre for Sustainable Rural Development (SRD). The program supports people living with disabilities to establish Village Saving and Loans Associations (VSLA) so that they can access affordable loans. Through the VSLA, Thu was able to obtain a low-interest loan, which he used to open his own barber shop. Thu also joined an incense-making group and, with the extra income, he was able to repair his house and reconstruct his front yard to prevent flooding during the rainy season. He now plans to invest in livestock, such as pigs, ducks or chickens, to further diversify his income streams.</a:t>
            </a:r>
          </a:p>
          <a:p>
            <a:pPr>
              <a:lnSpc>
                <a:spcPts val="2400"/>
              </a:lnSpc>
              <a:spcAft>
                <a:spcPts val="1200"/>
              </a:spcAft>
            </a:pPr>
            <a:endParaRPr lang="en-AU" sz="900" dirty="0"/>
          </a:p>
          <a:p>
            <a:pPr>
              <a:lnSpc>
                <a:spcPts val="2400"/>
              </a:lnSpc>
              <a:spcAft>
                <a:spcPts val="1200"/>
              </a:spcAft>
            </a:pPr>
            <a:r>
              <a:rPr lang="en-AU" sz="900" dirty="0"/>
              <a:t>Before he joined the program, Thu mostly stayed at home and had limited contact with other people in his neighbourhood. The VSLA provides a welcoming and inclusive space for people with a disability like Thu and Linh to socialise, learn and support each other.</a:t>
            </a:r>
          </a:p>
          <a:p>
            <a:pPr>
              <a:lnSpc>
                <a:spcPts val="2400"/>
              </a:lnSpc>
              <a:spcAft>
                <a:spcPts val="1200"/>
              </a:spcAft>
            </a:pP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17</a:t>
            </a:fld>
            <a:endParaRPr lang="en-US"/>
          </a:p>
        </p:txBody>
      </p:sp>
    </p:spTree>
    <p:extLst>
      <p:ext uri="{BB962C8B-B14F-4D97-AF65-F5344CB8AC3E}">
        <p14:creationId xmlns:p14="http://schemas.microsoft.com/office/powerpoint/2010/main" val="917111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900" dirty="0"/>
              <a:t>Think of a time when someone showed you compassion. How did that feel? </a:t>
            </a:r>
          </a:p>
          <a:p>
            <a:pPr marL="342900" indent="-342900" algn="l">
              <a:lnSpc>
                <a:spcPct val="114000"/>
              </a:lnSpc>
              <a:spcAft>
                <a:spcPts val="844"/>
              </a:spcAft>
              <a:buFont typeface="Wingdings" panose="05000000000000000000" pitchFamily="2" charset="2"/>
              <a:buChar char="§"/>
            </a:pPr>
            <a:r>
              <a:rPr lang="en-AU" sz="900" dirty="0"/>
              <a:t>Now, think about the people and communities you know of who are experiencing need or vulnerability. How could you turn your compassion into action?</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900" dirty="0"/>
              <a:t>Jesus, you show compassion to all in need.</a:t>
            </a:r>
          </a:p>
          <a:p>
            <a:pPr>
              <a:lnSpc>
                <a:spcPct val="114000"/>
              </a:lnSpc>
              <a:spcAft>
                <a:spcPts val="844"/>
              </a:spcAft>
            </a:pPr>
            <a:endParaRPr lang="en-AU" sz="900" b="1" dirty="0"/>
          </a:p>
          <a:p>
            <a:pPr>
              <a:lnSpc>
                <a:spcPct val="114000"/>
              </a:lnSpc>
              <a:spcAft>
                <a:spcPts val="844"/>
              </a:spcAft>
            </a:pPr>
            <a:r>
              <a:rPr lang="en-AU" sz="900" b="1" dirty="0"/>
              <a:t>May we follow the way of compassion.</a:t>
            </a: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18</a:t>
            </a:fld>
            <a:endParaRPr lang="en-US"/>
          </a:p>
        </p:txBody>
      </p:sp>
    </p:spTree>
    <p:extLst>
      <p:ext uri="{BB962C8B-B14F-4D97-AF65-F5344CB8AC3E}">
        <p14:creationId xmlns:p14="http://schemas.microsoft.com/office/powerpoint/2010/main" val="2182813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6 Veronica wipes the face of Jesus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b="1" dirty="0"/>
          </a:p>
          <a:p>
            <a:pPr>
              <a:lnSpc>
                <a:spcPts val="2400"/>
              </a:lnSpc>
              <a:spcAft>
                <a:spcPts val="1200"/>
              </a:spcAft>
            </a:pPr>
            <a:r>
              <a:rPr lang="en-AU" sz="9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900" dirty="0"/>
          </a:p>
          <a:p>
            <a:endParaRPr lang="en-AU" dirty="0"/>
          </a:p>
          <a:p>
            <a:r>
              <a:rPr lang="en-AU" i="1" dirty="0"/>
              <a:t>(pause)</a:t>
            </a:r>
          </a:p>
          <a:p>
            <a:endParaRPr lang="en-AU" dirty="0"/>
          </a:p>
          <a:p>
            <a:pPr>
              <a:lnSpc>
                <a:spcPts val="2400"/>
              </a:lnSpc>
              <a:spcAft>
                <a:spcPts val="1200"/>
              </a:spcAft>
            </a:pPr>
            <a:r>
              <a:rPr lang="en-AU" sz="900" dirty="0"/>
              <a:t>Veronica was moved to compassion and used what she had to help Jesus. Her gesture was a sign of care and human dignity. </a:t>
            </a:r>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19</a:t>
            </a:fld>
            <a:endParaRPr lang="en-US"/>
          </a:p>
        </p:txBody>
      </p:sp>
    </p:spTree>
    <p:extLst>
      <p:ext uri="{BB962C8B-B14F-4D97-AF65-F5344CB8AC3E}">
        <p14:creationId xmlns:p14="http://schemas.microsoft.com/office/powerpoint/2010/main" val="870359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3000"/>
              </a:lnSpc>
              <a:spcAft>
                <a:spcPts val="844"/>
              </a:spcAft>
            </a:pPr>
            <a:r>
              <a:rPr lang="en-AU" sz="900" b="1" dirty="0"/>
              <a:t>SHIRLEY’S STORY</a:t>
            </a:r>
          </a:p>
          <a:p>
            <a:pPr>
              <a:lnSpc>
                <a:spcPct val="113000"/>
              </a:lnSpc>
              <a:spcAft>
                <a:spcPts val="844"/>
              </a:spcAft>
            </a:pPr>
            <a:endParaRPr lang="en-AU" sz="900" dirty="0"/>
          </a:p>
          <a:p>
            <a:pPr>
              <a:lnSpc>
                <a:spcPts val="2400"/>
              </a:lnSpc>
              <a:spcAft>
                <a:spcPts val="1200"/>
              </a:spcAft>
            </a:pPr>
            <a:r>
              <a:rPr lang="en-AU" sz="900" dirty="0"/>
              <a:t>Care and human dignity are at the heart of Shirley’s story. </a:t>
            </a:r>
          </a:p>
          <a:p>
            <a:pPr>
              <a:lnSpc>
                <a:spcPts val="2400"/>
              </a:lnSpc>
              <a:spcAft>
                <a:spcPts val="1200"/>
              </a:spcAft>
            </a:pPr>
            <a:endParaRPr lang="en-AU" sz="900" dirty="0"/>
          </a:p>
          <a:p>
            <a:pPr>
              <a:lnSpc>
                <a:spcPts val="2400"/>
              </a:lnSpc>
              <a:spcAft>
                <a:spcPts val="1200"/>
              </a:spcAft>
            </a:pPr>
            <a:r>
              <a:rPr lang="en-AU" sz="900" dirty="0"/>
              <a:t>Shirley is an Indigenous </a:t>
            </a:r>
            <a:r>
              <a:rPr lang="en-AU" sz="900" dirty="0" err="1"/>
              <a:t>Manide</a:t>
            </a:r>
            <a:r>
              <a:rPr lang="en-AU" sz="900" dirty="0"/>
              <a:t> woman living in the remote Camarines Norte province in the Philippines. She is the mother of four and the family’s sole breadwinner, as her husband is sick. But Shirley was struggling to support the whole family and keep her children in school. Indigenous minorities in the Philippines face regular discrimination and disadvantage, limiting their access to education, employment and healthcare. Adding to these challenges, Shirley lives in a disaster-prone area. Around 20 typhoons lash the Philippines each year and in 2018, Tropical Cyclone Usman struck her town. Heavy rains destroyed the vegetables she had grown to eat, and she was left with almost nothing. </a:t>
            </a:r>
          </a:p>
          <a:p>
            <a:pPr>
              <a:lnSpc>
                <a:spcPts val="2400"/>
              </a:lnSpc>
              <a:spcAft>
                <a:spcPts val="1200"/>
              </a:spcAft>
            </a:pPr>
            <a:endParaRPr lang="en-AU" sz="900" dirty="0"/>
          </a:p>
          <a:p>
            <a:pPr>
              <a:lnSpc>
                <a:spcPts val="2400"/>
              </a:lnSpc>
              <a:spcAft>
                <a:spcPts val="1200"/>
              </a:spcAft>
            </a:pPr>
            <a:r>
              <a:rPr lang="en-AU" sz="900" dirty="0"/>
              <a:t>Shirley joined a Caritas-supported program, and that became the turning point in her life. In partnership with the Socio Pastoral Action Centre Foundation Inc. (SPACFI), this program strengthens the capacity of indigenous people to lead lives of dignity, grow in self-esteem and attain sustainable livelihoods. It also helps them to advocate for land rights, obtain better employment and improve their access to health, education, housing and sanitation. Nearly 1200 </a:t>
            </a:r>
            <a:r>
              <a:rPr lang="en-AU" sz="900" dirty="0" err="1"/>
              <a:t>Manide</a:t>
            </a:r>
            <a:r>
              <a:rPr lang="en-AU" sz="900" dirty="0"/>
              <a:t> people have benefitted so far.</a:t>
            </a:r>
          </a:p>
          <a:p>
            <a:pPr>
              <a:lnSpc>
                <a:spcPts val="2400"/>
              </a:lnSpc>
              <a:spcAft>
                <a:spcPts val="1200"/>
              </a:spcAft>
            </a:pPr>
            <a:endParaRPr lang="en-AU" sz="900" dirty="0"/>
          </a:p>
          <a:p>
            <a:pPr>
              <a:lnSpc>
                <a:spcPts val="2400"/>
              </a:lnSpc>
              <a:spcAft>
                <a:spcPts val="1200"/>
              </a:spcAft>
            </a:pPr>
            <a:r>
              <a:rPr lang="en-AU" sz="900" dirty="0"/>
              <a:t>Shirley trained to become an Indigenous health worker and learnt to supplement her income by growing vegetables. She now lives in a government-supplied house and grows more than enough produce to feed her family. She sells the rest of her harvest for extra income. </a:t>
            </a:r>
          </a:p>
          <a:p>
            <a:pPr>
              <a:lnSpc>
                <a:spcPts val="2400"/>
              </a:lnSpc>
              <a:spcAft>
                <a:spcPts val="1200"/>
              </a:spcAft>
            </a:pPr>
            <a:endParaRPr lang="en-AU" sz="900" dirty="0">
              <a:cs typeface="Calibri"/>
            </a:endParaRPr>
          </a:p>
          <a:p>
            <a:pPr>
              <a:lnSpc>
                <a:spcPts val="2400"/>
              </a:lnSpc>
              <a:spcAft>
                <a:spcPts val="1200"/>
              </a:spcAft>
            </a:pPr>
            <a:r>
              <a:rPr lang="en-AU" sz="900" dirty="0"/>
              <a:t>Shirley recently took over her father’s role as tribal chieftain and represents her people on the Municipal Health Board. As a leader in her community, she helps </a:t>
            </a:r>
            <a:r>
              <a:rPr lang="en-AU" sz="900" dirty="0" err="1"/>
              <a:t>Manide</a:t>
            </a:r>
            <a:r>
              <a:rPr lang="en-AU" sz="900" dirty="0"/>
              <a:t> people access medicines, vaccines, healthcare and nutritional advice. Not only has she improved her own life, she is leading her community to create change for future generations. </a:t>
            </a:r>
          </a:p>
          <a:p>
            <a:pPr>
              <a:lnSpc>
                <a:spcPts val="2400"/>
              </a:lnSpc>
              <a:spcAft>
                <a:spcPts val="1200"/>
              </a:spcAft>
            </a:pP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20</a:t>
            </a:fld>
            <a:endParaRPr lang="en-US"/>
          </a:p>
        </p:txBody>
      </p:sp>
    </p:spTree>
    <p:extLst>
      <p:ext uri="{BB962C8B-B14F-4D97-AF65-F5344CB8AC3E}">
        <p14:creationId xmlns:p14="http://schemas.microsoft.com/office/powerpoint/2010/main" val="2051493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b="1" dirty="0"/>
              <a:t>INTRODUCTION</a:t>
            </a:r>
          </a:p>
          <a:p>
            <a:pPr>
              <a:spcAft>
                <a:spcPts val="844"/>
              </a:spcAft>
            </a:pPr>
            <a:endParaRPr lang="en-AU" dirty="0"/>
          </a:p>
          <a:p>
            <a:pPr>
              <a:spcAft>
                <a:spcPts val="844"/>
              </a:spcAft>
            </a:pPr>
            <a:r>
              <a:rPr lang="en-AU" sz="850" dirty="0"/>
              <a:t>The Way of the Cross tells the story of Jesus of Nazareth’s journey to the cross. It is a story that challenges us to think about injustice and its impacts on human dignity. Yet, even in its darkest moments, it is also a story that reminds us of compassion and the power of forgiveness and love.   </a:t>
            </a:r>
            <a:endParaRPr lang="en-AU" sz="850" dirty="0">
              <a:cs typeface="Calibri"/>
            </a:endParaRPr>
          </a:p>
          <a:p>
            <a:pPr>
              <a:spcAft>
                <a:spcPts val="844"/>
              </a:spcAft>
            </a:pPr>
            <a:endParaRPr lang="en-AU" dirty="0"/>
          </a:p>
          <a:p>
            <a:pPr>
              <a:spcAft>
                <a:spcPts val="844"/>
              </a:spcAft>
            </a:pPr>
            <a:r>
              <a:rPr lang="en-AU" dirty="0"/>
              <a:t>The story of Jesus’s death is a sad story but, we know, it is not the end of the story. As the Christian scriptures say, three days after Jesus died, he rose again! And life began anew, for him, for us and all of creation. </a:t>
            </a:r>
          </a:p>
          <a:p>
            <a:pPr>
              <a:spcAft>
                <a:spcPts val="844"/>
              </a:spcAft>
            </a:pPr>
            <a:endParaRPr lang="en-AU" dirty="0"/>
          </a:p>
          <a:p>
            <a:pPr>
              <a:spcAft>
                <a:spcPts val="844"/>
              </a:spcAft>
            </a:pPr>
            <a:r>
              <a:rPr lang="en-AU" dirty="0"/>
              <a:t>As you follow the Way of the Cross, may you encounter solidarity, compassion and, above all, hope.</a:t>
            </a:r>
            <a:endParaRPr lang="en-US" dirty="0"/>
          </a:p>
        </p:txBody>
      </p:sp>
      <p:sp>
        <p:nvSpPr>
          <p:cNvPr id="4" name="Slide Number Placeholder 3"/>
          <p:cNvSpPr>
            <a:spLocks noGrp="1"/>
          </p:cNvSpPr>
          <p:nvPr>
            <p:ph type="sldNum" sz="quarter" idx="5"/>
          </p:nvPr>
        </p:nvSpPr>
        <p:spPr/>
        <p:txBody>
          <a:bodyPr/>
          <a:lstStyle/>
          <a:p>
            <a:fld id="{CBA13E7F-FD71-DB40-B9E9-8826BD0F7150}" type="slidenum">
              <a:rPr lang="en-US" smtClean="0"/>
              <a:t>3</a:t>
            </a:fld>
            <a:endParaRPr lang="en-US"/>
          </a:p>
        </p:txBody>
      </p:sp>
    </p:spTree>
    <p:extLst>
      <p:ext uri="{BB962C8B-B14F-4D97-AF65-F5344CB8AC3E}">
        <p14:creationId xmlns:p14="http://schemas.microsoft.com/office/powerpoint/2010/main" val="34824734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241080" indent="-241080" algn="l">
              <a:lnSpc>
                <a:spcPct val="114000"/>
              </a:lnSpc>
              <a:spcAft>
                <a:spcPts val="844"/>
              </a:spcAft>
              <a:buFont typeface="Arial" panose="020B0604020202020204" pitchFamily="34" charset="0"/>
              <a:buChar char="•"/>
            </a:pPr>
            <a:r>
              <a:rPr lang="en-AU" sz="800" dirty="0"/>
              <a:t>Reflect on the idea of human dignity. How is it related to freedom and justice?    </a:t>
            </a:r>
          </a:p>
          <a:p>
            <a:pPr marL="241080" indent="-241080" algn="l">
              <a:lnSpc>
                <a:spcPct val="114000"/>
              </a:lnSpc>
              <a:spcAft>
                <a:spcPts val="844"/>
              </a:spcAft>
              <a:buFont typeface="Arial" panose="020B0604020202020204" pitchFamily="34" charset="0"/>
              <a:buChar char="•"/>
            </a:pPr>
            <a:r>
              <a:rPr lang="en-AU" sz="800" dirty="0"/>
              <a:t>What skills or resources do you have to share that can help support people and communities impacted by poverty, oppression or other injustice?</a:t>
            </a:r>
            <a:endParaRPr lang="en-AU" sz="105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Veronica’s courageous act met your need and upheld human dignity.  </a:t>
            </a:r>
            <a:endParaRPr lang="en-AU" sz="800" dirty="0">
              <a:cs typeface="Calibri"/>
            </a:endParaRPr>
          </a:p>
          <a:p>
            <a:pPr>
              <a:lnSpc>
                <a:spcPct val="114000"/>
              </a:lnSpc>
              <a:spcAft>
                <a:spcPts val="844"/>
              </a:spcAft>
            </a:pPr>
            <a:endParaRPr lang="en-AU" sz="800" b="1" dirty="0"/>
          </a:p>
          <a:p>
            <a:pPr>
              <a:lnSpc>
                <a:spcPct val="114000"/>
              </a:lnSpc>
              <a:spcAft>
                <a:spcPts val="844"/>
              </a:spcAft>
            </a:pPr>
            <a:r>
              <a:rPr lang="en-AU" sz="800" b="1" dirty="0"/>
              <a:t>May we follow the way of courage.</a:t>
            </a:r>
            <a:endParaRPr lang="en-AU" sz="8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21</a:t>
            </a:fld>
            <a:endParaRPr lang="en-US"/>
          </a:p>
        </p:txBody>
      </p:sp>
    </p:spTree>
    <p:extLst>
      <p:ext uri="{BB962C8B-B14F-4D97-AF65-F5344CB8AC3E}">
        <p14:creationId xmlns:p14="http://schemas.microsoft.com/office/powerpoint/2010/main" val="3639887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7 Jesus falls for a second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Worn out from his slow and terrible journey to Golgotha, Jesus stumbles and falls again.</a:t>
            </a:r>
            <a:endParaRPr lang="en-US" sz="1050" dirty="0"/>
          </a:p>
          <a:p>
            <a:endParaRPr lang="en-AU" dirty="0"/>
          </a:p>
          <a:p>
            <a:r>
              <a:rPr lang="en-AU" i="1" dirty="0"/>
              <a:t>(pause)</a:t>
            </a:r>
          </a:p>
          <a:p>
            <a:endParaRPr lang="en-AU" dirty="0"/>
          </a:p>
          <a:p>
            <a:pPr>
              <a:lnSpc>
                <a:spcPts val="2400"/>
              </a:lnSpc>
              <a:spcAft>
                <a:spcPts val="1200"/>
              </a:spcAft>
            </a:pPr>
            <a:r>
              <a:rPr lang="en-AU" sz="800" dirty="0"/>
              <a:t>Poverty and injustice keep people from accessing what they need to live safe and healthy lives. Global events such war and pandemics only deepen the struggle. </a:t>
            </a:r>
          </a:p>
          <a:p>
            <a:pPr>
              <a:lnSpc>
                <a:spcPts val="2400"/>
              </a:lnSpc>
              <a:spcAft>
                <a:spcPts val="1200"/>
              </a:spcAft>
            </a:pPr>
            <a:endParaRPr lang="en-AU" sz="800" dirty="0"/>
          </a:p>
          <a:p>
            <a:pPr>
              <a:lnSpc>
                <a:spcPts val="2400"/>
              </a:lnSpc>
              <a:spcAft>
                <a:spcPts val="1200"/>
              </a:spcAft>
            </a:pPr>
            <a:r>
              <a:rPr lang="en-AU" sz="800" dirty="0"/>
              <a:t>Since the COVID-19 crisis began, more than 700 million people now live in extreme poverty.*</a:t>
            </a:r>
            <a:endParaRPr lang="en-AU" sz="800" baseline="30000" dirty="0"/>
          </a:p>
          <a:p>
            <a:pPr>
              <a:lnSpc>
                <a:spcPts val="2400"/>
              </a:lnSpc>
              <a:spcAft>
                <a:spcPts val="1200"/>
              </a:spcAft>
            </a:pPr>
            <a:endParaRPr lang="en-AU" sz="800" baseline="30000" dirty="0"/>
          </a:p>
          <a:p>
            <a:pPr>
              <a:lnSpc>
                <a:spcPts val="2400"/>
              </a:lnSpc>
              <a:spcAft>
                <a:spcPts val="1200"/>
              </a:spcAft>
            </a:pPr>
            <a:endParaRPr lang="en-AU" sz="800" baseline="300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US" sz="800" dirty="0"/>
              <a:t>_____________</a:t>
            </a:r>
          </a:p>
          <a:p>
            <a:pPr>
              <a:lnSpc>
                <a:spcPts val="2400"/>
              </a:lnSpc>
              <a:spcAft>
                <a:spcPts val="1200"/>
              </a:spcAft>
            </a:pPr>
            <a:endParaRPr lang="en-AU" sz="800" baseline="30000" dirty="0"/>
          </a:p>
          <a:p>
            <a:pPr>
              <a:lnSpc>
                <a:spcPts val="2400"/>
              </a:lnSpc>
              <a:spcAft>
                <a:spcPts val="1200"/>
              </a:spcAft>
            </a:pPr>
            <a:r>
              <a:rPr lang="en-AU" sz="600" dirty="0"/>
              <a:t>* World Bank https://www.worldbank.org/en/topic/poverty/overview </a:t>
            </a:r>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22</a:t>
            </a:fld>
            <a:endParaRPr lang="en-US"/>
          </a:p>
        </p:txBody>
      </p:sp>
    </p:spTree>
    <p:extLst>
      <p:ext uri="{BB962C8B-B14F-4D97-AF65-F5344CB8AC3E}">
        <p14:creationId xmlns:p14="http://schemas.microsoft.com/office/powerpoint/2010/main" val="448597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PHANY’S STORY</a:t>
            </a:r>
          </a:p>
          <a:p>
            <a:endParaRPr lang="en-AU" dirty="0"/>
          </a:p>
          <a:p>
            <a:pPr>
              <a:lnSpc>
                <a:spcPts val="2400"/>
              </a:lnSpc>
              <a:spcAft>
                <a:spcPts val="1200"/>
              </a:spcAft>
            </a:pPr>
            <a:r>
              <a:rPr lang="en-US" sz="900" dirty="0" err="1"/>
              <a:t>Phany’s</a:t>
            </a:r>
            <a:r>
              <a:rPr lang="en-US" sz="900" dirty="0"/>
              <a:t> story illustrates not only how poverty limits people’s choices but how access to training and other supports can help people, especially in rural communities, transform their lives and futures for the better.</a:t>
            </a:r>
          </a:p>
          <a:p>
            <a:pPr>
              <a:lnSpc>
                <a:spcPts val="2400"/>
              </a:lnSpc>
              <a:spcAft>
                <a:spcPts val="1200"/>
              </a:spcAft>
            </a:pPr>
            <a:endParaRPr lang="en-US" sz="900" dirty="0">
              <a:cs typeface="Calibri"/>
            </a:endParaRPr>
          </a:p>
          <a:p>
            <a:pPr>
              <a:lnSpc>
                <a:spcPts val="2400"/>
              </a:lnSpc>
              <a:spcAft>
                <a:spcPts val="1200"/>
              </a:spcAft>
            </a:pPr>
            <a:r>
              <a:rPr lang="en-US" sz="900" dirty="0" err="1"/>
              <a:t>Phany</a:t>
            </a:r>
            <a:r>
              <a:rPr lang="en-US" sz="900" dirty="0"/>
              <a:t> lives with her husband and daughter in a village in </a:t>
            </a:r>
            <a:r>
              <a:rPr lang="en-US" sz="900" dirty="0" err="1"/>
              <a:t>Kandieng</a:t>
            </a:r>
            <a:r>
              <a:rPr lang="en-US" sz="900" dirty="0"/>
              <a:t> district in Cambodia where 50 percent of the population face moderate or severe food insecurity. The region experiences recurrent drought and water shortages, making it increasingly difficult to grow enough food or earn a living. The irrigation system in </a:t>
            </a:r>
            <a:r>
              <a:rPr lang="en-US" sz="900" dirty="0" err="1"/>
              <a:t>Phany’s</a:t>
            </a:r>
            <a:r>
              <a:rPr lang="en-US" sz="900" dirty="0"/>
              <a:t> village was old and inefficient and didn’t provide enough water for crops.  </a:t>
            </a:r>
          </a:p>
          <a:p>
            <a:pPr>
              <a:lnSpc>
                <a:spcPts val="2400"/>
              </a:lnSpc>
              <a:spcAft>
                <a:spcPts val="1200"/>
              </a:spcAft>
            </a:pPr>
            <a:endParaRPr lang="en-US" sz="900" dirty="0"/>
          </a:p>
          <a:p>
            <a:pPr>
              <a:lnSpc>
                <a:spcPts val="2400"/>
              </a:lnSpc>
              <a:spcAft>
                <a:spcPts val="1200"/>
              </a:spcAft>
            </a:pPr>
            <a:r>
              <a:rPr lang="en-US" sz="900" dirty="0"/>
              <a:t>“We weren’t earning much income, our meals lacked nutrition,” </a:t>
            </a:r>
            <a:r>
              <a:rPr lang="en-US" sz="900" dirty="0" err="1"/>
              <a:t>Phany</a:t>
            </a:r>
            <a:r>
              <a:rPr lang="en-US" sz="900" dirty="0"/>
              <a:t> says. “We had no technical skills in vegetable and animal raising, I just farmed in the traditional way. We had debt with a high interest rate.” </a:t>
            </a:r>
          </a:p>
          <a:p>
            <a:pPr>
              <a:lnSpc>
                <a:spcPts val="2400"/>
              </a:lnSpc>
              <a:spcAft>
                <a:spcPts val="1200"/>
              </a:spcAft>
            </a:pPr>
            <a:endParaRPr lang="en-US" sz="900" dirty="0"/>
          </a:p>
          <a:p>
            <a:pPr>
              <a:lnSpc>
                <a:spcPts val="2400"/>
              </a:lnSpc>
              <a:spcAft>
                <a:spcPts val="1200"/>
              </a:spcAft>
            </a:pPr>
            <a:r>
              <a:rPr lang="en-AU" sz="900" dirty="0"/>
              <a:t>Struggling to earn a living as a rice farmer, </a:t>
            </a:r>
            <a:r>
              <a:rPr lang="en-AU" sz="900" dirty="0" err="1"/>
              <a:t>Phany</a:t>
            </a:r>
            <a:r>
              <a:rPr lang="en-AU" sz="900" dirty="0"/>
              <a:t> and her husband had to leave their daughter with family in the village to take up construction work in the city. </a:t>
            </a:r>
          </a:p>
          <a:p>
            <a:pPr>
              <a:lnSpc>
                <a:spcPts val="2400"/>
              </a:lnSpc>
              <a:spcAft>
                <a:spcPts val="1200"/>
              </a:spcAft>
            </a:pPr>
            <a:endParaRPr lang="en-AU" sz="900" dirty="0"/>
          </a:p>
          <a:p>
            <a:pPr>
              <a:lnSpc>
                <a:spcPts val="2400"/>
              </a:lnSpc>
              <a:spcAft>
                <a:spcPts val="1200"/>
              </a:spcAft>
            </a:pPr>
            <a:r>
              <a:rPr lang="en-US" sz="900" dirty="0"/>
              <a:t>“I missed my child, I had never separated from her before. She stayed with her grandmother who was also sick,” </a:t>
            </a:r>
            <a:r>
              <a:rPr lang="en-US" sz="900" dirty="0" err="1"/>
              <a:t>Phany</a:t>
            </a:r>
            <a:r>
              <a:rPr lang="en-US" sz="900" dirty="0"/>
              <a:t> says, crying. “I used to dream of staying at home raising chickens and growing vegetables.” </a:t>
            </a:r>
          </a:p>
          <a:p>
            <a:pPr>
              <a:lnSpc>
                <a:spcPts val="2400"/>
              </a:lnSpc>
              <a:spcAft>
                <a:spcPts val="1200"/>
              </a:spcAft>
            </a:pPr>
            <a:endParaRPr lang="en-US" sz="900" dirty="0">
              <a:cs typeface="Calibri"/>
            </a:endParaRPr>
          </a:p>
          <a:p>
            <a:pPr>
              <a:spcAft>
                <a:spcPts val="1200"/>
              </a:spcAft>
            </a:pPr>
            <a:r>
              <a:rPr lang="en-AU" sz="900" dirty="0">
                <a:ea typeface="MS Mincho" panose="02020609040205080304" pitchFamily="49" charset="-128"/>
                <a:cs typeface="Times New Roman" panose="02020603050405020304" pitchFamily="18" charset="0"/>
              </a:rPr>
              <a:t>In 2016, </a:t>
            </a:r>
            <a:r>
              <a:rPr lang="en-AU" sz="900" dirty="0" err="1">
                <a:ea typeface="MS Mincho" panose="02020609040205080304" pitchFamily="49" charset="-128"/>
                <a:cs typeface="Times New Roman" panose="02020603050405020304" pitchFamily="18" charset="0"/>
              </a:rPr>
              <a:t>Phany</a:t>
            </a:r>
            <a:r>
              <a:rPr lang="en-AU" sz="900" dirty="0">
                <a:ea typeface="MS Mincho" panose="02020609040205080304" pitchFamily="49" charset="-128"/>
                <a:cs typeface="Times New Roman" panose="02020603050405020304" pitchFamily="18" charset="0"/>
              </a:rPr>
              <a:t> joined the Upholding Community Dignity Together program, where she learnt new farming techniques, such as a drip irrigation system which enabled her to get a better yield from her vegetable crops and to conserve water for drier periods. She also learnt how to grow vegetables and raise chickens and ducks, just like she’d dreamed. </a:t>
            </a:r>
            <a:r>
              <a:rPr lang="en-AU" sz="900" dirty="0" err="1">
                <a:ea typeface="MS Mincho" panose="02020609040205080304" pitchFamily="49" charset="-128"/>
                <a:cs typeface="Times New Roman" panose="02020603050405020304" pitchFamily="18" charset="0"/>
              </a:rPr>
              <a:t>Phany’s</a:t>
            </a:r>
            <a:r>
              <a:rPr lang="en-AU" sz="900" dirty="0">
                <a:ea typeface="MS Mincho" panose="02020609040205080304" pitchFamily="49" charset="-128"/>
                <a:cs typeface="Times New Roman" panose="02020603050405020304" pitchFamily="18" charset="0"/>
              </a:rPr>
              <a:t> community also took part in training in health, nutrition, hygiene and disaster preparedness, arming them with better strategies to cope with environmental changes. </a:t>
            </a:r>
          </a:p>
          <a:p>
            <a:pPr>
              <a:spcAft>
                <a:spcPts val="1200"/>
              </a:spcAft>
            </a:pPr>
            <a:endParaRPr lang="en-AU" sz="800" dirty="0">
              <a:latin typeface="Times" panose="02020603050405020304" pitchFamily="18" charset="0"/>
              <a:ea typeface="MS Mincho" panose="02020609040205080304" pitchFamily="49" charset="-128"/>
              <a:cs typeface="Times New Roman" panose="02020603050405020304" pitchFamily="18" charset="0"/>
            </a:endParaRPr>
          </a:p>
          <a:p>
            <a:pPr>
              <a:spcAft>
                <a:spcPts val="1200"/>
              </a:spcAft>
            </a:pPr>
            <a:r>
              <a:rPr lang="en-US" sz="900" dirty="0"/>
              <a:t>Now </a:t>
            </a:r>
            <a:r>
              <a:rPr lang="en-US" sz="900" dirty="0" err="1"/>
              <a:t>Phany</a:t>
            </a:r>
            <a:r>
              <a:rPr lang="en-US" sz="900" dirty="0"/>
              <a:t> grows a wider variety of crops all year round and is more aware of market needs. The family is now able to afford a small house, they have enough food and clothes and can afford to send their daughter to school.</a:t>
            </a:r>
          </a:p>
          <a:p>
            <a:pPr>
              <a:spcAft>
                <a:spcPts val="1200"/>
              </a:spcAft>
            </a:pPr>
            <a:endParaRPr lang="en-US" sz="900" dirty="0"/>
          </a:p>
          <a:p>
            <a:pPr>
              <a:spcAft>
                <a:spcPts val="1200"/>
              </a:spcAft>
            </a:pPr>
            <a:r>
              <a:rPr lang="en-US" sz="900" dirty="0"/>
              <a:t>“I am proud that I was a farmer who had no skills and now I can earn and improve my living, share my knowledge and also improve solidarity in the family and amongst our </a:t>
            </a:r>
            <a:r>
              <a:rPr lang="en-US" sz="900" dirty="0" err="1"/>
              <a:t>neighbours</a:t>
            </a:r>
            <a:r>
              <a:rPr lang="en-US" sz="900" dirty="0"/>
              <a:t>,” </a:t>
            </a:r>
            <a:r>
              <a:rPr lang="en-US" sz="900" dirty="0" err="1"/>
              <a:t>Phany</a:t>
            </a:r>
            <a:r>
              <a:rPr lang="en-US" sz="900" dirty="0"/>
              <a:t> says.</a:t>
            </a:r>
            <a:endParaRPr lang="en-US" sz="900" dirty="0">
              <a:cs typeface="Calibri"/>
            </a:endParaRPr>
          </a:p>
          <a:p>
            <a:r>
              <a:rPr lang="en-US" sz="850" dirty="0"/>
              <a:t> </a:t>
            </a:r>
            <a:endParaRPr lang="en-US" dirty="0"/>
          </a:p>
          <a:p>
            <a:r>
              <a:rPr lang="en-US" dirty="0"/>
              <a:t>_____________</a:t>
            </a:r>
          </a:p>
          <a:p>
            <a:endParaRPr lang="en-US" dirty="0"/>
          </a:p>
          <a:p>
            <a:r>
              <a:rPr lang="en-US" dirty="0"/>
              <a:t>* Food and Agriculture Organization of the United Nations, 2022, “The State of Food Security and Nutrition in the World” https://www.fao.org/publications/sofi/2022/en/ </a:t>
            </a:r>
          </a:p>
          <a:p>
            <a:r>
              <a:rPr lang="en-US" dirty="0"/>
              <a:t>** World Bank https://data.worldbank.org/indicator/SP.RUR.TOTL.ZS?locations=KH</a:t>
            </a:r>
          </a:p>
        </p:txBody>
      </p:sp>
      <p:sp>
        <p:nvSpPr>
          <p:cNvPr id="4" name="Slide Number Placeholder 3"/>
          <p:cNvSpPr>
            <a:spLocks noGrp="1"/>
          </p:cNvSpPr>
          <p:nvPr>
            <p:ph type="sldNum" sz="quarter" idx="5"/>
          </p:nvPr>
        </p:nvSpPr>
        <p:spPr/>
        <p:txBody>
          <a:bodyPr/>
          <a:lstStyle/>
          <a:p>
            <a:fld id="{CBA13E7F-FD71-DB40-B9E9-8826BD0F7150}" type="slidenum">
              <a:rPr lang="en-US" smtClean="0"/>
              <a:t>23</a:t>
            </a:fld>
            <a:endParaRPr lang="en-US"/>
          </a:p>
        </p:txBody>
      </p:sp>
    </p:spTree>
    <p:extLst>
      <p:ext uri="{BB962C8B-B14F-4D97-AF65-F5344CB8AC3E}">
        <p14:creationId xmlns:p14="http://schemas.microsoft.com/office/powerpoint/2010/main" val="1324267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marR="0" lvl="0" indent="-342900" algn="l" defTabSz="673503" rtl="0" eaLnBrk="1" fontAlgn="auto" latinLnBrk="0" hangingPunct="1">
              <a:lnSpc>
                <a:spcPct val="114000"/>
              </a:lnSpc>
              <a:spcBef>
                <a:spcPts val="0"/>
              </a:spcBef>
              <a:spcAft>
                <a:spcPts val="844"/>
              </a:spcAft>
              <a:buClrTx/>
              <a:buSzTx/>
              <a:buFont typeface="Wingdings" panose="05000000000000000000" pitchFamily="2" charset="2"/>
              <a:buChar char="§"/>
              <a:tabLst/>
              <a:defRPr/>
            </a:pPr>
            <a:r>
              <a:rPr lang="en-AU" sz="900" dirty="0"/>
              <a:t>Reflect on the idea of the common good, defined in Pope Francis’s </a:t>
            </a:r>
            <a:r>
              <a:rPr lang="en-AU" sz="900" i="1" dirty="0" err="1"/>
              <a:t>Laudato</a:t>
            </a:r>
            <a:r>
              <a:rPr lang="en-AU" sz="900" i="1" dirty="0"/>
              <a:t> Si’</a:t>
            </a:r>
            <a:r>
              <a:rPr lang="en-AU" sz="900" dirty="0"/>
              <a:t> as something “belonging to all and meant for all”.*</a:t>
            </a:r>
          </a:p>
          <a:p>
            <a:pPr marL="342900" indent="-342900" algn="l">
              <a:lnSpc>
                <a:spcPct val="114000"/>
              </a:lnSpc>
              <a:spcAft>
                <a:spcPts val="844"/>
              </a:spcAft>
              <a:buFont typeface="Wingdings" panose="05000000000000000000" pitchFamily="2" charset="2"/>
              <a:buChar char="§"/>
            </a:pPr>
            <a:r>
              <a:rPr lang="en-AU" sz="900" dirty="0"/>
              <a:t>How could you conserve or share the resources you have, to better balance your rights with the needs of others in our global family?</a:t>
            </a:r>
            <a:endParaRPr lang="en-AU" sz="11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900" dirty="0"/>
              <a:t>Jesus, before the cross, you urged your friends to remember the meal of bread and wine you shared in common.  </a:t>
            </a:r>
          </a:p>
          <a:p>
            <a:pPr>
              <a:lnSpc>
                <a:spcPct val="114000"/>
              </a:lnSpc>
              <a:spcAft>
                <a:spcPts val="844"/>
              </a:spcAft>
            </a:pPr>
            <a:endParaRPr lang="en-AU" sz="900" b="1" dirty="0"/>
          </a:p>
          <a:p>
            <a:pPr>
              <a:lnSpc>
                <a:spcPct val="114000"/>
              </a:lnSpc>
              <a:spcAft>
                <a:spcPts val="844"/>
              </a:spcAft>
            </a:pPr>
            <a:r>
              <a:rPr lang="en-AU" sz="900" b="1" dirty="0"/>
              <a:t>May we follow the way of sharing.</a:t>
            </a:r>
          </a:p>
          <a:p>
            <a:pPr>
              <a:lnSpc>
                <a:spcPct val="114000"/>
              </a:lnSpc>
              <a:spcAft>
                <a:spcPts val="844"/>
              </a:spcAft>
            </a:pPr>
            <a:endParaRPr lang="en-AU" sz="900" b="1"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a:t>
            </a:r>
          </a:p>
          <a:p>
            <a:pPr>
              <a:lnSpc>
                <a:spcPct val="114000"/>
              </a:lnSpc>
              <a:spcAft>
                <a:spcPts val="844"/>
              </a:spcAft>
            </a:pPr>
            <a:endParaRPr lang="en-AU"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*Pope Francis, </a:t>
            </a:r>
            <a:r>
              <a:rPr lang="en-AU" sz="900" i="1" dirty="0" err="1"/>
              <a:t>Laudato</a:t>
            </a:r>
            <a:r>
              <a:rPr lang="en-AU" sz="900" i="1" dirty="0"/>
              <a:t> Si’ </a:t>
            </a:r>
            <a:r>
              <a:rPr lang="en-AU" sz="900" dirty="0"/>
              <a:t>n23</a:t>
            </a:r>
          </a:p>
          <a:p>
            <a:pPr>
              <a:lnSpc>
                <a:spcPct val="114000"/>
              </a:lnSpc>
              <a:spcAft>
                <a:spcPts val="844"/>
              </a:spcAft>
            </a:pP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24</a:t>
            </a:fld>
            <a:endParaRPr lang="en-US"/>
          </a:p>
        </p:txBody>
      </p:sp>
    </p:spTree>
    <p:extLst>
      <p:ext uri="{BB962C8B-B14F-4D97-AF65-F5344CB8AC3E}">
        <p14:creationId xmlns:p14="http://schemas.microsoft.com/office/powerpoint/2010/main" val="12087248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8 Jesus meets the women of Jerusalem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b="1" dirty="0"/>
          </a:p>
          <a:p>
            <a:pPr>
              <a:lnSpc>
                <a:spcPts val="2400"/>
              </a:lnSpc>
              <a:spcAft>
                <a:spcPts val="1200"/>
              </a:spcAft>
            </a:pPr>
            <a:r>
              <a:rPr lang="en-AU" sz="900" dirty="0"/>
              <a:t>The women in the crowd following Jesus weep and mourn for him. Jesus sees their grief and understands what it means for them and the whole of the human family. </a:t>
            </a:r>
            <a:endParaRPr lang="en-US" sz="1100" dirty="0"/>
          </a:p>
          <a:p>
            <a:endParaRPr lang="en-AU" dirty="0"/>
          </a:p>
          <a:p>
            <a:r>
              <a:rPr lang="en-AU" i="1" dirty="0"/>
              <a:t>(pause)</a:t>
            </a:r>
          </a:p>
          <a:p>
            <a:endParaRPr lang="en-AU" dirty="0"/>
          </a:p>
          <a:p>
            <a:pPr>
              <a:lnSpc>
                <a:spcPts val="2400"/>
              </a:lnSpc>
              <a:spcAft>
                <a:spcPts val="1200"/>
              </a:spcAft>
            </a:pPr>
            <a:r>
              <a:rPr lang="en-AU" sz="900" dirty="0"/>
              <a:t>The word ‘compassion’ comes from a Latin word </a:t>
            </a:r>
            <a:r>
              <a:rPr lang="en-AU" sz="900" i="1" dirty="0" err="1"/>
              <a:t>compati</a:t>
            </a:r>
            <a:r>
              <a:rPr lang="en-AU" sz="900" dirty="0"/>
              <a:t>, which literally means to suffer with. </a:t>
            </a:r>
          </a:p>
          <a:p>
            <a:pPr>
              <a:lnSpc>
                <a:spcPts val="2400"/>
              </a:lnSpc>
              <a:spcAft>
                <a:spcPts val="1200"/>
              </a:spcAft>
            </a:pPr>
            <a:endParaRPr lang="en-AU" sz="900" dirty="0"/>
          </a:p>
          <a:p>
            <a:pPr>
              <a:lnSpc>
                <a:spcPts val="2400"/>
              </a:lnSpc>
              <a:spcAft>
                <a:spcPts val="1200"/>
              </a:spcAft>
            </a:pPr>
            <a:r>
              <a:rPr lang="en-AU" sz="900" dirty="0"/>
              <a:t>Compassion is motivated by love and moves us to act in solidarity and care for others.</a:t>
            </a:r>
          </a:p>
          <a:p>
            <a:pPr>
              <a:lnSpc>
                <a:spcPts val="2400"/>
              </a:lnSpc>
              <a:spcAft>
                <a:spcPts val="1200"/>
              </a:spcAft>
            </a:pPr>
            <a:endParaRPr lang="en-AU" sz="9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Luke 23:27–31 </a:t>
            </a:r>
          </a:p>
          <a:p>
            <a:pPr>
              <a:lnSpc>
                <a:spcPts val="2400"/>
              </a:lnSpc>
              <a:spcAft>
                <a:spcPts val="1200"/>
              </a:spcAft>
            </a:pP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25</a:t>
            </a:fld>
            <a:endParaRPr lang="en-US"/>
          </a:p>
        </p:txBody>
      </p:sp>
    </p:spTree>
    <p:extLst>
      <p:ext uri="{BB962C8B-B14F-4D97-AF65-F5344CB8AC3E}">
        <p14:creationId xmlns:p14="http://schemas.microsoft.com/office/powerpoint/2010/main" val="13791190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PRONALI’S STORY</a:t>
            </a:r>
          </a:p>
          <a:p>
            <a:endParaRPr lang="en-AU" dirty="0"/>
          </a:p>
          <a:p>
            <a:pPr>
              <a:lnSpc>
                <a:spcPts val="2400"/>
              </a:lnSpc>
              <a:spcAft>
                <a:spcPts val="1200"/>
              </a:spcAft>
            </a:pPr>
            <a:r>
              <a:rPr lang="en-US" sz="900" dirty="0"/>
              <a:t>Love and compassion are at the heart of </a:t>
            </a:r>
            <a:r>
              <a:rPr lang="en-US" sz="900" dirty="0" err="1"/>
              <a:t>Pronali’s</a:t>
            </a:r>
            <a:r>
              <a:rPr lang="en-US" sz="900" dirty="0"/>
              <a:t> story.</a:t>
            </a:r>
          </a:p>
          <a:p>
            <a:pPr>
              <a:lnSpc>
                <a:spcPts val="2400"/>
              </a:lnSpc>
              <a:spcAft>
                <a:spcPts val="1200"/>
              </a:spcAft>
            </a:pPr>
            <a:endParaRPr lang="en-US" sz="900" dirty="0"/>
          </a:p>
          <a:p>
            <a:pPr>
              <a:lnSpc>
                <a:spcPts val="2400"/>
              </a:lnSpc>
              <a:spcAft>
                <a:spcPts val="1200"/>
              </a:spcAft>
            </a:pPr>
            <a:r>
              <a:rPr lang="en-US" sz="900" dirty="0" err="1"/>
              <a:t>Pronali</a:t>
            </a:r>
            <a:r>
              <a:rPr lang="en-US" sz="900" dirty="0"/>
              <a:t> lives with her husband and two children in a village in the northeast region of Bangladesh. Their community is made up of several different groups of people, including the Indigenous Garo people. Farming is the main job in the area. </a:t>
            </a:r>
          </a:p>
          <a:p>
            <a:pPr>
              <a:lnSpc>
                <a:spcPts val="2400"/>
              </a:lnSpc>
              <a:spcAft>
                <a:spcPts val="1200"/>
              </a:spcAft>
            </a:pPr>
            <a:endParaRPr lang="en-US" sz="900" dirty="0"/>
          </a:p>
          <a:p>
            <a:pPr>
              <a:lnSpc>
                <a:spcPts val="2400"/>
              </a:lnSpc>
              <a:spcAft>
                <a:spcPts val="1200"/>
              </a:spcAft>
            </a:pPr>
            <a:r>
              <a:rPr lang="en-US" sz="900" dirty="0"/>
              <a:t>According to the World Bank, while Bangladesh “has made remarkable progress in reducing poverty, supported by sustained economic growth”, there are “about 22 million people still living below the poverty line”.* Factors such as poor infrastructure, rapid </a:t>
            </a:r>
            <a:r>
              <a:rPr lang="en-US" sz="900" dirty="0" err="1"/>
              <a:t>urbanisation</a:t>
            </a:r>
            <a:r>
              <a:rPr lang="en-US" sz="900" dirty="0"/>
              <a:t> and vulnerability to climate change are among current challenges. This is the case in </a:t>
            </a:r>
            <a:r>
              <a:rPr lang="en-US" sz="900" dirty="0" err="1"/>
              <a:t>Pronali’s</a:t>
            </a:r>
            <a:r>
              <a:rPr lang="en-US" sz="900" dirty="0"/>
              <a:t> rural village where schooling, communication and health services are less developed compared to other parts of the country. </a:t>
            </a:r>
          </a:p>
          <a:p>
            <a:pPr>
              <a:lnSpc>
                <a:spcPts val="2400"/>
              </a:lnSpc>
              <a:spcAft>
                <a:spcPts val="1200"/>
              </a:spcAft>
            </a:pPr>
            <a:endParaRPr lang="en-US" sz="900" dirty="0"/>
          </a:p>
          <a:p>
            <a:pPr>
              <a:lnSpc>
                <a:spcPts val="2400"/>
              </a:lnSpc>
              <a:spcAft>
                <a:spcPts val="1200"/>
              </a:spcAft>
            </a:pPr>
            <a:r>
              <a:rPr lang="en-US" sz="900" dirty="0" err="1"/>
              <a:t>Pronali</a:t>
            </a:r>
            <a:r>
              <a:rPr lang="en-US" sz="900" dirty="0"/>
              <a:t> enjoys learning. After joining a local program aimed at strengthening skills in farming and health, her special interest in mother and child health care grew. Soon after, she was invited to attend a safe motherhood training course. “I talked to my family and husband about it,” </a:t>
            </a:r>
            <a:r>
              <a:rPr lang="en-US" sz="900" dirty="0" err="1"/>
              <a:t>Pronali</a:t>
            </a:r>
            <a:r>
              <a:rPr lang="en-US" sz="900" dirty="0"/>
              <a:t> explains. “Considering the remote area and the suffering of pregnant mothers, delivery and child care, my family and husband agreed to my proposal and encouraged me to participate.” </a:t>
            </a:r>
          </a:p>
          <a:p>
            <a:pPr>
              <a:lnSpc>
                <a:spcPts val="2400"/>
              </a:lnSpc>
              <a:spcAft>
                <a:spcPts val="1200"/>
              </a:spcAft>
            </a:pPr>
            <a:endParaRPr lang="en-US" sz="900" dirty="0"/>
          </a:p>
          <a:p>
            <a:pPr>
              <a:lnSpc>
                <a:spcPts val="2400"/>
              </a:lnSpc>
              <a:spcAft>
                <a:spcPts val="1200"/>
              </a:spcAft>
            </a:pPr>
            <a:r>
              <a:rPr lang="en-US" sz="900" dirty="0"/>
              <a:t>Supported by Caritas Australia and its local partner Caritas Bangladesh, the program enabled </a:t>
            </a:r>
            <a:r>
              <a:rPr lang="en-US" sz="900" dirty="0" err="1"/>
              <a:t>Pronali</a:t>
            </a:r>
            <a:r>
              <a:rPr lang="en-US" sz="900" dirty="0"/>
              <a:t> to discover more about her own strengths and abilities. It also taught her how to deliver basic health care and education to others in her community. </a:t>
            </a:r>
            <a:r>
              <a:rPr lang="en-US" sz="900" dirty="0" err="1"/>
              <a:t>Pronali</a:t>
            </a:r>
            <a:r>
              <a:rPr lang="en-US" sz="900" dirty="0"/>
              <a:t> now works as a midwife with the community clinic, providing important health care to pregnant women, new mothers and their babies. “Every day, pregnant women come to me for health checkup and frequently call me for home delivery,” she says. </a:t>
            </a:r>
          </a:p>
          <a:p>
            <a:pPr>
              <a:lnSpc>
                <a:spcPts val="2400"/>
              </a:lnSpc>
              <a:spcAft>
                <a:spcPts val="1200"/>
              </a:spcAft>
            </a:pPr>
            <a:endParaRPr lang="en-US" sz="900" dirty="0"/>
          </a:p>
          <a:p>
            <a:pPr>
              <a:lnSpc>
                <a:spcPts val="2400"/>
              </a:lnSpc>
              <a:spcAft>
                <a:spcPts val="1200"/>
              </a:spcAft>
            </a:pPr>
            <a:r>
              <a:rPr lang="en-US" sz="900" dirty="0" err="1"/>
              <a:t>Pronali</a:t>
            </a:r>
            <a:r>
              <a:rPr lang="en-US" sz="900" dirty="0"/>
              <a:t> loves her community and hopes to one day build a health care training and first aid </a:t>
            </a:r>
            <a:r>
              <a:rPr lang="en-US" sz="900" dirty="0" err="1"/>
              <a:t>centre</a:t>
            </a:r>
            <a:r>
              <a:rPr lang="en-US" sz="900" dirty="0"/>
              <a:t> in her village.</a:t>
            </a:r>
            <a:endParaRPr lang="en-AU" sz="900" dirty="0">
              <a:cs typeface="Calibri" panose="020F0502020204030204"/>
            </a:endParaRPr>
          </a:p>
          <a:p>
            <a:pPr>
              <a:lnSpc>
                <a:spcPts val="2400"/>
              </a:lnSpc>
              <a:spcAft>
                <a:spcPts val="1200"/>
              </a:spcAft>
            </a:pPr>
            <a:endParaRPr lang="en-US" sz="900" dirty="0">
              <a:cs typeface="Calibri"/>
            </a:endParaRPr>
          </a:p>
          <a:p>
            <a:endParaRPr lang="en-US" sz="850" dirty="0">
              <a:cs typeface="Calibri"/>
            </a:endParaRPr>
          </a:p>
          <a:p>
            <a:r>
              <a:rPr lang="en-US" sz="850" dirty="0">
                <a:cs typeface="Calibri"/>
              </a:rPr>
              <a:t>___________</a:t>
            </a:r>
          </a:p>
          <a:p>
            <a:endParaRPr lang="en-US" sz="850" dirty="0">
              <a:cs typeface="Calibri"/>
            </a:endParaRPr>
          </a:p>
          <a:p>
            <a:r>
              <a:rPr lang="en-US" sz="850" dirty="0"/>
              <a:t>* World Bank https://www.worldbank.org/en/results/2018/11/15/bangladesh-reducing-poverty-and-sharing-prosperity</a:t>
            </a:r>
            <a:endParaRPr lang="en-US" sz="850" dirty="0">
              <a:cs typeface="Calibri"/>
            </a:endParaRPr>
          </a:p>
        </p:txBody>
      </p:sp>
      <p:sp>
        <p:nvSpPr>
          <p:cNvPr id="4" name="Slide Number Placeholder 3"/>
          <p:cNvSpPr>
            <a:spLocks noGrp="1"/>
          </p:cNvSpPr>
          <p:nvPr>
            <p:ph type="sldNum" sz="quarter" idx="5"/>
          </p:nvPr>
        </p:nvSpPr>
        <p:spPr/>
        <p:txBody>
          <a:bodyPr/>
          <a:lstStyle/>
          <a:p>
            <a:fld id="{CBA13E7F-FD71-DB40-B9E9-8826BD0F7150}" type="slidenum">
              <a:rPr lang="en-US" smtClean="0"/>
              <a:t>26</a:t>
            </a:fld>
            <a:endParaRPr lang="en-US"/>
          </a:p>
        </p:txBody>
      </p:sp>
    </p:spTree>
    <p:extLst>
      <p:ext uri="{BB962C8B-B14F-4D97-AF65-F5344CB8AC3E}">
        <p14:creationId xmlns:p14="http://schemas.microsoft.com/office/powerpoint/2010/main" val="19170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800" dirty="0" err="1"/>
              <a:t>Pronali</a:t>
            </a:r>
            <a:r>
              <a:rPr lang="en-AU" sz="800" dirty="0"/>
              <a:t> saw a need in her community and responded with compassion. What needs do you see in your community or world? How could you turn your compassion to action?</a:t>
            </a:r>
          </a:p>
          <a:p>
            <a:pPr marL="342900" indent="-342900" algn="l">
              <a:lnSpc>
                <a:spcPct val="114000"/>
              </a:lnSpc>
              <a:spcAft>
                <a:spcPts val="844"/>
              </a:spcAft>
              <a:buFont typeface="Wingdings" panose="05000000000000000000" pitchFamily="2" charset="2"/>
              <a:buChar char="§"/>
            </a:pPr>
            <a:r>
              <a:rPr lang="en-AU" sz="800" dirty="0"/>
              <a:t>Consider hosting an event to share </a:t>
            </a:r>
            <a:r>
              <a:rPr lang="en-AU" sz="800" dirty="0" err="1"/>
              <a:t>Pronali’s</a:t>
            </a:r>
            <a:r>
              <a:rPr lang="en-AU" sz="800" dirty="0"/>
              <a:t> story and raise awareness and funds to further support Caritas Australia’s work. </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your “love exudes compassion and dignity.”*</a:t>
            </a:r>
            <a:endParaRPr lang="en-AU" sz="800" baseline="30000" dirty="0">
              <a:cs typeface="Calibri"/>
            </a:endParaRPr>
          </a:p>
          <a:p>
            <a:pPr>
              <a:lnSpc>
                <a:spcPct val="114000"/>
              </a:lnSpc>
              <a:spcAft>
                <a:spcPts val="844"/>
              </a:spcAft>
            </a:pPr>
            <a:endParaRPr lang="en-AU" sz="800" b="1" dirty="0"/>
          </a:p>
          <a:p>
            <a:pPr>
              <a:lnSpc>
                <a:spcPct val="114000"/>
              </a:lnSpc>
              <a:spcAft>
                <a:spcPts val="844"/>
              </a:spcAft>
            </a:pPr>
            <a:r>
              <a:rPr lang="en-AU" sz="800" b="1" dirty="0"/>
              <a:t>May we follow the way of love.</a:t>
            </a:r>
          </a:p>
          <a:p>
            <a:pPr>
              <a:lnSpc>
                <a:spcPct val="114000"/>
              </a:lnSpc>
              <a:spcAft>
                <a:spcPts val="844"/>
              </a:spcAft>
            </a:pPr>
            <a:endParaRPr lang="en-AU" sz="800" b="1"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US" sz="800" dirty="0"/>
              <a:t>_____________</a:t>
            </a:r>
          </a:p>
          <a:p>
            <a:pPr>
              <a:lnSpc>
                <a:spcPct val="114000"/>
              </a:lnSpc>
              <a:spcAft>
                <a:spcPts val="844"/>
              </a:spcAft>
            </a:pPr>
            <a:endParaRPr lang="en-AU" sz="800" dirty="0"/>
          </a:p>
          <a:p>
            <a:pPr>
              <a:lnSpc>
                <a:spcPct val="114000"/>
              </a:lnSpc>
              <a:spcAft>
                <a:spcPts val="844"/>
              </a:spcAft>
            </a:pPr>
            <a:r>
              <a:rPr lang="en-AU" sz="800" dirty="0"/>
              <a:t>* Pope Francis, </a:t>
            </a:r>
            <a:r>
              <a:rPr lang="en-AU" sz="800" i="1" dirty="0"/>
              <a:t>Fratelli Tutti </a:t>
            </a:r>
            <a:r>
              <a:rPr lang="en-AU" sz="800" dirty="0"/>
              <a:t>n62</a:t>
            </a:r>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27</a:t>
            </a:fld>
            <a:endParaRPr lang="en-US"/>
          </a:p>
        </p:txBody>
      </p:sp>
    </p:spTree>
    <p:extLst>
      <p:ext uri="{BB962C8B-B14F-4D97-AF65-F5344CB8AC3E}">
        <p14:creationId xmlns:p14="http://schemas.microsoft.com/office/powerpoint/2010/main" val="23082216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9 Jesus falls for the third time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Exhausted and feeling the limits of his human body, Jesus falls again. </a:t>
            </a:r>
            <a:endParaRPr lang="en-US" sz="900" dirty="0"/>
          </a:p>
          <a:p>
            <a:pPr>
              <a:lnSpc>
                <a:spcPts val="2400"/>
              </a:lnSpc>
              <a:spcAft>
                <a:spcPts val="1200"/>
              </a:spcAft>
            </a:pPr>
            <a:endParaRPr lang="en-AU" dirty="0"/>
          </a:p>
          <a:p>
            <a:r>
              <a:rPr lang="en-AU" i="1" dirty="0"/>
              <a:t>(pause)</a:t>
            </a:r>
          </a:p>
          <a:p>
            <a:endParaRPr lang="en-AU" dirty="0"/>
          </a:p>
          <a:p>
            <a:pPr>
              <a:lnSpc>
                <a:spcPts val="2400"/>
              </a:lnSpc>
              <a:spcAft>
                <a:spcPts val="1200"/>
              </a:spcAft>
            </a:pPr>
            <a:r>
              <a:rPr lang="en-AU" sz="800" dirty="0"/>
              <a:t>At times when we feel worn out or downtrodden, we can rely on trusted others to lift us up.</a:t>
            </a: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28</a:t>
            </a:fld>
            <a:endParaRPr lang="en-US"/>
          </a:p>
        </p:txBody>
      </p:sp>
    </p:spTree>
    <p:extLst>
      <p:ext uri="{BB962C8B-B14F-4D97-AF65-F5344CB8AC3E}">
        <p14:creationId xmlns:p14="http://schemas.microsoft.com/office/powerpoint/2010/main" val="4072051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HALIMA’S STORY</a:t>
            </a:r>
          </a:p>
          <a:p>
            <a:endParaRPr lang="en-AU" dirty="0"/>
          </a:p>
          <a:p>
            <a:pPr>
              <a:lnSpc>
                <a:spcPts val="2400"/>
              </a:lnSpc>
              <a:spcAft>
                <a:spcPts val="1200"/>
              </a:spcAft>
            </a:pPr>
            <a:r>
              <a:rPr lang="en-US" sz="900" kern="1200" dirty="0"/>
              <a:t>Halima’s story demonstrates how vital care and generosity towards others can be, especially when life is difficult. </a:t>
            </a:r>
          </a:p>
          <a:p>
            <a:pPr>
              <a:lnSpc>
                <a:spcPts val="2400"/>
              </a:lnSpc>
              <a:spcAft>
                <a:spcPts val="1200"/>
              </a:spcAft>
            </a:pPr>
            <a:endParaRPr lang="en-US" sz="900" kern="1200" dirty="0"/>
          </a:p>
          <a:p>
            <a:pPr>
              <a:lnSpc>
                <a:spcPts val="2400"/>
              </a:lnSpc>
              <a:spcAft>
                <a:spcPts val="1200"/>
              </a:spcAft>
            </a:pPr>
            <a:r>
              <a:rPr lang="en-US" sz="900" kern="1200" dirty="0"/>
              <a:t>After the tragic passing of her husband several years ago, Halima was left to fend for herself, caring for her young children and her widowed mother whose disability means she has difficulty walking. Then life in Myanmar became too dangerous.</a:t>
            </a:r>
          </a:p>
          <a:p>
            <a:pPr>
              <a:lnSpc>
                <a:spcPts val="2400"/>
              </a:lnSpc>
              <a:spcAft>
                <a:spcPts val="1200"/>
              </a:spcAft>
            </a:pPr>
            <a:endParaRPr lang="en-US" sz="900" kern="1200" dirty="0"/>
          </a:p>
          <a:p>
            <a:pPr>
              <a:lnSpc>
                <a:spcPts val="2400"/>
              </a:lnSpc>
              <a:spcAft>
                <a:spcPts val="1200"/>
              </a:spcAft>
            </a:pPr>
            <a:r>
              <a:rPr lang="en-US" sz="900" kern="1200" dirty="0"/>
              <a:t>“In Myanmar, we have always been victims of discrimination. We had no opportunity to go to school. They started to bomb, shoot us and set fire to the houses in the village. Leaving our homeland and coming to an unknown country for us was a matter of survival. I felt devastated inside.”</a:t>
            </a:r>
          </a:p>
          <a:p>
            <a:pPr>
              <a:lnSpc>
                <a:spcPts val="2400"/>
              </a:lnSpc>
              <a:spcAft>
                <a:spcPts val="1200"/>
              </a:spcAft>
            </a:pPr>
            <a:endParaRPr lang="en-US" sz="900" kern="1200" dirty="0"/>
          </a:p>
          <a:p>
            <a:pPr>
              <a:lnSpc>
                <a:spcPts val="2400"/>
              </a:lnSpc>
              <a:spcAft>
                <a:spcPts val="1200"/>
              </a:spcAft>
            </a:pPr>
            <a:r>
              <a:rPr lang="en-US" sz="900" kern="1200" dirty="0"/>
              <a:t>During the three-day journey to Bangladesh, Halima walked across mountains and through jungles, fearful of foxes and elephants, often struggling to carry her mother – with little food to eat. Halima arrived at the world’s largest refugee camp in Cox’s Bazar, home to over 1.3 million people, with no way of providing for her children with their most basic daily needs, with no way even to protect them from the scorching sun. </a:t>
            </a:r>
          </a:p>
          <a:p>
            <a:pPr>
              <a:lnSpc>
                <a:spcPts val="2400"/>
              </a:lnSpc>
              <a:spcAft>
                <a:spcPts val="1200"/>
              </a:spcAft>
            </a:pPr>
            <a:endParaRPr lang="en-US" sz="900" kern="1200" dirty="0"/>
          </a:p>
          <a:p>
            <a:pPr>
              <a:lnSpc>
                <a:spcPts val="2400"/>
              </a:lnSpc>
              <a:spcAft>
                <a:spcPts val="1200"/>
              </a:spcAft>
            </a:pPr>
            <a:r>
              <a:rPr lang="en-US" sz="900" kern="1200" dirty="0"/>
              <a:t>Caritas Australia, in solidarity with its partner </a:t>
            </a:r>
            <a:r>
              <a:rPr lang="en-US" sz="900" kern="1200" dirty="0" err="1"/>
              <a:t>organisation</a:t>
            </a:r>
            <a:r>
              <a:rPr lang="en-US" sz="900" kern="1200" dirty="0"/>
              <a:t> Caritas Bangladesh, provided Halima with a stove and gas so that she could cook for her family, and helped her to set up a makeshift shelter. As time went by, Caritas helped Halima to improve her new home, building retention walls and drains to protect it from monsoonal rains, as well as maintaining wells, toilets and waste management. </a:t>
            </a:r>
          </a:p>
          <a:p>
            <a:pPr>
              <a:lnSpc>
                <a:spcPts val="2400"/>
              </a:lnSpc>
              <a:spcAft>
                <a:spcPts val="1200"/>
              </a:spcAft>
            </a:pPr>
            <a:endParaRPr lang="en-US" sz="900" kern="1200" dirty="0"/>
          </a:p>
          <a:p>
            <a:pPr>
              <a:lnSpc>
                <a:spcPts val="2400"/>
              </a:lnSpc>
              <a:spcAft>
                <a:spcPts val="1200"/>
              </a:spcAft>
            </a:pPr>
            <a:r>
              <a:rPr lang="en-US" sz="900" kern="1200" dirty="0"/>
              <a:t>Halima also participated in a water, sanitation and hygiene (WASH) program, learning safe hygiene practices, how to source clean drinking water and to keep her family clean and healthy in the densely-populated camp. She was then appointed to the role of community mobiliser, responsible for inspecting and </a:t>
            </a:r>
            <a:r>
              <a:rPr lang="en-US" sz="900" kern="1200" dirty="0" err="1"/>
              <a:t>organising</a:t>
            </a:r>
            <a:r>
              <a:rPr lang="en-US" sz="900" kern="1200" dirty="0"/>
              <a:t> the cleaning of washrooms, wells and toilets in her block and sharing her knowledge of safe practices with others in the camp – a role particularly important as the COVID-19 pandemic struck. </a:t>
            </a:r>
          </a:p>
          <a:p>
            <a:pPr>
              <a:lnSpc>
                <a:spcPts val="2400"/>
              </a:lnSpc>
              <a:spcAft>
                <a:spcPts val="1200"/>
              </a:spcAft>
            </a:pPr>
            <a:endParaRPr lang="en-US" sz="900" kern="1200" dirty="0"/>
          </a:p>
          <a:p>
            <a:pPr>
              <a:lnSpc>
                <a:spcPts val="2400"/>
              </a:lnSpc>
              <a:spcAft>
                <a:spcPts val="1200"/>
              </a:spcAft>
            </a:pPr>
            <a:r>
              <a:rPr lang="en-US" sz="900" kern="1200" dirty="0"/>
              <a:t>Halima is proud that she is able to earn a small income from her training role, while also helping to maintain the cleanliness of the camp community. Her two young children are adapting to life in the camp and have started attending school.</a:t>
            </a:r>
          </a:p>
          <a:p>
            <a:pPr>
              <a:lnSpc>
                <a:spcPts val="2400"/>
              </a:lnSpc>
              <a:spcAft>
                <a:spcPts val="1200"/>
              </a:spcAft>
            </a:pPr>
            <a:endParaRPr lang="en-US" sz="900" kern="1200" dirty="0"/>
          </a:p>
          <a:p>
            <a:pPr>
              <a:lnSpc>
                <a:spcPts val="2400"/>
              </a:lnSpc>
              <a:spcAft>
                <a:spcPts val="1200"/>
              </a:spcAft>
            </a:pPr>
            <a:r>
              <a:rPr lang="en-US" sz="900" kern="1200" dirty="0"/>
              <a:t>“My life has changed a lot after participating in the WASH program,” Halima says. “Before, my kids fell sick two or three times a month. Now I can keep my children clean, educate them and cover expenses for their needs. I can feed them balanced food and ensure our clothes are clean. I can afford a doctor and medicines for my mother.”</a:t>
            </a:r>
          </a:p>
          <a:p>
            <a:pPr>
              <a:lnSpc>
                <a:spcPts val="2400"/>
              </a:lnSpc>
              <a:spcAft>
                <a:spcPts val="1200"/>
              </a:spcAft>
            </a:pPr>
            <a:endParaRPr lang="en-US" sz="900" kern="1200" dirty="0"/>
          </a:p>
          <a:p>
            <a:pPr>
              <a:lnSpc>
                <a:spcPts val="2400"/>
              </a:lnSpc>
              <a:spcAft>
                <a:spcPts val="1200"/>
              </a:spcAft>
            </a:pPr>
            <a:r>
              <a:rPr lang="en-US" sz="900" kern="1200" dirty="0"/>
              <a:t>Over 2,300 households which includes around 10,580 people, have benefitted from the program so far. Halima aspired to ‘be more’ for her family and for her community in the camp. Taking small steps, she made a big difference to their daily lives, sowing seeds of hope for the future.</a:t>
            </a:r>
          </a:p>
          <a:p>
            <a:pPr>
              <a:lnSpc>
                <a:spcPts val="2400"/>
              </a:lnSpc>
              <a:spcAft>
                <a:spcPts val="1200"/>
              </a:spcAft>
            </a:pPr>
            <a:endParaRPr lang="en-US" sz="900" kern="1200" dirty="0"/>
          </a:p>
          <a:p>
            <a:pPr>
              <a:lnSpc>
                <a:spcPts val="2400"/>
              </a:lnSpc>
              <a:spcAft>
                <a:spcPts val="1200"/>
              </a:spcAft>
            </a:pPr>
            <a:r>
              <a:rPr lang="en-US" sz="900" kern="1200" dirty="0"/>
              <a:t>“We are very thankful to Australian people. We pray for their sound health and positivity so that they can keep stretching a helping hand as always,” says Halima. “Thank you very much Caritas Australia.”</a:t>
            </a:r>
          </a:p>
          <a:p>
            <a:pPr>
              <a:lnSpc>
                <a:spcPts val="2400"/>
              </a:lnSpc>
              <a:spcAft>
                <a:spcPts val="1200"/>
              </a:spcAft>
            </a:pPr>
            <a:endParaRPr lang="en-US" sz="900" kern="1200" dirty="0"/>
          </a:p>
          <a:p>
            <a:pPr>
              <a:lnSpc>
                <a:spcPts val="2400"/>
              </a:lnSpc>
              <a:spcAft>
                <a:spcPts val="1200"/>
              </a:spcAft>
            </a:pPr>
            <a:endParaRPr lang="en-US" sz="900" kern="1200" dirty="0"/>
          </a:p>
        </p:txBody>
      </p:sp>
      <p:sp>
        <p:nvSpPr>
          <p:cNvPr id="4" name="Slide Number Placeholder 3"/>
          <p:cNvSpPr>
            <a:spLocks noGrp="1"/>
          </p:cNvSpPr>
          <p:nvPr>
            <p:ph type="sldNum" sz="quarter" idx="5"/>
          </p:nvPr>
        </p:nvSpPr>
        <p:spPr/>
        <p:txBody>
          <a:bodyPr/>
          <a:lstStyle/>
          <a:p>
            <a:fld id="{CBA13E7F-FD71-DB40-B9E9-8826BD0F7150}" type="slidenum">
              <a:rPr lang="en-US" smtClean="0"/>
              <a:t>29</a:t>
            </a:fld>
            <a:endParaRPr lang="en-US"/>
          </a:p>
        </p:txBody>
      </p:sp>
    </p:spTree>
    <p:extLst>
      <p:ext uri="{BB962C8B-B14F-4D97-AF65-F5344CB8AC3E}">
        <p14:creationId xmlns:p14="http://schemas.microsoft.com/office/powerpoint/2010/main" val="28864264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900" dirty="0"/>
              <a:t>Pope Francis writes, “Dear young people, do not bury your talents, the gifts God has given you! Do not be afraid to dream of great things!”* How did Halima use her own gifts to help others in her community?</a:t>
            </a:r>
          </a:p>
          <a:p>
            <a:pPr marL="342900" indent="-342900" algn="l">
              <a:lnSpc>
                <a:spcPct val="114000"/>
              </a:lnSpc>
              <a:spcAft>
                <a:spcPts val="844"/>
              </a:spcAft>
              <a:buFont typeface="Wingdings" panose="05000000000000000000" pitchFamily="2" charset="2"/>
              <a:buChar char="§"/>
            </a:pPr>
            <a:r>
              <a:rPr lang="en-AU" sz="900" dirty="0"/>
              <a:t>How could you use your talents to raise awareness about the issues raised in Halima’s story?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900" dirty="0"/>
              <a:t>Jesus, you gave all that you had out of love and generosity of spirit.  </a:t>
            </a:r>
          </a:p>
          <a:p>
            <a:pPr>
              <a:lnSpc>
                <a:spcPct val="114000"/>
              </a:lnSpc>
              <a:spcAft>
                <a:spcPts val="844"/>
              </a:spcAft>
            </a:pPr>
            <a:endParaRPr lang="en-AU" sz="900" b="1" dirty="0"/>
          </a:p>
          <a:p>
            <a:pPr>
              <a:lnSpc>
                <a:spcPct val="114000"/>
              </a:lnSpc>
              <a:spcAft>
                <a:spcPts val="844"/>
              </a:spcAft>
            </a:pPr>
            <a:r>
              <a:rPr lang="en-AU" sz="900" b="1" dirty="0"/>
              <a:t>May we follow the way of generosity.</a:t>
            </a:r>
          </a:p>
          <a:p>
            <a:pPr>
              <a:lnSpc>
                <a:spcPct val="114000"/>
              </a:lnSpc>
              <a:spcAft>
                <a:spcPts val="844"/>
              </a:spcAft>
            </a:pPr>
            <a:endParaRPr lang="en-AU" sz="900" b="1"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a:t>
            </a:r>
          </a:p>
          <a:p>
            <a:pPr>
              <a:lnSpc>
                <a:spcPct val="114000"/>
              </a:lnSpc>
              <a:spcAft>
                <a:spcPts val="844"/>
              </a:spcAft>
            </a:pPr>
            <a:endParaRPr lang="en-AU" sz="900" dirty="0"/>
          </a:p>
          <a:p>
            <a:pPr>
              <a:lnSpc>
                <a:spcPct val="114000"/>
              </a:lnSpc>
              <a:spcAft>
                <a:spcPts val="844"/>
              </a:spcAft>
            </a:pPr>
            <a:r>
              <a:rPr lang="en-AU" sz="900" dirty="0"/>
              <a:t>*Pope Francis, 2013</a:t>
            </a:r>
          </a:p>
        </p:txBody>
      </p:sp>
      <p:sp>
        <p:nvSpPr>
          <p:cNvPr id="4" name="Slide Number Placeholder 3"/>
          <p:cNvSpPr>
            <a:spLocks noGrp="1"/>
          </p:cNvSpPr>
          <p:nvPr>
            <p:ph type="sldNum" sz="quarter" idx="5"/>
          </p:nvPr>
        </p:nvSpPr>
        <p:spPr/>
        <p:txBody>
          <a:bodyPr/>
          <a:lstStyle/>
          <a:p>
            <a:fld id="{CBA13E7F-FD71-DB40-B9E9-8826BD0F7150}" type="slidenum">
              <a:rPr lang="en-US" smtClean="0"/>
              <a:t>30</a:t>
            </a:fld>
            <a:endParaRPr lang="en-US"/>
          </a:p>
        </p:txBody>
      </p:sp>
    </p:spTree>
    <p:extLst>
      <p:ext uri="{BB962C8B-B14F-4D97-AF65-F5344CB8AC3E}">
        <p14:creationId xmlns:p14="http://schemas.microsoft.com/office/powerpoint/2010/main" val="2159240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STATION 1 Jesus is condemned to death</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900"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 </a:t>
            </a:r>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900" dirty="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dirty="0"/>
          </a:p>
          <a:p>
            <a:pPr>
              <a:lnSpc>
                <a:spcPts val="2400"/>
              </a:lnSpc>
              <a:spcAft>
                <a:spcPts val="1200"/>
              </a:spcAft>
            </a:pPr>
            <a:r>
              <a:rPr lang="en-AU" sz="400" dirty="0"/>
              <a:t>____________</a:t>
            </a:r>
          </a:p>
          <a:p>
            <a:pPr>
              <a:lnSpc>
                <a:spcPts val="2400"/>
              </a:lnSpc>
              <a:spcAft>
                <a:spcPts val="1200"/>
              </a:spcAft>
            </a:pPr>
            <a:endParaRPr lang="en-AU" sz="4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27:1–2, 11–26, Mark 15:1–15, Luke 23:1–25, John 19:1–16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dirty="0"/>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a:t>
            </a:fld>
            <a:endParaRPr lang="en-US"/>
          </a:p>
        </p:txBody>
      </p:sp>
    </p:spTree>
    <p:extLst>
      <p:ext uri="{BB962C8B-B14F-4D97-AF65-F5344CB8AC3E}">
        <p14:creationId xmlns:p14="http://schemas.microsoft.com/office/powerpoint/2010/main" val="157905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10 Jesus is stripped of his garments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soldiers strip Jesus of his clothes. They mock him by saying, “Hail, King of the Jews!” (Matthew 27:29) They make him wear a crown of thorns and a scarlet robe. </a:t>
            </a:r>
          </a:p>
          <a:p>
            <a:pPr>
              <a:lnSpc>
                <a:spcPts val="2400"/>
              </a:lnSpc>
              <a:spcAft>
                <a:spcPts val="1200"/>
              </a:spcAft>
            </a:pPr>
            <a:endParaRPr lang="en-AU" sz="800" dirty="0"/>
          </a:p>
          <a:p>
            <a:pPr>
              <a:lnSpc>
                <a:spcPts val="2400"/>
              </a:lnSpc>
              <a:spcAft>
                <a:spcPts val="1200"/>
              </a:spcAft>
            </a:pPr>
            <a:r>
              <a:rPr lang="en-AU" sz="800" dirty="0"/>
              <a:t>They dress Jesus in his own clothes only to strip him of them again and crucify him. And then they divide his garments among themselves.  </a:t>
            </a:r>
            <a:endParaRPr lang="en-US" sz="1050" dirty="0"/>
          </a:p>
          <a:p>
            <a:endParaRPr lang="en-AU" dirty="0"/>
          </a:p>
          <a:p>
            <a:r>
              <a:rPr lang="en-AU" i="1" dirty="0"/>
              <a:t>(pause)</a:t>
            </a:r>
          </a:p>
          <a:p>
            <a:endParaRPr lang="en-AU" dirty="0"/>
          </a:p>
          <a:p>
            <a:pPr>
              <a:lnSpc>
                <a:spcPts val="2400"/>
              </a:lnSpc>
              <a:spcAft>
                <a:spcPts val="1200"/>
              </a:spcAft>
            </a:pPr>
            <a:r>
              <a:rPr lang="en-AU" sz="800" dirty="0"/>
              <a:t>When all that a person needs to live a safe and healthy life is taken away, their human rights are denied and they are unable to live a life worthy of their dignity.</a:t>
            </a:r>
          </a:p>
          <a:p>
            <a:pPr>
              <a:lnSpc>
                <a:spcPts val="2400"/>
              </a:lnSpc>
              <a:spcAft>
                <a:spcPts val="1200"/>
              </a:spcAft>
            </a:pPr>
            <a:endParaRPr lang="en-AU" sz="800" dirty="0"/>
          </a:p>
          <a:p>
            <a:pPr>
              <a:lnSpc>
                <a:spcPts val="2400"/>
              </a:lnSpc>
              <a:spcAft>
                <a:spcPts val="1200"/>
              </a:spcAft>
            </a:pPr>
            <a:r>
              <a:rPr lang="en-AU" sz="800" dirty="0"/>
              <a:t>Caritas Australia works alongside some of the world’s most vulnerable people. Informed by principles of Catholic Social Teaching, it works to end poverty, promote justice and uphold dignity. </a:t>
            </a:r>
          </a:p>
          <a:p>
            <a:pPr>
              <a:lnSpc>
                <a:spcPts val="2400"/>
              </a:lnSpc>
              <a:spcAft>
                <a:spcPts val="1200"/>
              </a:spcAft>
            </a:pPr>
            <a:endParaRPr lang="en-AU" sz="800"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27:27–37</a:t>
            </a:r>
            <a:r>
              <a:rPr lang="en-AU" sz="800" dirty="0"/>
              <a:t>, Mark 15:16–24, John 19:23–25</a:t>
            </a:r>
            <a:endParaRPr lang="en-AU" sz="900" dirty="0"/>
          </a:p>
          <a:p>
            <a:pPr>
              <a:lnSpc>
                <a:spcPts val="2400"/>
              </a:lnSpc>
              <a:spcAft>
                <a:spcPts val="1200"/>
              </a:spcAft>
            </a:pPr>
            <a:endParaRPr lang="en-AU" sz="800" dirty="0"/>
          </a:p>
        </p:txBody>
      </p:sp>
      <p:sp>
        <p:nvSpPr>
          <p:cNvPr id="4" name="Slide Number Placeholder 3"/>
          <p:cNvSpPr>
            <a:spLocks noGrp="1"/>
          </p:cNvSpPr>
          <p:nvPr>
            <p:ph type="sldNum" sz="quarter" idx="5"/>
          </p:nvPr>
        </p:nvSpPr>
        <p:spPr/>
        <p:txBody>
          <a:bodyPr/>
          <a:lstStyle/>
          <a:p>
            <a:fld id="{CBA13E7F-FD71-DB40-B9E9-8826BD0F7150}" type="slidenum">
              <a:rPr lang="en-US" smtClean="0"/>
              <a:t>31</a:t>
            </a:fld>
            <a:endParaRPr lang="en-US"/>
          </a:p>
        </p:txBody>
      </p:sp>
    </p:spTree>
    <p:extLst>
      <p:ext uri="{BB962C8B-B14F-4D97-AF65-F5344CB8AC3E}">
        <p14:creationId xmlns:p14="http://schemas.microsoft.com/office/powerpoint/2010/main" val="10255092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BUTE’S STORY</a:t>
            </a:r>
          </a:p>
          <a:p>
            <a:endParaRPr lang="en-AU" dirty="0"/>
          </a:p>
          <a:p>
            <a:pPr>
              <a:lnSpc>
                <a:spcPts val="2400"/>
              </a:lnSpc>
              <a:spcAft>
                <a:spcPts val="1200"/>
              </a:spcAft>
            </a:pPr>
            <a:r>
              <a:rPr lang="en-AU" sz="900" dirty="0"/>
              <a:t>Bute’s story highlights the extreme and devastating impacts of drought, flood and other climate-related factors on daily life. It also points to just how important it is for the whole human family to respond with compassion.    </a:t>
            </a:r>
          </a:p>
          <a:p>
            <a:pPr>
              <a:lnSpc>
                <a:spcPts val="2400"/>
              </a:lnSpc>
              <a:spcAft>
                <a:spcPts val="1200"/>
              </a:spcAft>
            </a:pPr>
            <a:endParaRPr lang="en-AU" sz="900" dirty="0"/>
          </a:p>
          <a:p>
            <a:pPr>
              <a:lnSpc>
                <a:spcPts val="2400"/>
              </a:lnSpc>
              <a:spcAft>
                <a:spcPts val="1200"/>
              </a:spcAft>
            </a:pPr>
            <a:r>
              <a:rPr lang="en-US" sz="900" kern="1200" dirty="0"/>
              <a:t>Bute is a village elder living in southern Ethiopia with his wife, </a:t>
            </a:r>
            <a:r>
              <a:rPr lang="en-US" sz="900" kern="1200" dirty="0" err="1"/>
              <a:t>Burre</a:t>
            </a:r>
            <a:r>
              <a:rPr lang="en-US" sz="900" kern="1200" dirty="0"/>
              <a:t>. Bute was elected by his community members to represent their voices. They have a story to share with the rest of the world: they need urgent humanitarian aid now.   </a:t>
            </a:r>
          </a:p>
          <a:p>
            <a:pPr>
              <a:lnSpc>
                <a:spcPts val="2400"/>
              </a:lnSpc>
              <a:spcAft>
                <a:spcPts val="1200"/>
              </a:spcAft>
            </a:pPr>
            <a:endParaRPr lang="en-US" sz="900" kern="1200" dirty="0"/>
          </a:p>
          <a:p>
            <a:pPr>
              <a:lnSpc>
                <a:spcPts val="2400"/>
              </a:lnSpc>
              <a:spcAft>
                <a:spcPts val="1200"/>
              </a:spcAft>
            </a:pPr>
            <a:r>
              <a:rPr lang="en-US" sz="900" kern="1200" dirty="0"/>
              <a:t>Bute and </a:t>
            </a:r>
            <a:r>
              <a:rPr lang="en-US" sz="900" kern="1200" dirty="0" err="1"/>
              <a:t>Burre</a:t>
            </a:r>
            <a:r>
              <a:rPr lang="en-US" sz="900" kern="1200" dirty="0"/>
              <a:t> have experienced many droughts, but this one is by far the worst they have seen in their lifetime.  Before the current drought, the couple had 2,000 livestock in two stables, including donkeys, goats and cows. The grass was green and there was plenty of pasture for their livestock. They used to harvest sorghum and maize, with enough water from the nearby river to irrigate their crops. </a:t>
            </a:r>
          </a:p>
          <a:p>
            <a:pPr>
              <a:lnSpc>
                <a:spcPts val="2400"/>
              </a:lnSpc>
              <a:spcAft>
                <a:spcPts val="1200"/>
              </a:spcAft>
            </a:pPr>
            <a:endParaRPr lang="en-US" sz="900" kern="1200" dirty="0"/>
          </a:p>
          <a:p>
            <a:pPr>
              <a:lnSpc>
                <a:spcPts val="2400"/>
              </a:lnSpc>
              <a:spcAft>
                <a:spcPts val="1200"/>
              </a:spcAft>
            </a:pPr>
            <a:r>
              <a:rPr lang="en-US" sz="900" kern="1200" dirty="0"/>
              <a:t>“We used to have lots of milk and meat to eat, and now we have almost nothing. The life we used to live and enjoy is completely gone,” Bute said.</a:t>
            </a:r>
          </a:p>
          <a:p>
            <a:pPr>
              <a:lnSpc>
                <a:spcPts val="2400"/>
              </a:lnSpc>
              <a:spcAft>
                <a:spcPts val="1200"/>
              </a:spcAft>
            </a:pPr>
            <a:endParaRPr lang="en-US" sz="900" kern="1200" dirty="0"/>
          </a:p>
          <a:p>
            <a:pPr>
              <a:lnSpc>
                <a:spcPts val="2400"/>
              </a:lnSpc>
              <a:spcAft>
                <a:spcPts val="1200"/>
              </a:spcAft>
            </a:pPr>
            <a:r>
              <a:rPr lang="en-US" sz="900" kern="1200" dirty="0"/>
              <a:t>Bute and </a:t>
            </a:r>
            <a:r>
              <a:rPr lang="en-US" sz="900" kern="1200" dirty="0" err="1"/>
              <a:t>Burre’s</a:t>
            </a:r>
            <a:r>
              <a:rPr lang="en-US" sz="900" kern="1200" dirty="0"/>
              <a:t> family used to live near Lake Turkana, which provided water for their crops. But when Lake Turkana flooded, Bute and </a:t>
            </a:r>
            <a:r>
              <a:rPr lang="en-US" sz="900" kern="1200" dirty="0" err="1"/>
              <a:t>Burre</a:t>
            </a:r>
            <a:r>
              <a:rPr lang="en-US" sz="900" kern="1200" dirty="0"/>
              <a:t> lost their house, their crops and all their possessions overnight.  </a:t>
            </a:r>
          </a:p>
          <a:p>
            <a:pPr>
              <a:lnSpc>
                <a:spcPts val="2400"/>
              </a:lnSpc>
              <a:spcAft>
                <a:spcPts val="1200"/>
              </a:spcAft>
            </a:pPr>
            <a:endParaRPr lang="en-US" sz="900" kern="1200" dirty="0"/>
          </a:p>
          <a:p>
            <a:pPr>
              <a:lnSpc>
                <a:spcPts val="2400"/>
              </a:lnSpc>
              <a:spcAft>
                <a:spcPts val="1200"/>
              </a:spcAft>
            </a:pPr>
            <a:r>
              <a:rPr lang="en-US" sz="900" kern="1200" dirty="0"/>
              <a:t>“We only saved ourselves and our children. It happened very quickly,” Bute explained.  “The water came in the night while we were </a:t>
            </a:r>
            <a:r>
              <a:rPr lang="en-US" sz="900" kern="1200" dirty="0" err="1"/>
              <a:t>sleeping.We</a:t>
            </a:r>
            <a:r>
              <a:rPr lang="en-US" sz="900" kern="1200" dirty="0"/>
              <a:t> didn’t have time to do anything, we could only run with our children and ourselves.”  </a:t>
            </a:r>
          </a:p>
          <a:p>
            <a:pPr>
              <a:lnSpc>
                <a:spcPts val="2400"/>
              </a:lnSpc>
              <a:spcAft>
                <a:spcPts val="1200"/>
              </a:spcAft>
            </a:pPr>
            <a:endParaRPr lang="en-US" sz="900" kern="1200" dirty="0"/>
          </a:p>
          <a:p>
            <a:pPr>
              <a:lnSpc>
                <a:spcPts val="2400"/>
              </a:lnSpc>
              <a:spcAft>
                <a:spcPts val="1200"/>
              </a:spcAft>
            </a:pPr>
            <a:r>
              <a:rPr lang="en-US" sz="900" kern="1200" dirty="0"/>
              <a:t>Along with many members of their community, Bute and </a:t>
            </a:r>
            <a:r>
              <a:rPr lang="en-US" sz="900" kern="1200" dirty="0" err="1"/>
              <a:t>Burre</a:t>
            </a:r>
            <a:r>
              <a:rPr lang="en-US" sz="900" kern="1200" dirty="0"/>
              <a:t> had to relocate to drier, desert land. Due to the impacts of recurrent drought and desert locust-related damage, most people living in Bute and </a:t>
            </a:r>
            <a:r>
              <a:rPr lang="en-US" sz="900" kern="1200" dirty="0" err="1"/>
              <a:t>Burre’s</a:t>
            </a:r>
            <a:r>
              <a:rPr lang="en-US" sz="900" kern="1200" dirty="0"/>
              <a:t> community are heavily reliant on humanitarian aid for survival.  Across eastern Africa, over 81.6 million people are facing high acute food insecurity in countries such as Ethiopia, Kenya and Somalia. Caritas Australia is working with our partner Caritas Ethiopia to provide urgent food and trucking emergency water to the most drought-affected communities in Ethiopia. With no sign of the drought easing, many people in Bute’s community will be heavily reliant on humanitarian aid for survival in coming months. </a:t>
            </a:r>
          </a:p>
          <a:p>
            <a:pPr>
              <a:lnSpc>
                <a:spcPts val="2400"/>
              </a:lnSpc>
              <a:spcAft>
                <a:spcPts val="1200"/>
              </a:spcAft>
            </a:pPr>
            <a:endParaRPr lang="en-US" sz="900" kern="1200" dirty="0"/>
          </a:p>
        </p:txBody>
      </p:sp>
      <p:sp>
        <p:nvSpPr>
          <p:cNvPr id="4" name="Slide Number Placeholder 3"/>
          <p:cNvSpPr>
            <a:spLocks noGrp="1"/>
          </p:cNvSpPr>
          <p:nvPr>
            <p:ph type="sldNum" sz="quarter" idx="5"/>
          </p:nvPr>
        </p:nvSpPr>
        <p:spPr/>
        <p:txBody>
          <a:bodyPr/>
          <a:lstStyle/>
          <a:p>
            <a:fld id="{CBA13E7F-FD71-DB40-B9E9-8826BD0F7150}" type="slidenum">
              <a:rPr lang="en-US" smtClean="0"/>
              <a:t>32</a:t>
            </a:fld>
            <a:endParaRPr lang="en-US"/>
          </a:p>
        </p:txBody>
      </p:sp>
    </p:spTree>
    <p:extLst>
      <p:ext uri="{BB962C8B-B14F-4D97-AF65-F5344CB8AC3E}">
        <p14:creationId xmlns:p14="http://schemas.microsoft.com/office/powerpoint/2010/main" val="14972122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nSpc>
                <a:spcPts val="2400"/>
              </a:lnSpc>
              <a:spcAft>
                <a:spcPts val="1200"/>
              </a:spcAft>
              <a:buFont typeface="Wingdings" panose="05000000000000000000" pitchFamily="2" charset="2"/>
              <a:buChar char="§"/>
            </a:pPr>
            <a:r>
              <a:rPr lang="en-AU" sz="800" dirty="0"/>
              <a:t>In </a:t>
            </a:r>
            <a:r>
              <a:rPr lang="en-AU" sz="800" i="1" dirty="0"/>
              <a:t>Fratelli Tutti, </a:t>
            </a:r>
            <a:r>
              <a:rPr lang="en-AU" sz="800" dirty="0"/>
              <a:t>Pope Francis says, “</a:t>
            </a:r>
            <a:r>
              <a:rPr lang="en-US" sz="800" dirty="0"/>
              <a:t>Solidarity finds concrete expression in service… And service in great part means caring for vulnerability, for the vulnerable members of our families, our society, our people.”*</a:t>
            </a:r>
          </a:p>
          <a:p>
            <a:pPr marL="342900" indent="-342900">
              <a:lnSpc>
                <a:spcPts val="2400"/>
              </a:lnSpc>
              <a:spcAft>
                <a:spcPts val="1200"/>
              </a:spcAft>
              <a:buFont typeface="Wingdings" panose="05000000000000000000" pitchFamily="2" charset="2"/>
              <a:buChar char="§"/>
            </a:pPr>
            <a:r>
              <a:rPr lang="en-AU" sz="800" dirty="0"/>
              <a:t>What action will you take to express solidarity with Bute and his family and community?</a:t>
            </a:r>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 long for all to experience life in its fullness.</a:t>
            </a:r>
          </a:p>
          <a:p>
            <a:pPr>
              <a:lnSpc>
                <a:spcPct val="114000"/>
              </a:lnSpc>
              <a:spcAft>
                <a:spcPts val="844"/>
              </a:spcAft>
            </a:pPr>
            <a:endParaRPr lang="en-AU" sz="800" b="1" dirty="0"/>
          </a:p>
          <a:p>
            <a:pPr>
              <a:lnSpc>
                <a:spcPct val="114000"/>
              </a:lnSpc>
              <a:spcAft>
                <a:spcPts val="844"/>
              </a:spcAft>
            </a:pPr>
            <a:r>
              <a:rPr lang="en-AU" sz="800" b="1" dirty="0"/>
              <a:t>May we follow the way of life.</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a:t>
            </a:r>
          </a:p>
          <a:p>
            <a:pPr marL="0" marR="0" lvl="0" indent="0" algn="l" defTabSz="673503" rtl="0" eaLnBrk="1" fontAlgn="auto" latinLnBrk="0" hangingPunct="1">
              <a:lnSpc>
                <a:spcPct val="114000"/>
              </a:lnSpc>
              <a:spcBef>
                <a:spcPts val="0"/>
              </a:spcBef>
              <a:spcAft>
                <a:spcPts val="844"/>
              </a:spcAft>
              <a:buClrTx/>
              <a:buSzTx/>
              <a:buFontTx/>
              <a:buNone/>
              <a:tabLst/>
              <a:defRPr/>
            </a:pPr>
            <a:endParaRPr lang="en-US"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US" sz="900" dirty="0"/>
              <a:t>*Pope Francis, </a:t>
            </a:r>
            <a:r>
              <a:rPr lang="en-US" sz="900" i="1" dirty="0"/>
              <a:t>Fratelli </a:t>
            </a:r>
            <a:r>
              <a:rPr lang="en-US" sz="900" i="1" dirty="0" err="1"/>
              <a:t>Tutti</a:t>
            </a:r>
            <a:r>
              <a:rPr lang="en-US" sz="900" i="1" dirty="0"/>
              <a:t> </a:t>
            </a:r>
            <a:r>
              <a:rPr lang="en-US" sz="900" dirty="0"/>
              <a:t>n115</a:t>
            </a:r>
            <a:endParaRPr lang="en-AU" sz="900" dirty="0"/>
          </a:p>
          <a:p>
            <a:pPr>
              <a:lnSpc>
                <a:spcPct val="114000"/>
              </a:lnSpc>
              <a:spcAft>
                <a:spcPts val="844"/>
              </a:spcAft>
            </a:pP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33</a:t>
            </a:fld>
            <a:endParaRPr lang="en-US"/>
          </a:p>
        </p:txBody>
      </p:sp>
    </p:spTree>
    <p:extLst>
      <p:ext uri="{BB962C8B-B14F-4D97-AF65-F5344CB8AC3E}">
        <p14:creationId xmlns:p14="http://schemas.microsoft.com/office/powerpoint/2010/main" val="14670802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11 Jesus is nailed to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b="1" dirty="0"/>
          </a:p>
          <a:p>
            <a:pPr>
              <a:lnSpc>
                <a:spcPts val="2400"/>
              </a:lnSpc>
              <a:spcAft>
                <a:spcPts val="1200"/>
              </a:spcAft>
            </a:pPr>
            <a:r>
              <a:rPr lang="en-AU" sz="900" dirty="0"/>
              <a:t>Jesus is crucified between two criminals. It is a dark scene. </a:t>
            </a:r>
          </a:p>
          <a:p>
            <a:pPr>
              <a:lnSpc>
                <a:spcPts val="2400"/>
              </a:lnSpc>
              <a:spcAft>
                <a:spcPts val="1200"/>
              </a:spcAft>
            </a:pPr>
            <a:endParaRPr lang="en-AU" sz="900" dirty="0"/>
          </a:p>
          <a:p>
            <a:pPr>
              <a:lnSpc>
                <a:spcPts val="2400"/>
              </a:lnSpc>
              <a:spcAft>
                <a:spcPts val="1200"/>
              </a:spcAft>
            </a:pPr>
            <a:r>
              <a:rPr lang="en-AU" sz="900" dirty="0"/>
              <a:t>Nevertheless, Jesus’s love and compassion for humanity is so deep that even while he is being crucified, he prays for God to forgive those who mock and hurt him.  </a:t>
            </a:r>
            <a:endParaRPr lang="en-US" sz="900" dirty="0"/>
          </a:p>
          <a:p>
            <a:endParaRPr lang="en-AU" dirty="0"/>
          </a:p>
          <a:p>
            <a:r>
              <a:rPr lang="en-AU" i="1" dirty="0"/>
              <a:t>(pause)</a:t>
            </a:r>
          </a:p>
          <a:p>
            <a:endParaRPr lang="en-AU" dirty="0"/>
          </a:p>
          <a:p>
            <a:pPr>
              <a:lnSpc>
                <a:spcPts val="2400"/>
              </a:lnSpc>
              <a:spcAft>
                <a:spcPts val="1200"/>
              </a:spcAft>
            </a:pPr>
            <a:r>
              <a:rPr lang="en-AU" sz="900" dirty="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pPr>
              <a:lnSpc>
                <a:spcPts val="2400"/>
              </a:lnSpc>
              <a:spcAft>
                <a:spcPts val="1200"/>
              </a:spcAft>
            </a:pPr>
            <a:endParaRPr lang="en-AU" sz="900" dirty="0"/>
          </a:p>
          <a:p>
            <a:pPr>
              <a:lnSpc>
                <a:spcPts val="2400"/>
              </a:lnSpc>
              <a:spcAft>
                <a:spcPts val="1200"/>
              </a:spcAft>
            </a:pPr>
            <a:r>
              <a:rPr lang="en-AU" sz="900" dirty="0"/>
              <a:t>____________</a:t>
            </a:r>
          </a:p>
          <a:p>
            <a:pPr>
              <a:lnSpc>
                <a:spcPts val="2400"/>
              </a:lnSpc>
              <a:spcAft>
                <a:spcPts val="1200"/>
              </a:spcAft>
            </a:pPr>
            <a:endParaRPr lang="en-AU" sz="9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000" dirty="0"/>
              <a:t>Matthew 27:35,</a:t>
            </a:r>
            <a:r>
              <a:rPr lang="en-AU" sz="900" dirty="0"/>
              <a:t> Mark 15:24, Luke 23:32-42, John 19:18</a:t>
            </a:r>
            <a:endParaRPr lang="en-AU" sz="1000" dirty="0"/>
          </a:p>
          <a:p>
            <a:pPr>
              <a:lnSpc>
                <a:spcPts val="2400"/>
              </a:lnSpc>
              <a:spcAft>
                <a:spcPts val="1200"/>
              </a:spcAft>
            </a:pP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34</a:t>
            </a:fld>
            <a:endParaRPr lang="en-US"/>
          </a:p>
        </p:txBody>
      </p:sp>
    </p:spTree>
    <p:extLst>
      <p:ext uri="{BB962C8B-B14F-4D97-AF65-F5344CB8AC3E}">
        <p14:creationId xmlns:p14="http://schemas.microsoft.com/office/powerpoint/2010/main" val="581627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MARGRET’S STORY</a:t>
            </a:r>
          </a:p>
          <a:p>
            <a:pPr>
              <a:lnSpc>
                <a:spcPts val="2400"/>
              </a:lnSpc>
              <a:spcAft>
                <a:spcPts val="1200"/>
              </a:spcAft>
            </a:pPr>
            <a:endParaRPr lang="en-US" sz="900" dirty="0"/>
          </a:p>
          <a:p>
            <a:pPr>
              <a:lnSpc>
                <a:spcPts val="2400"/>
              </a:lnSpc>
              <a:spcAft>
                <a:spcPts val="1200"/>
              </a:spcAft>
            </a:pPr>
            <a:r>
              <a:rPr lang="en-US" sz="900" dirty="0"/>
              <a:t>Margret’s story is about connection. It’s also about bearing witness to environmental change and taking action that helps end poverty, promote justice and uphold dignity. </a:t>
            </a:r>
          </a:p>
          <a:p>
            <a:pPr>
              <a:lnSpc>
                <a:spcPts val="2400"/>
              </a:lnSpc>
              <a:spcAft>
                <a:spcPts val="1200"/>
              </a:spcAft>
            </a:pPr>
            <a:endParaRPr lang="en-US" sz="900" dirty="0"/>
          </a:p>
          <a:p>
            <a:pPr>
              <a:lnSpc>
                <a:spcPts val="2400"/>
              </a:lnSpc>
              <a:spcAft>
                <a:spcPts val="1200"/>
              </a:spcAft>
            </a:pPr>
            <a:r>
              <a:rPr lang="en-US" sz="900" dirty="0"/>
              <a:t>Margret says her early childhood, being deaf, was difficult, until she learnt sign language when she was seven years old. “Before, I faced discrimination, my needs felt neglected and I felt excluded from the community. Then I could communicate with my other deaf friends, it reduced my frustrations and made me feel more confident and happy.” As Margret grew older, she was keen to share her knowledge with others. </a:t>
            </a:r>
          </a:p>
          <a:p>
            <a:pPr>
              <a:lnSpc>
                <a:spcPts val="2400"/>
              </a:lnSpc>
              <a:spcAft>
                <a:spcPts val="1200"/>
              </a:spcAft>
            </a:pPr>
            <a:endParaRPr lang="en-US" sz="900" dirty="0"/>
          </a:p>
          <a:p>
            <a:pPr>
              <a:lnSpc>
                <a:spcPts val="2400"/>
              </a:lnSpc>
              <a:spcAft>
                <a:spcPts val="1200"/>
              </a:spcAft>
            </a:pPr>
            <a:r>
              <a:rPr lang="en-US" sz="900" dirty="0"/>
              <a:t>Margret teaches at the San Isidro Care Centre, a live-in vocational school for deaf students in the Solomon Islands. She teaches sign language and life skills, like sewing, cooking, nutrition and hygiene to teen and adult students, some who have never been to school before. However sourcing water at the school was an ongoing challenge. The school's four small tanks always ran out of water quickly or remained empty during the dry season. </a:t>
            </a:r>
          </a:p>
          <a:p>
            <a:pPr>
              <a:lnSpc>
                <a:spcPts val="2400"/>
              </a:lnSpc>
              <a:spcAft>
                <a:spcPts val="1200"/>
              </a:spcAft>
            </a:pPr>
            <a:endParaRPr lang="en-US" sz="900" dirty="0"/>
          </a:p>
          <a:p>
            <a:pPr>
              <a:lnSpc>
                <a:spcPts val="2400"/>
              </a:lnSpc>
              <a:spcAft>
                <a:spcPts val="1200"/>
              </a:spcAft>
            </a:pPr>
            <a:r>
              <a:rPr lang="en-US" sz="900" dirty="0"/>
              <a:t>Staff and students would have to walk for up to half an hour to collect the water they needed for drinking, cooking, washing and growing vegetables for their meals. </a:t>
            </a:r>
          </a:p>
          <a:p>
            <a:pPr>
              <a:lnSpc>
                <a:spcPts val="2400"/>
              </a:lnSpc>
              <a:spcAft>
                <a:spcPts val="1200"/>
              </a:spcAft>
            </a:pPr>
            <a:endParaRPr lang="en-US" sz="900" dirty="0"/>
          </a:p>
          <a:p>
            <a:pPr>
              <a:lnSpc>
                <a:spcPts val="2400"/>
              </a:lnSpc>
              <a:spcAft>
                <a:spcPts val="1200"/>
              </a:spcAft>
            </a:pPr>
            <a:r>
              <a:rPr lang="en-US" sz="900" dirty="0"/>
              <a:t>Although the Solomon Islands is a nation surrounded by water, it still experiences drought and water shortages. Around 40% of people in rural areas do not have access to basic drinking water*, which can lead to the spread of communicable diseases like cholera and typhoid. </a:t>
            </a:r>
          </a:p>
          <a:p>
            <a:pPr>
              <a:lnSpc>
                <a:spcPts val="2400"/>
              </a:lnSpc>
              <a:spcAft>
                <a:spcPts val="1200"/>
              </a:spcAft>
            </a:pPr>
            <a:endParaRPr lang="en-US" sz="900" dirty="0"/>
          </a:p>
          <a:p>
            <a:pPr>
              <a:lnSpc>
                <a:spcPts val="2400"/>
              </a:lnSpc>
              <a:spcAft>
                <a:spcPts val="1200"/>
              </a:spcAft>
            </a:pPr>
            <a:r>
              <a:rPr lang="en-US" sz="900" kern="1200" dirty="0"/>
              <a:t>In 2019, Caritas Australia supported the school by installing 8 water tanks and a rainwater harvesting system which allowed a year-long supply of drinking water. Students also gained carpentry, building and plumbing skills by helping to install the water tanks, tank stands and guttering. </a:t>
            </a:r>
          </a:p>
          <a:p>
            <a:pPr>
              <a:lnSpc>
                <a:spcPts val="2400"/>
              </a:lnSpc>
              <a:spcAft>
                <a:spcPts val="1200"/>
              </a:spcAft>
            </a:pPr>
            <a:endParaRPr lang="en-US" sz="900" kern="1200" dirty="0"/>
          </a:p>
          <a:p>
            <a:pPr>
              <a:lnSpc>
                <a:spcPts val="2400"/>
              </a:lnSpc>
              <a:spcAft>
                <a:spcPts val="1200"/>
              </a:spcAft>
            </a:pPr>
            <a:r>
              <a:rPr lang="en-US" sz="900" kern="1200" dirty="0"/>
              <a:t>“Water is always available now for drinking, washing, bathing, gardening,” Margret says. “Unlike before, when we had to go 25 minutes away to collect water during the dry season. Water is so important for our life, also part of our music and culture.”</a:t>
            </a:r>
          </a:p>
          <a:p>
            <a:pPr>
              <a:lnSpc>
                <a:spcPts val="2400"/>
              </a:lnSpc>
              <a:spcAft>
                <a:spcPts val="1200"/>
              </a:spcAft>
            </a:pPr>
            <a:endParaRPr lang="en-US" sz="900" kern="1200" dirty="0"/>
          </a:p>
          <a:p>
            <a:pPr>
              <a:lnSpc>
                <a:spcPts val="2400"/>
              </a:lnSpc>
              <a:spcAft>
                <a:spcPts val="1200"/>
              </a:spcAft>
            </a:pPr>
            <a:r>
              <a:rPr lang="en-US" sz="900" kern="1200" dirty="0"/>
              <a:t>When Tropical Cyclone Harold struck in April 2020, it destroyed the roof of a staff living quarters and damaging the school’s vegetable garden, leading to food shortages, amidst the threat posed by the COVID-19 pandemic. </a:t>
            </a:r>
          </a:p>
          <a:p>
            <a:pPr>
              <a:lnSpc>
                <a:spcPts val="2400"/>
              </a:lnSpc>
              <a:spcAft>
                <a:spcPts val="1200"/>
              </a:spcAft>
            </a:pPr>
            <a:r>
              <a:rPr lang="en-US" sz="900" kern="1200" dirty="0"/>
              <a:t>Caritas supported the school by providing cyclone-proof materials for repairs and helped the school to raise awareness about COVID-19 prevention measures, including how to install makeshift ‘tippy taps’ outside so students could wash their hands. Caritas also provided fabric for students to make face masks to protect themselves and others. </a:t>
            </a:r>
          </a:p>
          <a:p>
            <a:pPr>
              <a:lnSpc>
                <a:spcPts val="2400"/>
              </a:lnSpc>
              <a:spcAft>
                <a:spcPts val="1200"/>
              </a:spcAft>
            </a:pPr>
            <a:endParaRPr lang="en-US" sz="900" kern="1200" dirty="0"/>
          </a:p>
          <a:p>
            <a:pPr>
              <a:lnSpc>
                <a:spcPts val="2400"/>
              </a:lnSpc>
              <a:spcAft>
                <a:spcPts val="1200"/>
              </a:spcAft>
            </a:pPr>
            <a:r>
              <a:rPr lang="en-US" sz="900" kern="1200" dirty="0"/>
              <a:t>Water is now available at the San Isidro Care Centre all year round which has improved sanitation and food security and allowed the school to </a:t>
            </a:r>
            <a:r>
              <a:rPr lang="en-US" sz="900" kern="1200" dirty="0" err="1"/>
              <a:t>enrol</a:t>
            </a:r>
            <a:r>
              <a:rPr lang="en-US" sz="900" kern="1200" dirty="0"/>
              <a:t> more students. With Caritas Australia’s support, the school hopes to upscale poultry production, add livestock and diversify its vegetable garden using drought-resilient seedlings. This will improve the nutrition of staff and students, as well as boosting the school’s income. </a:t>
            </a:r>
          </a:p>
          <a:p>
            <a:pPr>
              <a:lnSpc>
                <a:spcPts val="2400"/>
              </a:lnSpc>
              <a:spcAft>
                <a:spcPts val="1200"/>
              </a:spcAft>
            </a:pPr>
            <a:endParaRPr lang="en-US" sz="900" kern="1200" dirty="0"/>
          </a:p>
          <a:p>
            <a:pPr>
              <a:lnSpc>
                <a:spcPts val="2400"/>
              </a:lnSpc>
              <a:spcAft>
                <a:spcPts val="1200"/>
              </a:spcAft>
            </a:pPr>
            <a:r>
              <a:rPr lang="en-US" sz="900" kern="1200" dirty="0"/>
              <a:t>“I am proud that our school community works together with Caritas Australia as our partner in ensuring that we live in a healthier environment,” Margret says. </a:t>
            </a:r>
          </a:p>
          <a:p>
            <a:endParaRPr lang="en-US" dirty="0"/>
          </a:p>
          <a:p>
            <a:r>
              <a:rPr lang="en-US" dirty="0"/>
              <a:t>____________</a:t>
            </a:r>
          </a:p>
          <a:p>
            <a:endParaRPr lang="en-US" dirty="0"/>
          </a:p>
          <a:p>
            <a:r>
              <a:rPr lang="en-US" dirty="0"/>
              <a:t>* World Bank https://data.worldbank.org/indicator/SH.H2O.BASW.RU.ZS?locations=SBA </a:t>
            </a: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35</a:t>
            </a:fld>
            <a:endParaRPr lang="en-US"/>
          </a:p>
        </p:txBody>
      </p:sp>
    </p:spTree>
    <p:extLst>
      <p:ext uri="{BB962C8B-B14F-4D97-AF65-F5344CB8AC3E}">
        <p14:creationId xmlns:p14="http://schemas.microsoft.com/office/powerpoint/2010/main" val="3300981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900" dirty="0"/>
              <a:t>What situations of poverty, inequality, environmental crisis or other injustice are we witness to today?</a:t>
            </a:r>
          </a:p>
          <a:p>
            <a:pPr marL="342900" indent="-342900" algn="l">
              <a:lnSpc>
                <a:spcPct val="114000"/>
              </a:lnSpc>
              <a:spcAft>
                <a:spcPts val="844"/>
              </a:spcAft>
              <a:buFont typeface="Wingdings" panose="05000000000000000000" pitchFamily="2" charset="2"/>
              <a:buChar char="§"/>
            </a:pPr>
            <a:r>
              <a:rPr lang="en-AU" sz="900" dirty="0"/>
              <a:t>What actions will you take to bear witness to and be an ally or advocate for people and communities experiencing injustice? </a:t>
            </a:r>
            <a:endParaRPr lang="en-AU" sz="1100" dirty="0"/>
          </a:p>
          <a:p>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900" dirty="0"/>
              <a:t>Jesus, in that dark hour, the witness of others led to connection and truth.</a:t>
            </a:r>
          </a:p>
          <a:p>
            <a:pPr>
              <a:lnSpc>
                <a:spcPct val="114000"/>
              </a:lnSpc>
              <a:spcAft>
                <a:spcPts val="844"/>
              </a:spcAft>
            </a:pPr>
            <a:endParaRPr lang="en-AU" sz="900" b="1" dirty="0"/>
          </a:p>
          <a:p>
            <a:pPr>
              <a:lnSpc>
                <a:spcPct val="114000"/>
              </a:lnSpc>
              <a:spcAft>
                <a:spcPts val="844"/>
              </a:spcAft>
            </a:pPr>
            <a:r>
              <a:rPr lang="en-AU" sz="900" b="1" dirty="0"/>
              <a:t>May we follow the way of truth.</a:t>
            </a: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36</a:t>
            </a:fld>
            <a:endParaRPr lang="en-US"/>
          </a:p>
        </p:txBody>
      </p:sp>
    </p:spTree>
    <p:extLst>
      <p:ext uri="{BB962C8B-B14F-4D97-AF65-F5344CB8AC3E}">
        <p14:creationId xmlns:p14="http://schemas.microsoft.com/office/powerpoint/2010/main" val="196822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12 Jesus dies on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800" b="1" dirty="0"/>
          </a:p>
          <a:p>
            <a:pPr>
              <a:lnSpc>
                <a:spcPts val="2400"/>
              </a:lnSpc>
              <a:spcAft>
                <a:spcPts val="1200"/>
              </a:spcAft>
            </a:pPr>
            <a:r>
              <a:rPr lang="en-AU" sz="800" dirty="0"/>
              <a:t>The sky is dark and, from the cross, Jesus cries out in despair: “My God, my God, why have you forsaken me?” Soon after, he dies. </a:t>
            </a:r>
          </a:p>
          <a:p>
            <a:pPr>
              <a:lnSpc>
                <a:spcPts val="2400"/>
              </a:lnSpc>
              <a:spcAft>
                <a:spcPts val="1200"/>
              </a:spcAft>
            </a:pPr>
            <a:endParaRPr lang="en-AU" sz="800" dirty="0"/>
          </a:p>
          <a:p>
            <a:pPr>
              <a:lnSpc>
                <a:spcPts val="2400"/>
              </a:lnSpc>
              <a:spcAft>
                <a:spcPts val="1200"/>
              </a:spcAft>
            </a:pPr>
            <a:r>
              <a:rPr lang="en-AU" sz="800" dirty="0"/>
              <a:t>At that moment, not only does the curtain of the temple tear in two, from top to bottom, but the whole earth shakes.</a:t>
            </a:r>
            <a:endParaRPr lang="en-US" sz="1050" dirty="0"/>
          </a:p>
          <a:p>
            <a:endParaRPr lang="en-AU" dirty="0"/>
          </a:p>
          <a:p>
            <a:r>
              <a:rPr lang="en-AU" i="1" dirty="0"/>
              <a:t>(pause)</a:t>
            </a:r>
          </a:p>
          <a:p>
            <a:endParaRPr lang="en-AU" dirty="0"/>
          </a:p>
          <a:p>
            <a:pPr>
              <a:lnSpc>
                <a:spcPts val="2400"/>
              </a:lnSpc>
              <a:spcAft>
                <a:spcPts val="1200"/>
              </a:spcAft>
            </a:pPr>
            <a:r>
              <a:rPr lang="en-AU" sz="800" dirty="0"/>
              <a:t>Injustice can impact the earth and its people for generations. </a:t>
            </a:r>
          </a:p>
          <a:p>
            <a:pPr>
              <a:lnSpc>
                <a:spcPts val="2400"/>
              </a:lnSpc>
              <a:spcAft>
                <a:spcPts val="1200"/>
              </a:spcAft>
            </a:pPr>
            <a:endParaRPr lang="en-AU" sz="800" dirty="0"/>
          </a:p>
          <a:p>
            <a:pPr>
              <a:lnSpc>
                <a:spcPts val="2400"/>
              </a:lnSpc>
              <a:spcAft>
                <a:spcPts val="1200"/>
              </a:spcAft>
            </a:pPr>
            <a:r>
              <a:rPr lang="en-AU" sz="800" dirty="0"/>
              <a:t>But actions that help restore social and ecological justice reverberate to disrupt that pattern so that all may flourish. Such approaches to justice hear “both the cry of the earth and the cry of the poor,” as Pope Francis says in his letter, </a:t>
            </a:r>
            <a:r>
              <a:rPr lang="en-AU" sz="800" i="1" dirty="0" err="1"/>
              <a:t>Laudato</a:t>
            </a:r>
            <a:r>
              <a:rPr lang="en-AU" sz="800" i="1" dirty="0"/>
              <a:t> Si’</a:t>
            </a:r>
            <a:r>
              <a:rPr lang="en-AU" sz="800" dirty="0"/>
              <a:t>.*  </a:t>
            </a:r>
          </a:p>
          <a:p>
            <a:endParaRPr lang="en-AU"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Matthew 27:45–51</a:t>
            </a:r>
            <a:r>
              <a:rPr lang="en-AU" sz="800" dirty="0"/>
              <a:t>, Mark 15:33–39, Luke 23:44–49, John 19:30</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900" i="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i="0" dirty="0"/>
              <a:t>*Pope Francis, </a:t>
            </a:r>
            <a:r>
              <a:rPr lang="en-AU" sz="900" i="1" dirty="0" err="1"/>
              <a:t>Laudato</a:t>
            </a:r>
            <a:r>
              <a:rPr lang="en-AU" sz="900" i="1" dirty="0"/>
              <a:t> Si’ </a:t>
            </a:r>
            <a:r>
              <a:rPr lang="en-AU" sz="900" dirty="0"/>
              <a:t>n 49 </a:t>
            </a:r>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37</a:t>
            </a:fld>
            <a:endParaRPr lang="en-US"/>
          </a:p>
        </p:txBody>
      </p:sp>
    </p:spTree>
    <p:extLst>
      <p:ext uri="{BB962C8B-B14F-4D97-AF65-F5344CB8AC3E}">
        <p14:creationId xmlns:p14="http://schemas.microsoft.com/office/powerpoint/2010/main" val="727017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ALOMA’S STORY</a:t>
            </a:r>
          </a:p>
          <a:p>
            <a:endParaRPr lang="en-AU" dirty="0"/>
          </a:p>
          <a:p>
            <a:pPr>
              <a:lnSpc>
                <a:spcPts val="2400"/>
              </a:lnSpc>
              <a:spcAft>
                <a:spcPts val="1200"/>
              </a:spcAft>
            </a:pPr>
            <a:r>
              <a:rPr lang="en-AU" sz="900" dirty="0"/>
              <a:t>Women like </a:t>
            </a:r>
            <a:r>
              <a:rPr lang="en-AU" sz="900" dirty="0" err="1"/>
              <a:t>Aloma</a:t>
            </a:r>
            <a:r>
              <a:rPr lang="en-AU" sz="900" dirty="0"/>
              <a:t> in the Philippines are leading the way in helping their communities work together to care for the environment and overcome the challenges of recurring natural disasters and poverty in the process.</a:t>
            </a:r>
          </a:p>
          <a:p>
            <a:pPr>
              <a:lnSpc>
                <a:spcPts val="2400"/>
              </a:lnSpc>
              <a:spcAft>
                <a:spcPts val="1200"/>
              </a:spcAft>
            </a:pPr>
            <a:endParaRPr lang="en-AU" sz="900" dirty="0"/>
          </a:p>
          <a:p>
            <a:pPr>
              <a:lnSpc>
                <a:spcPts val="2400"/>
              </a:lnSpc>
              <a:spcAft>
                <a:spcPts val="1200"/>
              </a:spcAft>
            </a:pPr>
            <a:r>
              <a:rPr lang="en-US" sz="900" dirty="0"/>
              <a:t>In the coastal areas of the Philippines, extreme weather events have caused extraordinary levels of devastation, </a:t>
            </a:r>
            <a:r>
              <a:rPr lang="en-AU" sz="900" dirty="0"/>
              <a:t>threatening the safety and food security of many families. The country is struck by over 20 typhoons every year – with infrastructure in some remote areas taking years to re-build. </a:t>
            </a:r>
          </a:p>
          <a:p>
            <a:pPr>
              <a:lnSpc>
                <a:spcPts val="2400"/>
              </a:lnSpc>
              <a:spcAft>
                <a:spcPts val="1200"/>
              </a:spcAft>
            </a:pPr>
            <a:endParaRPr lang="en-AU" sz="900" dirty="0"/>
          </a:p>
          <a:p>
            <a:pPr lvl="0" algn="l" defTabSz="673503" rtl="0">
              <a:lnSpc>
                <a:spcPts val="2400"/>
              </a:lnSpc>
              <a:spcAft>
                <a:spcPts val="1200"/>
              </a:spcAft>
              <a:defRPr/>
            </a:pPr>
            <a:r>
              <a:rPr lang="en-US" sz="900" dirty="0"/>
              <a:t>When Typhoon Santi occurred, </a:t>
            </a:r>
            <a:r>
              <a:rPr lang="en-US" sz="900" dirty="0" err="1"/>
              <a:t>Aloma’s</a:t>
            </a:r>
            <a:r>
              <a:rPr lang="en-US" sz="900" dirty="0"/>
              <a:t> village in the Philippines was a scene of devastation – high winds and high seas battered the barren stretch of sand. </a:t>
            </a:r>
            <a:r>
              <a:rPr lang="en-US" sz="900" dirty="0" err="1"/>
              <a:t>Aloma</a:t>
            </a:r>
            <a:r>
              <a:rPr lang="en-US" sz="900" dirty="0"/>
              <a:t> lost her home but she was determined to rebuild her life and after participating in the Integrated Community Development Program, supported by Caritas Australia. </a:t>
            </a:r>
          </a:p>
          <a:p>
            <a:pPr lvl="0" algn="l" defTabSz="673503" rtl="0">
              <a:lnSpc>
                <a:spcPts val="2400"/>
              </a:lnSpc>
              <a:spcAft>
                <a:spcPts val="1200"/>
              </a:spcAft>
              <a:defRPr/>
            </a:pPr>
            <a:endParaRPr lang="en-US" sz="900" dirty="0"/>
          </a:p>
          <a:p>
            <a:pPr algn="l" rtl="0">
              <a:lnSpc>
                <a:spcPts val="2400"/>
              </a:lnSpc>
              <a:spcAft>
                <a:spcPts val="1200"/>
              </a:spcAft>
            </a:pPr>
            <a:r>
              <a:rPr lang="en-US" sz="900" dirty="0" err="1"/>
              <a:t>Aloma</a:t>
            </a:r>
            <a:r>
              <a:rPr lang="en-US" sz="900" dirty="0"/>
              <a:t> learnt bookkeeping and ecological conservations skills, and along with </a:t>
            </a:r>
            <a:r>
              <a:rPr lang="en-AU" sz="900" dirty="0"/>
              <a:t>others in the community, undertook training in disaster risk reduction (DRR). She learnt how to manage the logistics of disaster response, and together with her husband took part in first-aid training.</a:t>
            </a:r>
          </a:p>
          <a:p>
            <a:pPr algn="l" rtl="0">
              <a:lnSpc>
                <a:spcPts val="2400"/>
              </a:lnSpc>
              <a:spcAft>
                <a:spcPts val="1200"/>
              </a:spcAft>
            </a:pPr>
            <a:endParaRPr lang="en-AU" sz="900" dirty="0"/>
          </a:p>
          <a:p>
            <a:pPr>
              <a:lnSpc>
                <a:spcPts val="2400"/>
              </a:lnSpc>
              <a:spcAft>
                <a:spcPts val="1200"/>
              </a:spcAft>
            </a:pPr>
            <a:r>
              <a:rPr lang="en-AU" sz="900" dirty="0" err="1"/>
              <a:t>Aloma</a:t>
            </a:r>
            <a:r>
              <a:rPr lang="en-AU" sz="900" dirty="0"/>
              <a:t> is now a member of Barangay Disaster Risk Reduction Management Council. She communicates with the Municipal Disaster Risk Reduction Office to receive updates on typhoons, sends warnings and updates to the community via group chats and prepares the evacuation centres by checking the supplies of medicine, food and water. She also leads the community to trim trees to prevent accidents during a typhoon.</a:t>
            </a:r>
          </a:p>
          <a:p>
            <a:pPr>
              <a:lnSpc>
                <a:spcPts val="2400"/>
              </a:lnSpc>
              <a:spcAft>
                <a:spcPts val="1200"/>
              </a:spcAft>
            </a:pPr>
            <a:endParaRPr lang="en-AU" sz="900" dirty="0"/>
          </a:p>
          <a:p>
            <a:pPr>
              <a:lnSpc>
                <a:spcPts val="2400"/>
              </a:lnSpc>
              <a:spcAft>
                <a:spcPts val="1200"/>
              </a:spcAft>
            </a:pPr>
            <a:r>
              <a:rPr lang="en-AU" sz="900" dirty="0"/>
              <a:t>“My knowledge, skill and trainings in terms of DRR I may able to apply during the typhoon. I can say that I can lead other people, to guide them what to do first and what to prepare during natural disaster because I am part of Barangay Disaster Reduction. I am also responsible for keeping everyone safe,” </a:t>
            </a:r>
            <a:r>
              <a:rPr lang="en-AU" sz="900" dirty="0" err="1"/>
              <a:t>Aloma</a:t>
            </a:r>
            <a:r>
              <a:rPr lang="en-AU" sz="900" dirty="0"/>
              <a:t> says. “In times of calamities, I join the logistic and relief committee and I take charge of purchasing and securing supplies like stockpiling of food and medicines before and after the typhoon.”</a:t>
            </a:r>
          </a:p>
          <a:p>
            <a:pPr>
              <a:lnSpc>
                <a:spcPts val="2400"/>
              </a:lnSpc>
              <a:spcAft>
                <a:spcPts val="1200"/>
              </a:spcAft>
            </a:pPr>
            <a:endParaRPr lang="en-AU" sz="900" dirty="0"/>
          </a:p>
          <a:p>
            <a:pPr>
              <a:lnSpc>
                <a:spcPts val="2400"/>
              </a:lnSpc>
              <a:spcAft>
                <a:spcPts val="1200"/>
              </a:spcAft>
            </a:pPr>
            <a:r>
              <a:rPr lang="en-AU" sz="900" dirty="0"/>
              <a:t>With </a:t>
            </a:r>
            <a:r>
              <a:rPr lang="en-AU" sz="900" dirty="0" err="1"/>
              <a:t>Aloma’s</a:t>
            </a:r>
            <a:r>
              <a:rPr lang="en-AU" sz="900" dirty="0"/>
              <a:t> training, her confidence grew, and so did her awareness of the role she could play in caring for the land.</a:t>
            </a:r>
          </a:p>
          <a:p>
            <a:pPr>
              <a:lnSpc>
                <a:spcPts val="2400"/>
              </a:lnSpc>
              <a:spcAft>
                <a:spcPts val="1200"/>
              </a:spcAft>
            </a:pPr>
            <a:endParaRPr lang="en-AU" sz="900" dirty="0"/>
          </a:p>
          <a:p>
            <a:pPr>
              <a:lnSpc>
                <a:spcPts val="2400"/>
              </a:lnSpc>
              <a:spcAft>
                <a:spcPts val="1200"/>
              </a:spcAft>
            </a:pPr>
            <a:r>
              <a:rPr lang="en-AU" sz="900" dirty="0"/>
              <a:t>“The greatest change in my life was to realise that the environment is very important,” </a:t>
            </a:r>
            <a:r>
              <a:rPr lang="en-AU" sz="900" dirty="0" err="1"/>
              <a:t>Aloma</a:t>
            </a:r>
            <a:r>
              <a:rPr lang="en-AU" sz="900" dirty="0"/>
              <a:t> explains. “We grew up cutting down all the trees around us, including the mangroves… and using [them] for firewood. Now, instead, we are planting the mangroves for our own protection. It is important to protect the environment. We are in a coastal area, and mangroves will protect us from a tsunami or flooding.”</a:t>
            </a:r>
          </a:p>
          <a:p>
            <a:pPr>
              <a:lnSpc>
                <a:spcPts val="2400"/>
              </a:lnSpc>
              <a:spcAft>
                <a:spcPts val="1200"/>
              </a:spcAft>
            </a:pPr>
            <a:endParaRPr lang="en-AU" sz="900" dirty="0"/>
          </a:p>
          <a:p>
            <a:pPr>
              <a:lnSpc>
                <a:spcPts val="2400"/>
              </a:lnSpc>
              <a:spcAft>
                <a:spcPts val="1200"/>
              </a:spcAft>
            </a:pPr>
            <a:r>
              <a:rPr lang="en-US" sz="900" dirty="0" err="1"/>
              <a:t>Aloma</a:t>
            </a:r>
            <a:r>
              <a:rPr lang="en-US" sz="900" dirty="0"/>
              <a:t> and her community have built a mangrove nursery. These mangroves provide a good breeding ground for fish, which has become a major source of income for the different families in her village. It does not only benefit </a:t>
            </a:r>
            <a:r>
              <a:rPr lang="en-US" sz="900" dirty="0" err="1"/>
              <a:t>Aloma’s</a:t>
            </a:r>
            <a:r>
              <a:rPr lang="en-US" sz="900" dirty="0"/>
              <a:t> village, but the </a:t>
            </a:r>
            <a:r>
              <a:rPr lang="en-US" sz="900" dirty="0" err="1"/>
              <a:t>neighbouring</a:t>
            </a:r>
            <a:r>
              <a:rPr lang="en-US" sz="900" dirty="0"/>
              <a:t> villages as well. 50,000 mangrove trees have been planted which helps to protect the area from storm surges and coastal erosion. The mangroves also help to protect and regenerate local wildlife.</a:t>
            </a:r>
          </a:p>
          <a:p>
            <a:pPr>
              <a:lnSpc>
                <a:spcPts val="2400"/>
              </a:lnSpc>
              <a:spcAft>
                <a:spcPts val="1200"/>
              </a:spcAft>
            </a:pPr>
            <a:endParaRPr lang="en-US" sz="900" dirty="0"/>
          </a:p>
          <a:p>
            <a:pPr>
              <a:lnSpc>
                <a:spcPts val="2400"/>
              </a:lnSpc>
              <a:spcAft>
                <a:spcPts val="1200"/>
              </a:spcAft>
            </a:pPr>
            <a:r>
              <a:rPr lang="en-PH" sz="900" dirty="0"/>
              <a:t>“As the others [in my community] say, ‘Alone, one can do little, but together, we can do much better,’” says </a:t>
            </a:r>
            <a:r>
              <a:rPr lang="en-PH" sz="900" dirty="0" err="1"/>
              <a:t>Aloma</a:t>
            </a:r>
            <a:r>
              <a:rPr lang="en-PH" sz="900" dirty="0"/>
              <a:t>.</a:t>
            </a:r>
            <a:endParaRPr lang="en-AU" sz="900" dirty="0"/>
          </a:p>
          <a:p>
            <a:pPr lvl="0" algn="l" defTabSz="673503" rtl="0">
              <a:lnSpc>
                <a:spcPts val="2400"/>
              </a:lnSpc>
              <a:spcAft>
                <a:spcPts val="1200"/>
              </a:spcAft>
              <a:defRPr/>
            </a:pP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38</a:t>
            </a:fld>
            <a:endParaRPr lang="en-US"/>
          </a:p>
        </p:txBody>
      </p:sp>
    </p:spTree>
    <p:extLst>
      <p:ext uri="{BB962C8B-B14F-4D97-AF65-F5344CB8AC3E}">
        <p14:creationId xmlns:p14="http://schemas.microsoft.com/office/powerpoint/2010/main" val="42751724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800" dirty="0"/>
              <a:t>Reflect on the ways in which caring for our common home helps the world’s most vulnerable communities.</a:t>
            </a:r>
          </a:p>
          <a:p>
            <a:pPr marL="342900" indent="-342900" algn="l">
              <a:lnSpc>
                <a:spcPct val="114000"/>
              </a:lnSpc>
              <a:spcAft>
                <a:spcPts val="844"/>
              </a:spcAft>
              <a:buFont typeface="Wingdings" panose="05000000000000000000" pitchFamily="2" charset="2"/>
              <a:buChar char="§"/>
            </a:pPr>
            <a:r>
              <a:rPr lang="en-AU" sz="800" dirty="0"/>
              <a:t>What changes at personal/local/regional/global levels will make way for justice and flourishing? </a:t>
            </a:r>
          </a:p>
          <a:p>
            <a:endParaRPr lang="en-AU" i="1" dirty="0"/>
          </a:p>
          <a:p>
            <a:r>
              <a:rPr lang="en-AU" i="1" dirty="0"/>
              <a:t>(pause)</a:t>
            </a:r>
          </a:p>
          <a:p>
            <a:endParaRPr lang="en-AU" dirty="0"/>
          </a:p>
          <a:p>
            <a:r>
              <a:rPr lang="en-AU" b="1" dirty="0"/>
              <a:t>RESPOND</a:t>
            </a:r>
          </a:p>
          <a:p>
            <a:pPr>
              <a:lnSpc>
                <a:spcPct val="114000"/>
              </a:lnSpc>
              <a:spcAft>
                <a:spcPts val="844"/>
              </a:spcAft>
            </a:pPr>
            <a:endParaRPr lang="en-AU" sz="900" dirty="0"/>
          </a:p>
          <a:p>
            <a:pPr>
              <a:lnSpc>
                <a:spcPct val="114000"/>
              </a:lnSpc>
              <a:spcAft>
                <a:spcPts val="844"/>
              </a:spcAft>
            </a:pPr>
            <a:r>
              <a:rPr lang="en-AU" sz="900" dirty="0"/>
              <a:t>Jesus, you hear “both the cry of the earth and the cry of the poor.”  </a:t>
            </a:r>
          </a:p>
          <a:p>
            <a:pPr>
              <a:lnSpc>
                <a:spcPct val="114000"/>
              </a:lnSpc>
              <a:spcAft>
                <a:spcPts val="844"/>
              </a:spcAft>
            </a:pPr>
            <a:endParaRPr lang="en-AU" sz="900" b="1" dirty="0"/>
          </a:p>
          <a:p>
            <a:pPr>
              <a:lnSpc>
                <a:spcPct val="114000"/>
              </a:lnSpc>
              <a:spcAft>
                <a:spcPts val="844"/>
              </a:spcAft>
            </a:pPr>
            <a:r>
              <a:rPr lang="en-AU" sz="900" b="1" dirty="0"/>
              <a:t>May we follow the way of care.</a:t>
            </a: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39</a:t>
            </a:fld>
            <a:endParaRPr lang="en-US"/>
          </a:p>
        </p:txBody>
      </p:sp>
    </p:spTree>
    <p:extLst>
      <p:ext uri="{BB962C8B-B14F-4D97-AF65-F5344CB8AC3E}">
        <p14:creationId xmlns:p14="http://schemas.microsoft.com/office/powerpoint/2010/main" val="18016193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13 Jesus is taken down from the cross</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b="1" dirty="0"/>
          </a:p>
          <a:p>
            <a:pPr>
              <a:lnSpc>
                <a:spcPts val="2400"/>
              </a:lnSpc>
              <a:spcAft>
                <a:spcPts val="1200"/>
              </a:spcAft>
            </a:pPr>
            <a:r>
              <a:rPr lang="en-AU" sz="900" dirty="0"/>
              <a:t>A secret follower of Jesus named Joseph of </a:t>
            </a:r>
            <a:r>
              <a:rPr lang="en-AU" sz="900" dirty="0" err="1"/>
              <a:t>Arimathaea</a:t>
            </a:r>
            <a:r>
              <a:rPr lang="en-AU" sz="900" dirty="0"/>
              <a:t> asks Pilate if he can remove the body of Jesus from the cross. Pilate allows it, so Joseph and another follower named Nicodemus take it away and prepare it for burial. They wrap Jesus body in linen cloths, with spices of myrrh and aloes, then they lay it in a new tomb in the garden, near to where Jesus was crucified. </a:t>
            </a:r>
            <a:endParaRPr lang="en-US" sz="1100" dirty="0"/>
          </a:p>
          <a:p>
            <a:endParaRPr lang="en-AU" dirty="0"/>
          </a:p>
          <a:p>
            <a:r>
              <a:rPr lang="en-AU" i="1" dirty="0"/>
              <a:t>(pause)</a:t>
            </a:r>
          </a:p>
          <a:p>
            <a:endParaRPr lang="en-AU" dirty="0"/>
          </a:p>
          <a:p>
            <a:pPr>
              <a:lnSpc>
                <a:spcPts val="2400"/>
              </a:lnSpc>
              <a:spcAft>
                <a:spcPts val="1200"/>
              </a:spcAft>
            </a:pPr>
            <a:r>
              <a:rPr lang="en-AU" sz="900" dirty="0"/>
              <a:t>Joseph of </a:t>
            </a:r>
            <a:r>
              <a:rPr lang="en-AU" sz="900" dirty="0" err="1"/>
              <a:t>Arimathaea</a:t>
            </a:r>
            <a:r>
              <a:rPr lang="en-AU" sz="900" dirty="0"/>
              <a:t> kept his care for Jesus secret because he was afraid of what might happen if it became public. But his fear did not keep him from acting with care and human dignity.</a:t>
            </a:r>
          </a:p>
          <a:p>
            <a:pPr>
              <a:lnSpc>
                <a:spcPts val="2400"/>
              </a:lnSpc>
              <a:spcAft>
                <a:spcPts val="1200"/>
              </a:spcAft>
            </a:pPr>
            <a:endParaRPr lang="en-AU" sz="900" dirty="0"/>
          </a:p>
          <a:p>
            <a:pPr>
              <a:lnSpc>
                <a:spcPts val="2400"/>
              </a:lnSpc>
              <a:spcAft>
                <a:spcPts val="1200"/>
              </a:spcAft>
            </a:pPr>
            <a:r>
              <a:rPr lang="en-AU" sz="900" dirty="0"/>
              <a:t>____________</a:t>
            </a:r>
          </a:p>
          <a:p>
            <a:pPr>
              <a:lnSpc>
                <a:spcPts val="2400"/>
              </a:lnSpc>
              <a:spcAft>
                <a:spcPts val="1200"/>
              </a:spcAft>
            </a:pPr>
            <a:endParaRPr lang="en-AU" sz="9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000" dirty="0"/>
              <a:t>Matthew 27:57–58</a:t>
            </a:r>
            <a:r>
              <a:rPr lang="en-AU" sz="900" dirty="0"/>
              <a:t>, Mark 15:42–45, Luke 23:50–52, John 19:38</a:t>
            </a:r>
            <a:endParaRPr lang="en-AU" sz="1000" dirty="0"/>
          </a:p>
          <a:p>
            <a:pPr>
              <a:lnSpc>
                <a:spcPts val="2400"/>
              </a:lnSpc>
              <a:spcAft>
                <a:spcPts val="1200"/>
              </a:spcAft>
            </a:pPr>
            <a:r>
              <a:rPr lang="en-AU" sz="900" dirty="0"/>
              <a:t> </a:t>
            </a:r>
          </a:p>
        </p:txBody>
      </p:sp>
      <p:sp>
        <p:nvSpPr>
          <p:cNvPr id="4" name="Slide Number Placeholder 3"/>
          <p:cNvSpPr>
            <a:spLocks noGrp="1"/>
          </p:cNvSpPr>
          <p:nvPr>
            <p:ph type="sldNum" sz="quarter" idx="5"/>
          </p:nvPr>
        </p:nvSpPr>
        <p:spPr/>
        <p:txBody>
          <a:bodyPr/>
          <a:lstStyle/>
          <a:p>
            <a:fld id="{CBA13E7F-FD71-DB40-B9E9-8826BD0F7150}" type="slidenum">
              <a:rPr lang="en-US" smtClean="0"/>
              <a:t>40</a:t>
            </a:fld>
            <a:endParaRPr lang="en-US"/>
          </a:p>
        </p:txBody>
      </p:sp>
    </p:spTree>
    <p:extLst>
      <p:ext uri="{BB962C8B-B14F-4D97-AF65-F5344CB8AC3E}">
        <p14:creationId xmlns:p14="http://schemas.microsoft.com/office/powerpoint/2010/main" val="2396395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000"/>
              </a:lnSpc>
              <a:spcAft>
                <a:spcPts val="844"/>
              </a:spcAft>
            </a:pPr>
            <a:r>
              <a:rPr lang="en-AU" sz="900" b="1" dirty="0"/>
              <a:t>LAXMI’S STORY</a:t>
            </a:r>
          </a:p>
          <a:p>
            <a:pPr>
              <a:lnSpc>
                <a:spcPct val="114000"/>
              </a:lnSpc>
              <a:spcAft>
                <a:spcPts val="844"/>
              </a:spcAft>
            </a:pPr>
            <a:endParaRPr lang="en-AU" sz="900" dirty="0"/>
          </a:p>
          <a:p>
            <a:pPr>
              <a:lnSpc>
                <a:spcPts val="2400"/>
              </a:lnSpc>
              <a:spcAft>
                <a:spcPts val="1200"/>
              </a:spcAft>
            </a:pPr>
            <a:r>
              <a:rPr lang="en-AU" sz="900" dirty="0"/>
              <a:t>Laxmi is committed to justice and dignity too. She is 16 and lives with her mother and siblings in Nepal’s </a:t>
            </a:r>
            <a:r>
              <a:rPr lang="en-AU" sz="900" dirty="0" err="1"/>
              <a:t>Jajarkot</a:t>
            </a:r>
            <a:r>
              <a:rPr lang="en-AU" sz="900" dirty="0"/>
              <a:t> district, one of the least developed areas in the remote </a:t>
            </a:r>
            <a:r>
              <a:rPr lang="en-AU" sz="900" dirty="0" err="1"/>
              <a:t>Karnali</a:t>
            </a:r>
            <a:r>
              <a:rPr lang="en-AU" sz="900" dirty="0"/>
              <a:t> province, with almost half of the population living below the poverty line. Girls and young women in remote Nepal face numerous challenges in their everyday life. Despite the economic hardship their family faced, Laxmi’s parents were determined that their daughter receive an education.</a:t>
            </a:r>
          </a:p>
          <a:p>
            <a:pPr>
              <a:lnSpc>
                <a:spcPts val="2400"/>
              </a:lnSpc>
              <a:spcAft>
                <a:spcPts val="1200"/>
              </a:spcAft>
            </a:pPr>
            <a:endParaRPr lang="en-AU" sz="900" dirty="0"/>
          </a:p>
          <a:p>
            <a:pPr>
              <a:lnSpc>
                <a:spcPts val="2400"/>
              </a:lnSpc>
              <a:spcAft>
                <a:spcPts val="1200"/>
              </a:spcAft>
            </a:pPr>
            <a:r>
              <a:rPr lang="en-AU" sz="900" dirty="0"/>
              <a:t>Laxmi joined the child’s club at her school that was run with the support of Caritas Australia’s partner organisation, Caritas Nepal, through the Nepal Livelihoods and Resilience Program. These clubs support students to participate in extracurricular activities to develop their speaking, writing and leadership skills. The children also organise awareness-raising activities such as public rallies, street dramas and creating posters that highlight issues such as child rights. Since 2018, Caritas Nepal has supported more than 5,000 children through the child's clubs. </a:t>
            </a:r>
          </a:p>
          <a:p>
            <a:pPr>
              <a:lnSpc>
                <a:spcPts val="2400"/>
              </a:lnSpc>
              <a:spcAft>
                <a:spcPts val="1200"/>
              </a:spcAft>
            </a:pPr>
            <a:endParaRPr lang="en-AU" sz="900" dirty="0"/>
          </a:p>
          <a:p>
            <a:pPr>
              <a:lnSpc>
                <a:spcPts val="2400"/>
              </a:lnSpc>
              <a:spcAft>
                <a:spcPts val="1200"/>
              </a:spcAft>
            </a:pPr>
            <a:r>
              <a:rPr lang="en-AU" sz="900" dirty="0"/>
              <a:t>Access to clean water had long been an issue at Laxmi’s school. Laxmi, who was elected chairperson of her child’s club, together with other club members lobbied the school administration, the ward office and the municipality office until they eventually agreed to construct a series of water taps on the school grounds. This experience made Laxmi realise that her voice matters, and that her actions can make a difference. “Now, I know where to speak, what to speak. However big the gathering might be, I'm not afraid to speak,” she said.</a:t>
            </a:r>
          </a:p>
          <a:p>
            <a:pPr>
              <a:lnSpc>
                <a:spcPts val="2400"/>
              </a:lnSpc>
              <a:spcAft>
                <a:spcPts val="1200"/>
              </a:spcAft>
            </a:pPr>
            <a:endParaRPr lang="en-AU" sz="900" dirty="0"/>
          </a:p>
          <a:p>
            <a:pPr>
              <a:lnSpc>
                <a:spcPts val="2400"/>
              </a:lnSpc>
              <a:spcAft>
                <a:spcPts val="1200"/>
              </a:spcAft>
            </a:pPr>
            <a:r>
              <a:rPr lang="en-AU" sz="900" dirty="0"/>
              <a:t>Laxmi has graduated from her secondary school and is now studying engineering. She continues to be involved in the child's club, serving as an advisor and mentor to the next generation of young leaders. The impact Laxmi has made will continue for generations to come.</a:t>
            </a:r>
          </a:p>
          <a:p>
            <a:pPr>
              <a:lnSpc>
                <a:spcPts val="2400"/>
              </a:lnSpc>
              <a:spcAft>
                <a:spcPts val="1200"/>
              </a:spcAft>
            </a:pP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5</a:t>
            </a:fld>
            <a:endParaRPr lang="en-US"/>
          </a:p>
        </p:txBody>
      </p:sp>
    </p:spTree>
    <p:extLst>
      <p:ext uri="{BB962C8B-B14F-4D97-AF65-F5344CB8AC3E}">
        <p14:creationId xmlns:p14="http://schemas.microsoft.com/office/powerpoint/2010/main" val="30344881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ARSAD’S STORY</a:t>
            </a:r>
          </a:p>
          <a:p>
            <a:endParaRPr lang="en-AU" dirty="0"/>
          </a:p>
          <a:p>
            <a:pPr>
              <a:lnSpc>
                <a:spcPts val="2400"/>
              </a:lnSpc>
              <a:spcAft>
                <a:spcPts val="1200"/>
              </a:spcAft>
            </a:pPr>
            <a:r>
              <a:rPr lang="en-US" sz="900" kern="1200" dirty="0"/>
              <a:t>Human dignity and its connection to health and wellbeing are central themes in </a:t>
            </a:r>
            <a:r>
              <a:rPr lang="en-US" sz="900" kern="1200" dirty="0" err="1"/>
              <a:t>Arsad’s</a:t>
            </a:r>
            <a:r>
              <a:rPr lang="en-US" sz="900" kern="1200" dirty="0"/>
              <a:t> story. </a:t>
            </a:r>
          </a:p>
          <a:p>
            <a:pPr>
              <a:lnSpc>
                <a:spcPts val="2400"/>
              </a:lnSpc>
              <a:spcAft>
                <a:spcPts val="1200"/>
              </a:spcAft>
            </a:pPr>
            <a:endParaRPr lang="en-US" sz="900" kern="1200" dirty="0"/>
          </a:p>
          <a:p>
            <a:pPr>
              <a:lnSpc>
                <a:spcPts val="2400"/>
              </a:lnSpc>
              <a:spcAft>
                <a:spcPts val="1200"/>
              </a:spcAft>
            </a:pPr>
            <a:r>
              <a:rPr lang="en-US" sz="900" kern="1200" dirty="0" err="1"/>
              <a:t>Arsad</a:t>
            </a:r>
            <a:r>
              <a:rPr lang="en-US" sz="900" kern="1200" dirty="0"/>
              <a:t> lives in the </a:t>
            </a:r>
            <a:r>
              <a:rPr lang="en-US" sz="900" kern="1200" dirty="0" err="1"/>
              <a:t>Pandeglang</a:t>
            </a:r>
            <a:r>
              <a:rPr lang="en-US" sz="900" kern="1200" dirty="0"/>
              <a:t> region of Indonesia’s western most Banten province. Three families live in his household including his parents, his wife </a:t>
            </a:r>
            <a:r>
              <a:rPr lang="en-US" sz="900" kern="1200" dirty="0" err="1"/>
              <a:t>Kasniti</a:t>
            </a:r>
            <a:r>
              <a:rPr lang="en-US" sz="900" kern="1200" dirty="0"/>
              <a:t>, his three children, aged 4, 17 and his 20-year-old daughter, her husband and their four-month-old son.</a:t>
            </a:r>
          </a:p>
          <a:p>
            <a:pPr>
              <a:lnSpc>
                <a:spcPts val="2400"/>
              </a:lnSpc>
              <a:spcAft>
                <a:spcPts val="1200"/>
              </a:spcAft>
            </a:pPr>
            <a:endParaRPr lang="en-US" sz="900" kern="1200" dirty="0"/>
          </a:p>
          <a:p>
            <a:pPr>
              <a:lnSpc>
                <a:spcPts val="2400"/>
              </a:lnSpc>
              <a:spcAft>
                <a:spcPts val="1200"/>
              </a:spcAft>
            </a:pPr>
            <a:r>
              <a:rPr lang="en-US" sz="900" kern="1200" dirty="0"/>
              <a:t>The </a:t>
            </a:r>
            <a:r>
              <a:rPr lang="en-US" sz="900" kern="1200" dirty="0" err="1"/>
              <a:t>Pandeglang</a:t>
            </a:r>
            <a:r>
              <a:rPr lang="en-US" sz="900" kern="1200" dirty="0"/>
              <a:t> region has very few employment opportunities, poor roads and infrastructure. </a:t>
            </a:r>
            <a:r>
              <a:rPr lang="en-US" sz="900" kern="1200" dirty="0" err="1"/>
              <a:t>Arsad</a:t>
            </a:r>
            <a:r>
              <a:rPr lang="en-US" sz="900" kern="1200" dirty="0"/>
              <a:t> is a rice farmer who also grows vegetables to feed and support his family. </a:t>
            </a:r>
            <a:r>
              <a:rPr lang="en-US" sz="900" kern="1200" dirty="0" err="1"/>
              <a:t>Arsad</a:t>
            </a:r>
            <a:r>
              <a:rPr lang="en-US" sz="900" kern="1200" dirty="0"/>
              <a:t> did not have a toilet in his house and his family had to walk a long distance into the forest to the district’s open defecation area. It was worse at night with the danger of snakes. </a:t>
            </a:r>
          </a:p>
          <a:p>
            <a:pPr>
              <a:lnSpc>
                <a:spcPts val="2400"/>
              </a:lnSpc>
              <a:spcAft>
                <a:spcPts val="1200"/>
              </a:spcAft>
            </a:pPr>
            <a:endParaRPr lang="en-US" sz="900" kern="1200" dirty="0"/>
          </a:p>
          <a:p>
            <a:pPr>
              <a:lnSpc>
                <a:spcPts val="2400"/>
              </a:lnSpc>
              <a:spcAft>
                <a:spcPts val="1200"/>
              </a:spcAft>
            </a:pPr>
            <a:r>
              <a:rPr lang="en-US" sz="900" kern="1200" dirty="0"/>
              <a:t>"We thought it was normal, even though we have to face our fear every time,” says </a:t>
            </a:r>
            <a:r>
              <a:rPr lang="en-US" sz="900" kern="1200" dirty="0" err="1"/>
              <a:t>Kasniti</a:t>
            </a:r>
            <a:r>
              <a:rPr lang="en-US" sz="900" kern="1200" dirty="0"/>
              <a:t>, </a:t>
            </a:r>
            <a:r>
              <a:rPr lang="en-US" sz="900" kern="1200" dirty="0" err="1"/>
              <a:t>Arsad’s</a:t>
            </a:r>
            <a:r>
              <a:rPr lang="en-US" sz="900" kern="1200" dirty="0"/>
              <a:t> wife. “When it was raining or we were sick, it became very troublesome.”</a:t>
            </a:r>
          </a:p>
          <a:p>
            <a:pPr>
              <a:lnSpc>
                <a:spcPts val="2400"/>
              </a:lnSpc>
              <a:spcAft>
                <a:spcPts val="1200"/>
              </a:spcAft>
            </a:pPr>
            <a:endParaRPr lang="en-US" sz="900" kern="1200" dirty="0"/>
          </a:p>
          <a:p>
            <a:pPr>
              <a:lnSpc>
                <a:spcPts val="2400"/>
              </a:lnSpc>
              <a:spcAft>
                <a:spcPts val="1200"/>
              </a:spcAft>
            </a:pPr>
            <a:r>
              <a:rPr lang="en-US" sz="900" kern="1200" dirty="0"/>
              <a:t>Around 45 million people in Indonesia practice open defecation – going to the toilet outdoors in fields, forests, and other open spaces*, with many unaware that it contributes to significant health problems. Open defecation spreads bacterial diseases, and causes diarrhea, which increases the risk of malnutrition for children.** </a:t>
            </a:r>
            <a:r>
              <a:rPr lang="en-US" sz="900" kern="1200" dirty="0" err="1"/>
              <a:t>Arsad’s</a:t>
            </a:r>
            <a:r>
              <a:rPr lang="en-US" sz="900" kern="1200" dirty="0"/>
              <a:t> family was often sick, and open defecation in the community caused many </a:t>
            </a:r>
            <a:r>
              <a:rPr lang="en-US" sz="900" kern="1200" dirty="0" err="1"/>
              <a:t>neighbourhood</a:t>
            </a:r>
            <a:r>
              <a:rPr lang="en-US" sz="900" kern="1200" dirty="0"/>
              <a:t> disputes.</a:t>
            </a:r>
          </a:p>
          <a:p>
            <a:pPr>
              <a:lnSpc>
                <a:spcPts val="2400"/>
              </a:lnSpc>
              <a:spcAft>
                <a:spcPts val="1200"/>
              </a:spcAft>
            </a:pPr>
            <a:endParaRPr lang="en-US" sz="900" kern="1200" dirty="0"/>
          </a:p>
          <a:p>
            <a:pPr>
              <a:lnSpc>
                <a:spcPts val="2400"/>
              </a:lnSpc>
              <a:spcAft>
                <a:spcPts val="1200"/>
              </a:spcAft>
            </a:pPr>
            <a:r>
              <a:rPr lang="en-US" sz="900" kern="1200" dirty="0"/>
              <a:t>When he heard about hygiene and sanitation training run by Caritas Australia, through local partner, Laz </a:t>
            </a:r>
            <a:r>
              <a:rPr lang="en-US" sz="900" kern="1200" dirty="0" err="1"/>
              <a:t>Harfa</a:t>
            </a:r>
            <a:r>
              <a:rPr lang="en-US" sz="900" kern="1200" dirty="0"/>
              <a:t>, he was keen to get involved. The Economic and Community-based Health Development Project encourages community members to save to build their own toilets and to work together to create “open defecation-free” villages. It also aims to boost incomes through sustainable agriculture and other livelihood activities. Through the training, </a:t>
            </a:r>
            <a:r>
              <a:rPr lang="en-US" sz="900" kern="1200" dirty="0" err="1"/>
              <a:t>Arsad</a:t>
            </a:r>
            <a:r>
              <a:rPr lang="en-US" sz="900" kern="1200" dirty="0"/>
              <a:t> gained the confidence to raise awareness about the issue, and was keen to find solutions. He decided to fund and install a toilet and piped water system in his home himself. He learnt financial management skills and became the leader of his local </a:t>
            </a:r>
            <a:r>
              <a:rPr lang="en-US" sz="900" kern="1200" dirty="0" err="1"/>
              <a:t>Arisan</a:t>
            </a:r>
            <a:r>
              <a:rPr lang="en-US" sz="900" kern="1200" dirty="0"/>
              <a:t> </a:t>
            </a:r>
            <a:r>
              <a:rPr lang="en-US" sz="900" kern="1200" dirty="0" err="1"/>
              <a:t>Jamban</a:t>
            </a:r>
            <a:r>
              <a:rPr lang="en-US" sz="900" kern="1200" dirty="0"/>
              <a:t> group where members save money together to build toilets in their homes. </a:t>
            </a:r>
          </a:p>
          <a:p>
            <a:pPr>
              <a:lnSpc>
                <a:spcPts val="2400"/>
              </a:lnSpc>
              <a:spcAft>
                <a:spcPts val="1200"/>
              </a:spcAft>
            </a:pPr>
            <a:endParaRPr lang="en-US" sz="900" kern="1200" dirty="0"/>
          </a:p>
          <a:p>
            <a:pPr>
              <a:lnSpc>
                <a:spcPts val="2400"/>
              </a:lnSpc>
              <a:spcAft>
                <a:spcPts val="1200"/>
              </a:spcAft>
            </a:pPr>
            <a:r>
              <a:rPr lang="en-US" sz="900" kern="1200" dirty="0"/>
              <a:t>The Caritas-supported project has resulted in the installation of around 280 toilets in the community. </a:t>
            </a:r>
          </a:p>
          <a:p>
            <a:pPr>
              <a:lnSpc>
                <a:spcPts val="2400"/>
              </a:lnSpc>
              <a:spcAft>
                <a:spcPts val="1200"/>
              </a:spcAft>
            </a:pPr>
            <a:endParaRPr lang="en-US" sz="900" kern="1200" dirty="0"/>
          </a:p>
          <a:p>
            <a:pPr>
              <a:lnSpc>
                <a:spcPts val="2400"/>
              </a:lnSpc>
              <a:spcAft>
                <a:spcPts val="1200"/>
              </a:spcAft>
            </a:pPr>
            <a:r>
              <a:rPr lang="en-US" sz="900" kern="1200" dirty="0"/>
              <a:t>“Most people at first did not understand about health. Now, they’re willing to listen and they have an easy way to build toilets,”</a:t>
            </a:r>
            <a:r>
              <a:rPr lang="en-US" sz="900" kern="1200" dirty="0" err="1"/>
              <a:t>Arsad</a:t>
            </a:r>
            <a:r>
              <a:rPr lang="en-US" sz="900" kern="1200" dirty="0"/>
              <a:t> says. “We help each other, the ‘togetherness’ is growing. Our solidarity had increased.”</a:t>
            </a:r>
          </a:p>
          <a:p>
            <a:pPr>
              <a:lnSpc>
                <a:spcPts val="2400"/>
              </a:lnSpc>
              <a:spcAft>
                <a:spcPts val="1200"/>
              </a:spcAft>
            </a:pPr>
            <a:r>
              <a:rPr lang="en-US" sz="900" kern="1200" dirty="0"/>
              <a:t> </a:t>
            </a:r>
          </a:p>
          <a:p>
            <a:pPr>
              <a:lnSpc>
                <a:spcPts val="2400"/>
              </a:lnSpc>
              <a:spcAft>
                <a:spcPts val="1200"/>
              </a:spcAft>
            </a:pPr>
            <a:r>
              <a:rPr lang="en-US" sz="900" kern="1200" dirty="0"/>
              <a:t>Imam </a:t>
            </a:r>
            <a:r>
              <a:rPr lang="en-US" sz="900" kern="1200" dirty="0" err="1"/>
              <a:t>Hidayat</a:t>
            </a:r>
            <a:r>
              <a:rPr lang="en-US" sz="900" kern="1200" dirty="0"/>
              <a:t>, Laz </a:t>
            </a:r>
            <a:r>
              <a:rPr lang="en-US" sz="900" kern="1200" dirty="0" err="1"/>
              <a:t>Harfa’s</a:t>
            </a:r>
            <a:r>
              <a:rPr lang="en-US" sz="900" kern="1200" dirty="0"/>
              <a:t> Program Manager explains “</a:t>
            </a:r>
            <a:r>
              <a:rPr lang="en-US" sz="900" kern="1200" dirty="0" err="1"/>
              <a:t>Arsad</a:t>
            </a:r>
            <a:r>
              <a:rPr lang="en-US" sz="900" kern="1200" dirty="0"/>
              <a:t> was the initiator, the first one to change his way of thinking. He set a good example and then slowly encouraged his </a:t>
            </a:r>
            <a:r>
              <a:rPr lang="en-US" sz="900" kern="1200" dirty="0" err="1"/>
              <a:t>neighbours</a:t>
            </a:r>
            <a:r>
              <a:rPr lang="en-US" sz="900" kern="1200" dirty="0"/>
              <a:t> to change for the better.”</a:t>
            </a:r>
          </a:p>
          <a:p>
            <a:pPr>
              <a:lnSpc>
                <a:spcPts val="2400"/>
              </a:lnSpc>
              <a:spcAft>
                <a:spcPts val="1200"/>
              </a:spcAft>
            </a:pPr>
            <a:endParaRPr lang="en-US" sz="900" kern="1200" dirty="0"/>
          </a:p>
          <a:p>
            <a:pPr>
              <a:lnSpc>
                <a:spcPts val="2400"/>
              </a:lnSpc>
              <a:spcAft>
                <a:spcPts val="1200"/>
              </a:spcAft>
            </a:pPr>
            <a:r>
              <a:rPr lang="en-US" sz="900" kern="1200" dirty="0"/>
              <a:t>Nearly 12,000 people have benefitted from the program so far. Improved hygiene and sanitation practices also helped </a:t>
            </a:r>
            <a:r>
              <a:rPr lang="en-US" sz="900" kern="1200" dirty="0" err="1"/>
              <a:t>Arsad’s</a:t>
            </a:r>
            <a:r>
              <a:rPr lang="en-US" sz="900" kern="1200" dirty="0"/>
              <a:t> community during the COVID-19 pandemic, which closed local markets and further reduced the family’s income. Caritas Australia, with Laz </a:t>
            </a:r>
            <a:r>
              <a:rPr lang="en-US" sz="900" kern="1200" dirty="0" err="1"/>
              <a:t>Harfa</a:t>
            </a:r>
            <a:r>
              <a:rPr lang="en-US" sz="900" kern="1200" dirty="0"/>
              <a:t>, shared lifesaving messages on preventing the spread of coronavirus and distributed soap, masks and hygiene kits. They also set up a public rice barn where people could donate rice to share with other community members. </a:t>
            </a:r>
          </a:p>
          <a:p>
            <a:endParaRPr lang="en-US" sz="884" b="0" i="0" kern="1200" dirty="0">
              <a:solidFill>
                <a:schemeClr val="tx1"/>
              </a:solidFill>
              <a:effectLst/>
              <a:latin typeface="+mn-lt"/>
              <a:ea typeface="+mn-ea"/>
              <a:cs typeface="+mn-cs"/>
            </a:endParaRPr>
          </a:p>
          <a:p>
            <a:r>
              <a:rPr lang="en-US" sz="884" b="0" i="0" kern="1200" dirty="0">
                <a:solidFill>
                  <a:schemeClr val="tx1"/>
                </a:solidFill>
                <a:effectLst/>
                <a:latin typeface="+mn-lt"/>
                <a:ea typeface="+mn-ea"/>
                <a:cs typeface="+mn-cs"/>
              </a:rPr>
              <a:t>______________</a:t>
            </a:r>
          </a:p>
          <a:p>
            <a:endParaRPr lang="en-US" sz="884" b="0" i="0" kern="1200" dirty="0">
              <a:solidFill>
                <a:schemeClr val="tx1"/>
              </a:solidFill>
              <a:effectLst/>
              <a:latin typeface="+mn-lt"/>
              <a:ea typeface="+mn-ea"/>
              <a:cs typeface="+mn-cs"/>
            </a:endParaRPr>
          </a:p>
          <a:p>
            <a:r>
              <a:rPr lang="en-US" sz="884" b="0" i="0" kern="1200" dirty="0">
                <a:solidFill>
                  <a:schemeClr val="tx1"/>
                </a:solidFill>
                <a:effectLst/>
                <a:latin typeface="+mn-lt"/>
                <a:ea typeface="+mn-ea"/>
                <a:cs typeface="+mn-cs"/>
              </a:rPr>
              <a:t>* World Bank https://data.worldbank.org/indicator/SH.STA.ODFC.RU.ZS?locations=ID</a:t>
            </a:r>
          </a:p>
          <a:p>
            <a:r>
              <a:rPr lang="en-US" sz="884" b="0" i="0" kern="1200" dirty="0">
                <a:solidFill>
                  <a:schemeClr val="tx1"/>
                </a:solidFill>
                <a:effectLst/>
                <a:latin typeface="+mn-lt"/>
                <a:ea typeface="+mn-ea"/>
                <a:cs typeface="+mn-cs"/>
              </a:rPr>
              <a:t>** World Bank https://blogs.worldbank.org/opendata/open-defecation-nearly-halved-2000-still-practiced-670-million</a:t>
            </a: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41</a:t>
            </a:fld>
            <a:endParaRPr lang="en-US"/>
          </a:p>
        </p:txBody>
      </p:sp>
    </p:spTree>
    <p:extLst>
      <p:ext uri="{BB962C8B-B14F-4D97-AF65-F5344CB8AC3E}">
        <p14:creationId xmlns:p14="http://schemas.microsoft.com/office/powerpoint/2010/main" val="16946438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ct val="114000"/>
              </a:lnSpc>
              <a:spcAft>
                <a:spcPts val="844"/>
              </a:spcAft>
              <a:buFont typeface="Wingdings" panose="05000000000000000000" pitchFamily="2" charset="2"/>
              <a:buChar char="§"/>
            </a:pPr>
            <a:r>
              <a:rPr lang="en-AU" sz="800" dirty="0"/>
              <a:t>What kind of challenges did </a:t>
            </a:r>
            <a:r>
              <a:rPr lang="en-AU" sz="800" dirty="0" err="1"/>
              <a:t>Arsad</a:t>
            </a:r>
            <a:r>
              <a:rPr lang="en-AU" sz="800" dirty="0"/>
              <a:t> and his community have to overcome together?</a:t>
            </a:r>
          </a:p>
          <a:p>
            <a:pPr marL="342900" marR="0" lvl="0" indent="-342900" algn="l" defTabSz="673503" rtl="0" eaLnBrk="1" fontAlgn="auto" latinLnBrk="0" hangingPunct="1">
              <a:lnSpc>
                <a:spcPct val="114000"/>
              </a:lnSpc>
              <a:spcBef>
                <a:spcPts val="0"/>
              </a:spcBef>
              <a:spcAft>
                <a:spcPts val="844"/>
              </a:spcAft>
              <a:buClrTx/>
              <a:buSzTx/>
              <a:buFont typeface="Wingdings" panose="05000000000000000000" pitchFamily="2" charset="2"/>
              <a:buChar char="§"/>
              <a:tabLst/>
              <a:defRPr/>
            </a:pPr>
            <a:r>
              <a:rPr lang="en-AU" sz="900" kern="1200" dirty="0"/>
              <a:t>In </a:t>
            </a:r>
            <a:r>
              <a:rPr lang="en-AU" sz="900" i="1" kern="1200" dirty="0"/>
              <a:t>Fratelli Tutti</a:t>
            </a:r>
            <a:r>
              <a:rPr lang="en-AU" sz="900" kern="1200" dirty="0"/>
              <a:t>, Pope Francis writes, “</a:t>
            </a:r>
            <a:r>
              <a:rPr lang="en-US" sz="900" kern="1200" dirty="0"/>
              <a:t>Social love is a force capable of inspiring new ways of approaching the problems of today’s world</a:t>
            </a:r>
            <a:r>
              <a:rPr lang="en-AU" sz="900" kern="1200" dirty="0"/>
              <a:t>.”* How might this idea of love help with a problem you see or face today?</a:t>
            </a:r>
            <a:endParaRPr lang="en-AU" sz="900" dirty="0"/>
          </a:p>
          <a:p>
            <a:pPr marL="342900" indent="-342900" algn="l">
              <a:lnSpc>
                <a:spcPct val="114000"/>
              </a:lnSpc>
              <a:spcAft>
                <a:spcPts val="844"/>
              </a:spcAft>
              <a:buFont typeface="Wingdings" panose="05000000000000000000" pitchFamily="2" charset="2"/>
              <a:buChar char="§"/>
            </a:pPr>
            <a:endParaRPr lang="en-AU" i="1" dirty="0"/>
          </a:p>
          <a:p>
            <a:r>
              <a:rPr lang="en-AU" i="1" dirty="0"/>
              <a:t>(pause)</a:t>
            </a:r>
          </a:p>
          <a:p>
            <a:endParaRPr lang="en-AU" dirty="0"/>
          </a:p>
          <a:p>
            <a:r>
              <a:rPr lang="en-AU" b="1" dirty="0"/>
              <a:t>RESPOND</a:t>
            </a:r>
          </a:p>
          <a:p>
            <a:endParaRPr lang="en-AU" dirty="0"/>
          </a:p>
          <a:p>
            <a:pPr>
              <a:lnSpc>
                <a:spcPct val="114000"/>
              </a:lnSpc>
              <a:spcAft>
                <a:spcPts val="844"/>
              </a:spcAft>
            </a:pPr>
            <a:r>
              <a:rPr lang="en-AU" sz="800" dirty="0"/>
              <a:t>Jesus, your love beyond measure inspires love in return. </a:t>
            </a:r>
          </a:p>
          <a:p>
            <a:pPr>
              <a:lnSpc>
                <a:spcPct val="114000"/>
              </a:lnSpc>
              <a:spcAft>
                <a:spcPts val="844"/>
              </a:spcAft>
            </a:pPr>
            <a:endParaRPr lang="en-AU" sz="800" dirty="0"/>
          </a:p>
          <a:p>
            <a:pPr>
              <a:lnSpc>
                <a:spcPct val="114000"/>
              </a:lnSpc>
              <a:spcAft>
                <a:spcPts val="844"/>
              </a:spcAft>
            </a:pPr>
            <a:r>
              <a:rPr lang="en-AU" sz="800" b="1" dirty="0"/>
              <a:t>May we follow the way of love.</a:t>
            </a:r>
          </a:p>
          <a:p>
            <a:pPr>
              <a:lnSpc>
                <a:spcPct val="114000"/>
              </a:lnSpc>
              <a:spcAft>
                <a:spcPts val="844"/>
              </a:spcAft>
            </a:pPr>
            <a:endParaRPr lang="en-AU" sz="800" b="1" dirty="0"/>
          </a:p>
          <a:p>
            <a:pPr>
              <a:lnSpc>
                <a:spcPts val="2400"/>
              </a:lnSpc>
              <a:spcAft>
                <a:spcPts val="1200"/>
              </a:spcAft>
            </a:pPr>
            <a:r>
              <a:rPr lang="en-AU" sz="800" dirty="0"/>
              <a:t>____________</a:t>
            </a:r>
          </a:p>
          <a:p>
            <a:pPr>
              <a:lnSpc>
                <a:spcPts val="2400"/>
              </a:lnSpc>
              <a:spcAft>
                <a:spcPts val="1200"/>
              </a:spcAft>
            </a:pPr>
            <a:endParaRPr lang="en-AU" sz="8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 </a:t>
            </a:r>
            <a:r>
              <a:rPr lang="en-AU" sz="900" kern="1200" dirty="0"/>
              <a:t>Pope Francis, </a:t>
            </a:r>
            <a:r>
              <a:rPr lang="en-AU" sz="900" i="1" kern="1200" dirty="0"/>
              <a:t>Fratelli Tutti</a:t>
            </a:r>
            <a:r>
              <a:rPr lang="en-AU" sz="900" kern="1200" dirty="0"/>
              <a:t> n183</a:t>
            </a:r>
            <a:endParaRPr lang="en-AU" sz="900" dirty="0"/>
          </a:p>
          <a:p>
            <a:pPr>
              <a:lnSpc>
                <a:spcPct val="114000"/>
              </a:lnSpc>
              <a:spcAft>
                <a:spcPts val="844"/>
              </a:spcAft>
            </a:pPr>
            <a:endParaRPr lang="en-AU" sz="800" b="1"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42</a:t>
            </a:fld>
            <a:endParaRPr lang="en-US"/>
          </a:p>
        </p:txBody>
      </p:sp>
    </p:spTree>
    <p:extLst>
      <p:ext uri="{BB962C8B-B14F-4D97-AF65-F5344CB8AC3E}">
        <p14:creationId xmlns:p14="http://schemas.microsoft.com/office/powerpoint/2010/main" val="36832825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14 Jesus is laid in the tomb</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b="1" dirty="0"/>
          </a:p>
          <a:p>
            <a:pPr>
              <a:lnSpc>
                <a:spcPts val="2400"/>
              </a:lnSpc>
              <a:spcAft>
                <a:spcPts val="1200"/>
              </a:spcAft>
            </a:pPr>
            <a:r>
              <a:rPr lang="en-AU" sz="900" dirty="0">
                <a:latin typeface="Arial"/>
                <a:cs typeface="Arial"/>
              </a:rPr>
              <a:t>Joseph of </a:t>
            </a:r>
            <a:r>
              <a:rPr lang="en-AU" sz="900" dirty="0" err="1">
                <a:latin typeface="Arial"/>
                <a:cs typeface="Arial"/>
              </a:rPr>
              <a:t>Arimathaea</a:t>
            </a:r>
            <a:r>
              <a:rPr lang="en-AU" sz="900" dirty="0">
                <a:latin typeface="Arial"/>
                <a:cs typeface="Arial"/>
              </a:rPr>
              <a:t> and Nicodemus wrap Jesus's body in linen cloths, with myrrh and aloes, then they lay it in a new tomb in the garden, near to where Jesus was crucified.</a:t>
            </a:r>
            <a:endParaRPr lang="en-US" sz="900" dirty="0"/>
          </a:p>
          <a:p>
            <a:endParaRPr lang="en-AU" dirty="0"/>
          </a:p>
          <a:p>
            <a:r>
              <a:rPr lang="en-AU" i="1" dirty="0"/>
              <a:t>(pause)</a:t>
            </a:r>
          </a:p>
          <a:p>
            <a:endParaRPr lang="en-AU" dirty="0"/>
          </a:p>
          <a:p>
            <a:pPr>
              <a:lnSpc>
                <a:spcPts val="2400"/>
              </a:lnSpc>
              <a:spcAft>
                <a:spcPts val="1200"/>
              </a:spcAft>
            </a:pPr>
            <a:r>
              <a:rPr lang="en-AU" sz="900" dirty="0">
                <a:latin typeface="Arial"/>
                <a:cs typeface="Arial"/>
              </a:rPr>
              <a:t>Having endured a terrible loss, Jesus's friends were afraid and hid themselves away. But soon, compelled by love and courage, Mary Magdalene, Simon Peter and John, would return to the tomb, only to find it empty.</a:t>
            </a:r>
          </a:p>
          <a:p>
            <a:pPr>
              <a:lnSpc>
                <a:spcPts val="2400"/>
              </a:lnSpc>
              <a:spcAft>
                <a:spcPts val="1200"/>
              </a:spcAft>
            </a:pPr>
            <a:endParaRPr lang="en-AU" sz="900" dirty="0">
              <a:latin typeface="Arial"/>
              <a:cs typeface="Arial"/>
            </a:endParaRPr>
          </a:p>
          <a:p>
            <a:pPr>
              <a:lnSpc>
                <a:spcPts val="2400"/>
              </a:lnSpc>
              <a:spcAft>
                <a:spcPts val="1200"/>
              </a:spcAft>
            </a:pPr>
            <a:r>
              <a:rPr lang="en-AU" sz="900" dirty="0"/>
              <a:t>____________</a:t>
            </a:r>
          </a:p>
          <a:p>
            <a:pPr>
              <a:lnSpc>
                <a:spcPts val="2400"/>
              </a:lnSpc>
              <a:spcAft>
                <a:spcPts val="1200"/>
              </a:spcAft>
            </a:pPr>
            <a:endParaRPr lang="en-AU" sz="9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1000" dirty="0"/>
              <a:t>Matthew 27:59–61</a:t>
            </a:r>
            <a:r>
              <a:rPr lang="en-AU" sz="900" dirty="0"/>
              <a:t>, Mark 15:46–47, Luke 23:53–56, John 19:39–42 </a:t>
            </a:r>
            <a:endParaRPr lang="en-AU" sz="1000" dirty="0"/>
          </a:p>
          <a:p>
            <a:pPr>
              <a:lnSpc>
                <a:spcPts val="2400"/>
              </a:lnSpc>
              <a:spcAft>
                <a:spcPts val="1200"/>
              </a:spcAft>
            </a:pP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43</a:t>
            </a:fld>
            <a:endParaRPr lang="en-US"/>
          </a:p>
        </p:txBody>
      </p:sp>
    </p:spTree>
    <p:extLst>
      <p:ext uri="{BB962C8B-B14F-4D97-AF65-F5344CB8AC3E}">
        <p14:creationId xmlns:p14="http://schemas.microsoft.com/office/powerpoint/2010/main" val="3856912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ROSALIE’S STORY</a:t>
            </a:r>
          </a:p>
          <a:p>
            <a:endParaRPr lang="en-AU" dirty="0"/>
          </a:p>
          <a:p>
            <a:pPr>
              <a:lnSpc>
                <a:spcPts val="2400"/>
              </a:lnSpc>
              <a:spcAft>
                <a:spcPts val="1200"/>
              </a:spcAft>
            </a:pPr>
            <a:r>
              <a:rPr lang="en-AU" sz="900" dirty="0"/>
              <a:t>As Rosalie’s story illustrates, actions inspired by love and courage can transform the lives of individuals and their communities for generations.</a:t>
            </a:r>
          </a:p>
          <a:p>
            <a:pPr>
              <a:lnSpc>
                <a:spcPts val="2400"/>
              </a:lnSpc>
              <a:spcAft>
                <a:spcPts val="1200"/>
              </a:spcAft>
            </a:pPr>
            <a:endParaRPr lang="en-AU" sz="900" dirty="0"/>
          </a:p>
          <a:p>
            <a:pPr rtl="0" fontAlgn="base">
              <a:lnSpc>
                <a:spcPts val="2400"/>
              </a:lnSpc>
              <a:spcAft>
                <a:spcPts val="1200"/>
              </a:spcAft>
            </a:pPr>
            <a:r>
              <a:rPr lang="en-AU" sz="900" kern="1200" dirty="0"/>
              <a:t>Rosalie had a tough childhood. Her father passed away when she was just two-years-old and her mother struggled to look after the family on her own. </a:t>
            </a:r>
            <a:r>
              <a:rPr lang="en-US" sz="900" kern="1200" dirty="0"/>
              <a:t>​</a:t>
            </a:r>
          </a:p>
          <a:p>
            <a:pPr rtl="0" fontAlgn="base">
              <a:lnSpc>
                <a:spcPts val="2400"/>
              </a:lnSpc>
              <a:spcAft>
                <a:spcPts val="1200"/>
              </a:spcAft>
            </a:pPr>
            <a:endParaRPr lang="en-US" sz="900" kern="1200" dirty="0"/>
          </a:p>
          <a:p>
            <a:pPr rtl="0" fontAlgn="base">
              <a:lnSpc>
                <a:spcPts val="2400"/>
              </a:lnSpc>
              <a:spcAft>
                <a:spcPts val="1200"/>
              </a:spcAft>
            </a:pPr>
            <a:r>
              <a:rPr lang="en-AU" sz="900" kern="1200" dirty="0"/>
              <a:t>Then, when she was just 15 years old, Rosalie was forced to join the army. </a:t>
            </a:r>
            <a:r>
              <a:rPr lang="en-GB" sz="900" kern="1200" dirty="0"/>
              <a:t>In recent decades, the DRC </a:t>
            </a:r>
            <a:r>
              <a:rPr lang="en-AU" sz="900" kern="1200" dirty="0"/>
              <a:t>has experienced ongoing political instability, violence and conflict, and the recruitment of child soldiers is all too common.</a:t>
            </a:r>
            <a:r>
              <a:rPr lang="en-US" sz="900" kern="1200" dirty="0"/>
              <a:t>​</a:t>
            </a:r>
          </a:p>
          <a:p>
            <a:pPr rtl="0" fontAlgn="base">
              <a:lnSpc>
                <a:spcPts val="2400"/>
              </a:lnSpc>
              <a:spcAft>
                <a:spcPts val="1200"/>
              </a:spcAft>
            </a:pPr>
            <a:endParaRPr lang="en-US" sz="900" kern="1200" dirty="0"/>
          </a:p>
          <a:p>
            <a:pPr rtl="0" fontAlgn="base">
              <a:lnSpc>
                <a:spcPts val="2400"/>
              </a:lnSpc>
              <a:spcAft>
                <a:spcPts val="1200"/>
              </a:spcAft>
            </a:pPr>
            <a:r>
              <a:rPr lang="en-AU" sz="900" kern="1200" dirty="0"/>
              <a:t>Rosalie suddenly found herself forced to transport munitions to soldiers on the battlefield while facing the constant threat of violence inside the military camp. She had to continue to work as a soldier, even after she married and had children because she had no other option – and it was the only life she knew.</a:t>
            </a:r>
            <a:r>
              <a:rPr lang="en-US" sz="900" kern="1200" dirty="0"/>
              <a:t>​ </a:t>
            </a:r>
            <a:r>
              <a:rPr lang="en-AU" sz="900" kern="1200" dirty="0"/>
              <a:t>“I was in the battlefield with my baby on my back,” Rosalie recalls. “I walked with a child in my left hand, a box of ammunition on my head and another child on my back.” </a:t>
            </a:r>
            <a:r>
              <a:rPr lang="en-US" sz="900" kern="1200" dirty="0"/>
              <a:t>​</a:t>
            </a:r>
          </a:p>
          <a:p>
            <a:pPr rtl="0" fontAlgn="base">
              <a:lnSpc>
                <a:spcPts val="2400"/>
              </a:lnSpc>
              <a:spcAft>
                <a:spcPts val="1200"/>
              </a:spcAft>
            </a:pPr>
            <a:endParaRPr lang="en-US" sz="900" kern="1200" dirty="0"/>
          </a:p>
          <a:p>
            <a:pPr rtl="0" fontAlgn="base">
              <a:lnSpc>
                <a:spcPts val="2400"/>
              </a:lnSpc>
              <a:spcAft>
                <a:spcPts val="1200"/>
              </a:spcAft>
            </a:pPr>
            <a:r>
              <a:rPr lang="en-AU" sz="900" kern="1200" dirty="0"/>
              <a:t>When Rosalie was finally demobilised from the army after six years, she was eager to start a new life, free from violence. But like many ex-combatants, Rosalie </a:t>
            </a:r>
            <a:r>
              <a:rPr lang="en-GB" sz="900" kern="1200" dirty="0"/>
              <a:t>found the challenge to adjust to civilian life overwhelming. With her  childhood and education cut short by the war, she had missed out on developing skills that would help her to find secure employment. She struggled to earn a sustainable income and to provide food for her children. There was also prejudice towards ex-combatants in the community.</a:t>
            </a:r>
            <a:r>
              <a:rPr lang="en-US" sz="900" kern="1200" dirty="0"/>
              <a:t>​</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Rosalie was determined to turn her life around for herself and her family. She joined the Protection and Re-Integration of Ex-Combatants program, supported by Caritas Australia, and its local partners, CAFOD and Caritas </a:t>
            </a:r>
            <a:r>
              <a:rPr lang="en-US" sz="900" kern="1200" dirty="0" err="1"/>
              <a:t>Bukavu</a:t>
            </a:r>
            <a:r>
              <a:rPr lang="en-US" sz="900" kern="1200" dirty="0"/>
              <a:t>. She participated in training in accounting, conflict management, gender awareness and human rights and developed a plan for her own small business. ​</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Rosalie also joined a Savings and Internal Lending Community group, which helped her with a loan to start her own small business, selling second-hand shoes and natural remedies. She learnt savings and group management skills and became the group’s president. ​Rosalie has gained essential skills in generating an income while gaining a sense of belonging and community spirit.​ </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“I can eat, dress, maintain my health and help others. My children study and manage to eat twice a day,” Rosalie says. “I have learnt to work hand-in-hand with other members of the community. Really, there is more joy in sharing with others.”​</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From her life as a child soldier, Rosalie has become an entrepreneur and a respected community leader. She is helping other women to save and to start up their own businesses. Her husband also has a better understanding of gender equality and is giving her more support in caring for their seven children – four girls and three boys – who are all healthy and doing well at school.​</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So far, 2500 people have benefitted from this program, and 48 savings and loans groups and five peace committees have been established. The program is set to expand in future, to help young people and other vulnerable community members, in addition to ex-combatants.​</a:t>
            </a:r>
          </a:p>
          <a:p>
            <a:pPr rtl="0" fontAlgn="base">
              <a:lnSpc>
                <a:spcPts val="2400"/>
              </a:lnSpc>
              <a:spcAft>
                <a:spcPts val="1200"/>
              </a:spcAft>
            </a:pPr>
            <a:endParaRPr lang="en-US" sz="900" kern="1200" dirty="0"/>
          </a:p>
          <a:p>
            <a:pPr rtl="0" fontAlgn="base">
              <a:lnSpc>
                <a:spcPts val="2400"/>
              </a:lnSpc>
              <a:spcAft>
                <a:spcPts val="1200"/>
              </a:spcAft>
            </a:pPr>
            <a:r>
              <a:rPr lang="en-US" sz="900" kern="1200" dirty="0"/>
              <a:t>Rosalie is inspiring women and other members of her community to overcome the violence of the past, to work towards a more peaceful and harmonious world for all future generations.​</a:t>
            </a:r>
          </a:p>
          <a:p>
            <a:pPr rtl="0" fontAlgn="base">
              <a:lnSpc>
                <a:spcPts val="2400"/>
              </a:lnSpc>
              <a:spcAft>
                <a:spcPts val="1200"/>
              </a:spcAft>
            </a:pPr>
            <a:endParaRPr lang="en-US" sz="900" kern="1200" dirty="0"/>
          </a:p>
          <a:p>
            <a:pPr rtl="0" fontAlgn="base"/>
            <a:r>
              <a:rPr lang="en-US" sz="884" b="0" i="0" u="none" strike="noStrike" kern="1200" dirty="0">
                <a:solidFill>
                  <a:schemeClr val="tx1"/>
                </a:solidFill>
                <a:effectLst/>
                <a:latin typeface="+mn-lt"/>
                <a:ea typeface="+mn-ea"/>
                <a:cs typeface="+mn-cs"/>
              </a:rPr>
              <a:t> </a:t>
            </a:r>
            <a:r>
              <a:rPr lang="en-US" sz="884" b="0" i="0" kern="1200" dirty="0">
                <a:solidFill>
                  <a:schemeClr val="tx1"/>
                </a:solidFill>
                <a:effectLst/>
                <a:latin typeface="+mn-lt"/>
                <a:ea typeface="+mn-ea"/>
                <a:cs typeface="+mn-cs"/>
              </a:rPr>
              <a:t>​</a:t>
            </a:r>
            <a:r>
              <a:rPr lang="en-AU" sz="884"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BA13E7F-FD71-DB40-B9E9-8826BD0F7150}" type="slidenum">
              <a:rPr lang="en-US" smtClean="0"/>
              <a:t>44</a:t>
            </a:fld>
            <a:endParaRPr lang="en-US"/>
          </a:p>
        </p:txBody>
      </p:sp>
    </p:spTree>
    <p:extLst>
      <p:ext uri="{BB962C8B-B14F-4D97-AF65-F5344CB8AC3E}">
        <p14:creationId xmlns:p14="http://schemas.microsoft.com/office/powerpoint/2010/main" val="9488195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ts val="2400"/>
              </a:lnSpc>
              <a:spcAft>
                <a:spcPts val="1200"/>
              </a:spcAft>
              <a:buFont typeface="Wingdings" panose="05000000000000000000" pitchFamily="2" charset="2"/>
              <a:buChar char="§"/>
            </a:pPr>
            <a:r>
              <a:rPr lang="en-AU" sz="900" dirty="0">
                <a:latin typeface="Arial"/>
                <a:cs typeface="Arial"/>
              </a:rPr>
              <a:t>Contemplate the “courageous challenge” Pope Francis poses in </a:t>
            </a:r>
            <a:r>
              <a:rPr lang="en-AU" sz="900" i="1" dirty="0" err="1">
                <a:latin typeface="Arial"/>
                <a:cs typeface="Arial"/>
              </a:rPr>
              <a:t>Laudato</a:t>
            </a:r>
            <a:r>
              <a:rPr lang="en-AU" sz="900" i="1" dirty="0">
                <a:latin typeface="Arial"/>
                <a:cs typeface="Arial"/>
              </a:rPr>
              <a:t> Si’</a:t>
            </a:r>
            <a:r>
              <a:rPr lang="en-AU" sz="900" dirty="0">
                <a:latin typeface="Arial"/>
                <a:cs typeface="Arial"/>
              </a:rPr>
              <a:t>:</a:t>
            </a:r>
            <a:r>
              <a:rPr lang="en-AU" sz="900" i="1" dirty="0">
                <a:latin typeface="Arial"/>
                <a:cs typeface="Arial"/>
              </a:rPr>
              <a:t> </a:t>
            </a:r>
            <a:r>
              <a:rPr lang="en-AU" sz="900" dirty="0">
                <a:latin typeface="Arial"/>
                <a:cs typeface="Arial"/>
              </a:rPr>
              <a:t>“Let ours be a time remembered for the awakening of a new reverence for life, the firm resolve to achieve sustainability, the quickening of the struggle for justice and peace, and the joyful celebration of life.”</a:t>
            </a:r>
          </a:p>
          <a:p>
            <a:pPr marL="0" indent="0" algn="l">
              <a:lnSpc>
                <a:spcPts val="2400"/>
              </a:lnSpc>
              <a:spcAft>
                <a:spcPts val="1200"/>
              </a:spcAft>
              <a:buFont typeface="Wingdings" panose="05000000000000000000" pitchFamily="2" charset="2"/>
              <a:buNone/>
            </a:pPr>
            <a:endParaRPr lang="en-AU" i="1"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inspire us take up the courageous challenge towards sustainability, justice and peace for all of creation.  </a:t>
            </a:r>
          </a:p>
          <a:p>
            <a:pPr>
              <a:lnSpc>
                <a:spcPts val="2400"/>
              </a:lnSpc>
              <a:spcAft>
                <a:spcPts val="1200"/>
              </a:spcAft>
            </a:pPr>
            <a:endParaRPr lang="en-AU" sz="800" dirty="0"/>
          </a:p>
          <a:p>
            <a:pPr>
              <a:lnSpc>
                <a:spcPts val="2400"/>
              </a:lnSpc>
              <a:spcAft>
                <a:spcPts val="1200"/>
              </a:spcAft>
            </a:pPr>
            <a:r>
              <a:rPr lang="en-AU" sz="800" b="1" dirty="0"/>
              <a:t>May we follow the way of courage.</a:t>
            </a:r>
          </a:p>
          <a:p>
            <a:pPr>
              <a:lnSpc>
                <a:spcPts val="2400"/>
              </a:lnSpc>
              <a:spcAft>
                <a:spcPts val="1200"/>
              </a:spcAft>
            </a:pPr>
            <a:endParaRPr lang="en-AU" sz="800" b="1" dirty="0"/>
          </a:p>
          <a:p>
            <a:pPr>
              <a:lnSpc>
                <a:spcPts val="2400"/>
              </a:lnSpc>
              <a:spcAft>
                <a:spcPts val="1200"/>
              </a:spcAft>
            </a:pPr>
            <a:r>
              <a:rPr lang="en-AU" sz="700" dirty="0"/>
              <a:t>____________</a:t>
            </a:r>
          </a:p>
          <a:p>
            <a:pPr>
              <a:lnSpc>
                <a:spcPts val="2400"/>
              </a:lnSpc>
              <a:spcAft>
                <a:spcPts val="1200"/>
              </a:spcAft>
            </a:pPr>
            <a:endParaRPr lang="en-AU" sz="7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800" dirty="0"/>
              <a:t>* </a:t>
            </a:r>
            <a:r>
              <a:rPr lang="en-AU" sz="800" kern="1200" dirty="0"/>
              <a:t>Pope Francis, </a:t>
            </a:r>
            <a:r>
              <a:rPr lang="en-AU" sz="800" i="1" dirty="0" err="1">
                <a:latin typeface="Arial"/>
                <a:cs typeface="Arial"/>
              </a:rPr>
              <a:t>Laudato</a:t>
            </a:r>
            <a:r>
              <a:rPr lang="en-AU" sz="800" i="1" dirty="0">
                <a:latin typeface="Arial"/>
                <a:cs typeface="Arial"/>
              </a:rPr>
              <a:t> Si’ </a:t>
            </a:r>
            <a:r>
              <a:rPr lang="en-AU" sz="800" dirty="0">
                <a:latin typeface="Arial"/>
                <a:cs typeface="Arial"/>
              </a:rPr>
              <a:t>n 207</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800" dirty="0"/>
          </a:p>
          <a:p>
            <a:pPr>
              <a:lnSpc>
                <a:spcPts val="2400"/>
              </a:lnSpc>
              <a:spcAft>
                <a:spcPts val="1200"/>
              </a:spcAft>
            </a:pPr>
            <a:endParaRPr lang="en-AU" sz="800" dirty="0"/>
          </a:p>
        </p:txBody>
      </p:sp>
      <p:sp>
        <p:nvSpPr>
          <p:cNvPr id="4" name="Slide Number Placeholder 3"/>
          <p:cNvSpPr>
            <a:spLocks noGrp="1"/>
          </p:cNvSpPr>
          <p:nvPr>
            <p:ph type="sldNum" sz="quarter" idx="5"/>
          </p:nvPr>
        </p:nvSpPr>
        <p:spPr/>
        <p:txBody>
          <a:bodyPr/>
          <a:lstStyle/>
          <a:p>
            <a:fld id="{CBA13E7F-FD71-DB40-B9E9-8826BD0F7150}" type="slidenum">
              <a:rPr lang="en-US" smtClean="0"/>
              <a:t>45</a:t>
            </a:fld>
            <a:endParaRPr lang="en-US"/>
          </a:p>
        </p:txBody>
      </p:sp>
    </p:spTree>
    <p:extLst>
      <p:ext uri="{BB962C8B-B14F-4D97-AF65-F5344CB8AC3E}">
        <p14:creationId xmlns:p14="http://schemas.microsoft.com/office/powerpoint/2010/main" val="10101328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3800"/>
              </a:lnSpc>
              <a:spcAft>
                <a:spcPts val="1200"/>
              </a:spcAft>
            </a:pPr>
            <a:r>
              <a:rPr lang="en-AU" sz="900" dirty="0"/>
              <a:t>We have walked the way of the cross. Continue in the way of hope, trusting in the renewal and possibility that comes with Christ’s resurrection. </a:t>
            </a:r>
          </a:p>
          <a:p>
            <a:pPr>
              <a:lnSpc>
                <a:spcPts val="3800"/>
              </a:lnSpc>
              <a:spcAft>
                <a:spcPts val="1200"/>
              </a:spcAft>
            </a:pPr>
            <a:endParaRPr lang="en-AU" sz="900" dirty="0"/>
          </a:p>
          <a:p>
            <a:pPr>
              <a:lnSpc>
                <a:spcPts val="3800"/>
              </a:lnSpc>
              <a:spcAft>
                <a:spcPts val="1200"/>
              </a:spcAft>
            </a:pPr>
            <a:r>
              <a:rPr lang="en-AU" sz="900" b="1" dirty="0"/>
              <a:t>May we follow the way of hope: for a changed world where all work together to end poverty, promote justice and uphold dignity. Amen.</a:t>
            </a:r>
            <a:endParaRPr lang="en-AU" sz="900" dirty="0"/>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46</a:t>
            </a:fld>
            <a:endParaRPr lang="en-US"/>
          </a:p>
        </p:txBody>
      </p:sp>
    </p:spTree>
    <p:extLst>
      <p:ext uri="{BB962C8B-B14F-4D97-AF65-F5344CB8AC3E}">
        <p14:creationId xmlns:p14="http://schemas.microsoft.com/office/powerpoint/2010/main" val="39795263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48</a:t>
            </a:fld>
            <a:endParaRPr lang="en-US"/>
          </a:p>
        </p:txBody>
      </p:sp>
    </p:spTree>
    <p:extLst>
      <p:ext uri="{BB962C8B-B14F-4D97-AF65-F5344CB8AC3E}">
        <p14:creationId xmlns:p14="http://schemas.microsoft.com/office/powerpoint/2010/main" val="4088690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241080" indent="-241080" algn="l">
              <a:lnSpc>
                <a:spcPts val="2400"/>
              </a:lnSpc>
              <a:spcAft>
                <a:spcPts val="1200"/>
              </a:spcAft>
              <a:buFont typeface="Wingdings" panose="05000000000000000000" pitchFamily="2" charset="2"/>
              <a:buChar char="§"/>
            </a:pPr>
            <a:r>
              <a:rPr lang="en-AU" sz="900" dirty="0"/>
              <a:t>What social and ecological justice issues are important to you? </a:t>
            </a:r>
          </a:p>
          <a:p>
            <a:pPr marL="241080" indent="-241080" algn="l">
              <a:lnSpc>
                <a:spcPts val="2400"/>
              </a:lnSpc>
              <a:spcAft>
                <a:spcPts val="1200"/>
              </a:spcAft>
              <a:buFont typeface="Wingdings" panose="05000000000000000000" pitchFamily="2" charset="2"/>
              <a:buChar char="§"/>
            </a:pPr>
            <a:r>
              <a:rPr lang="en-AU" sz="900" dirty="0"/>
              <a:t>What change would you like to see? </a:t>
            </a:r>
          </a:p>
          <a:p>
            <a:pPr marL="241080" indent="-241080" algn="l">
              <a:lnSpc>
                <a:spcPts val="2400"/>
              </a:lnSpc>
              <a:spcAft>
                <a:spcPts val="1200"/>
              </a:spcAft>
              <a:buFont typeface="Wingdings" panose="05000000000000000000" pitchFamily="2" charset="2"/>
              <a:buChar char="§"/>
            </a:pPr>
            <a:r>
              <a:rPr lang="en-AU" sz="900" dirty="0"/>
              <a:t>How can you stand up and make a difference?</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900" dirty="0"/>
              <a:t>Jesus, you stand for justice and respect the dignity of all people.</a:t>
            </a:r>
          </a:p>
          <a:p>
            <a:pPr>
              <a:lnSpc>
                <a:spcPts val="2400"/>
              </a:lnSpc>
              <a:spcAft>
                <a:spcPts val="1200"/>
              </a:spcAft>
            </a:pPr>
            <a:endParaRPr lang="en-AU" sz="900" b="1" dirty="0"/>
          </a:p>
          <a:p>
            <a:pPr>
              <a:lnSpc>
                <a:spcPts val="2400"/>
              </a:lnSpc>
              <a:spcAft>
                <a:spcPts val="1200"/>
              </a:spcAft>
            </a:pPr>
            <a:r>
              <a:rPr lang="en-AU" sz="900" b="1" dirty="0"/>
              <a:t>May we follow the way of justice.</a:t>
            </a:r>
            <a:endParaRPr lang="en-AU" sz="900" dirty="0"/>
          </a:p>
        </p:txBody>
      </p:sp>
      <p:sp>
        <p:nvSpPr>
          <p:cNvPr id="4" name="Slide Number Placeholder 3"/>
          <p:cNvSpPr>
            <a:spLocks noGrp="1"/>
          </p:cNvSpPr>
          <p:nvPr>
            <p:ph type="sldNum" sz="quarter" idx="5"/>
          </p:nvPr>
        </p:nvSpPr>
        <p:spPr/>
        <p:txBody>
          <a:bodyPr/>
          <a:lstStyle/>
          <a:p>
            <a:fld id="{CBA13E7F-FD71-DB40-B9E9-8826BD0F7150}" type="slidenum">
              <a:rPr lang="en-US" smtClean="0"/>
              <a:t>6</a:t>
            </a:fld>
            <a:endParaRPr lang="en-US"/>
          </a:p>
        </p:txBody>
      </p:sp>
    </p:spTree>
    <p:extLst>
      <p:ext uri="{BB962C8B-B14F-4D97-AF65-F5344CB8AC3E}">
        <p14:creationId xmlns:p14="http://schemas.microsoft.com/office/powerpoint/2010/main" val="2803333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2 Jesus takes up the cross</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900" dirty="0"/>
              <a:t>Jesus is made to carry his own cross all the way out of the city to a place called Golgotha or ‘the place of the skull’.</a:t>
            </a:r>
            <a:endParaRPr lang="en-US" sz="900" dirty="0"/>
          </a:p>
          <a:p>
            <a:endParaRPr lang="en-AU" dirty="0"/>
          </a:p>
          <a:p>
            <a:r>
              <a:rPr lang="en-AU" i="1" dirty="0"/>
              <a:t>(pause)</a:t>
            </a:r>
          </a:p>
          <a:p>
            <a:endParaRPr lang="en-AU" dirty="0"/>
          </a:p>
          <a:p>
            <a:pPr marL="0" marR="0" lvl="0" indent="0" algn="l" defTabSz="673503" rtl="0" eaLnBrk="1" fontAlgn="auto" latinLnBrk="0" hangingPunct="1">
              <a:lnSpc>
                <a:spcPct val="100000"/>
              </a:lnSpc>
              <a:spcBef>
                <a:spcPts val="0"/>
              </a:spcBef>
              <a:spcAft>
                <a:spcPts val="0"/>
              </a:spcAft>
              <a:buClrTx/>
              <a:buSzTx/>
              <a:buFontTx/>
              <a:buNone/>
              <a:tabLst/>
              <a:defRPr/>
            </a:pPr>
            <a:r>
              <a:rPr lang="en-AU" sz="900" dirty="0"/>
              <a:t>Jesus carried the weight of that heavy burden and understood the path ahead would be a difficult one. While he was in the garden, just before his arrest, he had even prayed that God would keep him from it: “</a:t>
            </a:r>
            <a:r>
              <a:rPr lang="en-AU" sz="900" i="1" dirty="0"/>
              <a:t>Abba</a:t>
            </a:r>
            <a:r>
              <a:rPr lang="en-AU" sz="900" dirty="0"/>
              <a:t>, Father, for you all things are possible. Take this cup from me. Yet not my will but yours be done.”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900" dirty="0"/>
          </a:p>
          <a:p>
            <a:pPr>
              <a:lnSpc>
                <a:spcPts val="2400"/>
              </a:lnSpc>
              <a:spcAft>
                <a:spcPts val="1200"/>
              </a:spcAft>
            </a:pPr>
            <a:r>
              <a:rPr lang="en-AU" sz="400" dirty="0"/>
              <a:t>____________</a:t>
            </a:r>
          </a:p>
          <a:p>
            <a:pPr>
              <a:lnSpc>
                <a:spcPts val="2400"/>
              </a:lnSpc>
              <a:spcAft>
                <a:spcPts val="1200"/>
              </a:spcAft>
            </a:pPr>
            <a:endParaRPr lang="en-AU" sz="400" dirty="0"/>
          </a:p>
          <a:p>
            <a:pPr marL="0" marR="0" lvl="0" indent="0" algn="l" defTabSz="673503" rtl="0" eaLnBrk="1" fontAlgn="auto" latinLnBrk="0" hangingPunct="1">
              <a:lnSpc>
                <a:spcPts val="2400"/>
              </a:lnSpc>
              <a:spcBef>
                <a:spcPts val="0"/>
              </a:spcBef>
              <a:spcAft>
                <a:spcPts val="1200"/>
              </a:spcAft>
              <a:buClrTx/>
              <a:buSzTx/>
              <a:buFontTx/>
              <a:buNone/>
              <a:tabLst/>
              <a:defRPr/>
            </a:pPr>
            <a:r>
              <a:rPr lang="en-AU" sz="900" dirty="0"/>
              <a:t>John 19:17, Mark 14:36</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7</a:t>
            </a:fld>
            <a:endParaRPr lang="en-US"/>
          </a:p>
        </p:txBody>
      </p:sp>
    </p:spTree>
    <p:extLst>
      <p:ext uri="{BB962C8B-B14F-4D97-AF65-F5344CB8AC3E}">
        <p14:creationId xmlns:p14="http://schemas.microsoft.com/office/powerpoint/2010/main" val="2396056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000"/>
              </a:lnSpc>
              <a:spcAft>
                <a:spcPts val="844"/>
              </a:spcAft>
            </a:pPr>
            <a:r>
              <a:rPr lang="en-AU" sz="900" b="1" dirty="0"/>
              <a:t>SITA’S STORY</a:t>
            </a:r>
          </a:p>
          <a:p>
            <a:pPr>
              <a:lnSpc>
                <a:spcPct val="114000"/>
              </a:lnSpc>
              <a:spcAft>
                <a:spcPts val="844"/>
              </a:spcAft>
            </a:pPr>
            <a:endParaRPr lang="en-AU" sz="900" dirty="0"/>
          </a:p>
          <a:p>
            <a:pPr>
              <a:lnSpc>
                <a:spcPts val="2400"/>
              </a:lnSpc>
              <a:spcAft>
                <a:spcPts val="1200"/>
              </a:spcAft>
            </a:pPr>
            <a:r>
              <a:rPr lang="en-AU" sz="900" dirty="0"/>
              <a:t>Poverty, disability, discrimination, isolation, limited access to healthcare and education as well as a lack of work impact a person’s capacity to live their best life. Conflict and vulnerability as a result of drought, flood, depleted soils, natural disasters and climate change also affect the daily lives of many communities around the world. Sita’s story tells of how these things can combine to make life difficult. </a:t>
            </a:r>
          </a:p>
          <a:p>
            <a:pPr>
              <a:lnSpc>
                <a:spcPts val="2400"/>
              </a:lnSpc>
              <a:spcAft>
                <a:spcPts val="1200"/>
              </a:spcAft>
            </a:pPr>
            <a:endParaRPr lang="en-AU" sz="900" dirty="0">
              <a:cs typeface="Calibri"/>
            </a:endParaRPr>
          </a:p>
          <a:p>
            <a:pPr>
              <a:lnSpc>
                <a:spcPts val="2400"/>
              </a:lnSpc>
              <a:spcAft>
                <a:spcPts val="1200"/>
              </a:spcAft>
            </a:pPr>
            <a:r>
              <a:rPr lang="en-AU" sz="900" dirty="0"/>
              <a:t>Sita lives in Nepal. She is a mother of four children, aged from 10 to 24 years. Her youngest child goes to primary school while her eldest child studies at university. After her husband passed away, she found it difficult to support her children’s education. As a widow in a patriarchal society like Nepal, she was stigmatised and discriminated against by others in her community. And, she struggled to earn enough income through her work as a labourer. </a:t>
            </a:r>
          </a:p>
          <a:p>
            <a:pPr>
              <a:lnSpc>
                <a:spcPts val="2400"/>
              </a:lnSpc>
              <a:spcAft>
                <a:spcPts val="1200"/>
              </a:spcAft>
            </a:pPr>
            <a:endParaRPr lang="en-AU" sz="900" dirty="0"/>
          </a:p>
          <a:p>
            <a:pPr>
              <a:lnSpc>
                <a:spcPts val="2400"/>
              </a:lnSpc>
              <a:spcAft>
                <a:spcPts val="1200"/>
              </a:spcAft>
            </a:pPr>
            <a:r>
              <a:rPr lang="en-AU" sz="900" dirty="0"/>
              <a:t>Nepal is one of the least developed countries in South Asia, with food insecurity a constant concern throughout the country. According to the World Food Programme, there are 4.6 million food-insecure people in Nepal.* </a:t>
            </a:r>
          </a:p>
          <a:p>
            <a:pPr>
              <a:lnSpc>
                <a:spcPts val="2400"/>
              </a:lnSpc>
              <a:spcAft>
                <a:spcPts val="1200"/>
              </a:spcAft>
            </a:pPr>
            <a:endParaRPr lang="en-AU" sz="900" dirty="0"/>
          </a:p>
          <a:p>
            <a:pPr>
              <a:lnSpc>
                <a:spcPts val="2400"/>
              </a:lnSpc>
              <a:spcAft>
                <a:spcPts val="1200"/>
              </a:spcAft>
            </a:pPr>
            <a:r>
              <a:rPr lang="en-AU" sz="900" dirty="0"/>
              <a:t>Despite the challenges she faced, Sita was determined to forge a brighter future for her children. She joined the Livelihoods and Resilience Program, supported by Caritas Australia and its partner, Caritas Nepal. Sita learnt farming and money skills and soon became a member of a cooperative made up of single women from the community. “The program has helped to improve my relationship with other people in the community. I feel I am being part of the community now,” Sita said.</a:t>
            </a:r>
            <a:endParaRPr lang="en-AU" sz="900" dirty="0">
              <a:cs typeface="Calibri"/>
            </a:endParaRPr>
          </a:p>
          <a:p>
            <a:pPr>
              <a:lnSpc>
                <a:spcPts val="2400"/>
              </a:lnSpc>
              <a:spcAft>
                <a:spcPts val="1200"/>
              </a:spcAft>
            </a:pPr>
            <a:endParaRPr lang="en-AU" sz="900" dirty="0"/>
          </a:p>
          <a:p>
            <a:pPr>
              <a:lnSpc>
                <a:spcPts val="2400"/>
              </a:lnSpc>
              <a:spcAft>
                <a:spcPts val="1200"/>
              </a:spcAft>
            </a:pPr>
            <a:r>
              <a:rPr lang="en-AU" sz="900" dirty="0"/>
              <a:t>Sita no longer needs to purchase vegetables from the market as she can rely on her own home-grown produce. Her new livestock business is thriving now too and, with a sustainable source of income, she can continue to pay for her children’s education. She has become a respected member of her community and a role model for other single women.</a:t>
            </a:r>
          </a:p>
          <a:p>
            <a:pPr>
              <a:lnSpc>
                <a:spcPct val="114000"/>
              </a:lnSpc>
              <a:spcAft>
                <a:spcPts val="844"/>
              </a:spcAft>
            </a:pPr>
            <a:endParaRPr lang="en-AU" sz="900" dirty="0"/>
          </a:p>
          <a:p>
            <a:pPr marL="0" marR="0" lvl="0" indent="0" algn="l" defTabSz="673503" rtl="0" eaLnBrk="1" fontAlgn="auto" latinLnBrk="0" hangingPunct="1">
              <a:lnSpc>
                <a:spcPct val="114000"/>
              </a:lnSpc>
              <a:spcBef>
                <a:spcPts val="0"/>
              </a:spcBef>
              <a:spcAft>
                <a:spcPts val="844"/>
              </a:spcAft>
              <a:buClrTx/>
              <a:buSzTx/>
              <a:buFontTx/>
              <a:buNone/>
              <a:tabLst/>
              <a:defRPr/>
            </a:pPr>
            <a:r>
              <a:rPr lang="en-AU" sz="900" dirty="0"/>
              <a:t>______________</a:t>
            </a:r>
          </a:p>
          <a:p>
            <a:endParaRPr lang="en-AU" sz="900" dirty="0"/>
          </a:p>
          <a:p>
            <a:r>
              <a:rPr lang="en-AU" sz="900" dirty="0"/>
              <a:t>* World Food Programme https://www.wfp.org/countries/nepal</a:t>
            </a:r>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8</a:t>
            </a:fld>
            <a:endParaRPr lang="en-US"/>
          </a:p>
        </p:txBody>
      </p:sp>
    </p:spTree>
    <p:extLst>
      <p:ext uri="{BB962C8B-B14F-4D97-AF65-F5344CB8AC3E}">
        <p14:creationId xmlns:p14="http://schemas.microsoft.com/office/powerpoint/2010/main" val="514255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r>
              <a:rPr lang="en-AU" dirty="0"/>
              <a:t> </a:t>
            </a:r>
          </a:p>
          <a:p>
            <a:endParaRPr lang="en-AU" dirty="0"/>
          </a:p>
          <a:p>
            <a:pPr marL="342900" indent="-342900" algn="l">
              <a:lnSpc>
                <a:spcPts val="2400"/>
              </a:lnSpc>
              <a:spcAft>
                <a:spcPts val="1200"/>
              </a:spcAft>
              <a:buFont typeface="Wingdings" panose="05000000000000000000" pitchFamily="2" charset="2"/>
              <a:buChar char="§"/>
            </a:pPr>
            <a:r>
              <a:rPr lang="en-AU" sz="800" dirty="0"/>
              <a:t>Is there anything weighing you down at the moment? Some burden you’re carrying that might be relieved by sharing it with someone you trust? </a:t>
            </a:r>
          </a:p>
          <a:p>
            <a:pPr marL="342900" indent="-342900" algn="l">
              <a:lnSpc>
                <a:spcPts val="2400"/>
              </a:lnSpc>
              <a:spcAft>
                <a:spcPts val="1200"/>
              </a:spcAft>
              <a:buFont typeface="Wingdings" panose="05000000000000000000" pitchFamily="2" charset="2"/>
              <a:buChar char="§"/>
            </a:pPr>
            <a:r>
              <a:rPr lang="en-AU" sz="800" dirty="0"/>
              <a:t>Do you know someone whose life feels difficult for them right now? How could you help?</a:t>
            </a:r>
          </a:p>
          <a:p>
            <a:endParaRPr lang="en-AU" dirty="0"/>
          </a:p>
          <a:p>
            <a:r>
              <a:rPr lang="en-AU" i="1" dirty="0"/>
              <a:t>(pause)</a:t>
            </a:r>
          </a:p>
          <a:p>
            <a:endParaRPr lang="en-AU" dirty="0"/>
          </a:p>
          <a:p>
            <a:r>
              <a:rPr lang="en-AU" b="1" dirty="0"/>
              <a:t>RESPOND</a:t>
            </a:r>
          </a:p>
          <a:p>
            <a:endParaRPr lang="en-AU" dirty="0"/>
          </a:p>
          <a:p>
            <a:pPr>
              <a:lnSpc>
                <a:spcPts val="2400"/>
              </a:lnSpc>
              <a:spcAft>
                <a:spcPts val="1200"/>
              </a:spcAft>
            </a:pPr>
            <a:r>
              <a:rPr lang="en-AU" sz="800" dirty="0"/>
              <a:t>Jesus, you feel the weight of heavy burdens and walk with all who suffer. </a:t>
            </a:r>
          </a:p>
          <a:p>
            <a:pPr>
              <a:lnSpc>
                <a:spcPts val="2400"/>
              </a:lnSpc>
              <a:spcAft>
                <a:spcPts val="1200"/>
              </a:spcAft>
            </a:pPr>
            <a:endParaRPr lang="en-AU" sz="800" b="1" dirty="0"/>
          </a:p>
          <a:p>
            <a:pPr>
              <a:lnSpc>
                <a:spcPts val="2400"/>
              </a:lnSpc>
              <a:spcAft>
                <a:spcPts val="1200"/>
              </a:spcAft>
            </a:pPr>
            <a:r>
              <a:rPr lang="en-AU" sz="800" b="1" dirty="0"/>
              <a:t>May we follow the way of solidarity.</a:t>
            </a:r>
            <a:endParaRPr lang="en-AU" sz="800" dirty="0"/>
          </a:p>
        </p:txBody>
      </p:sp>
      <p:sp>
        <p:nvSpPr>
          <p:cNvPr id="4" name="Slide Number Placeholder 3"/>
          <p:cNvSpPr>
            <a:spLocks noGrp="1"/>
          </p:cNvSpPr>
          <p:nvPr>
            <p:ph type="sldNum" sz="quarter" idx="5"/>
          </p:nvPr>
        </p:nvSpPr>
        <p:spPr/>
        <p:txBody>
          <a:bodyPr/>
          <a:lstStyle/>
          <a:p>
            <a:fld id="{CBA13E7F-FD71-DB40-B9E9-8826BD0F7150}" type="slidenum">
              <a:rPr lang="en-US" smtClean="0"/>
              <a:t>9</a:t>
            </a:fld>
            <a:endParaRPr lang="en-US"/>
          </a:p>
        </p:txBody>
      </p:sp>
    </p:spTree>
    <p:extLst>
      <p:ext uri="{BB962C8B-B14F-4D97-AF65-F5344CB8AC3E}">
        <p14:creationId xmlns:p14="http://schemas.microsoft.com/office/powerpoint/2010/main" val="8443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b="1" dirty="0"/>
              <a:t>STATION 3 Jesus falls for the first time</a:t>
            </a:r>
          </a:p>
          <a:p>
            <a:endParaRPr lang="en-AU" dirty="0"/>
          </a:p>
          <a:p>
            <a:pPr>
              <a:lnSpc>
                <a:spcPts val="2400"/>
              </a:lnSpc>
              <a:spcAft>
                <a:spcPts val="1200"/>
              </a:spcAft>
            </a:pPr>
            <a:r>
              <a:rPr lang="en-AU" sz="800" dirty="0"/>
              <a:t>Under the weight of a heavy cross, Jesus stumbles and falls.</a:t>
            </a:r>
            <a:endParaRPr lang="en-US" sz="1050" dirty="0"/>
          </a:p>
          <a:p>
            <a:endParaRPr lang="en-AU" dirty="0"/>
          </a:p>
          <a:p>
            <a:r>
              <a:rPr lang="en-AU" i="1" dirty="0"/>
              <a:t>(pause)</a:t>
            </a:r>
          </a:p>
          <a:p>
            <a:endParaRPr lang="en-AU" dirty="0"/>
          </a:p>
          <a:p>
            <a:pPr>
              <a:lnSpc>
                <a:spcPts val="2400"/>
              </a:lnSpc>
              <a:spcAft>
                <a:spcPts val="1200"/>
              </a:spcAft>
            </a:pPr>
            <a:r>
              <a:rPr lang="en-AU" sz="800" dirty="0"/>
              <a:t>Jesus understands how vulnerable we can be when life becomes challenging. Sometimes, the effects of such things as disability, poverty and geographic isolation combine and cause people to become especially vulnerable. </a:t>
            </a:r>
          </a:p>
          <a:p>
            <a:endParaRPr lang="en-AU" dirty="0"/>
          </a:p>
        </p:txBody>
      </p:sp>
      <p:sp>
        <p:nvSpPr>
          <p:cNvPr id="4" name="Slide Number Placeholder 3"/>
          <p:cNvSpPr>
            <a:spLocks noGrp="1"/>
          </p:cNvSpPr>
          <p:nvPr>
            <p:ph type="sldNum" sz="quarter" idx="5"/>
          </p:nvPr>
        </p:nvSpPr>
        <p:spPr/>
        <p:txBody>
          <a:bodyPr/>
          <a:lstStyle/>
          <a:p>
            <a:fld id="{CBA13E7F-FD71-DB40-B9E9-8826BD0F7150}" type="slidenum">
              <a:rPr lang="en-US" smtClean="0"/>
              <a:t>10</a:t>
            </a:fld>
            <a:endParaRPr lang="en-US"/>
          </a:p>
        </p:txBody>
      </p:sp>
    </p:spTree>
    <p:extLst>
      <p:ext uri="{BB962C8B-B14F-4D97-AF65-F5344CB8AC3E}">
        <p14:creationId xmlns:p14="http://schemas.microsoft.com/office/powerpoint/2010/main" val="12759466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87F056-CD89-2942-8EAC-A48A26056746}"/>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0" y="0"/>
            <a:ext cx="9906000" cy="6858000"/>
          </a:xfrm>
          <a:prstGeom prst="rect">
            <a:avLst/>
          </a:prstGeom>
        </p:spPr>
      </p:pic>
      <p:sp>
        <p:nvSpPr>
          <p:cNvPr id="21" name="Rectangle 20">
            <a:extLst>
              <a:ext uri="{FF2B5EF4-FFF2-40B4-BE49-F238E27FC236}">
                <a16:creationId xmlns:a16="http://schemas.microsoft.com/office/drawing/2014/main" id="{873B1A09-AD05-CA40-8B5F-FD5E308641CB}"/>
              </a:ext>
            </a:extLst>
          </p:cNvPr>
          <p:cNvSpPr/>
          <p:nvPr/>
        </p:nvSpPr>
        <p:spPr>
          <a:xfrm>
            <a:off x="-1759" y="0"/>
            <a:ext cx="9906000" cy="6858000"/>
          </a:xfrm>
          <a:prstGeom prst="rect">
            <a:avLst/>
          </a:prstGeom>
          <a:solidFill>
            <a:srgbClr val="762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dirty="0"/>
          </a:p>
        </p:txBody>
      </p:sp>
      <p:sp>
        <p:nvSpPr>
          <p:cNvPr id="29" name="Title 28">
            <a:extLst>
              <a:ext uri="{FF2B5EF4-FFF2-40B4-BE49-F238E27FC236}">
                <a16:creationId xmlns:a16="http://schemas.microsoft.com/office/drawing/2014/main" id="{31CFC8E2-F8BD-744D-B390-3DDBA3C50E2D}"/>
              </a:ext>
            </a:extLst>
          </p:cNvPr>
          <p:cNvSpPr>
            <a:spLocks noGrp="1"/>
          </p:cNvSpPr>
          <p:nvPr>
            <p:ph type="title"/>
          </p:nvPr>
        </p:nvSpPr>
        <p:spPr>
          <a:xfrm>
            <a:off x="680797" y="2474338"/>
            <a:ext cx="8544409" cy="535777"/>
          </a:xfrm>
          <a:prstGeom prst="rect">
            <a:avLst/>
          </a:prstGeom>
        </p:spPr>
        <p:txBody>
          <a:bodyPr/>
          <a:lstStyle>
            <a:lvl1pPr>
              <a:defRPr sz="2812"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cxnSp>
        <p:nvCxnSpPr>
          <p:cNvPr id="31" name="Straight Connector 30">
            <a:extLst>
              <a:ext uri="{FF2B5EF4-FFF2-40B4-BE49-F238E27FC236}">
                <a16:creationId xmlns:a16="http://schemas.microsoft.com/office/drawing/2014/main" id="{6FF576D0-633B-964B-B0CF-620C7B923433}"/>
              </a:ext>
            </a:extLst>
          </p:cNvPr>
          <p:cNvCxnSpPr/>
          <p:nvPr/>
        </p:nvCxnSpPr>
        <p:spPr>
          <a:xfrm>
            <a:off x="680795" y="3170853"/>
            <a:ext cx="7255371" cy="0"/>
          </a:xfrm>
          <a:prstGeom prst="line">
            <a:avLst/>
          </a:prstGeom>
          <a:ln w="47625">
            <a:solidFill>
              <a:srgbClr val="E5DBCB"/>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2D54C216-3735-E445-A234-EBC3E5324E0E}"/>
              </a:ext>
            </a:extLst>
          </p:cNvPr>
          <p:cNvPicPr>
            <a:picLocks noChangeAspect="1"/>
          </p:cNvPicPr>
          <p:nvPr/>
        </p:nvPicPr>
        <p:blipFill>
          <a:blip r:embed="rId3"/>
          <a:stretch>
            <a:fillRect/>
          </a:stretch>
        </p:blipFill>
        <p:spPr>
          <a:xfrm>
            <a:off x="8692951" y="6468983"/>
            <a:ext cx="922207" cy="252851"/>
          </a:xfrm>
          <a:prstGeom prst="rect">
            <a:avLst/>
          </a:prstGeom>
        </p:spPr>
      </p:pic>
      <p:sp>
        <p:nvSpPr>
          <p:cNvPr id="8" name="Text Placeholder 7">
            <a:extLst>
              <a:ext uri="{FF2B5EF4-FFF2-40B4-BE49-F238E27FC236}">
                <a16:creationId xmlns:a16="http://schemas.microsoft.com/office/drawing/2014/main" id="{A71E0ED4-636A-8C4B-8D27-014D03B83789}"/>
              </a:ext>
            </a:extLst>
          </p:cNvPr>
          <p:cNvSpPr>
            <a:spLocks noGrp="1"/>
          </p:cNvSpPr>
          <p:nvPr>
            <p:ph type="body" sz="quarter" idx="10"/>
          </p:nvPr>
        </p:nvSpPr>
        <p:spPr>
          <a:xfrm>
            <a:off x="694868" y="3331593"/>
            <a:ext cx="6245665" cy="399604"/>
          </a:xfrm>
          <a:prstGeom prst="rect">
            <a:avLst/>
          </a:prstGeom>
        </p:spPr>
        <p:txBody>
          <a:bodyPr/>
          <a:lstStyle>
            <a:lvl1pPr>
              <a:defRPr sz="1969" b="0" i="0">
                <a:solidFill>
                  <a:srgbClr val="E5DBCB"/>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803324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D6AF932-C907-F244-89A1-2F0122D48F67}"/>
              </a:ext>
            </a:extLst>
          </p:cNvPr>
          <p:cNvSpPr>
            <a:spLocks noGrp="1"/>
          </p:cNvSpPr>
          <p:nvPr>
            <p:ph type="title"/>
          </p:nvPr>
        </p:nvSpPr>
        <p:spPr>
          <a:xfrm>
            <a:off x="461119" y="750094"/>
            <a:ext cx="6000989"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dirty="0"/>
          </a:p>
        </p:txBody>
      </p:sp>
      <p:sp>
        <p:nvSpPr>
          <p:cNvPr id="7" name="Text Placeholder 3">
            <a:extLst>
              <a:ext uri="{FF2B5EF4-FFF2-40B4-BE49-F238E27FC236}">
                <a16:creationId xmlns:a16="http://schemas.microsoft.com/office/drawing/2014/main" id="{3F274B70-CF4E-5542-8B45-18C01CA224DE}"/>
              </a:ext>
            </a:extLst>
          </p:cNvPr>
          <p:cNvSpPr>
            <a:spLocks noGrp="1"/>
          </p:cNvSpPr>
          <p:nvPr>
            <p:ph type="body" sz="half" idx="2"/>
          </p:nvPr>
        </p:nvSpPr>
        <p:spPr>
          <a:xfrm>
            <a:off x="3879206" y="1792367"/>
            <a:ext cx="5577989"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a:t>Click to edit Master text styles</a:t>
            </a:r>
          </a:p>
        </p:txBody>
      </p:sp>
      <p:sp>
        <p:nvSpPr>
          <p:cNvPr id="8" name="Text Placeholder 3">
            <a:extLst>
              <a:ext uri="{FF2B5EF4-FFF2-40B4-BE49-F238E27FC236}">
                <a16:creationId xmlns:a16="http://schemas.microsoft.com/office/drawing/2014/main" id="{CA987DEA-1BAA-9A4A-9807-BE878F8FA9A7}"/>
              </a:ext>
            </a:extLst>
          </p:cNvPr>
          <p:cNvSpPr>
            <a:spLocks noGrp="1"/>
          </p:cNvSpPr>
          <p:nvPr>
            <p:ph type="body" sz="half" idx="10"/>
          </p:nvPr>
        </p:nvSpPr>
        <p:spPr>
          <a:xfrm>
            <a:off x="448805" y="1745361"/>
            <a:ext cx="2670038"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a:t>Click to edit Master text styles</a:t>
            </a:r>
          </a:p>
        </p:txBody>
      </p:sp>
    </p:spTree>
    <p:extLst>
      <p:ext uri="{BB962C8B-B14F-4D97-AF65-F5344CB8AC3E}">
        <p14:creationId xmlns:p14="http://schemas.microsoft.com/office/powerpoint/2010/main" val="169472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3" name="Round Diagonal Corner Rectangle 14">
            <a:extLst>
              <a:ext uri="{FF2B5EF4-FFF2-40B4-BE49-F238E27FC236}">
                <a16:creationId xmlns:a16="http://schemas.microsoft.com/office/drawing/2014/main" id="{B169922D-317A-F04E-9D2E-6B0E4401DA11}"/>
              </a:ext>
            </a:extLst>
          </p:cNvPr>
          <p:cNvSpPr/>
          <p:nvPr/>
        </p:nvSpPr>
        <p:spPr>
          <a:xfrm flipH="1">
            <a:off x="-5" y="1"/>
            <a:ext cx="9429277"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5" name="Picture Placeholder 4">
            <a:extLst>
              <a:ext uri="{FF2B5EF4-FFF2-40B4-BE49-F238E27FC236}">
                <a16:creationId xmlns:a16="http://schemas.microsoft.com/office/drawing/2014/main" id="{418E8412-2C06-BF47-92C2-8FB5BC4D918D}"/>
              </a:ext>
            </a:extLst>
          </p:cNvPr>
          <p:cNvSpPr>
            <a:spLocks noGrp="1"/>
          </p:cNvSpPr>
          <p:nvPr>
            <p:ph type="pic" sz="quarter" idx="13"/>
          </p:nvPr>
        </p:nvSpPr>
        <p:spPr>
          <a:xfrm>
            <a:off x="3559969" y="1567162"/>
            <a:ext cx="2777976" cy="4147379"/>
          </a:xfrm>
          <a:prstGeom prst="rect">
            <a:avLst/>
          </a:prstGeom>
        </p:spPr>
        <p:txBody>
          <a:bodyPr vert="horz"/>
          <a:lstStyle>
            <a:lvl1pPr>
              <a:defRPr sz="554">
                <a:latin typeface="Arial"/>
                <a:cs typeface="Arial"/>
              </a:defRPr>
            </a:lvl1pPr>
          </a:lstStyle>
          <a:p>
            <a:r>
              <a:rPr lang="en-GB"/>
              <a:t>Click icon to add picture</a:t>
            </a:r>
            <a:endParaRPr lang="en-US" dirty="0"/>
          </a:p>
        </p:txBody>
      </p:sp>
      <p:sp>
        <p:nvSpPr>
          <p:cNvPr id="6" name="Picture Placeholder 4">
            <a:extLst>
              <a:ext uri="{FF2B5EF4-FFF2-40B4-BE49-F238E27FC236}">
                <a16:creationId xmlns:a16="http://schemas.microsoft.com/office/drawing/2014/main" id="{9C888353-3042-214A-9A36-C0914127F13A}"/>
              </a:ext>
            </a:extLst>
          </p:cNvPr>
          <p:cNvSpPr>
            <a:spLocks noGrp="1"/>
          </p:cNvSpPr>
          <p:nvPr>
            <p:ph type="pic" sz="quarter" idx="14"/>
          </p:nvPr>
        </p:nvSpPr>
        <p:spPr>
          <a:xfrm>
            <a:off x="6658820" y="1567162"/>
            <a:ext cx="2777976" cy="4147379"/>
          </a:xfrm>
          <a:prstGeom prst="rect">
            <a:avLst/>
          </a:prstGeom>
        </p:spPr>
        <p:txBody>
          <a:bodyPr vert="horz"/>
          <a:lstStyle>
            <a:lvl1pPr>
              <a:defRPr sz="554">
                <a:latin typeface="Arial"/>
                <a:cs typeface="Arial"/>
              </a:defRPr>
            </a:lvl1pPr>
          </a:lstStyle>
          <a:p>
            <a:r>
              <a:rPr lang="en-GB"/>
              <a:t>Click icon to add picture</a:t>
            </a:r>
            <a:endParaRPr lang="en-US" dirty="0"/>
          </a:p>
        </p:txBody>
      </p:sp>
      <p:sp>
        <p:nvSpPr>
          <p:cNvPr id="7" name="Picture Placeholder 4">
            <a:extLst>
              <a:ext uri="{FF2B5EF4-FFF2-40B4-BE49-F238E27FC236}">
                <a16:creationId xmlns:a16="http://schemas.microsoft.com/office/drawing/2014/main" id="{41FEA056-2464-554C-BF2C-BF0CAE9D54AE}"/>
              </a:ext>
            </a:extLst>
          </p:cNvPr>
          <p:cNvSpPr>
            <a:spLocks noGrp="1"/>
          </p:cNvSpPr>
          <p:nvPr>
            <p:ph type="pic" sz="quarter" idx="15"/>
          </p:nvPr>
        </p:nvSpPr>
        <p:spPr>
          <a:xfrm>
            <a:off x="461118" y="1567161"/>
            <a:ext cx="2777976" cy="4147379"/>
          </a:xfrm>
          <a:prstGeom prst="rect">
            <a:avLst/>
          </a:prstGeom>
        </p:spPr>
        <p:txBody>
          <a:bodyPr vert="horz"/>
          <a:lstStyle>
            <a:lvl1pPr>
              <a:defRPr sz="554">
                <a:latin typeface="Arial"/>
                <a:cs typeface="Arial"/>
              </a:defRPr>
            </a:lvl1pPr>
          </a:lstStyle>
          <a:p>
            <a:r>
              <a:rPr lang="en-GB"/>
              <a:t>Click icon to add picture</a:t>
            </a:r>
            <a:endParaRPr lang="en-US" dirty="0"/>
          </a:p>
        </p:txBody>
      </p:sp>
      <p:sp>
        <p:nvSpPr>
          <p:cNvPr id="8" name="Text Placeholder 15">
            <a:extLst>
              <a:ext uri="{FF2B5EF4-FFF2-40B4-BE49-F238E27FC236}">
                <a16:creationId xmlns:a16="http://schemas.microsoft.com/office/drawing/2014/main" id="{D42A0009-3A56-C545-8DB2-395775BC310B}"/>
              </a:ext>
            </a:extLst>
          </p:cNvPr>
          <p:cNvSpPr>
            <a:spLocks noGrp="1"/>
          </p:cNvSpPr>
          <p:nvPr>
            <p:ph type="body" sz="quarter" idx="11"/>
          </p:nvPr>
        </p:nvSpPr>
        <p:spPr>
          <a:xfrm>
            <a:off x="476728" y="5843676"/>
            <a:ext cx="2771160"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80" indent="0">
              <a:buFontTx/>
              <a:buNone/>
              <a:defRPr sz="738">
                <a:latin typeface=""/>
              </a:defRPr>
            </a:lvl2pPr>
            <a:lvl3pPr marL="482161" indent="0">
              <a:buFontTx/>
              <a:buNone/>
              <a:defRPr sz="738">
                <a:latin typeface=""/>
              </a:defRPr>
            </a:lvl3pPr>
            <a:lvl4pPr marL="723242" indent="0">
              <a:buFontTx/>
              <a:buNone/>
              <a:defRPr sz="738">
                <a:latin typeface=""/>
              </a:defRPr>
            </a:lvl4pPr>
            <a:lvl5pPr marL="964323" indent="0">
              <a:buFontTx/>
              <a:buNone/>
              <a:defRPr sz="738">
                <a:latin typeface=""/>
              </a:defRPr>
            </a:lvl5pPr>
          </a:lstStyle>
          <a:p>
            <a:pPr lvl="0"/>
            <a:r>
              <a:rPr lang="en-GB"/>
              <a:t>Click to edit Master text styles</a:t>
            </a:r>
          </a:p>
        </p:txBody>
      </p:sp>
      <p:sp>
        <p:nvSpPr>
          <p:cNvPr id="9" name="Text Placeholder 15">
            <a:extLst>
              <a:ext uri="{FF2B5EF4-FFF2-40B4-BE49-F238E27FC236}">
                <a16:creationId xmlns:a16="http://schemas.microsoft.com/office/drawing/2014/main" id="{6B696367-8FB6-F14F-B0D0-3745F9EEE5AA}"/>
              </a:ext>
            </a:extLst>
          </p:cNvPr>
          <p:cNvSpPr>
            <a:spLocks noGrp="1"/>
          </p:cNvSpPr>
          <p:nvPr>
            <p:ph type="body" sz="quarter" idx="16"/>
          </p:nvPr>
        </p:nvSpPr>
        <p:spPr>
          <a:xfrm>
            <a:off x="3572941" y="5843676"/>
            <a:ext cx="2771160"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80" indent="0">
              <a:buFontTx/>
              <a:buNone/>
              <a:defRPr sz="738">
                <a:latin typeface=""/>
              </a:defRPr>
            </a:lvl2pPr>
            <a:lvl3pPr marL="482161" indent="0">
              <a:buFontTx/>
              <a:buNone/>
              <a:defRPr sz="738">
                <a:latin typeface=""/>
              </a:defRPr>
            </a:lvl3pPr>
            <a:lvl4pPr marL="723242" indent="0">
              <a:buFontTx/>
              <a:buNone/>
              <a:defRPr sz="738">
                <a:latin typeface=""/>
              </a:defRPr>
            </a:lvl4pPr>
            <a:lvl5pPr marL="964323" indent="0">
              <a:buFontTx/>
              <a:buNone/>
              <a:defRPr sz="738">
                <a:latin typeface=""/>
              </a:defRPr>
            </a:lvl5pPr>
          </a:lstStyle>
          <a:p>
            <a:pPr lvl="0"/>
            <a:r>
              <a:rPr lang="en-GB"/>
              <a:t>Click to edit Master text styles</a:t>
            </a:r>
          </a:p>
        </p:txBody>
      </p:sp>
      <p:sp>
        <p:nvSpPr>
          <p:cNvPr id="10" name="Text Placeholder 15">
            <a:extLst>
              <a:ext uri="{FF2B5EF4-FFF2-40B4-BE49-F238E27FC236}">
                <a16:creationId xmlns:a16="http://schemas.microsoft.com/office/drawing/2014/main" id="{32323A13-C6D9-3A40-8D0A-9BBCD33A5B9E}"/>
              </a:ext>
            </a:extLst>
          </p:cNvPr>
          <p:cNvSpPr>
            <a:spLocks noGrp="1"/>
          </p:cNvSpPr>
          <p:nvPr>
            <p:ph type="body" sz="quarter" idx="17"/>
          </p:nvPr>
        </p:nvSpPr>
        <p:spPr>
          <a:xfrm>
            <a:off x="6658112" y="5843676"/>
            <a:ext cx="2771160" cy="181940"/>
          </a:xfrm>
          <a:prstGeom prst="rect">
            <a:avLst/>
          </a:prstGeom>
        </p:spPr>
        <p:txBody>
          <a:bodyPr>
            <a:noAutofit/>
          </a:bodyPr>
          <a:lstStyle>
            <a:lvl1pPr marL="0" indent="0">
              <a:buFontTx/>
              <a:buNone/>
              <a:defRPr sz="633" baseline="0">
                <a:solidFill>
                  <a:schemeClr val="tx1"/>
                </a:solidFill>
                <a:latin typeface="Arial"/>
                <a:cs typeface="Arial"/>
              </a:defRPr>
            </a:lvl1pPr>
            <a:lvl2pPr marL="241080" indent="0">
              <a:buFontTx/>
              <a:buNone/>
              <a:defRPr sz="738">
                <a:latin typeface=""/>
              </a:defRPr>
            </a:lvl2pPr>
            <a:lvl3pPr marL="482161" indent="0">
              <a:buFontTx/>
              <a:buNone/>
              <a:defRPr sz="738">
                <a:latin typeface=""/>
              </a:defRPr>
            </a:lvl3pPr>
            <a:lvl4pPr marL="723242" indent="0">
              <a:buFontTx/>
              <a:buNone/>
              <a:defRPr sz="738">
                <a:latin typeface=""/>
              </a:defRPr>
            </a:lvl4pPr>
            <a:lvl5pPr marL="964323" indent="0">
              <a:buFontTx/>
              <a:buNone/>
              <a:defRPr sz="738">
                <a:latin typeface=""/>
              </a:defRPr>
            </a:lvl5pPr>
          </a:lstStyle>
          <a:p>
            <a:pPr lvl="0"/>
            <a:r>
              <a:rPr lang="en-GB"/>
              <a:t>Click to edit Master text styles</a:t>
            </a:r>
          </a:p>
        </p:txBody>
      </p:sp>
      <p:sp>
        <p:nvSpPr>
          <p:cNvPr id="11" name="Title 1">
            <a:extLst>
              <a:ext uri="{FF2B5EF4-FFF2-40B4-BE49-F238E27FC236}">
                <a16:creationId xmlns:a16="http://schemas.microsoft.com/office/drawing/2014/main" id="{FE214036-393C-6E45-93BE-70014E745DFB}"/>
              </a:ext>
            </a:extLst>
          </p:cNvPr>
          <p:cNvSpPr>
            <a:spLocks noGrp="1"/>
          </p:cNvSpPr>
          <p:nvPr>
            <p:ph type="title"/>
          </p:nvPr>
        </p:nvSpPr>
        <p:spPr>
          <a:xfrm>
            <a:off x="461119" y="334863"/>
            <a:ext cx="6000989"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dirty="0"/>
          </a:p>
        </p:txBody>
      </p:sp>
    </p:spTree>
    <p:extLst>
      <p:ext uri="{BB962C8B-B14F-4D97-AF65-F5344CB8AC3E}">
        <p14:creationId xmlns:p14="http://schemas.microsoft.com/office/powerpoint/2010/main" val="3002678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386D2BC9-9F55-D646-B7DF-6CF21B2AE708}"/>
              </a:ext>
            </a:extLst>
          </p:cNvPr>
          <p:cNvSpPr>
            <a:spLocks noGrp="1"/>
          </p:cNvSpPr>
          <p:nvPr>
            <p:ph type="body" sz="half" idx="2"/>
          </p:nvPr>
        </p:nvSpPr>
        <p:spPr>
          <a:xfrm>
            <a:off x="475190" y="1552548"/>
            <a:ext cx="8947119" cy="4394624"/>
          </a:xfrm>
          <a:prstGeom prst="rect">
            <a:avLst/>
          </a:prstGeom>
        </p:spPr>
        <p:txBody>
          <a:bodyPr/>
          <a:lstStyle>
            <a:lvl1pPr marL="0" indent="0">
              <a:buNone/>
              <a:defRPr sz="2400">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
        <p:nvSpPr>
          <p:cNvPr id="7" name="Round Diagonal Corner Rectangle 14">
            <a:extLst>
              <a:ext uri="{FF2B5EF4-FFF2-40B4-BE49-F238E27FC236}">
                <a16:creationId xmlns:a16="http://schemas.microsoft.com/office/drawing/2014/main" id="{3EBBF8C0-F744-354D-8123-F6A3168E03F4}"/>
              </a:ext>
            </a:extLst>
          </p:cNvPr>
          <p:cNvSpPr/>
          <p:nvPr userDrawn="1"/>
        </p:nvSpPr>
        <p:spPr>
          <a:xfrm flipH="1">
            <a:off x="-5" y="1"/>
            <a:ext cx="9429277" cy="1232297"/>
          </a:xfrm>
          <a:prstGeom prst="round2DiagRect">
            <a:avLst>
              <a:gd name="adj1" fmla="val 42510"/>
              <a:gd name="adj2" fmla="val 0"/>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66">
              <a:solidFill>
                <a:srgbClr val="C3DDD7"/>
              </a:solidFill>
            </a:endParaRPr>
          </a:p>
        </p:txBody>
      </p:sp>
      <p:sp>
        <p:nvSpPr>
          <p:cNvPr id="6" name="Title 1">
            <a:extLst>
              <a:ext uri="{FF2B5EF4-FFF2-40B4-BE49-F238E27FC236}">
                <a16:creationId xmlns:a16="http://schemas.microsoft.com/office/drawing/2014/main" id="{BE586DA3-45B5-5E4E-A1D8-F3B11490F32B}"/>
              </a:ext>
            </a:extLst>
          </p:cNvPr>
          <p:cNvSpPr>
            <a:spLocks noGrp="1"/>
          </p:cNvSpPr>
          <p:nvPr>
            <p:ph type="title"/>
          </p:nvPr>
        </p:nvSpPr>
        <p:spPr>
          <a:xfrm>
            <a:off x="461119" y="334863"/>
            <a:ext cx="7844681" cy="562570"/>
          </a:xfrm>
          <a:prstGeom prst="rect">
            <a:avLst/>
          </a:prstGeom>
        </p:spPr>
        <p:txBody>
          <a:bodyPr anchor="ctr"/>
          <a:lstStyle>
            <a:lvl1pPr>
              <a:defRPr sz="3800" b="1">
                <a:solidFill>
                  <a:srgbClr val="762000"/>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4136618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7A375350-5B64-5441-8015-DECDC39935C7}"/>
              </a:ext>
            </a:extLst>
          </p:cNvPr>
          <p:cNvSpPr>
            <a:spLocks noGrp="1"/>
          </p:cNvSpPr>
          <p:nvPr>
            <p:ph type="pic" sz="quarter" idx="10"/>
          </p:nvPr>
        </p:nvSpPr>
        <p:spPr>
          <a:xfrm>
            <a:off x="1" y="1"/>
            <a:ext cx="9906000" cy="632221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237136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793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rgbClr val="720000"/>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D61AFB-1906-4A79-A470-B1490EBE3DAD}"/>
              </a:ext>
            </a:extLst>
          </p:cNvPr>
          <p:cNvPicPr>
            <a:picLocks noChangeAspect="1"/>
          </p:cNvPicPr>
          <p:nvPr userDrawn="1"/>
        </p:nvPicPr>
        <p:blipFill>
          <a:blip r:embed="rId2"/>
          <a:stretch>
            <a:fillRect/>
          </a:stretch>
        </p:blipFill>
        <p:spPr>
          <a:xfrm>
            <a:off x="8382000" y="6324600"/>
            <a:ext cx="1212001" cy="360000"/>
          </a:xfrm>
          <a:prstGeom prst="rect">
            <a:avLst/>
          </a:prstGeom>
        </p:spPr>
      </p:pic>
    </p:spTree>
    <p:extLst>
      <p:ext uri="{BB962C8B-B14F-4D97-AF65-F5344CB8AC3E}">
        <p14:creationId xmlns:p14="http://schemas.microsoft.com/office/powerpoint/2010/main" val="1281924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A4C3A94-BAD1-A84D-A77A-FB679380A73C}"/>
              </a:ext>
            </a:extLst>
          </p:cNvPr>
          <p:cNvSpPr/>
          <p:nvPr/>
        </p:nvSpPr>
        <p:spPr>
          <a:xfrm>
            <a:off x="0" y="0"/>
            <a:ext cx="9906000" cy="2286000"/>
          </a:xfrm>
          <a:custGeom>
            <a:avLst/>
            <a:gdLst/>
            <a:ahLst/>
            <a:cxnLst/>
            <a:rect l="l" t="t" r="r" b="b"/>
            <a:pathLst>
              <a:path w="13004800" h="3251200">
                <a:moveTo>
                  <a:pt x="13004800" y="0"/>
                </a:moveTo>
                <a:lnTo>
                  <a:pt x="0" y="0"/>
                </a:lnTo>
                <a:lnTo>
                  <a:pt x="0" y="3251200"/>
                </a:lnTo>
                <a:lnTo>
                  <a:pt x="13004800" y="3251200"/>
                </a:lnTo>
                <a:lnTo>
                  <a:pt x="13004800" y="0"/>
                </a:lnTo>
                <a:close/>
              </a:path>
            </a:pathLst>
          </a:custGeom>
          <a:solidFill>
            <a:srgbClr val="762000"/>
          </a:solidFill>
        </p:spPr>
        <p:txBody>
          <a:bodyPr wrap="square" lIns="0" tIns="0" rIns="0" bIns="0" rtlCol="0"/>
          <a:lstStyle/>
          <a:p>
            <a:endParaRPr sz="932" dirty="0"/>
          </a:p>
        </p:txBody>
      </p:sp>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2286001"/>
            <a:ext cx="9906000" cy="3809999"/>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367607" y="1232298"/>
            <a:ext cx="8544409" cy="482203"/>
          </a:xfrm>
          <a:prstGeom prst="rect">
            <a:avLst/>
          </a:prstGeom>
        </p:spPr>
        <p:txBody>
          <a:bodyPr anchor="ctr"/>
          <a:lstStyle>
            <a:lvl1pPr>
              <a:defRPr sz="3800" b="1">
                <a:solidFill>
                  <a:srgbClr val="E5DBCB"/>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321021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720000"/>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5CF1635-04C7-7448-8F27-D3361B9ACFAC}"/>
              </a:ext>
            </a:extLst>
          </p:cNvPr>
          <p:cNvSpPr>
            <a:spLocks noGrp="1"/>
          </p:cNvSpPr>
          <p:nvPr>
            <p:ph type="pic" sz="quarter" idx="10"/>
          </p:nvPr>
        </p:nvSpPr>
        <p:spPr>
          <a:xfrm>
            <a:off x="0" y="0"/>
            <a:ext cx="9906000" cy="2286000"/>
          </a:xfrm>
          <a:prstGeom prst="rect">
            <a:avLst/>
          </a:prstGeom>
        </p:spPr>
        <p:txBody>
          <a:bodyPr/>
          <a:lstStyle/>
          <a:p>
            <a:r>
              <a:rPr lang="en-GB"/>
              <a:t>Click icon to add picture</a:t>
            </a:r>
            <a:endParaRPr lang="en-US"/>
          </a:p>
        </p:txBody>
      </p:sp>
      <p:sp>
        <p:nvSpPr>
          <p:cNvPr id="3" name="Title 2">
            <a:extLst>
              <a:ext uri="{FF2B5EF4-FFF2-40B4-BE49-F238E27FC236}">
                <a16:creationId xmlns:a16="http://schemas.microsoft.com/office/drawing/2014/main" id="{308665DB-DF27-4A4E-9599-B5B71F21634F}"/>
              </a:ext>
            </a:extLst>
          </p:cNvPr>
          <p:cNvSpPr>
            <a:spLocks noGrp="1"/>
          </p:cNvSpPr>
          <p:nvPr>
            <p:ph type="title"/>
          </p:nvPr>
        </p:nvSpPr>
        <p:spPr>
          <a:xfrm>
            <a:off x="680797" y="2625328"/>
            <a:ext cx="8544409" cy="482203"/>
          </a:xfrm>
          <a:prstGeom prst="rect">
            <a:avLst/>
          </a:prstGeom>
        </p:spPr>
        <p:txBody>
          <a:bodyPr/>
          <a:lstStyle>
            <a:lvl1pPr>
              <a:defRPr sz="2672" b="1">
                <a:solidFill>
                  <a:srgbClr val="E5DBCB"/>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086FE831-9EFD-2A42-A1FF-193C4DB34CFC}"/>
              </a:ext>
            </a:extLst>
          </p:cNvPr>
          <p:cNvSpPr>
            <a:spLocks noGrp="1"/>
          </p:cNvSpPr>
          <p:nvPr>
            <p:ph type="body" sz="quarter" idx="11"/>
          </p:nvPr>
        </p:nvSpPr>
        <p:spPr>
          <a:xfrm>
            <a:off x="694868" y="3331593"/>
            <a:ext cx="6245665" cy="399604"/>
          </a:xfrm>
          <a:prstGeom prst="rect">
            <a:avLst/>
          </a:prstGeom>
        </p:spPr>
        <p:txBody>
          <a:bodyPr/>
          <a:lstStyle>
            <a:lvl1pPr>
              <a:defRPr sz="1969" b="0" i="0">
                <a:solidFill>
                  <a:srgbClr val="E5DBCB"/>
                </a:solidFill>
                <a:latin typeface="Arial" panose="020B0604020202020204" pitchFamily="34" charset="0"/>
                <a:cs typeface="Arial" panose="020B0604020202020204" pitchFamily="34" charset="0"/>
              </a:defRPr>
            </a:lvl1pPr>
          </a:lstStyle>
          <a:p>
            <a:pPr lvl="0"/>
            <a:endParaRPr lang="en-US" dirty="0"/>
          </a:p>
        </p:txBody>
      </p:sp>
    </p:spTree>
    <p:extLst>
      <p:ext uri="{BB962C8B-B14F-4D97-AF65-F5344CB8AC3E}">
        <p14:creationId xmlns:p14="http://schemas.microsoft.com/office/powerpoint/2010/main" val="40095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1"/>
            <a:ext cx="3495638"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a:p>
        </p:txBody>
      </p:sp>
      <p:sp>
        <p:nvSpPr>
          <p:cNvPr id="2" name="Title 1">
            <a:extLst>
              <a:ext uri="{FF2B5EF4-FFF2-40B4-BE49-F238E27FC236}">
                <a16:creationId xmlns:a16="http://schemas.microsoft.com/office/drawing/2014/main" id="{A9A6CBA2-86C1-F04D-AA7C-3C4EB11E9B26}"/>
              </a:ext>
            </a:extLst>
          </p:cNvPr>
          <p:cNvSpPr>
            <a:spLocks noGrp="1"/>
          </p:cNvSpPr>
          <p:nvPr>
            <p:ph type="title"/>
          </p:nvPr>
        </p:nvSpPr>
        <p:spPr>
          <a:xfrm>
            <a:off x="461118" y="365003"/>
            <a:ext cx="3272980" cy="947663"/>
          </a:xfrm>
          <a:prstGeom prst="rect">
            <a:avLst/>
          </a:prstGeom>
        </p:spPr>
        <p:txBody>
          <a:bodyPr/>
          <a:lstStyle>
            <a:lvl1pPr>
              <a:defRPr sz="2672"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19" name="Holder 3">
            <a:extLst>
              <a:ext uri="{FF2B5EF4-FFF2-40B4-BE49-F238E27FC236}">
                <a16:creationId xmlns:a16="http://schemas.microsoft.com/office/drawing/2014/main" id="{40DBD631-BA29-BE40-8B11-B919145B490E}"/>
              </a:ext>
            </a:extLst>
          </p:cNvPr>
          <p:cNvSpPr txBox="1">
            <a:spLocks/>
          </p:cNvSpPr>
          <p:nvPr/>
        </p:nvSpPr>
        <p:spPr>
          <a:xfrm>
            <a:off x="4144615" y="1821657"/>
            <a:ext cx="5289307" cy="143437"/>
          </a:xfrm>
          <a:prstGeom prst="rect">
            <a:avLst/>
          </a:prstGeom>
        </p:spPr>
        <p:txBody>
          <a:bodyPr wrap="square" lIns="0" tIns="0" rIns="0" bIns="0">
            <a:spAutoFit/>
          </a:bodyPr>
          <a:lstStyle>
            <a:lvl1pPr marL="0">
              <a:defRPr baseline="0">
                <a:solidFill>
                  <a:schemeClr val="tx1">
                    <a:lumMod val="75000"/>
                    <a:lumOff val="25000"/>
                  </a:schemeClr>
                </a:solidFill>
                <a:latin typeface="Arial" panose="020B0604020202020204" pitchFamily="34" charset="0"/>
                <a:ea typeface="+mn-ea"/>
                <a:cs typeface="Arial" panose="020B0604020202020204" pitchFamily="34" charset="0"/>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en-AU" sz="932" kern="0" dirty="0"/>
          </a:p>
        </p:txBody>
      </p:sp>
      <p:sp>
        <p:nvSpPr>
          <p:cNvPr id="20" name="Text Placeholder 3">
            <a:extLst>
              <a:ext uri="{FF2B5EF4-FFF2-40B4-BE49-F238E27FC236}">
                <a16:creationId xmlns:a16="http://schemas.microsoft.com/office/drawing/2014/main" id="{FC71D308-35EE-6742-B7B9-63114E7C12DD}"/>
              </a:ext>
            </a:extLst>
          </p:cNvPr>
          <p:cNvSpPr>
            <a:spLocks noGrp="1"/>
          </p:cNvSpPr>
          <p:nvPr>
            <p:ph type="body" sz="half" idx="2"/>
          </p:nvPr>
        </p:nvSpPr>
        <p:spPr>
          <a:xfrm>
            <a:off x="4144615" y="1792367"/>
            <a:ext cx="5045523"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a:t>Click to edit Master text styles</a:t>
            </a:r>
          </a:p>
        </p:txBody>
      </p:sp>
      <p:sp>
        <p:nvSpPr>
          <p:cNvPr id="21" name="Text Placeholder 3">
            <a:extLst>
              <a:ext uri="{FF2B5EF4-FFF2-40B4-BE49-F238E27FC236}">
                <a16:creationId xmlns:a16="http://schemas.microsoft.com/office/drawing/2014/main" id="{F5F276B7-317A-5B4E-BE55-C6B50CE8515B}"/>
              </a:ext>
            </a:extLst>
          </p:cNvPr>
          <p:cNvSpPr>
            <a:spLocks noGrp="1"/>
          </p:cNvSpPr>
          <p:nvPr>
            <p:ph type="body" sz="half" idx="10"/>
          </p:nvPr>
        </p:nvSpPr>
        <p:spPr>
          <a:xfrm>
            <a:off x="448807" y="1745361"/>
            <a:ext cx="2576464" cy="3811860"/>
          </a:xfrm>
          <a:prstGeom prst="rect">
            <a:avLst/>
          </a:prstGeom>
        </p:spPr>
        <p:txBody>
          <a:bodyPr/>
          <a:lstStyle>
            <a:lvl1pPr marL="0" indent="0">
              <a:buNone/>
              <a:defRPr sz="1125">
                <a:solidFill>
                  <a:srgbClr val="414042"/>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Tree>
    <p:extLst>
      <p:ext uri="{BB962C8B-B14F-4D97-AF65-F5344CB8AC3E}">
        <p14:creationId xmlns:p14="http://schemas.microsoft.com/office/powerpoint/2010/main" val="2394432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B3D24A-A257-0244-929D-991D26CD0651}"/>
              </a:ext>
            </a:extLst>
          </p:cNvPr>
          <p:cNvSpPr/>
          <p:nvPr/>
        </p:nvSpPr>
        <p:spPr>
          <a:xfrm>
            <a:off x="0" y="1"/>
            <a:ext cx="3495638" cy="6322219"/>
          </a:xfrm>
          <a:prstGeom prst="rect">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a:p>
        </p:txBody>
      </p:sp>
      <p:sp>
        <p:nvSpPr>
          <p:cNvPr id="2" name="Title 1">
            <a:extLst>
              <a:ext uri="{FF2B5EF4-FFF2-40B4-BE49-F238E27FC236}">
                <a16:creationId xmlns:a16="http://schemas.microsoft.com/office/drawing/2014/main" id="{A9A6CBA2-86C1-F04D-AA7C-3C4EB11E9B26}"/>
              </a:ext>
            </a:extLst>
          </p:cNvPr>
          <p:cNvSpPr>
            <a:spLocks noGrp="1"/>
          </p:cNvSpPr>
          <p:nvPr>
            <p:ph type="title"/>
          </p:nvPr>
        </p:nvSpPr>
        <p:spPr>
          <a:xfrm>
            <a:off x="461118" y="365003"/>
            <a:ext cx="3272980" cy="947663"/>
          </a:xfrm>
          <a:prstGeom prst="rect">
            <a:avLst/>
          </a:prstGeom>
        </p:spPr>
        <p:txBody>
          <a:bodyPr/>
          <a:lstStyle>
            <a:lvl1pPr>
              <a:defRPr sz="2672"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6" name="Picture Placeholder 5">
            <a:extLst>
              <a:ext uri="{FF2B5EF4-FFF2-40B4-BE49-F238E27FC236}">
                <a16:creationId xmlns:a16="http://schemas.microsoft.com/office/drawing/2014/main" id="{F8254C09-A383-FD4E-AA86-65587D5F261C}"/>
              </a:ext>
            </a:extLst>
          </p:cNvPr>
          <p:cNvSpPr>
            <a:spLocks noGrp="1"/>
          </p:cNvSpPr>
          <p:nvPr>
            <p:ph type="pic" sz="quarter" idx="10"/>
          </p:nvPr>
        </p:nvSpPr>
        <p:spPr>
          <a:xfrm>
            <a:off x="3495880" y="1"/>
            <a:ext cx="6410120" cy="6322219"/>
          </a:xfrm>
          <a:prstGeom prst="rect">
            <a:avLst/>
          </a:prstGeom>
        </p:spPr>
        <p:txBody>
          <a:bodyPr/>
          <a:lstStyle/>
          <a:p>
            <a:r>
              <a:rPr lang="en-GB"/>
              <a:t>Click icon to add picture</a:t>
            </a:r>
            <a:endParaRPr lang="en-US"/>
          </a:p>
        </p:txBody>
      </p:sp>
      <p:sp>
        <p:nvSpPr>
          <p:cNvPr id="9" name="Text Placeholder 3">
            <a:extLst>
              <a:ext uri="{FF2B5EF4-FFF2-40B4-BE49-F238E27FC236}">
                <a16:creationId xmlns:a16="http://schemas.microsoft.com/office/drawing/2014/main" id="{3582AC81-985B-A44D-818C-DF395338CB61}"/>
              </a:ext>
            </a:extLst>
          </p:cNvPr>
          <p:cNvSpPr>
            <a:spLocks noGrp="1"/>
          </p:cNvSpPr>
          <p:nvPr>
            <p:ph type="body" sz="half" idx="11"/>
          </p:nvPr>
        </p:nvSpPr>
        <p:spPr>
          <a:xfrm>
            <a:off x="448807" y="1745361"/>
            <a:ext cx="2576464" cy="3811860"/>
          </a:xfrm>
          <a:prstGeom prst="rect">
            <a:avLst/>
          </a:prstGeom>
        </p:spPr>
        <p:txBody>
          <a:bodyPr/>
          <a:lstStyle>
            <a:lvl1pPr marL="0" indent="0">
              <a:buNone/>
              <a:defRPr sz="1125">
                <a:solidFill>
                  <a:srgbClr val="414042"/>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Tree>
    <p:extLst>
      <p:ext uri="{BB962C8B-B14F-4D97-AF65-F5344CB8AC3E}">
        <p14:creationId xmlns:p14="http://schemas.microsoft.com/office/powerpoint/2010/main" val="1493916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2" y="1"/>
            <a:ext cx="4952999" cy="609599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461118" y="365003"/>
            <a:ext cx="3272980" cy="947663"/>
          </a:xfrm>
          <a:prstGeom prst="rect">
            <a:avLst/>
          </a:prstGeom>
        </p:spPr>
        <p:txBody>
          <a:bodyPr/>
          <a:lstStyle>
            <a:lvl1pPr>
              <a:defRPr sz="2672"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448807" y="1600200"/>
            <a:ext cx="4039851" cy="4201811"/>
          </a:xfrm>
          <a:prstGeom prst="rect">
            <a:avLst/>
          </a:prstGeom>
        </p:spPr>
        <p:txBody>
          <a:bodyPr/>
          <a:lstStyle>
            <a:lvl1pPr marL="0" indent="0">
              <a:buNone/>
              <a:defRPr sz="2400">
                <a:solidFill>
                  <a:srgbClr val="414042"/>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
        <p:nvSpPr>
          <p:cNvPr id="8" name="Text Placeholder 3">
            <a:extLst>
              <a:ext uri="{FF2B5EF4-FFF2-40B4-BE49-F238E27FC236}">
                <a16:creationId xmlns:a16="http://schemas.microsoft.com/office/drawing/2014/main" id="{24C0B974-A769-2046-81AB-F134BAB354C8}"/>
              </a:ext>
            </a:extLst>
          </p:cNvPr>
          <p:cNvSpPr>
            <a:spLocks noGrp="1"/>
          </p:cNvSpPr>
          <p:nvPr>
            <p:ph type="body" sz="half" idx="12"/>
          </p:nvPr>
        </p:nvSpPr>
        <p:spPr>
          <a:xfrm>
            <a:off x="5429948" y="1600200"/>
            <a:ext cx="4039851" cy="4201811"/>
          </a:xfrm>
          <a:prstGeom prst="rect">
            <a:avLst/>
          </a:prstGeom>
        </p:spPr>
        <p:txBody>
          <a:bodyPr/>
          <a:lstStyle>
            <a:lvl1pPr marL="0" indent="0">
              <a:buNone/>
              <a:defRPr sz="2400">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Tree>
    <p:extLst>
      <p:ext uri="{BB962C8B-B14F-4D97-AF65-F5344CB8AC3E}">
        <p14:creationId xmlns:p14="http://schemas.microsoft.com/office/powerpoint/2010/main" val="3545762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3" name="Round Single Corner Rectangle 10">
            <a:extLst>
              <a:ext uri="{FF2B5EF4-FFF2-40B4-BE49-F238E27FC236}">
                <a16:creationId xmlns:a16="http://schemas.microsoft.com/office/drawing/2014/main" id="{A54D3892-4BE9-3D46-848D-C1FECDD94F0E}"/>
              </a:ext>
            </a:extLst>
          </p:cNvPr>
          <p:cNvSpPr/>
          <p:nvPr/>
        </p:nvSpPr>
        <p:spPr>
          <a:xfrm>
            <a:off x="2" y="1"/>
            <a:ext cx="4952999" cy="6322219"/>
          </a:xfrm>
          <a:prstGeom prst="round1Rect">
            <a:avLst>
              <a:gd name="adj" fmla="val 23287"/>
            </a:avLst>
          </a:prstGeom>
          <a:solidFill>
            <a:srgbClr val="E5D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a:p>
        </p:txBody>
      </p:sp>
      <p:sp>
        <p:nvSpPr>
          <p:cNvPr id="4" name="Title 1">
            <a:extLst>
              <a:ext uri="{FF2B5EF4-FFF2-40B4-BE49-F238E27FC236}">
                <a16:creationId xmlns:a16="http://schemas.microsoft.com/office/drawing/2014/main" id="{84BAA95B-9127-2B4A-8F38-2585F1445020}"/>
              </a:ext>
            </a:extLst>
          </p:cNvPr>
          <p:cNvSpPr>
            <a:spLocks noGrp="1"/>
          </p:cNvSpPr>
          <p:nvPr>
            <p:ph type="title"/>
          </p:nvPr>
        </p:nvSpPr>
        <p:spPr>
          <a:xfrm>
            <a:off x="461118" y="365003"/>
            <a:ext cx="3272980" cy="947663"/>
          </a:xfrm>
          <a:prstGeom prst="rect">
            <a:avLst/>
          </a:prstGeom>
        </p:spPr>
        <p:txBody>
          <a:bodyPr/>
          <a:lstStyle>
            <a:lvl1pPr>
              <a:defRPr sz="2672" b="1">
                <a:solidFill>
                  <a:srgbClr val="414042"/>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5" name="Text Placeholder 3">
            <a:extLst>
              <a:ext uri="{FF2B5EF4-FFF2-40B4-BE49-F238E27FC236}">
                <a16:creationId xmlns:a16="http://schemas.microsoft.com/office/drawing/2014/main" id="{E5094AE9-3C1C-2040-8B76-05F0F15670FB}"/>
              </a:ext>
            </a:extLst>
          </p:cNvPr>
          <p:cNvSpPr>
            <a:spLocks noGrp="1"/>
          </p:cNvSpPr>
          <p:nvPr>
            <p:ph type="body" sz="half" idx="11"/>
          </p:nvPr>
        </p:nvSpPr>
        <p:spPr>
          <a:xfrm>
            <a:off x="448807" y="1745362"/>
            <a:ext cx="4039851" cy="4201811"/>
          </a:xfrm>
          <a:prstGeom prst="rect">
            <a:avLst/>
          </a:prstGeom>
        </p:spPr>
        <p:txBody>
          <a:bodyPr/>
          <a:lstStyle>
            <a:lvl1pPr marL="0" indent="0">
              <a:buNone/>
              <a:defRPr sz="1125">
                <a:solidFill>
                  <a:srgbClr val="414042"/>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dirty="0"/>
              <a:t>Click to edit Master text styles</a:t>
            </a:r>
          </a:p>
        </p:txBody>
      </p:sp>
      <p:sp>
        <p:nvSpPr>
          <p:cNvPr id="7" name="Picture Placeholder 5">
            <a:extLst>
              <a:ext uri="{FF2B5EF4-FFF2-40B4-BE49-F238E27FC236}">
                <a16:creationId xmlns:a16="http://schemas.microsoft.com/office/drawing/2014/main" id="{A96BED09-5A6D-9C48-8ECB-AAA749AF46F7}"/>
              </a:ext>
            </a:extLst>
          </p:cNvPr>
          <p:cNvSpPr>
            <a:spLocks noGrp="1"/>
          </p:cNvSpPr>
          <p:nvPr>
            <p:ph type="pic" sz="quarter" idx="10"/>
          </p:nvPr>
        </p:nvSpPr>
        <p:spPr>
          <a:xfrm>
            <a:off x="5401805" y="1745361"/>
            <a:ext cx="4070927" cy="4201811"/>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73730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94CB5152-B6B0-D240-B013-4F3D0B9D4E3F}"/>
              </a:ext>
            </a:extLst>
          </p:cNvPr>
          <p:cNvSpPr/>
          <p:nvPr/>
        </p:nvSpPr>
        <p:spPr>
          <a:xfrm>
            <a:off x="0" y="1"/>
            <a:ext cx="9906000" cy="6322219"/>
          </a:xfrm>
          <a:custGeom>
            <a:avLst/>
            <a:gdLst/>
            <a:ahLst/>
            <a:cxnLst/>
            <a:rect l="l" t="t" r="r" b="b"/>
            <a:pathLst>
              <a:path w="13004800" h="8991600">
                <a:moveTo>
                  <a:pt x="13004800" y="0"/>
                </a:moveTo>
                <a:lnTo>
                  <a:pt x="0" y="0"/>
                </a:lnTo>
                <a:lnTo>
                  <a:pt x="0" y="8991600"/>
                </a:lnTo>
                <a:lnTo>
                  <a:pt x="13004800" y="8991600"/>
                </a:lnTo>
                <a:lnTo>
                  <a:pt x="13004800" y="0"/>
                </a:lnTo>
                <a:close/>
              </a:path>
            </a:pathLst>
          </a:custGeom>
          <a:solidFill>
            <a:srgbClr val="E5DBCB"/>
          </a:solidFill>
        </p:spPr>
        <p:txBody>
          <a:bodyPr wrap="square" lIns="0" tIns="0" rIns="0" bIns="0" rtlCol="0"/>
          <a:lstStyle/>
          <a:p>
            <a:endParaRPr sz="932">
              <a:solidFill>
                <a:srgbClr val="7D9292"/>
              </a:solidFill>
            </a:endParaRPr>
          </a:p>
        </p:txBody>
      </p:sp>
      <p:sp>
        <p:nvSpPr>
          <p:cNvPr id="9" name="object 10">
            <a:extLst>
              <a:ext uri="{FF2B5EF4-FFF2-40B4-BE49-F238E27FC236}">
                <a16:creationId xmlns:a16="http://schemas.microsoft.com/office/drawing/2014/main" id="{271C3A81-C965-1144-84FE-37FF060858B9}"/>
              </a:ext>
            </a:extLst>
          </p:cNvPr>
          <p:cNvSpPr/>
          <p:nvPr/>
        </p:nvSpPr>
        <p:spPr>
          <a:xfrm>
            <a:off x="461119" y="817067"/>
            <a:ext cx="8961191" cy="5076527"/>
          </a:xfrm>
          <a:custGeom>
            <a:avLst/>
            <a:gdLst/>
            <a:ahLst/>
            <a:cxnLst/>
            <a:rect l="l" t="t" r="r" b="b"/>
            <a:pathLst>
              <a:path w="12244705" h="7086600">
                <a:moveTo>
                  <a:pt x="11101349" y="0"/>
                </a:moveTo>
                <a:lnTo>
                  <a:pt x="0" y="0"/>
                </a:lnTo>
                <a:lnTo>
                  <a:pt x="0" y="5943600"/>
                </a:lnTo>
                <a:lnTo>
                  <a:pt x="1002" y="5991916"/>
                </a:lnTo>
                <a:lnTo>
                  <a:pt x="3984" y="6039721"/>
                </a:lnTo>
                <a:lnTo>
                  <a:pt x="8905" y="6086976"/>
                </a:lnTo>
                <a:lnTo>
                  <a:pt x="15726" y="6133640"/>
                </a:lnTo>
                <a:lnTo>
                  <a:pt x="24406" y="6179674"/>
                </a:lnTo>
                <a:lnTo>
                  <a:pt x="34907" y="6225037"/>
                </a:lnTo>
                <a:lnTo>
                  <a:pt x="47189" y="6269692"/>
                </a:lnTo>
                <a:lnTo>
                  <a:pt x="61212" y="6313597"/>
                </a:lnTo>
                <a:lnTo>
                  <a:pt x="76936" y="6356713"/>
                </a:lnTo>
                <a:lnTo>
                  <a:pt x="94321" y="6399001"/>
                </a:lnTo>
                <a:lnTo>
                  <a:pt x="113329" y="6440420"/>
                </a:lnTo>
                <a:lnTo>
                  <a:pt x="133919" y="6480932"/>
                </a:lnTo>
                <a:lnTo>
                  <a:pt x="156051" y="6520496"/>
                </a:lnTo>
                <a:lnTo>
                  <a:pt x="179687" y="6559072"/>
                </a:lnTo>
                <a:lnTo>
                  <a:pt x="204786" y="6596622"/>
                </a:lnTo>
                <a:lnTo>
                  <a:pt x="231308" y="6633105"/>
                </a:lnTo>
                <a:lnTo>
                  <a:pt x="259214" y="6668482"/>
                </a:lnTo>
                <a:lnTo>
                  <a:pt x="288465" y="6702713"/>
                </a:lnTo>
                <a:lnTo>
                  <a:pt x="319020" y="6735759"/>
                </a:lnTo>
                <a:lnTo>
                  <a:pt x="350840" y="6767579"/>
                </a:lnTo>
                <a:lnTo>
                  <a:pt x="383886" y="6798134"/>
                </a:lnTo>
                <a:lnTo>
                  <a:pt x="418117" y="6827385"/>
                </a:lnTo>
                <a:lnTo>
                  <a:pt x="453494" y="6855291"/>
                </a:lnTo>
                <a:lnTo>
                  <a:pt x="489977" y="6881813"/>
                </a:lnTo>
                <a:lnTo>
                  <a:pt x="527527" y="6906912"/>
                </a:lnTo>
                <a:lnTo>
                  <a:pt x="566103" y="6930548"/>
                </a:lnTo>
                <a:lnTo>
                  <a:pt x="605667" y="6952680"/>
                </a:lnTo>
                <a:lnTo>
                  <a:pt x="646179" y="6973270"/>
                </a:lnTo>
                <a:lnTo>
                  <a:pt x="687598" y="6992278"/>
                </a:lnTo>
                <a:lnTo>
                  <a:pt x="729886" y="7009663"/>
                </a:lnTo>
                <a:lnTo>
                  <a:pt x="773002" y="7025387"/>
                </a:lnTo>
                <a:lnTo>
                  <a:pt x="816907" y="7039410"/>
                </a:lnTo>
                <a:lnTo>
                  <a:pt x="861562" y="7051692"/>
                </a:lnTo>
                <a:lnTo>
                  <a:pt x="906925" y="7062193"/>
                </a:lnTo>
                <a:lnTo>
                  <a:pt x="952959" y="7070873"/>
                </a:lnTo>
                <a:lnTo>
                  <a:pt x="999623" y="7077694"/>
                </a:lnTo>
                <a:lnTo>
                  <a:pt x="1046878" y="7082615"/>
                </a:lnTo>
                <a:lnTo>
                  <a:pt x="1094683" y="7085597"/>
                </a:lnTo>
                <a:lnTo>
                  <a:pt x="1143000" y="7086600"/>
                </a:lnTo>
                <a:lnTo>
                  <a:pt x="12244349" y="7086600"/>
                </a:lnTo>
                <a:lnTo>
                  <a:pt x="12244349" y="1143000"/>
                </a:lnTo>
                <a:lnTo>
                  <a:pt x="12243346" y="1094683"/>
                </a:lnTo>
                <a:lnTo>
                  <a:pt x="12240364" y="1046878"/>
                </a:lnTo>
                <a:lnTo>
                  <a:pt x="12235443" y="999623"/>
                </a:lnTo>
                <a:lnTo>
                  <a:pt x="12228623" y="952959"/>
                </a:lnTo>
                <a:lnTo>
                  <a:pt x="12219942" y="906925"/>
                </a:lnTo>
                <a:lnTo>
                  <a:pt x="12209441" y="861562"/>
                </a:lnTo>
                <a:lnTo>
                  <a:pt x="12197159" y="816907"/>
                </a:lnTo>
                <a:lnTo>
                  <a:pt x="12183137" y="773002"/>
                </a:lnTo>
                <a:lnTo>
                  <a:pt x="12167413" y="729886"/>
                </a:lnTo>
                <a:lnTo>
                  <a:pt x="12150027" y="687598"/>
                </a:lnTo>
                <a:lnTo>
                  <a:pt x="12131019" y="646179"/>
                </a:lnTo>
                <a:lnTo>
                  <a:pt x="12110429" y="605667"/>
                </a:lnTo>
                <a:lnTo>
                  <a:pt x="12088297" y="566103"/>
                </a:lnTo>
                <a:lnTo>
                  <a:pt x="12064661" y="527527"/>
                </a:lnTo>
                <a:lnTo>
                  <a:pt x="12039563" y="489977"/>
                </a:lnTo>
                <a:lnTo>
                  <a:pt x="12013040" y="453494"/>
                </a:lnTo>
                <a:lnTo>
                  <a:pt x="11985134" y="418117"/>
                </a:lnTo>
                <a:lnTo>
                  <a:pt x="11955883" y="383886"/>
                </a:lnTo>
                <a:lnTo>
                  <a:pt x="11925328" y="350840"/>
                </a:lnTo>
                <a:lnTo>
                  <a:pt x="11893508" y="319020"/>
                </a:lnTo>
                <a:lnTo>
                  <a:pt x="11860463" y="288465"/>
                </a:lnTo>
                <a:lnTo>
                  <a:pt x="11826232" y="259214"/>
                </a:lnTo>
                <a:lnTo>
                  <a:pt x="11790855" y="231308"/>
                </a:lnTo>
                <a:lnTo>
                  <a:pt x="11754371" y="204786"/>
                </a:lnTo>
                <a:lnTo>
                  <a:pt x="11716822" y="179687"/>
                </a:lnTo>
                <a:lnTo>
                  <a:pt x="11678245" y="156051"/>
                </a:lnTo>
                <a:lnTo>
                  <a:pt x="11638681" y="133919"/>
                </a:lnTo>
                <a:lnTo>
                  <a:pt x="11598170" y="113329"/>
                </a:lnTo>
                <a:lnTo>
                  <a:pt x="11556750" y="94321"/>
                </a:lnTo>
                <a:lnTo>
                  <a:pt x="11514463" y="76936"/>
                </a:lnTo>
                <a:lnTo>
                  <a:pt x="11471346" y="61212"/>
                </a:lnTo>
                <a:lnTo>
                  <a:pt x="11427441" y="47189"/>
                </a:lnTo>
                <a:lnTo>
                  <a:pt x="11382787" y="34907"/>
                </a:lnTo>
                <a:lnTo>
                  <a:pt x="11337423" y="24406"/>
                </a:lnTo>
                <a:lnTo>
                  <a:pt x="11291389" y="15726"/>
                </a:lnTo>
                <a:lnTo>
                  <a:pt x="11244725" y="8905"/>
                </a:lnTo>
                <a:lnTo>
                  <a:pt x="11197471" y="3984"/>
                </a:lnTo>
                <a:lnTo>
                  <a:pt x="11149665" y="1002"/>
                </a:lnTo>
                <a:lnTo>
                  <a:pt x="11101349" y="0"/>
                </a:lnTo>
                <a:close/>
              </a:path>
            </a:pathLst>
          </a:custGeom>
          <a:solidFill>
            <a:srgbClr val="FFFFFF"/>
          </a:solidFill>
        </p:spPr>
        <p:txBody>
          <a:bodyPr wrap="square" lIns="0" tIns="0" rIns="0" bIns="0" rtlCol="0"/>
          <a:lstStyle/>
          <a:p>
            <a:endParaRPr sz="932"/>
          </a:p>
        </p:txBody>
      </p:sp>
      <p:sp>
        <p:nvSpPr>
          <p:cNvPr id="10" name="Title 1">
            <a:extLst>
              <a:ext uri="{FF2B5EF4-FFF2-40B4-BE49-F238E27FC236}">
                <a16:creationId xmlns:a16="http://schemas.microsoft.com/office/drawing/2014/main" id="{ACA6DB7A-499B-9845-988C-1FB13887AEE7}"/>
              </a:ext>
            </a:extLst>
          </p:cNvPr>
          <p:cNvSpPr>
            <a:spLocks noGrp="1"/>
          </p:cNvSpPr>
          <p:nvPr>
            <p:ph type="title"/>
          </p:nvPr>
        </p:nvSpPr>
        <p:spPr>
          <a:xfrm>
            <a:off x="461119" y="254496"/>
            <a:ext cx="6000989" cy="562570"/>
          </a:xfrm>
          <a:prstGeom prst="rect">
            <a:avLst/>
          </a:prstGeom>
        </p:spPr>
        <p:txBody>
          <a:bodyPr/>
          <a:lstStyle>
            <a:lvl1pPr>
              <a:defRPr sz="2672" b="1">
                <a:solidFill>
                  <a:srgbClr val="762000"/>
                </a:solidFill>
                <a:latin typeface="Arial" panose="020B0604020202020204" pitchFamily="34" charset="0"/>
                <a:cs typeface="Arial" panose="020B0604020202020204" pitchFamily="34" charset="0"/>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3D2A790-CC80-D547-9306-B2F765D6799E}"/>
              </a:ext>
            </a:extLst>
          </p:cNvPr>
          <p:cNvSpPr>
            <a:spLocks noGrp="1"/>
          </p:cNvSpPr>
          <p:nvPr>
            <p:ph type="body" sz="half" idx="2"/>
          </p:nvPr>
        </p:nvSpPr>
        <p:spPr>
          <a:xfrm>
            <a:off x="889992" y="1339454"/>
            <a:ext cx="8009930" cy="412551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a:t>Click to edit Master text styles</a:t>
            </a:r>
          </a:p>
        </p:txBody>
      </p:sp>
    </p:spTree>
    <p:extLst>
      <p:ext uri="{BB962C8B-B14F-4D97-AF65-F5344CB8AC3E}">
        <p14:creationId xmlns:p14="http://schemas.microsoft.com/office/powerpoint/2010/main" val="1538194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425649" y="1792367"/>
            <a:ext cx="9054703" cy="3811860"/>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40" indent="0">
              <a:buNone/>
              <a:defRPr sz="984"/>
            </a:lvl2pPr>
            <a:lvl3pPr marL="642882" indent="0">
              <a:buNone/>
              <a:defRPr sz="844"/>
            </a:lvl3pPr>
            <a:lvl4pPr marL="964323" indent="0">
              <a:buNone/>
              <a:defRPr sz="703"/>
            </a:lvl4pPr>
            <a:lvl5pPr marL="1285763" indent="0">
              <a:buNone/>
              <a:defRPr sz="703"/>
            </a:lvl5pPr>
            <a:lvl6pPr marL="1607205" indent="0">
              <a:buNone/>
              <a:defRPr sz="703"/>
            </a:lvl6pPr>
            <a:lvl7pPr marL="1928645" indent="0">
              <a:buNone/>
              <a:defRPr sz="703"/>
            </a:lvl7pPr>
            <a:lvl8pPr marL="2250086" indent="0">
              <a:buNone/>
              <a:defRPr sz="703"/>
            </a:lvl8pPr>
            <a:lvl9pPr marL="2571527"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461119" y="750094"/>
            <a:ext cx="6000989"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dirty="0"/>
          </a:p>
        </p:txBody>
      </p:sp>
    </p:spTree>
    <p:extLst>
      <p:ext uri="{BB962C8B-B14F-4D97-AF65-F5344CB8AC3E}">
        <p14:creationId xmlns:p14="http://schemas.microsoft.com/office/powerpoint/2010/main" val="1953102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A4CF13-7575-BB4C-BA1F-12AA261AD9E9}"/>
              </a:ext>
            </a:extLst>
          </p:cNvPr>
          <p:cNvSpPr/>
          <p:nvPr/>
        </p:nvSpPr>
        <p:spPr>
          <a:xfrm>
            <a:off x="0" y="6096000"/>
            <a:ext cx="9906000" cy="762001"/>
          </a:xfrm>
          <a:prstGeom prst="rect">
            <a:avLst/>
          </a:prstGeom>
          <a:solidFill>
            <a:srgbClr val="7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2" dirty="0"/>
          </a:p>
        </p:txBody>
      </p:sp>
      <p:pic>
        <p:nvPicPr>
          <p:cNvPr id="6" name="Picture 5">
            <a:extLst>
              <a:ext uri="{FF2B5EF4-FFF2-40B4-BE49-F238E27FC236}">
                <a16:creationId xmlns:a16="http://schemas.microsoft.com/office/drawing/2014/main" id="{4C588E99-F4FA-4E04-944C-118A979B0542}"/>
              </a:ext>
            </a:extLst>
          </p:cNvPr>
          <p:cNvPicPr>
            <a:picLocks noChangeAspect="1"/>
          </p:cNvPicPr>
          <p:nvPr userDrawn="1"/>
        </p:nvPicPr>
        <p:blipFill>
          <a:blip r:embed="rId17"/>
          <a:stretch>
            <a:fillRect/>
          </a:stretch>
        </p:blipFill>
        <p:spPr>
          <a:xfrm>
            <a:off x="8382000" y="6324600"/>
            <a:ext cx="1212001" cy="360000"/>
          </a:xfrm>
          <a:prstGeom prst="rect">
            <a:avLst/>
          </a:prstGeom>
        </p:spPr>
      </p:pic>
    </p:spTree>
    <p:extLst>
      <p:ext uri="{BB962C8B-B14F-4D97-AF65-F5344CB8AC3E}">
        <p14:creationId xmlns:p14="http://schemas.microsoft.com/office/powerpoint/2010/main" val="810033856"/>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Lst>
  <p:txStyles>
    <p:titleStyle>
      <a:lvl1pPr eaLnBrk="1" hangingPunct="1">
        <a:defRPr baseline="0">
          <a:latin typeface="+mj-lt"/>
          <a:ea typeface="+mj-ea"/>
          <a:cs typeface="+mj-cs"/>
        </a:defRPr>
      </a:lvl1pPr>
    </p:titleStyle>
    <p:bodyStyle>
      <a:lvl1pPr marL="0" eaLnBrk="1" hangingPunct="1">
        <a:defRPr baseline="0">
          <a:solidFill>
            <a:schemeClr val="tx1">
              <a:lumMod val="85000"/>
              <a:lumOff val="15000"/>
            </a:schemeClr>
          </a:solidFill>
          <a:latin typeface="+mn-lt"/>
          <a:ea typeface="+mn-ea"/>
          <a:cs typeface="+mn-cs"/>
        </a:defRPr>
      </a:lvl1pPr>
      <a:lvl2pPr marL="321440" eaLnBrk="1" hangingPunct="1">
        <a:defRPr>
          <a:latin typeface="+mn-lt"/>
          <a:ea typeface="+mn-ea"/>
          <a:cs typeface="+mn-cs"/>
        </a:defRPr>
      </a:lvl2pPr>
      <a:lvl3pPr marL="642882" eaLnBrk="1" hangingPunct="1">
        <a:defRPr>
          <a:latin typeface="+mn-lt"/>
          <a:ea typeface="+mn-ea"/>
          <a:cs typeface="+mn-cs"/>
        </a:defRPr>
      </a:lvl3pPr>
      <a:lvl4pPr marL="964323" eaLnBrk="1" hangingPunct="1">
        <a:defRPr>
          <a:latin typeface="+mn-lt"/>
          <a:ea typeface="+mn-ea"/>
          <a:cs typeface="+mn-cs"/>
        </a:defRPr>
      </a:lvl4pPr>
      <a:lvl5pPr marL="1285763" eaLnBrk="1" hangingPunct="1">
        <a:defRPr>
          <a:latin typeface="+mn-lt"/>
          <a:ea typeface="+mn-ea"/>
          <a:cs typeface="+mn-cs"/>
        </a:defRPr>
      </a:lvl5pPr>
      <a:lvl6pPr marL="1607205" eaLnBrk="1" hangingPunct="1">
        <a:defRPr>
          <a:latin typeface="+mn-lt"/>
          <a:ea typeface="+mn-ea"/>
          <a:cs typeface="+mn-cs"/>
        </a:defRPr>
      </a:lvl6pPr>
      <a:lvl7pPr marL="1928645" eaLnBrk="1" hangingPunct="1">
        <a:defRPr>
          <a:latin typeface="+mn-lt"/>
          <a:ea typeface="+mn-ea"/>
          <a:cs typeface="+mn-cs"/>
        </a:defRPr>
      </a:lvl7pPr>
      <a:lvl8pPr marL="2250086" eaLnBrk="1" hangingPunct="1">
        <a:defRPr>
          <a:latin typeface="+mn-lt"/>
          <a:ea typeface="+mn-ea"/>
          <a:cs typeface="+mn-cs"/>
        </a:defRPr>
      </a:lvl8pPr>
      <a:lvl9pPr marL="2571527" eaLnBrk="1" hangingPunct="1">
        <a:defRPr>
          <a:latin typeface="+mn-lt"/>
          <a:ea typeface="+mn-ea"/>
          <a:cs typeface="+mn-cs"/>
        </a:defRPr>
      </a:lvl9pPr>
    </p:bodyStyle>
    <p:otherStyle>
      <a:lvl1pPr marL="0" eaLnBrk="1" hangingPunct="1">
        <a:defRPr>
          <a:latin typeface="+mn-lt"/>
          <a:ea typeface="+mn-ea"/>
          <a:cs typeface="+mn-cs"/>
        </a:defRPr>
      </a:lvl1pPr>
      <a:lvl2pPr marL="321440" eaLnBrk="1" hangingPunct="1">
        <a:defRPr>
          <a:latin typeface="+mn-lt"/>
          <a:ea typeface="+mn-ea"/>
          <a:cs typeface="+mn-cs"/>
        </a:defRPr>
      </a:lvl2pPr>
      <a:lvl3pPr marL="642882" eaLnBrk="1" hangingPunct="1">
        <a:defRPr>
          <a:latin typeface="+mn-lt"/>
          <a:ea typeface="+mn-ea"/>
          <a:cs typeface="+mn-cs"/>
        </a:defRPr>
      </a:lvl3pPr>
      <a:lvl4pPr marL="964323" eaLnBrk="1" hangingPunct="1">
        <a:defRPr>
          <a:latin typeface="+mn-lt"/>
          <a:ea typeface="+mn-ea"/>
          <a:cs typeface="+mn-cs"/>
        </a:defRPr>
      </a:lvl4pPr>
      <a:lvl5pPr marL="1285763" eaLnBrk="1" hangingPunct="1">
        <a:defRPr>
          <a:latin typeface="+mn-lt"/>
          <a:ea typeface="+mn-ea"/>
          <a:cs typeface="+mn-cs"/>
        </a:defRPr>
      </a:lvl5pPr>
      <a:lvl6pPr marL="1607205" eaLnBrk="1" hangingPunct="1">
        <a:defRPr>
          <a:latin typeface="+mn-lt"/>
          <a:ea typeface="+mn-ea"/>
          <a:cs typeface="+mn-cs"/>
        </a:defRPr>
      </a:lvl6pPr>
      <a:lvl7pPr marL="1928645" eaLnBrk="1" hangingPunct="1">
        <a:defRPr>
          <a:latin typeface="+mn-lt"/>
          <a:ea typeface="+mn-ea"/>
          <a:cs typeface="+mn-cs"/>
        </a:defRPr>
      </a:lvl7pPr>
      <a:lvl8pPr marL="2250086" eaLnBrk="1" hangingPunct="1">
        <a:defRPr>
          <a:latin typeface="+mn-lt"/>
          <a:ea typeface="+mn-ea"/>
          <a:cs typeface="+mn-cs"/>
        </a:defRPr>
      </a:lvl8pPr>
      <a:lvl9pPr marL="2571527"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www.worldbank.org/en/topic/poverty/overview"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1B9BBE-FEDC-CB44-8322-C00532749276}"/>
              </a:ext>
            </a:extLst>
          </p:cNvPr>
          <p:cNvSpPr>
            <a:spLocks noGrp="1"/>
          </p:cNvSpPr>
          <p:nvPr>
            <p:ph type="title"/>
          </p:nvPr>
        </p:nvSpPr>
        <p:spPr/>
        <p:txBody>
          <a:bodyPr lIns="91440" tIns="45720" rIns="91440" bIns="45720" anchor="ctr"/>
          <a:lstStyle/>
          <a:p>
            <a:r>
              <a:rPr lang="en-US" sz="3800" dirty="0">
                <a:latin typeface="Arial"/>
                <a:cs typeface="Arial"/>
              </a:rPr>
              <a:t>The Way of the Cross</a:t>
            </a:r>
            <a:br>
              <a:rPr lang="en-US" dirty="0">
                <a:latin typeface="Arial"/>
                <a:cs typeface="Arial"/>
              </a:rPr>
            </a:br>
            <a:r>
              <a:rPr lang="en-US" sz="2000" dirty="0">
                <a:latin typeface="Arial"/>
                <a:cs typeface="Arial"/>
              </a:rPr>
              <a:t>for Secondary Schools</a:t>
            </a:r>
            <a:endParaRPr lang="en-US" sz="2000" dirty="0"/>
          </a:p>
        </p:txBody>
      </p:sp>
      <p:pic>
        <p:nvPicPr>
          <p:cNvPr id="8" name="Picture Placeholder 7" descr="The hand of a woman swirling grains of rice in a shallow, woven basket on the floor.">
            <a:extLst>
              <a:ext uri="{FF2B5EF4-FFF2-40B4-BE49-F238E27FC236}">
                <a16:creationId xmlns:a16="http://schemas.microsoft.com/office/drawing/2014/main" id="{1A6A5785-8983-4C9D-A8DC-4AE6D5EF4D7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28391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533400"/>
            <a:ext cx="4143375" cy="947663"/>
          </a:xfrm>
        </p:spPr>
        <p:txBody>
          <a:bodyPr/>
          <a:lstStyle/>
          <a:p>
            <a:r>
              <a:rPr lang="en-US" sz="3200" dirty="0"/>
              <a:t>Station 3 </a:t>
            </a:r>
            <a:br>
              <a:rPr lang="en-US" sz="3200" dirty="0"/>
            </a:br>
            <a:r>
              <a:rPr lang="en-US" sz="2400" dirty="0"/>
              <a:t>Jesus falls for the first time</a:t>
            </a:r>
            <a:endParaRPr lang="en-US" sz="32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Under the weight of a heavy cross, Jesus stumbles and falls.</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understands how vulnerable we can be when life becomes challenging. Sometimes, the effects of such things as disability, poverty and geographic isolation combine and cause people to become especially vulnerable. </a:t>
            </a:r>
          </a:p>
          <a:p>
            <a:pPr>
              <a:lnSpc>
                <a:spcPts val="2400"/>
              </a:lnSpc>
              <a:spcAft>
                <a:spcPts val="1200"/>
              </a:spcAft>
            </a:pPr>
            <a:endParaRPr lang="en-AU" sz="2000" dirty="0"/>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156542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man, Biru, sits on a low wooden stool in front of a bicycle wheel in a remote village in India. &#10;">
            <a:extLst>
              <a:ext uri="{FF2B5EF4-FFF2-40B4-BE49-F238E27FC236}">
                <a16:creationId xmlns:a16="http://schemas.microsoft.com/office/drawing/2014/main" id="{E77B86A8-9071-480E-AC53-0618EE6C7D8A}"/>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4" name="Title 3">
            <a:extLst>
              <a:ext uri="{FF2B5EF4-FFF2-40B4-BE49-F238E27FC236}">
                <a16:creationId xmlns:a16="http://schemas.microsoft.com/office/drawing/2014/main" id="{29DE0B33-870A-4CF9-B6EE-A248D65267D5}"/>
              </a:ext>
            </a:extLst>
          </p:cNvPr>
          <p:cNvSpPr txBox="1">
            <a:spLocks/>
          </p:cNvSpPr>
          <p:nvPr/>
        </p:nvSpPr>
        <p:spPr>
          <a:xfrm>
            <a:off x="457200" y="395400"/>
            <a:ext cx="3792415"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Biru’s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10" name="Title 3">
            <a:extLst>
              <a:ext uri="{FF2B5EF4-FFF2-40B4-BE49-F238E27FC236}">
                <a16:creationId xmlns:a16="http://schemas.microsoft.com/office/drawing/2014/main" id="{AE379742-A4BB-4341-BAB5-940862D0DD80}"/>
              </a:ext>
            </a:extLst>
          </p:cNvPr>
          <p:cNvSpPr txBox="1">
            <a:spLocks/>
          </p:cNvSpPr>
          <p:nvPr/>
        </p:nvSpPr>
        <p:spPr>
          <a:xfrm>
            <a:off x="457200" y="6248400"/>
            <a:ext cx="6858000" cy="450000"/>
          </a:xfrm>
          <a:prstGeom prst="rect">
            <a:avLst/>
          </a:prstGeom>
          <a:noFill/>
        </p:spPr>
        <p:txBody>
          <a:bodyPr anchor="ctr"/>
          <a:lstStyle>
            <a:lvl1pPr eaLnBrk="1" hangingPunct="1">
              <a:defRPr baseline="0">
                <a:latin typeface="+mj-lt"/>
                <a:ea typeface="+mj-ea"/>
                <a:cs typeface="+mj-cs"/>
              </a:defRPr>
            </a:lvl1pPr>
          </a:lstStyle>
          <a:p>
            <a:r>
              <a:rPr lang="en-US" sz="1100" dirty="0" err="1">
                <a:solidFill>
                  <a:schemeClr val="bg1"/>
                </a:solidFill>
                <a:latin typeface="Roboto" pitchFamily="2" charset="0"/>
                <a:ea typeface="Roboto" pitchFamily="2" charset="0"/>
              </a:rPr>
              <a:t>Biru</a:t>
            </a:r>
            <a:r>
              <a:rPr lang="en-US" sz="1100" dirty="0">
                <a:solidFill>
                  <a:schemeClr val="bg1"/>
                </a:solidFill>
                <a:latin typeface="Roboto" pitchFamily="2" charset="0"/>
                <a:ea typeface="Roboto" pitchFamily="2" charset="0"/>
              </a:rPr>
              <a:t> is seen working at his bicycle repair shop outside his home. He gained support and skills needed to establish his own business through the entrepreneurship and livelihoods training program, run by Caritas Australia’s partner, Caritas India. Photo: Sameer Bara​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4194959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Can you think of a time when you achieved something you didn’t expect to? What or who helped you achieve it? </a:t>
            </a:r>
          </a:p>
          <a:p>
            <a:pPr marL="342900" indent="-342900" algn="l">
              <a:lnSpc>
                <a:spcPts val="2400"/>
              </a:lnSpc>
              <a:spcAft>
                <a:spcPts val="1200"/>
              </a:spcAft>
              <a:buFont typeface="Wingdings" panose="05000000000000000000" pitchFamily="2" charset="2"/>
              <a:buChar char="§"/>
            </a:pPr>
            <a:r>
              <a:rPr lang="en-AU" sz="2000" dirty="0"/>
              <a:t>Have you ever been surprised by another person’s ability to overcome challenges in order to achieve something? Why was it surprising?</a:t>
            </a: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know what it is to be vulnerable and you lift up all who are downtrodden. </a:t>
            </a:r>
          </a:p>
          <a:p>
            <a:pPr>
              <a:lnSpc>
                <a:spcPts val="2400"/>
              </a:lnSpc>
              <a:spcAft>
                <a:spcPts val="1200"/>
              </a:spcAft>
            </a:pPr>
            <a:r>
              <a:rPr lang="en-AU" sz="2000" b="1" dirty="0"/>
              <a:t>May we follow the way of dignity.</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543077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533400"/>
            <a:ext cx="4143375" cy="947663"/>
          </a:xfrm>
        </p:spPr>
        <p:txBody>
          <a:bodyPr/>
          <a:lstStyle/>
          <a:p>
            <a:r>
              <a:rPr lang="en-US" sz="3200" dirty="0"/>
              <a:t>Station 4 </a:t>
            </a:r>
            <a:br>
              <a:rPr lang="en-US" sz="3200" dirty="0"/>
            </a:br>
            <a:r>
              <a:rPr lang="en-US" sz="2400" dirty="0"/>
              <a:t>Jesus meets his mother</a:t>
            </a:r>
            <a:endParaRPr lang="en-US" sz="32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On the way, Jesus meets his mother. Out of depths of love and utter sadness at watching her son suffer, Mary comforts him.</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knew the relief that love brings in times of suffering or struggle. Mary knew it too. Even while Jesus was on the cross, he continued to show love for his mother by connecting her with his dear friend John, who made a place for her in his home. </a:t>
            </a:r>
          </a:p>
          <a:p>
            <a:pPr>
              <a:lnSpc>
                <a:spcPts val="2400"/>
              </a:lnSpc>
              <a:spcAft>
                <a:spcPts val="1200"/>
              </a:spcAft>
            </a:pPr>
            <a:endParaRPr lang="en-AU" sz="2000" dirty="0"/>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3092160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young woman talks to four Elders.">
            <a:extLst>
              <a:ext uri="{FF2B5EF4-FFF2-40B4-BE49-F238E27FC236}">
                <a16:creationId xmlns:a16="http://schemas.microsoft.com/office/drawing/2014/main" id="{5ECD6EA0-E0E1-40C7-BA30-90B34DAEA94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0"/>
            <a:ext cx="9906000" cy="6095999"/>
          </a:xfrm>
        </p:spPr>
      </p:pic>
      <p:sp>
        <p:nvSpPr>
          <p:cNvPr id="4" name="Title 3">
            <a:extLst>
              <a:ext uri="{FF2B5EF4-FFF2-40B4-BE49-F238E27FC236}">
                <a16:creationId xmlns:a16="http://schemas.microsoft.com/office/drawing/2014/main" id="{0AF80406-7DB0-4B35-A94A-B558FD28B5E5}"/>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Tereesa’s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9" name="Title 3">
            <a:extLst>
              <a:ext uri="{FF2B5EF4-FFF2-40B4-BE49-F238E27FC236}">
                <a16:creationId xmlns:a16="http://schemas.microsoft.com/office/drawing/2014/main" id="{0BE161C5-F019-4921-A12D-12F528A504B3}"/>
              </a:ext>
            </a:extLst>
          </p:cNvPr>
          <p:cNvSpPr txBox="1">
            <a:spLocks/>
          </p:cNvSpPr>
          <p:nvPr/>
        </p:nvSpPr>
        <p:spPr>
          <a:xfrm>
            <a:off x="457200" y="6248400"/>
            <a:ext cx="6858000" cy="450000"/>
          </a:xfrm>
          <a:prstGeom prst="rect">
            <a:avLst/>
          </a:prstGeom>
          <a:noFill/>
        </p:spPr>
        <p:txBody>
          <a:bodyPr anchor="ctr"/>
          <a:lstStyle>
            <a:lvl1pPr eaLnBrk="1" hangingPunct="1">
              <a:defRPr baseline="0">
                <a:latin typeface="+mj-lt"/>
                <a:ea typeface="+mj-ea"/>
                <a:cs typeface="+mj-cs"/>
              </a:defRPr>
            </a:lvl1pPr>
          </a:lstStyle>
          <a:p>
            <a:r>
              <a:rPr lang="en-US" sz="1100" dirty="0" err="1">
                <a:solidFill>
                  <a:schemeClr val="bg1"/>
                </a:solidFill>
                <a:latin typeface="Roboto" pitchFamily="2" charset="0"/>
                <a:ea typeface="Roboto" pitchFamily="2" charset="0"/>
              </a:rPr>
              <a:t>Tereesa</a:t>
            </a:r>
            <a:r>
              <a:rPr lang="en-US" sz="1100" dirty="0">
                <a:solidFill>
                  <a:schemeClr val="bg1"/>
                </a:solidFill>
                <a:latin typeface="Roboto" pitchFamily="2" charset="0"/>
                <a:ea typeface="Roboto" pitchFamily="2" charset="0"/>
              </a:rPr>
              <a:t> chats with some of the founding Elders during the weekly Elders Gathering at </a:t>
            </a:r>
            <a:r>
              <a:rPr lang="en-US" sz="1100" dirty="0" err="1">
                <a:solidFill>
                  <a:schemeClr val="bg1"/>
                </a:solidFill>
                <a:latin typeface="Roboto" pitchFamily="2" charset="0"/>
                <a:ea typeface="Roboto" pitchFamily="2" charset="0"/>
              </a:rPr>
              <a:t>Baabayn</a:t>
            </a:r>
            <a:r>
              <a:rPr lang="en-US" sz="1100" dirty="0">
                <a:solidFill>
                  <a:schemeClr val="bg1"/>
                </a:solidFill>
                <a:latin typeface="Roboto" pitchFamily="2" charset="0"/>
                <a:ea typeface="Roboto" pitchFamily="2" charset="0"/>
              </a:rPr>
              <a:t> Aboriginal Corporation in Western Sydney. Photo: Richard Wainwright/Caritas Australia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3759027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ct val="114000"/>
              </a:lnSpc>
              <a:spcAft>
                <a:spcPts val="844"/>
              </a:spcAft>
              <a:buFont typeface="Wingdings" panose="05000000000000000000" pitchFamily="2" charset="2"/>
              <a:buChar char="§"/>
            </a:pPr>
            <a:r>
              <a:rPr lang="en-AU" sz="2000" dirty="0"/>
              <a:t>Think of a group or community that you are a part of. What things help you to feel like you belong? </a:t>
            </a:r>
          </a:p>
          <a:p>
            <a:pPr marL="342900" indent="-342900" algn="l">
              <a:lnSpc>
                <a:spcPct val="114000"/>
              </a:lnSpc>
              <a:spcAft>
                <a:spcPts val="844"/>
              </a:spcAft>
              <a:buFont typeface="Wingdings" panose="05000000000000000000" pitchFamily="2" charset="2"/>
              <a:buChar char="§"/>
            </a:pPr>
            <a:r>
              <a:rPr lang="en-AU" sz="2000" dirty="0"/>
              <a:t>What could you do to more deeply connect with and support others in your group or community?   </a:t>
            </a: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ct val="114000"/>
              </a:lnSpc>
              <a:spcAft>
                <a:spcPts val="844"/>
              </a:spcAft>
            </a:pPr>
            <a:r>
              <a:rPr lang="en-AU" sz="2000" dirty="0"/>
              <a:t>Jesus, you show love without limits and make a place of belonging for all.</a:t>
            </a:r>
          </a:p>
          <a:p>
            <a:pPr>
              <a:lnSpc>
                <a:spcPct val="114000"/>
              </a:lnSpc>
              <a:spcAft>
                <a:spcPts val="844"/>
              </a:spcAft>
            </a:pPr>
            <a:r>
              <a:rPr lang="en-AU" sz="2000" b="1" dirty="0"/>
              <a:t>May we follow the way of love.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2075533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5 </a:t>
            </a:r>
            <a:br>
              <a:rPr lang="en-US" sz="3200" dirty="0"/>
            </a:br>
            <a:r>
              <a:rPr lang="en-US" sz="2400" dirty="0"/>
              <a:t>Simon of Cyrene helps Jesus carry the cross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On their way out to Golgotha, the soldiers come across Simon, a man who had travelled from a place called Cyrene. They make him help Jesus carry the cross.</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lIns="91440" tIns="45720" rIns="91440" bIns="45720" anchor="t"/>
          <a:lstStyle/>
          <a:p>
            <a:pPr>
              <a:lnSpc>
                <a:spcPts val="2400"/>
              </a:lnSpc>
              <a:spcAft>
                <a:spcPts val="1200"/>
              </a:spcAft>
            </a:pPr>
            <a:r>
              <a:rPr lang="en-AU" sz="2000" dirty="0">
                <a:latin typeface="Arial"/>
                <a:cs typeface="Aria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endParaRPr lang="en-AU" sz="2000" dirty="0"/>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1707677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Three men making incense sticks in a field in Vietnam.">
            <a:extLst>
              <a:ext uri="{FF2B5EF4-FFF2-40B4-BE49-F238E27FC236}">
                <a16:creationId xmlns:a16="http://schemas.microsoft.com/office/drawing/2014/main" id="{F7DF822F-6FA1-4349-A79B-B4676E8B3BC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6" name="Title 3">
            <a:extLst>
              <a:ext uri="{FF2B5EF4-FFF2-40B4-BE49-F238E27FC236}">
                <a16:creationId xmlns:a16="http://schemas.microsoft.com/office/drawing/2014/main" id="{F18A829B-2907-4CD1-90B5-4B6F97EAD562}"/>
              </a:ext>
            </a:extLst>
          </p:cNvPr>
          <p:cNvSpPr txBox="1">
            <a:spLocks/>
          </p:cNvSpPr>
          <p:nvPr/>
        </p:nvSpPr>
        <p:spPr>
          <a:xfrm>
            <a:off x="457200" y="48768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Thu’s Story</a:t>
            </a:r>
          </a:p>
        </p:txBody>
      </p:sp>
      <p:sp>
        <p:nvSpPr>
          <p:cNvPr id="10" name="Title 3">
            <a:extLst>
              <a:ext uri="{FF2B5EF4-FFF2-40B4-BE49-F238E27FC236}">
                <a16:creationId xmlns:a16="http://schemas.microsoft.com/office/drawing/2014/main" id="{80CCFDDC-FB4A-43F2-AF26-6BB858BFE652}"/>
              </a:ext>
            </a:extLst>
          </p:cNvPr>
          <p:cNvSpPr txBox="1">
            <a:spLocks/>
          </p:cNvSpPr>
          <p:nvPr/>
        </p:nvSpPr>
        <p:spPr>
          <a:xfrm>
            <a:off x="457200" y="6248400"/>
            <a:ext cx="6934200" cy="450000"/>
          </a:xfrm>
          <a:prstGeom prst="rect">
            <a:avLst/>
          </a:prstGeom>
          <a:noFill/>
        </p:spPr>
        <p:txBody>
          <a:bodyPr anchor="ctr"/>
          <a:lstStyle>
            <a:lvl1pPr eaLnBrk="1" hangingPunct="1">
              <a:defRPr baseline="0">
                <a:latin typeface="+mj-lt"/>
                <a:ea typeface="+mj-ea"/>
                <a:cs typeface="+mj-cs"/>
              </a:defRPr>
            </a:lvl1pPr>
          </a:lstStyle>
          <a:p>
            <a:r>
              <a:rPr lang="en-US" sz="1100" dirty="0">
                <a:solidFill>
                  <a:schemeClr val="bg1"/>
                </a:solidFill>
                <a:latin typeface="Roboto" pitchFamily="2" charset="0"/>
                <a:ea typeface="Roboto" pitchFamily="2" charset="0"/>
              </a:rPr>
              <a:t>Thu (left) helps make incense sticks with fellow members of his Village Savings and Loans Association group near his home in Quang Tri province in Vietnam. Photo: Phan Tan Lam/Caritas Australia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800576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Think of a time when someone showed you compassion. How did that feel? </a:t>
            </a:r>
          </a:p>
          <a:p>
            <a:pPr marL="342900" indent="-342900" algn="l">
              <a:lnSpc>
                <a:spcPts val="2400"/>
              </a:lnSpc>
              <a:spcAft>
                <a:spcPts val="1200"/>
              </a:spcAft>
              <a:buFont typeface="Wingdings" panose="05000000000000000000" pitchFamily="2" charset="2"/>
              <a:buChar char="§"/>
            </a:pPr>
            <a:r>
              <a:rPr lang="en-AU" sz="2000" dirty="0"/>
              <a:t>Now, think about the people and communities you know of who are experiencing need or vulnerability. How could you turn your compassion into action?</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show compassion to all in need.</a:t>
            </a:r>
          </a:p>
          <a:p>
            <a:pPr>
              <a:lnSpc>
                <a:spcPts val="2400"/>
              </a:lnSpc>
              <a:spcAft>
                <a:spcPts val="1200"/>
              </a:spcAft>
            </a:pPr>
            <a:r>
              <a:rPr lang="en-AU" sz="2000" b="1" dirty="0"/>
              <a:t>May we follow the way of compassion.</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44835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6 </a:t>
            </a:r>
            <a:br>
              <a:rPr lang="en-US" sz="3200" dirty="0"/>
            </a:br>
            <a:r>
              <a:rPr lang="en-US" sz="2400" dirty="0"/>
              <a:t>Veronica wipes the face of Jesus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As Jesus walks along the road, slowed and sweating under the weight of the heavy cross, he is met by a woman named Veronica. Seeing his suffering and with her heart full of compassion, Veronica holds out her cloth and uses it to wipe his face. </a:t>
            </a:r>
            <a:endParaRPr lang="en-US" sz="20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Veronica was moved to compassion and used what she had to help Jesus. Her gesture was a sign of care and human dignity. </a:t>
            </a:r>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3718899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E2A3F5D-C0CE-3549-B3DA-EAA1DA193BC7}"/>
              </a:ext>
            </a:extLst>
          </p:cNvPr>
          <p:cNvSpPr>
            <a:spLocks noGrp="1"/>
          </p:cNvSpPr>
          <p:nvPr>
            <p:ph type="body" sz="half" idx="2"/>
          </p:nvPr>
        </p:nvSpPr>
        <p:spPr>
          <a:xfrm>
            <a:off x="475190" y="1524000"/>
            <a:ext cx="9126010" cy="4394624"/>
          </a:xfrm>
        </p:spPr>
        <p:txBody>
          <a:bodyPr lIns="91440" tIns="45720" rIns="91440" bIns="45720" anchor="t"/>
          <a:lstStyle/>
          <a:p>
            <a:pPr>
              <a:spcAft>
                <a:spcPts val="600"/>
              </a:spcAft>
            </a:pPr>
            <a:r>
              <a:rPr lang="en-AU" sz="1600" dirty="0">
                <a:latin typeface="Arial"/>
                <a:cs typeface="Arial"/>
              </a:rPr>
              <a:t>This resource offers brief reflections on the 14 stations of the Traditional Way of the Cross. It also shares stories from Caritas Australia’s work to end poverty, promote justice and uphold dignity for the sake of the world’s most vulnerable people and communities. </a:t>
            </a:r>
          </a:p>
          <a:p>
            <a:pPr>
              <a:spcAft>
                <a:spcPts val="600"/>
              </a:spcAft>
            </a:pPr>
            <a:r>
              <a:rPr lang="en-AU" sz="1600" dirty="0">
                <a:latin typeface="Arial"/>
                <a:cs typeface="Arial"/>
              </a:rPr>
              <a:t>Two versions of the resource are available: this </a:t>
            </a:r>
            <a:r>
              <a:rPr lang="en-AU" sz="1600" b="1" dirty="0">
                <a:latin typeface="Arial"/>
                <a:cs typeface="Arial"/>
              </a:rPr>
              <a:t>PowerPoint Presentation version</a:t>
            </a:r>
            <a:r>
              <a:rPr lang="en-AU" sz="1600" dirty="0">
                <a:latin typeface="Arial"/>
                <a:cs typeface="Arial"/>
              </a:rPr>
              <a:t> and a </a:t>
            </a:r>
            <a:r>
              <a:rPr lang="en-AU" sz="1600" b="1" dirty="0">
                <a:latin typeface="Arial"/>
                <a:cs typeface="Arial"/>
              </a:rPr>
              <a:t>PDF version </a:t>
            </a:r>
            <a:r>
              <a:rPr lang="en-AU" sz="1600" dirty="0">
                <a:latin typeface="Arial"/>
                <a:cs typeface="Arial"/>
              </a:rPr>
              <a:t>that you may wish to print as a booklet or direct individual students to.</a:t>
            </a:r>
          </a:p>
          <a:p>
            <a:pPr>
              <a:spcAft>
                <a:spcPts val="600"/>
              </a:spcAft>
            </a:pPr>
            <a:r>
              <a:rPr lang="en-AU" sz="1600" dirty="0"/>
              <a:t>Given the number of stations and related reflections and stories, you may wish to focus on a few stations as time, ‘walking’ the Way of the Cross over a number of days or weeks leading up to Holy Week. </a:t>
            </a:r>
          </a:p>
          <a:p>
            <a:pPr>
              <a:spcAft>
                <a:spcPts val="600"/>
              </a:spcAft>
            </a:pPr>
            <a:r>
              <a:rPr lang="en-AU" sz="1600" dirty="0"/>
              <a:t>To aid group discussion, personal reflection and prayer, each </a:t>
            </a:r>
            <a:r>
              <a:rPr lang="en-AU" sz="1600" b="1" dirty="0"/>
              <a:t>Station</a:t>
            </a:r>
            <a:r>
              <a:rPr lang="en-AU" sz="1600" dirty="0"/>
              <a:t> and </a:t>
            </a:r>
            <a:r>
              <a:rPr lang="en-AU" sz="1600" b="1" dirty="0"/>
              <a:t>Story</a:t>
            </a:r>
            <a:r>
              <a:rPr lang="en-AU" sz="1600" dirty="0"/>
              <a:t> in this resource is accompanied by prompts to </a:t>
            </a:r>
            <a:r>
              <a:rPr lang="en-AU" sz="1600" b="1" dirty="0"/>
              <a:t>Reflect</a:t>
            </a:r>
            <a:r>
              <a:rPr lang="en-AU" sz="1600" dirty="0"/>
              <a:t> and </a:t>
            </a:r>
            <a:r>
              <a:rPr lang="en-AU" sz="1600" b="1" dirty="0"/>
              <a:t>Respond</a:t>
            </a:r>
            <a:r>
              <a:rPr lang="en-AU" sz="1600" dirty="0"/>
              <a:t>.</a:t>
            </a:r>
          </a:p>
          <a:p>
            <a:pPr>
              <a:spcAft>
                <a:spcPts val="600"/>
              </a:spcAft>
            </a:pPr>
            <a:r>
              <a:rPr lang="en-AU" sz="1600" b="1" dirty="0">
                <a:solidFill>
                  <a:schemeClr val="tx2"/>
                </a:solidFill>
                <a:latin typeface="Arial"/>
                <a:cs typeface="Arial"/>
              </a:rPr>
              <a:t>For use in Secondary Classes:</a:t>
            </a:r>
            <a:r>
              <a:rPr lang="en-AU" sz="1600" dirty="0">
                <a:latin typeface="Arial"/>
                <a:cs typeface="Arial"/>
              </a:rPr>
              <a:t> Choose a </a:t>
            </a:r>
            <a:r>
              <a:rPr lang="en-AU" sz="1600" b="1" i="1" dirty="0">
                <a:latin typeface="Arial"/>
                <a:cs typeface="Arial"/>
              </a:rPr>
              <a:t>Leader</a:t>
            </a:r>
            <a:r>
              <a:rPr lang="en-AU" sz="1600" dirty="0">
                <a:latin typeface="Arial"/>
                <a:cs typeface="Arial"/>
              </a:rPr>
              <a:t> to lead these parts: </a:t>
            </a:r>
            <a:r>
              <a:rPr lang="en-AU" sz="1600" b="1" dirty="0">
                <a:latin typeface="Arial"/>
                <a:cs typeface="Arial"/>
              </a:rPr>
              <a:t>Introduction, Reflect </a:t>
            </a:r>
            <a:r>
              <a:rPr lang="en-AU" sz="1600" dirty="0">
                <a:latin typeface="Arial"/>
                <a:cs typeface="Arial"/>
              </a:rPr>
              <a:t>and</a:t>
            </a:r>
            <a:r>
              <a:rPr lang="en-AU" sz="1600" b="1" dirty="0">
                <a:latin typeface="Arial"/>
                <a:cs typeface="Arial"/>
              </a:rPr>
              <a:t> Respond</a:t>
            </a:r>
            <a:r>
              <a:rPr lang="en-AU" sz="1600" dirty="0">
                <a:latin typeface="Arial"/>
                <a:cs typeface="Arial"/>
              </a:rPr>
              <a:t>. Choose at least one </a:t>
            </a:r>
            <a:r>
              <a:rPr lang="en-AU" sz="1600" b="1" i="1" dirty="0">
                <a:latin typeface="Arial"/>
                <a:cs typeface="Arial"/>
              </a:rPr>
              <a:t>Reader</a:t>
            </a:r>
            <a:r>
              <a:rPr lang="en-AU" sz="1600" dirty="0">
                <a:latin typeface="Arial"/>
                <a:cs typeface="Arial"/>
              </a:rPr>
              <a:t> to read these parts for each station:</a:t>
            </a:r>
            <a:r>
              <a:rPr lang="en-AU" sz="1600" b="1" dirty="0">
                <a:latin typeface="Arial"/>
                <a:cs typeface="Arial"/>
              </a:rPr>
              <a:t> Station </a:t>
            </a:r>
            <a:r>
              <a:rPr lang="en-AU" sz="1600" dirty="0">
                <a:latin typeface="Arial"/>
                <a:cs typeface="Arial"/>
              </a:rPr>
              <a:t>and</a:t>
            </a:r>
            <a:r>
              <a:rPr lang="en-AU" sz="1600" b="1" dirty="0">
                <a:latin typeface="Arial"/>
                <a:cs typeface="Arial"/>
              </a:rPr>
              <a:t> Story</a:t>
            </a:r>
            <a:r>
              <a:rPr lang="en-AU" sz="1600" dirty="0">
                <a:latin typeface="Arial"/>
                <a:cs typeface="Arial"/>
              </a:rPr>
              <a:t>. </a:t>
            </a:r>
          </a:p>
          <a:p>
            <a:pPr>
              <a:spcAft>
                <a:spcPts val="600"/>
              </a:spcAft>
            </a:pPr>
            <a:r>
              <a:rPr lang="en-AU" sz="1600" dirty="0">
                <a:latin typeface="Arial"/>
                <a:cs typeface="Arial"/>
              </a:rPr>
              <a:t>Find the script for each part in the </a:t>
            </a:r>
            <a:r>
              <a:rPr lang="en-AU" sz="1600" b="1" dirty="0">
                <a:latin typeface="Arial"/>
                <a:cs typeface="Arial"/>
              </a:rPr>
              <a:t>‘Notes’</a:t>
            </a:r>
            <a:r>
              <a:rPr lang="en-AU" sz="1600" dirty="0">
                <a:latin typeface="Arial"/>
                <a:cs typeface="Arial"/>
              </a:rPr>
              <a:t> section accompanying each slide.</a:t>
            </a:r>
            <a:endParaRPr lang="en-AU" sz="1800" dirty="0"/>
          </a:p>
        </p:txBody>
      </p:sp>
      <p:sp>
        <p:nvSpPr>
          <p:cNvPr id="9" name="Title 8">
            <a:extLst>
              <a:ext uri="{FF2B5EF4-FFF2-40B4-BE49-F238E27FC236}">
                <a16:creationId xmlns:a16="http://schemas.microsoft.com/office/drawing/2014/main" id="{66885892-6D6D-E641-80ED-13FAF519B6DF}"/>
              </a:ext>
            </a:extLst>
          </p:cNvPr>
          <p:cNvSpPr>
            <a:spLocks noGrp="1"/>
          </p:cNvSpPr>
          <p:nvPr>
            <p:ph type="title"/>
          </p:nvPr>
        </p:nvSpPr>
        <p:spPr>
          <a:prstGeom prst="rect">
            <a:avLst/>
          </a:prstGeom>
        </p:spPr>
        <p:txBody>
          <a:bodyPr/>
          <a:lstStyle/>
          <a:p>
            <a:r>
              <a:rPr lang="en-US" sz="3200" dirty="0"/>
              <a:t>How to use this resource</a:t>
            </a:r>
            <a:endParaRPr lang="en-US" sz="3200" b="0" dirty="0"/>
          </a:p>
        </p:txBody>
      </p:sp>
    </p:spTree>
    <p:extLst>
      <p:ext uri="{BB962C8B-B14F-4D97-AF65-F5344CB8AC3E}">
        <p14:creationId xmlns:p14="http://schemas.microsoft.com/office/powerpoint/2010/main" val="20824944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woman wearing a stethoscope sits in front of a patient in her home.">
            <a:extLst>
              <a:ext uri="{FF2B5EF4-FFF2-40B4-BE49-F238E27FC236}">
                <a16:creationId xmlns:a16="http://schemas.microsoft.com/office/drawing/2014/main" id="{3F7EE149-5CB6-497B-B188-589144C6E6F1}"/>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4" name="Title 3">
            <a:extLst>
              <a:ext uri="{FF2B5EF4-FFF2-40B4-BE49-F238E27FC236}">
                <a16:creationId xmlns:a16="http://schemas.microsoft.com/office/drawing/2014/main" id="{0E8E1466-C182-45F1-B8B1-A2E946815D99}"/>
              </a:ext>
            </a:extLst>
          </p:cNvPr>
          <p:cNvSpPr txBox="1">
            <a:spLocks/>
          </p:cNvSpPr>
          <p:nvPr/>
        </p:nvSpPr>
        <p:spPr>
          <a:xfrm>
            <a:off x="457200" y="4967400"/>
            <a:ext cx="40386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Shirley’s Story</a:t>
            </a:r>
          </a:p>
        </p:txBody>
      </p:sp>
      <p:sp>
        <p:nvSpPr>
          <p:cNvPr id="11" name="Title 3">
            <a:extLst>
              <a:ext uri="{FF2B5EF4-FFF2-40B4-BE49-F238E27FC236}">
                <a16:creationId xmlns:a16="http://schemas.microsoft.com/office/drawing/2014/main" id="{7F6F8D8E-6559-4150-9612-C4E6D5BF3449}"/>
              </a:ext>
            </a:extLst>
          </p:cNvPr>
          <p:cNvSpPr txBox="1">
            <a:spLocks/>
          </p:cNvSpPr>
          <p:nvPr/>
        </p:nvSpPr>
        <p:spPr>
          <a:xfrm>
            <a:off x="457200" y="6248400"/>
            <a:ext cx="7010400" cy="450000"/>
          </a:xfrm>
          <a:prstGeom prst="rect">
            <a:avLst/>
          </a:prstGeom>
          <a:noFill/>
        </p:spPr>
        <p:txBody>
          <a:bodyPr anchor="ctr"/>
          <a:lstStyle>
            <a:lvl1pPr eaLnBrk="1" hangingPunct="1">
              <a:defRPr baseline="0">
                <a:latin typeface="+mj-lt"/>
                <a:ea typeface="+mj-ea"/>
                <a:cs typeface="+mj-cs"/>
              </a:defRPr>
            </a:lvl1pPr>
          </a:lstStyle>
          <a:p>
            <a:r>
              <a:rPr lang="en-US" sz="1100" dirty="0">
                <a:solidFill>
                  <a:schemeClr val="bg1"/>
                </a:solidFill>
                <a:latin typeface="Roboto" pitchFamily="2" charset="0"/>
                <a:ea typeface="Roboto" pitchFamily="2" charset="0"/>
              </a:rPr>
              <a:t>Shirley trained as a Tribal Health Worker, through a program run by Caritas Australia’s partner in the Philippines. By acting as an intermediary between government health services and her community, she helps ensure the </a:t>
            </a:r>
            <a:r>
              <a:rPr lang="en-US" sz="1100" dirty="0" err="1">
                <a:solidFill>
                  <a:schemeClr val="bg1"/>
                </a:solidFill>
                <a:latin typeface="Roboto" pitchFamily="2" charset="0"/>
                <a:ea typeface="Roboto" pitchFamily="2" charset="0"/>
              </a:rPr>
              <a:t>Manide</a:t>
            </a:r>
            <a:r>
              <a:rPr lang="en-US" sz="1100" dirty="0">
                <a:solidFill>
                  <a:schemeClr val="bg1"/>
                </a:solidFill>
                <a:latin typeface="Roboto" pitchFamily="2" charset="0"/>
                <a:ea typeface="Roboto" pitchFamily="2" charset="0"/>
              </a:rPr>
              <a:t> people have access to health care. Photo: Richard Wainwright/Caritas Australia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2838480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Reflect on the idea of human dignity. How is it related to freedom and justice?    </a:t>
            </a:r>
          </a:p>
          <a:p>
            <a:pPr marL="342900" indent="-342900" algn="l">
              <a:lnSpc>
                <a:spcPts val="2400"/>
              </a:lnSpc>
              <a:spcAft>
                <a:spcPts val="1200"/>
              </a:spcAft>
              <a:buFont typeface="Wingdings" panose="05000000000000000000" pitchFamily="2" charset="2"/>
              <a:buChar char="§"/>
            </a:pPr>
            <a:r>
              <a:rPr lang="en-AU" sz="2000" dirty="0"/>
              <a:t>What skills or resources do you have to share that can help support people and communities impacted by poverty, oppression or other injustice?</a:t>
            </a: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lIns="91440" tIns="45720" rIns="91440" bIns="45720" anchor="t"/>
          <a:lstStyle/>
          <a:p>
            <a:pPr>
              <a:lnSpc>
                <a:spcPts val="2400"/>
              </a:lnSpc>
              <a:spcAft>
                <a:spcPts val="1200"/>
              </a:spcAft>
            </a:pPr>
            <a:r>
              <a:rPr lang="en-AU" sz="2000" dirty="0"/>
              <a:t>Jesus, Veronica’s courageous act met your need and upheld human dignity.  </a:t>
            </a:r>
          </a:p>
          <a:p>
            <a:pPr>
              <a:lnSpc>
                <a:spcPts val="2400"/>
              </a:lnSpc>
              <a:spcAft>
                <a:spcPts val="1200"/>
              </a:spcAft>
            </a:pPr>
            <a:r>
              <a:rPr lang="en-AU" sz="2000" b="1" dirty="0"/>
              <a:t>May we follow the way of courage.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536054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7 </a:t>
            </a:r>
            <a:br>
              <a:rPr lang="en-US" sz="3200" dirty="0"/>
            </a:br>
            <a:r>
              <a:rPr lang="en-US" sz="2400" dirty="0"/>
              <a:t>Jesus falls for a second time</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Worn out from his slow and terrible journey to Golgotha, Jesus stumbles and falls again.</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Poverty and injustice keep people from accessing what they need to live safe and healthy lives. Global events such war and pandemics only deepen the struggle. </a:t>
            </a:r>
          </a:p>
          <a:p>
            <a:pPr>
              <a:lnSpc>
                <a:spcPts val="2400"/>
              </a:lnSpc>
              <a:spcAft>
                <a:spcPts val="1200"/>
              </a:spcAft>
            </a:pPr>
            <a:r>
              <a:rPr lang="en-AU" sz="2000" dirty="0"/>
              <a:t>Since the COVID-19 crisis began, more than 700 million people now live in extreme poverty.*</a:t>
            </a:r>
            <a:endParaRPr lang="en-AU" sz="2000" baseline="30000" dirty="0"/>
          </a:p>
          <a:p>
            <a:pPr>
              <a:lnSpc>
                <a:spcPts val="2400"/>
              </a:lnSpc>
              <a:spcAft>
                <a:spcPts val="1200"/>
              </a:spcAft>
            </a:pPr>
            <a:endParaRPr lang="en-AU" sz="1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5" name="Rectangle 4">
            <a:extLst>
              <a:ext uri="{FF2B5EF4-FFF2-40B4-BE49-F238E27FC236}">
                <a16:creationId xmlns:a16="http://schemas.microsoft.com/office/drawing/2014/main" id="{DDFBA1D4-F16C-47AF-B600-CD927A0DAC81}"/>
              </a:ext>
            </a:extLst>
          </p:cNvPr>
          <p:cNvSpPr/>
          <p:nvPr/>
        </p:nvSpPr>
        <p:spPr>
          <a:xfrm>
            <a:off x="461118" y="6270969"/>
            <a:ext cx="982961" cy="358431"/>
          </a:xfrm>
          <a:prstGeom prst="rect">
            <a:avLst/>
          </a:prstGeom>
        </p:spPr>
        <p:txBody>
          <a:bodyPr wrap="none">
            <a:spAutoFit/>
          </a:bodyPr>
          <a:lstStyle/>
          <a:p>
            <a:pPr>
              <a:lnSpc>
                <a:spcPts val="2400"/>
              </a:lnSpc>
              <a:spcAft>
                <a:spcPts val="1200"/>
              </a:spcAft>
            </a:pPr>
            <a:r>
              <a:rPr lang="en-AU" sz="1100" dirty="0">
                <a:solidFill>
                  <a:schemeClr val="bg1"/>
                </a:solidFill>
                <a:latin typeface="Roboto" pitchFamily="2" charset="0"/>
                <a:ea typeface="Roboto" pitchFamily="2" charset="0"/>
              </a:rPr>
              <a:t>* </a:t>
            </a:r>
            <a:r>
              <a:rPr lang="en-AU" sz="1100" dirty="0">
                <a:solidFill>
                  <a:schemeClr val="bg1"/>
                </a:solidFill>
                <a:latin typeface="Roboto" pitchFamily="2" charset="0"/>
                <a:ea typeface="Roboto" pitchFamily="2" charset="0"/>
                <a:hlinkClick r:id="rId3">
                  <a:extLst>
                    <a:ext uri="{A12FA001-AC4F-418D-AE19-62706E023703}">
                      <ahyp:hlinkClr xmlns:ahyp="http://schemas.microsoft.com/office/drawing/2018/hyperlinkcolor" val="tx"/>
                    </a:ext>
                  </a:extLst>
                </a:hlinkClick>
              </a:rPr>
              <a:t>World Bank</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510603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woman holding a mattock squats down to tend to a young crop of plants. A man inspects plants further down the field. ">
            <a:extLst>
              <a:ext uri="{FF2B5EF4-FFF2-40B4-BE49-F238E27FC236}">
                <a16:creationId xmlns:a16="http://schemas.microsoft.com/office/drawing/2014/main" id="{B6E4E73D-CD9B-4EF4-B0ED-106DD97F8D07}"/>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5" name="Title 3">
            <a:extLst>
              <a:ext uri="{FF2B5EF4-FFF2-40B4-BE49-F238E27FC236}">
                <a16:creationId xmlns:a16="http://schemas.microsoft.com/office/drawing/2014/main" id="{2DEA3986-C715-476B-A05A-510731A7EEE5}"/>
              </a:ext>
            </a:extLst>
          </p:cNvPr>
          <p:cNvSpPr txBox="1">
            <a:spLocks/>
          </p:cNvSpPr>
          <p:nvPr/>
        </p:nvSpPr>
        <p:spPr>
          <a:xfrm>
            <a:off x="53340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Phany’s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10" name="Title 3">
            <a:extLst>
              <a:ext uri="{FF2B5EF4-FFF2-40B4-BE49-F238E27FC236}">
                <a16:creationId xmlns:a16="http://schemas.microsoft.com/office/drawing/2014/main" id="{4E615BB9-C38E-438B-8E3C-C01D68A51E24}"/>
              </a:ext>
            </a:extLst>
          </p:cNvPr>
          <p:cNvSpPr txBox="1">
            <a:spLocks/>
          </p:cNvSpPr>
          <p:nvPr/>
        </p:nvSpPr>
        <p:spPr>
          <a:xfrm>
            <a:off x="457200" y="6248400"/>
            <a:ext cx="7391400" cy="450000"/>
          </a:xfrm>
          <a:prstGeom prst="rect">
            <a:avLst/>
          </a:prstGeom>
          <a:noFill/>
        </p:spPr>
        <p:txBody>
          <a:bodyPr anchor="ctr"/>
          <a:lstStyle>
            <a:lvl1pPr eaLnBrk="1" hangingPunct="1">
              <a:defRPr baseline="0">
                <a:latin typeface="+mj-lt"/>
                <a:ea typeface="+mj-ea"/>
                <a:cs typeface="+mj-cs"/>
              </a:defRPr>
            </a:lvl1pPr>
          </a:lstStyle>
          <a:p>
            <a:r>
              <a:rPr lang="en-US" sz="1100" dirty="0" err="1">
                <a:solidFill>
                  <a:schemeClr val="bg1"/>
                </a:solidFill>
                <a:latin typeface="Roboto" pitchFamily="2" charset="0"/>
                <a:ea typeface="Roboto" pitchFamily="2" charset="0"/>
              </a:rPr>
              <a:t>Phany</a:t>
            </a:r>
            <a:r>
              <a:rPr lang="en-US" sz="1100" dirty="0">
                <a:solidFill>
                  <a:schemeClr val="bg1"/>
                </a:solidFill>
                <a:latin typeface="Roboto" pitchFamily="2" charset="0"/>
                <a:ea typeface="Roboto" pitchFamily="2" charset="0"/>
              </a:rPr>
              <a:t> works in a field near her home in Cambodia. Before joining the Caritas Australia-supported Environmental Protection and Development </a:t>
            </a:r>
            <a:r>
              <a:rPr lang="en-US" sz="1100" dirty="0" err="1">
                <a:solidFill>
                  <a:schemeClr val="bg1"/>
                </a:solidFill>
                <a:latin typeface="Roboto" pitchFamily="2" charset="0"/>
                <a:ea typeface="Roboto" pitchFamily="2" charset="0"/>
              </a:rPr>
              <a:t>Organisation</a:t>
            </a:r>
            <a:r>
              <a:rPr lang="en-US" sz="1100" dirty="0">
                <a:solidFill>
                  <a:schemeClr val="bg1"/>
                </a:solidFill>
                <a:latin typeface="Roboto" pitchFamily="2" charset="0"/>
                <a:ea typeface="Roboto" pitchFamily="2" charset="0"/>
              </a:rPr>
              <a:t> project, she was not able to earn enough money as a rice farmer and had to leave her family to work in the city’s exploitative construction industry. Photo: Richard Wainwright/Caritas Australia </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305025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275593" cy="3584973"/>
          </a:xfrm>
        </p:spPr>
        <p:txBody>
          <a:bodyPr/>
          <a:lstStyle/>
          <a:p>
            <a:pPr marL="342900" indent="-342900" algn="l">
              <a:lnSpc>
                <a:spcPts val="2400"/>
              </a:lnSpc>
              <a:spcAft>
                <a:spcPts val="1200"/>
              </a:spcAft>
              <a:buFont typeface="Wingdings" panose="05000000000000000000" pitchFamily="2" charset="2"/>
              <a:buChar char="§"/>
            </a:pPr>
            <a:r>
              <a:rPr lang="en-AU" sz="2000" dirty="0"/>
              <a:t>Reflect on the idea of the common good, defined in Pope Francis’s </a:t>
            </a:r>
            <a:r>
              <a:rPr lang="en-AU" sz="2000" i="1" dirty="0" err="1"/>
              <a:t>Laudato</a:t>
            </a:r>
            <a:r>
              <a:rPr lang="en-AU" sz="2000" i="1" dirty="0"/>
              <a:t> Si’</a:t>
            </a:r>
            <a:r>
              <a:rPr lang="en-AU" sz="2000" dirty="0"/>
              <a:t> as something “belonging to all and meant for all”.</a:t>
            </a:r>
          </a:p>
          <a:p>
            <a:pPr marL="342900" indent="-342900" algn="l">
              <a:lnSpc>
                <a:spcPts val="2400"/>
              </a:lnSpc>
              <a:spcAft>
                <a:spcPts val="1200"/>
              </a:spcAft>
              <a:buFont typeface="Wingdings" panose="05000000000000000000" pitchFamily="2" charset="2"/>
              <a:buChar char="§"/>
            </a:pPr>
            <a:r>
              <a:rPr lang="en-AU" sz="2000" dirty="0"/>
              <a:t>How could you conserve or share the resources you have, to better balance your rights with the needs of others in our global family?</a:t>
            </a: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before the cross, you urged your friends to remember the meal of bread and wine you shared in common.  </a:t>
            </a:r>
          </a:p>
          <a:p>
            <a:pPr>
              <a:lnSpc>
                <a:spcPts val="2400"/>
              </a:lnSpc>
              <a:spcAft>
                <a:spcPts val="1200"/>
              </a:spcAft>
            </a:pPr>
            <a:r>
              <a:rPr lang="en-AU" sz="2000" b="1" dirty="0"/>
              <a:t>May we follow the way of sharing.</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627934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8 </a:t>
            </a:r>
            <a:br>
              <a:rPr lang="en-US" sz="3200" dirty="0"/>
            </a:br>
            <a:r>
              <a:rPr lang="en-US" sz="2400" dirty="0"/>
              <a:t>Jesus meets the women of Jerusalem</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The women in the crowd following Jesus weep and mourn for him. Jesus sees their grief and understands what it means for them and the whole of the human family. </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The word ‘compassion’ comes from a Latin word </a:t>
            </a:r>
            <a:r>
              <a:rPr lang="en-AU" sz="2000" i="1" dirty="0" err="1"/>
              <a:t>compati</a:t>
            </a:r>
            <a:r>
              <a:rPr lang="en-AU" sz="2000" dirty="0"/>
              <a:t>, which literally means to suffer with. </a:t>
            </a:r>
          </a:p>
          <a:p>
            <a:pPr>
              <a:lnSpc>
                <a:spcPts val="2400"/>
              </a:lnSpc>
              <a:spcAft>
                <a:spcPts val="1200"/>
              </a:spcAft>
            </a:pPr>
            <a:r>
              <a:rPr lang="en-AU" sz="2000" dirty="0"/>
              <a:t>Compassion is motivated by love and moves us to act in solidarity and care for others.</a:t>
            </a:r>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3396805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oup of women and babies sit on mats beneath a tree. One woman sits behind a bag and shows the group a page with a diagram on it.">
            <a:extLst>
              <a:ext uri="{FF2B5EF4-FFF2-40B4-BE49-F238E27FC236}">
                <a16:creationId xmlns:a16="http://schemas.microsoft.com/office/drawing/2014/main" id="{37ADC4E6-C807-4C94-A217-02182E5F1E4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1" y="1"/>
            <a:ext cx="9906000" cy="6095999"/>
          </a:xfrm>
          <a:prstGeom prst="rect">
            <a:avLst/>
          </a:prstGeom>
        </p:spPr>
      </p:pic>
      <p:sp>
        <p:nvSpPr>
          <p:cNvPr id="5" name="Title 3">
            <a:extLst>
              <a:ext uri="{FF2B5EF4-FFF2-40B4-BE49-F238E27FC236}">
                <a16:creationId xmlns:a16="http://schemas.microsoft.com/office/drawing/2014/main" id="{744AA0D6-4F1B-46C6-AD6B-FF2BF162D853}"/>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Pronali’s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7" name="Title 3">
            <a:extLst>
              <a:ext uri="{FF2B5EF4-FFF2-40B4-BE49-F238E27FC236}">
                <a16:creationId xmlns:a16="http://schemas.microsoft.com/office/drawing/2014/main" id="{EB4A8F6E-DC4D-4CE6-8C63-580FC8ADCC75}"/>
              </a:ext>
            </a:extLst>
          </p:cNvPr>
          <p:cNvSpPr txBox="1">
            <a:spLocks/>
          </p:cNvSpPr>
          <p:nvPr/>
        </p:nvSpPr>
        <p:spPr>
          <a:xfrm>
            <a:off x="457200" y="6248400"/>
            <a:ext cx="6873498" cy="450000"/>
          </a:xfrm>
          <a:prstGeom prst="rect">
            <a:avLst/>
          </a:prstGeom>
          <a:noFill/>
        </p:spPr>
        <p:txBody>
          <a:bodyPr anchor="ctr"/>
          <a:lstStyle>
            <a:lvl1pPr eaLnBrk="1" hangingPunct="1">
              <a:defRPr baseline="0">
                <a:latin typeface="+mj-lt"/>
                <a:ea typeface="+mj-ea"/>
                <a:cs typeface="+mj-cs"/>
              </a:defRPr>
            </a:lvl1pPr>
          </a:lstStyle>
          <a:p>
            <a:r>
              <a:rPr lang="en-US" sz="1100" dirty="0" err="1">
                <a:solidFill>
                  <a:schemeClr val="bg1"/>
                </a:solidFill>
                <a:latin typeface="Roboto" pitchFamily="2" charset="0"/>
                <a:ea typeface="Roboto" pitchFamily="2" charset="0"/>
              </a:rPr>
              <a:t>Pronali</a:t>
            </a:r>
            <a:r>
              <a:rPr lang="en-US" sz="1100" dirty="0">
                <a:solidFill>
                  <a:schemeClr val="bg1"/>
                </a:solidFill>
                <a:latin typeface="Roboto" pitchFamily="2" charset="0"/>
                <a:ea typeface="Roboto" pitchFamily="2" charset="0"/>
              </a:rPr>
              <a:t> (</a:t>
            </a:r>
            <a:r>
              <a:rPr lang="en-US" sz="1100" dirty="0" err="1">
                <a:solidFill>
                  <a:schemeClr val="bg1"/>
                </a:solidFill>
                <a:latin typeface="Roboto" pitchFamily="2" charset="0"/>
                <a:ea typeface="Roboto" pitchFamily="2" charset="0"/>
              </a:rPr>
              <a:t>centre</a:t>
            </a:r>
            <a:r>
              <a:rPr lang="en-US" sz="1100" dirty="0">
                <a:solidFill>
                  <a:schemeClr val="bg1"/>
                </a:solidFill>
                <a:latin typeface="Roboto" pitchFamily="2" charset="0"/>
                <a:ea typeface="Roboto" pitchFamily="2" charset="0"/>
              </a:rPr>
              <a:t>) joined a Caritas Australia-supported program to strengthen her skills in farming and health. She now works as a midwife with the community clinic in her village in northeast Bangladesh. She provides important health care to pregnant women, new mothers and their babies. Photo: </a:t>
            </a:r>
            <a:r>
              <a:rPr lang="en-US" sz="1100" dirty="0" err="1">
                <a:solidFill>
                  <a:schemeClr val="bg1"/>
                </a:solidFill>
                <a:latin typeface="Roboto" pitchFamily="2" charset="0"/>
                <a:ea typeface="Roboto" pitchFamily="2" charset="0"/>
              </a:rPr>
              <a:t>Argho</a:t>
            </a:r>
            <a:r>
              <a:rPr lang="en-US" sz="1100" dirty="0">
                <a:solidFill>
                  <a:schemeClr val="bg1"/>
                </a:solidFill>
                <a:latin typeface="Roboto" pitchFamily="2" charset="0"/>
                <a:ea typeface="Roboto" pitchFamily="2" charset="0"/>
              </a:rPr>
              <a:t> </a:t>
            </a:r>
            <a:r>
              <a:rPr lang="en-US" sz="1100" dirty="0" err="1">
                <a:solidFill>
                  <a:schemeClr val="bg1"/>
                </a:solidFill>
                <a:latin typeface="Roboto" pitchFamily="2" charset="0"/>
                <a:ea typeface="Roboto" pitchFamily="2" charset="0"/>
              </a:rPr>
              <a:t>Sku</a:t>
            </a:r>
            <a:r>
              <a:rPr lang="en-US" sz="1100" dirty="0">
                <a:solidFill>
                  <a:schemeClr val="bg1"/>
                </a:solidFill>
                <a:latin typeface="Roboto" pitchFamily="2" charset="0"/>
                <a:ea typeface="Roboto" pitchFamily="2" charset="0"/>
              </a:rPr>
              <a:t>  </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3239656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275593" cy="3584973"/>
          </a:xfrm>
        </p:spPr>
        <p:txBody>
          <a:bodyPr/>
          <a:lstStyle/>
          <a:p>
            <a:pPr marL="342900" indent="-342900" algn="l">
              <a:lnSpc>
                <a:spcPts val="2400"/>
              </a:lnSpc>
              <a:spcAft>
                <a:spcPts val="1200"/>
              </a:spcAft>
              <a:buFont typeface="Wingdings" panose="05000000000000000000" pitchFamily="2" charset="2"/>
              <a:buChar char="§"/>
            </a:pPr>
            <a:r>
              <a:rPr lang="en-AU" sz="2000" dirty="0" err="1"/>
              <a:t>Pronali</a:t>
            </a:r>
            <a:r>
              <a:rPr lang="en-AU" sz="2000" dirty="0"/>
              <a:t> saw a need in her community and responded with compassion. What needs do you see in your community or world? How could you turn your compassion to action?</a:t>
            </a:r>
          </a:p>
          <a:p>
            <a:pPr marL="342900" indent="-342900" algn="l">
              <a:lnSpc>
                <a:spcPts val="2400"/>
              </a:lnSpc>
              <a:spcAft>
                <a:spcPts val="1200"/>
              </a:spcAft>
              <a:buFont typeface="Wingdings" panose="05000000000000000000" pitchFamily="2" charset="2"/>
              <a:buChar char="§"/>
            </a:pPr>
            <a:r>
              <a:rPr lang="en-AU" sz="2000" dirty="0"/>
              <a:t>Consider hosting an event to share </a:t>
            </a:r>
            <a:r>
              <a:rPr lang="en-AU" sz="2000" dirty="0" err="1"/>
              <a:t>Pronali’s</a:t>
            </a:r>
            <a:r>
              <a:rPr lang="en-AU" sz="2000" dirty="0"/>
              <a:t> story and raise awareness and funds to further support Caritas Australia’s work. </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your “love exudes compassion and dignity.”</a:t>
            </a:r>
            <a:r>
              <a:rPr lang="en-AU" sz="2000" baseline="30000" dirty="0"/>
              <a:t>*</a:t>
            </a:r>
            <a:endParaRPr lang="en-AU" sz="2000" dirty="0"/>
          </a:p>
          <a:p>
            <a:pPr>
              <a:lnSpc>
                <a:spcPts val="2400"/>
              </a:lnSpc>
              <a:spcAft>
                <a:spcPts val="1200"/>
              </a:spcAft>
            </a:pPr>
            <a:r>
              <a:rPr lang="en-AU" sz="2000" b="1" dirty="0"/>
              <a:t>May we follow the way of love.</a:t>
            </a:r>
          </a:p>
          <a:p>
            <a:pPr>
              <a:lnSpc>
                <a:spcPts val="2400"/>
              </a:lnSpc>
              <a:spcAft>
                <a:spcPts val="1200"/>
              </a:spcAft>
            </a:pPr>
            <a:endParaRPr lang="en-AU" sz="2000" b="1" dirty="0"/>
          </a:p>
          <a:p>
            <a:pPr>
              <a:lnSpc>
                <a:spcPts val="2400"/>
              </a:lnSpc>
              <a:spcAft>
                <a:spcPts val="1200"/>
              </a:spcAft>
            </a:pPr>
            <a:endParaRPr lang="en-AU" sz="2000" b="1" dirty="0"/>
          </a:p>
          <a:p>
            <a:pPr>
              <a:lnSpc>
                <a:spcPts val="2400"/>
              </a:lnSpc>
              <a:spcAft>
                <a:spcPts val="1200"/>
              </a:spcAft>
            </a:pPr>
            <a:endParaRPr lang="en-AU" sz="2000" b="1" dirty="0"/>
          </a:p>
          <a:p>
            <a:pPr>
              <a:lnSpc>
                <a:spcPts val="2400"/>
              </a:lnSpc>
              <a:spcAft>
                <a:spcPts val="1200"/>
              </a:spcAft>
            </a:pPr>
            <a:endParaRPr lang="en-AU" sz="1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1305413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9 </a:t>
            </a:r>
            <a:br>
              <a:rPr lang="en-US" sz="3200" dirty="0"/>
            </a:br>
            <a:r>
              <a:rPr lang="en-US" sz="2400" dirty="0"/>
              <a:t>Jesus falls for the third time</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Exhausted and feeling the limits of his human body, Jesus falls again. </a:t>
            </a:r>
            <a:endParaRPr lang="en-US" sz="2000" dirty="0"/>
          </a:p>
          <a:p>
            <a:pPr>
              <a:lnSpc>
                <a:spcPts val="2400"/>
              </a:lnSpc>
              <a:spcAft>
                <a:spcPts val="1200"/>
              </a:spcAft>
            </a:pP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At times when we feel exhausted or downtrodden, we can rely on trusted others to help lift us up.</a:t>
            </a:r>
          </a:p>
          <a:p>
            <a:pPr>
              <a:lnSpc>
                <a:spcPts val="2400"/>
              </a:lnSpc>
              <a:spcAft>
                <a:spcPts val="1200"/>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91650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woman turns on the tap of a small water tank bearing the Caritas logo. A child washes his hands in the running water while another watches on.">
            <a:extLst>
              <a:ext uri="{FF2B5EF4-FFF2-40B4-BE49-F238E27FC236}">
                <a16:creationId xmlns:a16="http://schemas.microsoft.com/office/drawing/2014/main" id="{B5A2EE60-FE47-4E4D-87FD-1EAF88E8DE55}"/>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b="1090"/>
          <a:stretch/>
        </p:blipFill>
        <p:spPr>
          <a:xfrm>
            <a:off x="0" y="1"/>
            <a:ext cx="9906000" cy="6095999"/>
          </a:xfrm>
        </p:spPr>
      </p:pic>
      <p:sp>
        <p:nvSpPr>
          <p:cNvPr id="4" name="Title 3">
            <a:extLst>
              <a:ext uri="{FF2B5EF4-FFF2-40B4-BE49-F238E27FC236}">
                <a16:creationId xmlns:a16="http://schemas.microsoft.com/office/drawing/2014/main" id="{2D0E89B7-741C-41ED-A5A1-0D2595E9F79F}"/>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Halima’s Story</a:t>
            </a:r>
          </a:p>
        </p:txBody>
      </p:sp>
      <p:sp>
        <p:nvSpPr>
          <p:cNvPr id="6" name="Title 3">
            <a:extLst>
              <a:ext uri="{FF2B5EF4-FFF2-40B4-BE49-F238E27FC236}">
                <a16:creationId xmlns:a16="http://schemas.microsoft.com/office/drawing/2014/main" id="{0BBD28ED-D3BB-4271-9E1F-E01DE75C7311}"/>
              </a:ext>
            </a:extLst>
          </p:cNvPr>
          <p:cNvSpPr txBox="1">
            <a:spLocks/>
          </p:cNvSpPr>
          <p:nvPr/>
        </p:nvSpPr>
        <p:spPr>
          <a:xfrm>
            <a:off x="457200" y="6248400"/>
            <a:ext cx="7162800" cy="450000"/>
          </a:xfrm>
          <a:prstGeom prst="rect">
            <a:avLst/>
          </a:prstGeom>
          <a:noFill/>
        </p:spPr>
        <p:txBody>
          <a:bodyPr anchor="ctr"/>
          <a:lstStyle>
            <a:lvl1pPr eaLnBrk="1" hangingPunct="1">
              <a:defRPr baseline="0">
                <a:latin typeface="+mj-lt"/>
                <a:ea typeface="+mj-ea"/>
                <a:cs typeface="+mj-cs"/>
              </a:defRPr>
            </a:lvl1pPr>
          </a:lstStyle>
          <a:p>
            <a:r>
              <a:rPr lang="en-US" sz="1100" dirty="0">
                <a:solidFill>
                  <a:schemeClr val="bg1"/>
                </a:solidFill>
                <a:latin typeface="Roboto" pitchFamily="2" charset="0"/>
                <a:ea typeface="Roboto" pitchFamily="2" charset="0"/>
              </a:rPr>
              <a:t>Halima (right) participated in the Water, Sanitation and Hygiene (WASH) program, supported by Caritas Australia and its partner Caritas Bangladesh. She now shares her knowledge of safe hygiene practices with others in the refugee camp in Cox’s Bazar, Bangladesh. Photo: </a:t>
            </a:r>
            <a:r>
              <a:rPr lang="en-US" sz="1100" dirty="0" err="1">
                <a:solidFill>
                  <a:schemeClr val="bg1"/>
                </a:solidFill>
                <a:latin typeface="Roboto" pitchFamily="2" charset="0"/>
                <a:ea typeface="Roboto" pitchFamily="2" charset="0"/>
              </a:rPr>
              <a:t>Inmanuel</a:t>
            </a:r>
            <a:r>
              <a:rPr lang="en-US" sz="1100" dirty="0">
                <a:solidFill>
                  <a:schemeClr val="bg1"/>
                </a:solidFill>
                <a:latin typeface="Roboto" pitchFamily="2" charset="0"/>
                <a:ea typeface="Roboto" pitchFamily="2" charset="0"/>
              </a:rPr>
              <a:t> Biswas/Caritas Bangladesh</a:t>
            </a:r>
          </a:p>
        </p:txBody>
      </p:sp>
    </p:spTree>
    <p:extLst>
      <p:ext uri="{BB962C8B-B14F-4D97-AF65-F5344CB8AC3E}">
        <p14:creationId xmlns:p14="http://schemas.microsoft.com/office/powerpoint/2010/main" val="2071048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The hand of a woman swirling grains of rice in a shallow, woven basket on the floor.">
            <a:extLst>
              <a:ext uri="{FF2B5EF4-FFF2-40B4-BE49-F238E27FC236}">
                <a16:creationId xmlns:a16="http://schemas.microsoft.com/office/drawing/2014/main" id="{26D8E22A-ABDB-428B-B56F-9E19FDAD926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1" y="-226218"/>
            <a:ext cx="9906000" cy="6322218"/>
          </a:xfrm>
        </p:spPr>
      </p:pic>
      <p:sp>
        <p:nvSpPr>
          <p:cNvPr id="5" name="Title 3">
            <a:extLst>
              <a:ext uri="{FF2B5EF4-FFF2-40B4-BE49-F238E27FC236}">
                <a16:creationId xmlns:a16="http://schemas.microsoft.com/office/drawing/2014/main" id="{34DE6D3E-08EE-42B4-AE5A-0DDFCCB17C71}"/>
              </a:ext>
            </a:extLst>
          </p:cNvPr>
          <p:cNvSpPr txBox="1">
            <a:spLocks/>
          </p:cNvSpPr>
          <p:nvPr/>
        </p:nvSpPr>
        <p:spPr>
          <a:xfrm>
            <a:off x="457200" y="3810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Introduction</a:t>
            </a:r>
          </a:p>
        </p:txBody>
      </p:sp>
      <p:sp>
        <p:nvSpPr>
          <p:cNvPr id="4" name="Title 3">
            <a:extLst>
              <a:ext uri="{FF2B5EF4-FFF2-40B4-BE49-F238E27FC236}">
                <a16:creationId xmlns:a16="http://schemas.microsoft.com/office/drawing/2014/main" id="{F36B175E-58C7-46F1-A1C5-4BF77A13432F}"/>
              </a:ext>
            </a:extLst>
          </p:cNvPr>
          <p:cNvSpPr txBox="1">
            <a:spLocks/>
          </p:cNvSpPr>
          <p:nvPr/>
        </p:nvSpPr>
        <p:spPr>
          <a:xfrm>
            <a:off x="457200" y="6248400"/>
            <a:ext cx="5334000" cy="450000"/>
          </a:xfrm>
          <a:prstGeom prst="rect">
            <a:avLst/>
          </a:prstGeom>
          <a:noFill/>
        </p:spPr>
        <p:txBody>
          <a:bodyPr anchor="ctr"/>
          <a:lstStyle>
            <a:lvl1pPr eaLnBrk="1" hangingPunct="1">
              <a:defRPr baseline="0">
                <a:latin typeface="+mj-lt"/>
                <a:ea typeface="+mj-ea"/>
                <a:cs typeface="+mj-cs"/>
              </a:defRPr>
            </a:lvl1pPr>
          </a:lstStyle>
          <a:p>
            <a:pPr defTabSz="914400"/>
            <a:r>
              <a:rPr lang="en-AU" sz="1100" dirty="0">
                <a:solidFill>
                  <a:schemeClr val="bg1"/>
                </a:solidFill>
                <a:latin typeface="Roboto" pitchFamily="2" charset="0"/>
                <a:ea typeface="Roboto" pitchFamily="2" charset="0"/>
              </a:rPr>
              <a:t>A woman dries rice in Nepal. Photo: Richard Wainwright/Caritas Australia</a:t>
            </a:r>
          </a:p>
        </p:txBody>
      </p:sp>
    </p:spTree>
    <p:extLst>
      <p:ext uri="{BB962C8B-B14F-4D97-AF65-F5344CB8AC3E}">
        <p14:creationId xmlns:p14="http://schemas.microsoft.com/office/powerpoint/2010/main" val="1268288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143375" cy="3584973"/>
          </a:xfrm>
        </p:spPr>
        <p:txBody>
          <a:bodyPr/>
          <a:lstStyle/>
          <a:p>
            <a:pPr marL="342900" indent="-342900" algn="l">
              <a:lnSpc>
                <a:spcPts val="2400"/>
              </a:lnSpc>
              <a:spcAft>
                <a:spcPts val="1200"/>
              </a:spcAft>
              <a:buFont typeface="Wingdings" panose="05000000000000000000" pitchFamily="2" charset="2"/>
              <a:buChar char="§"/>
            </a:pPr>
            <a:r>
              <a:rPr lang="en-AU" sz="2000" dirty="0"/>
              <a:t>Pope Francis writes, “Dear young people, do not bury your talents, the gifts God has given you! Do not be afraid to dream of great things!” How did Halima use her own gifts to help others in her community?</a:t>
            </a:r>
          </a:p>
          <a:p>
            <a:pPr marL="342900" indent="-342900" algn="l">
              <a:lnSpc>
                <a:spcPts val="2400"/>
              </a:lnSpc>
              <a:spcAft>
                <a:spcPts val="1200"/>
              </a:spcAft>
              <a:buFont typeface="Wingdings" panose="05000000000000000000" pitchFamily="2" charset="2"/>
              <a:buChar char="§"/>
            </a:pPr>
            <a:r>
              <a:rPr lang="en-AU" sz="2000" dirty="0"/>
              <a:t>How could you use your talents to raise awareness about the issues raised in Halima’s story?</a:t>
            </a:r>
          </a:p>
          <a:p>
            <a:pPr marL="342900" indent="-342900" algn="l">
              <a:lnSpc>
                <a:spcPct val="114000"/>
              </a:lnSpc>
              <a:spcAft>
                <a:spcPts val="844"/>
              </a:spcAft>
              <a:buFont typeface="Wingdings" panose="05000000000000000000" pitchFamily="2" charset="2"/>
              <a:buChar char="§"/>
            </a:pP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gave all that you had out of love and generosity of spirit.  </a:t>
            </a:r>
          </a:p>
          <a:p>
            <a:pPr>
              <a:lnSpc>
                <a:spcPts val="2400"/>
              </a:lnSpc>
              <a:spcAft>
                <a:spcPts val="1200"/>
              </a:spcAft>
            </a:pPr>
            <a:r>
              <a:rPr lang="en-AU" sz="2000" b="1" dirty="0"/>
              <a:t>May we follow the way of generosity.</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1175367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10 </a:t>
            </a:r>
            <a:br>
              <a:rPr lang="en-US" sz="3200" dirty="0"/>
            </a:br>
            <a:r>
              <a:rPr lang="en-US" sz="2400" dirty="0"/>
              <a:t>Jesus is stripped of his garments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The soldiers strip Jesus of his clothes. They mock him by saying, “Hail, King of the Jews!” They make him wear a crown of thorns and a scarlet robe. </a:t>
            </a:r>
          </a:p>
          <a:p>
            <a:pPr>
              <a:lnSpc>
                <a:spcPts val="2400"/>
              </a:lnSpc>
              <a:spcAft>
                <a:spcPts val="1200"/>
              </a:spcAft>
            </a:pPr>
            <a:r>
              <a:rPr lang="en-AU" sz="2000" dirty="0"/>
              <a:t>They dress Jesus in his own clothes only to strip him of them again and crucify him. And then they divide his garments among themselves.  </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171252" cy="3584973"/>
          </a:xfrm>
        </p:spPr>
        <p:txBody>
          <a:bodyPr/>
          <a:lstStyle/>
          <a:p>
            <a:pPr>
              <a:lnSpc>
                <a:spcPts val="2400"/>
              </a:lnSpc>
              <a:spcAft>
                <a:spcPts val="1200"/>
              </a:spcAft>
            </a:pPr>
            <a:r>
              <a:rPr lang="en-AU" sz="2000" dirty="0"/>
              <a:t>When all that a person needs to live a safe and healthy life is taken away, their human rights are denied and they are unable to live a life worthy of their dignity.</a:t>
            </a:r>
          </a:p>
          <a:p>
            <a:pPr>
              <a:lnSpc>
                <a:spcPts val="2400"/>
              </a:lnSpc>
              <a:spcAft>
                <a:spcPts val="1200"/>
              </a:spcAft>
            </a:pPr>
            <a:r>
              <a:rPr lang="en-AU" sz="2000" dirty="0"/>
              <a:t>Caritas Australia works alongside some of the world’s most vulnerable people. Informed by principles of Catholic Social Teaching, it works to end poverty, promote justice and uphold dignity. </a:t>
            </a:r>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27398218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man sits on a low stool on the dry dirt. In the background, a crowd of people huddle together in the shade of a small tree.">
            <a:extLst>
              <a:ext uri="{FF2B5EF4-FFF2-40B4-BE49-F238E27FC236}">
                <a16:creationId xmlns:a16="http://schemas.microsoft.com/office/drawing/2014/main" id="{09118A89-4345-40C7-B334-18AC1EBB712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4" name="Title 3">
            <a:extLst>
              <a:ext uri="{FF2B5EF4-FFF2-40B4-BE49-F238E27FC236}">
                <a16:creationId xmlns:a16="http://schemas.microsoft.com/office/drawing/2014/main" id="{7C5EA759-A74B-4D53-81E2-6AC3E982A235}"/>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Bute’s Story</a:t>
            </a:r>
          </a:p>
        </p:txBody>
      </p:sp>
      <p:sp>
        <p:nvSpPr>
          <p:cNvPr id="5" name="Title 3">
            <a:extLst>
              <a:ext uri="{FF2B5EF4-FFF2-40B4-BE49-F238E27FC236}">
                <a16:creationId xmlns:a16="http://schemas.microsoft.com/office/drawing/2014/main" id="{B3150603-CF9F-4C35-BC7A-F4C8EDDB7A66}"/>
              </a:ext>
            </a:extLst>
          </p:cNvPr>
          <p:cNvSpPr txBox="1">
            <a:spLocks/>
          </p:cNvSpPr>
          <p:nvPr/>
        </p:nvSpPr>
        <p:spPr>
          <a:xfrm>
            <a:off x="457200" y="6248400"/>
            <a:ext cx="7162800" cy="450000"/>
          </a:xfrm>
          <a:prstGeom prst="rect">
            <a:avLst/>
          </a:prstGeom>
          <a:noFill/>
        </p:spPr>
        <p:txBody>
          <a:bodyPr anchor="ctr"/>
          <a:lstStyle>
            <a:lvl1pPr eaLnBrk="1" hangingPunct="1">
              <a:defRPr baseline="0">
                <a:latin typeface="+mj-lt"/>
                <a:ea typeface="+mj-ea"/>
                <a:cs typeface="+mj-cs"/>
              </a:defRPr>
            </a:lvl1pPr>
          </a:lstStyle>
          <a:p>
            <a:r>
              <a:rPr lang="en-US" sz="1100" dirty="0">
                <a:solidFill>
                  <a:schemeClr val="bg1"/>
                </a:solidFill>
                <a:latin typeface="Roboto" pitchFamily="2" charset="0"/>
                <a:ea typeface="Roboto" pitchFamily="2" charset="0"/>
              </a:rPr>
              <a:t>The current drought in Ethiopia is the worst Bute has ever seen in his lifetime. Caritas Australia is working with our partner Caritas Ethiopia to provide urgent food and trucking emergency water to the most drought-affected communities in the region.  Photo: Zacharias </a:t>
            </a:r>
            <a:r>
              <a:rPr lang="en-US" sz="1100" dirty="0" err="1">
                <a:solidFill>
                  <a:schemeClr val="bg1"/>
                </a:solidFill>
                <a:latin typeface="Roboto" pitchFamily="2" charset="0"/>
                <a:ea typeface="Roboto" pitchFamily="2" charset="0"/>
              </a:rPr>
              <a:t>Abubeker</a:t>
            </a:r>
            <a:r>
              <a:rPr lang="en-US" sz="1100" dirty="0">
                <a:solidFill>
                  <a:schemeClr val="bg1"/>
                </a:solidFill>
                <a:latin typeface="Roboto" pitchFamily="2" charset="0"/>
                <a:ea typeface="Roboto" pitchFamily="2" charset="0"/>
              </a:rPr>
              <a:t>/Caritas Australia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2803369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143375" cy="3584973"/>
          </a:xfrm>
        </p:spPr>
        <p:txBody>
          <a:bodyPr/>
          <a:lstStyle/>
          <a:p>
            <a:pPr marL="342900" indent="-342900">
              <a:lnSpc>
                <a:spcPts val="2400"/>
              </a:lnSpc>
              <a:spcAft>
                <a:spcPts val="1200"/>
              </a:spcAft>
              <a:buFont typeface="Wingdings" panose="05000000000000000000" pitchFamily="2" charset="2"/>
              <a:buChar char="§"/>
            </a:pPr>
            <a:r>
              <a:rPr lang="en-AU" sz="2000" dirty="0"/>
              <a:t>In </a:t>
            </a:r>
            <a:r>
              <a:rPr lang="en-AU" sz="2000" i="1" dirty="0"/>
              <a:t>Fratelli Tutti</a:t>
            </a:r>
            <a:r>
              <a:rPr lang="en-AU" sz="2000" dirty="0"/>
              <a:t>, Pope Francis writes, “</a:t>
            </a:r>
            <a:r>
              <a:rPr lang="en-US" sz="2000" dirty="0"/>
              <a:t>Solidarity finds concrete expression in service… And service in great part means caring for vulnerability, for the vulnerable members of our families, our society, our people.” </a:t>
            </a:r>
            <a:endParaRPr lang="en-AU" sz="2000" dirty="0"/>
          </a:p>
          <a:p>
            <a:pPr marL="342900" indent="-342900">
              <a:lnSpc>
                <a:spcPts val="2400"/>
              </a:lnSpc>
              <a:spcAft>
                <a:spcPts val="1200"/>
              </a:spcAft>
              <a:buFont typeface="Wingdings" panose="05000000000000000000" pitchFamily="2" charset="2"/>
              <a:buChar char="§"/>
            </a:pPr>
            <a:r>
              <a:rPr lang="en-AU" sz="2000" dirty="0"/>
              <a:t>What action will you take to express solidarity with Bute and his family and community?</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long for all to experience life in its fullness.</a:t>
            </a:r>
          </a:p>
          <a:p>
            <a:pPr>
              <a:lnSpc>
                <a:spcPts val="2400"/>
              </a:lnSpc>
              <a:spcAft>
                <a:spcPts val="1200"/>
              </a:spcAft>
            </a:pPr>
            <a:r>
              <a:rPr lang="en-AU" sz="2000" b="1" dirty="0"/>
              <a:t>May we follow the way of life.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34079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11</a:t>
            </a:r>
            <a:br>
              <a:rPr lang="en-US" sz="3200" dirty="0"/>
            </a:br>
            <a:r>
              <a:rPr lang="en-US" sz="2400" dirty="0"/>
              <a:t>Jesus is nailed to the cross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Jesus is crucified between two criminals. It is a dark scene. </a:t>
            </a:r>
          </a:p>
          <a:p>
            <a:pPr>
              <a:lnSpc>
                <a:spcPts val="2400"/>
              </a:lnSpc>
              <a:spcAft>
                <a:spcPts val="1200"/>
              </a:spcAft>
            </a:pPr>
            <a:r>
              <a:rPr lang="en-AU" sz="2000" dirty="0"/>
              <a:t>Nevertheless, Jesus’s love and compassion for humanity is so deep that even while he is being crucified, he prays for God to forgive those who mock and hurt him.  </a:t>
            </a:r>
            <a:endParaRPr lang="en-US" sz="20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171252" cy="3584973"/>
          </a:xfrm>
        </p:spPr>
        <p:txBody>
          <a:bodyPr/>
          <a:lstStyle/>
          <a:p>
            <a:pPr>
              <a:lnSpc>
                <a:spcPts val="2400"/>
              </a:lnSpc>
              <a:spcAft>
                <a:spcPts val="1200"/>
              </a:spcAft>
            </a:pPr>
            <a:r>
              <a:rPr lang="en-AU" sz="2000" dirty="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3305390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woman washes fresh lettuce leaves in water flowing from the tap of a large tank.">
            <a:extLst>
              <a:ext uri="{FF2B5EF4-FFF2-40B4-BE49-F238E27FC236}">
                <a16:creationId xmlns:a16="http://schemas.microsoft.com/office/drawing/2014/main" id="{98ECED1D-9F76-4A08-9D48-540C96E47B0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6" name="Title 3">
            <a:extLst>
              <a:ext uri="{FF2B5EF4-FFF2-40B4-BE49-F238E27FC236}">
                <a16:creationId xmlns:a16="http://schemas.microsoft.com/office/drawing/2014/main" id="{004B92E4-ACB3-47EC-BFA2-B30EAF50B995}"/>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Margret’s Story</a:t>
            </a:r>
          </a:p>
        </p:txBody>
      </p:sp>
      <p:sp>
        <p:nvSpPr>
          <p:cNvPr id="7" name="Title 3">
            <a:extLst>
              <a:ext uri="{FF2B5EF4-FFF2-40B4-BE49-F238E27FC236}">
                <a16:creationId xmlns:a16="http://schemas.microsoft.com/office/drawing/2014/main" id="{AD5F0767-67AC-4D3D-AEE1-ED238C55CD03}"/>
              </a:ext>
            </a:extLst>
          </p:cNvPr>
          <p:cNvSpPr txBox="1">
            <a:spLocks/>
          </p:cNvSpPr>
          <p:nvPr/>
        </p:nvSpPr>
        <p:spPr>
          <a:xfrm>
            <a:off x="457200" y="6248400"/>
            <a:ext cx="6858000" cy="450000"/>
          </a:xfrm>
          <a:prstGeom prst="rect">
            <a:avLst/>
          </a:prstGeom>
          <a:noFill/>
        </p:spPr>
        <p:txBody>
          <a:bodyPr anchor="ctr"/>
          <a:lstStyle>
            <a:lvl1pPr eaLnBrk="1" hangingPunct="1">
              <a:defRPr baseline="0">
                <a:latin typeface="+mj-lt"/>
                <a:ea typeface="+mj-ea"/>
                <a:cs typeface="+mj-cs"/>
              </a:defRPr>
            </a:lvl1pPr>
          </a:lstStyle>
          <a:p>
            <a:r>
              <a:rPr lang="en-US" sz="1100" dirty="0">
                <a:solidFill>
                  <a:schemeClr val="bg1"/>
                </a:solidFill>
                <a:latin typeface="Roboto" pitchFamily="2" charset="0"/>
                <a:ea typeface="Roboto" pitchFamily="2" charset="0"/>
              </a:rPr>
              <a:t>Margret teaches at San Isidro Care Centre, a live-in vocational school for deaf students in the Solomon Islands. Students learn sign language as well as life skills like cooking and nutrition. Here, she uses one of the water tanks that Caritas Australia supported the school to install. Photo: Neil </a:t>
            </a:r>
            <a:r>
              <a:rPr lang="en-US" sz="1100" dirty="0" err="1">
                <a:solidFill>
                  <a:schemeClr val="bg1"/>
                </a:solidFill>
                <a:latin typeface="Roboto" pitchFamily="2" charset="0"/>
                <a:ea typeface="Roboto" pitchFamily="2" charset="0"/>
              </a:rPr>
              <a:t>Nuia</a:t>
            </a:r>
            <a:r>
              <a:rPr lang="en-US" sz="1100" dirty="0">
                <a:solidFill>
                  <a:schemeClr val="bg1"/>
                </a:solidFill>
                <a:latin typeface="Roboto" pitchFamily="2" charset="0"/>
                <a:ea typeface="Roboto" pitchFamily="2" charset="0"/>
              </a:rPr>
              <a:t>/Caritas Australia </a:t>
            </a:r>
          </a:p>
        </p:txBody>
      </p:sp>
    </p:spTree>
    <p:extLst>
      <p:ext uri="{BB962C8B-B14F-4D97-AF65-F5344CB8AC3E}">
        <p14:creationId xmlns:p14="http://schemas.microsoft.com/office/powerpoint/2010/main" val="26179613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What situations of poverty, inequality, environmental crisis or other injustice are we witness to today?</a:t>
            </a:r>
          </a:p>
          <a:p>
            <a:pPr marL="342900" indent="-342900" algn="l">
              <a:lnSpc>
                <a:spcPts val="2400"/>
              </a:lnSpc>
              <a:spcAft>
                <a:spcPts val="1200"/>
              </a:spcAft>
              <a:buFont typeface="Wingdings" panose="05000000000000000000" pitchFamily="2" charset="2"/>
              <a:buChar char="§"/>
            </a:pPr>
            <a:r>
              <a:rPr lang="en-AU" sz="2000" dirty="0"/>
              <a:t>What actions will you take to bear witness to and be an ally or advocate for people and communities experiencing injustice? </a:t>
            </a: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in that dark hour, the witness of others led to connection and truth.</a:t>
            </a:r>
          </a:p>
          <a:p>
            <a:pPr>
              <a:lnSpc>
                <a:spcPts val="2400"/>
              </a:lnSpc>
              <a:spcAft>
                <a:spcPts val="1200"/>
              </a:spcAft>
            </a:pPr>
            <a:r>
              <a:rPr lang="en-AU" sz="2000" b="1" dirty="0"/>
              <a:t>May we follow the way of truth.</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1022023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12</a:t>
            </a:r>
            <a:br>
              <a:rPr lang="en-US" sz="3200" dirty="0"/>
            </a:br>
            <a:r>
              <a:rPr lang="en-US" sz="2400" dirty="0"/>
              <a:t>Jesus dies on the cross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The sky is dark and, from the cross, Jesus cries out in despair: “My God, my God, why have you forsaken me?” Soon after, he dies. </a:t>
            </a:r>
          </a:p>
          <a:p>
            <a:pPr>
              <a:lnSpc>
                <a:spcPts val="2400"/>
              </a:lnSpc>
              <a:spcAft>
                <a:spcPts val="1200"/>
              </a:spcAft>
            </a:pPr>
            <a:r>
              <a:rPr lang="en-AU" sz="2000" dirty="0"/>
              <a:t>At that moment, not only does the curtain of the temple tear in two, from top to bottom, but the whole earth shakes.</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171252" cy="3584973"/>
          </a:xfrm>
        </p:spPr>
        <p:txBody>
          <a:bodyPr lIns="91440" tIns="45720" rIns="91440" bIns="45720" anchor="t"/>
          <a:lstStyle/>
          <a:p>
            <a:pPr>
              <a:lnSpc>
                <a:spcPts val="2400"/>
              </a:lnSpc>
              <a:spcAft>
                <a:spcPts val="1200"/>
              </a:spcAft>
            </a:pPr>
            <a:r>
              <a:rPr lang="en-AU" sz="2000" dirty="0">
                <a:latin typeface="Arial"/>
                <a:cs typeface="Arial"/>
              </a:rPr>
              <a:t>Injustice can impact the earth and its people for generations. </a:t>
            </a:r>
            <a:endParaRPr lang="en-AU" sz="2000" dirty="0"/>
          </a:p>
          <a:p>
            <a:pPr>
              <a:lnSpc>
                <a:spcPts val="2400"/>
              </a:lnSpc>
              <a:spcAft>
                <a:spcPts val="1200"/>
              </a:spcAft>
            </a:pPr>
            <a:r>
              <a:rPr lang="en-AU" sz="2000" dirty="0">
                <a:latin typeface="Arial"/>
                <a:cs typeface="Arial"/>
              </a:rPr>
              <a:t>But actions that help restore social and ecological justice reverberate to disrupt that pattern so that all may flourish. Such approaches to justice hear “both the cry of the earth and the cry of the poor,” as Pope Francis says in his letter, </a:t>
            </a:r>
            <a:r>
              <a:rPr lang="en-AU" sz="2000" i="1" dirty="0" err="1">
                <a:latin typeface="Arial"/>
                <a:cs typeface="Arial"/>
              </a:rPr>
              <a:t>Laudato</a:t>
            </a:r>
            <a:r>
              <a:rPr lang="en-AU" sz="2000" i="1" dirty="0">
                <a:latin typeface="Arial"/>
                <a:cs typeface="Arial"/>
              </a:rPr>
              <a:t> Si’</a:t>
            </a:r>
            <a:r>
              <a:rPr lang="en-AU" sz="2000" dirty="0">
                <a:latin typeface="Arial"/>
                <a:cs typeface="Arial"/>
              </a:rPr>
              <a:t>.  </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23942840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woman smiles as she checks the leaves of a small mangrove tree. In the background, several other people do the same.">
            <a:extLst>
              <a:ext uri="{FF2B5EF4-FFF2-40B4-BE49-F238E27FC236}">
                <a16:creationId xmlns:a16="http://schemas.microsoft.com/office/drawing/2014/main" id="{3CC095B9-86C0-4098-A2BB-AF6A8185D4B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5" name="Title 3">
            <a:extLst>
              <a:ext uri="{FF2B5EF4-FFF2-40B4-BE49-F238E27FC236}">
                <a16:creationId xmlns:a16="http://schemas.microsoft.com/office/drawing/2014/main" id="{CC7DE371-8AC8-4330-A5B8-B3895EDC027C}"/>
              </a:ext>
            </a:extLst>
          </p:cNvPr>
          <p:cNvSpPr txBox="1">
            <a:spLocks/>
          </p:cNvSpPr>
          <p:nvPr/>
        </p:nvSpPr>
        <p:spPr>
          <a:xfrm>
            <a:off x="5334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Aloma’s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6" name="Title 3">
            <a:extLst>
              <a:ext uri="{FF2B5EF4-FFF2-40B4-BE49-F238E27FC236}">
                <a16:creationId xmlns:a16="http://schemas.microsoft.com/office/drawing/2014/main" id="{6A696DDE-A26F-4407-A9D5-2D1884C400AA}"/>
              </a:ext>
            </a:extLst>
          </p:cNvPr>
          <p:cNvSpPr txBox="1">
            <a:spLocks/>
          </p:cNvSpPr>
          <p:nvPr/>
        </p:nvSpPr>
        <p:spPr>
          <a:xfrm>
            <a:off x="457200" y="6248400"/>
            <a:ext cx="7696200" cy="450000"/>
          </a:xfrm>
          <a:prstGeom prst="rect">
            <a:avLst/>
          </a:prstGeom>
          <a:noFill/>
        </p:spPr>
        <p:txBody>
          <a:bodyPr anchor="ctr"/>
          <a:lstStyle>
            <a:lvl1pPr eaLnBrk="1" hangingPunct="1">
              <a:defRPr baseline="0">
                <a:latin typeface="+mj-lt"/>
                <a:ea typeface="+mj-ea"/>
                <a:cs typeface="+mj-cs"/>
              </a:defRPr>
            </a:lvl1pPr>
          </a:lstStyle>
          <a:p>
            <a:r>
              <a:rPr lang="en-US" sz="1200" dirty="0" err="1">
                <a:solidFill>
                  <a:schemeClr val="bg1"/>
                </a:solidFill>
                <a:latin typeface="Roboto" pitchFamily="2" charset="0"/>
                <a:ea typeface="Roboto" pitchFamily="2" charset="0"/>
              </a:rPr>
              <a:t>Aloma</a:t>
            </a:r>
            <a:r>
              <a:rPr lang="en-US" sz="1200" dirty="0">
                <a:solidFill>
                  <a:schemeClr val="bg1"/>
                </a:solidFill>
                <a:latin typeface="Roboto" pitchFamily="2" charset="0"/>
                <a:ea typeface="Roboto" pitchFamily="2" charset="0"/>
              </a:rPr>
              <a:t> tends to a plant in the mangrove nursery she and her community built after they participated in the Caritas Australia-supported coastal management training. They have planted more than 50,000 mangrove trees, which help protect the area from storm surges and coastal erosion. Photo: Richard Wainwright/Caritas Australia</a:t>
            </a:r>
            <a:endParaRPr lang="en-AU" sz="12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4527957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Reflect on the ways in which caring for our common home helps the world’s most vulnerable communities.</a:t>
            </a:r>
          </a:p>
          <a:p>
            <a:pPr marL="342900" indent="-342900" algn="l">
              <a:lnSpc>
                <a:spcPts val="2400"/>
              </a:lnSpc>
              <a:spcAft>
                <a:spcPts val="1200"/>
              </a:spcAft>
              <a:buFont typeface="Wingdings" panose="05000000000000000000" pitchFamily="2" charset="2"/>
              <a:buChar char="§"/>
            </a:pPr>
            <a:r>
              <a:rPr lang="en-AU" sz="2000" dirty="0"/>
              <a:t>What changes at personal/local/regional/global levels will make way for justice and flourishing? </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hear “both the cry of the earth and the cry of the poor.”  </a:t>
            </a:r>
          </a:p>
          <a:p>
            <a:pPr>
              <a:lnSpc>
                <a:spcPts val="2400"/>
              </a:lnSpc>
              <a:spcAft>
                <a:spcPts val="1200"/>
              </a:spcAft>
            </a:pPr>
            <a:r>
              <a:rPr lang="en-AU" sz="2000" b="1" dirty="0"/>
              <a:t>May we follow the way of care.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408034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533400"/>
            <a:ext cx="4339482" cy="947663"/>
          </a:xfrm>
        </p:spPr>
        <p:txBody>
          <a:bodyPr/>
          <a:lstStyle/>
          <a:p>
            <a:r>
              <a:rPr lang="en-US" sz="3200" dirty="0"/>
              <a:t>Station 1 </a:t>
            </a:r>
            <a:br>
              <a:rPr lang="en-US" sz="3200" dirty="0"/>
            </a:br>
            <a:r>
              <a:rPr lang="en-US" sz="2400" dirty="0"/>
              <a:t>Jesus is condemned to death</a:t>
            </a:r>
            <a:endParaRPr lang="en-US" sz="32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339482" cy="3584973"/>
          </a:xfrm>
        </p:spPr>
        <p:txBody>
          <a:bodyPr/>
          <a:lstStyle/>
          <a:p>
            <a:pPr>
              <a:lnSpc>
                <a:spcPts val="2400"/>
              </a:lnSpc>
              <a:spcAft>
                <a:spcPts val="1200"/>
              </a:spcAft>
            </a:pPr>
            <a:r>
              <a:rPr lang="en-AU" sz="2000" dirty="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a:t>
            </a:r>
            <a:endParaRPr lang="en-US"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27245043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13</a:t>
            </a:r>
            <a:br>
              <a:rPr lang="en-US" sz="3200" dirty="0"/>
            </a:br>
            <a:r>
              <a:rPr lang="en-US" sz="2400" dirty="0"/>
              <a:t>Jesus is taken down from the cross</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275593" cy="3584973"/>
          </a:xfrm>
        </p:spPr>
        <p:txBody>
          <a:bodyPr lIns="91440" tIns="45720" rIns="91440" bIns="45720" anchor="t"/>
          <a:lstStyle/>
          <a:p>
            <a:pPr>
              <a:lnSpc>
                <a:spcPts val="2400"/>
              </a:lnSpc>
              <a:spcAft>
                <a:spcPts val="1200"/>
              </a:spcAft>
            </a:pPr>
            <a:r>
              <a:rPr lang="en-AU" sz="2000" dirty="0">
                <a:latin typeface="Arial"/>
                <a:cs typeface="Arial"/>
              </a:rPr>
              <a:t>A secret follower of Jesus named Joseph of </a:t>
            </a:r>
            <a:r>
              <a:rPr lang="en-AU" sz="2000" dirty="0" err="1">
                <a:latin typeface="Arial"/>
                <a:cs typeface="Arial"/>
              </a:rPr>
              <a:t>Arimathaea</a:t>
            </a:r>
            <a:r>
              <a:rPr lang="en-AU" sz="2000" dirty="0">
                <a:latin typeface="Arial"/>
                <a:cs typeface="Arial"/>
              </a:rPr>
              <a:t> asks Pilate if he can remove the body of Jesus from the cross. Pilate allows it, so Joseph and another follower named Nicodemus take it away and prepare it for burial.  </a:t>
            </a:r>
            <a:endParaRPr lang="en-US"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171252" cy="3584973"/>
          </a:xfrm>
        </p:spPr>
        <p:txBody>
          <a:bodyPr/>
          <a:lstStyle/>
          <a:p>
            <a:pPr>
              <a:lnSpc>
                <a:spcPts val="2400"/>
              </a:lnSpc>
              <a:spcAft>
                <a:spcPts val="1200"/>
              </a:spcAft>
            </a:pPr>
            <a:r>
              <a:rPr lang="en-AU" sz="2000" dirty="0"/>
              <a:t>Joseph of </a:t>
            </a:r>
            <a:r>
              <a:rPr lang="en-AU" sz="2000" dirty="0" err="1"/>
              <a:t>Arimathaea</a:t>
            </a:r>
            <a:r>
              <a:rPr lang="en-AU" sz="2000" dirty="0"/>
              <a:t> kept his care for Jesus secret because he was afraid of what might happen if it became public. But his fear did not keep him from acting with care and human dignity. </a:t>
            </a:r>
          </a:p>
          <a:p>
            <a:pPr>
              <a:lnSpc>
                <a:spcPts val="2400"/>
              </a:lnSpc>
              <a:spcAft>
                <a:spcPts val="1200"/>
              </a:spcAft>
            </a:pP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13438190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man and woman smile as they stand proudly outside their home.">
            <a:extLst>
              <a:ext uri="{FF2B5EF4-FFF2-40B4-BE49-F238E27FC236}">
                <a16:creationId xmlns:a16="http://schemas.microsoft.com/office/drawing/2014/main" id="{C7503E05-1F87-4B42-8C2E-E81D7F714677}"/>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5" name="Title 3">
            <a:extLst>
              <a:ext uri="{FF2B5EF4-FFF2-40B4-BE49-F238E27FC236}">
                <a16:creationId xmlns:a16="http://schemas.microsoft.com/office/drawing/2014/main" id="{52EB4D0B-517F-46E6-8BA7-89F589D7B27F}"/>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err="1">
                <a:solidFill>
                  <a:srgbClr val="414042"/>
                </a:solidFill>
                <a:latin typeface="Arial" panose="020B0604020202020204" pitchFamily="34" charset="0"/>
                <a:cs typeface="Arial" panose="020B0604020202020204" pitchFamily="34" charset="0"/>
              </a:rPr>
              <a:t>Arsad’s</a:t>
            </a:r>
            <a:r>
              <a:rPr lang="en-US" sz="3200" b="1" kern="0" dirty="0">
                <a:solidFill>
                  <a:srgbClr val="414042"/>
                </a:solidFill>
                <a:latin typeface="Arial" panose="020B0604020202020204" pitchFamily="34" charset="0"/>
                <a:cs typeface="Arial" panose="020B0604020202020204" pitchFamily="34" charset="0"/>
              </a:rPr>
              <a:t> Story</a:t>
            </a:r>
          </a:p>
        </p:txBody>
      </p:sp>
      <p:sp>
        <p:nvSpPr>
          <p:cNvPr id="6" name="Title 3">
            <a:extLst>
              <a:ext uri="{FF2B5EF4-FFF2-40B4-BE49-F238E27FC236}">
                <a16:creationId xmlns:a16="http://schemas.microsoft.com/office/drawing/2014/main" id="{8379AB5C-8ED3-4FF3-8A67-0E463885DDE5}"/>
              </a:ext>
            </a:extLst>
          </p:cNvPr>
          <p:cNvSpPr txBox="1">
            <a:spLocks/>
          </p:cNvSpPr>
          <p:nvPr/>
        </p:nvSpPr>
        <p:spPr>
          <a:xfrm>
            <a:off x="457200" y="6248400"/>
            <a:ext cx="7086600" cy="450000"/>
          </a:xfrm>
          <a:prstGeom prst="rect">
            <a:avLst/>
          </a:prstGeom>
          <a:noFill/>
        </p:spPr>
        <p:txBody>
          <a:bodyPr anchor="ctr"/>
          <a:lstStyle>
            <a:lvl1pPr eaLnBrk="1" hangingPunct="1">
              <a:defRPr baseline="0">
                <a:latin typeface="+mj-lt"/>
                <a:ea typeface="+mj-ea"/>
                <a:cs typeface="+mj-cs"/>
              </a:defRPr>
            </a:lvl1pPr>
          </a:lstStyle>
          <a:p>
            <a:r>
              <a:rPr lang="en-US" sz="1100" dirty="0" err="1">
                <a:solidFill>
                  <a:schemeClr val="bg1"/>
                </a:solidFill>
                <a:latin typeface="Roboto" pitchFamily="2" charset="0"/>
                <a:ea typeface="Roboto" pitchFamily="2" charset="0"/>
              </a:rPr>
              <a:t>Arsad</a:t>
            </a:r>
            <a:r>
              <a:rPr lang="en-US" sz="1100" dirty="0">
                <a:solidFill>
                  <a:schemeClr val="bg1"/>
                </a:solidFill>
                <a:latin typeface="Roboto" pitchFamily="2" charset="0"/>
                <a:ea typeface="Roboto" pitchFamily="2" charset="0"/>
              </a:rPr>
              <a:t> with his wife </a:t>
            </a:r>
            <a:r>
              <a:rPr lang="en-US" sz="1100" dirty="0" err="1">
                <a:solidFill>
                  <a:schemeClr val="bg1"/>
                </a:solidFill>
                <a:latin typeface="Roboto" pitchFamily="2" charset="0"/>
                <a:ea typeface="Roboto" pitchFamily="2" charset="0"/>
              </a:rPr>
              <a:t>Kasniti</a:t>
            </a:r>
            <a:r>
              <a:rPr lang="en-US" sz="1100" dirty="0">
                <a:solidFill>
                  <a:schemeClr val="bg1"/>
                </a:solidFill>
                <a:latin typeface="Roboto" pitchFamily="2" charset="0"/>
                <a:ea typeface="Roboto" pitchFamily="2" charset="0"/>
              </a:rPr>
              <a:t>, outside their home in </a:t>
            </a:r>
            <a:r>
              <a:rPr lang="en-US" sz="1100" dirty="0" err="1">
                <a:solidFill>
                  <a:schemeClr val="bg1"/>
                </a:solidFill>
                <a:latin typeface="Roboto" pitchFamily="2" charset="0"/>
                <a:ea typeface="Roboto" pitchFamily="2" charset="0"/>
              </a:rPr>
              <a:t>Pandeglang</a:t>
            </a:r>
            <a:r>
              <a:rPr lang="en-US" sz="1100" dirty="0">
                <a:solidFill>
                  <a:schemeClr val="bg1"/>
                </a:solidFill>
                <a:latin typeface="Roboto" pitchFamily="2" charset="0"/>
                <a:ea typeface="Roboto" pitchFamily="2" charset="0"/>
              </a:rPr>
              <a:t> District, Indonesia. With Caritas Australia’s support, </a:t>
            </a:r>
            <a:r>
              <a:rPr lang="en-US" sz="1100" dirty="0" err="1">
                <a:solidFill>
                  <a:schemeClr val="bg1"/>
                </a:solidFill>
                <a:latin typeface="Roboto" pitchFamily="2" charset="0"/>
                <a:ea typeface="Roboto" pitchFamily="2" charset="0"/>
              </a:rPr>
              <a:t>Arsad</a:t>
            </a:r>
            <a:r>
              <a:rPr lang="en-US" sz="1100" dirty="0">
                <a:solidFill>
                  <a:schemeClr val="bg1"/>
                </a:solidFill>
                <a:latin typeface="Roboto" pitchFamily="2" charset="0"/>
                <a:ea typeface="Roboto" pitchFamily="2" charset="0"/>
              </a:rPr>
              <a:t> and his community improved hygiene, sanitation and funded their own toilets. Photo: Laz </a:t>
            </a:r>
            <a:r>
              <a:rPr lang="en-US" sz="1100" dirty="0" err="1">
                <a:solidFill>
                  <a:schemeClr val="bg1"/>
                </a:solidFill>
                <a:latin typeface="Roboto" pitchFamily="2" charset="0"/>
                <a:ea typeface="Roboto" pitchFamily="2" charset="0"/>
              </a:rPr>
              <a:t>Harfa</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4062530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427993" cy="3584973"/>
          </a:xfrm>
        </p:spPr>
        <p:txBody>
          <a:bodyPr/>
          <a:lstStyle/>
          <a:p>
            <a:pPr marL="342900" indent="-342900" algn="l">
              <a:lnSpc>
                <a:spcPts val="2400"/>
              </a:lnSpc>
              <a:spcAft>
                <a:spcPts val="1200"/>
              </a:spcAft>
              <a:buFont typeface="Wingdings" panose="05000000000000000000" pitchFamily="2" charset="2"/>
              <a:buChar char="§"/>
            </a:pPr>
            <a:r>
              <a:rPr lang="en-AU" sz="2000" dirty="0"/>
              <a:t>What kind of challenges have </a:t>
            </a:r>
            <a:r>
              <a:rPr lang="en-AU" sz="2000" dirty="0" err="1"/>
              <a:t>Arsad</a:t>
            </a:r>
            <a:r>
              <a:rPr lang="en-AU" sz="2000" dirty="0"/>
              <a:t> and his community had to overcome together?</a:t>
            </a:r>
          </a:p>
          <a:p>
            <a:pPr marL="342900" indent="-342900" algn="l">
              <a:lnSpc>
                <a:spcPts val="2400"/>
              </a:lnSpc>
              <a:spcAft>
                <a:spcPts val="1200"/>
              </a:spcAft>
              <a:buFont typeface="Wingdings" panose="05000000000000000000" pitchFamily="2" charset="2"/>
              <a:buChar char="§"/>
            </a:pPr>
            <a:r>
              <a:rPr lang="en-AU" sz="2000" kern="1200" dirty="0"/>
              <a:t>In </a:t>
            </a:r>
            <a:r>
              <a:rPr lang="en-AU" sz="2000" i="1" kern="1200" dirty="0"/>
              <a:t>Fratelli Tutti</a:t>
            </a:r>
            <a:r>
              <a:rPr lang="en-AU" sz="2000" kern="1200" dirty="0"/>
              <a:t>, Pope Francis writes, “</a:t>
            </a:r>
            <a:r>
              <a:rPr lang="en-US" sz="2000" kern="1200" dirty="0"/>
              <a:t>Social love is a force capable of inspiring new ways of approaching the problems of today’s world</a:t>
            </a:r>
            <a:r>
              <a:rPr lang="en-AU" sz="2000" kern="1200" dirty="0"/>
              <a:t>.” How might this idea of love help with a problem you see or face today?</a:t>
            </a:r>
            <a:endParaRPr lang="en-AU" sz="2000" dirty="0"/>
          </a:p>
          <a:p>
            <a:pPr algn="l">
              <a:lnSpc>
                <a:spcPct val="114000"/>
              </a:lnSpc>
              <a:spcAft>
                <a:spcPts val="844"/>
              </a:spcAft>
            </a:pPr>
            <a:endParaRPr lang="en-AU" sz="3200"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your love beyond measure inspires love in return.</a:t>
            </a:r>
          </a:p>
          <a:p>
            <a:pPr>
              <a:lnSpc>
                <a:spcPts val="2400"/>
              </a:lnSpc>
              <a:spcAft>
                <a:spcPts val="1200"/>
              </a:spcAft>
            </a:pPr>
            <a:r>
              <a:rPr lang="en-AU" sz="2000" b="1" dirty="0"/>
              <a:t>May we follow the way of love.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2763356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365003"/>
            <a:ext cx="4143375" cy="947663"/>
          </a:xfrm>
        </p:spPr>
        <p:txBody>
          <a:bodyPr/>
          <a:lstStyle/>
          <a:p>
            <a:r>
              <a:rPr lang="en-US" sz="3200" dirty="0"/>
              <a:t>Station 14</a:t>
            </a:r>
            <a:br>
              <a:rPr lang="en-US" sz="3200" dirty="0"/>
            </a:br>
            <a:r>
              <a:rPr lang="en-US" sz="2400" dirty="0"/>
              <a:t>Jesus is laid in the tomb</a:t>
            </a:r>
            <a:endParaRPr lang="en-US" sz="28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lIns="91440" tIns="45720" rIns="91440" bIns="45720" anchor="t"/>
          <a:lstStyle/>
          <a:p>
            <a:pPr>
              <a:lnSpc>
                <a:spcPts val="2400"/>
              </a:lnSpc>
              <a:spcAft>
                <a:spcPts val="1200"/>
              </a:spcAft>
            </a:pPr>
            <a:r>
              <a:rPr lang="en-AU" sz="2000" dirty="0">
                <a:latin typeface="Arial"/>
                <a:cs typeface="Arial"/>
              </a:rPr>
              <a:t>Joseph of </a:t>
            </a:r>
            <a:r>
              <a:rPr lang="en-AU" sz="2000" dirty="0" err="1">
                <a:latin typeface="Arial"/>
                <a:cs typeface="Arial"/>
              </a:rPr>
              <a:t>Arimathaea</a:t>
            </a:r>
            <a:r>
              <a:rPr lang="en-AU" sz="2000" dirty="0">
                <a:latin typeface="Arial"/>
                <a:cs typeface="Arial"/>
              </a:rPr>
              <a:t> and Nicodemus wrap Jesus's body in linen cloths, with myrrh and aloes, then they lay it in a new tomb in the garden, near to where Jesus was crucified.</a:t>
            </a:r>
            <a:endParaRPr lang="en-US"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171252" cy="3584973"/>
          </a:xfrm>
        </p:spPr>
        <p:txBody>
          <a:bodyPr lIns="91440" tIns="45720" rIns="91440" bIns="45720" anchor="t"/>
          <a:lstStyle/>
          <a:p>
            <a:pPr>
              <a:lnSpc>
                <a:spcPts val="2400"/>
              </a:lnSpc>
              <a:spcAft>
                <a:spcPts val="1200"/>
              </a:spcAft>
            </a:pPr>
            <a:r>
              <a:rPr lang="en-AU" sz="2000" dirty="0">
                <a:latin typeface="Arial"/>
                <a:cs typeface="Arial"/>
              </a:rPr>
              <a:t>Having endured a terrible loss, Jesus's friends were afraid and hid themselves away. But soon, compelled by love and courage, Mary Magdalene, Simon Peter and John, would return to the tomb, only to find it empty.</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2613120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woman and her young child walk hand-in-hand along a wide, dirt road.">
            <a:extLst>
              <a:ext uri="{FF2B5EF4-FFF2-40B4-BE49-F238E27FC236}">
                <a16:creationId xmlns:a16="http://schemas.microsoft.com/office/drawing/2014/main" id="{3292C255-6471-4F45-9E70-D8C2F96F006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0"/>
            <a:ext cx="9906000" cy="6096000"/>
          </a:xfrm>
        </p:spPr>
      </p:pic>
      <p:sp>
        <p:nvSpPr>
          <p:cNvPr id="5" name="Title 3">
            <a:extLst>
              <a:ext uri="{FF2B5EF4-FFF2-40B4-BE49-F238E27FC236}">
                <a16:creationId xmlns:a16="http://schemas.microsoft.com/office/drawing/2014/main" id="{5203D6C7-3070-4FE5-8C1F-68AC0B5F925B}"/>
              </a:ext>
            </a:extLst>
          </p:cNvPr>
          <p:cNvSpPr txBox="1">
            <a:spLocks/>
          </p:cNvSpPr>
          <p:nvPr/>
        </p:nvSpPr>
        <p:spPr>
          <a:xfrm>
            <a:off x="457200" y="6248400"/>
            <a:ext cx="7162800" cy="450000"/>
          </a:xfrm>
          <a:prstGeom prst="rect">
            <a:avLst/>
          </a:prstGeom>
          <a:noFill/>
        </p:spPr>
        <p:txBody>
          <a:bodyPr anchor="ctr"/>
          <a:lstStyle>
            <a:lvl1pPr eaLnBrk="1" hangingPunct="1">
              <a:defRPr baseline="0">
                <a:latin typeface="+mj-lt"/>
                <a:ea typeface="+mj-ea"/>
                <a:cs typeface="+mj-cs"/>
              </a:defRPr>
            </a:lvl1pPr>
          </a:lstStyle>
          <a:p>
            <a:r>
              <a:rPr lang="en-US" sz="1200" dirty="0">
                <a:solidFill>
                  <a:schemeClr val="bg1"/>
                </a:solidFill>
                <a:latin typeface="Roboto" pitchFamily="2" charset="0"/>
                <a:ea typeface="Roboto" pitchFamily="2" charset="0"/>
              </a:rPr>
              <a:t>Rosalie picks up her youngest daughter from school near her home in eastern Democratic Republic of Congo. Photo: Arlette </a:t>
            </a:r>
            <a:r>
              <a:rPr lang="en-US" sz="1200" dirty="0" err="1">
                <a:solidFill>
                  <a:schemeClr val="bg1"/>
                </a:solidFill>
                <a:latin typeface="Roboto" pitchFamily="2" charset="0"/>
                <a:ea typeface="Roboto" pitchFamily="2" charset="0"/>
              </a:rPr>
              <a:t>Bashizi</a:t>
            </a:r>
            <a:endParaRPr lang="en-AU" sz="1200" dirty="0">
              <a:solidFill>
                <a:schemeClr val="bg1"/>
              </a:solidFill>
              <a:latin typeface="Roboto" pitchFamily="2" charset="0"/>
              <a:ea typeface="Roboto" pitchFamily="2" charset="0"/>
            </a:endParaRPr>
          </a:p>
        </p:txBody>
      </p:sp>
      <p:sp>
        <p:nvSpPr>
          <p:cNvPr id="6" name="Title 3">
            <a:extLst>
              <a:ext uri="{FF2B5EF4-FFF2-40B4-BE49-F238E27FC236}">
                <a16:creationId xmlns:a16="http://schemas.microsoft.com/office/drawing/2014/main" id="{133BD136-A3D6-49D5-97D3-4CCF653B3638}"/>
              </a:ext>
            </a:extLst>
          </p:cNvPr>
          <p:cNvSpPr txBox="1">
            <a:spLocks/>
          </p:cNvSpPr>
          <p:nvPr/>
        </p:nvSpPr>
        <p:spPr>
          <a:xfrm>
            <a:off x="457200" y="3954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Rosalie’s Story</a:t>
            </a:r>
          </a:p>
        </p:txBody>
      </p:sp>
    </p:spTree>
    <p:extLst>
      <p:ext uri="{BB962C8B-B14F-4D97-AF65-F5344CB8AC3E}">
        <p14:creationId xmlns:p14="http://schemas.microsoft.com/office/powerpoint/2010/main" val="25423701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26916" y="2362200"/>
            <a:ext cx="4221284" cy="3584973"/>
          </a:xfrm>
        </p:spPr>
        <p:txBody>
          <a:bodyPr lIns="91440" tIns="45720" rIns="91440" bIns="45720" anchor="t"/>
          <a:lstStyle/>
          <a:p>
            <a:pPr marL="342900" indent="-342900" algn="l">
              <a:lnSpc>
                <a:spcPts val="2400"/>
              </a:lnSpc>
              <a:spcAft>
                <a:spcPts val="1200"/>
              </a:spcAft>
              <a:buFont typeface="Wingdings" panose="05000000000000000000" pitchFamily="2" charset="2"/>
              <a:buChar char="§"/>
            </a:pPr>
            <a:r>
              <a:rPr lang="en-AU" sz="2000" dirty="0">
                <a:latin typeface="Arial"/>
                <a:cs typeface="Arial"/>
              </a:rPr>
              <a:t>Contemplate the “courageous challenge” Pope Francis poses in </a:t>
            </a:r>
            <a:r>
              <a:rPr lang="en-AU" sz="2000" i="1" dirty="0" err="1">
                <a:latin typeface="Arial"/>
                <a:cs typeface="Arial"/>
              </a:rPr>
              <a:t>Laudato</a:t>
            </a:r>
            <a:r>
              <a:rPr lang="en-AU" sz="2000" i="1" dirty="0">
                <a:latin typeface="Arial"/>
                <a:cs typeface="Arial"/>
              </a:rPr>
              <a:t> Si’</a:t>
            </a:r>
            <a:r>
              <a:rPr lang="en-AU" sz="2000" dirty="0">
                <a:latin typeface="Arial"/>
                <a:cs typeface="Arial"/>
              </a:rPr>
              <a:t>:</a:t>
            </a:r>
            <a:r>
              <a:rPr lang="en-AU" sz="2000" i="1" dirty="0">
                <a:latin typeface="Arial"/>
                <a:cs typeface="Arial"/>
              </a:rPr>
              <a:t> </a:t>
            </a:r>
            <a:r>
              <a:rPr lang="en-AU" sz="2000" dirty="0">
                <a:latin typeface="Arial"/>
                <a:cs typeface="Arial"/>
              </a:rPr>
              <a:t>“Let ours be a time remembered for the awakening of a new reverence for life, the firm resolve to achieve sustainability, the quickening of the struggle for justice and peace, and the joyful celebration of life.”</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inspire us take up the courageous challenge towards sustainability, justice and peace for all of creation.  </a:t>
            </a:r>
          </a:p>
          <a:p>
            <a:pPr>
              <a:lnSpc>
                <a:spcPts val="2400"/>
              </a:lnSpc>
              <a:spcAft>
                <a:spcPts val="1200"/>
              </a:spcAft>
            </a:pPr>
            <a:r>
              <a:rPr lang="en-AU" sz="2000" b="1" dirty="0"/>
              <a:t>May we follow the way of courage.</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24522658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E2A3F5D-C0CE-3549-B3DA-EAA1DA193BC7}"/>
              </a:ext>
            </a:extLst>
          </p:cNvPr>
          <p:cNvSpPr>
            <a:spLocks noGrp="1"/>
          </p:cNvSpPr>
          <p:nvPr>
            <p:ph type="body" sz="half" idx="2"/>
          </p:nvPr>
        </p:nvSpPr>
        <p:spPr>
          <a:xfrm>
            <a:off x="475190" y="1552548"/>
            <a:ext cx="9126010" cy="4394624"/>
          </a:xfrm>
        </p:spPr>
        <p:txBody>
          <a:bodyPr/>
          <a:lstStyle/>
          <a:p>
            <a:pPr>
              <a:lnSpc>
                <a:spcPts val="3800"/>
              </a:lnSpc>
              <a:spcAft>
                <a:spcPts val="1200"/>
              </a:spcAft>
            </a:pPr>
            <a:r>
              <a:rPr lang="en-AU" sz="3200" dirty="0"/>
              <a:t>We have walked the way of the cross. Continue in the way of hope, trusting in the renewal and possibility that comes with Christ’s resurrection. </a:t>
            </a:r>
          </a:p>
          <a:p>
            <a:pPr>
              <a:lnSpc>
                <a:spcPts val="3800"/>
              </a:lnSpc>
              <a:spcAft>
                <a:spcPts val="1200"/>
              </a:spcAft>
            </a:pPr>
            <a:r>
              <a:rPr lang="en-AU" sz="3200" b="1" dirty="0"/>
              <a:t>May we follow the way of hope: for a changed world where all work together to end poverty, promote justice and uphold dignity. Amen.</a:t>
            </a:r>
            <a:endParaRPr lang="en-AU" sz="3200" dirty="0"/>
          </a:p>
        </p:txBody>
      </p:sp>
      <p:sp>
        <p:nvSpPr>
          <p:cNvPr id="9" name="Title 8">
            <a:extLst>
              <a:ext uri="{FF2B5EF4-FFF2-40B4-BE49-F238E27FC236}">
                <a16:creationId xmlns:a16="http://schemas.microsoft.com/office/drawing/2014/main" id="{66885892-6D6D-E641-80ED-13FAF519B6DF}"/>
              </a:ext>
            </a:extLst>
          </p:cNvPr>
          <p:cNvSpPr>
            <a:spLocks noGrp="1"/>
          </p:cNvSpPr>
          <p:nvPr>
            <p:ph type="title"/>
          </p:nvPr>
        </p:nvSpPr>
        <p:spPr>
          <a:prstGeom prst="rect">
            <a:avLst/>
          </a:prstGeom>
        </p:spPr>
        <p:txBody>
          <a:bodyPr/>
          <a:lstStyle/>
          <a:p>
            <a:r>
              <a:rPr lang="en-US" sz="3200" dirty="0">
                <a:solidFill>
                  <a:srgbClr val="414042"/>
                </a:solidFill>
              </a:rPr>
              <a:t>Close</a:t>
            </a:r>
            <a:endParaRPr lang="en-US" dirty="0">
              <a:solidFill>
                <a:srgbClr val="414042"/>
              </a:solidFill>
            </a:endParaRPr>
          </a:p>
        </p:txBody>
      </p:sp>
    </p:spTree>
    <p:extLst>
      <p:ext uri="{BB962C8B-B14F-4D97-AF65-F5344CB8AC3E}">
        <p14:creationId xmlns:p14="http://schemas.microsoft.com/office/powerpoint/2010/main" val="259898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54225A14-2189-BE43-8CDF-ABB4D8DA4291}"/>
              </a:ext>
            </a:extLst>
          </p:cNvPr>
          <p:cNvSpPr/>
          <p:nvPr/>
        </p:nvSpPr>
        <p:spPr>
          <a:xfrm>
            <a:off x="2866812" y="2250280"/>
            <a:ext cx="318343" cy="31789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932"/>
          </a:p>
        </p:txBody>
      </p:sp>
      <p:sp>
        <p:nvSpPr>
          <p:cNvPr id="3" name="TextBox 2">
            <a:extLst>
              <a:ext uri="{FF2B5EF4-FFF2-40B4-BE49-F238E27FC236}">
                <a16:creationId xmlns:a16="http://schemas.microsoft.com/office/drawing/2014/main" id="{06853FAC-1A7A-144F-80C5-9E8EBEC7765D}"/>
              </a:ext>
            </a:extLst>
          </p:cNvPr>
          <p:cNvSpPr txBox="1"/>
          <p:nvPr/>
        </p:nvSpPr>
        <p:spPr>
          <a:xfrm>
            <a:off x="3118813" y="2531998"/>
            <a:ext cx="4649724"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END POVERTY</a:t>
            </a:r>
          </a:p>
        </p:txBody>
      </p:sp>
      <p:sp>
        <p:nvSpPr>
          <p:cNvPr id="4" name="TextBox 3">
            <a:extLst>
              <a:ext uri="{FF2B5EF4-FFF2-40B4-BE49-F238E27FC236}">
                <a16:creationId xmlns:a16="http://schemas.microsoft.com/office/drawing/2014/main" id="{72AAA477-E0A3-6349-B1D2-7FD3B5B4FEB8}"/>
              </a:ext>
            </a:extLst>
          </p:cNvPr>
          <p:cNvSpPr txBox="1"/>
          <p:nvPr/>
        </p:nvSpPr>
        <p:spPr>
          <a:xfrm>
            <a:off x="3118813" y="2964966"/>
            <a:ext cx="4649724"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PROMOTE JUSTICE</a:t>
            </a:r>
          </a:p>
        </p:txBody>
      </p:sp>
      <p:sp>
        <p:nvSpPr>
          <p:cNvPr id="5" name="TextBox 4">
            <a:extLst>
              <a:ext uri="{FF2B5EF4-FFF2-40B4-BE49-F238E27FC236}">
                <a16:creationId xmlns:a16="http://schemas.microsoft.com/office/drawing/2014/main" id="{11905CF5-E3E7-FB41-B310-C7B1736652E3}"/>
              </a:ext>
            </a:extLst>
          </p:cNvPr>
          <p:cNvSpPr txBox="1"/>
          <p:nvPr/>
        </p:nvSpPr>
        <p:spPr>
          <a:xfrm>
            <a:off x="3118813" y="3438456"/>
            <a:ext cx="3807854" cy="590033"/>
          </a:xfrm>
          <a:prstGeom prst="rect">
            <a:avLst/>
          </a:prstGeom>
          <a:noFill/>
        </p:spPr>
        <p:txBody>
          <a:bodyPr wrap="square" rtlCol="0">
            <a:spAutoFit/>
          </a:bodyPr>
          <a:lstStyle/>
          <a:p>
            <a:r>
              <a:rPr lang="en-US" sz="3234" b="1" dirty="0">
                <a:solidFill>
                  <a:schemeClr val="bg1"/>
                </a:solidFill>
                <a:latin typeface="Arial" panose="020B0604020202020204" pitchFamily="34" charset="0"/>
              </a:rPr>
              <a:t>UPHOLD DIGNITY</a:t>
            </a:r>
          </a:p>
        </p:txBody>
      </p:sp>
      <p:sp>
        <p:nvSpPr>
          <p:cNvPr id="6" name="bg object 21">
            <a:extLst>
              <a:ext uri="{FF2B5EF4-FFF2-40B4-BE49-F238E27FC236}">
                <a16:creationId xmlns:a16="http://schemas.microsoft.com/office/drawing/2014/main" id="{EF368D67-7A8A-EA46-87C8-E05EB9F50B0E}"/>
              </a:ext>
            </a:extLst>
          </p:cNvPr>
          <p:cNvSpPr>
            <a:spLocks noChangeAspect="1"/>
          </p:cNvSpPr>
          <p:nvPr/>
        </p:nvSpPr>
        <p:spPr>
          <a:xfrm>
            <a:off x="6828234" y="3692779"/>
            <a:ext cx="213888" cy="213597"/>
          </a:xfrm>
          <a:prstGeom prst="rect">
            <a:avLst/>
          </a:prstGeom>
          <a:blipFill>
            <a:blip r:embed="rId2" cstate="print"/>
            <a:stretch>
              <a:fillRect/>
            </a:stretch>
          </a:blipFill>
        </p:spPr>
        <p:txBody>
          <a:bodyPr wrap="square" lIns="0" tIns="0" rIns="0" bIns="0" rtlCol="0"/>
          <a:lstStyle/>
          <a:p>
            <a:endParaRPr sz="932"/>
          </a:p>
        </p:txBody>
      </p:sp>
    </p:spTree>
    <p:extLst>
      <p:ext uri="{BB962C8B-B14F-4D97-AF65-F5344CB8AC3E}">
        <p14:creationId xmlns:p14="http://schemas.microsoft.com/office/powerpoint/2010/main" val="16346169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5">
            <a:extLst>
              <a:ext uri="{FF2B5EF4-FFF2-40B4-BE49-F238E27FC236}">
                <a16:creationId xmlns:a16="http://schemas.microsoft.com/office/drawing/2014/main" id="{8C065CC8-083F-3444-92B5-954FF8B3BBD2}"/>
              </a:ext>
            </a:extLst>
          </p:cNvPr>
          <p:cNvSpPr txBox="1">
            <a:spLocks noChangeAspect="1"/>
          </p:cNvSpPr>
          <p:nvPr/>
        </p:nvSpPr>
        <p:spPr>
          <a:xfrm>
            <a:off x="3089627" y="2335753"/>
            <a:ext cx="3726747" cy="515183"/>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dirty="0"/>
              <a:t>Thank You</a:t>
            </a:r>
          </a:p>
        </p:txBody>
      </p:sp>
      <p:sp>
        <p:nvSpPr>
          <p:cNvPr id="3" name="bg object 17">
            <a:extLst>
              <a:ext uri="{FF2B5EF4-FFF2-40B4-BE49-F238E27FC236}">
                <a16:creationId xmlns:a16="http://schemas.microsoft.com/office/drawing/2014/main" id="{BC16C66A-0CB6-AE4B-B957-B0DDF713A6FB}"/>
              </a:ext>
            </a:extLst>
          </p:cNvPr>
          <p:cNvSpPr>
            <a:spLocks noChangeAspect="1"/>
          </p:cNvSpPr>
          <p:nvPr/>
        </p:nvSpPr>
        <p:spPr>
          <a:xfrm>
            <a:off x="3089627" y="2117765"/>
            <a:ext cx="355261" cy="353869"/>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932"/>
          </a:p>
        </p:txBody>
      </p:sp>
      <p:sp>
        <p:nvSpPr>
          <p:cNvPr id="4" name="bg object 21">
            <a:extLst>
              <a:ext uri="{FF2B5EF4-FFF2-40B4-BE49-F238E27FC236}">
                <a16:creationId xmlns:a16="http://schemas.microsoft.com/office/drawing/2014/main" id="{C03DAB09-CF62-A947-B386-5FCA068CA891}"/>
              </a:ext>
            </a:extLst>
          </p:cNvPr>
          <p:cNvSpPr>
            <a:spLocks noChangeAspect="1"/>
          </p:cNvSpPr>
          <p:nvPr/>
        </p:nvSpPr>
        <p:spPr>
          <a:xfrm>
            <a:off x="6453187" y="2678906"/>
            <a:ext cx="248683" cy="248345"/>
          </a:xfrm>
          <a:prstGeom prst="rect">
            <a:avLst/>
          </a:prstGeom>
          <a:blipFill>
            <a:blip r:embed="rId3" cstate="print"/>
            <a:stretch>
              <a:fillRect/>
            </a:stretch>
          </a:blipFill>
        </p:spPr>
        <p:txBody>
          <a:bodyPr wrap="square" lIns="0" tIns="0" rIns="0" bIns="0" rtlCol="0"/>
          <a:lstStyle/>
          <a:p>
            <a:endParaRPr sz="932"/>
          </a:p>
        </p:txBody>
      </p:sp>
      <p:grpSp>
        <p:nvGrpSpPr>
          <p:cNvPr id="5" name="Group 4">
            <a:extLst>
              <a:ext uri="{FF2B5EF4-FFF2-40B4-BE49-F238E27FC236}">
                <a16:creationId xmlns:a16="http://schemas.microsoft.com/office/drawing/2014/main" id="{FDD6086B-A997-A643-B323-3B8D4F8425D0}"/>
              </a:ext>
            </a:extLst>
          </p:cNvPr>
          <p:cNvGrpSpPr>
            <a:grpSpLocks noChangeAspect="1"/>
          </p:cNvGrpSpPr>
          <p:nvPr/>
        </p:nvGrpSpPr>
        <p:grpSpPr>
          <a:xfrm>
            <a:off x="3597820" y="3329470"/>
            <a:ext cx="2710362" cy="615002"/>
            <a:chOff x="5226547" y="5186167"/>
            <a:chExt cx="2518643" cy="571500"/>
          </a:xfrm>
        </p:grpSpPr>
        <p:pic>
          <p:nvPicPr>
            <p:cNvPr id="6" name="Picture 5">
              <a:extLst>
                <a:ext uri="{FF2B5EF4-FFF2-40B4-BE49-F238E27FC236}">
                  <a16:creationId xmlns:a16="http://schemas.microsoft.com/office/drawing/2014/main" id="{DFFBC6A0-87CB-9C41-8D77-89EED642D193}"/>
                </a:ext>
              </a:extLst>
            </p:cNvPr>
            <p:cNvPicPr>
              <a:picLocks noChangeAspect="1"/>
            </p:cNvPicPr>
            <p:nvPr/>
          </p:nvPicPr>
          <p:blipFill>
            <a:blip r:embed="rId4"/>
            <a:stretch>
              <a:fillRect/>
            </a:stretch>
          </p:blipFill>
          <p:spPr>
            <a:xfrm>
              <a:off x="7173690" y="5186167"/>
              <a:ext cx="571500" cy="571500"/>
            </a:xfrm>
            <a:prstGeom prst="rect">
              <a:avLst/>
            </a:prstGeom>
          </p:spPr>
        </p:pic>
        <p:pic>
          <p:nvPicPr>
            <p:cNvPr id="7" name="Picture 6">
              <a:extLst>
                <a:ext uri="{FF2B5EF4-FFF2-40B4-BE49-F238E27FC236}">
                  <a16:creationId xmlns:a16="http://schemas.microsoft.com/office/drawing/2014/main" id="{4CF721CF-FB14-CB48-ACE8-7BAD788C84E3}"/>
                </a:ext>
              </a:extLst>
            </p:cNvPr>
            <p:cNvPicPr>
              <a:picLocks noChangeAspect="1"/>
            </p:cNvPicPr>
            <p:nvPr/>
          </p:nvPicPr>
          <p:blipFill>
            <a:blip r:embed="rId5"/>
            <a:stretch>
              <a:fillRect/>
            </a:stretch>
          </p:blipFill>
          <p:spPr>
            <a:xfrm>
              <a:off x="6216650" y="5186167"/>
              <a:ext cx="571500" cy="571500"/>
            </a:xfrm>
            <a:prstGeom prst="rect">
              <a:avLst/>
            </a:prstGeom>
          </p:spPr>
        </p:pic>
        <p:pic>
          <p:nvPicPr>
            <p:cNvPr id="8" name="Picture 7">
              <a:extLst>
                <a:ext uri="{FF2B5EF4-FFF2-40B4-BE49-F238E27FC236}">
                  <a16:creationId xmlns:a16="http://schemas.microsoft.com/office/drawing/2014/main" id="{608BD555-B4B1-084B-BF9D-664A99EF8938}"/>
                </a:ext>
              </a:extLst>
            </p:cNvPr>
            <p:cNvPicPr>
              <a:picLocks noChangeAspect="1"/>
            </p:cNvPicPr>
            <p:nvPr/>
          </p:nvPicPr>
          <p:blipFill>
            <a:blip r:embed="rId6"/>
            <a:stretch>
              <a:fillRect/>
            </a:stretch>
          </p:blipFill>
          <p:spPr>
            <a:xfrm>
              <a:off x="5226547" y="5186167"/>
              <a:ext cx="571500" cy="571500"/>
            </a:xfrm>
            <a:prstGeom prst="rect">
              <a:avLst/>
            </a:prstGeom>
          </p:spPr>
        </p:pic>
      </p:grpSp>
      <p:sp>
        <p:nvSpPr>
          <p:cNvPr id="9" name="TextBox 8">
            <a:extLst>
              <a:ext uri="{FF2B5EF4-FFF2-40B4-BE49-F238E27FC236}">
                <a16:creationId xmlns:a16="http://schemas.microsoft.com/office/drawing/2014/main" id="{2982092F-9CB6-1F45-B33F-4E724941CA8C}"/>
              </a:ext>
            </a:extLst>
          </p:cNvPr>
          <p:cNvSpPr txBox="1">
            <a:spLocks noChangeAspect="1"/>
          </p:cNvSpPr>
          <p:nvPr/>
        </p:nvSpPr>
        <p:spPr>
          <a:xfrm>
            <a:off x="3435069" y="4135532"/>
            <a:ext cx="3035865" cy="351956"/>
          </a:xfrm>
          <a:prstGeom prst="rect">
            <a:avLst/>
          </a:prstGeom>
          <a:noFill/>
        </p:spPr>
        <p:txBody>
          <a:bodyPr wrap="square" rtlCol="0">
            <a:spAutoFit/>
          </a:bodyPr>
          <a:lstStyle/>
          <a:p>
            <a:pPr algn="ctr" defTabSz="241080">
              <a:defRPr/>
            </a:pPr>
            <a:r>
              <a:rPr lang="en-AU" sz="1687" spc="158"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294044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smiling young woman holding a glass of water stands in front of young students and a row of water taps. ">
            <a:extLst>
              <a:ext uri="{FF2B5EF4-FFF2-40B4-BE49-F238E27FC236}">
                <a16:creationId xmlns:a16="http://schemas.microsoft.com/office/drawing/2014/main" id="{8BB58118-3155-4B19-86FB-39A12EA5ED13}"/>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0"/>
            <a:ext cx="9906000" cy="6096000"/>
          </a:xfrm>
        </p:spPr>
      </p:pic>
      <p:sp>
        <p:nvSpPr>
          <p:cNvPr id="8" name="Title 3">
            <a:extLst>
              <a:ext uri="{FF2B5EF4-FFF2-40B4-BE49-F238E27FC236}">
                <a16:creationId xmlns:a16="http://schemas.microsoft.com/office/drawing/2014/main" id="{0F9B6675-2EDB-4BBC-ADE5-C730F2440F53}"/>
              </a:ext>
            </a:extLst>
          </p:cNvPr>
          <p:cNvSpPr txBox="1">
            <a:spLocks/>
          </p:cNvSpPr>
          <p:nvPr/>
        </p:nvSpPr>
        <p:spPr>
          <a:xfrm>
            <a:off x="457200" y="3810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Laxmi’s Story</a:t>
            </a:r>
          </a:p>
        </p:txBody>
      </p:sp>
      <p:sp>
        <p:nvSpPr>
          <p:cNvPr id="11" name="Title 3">
            <a:extLst>
              <a:ext uri="{FF2B5EF4-FFF2-40B4-BE49-F238E27FC236}">
                <a16:creationId xmlns:a16="http://schemas.microsoft.com/office/drawing/2014/main" id="{8818A0E7-79B0-4E36-BCBC-E96CAD24B500}"/>
              </a:ext>
            </a:extLst>
          </p:cNvPr>
          <p:cNvSpPr txBox="1">
            <a:spLocks/>
          </p:cNvSpPr>
          <p:nvPr/>
        </p:nvSpPr>
        <p:spPr>
          <a:xfrm>
            <a:off x="457200" y="6248400"/>
            <a:ext cx="6858000" cy="450000"/>
          </a:xfrm>
          <a:prstGeom prst="rect">
            <a:avLst/>
          </a:prstGeom>
          <a:noFill/>
        </p:spPr>
        <p:txBody>
          <a:bodyPr anchor="ctr"/>
          <a:lstStyle>
            <a:lvl1pPr eaLnBrk="1" hangingPunct="1">
              <a:defRPr baseline="0">
                <a:latin typeface="+mj-lt"/>
                <a:ea typeface="+mj-ea"/>
                <a:cs typeface="+mj-cs"/>
              </a:defRPr>
            </a:lvl1pPr>
          </a:lstStyle>
          <a:p>
            <a:pPr defTabSz="914400"/>
            <a:r>
              <a:rPr lang="en-AU" sz="1100" dirty="0">
                <a:solidFill>
                  <a:schemeClr val="bg1"/>
                </a:solidFill>
                <a:latin typeface="Roboto" pitchFamily="2" charset="0"/>
                <a:ea typeface="Roboto" pitchFamily="2" charset="0"/>
              </a:rPr>
              <a:t>Laxmi and members of the child’s club beside the water taps they lobbied to have installed at their school in Nepal’s </a:t>
            </a:r>
            <a:r>
              <a:rPr lang="en-AU" sz="1100" dirty="0" err="1">
                <a:solidFill>
                  <a:schemeClr val="bg1"/>
                </a:solidFill>
                <a:latin typeface="Roboto" pitchFamily="2" charset="0"/>
                <a:ea typeface="Roboto" pitchFamily="2" charset="0"/>
              </a:rPr>
              <a:t>Jajarkot</a:t>
            </a:r>
            <a:r>
              <a:rPr lang="en-AU" sz="1100" dirty="0">
                <a:solidFill>
                  <a:schemeClr val="bg1"/>
                </a:solidFill>
                <a:latin typeface="Roboto" pitchFamily="2" charset="0"/>
                <a:ea typeface="Roboto" pitchFamily="2" charset="0"/>
              </a:rPr>
              <a:t> district. Photo: Richard Wainwright/Caritas Australia</a:t>
            </a:r>
          </a:p>
        </p:txBody>
      </p:sp>
    </p:spTree>
    <p:extLst>
      <p:ext uri="{BB962C8B-B14F-4D97-AF65-F5344CB8AC3E}">
        <p14:creationId xmlns:p14="http://schemas.microsoft.com/office/powerpoint/2010/main" val="264485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241080" indent="-241080" algn="l">
              <a:lnSpc>
                <a:spcPts val="2400"/>
              </a:lnSpc>
              <a:spcAft>
                <a:spcPts val="1200"/>
              </a:spcAft>
              <a:buFont typeface="Wingdings" panose="05000000000000000000" pitchFamily="2" charset="2"/>
              <a:buChar char="§"/>
            </a:pPr>
            <a:r>
              <a:rPr lang="en-AU" sz="2000" dirty="0"/>
              <a:t>What social and ecological justice issues are important to you? </a:t>
            </a:r>
          </a:p>
          <a:p>
            <a:pPr marL="241080" indent="-241080" algn="l">
              <a:lnSpc>
                <a:spcPts val="2400"/>
              </a:lnSpc>
              <a:spcAft>
                <a:spcPts val="1200"/>
              </a:spcAft>
              <a:buFont typeface="Wingdings" panose="05000000000000000000" pitchFamily="2" charset="2"/>
              <a:buChar char="§"/>
            </a:pPr>
            <a:r>
              <a:rPr lang="en-AU" sz="2000" dirty="0"/>
              <a:t>What change would you like to see? </a:t>
            </a:r>
          </a:p>
          <a:p>
            <a:pPr marL="241080" indent="-241080" algn="l">
              <a:lnSpc>
                <a:spcPts val="2400"/>
              </a:lnSpc>
              <a:spcAft>
                <a:spcPts val="1200"/>
              </a:spcAft>
              <a:buFont typeface="Wingdings" panose="05000000000000000000" pitchFamily="2" charset="2"/>
              <a:buChar char="§"/>
            </a:pPr>
            <a:r>
              <a:rPr lang="en-AU" sz="2000" dirty="0"/>
              <a:t>How can you stand up and make a difference?</a:t>
            </a:r>
          </a:p>
          <a:p>
            <a:endParaRPr lang="en-US"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stand for justice and respect the dignity of all people.</a:t>
            </a:r>
          </a:p>
          <a:p>
            <a:pPr>
              <a:lnSpc>
                <a:spcPts val="2400"/>
              </a:lnSpc>
              <a:spcAft>
                <a:spcPts val="1200"/>
              </a:spcAft>
            </a:pPr>
            <a:r>
              <a:rPr lang="en-AU" sz="2000" b="1" dirty="0"/>
              <a:t>May we follow the way of justice.</a:t>
            </a: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197535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AC4FB-6791-2541-AE09-1B5B17A0D4CD}"/>
              </a:ext>
            </a:extLst>
          </p:cNvPr>
          <p:cNvSpPr>
            <a:spLocks noGrp="1"/>
          </p:cNvSpPr>
          <p:nvPr>
            <p:ph type="title"/>
          </p:nvPr>
        </p:nvSpPr>
        <p:spPr>
          <a:xfrm>
            <a:off x="461118" y="533400"/>
            <a:ext cx="4143375" cy="947663"/>
          </a:xfrm>
        </p:spPr>
        <p:txBody>
          <a:bodyPr/>
          <a:lstStyle/>
          <a:p>
            <a:r>
              <a:rPr lang="en-US" sz="3200" dirty="0"/>
              <a:t>Station 2 </a:t>
            </a:r>
            <a:br>
              <a:rPr lang="en-US" sz="3200" dirty="0"/>
            </a:br>
            <a:r>
              <a:rPr lang="en-US" sz="2400" dirty="0"/>
              <a:t>Jesus takes up the cross</a:t>
            </a:r>
            <a:endParaRPr lang="en-US" sz="3200" dirty="0"/>
          </a:p>
        </p:txBody>
      </p:sp>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a:lnSpc>
                <a:spcPts val="2400"/>
              </a:lnSpc>
              <a:spcAft>
                <a:spcPts val="1200"/>
              </a:spcAft>
            </a:pPr>
            <a:r>
              <a:rPr lang="en-AU" sz="2000" dirty="0"/>
              <a:t>Jesus is made to carry his own cross all the way out of the city to a place called Golgotha or ‘the place of the skull’.</a:t>
            </a:r>
            <a:endParaRPr lang="en-US" sz="2000" dirty="0"/>
          </a:p>
          <a:p>
            <a:endParaRPr lang="en-US" dirty="0"/>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carried the weight of that heavy burden and understood the path ahead would be a difficult one. While he was in the garden, just before his arrest, he had even prayed that God would keep him from it: “</a:t>
            </a:r>
            <a:r>
              <a:rPr lang="en-AU" sz="2000" i="1" dirty="0"/>
              <a:t>Abba</a:t>
            </a:r>
            <a:r>
              <a:rPr lang="en-AU" sz="2000" dirty="0"/>
              <a:t>, Father, for you all things are possible. Take this cup from me. Yet not my will but yours be done.” </a:t>
            </a:r>
          </a:p>
          <a:p>
            <a:pPr>
              <a:spcAft>
                <a:spcPts val="844"/>
              </a:spcAft>
            </a:pPr>
            <a:endParaRPr lang="en-AU" sz="2000" dirty="0"/>
          </a:p>
          <a:p>
            <a:pPr>
              <a:spcAft>
                <a:spcPts val="844"/>
              </a:spcAft>
            </a:pPr>
            <a:endParaRPr lang="en-AU" sz="2000" dirty="0"/>
          </a:p>
          <a:p>
            <a:endParaRPr lang="en-US"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Tree>
    <p:extLst>
      <p:ext uri="{BB962C8B-B14F-4D97-AF65-F5344CB8AC3E}">
        <p14:creationId xmlns:p14="http://schemas.microsoft.com/office/powerpoint/2010/main" val="2701976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woman sits smiling as she looks to the viewer. She wears a bright red fleecy jacket and a silver jewel in her nose. ">
            <a:extLst>
              <a:ext uri="{FF2B5EF4-FFF2-40B4-BE49-F238E27FC236}">
                <a16:creationId xmlns:a16="http://schemas.microsoft.com/office/drawing/2014/main" id="{A928A5E1-E553-42D3-BB81-5FA67672EC79}"/>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1" y="1"/>
            <a:ext cx="9906000" cy="6095999"/>
          </a:xfrm>
        </p:spPr>
      </p:pic>
      <p:sp>
        <p:nvSpPr>
          <p:cNvPr id="6" name="Title 3">
            <a:extLst>
              <a:ext uri="{FF2B5EF4-FFF2-40B4-BE49-F238E27FC236}">
                <a16:creationId xmlns:a16="http://schemas.microsoft.com/office/drawing/2014/main" id="{F75B844F-939B-4840-972A-328EA73FAD0F}"/>
              </a:ext>
            </a:extLst>
          </p:cNvPr>
          <p:cNvSpPr txBox="1">
            <a:spLocks/>
          </p:cNvSpPr>
          <p:nvPr/>
        </p:nvSpPr>
        <p:spPr>
          <a:xfrm>
            <a:off x="457200" y="381000"/>
            <a:ext cx="4114800" cy="900000"/>
          </a:xfrm>
          <a:prstGeom prst="round2DiagRect">
            <a:avLst/>
          </a:prstGeom>
          <a:solidFill>
            <a:schemeClr val="bg2"/>
          </a:solidFill>
        </p:spPr>
        <p:txBody>
          <a:bodyPr anchor="ctr"/>
          <a:lstStyle>
            <a:lvl1pPr eaLnBrk="1" hangingPunct="1">
              <a:defRPr baseline="0">
                <a:latin typeface="+mj-lt"/>
                <a:ea typeface="+mj-ea"/>
                <a:cs typeface="+mj-cs"/>
              </a:defRPr>
            </a:lvl1pPr>
          </a:lstStyle>
          <a:p>
            <a:pPr algn="ctr" defTabSz="914400"/>
            <a:r>
              <a:rPr lang="en-US" sz="3200" b="1" kern="0" dirty="0">
                <a:solidFill>
                  <a:srgbClr val="414042"/>
                </a:solidFill>
                <a:latin typeface="Arial" panose="020B0604020202020204" pitchFamily="34" charset="0"/>
                <a:cs typeface="Arial" panose="020B0604020202020204" pitchFamily="34" charset="0"/>
              </a:rPr>
              <a:t>Sita’s Story</a:t>
            </a:r>
          </a:p>
        </p:txBody>
      </p:sp>
      <p:sp>
        <p:nvSpPr>
          <p:cNvPr id="8" name="Title 3">
            <a:extLst>
              <a:ext uri="{FF2B5EF4-FFF2-40B4-BE49-F238E27FC236}">
                <a16:creationId xmlns:a16="http://schemas.microsoft.com/office/drawing/2014/main" id="{6088D951-71F9-4A86-849D-1CB391938299}"/>
              </a:ext>
            </a:extLst>
          </p:cNvPr>
          <p:cNvSpPr txBox="1">
            <a:spLocks/>
          </p:cNvSpPr>
          <p:nvPr/>
        </p:nvSpPr>
        <p:spPr>
          <a:xfrm>
            <a:off x="457200" y="6248400"/>
            <a:ext cx="6781800" cy="450000"/>
          </a:xfrm>
          <a:prstGeom prst="rect">
            <a:avLst/>
          </a:prstGeom>
          <a:noFill/>
        </p:spPr>
        <p:txBody>
          <a:bodyPr anchor="ctr"/>
          <a:lstStyle>
            <a:lvl1pPr eaLnBrk="1" hangingPunct="1">
              <a:defRPr baseline="0">
                <a:latin typeface="+mj-lt"/>
                <a:ea typeface="+mj-ea"/>
                <a:cs typeface="+mj-cs"/>
              </a:defRPr>
            </a:lvl1pPr>
          </a:lstStyle>
          <a:p>
            <a:pPr defTabSz="914400"/>
            <a:r>
              <a:rPr lang="en-US" sz="1100" dirty="0">
                <a:solidFill>
                  <a:schemeClr val="bg1"/>
                </a:solidFill>
                <a:latin typeface="Roboto" pitchFamily="2" charset="0"/>
                <a:ea typeface="Roboto" pitchFamily="2" charset="0"/>
              </a:rPr>
              <a:t>Sita has transformed her life by learning new skills that have helped her to overcome the challenges she faced. She is now a role model for other single women in her community. Photo: </a:t>
            </a:r>
            <a:r>
              <a:rPr lang="en-US" sz="1100" dirty="0" err="1">
                <a:solidFill>
                  <a:schemeClr val="bg1"/>
                </a:solidFill>
                <a:latin typeface="Roboto" pitchFamily="2" charset="0"/>
                <a:ea typeface="Roboto" pitchFamily="2" charset="0"/>
              </a:rPr>
              <a:t>Dipendra</a:t>
            </a:r>
            <a:r>
              <a:rPr lang="en-US" sz="1100" dirty="0">
                <a:solidFill>
                  <a:schemeClr val="bg1"/>
                </a:solidFill>
                <a:latin typeface="Roboto" pitchFamily="2" charset="0"/>
                <a:ea typeface="Roboto" pitchFamily="2" charset="0"/>
              </a:rPr>
              <a:t> </a:t>
            </a:r>
            <a:r>
              <a:rPr lang="en-US" sz="1100" dirty="0" err="1">
                <a:solidFill>
                  <a:schemeClr val="bg1"/>
                </a:solidFill>
                <a:latin typeface="Roboto" pitchFamily="2" charset="0"/>
                <a:ea typeface="Roboto" pitchFamily="2" charset="0"/>
              </a:rPr>
              <a:t>Lamsal</a:t>
            </a:r>
            <a:r>
              <a:rPr lang="en-US" sz="1100" dirty="0">
                <a:solidFill>
                  <a:schemeClr val="bg1"/>
                </a:solidFill>
                <a:latin typeface="Roboto" pitchFamily="2" charset="0"/>
                <a:ea typeface="Roboto" pitchFamily="2" charset="0"/>
              </a:rPr>
              <a:t>​</a:t>
            </a:r>
            <a:endParaRPr lang="en-AU" sz="1100"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107364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0795BF-C3B7-794A-B9A6-3677BA7B75CB}"/>
              </a:ext>
            </a:extLst>
          </p:cNvPr>
          <p:cNvSpPr>
            <a:spLocks noGrp="1"/>
          </p:cNvSpPr>
          <p:nvPr>
            <p:ph type="body" sz="half" idx="11"/>
          </p:nvPr>
        </p:nvSpPr>
        <p:spPr>
          <a:xfrm>
            <a:off x="448807" y="2362200"/>
            <a:ext cx="4039851" cy="3584973"/>
          </a:xfrm>
        </p:spPr>
        <p:txBody>
          <a:bodyPr/>
          <a:lstStyle/>
          <a:p>
            <a:pPr marL="342900" indent="-342900" algn="l">
              <a:lnSpc>
                <a:spcPts val="2400"/>
              </a:lnSpc>
              <a:spcAft>
                <a:spcPts val="1200"/>
              </a:spcAft>
              <a:buFont typeface="Wingdings" panose="05000000000000000000" pitchFamily="2" charset="2"/>
              <a:buChar char="§"/>
            </a:pPr>
            <a:r>
              <a:rPr lang="en-AU" sz="2000" dirty="0"/>
              <a:t>Is there anything weighing you down at the moment? Some burden you’re carrying that might be relieved by sharing it with someone you trust? </a:t>
            </a:r>
          </a:p>
          <a:p>
            <a:pPr marL="342900" indent="-342900" algn="l">
              <a:lnSpc>
                <a:spcPts val="2400"/>
              </a:lnSpc>
              <a:spcAft>
                <a:spcPts val="1200"/>
              </a:spcAft>
              <a:buFont typeface="Wingdings" panose="05000000000000000000" pitchFamily="2" charset="2"/>
              <a:buChar char="§"/>
            </a:pPr>
            <a:r>
              <a:rPr lang="en-AU" sz="2000" dirty="0"/>
              <a:t>Do you know someone whose life feels difficult for them right now? How could you help?</a:t>
            </a:r>
          </a:p>
        </p:txBody>
      </p:sp>
      <p:sp>
        <p:nvSpPr>
          <p:cNvPr id="4" name="Text Placeholder 3">
            <a:extLst>
              <a:ext uri="{FF2B5EF4-FFF2-40B4-BE49-F238E27FC236}">
                <a16:creationId xmlns:a16="http://schemas.microsoft.com/office/drawing/2014/main" id="{3D339A9D-7EFC-7049-9292-A646A59F8620}"/>
              </a:ext>
            </a:extLst>
          </p:cNvPr>
          <p:cNvSpPr>
            <a:spLocks noGrp="1"/>
          </p:cNvSpPr>
          <p:nvPr>
            <p:ph type="body" sz="half" idx="12"/>
          </p:nvPr>
        </p:nvSpPr>
        <p:spPr>
          <a:xfrm>
            <a:off x="5429948" y="2362200"/>
            <a:ext cx="4039851" cy="3584973"/>
          </a:xfrm>
        </p:spPr>
        <p:txBody>
          <a:bodyPr/>
          <a:lstStyle/>
          <a:p>
            <a:pPr>
              <a:lnSpc>
                <a:spcPts val="2400"/>
              </a:lnSpc>
              <a:spcAft>
                <a:spcPts val="1200"/>
              </a:spcAft>
            </a:pPr>
            <a:r>
              <a:rPr lang="en-AU" sz="2000" dirty="0"/>
              <a:t>Jesus, you feel the weight of heavy burdens and walk with all who suffer. </a:t>
            </a:r>
          </a:p>
          <a:p>
            <a:pPr>
              <a:lnSpc>
                <a:spcPts val="2400"/>
              </a:lnSpc>
              <a:spcAft>
                <a:spcPts val="1200"/>
              </a:spcAft>
            </a:pPr>
            <a:r>
              <a:rPr lang="en-AU" sz="2000" b="1" dirty="0"/>
              <a:t>May we follow the way of solidarity.</a:t>
            </a:r>
            <a:endParaRPr lang="en-AU" sz="2000" dirty="0"/>
          </a:p>
        </p:txBody>
      </p:sp>
      <p:sp>
        <p:nvSpPr>
          <p:cNvPr id="7" name="bg object 16">
            <a:extLst>
              <a:ext uri="{FF2B5EF4-FFF2-40B4-BE49-F238E27FC236}">
                <a16:creationId xmlns:a16="http://schemas.microsoft.com/office/drawing/2014/main" id="{26A80474-EA66-BA4E-9993-F6B4A2957FEF}"/>
              </a:ext>
            </a:extLst>
          </p:cNvPr>
          <p:cNvSpPr/>
          <p:nvPr/>
        </p:nvSpPr>
        <p:spPr>
          <a:xfrm>
            <a:off x="381001" y="1955603"/>
            <a:ext cx="4143375" cy="187523"/>
          </a:xfrm>
          <a:custGeom>
            <a:avLst/>
            <a:gdLst/>
            <a:ahLst/>
            <a:cxnLst/>
            <a:rect l="l" t="t" r="r" b="b"/>
            <a:pathLst>
              <a:path w="2984500" h="190500">
                <a:moveTo>
                  <a:pt x="0" y="190500"/>
                </a:moveTo>
                <a:lnTo>
                  <a:pt x="2984500" y="190500"/>
                </a:lnTo>
                <a:lnTo>
                  <a:pt x="2984500" y="0"/>
                </a:lnTo>
                <a:lnTo>
                  <a:pt x="0" y="0"/>
                </a:lnTo>
                <a:lnTo>
                  <a:pt x="0" y="190500"/>
                </a:lnTo>
                <a:close/>
              </a:path>
            </a:pathLst>
          </a:custGeom>
          <a:solidFill>
            <a:srgbClr val="762000"/>
          </a:solidFill>
        </p:spPr>
        <p:txBody>
          <a:bodyPr wrap="square" lIns="0" tIns="0" rIns="0" bIns="0" rtlCol="0"/>
          <a:lstStyle/>
          <a:p>
            <a:endParaRPr sz="932"/>
          </a:p>
        </p:txBody>
      </p:sp>
      <p:sp>
        <p:nvSpPr>
          <p:cNvPr id="6" name="Title 1">
            <a:extLst>
              <a:ext uri="{FF2B5EF4-FFF2-40B4-BE49-F238E27FC236}">
                <a16:creationId xmlns:a16="http://schemas.microsoft.com/office/drawing/2014/main" id="{00B2F671-DB3F-4164-82BA-17E48265FFBE}"/>
              </a:ext>
            </a:extLst>
          </p:cNvPr>
          <p:cNvSpPr txBox="1">
            <a:spLocks/>
          </p:cNvSpPr>
          <p:nvPr/>
        </p:nvSpPr>
        <p:spPr>
          <a:xfrm>
            <a:off x="427590" y="609601"/>
            <a:ext cx="3272980" cy="947663"/>
          </a:xfrm>
          <a:prstGeom prst="rect">
            <a:avLst/>
          </a:prstGeom>
        </p:spPr>
        <p:txBody>
          <a:bodyPr anchor="ctr"/>
          <a:lstStyle>
            <a:lvl1pPr eaLnBrk="1" hangingPunct="1">
              <a:defRPr sz="2672" b="1" baseline="0">
                <a:solidFill>
                  <a:srgbClr val="414042"/>
                </a:solidFill>
                <a:latin typeface="Arial" panose="020B0604020202020204" pitchFamily="34" charset="0"/>
                <a:ea typeface="+mj-ea"/>
                <a:cs typeface="Arial" panose="020B0604020202020204" pitchFamily="34" charset="0"/>
              </a:defRPr>
            </a:lvl1pPr>
          </a:lstStyle>
          <a:p>
            <a:pPr defTabSz="914400"/>
            <a:r>
              <a:rPr lang="en-US" sz="3200" kern="0" dirty="0"/>
              <a:t>Reflect</a:t>
            </a:r>
            <a:endParaRPr lang="en-US" kern="0" dirty="0"/>
          </a:p>
        </p:txBody>
      </p:sp>
      <p:sp>
        <p:nvSpPr>
          <p:cNvPr id="8" name="Title 1">
            <a:extLst>
              <a:ext uri="{FF2B5EF4-FFF2-40B4-BE49-F238E27FC236}">
                <a16:creationId xmlns:a16="http://schemas.microsoft.com/office/drawing/2014/main" id="{25889AF7-161D-4CA5-A093-2ADDD2EB2605}"/>
              </a:ext>
            </a:extLst>
          </p:cNvPr>
          <p:cNvSpPr txBox="1">
            <a:spLocks/>
          </p:cNvSpPr>
          <p:nvPr/>
        </p:nvSpPr>
        <p:spPr>
          <a:xfrm>
            <a:off x="5429948" y="609600"/>
            <a:ext cx="3556993" cy="947663"/>
          </a:xfrm>
          <a:prstGeom prst="rect">
            <a:avLst/>
          </a:prstGeom>
        </p:spPr>
        <p:txBody>
          <a:bodyPr anchor="ctr"/>
          <a:lstStyle>
            <a:lvl1pPr eaLnBrk="1" hangingPunct="1">
              <a:defRPr sz="3800" b="1" baseline="0">
                <a:solidFill>
                  <a:srgbClr val="414042"/>
                </a:solidFill>
                <a:latin typeface="Arial" panose="020B0604020202020204" pitchFamily="34" charset="0"/>
                <a:ea typeface="+mj-ea"/>
                <a:cs typeface="Arial" panose="020B0604020202020204" pitchFamily="34" charset="0"/>
              </a:defRPr>
            </a:lvl1pPr>
          </a:lstStyle>
          <a:p>
            <a:r>
              <a:rPr lang="en-US" sz="3200" kern="0" dirty="0"/>
              <a:t>Respond</a:t>
            </a:r>
          </a:p>
        </p:txBody>
      </p:sp>
    </p:spTree>
    <p:extLst>
      <p:ext uri="{BB962C8B-B14F-4D97-AF65-F5344CB8AC3E}">
        <p14:creationId xmlns:p14="http://schemas.microsoft.com/office/powerpoint/2010/main" val="3162318177"/>
      </p:ext>
    </p:extLst>
  </p:cSld>
  <p:clrMapOvr>
    <a:masterClrMapping/>
  </p:clrMapOvr>
</p:sld>
</file>

<file path=ppt/theme/theme1.xml><?xml version="1.0" encoding="utf-8"?>
<a:theme xmlns:a="http://schemas.openxmlformats.org/drawingml/2006/main" name="Maroon">
  <a:themeElements>
    <a:clrScheme name="Caritas Colours">
      <a:dk1>
        <a:sysClr val="windowText" lastClr="000000"/>
      </a:dk1>
      <a:lt1>
        <a:sysClr val="window" lastClr="FFFFFF"/>
      </a:lt1>
      <a:dk2>
        <a:srgbClr val="762000"/>
      </a:dk2>
      <a:lt2>
        <a:srgbClr val="E5DBCB"/>
      </a:lt2>
      <a:accent1>
        <a:srgbClr val="004851"/>
      </a:accent1>
      <a:accent2>
        <a:srgbClr val="7D9292"/>
      </a:accent2>
      <a:accent3>
        <a:srgbClr val="762000"/>
      </a:accent3>
      <a:accent4>
        <a:srgbClr val="E5DBCB"/>
      </a:accent4>
      <a:accent5>
        <a:srgbClr val="0C244C"/>
      </a:accent5>
      <a:accent6>
        <a:srgbClr val="73808E"/>
      </a:accent6>
      <a:hlink>
        <a:srgbClr val="63B1A4"/>
      </a:hlink>
      <a:folHlink>
        <a:srgbClr val="DB60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oon" id="{F0295F11-2DA2-B64A-9C4D-F2C70264CD3F}" vid="{6E10210B-2B63-BE43-B208-473950DA47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240345-a333-43d4-bb17-215edb4655ec">
      <Terms xmlns="http://schemas.microsoft.com/office/infopath/2007/PartnerControls"/>
    </lcf76f155ced4ddcb4097134ff3c332f>
    <TaxCatchAll xmlns="a74f41e8-2c9a-4a9a-8a86-1b2eca9cb1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0" ma:contentTypeDescription="Create a new document." ma:contentTypeScope="" ma:versionID="273193ca30735c351e5936ccef542943">
  <xsd:schema xmlns:xsd="http://www.w3.org/2001/XMLSchema" xmlns:xs="http://www.w3.org/2001/XMLSchema" xmlns:p="http://schemas.microsoft.com/office/2006/metadata/properties" xmlns:ns2="a1240345-a333-43d4-bb17-215edb4655ec" xmlns:ns3="a74f41e8-2c9a-4a9a-8a86-1b2eca9cb15f" targetNamespace="http://schemas.microsoft.com/office/2006/metadata/properties" ma:root="true" ma:fieldsID="665ed6a85077b504fd8b679fd4c530d0" ns2:_="" ns3:_="">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6F41EB-AD0C-407E-A13F-9A09EFBC4327}">
  <ds:schemaRefs>
    <ds:schemaRef ds:uri="http://schemas.microsoft.com/office/infopath/2007/PartnerControl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a1240345-a333-43d4-bb17-215edb4655ec"/>
    <ds:schemaRef ds:uri="http://purl.org/dc/dcmitype/"/>
    <ds:schemaRef ds:uri="http://schemas.openxmlformats.org/package/2006/metadata/core-properties"/>
    <ds:schemaRef ds:uri="a74f41e8-2c9a-4a9a-8a86-1b2eca9cb15f"/>
  </ds:schemaRefs>
</ds:datastoreItem>
</file>

<file path=customXml/itemProps2.xml><?xml version="1.0" encoding="utf-8"?>
<ds:datastoreItem xmlns:ds="http://schemas.openxmlformats.org/officeDocument/2006/customXml" ds:itemID="{AD38F2BE-3B9D-4A44-B527-1B6D6BE78FF3}">
  <ds:schemaRefs>
    <ds:schemaRef ds:uri="http://schemas.microsoft.com/sharepoint/v3/contenttype/forms"/>
  </ds:schemaRefs>
</ds:datastoreItem>
</file>

<file path=customXml/itemProps3.xml><?xml version="1.0" encoding="utf-8"?>
<ds:datastoreItem xmlns:ds="http://schemas.openxmlformats.org/officeDocument/2006/customXml" ds:itemID="{34C9B5BD-B3EB-4801-82D0-4B52645D0F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240345-a333-43d4-bb17-215edb4655ec"/>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Teal</Template>
  <TotalTime>13269</TotalTime>
  <Words>12734</Words>
  <Application>Microsoft Office PowerPoint</Application>
  <PresentationFormat>A4 Paper (210x297 mm)</PresentationFormat>
  <Paragraphs>847</Paragraphs>
  <Slides>48</Slides>
  <Notes>46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MS Mincho</vt:lpstr>
      <vt:lpstr>Arial</vt:lpstr>
      <vt:lpstr>Calibri</vt:lpstr>
      <vt:lpstr>Roboto</vt:lpstr>
      <vt:lpstr>Roboto Light</vt:lpstr>
      <vt:lpstr>Times</vt:lpstr>
      <vt:lpstr>Times New Roman</vt:lpstr>
      <vt:lpstr>Wingdings</vt:lpstr>
      <vt:lpstr>Maroon</vt:lpstr>
      <vt:lpstr>The Way of the Cross for Secondary Schools</vt:lpstr>
      <vt:lpstr>How to use this resource</vt:lpstr>
      <vt:lpstr>PowerPoint Presentation</vt:lpstr>
      <vt:lpstr>Station 1  Jesus is condemned to death</vt:lpstr>
      <vt:lpstr>PowerPoint Presentation</vt:lpstr>
      <vt:lpstr>PowerPoint Presentation</vt:lpstr>
      <vt:lpstr>Station 2  Jesus takes up the cross</vt:lpstr>
      <vt:lpstr>PowerPoint Presentation</vt:lpstr>
      <vt:lpstr>PowerPoint Presentation</vt:lpstr>
      <vt:lpstr>Station 3  Jesus falls for the first time</vt:lpstr>
      <vt:lpstr>PowerPoint Presentation</vt:lpstr>
      <vt:lpstr>PowerPoint Presentation</vt:lpstr>
      <vt:lpstr>Station 4  Jesus meets his mother</vt:lpstr>
      <vt:lpstr>PowerPoint Presentation</vt:lpstr>
      <vt:lpstr>PowerPoint Presentation</vt:lpstr>
      <vt:lpstr>Station 5  Simon of Cyrene helps Jesus carry the cross</vt:lpstr>
      <vt:lpstr>PowerPoint Presentation</vt:lpstr>
      <vt:lpstr>PowerPoint Presentation</vt:lpstr>
      <vt:lpstr>Station 6  Veronica wipes the face of Jesus</vt:lpstr>
      <vt:lpstr>PowerPoint Presentation</vt:lpstr>
      <vt:lpstr>PowerPoint Presentation</vt:lpstr>
      <vt:lpstr>Station 7  Jesus falls for a second time</vt:lpstr>
      <vt:lpstr>PowerPoint Presentation</vt:lpstr>
      <vt:lpstr>PowerPoint Presentation</vt:lpstr>
      <vt:lpstr>Station 8  Jesus meets the women of Jerusalem</vt:lpstr>
      <vt:lpstr>PowerPoint Presentation</vt:lpstr>
      <vt:lpstr>PowerPoint Presentation</vt:lpstr>
      <vt:lpstr>Station 9  Jesus falls for the third time</vt:lpstr>
      <vt:lpstr>PowerPoint Presentation</vt:lpstr>
      <vt:lpstr>PowerPoint Presentation</vt:lpstr>
      <vt:lpstr>Station 10  Jesus is stripped of his garments</vt:lpstr>
      <vt:lpstr>PowerPoint Presentation</vt:lpstr>
      <vt:lpstr>PowerPoint Presentation</vt:lpstr>
      <vt:lpstr>Station 11 Jesus is nailed to the cross</vt:lpstr>
      <vt:lpstr>PowerPoint Presentation</vt:lpstr>
      <vt:lpstr>PowerPoint Presentation</vt:lpstr>
      <vt:lpstr>Station 12 Jesus dies on the cross</vt:lpstr>
      <vt:lpstr>PowerPoint Presentation</vt:lpstr>
      <vt:lpstr>PowerPoint Presentation</vt:lpstr>
      <vt:lpstr>Station 13 Jesus is taken down from the cross</vt:lpstr>
      <vt:lpstr>PowerPoint Presentation</vt:lpstr>
      <vt:lpstr>PowerPoint Presentation</vt:lpstr>
      <vt:lpstr>Station 14 Jesus is laid in the tomb</vt:lpstr>
      <vt:lpstr>PowerPoint Presentation</vt:lpstr>
      <vt:lpstr>PowerPoint Presentation</vt:lpstr>
      <vt:lpstr>Close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PC23 Secondary TRADITIONAL WAY OF THE CROSS</dc:title>
  <dc:creator>rebekah.pryor</dc:creator>
  <cp:lastModifiedBy>Dr Rebekah Pryor</cp:lastModifiedBy>
  <cp:revision>232</cp:revision>
  <dcterms:created xsi:type="dcterms:W3CDTF">2020-09-02T04:37:57Z</dcterms:created>
  <dcterms:modified xsi:type="dcterms:W3CDTF">2023-02-17T00:51:58Z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2020-09-02T00:00:00Z</vt:filetime>
  </property>
  <property fmtid="{D5CDD505-2E9C-101B-9397-08002B2CF9AE}" pid="3" name="Creator">
    <vt:lpwstr>Adobe InDesign 15.1 (Macintosh)</vt:lpwstr>
  </property>
  <property fmtid="{D5CDD505-2E9C-101B-9397-08002B2CF9AE}" pid="4" name="LastSaved">
    <vt:filetime>2020-09-02T00:00:00Z</vt:filetime>
  </property>
  <property fmtid="{D5CDD505-2E9C-101B-9397-08002B2CF9AE}" pid="5" name="ContentTypeId">
    <vt:lpwstr>0x010100DFB2EFBF7EC79C4FB7EE1E2A7754B606</vt:lpwstr>
  </property>
  <property fmtid="{D5CDD505-2E9C-101B-9397-08002B2CF9AE}" pid="6" name="MediaServiceImageTags">
    <vt:lpwstr/>
  </property>
</Properties>
</file>