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slides/slide41.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slides/slide4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4.xml" ContentType="application/vnd.openxmlformats-officedocument.presentationml.slide+xml"/>
  <Override PartName="/ppt/slides/slide1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Slides/notesSlide32.xml" ContentType="application/vnd.openxmlformats-officedocument.presentationml.notes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30.xml" ContentType="application/vnd.openxmlformats-officedocument.presentationml.notesSlide+xml"/>
  <Override PartName="/ppt/slideLayouts/slideLayout66.xml" ContentType="application/vnd.openxmlformats-officedocument.presentationml.slideLayout+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notesSlides/notesSlide5.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6.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47"/>
  </p:notesMasterIdLst>
  <p:handoutMasterIdLst>
    <p:handoutMasterId r:id="rId48"/>
  </p:handoutMasterIdLst>
  <p:sldIdLst>
    <p:sldId id="257" r:id="rId5"/>
    <p:sldId id="260" r:id="rId6"/>
    <p:sldId id="258" r:id="rId7"/>
    <p:sldId id="256" r:id="rId8"/>
    <p:sldId id="329" r:id="rId9"/>
    <p:sldId id="307" r:id="rId10"/>
    <p:sldId id="322" r:id="rId11"/>
    <p:sldId id="324" r:id="rId12"/>
    <p:sldId id="323" r:id="rId13"/>
    <p:sldId id="327" r:id="rId14"/>
    <p:sldId id="261" r:id="rId15"/>
    <p:sldId id="328" r:id="rId16"/>
    <p:sldId id="325" r:id="rId17"/>
    <p:sldId id="326" r:id="rId18"/>
    <p:sldId id="344" r:id="rId19"/>
    <p:sldId id="276" r:id="rId20"/>
    <p:sldId id="342" r:id="rId21"/>
    <p:sldId id="371" r:id="rId22"/>
    <p:sldId id="374" r:id="rId23"/>
    <p:sldId id="372" r:id="rId24"/>
    <p:sldId id="364" r:id="rId25"/>
    <p:sldId id="362" r:id="rId26"/>
    <p:sldId id="366" r:id="rId27"/>
    <p:sldId id="271" r:id="rId28"/>
    <p:sldId id="340" r:id="rId29"/>
    <p:sldId id="368" r:id="rId30"/>
    <p:sldId id="330" r:id="rId31"/>
    <p:sldId id="356" r:id="rId32"/>
    <p:sldId id="373" r:id="rId33"/>
    <p:sldId id="353" r:id="rId34"/>
    <p:sldId id="300" r:id="rId35"/>
    <p:sldId id="290" r:id="rId36"/>
    <p:sldId id="369" r:id="rId37"/>
    <p:sldId id="305" r:id="rId38"/>
    <p:sldId id="306" r:id="rId39"/>
    <p:sldId id="355" r:id="rId40"/>
    <p:sldId id="308" r:id="rId41"/>
    <p:sldId id="375" r:id="rId42"/>
    <p:sldId id="358" r:id="rId43"/>
    <p:sldId id="359" r:id="rId44"/>
    <p:sldId id="360" r:id="rId45"/>
    <p:sldId id="37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75"/>
    <a:srgbClr val="63B1A4"/>
    <a:srgbClr val="DF918A"/>
    <a:srgbClr val="C3DDD7"/>
    <a:srgbClr val="0C244C"/>
    <a:srgbClr val="006A8A"/>
    <a:srgbClr val="83C4F0"/>
    <a:srgbClr val="F7E800"/>
    <a:srgbClr val="86AEB3"/>
    <a:srgbClr val="B92E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0"/>
    <p:restoredTop sz="86433" autoAdjust="0"/>
  </p:normalViewPr>
  <p:slideViewPr>
    <p:cSldViewPr snapToGrid="0">
      <p:cViewPr varScale="1">
        <p:scale>
          <a:sx n="103" d="100"/>
          <a:sy n="103" d="100"/>
        </p:scale>
        <p:origin x="72" y="192"/>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ustomXml" Target="../customXml/item4.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3/15/2021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3/15/2021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n.org/development/desa/disabilities/resources/factsheet-on-persons-with-disabilities.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who.int/news-room/facts-in-pictures/detail/disabilities" TargetMode="External"/><Relationship Id="rId5" Type="http://schemas.openxmlformats.org/officeDocument/2006/relationships/hyperlink" Target="https://www.abs.gov.au/ausstats/abs@.nsf/mf/4430.0" TargetMode="External"/><Relationship Id="rId4" Type="http://schemas.openxmlformats.org/officeDocument/2006/relationships/hyperlink" Target="https://www.abs.gov.au/ausstats/abs@.nsf/mf/4430.0#targetText=In%202015%2C%20although%20just%20under,%25%20or%203.2%20million%20household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aritas.org.au/learn/programs/africa---south-sudan-food-security-and-rehabilitation/deng-returning-h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ds.org.au/disability-types-and-description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n.org/development/desa/disabilities/resources/general-assembly/convention-on-the-rights-of-persons-with-disabilities-ares61106.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aritas.org.au/about/catholic-social-teaching-valu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lobalgoal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un.org/disabilities/documents/2016/SDG-disability-indicators-march-2016.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ho.int/disabilities/world_report/2011/report.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41350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1" dirty="0"/>
              <a:t>Photo: </a:t>
            </a:r>
            <a:r>
              <a:rPr lang="en-GB" sz="1200" kern="1200" dirty="0" err="1">
                <a:solidFill>
                  <a:schemeClr val="tx1"/>
                </a:solidFill>
                <a:effectLst/>
                <a:latin typeface="+mn-lt"/>
                <a:ea typeface="+mn-ea"/>
                <a:cs typeface="+mn-cs"/>
              </a:rPr>
              <a:t>Tawonga</a:t>
            </a:r>
            <a:r>
              <a:rPr lang="en-GB" sz="1200" kern="1200" dirty="0">
                <a:solidFill>
                  <a:schemeClr val="tx1"/>
                </a:solidFill>
                <a:effectLst/>
                <a:latin typeface="+mn-lt"/>
                <a:ea typeface="+mn-ea"/>
                <a:cs typeface="+mn-cs"/>
              </a:rPr>
              <a:t> is a 10-year-old girl, living with a disability in a village in northern Malawi, in a region plagued by food insecurity and poverty. Since participating in a Caritas Australia supported program, </a:t>
            </a:r>
            <a:r>
              <a:rPr lang="en-GB" sz="1200" kern="1200" dirty="0" err="1">
                <a:solidFill>
                  <a:schemeClr val="tx1"/>
                </a:solidFill>
                <a:effectLst/>
                <a:latin typeface="+mn-lt"/>
                <a:ea typeface="+mn-ea"/>
                <a:cs typeface="+mn-cs"/>
              </a:rPr>
              <a:t>Tawonga’s</a:t>
            </a:r>
            <a:r>
              <a:rPr lang="en-GB" sz="1200" kern="1200" dirty="0">
                <a:solidFill>
                  <a:schemeClr val="tx1"/>
                </a:solidFill>
                <a:effectLst/>
                <a:latin typeface="+mn-lt"/>
                <a:ea typeface="+mn-ea"/>
                <a:cs typeface="+mn-cs"/>
              </a:rPr>
              <a:t> life has transformed. Her family now grows enough food to provide three meals a day, ending the struggle of malnutrition, helping her thrive at school and help with chores. Credit: </a:t>
            </a:r>
            <a:r>
              <a:rPr lang="en-AU" sz="1200" kern="1200" dirty="0" err="1">
                <a:solidFill>
                  <a:schemeClr val="tx1"/>
                </a:solidFill>
                <a:effectLst/>
                <a:latin typeface="+mn-lt"/>
                <a:ea typeface="+mn-ea"/>
                <a:cs typeface="+mn-cs"/>
              </a:rPr>
              <a:t>Pilirani</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Chimombo</a:t>
            </a:r>
            <a:endParaRPr lang="en-AU" sz="1200" kern="1200" dirty="0">
              <a:solidFill>
                <a:schemeClr val="tx1"/>
              </a:solidFill>
              <a:effectLst/>
              <a:latin typeface="+mn-lt"/>
              <a:ea typeface="+mn-ea"/>
              <a:cs typeface="+mn-cs"/>
            </a:endParaRPr>
          </a:p>
          <a:p>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Poverty and disability are intrinsically linked. Twenty percent of people living in poverty also live with a disability, and eighty percent of people living with a disability live in developing countries. Because of poverty, conflict, land mines, lack of occupational health and safety, poor pre-natal care and diseases such as polio, measles and HIV/AIDS, the number of people living with disabilities continues to increase. This can lead to a situation where the people living in poverty are disproportionately disabled and people living with disabilities disproportionately poor.</a:t>
            </a:r>
          </a:p>
          <a:p>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Statistic source: </a:t>
            </a:r>
            <a:r>
              <a:rPr lang="fr-FR" dirty="0"/>
              <a:t> http://www.worldbank.org/en/topic/disability</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333968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1" dirty="0"/>
              <a:t>Photo:</a:t>
            </a:r>
            <a:r>
              <a:rPr lang="en-AU" dirty="0"/>
              <a:t> In Cambodia water distribution systems are improving the quality of life for those in rural communities. </a:t>
            </a:r>
          </a:p>
          <a:p>
            <a:endParaRPr lang="en-AU" dirty="0"/>
          </a:p>
          <a:p>
            <a:r>
              <a:rPr lang="en-US" sz="1200" kern="1200" dirty="0">
                <a:solidFill>
                  <a:schemeClr val="tx1"/>
                </a:solidFill>
                <a:effectLst/>
                <a:latin typeface="+mn-lt"/>
                <a:ea typeface="+mn-ea"/>
                <a:cs typeface="+mn-cs"/>
              </a:rPr>
              <a:t>20% of the world's poorest people in developing countries live with a disability: </a:t>
            </a:r>
            <a:r>
              <a:rPr lang="en-US" sz="1200" u="sng" kern="1200" dirty="0">
                <a:solidFill>
                  <a:schemeClr val="tx1"/>
                </a:solidFill>
                <a:effectLst/>
                <a:latin typeface="+mn-lt"/>
                <a:ea typeface="+mn-ea"/>
                <a:cs typeface="+mn-cs"/>
                <a:hlinkClick r:id="rId3"/>
              </a:rPr>
              <a:t>https://www.un.org/development/desa/disabilities/resources/factsheet-on-persons-with-disabilities.html</a:t>
            </a:r>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5 in Australia live with a disability (2015): </a:t>
            </a:r>
            <a:r>
              <a:rPr lang="en-US" sz="1200" u="sng" kern="1200" dirty="0">
                <a:solidFill>
                  <a:schemeClr val="tx1"/>
                </a:solidFill>
                <a:effectLst/>
                <a:latin typeface="+mn-lt"/>
                <a:ea typeface="+mn-ea"/>
                <a:cs typeface="+mn-cs"/>
                <a:hlinkClick r:id="rId4"/>
              </a:rPr>
              <a:t>https://www.abs.gov.au/ausstats/abs@.nsf/mf/4430.0#targetText=In%202015%2C%20although%20just%20under,%25%20or%203.2%20million%20households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https://www.abs.gov.au/ausstats/abs@.nsf/mf/4430.0</a:t>
            </a:r>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Other sources: </a:t>
            </a:r>
            <a:r>
              <a:rPr lang="en-AU" dirty="0">
                <a:hlinkClick r:id="rId6"/>
              </a:rPr>
              <a:t>https://www.who.int/news-room/facts-in-pictures/detail/disabilities</a:t>
            </a:r>
            <a:endParaRPr lang="en-AU" dirty="0"/>
          </a:p>
          <a:p>
            <a:endParaRPr lang="en-AU" b="1" dirty="0"/>
          </a:p>
          <a:p>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1323264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AU"/>
              <a:t>Photo: </a:t>
            </a:r>
            <a:r>
              <a:rPr lang="en-AU" sz="1200" b="0" i="0" kern="1200">
                <a:solidFill>
                  <a:schemeClr val="tx1"/>
                </a:solidFill>
                <a:effectLst/>
                <a:latin typeface="+mn-lt"/>
                <a:ea typeface="+mn-ea"/>
                <a:cs typeface="+mn-cs"/>
              </a:rPr>
              <a:t>Nguyet is a teenager living with a disability in a small town in Vietnam.  An inclusive Caritas Australia program, implemented by our partner Catholic Relief Services (CRS) program is helping people like Nguyet, by focusing on inclusive education, health services and building strong community networks to help to break down stigma and discrimination for those with disabilities and their families.</a:t>
            </a:r>
          </a:p>
          <a:p>
            <a:pPr fontAlgn="t"/>
            <a:endParaRPr lang="en-AU" sz="1200" b="0" i="0" kern="1200">
              <a:solidFill>
                <a:schemeClr val="tx1"/>
              </a:solidFill>
              <a:effectLst/>
              <a:latin typeface="+mn-lt"/>
              <a:ea typeface="+mn-ea"/>
              <a:cs typeface="+mn-cs"/>
            </a:endParaRPr>
          </a:p>
          <a:p>
            <a:pPr fontAlgn="t"/>
            <a:endParaRPr lang="en-AU" sz="1200" b="0" i="0" kern="1200">
              <a:solidFill>
                <a:schemeClr val="tx1"/>
              </a:solidFill>
              <a:effectLst/>
              <a:latin typeface="+mn-lt"/>
              <a:ea typeface="+mn-ea"/>
              <a:cs typeface="+mn-cs"/>
            </a:endParaRPr>
          </a:p>
          <a:p>
            <a:pPr fontAlgn="t"/>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14</a:t>
            </a:fld>
            <a:endParaRPr lang="en-US"/>
          </a:p>
        </p:txBody>
      </p:sp>
    </p:spTree>
    <p:extLst>
      <p:ext uri="{BB962C8B-B14F-4D97-AF65-F5344CB8AC3E}">
        <p14:creationId xmlns:p14="http://schemas.microsoft.com/office/powerpoint/2010/main" val="3925968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solidFill>
                  <a:schemeClr val="bg1"/>
                </a:solidFill>
              </a:rPr>
              <a:t>Phot: When Deng was six years old, he became very ill, and with no medical facilities available, fell into a coma. After regaining consciousness, he woke to find his right side partially paralysed. </a:t>
            </a:r>
          </a:p>
          <a:p>
            <a:r>
              <a:rPr lang="en-AU">
                <a:solidFill>
                  <a:schemeClr val="bg1"/>
                </a:solidFill>
              </a:rPr>
              <a:t>Deng was featured in Project Compassion 2014. Read more of his story here </a:t>
            </a:r>
            <a:r>
              <a:rPr lang="en-AU">
                <a:hlinkClick r:id="rId3"/>
              </a:rPr>
              <a:t>https://www.caritas.org.au/learn/programs/africa---south-sudan-food-security-and-rehabilitation/deng-returning-home</a:t>
            </a:r>
            <a:r>
              <a:rPr lang="en-AU"/>
              <a:t> </a:t>
            </a:r>
          </a:p>
        </p:txBody>
      </p:sp>
      <p:sp>
        <p:nvSpPr>
          <p:cNvPr id="4" name="Slide Number Placeholder 3"/>
          <p:cNvSpPr>
            <a:spLocks noGrp="1"/>
          </p:cNvSpPr>
          <p:nvPr>
            <p:ph type="sldNum" sz="quarter" idx="5"/>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1950655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Stephen</a:t>
            </a:r>
            <a:r>
              <a:rPr lang="en-US" baseline="0"/>
              <a:t> William Hawking was diagnosed with a nervous systems disease in 1963.</a:t>
            </a:r>
          </a:p>
          <a:p>
            <a:r>
              <a:rPr lang="en-US" baseline="0"/>
              <a:t>When he wasn’t exploring the vast unknowns of the universe, he was a tremendous advocate for people with disabilities on earth and used his stardom to talk on a global level about the importance of understanding and accepting people with disabilities and including them in everyday life as normal people. </a:t>
            </a:r>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061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0" i="0" u="none" strike="noStrike" kern="1200" baseline="0">
                <a:solidFill>
                  <a:schemeClr val="tx1"/>
                </a:solidFill>
                <a:latin typeface="+mn-lt"/>
                <a:ea typeface="+mn-ea"/>
                <a:cs typeface="+mn-cs"/>
              </a:rPr>
              <a:t>Disability inclusion is part of a wider movement for inclusive development that strives for the active participation and representation of all people regardless of age, gender, disability, ethnicity, race, class, religion, sexuality or any other characteristic. Disability-inclusive development is part of this social justice movement that challenges unjust systems and exclusive policies, relations and practice. CBM Disability-Inclusive Toolkit</a:t>
            </a:r>
          </a:p>
          <a:p>
            <a:endParaRPr lang="en-AU" sz="1200" b="0" i="0" u="none" strike="noStrike" kern="1200" baseline="0">
              <a:solidFill>
                <a:schemeClr val="tx1"/>
              </a:solidFill>
              <a:latin typeface="+mn-lt"/>
              <a:ea typeface="+mn-ea"/>
              <a:cs typeface="+mn-cs"/>
            </a:endParaRPr>
          </a:p>
          <a:p>
            <a:r>
              <a:rPr lang="en-AU" b="0"/>
              <a:t>The term “People with Disabilities” (</a:t>
            </a:r>
            <a:r>
              <a:rPr lang="en-AU" b="0" err="1"/>
              <a:t>PwD</a:t>
            </a:r>
            <a:r>
              <a:rPr lang="en-AU" b="0"/>
              <a:t>) is conceptualised as including those who have episodic or long-term physical, mental intellectual or sensory impairment which, in interaction with various barriers, may hinder their full and effective participation in society on an equal basis with others. </a:t>
            </a:r>
          </a:p>
          <a:p>
            <a:endParaRPr lang="en-AU"/>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0689D6-08F4-9246-8340-6E1C330F9F5D}" type="slidenum">
              <a:rPr lang="en-US" smtClean="0"/>
              <a:t>17</a:t>
            </a:fld>
            <a:endParaRPr lang="en-US"/>
          </a:p>
        </p:txBody>
      </p:sp>
    </p:spTree>
    <p:extLst>
      <p:ext uri="{BB962C8B-B14F-4D97-AF65-F5344CB8AC3E}">
        <p14:creationId xmlns:p14="http://schemas.microsoft.com/office/powerpoint/2010/main" val="184716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a:hlinkClick r:id="rId3"/>
              </a:rPr>
              <a:t>https://www.nds.org.au/disability-types-and-descriptions</a:t>
            </a:r>
            <a:endParaRPr lang="en-AU" sz="1200"/>
          </a:p>
          <a:p>
            <a:pPr lvl="0"/>
            <a:endParaRPr lang="en-AU"/>
          </a:p>
          <a:p>
            <a:pPr lvl="0"/>
            <a:r>
              <a:rPr lang="en-AU"/>
              <a:t>Relationship between health conditions and disabilities is complicated. </a:t>
            </a:r>
          </a:p>
          <a:p>
            <a:pPr lvl="0"/>
            <a:endParaRPr lang="en-AU"/>
          </a:p>
          <a:p>
            <a:pPr lvl="0"/>
            <a:r>
              <a:rPr lang="en-AU"/>
              <a:t>People living</a:t>
            </a:r>
            <a:r>
              <a:rPr lang="en-AU" baseline="0"/>
              <a:t> with disabilities are a d</a:t>
            </a:r>
            <a:r>
              <a:rPr lang="en-AU"/>
              <a:t>iverse group with a wide range of needs.  </a:t>
            </a:r>
          </a:p>
          <a:p>
            <a:pPr lvl="0"/>
            <a:endParaRPr lang="en-AU"/>
          </a:p>
          <a:p>
            <a:pPr lvl="0"/>
            <a:r>
              <a:rPr lang="en-AU"/>
              <a:t>It is important to remember</a:t>
            </a:r>
            <a:r>
              <a:rPr lang="en-AU" baseline="0"/>
              <a:t> t</a:t>
            </a:r>
            <a:r>
              <a:rPr lang="en-AU"/>
              <a:t>wo people with the same disability can be affected in different ways. </a:t>
            </a:r>
          </a:p>
          <a:p>
            <a:endParaRPr lang="en-AU"/>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4176435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Published by the World bank in June 2019, this video highlights some of the challenges faced by people living with disabilities.  </a:t>
            </a:r>
            <a:r>
              <a:rPr lang="en-AU" sz="1200" b="0" i="0" kern="1200" dirty="0">
                <a:solidFill>
                  <a:schemeClr val="tx1"/>
                </a:solidFill>
                <a:effectLst/>
                <a:latin typeface="+mn-lt"/>
                <a:ea typeface="+mn-ea"/>
                <a:cs typeface="+mn-cs"/>
              </a:rPr>
              <a:t>Persons with disabilities are more likely than others to experience adverse socioeconomic, such as less education, poorer health, fewer employment opportunities, and higher poverty rates. To end poverty and boost shared prosperity, we must leave no one behind. At the World Bank, we’re working to build inclusive, resilient, and sustainable communities for all by breaking down barriers to full social and economic inclusion of persons with disabilities. </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Video link: https://</a:t>
            </a:r>
            <a:r>
              <a:rPr lang="en-AU" sz="1200" b="0" i="0" kern="1200" dirty="0" err="1">
                <a:solidFill>
                  <a:schemeClr val="tx1"/>
                </a:solidFill>
                <a:effectLst/>
                <a:latin typeface="+mn-lt"/>
                <a:ea typeface="+mn-ea"/>
                <a:cs typeface="+mn-cs"/>
              </a:rPr>
              <a:t>youtu.be</a:t>
            </a:r>
            <a:r>
              <a:rPr lang="en-AU" sz="1200" b="0" i="0" kern="1200" dirty="0">
                <a:solidFill>
                  <a:schemeClr val="tx1"/>
                </a:solidFill>
                <a:effectLst/>
                <a:latin typeface="+mn-lt"/>
                <a:ea typeface="+mn-ea"/>
                <a:cs typeface="+mn-cs"/>
              </a:rPr>
              <a:t>/</a:t>
            </a:r>
            <a:r>
              <a:rPr lang="en-AU" sz="1200" b="0" i="0" kern="1200" dirty="0" err="1">
                <a:solidFill>
                  <a:schemeClr val="tx1"/>
                </a:solidFill>
                <a:effectLst/>
                <a:latin typeface="+mn-lt"/>
                <a:ea typeface="+mn-ea"/>
                <a:cs typeface="+mn-cs"/>
              </a:rPr>
              <a:t>VjxFhEbCLmM</a:t>
            </a:r>
            <a:endParaRPr lang="en-AU" sz="1200" b="0" i="0" kern="1200" dirty="0">
              <a:solidFill>
                <a:schemeClr val="tx1"/>
              </a:solidFill>
              <a:effectLst/>
              <a:latin typeface="+mn-lt"/>
              <a:ea typeface="+mn-ea"/>
              <a:cs typeface="+mn-cs"/>
            </a:endParaRPr>
          </a:p>
          <a:p>
            <a:endParaRPr lang="en-AU" dirty="0"/>
          </a:p>
          <a:p>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t>Discuss: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0" dirty="0"/>
              <a:t>How does disability affect e</a:t>
            </a:r>
            <a:r>
              <a:rPr lang="en-AU" sz="1200" kern="1200" dirty="0">
                <a:solidFill>
                  <a:schemeClr val="tx1"/>
                </a:solidFill>
                <a:effectLst/>
                <a:latin typeface="+mn-lt"/>
                <a:ea typeface="+mn-ea"/>
                <a:cs typeface="+mn-cs"/>
              </a:rPr>
              <a:t>conomic opportunities and living standards?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endParaRPr lang="en-AU" b="1"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19</a:t>
            </a:fld>
            <a:endParaRPr lang="en-US"/>
          </a:p>
        </p:txBody>
      </p:sp>
    </p:spTree>
    <p:extLst>
      <p:ext uri="{BB962C8B-B14F-4D97-AF65-F5344CB8AC3E}">
        <p14:creationId xmlns:p14="http://schemas.microsoft.com/office/powerpoint/2010/main" val="288055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Source: https://www.un.org/disabilities/documents/2019/UN-flagship-report-disability-7June.pdf</a:t>
            </a: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20</a:t>
            </a:fld>
            <a:endParaRPr lang="en-US"/>
          </a:p>
        </p:txBody>
      </p:sp>
    </p:spTree>
    <p:extLst>
      <p:ext uri="{BB962C8B-B14F-4D97-AF65-F5344CB8AC3E}">
        <p14:creationId xmlns:p14="http://schemas.microsoft.com/office/powerpoint/2010/main" val="216892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AU" sz="1200" b="0" i="0" kern="1200">
                <a:solidFill>
                  <a:schemeClr val="tx1"/>
                </a:solidFill>
                <a:effectLst/>
                <a:latin typeface="+mn-lt"/>
                <a:ea typeface="+mn-ea"/>
                <a:cs typeface="+mn-cs"/>
              </a:rPr>
              <a:t>The Convention on the Rights of Persons with Disabilities and its Optional Protocol (</a:t>
            </a:r>
            <a:r>
              <a:rPr lang="en-AU" sz="1200" b="0" i="0" u="none" strike="noStrike" kern="1200">
                <a:solidFill>
                  <a:schemeClr val="tx1"/>
                </a:solidFill>
                <a:effectLst/>
                <a:latin typeface="+mn-lt"/>
                <a:ea typeface="+mn-ea"/>
                <a:cs typeface="+mn-cs"/>
                <a:hlinkClick r:id="rId3" tooltip="Convention on the Rights of Persons with Disabilities [A/RES/61/106]"/>
              </a:rPr>
              <a:t>A/RES/61/106</a:t>
            </a:r>
            <a:r>
              <a:rPr lang="en-AU" sz="1200" b="0" i="0" kern="1200">
                <a:solidFill>
                  <a:schemeClr val="tx1"/>
                </a:solidFill>
                <a:effectLst/>
                <a:latin typeface="+mn-lt"/>
                <a:ea typeface="+mn-ea"/>
                <a:cs typeface="+mn-cs"/>
              </a:rPr>
              <a:t>) was adopted on 13 December 2006 at the United Nations Headquarters in New York, and was opened for signature on 30 March 2007. There were 82 signatories to the Convention, 44 signatories to the Optional Protocol, and 1 ratification of the Convention. This is the highest number of signatories in history to a UN Convention on its opening day. It is the first comprehensive human rights treaty of the 21st century and is the first human rights convention to be open for signature by regional integration organizations. The Convention entered into force on 3 May 2008.</a:t>
            </a:r>
          </a:p>
          <a:p>
            <a:pPr fontAlgn="base"/>
            <a:r>
              <a:rPr lang="en-AU" sz="1200" b="0" i="0" kern="1200">
                <a:solidFill>
                  <a:schemeClr val="tx1"/>
                </a:solidFill>
                <a:effectLst/>
                <a:latin typeface="+mn-lt"/>
                <a:ea typeface="+mn-ea"/>
                <a:cs typeface="+mn-cs"/>
              </a:rPr>
              <a:t>The Convention follows decades of work by the United Nations to change attitudes and approaches to persons with disabilities. It takes to a new height the movement from viewing persons with disabilities as “objects”  of charity, medical treatment and social protection towards viewing persons with disabilities as “subjects” with rights, who are capable of claiming those rights and making decisions for their lives based on their free and informed consent as well as being active members of society.</a:t>
            </a:r>
          </a:p>
          <a:p>
            <a:pPr fontAlgn="base"/>
            <a:r>
              <a:rPr lang="en-AU" sz="1200" b="0" i="0" kern="1200">
                <a:solidFill>
                  <a:schemeClr val="tx1"/>
                </a:solidFill>
                <a:effectLst/>
                <a:latin typeface="+mn-lt"/>
                <a:ea typeface="+mn-ea"/>
                <a:cs typeface="+mn-cs"/>
              </a:rPr>
              <a:t>The Convention is intended as a human rights instrument with an explicit, social development dimension. It adopts a broad categorization of persons with disabilities and reaffirms that all persons with all types of disabilities must enjoy all human rights and fundamental freedoms. It clarifies and qualifies how all categories of rights apply to persons with disabilities and identifies areas where adaptations have to be made for persons with disabilities to effectively exercise their rights and areas where their rights have been violated, and where protection of rights must be reinforced.</a:t>
            </a:r>
          </a:p>
          <a:p>
            <a:pPr fontAlgn="t"/>
            <a:endParaRPr lang="en-US" sz="1000" b="1"/>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21</a:t>
            </a:fld>
            <a:endParaRPr lang="en-US"/>
          </a:p>
        </p:txBody>
      </p:sp>
    </p:spTree>
    <p:extLst>
      <p:ext uri="{BB962C8B-B14F-4D97-AF65-F5344CB8AC3E}">
        <p14:creationId xmlns:p14="http://schemas.microsoft.com/office/powerpoint/2010/main" val="202814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a:t>The World Report on Disability was published in 2011 and is the most reliable source of information on this topic. Different countries define disability in differing ways which, when combined with unreliable data collection can lead to a disparity in the data. The World Report on Disability:  https://www.who.int/disabilities/world_report/2011/en/</a:t>
            </a:r>
          </a:p>
          <a:p>
            <a:endParaRPr lang="en-AU" sz="1200"/>
          </a:p>
          <a:p>
            <a:endParaRPr lang="en-AU" sz="1200"/>
          </a:p>
          <a:p>
            <a:r>
              <a:rPr lang="en-AU" sz="1200"/>
              <a:t>Additional Reading</a:t>
            </a:r>
          </a:p>
          <a:p>
            <a:r>
              <a:rPr lang="en-AU" sz="1200"/>
              <a:t>UN Convention on the Rights of Persons with Disabilities (CRPD):  https://www.un.org/disabilities/documents/convention/convoptprot-e.pdf</a:t>
            </a:r>
          </a:p>
          <a:p>
            <a:r>
              <a:rPr lang="en-AU" sz="1200"/>
              <a:t>Disability and Health fact sheet:  https://www.who.int/news-room/fact-sheets/detail/disability-and-health </a:t>
            </a:r>
          </a:p>
          <a:p>
            <a:r>
              <a:rPr lang="en-AU" sz="1200"/>
              <a:t>Un Disability and Development Report:  https://www.un.org/disabilities/documents/2019/UN-flagship-report-disability-7June.pdf </a:t>
            </a:r>
          </a:p>
          <a:p>
            <a:endParaRPr lang="en-AU" sz="1200"/>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4284769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1"/>
              <a:t>Discussion prompters: </a:t>
            </a:r>
          </a:p>
          <a:p>
            <a:r>
              <a:rPr lang="en-AU"/>
              <a:t>What surprises you about this map?</a:t>
            </a:r>
          </a:p>
          <a:p>
            <a:r>
              <a:rPr lang="en-AU"/>
              <a:t>What are the differences between signing and ratifying?</a:t>
            </a:r>
          </a:p>
          <a:p>
            <a:r>
              <a:rPr lang="en-AU"/>
              <a:t>What does it mean for Australia that we have ratified the convention and protocol?</a:t>
            </a: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2666645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The CRPD provides an agreed understanding of disability in terms of human rights. </a:t>
            </a:r>
          </a:p>
          <a:p>
            <a:endParaRPr lang="en-AU"/>
          </a:p>
          <a:p>
            <a:r>
              <a:rPr lang="en-AU" b="1"/>
              <a:t>Discussion prompters: </a:t>
            </a:r>
            <a:r>
              <a:rPr lang="en-AU"/>
              <a:t>How are the principles of CRPD similar to Catholic Social Teaching Principles? For more information about Catholic Social Teaching principles:  </a:t>
            </a:r>
            <a:r>
              <a:rPr lang="en-AU">
                <a:hlinkClick r:id="rId3"/>
              </a:rPr>
              <a:t>https://www.caritas.org.au/about/catholic-social-teaching-values</a:t>
            </a:r>
            <a:r>
              <a:rPr lang="en-AU"/>
              <a:t> </a:t>
            </a:r>
          </a:p>
        </p:txBody>
      </p:sp>
      <p:sp>
        <p:nvSpPr>
          <p:cNvPr id="4" name="Slide Number Placeholder 3"/>
          <p:cNvSpPr>
            <a:spLocks noGrp="1"/>
          </p:cNvSpPr>
          <p:nvPr>
            <p:ph type="sldNum" sz="quarter" idx="5"/>
          </p:nvPr>
        </p:nvSpPr>
        <p:spPr/>
        <p:txBody>
          <a:bodyPr/>
          <a:lstStyle/>
          <a:p>
            <a:fld id="{490689D6-08F4-9246-8340-6E1C330F9F5D}" type="slidenum">
              <a:rPr lang="en-US" smtClean="0"/>
              <a:t>23</a:t>
            </a:fld>
            <a:endParaRPr lang="en-US"/>
          </a:p>
        </p:txBody>
      </p:sp>
    </p:spTree>
    <p:extLst>
      <p:ext uri="{BB962C8B-B14F-4D97-AF65-F5344CB8AC3E}">
        <p14:creationId xmlns:p14="http://schemas.microsoft.com/office/powerpoint/2010/main" val="1468045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5151C9-498F-46E1-A7AE-AA8D32660EE2}"/>
              </a:ext>
            </a:extLst>
          </p:cNvPr>
          <p:cNvSpPr>
            <a:spLocks noGrp="1" noChangeArrowheads="1"/>
          </p:cNvSpPr>
          <p:nvPr>
            <p:ph type="sldNum" sz="quarter" idx="5"/>
          </p:nvPr>
        </p:nvSpPr>
        <p:spPr>
          <a:ln/>
        </p:spPr>
        <p:txBody>
          <a:bodyPr/>
          <a:lstStyle/>
          <a:p>
            <a:fld id="{4E6537F7-0132-4016-AD81-03B87B86EA3B}" type="slidenum">
              <a:rPr lang="en-US" altLang="en-US"/>
              <a:pPr/>
              <a:t>24</a:t>
            </a:fld>
            <a:endParaRPr lang="en-US" altLang="en-US"/>
          </a:p>
        </p:txBody>
      </p:sp>
      <p:sp>
        <p:nvSpPr>
          <p:cNvPr id="71682" name="Rectangle 2">
            <a:extLst>
              <a:ext uri="{FF2B5EF4-FFF2-40B4-BE49-F238E27FC236}">
                <a16:creationId xmlns:a16="http://schemas.microsoft.com/office/drawing/2014/main" id="{37C7B46A-0D29-4FC3-9613-1DAE16121217}"/>
              </a:ext>
            </a:extLst>
          </p:cNvPr>
          <p:cNvSpPr>
            <a:spLocks noGrp="1" noRot="1" noChangeAspect="1" noChangeArrowheads="1" noTextEdit="1"/>
          </p:cNvSpPr>
          <p:nvPr>
            <p:ph type="sldImg"/>
          </p:nvPr>
        </p:nvSpPr>
        <p:spPr>
          <a:xfrm>
            <a:off x="381000" y="685800"/>
            <a:ext cx="6096000" cy="3429000"/>
          </a:xfrm>
          <a:ln/>
        </p:spPr>
      </p:sp>
      <p:sp>
        <p:nvSpPr>
          <p:cNvPr id="71683" name="Rectangle 3">
            <a:extLst>
              <a:ext uri="{FF2B5EF4-FFF2-40B4-BE49-F238E27FC236}">
                <a16:creationId xmlns:a16="http://schemas.microsoft.com/office/drawing/2014/main" id="{8B227597-E095-45F2-BBFC-7172F623AFAC}"/>
              </a:ext>
            </a:extLst>
          </p:cNvPr>
          <p:cNvSpPr>
            <a:spLocks noGrp="1" noChangeArrowheads="1"/>
          </p:cNvSpPr>
          <p:nvPr>
            <p:ph type="body" idx="1"/>
          </p:nvPr>
        </p:nvSpPr>
        <p:spPr/>
        <p:txBody>
          <a:bodyPr/>
          <a:lstStyle/>
          <a:p>
            <a:r>
              <a:rPr lang="en-GB" altLang="en-US"/>
              <a:t>The purpose of this slide is merely to identify the various civil, cultural, economic, political and social rights recognized in the UNCRPD. </a:t>
            </a:r>
          </a:p>
          <a:p>
            <a:endParaRPr lang="en-GB" altLang="en-US"/>
          </a:p>
          <a:p>
            <a:r>
              <a:rPr lang="en-GB" altLang="en-US" b="1"/>
              <a:t>Discussion prompters: </a:t>
            </a:r>
          </a:p>
          <a:p>
            <a:r>
              <a:rPr lang="en-GB" altLang="en-US"/>
              <a:t>Where do you see these rights upheld in your own communities in Australia?</a:t>
            </a:r>
          </a:p>
          <a:p>
            <a:r>
              <a:rPr lang="en-GB" altLang="en-US"/>
              <a:t>Where do you see these rights denied?</a:t>
            </a:r>
          </a:p>
          <a:p>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1"/>
              <a:t>Source: </a:t>
            </a:r>
            <a:r>
              <a:rPr lang="en-AU"/>
              <a:t>https://www.un.org/disabilities/documents/2019/UN-flagship-report-disability-7June.pdf</a:t>
            </a:r>
          </a:p>
          <a:p>
            <a:pPr lvl="0"/>
            <a:endParaRPr lang="en-AU"/>
          </a:p>
          <a:p>
            <a:pPr lvl="0"/>
            <a:r>
              <a:rPr lang="en-AU"/>
              <a:t>Without the world’s one billion persons with disabilities - 15% of the world population - being included as both agents and beneficiaries of development, these Goals will never be achieved. Despite the progress observed in laws and policies in line with the CRPD, progress in implementing such measures has been slow. </a:t>
            </a:r>
          </a:p>
          <a:p>
            <a:pPr lvl="0"/>
            <a:endParaRPr lang="en-AU"/>
          </a:p>
          <a:p>
            <a:r>
              <a:rPr lang="en-AU"/>
              <a:t>Find out more about the global goals: </a:t>
            </a:r>
            <a:r>
              <a:rPr lang="en-AU">
                <a:hlinkClick r:id="rId3"/>
              </a:rPr>
              <a:t>https://www.globalgoals.org/</a:t>
            </a:r>
            <a:endParaRPr lang="en-AU"/>
          </a:p>
          <a:p>
            <a:r>
              <a:rPr lang="en-AU"/>
              <a:t>Caritas Teaching resources: http://www.caritas.org.au/learn/schools/secondary-school-teaching-resources?topic=sustainable+development+goals</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2334590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The cycle of poverty and disability can only be broken if the needs of people living with a disability are addressed.</a:t>
            </a:r>
          </a:p>
          <a:p>
            <a:pPr lvl="0"/>
            <a:endParaRPr lang="en-AU" sz="1200" b="1"/>
          </a:p>
          <a:p>
            <a:pPr lvl="0"/>
            <a:r>
              <a:rPr lang="en-AU" sz="1200" b="1"/>
              <a:t>Goal 4</a:t>
            </a:r>
            <a:r>
              <a:rPr lang="en-AU" sz="1200"/>
              <a:t>: Guaranteeing </a:t>
            </a:r>
            <a:r>
              <a:rPr lang="en-AU" sz="1200">
                <a:solidFill>
                  <a:srgbClr val="FF0000"/>
                </a:solidFill>
              </a:rPr>
              <a:t>equal and accessible education</a:t>
            </a:r>
            <a:r>
              <a:rPr lang="en-AU" sz="1200"/>
              <a:t> by building inclusive learning environments and providing the needed assistance for persons with disabilities.</a:t>
            </a:r>
          </a:p>
          <a:p>
            <a:pPr lvl="0"/>
            <a:endParaRPr lang="en-AU" sz="1200"/>
          </a:p>
          <a:p>
            <a:pPr lvl="0"/>
            <a:r>
              <a:rPr lang="en-AU" sz="1200" b="1"/>
              <a:t>Goal 8</a:t>
            </a:r>
            <a:r>
              <a:rPr lang="en-AU" sz="1200"/>
              <a:t>: Promoting </a:t>
            </a:r>
            <a:r>
              <a:rPr lang="en-AU" sz="1200">
                <a:solidFill>
                  <a:srgbClr val="FF0000"/>
                </a:solidFill>
              </a:rPr>
              <a:t>inclusive economic growth</a:t>
            </a:r>
            <a:r>
              <a:rPr lang="en-AU" sz="1200"/>
              <a:t>, full and productive employment allowing persons with disabilities to fully access the job market.</a:t>
            </a:r>
          </a:p>
          <a:p>
            <a:pPr lvl="0"/>
            <a:endParaRPr lang="en-AU" sz="1200"/>
          </a:p>
          <a:p>
            <a:pPr lvl="0"/>
            <a:r>
              <a:rPr lang="en-AU" sz="1200" b="1"/>
              <a:t>Goal 10</a:t>
            </a:r>
            <a:r>
              <a:rPr lang="en-AU" sz="1200"/>
              <a:t>: </a:t>
            </a:r>
            <a:r>
              <a:rPr lang="en-AU" sz="1200">
                <a:solidFill>
                  <a:srgbClr val="FF0000"/>
                </a:solidFill>
              </a:rPr>
              <a:t>Emphasising the social, economic and political inclusion of persons with disabilities</a:t>
            </a:r>
            <a:r>
              <a:rPr lang="en-AU" sz="1200"/>
              <a:t>.</a:t>
            </a:r>
          </a:p>
          <a:p>
            <a:pPr lvl="0"/>
            <a:endParaRPr lang="en-AU" sz="1200"/>
          </a:p>
          <a:p>
            <a:pPr lvl="0"/>
            <a:r>
              <a:rPr lang="en-AU" sz="1200" b="1"/>
              <a:t>Goal 11</a:t>
            </a:r>
            <a:r>
              <a:rPr lang="en-AU" sz="1200"/>
              <a:t>: Creating </a:t>
            </a:r>
            <a:r>
              <a:rPr lang="en-AU" sz="1200">
                <a:solidFill>
                  <a:srgbClr val="FF0000"/>
                </a:solidFill>
              </a:rPr>
              <a:t>accessible cities </a:t>
            </a:r>
            <a:r>
              <a:rPr lang="en-AU" sz="1200"/>
              <a:t>and water resources, affordable, accessible and sustainable transport systems, providing universal access to safe, inclusive, accessible and green public spaces.</a:t>
            </a:r>
          </a:p>
          <a:p>
            <a:pPr lvl="0"/>
            <a:endParaRPr lang="en-AU" sz="1200"/>
          </a:p>
          <a:p>
            <a:pPr lvl="0"/>
            <a:r>
              <a:rPr lang="en-AU" sz="1200" b="1"/>
              <a:t>Goal 17</a:t>
            </a:r>
            <a:r>
              <a:rPr lang="en-AU" sz="1200"/>
              <a:t>:  Underlining the importance of data collection and monitoring of the SDG’s, </a:t>
            </a:r>
            <a:r>
              <a:rPr lang="en-AU" sz="1200">
                <a:solidFill>
                  <a:srgbClr val="FF0000"/>
                </a:solidFill>
              </a:rPr>
              <a:t>emphasis on disability disaggregated data.</a:t>
            </a:r>
          </a:p>
          <a:p>
            <a:endParaRPr lang="en-AU"/>
          </a:p>
          <a:p>
            <a:endParaRPr lang="en-AU"/>
          </a:p>
          <a:p>
            <a:r>
              <a:rPr lang="en-AU"/>
              <a:t>Find out more about the links to disability: </a:t>
            </a:r>
            <a:r>
              <a:rPr lang="en-AU">
                <a:hlinkClick r:id="rId3"/>
              </a:rPr>
              <a:t>https://www.un.org/disabilities/documents/2016/SDG-disability-indicators-march-2016.pdf</a:t>
            </a:r>
            <a:endParaRPr lang="en-AU"/>
          </a:p>
          <a:p>
            <a:endParaRPr lang="en-AU"/>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0689D6-08F4-9246-8340-6E1C330F9F5D}" type="slidenum">
              <a:rPr lang="en-US" smtClean="0"/>
              <a:t>26</a:t>
            </a:fld>
            <a:endParaRPr lang="en-US"/>
          </a:p>
        </p:txBody>
      </p:sp>
    </p:spTree>
    <p:extLst>
      <p:ext uri="{BB962C8B-B14F-4D97-AF65-F5344CB8AC3E}">
        <p14:creationId xmlns:p14="http://schemas.microsoft.com/office/powerpoint/2010/main" val="3915992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People living in poverty are at higher risk of having a physical, sensory, mental or intellectual impairment, due to a range of factors such as unsafe living conditions and inadequate access to health services. At the same time, having a disability can exacerbate issues associated with poverty such as reduced access to education, employment and clean water and increased vulnerability to gender discrimination, economic and social exclusion, conflict and emergencies. The majority of people with disabilities find it difficult to participate as equals in their communities and are commonly excluded.</a:t>
            </a: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29</a:t>
            </a:fld>
            <a:endParaRPr lang="en-US"/>
          </a:p>
        </p:txBody>
      </p:sp>
    </p:spTree>
    <p:extLst>
      <p:ext uri="{BB962C8B-B14F-4D97-AF65-F5344CB8AC3E}">
        <p14:creationId xmlns:p14="http://schemas.microsoft.com/office/powerpoint/2010/main" val="3088290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Caritas Australia recognises that disability is a development issue which is both a cause and consequence of poverty.</a:t>
            </a:r>
          </a:p>
          <a:p>
            <a:r>
              <a:rPr lang="en-AU"/>
              <a:t>Protection is a program priority area, Caritas Australia expects to further highlight inclusion of disabilities in all aspects of development processes. </a:t>
            </a:r>
          </a:p>
          <a:p>
            <a:r>
              <a:rPr lang="en-AU"/>
              <a:t>The explicit inclusion of people with disabilities as active participants leads to broader benefits, reduces the impacts of poverty and positively contributes to a countries economic growth. </a:t>
            </a:r>
          </a:p>
          <a:p>
            <a:r>
              <a:rPr lang="en-AU"/>
              <a:t>Dignity based approach to DID whereby programs are centred on empowering persons with disability are holistic in nature and cover all aspects of life: economic, political, personal, social and spiritual. </a:t>
            </a:r>
          </a:p>
          <a:p>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30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0891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0689D6-08F4-9246-8340-6E1C330F9F5D}" type="slidenum">
              <a:rPr lang="en-US" smtClean="0"/>
              <a:t>31</a:t>
            </a:fld>
            <a:endParaRPr lang="en-US"/>
          </a:p>
        </p:txBody>
      </p:sp>
    </p:spTree>
    <p:extLst>
      <p:ext uri="{BB962C8B-B14F-4D97-AF65-F5344CB8AC3E}">
        <p14:creationId xmlns:p14="http://schemas.microsoft.com/office/powerpoint/2010/main" val="106936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0689D6-08F4-9246-8340-6E1C330F9F5D}" type="slidenum">
              <a:rPr lang="en-US" smtClean="0"/>
              <a:t>32</a:t>
            </a:fld>
            <a:endParaRPr lang="en-US"/>
          </a:p>
        </p:txBody>
      </p:sp>
    </p:spTree>
    <p:extLst>
      <p:ext uri="{BB962C8B-B14F-4D97-AF65-F5344CB8AC3E}">
        <p14:creationId xmlns:p14="http://schemas.microsoft.com/office/powerpoint/2010/main" val="2623108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People with disability are more likely to be economically disadvantaged, hence access to livelihood opportunities are essential.  Enabling people with disability  to contribute to their families income allows people with disability  to reduce their economic dependence and remedies the perception people with disability are a burden on their family and society.</a:t>
            </a:r>
          </a:p>
          <a:p>
            <a:endParaRPr lang="en-AU"/>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0689D6-08F4-9246-8340-6E1C330F9F5D}" type="slidenum">
              <a:rPr lang="en-US" smtClean="0"/>
              <a:t>36</a:t>
            </a:fld>
            <a:endParaRPr lang="en-US"/>
          </a:p>
        </p:txBody>
      </p:sp>
    </p:spTree>
    <p:extLst>
      <p:ext uri="{BB962C8B-B14F-4D97-AF65-F5344CB8AC3E}">
        <p14:creationId xmlns:p14="http://schemas.microsoft.com/office/powerpoint/2010/main" val="3993319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Photo Credits Left to Right</a:t>
            </a:r>
          </a:p>
          <a:p>
            <a:r>
              <a:rPr lang="en-AU" dirty="0"/>
              <a:t>Photo 1: Students of the Deaf Development Program learning Cambodian sign language.</a:t>
            </a:r>
            <a:endParaRPr lang="en-AU" dirty="0">
              <a:cs typeface="Calibri"/>
            </a:endParaRPr>
          </a:p>
          <a:p>
            <a:r>
              <a:rPr lang="en-AU" dirty="0"/>
              <a:t>Credit: Richard Wainwright, Caritas Australia</a:t>
            </a:r>
          </a:p>
          <a:p>
            <a:r>
              <a:rPr lang="en-AU" dirty="0"/>
              <a:t>Photo 2: Nguyet’s passion and talent, making paper flowers. Prior to Nguyet and her family participating in the Caritas supported Capacity Building for Parent Associations Supporting Children with Disabilities (CBPA) program, Nguyet was shy, isolated and had no contact with her neighbours. Photo Credit: Nguyen Minh Duc. </a:t>
            </a:r>
            <a:endParaRPr lang="en-AU" dirty="0">
              <a:cs typeface="Calibri"/>
            </a:endParaRPr>
          </a:p>
          <a:p>
            <a:r>
              <a:rPr lang="en-AU" dirty="0"/>
              <a:t>Photo 3: Peter on his long daily walk to find water to drink and bathe in Malaita, Solomon Islands. Photo Credit: Cassandra Hill. </a:t>
            </a:r>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2791920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To access the full report: </a:t>
            </a:r>
            <a:r>
              <a:rPr lang="en-AU">
                <a:hlinkClick r:id="rId3"/>
              </a:rPr>
              <a:t>https://www.who.int/disabilities/world_report/2011/report.pdf</a:t>
            </a:r>
            <a:endParaRPr lang="en-AU"/>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0689D6-08F4-9246-8340-6E1C330F9F5D}" type="slidenum">
              <a:rPr lang="en-US" smtClean="0"/>
              <a:t>37</a:t>
            </a:fld>
            <a:endParaRPr lang="en-US"/>
          </a:p>
        </p:txBody>
      </p:sp>
    </p:spTree>
    <p:extLst>
      <p:ext uri="{BB962C8B-B14F-4D97-AF65-F5344CB8AC3E}">
        <p14:creationId xmlns:p14="http://schemas.microsoft.com/office/powerpoint/2010/main" val="3166785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a:t>Teacher Notes:</a:t>
            </a:r>
          </a:p>
          <a:p>
            <a:pPr marL="171450" indent="-171450">
              <a:buFont typeface="Arial" panose="020B0604020202020204" pitchFamily="34" charset="0"/>
              <a:buChar char="•"/>
            </a:pPr>
            <a:r>
              <a:rPr lang="en-AU" err="1"/>
              <a:t>Rattanak’s</a:t>
            </a:r>
            <a:r>
              <a:rPr lang="en-AU"/>
              <a:t> story was featured during Project Compassion 2018. </a:t>
            </a:r>
          </a:p>
          <a:p>
            <a:pPr marL="171450" indent="-171450">
              <a:buFont typeface="Arial" panose="020B0604020202020204" pitchFamily="34" charset="0"/>
              <a:buChar char="•"/>
            </a:pPr>
            <a:r>
              <a:rPr lang="en-AU"/>
              <a:t>To watch his film: https://vimeo.com/238702327</a:t>
            </a:r>
          </a:p>
          <a:p>
            <a:pPr marL="171450" indent="-171450">
              <a:buFont typeface="Arial" panose="020B0604020202020204" pitchFamily="34" charset="0"/>
              <a:buChar char="•"/>
            </a:pPr>
            <a:r>
              <a:rPr lang="en-AU"/>
              <a:t>To view his case study with interactive workbook: https://www.caritas.org.au/docs/default-source/secondary-school-resources/cambodia-case-study-secondary_final.pdf?sfvrsn=97a56e21_6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a:p>
          <a:p>
            <a:pPr marL="0" marR="0" lvl="0" indent="0" algn="l" defTabSz="457200" rtl="0" eaLnBrk="1" fontAlgn="auto" latinLnBrk="0" hangingPunct="1">
              <a:lnSpc>
                <a:spcPct val="100000"/>
              </a:lnSpc>
              <a:spcBef>
                <a:spcPts val="0"/>
              </a:spcBef>
              <a:spcAft>
                <a:spcPts val="0"/>
              </a:spcAft>
              <a:buClrTx/>
              <a:buSzTx/>
              <a:buFontTx/>
              <a:buNone/>
              <a:tabLst/>
              <a:defRPr/>
            </a:pPr>
            <a:r>
              <a:rPr lang="en-AU"/>
              <a:t>Most countries have had sign languages for people who are deaf or hard of hearing for more than one hundred years. In Australia, we have AUSLAN. In Cambodia a formal Cambodian Sign Language has only been taught since 2013. Without it, people who were deaf or hearing impaired remained isolated and unable to participate in their community. </a:t>
            </a: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39</a:t>
            </a:fld>
            <a:endParaRPr lang="en-US"/>
          </a:p>
        </p:txBody>
      </p:sp>
    </p:spTree>
    <p:extLst>
      <p:ext uri="{BB962C8B-B14F-4D97-AF65-F5344CB8AC3E}">
        <p14:creationId xmlns:p14="http://schemas.microsoft.com/office/powerpoint/2010/main" val="2758323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41</a:t>
            </a:fld>
            <a:endParaRPr lang="en-US"/>
          </a:p>
        </p:txBody>
      </p:sp>
    </p:spTree>
    <p:extLst>
      <p:ext uri="{BB962C8B-B14F-4D97-AF65-F5344CB8AC3E}">
        <p14:creationId xmlns:p14="http://schemas.microsoft.com/office/powerpoint/2010/main" val="147785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a:t>* Source World Bank 2015</a:t>
            </a:r>
          </a:p>
          <a:p>
            <a:pPr marL="0" indent="0">
              <a:buFont typeface="Arial" panose="020B0604020202020204" pitchFamily="34" charset="0"/>
              <a:buNone/>
            </a:pPr>
            <a:endParaRPr lang="en-AU"/>
          </a:p>
          <a:p>
            <a:pPr marL="0" indent="0">
              <a:buFont typeface="Arial" panose="020B0604020202020204" pitchFamily="34" charset="0"/>
              <a:buNone/>
            </a:pPr>
            <a:endParaRPr lang="en-AU"/>
          </a:p>
          <a:p>
            <a:pPr marL="0" indent="0">
              <a:buFont typeface="Arial" panose="020B0604020202020204" pitchFamily="34" charset="0"/>
              <a:buNone/>
            </a:pPr>
            <a:r>
              <a:rPr lang="en-AU"/>
              <a:t>Teacher Notes:</a:t>
            </a:r>
          </a:p>
          <a:p>
            <a:pPr marL="171450" indent="-171450">
              <a:buFont typeface="Arial" panose="020B0604020202020204" pitchFamily="34" charset="0"/>
              <a:buChar char="•"/>
            </a:pPr>
            <a:r>
              <a:rPr lang="en-AU"/>
              <a:t>Nguyet’s story was featured during Project Compassion 2019. </a:t>
            </a:r>
          </a:p>
          <a:p>
            <a:pPr marL="171450" indent="-171450">
              <a:buFont typeface="Arial" panose="020B0604020202020204" pitchFamily="34" charset="0"/>
              <a:buChar char="•"/>
            </a:pPr>
            <a:r>
              <a:rPr lang="en-AU"/>
              <a:t>To watch her film: https://vimeo.com/299133077</a:t>
            </a:r>
          </a:p>
          <a:p>
            <a:pPr marL="171450" indent="-171450">
              <a:buFont typeface="Arial" panose="020B0604020202020204" pitchFamily="34" charset="0"/>
              <a:buChar char="•"/>
            </a:pPr>
            <a:r>
              <a:rPr lang="en-AU"/>
              <a:t>To view her case study with interactive workbook: https://www.caritas.org.au/docs/default-source/secondary-school-resources/secondary_case_study_nguyet_vietnam.pdf?sfvrsn=85c27121_6</a:t>
            </a:r>
          </a:p>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105819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3736357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252481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250803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1"/>
              <a:t>Discussion: </a:t>
            </a:r>
            <a:r>
              <a:rPr lang="en-AU"/>
              <a:t>What do you already know about people who are living with disabilities? </a:t>
            </a:r>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408242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1" i="0" kern="1200">
                <a:solidFill>
                  <a:schemeClr val="tx1"/>
                </a:solidFill>
                <a:effectLst/>
                <a:latin typeface="+mn-lt"/>
                <a:ea typeface="+mn-ea"/>
                <a:cs typeface="+mn-cs"/>
              </a:rPr>
              <a:t>Photo: </a:t>
            </a:r>
            <a:r>
              <a:rPr lang="en-AU" sz="1200" b="0" i="0" kern="1200">
                <a:solidFill>
                  <a:schemeClr val="tx1"/>
                </a:solidFill>
                <a:effectLst/>
                <a:latin typeface="+mn-lt"/>
                <a:ea typeface="+mn-ea"/>
                <a:cs typeface="+mn-cs"/>
              </a:rPr>
              <a:t>Students learning sign language. Students are also taught how to write in Khmer and take maths and social science classes as part of the two year course. </a:t>
            </a:r>
          </a:p>
          <a:p>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The World Health Organization and the World Bank Group have jointly produced the </a:t>
            </a:r>
            <a:r>
              <a:rPr lang="en-AU" sz="1200" b="0" i="1" u="none" strike="noStrike" kern="1200" baseline="0">
                <a:solidFill>
                  <a:schemeClr val="tx1"/>
                </a:solidFill>
                <a:latin typeface="+mn-lt"/>
                <a:ea typeface="+mn-ea"/>
                <a:cs typeface="+mn-cs"/>
              </a:rPr>
              <a:t>World Report on Disability </a:t>
            </a:r>
            <a:r>
              <a:rPr lang="en-AU" sz="1200" b="0" i="0" u="none" strike="noStrike" kern="1200" baseline="0">
                <a:solidFill>
                  <a:schemeClr val="tx1"/>
                </a:solidFill>
                <a:latin typeface="+mn-lt"/>
                <a:ea typeface="+mn-ea"/>
                <a:cs typeface="+mn-cs"/>
              </a:rPr>
              <a:t>to provide the evidence for innovative policies and programmes that can improve the lives of people with disabilities, and facilitate implementation of the United Nations Convention on the Rights of Persons with Disabilities, which came into force in May 2008. This landmark international treaty reinforced our understanding of disability as a human rights and development priority.</a:t>
            </a:r>
          </a:p>
          <a:p>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The </a:t>
            </a:r>
            <a:r>
              <a:rPr lang="en-AU" sz="1200" b="0" i="1" u="none" strike="noStrike" kern="1200" baseline="0">
                <a:solidFill>
                  <a:schemeClr val="tx1"/>
                </a:solidFill>
                <a:latin typeface="+mn-lt"/>
                <a:ea typeface="+mn-ea"/>
                <a:cs typeface="+mn-cs"/>
              </a:rPr>
              <a:t>World Report on Disability </a:t>
            </a:r>
            <a:r>
              <a:rPr lang="en-AU" sz="1200" b="0" i="0" u="none" strike="noStrike" kern="1200" baseline="0">
                <a:solidFill>
                  <a:schemeClr val="tx1"/>
                </a:solidFill>
                <a:latin typeface="+mn-lt"/>
                <a:ea typeface="+mn-ea"/>
                <a:cs typeface="+mn-cs"/>
              </a:rPr>
              <a:t>suggests steps for all stakeholders – including governments, civil society organizations and disabled people’s organizations – to create enabling environments, develop rehabilitation and support services, ensure adequate social protection, create inclusive policies and programmes, and enforce new and existing standards and legislation, to the benefit of people with disabilities and the wider community. People with disabilities should be central to these endeavours.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a:t>Source:  http://www.worldbank.org/en/topic/disability</a:t>
            </a:r>
          </a:p>
          <a:p>
            <a:endParaRPr lang="en-AU"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309077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3375"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A967270C-4AD2-3848-B52F-626C968E72C5}"/>
              </a:ext>
            </a:extLst>
          </p:cNvPr>
          <p:cNvSpPr txBox="1"/>
          <p:nvPr/>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500710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5001"/>
            <a:ext cx="12192000" cy="3283559"/>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02553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5001"/>
            <a:ext cx="12192000" cy="3293719"/>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12974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5001"/>
            <a:ext cx="12192000" cy="3283559"/>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926110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5001"/>
            <a:ext cx="12192000" cy="3283559"/>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45002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363331"/>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D86075"/>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200" b="0" cap="none" baseline="0">
                <a:solidFill>
                  <a:srgbClr val="0C244C"/>
                </a:solidFill>
                <a:latin typeface="Arial"/>
                <a:cs typeface="Arial"/>
              </a:defRPr>
            </a:lvl1pPr>
            <a:lvl2pPr marL="0" indent="0">
              <a:spcBef>
                <a:spcPts val="141"/>
              </a:spcBef>
              <a:buFontTx/>
              <a:buNone/>
              <a:defRPr sz="1200" cap="all">
                <a:solidFill>
                  <a:srgbClr val="0C244C"/>
                </a:solidFill>
                <a:latin typeface="Arial"/>
                <a:cs typeface="Arial"/>
              </a:defRPr>
            </a:lvl2pPr>
            <a:lvl3pPr marL="0" indent="-101250">
              <a:spcBef>
                <a:spcPts val="141"/>
              </a:spcBef>
              <a:buFont typeface="Arial"/>
              <a:buChar char="•"/>
              <a:defRPr sz="1200">
                <a:solidFill>
                  <a:srgbClr val="0C244C"/>
                </a:solidFill>
                <a:latin typeface="Arial"/>
                <a:cs typeface="Arial"/>
              </a:defRPr>
            </a:lvl3pPr>
            <a:lvl4pPr marL="243000" indent="-128588">
              <a:spcBef>
                <a:spcPts val="141"/>
              </a:spcBef>
              <a:buFont typeface="Arial"/>
              <a:buChar char="•"/>
              <a:defRPr sz="1200">
                <a:solidFill>
                  <a:srgbClr val="0C244C"/>
                </a:solidFill>
                <a:latin typeface="Arial"/>
                <a:cs typeface="Arial"/>
              </a:defRPr>
            </a:lvl4pPr>
            <a:lvl5pPr marL="334125" indent="-101250">
              <a:spcBef>
                <a:spcPts val="141"/>
              </a:spcBef>
              <a:buFont typeface="Arial"/>
              <a:buChar char="•"/>
              <a:defRPr sz="12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454618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363331"/>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C3DDD7"/>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200" b="0" cap="none" baseline="0">
                <a:solidFill>
                  <a:srgbClr val="0C244C"/>
                </a:solidFill>
                <a:latin typeface="Arial"/>
                <a:cs typeface="Arial"/>
              </a:defRPr>
            </a:lvl1pPr>
            <a:lvl2pPr marL="0" indent="0">
              <a:spcBef>
                <a:spcPts val="141"/>
              </a:spcBef>
              <a:buFontTx/>
              <a:buNone/>
              <a:defRPr sz="1200" cap="all">
                <a:solidFill>
                  <a:srgbClr val="0C244C"/>
                </a:solidFill>
                <a:latin typeface="Arial"/>
                <a:cs typeface="Arial"/>
              </a:defRPr>
            </a:lvl2pPr>
            <a:lvl3pPr marL="0" indent="-101250">
              <a:spcBef>
                <a:spcPts val="141"/>
              </a:spcBef>
              <a:buFont typeface="Arial"/>
              <a:buChar char="•"/>
              <a:defRPr sz="1200">
                <a:solidFill>
                  <a:srgbClr val="0C244C"/>
                </a:solidFill>
                <a:latin typeface="Arial"/>
                <a:cs typeface="Arial"/>
              </a:defRPr>
            </a:lvl3pPr>
            <a:lvl4pPr marL="243000" indent="-128588">
              <a:spcBef>
                <a:spcPts val="141"/>
              </a:spcBef>
              <a:buFont typeface="Arial"/>
              <a:buChar char="•"/>
              <a:defRPr sz="1200">
                <a:solidFill>
                  <a:srgbClr val="0C244C"/>
                </a:solidFill>
                <a:latin typeface="Arial"/>
                <a:cs typeface="Arial"/>
              </a:defRPr>
            </a:lvl4pPr>
            <a:lvl5pPr marL="334125" indent="-101250">
              <a:spcBef>
                <a:spcPts val="141"/>
              </a:spcBef>
              <a:buFont typeface="Arial"/>
              <a:buChar char="•"/>
              <a:defRPr sz="12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22010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363331"/>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200" b="0" cap="none" baseline="0">
                <a:solidFill>
                  <a:schemeClr val="bg1"/>
                </a:solidFill>
                <a:latin typeface="Arial"/>
                <a:cs typeface="Arial"/>
              </a:defRPr>
            </a:lvl1pPr>
            <a:lvl2pPr marL="0" indent="0">
              <a:spcBef>
                <a:spcPts val="141"/>
              </a:spcBef>
              <a:buFontTx/>
              <a:buNone/>
              <a:defRPr sz="1200" cap="all">
                <a:solidFill>
                  <a:schemeClr val="bg1"/>
                </a:solidFill>
                <a:latin typeface="Arial"/>
                <a:cs typeface="Arial"/>
              </a:defRPr>
            </a:lvl2pPr>
            <a:lvl3pPr marL="0" indent="-101250">
              <a:spcBef>
                <a:spcPts val="141"/>
              </a:spcBef>
              <a:buFont typeface="Arial"/>
              <a:buChar char="•"/>
              <a:defRPr sz="1200">
                <a:solidFill>
                  <a:schemeClr val="bg1"/>
                </a:solidFill>
                <a:latin typeface="Arial"/>
                <a:cs typeface="Arial"/>
              </a:defRPr>
            </a:lvl3pPr>
            <a:lvl4pPr marL="243000" indent="-128588">
              <a:spcBef>
                <a:spcPts val="141"/>
              </a:spcBef>
              <a:buFont typeface="Arial"/>
              <a:buChar char="•"/>
              <a:defRPr sz="1200">
                <a:solidFill>
                  <a:schemeClr val="bg1"/>
                </a:solidFill>
                <a:latin typeface="Arial"/>
                <a:cs typeface="Arial"/>
              </a:defRPr>
            </a:lvl4pPr>
            <a:lvl5pPr marL="334125" indent="-101250">
              <a:spcBef>
                <a:spcPts val="141"/>
              </a:spcBef>
              <a:buFont typeface="Arial"/>
              <a:buChar char="•"/>
              <a:defRPr sz="12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4236780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83559"/>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200" b="0" cap="none" baseline="0">
                <a:solidFill>
                  <a:schemeClr val="bg1"/>
                </a:solidFill>
                <a:latin typeface="Arial"/>
                <a:cs typeface="Arial"/>
              </a:defRPr>
            </a:lvl1pPr>
            <a:lvl2pPr marL="0" indent="0">
              <a:spcBef>
                <a:spcPts val="141"/>
              </a:spcBef>
              <a:buFontTx/>
              <a:buNone/>
              <a:defRPr sz="1200" cap="all">
                <a:solidFill>
                  <a:schemeClr val="bg1"/>
                </a:solidFill>
                <a:latin typeface="Arial"/>
                <a:cs typeface="Arial"/>
              </a:defRPr>
            </a:lvl2pPr>
            <a:lvl3pPr marL="0" indent="-101250">
              <a:spcBef>
                <a:spcPts val="141"/>
              </a:spcBef>
              <a:buFont typeface="Arial"/>
              <a:buChar char="•"/>
              <a:defRPr sz="1200">
                <a:solidFill>
                  <a:schemeClr val="bg1"/>
                </a:solidFill>
                <a:latin typeface="Arial"/>
                <a:cs typeface="Arial"/>
              </a:defRPr>
            </a:lvl3pPr>
            <a:lvl4pPr marL="243000" indent="-128588">
              <a:spcBef>
                <a:spcPts val="141"/>
              </a:spcBef>
              <a:buFont typeface="Arial"/>
              <a:buChar char="•"/>
              <a:defRPr sz="1200">
                <a:solidFill>
                  <a:schemeClr val="bg1"/>
                </a:solidFill>
                <a:latin typeface="Arial"/>
                <a:cs typeface="Arial"/>
              </a:defRPr>
            </a:lvl4pPr>
            <a:lvl5pPr marL="334125" indent="-101250">
              <a:spcBef>
                <a:spcPts val="141"/>
              </a:spcBef>
              <a:buFont typeface="Arial"/>
              <a:buChar char="•"/>
              <a:defRPr sz="12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494047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 name="Round Diagonal Corner Rectangle 1">
            <a:extLst>
              <a:ext uri="{FF2B5EF4-FFF2-40B4-BE49-F238E27FC236}">
                <a16:creationId xmlns:a16="http://schemas.microsoft.com/office/drawing/2014/main" id="{AE55B8AB-F41A-2047-B583-8E30CFA5B4F2}"/>
              </a:ext>
            </a:extLst>
          </p:cNvPr>
          <p:cNvSpPr/>
          <p:nvPr/>
        </p:nvSpPr>
        <p:spPr>
          <a:xfrm>
            <a:off x="551384" y="1032990"/>
            <a:ext cx="11075933" cy="4916293"/>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39528" y="1412776"/>
            <a:ext cx="10145037" cy="4248472"/>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Box 8">
            <a:extLst>
              <a:ext uri="{FF2B5EF4-FFF2-40B4-BE49-F238E27FC236}">
                <a16:creationId xmlns:a16="http://schemas.microsoft.com/office/drawing/2014/main" id="{5FC8CC55-2CE4-BA42-B7E3-B85B1556D911}"/>
              </a:ext>
            </a:extLst>
          </p:cNvPr>
          <p:cNvSpPr txBox="1"/>
          <p:nvPr/>
        </p:nvSpPr>
        <p:spPr>
          <a:xfrm>
            <a:off x="13552370" y="6179419"/>
            <a:ext cx="232756" cy="300082"/>
          </a:xfrm>
          <a:prstGeom prst="rect">
            <a:avLst/>
          </a:prstGeom>
          <a:noFill/>
        </p:spPr>
        <p:txBody>
          <a:bodyPr wrap="none" rtlCol="0">
            <a:spAutoFit/>
          </a:bodyPr>
          <a:lstStyle/>
          <a:p>
            <a:r>
              <a:rPr lang="en-US" sz="1350" dirty="0"/>
              <a:t> </a:t>
            </a:r>
          </a:p>
        </p:txBody>
      </p:sp>
      <p:sp>
        <p:nvSpPr>
          <p:cNvPr id="10" name="Round Diagonal Corner Rectangle 1">
            <a:extLst>
              <a:ext uri="{FF2B5EF4-FFF2-40B4-BE49-F238E27FC236}">
                <a16:creationId xmlns:a16="http://schemas.microsoft.com/office/drawing/2014/main" id="{7FEBD31C-9720-3D4C-A201-3F40158EE621}"/>
              </a:ext>
            </a:extLst>
          </p:cNvPr>
          <p:cNvSpPr/>
          <p:nvPr/>
        </p:nvSpPr>
        <p:spPr>
          <a:xfrm rot="16200000">
            <a:off x="3739020" y="-1990884"/>
            <a:ext cx="4680520"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39566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Box 8">
            <a:extLst>
              <a:ext uri="{FF2B5EF4-FFF2-40B4-BE49-F238E27FC236}">
                <a16:creationId xmlns:a16="http://schemas.microsoft.com/office/drawing/2014/main" id="{B275A1F4-7805-2342-8F12-CB347FD74952}"/>
              </a:ext>
            </a:extLst>
          </p:cNvPr>
          <p:cNvSpPr txBox="1"/>
          <p:nvPr/>
        </p:nvSpPr>
        <p:spPr>
          <a:xfrm>
            <a:off x="13552370" y="6179419"/>
            <a:ext cx="232756" cy="300082"/>
          </a:xfrm>
          <a:prstGeom prst="rect">
            <a:avLst/>
          </a:prstGeom>
          <a:noFill/>
        </p:spPr>
        <p:txBody>
          <a:bodyPr wrap="none" rtlCol="0">
            <a:spAutoFit/>
          </a:bodyPr>
          <a:lstStyle/>
          <a:p>
            <a:r>
              <a:rPr lang="en-US" sz="135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p:nvSpPr>
        <p:spPr>
          <a:xfrm rot="16200000">
            <a:off x="3739020" y="-1990884"/>
            <a:ext cx="4680520"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9565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013" cap="none" baseline="0">
                <a:solidFill>
                  <a:schemeClr val="bg1">
                    <a:lumMod val="95000"/>
                  </a:schemeClr>
                </a:solidFill>
                <a:latin typeface="Arial"/>
                <a:cs typeface="Arial"/>
              </a:defRPr>
            </a:lvl1pPr>
            <a:lvl2pPr marL="0" indent="0">
              <a:spcBef>
                <a:spcPts val="141"/>
              </a:spcBef>
              <a:buFontTx/>
              <a:buNone/>
              <a:defRPr sz="1350" cap="all">
                <a:solidFill>
                  <a:schemeClr val="bg1">
                    <a:lumMod val="95000"/>
                  </a:schemeClr>
                </a:solidFill>
                <a:latin typeface="Arial"/>
                <a:cs typeface="Arial"/>
              </a:defRPr>
            </a:lvl2pPr>
            <a:lvl3pPr marL="0" indent="-101250">
              <a:spcBef>
                <a:spcPts val="141"/>
              </a:spcBef>
              <a:buFont typeface="Arial"/>
              <a:buChar char="•"/>
              <a:defRPr sz="1013">
                <a:solidFill>
                  <a:schemeClr val="bg1">
                    <a:lumMod val="95000"/>
                  </a:schemeClr>
                </a:solidFill>
                <a:latin typeface="Arial"/>
                <a:cs typeface="Arial"/>
              </a:defRPr>
            </a:lvl3pPr>
            <a:lvl4pPr marL="243000" indent="-128588">
              <a:spcBef>
                <a:spcPts val="141"/>
              </a:spcBef>
              <a:buFont typeface="Arial"/>
              <a:buChar char="•"/>
              <a:defRPr sz="1013">
                <a:solidFill>
                  <a:schemeClr val="bg1">
                    <a:lumMod val="95000"/>
                  </a:schemeClr>
                </a:solidFill>
                <a:latin typeface="Arial"/>
                <a:cs typeface="Arial"/>
              </a:defRPr>
            </a:lvl4pPr>
            <a:lvl5pPr marL="334125" indent="-101250">
              <a:spcBef>
                <a:spcPts val="141"/>
              </a:spcBef>
              <a:buFont typeface="Arial"/>
              <a:buChar char="•"/>
              <a:defRPr sz="1013">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591">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1426636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4B1D1E6E-2E81-1346-8B6C-5A87D3B35B44}"/>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55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41089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8240"/>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050" cap="none" baseline="0">
                <a:solidFill>
                  <a:srgbClr val="0C244C"/>
                </a:solidFill>
                <a:latin typeface="Arial"/>
                <a:cs typeface="Arial"/>
              </a:defRPr>
            </a:lvl1pPr>
            <a:lvl2pPr marL="0" indent="0">
              <a:spcBef>
                <a:spcPts val="141"/>
              </a:spcBef>
              <a:buFontTx/>
              <a:buNone/>
              <a:defRPr sz="1050" cap="all">
                <a:solidFill>
                  <a:srgbClr val="0C244C"/>
                </a:solidFill>
                <a:latin typeface="Arial"/>
                <a:cs typeface="Arial"/>
              </a:defRPr>
            </a:lvl2pPr>
            <a:lvl3pPr marL="0" indent="-101250">
              <a:spcBef>
                <a:spcPts val="141"/>
              </a:spcBef>
              <a:buFont typeface="Arial"/>
              <a:buChar char="•"/>
              <a:defRPr sz="1050">
                <a:solidFill>
                  <a:srgbClr val="0C244C"/>
                </a:solidFill>
                <a:latin typeface="Arial"/>
                <a:cs typeface="Arial"/>
              </a:defRPr>
            </a:lvl3pPr>
            <a:lvl4pPr marL="243000" indent="-128588">
              <a:spcBef>
                <a:spcPts val="141"/>
              </a:spcBef>
              <a:buFont typeface="Arial"/>
              <a:buChar char="•"/>
              <a:defRPr sz="1050">
                <a:solidFill>
                  <a:srgbClr val="0C244C"/>
                </a:solidFill>
                <a:latin typeface="Arial"/>
                <a:cs typeface="Arial"/>
              </a:defRPr>
            </a:lvl4pPr>
            <a:lvl5pPr marL="334125" indent="-101250">
              <a:spcBef>
                <a:spcPts val="141"/>
              </a:spcBef>
              <a:buFont typeface="Arial"/>
              <a:buChar char="•"/>
              <a:defRPr sz="10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839661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8240"/>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050" cap="none" baseline="0">
                <a:solidFill>
                  <a:srgbClr val="0C244C"/>
                </a:solidFill>
                <a:latin typeface="Arial"/>
                <a:cs typeface="Arial"/>
              </a:defRPr>
            </a:lvl1pPr>
            <a:lvl2pPr marL="0" indent="0">
              <a:spcBef>
                <a:spcPts val="141"/>
              </a:spcBef>
              <a:buFontTx/>
              <a:buNone/>
              <a:defRPr sz="1050" cap="all">
                <a:solidFill>
                  <a:srgbClr val="0C244C"/>
                </a:solidFill>
                <a:latin typeface="Arial"/>
                <a:cs typeface="Arial"/>
              </a:defRPr>
            </a:lvl2pPr>
            <a:lvl3pPr marL="0" indent="-101250">
              <a:spcBef>
                <a:spcPts val="141"/>
              </a:spcBef>
              <a:buFont typeface="Arial"/>
              <a:buChar char="•"/>
              <a:defRPr sz="1050">
                <a:solidFill>
                  <a:srgbClr val="0C244C"/>
                </a:solidFill>
                <a:latin typeface="Arial"/>
                <a:cs typeface="Arial"/>
              </a:defRPr>
            </a:lvl3pPr>
            <a:lvl4pPr marL="243000" indent="-128588">
              <a:spcBef>
                <a:spcPts val="141"/>
              </a:spcBef>
              <a:buFont typeface="Arial"/>
              <a:buChar char="•"/>
              <a:defRPr sz="1050">
                <a:solidFill>
                  <a:srgbClr val="0C244C"/>
                </a:solidFill>
                <a:latin typeface="Arial"/>
                <a:cs typeface="Arial"/>
              </a:defRPr>
            </a:lvl4pPr>
            <a:lvl5pPr marL="334125" indent="-101250">
              <a:spcBef>
                <a:spcPts val="141"/>
              </a:spcBef>
              <a:buFont typeface="Arial"/>
              <a:buChar char="•"/>
              <a:defRPr sz="10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304530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8240"/>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050" cap="none" baseline="0">
                <a:solidFill>
                  <a:schemeClr val="bg1"/>
                </a:solidFill>
                <a:latin typeface="Arial"/>
                <a:cs typeface="Arial"/>
              </a:defRPr>
            </a:lvl1pPr>
            <a:lvl2pPr marL="0" indent="0">
              <a:spcBef>
                <a:spcPts val="141"/>
              </a:spcBef>
              <a:buFontTx/>
              <a:buNone/>
              <a:defRPr sz="1050" cap="all">
                <a:solidFill>
                  <a:schemeClr val="bg1"/>
                </a:solidFill>
                <a:latin typeface="Arial"/>
                <a:cs typeface="Arial"/>
              </a:defRPr>
            </a:lvl2pPr>
            <a:lvl3pPr marL="0" indent="-101250">
              <a:spcBef>
                <a:spcPts val="141"/>
              </a:spcBef>
              <a:buFont typeface="Arial"/>
              <a:buChar char="•"/>
              <a:defRPr sz="1050">
                <a:solidFill>
                  <a:schemeClr val="bg1"/>
                </a:solidFill>
                <a:latin typeface="Arial"/>
                <a:cs typeface="Arial"/>
              </a:defRPr>
            </a:lvl3pPr>
            <a:lvl4pPr marL="243000" indent="-128588">
              <a:spcBef>
                <a:spcPts val="141"/>
              </a:spcBef>
              <a:buFont typeface="Arial"/>
              <a:buChar char="•"/>
              <a:defRPr sz="1050">
                <a:solidFill>
                  <a:schemeClr val="bg1"/>
                </a:solidFill>
                <a:latin typeface="Arial"/>
                <a:cs typeface="Arial"/>
              </a:defRPr>
            </a:lvl4pPr>
            <a:lvl5pPr marL="334125" indent="-101250">
              <a:spcBef>
                <a:spcPts val="141"/>
              </a:spcBef>
              <a:buFont typeface="Arial"/>
              <a:buChar char="•"/>
              <a:defRPr sz="10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044644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8240"/>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050" cap="none" baseline="0">
                <a:solidFill>
                  <a:schemeClr val="bg1"/>
                </a:solidFill>
                <a:latin typeface="Arial"/>
                <a:cs typeface="Arial"/>
              </a:defRPr>
            </a:lvl1pPr>
            <a:lvl2pPr marL="0" indent="0">
              <a:spcBef>
                <a:spcPts val="141"/>
              </a:spcBef>
              <a:buFontTx/>
              <a:buNone/>
              <a:defRPr sz="1050" cap="all">
                <a:solidFill>
                  <a:schemeClr val="bg1"/>
                </a:solidFill>
                <a:latin typeface="Arial"/>
                <a:cs typeface="Arial"/>
              </a:defRPr>
            </a:lvl2pPr>
            <a:lvl3pPr marL="0" indent="-101250">
              <a:spcBef>
                <a:spcPts val="141"/>
              </a:spcBef>
              <a:buFont typeface="Arial"/>
              <a:buChar char="•"/>
              <a:defRPr sz="1050">
                <a:solidFill>
                  <a:schemeClr val="bg1"/>
                </a:solidFill>
                <a:latin typeface="Arial"/>
                <a:cs typeface="Arial"/>
              </a:defRPr>
            </a:lvl3pPr>
            <a:lvl4pPr marL="243000" indent="-128588">
              <a:spcBef>
                <a:spcPts val="141"/>
              </a:spcBef>
              <a:buFont typeface="Arial"/>
              <a:buChar char="•"/>
              <a:defRPr sz="1050">
                <a:solidFill>
                  <a:schemeClr val="bg1"/>
                </a:solidFill>
                <a:latin typeface="Arial"/>
                <a:cs typeface="Arial"/>
              </a:defRPr>
            </a:lvl4pPr>
            <a:lvl5pPr marL="334125" indent="-101250">
              <a:spcBef>
                <a:spcPts val="141"/>
              </a:spcBef>
              <a:buFont typeface="Arial"/>
              <a:buChar char="•"/>
              <a:defRPr sz="10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56247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8240"/>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050" cap="none" baseline="0">
                <a:solidFill>
                  <a:srgbClr val="0C244C"/>
                </a:solidFill>
                <a:latin typeface="Arial"/>
                <a:cs typeface="Arial"/>
              </a:defRPr>
            </a:lvl1pPr>
            <a:lvl2pPr marL="0" indent="0">
              <a:spcBef>
                <a:spcPts val="141"/>
              </a:spcBef>
              <a:buFontTx/>
              <a:buNone/>
              <a:defRPr sz="1050" cap="all">
                <a:solidFill>
                  <a:srgbClr val="0C244C"/>
                </a:solidFill>
                <a:latin typeface="Arial"/>
                <a:cs typeface="Arial"/>
              </a:defRPr>
            </a:lvl2pPr>
            <a:lvl3pPr marL="0" indent="-101250">
              <a:spcBef>
                <a:spcPts val="141"/>
              </a:spcBef>
              <a:buFont typeface="Arial"/>
              <a:buChar char="•"/>
              <a:defRPr sz="1050">
                <a:solidFill>
                  <a:srgbClr val="0C244C"/>
                </a:solidFill>
                <a:latin typeface="Arial"/>
                <a:cs typeface="Arial"/>
              </a:defRPr>
            </a:lvl3pPr>
            <a:lvl4pPr marL="243000" indent="-128588">
              <a:spcBef>
                <a:spcPts val="141"/>
              </a:spcBef>
              <a:buFont typeface="Arial"/>
              <a:buChar char="•"/>
              <a:defRPr sz="1050">
                <a:solidFill>
                  <a:srgbClr val="0C244C"/>
                </a:solidFill>
                <a:latin typeface="Arial"/>
                <a:cs typeface="Arial"/>
              </a:defRPr>
            </a:lvl4pPr>
            <a:lvl5pPr marL="334125" indent="-101250">
              <a:spcBef>
                <a:spcPts val="141"/>
              </a:spcBef>
              <a:buFont typeface="Arial"/>
              <a:buChar char="•"/>
              <a:defRPr sz="10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354358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8240"/>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050" cap="none" baseline="0">
                <a:solidFill>
                  <a:srgbClr val="0C244C"/>
                </a:solidFill>
                <a:latin typeface="Arial"/>
                <a:cs typeface="Arial"/>
              </a:defRPr>
            </a:lvl1pPr>
            <a:lvl2pPr marL="0" indent="0">
              <a:spcBef>
                <a:spcPts val="141"/>
              </a:spcBef>
              <a:buFontTx/>
              <a:buNone/>
              <a:defRPr sz="1050" cap="all">
                <a:solidFill>
                  <a:srgbClr val="0C244C"/>
                </a:solidFill>
                <a:latin typeface="Arial"/>
                <a:cs typeface="Arial"/>
              </a:defRPr>
            </a:lvl2pPr>
            <a:lvl3pPr marL="0" indent="-101250">
              <a:spcBef>
                <a:spcPts val="141"/>
              </a:spcBef>
              <a:buFont typeface="Arial"/>
              <a:buChar char="•"/>
              <a:defRPr sz="1050">
                <a:solidFill>
                  <a:srgbClr val="0C244C"/>
                </a:solidFill>
                <a:latin typeface="Arial"/>
                <a:cs typeface="Arial"/>
              </a:defRPr>
            </a:lvl3pPr>
            <a:lvl4pPr marL="243000" indent="-128588">
              <a:spcBef>
                <a:spcPts val="141"/>
              </a:spcBef>
              <a:buFont typeface="Arial"/>
              <a:buChar char="•"/>
              <a:defRPr sz="1050">
                <a:solidFill>
                  <a:srgbClr val="0C244C"/>
                </a:solidFill>
                <a:latin typeface="Arial"/>
                <a:cs typeface="Arial"/>
              </a:defRPr>
            </a:lvl4pPr>
            <a:lvl5pPr marL="334125" indent="-101250">
              <a:spcBef>
                <a:spcPts val="141"/>
              </a:spcBef>
              <a:buFont typeface="Arial"/>
              <a:buChar char="•"/>
              <a:defRPr sz="10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790232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8240"/>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050" cap="none" baseline="0">
                <a:solidFill>
                  <a:schemeClr val="bg1"/>
                </a:solidFill>
                <a:latin typeface="Arial"/>
                <a:cs typeface="Arial"/>
              </a:defRPr>
            </a:lvl1pPr>
            <a:lvl2pPr marL="0" indent="0">
              <a:spcBef>
                <a:spcPts val="141"/>
              </a:spcBef>
              <a:buFontTx/>
              <a:buNone/>
              <a:defRPr sz="1050" cap="all">
                <a:solidFill>
                  <a:schemeClr val="bg1"/>
                </a:solidFill>
                <a:latin typeface="Arial"/>
                <a:cs typeface="Arial"/>
              </a:defRPr>
            </a:lvl2pPr>
            <a:lvl3pPr marL="0" indent="-101250">
              <a:spcBef>
                <a:spcPts val="141"/>
              </a:spcBef>
              <a:buFont typeface="Arial"/>
              <a:buChar char="•"/>
              <a:defRPr sz="1050">
                <a:solidFill>
                  <a:schemeClr val="bg1"/>
                </a:solidFill>
                <a:latin typeface="Arial"/>
                <a:cs typeface="Arial"/>
              </a:defRPr>
            </a:lvl3pPr>
            <a:lvl4pPr marL="243000" indent="-128588">
              <a:spcBef>
                <a:spcPts val="141"/>
              </a:spcBef>
              <a:buFont typeface="Arial"/>
              <a:buChar char="•"/>
              <a:defRPr sz="1050">
                <a:solidFill>
                  <a:schemeClr val="bg1"/>
                </a:solidFill>
                <a:latin typeface="Arial"/>
                <a:cs typeface="Arial"/>
              </a:defRPr>
            </a:lvl4pPr>
            <a:lvl5pPr marL="334125" indent="-101250">
              <a:spcBef>
                <a:spcPts val="141"/>
              </a:spcBef>
              <a:buFont typeface="Arial"/>
              <a:buChar char="•"/>
              <a:defRPr sz="10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866885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8240"/>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050" cap="none" baseline="0">
                <a:solidFill>
                  <a:schemeClr val="bg1"/>
                </a:solidFill>
                <a:latin typeface="Arial"/>
                <a:cs typeface="Arial"/>
              </a:defRPr>
            </a:lvl1pPr>
            <a:lvl2pPr marL="0" indent="0">
              <a:spcBef>
                <a:spcPts val="141"/>
              </a:spcBef>
              <a:buFontTx/>
              <a:buNone/>
              <a:defRPr sz="1050" cap="all">
                <a:solidFill>
                  <a:schemeClr val="bg1"/>
                </a:solidFill>
                <a:latin typeface="Arial"/>
                <a:cs typeface="Arial"/>
              </a:defRPr>
            </a:lvl2pPr>
            <a:lvl3pPr marL="0" indent="-101250">
              <a:spcBef>
                <a:spcPts val="141"/>
              </a:spcBef>
              <a:buFont typeface="Arial"/>
              <a:buChar char="•"/>
              <a:defRPr sz="1050">
                <a:solidFill>
                  <a:schemeClr val="bg1"/>
                </a:solidFill>
                <a:latin typeface="Arial"/>
                <a:cs typeface="Arial"/>
              </a:defRPr>
            </a:lvl3pPr>
            <a:lvl4pPr marL="243000" indent="-128588">
              <a:spcBef>
                <a:spcPts val="141"/>
              </a:spcBef>
              <a:buFont typeface="Arial"/>
              <a:buChar char="•"/>
              <a:defRPr sz="1050">
                <a:solidFill>
                  <a:schemeClr val="bg1"/>
                </a:solidFill>
                <a:latin typeface="Arial"/>
                <a:cs typeface="Arial"/>
              </a:defRPr>
            </a:lvl4pPr>
            <a:lvl5pPr marL="334125" indent="-101250">
              <a:spcBef>
                <a:spcPts val="141"/>
              </a:spcBef>
              <a:buFont typeface="Arial"/>
              <a:buChar char="•"/>
              <a:defRPr sz="10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683956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104706"/>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467261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0848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Tree>
    <p:extLst>
      <p:ext uri="{BB962C8B-B14F-4D97-AF65-F5344CB8AC3E}">
        <p14:creationId xmlns:p14="http://schemas.microsoft.com/office/powerpoint/2010/main" val="136211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Tree>
    <p:extLst>
      <p:ext uri="{BB962C8B-B14F-4D97-AF65-F5344CB8AC3E}">
        <p14:creationId xmlns:p14="http://schemas.microsoft.com/office/powerpoint/2010/main" val="1933257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0848531"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Tree>
    <p:extLst>
      <p:ext uri="{BB962C8B-B14F-4D97-AF65-F5344CB8AC3E}">
        <p14:creationId xmlns:p14="http://schemas.microsoft.com/office/powerpoint/2010/main" val="3261534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Tree>
    <p:extLst>
      <p:ext uri="{BB962C8B-B14F-4D97-AF65-F5344CB8AC3E}">
        <p14:creationId xmlns:p14="http://schemas.microsoft.com/office/powerpoint/2010/main" val="1638082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D86075"/>
                </a:solidFill>
              </a:rPr>
              <a:t>Click to edit Master title style</a:t>
            </a:r>
            <a:endParaRPr lang="en-US" sz="2475"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2" name="Round Diagonal Corner Rectangle 16">
            <a:extLst>
              <a:ext uri="{FF2B5EF4-FFF2-40B4-BE49-F238E27FC236}">
                <a16:creationId xmlns:a16="http://schemas.microsoft.com/office/drawing/2014/main" id="{C344D335-2A2F-3A47-8AEE-817FAF5A2690}"/>
              </a:ext>
            </a:extLst>
          </p:cNvPr>
          <p:cNvSpPr/>
          <p:nvPr/>
        </p:nvSpPr>
        <p:spPr>
          <a:xfrm flipH="1">
            <a:off x="1" y="206896"/>
            <a:ext cx="8208235" cy="1556792"/>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7" name="Title Placeholder 1">
            <a:extLst>
              <a:ext uri="{FF2B5EF4-FFF2-40B4-BE49-F238E27FC236}">
                <a16:creationId xmlns:a16="http://schemas.microsoft.com/office/drawing/2014/main" id="{8C6572C9-2329-DF45-B2CD-D0857794F3F8}"/>
              </a:ext>
            </a:extLst>
          </p:cNvPr>
          <p:cNvSpPr txBox="1">
            <a:spLocks/>
          </p:cNvSpPr>
          <p:nvPr/>
        </p:nvSpPr>
        <p:spPr>
          <a:xfrm>
            <a:off x="584830" y="476672"/>
            <a:ext cx="5871212" cy="1143000"/>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t>Click to edit Master title style</a:t>
            </a:r>
            <a:endParaRPr lang="en-US" sz="2475" dirty="0"/>
          </a:p>
        </p:txBody>
      </p:sp>
    </p:spTree>
    <p:extLst>
      <p:ext uri="{BB962C8B-B14F-4D97-AF65-F5344CB8AC3E}">
        <p14:creationId xmlns:p14="http://schemas.microsoft.com/office/powerpoint/2010/main" val="3044594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447203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0C244C"/>
                </a:solidFill>
              </a:rPr>
              <a:t>Click to edit Master title style</a:t>
            </a:r>
            <a:endParaRPr lang="en-US" sz="2475" dirty="0">
              <a:solidFill>
                <a:srgbClr val="0C244C"/>
              </a:solidFill>
            </a:endParaRPr>
          </a:p>
        </p:txBody>
      </p:sp>
    </p:spTree>
    <p:extLst>
      <p:ext uri="{BB962C8B-B14F-4D97-AF65-F5344CB8AC3E}">
        <p14:creationId xmlns:p14="http://schemas.microsoft.com/office/powerpoint/2010/main" val="2472675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0C244C"/>
                </a:solidFill>
              </a:rPr>
              <a:t>Click to edit Master title style</a:t>
            </a:r>
            <a:endParaRPr lang="en-US" sz="2475" dirty="0">
              <a:solidFill>
                <a:srgbClr val="0C244C"/>
              </a:solidFill>
            </a:endParaRPr>
          </a:p>
        </p:txBody>
      </p:sp>
    </p:spTree>
    <p:extLst>
      <p:ext uri="{BB962C8B-B14F-4D97-AF65-F5344CB8AC3E}">
        <p14:creationId xmlns:p14="http://schemas.microsoft.com/office/powerpoint/2010/main" val="1685180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63B1A4"/>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1573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74176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104706"/>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738518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0316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99369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45798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721232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092670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870676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330108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382304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153636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6982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104706"/>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190908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24852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72379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013"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35482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4"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56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2306645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p:nvSpPr>
        <p:spPr>
          <a:xfrm rot="16200000">
            <a:off x="1251736" y="1336495"/>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56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9" y="2118083"/>
            <a:ext cx="4128459" cy="2952328"/>
          </a:xfrm>
          <a:prstGeom prst="rect">
            <a:avLst/>
          </a:prstGeom>
        </p:spPr>
        <p:txBody>
          <a:bodyPr>
            <a:noAutofit/>
          </a:bodyPr>
          <a:lstStyle>
            <a:lvl1pPr marL="0" indent="0" algn="l">
              <a:buFontTx/>
              <a:buNone/>
              <a:defRPr sz="900" b="0">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1465093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3"/>
            <a:ext cx="12192000" cy="6326709"/>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56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p:nvSpPr>
        <p:spPr>
          <a:xfrm rot="16200000">
            <a:off x="1251736" y="1336495"/>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900" b="0">
                <a:solidFill>
                  <a:srgbClr val="0C244C"/>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24419011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40"/>
            <a:ext cx="4944532" cy="2648599"/>
          </a:xfrm>
          <a:prstGeom prst="rect">
            <a:avLst/>
          </a:prstGeom>
        </p:spPr>
        <p:txBody>
          <a:bodyPr>
            <a:noAutofit/>
          </a:bodyPr>
          <a:lstStyle>
            <a:lvl1pPr marL="0" indent="0" algn="l">
              <a:buFontTx/>
              <a:buNone/>
              <a:defRPr sz="1350" b="1">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Tree>
    <p:extLst>
      <p:ext uri="{BB962C8B-B14F-4D97-AF65-F5344CB8AC3E}">
        <p14:creationId xmlns:p14="http://schemas.microsoft.com/office/powerpoint/2010/main" val="10301623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5" y="2276875"/>
            <a:ext cx="4944532" cy="698745"/>
          </a:xfrm>
          <a:prstGeom prst="rect">
            <a:avLst/>
          </a:prstGeom>
        </p:spPr>
        <p:txBody>
          <a:bodyPr>
            <a:noAutofit/>
          </a:bodyPr>
          <a:lstStyle>
            <a:lvl1pPr marL="0" indent="0" algn="ctr">
              <a:buFontTx/>
              <a:buNone/>
              <a:defRPr sz="3000" b="1">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9" cy="300082"/>
          </a:xfrm>
          <a:prstGeom prst="rect">
            <a:avLst/>
          </a:prstGeom>
          <a:noFill/>
        </p:spPr>
        <p:txBody>
          <a:bodyPr wrap="square" rtlCol="0">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lang="en-AU" sz="1350" b="0" i="0" kern="1200" spc="169"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40" y="2076412"/>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35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71"/>
            <a:ext cx="3053808" cy="837935"/>
          </a:xfrm>
          <a:prstGeom prst="rect">
            <a:avLst/>
          </a:prstGeom>
        </p:spPr>
      </p:pic>
    </p:spTree>
    <p:extLst>
      <p:ext uri="{BB962C8B-B14F-4D97-AF65-F5344CB8AC3E}">
        <p14:creationId xmlns:p14="http://schemas.microsoft.com/office/powerpoint/2010/main" val="3174246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572115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19403" y="2060849"/>
            <a:ext cx="10608997"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91047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104706"/>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37738866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413792"/>
            <a:ext cx="104648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2" name="Picture 1" descr="CaritasAU_MasterLogo-descriptor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6160" y="5858212"/>
            <a:ext cx="3840427" cy="477501"/>
          </a:xfrm>
          <a:prstGeom prst="rect">
            <a:avLst/>
          </a:prstGeom>
        </p:spPr>
      </p:pic>
      <p:sp>
        <p:nvSpPr>
          <p:cNvPr id="15" name="Picture Placeholder 4"/>
          <p:cNvSpPr>
            <a:spLocks noGrp="1"/>
          </p:cNvSpPr>
          <p:nvPr>
            <p:ph type="pic" sz="quarter" idx="10"/>
          </p:nvPr>
        </p:nvSpPr>
        <p:spPr>
          <a:xfrm>
            <a:off x="1583267" y="2433240"/>
            <a:ext cx="2918884" cy="2147888"/>
          </a:xfrm>
          <a:prstGeom prst="rect">
            <a:avLst/>
          </a:prstGeom>
        </p:spPr>
        <p:txBody>
          <a:bodyPr vert="horz"/>
          <a:lstStyle>
            <a:lvl1pPr>
              <a:defRPr sz="1050">
                <a:latin typeface="Arial"/>
                <a:cs typeface="Arial"/>
              </a:defRPr>
            </a:lvl1pPr>
          </a:lstStyle>
          <a:p>
            <a:endParaRPr lang="en-US"/>
          </a:p>
        </p:txBody>
      </p:sp>
      <p:sp>
        <p:nvSpPr>
          <p:cNvPr id="16" name="Picture Placeholder 4"/>
          <p:cNvSpPr>
            <a:spLocks noGrp="1"/>
          </p:cNvSpPr>
          <p:nvPr>
            <p:ph type="pic" sz="quarter" idx="11"/>
          </p:nvPr>
        </p:nvSpPr>
        <p:spPr>
          <a:xfrm>
            <a:off x="4617277" y="2433240"/>
            <a:ext cx="2918884"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7706825" y="2433240"/>
            <a:ext cx="2918884"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523003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video,table, graph slide">
    <p:bg>
      <p:bgPr>
        <a:solidFill>
          <a:srgbClr val="006A8A"/>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002961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6383866" y="5301209"/>
            <a:ext cx="4944532"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6383867" y="1762126"/>
            <a:ext cx="4944533" cy="3395663"/>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888100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3407702" y="1329760"/>
            <a:ext cx="5376597"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p>
        </p:txBody>
      </p:sp>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8" name="Text Placeholder 15"/>
          <p:cNvSpPr>
            <a:spLocks noGrp="1"/>
          </p:cNvSpPr>
          <p:nvPr>
            <p:ph type="body" sz="quarter" idx="11"/>
          </p:nvPr>
        </p:nvSpPr>
        <p:spPr>
          <a:xfrm>
            <a:off x="3791744" y="1551288"/>
            <a:ext cx="4608512"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26532050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11" name="Text Placeholder 15"/>
          <p:cNvSpPr>
            <a:spLocks noGrp="1"/>
          </p:cNvSpPr>
          <p:nvPr>
            <p:ph type="body" sz="quarter" idx="11"/>
          </p:nvPr>
        </p:nvSpPr>
        <p:spPr>
          <a:xfrm>
            <a:off x="6768075" y="6558556"/>
            <a:ext cx="521084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1055620" y="3800047"/>
            <a:ext cx="3456384"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659210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719403" y="3871598"/>
            <a:ext cx="10608997"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805111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hank you tag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a:defRPr sz="1000">
                <a:solidFill>
                  <a:schemeClr val="bg1"/>
                </a:solidFill>
                <a:latin typeface="Arial"/>
                <a:cs typeface="Arial"/>
              </a:defRPr>
            </a:lvl1pPr>
          </a:lstStyle>
          <a:p>
            <a:r>
              <a:rPr lang="en-US"/>
              <a:t>Last updated: </a:t>
            </a:r>
            <a:fld id="{EE8934FF-BD4A-0141-A604-8E0ACB03DCC7}" type="datetimeFigureOut">
              <a:rPr lang="en-US" smtClean="0"/>
              <a:pPr/>
              <a:t>3/15/2021</a:t>
            </a:fld>
            <a:endParaRPr lang="en-US"/>
          </a:p>
        </p:txBody>
      </p:sp>
      <p:pic>
        <p:nvPicPr>
          <p:cNvPr id="5" name="Picture 4" descr="Thank you.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23983" y="1484785"/>
            <a:ext cx="6144359" cy="1450751"/>
          </a:xfrm>
          <a:prstGeom prst="rect">
            <a:avLst/>
          </a:prstGeom>
        </p:spPr>
      </p:pic>
      <p:grpSp>
        <p:nvGrpSpPr>
          <p:cNvPr id="7" name="Group 6"/>
          <p:cNvGrpSpPr/>
          <p:nvPr userDrawn="1"/>
        </p:nvGrpSpPr>
        <p:grpSpPr>
          <a:xfrm>
            <a:off x="573963" y="3298639"/>
            <a:ext cx="13490923" cy="1510427"/>
            <a:chOff x="430472" y="3298638"/>
            <a:chExt cx="10118192" cy="1510427"/>
          </a:xfrm>
        </p:grpSpPr>
        <p:sp>
          <p:nvSpPr>
            <p:cNvPr id="8" name="Rectangle 7"/>
            <p:cNvSpPr/>
            <p:nvPr userDrawn="1"/>
          </p:nvSpPr>
          <p:spPr>
            <a:xfrm>
              <a:off x="539552" y="3298638"/>
              <a:ext cx="10009112" cy="646331"/>
            </a:xfrm>
            <a:prstGeom prst="rect">
              <a:avLst/>
            </a:prstGeom>
          </p:spPr>
          <p:txBody>
            <a:bodyPr wrap="square">
              <a:spAutoFit/>
            </a:bodyPr>
            <a:lstStyle/>
            <a:p>
              <a:r>
                <a:rPr lang="en-AU" sz="1800" i="0" kern="1200">
                  <a:solidFill>
                    <a:schemeClr val="bg1"/>
                  </a:solidFill>
                  <a:latin typeface="Felt Tip Roman" panose="03080502040305020204" pitchFamily="66" charset="0"/>
                  <a:ea typeface="+mn-ea"/>
                  <a:cs typeface="Arial"/>
                </a:rPr>
                <a:t>      CaritasAU               @caritasaust           </a:t>
              </a:r>
              <a:r>
                <a:rPr lang="en-AU" sz="1800" i="0" kern="1200" baseline="0">
                  <a:solidFill>
                    <a:schemeClr val="bg1"/>
                  </a:solidFill>
                  <a:latin typeface="Felt Tip Roman" panose="03080502040305020204" pitchFamily="66" charset="0"/>
                  <a:ea typeface="+mn-ea"/>
                  <a:cs typeface="Arial"/>
                </a:rPr>
                <a:t>    </a:t>
              </a:r>
              <a:r>
                <a:rPr lang="en-AU" sz="1800" i="0" kern="1200">
                  <a:solidFill>
                    <a:schemeClr val="bg1"/>
                  </a:solidFill>
                  <a:latin typeface="Felt Tip Roman" panose="03080502040305020204" pitchFamily="66" charset="0"/>
                  <a:ea typeface="+mn-ea"/>
                  <a:cs typeface="Arial"/>
                </a:rPr>
                <a:t>@caritasaust </a:t>
              </a:r>
              <a:r>
                <a:rPr lang="en-AU" sz="1800" i="0" kern="1200" baseline="0">
                  <a:solidFill>
                    <a:schemeClr val="bg1"/>
                  </a:solidFill>
                  <a:latin typeface="Felt Tip Roman" panose="03080502040305020204" pitchFamily="66" charset="0"/>
                  <a:ea typeface="+mn-ea"/>
                  <a:cs typeface="Arial"/>
                </a:rPr>
                <a:t>              </a:t>
              </a:r>
              <a:r>
                <a:rPr lang="en-AU" sz="1800" i="0" kern="1200">
                  <a:solidFill>
                    <a:schemeClr val="bg1"/>
                  </a:solidFill>
                  <a:latin typeface="Felt Tip Roman" panose="03080502040305020204" pitchFamily="66" charset="0"/>
                  <a:ea typeface="+mn-ea"/>
                  <a:cs typeface="Arial"/>
                </a:rPr>
                <a:t>caritasaustralia</a:t>
              </a:r>
            </a:p>
            <a:p>
              <a:endParaRPr lang="en-AU" sz="1800" i="0" kern="1200">
                <a:solidFill>
                  <a:schemeClr val="bg1"/>
                </a:solidFill>
                <a:latin typeface="Arial"/>
                <a:ea typeface="+mn-ea"/>
                <a:cs typeface="Arial"/>
              </a:endParaRPr>
            </a:p>
          </p:txBody>
        </p:sp>
        <p:sp>
          <p:nvSpPr>
            <p:cNvPr id="9" name="TextBox 8"/>
            <p:cNvSpPr txBox="1"/>
            <p:nvPr userDrawn="1"/>
          </p:nvSpPr>
          <p:spPr>
            <a:xfrm>
              <a:off x="2306651" y="3978068"/>
              <a:ext cx="586574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400" b="1" i="0" u="none" kern="1200" spc="600" baseline="0">
                  <a:solidFill>
                    <a:schemeClr val="bg1"/>
                  </a:solidFill>
                  <a:latin typeface="Roboto light" pitchFamily="2" charset="0"/>
                  <a:ea typeface="Roboto light" pitchFamily="2" charset="0"/>
                  <a:cs typeface="Arial"/>
                </a:rPr>
                <a:t>www.caritas.org.au</a:t>
              </a:r>
            </a:p>
            <a:p>
              <a:endParaRPr lang="en-AU" sz="2400" spc="600" baseline="0">
                <a:solidFill>
                  <a:schemeClr val="bg1"/>
                </a:solidFill>
                <a:latin typeface="Roboto Light" pitchFamily="2" charset="0"/>
                <a:ea typeface="Roboto Light" pitchFamily="2"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0472" y="3327862"/>
              <a:ext cx="397112" cy="38917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6693" y="3323891"/>
              <a:ext cx="397112" cy="393141"/>
            </a:xfrm>
            <a:prstGeom prst="rect">
              <a:avLst/>
            </a:prstGeom>
          </p:spPr>
        </p:pic>
        <p:pic>
          <p:nvPicPr>
            <p:cNvPr id="12" name="Pictur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302580" y="3322250"/>
              <a:ext cx="397112" cy="381228"/>
            </a:xfrm>
            <a:prstGeom prst="rect">
              <a:avLst/>
            </a:prstGeom>
          </p:spPr>
        </p:pic>
        <p:pic>
          <p:nvPicPr>
            <p:cNvPr id="13" name="Picture 1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585988" y="3331833"/>
              <a:ext cx="397112" cy="385199"/>
            </a:xfrm>
            <a:prstGeom prst="rect">
              <a:avLst/>
            </a:prstGeom>
          </p:spPr>
        </p:pic>
      </p:grpSp>
    </p:spTree>
    <p:extLst>
      <p:ext uri="{BB962C8B-B14F-4D97-AF65-F5344CB8AC3E}">
        <p14:creationId xmlns:p14="http://schemas.microsoft.com/office/powerpoint/2010/main" val="544308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5001"/>
            <a:ext cx="12192000" cy="3363331"/>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72472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3375"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191281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013" cap="none" baseline="0">
                <a:solidFill>
                  <a:schemeClr val="bg1">
                    <a:lumMod val="95000"/>
                  </a:schemeClr>
                </a:solidFill>
                <a:latin typeface="Arial"/>
                <a:cs typeface="Arial"/>
              </a:defRPr>
            </a:lvl1pPr>
            <a:lvl2pPr marL="0" indent="0">
              <a:spcBef>
                <a:spcPts val="141"/>
              </a:spcBef>
              <a:buFontTx/>
              <a:buNone/>
              <a:defRPr sz="1350" cap="all">
                <a:solidFill>
                  <a:schemeClr val="bg1">
                    <a:lumMod val="95000"/>
                  </a:schemeClr>
                </a:solidFill>
                <a:latin typeface="Arial"/>
                <a:cs typeface="Arial"/>
              </a:defRPr>
            </a:lvl2pPr>
            <a:lvl3pPr marL="0" indent="-101250">
              <a:spcBef>
                <a:spcPts val="141"/>
              </a:spcBef>
              <a:buFont typeface="Arial"/>
              <a:buChar char="•"/>
              <a:defRPr sz="1013">
                <a:solidFill>
                  <a:schemeClr val="bg1">
                    <a:lumMod val="95000"/>
                  </a:schemeClr>
                </a:solidFill>
                <a:latin typeface="Arial"/>
                <a:cs typeface="Arial"/>
              </a:defRPr>
            </a:lvl3pPr>
            <a:lvl4pPr marL="243000" indent="-128588">
              <a:spcBef>
                <a:spcPts val="141"/>
              </a:spcBef>
              <a:buFont typeface="Arial"/>
              <a:buChar char="•"/>
              <a:defRPr sz="1013">
                <a:solidFill>
                  <a:schemeClr val="bg1">
                    <a:lumMod val="95000"/>
                  </a:schemeClr>
                </a:solidFill>
                <a:latin typeface="Arial"/>
                <a:cs typeface="Arial"/>
              </a:defRPr>
            </a:lvl4pPr>
            <a:lvl5pPr marL="334125" indent="-101250">
              <a:spcBef>
                <a:spcPts val="141"/>
              </a:spcBef>
              <a:buFont typeface="Arial"/>
              <a:buChar char="•"/>
              <a:defRPr sz="1013">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591">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291519162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2.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4"/>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35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68"/>
          <a:stretch>
            <a:fillRect/>
          </a:stretch>
        </p:blipFill>
        <p:spPr>
          <a:xfrm>
            <a:off x="10848529" y="6414551"/>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p:nvSpPr>
        <p:spPr>
          <a:xfrm>
            <a:off x="0" y="6237314"/>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35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p:nvPicPr>
        <p:blipFill>
          <a:blip r:embed="rId69"/>
          <a:stretch>
            <a:fillRect/>
          </a:stretch>
        </p:blipFill>
        <p:spPr>
          <a:xfrm>
            <a:off x="10776521" y="6378548"/>
            <a:ext cx="1210692" cy="359611"/>
          </a:xfrm>
          <a:prstGeom prst="rect">
            <a:avLst/>
          </a:prstGeom>
        </p:spPr>
      </p:pic>
    </p:spTree>
    <p:extLst>
      <p:ext uri="{BB962C8B-B14F-4D97-AF65-F5344CB8AC3E}">
        <p14:creationId xmlns:p14="http://schemas.microsoft.com/office/powerpoint/2010/main" val="35313673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 id="2147483730" r:id="rId52"/>
    <p:sldLayoutId id="2147483731" r:id="rId53"/>
    <p:sldLayoutId id="2147483732" r:id="rId54"/>
    <p:sldLayoutId id="2147483733" r:id="rId55"/>
    <p:sldLayoutId id="2147483734" r:id="rId56"/>
    <p:sldLayoutId id="2147483735" r:id="rId57"/>
    <p:sldLayoutId id="2147483737" r:id="rId58"/>
    <p:sldLayoutId id="2147483738" r:id="rId59"/>
    <p:sldLayoutId id="2147483739" r:id="rId60"/>
    <p:sldLayoutId id="2147483740" r:id="rId61"/>
    <p:sldLayoutId id="2147483741" r:id="rId62"/>
    <p:sldLayoutId id="2147483742" r:id="rId63"/>
    <p:sldLayoutId id="2147483743" r:id="rId64"/>
    <p:sldLayoutId id="2147483744" r:id="rId65"/>
    <p:sldLayoutId id="2147483745" r:id="rId66"/>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ds.org.au/disability-types-and-descriptions" TargetMode="External"/><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video" Target="https://www.youtube.com/embed/VjxFhEbCLmM"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hyperlink" Target="https://www.un.org/development/desa/disabilities/convention-on-the-rights-of-persons-with-disabilities/guiding-principles-of-the-convention.html" TargetMode="External"/><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hyperlink" Target="https://www.un.org/disabilities/documents/2019/UN-flagship-report-disability-7June.pdf" TargetMode="External"/><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hyperlink" Target="http://www.undp.org/content/undp/en/home/sustainable-development-goals.html" TargetMode="External"/><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hyperlink" Target="http://aims.caritas.org.au/sites/programs/Program%20Management%20Tools%202015%20Onward/CA-IP-PRO-004%20Disability%20Inclusive%20Development%20Guidelines.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s://www.who.int/disabilities/world_report/2011/report.pdf"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16B9C5-EC1F-4B79-B418-F212F0D8B5FF}"/>
              </a:ext>
            </a:extLst>
          </p:cNvPr>
          <p:cNvSpPr>
            <a:spLocks noGrp="1"/>
          </p:cNvSpPr>
          <p:nvPr>
            <p:ph type="body" sz="quarter" idx="4294967295"/>
          </p:nvPr>
        </p:nvSpPr>
        <p:spPr>
          <a:xfrm>
            <a:off x="683171" y="2496262"/>
            <a:ext cx="10726855" cy="3979511"/>
          </a:xfrm>
          <a:prstGeom prst="rect">
            <a:avLst/>
          </a:prstGeom>
        </p:spPr>
        <p:txBody>
          <a:bodyPr/>
          <a:lstStyle/>
          <a:p>
            <a:pPr marL="0" indent="0">
              <a:buNone/>
            </a:pPr>
            <a:r>
              <a:rPr lang="en-AU" altLang="en-US" sz="1400" b="1" dirty="0">
                <a:latin typeface="+mj-lt"/>
                <a:cs typeface="Calibri" panose="020F0502020204030204" pitchFamily="34" charset="0"/>
              </a:rPr>
              <a:t>How to use this resource:</a:t>
            </a:r>
          </a:p>
          <a:p>
            <a:pPr>
              <a:tabLst>
                <a:tab pos="3227388" algn="l"/>
              </a:tabLst>
            </a:pPr>
            <a:r>
              <a:rPr lang="en-AU" altLang="en-US" sz="1400" dirty="0">
                <a:latin typeface="+mj-lt"/>
                <a:cs typeface="Calibri" panose="020F0502020204030204" pitchFamily="34" charset="0"/>
              </a:rPr>
              <a:t>This slide deck is intended for use in a classroom presentation to students. </a:t>
            </a:r>
          </a:p>
          <a:p>
            <a:pPr>
              <a:tabLst>
                <a:tab pos="3227388" algn="l"/>
              </a:tabLst>
            </a:pPr>
            <a:r>
              <a:rPr lang="en-AU" altLang="en-US" sz="1400" dirty="0">
                <a:latin typeface="+mj-lt"/>
                <a:cs typeface="Calibri" panose="020F0502020204030204" pitchFamily="34" charset="0"/>
              </a:rPr>
              <a:t>Additional information and discussion prompters for teachers are in the ‘Notes’ section of this PowerPoint. </a:t>
            </a:r>
          </a:p>
          <a:p>
            <a:pPr>
              <a:tabLst>
                <a:tab pos="3227388" algn="l"/>
              </a:tabLst>
            </a:pPr>
            <a:endParaRPr lang="en-AU" altLang="en-US" sz="1400" dirty="0">
              <a:latin typeface="+mj-lt"/>
              <a:cs typeface="Calibri" panose="020F0502020204030204" pitchFamily="34" charset="0"/>
            </a:endParaRPr>
          </a:p>
          <a:p>
            <a:pPr marL="0" indent="0">
              <a:buNone/>
              <a:tabLst>
                <a:tab pos="3227388" algn="l"/>
              </a:tabLst>
            </a:pPr>
            <a:r>
              <a:rPr lang="en-AU" altLang="en-US" sz="1400" b="1" dirty="0">
                <a:latin typeface="+mj-lt"/>
                <a:cs typeface="Calibri" panose="020F0502020204030204" pitchFamily="34" charset="0"/>
              </a:rPr>
              <a:t>Copyright Information</a:t>
            </a:r>
          </a:p>
          <a:p>
            <a:pPr>
              <a:tabLst>
                <a:tab pos="3227388" algn="l"/>
              </a:tabLst>
            </a:pPr>
            <a:r>
              <a:rPr lang="en-AU" altLang="en-US" sz="1400" dirty="0">
                <a:latin typeface="+mj-lt"/>
                <a:cs typeface="Calibri" panose="020F0502020204030204" pitchFamily="34"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p>
          <a:p>
            <a:pPr>
              <a:tabLst>
                <a:tab pos="3227388" algn="l"/>
              </a:tabLst>
            </a:pPr>
            <a:r>
              <a:rPr lang="en-AU" altLang="en-US" sz="1400" dirty="0">
                <a:latin typeface="+mj-lt"/>
                <a:cs typeface="Calibri" panose="020F0502020204030204" pitchFamily="34" charset="0"/>
              </a:rPr>
              <a:t>If you do edit this presentation, please ensure content and photos from this resources remain with the appropriate credit to Caritas Australia and the photographers. </a:t>
            </a:r>
          </a:p>
          <a:p>
            <a:pPr>
              <a:tabLst>
                <a:tab pos="3227388" algn="l"/>
              </a:tabLst>
            </a:pPr>
            <a:endParaRPr lang="en-AU" altLang="en-US" sz="1400" dirty="0">
              <a:latin typeface="+mj-lt"/>
              <a:cs typeface="Calibri" panose="020F0502020204030204" pitchFamily="34" charset="0"/>
            </a:endParaRPr>
          </a:p>
          <a:p>
            <a:pPr marL="0" indent="0">
              <a:buNone/>
            </a:pPr>
            <a:r>
              <a:rPr lang="en-US" sz="1400" b="1" dirty="0">
                <a:latin typeface="+mj-lt"/>
                <a:cs typeface="Calibri" panose="020F0502020204030204" pitchFamily="34" charset="0"/>
              </a:rPr>
              <a:t>Links to external sites </a:t>
            </a:r>
          </a:p>
          <a:p>
            <a:r>
              <a:rPr lang="en-US" sz="1400" dirty="0">
                <a:latin typeface="+mj-lt"/>
                <a:cs typeface="Calibri" panose="020F0502020204030204" pitchFamily="34" charset="0"/>
              </a:rPr>
              <a:t>This resource contains links to external web sites. Caritas Australia takes no responsibility for the content of such sites, nor do links to such sites imply endorsement of the views expressed therein. External links are provided for informational purposes only. </a:t>
            </a:r>
          </a:p>
          <a:p>
            <a:endParaRPr lang="en-AU" sz="1400" dirty="0">
              <a:latin typeface="+mj-lt"/>
              <a:cs typeface="Calibri" panose="020F0502020204030204" pitchFamily="34" charset="0"/>
            </a:endParaRPr>
          </a:p>
        </p:txBody>
      </p:sp>
      <p:sp>
        <p:nvSpPr>
          <p:cNvPr id="11" name="Title 10">
            <a:extLst>
              <a:ext uri="{FF2B5EF4-FFF2-40B4-BE49-F238E27FC236}">
                <a16:creationId xmlns:a16="http://schemas.microsoft.com/office/drawing/2014/main" id="{97568A2C-4A89-5A4C-AE69-1003D2C4C8BD}"/>
              </a:ext>
            </a:extLst>
          </p:cNvPr>
          <p:cNvSpPr>
            <a:spLocks noGrp="1"/>
          </p:cNvSpPr>
          <p:nvPr>
            <p:ph type="ctrTitle"/>
          </p:nvPr>
        </p:nvSpPr>
        <p:spPr>
          <a:xfrm>
            <a:off x="408871" y="382227"/>
            <a:ext cx="9144000" cy="718785"/>
          </a:xfrm>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PRESENTER</a:t>
            </a:r>
            <a:r>
              <a:rPr lang="en-AU" sz="3600" dirty="0"/>
              <a:t> INFORMATION</a:t>
            </a:r>
            <a:r>
              <a:rPr lang="en-AU" sz="3600" b="0" dirty="0"/>
              <a:t>​</a:t>
            </a:r>
            <a:endParaRPr lang="en-US" sz="3600" dirty="0"/>
          </a:p>
        </p:txBody>
      </p:sp>
    </p:spTree>
    <p:extLst>
      <p:ext uri="{BB962C8B-B14F-4D97-AF65-F5344CB8AC3E}">
        <p14:creationId xmlns:p14="http://schemas.microsoft.com/office/powerpoint/2010/main" val="1696896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DDD7"/>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07D500B-EA8C-CC4A-866A-3B2EA13CFDE3}"/>
              </a:ext>
            </a:extLst>
          </p:cNvPr>
          <p:cNvSpPr txBox="1">
            <a:spLocks/>
          </p:cNvSpPr>
          <p:nvPr/>
        </p:nvSpPr>
        <p:spPr>
          <a:xfrm>
            <a:off x="4162711" y="2423252"/>
            <a:ext cx="3866577" cy="1772828"/>
          </a:xfrm>
          <a:prstGeom prst="rect">
            <a:avLst/>
          </a:prstGeom>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en-US" sz="3600" b="1" dirty="0">
                <a:solidFill>
                  <a:srgbClr val="0C244C"/>
                </a:solidFill>
                <a:latin typeface="Adobe Garamond Pro Bold" panose="02020502060506020403" pitchFamily="18" charset="77"/>
              </a:rPr>
              <a:t>Disability is understood to be a human rights issues.</a:t>
            </a:r>
            <a:r>
              <a:rPr lang="en-US" sz="3600" b="1" dirty="0">
                <a:latin typeface="Adobe Garamond Pro Bold" panose="02020502060506020403" pitchFamily="18" charset="77"/>
              </a:rPr>
              <a:t> </a:t>
            </a:r>
            <a:endParaRPr lang="en-US" sz="2800" dirty="0">
              <a:latin typeface="Adobe Garamond Pro" panose="02020502060506020403" pitchFamily="18" charset="77"/>
            </a:endParaRPr>
          </a:p>
        </p:txBody>
      </p:sp>
      <p:sp>
        <p:nvSpPr>
          <p:cNvPr id="7" name="Freeform: Shape 3">
            <a:extLst>
              <a:ext uri="{FF2B5EF4-FFF2-40B4-BE49-F238E27FC236}">
                <a16:creationId xmlns:a16="http://schemas.microsoft.com/office/drawing/2014/main" id="{7A6ADC67-3CE9-3247-B7AA-432322B27B6B}"/>
              </a:ext>
            </a:extLst>
          </p:cNvPr>
          <p:cNvSpPr>
            <a:spLocks noChangeAspect="1"/>
          </p:cNvSpPr>
          <p:nvPr/>
        </p:nvSpPr>
        <p:spPr>
          <a:xfrm>
            <a:off x="3869216" y="2094896"/>
            <a:ext cx="328356" cy="32835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85F74"/>
          </a:solidFill>
          <a:ln w="9525" cap="flat">
            <a:noFill/>
            <a:prstDash val="solid"/>
            <a:miter/>
          </a:ln>
        </p:spPr>
        <p:txBody>
          <a:bodyPr rtlCol="0" anchor="ctr"/>
          <a:lstStyle/>
          <a:p>
            <a:endParaRPr lang="en-AU"/>
          </a:p>
        </p:txBody>
      </p:sp>
      <p:sp>
        <p:nvSpPr>
          <p:cNvPr id="8" name="Freeform: Shape 5">
            <a:extLst>
              <a:ext uri="{FF2B5EF4-FFF2-40B4-BE49-F238E27FC236}">
                <a16:creationId xmlns:a16="http://schemas.microsoft.com/office/drawing/2014/main" id="{099F0B36-9790-664C-B831-9F55CDAF6520}"/>
              </a:ext>
            </a:extLst>
          </p:cNvPr>
          <p:cNvSpPr>
            <a:spLocks noChangeAspect="1"/>
          </p:cNvSpPr>
          <p:nvPr/>
        </p:nvSpPr>
        <p:spPr>
          <a:xfrm>
            <a:off x="8029288" y="4088515"/>
            <a:ext cx="215130" cy="21513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85F74"/>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575697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6CC4617-19CC-4E08-B71F-35F8377426A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1666" b="11666"/>
          <a:stretch/>
        </p:blipFill>
        <p:spPr>
          <a:xfrm>
            <a:off x="0" y="9525"/>
            <a:ext cx="12192000" cy="6232111"/>
          </a:xfrm>
        </p:spPr>
      </p:pic>
      <p:sp>
        <p:nvSpPr>
          <p:cNvPr id="9" name="Text Placeholder 8">
            <a:extLst>
              <a:ext uri="{FF2B5EF4-FFF2-40B4-BE49-F238E27FC236}">
                <a16:creationId xmlns:a16="http://schemas.microsoft.com/office/drawing/2014/main" id="{7D6AE615-306C-4856-8F3E-313B1152B96E}"/>
              </a:ext>
            </a:extLst>
          </p:cNvPr>
          <p:cNvSpPr>
            <a:spLocks noGrp="1"/>
          </p:cNvSpPr>
          <p:nvPr>
            <p:ph type="body" sz="quarter" idx="11"/>
          </p:nvPr>
        </p:nvSpPr>
        <p:spPr/>
        <p:txBody>
          <a:bodyPr/>
          <a:lstStyle/>
          <a:p>
            <a:r>
              <a:rPr lang="en-AU" sz="800" dirty="0">
                <a:solidFill>
                  <a:schemeClr val="bg1"/>
                </a:solidFill>
              </a:rPr>
              <a:t>Photo Credit: Richard Wainwright</a:t>
            </a:r>
          </a:p>
        </p:txBody>
      </p:sp>
      <p:sp>
        <p:nvSpPr>
          <p:cNvPr id="8" name="Round Diagonal Corner of Rectangle 7">
            <a:extLst>
              <a:ext uri="{FF2B5EF4-FFF2-40B4-BE49-F238E27FC236}">
                <a16:creationId xmlns:a16="http://schemas.microsoft.com/office/drawing/2014/main" id="{8634C426-0BE9-DB40-AFF2-151B43D5F36B}"/>
              </a:ext>
            </a:extLst>
          </p:cNvPr>
          <p:cNvSpPr/>
          <p:nvPr/>
        </p:nvSpPr>
        <p:spPr>
          <a:xfrm rot="16200000">
            <a:off x="3472834" y="1833842"/>
            <a:ext cx="1615117" cy="6841783"/>
          </a:xfrm>
          <a:prstGeom prst="round2Diag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39F4512-12AB-B540-9B2C-C1516B5E95A1}"/>
              </a:ext>
            </a:extLst>
          </p:cNvPr>
          <p:cNvSpPr txBox="1"/>
          <p:nvPr/>
        </p:nvSpPr>
        <p:spPr>
          <a:xfrm>
            <a:off x="1114343" y="4785842"/>
            <a:ext cx="6177280" cy="830997"/>
          </a:xfrm>
          <a:prstGeom prst="rect">
            <a:avLst/>
          </a:prstGeom>
          <a:noFill/>
        </p:spPr>
        <p:txBody>
          <a:bodyPr wrap="square" rtlCol="0">
            <a:spAutoFit/>
          </a:bodyPr>
          <a:lstStyle/>
          <a:p>
            <a:r>
              <a:rPr lang="en-US" sz="2400" dirty="0">
                <a:solidFill>
                  <a:schemeClr val="bg1"/>
                </a:solidFill>
              </a:rPr>
              <a:t>15% of the world’s population are living with a disability.</a:t>
            </a:r>
          </a:p>
        </p:txBody>
      </p:sp>
      <p:sp>
        <p:nvSpPr>
          <p:cNvPr id="13" name="Text Placeholder 8">
            <a:extLst>
              <a:ext uri="{FF2B5EF4-FFF2-40B4-BE49-F238E27FC236}">
                <a16:creationId xmlns:a16="http://schemas.microsoft.com/office/drawing/2014/main" id="{08E2437A-89D1-4064-BF2E-C05ADA81B208}"/>
              </a:ext>
            </a:extLst>
          </p:cNvPr>
          <p:cNvSpPr txBox="1">
            <a:spLocks/>
          </p:cNvSpPr>
          <p:nvPr/>
        </p:nvSpPr>
        <p:spPr>
          <a:xfrm>
            <a:off x="3078664" y="5739970"/>
            <a:ext cx="4896544" cy="222065"/>
          </a:xfrm>
          <a:prstGeom prst="rect">
            <a:avLst/>
          </a:prstGeom>
        </p:spPr>
        <p:txBody>
          <a:bodyPr>
            <a:noAutofit/>
          </a:bodyPr>
          <a:lstStyle>
            <a:lvl1pPr marL="0" indent="0" algn="r" defTabSz="457200" rtl="0" eaLnBrk="1" latinLnBrk="0" hangingPunct="1">
              <a:spcBef>
                <a:spcPct val="20000"/>
              </a:spcBef>
              <a:buFontTx/>
              <a:buNone/>
              <a:defRPr sz="1000" kern="1200">
                <a:solidFill>
                  <a:schemeClr val="tx1"/>
                </a:solidFill>
                <a:latin typeface="Arial"/>
                <a:ea typeface="+mn-ea"/>
                <a:cs typeface="+mn-cs"/>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AU" dirty="0">
                <a:solidFill>
                  <a:schemeClr val="bg1"/>
                </a:solidFill>
              </a:rPr>
              <a:t>* World report on disability.  World health organisation and world bank, 2011</a:t>
            </a:r>
          </a:p>
        </p:txBody>
      </p:sp>
    </p:spTree>
    <p:extLst>
      <p:ext uri="{BB962C8B-B14F-4D97-AF65-F5344CB8AC3E}">
        <p14:creationId xmlns:p14="http://schemas.microsoft.com/office/powerpoint/2010/main" val="835032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676100B-E342-4F8E-9DF1-9BB9B5C98DB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1777" b="11777"/>
          <a:stretch/>
        </p:blipFill>
        <p:spPr>
          <a:xfrm>
            <a:off x="0" y="22588"/>
            <a:ext cx="12200594" cy="6217920"/>
          </a:xfrm>
        </p:spPr>
      </p:pic>
      <p:sp>
        <p:nvSpPr>
          <p:cNvPr id="3" name="Text Placeholder 2">
            <a:extLst>
              <a:ext uri="{FF2B5EF4-FFF2-40B4-BE49-F238E27FC236}">
                <a16:creationId xmlns:a16="http://schemas.microsoft.com/office/drawing/2014/main" id="{8B9A81A2-E786-453C-AA30-687BA1CFCBC6}"/>
              </a:ext>
            </a:extLst>
          </p:cNvPr>
          <p:cNvSpPr>
            <a:spLocks noGrp="1"/>
          </p:cNvSpPr>
          <p:nvPr>
            <p:ph type="body" sz="quarter" idx="11"/>
          </p:nvPr>
        </p:nvSpPr>
        <p:spPr/>
        <p:txBody>
          <a:bodyPr/>
          <a:lstStyle/>
          <a:p>
            <a:r>
              <a:rPr lang="en-AU" sz="800" dirty="0"/>
              <a:t>Photo credit: </a:t>
            </a:r>
            <a:r>
              <a:rPr lang="en-AU" sz="800" dirty="0" err="1"/>
              <a:t>Pilirani</a:t>
            </a:r>
            <a:r>
              <a:rPr lang="en-AU" sz="800" dirty="0"/>
              <a:t> </a:t>
            </a:r>
            <a:r>
              <a:rPr lang="en-AU" sz="800" dirty="0" err="1"/>
              <a:t>Chimombo</a:t>
            </a:r>
            <a:endParaRPr lang="en-AU" sz="800" dirty="0"/>
          </a:p>
        </p:txBody>
      </p:sp>
      <p:sp>
        <p:nvSpPr>
          <p:cNvPr id="11" name="Round Diagonal Corner of Rectangle 10">
            <a:extLst>
              <a:ext uri="{FF2B5EF4-FFF2-40B4-BE49-F238E27FC236}">
                <a16:creationId xmlns:a16="http://schemas.microsoft.com/office/drawing/2014/main" id="{1AFB8024-B675-C941-A985-EF1FAE63A9D0}"/>
              </a:ext>
            </a:extLst>
          </p:cNvPr>
          <p:cNvSpPr/>
          <p:nvPr/>
        </p:nvSpPr>
        <p:spPr>
          <a:xfrm rot="16200000">
            <a:off x="8748440" y="31155"/>
            <a:ext cx="2975522" cy="3403602"/>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34221DD-F36C-6944-A3DA-A17D41BB9196}"/>
              </a:ext>
            </a:extLst>
          </p:cNvPr>
          <p:cNvSpPr txBox="1"/>
          <p:nvPr/>
        </p:nvSpPr>
        <p:spPr>
          <a:xfrm>
            <a:off x="8737600" y="567342"/>
            <a:ext cx="2997199" cy="1569660"/>
          </a:xfrm>
          <a:prstGeom prst="rect">
            <a:avLst/>
          </a:prstGeom>
          <a:noFill/>
        </p:spPr>
        <p:txBody>
          <a:bodyPr wrap="square" rtlCol="0">
            <a:spAutoFit/>
          </a:bodyPr>
          <a:lstStyle/>
          <a:p>
            <a:r>
              <a:rPr lang="en-US" sz="2400" dirty="0">
                <a:solidFill>
                  <a:schemeClr val="bg1"/>
                </a:solidFill>
              </a:rPr>
              <a:t>80% of people living with a disability live in a developing country.</a:t>
            </a:r>
          </a:p>
        </p:txBody>
      </p:sp>
      <p:sp>
        <p:nvSpPr>
          <p:cNvPr id="13" name="Text Placeholder 8">
            <a:extLst>
              <a:ext uri="{FF2B5EF4-FFF2-40B4-BE49-F238E27FC236}">
                <a16:creationId xmlns:a16="http://schemas.microsoft.com/office/drawing/2014/main" id="{0EA5CB9B-9C7C-AA44-BFAE-C2F6511EA79E}"/>
              </a:ext>
            </a:extLst>
          </p:cNvPr>
          <p:cNvSpPr txBox="1">
            <a:spLocks/>
          </p:cNvSpPr>
          <p:nvPr/>
        </p:nvSpPr>
        <p:spPr>
          <a:xfrm>
            <a:off x="8810435" y="2608191"/>
            <a:ext cx="2924364" cy="247721"/>
          </a:xfrm>
          <a:prstGeom prst="rect">
            <a:avLst/>
          </a:prstGeom>
        </p:spPr>
        <p:txBody>
          <a:bodyPr>
            <a:noAutofit/>
          </a:bodyPr>
          <a:lstStyle>
            <a:lvl1pPr marL="0" indent="0" algn="r" defTabSz="457200" rtl="0" eaLnBrk="1" latinLnBrk="0" hangingPunct="1">
              <a:spcBef>
                <a:spcPct val="20000"/>
              </a:spcBef>
              <a:buFontTx/>
              <a:buNone/>
              <a:defRPr sz="1000" kern="1200">
                <a:solidFill>
                  <a:schemeClr val="tx1"/>
                </a:solidFill>
                <a:latin typeface="Arial"/>
                <a:ea typeface="+mn-ea"/>
                <a:cs typeface="+mn-cs"/>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solidFill>
                  <a:schemeClr val="bg1"/>
                </a:solidFill>
              </a:rPr>
              <a:t>* World report on disability.  World health organisation and world bank, 2011</a:t>
            </a:r>
          </a:p>
        </p:txBody>
      </p:sp>
    </p:spTree>
    <p:extLst>
      <p:ext uri="{BB962C8B-B14F-4D97-AF65-F5344CB8AC3E}">
        <p14:creationId xmlns:p14="http://schemas.microsoft.com/office/powerpoint/2010/main" val="233051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EE41E5C-88D3-476D-A500-801572749591}"/>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b="30816"/>
          <a:stretch/>
        </p:blipFill>
        <p:spPr>
          <a:xfrm>
            <a:off x="0" y="3"/>
            <a:ext cx="12192000" cy="6326709"/>
          </a:xfrm>
        </p:spPr>
      </p:pic>
      <p:sp>
        <p:nvSpPr>
          <p:cNvPr id="6" name="Text Placeholder 5">
            <a:extLst>
              <a:ext uri="{FF2B5EF4-FFF2-40B4-BE49-F238E27FC236}">
                <a16:creationId xmlns:a16="http://schemas.microsoft.com/office/drawing/2014/main" id="{D2DA9DFA-053B-4977-924F-7C7764A0F94C}"/>
              </a:ext>
            </a:extLst>
          </p:cNvPr>
          <p:cNvSpPr>
            <a:spLocks noGrp="1"/>
          </p:cNvSpPr>
          <p:nvPr>
            <p:ph type="body" sz="quarter" idx="11"/>
          </p:nvPr>
        </p:nvSpPr>
        <p:spPr/>
        <p:txBody>
          <a:bodyPr/>
          <a:lstStyle/>
          <a:p>
            <a:r>
              <a:rPr lang="en-AU" sz="800" dirty="0">
                <a:solidFill>
                  <a:schemeClr val="tx1"/>
                </a:solidFill>
              </a:rPr>
              <a:t>Photo credit: </a:t>
            </a:r>
            <a:r>
              <a:rPr lang="en-AU" sz="800" dirty="0" err="1">
                <a:solidFill>
                  <a:schemeClr val="tx1"/>
                </a:solidFill>
              </a:rPr>
              <a:t>Chanthea</a:t>
            </a:r>
            <a:r>
              <a:rPr lang="en-AU" sz="800" dirty="0">
                <a:solidFill>
                  <a:schemeClr val="tx1"/>
                </a:solidFill>
              </a:rPr>
              <a:t> </a:t>
            </a:r>
            <a:r>
              <a:rPr lang="en-AU" sz="800" dirty="0" err="1">
                <a:solidFill>
                  <a:schemeClr val="tx1"/>
                </a:solidFill>
              </a:rPr>
              <a:t>Nou</a:t>
            </a:r>
            <a:r>
              <a:rPr lang="en-AU" sz="800" dirty="0">
                <a:solidFill>
                  <a:schemeClr val="tx1"/>
                </a:solidFill>
              </a:rPr>
              <a:t>, Caritas Australia</a:t>
            </a:r>
          </a:p>
        </p:txBody>
      </p:sp>
      <p:sp>
        <p:nvSpPr>
          <p:cNvPr id="10" name="Round Diagonal Corner of Rectangle 9">
            <a:extLst>
              <a:ext uri="{FF2B5EF4-FFF2-40B4-BE49-F238E27FC236}">
                <a16:creationId xmlns:a16="http://schemas.microsoft.com/office/drawing/2014/main" id="{FAAB61F5-4C68-2F43-B961-F2CF1241006D}"/>
              </a:ext>
            </a:extLst>
          </p:cNvPr>
          <p:cNvSpPr/>
          <p:nvPr/>
        </p:nvSpPr>
        <p:spPr>
          <a:xfrm rot="16200000">
            <a:off x="7888739" y="-1021584"/>
            <a:ext cx="2782485" cy="5316043"/>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53F9AE2-80AC-4E4B-A51C-9B26F26EF312}"/>
              </a:ext>
            </a:extLst>
          </p:cNvPr>
          <p:cNvSpPr txBox="1"/>
          <p:nvPr/>
        </p:nvSpPr>
        <p:spPr>
          <a:xfrm>
            <a:off x="6837680" y="567342"/>
            <a:ext cx="4897119" cy="1569660"/>
          </a:xfrm>
          <a:prstGeom prst="rect">
            <a:avLst/>
          </a:prstGeom>
          <a:noFill/>
        </p:spPr>
        <p:txBody>
          <a:bodyPr wrap="square" rtlCol="0">
            <a:spAutoFit/>
          </a:bodyPr>
          <a:lstStyle/>
          <a:p>
            <a:r>
              <a:rPr lang="en-US" sz="2400" dirty="0">
                <a:solidFill>
                  <a:schemeClr val="bg1"/>
                </a:solidFill>
              </a:rPr>
              <a:t>20% (1 in5) of the world’s poorest people in developing countries live with a disability. 1 in 5 people in Australia live with a disability. </a:t>
            </a:r>
          </a:p>
        </p:txBody>
      </p:sp>
      <p:sp>
        <p:nvSpPr>
          <p:cNvPr id="12" name="Text Placeholder 8">
            <a:extLst>
              <a:ext uri="{FF2B5EF4-FFF2-40B4-BE49-F238E27FC236}">
                <a16:creationId xmlns:a16="http://schemas.microsoft.com/office/drawing/2014/main" id="{11ED1FC3-89B8-BB43-B82D-2640F903D944}"/>
              </a:ext>
            </a:extLst>
          </p:cNvPr>
          <p:cNvSpPr txBox="1">
            <a:spLocks/>
          </p:cNvSpPr>
          <p:nvPr/>
        </p:nvSpPr>
        <p:spPr>
          <a:xfrm>
            <a:off x="7132320" y="2459150"/>
            <a:ext cx="4602479" cy="247721"/>
          </a:xfrm>
          <a:prstGeom prst="rect">
            <a:avLst/>
          </a:prstGeom>
        </p:spPr>
        <p:txBody>
          <a:bodyPr>
            <a:noAutofit/>
          </a:bodyPr>
          <a:lstStyle>
            <a:lvl1pPr marL="0" indent="0" algn="r" defTabSz="457200" rtl="0" eaLnBrk="1" latinLnBrk="0" hangingPunct="1">
              <a:spcBef>
                <a:spcPct val="20000"/>
              </a:spcBef>
              <a:buFontTx/>
              <a:buNone/>
              <a:defRPr sz="1000" kern="1200">
                <a:solidFill>
                  <a:schemeClr val="tx1"/>
                </a:solidFill>
                <a:latin typeface="Arial"/>
                <a:ea typeface="+mn-ea"/>
                <a:cs typeface="+mn-cs"/>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solidFill>
                  <a:schemeClr val="bg1"/>
                </a:solidFill>
              </a:rPr>
              <a:t>* World report on disability.  World health organisation and world bank, 2011</a:t>
            </a:r>
          </a:p>
        </p:txBody>
      </p:sp>
    </p:spTree>
    <p:extLst>
      <p:ext uri="{BB962C8B-B14F-4D97-AF65-F5344CB8AC3E}">
        <p14:creationId xmlns:p14="http://schemas.microsoft.com/office/powerpoint/2010/main" val="294420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3DDAA54-43FB-4C11-87DA-CE0CBE756773}"/>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12430" b="19332"/>
          <a:stretch/>
        </p:blipFill>
        <p:spPr>
          <a:xfrm>
            <a:off x="0" y="0"/>
            <a:ext cx="12192000" cy="6248400"/>
          </a:xfrm>
        </p:spPr>
      </p:pic>
      <p:sp>
        <p:nvSpPr>
          <p:cNvPr id="10" name="Round Diagonal Corner of Rectangle 9">
            <a:extLst>
              <a:ext uri="{FF2B5EF4-FFF2-40B4-BE49-F238E27FC236}">
                <a16:creationId xmlns:a16="http://schemas.microsoft.com/office/drawing/2014/main" id="{EB1B90E2-17EB-0E4A-8902-7CF18C799E0F}"/>
              </a:ext>
            </a:extLst>
          </p:cNvPr>
          <p:cNvSpPr/>
          <p:nvPr/>
        </p:nvSpPr>
        <p:spPr>
          <a:xfrm rot="16200000">
            <a:off x="508680" y="736703"/>
            <a:ext cx="2975522" cy="340360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88E67D6-CA67-9943-BB20-C1C778793BEB}"/>
              </a:ext>
            </a:extLst>
          </p:cNvPr>
          <p:cNvSpPr txBox="1"/>
          <p:nvPr/>
        </p:nvSpPr>
        <p:spPr>
          <a:xfrm>
            <a:off x="497840" y="1272890"/>
            <a:ext cx="2997199" cy="1938992"/>
          </a:xfrm>
          <a:prstGeom prst="rect">
            <a:avLst/>
          </a:prstGeom>
          <a:noFill/>
        </p:spPr>
        <p:txBody>
          <a:bodyPr wrap="square" rtlCol="0">
            <a:spAutoFit/>
          </a:bodyPr>
          <a:lstStyle/>
          <a:p>
            <a:r>
              <a:rPr lang="en-US" sz="2400" dirty="0">
                <a:solidFill>
                  <a:srgbClr val="0C244C"/>
                </a:solidFill>
                <a:latin typeface="Arial" panose="020B0604020202020204" pitchFamily="34" charset="0"/>
                <a:cs typeface="Arial" panose="020B0604020202020204" pitchFamily="34" charset="0"/>
              </a:rPr>
              <a:t>Children living with disabilities are less likely to attend school than children without a disability.</a:t>
            </a:r>
          </a:p>
        </p:txBody>
      </p:sp>
      <p:sp>
        <p:nvSpPr>
          <p:cNvPr id="12" name="Text Placeholder 8">
            <a:extLst>
              <a:ext uri="{FF2B5EF4-FFF2-40B4-BE49-F238E27FC236}">
                <a16:creationId xmlns:a16="http://schemas.microsoft.com/office/drawing/2014/main" id="{3AFCE40E-0036-FB44-B155-EF58E7D427BC}"/>
              </a:ext>
            </a:extLst>
          </p:cNvPr>
          <p:cNvSpPr txBox="1">
            <a:spLocks/>
          </p:cNvSpPr>
          <p:nvPr/>
        </p:nvSpPr>
        <p:spPr>
          <a:xfrm>
            <a:off x="570675" y="3313739"/>
            <a:ext cx="2924364" cy="247721"/>
          </a:xfrm>
          <a:prstGeom prst="rect">
            <a:avLst/>
          </a:prstGeom>
        </p:spPr>
        <p:txBody>
          <a:bodyPr>
            <a:noAutofit/>
          </a:bodyPr>
          <a:lstStyle>
            <a:lvl1pPr marL="0" indent="0" algn="r" defTabSz="457200" rtl="0" eaLnBrk="1" latinLnBrk="0" hangingPunct="1">
              <a:spcBef>
                <a:spcPct val="20000"/>
              </a:spcBef>
              <a:buFontTx/>
              <a:buNone/>
              <a:defRPr sz="1000" kern="1200">
                <a:solidFill>
                  <a:schemeClr val="tx1"/>
                </a:solidFill>
                <a:latin typeface="Arial"/>
                <a:ea typeface="+mn-ea"/>
                <a:cs typeface="+mn-cs"/>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solidFill>
                  <a:srgbClr val="0C244C"/>
                </a:solidFill>
              </a:rPr>
              <a:t>* World report on disability.  World health organisation and world bank, 2011</a:t>
            </a:r>
          </a:p>
        </p:txBody>
      </p:sp>
      <p:sp>
        <p:nvSpPr>
          <p:cNvPr id="18" name="Text Placeholder 5">
            <a:extLst>
              <a:ext uri="{FF2B5EF4-FFF2-40B4-BE49-F238E27FC236}">
                <a16:creationId xmlns:a16="http://schemas.microsoft.com/office/drawing/2014/main" id="{086301B6-0C77-114F-9DA0-043C0E3A8075}"/>
              </a:ext>
            </a:extLst>
          </p:cNvPr>
          <p:cNvSpPr>
            <a:spLocks noGrp="1"/>
          </p:cNvSpPr>
          <p:nvPr>
            <p:ph type="body" sz="quarter" idx="11"/>
          </p:nvPr>
        </p:nvSpPr>
        <p:spPr>
          <a:xfrm>
            <a:off x="7291623" y="6042936"/>
            <a:ext cx="4847861" cy="247722"/>
          </a:xfrm>
        </p:spPr>
        <p:txBody>
          <a:bodyPr/>
          <a:lstStyle/>
          <a:p>
            <a:r>
              <a:rPr lang="en-AU" sz="800" dirty="0">
                <a:solidFill>
                  <a:schemeClr val="bg1"/>
                </a:solidFill>
              </a:rPr>
              <a:t>Photo credit: Nguyen Minh Duc</a:t>
            </a:r>
          </a:p>
        </p:txBody>
      </p:sp>
    </p:spTree>
    <p:extLst>
      <p:ext uri="{BB962C8B-B14F-4D97-AF65-F5344CB8AC3E}">
        <p14:creationId xmlns:p14="http://schemas.microsoft.com/office/powerpoint/2010/main" val="757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60524EC-B393-4042-AED1-EB865869C6F6}"/>
              </a:ext>
            </a:extLst>
          </p:cNvPr>
          <p:cNvPicPr>
            <a:picLocks noGrp="1" noChangeAspect="1"/>
          </p:cNvPicPr>
          <p:nvPr>
            <p:ph type="pic" sz="quarter" idx="10"/>
          </p:nvPr>
        </p:nvPicPr>
        <p:blipFill rotWithShape="1">
          <a:blip r:embed="rId3"/>
          <a:srcRect t="4965" b="25851"/>
          <a:stretch/>
        </p:blipFill>
        <p:spPr>
          <a:xfrm>
            <a:off x="0" y="3"/>
            <a:ext cx="12192000" cy="6326709"/>
          </a:xfrm>
        </p:spPr>
      </p:pic>
      <p:sp>
        <p:nvSpPr>
          <p:cNvPr id="5" name="Text Placeholder 4">
            <a:extLst>
              <a:ext uri="{FF2B5EF4-FFF2-40B4-BE49-F238E27FC236}">
                <a16:creationId xmlns:a16="http://schemas.microsoft.com/office/drawing/2014/main" id="{5D37059B-8A87-7544-853E-D08C8DFED849}"/>
              </a:ext>
            </a:extLst>
          </p:cNvPr>
          <p:cNvSpPr>
            <a:spLocks noGrp="1"/>
          </p:cNvSpPr>
          <p:nvPr>
            <p:ph type="body" sz="quarter" idx="11"/>
          </p:nvPr>
        </p:nvSpPr>
        <p:spPr/>
        <p:txBody>
          <a:bodyPr/>
          <a:lstStyle/>
          <a:p>
            <a:r>
              <a:rPr lang="en-AU" sz="800" dirty="0"/>
              <a:t>Photograph credit: Isabella Gomes</a:t>
            </a:r>
          </a:p>
          <a:p>
            <a:endParaRPr lang="en-AU" sz="800" dirty="0"/>
          </a:p>
          <a:p>
            <a:endParaRPr lang="en-US" sz="800" dirty="0"/>
          </a:p>
        </p:txBody>
      </p:sp>
      <p:sp>
        <p:nvSpPr>
          <p:cNvPr id="11" name="Text Placeholder 5">
            <a:extLst>
              <a:ext uri="{FF2B5EF4-FFF2-40B4-BE49-F238E27FC236}">
                <a16:creationId xmlns:a16="http://schemas.microsoft.com/office/drawing/2014/main" id="{435FB073-81F5-4F4A-BC6E-82AE4BD926FC}"/>
              </a:ext>
            </a:extLst>
          </p:cNvPr>
          <p:cNvSpPr txBox="1">
            <a:spLocks/>
          </p:cNvSpPr>
          <p:nvPr/>
        </p:nvSpPr>
        <p:spPr>
          <a:xfrm>
            <a:off x="8472264" y="6558556"/>
            <a:ext cx="2297695" cy="470845"/>
          </a:xfrm>
          <a:prstGeom prst="rect">
            <a:avLst/>
          </a:prstGeom>
        </p:spPr>
        <p:txBody>
          <a:bodyPr>
            <a:noAutofit/>
          </a:bodyPr>
          <a:lstStyle>
            <a:lvl1pPr marL="0" indent="0" algn="r" defTabSz="457200" rtl="0" eaLnBrk="1" latinLnBrk="0" hangingPunct="1">
              <a:spcBef>
                <a:spcPct val="20000"/>
              </a:spcBef>
              <a:buFontTx/>
              <a:buNone/>
              <a:defRPr sz="1000" kern="1200">
                <a:solidFill>
                  <a:schemeClr val="tx1"/>
                </a:solidFill>
                <a:latin typeface="Arial"/>
                <a:ea typeface="+mn-ea"/>
                <a:cs typeface="+mn-cs"/>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AU">
                <a:solidFill>
                  <a:schemeClr val="bg1"/>
                </a:solidFill>
              </a:rPr>
              <a:t>Photograph credit: Isabella Gomes</a:t>
            </a:r>
          </a:p>
          <a:p>
            <a:endParaRPr lang="en-AU"/>
          </a:p>
        </p:txBody>
      </p:sp>
      <p:sp>
        <p:nvSpPr>
          <p:cNvPr id="7" name="Rectangle 6">
            <a:extLst>
              <a:ext uri="{FF2B5EF4-FFF2-40B4-BE49-F238E27FC236}">
                <a16:creationId xmlns:a16="http://schemas.microsoft.com/office/drawing/2014/main" id="{5D4CD8B5-870A-824E-81D9-085F6BA57C01}"/>
              </a:ext>
            </a:extLst>
          </p:cNvPr>
          <p:cNvSpPr/>
          <p:nvPr/>
        </p:nvSpPr>
        <p:spPr>
          <a:xfrm>
            <a:off x="5974813" y="3244334"/>
            <a:ext cx="242374" cy="369332"/>
          </a:xfrm>
          <a:prstGeom prst="rect">
            <a:avLst/>
          </a:prstGeom>
        </p:spPr>
        <p:txBody>
          <a:bodyPr wrap="none">
            <a:spAutoFit/>
          </a:bodyPr>
          <a:lstStyle/>
          <a:p>
            <a:r>
              <a:rPr lang="en-AU"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9CE3BAA0-036D-224F-83AA-02899D4BF18C}"/>
              </a:ext>
            </a:extLst>
          </p:cNvPr>
          <p:cNvSpPr/>
          <p:nvPr/>
        </p:nvSpPr>
        <p:spPr>
          <a:xfrm>
            <a:off x="5974813" y="3244334"/>
            <a:ext cx="242374" cy="369332"/>
          </a:xfrm>
          <a:prstGeom prst="rect">
            <a:avLst/>
          </a:prstGeom>
        </p:spPr>
        <p:txBody>
          <a:bodyPr wrap="none">
            <a:spAutoFit/>
          </a:bodyPr>
          <a:lstStyle/>
          <a:p>
            <a:r>
              <a:rPr lang="en-AU" dirty="0">
                <a:solidFill>
                  <a:srgbClr val="000000"/>
                </a:solidFill>
                <a:latin typeface="Times" pitchFamily="2" charset="0"/>
              </a:rPr>
              <a:t> </a:t>
            </a:r>
            <a:endParaRPr lang="en-US" dirty="0"/>
          </a:p>
        </p:txBody>
      </p:sp>
      <p:sp>
        <p:nvSpPr>
          <p:cNvPr id="14" name="Round Diagonal Corner of Rectangle 13">
            <a:extLst>
              <a:ext uri="{FF2B5EF4-FFF2-40B4-BE49-F238E27FC236}">
                <a16:creationId xmlns:a16="http://schemas.microsoft.com/office/drawing/2014/main" id="{94D34B0A-08FF-D743-9274-0CBA38ED1B41}"/>
              </a:ext>
            </a:extLst>
          </p:cNvPr>
          <p:cNvSpPr/>
          <p:nvPr/>
        </p:nvSpPr>
        <p:spPr>
          <a:xfrm rot="16200000">
            <a:off x="1578187" y="2475990"/>
            <a:ext cx="2469908" cy="5001080"/>
          </a:xfrm>
          <a:prstGeom prst="round2Diag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A19E7BD-1576-D944-B5CC-E3E26DF90347}"/>
              </a:ext>
            </a:extLst>
          </p:cNvPr>
          <p:cNvSpPr txBox="1"/>
          <p:nvPr/>
        </p:nvSpPr>
        <p:spPr>
          <a:xfrm>
            <a:off x="528320" y="4121817"/>
            <a:ext cx="4511040" cy="1200329"/>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13% of people worldwide are over 60. 46% of people over </a:t>
            </a:r>
          </a:p>
          <a:p>
            <a:r>
              <a:rPr lang="en-US" sz="2400" dirty="0">
                <a:solidFill>
                  <a:schemeClr val="bg1"/>
                </a:solidFill>
                <a:latin typeface="Arial" panose="020B0604020202020204" pitchFamily="34" charset="0"/>
                <a:cs typeface="Arial" panose="020B0604020202020204" pitchFamily="34" charset="0"/>
              </a:rPr>
              <a:t>60 are living with a disability.</a:t>
            </a:r>
          </a:p>
        </p:txBody>
      </p:sp>
      <p:sp>
        <p:nvSpPr>
          <p:cNvPr id="16" name="Text Placeholder 8">
            <a:extLst>
              <a:ext uri="{FF2B5EF4-FFF2-40B4-BE49-F238E27FC236}">
                <a16:creationId xmlns:a16="http://schemas.microsoft.com/office/drawing/2014/main" id="{ED0CF642-321A-FF45-B82A-324BBEFCB751}"/>
              </a:ext>
            </a:extLst>
          </p:cNvPr>
          <p:cNvSpPr txBox="1">
            <a:spLocks/>
          </p:cNvSpPr>
          <p:nvPr/>
        </p:nvSpPr>
        <p:spPr>
          <a:xfrm>
            <a:off x="482601" y="5642955"/>
            <a:ext cx="4602479" cy="247721"/>
          </a:xfrm>
          <a:prstGeom prst="rect">
            <a:avLst/>
          </a:prstGeom>
        </p:spPr>
        <p:txBody>
          <a:bodyPr>
            <a:noAutofit/>
          </a:bodyPr>
          <a:lstStyle>
            <a:lvl1pPr marL="0" indent="0" algn="r" defTabSz="457200" rtl="0" eaLnBrk="1" latinLnBrk="0" hangingPunct="1">
              <a:spcBef>
                <a:spcPct val="20000"/>
              </a:spcBef>
              <a:buFontTx/>
              <a:buNone/>
              <a:defRPr sz="1000" kern="1200">
                <a:solidFill>
                  <a:schemeClr val="tx1"/>
                </a:solidFill>
                <a:latin typeface="Arial"/>
                <a:ea typeface="+mn-ea"/>
                <a:cs typeface="+mn-cs"/>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solidFill>
                  <a:schemeClr val="bg1"/>
                </a:solidFill>
              </a:rPr>
              <a:t>* World report on disability.  World health organisation and world bank, 2011</a:t>
            </a:r>
          </a:p>
        </p:txBody>
      </p:sp>
    </p:spTree>
    <p:extLst>
      <p:ext uri="{BB962C8B-B14F-4D97-AF65-F5344CB8AC3E}">
        <p14:creationId xmlns:p14="http://schemas.microsoft.com/office/powerpoint/2010/main" val="781665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3B1A4"/>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15BCD36-3436-8B44-91FA-34BCD91AFDE3}"/>
              </a:ext>
            </a:extLst>
          </p:cNvPr>
          <p:cNvSpPr txBox="1">
            <a:spLocks/>
          </p:cNvSpPr>
          <p:nvPr/>
        </p:nvSpPr>
        <p:spPr>
          <a:xfrm>
            <a:off x="1212676" y="764586"/>
            <a:ext cx="9766648" cy="4984038"/>
          </a:xfrm>
          <a:prstGeom prst="rect">
            <a:avLst/>
          </a:prstGeom>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en-US" sz="3200" b="1" dirty="0">
                <a:solidFill>
                  <a:schemeClr val="bg1"/>
                </a:solidFill>
                <a:latin typeface="Adobe Garamond Pro Bold" panose="02020502060506020403" pitchFamily="18" charset="77"/>
              </a:rPr>
              <a:t>“We have a moral duty to remove barriers to participation, and to invest sufficient funding and expertise to unlock the vast potential of people with disabilities. Governments throughout the world can no longer overlook the hundreds of millions of people with disabilities who are denied access to health, rehabilitation, support, education and employment and never get the chance to shine.”</a:t>
            </a:r>
          </a:p>
          <a:p>
            <a:pPr marL="0" indent="0" algn="r">
              <a:lnSpc>
                <a:spcPct val="100000"/>
              </a:lnSpc>
              <a:buNone/>
            </a:pPr>
            <a:br>
              <a:rPr lang="en-US" sz="3200" b="1" dirty="0">
                <a:solidFill>
                  <a:schemeClr val="bg1"/>
                </a:solidFill>
                <a:latin typeface="Adobe Garamond Pro Bold" panose="02020502060506020403" pitchFamily="18" charset="77"/>
              </a:rPr>
            </a:br>
            <a:r>
              <a:rPr lang="en-US" sz="2800" dirty="0">
                <a:solidFill>
                  <a:schemeClr val="bg1"/>
                </a:solidFill>
                <a:latin typeface="Adobe Garamond Pro" panose="02020502060506020403" pitchFamily="18" charset="77"/>
              </a:rPr>
              <a:t>- Professor Stephen W. Hawking</a:t>
            </a:r>
          </a:p>
          <a:p>
            <a:pPr marL="0" indent="0" algn="r">
              <a:lnSpc>
                <a:spcPct val="100000"/>
              </a:lnSpc>
              <a:buNone/>
            </a:pPr>
            <a:r>
              <a:rPr lang="en-US" sz="2800" dirty="0">
                <a:solidFill>
                  <a:schemeClr val="bg1"/>
                </a:solidFill>
                <a:latin typeface="Adobe Garamond Pro" panose="02020502060506020403" pitchFamily="18" charset="77"/>
              </a:rPr>
              <a:t>(1942 – March 2018)</a:t>
            </a:r>
          </a:p>
        </p:txBody>
      </p:sp>
      <p:sp>
        <p:nvSpPr>
          <p:cNvPr id="8" name="Freeform: Shape 3">
            <a:extLst>
              <a:ext uri="{FF2B5EF4-FFF2-40B4-BE49-F238E27FC236}">
                <a16:creationId xmlns:a16="http://schemas.microsoft.com/office/drawing/2014/main" id="{05FE1479-98F5-1C41-9079-A71291E25627}"/>
              </a:ext>
            </a:extLst>
          </p:cNvPr>
          <p:cNvSpPr>
            <a:spLocks noChangeAspect="1"/>
          </p:cNvSpPr>
          <p:nvPr/>
        </p:nvSpPr>
        <p:spPr>
          <a:xfrm>
            <a:off x="884320" y="600408"/>
            <a:ext cx="328356" cy="32835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C3DDD7"/>
          </a:solidFill>
          <a:ln w="9525" cap="flat">
            <a:noFill/>
            <a:prstDash val="solid"/>
            <a:miter/>
          </a:ln>
        </p:spPr>
        <p:txBody>
          <a:bodyPr rtlCol="0" anchor="ctr"/>
          <a:lstStyle/>
          <a:p>
            <a:endParaRPr lang="en-AU"/>
          </a:p>
        </p:txBody>
      </p:sp>
      <p:sp>
        <p:nvSpPr>
          <p:cNvPr id="9" name="Freeform: Shape 5">
            <a:extLst>
              <a:ext uri="{FF2B5EF4-FFF2-40B4-BE49-F238E27FC236}">
                <a16:creationId xmlns:a16="http://schemas.microsoft.com/office/drawing/2014/main" id="{16075F2E-F18A-8542-8A97-CA0683AE733E}"/>
              </a:ext>
            </a:extLst>
          </p:cNvPr>
          <p:cNvSpPr>
            <a:spLocks noChangeAspect="1"/>
          </p:cNvSpPr>
          <p:nvPr/>
        </p:nvSpPr>
        <p:spPr>
          <a:xfrm>
            <a:off x="10979324" y="5641059"/>
            <a:ext cx="215130" cy="21513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C3DDD7"/>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931014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1B4939-9C25-F842-BD46-85D1B36CA70C}"/>
              </a:ext>
            </a:extLst>
          </p:cNvPr>
          <p:cNvSpPr>
            <a:spLocks noGrp="1"/>
          </p:cNvSpPr>
          <p:nvPr>
            <p:ph type="ctrTitle"/>
          </p:nvPr>
        </p:nvSpPr>
        <p:spPr/>
        <p:txBody>
          <a:bodyPr/>
          <a:lstStyle/>
          <a:p>
            <a:r>
              <a:rPr lang="en-US" sz="3600" dirty="0">
                <a:latin typeface="Roboto" panose="02000000000000000000" pitchFamily="2" charset="0"/>
                <a:ea typeface="Roboto" panose="02000000000000000000" pitchFamily="2" charset="0"/>
                <a:cs typeface="Roboto" panose="02000000000000000000" pitchFamily="2" charset="0"/>
              </a:rPr>
              <a:t>Definitions</a:t>
            </a:r>
          </a:p>
        </p:txBody>
      </p:sp>
      <p:sp>
        <p:nvSpPr>
          <p:cNvPr id="5" name="Text Placeholder 3"/>
          <p:cNvSpPr>
            <a:spLocks noGrp="1"/>
          </p:cNvSpPr>
          <p:nvPr>
            <p:ph type="body" sz="quarter" idx="4294967295"/>
          </p:nvPr>
        </p:nvSpPr>
        <p:spPr>
          <a:xfrm>
            <a:off x="843280" y="2694781"/>
            <a:ext cx="10099040" cy="2750979"/>
          </a:xfrm>
          <a:prstGeom prst="rect">
            <a:avLst/>
          </a:prstGeom>
        </p:spPr>
        <p:txBody>
          <a:bodyPr/>
          <a:lstStyle/>
          <a:p>
            <a:pPr marL="0" indent="0">
              <a:lnSpc>
                <a:spcPct val="100000"/>
              </a:lnSpc>
              <a:buNone/>
            </a:pPr>
            <a:r>
              <a:rPr lang="en-AU" sz="1800" b="1" dirty="0">
                <a:solidFill>
                  <a:srgbClr val="63B1A4"/>
                </a:solidFill>
                <a:latin typeface="Arial" panose="020B0604020202020204" pitchFamily="34" charset="0"/>
                <a:cs typeface="Arial" panose="020B0604020202020204" pitchFamily="34" charset="0"/>
              </a:rPr>
              <a:t>Disability Inclusive Development (DID) </a:t>
            </a:r>
            <a:r>
              <a:rPr lang="en-AU" sz="1800" dirty="0">
                <a:latin typeface="Arial" panose="020B0604020202020204" pitchFamily="34" charset="0"/>
                <a:cs typeface="Arial" panose="020B0604020202020204" pitchFamily="34" charset="0"/>
              </a:rPr>
              <a:t>is the process we can take to ensure that people living with disabilities do not unintentionally continue to be excluded, challenging unjust systems and exclusive policies, relations and practices. </a:t>
            </a:r>
          </a:p>
          <a:p>
            <a:pPr marL="0" indent="0">
              <a:lnSpc>
                <a:spcPct val="100000"/>
              </a:lnSpc>
              <a:buNone/>
            </a:pPr>
            <a:endParaRPr lang="en-AU" sz="1800" dirty="0">
              <a:latin typeface="Arial" panose="020B0604020202020204" pitchFamily="34" charset="0"/>
              <a:cs typeface="Arial" panose="020B0604020202020204" pitchFamily="34" charset="0"/>
            </a:endParaRPr>
          </a:p>
          <a:p>
            <a:pPr marL="0" indent="0">
              <a:lnSpc>
                <a:spcPct val="100000"/>
              </a:lnSpc>
              <a:buNone/>
            </a:pPr>
            <a:r>
              <a:rPr lang="en-AU" sz="1800" dirty="0">
                <a:latin typeface="Arial" panose="020B0604020202020204" pitchFamily="34" charset="0"/>
                <a:cs typeface="Arial" panose="020B0604020202020204" pitchFamily="34" charset="0"/>
              </a:rPr>
              <a:t>The term </a:t>
            </a:r>
            <a:r>
              <a:rPr lang="en-AU" sz="1800" b="1" dirty="0">
                <a:solidFill>
                  <a:srgbClr val="63B1A4"/>
                </a:solidFill>
                <a:latin typeface="Arial" panose="020B0604020202020204" pitchFamily="34" charset="0"/>
                <a:cs typeface="Arial" panose="020B0604020202020204" pitchFamily="34" charset="0"/>
              </a:rPr>
              <a:t>“People with Disabilities” </a:t>
            </a:r>
            <a:r>
              <a:rPr lang="en-AU" sz="1800" dirty="0">
                <a:latin typeface="Arial" panose="020B0604020202020204" pitchFamily="34" charset="0"/>
                <a:cs typeface="Arial" panose="020B0604020202020204" pitchFamily="34" charset="0"/>
              </a:rPr>
              <a:t>is conceptualised as including those who have episodic or long-term physical, mental, intellectual or sensory impairment which, in interaction with various barriers may hinder their full and effective participation in society on an equal basis with others. * </a:t>
            </a:r>
          </a:p>
          <a:p>
            <a:pPr>
              <a:lnSpc>
                <a:spcPct val="100000"/>
              </a:lnSpc>
            </a:pP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CC88F07F-A6B6-437C-BF4E-052FB5145D47}"/>
              </a:ext>
            </a:extLst>
          </p:cNvPr>
          <p:cNvSpPr>
            <a:spLocks noGrp="1"/>
          </p:cNvSpPr>
          <p:nvPr>
            <p:ph type="body" sz="quarter" idx="4294967295"/>
          </p:nvPr>
        </p:nvSpPr>
        <p:spPr>
          <a:xfrm>
            <a:off x="965200" y="5781040"/>
            <a:ext cx="5953125" cy="308928"/>
          </a:xfrm>
          <a:prstGeom prst="rect">
            <a:avLst/>
          </a:prstGeom>
        </p:spPr>
        <p:txBody>
          <a:bodyPr/>
          <a:lstStyle/>
          <a:p>
            <a:pPr marL="0" indent="0">
              <a:buNone/>
            </a:pPr>
            <a:r>
              <a:rPr lang="en-AU" sz="1000" dirty="0">
                <a:latin typeface="Arial" panose="020B0604020202020204" pitchFamily="34" charset="0"/>
                <a:cs typeface="Arial" panose="020B0604020202020204" pitchFamily="34" charset="0"/>
              </a:rPr>
              <a:t>*Article 1 of United Nations Convention Rights People Disabilities (UNCRPD)</a:t>
            </a:r>
          </a:p>
        </p:txBody>
      </p:sp>
    </p:spTree>
    <p:extLst>
      <p:ext uri="{BB962C8B-B14F-4D97-AF65-F5344CB8AC3E}">
        <p14:creationId xmlns:p14="http://schemas.microsoft.com/office/powerpoint/2010/main" val="3901956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ctrTitle"/>
          </p:nvPr>
        </p:nvSpPr>
        <p:spPr/>
        <p:txBody>
          <a:bodyPr/>
          <a:lstStyle/>
          <a:p>
            <a:r>
              <a:rPr lang="en-US" sz="3600" dirty="0">
                <a:latin typeface="Roboto" panose="02000000000000000000" pitchFamily="2" charset="0"/>
                <a:ea typeface="Roboto" panose="02000000000000000000" pitchFamily="2" charset="0"/>
                <a:cs typeface="Roboto" panose="02000000000000000000" pitchFamily="2" charset="0"/>
              </a:rPr>
              <a:t>Types of Disabilities</a:t>
            </a:r>
          </a:p>
        </p:txBody>
      </p:sp>
      <p:sp>
        <p:nvSpPr>
          <p:cNvPr id="5" name="Text Placeholder 3"/>
          <p:cNvSpPr>
            <a:spLocks noGrp="1"/>
          </p:cNvSpPr>
          <p:nvPr>
            <p:ph type="body" sz="quarter" idx="4294967295"/>
          </p:nvPr>
        </p:nvSpPr>
        <p:spPr>
          <a:xfrm>
            <a:off x="684689" y="4626732"/>
            <a:ext cx="10822623" cy="1440160"/>
          </a:xfrm>
          <a:prstGeom prst="rect">
            <a:avLst/>
          </a:prstGeom>
        </p:spPr>
        <p:txBody>
          <a:bodyPr numCol="3"/>
          <a:lstStyle/>
          <a:p>
            <a:pPr lvl="4">
              <a:lnSpc>
                <a:spcPct val="100000"/>
              </a:lnSpc>
            </a:pPr>
            <a:r>
              <a:rPr lang="en-AU" sz="1600" dirty="0"/>
              <a:t>Vision</a:t>
            </a:r>
          </a:p>
          <a:p>
            <a:pPr lvl="4">
              <a:lnSpc>
                <a:spcPct val="100000"/>
              </a:lnSpc>
            </a:pPr>
            <a:r>
              <a:rPr lang="en-AU" sz="1600" dirty="0"/>
              <a:t>Movement</a:t>
            </a:r>
          </a:p>
          <a:p>
            <a:pPr lvl="4">
              <a:lnSpc>
                <a:spcPct val="100000"/>
              </a:lnSpc>
            </a:pPr>
            <a:r>
              <a:rPr lang="en-AU" sz="1600" dirty="0"/>
              <a:t>Intellectual</a:t>
            </a:r>
          </a:p>
          <a:p>
            <a:pPr lvl="4">
              <a:lnSpc>
                <a:spcPct val="100000"/>
              </a:lnSpc>
            </a:pPr>
            <a:r>
              <a:rPr lang="en-AU" sz="1600" dirty="0"/>
              <a:t>Neurological</a:t>
            </a:r>
          </a:p>
          <a:p>
            <a:pPr marL="1028700" lvl="4" indent="0">
              <a:lnSpc>
                <a:spcPct val="100000"/>
              </a:lnSpc>
              <a:buNone/>
            </a:pPr>
            <a:endParaRPr lang="en-AU" sz="1400" dirty="0"/>
          </a:p>
          <a:p>
            <a:pPr marL="1028700" lvl="4" indent="0">
              <a:lnSpc>
                <a:spcPct val="100000"/>
              </a:lnSpc>
              <a:buNone/>
            </a:pPr>
            <a:endParaRPr lang="en-AU" sz="1400" dirty="0"/>
          </a:p>
          <a:p>
            <a:pPr lvl="4">
              <a:lnSpc>
                <a:spcPct val="100000"/>
              </a:lnSpc>
            </a:pPr>
            <a:endParaRPr lang="en-AU" sz="1400" dirty="0"/>
          </a:p>
          <a:p>
            <a:pPr lvl="4">
              <a:lnSpc>
                <a:spcPct val="100000"/>
              </a:lnSpc>
            </a:pPr>
            <a:r>
              <a:rPr lang="en-AU" sz="1600" dirty="0"/>
              <a:t>Speech or Communicating</a:t>
            </a:r>
          </a:p>
          <a:p>
            <a:pPr lvl="4">
              <a:lnSpc>
                <a:spcPct val="100000"/>
              </a:lnSpc>
            </a:pPr>
            <a:r>
              <a:rPr lang="en-AU" sz="1600" dirty="0"/>
              <a:t>Hearing</a:t>
            </a:r>
          </a:p>
          <a:p>
            <a:pPr lvl="4">
              <a:lnSpc>
                <a:spcPct val="100000"/>
              </a:lnSpc>
            </a:pPr>
            <a:r>
              <a:rPr lang="en-AU" sz="1600" dirty="0"/>
              <a:t>Mental Health</a:t>
            </a:r>
          </a:p>
          <a:p>
            <a:pPr lvl="4">
              <a:lnSpc>
                <a:spcPct val="100000"/>
              </a:lnSpc>
            </a:pPr>
            <a:r>
              <a:rPr lang="en-AU" sz="1600" dirty="0"/>
              <a:t>Social Relationships</a:t>
            </a:r>
          </a:p>
          <a:p>
            <a:pPr lvl="4">
              <a:lnSpc>
                <a:spcPct val="100000"/>
              </a:lnSpc>
            </a:pPr>
            <a:endParaRPr lang="en-AU" sz="1400" dirty="0"/>
          </a:p>
          <a:p>
            <a:pPr lvl="4">
              <a:lnSpc>
                <a:spcPct val="100000"/>
              </a:lnSpc>
            </a:pPr>
            <a:endParaRPr lang="en-AU" sz="1400" dirty="0"/>
          </a:p>
          <a:p>
            <a:pPr lvl="4">
              <a:lnSpc>
                <a:spcPct val="100000"/>
              </a:lnSpc>
            </a:pPr>
            <a:endParaRPr lang="en-AU" sz="1400" dirty="0"/>
          </a:p>
          <a:p>
            <a:pPr lvl="4">
              <a:lnSpc>
                <a:spcPct val="100000"/>
              </a:lnSpc>
            </a:pPr>
            <a:r>
              <a:rPr lang="en-AU" sz="1400" dirty="0"/>
              <a:t>Psychiatric</a:t>
            </a:r>
          </a:p>
          <a:p>
            <a:pPr lvl="4">
              <a:lnSpc>
                <a:spcPct val="100000"/>
              </a:lnSpc>
            </a:pPr>
            <a:r>
              <a:rPr lang="en-AU" sz="1600" dirty="0"/>
              <a:t>Multiple disabilities</a:t>
            </a:r>
          </a:p>
          <a:p>
            <a:pPr lvl="4">
              <a:lnSpc>
                <a:spcPct val="100000"/>
              </a:lnSpc>
            </a:pPr>
            <a:r>
              <a:rPr lang="en-AU" sz="1600" dirty="0"/>
              <a:t>Learning</a:t>
            </a:r>
          </a:p>
          <a:p>
            <a:pPr lvl="4">
              <a:lnSpc>
                <a:spcPct val="100000"/>
              </a:lnSpc>
            </a:pPr>
            <a:r>
              <a:rPr lang="en-AU" sz="1600" dirty="0"/>
              <a:t>Acquired brain injury</a:t>
            </a:r>
          </a:p>
          <a:p>
            <a:pPr lvl="4">
              <a:lnSpc>
                <a:spcPct val="100000"/>
              </a:lnSpc>
            </a:pPr>
            <a:endParaRPr lang="en-AU" sz="1400" dirty="0"/>
          </a:p>
          <a:p>
            <a:pPr lvl="4">
              <a:lnSpc>
                <a:spcPct val="100000"/>
              </a:lnSpc>
            </a:pPr>
            <a:endParaRPr lang="en-AU" sz="1400" dirty="0"/>
          </a:p>
          <a:p>
            <a:pPr>
              <a:lnSpc>
                <a:spcPct val="100000"/>
              </a:lnSpc>
            </a:pPr>
            <a:endParaRPr lang="en-US" sz="1400" dirty="0"/>
          </a:p>
        </p:txBody>
      </p:sp>
      <p:sp>
        <p:nvSpPr>
          <p:cNvPr id="8" name="TextBox 7"/>
          <p:cNvSpPr txBox="1"/>
          <p:nvPr/>
        </p:nvSpPr>
        <p:spPr>
          <a:xfrm>
            <a:off x="9313456" y="5801434"/>
            <a:ext cx="2736304" cy="530915"/>
          </a:xfrm>
          <a:prstGeom prst="rect">
            <a:avLst/>
          </a:prstGeom>
          <a:noFill/>
        </p:spPr>
        <p:txBody>
          <a:bodyPr wrap="square" rtlCol="0">
            <a:spAutoFit/>
          </a:bodyPr>
          <a:lstStyle/>
          <a:p>
            <a:r>
              <a:rPr lang="en-AU" sz="1050" dirty="0">
                <a:hlinkClick r:id="rId3"/>
              </a:rPr>
              <a:t>National Disability Services Australia</a:t>
            </a:r>
          </a:p>
          <a:p>
            <a:endParaRPr lang="en-AU" dirty="0"/>
          </a:p>
        </p:txBody>
      </p:sp>
      <p:pic>
        <p:nvPicPr>
          <p:cNvPr id="15" name="Picture 14">
            <a:extLst>
              <a:ext uri="{FF2B5EF4-FFF2-40B4-BE49-F238E27FC236}">
                <a16:creationId xmlns:a16="http://schemas.microsoft.com/office/drawing/2014/main" id="{D7799AF4-581F-4D88-BB61-E9288CDB55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6074" y="2459120"/>
            <a:ext cx="1250466" cy="1805578"/>
          </a:xfrm>
          <a:prstGeom prst="rect">
            <a:avLst/>
          </a:prstGeom>
        </p:spPr>
      </p:pic>
      <p:pic>
        <p:nvPicPr>
          <p:cNvPr id="16" name="Picture 15">
            <a:extLst>
              <a:ext uri="{FF2B5EF4-FFF2-40B4-BE49-F238E27FC236}">
                <a16:creationId xmlns:a16="http://schemas.microsoft.com/office/drawing/2014/main" id="{8D4619F2-F6E9-45AA-A36D-FF144786C1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15656" y="2419863"/>
            <a:ext cx="1200260" cy="1976092"/>
          </a:xfrm>
          <a:prstGeom prst="rect">
            <a:avLst/>
          </a:prstGeom>
        </p:spPr>
      </p:pic>
      <p:pic>
        <p:nvPicPr>
          <p:cNvPr id="17" name="Picture 16">
            <a:extLst>
              <a:ext uri="{FF2B5EF4-FFF2-40B4-BE49-F238E27FC236}">
                <a16:creationId xmlns:a16="http://schemas.microsoft.com/office/drawing/2014/main" id="{D00294C4-478C-4C79-A303-888FC5622D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63122" y="2459120"/>
            <a:ext cx="614354" cy="1939760"/>
          </a:xfrm>
          <a:prstGeom prst="rect">
            <a:avLst/>
          </a:prstGeom>
        </p:spPr>
      </p:pic>
      <p:pic>
        <p:nvPicPr>
          <p:cNvPr id="10" name="Picture 9">
            <a:extLst>
              <a:ext uri="{FF2B5EF4-FFF2-40B4-BE49-F238E27FC236}">
                <a16:creationId xmlns:a16="http://schemas.microsoft.com/office/drawing/2014/main" id="{9DAC9D36-6B5B-496D-A02B-B101D0450F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90022" y="2670542"/>
            <a:ext cx="2401590" cy="1382733"/>
          </a:xfrm>
          <a:prstGeom prst="rect">
            <a:avLst/>
          </a:prstGeom>
        </p:spPr>
      </p:pic>
    </p:spTree>
    <p:extLst>
      <p:ext uri="{BB962C8B-B14F-4D97-AF65-F5344CB8AC3E}">
        <p14:creationId xmlns:p14="http://schemas.microsoft.com/office/powerpoint/2010/main" val="2043774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B8D5-C37C-D44D-AE23-7C12E2858094}"/>
              </a:ext>
            </a:extLst>
          </p:cNvPr>
          <p:cNvSpPr>
            <a:spLocks noGrp="1"/>
          </p:cNvSpPr>
          <p:nvPr>
            <p:ph type="title"/>
          </p:nvPr>
        </p:nvSpPr>
        <p:spPr/>
        <p:txBody>
          <a:bodyPr/>
          <a:lstStyle/>
          <a:p>
            <a:r>
              <a:rPr lang="en-US" sz="3600" dirty="0"/>
              <a:t>Disability inclusion matters for all</a:t>
            </a:r>
          </a:p>
        </p:txBody>
      </p:sp>
      <p:pic>
        <p:nvPicPr>
          <p:cNvPr id="4" name="Online Media 3" title="Disability Inclusion Matters for All">
            <a:hlinkClick r:id="" action="ppaction://media"/>
            <a:extLst>
              <a:ext uri="{FF2B5EF4-FFF2-40B4-BE49-F238E27FC236}">
                <a16:creationId xmlns:a16="http://schemas.microsoft.com/office/drawing/2014/main" id="{85E1664F-AFC0-F04F-8FD6-B5A913CC4186}"/>
              </a:ext>
            </a:extLst>
          </p:cNvPr>
          <p:cNvPicPr>
            <a:picLocks noRot="1" noChangeAspect="1"/>
          </p:cNvPicPr>
          <p:nvPr>
            <a:videoFile r:link="rId1"/>
          </p:nvPr>
        </p:nvPicPr>
        <p:blipFill>
          <a:blip r:embed="rId4"/>
          <a:stretch>
            <a:fillRect/>
          </a:stretch>
        </p:blipFill>
        <p:spPr>
          <a:xfrm>
            <a:off x="2333725" y="1398478"/>
            <a:ext cx="7491106" cy="4358409"/>
          </a:xfrm>
          <a:prstGeom prst="rect">
            <a:avLst/>
          </a:prstGeom>
        </p:spPr>
      </p:pic>
    </p:spTree>
    <p:extLst>
      <p:ext uri="{BB962C8B-B14F-4D97-AF65-F5344CB8AC3E}">
        <p14:creationId xmlns:p14="http://schemas.microsoft.com/office/powerpoint/2010/main" val="317252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A9DC6A2-5E2F-4BB9-A417-13DBAE24A5CA}"/>
              </a:ext>
            </a:extLst>
          </p:cNvPr>
          <p:cNvGraphicFramePr>
            <a:graphicFrameLocks noGrp="1"/>
          </p:cNvGraphicFramePr>
          <p:nvPr>
            <p:extLst>
              <p:ext uri="{D42A27DB-BD31-4B8C-83A1-F6EECF244321}">
                <p14:modId xmlns:p14="http://schemas.microsoft.com/office/powerpoint/2010/main" val="2118443402"/>
              </p:ext>
            </p:extLst>
          </p:nvPr>
        </p:nvGraphicFramePr>
        <p:xfrm>
          <a:off x="1119352" y="1506001"/>
          <a:ext cx="9953296" cy="4429440"/>
        </p:xfrm>
        <a:graphic>
          <a:graphicData uri="http://schemas.openxmlformats.org/drawingml/2006/table">
            <a:tbl>
              <a:tblPr firstRow="1" bandRow="1">
                <a:tableStyleId>{5C22544A-7EE6-4342-B048-85BDC9FD1C3A}</a:tableStyleId>
              </a:tblPr>
              <a:tblGrid>
                <a:gridCol w="3531476">
                  <a:extLst>
                    <a:ext uri="{9D8B030D-6E8A-4147-A177-3AD203B41FA5}">
                      <a16:colId xmlns:a16="http://schemas.microsoft.com/office/drawing/2014/main" val="1347767473"/>
                    </a:ext>
                  </a:extLst>
                </a:gridCol>
                <a:gridCol w="4037306">
                  <a:extLst>
                    <a:ext uri="{9D8B030D-6E8A-4147-A177-3AD203B41FA5}">
                      <a16:colId xmlns:a16="http://schemas.microsoft.com/office/drawing/2014/main" val="993501085"/>
                    </a:ext>
                  </a:extLst>
                </a:gridCol>
                <a:gridCol w="2384514">
                  <a:extLst>
                    <a:ext uri="{9D8B030D-6E8A-4147-A177-3AD203B41FA5}">
                      <a16:colId xmlns:a16="http://schemas.microsoft.com/office/drawing/2014/main" val="498373058"/>
                    </a:ext>
                  </a:extLst>
                </a:gridCol>
              </a:tblGrid>
              <a:tr h="418311">
                <a:tc>
                  <a:txBody>
                    <a:bodyPr/>
                    <a:lstStyle/>
                    <a:p>
                      <a:r>
                        <a:rPr lang="en-AU" sz="1200" dirty="0">
                          <a:solidFill>
                            <a:srgbClr val="0C244C"/>
                          </a:solidFill>
                        </a:rPr>
                        <a:t>Civics and Citizenship</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200" dirty="0">
                          <a:solidFill>
                            <a:srgbClr val="0C244C"/>
                          </a:solidFill>
                        </a:rPr>
                        <a:t>Geography</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200" dirty="0">
                          <a:solidFill>
                            <a:srgbClr val="0C244C"/>
                          </a:solidFill>
                        </a:rPr>
                        <a:t>Economics and Business</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443835"/>
                  </a:ext>
                </a:extLst>
              </a:tr>
              <a:tr h="1171270">
                <a:tc>
                  <a:txBody>
                    <a:bodyPr/>
                    <a:lstStyle/>
                    <a:p>
                      <a:r>
                        <a:rPr lang="en-AU" sz="1100" dirty="0"/>
                        <a:t>Year 7</a:t>
                      </a:r>
                    </a:p>
                    <a:p>
                      <a:r>
                        <a:rPr lang="en-AU" sz="1100" dirty="0"/>
                        <a:t>How values, including freedom, respect, inclusion, civility, responsibility, compassion, equality and a ‘fair go’, can promote cohesion within Australian society ACHCK052</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100" dirty="0"/>
                        <a:t>Year 7</a:t>
                      </a:r>
                    </a:p>
                    <a:p>
                      <a:r>
                        <a:rPr lang="en-AU" sz="1100" dirty="0"/>
                        <a:t>The influence of accessibility to services and facilities on the liveability of places ACHGK044</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100"/>
                        <a:t>Year 7</a:t>
                      </a:r>
                    </a:p>
                    <a:p>
                      <a:r>
                        <a:rPr lang="en-AU" sz="1100"/>
                        <a:t>Why individuals work, types of work and how people derive an income ACHEK020</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7832300"/>
                  </a:ext>
                </a:extLst>
              </a:tr>
              <a:tr h="1017890">
                <a:tc>
                  <a:txBody>
                    <a:bodyPr/>
                    <a:lstStyle/>
                    <a:p>
                      <a:r>
                        <a:rPr lang="en-AU" sz="1100"/>
                        <a:t>Year 9</a:t>
                      </a:r>
                    </a:p>
                    <a:p>
                      <a:r>
                        <a:rPr lang="en-AU" sz="1100"/>
                        <a:t>How ideas about and experiences of Australian identity are influenced by global connectedness and mobility ACHCK081</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100" dirty="0"/>
                        <a:t>Year 9</a:t>
                      </a:r>
                    </a:p>
                    <a:p>
                      <a:r>
                        <a:rPr lang="en-AU" sz="1100" dirty="0"/>
                        <a:t>The perceptions people have of place, and how these influence their connections to different places ACHGK065</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AU" sz="1100" dirty="0"/>
                        <a:t>Year 10</a:t>
                      </a:r>
                    </a:p>
                    <a:p>
                      <a:r>
                        <a:rPr lang="en-AU" sz="1100" dirty="0"/>
                        <a:t>The links between economic performance and living standards, and how and why variations exist within and between economies (ACHEK051 </a:t>
                      </a:r>
                    </a:p>
                    <a:p>
                      <a:endParaRPr lang="en-AU" sz="1100" dirty="0"/>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925977"/>
                  </a:ext>
                </a:extLst>
              </a:tr>
              <a:tr h="1478032">
                <a:tc>
                  <a:txBody>
                    <a:bodyPr/>
                    <a:lstStyle/>
                    <a:p>
                      <a:r>
                        <a:rPr lang="en-AU" sz="1100" dirty="0"/>
                        <a:t>Year 10</a:t>
                      </a:r>
                    </a:p>
                    <a:p>
                      <a:r>
                        <a:rPr lang="en-AU" sz="1100" dirty="0"/>
                        <a:t>The Australian Government’s role and responsibilities at a global level, for example provision of foreign aid, peacekeeping, participation in international organisations and the United Nations (ACHCK091</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100" dirty="0"/>
                        <a:t>Year 10</a:t>
                      </a:r>
                    </a:p>
                    <a:p>
                      <a:r>
                        <a:rPr lang="en-AU" sz="1100" dirty="0"/>
                        <a:t>Issues affecting development of places and their impact on human wellbeing, drawing on a study from a developing country or region in Africa, South America or the Pacific Islands ACHGK078</a:t>
                      </a:r>
                    </a:p>
                    <a:p>
                      <a:endParaRPr lang="en-AU" sz="1100" dirty="0"/>
                    </a:p>
                    <a:p>
                      <a:r>
                        <a:rPr lang="en-AU" sz="1100" dirty="0"/>
                        <a:t>Different ways of measuring and mapping human wellbeing and development, and how these can be applied to measure differences between places (ACHGK076</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AU"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9960500"/>
                  </a:ext>
                </a:extLst>
              </a:tr>
            </a:tbl>
          </a:graphicData>
        </a:graphic>
      </p:graphicFrame>
      <p:sp>
        <p:nvSpPr>
          <p:cNvPr id="8" name="Title 7">
            <a:extLst>
              <a:ext uri="{FF2B5EF4-FFF2-40B4-BE49-F238E27FC236}">
                <a16:creationId xmlns:a16="http://schemas.microsoft.com/office/drawing/2014/main" id="{AD42FDDF-3F1F-C140-8675-5830565EC040}"/>
              </a:ext>
            </a:extLst>
          </p:cNvPr>
          <p:cNvSpPr>
            <a:spLocks noGrp="1"/>
          </p:cNvSpPr>
          <p:nvPr>
            <p:ph type="title"/>
          </p:nvPr>
        </p:nvSpPr>
        <p:spPr>
          <a:xfrm>
            <a:off x="427047" y="179296"/>
            <a:ext cx="10801200" cy="792088"/>
          </a:xfrm>
        </p:spPr>
        <p:txBody>
          <a:bodyPr/>
          <a:lstStyle/>
          <a:p>
            <a:pPr>
              <a:lnSpc>
                <a:spcPct val="100000"/>
              </a:lnSpc>
            </a:pPr>
            <a:r>
              <a:rPr lang="en-AU" sz="3000" dirty="0">
                <a:latin typeface="Roboto" panose="02000000000000000000" pitchFamily="2" charset="0"/>
                <a:ea typeface="Roboto" panose="02000000000000000000" pitchFamily="2" charset="0"/>
                <a:cs typeface="Roboto" panose="02000000000000000000" pitchFamily="2" charset="0"/>
              </a:rPr>
              <a:t>AUSTRALIAN CURRICULUM LINKS TO</a:t>
            </a:r>
            <a:br>
              <a:rPr lang="en-AU" sz="3000" dirty="0">
                <a:latin typeface="Roboto" panose="02000000000000000000" pitchFamily="2" charset="0"/>
                <a:ea typeface="Roboto" panose="02000000000000000000" pitchFamily="2" charset="0"/>
                <a:cs typeface="Roboto" panose="02000000000000000000" pitchFamily="2" charset="0"/>
              </a:rPr>
            </a:br>
            <a:r>
              <a:rPr lang="en-AU" sz="3000" dirty="0">
                <a:latin typeface="Roboto" panose="02000000000000000000" pitchFamily="2" charset="0"/>
                <a:ea typeface="Roboto" panose="02000000000000000000" pitchFamily="2" charset="0"/>
                <a:cs typeface="Roboto" panose="02000000000000000000" pitchFamily="2" charset="0"/>
              </a:rPr>
              <a:t>DISABILITY INCLUSIVE DEVELOPMENT</a:t>
            </a:r>
            <a:r>
              <a:rPr lang="en-AU" sz="3000" b="0" dirty="0">
                <a:latin typeface="Roboto" panose="02000000000000000000" pitchFamily="2" charset="0"/>
                <a:ea typeface="Roboto" panose="02000000000000000000" pitchFamily="2" charset="0"/>
                <a:cs typeface="Roboto" panose="02000000000000000000" pitchFamily="2" charset="0"/>
              </a:rPr>
              <a:t>​</a:t>
            </a:r>
            <a:endParaRPr lang="en-US" sz="30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8370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3B1A4"/>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4A9D690-CF9C-3D40-8FF9-A19C1ADD9D1B}"/>
              </a:ext>
            </a:extLst>
          </p:cNvPr>
          <p:cNvSpPr txBox="1">
            <a:spLocks/>
          </p:cNvSpPr>
          <p:nvPr/>
        </p:nvSpPr>
        <p:spPr>
          <a:xfrm>
            <a:off x="1212676" y="1165989"/>
            <a:ext cx="9766648" cy="4244294"/>
          </a:xfrm>
          <a:prstGeom prst="rect">
            <a:avLst/>
          </a:prstGeom>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en-US" sz="3200" b="1" dirty="0">
                <a:solidFill>
                  <a:schemeClr val="bg1"/>
                </a:solidFill>
                <a:latin typeface="Adobe Garamond Pro Bold" panose="02020502060506020403" pitchFamily="18" charset="77"/>
              </a:rPr>
              <a:t>“The lack of data and statistics on disability contributes to the invisibility of persons with of persons with disabilities. This presents an obstacle to achieving development planning and implementation to improve the lives and well-being of persons with disabilities.”</a:t>
            </a:r>
          </a:p>
          <a:p>
            <a:pPr marL="0" indent="0">
              <a:lnSpc>
                <a:spcPct val="100000"/>
              </a:lnSpc>
              <a:buNone/>
            </a:pPr>
            <a:endParaRPr lang="en-US" sz="3200" b="1" dirty="0">
              <a:solidFill>
                <a:schemeClr val="bg1"/>
              </a:solidFill>
              <a:latin typeface="Adobe Garamond Pro Bold" panose="02020502060506020403" pitchFamily="18" charset="77"/>
            </a:endParaRPr>
          </a:p>
          <a:p>
            <a:pPr marL="0" indent="0" algn="r">
              <a:lnSpc>
                <a:spcPct val="100000"/>
              </a:lnSpc>
              <a:buNone/>
            </a:pPr>
            <a:r>
              <a:rPr lang="en-US" sz="2800" dirty="0">
                <a:solidFill>
                  <a:schemeClr val="bg1"/>
                </a:solidFill>
                <a:latin typeface="Adobe Garamond Pro" panose="02020502060506020403" pitchFamily="18" charset="77"/>
              </a:rPr>
              <a:t>- United Nations</a:t>
            </a:r>
            <a:br>
              <a:rPr lang="en-US" sz="2800" dirty="0">
                <a:solidFill>
                  <a:schemeClr val="bg1"/>
                </a:solidFill>
                <a:latin typeface="Adobe Garamond Pro" panose="02020502060506020403" pitchFamily="18" charset="77"/>
              </a:rPr>
            </a:br>
            <a:r>
              <a:rPr lang="en-US" sz="2800" dirty="0">
                <a:solidFill>
                  <a:schemeClr val="bg1"/>
                </a:solidFill>
                <a:latin typeface="Adobe Garamond Pro" panose="02020502060506020403" pitchFamily="18" charset="77"/>
              </a:rPr>
              <a:t>Disability and Development Report</a:t>
            </a:r>
          </a:p>
        </p:txBody>
      </p:sp>
      <p:sp>
        <p:nvSpPr>
          <p:cNvPr id="7" name="Freeform: Shape 3">
            <a:extLst>
              <a:ext uri="{FF2B5EF4-FFF2-40B4-BE49-F238E27FC236}">
                <a16:creationId xmlns:a16="http://schemas.microsoft.com/office/drawing/2014/main" id="{90CB46C4-E68B-A247-A948-945161FC4CFB}"/>
              </a:ext>
            </a:extLst>
          </p:cNvPr>
          <p:cNvSpPr>
            <a:spLocks noChangeAspect="1"/>
          </p:cNvSpPr>
          <p:nvPr/>
        </p:nvSpPr>
        <p:spPr>
          <a:xfrm>
            <a:off x="884320" y="1001811"/>
            <a:ext cx="328356" cy="32835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C3DDD7"/>
          </a:solidFill>
          <a:ln w="9525" cap="flat">
            <a:noFill/>
            <a:prstDash val="solid"/>
            <a:miter/>
          </a:ln>
        </p:spPr>
        <p:txBody>
          <a:bodyPr rtlCol="0" anchor="ctr"/>
          <a:lstStyle/>
          <a:p>
            <a:endParaRPr lang="en-AU"/>
          </a:p>
        </p:txBody>
      </p:sp>
      <p:sp>
        <p:nvSpPr>
          <p:cNvPr id="8" name="Freeform: Shape 5">
            <a:extLst>
              <a:ext uri="{FF2B5EF4-FFF2-40B4-BE49-F238E27FC236}">
                <a16:creationId xmlns:a16="http://schemas.microsoft.com/office/drawing/2014/main" id="{AF02E2C0-7CBA-2448-8B92-95F6CDDE324D}"/>
              </a:ext>
            </a:extLst>
          </p:cNvPr>
          <p:cNvSpPr>
            <a:spLocks noChangeAspect="1"/>
          </p:cNvSpPr>
          <p:nvPr/>
        </p:nvSpPr>
        <p:spPr>
          <a:xfrm>
            <a:off x="10979324" y="5051779"/>
            <a:ext cx="215130" cy="21513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C3DDD7"/>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392441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B010DB-84DF-47DD-AE78-3CF9FE8180F5}"/>
              </a:ext>
            </a:extLst>
          </p:cNvPr>
          <p:cNvSpPr>
            <a:spLocks noGrp="1"/>
          </p:cNvSpPr>
          <p:nvPr>
            <p:ph type="body" sz="quarter" idx="10"/>
          </p:nvPr>
        </p:nvSpPr>
        <p:spPr>
          <a:xfrm>
            <a:off x="782320" y="1601416"/>
            <a:ext cx="10498257" cy="3448104"/>
          </a:xfrm>
        </p:spPr>
        <p:txBody>
          <a:bodyPr/>
          <a:lstStyle/>
          <a:p>
            <a:pPr>
              <a:lnSpc>
                <a:spcPct val="100000"/>
              </a:lnSpc>
            </a:pPr>
            <a:r>
              <a:rPr lang="en-AU" sz="1800" dirty="0">
                <a:latin typeface="Arial" panose="020B0604020202020204" pitchFamily="34" charset="0"/>
                <a:cs typeface="Arial" panose="020B0604020202020204" pitchFamily="34" charset="0"/>
              </a:rPr>
              <a:t>The United Nations Convention on the Rights of Persons with Disabilities (CRPD) was adopted on 13 December, 2006 and has now been ratified by 175 nations with 160 signatories. </a:t>
            </a:r>
          </a:p>
          <a:p>
            <a:pPr>
              <a:lnSpc>
                <a:spcPct val="100000"/>
              </a:lnSpc>
            </a:pPr>
            <a:endParaRPr lang="en-AU" sz="1800" dirty="0">
              <a:latin typeface="Arial" panose="020B0604020202020204" pitchFamily="34" charset="0"/>
              <a:cs typeface="Arial" panose="020B0604020202020204" pitchFamily="34" charset="0"/>
            </a:endParaRPr>
          </a:p>
          <a:p>
            <a:pPr>
              <a:lnSpc>
                <a:spcPct val="100000"/>
              </a:lnSpc>
            </a:pPr>
            <a:r>
              <a:rPr lang="en-AU" sz="1800" dirty="0">
                <a:latin typeface="Arial" panose="020B0604020202020204" pitchFamily="34" charset="0"/>
                <a:cs typeface="Arial" panose="020B0604020202020204" pitchFamily="34" charset="0"/>
              </a:rPr>
              <a:t>The Convention on the Rights of Persons with Disabilities (CRPD) was envisaged from the very beginning as the instrument for inclusive development and for the realisation of the universal human rights of persons with disabilities.</a:t>
            </a:r>
          </a:p>
          <a:p>
            <a:pPr marL="285750" indent="-285750">
              <a:lnSpc>
                <a:spcPct val="100000"/>
              </a:lnSpc>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p>
            <a:pPr>
              <a:lnSpc>
                <a:spcPct val="100000"/>
              </a:lnSpc>
            </a:pPr>
            <a:r>
              <a:rPr lang="en-AU" sz="1800" dirty="0">
                <a:latin typeface="Arial" panose="020B0604020202020204" pitchFamily="34" charset="0"/>
                <a:cs typeface="Arial" panose="020B0604020202020204" pitchFamily="34" charset="0"/>
              </a:rPr>
              <a:t>States Parties undertake to ensure and promote the full realisation of all human rights and fundamental freedoms for all persons with disabilities without discrimination of any kind on the basis of disability.</a:t>
            </a:r>
          </a:p>
          <a:p>
            <a:pPr>
              <a:lnSpc>
                <a:spcPct val="100000"/>
              </a:lnSpc>
            </a:pPr>
            <a:endParaRPr lang="en-AU"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6E07B9AB-03DB-4404-BF85-C4ABEEC47B5E}"/>
              </a:ext>
            </a:extLst>
          </p:cNvPr>
          <p:cNvSpPr>
            <a:spLocks noGrp="1"/>
          </p:cNvSpPr>
          <p:nvPr>
            <p:ph type="body" sz="quarter" idx="4294967295"/>
          </p:nvPr>
        </p:nvSpPr>
        <p:spPr>
          <a:xfrm>
            <a:off x="904240" y="5526192"/>
            <a:ext cx="5953125" cy="471488"/>
          </a:xfrm>
          <a:prstGeom prst="rect">
            <a:avLst/>
          </a:prstGeom>
        </p:spPr>
        <p:txBody>
          <a:bodyPr/>
          <a:lstStyle/>
          <a:p>
            <a:pPr marL="0" indent="0">
              <a:buNone/>
            </a:pPr>
            <a:r>
              <a:rPr lang="en-AU" sz="1000" dirty="0">
                <a:latin typeface="Arial" panose="020B0604020202020204" pitchFamily="34" charset="0"/>
                <a:cs typeface="Arial" panose="020B0604020202020204" pitchFamily="34" charset="0"/>
              </a:rPr>
              <a:t>Source: United Nations</a:t>
            </a:r>
          </a:p>
        </p:txBody>
      </p:sp>
      <p:sp>
        <p:nvSpPr>
          <p:cNvPr id="5" name="Title 4">
            <a:extLst>
              <a:ext uri="{FF2B5EF4-FFF2-40B4-BE49-F238E27FC236}">
                <a16:creationId xmlns:a16="http://schemas.microsoft.com/office/drawing/2014/main" id="{F62432DD-D16F-FC41-895E-FE10999F1448}"/>
              </a:ext>
            </a:extLst>
          </p:cNvPr>
          <p:cNvSpPr>
            <a:spLocks noGrp="1"/>
          </p:cNvSpPr>
          <p:nvPr>
            <p:ph type="title"/>
          </p:nvPr>
        </p:nvSpPr>
        <p:spPr/>
        <p:txBody>
          <a:bodyPr/>
          <a:lstStyle/>
          <a:p>
            <a:r>
              <a:rPr lang="en-AU" sz="3600" dirty="0"/>
              <a:t>UNITED NATIONS AND DID</a:t>
            </a:r>
            <a:r>
              <a:rPr lang="en-AU" sz="3600" b="0" dirty="0"/>
              <a:t>​</a:t>
            </a:r>
            <a:endParaRPr lang="en-US" sz="3600" dirty="0"/>
          </a:p>
        </p:txBody>
      </p:sp>
    </p:spTree>
    <p:extLst>
      <p:ext uri="{BB962C8B-B14F-4D97-AF65-F5344CB8AC3E}">
        <p14:creationId xmlns:p14="http://schemas.microsoft.com/office/powerpoint/2010/main" val="370397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4FC83-65FA-4BEC-B023-628D695571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297" b="3581"/>
          <a:stretch/>
        </p:blipFill>
        <p:spPr>
          <a:xfrm>
            <a:off x="3490803" y="1696721"/>
            <a:ext cx="6963838" cy="4399280"/>
          </a:xfrm>
          <a:prstGeom prst="rect">
            <a:avLst/>
          </a:prstGeom>
        </p:spPr>
      </p:pic>
      <p:sp>
        <p:nvSpPr>
          <p:cNvPr id="7" name="Title 6">
            <a:extLst>
              <a:ext uri="{FF2B5EF4-FFF2-40B4-BE49-F238E27FC236}">
                <a16:creationId xmlns:a16="http://schemas.microsoft.com/office/drawing/2014/main" id="{4EC62AA4-639D-A449-9C17-690B9B121784}"/>
              </a:ext>
            </a:extLst>
          </p:cNvPr>
          <p:cNvSpPr>
            <a:spLocks noGrp="1"/>
          </p:cNvSpPr>
          <p:nvPr>
            <p:ph type="title"/>
          </p:nvPr>
        </p:nvSpPr>
        <p:spPr>
          <a:xfrm>
            <a:off x="335360" y="231056"/>
            <a:ext cx="10801200" cy="792088"/>
          </a:xfrm>
        </p:spPr>
        <p:txBody>
          <a:bodyPr/>
          <a:lstStyle/>
          <a:p>
            <a:r>
              <a:rPr lang="en-US" sz="3200" dirty="0">
                <a:latin typeface="Roboto" panose="02000000000000000000" pitchFamily="2" charset="0"/>
                <a:ea typeface="Roboto" panose="02000000000000000000" pitchFamily="2" charset="0"/>
                <a:cs typeface="Roboto" panose="02000000000000000000" pitchFamily="2" charset="0"/>
              </a:rPr>
              <a:t>CRPD and Optional Protocol signatures and ratifications</a:t>
            </a:r>
          </a:p>
        </p:txBody>
      </p:sp>
      <p:pic>
        <p:nvPicPr>
          <p:cNvPr id="9" name="Picture 8">
            <a:extLst>
              <a:ext uri="{FF2B5EF4-FFF2-40B4-BE49-F238E27FC236}">
                <a16:creationId xmlns:a16="http://schemas.microsoft.com/office/drawing/2014/main" id="{78F5184B-3C6D-D143-88CA-A02D281D99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584" t="6081" r="73824" b="86148"/>
          <a:stretch/>
        </p:blipFill>
        <p:spPr>
          <a:xfrm>
            <a:off x="995679" y="1601985"/>
            <a:ext cx="2418081" cy="653535"/>
          </a:xfrm>
          <a:prstGeom prst="rect">
            <a:avLst/>
          </a:prstGeom>
        </p:spPr>
      </p:pic>
    </p:spTree>
    <p:extLst>
      <p:ext uri="{BB962C8B-B14F-4D97-AF65-F5344CB8AC3E}">
        <p14:creationId xmlns:p14="http://schemas.microsoft.com/office/powerpoint/2010/main" val="2003260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E86DA6-0404-FC40-8BF8-92C9E282E151}"/>
              </a:ext>
            </a:extLst>
          </p:cNvPr>
          <p:cNvSpPr>
            <a:spLocks noGrp="1"/>
          </p:cNvSpPr>
          <p:nvPr>
            <p:ph type="title"/>
          </p:nvPr>
        </p:nvSpPr>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PRINCIPLES OF CRPD</a:t>
            </a:r>
            <a:r>
              <a:rPr lang="en-AU" sz="3600" b="0" dirty="0">
                <a:latin typeface="Roboto" panose="02000000000000000000" pitchFamily="2" charset="0"/>
                <a:ea typeface="Roboto" panose="02000000000000000000" pitchFamily="2" charset="0"/>
                <a:cs typeface="Roboto" panose="02000000000000000000" pitchFamily="2" charset="0"/>
              </a:rPr>
              <a:t>​</a:t>
            </a:r>
            <a:endParaRPr lang="en-US" sz="3600" dirty="0">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8E3C7ABD-2E9E-4C6C-8131-95BBEE676A6E}"/>
              </a:ext>
            </a:extLst>
          </p:cNvPr>
          <p:cNvSpPr>
            <a:spLocks noGrp="1"/>
          </p:cNvSpPr>
          <p:nvPr>
            <p:ph type="body" sz="quarter" idx="10"/>
          </p:nvPr>
        </p:nvSpPr>
        <p:spPr>
          <a:xfrm>
            <a:off x="805973" y="1601416"/>
            <a:ext cx="10801200" cy="4347864"/>
          </a:xfrm>
        </p:spPr>
        <p:txBody>
          <a:bodyPr/>
          <a:lstStyle/>
          <a:p>
            <a:pPr fontAlgn="base">
              <a:lnSpc>
                <a:spcPct val="100000"/>
              </a:lnSpc>
            </a:pPr>
            <a:r>
              <a:rPr lang="en-AU" sz="1800" dirty="0"/>
              <a:t>The eight principles that underlie the Convention:</a:t>
            </a:r>
          </a:p>
          <a:p>
            <a:pPr marL="342900" indent="-342900" fontAlgn="base">
              <a:lnSpc>
                <a:spcPct val="100000"/>
              </a:lnSpc>
              <a:buFont typeface="+mj-lt"/>
              <a:buAutoNum type="arabicPeriod"/>
            </a:pPr>
            <a:r>
              <a:rPr lang="en-AU" sz="1800" dirty="0"/>
              <a:t>Respect for inherent dignity, individual autonomy including the freedom to make one’s own choices, and independence of persons;</a:t>
            </a:r>
          </a:p>
          <a:p>
            <a:pPr marL="342900" indent="-342900" fontAlgn="base">
              <a:lnSpc>
                <a:spcPct val="100000"/>
              </a:lnSpc>
              <a:buFont typeface="+mj-lt"/>
              <a:buAutoNum type="arabicPeriod"/>
            </a:pPr>
            <a:r>
              <a:rPr lang="en-AU" sz="1800" dirty="0"/>
              <a:t>Non-discrimination;</a:t>
            </a:r>
          </a:p>
          <a:p>
            <a:pPr marL="342900" indent="-342900" fontAlgn="base">
              <a:lnSpc>
                <a:spcPct val="100000"/>
              </a:lnSpc>
              <a:buFont typeface="+mj-lt"/>
              <a:buAutoNum type="arabicPeriod"/>
            </a:pPr>
            <a:r>
              <a:rPr lang="en-AU" sz="1800" dirty="0"/>
              <a:t>Full and effective participation and inclusion in society;</a:t>
            </a:r>
          </a:p>
          <a:p>
            <a:pPr marL="342900" indent="-342900" fontAlgn="base">
              <a:lnSpc>
                <a:spcPct val="100000"/>
              </a:lnSpc>
              <a:buFont typeface="+mj-lt"/>
              <a:buAutoNum type="arabicPeriod"/>
            </a:pPr>
            <a:r>
              <a:rPr lang="en-AU" sz="1800" dirty="0"/>
              <a:t>Respect for difference and acceptance of persons with disabilities as part of human diversity and humanity;</a:t>
            </a:r>
          </a:p>
          <a:p>
            <a:pPr marL="342900" indent="-342900" fontAlgn="base">
              <a:lnSpc>
                <a:spcPct val="100000"/>
              </a:lnSpc>
              <a:buFont typeface="+mj-lt"/>
              <a:buAutoNum type="arabicPeriod"/>
            </a:pPr>
            <a:r>
              <a:rPr lang="en-AU" sz="1800" dirty="0"/>
              <a:t>Equality of opportunity;</a:t>
            </a:r>
          </a:p>
          <a:p>
            <a:pPr marL="342900" indent="-342900" fontAlgn="base">
              <a:lnSpc>
                <a:spcPct val="100000"/>
              </a:lnSpc>
              <a:buFont typeface="+mj-lt"/>
              <a:buAutoNum type="arabicPeriod"/>
            </a:pPr>
            <a:r>
              <a:rPr lang="en-AU" sz="1800" dirty="0"/>
              <a:t>Accessibility;</a:t>
            </a:r>
          </a:p>
          <a:p>
            <a:pPr marL="342900" indent="-342900" fontAlgn="base">
              <a:lnSpc>
                <a:spcPct val="100000"/>
              </a:lnSpc>
              <a:buFont typeface="+mj-lt"/>
              <a:buAutoNum type="arabicPeriod"/>
            </a:pPr>
            <a:r>
              <a:rPr lang="en-AU" sz="1800" dirty="0"/>
              <a:t>Equality between men and women;</a:t>
            </a:r>
          </a:p>
          <a:p>
            <a:pPr marL="342900" indent="-342900" fontAlgn="base">
              <a:lnSpc>
                <a:spcPct val="100000"/>
              </a:lnSpc>
              <a:buFont typeface="+mj-lt"/>
              <a:buAutoNum type="arabicPeriod"/>
            </a:pPr>
            <a:r>
              <a:rPr lang="en-AU" sz="1800" dirty="0"/>
              <a:t>Respect for the evolving capacities of children with disabilities and respect for the right of children with disabilities to preserve their identities.</a:t>
            </a:r>
          </a:p>
        </p:txBody>
      </p:sp>
      <p:sp>
        <p:nvSpPr>
          <p:cNvPr id="7" name="Text Placeholder 6">
            <a:extLst>
              <a:ext uri="{FF2B5EF4-FFF2-40B4-BE49-F238E27FC236}">
                <a16:creationId xmlns:a16="http://schemas.microsoft.com/office/drawing/2014/main" id="{593DCBBD-BD95-4581-8A90-A934D491D85E}"/>
              </a:ext>
            </a:extLst>
          </p:cNvPr>
          <p:cNvSpPr>
            <a:spLocks noGrp="1"/>
          </p:cNvSpPr>
          <p:nvPr>
            <p:ph type="body" sz="quarter" idx="4294967295"/>
          </p:nvPr>
        </p:nvSpPr>
        <p:spPr>
          <a:xfrm>
            <a:off x="5516880" y="5640705"/>
            <a:ext cx="5953125" cy="471488"/>
          </a:xfrm>
          <a:prstGeom prst="rect">
            <a:avLst/>
          </a:prstGeom>
        </p:spPr>
        <p:txBody>
          <a:bodyPr/>
          <a:lstStyle/>
          <a:p>
            <a:pPr marL="0" indent="0" algn="r">
              <a:buNone/>
            </a:pPr>
            <a:r>
              <a:rPr lang="en-AU" sz="1000" dirty="0"/>
              <a:t>Source: </a:t>
            </a:r>
            <a:r>
              <a:rPr lang="en-AU" sz="1000" dirty="0">
                <a:hlinkClick r:id="rId3"/>
              </a:rPr>
              <a:t>CRPD Guiding Principles </a:t>
            </a:r>
            <a:endParaRPr lang="en-AU" sz="1000" dirty="0"/>
          </a:p>
        </p:txBody>
      </p:sp>
    </p:spTree>
    <p:extLst>
      <p:ext uri="{BB962C8B-B14F-4D97-AF65-F5344CB8AC3E}">
        <p14:creationId xmlns:p14="http://schemas.microsoft.com/office/powerpoint/2010/main" val="3251721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CC1FC0-DD30-45DD-BCF1-EE21C8E1DE47}"/>
              </a:ext>
            </a:extLst>
          </p:cNvPr>
          <p:cNvSpPr>
            <a:spLocks noGrp="1"/>
          </p:cNvSpPr>
          <p:nvPr>
            <p:ph type="body" sz="quarter" idx="10"/>
          </p:nvPr>
        </p:nvSpPr>
        <p:spPr>
          <a:xfrm>
            <a:off x="805973" y="1601416"/>
            <a:ext cx="10330587" cy="4347864"/>
          </a:xfrm>
        </p:spPr>
        <p:txBody>
          <a:bodyPr numCol="2" spcCol="720000"/>
          <a:lstStyle/>
          <a:p>
            <a:pPr marL="285750" indent="-285750">
              <a:lnSpc>
                <a:spcPct val="100000"/>
              </a:lnSpc>
              <a:buFont typeface="Arial" panose="020B0604020202020204" pitchFamily="34" charset="0"/>
              <a:buChar char="•"/>
            </a:pPr>
            <a:r>
              <a:rPr lang="en-AU" sz="1600" dirty="0"/>
              <a:t>Equality before the law without discrimination (article 5)</a:t>
            </a:r>
          </a:p>
          <a:p>
            <a:pPr marL="285750" indent="-285750">
              <a:lnSpc>
                <a:spcPct val="100000"/>
              </a:lnSpc>
              <a:buFont typeface="Arial" panose="020B0604020202020204" pitchFamily="34" charset="0"/>
              <a:buChar char="•"/>
            </a:pPr>
            <a:r>
              <a:rPr lang="en-AU" sz="1600" dirty="0"/>
              <a:t>Right to life, liberty and security of the person (articles 10 &amp; 14)</a:t>
            </a:r>
          </a:p>
          <a:p>
            <a:pPr marL="285750" indent="-285750">
              <a:lnSpc>
                <a:spcPct val="100000"/>
              </a:lnSpc>
              <a:buFont typeface="Arial" panose="020B0604020202020204" pitchFamily="34" charset="0"/>
              <a:buChar char="•"/>
            </a:pPr>
            <a:r>
              <a:rPr lang="en-AU" sz="1600" dirty="0"/>
              <a:t>Equal recognition before the law and legal capacity (article 12)</a:t>
            </a:r>
          </a:p>
          <a:p>
            <a:pPr marL="285750" indent="-285750">
              <a:lnSpc>
                <a:spcPct val="100000"/>
              </a:lnSpc>
              <a:buFont typeface="Arial" panose="020B0604020202020204" pitchFamily="34" charset="0"/>
              <a:buChar char="•"/>
            </a:pPr>
            <a:r>
              <a:rPr lang="en-AU" sz="1600" dirty="0"/>
              <a:t>Freedom from torture (article 15)</a:t>
            </a:r>
          </a:p>
          <a:p>
            <a:pPr marL="285750" indent="-285750">
              <a:lnSpc>
                <a:spcPct val="100000"/>
              </a:lnSpc>
              <a:buFont typeface="Arial" panose="020B0604020202020204" pitchFamily="34" charset="0"/>
              <a:buChar char="•"/>
            </a:pPr>
            <a:r>
              <a:rPr lang="en-AU" sz="1600" dirty="0"/>
              <a:t>Freedom from exploitation, violence and abuse (article 16)</a:t>
            </a:r>
          </a:p>
          <a:p>
            <a:pPr marL="285750" indent="-285750">
              <a:lnSpc>
                <a:spcPct val="100000"/>
              </a:lnSpc>
              <a:buFont typeface="Arial" panose="020B0604020202020204" pitchFamily="34" charset="0"/>
              <a:buChar char="•"/>
            </a:pPr>
            <a:r>
              <a:rPr lang="en-AU" sz="1600" dirty="0"/>
              <a:t>Right to respect physical and mental integrity (article 17)</a:t>
            </a:r>
          </a:p>
          <a:p>
            <a:pPr marL="285750" indent="-285750">
              <a:lnSpc>
                <a:spcPct val="100000"/>
              </a:lnSpc>
              <a:buFont typeface="Arial" panose="020B0604020202020204" pitchFamily="34" charset="0"/>
              <a:buChar char="•"/>
            </a:pPr>
            <a:r>
              <a:rPr lang="en-AU" sz="1600" dirty="0"/>
              <a:t>Freedom of movement and nationality </a:t>
            </a:r>
            <a:br>
              <a:rPr lang="en-AU" sz="1600" dirty="0"/>
            </a:br>
            <a:r>
              <a:rPr lang="en-AU" sz="1600" dirty="0"/>
              <a:t>(article 18)</a:t>
            </a:r>
          </a:p>
          <a:p>
            <a:pPr marL="285750" indent="-285750">
              <a:lnSpc>
                <a:spcPct val="100000"/>
              </a:lnSpc>
              <a:buFont typeface="Arial" panose="020B0604020202020204" pitchFamily="34" charset="0"/>
              <a:buChar char="•"/>
            </a:pPr>
            <a:r>
              <a:rPr lang="en-AU" sz="1600" dirty="0"/>
              <a:t>Right to live in the community (article 19)</a:t>
            </a:r>
          </a:p>
          <a:p>
            <a:pPr marL="285750" indent="-285750">
              <a:lnSpc>
                <a:spcPct val="100000"/>
              </a:lnSpc>
              <a:buFont typeface="Arial" panose="020B0604020202020204" pitchFamily="34" charset="0"/>
              <a:buChar char="•"/>
            </a:pPr>
            <a:r>
              <a:rPr lang="en-GB" altLang="en-US" sz="1600" dirty="0"/>
              <a:t>Freedom of expression and opinion (article 21)</a:t>
            </a:r>
          </a:p>
          <a:p>
            <a:pPr marL="285750" indent="-285750">
              <a:lnSpc>
                <a:spcPct val="100000"/>
              </a:lnSpc>
              <a:buFont typeface="Arial" panose="020B0604020202020204" pitchFamily="34" charset="0"/>
              <a:buChar char="•"/>
            </a:pPr>
            <a:r>
              <a:rPr lang="en-GB" altLang="en-US" sz="1600" dirty="0"/>
              <a:t>Respect for privacy (article 22)</a:t>
            </a:r>
          </a:p>
          <a:p>
            <a:pPr marL="285750" indent="-285750">
              <a:lnSpc>
                <a:spcPct val="100000"/>
              </a:lnSpc>
              <a:buFont typeface="Arial" panose="020B0604020202020204" pitchFamily="34" charset="0"/>
              <a:buChar char="•"/>
            </a:pPr>
            <a:r>
              <a:rPr lang="en-GB" altLang="en-US" sz="1600" dirty="0"/>
              <a:t>Respect for home and the family (article 23)</a:t>
            </a:r>
          </a:p>
          <a:p>
            <a:pPr marL="285750" indent="-285750">
              <a:lnSpc>
                <a:spcPct val="100000"/>
              </a:lnSpc>
              <a:buFont typeface="Arial" panose="020B0604020202020204" pitchFamily="34" charset="0"/>
              <a:buChar char="•"/>
            </a:pPr>
            <a:r>
              <a:rPr lang="en-GB" altLang="en-US" sz="1600" dirty="0"/>
              <a:t>Right to education (article 24)</a:t>
            </a:r>
          </a:p>
          <a:p>
            <a:pPr marL="285750" indent="-285750">
              <a:lnSpc>
                <a:spcPct val="100000"/>
              </a:lnSpc>
              <a:buFont typeface="Arial" panose="020B0604020202020204" pitchFamily="34" charset="0"/>
              <a:buChar char="•"/>
            </a:pPr>
            <a:r>
              <a:rPr lang="en-GB" altLang="en-US" sz="1600" dirty="0"/>
              <a:t>Right to health (article 25)</a:t>
            </a:r>
          </a:p>
          <a:p>
            <a:pPr marL="285750" indent="-285750">
              <a:lnSpc>
                <a:spcPct val="100000"/>
              </a:lnSpc>
              <a:buFont typeface="Arial" panose="020B0604020202020204" pitchFamily="34" charset="0"/>
              <a:buChar char="•"/>
            </a:pPr>
            <a:r>
              <a:rPr lang="en-GB" altLang="en-US" sz="1600" dirty="0"/>
              <a:t>Right to work (article 27)</a:t>
            </a:r>
          </a:p>
          <a:p>
            <a:pPr marL="285750" indent="-285750">
              <a:lnSpc>
                <a:spcPct val="100000"/>
              </a:lnSpc>
              <a:buFont typeface="Arial" panose="020B0604020202020204" pitchFamily="34" charset="0"/>
              <a:buChar char="•"/>
            </a:pPr>
            <a:r>
              <a:rPr lang="en-GB" altLang="en-US" sz="1600" dirty="0"/>
              <a:t>Right to adequate standard of living (article 28)</a:t>
            </a:r>
          </a:p>
          <a:p>
            <a:pPr marL="285750" indent="-285750">
              <a:lnSpc>
                <a:spcPct val="100000"/>
              </a:lnSpc>
              <a:buFont typeface="Arial" panose="020B0604020202020204" pitchFamily="34" charset="0"/>
              <a:buChar char="•"/>
            </a:pPr>
            <a:r>
              <a:rPr lang="en-GB" altLang="en-US" sz="1600" dirty="0"/>
              <a:t>Right to participate in political and public life (article 29)</a:t>
            </a:r>
          </a:p>
          <a:p>
            <a:pPr marL="285750" indent="-285750">
              <a:lnSpc>
                <a:spcPct val="100000"/>
              </a:lnSpc>
              <a:buFont typeface="Arial" panose="020B0604020202020204" pitchFamily="34" charset="0"/>
              <a:buChar char="•"/>
            </a:pPr>
            <a:r>
              <a:rPr lang="en-GB" altLang="en-US" sz="1600" dirty="0"/>
              <a:t>Right to participation in cultural life (article 30)</a:t>
            </a:r>
          </a:p>
          <a:p>
            <a:pPr>
              <a:lnSpc>
                <a:spcPct val="100000"/>
              </a:lnSpc>
            </a:pPr>
            <a:endParaRPr lang="en-AU" sz="1600" dirty="0"/>
          </a:p>
          <a:p>
            <a:pPr>
              <a:lnSpc>
                <a:spcPct val="100000"/>
              </a:lnSpc>
            </a:pPr>
            <a:endParaRPr lang="en-AU" sz="1600" dirty="0"/>
          </a:p>
        </p:txBody>
      </p:sp>
      <p:sp>
        <p:nvSpPr>
          <p:cNvPr id="10" name="Text Placeholder 9">
            <a:extLst>
              <a:ext uri="{FF2B5EF4-FFF2-40B4-BE49-F238E27FC236}">
                <a16:creationId xmlns:a16="http://schemas.microsoft.com/office/drawing/2014/main" id="{9463793C-1254-4D37-B5D7-DBA15D09CFCF}"/>
              </a:ext>
            </a:extLst>
          </p:cNvPr>
          <p:cNvSpPr>
            <a:spLocks noGrp="1"/>
          </p:cNvSpPr>
          <p:nvPr>
            <p:ph type="body" sz="quarter" idx="4294967295"/>
          </p:nvPr>
        </p:nvSpPr>
        <p:spPr>
          <a:xfrm>
            <a:off x="7143123" y="5714330"/>
            <a:ext cx="4464050" cy="469900"/>
          </a:xfrm>
          <a:prstGeom prst="rect">
            <a:avLst/>
          </a:prstGeom>
        </p:spPr>
        <p:txBody>
          <a:bodyPr/>
          <a:lstStyle/>
          <a:p>
            <a:pPr marL="0" indent="0" algn="r">
              <a:buNone/>
            </a:pPr>
            <a:r>
              <a:rPr lang="en-AU" sz="1000" dirty="0"/>
              <a:t>Source:  United Nations Convention on the Rights of People with Disabilities</a:t>
            </a:r>
          </a:p>
        </p:txBody>
      </p:sp>
      <p:sp>
        <p:nvSpPr>
          <p:cNvPr id="4" name="Title 3">
            <a:extLst>
              <a:ext uri="{FF2B5EF4-FFF2-40B4-BE49-F238E27FC236}">
                <a16:creationId xmlns:a16="http://schemas.microsoft.com/office/drawing/2014/main" id="{13AE2D30-F251-CA4D-AB41-743DAE6954ED}"/>
              </a:ext>
            </a:extLst>
          </p:cNvPr>
          <p:cNvSpPr>
            <a:spLocks noGrp="1"/>
          </p:cNvSpPr>
          <p:nvPr>
            <p:ph type="title"/>
          </p:nvPr>
        </p:nvSpPr>
        <p:spPr/>
        <p:txBody>
          <a:bodyPr/>
          <a:lstStyle/>
          <a:p>
            <a:r>
              <a:rPr lang="en-GB" sz="3600" dirty="0"/>
              <a:t>RIGHTS IN THE CRPD</a:t>
            </a:r>
            <a:r>
              <a:rPr lang="en-GB" sz="3600" b="0" dirty="0"/>
              <a:t>​</a:t>
            </a:r>
            <a:endParaRPr lang="en-US" sz="3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01039" y="1601416"/>
            <a:ext cx="5394961" cy="4347864"/>
          </a:xfrm>
        </p:spPr>
        <p:txBody>
          <a:bodyPr/>
          <a:lstStyle/>
          <a:p>
            <a:pPr>
              <a:lnSpc>
                <a:spcPct val="100000"/>
              </a:lnSpc>
            </a:pPr>
            <a:r>
              <a:rPr lang="en-AU" sz="1800" dirty="0"/>
              <a:t>In 2015, the United Nations adopted the 2030 Agenda for Sustainable Development, pledging to leave no one behind in the global efforts to realise the 17 Sustainable Development Goals. Yet, persons with disabilities are still invisible and often left behind. </a:t>
            </a:r>
          </a:p>
          <a:p>
            <a:pPr lvl="0">
              <a:lnSpc>
                <a:spcPct val="100000"/>
              </a:lnSpc>
            </a:pPr>
            <a:r>
              <a:rPr lang="en-AU" sz="1800" dirty="0"/>
              <a:t>Efforts need to be stepped up to ensure that the goals and targets will be achieved for persons with disabilities too, in line with the CRPD. Discriminatory laws are also still in place in many countries. </a:t>
            </a:r>
          </a:p>
        </p:txBody>
      </p:sp>
      <p:sp>
        <p:nvSpPr>
          <p:cNvPr id="2" name="Text Placeholder 1"/>
          <p:cNvSpPr>
            <a:spLocks noGrp="1"/>
          </p:cNvSpPr>
          <p:nvPr>
            <p:ph type="body" sz="quarter" idx="4294967295"/>
          </p:nvPr>
        </p:nvSpPr>
        <p:spPr>
          <a:xfrm>
            <a:off x="2225040" y="5256584"/>
            <a:ext cx="3708400" cy="346075"/>
          </a:xfrm>
          <a:prstGeom prst="rect">
            <a:avLst/>
          </a:prstGeom>
        </p:spPr>
        <p:txBody>
          <a:bodyPr/>
          <a:lstStyle/>
          <a:p>
            <a:pPr marL="0" indent="0" algn="r">
              <a:buNone/>
            </a:pPr>
            <a:r>
              <a:rPr lang="en-AU" sz="1000" dirty="0"/>
              <a:t>Source: </a:t>
            </a:r>
            <a:r>
              <a:rPr lang="en-AU" sz="1000" dirty="0">
                <a:hlinkClick r:id="rId3"/>
              </a:rPr>
              <a:t>UN Disability and Development Report</a:t>
            </a:r>
            <a:endParaRPr lang="en-AU" sz="1000" dirty="0"/>
          </a:p>
          <a:p>
            <a:pPr algn="r"/>
            <a:endParaRPr lang="en-AU" sz="1000" dirty="0"/>
          </a:p>
          <a:p>
            <a:pPr algn="r"/>
            <a:endParaRPr lang="en-AU" sz="1000" dirty="0"/>
          </a:p>
        </p:txBody>
      </p:sp>
      <p:pic>
        <p:nvPicPr>
          <p:cNvPr id="12" name="Picture Placeholder 11">
            <a:extLst>
              <a:ext uri="{FF2B5EF4-FFF2-40B4-BE49-F238E27FC236}">
                <a16:creationId xmlns:a16="http://schemas.microsoft.com/office/drawing/2014/main" id="{6B914531-219D-423A-ADB8-F7CCC63EA630}"/>
              </a:ext>
            </a:extLst>
          </p:cNvPr>
          <p:cNvPicPr>
            <a:picLocks noGrp="1" noChangeAspect="1"/>
          </p:cNvPicPr>
          <p:nvPr>
            <p:ph type="pic" sz="quarter" idx="4294967295"/>
          </p:nvPr>
        </p:nvPicPr>
        <p:blipFill rotWithShape="1">
          <a:blip r:embed="rId4" cstate="email">
            <a:extLst>
              <a:ext uri="{28A0092B-C50C-407E-A947-70E740481C1C}">
                <a14:useLocalDpi xmlns:a14="http://schemas.microsoft.com/office/drawing/2010/main"/>
              </a:ext>
            </a:extLst>
          </a:blip>
          <a:srcRect l="-5648" t="-6941" r="-5552" b="-7904"/>
          <a:stretch/>
        </p:blipFill>
        <p:spPr>
          <a:xfrm>
            <a:off x="7264400" y="1494814"/>
            <a:ext cx="4226561" cy="3934807"/>
          </a:xfrm>
          <a:prstGeom prst="rect">
            <a:avLst/>
          </a:prstGeom>
        </p:spPr>
      </p:pic>
      <p:sp>
        <p:nvSpPr>
          <p:cNvPr id="6" name="Title 5">
            <a:extLst>
              <a:ext uri="{FF2B5EF4-FFF2-40B4-BE49-F238E27FC236}">
                <a16:creationId xmlns:a16="http://schemas.microsoft.com/office/drawing/2014/main" id="{93A26D39-15EE-9541-BBEE-E47FA0BD8182}"/>
              </a:ext>
            </a:extLst>
          </p:cNvPr>
          <p:cNvSpPr>
            <a:spLocks noGrp="1"/>
          </p:cNvSpPr>
          <p:nvPr>
            <p:ph type="title"/>
          </p:nvPr>
        </p:nvSpPr>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SUSTAINABLE </a:t>
            </a:r>
            <a:r>
              <a:rPr lang="en-AU" sz="3600" b="0" dirty="0">
                <a:latin typeface="Roboto" panose="02000000000000000000" pitchFamily="2" charset="0"/>
                <a:ea typeface="Roboto" panose="02000000000000000000" pitchFamily="2" charset="0"/>
                <a:cs typeface="Roboto" panose="02000000000000000000" pitchFamily="2" charset="0"/>
              </a:rPr>
              <a:t>​</a:t>
            </a:r>
            <a:r>
              <a:rPr lang="en-AU" sz="3600" dirty="0">
                <a:latin typeface="Roboto" panose="02000000000000000000" pitchFamily="2" charset="0"/>
                <a:ea typeface="Roboto" panose="02000000000000000000" pitchFamily="2" charset="0"/>
                <a:cs typeface="Roboto" panose="02000000000000000000" pitchFamily="2" charset="0"/>
              </a:rPr>
              <a:t>DEVELOPMENT GOALS</a:t>
            </a:r>
            <a:r>
              <a:rPr lang="en-AU" sz="3600" b="0" dirty="0">
                <a:latin typeface="Roboto" panose="02000000000000000000" pitchFamily="2" charset="0"/>
                <a:ea typeface="Roboto" panose="02000000000000000000" pitchFamily="2" charset="0"/>
                <a:cs typeface="Roboto" panose="02000000000000000000" pitchFamily="2" charset="0"/>
              </a:rPr>
              <a:t>​</a:t>
            </a:r>
            <a:endParaRPr lang="en-US" sz="3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36945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197026-D17F-1F4C-A3E7-4113CBE4CA46}"/>
              </a:ext>
            </a:extLst>
          </p:cNvPr>
          <p:cNvSpPr>
            <a:spLocks noGrp="1"/>
          </p:cNvSpPr>
          <p:nvPr>
            <p:ph type="title"/>
          </p:nvPr>
        </p:nvSpPr>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SUSTAINABLE </a:t>
            </a:r>
            <a:r>
              <a:rPr lang="en-AU" sz="3600" b="0" dirty="0">
                <a:latin typeface="Roboto" panose="02000000000000000000" pitchFamily="2" charset="0"/>
                <a:ea typeface="Roboto" panose="02000000000000000000" pitchFamily="2" charset="0"/>
                <a:cs typeface="Roboto" panose="02000000000000000000" pitchFamily="2" charset="0"/>
              </a:rPr>
              <a:t>​</a:t>
            </a:r>
            <a:r>
              <a:rPr lang="en-AU" sz="3600" dirty="0">
                <a:latin typeface="Roboto" panose="02000000000000000000" pitchFamily="2" charset="0"/>
                <a:ea typeface="Roboto" panose="02000000000000000000" pitchFamily="2" charset="0"/>
                <a:cs typeface="Roboto" panose="02000000000000000000" pitchFamily="2" charset="0"/>
              </a:rPr>
              <a:t>DEVELOPMENT GOALS </a:t>
            </a:r>
            <a:r>
              <a:rPr lang="en-AU" sz="3600" b="0" dirty="0">
                <a:latin typeface="Roboto" panose="02000000000000000000" pitchFamily="2" charset="0"/>
                <a:ea typeface="Roboto" panose="02000000000000000000" pitchFamily="2" charset="0"/>
                <a:cs typeface="Roboto" panose="02000000000000000000" pitchFamily="2" charset="0"/>
              </a:rPr>
              <a:t>​</a:t>
            </a:r>
            <a:endParaRPr lang="en-US" sz="360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3"/>
          <p:cNvSpPr>
            <a:spLocks noGrp="1"/>
          </p:cNvSpPr>
          <p:nvPr>
            <p:ph type="body" sz="quarter" idx="10"/>
          </p:nvPr>
        </p:nvSpPr>
        <p:spPr>
          <a:xfrm>
            <a:off x="805973" y="1601416"/>
            <a:ext cx="10330587" cy="4347864"/>
          </a:xfrm>
        </p:spPr>
        <p:txBody>
          <a:bodyPr/>
          <a:lstStyle/>
          <a:p>
            <a:pPr lvl="0">
              <a:lnSpc>
                <a:spcPct val="100000"/>
              </a:lnSpc>
            </a:pPr>
            <a:r>
              <a:rPr lang="en-AU" sz="1800" b="1" dirty="0"/>
              <a:t>All goals are universal, but disability is specifically mentioned in:</a:t>
            </a:r>
          </a:p>
          <a:p>
            <a:pPr lvl="0">
              <a:lnSpc>
                <a:spcPct val="100000"/>
              </a:lnSpc>
            </a:pPr>
            <a:r>
              <a:rPr lang="en-AU" sz="1800" b="1" dirty="0"/>
              <a:t>Goal 4</a:t>
            </a:r>
            <a:r>
              <a:rPr lang="en-AU" sz="1800" dirty="0"/>
              <a:t>: Guaranteeing </a:t>
            </a:r>
            <a:r>
              <a:rPr lang="en-AU" sz="1800" dirty="0">
                <a:solidFill>
                  <a:srgbClr val="D86075"/>
                </a:solidFill>
              </a:rPr>
              <a:t>equal and accessible education </a:t>
            </a:r>
            <a:r>
              <a:rPr lang="en-AU" sz="1800" dirty="0"/>
              <a:t>by building inclusive learning environments and providing the needed assistance for persons with disabilities.</a:t>
            </a:r>
          </a:p>
          <a:p>
            <a:pPr lvl="0">
              <a:lnSpc>
                <a:spcPct val="100000"/>
              </a:lnSpc>
            </a:pPr>
            <a:r>
              <a:rPr lang="en-AU" sz="1800" b="1" dirty="0"/>
              <a:t>Goal 8</a:t>
            </a:r>
            <a:r>
              <a:rPr lang="en-AU" sz="1800" dirty="0"/>
              <a:t>: Promoting </a:t>
            </a:r>
            <a:r>
              <a:rPr lang="en-AU" sz="1800" dirty="0">
                <a:solidFill>
                  <a:srgbClr val="D86075"/>
                </a:solidFill>
              </a:rPr>
              <a:t>inclusive economic growth</a:t>
            </a:r>
            <a:r>
              <a:rPr lang="en-AU" sz="1800" dirty="0"/>
              <a:t>, full and productive employment allowing persons with disabilities to fully access the job market.</a:t>
            </a:r>
          </a:p>
          <a:p>
            <a:pPr lvl="0">
              <a:lnSpc>
                <a:spcPct val="100000"/>
              </a:lnSpc>
            </a:pPr>
            <a:r>
              <a:rPr lang="en-AU" sz="1800" b="1" dirty="0"/>
              <a:t>Goal 10</a:t>
            </a:r>
            <a:r>
              <a:rPr lang="en-AU" sz="1800" dirty="0"/>
              <a:t>: </a:t>
            </a:r>
            <a:r>
              <a:rPr lang="en-AU" sz="1800" dirty="0">
                <a:solidFill>
                  <a:srgbClr val="D86075"/>
                </a:solidFill>
              </a:rPr>
              <a:t>Emphasising the social, economic and political inclusion of persons with disabilities</a:t>
            </a:r>
            <a:r>
              <a:rPr lang="en-AU" sz="1800" dirty="0"/>
              <a:t>.</a:t>
            </a:r>
          </a:p>
          <a:p>
            <a:pPr lvl="0">
              <a:lnSpc>
                <a:spcPct val="100000"/>
              </a:lnSpc>
            </a:pPr>
            <a:r>
              <a:rPr lang="en-AU" sz="1800" b="1" dirty="0"/>
              <a:t>Goal 11</a:t>
            </a:r>
            <a:r>
              <a:rPr lang="en-AU" sz="1800" dirty="0"/>
              <a:t>: Creating </a:t>
            </a:r>
            <a:r>
              <a:rPr lang="en-AU" sz="1800" dirty="0">
                <a:solidFill>
                  <a:srgbClr val="D86075"/>
                </a:solidFill>
              </a:rPr>
              <a:t>accessible cities </a:t>
            </a:r>
            <a:r>
              <a:rPr lang="en-AU" sz="1800" dirty="0"/>
              <a:t>and water resources, affordable, accessible and sustainable transport systems, providing universal access to safe, inclusive, accessible and green public spaces.</a:t>
            </a:r>
          </a:p>
          <a:p>
            <a:pPr lvl="0">
              <a:lnSpc>
                <a:spcPct val="100000"/>
              </a:lnSpc>
            </a:pPr>
            <a:r>
              <a:rPr lang="en-AU" sz="1800" b="1" dirty="0"/>
              <a:t>Goal 17</a:t>
            </a:r>
            <a:r>
              <a:rPr lang="en-AU" sz="1800" dirty="0"/>
              <a:t>:  Underlining the importance of data collection and monitoring of the SDG’s, </a:t>
            </a:r>
            <a:r>
              <a:rPr lang="en-AU" sz="1800" dirty="0">
                <a:solidFill>
                  <a:srgbClr val="D86075"/>
                </a:solidFill>
              </a:rPr>
              <a:t>emphasis on disability disaggregated data.</a:t>
            </a:r>
          </a:p>
          <a:p>
            <a:pPr>
              <a:lnSpc>
                <a:spcPct val="100000"/>
              </a:lnSpc>
            </a:pPr>
            <a:endParaRPr lang="en-AU" sz="1800" dirty="0"/>
          </a:p>
        </p:txBody>
      </p:sp>
      <p:sp>
        <p:nvSpPr>
          <p:cNvPr id="2" name="Text Placeholder 1"/>
          <p:cNvSpPr>
            <a:spLocks noGrp="1"/>
          </p:cNvSpPr>
          <p:nvPr>
            <p:ph type="body" sz="quarter" idx="4294967295"/>
          </p:nvPr>
        </p:nvSpPr>
        <p:spPr>
          <a:xfrm>
            <a:off x="5540533" y="5477792"/>
            <a:ext cx="5953125" cy="471488"/>
          </a:xfrm>
          <a:prstGeom prst="rect">
            <a:avLst/>
          </a:prstGeom>
        </p:spPr>
        <p:txBody>
          <a:bodyPr/>
          <a:lstStyle/>
          <a:p>
            <a:pPr marL="0" indent="0" algn="r">
              <a:buNone/>
            </a:pPr>
            <a:r>
              <a:rPr lang="en-AU" sz="1000" dirty="0">
                <a:hlinkClick r:id="rId3"/>
              </a:rPr>
              <a:t>http://www.undp.org/content/undp/en/home/sustainable-development-goals.html</a:t>
            </a:r>
            <a:endParaRPr lang="en-AU" sz="1000" dirty="0"/>
          </a:p>
          <a:p>
            <a:pPr algn="r"/>
            <a:endParaRPr lang="en-AU" sz="1000" dirty="0"/>
          </a:p>
          <a:p>
            <a:pPr algn="r"/>
            <a:endParaRPr lang="en-AU" sz="1000" dirty="0"/>
          </a:p>
          <a:p>
            <a:pPr algn="r"/>
            <a:endParaRPr lang="en-AU" sz="1000" dirty="0"/>
          </a:p>
        </p:txBody>
      </p:sp>
    </p:spTree>
    <p:extLst>
      <p:ext uri="{BB962C8B-B14F-4D97-AF65-F5344CB8AC3E}">
        <p14:creationId xmlns:p14="http://schemas.microsoft.com/office/powerpoint/2010/main" val="2880024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DDD7"/>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41147EF-300D-A642-8E27-195622055F25}"/>
              </a:ext>
            </a:extLst>
          </p:cNvPr>
          <p:cNvSpPr txBox="1">
            <a:spLocks/>
          </p:cNvSpPr>
          <p:nvPr/>
        </p:nvSpPr>
        <p:spPr>
          <a:xfrm>
            <a:off x="3520440" y="1656079"/>
            <a:ext cx="5151120" cy="3419725"/>
          </a:xfrm>
          <a:prstGeom prst="rect">
            <a:avLst/>
          </a:prstGeom>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en-US" sz="3600" b="1" dirty="0">
                <a:solidFill>
                  <a:srgbClr val="0C244C"/>
                </a:solidFill>
                <a:latin typeface="Adobe Garamond Pro Bold" panose="02020502060506020403" pitchFamily="18" charset="77"/>
              </a:rPr>
              <a:t>”Start by doing what’s necessary; then do what’s possible; and suddenly you are doing the impossible.”</a:t>
            </a:r>
          </a:p>
          <a:p>
            <a:pPr marL="0" indent="0">
              <a:lnSpc>
                <a:spcPct val="100000"/>
              </a:lnSpc>
              <a:buNone/>
            </a:pPr>
            <a:endParaRPr lang="en-US" sz="3600" b="1" dirty="0">
              <a:solidFill>
                <a:srgbClr val="0C244C"/>
              </a:solidFill>
              <a:latin typeface="Adobe Garamond Pro Bold" panose="02020502060506020403" pitchFamily="18" charset="77"/>
            </a:endParaRPr>
          </a:p>
          <a:p>
            <a:pPr marL="0" indent="0" algn="r">
              <a:lnSpc>
                <a:spcPct val="100000"/>
              </a:lnSpc>
              <a:buNone/>
            </a:pPr>
            <a:r>
              <a:rPr lang="en-US" sz="2800" dirty="0">
                <a:solidFill>
                  <a:srgbClr val="0C244C"/>
                </a:solidFill>
                <a:latin typeface="Adobe Garamond Pro" panose="02020502060506020403" pitchFamily="18" charset="77"/>
              </a:rPr>
              <a:t>- St Francis of Assisi</a:t>
            </a:r>
            <a:endParaRPr lang="en-US" sz="2800" dirty="0">
              <a:latin typeface="Adobe Garamond Pro" panose="02020502060506020403" pitchFamily="18" charset="77"/>
            </a:endParaRPr>
          </a:p>
        </p:txBody>
      </p:sp>
      <p:sp>
        <p:nvSpPr>
          <p:cNvPr id="6" name="Freeform: Shape 3">
            <a:extLst>
              <a:ext uri="{FF2B5EF4-FFF2-40B4-BE49-F238E27FC236}">
                <a16:creationId xmlns:a16="http://schemas.microsoft.com/office/drawing/2014/main" id="{4392E0DF-96E2-AA46-9D73-85C0F24F5000}"/>
              </a:ext>
            </a:extLst>
          </p:cNvPr>
          <p:cNvSpPr>
            <a:spLocks noChangeAspect="1"/>
          </p:cNvSpPr>
          <p:nvPr/>
        </p:nvSpPr>
        <p:spPr>
          <a:xfrm>
            <a:off x="3192084" y="1331277"/>
            <a:ext cx="328356" cy="32835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85F74"/>
          </a:solidFill>
          <a:ln w="9525" cap="flat">
            <a:noFill/>
            <a:prstDash val="solid"/>
            <a:miter/>
          </a:ln>
        </p:spPr>
        <p:txBody>
          <a:bodyPr rtlCol="0" anchor="ctr"/>
          <a:lstStyle/>
          <a:p>
            <a:endParaRPr lang="en-AU"/>
          </a:p>
        </p:txBody>
      </p:sp>
      <p:sp>
        <p:nvSpPr>
          <p:cNvPr id="7" name="Freeform: Shape 5">
            <a:extLst>
              <a:ext uri="{FF2B5EF4-FFF2-40B4-BE49-F238E27FC236}">
                <a16:creationId xmlns:a16="http://schemas.microsoft.com/office/drawing/2014/main" id="{BDFADDBC-22C2-A640-93D4-7CFC915EC825}"/>
              </a:ext>
            </a:extLst>
          </p:cNvPr>
          <p:cNvSpPr>
            <a:spLocks noChangeAspect="1"/>
          </p:cNvSpPr>
          <p:nvPr/>
        </p:nvSpPr>
        <p:spPr>
          <a:xfrm>
            <a:off x="8671560" y="4860674"/>
            <a:ext cx="215130" cy="21513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85F74"/>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705795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2F91635-4C30-4AC0-956D-22307B0C6AA3}"/>
              </a:ext>
            </a:extLst>
          </p:cNvPr>
          <p:cNvSpPr>
            <a:spLocks noGrp="1"/>
          </p:cNvSpPr>
          <p:nvPr>
            <p:ph type="body" sz="quarter" idx="10"/>
          </p:nvPr>
        </p:nvSpPr>
        <p:spPr>
          <a:xfrm>
            <a:off x="805973" y="1601416"/>
            <a:ext cx="10583387" cy="4347864"/>
          </a:xfrm>
        </p:spPr>
        <p:txBody>
          <a:bodyPr/>
          <a:lstStyle/>
          <a:p>
            <a:pPr lvl="0">
              <a:lnSpc>
                <a:spcPct val="100000"/>
              </a:lnSpc>
            </a:pPr>
            <a:r>
              <a:rPr lang="en-AU" sz="1800" dirty="0"/>
              <a:t>To meet the SDGs by 2030 inclusive development needs to be prioritised and action needs to be taken to ensure persons with disabilities are visible in policymaking. </a:t>
            </a:r>
          </a:p>
          <a:p>
            <a:pPr lvl="0">
              <a:lnSpc>
                <a:spcPct val="100000"/>
              </a:lnSpc>
            </a:pPr>
            <a:r>
              <a:rPr lang="en-AU" sz="1800" dirty="0"/>
              <a:t>This action should focus on four fronts: </a:t>
            </a:r>
          </a:p>
          <a:p>
            <a:pPr marL="342900" indent="-342900">
              <a:lnSpc>
                <a:spcPct val="100000"/>
              </a:lnSpc>
              <a:buAutoNum type="arabicParenBoth"/>
            </a:pPr>
            <a:r>
              <a:rPr lang="en-AU" sz="1800" dirty="0"/>
              <a:t>addressing fundamental barriers causing exclusion of persons with disabilities; </a:t>
            </a:r>
          </a:p>
          <a:p>
            <a:pPr marL="342900" indent="-342900">
              <a:lnSpc>
                <a:spcPct val="100000"/>
              </a:lnSpc>
              <a:buAutoNum type="arabicParenBoth"/>
            </a:pPr>
            <a:r>
              <a:rPr lang="en-AU" sz="1800" dirty="0"/>
              <a:t>mainstreaming disability in the implementation of the SDGs; </a:t>
            </a:r>
          </a:p>
          <a:p>
            <a:pPr marL="342900" indent="-342900">
              <a:lnSpc>
                <a:spcPct val="100000"/>
              </a:lnSpc>
              <a:buAutoNum type="arabicParenBoth"/>
            </a:pPr>
            <a:r>
              <a:rPr lang="en-AU" sz="1800" dirty="0"/>
              <a:t>investing in monitoring and evaluation of progress towards the SDGs for persons with disabilities; and </a:t>
            </a:r>
          </a:p>
          <a:p>
            <a:pPr marL="342900" indent="-342900">
              <a:lnSpc>
                <a:spcPct val="100000"/>
              </a:lnSpc>
              <a:buAutoNum type="arabicParenBoth"/>
            </a:pPr>
            <a:r>
              <a:rPr lang="en-AU" sz="1800" dirty="0"/>
              <a:t>strengthening the means of implementation of the SDGs for persons with disabilities.</a:t>
            </a:r>
          </a:p>
          <a:p>
            <a:pPr>
              <a:lnSpc>
                <a:spcPct val="100000"/>
              </a:lnSpc>
            </a:pPr>
            <a:endParaRPr lang="en-AU" sz="1800" dirty="0"/>
          </a:p>
        </p:txBody>
      </p:sp>
      <p:sp>
        <p:nvSpPr>
          <p:cNvPr id="3" name="Title 2">
            <a:extLst>
              <a:ext uri="{FF2B5EF4-FFF2-40B4-BE49-F238E27FC236}">
                <a16:creationId xmlns:a16="http://schemas.microsoft.com/office/drawing/2014/main" id="{90CF903E-0B16-CB49-8546-873C35F8FD54}"/>
              </a:ext>
            </a:extLst>
          </p:cNvPr>
          <p:cNvSpPr>
            <a:spLocks noGrp="1"/>
          </p:cNvSpPr>
          <p:nvPr>
            <p:ph type="title"/>
          </p:nvPr>
        </p:nvSpPr>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DISABILITY INCLUSIVE DEVELOPMENT (DID)</a:t>
            </a:r>
            <a:r>
              <a:rPr lang="en-AU" sz="3600" b="0" dirty="0">
                <a:latin typeface="Roboto" panose="02000000000000000000" pitchFamily="2" charset="0"/>
                <a:ea typeface="Roboto" panose="02000000000000000000" pitchFamily="2" charset="0"/>
                <a:cs typeface="Roboto" panose="02000000000000000000" pitchFamily="2" charset="0"/>
              </a:rPr>
              <a:t>​</a:t>
            </a:r>
            <a:endParaRPr lang="en-US" sz="3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0143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613B96-5F22-4396-AC52-903B1D7B27F9}"/>
              </a:ext>
            </a:extLst>
          </p:cNvPr>
          <p:cNvSpPr>
            <a:spLocks noGrp="1"/>
          </p:cNvSpPr>
          <p:nvPr>
            <p:ph type="body" sz="quarter" idx="11"/>
          </p:nvPr>
        </p:nvSpPr>
        <p:spPr>
          <a:xfrm>
            <a:off x="6647388" y="5697210"/>
            <a:ext cx="4959785" cy="224078"/>
          </a:xfrm>
        </p:spPr>
        <p:txBody>
          <a:bodyPr/>
          <a:lstStyle/>
          <a:p>
            <a:pPr fontAlgn="base"/>
            <a:r>
              <a:rPr lang="en-AU" sz="900" dirty="0"/>
              <a:t>Caritas India and </a:t>
            </a:r>
            <a:r>
              <a:rPr lang="en-AU" sz="900" dirty="0" err="1"/>
              <a:t>Samarthan</a:t>
            </a:r>
            <a:r>
              <a:rPr lang="en-AU" sz="900" dirty="0"/>
              <a:t> helped </a:t>
            </a:r>
            <a:r>
              <a:rPr lang="en-AU" sz="900" dirty="0" err="1"/>
              <a:t>Sakun</a:t>
            </a:r>
            <a:r>
              <a:rPr lang="en-AU" sz="900" dirty="0"/>
              <a:t> gain access to a custom-made tricycle, which helps her get around her village in rural India. Credit: Patrick </a:t>
            </a:r>
            <a:r>
              <a:rPr lang="en-AU" sz="900" dirty="0" err="1"/>
              <a:t>Hansda</a:t>
            </a:r>
            <a:r>
              <a:rPr lang="en-AU" sz="900" dirty="0"/>
              <a:t>​</a:t>
            </a:r>
          </a:p>
        </p:txBody>
      </p:sp>
      <p:sp>
        <p:nvSpPr>
          <p:cNvPr id="6" name="Text Placeholder 5">
            <a:extLst>
              <a:ext uri="{FF2B5EF4-FFF2-40B4-BE49-F238E27FC236}">
                <a16:creationId xmlns:a16="http://schemas.microsoft.com/office/drawing/2014/main" id="{F5529606-9A37-48BF-B741-94AA1499BC2E}"/>
              </a:ext>
            </a:extLst>
          </p:cNvPr>
          <p:cNvSpPr>
            <a:spLocks noGrp="1"/>
          </p:cNvSpPr>
          <p:nvPr>
            <p:ph type="body" sz="quarter" idx="13"/>
          </p:nvPr>
        </p:nvSpPr>
        <p:spPr/>
        <p:txBody>
          <a:bodyPr/>
          <a:lstStyle/>
          <a:p>
            <a:pPr fontAlgn="base">
              <a:lnSpc>
                <a:spcPct val="100000"/>
              </a:lnSpc>
            </a:pPr>
            <a:r>
              <a:rPr lang="en-AU" sz="1800" dirty="0">
                <a:solidFill>
                  <a:schemeClr val="bg1"/>
                </a:solidFill>
              </a:rPr>
              <a:t>We work to enhance the </a:t>
            </a:r>
            <a:r>
              <a:rPr lang="en-AU" sz="1800" b="1" dirty="0"/>
              <a:t>dignity, safety and well-being of people with disability. </a:t>
            </a:r>
            <a:r>
              <a:rPr lang="en-US" sz="1800" dirty="0"/>
              <a:t>​</a:t>
            </a:r>
          </a:p>
          <a:p>
            <a:pPr fontAlgn="base">
              <a:lnSpc>
                <a:spcPct val="100000"/>
              </a:lnSpc>
            </a:pPr>
            <a:r>
              <a:rPr lang="en-AU" sz="1800" dirty="0">
                <a:solidFill>
                  <a:schemeClr val="bg1"/>
                </a:solidFill>
              </a:rPr>
              <a:t>​</a:t>
            </a:r>
          </a:p>
          <a:p>
            <a:pPr fontAlgn="base">
              <a:lnSpc>
                <a:spcPct val="100000"/>
              </a:lnSpc>
            </a:pPr>
            <a:r>
              <a:rPr lang="en-AU" sz="1800" dirty="0">
                <a:solidFill>
                  <a:schemeClr val="bg1"/>
                </a:solidFill>
              </a:rPr>
              <a:t>Caritas Australia believes that disability is both a cause and a consequence of poverty, and therefore we ensure that all community development programs are accessible to people with disabilities.</a:t>
            </a:r>
            <a:endParaRPr lang="en-US" sz="1800" dirty="0">
              <a:solidFill>
                <a:schemeClr val="bg1"/>
              </a:solidFill>
            </a:endParaRPr>
          </a:p>
        </p:txBody>
      </p:sp>
      <p:sp>
        <p:nvSpPr>
          <p:cNvPr id="2" name="Title 1">
            <a:extLst>
              <a:ext uri="{FF2B5EF4-FFF2-40B4-BE49-F238E27FC236}">
                <a16:creationId xmlns:a16="http://schemas.microsoft.com/office/drawing/2014/main" id="{DE11E731-4F79-452A-8161-AD7E108723A7}"/>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Caritas Australia</a:t>
            </a:r>
            <a:br>
              <a:rPr lang="en-AU" sz="3200" dirty="0">
                <a:latin typeface="Roboto" panose="02000000000000000000" pitchFamily="2" charset="0"/>
                <a:ea typeface="Roboto" panose="02000000000000000000" pitchFamily="2" charset="0"/>
                <a:cs typeface="Roboto" panose="02000000000000000000" pitchFamily="2" charset="0"/>
              </a:rPr>
            </a:br>
            <a:r>
              <a:rPr lang="en-AU" sz="3200" dirty="0">
                <a:latin typeface="Roboto" panose="02000000000000000000" pitchFamily="2" charset="0"/>
                <a:ea typeface="Roboto" panose="02000000000000000000" pitchFamily="2" charset="0"/>
                <a:cs typeface="Roboto" panose="02000000000000000000" pitchFamily="2" charset="0"/>
              </a:rPr>
              <a:t>and did</a:t>
            </a:r>
          </a:p>
        </p:txBody>
      </p:sp>
      <p:cxnSp>
        <p:nvCxnSpPr>
          <p:cNvPr id="7" name="Straight Connector 6">
            <a:extLst>
              <a:ext uri="{FF2B5EF4-FFF2-40B4-BE49-F238E27FC236}">
                <a16:creationId xmlns:a16="http://schemas.microsoft.com/office/drawing/2014/main" id="{1EE1DA5E-7C6A-FB47-9110-BAC11D44A5C4}"/>
              </a:ext>
            </a:extLst>
          </p:cNvPr>
          <p:cNvCxnSpPr/>
          <p:nvPr/>
        </p:nvCxnSpPr>
        <p:spPr>
          <a:xfrm>
            <a:off x="335360" y="1874025"/>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6176AB8F-3651-4F31-B089-0CBB51F84A4E}"/>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6180" r="16180"/>
          <a:stretch>
            <a:fillRect/>
          </a:stretch>
        </p:blipFill>
        <p:spPr/>
      </p:pic>
    </p:spTree>
    <p:extLst>
      <p:ext uri="{BB962C8B-B14F-4D97-AF65-F5344CB8AC3E}">
        <p14:creationId xmlns:p14="http://schemas.microsoft.com/office/powerpoint/2010/main" val="397018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3B0B7D7-DCAC-4DCF-9086-F0F754BBCDEB}"/>
              </a:ext>
            </a:extLst>
          </p:cNvPr>
          <p:cNvSpPr>
            <a:spLocks noGrp="1"/>
          </p:cNvSpPr>
          <p:nvPr>
            <p:ph type="body" sz="quarter" idx="10"/>
          </p:nvPr>
        </p:nvSpPr>
        <p:spPr/>
        <p:txBody>
          <a:bodyPr numCol="2" spcCol="180000" anchor="t"/>
          <a:lstStyle/>
          <a:p>
            <a:r>
              <a:rPr lang="en-AU" sz="1200" b="1" dirty="0"/>
              <a:t>CROSS CURRICULAR PRIORITIES</a:t>
            </a:r>
          </a:p>
          <a:p>
            <a:r>
              <a:rPr lang="en-AU" sz="1200" b="1" dirty="0"/>
              <a:t>Sustainability:</a:t>
            </a:r>
          </a:p>
          <a:p>
            <a:r>
              <a:rPr lang="en-AU" sz="1200" dirty="0"/>
              <a:t>World views that recognise the dependence of living things on healthy ecosystems, and value diversity and social justice, are essential for achieving sustainability.</a:t>
            </a:r>
          </a:p>
          <a:p>
            <a:endParaRPr lang="en-AU" sz="1200" dirty="0"/>
          </a:p>
          <a:p>
            <a:r>
              <a:rPr lang="en-AU" sz="1200" b="1" dirty="0"/>
              <a:t>Asia and Australia’s engagement with Asia</a:t>
            </a:r>
          </a:p>
          <a:p>
            <a:r>
              <a:rPr lang="en-AU" sz="1200" dirty="0"/>
              <a:t>Australia’s engagement with Asia:</a:t>
            </a:r>
          </a:p>
          <a:p>
            <a:pPr marL="171450" indent="-171450">
              <a:buFont typeface="Arial" panose="020B0604020202020204" pitchFamily="34" charset="0"/>
              <a:buChar char="•"/>
            </a:pPr>
            <a:r>
              <a:rPr lang="en-AU" sz="1200" dirty="0"/>
              <a:t>Collaboration and engagement with the peoples of Asia support effective regional and global citizenship.</a:t>
            </a:r>
          </a:p>
          <a:p>
            <a:pPr marL="171450" indent="-171450">
              <a:buFont typeface="Arial" panose="020B0604020202020204" pitchFamily="34" charset="0"/>
              <a:buChar char="•"/>
            </a:pPr>
            <a:r>
              <a:rPr lang="en-AU" sz="1200" dirty="0"/>
              <a:t>Australians play a significant role in social, cultural, political and economic developments in the Asia region.</a:t>
            </a:r>
          </a:p>
          <a:p>
            <a:endParaRPr lang="en-AU" sz="1200" dirty="0"/>
          </a:p>
          <a:p>
            <a:r>
              <a:rPr lang="en-AU" sz="1200" b="1" dirty="0"/>
              <a:t>GENERAL CAPABILITIES KEY IDEAS</a:t>
            </a:r>
          </a:p>
          <a:p>
            <a:r>
              <a:rPr lang="en-AU" sz="1200" b="1" dirty="0"/>
              <a:t>Intercultural Understanding</a:t>
            </a:r>
          </a:p>
          <a:p>
            <a:r>
              <a:rPr lang="en-AU" sz="1200" dirty="0"/>
              <a:t>Intercultural understanding stimulates students’ interest in the lives of others. It cultivates values and dispositions such as curiosity, care, empathy, reciprocity, respect and responsibility, open-mindedness and critical awareness, and supports new and positive intercultural behaviours.</a:t>
            </a:r>
          </a:p>
          <a:p>
            <a:endParaRPr lang="en-AU" sz="1200" b="1" dirty="0"/>
          </a:p>
          <a:p>
            <a:r>
              <a:rPr lang="en-AU" sz="1200" b="1" dirty="0"/>
              <a:t>Personal and Social Capability</a:t>
            </a:r>
          </a:p>
          <a:p>
            <a:r>
              <a:rPr lang="en-AU" sz="1200" dirty="0"/>
              <a:t>Students gain an understanding of the role of advocacy in contemporary society and build their capacity to critique societal constructs and forms of discrimination, such as racism and sexism. In developing and acting with personal and social capability, students:</a:t>
            </a:r>
          </a:p>
          <a:p>
            <a:pPr marL="171450" indent="-171450">
              <a:buFont typeface="Arial" panose="020B0604020202020204" pitchFamily="34" charset="0"/>
              <a:buChar char="•"/>
            </a:pPr>
            <a:r>
              <a:rPr lang="en-AU" sz="1200" dirty="0"/>
              <a:t>appreciate diverse perspectives</a:t>
            </a:r>
          </a:p>
          <a:p>
            <a:pPr marL="171450" indent="-171450">
              <a:buFont typeface="Arial" panose="020B0604020202020204" pitchFamily="34" charset="0"/>
              <a:buChar char="•"/>
            </a:pPr>
            <a:r>
              <a:rPr lang="en-AU" sz="1200" dirty="0"/>
              <a:t>contribute to civil society</a:t>
            </a:r>
          </a:p>
          <a:p>
            <a:pPr marL="171450" indent="-171450">
              <a:buFont typeface="Arial" panose="020B0604020202020204" pitchFamily="34" charset="0"/>
              <a:buChar char="•"/>
            </a:pPr>
            <a:r>
              <a:rPr lang="en-AU" sz="1200" dirty="0"/>
              <a:t>understand relationships.</a:t>
            </a:r>
          </a:p>
          <a:p>
            <a:pPr lvl="1"/>
            <a:r>
              <a:rPr lang="en-AU" sz="1200" b="1" cap="none" dirty="0">
                <a:solidFill>
                  <a:schemeClr val="tx1"/>
                </a:solidFill>
              </a:rPr>
              <a:t> </a:t>
            </a:r>
          </a:p>
          <a:p>
            <a:pPr lvl="1"/>
            <a:r>
              <a:rPr lang="en-AU" sz="1200" b="1" cap="none" dirty="0">
                <a:solidFill>
                  <a:schemeClr val="tx1"/>
                </a:solidFill>
              </a:rPr>
              <a:t>Ethical Understanding</a:t>
            </a:r>
          </a:p>
          <a:p>
            <a:pPr lvl="1"/>
            <a:r>
              <a:rPr lang="en-AU" sz="1200" cap="none" dirty="0">
                <a:solidFill>
                  <a:schemeClr val="tx1"/>
                </a:solidFill>
              </a:rPr>
              <a:t>Students use instances of expressed values to explain social interactions and to determine rights and responsibilities in social and legal domains. They recognise and interpret points of view in ethical contexts. In developing and acting with ethical understanding, students:</a:t>
            </a:r>
          </a:p>
          <a:p>
            <a:pPr marL="431800" lvl="3"/>
            <a:r>
              <a:rPr lang="en-AU" sz="1200" dirty="0"/>
              <a:t>examine values</a:t>
            </a:r>
          </a:p>
          <a:p>
            <a:pPr marL="431800" lvl="3"/>
            <a:r>
              <a:rPr lang="en-AU" sz="1200" dirty="0"/>
              <a:t>explore rights and responsibilities</a:t>
            </a:r>
          </a:p>
          <a:p>
            <a:pPr marL="431800" lvl="3"/>
            <a:r>
              <a:rPr lang="en-AU" sz="1200" dirty="0"/>
              <a:t>consider points of view.</a:t>
            </a:r>
          </a:p>
          <a:p>
            <a:endParaRPr lang="en-AU" dirty="0"/>
          </a:p>
        </p:txBody>
      </p:sp>
      <p:sp>
        <p:nvSpPr>
          <p:cNvPr id="7" name="Title 7">
            <a:extLst>
              <a:ext uri="{FF2B5EF4-FFF2-40B4-BE49-F238E27FC236}">
                <a16:creationId xmlns:a16="http://schemas.microsoft.com/office/drawing/2014/main" id="{2CAB5423-48CF-8A4C-B2EA-88163B425E2B}"/>
              </a:ext>
            </a:extLst>
          </p:cNvPr>
          <p:cNvSpPr>
            <a:spLocks noGrp="1"/>
          </p:cNvSpPr>
          <p:nvPr>
            <p:ph type="title"/>
          </p:nvPr>
        </p:nvSpPr>
        <p:spPr>
          <a:xfrm>
            <a:off x="427047" y="179296"/>
            <a:ext cx="10801200" cy="792088"/>
          </a:xfrm>
        </p:spPr>
        <p:txBody>
          <a:bodyPr/>
          <a:lstStyle/>
          <a:p>
            <a:pPr>
              <a:lnSpc>
                <a:spcPct val="100000"/>
              </a:lnSpc>
            </a:pPr>
            <a:r>
              <a:rPr lang="en-AU" sz="3000" dirty="0">
                <a:latin typeface="Roboto" panose="02000000000000000000" pitchFamily="2" charset="0"/>
                <a:ea typeface="Roboto" panose="02000000000000000000" pitchFamily="2" charset="0"/>
                <a:cs typeface="Roboto" panose="02000000000000000000" pitchFamily="2" charset="0"/>
              </a:rPr>
              <a:t>AUSTRALIAN CURRICULUM LINKS TO</a:t>
            </a:r>
            <a:br>
              <a:rPr lang="en-AU" sz="3000" dirty="0">
                <a:latin typeface="Roboto" panose="02000000000000000000" pitchFamily="2" charset="0"/>
                <a:ea typeface="Roboto" panose="02000000000000000000" pitchFamily="2" charset="0"/>
                <a:cs typeface="Roboto" panose="02000000000000000000" pitchFamily="2" charset="0"/>
              </a:rPr>
            </a:br>
            <a:r>
              <a:rPr lang="en-AU" sz="3000" dirty="0">
                <a:latin typeface="Roboto" panose="02000000000000000000" pitchFamily="2" charset="0"/>
                <a:ea typeface="Roboto" panose="02000000000000000000" pitchFamily="2" charset="0"/>
                <a:cs typeface="Roboto" panose="02000000000000000000" pitchFamily="2" charset="0"/>
              </a:rPr>
              <a:t>DISABILITY INCLUSIVE DEVELOPMENT</a:t>
            </a:r>
            <a:r>
              <a:rPr lang="en-AU" sz="3000" b="0" dirty="0">
                <a:latin typeface="Roboto" panose="02000000000000000000" pitchFamily="2" charset="0"/>
                <a:ea typeface="Roboto" panose="02000000000000000000" pitchFamily="2" charset="0"/>
                <a:cs typeface="Roboto" panose="02000000000000000000" pitchFamily="2" charset="0"/>
              </a:rPr>
              <a:t>​</a:t>
            </a:r>
            <a:endParaRPr lang="en-US" sz="30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82164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lvl="4" indent="0">
              <a:lnSpc>
                <a:spcPct val="100000"/>
              </a:lnSpc>
              <a:buNone/>
            </a:pPr>
            <a:r>
              <a:rPr lang="en-AU" sz="1800" dirty="0"/>
              <a:t>We also fund initiatives specific to people with disabilities to empower them to actively participate in community development and decision making activities so that they are architects of their own development. </a:t>
            </a:r>
          </a:p>
          <a:p>
            <a:pPr marL="0" lvl="4" indent="0">
              <a:lnSpc>
                <a:spcPct val="100000"/>
              </a:lnSpc>
              <a:buNone/>
            </a:pPr>
            <a:endParaRPr lang="en-AU" sz="1800" dirty="0"/>
          </a:p>
          <a:p>
            <a:pPr marL="0" lvl="4" indent="0">
              <a:lnSpc>
                <a:spcPct val="100000"/>
              </a:lnSpc>
              <a:buNone/>
            </a:pPr>
            <a:r>
              <a:rPr lang="en-AU" sz="1800" dirty="0"/>
              <a:t>The explicit inclusion of people with disabilities as active participants leads to broader benefits, reduces the impacts of poverty and positively contributes to a country’s economic growth. </a:t>
            </a:r>
          </a:p>
          <a:p>
            <a:pPr>
              <a:lnSpc>
                <a:spcPct val="100000"/>
              </a:lnSpc>
            </a:pPr>
            <a:endParaRPr lang="en-US" sz="1600" dirty="0"/>
          </a:p>
        </p:txBody>
      </p:sp>
      <p:sp>
        <p:nvSpPr>
          <p:cNvPr id="4" name="Text Placeholder 3">
            <a:extLst>
              <a:ext uri="{FF2B5EF4-FFF2-40B4-BE49-F238E27FC236}">
                <a16:creationId xmlns:a16="http://schemas.microsoft.com/office/drawing/2014/main" id="{B47B7B62-D953-47E4-A453-76D7C8446D59}"/>
              </a:ext>
            </a:extLst>
          </p:cNvPr>
          <p:cNvSpPr>
            <a:spLocks noGrp="1"/>
          </p:cNvSpPr>
          <p:nvPr>
            <p:ph type="body" sz="quarter" idx="11"/>
          </p:nvPr>
        </p:nvSpPr>
        <p:spPr/>
        <p:txBody>
          <a:bodyPr/>
          <a:lstStyle/>
          <a:p>
            <a:pPr fontAlgn="base"/>
            <a:r>
              <a:rPr lang="en-AU" sz="900" dirty="0"/>
              <a:t>Students of the Deaf Development Program’s barber course learning technical skills of how to cut hair. Credit: Richard Wainwright​</a:t>
            </a:r>
          </a:p>
          <a:p>
            <a:br>
              <a:rPr lang="en-AU" dirty="0"/>
            </a:br>
            <a:endParaRPr lang="en-AU" dirty="0"/>
          </a:p>
        </p:txBody>
      </p:sp>
      <p:sp>
        <p:nvSpPr>
          <p:cNvPr id="6" name="Title 5">
            <a:extLst>
              <a:ext uri="{FF2B5EF4-FFF2-40B4-BE49-F238E27FC236}">
                <a16:creationId xmlns:a16="http://schemas.microsoft.com/office/drawing/2014/main" id="{65A42E71-EB67-0D45-9B74-D78D40E8197C}"/>
              </a:ext>
            </a:extLst>
          </p:cNvPr>
          <p:cNvSpPr>
            <a:spLocks noGrp="1"/>
          </p:cNvSpPr>
          <p:nvPr>
            <p:ph type="title"/>
          </p:nvPr>
        </p:nvSpPr>
        <p:spPr>
          <a:xfrm>
            <a:off x="335360" y="692698"/>
            <a:ext cx="5328592" cy="567142"/>
          </a:xfrm>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GUIDING PRINCIPLES</a:t>
            </a:r>
            <a:r>
              <a:rPr lang="en-AU" sz="3200" b="0" dirty="0">
                <a:latin typeface="Roboto" panose="02000000000000000000" pitchFamily="2" charset="0"/>
                <a:ea typeface="Roboto" panose="02000000000000000000" pitchFamily="2" charset="0"/>
                <a:cs typeface="Roboto" panose="02000000000000000000" pitchFamily="2" charset="0"/>
              </a:rPr>
              <a:t>​</a:t>
            </a:r>
            <a:br>
              <a:rPr lang="en-AU" sz="3200" b="0" dirty="0">
                <a:latin typeface="Roboto" panose="02000000000000000000" pitchFamily="2" charset="0"/>
                <a:ea typeface="Roboto" panose="02000000000000000000" pitchFamily="2" charset="0"/>
                <a:cs typeface="Roboto" panose="02000000000000000000" pitchFamily="2" charset="0"/>
              </a:rPr>
            </a:br>
            <a:r>
              <a:rPr lang="en-AU" sz="3200" b="0" dirty="0">
                <a:latin typeface="Roboto" panose="02000000000000000000" pitchFamily="2" charset="0"/>
                <a:ea typeface="Roboto" panose="02000000000000000000" pitchFamily="2" charset="0"/>
                <a:cs typeface="Roboto" panose="02000000000000000000" pitchFamily="2" charset="0"/>
              </a:rPr>
              <a:t>​</a:t>
            </a:r>
            <a:endParaRPr lang="en-US" sz="3200" dirty="0">
              <a:latin typeface="Roboto" panose="02000000000000000000" pitchFamily="2" charset="0"/>
              <a:ea typeface="Roboto" panose="02000000000000000000" pitchFamily="2" charset="0"/>
              <a:cs typeface="Roboto" panose="02000000000000000000" pitchFamily="2" charset="0"/>
            </a:endParaRPr>
          </a:p>
        </p:txBody>
      </p:sp>
      <p:cxnSp>
        <p:nvCxnSpPr>
          <p:cNvPr id="11" name="Straight Connector 10">
            <a:extLst>
              <a:ext uri="{FF2B5EF4-FFF2-40B4-BE49-F238E27FC236}">
                <a16:creationId xmlns:a16="http://schemas.microsoft.com/office/drawing/2014/main" id="{87F0024E-9A1D-3144-BFEC-082E36464CC1}"/>
              </a:ext>
            </a:extLst>
          </p:cNvPr>
          <p:cNvCxnSpPr/>
          <p:nvPr/>
        </p:nvCxnSpPr>
        <p:spPr>
          <a:xfrm>
            <a:off x="335360" y="1640345"/>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pic>
        <p:nvPicPr>
          <p:cNvPr id="18" name="Picture Placeholder 17">
            <a:extLst>
              <a:ext uri="{FF2B5EF4-FFF2-40B4-BE49-F238E27FC236}">
                <a16:creationId xmlns:a16="http://schemas.microsoft.com/office/drawing/2014/main" id="{F2E860D0-6519-43CC-A31A-86BCE44C73F4}"/>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34208" t="18601" r="14591" b="5691"/>
          <a:stretch/>
        </p:blipFill>
        <p:spPr>
          <a:xfrm>
            <a:off x="6647387" y="692696"/>
            <a:ext cx="4959787" cy="4889086"/>
          </a:xfrm>
        </p:spPr>
      </p:pic>
    </p:spTree>
    <p:extLst>
      <p:ext uri="{BB962C8B-B14F-4D97-AF65-F5344CB8AC3E}">
        <p14:creationId xmlns:p14="http://schemas.microsoft.com/office/powerpoint/2010/main" val="113764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E1E892-9FF1-43D0-9FA4-FFCA0CFA39F2}"/>
              </a:ext>
            </a:extLst>
          </p:cNvPr>
          <p:cNvSpPr>
            <a:spLocks noGrp="1"/>
          </p:cNvSpPr>
          <p:nvPr>
            <p:ph type="body" sz="quarter" idx="11"/>
          </p:nvPr>
        </p:nvSpPr>
        <p:spPr>
          <a:xfrm>
            <a:off x="6647388" y="5725202"/>
            <a:ext cx="4959785" cy="440101"/>
          </a:xfrm>
        </p:spPr>
        <p:txBody>
          <a:bodyPr/>
          <a:lstStyle/>
          <a:p>
            <a:r>
              <a:rPr lang="en-GB" sz="900" dirty="0" err="1"/>
              <a:t>Tawonga</a:t>
            </a:r>
            <a:r>
              <a:rPr lang="en-GB" sz="900" dirty="0"/>
              <a:t>, 10, lives in the </a:t>
            </a:r>
            <a:r>
              <a:rPr lang="en-GB" sz="900" dirty="0" err="1"/>
              <a:t>Rumphi</a:t>
            </a:r>
            <a:r>
              <a:rPr lang="en-GB" sz="900" dirty="0"/>
              <a:t> district of Malawi. She is the youngest of six children and was born with one weaker leg, so she walks with the aid of crutches. Her siblings used to push her three kilometres to school in a donated wheelchair. Credit: </a:t>
            </a:r>
            <a:r>
              <a:rPr lang="en-GB" sz="900" dirty="0" err="1"/>
              <a:t>Pilirani</a:t>
            </a:r>
            <a:r>
              <a:rPr lang="en-GB" sz="900" dirty="0"/>
              <a:t> </a:t>
            </a:r>
            <a:r>
              <a:rPr lang="en-GB" sz="900" dirty="0" err="1"/>
              <a:t>Chimombo</a:t>
            </a:r>
            <a:endParaRPr lang="en-GB" sz="900" dirty="0"/>
          </a:p>
          <a:p>
            <a:endParaRPr lang="en-AU" sz="900" dirty="0"/>
          </a:p>
        </p:txBody>
      </p:sp>
      <p:sp>
        <p:nvSpPr>
          <p:cNvPr id="4" name="Text Placeholder 3"/>
          <p:cNvSpPr>
            <a:spLocks noGrp="1"/>
          </p:cNvSpPr>
          <p:nvPr>
            <p:ph type="body" sz="quarter" idx="10"/>
          </p:nvPr>
        </p:nvSpPr>
        <p:spPr/>
        <p:txBody>
          <a:bodyPr/>
          <a:lstStyle/>
          <a:p>
            <a:pPr marL="0" lvl="3" indent="0">
              <a:lnSpc>
                <a:spcPct val="100000"/>
              </a:lnSpc>
              <a:spcAft>
                <a:spcPts val="1200"/>
              </a:spcAft>
              <a:buNone/>
            </a:pPr>
            <a:r>
              <a:rPr lang="en-AU" sz="1800" dirty="0"/>
              <a:t>The strengths based approach identifies and builds on the strengths, abilities and assets that communities already have.</a:t>
            </a:r>
          </a:p>
          <a:p>
            <a:pPr marL="0" lvl="3" indent="0">
              <a:lnSpc>
                <a:spcPct val="100000"/>
              </a:lnSpc>
              <a:spcAft>
                <a:spcPts val="1200"/>
              </a:spcAft>
              <a:buNone/>
            </a:pPr>
            <a:r>
              <a:rPr lang="en-AU" sz="1800" dirty="0"/>
              <a:t>Recognising the social, physical, human, natural or financial assets a person with a disability has can boost their confidence and spirit.</a:t>
            </a:r>
          </a:p>
          <a:p>
            <a:pPr marL="0" lvl="3" indent="0">
              <a:lnSpc>
                <a:spcPct val="100000"/>
              </a:lnSpc>
              <a:spcAft>
                <a:spcPts val="1200"/>
              </a:spcAft>
              <a:buNone/>
            </a:pPr>
            <a:r>
              <a:rPr lang="en-AU" sz="1800" dirty="0"/>
              <a:t>Caritas Australia uses the twin track approach to programs to ensure that people living with disabilities are included in programs. </a:t>
            </a:r>
          </a:p>
          <a:p>
            <a:pPr marL="0" lvl="3" indent="0">
              <a:lnSpc>
                <a:spcPct val="100000"/>
              </a:lnSpc>
              <a:spcAft>
                <a:spcPts val="1200"/>
              </a:spcAft>
              <a:buNone/>
            </a:pPr>
            <a:endParaRPr lang="en-AU" sz="1600" dirty="0"/>
          </a:p>
        </p:txBody>
      </p:sp>
      <p:cxnSp>
        <p:nvCxnSpPr>
          <p:cNvPr id="6" name="Straight Connector 5">
            <a:extLst>
              <a:ext uri="{FF2B5EF4-FFF2-40B4-BE49-F238E27FC236}">
                <a16:creationId xmlns:a16="http://schemas.microsoft.com/office/drawing/2014/main" id="{ABECA23B-EAEE-9140-B9D0-B6FD5231EA98}"/>
              </a:ext>
            </a:extLst>
          </p:cNvPr>
          <p:cNvCxnSpPr/>
          <p:nvPr/>
        </p:nvCxnSpPr>
        <p:spPr>
          <a:xfrm>
            <a:off x="335360" y="1874025"/>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625C8AD-B00C-F14E-8B0D-DAA934ADC085}"/>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STRENGTHS BASED APPROACH</a:t>
            </a:r>
            <a:r>
              <a:rPr lang="en-AU" sz="3200" b="0" dirty="0">
                <a:latin typeface="Roboto" panose="02000000000000000000" pitchFamily="2" charset="0"/>
                <a:ea typeface="Roboto" panose="02000000000000000000" pitchFamily="2" charset="0"/>
                <a:cs typeface="Roboto" panose="02000000000000000000" pitchFamily="2" charset="0"/>
              </a:rPr>
              <a:t>​</a:t>
            </a:r>
            <a:br>
              <a:rPr lang="en-AU" sz="3200" b="0" dirty="0">
                <a:latin typeface="Roboto" panose="02000000000000000000" pitchFamily="2" charset="0"/>
                <a:ea typeface="Roboto" panose="02000000000000000000" pitchFamily="2" charset="0"/>
                <a:cs typeface="Roboto" panose="02000000000000000000" pitchFamily="2" charset="0"/>
              </a:rPr>
            </a:br>
            <a:r>
              <a:rPr lang="en-AU" sz="3200" b="0" dirty="0">
                <a:latin typeface="Roboto" panose="02000000000000000000" pitchFamily="2" charset="0"/>
                <a:ea typeface="Roboto" panose="02000000000000000000" pitchFamily="2" charset="0"/>
                <a:cs typeface="Roboto" panose="02000000000000000000" pitchFamily="2" charset="0"/>
              </a:rPr>
              <a:t>​</a:t>
            </a:r>
            <a:endParaRPr lang="en-US" sz="320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Placeholder 8">
            <a:extLst>
              <a:ext uri="{FF2B5EF4-FFF2-40B4-BE49-F238E27FC236}">
                <a16:creationId xmlns:a16="http://schemas.microsoft.com/office/drawing/2014/main" id="{38DCB135-28CC-469D-A765-954595F6959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6180" r="16180"/>
          <a:stretch>
            <a:fillRect/>
          </a:stretch>
        </p:blipFill>
        <p:spPr/>
      </p:pic>
    </p:spTree>
    <p:extLst>
      <p:ext uri="{BB962C8B-B14F-4D97-AF65-F5344CB8AC3E}">
        <p14:creationId xmlns:p14="http://schemas.microsoft.com/office/powerpoint/2010/main" val="2336372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AF5FC2F-4465-4A80-A749-9B9689971C85}"/>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l="3613" r="3613"/>
          <a:stretch/>
        </p:blipFill>
        <p:spPr>
          <a:prstGeom prst="rect">
            <a:avLst/>
          </a:prstGeom>
        </p:spPr>
      </p:pic>
      <p:sp>
        <p:nvSpPr>
          <p:cNvPr id="2" name="Text Placeholder 1">
            <a:extLst>
              <a:ext uri="{FF2B5EF4-FFF2-40B4-BE49-F238E27FC236}">
                <a16:creationId xmlns:a16="http://schemas.microsoft.com/office/drawing/2014/main" id="{398EAA10-D435-45D4-8199-F1E473433C20}"/>
              </a:ext>
            </a:extLst>
          </p:cNvPr>
          <p:cNvSpPr>
            <a:spLocks noGrp="1"/>
          </p:cNvSpPr>
          <p:nvPr>
            <p:ph type="body" sz="quarter" idx="11"/>
          </p:nvPr>
        </p:nvSpPr>
        <p:spPr/>
        <p:txBody>
          <a:bodyPr/>
          <a:lstStyle/>
          <a:p>
            <a:pPr fontAlgn="base"/>
            <a:r>
              <a:rPr lang="en-AU" sz="900" dirty="0"/>
              <a:t>An inclusive education is being supported through Caritas Australia’s work with CRS Laos for children living with disability. Photo Credit: </a:t>
            </a:r>
            <a:r>
              <a:rPr lang="en-AU" sz="900" dirty="0" err="1"/>
              <a:t>Chanthea</a:t>
            </a:r>
            <a:r>
              <a:rPr lang="en-AU" sz="900" dirty="0"/>
              <a:t> </a:t>
            </a:r>
            <a:r>
              <a:rPr lang="en-AU" sz="900" dirty="0" err="1"/>
              <a:t>Nou</a:t>
            </a:r>
            <a:r>
              <a:rPr lang="en-AU" sz="900" dirty="0"/>
              <a:t>, Caritas Australia.</a:t>
            </a:r>
            <a:r>
              <a:rPr lang="en-US" sz="900" dirty="0"/>
              <a:t>​</a:t>
            </a:r>
          </a:p>
          <a:p>
            <a:pPr fontAlgn="base"/>
            <a:r>
              <a:rPr lang="en-AU" dirty="0"/>
              <a:t>​</a:t>
            </a:r>
          </a:p>
        </p:txBody>
      </p:sp>
      <p:sp>
        <p:nvSpPr>
          <p:cNvPr id="5" name="Text Placeholder 4">
            <a:extLst>
              <a:ext uri="{FF2B5EF4-FFF2-40B4-BE49-F238E27FC236}">
                <a16:creationId xmlns:a16="http://schemas.microsoft.com/office/drawing/2014/main" id="{A8F3808F-6416-4FA9-9237-A3D853FA3F17}"/>
              </a:ext>
            </a:extLst>
          </p:cNvPr>
          <p:cNvSpPr>
            <a:spLocks noGrp="1"/>
          </p:cNvSpPr>
          <p:nvPr>
            <p:ph type="body" sz="quarter" idx="13"/>
          </p:nvPr>
        </p:nvSpPr>
        <p:spPr/>
        <p:txBody>
          <a:bodyPr/>
          <a:lstStyle/>
          <a:p>
            <a:pPr fontAlgn="base">
              <a:lnSpc>
                <a:spcPct val="100000"/>
              </a:lnSpc>
            </a:pPr>
            <a:r>
              <a:rPr lang="en-AU" sz="1800" dirty="0"/>
              <a:t>Caritas Australia uses the twin track approach to ensure people living with a disability are included. There are two branches to this approach: </a:t>
            </a:r>
            <a:r>
              <a:rPr lang="en-US" sz="1800" dirty="0"/>
              <a:t>​</a:t>
            </a:r>
          </a:p>
          <a:p>
            <a:pPr marL="285750" indent="-285750" fontAlgn="base">
              <a:lnSpc>
                <a:spcPct val="100000"/>
              </a:lnSpc>
              <a:buFont typeface="Arial" panose="020B0604020202020204" pitchFamily="34" charset="0"/>
              <a:buChar char="•"/>
            </a:pPr>
            <a:r>
              <a:rPr lang="en-AU" sz="1800" b="1" dirty="0"/>
              <a:t>Mainstream: </a:t>
            </a:r>
            <a:r>
              <a:rPr lang="en-AU" sz="1800" dirty="0">
                <a:solidFill>
                  <a:srgbClr val="0C244C"/>
                </a:solidFill>
              </a:rPr>
              <a:t>Actively engaging people with disabilities </a:t>
            </a:r>
            <a:r>
              <a:rPr lang="en-AU" sz="1800" dirty="0"/>
              <a:t>as participants and beneficiaries of development efforts across all sectors.</a:t>
            </a:r>
            <a:r>
              <a:rPr lang="en-US" sz="1800" dirty="0"/>
              <a:t>​</a:t>
            </a:r>
          </a:p>
          <a:p>
            <a:pPr marL="285750" indent="-285750" fontAlgn="base">
              <a:lnSpc>
                <a:spcPct val="100000"/>
              </a:lnSpc>
              <a:buFont typeface="Arial" panose="020B0604020202020204" pitchFamily="34" charset="0"/>
              <a:buChar char="•"/>
            </a:pPr>
            <a:r>
              <a:rPr lang="en-AU" sz="1800" b="1" dirty="0"/>
              <a:t>Targeted: </a:t>
            </a:r>
            <a:r>
              <a:rPr lang="en-AU" sz="1800" dirty="0">
                <a:solidFill>
                  <a:srgbClr val="0C244C"/>
                </a:solidFill>
              </a:rPr>
              <a:t>Targeting people with disabilities</a:t>
            </a:r>
            <a:r>
              <a:rPr lang="en-AU" sz="1800" dirty="0"/>
              <a:t> in development initiatives designed specially to benefit people with disabilities. </a:t>
            </a:r>
            <a:r>
              <a:rPr lang="en-US" sz="1800" dirty="0"/>
              <a:t>​</a:t>
            </a:r>
          </a:p>
          <a:p>
            <a:pPr fontAlgn="base">
              <a:lnSpc>
                <a:spcPct val="100000"/>
              </a:lnSpc>
            </a:pPr>
            <a:r>
              <a:rPr lang="en-AU" sz="1600" dirty="0"/>
              <a:t>​</a:t>
            </a:r>
          </a:p>
          <a:p>
            <a:pPr fontAlgn="base">
              <a:lnSpc>
                <a:spcPct val="100000"/>
              </a:lnSpc>
            </a:pPr>
            <a:r>
              <a:rPr lang="en-AU" sz="1600" dirty="0"/>
              <a:t>​</a:t>
            </a:r>
          </a:p>
          <a:p>
            <a:pPr fontAlgn="base">
              <a:lnSpc>
                <a:spcPct val="100000"/>
              </a:lnSpc>
            </a:pPr>
            <a:r>
              <a:rPr lang="en-AU" sz="1600" dirty="0"/>
              <a:t>​</a:t>
            </a:r>
          </a:p>
        </p:txBody>
      </p:sp>
      <p:sp>
        <p:nvSpPr>
          <p:cNvPr id="4" name="Rectangle 3"/>
          <p:cNvSpPr/>
          <p:nvPr/>
        </p:nvSpPr>
        <p:spPr>
          <a:xfrm>
            <a:off x="479379" y="5281130"/>
            <a:ext cx="5067981" cy="584775"/>
          </a:xfrm>
          <a:prstGeom prst="rect">
            <a:avLst/>
          </a:prstGeom>
        </p:spPr>
        <p:txBody>
          <a:bodyPr wrap="square">
            <a:spAutoFit/>
          </a:bodyPr>
          <a:lstStyle/>
          <a:p>
            <a:r>
              <a:rPr lang="en-AU" sz="800" dirty="0">
                <a:solidFill>
                  <a:schemeClr val="bg1"/>
                </a:solidFill>
              </a:rPr>
              <a:t>CA Disability Guidelines 2015. </a:t>
            </a:r>
            <a:r>
              <a:rPr lang="en-AU" sz="800" dirty="0">
                <a:solidFill>
                  <a:schemeClr val="bg1"/>
                </a:solidFill>
                <a:hlinkClick r:id="rId4">
                  <a:extLst>
                    <a:ext uri="{A12FA001-AC4F-418D-AE19-62706E023703}">
                      <ahyp:hlinkClr xmlns:ahyp="http://schemas.microsoft.com/office/drawing/2018/hyperlinkcolor" val="tx"/>
                    </a:ext>
                  </a:extLst>
                </a:hlinkClick>
              </a:rPr>
              <a:t>http://aims.caritas.org.au/sites/programs/Program%20Management%20Tools%202015%20Onward/CA-IP-PRO-004%20Disability%20Inclusive%20Development%20Guidelines.pdf</a:t>
            </a:r>
            <a:endParaRPr lang="en-AU" sz="800" dirty="0">
              <a:solidFill>
                <a:schemeClr val="bg1"/>
              </a:solidFill>
            </a:endParaRPr>
          </a:p>
          <a:p>
            <a:endParaRPr lang="en-AU" sz="800" dirty="0">
              <a:solidFill>
                <a:schemeClr val="bg1"/>
              </a:solidFill>
            </a:endParaRPr>
          </a:p>
        </p:txBody>
      </p:sp>
      <p:sp>
        <p:nvSpPr>
          <p:cNvPr id="8" name="Title 7">
            <a:extLst>
              <a:ext uri="{FF2B5EF4-FFF2-40B4-BE49-F238E27FC236}">
                <a16:creationId xmlns:a16="http://schemas.microsoft.com/office/drawing/2014/main" id="{00E51032-9630-C640-9B9B-AE31D0C56D0F}"/>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TWIN TRACK APPROACH </a:t>
            </a:r>
            <a:r>
              <a:rPr lang="en-AU" sz="3200" b="0" dirty="0">
                <a:latin typeface="Roboto" panose="02000000000000000000" pitchFamily="2" charset="0"/>
                <a:ea typeface="Roboto" panose="02000000000000000000" pitchFamily="2" charset="0"/>
                <a:cs typeface="Roboto" panose="02000000000000000000" pitchFamily="2" charset="0"/>
              </a:rPr>
              <a:t>​</a:t>
            </a:r>
            <a:endParaRPr lang="en-US" sz="3200" dirty="0">
              <a:latin typeface="Roboto" panose="02000000000000000000" pitchFamily="2" charset="0"/>
              <a:ea typeface="Roboto" panose="02000000000000000000" pitchFamily="2" charset="0"/>
              <a:cs typeface="Roboto" panose="02000000000000000000" pitchFamily="2" charset="0"/>
            </a:endParaRPr>
          </a:p>
        </p:txBody>
      </p:sp>
      <p:cxnSp>
        <p:nvCxnSpPr>
          <p:cNvPr id="9" name="Straight Connector 8">
            <a:extLst>
              <a:ext uri="{FF2B5EF4-FFF2-40B4-BE49-F238E27FC236}">
                <a16:creationId xmlns:a16="http://schemas.microsoft.com/office/drawing/2014/main" id="{7F55F644-6481-1B4F-993E-26C602B4D8F3}"/>
              </a:ext>
            </a:extLst>
          </p:cNvPr>
          <p:cNvCxnSpPr/>
          <p:nvPr/>
        </p:nvCxnSpPr>
        <p:spPr>
          <a:xfrm>
            <a:off x="335360" y="1640345"/>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66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F918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21D74A-63D8-0B4F-B471-831FBE416258}"/>
              </a:ext>
            </a:extLst>
          </p:cNvPr>
          <p:cNvSpPr txBox="1"/>
          <p:nvPr/>
        </p:nvSpPr>
        <p:spPr>
          <a:xfrm>
            <a:off x="1996787" y="2105561"/>
            <a:ext cx="8198427" cy="1323439"/>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What does this look like</a:t>
            </a:r>
          </a:p>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in practice?</a:t>
            </a:r>
          </a:p>
        </p:txBody>
      </p:sp>
      <p:cxnSp>
        <p:nvCxnSpPr>
          <p:cNvPr id="5" name="Straight Connector 4">
            <a:extLst>
              <a:ext uri="{FF2B5EF4-FFF2-40B4-BE49-F238E27FC236}">
                <a16:creationId xmlns:a16="http://schemas.microsoft.com/office/drawing/2014/main" id="{EB6638D2-9DB4-B341-8019-1208816DE47D}"/>
              </a:ext>
            </a:extLst>
          </p:cNvPr>
          <p:cNvCxnSpPr>
            <a:cxnSpLocks/>
          </p:cNvCxnSpPr>
          <p:nvPr/>
        </p:nvCxnSpPr>
        <p:spPr>
          <a:xfrm>
            <a:off x="3431704" y="3615905"/>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492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021B0A-5068-4E8E-9F86-626A3BD93C08}"/>
              </a:ext>
            </a:extLst>
          </p:cNvPr>
          <p:cNvSpPr>
            <a:spLocks noGrp="1"/>
          </p:cNvSpPr>
          <p:nvPr>
            <p:ph type="body" sz="quarter" idx="10"/>
          </p:nvPr>
        </p:nvSpPr>
        <p:spPr/>
        <p:txBody>
          <a:bodyPr/>
          <a:lstStyle/>
          <a:p>
            <a:pPr>
              <a:lnSpc>
                <a:spcPct val="100000"/>
              </a:lnSpc>
            </a:pPr>
            <a:r>
              <a:rPr lang="en-AU" sz="1800" dirty="0"/>
              <a:t>Inclusive education programs work towards identifying who is and is not participating in education and reasons for this. </a:t>
            </a:r>
          </a:p>
          <a:p>
            <a:pPr>
              <a:lnSpc>
                <a:spcPct val="100000"/>
              </a:lnSpc>
            </a:pPr>
            <a:r>
              <a:rPr lang="en-AU" sz="1800" dirty="0"/>
              <a:t>These programs look at improving the physical environment so that it is safer and more accessible for children with disabilities. This may mean adapting the existing school environment, support systems, educational management, teacher training and curriculum.</a:t>
            </a:r>
          </a:p>
          <a:p>
            <a:pPr>
              <a:lnSpc>
                <a:spcPct val="100000"/>
              </a:lnSpc>
            </a:pPr>
            <a:r>
              <a:rPr lang="en-AU" sz="1800" dirty="0"/>
              <a:t>It is also important to provide support to teachers, the school system, family, caretakers and the community.</a:t>
            </a:r>
          </a:p>
          <a:p>
            <a:pPr>
              <a:lnSpc>
                <a:spcPct val="100000"/>
              </a:lnSpc>
            </a:pPr>
            <a:endParaRPr lang="en-AU" sz="1600" dirty="0"/>
          </a:p>
        </p:txBody>
      </p:sp>
      <p:sp>
        <p:nvSpPr>
          <p:cNvPr id="7" name="Text Placeholder 6">
            <a:extLst>
              <a:ext uri="{FF2B5EF4-FFF2-40B4-BE49-F238E27FC236}">
                <a16:creationId xmlns:a16="http://schemas.microsoft.com/office/drawing/2014/main" id="{C6A4EE5F-F904-49FC-960E-34F8D1E50BBE}"/>
              </a:ext>
            </a:extLst>
          </p:cNvPr>
          <p:cNvSpPr>
            <a:spLocks noGrp="1"/>
          </p:cNvSpPr>
          <p:nvPr>
            <p:ph type="body" sz="quarter" idx="11"/>
          </p:nvPr>
        </p:nvSpPr>
        <p:spPr>
          <a:xfrm>
            <a:off x="6647389" y="5725202"/>
            <a:ext cx="4959785" cy="224078"/>
          </a:xfrm>
        </p:spPr>
        <p:txBody>
          <a:bodyPr/>
          <a:lstStyle/>
          <a:p>
            <a:r>
              <a:rPr lang="en-AU" sz="900" dirty="0"/>
              <a:t>Peter in class at </a:t>
            </a:r>
            <a:r>
              <a:rPr lang="en-AU" sz="900" dirty="0" err="1"/>
              <a:t>Aligegeo</a:t>
            </a:r>
            <a:r>
              <a:rPr lang="en-AU" sz="900" dirty="0"/>
              <a:t> Secondary School on Malaita Island, in the Solomon Islands. Credit: Caritas Australia</a:t>
            </a:r>
          </a:p>
        </p:txBody>
      </p:sp>
      <p:cxnSp>
        <p:nvCxnSpPr>
          <p:cNvPr id="8" name="Straight Connector 7">
            <a:extLst>
              <a:ext uri="{FF2B5EF4-FFF2-40B4-BE49-F238E27FC236}">
                <a16:creationId xmlns:a16="http://schemas.microsoft.com/office/drawing/2014/main" id="{18BE9475-BFE0-BF42-A799-4A5EB4883651}"/>
              </a:ext>
            </a:extLst>
          </p:cNvPr>
          <p:cNvCxnSpPr/>
          <p:nvPr/>
        </p:nvCxnSpPr>
        <p:spPr>
          <a:xfrm>
            <a:off x="335360" y="1640345"/>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8610048A-4627-9A40-8925-56733DD836C2}"/>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INCLUSIVE EDUCATION</a:t>
            </a:r>
            <a:r>
              <a:rPr lang="en-AU" sz="3200" b="0" dirty="0">
                <a:latin typeface="Roboto" panose="02000000000000000000" pitchFamily="2" charset="0"/>
                <a:ea typeface="Roboto" panose="02000000000000000000" pitchFamily="2" charset="0"/>
                <a:cs typeface="Roboto" panose="02000000000000000000" pitchFamily="2" charset="0"/>
              </a:rPr>
              <a:t>​</a:t>
            </a:r>
            <a:endParaRPr lang="en-US" sz="3200" dirty="0">
              <a:latin typeface="Roboto" panose="02000000000000000000" pitchFamily="2" charset="0"/>
              <a:ea typeface="Roboto" panose="02000000000000000000" pitchFamily="2" charset="0"/>
              <a:cs typeface="Roboto" panose="02000000000000000000" pitchFamily="2" charset="0"/>
            </a:endParaRPr>
          </a:p>
        </p:txBody>
      </p:sp>
      <p:pic>
        <p:nvPicPr>
          <p:cNvPr id="14" name="Picture Placeholder 13">
            <a:extLst>
              <a:ext uri="{FF2B5EF4-FFF2-40B4-BE49-F238E27FC236}">
                <a16:creationId xmlns:a16="http://schemas.microsoft.com/office/drawing/2014/main" id="{606D030A-7BFC-4027-87FB-416C9279F35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l="16180" r="16180"/>
          <a:stretch>
            <a:fillRect/>
          </a:stretch>
        </p:blipFill>
        <p:spPr/>
      </p:pic>
    </p:spTree>
    <p:extLst>
      <p:ext uri="{BB962C8B-B14F-4D97-AF65-F5344CB8AC3E}">
        <p14:creationId xmlns:p14="http://schemas.microsoft.com/office/powerpoint/2010/main" val="4011045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A8C167-7673-604B-8107-DF2A614AB993}"/>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WATER, SANITATION AND HYGIENE (WASH)</a:t>
            </a:r>
            <a:r>
              <a:rPr lang="en-AU" sz="3200" b="0" dirty="0">
                <a:latin typeface="Roboto" panose="02000000000000000000" pitchFamily="2" charset="0"/>
                <a:ea typeface="Roboto" panose="02000000000000000000" pitchFamily="2" charset="0"/>
                <a:cs typeface="Roboto" panose="02000000000000000000" pitchFamily="2" charset="0"/>
              </a:rPr>
              <a:t>​</a:t>
            </a:r>
            <a:endParaRPr lang="en-US" sz="320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3"/>
          <p:cNvSpPr>
            <a:spLocks noGrp="1"/>
          </p:cNvSpPr>
          <p:nvPr>
            <p:ph type="body" sz="quarter" idx="10"/>
          </p:nvPr>
        </p:nvSpPr>
        <p:spPr>
          <a:xfrm>
            <a:off x="1006760" y="1556064"/>
            <a:ext cx="10145037" cy="4248472"/>
          </a:xfrm>
        </p:spPr>
        <p:txBody>
          <a:bodyPr/>
          <a:lstStyle/>
          <a:p>
            <a:pPr>
              <a:lnSpc>
                <a:spcPct val="100000"/>
              </a:lnSpc>
              <a:spcAft>
                <a:spcPts val="600"/>
              </a:spcAft>
            </a:pPr>
            <a:r>
              <a:rPr lang="en-AU" sz="1800" dirty="0"/>
              <a:t>Social isolation, stigma and access issues can create exclusion for people with disability from WASH facilities. Some guidelines Caritas Australia follow to ensure WASH projects are inclusive of people with disability are: </a:t>
            </a:r>
          </a:p>
          <a:p>
            <a:pPr marL="717750" lvl="3" indent="-285750">
              <a:lnSpc>
                <a:spcPct val="100000"/>
              </a:lnSpc>
              <a:spcAft>
                <a:spcPts val="600"/>
              </a:spcAft>
              <a:buFont typeface="Arial" panose="020B0604020202020204" pitchFamily="34" charset="0"/>
              <a:buChar char="•"/>
            </a:pPr>
            <a:r>
              <a:rPr lang="en-AU" sz="1800" dirty="0"/>
              <a:t>Providing awareness raising activities on disability inclusive WASH projects.</a:t>
            </a:r>
          </a:p>
          <a:p>
            <a:pPr marL="717750" lvl="3" indent="-285750">
              <a:lnSpc>
                <a:spcPct val="100000"/>
              </a:lnSpc>
              <a:spcAft>
                <a:spcPts val="600"/>
              </a:spcAft>
              <a:buFont typeface="Arial" panose="020B0604020202020204" pitchFamily="34" charset="0"/>
              <a:buChar char="•"/>
            </a:pPr>
            <a:r>
              <a:rPr lang="en-AU" sz="1800" dirty="0"/>
              <a:t>Involving people with disability in all stages of the WASH project design and implementation.</a:t>
            </a:r>
          </a:p>
          <a:p>
            <a:pPr marL="717750" lvl="3" indent="-285750">
              <a:lnSpc>
                <a:spcPct val="100000"/>
              </a:lnSpc>
              <a:spcAft>
                <a:spcPts val="600"/>
              </a:spcAft>
              <a:buFont typeface="Arial" panose="020B0604020202020204" pitchFamily="34" charset="0"/>
              <a:buChar char="•"/>
            </a:pPr>
            <a:r>
              <a:rPr lang="en-AU" sz="1800" dirty="0"/>
              <a:t>Ensuring people with disability are targeted in hygiene education.</a:t>
            </a:r>
          </a:p>
          <a:p>
            <a:pPr marL="717750" lvl="3" indent="-285750">
              <a:lnSpc>
                <a:spcPct val="100000"/>
              </a:lnSpc>
              <a:spcAft>
                <a:spcPts val="600"/>
              </a:spcAft>
              <a:buFont typeface="Arial" panose="020B0604020202020204" pitchFamily="34" charset="0"/>
              <a:buChar char="•"/>
            </a:pPr>
            <a:r>
              <a:rPr lang="en-AU" sz="1800" dirty="0"/>
              <a:t>Positioning WASH facilities in locations that are most accessible to women and girls with a disability.</a:t>
            </a:r>
          </a:p>
          <a:p>
            <a:pPr>
              <a:lnSpc>
                <a:spcPct val="100000"/>
              </a:lnSpc>
              <a:spcAft>
                <a:spcPts val="600"/>
              </a:spcAft>
            </a:pPr>
            <a:endParaRPr lang="en-AU" sz="1800" dirty="0"/>
          </a:p>
        </p:txBody>
      </p:sp>
    </p:spTree>
    <p:extLst>
      <p:ext uri="{BB962C8B-B14F-4D97-AF65-F5344CB8AC3E}">
        <p14:creationId xmlns:p14="http://schemas.microsoft.com/office/powerpoint/2010/main" val="3794005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06760" y="1535282"/>
            <a:ext cx="10145037" cy="4248472"/>
          </a:xfrm>
        </p:spPr>
        <p:txBody>
          <a:bodyPr/>
          <a:lstStyle/>
          <a:p>
            <a:pPr>
              <a:lnSpc>
                <a:spcPct val="100000"/>
              </a:lnSpc>
              <a:spcAft>
                <a:spcPts val="600"/>
              </a:spcAft>
            </a:pPr>
            <a:r>
              <a:rPr lang="en-AU" sz="1800" b="1" dirty="0"/>
              <a:t>Guidelines to ensuring livelihood programs are disability inclusive:</a:t>
            </a:r>
          </a:p>
          <a:p>
            <a:pPr marL="717750" lvl="3" indent="-285750">
              <a:lnSpc>
                <a:spcPct val="100000"/>
              </a:lnSpc>
              <a:spcAft>
                <a:spcPts val="600"/>
              </a:spcAft>
              <a:buFont typeface="Arial" panose="020B0604020202020204" pitchFamily="34" charset="0"/>
              <a:buChar char="•"/>
            </a:pPr>
            <a:r>
              <a:rPr lang="en-AU" sz="1800" dirty="0"/>
              <a:t>Including people with disability in livelihood assessments.</a:t>
            </a:r>
          </a:p>
          <a:p>
            <a:pPr marL="717750" lvl="3" indent="-285750">
              <a:lnSpc>
                <a:spcPct val="100000"/>
              </a:lnSpc>
              <a:spcAft>
                <a:spcPts val="600"/>
              </a:spcAft>
              <a:buFont typeface="Arial" panose="020B0604020202020204" pitchFamily="34" charset="0"/>
              <a:buChar char="•"/>
            </a:pPr>
            <a:r>
              <a:rPr lang="en-AU" sz="1800" dirty="0"/>
              <a:t>Ensuring people with disability have access to microfinance programs, vocational training and livelihood programs, as well as adapted tools and equipment. </a:t>
            </a:r>
          </a:p>
          <a:p>
            <a:pPr marL="717750" lvl="3" indent="-285750">
              <a:lnSpc>
                <a:spcPct val="100000"/>
              </a:lnSpc>
              <a:spcAft>
                <a:spcPts val="600"/>
              </a:spcAft>
              <a:buFont typeface="Arial" panose="020B0604020202020204" pitchFamily="34" charset="0"/>
              <a:buChar char="•"/>
            </a:pPr>
            <a:r>
              <a:rPr lang="en-AU" sz="1800" dirty="0"/>
              <a:t>Promoting local success stories of people with disability participating in livelihood programs to highlight the positive contribution that they make.</a:t>
            </a:r>
          </a:p>
          <a:p>
            <a:pPr marL="717750" lvl="3" indent="-285750">
              <a:lnSpc>
                <a:spcPct val="100000"/>
              </a:lnSpc>
              <a:spcAft>
                <a:spcPts val="600"/>
              </a:spcAft>
              <a:buFont typeface="Arial" panose="020B0604020202020204" pitchFamily="34" charset="0"/>
              <a:buChar char="•"/>
            </a:pPr>
            <a:r>
              <a:rPr lang="en-AU" sz="1800" dirty="0"/>
              <a:t>Focusing on skill development for people with disability in relation to trade and finance schemes.</a:t>
            </a:r>
          </a:p>
          <a:p>
            <a:pPr>
              <a:lnSpc>
                <a:spcPct val="100000"/>
              </a:lnSpc>
              <a:spcAft>
                <a:spcPts val="600"/>
              </a:spcAft>
            </a:pPr>
            <a:endParaRPr lang="en-AU" sz="1800" dirty="0"/>
          </a:p>
        </p:txBody>
      </p:sp>
      <p:sp>
        <p:nvSpPr>
          <p:cNvPr id="5" name="Title 4">
            <a:extLst>
              <a:ext uri="{FF2B5EF4-FFF2-40B4-BE49-F238E27FC236}">
                <a16:creationId xmlns:a16="http://schemas.microsoft.com/office/drawing/2014/main" id="{D4C15CCD-7981-F846-B371-27ADC4D30529}"/>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livelihoods</a:t>
            </a:r>
            <a:endParaRPr lang="en-US" sz="32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56549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06759" y="1304764"/>
            <a:ext cx="10145037" cy="4248472"/>
          </a:xfrm>
        </p:spPr>
        <p:txBody>
          <a:bodyPr/>
          <a:lstStyle/>
          <a:p>
            <a:pPr>
              <a:lnSpc>
                <a:spcPct val="100000"/>
              </a:lnSpc>
              <a:spcAft>
                <a:spcPts val="600"/>
              </a:spcAft>
            </a:pPr>
            <a:r>
              <a:rPr lang="en-AU" sz="1800" b="1" dirty="0"/>
              <a:t>2011 World report on disability estimates that only 20% of women with a disability are employed in developing countries compared to 58% of men.</a:t>
            </a:r>
          </a:p>
          <a:p>
            <a:pPr>
              <a:lnSpc>
                <a:spcPct val="100000"/>
              </a:lnSpc>
              <a:spcAft>
                <a:spcPts val="600"/>
              </a:spcAft>
            </a:pPr>
            <a:r>
              <a:rPr lang="en-AU" sz="1800" b="1" dirty="0"/>
              <a:t>Guidelines to including women and girls with disability:</a:t>
            </a:r>
          </a:p>
          <a:p>
            <a:pPr marL="285750" lvl="2" indent="-285750">
              <a:lnSpc>
                <a:spcPct val="100000"/>
              </a:lnSpc>
              <a:spcAft>
                <a:spcPts val="600"/>
              </a:spcAft>
              <a:buFont typeface="Arial" panose="020B0604020202020204" pitchFamily="34" charset="0"/>
              <a:buChar char="•"/>
            </a:pPr>
            <a:r>
              <a:rPr lang="en-AU" sz="1800" dirty="0"/>
              <a:t>Involving women and girls in all stages of development to ensure their perspectives are taken into consideration.</a:t>
            </a:r>
          </a:p>
          <a:p>
            <a:pPr marL="285750" lvl="2" indent="-285750">
              <a:lnSpc>
                <a:spcPct val="100000"/>
              </a:lnSpc>
              <a:spcAft>
                <a:spcPts val="600"/>
              </a:spcAft>
              <a:buFont typeface="Arial" panose="020B0604020202020204" pitchFamily="34" charset="0"/>
              <a:buChar char="•"/>
            </a:pPr>
            <a:r>
              <a:rPr lang="en-AU" sz="1800" dirty="0"/>
              <a:t>Creating opportunities for women with disability to education their communities about their rights and to increase awareness.</a:t>
            </a:r>
          </a:p>
          <a:p>
            <a:pPr marL="285750" lvl="2" indent="-285750">
              <a:lnSpc>
                <a:spcPct val="100000"/>
              </a:lnSpc>
              <a:spcAft>
                <a:spcPts val="600"/>
              </a:spcAft>
              <a:buFont typeface="Arial" panose="020B0604020202020204" pitchFamily="34" charset="0"/>
              <a:buChar char="•"/>
            </a:pPr>
            <a:r>
              <a:rPr lang="en-AU" sz="1800" dirty="0"/>
              <a:t>Collecting information on the types of barriers faced by women with disabilities.  </a:t>
            </a:r>
          </a:p>
          <a:p>
            <a:pPr marL="285750" lvl="2" indent="-285750">
              <a:lnSpc>
                <a:spcPct val="100000"/>
              </a:lnSpc>
              <a:spcAft>
                <a:spcPts val="600"/>
              </a:spcAft>
              <a:buFont typeface="Arial" panose="020B0604020202020204" pitchFamily="34" charset="0"/>
              <a:buChar char="•"/>
            </a:pPr>
            <a:r>
              <a:rPr lang="en-AU" sz="1800" dirty="0"/>
              <a:t>Promoting successful examples of women with disabilities and highlight the contribution and potential of women with disability.</a:t>
            </a:r>
          </a:p>
          <a:p>
            <a:pPr marL="285750" lvl="2" indent="-285750">
              <a:lnSpc>
                <a:spcPct val="100000"/>
              </a:lnSpc>
              <a:spcAft>
                <a:spcPts val="600"/>
              </a:spcAft>
              <a:buFont typeface="Arial" panose="020B0604020202020204" pitchFamily="34" charset="0"/>
              <a:buChar char="•"/>
            </a:pPr>
            <a:r>
              <a:rPr lang="en-AU" sz="1800" dirty="0"/>
              <a:t>Taking into consideration financial or caretaker situations that may prevent women with disabilities from participating in activities.</a:t>
            </a:r>
          </a:p>
          <a:p>
            <a:pPr marL="285750" lvl="2" indent="-285750">
              <a:lnSpc>
                <a:spcPct val="100000"/>
              </a:lnSpc>
              <a:spcAft>
                <a:spcPts val="600"/>
              </a:spcAft>
              <a:buFont typeface="Arial" panose="020B0604020202020204" pitchFamily="34" charset="0"/>
              <a:buChar char="•"/>
            </a:pPr>
            <a:r>
              <a:rPr lang="en-AU" sz="1800" dirty="0"/>
              <a:t>Ensuring gender programs include a disability perspective.</a:t>
            </a:r>
          </a:p>
          <a:p>
            <a:pPr>
              <a:lnSpc>
                <a:spcPct val="100000"/>
              </a:lnSpc>
              <a:spcAft>
                <a:spcPts val="600"/>
              </a:spcAft>
            </a:pPr>
            <a:endParaRPr lang="en-AU" sz="1800" dirty="0"/>
          </a:p>
        </p:txBody>
      </p:sp>
      <p:sp>
        <p:nvSpPr>
          <p:cNvPr id="2" name="Rectangle 1"/>
          <p:cNvSpPr/>
          <p:nvPr/>
        </p:nvSpPr>
        <p:spPr>
          <a:xfrm>
            <a:off x="4691066" y="5661248"/>
            <a:ext cx="6916107" cy="229743"/>
          </a:xfrm>
          <a:prstGeom prst="rect">
            <a:avLst/>
          </a:prstGeom>
        </p:spPr>
        <p:txBody>
          <a:bodyPr wrap="square">
            <a:spAutoFit/>
          </a:bodyPr>
          <a:lstStyle/>
          <a:p>
            <a:pPr algn="r">
              <a:lnSpc>
                <a:spcPct val="107000"/>
              </a:lnSpc>
              <a:spcAft>
                <a:spcPts val="800"/>
              </a:spcAft>
            </a:pPr>
            <a:r>
              <a:rPr lang="en-AU" sz="900" dirty="0">
                <a:latin typeface="+mj-lt"/>
                <a:ea typeface="Calibri" panose="020F0502020204030204" pitchFamily="34" charset="0"/>
                <a:cs typeface="Times New Roman" panose="02020603050405020304" pitchFamily="18" charset="0"/>
                <a:hlinkClick r:id="rId3"/>
              </a:rPr>
              <a:t>World report on disability by the world health organisation and world bank 2011</a:t>
            </a:r>
            <a:endParaRPr lang="en-AU" sz="900" dirty="0">
              <a:latin typeface="+mj-lt"/>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4A005A7C-6E1F-9740-8D55-C7B3345C04E4}"/>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Gender</a:t>
            </a:r>
            <a:endParaRPr lang="en-US" sz="32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4830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3DDD7"/>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2BED088-30D6-9D41-9105-D5577710657C}"/>
              </a:ext>
            </a:extLst>
          </p:cNvPr>
          <p:cNvSpPr txBox="1">
            <a:spLocks/>
          </p:cNvSpPr>
          <p:nvPr/>
        </p:nvSpPr>
        <p:spPr>
          <a:xfrm>
            <a:off x="3520440" y="1656079"/>
            <a:ext cx="5151120" cy="3419725"/>
          </a:xfrm>
          <a:prstGeom prst="rect">
            <a:avLst/>
          </a:prstGeom>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en-US" sz="3600" b="1" dirty="0">
                <a:solidFill>
                  <a:srgbClr val="0C244C"/>
                </a:solidFill>
                <a:latin typeface="Adobe Garamond Pro Bold" panose="02020502060506020403" pitchFamily="18" charset="77"/>
              </a:rPr>
              <a:t>”I alone cannot change the world, but I can cast a stone across the waters to create many ripples.”</a:t>
            </a:r>
          </a:p>
          <a:p>
            <a:pPr marL="0" indent="0">
              <a:lnSpc>
                <a:spcPct val="100000"/>
              </a:lnSpc>
              <a:buNone/>
            </a:pPr>
            <a:endParaRPr lang="en-US" sz="3600" b="1" dirty="0">
              <a:solidFill>
                <a:srgbClr val="0C244C"/>
              </a:solidFill>
              <a:latin typeface="Adobe Garamond Pro Bold" panose="02020502060506020403" pitchFamily="18" charset="77"/>
            </a:endParaRPr>
          </a:p>
          <a:p>
            <a:pPr marL="0" indent="0" algn="r">
              <a:lnSpc>
                <a:spcPct val="100000"/>
              </a:lnSpc>
              <a:buNone/>
            </a:pPr>
            <a:r>
              <a:rPr lang="en-US" sz="2800" dirty="0">
                <a:solidFill>
                  <a:srgbClr val="0C244C"/>
                </a:solidFill>
                <a:latin typeface="Adobe Garamond Pro" panose="02020502060506020403" pitchFamily="18" charset="77"/>
              </a:rPr>
              <a:t>- St Teresa of Calcutta</a:t>
            </a:r>
            <a:endParaRPr lang="en-US" sz="2800" dirty="0">
              <a:latin typeface="Adobe Garamond Pro" panose="02020502060506020403" pitchFamily="18" charset="77"/>
            </a:endParaRPr>
          </a:p>
        </p:txBody>
      </p:sp>
      <p:sp>
        <p:nvSpPr>
          <p:cNvPr id="5" name="Freeform: Shape 3">
            <a:extLst>
              <a:ext uri="{FF2B5EF4-FFF2-40B4-BE49-F238E27FC236}">
                <a16:creationId xmlns:a16="http://schemas.microsoft.com/office/drawing/2014/main" id="{395B7095-1284-A94E-9EA8-10B79974929D}"/>
              </a:ext>
            </a:extLst>
          </p:cNvPr>
          <p:cNvSpPr>
            <a:spLocks noChangeAspect="1"/>
          </p:cNvSpPr>
          <p:nvPr/>
        </p:nvSpPr>
        <p:spPr>
          <a:xfrm>
            <a:off x="3192084" y="1331277"/>
            <a:ext cx="328356" cy="32835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85F74"/>
          </a:solidFill>
          <a:ln w="9525" cap="flat">
            <a:no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9AAE4808-BB5D-C44C-B4EA-FE3B7A32824C}"/>
              </a:ext>
            </a:extLst>
          </p:cNvPr>
          <p:cNvSpPr>
            <a:spLocks noChangeAspect="1"/>
          </p:cNvSpPr>
          <p:nvPr/>
        </p:nvSpPr>
        <p:spPr>
          <a:xfrm>
            <a:off x="8694805" y="4968239"/>
            <a:ext cx="215130" cy="21513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85F74"/>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3128358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10FD55-62BB-4CC3-8026-B6AB88D2F73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16363" r="16363"/>
          <a:stretch/>
        </p:blipFill>
        <p:spPr>
          <a:xfrm>
            <a:off x="6647387" y="692696"/>
            <a:ext cx="4959787" cy="4915001"/>
          </a:xfrm>
        </p:spPr>
      </p:pic>
      <p:sp>
        <p:nvSpPr>
          <p:cNvPr id="4" name="Text Placeholder 3">
            <a:extLst>
              <a:ext uri="{FF2B5EF4-FFF2-40B4-BE49-F238E27FC236}">
                <a16:creationId xmlns:a16="http://schemas.microsoft.com/office/drawing/2014/main" id="{6982C483-A11F-425B-81EC-62AE7270DDAA}"/>
              </a:ext>
            </a:extLst>
          </p:cNvPr>
          <p:cNvSpPr>
            <a:spLocks noGrp="1"/>
          </p:cNvSpPr>
          <p:nvPr>
            <p:ph type="body" sz="quarter" idx="11"/>
          </p:nvPr>
        </p:nvSpPr>
        <p:spPr>
          <a:xfrm>
            <a:off x="6647387" y="5725202"/>
            <a:ext cx="4959785" cy="224078"/>
          </a:xfrm>
        </p:spPr>
        <p:txBody>
          <a:bodyPr/>
          <a:lstStyle/>
          <a:p>
            <a:r>
              <a:rPr lang="en-AU" sz="900" dirty="0" err="1"/>
              <a:t>Rattanak</a:t>
            </a:r>
            <a:r>
              <a:rPr lang="en-AU" sz="900" dirty="0"/>
              <a:t> standing in his barber shop. After finishing his training with the Deaf Development Program he is now able to sign in Khmer and has a thriving business styling hair. Photo Credit: Richard Wainwright. </a:t>
            </a:r>
          </a:p>
        </p:txBody>
      </p:sp>
      <p:sp>
        <p:nvSpPr>
          <p:cNvPr id="3" name="Text Placeholder 2">
            <a:extLst>
              <a:ext uri="{FF2B5EF4-FFF2-40B4-BE49-F238E27FC236}">
                <a16:creationId xmlns:a16="http://schemas.microsoft.com/office/drawing/2014/main" id="{E722EB5F-504C-435E-A082-3AB10D958554}"/>
              </a:ext>
            </a:extLst>
          </p:cNvPr>
          <p:cNvSpPr>
            <a:spLocks noGrp="1"/>
          </p:cNvSpPr>
          <p:nvPr>
            <p:ph type="body" sz="quarter" idx="10"/>
          </p:nvPr>
        </p:nvSpPr>
        <p:spPr/>
        <p:txBody>
          <a:bodyPr/>
          <a:lstStyle/>
          <a:p>
            <a:pPr>
              <a:lnSpc>
                <a:spcPct val="100000"/>
              </a:lnSpc>
            </a:pPr>
            <a:r>
              <a:rPr lang="en-AU" sz="1800" dirty="0" err="1"/>
              <a:t>Rattanak</a:t>
            </a:r>
            <a:r>
              <a:rPr lang="en-AU" sz="1800" dirty="0"/>
              <a:t> lives in </a:t>
            </a:r>
            <a:r>
              <a:rPr lang="en-AU" sz="1800" dirty="0" err="1"/>
              <a:t>Kandal</a:t>
            </a:r>
            <a:r>
              <a:rPr lang="en-AU" sz="1800" dirty="0"/>
              <a:t> Province, south-eastern Cambodia. As a child he contracted polio and also became deaf. In Cambodia a formal Cambodian Sign Language has only been taught since 2013. Without it, people who were deaf or hearing impaired remained isolated and unable to participate in their community. </a:t>
            </a:r>
          </a:p>
          <a:p>
            <a:pPr>
              <a:lnSpc>
                <a:spcPct val="100000"/>
              </a:lnSpc>
            </a:pPr>
            <a:endParaRPr lang="en-AU" sz="1800" dirty="0"/>
          </a:p>
          <a:p>
            <a:pPr>
              <a:lnSpc>
                <a:spcPct val="100000"/>
              </a:lnSpc>
            </a:pPr>
            <a:r>
              <a:rPr lang="en-AU" sz="1800" i="1" dirty="0">
                <a:latin typeface="Arial" panose="020B0604020202020204" pitchFamily="34" charset="0"/>
                <a:cs typeface="Arial" panose="020B0604020202020204" pitchFamily="34" charset="0"/>
              </a:rPr>
              <a:t>“Before I really complained a lot and was very frustrated. Before I felt rejected by others. I was poor, I didn’t have any money. I had a disability, I was deaf,” </a:t>
            </a:r>
            <a:r>
              <a:rPr lang="en-AU" sz="1800" dirty="0" err="1"/>
              <a:t>Rattanak</a:t>
            </a:r>
            <a:r>
              <a:rPr lang="en-AU" sz="1800" dirty="0"/>
              <a:t> says. </a:t>
            </a:r>
          </a:p>
        </p:txBody>
      </p:sp>
      <p:cxnSp>
        <p:nvCxnSpPr>
          <p:cNvPr id="6" name="Straight Connector 5">
            <a:extLst>
              <a:ext uri="{FF2B5EF4-FFF2-40B4-BE49-F238E27FC236}">
                <a16:creationId xmlns:a16="http://schemas.microsoft.com/office/drawing/2014/main" id="{B9A48E50-A6AF-1E44-B171-26C0A0996DD1}"/>
              </a:ext>
            </a:extLst>
          </p:cNvPr>
          <p:cNvCxnSpPr/>
          <p:nvPr/>
        </p:nvCxnSpPr>
        <p:spPr>
          <a:xfrm>
            <a:off x="335360" y="1640345"/>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7034C31-2A1C-ED4D-9410-6A3208BC1E04}"/>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RATTANAK’S STORY </a:t>
            </a:r>
            <a:r>
              <a:rPr lang="en-AU" sz="3200" b="0" dirty="0">
                <a:latin typeface="Roboto" panose="02000000000000000000" pitchFamily="2" charset="0"/>
                <a:ea typeface="Roboto" panose="02000000000000000000" pitchFamily="2" charset="0"/>
                <a:cs typeface="Roboto" panose="02000000000000000000" pitchFamily="2" charset="0"/>
              </a:rPr>
              <a:t>​</a:t>
            </a:r>
            <a:endParaRPr lang="en-US" sz="32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32258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4D614E6-B441-4AB1-AF4F-70B63AFC0BF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l="4489" r="4489"/>
          <a:stretch>
            <a:fillRect/>
          </a:stretch>
        </p:blipFill>
        <p:spPr>
          <a:xfrm>
            <a:off x="4056000" y="0"/>
            <a:ext cx="4161498" cy="3011396"/>
          </a:xfrm>
        </p:spPr>
      </p:pic>
      <p:sp>
        <p:nvSpPr>
          <p:cNvPr id="2" name="Title 1">
            <a:extLst>
              <a:ext uri="{FF2B5EF4-FFF2-40B4-BE49-F238E27FC236}">
                <a16:creationId xmlns:a16="http://schemas.microsoft.com/office/drawing/2014/main" id="{B47A81BC-DA37-4860-922C-304113D3F8D7}"/>
              </a:ext>
            </a:extLst>
          </p:cNvPr>
          <p:cNvSpPr>
            <a:spLocks noGrp="1"/>
          </p:cNvSpPr>
          <p:nvPr>
            <p:ph type="ctrTitle"/>
          </p:nvPr>
        </p:nvSpPr>
        <p:spPr>
          <a:xfrm>
            <a:off x="408871" y="3234681"/>
            <a:ext cx="9887699" cy="1295277"/>
          </a:xfrm>
        </p:spPr>
        <p:txBody>
          <a:bodyPr/>
          <a:lstStyle/>
          <a:p>
            <a:pPr>
              <a:lnSpc>
                <a:spcPct val="100000"/>
              </a:lnSpc>
            </a:pPr>
            <a:r>
              <a:rPr lang="en-AU" sz="3600" dirty="0">
                <a:latin typeface="Roboto" panose="02000000000000000000" pitchFamily="2" charset="0"/>
                <a:ea typeface="Roboto" panose="02000000000000000000" pitchFamily="2" charset="0"/>
                <a:cs typeface="Roboto" panose="02000000000000000000" pitchFamily="2" charset="0"/>
              </a:rPr>
              <a:t>Disability inclusive</a:t>
            </a:r>
            <a:br>
              <a:rPr lang="en-AU" sz="3600" dirty="0">
                <a:latin typeface="Roboto" panose="02000000000000000000" pitchFamily="2" charset="0"/>
                <a:ea typeface="Roboto" panose="02000000000000000000" pitchFamily="2" charset="0"/>
                <a:cs typeface="Roboto" panose="02000000000000000000" pitchFamily="2" charset="0"/>
              </a:rPr>
            </a:br>
            <a:r>
              <a:rPr lang="en-AU" sz="3600" dirty="0">
                <a:latin typeface="Roboto" panose="02000000000000000000" pitchFamily="2" charset="0"/>
                <a:ea typeface="Roboto" panose="02000000000000000000" pitchFamily="2" charset="0"/>
                <a:cs typeface="Roboto" panose="02000000000000000000" pitchFamily="2" charset="0"/>
              </a:rPr>
              <a:t>development</a:t>
            </a:r>
          </a:p>
        </p:txBody>
      </p:sp>
      <p:pic>
        <p:nvPicPr>
          <p:cNvPr id="6" name="Picture Placeholder 5">
            <a:extLst>
              <a:ext uri="{FF2B5EF4-FFF2-40B4-BE49-F238E27FC236}">
                <a16:creationId xmlns:a16="http://schemas.microsoft.com/office/drawing/2014/main" id="{5DFA9837-7AD6-4B5C-B15C-A9192BE457B9}"/>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l="4511" t="6190" r="13542" b="2823"/>
          <a:stretch/>
        </p:blipFill>
        <p:spPr>
          <a:xfrm>
            <a:off x="-2" y="-1"/>
            <a:ext cx="4068000" cy="3011397"/>
          </a:xfrm>
        </p:spPr>
      </p:pic>
      <p:pic>
        <p:nvPicPr>
          <p:cNvPr id="19" name="Picture Placeholder 18">
            <a:extLst>
              <a:ext uri="{FF2B5EF4-FFF2-40B4-BE49-F238E27FC236}">
                <a16:creationId xmlns:a16="http://schemas.microsoft.com/office/drawing/2014/main" id="{419B3436-F8F9-40B5-ABAD-50ED6F9927F0}"/>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l="4340" t="12697" r="17037"/>
          <a:stretch/>
        </p:blipFill>
        <p:spPr>
          <a:xfrm>
            <a:off x="8173168" y="1"/>
            <a:ext cx="4069256" cy="3012326"/>
          </a:xfrm>
        </p:spPr>
      </p:pic>
    </p:spTree>
    <p:extLst>
      <p:ext uri="{BB962C8B-B14F-4D97-AF65-F5344CB8AC3E}">
        <p14:creationId xmlns:p14="http://schemas.microsoft.com/office/powerpoint/2010/main" val="1522471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5A2E129-4EAE-4452-8236-0E5710E27218}"/>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l="11612" r="20852"/>
          <a:stretch/>
        </p:blipFill>
        <p:spPr>
          <a:xfrm>
            <a:off x="6647387" y="692697"/>
            <a:ext cx="4959787" cy="4896339"/>
          </a:xfrm>
        </p:spPr>
      </p:pic>
      <p:sp>
        <p:nvSpPr>
          <p:cNvPr id="3" name="Text Placeholder 2">
            <a:extLst>
              <a:ext uri="{FF2B5EF4-FFF2-40B4-BE49-F238E27FC236}">
                <a16:creationId xmlns:a16="http://schemas.microsoft.com/office/drawing/2014/main" id="{C700E528-EB56-4DBB-9858-4BCD00F8D0F3}"/>
              </a:ext>
            </a:extLst>
          </p:cNvPr>
          <p:cNvSpPr>
            <a:spLocks noGrp="1"/>
          </p:cNvSpPr>
          <p:nvPr>
            <p:ph type="body" sz="quarter" idx="11"/>
          </p:nvPr>
        </p:nvSpPr>
        <p:spPr>
          <a:xfrm>
            <a:off x="6647388" y="5677578"/>
            <a:ext cx="4959785" cy="224078"/>
          </a:xfrm>
        </p:spPr>
        <p:txBody>
          <a:bodyPr/>
          <a:lstStyle/>
          <a:p>
            <a:r>
              <a:rPr lang="en-AU" sz="900" dirty="0"/>
              <a:t>Students of the Deaf Development Program learning Cambodian sign language.  They are also taught how to write in Khmer and take maths and social science classes as part of the two year course. Photo credit: Richard Wainwright. ​</a:t>
            </a:r>
          </a:p>
        </p:txBody>
      </p:sp>
      <p:sp>
        <p:nvSpPr>
          <p:cNvPr id="4" name="Text Placeholder 3">
            <a:extLst>
              <a:ext uri="{FF2B5EF4-FFF2-40B4-BE49-F238E27FC236}">
                <a16:creationId xmlns:a16="http://schemas.microsoft.com/office/drawing/2014/main" id="{40A44997-6ABF-4304-89EB-1A883248969A}"/>
              </a:ext>
            </a:extLst>
          </p:cNvPr>
          <p:cNvSpPr>
            <a:spLocks noGrp="1"/>
          </p:cNvSpPr>
          <p:nvPr>
            <p:ph type="body" sz="quarter" idx="13"/>
          </p:nvPr>
        </p:nvSpPr>
        <p:spPr/>
        <p:txBody>
          <a:bodyPr/>
          <a:lstStyle/>
          <a:p>
            <a:pPr fontAlgn="base">
              <a:lnSpc>
                <a:spcPct val="100000"/>
              </a:lnSpc>
            </a:pPr>
            <a:r>
              <a:rPr lang="en-AU" sz="1800" dirty="0"/>
              <a:t>His sister discovered the Deaf Development Program (DDP) in Phnom Penh run by Caritas Australia partner, Maryknoll Cambodia. It provides sign language, job training and interpreting services to people aged 16 and over who are deaf or hard of hearing - and aims to raise awareness about deafness in the hearing community.</a:t>
            </a:r>
            <a:r>
              <a:rPr lang="en-US" sz="1800" dirty="0"/>
              <a:t>​</a:t>
            </a:r>
          </a:p>
          <a:p>
            <a:pPr fontAlgn="base">
              <a:lnSpc>
                <a:spcPct val="100000"/>
              </a:lnSpc>
            </a:pPr>
            <a:r>
              <a:rPr lang="en-AU" sz="1800" dirty="0"/>
              <a:t>The program takes a pro-active approach to finding those with the greatest need, visiting Cambodia’s poorest communities to identify people living with deafness and inviting them to take part in the program. </a:t>
            </a:r>
            <a:r>
              <a:rPr lang="en-US" sz="1800" dirty="0"/>
              <a:t>​</a:t>
            </a:r>
          </a:p>
          <a:p>
            <a:pPr fontAlgn="base">
              <a:lnSpc>
                <a:spcPct val="100000"/>
              </a:lnSpc>
            </a:pPr>
            <a:r>
              <a:rPr lang="en-AU" sz="1600" dirty="0"/>
              <a:t>​</a:t>
            </a:r>
          </a:p>
          <a:p>
            <a:pPr fontAlgn="base">
              <a:lnSpc>
                <a:spcPct val="100000"/>
              </a:lnSpc>
            </a:pPr>
            <a:r>
              <a:rPr lang="en-AU" sz="1600" dirty="0"/>
              <a:t>​</a:t>
            </a:r>
          </a:p>
        </p:txBody>
      </p:sp>
      <p:sp>
        <p:nvSpPr>
          <p:cNvPr id="6" name="Title 5">
            <a:extLst>
              <a:ext uri="{FF2B5EF4-FFF2-40B4-BE49-F238E27FC236}">
                <a16:creationId xmlns:a16="http://schemas.microsoft.com/office/drawing/2014/main" id="{F543DCB3-31C7-5746-95F9-54B2266E1253}"/>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RATTANAK’S STORY </a:t>
            </a:r>
            <a:r>
              <a:rPr lang="en-AU" sz="3200" b="0" dirty="0">
                <a:latin typeface="Roboto" panose="02000000000000000000" pitchFamily="2" charset="0"/>
                <a:ea typeface="Roboto" panose="02000000000000000000" pitchFamily="2" charset="0"/>
                <a:cs typeface="Roboto" panose="02000000000000000000" pitchFamily="2" charset="0"/>
              </a:rPr>
              <a:t>​</a:t>
            </a:r>
            <a:endParaRPr lang="en-US" sz="3200" dirty="0">
              <a:latin typeface="Roboto" panose="02000000000000000000" pitchFamily="2" charset="0"/>
              <a:ea typeface="Roboto" panose="02000000000000000000" pitchFamily="2" charset="0"/>
              <a:cs typeface="Roboto" panose="02000000000000000000" pitchFamily="2" charset="0"/>
            </a:endParaRPr>
          </a:p>
        </p:txBody>
      </p:sp>
      <p:cxnSp>
        <p:nvCxnSpPr>
          <p:cNvPr id="8" name="Straight Connector 7">
            <a:extLst>
              <a:ext uri="{FF2B5EF4-FFF2-40B4-BE49-F238E27FC236}">
                <a16:creationId xmlns:a16="http://schemas.microsoft.com/office/drawing/2014/main" id="{48BAB77A-CBE5-794C-983B-81A6E7E46395}"/>
              </a:ext>
            </a:extLst>
          </p:cNvPr>
          <p:cNvCxnSpPr/>
          <p:nvPr/>
        </p:nvCxnSpPr>
        <p:spPr>
          <a:xfrm>
            <a:off x="335360" y="1640345"/>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30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641FF4-337B-4084-9B24-64049ABAE193}"/>
              </a:ext>
            </a:extLst>
          </p:cNvPr>
          <p:cNvSpPr>
            <a:spLocks noGrp="1"/>
          </p:cNvSpPr>
          <p:nvPr>
            <p:ph type="body" sz="quarter" idx="10"/>
          </p:nvPr>
        </p:nvSpPr>
        <p:spPr/>
        <p:txBody>
          <a:bodyPr/>
          <a:lstStyle/>
          <a:p>
            <a:pPr fontAlgn="base">
              <a:lnSpc>
                <a:spcPct val="100000"/>
              </a:lnSpc>
            </a:pPr>
            <a:r>
              <a:rPr lang="en-AU" sz="1800" dirty="0" err="1"/>
              <a:t>Rattanak</a:t>
            </a:r>
            <a:r>
              <a:rPr lang="en-AU" sz="1800" dirty="0"/>
              <a:t> graduated from the program in 2010 and returned the following year to train as a barber. The DDP then helped him to set up his shop in his parent’s house in the village. </a:t>
            </a:r>
            <a:r>
              <a:rPr lang="en-AU" sz="1800" dirty="0" err="1"/>
              <a:t>Rattanak</a:t>
            </a:r>
            <a:r>
              <a:rPr lang="en-AU" sz="1800" dirty="0"/>
              <a:t> is now running a successful business, supporting himself, his wife, and their baby. ​</a:t>
            </a:r>
          </a:p>
          <a:p>
            <a:pPr fontAlgn="base">
              <a:lnSpc>
                <a:spcPct val="100000"/>
              </a:lnSpc>
            </a:pPr>
            <a:r>
              <a:rPr lang="en-AU" sz="1800" dirty="0"/>
              <a:t>So far in total, the program has helped over 430 people who are deaf or hard of hearing with their education and more than 200 people to find jobs. It has also trained more than 300 people who are not deaf as sign language interpreters. </a:t>
            </a:r>
            <a:r>
              <a:rPr lang="en-US" sz="1800" dirty="0"/>
              <a:t>​</a:t>
            </a:r>
          </a:p>
        </p:txBody>
      </p:sp>
      <p:sp>
        <p:nvSpPr>
          <p:cNvPr id="4" name="Text Placeholder 3">
            <a:extLst>
              <a:ext uri="{FF2B5EF4-FFF2-40B4-BE49-F238E27FC236}">
                <a16:creationId xmlns:a16="http://schemas.microsoft.com/office/drawing/2014/main" id="{92507926-6FAC-4338-8A9E-2AF6FDB22C55}"/>
              </a:ext>
            </a:extLst>
          </p:cNvPr>
          <p:cNvSpPr>
            <a:spLocks noGrp="1"/>
          </p:cNvSpPr>
          <p:nvPr>
            <p:ph type="body" sz="quarter" idx="11"/>
          </p:nvPr>
        </p:nvSpPr>
        <p:spPr/>
        <p:txBody>
          <a:bodyPr/>
          <a:lstStyle/>
          <a:p>
            <a:r>
              <a:rPr lang="en-AU" sz="900" dirty="0" err="1"/>
              <a:t>Rattanak</a:t>
            </a:r>
            <a:r>
              <a:rPr lang="en-AU" sz="900" dirty="0"/>
              <a:t> and his wife, </a:t>
            </a:r>
            <a:r>
              <a:rPr lang="en-AU" sz="900" dirty="0" err="1"/>
              <a:t>Phirum</a:t>
            </a:r>
            <a:r>
              <a:rPr lang="en-AU" sz="900" dirty="0"/>
              <a:t>. Photo Credit: Richard Wainwright. </a:t>
            </a:r>
          </a:p>
        </p:txBody>
      </p:sp>
      <p:sp>
        <p:nvSpPr>
          <p:cNvPr id="6" name="Title 5">
            <a:extLst>
              <a:ext uri="{FF2B5EF4-FFF2-40B4-BE49-F238E27FC236}">
                <a16:creationId xmlns:a16="http://schemas.microsoft.com/office/drawing/2014/main" id="{91CB7B6D-8148-2746-9019-B7B92F8F5437}"/>
              </a:ext>
            </a:extLst>
          </p:cNvPr>
          <p:cNvSpPr>
            <a:spLocks noGrp="1"/>
          </p:cNvSpPr>
          <p:nvPr>
            <p:ph type="title"/>
          </p:nvPr>
        </p:nvSpPr>
        <p:spPr/>
        <p:txBody>
          <a:bodyPr/>
          <a:lstStyle/>
          <a:p>
            <a:r>
              <a:rPr lang="en-AU" sz="3200" dirty="0">
                <a:latin typeface="Roboto" panose="02000000000000000000" pitchFamily="2" charset="0"/>
                <a:ea typeface="Roboto" panose="02000000000000000000" pitchFamily="2" charset="0"/>
                <a:cs typeface="Roboto" panose="02000000000000000000" pitchFamily="2" charset="0"/>
              </a:rPr>
              <a:t>RATTANAK’S STORY </a:t>
            </a:r>
            <a:r>
              <a:rPr lang="en-AU" sz="3200" b="0" dirty="0">
                <a:latin typeface="Roboto" panose="02000000000000000000" pitchFamily="2" charset="0"/>
                <a:ea typeface="Roboto" panose="02000000000000000000" pitchFamily="2" charset="0"/>
                <a:cs typeface="Roboto" panose="02000000000000000000" pitchFamily="2" charset="0"/>
              </a:rPr>
              <a:t>​</a:t>
            </a:r>
            <a:endParaRPr lang="en-US" sz="3200" dirty="0">
              <a:latin typeface="Roboto" panose="02000000000000000000" pitchFamily="2" charset="0"/>
              <a:ea typeface="Roboto" panose="02000000000000000000" pitchFamily="2" charset="0"/>
              <a:cs typeface="Roboto" panose="02000000000000000000" pitchFamily="2" charset="0"/>
            </a:endParaRPr>
          </a:p>
        </p:txBody>
      </p:sp>
      <p:cxnSp>
        <p:nvCxnSpPr>
          <p:cNvPr id="8" name="Straight Connector 7">
            <a:extLst>
              <a:ext uri="{FF2B5EF4-FFF2-40B4-BE49-F238E27FC236}">
                <a16:creationId xmlns:a16="http://schemas.microsoft.com/office/drawing/2014/main" id="{05603C20-74F9-C74E-BF48-5ED7C081567A}"/>
              </a:ext>
            </a:extLst>
          </p:cNvPr>
          <p:cNvCxnSpPr/>
          <p:nvPr/>
        </p:nvCxnSpPr>
        <p:spPr>
          <a:xfrm>
            <a:off x="335360" y="1640345"/>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FA4ADE77-C234-4949-8CF1-9B4F82B2F42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6180" r="16180"/>
          <a:stretch>
            <a:fillRect/>
          </a:stretch>
        </p:blipFill>
        <p:spPr/>
      </p:pic>
    </p:spTree>
    <p:extLst>
      <p:ext uri="{BB962C8B-B14F-4D97-AF65-F5344CB8AC3E}">
        <p14:creationId xmlns:p14="http://schemas.microsoft.com/office/powerpoint/2010/main" val="3751050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60BFD4-80FA-5B46-B6ED-B3F288FB340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22349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4BD2D0-9FA9-314D-8FCE-0F7D8DDA8D0B}"/>
              </a:ext>
            </a:extLst>
          </p:cNvPr>
          <p:cNvSpPr>
            <a:spLocks noGrp="1"/>
          </p:cNvSpPr>
          <p:nvPr>
            <p:ph type="body" sz="quarter" idx="10"/>
          </p:nvPr>
        </p:nvSpPr>
        <p:spPr>
          <a:xfrm>
            <a:off x="3052382" y="1376772"/>
            <a:ext cx="6087237" cy="4104456"/>
          </a:xfrm>
        </p:spPr>
        <p:txBody>
          <a:bodyPr/>
          <a:lstStyle/>
          <a:p>
            <a:pPr>
              <a:lnSpc>
                <a:spcPct val="100000"/>
              </a:lnSpc>
            </a:pPr>
            <a:r>
              <a:rPr lang="en-US" sz="3600" b="1" dirty="0">
                <a:latin typeface="Adobe Garamond Pro Bold" panose="02020502060506020403" pitchFamily="18" charset="77"/>
              </a:rPr>
              <a:t>“Hope is a path of solidarity… Do not be afraid of solidarity, service and offering a helping hand, so that no one is excluded from the path.”</a:t>
            </a:r>
          </a:p>
          <a:p>
            <a:pPr>
              <a:lnSpc>
                <a:spcPct val="100000"/>
              </a:lnSpc>
            </a:pPr>
            <a:endParaRPr lang="en-US" sz="3600" b="1" dirty="0">
              <a:latin typeface="Adobe Garamond Pro Bold" panose="02020502060506020403" pitchFamily="18" charset="77"/>
            </a:endParaRPr>
          </a:p>
          <a:p>
            <a:pPr algn="r">
              <a:lnSpc>
                <a:spcPct val="100000"/>
              </a:lnSpc>
            </a:pPr>
            <a:r>
              <a:rPr lang="en-US" sz="2800" dirty="0">
                <a:latin typeface="Adobe Garamond Pro" panose="02020502060506020403" pitchFamily="18" charset="77"/>
              </a:rPr>
              <a:t>-Pope Benedict XVI</a:t>
            </a:r>
          </a:p>
        </p:txBody>
      </p:sp>
      <p:sp>
        <p:nvSpPr>
          <p:cNvPr id="6" name="Freeform: Shape 3">
            <a:extLst>
              <a:ext uri="{FF2B5EF4-FFF2-40B4-BE49-F238E27FC236}">
                <a16:creationId xmlns:a16="http://schemas.microsoft.com/office/drawing/2014/main" id="{98FFB067-3039-D142-A6DA-BE3637E371D8}"/>
              </a:ext>
            </a:extLst>
          </p:cNvPr>
          <p:cNvSpPr>
            <a:spLocks noChangeAspect="1"/>
          </p:cNvSpPr>
          <p:nvPr/>
        </p:nvSpPr>
        <p:spPr>
          <a:xfrm>
            <a:off x="2758888" y="1048416"/>
            <a:ext cx="328356" cy="32835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85F74"/>
          </a:solidFill>
          <a:ln w="9525" cap="flat">
            <a:noFill/>
            <a:prstDash val="solid"/>
            <a:miter/>
          </a:ln>
        </p:spPr>
        <p:txBody>
          <a:bodyPr rtlCol="0" anchor="ctr"/>
          <a:lstStyle/>
          <a:p>
            <a:endParaRPr lang="en-AU"/>
          </a:p>
        </p:txBody>
      </p:sp>
      <p:sp>
        <p:nvSpPr>
          <p:cNvPr id="7" name="Freeform: Shape 5">
            <a:extLst>
              <a:ext uri="{FF2B5EF4-FFF2-40B4-BE49-F238E27FC236}">
                <a16:creationId xmlns:a16="http://schemas.microsoft.com/office/drawing/2014/main" id="{2AF2CC88-0677-6D40-9B65-2941F9671807}"/>
              </a:ext>
            </a:extLst>
          </p:cNvPr>
          <p:cNvSpPr>
            <a:spLocks noChangeAspect="1"/>
          </p:cNvSpPr>
          <p:nvPr/>
        </p:nvSpPr>
        <p:spPr>
          <a:xfrm>
            <a:off x="8924489" y="4591336"/>
            <a:ext cx="215130" cy="21513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85F74"/>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349804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A20CD119-E432-7740-BF14-F3FDF049E4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937" r="11257"/>
          <a:stretch/>
        </p:blipFill>
        <p:spPr>
          <a:xfrm>
            <a:off x="6647386" y="692698"/>
            <a:ext cx="4959787" cy="4933653"/>
          </a:xfrm>
          <a:prstGeom prst="rect">
            <a:avLst/>
          </a:prstGeom>
        </p:spPr>
      </p:pic>
      <p:sp>
        <p:nvSpPr>
          <p:cNvPr id="5" name="Text Placeholder 1"/>
          <p:cNvSpPr>
            <a:spLocks noGrp="1"/>
          </p:cNvSpPr>
          <p:nvPr>
            <p:ph type="body" sz="quarter" idx="11"/>
          </p:nvPr>
        </p:nvSpPr>
        <p:spPr/>
        <p:txBody>
          <a:bodyPr/>
          <a:lstStyle/>
          <a:p>
            <a:pPr fontAlgn="base"/>
            <a:r>
              <a:rPr lang="en-AU" sz="900" dirty="0"/>
              <a:t>Nguyet’s passion is making paper flowers. For her first 14 years, Nguyet was confined to living behind closed doors, with her parents taking care of her many health needs. Photo Credit: Nguyen Minh Duc. </a:t>
            </a:r>
            <a:r>
              <a:rPr lang="en-US" sz="900" dirty="0"/>
              <a:t>​</a:t>
            </a:r>
          </a:p>
          <a:p>
            <a:pPr fontAlgn="base"/>
            <a:r>
              <a:rPr lang="en-US" dirty="0"/>
              <a:t>​</a:t>
            </a:r>
          </a:p>
        </p:txBody>
      </p:sp>
      <p:sp>
        <p:nvSpPr>
          <p:cNvPr id="12" name="Text Placeholder 11"/>
          <p:cNvSpPr>
            <a:spLocks noGrp="1"/>
          </p:cNvSpPr>
          <p:nvPr>
            <p:ph type="body" sz="quarter" idx="10"/>
          </p:nvPr>
        </p:nvSpPr>
        <p:spPr>
          <a:xfrm>
            <a:off x="479379" y="1990144"/>
            <a:ext cx="5184575" cy="3770263"/>
          </a:xfrm>
          <a:prstGeom prst="rect">
            <a:avLst/>
          </a:prstGeom>
        </p:spPr>
        <p:txBody>
          <a:bodyPr wrap="square">
            <a:spAutoFit/>
          </a:bodyPr>
          <a:lstStyle/>
          <a:p>
            <a:pPr>
              <a:lnSpc>
                <a:spcPct val="100000"/>
              </a:lnSpc>
            </a:pPr>
            <a:r>
              <a:rPr lang="en-AU" sz="1800" dirty="0"/>
              <a:t>Nguyet lived the first 14 years of her life isolated at home, her parents caring for her many health needs. Her disability restricted her movements, ability to interact with others and any chance of an education. </a:t>
            </a:r>
          </a:p>
          <a:p>
            <a:pPr>
              <a:lnSpc>
                <a:spcPct val="100000"/>
              </a:lnSpc>
            </a:pPr>
            <a:r>
              <a:rPr lang="en-AU" sz="1800" dirty="0"/>
              <a:t>Around 7%* of people in Vietnam are living with a disability. They often have poorer health, fewer educational and employment opportunities and higher poverty rates than people without disabilities. The future appeared bleak – until a Caritas Australia program, implemented by our partner Catholic Relief Services (CRS) changed her life forever. </a:t>
            </a:r>
          </a:p>
        </p:txBody>
      </p:sp>
      <p:cxnSp>
        <p:nvCxnSpPr>
          <p:cNvPr id="13" name="Straight Connector 12">
            <a:extLst>
              <a:ext uri="{FF2B5EF4-FFF2-40B4-BE49-F238E27FC236}">
                <a16:creationId xmlns:a16="http://schemas.microsoft.com/office/drawing/2014/main" id="{757A70FC-801A-8348-A0B3-B52482A6BEDD}"/>
              </a:ext>
            </a:extLst>
          </p:cNvPr>
          <p:cNvCxnSpPr/>
          <p:nvPr/>
        </p:nvCxnSpPr>
        <p:spPr>
          <a:xfrm>
            <a:off x="335360" y="1640345"/>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33A3D7C6-4D54-584A-9531-90E0C68BC759}"/>
              </a:ext>
            </a:extLst>
          </p:cNvPr>
          <p:cNvSpPr>
            <a:spLocks noGrp="1"/>
          </p:cNvSpPr>
          <p:nvPr>
            <p:ph type="title"/>
          </p:nvPr>
        </p:nvSpPr>
        <p:spPr>
          <a:xfrm>
            <a:off x="335360" y="692698"/>
            <a:ext cx="5328592" cy="831302"/>
          </a:xfrm>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NGUYET’S</a:t>
            </a:r>
            <a:r>
              <a:rPr lang="en-AU" sz="3600" dirty="0"/>
              <a:t> STORY</a:t>
            </a:r>
            <a:r>
              <a:rPr lang="en-AU" sz="3600" b="0" dirty="0"/>
              <a:t>​</a:t>
            </a:r>
            <a:endParaRPr lang="en-US" sz="3600" dirty="0"/>
          </a:p>
        </p:txBody>
      </p:sp>
    </p:spTree>
    <p:extLst>
      <p:ext uri="{BB962C8B-B14F-4D97-AF65-F5344CB8AC3E}">
        <p14:creationId xmlns:p14="http://schemas.microsoft.com/office/powerpoint/2010/main" val="987413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F3C9155-C529-4EAA-B42C-ACC29B435E57}"/>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l="3503" t="3050" r="6552"/>
          <a:stretch/>
        </p:blipFill>
        <p:spPr>
          <a:xfrm>
            <a:off x="6647387" y="692696"/>
            <a:ext cx="4959787" cy="4889086"/>
          </a:xfrm>
          <a:prstGeom prst="rect">
            <a:avLst/>
          </a:prstGeom>
        </p:spPr>
      </p:pic>
      <p:sp>
        <p:nvSpPr>
          <p:cNvPr id="5" name="Text Placeholder 1"/>
          <p:cNvSpPr>
            <a:spLocks noGrp="1"/>
          </p:cNvSpPr>
          <p:nvPr>
            <p:ph type="body" sz="quarter" idx="11"/>
          </p:nvPr>
        </p:nvSpPr>
        <p:spPr/>
        <p:txBody>
          <a:bodyPr/>
          <a:lstStyle/>
          <a:p>
            <a:r>
              <a:rPr lang="en-AU" sz="900" dirty="0"/>
              <a:t>Reading books is one Nguyet’s favourite activities. Photo Credit: Nguyen Minh Duc. </a:t>
            </a:r>
          </a:p>
          <a:p>
            <a:endParaRPr lang="en-US" sz="900" dirty="0"/>
          </a:p>
        </p:txBody>
      </p:sp>
      <p:sp>
        <p:nvSpPr>
          <p:cNvPr id="12" name="Text Placeholder 11"/>
          <p:cNvSpPr>
            <a:spLocks noGrp="1"/>
          </p:cNvSpPr>
          <p:nvPr>
            <p:ph type="body" sz="quarter" idx="10"/>
          </p:nvPr>
        </p:nvSpPr>
        <p:spPr>
          <a:xfrm>
            <a:off x="479377" y="2008000"/>
            <a:ext cx="5184575" cy="3493264"/>
          </a:xfrm>
          <a:prstGeom prst="rect">
            <a:avLst/>
          </a:prstGeom>
        </p:spPr>
        <p:txBody>
          <a:bodyPr wrap="square">
            <a:spAutoFit/>
          </a:bodyPr>
          <a:lstStyle/>
          <a:p>
            <a:pPr>
              <a:lnSpc>
                <a:spcPct val="100000"/>
              </a:lnSpc>
            </a:pPr>
            <a:r>
              <a:rPr lang="en-AU" sz="1800" dirty="0"/>
              <a:t>Called the Capacity Building for Parent Associations Supporting Children with Disabilities (CBPA), the program focused on inclusive education, health and building strong community networks to help to break down stigma and discrimination for those with disabilities. </a:t>
            </a:r>
          </a:p>
          <a:p>
            <a:pPr>
              <a:lnSpc>
                <a:spcPct val="100000"/>
              </a:lnSpc>
            </a:pPr>
            <a:r>
              <a:rPr lang="en-AU" sz="1800" dirty="0"/>
              <a:t>Discrimination remains one of the biggest barriers for people like Nguyet to participate in their communities. Through the program, Nguyet was offered a home-based education, health services, new social interactions with other children and a creative outlet she is good at. </a:t>
            </a:r>
          </a:p>
        </p:txBody>
      </p:sp>
      <p:sp>
        <p:nvSpPr>
          <p:cNvPr id="3" name="Title 2">
            <a:extLst>
              <a:ext uri="{FF2B5EF4-FFF2-40B4-BE49-F238E27FC236}">
                <a16:creationId xmlns:a16="http://schemas.microsoft.com/office/drawing/2014/main" id="{25167DD1-D9DE-8E48-AFD5-B83897991D69}"/>
              </a:ext>
            </a:extLst>
          </p:cNvPr>
          <p:cNvSpPr>
            <a:spLocks noGrp="1"/>
          </p:cNvSpPr>
          <p:nvPr>
            <p:ph type="title"/>
          </p:nvPr>
        </p:nvSpPr>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NGUYET’S</a:t>
            </a:r>
            <a:r>
              <a:rPr lang="en-AU" sz="3600" dirty="0"/>
              <a:t> STORY</a:t>
            </a:r>
            <a:r>
              <a:rPr lang="en-AU" sz="3600" b="0" dirty="0"/>
              <a:t>​</a:t>
            </a:r>
            <a:endParaRPr lang="en-US" sz="3600" dirty="0"/>
          </a:p>
        </p:txBody>
      </p:sp>
      <p:cxnSp>
        <p:nvCxnSpPr>
          <p:cNvPr id="10" name="Straight Connector 9">
            <a:extLst>
              <a:ext uri="{FF2B5EF4-FFF2-40B4-BE49-F238E27FC236}">
                <a16:creationId xmlns:a16="http://schemas.microsoft.com/office/drawing/2014/main" id="{9573075D-8F81-E84C-BC28-311D03DD29ED}"/>
              </a:ext>
            </a:extLst>
          </p:cNvPr>
          <p:cNvCxnSpPr/>
          <p:nvPr/>
        </p:nvCxnSpPr>
        <p:spPr>
          <a:xfrm>
            <a:off x="335360" y="1640345"/>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70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FE00AAD-C122-4586-BD86-73194DA4371F}"/>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7409" r="25950"/>
          <a:stretch/>
        </p:blipFill>
        <p:spPr>
          <a:xfrm>
            <a:off x="6647387" y="692698"/>
            <a:ext cx="4959787" cy="4961650"/>
          </a:xfrm>
        </p:spPr>
      </p:pic>
      <p:sp>
        <p:nvSpPr>
          <p:cNvPr id="3" name="Text Placeholder 2">
            <a:extLst>
              <a:ext uri="{FF2B5EF4-FFF2-40B4-BE49-F238E27FC236}">
                <a16:creationId xmlns:a16="http://schemas.microsoft.com/office/drawing/2014/main" id="{6208B012-64D6-4459-AAAC-11954730C3BF}"/>
              </a:ext>
            </a:extLst>
          </p:cNvPr>
          <p:cNvSpPr>
            <a:spLocks noGrp="1"/>
          </p:cNvSpPr>
          <p:nvPr>
            <p:ph type="body" sz="quarter" idx="11"/>
          </p:nvPr>
        </p:nvSpPr>
        <p:spPr/>
        <p:txBody>
          <a:bodyPr/>
          <a:lstStyle/>
          <a:p>
            <a:pPr fontAlgn="base"/>
            <a:r>
              <a:rPr lang="en-AU" sz="900" dirty="0"/>
              <a:t>Nguyet helps her parents in their local business selling building materials. Photo Credit: Nguyen Minh Duc. </a:t>
            </a:r>
            <a:r>
              <a:rPr lang="en-US" sz="900" dirty="0"/>
              <a:t>​</a:t>
            </a:r>
          </a:p>
          <a:p>
            <a:pPr fontAlgn="base"/>
            <a:r>
              <a:rPr lang="en-AU" dirty="0"/>
              <a:t>​</a:t>
            </a:r>
          </a:p>
        </p:txBody>
      </p:sp>
      <p:cxnSp>
        <p:nvCxnSpPr>
          <p:cNvPr id="8" name="Straight Connector 7">
            <a:extLst>
              <a:ext uri="{FF2B5EF4-FFF2-40B4-BE49-F238E27FC236}">
                <a16:creationId xmlns:a16="http://schemas.microsoft.com/office/drawing/2014/main" id="{B3FF518E-BE4B-F240-8B1C-58E3BB0B1234}"/>
              </a:ext>
            </a:extLst>
          </p:cNvPr>
          <p:cNvCxnSpPr/>
          <p:nvPr/>
        </p:nvCxnSpPr>
        <p:spPr>
          <a:xfrm>
            <a:off x="335360" y="1640345"/>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9AB8AC0B-A320-E24A-930B-B4FEB8DD50C1}"/>
              </a:ext>
            </a:extLst>
          </p:cNvPr>
          <p:cNvSpPr>
            <a:spLocks noGrp="1"/>
          </p:cNvSpPr>
          <p:nvPr>
            <p:ph type="title"/>
          </p:nvPr>
        </p:nvSpPr>
        <p:spPr>
          <a:xfrm>
            <a:off x="335360" y="692698"/>
            <a:ext cx="5328592" cy="678902"/>
          </a:xfrm>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NGUYET’S</a:t>
            </a:r>
            <a:r>
              <a:rPr lang="en-AU" sz="3600" dirty="0"/>
              <a:t> STORY</a:t>
            </a:r>
            <a:r>
              <a:rPr lang="en-AU" sz="3600" b="0" dirty="0"/>
              <a:t>​</a:t>
            </a:r>
            <a:endParaRPr lang="en-US" sz="3600" dirty="0"/>
          </a:p>
        </p:txBody>
      </p:sp>
      <p:sp>
        <p:nvSpPr>
          <p:cNvPr id="14" name="Text Placeholder 11">
            <a:extLst>
              <a:ext uri="{FF2B5EF4-FFF2-40B4-BE49-F238E27FC236}">
                <a16:creationId xmlns:a16="http://schemas.microsoft.com/office/drawing/2014/main" id="{1F0A21B7-4100-574F-9311-77839B40CB5F}"/>
              </a:ext>
            </a:extLst>
          </p:cNvPr>
          <p:cNvSpPr txBox="1">
            <a:spLocks/>
          </p:cNvSpPr>
          <p:nvPr/>
        </p:nvSpPr>
        <p:spPr>
          <a:xfrm>
            <a:off x="479377" y="2008000"/>
            <a:ext cx="5184575" cy="4093428"/>
          </a:xfrm>
          <a:prstGeom prst="rect">
            <a:avLst/>
          </a:prstGeom>
        </p:spPr>
        <p:txBody>
          <a:bodyPr wrap="square">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base">
              <a:lnSpc>
                <a:spcPct val="100000"/>
              </a:lnSpc>
              <a:buNone/>
            </a:pPr>
            <a:r>
              <a:rPr lang="en-AU" sz="1800" dirty="0">
                <a:solidFill>
                  <a:schemeClr val="bg1"/>
                </a:solidFill>
              </a:rPr>
              <a:t>Nguyet is now 16, and is running a successful business. She is making a profit selling T-shirts, accessories and home-cooked snacks made by her sister. She also helps her parents in their business selling building materials locally.</a:t>
            </a:r>
            <a:r>
              <a:rPr lang="en-US" sz="1800" dirty="0">
                <a:solidFill>
                  <a:schemeClr val="bg1"/>
                </a:solidFill>
              </a:rPr>
              <a:t>​</a:t>
            </a:r>
          </a:p>
          <a:p>
            <a:pPr marL="0" indent="0" fontAlgn="base">
              <a:lnSpc>
                <a:spcPct val="100000"/>
              </a:lnSpc>
              <a:buNone/>
            </a:pPr>
            <a:r>
              <a:rPr lang="en-AU" sz="1800" i="1" dirty="0">
                <a:solidFill>
                  <a:schemeClr val="bg1"/>
                </a:solidFill>
                <a:latin typeface="Arial" panose="020B0604020202020204" pitchFamily="34" charset="0"/>
                <a:cs typeface="Arial" panose="020B0604020202020204" pitchFamily="34" charset="0"/>
              </a:rPr>
              <a:t>“Now I can buy things I need at home and I can also purchase things to sell online,” </a:t>
            </a:r>
            <a:r>
              <a:rPr lang="en-AU" sz="1800" dirty="0">
                <a:solidFill>
                  <a:schemeClr val="bg1"/>
                </a:solidFill>
              </a:rPr>
              <a:t>Nguyet says. </a:t>
            </a:r>
            <a:r>
              <a:rPr lang="en-AU" sz="1800" i="1" dirty="0">
                <a:solidFill>
                  <a:schemeClr val="bg1"/>
                </a:solidFill>
                <a:latin typeface="Arial" panose="020B0604020202020204" pitchFamily="34" charset="0"/>
                <a:cs typeface="Arial" panose="020B0604020202020204" pitchFamily="34" charset="0"/>
              </a:rPr>
              <a:t>“Because I can only use my left hand, I put products on the floor and I use the timer mode on the camera to take photographs. And I used my savings, with support from my parents, to buy a motorbike to help me get around. I am very happy,” </a:t>
            </a:r>
            <a:r>
              <a:rPr lang="en-AU" sz="1800" dirty="0">
                <a:solidFill>
                  <a:schemeClr val="bg1"/>
                </a:solidFill>
              </a:rPr>
              <a:t>she says.</a:t>
            </a:r>
            <a:r>
              <a:rPr lang="en-US" sz="1800" dirty="0">
                <a:solidFill>
                  <a:schemeClr val="bg1"/>
                </a:solidFill>
              </a:rPr>
              <a:t>​</a:t>
            </a:r>
          </a:p>
          <a:p>
            <a:pPr marL="0" indent="0" fontAlgn="base">
              <a:lnSpc>
                <a:spcPct val="100000"/>
              </a:lnSpc>
              <a:buNone/>
            </a:pPr>
            <a:r>
              <a:rPr lang="en-AU" sz="1600" dirty="0">
                <a:solidFill>
                  <a:schemeClr val="bg1"/>
                </a:solidFill>
              </a:rPr>
              <a:t>​</a:t>
            </a:r>
          </a:p>
        </p:txBody>
      </p:sp>
    </p:spTree>
    <p:extLst>
      <p:ext uri="{BB962C8B-B14F-4D97-AF65-F5344CB8AC3E}">
        <p14:creationId xmlns:p14="http://schemas.microsoft.com/office/powerpoint/2010/main" val="409969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0CE1F55-C092-4BB6-AC2B-894F4120CD3D}"/>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26458" r="6900"/>
          <a:stretch/>
        </p:blipFill>
        <p:spPr>
          <a:xfrm>
            <a:off x="6647387" y="692698"/>
            <a:ext cx="4959787" cy="4961653"/>
          </a:xfrm>
          <a:prstGeom prst="rect">
            <a:avLst/>
          </a:prstGeom>
        </p:spPr>
      </p:pic>
      <p:sp>
        <p:nvSpPr>
          <p:cNvPr id="12" name="Text Placeholder 11"/>
          <p:cNvSpPr>
            <a:spLocks noGrp="1"/>
          </p:cNvSpPr>
          <p:nvPr>
            <p:ph type="body" sz="quarter" idx="11"/>
          </p:nvPr>
        </p:nvSpPr>
        <p:spPr>
          <a:xfrm>
            <a:off x="6647388" y="5725203"/>
            <a:ext cx="4959785" cy="512063"/>
          </a:xfrm>
          <a:prstGeom prst="rect">
            <a:avLst/>
          </a:prstGeom>
        </p:spPr>
        <p:txBody>
          <a:bodyPr wrap="square">
            <a:spAutoFit/>
          </a:bodyPr>
          <a:lstStyle/>
          <a:p>
            <a:pPr fontAlgn="base"/>
            <a:r>
              <a:rPr lang="en-AU" sz="900" dirty="0"/>
              <a:t>Nguyet on her scooter purchased with income she made from her online business. Photo Credit: Nguyen Minh Duc. </a:t>
            </a:r>
            <a:r>
              <a:rPr lang="en-US" sz="900" dirty="0"/>
              <a:t>​</a:t>
            </a:r>
          </a:p>
          <a:p>
            <a:pPr fontAlgn="base"/>
            <a:endParaRPr lang="en-US" dirty="0"/>
          </a:p>
        </p:txBody>
      </p:sp>
      <p:sp>
        <p:nvSpPr>
          <p:cNvPr id="4" name="Title 3">
            <a:extLst>
              <a:ext uri="{FF2B5EF4-FFF2-40B4-BE49-F238E27FC236}">
                <a16:creationId xmlns:a16="http://schemas.microsoft.com/office/drawing/2014/main" id="{8BEC04D8-EF18-A643-8823-ED60A787FFDF}"/>
              </a:ext>
            </a:extLst>
          </p:cNvPr>
          <p:cNvSpPr>
            <a:spLocks noGrp="1"/>
          </p:cNvSpPr>
          <p:nvPr>
            <p:ph type="title"/>
          </p:nvPr>
        </p:nvSpPr>
        <p:spPr>
          <a:xfrm>
            <a:off x="335360" y="692698"/>
            <a:ext cx="5328592" cy="871942"/>
          </a:xfrm>
        </p:spPr>
        <p:txBody>
          <a:bodyPr/>
          <a:lstStyle/>
          <a:p>
            <a:r>
              <a:rPr lang="en-AU" sz="3600" dirty="0">
                <a:latin typeface="Roboto" panose="02000000000000000000" pitchFamily="2" charset="0"/>
                <a:ea typeface="Roboto" panose="02000000000000000000" pitchFamily="2" charset="0"/>
                <a:cs typeface="Roboto" panose="02000000000000000000" pitchFamily="2" charset="0"/>
              </a:rPr>
              <a:t>NGUYET’S STORY</a:t>
            </a:r>
            <a:r>
              <a:rPr lang="en-AU" sz="3600" b="0" dirty="0">
                <a:latin typeface="Roboto" panose="02000000000000000000" pitchFamily="2" charset="0"/>
                <a:ea typeface="Roboto" panose="02000000000000000000" pitchFamily="2" charset="0"/>
                <a:cs typeface="Roboto" panose="02000000000000000000" pitchFamily="2" charset="0"/>
              </a:rPr>
              <a:t>​</a:t>
            </a:r>
            <a:endParaRPr lang="en-US" sz="3600" dirty="0">
              <a:latin typeface="Roboto" panose="02000000000000000000" pitchFamily="2" charset="0"/>
              <a:ea typeface="Roboto" panose="02000000000000000000" pitchFamily="2" charset="0"/>
              <a:cs typeface="Roboto" panose="02000000000000000000" pitchFamily="2" charset="0"/>
            </a:endParaRPr>
          </a:p>
        </p:txBody>
      </p:sp>
      <p:cxnSp>
        <p:nvCxnSpPr>
          <p:cNvPr id="8" name="Straight Connector 7">
            <a:extLst>
              <a:ext uri="{FF2B5EF4-FFF2-40B4-BE49-F238E27FC236}">
                <a16:creationId xmlns:a16="http://schemas.microsoft.com/office/drawing/2014/main" id="{FBE0A448-91D5-7346-8AD2-CC2E5D959B98}"/>
              </a:ext>
            </a:extLst>
          </p:cNvPr>
          <p:cNvCxnSpPr/>
          <p:nvPr/>
        </p:nvCxnSpPr>
        <p:spPr>
          <a:xfrm>
            <a:off x="335360" y="1640345"/>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994E3331-E7FE-DD43-A864-83890749130A}"/>
              </a:ext>
            </a:extLst>
          </p:cNvPr>
          <p:cNvSpPr txBox="1">
            <a:spLocks/>
          </p:cNvSpPr>
          <p:nvPr/>
        </p:nvSpPr>
        <p:spPr>
          <a:xfrm>
            <a:off x="479379" y="1990144"/>
            <a:ext cx="5184575" cy="2939266"/>
          </a:xfrm>
          <a:prstGeom prst="rect">
            <a:avLst/>
          </a:prstGeom>
        </p:spPr>
        <p:txBody>
          <a:bodyPr wrap="square">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base">
              <a:lnSpc>
                <a:spcPct val="100000"/>
              </a:lnSpc>
              <a:buNone/>
            </a:pPr>
            <a:r>
              <a:rPr lang="en-AU" sz="1800" dirty="0">
                <a:solidFill>
                  <a:schemeClr val="bg1"/>
                </a:solidFill>
              </a:rPr>
              <a:t>Around 4,000 people have now benefitted from this inspiring Caritas program. Nguyet has great hope and a real commitment to succeed in her future. She hopes her story will inspire others to see what is possible for a person once isolated and unheard.</a:t>
            </a:r>
            <a:r>
              <a:rPr lang="en-US" sz="1800" dirty="0">
                <a:solidFill>
                  <a:schemeClr val="bg1"/>
                </a:solidFill>
              </a:rPr>
              <a:t>​</a:t>
            </a:r>
          </a:p>
          <a:p>
            <a:pPr marL="0" indent="0" fontAlgn="base">
              <a:lnSpc>
                <a:spcPct val="100000"/>
              </a:lnSpc>
              <a:buNone/>
            </a:pPr>
            <a:r>
              <a:rPr lang="en-AU" sz="1800" dirty="0">
                <a:solidFill>
                  <a:schemeClr val="bg1"/>
                </a:solidFill>
              </a:rPr>
              <a:t> </a:t>
            </a:r>
            <a:r>
              <a:rPr lang="en-AU" sz="1800" i="1" dirty="0">
                <a:solidFill>
                  <a:schemeClr val="bg1"/>
                </a:solidFill>
                <a:latin typeface="Arial" panose="020B0604020202020204" pitchFamily="34" charset="0"/>
                <a:cs typeface="Arial" panose="020B0604020202020204" pitchFamily="34" charset="0"/>
              </a:rPr>
              <a:t>“I would like to have my own shop in the village one day. And I hope that other people with disabilities in Vietnam will receive help like I did,” </a:t>
            </a:r>
            <a:r>
              <a:rPr lang="en-AU" sz="1800" dirty="0">
                <a:solidFill>
                  <a:schemeClr val="bg1"/>
                </a:solidFill>
              </a:rPr>
              <a:t>Nguyet says. ​</a:t>
            </a:r>
          </a:p>
        </p:txBody>
      </p:sp>
    </p:spTree>
    <p:extLst>
      <p:ext uri="{BB962C8B-B14F-4D97-AF65-F5344CB8AC3E}">
        <p14:creationId xmlns:p14="http://schemas.microsoft.com/office/powerpoint/2010/main" val="75778024"/>
      </p:ext>
    </p:extLst>
  </p:cSld>
  <p:clrMapOvr>
    <a:masterClrMapping/>
  </p:clrMapOvr>
</p:sld>
</file>

<file path=ppt/theme/theme1.xml><?xml version="1.0" encoding="utf-8"?>
<a:theme xmlns:a="http://schemas.openxmlformats.org/drawingml/2006/main" name="Education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Description0 xmlns="041f561b-787a-4331-b8c2-4f8b42e141f3">A resource exploring Disability Inclusive Development, including case studies, official definition, statistics and discussion questions. 
</Description0>
    <Document_x0020_Status xmlns="041f561b-787a-4331-b8c2-4f8b42e141f3">Approved for use outside CA</Document_x0020_Status>
    <Used_x0020_for xmlns="041f561b-787a-4331-b8c2-4f8b42e141f3"/>
    <Resource_x0020_Type xmlns="041f561b-787a-4331-b8c2-4f8b42e141f3">Learning Experience</Resource_x0020_Type>
    <Audience xmlns="041f561b-787a-4331-b8c2-4f8b42e141f3">
      <Value>Lower Secondary</Value>
      <Value>Middle Secondary</Value>
      <Value>Senior Secondary</Value>
      <Value>Teacher</Value>
    </Audience>
    <Calendar_x0020_Year xmlns="041f561b-787a-4331-b8c2-4f8b42e141f3">2020</Calendar_x0020_Year>
    <Topic xmlns="041f561b-787a-4331-b8c2-4f8b42e141f3">
      <Value>Disability</Value>
    </Topic>
    <_dlc_DocId xmlns="e628dbc2-5780-4aa6-b59e-b4a165ad8118">3XVCYASFVK3Q-205-1640</_dlc_DocId>
    <_dlc_DocIdUrl xmlns="e628dbc2-5780-4aa6-b59e-b4a165ad8118">
      <Url>https://aimstest.caritas.org.au/sites/community/education/resources/_layouts/DocIdRedir.aspx?ID=3XVCYASFVK3Q-205-1640</Url>
      <Description>3XVCYASFVK3Q-205-1640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99c474a90b4c448b44d0673416715ae">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1e5c683ca299a7505dd974730f03ede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20"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D43879-8F49-429A-B906-7CE3F3A84947}"/>
</file>

<file path=customXml/itemProps2.xml><?xml version="1.0" encoding="utf-8"?>
<ds:datastoreItem xmlns:ds="http://schemas.openxmlformats.org/officeDocument/2006/customXml" ds:itemID="{79CE9FC7-F488-4CBC-BC57-3C13B4B4EA8E}"/>
</file>

<file path=customXml/itemProps3.xml><?xml version="1.0" encoding="utf-8"?>
<ds:datastoreItem xmlns:ds="http://schemas.openxmlformats.org/officeDocument/2006/customXml" ds:itemID="{5441628D-37C4-49E5-BC43-0A63A38B077D}"/>
</file>

<file path=customXml/itemProps4.xml><?xml version="1.0" encoding="utf-8"?>
<ds:datastoreItem xmlns:ds="http://schemas.openxmlformats.org/officeDocument/2006/customXml" ds:itemID="{7010F89C-9F27-40E2-B07B-DA746ED61B30}"/>
</file>

<file path=docProps/app.xml><?xml version="1.0" encoding="utf-8"?>
<Properties xmlns="http://schemas.openxmlformats.org/officeDocument/2006/extended-properties" xmlns:vt="http://schemas.openxmlformats.org/officeDocument/2006/docPropsVTypes">
  <Template>CA PowerPoint - Education_Widescreen</Template>
  <TotalTime>1388</TotalTime>
  <Words>6420</Words>
  <Application>Microsoft Office PowerPoint</Application>
  <PresentationFormat>Widescreen</PresentationFormat>
  <Paragraphs>412</Paragraphs>
  <Slides>42</Slides>
  <Notes>32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Adobe Garamond Pro</vt:lpstr>
      <vt:lpstr>Adobe Garamond Pro Bold</vt:lpstr>
      <vt:lpstr>Arial</vt:lpstr>
      <vt:lpstr>Calibri</vt:lpstr>
      <vt:lpstr>Felt Tip Roman</vt:lpstr>
      <vt:lpstr>Roboto</vt:lpstr>
      <vt:lpstr>Roboto light</vt:lpstr>
      <vt:lpstr>Roboto light</vt:lpstr>
      <vt:lpstr>Times</vt:lpstr>
      <vt:lpstr>Times New Roman</vt:lpstr>
      <vt:lpstr>Education PPT Template</vt:lpstr>
      <vt:lpstr>PRESENTER INFORMATION​</vt:lpstr>
      <vt:lpstr>AUSTRALIAN CURRICULUM LINKS TO DISABILITY INCLUSIVE DEVELOPMENT​</vt:lpstr>
      <vt:lpstr>AUSTRALIAN CURRICULUM LINKS TO DISABILITY INCLUSIVE DEVELOPMENT​</vt:lpstr>
      <vt:lpstr>Disability inclusive development</vt:lpstr>
      <vt:lpstr>PowerPoint Presentation</vt:lpstr>
      <vt:lpstr>NGUYET’S STORY​</vt:lpstr>
      <vt:lpstr>NGUYET’S STORY​</vt:lpstr>
      <vt:lpstr>NGUYET’S STORY​</vt:lpstr>
      <vt:lpstr>NGUYET’S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vt:lpstr>
      <vt:lpstr>Types of Disabilities</vt:lpstr>
      <vt:lpstr>Disability inclusion matters for all</vt:lpstr>
      <vt:lpstr>PowerPoint Presentation</vt:lpstr>
      <vt:lpstr>UNITED NATIONS AND DID​</vt:lpstr>
      <vt:lpstr>CRPD and Optional Protocol signatures and ratifications</vt:lpstr>
      <vt:lpstr>PRINCIPLES OF CRPD​</vt:lpstr>
      <vt:lpstr>RIGHTS IN THE CRPD​</vt:lpstr>
      <vt:lpstr>SUSTAINABLE ​DEVELOPMENT GOALS​</vt:lpstr>
      <vt:lpstr>SUSTAINABLE ​DEVELOPMENT GOALS ​</vt:lpstr>
      <vt:lpstr>PowerPoint Presentation</vt:lpstr>
      <vt:lpstr>DISABILITY INCLUSIVE DEVELOPMENT (DID)​</vt:lpstr>
      <vt:lpstr>Caritas Australia and did</vt:lpstr>
      <vt:lpstr>GUIDING PRINCIPLES​ ​</vt:lpstr>
      <vt:lpstr>STRENGTHS BASED APPROACH​ ​</vt:lpstr>
      <vt:lpstr>TWIN TRACK APPROACH ​</vt:lpstr>
      <vt:lpstr>PowerPoint Presentation</vt:lpstr>
      <vt:lpstr>INCLUSIVE EDUCATION​</vt:lpstr>
      <vt:lpstr>WATER, SANITATION AND HYGIENE (WASH)​</vt:lpstr>
      <vt:lpstr>livelihoods</vt:lpstr>
      <vt:lpstr>Gender</vt:lpstr>
      <vt:lpstr>PowerPoint Presentation</vt:lpstr>
      <vt:lpstr>RATTANAK’S STORY ​</vt:lpstr>
      <vt:lpstr>RATTANAK’S STORY ​</vt:lpstr>
      <vt:lpstr>RATTANAK’S STORY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Marlin Communications</dc:creator>
  <cp:lastModifiedBy>Nicole Dobrohotoff</cp:lastModifiedBy>
  <cp:revision>26</cp:revision>
  <dcterms:created xsi:type="dcterms:W3CDTF">2014-11-30T23:21:17Z</dcterms:created>
  <dcterms:modified xsi:type="dcterms:W3CDTF">2021-03-15T03:31:18Z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0x0101003BB767A26C87A8429349E100999E60C0</vt:lpwstr>
  </property>
  <property fmtid="{D5CDD505-2E9C-101B-9397-08002B2CF9AE}" pid="3" name="_dlc_DocIdItemGuid">
    <vt:lpwstr>378b01bc-333f-4f05-bb0d-ab32ac8758c5</vt:lpwstr>
  </property>
</Properties>
</file>