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handoutMasterIdLst>
    <p:handoutMasterId r:id="rId35"/>
  </p:handoutMasterIdLst>
  <p:sldIdLst>
    <p:sldId id="414" r:id="rId6"/>
    <p:sldId id="423" r:id="rId7"/>
    <p:sldId id="415" r:id="rId8"/>
    <p:sldId id="424" r:id="rId9"/>
    <p:sldId id="416" r:id="rId10"/>
    <p:sldId id="419" r:id="rId11"/>
    <p:sldId id="425" r:id="rId12"/>
    <p:sldId id="420" r:id="rId13"/>
    <p:sldId id="421" r:id="rId14"/>
    <p:sldId id="426" r:id="rId15"/>
    <p:sldId id="422" r:id="rId16"/>
    <p:sldId id="428" r:id="rId17"/>
    <p:sldId id="427" r:id="rId18"/>
    <p:sldId id="429" r:id="rId19"/>
    <p:sldId id="430" r:id="rId20"/>
    <p:sldId id="431" r:id="rId21"/>
    <p:sldId id="432" r:id="rId22"/>
    <p:sldId id="433" r:id="rId23"/>
    <p:sldId id="434" r:id="rId24"/>
    <p:sldId id="435" r:id="rId25"/>
    <p:sldId id="436" r:id="rId26"/>
    <p:sldId id="437" r:id="rId27"/>
    <p:sldId id="438" r:id="rId28"/>
    <p:sldId id="442" r:id="rId29"/>
    <p:sldId id="443" r:id="rId30"/>
    <p:sldId id="444" r:id="rId31"/>
    <p:sldId id="446" r:id="rId32"/>
    <p:sldId id="44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4014">
          <p15:clr>
            <a:srgbClr val="A4A3A4"/>
          </p15:clr>
        </p15:guide>
        <p15:guide id="4" pos="52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 initials="JA" lastIdx="39" clrIdx="0">
    <p:extLst>
      <p:ext uri="{19B8F6BF-5375-455C-9EA6-DF929625EA0E}">
        <p15:presenceInfo xmlns:p15="http://schemas.microsoft.com/office/powerpoint/2012/main" userId="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71"/>
    <a:srgbClr val="006A8A"/>
    <a:srgbClr val="895297"/>
    <a:srgbClr val="6E3A6E"/>
    <a:srgbClr val="DECAE2"/>
    <a:srgbClr val="E3CA00"/>
    <a:srgbClr val="FCEB8A"/>
    <a:srgbClr val="E8BAB9"/>
    <a:srgbClr val="BADDF8"/>
    <a:srgbClr val="F7E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82846" autoAdjust="0"/>
  </p:normalViewPr>
  <p:slideViewPr>
    <p:cSldViewPr snapToObjects="1" showGuides="1">
      <p:cViewPr varScale="1">
        <p:scale>
          <a:sx n="93" d="100"/>
          <a:sy n="93" d="100"/>
        </p:scale>
        <p:origin x="1794" y="84"/>
      </p:cViewPr>
      <p:guideLst>
        <p:guide orient="horz" pos="2795"/>
        <p:guide orient="horz" pos="4020"/>
        <p:guide pos="4014"/>
        <p:guide pos="5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16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ata.unicef.org/wp-content/uploads/2018/10/Child-Mortality-Report-2018.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washwatch.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hcr.org/news/stories/2018/6/5b222c494/forced-displacement-record-685-milli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ldbank.org/en/topic/poverty/over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ateraid.org/au/why-wateraid/facts-and-statisti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ateraid.org/au/why-wateraid/facts-and-statisti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o.org/3/I9553EN/i9553e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is.unesco.org/en/news/263-million-children-and-youth-are-out-schoo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b="1" i="0" u="none" strike="noStrike" kern="1200" dirty="0">
                <a:solidFill>
                  <a:schemeClr val="tx1"/>
                </a:solidFill>
                <a:effectLst/>
                <a:latin typeface="+mn-lt"/>
                <a:ea typeface="+mn-ea"/>
                <a:cs typeface="+mn-cs"/>
              </a:rPr>
              <a:t>Credit from left to right:</a:t>
            </a:r>
          </a:p>
          <a:p>
            <a:r>
              <a:rPr lang="en-AU" sz="1200" b="0" i="0" u="none" strike="noStrike" kern="1200" dirty="0">
                <a:solidFill>
                  <a:schemeClr val="tx1"/>
                </a:solidFill>
                <a:effectLst/>
                <a:latin typeface="+mn-lt"/>
                <a:ea typeface="+mn-ea"/>
                <a:cs typeface="+mn-cs"/>
              </a:rPr>
              <a:t>First Australians - Red Dust Healing. Red Dust Healing is a specific cultural healing program written from an Indigenous perspective.</a:t>
            </a:r>
          </a:p>
          <a:p>
            <a:r>
              <a:rPr lang="en-AU" sz="1200" b="1" i="0" u="none" strike="noStrike" kern="1200" dirty="0">
                <a:solidFill>
                  <a:schemeClr val="tx1"/>
                </a:solidFill>
                <a:effectLst/>
                <a:latin typeface="+mn-lt"/>
                <a:ea typeface="+mn-ea"/>
                <a:cs typeface="+mn-cs"/>
              </a:rPr>
              <a:t>Credit: </a:t>
            </a:r>
            <a:r>
              <a:rPr lang="en-AU" sz="1200" b="0" i="0" u="none" strike="noStrike" kern="1200" dirty="0">
                <a:solidFill>
                  <a:schemeClr val="tx1"/>
                </a:solidFill>
                <a:effectLst/>
                <a:latin typeface="+mn-lt"/>
                <a:ea typeface="+mn-ea"/>
                <a:cs typeface="+mn-cs"/>
              </a:rPr>
              <a:t>Rob </a:t>
            </a:r>
            <a:r>
              <a:rPr lang="en-AU" sz="1200" b="0" i="0" u="none" strike="noStrike" kern="1200" dirty="0" err="1">
                <a:solidFill>
                  <a:schemeClr val="tx1"/>
                </a:solidFill>
                <a:effectLst/>
                <a:latin typeface="+mn-lt"/>
                <a:ea typeface="+mn-ea"/>
                <a:cs typeface="+mn-cs"/>
              </a:rPr>
              <a:t>Maccoll</a:t>
            </a:r>
            <a:endParaRPr lang="en-AU" sz="1200" b="0" i="0" u="none" strike="noStrike" kern="1200" dirty="0">
              <a:solidFill>
                <a:schemeClr val="tx1"/>
              </a:solidFill>
              <a:effectLst/>
              <a:latin typeface="+mn-lt"/>
              <a:ea typeface="+mn-ea"/>
              <a:cs typeface="+mn-cs"/>
            </a:endParaRPr>
          </a:p>
          <a:p>
            <a:endParaRPr lang="en-AU" sz="1200" b="0" i="0" u="none" strike="noStrike" kern="1200" dirty="0">
              <a:solidFill>
                <a:schemeClr val="tx1"/>
              </a:solidFill>
              <a:effectLst/>
              <a:latin typeface="+mn-lt"/>
              <a:ea typeface="+mn-ea"/>
              <a:cs typeface="+mn-cs"/>
            </a:endParaRPr>
          </a:p>
          <a:p>
            <a:r>
              <a:rPr lang="en-AU" sz="1200" b="1" i="0" u="none" strike="noStrike" kern="1200" dirty="0">
                <a:solidFill>
                  <a:schemeClr val="tx1"/>
                </a:solidFill>
                <a:effectLst/>
                <a:latin typeface="+mn-lt"/>
                <a:ea typeface="+mn-ea"/>
                <a:cs typeface="+mn-cs"/>
              </a:rPr>
              <a:t>Bangladesh - </a:t>
            </a:r>
            <a:r>
              <a:rPr lang="en-AU" sz="1200" b="0" i="0" u="none" strike="noStrike" kern="1200" dirty="0">
                <a:solidFill>
                  <a:schemeClr val="tx1"/>
                </a:solidFill>
                <a:effectLst/>
                <a:latin typeface="+mn-lt"/>
                <a:ea typeface="+mn-ea"/>
                <a:cs typeface="+mn-cs"/>
              </a:rPr>
              <a:t>Woman from an Adivasi community</a:t>
            </a:r>
          </a:p>
          <a:p>
            <a:r>
              <a:rPr lang="en-AU" sz="1200" b="0" i="0" u="none" strike="noStrike" kern="1200" dirty="0">
                <a:solidFill>
                  <a:schemeClr val="tx1"/>
                </a:solidFill>
                <a:effectLst/>
                <a:latin typeface="+mn-lt"/>
                <a:ea typeface="+mn-ea"/>
                <a:cs typeface="+mn-cs"/>
              </a:rPr>
              <a:t>Caritas Australia works in the Dinajpur region of northern Bangladesh with the Indigenous Adivasi communities. </a:t>
            </a:r>
          </a:p>
          <a:p>
            <a:r>
              <a:rPr lang="en-AU" sz="1200" b="1" i="0" u="none" strike="noStrike" kern="1200" dirty="0">
                <a:solidFill>
                  <a:schemeClr val="tx1"/>
                </a:solidFill>
                <a:effectLst/>
                <a:latin typeface="+mn-lt"/>
                <a:ea typeface="+mn-ea"/>
                <a:cs typeface="+mn-cs"/>
              </a:rPr>
              <a:t>Credit: </a:t>
            </a:r>
            <a:r>
              <a:rPr lang="en-AU" sz="1200" b="0" i="0" u="none" strike="noStrike" kern="1200" dirty="0">
                <a:solidFill>
                  <a:schemeClr val="tx1"/>
                </a:solidFill>
                <a:effectLst/>
                <a:latin typeface="+mn-lt"/>
                <a:ea typeface="+mn-ea"/>
                <a:cs typeface="+mn-cs"/>
              </a:rPr>
              <a:t>Caritas Australia</a:t>
            </a:r>
          </a:p>
          <a:p>
            <a:endParaRPr lang="en-AU" sz="1200" b="0" i="0" u="none" strike="noStrike" kern="1200" dirty="0">
              <a:solidFill>
                <a:schemeClr val="tx1"/>
              </a:solidFill>
              <a:effectLst/>
              <a:latin typeface="+mn-lt"/>
              <a:ea typeface="+mn-ea"/>
              <a:cs typeface="+mn-cs"/>
            </a:endParaRPr>
          </a:p>
          <a:p>
            <a:r>
              <a:rPr lang="en-AU" sz="1200" b="1" i="0" u="none" strike="noStrike" kern="1200" dirty="0">
                <a:solidFill>
                  <a:schemeClr val="tx1"/>
                </a:solidFill>
                <a:effectLst/>
                <a:latin typeface="+mn-lt"/>
                <a:ea typeface="+mn-ea"/>
                <a:cs typeface="+mn-cs"/>
              </a:rPr>
              <a:t>Myanmar - </a:t>
            </a:r>
            <a:r>
              <a:rPr lang="en-AU" sz="1200" b="0" i="0" u="none" strike="noStrike" kern="1200" dirty="0">
                <a:solidFill>
                  <a:schemeClr val="tx1"/>
                </a:solidFill>
                <a:effectLst/>
                <a:latin typeface="+mn-lt"/>
                <a:ea typeface="+mn-ea"/>
                <a:cs typeface="+mn-cs"/>
              </a:rPr>
              <a:t>Man playing drum</a:t>
            </a:r>
          </a:p>
          <a:p>
            <a:r>
              <a:rPr lang="en-AU" sz="1200" b="0" i="0" u="none" strike="noStrike" kern="1200" dirty="0">
                <a:solidFill>
                  <a:schemeClr val="tx1"/>
                </a:solidFill>
                <a:effectLst/>
                <a:latin typeface="+mn-lt"/>
                <a:ea typeface="+mn-ea"/>
                <a:cs typeface="+mn-cs"/>
              </a:rPr>
              <a:t>Karuna Kengtung Social Services (one of Caritas Australia’s partners) works with the Akha Indigenous minority group to maintain their language, culture and traditional way of life. </a:t>
            </a:r>
          </a:p>
          <a:p>
            <a:r>
              <a:rPr lang="en-AU" sz="1200" b="1" i="0" u="none" strike="noStrike" kern="1200" dirty="0">
                <a:solidFill>
                  <a:schemeClr val="tx1"/>
                </a:solidFill>
                <a:effectLst/>
                <a:latin typeface="+mn-lt"/>
                <a:ea typeface="+mn-ea"/>
                <a:cs typeface="+mn-cs"/>
              </a:rPr>
              <a:t>Credit: </a:t>
            </a:r>
            <a:r>
              <a:rPr lang="en-AU" sz="1200" b="0" i="0" u="none" strike="noStrike" kern="1200" dirty="0">
                <a:solidFill>
                  <a:schemeClr val="tx1"/>
                </a:solidFill>
                <a:effectLst/>
                <a:latin typeface="+mn-lt"/>
                <a:ea typeface="+mn-ea"/>
                <a:cs typeface="+mn-cs"/>
              </a:rPr>
              <a:t>Fr Stephen </a:t>
            </a:r>
            <a:r>
              <a:rPr lang="en-AU" sz="1200" b="0" i="0" u="none" strike="noStrike" kern="1200" dirty="0" err="1">
                <a:solidFill>
                  <a:schemeClr val="tx1"/>
                </a:solidFill>
                <a:effectLst/>
                <a:latin typeface="+mn-lt"/>
                <a:ea typeface="+mn-ea"/>
                <a:cs typeface="+mn-cs"/>
              </a:rPr>
              <a:t>Ano</a:t>
            </a:r>
            <a:endParaRPr lang="en-AU" sz="1200" b="0" i="0" u="none" strike="noStrike" kern="1200" dirty="0">
              <a:solidFill>
                <a:schemeClr val="tx1"/>
              </a:solidFill>
              <a:effectLst/>
              <a:latin typeface="+mn-lt"/>
              <a:ea typeface="+mn-ea"/>
              <a:cs typeface="+mn-cs"/>
            </a:endParaRPr>
          </a:p>
          <a:p>
            <a:endParaRPr lang="en-AU" sz="1200" b="0" i="0" u="none" strike="noStrike" kern="1200" dirty="0">
              <a:solidFill>
                <a:schemeClr val="tx1"/>
              </a:solidFill>
              <a:effectLst/>
              <a:latin typeface="+mn-lt"/>
              <a:ea typeface="+mn-ea"/>
              <a:cs typeface="+mn-cs"/>
            </a:endParaRPr>
          </a:p>
          <a:p>
            <a:endParaRPr lang="en-AU" sz="1200" b="0" i="0" u="none" strike="noStrike" kern="1200" dirty="0">
              <a:solidFill>
                <a:schemeClr val="tx1"/>
              </a:solidFill>
              <a:effectLst/>
              <a:latin typeface="+mn-lt"/>
              <a:ea typeface="+mn-ea"/>
              <a:cs typeface="+mn-cs"/>
            </a:endParaRPr>
          </a:p>
          <a:p>
            <a:endParaRPr lang="en-AU" sz="1200" b="0" i="0" u="none" strike="noStrike" kern="1200" dirty="0">
              <a:solidFill>
                <a:schemeClr val="tx1"/>
              </a:solidFill>
              <a:effectLst/>
              <a:latin typeface="+mn-lt"/>
              <a:ea typeface="+mn-ea"/>
              <a:cs typeface="+mn-cs"/>
            </a:endParaRPr>
          </a:p>
          <a:p>
            <a:endParaRPr lang="en-AU" sz="1200" b="0" i="0" u="none" strike="noStrike" kern="1200" dirty="0">
              <a:solidFill>
                <a:schemeClr val="tx1"/>
              </a:solidFill>
              <a:effectLst/>
              <a:latin typeface="+mn-lt"/>
              <a:ea typeface="+mn-ea"/>
              <a:cs typeface="+mn-cs"/>
            </a:endParaRPr>
          </a:p>
          <a:p>
            <a:endParaRPr lang="en-AU" altLang="en-US" dirty="0">
              <a:cs typeface="Arial"/>
            </a:endParaRP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68406814-DC7A-4698-8EDC-9952168F34A1}" type="slidenum">
              <a:rPr lang="en-AU" altLang="en-US">
                <a:latin typeface="Arial" panose="020B0604020202020204" pitchFamily="34" charset="0"/>
              </a:rPr>
              <a:pPr/>
              <a:t>1</a:t>
            </a:fld>
            <a:endParaRPr lang="en-AU" altLang="en-US">
              <a:latin typeface="Arial" panose="020B0604020202020204" pitchFamily="34" charset="0"/>
            </a:endParaRPr>
          </a:p>
        </p:txBody>
      </p:sp>
    </p:spTree>
    <p:extLst>
      <p:ext uri="{BB962C8B-B14F-4D97-AF65-F5344CB8AC3E}">
        <p14:creationId xmlns:p14="http://schemas.microsoft.com/office/powerpoint/2010/main" val="262907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895297"/>
                </a:solidFill>
              </a:rPr>
              <a:t>Source 1:</a:t>
            </a:r>
          </a:p>
          <a:p>
            <a:r>
              <a:rPr lang="en-US" sz="1200" dirty="0">
                <a:solidFill>
                  <a:srgbClr val="895297"/>
                </a:solidFill>
              </a:rPr>
              <a:t>2018 Report: Levels and Trends in Child Mortality.</a:t>
            </a:r>
          </a:p>
          <a:p>
            <a:r>
              <a:rPr lang="en-US" sz="1200" dirty="0">
                <a:solidFill>
                  <a:srgbClr val="895297"/>
                </a:solidFill>
                <a:hlinkClick r:id="rId3"/>
              </a:rPr>
              <a:t>https://data.unicef.org/wp-content/uploads/2018/10/Child-Mortality-Report-2018.pdf</a:t>
            </a:r>
            <a:endParaRPr lang="en-US" sz="1200" dirty="0">
              <a:solidFill>
                <a:srgbClr val="895297"/>
              </a:solidFill>
            </a:endParaRPr>
          </a:p>
          <a:p>
            <a:r>
              <a:rPr lang="en-US" sz="1200" b="1" dirty="0">
                <a:solidFill>
                  <a:srgbClr val="895297"/>
                </a:solidFill>
              </a:rPr>
              <a:t>Source 2:</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4"/>
              </a:rPr>
              <a:t>www.WASHWatch.org</a:t>
            </a:r>
            <a:endParaRPr lang="en-AU" dirty="0"/>
          </a:p>
          <a:p>
            <a:endParaRPr lang="en-US" sz="1200" dirty="0">
              <a:solidFill>
                <a:srgbClr val="895297"/>
              </a:solidFill>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299316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21</a:t>
            </a:fld>
            <a:endParaRPr lang="en-US"/>
          </a:p>
        </p:txBody>
      </p:sp>
    </p:spTree>
    <p:extLst>
      <p:ext uri="{BB962C8B-B14F-4D97-AF65-F5344CB8AC3E}">
        <p14:creationId xmlns:p14="http://schemas.microsoft.com/office/powerpoint/2010/main" val="357813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1:</a:t>
            </a:r>
          </a:p>
          <a:p>
            <a:r>
              <a:rPr lang="en-AU" sz="1200" dirty="0">
                <a:solidFill>
                  <a:srgbClr val="895297"/>
                </a:solidFill>
              </a:rPr>
              <a:t>UNHCR</a:t>
            </a:r>
          </a:p>
          <a:p>
            <a:r>
              <a:rPr lang="en-US" sz="1200" dirty="0">
                <a:solidFill>
                  <a:srgbClr val="895297"/>
                </a:solidFill>
                <a:hlinkClick r:id="rId3"/>
              </a:rPr>
              <a:t>https://www.unhcr.org/news/stories/2018/6/5b222c494/forced-displacement-record-685-million.html</a:t>
            </a:r>
            <a:endParaRPr lang="en-US" sz="1200" dirty="0">
              <a:solidFill>
                <a:srgbClr val="895297"/>
              </a:solidFill>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23</a:t>
            </a:fld>
            <a:endParaRPr lang="en-US"/>
          </a:p>
        </p:txBody>
      </p:sp>
    </p:spTree>
    <p:extLst>
      <p:ext uri="{BB962C8B-B14F-4D97-AF65-F5344CB8AC3E}">
        <p14:creationId xmlns:p14="http://schemas.microsoft.com/office/powerpoint/2010/main" val="400543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t>Source 1:</a:t>
            </a:r>
          </a:p>
          <a:p>
            <a:pPr algn="l"/>
            <a:r>
              <a:rPr lang="en-AU" dirty="0"/>
              <a:t>Micah, Beating Extreme</a:t>
            </a:r>
            <a:r>
              <a:rPr lang="en-AU" baseline="0" dirty="0"/>
              <a:t> Poverty Together, Voices for Justice, 2018, Policy Overview.</a:t>
            </a:r>
          </a:p>
          <a:p>
            <a:pPr algn="l"/>
            <a:endParaRPr lang="en-AU" baseline="0" dirty="0"/>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26</a:t>
            </a:fld>
            <a:endParaRPr lang="en-US"/>
          </a:p>
        </p:txBody>
      </p:sp>
    </p:spTree>
    <p:extLst>
      <p:ext uri="{BB962C8B-B14F-4D97-AF65-F5344CB8AC3E}">
        <p14:creationId xmlns:p14="http://schemas.microsoft.com/office/powerpoint/2010/main" val="54290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78407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In 2015, 10 percent of the world’s population lived on less than US$1.90 a day, compared to 11 percent in 2013. That’s down from nearly 36 percent in 1990. </a:t>
            </a:r>
          </a:p>
          <a:p>
            <a:r>
              <a:rPr lang="en-AU" sz="1200" b="1" i="0" u="none" strike="noStrike" kern="1200" dirty="0">
                <a:solidFill>
                  <a:schemeClr val="tx1"/>
                </a:solidFill>
                <a:effectLst/>
                <a:latin typeface="+mn-lt"/>
                <a:ea typeface="+mn-ea"/>
                <a:cs typeface="+mn-cs"/>
              </a:rPr>
              <a:t>Source 1: </a:t>
            </a:r>
          </a:p>
          <a:p>
            <a:r>
              <a:rPr lang="en-AU" sz="1200" b="0" i="0" u="none" strike="noStrike" kern="1200" dirty="0">
                <a:solidFill>
                  <a:schemeClr val="tx1"/>
                </a:solidFill>
                <a:effectLst/>
                <a:latin typeface="+mn-lt"/>
                <a:ea typeface="+mn-ea"/>
                <a:cs typeface="+mn-cs"/>
              </a:rPr>
              <a:t>World Bank</a:t>
            </a:r>
            <a:endParaRPr lang="en-AU" sz="1200"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hlinkClick r:id="rId3"/>
              </a:rPr>
              <a:t>https://www.worldbank.org/en/topic/poverty/overview</a:t>
            </a: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25294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119806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1 in 9 don't have clean water close to home.</a:t>
            </a:r>
            <a:endParaRPr lang="en-AU" dirty="0"/>
          </a:p>
          <a:p>
            <a:r>
              <a:rPr lang="en-AU" b="1" dirty="0"/>
              <a:t>Source 1:</a:t>
            </a:r>
          </a:p>
          <a:p>
            <a:r>
              <a:rPr lang="en-AU" dirty="0"/>
              <a:t>(WHO/UNICEF Joint Monitoring Programme (JMP) Report 2017)</a:t>
            </a:r>
          </a:p>
          <a:p>
            <a:r>
              <a:rPr lang="en-US" sz="1200" dirty="0">
                <a:solidFill>
                  <a:srgbClr val="895297"/>
                </a:solidFill>
                <a:hlinkClick r:id="rId3"/>
              </a:rPr>
              <a:t>https://www.wateraid.org/au/why-wateraid/facts-and-statistics</a:t>
            </a:r>
            <a:endParaRPr lang="en-US" sz="1200" dirty="0">
              <a:solidFill>
                <a:srgbClr val="895297"/>
              </a:solidFill>
            </a:endParaRPr>
          </a:p>
          <a:p>
            <a:r>
              <a:rPr lang="en-US" sz="1200" b="1" dirty="0">
                <a:solidFill>
                  <a:srgbClr val="895297"/>
                </a:solidFill>
              </a:rPr>
              <a:t>Source 2:</a:t>
            </a:r>
          </a:p>
          <a:p>
            <a:pPr rtl="0"/>
            <a:r>
              <a:rPr lang="en-AU" sz="1200" b="1" i="0" u="none" strike="noStrike" kern="1200" dirty="0">
                <a:solidFill>
                  <a:schemeClr val="tx1"/>
                </a:solidFill>
                <a:effectLst/>
                <a:latin typeface="+mn-lt"/>
                <a:ea typeface="+mn-ea"/>
                <a:cs typeface="+mn-cs"/>
              </a:rPr>
              <a:t>Progress on Sanitation and Drinking Water : 2015 Update and MDG Assessment</a:t>
            </a:r>
          </a:p>
          <a:p>
            <a:r>
              <a:rPr lang="en-AU" sz="1200" b="0" i="0" u="none" strike="noStrike" kern="1200" dirty="0">
                <a:solidFill>
                  <a:schemeClr val="tx1"/>
                </a:solidFill>
                <a:effectLst/>
                <a:latin typeface="+mn-lt"/>
                <a:ea typeface="+mn-ea"/>
                <a:cs typeface="+mn-cs"/>
              </a:rPr>
              <a:t>By World Health Organization</a:t>
            </a:r>
            <a:endParaRPr lang="en-US" sz="1200" dirty="0">
              <a:solidFill>
                <a:srgbClr val="895297"/>
              </a:solidFill>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425763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25986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1:</a:t>
            </a:r>
          </a:p>
          <a:p>
            <a:r>
              <a:rPr lang="en-AU" dirty="0"/>
              <a:t>(WHO/UNICEF Joint Monitoring Programme (JMP) Report 2017)</a:t>
            </a:r>
          </a:p>
          <a:p>
            <a:r>
              <a:rPr lang="en-US" sz="1200" dirty="0">
                <a:solidFill>
                  <a:srgbClr val="895297"/>
                </a:solidFill>
                <a:hlinkClick r:id="rId3"/>
              </a:rPr>
              <a:t>https://www.wateraid.org/au/why-wateraid/facts-and-statistics</a:t>
            </a:r>
            <a:endParaRPr lang="en-US" sz="1200" dirty="0">
              <a:solidFill>
                <a:srgbClr val="895297"/>
              </a:solidFill>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100027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895297"/>
                </a:solidFill>
              </a:rPr>
              <a:t>Source 1:</a:t>
            </a:r>
          </a:p>
          <a:p>
            <a:r>
              <a:rPr lang="en-US" sz="1200" dirty="0">
                <a:solidFill>
                  <a:srgbClr val="895297"/>
                </a:solidFill>
              </a:rPr>
              <a:t>2018 The state of food security and nutrition in the world: Building climate resilience for food security and nutrition. </a:t>
            </a:r>
          </a:p>
          <a:p>
            <a:r>
              <a:rPr lang="en-US" sz="1200" dirty="0">
                <a:solidFill>
                  <a:srgbClr val="895297"/>
                </a:solidFill>
                <a:hlinkClick r:id="rId3"/>
              </a:rPr>
              <a:t>http://www.fao.org/3/I9553EN/i9553en.pdf</a:t>
            </a:r>
            <a:endParaRPr lang="en-US" sz="1200" dirty="0">
              <a:solidFill>
                <a:srgbClr val="895297"/>
              </a:solidFill>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254171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895297"/>
                </a:solidFill>
              </a:rPr>
              <a:t>Source 1:</a:t>
            </a:r>
          </a:p>
          <a:p>
            <a:r>
              <a:rPr lang="en-AU" sz="1200" dirty="0">
                <a:solidFill>
                  <a:srgbClr val="895297"/>
                </a:solidFill>
              </a:rPr>
              <a:t>According to UNESCO Institute of Statistics (UIS) data</a:t>
            </a:r>
            <a:endParaRPr lang="en-US" sz="1200" dirty="0">
              <a:solidFill>
                <a:srgbClr val="895297"/>
              </a:solidFill>
            </a:endParaRPr>
          </a:p>
          <a:p>
            <a:r>
              <a:rPr lang="en-US" sz="1200" dirty="0">
                <a:solidFill>
                  <a:srgbClr val="895297"/>
                </a:solidFill>
                <a:hlinkClick r:id="rId3"/>
              </a:rPr>
              <a:t>http://uis.unesco.org/en/news/263-million-children-and-youth-are-out-school</a:t>
            </a:r>
            <a:endParaRPr lang="en-US" sz="1200" dirty="0">
              <a:solidFill>
                <a:srgbClr val="895297"/>
              </a:solidFill>
            </a:endParaRPr>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72672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6C7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7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2675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8055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7268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21306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404872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table, graph slide">
    <p:bg>
      <p:bgPr>
        <a:solidFill>
          <a:srgbClr val="006C71"/>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161702" y="188641"/>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Picture Placeholder 2">
            <a:extLst>
              <a:ext uri="{FF2B5EF4-FFF2-40B4-BE49-F238E27FC236}">
                <a16:creationId xmlns:a16="http://schemas.microsoft.com/office/drawing/2014/main" xmlns="" id="{3A85625B-948D-6B46-91B5-0E13FA7AA074}"/>
              </a:ext>
            </a:extLst>
          </p:cNvPr>
          <p:cNvSpPr>
            <a:spLocks noGrp="1"/>
          </p:cNvSpPr>
          <p:nvPr>
            <p:ph type="pic" sz="quarter" idx="12"/>
          </p:nvPr>
        </p:nvSpPr>
        <p:spPr>
          <a:xfrm>
            <a:off x="4780343" y="1919809"/>
            <a:ext cx="3708400" cy="3395663"/>
          </a:xfrm>
          <a:prstGeom prst="rect">
            <a:avLst/>
          </a:prstGeom>
        </p:spPr>
        <p:txBody>
          <a:bodyPr vert="horz"/>
          <a:lstStyle>
            <a:lvl1pPr>
              <a:defRPr sz="1050">
                <a:latin typeface="Arial"/>
                <a:cs typeface="Arial"/>
              </a:defRPr>
            </a:lvl1pPr>
          </a:lstStyle>
          <a:p>
            <a:endParaRPr lang="en-US" dirty="0"/>
          </a:p>
        </p:txBody>
      </p:sp>
      <p:sp>
        <p:nvSpPr>
          <p:cNvPr id="6" name="Text Placeholder 15">
            <a:extLst>
              <a:ext uri="{FF2B5EF4-FFF2-40B4-BE49-F238E27FC236}">
                <a16:creationId xmlns:a16="http://schemas.microsoft.com/office/drawing/2014/main" xmlns="" id="{FF604332-D347-374E-847C-E8C4D0F9E4C1}"/>
              </a:ext>
            </a:extLst>
          </p:cNvPr>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09498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ice box divider">
    <p:bg>
      <p:bgPr>
        <a:solidFill>
          <a:srgbClr val="006C71"/>
        </a:solidFill>
        <a:effectLst/>
      </p:bgPr>
    </p:bg>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483768" y="1551288"/>
            <a:ext cx="3816424" cy="259779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pic>
        <p:nvPicPr>
          <p:cNvPr id="3" name="Picture 2" descr="CaritasAU_MasterLogo-tagline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006C7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89166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gline voice box divider">
    <p:bg>
      <p:bgPr>
        <a:solidFill>
          <a:srgbClr val="006C71"/>
        </a:solidFill>
        <a:effectLst/>
      </p:bgPr>
    </p:bg>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110550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TRUCTI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08920"/>
            <a:ext cx="8229600" cy="1143000"/>
          </a:xfrm>
          <a:prstGeom prst="rect">
            <a:avLst/>
          </a:prstGeom>
        </p:spPr>
        <p:txBody>
          <a:bodyPr vert="horz"/>
          <a:lstStyle>
            <a:lvl1pPr algn="ctr">
              <a:defRPr/>
            </a:lvl1pPr>
          </a:lstStyle>
          <a:p>
            <a:r>
              <a:rPr lang="en-AU" dirty="0"/>
              <a:t>Caritas Australia </a:t>
            </a:r>
            <a:br>
              <a:rPr lang="en-AU" dirty="0"/>
            </a:br>
            <a:r>
              <a:rPr lang="en-AU" dirty="0"/>
              <a:t>PowerPoint Instructions</a:t>
            </a:r>
            <a:endParaRPr lang="en-US" dirty="0"/>
          </a:p>
        </p:txBody>
      </p:sp>
    </p:spTree>
    <p:extLst>
      <p:ext uri="{BB962C8B-B14F-4D97-AF65-F5344CB8AC3E}">
        <p14:creationId xmlns:p14="http://schemas.microsoft.com/office/powerpoint/2010/main" val="358362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tagline">
    <p:bg>
      <p:bgPr>
        <a:solidFill>
          <a:srgbClr val="006C71"/>
        </a:solidFill>
        <a:effectLst/>
      </p:bgPr>
    </p:bg>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2/1/2019</a:t>
            </a:fld>
            <a:endParaRPr lang="en-US" dirty="0"/>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42799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descriptor">
    <p:bg>
      <p:bgPr>
        <a:solidFill>
          <a:srgbClr val="006C7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2/1/2019</a:t>
            </a:fld>
            <a:endParaRPr lang="en-US" dirty="0"/>
          </a:p>
        </p:txBody>
      </p:sp>
      <p:pic>
        <p:nvPicPr>
          <p:cNvPr id="5" name="Picture 4" descr="CaritasAU_MasterLogo-descriptor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112198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hank you tagline">
    <p:bg>
      <p:bgPr>
        <a:solidFill>
          <a:srgbClr val="006C71"/>
        </a:solidFill>
        <a:effectLst/>
      </p:bgPr>
    </p:bg>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136"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2/1/2019</a:t>
            </a:fld>
            <a:endParaRPr lang="en-US" dirty="0"/>
          </a:p>
        </p:txBody>
      </p:sp>
      <p:pic>
        <p:nvPicPr>
          <p:cNvPr id="11" name="Picture 10" descr="Thank yo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87" y="1484784"/>
            <a:ext cx="4608269" cy="1450751"/>
          </a:xfrm>
          <a:prstGeom prst="rect">
            <a:avLst/>
          </a:prstGeom>
        </p:spPr>
      </p:pic>
      <p:grpSp>
        <p:nvGrpSpPr>
          <p:cNvPr id="12" name="Group 11"/>
          <p:cNvGrpSpPr/>
          <p:nvPr userDrawn="1"/>
        </p:nvGrpSpPr>
        <p:grpSpPr>
          <a:xfrm>
            <a:off x="430472" y="3298638"/>
            <a:ext cx="10118192" cy="1510427"/>
            <a:chOff x="430472" y="3298638"/>
            <a:chExt cx="10118192" cy="1510427"/>
          </a:xfrm>
        </p:grpSpPr>
        <p:sp>
          <p:nvSpPr>
            <p:cNvPr id="13" name="Rectangle 12"/>
            <p:cNvSpPr/>
            <p:nvPr userDrawn="1"/>
          </p:nvSpPr>
          <p:spPr>
            <a:xfrm>
              <a:off x="539552" y="3298638"/>
              <a:ext cx="10009112" cy="646331"/>
            </a:xfrm>
            <a:prstGeom prst="rect">
              <a:avLst/>
            </a:prstGeom>
          </p:spPr>
          <p:txBody>
            <a:bodyPr wrap="square">
              <a:spAutoFit/>
            </a:bodyPr>
            <a:lstStyle/>
            <a:p>
              <a:r>
                <a:rPr lang="en-AU" sz="1800" i="0" kern="1200" dirty="0">
                  <a:solidFill>
                    <a:schemeClr val="bg1"/>
                  </a:solidFill>
                  <a:latin typeface="Felt Tip Roman" panose="03080502040305020204" pitchFamily="66" charset="0"/>
                  <a:ea typeface="+mn-ea"/>
                  <a:cs typeface="Arial"/>
                </a:rPr>
                <a:t>      CaritasAU               @caritasaust           </a:t>
              </a:r>
              <a:r>
                <a:rPr lang="en-AU" sz="1800" i="0" kern="1200" baseline="0" dirty="0">
                  <a:solidFill>
                    <a:schemeClr val="bg1"/>
                  </a:solidFill>
                  <a:latin typeface="Felt Tip Roman" panose="03080502040305020204" pitchFamily="66" charset="0"/>
                  <a:ea typeface="+mn-ea"/>
                  <a:cs typeface="Arial"/>
                </a:rPr>
                <a:t>    </a:t>
              </a:r>
              <a:r>
                <a:rPr lang="en-AU" sz="1800" i="0" kern="1200" dirty="0">
                  <a:solidFill>
                    <a:schemeClr val="bg1"/>
                  </a:solidFill>
                  <a:latin typeface="Felt Tip Roman" panose="03080502040305020204" pitchFamily="66" charset="0"/>
                  <a:ea typeface="+mn-ea"/>
                  <a:cs typeface="Arial"/>
                </a:rPr>
                <a:t>@caritasaust </a:t>
              </a:r>
              <a:r>
                <a:rPr lang="en-AU" sz="1800" i="0" kern="1200" baseline="0" dirty="0">
                  <a:solidFill>
                    <a:schemeClr val="bg1"/>
                  </a:solidFill>
                  <a:latin typeface="Felt Tip Roman" panose="03080502040305020204" pitchFamily="66" charset="0"/>
                  <a:ea typeface="+mn-ea"/>
                  <a:cs typeface="Arial"/>
                </a:rPr>
                <a:t>              </a:t>
              </a:r>
              <a:r>
                <a:rPr lang="en-AU" sz="1800" i="0" kern="1200" dirty="0">
                  <a:solidFill>
                    <a:schemeClr val="bg1"/>
                  </a:solidFill>
                  <a:latin typeface="Felt Tip Roman" panose="03080502040305020204" pitchFamily="66" charset="0"/>
                  <a:ea typeface="+mn-ea"/>
                  <a:cs typeface="Arial"/>
                </a:rPr>
                <a:t>caritasaustralia</a:t>
              </a:r>
            </a:p>
            <a:p>
              <a:endParaRPr lang="en-AU" sz="1800" i="0" kern="1200" dirty="0">
                <a:solidFill>
                  <a:schemeClr val="bg1"/>
                </a:solidFill>
                <a:latin typeface="Arial"/>
                <a:ea typeface="+mn-ea"/>
                <a:cs typeface="Arial"/>
              </a:endParaRPr>
            </a:p>
          </p:txBody>
        </p:sp>
        <p:sp>
          <p:nvSpPr>
            <p:cNvPr id="14" name="TextBox 13"/>
            <p:cNvSpPr txBox="1"/>
            <p:nvPr userDrawn="1"/>
          </p:nvSpPr>
          <p:spPr>
            <a:xfrm>
              <a:off x="2306651" y="3978068"/>
              <a:ext cx="58657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b="1" i="0" u="none" kern="1200" spc="600" baseline="0" dirty="0">
                  <a:solidFill>
                    <a:schemeClr val="bg1"/>
                  </a:solidFill>
                  <a:latin typeface="Roboto light" pitchFamily="2" charset="0"/>
                  <a:ea typeface="Roboto light" pitchFamily="2" charset="0"/>
                  <a:cs typeface="Arial"/>
                </a:rPr>
                <a:t>www.caritas.org.au</a:t>
              </a:r>
            </a:p>
            <a:p>
              <a:endParaRPr lang="en-AU" sz="2400" spc="600" baseline="0" dirty="0">
                <a:solidFill>
                  <a:schemeClr val="bg1"/>
                </a:solidFill>
                <a:latin typeface="Roboto light" pitchFamily="2" charset="0"/>
                <a:ea typeface="Roboto light" pitchFamily="2" charset="0"/>
              </a:endParaRP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472" y="3327862"/>
              <a:ext cx="397112" cy="38917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6693" y="3323891"/>
              <a:ext cx="397112" cy="393141"/>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2580" y="3322250"/>
              <a:ext cx="397112" cy="381228"/>
            </a:xfrm>
            <a:prstGeom prst="rect">
              <a:avLst/>
            </a:prstGeom>
          </p:spPr>
        </p:pic>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5988" y="3331833"/>
              <a:ext cx="397112" cy="385199"/>
            </a:xfrm>
            <a:prstGeom prst="rect">
              <a:avLst/>
            </a:prstGeom>
          </p:spPr>
        </p:pic>
      </p:grpSp>
    </p:spTree>
    <p:extLst>
      <p:ext uri="{BB962C8B-B14F-4D97-AF65-F5344CB8AC3E}">
        <p14:creationId xmlns:p14="http://schemas.microsoft.com/office/powerpoint/2010/main" val="3464106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ritas Colour Palette">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endParaRPr lang="en-US"/>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endParaRPr lang="en-US"/>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endParaRPr lang="en-US"/>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endParaRPr lang="en-US"/>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endParaRPr lang="en-US"/>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endParaRPr lang="en-US"/>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endParaRPr lang="en-US"/>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endParaRPr lang="en-US"/>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endParaRPr lang="en-US"/>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endParaRPr lang="en-US"/>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endParaRPr lang="en-US"/>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endParaRPr lang="en-US"/>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endParaRPr lang="en-US"/>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endParaRPr lang="en-US"/>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endParaRPr lang="en-US"/>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endParaRPr lang="en-US"/>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endParaRPr lang="en-US"/>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endParaRPr lang="en-US"/>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endParaRPr lang="en-US"/>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endParaRPr lang="en-US"/>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endParaRPr lang="en-US"/>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endParaRPr lang="en-US"/>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endParaRPr lang="en-US"/>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endParaRPr lang="en-US"/>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endParaRPr lang="en-US"/>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endParaRPr lang="en-US"/>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endParaRPr lang="en-US"/>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endParaRPr lang="en-US"/>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endParaRPr lang="en-US"/>
          </a:p>
        </p:txBody>
      </p:sp>
      <p:sp>
        <p:nvSpPr>
          <p:cNvPr id="36" name="Rectangle 35"/>
          <p:cNvSpPr/>
          <p:nvPr userDrawn="1"/>
        </p:nvSpPr>
        <p:spPr>
          <a:xfrm>
            <a:off x="187040" y="1700808"/>
            <a:ext cx="663751"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46 </a:t>
            </a:r>
            <a:br>
              <a:rPr lang="en-US" sz="1400" b="0" i="0" u="none" strike="noStrike" kern="1200" baseline="0" dirty="0">
                <a:solidFill>
                  <a:schemeClr val="tx1"/>
                </a:solidFill>
                <a:latin typeface="+mn-lt"/>
                <a:ea typeface="+mn-ea"/>
                <a:cs typeface="+mn-cs"/>
              </a:rPr>
            </a:br>
            <a:r>
              <a:rPr lang="en-US" sz="1400" b="0" i="0" u="none" strike="noStrike" kern="1200" baseline="0">
                <a:solidFill>
                  <a:schemeClr val="tx1"/>
                </a:solidFill>
                <a:latin typeface="+mn-lt"/>
                <a:ea typeface="+mn-ea"/>
                <a:cs typeface="+mn-cs"/>
              </a:rPr>
              <a:t>B 27</a:t>
            </a:r>
            <a:endParaRPr lang="en-US" sz="1400" dirty="0"/>
          </a:p>
        </p:txBody>
      </p:sp>
      <p:sp>
        <p:nvSpPr>
          <p:cNvPr id="38" name="Rectangle 37"/>
          <p:cNvSpPr/>
          <p:nvPr userDrawn="1"/>
        </p:nvSpPr>
        <p:spPr>
          <a:xfrm>
            <a:off x="10896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0</a:t>
            </a:r>
            <a:endParaRPr lang="en-US" sz="1400" dirty="0"/>
          </a:p>
        </p:txBody>
      </p:sp>
      <p:sp>
        <p:nvSpPr>
          <p:cNvPr id="39" name="Rectangle 38"/>
          <p:cNvSpPr/>
          <p:nvPr userDrawn="1"/>
        </p:nvSpPr>
        <p:spPr>
          <a:xfrm>
            <a:off x="19973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217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137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76</a:t>
            </a:r>
            <a:endParaRPr lang="en-US" sz="1400" dirty="0"/>
          </a:p>
        </p:txBody>
      </p:sp>
      <p:sp>
        <p:nvSpPr>
          <p:cNvPr id="40" name="Rectangle 39"/>
          <p:cNvSpPr/>
          <p:nvPr userDrawn="1"/>
        </p:nvSpPr>
        <p:spPr>
          <a:xfrm>
            <a:off x="290506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60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43</a:t>
            </a:r>
            <a:endParaRPr lang="en-US" sz="1400" dirty="0"/>
          </a:p>
        </p:txBody>
      </p:sp>
      <p:sp>
        <p:nvSpPr>
          <p:cNvPr id="41" name="Rectangle 40"/>
          <p:cNvSpPr/>
          <p:nvPr userDrawn="1"/>
        </p:nvSpPr>
        <p:spPr>
          <a:xfrm>
            <a:off x="381278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136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37</a:t>
            </a:r>
            <a:endParaRPr lang="en-US" sz="1400" dirty="0"/>
          </a:p>
        </p:txBody>
      </p:sp>
      <p:sp>
        <p:nvSpPr>
          <p:cNvPr id="42" name="Rectangle 41"/>
          <p:cNvSpPr/>
          <p:nvPr userDrawn="1"/>
        </p:nvSpPr>
        <p:spPr>
          <a:xfrm>
            <a:off x="472050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163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64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28</a:t>
            </a:r>
            <a:endParaRPr lang="en-US" sz="1400" dirty="0"/>
          </a:p>
        </p:txBody>
      </p:sp>
      <p:sp>
        <p:nvSpPr>
          <p:cNvPr id="43" name="Rectangle 42"/>
          <p:cNvSpPr/>
          <p:nvPr userDrawn="1"/>
        </p:nvSpPr>
        <p:spPr>
          <a:xfrm>
            <a:off x="56282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138</a:t>
            </a:r>
            <a:endParaRPr lang="en-US" sz="1400" dirty="0"/>
          </a:p>
        </p:txBody>
      </p:sp>
      <p:sp>
        <p:nvSpPr>
          <p:cNvPr id="44" name="Rectangle 43"/>
          <p:cNvSpPr/>
          <p:nvPr userDrawn="1"/>
        </p:nvSpPr>
        <p:spPr>
          <a:xfrm>
            <a:off x="65359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113</a:t>
            </a:r>
            <a:endParaRPr lang="en-US" sz="1400" dirty="0"/>
          </a:p>
        </p:txBody>
      </p:sp>
      <p:sp>
        <p:nvSpPr>
          <p:cNvPr id="45" name="Rectangle 44"/>
          <p:cNvSpPr/>
          <p:nvPr userDrawn="1"/>
        </p:nvSpPr>
        <p:spPr>
          <a:xfrm>
            <a:off x="744366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91</a:t>
            </a:r>
            <a:endParaRPr lang="en-US" sz="1400" dirty="0"/>
          </a:p>
        </p:txBody>
      </p:sp>
      <p:sp>
        <p:nvSpPr>
          <p:cNvPr id="46" name="Rectangle 45"/>
          <p:cNvSpPr/>
          <p:nvPr userDrawn="1"/>
        </p:nvSpPr>
        <p:spPr>
          <a:xfrm>
            <a:off x="8318511"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110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58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110</a:t>
            </a:r>
            <a:endParaRPr lang="en-US" sz="1400" dirty="0"/>
          </a:p>
        </p:txBody>
      </p:sp>
      <p:sp>
        <p:nvSpPr>
          <p:cNvPr id="47" name="Rectangle 46"/>
          <p:cNvSpPr/>
          <p:nvPr userDrawn="1"/>
        </p:nvSpPr>
        <p:spPr>
          <a:xfrm>
            <a:off x="187040"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61</a:t>
            </a:r>
            <a:endParaRPr lang="en-US" sz="1400" dirty="0"/>
          </a:p>
        </p:txBody>
      </p:sp>
      <p:sp>
        <p:nvSpPr>
          <p:cNvPr id="48" name="Rectangle 47"/>
          <p:cNvSpPr/>
          <p:nvPr userDrawn="1"/>
        </p:nvSpPr>
        <p:spPr>
          <a:xfrm>
            <a:off x="10896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247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232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0</a:t>
            </a:r>
            <a:endParaRPr lang="en-US" sz="1400" dirty="0"/>
          </a:p>
        </p:txBody>
      </p:sp>
      <p:sp>
        <p:nvSpPr>
          <p:cNvPr id="49" name="Rectangle 48"/>
          <p:cNvSpPr/>
          <p:nvPr userDrawn="1"/>
        </p:nvSpPr>
        <p:spPr>
          <a:xfrm>
            <a:off x="1997346" y="3429000"/>
            <a:ext cx="673745"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164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19</a:t>
            </a:r>
            <a:endParaRPr lang="en-US" sz="1400" dirty="0"/>
          </a:p>
        </p:txBody>
      </p:sp>
      <p:sp>
        <p:nvSpPr>
          <p:cNvPr id="50" name="Rectangle 49"/>
          <p:cNvSpPr/>
          <p:nvPr userDrawn="1"/>
        </p:nvSpPr>
        <p:spPr>
          <a:xfrm>
            <a:off x="290506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161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53</a:t>
            </a:r>
            <a:endParaRPr lang="en-US" sz="1400" dirty="0"/>
          </a:p>
        </p:txBody>
      </p:sp>
      <p:sp>
        <p:nvSpPr>
          <p:cNvPr id="51" name="Rectangle 50"/>
          <p:cNvSpPr/>
          <p:nvPr userDrawn="1"/>
        </p:nvSpPr>
        <p:spPr>
          <a:xfrm>
            <a:off x="381278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175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a:t>
            </a:r>
            <a:endParaRPr lang="en-US" sz="1400" dirty="0"/>
          </a:p>
        </p:txBody>
      </p:sp>
      <p:sp>
        <p:nvSpPr>
          <p:cNvPr id="52" name="Rectangle 51"/>
          <p:cNvSpPr/>
          <p:nvPr userDrawn="1"/>
        </p:nvSpPr>
        <p:spPr>
          <a:xfrm>
            <a:off x="472050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151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53" name="Rectangle 52"/>
          <p:cNvSpPr/>
          <p:nvPr userDrawn="1"/>
        </p:nvSpPr>
        <p:spPr>
          <a:xfrm>
            <a:off x="56282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240</a:t>
            </a:r>
            <a:endParaRPr lang="en-US" sz="1400" dirty="0"/>
          </a:p>
        </p:txBody>
      </p:sp>
      <p:sp>
        <p:nvSpPr>
          <p:cNvPr id="54" name="Rectangle 53"/>
          <p:cNvSpPr/>
          <p:nvPr userDrawn="1"/>
        </p:nvSpPr>
        <p:spPr>
          <a:xfrm>
            <a:off x="65359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174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179</a:t>
            </a:r>
            <a:endParaRPr lang="en-US" sz="1400" dirty="0"/>
          </a:p>
        </p:txBody>
      </p:sp>
      <p:sp>
        <p:nvSpPr>
          <p:cNvPr id="55" name="Rectangle 54"/>
          <p:cNvSpPr/>
          <p:nvPr userDrawn="1"/>
        </p:nvSpPr>
        <p:spPr>
          <a:xfrm>
            <a:off x="7443666"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196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110</a:t>
            </a:r>
            <a:endParaRPr lang="en-US" sz="1400" dirty="0"/>
          </a:p>
        </p:txBody>
      </p:sp>
      <p:sp>
        <p:nvSpPr>
          <p:cNvPr id="56" name="Rectangle 55"/>
          <p:cNvSpPr/>
          <p:nvPr userDrawn="1"/>
        </p:nvSpPr>
        <p:spPr>
          <a:xfrm>
            <a:off x="8318511"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82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151</a:t>
            </a:r>
            <a:endParaRPr lang="en-US" sz="1400" dirty="0"/>
          </a:p>
        </p:txBody>
      </p:sp>
      <p:sp>
        <p:nvSpPr>
          <p:cNvPr id="57" name="Rectangle 56"/>
          <p:cNvSpPr/>
          <p:nvPr userDrawn="1"/>
        </p:nvSpPr>
        <p:spPr>
          <a:xfrm>
            <a:off x="187040"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232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186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185</a:t>
            </a:r>
            <a:endParaRPr lang="en-US" sz="1400" dirty="0"/>
          </a:p>
        </p:txBody>
      </p:sp>
      <p:sp>
        <p:nvSpPr>
          <p:cNvPr id="58" name="Rectangle 57"/>
          <p:cNvSpPr/>
          <p:nvPr userDrawn="1"/>
        </p:nvSpPr>
        <p:spPr>
          <a:xfrm>
            <a:off x="10896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252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G 235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138</a:t>
            </a:r>
            <a:endParaRPr lang="en-US" sz="1400" dirty="0"/>
          </a:p>
        </p:txBody>
      </p:sp>
      <p:sp>
        <p:nvSpPr>
          <p:cNvPr id="59" name="Rectangle 58"/>
          <p:cNvSpPr/>
          <p:nvPr userDrawn="1"/>
        </p:nvSpPr>
        <p:spPr>
          <a:xfrm>
            <a:off x="19973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239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60" name="Rectangle 59"/>
          <p:cNvSpPr/>
          <p:nvPr userDrawn="1"/>
        </p:nvSpPr>
        <p:spPr>
          <a:xfrm>
            <a:off x="29050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211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157</a:t>
            </a:r>
            <a:endParaRPr lang="en-US" sz="1400" dirty="0"/>
          </a:p>
        </p:txBody>
      </p:sp>
      <p:sp>
        <p:nvSpPr>
          <p:cNvPr id="61" name="Rectangle 60"/>
          <p:cNvSpPr/>
          <p:nvPr userDrawn="1"/>
        </p:nvSpPr>
        <p:spPr>
          <a:xfrm>
            <a:off x="381278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124</a:t>
            </a:r>
            <a:endParaRPr lang="en-US" sz="1400" dirty="0"/>
          </a:p>
        </p:txBody>
      </p:sp>
      <p:sp>
        <p:nvSpPr>
          <p:cNvPr id="62" name="Rectangle 61"/>
          <p:cNvSpPr/>
          <p:nvPr userDrawn="1"/>
        </p:nvSpPr>
        <p:spPr>
          <a:xfrm>
            <a:off x="472050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63" name="Rectangle 62"/>
          <p:cNvSpPr/>
          <p:nvPr userDrawn="1"/>
        </p:nvSpPr>
        <p:spPr>
          <a:xfrm>
            <a:off x="56282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248</a:t>
            </a:r>
            <a:endParaRPr lang="en-US" sz="1400" dirty="0"/>
          </a:p>
        </p:txBody>
      </p:sp>
      <p:sp>
        <p:nvSpPr>
          <p:cNvPr id="64" name="Rectangle 63"/>
          <p:cNvSpPr/>
          <p:nvPr userDrawn="1"/>
        </p:nvSpPr>
        <p:spPr>
          <a:xfrm>
            <a:off x="65359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223</a:t>
            </a:r>
            <a:endParaRPr lang="en-US" sz="1400" dirty="0"/>
          </a:p>
        </p:txBody>
      </p:sp>
      <p:sp>
        <p:nvSpPr>
          <p:cNvPr id="65" name="Rectangle 64"/>
          <p:cNvSpPr/>
          <p:nvPr userDrawn="1"/>
        </p:nvSpPr>
        <p:spPr>
          <a:xfrm>
            <a:off x="74436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156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183</a:t>
            </a:r>
            <a:endParaRPr lang="en-US" sz="1400" dirty="0"/>
          </a:p>
        </p:txBody>
      </p:sp>
      <p:sp>
        <p:nvSpPr>
          <p:cNvPr id="66" name="Rectangle 65"/>
          <p:cNvSpPr/>
          <p:nvPr userDrawn="1"/>
        </p:nvSpPr>
        <p:spPr>
          <a:xfrm>
            <a:off x="8318511"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226</a:t>
            </a:r>
            <a:endParaRPr lang="en-US" sz="1400" dirty="0"/>
          </a:p>
        </p:txBody>
      </p:sp>
      <p:sp>
        <p:nvSpPr>
          <p:cNvPr id="67" name="Rectangle 66"/>
          <p:cNvSpPr/>
          <p:nvPr userDrawn="1"/>
        </p:nvSpPr>
        <p:spPr>
          <a:xfrm>
            <a:off x="35496" y="658222"/>
            <a:ext cx="902811"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Strawberry</a:t>
            </a:r>
            <a:endParaRPr lang="en-US" sz="1200" b="1" dirty="0"/>
          </a:p>
        </p:txBody>
      </p:sp>
      <p:sp>
        <p:nvSpPr>
          <p:cNvPr id="68" name="Rectangle 67"/>
          <p:cNvSpPr/>
          <p:nvPr userDrawn="1"/>
        </p:nvSpPr>
        <p:spPr>
          <a:xfrm>
            <a:off x="1089626" y="658222"/>
            <a:ext cx="61770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Lemon</a:t>
            </a:r>
            <a:endParaRPr lang="en-US" sz="1200" b="1" dirty="0"/>
          </a:p>
        </p:txBody>
      </p:sp>
      <p:sp>
        <p:nvSpPr>
          <p:cNvPr id="69" name="Rectangle 68"/>
          <p:cNvSpPr/>
          <p:nvPr userDrawn="1"/>
        </p:nvSpPr>
        <p:spPr>
          <a:xfrm>
            <a:off x="1890858" y="658222"/>
            <a:ext cx="81134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Mandarin</a:t>
            </a:r>
            <a:endParaRPr lang="en-US" sz="1200" b="1" dirty="0"/>
          </a:p>
        </p:txBody>
      </p:sp>
      <p:sp>
        <p:nvSpPr>
          <p:cNvPr id="70" name="Rectangle 69"/>
          <p:cNvSpPr/>
          <p:nvPr userDrawn="1"/>
        </p:nvSpPr>
        <p:spPr>
          <a:xfrm>
            <a:off x="3010754" y="655013"/>
            <a:ext cx="49018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Lime</a:t>
            </a:r>
            <a:endParaRPr lang="en-US" sz="1200" b="1" dirty="0"/>
          </a:p>
        </p:txBody>
      </p:sp>
      <p:sp>
        <p:nvSpPr>
          <p:cNvPr id="71" name="Rectangle 70"/>
          <p:cNvSpPr/>
          <p:nvPr userDrawn="1"/>
        </p:nvSpPr>
        <p:spPr>
          <a:xfrm>
            <a:off x="3861807" y="655013"/>
            <a:ext cx="51460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Olive</a:t>
            </a:r>
            <a:endParaRPr lang="en-US" sz="1200" b="1" dirty="0"/>
          </a:p>
        </p:txBody>
      </p:sp>
      <p:sp>
        <p:nvSpPr>
          <p:cNvPr id="72" name="Rectangle 71"/>
          <p:cNvSpPr/>
          <p:nvPr userDrawn="1"/>
        </p:nvSpPr>
        <p:spPr>
          <a:xfrm>
            <a:off x="4644008" y="655013"/>
            <a:ext cx="83553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Cinnamon</a:t>
            </a:r>
            <a:endParaRPr lang="en-US" sz="1200" b="1" dirty="0"/>
          </a:p>
        </p:txBody>
      </p:sp>
      <p:sp>
        <p:nvSpPr>
          <p:cNvPr id="73" name="Rectangle 72"/>
          <p:cNvSpPr/>
          <p:nvPr userDrawn="1"/>
        </p:nvSpPr>
        <p:spPr>
          <a:xfrm>
            <a:off x="5580112" y="655013"/>
            <a:ext cx="81304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Blueberry</a:t>
            </a:r>
            <a:endParaRPr lang="en-US" sz="1200" b="1" dirty="0"/>
          </a:p>
        </p:txBody>
      </p:sp>
      <p:sp>
        <p:nvSpPr>
          <p:cNvPr id="74" name="Rectangle 73"/>
          <p:cNvSpPr/>
          <p:nvPr userDrawn="1"/>
        </p:nvSpPr>
        <p:spPr>
          <a:xfrm>
            <a:off x="6535684" y="655013"/>
            <a:ext cx="61898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Thyme</a:t>
            </a:r>
            <a:endParaRPr lang="en-US" sz="1200" b="1" dirty="0"/>
          </a:p>
        </p:txBody>
      </p:sp>
      <p:sp>
        <p:nvSpPr>
          <p:cNvPr id="75" name="Rectangle 74"/>
          <p:cNvSpPr/>
          <p:nvPr userDrawn="1"/>
        </p:nvSpPr>
        <p:spPr>
          <a:xfrm>
            <a:off x="7505405" y="655013"/>
            <a:ext cx="53091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Berry</a:t>
            </a:r>
            <a:endParaRPr lang="en-US" sz="1200" b="1" dirty="0"/>
          </a:p>
        </p:txBody>
      </p:sp>
      <p:sp>
        <p:nvSpPr>
          <p:cNvPr id="76" name="Rectangle 75"/>
          <p:cNvSpPr/>
          <p:nvPr userDrawn="1"/>
        </p:nvSpPr>
        <p:spPr>
          <a:xfrm>
            <a:off x="8367499" y="655013"/>
            <a:ext cx="51212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Plum</a:t>
            </a:r>
          </a:p>
        </p:txBody>
      </p:sp>
      <p:sp>
        <p:nvSpPr>
          <p:cNvPr id="77" name="Rectangle 76"/>
          <p:cNvSpPr/>
          <p:nvPr userDrawn="1"/>
        </p:nvSpPr>
        <p:spPr>
          <a:xfrm>
            <a:off x="187040" y="76562"/>
            <a:ext cx="8779840" cy="400110"/>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tx1"/>
                </a:solidFill>
                <a:latin typeface="+mn-lt"/>
                <a:ea typeface="+mn-ea"/>
                <a:cs typeface="+mn-cs"/>
              </a:rPr>
              <a:t>Caritas Australia Colour Palette</a:t>
            </a:r>
            <a:endParaRPr lang="en-US" sz="2000" b="1" dirty="0"/>
          </a:p>
        </p:txBody>
      </p:sp>
    </p:spTree>
    <p:extLst>
      <p:ext uri="{BB962C8B-B14F-4D97-AF65-F5344CB8AC3E}">
        <p14:creationId xmlns:p14="http://schemas.microsoft.com/office/powerpoint/2010/main" val="9284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006C7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261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006C7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3238"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pic>
        <p:nvPicPr>
          <p:cNvPr id="2" name="Picture 1" descr="CaritasAU_MasterLogo-descriptor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7589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006C7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pic>
        <p:nvPicPr>
          <p:cNvPr id="3" name="Picture 2" descr="CaritasAU_MasterLogo-tagline_H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05241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552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90183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9055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C71"/>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006C71"/>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8131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7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78718"/>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5" r:id="rId3"/>
    <p:sldLayoutId id="2147483656" r:id="rId4"/>
    <p:sldLayoutId id="2147483657" r:id="rId5"/>
    <p:sldLayoutId id="2147483658" r:id="rId6"/>
    <p:sldLayoutId id="2147483659" r:id="rId7"/>
    <p:sldLayoutId id="2147483660" r:id="rId8"/>
    <p:sldLayoutId id="2147483673"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2" r:id="rId18"/>
    <p:sldLayoutId id="2147483669" r:id="rId19"/>
    <p:sldLayoutId id="2147483670" r:id="rId20"/>
    <p:sldLayoutId id="2147483671" r:id="rId21"/>
    <p:sldLayoutId id="2147483676" r:id="rId22"/>
    <p:sldLayoutId id="2147483674"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1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 Target="slide1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2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e.kahoot.it/k/31b509b4-ef7e-4e88-82a0-2527e0744afd"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 Target="slide2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38" y="413792"/>
            <a:ext cx="7848600" cy="1503040"/>
          </a:xfrm>
        </p:spPr>
        <p:txBody>
          <a:bodyPr/>
          <a:lstStyle/>
          <a:p>
            <a:pPr>
              <a:defRPr/>
            </a:pPr>
            <a:r>
              <a:rPr lang="en-AU" dirty="0"/>
              <a:t>Global POVERTY QUIZ</a:t>
            </a:r>
            <a:r>
              <a:rPr lang="en-AU" sz="4000" dirty="0"/>
              <a:t/>
            </a:r>
            <a:br>
              <a:rPr lang="en-AU" sz="4000" dirty="0"/>
            </a:br>
            <a:r>
              <a:rPr lang="en-AU" sz="4000" dirty="0"/>
              <a:t/>
            </a:r>
            <a:br>
              <a:rPr lang="en-AU" sz="4000" dirty="0"/>
            </a:br>
            <a:r>
              <a:rPr lang="en-AU" sz="4000" dirty="0"/>
              <a:t/>
            </a:r>
            <a:br>
              <a:rPr lang="en-AU" sz="4000" dirty="0"/>
            </a:br>
            <a:r>
              <a:rPr lang="en-AU" sz="4000" dirty="0"/>
              <a:t/>
            </a:r>
            <a:br>
              <a:rPr lang="en-AU" sz="4000" dirty="0"/>
            </a:br>
            <a:r>
              <a:rPr lang="en-AU" sz="4000" dirty="0"/>
              <a:t/>
            </a:r>
            <a:br>
              <a:rPr lang="en-AU" sz="4000" dirty="0"/>
            </a:br>
            <a:r>
              <a:rPr lang="en-AU" sz="4000" dirty="0"/>
              <a:t/>
            </a:r>
            <a:br>
              <a:rPr lang="en-AU" sz="4000" dirty="0"/>
            </a:br>
            <a:r>
              <a:rPr lang="en-AU" sz="4000" dirty="0">
                <a:cs typeface="Arial" pitchFamily="34" charset="0"/>
              </a:rPr>
              <a:t/>
            </a:r>
            <a:br>
              <a:rPr lang="en-AU" sz="4000" dirty="0">
                <a:cs typeface="Arial" pitchFamily="34" charset="0"/>
              </a:rPr>
            </a:br>
            <a:endParaRPr lang="en-AU" sz="4000" dirty="0"/>
          </a:p>
        </p:txBody>
      </p:sp>
      <p:pic>
        <p:nvPicPr>
          <p:cNvPr id="4" name="Picture Placeholder 3">
            <a:extLst>
              <a:ext uri="{FF2B5EF4-FFF2-40B4-BE49-F238E27FC236}">
                <a16:creationId xmlns:a16="http://schemas.microsoft.com/office/drawing/2014/main" xmlns="" id="{F0B267C2-AEEF-7445-99D5-1DC892BC2C9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021" t="2568" r="1021" b="32064"/>
          <a:stretch/>
        </p:blipFill>
        <p:spPr>
          <a:xfrm>
            <a:off x="1187450" y="2433240"/>
            <a:ext cx="2189163" cy="2147888"/>
          </a:xfrm>
        </p:spPr>
      </p:pic>
      <p:pic>
        <p:nvPicPr>
          <p:cNvPr id="9" name="Picture Placeholder 8">
            <a:extLst>
              <a:ext uri="{FF2B5EF4-FFF2-40B4-BE49-F238E27FC236}">
                <a16:creationId xmlns:a16="http://schemas.microsoft.com/office/drawing/2014/main" xmlns="" id="{1558DC6D-BBD3-6747-95A5-35A7AABEEFE0}"/>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t="13207" b="13207"/>
          <a:stretch/>
        </p:blipFill>
        <p:spPr/>
      </p:pic>
      <p:pic>
        <p:nvPicPr>
          <p:cNvPr id="11" name="Picture Placeholder 10">
            <a:extLst>
              <a:ext uri="{FF2B5EF4-FFF2-40B4-BE49-F238E27FC236}">
                <a16:creationId xmlns:a16="http://schemas.microsoft.com/office/drawing/2014/main" xmlns="" id="{3EA56D2C-2373-AC4A-A5DB-0CE58D3EFE9A}"/>
              </a:ext>
            </a:extLst>
          </p:cNvPr>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t="13207" b="13207"/>
          <a:stretch/>
        </p:blipFill>
        <p:spPr/>
      </p:pic>
    </p:spTree>
    <p:extLst>
      <p:ext uri="{BB962C8B-B14F-4D97-AF65-F5344CB8AC3E}">
        <p14:creationId xmlns:p14="http://schemas.microsoft.com/office/powerpoint/2010/main" val="100659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4">
            <a:hlinkClick r:id="" action="ppaction://hlinkshowjump?jump=previousslide"/>
            <a:extLst>
              <a:ext uri="{FF2B5EF4-FFF2-40B4-BE49-F238E27FC236}">
                <a16:creationId xmlns:a16="http://schemas.microsoft.com/office/drawing/2014/main" xmlns="" id="{68F9BB7B-DC7D-7E44-9AC1-8BF6AD8E0511}"/>
              </a:ext>
            </a:extLst>
          </p:cNvPr>
          <p:cNvPicPr>
            <a:picLocks noChangeAspect="1"/>
          </p:cNvPicPr>
          <p:nvPr/>
        </p:nvPicPr>
        <p:blipFill>
          <a:blip r:embed="rId2"/>
          <a:stretch>
            <a:fillRect/>
          </a:stretch>
        </p:blipFill>
        <p:spPr>
          <a:xfrm>
            <a:off x="3063584" y="1052736"/>
            <a:ext cx="3243528" cy="4320480"/>
          </a:xfrm>
          <a:prstGeom prst="rect">
            <a:avLst/>
          </a:prstGeom>
        </p:spPr>
      </p:pic>
    </p:spTree>
    <p:extLst>
      <p:ext uri="{BB962C8B-B14F-4D97-AF65-F5344CB8AC3E}">
        <p14:creationId xmlns:p14="http://schemas.microsoft.com/office/powerpoint/2010/main" val="771320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US" sz="2000" dirty="0"/>
              <a:t>If you did not have a flushing toilet or a pit latrine, what would you use? Probably a plastic bag, a bucket, a field or a hanging latrine. Lack of sanitation results in disease, and unfortunately death, for millions of people every year.  </a:t>
            </a:r>
          </a:p>
        </p:txBody>
      </p:sp>
      <p:sp>
        <p:nvSpPr>
          <p:cNvPr id="6" name="Text Placeholder 12">
            <a:extLst>
              <a:ext uri="{FF2B5EF4-FFF2-40B4-BE49-F238E27FC236}">
                <a16:creationId xmlns:a16="http://schemas.microsoft.com/office/drawing/2014/main" xmlns="" id="{BB736044-50B7-D44E-86D0-FCE62156499F}"/>
              </a:ext>
            </a:extLst>
          </p:cNvPr>
          <p:cNvSpPr txBox="1">
            <a:spLocks/>
          </p:cNvSpPr>
          <p:nvPr/>
        </p:nvSpPr>
        <p:spPr>
          <a:xfrm>
            <a:off x="4787951" y="5373216"/>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900" dirty="0"/>
          </a:p>
        </p:txBody>
      </p:sp>
      <p:sp>
        <p:nvSpPr>
          <p:cNvPr id="9" name="Rectangle 8">
            <a:extLst>
              <a:ext uri="{FF2B5EF4-FFF2-40B4-BE49-F238E27FC236}">
                <a16:creationId xmlns:a16="http://schemas.microsoft.com/office/drawing/2014/main" xmlns="" id="{12CB2871-9EAF-EF42-B98A-9290BD7F36E0}"/>
              </a:ext>
            </a:extLst>
          </p:cNvPr>
          <p:cNvSpPr/>
          <p:nvPr/>
        </p:nvSpPr>
        <p:spPr>
          <a:xfrm>
            <a:off x="4756012" y="5373216"/>
            <a:ext cx="4572000" cy="230832"/>
          </a:xfrm>
          <a:prstGeom prst="rect">
            <a:avLst/>
          </a:prstGeom>
        </p:spPr>
        <p:txBody>
          <a:bodyPr>
            <a:spAutoFit/>
          </a:bodyPr>
          <a:lstStyle/>
          <a:p>
            <a:r>
              <a:rPr lang="en-AU" sz="900" dirty="0"/>
              <a:t>A hanging latrine in Bangladesh. </a:t>
            </a:r>
            <a:r>
              <a:rPr lang="en-AU" sz="900" b="1" dirty="0"/>
              <a:t>Credit: </a:t>
            </a:r>
            <a:r>
              <a:rPr lang="en-AU" sz="900" dirty="0"/>
              <a:t>Adam Hart-Davis</a:t>
            </a:r>
          </a:p>
        </p:txBody>
      </p:sp>
      <p:pic>
        <p:nvPicPr>
          <p:cNvPr id="10" name="Picture Placeholder 6">
            <a:extLst>
              <a:ext uri="{FF2B5EF4-FFF2-40B4-BE49-F238E27FC236}">
                <a16:creationId xmlns:a16="http://schemas.microsoft.com/office/drawing/2014/main" xmlns="" id="{55713E17-9BFC-8F4E-A6F4-5AA922767717}"/>
              </a:ext>
            </a:extLst>
          </p:cNvPr>
          <p:cNvPicPr>
            <a:picLocks noChangeAspect="1"/>
          </p:cNvPicPr>
          <p:nvPr/>
        </p:nvPicPr>
        <p:blipFill rotWithShape="1">
          <a:blip r:embed="rId3"/>
          <a:srcRect l="8100" r="8100"/>
          <a:stretch/>
        </p:blipFill>
        <p:spPr>
          <a:xfrm>
            <a:off x="4787950" y="1940780"/>
            <a:ext cx="3708400" cy="3395663"/>
          </a:xfrm>
          <a:prstGeom prst="rect">
            <a:avLst/>
          </a:prstGeom>
        </p:spPr>
      </p:pic>
      <p:sp>
        <p:nvSpPr>
          <p:cNvPr id="11" name="Freeform 1">
            <a:extLst>
              <a:ext uri="{FF2B5EF4-FFF2-40B4-BE49-F238E27FC236}">
                <a16:creationId xmlns:a16="http://schemas.microsoft.com/office/drawing/2014/main" xmlns="" id="{6416F113-E4E8-8948-B3A7-D222D475DD05}"/>
              </a:ext>
            </a:extLst>
          </p:cNvPr>
          <p:cNvSpPr>
            <a:spLocks noChangeArrowheads="1"/>
          </p:cNvSpPr>
          <p:nvPr/>
        </p:nvSpPr>
        <p:spPr bwMode="auto">
          <a:xfrm>
            <a:off x="2987824" y="54868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2.3 billion </a:t>
            </a:r>
          </a:p>
        </p:txBody>
      </p:sp>
    </p:spTree>
    <p:extLst>
      <p:ext uri="{BB962C8B-B14F-4D97-AF65-F5344CB8AC3E}">
        <p14:creationId xmlns:p14="http://schemas.microsoft.com/office/powerpoint/2010/main" val="264936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91590-4F2D-9A46-961B-BDB52D0A2CF6}"/>
              </a:ext>
            </a:extLst>
          </p:cNvPr>
          <p:cNvSpPr>
            <a:spLocks noGrp="1"/>
          </p:cNvSpPr>
          <p:nvPr>
            <p:ph type="title"/>
          </p:nvPr>
        </p:nvSpPr>
        <p:spPr>
          <a:xfrm>
            <a:off x="575037" y="563548"/>
            <a:ext cx="7956748" cy="1143000"/>
          </a:xfrm>
        </p:spPr>
        <p:txBody>
          <a:bodyPr/>
          <a:lstStyle/>
          <a:p>
            <a:r>
              <a:rPr lang="en-US" sz="2800" cap="none" dirty="0"/>
              <a:t>QUESTION 4:</a:t>
            </a:r>
            <a:br>
              <a:rPr lang="en-US" sz="2800" cap="none" dirty="0"/>
            </a:br>
            <a:r>
              <a:rPr lang="en-US" sz="2800" cap="none" dirty="0">
                <a:solidFill>
                  <a:schemeClr val="tx1"/>
                </a:solidFill>
              </a:rPr>
              <a:t>How many people worldwide suffer from malnutrition?</a:t>
            </a:r>
          </a:p>
        </p:txBody>
      </p:sp>
      <p:sp>
        <p:nvSpPr>
          <p:cNvPr id="7" name="Rectangle 6">
            <a:hlinkClick r:id="" action="ppaction://hlinkshowjump?jump=nextslide"/>
            <a:extLst>
              <a:ext uri="{FF2B5EF4-FFF2-40B4-BE49-F238E27FC236}">
                <a16:creationId xmlns:a16="http://schemas.microsoft.com/office/drawing/2014/main" xmlns="" id="{D5F34A60-98A0-E847-BBE7-13D94F1A29F4}"/>
              </a:ext>
            </a:extLst>
          </p:cNvPr>
          <p:cNvSpPr/>
          <p:nvPr/>
        </p:nvSpPr>
        <p:spPr>
          <a:xfrm>
            <a:off x="575037" y="2347274"/>
            <a:ext cx="3110845" cy="86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1">
            <a:hlinkClick r:id="" action="ppaction://hlinkshowjump?jump=nextslide"/>
            <a:extLst>
              <a:ext uri="{FF2B5EF4-FFF2-40B4-BE49-F238E27FC236}">
                <a16:creationId xmlns:a16="http://schemas.microsoft.com/office/drawing/2014/main" xmlns="" id="{4594B155-578C-924B-AAB0-FA3F22EE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380 million</a:t>
            </a:r>
          </a:p>
        </p:txBody>
      </p:sp>
      <p:sp>
        <p:nvSpPr>
          <p:cNvPr id="9" name="Freeform 1">
            <a:hlinkClick r:id="" action="ppaction://hlinkshowjump?jump=nextslide"/>
            <a:extLst>
              <a:ext uri="{FF2B5EF4-FFF2-40B4-BE49-F238E27FC236}">
                <a16:creationId xmlns:a16="http://schemas.microsoft.com/office/drawing/2014/main" xmlns="" id="{007DA2B2-1D3A-9547-9979-518DF3240A14}"/>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670 million</a:t>
            </a:r>
          </a:p>
        </p:txBody>
      </p:sp>
      <p:sp>
        <p:nvSpPr>
          <p:cNvPr id="10" name="Freeform 1">
            <a:hlinkClick r:id="rId2" action="ppaction://hlinksldjump"/>
            <a:extLst>
              <a:ext uri="{FF2B5EF4-FFF2-40B4-BE49-F238E27FC236}">
                <a16:creationId xmlns:a16="http://schemas.microsoft.com/office/drawing/2014/main" xmlns="" id="{52ABDF21-2BBA-214C-AAE8-E220DB051123}"/>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821 million</a:t>
            </a:r>
          </a:p>
        </p:txBody>
      </p:sp>
      <p:sp>
        <p:nvSpPr>
          <p:cNvPr id="13" name="Text Placeholder 12">
            <a:extLst>
              <a:ext uri="{FF2B5EF4-FFF2-40B4-BE49-F238E27FC236}">
                <a16:creationId xmlns:a16="http://schemas.microsoft.com/office/drawing/2014/main" xmlns="" id="{FD80FB50-BC0E-144B-B677-057373FAC2C0}"/>
              </a:ext>
            </a:extLst>
          </p:cNvPr>
          <p:cNvSpPr txBox="1">
            <a:spLocks/>
          </p:cNvSpPr>
          <p:nvPr/>
        </p:nvSpPr>
        <p:spPr>
          <a:xfrm>
            <a:off x="4787925" y="5707365"/>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900" dirty="0"/>
              <a:t>Caritas helped with the distribution of sorghum so that people had at least one meal a day until the next harvest, during the west Africa food crisis in 2012. Sorghum is a main food source for people in Chad during the food crisis.  </a:t>
            </a:r>
            <a:r>
              <a:rPr lang="en-AU" sz="900" b="1" dirty="0"/>
              <a:t>Credit: </a:t>
            </a:r>
            <a:r>
              <a:rPr lang="en-AU" sz="900" dirty="0"/>
              <a:t>Caritas Switzerland</a:t>
            </a:r>
          </a:p>
        </p:txBody>
      </p:sp>
      <p:pic>
        <p:nvPicPr>
          <p:cNvPr id="12" name="Picture Placeholder 6">
            <a:extLst>
              <a:ext uri="{FF2B5EF4-FFF2-40B4-BE49-F238E27FC236}">
                <a16:creationId xmlns:a16="http://schemas.microsoft.com/office/drawing/2014/main" xmlns="" id="{CED63A36-836C-FD4C-A533-1A7698DF8A9A}"/>
              </a:ext>
            </a:extLst>
          </p:cNvPr>
          <p:cNvPicPr>
            <a:picLocks noGrp="1" noChangeAspect="1"/>
          </p:cNvPicPr>
          <p:nvPr>
            <p:ph type="pic" sz="quarter" idx="12"/>
          </p:nvPr>
        </p:nvPicPr>
        <p:blipFill rotWithShape="1">
          <a:blip r:embed="rId3"/>
          <a:srcRect l="9183" r="9183"/>
          <a:stretch/>
        </p:blipFill>
        <p:spPr>
          <a:xfrm>
            <a:off x="4823385" y="2309362"/>
            <a:ext cx="3708400" cy="3395663"/>
          </a:xfrm>
        </p:spPr>
      </p:pic>
    </p:spTree>
    <p:extLst>
      <p:ext uri="{BB962C8B-B14F-4D97-AF65-F5344CB8AC3E}">
        <p14:creationId xmlns:p14="http://schemas.microsoft.com/office/powerpoint/2010/main" val="2650529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10">
            <a:hlinkClick r:id="" action="ppaction://hlinkshowjump?jump=previousslide"/>
            <a:extLst>
              <a:ext uri="{FF2B5EF4-FFF2-40B4-BE49-F238E27FC236}">
                <a16:creationId xmlns:a16="http://schemas.microsoft.com/office/drawing/2014/main" xmlns="" id="{E767332B-11F7-9149-8510-FA9312237A8C}"/>
              </a:ext>
            </a:extLst>
          </p:cNvPr>
          <p:cNvPicPr>
            <a:picLocks noChangeAspect="1"/>
          </p:cNvPicPr>
          <p:nvPr/>
        </p:nvPicPr>
        <p:blipFill>
          <a:blip r:embed="rId2"/>
          <a:stretch>
            <a:fillRect/>
          </a:stretch>
        </p:blipFill>
        <p:spPr>
          <a:xfrm>
            <a:off x="3121073" y="1124744"/>
            <a:ext cx="3168352" cy="4220344"/>
          </a:xfrm>
          <a:prstGeom prst="rect">
            <a:avLst/>
          </a:prstGeom>
        </p:spPr>
      </p:pic>
    </p:spTree>
    <p:extLst>
      <p:ext uri="{BB962C8B-B14F-4D97-AF65-F5344CB8AC3E}">
        <p14:creationId xmlns:p14="http://schemas.microsoft.com/office/powerpoint/2010/main" val="425327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AU" sz="2000" dirty="0"/>
              <a:t>In 2017, it was estimated that 821 million – around one person out of every nine in the world, were without adequate nutrition. </a:t>
            </a:r>
          </a:p>
          <a:p>
            <a:endParaRPr lang="en-AU" sz="2000" dirty="0"/>
          </a:p>
          <a:p>
            <a:r>
              <a:rPr lang="en-AU" sz="2000" dirty="0"/>
              <a:t>The world produces enough food to feed everyone, yet 821 million people do not have enough nutritious food to meet their daily needs. How can we address the unjust structures that fail to distribute the food effectively? </a:t>
            </a:r>
          </a:p>
          <a:p>
            <a:endParaRPr lang="en-US" sz="2000" dirty="0">
              <a:solidFill>
                <a:srgbClr val="895297"/>
              </a:solidFill>
            </a:endParaRPr>
          </a:p>
          <a:p>
            <a:endParaRPr lang="en-US" sz="2000" dirty="0">
              <a:solidFill>
                <a:srgbClr val="895297"/>
              </a:solidFill>
            </a:endParaRPr>
          </a:p>
        </p:txBody>
      </p:sp>
      <p:sp>
        <p:nvSpPr>
          <p:cNvPr id="6" name="Text Placeholder 12">
            <a:extLst>
              <a:ext uri="{FF2B5EF4-FFF2-40B4-BE49-F238E27FC236}">
                <a16:creationId xmlns:a16="http://schemas.microsoft.com/office/drawing/2014/main" xmlns="" id="{BB736044-50B7-D44E-86D0-FCE62156499F}"/>
              </a:ext>
            </a:extLst>
          </p:cNvPr>
          <p:cNvSpPr txBox="1">
            <a:spLocks/>
          </p:cNvSpPr>
          <p:nvPr/>
        </p:nvSpPr>
        <p:spPr>
          <a:xfrm>
            <a:off x="4787951" y="5373216"/>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900" dirty="0"/>
          </a:p>
        </p:txBody>
      </p:sp>
      <p:sp>
        <p:nvSpPr>
          <p:cNvPr id="7" name="Freeform 1">
            <a:extLst>
              <a:ext uri="{FF2B5EF4-FFF2-40B4-BE49-F238E27FC236}">
                <a16:creationId xmlns:a16="http://schemas.microsoft.com/office/drawing/2014/main" xmlns="" id="{2073A814-5D25-214B-9D51-AA27B2F365D9}"/>
              </a:ext>
            </a:extLst>
          </p:cNvPr>
          <p:cNvSpPr>
            <a:spLocks noChangeArrowheads="1"/>
          </p:cNvSpPr>
          <p:nvPr/>
        </p:nvSpPr>
        <p:spPr bwMode="auto">
          <a:xfrm>
            <a:off x="3032831" y="69514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821 million</a:t>
            </a:r>
          </a:p>
        </p:txBody>
      </p:sp>
      <p:pic>
        <p:nvPicPr>
          <p:cNvPr id="8" name="Picture Placeholder 6">
            <a:extLst>
              <a:ext uri="{FF2B5EF4-FFF2-40B4-BE49-F238E27FC236}">
                <a16:creationId xmlns:a16="http://schemas.microsoft.com/office/drawing/2014/main" xmlns="" id="{D0DD2CAE-82FB-4043-98EE-2261807F0908}"/>
              </a:ext>
            </a:extLst>
          </p:cNvPr>
          <p:cNvPicPr>
            <a:picLocks noGrp="1" noChangeAspect="1"/>
          </p:cNvPicPr>
          <p:nvPr>
            <p:ph type="pic" sz="quarter" idx="12"/>
          </p:nvPr>
        </p:nvPicPr>
        <p:blipFill rotWithShape="1">
          <a:blip r:embed="rId3"/>
          <a:srcRect l="9183" r="9183"/>
          <a:stretch/>
        </p:blipFill>
        <p:spPr>
          <a:xfrm>
            <a:off x="4801271" y="1907514"/>
            <a:ext cx="3708400" cy="3395663"/>
          </a:xfrm>
        </p:spPr>
      </p:pic>
      <p:sp>
        <p:nvSpPr>
          <p:cNvPr id="12" name="Text Placeholder 12">
            <a:extLst>
              <a:ext uri="{FF2B5EF4-FFF2-40B4-BE49-F238E27FC236}">
                <a16:creationId xmlns:a16="http://schemas.microsoft.com/office/drawing/2014/main" xmlns="" id="{18148F0A-20A2-C642-B775-FA02CD1CAF5A}"/>
              </a:ext>
            </a:extLst>
          </p:cNvPr>
          <p:cNvSpPr txBox="1">
            <a:spLocks/>
          </p:cNvSpPr>
          <p:nvPr/>
        </p:nvSpPr>
        <p:spPr>
          <a:xfrm>
            <a:off x="4787950" y="5372715"/>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900" dirty="0"/>
              <a:t>Caritas helped with the distribution of sorghum so that people had at least one meal a day until the next harvest, during the west Africa food crisis in 2012. Sorghum is a main food source for people in Chad during the food crisis.  </a:t>
            </a:r>
            <a:r>
              <a:rPr lang="en-AU" sz="900" b="1" dirty="0"/>
              <a:t>Credit: </a:t>
            </a:r>
            <a:r>
              <a:rPr lang="en-AU" sz="900" dirty="0"/>
              <a:t>Caritas Switzerland</a:t>
            </a:r>
          </a:p>
          <a:p>
            <a:pPr marL="0" indent="0">
              <a:buNone/>
            </a:pPr>
            <a:endParaRPr lang="en-AU" sz="900" dirty="0"/>
          </a:p>
        </p:txBody>
      </p:sp>
    </p:spTree>
    <p:extLst>
      <p:ext uri="{BB962C8B-B14F-4D97-AF65-F5344CB8AC3E}">
        <p14:creationId xmlns:p14="http://schemas.microsoft.com/office/powerpoint/2010/main" val="622137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91590-4F2D-9A46-961B-BDB52D0A2CF6}"/>
              </a:ext>
            </a:extLst>
          </p:cNvPr>
          <p:cNvSpPr>
            <a:spLocks noGrp="1"/>
          </p:cNvSpPr>
          <p:nvPr>
            <p:ph type="title"/>
          </p:nvPr>
        </p:nvSpPr>
        <p:spPr>
          <a:xfrm>
            <a:off x="575037" y="563548"/>
            <a:ext cx="7956748" cy="1143000"/>
          </a:xfrm>
        </p:spPr>
        <p:txBody>
          <a:bodyPr/>
          <a:lstStyle/>
          <a:p>
            <a:r>
              <a:rPr lang="en-US" sz="2800" cap="none" dirty="0"/>
              <a:t>QUESTION 5:</a:t>
            </a:r>
            <a:br>
              <a:rPr lang="en-US" sz="2800" cap="none" dirty="0"/>
            </a:br>
            <a:r>
              <a:rPr lang="en-US" sz="2800" cap="none" dirty="0">
                <a:solidFill>
                  <a:schemeClr val="tx1"/>
                </a:solidFill>
              </a:rPr>
              <a:t>How many primary school aged children are not going to school around the world?</a:t>
            </a:r>
          </a:p>
        </p:txBody>
      </p:sp>
      <p:sp>
        <p:nvSpPr>
          <p:cNvPr id="7" name="Rectangle 6">
            <a:hlinkClick r:id="" action="ppaction://hlinkshowjump?jump=nextslide"/>
            <a:extLst>
              <a:ext uri="{FF2B5EF4-FFF2-40B4-BE49-F238E27FC236}">
                <a16:creationId xmlns:a16="http://schemas.microsoft.com/office/drawing/2014/main" xmlns="" id="{D5F34A60-98A0-E847-BBE7-13D94F1A29F4}"/>
              </a:ext>
            </a:extLst>
          </p:cNvPr>
          <p:cNvSpPr/>
          <p:nvPr/>
        </p:nvSpPr>
        <p:spPr>
          <a:xfrm>
            <a:off x="575037" y="2347274"/>
            <a:ext cx="3110845" cy="86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1">
            <a:hlinkClick r:id="rId2" action="ppaction://hlinksldjump"/>
            <a:extLst>
              <a:ext uri="{FF2B5EF4-FFF2-40B4-BE49-F238E27FC236}">
                <a16:creationId xmlns:a16="http://schemas.microsoft.com/office/drawing/2014/main" xmlns="" id="{4594B155-578C-924B-AAB0-FA3F22EE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61 million</a:t>
            </a:r>
          </a:p>
        </p:txBody>
      </p:sp>
      <p:sp>
        <p:nvSpPr>
          <p:cNvPr id="9" name="Freeform 1">
            <a:hlinkClick r:id="" action="ppaction://hlinkshowjump?jump=nextslide"/>
            <a:extLst>
              <a:ext uri="{FF2B5EF4-FFF2-40B4-BE49-F238E27FC236}">
                <a16:creationId xmlns:a16="http://schemas.microsoft.com/office/drawing/2014/main" xmlns="" id="{007DA2B2-1D3A-9547-9979-518DF3240A14}"/>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118 million</a:t>
            </a:r>
          </a:p>
        </p:txBody>
      </p:sp>
      <p:sp>
        <p:nvSpPr>
          <p:cNvPr id="10" name="Freeform 1">
            <a:hlinkClick r:id="" action="ppaction://hlinkshowjump?jump=nextslide"/>
            <a:extLst>
              <a:ext uri="{FF2B5EF4-FFF2-40B4-BE49-F238E27FC236}">
                <a16:creationId xmlns:a16="http://schemas.microsoft.com/office/drawing/2014/main" xmlns="" id="{52ABDF21-2BBA-214C-AAE8-E220DB051123}"/>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205 million</a:t>
            </a:r>
          </a:p>
        </p:txBody>
      </p:sp>
      <p:sp>
        <p:nvSpPr>
          <p:cNvPr id="3" name="TextBox 2">
            <a:extLst>
              <a:ext uri="{FF2B5EF4-FFF2-40B4-BE49-F238E27FC236}">
                <a16:creationId xmlns:a16="http://schemas.microsoft.com/office/drawing/2014/main" xmlns="" id="{146CEA43-09EB-4840-9470-63CEB7F52684}"/>
              </a:ext>
            </a:extLst>
          </p:cNvPr>
          <p:cNvSpPr txBox="1"/>
          <p:nvPr/>
        </p:nvSpPr>
        <p:spPr>
          <a:xfrm>
            <a:off x="4762655" y="5669415"/>
            <a:ext cx="3708400" cy="707886"/>
          </a:xfrm>
          <a:prstGeom prst="rect">
            <a:avLst/>
          </a:prstGeom>
          <a:noFill/>
        </p:spPr>
        <p:txBody>
          <a:bodyPr wrap="square" rtlCol="0">
            <a:spAutoFit/>
          </a:bodyPr>
          <a:lstStyle/>
          <a:p>
            <a:r>
              <a:rPr lang="en-AU" sz="1000" dirty="0" err="1"/>
              <a:t>Debaki</a:t>
            </a:r>
            <a:r>
              <a:rPr lang="en-AU" sz="1000" dirty="0"/>
              <a:t> and Nirmala are studying outside of their house in the (destroyed) market of </a:t>
            </a:r>
            <a:r>
              <a:rPr lang="en-AU" sz="1000" dirty="0" err="1"/>
              <a:t>Melamchi</a:t>
            </a:r>
            <a:r>
              <a:rPr lang="en-AU" sz="1000" dirty="0"/>
              <a:t>, </a:t>
            </a:r>
            <a:r>
              <a:rPr lang="en-AU" sz="1000" dirty="0" smtClean="0"/>
              <a:t>Nepal. </a:t>
            </a:r>
            <a:r>
              <a:rPr lang="en-AU" sz="1000" b="1" dirty="0" smtClean="0"/>
              <a:t>Credit</a:t>
            </a:r>
            <a:r>
              <a:rPr lang="en-AU" sz="1000" b="1" dirty="0"/>
              <a:t>: </a:t>
            </a:r>
            <a:r>
              <a:rPr lang="en-AU" sz="1000" dirty="0"/>
              <a:t>Isabel </a:t>
            </a:r>
            <a:r>
              <a:rPr lang="en-AU" sz="1000" dirty="0" err="1"/>
              <a:t>Corthier</a:t>
            </a:r>
            <a:r>
              <a:rPr lang="en-AU" sz="1000" dirty="0"/>
              <a:t>, Caritas Internationalis </a:t>
            </a:r>
          </a:p>
          <a:p>
            <a:endParaRPr lang="en-AU" sz="1000" dirty="0"/>
          </a:p>
        </p:txBody>
      </p:sp>
      <p:pic>
        <p:nvPicPr>
          <p:cNvPr id="5" name="Picture Placeholder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7" t="88" r="207" b="138"/>
          <a:stretch/>
        </p:blipFill>
        <p:spPr>
          <a:xfrm>
            <a:off x="4762655" y="2272695"/>
            <a:ext cx="3708400" cy="3395663"/>
          </a:xfrm>
        </p:spPr>
      </p:pic>
    </p:spTree>
    <p:extLst>
      <p:ext uri="{BB962C8B-B14F-4D97-AF65-F5344CB8AC3E}">
        <p14:creationId xmlns:p14="http://schemas.microsoft.com/office/powerpoint/2010/main" val="3738499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7">
            <a:hlinkClick r:id="" action="ppaction://hlinkshowjump?jump=previousslide"/>
            <a:extLst>
              <a:ext uri="{FF2B5EF4-FFF2-40B4-BE49-F238E27FC236}">
                <a16:creationId xmlns:a16="http://schemas.microsoft.com/office/drawing/2014/main" xmlns="" id="{3FE6097F-C97C-6143-A223-831D933CF1E3}"/>
              </a:ext>
            </a:extLst>
          </p:cNvPr>
          <p:cNvPicPr>
            <a:picLocks noChangeAspect="1"/>
          </p:cNvPicPr>
          <p:nvPr/>
        </p:nvPicPr>
        <p:blipFill>
          <a:blip r:embed="rId2"/>
          <a:stretch>
            <a:fillRect/>
          </a:stretch>
        </p:blipFill>
        <p:spPr>
          <a:xfrm>
            <a:off x="3224858" y="1237312"/>
            <a:ext cx="3096344" cy="4124427"/>
          </a:xfrm>
          <a:prstGeom prst="rect">
            <a:avLst/>
          </a:prstGeom>
        </p:spPr>
      </p:pic>
    </p:spTree>
    <p:extLst>
      <p:ext uri="{BB962C8B-B14F-4D97-AF65-F5344CB8AC3E}">
        <p14:creationId xmlns:p14="http://schemas.microsoft.com/office/powerpoint/2010/main" val="3872036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AU" sz="2000" dirty="0"/>
              <a:t>Girls are more likely than boys never to set foot in a classroom, despite all the efforts and progress made over the past two decades. </a:t>
            </a:r>
          </a:p>
          <a:p>
            <a:endParaRPr lang="en-AU" sz="2000" dirty="0"/>
          </a:p>
          <a:p>
            <a:r>
              <a:rPr lang="en-AU" sz="2000" dirty="0"/>
              <a:t>15 million girls of primary-school age will never get the chance to learn to read or write in primary school compared to about 10 million boys. Over half of these girls - 9 million - live in sub-Saharan Africa.</a:t>
            </a:r>
            <a:endParaRPr lang="en-US" sz="2000" dirty="0"/>
          </a:p>
          <a:p>
            <a:endParaRPr lang="en-US" sz="2000" dirty="0">
              <a:solidFill>
                <a:srgbClr val="895297"/>
              </a:solidFill>
            </a:endParaRPr>
          </a:p>
        </p:txBody>
      </p:sp>
      <p:sp>
        <p:nvSpPr>
          <p:cNvPr id="7" name="Freeform 1">
            <a:extLst>
              <a:ext uri="{FF2B5EF4-FFF2-40B4-BE49-F238E27FC236}">
                <a16:creationId xmlns:a16="http://schemas.microsoft.com/office/drawing/2014/main" xmlns="" id="{409B9200-E8ED-C643-8B0E-4BED115B3D7E}"/>
              </a:ext>
            </a:extLst>
          </p:cNvPr>
          <p:cNvSpPr>
            <a:spLocks noChangeArrowheads="1"/>
          </p:cNvSpPr>
          <p:nvPr/>
        </p:nvSpPr>
        <p:spPr bwMode="auto">
          <a:xfrm>
            <a:off x="3032831" y="677637"/>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61 million</a:t>
            </a:r>
          </a:p>
        </p:txBody>
      </p:sp>
      <p:pic>
        <p:nvPicPr>
          <p:cNvPr id="2" name="Picture Placeholder 1"/>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13" b="113"/>
          <a:stretch/>
        </p:blipFill>
        <p:spPr/>
      </p:pic>
      <p:sp>
        <p:nvSpPr>
          <p:cNvPr id="10" name="TextBox 9">
            <a:extLst>
              <a:ext uri="{FF2B5EF4-FFF2-40B4-BE49-F238E27FC236}">
                <a16:creationId xmlns:a16="http://schemas.microsoft.com/office/drawing/2014/main" xmlns="" id="{845FDC92-C5B6-B742-8060-ACC120A0B001}"/>
              </a:ext>
            </a:extLst>
          </p:cNvPr>
          <p:cNvSpPr txBox="1"/>
          <p:nvPr/>
        </p:nvSpPr>
        <p:spPr>
          <a:xfrm>
            <a:off x="4776466" y="5339912"/>
            <a:ext cx="3708400" cy="707886"/>
          </a:xfrm>
          <a:prstGeom prst="rect">
            <a:avLst/>
          </a:prstGeom>
          <a:noFill/>
        </p:spPr>
        <p:txBody>
          <a:bodyPr wrap="square" rtlCol="0">
            <a:spAutoFit/>
          </a:bodyPr>
          <a:lstStyle/>
          <a:p>
            <a:r>
              <a:rPr lang="en-AU" sz="1000" dirty="0" err="1"/>
              <a:t>Debaki</a:t>
            </a:r>
            <a:r>
              <a:rPr lang="en-AU" sz="1000" dirty="0"/>
              <a:t> and Nirmala are studying outside of their house in the (destroyed) market of </a:t>
            </a:r>
            <a:r>
              <a:rPr lang="en-AU" sz="1000" dirty="0" err="1"/>
              <a:t>Melamchi</a:t>
            </a:r>
            <a:r>
              <a:rPr lang="en-AU" sz="1000" dirty="0"/>
              <a:t>, Nepal. </a:t>
            </a:r>
            <a:r>
              <a:rPr lang="en-AU" sz="1000" b="1" dirty="0" smtClean="0"/>
              <a:t>Credit</a:t>
            </a:r>
            <a:r>
              <a:rPr lang="en-AU" sz="1000" dirty="0"/>
              <a:t>: Isabel </a:t>
            </a:r>
            <a:r>
              <a:rPr lang="en-AU" sz="1000" dirty="0" err="1"/>
              <a:t>Corthier</a:t>
            </a:r>
            <a:r>
              <a:rPr lang="en-AU" sz="1000" dirty="0"/>
              <a:t>, Caritas Internationalis </a:t>
            </a:r>
          </a:p>
          <a:p>
            <a:endParaRPr lang="en-AU" sz="1000" dirty="0"/>
          </a:p>
        </p:txBody>
      </p:sp>
    </p:spTree>
    <p:extLst>
      <p:ext uri="{BB962C8B-B14F-4D97-AF65-F5344CB8AC3E}">
        <p14:creationId xmlns:p14="http://schemas.microsoft.com/office/powerpoint/2010/main" val="2460506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91590-4F2D-9A46-961B-BDB52D0A2CF6}"/>
              </a:ext>
            </a:extLst>
          </p:cNvPr>
          <p:cNvSpPr>
            <a:spLocks noGrp="1"/>
          </p:cNvSpPr>
          <p:nvPr>
            <p:ph type="title"/>
          </p:nvPr>
        </p:nvSpPr>
        <p:spPr>
          <a:xfrm>
            <a:off x="575037" y="563548"/>
            <a:ext cx="7956748" cy="1143000"/>
          </a:xfrm>
        </p:spPr>
        <p:txBody>
          <a:bodyPr/>
          <a:lstStyle/>
          <a:p>
            <a:r>
              <a:rPr lang="en-US" sz="2800" cap="none" dirty="0"/>
              <a:t>QUESTION 6:</a:t>
            </a:r>
            <a:br>
              <a:rPr lang="en-US" sz="2800" cap="none" dirty="0"/>
            </a:br>
            <a:r>
              <a:rPr lang="en-US" sz="2800" cap="none" dirty="0">
                <a:solidFill>
                  <a:schemeClr val="tx1"/>
                </a:solidFill>
              </a:rPr>
              <a:t>How many children die each year before the age of five?</a:t>
            </a:r>
          </a:p>
        </p:txBody>
      </p:sp>
      <p:sp>
        <p:nvSpPr>
          <p:cNvPr id="7" name="Rectangle 6">
            <a:hlinkClick r:id="" action="ppaction://hlinkshowjump?jump=nextslide"/>
            <a:extLst>
              <a:ext uri="{FF2B5EF4-FFF2-40B4-BE49-F238E27FC236}">
                <a16:creationId xmlns:a16="http://schemas.microsoft.com/office/drawing/2014/main" xmlns="" id="{D5F34A60-98A0-E847-BBE7-13D94F1A29F4}"/>
              </a:ext>
            </a:extLst>
          </p:cNvPr>
          <p:cNvSpPr/>
          <p:nvPr/>
        </p:nvSpPr>
        <p:spPr>
          <a:xfrm>
            <a:off x="575037" y="2347274"/>
            <a:ext cx="3110845" cy="86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1">
            <a:extLst>
              <a:ext uri="{FF2B5EF4-FFF2-40B4-BE49-F238E27FC236}">
                <a16:creationId xmlns:a16="http://schemas.microsoft.com/office/drawing/2014/main" xmlns="" id="{4594B155-578C-924B-AAB0-FA3F22EE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2.8 million</a:t>
            </a:r>
          </a:p>
        </p:txBody>
      </p:sp>
      <p:sp>
        <p:nvSpPr>
          <p:cNvPr id="9" name="Freeform 1">
            <a:hlinkClick r:id="rId2" action="ppaction://hlinksldjump"/>
            <a:extLst>
              <a:ext uri="{FF2B5EF4-FFF2-40B4-BE49-F238E27FC236}">
                <a16:creationId xmlns:a16="http://schemas.microsoft.com/office/drawing/2014/main" xmlns="" id="{007DA2B2-1D3A-9547-9979-518DF3240A14}"/>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5.4 million</a:t>
            </a:r>
          </a:p>
        </p:txBody>
      </p:sp>
      <p:sp>
        <p:nvSpPr>
          <p:cNvPr id="10" name="Freeform 1">
            <a:hlinkClick r:id="" action="ppaction://hlinkshowjump?jump=nextslide"/>
            <a:extLst>
              <a:ext uri="{FF2B5EF4-FFF2-40B4-BE49-F238E27FC236}">
                <a16:creationId xmlns:a16="http://schemas.microsoft.com/office/drawing/2014/main" xmlns="" id="{52ABDF21-2BBA-214C-AAE8-E220DB051123}"/>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12 million</a:t>
            </a:r>
          </a:p>
        </p:txBody>
      </p:sp>
      <p:sp>
        <p:nvSpPr>
          <p:cNvPr id="3" name="Rectangle 2">
            <a:extLst>
              <a:ext uri="{FF2B5EF4-FFF2-40B4-BE49-F238E27FC236}">
                <a16:creationId xmlns:a16="http://schemas.microsoft.com/office/drawing/2014/main" xmlns="" id="{46253642-6E7B-894B-8FFD-AF9ABCF22E50}"/>
              </a:ext>
            </a:extLst>
          </p:cNvPr>
          <p:cNvSpPr/>
          <p:nvPr/>
        </p:nvSpPr>
        <p:spPr>
          <a:xfrm>
            <a:off x="4733369" y="5800006"/>
            <a:ext cx="3798416" cy="369332"/>
          </a:xfrm>
          <a:prstGeom prst="rect">
            <a:avLst/>
          </a:prstGeom>
        </p:spPr>
        <p:txBody>
          <a:bodyPr wrap="square">
            <a:spAutoFit/>
          </a:bodyPr>
          <a:lstStyle/>
          <a:p>
            <a:r>
              <a:rPr lang="en-AU" sz="900" dirty="0">
                <a:latin typeface="Arial" panose="020B0604020202020204" pitchFamily="34" charset="0"/>
              </a:rPr>
              <a:t>Poor harvests have left millions hungry across West Africa with many eating only one meal a day. </a:t>
            </a:r>
            <a:r>
              <a:rPr lang="en-AU" sz="900" b="1" dirty="0">
                <a:latin typeface="Arial" panose="020B0604020202020204" pitchFamily="34" charset="0"/>
              </a:rPr>
              <a:t>Credit: </a:t>
            </a:r>
            <a:r>
              <a:rPr lang="en-AU" sz="900" dirty="0">
                <a:latin typeface="Arial" panose="020B0604020202020204" pitchFamily="34" charset="0"/>
              </a:rPr>
              <a:t>Caritas Switzerland</a:t>
            </a:r>
            <a:endParaRPr lang="en-AU" sz="900" i="0" u="none" strike="noStrike" dirty="0">
              <a:effectLst/>
              <a:latin typeface="Arial" panose="020B0604020202020204" pitchFamily="34" charset="0"/>
            </a:endParaRPr>
          </a:p>
        </p:txBody>
      </p:sp>
      <p:pic>
        <p:nvPicPr>
          <p:cNvPr id="12" name="Picture Placeholder 14">
            <a:extLst>
              <a:ext uri="{FF2B5EF4-FFF2-40B4-BE49-F238E27FC236}">
                <a16:creationId xmlns:a16="http://schemas.microsoft.com/office/drawing/2014/main" xmlns="" id="{2913FB62-9892-3944-8AEE-C57A2D4CC00D}"/>
              </a:ext>
            </a:extLst>
          </p:cNvPr>
          <p:cNvPicPr>
            <a:picLocks noGrp="1" noChangeAspect="1"/>
          </p:cNvPicPr>
          <p:nvPr>
            <p:ph type="pic" sz="quarter" idx="12"/>
          </p:nvPr>
        </p:nvPicPr>
        <p:blipFill rotWithShape="1">
          <a:blip r:embed="rId3"/>
          <a:srcRect l="696" t="9" r="17396" b="-9"/>
          <a:stretch/>
        </p:blipFill>
        <p:spPr>
          <a:xfrm>
            <a:off x="4823385" y="2309361"/>
            <a:ext cx="3708400" cy="3395663"/>
          </a:xfrm>
        </p:spPr>
      </p:pic>
    </p:spTree>
    <p:extLst>
      <p:ext uri="{BB962C8B-B14F-4D97-AF65-F5344CB8AC3E}">
        <p14:creationId xmlns:p14="http://schemas.microsoft.com/office/powerpoint/2010/main" val="411042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13">
            <a:hlinkClick r:id="" action="ppaction://hlinkshowjump?jump=previousslide"/>
            <a:extLst>
              <a:ext uri="{FF2B5EF4-FFF2-40B4-BE49-F238E27FC236}">
                <a16:creationId xmlns:a16="http://schemas.microsoft.com/office/drawing/2014/main" xmlns="" id="{3AA2793F-0109-F241-A9D8-A223D070EBB3}"/>
              </a:ext>
            </a:extLst>
          </p:cNvPr>
          <p:cNvPicPr>
            <a:picLocks noChangeAspect="1"/>
          </p:cNvPicPr>
          <p:nvPr/>
        </p:nvPicPr>
        <p:blipFill>
          <a:blip r:embed="rId2"/>
          <a:stretch>
            <a:fillRect/>
          </a:stretch>
        </p:blipFill>
        <p:spPr>
          <a:xfrm>
            <a:off x="3139946" y="1124744"/>
            <a:ext cx="3181256" cy="4237533"/>
          </a:xfrm>
          <a:prstGeom prst="rect">
            <a:avLst/>
          </a:prstGeom>
        </p:spPr>
      </p:pic>
    </p:spTree>
    <p:extLst>
      <p:ext uri="{BB962C8B-B14F-4D97-AF65-F5344CB8AC3E}">
        <p14:creationId xmlns:p14="http://schemas.microsoft.com/office/powerpoint/2010/main" val="155975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endParaRPr lang="en-AU"/>
          </a:p>
        </p:txBody>
      </p:sp>
      <p:sp>
        <p:nvSpPr>
          <p:cNvPr id="6" name="Title 5"/>
          <p:cNvSpPr>
            <a:spLocks noGrp="1"/>
          </p:cNvSpPr>
          <p:nvPr>
            <p:ph type="title"/>
          </p:nvPr>
        </p:nvSpPr>
        <p:spPr/>
        <p:txBody>
          <a:bodyPr/>
          <a:lstStyle/>
          <a:p>
            <a:r>
              <a:rPr lang="en-AU" dirty="0"/>
              <a:t>Instructions	</a:t>
            </a:r>
          </a:p>
        </p:txBody>
      </p:sp>
      <p:sp>
        <p:nvSpPr>
          <p:cNvPr id="7" name="Text Placeholder 6"/>
          <p:cNvSpPr>
            <a:spLocks noGrp="1"/>
          </p:cNvSpPr>
          <p:nvPr>
            <p:ph type="body" sz="quarter" idx="10"/>
          </p:nvPr>
        </p:nvSpPr>
        <p:spPr/>
        <p:txBody>
          <a:bodyPr/>
          <a:lstStyle/>
          <a:p>
            <a:r>
              <a:rPr lang="en-AU" dirty="0">
                <a:hlinkClick r:id="rId3"/>
              </a:rPr>
              <a:t>Click here </a:t>
            </a:r>
            <a:r>
              <a:rPr lang="en-AU" dirty="0"/>
              <a:t>to play this quiz on the </a:t>
            </a:r>
            <a:r>
              <a:rPr lang="en-AU" dirty="0" err="1"/>
              <a:t>Kahoot</a:t>
            </a:r>
            <a:r>
              <a:rPr lang="en-AU" dirty="0"/>
              <a:t> interactive learning platform.</a:t>
            </a:r>
          </a:p>
          <a:p>
            <a:endParaRPr lang="en-AU" dirty="0"/>
          </a:p>
          <a:p>
            <a:r>
              <a:rPr lang="en-AU" dirty="0"/>
              <a:t>This is an interactive resource. As you go through this quiz </a:t>
            </a:r>
            <a:r>
              <a:rPr lang="en-US" dirty="0"/>
              <a:t>use your mouse to click on the correct answer for each question. </a:t>
            </a:r>
          </a:p>
          <a:p>
            <a:endParaRPr lang="en-US" dirty="0">
              <a:solidFill>
                <a:schemeClr val="bg1"/>
              </a:solidFill>
            </a:endParaRPr>
          </a:p>
          <a:p>
            <a:r>
              <a:rPr lang="en-US" dirty="0"/>
              <a:t>If you make a mistake you can go back and try again. </a:t>
            </a:r>
          </a:p>
          <a:p>
            <a:endParaRPr lang="en-US" dirty="0"/>
          </a:p>
          <a:p>
            <a:r>
              <a:rPr lang="en-US" dirty="0"/>
              <a:t>Click on the arrows to take you to the next question.</a:t>
            </a:r>
          </a:p>
          <a:p>
            <a:endParaRPr lang="en-US" dirty="0"/>
          </a:p>
          <a:p>
            <a:r>
              <a:rPr lang="en-US" dirty="0"/>
              <a:t>Good luck!</a:t>
            </a:r>
          </a:p>
          <a:p>
            <a:endParaRPr lang="en-AU" dirty="0"/>
          </a:p>
          <a:p>
            <a:endParaRPr lang="en-AU" dirty="0"/>
          </a:p>
          <a:p>
            <a:endParaRPr lang="en-AU" dirty="0"/>
          </a:p>
        </p:txBody>
      </p:sp>
      <p:sp>
        <p:nvSpPr>
          <p:cNvPr id="9" name="TextBox 8">
            <a:extLst>
              <a:ext uri="{FF2B5EF4-FFF2-40B4-BE49-F238E27FC236}">
                <a16:creationId xmlns:a16="http://schemas.microsoft.com/office/drawing/2014/main" xmlns="" id="{0BAF7B6C-34E6-F14C-B2A9-6DFFEADDCAAF}"/>
              </a:ext>
            </a:extLst>
          </p:cNvPr>
          <p:cNvSpPr txBox="1"/>
          <p:nvPr/>
        </p:nvSpPr>
        <p:spPr>
          <a:xfrm>
            <a:off x="-756592" y="4011037"/>
            <a:ext cx="6781831" cy="369332"/>
          </a:xfrm>
          <a:prstGeom prst="rect">
            <a:avLst/>
          </a:prstGeom>
          <a:no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260965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pPr fontAlgn="base"/>
            <a:r>
              <a:rPr lang="en-AU" sz="2000" dirty="0"/>
              <a:t>The most worrying news is that the leading cause of childhood deaths, pneumonia, diarrhoea and malaria, are all easily preventable. </a:t>
            </a:r>
          </a:p>
          <a:p>
            <a:pPr fontAlgn="base"/>
            <a:endParaRPr lang="en-AU" sz="2000" dirty="0"/>
          </a:p>
          <a:p>
            <a:pPr fontAlgn="base"/>
            <a:r>
              <a:rPr lang="en-AU" sz="2000" dirty="0"/>
              <a:t>Diarrhoea caused by dirty water and poor toilets kills a child under 5 every 2 minutes. </a:t>
            </a:r>
          </a:p>
          <a:p>
            <a:pPr fontAlgn="base"/>
            <a:endParaRPr lang="en-AU" dirty="0"/>
          </a:p>
          <a:p>
            <a:pPr fontAlgn="base"/>
            <a:endParaRPr lang="en-AU" dirty="0"/>
          </a:p>
          <a:p>
            <a:endParaRPr lang="en-US" sz="2000" dirty="0">
              <a:solidFill>
                <a:srgbClr val="895297"/>
              </a:solidFill>
            </a:endParaRPr>
          </a:p>
          <a:p>
            <a:endParaRPr lang="en-US" sz="2000" dirty="0">
              <a:solidFill>
                <a:srgbClr val="895297"/>
              </a:solidFill>
            </a:endParaRPr>
          </a:p>
        </p:txBody>
      </p:sp>
      <p:sp>
        <p:nvSpPr>
          <p:cNvPr id="6" name="Text Placeholder 12">
            <a:extLst>
              <a:ext uri="{FF2B5EF4-FFF2-40B4-BE49-F238E27FC236}">
                <a16:creationId xmlns:a16="http://schemas.microsoft.com/office/drawing/2014/main" xmlns="" id="{BB736044-50B7-D44E-86D0-FCE62156499F}"/>
              </a:ext>
            </a:extLst>
          </p:cNvPr>
          <p:cNvSpPr txBox="1">
            <a:spLocks/>
          </p:cNvSpPr>
          <p:nvPr/>
        </p:nvSpPr>
        <p:spPr>
          <a:xfrm>
            <a:off x="4787951" y="5373216"/>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900" dirty="0"/>
          </a:p>
        </p:txBody>
      </p:sp>
      <p:sp>
        <p:nvSpPr>
          <p:cNvPr id="7" name="Freeform 1">
            <a:extLst>
              <a:ext uri="{FF2B5EF4-FFF2-40B4-BE49-F238E27FC236}">
                <a16:creationId xmlns:a16="http://schemas.microsoft.com/office/drawing/2014/main" xmlns="" id="{FF3F54F5-AF53-C940-83E8-366346805943}"/>
              </a:ext>
            </a:extLst>
          </p:cNvPr>
          <p:cNvSpPr>
            <a:spLocks noChangeArrowheads="1"/>
          </p:cNvSpPr>
          <p:nvPr/>
        </p:nvSpPr>
        <p:spPr bwMode="auto">
          <a:xfrm>
            <a:off x="3032831" y="685308"/>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5.4 million</a:t>
            </a:r>
          </a:p>
        </p:txBody>
      </p:sp>
      <p:pic>
        <p:nvPicPr>
          <p:cNvPr id="8" name="Picture Placeholder 14">
            <a:extLst>
              <a:ext uri="{FF2B5EF4-FFF2-40B4-BE49-F238E27FC236}">
                <a16:creationId xmlns:a16="http://schemas.microsoft.com/office/drawing/2014/main" xmlns="" id="{B84AED38-3FF4-1944-8DED-7EF9D7D0ED88}"/>
              </a:ext>
            </a:extLst>
          </p:cNvPr>
          <p:cNvPicPr>
            <a:picLocks noGrp="1" noChangeAspect="1"/>
          </p:cNvPicPr>
          <p:nvPr>
            <p:ph type="pic" sz="quarter" idx="12"/>
          </p:nvPr>
        </p:nvPicPr>
        <p:blipFill rotWithShape="1">
          <a:blip r:embed="rId3"/>
          <a:srcRect l="696" t="9" r="17396" b="-9"/>
          <a:stretch/>
        </p:blipFill>
        <p:spPr>
          <a:xfrm>
            <a:off x="4828267" y="1907514"/>
            <a:ext cx="3708400" cy="3395663"/>
          </a:xfrm>
        </p:spPr>
      </p:pic>
      <p:sp>
        <p:nvSpPr>
          <p:cNvPr id="12" name="Rectangle 11">
            <a:extLst>
              <a:ext uri="{FF2B5EF4-FFF2-40B4-BE49-F238E27FC236}">
                <a16:creationId xmlns:a16="http://schemas.microsoft.com/office/drawing/2014/main" xmlns="" id="{3F35DB5E-8C93-D847-ACBF-08FCBCA25EF5}"/>
              </a:ext>
            </a:extLst>
          </p:cNvPr>
          <p:cNvSpPr/>
          <p:nvPr/>
        </p:nvSpPr>
        <p:spPr>
          <a:xfrm>
            <a:off x="4825001" y="5373216"/>
            <a:ext cx="3798416" cy="369332"/>
          </a:xfrm>
          <a:prstGeom prst="rect">
            <a:avLst/>
          </a:prstGeom>
        </p:spPr>
        <p:txBody>
          <a:bodyPr wrap="square">
            <a:spAutoFit/>
          </a:bodyPr>
          <a:lstStyle/>
          <a:p>
            <a:r>
              <a:rPr lang="en-AU" sz="900" dirty="0">
                <a:latin typeface="Arial" panose="020B0604020202020204" pitchFamily="34" charset="0"/>
              </a:rPr>
              <a:t>Poor harvests have left millions hungry across West Africa with many eating only one meal a day. </a:t>
            </a:r>
            <a:r>
              <a:rPr lang="en-AU" sz="900" b="1" dirty="0">
                <a:latin typeface="Arial" panose="020B0604020202020204" pitchFamily="34" charset="0"/>
              </a:rPr>
              <a:t>Credit: </a:t>
            </a:r>
            <a:r>
              <a:rPr lang="en-AU" sz="900" dirty="0">
                <a:latin typeface="Arial" panose="020B0604020202020204" pitchFamily="34" charset="0"/>
              </a:rPr>
              <a:t>Caritas Switzerland</a:t>
            </a:r>
            <a:endParaRPr lang="en-AU" sz="900" i="0" u="none" strike="noStrike" dirty="0">
              <a:effectLst/>
              <a:latin typeface="Arial" panose="020B0604020202020204" pitchFamily="34" charset="0"/>
            </a:endParaRPr>
          </a:p>
        </p:txBody>
      </p:sp>
    </p:spTree>
    <p:extLst>
      <p:ext uri="{BB962C8B-B14F-4D97-AF65-F5344CB8AC3E}">
        <p14:creationId xmlns:p14="http://schemas.microsoft.com/office/powerpoint/2010/main" val="359294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91590-4F2D-9A46-961B-BDB52D0A2CF6}"/>
              </a:ext>
            </a:extLst>
          </p:cNvPr>
          <p:cNvSpPr>
            <a:spLocks noGrp="1"/>
          </p:cNvSpPr>
          <p:nvPr>
            <p:ph type="title"/>
          </p:nvPr>
        </p:nvSpPr>
        <p:spPr>
          <a:xfrm>
            <a:off x="575037" y="563548"/>
            <a:ext cx="7956748" cy="1143000"/>
          </a:xfrm>
        </p:spPr>
        <p:txBody>
          <a:bodyPr/>
          <a:lstStyle/>
          <a:p>
            <a:r>
              <a:rPr lang="en-US" sz="2800" cap="none" dirty="0"/>
              <a:t>QUESTION 7:</a:t>
            </a:r>
            <a:br>
              <a:rPr lang="en-US" sz="2800" cap="none" dirty="0"/>
            </a:br>
            <a:r>
              <a:rPr lang="en-US" sz="2800" cap="none" dirty="0">
                <a:solidFill>
                  <a:schemeClr val="tx1"/>
                </a:solidFill>
              </a:rPr>
              <a:t>How many people have been forcibly displaced from their homes worldwide?</a:t>
            </a:r>
          </a:p>
        </p:txBody>
      </p:sp>
      <p:sp>
        <p:nvSpPr>
          <p:cNvPr id="7" name="Rectangle 6">
            <a:hlinkClick r:id="" action="ppaction://hlinkshowjump?jump=nextslide"/>
            <a:extLst>
              <a:ext uri="{FF2B5EF4-FFF2-40B4-BE49-F238E27FC236}">
                <a16:creationId xmlns:a16="http://schemas.microsoft.com/office/drawing/2014/main" xmlns="" id="{D5F34A60-98A0-E847-BBE7-13D94F1A29F4}"/>
              </a:ext>
            </a:extLst>
          </p:cNvPr>
          <p:cNvSpPr/>
          <p:nvPr/>
        </p:nvSpPr>
        <p:spPr>
          <a:xfrm>
            <a:off x="575037" y="2347274"/>
            <a:ext cx="3110845" cy="86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1">
            <a:hlinkClick r:id="" action="ppaction://hlinkshowjump?jump=nextslide"/>
            <a:extLst>
              <a:ext uri="{FF2B5EF4-FFF2-40B4-BE49-F238E27FC236}">
                <a16:creationId xmlns:a16="http://schemas.microsoft.com/office/drawing/2014/main" xmlns="" id="{4594B155-578C-924B-AAB0-FA3F22EE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28 million</a:t>
            </a:r>
          </a:p>
        </p:txBody>
      </p:sp>
      <p:sp>
        <p:nvSpPr>
          <p:cNvPr id="9" name="Freeform 1">
            <a:hlinkClick r:id="" action="ppaction://hlinkshowjump?jump=nextslide"/>
            <a:extLst>
              <a:ext uri="{FF2B5EF4-FFF2-40B4-BE49-F238E27FC236}">
                <a16:creationId xmlns:a16="http://schemas.microsoft.com/office/drawing/2014/main" xmlns="" id="{007DA2B2-1D3A-9547-9979-518DF3240A14}"/>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43 million</a:t>
            </a:r>
          </a:p>
        </p:txBody>
      </p:sp>
      <p:sp>
        <p:nvSpPr>
          <p:cNvPr id="10" name="Freeform 1">
            <a:hlinkClick r:id="rId3" action="ppaction://hlinksldjump"/>
            <a:extLst>
              <a:ext uri="{FF2B5EF4-FFF2-40B4-BE49-F238E27FC236}">
                <a16:creationId xmlns:a16="http://schemas.microsoft.com/office/drawing/2014/main" xmlns="" id="{52ABDF21-2BBA-214C-AAE8-E220DB051123}"/>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68.5 million</a:t>
            </a:r>
          </a:p>
        </p:txBody>
      </p:sp>
      <p:sp>
        <p:nvSpPr>
          <p:cNvPr id="12" name="Text Placeholder 3">
            <a:extLst>
              <a:ext uri="{FF2B5EF4-FFF2-40B4-BE49-F238E27FC236}">
                <a16:creationId xmlns:a16="http://schemas.microsoft.com/office/drawing/2014/main" xmlns="" id="{C7316CC9-C626-D54A-B55E-6E139A9DA283}"/>
              </a:ext>
            </a:extLst>
          </p:cNvPr>
          <p:cNvSpPr txBox="1">
            <a:spLocks/>
          </p:cNvSpPr>
          <p:nvPr/>
        </p:nvSpPr>
        <p:spPr>
          <a:xfrm>
            <a:off x="4787899" y="5705025"/>
            <a:ext cx="3708399" cy="346841"/>
          </a:xfrm>
          <a:prstGeom prst="rect">
            <a:avLst/>
          </a:prstGeom>
        </p:spPr>
        <p:txBody>
          <a:bodyPr>
            <a:noAutofit/>
          </a:bodyPr>
          <a:lstStyle>
            <a:lvl1pPr marL="0" indent="0" algn="l" defTabSz="457200" rtl="0" eaLnBrk="1" latinLnBrk="0" hangingPunct="1">
              <a:spcBef>
                <a:spcPct val="20000"/>
              </a:spcBef>
              <a:buFontTx/>
              <a:buNone/>
              <a:defRPr sz="1050" kern="1200">
                <a:solidFill>
                  <a:schemeClr val="tx1"/>
                </a:solidFill>
                <a:latin typeface="Arial"/>
                <a:ea typeface="+mn-ea"/>
                <a:cs typeface="Arial"/>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Bayan in front of her home as she waits for the program’s private bus to take her to the Caritas Education Program, which is at a school 30 minutes away. </a:t>
            </a:r>
          </a:p>
          <a:p>
            <a:r>
              <a:rPr lang="en-AU" b="1" dirty="0"/>
              <a:t>Credit: </a:t>
            </a:r>
            <a:r>
              <a:rPr lang="en-AU" dirty="0"/>
              <a:t>Richard Wainwright, Caritas Australia</a:t>
            </a:r>
          </a:p>
        </p:txBody>
      </p:sp>
      <p:pic>
        <p:nvPicPr>
          <p:cNvPr id="14" name="Picture Placeholder 18">
            <a:extLst>
              <a:ext uri="{FF2B5EF4-FFF2-40B4-BE49-F238E27FC236}">
                <a16:creationId xmlns:a16="http://schemas.microsoft.com/office/drawing/2014/main" xmlns="" id="{965400A9-9001-F443-AB9F-E9239081BAA1}"/>
              </a:ext>
            </a:extLst>
          </p:cNvPr>
          <p:cNvPicPr>
            <a:picLocks noGrp="1" noChangeAspect="1"/>
          </p:cNvPicPr>
          <p:nvPr>
            <p:ph type="pic" sz="quarter" idx="12"/>
          </p:nvPr>
        </p:nvPicPr>
        <p:blipFill rotWithShape="1">
          <a:blip r:embed="rId4"/>
          <a:srcRect l="25142" t="9" r="2121" b="-9"/>
          <a:stretch/>
        </p:blipFill>
        <p:spPr>
          <a:xfrm>
            <a:off x="4787898" y="2304814"/>
            <a:ext cx="3708400" cy="3395663"/>
          </a:xfrm>
        </p:spPr>
      </p:pic>
    </p:spTree>
    <p:extLst>
      <p:ext uri="{BB962C8B-B14F-4D97-AF65-F5344CB8AC3E}">
        <p14:creationId xmlns:p14="http://schemas.microsoft.com/office/powerpoint/2010/main" val="356347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6">
            <a:hlinkClick r:id="" action="ppaction://hlinkshowjump?jump=previousslide"/>
            <a:extLst>
              <a:ext uri="{FF2B5EF4-FFF2-40B4-BE49-F238E27FC236}">
                <a16:creationId xmlns:a16="http://schemas.microsoft.com/office/drawing/2014/main" xmlns="" id="{67836924-0E6A-8643-ACEA-BE81B244BC2D}"/>
              </a:ext>
            </a:extLst>
          </p:cNvPr>
          <p:cNvPicPr>
            <a:picLocks noChangeAspect="1"/>
          </p:cNvPicPr>
          <p:nvPr/>
        </p:nvPicPr>
        <p:blipFill>
          <a:blip r:embed="rId2"/>
          <a:stretch>
            <a:fillRect/>
          </a:stretch>
        </p:blipFill>
        <p:spPr>
          <a:xfrm>
            <a:off x="3111855" y="1067569"/>
            <a:ext cx="3209347" cy="4274951"/>
          </a:xfrm>
          <a:prstGeom prst="rect">
            <a:avLst/>
          </a:prstGeom>
        </p:spPr>
      </p:pic>
    </p:spTree>
    <p:extLst>
      <p:ext uri="{BB962C8B-B14F-4D97-AF65-F5344CB8AC3E}">
        <p14:creationId xmlns:p14="http://schemas.microsoft.com/office/powerpoint/2010/main" val="4035832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AU" sz="2000" dirty="0"/>
              <a:t>UNHCR’s annual Global Trends report shows an average of one person was displaced every two seconds in 2017, with developing countries most affected.</a:t>
            </a:r>
            <a:endParaRPr lang="en-US" sz="2000" dirty="0"/>
          </a:p>
          <a:p>
            <a:endParaRPr lang="en-US" sz="2000" dirty="0"/>
          </a:p>
          <a:p>
            <a:r>
              <a:rPr lang="en-AU" sz="2000" dirty="0"/>
              <a:t>People are forcibly displaced as a result of persecution, conflict, violence, or human rights violations. </a:t>
            </a:r>
            <a:endParaRPr lang="en-US" sz="2000" dirty="0"/>
          </a:p>
        </p:txBody>
      </p:sp>
      <p:sp>
        <p:nvSpPr>
          <p:cNvPr id="6" name="Text Placeholder 12">
            <a:extLst>
              <a:ext uri="{FF2B5EF4-FFF2-40B4-BE49-F238E27FC236}">
                <a16:creationId xmlns:a16="http://schemas.microsoft.com/office/drawing/2014/main" xmlns="" id="{BB736044-50B7-D44E-86D0-FCE62156499F}"/>
              </a:ext>
            </a:extLst>
          </p:cNvPr>
          <p:cNvSpPr txBox="1">
            <a:spLocks/>
          </p:cNvSpPr>
          <p:nvPr/>
        </p:nvSpPr>
        <p:spPr>
          <a:xfrm>
            <a:off x="4787951" y="5373216"/>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900" dirty="0"/>
          </a:p>
        </p:txBody>
      </p:sp>
      <p:sp>
        <p:nvSpPr>
          <p:cNvPr id="7" name="Text Placeholder 3">
            <a:extLst>
              <a:ext uri="{FF2B5EF4-FFF2-40B4-BE49-F238E27FC236}">
                <a16:creationId xmlns:a16="http://schemas.microsoft.com/office/drawing/2014/main" xmlns="" id="{F7D6A4A2-05EE-F34B-BC08-AC550699A21F}"/>
              </a:ext>
            </a:extLst>
          </p:cNvPr>
          <p:cNvSpPr>
            <a:spLocks noGrp="1"/>
          </p:cNvSpPr>
          <p:nvPr>
            <p:ph type="body" sz="quarter" idx="11"/>
          </p:nvPr>
        </p:nvSpPr>
        <p:spPr>
          <a:xfrm>
            <a:off x="4787900" y="5378034"/>
            <a:ext cx="3708399" cy="346841"/>
          </a:xfrm>
        </p:spPr>
        <p:txBody>
          <a:bodyPr/>
          <a:lstStyle/>
          <a:p>
            <a:r>
              <a:rPr lang="en-AU" sz="1000" dirty="0"/>
              <a:t>Bayan, a refugee from Syria in front of her home as she waits for the program’s private bus to take her to the Caritas Education Program, which is at a school 30 minutes away in Jordan. </a:t>
            </a:r>
            <a:r>
              <a:rPr lang="en-AU" sz="1000" b="1" dirty="0"/>
              <a:t>Credit: </a:t>
            </a:r>
            <a:r>
              <a:rPr lang="en-AU" sz="1000" dirty="0"/>
              <a:t>Richard Wainwright, Caritas Australia</a:t>
            </a:r>
          </a:p>
        </p:txBody>
      </p:sp>
      <p:pic>
        <p:nvPicPr>
          <p:cNvPr id="8" name="Picture Placeholder 18">
            <a:extLst>
              <a:ext uri="{FF2B5EF4-FFF2-40B4-BE49-F238E27FC236}">
                <a16:creationId xmlns:a16="http://schemas.microsoft.com/office/drawing/2014/main" xmlns="" id="{6EDFFBF3-5105-3045-9357-40A1C68EFAAC}"/>
              </a:ext>
            </a:extLst>
          </p:cNvPr>
          <p:cNvPicPr>
            <a:picLocks noGrp="1" noChangeAspect="1"/>
          </p:cNvPicPr>
          <p:nvPr>
            <p:ph type="pic" sz="quarter" idx="12"/>
          </p:nvPr>
        </p:nvPicPr>
        <p:blipFill rotWithShape="1">
          <a:blip r:embed="rId3"/>
          <a:srcRect l="25142" t="9" r="2121" b="-9"/>
          <a:stretch/>
        </p:blipFill>
        <p:spPr>
          <a:xfrm>
            <a:off x="4787899" y="1907514"/>
            <a:ext cx="3708400" cy="3395663"/>
          </a:xfrm>
        </p:spPr>
      </p:pic>
      <p:sp>
        <p:nvSpPr>
          <p:cNvPr id="12" name="Freeform 1">
            <a:extLst>
              <a:ext uri="{FF2B5EF4-FFF2-40B4-BE49-F238E27FC236}">
                <a16:creationId xmlns:a16="http://schemas.microsoft.com/office/drawing/2014/main" xmlns="" id="{7476869C-07BF-7441-B5E6-7188DA783E1D}"/>
              </a:ext>
            </a:extLst>
          </p:cNvPr>
          <p:cNvSpPr>
            <a:spLocks noChangeArrowheads="1"/>
          </p:cNvSpPr>
          <p:nvPr/>
        </p:nvSpPr>
        <p:spPr bwMode="auto">
          <a:xfrm>
            <a:off x="3032831" y="73995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68.5 million</a:t>
            </a:r>
          </a:p>
        </p:txBody>
      </p:sp>
    </p:spTree>
    <p:extLst>
      <p:ext uri="{BB962C8B-B14F-4D97-AF65-F5344CB8AC3E}">
        <p14:creationId xmlns:p14="http://schemas.microsoft.com/office/powerpoint/2010/main" val="98192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91590-4F2D-9A46-961B-BDB52D0A2CF6}"/>
              </a:ext>
            </a:extLst>
          </p:cNvPr>
          <p:cNvSpPr>
            <a:spLocks noGrp="1"/>
          </p:cNvSpPr>
          <p:nvPr>
            <p:ph type="title"/>
          </p:nvPr>
        </p:nvSpPr>
        <p:spPr>
          <a:xfrm>
            <a:off x="575037" y="563548"/>
            <a:ext cx="7956748" cy="1143000"/>
          </a:xfrm>
        </p:spPr>
        <p:txBody>
          <a:bodyPr/>
          <a:lstStyle/>
          <a:p>
            <a:r>
              <a:rPr lang="en-US" sz="2800" cap="none" dirty="0"/>
              <a:t>QUESTION 8:</a:t>
            </a:r>
            <a:r>
              <a:rPr lang="en-US" sz="2400" cap="none" dirty="0"/>
              <a:t/>
            </a:r>
            <a:br>
              <a:rPr lang="en-US" sz="2400" cap="none" dirty="0"/>
            </a:br>
            <a:r>
              <a:rPr lang="en-US" sz="2400" cap="none" dirty="0">
                <a:solidFill>
                  <a:schemeClr val="tx1"/>
                </a:solidFill>
              </a:rPr>
              <a:t>What percentage of Australia’s Gross National Income (GNI) was given in Australian Aid in 2018-2019?</a:t>
            </a:r>
          </a:p>
        </p:txBody>
      </p:sp>
      <p:sp>
        <p:nvSpPr>
          <p:cNvPr id="7" name="Rectangle 6">
            <a:hlinkClick r:id="" action="ppaction://hlinkshowjump?jump=nextslide"/>
            <a:extLst>
              <a:ext uri="{FF2B5EF4-FFF2-40B4-BE49-F238E27FC236}">
                <a16:creationId xmlns:a16="http://schemas.microsoft.com/office/drawing/2014/main" xmlns="" id="{D5F34A60-98A0-E847-BBE7-13D94F1A29F4}"/>
              </a:ext>
            </a:extLst>
          </p:cNvPr>
          <p:cNvSpPr/>
          <p:nvPr/>
        </p:nvSpPr>
        <p:spPr>
          <a:xfrm>
            <a:off x="575037" y="2347274"/>
            <a:ext cx="3110845" cy="86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1">
            <a:hlinkClick r:id="" action="ppaction://hlinkshowjump?jump=nextslide"/>
            <a:extLst>
              <a:ext uri="{FF2B5EF4-FFF2-40B4-BE49-F238E27FC236}">
                <a16:creationId xmlns:a16="http://schemas.microsoft.com/office/drawing/2014/main" xmlns="" id="{4594B155-578C-924B-AAB0-FA3F22EE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3.5 %</a:t>
            </a:r>
          </a:p>
        </p:txBody>
      </p:sp>
      <p:sp>
        <p:nvSpPr>
          <p:cNvPr id="9" name="Freeform 1">
            <a:hlinkClick r:id="rId2" action="ppaction://hlinksldjump"/>
            <a:extLst>
              <a:ext uri="{FF2B5EF4-FFF2-40B4-BE49-F238E27FC236}">
                <a16:creationId xmlns:a16="http://schemas.microsoft.com/office/drawing/2014/main" xmlns="" id="{007DA2B2-1D3A-9547-9979-518DF3240A14}"/>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0.22 %</a:t>
            </a:r>
          </a:p>
        </p:txBody>
      </p:sp>
      <p:sp>
        <p:nvSpPr>
          <p:cNvPr id="10" name="Freeform 1">
            <a:hlinkClick r:id="" action="ppaction://hlinkshowjump?jump=nextslide"/>
            <a:extLst>
              <a:ext uri="{FF2B5EF4-FFF2-40B4-BE49-F238E27FC236}">
                <a16:creationId xmlns:a16="http://schemas.microsoft.com/office/drawing/2014/main" xmlns="" id="{52ABDF21-2BBA-214C-AAE8-E220DB051123}"/>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0.7 %</a:t>
            </a:r>
          </a:p>
        </p:txBody>
      </p:sp>
      <p:sp>
        <p:nvSpPr>
          <p:cNvPr id="13" name="Text Placeholder 12">
            <a:extLst>
              <a:ext uri="{FF2B5EF4-FFF2-40B4-BE49-F238E27FC236}">
                <a16:creationId xmlns:a16="http://schemas.microsoft.com/office/drawing/2014/main" xmlns="" id="{FD80FB50-BC0E-144B-B677-057373FAC2C0}"/>
              </a:ext>
            </a:extLst>
          </p:cNvPr>
          <p:cNvSpPr txBox="1">
            <a:spLocks/>
          </p:cNvSpPr>
          <p:nvPr/>
        </p:nvSpPr>
        <p:spPr>
          <a:xfrm>
            <a:off x="4571999" y="5715832"/>
            <a:ext cx="3674911"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900" dirty="0"/>
              <a:t>Caritas Australia's Pacific Program manager Stephanie Lalor talks to men rebuilding their home, following cyclone Pam. The men were given a tarpaulin to make the home more weatherproof while they rebuild. </a:t>
            </a:r>
            <a:r>
              <a:rPr lang="en-AU" sz="900" b="1" dirty="0"/>
              <a:t>Credit: </a:t>
            </a:r>
            <a:r>
              <a:rPr lang="en-AU" sz="900" dirty="0"/>
              <a:t>Mark Mitchell Caritas Aotearoa New Zealand</a:t>
            </a:r>
          </a:p>
        </p:txBody>
      </p:sp>
      <p:pic>
        <p:nvPicPr>
          <p:cNvPr id="14" name="Picture Placeholder 27">
            <a:extLst>
              <a:ext uri="{FF2B5EF4-FFF2-40B4-BE49-F238E27FC236}">
                <a16:creationId xmlns:a16="http://schemas.microsoft.com/office/drawing/2014/main" xmlns="" id="{B9CE56A2-CD37-FB4C-8706-F70AD0E5EC12}"/>
              </a:ext>
            </a:extLst>
          </p:cNvPr>
          <p:cNvPicPr>
            <a:picLocks noChangeAspect="1"/>
          </p:cNvPicPr>
          <p:nvPr/>
        </p:nvPicPr>
        <p:blipFill rotWithShape="1">
          <a:blip r:embed="rId3"/>
          <a:srcRect l="35590" t="10727"/>
          <a:stretch/>
        </p:blipFill>
        <p:spPr>
          <a:xfrm>
            <a:off x="4572000" y="2309361"/>
            <a:ext cx="3674911" cy="3395664"/>
          </a:xfrm>
          <a:prstGeom prst="rect">
            <a:avLst/>
          </a:prstGeom>
        </p:spPr>
      </p:pic>
    </p:spTree>
    <p:extLst>
      <p:ext uri="{BB962C8B-B14F-4D97-AF65-F5344CB8AC3E}">
        <p14:creationId xmlns:p14="http://schemas.microsoft.com/office/powerpoint/2010/main" val="64062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11">
            <a:hlinkClick r:id="" action="ppaction://hlinkshowjump?jump=previousslide"/>
            <a:extLst>
              <a:ext uri="{FF2B5EF4-FFF2-40B4-BE49-F238E27FC236}">
                <a16:creationId xmlns:a16="http://schemas.microsoft.com/office/drawing/2014/main" xmlns="" id="{87F1EC23-2F52-1C44-B3A9-531C939F5D29}"/>
              </a:ext>
            </a:extLst>
          </p:cNvPr>
          <p:cNvPicPr>
            <a:picLocks noChangeAspect="1"/>
          </p:cNvPicPr>
          <p:nvPr/>
        </p:nvPicPr>
        <p:blipFill>
          <a:blip r:embed="rId2"/>
          <a:stretch>
            <a:fillRect/>
          </a:stretch>
        </p:blipFill>
        <p:spPr>
          <a:xfrm>
            <a:off x="3161860" y="1124744"/>
            <a:ext cx="3159342" cy="4208342"/>
          </a:xfrm>
          <a:prstGeom prst="rect">
            <a:avLst/>
          </a:prstGeom>
        </p:spPr>
      </p:pic>
    </p:spTree>
    <p:extLst>
      <p:ext uri="{BB962C8B-B14F-4D97-AF65-F5344CB8AC3E}">
        <p14:creationId xmlns:p14="http://schemas.microsoft.com/office/powerpoint/2010/main" val="1751381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US" sz="2000" dirty="0">
                <a:latin typeface="+mn-lt"/>
              </a:rPr>
              <a:t>Australia committed to give 0.7% of their Gross National Income (GNI) in aid. However, in 2018-2019, Australian Aid stood at a historic low of 0.22% of GNI. The forecast budget predicts it will continue to fall. </a:t>
            </a:r>
          </a:p>
          <a:p>
            <a:endParaRPr lang="en-US" sz="2000" dirty="0">
              <a:solidFill>
                <a:srgbClr val="895297"/>
              </a:solidFill>
            </a:endParaRPr>
          </a:p>
          <a:p>
            <a:endParaRPr lang="en-US" sz="2000" dirty="0">
              <a:solidFill>
                <a:srgbClr val="895297"/>
              </a:solidFill>
            </a:endParaRPr>
          </a:p>
          <a:p>
            <a:endParaRPr lang="en-US" sz="2000" dirty="0">
              <a:solidFill>
                <a:srgbClr val="895297"/>
              </a:solidFill>
            </a:endParaRPr>
          </a:p>
        </p:txBody>
      </p:sp>
      <p:pic>
        <p:nvPicPr>
          <p:cNvPr id="7" name="Picture Placeholder 27">
            <a:extLst>
              <a:ext uri="{FF2B5EF4-FFF2-40B4-BE49-F238E27FC236}">
                <a16:creationId xmlns:a16="http://schemas.microsoft.com/office/drawing/2014/main" xmlns="" id="{1B81F1D0-1304-7843-9101-235D62CDD453}"/>
              </a:ext>
            </a:extLst>
          </p:cNvPr>
          <p:cNvPicPr>
            <a:picLocks noChangeAspect="1"/>
          </p:cNvPicPr>
          <p:nvPr/>
        </p:nvPicPr>
        <p:blipFill rotWithShape="1">
          <a:blip r:embed="rId3"/>
          <a:srcRect l="35590" t="10727"/>
          <a:stretch/>
        </p:blipFill>
        <p:spPr>
          <a:xfrm>
            <a:off x="4644008" y="2055473"/>
            <a:ext cx="3674911" cy="3395664"/>
          </a:xfrm>
          <a:prstGeom prst="rect">
            <a:avLst/>
          </a:prstGeom>
        </p:spPr>
      </p:pic>
      <p:sp>
        <p:nvSpPr>
          <p:cNvPr id="12" name="Text Placeholder 12">
            <a:extLst>
              <a:ext uri="{FF2B5EF4-FFF2-40B4-BE49-F238E27FC236}">
                <a16:creationId xmlns:a16="http://schemas.microsoft.com/office/drawing/2014/main" xmlns="" id="{8E0D769F-F635-954E-A64D-BB125D2154FE}"/>
              </a:ext>
            </a:extLst>
          </p:cNvPr>
          <p:cNvSpPr txBox="1">
            <a:spLocks/>
          </p:cNvSpPr>
          <p:nvPr/>
        </p:nvSpPr>
        <p:spPr>
          <a:xfrm>
            <a:off x="4561349" y="5531113"/>
            <a:ext cx="3674911"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900" dirty="0"/>
              <a:t>Caritas Australia's Pacific Program manager Stephanie Lalor talks to men rebuilding their home, following cyclone Pam, Vanuatu. </a:t>
            </a:r>
          </a:p>
          <a:p>
            <a:pPr marL="0" indent="0">
              <a:buNone/>
            </a:pPr>
            <a:r>
              <a:rPr lang="en-AU" sz="900" b="1" dirty="0"/>
              <a:t>Credit: </a:t>
            </a:r>
            <a:r>
              <a:rPr lang="en-AU" sz="900" dirty="0"/>
              <a:t>Mark Mitchell Caritas Aotearoa New Zealand</a:t>
            </a:r>
          </a:p>
        </p:txBody>
      </p:sp>
      <p:sp>
        <p:nvSpPr>
          <p:cNvPr id="13" name="Freeform 1">
            <a:extLst>
              <a:ext uri="{FF2B5EF4-FFF2-40B4-BE49-F238E27FC236}">
                <a16:creationId xmlns:a16="http://schemas.microsoft.com/office/drawing/2014/main" xmlns="" id="{712A24E3-394E-B941-8E77-35C876A21376}"/>
              </a:ext>
            </a:extLst>
          </p:cNvPr>
          <p:cNvSpPr>
            <a:spLocks noChangeArrowheads="1"/>
          </p:cNvSpPr>
          <p:nvPr/>
        </p:nvSpPr>
        <p:spPr bwMode="auto">
          <a:xfrm>
            <a:off x="3011550" y="553228"/>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0.22 %</a:t>
            </a:r>
          </a:p>
        </p:txBody>
      </p:sp>
    </p:spTree>
    <p:extLst>
      <p:ext uri="{BB962C8B-B14F-4D97-AF65-F5344CB8AC3E}">
        <p14:creationId xmlns:p14="http://schemas.microsoft.com/office/powerpoint/2010/main" val="76169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99792" y="1772816"/>
            <a:ext cx="3456384" cy="3384376"/>
          </a:xfrm>
          <a:prstGeom prst="rect">
            <a:avLst/>
          </a:prstGeom>
        </p:spPr>
        <p:txBody>
          <a:bodyPr/>
          <a:lstStyle/>
          <a:p>
            <a:r>
              <a:rPr lang="en-AU" sz="4000" dirty="0"/>
              <a:t>End poverty</a:t>
            </a:r>
          </a:p>
          <a:p>
            <a:r>
              <a:rPr lang="en-AU" sz="4000" dirty="0"/>
              <a:t>Promote justice</a:t>
            </a:r>
          </a:p>
          <a:p>
            <a:r>
              <a:rPr lang="en-AU" sz="4000" dirty="0"/>
              <a:t>Uphold dignity</a:t>
            </a:r>
          </a:p>
        </p:txBody>
      </p:sp>
    </p:spTree>
    <p:extLst>
      <p:ext uri="{BB962C8B-B14F-4D97-AF65-F5344CB8AC3E}">
        <p14:creationId xmlns:p14="http://schemas.microsoft.com/office/powerpoint/2010/main" val="3765246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09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C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91590-4F2D-9A46-961B-BDB52D0A2CF6}"/>
              </a:ext>
            </a:extLst>
          </p:cNvPr>
          <p:cNvSpPr>
            <a:spLocks noGrp="1"/>
          </p:cNvSpPr>
          <p:nvPr>
            <p:ph type="title"/>
          </p:nvPr>
        </p:nvSpPr>
        <p:spPr>
          <a:xfrm>
            <a:off x="575037" y="563548"/>
            <a:ext cx="7956748" cy="1143000"/>
          </a:xfrm>
        </p:spPr>
        <p:txBody>
          <a:bodyPr/>
          <a:lstStyle/>
          <a:p>
            <a:r>
              <a:rPr lang="en-US" sz="2800" cap="none" dirty="0"/>
              <a:t>QUESTION 1:</a:t>
            </a:r>
            <a:br>
              <a:rPr lang="en-US" sz="2800" cap="none" dirty="0"/>
            </a:br>
            <a:r>
              <a:rPr lang="en-US" sz="2500" cap="none" dirty="0">
                <a:solidFill>
                  <a:schemeClr val="tx1"/>
                </a:solidFill>
              </a:rPr>
              <a:t>Approximately how many people are experiencing extreme poverty with less than US $1.90 a day?</a:t>
            </a:r>
          </a:p>
        </p:txBody>
      </p:sp>
      <p:sp>
        <p:nvSpPr>
          <p:cNvPr id="7" name="Rectangle 6">
            <a:hlinkClick r:id="" action="ppaction://hlinkshowjump?jump=nextslide"/>
            <a:extLst>
              <a:ext uri="{FF2B5EF4-FFF2-40B4-BE49-F238E27FC236}">
                <a16:creationId xmlns:a16="http://schemas.microsoft.com/office/drawing/2014/main" xmlns="" id="{D5F34A60-98A0-E847-BBE7-13D94F1A29F4}"/>
              </a:ext>
            </a:extLst>
          </p:cNvPr>
          <p:cNvSpPr/>
          <p:nvPr/>
        </p:nvSpPr>
        <p:spPr>
          <a:xfrm>
            <a:off x="575037" y="2347274"/>
            <a:ext cx="3110845" cy="86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1">
            <a:hlinkClick r:id="" action="ppaction://hlinkshowjump?jump=nextslide"/>
            <a:extLst>
              <a:ext uri="{FF2B5EF4-FFF2-40B4-BE49-F238E27FC236}">
                <a16:creationId xmlns:a16="http://schemas.microsoft.com/office/drawing/2014/main" xmlns="" id="{4594B155-578C-924B-AAB0-FA3F22EE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250 million </a:t>
            </a:r>
          </a:p>
        </p:txBody>
      </p:sp>
      <p:sp>
        <p:nvSpPr>
          <p:cNvPr id="9" name="Freeform 1">
            <a:hlinkClick r:id="rId2" action="ppaction://hlinksldjump"/>
            <a:extLst>
              <a:ext uri="{FF2B5EF4-FFF2-40B4-BE49-F238E27FC236}">
                <a16:creationId xmlns:a16="http://schemas.microsoft.com/office/drawing/2014/main" xmlns="" id="{007DA2B2-1D3A-9547-9979-518DF3240A14}"/>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736 million </a:t>
            </a:r>
          </a:p>
        </p:txBody>
      </p:sp>
      <p:sp>
        <p:nvSpPr>
          <p:cNvPr id="10" name="Freeform 1">
            <a:hlinkClick r:id="" action="ppaction://hlinkshowjump?jump=nextslide"/>
            <a:extLst>
              <a:ext uri="{FF2B5EF4-FFF2-40B4-BE49-F238E27FC236}">
                <a16:creationId xmlns:a16="http://schemas.microsoft.com/office/drawing/2014/main" xmlns="" id="{52ABDF21-2BBA-214C-AAE8-E220DB051123}"/>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1.5 billion</a:t>
            </a:r>
          </a:p>
        </p:txBody>
      </p:sp>
      <p:sp>
        <p:nvSpPr>
          <p:cNvPr id="13" name="Text Placeholder 12">
            <a:extLst>
              <a:ext uri="{FF2B5EF4-FFF2-40B4-BE49-F238E27FC236}">
                <a16:creationId xmlns:a16="http://schemas.microsoft.com/office/drawing/2014/main" xmlns="" id="{FD80FB50-BC0E-144B-B677-057373FAC2C0}"/>
              </a:ext>
            </a:extLst>
          </p:cNvPr>
          <p:cNvSpPr txBox="1">
            <a:spLocks/>
          </p:cNvSpPr>
          <p:nvPr/>
        </p:nvSpPr>
        <p:spPr>
          <a:xfrm>
            <a:off x="4787925" y="5707365"/>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dirty="0"/>
              <a:t>Caritas Australia and Catholic Relief Services, work in partnership with local NGOs in Cambodia to support families most vulnerable to poverty and alleviate rural and urban poverty. </a:t>
            </a:r>
            <a:r>
              <a:rPr lang="en-AU" sz="1000" b="1" dirty="0"/>
              <a:t>Credit: </a:t>
            </a:r>
            <a:r>
              <a:rPr lang="en-AU" sz="1000" dirty="0"/>
              <a:t>Caritas Australia</a:t>
            </a:r>
          </a:p>
        </p:txBody>
      </p:sp>
      <p:pic>
        <p:nvPicPr>
          <p:cNvPr id="11" name="Picture Placeholder 27">
            <a:extLst>
              <a:ext uri="{FF2B5EF4-FFF2-40B4-BE49-F238E27FC236}">
                <a16:creationId xmlns:a16="http://schemas.microsoft.com/office/drawing/2014/main" xmlns="" id="{07A64C9E-91D0-6342-BFFA-A56C7A7C0ECC}"/>
              </a:ext>
            </a:extLst>
          </p:cNvPr>
          <p:cNvPicPr>
            <a:picLocks noChangeAspect="1"/>
          </p:cNvPicPr>
          <p:nvPr/>
        </p:nvPicPr>
        <p:blipFill rotWithShape="1">
          <a:blip r:embed="rId3">
            <a:extLst>
              <a:ext uri="{28A0092B-C50C-407E-A947-70E740481C1C}">
                <a14:useLocalDpi xmlns:a14="http://schemas.microsoft.com/office/drawing/2010/main" val="0"/>
              </a:ext>
            </a:extLst>
          </a:blip>
          <a:srcRect l="26842" t="9" r="400" b="-9"/>
          <a:stretch/>
        </p:blipFill>
        <p:spPr>
          <a:xfrm>
            <a:off x="4823385" y="2309361"/>
            <a:ext cx="3708400" cy="3395663"/>
          </a:xfrm>
          <a:prstGeom prst="rect">
            <a:avLst/>
          </a:prstGeom>
        </p:spPr>
      </p:pic>
    </p:spTree>
    <p:extLst>
      <p:ext uri="{BB962C8B-B14F-4D97-AF65-F5344CB8AC3E}">
        <p14:creationId xmlns:p14="http://schemas.microsoft.com/office/powerpoint/2010/main" val="371527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5" name="図 4">
            <a:hlinkClick r:id="" action="ppaction://hlinkshowjump?jump=previousslide"/>
            <a:extLst>
              <a:ext uri="{FF2B5EF4-FFF2-40B4-BE49-F238E27FC236}">
                <a16:creationId xmlns:a16="http://schemas.microsoft.com/office/drawing/2014/main" xmlns="" id="{19E37C63-0B8C-3B42-94A1-56448F33D594}"/>
              </a:ext>
            </a:extLst>
          </p:cNvPr>
          <p:cNvPicPr>
            <a:picLocks noChangeAspect="1"/>
          </p:cNvPicPr>
          <p:nvPr/>
        </p:nvPicPr>
        <p:blipFill>
          <a:blip r:embed="rId2"/>
          <a:stretch>
            <a:fillRect/>
          </a:stretch>
        </p:blipFill>
        <p:spPr>
          <a:xfrm>
            <a:off x="3127150" y="1312344"/>
            <a:ext cx="3022383" cy="4025907"/>
          </a:xfrm>
          <a:prstGeom prst="rect">
            <a:avLst/>
          </a:prstGeom>
        </p:spPr>
      </p:pic>
    </p:spTree>
    <p:extLst>
      <p:ext uri="{BB962C8B-B14F-4D97-AF65-F5344CB8AC3E}">
        <p14:creationId xmlns:p14="http://schemas.microsoft.com/office/powerpoint/2010/main" val="210670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US" sz="2000" dirty="0"/>
              <a:t>The world bank defines ‘extreme poverty’ as living on less than the equivalent of US $1.90 per day. Globally the number of people experiencing extreme poverty has declined by more than half, falling from 1.85 billion in 1990 to 736 million in 2015. Most progress has occurred since 2000, with the introduction of the Millennium Development Goals.</a:t>
            </a:r>
          </a:p>
          <a:p>
            <a:endParaRPr lang="en-AU" sz="2000" dirty="0"/>
          </a:p>
          <a:p>
            <a:endParaRPr lang="en-US" sz="2000" dirty="0">
              <a:solidFill>
                <a:srgbClr val="895297"/>
              </a:solidFill>
            </a:endParaRPr>
          </a:p>
        </p:txBody>
      </p:sp>
      <p:sp>
        <p:nvSpPr>
          <p:cNvPr id="4" name="Freeform 1">
            <a:extLst>
              <a:ext uri="{FF2B5EF4-FFF2-40B4-BE49-F238E27FC236}">
                <a16:creationId xmlns:a16="http://schemas.microsoft.com/office/drawing/2014/main" xmlns="" id="{B478494F-FCD9-AE4B-8830-8908AA779856}"/>
              </a:ext>
            </a:extLst>
          </p:cNvPr>
          <p:cNvSpPr>
            <a:spLocks noChangeArrowheads="1"/>
          </p:cNvSpPr>
          <p:nvPr/>
        </p:nvSpPr>
        <p:spPr bwMode="auto">
          <a:xfrm>
            <a:off x="2987824" y="54868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736 million </a:t>
            </a:r>
          </a:p>
        </p:txBody>
      </p:sp>
      <p:sp>
        <p:nvSpPr>
          <p:cNvPr id="6" name="Text Placeholder 12">
            <a:extLst>
              <a:ext uri="{FF2B5EF4-FFF2-40B4-BE49-F238E27FC236}">
                <a16:creationId xmlns:a16="http://schemas.microsoft.com/office/drawing/2014/main" xmlns="" id="{BB736044-50B7-D44E-86D0-FCE62156499F}"/>
              </a:ext>
            </a:extLst>
          </p:cNvPr>
          <p:cNvSpPr txBox="1">
            <a:spLocks/>
          </p:cNvSpPr>
          <p:nvPr/>
        </p:nvSpPr>
        <p:spPr>
          <a:xfrm>
            <a:off x="4787951" y="5373216"/>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dirty="0"/>
              <a:t>Caritas Australia and Catholic Relief Services, work in partnership with local NGOs in Cambodia to support families most vulnerable to poverty and alleviate rural and urban poverty. </a:t>
            </a:r>
            <a:r>
              <a:rPr lang="en-AU" sz="1000" b="1" dirty="0"/>
              <a:t>Credit: </a:t>
            </a:r>
            <a:r>
              <a:rPr lang="en-AU" sz="1000" dirty="0"/>
              <a:t>Caritas Australia</a:t>
            </a:r>
          </a:p>
        </p:txBody>
      </p:sp>
      <p:pic>
        <p:nvPicPr>
          <p:cNvPr id="7" name="Picture Placeholder 27">
            <a:extLst>
              <a:ext uri="{FF2B5EF4-FFF2-40B4-BE49-F238E27FC236}">
                <a16:creationId xmlns:a16="http://schemas.microsoft.com/office/drawing/2014/main" xmlns="" id="{212370E5-DA4C-734D-96A1-204CAC94037B}"/>
              </a:ext>
            </a:extLst>
          </p:cNvPr>
          <p:cNvPicPr>
            <a:picLocks noChangeAspect="1"/>
          </p:cNvPicPr>
          <p:nvPr/>
        </p:nvPicPr>
        <p:blipFill rotWithShape="1">
          <a:blip r:embed="rId3">
            <a:extLst>
              <a:ext uri="{28A0092B-C50C-407E-A947-70E740481C1C}">
                <a14:useLocalDpi xmlns:a14="http://schemas.microsoft.com/office/drawing/2010/main" val="0"/>
              </a:ext>
            </a:extLst>
          </a:blip>
          <a:srcRect l="26842" t="9" r="400" b="-9"/>
          <a:stretch/>
        </p:blipFill>
        <p:spPr>
          <a:xfrm>
            <a:off x="4807949" y="1907514"/>
            <a:ext cx="3708400" cy="3395663"/>
          </a:xfrm>
          <a:prstGeom prst="rect">
            <a:avLst/>
          </a:prstGeom>
        </p:spPr>
      </p:pic>
    </p:spTree>
    <p:extLst>
      <p:ext uri="{BB962C8B-B14F-4D97-AF65-F5344CB8AC3E}">
        <p14:creationId xmlns:p14="http://schemas.microsoft.com/office/powerpoint/2010/main" val="526782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C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D9C6F-511B-574C-A11A-A41CE2168A0F}"/>
              </a:ext>
            </a:extLst>
          </p:cNvPr>
          <p:cNvSpPr>
            <a:spLocks noGrp="1"/>
          </p:cNvSpPr>
          <p:nvPr>
            <p:ph type="title"/>
          </p:nvPr>
        </p:nvSpPr>
        <p:spPr/>
        <p:txBody>
          <a:bodyPr/>
          <a:lstStyle/>
          <a:p>
            <a:r>
              <a:rPr lang="en-US" sz="2800" dirty="0"/>
              <a:t>QUESTION 2:</a:t>
            </a:r>
            <a:br>
              <a:rPr lang="en-US" sz="2800" dirty="0"/>
            </a:br>
            <a:r>
              <a:rPr lang="en-US" sz="2800" cap="none" dirty="0">
                <a:solidFill>
                  <a:schemeClr val="tx1"/>
                </a:solidFill>
              </a:rPr>
              <a:t>How many people do not have safe, clean water close to home?</a:t>
            </a:r>
            <a:r>
              <a:rPr lang="en-US" sz="2800" cap="none" dirty="0"/>
              <a:t/>
            </a:r>
            <a:br>
              <a:rPr lang="en-US" sz="2800" cap="none" dirty="0"/>
            </a:br>
            <a:endParaRPr lang="en-US" sz="2800" dirty="0"/>
          </a:p>
        </p:txBody>
      </p:sp>
      <p:sp>
        <p:nvSpPr>
          <p:cNvPr id="5" name="Rectangle 4">
            <a:extLst>
              <a:ext uri="{FF2B5EF4-FFF2-40B4-BE49-F238E27FC236}">
                <a16:creationId xmlns:a16="http://schemas.microsoft.com/office/drawing/2014/main" xmlns="" id="{77A2E6C4-88DE-C14E-9ACF-2D655C143756}"/>
              </a:ext>
            </a:extLst>
          </p:cNvPr>
          <p:cNvSpPr/>
          <p:nvPr/>
        </p:nvSpPr>
        <p:spPr>
          <a:xfrm>
            <a:off x="4787900" y="5773787"/>
            <a:ext cx="4572000" cy="369332"/>
          </a:xfrm>
          <a:prstGeom prst="rect">
            <a:avLst/>
          </a:prstGeom>
        </p:spPr>
        <p:txBody>
          <a:bodyPr>
            <a:spAutoFit/>
          </a:bodyPr>
          <a:lstStyle/>
          <a:p>
            <a:r>
              <a:rPr lang="en-AU" sz="900" dirty="0"/>
              <a:t>Women carrying home water in Niger.                </a:t>
            </a:r>
          </a:p>
          <a:p>
            <a:r>
              <a:rPr lang="en-AU" sz="900" b="1" dirty="0"/>
              <a:t>Credit: </a:t>
            </a:r>
            <a:r>
              <a:rPr lang="en-AU" sz="900" dirty="0"/>
              <a:t>Catholic Relief Services</a:t>
            </a:r>
          </a:p>
        </p:txBody>
      </p:sp>
      <p:pic>
        <p:nvPicPr>
          <p:cNvPr id="6" name="Picture Placeholder 6">
            <a:extLst>
              <a:ext uri="{FF2B5EF4-FFF2-40B4-BE49-F238E27FC236}">
                <a16:creationId xmlns:a16="http://schemas.microsoft.com/office/drawing/2014/main" xmlns="" id="{BA9D1E24-5599-904C-B83A-9DE8F877857F}"/>
              </a:ext>
            </a:extLst>
          </p:cNvPr>
          <p:cNvPicPr>
            <a:picLocks noChangeAspect="1"/>
          </p:cNvPicPr>
          <p:nvPr/>
        </p:nvPicPr>
        <p:blipFill rotWithShape="1">
          <a:blip r:embed="rId3"/>
          <a:srcRect l="9849" r="9849"/>
          <a:stretch/>
        </p:blipFill>
        <p:spPr>
          <a:xfrm>
            <a:off x="4779443" y="2306518"/>
            <a:ext cx="3708400" cy="3395663"/>
          </a:xfrm>
          <a:prstGeom prst="rect">
            <a:avLst/>
          </a:prstGeom>
        </p:spPr>
      </p:pic>
      <p:sp>
        <p:nvSpPr>
          <p:cNvPr id="7" name="Freeform 1">
            <a:hlinkClick r:id="rId4" action="ppaction://hlinksldjump"/>
            <a:extLst>
              <a:ext uri="{FF2B5EF4-FFF2-40B4-BE49-F238E27FC236}">
                <a16:creationId xmlns:a16="http://schemas.microsoft.com/office/drawing/2014/main" xmlns="" id="{8E637A0A-EC89-BD47-9718-0709315F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844 million </a:t>
            </a:r>
          </a:p>
        </p:txBody>
      </p:sp>
      <p:sp>
        <p:nvSpPr>
          <p:cNvPr id="8" name="Freeform 1">
            <a:hlinkClick r:id="" action="ppaction://hlinkshowjump?jump=nextslide"/>
            <a:extLst>
              <a:ext uri="{FF2B5EF4-FFF2-40B4-BE49-F238E27FC236}">
                <a16:creationId xmlns:a16="http://schemas.microsoft.com/office/drawing/2014/main" xmlns="" id="{C3C6E23C-CB83-634B-9811-71B9D619A4AD}"/>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1.4 billion</a:t>
            </a:r>
          </a:p>
        </p:txBody>
      </p:sp>
      <p:sp>
        <p:nvSpPr>
          <p:cNvPr id="9" name="Freeform 1">
            <a:hlinkClick r:id="" action="ppaction://hlinkshowjump?jump=nextslide"/>
            <a:extLst>
              <a:ext uri="{FF2B5EF4-FFF2-40B4-BE49-F238E27FC236}">
                <a16:creationId xmlns:a16="http://schemas.microsoft.com/office/drawing/2014/main" xmlns="" id="{CE1020FF-6F7E-604A-8B05-CF688E75AAF4}"/>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323 million </a:t>
            </a:r>
          </a:p>
        </p:txBody>
      </p:sp>
    </p:spTree>
    <p:extLst>
      <p:ext uri="{BB962C8B-B14F-4D97-AF65-F5344CB8AC3E}">
        <p14:creationId xmlns:p14="http://schemas.microsoft.com/office/powerpoint/2010/main" val="298440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a:hlinkClick r:id="" action="ppaction://hlinkshowjump?jump=previousslide"/>
            <a:extLst>
              <a:ext uri="{FF2B5EF4-FFF2-40B4-BE49-F238E27FC236}">
                <a16:creationId xmlns:a16="http://schemas.microsoft.com/office/drawing/2014/main" xmlns="" id="{0A521459-11DA-C54E-8121-B05DC8D5ECFB}"/>
              </a:ext>
            </a:extLst>
          </p:cNvPr>
          <p:cNvSpPr/>
          <p:nvPr/>
        </p:nvSpPr>
        <p:spPr bwMode="auto">
          <a:xfrm>
            <a:off x="2532954" y="5106716"/>
            <a:ext cx="3788248" cy="1062814"/>
          </a:xfrm>
          <a:prstGeom prst="leftArrow">
            <a:avLst/>
          </a:prstGeom>
          <a:solidFill>
            <a:srgbClr val="006C71"/>
          </a:solidFill>
          <a:ln w="19050">
            <a:solidFill>
              <a:srgbClr val="006C71"/>
            </a:solidFill>
          </a:ln>
          <a:effectLst/>
        </p:spPr>
        <p:txBody>
          <a:bodyPr wrap="none" rtlCol="0" anchor="ctr"/>
          <a:lstStyle/>
          <a:p>
            <a:pPr algn="ctr"/>
            <a:endParaRPr lang="en-US"/>
          </a:p>
        </p:txBody>
      </p:sp>
      <p:sp>
        <p:nvSpPr>
          <p:cNvPr id="3" name="Title 2"/>
          <p:cNvSpPr>
            <a:spLocks noGrp="1"/>
          </p:cNvSpPr>
          <p:nvPr>
            <p:ph type="title"/>
          </p:nvPr>
        </p:nvSpPr>
        <p:spPr>
          <a:xfrm>
            <a:off x="1145954" y="491617"/>
            <a:ext cx="6984776" cy="1143000"/>
          </a:xfrm>
          <a:prstGeom prst="rect">
            <a:avLst/>
          </a:prstGeom>
        </p:spPr>
        <p:txBody>
          <a:bodyPr/>
          <a:lstStyle/>
          <a:p>
            <a:r>
              <a:rPr lang="en-AU" dirty="0"/>
              <a:t>Incorrect, TRY AGAIN!</a:t>
            </a:r>
            <a:r>
              <a:rPr lang="en-AU" dirty="0">
                <a:solidFill>
                  <a:srgbClr val="006A8A"/>
                </a:solidFill>
              </a:rPr>
              <a:t/>
            </a:r>
            <a:br>
              <a:rPr lang="en-AU" dirty="0">
                <a:solidFill>
                  <a:srgbClr val="006A8A"/>
                </a:solidFill>
              </a:rPr>
            </a:br>
            <a:endParaRPr lang="en-AU" dirty="0">
              <a:solidFill>
                <a:srgbClr val="006A8A"/>
              </a:solidFill>
            </a:endParaRPr>
          </a:p>
        </p:txBody>
      </p:sp>
      <p:pic>
        <p:nvPicPr>
          <p:cNvPr id="6" name="図 10">
            <a:hlinkClick r:id="" action="ppaction://hlinkshowjump?jump=previousslide"/>
            <a:extLst>
              <a:ext uri="{FF2B5EF4-FFF2-40B4-BE49-F238E27FC236}">
                <a16:creationId xmlns:a16="http://schemas.microsoft.com/office/drawing/2014/main" xmlns="" id="{9DA150AB-71D1-554A-BB8F-378D37E72982}"/>
              </a:ext>
            </a:extLst>
          </p:cNvPr>
          <p:cNvPicPr>
            <a:picLocks noChangeAspect="1"/>
          </p:cNvPicPr>
          <p:nvPr/>
        </p:nvPicPr>
        <p:blipFill>
          <a:blip r:embed="rId2"/>
          <a:stretch>
            <a:fillRect/>
          </a:stretch>
        </p:blipFill>
        <p:spPr>
          <a:xfrm>
            <a:off x="3166544" y="1196752"/>
            <a:ext cx="3154658" cy="4202101"/>
          </a:xfrm>
          <a:prstGeom prst="rect">
            <a:avLst/>
          </a:prstGeom>
        </p:spPr>
      </p:pic>
    </p:spTree>
    <p:extLst>
      <p:ext uri="{BB962C8B-B14F-4D97-AF65-F5344CB8AC3E}">
        <p14:creationId xmlns:p14="http://schemas.microsoft.com/office/powerpoint/2010/main" val="284272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A5ACF4-89E6-ED4C-9BC7-BB5E3EC70A08}"/>
              </a:ext>
            </a:extLst>
          </p:cNvPr>
          <p:cNvSpPr>
            <a:spLocks noGrp="1"/>
          </p:cNvSpPr>
          <p:nvPr>
            <p:ph type="body" sz="quarter" idx="10"/>
          </p:nvPr>
        </p:nvSpPr>
        <p:spPr>
          <a:xfrm>
            <a:off x="539552" y="1907514"/>
            <a:ext cx="4104456" cy="4397258"/>
          </a:xfrm>
        </p:spPr>
        <p:txBody>
          <a:bodyPr/>
          <a:lstStyle/>
          <a:p>
            <a:r>
              <a:rPr lang="en-US" sz="2000" dirty="0"/>
              <a:t>In Australia, many of us are fortunate enough to be able to simply turn on a tap; 844 million other people do not have this luxury. Nearly half of all people using unimproved sources live in sub-Saharan Africa, while one-fifth live in South Asia. </a:t>
            </a:r>
          </a:p>
          <a:p>
            <a:endParaRPr lang="en-US" sz="2000" dirty="0">
              <a:solidFill>
                <a:srgbClr val="895297"/>
              </a:solidFill>
            </a:endParaRPr>
          </a:p>
        </p:txBody>
      </p:sp>
      <p:sp>
        <p:nvSpPr>
          <p:cNvPr id="6" name="Text Placeholder 12">
            <a:extLst>
              <a:ext uri="{FF2B5EF4-FFF2-40B4-BE49-F238E27FC236}">
                <a16:creationId xmlns:a16="http://schemas.microsoft.com/office/drawing/2014/main" xmlns="" id="{BB736044-50B7-D44E-86D0-FCE62156499F}"/>
              </a:ext>
            </a:extLst>
          </p:cNvPr>
          <p:cNvSpPr txBox="1">
            <a:spLocks/>
          </p:cNvSpPr>
          <p:nvPr/>
        </p:nvSpPr>
        <p:spPr>
          <a:xfrm>
            <a:off x="4787951" y="5373216"/>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900" dirty="0"/>
          </a:p>
        </p:txBody>
      </p:sp>
      <p:sp>
        <p:nvSpPr>
          <p:cNvPr id="7" name="Freeform 1">
            <a:extLst>
              <a:ext uri="{FF2B5EF4-FFF2-40B4-BE49-F238E27FC236}">
                <a16:creationId xmlns:a16="http://schemas.microsoft.com/office/drawing/2014/main" xmlns="" id="{FE2B44F1-047E-2947-92D5-CB477544A0D4}"/>
              </a:ext>
            </a:extLst>
          </p:cNvPr>
          <p:cNvSpPr>
            <a:spLocks noChangeArrowheads="1"/>
          </p:cNvSpPr>
          <p:nvPr/>
        </p:nvSpPr>
        <p:spPr bwMode="auto">
          <a:xfrm>
            <a:off x="2915816" y="47667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844 million </a:t>
            </a:r>
          </a:p>
        </p:txBody>
      </p:sp>
      <p:pic>
        <p:nvPicPr>
          <p:cNvPr id="8" name="Picture Placeholder 6">
            <a:extLst>
              <a:ext uri="{FF2B5EF4-FFF2-40B4-BE49-F238E27FC236}">
                <a16:creationId xmlns:a16="http://schemas.microsoft.com/office/drawing/2014/main" xmlns="" id="{8E0043E1-1AC0-284F-86C0-E88165A26A89}"/>
              </a:ext>
            </a:extLst>
          </p:cNvPr>
          <p:cNvPicPr>
            <a:picLocks noChangeAspect="1"/>
          </p:cNvPicPr>
          <p:nvPr/>
        </p:nvPicPr>
        <p:blipFill rotWithShape="1">
          <a:blip r:embed="rId3"/>
          <a:srcRect l="9849" r="9849"/>
          <a:stretch/>
        </p:blipFill>
        <p:spPr>
          <a:xfrm>
            <a:off x="4756012" y="1977553"/>
            <a:ext cx="3708400" cy="3395663"/>
          </a:xfrm>
          <a:prstGeom prst="rect">
            <a:avLst/>
          </a:prstGeom>
        </p:spPr>
      </p:pic>
      <p:sp>
        <p:nvSpPr>
          <p:cNvPr id="9" name="Rectangle 8">
            <a:extLst>
              <a:ext uri="{FF2B5EF4-FFF2-40B4-BE49-F238E27FC236}">
                <a16:creationId xmlns:a16="http://schemas.microsoft.com/office/drawing/2014/main" xmlns="" id="{12CB2871-9EAF-EF42-B98A-9290BD7F36E0}"/>
              </a:ext>
            </a:extLst>
          </p:cNvPr>
          <p:cNvSpPr/>
          <p:nvPr/>
        </p:nvSpPr>
        <p:spPr>
          <a:xfrm>
            <a:off x="4756012" y="5373216"/>
            <a:ext cx="4572000" cy="369332"/>
          </a:xfrm>
          <a:prstGeom prst="rect">
            <a:avLst/>
          </a:prstGeom>
        </p:spPr>
        <p:txBody>
          <a:bodyPr>
            <a:spAutoFit/>
          </a:bodyPr>
          <a:lstStyle/>
          <a:p>
            <a:r>
              <a:rPr lang="en-AU" sz="900" dirty="0"/>
              <a:t>Women carrying home water in Niger.                </a:t>
            </a:r>
          </a:p>
          <a:p>
            <a:r>
              <a:rPr lang="en-AU" sz="900" b="1" dirty="0"/>
              <a:t>Credit: </a:t>
            </a:r>
            <a:r>
              <a:rPr lang="en-AU" sz="900" dirty="0"/>
              <a:t>Catholic Relief Services</a:t>
            </a:r>
          </a:p>
        </p:txBody>
      </p:sp>
    </p:spTree>
    <p:extLst>
      <p:ext uri="{BB962C8B-B14F-4D97-AF65-F5344CB8AC3E}">
        <p14:creationId xmlns:p14="http://schemas.microsoft.com/office/powerpoint/2010/main" val="417295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D9C6F-511B-574C-A11A-A41CE2168A0F}"/>
              </a:ext>
            </a:extLst>
          </p:cNvPr>
          <p:cNvSpPr>
            <a:spLocks noGrp="1"/>
          </p:cNvSpPr>
          <p:nvPr>
            <p:ph type="title"/>
          </p:nvPr>
        </p:nvSpPr>
        <p:spPr/>
        <p:txBody>
          <a:bodyPr/>
          <a:lstStyle/>
          <a:p>
            <a:r>
              <a:rPr lang="en-US" sz="2800" dirty="0"/>
              <a:t>QUESTION 3:</a:t>
            </a:r>
            <a:br>
              <a:rPr lang="en-US" sz="2800" dirty="0"/>
            </a:br>
            <a:r>
              <a:rPr lang="en-US" sz="2800" cap="none" dirty="0">
                <a:solidFill>
                  <a:schemeClr val="tx1"/>
                </a:solidFill>
              </a:rPr>
              <a:t>How many people do not have access to a decent toilet of their own? </a:t>
            </a:r>
            <a:r>
              <a:rPr lang="en-US" sz="2800" cap="none" dirty="0"/>
              <a:t/>
            </a:r>
            <a:br>
              <a:rPr lang="en-US" sz="2800" cap="none" dirty="0"/>
            </a:br>
            <a:endParaRPr lang="en-US" sz="2800" dirty="0"/>
          </a:p>
        </p:txBody>
      </p:sp>
      <p:sp>
        <p:nvSpPr>
          <p:cNvPr id="7" name="Freeform 1">
            <a:hlinkClick r:id="" action="ppaction://hlinkshowjump?jump=nextslide"/>
            <a:extLst>
              <a:ext uri="{FF2B5EF4-FFF2-40B4-BE49-F238E27FC236}">
                <a16:creationId xmlns:a16="http://schemas.microsoft.com/office/drawing/2014/main" xmlns="" id="{8E637A0A-EC89-BD47-9718-0709315F072E}"/>
              </a:ext>
            </a:extLst>
          </p:cNvPr>
          <p:cNvSpPr>
            <a:spLocks noChangeArrowheads="1"/>
          </p:cNvSpPr>
          <p:nvPr/>
        </p:nvSpPr>
        <p:spPr bwMode="auto">
          <a:xfrm>
            <a:off x="701575" y="2309362"/>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r>
              <a:rPr lang="en-US" sz="2800" b="1" dirty="0"/>
              <a:t>a) 785 million </a:t>
            </a:r>
          </a:p>
        </p:txBody>
      </p:sp>
      <p:sp>
        <p:nvSpPr>
          <p:cNvPr id="8" name="Freeform 1">
            <a:hlinkClick r:id="" action="ppaction://hlinkshowjump?jump=nextslide"/>
            <a:extLst>
              <a:ext uri="{FF2B5EF4-FFF2-40B4-BE49-F238E27FC236}">
                <a16:creationId xmlns:a16="http://schemas.microsoft.com/office/drawing/2014/main" xmlns="" id="{C3C6E23C-CB83-634B-9811-71B9D619A4AD}"/>
              </a:ext>
            </a:extLst>
          </p:cNvPr>
          <p:cNvSpPr>
            <a:spLocks noChangeArrowheads="1"/>
          </p:cNvSpPr>
          <p:nvPr/>
        </p:nvSpPr>
        <p:spPr bwMode="auto">
          <a:xfrm>
            <a:off x="701573" y="3609200"/>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r>
              <a:rPr lang="en-US" sz="2800" b="1" dirty="0"/>
              <a:t>b) 1.8 billion</a:t>
            </a:r>
          </a:p>
        </p:txBody>
      </p:sp>
      <p:sp>
        <p:nvSpPr>
          <p:cNvPr id="9" name="Freeform 1">
            <a:hlinkClick r:id="rId3" action="ppaction://hlinksldjump"/>
            <a:extLst>
              <a:ext uri="{FF2B5EF4-FFF2-40B4-BE49-F238E27FC236}">
                <a16:creationId xmlns:a16="http://schemas.microsoft.com/office/drawing/2014/main" xmlns="" id="{CE1020FF-6F7E-604A-8B05-CF688E75AAF4}"/>
              </a:ext>
            </a:extLst>
          </p:cNvPr>
          <p:cNvSpPr>
            <a:spLocks noChangeArrowheads="1"/>
          </p:cNvSpPr>
          <p:nvPr/>
        </p:nvSpPr>
        <p:spPr bwMode="auto">
          <a:xfrm>
            <a:off x="701574" y="4909039"/>
            <a:ext cx="3078337" cy="79598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r>
              <a:rPr lang="en-US" sz="2800" b="1" dirty="0"/>
              <a:t>c) 2.3 billion </a:t>
            </a:r>
          </a:p>
        </p:txBody>
      </p:sp>
      <p:pic>
        <p:nvPicPr>
          <p:cNvPr id="10" name="Picture Placeholder 6">
            <a:extLst>
              <a:ext uri="{FF2B5EF4-FFF2-40B4-BE49-F238E27FC236}">
                <a16:creationId xmlns:a16="http://schemas.microsoft.com/office/drawing/2014/main" xmlns="" id="{82538959-47AD-094D-A374-FC4F127AF4DD}"/>
              </a:ext>
            </a:extLst>
          </p:cNvPr>
          <p:cNvPicPr>
            <a:picLocks noChangeAspect="1"/>
          </p:cNvPicPr>
          <p:nvPr/>
        </p:nvPicPr>
        <p:blipFill rotWithShape="1">
          <a:blip r:embed="rId4"/>
          <a:srcRect l="8100" r="8100"/>
          <a:stretch/>
        </p:blipFill>
        <p:spPr>
          <a:xfrm>
            <a:off x="4787900" y="2300089"/>
            <a:ext cx="3708400" cy="3395663"/>
          </a:xfrm>
          <a:prstGeom prst="rect">
            <a:avLst/>
          </a:prstGeom>
        </p:spPr>
      </p:pic>
      <p:sp>
        <p:nvSpPr>
          <p:cNvPr id="11" name="Text Placeholder 12">
            <a:extLst>
              <a:ext uri="{FF2B5EF4-FFF2-40B4-BE49-F238E27FC236}">
                <a16:creationId xmlns:a16="http://schemas.microsoft.com/office/drawing/2014/main" xmlns="" id="{73C126A9-08EB-6E4C-921C-D67D2B75CAE8}"/>
              </a:ext>
            </a:extLst>
          </p:cNvPr>
          <p:cNvSpPr txBox="1">
            <a:spLocks/>
          </p:cNvSpPr>
          <p:nvPr/>
        </p:nvSpPr>
        <p:spPr>
          <a:xfrm>
            <a:off x="4787791" y="5730848"/>
            <a:ext cx="37083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900" dirty="0"/>
              <a:t>A hanging latrine in Bangladesh. </a:t>
            </a:r>
            <a:r>
              <a:rPr lang="en-AU" sz="900" b="1" dirty="0"/>
              <a:t>Credit: </a:t>
            </a:r>
            <a:r>
              <a:rPr lang="en-AU" sz="900" dirty="0"/>
              <a:t>Adam Hart-Davis</a:t>
            </a:r>
          </a:p>
        </p:txBody>
      </p:sp>
    </p:spTree>
    <p:extLst>
      <p:ext uri="{BB962C8B-B14F-4D97-AF65-F5344CB8AC3E}">
        <p14:creationId xmlns:p14="http://schemas.microsoft.com/office/powerpoint/2010/main" val="3125430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0723d38cd10320af5fa5f67bb8bd578">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04e68461d7bccf0d00d2c3bec6b3d96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3"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escription0 xmlns="041f561b-787a-4331-b8c2-4f8b42e141f3">A global poverty quiz for primary and secondary students.</Description0>
    <Document_x0020_Status xmlns="041f561b-787a-4331-b8c2-4f8b42e141f3">Approved for use outside CA</Document_x0020_Status>
    <Used_x0020_for xmlns="041f561b-787a-4331-b8c2-4f8b42e141f3">
      <Value>Just Leadership Day</Value>
      <Value>Immersion</Value>
      <Value>Teacher PD</Value>
      <Value>Tertiary</Value>
    </Used_x0020_for>
    <Resource_x0020_Type xmlns="041f561b-787a-4331-b8c2-4f8b42e141f3">Quiz</Resource_x0020_Type>
    <Audience xmlns="041f561b-787a-4331-b8c2-4f8b42e141f3">
      <Value>Middle Primary</Value>
      <Value>Upper Primary</Value>
      <Value>Lower Secondary</Value>
      <Value>Middle Secondary</Value>
      <Value>Senior Secondary</Value>
      <Value>Teacher</Value>
      <Value>Tertiary</Value>
    </Audience>
    <Calendar_x0020_Year xmlns="041f561b-787a-4331-b8c2-4f8b42e141f3">2018</Calendar_x0020_Year>
    <Topic xmlns="041f561b-787a-4331-b8c2-4f8b42e141f3">
      <Value>Poverty, Aid and Development</Value>
    </Topic>
    <_dlc_DocId xmlns="e628dbc2-5780-4aa6-b59e-b4a165ad8118">3XVCYASFVK3Q-205-1238</_dlc_DocId>
    <_dlc_DocIdUrl xmlns="e628dbc2-5780-4aa6-b59e-b4a165ad8118">
      <Url>http://aimstest.caritas.org.au/sites/community/education/resources/_layouts/DocIdRedir.aspx?ID=3XVCYASFVK3Q-205-1238</Url>
      <Description>3XVCYASFVK3Q-205-1238</Description>
    </_dlc_DocIdUrl>
  </documentManagement>
</p:properties>
</file>

<file path=customXml/itemProps1.xml><?xml version="1.0" encoding="utf-8"?>
<ds:datastoreItem xmlns:ds="http://schemas.openxmlformats.org/officeDocument/2006/customXml" ds:itemID="{7010F89C-9F27-40E2-B07B-DA746ED61B30}"/>
</file>

<file path=customXml/itemProps2.xml><?xml version="1.0" encoding="utf-8"?>
<ds:datastoreItem xmlns:ds="http://schemas.openxmlformats.org/officeDocument/2006/customXml" ds:itemID="{CD8217AB-2BDD-4327-9A01-86A738A1BD9C}"/>
</file>

<file path=customXml/itemProps3.xml><?xml version="1.0" encoding="utf-8"?>
<ds:datastoreItem xmlns:ds="http://schemas.openxmlformats.org/officeDocument/2006/customXml" ds:itemID="{5D736558-4ABF-4645-934C-57E66E7CFCB3}"/>
</file>

<file path=customXml/itemProps4.xml><?xml version="1.0" encoding="utf-8"?>
<ds:datastoreItem xmlns:ds="http://schemas.openxmlformats.org/officeDocument/2006/customXml" ds:itemID="{79CE9FC7-F488-4CBC-BC57-3C13B4B4EA8E}"/>
</file>

<file path=docProps/app.xml><?xml version="1.0" encoding="utf-8"?>
<Properties xmlns="http://schemas.openxmlformats.org/officeDocument/2006/extended-properties" xmlns:vt="http://schemas.openxmlformats.org/officeDocument/2006/docPropsVTypes">
  <Template>Foundry.thmx</Template>
  <TotalTime>2360</TotalTime>
  <Words>1306</Words>
  <Application>Microsoft Office PowerPoint</Application>
  <PresentationFormat>On-screen Show (4:3)</PresentationFormat>
  <Paragraphs>159</Paragraphs>
  <Slides>28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Felt Tip Roman</vt:lpstr>
      <vt:lpstr>Roboto light</vt:lpstr>
      <vt:lpstr>Office Theme</vt:lpstr>
      <vt:lpstr>Global POVERTY QUIZ       </vt:lpstr>
      <vt:lpstr>Instructions </vt:lpstr>
      <vt:lpstr>QUESTION 1: Approximately how many people are experiencing extreme poverty with less than US $1.90 a day?</vt:lpstr>
      <vt:lpstr>Incorrect, TRY AGAIN! </vt:lpstr>
      <vt:lpstr>PowerPoint Presentation</vt:lpstr>
      <vt:lpstr>QUESTION 2: How many people do not have safe, clean water close to home? </vt:lpstr>
      <vt:lpstr>Incorrect, TRY AGAIN! </vt:lpstr>
      <vt:lpstr>PowerPoint Presentation</vt:lpstr>
      <vt:lpstr>QUESTION 3: How many people do not have access to a decent toilet of their own?  </vt:lpstr>
      <vt:lpstr>Incorrect, TRY AGAIN! </vt:lpstr>
      <vt:lpstr>PowerPoint Presentation</vt:lpstr>
      <vt:lpstr>QUESTION 4: How many people worldwide suffer from malnutrition?</vt:lpstr>
      <vt:lpstr>Incorrect, TRY AGAIN! </vt:lpstr>
      <vt:lpstr>PowerPoint Presentation</vt:lpstr>
      <vt:lpstr>QUESTION 5: How many primary school aged children are not going to school around the world?</vt:lpstr>
      <vt:lpstr>Incorrect, TRY AGAIN! </vt:lpstr>
      <vt:lpstr>PowerPoint Presentation</vt:lpstr>
      <vt:lpstr>QUESTION 6: How many children die each year before the age of five?</vt:lpstr>
      <vt:lpstr>Incorrect, TRY AGAIN! </vt:lpstr>
      <vt:lpstr>PowerPoint Presentation</vt:lpstr>
      <vt:lpstr>QUESTION 7: How many people have been forcibly displaced from their homes worldwide?</vt:lpstr>
      <vt:lpstr>Incorrect, TRY AGAIN! </vt:lpstr>
      <vt:lpstr>PowerPoint Presentation</vt:lpstr>
      <vt:lpstr>QUESTION 8: What percentage of Australia’s Gross National Income (GNI) was given in Australian Aid in 2018-2019?</vt:lpstr>
      <vt:lpstr>Incorrect, TRY AGAIN!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Patrizia Luna</cp:lastModifiedBy>
  <cp:revision>171</cp:revision>
  <dcterms:created xsi:type="dcterms:W3CDTF">2014-11-30T23:21:17Z</dcterms:created>
  <dcterms:modified xsi:type="dcterms:W3CDTF">2019-02-01T01:01:53Z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0x0101003BB767A26C87A8429349E100999E60C0</vt:lpwstr>
  </property>
  <property fmtid="{D5CDD505-2E9C-101B-9397-08002B2CF9AE}" pid="3" name="_dlc_DocIdItemGuid">
    <vt:lpwstr>9f9b610e-201c-45da-9250-db96e9f8a379</vt:lpwstr>
  </property>
</Properties>
</file>