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</p:sldMasterIdLst>
  <p:notesMasterIdLst>
    <p:notesMasterId r:id="rId26"/>
  </p:notesMasterIdLst>
  <p:handoutMasterIdLst>
    <p:handoutMasterId r:id="rId27"/>
  </p:handoutMasterIdLst>
  <p:sldIdLst>
    <p:sldId id="256" r:id="rId5"/>
    <p:sldId id="261" r:id="rId6"/>
    <p:sldId id="262" r:id="rId7"/>
    <p:sldId id="273" r:id="rId8"/>
    <p:sldId id="326" r:id="rId9"/>
    <p:sldId id="274" r:id="rId10"/>
    <p:sldId id="322" r:id="rId11"/>
    <p:sldId id="275" r:id="rId12"/>
    <p:sldId id="321" r:id="rId13"/>
    <p:sldId id="318" r:id="rId14"/>
    <p:sldId id="276" r:id="rId15"/>
    <p:sldId id="319" r:id="rId16"/>
    <p:sldId id="323" r:id="rId17"/>
    <p:sldId id="324" r:id="rId18"/>
    <p:sldId id="278" r:id="rId19"/>
    <p:sldId id="279" r:id="rId20"/>
    <p:sldId id="325" r:id="rId21"/>
    <p:sldId id="317" r:id="rId22"/>
    <p:sldId id="320" r:id="rId23"/>
    <p:sldId id="316" r:id="rId24"/>
    <p:sldId id="27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" initials="N" lastIdx="1" clrIdx="0">
    <p:extLst>
      <p:ext uri="{19B8F6BF-5375-455C-9EA6-DF929625EA0E}">
        <p15:presenceInfo xmlns:p15="http://schemas.microsoft.com/office/powerpoint/2012/main" userId="Nico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18A"/>
    <a:srgbClr val="63B1A4"/>
    <a:srgbClr val="0C244C"/>
    <a:srgbClr val="D86075"/>
    <a:srgbClr val="C3DDD7"/>
    <a:srgbClr val="CD594F"/>
    <a:srgbClr val="82B5B8"/>
    <a:srgbClr val="FBC858"/>
    <a:srgbClr val="004751"/>
    <a:srgbClr val="68C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3503" autoAdjust="0"/>
  </p:normalViewPr>
  <p:slideViewPr>
    <p:cSldViewPr snapToObjects="1" showGuides="1">
      <p:cViewPr varScale="1">
        <p:scale>
          <a:sx n="83" d="100"/>
          <a:sy n="83" d="100"/>
        </p:scale>
        <p:origin x="102" y="1068"/>
      </p:cViewPr>
      <p:guideLst>
        <p:guide orient="horz" pos="2795"/>
        <p:guide orient="horz" pos="4020"/>
        <p:guide pos="5352"/>
        <p:guide pos="70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1" d="100"/>
          <a:sy n="81" d="100"/>
        </p:scale>
        <p:origin x="259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601E1-AFEE-AA40-B9D6-E7C3110FECAB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689D6-08F4-9246-8340-6E1C330F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7270C-4AD2-3848-B52F-626C968E72C5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07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4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2D03C4-E117-484F-81D3-479BECBE7857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D1CEC8-FE6C-C547-8A44-EA0E876652E9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8" name="Freeform: Shape 6">
              <a:extLst>
                <a:ext uri="{FF2B5EF4-FFF2-40B4-BE49-F238E27FC236}">
                  <a16:creationId xmlns:a16="http://schemas.microsoft.com/office/drawing/2014/main" id="{7B32C52B-801B-C247-90DF-E05E9D49F22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5AB615-4C18-914D-8AC1-6B779BB3533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7A8CDFC4-1C1E-4848-B87C-A6BB053FF887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43A62944-0409-8E44-9C40-AB5870860DE5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9">
                <a:extLst>
                  <a:ext uri="{FF2B5EF4-FFF2-40B4-BE49-F238E27FC236}">
                    <a16:creationId xmlns:a16="http://schemas.microsoft.com/office/drawing/2014/main" id="{96733F5D-E834-6745-A36D-EC5FE82ECD38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10">
                <a:extLst>
                  <a:ext uri="{FF2B5EF4-FFF2-40B4-BE49-F238E27FC236}">
                    <a16:creationId xmlns:a16="http://schemas.microsoft.com/office/drawing/2014/main" id="{C94B10BE-C81B-E24A-8B6A-1545902DFB5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59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552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9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D8607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208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C3DDD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0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24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262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20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1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1948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90BFB3-EC0B-43C9-8785-66A80B238BA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79418" y="-544029"/>
            <a:ext cx="1944215" cy="1943988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3" name="Freeform: Shape 6">
              <a:extLst>
                <a:ext uri="{FF2B5EF4-FFF2-40B4-BE49-F238E27FC236}">
                  <a16:creationId xmlns:a16="http://schemas.microsoft.com/office/drawing/2014/main" id="{B4A961C7-5B31-4351-9632-CF7178361ED8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EC35CF-3A7E-4FB7-8AE6-EDBF19125C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5" name="Freeform: Shape 7">
                <a:extLst>
                  <a:ext uri="{FF2B5EF4-FFF2-40B4-BE49-F238E27FC236}">
                    <a16:creationId xmlns:a16="http://schemas.microsoft.com/office/drawing/2014/main" id="{D37BB182-AC2F-47F6-AB03-3801E8FED2DB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6" name="Freeform: Shape 8">
                <a:extLst>
                  <a:ext uri="{FF2B5EF4-FFF2-40B4-BE49-F238E27FC236}">
                    <a16:creationId xmlns:a16="http://schemas.microsoft.com/office/drawing/2014/main" id="{A0D8CA0D-0557-4949-BCDD-5AB334E6D5F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7" name="Freeform: Shape 9">
                <a:extLst>
                  <a:ext uri="{FF2B5EF4-FFF2-40B4-BE49-F238E27FC236}">
                    <a16:creationId xmlns:a16="http://schemas.microsoft.com/office/drawing/2014/main" id="{EECC07F3-D276-4B37-8667-E16E7CD2B68F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9" name="Freeform: Shape 10">
                <a:extLst>
                  <a:ext uri="{FF2B5EF4-FFF2-40B4-BE49-F238E27FC236}">
                    <a16:creationId xmlns:a16="http://schemas.microsoft.com/office/drawing/2014/main" id="{4A4581B8-9046-4BB5-8C39-7529853370D3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86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14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1948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95DA3EC-004A-4445-AD27-45ABC57A49A9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26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bg>
      <p:bgPr>
        <a:solidFill>
          <a:srgbClr val="D8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90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5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757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9727188-CADF-AB4C-9249-B8FF11DB1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ED5AAC2-A68E-DF4F-BA18-AC7D294867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38F181-0B81-2347-8BCE-C5AB8CE3A3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3202EFA-E4D7-604A-9FDD-137B74F3D5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8E09726-2E48-E342-8EC9-CD24A905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17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F9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8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C78746F-8078-0245-9577-F1761223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6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224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403EF0-98D8-6B4B-B1CE-3A22FD24B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2D6F13C-AB98-FA45-9ED4-003FACDBB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82F49C-297E-5140-9598-28E9540B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1044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338347"/>
            <a:ext cx="6087237" cy="819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55D99-04FC-9E43-8704-13C14E52B367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4168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62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408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D8473A-26AF-C249-A308-51D1233C19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C347D0D-9ADF-F04D-A7A9-763015C2F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38317EF-8420-7944-BC72-E01F1749B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5B2FE88-A057-1C45-BF75-BA661C6AE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A588400-871F-F44A-B832-D2DAB6AF61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F1C8C285-4546-2C4E-8423-946982299F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552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731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501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dirty="0">
                <a:solidFill>
                  <a:srgbClr val="D86075"/>
                </a:solidFill>
              </a:rPr>
              <a:t>Click to edit Master title style</a:t>
            </a:r>
            <a:endParaRPr lang="en-US" dirty="0">
              <a:solidFill>
                <a:srgbClr val="D8607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8005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F918A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F26B9D4-44A7-DE48-9C31-0BB04BA6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744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dirty="0">
                <a:solidFill>
                  <a:srgbClr val="0C244C"/>
                </a:solidFill>
              </a:rPr>
              <a:t>Click to edit Master title style</a:t>
            </a:r>
            <a:endParaRPr lang="en-US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14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dirty="0">
                <a:solidFill>
                  <a:srgbClr val="0C244C"/>
                </a:solidFill>
              </a:rPr>
              <a:t>Click to edit Master title style</a:t>
            </a:r>
            <a:endParaRPr lang="en-US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21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63B1A4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1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1044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338347"/>
            <a:ext cx="6087237" cy="819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587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30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63CED192-F6AA-F84B-A24E-F2B1462C018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126A5E3-F8BB-9847-A268-2C44D477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B616937-BF51-4049-AF81-62EC6F022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31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17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B889128-811C-DE4A-B7A2-B59A0C053A56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B1C999-967E-FC4C-BAD0-5FB4A50D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9889083-EE2F-7A4E-A509-D04642586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827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28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07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61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73552B9F-8377-FB4F-8941-AB38DB9617E2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6599E6-9DC6-BA42-B07B-A5182370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86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18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8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84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209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38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3B006B63-8E25-D245-AC46-2D9232FE60EF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9AE0E48-35E1-674B-9BA8-70FDCA86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368D3C0-A3CA-1842-B423-E84646E29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290A2BC-7D5D-A24B-B48D-1F07B9826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3A597FB-2E42-6541-9B9F-09CAB4F3D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434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73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79905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3"/>
            <a:ext cx="4128459" cy="295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218406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0629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3735" y="2004538"/>
            <a:ext cx="4944532" cy="2648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7618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3734" y="2276873"/>
            <a:ext cx="4944532" cy="698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 dirty="0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 dirty="0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405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6901F-4C92-43CD-AD4A-63DD250B7C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2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222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2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7B3968-B42F-264E-9858-F96AD0256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23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emf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C7B6A-48AC-2145-8341-AE54C36320F8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tretch>
            <a:fillRect/>
          </a:stretch>
        </p:blipFill>
        <p:spPr>
          <a:xfrm>
            <a:off x="10776520" y="6378546"/>
            <a:ext cx="1210692" cy="3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65" r:id="rId2"/>
    <p:sldLayoutId id="2147483759" r:id="rId3"/>
    <p:sldLayoutId id="2147483766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81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  <p:sldLayoutId id="2147483788" r:id="rId32"/>
    <p:sldLayoutId id="2147483789" r:id="rId33"/>
    <p:sldLayoutId id="2147483790" r:id="rId34"/>
    <p:sldLayoutId id="2147483791" r:id="rId35"/>
    <p:sldLayoutId id="2147483792" r:id="rId36"/>
    <p:sldLayoutId id="2147483793" r:id="rId37"/>
    <p:sldLayoutId id="2147483794" r:id="rId38"/>
    <p:sldLayoutId id="2147483795" r:id="rId39"/>
    <p:sldLayoutId id="2147483796" r:id="rId40"/>
    <p:sldLayoutId id="2147483797" r:id="rId41"/>
    <p:sldLayoutId id="2147483798" r:id="rId42"/>
    <p:sldLayoutId id="2147483799" r:id="rId43"/>
    <p:sldLayoutId id="2147483800" r:id="rId44"/>
    <p:sldLayoutId id="2147483801" r:id="rId45"/>
    <p:sldLayoutId id="2147483802" r:id="rId46"/>
    <p:sldLayoutId id="2147483803" r:id="rId47"/>
    <p:sldLayoutId id="2147483804" r:id="rId48"/>
    <p:sldLayoutId id="2147483805" r:id="rId49"/>
    <p:sldLayoutId id="2147483806" r:id="rId50"/>
    <p:sldLayoutId id="2147483807" r:id="rId51"/>
    <p:sldLayoutId id="2147483808" r:id="rId52"/>
    <p:sldLayoutId id="2147483809" r:id="rId53"/>
    <p:sldLayoutId id="2147483810" r:id="rId54"/>
    <p:sldLayoutId id="2147483811" r:id="rId55"/>
    <p:sldLayoutId id="2147483812" r:id="rId56"/>
    <p:sldLayoutId id="2147483813" r:id="rId57"/>
    <p:sldLayoutId id="2147483814" r:id="rId58"/>
    <p:sldLayoutId id="2147483815" r:id="rId5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ritas.org.au/about/copyright" TargetMode="Externa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02B456-E552-B044-8935-7245250B6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544" y="1772816"/>
            <a:ext cx="9144000" cy="2387600"/>
          </a:xfrm>
        </p:spPr>
        <p:txBody>
          <a:bodyPr/>
          <a:lstStyle/>
          <a:p>
            <a:r>
              <a:rPr lang="en-US" sz="6000" dirty="0"/>
              <a:t>Saint Oscar </a:t>
            </a:r>
            <a:r>
              <a:rPr lang="en-US" sz="6000" dirty="0" err="1"/>
              <a:t>romero</a:t>
            </a:r>
            <a:r>
              <a:rPr lang="en-US" sz="6000" dirty="0"/>
              <a:t> prayer </a:t>
            </a:r>
          </a:p>
        </p:txBody>
      </p:sp>
    </p:spTree>
    <p:extLst>
      <p:ext uri="{BB962C8B-B14F-4D97-AF65-F5344CB8AC3E}">
        <p14:creationId xmlns:p14="http://schemas.microsoft.com/office/powerpoint/2010/main" val="3107686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C5AD80D-57E8-47FE-AF59-6315C51A52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119336" y="4653112"/>
            <a:ext cx="9865096" cy="1440184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3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3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sz="3000" dirty="0"/>
          </a:p>
          <a:p>
            <a:r>
              <a:rPr lang="en-US" altLang="en-US" sz="30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sz="3000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319066" y="4779729"/>
            <a:ext cx="115538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program accomplishes the Church’s mission.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set of goals and objectives includes everything. </a:t>
            </a:r>
            <a:endParaRPr lang="en-AU" sz="3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1C90A-6A7F-411A-BF52-495C439C1F2F}"/>
              </a:ext>
            </a:extLst>
          </p:cNvPr>
          <p:cNvSpPr txBox="1"/>
          <p:nvPr/>
        </p:nvSpPr>
        <p:spPr>
          <a:xfrm>
            <a:off x="1836" y="6378114"/>
            <a:ext cx="5950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  <a:t>Students stand outside the classroom of the Adults Learning Program in Tanzania. </a:t>
            </a:r>
            <a:b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</a:br>
            <a: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  <a:t>Photo credit: August Lucky</a:t>
            </a:r>
          </a:p>
        </p:txBody>
      </p:sp>
    </p:spTree>
    <p:extLst>
      <p:ext uri="{BB962C8B-B14F-4D97-AF65-F5344CB8AC3E}">
        <p14:creationId xmlns:p14="http://schemas.microsoft.com/office/powerpoint/2010/main" val="211858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81B8D9F-5E03-430F-99E2-432B893518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-96688" y="188640"/>
            <a:ext cx="3544664" cy="3600400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135608" y="620712"/>
            <a:ext cx="331236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This is what we are about: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plant the seeds that will one day grow.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15DC5-94A7-47D5-A2AA-D66A7B5F5535}"/>
              </a:ext>
            </a:extLst>
          </p:cNvPr>
          <p:cNvSpPr txBox="1"/>
          <p:nvPr/>
        </p:nvSpPr>
        <p:spPr>
          <a:xfrm>
            <a:off x="73844" y="6390291"/>
            <a:ext cx="93345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  <a:t> </a:t>
            </a:r>
            <a:r>
              <a:rPr lang="en-AU" sz="1000" dirty="0" err="1">
                <a:solidFill>
                  <a:schemeClr val="bg1"/>
                </a:solidFill>
                <a:latin typeface="+mj-lt"/>
                <a:ea typeface="Roboto" pitchFamily="2" charset="0"/>
              </a:rPr>
              <a:t>Phany</a:t>
            </a:r>
            <a: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  <a:t> planting seedlings in a nursery at their home in </a:t>
            </a:r>
            <a:r>
              <a:rPr lang="en-AU" sz="1000" dirty="0" err="1">
                <a:solidFill>
                  <a:schemeClr val="bg1"/>
                </a:solidFill>
                <a:latin typeface="+mj-lt"/>
                <a:ea typeface="Roboto" pitchFamily="2" charset="0"/>
              </a:rPr>
              <a:t>Pursat</a:t>
            </a:r>
            <a: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  <a:t> District, Western Cambodia. Photo Credit: Richard Wainwright</a:t>
            </a:r>
          </a:p>
        </p:txBody>
      </p:sp>
    </p:spTree>
    <p:extLst>
      <p:ext uri="{BB962C8B-B14F-4D97-AF65-F5344CB8AC3E}">
        <p14:creationId xmlns:p14="http://schemas.microsoft.com/office/powerpoint/2010/main" val="37622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A4E59D8-1E5C-490E-962B-C6D14BE804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7288"/>
          </a:xfrm>
        </p:spPr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8328248" y="358279"/>
            <a:ext cx="3544664" cy="3574777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8560544" y="837942"/>
            <a:ext cx="33123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water the seeds already planted, knowing that they hold future promise. </a:t>
            </a:r>
            <a:endParaRPr lang="en-AU" sz="3000" b="1" dirty="0">
              <a:ea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FD3A92-52E4-4AA8-89EB-9E0BC9863D48}"/>
              </a:ext>
            </a:extLst>
          </p:cNvPr>
          <p:cNvSpPr/>
          <p:nvPr/>
        </p:nvSpPr>
        <p:spPr>
          <a:xfrm>
            <a:off x="119336" y="6288596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community in Malawi banded together to develop a seed bank and dug boreholes to enable access to safe water at shorter distances. With these new techniques, their production of crops almost tripled. A community member holds one of tree seedlings. Credit: </a:t>
            </a:r>
            <a:r>
              <a:rPr lang="en-GB" sz="1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Pilirani</a:t>
            </a:r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Chimombo</a:t>
            </a:r>
            <a:endParaRPr lang="en-A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02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2B6B878-63D5-4581-9DCE-4DF4B35F53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237288"/>
          </a:xfrm>
        </p:spPr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7608168" y="3212975"/>
            <a:ext cx="4619041" cy="2345819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8015536" y="3539398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lay foundations that will need further development.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D287D0-71A2-4E0C-B91C-C6984DE1BDDF}"/>
              </a:ext>
            </a:extLst>
          </p:cNvPr>
          <p:cNvSpPr txBox="1"/>
          <p:nvPr/>
        </p:nvSpPr>
        <p:spPr>
          <a:xfrm>
            <a:off x="0" y="6323656"/>
            <a:ext cx="104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</a:rPr>
              <a:t>Jamila helps her daughter wash her hands outside their shelter in a Rohingya refugee camp in Cox’s Bazar, Bangladesh. </a:t>
            </a:r>
            <a:br>
              <a:rPr lang="en-AU" sz="10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Photo credit: </a:t>
            </a:r>
            <a:r>
              <a:rPr lang="en-AU" sz="1000" dirty="0" err="1">
                <a:solidFill>
                  <a:schemeClr val="bg1"/>
                </a:solidFill>
              </a:rPr>
              <a:t>Inmanuel</a:t>
            </a:r>
            <a:r>
              <a:rPr lang="en-AU" sz="1000" dirty="0">
                <a:solidFill>
                  <a:schemeClr val="bg1"/>
                </a:solidFill>
              </a:rPr>
              <a:t> Biswas/Caritas Bangladesh</a:t>
            </a:r>
            <a:endParaRPr lang="en-AU" sz="1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76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09BD57-C2D8-4FA5-BC2D-CF412201C0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0" y="1196752"/>
            <a:ext cx="3959233" cy="2736304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132279" y="1628800"/>
            <a:ext cx="36946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provide yeast that produces far beyond our capabilities. </a:t>
            </a:r>
            <a:endParaRPr lang="en-AU" sz="3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E3569A-D689-468E-AF7A-04A1BE43CC8F}"/>
              </a:ext>
            </a:extLst>
          </p:cNvPr>
          <p:cNvSpPr/>
          <p:nvPr/>
        </p:nvSpPr>
        <p:spPr>
          <a:xfrm>
            <a:off x="132279" y="6365831"/>
            <a:ext cx="6096000" cy="2542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1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Barry teaching his daughter (7) dot painting at their home in Bateman's Bay, Australia.</a:t>
            </a:r>
          </a:p>
        </p:txBody>
      </p:sp>
    </p:spTree>
    <p:extLst>
      <p:ext uri="{BB962C8B-B14F-4D97-AF65-F5344CB8AC3E}">
        <p14:creationId xmlns:p14="http://schemas.microsoft.com/office/powerpoint/2010/main" val="1324144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58EF2A6-C467-42C1-80CE-E353A15AFC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8472264" y="260648"/>
            <a:ext cx="3719736" cy="5077442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8688288" y="647401"/>
            <a:ext cx="35037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cannot do everything, and there is a sense of liberation in </a:t>
            </a:r>
            <a:r>
              <a:rPr lang="en-US" sz="3000" b="1" dirty="0" err="1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realising</a:t>
            </a: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 that.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This enables us to do something, and do it very well.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000B5-B51C-4B16-9791-FB2FEAFCD085}"/>
              </a:ext>
            </a:extLst>
          </p:cNvPr>
          <p:cNvSpPr txBox="1"/>
          <p:nvPr/>
        </p:nvSpPr>
        <p:spPr>
          <a:xfrm>
            <a:off x="1836" y="6366520"/>
            <a:ext cx="106306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  <a:t>Oliva works in fields growing beans near her home in Tanzania. Photo credit: August Lucky</a:t>
            </a:r>
          </a:p>
        </p:txBody>
      </p:sp>
    </p:spTree>
    <p:extLst>
      <p:ext uri="{BB962C8B-B14F-4D97-AF65-F5344CB8AC3E}">
        <p14:creationId xmlns:p14="http://schemas.microsoft.com/office/powerpoint/2010/main" val="260923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EFABDDC-3D87-4B12-ADDA-8F6B3BF597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7536160" y="476673"/>
            <a:ext cx="4655840" cy="3600399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7896200" y="855827"/>
            <a:ext cx="4151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It may be incomplete, but it is a beginning, a step along the way, an opportunity for the Lord’s grace to enter and do the rest.</a:t>
            </a:r>
            <a:endParaRPr lang="en-AU" sz="3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BED25-3F61-446C-8E41-8B84B4674034}"/>
              </a:ext>
            </a:extLst>
          </p:cNvPr>
          <p:cNvSpPr txBox="1"/>
          <p:nvPr/>
        </p:nvSpPr>
        <p:spPr>
          <a:xfrm>
            <a:off x="1836" y="6294349"/>
            <a:ext cx="11278740" cy="43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AU" sz="1000" dirty="0" err="1">
                <a:solidFill>
                  <a:schemeClr val="bg1"/>
                </a:solidFill>
                <a:latin typeface="+mj-lt"/>
              </a:rPr>
              <a:t>Thandolwayo</a:t>
            </a:r>
            <a:r>
              <a:rPr lang="en-AU" sz="1000" dirty="0">
                <a:solidFill>
                  <a:schemeClr val="bg1"/>
                </a:solidFill>
                <a:latin typeface="+mj-lt"/>
              </a:rPr>
              <a:t> (9) outside her home holding a 5 litre water container she uses to collect water in </a:t>
            </a:r>
            <a:r>
              <a:rPr lang="en-AU" sz="1000" dirty="0" err="1">
                <a:solidFill>
                  <a:schemeClr val="bg1"/>
                </a:solidFill>
                <a:latin typeface="+mj-lt"/>
              </a:rPr>
              <a:t>Msuna</a:t>
            </a:r>
            <a:r>
              <a:rPr lang="en-AU" sz="1000" dirty="0">
                <a:solidFill>
                  <a:schemeClr val="bg1"/>
                </a:solidFill>
                <a:latin typeface="+mj-lt"/>
              </a:rPr>
              <a:t> Hills, Zimbabwe. </a:t>
            </a:r>
            <a:br>
              <a:rPr lang="en-AU" sz="1000" dirty="0">
                <a:solidFill>
                  <a:schemeClr val="bg1"/>
                </a:solidFill>
                <a:latin typeface="+mj-lt"/>
              </a:rPr>
            </a:br>
            <a:r>
              <a:rPr lang="en-AU" sz="1000" dirty="0">
                <a:solidFill>
                  <a:schemeClr val="bg1"/>
                </a:solidFill>
                <a:latin typeface="+mj-lt"/>
              </a:rPr>
              <a:t>Credit: Richard Wainwright/Caritas Australia</a:t>
            </a:r>
            <a:endParaRPr lang="en-AU" sz="1000" dirty="0">
              <a:solidFill>
                <a:schemeClr val="bg1"/>
              </a:solidFill>
              <a:latin typeface="+mj-lt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5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534479E-7B50-4BD6-843C-D21891C70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-25404" y="2636912"/>
            <a:ext cx="4321204" cy="3312368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173042" y="2861935"/>
            <a:ext cx="3916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may never see the end results, but that is the difference between the master builder and the worker.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7CAB82-30B1-4B81-A700-0F7A795CA878}"/>
              </a:ext>
            </a:extLst>
          </p:cNvPr>
          <p:cNvSpPr/>
          <p:nvPr/>
        </p:nvSpPr>
        <p:spPr>
          <a:xfrm>
            <a:off x="0" y="633920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+mj-lt"/>
              </a:rPr>
              <a:t>Neighbours cultivate rice in their community in </a:t>
            </a:r>
            <a:r>
              <a:rPr lang="en-AU" sz="1000" dirty="0" err="1">
                <a:solidFill>
                  <a:schemeClr val="bg1"/>
                </a:solidFill>
                <a:latin typeface="+mj-lt"/>
              </a:rPr>
              <a:t>Pandeglang</a:t>
            </a:r>
            <a:r>
              <a:rPr lang="en-AU" sz="1000" dirty="0">
                <a:solidFill>
                  <a:schemeClr val="bg1"/>
                </a:solidFill>
                <a:latin typeface="+mj-lt"/>
              </a:rPr>
              <a:t> District, Indonesia. Credit: Laz </a:t>
            </a:r>
            <a:r>
              <a:rPr lang="en-AU" sz="1000" dirty="0" err="1">
                <a:solidFill>
                  <a:schemeClr val="bg1"/>
                </a:solidFill>
                <a:latin typeface="+mj-lt"/>
              </a:rPr>
              <a:t>Harfa</a:t>
            </a:r>
            <a:endParaRPr lang="en-AU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4191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C8FEC6F-507A-4A3E-AA0F-DB5A81D1E4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8544272" y="385268"/>
            <a:ext cx="3647728" cy="3115740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8832303" y="797920"/>
            <a:ext cx="31340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are workers, not master builders; </a:t>
            </a:r>
            <a:b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ministers, not messiahs.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4D289-D105-45D0-B2B1-FB6647DD3DFE}"/>
              </a:ext>
            </a:extLst>
          </p:cNvPr>
          <p:cNvSpPr txBox="1"/>
          <p:nvPr/>
        </p:nvSpPr>
        <p:spPr>
          <a:xfrm>
            <a:off x="1836" y="6288066"/>
            <a:ext cx="1027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Margret (left) teaching a student how to sew face masks as part of the COVID-19 prevention measures at the San Isidro Care Centre in the Solomon Islands. </a:t>
            </a:r>
            <a:br>
              <a:rPr lang="en-AU" sz="9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en-AU" sz="9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Photo credit: Neil </a:t>
            </a:r>
            <a:r>
              <a:rPr lang="en-AU" sz="9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Nuia</a:t>
            </a:r>
            <a:endParaRPr lang="en-AU" sz="9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695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430B2-F129-454B-9653-5A18204B19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7312"/>
          </a:xfrm>
          <a:prstGeom prst="rect">
            <a:avLst/>
          </a:prstGeom>
        </p:spPr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-38902" y="427474"/>
            <a:ext cx="4115296" cy="2569477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156162" y="732206"/>
            <a:ext cx="37251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are prophets of a future not our own.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Amen</a:t>
            </a:r>
            <a:endParaRPr lang="en-AU" sz="3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4D289-D105-45D0-B2B1-FB6647DD3DFE}"/>
              </a:ext>
            </a:extLst>
          </p:cNvPr>
          <p:cNvSpPr txBox="1"/>
          <p:nvPr/>
        </p:nvSpPr>
        <p:spPr>
          <a:xfrm>
            <a:off x="1836" y="6366520"/>
            <a:ext cx="1027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Children play at home before leaving for the local school which is close to their </a:t>
            </a:r>
            <a:r>
              <a:rPr lang="en-AU" sz="9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Manide</a:t>
            </a:r>
            <a:r>
              <a:rPr lang="en-AU" sz="9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 community in Camarines Norte, Philippines. </a:t>
            </a:r>
            <a:br>
              <a:rPr lang="en-AU" sz="9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en-AU" sz="9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Photo credit: Richard Wainwright</a:t>
            </a:r>
          </a:p>
        </p:txBody>
      </p:sp>
    </p:spTree>
    <p:extLst>
      <p:ext uri="{BB962C8B-B14F-4D97-AF65-F5344CB8AC3E}">
        <p14:creationId xmlns:p14="http://schemas.microsoft.com/office/powerpoint/2010/main" val="268752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5B723E-96E0-B64A-AEAA-A290F4DDA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2207176"/>
            <a:ext cx="10145037" cy="4248472"/>
          </a:xfrm>
        </p:spPr>
        <p:txBody>
          <a:bodyPr/>
          <a:lstStyle/>
          <a:p>
            <a:pPr algn="ctr"/>
            <a:r>
              <a:rPr lang="en-US" sz="6600" i="1" dirty="0"/>
              <a:t>Aspire not to have more, </a:t>
            </a:r>
          </a:p>
          <a:p>
            <a:pPr algn="ctr"/>
            <a:r>
              <a:rPr lang="en-US" sz="6600" i="1" dirty="0"/>
              <a:t>but to be more.</a:t>
            </a:r>
          </a:p>
          <a:p>
            <a:pPr algn="ctr"/>
            <a:r>
              <a:rPr lang="en-US" sz="2800" dirty="0"/>
              <a:t>Saint Oscar Romero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94F4D63-1C6F-4970-89D1-8BB3B40EB407}"/>
              </a:ext>
            </a:extLst>
          </p:cNvPr>
          <p:cNvSpPr/>
          <p:nvPr/>
        </p:nvSpPr>
        <p:spPr>
          <a:xfrm>
            <a:off x="730534" y="1340768"/>
            <a:ext cx="684946" cy="720080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rgbClr val="DF918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" name="Freeform: Shape 5">
            <a:extLst>
              <a:ext uri="{FF2B5EF4-FFF2-40B4-BE49-F238E27FC236}">
                <a16:creationId xmlns:a16="http://schemas.microsoft.com/office/drawing/2014/main" id="{7523BCCD-8996-4A71-AAD7-CF84B94C4630}"/>
              </a:ext>
            </a:extLst>
          </p:cNvPr>
          <p:cNvSpPr/>
          <p:nvPr/>
        </p:nvSpPr>
        <p:spPr>
          <a:xfrm>
            <a:off x="10776520" y="4941168"/>
            <a:ext cx="492558" cy="609593"/>
          </a:xfrm>
          <a:custGeom>
            <a:avLst/>
            <a:gdLst>
              <a:gd name="connsiteX0" fmla="*/ 121539 w 180975"/>
              <a:gd name="connsiteY0" fmla="*/ 20670 h 180975"/>
              <a:gd name="connsiteX1" fmla="*/ 121539 w 180975"/>
              <a:gd name="connsiteY1" fmla="*/ 107824 h 180975"/>
              <a:gd name="connsiteX2" fmla="*/ 107918 w 180975"/>
              <a:gd name="connsiteY2" fmla="*/ 121445 h 180975"/>
              <a:gd name="connsiteX3" fmla="*/ 20764 w 180975"/>
              <a:gd name="connsiteY3" fmla="*/ 121445 h 180975"/>
              <a:gd name="connsiteX4" fmla="*/ 7144 w 180975"/>
              <a:gd name="connsiteY4" fmla="*/ 135066 h 180975"/>
              <a:gd name="connsiteX5" fmla="*/ 7144 w 180975"/>
              <a:gd name="connsiteY5" fmla="*/ 165831 h 180975"/>
              <a:gd name="connsiteX6" fmla="*/ 20764 w 180975"/>
              <a:gd name="connsiteY6" fmla="*/ 179452 h 180975"/>
              <a:gd name="connsiteX7" fmla="*/ 121539 w 180975"/>
              <a:gd name="connsiteY7" fmla="*/ 179452 h 180975"/>
              <a:gd name="connsiteX8" fmla="*/ 165925 w 180975"/>
              <a:gd name="connsiteY8" fmla="*/ 179452 h 180975"/>
              <a:gd name="connsiteX9" fmla="*/ 179546 w 180975"/>
              <a:gd name="connsiteY9" fmla="*/ 165831 h 180975"/>
              <a:gd name="connsiteX10" fmla="*/ 179546 w 180975"/>
              <a:gd name="connsiteY10" fmla="*/ 121540 h 180975"/>
              <a:gd name="connsiteX11" fmla="*/ 179546 w 180975"/>
              <a:gd name="connsiteY11" fmla="*/ 20766 h 180975"/>
              <a:gd name="connsiteX12" fmla="*/ 165925 w 180975"/>
              <a:gd name="connsiteY12" fmla="*/ 7145 h 180975"/>
              <a:gd name="connsiteX13" fmla="*/ 135160 w 180975"/>
              <a:gd name="connsiteY13" fmla="*/ 7145 h 180975"/>
              <a:gd name="connsiteX14" fmla="*/ 121539 w 180975"/>
              <a:gd name="connsiteY14" fmla="*/ 2067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0975" h="180975">
                <a:moveTo>
                  <a:pt x="121539" y="20670"/>
                </a:moveTo>
                <a:lnTo>
                  <a:pt x="121539" y="107824"/>
                </a:lnTo>
                <a:cubicBezTo>
                  <a:pt x="121539" y="115349"/>
                  <a:pt x="115443" y="121445"/>
                  <a:pt x="107918" y="121445"/>
                </a:cubicBezTo>
                <a:lnTo>
                  <a:pt x="20764" y="121445"/>
                </a:lnTo>
                <a:cubicBezTo>
                  <a:pt x="13240" y="121445"/>
                  <a:pt x="7144" y="127541"/>
                  <a:pt x="7144" y="135066"/>
                </a:cubicBezTo>
                <a:lnTo>
                  <a:pt x="7144" y="165831"/>
                </a:lnTo>
                <a:cubicBezTo>
                  <a:pt x="7144" y="173356"/>
                  <a:pt x="13240" y="179452"/>
                  <a:pt x="20764" y="179452"/>
                </a:cubicBezTo>
                <a:lnTo>
                  <a:pt x="121539" y="179452"/>
                </a:lnTo>
                <a:lnTo>
                  <a:pt x="165925" y="179452"/>
                </a:lnTo>
                <a:cubicBezTo>
                  <a:pt x="173450" y="179452"/>
                  <a:pt x="179546" y="173356"/>
                  <a:pt x="179546" y="165831"/>
                </a:cubicBezTo>
                <a:lnTo>
                  <a:pt x="179546" y="121540"/>
                </a:lnTo>
                <a:lnTo>
                  <a:pt x="179546" y="20766"/>
                </a:lnTo>
                <a:cubicBezTo>
                  <a:pt x="179546" y="13241"/>
                  <a:pt x="173450" y="7145"/>
                  <a:pt x="165925" y="7145"/>
                </a:cubicBezTo>
                <a:lnTo>
                  <a:pt x="135160" y="7145"/>
                </a:lnTo>
                <a:cubicBezTo>
                  <a:pt x="127635" y="7050"/>
                  <a:pt x="121539" y="13146"/>
                  <a:pt x="121539" y="20670"/>
                </a:cubicBezTo>
                <a:close/>
              </a:path>
            </a:pathLst>
          </a:custGeom>
          <a:solidFill>
            <a:srgbClr val="DF918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4029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ED7DC9-7BF0-4307-8135-18B220CCCFCE}"/>
              </a:ext>
            </a:extLst>
          </p:cNvPr>
          <p:cNvSpPr/>
          <p:nvPr/>
        </p:nvSpPr>
        <p:spPr>
          <a:xfrm>
            <a:off x="6579951" y="1166876"/>
            <a:ext cx="531470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ea typeface="Roboto" pitchFamily="2" charset="0"/>
              </a:rPr>
              <a:t>Archbishop Romero’s life and teachings have had a profound impact on people and communities all around the world.</a:t>
            </a:r>
          </a:p>
          <a:p>
            <a:pPr algn="ctr"/>
            <a:endParaRPr lang="en-US" altLang="en-US" sz="2000" dirty="0">
              <a:ea typeface="Roboto" pitchFamily="2" charset="0"/>
            </a:endParaRPr>
          </a:p>
          <a:p>
            <a:pPr algn="ctr"/>
            <a:r>
              <a:rPr lang="en-AU" altLang="en-US" sz="2000" dirty="0">
                <a:ea typeface="Roboto" pitchFamily="2" charset="0"/>
              </a:rPr>
              <a:t>He dared to speak out for his people. </a:t>
            </a:r>
          </a:p>
          <a:p>
            <a:pPr algn="ctr"/>
            <a:endParaRPr lang="en-AU" altLang="en-US" sz="2000" dirty="0">
              <a:ea typeface="Roboto" pitchFamily="2" charset="0"/>
            </a:endParaRPr>
          </a:p>
          <a:p>
            <a:pPr algn="ctr"/>
            <a:r>
              <a:rPr lang="en-AU" altLang="en-US" sz="2000" dirty="0">
                <a:ea typeface="Roboto" pitchFamily="2" charset="0"/>
              </a:rPr>
              <a:t>Romero inspires us to make a difference.</a:t>
            </a:r>
          </a:p>
          <a:p>
            <a:pPr algn="ctr"/>
            <a:endParaRPr lang="en-AU" altLang="en-US" sz="2000" dirty="0">
              <a:ea typeface="Roboto" pitchFamily="2" charset="0"/>
            </a:endParaRPr>
          </a:p>
          <a:p>
            <a:pPr algn="ctr"/>
            <a:r>
              <a:rPr lang="en-AU" altLang="en-US" sz="2000" dirty="0">
                <a:ea typeface="Roboto" pitchFamily="2" charset="0"/>
              </a:rPr>
              <a:t>How will you make a difference, and BE MORE in the lives of others?</a:t>
            </a:r>
          </a:p>
          <a:p>
            <a:pPr algn="ctr"/>
            <a:endParaRPr lang="en-AU" altLang="en-US" sz="2000" dirty="0">
              <a:ea typeface="Roboto" pitchFamily="2" charset="0"/>
            </a:endParaRPr>
          </a:p>
          <a:p>
            <a:pPr algn="ctr"/>
            <a:r>
              <a:rPr lang="en-AU" altLang="en-US" sz="2000" dirty="0">
                <a:ea typeface="Roboto" pitchFamily="2" charset="0"/>
              </a:rPr>
              <a:t>  </a:t>
            </a:r>
            <a:endParaRPr lang="fr-FR" altLang="en-US" sz="2000" dirty="0">
              <a:ea typeface="Roboto" pitchFamily="2" charset="0"/>
            </a:endParaRPr>
          </a:p>
          <a:p>
            <a:pPr algn="just"/>
            <a:endParaRPr lang="fr-FR" altLang="en-US" dirty="0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A7CFF595-274E-4F40-8A1E-5A6C746A7788}"/>
              </a:ext>
            </a:extLst>
          </p:cNvPr>
          <p:cNvGrpSpPr>
            <a:grpSpLocks/>
          </p:cNvGrpSpPr>
          <p:nvPr/>
        </p:nvGrpSpPr>
        <p:grpSpPr bwMode="auto">
          <a:xfrm>
            <a:off x="191884" y="692696"/>
            <a:ext cx="4751988" cy="5863939"/>
            <a:chOff x="1291" y="144"/>
            <a:chExt cx="2933" cy="3896"/>
          </a:xfrm>
        </p:grpSpPr>
        <p:pic>
          <p:nvPicPr>
            <p:cNvPr id="9" name="Picture 6" descr="Slide 39">
              <a:extLst>
                <a:ext uri="{FF2B5EF4-FFF2-40B4-BE49-F238E27FC236}">
                  <a16:creationId xmlns:a16="http://schemas.microsoft.com/office/drawing/2014/main" id="{137AAEC7-41CB-4D7C-898B-FBAE6FE2E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44"/>
              <a:ext cx="2400" cy="3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831359C2-18F2-45A4-8CEA-60289BE04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1" y="3876"/>
              <a:ext cx="1571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000" dirty="0">
                  <a:solidFill>
                    <a:schemeClr val="bg1"/>
                  </a:solidFill>
                </a:rPr>
                <a:t>Photo credit: </a:t>
              </a:r>
              <a:r>
                <a:rPr lang="en-US" altLang="en-US" sz="1000" dirty="0" err="1">
                  <a:solidFill>
                    <a:schemeClr val="bg1"/>
                  </a:solidFill>
                </a:rPr>
                <a:t>Euipo</a:t>
              </a:r>
              <a:r>
                <a:rPr lang="en-US" altLang="en-US" sz="1000" dirty="0">
                  <a:solidFill>
                    <a:schemeClr val="bg1"/>
                  </a:solidFill>
                </a:rPr>
                <a:t> </a:t>
              </a:r>
              <a:r>
                <a:rPr lang="en-US" altLang="en-US" sz="1000" dirty="0" err="1">
                  <a:solidFill>
                    <a:schemeClr val="bg1"/>
                  </a:solidFill>
                </a:rPr>
                <a:t>Maiz</a:t>
              </a:r>
              <a:endParaRPr lang="en-US" altLang="en-U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5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3A97-96FA-DB42-B88B-2247555B7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FCF99-D28C-4975-AE20-C2DC4F0B00E3}"/>
              </a:ext>
            </a:extLst>
          </p:cNvPr>
          <p:cNvSpPr txBox="1"/>
          <p:nvPr/>
        </p:nvSpPr>
        <p:spPr>
          <a:xfrm>
            <a:off x="172453" y="5013176"/>
            <a:ext cx="1183706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1200" b="1" spc="-5" dirty="0">
                <a:solidFill>
                  <a:srgbClr val="414042"/>
                </a:solidFill>
                <a:latin typeface="Roboto"/>
                <a:cs typeface="Arial"/>
              </a:rPr>
              <a:t>Note: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Many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of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the PowerPoints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are editable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so you can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adapt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them to your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needs.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If you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do edit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these resources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please ensure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content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and photos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remain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with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the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appropriate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credit to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Caritas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Australia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and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the</a:t>
            </a:r>
            <a:r>
              <a:rPr lang="en-AU" sz="1200" spc="-94" dirty="0">
                <a:solidFill>
                  <a:srgbClr val="414042"/>
                </a:solidFill>
                <a:latin typeface="Roboto"/>
                <a:cs typeface="Arial"/>
              </a:rPr>
              <a:t>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photographers.</a:t>
            </a:r>
          </a:p>
          <a:p>
            <a:endParaRPr lang="en-AU" sz="1200" spc="-5" dirty="0">
              <a:solidFill>
                <a:srgbClr val="414042"/>
              </a:solidFill>
              <a:latin typeface="Roboto"/>
              <a:cs typeface="Arial"/>
            </a:endParaRPr>
          </a:p>
          <a:p>
            <a:r>
              <a:rPr lang="en-AU" sz="1200" b="1" spc="-5" dirty="0">
                <a:solidFill>
                  <a:srgbClr val="414042"/>
                </a:solidFill>
                <a:latin typeface="Roboto"/>
                <a:cs typeface="Arial"/>
              </a:rPr>
              <a:t>Copyright </a:t>
            </a:r>
            <a:r>
              <a:rPr lang="en-AU" sz="1200" b="1" dirty="0">
                <a:solidFill>
                  <a:srgbClr val="414042"/>
                </a:solidFill>
                <a:latin typeface="Roboto"/>
                <a:cs typeface="Arial"/>
              </a:rPr>
              <a:t>Policy: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Material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within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the resources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listed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comes from a variety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of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sources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and authors, including Caritas staff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volunteers,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overseas partners and news organisations.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These resources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and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the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information, names, images, pictures, logos are provided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“as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is”, without </a:t>
            </a:r>
            <a:r>
              <a:rPr lang="en-AU" sz="1200" spc="-14" dirty="0">
                <a:solidFill>
                  <a:srgbClr val="414042"/>
                </a:solidFill>
                <a:latin typeface="Roboto"/>
                <a:cs typeface="Arial"/>
              </a:rPr>
              <a:t>warranty.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Any mistakes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brought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to the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attention of Caritas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Australia</a:t>
            </a:r>
            <a:r>
              <a:rPr lang="en-AU" sz="1200" spc="-85" dirty="0">
                <a:solidFill>
                  <a:srgbClr val="414042"/>
                </a:solidFill>
                <a:latin typeface="Roboto"/>
                <a:cs typeface="Arial"/>
              </a:rPr>
              <a:t>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will</a:t>
            </a:r>
            <a:r>
              <a:rPr lang="en-AU" sz="1200" dirty="0">
                <a:latin typeface="Roboto"/>
                <a:cs typeface="Arial"/>
              </a:rPr>
              <a:t>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be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corrected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as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soon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as possible. </a:t>
            </a:r>
            <a:r>
              <a:rPr lang="en-AU" sz="1200" spc="-47" dirty="0">
                <a:solidFill>
                  <a:srgbClr val="414042"/>
                </a:solidFill>
                <a:latin typeface="Roboto"/>
                <a:cs typeface="Arial"/>
              </a:rPr>
              <a:t>To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review the full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Caritas Copyright </a:t>
            </a:r>
            <a:r>
              <a:rPr lang="en-AU" sz="1200" spc="-9" dirty="0">
                <a:solidFill>
                  <a:srgbClr val="414042"/>
                </a:solidFill>
                <a:latin typeface="Roboto"/>
                <a:cs typeface="Arial"/>
              </a:rPr>
              <a:t>Policy, </a:t>
            </a:r>
            <a:r>
              <a:rPr lang="en-AU" sz="1200" spc="-5" dirty="0">
                <a:solidFill>
                  <a:srgbClr val="414042"/>
                </a:solidFill>
                <a:latin typeface="Roboto"/>
                <a:cs typeface="Arial"/>
              </a:rPr>
              <a:t>please </a:t>
            </a:r>
            <a:r>
              <a:rPr lang="en-AU" sz="1200" dirty="0">
                <a:solidFill>
                  <a:srgbClr val="414042"/>
                </a:solidFill>
                <a:latin typeface="Roboto"/>
                <a:cs typeface="Arial"/>
              </a:rPr>
              <a:t>visit: </a:t>
            </a:r>
            <a:r>
              <a:rPr lang="en-AU" sz="1200" u="sng" dirty="0">
                <a:solidFill>
                  <a:srgbClr val="004751"/>
                </a:solidFill>
                <a:latin typeface="Roboto"/>
                <a:hlinkClick r:id="rId2"/>
              </a:rPr>
              <a:t>Caritas Australia</a:t>
            </a:r>
            <a:r>
              <a:rPr lang="en-AU" sz="1200" dirty="0">
                <a:solidFill>
                  <a:srgbClr val="004751"/>
                </a:solidFill>
                <a:latin typeface="Roboto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485532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91E62C-8193-2745-9893-2E56D792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276655"/>
            <a:ext cx="6199102" cy="963489"/>
          </a:xfrm>
        </p:spPr>
        <p:txBody>
          <a:bodyPr/>
          <a:lstStyle/>
          <a:p>
            <a:r>
              <a:rPr lang="en-US" sz="4400" dirty="0"/>
              <a:t>Saint Oscar  </a:t>
            </a:r>
            <a:r>
              <a:rPr lang="en-US" sz="4400" dirty="0" err="1"/>
              <a:t>romero</a:t>
            </a:r>
            <a:endParaRPr lang="en-US" sz="4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B803CC-B23C-4627-A848-A88A84C8AAB2}"/>
              </a:ext>
            </a:extLst>
          </p:cNvPr>
          <p:cNvGrpSpPr>
            <a:grpSpLocks/>
          </p:cNvGrpSpPr>
          <p:nvPr/>
        </p:nvGrpSpPr>
        <p:grpSpPr bwMode="auto">
          <a:xfrm>
            <a:off x="68139" y="1922299"/>
            <a:ext cx="4513263" cy="4619625"/>
            <a:chOff x="106" y="867"/>
            <a:chExt cx="2843" cy="2910"/>
          </a:xfrm>
        </p:grpSpPr>
        <p:pic>
          <p:nvPicPr>
            <p:cNvPr id="11" name="Picture 10" descr="Slide 2">
              <a:extLst>
                <a:ext uri="{FF2B5EF4-FFF2-40B4-BE49-F238E27FC236}">
                  <a16:creationId xmlns:a16="http://schemas.microsoft.com/office/drawing/2014/main" id="{50107396-2393-4867-BF4A-404B29CC9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" y="867"/>
              <a:ext cx="1993" cy="2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757BB1AC-9E0A-45ED-8F07-E48E27373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" y="3623"/>
              <a:ext cx="16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000" dirty="0">
                  <a:solidFill>
                    <a:schemeClr val="bg1"/>
                  </a:solidFill>
                </a:rPr>
                <a:t>Credit: Australian Picture Library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6ED7DC9-7BF0-4307-8135-18B220CCCFCE}"/>
              </a:ext>
            </a:extLst>
          </p:cNvPr>
          <p:cNvSpPr/>
          <p:nvPr/>
        </p:nvSpPr>
        <p:spPr>
          <a:xfrm>
            <a:off x="6534462" y="476672"/>
            <a:ext cx="5314707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000" dirty="0">
                <a:ea typeface="Roboto" pitchFamily="2" charset="0"/>
              </a:rPr>
              <a:t>In El Salvador on March 24, 1980, Oscar A. Romero, Archbishop of San Salvador, was assassinated while celebrating Mass in a small chapel in a cancer hospital where he lived.</a:t>
            </a:r>
          </a:p>
          <a:p>
            <a:pPr>
              <a:spcAft>
                <a:spcPts val="1200"/>
              </a:spcAft>
            </a:pPr>
            <a:r>
              <a:rPr lang="en-AU" altLang="en-US" sz="2000" dirty="0">
                <a:ea typeface="Roboto" pitchFamily="2" charset="0"/>
              </a:rPr>
              <a:t>He had always been close to his people and  denounced the injustice in his country.</a:t>
            </a:r>
          </a:p>
          <a:p>
            <a:pPr>
              <a:spcAft>
                <a:spcPts val="1200"/>
              </a:spcAft>
            </a:pPr>
            <a:r>
              <a:rPr lang="en-AU" sz="2000" dirty="0"/>
              <a:t>Pope Francis canonized Oscar Romero as a saint on 14 October 2018.</a:t>
            </a:r>
          </a:p>
          <a:p>
            <a:pPr>
              <a:spcAft>
                <a:spcPts val="1200"/>
              </a:spcAft>
            </a:pPr>
            <a:r>
              <a:rPr lang="en-AU" sz="2000" dirty="0"/>
              <a:t>His dedication to social justice and Catholic social teaching, particularly the preferential option of the poor, has since earned him the title of Patron Saint of Caritas Internationalis.</a:t>
            </a:r>
            <a:endParaRPr lang="fr-FR" altLang="en-US" sz="2000" dirty="0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CAC1F155-E47C-4AC3-804C-3825B5036976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6541932" y="5377715"/>
            <a:ext cx="5314707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900" i="1" dirty="0"/>
              <a:t>The following prayer was composed by Bishop Ken Untener of Saginaw, drafted for a homily by Card. John Dearden in Nov. 1979 for a celebration of departed priests.  As a reflection on the anniversary of the martyrdom of Bishop Romero, Bishop Untener included in a reflection book a passage titled "The mystery of the Romero Prayer." The mystery is that the words of the prayer are attributed to Oscar Romero, but they were never spoken by him.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421B88-184F-47BC-9C87-12DFE311C415}"/>
              </a:ext>
            </a:extLst>
          </p:cNvPr>
          <p:cNvCxnSpPr/>
          <p:nvPr/>
        </p:nvCxnSpPr>
        <p:spPr>
          <a:xfrm>
            <a:off x="335360" y="1772816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0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111D053-FA9D-484F-A8C1-CE4FCAE395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2000" cy="6237288"/>
          </a:xfrm>
        </p:spPr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7966268" y="260648"/>
            <a:ext cx="4225732" cy="2358261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alt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It helps, now and then, to step back and take a long view.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11CA1-2E53-4BD4-ACA6-6571798773E2}"/>
              </a:ext>
            </a:extLst>
          </p:cNvPr>
          <p:cNvSpPr txBox="1"/>
          <p:nvPr/>
        </p:nvSpPr>
        <p:spPr>
          <a:xfrm>
            <a:off x="119336" y="6320933"/>
            <a:ext cx="40059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  <a:t>Aerial photo of farming in Tanzania. Credit August Lucky</a:t>
            </a:r>
          </a:p>
        </p:txBody>
      </p:sp>
    </p:spTree>
    <p:extLst>
      <p:ext uri="{BB962C8B-B14F-4D97-AF65-F5344CB8AC3E}">
        <p14:creationId xmlns:p14="http://schemas.microsoft.com/office/powerpoint/2010/main" val="419547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CBC32-BE47-4C34-9A72-833011A55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40" y="-1"/>
            <a:ext cx="12193940" cy="6237313"/>
          </a:xfrm>
          <a:prstGeom prst="rect">
            <a:avLst/>
          </a:prstGeom>
        </p:spPr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-1940" y="260648"/>
            <a:ext cx="4081716" cy="2646293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The kingdom is not only beyond our efforts, it is even beyond our vision.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11CA1-2E53-4BD4-ACA6-6571798773E2}"/>
              </a:ext>
            </a:extLst>
          </p:cNvPr>
          <p:cNvSpPr txBox="1"/>
          <p:nvPr/>
        </p:nvSpPr>
        <p:spPr>
          <a:xfrm>
            <a:off x="1836" y="6309320"/>
            <a:ext cx="4654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  <a:t>Camarines Norte province in the Philippines. Photo credit: Richard Wainwright</a:t>
            </a:r>
          </a:p>
        </p:txBody>
      </p:sp>
    </p:spTree>
    <p:extLst>
      <p:ext uri="{BB962C8B-B14F-4D97-AF65-F5344CB8AC3E}">
        <p14:creationId xmlns:p14="http://schemas.microsoft.com/office/powerpoint/2010/main" val="101570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A8DDB36-1810-4B65-B559-D8300491C4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0" y="306649"/>
            <a:ext cx="3900875" cy="4143237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432049" y="510346"/>
            <a:ext cx="327227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AU" alt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We accomplish in our lifetime only a tiny fraction of the magnificent enterprise that is God’s work.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AA2689-709D-485E-A9F8-B469A9369504}"/>
              </a:ext>
            </a:extLst>
          </p:cNvPr>
          <p:cNvSpPr/>
          <p:nvPr/>
        </p:nvSpPr>
        <p:spPr>
          <a:xfrm>
            <a:off x="191344" y="6257835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Arial" panose="020B0604020202020204" pitchFamily="34" charset="0"/>
              </a:rPr>
              <a:t>Trainee Michaela grinds some </a:t>
            </a:r>
            <a:r>
              <a:rPr lang="en-AU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irmangka</a:t>
            </a:r>
            <a:r>
              <a:rPr lang="en-AU" sz="1000" dirty="0">
                <a:solidFill>
                  <a:schemeClr val="bg1"/>
                </a:solidFill>
                <a:latin typeface="Arial" panose="020B0604020202020204" pitchFamily="34" charset="0"/>
              </a:rPr>
              <a:t> to use in the next batch of bush balm. The Purple House produces a range of bush products to help nourish and soothe the skin using traditional recipes. Credit: Emma Murray</a:t>
            </a:r>
            <a:endParaRPr lang="en-A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3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7939C87E-726F-4ACD-96B0-4527867E36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0" y="4581128"/>
            <a:ext cx="10884844" cy="1533676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dirty="0"/>
          </a:p>
          <a:p>
            <a:r>
              <a:rPr lang="en-US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188645" y="4749445"/>
            <a:ext cx="10977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Nothing we do is complete, which is a way of saying that the Kingdom always lies beyond us.</a:t>
            </a:r>
          </a:p>
          <a:p>
            <a:endParaRPr lang="en-AU" sz="3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E3724-5CCE-42F6-B729-ED5EA08BF4A0}"/>
              </a:ext>
            </a:extLst>
          </p:cNvPr>
          <p:cNvSpPr txBox="1"/>
          <p:nvPr/>
        </p:nvSpPr>
        <p:spPr>
          <a:xfrm>
            <a:off x="1836" y="6381328"/>
            <a:ext cx="11350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  <a:t>Margret teaches sign language and vocational skills at the San Isidro Care Centre in the Solomon Islands. </a:t>
            </a:r>
            <a:b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</a:br>
            <a:r>
              <a:rPr lang="en-AU" sz="1000" dirty="0">
                <a:solidFill>
                  <a:schemeClr val="bg1"/>
                </a:solidFill>
                <a:latin typeface="+mj-lt"/>
                <a:ea typeface="Roboto" pitchFamily="2" charset="0"/>
              </a:rPr>
              <a:t>Photo credit: Neil </a:t>
            </a:r>
            <a:r>
              <a:rPr lang="en-AU" sz="1000" dirty="0" err="1">
                <a:solidFill>
                  <a:schemeClr val="bg1"/>
                </a:solidFill>
                <a:latin typeface="+mj-lt"/>
                <a:ea typeface="Roboto" pitchFamily="2" charset="0"/>
              </a:rPr>
              <a:t>Nuia</a:t>
            </a:r>
            <a:endParaRPr lang="en-AU" sz="1000" dirty="0">
              <a:solidFill>
                <a:schemeClr val="bg1"/>
              </a:solidFill>
              <a:latin typeface="+mj-lt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53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8B8D48-B117-4F79-A48C-EBF12CF3EC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237288"/>
          </a:xfrm>
        </p:spPr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-24780" y="260648"/>
            <a:ext cx="3888432" cy="3664565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3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3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sz="3000" dirty="0"/>
          </a:p>
          <a:p>
            <a:r>
              <a:rPr lang="en-US" altLang="en-US" sz="30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sz="3000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155240" y="558473"/>
            <a:ext cx="352839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statement says all that could be said.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prayer fully expresses our faith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864B0-AE40-446D-9CDD-7ED87E840923}"/>
              </a:ext>
            </a:extLst>
          </p:cNvPr>
          <p:cNvSpPr/>
          <p:nvPr/>
        </p:nvSpPr>
        <p:spPr>
          <a:xfrm>
            <a:off x="155240" y="633807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</a:rPr>
              <a:t>Children in Nepal praying at school following the Nepal earthquake. Photo credit: Ben White/CAFOD</a:t>
            </a:r>
          </a:p>
        </p:txBody>
      </p:sp>
    </p:spTree>
    <p:extLst>
      <p:ext uri="{BB962C8B-B14F-4D97-AF65-F5344CB8AC3E}">
        <p14:creationId xmlns:p14="http://schemas.microsoft.com/office/powerpoint/2010/main" val="3915986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8FF15CC-2555-484A-96D3-7D528AE4D1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0F2802E6-AC5F-4CEA-8C0A-A949B8604438}"/>
              </a:ext>
            </a:extLst>
          </p:cNvPr>
          <p:cNvSpPr/>
          <p:nvPr/>
        </p:nvSpPr>
        <p:spPr>
          <a:xfrm>
            <a:off x="-24780" y="3573016"/>
            <a:ext cx="3888432" cy="2528122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altLang="en-US" sz="3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3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fr-FR" altLang="en-US" sz="3000" dirty="0"/>
          </a:p>
          <a:p>
            <a:r>
              <a:rPr lang="en-US" altLang="en-US" sz="30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en-US" sz="3000" dirty="0">
              <a:solidFill>
                <a:srgbClr val="8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59C8-02A4-47DE-B830-A28441CFF69A}"/>
              </a:ext>
            </a:extLst>
          </p:cNvPr>
          <p:cNvSpPr txBox="1"/>
          <p:nvPr/>
        </p:nvSpPr>
        <p:spPr>
          <a:xfrm>
            <a:off x="155240" y="3717032"/>
            <a:ext cx="35283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confession brings perfection.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No pastoral visit brings wholeness.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4B2B89-0DE4-4D36-AB27-698E97F7EDFC}"/>
              </a:ext>
            </a:extLst>
          </p:cNvPr>
          <p:cNvSpPr/>
          <p:nvPr/>
        </p:nvSpPr>
        <p:spPr>
          <a:xfrm>
            <a:off x="155240" y="6373152"/>
            <a:ext cx="38924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</a:rPr>
              <a:t>Community members gather in Nepal. Credit: Richard Wainwright</a:t>
            </a:r>
          </a:p>
        </p:txBody>
      </p:sp>
    </p:spTree>
    <p:extLst>
      <p:ext uri="{BB962C8B-B14F-4D97-AF65-F5344CB8AC3E}">
        <p14:creationId xmlns:p14="http://schemas.microsoft.com/office/powerpoint/2010/main" val="1212287315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B767A26C87A8429349E100999E60C0" ma:contentTypeVersion="7" ma:contentTypeDescription="Create a new document." ma:contentTypeScope="" ma:versionID="499c474a90b4c448b44d0673416715ae">
  <xsd:schema xmlns:xsd="http://www.w3.org/2001/XMLSchema" xmlns:xs="http://www.w3.org/2001/XMLSchema" xmlns:p="http://schemas.microsoft.com/office/2006/metadata/properties" xmlns:ns2="e628dbc2-5780-4aa6-b59e-b4a165ad8118" xmlns:ns3="041f561b-787a-4331-b8c2-4f8b42e141f3" targetNamespace="http://schemas.microsoft.com/office/2006/metadata/properties" ma:root="true" ma:fieldsID="1e5c683ca299a7505dd974730f03ede4" ns2:_="" ns3:_="">
    <xsd:import namespace="e628dbc2-5780-4aa6-b59e-b4a165ad8118"/>
    <xsd:import namespace="041f561b-787a-4331-b8c2-4f8b42e141f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 minOccurs="0"/>
                <xsd:element ref="ns3:Topic" minOccurs="0"/>
                <xsd:element ref="ns3:Resource_x0020_Type"/>
                <xsd:element ref="ns3:Document_x0020_Status"/>
                <xsd:element ref="ns3:Used_x0020_for" minOccurs="0"/>
                <xsd:element ref="ns3:Calendar_x0020_Year" minOccurs="0"/>
                <xsd:element ref="ns3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8dbc2-5780-4aa6-b59e-b4a165ad81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1f561b-787a-4331-b8c2-4f8b42e141f3" elementFormDefault="qualified">
    <xsd:import namespace="http://schemas.microsoft.com/office/2006/documentManagement/types"/>
    <xsd:import namespace="http://schemas.microsoft.com/office/infopath/2007/PartnerControls"/>
    <xsd:element name="Audience" ma:index="11" nillable="true" ma:displayName="Audience" ma:default="Lower Primary" ma:description="" ma:internalName="Audienc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ower Primary"/>
                    <xsd:enumeration value="Middle Primary"/>
                    <xsd:enumeration value="Upper Primary"/>
                    <xsd:enumeration value="Lower Secondary"/>
                    <xsd:enumeration value="Middle Secondary"/>
                    <xsd:enumeration value="Senior Secondary"/>
                    <xsd:enumeration value="Teacher"/>
                    <xsd:enumeration value="Tertiary"/>
                    <xsd:enumeration value="Parish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  <xsd:element name="Topic" ma:index="12" nillable="true" ma:displayName="Topic" ma:default="Caritas Introduction" ma:description="" ma:internalName="Topic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e More/Romero"/>
                    <xsd:enumeration value="Caritas Introduction"/>
                    <xsd:enumeration value="Catholic Social Teaching"/>
                    <xsd:enumeration value="Charity to Justice"/>
                    <xsd:enumeration value="Disability"/>
                    <xsd:enumeration value="Disaster Risk Reduction"/>
                    <xsd:enumeration value="Education"/>
                    <xsd:enumeration value="Environment/Climate"/>
                    <xsd:enumeration value="Emergencies"/>
                    <xsd:enumeration value="Fair Trade"/>
                    <xsd:enumeration value="Food Security &amp; Agriculture"/>
                    <xsd:enumeration value="Health and HIV/AIDS"/>
                    <xsd:enumeration value="Human Rights"/>
                    <xsd:enumeration value="Indigenous Peoples"/>
                    <xsd:enumeration value="Leadership"/>
                    <xsd:enumeration value="MDGs"/>
                    <xsd:enumeration value="Peace"/>
                    <xsd:enumeration value="Poverty, Aid and Development"/>
                    <xsd:enumeration value="Project Compassion"/>
                    <xsd:enumeration value="Refugees"/>
                    <xsd:enumeration value="Water &amp; Sanitation"/>
                    <xsd:enumeration value="SDGs"/>
                    <xsd:enumeration value="Women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  <xsd:element name="Resource_x0020_Type" ma:index="13" ma:displayName="Resource Type" ma:default="Learning Experience" ma:description="" ma:format="Dropdown" ma:internalName="Resource_x0020_Type">
      <xsd:simpleType>
        <xsd:restriction base="dms:Choice">
          <xsd:enumeration value="Design elements"/>
          <xsd:enumeration value="Lesson"/>
          <xsd:enumeration value="Learning Experience"/>
          <xsd:enumeration value="Planning docs"/>
          <xsd:enumeration value="Prayer/Reflection"/>
          <xsd:enumeration value="Promotional material"/>
          <xsd:enumeration value="PowerPoint"/>
          <xsd:enumeration value="Multi-media"/>
          <xsd:enumeration value="Quiz"/>
          <xsd:enumeration value="Poster"/>
          <xsd:enumeration value="Game"/>
          <xsd:enumeration value="Fact Sheet/Infographic"/>
          <xsd:enumeration value="Case Study"/>
          <xsd:enumeration value="Fundraising"/>
          <xsd:enumeration value="Worksheet"/>
          <xsd:enumeration value="Other"/>
        </xsd:restriction>
      </xsd:simpleType>
    </xsd:element>
    <xsd:element name="Document_x0020_Status" ma:index="14" ma:displayName="Document Status" ma:default="Draft" ma:description="" ma:format="Dropdown" ma:internalName="Document_x0020_Status">
      <xsd:simpleType>
        <xsd:restriction base="dms:Choice">
          <xsd:enumeration value="Draft"/>
          <xsd:enumeration value="Working Doc"/>
          <xsd:enumeration value="Pending Approval"/>
          <xsd:enumeration value="Approved for team only"/>
          <xsd:enumeration value="Approved for use within CA"/>
          <xsd:enumeration value="Approved for use outside CA"/>
          <xsd:enumeration value="Embargoed"/>
          <xsd:enumeration value="Expired"/>
          <xsd:enumeration value="Other"/>
        </xsd:restriction>
      </xsd:simpleType>
    </xsd:element>
    <xsd:element name="Used_x0020_for" ma:index="15" nillable="true" ma:displayName="Used for" ma:default="Advent" ma:description="" ma:internalName="Used_x0020_fo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Just Leadership Day"/>
                    <xsd:enumeration value="Immersion"/>
                    <xsd:enumeration value="Teacher PD"/>
                    <xsd:enumeration value="Tertiary"/>
                    <xsd:enumeration value="Food for All"/>
                    <xsd:enumeration value="AACES"/>
                    <xsd:enumeration value="Advent"/>
                    <xsd:enumeration value="CST"/>
                    <xsd:enumeration value="Just visiting?"/>
                  </xsd:restriction>
                </xsd:simpleType>
              </xsd:element>
            </xsd:sequence>
          </xsd:extension>
        </xsd:complexContent>
      </xsd:complexType>
    </xsd:element>
    <xsd:element name="Calendar_x0020_Year" ma:index="16" nillable="true" ma:displayName="Calendar Year" ma:default="2020" ma:format="Dropdown" ma:internalName="Calendar_x0020_Year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</xsd:restriction>
      </xsd:simpleType>
    </xsd:element>
    <xsd:element name="Description0" ma:index="17" nillable="true" ma:displayName="Description" ma:description="A short description about the resource.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041f561b-787a-4331-b8c2-4f8b42e141f3" xsi:nil="true"/>
    <Document_x0020_Status xmlns="041f561b-787a-4331-b8c2-4f8b42e141f3">Draft</Document_x0020_Status>
    <Used_x0020_for xmlns="041f561b-787a-4331-b8c2-4f8b42e141f3">
      <Value>Advent</Value>
    </Used_x0020_for>
    <Resource_x0020_Type xmlns="041f561b-787a-4331-b8c2-4f8b42e141f3">Learning Experience</Resource_x0020_Type>
    <Audience xmlns="041f561b-787a-4331-b8c2-4f8b42e141f3">
      <Value>Lower Primary</Value>
    </Audience>
    <Calendar_x0020_Year xmlns="041f561b-787a-4331-b8c2-4f8b42e141f3">2020</Calendar_x0020_Year>
    <Topic xmlns="041f561b-787a-4331-b8c2-4f8b42e141f3">
      <Value>Caritas Introduction</Value>
    </Topic>
    <_dlc_DocId xmlns="e628dbc2-5780-4aa6-b59e-b4a165ad8118">3XVCYASFVK3Q-205-1614</_dlc_DocId>
    <_dlc_DocIdUrl xmlns="e628dbc2-5780-4aa6-b59e-b4a165ad8118">
      <Url>http://aimstest.caritas.org.au/sites/community/education/resources/_layouts/DocIdRedir.aspx?ID=3XVCYASFVK3Q-205-1614</Url>
      <Description>3XVCYASFVK3Q-205-1614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7B3B3D-9753-459D-931D-5D99A71DEF59}"/>
</file>

<file path=customXml/itemProps2.xml><?xml version="1.0" encoding="utf-8"?>
<ds:datastoreItem xmlns:ds="http://schemas.openxmlformats.org/officeDocument/2006/customXml" ds:itemID="{22C85BE0-D1C7-40FD-8545-C77666CD659D}"/>
</file>

<file path=customXml/itemProps3.xml><?xml version="1.0" encoding="utf-8"?>
<ds:datastoreItem xmlns:ds="http://schemas.openxmlformats.org/officeDocument/2006/customXml" ds:itemID="{79CE9FC7-F488-4CBC-BC57-3C13B4B4EA8E}"/>
</file>

<file path=customXml/itemProps4.xml><?xml version="1.0" encoding="utf-8"?>
<ds:datastoreItem xmlns:ds="http://schemas.openxmlformats.org/officeDocument/2006/customXml" ds:itemID="{7010F89C-9F27-40E2-B07B-DA746ED61B3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3080</TotalTime>
  <Words>1067</Words>
  <Application>Microsoft Office PowerPoint</Application>
  <PresentationFormat>Widescreen</PresentationFormat>
  <Paragraphs>119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Education PPT Template</vt:lpstr>
      <vt:lpstr>Saint Oscar romero prayer </vt:lpstr>
      <vt:lpstr>PowerPoint Presentation</vt:lpstr>
      <vt:lpstr>Saint Oscar  romero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Marlin Communications</dc:creator>
  <cp:lastModifiedBy>Nicole Dobrohotoff</cp:lastModifiedBy>
  <cp:revision>177</cp:revision>
  <dcterms:created xsi:type="dcterms:W3CDTF">2014-11-30T23:21:17Z</dcterms:created>
  <dcterms:modified xsi:type="dcterms:W3CDTF">2021-01-03T23:17:58Z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0x0101003BB767A26C87A8429349E100999E60C0</vt:lpwstr>
  </property>
  <property fmtid="{D5CDD505-2E9C-101B-9397-08002B2CF9AE}" pid="3" name="_dlc_DocIdItemGuid">
    <vt:lpwstr>c0ff631d-d072-4182-b9f2-6e569de4cc3b</vt:lpwstr>
  </property>
</Properties>
</file>