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Lst>
  <p:notesMasterIdLst>
    <p:notesMasterId r:id="rId54"/>
  </p:notesMasterIdLst>
  <p:sldIdLst>
    <p:sldId id="276" r:id="rId5"/>
    <p:sldId id="267" r:id="rId6"/>
    <p:sldId id="402" r:id="rId7"/>
    <p:sldId id="261" r:id="rId8"/>
    <p:sldId id="363" r:id="rId9"/>
    <p:sldId id="364" r:id="rId10"/>
    <p:sldId id="365" r:id="rId11"/>
    <p:sldId id="313" r:id="rId12"/>
    <p:sldId id="366" r:id="rId13"/>
    <p:sldId id="367" r:id="rId14"/>
    <p:sldId id="316" r:id="rId15"/>
    <p:sldId id="368" r:id="rId16"/>
    <p:sldId id="369" r:id="rId17"/>
    <p:sldId id="320" r:id="rId18"/>
    <p:sldId id="370" r:id="rId19"/>
    <p:sldId id="371" r:id="rId20"/>
    <p:sldId id="324" r:id="rId21"/>
    <p:sldId id="372" r:id="rId22"/>
    <p:sldId id="373" r:id="rId23"/>
    <p:sldId id="328" r:id="rId24"/>
    <p:sldId id="374" r:id="rId25"/>
    <p:sldId id="375" r:id="rId26"/>
    <p:sldId id="332" r:id="rId27"/>
    <p:sldId id="376" r:id="rId28"/>
    <p:sldId id="377" r:id="rId29"/>
    <p:sldId id="378" r:id="rId30"/>
    <p:sldId id="379" r:id="rId31"/>
    <p:sldId id="380" r:id="rId32"/>
    <p:sldId id="381" r:id="rId33"/>
    <p:sldId id="382" r:id="rId34"/>
    <p:sldId id="383" r:id="rId35"/>
    <p:sldId id="386" r:id="rId36"/>
    <p:sldId id="384" r:id="rId37"/>
    <p:sldId id="385" r:id="rId38"/>
    <p:sldId id="387" r:id="rId39"/>
    <p:sldId id="388" r:id="rId40"/>
    <p:sldId id="391" r:id="rId41"/>
    <p:sldId id="342" r:id="rId42"/>
    <p:sldId id="395" r:id="rId43"/>
    <p:sldId id="396" r:id="rId44"/>
    <p:sldId id="397" r:id="rId45"/>
    <p:sldId id="398" r:id="rId46"/>
    <p:sldId id="399" r:id="rId47"/>
    <p:sldId id="400" r:id="rId48"/>
    <p:sldId id="390" r:id="rId49"/>
    <p:sldId id="401" r:id="rId50"/>
    <p:sldId id="403" r:id="rId51"/>
    <p:sldId id="271" r:id="rId52"/>
    <p:sldId id="269" r:id="rId53"/>
  </p:sldIdLst>
  <p:sldSz cx="9906000" cy="6858000" type="A4"/>
  <p:notesSz cx="13004800" cy="9753600"/>
  <p:defaultTextStyle>
    <a:defPPr>
      <a:defRPr lang="en-US"/>
    </a:defPPr>
    <a:lvl1pPr marL="0" algn="l" defTabSz="673503" rtl="0" eaLnBrk="1" latinLnBrk="0" hangingPunct="1">
      <a:defRPr sz="1326" kern="1200">
        <a:solidFill>
          <a:schemeClr val="tx1"/>
        </a:solidFill>
        <a:latin typeface="+mn-lt"/>
        <a:ea typeface="+mn-ea"/>
        <a:cs typeface="+mn-cs"/>
      </a:defRPr>
    </a:lvl1pPr>
    <a:lvl2pPr marL="336752" algn="l" defTabSz="673503" rtl="0" eaLnBrk="1" latinLnBrk="0" hangingPunct="1">
      <a:defRPr sz="1326" kern="1200">
        <a:solidFill>
          <a:schemeClr val="tx1"/>
        </a:solidFill>
        <a:latin typeface="+mn-lt"/>
        <a:ea typeface="+mn-ea"/>
        <a:cs typeface="+mn-cs"/>
      </a:defRPr>
    </a:lvl2pPr>
    <a:lvl3pPr marL="673503" algn="l" defTabSz="673503" rtl="0" eaLnBrk="1" latinLnBrk="0" hangingPunct="1">
      <a:defRPr sz="1326" kern="1200">
        <a:solidFill>
          <a:schemeClr val="tx1"/>
        </a:solidFill>
        <a:latin typeface="+mn-lt"/>
        <a:ea typeface="+mn-ea"/>
        <a:cs typeface="+mn-cs"/>
      </a:defRPr>
    </a:lvl3pPr>
    <a:lvl4pPr marL="1010255" algn="l" defTabSz="673503" rtl="0" eaLnBrk="1" latinLnBrk="0" hangingPunct="1">
      <a:defRPr sz="1326" kern="1200">
        <a:solidFill>
          <a:schemeClr val="tx1"/>
        </a:solidFill>
        <a:latin typeface="+mn-lt"/>
        <a:ea typeface="+mn-ea"/>
        <a:cs typeface="+mn-cs"/>
      </a:defRPr>
    </a:lvl4pPr>
    <a:lvl5pPr marL="1347006" algn="l" defTabSz="673503" rtl="0" eaLnBrk="1" latinLnBrk="0" hangingPunct="1">
      <a:defRPr sz="1326" kern="1200">
        <a:solidFill>
          <a:schemeClr val="tx1"/>
        </a:solidFill>
        <a:latin typeface="+mn-lt"/>
        <a:ea typeface="+mn-ea"/>
        <a:cs typeface="+mn-cs"/>
      </a:defRPr>
    </a:lvl5pPr>
    <a:lvl6pPr marL="1683758" algn="l" defTabSz="673503" rtl="0" eaLnBrk="1" latinLnBrk="0" hangingPunct="1">
      <a:defRPr sz="1326" kern="1200">
        <a:solidFill>
          <a:schemeClr val="tx1"/>
        </a:solidFill>
        <a:latin typeface="+mn-lt"/>
        <a:ea typeface="+mn-ea"/>
        <a:cs typeface="+mn-cs"/>
      </a:defRPr>
    </a:lvl6pPr>
    <a:lvl7pPr marL="2020509" algn="l" defTabSz="673503" rtl="0" eaLnBrk="1" latinLnBrk="0" hangingPunct="1">
      <a:defRPr sz="1326" kern="1200">
        <a:solidFill>
          <a:schemeClr val="tx1"/>
        </a:solidFill>
        <a:latin typeface="+mn-lt"/>
        <a:ea typeface="+mn-ea"/>
        <a:cs typeface="+mn-cs"/>
      </a:defRPr>
    </a:lvl7pPr>
    <a:lvl8pPr marL="2357261" algn="l" defTabSz="673503" rtl="0" eaLnBrk="1" latinLnBrk="0" hangingPunct="1">
      <a:defRPr sz="1326" kern="1200">
        <a:solidFill>
          <a:schemeClr val="tx1"/>
        </a:solidFill>
        <a:latin typeface="+mn-lt"/>
        <a:ea typeface="+mn-ea"/>
        <a:cs typeface="+mn-cs"/>
      </a:defRPr>
    </a:lvl8pPr>
    <a:lvl9pPr marL="2694011" algn="l" defTabSz="673503" rtl="0" eaLnBrk="1" latinLnBrk="0" hangingPunct="1">
      <a:defRPr sz="13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5" userDrawn="1">
          <p15:clr>
            <a:srgbClr val="A4A3A4"/>
          </p15:clr>
        </p15:guide>
        <p15:guide id="2" pos="16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15" clrIdx="0">
    <p:extLst>
      <p:ext uri="{19B8F6BF-5375-455C-9EA6-DF929625EA0E}">
        <p15:presenceInfo xmlns:p15="http://schemas.microsoft.com/office/powerpoint/2012/main" userId="S-1-5-21-568877940-3399399001-4121681156-7401" providerId="AD"/>
      </p:ext>
    </p:extLst>
  </p:cmAuthor>
  <p:cmAuthor id="2" name="Nicole Dobrohotoff" initials="ND" lastIdx="6" clrIdx="1">
    <p:extLst>
      <p:ext uri="{19B8F6BF-5375-455C-9EA6-DF929625EA0E}">
        <p15:presenceInfo xmlns:p15="http://schemas.microsoft.com/office/powerpoint/2012/main" userId="S::nicoled@caritas.org.au::2dc4cf58-dc7e-422a-950b-38460c74cb76" providerId="AD"/>
      </p:ext>
    </p:extLst>
  </p:cmAuthor>
  <p:cmAuthor id="3" name="Nicole Dobrohotoff" initials="ND [2]" lastIdx="7" clrIdx="2">
    <p:extLst>
      <p:ext uri="{19B8F6BF-5375-455C-9EA6-DF929625EA0E}">
        <p15:presenceInfo xmlns:p15="http://schemas.microsoft.com/office/powerpoint/2012/main" userId="S-1-5-21-568877940-3399399001-4121681156-2163" providerId="AD"/>
      </p:ext>
    </p:extLst>
  </p:cmAuthor>
  <p:cmAuthor id="4" name="Dr Rebekah Pryor" initials="DP" lastIdx="2" clrIdx="3">
    <p:extLst>
      <p:ext uri="{19B8F6BF-5375-455C-9EA6-DF929625EA0E}">
        <p15:presenceInfo xmlns:p15="http://schemas.microsoft.com/office/powerpoint/2012/main" userId="S::rebekah.pryor@caritas.org.au::8d859597-0c52-4ddc-b3e3-bd9b1ef69f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720000"/>
    <a:srgbClr val="E5DBCB"/>
    <a:srgbClr val="7B0C00"/>
    <a:srgbClr val="0C244C"/>
    <a:srgbClr val="73808E"/>
    <a:srgbClr val="762000"/>
    <a:srgbClr val="004851"/>
    <a:srgbClr val="7D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E949FF-A6B7-E82D-E1B8-F0B51D3D388D}" v="3" dt="2023-02-14T23:11:42.2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774" autoAdjust="0"/>
  </p:normalViewPr>
  <p:slideViewPr>
    <p:cSldViewPr snapToGrid="0">
      <p:cViewPr varScale="1">
        <p:scale>
          <a:sx n="52" d="100"/>
          <a:sy n="52" d="100"/>
        </p:scale>
        <p:origin x="648" y="108"/>
      </p:cViewPr>
      <p:guideLst>
        <p:guide orient="horz" pos="2025"/>
        <p:guide pos="16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ebekah Pryor" userId="8d859597-0c52-4ddc-b3e3-bd9b1ef69f34" providerId="ADAL" clId="{3B403287-DE6D-4623-9AF4-E2117C595238}"/>
    <pc:docChg chg="undo custSel modSld">
      <pc:chgData name="Dr Rebekah Pryor" userId="8d859597-0c52-4ddc-b3e3-bd9b1ef69f34" providerId="ADAL" clId="{3B403287-DE6D-4623-9AF4-E2117C595238}" dt="2023-02-15T04:09:11.961" v="1460" actId="255"/>
      <pc:docMkLst>
        <pc:docMk/>
      </pc:docMkLst>
      <pc:sldChg chg="modSp modNotesTx">
        <pc:chgData name="Dr Rebekah Pryor" userId="8d859597-0c52-4ddc-b3e3-bd9b1ef69f34" providerId="ADAL" clId="{3B403287-DE6D-4623-9AF4-E2117C595238}" dt="2023-02-15T00:04:01.251" v="1110" actId="6549"/>
        <pc:sldMkLst>
          <pc:docMk/>
          <pc:sldMk cId="2724504333" sldId="261"/>
        </pc:sldMkLst>
        <pc:spChg chg="mod">
          <ac:chgData name="Dr Rebekah Pryor" userId="8d859597-0c52-4ddc-b3e3-bd9b1ef69f34" providerId="ADAL" clId="{3B403287-DE6D-4623-9AF4-E2117C595238}" dt="2023-02-14T23:37:22.087" v="698"/>
          <ac:spMkLst>
            <pc:docMk/>
            <pc:sldMk cId="2724504333" sldId="261"/>
            <ac:spMk id="3" creationId="{2D0795BF-C3B7-794A-B9A6-3677BA7B75CB}"/>
          </ac:spMkLst>
        </pc:spChg>
      </pc:sldChg>
      <pc:sldChg chg="modSp">
        <pc:chgData name="Dr Rebekah Pryor" userId="8d859597-0c52-4ddc-b3e3-bd9b1ef69f34" providerId="ADAL" clId="{3B403287-DE6D-4623-9AF4-E2117C595238}" dt="2023-02-15T04:06:14.123" v="1408" actId="404"/>
        <pc:sldMkLst>
          <pc:docMk/>
          <pc:sldMk cId="2082494478" sldId="267"/>
        </pc:sldMkLst>
        <pc:spChg chg="mod">
          <ac:chgData name="Dr Rebekah Pryor" userId="8d859597-0c52-4ddc-b3e3-bd9b1ef69f34" providerId="ADAL" clId="{3B403287-DE6D-4623-9AF4-E2117C595238}" dt="2023-02-15T04:06:14.123" v="1408" actId="404"/>
          <ac:spMkLst>
            <pc:docMk/>
            <pc:sldMk cId="2082494478" sldId="267"/>
            <ac:spMk id="9" creationId="{66885892-6D6D-E641-80ED-13FAF519B6DF}"/>
          </ac:spMkLst>
        </pc:spChg>
        <pc:spChg chg="mod">
          <ac:chgData name="Dr Rebekah Pryor" userId="8d859597-0c52-4ddc-b3e3-bd9b1ef69f34" providerId="ADAL" clId="{3B403287-DE6D-4623-9AF4-E2117C595238}" dt="2023-02-15T00:13:02.398" v="1206" actId="20577"/>
          <ac:spMkLst>
            <pc:docMk/>
            <pc:sldMk cId="2082494478" sldId="267"/>
            <ac:spMk id="10" creationId="{1E2A3F5D-C0CE-3549-B3DA-EAA1DA193BC7}"/>
          </ac:spMkLst>
        </pc:spChg>
      </pc:sldChg>
      <pc:sldChg chg="modSp">
        <pc:chgData name="Dr Rebekah Pryor" userId="8d859597-0c52-4ddc-b3e3-bd9b1ef69f34" providerId="ADAL" clId="{3B403287-DE6D-4623-9AF4-E2117C595238}" dt="2023-02-14T23:30:37.242" v="578" actId="20577"/>
        <pc:sldMkLst>
          <pc:docMk/>
          <pc:sldMk cId="2828391258" sldId="276"/>
        </pc:sldMkLst>
        <pc:spChg chg="mod">
          <ac:chgData name="Dr Rebekah Pryor" userId="8d859597-0c52-4ddc-b3e3-bd9b1ef69f34" providerId="ADAL" clId="{3B403287-DE6D-4623-9AF4-E2117C595238}" dt="2023-02-14T23:30:37.242" v="578" actId="20577"/>
          <ac:spMkLst>
            <pc:docMk/>
            <pc:sldMk cId="2828391258" sldId="276"/>
            <ac:spMk id="4" creationId="{5A1B9BBE-FEDC-CB44-8322-C00532749276}"/>
          </ac:spMkLst>
        </pc:spChg>
      </pc:sldChg>
      <pc:sldChg chg="modSp">
        <pc:chgData name="Dr Rebekah Pryor" userId="8d859597-0c52-4ddc-b3e3-bd9b1ef69f34" providerId="ADAL" clId="{3B403287-DE6D-4623-9AF4-E2117C595238}" dt="2023-02-15T04:06:37.770" v="1414" actId="404"/>
        <pc:sldMkLst>
          <pc:docMk/>
          <pc:sldMk cId="1107364656" sldId="313"/>
        </pc:sldMkLst>
        <pc:spChg chg="mod">
          <ac:chgData name="Dr Rebekah Pryor" userId="8d859597-0c52-4ddc-b3e3-bd9b1ef69f34" providerId="ADAL" clId="{3B403287-DE6D-4623-9AF4-E2117C595238}" dt="2023-02-15T04:06:37.770" v="1414" actId="404"/>
          <ac:spMkLst>
            <pc:docMk/>
            <pc:sldMk cId="1107364656" sldId="313"/>
            <ac:spMk id="6" creationId="{F75B844F-939B-4840-972A-328EA73FAD0F}"/>
          </ac:spMkLst>
        </pc:spChg>
      </pc:sldChg>
      <pc:sldChg chg="modSp">
        <pc:chgData name="Dr Rebekah Pryor" userId="8d859597-0c52-4ddc-b3e3-bd9b1ef69f34" providerId="ADAL" clId="{3B403287-DE6D-4623-9AF4-E2117C595238}" dt="2023-02-15T04:06:46.116" v="1416" actId="404"/>
        <pc:sldMkLst>
          <pc:docMk/>
          <pc:sldMk cId="4194959091" sldId="316"/>
        </pc:sldMkLst>
        <pc:spChg chg="mod">
          <ac:chgData name="Dr Rebekah Pryor" userId="8d859597-0c52-4ddc-b3e3-bd9b1ef69f34" providerId="ADAL" clId="{3B403287-DE6D-4623-9AF4-E2117C595238}" dt="2023-02-15T04:06:46.116" v="1416" actId="404"/>
          <ac:spMkLst>
            <pc:docMk/>
            <pc:sldMk cId="4194959091" sldId="316"/>
            <ac:spMk id="4" creationId="{29DE0B33-870A-4CF9-B6EE-A248D65267D5}"/>
          </ac:spMkLst>
        </pc:spChg>
      </pc:sldChg>
      <pc:sldChg chg="modSp">
        <pc:chgData name="Dr Rebekah Pryor" userId="8d859597-0c52-4ddc-b3e3-bd9b1ef69f34" providerId="ADAL" clId="{3B403287-DE6D-4623-9AF4-E2117C595238}" dt="2023-02-15T04:06:51.593" v="1418" actId="404"/>
        <pc:sldMkLst>
          <pc:docMk/>
          <pc:sldMk cId="3759027893" sldId="320"/>
        </pc:sldMkLst>
        <pc:spChg chg="mod">
          <ac:chgData name="Dr Rebekah Pryor" userId="8d859597-0c52-4ddc-b3e3-bd9b1ef69f34" providerId="ADAL" clId="{3B403287-DE6D-4623-9AF4-E2117C595238}" dt="2023-02-15T04:06:51.593" v="1418" actId="404"/>
          <ac:spMkLst>
            <pc:docMk/>
            <pc:sldMk cId="3759027893" sldId="320"/>
            <ac:spMk id="4" creationId="{0AF80406-7DB0-4B35-A94A-B558FD28B5E5}"/>
          </ac:spMkLst>
        </pc:spChg>
      </pc:sldChg>
      <pc:sldChg chg="modSp">
        <pc:chgData name="Dr Rebekah Pryor" userId="8d859597-0c52-4ddc-b3e3-bd9b1ef69f34" providerId="ADAL" clId="{3B403287-DE6D-4623-9AF4-E2117C595238}" dt="2023-02-15T04:07:00.093" v="1420" actId="404"/>
        <pc:sldMkLst>
          <pc:docMk/>
          <pc:sldMk cId="1800576162" sldId="324"/>
        </pc:sldMkLst>
        <pc:spChg chg="mod">
          <ac:chgData name="Dr Rebekah Pryor" userId="8d859597-0c52-4ddc-b3e3-bd9b1ef69f34" providerId="ADAL" clId="{3B403287-DE6D-4623-9AF4-E2117C595238}" dt="2023-02-15T04:07:00.093" v="1420" actId="404"/>
          <ac:spMkLst>
            <pc:docMk/>
            <pc:sldMk cId="1800576162" sldId="324"/>
            <ac:spMk id="6" creationId="{F18A829B-2907-4CD1-90B5-4B6F97EAD562}"/>
          </ac:spMkLst>
        </pc:spChg>
      </pc:sldChg>
      <pc:sldChg chg="modSp">
        <pc:chgData name="Dr Rebekah Pryor" userId="8d859597-0c52-4ddc-b3e3-bd9b1ef69f34" providerId="ADAL" clId="{3B403287-DE6D-4623-9AF4-E2117C595238}" dt="2023-02-15T04:07:07.163" v="1422" actId="404"/>
        <pc:sldMkLst>
          <pc:docMk/>
          <pc:sldMk cId="2838480735" sldId="328"/>
        </pc:sldMkLst>
        <pc:spChg chg="mod">
          <ac:chgData name="Dr Rebekah Pryor" userId="8d859597-0c52-4ddc-b3e3-bd9b1ef69f34" providerId="ADAL" clId="{3B403287-DE6D-4623-9AF4-E2117C595238}" dt="2023-02-15T04:07:07.163" v="1422" actId="404"/>
          <ac:spMkLst>
            <pc:docMk/>
            <pc:sldMk cId="2838480735" sldId="328"/>
            <ac:spMk id="4" creationId="{0E8E1466-C182-45F1-B8B1-A2E946815D99}"/>
          </ac:spMkLst>
        </pc:spChg>
      </pc:sldChg>
      <pc:sldChg chg="modSp">
        <pc:chgData name="Dr Rebekah Pryor" userId="8d859597-0c52-4ddc-b3e3-bd9b1ef69f34" providerId="ADAL" clId="{3B403287-DE6D-4623-9AF4-E2117C595238}" dt="2023-02-15T04:07:13.283" v="1424" actId="404"/>
        <pc:sldMkLst>
          <pc:docMk/>
          <pc:sldMk cId="1305025608" sldId="332"/>
        </pc:sldMkLst>
        <pc:spChg chg="mod">
          <ac:chgData name="Dr Rebekah Pryor" userId="8d859597-0c52-4ddc-b3e3-bd9b1ef69f34" providerId="ADAL" clId="{3B403287-DE6D-4623-9AF4-E2117C595238}" dt="2023-02-15T04:07:13.283" v="1424" actId="404"/>
          <ac:spMkLst>
            <pc:docMk/>
            <pc:sldMk cId="1305025608" sldId="332"/>
            <ac:spMk id="5" creationId="{2DEA3986-C715-476B-A05A-510731A7EEE5}"/>
          </ac:spMkLst>
        </pc:spChg>
      </pc:sldChg>
      <pc:sldChg chg="modSp">
        <pc:chgData name="Dr Rebekah Pryor" userId="8d859597-0c52-4ddc-b3e3-bd9b1ef69f34" providerId="ADAL" clId="{3B403287-DE6D-4623-9AF4-E2117C595238}" dt="2023-02-15T04:08:04.801" v="1441" actId="404"/>
        <pc:sldMkLst>
          <pc:docMk/>
          <pc:sldMk cId="452795742" sldId="342"/>
        </pc:sldMkLst>
        <pc:spChg chg="mod">
          <ac:chgData name="Dr Rebekah Pryor" userId="8d859597-0c52-4ddc-b3e3-bd9b1ef69f34" providerId="ADAL" clId="{3B403287-DE6D-4623-9AF4-E2117C595238}" dt="2023-02-15T04:08:04.801" v="1441" actId="404"/>
          <ac:spMkLst>
            <pc:docMk/>
            <pc:sldMk cId="452795742" sldId="342"/>
            <ac:spMk id="5" creationId="{CC7DE371-8AC8-4330-A5B8-B3895EDC027C}"/>
          </ac:spMkLst>
        </pc:spChg>
      </pc:sldChg>
      <pc:sldChg chg="modSp">
        <pc:chgData name="Dr Rebekah Pryor" userId="8d859597-0c52-4ddc-b3e3-bd9b1ef69f34" providerId="ADAL" clId="{3B403287-DE6D-4623-9AF4-E2117C595238}" dt="2023-02-15T04:06:31.881" v="1412" actId="404"/>
        <pc:sldMkLst>
          <pc:docMk/>
          <pc:sldMk cId="264485282" sldId="363"/>
        </pc:sldMkLst>
        <pc:spChg chg="mod">
          <ac:chgData name="Dr Rebekah Pryor" userId="8d859597-0c52-4ddc-b3e3-bd9b1ef69f34" providerId="ADAL" clId="{3B403287-DE6D-4623-9AF4-E2117C595238}" dt="2023-02-15T04:06:31.881" v="1412" actId="404"/>
          <ac:spMkLst>
            <pc:docMk/>
            <pc:sldMk cId="264485282" sldId="363"/>
            <ac:spMk id="8" creationId="{0F9B6675-2EDB-4BBC-ADE5-C730F2440F53}"/>
          </ac:spMkLst>
        </pc:spChg>
      </pc:sldChg>
      <pc:sldChg chg="modSp modNotesTx">
        <pc:chgData name="Dr Rebekah Pryor" userId="8d859597-0c52-4ddc-b3e3-bd9b1ef69f34" providerId="ADAL" clId="{3B403287-DE6D-4623-9AF4-E2117C595238}" dt="2023-02-15T00:06:11.127" v="1130" actId="6549"/>
        <pc:sldMkLst>
          <pc:docMk/>
          <pc:sldMk cId="2701976962" sldId="365"/>
        </pc:sldMkLst>
        <pc:spChg chg="mod">
          <ac:chgData name="Dr Rebekah Pryor" userId="8d859597-0c52-4ddc-b3e3-bd9b1ef69f34" providerId="ADAL" clId="{3B403287-DE6D-4623-9AF4-E2117C595238}" dt="2023-02-14T23:37:05.732" v="697" actId="20577"/>
          <ac:spMkLst>
            <pc:docMk/>
            <pc:sldMk cId="2701976962" sldId="365"/>
            <ac:spMk id="3" creationId="{2D0795BF-C3B7-794A-B9A6-3677BA7B75CB}"/>
          </ac:spMkLst>
        </pc:spChg>
      </pc:sldChg>
      <pc:sldChg chg="modSp modNotesTx">
        <pc:chgData name="Dr Rebekah Pryor" userId="8d859597-0c52-4ddc-b3e3-bd9b1ef69f34" providerId="ADAL" clId="{3B403287-DE6D-4623-9AF4-E2117C595238}" dt="2023-02-15T00:08:44.816" v="1172" actId="20577"/>
        <pc:sldMkLst>
          <pc:docMk/>
          <pc:sldMk cId="3092160996" sldId="369"/>
        </pc:sldMkLst>
        <pc:spChg chg="mod">
          <ac:chgData name="Dr Rebekah Pryor" userId="8d859597-0c52-4ddc-b3e3-bd9b1ef69f34" providerId="ADAL" clId="{3B403287-DE6D-4623-9AF4-E2117C595238}" dt="2023-02-15T00:06:56.980" v="1138" actId="6549"/>
          <ac:spMkLst>
            <pc:docMk/>
            <pc:sldMk cId="3092160996" sldId="369"/>
            <ac:spMk id="3" creationId="{2D0795BF-C3B7-794A-B9A6-3677BA7B75CB}"/>
          </ac:spMkLst>
        </pc:spChg>
        <pc:spChg chg="mod">
          <ac:chgData name="Dr Rebekah Pryor" userId="8d859597-0c52-4ddc-b3e3-bd9b1ef69f34" providerId="ADAL" clId="{3B403287-DE6D-4623-9AF4-E2117C595238}" dt="2023-02-15T00:06:52.492" v="1136" actId="6549"/>
          <ac:spMkLst>
            <pc:docMk/>
            <pc:sldMk cId="3092160996" sldId="369"/>
            <ac:spMk id="4" creationId="{3D339A9D-7EFC-7049-9292-A646A59F8620}"/>
          </ac:spMkLst>
        </pc:spChg>
      </pc:sldChg>
      <pc:sldChg chg="modSp modNotesTx">
        <pc:chgData name="Dr Rebekah Pryor" userId="8d859597-0c52-4ddc-b3e3-bd9b1ef69f34" providerId="ADAL" clId="{3B403287-DE6D-4623-9AF4-E2117C595238}" dt="2023-02-14T23:36:26.102" v="660" actId="20577"/>
        <pc:sldMkLst>
          <pc:docMk/>
          <pc:sldMk cId="1707677669" sldId="371"/>
        </pc:sldMkLst>
        <pc:spChg chg="mod">
          <ac:chgData name="Dr Rebekah Pryor" userId="8d859597-0c52-4ddc-b3e3-bd9b1ef69f34" providerId="ADAL" clId="{3B403287-DE6D-4623-9AF4-E2117C595238}" dt="2023-02-14T23:35:44.822" v="627" actId="20577"/>
          <ac:spMkLst>
            <pc:docMk/>
            <pc:sldMk cId="1707677669" sldId="371"/>
            <ac:spMk id="3" creationId="{2D0795BF-C3B7-794A-B9A6-3677BA7B75CB}"/>
          </ac:spMkLst>
        </pc:spChg>
      </pc:sldChg>
      <pc:sldChg chg="modSp modNotesTx">
        <pc:chgData name="Dr Rebekah Pryor" userId="8d859597-0c52-4ddc-b3e3-bd9b1ef69f34" providerId="ADAL" clId="{3B403287-DE6D-4623-9AF4-E2117C595238}" dt="2023-02-15T00:35:31.073" v="1362" actId="20577"/>
        <pc:sldMkLst>
          <pc:docMk/>
          <pc:sldMk cId="627934805" sldId="376"/>
        </pc:sldMkLst>
        <pc:spChg chg="mod">
          <ac:chgData name="Dr Rebekah Pryor" userId="8d859597-0c52-4ddc-b3e3-bd9b1ef69f34" providerId="ADAL" clId="{3B403287-DE6D-4623-9AF4-E2117C595238}" dt="2023-02-15T00:34:23.858" v="1322" actId="20577"/>
          <ac:spMkLst>
            <pc:docMk/>
            <pc:sldMk cId="627934805" sldId="376"/>
            <ac:spMk id="3" creationId="{2D0795BF-C3B7-794A-B9A6-3677BA7B75CB}"/>
          </ac:spMkLst>
        </pc:spChg>
      </pc:sldChg>
      <pc:sldChg chg="modNotesTx">
        <pc:chgData name="Dr Rebekah Pryor" userId="8d859597-0c52-4ddc-b3e3-bd9b1ef69f34" providerId="ADAL" clId="{3B403287-DE6D-4623-9AF4-E2117C595238}" dt="2023-02-14T23:39:07.354" v="749" actId="20577"/>
        <pc:sldMkLst>
          <pc:docMk/>
          <pc:sldMk cId="3396805651" sldId="377"/>
        </pc:sldMkLst>
      </pc:sldChg>
      <pc:sldChg chg="modSp">
        <pc:chgData name="Dr Rebekah Pryor" userId="8d859597-0c52-4ddc-b3e3-bd9b1ef69f34" providerId="ADAL" clId="{3B403287-DE6D-4623-9AF4-E2117C595238}" dt="2023-02-15T04:07:20.055" v="1426" actId="404"/>
        <pc:sldMkLst>
          <pc:docMk/>
          <pc:sldMk cId="3239656183" sldId="378"/>
        </pc:sldMkLst>
        <pc:spChg chg="mod">
          <ac:chgData name="Dr Rebekah Pryor" userId="8d859597-0c52-4ddc-b3e3-bd9b1ef69f34" providerId="ADAL" clId="{3B403287-DE6D-4623-9AF4-E2117C595238}" dt="2023-02-15T04:07:20.055" v="1426" actId="404"/>
          <ac:spMkLst>
            <pc:docMk/>
            <pc:sldMk cId="3239656183" sldId="378"/>
            <ac:spMk id="5" creationId="{744AA0D6-4F1B-46C6-AD6B-FF2BF162D853}"/>
          </ac:spMkLst>
        </pc:spChg>
      </pc:sldChg>
      <pc:sldChg chg="modSp">
        <pc:chgData name="Dr Rebekah Pryor" userId="8d859597-0c52-4ddc-b3e3-bd9b1ef69f34" providerId="ADAL" clId="{3B403287-DE6D-4623-9AF4-E2117C595238}" dt="2023-02-15T04:07:34.088" v="1430" actId="404"/>
        <pc:sldMkLst>
          <pc:docMk/>
          <pc:sldMk cId="2071048082" sldId="381"/>
        </pc:sldMkLst>
        <pc:spChg chg="mod">
          <ac:chgData name="Dr Rebekah Pryor" userId="8d859597-0c52-4ddc-b3e3-bd9b1ef69f34" providerId="ADAL" clId="{3B403287-DE6D-4623-9AF4-E2117C595238}" dt="2023-02-15T04:07:34.088" v="1430" actId="404"/>
          <ac:spMkLst>
            <pc:docMk/>
            <pc:sldMk cId="2071048082" sldId="381"/>
            <ac:spMk id="4" creationId="{2D0E89B7-741C-41ED-A5A1-0D2595E9F79F}"/>
          </ac:spMkLst>
        </pc:spChg>
        <pc:spChg chg="mod">
          <ac:chgData name="Dr Rebekah Pryor" userId="8d859597-0c52-4ddc-b3e3-bd9b1ef69f34" providerId="ADAL" clId="{3B403287-DE6D-4623-9AF4-E2117C595238}" dt="2023-02-15T04:07:29.307" v="1428" actId="20577"/>
          <ac:spMkLst>
            <pc:docMk/>
            <pc:sldMk cId="2071048082" sldId="381"/>
            <ac:spMk id="6" creationId="{0BBD28ED-D3BB-4271-9E1F-E01DE75C7311}"/>
          </ac:spMkLst>
        </pc:spChg>
      </pc:sldChg>
      <pc:sldChg chg="modSp modNotesTx">
        <pc:chgData name="Dr Rebekah Pryor" userId="8d859597-0c52-4ddc-b3e3-bd9b1ef69f34" providerId="ADAL" clId="{3B403287-DE6D-4623-9AF4-E2117C595238}" dt="2023-02-15T00:38:07.659" v="1406" actId="113"/>
        <pc:sldMkLst>
          <pc:docMk/>
          <pc:sldMk cId="1175367822" sldId="382"/>
        </pc:sldMkLst>
        <pc:spChg chg="mod">
          <ac:chgData name="Dr Rebekah Pryor" userId="8d859597-0c52-4ddc-b3e3-bd9b1ef69f34" providerId="ADAL" clId="{3B403287-DE6D-4623-9AF4-E2117C595238}" dt="2023-02-15T00:38:07.659" v="1406" actId="113"/>
          <ac:spMkLst>
            <pc:docMk/>
            <pc:sldMk cId="1175367822" sldId="382"/>
            <ac:spMk id="3" creationId="{2D0795BF-C3B7-794A-B9A6-3677BA7B75CB}"/>
          </ac:spMkLst>
        </pc:spChg>
      </pc:sldChg>
      <pc:sldChg chg="modSp modNotesTx">
        <pc:chgData name="Dr Rebekah Pryor" userId="8d859597-0c52-4ddc-b3e3-bd9b1ef69f34" providerId="ADAL" clId="{3B403287-DE6D-4623-9AF4-E2117C595238}" dt="2023-02-15T00:18:11.632" v="1208" actId="6549"/>
        <pc:sldMkLst>
          <pc:docMk/>
          <pc:sldMk cId="2739821828" sldId="383"/>
        </pc:sldMkLst>
        <pc:spChg chg="mod">
          <ac:chgData name="Dr Rebekah Pryor" userId="8d859597-0c52-4ddc-b3e3-bd9b1ef69f34" providerId="ADAL" clId="{3B403287-DE6D-4623-9AF4-E2117C595238}" dt="2023-02-15T00:18:11.632" v="1208" actId="6549"/>
          <ac:spMkLst>
            <pc:docMk/>
            <pc:sldMk cId="2739821828" sldId="383"/>
            <ac:spMk id="3" creationId="{2D0795BF-C3B7-794A-B9A6-3677BA7B75CB}"/>
          </ac:spMkLst>
        </pc:spChg>
      </pc:sldChg>
      <pc:sldChg chg="modSp modNotesTx">
        <pc:chgData name="Dr Rebekah Pryor" userId="8d859597-0c52-4ddc-b3e3-bd9b1ef69f34" providerId="ADAL" clId="{3B403287-DE6D-4623-9AF4-E2117C595238}" dt="2023-02-15T00:30:29.722" v="1318" actId="20577"/>
        <pc:sldMkLst>
          <pc:docMk/>
          <pc:sldMk cId="34079049" sldId="384"/>
        </pc:sldMkLst>
        <pc:spChg chg="mod">
          <ac:chgData name="Dr Rebekah Pryor" userId="8d859597-0c52-4ddc-b3e3-bd9b1ef69f34" providerId="ADAL" clId="{3B403287-DE6D-4623-9AF4-E2117C595238}" dt="2023-02-15T00:29:20.697" v="1273" actId="6549"/>
          <ac:spMkLst>
            <pc:docMk/>
            <pc:sldMk cId="34079049" sldId="384"/>
            <ac:spMk id="3" creationId="{2D0795BF-C3B7-794A-B9A6-3677BA7B75CB}"/>
          </ac:spMkLst>
        </pc:spChg>
      </pc:sldChg>
      <pc:sldChg chg="modSp modNotesTx">
        <pc:chgData name="Dr Rebekah Pryor" userId="8d859597-0c52-4ddc-b3e3-bd9b1ef69f34" providerId="ADAL" clId="{3B403287-DE6D-4623-9AF4-E2117C595238}" dt="2023-02-15T00:18:56.461" v="1209" actId="20577"/>
        <pc:sldMkLst>
          <pc:docMk/>
          <pc:sldMk cId="3305390860" sldId="385"/>
        </pc:sldMkLst>
        <pc:spChg chg="mod">
          <ac:chgData name="Dr Rebekah Pryor" userId="8d859597-0c52-4ddc-b3e3-bd9b1ef69f34" providerId="ADAL" clId="{3B403287-DE6D-4623-9AF4-E2117C595238}" dt="2023-02-14T23:48:38.081" v="871" actId="6549"/>
          <ac:spMkLst>
            <pc:docMk/>
            <pc:sldMk cId="3305390860" sldId="385"/>
            <ac:spMk id="4" creationId="{3D339A9D-7EFC-7049-9292-A646A59F8620}"/>
          </ac:spMkLst>
        </pc:spChg>
      </pc:sldChg>
      <pc:sldChg chg="modSp">
        <pc:chgData name="Dr Rebekah Pryor" userId="8d859597-0c52-4ddc-b3e3-bd9b1ef69f34" providerId="ADAL" clId="{3B403287-DE6D-4623-9AF4-E2117C595238}" dt="2023-02-15T04:07:43.628" v="1432" actId="404"/>
        <pc:sldMkLst>
          <pc:docMk/>
          <pc:sldMk cId="2803369288" sldId="386"/>
        </pc:sldMkLst>
        <pc:spChg chg="mod">
          <ac:chgData name="Dr Rebekah Pryor" userId="8d859597-0c52-4ddc-b3e3-bd9b1ef69f34" providerId="ADAL" clId="{3B403287-DE6D-4623-9AF4-E2117C595238}" dt="2023-02-15T04:07:43.628" v="1432" actId="404"/>
          <ac:spMkLst>
            <pc:docMk/>
            <pc:sldMk cId="2803369288" sldId="386"/>
            <ac:spMk id="4" creationId="{7C5EA759-A74B-4D53-81E2-6AC3E982A235}"/>
          </ac:spMkLst>
        </pc:spChg>
      </pc:sldChg>
      <pc:sldChg chg="modSp">
        <pc:chgData name="Dr Rebekah Pryor" userId="8d859597-0c52-4ddc-b3e3-bd9b1ef69f34" providerId="ADAL" clId="{3B403287-DE6D-4623-9AF4-E2117C595238}" dt="2023-02-15T04:07:57.912" v="1439" actId="20577"/>
        <pc:sldMkLst>
          <pc:docMk/>
          <pc:sldMk cId="2617961356" sldId="387"/>
        </pc:sldMkLst>
        <pc:spChg chg="mod">
          <ac:chgData name="Dr Rebekah Pryor" userId="8d859597-0c52-4ddc-b3e3-bd9b1ef69f34" providerId="ADAL" clId="{3B403287-DE6D-4623-9AF4-E2117C595238}" dt="2023-02-15T04:07:51.113" v="1434" actId="404"/>
          <ac:spMkLst>
            <pc:docMk/>
            <pc:sldMk cId="2617961356" sldId="387"/>
            <ac:spMk id="6" creationId="{004B92E4-ACB3-47EC-BFA2-B30EAF50B995}"/>
          </ac:spMkLst>
        </pc:spChg>
        <pc:spChg chg="mod">
          <ac:chgData name="Dr Rebekah Pryor" userId="8d859597-0c52-4ddc-b3e3-bd9b1ef69f34" providerId="ADAL" clId="{3B403287-DE6D-4623-9AF4-E2117C595238}" dt="2023-02-15T04:07:57.912" v="1439" actId="20577"/>
          <ac:spMkLst>
            <pc:docMk/>
            <pc:sldMk cId="2617961356" sldId="387"/>
            <ac:spMk id="7" creationId="{AD5F0767-67AC-4D3D-AEE1-ED238C55CD03}"/>
          </ac:spMkLst>
        </pc:spChg>
      </pc:sldChg>
      <pc:sldChg chg="modSp modNotesTx">
        <pc:chgData name="Dr Rebekah Pryor" userId="8d859597-0c52-4ddc-b3e3-bd9b1ef69f34" providerId="ADAL" clId="{3B403287-DE6D-4623-9AF4-E2117C595238}" dt="2023-02-14T23:53:54.809" v="952" actId="6549"/>
        <pc:sldMkLst>
          <pc:docMk/>
          <pc:sldMk cId="2394284004" sldId="391"/>
        </pc:sldMkLst>
        <pc:spChg chg="mod">
          <ac:chgData name="Dr Rebekah Pryor" userId="8d859597-0c52-4ddc-b3e3-bd9b1ef69f34" providerId="ADAL" clId="{3B403287-DE6D-4623-9AF4-E2117C595238}" dt="2023-02-14T23:49:31.628" v="883" actId="6549"/>
          <ac:spMkLst>
            <pc:docMk/>
            <pc:sldMk cId="2394284004" sldId="391"/>
            <ac:spMk id="3" creationId="{2D0795BF-C3B7-794A-B9A6-3677BA7B75CB}"/>
          </ac:spMkLst>
        </pc:spChg>
      </pc:sldChg>
      <pc:sldChg chg="modNotesTx">
        <pc:chgData name="Dr Rebekah Pryor" userId="8d859597-0c52-4ddc-b3e3-bd9b1ef69f34" providerId="ADAL" clId="{3B403287-DE6D-4623-9AF4-E2117C595238}" dt="2023-02-14T23:56:27.283" v="979" actId="20577"/>
        <pc:sldMkLst>
          <pc:docMk/>
          <pc:sldMk cId="1343819087" sldId="396"/>
        </pc:sldMkLst>
      </pc:sldChg>
      <pc:sldChg chg="modSp">
        <pc:chgData name="Dr Rebekah Pryor" userId="8d859597-0c52-4ddc-b3e3-bd9b1ef69f34" providerId="ADAL" clId="{3B403287-DE6D-4623-9AF4-E2117C595238}" dt="2023-02-15T04:08:19.346" v="1447" actId="255"/>
        <pc:sldMkLst>
          <pc:docMk/>
          <pc:sldMk cId="4062530296" sldId="397"/>
        </pc:sldMkLst>
        <pc:spChg chg="mod">
          <ac:chgData name="Dr Rebekah Pryor" userId="8d859597-0c52-4ddc-b3e3-bd9b1ef69f34" providerId="ADAL" clId="{3B403287-DE6D-4623-9AF4-E2117C595238}" dt="2023-02-15T04:08:19.346" v="1447" actId="255"/>
          <ac:spMkLst>
            <pc:docMk/>
            <pc:sldMk cId="4062530296" sldId="397"/>
            <ac:spMk id="5" creationId="{52EB4D0B-517F-46E6-8BA7-89F589D7B27F}"/>
          </ac:spMkLst>
        </pc:spChg>
        <pc:spChg chg="mod">
          <ac:chgData name="Dr Rebekah Pryor" userId="8d859597-0c52-4ddc-b3e3-bd9b1ef69f34" providerId="ADAL" clId="{3B403287-DE6D-4623-9AF4-E2117C595238}" dt="2023-02-15T04:08:12.523" v="1446" actId="20577"/>
          <ac:spMkLst>
            <pc:docMk/>
            <pc:sldMk cId="4062530296" sldId="397"/>
            <ac:spMk id="6" creationId="{8379AB5C-8ED3-4FF3-8A67-0E463885DDE5}"/>
          </ac:spMkLst>
        </pc:spChg>
      </pc:sldChg>
      <pc:sldChg chg="modNotesTx">
        <pc:chgData name="Dr Rebekah Pryor" userId="8d859597-0c52-4ddc-b3e3-bd9b1ef69f34" providerId="ADAL" clId="{3B403287-DE6D-4623-9AF4-E2117C595238}" dt="2023-02-14T23:58:48.257" v="1010" actId="20577"/>
        <pc:sldMkLst>
          <pc:docMk/>
          <pc:sldMk cId="261312012" sldId="399"/>
        </pc:sldMkLst>
      </pc:sldChg>
      <pc:sldChg chg="modSp">
        <pc:chgData name="Dr Rebekah Pryor" userId="8d859597-0c52-4ddc-b3e3-bd9b1ef69f34" providerId="ADAL" clId="{3B403287-DE6D-4623-9AF4-E2117C595238}" dt="2023-02-15T04:08:30.820" v="1454" actId="20577"/>
        <pc:sldMkLst>
          <pc:docMk/>
          <pc:sldMk cId="2542370111" sldId="400"/>
        </pc:sldMkLst>
        <pc:spChg chg="mod">
          <ac:chgData name="Dr Rebekah Pryor" userId="8d859597-0c52-4ddc-b3e3-bd9b1ef69f34" providerId="ADAL" clId="{3B403287-DE6D-4623-9AF4-E2117C595238}" dt="2023-02-15T04:08:30.820" v="1454" actId="20577"/>
          <ac:spMkLst>
            <pc:docMk/>
            <pc:sldMk cId="2542370111" sldId="400"/>
            <ac:spMk id="5" creationId="{5203D6C7-3070-4FE5-8C1F-68AC0B5F925B}"/>
          </ac:spMkLst>
        </pc:spChg>
        <pc:spChg chg="mod">
          <ac:chgData name="Dr Rebekah Pryor" userId="8d859597-0c52-4ddc-b3e3-bd9b1ef69f34" providerId="ADAL" clId="{3B403287-DE6D-4623-9AF4-E2117C595238}" dt="2023-02-15T04:08:26.392" v="1449" actId="404"/>
          <ac:spMkLst>
            <pc:docMk/>
            <pc:sldMk cId="2542370111" sldId="400"/>
            <ac:spMk id="6" creationId="{133BD136-A3D6-49D5-97D3-4CCF653B3638}"/>
          </ac:spMkLst>
        </pc:spChg>
      </pc:sldChg>
      <pc:sldChg chg="modSp">
        <pc:chgData name="Dr Rebekah Pryor" userId="8d859597-0c52-4ddc-b3e3-bd9b1ef69f34" providerId="ADAL" clId="{3B403287-DE6D-4623-9AF4-E2117C595238}" dt="2023-02-15T04:09:11.961" v="1460" actId="255"/>
        <pc:sldMkLst>
          <pc:docMk/>
          <pc:sldMk cId="259898570" sldId="401"/>
        </pc:sldMkLst>
        <pc:spChg chg="mod">
          <ac:chgData name="Dr Rebekah Pryor" userId="8d859597-0c52-4ddc-b3e3-bd9b1ef69f34" providerId="ADAL" clId="{3B403287-DE6D-4623-9AF4-E2117C595238}" dt="2023-02-15T04:08:41.831" v="1456" actId="255"/>
          <ac:spMkLst>
            <pc:docMk/>
            <pc:sldMk cId="259898570" sldId="401"/>
            <ac:spMk id="9" creationId="{66885892-6D6D-E641-80ED-13FAF519B6DF}"/>
          </ac:spMkLst>
        </pc:spChg>
        <pc:spChg chg="mod">
          <ac:chgData name="Dr Rebekah Pryor" userId="8d859597-0c52-4ddc-b3e3-bd9b1ef69f34" providerId="ADAL" clId="{3B403287-DE6D-4623-9AF4-E2117C595238}" dt="2023-02-15T04:09:11.961" v="1460" actId="255"/>
          <ac:spMkLst>
            <pc:docMk/>
            <pc:sldMk cId="259898570" sldId="401"/>
            <ac:spMk id="10" creationId="{1E2A3F5D-C0CE-3549-B3DA-EAA1DA193BC7}"/>
          </ac:spMkLst>
        </pc:spChg>
      </pc:sldChg>
      <pc:sldChg chg="modSp modNotesTx">
        <pc:chgData name="Dr Rebekah Pryor" userId="8d859597-0c52-4ddc-b3e3-bd9b1ef69f34" providerId="ADAL" clId="{3B403287-DE6D-4623-9AF4-E2117C595238}" dt="2023-02-15T04:06:23.301" v="1410" actId="404"/>
        <pc:sldMkLst>
          <pc:docMk/>
          <pc:sldMk cId="126828896" sldId="402"/>
        </pc:sldMkLst>
        <pc:spChg chg="mod">
          <ac:chgData name="Dr Rebekah Pryor" userId="8d859597-0c52-4ddc-b3e3-bd9b1ef69f34" providerId="ADAL" clId="{3B403287-DE6D-4623-9AF4-E2117C595238}" dt="2023-02-15T04:06:23.301" v="1410" actId="404"/>
          <ac:spMkLst>
            <pc:docMk/>
            <pc:sldMk cId="126828896" sldId="402"/>
            <ac:spMk id="5" creationId="{34DE6D3E-08EE-42B4-AE5A-0DDFCCB17C71}"/>
          </ac:spMkLst>
        </pc:spChg>
      </pc:sldChg>
      <pc:sldChg chg="modSp">
        <pc:chgData name="Dr Rebekah Pryor" userId="8d859597-0c52-4ddc-b3e3-bd9b1ef69f34" providerId="ADAL" clId="{3B403287-DE6D-4623-9AF4-E2117C595238}" dt="2023-02-15T04:08:51.804" v="1458" actId="207"/>
        <pc:sldMkLst>
          <pc:docMk/>
          <pc:sldMk cId="4134986704" sldId="403"/>
        </pc:sldMkLst>
        <pc:spChg chg="mod">
          <ac:chgData name="Dr Rebekah Pryor" userId="8d859597-0c52-4ddc-b3e3-bd9b1ef69f34" providerId="ADAL" clId="{3B403287-DE6D-4623-9AF4-E2117C595238}" dt="2023-02-15T04:08:51.804" v="1458" actId="207"/>
          <ac:spMkLst>
            <pc:docMk/>
            <pc:sldMk cId="4134986704" sldId="403"/>
            <ac:spMk id="9" creationId="{66885892-6D6D-E641-80ED-13FAF519B6DF}"/>
          </ac:spMkLst>
        </pc:spChg>
      </pc:sldChg>
    </pc:docChg>
  </pc:docChgLst>
  <pc:docChgLst>
    <pc:chgData name="Nicole Dobrohotoff" userId="2dc4cf58-dc7e-422a-950b-38460c74cb76" providerId="ADAL" clId="{9300B29C-23E2-49CD-B8C3-EF9AF2E1529E}"/>
    <pc:docChg chg="modSld modMainMaster">
      <pc:chgData name="Nicole Dobrohotoff" userId="2dc4cf58-dc7e-422a-950b-38460c74cb76" providerId="ADAL" clId="{9300B29C-23E2-49CD-B8C3-EF9AF2E1529E}" dt="2023-02-15T01:43:57.240" v="5" actId="20577"/>
      <pc:docMkLst>
        <pc:docMk/>
      </pc:docMkLst>
      <pc:sldChg chg="modSp">
        <pc:chgData name="Nicole Dobrohotoff" userId="2dc4cf58-dc7e-422a-950b-38460c74cb76" providerId="ADAL" clId="{9300B29C-23E2-49CD-B8C3-EF9AF2E1529E}" dt="2023-02-15T01:43:57.240" v="5" actId="20577"/>
        <pc:sldMkLst>
          <pc:docMk/>
          <pc:sldMk cId="2082494478" sldId="267"/>
        </pc:sldMkLst>
        <pc:spChg chg="mod">
          <ac:chgData name="Nicole Dobrohotoff" userId="2dc4cf58-dc7e-422a-950b-38460c74cb76" providerId="ADAL" clId="{9300B29C-23E2-49CD-B8C3-EF9AF2E1529E}" dt="2023-02-15T01:43:57.240" v="5" actId="20577"/>
          <ac:spMkLst>
            <pc:docMk/>
            <pc:sldMk cId="2082494478" sldId="267"/>
            <ac:spMk id="10" creationId="{1E2A3F5D-C0CE-3549-B3DA-EAA1DA193BC7}"/>
          </ac:spMkLst>
        </pc:spChg>
      </pc:sldChg>
      <pc:sldChg chg="modSp">
        <pc:chgData name="Nicole Dobrohotoff" userId="2dc4cf58-dc7e-422a-950b-38460c74cb76" providerId="ADAL" clId="{9300B29C-23E2-49CD-B8C3-EF9AF2E1529E}" dt="2023-02-15T01:43:40.201" v="3" actId="18654"/>
        <pc:sldMkLst>
          <pc:docMk/>
          <pc:sldMk cId="2828391258" sldId="276"/>
        </pc:sldMkLst>
        <pc:picChg chg="mod">
          <ac:chgData name="Nicole Dobrohotoff" userId="2dc4cf58-dc7e-422a-950b-38460c74cb76" providerId="ADAL" clId="{9300B29C-23E2-49CD-B8C3-EF9AF2E1529E}" dt="2023-02-15T01:43:40.201" v="3" actId="18654"/>
          <ac:picMkLst>
            <pc:docMk/>
            <pc:sldMk cId="2828391258" sldId="276"/>
            <ac:picMk id="8" creationId="{1A6A5785-8983-4C9D-A8DC-4AE6D5EF4D7E}"/>
          </ac:picMkLst>
        </pc:picChg>
      </pc:sldChg>
      <pc:sldMasterChg chg="modSldLayout">
        <pc:chgData name="Nicole Dobrohotoff" userId="2dc4cf58-dc7e-422a-950b-38460c74cb76" providerId="ADAL" clId="{9300B29C-23E2-49CD-B8C3-EF9AF2E1529E}" dt="2023-02-15T01:43:26.931" v="2" actId="14100"/>
        <pc:sldMasterMkLst>
          <pc:docMk/>
          <pc:sldMasterMk cId="810033856" sldId="2147483689"/>
        </pc:sldMasterMkLst>
        <pc:sldLayoutChg chg="modSp">
          <pc:chgData name="Nicole Dobrohotoff" userId="2dc4cf58-dc7e-422a-950b-38460c74cb76" providerId="ADAL" clId="{9300B29C-23E2-49CD-B8C3-EF9AF2E1529E}" dt="2023-02-15T01:43:26.931" v="2" actId="14100"/>
          <pc:sldLayoutMkLst>
            <pc:docMk/>
            <pc:sldMasterMk cId="810033856" sldId="2147483689"/>
            <pc:sldLayoutMk cId="321021519" sldId="2147483691"/>
          </pc:sldLayoutMkLst>
          <pc:spChg chg="mod">
            <ac:chgData name="Nicole Dobrohotoff" userId="2dc4cf58-dc7e-422a-950b-38460c74cb76" providerId="ADAL" clId="{9300B29C-23E2-49CD-B8C3-EF9AF2E1529E}" dt="2023-02-15T01:43:26.931" v="2" actId="14100"/>
            <ac:spMkLst>
              <pc:docMk/>
              <pc:sldMasterMk cId="810033856" sldId="2147483689"/>
              <pc:sldLayoutMk cId="321021519" sldId="2147483691"/>
              <ac:spMk id="6" creationId="{85CF1635-04C7-7448-8F27-D3361B9ACFA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3BE5E8D2-D4C8-7940-8001-44440C55E961}" type="datetimeFigureOut">
              <a:rPr lang="en-US" smtClean="0"/>
              <a:t>2/15/2023</a:t>
            </a:fld>
            <a:endParaRPr lang="en-US"/>
          </a:p>
        </p:txBody>
      </p:sp>
      <p:sp>
        <p:nvSpPr>
          <p:cNvPr id="4" name="Slide Image Placeholder 3"/>
          <p:cNvSpPr>
            <a:spLocks noGrp="1" noRot="1" noChangeAspect="1"/>
          </p:cNvSpPr>
          <p:nvPr>
            <p:ph type="sldImg" idx="2"/>
          </p:nvPr>
        </p:nvSpPr>
        <p:spPr>
          <a:xfrm>
            <a:off x="4125913" y="1219200"/>
            <a:ext cx="475297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CBA13E7F-FD71-DB40-B9E9-8826BD0F7150}" type="slidenum">
              <a:rPr lang="en-US" smtClean="0"/>
              <a:t>‹#›</a:t>
            </a:fld>
            <a:endParaRPr lang="en-US"/>
          </a:p>
        </p:txBody>
      </p:sp>
    </p:spTree>
    <p:extLst>
      <p:ext uri="{BB962C8B-B14F-4D97-AF65-F5344CB8AC3E}">
        <p14:creationId xmlns:p14="http://schemas.microsoft.com/office/powerpoint/2010/main" val="1612616514"/>
      </p:ext>
    </p:extLst>
  </p:cSld>
  <p:clrMap bg1="lt1" tx1="dk1" bg2="lt2" tx2="dk2" accent1="accent1" accent2="accent2" accent3="accent3" accent4="accent4" accent5="accent5" accent6="accent6" hlink="hlink" folHlink="folHlink"/>
  <p:notesStyle>
    <a:lvl1pPr marL="0" algn="l" defTabSz="673503" rtl="0" eaLnBrk="1" latinLnBrk="0" hangingPunct="1">
      <a:defRPr sz="884" kern="1200">
        <a:solidFill>
          <a:schemeClr val="tx1"/>
        </a:solidFill>
        <a:latin typeface="+mn-lt"/>
        <a:ea typeface="+mn-ea"/>
        <a:cs typeface="+mn-cs"/>
      </a:defRPr>
    </a:lvl1pPr>
    <a:lvl2pPr marL="336752" algn="l" defTabSz="673503" rtl="0" eaLnBrk="1" latinLnBrk="0" hangingPunct="1">
      <a:defRPr sz="884" kern="1200">
        <a:solidFill>
          <a:schemeClr val="tx1"/>
        </a:solidFill>
        <a:latin typeface="+mn-lt"/>
        <a:ea typeface="+mn-ea"/>
        <a:cs typeface="+mn-cs"/>
      </a:defRPr>
    </a:lvl2pPr>
    <a:lvl3pPr marL="673503" algn="l" defTabSz="673503" rtl="0" eaLnBrk="1" latinLnBrk="0" hangingPunct="1">
      <a:defRPr sz="884" kern="1200">
        <a:solidFill>
          <a:schemeClr val="tx1"/>
        </a:solidFill>
        <a:latin typeface="+mn-lt"/>
        <a:ea typeface="+mn-ea"/>
        <a:cs typeface="+mn-cs"/>
      </a:defRPr>
    </a:lvl3pPr>
    <a:lvl4pPr marL="1010255" algn="l" defTabSz="673503" rtl="0" eaLnBrk="1" latinLnBrk="0" hangingPunct="1">
      <a:defRPr sz="884" kern="1200">
        <a:solidFill>
          <a:schemeClr val="tx1"/>
        </a:solidFill>
        <a:latin typeface="+mn-lt"/>
        <a:ea typeface="+mn-ea"/>
        <a:cs typeface="+mn-cs"/>
      </a:defRPr>
    </a:lvl4pPr>
    <a:lvl5pPr marL="1347006" algn="l" defTabSz="673503" rtl="0" eaLnBrk="1" latinLnBrk="0" hangingPunct="1">
      <a:defRPr sz="884" kern="1200">
        <a:solidFill>
          <a:schemeClr val="tx1"/>
        </a:solidFill>
        <a:latin typeface="+mn-lt"/>
        <a:ea typeface="+mn-ea"/>
        <a:cs typeface="+mn-cs"/>
      </a:defRPr>
    </a:lvl5pPr>
    <a:lvl6pPr marL="1683758" algn="l" defTabSz="673503" rtl="0" eaLnBrk="1" latinLnBrk="0" hangingPunct="1">
      <a:defRPr sz="884" kern="1200">
        <a:solidFill>
          <a:schemeClr val="tx1"/>
        </a:solidFill>
        <a:latin typeface="+mn-lt"/>
        <a:ea typeface="+mn-ea"/>
        <a:cs typeface="+mn-cs"/>
      </a:defRPr>
    </a:lvl6pPr>
    <a:lvl7pPr marL="2020509" algn="l" defTabSz="673503" rtl="0" eaLnBrk="1" latinLnBrk="0" hangingPunct="1">
      <a:defRPr sz="884" kern="1200">
        <a:solidFill>
          <a:schemeClr val="tx1"/>
        </a:solidFill>
        <a:latin typeface="+mn-lt"/>
        <a:ea typeface="+mn-ea"/>
        <a:cs typeface="+mn-cs"/>
      </a:defRPr>
    </a:lvl7pPr>
    <a:lvl8pPr marL="2357261" algn="l" defTabSz="673503" rtl="0" eaLnBrk="1" latinLnBrk="0" hangingPunct="1">
      <a:defRPr sz="884" kern="1200">
        <a:solidFill>
          <a:schemeClr val="tx1"/>
        </a:solidFill>
        <a:latin typeface="+mn-lt"/>
        <a:ea typeface="+mn-ea"/>
        <a:cs typeface="+mn-cs"/>
      </a:defRPr>
    </a:lvl8pPr>
    <a:lvl9pPr marL="2694011" algn="l" defTabSz="673503" rtl="0" eaLnBrk="1" latinLnBrk="0" hangingPunct="1">
      <a:defRPr sz="8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2</a:t>
            </a:fld>
            <a:endParaRPr lang="en-US"/>
          </a:p>
        </p:txBody>
      </p:sp>
    </p:spTree>
    <p:extLst>
      <p:ext uri="{BB962C8B-B14F-4D97-AF65-F5344CB8AC3E}">
        <p14:creationId xmlns:p14="http://schemas.microsoft.com/office/powerpoint/2010/main" val="16660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3000"/>
              </a:lnSpc>
              <a:spcAft>
                <a:spcPts val="844"/>
              </a:spcAft>
            </a:pPr>
            <a:r>
              <a:rPr lang="en-AU" sz="900" b="1"/>
              <a:t>BIRU’S STORY</a:t>
            </a:r>
          </a:p>
          <a:p>
            <a:pPr>
              <a:lnSpc>
                <a:spcPct val="113000"/>
              </a:lnSpc>
              <a:spcAft>
                <a:spcPts val="844"/>
              </a:spcAft>
            </a:pPr>
            <a:endParaRPr lang="en-AU" sz="900"/>
          </a:p>
          <a:p>
            <a:pPr>
              <a:lnSpc>
                <a:spcPct val="113000"/>
              </a:lnSpc>
              <a:spcAft>
                <a:spcPts val="844"/>
              </a:spcAft>
            </a:pPr>
            <a:r>
              <a:rPr lang="en-AU" sz="900" err="1"/>
              <a:t>Biru’s</a:t>
            </a:r>
            <a:r>
              <a:rPr lang="en-AU" sz="900"/>
              <a:t> story illustrates how, with the support of others, including organisations like Caritas Australia and its partners, people living with a disability can fully participate in and contribute to community life. </a:t>
            </a:r>
          </a:p>
          <a:p>
            <a:pPr>
              <a:lnSpc>
                <a:spcPct val="113000"/>
              </a:lnSpc>
              <a:spcAft>
                <a:spcPts val="844"/>
              </a:spcAft>
            </a:pPr>
            <a:endParaRPr lang="en-AU" sz="900"/>
          </a:p>
          <a:p>
            <a:pPr>
              <a:lnSpc>
                <a:spcPct val="113000"/>
              </a:lnSpc>
              <a:spcAft>
                <a:spcPts val="844"/>
              </a:spcAft>
            </a:pPr>
            <a:r>
              <a:rPr lang="en-AU" sz="900" err="1"/>
              <a:t>Biru</a:t>
            </a:r>
            <a:r>
              <a:rPr lang="en-AU" sz="900"/>
              <a:t> lives in a rural village in India’s east. He lost mobility in one of his legs after contracting polio as a child, which makes it difficult for him to walk. He managed to complete his education until grade six but was always dependent on his parents to get him to school because he was unable to walk so far on his own. </a:t>
            </a:r>
          </a:p>
          <a:p>
            <a:pPr>
              <a:lnSpc>
                <a:spcPct val="113000"/>
              </a:lnSpc>
              <a:spcAft>
                <a:spcPts val="844"/>
              </a:spcAft>
            </a:pPr>
            <a:endParaRPr lang="en-AU" sz="900"/>
          </a:p>
          <a:p>
            <a:pPr>
              <a:lnSpc>
                <a:spcPct val="113000"/>
              </a:lnSpc>
              <a:spcAft>
                <a:spcPts val="844"/>
              </a:spcAft>
            </a:pPr>
            <a:r>
              <a:rPr lang="en-AU" sz="900" err="1"/>
              <a:t>Biru</a:t>
            </a:r>
            <a:r>
              <a:rPr lang="en-AU" sz="900"/>
              <a:t> started to work as a shepherd from a young age, looking after other people’s cattle. He continued this work, after he married his wife, </a:t>
            </a:r>
            <a:r>
              <a:rPr lang="en-AU" sz="900" err="1"/>
              <a:t>Budhni</a:t>
            </a:r>
            <a:r>
              <a:rPr lang="en-AU" sz="900"/>
              <a:t> and had four daughters, even though keeping up with the cattle was a challenge. </a:t>
            </a:r>
          </a:p>
          <a:p>
            <a:pPr>
              <a:lnSpc>
                <a:spcPct val="113000"/>
              </a:lnSpc>
              <a:spcAft>
                <a:spcPts val="844"/>
              </a:spcAft>
            </a:pPr>
            <a:endParaRPr lang="en-AU" sz="900"/>
          </a:p>
          <a:p>
            <a:pPr>
              <a:lnSpc>
                <a:spcPct val="113000"/>
              </a:lnSpc>
              <a:spcAft>
                <a:spcPts val="844"/>
              </a:spcAft>
            </a:pPr>
            <a:r>
              <a:rPr lang="en-AU" sz="900"/>
              <a:t>Although he had taught himself to repair bicycles by watching other people, </a:t>
            </a:r>
            <a:r>
              <a:rPr lang="en-AU" sz="900" err="1"/>
              <a:t>Biru</a:t>
            </a:r>
            <a:r>
              <a:rPr lang="en-AU" sz="900"/>
              <a:t> never dreamed of using his skills to start his own business. Then in 2016, Caritas India’s staff saw </a:t>
            </a:r>
            <a:r>
              <a:rPr lang="en-AU" sz="900" err="1"/>
              <a:t>Biru</a:t>
            </a:r>
            <a:r>
              <a:rPr lang="en-AU" sz="900"/>
              <a:t> struggling to walk along with the cattle and invited him to join its program, which is supported by Caritas Australia. The program works with tribal communities and groups such as people living with a disability, women and the elderly. It supports them to develop small businesses.</a:t>
            </a:r>
          </a:p>
          <a:p>
            <a:pPr>
              <a:lnSpc>
                <a:spcPct val="113000"/>
              </a:lnSpc>
              <a:spcAft>
                <a:spcPts val="844"/>
              </a:spcAft>
            </a:pPr>
            <a:endParaRPr lang="en-AU" sz="900"/>
          </a:p>
          <a:p>
            <a:pPr>
              <a:lnSpc>
                <a:spcPct val="113000"/>
              </a:lnSpc>
              <a:spcAft>
                <a:spcPts val="844"/>
              </a:spcAft>
            </a:pPr>
            <a:r>
              <a:rPr lang="en-AU" sz="900"/>
              <a:t>Before, </a:t>
            </a:r>
            <a:r>
              <a:rPr lang="en-AU" sz="900" err="1"/>
              <a:t>Biru</a:t>
            </a:r>
            <a:r>
              <a:rPr lang="en-AU" sz="900"/>
              <a:t> had felt like a burden. Now, his community has a better understanding of how people living with a disability can participate in community life and decision-making. </a:t>
            </a:r>
          </a:p>
        </p:txBody>
      </p:sp>
      <p:sp>
        <p:nvSpPr>
          <p:cNvPr id="4" name="Slide Number Placeholder 3"/>
          <p:cNvSpPr>
            <a:spLocks noGrp="1"/>
          </p:cNvSpPr>
          <p:nvPr>
            <p:ph type="sldNum" sz="quarter" idx="5"/>
          </p:nvPr>
        </p:nvSpPr>
        <p:spPr/>
        <p:txBody>
          <a:bodyPr/>
          <a:lstStyle/>
          <a:p>
            <a:fld id="{CBA13E7F-FD71-DB40-B9E9-8826BD0F7150}" type="slidenum">
              <a:rPr lang="en-US" smtClean="0"/>
              <a:t>11</a:t>
            </a:fld>
            <a:endParaRPr lang="en-US"/>
          </a:p>
        </p:txBody>
      </p:sp>
    </p:spTree>
    <p:extLst>
      <p:ext uri="{BB962C8B-B14F-4D97-AF65-F5344CB8AC3E}">
        <p14:creationId xmlns:p14="http://schemas.microsoft.com/office/powerpoint/2010/main" val="374669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ct val="114000"/>
              </a:lnSpc>
              <a:spcAft>
                <a:spcPts val="844"/>
              </a:spcAft>
              <a:buFont typeface="Wingdings" panose="05000000000000000000" pitchFamily="2" charset="2"/>
              <a:buChar char="§"/>
            </a:pPr>
            <a:r>
              <a:rPr lang="en-AU" sz="900"/>
              <a:t>Can you think of a time when you achieved something you didn’t expect to? What or who helped you achieve it? </a:t>
            </a:r>
          </a:p>
          <a:p>
            <a:endParaRPr lang="en-AU" i="1"/>
          </a:p>
          <a:p>
            <a:r>
              <a:rPr lang="en-AU" i="1"/>
              <a:t>(pause)</a:t>
            </a:r>
          </a:p>
          <a:p>
            <a:endParaRPr lang="en-AU"/>
          </a:p>
          <a:p>
            <a:r>
              <a:rPr lang="en-AU" b="1"/>
              <a:t>RESPOND</a:t>
            </a:r>
          </a:p>
          <a:p>
            <a:endParaRPr lang="en-AU"/>
          </a:p>
          <a:p>
            <a:pPr>
              <a:lnSpc>
                <a:spcPts val="2400"/>
              </a:lnSpc>
              <a:spcAft>
                <a:spcPts val="1200"/>
              </a:spcAft>
            </a:pPr>
            <a:r>
              <a:rPr lang="en-AU" sz="900"/>
              <a:t>Jesus, you lift up all who stumble or feel left out. </a:t>
            </a:r>
          </a:p>
          <a:p>
            <a:pPr>
              <a:lnSpc>
                <a:spcPts val="2400"/>
              </a:lnSpc>
              <a:spcAft>
                <a:spcPts val="1200"/>
              </a:spcAft>
            </a:pPr>
            <a:endParaRPr lang="en-AU" sz="900" b="1"/>
          </a:p>
          <a:p>
            <a:pPr>
              <a:lnSpc>
                <a:spcPts val="2400"/>
              </a:lnSpc>
              <a:spcAft>
                <a:spcPts val="1200"/>
              </a:spcAft>
            </a:pPr>
            <a:r>
              <a:rPr lang="en-AU" sz="900" b="1"/>
              <a:t>May we follow the way of dignity.</a:t>
            </a:r>
            <a:endParaRPr lang="en-AU" sz="9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12</a:t>
            </a:fld>
            <a:endParaRPr lang="en-US"/>
          </a:p>
        </p:txBody>
      </p:sp>
    </p:spTree>
    <p:extLst>
      <p:ext uri="{BB962C8B-B14F-4D97-AF65-F5344CB8AC3E}">
        <p14:creationId xmlns:p14="http://schemas.microsoft.com/office/powerpoint/2010/main" val="2727489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4 Jesus meets his mother</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900" dirty="0"/>
              <a:t>On the way, Jesus meets his mother. Out of deep love and utter sadness at watching her son suffer, Mary comforts him.</a:t>
            </a:r>
            <a:endParaRPr lang="en-US" sz="1100" dirty="0"/>
          </a:p>
          <a:p>
            <a:endParaRPr lang="en-AU" dirty="0"/>
          </a:p>
          <a:p>
            <a:r>
              <a:rPr lang="en-AU" i="1" dirty="0"/>
              <a:t>(pause)</a:t>
            </a:r>
          </a:p>
          <a:p>
            <a:endParaRPr lang="en-AU" dirty="0"/>
          </a:p>
          <a:p>
            <a:pPr>
              <a:lnSpc>
                <a:spcPts val="2400"/>
              </a:lnSpc>
              <a:spcAft>
                <a:spcPts val="1200"/>
              </a:spcAft>
            </a:pPr>
            <a:r>
              <a:rPr lang="en-AU" sz="900" dirty="0"/>
              <a:t>Jesus knew that love brings comfort in times of suffering. Mary knew it too. Even while Jesus was on the cross, he showed love for his mother by connecting her with his dear friend John, who made a place for her in his home. </a:t>
            </a:r>
          </a:p>
          <a:p>
            <a:endParaRPr lang="en-AU" dirty="0"/>
          </a:p>
          <a:p>
            <a:pPr>
              <a:lnSpc>
                <a:spcPts val="2400"/>
              </a:lnSpc>
              <a:spcAft>
                <a:spcPts val="1200"/>
              </a:spcAft>
            </a:pPr>
            <a:r>
              <a:rPr lang="en-AU" sz="400" dirty="0"/>
              <a:t>____________</a:t>
            </a:r>
          </a:p>
          <a:p>
            <a:pPr>
              <a:lnSpc>
                <a:spcPts val="2400"/>
              </a:lnSpc>
              <a:spcAft>
                <a:spcPts val="1200"/>
              </a:spcAft>
            </a:pPr>
            <a:endParaRPr lang="en-AU" sz="4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Luke 23:27–31, John 19:25–27</a:t>
            </a:r>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13</a:t>
            </a:fld>
            <a:endParaRPr lang="en-US"/>
          </a:p>
        </p:txBody>
      </p:sp>
    </p:spTree>
    <p:extLst>
      <p:ext uri="{BB962C8B-B14F-4D97-AF65-F5344CB8AC3E}">
        <p14:creationId xmlns:p14="http://schemas.microsoft.com/office/powerpoint/2010/main" val="347862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3000"/>
              </a:lnSpc>
              <a:spcAft>
                <a:spcPts val="844"/>
              </a:spcAft>
            </a:pPr>
            <a:r>
              <a:rPr lang="en-AU" sz="900" b="1"/>
              <a:t>TEREESA’S STORY</a:t>
            </a:r>
          </a:p>
          <a:p>
            <a:pPr>
              <a:lnSpc>
                <a:spcPct val="113000"/>
              </a:lnSpc>
              <a:spcAft>
                <a:spcPts val="844"/>
              </a:spcAft>
            </a:pPr>
            <a:endParaRPr lang="en-AU" sz="900"/>
          </a:p>
          <a:p>
            <a:pPr>
              <a:lnSpc>
                <a:spcPct val="113000"/>
              </a:lnSpc>
              <a:spcAft>
                <a:spcPts val="844"/>
              </a:spcAft>
            </a:pPr>
            <a:r>
              <a:rPr lang="en-AU" sz="900" b="0"/>
              <a:t>Having a place where we feel we belong helps us heal, grow and flourish. </a:t>
            </a:r>
            <a:r>
              <a:rPr lang="en-AU" sz="900" b="0" err="1"/>
              <a:t>Tereesa</a:t>
            </a:r>
            <a:r>
              <a:rPr lang="en-AU" sz="900" b="0"/>
              <a:t> knows this. She is </a:t>
            </a:r>
            <a:r>
              <a:rPr lang="en-US" sz="900" b="0">
                <a:latin typeface="Roboto Light"/>
                <a:ea typeface="Roboto Light"/>
              </a:rPr>
              <a:t>a proud </a:t>
            </a:r>
            <a:r>
              <a:rPr lang="en-US" sz="900" b="0" err="1">
                <a:latin typeface="Roboto Light"/>
                <a:ea typeface="Roboto Light"/>
              </a:rPr>
              <a:t>Gamilaroi</a:t>
            </a:r>
            <a:r>
              <a:rPr lang="en-US" sz="900" b="0">
                <a:latin typeface="Roboto Light"/>
                <a:ea typeface="Roboto Light"/>
              </a:rPr>
              <a:t> woman and an artist, studying at TAFE and working at </a:t>
            </a:r>
            <a:r>
              <a:rPr lang="en-US" sz="900" b="0" err="1">
                <a:latin typeface="Roboto Light"/>
                <a:ea typeface="Roboto Light"/>
              </a:rPr>
              <a:t>Baabayan</a:t>
            </a:r>
            <a:r>
              <a:rPr lang="en-US" sz="900" b="0">
                <a:latin typeface="Roboto Light"/>
                <a:ea typeface="Roboto Light"/>
              </a:rPr>
              <a:t> Aboriginal Corporation.  </a:t>
            </a:r>
            <a:endParaRPr lang="en-US" sz="900" b="0">
              <a:latin typeface="Roboto Light"/>
              <a:ea typeface="Roboto Light"/>
              <a:cs typeface="Roboto Light"/>
            </a:endParaRPr>
          </a:p>
          <a:p>
            <a:pPr>
              <a:lnSpc>
                <a:spcPct val="113000"/>
              </a:lnSpc>
              <a:spcAft>
                <a:spcPts val="844"/>
              </a:spcAft>
            </a:pPr>
            <a:endParaRPr lang="en-US" sz="900" b="0">
              <a:latin typeface="Roboto Light"/>
              <a:ea typeface="Roboto Light"/>
            </a:endParaRPr>
          </a:p>
          <a:p>
            <a:pPr fontAlgn="base"/>
            <a:r>
              <a:rPr lang="en-US" sz="900" b="0" err="1">
                <a:latin typeface="Roboto Light"/>
                <a:ea typeface="Roboto Light"/>
              </a:rPr>
              <a:t>Tereesa</a:t>
            </a:r>
            <a:r>
              <a:rPr lang="en-US" sz="900" b="0">
                <a:latin typeface="Roboto Light"/>
                <a:ea typeface="Roboto Light"/>
              </a:rPr>
              <a:t> grew up in Western Sydney, born and raised on </a:t>
            </a:r>
            <a:r>
              <a:rPr lang="en-US" sz="900" b="0" err="1">
                <a:latin typeface="Roboto Light"/>
                <a:ea typeface="Roboto Light"/>
              </a:rPr>
              <a:t>Darug</a:t>
            </a:r>
            <a:r>
              <a:rPr lang="en-US" sz="900" b="0">
                <a:latin typeface="Roboto Light"/>
                <a:ea typeface="Roboto Light"/>
              </a:rPr>
              <a:t> land. A mother of four young children, she found it hard to find a stable home and provide for them on her own. Seeking a better future for her children, </a:t>
            </a:r>
            <a:r>
              <a:rPr lang="en-US" sz="900" b="0" err="1">
                <a:latin typeface="Roboto Light"/>
                <a:ea typeface="Roboto Light"/>
              </a:rPr>
              <a:t>Tereesa</a:t>
            </a:r>
            <a:r>
              <a:rPr lang="en-US" sz="900" b="0">
                <a:latin typeface="Roboto Light"/>
                <a:ea typeface="Roboto Light"/>
              </a:rPr>
              <a:t> found the support she was looking for when she joined the </a:t>
            </a:r>
            <a:r>
              <a:rPr lang="en-US" sz="900" b="0" err="1">
                <a:latin typeface="Roboto Light"/>
                <a:ea typeface="Roboto Light"/>
              </a:rPr>
              <a:t>Baabayn</a:t>
            </a:r>
            <a:r>
              <a:rPr lang="en-US" sz="900" b="0">
                <a:latin typeface="Roboto Light"/>
                <a:ea typeface="Roboto Light"/>
              </a:rPr>
              <a:t> Aboriginal Corporation’s Young Mums and Bubs Group, supported by Caritas Australia.   </a:t>
            </a:r>
            <a:endParaRPr lang="en-US" sz="900" b="0">
              <a:latin typeface="Roboto Light"/>
              <a:ea typeface="Roboto Light"/>
              <a:cs typeface="Roboto Light"/>
            </a:endParaRPr>
          </a:p>
          <a:p>
            <a:pPr fontAlgn="base"/>
            <a:endParaRPr lang="en-US" sz="900" b="0">
              <a:latin typeface="Roboto Light"/>
              <a:ea typeface="Roboto Light"/>
            </a:endParaRPr>
          </a:p>
          <a:p>
            <a:pPr fontAlgn="base"/>
            <a:r>
              <a:rPr lang="en-US" sz="900" b="0">
                <a:latin typeface="Roboto"/>
                <a:ea typeface="Roboto"/>
              </a:rPr>
              <a:t>“</a:t>
            </a:r>
            <a:r>
              <a:rPr lang="en-US" sz="900" b="0" err="1">
                <a:latin typeface="Roboto"/>
                <a:ea typeface="Roboto"/>
              </a:rPr>
              <a:t>Baabayn</a:t>
            </a:r>
            <a:r>
              <a:rPr lang="en-US" sz="900" b="0">
                <a:latin typeface="Roboto"/>
                <a:ea typeface="Roboto"/>
              </a:rPr>
              <a:t> is a place where people can come and gather. It's a belonging place. It's a place of culture, finding out about who your mobs are,” said Auntie Jenny, one of the founders of </a:t>
            </a:r>
            <a:r>
              <a:rPr lang="en-US" sz="900" b="0" err="1">
                <a:latin typeface="Roboto"/>
                <a:ea typeface="Roboto"/>
              </a:rPr>
              <a:t>Baabayn</a:t>
            </a:r>
            <a:r>
              <a:rPr lang="en-US" sz="900" b="0">
                <a:latin typeface="Roboto"/>
                <a:ea typeface="Roboto"/>
              </a:rPr>
              <a:t>.  </a:t>
            </a:r>
            <a:endParaRPr lang="en-US" sz="900" b="0">
              <a:latin typeface="Roboto"/>
              <a:ea typeface="Roboto"/>
              <a:cs typeface="Roboto"/>
            </a:endParaRPr>
          </a:p>
          <a:p>
            <a:pPr fontAlgn="base"/>
            <a:endParaRPr lang="en-US" sz="900" b="0">
              <a:latin typeface="Roboto"/>
              <a:ea typeface="Roboto"/>
            </a:endParaRPr>
          </a:p>
          <a:p>
            <a:pPr fontAlgn="base"/>
            <a:r>
              <a:rPr lang="en-US" sz="900" b="0">
                <a:latin typeface="Roboto Light"/>
                <a:ea typeface="Roboto Light"/>
              </a:rPr>
              <a:t>Growing up, </a:t>
            </a:r>
            <a:r>
              <a:rPr lang="en-US" sz="900" b="0" err="1">
                <a:latin typeface="Roboto Light"/>
                <a:ea typeface="Roboto Light"/>
              </a:rPr>
              <a:t>Tereesa</a:t>
            </a:r>
            <a:r>
              <a:rPr lang="en-US" sz="900" b="0">
                <a:latin typeface="Roboto Light"/>
                <a:ea typeface="Roboto Light"/>
              </a:rPr>
              <a:t> didn’t have the opportunity to learn about her First Nations culture. But through </a:t>
            </a:r>
            <a:r>
              <a:rPr lang="en-US" sz="900" b="0" err="1">
                <a:latin typeface="Roboto Light"/>
                <a:ea typeface="Roboto Light"/>
              </a:rPr>
              <a:t>Baabayn</a:t>
            </a:r>
            <a:r>
              <a:rPr lang="en-US" sz="900" b="0">
                <a:latin typeface="Roboto Light"/>
                <a:ea typeface="Roboto Light"/>
              </a:rPr>
              <a:t>, she was able to hear stories from Elders and reconnect with her culture. </a:t>
            </a:r>
            <a:endParaRPr lang="en-US" sz="900" b="0">
              <a:latin typeface="Roboto Light"/>
              <a:ea typeface="Roboto Light"/>
              <a:cs typeface="Roboto Light"/>
            </a:endParaRPr>
          </a:p>
          <a:p>
            <a:pPr fontAlgn="base"/>
            <a:r>
              <a:rPr lang="en-US" sz="900" b="0">
                <a:latin typeface="Roboto"/>
                <a:ea typeface="Roboto"/>
              </a:rPr>
              <a:t>“I want my children to continue learning about their culture,” </a:t>
            </a:r>
            <a:r>
              <a:rPr lang="en-US" sz="900" b="0" err="1">
                <a:latin typeface="Roboto"/>
                <a:ea typeface="Roboto"/>
              </a:rPr>
              <a:t>Tereesa</a:t>
            </a:r>
            <a:r>
              <a:rPr lang="en-US" sz="900" b="0">
                <a:latin typeface="Roboto"/>
                <a:ea typeface="Roboto"/>
              </a:rPr>
              <a:t> said. “I want them to have an involvement with the community. The community has your back. It's good to have that to lean on and I want my kids to </a:t>
            </a:r>
            <a:r>
              <a:rPr lang="en-US" sz="900" b="0" err="1">
                <a:latin typeface="Roboto"/>
                <a:ea typeface="Roboto"/>
              </a:rPr>
              <a:t>realise</a:t>
            </a:r>
            <a:r>
              <a:rPr lang="en-US" sz="900" b="0">
                <a:latin typeface="Roboto"/>
                <a:ea typeface="Roboto"/>
              </a:rPr>
              <a:t> that as well.” </a:t>
            </a:r>
            <a:r>
              <a:rPr lang="en-US" sz="900" b="0">
                <a:latin typeface="Roboto Light"/>
                <a:ea typeface="Roboto Light"/>
              </a:rPr>
              <a:t> </a:t>
            </a:r>
            <a:endParaRPr lang="en-US" sz="900" b="0">
              <a:latin typeface="Roboto Light"/>
              <a:ea typeface="Roboto Light"/>
              <a:cs typeface="Roboto Light"/>
            </a:endParaRPr>
          </a:p>
          <a:p>
            <a:pPr>
              <a:lnSpc>
                <a:spcPct val="113000"/>
              </a:lnSpc>
              <a:spcAft>
                <a:spcPts val="844"/>
              </a:spcAft>
            </a:pPr>
            <a:endParaRPr lang="en-AU" sz="900" b="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14</a:t>
            </a:fld>
            <a:endParaRPr lang="en-US"/>
          </a:p>
        </p:txBody>
      </p:sp>
    </p:spTree>
    <p:extLst>
      <p:ext uri="{BB962C8B-B14F-4D97-AF65-F5344CB8AC3E}">
        <p14:creationId xmlns:p14="http://schemas.microsoft.com/office/powerpoint/2010/main" val="209324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ct val="114000"/>
              </a:lnSpc>
              <a:spcAft>
                <a:spcPts val="844"/>
              </a:spcAft>
              <a:buFont typeface="Wingdings" panose="05000000000000000000" pitchFamily="2" charset="2"/>
              <a:buChar char="§"/>
            </a:pPr>
            <a:r>
              <a:rPr lang="en-AU" sz="800"/>
              <a:t>Think of a group or community that you are a part of. What things help you to feel like you belong? </a:t>
            </a:r>
          </a:p>
          <a:p>
            <a:endParaRPr lang="en-AU" i="1"/>
          </a:p>
          <a:p>
            <a:r>
              <a:rPr lang="en-AU" i="1"/>
              <a:t>(pause)</a:t>
            </a:r>
          </a:p>
          <a:p>
            <a:endParaRPr lang="en-AU"/>
          </a:p>
          <a:p>
            <a:r>
              <a:rPr lang="en-AU" b="1"/>
              <a:t>RESPOND</a:t>
            </a:r>
          </a:p>
          <a:p>
            <a:endParaRPr lang="en-AU"/>
          </a:p>
          <a:p>
            <a:pPr>
              <a:lnSpc>
                <a:spcPct val="114000"/>
              </a:lnSpc>
              <a:spcAft>
                <a:spcPts val="844"/>
              </a:spcAft>
            </a:pPr>
            <a:r>
              <a:rPr lang="en-AU" sz="800"/>
              <a:t>Jesus, you show love without limits and make a place of belonging for all.</a:t>
            </a:r>
          </a:p>
          <a:p>
            <a:pPr>
              <a:lnSpc>
                <a:spcPct val="114000"/>
              </a:lnSpc>
              <a:spcAft>
                <a:spcPts val="844"/>
              </a:spcAft>
            </a:pPr>
            <a:endParaRPr lang="en-AU" sz="800" b="1"/>
          </a:p>
          <a:p>
            <a:pPr>
              <a:lnSpc>
                <a:spcPct val="114000"/>
              </a:lnSpc>
              <a:spcAft>
                <a:spcPts val="844"/>
              </a:spcAft>
            </a:pPr>
            <a:r>
              <a:rPr lang="en-AU" sz="800" b="1"/>
              <a:t>May we follow the way of love.</a:t>
            </a:r>
            <a:endParaRPr lang="en-AU" sz="8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15</a:t>
            </a:fld>
            <a:endParaRPr lang="en-US"/>
          </a:p>
        </p:txBody>
      </p:sp>
    </p:spTree>
    <p:extLst>
      <p:ext uri="{BB962C8B-B14F-4D97-AF65-F5344CB8AC3E}">
        <p14:creationId xmlns:p14="http://schemas.microsoft.com/office/powerpoint/2010/main" val="190147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5 Simon of Cyrene helps Jesus carry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a:p>
            <a:pPr>
              <a:lnSpc>
                <a:spcPts val="2400"/>
              </a:lnSpc>
              <a:spcAft>
                <a:spcPts val="1200"/>
              </a:spcAft>
            </a:pPr>
            <a:r>
              <a:rPr lang="en-AU" sz="800" dirty="0"/>
              <a:t>On their way out to Golgotha, the soldiers come across Simon, a man who had travelled from a place called Cyrene. They make him help Jesus carry the cross.</a:t>
            </a:r>
          </a:p>
          <a:p>
            <a:pPr>
              <a:lnSpc>
                <a:spcPts val="2400"/>
              </a:lnSpc>
              <a:spcAft>
                <a:spcPts val="1200"/>
              </a:spcAft>
            </a:pPr>
            <a:endParaRPr lang="en-AU" dirty="0"/>
          </a:p>
          <a:p>
            <a:r>
              <a:rPr lang="en-AU" i="1" dirty="0"/>
              <a:t>(pause)</a:t>
            </a:r>
          </a:p>
          <a:p>
            <a:endParaRPr lang="en-AU" dirty="0"/>
          </a:p>
          <a:p>
            <a:pPr>
              <a:lnSpc>
                <a:spcPts val="2400"/>
              </a:lnSpc>
              <a:spcAft>
                <a:spcPts val="1200"/>
              </a:spcAft>
            </a:pPr>
            <a:r>
              <a:rPr lang="en-AU" sz="800" dirty="0"/>
              <a:t>As in Jesus’s own story, when we travel life’s difficult roads, the help of others can make all the difference. Sometimes, we depend on the support of friends, family or others in our community. Other times, we are the ones to stand in solidarity with people experiencing need.</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Mark 15:21, Luke 23:26</a:t>
            </a:r>
          </a:p>
          <a:p>
            <a:pPr>
              <a:lnSpc>
                <a:spcPts val="2400"/>
              </a:lnSpc>
              <a:spcAft>
                <a:spcPts val="1200"/>
              </a:spcAft>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16</a:t>
            </a:fld>
            <a:endParaRPr lang="en-US"/>
          </a:p>
        </p:txBody>
      </p:sp>
    </p:spTree>
    <p:extLst>
      <p:ext uri="{BB962C8B-B14F-4D97-AF65-F5344CB8AC3E}">
        <p14:creationId xmlns:p14="http://schemas.microsoft.com/office/powerpoint/2010/main" val="26287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3000"/>
              </a:lnSpc>
              <a:spcAft>
                <a:spcPts val="844"/>
              </a:spcAft>
            </a:pPr>
            <a:r>
              <a:rPr lang="en-AU" sz="900" b="1" dirty="0"/>
              <a:t>THU’S STORY</a:t>
            </a:r>
          </a:p>
          <a:p>
            <a:pPr>
              <a:lnSpc>
                <a:spcPct val="113000"/>
              </a:lnSpc>
              <a:spcAft>
                <a:spcPts val="844"/>
              </a:spcAft>
            </a:pPr>
            <a:endParaRPr lang="en-AU" sz="900" dirty="0"/>
          </a:p>
          <a:p>
            <a:pPr>
              <a:lnSpc>
                <a:spcPct val="113000"/>
              </a:lnSpc>
              <a:spcAft>
                <a:spcPts val="844"/>
              </a:spcAft>
            </a:pPr>
            <a:r>
              <a:rPr lang="en-AU" sz="900" b="0" dirty="0"/>
              <a:t>Thu and his community know just how important it is to stand shoulder to shoulder together. </a:t>
            </a:r>
          </a:p>
          <a:p>
            <a:pPr>
              <a:lnSpc>
                <a:spcPct val="113000"/>
              </a:lnSpc>
              <a:spcAft>
                <a:spcPts val="844"/>
              </a:spcAft>
            </a:pPr>
            <a:endParaRPr lang="en-AU" sz="900" b="0" dirty="0"/>
          </a:p>
          <a:p>
            <a:pPr fontAlgn="base"/>
            <a:r>
              <a:rPr lang="en-US" sz="900" b="0" dirty="0"/>
              <a:t>Thu lives with his wife, Linh, in Vietnam. Many years ago, there was a war in Vietnam. Even though the war ended in 1975, poverty and inequality remain widespread and there are still 800,000 </a:t>
            </a:r>
            <a:r>
              <a:rPr lang="en-US" sz="900" b="0" dirty="0" err="1"/>
              <a:t>tonnes</a:t>
            </a:r>
            <a:r>
              <a:rPr lang="en-US" sz="900" b="0" dirty="0"/>
              <a:t> of unexploded land mines across the country.  </a:t>
            </a:r>
          </a:p>
          <a:p>
            <a:pPr fontAlgn="base"/>
            <a:endParaRPr lang="en-US" sz="900" b="0" dirty="0"/>
          </a:p>
          <a:p>
            <a:pPr fontAlgn="base"/>
            <a:r>
              <a:rPr lang="en-US" sz="900" b="0" dirty="0"/>
              <a:t>Thu was just 12 years old when he lost his leg. One day, he was looking after his cows when he stepped on an unexploded land mine. Thu now uses a prosthetic leg to walk. Living with a disability in rural Vietnam presented many challenges for Thu, who worked mainly as a rice farmer.  </a:t>
            </a:r>
          </a:p>
          <a:p>
            <a:pPr fontAlgn="base"/>
            <a:endParaRPr lang="en-US" sz="900" b="0" dirty="0"/>
          </a:p>
          <a:p>
            <a:pPr fontAlgn="base"/>
            <a:r>
              <a:rPr lang="en-US" sz="900" b="0" dirty="0">
                <a:latin typeface="Roboto" pitchFamily="2" charset="0"/>
                <a:ea typeface="Roboto" pitchFamily="2" charset="0"/>
              </a:rPr>
              <a:t>“It is hard to get a job in rural areas where people earn their living mainly from farming. However, local farming here depends on the natural weather… There is often drought in summertime and flood in rainy season. Life is therefore extremely difficult,” says Thu.  </a:t>
            </a:r>
          </a:p>
          <a:p>
            <a:pPr fontAlgn="base"/>
            <a:endParaRPr lang="en-US" sz="900" b="0" dirty="0">
              <a:latin typeface="Roboto" pitchFamily="2" charset="0"/>
              <a:ea typeface="Roboto" pitchFamily="2" charset="0"/>
            </a:endParaRPr>
          </a:p>
          <a:p>
            <a:pPr fontAlgn="base"/>
            <a:r>
              <a:rPr lang="en-US" sz="900" b="0" dirty="0"/>
              <a:t>In addition to being the breadwinner for his family, Thu cares for his wife, Linh, after she suffered a stroke.  </a:t>
            </a:r>
          </a:p>
          <a:p>
            <a:pPr fontAlgn="base"/>
            <a:endParaRPr lang="en-US" sz="900" b="0" dirty="0">
              <a:latin typeface="Roboto" pitchFamily="2" charset="0"/>
              <a:ea typeface="Roboto" pitchFamily="2" charset="0"/>
            </a:endParaRPr>
          </a:p>
          <a:p>
            <a:pPr fontAlgn="base"/>
            <a:r>
              <a:rPr lang="en-US" sz="900" b="0" dirty="0"/>
              <a:t>Determined to turn their lives around, Thu and Linh joined the Empowerment of People with Disabilities program, run by Caritas Australia’s local partner </a:t>
            </a:r>
            <a:r>
              <a:rPr lang="en-US" sz="900" b="0" dirty="0" err="1"/>
              <a:t>organisation</a:t>
            </a:r>
            <a:r>
              <a:rPr lang="en-US" sz="900" b="0" dirty="0"/>
              <a:t> in Vietnam, the Centre for Sustainable Rural Development.  </a:t>
            </a:r>
          </a:p>
          <a:p>
            <a:pPr>
              <a:lnSpc>
                <a:spcPct val="113000"/>
              </a:lnSpc>
              <a:spcAft>
                <a:spcPts val="844"/>
              </a:spcAft>
            </a:pPr>
            <a:endParaRPr lang="en-AU" sz="900" b="0" dirty="0"/>
          </a:p>
          <a:p>
            <a:r>
              <a:rPr lang="en-US" sz="900" b="0" dirty="0">
                <a:latin typeface="Roboto" pitchFamily="2" charset="0"/>
                <a:ea typeface="Roboto" pitchFamily="2" charset="0"/>
              </a:rPr>
              <a:t>The </a:t>
            </a:r>
            <a:r>
              <a:rPr lang="en-US" sz="900" b="0" dirty="0"/>
              <a:t>program supports people living with disabilities to establish Village Savings and Loans Associations (VSLA) so that they can access affordable loans. Through the VSLA, Thu was able to obtain a loan which he used to open his own barber shop. He also joined an incense-making group. </a:t>
            </a:r>
          </a:p>
          <a:p>
            <a:endParaRPr lang="en-US" sz="900" b="0" dirty="0"/>
          </a:p>
          <a:p>
            <a:r>
              <a:rPr lang="en-US" sz="900" b="0" dirty="0"/>
              <a:t>Before he joined the program, Thu mostly stayed at home. The VSLA provides a welcoming and inclusive space for people with a disability like Thu and Linh to </a:t>
            </a:r>
            <a:r>
              <a:rPr lang="en-US" sz="900" b="0" dirty="0" err="1"/>
              <a:t>socialise</a:t>
            </a:r>
            <a:r>
              <a:rPr lang="en-US" sz="900" b="0" dirty="0"/>
              <a:t>, learn and support each other.  </a:t>
            </a:r>
          </a:p>
          <a:p>
            <a:endParaRPr lang="en-US" sz="900" b="0" dirty="0"/>
          </a:p>
          <a:p>
            <a:pPr fontAlgn="base"/>
            <a:r>
              <a:rPr lang="en-US" sz="900" b="0" dirty="0">
                <a:latin typeface="Roboto" pitchFamily="2" charset="0"/>
                <a:ea typeface="Roboto" pitchFamily="2" charset="0"/>
              </a:rPr>
              <a:t>“I think having a club is good, where people living with disabilities can join and help one another. Additionally, there are many meaningful activities from the project to support my family and others,” Thu says. </a:t>
            </a:r>
          </a:p>
          <a:p>
            <a:pPr fontAlgn="base"/>
            <a:r>
              <a:rPr lang="en-US" sz="900" dirty="0">
                <a:latin typeface="Roboto" pitchFamily="2" charset="0"/>
                <a:ea typeface="Roboto" pitchFamily="2" charset="0"/>
              </a:rPr>
              <a:t> </a:t>
            </a:r>
          </a:p>
        </p:txBody>
      </p:sp>
      <p:sp>
        <p:nvSpPr>
          <p:cNvPr id="4" name="Slide Number Placeholder 3"/>
          <p:cNvSpPr>
            <a:spLocks noGrp="1"/>
          </p:cNvSpPr>
          <p:nvPr>
            <p:ph type="sldNum" sz="quarter" idx="5"/>
          </p:nvPr>
        </p:nvSpPr>
        <p:spPr/>
        <p:txBody>
          <a:bodyPr/>
          <a:lstStyle/>
          <a:p>
            <a:fld id="{CBA13E7F-FD71-DB40-B9E9-8826BD0F7150}" type="slidenum">
              <a:rPr lang="en-US" smtClean="0"/>
              <a:t>17</a:t>
            </a:fld>
            <a:endParaRPr lang="en-US"/>
          </a:p>
        </p:txBody>
      </p:sp>
    </p:spTree>
    <p:extLst>
      <p:ext uri="{BB962C8B-B14F-4D97-AF65-F5344CB8AC3E}">
        <p14:creationId xmlns:p14="http://schemas.microsoft.com/office/powerpoint/2010/main" val="91711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ct val="114000"/>
              </a:lnSpc>
              <a:spcAft>
                <a:spcPts val="844"/>
              </a:spcAft>
              <a:buFont typeface="Wingdings" panose="05000000000000000000" pitchFamily="2" charset="2"/>
              <a:buChar char="§"/>
            </a:pPr>
            <a:r>
              <a:rPr lang="en-AU" sz="900"/>
              <a:t>Think of a time when someone showed you compassion. How did that feel? </a:t>
            </a:r>
          </a:p>
          <a:p>
            <a:pPr marL="342900" indent="-342900" algn="l">
              <a:lnSpc>
                <a:spcPct val="114000"/>
              </a:lnSpc>
              <a:spcAft>
                <a:spcPts val="844"/>
              </a:spcAft>
              <a:buFont typeface="Wingdings" panose="05000000000000000000" pitchFamily="2" charset="2"/>
              <a:buChar char="§"/>
            </a:pPr>
            <a:r>
              <a:rPr lang="en-AU" sz="900"/>
              <a:t>Now, think about the people and communities you know of who are experiencing need. How could you turn your compassion into action?</a:t>
            </a:r>
          </a:p>
          <a:p>
            <a:endParaRPr lang="en-AU" i="1"/>
          </a:p>
          <a:p>
            <a:r>
              <a:rPr lang="en-AU" i="1"/>
              <a:t>(pause)</a:t>
            </a:r>
          </a:p>
          <a:p>
            <a:endParaRPr lang="en-AU"/>
          </a:p>
          <a:p>
            <a:r>
              <a:rPr lang="en-AU" b="1"/>
              <a:t>RESPOND</a:t>
            </a:r>
          </a:p>
          <a:p>
            <a:endParaRPr lang="en-AU"/>
          </a:p>
          <a:p>
            <a:pPr>
              <a:lnSpc>
                <a:spcPct val="114000"/>
              </a:lnSpc>
              <a:spcAft>
                <a:spcPts val="844"/>
              </a:spcAft>
            </a:pPr>
            <a:r>
              <a:rPr lang="en-AU" sz="900"/>
              <a:t>Jesus, you show compassion to all in need.</a:t>
            </a:r>
          </a:p>
          <a:p>
            <a:pPr>
              <a:lnSpc>
                <a:spcPct val="114000"/>
              </a:lnSpc>
              <a:spcAft>
                <a:spcPts val="844"/>
              </a:spcAft>
            </a:pPr>
            <a:endParaRPr lang="en-AU" sz="900" b="1"/>
          </a:p>
          <a:p>
            <a:pPr>
              <a:lnSpc>
                <a:spcPct val="114000"/>
              </a:lnSpc>
              <a:spcAft>
                <a:spcPts val="844"/>
              </a:spcAft>
            </a:pPr>
            <a:r>
              <a:rPr lang="en-AU" sz="900" b="1"/>
              <a:t>May we follow the way of compassion.</a:t>
            </a:r>
            <a:endParaRPr lang="en-AU" sz="9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18</a:t>
            </a:fld>
            <a:endParaRPr lang="en-US"/>
          </a:p>
        </p:txBody>
      </p:sp>
    </p:spTree>
    <p:extLst>
      <p:ext uri="{BB962C8B-B14F-4D97-AF65-F5344CB8AC3E}">
        <p14:creationId xmlns:p14="http://schemas.microsoft.com/office/powerpoint/2010/main" val="218281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a:t>STATION 6 Veronica wipes the face of Jesus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b="1"/>
          </a:p>
          <a:p>
            <a:pPr>
              <a:lnSpc>
                <a:spcPts val="2400"/>
              </a:lnSpc>
              <a:spcAft>
                <a:spcPts val="1200"/>
              </a:spcAft>
            </a:pPr>
            <a:r>
              <a:rPr lang="en-AU" sz="900"/>
              <a:t>As Jesus walks along the road, slowed and sweating under the weight of the heavy cross, he is met by a woman named Veronica. She sees his suffering and her heart fills with compassion. She holds out her cloth and uses it to wipe his face. </a:t>
            </a:r>
            <a:endParaRPr lang="en-US" sz="900"/>
          </a:p>
          <a:p>
            <a:endParaRPr lang="en-AU"/>
          </a:p>
          <a:p>
            <a:r>
              <a:rPr lang="en-AU" i="1"/>
              <a:t>(pause)</a:t>
            </a:r>
          </a:p>
          <a:p>
            <a:endParaRPr lang="en-AU"/>
          </a:p>
          <a:p>
            <a:pPr>
              <a:lnSpc>
                <a:spcPts val="2400"/>
              </a:lnSpc>
              <a:spcAft>
                <a:spcPts val="1200"/>
              </a:spcAft>
            </a:pPr>
            <a:r>
              <a:rPr lang="en-AU" sz="900"/>
              <a:t>Veronica was moved to compassion and used what she had to help Jesus. Her action was a sign of care and human dignity. </a:t>
            </a:r>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19</a:t>
            </a:fld>
            <a:endParaRPr lang="en-US"/>
          </a:p>
        </p:txBody>
      </p:sp>
    </p:spTree>
    <p:extLst>
      <p:ext uri="{BB962C8B-B14F-4D97-AF65-F5344CB8AC3E}">
        <p14:creationId xmlns:p14="http://schemas.microsoft.com/office/powerpoint/2010/main" val="87035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3000"/>
              </a:lnSpc>
              <a:spcAft>
                <a:spcPts val="844"/>
              </a:spcAft>
            </a:pPr>
            <a:r>
              <a:rPr lang="en-AU" sz="900" b="1"/>
              <a:t>SHIRLEY’S STORY</a:t>
            </a:r>
          </a:p>
          <a:p>
            <a:pPr>
              <a:lnSpc>
                <a:spcPct val="113000"/>
              </a:lnSpc>
              <a:spcAft>
                <a:spcPts val="844"/>
              </a:spcAft>
            </a:pPr>
            <a:endParaRPr lang="en-AU" sz="900"/>
          </a:p>
          <a:p>
            <a:pPr>
              <a:lnSpc>
                <a:spcPct val="113000"/>
              </a:lnSpc>
              <a:spcAft>
                <a:spcPts val="844"/>
              </a:spcAft>
            </a:pPr>
            <a:r>
              <a:rPr lang="en-AU" sz="900"/>
              <a:t>Care and human dignity are at the heart of Shirley’s story. </a:t>
            </a:r>
          </a:p>
          <a:p>
            <a:pPr>
              <a:lnSpc>
                <a:spcPct val="113000"/>
              </a:lnSpc>
              <a:spcAft>
                <a:spcPts val="844"/>
              </a:spcAft>
            </a:pPr>
            <a:endParaRPr lang="en-AU" sz="900"/>
          </a:p>
          <a:p>
            <a:pPr>
              <a:lnSpc>
                <a:spcPct val="113000"/>
              </a:lnSpc>
              <a:spcAft>
                <a:spcPts val="844"/>
              </a:spcAft>
            </a:pPr>
            <a:r>
              <a:rPr lang="en-AU" sz="900"/>
              <a:t>Shirley is an Indigenous </a:t>
            </a:r>
            <a:r>
              <a:rPr lang="en-AU" sz="900" err="1"/>
              <a:t>Manide</a:t>
            </a:r>
            <a:r>
              <a:rPr lang="en-AU" sz="900"/>
              <a:t> woman living in the remote Camarines Norte province in the Philippines. She is the mother of four and the family’s sole breadwinner, as her husband is sick. But Shirley was struggling to support the whole family and keep her children in school. Adding to these challenges, Shirley lives in a disaster-prone area. Around 20 typhoons lash the Philippines each year and in 2018, Tropical Cyclone Usman struck her town. Heavy rains destroyed the vegetables she had grown to eat, and she was left with almost nothing. </a:t>
            </a:r>
          </a:p>
          <a:p>
            <a:pPr>
              <a:lnSpc>
                <a:spcPct val="113000"/>
              </a:lnSpc>
              <a:spcAft>
                <a:spcPts val="844"/>
              </a:spcAft>
            </a:pPr>
            <a:endParaRPr lang="en-AU" sz="900"/>
          </a:p>
          <a:p>
            <a:pPr>
              <a:lnSpc>
                <a:spcPct val="113000"/>
              </a:lnSpc>
              <a:spcAft>
                <a:spcPts val="844"/>
              </a:spcAft>
            </a:pPr>
            <a:r>
              <a:rPr lang="en-AU" sz="900"/>
              <a:t>Shirley joined a Caritas-supported program, and that became the turning point in her life. Shirley trained to become an indigenous health worker and learnt to earn extra income by growing vegetables. She now grows more than enough produce to feed her family. She sells the rest of her harvest for extra income. </a:t>
            </a:r>
          </a:p>
          <a:p>
            <a:pPr>
              <a:lnSpc>
                <a:spcPct val="113000"/>
              </a:lnSpc>
              <a:spcAft>
                <a:spcPts val="844"/>
              </a:spcAft>
            </a:pPr>
            <a:endParaRPr lang="en-AU" sz="900"/>
          </a:p>
          <a:p>
            <a:pPr>
              <a:lnSpc>
                <a:spcPct val="113000"/>
              </a:lnSpc>
              <a:spcAft>
                <a:spcPts val="844"/>
              </a:spcAft>
            </a:pPr>
            <a:r>
              <a:rPr lang="en-AU" sz="900"/>
              <a:t>Shirley recently took over her father’s role as tribal chieftain. As a leader in her community, she helps </a:t>
            </a:r>
            <a:r>
              <a:rPr lang="en-AU" sz="900" err="1"/>
              <a:t>Manide</a:t>
            </a:r>
            <a:r>
              <a:rPr lang="en-AU" sz="900"/>
              <a:t> people access medicines, vaccines, healthcare and nutritional advice. Not only has she improved her own life, she is leading her community to create change for future generations. </a:t>
            </a:r>
          </a:p>
        </p:txBody>
      </p:sp>
      <p:sp>
        <p:nvSpPr>
          <p:cNvPr id="4" name="Slide Number Placeholder 3"/>
          <p:cNvSpPr>
            <a:spLocks noGrp="1"/>
          </p:cNvSpPr>
          <p:nvPr>
            <p:ph type="sldNum" sz="quarter" idx="5"/>
          </p:nvPr>
        </p:nvSpPr>
        <p:spPr/>
        <p:txBody>
          <a:bodyPr/>
          <a:lstStyle/>
          <a:p>
            <a:fld id="{CBA13E7F-FD71-DB40-B9E9-8826BD0F7150}" type="slidenum">
              <a:rPr lang="en-US" smtClean="0"/>
              <a:t>20</a:t>
            </a:fld>
            <a:endParaRPr lang="en-US"/>
          </a:p>
        </p:txBody>
      </p:sp>
    </p:spTree>
    <p:extLst>
      <p:ext uri="{BB962C8B-B14F-4D97-AF65-F5344CB8AC3E}">
        <p14:creationId xmlns:p14="http://schemas.microsoft.com/office/powerpoint/2010/main" val="205149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4"/>
              </a:spcAft>
            </a:pPr>
            <a:r>
              <a:rPr lang="en-AU" sz="1200" b="1" dirty="0"/>
              <a:t>INTRODUCTION</a:t>
            </a:r>
          </a:p>
          <a:p>
            <a:pPr>
              <a:spcAft>
                <a:spcPts val="844"/>
              </a:spcAft>
            </a:pPr>
            <a:endParaRPr lang="en-AU" sz="1200" dirty="0"/>
          </a:p>
          <a:p>
            <a:pPr>
              <a:spcAft>
                <a:spcPts val="844"/>
              </a:spcAft>
            </a:pPr>
            <a:r>
              <a:rPr lang="en-AU" sz="1200" dirty="0"/>
              <a:t>The Way of the Cross tells the story of Jesus of Nazareth’s journey to the cross. It challenges us to think about justice and love in action and how these things help all people to live their best lives. </a:t>
            </a:r>
          </a:p>
          <a:p>
            <a:pPr>
              <a:spcAft>
                <a:spcPts val="844"/>
              </a:spcAft>
            </a:pPr>
            <a:endParaRPr lang="en-AU" sz="1200" dirty="0"/>
          </a:p>
          <a:p>
            <a:pPr>
              <a:spcAft>
                <a:spcPts val="844"/>
              </a:spcAft>
            </a:pPr>
            <a:r>
              <a:rPr lang="en-AU" sz="1200" dirty="0"/>
              <a:t>The story of Jesus’s death is a sad story but, we know, it is not the end of the story. As the Bible tells us, on the third day after Jesus died, he rose again! And life began anew, for him, for us and all of creation. </a:t>
            </a:r>
          </a:p>
        </p:txBody>
      </p:sp>
      <p:sp>
        <p:nvSpPr>
          <p:cNvPr id="4" name="Slide Number Placeholder 3"/>
          <p:cNvSpPr>
            <a:spLocks noGrp="1"/>
          </p:cNvSpPr>
          <p:nvPr>
            <p:ph type="sldNum" sz="quarter" idx="5"/>
          </p:nvPr>
        </p:nvSpPr>
        <p:spPr/>
        <p:txBody>
          <a:bodyPr/>
          <a:lstStyle/>
          <a:p>
            <a:fld id="{CBA13E7F-FD71-DB40-B9E9-8826BD0F7150}" type="slidenum">
              <a:rPr lang="en-US" smtClean="0"/>
              <a:t>3</a:t>
            </a:fld>
            <a:endParaRPr lang="en-US"/>
          </a:p>
        </p:txBody>
      </p:sp>
    </p:spTree>
    <p:extLst>
      <p:ext uri="{BB962C8B-B14F-4D97-AF65-F5344CB8AC3E}">
        <p14:creationId xmlns:p14="http://schemas.microsoft.com/office/powerpoint/2010/main" val="348247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ts val="2400"/>
              </a:lnSpc>
              <a:spcAft>
                <a:spcPts val="1200"/>
              </a:spcAft>
              <a:buFont typeface="Wingdings" panose="05000000000000000000" pitchFamily="2" charset="2"/>
              <a:buChar char="§"/>
            </a:pPr>
            <a:r>
              <a:rPr lang="en-AU" sz="800"/>
              <a:t>What skills or resources do you have to share with others who are treated unfairly or don’t have enough to meet their daily needs? </a:t>
            </a:r>
            <a:endParaRPr lang="en-AU" sz="1050"/>
          </a:p>
          <a:p>
            <a:endParaRPr lang="en-AU" i="1"/>
          </a:p>
          <a:p>
            <a:r>
              <a:rPr lang="en-AU" i="1"/>
              <a:t>(pause)</a:t>
            </a:r>
          </a:p>
          <a:p>
            <a:endParaRPr lang="en-AU"/>
          </a:p>
          <a:p>
            <a:r>
              <a:rPr lang="en-AU" b="1"/>
              <a:t>RESPOND</a:t>
            </a:r>
          </a:p>
          <a:p>
            <a:endParaRPr lang="en-AU"/>
          </a:p>
          <a:p>
            <a:pPr>
              <a:lnSpc>
                <a:spcPct val="114000"/>
              </a:lnSpc>
              <a:spcAft>
                <a:spcPts val="844"/>
              </a:spcAft>
            </a:pPr>
            <a:r>
              <a:rPr lang="en-AU" sz="800"/>
              <a:t>Jesus, Veronica’s courageous act met your need and upheld human dignity.  </a:t>
            </a:r>
          </a:p>
          <a:p>
            <a:pPr>
              <a:lnSpc>
                <a:spcPct val="114000"/>
              </a:lnSpc>
              <a:spcAft>
                <a:spcPts val="844"/>
              </a:spcAft>
            </a:pPr>
            <a:endParaRPr lang="en-AU" sz="800" b="1"/>
          </a:p>
          <a:p>
            <a:pPr>
              <a:lnSpc>
                <a:spcPct val="114000"/>
              </a:lnSpc>
              <a:spcAft>
                <a:spcPts val="844"/>
              </a:spcAft>
            </a:pPr>
            <a:r>
              <a:rPr lang="en-AU" sz="800" b="1"/>
              <a:t>May we follow the way of courage.</a:t>
            </a:r>
            <a:endParaRPr lang="en-AU" sz="8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21</a:t>
            </a:fld>
            <a:endParaRPr lang="en-US"/>
          </a:p>
        </p:txBody>
      </p:sp>
    </p:spTree>
    <p:extLst>
      <p:ext uri="{BB962C8B-B14F-4D97-AF65-F5344CB8AC3E}">
        <p14:creationId xmlns:p14="http://schemas.microsoft.com/office/powerpoint/2010/main" val="3639887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a:t>STATION 7 Jesus falls for a second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a:p>
          <a:p>
            <a:pPr>
              <a:lnSpc>
                <a:spcPts val="2400"/>
              </a:lnSpc>
              <a:spcAft>
                <a:spcPts val="1200"/>
              </a:spcAft>
            </a:pPr>
            <a:r>
              <a:rPr lang="en-AU" sz="800"/>
              <a:t>Worn out from his slow and terrible journey to Golgotha, Jesus stumbles and falls again.</a:t>
            </a:r>
            <a:endParaRPr lang="en-US" sz="1050"/>
          </a:p>
          <a:p>
            <a:endParaRPr lang="en-AU"/>
          </a:p>
          <a:p>
            <a:r>
              <a:rPr lang="en-AU" i="1"/>
              <a:t>(pause)</a:t>
            </a:r>
          </a:p>
          <a:p>
            <a:endParaRPr lang="en-AU"/>
          </a:p>
          <a:p>
            <a:pPr>
              <a:lnSpc>
                <a:spcPts val="2400"/>
              </a:lnSpc>
              <a:spcAft>
                <a:spcPts val="1200"/>
              </a:spcAft>
            </a:pPr>
            <a:r>
              <a:rPr lang="en-AU" sz="800"/>
              <a:t>Poverty keeps people from having what they need to live safe and healthy lives. Conflict and sickness make life even harder. </a:t>
            </a:r>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22</a:t>
            </a:fld>
            <a:endParaRPr lang="en-US"/>
          </a:p>
        </p:txBody>
      </p:sp>
    </p:spTree>
    <p:extLst>
      <p:ext uri="{BB962C8B-B14F-4D97-AF65-F5344CB8AC3E}">
        <p14:creationId xmlns:p14="http://schemas.microsoft.com/office/powerpoint/2010/main" val="44859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PHANY’S STORY</a:t>
            </a:r>
          </a:p>
          <a:p>
            <a:endParaRPr lang="en-AU"/>
          </a:p>
          <a:p>
            <a:r>
              <a:rPr lang="en-US" err="1"/>
              <a:t>Phany’s</a:t>
            </a:r>
            <a:r>
              <a:rPr lang="en-US"/>
              <a:t> story illustrates not only how poverty limits people’s choices but how access to training and other supports can help people, especially in rural communities, transform their lives and futures for the better.</a:t>
            </a:r>
          </a:p>
          <a:p>
            <a:endParaRPr lang="en-US"/>
          </a:p>
          <a:p>
            <a:r>
              <a:rPr lang="en-US" err="1"/>
              <a:t>Phany</a:t>
            </a:r>
            <a:r>
              <a:rPr lang="en-US"/>
              <a:t> lives with her husband and daughter in a village in Cambodia’s </a:t>
            </a:r>
            <a:r>
              <a:rPr lang="en-US" err="1"/>
              <a:t>Pursat</a:t>
            </a:r>
            <a:r>
              <a:rPr lang="en-US"/>
              <a:t> province. Every day she worked hard in her rice fields but in recent years, she noticed the weather was getting hotter and her crops were suffering. The region experiences recurrent drought and water shortages, making it more and more difficult to grow enough food or earn a living. The irrigation system in </a:t>
            </a:r>
            <a:r>
              <a:rPr lang="en-US" err="1"/>
              <a:t>Phany’s</a:t>
            </a:r>
            <a:r>
              <a:rPr lang="en-US"/>
              <a:t> village was old and inefficient and didn’t provide enough water for crops. </a:t>
            </a:r>
          </a:p>
          <a:p>
            <a:endParaRPr lang="en-US"/>
          </a:p>
          <a:p>
            <a:r>
              <a:rPr lang="en-US" err="1"/>
              <a:t>Phany</a:t>
            </a:r>
            <a:r>
              <a:rPr lang="en-US"/>
              <a:t> and her husband had to leave their young daughter with family in the village to find construction work in Cambodia’s capital city, Phnom Penh. For five years, </a:t>
            </a:r>
            <a:r>
              <a:rPr lang="en-US" err="1"/>
              <a:t>Phany</a:t>
            </a:r>
            <a:r>
              <a:rPr lang="en-US"/>
              <a:t> worked long hours, carrying heavy lime and bricks. Conditions were dangerous, wages were low and she was often paid late. But it was the only way she could provide for her daughter. </a:t>
            </a:r>
          </a:p>
          <a:p>
            <a:endParaRPr lang="en-US"/>
          </a:p>
          <a:p>
            <a:r>
              <a:rPr lang="en-US"/>
              <a:t>“I missed my child, I had never separated from her before. She stayed with her grandmother who was also sick,” </a:t>
            </a:r>
            <a:r>
              <a:rPr lang="en-US" err="1"/>
              <a:t>Phany</a:t>
            </a:r>
            <a:r>
              <a:rPr lang="en-US"/>
              <a:t> says, crying. “I used to dream of staying at home raising chickens and growing vegetables.” </a:t>
            </a:r>
          </a:p>
          <a:p>
            <a:endParaRPr lang="en-US"/>
          </a:p>
          <a:p>
            <a:r>
              <a:rPr lang="en-US"/>
              <a:t>In 2016, </a:t>
            </a:r>
            <a:r>
              <a:rPr lang="en-US" err="1"/>
              <a:t>Phany</a:t>
            </a:r>
            <a:r>
              <a:rPr lang="en-US"/>
              <a:t> joined the Peace and Sustainable Livelihoods program, run by Caritas Australia, in partnership with the Environment Protection and Development </a:t>
            </a:r>
            <a:r>
              <a:rPr lang="en-US" err="1"/>
              <a:t>Organisation</a:t>
            </a:r>
            <a:r>
              <a:rPr lang="en-US"/>
              <a:t>. </a:t>
            </a:r>
            <a:r>
              <a:rPr lang="en-US" err="1"/>
              <a:t>Phany</a:t>
            </a:r>
            <a:r>
              <a:rPr lang="en-US"/>
              <a:t> learnt new farming techniques and how to grow vegetables and raise chickens and ducks, just like she’d dreamed. As well as livelihood training, </a:t>
            </a:r>
            <a:r>
              <a:rPr lang="en-US" err="1"/>
              <a:t>Phany’s</a:t>
            </a:r>
            <a:r>
              <a:rPr lang="en-US"/>
              <a:t> community took part in health, nutrition, hygiene and disaster preparedness training. They now have better strategies to cope with environmental changes. </a:t>
            </a:r>
          </a:p>
          <a:p>
            <a:endParaRPr lang="en-US"/>
          </a:p>
          <a:p>
            <a:r>
              <a:rPr lang="en-US"/>
              <a:t>Now, </a:t>
            </a:r>
            <a:r>
              <a:rPr lang="en-US" err="1"/>
              <a:t>Phany</a:t>
            </a:r>
            <a:r>
              <a:rPr lang="en-US"/>
              <a:t> grows a wider variety of crops all year round and is more aware of market needs. As well as rice, she grows cucumber, cabbage, and eggplant, which is expensive and brings in a good income. The family is now able to afford a small house, they have enough food and clothes and can afford to send their daughter to school. </a:t>
            </a:r>
          </a:p>
          <a:p>
            <a:endParaRPr lang="en-US"/>
          </a:p>
          <a:p>
            <a:r>
              <a:rPr lang="en-US" err="1"/>
              <a:t>Phany</a:t>
            </a:r>
            <a:r>
              <a:rPr lang="en-US"/>
              <a:t> has become a role model for other farmers, and her whole community is benefitting. “I am proud that I was a farmer who had no skills and now I can earn and improve my living, share my knowledge and also improve solidarity in the family and amongst our </a:t>
            </a:r>
            <a:r>
              <a:rPr lang="en-US" err="1"/>
              <a:t>neighbours</a:t>
            </a:r>
            <a:r>
              <a:rPr lang="en-US"/>
              <a:t>,” </a:t>
            </a:r>
            <a:r>
              <a:rPr lang="en-US" err="1"/>
              <a:t>Phany</a:t>
            </a:r>
            <a:r>
              <a:rPr lang="en-US"/>
              <a:t> says. </a:t>
            </a:r>
          </a:p>
        </p:txBody>
      </p:sp>
      <p:sp>
        <p:nvSpPr>
          <p:cNvPr id="4" name="Slide Number Placeholder 3"/>
          <p:cNvSpPr>
            <a:spLocks noGrp="1"/>
          </p:cNvSpPr>
          <p:nvPr>
            <p:ph type="sldNum" sz="quarter" idx="5"/>
          </p:nvPr>
        </p:nvSpPr>
        <p:spPr/>
        <p:txBody>
          <a:bodyPr/>
          <a:lstStyle/>
          <a:p>
            <a:fld id="{CBA13E7F-FD71-DB40-B9E9-8826BD0F7150}" type="slidenum">
              <a:rPr lang="en-US" smtClean="0"/>
              <a:t>23</a:t>
            </a:fld>
            <a:endParaRPr lang="en-US"/>
          </a:p>
        </p:txBody>
      </p:sp>
    </p:spTree>
    <p:extLst>
      <p:ext uri="{BB962C8B-B14F-4D97-AF65-F5344CB8AC3E}">
        <p14:creationId xmlns:p14="http://schemas.microsoft.com/office/powerpoint/2010/main" val="1324267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ct val="114000"/>
              </a:lnSpc>
              <a:spcAft>
                <a:spcPts val="844"/>
              </a:spcAft>
              <a:buFont typeface="Wingdings" panose="05000000000000000000" pitchFamily="2" charset="2"/>
              <a:buChar char="§"/>
            </a:pPr>
            <a:r>
              <a:rPr lang="en-AU" sz="900" dirty="0"/>
              <a:t>Reflect on the idea of the common good, defined by Pope Francis as something “belonging to all and meant for all.”*</a:t>
            </a:r>
          </a:p>
          <a:p>
            <a:pPr marL="342900" indent="-342900" algn="l">
              <a:lnSpc>
                <a:spcPct val="114000"/>
              </a:lnSpc>
              <a:spcAft>
                <a:spcPts val="844"/>
              </a:spcAft>
              <a:buFont typeface="Wingdings" panose="05000000000000000000" pitchFamily="2" charset="2"/>
              <a:buChar char="§"/>
            </a:pPr>
            <a:r>
              <a:rPr lang="en-AU" sz="900" dirty="0"/>
              <a:t>How could you save or share what you have, to better balance your rights with the needs of others in our global family?</a:t>
            </a:r>
            <a:endParaRPr lang="en-AU" sz="1100" dirty="0"/>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900" dirty="0"/>
              <a:t>Jesus, before the cross, you urged your friends to remember the meal of bread and wine you shared in common.  </a:t>
            </a:r>
          </a:p>
          <a:p>
            <a:pPr>
              <a:lnSpc>
                <a:spcPct val="114000"/>
              </a:lnSpc>
              <a:spcAft>
                <a:spcPts val="844"/>
              </a:spcAft>
            </a:pPr>
            <a:endParaRPr lang="en-AU" sz="900" b="1" dirty="0"/>
          </a:p>
          <a:p>
            <a:pPr>
              <a:lnSpc>
                <a:spcPct val="114000"/>
              </a:lnSpc>
              <a:spcAft>
                <a:spcPts val="844"/>
              </a:spcAft>
            </a:pPr>
            <a:r>
              <a:rPr lang="en-AU" sz="900" b="1" dirty="0"/>
              <a:t>May we follow the way of sharing.</a:t>
            </a:r>
          </a:p>
          <a:p>
            <a:pPr>
              <a:lnSpc>
                <a:spcPct val="114000"/>
              </a:lnSpc>
              <a:spcAft>
                <a:spcPts val="844"/>
              </a:spcAft>
            </a:pPr>
            <a:endParaRPr lang="en-AU" sz="900" dirty="0"/>
          </a:p>
          <a:p>
            <a:pPr>
              <a:lnSpc>
                <a:spcPct val="114000"/>
              </a:lnSpc>
              <a:spcAft>
                <a:spcPts val="844"/>
              </a:spcAft>
            </a:pPr>
            <a:r>
              <a:rPr lang="en-AU" sz="900" b="0" dirty="0"/>
              <a:t>____________</a:t>
            </a:r>
          </a:p>
          <a:p>
            <a:pPr>
              <a:lnSpc>
                <a:spcPct val="114000"/>
              </a:lnSpc>
              <a:spcAft>
                <a:spcPts val="844"/>
              </a:spcAft>
            </a:pPr>
            <a:endParaRPr lang="en-AU" sz="900" b="0" dirty="0"/>
          </a:p>
          <a:p>
            <a:pPr>
              <a:lnSpc>
                <a:spcPct val="114000"/>
              </a:lnSpc>
              <a:spcAft>
                <a:spcPts val="844"/>
              </a:spcAft>
            </a:pPr>
            <a:r>
              <a:rPr lang="en-AU" sz="900" b="0" dirty="0"/>
              <a:t>* Pope Francis, </a:t>
            </a:r>
            <a:r>
              <a:rPr lang="en-AU" sz="900" b="0" i="1" dirty="0" err="1"/>
              <a:t>Laudato</a:t>
            </a:r>
            <a:r>
              <a:rPr lang="en-AU" sz="900" b="0" i="1" dirty="0"/>
              <a:t> Si’ </a:t>
            </a:r>
            <a:r>
              <a:rPr lang="en-AU" sz="900" b="0" dirty="0"/>
              <a:t>n23.</a:t>
            </a:r>
          </a:p>
        </p:txBody>
      </p:sp>
      <p:sp>
        <p:nvSpPr>
          <p:cNvPr id="4" name="Slide Number Placeholder 3"/>
          <p:cNvSpPr>
            <a:spLocks noGrp="1"/>
          </p:cNvSpPr>
          <p:nvPr>
            <p:ph type="sldNum" sz="quarter" idx="5"/>
          </p:nvPr>
        </p:nvSpPr>
        <p:spPr/>
        <p:txBody>
          <a:bodyPr/>
          <a:lstStyle/>
          <a:p>
            <a:fld id="{CBA13E7F-FD71-DB40-B9E9-8826BD0F7150}" type="slidenum">
              <a:rPr lang="en-US" smtClean="0"/>
              <a:t>24</a:t>
            </a:fld>
            <a:endParaRPr lang="en-US"/>
          </a:p>
        </p:txBody>
      </p:sp>
    </p:spTree>
    <p:extLst>
      <p:ext uri="{BB962C8B-B14F-4D97-AF65-F5344CB8AC3E}">
        <p14:creationId xmlns:p14="http://schemas.microsoft.com/office/powerpoint/2010/main" val="1208724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8 Jesus meets the women of Jerusalem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b="1" dirty="0"/>
          </a:p>
          <a:p>
            <a:pPr>
              <a:lnSpc>
                <a:spcPts val="2400"/>
              </a:lnSpc>
              <a:spcAft>
                <a:spcPts val="1200"/>
              </a:spcAft>
            </a:pPr>
            <a:r>
              <a:rPr lang="en-AU" sz="900" dirty="0"/>
              <a:t>The women in the crowd following Jesus weep for him. Jesus sees their sadness and understands what it means for them and the whole of the human family. </a:t>
            </a:r>
            <a:endParaRPr lang="en-US" sz="1100" dirty="0"/>
          </a:p>
          <a:p>
            <a:endParaRPr lang="en-AU" dirty="0"/>
          </a:p>
          <a:p>
            <a:r>
              <a:rPr lang="en-AU" i="1" dirty="0"/>
              <a:t>(pause)</a:t>
            </a:r>
          </a:p>
          <a:p>
            <a:endParaRPr lang="en-AU" dirty="0"/>
          </a:p>
          <a:p>
            <a:pPr>
              <a:lnSpc>
                <a:spcPts val="2400"/>
              </a:lnSpc>
              <a:spcAft>
                <a:spcPts val="1200"/>
              </a:spcAft>
            </a:pPr>
            <a:r>
              <a:rPr lang="en-AU" sz="900" dirty="0"/>
              <a:t>The word ‘compassion’ comes from a Latin word </a:t>
            </a:r>
            <a:r>
              <a:rPr lang="en-AU" sz="900" i="1" dirty="0" err="1"/>
              <a:t>compati</a:t>
            </a:r>
            <a:r>
              <a:rPr lang="en-AU" sz="900" dirty="0"/>
              <a:t>, which literally means to suffer with. </a:t>
            </a:r>
          </a:p>
          <a:p>
            <a:pPr>
              <a:lnSpc>
                <a:spcPts val="2400"/>
              </a:lnSpc>
              <a:spcAft>
                <a:spcPts val="1200"/>
              </a:spcAft>
            </a:pPr>
            <a:endParaRPr lang="en-AU" sz="900" dirty="0"/>
          </a:p>
          <a:p>
            <a:pPr>
              <a:lnSpc>
                <a:spcPts val="2400"/>
              </a:lnSpc>
              <a:spcAft>
                <a:spcPts val="1200"/>
              </a:spcAft>
            </a:pPr>
            <a:r>
              <a:rPr lang="en-AU" sz="900" dirty="0"/>
              <a:t>Compassion is motivated by love and moves us to walk alongside others.</a:t>
            </a:r>
          </a:p>
          <a:p>
            <a:pPr>
              <a:lnSpc>
                <a:spcPts val="2400"/>
              </a:lnSpc>
              <a:spcAft>
                <a:spcPts val="1200"/>
              </a:spcAft>
            </a:pPr>
            <a:endParaRPr lang="en-AU" sz="9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Luke 23:27–31 </a:t>
            </a:r>
          </a:p>
        </p:txBody>
      </p:sp>
      <p:sp>
        <p:nvSpPr>
          <p:cNvPr id="4" name="Slide Number Placeholder 3"/>
          <p:cNvSpPr>
            <a:spLocks noGrp="1"/>
          </p:cNvSpPr>
          <p:nvPr>
            <p:ph type="sldNum" sz="quarter" idx="5"/>
          </p:nvPr>
        </p:nvSpPr>
        <p:spPr/>
        <p:txBody>
          <a:bodyPr/>
          <a:lstStyle/>
          <a:p>
            <a:fld id="{CBA13E7F-FD71-DB40-B9E9-8826BD0F7150}" type="slidenum">
              <a:rPr lang="en-US" smtClean="0"/>
              <a:t>25</a:t>
            </a:fld>
            <a:endParaRPr lang="en-US"/>
          </a:p>
        </p:txBody>
      </p:sp>
    </p:spTree>
    <p:extLst>
      <p:ext uri="{BB962C8B-B14F-4D97-AF65-F5344CB8AC3E}">
        <p14:creationId xmlns:p14="http://schemas.microsoft.com/office/powerpoint/2010/main" val="1379119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PRONALI’S STORY</a:t>
            </a:r>
          </a:p>
          <a:p>
            <a:endParaRPr lang="en-AU"/>
          </a:p>
          <a:p>
            <a:r>
              <a:rPr lang="en-US"/>
              <a:t>Love and compassion are at the heart of </a:t>
            </a:r>
            <a:r>
              <a:rPr lang="en-US" err="1"/>
              <a:t>Pronali’s</a:t>
            </a:r>
            <a:r>
              <a:rPr lang="en-US"/>
              <a:t> story.</a:t>
            </a:r>
          </a:p>
          <a:p>
            <a:endParaRPr lang="en-US"/>
          </a:p>
          <a:p>
            <a:r>
              <a:rPr lang="en-US" err="1"/>
              <a:t>Pronali</a:t>
            </a:r>
            <a:r>
              <a:rPr lang="en-US"/>
              <a:t> lives with her husband and two children in a village in the northeast region of Bangladesh. Their community is made up of several different groups of people, including the Indigenous Garo people. Farming is the main job in the area. </a:t>
            </a:r>
          </a:p>
          <a:p>
            <a:endParaRPr lang="en-US"/>
          </a:p>
          <a:p>
            <a:r>
              <a:rPr lang="en-US"/>
              <a:t>In </a:t>
            </a:r>
            <a:r>
              <a:rPr lang="en-US" err="1"/>
              <a:t>Pronali’s</a:t>
            </a:r>
            <a:r>
              <a:rPr lang="en-US"/>
              <a:t> rural village, schooling, communication and health services are less developed compared to other parts of the country. </a:t>
            </a:r>
          </a:p>
          <a:p>
            <a:endParaRPr lang="en-US"/>
          </a:p>
          <a:p>
            <a:r>
              <a:rPr lang="en-US" err="1"/>
              <a:t>Pronali</a:t>
            </a:r>
            <a:r>
              <a:rPr lang="en-US"/>
              <a:t> enjoys learning. After joining a local program aimed at strengthening skills in farming and health, her special interest in mother and child health care grew. Soon after, she was invited to attend a safe motherhood training course. </a:t>
            </a:r>
          </a:p>
          <a:p>
            <a:endParaRPr lang="en-US"/>
          </a:p>
          <a:p>
            <a:r>
              <a:rPr lang="en-US"/>
              <a:t>Supported by Caritas Australia and its local partner Caritas Bangladesh, the program enabled </a:t>
            </a:r>
            <a:r>
              <a:rPr lang="en-US" err="1"/>
              <a:t>Pronali</a:t>
            </a:r>
            <a:r>
              <a:rPr lang="en-US"/>
              <a:t> to discover more about her own strengths and abilities. It also taught her how to deliver basic health care and education to others in her community. </a:t>
            </a:r>
            <a:r>
              <a:rPr lang="en-US" err="1"/>
              <a:t>Pronali</a:t>
            </a:r>
            <a:r>
              <a:rPr lang="en-US"/>
              <a:t> now works as a midwife with the community clinic, providing important health care to pregnant women, new mothers and their babies. </a:t>
            </a:r>
          </a:p>
          <a:p>
            <a:endParaRPr lang="en-US"/>
          </a:p>
          <a:p>
            <a:r>
              <a:rPr lang="en-US" err="1"/>
              <a:t>Pronali</a:t>
            </a:r>
            <a:r>
              <a:rPr lang="en-US"/>
              <a:t> loves her community and hopes to one day build a health care training and first aid </a:t>
            </a:r>
            <a:r>
              <a:rPr lang="en-US" err="1"/>
              <a:t>centre</a:t>
            </a:r>
            <a:r>
              <a:rPr lang="en-US"/>
              <a:t> in her village.</a:t>
            </a:r>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26</a:t>
            </a:fld>
            <a:endParaRPr lang="en-US"/>
          </a:p>
        </p:txBody>
      </p:sp>
    </p:spTree>
    <p:extLst>
      <p:ext uri="{BB962C8B-B14F-4D97-AF65-F5344CB8AC3E}">
        <p14:creationId xmlns:p14="http://schemas.microsoft.com/office/powerpoint/2010/main" val="1917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ct val="114000"/>
              </a:lnSpc>
              <a:spcAft>
                <a:spcPts val="844"/>
              </a:spcAft>
              <a:buFont typeface="Wingdings" panose="05000000000000000000" pitchFamily="2" charset="2"/>
              <a:buChar char="§"/>
            </a:pPr>
            <a:r>
              <a:rPr lang="en-AU" sz="800" err="1"/>
              <a:t>Pronali</a:t>
            </a:r>
            <a:r>
              <a:rPr lang="en-AU" sz="800"/>
              <a:t> saw a need in her community and responded with compassion. What needs do you see in your community or world? How could you turn your compassion to action?</a:t>
            </a:r>
          </a:p>
          <a:p>
            <a:endParaRPr lang="en-AU" i="1"/>
          </a:p>
          <a:p>
            <a:r>
              <a:rPr lang="en-AU" i="1"/>
              <a:t>(pause)</a:t>
            </a:r>
          </a:p>
          <a:p>
            <a:endParaRPr lang="en-AU"/>
          </a:p>
          <a:p>
            <a:r>
              <a:rPr lang="en-AU" b="1"/>
              <a:t>RESPOND</a:t>
            </a:r>
          </a:p>
          <a:p>
            <a:endParaRPr lang="en-AU"/>
          </a:p>
          <a:p>
            <a:pPr>
              <a:lnSpc>
                <a:spcPts val="2400"/>
              </a:lnSpc>
              <a:spcAft>
                <a:spcPts val="1200"/>
              </a:spcAft>
            </a:pPr>
            <a:r>
              <a:rPr lang="en-AU" sz="800"/>
              <a:t>Jesus, your love shines through compassion. </a:t>
            </a:r>
          </a:p>
          <a:p>
            <a:pPr>
              <a:lnSpc>
                <a:spcPct val="114000"/>
              </a:lnSpc>
              <a:spcAft>
                <a:spcPts val="844"/>
              </a:spcAft>
            </a:pPr>
            <a:endParaRPr lang="en-AU" sz="800" b="1"/>
          </a:p>
          <a:p>
            <a:pPr>
              <a:lnSpc>
                <a:spcPct val="114000"/>
              </a:lnSpc>
              <a:spcAft>
                <a:spcPts val="844"/>
              </a:spcAft>
            </a:pPr>
            <a:r>
              <a:rPr lang="en-AU" sz="800" b="1"/>
              <a:t>May we follow the way of love.</a:t>
            </a:r>
          </a:p>
          <a:p>
            <a:pPr>
              <a:lnSpc>
                <a:spcPct val="114000"/>
              </a:lnSpc>
              <a:spcAft>
                <a:spcPts val="844"/>
              </a:spcAft>
            </a:pPr>
            <a:endParaRPr lang="en-AU" sz="800" b="1"/>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27</a:t>
            </a:fld>
            <a:endParaRPr lang="en-US"/>
          </a:p>
        </p:txBody>
      </p:sp>
    </p:spTree>
    <p:extLst>
      <p:ext uri="{BB962C8B-B14F-4D97-AF65-F5344CB8AC3E}">
        <p14:creationId xmlns:p14="http://schemas.microsoft.com/office/powerpoint/2010/main" val="2308221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a:t>STATION 9 Jesus falls for the third time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a:t>Exhausted and feeling the limits of his human body, Jesus falls again. </a:t>
            </a:r>
            <a:endParaRPr lang="en-US" sz="900"/>
          </a:p>
          <a:p>
            <a:pPr>
              <a:lnSpc>
                <a:spcPts val="2400"/>
              </a:lnSpc>
              <a:spcAft>
                <a:spcPts val="1200"/>
              </a:spcAft>
            </a:pPr>
            <a:endParaRPr lang="en-AU"/>
          </a:p>
          <a:p>
            <a:r>
              <a:rPr lang="en-AU" i="1"/>
              <a:t>(pause)</a:t>
            </a:r>
          </a:p>
          <a:p>
            <a:endParaRPr lang="en-AU"/>
          </a:p>
          <a:p>
            <a:pPr>
              <a:lnSpc>
                <a:spcPts val="2400"/>
              </a:lnSpc>
              <a:spcAft>
                <a:spcPts val="1200"/>
              </a:spcAft>
            </a:pPr>
            <a:r>
              <a:rPr lang="en-AU" sz="800"/>
              <a:t>At times when we feel worn out or down, we can rely on trusted others to lift us up.</a:t>
            </a:r>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28</a:t>
            </a:fld>
            <a:endParaRPr lang="en-US"/>
          </a:p>
        </p:txBody>
      </p:sp>
    </p:spTree>
    <p:extLst>
      <p:ext uri="{BB962C8B-B14F-4D97-AF65-F5344CB8AC3E}">
        <p14:creationId xmlns:p14="http://schemas.microsoft.com/office/powerpoint/2010/main" val="407205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HALIMA’S STORY</a:t>
            </a:r>
          </a:p>
          <a:p>
            <a:endParaRPr lang="en-AU"/>
          </a:p>
          <a:p>
            <a:r>
              <a:rPr lang="en-US" sz="884" b="0" i="0" kern="1200">
                <a:solidFill>
                  <a:schemeClr val="tx1"/>
                </a:solidFill>
                <a:effectLst/>
                <a:latin typeface="+mn-lt"/>
                <a:ea typeface="+mn-ea"/>
                <a:cs typeface="+mn-cs"/>
              </a:rPr>
              <a:t>Halima’s story demonstrates how important care and generosity towards others can be, especially when life is difficult.</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After the tragic passing of her husband several years ago, Halima was left to fend for herself, caring for her young children and her widowed mother whose disability means she has difficulty walking. Then life in Myanmar became too dangerous.</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During the three-day journey to Bangladesh, Halima walked across mountains and through jungles, fearful of foxes and elephants, often struggling to carry her mother, and with little food to eat. Halima arrived at the world’s largest refugee camp in Cox’s Bazar – home to over 1.3 million people. She had no way of meeting her children’s most basic daily needs and no way to even protect them from the scorching sun. </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With its partner Caritas Bangladesh, Caritas Australia provided Halima with a stove and gas so that she could cook for her family, and helped her to set up a makeshift shelter. As time went by, Caritas helped Halima to improve her new home, building retention walls and drains to protect it from monsoonal rains, as well as maintaining wells, toilets and waste management. </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Halima also participated in a water, sanitation and hygiene (WASH) program, learning safe hygiene practices, how to source clean drinking water and to keep her family clean and healthy in the densely-populated camp. She then became a community mobiliser and began sharing her knowledge of safe practices with others in the camp. Halima is proud that she is able to earn a small income from her training role, while also helping to maintain the cleanliness of the camp community. Her children are adapting to life in the camp and have started attending school.</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“We will educate our children, make them empowered so that they can stand on their own. We will bring them up with dignity to secure their future,” Halima says.</a:t>
            </a:r>
          </a:p>
        </p:txBody>
      </p:sp>
      <p:sp>
        <p:nvSpPr>
          <p:cNvPr id="4" name="Slide Number Placeholder 3"/>
          <p:cNvSpPr>
            <a:spLocks noGrp="1"/>
          </p:cNvSpPr>
          <p:nvPr>
            <p:ph type="sldNum" sz="quarter" idx="5"/>
          </p:nvPr>
        </p:nvSpPr>
        <p:spPr/>
        <p:txBody>
          <a:bodyPr/>
          <a:lstStyle/>
          <a:p>
            <a:fld id="{CBA13E7F-FD71-DB40-B9E9-8826BD0F7150}" type="slidenum">
              <a:rPr lang="en-US" smtClean="0"/>
              <a:t>29</a:t>
            </a:fld>
            <a:endParaRPr lang="en-US"/>
          </a:p>
        </p:txBody>
      </p:sp>
    </p:spTree>
    <p:extLst>
      <p:ext uri="{BB962C8B-B14F-4D97-AF65-F5344CB8AC3E}">
        <p14:creationId xmlns:p14="http://schemas.microsoft.com/office/powerpoint/2010/main" val="2886426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gn="l">
              <a:lnSpc>
                <a:spcPts val="2400"/>
              </a:lnSpc>
              <a:spcAft>
                <a:spcPts val="1200"/>
              </a:spcAft>
              <a:buFont typeface="Wingdings" panose="05000000000000000000" pitchFamily="2" charset="2"/>
              <a:buChar char="§"/>
            </a:pPr>
            <a:r>
              <a:rPr lang="en-AU" sz="900" dirty="0"/>
              <a:t>Pope Francis writes, “Dear young people, do not bury your talents, the gifts God has given you! Do not be afraid to dream of great things!”* </a:t>
            </a:r>
          </a:p>
          <a:p>
            <a:pPr marL="342900" indent="-342900" algn="l">
              <a:lnSpc>
                <a:spcPct val="114000"/>
              </a:lnSpc>
              <a:spcAft>
                <a:spcPts val="844"/>
              </a:spcAft>
              <a:buFont typeface="Wingdings" panose="05000000000000000000" pitchFamily="2" charset="2"/>
              <a:buChar char="§"/>
            </a:pPr>
            <a:r>
              <a:rPr lang="en-AU" sz="900" dirty="0"/>
              <a:t>How did Halima use her own gifts to help others in her community?</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900" dirty="0"/>
              <a:t>Jesus, you gave all that you had out of love and generosity.  </a:t>
            </a:r>
          </a:p>
          <a:p>
            <a:pPr>
              <a:lnSpc>
                <a:spcPct val="114000"/>
              </a:lnSpc>
              <a:spcAft>
                <a:spcPts val="844"/>
              </a:spcAft>
            </a:pPr>
            <a:endParaRPr lang="en-AU" sz="900" b="1" dirty="0"/>
          </a:p>
          <a:p>
            <a:pPr>
              <a:lnSpc>
                <a:spcPct val="114000"/>
              </a:lnSpc>
              <a:spcAft>
                <a:spcPts val="844"/>
              </a:spcAft>
            </a:pPr>
            <a:r>
              <a:rPr lang="en-AU" sz="900" b="1" dirty="0"/>
              <a:t>May we follow the way of generosity.</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AU" sz="900"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AU" sz="900" dirty="0"/>
              <a:t>____________</a:t>
            </a:r>
          </a:p>
          <a:p>
            <a:pPr>
              <a:lnSpc>
                <a:spcPct val="114000"/>
              </a:lnSpc>
              <a:spcAft>
                <a:spcPts val="844"/>
              </a:spcAft>
            </a:pPr>
            <a:endParaRPr lang="en-AU" sz="900" dirty="0"/>
          </a:p>
          <a:p>
            <a:pPr>
              <a:lnSpc>
                <a:spcPct val="114000"/>
              </a:lnSpc>
              <a:spcAft>
                <a:spcPts val="844"/>
              </a:spcAft>
            </a:pPr>
            <a:r>
              <a:rPr lang="en-AU" sz="900" dirty="0"/>
              <a:t>*Pope Francis, 2013</a:t>
            </a:r>
          </a:p>
          <a:p>
            <a:pPr>
              <a:lnSpc>
                <a:spcPct val="114000"/>
              </a:lnSpc>
              <a:spcAft>
                <a:spcPts val="844"/>
              </a:spcAft>
            </a:pPr>
            <a:endParaRPr lang="en-AU" sz="900" dirty="0"/>
          </a:p>
        </p:txBody>
      </p:sp>
      <p:sp>
        <p:nvSpPr>
          <p:cNvPr id="4" name="Slide Number Placeholder 3"/>
          <p:cNvSpPr>
            <a:spLocks noGrp="1"/>
          </p:cNvSpPr>
          <p:nvPr>
            <p:ph type="sldNum" sz="quarter" idx="5"/>
          </p:nvPr>
        </p:nvSpPr>
        <p:spPr/>
        <p:txBody>
          <a:bodyPr/>
          <a:lstStyle/>
          <a:p>
            <a:fld id="{CBA13E7F-FD71-DB40-B9E9-8826BD0F7150}" type="slidenum">
              <a:rPr lang="en-US" smtClean="0"/>
              <a:t>30</a:t>
            </a:fld>
            <a:endParaRPr lang="en-US"/>
          </a:p>
        </p:txBody>
      </p:sp>
    </p:spTree>
    <p:extLst>
      <p:ext uri="{BB962C8B-B14F-4D97-AF65-F5344CB8AC3E}">
        <p14:creationId xmlns:p14="http://schemas.microsoft.com/office/powerpoint/2010/main" val="215924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STATION 1 Jesus is condemned to death</a:t>
            </a:r>
          </a:p>
          <a:p>
            <a:endParaRPr lang="en-AU" sz="1200" dirty="0"/>
          </a:p>
          <a:p>
            <a:pPr>
              <a:lnSpc>
                <a:spcPts val="2400"/>
              </a:lnSpc>
              <a:spcAft>
                <a:spcPts val="1200"/>
              </a:spcAft>
            </a:pPr>
            <a:r>
              <a:rPr lang="en-AU" sz="1200" dirty="0"/>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p>
          <a:p>
            <a:endParaRPr lang="en-AU" sz="1200" dirty="0"/>
          </a:p>
          <a:p>
            <a:r>
              <a:rPr lang="en-AU" sz="1200" i="1" dirty="0"/>
              <a:t>(pause)</a:t>
            </a:r>
          </a:p>
          <a:p>
            <a:endParaRPr lang="en-AU" sz="1200" dirty="0"/>
          </a:p>
          <a:p>
            <a:pPr>
              <a:lnSpc>
                <a:spcPts val="2400"/>
              </a:lnSpc>
              <a:spcAft>
                <a:spcPts val="1200"/>
              </a:spcAft>
            </a:pPr>
            <a:r>
              <a:rPr lang="en-AU" sz="1200" dirty="0"/>
              <a:t>Standing in front of the angry crowd, Pilate literally washed his hands of responsibility for Jesus’s life. He took the easy way out of the situation and didn’t stand up for Jesus and do what was right. Pilate’s choice showed he was not committed to justice like Jesus was. </a:t>
            </a:r>
          </a:p>
          <a:p>
            <a:pPr>
              <a:lnSpc>
                <a:spcPts val="2400"/>
              </a:lnSpc>
              <a:spcAft>
                <a:spcPts val="1200"/>
              </a:spcAft>
            </a:pPr>
            <a:endParaRPr lang="en-AU" sz="12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200" dirty="0"/>
              <a:t>Matthew 27:1–2, 11–26, Mark 15:1–15, Luke 23:1–25, John 19:1–16 </a:t>
            </a:r>
          </a:p>
        </p:txBody>
      </p:sp>
      <p:sp>
        <p:nvSpPr>
          <p:cNvPr id="4" name="Slide Number Placeholder 3"/>
          <p:cNvSpPr>
            <a:spLocks noGrp="1"/>
          </p:cNvSpPr>
          <p:nvPr>
            <p:ph type="sldNum" sz="quarter" idx="5"/>
          </p:nvPr>
        </p:nvSpPr>
        <p:spPr/>
        <p:txBody>
          <a:bodyPr/>
          <a:lstStyle/>
          <a:p>
            <a:fld id="{CBA13E7F-FD71-DB40-B9E9-8826BD0F7150}" type="slidenum">
              <a:rPr lang="en-US" smtClean="0"/>
              <a:t>4</a:t>
            </a:fld>
            <a:endParaRPr lang="en-US"/>
          </a:p>
        </p:txBody>
      </p:sp>
    </p:spTree>
    <p:extLst>
      <p:ext uri="{BB962C8B-B14F-4D97-AF65-F5344CB8AC3E}">
        <p14:creationId xmlns:p14="http://schemas.microsoft.com/office/powerpoint/2010/main" val="15790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10 Jesus is stripped of his garments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The soldiers strip Jesus of his clothes. They tease him by saying, “Hail, King of the Jews!” They make him wear a crown of thorns and a scarlet robe. </a:t>
            </a:r>
          </a:p>
          <a:p>
            <a:pPr>
              <a:lnSpc>
                <a:spcPts val="2400"/>
              </a:lnSpc>
              <a:spcAft>
                <a:spcPts val="1200"/>
              </a:spcAft>
            </a:pPr>
            <a:endParaRPr lang="en-AU" sz="800" dirty="0"/>
          </a:p>
          <a:p>
            <a:pPr>
              <a:lnSpc>
                <a:spcPts val="2400"/>
              </a:lnSpc>
              <a:spcAft>
                <a:spcPts val="1200"/>
              </a:spcAft>
            </a:pPr>
            <a:r>
              <a:rPr lang="en-AU" sz="800" dirty="0"/>
              <a:t>They dress Jesus in his own clothes only to strip him of them again and crucify him. And then they divide his garments among themselves.  </a:t>
            </a:r>
            <a:endParaRPr lang="en-US" sz="1050" dirty="0"/>
          </a:p>
          <a:p>
            <a:endParaRPr lang="en-AU" dirty="0"/>
          </a:p>
          <a:p>
            <a:r>
              <a:rPr lang="en-AU" i="1" dirty="0"/>
              <a:t>(pause)</a:t>
            </a:r>
          </a:p>
          <a:p>
            <a:endParaRPr lang="en-AU" dirty="0"/>
          </a:p>
          <a:p>
            <a:pPr>
              <a:lnSpc>
                <a:spcPts val="2400"/>
              </a:lnSpc>
              <a:spcAft>
                <a:spcPts val="1200"/>
              </a:spcAft>
            </a:pPr>
            <a:r>
              <a:rPr lang="en-AU" sz="800" dirty="0"/>
              <a:t>When all that a person needs to live a safe and healthy life is taken away, their human rights are denied and they are unable to live a life worthy of their dignity.</a:t>
            </a:r>
            <a:endParaRPr lang="en-AU" sz="800" dirty="0">
              <a:cs typeface="Calibri"/>
            </a:endParaRPr>
          </a:p>
          <a:p>
            <a:pPr>
              <a:lnSpc>
                <a:spcPts val="2400"/>
              </a:lnSpc>
              <a:spcAft>
                <a:spcPts val="1200"/>
              </a:spcAft>
            </a:pPr>
            <a:endParaRPr lang="en-AU" sz="800" dirty="0"/>
          </a:p>
          <a:p>
            <a:pPr>
              <a:lnSpc>
                <a:spcPts val="2400"/>
              </a:lnSpc>
              <a:spcAft>
                <a:spcPts val="1200"/>
              </a:spcAft>
            </a:pPr>
            <a:r>
              <a:rPr lang="en-AU" sz="800" dirty="0"/>
              <a:t>Caritas Australia and its partners work to end poverty, promote justice and uphold dignity. </a:t>
            </a:r>
          </a:p>
          <a:p>
            <a:pPr>
              <a:lnSpc>
                <a:spcPts val="2400"/>
              </a:lnSpc>
              <a:spcAft>
                <a:spcPts val="1200"/>
              </a:spcAft>
            </a:pPr>
            <a:endParaRPr lang="en-AU" sz="800"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27:27–37</a:t>
            </a:r>
            <a:r>
              <a:rPr lang="en-AU" sz="800" dirty="0"/>
              <a:t>, Mark 15:16–24, John 19:23–25</a:t>
            </a:r>
            <a:endParaRPr lang="en-AU" sz="900" dirty="0"/>
          </a:p>
        </p:txBody>
      </p:sp>
      <p:sp>
        <p:nvSpPr>
          <p:cNvPr id="4" name="Slide Number Placeholder 3"/>
          <p:cNvSpPr>
            <a:spLocks noGrp="1"/>
          </p:cNvSpPr>
          <p:nvPr>
            <p:ph type="sldNum" sz="quarter" idx="5"/>
          </p:nvPr>
        </p:nvSpPr>
        <p:spPr/>
        <p:txBody>
          <a:bodyPr/>
          <a:lstStyle/>
          <a:p>
            <a:fld id="{CBA13E7F-FD71-DB40-B9E9-8826BD0F7150}" type="slidenum">
              <a:rPr lang="en-US" smtClean="0"/>
              <a:t>31</a:t>
            </a:fld>
            <a:endParaRPr lang="en-US"/>
          </a:p>
        </p:txBody>
      </p:sp>
    </p:spTree>
    <p:extLst>
      <p:ext uri="{BB962C8B-B14F-4D97-AF65-F5344CB8AC3E}">
        <p14:creationId xmlns:p14="http://schemas.microsoft.com/office/powerpoint/2010/main" val="1025509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BUTE’S STORY</a:t>
            </a:r>
          </a:p>
          <a:p>
            <a:endParaRPr lang="en-AU"/>
          </a:p>
          <a:p>
            <a:r>
              <a:rPr lang="en-AU"/>
              <a:t>Bute’s story highlights the terrible impacts of drought, flood and other climate-related factors on daily life. It also shows us how important it is for the whole human family to respond with compassion.    </a:t>
            </a:r>
          </a:p>
          <a:p>
            <a:endParaRPr lang="en-AU"/>
          </a:p>
          <a:p>
            <a:r>
              <a:rPr lang="en-US" sz="884" b="0" i="0" kern="1200">
                <a:solidFill>
                  <a:schemeClr val="tx1"/>
                </a:solidFill>
                <a:effectLst/>
                <a:latin typeface="+mn-lt"/>
                <a:ea typeface="+mn-ea"/>
                <a:cs typeface="+mn-cs"/>
              </a:rPr>
              <a:t>Bute is a village elder living in southern Ethiopia with his wife, </a:t>
            </a:r>
            <a:r>
              <a:rPr lang="en-US" sz="884" b="0" i="0" kern="1200" err="1">
                <a:solidFill>
                  <a:schemeClr val="tx1"/>
                </a:solidFill>
                <a:effectLst/>
                <a:latin typeface="+mn-lt"/>
                <a:ea typeface="+mn-ea"/>
                <a:cs typeface="+mn-cs"/>
              </a:rPr>
              <a:t>Burre</a:t>
            </a:r>
            <a:r>
              <a:rPr lang="en-US" sz="884" b="0" i="0" kern="1200">
                <a:solidFill>
                  <a:schemeClr val="tx1"/>
                </a:solidFill>
                <a:effectLst/>
                <a:latin typeface="+mn-lt"/>
                <a:ea typeface="+mn-ea"/>
                <a:cs typeface="+mn-cs"/>
              </a:rPr>
              <a:t>. They have experienced many droughts, but this one is by far the worst they have seen in their lifetime.  Before the current drought, the couple had 2,000 livestock in two stables, including donkeys, goats and cows. The grass was green and there was plenty of pasture for their livestock. They used to harvest sorghum and maize, with enough water from the nearby river to irrigate their crops. </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“We used to have lots of milk and meat to eat, and now we have almost nothing. We feel very sad and frustrated. The life we used to live and enjoy is completely gone,” Bute said.</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Bute and </a:t>
            </a:r>
            <a:r>
              <a:rPr lang="en-US" sz="884" b="0" i="0" kern="1200" err="1">
                <a:solidFill>
                  <a:schemeClr val="tx1"/>
                </a:solidFill>
                <a:effectLst/>
                <a:latin typeface="+mn-lt"/>
                <a:ea typeface="+mn-ea"/>
                <a:cs typeface="+mn-cs"/>
              </a:rPr>
              <a:t>Burre’s</a:t>
            </a:r>
            <a:r>
              <a:rPr lang="en-US" sz="884" b="0" i="0" kern="1200">
                <a:solidFill>
                  <a:schemeClr val="tx1"/>
                </a:solidFill>
                <a:effectLst/>
                <a:latin typeface="+mn-lt"/>
                <a:ea typeface="+mn-ea"/>
                <a:cs typeface="+mn-cs"/>
              </a:rPr>
              <a:t> family used to live near Lake Turkana, which provided water for their crops. But when Lake Turkana flooded, Bute and </a:t>
            </a:r>
            <a:r>
              <a:rPr lang="en-US" sz="884" b="0" i="0" kern="1200" err="1">
                <a:solidFill>
                  <a:schemeClr val="tx1"/>
                </a:solidFill>
                <a:effectLst/>
                <a:latin typeface="+mn-lt"/>
                <a:ea typeface="+mn-ea"/>
                <a:cs typeface="+mn-cs"/>
              </a:rPr>
              <a:t>Burre</a:t>
            </a:r>
            <a:r>
              <a:rPr lang="en-US" sz="884" b="0" i="0" kern="1200">
                <a:solidFill>
                  <a:schemeClr val="tx1"/>
                </a:solidFill>
                <a:effectLst/>
                <a:latin typeface="+mn-lt"/>
                <a:ea typeface="+mn-ea"/>
                <a:cs typeface="+mn-cs"/>
              </a:rPr>
              <a:t> lost their house, their crops and all their possessions overnight. Along with many members of their community, Bute and </a:t>
            </a:r>
            <a:r>
              <a:rPr lang="en-US" sz="884" b="0" i="0" kern="1200" err="1">
                <a:solidFill>
                  <a:schemeClr val="tx1"/>
                </a:solidFill>
                <a:effectLst/>
                <a:latin typeface="+mn-lt"/>
                <a:ea typeface="+mn-ea"/>
                <a:cs typeface="+mn-cs"/>
              </a:rPr>
              <a:t>Burre</a:t>
            </a:r>
            <a:r>
              <a:rPr lang="en-US" sz="884" b="0" i="0" kern="1200">
                <a:solidFill>
                  <a:schemeClr val="tx1"/>
                </a:solidFill>
                <a:effectLst/>
                <a:latin typeface="+mn-lt"/>
                <a:ea typeface="+mn-ea"/>
                <a:cs typeface="+mn-cs"/>
              </a:rPr>
              <a:t> had to relocate to drier, desert land. Due to the impacts of recurrent drought and desert locust-related damage, most people living in Bute and </a:t>
            </a:r>
            <a:r>
              <a:rPr lang="en-US" sz="884" b="0" i="0" kern="1200" err="1">
                <a:solidFill>
                  <a:schemeClr val="tx1"/>
                </a:solidFill>
                <a:effectLst/>
                <a:latin typeface="+mn-lt"/>
                <a:ea typeface="+mn-ea"/>
                <a:cs typeface="+mn-cs"/>
              </a:rPr>
              <a:t>Burre’s</a:t>
            </a:r>
            <a:r>
              <a:rPr lang="en-US" sz="884" b="0" i="0" kern="1200">
                <a:solidFill>
                  <a:schemeClr val="tx1"/>
                </a:solidFill>
                <a:effectLst/>
                <a:latin typeface="+mn-lt"/>
                <a:ea typeface="+mn-ea"/>
                <a:cs typeface="+mn-cs"/>
              </a:rPr>
              <a:t> community are having to survive on emergency food, water and other supplies from </a:t>
            </a:r>
            <a:r>
              <a:rPr lang="en-US" sz="884" b="0" i="0" kern="1200" err="1">
                <a:solidFill>
                  <a:schemeClr val="tx1"/>
                </a:solidFill>
                <a:effectLst/>
                <a:latin typeface="+mn-lt"/>
                <a:ea typeface="+mn-ea"/>
                <a:cs typeface="+mn-cs"/>
              </a:rPr>
              <a:t>organisations</a:t>
            </a:r>
            <a:r>
              <a:rPr lang="en-US" sz="884" b="0" i="0" kern="1200">
                <a:solidFill>
                  <a:schemeClr val="tx1"/>
                </a:solidFill>
                <a:effectLst/>
                <a:latin typeface="+mn-lt"/>
                <a:ea typeface="+mn-ea"/>
                <a:cs typeface="+mn-cs"/>
              </a:rPr>
              <a:t> including Caritas Australia and its partner Caritas Ethiopia. </a:t>
            </a:r>
          </a:p>
        </p:txBody>
      </p:sp>
      <p:sp>
        <p:nvSpPr>
          <p:cNvPr id="4" name="Slide Number Placeholder 3"/>
          <p:cNvSpPr>
            <a:spLocks noGrp="1"/>
          </p:cNvSpPr>
          <p:nvPr>
            <p:ph type="sldNum" sz="quarter" idx="5"/>
          </p:nvPr>
        </p:nvSpPr>
        <p:spPr/>
        <p:txBody>
          <a:bodyPr/>
          <a:lstStyle/>
          <a:p>
            <a:fld id="{CBA13E7F-FD71-DB40-B9E9-8826BD0F7150}" type="slidenum">
              <a:rPr lang="en-US" smtClean="0"/>
              <a:t>32</a:t>
            </a:fld>
            <a:endParaRPr lang="en-US"/>
          </a:p>
        </p:txBody>
      </p:sp>
    </p:spTree>
    <p:extLst>
      <p:ext uri="{BB962C8B-B14F-4D97-AF65-F5344CB8AC3E}">
        <p14:creationId xmlns:p14="http://schemas.microsoft.com/office/powerpoint/2010/main" val="1497212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REFLECT</a:t>
            </a:r>
            <a:r>
              <a:rPr lang="en-AU" dirty="0"/>
              <a:t> </a:t>
            </a:r>
          </a:p>
          <a:p>
            <a:endParaRPr lang="en-AU" dirty="0"/>
          </a:p>
          <a:p>
            <a:pPr marL="342900" indent="-342900">
              <a:lnSpc>
                <a:spcPts val="2400"/>
              </a:lnSpc>
              <a:spcAft>
                <a:spcPts val="1200"/>
              </a:spcAft>
              <a:buFont typeface="Wingdings" panose="05000000000000000000" pitchFamily="2" charset="2"/>
              <a:buChar char="§"/>
            </a:pPr>
            <a:r>
              <a:rPr lang="en-AU" sz="800" dirty="0"/>
              <a:t>In his letter </a:t>
            </a:r>
            <a:r>
              <a:rPr lang="en-AU" sz="800" i="1" dirty="0"/>
              <a:t>Fratelli Tutti, </a:t>
            </a:r>
            <a:r>
              <a:rPr lang="en-AU" sz="800" dirty="0"/>
              <a:t>Pope Francis says, “</a:t>
            </a:r>
            <a:r>
              <a:rPr lang="en-US" sz="800" dirty="0"/>
              <a:t>Solidarity finds concrete expression in service…”*</a:t>
            </a:r>
          </a:p>
          <a:p>
            <a:pPr marL="342900" indent="-342900">
              <a:lnSpc>
                <a:spcPts val="2400"/>
              </a:lnSpc>
              <a:spcAft>
                <a:spcPts val="1200"/>
              </a:spcAft>
              <a:buFont typeface="Wingdings" panose="05000000000000000000" pitchFamily="2" charset="2"/>
              <a:buChar char="§"/>
            </a:pPr>
            <a:r>
              <a:rPr lang="en-AU" sz="800" dirty="0"/>
              <a:t>What action will you take to express care and solidarity with Bute and his family and community?</a:t>
            </a:r>
          </a:p>
          <a:p>
            <a:endParaRPr lang="en-AU" i="1" dirty="0"/>
          </a:p>
          <a:p>
            <a:r>
              <a:rPr lang="en-AU" i="1" dirty="0"/>
              <a:t>(pause)</a:t>
            </a:r>
          </a:p>
          <a:p>
            <a:endParaRPr lang="en-AU" dirty="0"/>
          </a:p>
          <a:p>
            <a:r>
              <a:rPr lang="en-AU" b="1" dirty="0"/>
              <a:t>RESPOND</a:t>
            </a:r>
          </a:p>
          <a:p>
            <a:endParaRPr lang="en-AU" dirty="0"/>
          </a:p>
          <a:p>
            <a:pPr>
              <a:lnSpc>
                <a:spcPct val="114000"/>
              </a:lnSpc>
              <a:spcAft>
                <a:spcPts val="844"/>
              </a:spcAft>
            </a:pPr>
            <a:r>
              <a:rPr lang="en-AU" sz="800" dirty="0"/>
              <a:t>Jesus, you long for all to experience life in its fullness.</a:t>
            </a:r>
          </a:p>
          <a:p>
            <a:pPr>
              <a:lnSpc>
                <a:spcPct val="114000"/>
              </a:lnSpc>
              <a:spcAft>
                <a:spcPts val="844"/>
              </a:spcAft>
            </a:pPr>
            <a:endParaRPr lang="en-AU" sz="800" b="1" dirty="0"/>
          </a:p>
          <a:p>
            <a:pPr>
              <a:lnSpc>
                <a:spcPct val="114000"/>
              </a:lnSpc>
              <a:spcAft>
                <a:spcPts val="844"/>
              </a:spcAft>
            </a:pPr>
            <a:r>
              <a:rPr lang="en-AU" sz="800" b="1" dirty="0"/>
              <a:t>May we follow the way of life.</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AU" sz="800"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AU" sz="800" dirty="0"/>
              <a:t>____________</a:t>
            </a:r>
          </a:p>
          <a:p>
            <a:pPr marL="0" marR="0" lvl="0" indent="0" algn="l" defTabSz="673503" rtl="0" eaLnBrk="1" fontAlgn="auto" latinLnBrk="0" hangingPunct="1">
              <a:lnSpc>
                <a:spcPct val="114000"/>
              </a:lnSpc>
              <a:spcBef>
                <a:spcPts val="0"/>
              </a:spcBef>
              <a:spcAft>
                <a:spcPts val="844"/>
              </a:spcAft>
              <a:buClrTx/>
              <a:buSzTx/>
              <a:buFontTx/>
              <a:buNone/>
              <a:tabLst/>
              <a:defRPr/>
            </a:pPr>
            <a:endParaRPr lang="en-US" sz="800" i="1" dirty="0"/>
          </a:p>
          <a:p>
            <a:pPr marL="0" marR="0" lvl="0" indent="0" algn="l" defTabSz="673503" rtl="0" eaLnBrk="1" fontAlgn="auto" latinLnBrk="0" hangingPunct="1">
              <a:lnSpc>
                <a:spcPct val="114000"/>
              </a:lnSpc>
              <a:spcBef>
                <a:spcPts val="0"/>
              </a:spcBef>
              <a:spcAft>
                <a:spcPts val="844"/>
              </a:spcAft>
              <a:buClrTx/>
              <a:buSzTx/>
              <a:buFontTx/>
              <a:buNone/>
              <a:tabLst/>
              <a:defRPr/>
            </a:pPr>
            <a:r>
              <a:rPr lang="en-US" sz="800" i="0" dirty="0"/>
              <a:t>*Pope Francis, </a:t>
            </a:r>
            <a:r>
              <a:rPr lang="en-US" sz="800" i="1" dirty="0"/>
              <a:t>Fratelli </a:t>
            </a:r>
            <a:r>
              <a:rPr lang="en-US" sz="800" i="1" dirty="0" err="1"/>
              <a:t>Tutti</a:t>
            </a:r>
            <a:r>
              <a:rPr lang="en-US" sz="800" i="1" dirty="0"/>
              <a:t> </a:t>
            </a:r>
            <a:r>
              <a:rPr lang="en-US" sz="800" dirty="0"/>
              <a:t>n115</a:t>
            </a:r>
            <a:endParaRPr lang="en-AU" sz="800" dirty="0"/>
          </a:p>
          <a:p>
            <a:pPr>
              <a:lnSpc>
                <a:spcPct val="114000"/>
              </a:lnSpc>
              <a:spcAft>
                <a:spcPts val="844"/>
              </a:spcAft>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33</a:t>
            </a:fld>
            <a:endParaRPr lang="en-US"/>
          </a:p>
        </p:txBody>
      </p:sp>
    </p:spTree>
    <p:extLst>
      <p:ext uri="{BB962C8B-B14F-4D97-AF65-F5344CB8AC3E}">
        <p14:creationId xmlns:p14="http://schemas.microsoft.com/office/powerpoint/2010/main" val="1467080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11 Jesus is nailed to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b="1" dirty="0"/>
          </a:p>
          <a:p>
            <a:pPr>
              <a:lnSpc>
                <a:spcPts val="2400"/>
              </a:lnSpc>
              <a:spcAft>
                <a:spcPts val="1200"/>
              </a:spcAft>
            </a:pPr>
            <a:r>
              <a:rPr lang="en-AU" sz="900" dirty="0"/>
              <a:t>Jesus is crucified between two criminals. It is a dark scene. </a:t>
            </a:r>
          </a:p>
          <a:p>
            <a:pPr>
              <a:lnSpc>
                <a:spcPts val="2400"/>
              </a:lnSpc>
              <a:spcAft>
                <a:spcPts val="1200"/>
              </a:spcAft>
            </a:pPr>
            <a:endParaRPr lang="en-AU" sz="900" dirty="0"/>
          </a:p>
          <a:p>
            <a:pPr>
              <a:lnSpc>
                <a:spcPts val="2400"/>
              </a:lnSpc>
              <a:spcAft>
                <a:spcPts val="1200"/>
              </a:spcAft>
            </a:pPr>
            <a:r>
              <a:rPr lang="en-AU" sz="900" dirty="0"/>
              <a:t>Nevertheless, Jesus’s love for humanity is so deep that even while he is being crucified, he prays for God to forgive those who tease and hurt him.  </a:t>
            </a:r>
            <a:endParaRPr lang="en-US" sz="900" dirty="0"/>
          </a:p>
          <a:p>
            <a:endParaRPr lang="en-AU" dirty="0"/>
          </a:p>
          <a:p>
            <a:r>
              <a:rPr lang="en-AU" i="1" dirty="0"/>
              <a:t>(pause)</a:t>
            </a:r>
          </a:p>
          <a:p>
            <a:endParaRPr lang="en-AU" dirty="0"/>
          </a:p>
          <a:p>
            <a:pPr>
              <a:lnSpc>
                <a:spcPts val="2400"/>
              </a:lnSpc>
              <a:spcAft>
                <a:spcPts val="1200"/>
              </a:spcAft>
            </a:pPr>
            <a:r>
              <a:rPr lang="en-AU" sz="900" dirty="0"/>
              <a:t>“Jesus, remember me when you come into your kingdom.” One of the criminals crucified alongside Jesus sees his innocence. In that moment of connection, Jesus replied with words of forgiveness and welcome: “Truly I tell you, today you will be with me in Paradise.”</a:t>
            </a:r>
            <a:endParaRPr lang="en-AU" dirty="0"/>
          </a:p>
          <a:p>
            <a:pPr>
              <a:lnSpc>
                <a:spcPts val="2400"/>
              </a:lnSpc>
              <a:spcAft>
                <a:spcPts val="1200"/>
              </a:spcAft>
            </a:pPr>
            <a:endParaRPr lang="en-AU" sz="900" dirty="0"/>
          </a:p>
          <a:p>
            <a:pPr>
              <a:lnSpc>
                <a:spcPts val="2400"/>
              </a:lnSpc>
              <a:spcAft>
                <a:spcPts val="1200"/>
              </a:spcAft>
            </a:pPr>
            <a:r>
              <a:rPr lang="en-AU" sz="900" dirty="0"/>
              <a:t>____________</a:t>
            </a:r>
          </a:p>
          <a:p>
            <a:pPr>
              <a:lnSpc>
                <a:spcPts val="2400"/>
              </a:lnSpc>
              <a:spcAft>
                <a:spcPts val="1200"/>
              </a:spcAft>
            </a:pPr>
            <a:endParaRPr lang="en-AU" sz="9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000" dirty="0"/>
              <a:t>Matthew 27:35,</a:t>
            </a:r>
            <a:r>
              <a:rPr lang="en-AU" sz="900" dirty="0"/>
              <a:t> Mark 15:24, Luke 23:32-42, John 19:18</a:t>
            </a:r>
            <a:endParaRPr lang="en-AU" sz="1000"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34</a:t>
            </a:fld>
            <a:endParaRPr lang="en-US"/>
          </a:p>
        </p:txBody>
      </p:sp>
    </p:spTree>
    <p:extLst>
      <p:ext uri="{BB962C8B-B14F-4D97-AF65-F5344CB8AC3E}">
        <p14:creationId xmlns:p14="http://schemas.microsoft.com/office/powerpoint/2010/main" val="581627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MARGRET’S STORY</a:t>
            </a:r>
          </a:p>
          <a:p>
            <a:endParaRPr lang="en-AU"/>
          </a:p>
          <a:p>
            <a:r>
              <a:rPr lang="en-US"/>
              <a:t>Margret’s story is about connection. It’s also about bearing witness to environmental change and taking action that helps end poverty, promote justice and uphold dignity. </a:t>
            </a:r>
          </a:p>
          <a:p>
            <a:endParaRPr lang="en-US"/>
          </a:p>
          <a:p>
            <a:r>
              <a:rPr lang="en-US"/>
              <a:t>Margret says her early childhood, being deaf, was difficult, until she learnt sign language when she was seven years old. “Before, I faced discrimination, my needs felt neglected and I felt excluded from the community. Then I could communicate with my other deaf friends, it reduced my frustrations and made me feel more confident and happy.” As Margret grew older, she was keen to share her knowledge with others. </a:t>
            </a:r>
          </a:p>
          <a:p>
            <a:endParaRPr lang="en-US"/>
          </a:p>
          <a:p>
            <a:r>
              <a:rPr lang="en-US"/>
              <a:t>Margret teaches at the San Isidro Care Centre, a live-in school for deaf students. It is the only school of its kind in Guadalcanal province, Solomon Islands. Margret teaches sign language and life skills, like sewing, cooking, nutrition and hygiene to teen and adult students, some who have never been to school before. However sourcing water at the school was an ongoing challenge. The school's four small tanks always ran out of water quickly or remained empty during the dry season. Staff and students would have to walk for up to half an hour to collect the water they needed for drinking, cooking, washing and growing vegetables for their meals. </a:t>
            </a:r>
          </a:p>
          <a:p>
            <a:endParaRPr lang="en-US"/>
          </a:p>
          <a:p>
            <a:r>
              <a:rPr lang="en-US" sz="884" b="0" i="0" kern="1200">
                <a:solidFill>
                  <a:schemeClr val="tx1"/>
                </a:solidFill>
                <a:effectLst/>
                <a:latin typeface="+mn-lt"/>
                <a:ea typeface="+mn-ea"/>
                <a:cs typeface="+mn-cs"/>
              </a:rPr>
              <a:t>In 2019, Caritas Australia supported the school by installing 8 water tanks and a rainwater harvesting system which allowed a year-long supply of drinking water. Then, Tropical Cyclone Harold struck in April 2020, destroying the roof of a staff house and damaging the school’s vegetable garden, leading to food shortages, all while the COVID-19 pandemic was unfolding. Caritas supported the school by providing cyclone-proof materials to repair the damaged staff house. It also helped the school to raise awareness about COVID-19 prevention measures, including how to install makeshift ‘tippy taps’ outside classrooms to ensure students washed their hands. </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The San Isidro Care Centre, with 150 students, now has water available all year round which has improved sanitation and food security for many years to come. It has allowed the school to </a:t>
            </a:r>
            <a:r>
              <a:rPr lang="en-US" sz="884" b="0" i="0" kern="1200" err="1">
                <a:solidFill>
                  <a:schemeClr val="tx1"/>
                </a:solidFill>
                <a:effectLst/>
                <a:latin typeface="+mn-lt"/>
                <a:ea typeface="+mn-ea"/>
                <a:cs typeface="+mn-cs"/>
              </a:rPr>
              <a:t>enrol</a:t>
            </a:r>
            <a:r>
              <a:rPr lang="en-US" sz="884" b="0" i="0" kern="1200">
                <a:solidFill>
                  <a:schemeClr val="tx1"/>
                </a:solidFill>
                <a:effectLst/>
                <a:latin typeface="+mn-lt"/>
                <a:ea typeface="+mn-ea"/>
                <a:cs typeface="+mn-cs"/>
              </a:rPr>
              <a:t> more students and for all students to focus on their studies. Through Margret’s example, San Isidro students can look forward to a future of dignity and generosity. </a:t>
            </a:r>
          </a:p>
          <a:p>
            <a:endParaRPr lang="en-US" sz="884"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35</a:t>
            </a:fld>
            <a:endParaRPr lang="en-US"/>
          </a:p>
        </p:txBody>
      </p:sp>
    </p:spTree>
    <p:extLst>
      <p:ext uri="{BB962C8B-B14F-4D97-AF65-F5344CB8AC3E}">
        <p14:creationId xmlns:p14="http://schemas.microsoft.com/office/powerpoint/2010/main" val="330098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marR="0" lvl="0" indent="-342900" algn="l" defTabSz="673503" rtl="0" eaLnBrk="1" fontAlgn="auto" latinLnBrk="0" hangingPunct="1">
              <a:lnSpc>
                <a:spcPts val="2400"/>
              </a:lnSpc>
              <a:spcBef>
                <a:spcPts val="0"/>
              </a:spcBef>
              <a:spcAft>
                <a:spcPts val="1200"/>
              </a:spcAft>
              <a:buClrTx/>
              <a:buSzTx/>
              <a:buFont typeface="Wingdings" panose="05000000000000000000" pitchFamily="2" charset="2"/>
              <a:buChar char="§"/>
              <a:tabLst/>
              <a:defRPr/>
            </a:pPr>
            <a:r>
              <a:rPr lang="en-AU" sz="900"/>
              <a:t>What environmental challenges do you know about? How will you share what you know with others?</a:t>
            </a:r>
          </a:p>
          <a:p>
            <a:pPr marL="342900" indent="-342900" algn="l">
              <a:lnSpc>
                <a:spcPts val="2400"/>
              </a:lnSpc>
              <a:spcAft>
                <a:spcPts val="1200"/>
              </a:spcAft>
              <a:buFont typeface="Wingdings" panose="05000000000000000000" pitchFamily="2" charset="2"/>
              <a:buChar char="§"/>
            </a:pPr>
            <a:r>
              <a:rPr lang="en-AU" sz="900"/>
              <a:t>How do you care for our common home? </a:t>
            </a:r>
            <a:endParaRPr lang="en-AU" sz="1100"/>
          </a:p>
          <a:p>
            <a:endParaRPr lang="en-AU" i="1"/>
          </a:p>
          <a:p>
            <a:r>
              <a:rPr lang="en-AU" i="1"/>
              <a:t>(pause)</a:t>
            </a:r>
          </a:p>
          <a:p>
            <a:endParaRPr lang="en-AU"/>
          </a:p>
          <a:p>
            <a:r>
              <a:rPr lang="en-AU" b="1"/>
              <a:t>RESPOND</a:t>
            </a:r>
          </a:p>
          <a:p>
            <a:endParaRPr lang="en-AU"/>
          </a:p>
          <a:p>
            <a:pPr marL="0" marR="0" lvl="0" indent="0" algn="l" defTabSz="673503" rtl="0" eaLnBrk="1" fontAlgn="auto" latinLnBrk="0" hangingPunct="1">
              <a:lnSpc>
                <a:spcPct val="114000"/>
              </a:lnSpc>
              <a:spcBef>
                <a:spcPts val="0"/>
              </a:spcBef>
              <a:spcAft>
                <a:spcPts val="844"/>
              </a:spcAft>
              <a:buClrTx/>
              <a:buSzTx/>
              <a:buFontTx/>
              <a:buNone/>
              <a:tabLst/>
              <a:defRPr/>
            </a:pPr>
            <a:r>
              <a:rPr lang="en-AU" sz="900"/>
              <a:t>Jesus, you lead us to connect with each other and our common home.</a:t>
            </a:r>
          </a:p>
          <a:p>
            <a:pPr>
              <a:lnSpc>
                <a:spcPct val="114000"/>
              </a:lnSpc>
              <a:spcAft>
                <a:spcPts val="844"/>
              </a:spcAft>
            </a:pPr>
            <a:endParaRPr lang="en-AU" sz="900" b="1"/>
          </a:p>
          <a:p>
            <a:pPr>
              <a:lnSpc>
                <a:spcPct val="114000"/>
              </a:lnSpc>
              <a:spcAft>
                <a:spcPts val="844"/>
              </a:spcAft>
            </a:pPr>
            <a:r>
              <a:rPr lang="en-AU" sz="900" b="1"/>
              <a:t>May we follow the way of care.</a:t>
            </a:r>
            <a:endParaRPr lang="en-AU" sz="900"/>
          </a:p>
        </p:txBody>
      </p:sp>
      <p:sp>
        <p:nvSpPr>
          <p:cNvPr id="4" name="Slide Number Placeholder 3"/>
          <p:cNvSpPr>
            <a:spLocks noGrp="1"/>
          </p:cNvSpPr>
          <p:nvPr>
            <p:ph type="sldNum" sz="quarter" idx="5"/>
          </p:nvPr>
        </p:nvSpPr>
        <p:spPr/>
        <p:txBody>
          <a:bodyPr/>
          <a:lstStyle/>
          <a:p>
            <a:fld id="{CBA13E7F-FD71-DB40-B9E9-8826BD0F7150}" type="slidenum">
              <a:rPr lang="en-US" smtClean="0"/>
              <a:t>36</a:t>
            </a:fld>
            <a:endParaRPr lang="en-US"/>
          </a:p>
        </p:txBody>
      </p:sp>
    </p:spTree>
    <p:extLst>
      <p:ext uri="{BB962C8B-B14F-4D97-AF65-F5344CB8AC3E}">
        <p14:creationId xmlns:p14="http://schemas.microsoft.com/office/powerpoint/2010/main" val="196822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12 Jesus dies on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800" b="1" dirty="0"/>
          </a:p>
          <a:p>
            <a:pPr>
              <a:lnSpc>
                <a:spcPts val="2400"/>
              </a:lnSpc>
              <a:spcAft>
                <a:spcPts val="1200"/>
              </a:spcAft>
            </a:pPr>
            <a:r>
              <a:rPr lang="en-AU" sz="800" dirty="0"/>
              <a:t>The sky is dark and, from the cross, Jesus cries out in despair: “My God, my God, why have you forsaken me?” Soon after, he dies. </a:t>
            </a:r>
          </a:p>
          <a:p>
            <a:pPr>
              <a:lnSpc>
                <a:spcPts val="2400"/>
              </a:lnSpc>
              <a:spcAft>
                <a:spcPts val="1200"/>
              </a:spcAft>
            </a:pPr>
            <a:endParaRPr lang="en-AU" sz="800" dirty="0"/>
          </a:p>
          <a:p>
            <a:pPr>
              <a:lnSpc>
                <a:spcPts val="2400"/>
              </a:lnSpc>
              <a:spcAft>
                <a:spcPts val="1200"/>
              </a:spcAft>
            </a:pPr>
            <a:r>
              <a:rPr lang="en-AU" sz="800" dirty="0"/>
              <a:t>At that moment, not only does the curtain of the temple tear in two, from top to bottom, but the whole earth shakes.</a:t>
            </a:r>
            <a:endParaRPr lang="en-US" sz="1050" dirty="0"/>
          </a:p>
          <a:p>
            <a:endParaRPr lang="en-AU" dirty="0"/>
          </a:p>
          <a:p>
            <a:r>
              <a:rPr lang="en-AU" i="1" dirty="0"/>
              <a:t>(pause)</a:t>
            </a:r>
          </a:p>
          <a:p>
            <a:endParaRPr lang="en-AU" dirty="0"/>
          </a:p>
          <a:p>
            <a:pPr>
              <a:lnSpc>
                <a:spcPts val="2400"/>
              </a:lnSpc>
              <a:spcAft>
                <a:spcPts val="1200"/>
              </a:spcAft>
            </a:pPr>
            <a:r>
              <a:rPr lang="en-AU" sz="800" dirty="0">
                <a:latin typeface="Arial"/>
                <a:cs typeface="Arial"/>
              </a:rPr>
              <a:t>Injustice can impact the earth and its people for generations. </a:t>
            </a:r>
          </a:p>
          <a:p>
            <a:pPr>
              <a:lnSpc>
                <a:spcPts val="2400"/>
              </a:lnSpc>
              <a:spcAft>
                <a:spcPts val="1200"/>
              </a:spcAft>
            </a:pPr>
            <a:endParaRPr lang="en-AU" sz="800" dirty="0"/>
          </a:p>
          <a:p>
            <a:pPr>
              <a:lnSpc>
                <a:spcPts val="2400"/>
              </a:lnSpc>
              <a:spcAft>
                <a:spcPts val="1200"/>
              </a:spcAft>
            </a:pPr>
            <a:r>
              <a:rPr lang="en-AU" sz="800" dirty="0">
                <a:latin typeface="Arial"/>
                <a:cs typeface="Arial"/>
              </a:rPr>
              <a:t>But actions that restore justice help all of creation to thrive. </a:t>
            </a:r>
            <a:endParaRPr lang="en-AU" sz="800" dirty="0"/>
          </a:p>
          <a:p>
            <a:endParaRPr lang="en-AU" dirty="0"/>
          </a:p>
          <a:p>
            <a:pPr>
              <a:lnSpc>
                <a:spcPts val="2400"/>
              </a:lnSpc>
              <a:spcAft>
                <a:spcPts val="1200"/>
              </a:spcAft>
            </a:pPr>
            <a:r>
              <a:rPr lang="en-AU" sz="900" dirty="0"/>
              <a:t>____________</a:t>
            </a:r>
          </a:p>
          <a:p>
            <a:pPr>
              <a:lnSpc>
                <a:spcPts val="2400"/>
              </a:lnSpc>
              <a:spcAft>
                <a:spcPts val="1200"/>
              </a:spcAft>
            </a:pPr>
            <a:endParaRPr lang="en-AU" sz="9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000" dirty="0"/>
              <a:t>Matthew 27:45–51</a:t>
            </a:r>
            <a:r>
              <a:rPr lang="en-AU" sz="900" dirty="0"/>
              <a:t>, Mark 15:33–39, Luke 23:44–49, John 19:30</a:t>
            </a:r>
            <a:endParaRPr lang="en-AU" sz="1000"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37</a:t>
            </a:fld>
            <a:endParaRPr lang="en-US"/>
          </a:p>
        </p:txBody>
      </p:sp>
    </p:spTree>
    <p:extLst>
      <p:ext uri="{BB962C8B-B14F-4D97-AF65-F5344CB8AC3E}">
        <p14:creationId xmlns:p14="http://schemas.microsoft.com/office/powerpoint/2010/main" val="727017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ALOMA’S STORY</a:t>
            </a:r>
          </a:p>
          <a:p>
            <a:endParaRPr lang="en-AU"/>
          </a:p>
          <a:p>
            <a:r>
              <a:rPr lang="en-AU" b="0"/>
              <a:t>Women like </a:t>
            </a:r>
            <a:r>
              <a:rPr lang="en-AU" b="0" err="1"/>
              <a:t>Aloma</a:t>
            </a:r>
            <a:r>
              <a:rPr lang="en-AU" b="0"/>
              <a:t> in the Philippines are leading the way in helping their communities work together to care for the environment.</a:t>
            </a:r>
          </a:p>
          <a:p>
            <a:endParaRPr lang="en-AU" b="0"/>
          </a:p>
          <a:p>
            <a:pPr marL="0" marR="0" lvl="0" indent="0" algn="l" defTabSz="673503" rtl="0" eaLnBrk="1" fontAlgn="auto" latinLnBrk="0" hangingPunct="1">
              <a:lnSpc>
                <a:spcPct val="100000"/>
              </a:lnSpc>
              <a:spcBef>
                <a:spcPts val="0"/>
              </a:spcBef>
              <a:spcAft>
                <a:spcPts val="0"/>
              </a:spcAft>
              <a:buClrTx/>
              <a:buSzTx/>
              <a:buFontTx/>
              <a:buNone/>
              <a:tabLst/>
              <a:defRPr/>
            </a:pPr>
            <a:r>
              <a:rPr lang="en-US" b="0"/>
              <a:t>A few years ago, </a:t>
            </a:r>
            <a:r>
              <a:rPr lang="en-US" b="0" err="1"/>
              <a:t>Aloma’s</a:t>
            </a:r>
            <a:r>
              <a:rPr lang="en-US" b="0"/>
              <a:t> village in the Philippines was a scene of devastation – high winds and high seas battered a barren stretch of sand. Extreme weather is a common enough occurrence in this area, threatening the safety and food security of families who are already facing the challenges of poverty. </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b="0"/>
          </a:p>
          <a:p>
            <a:r>
              <a:rPr lang="en-US" b="0" err="1"/>
              <a:t>Aloma</a:t>
            </a:r>
            <a:r>
              <a:rPr lang="en-US" b="0"/>
              <a:t> lost her home during Typhoon Santi. But she was determined to rebuild her life and after participating in the Integrated Community Development Program, supported by Caritas Australia, she learnt bookkeeping and ecological conservations skills and is now forging a brighter future for her family. </a:t>
            </a:r>
            <a:r>
              <a:rPr lang="en-AU"/>
              <a:t>Along with others in the community, </a:t>
            </a:r>
            <a:r>
              <a:rPr lang="en-AU" err="1"/>
              <a:t>Aloma</a:t>
            </a:r>
            <a:r>
              <a:rPr lang="en-AU"/>
              <a:t> also undertook training in disaster risk reduction. She learnt how to manage the logistics of disaster response, and along with her husband took part in first-aid training.</a:t>
            </a:r>
          </a:p>
          <a:p>
            <a:endParaRPr lang="en-AU"/>
          </a:p>
          <a:p>
            <a:r>
              <a:rPr lang="en-AU" b="0" err="1"/>
              <a:t>Aloma</a:t>
            </a:r>
            <a:r>
              <a:rPr lang="en-AU" b="0"/>
              <a:t> has always been a natural leader and is passionate about helping others in her community. </a:t>
            </a:r>
            <a:r>
              <a:rPr lang="en-US" b="0"/>
              <a:t>Inspired by </a:t>
            </a:r>
            <a:r>
              <a:rPr lang="en-US" b="0" err="1"/>
              <a:t>Aloma’s</a:t>
            </a:r>
            <a:r>
              <a:rPr lang="en-US" b="0"/>
              <a:t> leadership, the whole community came together – children and adults – to build a mangrove nursery. These mangroves provide a good breeding ground for fish, which </a:t>
            </a:r>
            <a:r>
              <a:rPr lang="en-US"/>
              <a:t>has become a major source of income for the different families in her village. It does not only benefit </a:t>
            </a:r>
            <a:r>
              <a:rPr lang="en-US" err="1"/>
              <a:t>Aloma’s</a:t>
            </a:r>
            <a:r>
              <a:rPr lang="en-US"/>
              <a:t> village, but the </a:t>
            </a:r>
            <a:r>
              <a:rPr lang="en-US" err="1"/>
              <a:t>neighbouring</a:t>
            </a:r>
            <a:r>
              <a:rPr lang="en-US"/>
              <a:t> villages as well. The community have planted over 50,000 mangrove trees which help to protect the area from storm surges and coastal erosion. The mangroves also help to protect and regenerate local wildlife.</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a:p>
          <a:p>
            <a:pPr marL="0" marR="0" lvl="0" indent="0" algn="l" defTabSz="673503" rtl="0" eaLnBrk="1" fontAlgn="auto" latinLnBrk="0" hangingPunct="1">
              <a:lnSpc>
                <a:spcPct val="100000"/>
              </a:lnSpc>
              <a:spcBef>
                <a:spcPts val="0"/>
              </a:spcBef>
              <a:spcAft>
                <a:spcPts val="0"/>
              </a:spcAft>
              <a:buClrTx/>
              <a:buSzTx/>
              <a:buFontTx/>
              <a:buNone/>
              <a:tabLst/>
              <a:defRPr/>
            </a:pPr>
            <a:r>
              <a:rPr lang="en-AU"/>
              <a:t>Community-wide training in coastal management has enabled everyone to see the value of working together. </a:t>
            </a:r>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38</a:t>
            </a:fld>
            <a:endParaRPr lang="en-US"/>
          </a:p>
        </p:txBody>
      </p:sp>
    </p:spTree>
    <p:extLst>
      <p:ext uri="{BB962C8B-B14F-4D97-AF65-F5344CB8AC3E}">
        <p14:creationId xmlns:p14="http://schemas.microsoft.com/office/powerpoint/2010/main" val="4275172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ts val="2400"/>
              </a:lnSpc>
              <a:spcAft>
                <a:spcPts val="1200"/>
              </a:spcAft>
              <a:buFont typeface="Wingdings" panose="05000000000000000000" pitchFamily="2" charset="2"/>
              <a:buChar char="§"/>
            </a:pPr>
            <a:r>
              <a:rPr lang="en-AU" sz="800"/>
              <a:t>Can small daily actions of care for the environment make a big impact on our common home?</a:t>
            </a:r>
          </a:p>
          <a:p>
            <a:endParaRPr lang="en-AU" i="1"/>
          </a:p>
          <a:p>
            <a:r>
              <a:rPr lang="en-AU" i="1"/>
              <a:t>(pause)</a:t>
            </a:r>
          </a:p>
          <a:p>
            <a:endParaRPr lang="en-AU"/>
          </a:p>
          <a:p>
            <a:r>
              <a:rPr lang="en-AU" b="1"/>
              <a:t>RESPOND</a:t>
            </a:r>
          </a:p>
          <a:p>
            <a:pPr>
              <a:lnSpc>
                <a:spcPct val="114000"/>
              </a:lnSpc>
              <a:spcAft>
                <a:spcPts val="844"/>
              </a:spcAft>
            </a:pPr>
            <a:endParaRPr lang="en-AU" sz="900"/>
          </a:p>
          <a:p>
            <a:pPr>
              <a:lnSpc>
                <a:spcPct val="114000"/>
              </a:lnSpc>
              <a:spcAft>
                <a:spcPts val="844"/>
              </a:spcAft>
            </a:pPr>
            <a:r>
              <a:rPr lang="en-AU" sz="900"/>
              <a:t>Jesus, you hear “both the cry of the earth and the cry of the poor.”  </a:t>
            </a:r>
          </a:p>
          <a:p>
            <a:pPr>
              <a:lnSpc>
                <a:spcPct val="114000"/>
              </a:lnSpc>
              <a:spcAft>
                <a:spcPts val="844"/>
              </a:spcAft>
            </a:pPr>
            <a:endParaRPr lang="en-AU" sz="900" b="1"/>
          </a:p>
          <a:p>
            <a:pPr>
              <a:lnSpc>
                <a:spcPct val="114000"/>
              </a:lnSpc>
              <a:spcAft>
                <a:spcPts val="844"/>
              </a:spcAft>
            </a:pPr>
            <a:r>
              <a:rPr lang="en-AU" sz="900" b="1"/>
              <a:t>May we follow the way of care.</a:t>
            </a:r>
            <a:endParaRPr lang="en-AU" sz="900"/>
          </a:p>
        </p:txBody>
      </p:sp>
      <p:sp>
        <p:nvSpPr>
          <p:cNvPr id="4" name="Slide Number Placeholder 3"/>
          <p:cNvSpPr>
            <a:spLocks noGrp="1"/>
          </p:cNvSpPr>
          <p:nvPr>
            <p:ph type="sldNum" sz="quarter" idx="5"/>
          </p:nvPr>
        </p:nvSpPr>
        <p:spPr/>
        <p:txBody>
          <a:bodyPr/>
          <a:lstStyle/>
          <a:p>
            <a:fld id="{CBA13E7F-FD71-DB40-B9E9-8826BD0F7150}" type="slidenum">
              <a:rPr lang="en-US" smtClean="0"/>
              <a:t>39</a:t>
            </a:fld>
            <a:endParaRPr lang="en-US"/>
          </a:p>
        </p:txBody>
      </p:sp>
    </p:spTree>
    <p:extLst>
      <p:ext uri="{BB962C8B-B14F-4D97-AF65-F5344CB8AC3E}">
        <p14:creationId xmlns:p14="http://schemas.microsoft.com/office/powerpoint/2010/main" val="1801619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13 Jesus is taken down from the cross</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b="1" dirty="0"/>
          </a:p>
          <a:p>
            <a:pPr>
              <a:lnSpc>
                <a:spcPts val="2400"/>
              </a:lnSpc>
              <a:spcAft>
                <a:spcPts val="1200"/>
              </a:spcAft>
            </a:pPr>
            <a:r>
              <a:rPr lang="en-AU" sz="900" dirty="0"/>
              <a:t>A secret follower of Jesus named Joseph of </a:t>
            </a:r>
            <a:r>
              <a:rPr lang="en-AU" sz="900" dirty="0" err="1"/>
              <a:t>Arimathaea</a:t>
            </a:r>
            <a:r>
              <a:rPr lang="en-AU" sz="900" dirty="0"/>
              <a:t> asks Pilate if he can remove the body of Jesus from the cross. Pilate allows it, so Joseph and another follower named Nicodemus take it away and prepare it for burial. They wrap Jesus body in linen cloths, with spices of myrrh and aloes, then they lay it in a new tomb in the garden, near to where Jesus was crucified. </a:t>
            </a:r>
            <a:endParaRPr lang="en-US" sz="1100" dirty="0"/>
          </a:p>
          <a:p>
            <a:endParaRPr lang="en-AU" dirty="0"/>
          </a:p>
          <a:p>
            <a:r>
              <a:rPr lang="en-AU" i="1" dirty="0"/>
              <a:t>(pause)</a:t>
            </a:r>
          </a:p>
          <a:p>
            <a:endParaRPr lang="en-AU"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Joseph of </a:t>
            </a:r>
            <a:r>
              <a:rPr lang="en-AU" sz="900" dirty="0" err="1"/>
              <a:t>Arimathaea</a:t>
            </a:r>
            <a:r>
              <a:rPr lang="en-AU" sz="900" dirty="0"/>
              <a:t> kept his care for Jesus secret because he was afraid of what might happen if it became public. But his fear did not keep him from acting with care and human dignity. </a:t>
            </a:r>
          </a:p>
          <a:p>
            <a:pPr>
              <a:lnSpc>
                <a:spcPts val="2400"/>
              </a:lnSpc>
              <a:spcAft>
                <a:spcPts val="1200"/>
              </a:spcAft>
            </a:pPr>
            <a:endParaRPr lang="en-AU" sz="900" dirty="0"/>
          </a:p>
          <a:p>
            <a:pPr>
              <a:lnSpc>
                <a:spcPts val="2400"/>
              </a:lnSpc>
              <a:spcAft>
                <a:spcPts val="1200"/>
              </a:spcAft>
            </a:pPr>
            <a:r>
              <a:rPr lang="en-AU" sz="900" dirty="0"/>
              <a:t>____________</a:t>
            </a:r>
          </a:p>
          <a:p>
            <a:pPr>
              <a:lnSpc>
                <a:spcPts val="2400"/>
              </a:lnSpc>
              <a:spcAft>
                <a:spcPts val="1200"/>
              </a:spcAft>
            </a:pPr>
            <a:endParaRPr lang="en-AU" sz="9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1000" dirty="0"/>
              <a:t>Matthew 27:57–58</a:t>
            </a:r>
            <a:r>
              <a:rPr lang="en-AU" sz="900" dirty="0"/>
              <a:t>, Mark 15:42–45, Luke 23:50–52, John 19:38</a:t>
            </a:r>
            <a:endParaRPr lang="en-AU" sz="1000" dirty="0"/>
          </a:p>
        </p:txBody>
      </p:sp>
      <p:sp>
        <p:nvSpPr>
          <p:cNvPr id="4" name="Slide Number Placeholder 3"/>
          <p:cNvSpPr>
            <a:spLocks noGrp="1"/>
          </p:cNvSpPr>
          <p:nvPr>
            <p:ph type="sldNum" sz="quarter" idx="5"/>
          </p:nvPr>
        </p:nvSpPr>
        <p:spPr/>
        <p:txBody>
          <a:bodyPr/>
          <a:lstStyle/>
          <a:p>
            <a:fld id="{CBA13E7F-FD71-DB40-B9E9-8826BD0F7150}" type="slidenum">
              <a:rPr lang="en-US" smtClean="0"/>
              <a:t>40</a:t>
            </a:fld>
            <a:endParaRPr lang="en-US"/>
          </a:p>
        </p:txBody>
      </p:sp>
    </p:spTree>
    <p:extLst>
      <p:ext uri="{BB962C8B-B14F-4D97-AF65-F5344CB8AC3E}">
        <p14:creationId xmlns:p14="http://schemas.microsoft.com/office/powerpoint/2010/main" val="23963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844"/>
              </a:spcAft>
            </a:pPr>
            <a:r>
              <a:rPr lang="en-AU" sz="1200" b="1">
                <a:latin typeface="+mn-lt"/>
                <a:cs typeface="Arial" panose="020B0604020202020204" pitchFamily="34" charset="0"/>
              </a:rPr>
              <a:t>LAXMI’S STORY</a:t>
            </a:r>
          </a:p>
          <a:p>
            <a:pPr>
              <a:lnSpc>
                <a:spcPct val="114000"/>
              </a:lnSpc>
              <a:spcAft>
                <a:spcPts val="844"/>
              </a:spcAft>
            </a:pPr>
            <a:endParaRPr lang="en-AU" sz="1200">
              <a:latin typeface="+mn-lt"/>
              <a:cs typeface="Arial" panose="020B0604020202020204" pitchFamily="34" charset="0"/>
            </a:endParaRPr>
          </a:p>
          <a:p>
            <a:pPr fontAlgn="base"/>
            <a:r>
              <a:rPr lang="en-AU" sz="1200">
                <a:latin typeface="+mn-lt"/>
                <a:cs typeface="Arial" panose="020B0604020202020204" pitchFamily="34" charset="0"/>
              </a:rPr>
              <a:t>Laxmi is committed to justice. </a:t>
            </a:r>
            <a:r>
              <a:rPr lang="en-US" sz="1200">
                <a:latin typeface="+mn-lt"/>
                <a:cs typeface="Arial" panose="020B0604020202020204" pitchFamily="34" charset="0"/>
              </a:rPr>
              <a:t>She is 16 years old and lives with her mother and siblings in </a:t>
            </a:r>
            <a:r>
              <a:rPr lang="en-US" sz="1200" err="1">
                <a:latin typeface="+mn-lt"/>
                <a:cs typeface="Arial" panose="020B0604020202020204" pitchFamily="34" charset="0"/>
              </a:rPr>
              <a:t>Jajarkot</a:t>
            </a:r>
            <a:r>
              <a:rPr lang="en-US" sz="1200">
                <a:latin typeface="+mn-lt"/>
                <a:cs typeface="Arial" panose="020B0604020202020204" pitchFamily="34" charset="0"/>
              </a:rPr>
              <a:t>, a remote district in Nepal. Despite her family not having very much money, </a:t>
            </a:r>
            <a:r>
              <a:rPr lang="en-US" sz="1200" b="0">
                <a:latin typeface="+mn-lt"/>
                <a:cs typeface="Arial" panose="020B0604020202020204" pitchFamily="34" charset="0"/>
              </a:rPr>
              <a:t>Laxmi’s parents were determined that their daughter receive an education. </a:t>
            </a:r>
          </a:p>
          <a:p>
            <a:pPr fontAlgn="base"/>
            <a:endParaRPr lang="en-US" sz="1200" b="0">
              <a:latin typeface="+mn-lt"/>
              <a:ea typeface="Roboto" pitchFamily="2" charset="0"/>
              <a:cs typeface="Arial" panose="020B0604020202020204" pitchFamily="34" charset="0"/>
            </a:endParaRPr>
          </a:p>
          <a:p>
            <a:pPr fontAlgn="base"/>
            <a:r>
              <a:rPr lang="en-US" sz="1200">
                <a:latin typeface="+mn-lt"/>
                <a:cs typeface="Arial" panose="020B0604020202020204" pitchFamily="34" charset="0"/>
              </a:rPr>
              <a:t>Laxmi loved going to school. She joined a child’s club at her school that was run with the support of Caritas Australia’s partner, Caritas Nepal. The club supports students to participate in extracurricular activities to develop their speaking, writing and leadership skills through activities such as debating competitions and essay writings. The children also </a:t>
            </a:r>
            <a:r>
              <a:rPr lang="en-US" sz="1200" err="1">
                <a:latin typeface="+mn-lt"/>
                <a:cs typeface="Arial" panose="020B0604020202020204" pitchFamily="34" charset="0"/>
              </a:rPr>
              <a:t>organise</a:t>
            </a:r>
            <a:r>
              <a:rPr lang="en-US" sz="1200">
                <a:latin typeface="+mn-lt"/>
                <a:cs typeface="Arial" panose="020B0604020202020204" pitchFamily="34" charset="0"/>
              </a:rPr>
              <a:t> awareness-raising activities such as public rallies, street dramas and putting up posters to highlight different issues such as child rights.  </a:t>
            </a:r>
          </a:p>
          <a:p>
            <a:pPr fontAlgn="base"/>
            <a:endParaRPr lang="en-US" sz="1200">
              <a:latin typeface="+mn-lt"/>
              <a:cs typeface="Arial" panose="020B0604020202020204" pitchFamily="34" charset="0"/>
            </a:endParaRPr>
          </a:p>
          <a:p>
            <a:pPr fontAlgn="base"/>
            <a:r>
              <a:rPr lang="en-US" sz="1200">
                <a:latin typeface="+mn-lt"/>
                <a:ea typeface="Roboto Light"/>
                <a:cs typeface="Arial" panose="020B0604020202020204" pitchFamily="34" charset="0"/>
              </a:rPr>
              <a:t>Laxmi </a:t>
            </a:r>
            <a:r>
              <a:rPr lang="en-US" sz="1200" b="0">
                <a:latin typeface="+mn-lt"/>
                <a:cs typeface="Arial" panose="020B0604020202020204" pitchFamily="34" charset="0"/>
              </a:rPr>
              <a:t>became more actively involved in her child’s club and developed greater confidence. Keen to take on a leadership role, she was elected as the chairperson of her club! </a:t>
            </a:r>
            <a:r>
              <a:rPr lang="en-US" sz="1200" b="0">
                <a:latin typeface="+mn-lt"/>
                <a:ea typeface="Roboto Light"/>
                <a:cs typeface="Arial" panose="020B0604020202020204" pitchFamily="34" charset="0"/>
              </a:rPr>
              <a:t>Her proudest achievement is something that will have a lasting impact for future generations: water taps! </a:t>
            </a:r>
          </a:p>
          <a:p>
            <a:pPr fontAlgn="base"/>
            <a:endParaRPr lang="en-US" sz="1200" b="0">
              <a:latin typeface="+mn-lt"/>
              <a:cs typeface="Arial" panose="020B0604020202020204" pitchFamily="34" charset="0"/>
            </a:endParaRPr>
          </a:p>
          <a:p>
            <a:pPr fontAlgn="base"/>
            <a:r>
              <a:rPr lang="en-US" sz="1200" b="0">
                <a:latin typeface="+mn-lt"/>
                <a:cs typeface="Arial" panose="020B0604020202020204" pitchFamily="34" charset="0"/>
              </a:rPr>
              <a:t>Clean water has long been an issue at Laxmi’s school. Laxmi and her child’s club members discussed the need to build multiple water taps at the school so all students can access clean drinking water. They lobbied the school administration, the ward office and the municipality office until they eventually agreed to construct a series of water taps on the school grounds.  This experience made Laxmi </a:t>
            </a:r>
            <a:r>
              <a:rPr lang="en-US" sz="1200" b="0" err="1">
                <a:latin typeface="+mn-lt"/>
                <a:cs typeface="Arial" panose="020B0604020202020204" pitchFamily="34" charset="0"/>
              </a:rPr>
              <a:t>realise</a:t>
            </a:r>
            <a:r>
              <a:rPr lang="en-US" sz="1200" b="0">
                <a:latin typeface="+mn-lt"/>
                <a:cs typeface="Arial" panose="020B0604020202020204" pitchFamily="34" charset="0"/>
              </a:rPr>
              <a:t> that her voice matters, that her actions can make a difference. </a:t>
            </a:r>
          </a:p>
          <a:p>
            <a:pPr fontAlgn="base"/>
            <a:endParaRPr lang="en-US" sz="1200" b="0">
              <a:latin typeface="+mn-lt"/>
              <a:ea typeface="Roboto" pitchFamily="2" charset="0"/>
              <a:cs typeface="Arial" panose="020B0604020202020204" pitchFamily="34" charset="0"/>
            </a:endParaRPr>
          </a:p>
          <a:p>
            <a:pPr fontAlgn="base"/>
            <a:r>
              <a:rPr lang="en-US" sz="1200" b="0">
                <a:latin typeface="+mn-lt"/>
                <a:ea typeface="Roboto" pitchFamily="2" charset="0"/>
                <a:cs typeface="Arial" panose="020B0604020202020204" pitchFamily="34" charset="0"/>
              </a:rPr>
              <a:t>“This is my village. These things happened in my village, in my school,” Laxmi said. </a:t>
            </a:r>
            <a:r>
              <a:rPr lang="en-US" sz="1200" b="0">
                <a:latin typeface="+mn-lt"/>
                <a:ea typeface="Roboto"/>
                <a:cs typeface="Arial" panose="020B0604020202020204" pitchFamily="34" charset="0"/>
              </a:rPr>
              <a:t>“Even if I go elsewhere for studies or employment, when I come back later in the future and visit the school, I'll see the taps. I'll reminisce about these memories and feel really happy.” </a:t>
            </a:r>
          </a:p>
          <a:p>
            <a:pPr fontAlgn="base"/>
            <a:endParaRPr lang="en-US" sz="900" b="0">
              <a:latin typeface="Roboto" pitchFamily="2" charset="0"/>
              <a:ea typeface="Roboto" pitchFamily="2" charset="0"/>
            </a:endParaRPr>
          </a:p>
          <a:p>
            <a:pPr fontAlgn="base"/>
            <a:endParaRPr lang="en-US" sz="900" b="0">
              <a:latin typeface="Roboto" pitchFamily="2" charset="0"/>
              <a:ea typeface="Roboto" pitchFamily="2" charset="0"/>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5</a:t>
            </a:fld>
            <a:endParaRPr lang="en-US"/>
          </a:p>
        </p:txBody>
      </p:sp>
    </p:spTree>
    <p:extLst>
      <p:ext uri="{BB962C8B-B14F-4D97-AF65-F5344CB8AC3E}">
        <p14:creationId xmlns:p14="http://schemas.microsoft.com/office/powerpoint/2010/main" val="3034488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ARSAD’S STORY</a:t>
            </a:r>
          </a:p>
          <a:p>
            <a:endParaRPr lang="en-AU"/>
          </a:p>
          <a:p>
            <a:r>
              <a:rPr lang="en-US" sz="884" b="0" i="0" kern="1200">
                <a:solidFill>
                  <a:schemeClr val="tx1"/>
                </a:solidFill>
                <a:effectLst/>
                <a:latin typeface="+mn-lt"/>
                <a:ea typeface="+mn-ea"/>
                <a:cs typeface="+mn-cs"/>
              </a:rPr>
              <a:t>Human dignity and its connection to health and wellbeing are central themes in </a:t>
            </a:r>
            <a:r>
              <a:rPr lang="en-US" sz="884" b="0" i="0" kern="1200" err="1">
                <a:solidFill>
                  <a:schemeClr val="tx1"/>
                </a:solidFill>
                <a:effectLst/>
                <a:latin typeface="+mn-lt"/>
                <a:ea typeface="+mn-ea"/>
                <a:cs typeface="+mn-cs"/>
              </a:rPr>
              <a:t>Arsad’s</a:t>
            </a:r>
            <a:r>
              <a:rPr lang="en-US" sz="884" b="0" i="0" kern="1200">
                <a:solidFill>
                  <a:schemeClr val="tx1"/>
                </a:solidFill>
                <a:effectLst/>
                <a:latin typeface="+mn-lt"/>
                <a:ea typeface="+mn-ea"/>
                <a:cs typeface="+mn-cs"/>
              </a:rPr>
              <a:t> story. </a:t>
            </a:r>
          </a:p>
          <a:p>
            <a:endParaRPr lang="en-US" sz="884" b="0" i="0" kern="1200">
              <a:solidFill>
                <a:schemeClr val="tx1"/>
              </a:solidFill>
              <a:effectLst/>
              <a:latin typeface="+mn-lt"/>
              <a:ea typeface="+mn-ea"/>
              <a:cs typeface="+mn-cs"/>
            </a:endParaRPr>
          </a:p>
          <a:p>
            <a:r>
              <a:rPr lang="en-US" sz="884" b="0" i="0" kern="1200" err="1">
                <a:solidFill>
                  <a:schemeClr val="tx1"/>
                </a:solidFill>
                <a:effectLst/>
                <a:latin typeface="+mn-lt"/>
                <a:ea typeface="+mn-ea"/>
                <a:cs typeface="+mn-cs"/>
              </a:rPr>
              <a:t>Arsad</a:t>
            </a:r>
            <a:r>
              <a:rPr lang="en-US" sz="884" b="0" i="0" kern="1200">
                <a:solidFill>
                  <a:schemeClr val="tx1"/>
                </a:solidFill>
                <a:effectLst/>
                <a:latin typeface="+mn-lt"/>
                <a:ea typeface="+mn-ea"/>
                <a:cs typeface="+mn-cs"/>
              </a:rPr>
              <a:t> lives in the </a:t>
            </a:r>
            <a:r>
              <a:rPr lang="en-US" sz="884" b="0" i="0" kern="1200" err="1">
                <a:solidFill>
                  <a:schemeClr val="tx1"/>
                </a:solidFill>
                <a:effectLst/>
                <a:latin typeface="+mn-lt"/>
                <a:ea typeface="+mn-ea"/>
                <a:cs typeface="+mn-cs"/>
              </a:rPr>
              <a:t>Pandeglang</a:t>
            </a:r>
            <a:r>
              <a:rPr lang="en-US" sz="884" b="0" i="0" kern="1200">
                <a:solidFill>
                  <a:schemeClr val="tx1"/>
                </a:solidFill>
                <a:effectLst/>
                <a:latin typeface="+mn-lt"/>
                <a:ea typeface="+mn-ea"/>
                <a:cs typeface="+mn-cs"/>
              </a:rPr>
              <a:t> region of Indonesia. Three families live in his household including his parents, his wife </a:t>
            </a:r>
            <a:r>
              <a:rPr lang="en-US" sz="884" b="0" i="0" kern="1200" err="1">
                <a:solidFill>
                  <a:schemeClr val="tx1"/>
                </a:solidFill>
                <a:effectLst/>
                <a:latin typeface="+mn-lt"/>
                <a:ea typeface="+mn-ea"/>
                <a:cs typeface="+mn-cs"/>
              </a:rPr>
              <a:t>Kasniti</a:t>
            </a:r>
            <a:r>
              <a:rPr lang="en-US" sz="884" b="0" i="0" kern="1200">
                <a:solidFill>
                  <a:schemeClr val="tx1"/>
                </a:solidFill>
                <a:effectLst/>
                <a:latin typeface="+mn-lt"/>
                <a:ea typeface="+mn-ea"/>
                <a:cs typeface="+mn-cs"/>
              </a:rPr>
              <a:t>, his three children, aged 4, 17 and his 20-year-old daughter, her husband and their four-month-old son.</a:t>
            </a:r>
          </a:p>
          <a:p>
            <a:endParaRPr lang="en-US" sz="884" b="0" i="0" kern="1200">
              <a:solidFill>
                <a:schemeClr val="tx1"/>
              </a:solidFill>
              <a:effectLst/>
              <a:latin typeface="+mn-lt"/>
              <a:ea typeface="+mn-ea"/>
              <a:cs typeface="+mn-cs"/>
            </a:endParaRPr>
          </a:p>
          <a:p>
            <a:r>
              <a:rPr lang="en-US" sz="884" b="0" i="0" kern="1200" err="1">
                <a:solidFill>
                  <a:schemeClr val="tx1"/>
                </a:solidFill>
                <a:effectLst/>
                <a:latin typeface="+mn-lt"/>
                <a:ea typeface="+mn-ea"/>
                <a:cs typeface="+mn-cs"/>
              </a:rPr>
              <a:t>Arsad</a:t>
            </a:r>
            <a:r>
              <a:rPr lang="en-US" sz="884" b="0" i="0" kern="1200">
                <a:solidFill>
                  <a:schemeClr val="tx1"/>
                </a:solidFill>
                <a:effectLst/>
                <a:latin typeface="+mn-lt"/>
                <a:ea typeface="+mn-ea"/>
                <a:cs typeface="+mn-cs"/>
              </a:rPr>
              <a:t> is a rice farmer who also grows vegetables to feed and support his family. </a:t>
            </a:r>
            <a:r>
              <a:rPr lang="en-US" sz="884" b="0" i="0" kern="1200" err="1">
                <a:solidFill>
                  <a:schemeClr val="tx1"/>
                </a:solidFill>
                <a:effectLst/>
                <a:latin typeface="+mn-lt"/>
                <a:ea typeface="+mn-ea"/>
                <a:cs typeface="+mn-cs"/>
              </a:rPr>
              <a:t>Arsad</a:t>
            </a:r>
            <a:r>
              <a:rPr lang="en-US" sz="884" b="0" i="0" kern="1200">
                <a:solidFill>
                  <a:schemeClr val="tx1"/>
                </a:solidFill>
                <a:effectLst/>
                <a:latin typeface="+mn-lt"/>
                <a:ea typeface="+mn-ea"/>
                <a:cs typeface="+mn-cs"/>
              </a:rPr>
              <a:t> did not have a toilet in his house and his family had to walk a long distance into the forest to the district’s open defecation area. It was worse at night with the danger of snakes. </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"We thought it was normal, even though we have to face our fear every time,” says </a:t>
            </a:r>
            <a:r>
              <a:rPr lang="en-US" sz="884" b="0" i="0" kern="1200" err="1">
                <a:solidFill>
                  <a:schemeClr val="tx1"/>
                </a:solidFill>
                <a:effectLst/>
                <a:latin typeface="+mn-lt"/>
                <a:ea typeface="+mn-ea"/>
                <a:cs typeface="+mn-cs"/>
              </a:rPr>
              <a:t>Kasniti</a:t>
            </a:r>
            <a:r>
              <a:rPr lang="en-US" sz="884" b="0" i="0" kern="1200">
                <a:solidFill>
                  <a:schemeClr val="tx1"/>
                </a:solidFill>
                <a:effectLst/>
                <a:latin typeface="+mn-lt"/>
                <a:ea typeface="+mn-ea"/>
                <a:cs typeface="+mn-cs"/>
              </a:rPr>
              <a:t>, </a:t>
            </a:r>
            <a:r>
              <a:rPr lang="en-US" sz="884" b="0" i="0" kern="1200" err="1">
                <a:solidFill>
                  <a:schemeClr val="tx1"/>
                </a:solidFill>
                <a:effectLst/>
                <a:latin typeface="+mn-lt"/>
                <a:ea typeface="+mn-ea"/>
                <a:cs typeface="+mn-cs"/>
              </a:rPr>
              <a:t>Arsad’s</a:t>
            </a:r>
            <a:r>
              <a:rPr lang="en-US" sz="884" b="0" i="0" kern="1200">
                <a:solidFill>
                  <a:schemeClr val="tx1"/>
                </a:solidFill>
                <a:effectLst/>
                <a:latin typeface="+mn-lt"/>
                <a:ea typeface="+mn-ea"/>
                <a:cs typeface="+mn-cs"/>
              </a:rPr>
              <a:t> wife. “When it was raining or we were sick, it became very troublesome.”</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Around 45 million people in Indonesia practice open defecation – going to the toilet outdoors in fields, forests, and other open spaces*, with many unaware that it contributes to significant health problems. Open defecation spreads bacterial diseases, and causes diarrhea, which increases the risk of malnutrition for children.** </a:t>
            </a:r>
            <a:r>
              <a:rPr lang="en-US" sz="884" b="0" i="0" kern="1200" err="1">
                <a:solidFill>
                  <a:schemeClr val="tx1"/>
                </a:solidFill>
                <a:effectLst/>
                <a:latin typeface="+mn-lt"/>
                <a:ea typeface="+mn-ea"/>
                <a:cs typeface="+mn-cs"/>
              </a:rPr>
              <a:t>Arsad’s</a:t>
            </a:r>
            <a:r>
              <a:rPr lang="en-US" sz="884" b="0" i="0" kern="1200">
                <a:solidFill>
                  <a:schemeClr val="tx1"/>
                </a:solidFill>
                <a:effectLst/>
                <a:latin typeface="+mn-lt"/>
                <a:ea typeface="+mn-ea"/>
                <a:cs typeface="+mn-cs"/>
              </a:rPr>
              <a:t> family was often sick, with digestive problems and colds. His environment lacked basic hygiene and open defecation in the community caused many </a:t>
            </a:r>
            <a:r>
              <a:rPr lang="en-US" sz="884" b="0" i="0" kern="1200" err="1">
                <a:solidFill>
                  <a:schemeClr val="tx1"/>
                </a:solidFill>
                <a:effectLst/>
                <a:latin typeface="+mn-lt"/>
                <a:ea typeface="+mn-ea"/>
                <a:cs typeface="+mn-cs"/>
              </a:rPr>
              <a:t>neighbourhood</a:t>
            </a:r>
            <a:r>
              <a:rPr lang="en-US" sz="884" b="0" i="0" kern="1200">
                <a:solidFill>
                  <a:schemeClr val="tx1"/>
                </a:solidFill>
                <a:effectLst/>
                <a:latin typeface="+mn-lt"/>
                <a:ea typeface="+mn-ea"/>
                <a:cs typeface="+mn-cs"/>
              </a:rPr>
              <a:t> disputes.</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When he heard about hygiene and sanitation training run by Caritas Australia, through local partner, Laz </a:t>
            </a:r>
            <a:r>
              <a:rPr lang="en-US" sz="884" b="0" i="0" kern="1200" err="1">
                <a:solidFill>
                  <a:schemeClr val="tx1"/>
                </a:solidFill>
                <a:effectLst/>
                <a:latin typeface="+mn-lt"/>
                <a:ea typeface="+mn-ea"/>
                <a:cs typeface="+mn-cs"/>
              </a:rPr>
              <a:t>Harfa</a:t>
            </a:r>
            <a:r>
              <a:rPr lang="en-US" sz="884" b="0" i="0" kern="1200">
                <a:solidFill>
                  <a:schemeClr val="tx1"/>
                </a:solidFill>
                <a:effectLst/>
                <a:latin typeface="+mn-lt"/>
                <a:ea typeface="+mn-ea"/>
                <a:cs typeface="+mn-cs"/>
              </a:rPr>
              <a:t>, he was keen to get involved. The training encourages community members to work together to save for and build their own toilets</a:t>
            </a:r>
          </a:p>
          <a:p>
            <a:endParaRPr lang="en-US" sz="884" b="0" i="0" kern="1200">
              <a:solidFill>
                <a:schemeClr val="tx1"/>
              </a:solidFill>
              <a:effectLst/>
              <a:latin typeface="+mn-lt"/>
              <a:ea typeface="+mn-ea"/>
              <a:cs typeface="+mn-cs"/>
            </a:endParaRPr>
          </a:p>
          <a:p>
            <a:r>
              <a:rPr lang="en-US" sz="884" b="0" i="0" kern="1200">
                <a:solidFill>
                  <a:schemeClr val="tx1"/>
                </a:solidFill>
                <a:effectLst/>
                <a:latin typeface="+mn-lt"/>
                <a:ea typeface="+mn-ea"/>
                <a:cs typeface="+mn-cs"/>
              </a:rPr>
              <a:t>“Most people at first did not understand about health. Now, they’re willing to listen and they have an easy way to build toilets,”</a:t>
            </a:r>
            <a:r>
              <a:rPr lang="en-US" sz="884" b="0" i="0" kern="1200" err="1">
                <a:solidFill>
                  <a:schemeClr val="tx1"/>
                </a:solidFill>
                <a:effectLst/>
                <a:latin typeface="+mn-lt"/>
                <a:ea typeface="+mn-ea"/>
                <a:cs typeface="+mn-cs"/>
              </a:rPr>
              <a:t>Arsad</a:t>
            </a:r>
            <a:r>
              <a:rPr lang="en-US" sz="884" b="0" i="0" kern="1200">
                <a:solidFill>
                  <a:schemeClr val="tx1"/>
                </a:solidFill>
                <a:effectLst/>
                <a:latin typeface="+mn-lt"/>
                <a:ea typeface="+mn-ea"/>
                <a:cs typeface="+mn-cs"/>
              </a:rPr>
              <a:t> says. “We help each other, the ‘togetherness’ is growing. Our solidarity had increased.” </a:t>
            </a:r>
          </a:p>
          <a:p>
            <a:endParaRPr lang="en-US" sz="884" b="0" i="0" kern="1200">
              <a:solidFill>
                <a:schemeClr val="tx1"/>
              </a:solidFill>
              <a:effectLst/>
              <a:latin typeface="+mn-lt"/>
              <a:ea typeface="+mn-ea"/>
              <a:cs typeface="+mn-cs"/>
            </a:endParaRPr>
          </a:p>
          <a:p>
            <a:pPr rtl="0" fontAlgn="base"/>
            <a:r>
              <a:rPr lang="en-US" sz="884" b="0" i="0" u="none" strike="noStrike" kern="1200">
                <a:solidFill>
                  <a:schemeClr val="tx1"/>
                </a:solidFill>
                <a:effectLst/>
                <a:latin typeface="+mn-lt"/>
                <a:ea typeface="+mn-ea"/>
                <a:cs typeface="+mn-cs"/>
              </a:rPr>
              <a:t>______________</a:t>
            </a:r>
            <a:r>
              <a:rPr lang="en-US" sz="884" b="0" i="0" kern="1200">
                <a:solidFill>
                  <a:schemeClr val="tx1"/>
                </a:solidFill>
                <a:effectLst/>
                <a:latin typeface="+mn-lt"/>
                <a:ea typeface="+mn-ea"/>
                <a:cs typeface="+mn-cs"/>
              </a:rPr>
              <a:t>​</a:t>
            </a:r>
          </a:p>
          <a:p>
            <a:pPr rtl="0" fontAlgn="base"/>
            <a:r>
              <a:rPr lang="en-US" sz="884" b="0" i="0" kern="1200">
                <a:solidFill>
                  <a:schemeClr val="tx1"/>
                </a:solidFill>
                <a:effectLst/>
                <a:latin typeface="+mn-lt"/>
                <a:ea typeface="+mn-ea"/>
                <a:cs typeface="+mn-cs"/>
              </a:rPr>
              <a:t>​</a:t>
            </a:r>
          </a:p>
          <a:p>
            <a:pPr rtl="0" fontAlgn="base"/>
            <a:r>
              <a:rPr lang="en-US" sz="884" b="0" i="0" u="none" strike="noStrike" kern="1200">
                <a:solidFill>
                  <a:schemeClr val="tx1"/>
                </a:solidFill>
                <a:effectLst/>
                <a:latin typeface="+mn-lt"/>
                <a:ea typeface="+mn-ea"/>
                <a:cs typeface="+mn-cs"/>
              </a:rPr>
              <a:t>* World Bank https://data.worldbank.org/indicator/SH.STA.ODFC.RU.ZS?locations=ID</a:t>
            </a:r>
            <a:r>
              <a:rPr lang="en-US" sz="884" b="0" i="0" kern="1200">
                <a:solidFill>
                  <a:schemeClr val="tx1"/>
                </a:solidFill>
                <a:effectLst/>
                <a:latin typeface="+mn-lt"/>
                <a:ea typeface="+mn-ea"/>
                <a:cs typeface="+mn-cs"/>
              </a:rPr>
              <a:t>​</a:t>
            </a:r>
          </a:p>
          <a:p>
            <a:pPr rtl="0" fontAlgn="base"/>
            <a:r>
              <a:rPr lang="en-US" sz="884" b="0" i="0" u="none" strike="noStrike" kern="1200">
                <a:solidFill>
                  <a:schemeClr val="tx1"/>
                </a:solidFill>
                <a:effectLst/>
                <a:latin typeface="+mn-lt"/>
                <a:ea typeface="+mn-ea"/>
                <a:cs typeface="+mn-cs"/>
              </a:rPr>
              <a:t>** World Bank https://blogs.worldbank.org/opendata/open-defecation-nearly-halved-2000-still-practiced-670-million</a:t>
            </a:r>
            <a:endParaRPr lang="en-AU" sz="884" b="0" i="0" kern="1200">
              <a:solidFill>
                <a:schemeClr val="tx1"/>
              </a:solidFill>
              <a:effectLst/>
              <a:latin typeface="+mn-lt"/>
              <a:ea typeface="+mn-ea"/>
              <a:cs typeface="+mn-cs"/>
            </a:endParaRPr>
          </a:p>
          <a:p>
            <a:endParaRPr lang="en-US" sz="884"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41</a:t>
            </a:fld>
            <a:endParaRPr lang="en-US"/>
          </a:p>
        </p:txBody>
      </p:sp>
    </p:spTree>
    <p:extLst>
      <p:ext uri="{BB962C8B-B14F-4D97-AF65-F5344CB8AC3E}">
        <p14:creationId xmlns:p14="http://schemas.microsoft.com/office/powerpoint/2010/main" val="169464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ts val="2400"/>
              </a:lnSpc>
              <a:spcAft>
                <a:spcPts val="1200"/>
              </a:spcAft>
              <a:buFont typeface="Wingdings" panose="05000000000000000000" pitchFamily="2" charset="2"/>
              <a:buChar char="§"/>
            </a:pPr>
            <a:r>
              <a:rPr lang="en-AU" sz="800"/>
              <a:t>What kind of challenges have </a:t>
            </a:r>
            <a:r>
              <a:rPr lang="en-AU" sz="800" err="1"/>
              <a:t>Arsad</a:t>
            </a:r>
            <a:r>
              <a:rPr lang="en-AU" sz="800"/>
              <a:t> and his community had to overcome together?</a:t>
            </a:r>
          </a:p>
          <a:p>
            <a:pPr marL="342900" indent="-342900" algn="l">
              <a:lnSpc>
                <a:spcPts val="2400"/>
              </a:lnSpc>
              <a:spcAft>
                <a:spcPts val="1200"/>
              </a:spcAft>
              <a:buFont typeface="Wingdings" panose="05000000000000000000" pitchFamily="2" charset="2"/>
              <a:buChar char="§"/>
            </a:pPr>
            <a:r>
              <a:rPr lang="en-AU" sz="800" kern="1200"/>
              <a:t>Have you worked with others in a group or team to achieve something together? How did it feel when you had achieved your goal?</a:t>
            </a:r>
            <a:endParaRPr lang="en-AU" sz="800"/>
          </a:p>
          <a:p>
            <a:pPr marL="342900" indent="-342900" algn="l">
              <a:lnSpc>
                <a:spcPct val="114000"/>
              </a:lnSpc>
              <a:spcAft>
                <a:spcPts val="844"/>
              </a:spcAft>
              <a:buFont typeface="Wingdings" panose="05000000000000000000" pitchFamily="2" charset="2"/>
              <a:buChar char="§"/>
            </a:pPr>
            <a:endParaRPr lang="en-AU" i="1"/>
          </a:p>
          <a:p>
            <a:r>
              <a:rPr lang="en-AU" i="1"/>
              <a:t>(pause)</a:t>
            </a:r>
          </a:p>
          <a:p>
            <a:endParaRPr lang="en-AU"/>
          </a:p>
          <a:p>
            <a:r>
              <a:rPr lang="en-AU" b="1"/>
              <a:t>RESPOND</a:t>
            </a:r>
          </a:p>
          <a:p>
            <a:endParaRPr lang="en-AU"/>
          </a:p>
          <a:p>
            <a:pPr>
              <a:lnSpc>
                <a:spcPct val="114000"/>
              </a:lnSpc>
              <a:spcAft>
                <a:spcPts val="844"/>
              </a:spcAft>
            </a:pPr>
            <a:r>
              <a:rPr lang="en-AU" sz="800"/>
              <a:t>Jesus, your love inspires love in return. </a:t>
            </a:r>
          </a:p>
          <a:p>
            <a:pPr>
              <a:lnSpc>
                <a:spcPct val="114000"/>
              </a:lnSpc>
              <a:spcAft>
                <a:spcPts val="844"/>
              </a:spcAft>
            </a:pPr>
            <a:endParaRPr lang="en-AU" sz="800"/>
          </a:p>
          <a:p>
            <a:pPr>
              <a:lnSpc>
                <a:spcPct val="114000"/>
              </a:lnSpc>
              <a:spcAft>
                <a:spcPts val="844"/>
              </a:spcAft>
            </a:pPr>
            <a:r>
              <a:rPr lang="en-AU" sz="800" b="1"/>
              <a:t>May we follow the way of love.</a:t>
            </a:r>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42</a:t>
            </a:fld>
            <a:endParaRPr lang="en-US"/>
          </a:p>
        </p:txBody>
      </p:sp>
    </p:spTree>
    <p:extLst>
      <p:ext uri="{BB962C8B-B14F-4D97-AF65-F5344CB8AC3E}">
        <p14:creationId xmlns:p14="http://schemas.microsoft.com/office/powerpoint/2010/main" val="3683282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14 Jesus is laid in the tomb</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b="1" dirty="0"/>
          </a:p>
          <a:p>
            <a:pPr>
              <a:lnSpc>
                <a:spcPts val="2400"/>
              </a:lnSpc>
              <a:spcAft>
                <a:spcPts val="1200"/>
              </a:spcAft>
            </a:pPr>
            <a:r>
              <a:rPr lang="en-AU" sz="900" dirty="0">
                <a:latin typeface="Arial"/>
                <a:cs typeface="Arial"/>
              </a:rPr>
              <a:t>Joseph of </a:t>
            </a:r>
            <a:r>
              <a:rPr lang="en-AU" sz="900" dirty="0" err="1">
                <a:latin typeface="Arial"/>
                <a:cs typeface="Arial"/>
              </a:rPr>
              <a:t>Arimathaea</a:t>
            </a:r>
            <a:r>
              <a:rPr lang="en-AU" sz="900" dirty="0">
                <a:latin typeface="Arial"/>
                <a:cs typeface="Arial"/>
              </a:rPr>
              <a:t> and Nicodemus wrap Jesus's body in linen cloths, with myrrh and aloes, then they lay it in a new tomb in the garden, near to where Jesus was crucified.</a:t>
            </a:r>
            <a:endParaRPr lang="en-US" sz="900" dirty="0"/>
          </a:p>
          <a:p>
            <a:endParaRPr lang="en-AU" dirty="0"/>
          </a:p>
          <a:p>
            <a:r>
              <a:rPr lang="en-AU" i="1" dirty="0"/>
              <a:t>(pause)</a:t>
            </a:r>
          </a:p>
          <a:p>
            <a:endParaRPr lang="en-AU" dirty="0"/>
          </a:p>
          <a:p>
            <a:pPr>
              <a:lnSpc>
                <a:spcPts val="2400"/>
              </a:lnSpc>
              <a:spcAft>
                <a:spcPts val="1200"/>
              </a:spcAft>
            </a:pPr>
            <a:r>
              <a:rPr lang="en-AU" sz="900" dirty="0">
                <a:latin typeface="Arial"/>
                <a:cs typeface="Arial"/>
              </a:rPr>
              <a:t>Having endured a terrible loss, Jesus's friends were afraid and hid themselves away. But soon, with love and courage in their hearts, Mary Magdalene, Simon Peter and John would return to the tomb, only to find it empty.</a:t>
            </a:r>
            <a:endParaRPr lang="en-AU" sz="900" dirty="0"/>
          </a:p>
          <a:p>
            <a:endParaRPr lang="en-AU" dirty="0"/>
          </a:p>
          <a:p>
            <a:pPr>
              <a:lnSpc>
                <a:spcPts val="2400"/>
              </a:lnSpc>
              <a:spcAft>
                <a:spcPts val="1200"/>
              </a:spcAft>
            </a:pPr>
            <a:r>
              <a:rPr lang="en-AU" sz="800" dirty="0"/>
              <a:t>____________</a:t>
            </a:r>
          </a:p>
          <a:p>
            <a:pPr>
              <a:lnSpc>
                <a:spcPts val="2400"/>
              </a:lnSpc>
              <a:spcAft>
                <a:spcPts val="1200"/>
              </a:spcAft>
            </a:pPr>
            <a:endParaRPr lang="en-AU" sz="8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900" dirty="0"/>
              <a:t>Matthew 27:59–61</a:t>
            </a:r>
            <a:r>
              <a:rPr lang="en-AU" sz="800" dirty="0"/>
              <a:t>, Mark 15:46–47, Luke 23:53–56, John 19:39–42 </a:t>
            </a:r>
            <a:endParaRPr lang="en-AU" sz="900"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43</a:t>
            </a:fld>
            <a:endParaRPr lang="en-US"/>
          </a:p>
        </p:txBody>
      </p:sp>
    </p:spTree>
    <p:extLst>
      <p:ext uri="{BB962C8B-B14F-4D97-AF65-F5344CB8AC3E}">
        <p14:creationId xmlns:p14="http://schemas.microsoft.com/office/powerpoint/2010/main" val="3856912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ROSALIE’S STORY</a:t>
            </a:r>
          </a:p>
          <a:p>
            <a:endParaRPr lang="en-AU"/>
          </a:p>
          <a:p>
            <a:r>
              <a:rPr lang="en-AU"/>
              <a:t>As Rosalie’s story illustrates, actions inspired by love and courage can transform the lives of individuals and their communities for generations.</a:t>
            </a:r>
          </a:p>
          <a:p>
            <a:endParaRPr lang="en-AU"/>
          </a:p>
          <a:p>
            <a:r>
              <a:rPr lang="en-US" sz="884" b="0" i="0" u="none" strike="noStrike" kern="1200" baseline="0">
                <a:solidFill>
                  <a:schemeClr val="tx1"/>
                </a:solidFill>
                <a:latin typeface="+mn-lt"/>
                <a:ea typeface="+mn-ea"/>
                <a:cs typeface="+mn-cs"/>
              </a:rPr>
              <a:t>Rosalie lives with her husband and seven children in the Democratic Republic of Congo (DRC). Rosalie had a tough childhood. Her family didn’t have much money to pay for food, clothing and school fees so she didn’t get to go to school for long.</a:t>
            </a:r>
          </a:p>
          <a:p>
            <a:endParaRPr lang="en-US" sz="884" b="0" i="0" u="none" strike="noStrike" kern="1200" baseline="0">
              <a:solidFill>
                <a:schemeClr val="tx1"/>
              </a:solidFill>
              <a:latin typeface="+mn-lt"/>
              <a:ea typeface="+mn-ea"/>
              <a:cs typeface="+mn-cs"/>
            </a:endParaRPr>
          </a:p>
          <a:p>
            <a:r>
              <a:rPr lang="en-US" sz="884" b="0" i="0" u="none" strike="noStrike" kern="1200" baseline="0">
                <a:solidFill>
                  <a:schemeClr val="tx1"/>
                </a:solidFill>
                <a:latin typeface="+mn-lt"/>
                <a:ea typeface="+mn-ea"/>
                <a:cs typeface="+mn-cs"/>
              </a:rPr>
              <a:t>The DRC is a country rich in minerals, some of which are used to make mobile phones and computers. But it is also a country that has experienced a lot of conflict and unrest. When Rosalie was just 15 years old, she was forced to join the army. Along with other child soldiers, Rosalie worked in the army for many years, even after she was married and had children of her own. Sometimes, she had to take her children onto the battlefield with her. It was very hard. </a:t>
            </a:r>
          </a:p>
          <a:p>
            <a:endParaRPr lang="en-US" sz="884" b="0" i="0" u="none" strike="noStrike" kern="1200" baseline="0">
              <a:solidFill>
                <a:schemeClr val="tx1"/>
              </a:solidFill>
              <a:latin typeface="+mn-lt"/>
              <a:ea typeface="+mn-ea"/>
              <a:cs typeface="+mn-cs"/>
            </a:endParaRPr>
          </a:p>
          <a:p>
            <a:r>
              <a:rPr lang="en-US" sz="884" b="0" i="0" u="none" strike="noStrike" kern="1200" baseline="0">
                <a:solidFill>
                  <a:schemeClr val="tx1"/>
                </a:solidFill>
                <a:latin typeface="+mn-lt"/>
                <a:ea typeface="+mn-ea"/>
                <a:cs typeface="+mn-cs"/>
              </a:rPr>
              <a:t>Rosalie wanted a new life.</a:t>
            </a:r>
          </a:p>
          <a:p>
            <a:endParaRPr lang="en-US" sz="884" b="0" i="0" u="none" strike="noStrike" kern="1200" baseline="0">
              <a:solidFill>
                <a:schemeClr val="tx1"/>
              </a:solidFill>
              <a:latin typeface="+mn-lt"/>
              <a:ea typeface="+mn-ea"/>
              <a:cs typeface="+mn-cs"/>
            </a:endParaRPr>
          </a:p>
          <a:p>
            <a:r>
              <a:rPr lang="en-US" sz="884" b="0" i="0" u="none" strike="noStrike" kern="1200" baseline="0">
                <a:solidFill>
                  <a:schemeClr val="tx1"/>
                </a:solidFill>
                <a:latin typeface="+mn-lt"/>
                <a:ea typeface="+mn-ea"/>
                <a:cs typeface="+mn-cs"/>
              </a:rPr>
              <a:t>Leaving the army was just the beginning. Rosalie had to adjust to ordinary life and work out a way to earn a sustainable income to provide food for her children. This is a common struggle for former soldiers in the DRC. With the help of Caritas Australia’s local partners, Rosalie learned new business and social skills. She also joined a Saving and Internal Lending Community group (SILC), which helped her with a loan to start her own small business, selling second-hand shoes and natural remedies. One day, she hopes to sell ice cream too! </a:t>
            </a:r>
          </a:p>
          <a:p>
            <a:endParaRPr lang="en-US" sz="884" b="0" i="0" u="none" strike="noStrike" kern="1200" baseline="0">
              <a:solidFill>
                <a:schemeClr val="tx1"/>
              </a:solidFill>
              <a:latin typeface="+mn-lt"/>
              <a:ea typeface="+mn-ea"/>
              <a:cs typeface="+mn-cs"/>
            </a:endParaRPr>
          </a:p>
          <a:p>
            <a:r>
              <a:rPr lang="en-US" sz="884" b="0" i="0" u="none" strike="noStrike" kern="1200" baseline="0">
                <a:solidFill>
                  <a:schemeClr val="tx1"/>
                </a:solidFill>
                <a:latin typeface="+mn-lt"/>
                <a:ea typeface="+mn-ea"/>
                <a:cs typeface="+mn-cs"/>
              </a:rPr>
              <a:t>“I can eat, dress, maintain my health and help others. My children study and manage to eat twice a day,” Rosalie says. “The program allowed me to break out of my ways of just thinking about myself and I have learnt to work hand-in-hand with other members of the community. Really, there is more joy in sharing with others.”</a:t>
            </a:r>
            <a:endParaRPr lang="en-AU" sz="884" b="0" i="0" u="none" strike="noStrike" kern="1200">
              <a:solidFill>
                <a:schemeClr val="tx1"/>
              </a:solidFill>
              <a:effectLst/>
              <a:latin typeface="+mn-lt"/>
              <a:ea typeface="+mn-ea"/>
              <a:cs typeface="+mn-cs"/>
            </a:endParaRPr>
          </a:p>
          <a:p>
            <a:pPr rtl="0" fontAlgn="base"/>
            <a:endParaRPr lang="en-AU" sz="884" b="0" i="0" u="none" strike="noStrike" kern="1200">
              <a:solidFill>
                <a:schemeClr val="tx1"/>
              </a:solidFill>
              <a:effectLst/>
              <a:latin typeface="+mn-lt"/>
              <a:ea typeface="+mn-ea"/>
              <a:cs typeface="+mn-cs"/>
            </a:endParaRPr>
          </a:p>
          <a:p>
            <a:pPr rtl="0" fontAlgn="base"/>
            <a:endParaRPr lang="en-AU" sz="884"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44</a:t>
            </a:fld>
            <a:endParaRPr lang="en-US"/>
          </a:p>
        </p:txBody>
      </p:sp>
    </p:spTree>
    <p:extLst>
      <p:ext uri="{BB962C8B-B14F-4D97-AF65-F5344CB8AC3E}">
        <p14:creationId xmlns:p14="http://schemas.microsoft.com/office/powerpoint/2010/main" val="948819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indent="-342900" algn="l">
              <a:lnSpc>
                <a:spcPts val="2400"/>
              </a:lnSpc>
              <a:spcAft>
                <a:spcPts val="1200"/>
              </a:spcAft>
              <a:buFont typeface="Wingdings" panose="05000000000000000000" pitchFamily="2" charset="2"/>
              <a:buChar char="§"/>
            </a:pPr>
            <a:r>
              <a:rPr lang="en-AU" sz="900">
                <a:latin typeface="Arial"/>
                <a:cs typeface="Arial"/>
              </a:rPr>
              <a:t>Rosalie had to be brave to learn new skills and choose a new life for herself and her family. Think of a person you look up to. How are they courageous?</a:t>
            </a:r>
          </a:p>
          <a:p>
            <a:endParaRPr lang="en-AU" i="1"/>
          </a:p>
          <a:p>
            <a:r>
              <a:rPr lang="en-AU" i="1"/>
              <a:t>(pause)</a:t>
            </a:r>
          </a:p>
          <a:p>
            <a:endParaRPr lang="en-AU"/>
          </a:p>
          <a:p>
            <a:r>
              <a:rPr lang="en-AU" b="1"/>
              <a:t>RESPOND</a:t>
            </a:r>
          </a:p>
          <a:p>
            <a:endParaRPr lang="en-AU"/>
          </a:p>
          <a:p>
            <a:pPr>
              <a:lnSpc>
                <a:spcPts val="2400"/>
              </a:lnSpc>
              <a:spcAft>
                <a:spcPts val="1200"/>
              </a:spcAft>
            </a:pPr>
            <a:r>
              <a:rPr lang="en-AU" sz="800"/>
              <a:t>Jesus, you inspire us to be courageous.  </a:t>
            </a:r>
          </a:p>
          <a:p>
            <a:pPr>
              <a:lnSpc>
                <a:spcPts val="2400"/>
              </a:lnSpc>
              <a:spcAft>
                <a:spcPts val="1200"/>
              </a:spcAft>
            </a:pPr>
            <a:endParaRPr lang="en-AU" sz="800"/>
          </a:p>
          <a:p>
            <a:pPr>
              <a:lnSpc>
                <a:spcPts val="2400"/>
              </a:lnSpc>
              <a:spcAft>
                <a:spcPts val="1200"/>
              </a:spcAft>
            </a:pPr>
            <a:r>
              <a:rPr lang="en-AU" sz="800" b="1"/>
              <a:t>May we follow the way of courage.</a:t>
            </a:r>
            <a:endParaRPr lang="en-AU" sz="800"/>
          </a:p>
        </p:txBody>
      </p:sp>
      <p:sp>
        <p:nvSpPr>
          <p:cNvPr id="4" name="Slide Number Placeholder 3"/>
          <p:cNvSpPr>
            <a:spLocks noGrp="1"/>
          </p:cNvSpPr>
          <p:nvPr>
            <p:ph type="sldNum" sz="quarter" idx="5"/>
          </p:nvPr>
        </p:nvSpPr>
        <p:spPr/>
        <p:txBody>
          <a:bodyPr/>
          <a:lstStyle/>
          <a:p>
            <a:fld id="{CBA13E7F-FD71-DB40-B9E9-8826BD0F7150}" type="slidenum">
              <a:rPr lang="en-US" smtClean="0"/>
              <a:t>45</a:t>
            </a:fld>
            <a:endParaRPr lang="en-US"/>
          </a:p>
        </p:txBody>
      </p:sp>
    </p:spTree>
    <p:extLst>
      <p:ext uri="{BB962C8B-B14F-4D97-AF65-F5344CB8AC3E}">
        <p14:creationId xmlns:p14="http://schemas.microsoft.com/office/powerpoint/2010/main" val="1010132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spcAft>
                <a:spcPts val="1200"/>
              </a:spcAft>
            </a:pPr>
            <a:r>
              <a:rPr lang="en-AU" sz="900"/>
              <a:t>We have walked the way of the cross. </a:t>
            </a:r>
          </a:p>
          <a:p>
            <a:pPr>
              <a:lnSpc>
                <a:spcPts val="3800"/>
              </a:lnSpc>
              <a:spcAft>
                <a:spcPts val="1200"/>
              </a:spcAft>
            </a:pPr>
            <a:r>
              <a:rPr lang="en-AU" sz="900"/>
              <a:t>Now, continue in the way of hope, </a:t>
            </a:r>
          </a:p>
          <a:p>
            <a:pPr>
              <a:lnSpc>
                <a:spcPts val="3800"/>
              </a:lnSpc>
              <a:spcAft>
                <a:spcPts val="1200"/>
              </a:spcAft>
            </a:pPr>
            <a:r>
              <a:rPr lang="en-AU" sz="900"/>
              <a:t>remembering that Christ is risen! </a:t>
            </a:r>
            <a:endParaRPr lang="en-AU" sz="800" b="1"/>
          </a:p>
          <a:p>
            <a:pPr>
              <a:lnSpc>
                <a:spcPts val="3800"/>
              </a:lnSpc>
              <a:spcAft>
                <a:spcPts val="1200"/>
              </a:spcAft>
            </a:pPr>
            <a:endParaRPr lang="en-AU" sz="9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46</a:t>
            </a:fld>
            <a:endParaRPr lang="en-US"/>
          </a:p>
        </p:txBody>
      </p:sp>
    </p:spTree>
    <p:extLst>
      <p:ext uri="{BB962C8B-B14F-4D97-AF65-F5344CB8AC3E}">
        <p14:creationId xmlns:p14="http://schemas.microsoft.com/office/powerpoint/2010/main" val="397952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spcAft>
                <a:spcPts val="1200"/>
              </a:spcAft>
            </a:pPr>
            <a:r>
              <a:rPr lang="en-AU" sz="900" b="1"/>
              <a:t>May we follow the way of hope, </a:t>
            </a:r>
          </a:p>
          <a:p>
            <a:pPr>
              <a:lnSpc>
                <a:spcPts val="3800"/>
              </a:lnSpc>
              <a:spcAft>
                <a:spcPts val="1200"/>
              </a:spcAft>
            </a:pPr>
            <a:r>
              <a:rPr lang="en-AU" sz="900" b="1"/>
              <a:t>working together to end poverty, </a:t>
            </a:r>
          </a:p>
          <a:p>
            <a:pPr>
              <a:lnSpc>
                <a:spcPts val="3800"/>
              </a:lnSpc>
              <a:spcAft>
                <a:spcPts val="1200"/>
              </a:spcAft>
            </a:pPr>
            <a:r>
              <a:rPr lang="en-AU" sz="900" b="1"/>
              <a:t>promote justice and uphold dignity. </a:t>
            </a:r>
          </a:p>
          <a:p>
            <a:pPr>
              <a:lnSpc>
                <a:spcPts val="3800"/>
              </a:lnSpc>
              <a:spcAft>
                <a:spcPts val="1200"/>
              </a:spcAft>
            </a:pPr>
            <a:r>
              <a:rPr lang="en-AU" sz="900" b="1"/>
              <a:t>Amen.</a:t>
            </a:r>
            <a:endParaRPr lang="en-AU" sz="900"/>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47</a:t>
            </a:fld>
            <a:endParaRPr lang="en-US"/>
          </a:p>
        </p:txBody>
      </p:sp>
    </p:spTree>
    <p:extLst>
      <p:ext uri="{BB962C8B-B14F-4D97-AF65-F5344CB8AC3E}">
        <p14:creationId xmlns:p14="http://schemas.microsoft.com/office/powerpoint/2010/main" val="40072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49</a:t>
            </a:fld>
            <a:endParaRPr lang="en-US"/>
          </a:p>
        </p:txBody>
      </p:sp>
    </p:spTree>
    <p:extLst>
      <p:ext uri="{BB962C8B-B14F-4D97-AF65-F5344CB8AC3E}">
        <p14:creationId xmlns:p14="http://schemas.microsoft.com/office/powerpoint/2010/main" val="408869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241080" indent="-241080" algn="l">
              <a:lnSpc>
                <a:spcPts val="2400"/>
              </a:lnSpc>
              <a:spcAft>
                <a:spcPts val="1200"/>
              </a:spcAft>
              <a:buFont typeface="Wingdings" panose="05000000000000000000" pitchFamily="2" charset="2"/>
              <a:buChar char="§"/>
            </a:pPr>
            <a:r>
              <a:rPr lang="en-AU" sz="900"/>
              <a:t>Think of a resource or opportunity that not everyone has the same access to. Why doesn’t everyone have the same access? What might help make things fairer?</a:t>
            </a:r>
            <a:endParaRPr lang="en-US" sz="900"/>
          </a:p>
          <a:p>
            <a:endParaRPr lang="en-AU"/>
          </a:p>
          <a:p>
            <a:r>
              <a:rPr lang="en-AU" i="1"/>
              <a:t>(pause)</a:t>
            </a:r>
          </a:p>
          <a:p>
            <a:endParaRPr lang="en-AU"/>
          </a:p>
          <a:p>
            <a:r>
              <a:rPr lang="en-AU" b="1"/>
              <a:t>RESPOND</a:t>
            </a:r>
          </a:p>
          <a:p>
            <a:endParaRPr lang="en-AU"/>
          </a:p>
          <a:p>
            <a:pPr>
              <a:lnSpc>
                <a:spcPts val="2400"/>
              </a:lnSpc>
              <a:spcAft>
                <a:spcPts val="1200"/>
              </a:spcAft>
            </a:pPr>
            <a:r>
              <a:rPr lang="en-AU" sz="900"/>
              <a:t>Jesus, you stand for justice and respect the dignity of all people.</a:t>
            </a:r>
          </a:p>
          <a:p>
            <a:pPr>
              <a:lnSpc>
                <a:spcPts val="2400"/>
              </a:lnSpc>
              <a:spcAft>
                <a:spcPts val="1200"/>
              </a:spcAft>
            </a:pPr>
            <a:endParaRPr lang="en-AU" sz="900" b="1"/>
          </a:p>
          <a:p>
            <a:pPr>
              <a:lnSpc>
                <a:spcPts val="2400"/>
              </a:lnSpc>
              <a:spcAft>
                <a:spcPts val="1200"/>
              </a:spcAft>
            </a:pPr>
            <a:r>
              <a:rPr lang="en-AU" sz="900" b="1"/>
              <a:t>May we follow the way of justice.</a:t>
            </a:r>
            <a:endParaRPr lang="en-AU" sz="900"/>
          </a:p>
        </p:txBody>
      </p:sp>
      <p:sp>
        <p:nvSpPr>
          <p:cNvPr id="4" name="Slide Number Placeholder 3"/>
          <p:cNvSpPr>
            <a:spLocks noGrp="1"/>
          </p:cNvSpPr>
          <p:nvPr>
            <p:ph type="sldNum" sz="quarter" idx="5"/>
          </p:nvPr>
        </p:nvSpPr>
        <p:spPr/>
        <p:txBody>
          <a:bodyPr/>
          <a:lstStyle/>
          <a:p>
            <a:fld id="{CBA13E7F-FD71-DB40-B9E9-8826BD0F7150}" type="slidenum">
              <a:rPr lang="en-US" smtClean="0"/>
              <a:t>6</a:t>
            </a:fld>
            <a:endParaRPr lang="en-US"/>
          </a:p>
        </p:txBody>
      </p:sp>
    </p:spTree>
    <p:extLst>
      <p:ext uri="{BB962C8B-B14F-4D97-AF65-F5344CB8AC3E}">
        <p14:creationId xmlns:p14="http://schemas.microsoft.com/office/powerpoint/2010/main" val="280333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dirty="0"/>
              <a:t>STATION 2 Jesus takes up the cross</a:t>
            </a:r>
          </a:p>
          <a:p>
            <a:endParaRPr lang="en-AU" dirty="0"/>
          </a:p>
          <a:p>
            <a:pPr marL="0" marR="0" lvl="0" indent="0" algn="l" defTabSz="673503" rtl="0" eaLnBrk="1" fontAlgn="auto" latinLnBrk="0" hangingPunct="1">
              <a:lnSpc>
                <a:spcPct val="100000"/>
              </a:lnSpc>
              <a:spcBef>
                <a:spcPts val="0"/>
              </a:spcBef>
              <a:spcAft>
                <a:spcPts val="0"/>
              </a:spcAft>
              <a:buClrTx/>
              <a:buSzTx/>
              <a:buFontTx/>
              <a:buNone/>
              <a:tabLst/>
              <a:defRPr/>
            </a:pPr>
            <a:r>
              <a:rPr lang="en-AU" sz="900" dirty="0"/>
              <a:t>Jesus is made to carry his own cross all the way out of the city to a place called Golgotha or ‘the place of the skull’.</a:t>
            </a:r>
            <a:endParaRPr lang="en-US" sz="900" dirty="0"/>
          </a:p>
          <a:p>
            <a:endParaRPr lang="en-AU" dirty="0"/>
          </a:p>
          <a:p>
            <a:r>
              <a:rPr lang="en-AU" i="1" dirty="0"/>
              <a:t>(pause)</a:t>
            </a:r>
          </a:p>
          <a:p>
            <a:endParaRPr lang="en-AU" dirty="0"/>
          </a:p>
          <a:p>
            <a:pPr marL="0" marR="0" lvl="0" indent="0" algn="l" defTabSz="673503" rtl="0" eaLnBrk="1" fontAlgn="auto" latinLnBrk="0" hangingPunct="1">
              <a:lnSpc>
                <a:spcPct val="100000"/>
              </a:lnSpc>
              <a:spcBef>
                <a:spcPts val="0"/>
              </a:spcBef>
              <a:spcAft>
                <a:spcPts val="0"/>
              </a:spcAft>
              <a:buClrTx/>
              <a:buSzTx/>
              <a:buFontTx/>
              <a:buNone/>
              <a:tabLst/>
              <a:defRPr/>
            </a:pPr>
            <a:r>
              <a:rPr lang="en-AU" sz="900" dirty="0"/>
              <a:t>Jesus carried the weight of that heavy cross and understood the path ahead would be a difficult one. While he was in the garden, just before his arrest, he had even prayed that God would change the situation.</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sz="900" dirty="0"/>
          </a:p>
          <a:p>
            <a:pPr>
              <a:lnSpc>
                <a:spcPts val="2400"/>
              </a:lnSpc>
              <a:spcAft>
                <a:spcPts val="1200"/>
              </a:spcAft>
            </a:pPr>
            <a:r>
              <a:rPr lang="en-AU" sz="300" dirty="0"/>
              <a:t>____________</a:t>
            </a:r>
          </a:p>
          <a:p>
            <a:pPr>
              <a:lnSpc>
                <a:spcPts val="2400"/>
              </a:lnSpc>
              <a:spcAft>
                <a:spcPts val="1200"/>
              </a:spcAft>
            </a:pPr>
            <a:endParaRPr lang="en-AU" sz="300" dirty="0"/>
          </a:p>
          <a:p>
            <a:pPr marL="0" marR="0" lvl="0" indent="0" algn="l" defTabSz="673503" rtl="0" eaLnBrk="1" fontAlgn="auto" latinLnBrk="0" hangingPunct="1">
              <a:lnSpc>
                <a:spcPts val="2400"/>
              </a:lnSpc>
              <a:spcBef>
                <a:spcPts val="0"/>
              </a:spcBef>
              <a:spcAft>
                <a:spcPts val="1200"/>
              </a:spcAft>
              <a:buClrTx/>
              <a:buSzTx/>
              <a:buFontTx/>
              <a:buNone/>
              <a:tabLst/>
              <a:defRPr/>
            </a:pPr>
            <a:r>
              <a:rPr lang="en-AU" sz="800" dirty="0"/>
              <a:t>John 19:17</a:t>
            </a:r>
          </a:p>
          <a:p>
            <a:pPr marL="0" marR="0" lvl="0" indent="0" algn="l" defTabSz="673503"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t>7</a:t>
            </a:fld>
            <a:endParaRPr lang="en-US"/>
          </a:p>
        </p:txBody>
      </p:sp>
    </p:spTree>
    <p:extLst>
      <p:ext uri="{BB962C8B-B14F-4D97-AF65-F5344CB8AC3E}">
        <p14:creationId xmlns:p14="http://schemas.microsoft.com/office/powerpoint/2010/main" val="239605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844"/>
              </a:spcAft>
            </a:pPr>
            <a:r>
              <a:rPr lang="en-AU" sz="900" b="1"/>
              <a:t>SITA’S STORY</a:t>
            </a:r>
          </a:p>
          <a:p>
            <a:pPr>
              <a:lnSpc>
                <a:spcPct val="114000"/>
              </a:lnSpc>
              <a:spcAft>
                <a:spcPts val="844"/>
              </a:spcAft>
            </a:pPr>
            <a:endParaRPr lang="en-AU" sz="900"/>
          </a:p>
          <a:p>
            <a:pPr>
              <a:lnSpc>
                <a:spcPct val="114000"/>
              </a:lnSpc>
              <a:spcAft>
                <a:spcPts val="844"/>
              </a:spcAft>
            </a:pPr>
            <a:r>
              <a:rPr lang="en-AU" sz="900"/>
              <a:t>Sita’s story tells of the difficulties she faced.</a:t>
            </a:r>
          </a:p>
          <a:p>
            <a:pPr>
              <a:lnSpc>
                <a:spcPct val="114000"/>
              </a:lnSpc>
              <a:spcAft>
                <a:spcPts val="844"/>
              </a:spcAft>
            </a:pPr>
            <a:endParaRPr lang="en-US" sz="900"/>
          </a:p>
          <a:p>
            <a:pPr>
              <a:lnSpc>
                <a:spcPct val="114000"/>
              </a:lnSpc>
              <a:spcAft>
                <a:spcPts val="844"/>
              </a:spcAft>
            </a:pPr>
            <a:r>
              <a:rPr lang="en-AU" sz="900"/>
              <a:t>Sita lives in Nepal. She is a mother of four children, aged from 10 to 24 years. Her youngest child goes to primary school while her eldest child studies at university. After her husband passed away, she found it difficult to support her children’s education. As a widow in a place like Nepal, she was left out and treated unfairly by others in her community. And, she struggled to earn enough income through her work as a labourer. </a:t>
            </a:r>
          </a:p>
          <a:p>
            <a:pPr>
              <a:lnSpc>
                <a:spcPct val="114000"/>
              </a:lnSpc>
              <a:spcAft>
                <a:spcPts val="844"/>
              </a:spcAft>
            </a:pPr>
            <a:endParaRPr lang="en-AU" sz="900"/>
          </a:p>
          <a:p>
            <a:pPr>
              <a:lnSpc>
                <a:spcPct val="114000"/>
              </a:lnSpc>
              <a:spcAft>
                <a:spcPts val="844"/>
              </a:spcAft>
            </a:pPr>
            <a:r>
              <a:rPr lang="en-AU" sz="900"/>
              <a:t>Despite the challenges she faced, Sita was determined to forge a brighter future for her children. She joined the Livelihoods and Resilience Program, supported by Caritas Australia and our partner, Caritas Nepal. Sita learnt farming and money skills and soon became a member of a group made up of single women from the community. “The program has helped to improve my relationship with other people in the community. I feel I am being part of the community now,” Sita said.</a:t>
            </a:r>
          </a:p>
          <a:p>
            <a:pPr>
              <a:lnSpc>
                <a:spcPct val="114000"/>
              </a:lnSpc>
              <a:spcAft>
                <a:spcPts val="844"/>
              </a:spcAft>
            </a:pPr>
            <a:endParaRPr lang="en-AU" sz="900"/>
          </a:p>
          <a:p>
            <a:pPr>
              <a:lnSpc>
                <a:spcPct val="114000"/>
              </a:lnSpc>
              <a:spcAft>
                <a:spcPts val="844"/>
              </a:spcAft>
            </a:pPr>
            <a:r>
              <a:rPr lang="en-AU" sz="900"/>
              <a:t>Sita no longer needs to purchase vegetables from the market as she can rely on her own home-grown produce. Her new livestock business is thriving now too and, with a sustainable source of income, she can continue to pay for her children’s education. She has become a respected member of her community and a role model for other single women.</a:t>
            </a:r>
          </a:p>
          <a:p>
            <a:pPr>
              <a:lnSpc>
                <a:spcPct val="114000"/>
              </a:lnSpc>
              <a:spcAft>
                <a:spcPts val="844"/>
              </a:spcAft>
            </a:pPr>
            <a:endParaRPr lang="en-AU" sz="900"/>
          </a:p>
        </p:txBody>
      </p:sp>
      <p:sp>
        <p:nvSpPr>
          <p:cNvPr id="4" name="Slide Number Placeholder 3"/>
          <p:cNvSpPr>
            <a:spLocks noGrp="1"/>
          </p:cNvSpPr>
          <p:nvPr>
            <p:ph type="sldNum" sz="quarter" idx="5"/>
          </p:nvPr>
        </p:nvSpPr>
        <p:spPr/>
        <p:txBody>
          <a:bodyPr/>
          <a:lstStyle/>
          <a:p>
            <a:fld id="{CBA13E7F-FD71-DB40-B9E9-8826BD0F7150}" type="slidenum">
              <a:rPr lang="en-US" smtClean="0"/>
              <a:t>8</a:t>
            </a:fld>
            <a:endParaRPr lang="en-US"/>
          </a:p>
        </p:txBody>
      </p:sp>
    </p:spTree>
    <p:extLst>
      <p:ext uri="{BB962C8B-B14F-4D97-AF65-F5344CB8AC3E}">
        <p14:creationId xmlns:p14="http://schemas.microsoft.com/office/powerpoint/2010/main" val="51425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REFLECT</a:t>
            </a:r>
            <a:r>
              <a:rPr lang="en-AU"/>
              <a:t> </a:t>
            </a:r>
          </a:p>
          <a:p>
            <a:endParaRPr lang="en-AU"/>
          </a:p>
          <a:p>
            <a:pPr marL="342900" marR="0" lvl="0" indent="-342900" algn="l" defTabSz="673503" rtl="0" eaLnBrk="1" fontAlgn="auto" latinLnBrk="0" hangingPunct="1">
              <a:lnSpc>
                <a:spcPts val="2400"/>
              </a:lnSpc>
              <a:spcBef>
                <a:spcPts val="0"/>
              </a:spcBef>
              <a:spcAft>
                <a:spcPts val="1200"/>
              </a:spcAft>
              <a:buClrTx/>
              <a:buSzTx/>
              <a:buFont typeface="Wingdings" panose="05000000000000000000" pitchFamily="2" charset="2"/>
              <a:buChar char="§"/>
              <a:tabLst/>
              <a:defRPr/>
            </a:pPr>
            <a:r>
              <a:rPr lang="en-AU" sz="800"/>
              <a:t>Is there anything weighing you down at the moment? Think of someone you trust that you could talk to about it. </a:t>
            </a:r>
          </a:p>
          <a:p>
            <a:pPr marL="342900" indent="-342900" algn="l">
              <a:lnSpc>
                <a:spcPts val="2400"/>
              </a:lnSpc>
              <a:spcAft>
                <a:spcPts val="1200"/>
              </a:spcAft>
              <a:buFont typeface="Wingdings" panose="05000000000000000000" pitchFamily="2" charset="2"/>
              <a:buChar char="§"/>
            </a:pPr>
            <a:r>
              <a:rPr lang="en-AU" sz="800"/>
              <a:t>Do you know someone whose life feels difficult for them right now? How could you help?</a:t>
            </a:r>
          </a:p>
          <a:p>
            <a:endParaRPr lang="en-AU"/>
          </a:p>
          <a:p>
            <a:r>
              <a:rPr lang="en-AU" i="1"/>
              <a:t>(pause)</a:t>
            </a:r>
          </a:p>
          <a:p>
            <a:endParaRPr lang="en-AU"/>
          </a:p>
          <a:p>
            <a:r>
              <a:rPr lang="en-AU" b="1"/>
              <a:t>RESPOND</a:t>
            </a:r>
          </a:p>
          <a:p>
            <a:endParaRPr lang="en-AU"/>
          </a:p>
          <a:p>
            <a:pPr>
              <a:lnSpc>
                <a:spcPts val="2400"/>
              </a:lnSpc>
              <a:spcAft>
                <a:spcPts val="1200"/>
              </a:spcAft>
            </a:pPr>
            <a:r>
              <a:rPr lang="en-AU" sz="800"/>
              <a:t>Jesus, you feel the weight of heavy burdens and walk with all who struggle. </a:t>
            </a:r>
          </a:p>
          <a:p>
            <a:pPr>
              <a:lnSpc>
                <a:spcPts val="2400"/>
              </a:lnSpc>
              <a:spcAft>
                <a:spcPts val="1200"/>
              </a:spcAft>
            </a:pPr>
            <a:endParaRPr lang="en-AU" sz="800" b="1"/>
          </a:p>
          <a:p>
            <a:pPr>
              <a:lnSpc>
                <a:spcPts val="2400"/>
              </a:lnSpc>
              <a:spcAft>
                <a:spcPts val="1200"/>
              </a:spcAft>
            </a:pPr>
            <a:r>
              <a:rPr lang="en-AU" sz="800" b="1"/>
              <a:t>May we follow the way of solidarity.</a:t>
            </a:r>
            <a:endParaRPr lang="en-AU" sz="800"/>
          </a:p>
        </p:txBody>
      </p:sp>
      <p:sp>
        <p:nvSpPr>
          <p:cNvPr id="4" name="Slide Number Placeholder 3"/>
          <p:cNvSpPr>
            <a:spLocks noGrp="1"/>
          </p:cNvSpPr>
          <p:nvPr>
            <p:ph type="sldNum" sz="quarter" idx="5"/>
          </p:nvPr>
        </p:nvSpPr>
        <p:spPr/>
        <p:txBody>
          <a:bodyPr/>
          <a:lstStyle/>
          <a:p>
            <a:fld id="{CBA13E7F-FD71-DB40-B9E9-8826BD0F7150}" type="slidenum">
              <a:rPr lang="en-US" smtClean="0"/>
              <a:t>9</a:t>
            </a:fld>
            <a:endParaRPr lang="en-US"/>
          </a:p>
        </p:txBody>
      </p:sp>
    </p:spTree>
    <p:extLst>
      <p:ext uri="{BB962C8B-B14F-4D97-AF65-F5344CB8AC3E}">
        <p14:creationId xmlns:p14="http://schemas.microsoft.com/office/powerpoint/2010/main" val="844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3503" rtl="0" eaLnBrk="1" fontAlgn="auto" latinLnBrk="0" hangingPunct="1">
              <a:lnSpc>
                <a:spcPct val="100000"/>
              </a:lnSpc>
              <a:spcBef>
                <a:spcPts val="0"/>
              </a:spcBef>
              <a:spcAft>
                <a:spcPts val="0"/>
              </a:spcAft>
              <a:buClrTx/>
              <a:buSzTx/>
              <a:buFontTx/>
              <a:buNone/>
              <a:tabLst/>
              <a:defRPr/>
            </a:pPr>
            <a:r>
              <a:rPr lang="en-AU" b="1"/>
              <a:t>STATION 3 Jesus falls for the first time</a:t>
            </a:r>
          </a:p>
          <a:p>
            <a:endParaRPr lang="en-AU"/>
          </a:p>
          <a:p>
            <a:pPr>
              <a:lnSpc>
                <a:spcPts val="2400"/>
              </a:lnSpc>
              <a:spcAft>
                <a:spcPts val="1200"/>
              </a:spcAft>
            </a:pPr>
            <a:r>
              <a:rPr lang="en-AU" sz="800"/>
              <a:t>Under the weight of a heavy cross, Jesus stumbles and falls.</a:t>
            </a:r>
            <a:endParaRPr lang="en-US" sz="1050"/>
          </a:p>
          <a:p>
            <a:endParaRPr lang="en-AU"/>
          </a:p>
          <a:p>
            <a:r>
              <a:rPr lang="en-AU" i="1"/>
              <a:t>(pause)</a:t>
            </a:r>
          </a:p>
          <a:p>
            <a:endParaRPr lang="en-AU"/>
          </a:p>
          <a:p>
            <a:pPr>
              <a:lnSpc>
                <a:spcPts val="2400"/>
              </a:lnSpc>
              <a:spcAft>
                <a:spcPts val="1200"/>
              </a:spcAft>
            </a:pPr>
            <a:r>
              <a:rPr lang="en-AU" sz="800"/>
              <a:t>Jesus understands how uncertain we can feel when life becomes challenging. Sometimes, the combination of such things as living with a disability, not having enough money to buy what you need, or living far from hospitals or schools make life especially challenging. </a:t>
            </a:r>
          </a:p>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t>10</a:t>
            </a:fld>
            <a:endParaRPr lang="en-US"/>
          </a:p>
        </p:txBody>
      </p:sp>
    </p:spTree>
    <p:extLst>
      <p:ext uri="{BB962C8B-B14F-4D97-AF65-F5344CB8AC3E}">
        <p14:creationId xmlns:p14="http://schemas.microsoft.com/office/powerpoint/2010/main" val="1275946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1759" y="0"/>
            <a:ext cx="9906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680797" y="2474338"/>
            <a:ext cx="8544409" cy="535777"/>
          </a:xfrm>
          <a:prstGeom prst="rect">
            <a:avLst/>
          </a:prstGeom>
        </p:spPr>
        <p:txBody>
          <a:bodyPr/>
          <a:lstStyle>
            <a:lvl1pPr>
              <a:defRPr sz="2812"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cxnSp>
        <p:nvCxnSpPr>
          <p:cNvPr id="31" name="Straight Connector 30">
            <a:extLst>
              <a:ext uri="{FF2B5EF4-FFF2-40B4-BE49-F238E27FC236}">
                <a16:creationId xmlns:a16="http://schemas.microsoft.com/office/drawing/2014/main" id="{6FF576D0-633B-964B-B0CF-620C7B923433}"/>
              </a:ext>
            </a:extLst>
          </p:cNvPr>
          <p:cNvCxnSpPr/>
          <p:nvPr/>
        </p:nvCxnSpPr>
        <p:spPr>
          <a:xfrm>
            <a:off x="680795" y="3170853"/>
            <a:ext cx="7255371" cy="0"/>
          </a:xfrm>
          <a:prstGeom prst="line">
            <a:avLst/>
          </a:prstGeom>
          <a:ln w="47625">
            <a:solidFill>
              <a:srgbClr val="E5DBCB"/>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54C216-3735-E445-A234-EBC3E5324E0E}"/>
              </a:ext>
            </a:extLst>
          </p:cNvPr>
          <p:cNvPicPr>
            <a:picLocks noChangeAspect="1"/>
          </p:cNvPicPr>
          <p:nvPr/>
        </p:nvPicPr>
        <p:blipFill>
          <a:blip r:embed="rId3"/>
          <a:stretch>
            <a:fillRect/>
          </a:stretch>
        </p:blipFill>
        <p:spPr>
          <a:xfrm>
            <a:off x="8692951" y="6468983"/>
            <a:ext cx="922207" cy="252851"/>
          </a:xfrm>
          <a:prstGeom prst="rect">
            <a:avLst/>
          </a:prstGeom>
        </p:spPr>
      </p:pic>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694868" y="3331593"/>
            <a:ext cx="6245665" cy="399604"/>
          </a:xfrm>
          <a:prstGeom prst="rect">
            <a:avLst/>
          </a:prstGeom>
        </p:spPr>
        <p:txBody>
          <a:bodyPr/>
          <a:lstStyle>
            <a:lvl1pPr>
              <a:defRPr sz="1969" b="0" i="0">
                <a:solidFill>
                  <a:srgbClr val="E5DBCB"/>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8033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6AF932-C907-F244-89A1-2F0122D48F67}"/>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3879206" y="1792367"/>
            <a:ext cx="5577989"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8" name="Text Placeholder 3">
            <a:extLst>
              <a:ext uri="{FF2B5EF4-FFF2-40B4-BE49-F238E27FC236}">
                <a16:creationId xmlns:a16="http://schemas.microsoft.com/office/drawing/2014/main" id="{CA987DEA-1BAA-9A4A-9807-BE878F8FA9A7}"/>
              </a:ext>
            </a:extLst>
          </p:cNvPr>
          <p:cNvSpPr>
            <a:spLocks noGrp="1"/>
          </p:cNvSpPr>
          <p:nvPr>
            <p:ph type="body" sz="half" idx="10"/>
          </p:nvPr>
        </p:nvSpPr>
        <p:spPr>
          <a:xfrm>
            <a:off x="448805" y="1745361"/>
            <a:ext cx="2670038"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16947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ound Diagonal Corner Rectangle 14">
            <a:extLst>
              <a:ext uri="{FF2B5EF4-FFF2-40B4-BE49-F238E27FC236}">
                <a16:creationId xmlns:a16="http://schemas.microsoft.com/office/drawing/2014/main" id="{B169922D-317A-F04E-9D2E-6B0E4401DA11}"/>
              </a:ext>
            </a:extLst>
          </p:cNvPr>
          <p:cNvSpPr/>
          <p:nvPr/>
        </p:nvSpPr>
        <p:spPr>
          <a:xfrm flipH="1">
            <a:off x="-5" y="1"/>
            <a:ext cx="9429277"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3559969" y="1567162"/>
            <a:ext cx="2777976"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6658820" y="1567162"/>
            <a:ext cx="2777976"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461118" y="1567161"/>
            <a:ext cx="2777976"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476728"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3572941"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6658112" y="5843676"/>
            <a:ext cx="2771160"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80" indent="0">
              <a:buFontTx/>
              <a:buNone/>
              <a:defRPr sz="738">
                <a:latin typeface=""/>
              </a:defRPr>
            </a:lvl2pPr>
            <a:lvl3pPr marL="482161" indent="0">
              <a:buFontTx/>
              <a:buNone/>
              <a:defRPr sz="738">
                <a:latin typeface=""/>
              </a:defRPr>
            </a:lvl3pPr>
            <a:lvl4pPr marL="723242" indent="0">
              <a:buFontTx/>
              <a:buNone/>
              <a:defRPr sz="738">
                <a:latin typeface=""/>
              </a:defRPr>
            </a:lvl4pPr>
            <a:lvl5pPr marL="964323" indent="0">
              <a:buFontTx/>
              <a:buNone/>
              <a:defRPr sz="738">
                <a:latin typeface=""/>
              </a:defRPr>
            </a:lvl5pPr>
          </a:lstStyle>
          <a:p>
            <a:pPr lvl="0"/>
            <a:r>
              <a:rPr lang="en-GB"/>
              <a:t>Click to edit Master text styles</a:t>
            </a:r>
          </a:p>
        </p:txBody>
      </p:sp>
      <p:sp>
        <p:nvSpPr>
          <p:cNvPr id="11" name="Title 1">
            <a:extLst>
              <a:ext uri="{FF2B5EF4-FFF2-40B4-BE49-F238E27FC236}">
                <a16:creationId xmlns:a16="http://schemas.microsoft.com/office/drawing/2014/main" id="{FE214036-393C-6E45-93BE-70014E745DFB}"/>
              </a:ext>
            </a:extLst>
          </p:cNvPr>
          <p:cNvSpPr>
            <a:spLocks noGrp="1"/>
          </p:cNvSpPr>
          <p:nvPr>
            <p:ph type="title"/>
          </p:nvPr>
        </p:nvSpPr>
        <p:spPr>
          <a:xfrm>
            <a:off x="461119" y="334863"/>
            <a:ext cx="6000989"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00267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475190" y="1552548"/>
            <a:ext cx="8947119" cy="4394624"/>
          </a:xfrm>
          <a:prstGeom prst="rect">
            <a:avLst/>
          </a:prstGeo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5" y="1"/>
            <a:ext cx="9429277"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461119" y="334863"/>
            <a:ext cx="7844681" cy="562570"/>
          </a:xfrm>
          <a:prstGeom prst="rect">
            <a:avLst/>
          </a:prstGeom>
        </p:spPr>
        <p:txBody>
          <a:bodyPr anchor="ctr"/>
          <a:lstStyle>
            <a:lvl1pPr>
              <a:defRPr sz="3800"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136618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1"/>
            <a:ext cx="9906000" cy="632221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37136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2000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131B86B-5DA7-AB4A-AAED-D96B75551E2E}"/>
              </a:ext>
            </a:extLst>
          </p:cNvPr>
          <p:cNvPicPr>
            <a:picLocks noChangeAspect="1"/>
          </p:cNvPicPr>
          <p:nvPr/>
        </p:nvPicPr>
        <p:blipFill>
          <a:blip r:embed="rId2"/>
          <a:stretch>
            <a:fillRect/>
          </a:stretch>
        </p:blipFill>
        <p:spPr>
          <a:xfrm>
            <a:off x="8319492" y="6262141"/>
            <a:ext cx="1188554" cy="325879"/>
          </a:xfrm>
          <a:prstGeom prst="rect">
            <a:avLst/>
          </a:prstGeom>
        </p:spPr>
      </p:pic>
      <p:pic>
        <p:nvPicPr>
          <p:cNvPr id="9" name="Picture 8">
            <a:extLst>
              <a:ext uri="{FF2B5EF4-FFF2-40B4-BE49-F238E27FC236}">
                <a16:creationId xmlns:a16="http://schemas.microsoft.com/office/drawing/2014/main" id="{6BEB165E-C50A-7D45-A58F-8EBF3F2F8BDF}"/>
              </a:ext>
            </a:extLst>
          </p:cNvPr>
          <p:cNvPicPr>
            <a:picLocks noChangeAspect="1"/>
          </p:cNvPicPr>
          <p:nvPr userDrawn="1"/>
        </p:nvPicPr>
        <p:blipFill>
          <a:blip r:embed="rId2"/>
          <a:stretch>
            <a:fillRect/>
          </a:stretch>
        </p:blipFill>
        <p:spPr>
          <a:xfrm>
            <a:off x="8319492" y="6262141"/>
            <a:ext cx="1188554" cy="325879"/>
          </a:xfrm>
          <a:prstGeom prst="rect">
            <a:avLst/>
          </a:prstGeom>
        </p:spPr>
      </p:pic>
    </p:spTree>
    <p:extLst>
      <p:ext uri="{BB962C8B-B14F-4D97-AF65-F5344CB8AC3E}">
        <p14:creationId xmlns:p14="http://schemas.microsoft.com/office/powerpoint/2010/main" val="128192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9906000" cy="22860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932"/>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286001"/>
            <a:ext cx="9906000" cy="3807150"/>
          </a:xfrm>
          <a:prstGeom prst="rect">
            <a:avLst/>
          </a:prstGeom>
        </p:spPr>
        <p:txBody>
          <a:bodyPr/>
          <a:lstStyle/>
          <a:p>
            <a:r>
              <a:rPr lang="en-GB"/>
              <a:t>Click icon to add picture</a:t>
            </a:r>
            <a:endParaRPr lang="en-US"/>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367607" y="1232298"/>
            <a:ext cx="8544409" cy="482203"/>
          </a:xfrm>
          <a:prstGeom prst="rect">
            <a:avLst/>
          </a:prstGeom>
        </p:spPr>
        <p:txBody>
          <a:bodyPr anchor="ctr"/>
          <a:lstStyle>
            <a:lvl1pPr>
              <a:defRPr sz="3800"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210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720000"/>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9906000" cy="2286000"/>
          </a:xfrm>
          <a:prstGeom prst="rect">
            <a:avLst/>
          </a:prstGeom>
        </p:spPr>
        <p:txBody>
          <a:bodyPr/>
          <a:lstStyle/>
          <a:p>
            <a:r>
              <a:rPr lang="en-GB"/>
              <a:t>Click icon to add picture</a:t>
            </a:r>
            <a:endParaRPr lang="en-US"/>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680797" y="2625328"/>
            <a:ext cx="8544409" cy="482203"/>
          </a:xfrm>
          <a:prstGeom prst="rect">
            <a:avLst/>
          </a:prstGeom>
        </p:spPr>
        <p:txBody>
          <a:bodyPr/>
          <a:lstStyle>
            <a:lvl1pPr>
              <a:defRPr sz="2672"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694868" y="3331593"/>
            <a:ext cx="6245665" cy="399604"/>
          </a:xfrm>
          <a:prstGeom prst="rect">
            <a:avLst/>
          </a:prstGeom>
        </p:spPr>
        <p:txBody>
          <a:bodyPr/>
          <a:lstStyle>
            <a:lvl1pPr>
              <a:defRPr sz="1969" b="0" i="0">
                <a:solidFill>
                  <a:srgbClr val="E5DBCB"/>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009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0" y="1"/>
            <a:ext cx="3495638"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4144615" y="1821657"/>
            <a:ext cx="5289307" cy="14343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932"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4144615" y="1792367"/>
            <a:ext cx="504552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21" name="Text Placeholder 3">
            <a:extLst>
              <a:ext uri="{FF2B5EF4-FFF2-40B4-BE49-F238E27FC236}">
                <a16:creationId xmlns:a16="http://schemas.microsoft.com/office/drawing/2014/main" id="{F5F276B7-317A-5B4E-BE55-C6B50CE8515B}"/>
              </a:ext>
            </a:extLst>
          </p:cNvPr>
          <p:cNvSpPr>
            <a:spLocks noGrp="1"/>
          </p:cNvSpPr>
          <p:nvPr>
            <p:ph type="body" sz="half" idx="10"/>
          </p:nvPr>
        </p:nvSpPr>
        <p:spPr>
          <a:xfrm>
            <a:off x="448807" y="1745361"/>
            <a:ext cx="2576464" cy="3811860"/>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239443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0" y="1"/>
            <a:ext cx="3495638"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3495880" y="1"/>
            <a:ext cx="6410120" cy="6322219"/>
          </a:xfrm>
          <a:prstGeom prst="rect">
            <a:avLst/>
          </a:prstGeom>
        </p:spPr>
        <p:txBody>
          <a:bodyPr/>
          <a:lstStyle/>
          <a:p>
            <a:r>
              <a:rPr lang="en-GB"/>
              <a:t>Click icon to add picture</a:t>
            </a:r>
            <a:endParaRPr lang="en-US"/>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448807" y="1745361"/>
            <a:ext cx="2576464" cy="3811860"/>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149391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1"/>
            <a:ext cx="4952999" cy="609599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448807" y="1600200"/>
            <a:ext cx="4039851" cy="4201811"/>
          </a:xfrm>
          <a:prstGeom prst="rect">
            <a:avLst/>
          </a:prstGeom>
        </p:spPr>
        <p:txBody>
          <a:bodyPr/>
          <a:lstStyle>
            <a:lvl1pPr marL="0" indent="0">
              <a:buNone/>
              <a:defRPr sz="2400">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5429948" y="1600200"/>
            <a:ext cx="4039851" cy="4201811"/>
          </a:xfrm>
          <a:prstGeom prst="rect">
            <a:avLst/>
          </a:prstGeo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354576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1"/>
            <a:ext cx="4952999" cy="632221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461118" y="365003"/>
            <a:ext cx="3272980" cy="947663"/>
          </a:xfrm>
          <a:prstGeom prst="rect">
            <a:avLst/>
          </a:prstGeom>
        </p:spPr>
        <p:txBody>
          <a:bodyPr/>
          <a:lstStyle>
            <a:lvl1pPr>
              <a:defRPr sz="2672" b="1">
                <a:solidFill>
                  <a:srgbClr val="41404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448807" y="1745362"/>
            <a:ext cx="4039851" cy="4201811"/>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5401805" y="1745361"/>
            <a:ext cx="4070927" cy="4201811"/>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7373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1"/>
            <a:ext cx="9906000" cy="6322219"/>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932">
              <a:solidFill>
                <a:srgbClr val="7D9292"/>
              </a:solidFill>
            </a:endParaRPr>
          </a:p>
        </p:txBody>
      </p:sp>
      <p:sp>
        <p:nvSpPr>
          <p:cNvPr id="9" name="object 10">
            <a:extLst>
              <a:ext uri="{FF2B5EF4-FFF2-40B4-BE49-F238E27FC236}">
                <a16:creationId xmlns:a16="http://schemas.microsoft.com/office/drawing/2014/main" id="{271C3A81-C965-1144-84FE-37FF060858B9}"/>
              </a:ext>
            </a:extLst>
          </p:cNvPr>
          <p:cNvSpPr/>
          <p:nvPr/>
        </p:nvSpPr>
        <p:spPr>
          <a:xfrm>
            <a:off x="461119" y="817067"/>
            <a:ext cx="8961191" cy="5076527"/>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932"/>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461119" y="254496"/>
            <a:ext cx="6000989"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889992" y="1339454"/>
            <a:ext cx="8009930" cy="412551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Tree>
    <p:extLst>
      <p:ext uri="{BB962C8B-B14F-4D97-AF65-F5344CB8AC3E}">
        <p14:creationId xmlns:p14="http://schemas.microsoft.com/office/powerpoint/2010/main" val="1538194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425649" y="1792367"/>
            <a:ext cx="9054703"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40" indent="0">
              <a:buNone/>
              <a:defRPr sz="984"/>
            </a:lvl2pPr>
            <a:lvl3pPr marL="642882" indent="0">
              <a:buNone/>
              <a:defRPr sz="844"/>
            </a:lvl3pPr>
            <a:lvl4pPr marL="964323" indent="0">
              <a:buNone/>
              <a:defRPr sz="703"/>
            </a:lvl4pPr>
            <a:lvl5pPr marL="1285763" indent="0">
              <a:buNone/>
              <a:defRPr sz="703"/>
            </a:lvl5pPr>
            <a:lvl6pPr marL="1607205" indent="0">
              <a:buNone/>
              <a:defRPr sz="703"/>
            </a:lvl6pPr>
            <a:lvl7pPr marL="1928645" indent="0">
              <a:buNone/>
              <a:defRPr sz="703"/>
            </a:lvl7pPr>
            <a:lvl8pPr marL="2250086" indent="0">
              <a:buNone/>
              <a:defRPr sz="703"/>
            </a:lvl8pPr>
            <a:lvl9pPr marL="2571527"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461119" y="750094"/>
            <a:ext cx="6000989"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95310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096000"/>
            <a:ext cx="9906000" cy="762001"/>
          </a:xfrm>
          <a:prstGeom prst="rect">
            <a:avLst/>
          </a:prstGeom>
          <a:solidFill>
            <a:srgbClr val="7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2"/>
          </a:p>
        </p:txBody>
      </p:sp>
      <p:pic>
        <p:nvPicPr>
          <p:cNvPr id="6" name="Picture 5">
            <a:extLst>
              <a:ext uri="{FF2B5EF4-FFF2-40B4-BE49-F238E27FC236}">
                <a16:creationId xmlns:a16="http://schemas.microsoft.com/office/drawing/2014/main" id="{4C588E99-F4FA-4E04-944C-118A979B0542}"/>
              </a:ext>
            </a:extLst>
          </p:cNvPr>
          <p:cNvPicPr>
            <a:picLocks noChangeAspect="1"/>
          </p:cNvPicPr>
          <p:nvPr userDrawn="1"/>
        </p:nvPicPr>
        <p:blipFill>
          <a:blip r:embed="rId17"/>
          <a:stretch>
            <a:fillRect/>
          </a:stretch>
        </p:blipFill>
        <p:spPr>
          <a:xfrm>
            <a:off x="8382000" y="6324600"/>
            <a:ext cx="1212001" cy="360000"/>
          </a:xfrm>
          <a:prstGeom prst="rect">
            <a:avLst/>
          </a:prstGeom>
        </p:spPr>
      </p:pic>
    </p:spTree>
    <p:extLst>
      <p:ext uri="{BB962C8B-B14F-4D97-AF65-F5344CB8AC3E}">
        <p14:creationId xmlns:p14="http://schemas.microsoft.com/office/powerpoint/2010/main" val="810033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40" eaLnBrk="1" hangingPunct="1">
        <a:defRPr>
          <a:latin typeface="+mn-lt"/>
          <a:ea typeface="+mn-ea"/>
          <a:cs typeface="+mn-cs"/>
        </a:defRPr>
      </a:lvl2pPr>
      <a:lvl3pPr marL="642882" eaLnBrk="1" hangingPunct="1">
        <a:defRPr>
          <a:latin typeface="+mn-lt"/>
          <a:ea typeface="+mn-ea"/>
          <a:cs typeface="+mn-cs"/>
        </a:defRPr>
      </a:lvl3pPr>
      <a:lvl4pPr marL="964323" eaLnBrk="1" hangingPunct="1">
        <a:defRPr>
          <a:latin typeface="+mn-lt"/>
          <a:ea typeface="+mn-ea"/>
          <a:cs typeface="+mn-cs"/>
        </a:defRPr>
      </a:lvl4pPr>
      <a:lvl5pPr marL="1285763" eaLnBrk="1" hangingPunct="1">
        <a:defRPr>
          <a:latin typeface="+mn-lt"/>
          <a:ea typeface="+mn-ea"/>
          <a:cs typeface="+mn-cs"/>
        </a:defRPr>
      </a:lvl5pPr>
      <a:lvl6pPr marL="1607205" eaLnBrk="1" hangingPunct="1">
        <a:defRPr>
          <a:latin typeface="+mn-lt"/>
          <a:ea typeface="+mn-ea"/>
          <a:cs typeface="+mn-cs"/>
        </a:defRPr>
      </a:lvl6pPr>
      <a:lvl7pPr marL="1928645" eaLnBrk="1" hangingPunct="1">
        <a:defRPr>
          <a:latin typeface="+mn-lt"/>
          <a:ea typeface="+mn-ea"/>
          <a:cs typeface="+mn-cs"/>
        </a:defRPr>
      </a:lvl7pPr>
      <a:lvl8pPr marL="2250086" eaLnBrk="1" hangingPunct="1">
        <a:defRPr>
          <a:latin typeface="+mn-lt"/>
          <a:ea typeface="+mn-ea"/>
          <a:cs typeface="+mn-cs"/>
        </a:defRPr>
      </a:lvl8pPr>
      <a:lvl9pPr marL="2571527" eaLnBrk="1" hangingPunct="1">
        <a:defRPr>
          <a:latin typeface="+mn-lt"/>
          <a:ea typeface="+mn-ea"/>
          <a:cs typeface="+mn-cs"/>
        </a:defRPr>
      </a:lvl9pPr>
    </p:bodyStyle>
    <p:otherStyle>
      <a:lvl1pPr marL="0" eaLnBrk="1" hangingPunct="1">
        <a:defRPr>
          <a:latin typeface="+mn-lt"/>
          <a:ea typeface="+mn-ea"/>
          <a:cs typeface="+mn-cs"/>
        </a:defRPr>
      </a:lvl1pPr>
      <a:lvl2pPr marL="321440" eaLnBrk="1" hangingPunct="1">
        <a:defRPr>
          <a:latin typeface="+mn-lt"/>
          <a:ea typeface="+mn-ea"/>
          <a:cs typeface="+mn-cs"/>
        </a:defRPr>
      </a:lvl2pPr>
      <a:lvl3pPr marL="642882" eaLnBrk="1" hangingPunct="1">
        <a:defRPr>
          <a:latin typeface="+mn-lt"/>
          <a:ea typeface="+mn-ea"/>
          <a:cs typeface="+mn-cs"/>
        </a:defRPr>
      </a:lvl3pPr>
      <a:lvl4pPr marL="964323" eaLnBrk="1" hangingPunct="1">
        <a:defRPr>
          <a:latin typeface="+mn-lt"/>
          <a:ea typeface="+mn-ea"/>
          <a:cs typeface="+mn-cs"/>
        </a:defRPr>
      </a:lvl4pPr>
      <a:lvl5pPr marL="1285763" eaLnBrk="1" hangingPunct="1">
        <a:defRPr>
          <a:latin typeface="+mn-lt"/>
          <a:ea typeface="+mn-ea"/>
          <a:cs typeface="+mn-cs"/>
        </a:defRPr>
      </a:lvl5pPr>
      <a:lvl6pPr marL="1607205" eaLnBrk="1" hangingPunct="1">
        <a:defRPr>
          <a:latin typeface="+mn-lt"/>
          <a:ea typeface="+mn-ea"/>
          <a:cs typeface="+mn-cs"/>
        </a:defRPr>
      </a:lvl6pPr>
      <a:lvl7pPr marL="1928645" eaLnBrk="1" hangingPunct="1">
        <a:defRPr>
          <a:latin typeface="+mn-lt"/>
          <a:ea typeface="+mn-ea"/>
          <a:cs typeface="+mn-cs"/>
        </a:defRPr>
      </a:lvl7pPr>
      <a:lvl8pPr marL="2250086" eaLnBrk="1" hangingPunct="1">
        <a:defRPr>
          <a:latin typeface="+mn-lt"/>
          <a:ea typeface="+mn-ea"/>
          <a:cs typeface="+mn-cs"/>
        </a:defRPr>
      </a:lvl8pPr>
      <a:lvl9pPr marL="2571527"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1B9BBE-FEDC-CB44-8322-C00532749276}"/>
              </a:ext>
            </a:extLst>
          </p:cNvPr>
          <p:cNvSpPr>
            <a:spLocks noGrp="1"/>
          </p:cNvSpPr>
          <p:nvPr>
            <p:ph type="title"/>
          </p:nvPr>
        </p:nvSpPr>
        <p:spPr/>
        <p:txBody>
          <a:bodyPr lIns="91440" tIns="45720" rIns="91440" bIns="45720" anchor="ctr"/>
          <a:lstStyle/>
          <a:p>
            <a:r>
              <a:rPr lang="en-US" sz="3800" dirty="0">
                <a:latin typeface="Arial"/>
                <a:cs typeface="Arial"/>
              </a:rPr>
              <a:t>The Way of the Cross</a:t>
            </a:r>
            <a:br>
              <a:rPr lang="en-US" dirty="0">
                <a:latin typeface="Arial"/>
                <a:cs typeface="Arial"/>
              </a:rPr>
            </a:br>
            <a:r>
              <a:rPr lang="en-US" sz="2000" dirty="0">
                <a:latin typeface="Arial"/>
                <a:cs typeface="Arial"/>
              </a:rPr>
              <a:t>for Primary Schools</a:t>
            </a:r>
            <a:endParaRPr lang="en-US" sz="2000" dirty="0"/>
          </a:p>
        </p:txBody>
      </p:sp>
      <p:pic>
        <p:nvPicPr>
          <p:cNvPr id="8" name="Picture Placeholder 7" descr="The hand of a woman swirling grains of rice in a shallow, woven basket on the floor.">
            <a:extLst>
              <a:ext uri="{FF2B5EF4-FFF2-40B4-BE49-F238E27FC236}">
                <a16:creationId xmlns:a16="http://schemas.microsoft.com/office/drawing/2014/main" id="{1A6A5785-8983-4C9D-A8DC-4AE6D5EF4D7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828391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533400"/>
            <a:ext cx="4143375" cy="947663"/>
          </a:xfrm>
        </p:spPr>
        <p:txBody>
          <a:bodyPr/>
          <a:lstStyle/>
          <a:p>
            <a:r>
              <a:rPr lang="en-US" sz="3200"/>
              <a:t>Station 3 </a:t>
            </a:r>
            <a:br>
              <a:rPr lang="en-US" sz="3200"/>
            </a:br>
            <a:r>
              <a:rPr lang="en-US" sz="2400"/>
              <a:t>Jesus falls for the first time</a:t>
            </a:r>
            <a:endParaRPr lang="en-US" sz="32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Under the weight of a heavy cross, Jesus stumbles and falls.</a:t>
            </a:r>
            <a:endParaRPr lang="en-US"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understands how uncertain we can feel when life becomes challenging. Sometimes, the combination of such things as living with a disability, not having enough money to buy what you need, or living far from hospitals or schools make life especially challenging. </a:t>
            </a:r>
          </a:p>
          <a:p>
            <a:pPr>
              <a:lnSpc>
                <a:spcPts val="2400"/>
              </a:lnSpc>
              <a:spcAft>
                <a:spcPts val="1200"/>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15654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man, Biru, sits on a low wooden stool in front of a bicycle wheel in a remote village in India. &#10;">
            <a:extLst>
              <a:ext uri="{FF2B5EF4-FFF2-40B4-BE49-F238E27FC236}">
                <a16:creationId xmlns:a16="http://schemas.microsoft.com/office/drawing/2014/main" id="{E77B86A8-9071-480E-AC53-0618EE6C7D8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4" name="Title 3">
            <a:extLst>
              <a:ext uri="{FF2B5EF4-FFF2-40B4-BE49-F238E27FC236}">
                <a16:creationId xmlns:a16="http://schemas.microsoft.com/office/drawing/2014/main" id="{29DE0B33-870A-4CF9-B6EE-A248D65267D5}"/>
              </a:ext>
            </a:extLst>
          </p:cNvPr>
          <p:cNvSpPr txBox="1">
            <a:spLocks/>
          </p:cNvSpPr>
          <p:nvPr/>
        </p:nvSpPr>
        <p:spPr>
          <a:xfrm>
            <a:off x="457200" y="395400"/>
            <a:ext cx="3792415"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Biru’s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10" name="Title 3">
            <a:extLst>
              <a:ext uri="{FF2B5EF4-FFF2-40B4-BE49-F238E27FC236}">
                <a16:creationId xmlns:a16="http://schemas.microsoft.com/office/drawing/2014/main" id="{AE379742-A4BB-4341-BAB5-940862D0DD80}"/>
              </a:ext>
            </a:extLst>
          </p:cNvPr>
          <p:cNvSpPr txBox="1">
            <a:spLocks/>
          </p:cNvSpPr>
          <p:nvPr/>
        </p:nvSpPr>
        <p:spPr>
          <a:xfrm>
            <a:off x="457200" y="6248400"/>
            <a:ext cx="6858000" cy="450000"/>
          </a:xfrm>
          <a:prstGeom prst="rect">
            <a:avLst/>
          </a:prstGeom>
          <a:noFill/>
        </p:spPr>
        <p:txBody>
          <a:bodyPr anchor="ctr"/>
          <a:lstStyle>
            <a:lvl1pPr eaLnBrk="1" hangingPunct="1">
              <a:defRPr baseline="0">
                <a:latin typeface="+mj-lt"/>
                <a:ea typeface="+mj-ea"/>
                <a:cs typeface="+mj-cs"/>
              </a:defRPr>
            </a:lvl1pPr>
          </a:lstStyle>
          <a:p>
            <a:r>
              <a:rPr lang="en-US" sz="1100" err="1">
                <a:solidFill>
                  <a:schemeClr val="bg1"/>
                </a:solidFill>
                <a:latin typeface="Roboto" pitchFamily="2" charset="0"/>
                <a:ea typeface="Roboto" pitchFamily="2" charset="0"/>
              </a:rPr>
              <a:t>Biru</a:t>
            </a:r>
            <a:r>
              <a:rPr lang="en-US" sz="1100">
                <a:solidFill>
                  <a:schemeClr val="bg1"/>
                </a:solidFill>
                <a:latin typeface="Roboto" pitchFamily="2" charset="0"/>
                <a:ea typeface="Roboto" pitchFamily="2" charset="0"/>
              </a:rPr>
              <a:t> is seen working at his bicycle repair shop outside his home. He gained support and skills needed to establish his own business through the entrepreneurship and livelihoods training program, run by Caritas Australia’s partner, Caritas India. Photo: Sameer Bara​</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4194959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Can you think of a time when you achieved something you didn’t expect to? What or who helped you achieve it? </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lift up all who stumble or feel left out. </a:t>
            </a:r>
          </a:p>
          <a:p>
            <a:pPr>
              <a:lnSpc>
                <a:spcPts val="2400"/>
              </a:lnSpc>
              <a:spcAft>
                <a:spcPts val="1200"/>
              </a:spcAft>
            </a:pPr>
            <a:r>
              <a:rPr lang="en-AU" sz="2000" b="1"/>
              <a:t>May we follow the way of dignity.</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543077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533400"/>
            <a:ext cx="4143375" cy="947663"/>
          </a:xfrm>
        </p:spPr>
        <p:txBody>
          <a:bodyPr/>
          <a:lstStyle/>
          <a:p>
            <a:r>
              <a:rPr lang="en-US" sz="3200"/>
              <a:t>Station 4 </a:t>
            </a:r>
            <a:br>
              <a:rPr lang="en-US" sz="3200"/>
            </a:br>
            <a:r>
              <a:rPr lang="en-US" sz="2400"/>
              <a:t>Jesus meets his mother</a:t>
            </a:r>
            <a:endParaRPr lang="en-US" sz="32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dirty="0"/>
              <a:t>On the way, Jesus meets his mother. Out of deep love and utter sadness at watching her son suffer, Mary comforts him.</a:t>
            </a:r>
            <a:endParaRPr lang="en-US" sz="3200"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dirty="0"/>
              <a:t>Jesus knew that love brings comfort in times of suffering. Mary knew it too. Even while Jesus was on the cross, he showed love for his mother by connecting her with his dear friend John, who made a place for her in his home. </a:t>
            </a:r>
          </a:p>
          <a:p>
            <a:pPr>
              <a:lnSpc>
                <a:spcPts val="2400"/>
              </a:lnSpc>
              <a:spcAft>
                <a:spcPts val="1200"/>
              </a:spcAft>
            </a:pPr>
            <a:endParaRPr lang="en-AU" sz="2000" dirty="0"/>
          </a:p>
          <a:p>
            <a:pPr>
              <a:lnSpc>
                <a:spcPts val="2400"/>
              </a:lnSpc>
              <a:spcAft>
                <a:spcPts val="1200"/>
              </a:spcAft>
            </a:pPr>
            <a:endParaRPr lang="en-AU" sz="2000" dirty="0"/>
          </a:p>
          <a:p>
            <a:endParaRPr lang="en-US" dirty="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309216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woman talks to four Elders.">
            <a:extLst>
              <a:ext uri="{FF2B5EF4-FFF2-40B4-BE49-F238E27FC236}">
                <a16:creationId xmlns:a16="http://schemas.microsoft.com/office/drawing/2014/main" id="{5ECD6EA0-E0E1-40C7-BA30-90B34DAEA94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0"/>
            <a:ext cx="9906000" cy="6095999"/>
          </a:xfrm>
        </p:spPr>
      </p:pic>
      <p:sp>
        <p:nvSpPr>
          <p:cNvPr id="4" name="Title 3">
            <a:extLst>
              <a:ext uri="{FF2B5EF4-FFF2-40B4-BE49-F238E27FC236}">
                <a16:creationId xmlns:a16="http://schemas.microsoft.com/office/drawing/2014/main" id="{0AF80406-7DB0-4B35-A94A-B558FD28B5E5}"/>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Tereesa’s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9" name="Title 3">
            <a:extLst>
              <a:ext uri="{FF2B5EF4-FFF2-40B4-BE49-F238E27FC236}">
                <a16:creationId xmlns:a16="http://schemas.microsoft.com/office/drawing/2014/main" id="{0BE161C5-F019-4921-A12D-12F528A504B3}"/>
              </a:ext>
            </a:extLst>
          </p:cNvPr>
          <p:cNvSpPr txBox="1">
            <a:spLocks/>
          </p:cNvSpPr>
          <p:nvPr/>
        </p:nvSpPr>
        <p:spPr>
          <a:xfrm>
            <a:off x="457200" y="6248400"/>
            <a:ext cx="6858000" cy="450000"/>
          </a:xfrm>
          <a:prstGeom prst="rect">
            <a:avLst/>
          </a:prstGeom>
          <a:noFill/>
        </p:spPr>
        <p:txBody>
          <a:bodyPr anchor="ctr"/>
          <a:lstStyle>
            <a:lvl1pPr eaLnBrk="1" hangingPunct="1">
              <a:defRPr baseline="0">
                <a:latin typeface="+mj-lt"/>
                <a:ea typeface="+mj-ea"/>
                <a:cs typeface="+mj-cs"/>
              </a:defRPr>
            </a:lvl1pPr>
          </a:lstStyle>
          <a:p>
            <a:r>
              <a:rPr lang="en-US" sz="1100" err="1">
                <a:solidFill>
                  <a:schemeClr val="bg1"/>
                </a:solidFill>
                <a:latin typeface="Roboto" pitchFamily="2" charset="0"/>
                <a:ea typeface="Roboto" pitchFamily="2" charset="0"/>
              </a:rPr>
              <a:t>Tereesa</a:t>
            </a:r>
            <a:r>
              <a:rPr lang="en-US" sz="1100">
                <a:solidFill>
                  <a:schemeClr val="bg1"/>
                </a:solidFill>
                <a:latin typeface="Roboto" pitchFamily="2" charset="0"/>
                <a:ea typeface="Roboto" pitchFamily="2" charset="0"/>
              </a:rPr>
              <a:t> chats with some of the founding Elders during the weekly Elders Gathering at </a:t>
            </a:r>
            <a:r>
              <a:rPr lang="en-US" sz="1100" err="1">
                <a:solidFill>
                  <a:schemeClr val="bg1"/>
                </a:solidFill>
                <a:latin typeface="Roboto" pitchFamily="2" charset="0"/>
                <a:ea typeface="Roboto" pitchFamily="2" charset="0"/>
              </a:rPr>
              <a:t>Baabayn</a:t>
            </a:r>
            <a:r>
              <a:rPr lang="en-US" sz="1100">
                <a:solidFill>
                  <a:schemeClr val="bg1"/>
                </a:solidFill>
                <a:latin typeface="Roboto" pitchFamily="2" charset="0"/>
                <a:ea typeface="Roboto" pitchFamily="2" charset="0"/>
              </a:rPr>
              <a:t> Aboriginal Corporation in Western Sydney. Photo: Richard Wainwright/Caritas Australia</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75902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ct val="114000"/>
              </a:lnSpc>
              <a:spcAft>
                <a:spcPts val="844"/>
              </a:spcAft>
              <a:buFont typeface="Wingdings" panose="05000000000000000000" pitchFamily="2" charset="2"/>
              <a:buChar char="§"/>
            </a:pPr>
            <a:r>
              <a:rPr lang="en-AU" sz="2000"/>
              <a:t>Think of a group or community that you are a part of. What things help you to feel like you belong? </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ct val="114000"/>
              </a:lnSpc>
              <a:spcAft>
                <a:spcPts val="844"/>
              </a:spcAft>
            </a:pPr>
            <a:r>
              <a:rPr lang="en-AU" sz="2000"/>
              <a:t>Jesus, you show love without limits and make a place of belonging for all.</a:t>
            </a:r>
          </a:p>
          <a:p>
            <a:pPr>
              <a:lnSpc>
                <a:spcPct val="114000"/>
              </a:lnSpc>
              <a:spcAft>
                <a:spcPts val="844"/>
              </a:spcAft>
            </a:pPr>
            <a:r>
              <a:rPr lang="en-AU" sz="2000" b="1"/>
              <a:t>May we follow the way of love.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207553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5 </a:t>
            </a:r>
            <a:br>
              <a:rPr lang="en-US" sz="3200"/>
            </a:br>
            <a:r>
              <a:rPr lang="en-US" sz="2400"/>
              <a:t>Simon of Cyrene helps Jesus carry the cross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dirty="0"/>
              <a:t>On their way out to Golgotha, the soldiers come across Simon, a man who had travelled from a place called Cyrene. They make him help Jesus carry the cross.</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As in Jesus’s own story, when we travel life’s difficult roads, the help of others can make all the difference. Sometimes, we depend on the support of friends, family or others in our community. Other times, we are the ones to stand in solidarity with people experiencing need. </a:t>
            </a:r>
          </a:p>
          <a:p>
            <a:pPr>
              <a:lnSpc>
                <a:spcPts val="2400"/>
              </a:lnSpc>
              <a:spcAft>
                <a:spcPts val="1200"/>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1707677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hree men making incense sticks in a field in Vietnam.">
            <a:extLst>
              <a:ext uri="{FF2B5EF4-FFF2-40B4-BE49-F238E27FC236}">
                <a16:creationId xmlns:a16="http://schemas.microsoft.com/office/drawing/2014/main" id="{F7DF822F-6FA1-4349-A79B-B4676E8B3BC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6" name="Title 3">
            <a:extLst>
              <a:ext uri="{FF2B5EF4-FFF2-40B4-BE49-F238E27FC236}">
                <a16:creationId xmlns:a16="http://schemas.microsoft.com/office/drawing/2014/main" id="{F18A829B-2907-4CD1-90B5-4B6F97EAD562}"/>
              </a:ext>
            </a:extLst>
          </p:cNvPr>
          <p:cNvSpPr txBox="1">
            <a:spLocks/>
          </p:cNvSpPr>
          <p:nvPr/>
        </p:nvSpPr>
        <p:spPr>
          <a:xfrm>
            <a:off x="457200" y="48768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Thu’s Story</a:t>
            </a:r>
          </a:p>
        </p:txBody>
      </p:sp>
      <p:sp>
        <p:nvSpPr>
          <p:cNvPr id="10" name="Title 3">
            <a:extLst>
              <a:ext uri="{FF2B5EF4-FFF2-40B4-BE49-F238E27FC236}">
                <a16:creationId xmlns:a16="http://schemas.microsoft.com/office/drawing/2014/main" id="{80CCFDDC-FB4A-43F2-AF26-6BB858BFE652}"/>
              </a:ext>
            </a:extLst>
          </p:cNvPr>
          <p:cNvSpPr txBox="1">
            <a:spLocks/>
          </p:cNvSpPr>
          <p:nvPr/>
        </p:nvSpPr>
        <p:spPr>
          <a:xfrm>
            <a:off x="457200" y="6248400"/>
            <a:ext cx="6934200" cy="450000"/>
          </a:xfrm>
          <a:prstGeom prst="rect">
            <a:avLst/>
          </a:prstGeom>
          <a:noFill/>
        </p:spPr>
        <p:txBody>
          <a:bodyPr anchor="ctr"/>
          <a:lstStyle>
            <a:lvl1pPr eaLnBrk="1" hangingPunct="1">
              <a:defRPr baseline="0">
                <a:latin typeface="+mj-lt"/>
                <a:ea typeface="+mj-ea"/>
                <a:cs typeface="+mj-cs"/>
              </a:defRPr>
            </a:lvl1pPr>
          </a:lstStyle>
          <a:p>
            <a:r>
              <a:rPr lang="en-US" sz="1100">
                <a:solidFill>
                  <a:schemeClr val="bg1"/>
                </a:solidFill>
                <a:latin typeface="Roboto" pitchFamily="2" charset="0"/>
                <a:ea typeface="Roboto" pitchFamily="2" charset="0"/>
              </a:rPr>
              <a:t>Thu (left) helps make incense sticks with fellow members of his Village Savings and Loans Association group near his home in Quang Tri province in Vietnam. Photo: Phan Tan Lam/Caritas Australia</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80057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Think of a time when someone showed you compassion. How did that feel? </a:t>
            </a:r>
          </a:p>
          <a:p>
            <a:pPr marL="342900" indent="-342900" algn="l">
              <a:lnSpc>
                <a:spcPts val="2400"/>
              </a:lnSpc>
              <a:spcAft>
                <a:spcPts val="1200"/>
              </a:spcAft>
              <a:buFont typeface="Wingdings" panose="05000000000000000000" pitchFamily="2" charset="2"/>
              <a:buChar char="§"/>
            </a:pPr>
            <a:r>
              <a:rPr lang="en-AU" sz="2000"/>
              <a:t>Now, think about the people and communities you know of who are experiencing need. How could you turn your compassion into action?</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show compassion to all in need.</a:t>
            </a:r>
          </a:p>
          <a:p>
            <a:pPr>
              <a:lnSpc>
                <a:spcPts val="2400"/>
              </a:lnSpc>
              <a:spcAft>
                <a:spcPts val="1200"/>
              </a:spcAft>
            </a:pPr>
            <a:r>
              <a:rPr lang="en-AU" sz="2000" b="1"/>
              <a:t>May we follow the way of compassion.</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4483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6 </a:t>
            </a:r>
            <a:br>
              <a:rPr lang="en-US" sz="3200"/>
            </a:br>
            <a:r>
              <a:rPr lang="en-US" sz="2400"/>
              <a:t>Veronica wipes the face of Jesus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As Jesus walks along the road, slowed and sweating under the weight of the heavy cross, he is met by a woman named Veronica. She sees his suffering and her heart fills with compassion. She holds out her cloth and uses it to wipe his face. </a:t>
            </a:r>
            <a:endParaRPr lang="en-US" sz="20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Veronica was moved to compassion and used what she had to help Jesus. Her action was a sign of care and human dignity. </a:t>
            </a:r>
          </a:p>
          <a:p>
            <a:pPr>
              <a:lnSpc>
                <a:spcPts val="2400"/>
              </a:lnSpc>
              <a:spcAft>
                <a:spcPts val="1200"/>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371889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E2A3F5D-C0CE-3549-B3DA-EAA1DA193BC7}"/>
              </a:ext>
            </a:extLst>
          </p:cNvPr>
          <p:cNvSpPr>
            <a:spLocks noGrp="1"/>
          </p:cNvSpPr>
          <p:nvPr>
            <p:ph type="body" sz="half" idx="2"/>
          </p:nvPr>
        </p:nvSpPr>
        <p:spPr>
          <a:xfrm>
            <a:off x="475190" y="1331838"/>
            <a:ext cx="8956677" cy="4394624"/>
          </a:xfrm>
        </p:spPr>
        <p:txBody>
          <a:bodyPr/>
          <a:lstStyle/>
          <a:p>
            <a:pPr>
              <a:lnSpc>
                <a:spcPts val="2400"/>
              </a:lnSpc>
              <a:spcAft>
                <a:spcPts val="1200"/>
              </a:spcAft>
            </a:pPr>
            <a:r>
              <a:rPr lang="en-AU" sz="2000" dirty="0"/>
              <a:t>This resource offers brief reflections on the fourteen stations of the Traditional Way of the Cross. It also shares stories from Caritas Australia’s work to end poverty, promote justice and uphold dignity for the sake of the world’s most vulnerable people and communities. </a:t>
            </a:r>
          </a:p>
          <a:p>
            <a:pPr>
              <a:lnSpc>
                <a:spcPts val="2400"/>
              </a:lnSpc>
              <a:spcAft>
                <a:spcPts val="1200"/>
              </a:spcAft>
            </a:pPr>
            <a:r>
              <a:rPr lang="en-AU" sz="2000" dirty="0"/>
              <a:t>Given the number of stations and related reflections and stories, you may wish to focus on a few stations as time, ‘walking’ the Way of the Cross over a number of days or weeks leading up to Holy Week. </a:t>
            </a:r>
          </a:p>
          <a:p>
            <a:pPr>
              <a:lnSpc>
                <a:spcPts val="2400"/>
              </a:lnSpc>
              <a:spcAft>
                <a:spcPts val="1200"/>
              </a:spcAft>
            </a:pPr>
            <a:r>
              <a:rPr lang="en-AU" sz="2000" dirty="0"/>
              <a:t>To aid group discussion, personal reflection and prayer, each </a:t>
            </a:r>
            <a:r>
              <a:rPr lang="en-AU" sz="2000" b="1" dirty="0"/>
              <a:t>Station</a:t>
            </a:r>
            <a:r>
              <a:rPr lang="en-AU" sz="2000" dirty="0"/>
              <a:t> and </a:t>
            </a:r>
            <a:r>
              <a:rPr lang="en-AU" sz="2000" b="1" dirty="0"/>
              <a:t>Story</a:t>
            </a:r>
            <a:r>
              <a:rPr lang="en-AU" sz="2000" dirty="0"/>
              <a:t> in this resource is accompanied by prompts to </a:t>
            </a:r>
            <a:r>
              <a:rPr lang="en-AU" sz="2000" b="1" dirty="0"/>
              <a:t>Reflect</a:t>
            </a:r>
            <a:r>
              <a:rPr lang="en-AU" sz="2000" dirty="0"/>
              <a:t> and </a:t>
            </a:r>
            <a:r>
              <a:rPr lang="en-AU" sz="2000" b="1" dirty="0"/>
              <a:t>Respond</a:t>
            </a:r>
            <a:r>
              <a:rPr lang="en-AU" sz="2000" dirty="0"/>
              <a:t>.</a:t>
            </a:r>
          </a:p>
          <a:p>
            <a:pPr>
              <a:lnSpc>
                <a:spcPts val="2400"/>
              </a:lnSpc>
              <a:spcAft>
                <a:spcPts val="1200"/>
              </a:spcAft>
            </a:pPr>
            <a:r>
              <a:rPr lang="en-AU" sz="2000" b="1" dirty="0">
                <a:solidFill>
                  <a:schemeClr val="tx2"/>
                </a:solidFill>
              </a:rPr>
              <a:t>For use in Primary Classes:</a:t>
            </a:r>
            <a:r>
              <a:rPr lang="en-AU" sz="2000" dirty="0"/>
              <a:t> Choose a </a:t>
            </a:r>
            <a:r>
              <a:rPr lang="en-AU" sz="2000" b="1" i="1" dirty="0"/>
              <a:t>Leader</a:t>
            </a:r>
            <a:r>
              <a:rPr lang="en-AU" sz="2000" dirty="0"/>
              <a:t> to lead these parts: </a:t>
            </a:r>
            <a:r>
              <a:rPr lang="en-AU" sz="2000" b="1" dirty="0"/>
              <a:t>Introduction, Reflect </a:t>
            </a:r>
            <a:r>
              <a:rPr lang="en-AU" sz="2000" dirty="0"/>
              <a:t>and</a:t>
            </a:r>
            <a:r>
              <a:rPr lang="en-AU" sz="2000" b="1" dirty="0"/>
              <a:t> Respond</a:t>
            </a:r>
            <a:r>
              <a:rPr lang="en-AU" sz="2000" dirty="0"/>
              <a:t>. Choose at least one </a:t>
            </a:r>
            <a:r>
              <a:rPr lang="en-AU" sz="2000" b="1" i="1" dirty="0"/>
              <a:t>Reader</a:t>
            </a:r>
            <a:r>
              <a:rPr lang="en-AU" sz="2000" dirty="0"/>
              <a:t> to read these parts for each station:</a:t>
            </a:r>
            <a:r>
              <a:rPr lang="en-AU" sz="2000" b="1" dirty="0"/>
              <a:t> Station </a:t>
            </a:r>
            <a:r>
              <a:rPr lang="en-AU" sz="2000" dirty="0"/>
              <a:t>and</a:t>
            </a:r>
            <a:r>
              <a:rPr lang="en-AU" sz="2000" b="1" dirty="0"/>
              <a:t> Story</a:t>
            </a:r>
            <a:r>
              <a:rPr lang="en-AU" sz="2000" dirty="0"/>
              <a:t>. </a:t>
            </a:r>
          </a:p>
          <a:p>
            <a:pPr>
              <a:lnSpc>
                <a:spcPts val="2400"/>
              </a:lnSpc>
              <a:spcAft>
                <a:spcPts val="1200"/>
              </a:spcAft>
            </a:pPr>
            <a:r>
              <a:rPr lang="en-AU" sz="2000" dirty="0"/>
              <a:t>Find the script for each part in the </a:t>
            </a:r>
            <a:r>
              <a:rPr lang="en-AU" sz="2000" b="1" dirty="0"/>
              <a:t>‘Notes’ </a:t>
            </a:r>
            <a:r>
              <a:rPr lang="en-AU" sz="2000" dirty="0"/>
              <a:t>section accompanying each slide.</a:t>
            </a:r>
          </a:p>
          <a:p>
            <a:pPr>
              <a:lnSpc>
                <a:spcPts val="2400"/>
              </a:lnSpc>
              <a:spcAft>
                <a:spcPts val="1200"/>
              </a:spcAft>
            </a:pPr>
            <a:endParaRPr lang="en-AU" sz="2000" dirty="0"/>
          </a:p>
        </p:txBody>
      </p:sp>
      <p:sp>
        <p:nvSpPr>
          <p:cNvPr id="9" name="Title 8">
            <a:extLst>
              <a:ext uri="{FF2B5EF4-FFF2-40B4-BE49-F238E27FC236}">
                <a16:creationId xmlns:a16="http://schemas.microsoft.com/office/drawing/2014/main" id="{66885892-6D6D-E641-80ED-13FAF519B6DF}"/>
              </a:ext>
            </a:extLst>
          </p:cNvPr>
          <p:cNvSpPr>
            <a:spLocks noGrp="1"/>
          </p:cNvSpPr>
          <p:nvPr>
            <p:ph type="title"/>
          </p:nvPr>
        </p:nvSpPr>
        <p:spPr>
          <a:prstGeom prst="rect">
            <a:avLst/>
          </a:prstGeom>
        </p:spPr>
        <p:txBody>
          <a:bodyPr/>
          <a:lstStyle/>
          <a:p>
            <a:r>
              <a:rPr lang="en-US" sz="3200" dirty="0"/>
              <a:t>How to use this resource</a:t>
            </a:r>
            <a:endParaRPr lang="en-US" sz="3200" b="0" dirty="0"/>
          </a:p>
        </p:txBody>
      </p:sp>
    </p:spTree>
    <p:extLst>
      <p:ext uri="{BB962C8B-B14F-4D97-AF65-F5344CB8AC3E}">
        <p14:creationId xmlns:p14="http://schemas.microsoft.com/office/powerpoint/2010/main" val="2082494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an wearing a stethoscope sits in front of a patient in her home.">
            <a:extLst>
              <a:ext uri="{FF2B5EF4-FFF2-40B4-BE49-F238E27FC236}">
                <a16:creationId xmlns:a16="http://schemas.microsoft.com/office/drawing/2014/main" id="{3F7EE149-5CB6-497B-B188-589144C6E6F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4" name="Title 3">
            <a:extLst>
              <a:ext uri="{FF2B5EF4-FFF2-40B4-BE49-F238E27FC236}">
                <a16:creationId xmlns:a16="http://schemas.microsoft.com/office/drawing/2014/main" id="{0E8E1466-C182-45F1-B8B1-A2E946815D99}"/>
              </a:ext>
            </a:extLst>
          </p:cNvPr>
          <p:cNvSpPr txBox="1">
            <a:spLocks/>
          </p:cNvSpPr>
          <p:nvPr/>
        </p:nvSpPr>
        <p:spPr>
          <a:xfrm>
            <a:off x="457200" y="4967400"/>
            <a:ext cx="40386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Shirley’s Story</a:t>
            </a:r>
          </a:p>
        </p:txBody>
      </p:sp>
      <p:sp>
        <p:nvSpPr>
          <p:cNvPr id="11" name="Title 3">
            <a:extLst>
              <a:ext uri="{FF2B5EF4-FFF2-40B4-BE49-F238E27FC236}">
                <a16:creationId xmlns:a16="http://schemas.microsoft.com/office/drawing/2014/main" id="{7F6F8D8E-6559-4150-9612-C4E6D5BF3449}"/>
              </a:ext>
            </a:extLst>
          </p:cNvPr>
          <p:cNvSpPr txBox="1">
            <a:spLocks/>
          </p:cNvSpPr>
          <p:nvPr/>
        </p:nvSpPr>
        <p:spPr>
          <a:xfrm>
            <a:off x="457200" y="6248400"/>
            <a:ext cx="7010400" cy="450000"/>
          </a:xfrm>
          <a:prstGeom prst="rect">
            <a:avLst/>
          </a:prstGeom>
          <a:noFill/>
        </p:spPr>
        <p:txBody>
          <a:bodyPr anchor="ctr"/>
          <a:lstStyle>
            <a:lvl1pPr eaLnBrk="1" hangingPunct="1">
              <a:defRPr baseline="0">
                <a:latin typeface="+mj-lt"/>
                <a:ea typeface="+mj-ea"/>
                <a:cs typeface="+mj-cs"/>
              </a:defRPr>
            </a:lvl1pPr>
          </a:lstStyle>
          <a:p>
            <a:r>
              <a:rPr lang="en-US" sz="1100">
                <a:solidFill>
                  <a:schemeClr val="bg1"/>
                </a:solidFill>
                <a:latin typeface="Roboto" pitchFamily="2" charset="0"/>
                <a:ea typeface="Roboto" pitchFamily="2" charset="0"/>
              </a:rPr>
              <a:t>Shirley trained as a Tribal Health Worker, through a program run by Caritas Australia’s partner in the Philippines. By acting as a go-between, between government health services and her community, she helps ensure the </a:t>
            </a:r>
            <a:r>
              <a:rPr lang="en-US" sz="1100" err="1">
                <a:solidFill>
                  <a:schemeClr val="bg1"/>
                </a:solidFill>
                <a:latin typeface="Roboto" pitchFamily="2" charset="0"/>
                <a:ea typeface="Roboto" pitchFamily="2" charset="0"/>
              </a:rPr>
              <a:t>Manide</a:t>
            </a:r>
            <a:r>
              <a:rPr lang="en-US" sz="1100">
                <a:solidFill>
                  <a:schemeClr val="bg1"/>
                </a:solidFill>
                <a:latin typeface="Roboto" pitchFamily="2" charset="0"/>
                <a:ea typeface="Roboto" pitchFamily="2" charset="0"/>
              </a:rPr>
              <a:t> people have access to health care. Photo: Richard Wainwright/Caritas Australia</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283848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What skills or resources do you have to share with others who are treated unfairly or don’t have enough to meet their daily needs? </a:t>
            </a:r>
            <a:endParaRPr lang="en-AU"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Veronica’s courageous act met your need and upheld human dignity.  </a:t>
            </a:r>
          </a:p>
          <a:p>
            <a:pPr>
              <a:lnSpc>
                <a:spcPts val="2400"/>
              </a:lnSpc>
              <a:spcAft>
                <a:spcPts val="1200"/>
              </a:spcAft>
            </a:pPr>
            <a:r>
              <a:rPr lang="en-AU" sz="2000" b="1"/>
              <a:t>May we follow the way of courage.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53605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7 </a:t>
            </a:r>
            <a:br>
              <a:rPr lang="en-US" sz="3200"/>
            </a:br>
            <a:r>
              <a:rPr lang="en-US" sz="2400"/>
              <a:t>Jesus falls for a second time</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Worn out from his slow and terrible journey to Golgotha, Jesus stumbles and falls again.</a:t>
            </a:r>
            <a:endParaRPr lang="en-US"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Poverty keeps people from having what they need to live safe and healthy lives. Conflict and sickness make life even harder. </a:t>
            </a:r>
          </a:p>
          <a:p>
            <a:pPr>
              <a:lnSpc>
                <a:spcPts val="2400"/>
              </a:lnSpc>
              <a:spcAft>
                <a:spcPts val="1200"/>
              </a:spcAft>
            </a:pPr>
            <a:endParaRPr lang="en-AU" sz="1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51060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holding a mattock squats down to tend to a young crop of plants. A man inspects plants further down the field. ">
            <a:extLst>
              <a:ext uri="{FF2B5EF4-FFF2-40B4-BE49-F238E27FC236}">
                <a16:creationId xmlns:a16="http://schemas.microsoft.com/office/drawing/2014/main" id="{B6E4E73D-CD9B-4EF4-B0ED-106DD97F8D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5" name="Title 3">
            <a:extLst>
              <a:ext uri="{FF2B5EF4-FFF2-40B4-BE49-F238E27FC236}">
                <a16:creationId xmlns:a16="http://schemas.microsoft.com/office/drawing/2014/main" id="{2DEA3986-C715-476B-A05A-510731A7EEE5}"/>
              </a:ext>
            </a:extLst>
          </p:cNvPr>
          <p:cNvSpPr txBox="1">
            <a:spLocks/>
          </p:cNvSpPr>
          <p:nvPr/>
        </p:nvSpPr>
        <p:spPr>
          <a:xfrm>
            <a:off x="53340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Phany’s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10" name="Title 3">
            <a:extLst>
              <a:ext uri="{FF2B5EF4-FFF2-40B4-BE49-F238E27FC236}">
                <a16:creationId xmlns:a16="http://schemas.microsoft.com/office/drawing/2014/main" id="{4E615BB9-C38E-438B-8E3C-C01D68A51E24}"/>
              </a:ext>
            </a:extLst>
          </p:cNvPr>
          <p:cNvSpPr txBox="1">
            <a:spLocks/>
          </p:cNvSpPr>
          <p:nvPr/>
        </p:nvSpPr>
        <p:spPr>
          <a:xfrm>
            <a:off x="457200" y="6248400"/>
            <a:ext cx="7391400" cy="450000"/>
          </a:xfrm>
          <a:prstGeom prst="rect">
            <a:avLst/>
          </a:prstGeom>
          <a:noFill/>
        </p:spPr>
        <p:txBody>
          <a:bodyPr anchor="ctr"/>
          <a:lstStyle>
            <a:lvl1pPr eaLnBrk="1" hangingPunct="1">
              <a:defRPr baseline="0">
                <a:latin typeface="+mj-lt"/>
                <a:ea typeface="+mj-ea"/>
                <a:cs typeface="+mj-cs"/>
              </a:defRPr>
            </a:lvl1pPr>
          </a:lstStyle>
          <a:p>
            <a:r>
              <a:rPr lang="en-US" sz="1100" err="1">
                <a:solidFill>
                  <a:schemeClr val="bg1"/>
                </a:solidFill>
                <a:latin typeface="Roboto" pitchFamily="2" charset="0"/>
                <a:ea typeface="Roboto" pitchFamily="2" charset="0"/>
              </a:rPr>
              <a:t>Phany</a:t>
            </a:r>
            <a:r>
              <a:rPr lang="en-US" sz="1100">
                <a:solidFill>
                  <a:schemeClr val="bg1"/>
                </a:solidFill>
                <a:latin typeface="Roboto" pitchFamily="2" charset="0"/>
                <a:ea typeface="Roboto" pitchFamily="2" charset="0"/>
              </a:rPr>
              <a:t> works in a field near her home in Cambodia. Before joining the Caritas Australia-supported Environmental Protection and Development </a:t>
            </a:r>
            <a:r>
              <a:rPr lang="en-US" sz="1100" err="1">
                <a:solidFill>
                  <a:schemeClr val="bg1"/>
                </a:solidFill>
                <a:latin typeface="Roboto" pitchFamily="2" charset="0"/>
                <a:ea typeface="Roboto" pitchFamily="2" charset="0"/>
              </a:rPr>
              <a:t>Organisation</a:t>
            </a:r>
            <a:r>
              <a:rPr lang="en-US" sz="1100">
                <a:solidFill>
                  <a:schemeClr val="bg1"/>
                </a:solidFill>
                <a:latin typeface="Roboto" pitchFamily="2" charset="0"/>
                <a:ea typeface="Roboto" pitchFamily="2" charset="0"/>
              </a:rPr>
              <a:t> project, she was not able to earn enough money as a rice farmer and had to leave her family to work in the city’s exploitative construction industry. Photo: Richard Wainwright/Caritas Australia </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30502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275593" cy="3584973"/>
          </a:xfrm>
        </p:spPr>
        <p:txBody>
          <a:bodyPr/>
          <a:lstStyle/>
          <a:p>
            <a:pPr marL="342900" indent="-342900" algn="l">
              <a:lnSpc>
                <a:spcPts val="2400"/>
              </a:lnSpc>
              <a:spcAft>
                <a:spcPts val="1200"/>
              </a:spcAft>
              <a:buFont typeface="Wingdings" panose="05000000000000000000" pitchFamily="2" charset="2"/>
              <a:buChar char="§"/>
            </a:pPr>
            <a:r>
              <a:rPr lang="en-AU" sz="2000" dirty="0"/>
              <a:t>Reflect on the idea of the common good, defined by Pope Francis as something “belonging to all and meant for all”.</a:t>
            </a:r>
          </a:p>
          <a:p>
            <a:pPr marL="342900" indent="-342900" algn="l">
              <a:lnSpc>
                <a:spcPts val="2400"/>
              </a:lnSpc>
              <a:spcAft>
                <a:spcPts val="1200"/>
              </a:spcAft>
              <a:buFont typeface="Wingdings" panose="05000000000000000000" pitchFamily="2" charset="2"/>
              <a:buChar char="§"/>
            </a:pPr>
            <a:r>
              <a:rPr lang="en-AU" sz="2000" dirty="0"/>
              <a:t>How could you save or share what you have, to better balance your rights with the needs of others in our global family?</a:t>
            </a:r>
            <a:endParaRPr lang="en-AU" sz="3200"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before the cross, you urged your friends to remember the meal of bread and wine you shared in common.  </a:t>
            </a:r>
          </a:p>
          <a:p>
            <a:pPr>
              <a:lnSpc>
                <a:spcPts val="2400"/>
              </a:lnSpc>
              <a:spcAft>
                <a:spcPts val="1200"/>
              </a:spcAft>
            </a:pPr>
            <a:r>
              <a:rPr lang="en-AU" sz="2000" b="1"/>
              <a:t>May we follow the way of sharing.</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627934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8 </a:t>
            </a:r>
            <a:br>
              <a:rPr lang="en-US" sz="3200"/>
            </a:br>
            <a:r>
              <a:rPr lang="en-US" sz="2400"/>
              <a:t>Jesus meets the women of Jerusalem</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The women in the crowd following Jesus weep for him. Jesus sees their sadness and understands what it means for them and the whole of the human family. </a:t>
            </a:r>
            <a:endParaRPr lang="en-US"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The word ‘compassion’ comes from a Latin word </a:t>
            </a:r>
            <a:r>
              <a:rPr lang="en-AU" sz="2000" i="1" err="1"/>
              <a:t>compati</a:t>
            </a:r>
            <a:r>
              <a:rPr lang="en-AU" sz="2000"/>
              <a:t>, which means to suffer with. </a:t>
            </a:r>
          </a:p>
          <a:p>
            <a:pPr>
              <a:lnSpc>
                <a:spcPts val="2400"/>
              </a:lnSpc>
              <a:spcAft>
                <a:spcPts val="1200"/>
              </a:spcAft>
            </a:pPr>
            <a:r>
              <a:rPr lang="en-AU" sz="2000"/>
              <a:t>Compassion is motivated by love and moves us to walk alongside others.</a:t>
            </a:r>
          </a:p>
          <a:p>
            <a:pPr>
              <a:lnSpc>
                <a:spcPts val="2400"/>
              </a:lnSpc>
              <a:spcAft>
                <a:spcPts val="1200"/>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3396805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women and babies sit on mats beneath a tree. One woman sits behind a bag and shows the group a page with a diagram on it.">
            <a:extLst>
              <a:ext uri="{FF2B5EF4-FFF2-40B4-BE49-F238E27FC236}">
                <a16:creationId xmlns:a16="http://schemas.microsoft.com/office/drawing/2014/main" id="{37ADC4E6-C807-4C94-A217-02182E5F1E4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 y="1"/>
            <a:ext cx="9906000" cy="6095999"/>
          </a:xfrm>
          <a:prstGeom prst="rect">
            <a:avLst/>
          </a:prstGeom>
        </p:spPr>
      </p:pic>
      <p:sp>
        <p:nvSpPr>
          <p:cNvPr id="5" name="Title 3">
            <a:extLst>
              <a:ext uri="{FF2B5EF4-FFF2-40B4-BE49-F238E27FC236}">
                <a16:creationId xmlns:a16="http://schemas.microsoft.com/office/drawing/2014/main" id="{744AA0D6-4F1B-46C6-AD6B-FF2BF162D853}"/>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Pronali’s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7" name="Title 3">
            <a:extLst>
              <a:ext uri="{FF2B5EF4-FFF2-40B4-BE49-F238E27FC236}">
                <a16:creationId xmlns:a16="http://schemas.microsoft.com/office/drawing/2014/main" id="{EB4A8F6E-DC4D-4CE6-8C63-580FC8ADCC75}"/>
              </a:ext>
            </a:extLst>
          </p:cNvPr>
          <p:cNvSpPr txBox="1">
            <a:spLocks/>
          </p:cNvSpPr>
          <p:nvPr/>
        </p:nvSpPr>
        <p:spPr>
          <a:xfrm>
            <a:off x="457200" y="6248400"/>
            <a:ext cx="6873498" cy="450000"/>
          </a:xfrm>
          <a:prstGeom prst="rect">
            <a:avLst/>
          </a:prstGeom>
          <a:noFill/>
        </p:spPr>
        <p:txBody>
          <a:bodyPr anchor="ctr"/>
          <a:lstStyle>
            <a:lvl1pPr eaLnBrk="1" hangingPunct="1">
              <a:defRPr baseline="0">
                <a:latin typeface="+mj-lt"/>
                <a:ea typeface="+mj-ea"/>
                <a:cs typeface="+mj-cs"/>
              </a:defRPr>
            </a:lvl1pPr>
          </a:lstStyle>
          <a:p>
            <a:r>
              <a:rPr lang="en-US" sz="1100" err="1">
                <a:solidFill>
                  <a:schemeClr val="bg1"/>
                </a:solidFill>
                <a:latin typeface="Roboto" pitchFamily="2" charset="0"/>
                <a:ea typeface="Roboto" pitchFamily="2" charset="0"/>
              </a:rPr>
              <a:t>Pronali</a:t>
            </a:r>
            <a:r>
              <a:rPr lang="en-US" sz="1100">
                <a:solidFill>
                  <a:schemeClr val="bg1"/>
                </a:solidFill>
                <a:latin typeface="Roboto" pitchFamily="2" charset="0"/>
                <a:ea typeface="Roboto" pitchFamily="2" charset="0"/>
              </a:rPr>
              <a:t> (</a:t>
            </a:r>
            <a:r>
              <a:rPr lang="en-US" sz="1100" err="1">
                <a:solidFill>
                  <a:schemeClr val="bg1"/>
                </a:solidFill>
                <a:latin typeface="Roboto" pitchFamily="2" charset="0"/>
                <a:ea typeface="Roboto" pitchFamily="2" charset="0"/>
              </a:rPr>
              <a:t>centre</a:t>
            </a:r>
            <a:r>
              <a:rPr lang="en-US" sz="1100">
                <a:solidFill>
                  <a:schemeClr val="bg1"/>
                </a:solidFill>
                <a:latin typeface="Roboto" pitchFamily="2" charset="0"/>
                <a:ea typeface="Roboto" pitchFamily="2" charset="0"/>
              </a:rPr>
              <a:t>) joined a Caritas Australia-supported program to strengthen her skills in farming and health. She now works as a midwife with the community clinic in her village in northeast Bangladesh. She provides important health care to pregnant women, new mothers and their babies. Photo: </a:t>
            </a:r>
            <a:r>
              <a:rPr lang="en-US" sz="1100" err="1">
                <a:solidFill>
                  <a:schemeClr val="bg1"/>
                </a:solidFill>
                <a:latin typeface="Roboto" pitchFamily="2" charset="0"/>
                <a:ea typeface="Roboto" pitchFamily="2" charset="0"/>
              </a:rPr>
              <a:t>Argho</a:t>
            </a:r>
            <a:r>
              <a:rPr lang="en-US" sz="1100">
                <a:solidFill>
                  <a:schemeClr val="bg1"/>
                </a:solidFill>
                <a:latin typeface="Roboto" pitchFamily="2" charset="0"/>
                <a:ea typeface="Roboto" pitchFamily="2" charset="0"/>
              </a:rPr>
              <a:t> </a:t>
            </a:r>
            <a:r>
              <a:rPr lang="en-US" sz="1100" err="1">
                <a:solidFill>
                  <a:schemeClr val="bg1"/>
                </a:solidFill>
                <a:latin typeface="Roboto" pitchFamily="2" charset="0"/>
                <a:ea typeface="Roboto" pitchFamily="2" charset="0"/>
              </a:rPr>
              <a:t>Sku</a:t>
            </a:r>
            <a:r>
              <a:rPr lang="en-US" sz="1100">
                <a:solidFill>
                  <a:schemeClr val="bg1"/>
                </a:solidFill>
                <a:latin typeface="Roboto" pitchFamily="2" charset="0"/>
                <a:ea typeface="Roboto" pitchFamily="2" charset="0"/>
              </a:rPr>
              <a:t>  </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239656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275593" cy="3584973"/>
          </a:xfrm>
        </p:spPr>
        <p:txBody>
          <a:bodyPr/>
          <a:lstStyle/>
          <a:p>
            <a:pPr marL="342900" indent="-342900" algn="l">
              <a:lnSpc>
                <a:spcPts val="2400"/>
              </a:lnSpc>
              <a:spcAft>
                <a:spcPts val="1200"/>
              </a:spcAft>
              <a:buFont typeface="Wingdings" panose="05000000000000000000" pitchFamily="2" charset="2"/>
              <a:buChar char="§"/>
            </a:pPr>
            <a:r>
              <a:rPr lang="en-AU" sz="2000" err="1"/>
              <a:t>Pronali</a:t>
            </a:r>
            <a:r>
              <a:rPr lang="en-AU" sz="2000"/>
              <a:t> saw a need in her community and responded with compassion. What needs do you see in your community or world? How could you turn your compassion into action?</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your love shines through compassion. </a:t>
            </a:r>
          </a:p>
          <a:p>
            <a:pPr>
              <a:lnSpc>
                <a:spcPts val="2400"/>
              </a:lnSpc>
              <a:spcAft>
                <a:spcPts val="1200"/>
              </a:spcAft>
            </a:pPr>
            <a:r>
              <a:rPr lang="en-AU" sz="2000" b="1"/>
              <a:t>May we follow the way of love.</a:t>
            </a:r>
          </a:p>
          <a:p>
            <a:pPr>
              <a:lnSpc>
                <a:spcPts val="2400"/>
              </a:lnSpc>
              <a:spcAft>
                <a:spcPts val="1200"/>
              </a:spcAft>
            </a:pPr>
            <a:endParaRPr lang="en-AU" sz="2000" b="1"/>
          </a:p>
          <a:p>
            <a:pPr>
              <a:lnSpc>
                <a:spcPts val="2400"/>
              </a:lnSpc>
              <a:spcAft>
                <a:spcPts val="1200"/>
              </a:spcAft>
            </a:pPr>
            <a:endParaRPr lang="en-AU" sz="2000" b="1"/>
          </a:p>
          <a:p>
            <a:pPr>
              <a:lnSpc>
                <a:spcPts val="2400"/>
              </a:lnSpc>
              <a:spcAft>
                <a:spcPts val="1200"/>
              </a:spcAft>
            </a:pPr>
            <a:endParaRPr lang="en-AU" sz="2000" b="1"/>
          </a:p>
          <a:p>
            <a:pPr>
              <a:lnSpc>
                <a:spcPts val="2400"/>
              </a:lnSpc>
              <a:spcAft>
                <a:spcPts val="1200"/>
              </a:spcAft>
            </a:pPr>
            <a:endParaRPr lang="en-AU" sz="1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130541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9 </a:t>
            </a:r>
            <a:br>
              <a:rPr lang="en-US" sz="3200"/>
            </a:br>
            <a:r>
              <a:rPr lang="en-US" sz="2400"/>
              <a:t>Jesus falls for the third time</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Exhausted and feeling the limits of his human body, Jesus falls again. </a:t>
            </a:r>
            <a:endParaRPr lang="en-US" sz="2000"/>
          </a:p>
          <a:p>
            <a:pPr>
              <a:lnSpc>
                <a:spcPts val="2400"/>
              </a:lnSpc>
              <a:spcAft>
                <a:spcPts val="1200"/>
              </a:spcAft>
            </a:pPr>
            <a:endParaRPr lang="en-US"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At times when we feel exhausted or down, we can rely on trusted others to help lift us up.</a:t>
            </a:r>
          </a:p>
          <a:p>
            <a:pPr>
              <a:lnSpc>
                <a:spcPts val="2400"/>
              </a:lnSpc>
              <a:spcAft>
                <a:spcPts val="1200"/>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91650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turns on the tap of a small water tank bearing the Caritas logo. A child washes his hands in the running water while another watches on.">
            <a:extLst>
              <a:ext uri="{FF2B5EF4-FFF2-40B4-BE49-F238E27FC236}">
                <a16:creationId xmlns:a16="http://schemas.microsoft.com/office/drawing/2014/main" id="{B5A2EE60-FE47-4E4D-87FD-1EAF88E8DE5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1383"/>
          <a:stretch/>
        </p:blipFill>
        <p:spPr>
          <a:xfrm>
            <a:off x="0" y="1"/>
            <a:ext cx="9906000" cy="6248400"/>
          </a:xfrm>
        </p:spPr>
      </p:pic>
      <p:sp>
        <p:nvSpPr>
          <p:cNvPr id="4" name="Title 3">
            <a:extLst>
              <a:ext uri="{FF2B5EF4-FFF2-40B4-BE49-F238E27FC236}">
                <a16:creationId xmlns:a16="http://schemas.microsoft.com/office/drawing/2014/main" id="{2D0E89B7-741C-41ED-A5A1-0D2595E9F79F}"/>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Halima’s Story</a:t>
            </a:r>
          </a:p>
        </p:txBody>
      </p:sp>
      <p:sp>
        <p:nvSpPr>
          <p:cNvPr id="6" name="Title 3">
            <a:extLst>
              <a:ext uri="{FF2B5EF4-FFF2-40B4-BE49-F238E27FC236}">
                <a16:creationId xmlns:a16="http://schemas.microsoft.com/office/drawing/2014/main" id="{0BBD28ED-D3BB-4271-9E1F-E01DE75C7311}"/>
              </a:ext>
            </a:extLst>
          </p:cNvPr>
          <p:cNvSpPr txBox="1">
            <a:spLocks/>
          </p:cNvSpPr>
          <p:nvPr/>
        </p:nvSpPr>
        <p:spPr>
          <a:xfrm>
            <a:off x="457200" y="6248400"/>
            <a:ext cx="7162800" cy="450000"/>
          </a:xfrm>
          <a:prstGeom prst="rect">
            <a:avLst/>
          </a:prstGeom>
          <a:noFill/>
        </p:spPr>
        <p:txBody>
          <a:bodyPr anchor="ctr"/>
          <a:lstStyle>
            <a:lvl1pPr eaLnBrk="1" hangingPunct="1">
              <a:defRPr baseline="0">
                <a:latin typeface="+mj-lt"/>
                <a:ea typeface="+mj-ea"/>
                <a:cs typeface="+mj-cs"/>
              </a:defRPr>
            </a:lvl1pPr>
          </a:lstStyle>
          <a:p>
            <a:r>
              <a:rPr lang="en-US" sz="1100" dirty="0">
                <a:solidFill>
                  <a:schemeClr val="bg1"/>
                </a:solidFill>
                <a:latin typeface="Roboto" pitchFamily="2" charset="0"/>
                <a:ea typeface="Roboto" pitchFamily="2" charset="0"/>
              </a:rPr>
              <a:t>Halima (right) participated in the Water, Sanitation and Hygiene (WASH) program, supported by Caritas Australia and its partner Caritas Bangladesh. She now shares her knowledge of safe hygiene practices with others in the refugee camp in Cox’s Bazar, Bangladesh. Photo: </a:t>
            </a:r>
            <a:r>
              <a:rPr lang="en-US" sz="1100" dirty="0" err="1">
                <a:solidFill>
                  <a:schemeClr val="bg1"/>
                </a:solidFill>
                <a:latin typeface="Roboto" pitchFamily="2" charset="0"/>
                <a:ea typeface="Roboto" pitchFamily="2" charset="0"/>
              </a:rPr>
              <a:t>Inmanuel</a:t>
            </a:r>
            <a:r>
              <a:rPr lang="en-US" sz="1100" dirty="0">
                <a:solidFill>
                  <a:schemeClr val="bg1"/>
                </a:solidFill>
                <a:latin typeface="Roboto" pitchFamily="2" charset="0"/>
                <a:ea typeface="Roboto" pitchFamily="2" charset="0"/>
              </a:rPr>
              <a:t> Biswas/Caritas Bangladesh</a:t>
            </a:r>
          </a:p>
        </p:txBody>
      </p:sp>
    </p:spTree>
    <p:extLst>
      <p:ext uri="{BB962C8B-B14F-4D97-AF65-F5344CB8AC3E}">
        <p14:creationId xmlns:p14="http://schemas.microsoft.com/office/powerpoint/2010/main" val="207104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hand of a woman swirling grains of rice in a shallow, woven basket on the floor.">
            <a:extLst>
              <a:ext uri="{FF2B5EF4-FFF2-40B4-BE49-F238E27FC236}">
                <a16:creationId xmlns:a16="http://schemas.microsoft.com/office/drawing/2014/main" id="{26D8E22A-ABDB-428B-B56F-9E19FDAD926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 y="-226218"/>
            <a:ext cx="9906000" cy="6322218"/>
          </a:xfrm>
        </p:spPr>
      </p:pic>
      <p:sp>
        <p:nvSpPr>
          <p:cNvPr id="5" name="Title 3">
            <a:extLst>
              <a:ext uri="{FF2B5EF4-FFF2-40B4-BE49-F238E27FC236}">
                <a16:creationId xmlns:a16="http://schemas.microsoft.com/office/drawing/2014/main" id="{34DE6D3E-08EE-42B4-AE5A-0DDFCCB17C71}"/>
              </a:ext>
            </a:extLst>
          </p:cNvPr>
          <p:cNvSpPr txBox="1">
            <a:spLocks/>
          </p:cNvSpPr>
          <p:nvPr/>
        </p:nvSpPr>
        <p:spPr>
          <a:xfrm>
            <a:off x="457200" y="3810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Introduction</a:t>
            </a:r>
            <a:endParaRPr lang="en-US" sz="3800" b="1" kern="0" dirty="0">
              <a:solidFill>
                <a:srgbClr val="414042"/>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F36B175E-58C7-46F1-A1C5-4BF77A13432F}"/>
              </a:ext>
            </a:extLst>
          </p:cNvPr>
          <p:cNvSpPr txBox="1">
            <a:spLocks/>
          </p:cNvSpPr>
          <p:nvPr/>
        </p:nvSpPr>
        <p:spPr>
          <a:xfrm>
            <a:off x="457200" y="6248400"/>
            <a:ext cx="5334000" cy="450000"/>
          </a:xfrm>
          <a:prstGeom prst="rect">
            <a:avLst/>
          </a:prstGeom>
          <a:noFill/>
        </p:spPr>
        <p:txBody>
          <a:bodyPr anchor="ctr"/>
          <a:lstStyle>
            <a:lvl1pPr eaLnBrk="1" hangingPunct="1">
              <a:defRPr baseline="0">
                <a:latin typeface="+mj-lt"/>
                <a:ea typeface="+mj-ea"/>
                <a:cs typeface="+mj-cs"/>
              </a:defRPr>
            </a:lvl1pPr>
          </a:lstStyle>
          <a:p>
            <a:pPr defTabSz="914400"/>
            <a:r>
              <a:rPr lang="en-AU" sz="1100">
                <a:solidFill>
                  <a:schemeClr val="bg1"/>
                </a:solidFill>
                <a:latin typeface="Roboto" pitchFamily="2" charset="0"/>
                <a:ea typeface="Roboto" pitchFamily="2" charset="0"/>
              </a:rPr>
              <a:t>A woman dries rice in Nepal. Photo: Richard Wainwright/Caritas Australia</a:t>
            </a:r>
          </a:p>
        </p:txBody>
      </p:sp>
    </p:spTree>
    <p:extLst>
      <p:ext uri="{BB962C8B-B14F-4D97-AF65-F5344CB8AC3E}">
        <p14:creationId xmlns:p14="http://schemas.microsoft.com/office/powerpoint/2010/main" val="12682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143375" cy="3584973"/>
          </a:xfrm>
        </p:spPr>
        <p:txBody>
          <a:bodyPr/>
          <a:lstStyle/>
          <a:p>
            <a:pPr marL="342900" indent="-342900" algn="l">
              <a:lnSpc>
                <a:spcPts val="2400"/>
              </a:lnSpc>
              <a:spcAft>
                <a:spcPts val="1200"/>
              </a:spcAft>
              <a:buFont typeface="Wingdings" panose="05000000000000000000" pitchFamily="2" charset="2"/>
              <a:buChar char="§"/>
            </a:pPr>
            <a:r>
              <a:rPr lang="en-AU" sz="2000" dirty="0"/>
              <a:t>Pope Francis writes, “Dear young people, do not bury your talents, the gifts God has given you! Do not be afraid to dream of great things!” </a:t>
            </a:r>
          </a:p>
          <a:p>
            <a:pPr marL="342900" indent="-342900" algn="l">
              <a:lnSpc>
                <a:spcPts val="2400"/>
              </a:lnSpc>
              <a:spcAft>
                <a:spcPts val="1200"/>
              </a:spcAft>
              <a:buFont typeface="Wingdings" panose="05000000000000000000" pitchFamily="2" charset="2"/>
              <a:buChar char="§"/>
            </a:pPr>
            <a:r>
              <a:rPr lang="en-AU" sz="2000" dirty="0"/>
              <a:t>How did Halima use her own gifts to help others in her community?</a:t>
            </a:r>
          </a:p>
          <a:p>
            <a:pPr algn="l">
              <a:lnSpc>
                <a:spcPct val="114000"/>
              </a:lnSpc>
              <a:spcAft>
                <a:spcPts val="844"/>
              </a:spcAft>
            </a:pPr>
            <a:endParaRPr lang="en-AU" sz="3200"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gave all that you had out of love and generosity.</a:t>
            </a:r>
          </a:p>
          <a:p>
            <a:pPr>
              <a:lnSpc>
                <a:spcPts val="2400"/>
              </a:lnSpc>
              <a:spcAft>
                <a:spcPts val="1200"/>
              </a:spcAft>
            </a:pPr>
            <a:r>
              <a:rPr lang="en-AU" sz="2000" b="1"/>
              <a:t>May we follow the way of generosity.</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1175367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10 </a:t>
            </a:r>
            <a:br>
              <a:rPr lang="en-US" sz="3200"/>
            </a:br>
            <a:r>
              <a:rPr lang="en-US" sz="2400"/>
              <a:t>Jesus is stripped of his garments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dirty="0"/>
              <a:t>The soldiers strip Jesus of his clothes. They tease him by saying, “Hail, King of the Jews!” They make him wear a crown of thorns and a scarlet robe. </a:t>
            </a:r>
          </a:p>
          <a:p>
            <a:pPr>
              <a:lnSpc>
                <a:spcPts val="2400"/>
              </a:lnSpc>
              <a:spcAft>
                <a:spcPts val="1200"/>
              </a:spcAft>
            </a:pPr>
            <a:r>
              <a:rPr lang="en-AU" sz="2000" dirty="0"/>
              <a:t>They dress Jesus in his own clothes only to strip him of them again and crucify him. And then they divide his garments among themselves.  </a:t>
            </a:r>
            <a:endParaRPr lang="en-US" sz="3200"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171252" cy="3584973"/>
          </a:xfrm>
        </p:spPr>
        <p:txBody>
          <a:bodyPr lIns="91440" tIns="45720" rIns="91440" bIns="45720" anchor="t"/>
          <a:lstStyle/>
          <a:p>
            <a:pPr>
              <a:lnSpc>
                <a:spcPts val="2400"/>
              </a:lnSpc>
              <a:spcAft>
                <a:spcPts val="1200"/>
              </a:spcAft>
            </a:pPr>
            <a:r>
              <a:rPr lang="en-AU" sz="2000">
                <a:latin typeface="Arial"/>
                <a:cs typeface="Arial"/>
              </a:rPr>
              <a:t>When all that a person needs to live a safe and healthy life is taken away, their human rights are denied and they are unable to live a life worthy of their dignity.</a:t>
            </a:r>
          </a:p>
          <a:p>
            <a:pPr>
              <a:lnSpc>
                <a:spcPts val="2400"/>
              </a:lnSpc>
              <a:spcAft>
                <a:spcPts val="1200"/>
              </a:spcAft>
            </a:pPr>
            <a:r>
              <a:rPr lang="en-AU" sz="2000"/>
              <a:t>Caritas Australia and its partners work to end poverty, promote justice and uphold dignity. </a:t>
            </a:r>
          </a:p>
          <a:p>
            <a:pPr>
              <a:lnSpc>
                <a:spcPts val="2400"/>
              </a:lnSpc>
              <a:spcAft>
                <a:spcPts val="1200"/>
              </a:spcAft>
            </a:pP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2739821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an sits on a low stool on the dry dirt. In the background, a crowd of people huddle together in the shade of a small tree.">
            <a:extLst>
              <a:ext uri="{FF2B5EF4-FFF2-40B4-BE49-F238E27FC236}">
                <a16:creationId xmlns:a16="http://schemas.microsoft.com/office/drawing/2014/main" id="{09118A89-4345-40C7-B334-18AC1EBB712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4" name="Title 3">
            <a:extLst>
              <a:ext uri="{FF2B5EF4-FFF2-40B4-BE49-F238E27FC236}">
                <a16:creationId xmlns:a16="http://schemas.microsoft.com/office/drawing/2014/main" id="{7C5EA759-A74B-4D53-81E2-6AC3E982A235}"/>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Bute’s Story</a:t>
            </a:r>
          </a:p>
        </p:txBody>
      </p:sp>
      <p:sp>
        <p:nvSpPr>
          <p:cNvPr id="5" name="Title 3">
            <a:extLst>
              <a:ext uri="{FF2B5EF4-FFF2-40B4-BE49-F238E27FC236}">
                <a16:creationId xmlns:a16="http://schemas.microsoft.com/office/drawing/2014/main" id="{B3150603-CF9F-4C35-BC7A-F4C8EDDB7A66}"/>
              </a:ext>
            </a:extLst>
          </p:cNvPr>
          <p:cNvSpPr txBox="1">
            <a:spLocks/>
          </p:cNvSpPr>
          <p:nvPr/>
        </p:nvSpPr>
        <p:spPr>
          <a:xfrm>
            <a:off x="457200" y="6248400"/>
            <a:ext cx="7162800" cy="450000"/>
          </a:xfrm>
          <a:prstGeom prst="rect">
            <a:avLst/>
          </a:prstGeom>
          <a:noFill/>
        </p:spPr>
        <p:txBody>
          <a:bodyPr anchor="ctr"/>
          <a:lstStyle>
            <a:lvl1pPr eaLnBrk="1" hangingPunct="1">
              <a:defRPr baseline="0">
                <a:latin typeface="+mj-lt"/>
                <a:ea typeface="+mj-ea"/>
                <a:cs typeface="+mj-cs"/>
              </a:defRPr>
            </a:lvl1pPr>
          </a:lstStyle>
          <a:p>
            <a:r>
              <a:rPr lang="en-US" sz="1100">
                <a:solidFill>
                  <a:schemeClr val="bg1"/>
                </a:solidFill>
                <a:latin typeface="Roboto" pitchFamily="2" charset="0"/>
                <a:ea typeface="Roboto" pitchFamily="2" charset="0"/>
              </a:rPr>
              <a:t>The current drought in Ethiopia is the worst Bute has ever seen in his lifetime. Caritas Australia is working with our partner Caritas Ethiopia to provide urgent food and trucking emergency water to the most drought-affected communities in the region.  Photo: Zacharias </a:t>
            </a:r>
            <a:r>
              <a:rPr lang="en-US" sz="1100" err="1">
                <a:solidFill>
                  <a:schemeClr val="bg1"/>
                </a:solidFill>
                <a:latin typeface="Roboto" pitchFamily="2" charset="0"/>
                <a:ea typeface="Roboto" pitchFamily="2" charset="0"/>
              </a:rPr>
              <a:t>Abubeker</a:t>
            </a:r>
            <a:r>
              <a:rPr lang="en-US" sz="1100">
                <a:solidFill>
                  <a:schemeClr val="bg1"/>
                </a:solidFill>
                <a:latin typeface="Roboto" pitchFamily="2" charset="0"/>
                <a:ea typeface="Roboto" pitchFamily="2" charset="0"/>
              </a:rPr>
              <a:t>/Caritas Australia</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2803369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nSpc>
                <a:spcPts val="2400"/>
              </a:lnSpc>
              <a:spcAft>
                <a:spcPts val="1200"/>
              </a:spcAft>
              <a:buFont typeface="Wingdings" panose="05000000000000000000" pitchFamily="2" charset="2"/>
              <a:buChar char="§"/>
            </a:pPr>
            <a:r>
              <a:rPr lang="en-AU" sz="2000" dirty="0"/>
              <a:t>In his letter </a:t>
            </a:r>
            <a:r>
              <a:rPr lang="en-AU" sz="2000" i="1" dirty="0"/>
              <a:t>Fratelli Tutti</a:t>
            </a:r>
            <a:r>
              <a:rPr lang="en-AU" sz="2000" dirty="0"/>
              <a:t>, Pope Francis writes, “</a:t>
            </a:r>
            <a:r>
              <a:rPr lang="en-US" sz="2000" dirty="0"/>
              <a:t>Solidarity finds concrete expression in service…”</a:t>
            </a:r>
            <a:endParaRPr lang="en-AU" sz="2000" dirty="0"/>
          </a:p>
          <a:p>
            <a:pPr marL="342900" indent="-342900">
              <a:lnSpc>
                <a:spcPts val="2400"/>
              </a:lnSpc>
              <a:spcAft>
                <a:spcPts val="1200"/>
              </a:spcAft>
              <a:buFont typeface="Wingdings" panose="05000000000000000000" pitchFamily="2" charset="2"/>
              <a:buChar char="§"/>
            </a:pPr>
            <a:r>
              <a:rPr lang="en-AU" sz="2000" dirty="0"/>
              <a:t>What action will you take to express care and solidarity with Bute and his family and community?</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long for all to experience life in its fullness.</a:t>
            </a:r>
          </a:p>
          <a:p>
            <a:pPr>
              <a:lnSpc>
                <a:spcPts val="2400"/>
              </a:lnSpc>
              <a:spcAft>
                <a:spcPts val="1200"/>
              </a:spcAft>
            </a:pPr>
            <a:r>
              <a:rPr lang="en-AU" sz="2000" b="1"/>
              <a:t>May we follow the way of life.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34079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11</a:t>
            </a:r>
            <a:br>
              <a:rPr lang="en-US" sz="3200"/>
            </a:br>
            <a:r>
              <a:rPr lang="en-US" sz="2400"/>
              <a:t>Jesus is nailed to the cross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a:t>Jesus is crucified between two criminals. It is a dark scene. </a:t>
            </a:r>
          </a:p>
          <a:p>
            <a:pPr>
              <a:lnSpc>
                <a:spcPts val="2400"/>
              </a:lnSpc>
              <a:spcAft>
                <a:spcPts val="1200"/>
              </a:spcAft>
            </a:pPr>
            <a:r>
              <a:rPr lang="en-AU" sz="2000"/>
              <a:t>Nevertheless, Jesus’s love for humanity is so deep that even while he is being crucified, he prays for God to forgive those who tease and hurt him.  </a:t>
            </a:r>
            <a:endParaRPr lang="en-US" sz="20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171252" cy="3584973"/>
          </a:xfrm>
        </p:spPr>
        <p:txBody>
          <a:bodyPr/>
          <a:lstStyle/>
          <a:p>
            <a:pPr>
              <a:lnSpc>
                <a:spcPts val="2400"/>
              </a:lnSpc>
              <a:spcAft>
                <a:spcPts val="1200"/>
              </a:spcAft>
            </a:pPr>
            <a:r>
              <a:rPr lang="en-AU" sz="2000" dirty="0"/>
              <a:t>“Jesus, remember me when you come into your kingdom.” One of the criminals crucified alongside Jesus sees his innocence. In that moment of connection, Jesus replied with words of forgiveness and welcome: “Truly I tell you, today you will be with me in Paradise.”</a:t>
            </a:r>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3305390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washes fresh lettuce leaves in water flowing from the tap of a large tank.">
            <a:extLst>
              <a:ext uri="{FF2B5EF4-FFF2-40B4-BE49-F238E27FC236}">
                <a16:creationId xmlns:a16="http://schemas.microsoft.com/office/drawing/2014/main" id="{98ECED1D-9F76-4A08-9D48-540C96E47B0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6" name="Title 3">
            <a:extLst>
              <a:ext uri="{FF2B5EF4-FFF2-40B4-BE49-F238E27FC236}">
                <a16:creationId xmlns:a16="http://schemas.microsoft.com/office/drawing/2014/main" id="{004B92E4-ACB3-47EC-BFA2-B30EAF50B995}"/>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Margret’s Story</a:t>
            </a:r>
          </a:p>
        </p:txBody>
      </p:sp>
      <p:sp>
        <p:nvSpPr>
          <p:cNvPr id="7" name="Title 3">
            <a:extLst>
              <a:ext uri="{FF2B5EF4-FFF2-40B4-BE49-F238E27FC236}">
                <a16:creationId xmlns:a16="http://schemas.microsoft.com/office/drawing/2014/main" id="{AD5F0767-67AC-4D3D-AEE1-ED238C55CD03}"/>
              </a:ext>
            </a:extLst>
          </p:cNvPr>
          <p:cNvSpPr txBox="1">
            <a:spLocks/>
          </p:cNvSpPr>
          <p:nvPr/>
        </p:nvSpPr>
        <p:spPr>
          <a:xfrm>
            <a:off x="457200" y="6248400"/>
            <a:ext cx="6858000" cy="450000"/>
          </a:xfrm>
          <a:prstGeom prst="rect">
            <a:avLst/>
          </a:prstGeom>
          <a:noFill/>
        </p:spPr>
        <p:txBody>
          <a:bodyPr anchor="ctr"/>
          <a:lstStyle>
            <a:lvl1pPr eaLnBrk="1" hangingPunct="1">
              <a:defRPr baseline="0">
                <a:latin typeface="+mj-lt"/>
                <a:ea typeface="+mj-ea"/>
                <a:cs typeface="+mj-cs"/>
              </a:defRPr>
            </a:lvl1pPr>
          </a:lstStyle>
          <a:p>
            <a:r>
              <a:rPr lang="en-US" sz="1100" dirty="0">
                <a:solidFill>
                  <a:schemeClr val="bg1"/>
                </a:solidFill>
                <a:latin typeface="Roboto" pitchFamily="2" charset="0"/>
                <a:ea typeface="Roboto" pitchFamily="2" charset="0"/>
              </a:rPr>
              <a:t>Margret teaches at San Isidro Care Centre, a live-in vocational school for deaf students in the Solomon Islands. Students learn sign language as well as life skills like cooking and nutrition. Here, she uses one of the water tanks that Caritas Australia supported the school to install. Photo: Neil </a:t>
            </a:r>
            <a:r>
              <a:rPr lang="en-US" sz="1100" dirty="0" err="1">
                <a:solidFill>
                  <a:schemeClr val="bg1"/>
                </a:solidFill>
                <a:latin typeface="Roboto" pitchFamily="2" charset="0"/>
                <a:ea typeface="Roboto" pitchFamily="2" charset="0"/>
              </a:rPr>
              <a:t>Nuia</a:t>
            </a:r>
            <a:r>
              <a:rPr lang="en-US" sz="1100" dirty="0">
                <a:solidFill>
                  <a:schemeClr val="bg1"/>
                </a:solidFill>
                <a:latin typeface="Roboto" pitchFamily="2" charset="0"/>
                <a:ea typeface="Roboto" pitchFamily="2" charset="0"/>
              </a:rPr>
              <a:t>/Caritas Australia </a:t>
            </a:r>
          </a:p>
        </p:txBody>
      </p:sp>
    </p:spTree>
    <p:extLst>
      <p:ext uri="{BB962C8B-B14F-4D97-AF65-F5344CB8AC3E}">
        <p14:creationId xmlns:p14="http://schemas.microsoft.com/office/powerpoint/2010/main" val="2617961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What environmental challenges do you know about? How will you share what you know with others?</a:t>
            </a:r>
          </a:p>
          <a:p>
            <a:pPr marL="342900" indent="-342900" algn="l">
              <a:lnSpc>
                <a:spcPts val="2400"/>
              </a:lnSpc>
              <a:spcAft>
                <a:spcPts val="1200"/>
              </a:spcAft>
              <a:buFont typeface="Wingdings" panose="05000000000000000000" pitchFamily="2" charset="2"/>
              <a:buChar char="§"/>
            </a:pPr>
            <a:r>
              <a:rPr lang="en-AU" sz="2000"/>
              <a:t>How do you care for our common home? </a:t>
            </a:r>
            <a:endParaRPr lang="en-AU"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lead us to connect with each other and our common home.</a:t>
            </a:r>
          </a:p>
          <a:p>
            <a:pPr>
              <a:lnSpc>
                <a:spcPts val="2400"/>
              </a:lnSpc>
              <a:spcAft>
                <a:spcPts val="1200"/>
              </a:spcAft>
            </a:pPr>
            <a:r>
              <a:rPr lang="en-AU" sz="2000" b="1"/>
              <a:t>May we follow the way of care.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102202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12</a:t>
            </a:r>
            <a:br>
              <a:rPr lang="en-US" sz="3200"/>
            </a:br>
            <a:r>
              <a:rPr lang="en-US" sz="2400"/>
              <a:t>Jesus dies on the cross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dirty="0"/>
              <a:t>The sky is dark and, from the cross, Jesus cries out in despair: “My God, my God, why have you forsaken me?” Soon after, he dies. </a:t>
            </a:r>
          </a:p>
          <a:p>
            <a:pPr>
              <a:lnSpc>
                <a:spcPts val="2400"/>
              </a:lnSpc>
              <a:spcAft>
                <a:spcPts val="1200"/>
              </a:spcAft>
            </a:pPr>
            <a:r>
              <a:rPr lang="en-AU" sz="2000" dirty="0"/>
              <a:t>At that moment, not only does the curtain of the temple tear in two, from top to bottom, but the whole earth shakes.</a:t>
            </a:r>
            <a:endParaRPr lang="en-US" sz="3200"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171252" cy="3584973"/>
          </a:xfrm>
        </p:spPr>
        <p:txBody>
          <a:bodyPr lIns="91440" tIns="45720" rIns="91440" bIns="45720" anchor="t"/>
          <a:lstStyle/>
          <a:p>
            <a:pPr>
              <a:lnSpc>
                <a:spcPts val="2400"/>
              </a:lnSpc>
              <a:spcAft>
                <a:spcPts val="1200"/>
              </a:spcAft>
            </a:pPr>
            <a:r>
              <a:rPr lang="en-AU" sz="2000">
                <a:latin typeface="Arial"/>
                <a:cs typeface="Arial"/>
              </a:rPr>
              <a:t>Injustice can impact the earth and its people for generations. </a:t>
            </a:r>
            <a:endParaRPr lang="en-AU" sz="2000"/>
          </a:p>
          <a:p>
            <a:pPr>
              <a:lnSpc>
                <a:spcPts val="2400"/>
              </a:lnSpc>
              <a:spcAft>
                <a:spcPts val="1200"/>
              </a:spcAft>
            </a:pPr>
            <a:r>
              <a:rPr lang="en-AU" sz="2000">
                <a:latin typeface="Arial"/>
                <a:cs typeface="Arial"/>
              </a:rPr>
              <a:t>But actions that restore justice help all of creation to thrive. </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2394284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smiles as she checks the leaves of a small mangrove tree. In the background, several other people do the same.">
            <a:extLst>
              <a:ext uri="{FF2B5EF4-FFF2-40B4-BE49-F238E27FC236}">
                <a16:creationId xmlns:a16="http://schemas.microsoft.com/office/drawing/2014/main" id="{3CC095B9-86C0-4098-A2BB-AF6A8185D4B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5" name="Title 3">
            <a:extLst>
              <a:ext uri="{FF2B5EF4-FFF2-40B4-BE49-F238E27FC236}">
                <a16:creationId xmlns:a16="http://schemas.microsoft.com/office/drawing/2014/main" id="{CC7DE371-8AC8-4330-A5B8-B3895EDC027C}"/>
              </a:ext>
            </a:extLst>
          </p:cNvPr>
          <p:cNvSpPr txBox="1">
            <a:spLocks/>
          </p:cNvSpPr>
          <p:nvPr/>
        </p:nvSpPr>
        <p:spPr>
          <a:xfrm>
            <a:off x="5334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Aloma’s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7" name="Title 3">
            <a:extLst>
              <a:ext uri="{FF2B5EF4-FFF2-40B4-BE49-F238E27FC236}">
                <a16:creationId xmlns:a16="http://schemas.microsoft.com/office/drawing/2014/main" id="{1278DEC7-FA9D-468C-AB28-820F88D8544F}"/>
              </a:ext>
            </a:extLst>
          </p:cNvPr>
          <p:cNvSpPr txBox="1">
            <a:spLocks/>
          </p:cNvSpPr>
          <p:nvPr/>
        </p:nvSpPr>
        <p:spPr>
          <a:xfrm>
            <a:off x="457200" y="6248400"/>
            <a:ext cx="7696200" cy="450000"/>
          </a:xfrm>
          <a:prstGeom prst="rect">
            <a:avLst/>
          </a:prstGeom>
          <a:noFill/>
        </p:spPr>
        <p:txBody>
          <a:bodyPr anchor="ctr"/>
          <a:lstStyle>
            <a:lvl1pPr eaLnBrk="1" hangingPunct="1">
              <a:defRPr baseline="0">
                <a:latin typeface="+mj-lt"/>
                <a:ea typeface="+mj-ea"/>
                <a:cs typeface="+mj-cs"/>
              </a:defRPr>
            </a:lvl1pPr>
          </a:lstStyle>
          <a:p>
            <a:r>
              <a:rPr lang="en-US" sz="1200" err="1">
                <a:solidFill>
                  <a:schemeClr val="bg1"/>
                </a:solidFill>
                <a:latin typeface="Roboto" pitchFamily="2" charset="0"/>
                <a:ea typeface="Roboto" pitchFamily="2" charset="0"/>
              </a:rPr>
              <a:t>Aloma</a:t>
            </a:r>
            <a:r>
              <a:rPr lang="en-US" sz="1200">
                <a:solidFill>
                  <a:schemeClr val="bg1"/>
                </a:solidFill>
                <a:latin typeface="Roboto" pitchFamily="2" charset="0"/>
                <a:ea typeface="Roboto" pitchFamily="2" charset="0"/>
              </a:rPr>
              <a:t> tends to a plant in the mangrove nursery she and her community built after they participated in the Caritas Australia-supported coastal management training. They have planted more than 50,000 mangrove trees, which help protect the area from storm surges and coastal erosion. Photo: Richard Wainwright/Caritas Australia</a:t>
            </a:r>
            <a:endParaRPr lang="en-AU" sz="12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452795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Can small daily actions of care for the environment make a big impact on our common home?</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hear “both the cry of the earth and the cry of the poor.”  </a:t>
            </a:r>
          </a:p>
          <a:p>
            <a:pPr>
              <a:lnSpc>
                <a:spcPts val="2400"/>
              </a:lnSpc>
              <a:spcAft>
                <a:spcPts val="1200"/>
              </a:spcAft>
            </a:pPr>
            <a:r>
              <a:rPr lang="en-AU" sz="2000" b="1"/>
              <a:t>May we follow the way of care.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40803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533400"/>
            <a:ext cx="4339482" cy="947663"/>
          </a:xfrm>
        </p:spPr>
        <p:txBody>
          <a:bodyPr/>
          <a:lstStyle/>
          <a:p>
            <a:r>
              <a:rPr lang="en-US" sz="3200"/>
              <a:t>Station 1 </a:t>
            </a:r>
            <a:br>
              <a:rPr lang="en-US" sz="3200"/>
            </a:br>
            <a:r>
              <a:rPr lang="en-US" sz="2400"/>
              <a:t>Jesus is condemned to death</a:t>
            </a:r>
            <a:endParaRPr lang="en-US" sz="32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339482" cy="3584973"/>
          </a:xfrm>
        </p:spPr>
        <p:txBody>
          <a:bodyPr/>
          <a:lstStyle/>
          <a:p>
            <a:pPr>
              <a:lnSpc>
                <a:spcPts val="2400"/>
              </a:lnSpc>
              <a:spcAft>
                <a:spcPts val="1200"/>
              </a:spcAft>
            </a:pPr>
            <a:r>
              <a:rPr lang="en-AU" sz="2000" dirty="0"/>
              <a:t>Pilate, the Roman governor of the day, can find no reason to charge Jesus, but the chief priests, elders and others cry, “Crucify him! Crucify him!” Pilate can see that a riot is going to break out if he doesn’t give the crowd what it wants so he hands Jesus over to the people to be put to death.</a:t>
            </a:r>
          </a:p>
          <a:p>
            <a:endParaRPr lang="en-US"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Standing in front of the angry crowd, Pilate literally washed his hands of responsibility for Jesus’s life. He took the easy way out of the situation and didn’t stand up for Jesus and do what was right. Pilate’s choice showed he was not committed to justice like Jesus was. </a:t>
            </a:r>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2724504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13</a:t>
            </a:r>
            <a:br>
              <a:rPr lang="en-US" sz="3200"/>
            </a:br>
            <a:r>
              <a:rPr lang="en-US" sz="2400"/>
              <a:t>Jesus is taken down from the cross</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275593" cy="3584973"/>
          </a:xfrm>
        </p:spPr>
        <p:txBody>
          <a:bodyPr lIns="91440" tIns="45720" rIns="91440" bIns="45720" anchor="t"/>
          <a:lstStyle/>
          <a:p>
            <a:pPr>
              <a:lnSpc>
                <a:spcPts val="2400"/>
              </a:lnSpc>
              <a:spcAft>
                <a:spcPts val="1200"/>
              </a:spcAft>
            </a:pPr>
            <a:r>
              <a:rPr lang="en-AU" sz="2000">
                <a:latin typeface="Arial"/>
                <a:cs typeface="Arial"/>
              </a:rPr>
              <a:t>A secret follower of Jesus named Joseph of </a:t>
            </a:r>
            <a:r>
              <a:rPr lang="en-AU" sz="2000" err="1">
                <a:latin typeface="Arial"/>
                <a:cs typeface="Arial"/>
              </a:rPr>
              <a:t>Arimathaea</a:t>
            </a:r>
            <a:r>
              <a:rPr lang="en-AU" sz="2000">
                <a:latin typeface="Arial"/>
                <a:cs typeface="Arial"/>
              </a:rPr>
              <a:t> asks Pilate if he can remove the body of Jesus from the cross. Pilate allows it, so Joseph and another follower named Nicodemus take it away and prepare it for burial.  </a:t>
            </a:r>
            <a:endParaRPr lang="en-US"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171252" cy="3584973"/>
          </a:xfrm>
        </p:spPr>
        <p:txBody>
          <a:bodyPr/>
          <a:lstStyle/>
          <a:p>
            <a:pPr>
              <a:lnSpc>
                <a:spcPts val="2400"/>
              </a:lnSpc>
              <a:spcAft>
                <a:spcPts val="1200"/>
              </a:spcAft>
            </a:pPr>
            <a:r>
              <a:rPr lang="en-AU" sz="2000"/>
              <a:t>Joseph of </a:t>
            </a:r>
            <a:r>
              <a:rPr lang="en-AU" sz="2000" err="1"/>
              <a:t>Arimathaea</a:t>
            </a:r>
            <a:r>
              <a:rPr lang="en-AU" sz="2000"/>
              <a:t> kept his care for Jesus secret because he was afraid of what might happen if it became public. But his fear did not keep him from acting with care and human dignity. </a:t>
            </a:r>
          </a:p>
          <a:p>
            <a:pPr>
              <a:lnSpc>
                <a:spcPts val="2400"/>
              </a:lnSpc>
              <a:spcAft>
                <a:spcPts val="1200"/>
              </a:spcAft>
            </a:pP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1343819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man and woman smile as they stand proudly outside their home.">
            <a:extLst>
              <a:ext uri="{FF2B5EF4-FFF2-40B4-BE49-F238E27FC236}">
                <a16:creationId xmlns:a16="http://schemas.microsoft.com/office/drawing/2014/main" id="{C7503E05-1F87-4B42-8C2E-E81D7F71467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5" name="Title 3">
            <a:extLst>
              <a:ext uri="{FF2B5EF4-FFF2-40B4-BE49-F238E27FC236}">
                <a16:creationId xmlns:a16="http://schemas.microsoft.com/office/drawing/2014/main" id="{52EB4D0B-517F-46E6-8BA7-89F589D7B27F}"/>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err="1">
                <a:solidFill>
                  <a:srgbClr val="414042"/>
                </a:solidFill>
                <a:latin typeface="Arial" panose="020B0604020202020204" pitchFamily="34" charset="0"/>
                <a:cs typeface="Arial" panose="020B0604020202020204" pitchFamily="34" charset="0"/>
              </a:rPr>
              <a:t>Arsad’s</a:t>
            </a:r>
            <a:r>
              <a:rPr lang="en-US" sz="3200" b="1" kern="0" dirty="0">
                <a:solidFill>
                  <a:srgbClr val="414042"/>
                </a:solidFill>
                <a:latin typeface="Arial" panose="020B0604020202020204" pitchFamily="34" charset="0"/>
                <a:cs typeface="Arial" panose="020B0604020202020204" pitchFamily="34" charset="0"/>
              </a:rPr>
              <a:t> Story</a:t>
            </a:r>
          </a:p>
        </p:txBody>
      </p:sp>
      <p:sp>
        <p:nvSpPr>
          <p:cNvPr id="6" name="Title 3">
            <a:extLst>
              <a:ext uri="{FF2B5EF4-FFF2-40B4-BE49-F238E27FC236}">
                <a16:creationId xmlns:a16="http://schemas.microsoft.com/office/drawing/2014/main" id="{8379AB5C-8ED3-4FF3-8A67-0E463885DDE5}"/>
              </a:ext>
            </a:extLst>
          </p:cNvPr>
          <p:cNvSpPr txBox="1">
            <a:spLocks/>
          </p:cNvSpPr>
          <p:nvPr/>
        </p:nvSpPr>
        <p:spPr>
          <a:xfrm>
            <a:off x="457200" y="6248400"/>
            <a:ext cx="7086600" cy="450000"/>
          </a:xfrm>
          <a:prstGeom prst="rect">
            <a:avLst/>
          </a:prstGeom>
          <a:noFill/>
        </p:spPr>
        <p:txBody>
          <a:bodyPr anchor="ctr"/>
          <a:lstStyle>
            <a:lvl1pPr eaLnBrk="1" hangingPunct="1">
              <a:defRPr baseline="0">
                <a:latin typeface="+mj-lt"/>
                <a:ea typeface="+mj-ea"/>
                <a:cs typeface="+mj-cs"/>
              </a:defRPr>
            </a:lvl1pPr>
          </a:lstStyle>
          <a:p>
            <a:r>
              <a:rPr lang="en-US" sz="1100" dirty="0" err="1">
                <a:solidFill>
                  <a:schemeClr val="bg1"/>
                </a:solidFill>
                <a:latin typeface="Roboto" pitchFamily="2" charset="0"/>
                <a:ea typeface="Roboto" pitchFamily="2" charset="0"/>
              </a:rPr>
              <a:t>Arsad</a:t>
            </a:r>
            <a:r>
              <a:rPr lang="en-US" sz="1100" dirty="0">
                <a:solidFill>
                  <a:schemeClr val="bg1"/>
                </a:solidFill>
                <a:latin typeface="Roboto" pitchFamily="2" charset="0"/>
                <a:ea typeface="Roboto" pitchFamily="2" charset="0"/>
              </a:rPr>
              <a:t> with his wife </a:t>
            </a:r>
            <a:r>
              <a:rPr lang="en-US" sz="1100" dirty="0" err="1">
                <a:solidFill>
                  <a:schemeClr val="bg1"/>
                </a:solidFill>
                <a:latin typeface="Roboto" pitchFamily="2" charset="0"/>
                <a:ea typeface="Roboto" pitchFamily="2" charset="0"/>
              </a:rPr>
              <a:t>Kasniti</a:t>
            </a:r>
            <a:r>
              <a:rPr lang="en-US" sz="1100" dirty="0">
                <a:solidFill>
                  <a:schemeClr val="bg1"/>
                </a:solidFill>
                <a:latin typeface="Roboto" pitchFamily="2" charset="0"/>
                <a:ea typeface="Roboto" pitchFamily="2" charset="0"/>
              </a:rPr>
              <a:t>, outside their home in </a:t>
            </a:r>
            <a:r>
              <a:rPr lang="en-US" sz="1100" dirty="0" err="1">
                <a:solidFill>
                  <a:schemeClr val="bg1"/>
                </a:solidFill>
                <a:latin typeface="Roboto" pitchFamily="2" charset="0"/>
                <a:ea typeface="Roboto" pitchFamily="2" charset="0"/>
              </a:rPr>
              <a:t>Pandeglang</a:t>
            </a:r>
            <a:r>
              <a:rPr lang="en-US" sz="1100" dirty="0">
                <a:solidFill>
                  <a:schemeClr val="bg1"/>
                </a:solidFill>
                <a:latin typeface="Roboto" pitchFamily="2" charset="0"/>
                <a:ea typeface="Roboto" pitchFamily="2" charset="0"/>
              </a:rPr>
              <a:t> District, Indonesia. With Caritas Australia’s support, </a:t>
            </a:r>
            <a:r>
              <a:rPr lang="en-US" sz="1100" dirty="0" err="1">
                <a:solidFill>
                  <a:schemeClr val="bg1"/>
                </a:solidFill>
                <a:latin typeface="Roboto" pitchFamily="2" charset="0"/>
                <a:ea typeface="Roboto" pitchFamily="2" charset="0"/>
              </a:rPr>
              <a:t>Arsad</a:t>
            </a:r>
            <a:r>
              <a:rPr lang="en-US" sz="1100" dirty="0">
                <a:solidFill>
                  <a:schemeClr val="bg1"/>
                </a:solidFill>
                <a:latin typeface="Roboto" pitchFamily="2" charset="0"/>
                <a:ea typeface="Roboto" pitchFamily="2" charset="0"/>
              </a:rPr>
              <a:t> and his community improved hygiene, sanitation and funded their own toilets. Photo: Laz </a:t>
            </a:r>
            <a:r>
              <a:rPr lang="en-US" sz="1100" dirty="0" err="1">
                <a:solidFill>
                  <a:schemeClr val="bg1"/>
                </a:solidFill>
                <a:latin typeface="Roboto" pitchFamily="2" charset="0"/>
                <a:ea typeface="Roboto" pitchFamily="2" charset="0"/>
              </a:rPr>
              <a:t>Harfa</a:t>
            </a:r>
            <a:endParaRPr lang="en-AU" sz="1100"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4062530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427993" cy="3584973"/>
          </a:xfrm>
        </p:spPr>
        <p:txBody>
          <a:bodyPr/>
          <a:lstStyle/>
          <a:p>
            <a:pPr marL="342900" indent="-342900" algn="l">
              <a:lnSpc>
                <a:spcPts val="2400"/>
              </a:lnSpc>
              <a:spcAft>
                <a:spcPts val="1200"/>
              </a:spcAft>
              <a:buFont typeface="Wingdings" panose="05000000000000000000" pitchFamily="2" charset="2"/>
              <a:buChar char="§"/>
            </a:pPr>
            <a:r>
              <a:rPr lang="en-AU" sz="2000"/>
              <a:t>What kind of challenges have </a:t>
            </a:r>
            <a:r>
              <a:rPr lang="en-AU" sz="2000" err="1"/>
              <a:t>Arsad</a:t>
            </a:r>
            <a:r>
              <a:rPr lang="en-AU" sz="2000"/>
              <a:t> and his community had to overcome together?</a:t>
            </a:r>
          </a:p>
          <a:p>
            <a:pPr marL="342900" indent="-342900" algn="l">
              <a:lnSpc>
                <a:spcPts val="2400"/>
              </a:lnSpc>
              <a:spcAft>
                <a:spcPts val="1200"/>
              </a:spcAft>
              <a:buFont typeface="Wingdings" panose="05000000000000000000" pitchFamily="2" charset="2"/>
              <a:buChar char="§"/>
            </a:pPr>
            <a:r>
              <a:rPr lang="en-AU" sz="2000" kern="1200"/>
              <a:t>Have you worked with others in a group or team to achieve something together? How did it feel when you had achieved your goal?</a:t>
            </a:r>
            <a:endParaRPr lang="en-AU" sz="2000"/>
          </a:p>
          <a:p>
            <a:pPr algn="l">
              <a:lnSpc>
                <a:spcPct val="114000"/>
              </a:lnSpc>
              <a:spcAft>
                <a:spcPts val="844"/>
              </a:spcAft>
            </a:pPr>
            <a:endParaRPr lang="en-AU" sz="320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your love inspires love in return.</a:t>
            </a:r>
          </a:p>
          <a:p>
            <a:pPr>
              <a:lnSpc>
                <a:spcPts val="2400"/>
              </a:lnSpc>
              <a:spcAft>
                <a:spcPts val="1200"/>
              </a:spcAft>
            </a:pPr>
            <a:r>
              <a:rPr lang="en-AU" sz="2000" b="1"/>
              <a:t>May we follow the way of love.</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2763356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365003"/>
            <a:ext cx="4143375" cy="947663"/>
          </a:xfrm>
        </p:spPr>
        <p:txBody>
          <a:bodyPr/>
          <a:lstStyle/>
          <a:p>
            <a:r>
              <a:rPr lang="en-US" sz="3200"/>
              <a:t>Station 14</a:t>
            </a:r>
            <a:br>
              <a:rPr lang="en-US" sz="3200"/>
            </a:br>
            <a:r>
              <a:rPr lang="en-US" sz="2400"/>
              <a:t>Jesus is laid in the tomb</a:t>
            </a:r>
            <a:endParaRPr lang="en-US" sz="28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lIns="91440" tIns="45720" rIns="91440" bIns="45720" anchor="t"/>
          <a:lstStyle/>
          <a:p>
            <a:pPr>
              <a:lnSpc>
                <a:spcPts val="2400"/>
              </a:lnSpc>
              <a:spcAft>
                <a:spcPts val="1200"/>
              </a:spcAft>
            </a:pPr>
            <a:r>
              <a:rPr lang="en-AU" sz="2000">
                <a:latin typeface="Arial"/>
                <a:cs typeface="Arial"/>
              </a:rPr>
              <a:t>Joseph of </a:t>
            </a:r>
            <a:r>
              <a:rPr lang="en-AU" sz="2000" err="1">
                <a:latin typeface="Arial"/>
                <a:cs typeface="Arial"/>
              </a:rPr>
              <a:t>Arimathaea</a:t>
            </a:r>
            <a:r>
              <a:rPr lang="en-AU" sz="2000">
                <a:latin typeface="Arial"/>
                <a:cs typeface="Arial"/>
              </a:rPr>
              <a:t> and Nicodemus wrap Jesus's body in linen cloths, with myrrh and aloes, then they lay it in a new tomb in the garden, near to where Jesus was crucified.</a:t>
            </a:r>
            <a:endParaRPr lang="en-US"/>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171252" cy="3584973"/>
          </a:xfrm>
        </p:spPr>
        <p:txBody>
          <a:bodyPr lIns="91440" tIns="45720" rIns="91440" bIns="45720" anchor="t"/>
          <a:lstStyle/>
          <a:p>
            <a:pPr>
              <a:lnSpc>
                <a:spcPts val="2400"/>
              </a:lnSpc>
              <a:spcAft>
                <a:spcPts val="1200"/>
              </a:spcAft>
            </a:pPr>
            <a:r>
              <a:rPr lang="en-AU" sz="2000">
                <a:latin typeface="Arial"/>
                <a:cs typeface="Arial"/>
              </a:rPr>
              <a:t>Having endured a terrible loss, Jesus's friends were afraid and hid themselves away. But soon, with love and courage in their hearts, Mary Magdalene, Simon Peter and John would return to the tomb, only to find it empty.</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261312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and her young child walk hand-in-hand along a wide, dirt road.">
            <a:extLst>
              <a:ext uri="{FF2B5EF4-FFF2-40B4-BE49-F238E27FC236}">
                <a16:creationId xmlns:a16="http://schemas.microsoft.com/office/drawing/2014/main" id="{3292C255-6471-4F45-9E70-D8C2F96F006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9906000" cy="6096000"/>
          </a:xfrm>
        </p:spPr>
      </p:pic>
      <p:sp>
        <p:nvSpPr>
          <p:cNvPr id="5" name="Title 3">
            <a:extLst>
              <a:ext uri="{FF2B5EF4-FFF2-40B4-BE49-F238E27FC236}">
                <a16:creationId xmlns:a16="http://schemas.microsoft.com/office/drawing/2014/main" id="{5203D6C7-3070-4FE5-8C1F-68AC0B5F925B}"/>
              </a:ext>
            </a:extLst>
          </p:cNvPr>
          <p:cNvSpPr txBox="1">
            <a:spLocks/>
          </p:cNvSpPr>
          <p:nvPr/>
        </p:nvSpPr>
        <p:spPr>
          <a:xfrm>
            <a:off x="457200" y="6248400"/>
            <a:ext cx="7162800" cy="450000"/>
          </a:xfrm>
          <a:prstGeom prst="rect">
            <a:avLst/>
          </a:prstGeom>
          <a:noFill/>
        </p:spPr>
        <p:txBody>
          <a:bodyPr anchor="ctr"/>
          <a:lstStyle>
            <a:lvl1pPr eaLnBrk="1" hangingPunct="1">
              <a:defRPr baseline="0">
                <a:latin typeface="+mj-lt"/>
                <a:ea typeface="+mj-ea"/>
                <a:cs typeface="+mj-cs"/>
              </a:defRPr>
            </a:lvl1pPr>
          </a:lstStyle>
          <a:p>
            <a:r>
              <a:rPr lang="en-US" sz="1200" dirty="0">
                <a:solidFill>
                  <a:schemeClr val="bg1"/>
                </a:solidFill>
                <a:latin typeface="Roboto" pitchFamily="2" charset="0"/>
                <a:ea typeface="Roboto" pitchFamily="2" charset="0"/>
              </a:rPr>
              <a:t>Rosalie picks up her youngest daughter from school near her home in eastern Democratic Republic of Congo. Photo: Arlette </a:t>
            </a:r>
            <a:r>
              <a:rPr lang="en-US" sz="1200" dirty="0" err="1">
                <a:solidFill>
                  <a:schemeClr val="bg1"/>
                </a:solidFill>
                <a:latin typeface="Roboto" pitchFamily="2" charset="0"/>
                <a:ea typeface="Roboto" pitchFamily="2" charset="0"/>
              </a:rPr>
              <a:t>Bashizi</a:t>
            </a:r>
            <a:endParaRPr lang="en-AU" sz="1200" dirty="0">
              <a:solidFill>
                <a:schemeClr val="bg1"/>
              </a:solidFill>
              <a:latin typeface="Roboto" pitchFamily="2" charset="0"/>
              <a:ea typeface="Roboto" pitchFamily="2" charset="0"/>
            </a:endParaRPr>
          </a:p>
        </p:txBody>
      </p:sp>
      <p:sp>
        <p:nvSpPr>
          <p:cNvPr id="6" name="Title 3">
            <a:extLst>
              <a:ext uri="{FF2B5EF4-FFF2-40B4-BE49-F238E27FC236}">
                <a16:creationId xmlns:a16="http://schemas.microsoft.com/office/drawing/2014/main" id="{133BD136-A3D6-49D5-97D3-4CCF653B3638}"/>
              </a:ext>
            </a:extLst>
          </p:cNvPr>
          <p:cNvSpPr txBox="1">
            <a:spLocks/>
          </p:cNvSpPr>
          <p:nvPr/>
        </p:nvSpPr>
        <p:spPr>
          <a:xfrm>
            <a:off x="457200" y="3954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Rosalie’s Story</a:t>
            </a:r>
          </a:p>
        </p:txBody>
      </p:sp>
    </p:spTree>
    <p:extLst>
      <p:ext uri="{BB962C8B-B14F-4D97-AF65-F5344CB8AC3E}">
        <p14:creationId xmlns:p14="http://schemas.microsoft.com/office/powerpoint/2010/main" val="2542370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26916" y="2362200"/>
            <a:ext cx="4221284" cy="3584973"/>
          </a:xfrm>
        </p:spPr>
        <p:txBody>
          <a:bodyPr lIns="91440" tIns="45720" rIns="91440" bIns="45720" anchor="t"/>
          <a:lstStyle/>
          <a:p>
            <a:pPr marL="342900" indent="-342900" algn="l">
              <a:lnSpc>
                <a:spcPts val="2400"/>
              </a:lnSpc>
              <a:spcAft>
                <a:spcPts val="1200"/>
              </a:spcAft>
              <a:buFont typeface="Wingdings" panose="05000000000000000000" pitchFamily="2" charset="2"/>
              <a:buChar char="§"/>
            </a:pPr>
            <a:r>
              <a:rPr lang="en-AU" sz="2000" dirty="0">
                <a:latin typeface="Arial"/>
                <a:cs typeface="Arial"/>
              </a:rPr>
              <a:t>Rosalie had to be brave to learn new skills and choose a new life for herself and her family. Think of a person you look up to. How are they courageous?</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dirty="0"/>
              <a:t>Jesus, you inspire us to be courageous.</a:t>
            </a:r>
          </a:p>
          <a:p>
            <a:pPr>
              <a:lnSpc>
                <a:spcPts val="2400"/>
              </a:lnSpc>
              <a:spcAft>
                <a:spcPts val="1200"/>
              </a:spcAft>
            </a:pPr>
            <a:r>
              <a:rPr lang="en-AU" sz="2000" b="1" dirty="0"/>
              <a:t>May we follow the way of courage.</a:t>
            </a:r>
            <a:endParaRPr lang="en-AU" sz="2000" dirty="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2452265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E2A3F5D-C0CE-3549-B3DA-EAA1DA193BC7}"/>
              </a:ext>
            </a:extLst>
          </p:cNvPr>
          <p:cNvSpPr>
            <a:spLocks noGrp="1"/>
          </p:cNvSpPr>
          <p:nvPr>
            <p:ph type="body" sz="half" idx="2"/>
          </p:nvPr>
        </p:nvSpPr>
        <p:spPr>
          <a:xfrm>
            <a:off x="475190" y="1552548"/>
            <a:ext cx="9126010" cy="4394624"/>
          </a:xfrm>
        </p:spPr>
        <p:txBody>
          <a:bodyPr/>
          <a:lstStyle/>
          <a:p>
            <a:pPr>
              <a:lnSpc>
                <a:spcPts val="3800"/>
              </a:lnSpc>
              <a:spcAft>
                <a:spcPts val="1200"/>
              </a:spcAft>
            </a:pPr>
            <a:r>
              <a:rPr lang="en-AU" sz="3200" dirty="0"/>
              <a:t>We have walked the way of the cross. </a:t>
            </a:r>
          </a:p>
          <a:p>
            <a:pPr>
              <a:lnSpc>
                <a:spcPts val="3800"/>
              </a:lnSpc>
              <a:spcAft>
                <a:spcPts val="1200"/>
              </a:spcAft>
            </a:pPr>
            <a:r>
              <a:rPr lang="en-AU" sz="3200" dirty="0"/>
              <a:t>Now, continue in the way of hope, </a:t>
            </a:r>
          </a:p>
          <a:p>
            <a:pPr>
              <a:lnSpc>
                <a:spcPts val="3800"/>
              </a:lnSpc>
              <a:spcAft>
                <a:spcPts val="1200"/>
              </a:spcAft>
            </a:pPr>
            <a:r>
              <a:rPr lang="en-AU" sz="3200" dirty="0"/>
              <a:t>remembering that Christ is risen! </a:t>
            </a:r>
            <a:endParaRPr lang="en-AU" sz="3200" b="1" dirty="0"/>
          </a:p>
          <a:p>
            <a:pPr>
              <a:lnSpc>
                <a:spcPts val="3800"/>
              </a:lnSpc>
              <a:spcAft>
                <a:spcPts val="600"/>
              </a:spcAft>
            </a:pPr>
            <a:endParaRPr lang="en-AU" sz="3200" b="1" dirty="0"/>
          </a:p>
        </p:txBody>
      </p:sp>
      <p:sp>
        <p:nvSpPr>
          <p:cNvPr id="9" name="Title 8">
            <a:extLst>
              <a:ext uri="{FF2B5EF4-FFF2-40B4-BE49-F238E27FC236}">
                <a16:creationId xmlns:a16="http://schemas.microsoft.com/office/drawing/2014/main" id="{66885892-6D6D-E641-80ED-13FAF519B6DF}"/>
              </a:ext>
            </a:extLst>
          </p:cNvPr>
          <p:cNvSpPr>
            <a:spLocks noGrp="1"/>
          </p:cNvSpPr>
          <p:nvPr>
            <p:ph type="title"/>
          </p:nvPr>
        </p:nvSpPr>
        <p:spPr>
          <a:prstGeom prst="rect">
            <a:avLst/>
          </a:prstGeom>
        </p:spPr>
        <p:txBody>
          <a:bodyPr/>
          <a:lstStyle/>
          <a:p>
            <a:r>
              <a:rPr lang="en-US" sz="3200" dirty="0">
                <a:solidFill>
                  <a:srgbClr val="414042"/>
                </a:solidFill>
              </a:rPr>
              <a:t>Close</a:t>
            </a:r>
          </a:p>
        </p:txBody>
      </p:sp>
    </p:spTree>
    <p:extLst>
      <p:ext uri="{BB962C8B-B14F-4D97-AF65-F5344CB8AC3E}">
        <p14:creationId xmlns:p14="http://schemas.microsoft.com/office/powerpoint/2010/main" val="25989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E2A3F5D-C0CE-3549-B3DA-EAA1DA193BC7}"/>
              </a:ext>
            </a:extLst>
          </p:cNvPr>
          <p:cNvSpPr>
            <a:spLocks noGrp="1"/>
          </p:cNvSpPr>
          <p:nvPr>
            <p:ph type="body" sz="half" idx="2"/>
          </p:nvPr>
        </p:nvSpPr>
        <p:spPr>
          <a:xfrm>
            <a:off x="475190" y="1552548"/>
            <a:ext cx="9126010" cy="4394624"/>
          </a:xfrm>
        </p:spPr>
        <p:txBody>
          <a:bodyPr/>
          <a:lstStyle/>
          <a:p>
            <a:pPr>
              <a:lnSpc>
                <a:spcPts val="3800"/>
              </a:lnSpc>
              <a:spcAft>
                <a:spcPts val="1200"/>
              </a:spcAft>
            </a:pPr>
            <a:r>
              <a:rPr lang="en-AU" sz="3200" b="1" dirty="0"/>
              <a:t>May we follow the way of hope, </a:t>
            </a:r>
          </a:p>
          <a:p>
            <a:pPr>
              <a:lnSpc>
                <a:spcPts val="3800"/>
              </a:lnSpc>
              <a:spcAft>
                <a:spcPts val="1200"/>
              </a:spcAft>
            </a:pPr>
            <a:r>
              <a:rPr lang="en-AU" sz="3200" b="1" dirty="0"/>
              <a:t>working together to end poverty, </a:t>
            </a:r>
          </a:p>
          <a:p>
            <a:pPr>
              <a:lnSpc>
                <a:spcPts val="3800"/>
              </a:lnSpc>
              <a:spcAft>
                <a:spcPts val="1200"/>
              </a:spcAft>
            </a:pPr>
            <a:r>
              <a:rPr lang="en-AU" sz="3200" b="1" dirty="0"/>
              <a:t>promote justice and uphold dignity. </a:t>
            </a:r>
          </a:p>
          <a:p>
            <a:pPr>
              <a:lnSpc>
                <a:spcPts val="3800"/>
              </a:lnSpc>
              <a:spcAft>
                <a:spcPts val="1200"/>
              </a:spcAft>
            </a:pPr>
            <a:r>
              <a:rPr lang="en-AU" sz="3200" b="1" dirty="0"/>
              <a:t>Amen.</a:t>
            </a:r>
            <a:endParaRPr lang="en-AU" sz="3200" dirty="0"/>
          </a:p>
        </p:txBody>
      </p:sp>
      <p:sp>
        <p:nvSpPr>
          <p:cNvPr id="9" name="Title 8">
            <a:extLst>
              <a:ext uri="{FF2B5EF4-FFF2-40B4-BE49-F238E27FC236}">
                <a16:creationId xmlns:a16="http://schemas.microsoft.com/office/drawing/2014/main" id="{66885892-6D6D-E641-80ED-13FAF519B6DF}"/>
              </a:ext>
            </a:extLst>
          </p:cNvPr>
          <p:cNvSpPr>
            <a:spLocks noGrp="1"/>
          </p:cNvSpPr>
          <p:nvPr>
            <p:ph type="title"/>
          </p:nvPr>
        </p:nvSpPr>
        <p:spPr>
          <a:prstGeom prst="rect">
            <a:avLst/>
          </a:prstGeom>
        </p:spPr>
        <p:txBody>
          <a:bodyPr/>
          <a:lstStyle/>
          <a:p>
            <a:r>
              <a:rPr lang="en-US" sz="3200" dirty="0">
                <a:solidFill>
                  <a:srgbClr val="414042"/>
                </a:solidFill>
              </a:rPr>
              <a:t>Close</a:t>
            </a:r>
          </a:p>
        </p:txBody>
      </p:sp>
    </p:spTree>
    <p:extLst>
      <p:ext uri="{BB962C8B-B14F-4D97-AF65-F5344CB8AC3E}">
        <p14:creationId xmlns:p14="http://schemas.microsoft.com/office/powerpoint/2010/main" val="4134986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2866812" y="2250280"/>
            <a:ext cx="318343" cy="31789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932"/>
          </a:p>
        </p:txBody>
      </p:sp>
      <p:sp>
        <p:nvSpPr>
          <p:cNvPr id="3" name="TextBox 2">
            <a:extLst>
              <a:ext uri="{FF2B5EF4-FFF2-40B4-BE49-F238E27FC236}">
                <a16:creationId xmlns:a16="http://schemas.microsoft.com/office/drawing/2014/main" id="{06853FAC-1A7A-144F-80C5-9E8EBEC7765D}"/>
              </a:ext>
            </a:extLst>
          </p:cNvPr>
          <p:cNvSpPr txBox="1"/>
          <p:nvPr/>
        </p:nvSpPr>
        <p:spPr>
          <a:xfrm>
            <a:off x="3118813" y="2531998"/>
            <a:ext cx="4649724"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3118813" y="2964966"/>
            <a:ext cx="4649724"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3118813" y="3438456"/>
            <a:ext cx="3807854"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6828234" y="3692779"/>
            <a:ext cx="213888" cy="213597"/>
          </a:xfrm>
          <a:prstGeom prst="rect">
            <a:avLst/>
          </a:prstGeom>
          <a:blipFill>
            <a:blip r:embed="rId2" cstate="print"/>
            <a:stretch>
              <a:fillRect/>
            </a:stretch>
          </a:blipFill>
        </p:spPr>
        <p:txBody>
          <a:bodyPr wrap="square" lIns="0" tIns="0" rIns="0" bIns="0" rtlCol="0"/>
          <a:lstStyle/>
          <a:p>
            <a:endParaRPr sz="932"/>
          </a:p>
        </p:txBody>
      </p:sp>
    </p:spTree>
    <p:extLst>
      <p:ext uri="{BB962C8B-B14F-4D97-AF65-F5344CB8AC3E}">
        <p14:creationId xmlns:p14="http://schemas.microsoft.com/office/powerpoint/2010/main" val="1634616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8C065CC8-083F-3444-92B5-954FF8B3BBD2}"/>
              </a:ext>
            </a:extLst>
          </p:cNvPr>
          <p:cNvSpPr txBox="1">
            <a:spLocks noChangeAspect="1"/>
          </p:cNvSpPr>
          <p:nvPr/>
        </p:nvSpPr>
        <p:spPr>
          <a:xfrm>
            <a:off x="3089627" y="2335753"/>
            <a:ext cx="3726747" cy="515183"/>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3" name="bg object 17">
            <a:extLst>
              <a:ext uri="{FF2B5EF4-FFF2-40B4-BE49-F238E27FC236}">
                <a16:creationId xmlns:a16="http://schemas.microsoft.com/office/drawing/2014/main" id="{BC16C66A-0CB6-AE4B-B957-B0DDF713A6FB}"/>
              </a:ext>
            </a:extLst>
          </p:cNvPr>
          <p:cNvSpPr>
            <a:spLocks noChangeAspect="1"/>
          </p:cNvSpPr>
          <p:nvPr/>
        </p:nvSpPr>
        <p:spPr>
          <a:xfrm>
            <a:off x="3089627" y="2117765"/>
            <a:ext cx="355261" cy="353869"/>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932"/>
          </a:p>
        </p:txBody>
      </p:sp>
      <p:sp>
        <p:nvSpPr>
          <p:cNvPr id="4" name="bg object 21">
            <a:extLst>
              <a:ext uri="{FF2B5EF4-FFF2-40B4-BE49-F238E27FC236}">
                <a16:creationId xmlns:a16="http://schemas.microsoft.com/office/drawing/2014/main" id="{C03DAB09-CF62-A947-B386-5FCA068CA891}"/>
              </a:ext>
            </a:extLst>
          </p:cNvPr>
          <p:cNvSpPr>
            <a:spLocks noChangeAspect="1"/>
          </p:cNvSpPr>
          <p:nvPr/>
        </p:nvSpPr>
        <p:spPr>
          <a:xfrm>
            <a:off x="6453187" y="2678906"/>
            <a:ext cx="248683" cy="248345"/>
          </a:xfrm>
          <a:prstGeom prst="rect">
            <a:avLst/>
          </a:prstGeom>
          <a:blipFill>
            <a:blip r:embed="rId3" cstate="print"/>
            <a:stretch>
              <a:fillRect/>
            </a:stretch>
          </a:blipFill>
        </p:spPr>
        <p:txBody>
          <a:bodyPr wrap="square" lIns="0" tIns="0" rIns="0" bIns="0" rtlCol="0"/>
          <a:lstStyle/>
          <a:p>
            <a:endParaRPr sz="932"/>
          </a:p>
        </p:txBody>
      </p:sp>
      <p:grpSp>
        <p:nvGrpSpPr>
          <p:cNvPr id="5" name="Group 4">
            <a:extLst>
              <a:ext uri="{FF2B5EF4-FFF2-40B4-BE49-F238E27FC236}">
                <a16:creationId xmlns:a16="http://schemas.microsoft.com/office/drawing/2014/main" id="{FDD6086B-A997-A643-B323-3B8D4F8425D0}"/>
              </a:ext>
            </a:extLst>
          </p:cNvPr>
          <p:cNvGrpSpPr>
            <a:grpSpLocks noChangeAspect="1"/>
          </p:cNvGrpSpPr>
          <p:nvPr/>
        </p:nvGrpSpPr>
        <p:grpSpPr>
          <a:xfrm>
            <a:off x="3597820" y="3329470"/>
            <a:ext cx="2710362" cy="615002"/>
            <a:chOff x="5226547" y="5186167"/>
            <a:chExt cx="2518643" cy="571500"/>
          </a:xfrm>
        </p:grpSpPr>
        <p:pic>
          <p:nvPicPr>
            <p:cNvPr id="6" name="Picture 5">
              <a:extLst>
                <a:ext uri="{FF2B5EF4-FFF2-40B4-BE49-F238E27FC236}">
                  <a16:creationId xmlns:a16="http://schemas.microsoft.com/office/drawing/2014/main" id="{DFFBC6A0-87CB-9C41-8D77-89EED642D193}"/>
                </a:ext>
              </a:extLst>
            </p:cNvPr>
            <p:cNvPicPr>
              <a:picLocks noChangeAspect="1"/>
            </p:cNvPicPr>
            <p:nvPr/>
          </p:nvPicPr>
          <p:blipFill>
            <a:blip r:embed="rId4"/>
            <a:stretch>
              <a:fillRect/>
            </a:stretch>
          </p:blipFill>
          <p:spPr>
            <a:xfrm>
              <a:off x="7173690" y="5186167"/>
              <a:ext cx="571500" cy="571500"/>
            </a:xfrm>
            <a:prstGeom prst="rect">
              <a:avLst/>
            </a:prstGeom>
          </p:spPr>
        </p:pic>
        <p:pic>
          <p:nvPicPr>
            <p:cNvPr id="7" name="Picture 6">
              <a:extLst>
                <a:ext uri="{FF2B5EF4-FFF2-40B4-BE49-F238E27FC236}">
                  <a16:creationId xmlns:a16="http://schemas.microsoft.com/office/drawing/2014/main" id="{4CF721CF-FB14-CB48-ACE8-7BAD788C84E3}"/>
                </a:ext>
              </a:extLst>
            </p:cNvPr>
            <p:cNvPicPr>
              <a:picLocks noChangeAspect="1"/>
            </p:cNvPicPr>
            <p:nvPr/>
          </p:nvPicPr>
          <p:blipFill>
            <a:blip r:embed="rId5"/>
            <a:stretch>
              <a:fillRect/>
            </a:stretch>
          </p:blipFill>
          <p:spPr>
            <a:xfrm>
              <a:off x="6216650" y="5186167"/>
              <a:ext cx="571500" cy="571500"/>
            </a:xfrm>
            <a:prstGeom prst="rect">
              <a:avLst/>
            </a:prstGeom>
          </p:spPr>
        </p:pic>
        <p:pic>
          <p:nvPicPr>
            <p:cNvPr id="8" name="Picture 7">
              <a:extLst>
                <a:ext uri="{FF2B5EF4-FFF2-40B4-BE49-F238E27FC236}">
                  <a16:creationId xmlns:a16="http://schemas.microsoft.com/office/drawing/2014/main" id="{608BD555-B4B1-084B-BF9D-664A99EF8938}"/>
                </a:ext>
              </a:extLst>
            </p:cNvPr>
            <p:cNvPicPr>
              <a:picLocks noChangeAspect="1"/>
            </p:cNvPicPr>
            <p:nvPr/>
          </p:nvPicPr>
          <p:blipFill>
            <a:blip r:embed="rId6"/>
            <a:stretch>
              <a:fillRect/>
            </a:stretch>
          </p:blipFill>
          <p:spPr>
            <a:xfrm>
              <a:off x="5226547" y="5186167"/>
              <a:ext cx="571500" cy="571500"/>
            </a:xfrm>
            <a:prstGeom prst="rect">
              <a:avLst/>
            </a:prstGeom>
          </p:spPr>
        </p:pic>
      </p:grpSp>
      <p:sp>
        <p:nvSpPr>
          <p:cNvPr id="9" name="TextBox 8">
            <a:extLst>
              <a:ext uri="{FF2B5EF4-FFF2-40B4-BE49-F238E27FC236}">
                <a16:creationId xmlns:a16="http://schemas.microsoft.com/office/drawing/2014/main" id="{2982092F-9CB6-1F45-B33F-4E724941CA8C}"/>
              </a:ext>
            </a:extLst>
          </p:cNvPr>
          <p:cNvSpPr txBox="1">
            <a:spLocks noChangeAspect="1"/>
          </p:cNvSpPr>
          <p:nvPr/>
        </p:nvSpPr>
        <p:spPr>
          <a:xfrm>
            <a:off x="3435069" y="4135532"/>
            <a:ext cx="3035865" cy="351956"/>
          </a:xfrm>
          <a:prstGeom prst="rect">
            <a:avLst/>
          </a:prstGeom>
          <a:noFill/>
        </p:spPr>
        <p:txBody>
          <a:bodyPr wrap="square" rtlCol="0">
            <a:spAutoFit/>
          </a:bodyPr>
          <a:lstStyle/>
          <a:p>
            <a:pPr algn="ctr" defTabSz="241080">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294044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miling young woman holding a glass of water stands in front of young students and a row of water taps. ">
            <a:extLst>
              <a:ext uri="{FF2B5EF4-FFF2-40B4-BE49-F238E27FC236}">
                <a16:creationId xmlns:a16="http://schemas.microsoft.com/office/drawing/2014/main" id="{8BB58118-3155-4B19-86FB-39A12EA5ED1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9906000" cy="6096000"/>
          </a:xfrm>
        </p:spPr>
      </p:pic>
      <p:sp>
        <p:nvSpPr>
          <p:cNvPr id="8" name="Title 3">
            <a:extLst>
              <a:ext uri="{FF2B5EF4-FFF2-40B4-BE49-F238E27FC236}">
                <a16:creationId xmlns:a16="http://schemas.microsoft.com/office/drawing/2014/main" id="{0F9B6675-2EDB-4BBC-ADE5-C730F2440F53}"/>
              </a:ext>
            </a:extLst>
          </p:cNvPr>
          <p:cNvSpPr txBox="1">
            <a:spLocks/>
          </p:cNvSpPr>
          <p:nvPr/>
        </p:nvSpPr>
        <p:spPr>
          <a:xfrm>
            <a:off x="457200" y="3810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Laxmi’s Story</a:t>
            </a:r>
          </a:p>
        </p:txBody>
      </p:sp>
      <p:sp>
        <p:nvSpPr>
          <p:cNvPr id="11" name="Title 3">
            <a:extLst>
              <a:ext uri="{FF2B5EF4-FFF2-40B4-BE49-F238E27FC236}">
                <a16:creationId xmlns:a16="http://schemas.microsoft.com/office/drawing/2014/main" id="{8818A0E7-79B0-4E36-BCBC-E96CAD24B500}"/>
              </a:ext>
            </a:extLst>
          </p:cNvPr>
          <p:cNvSpPr txBox="1">
            <a:spLocks/>
          </p:cNvSpPr>
          <p:nvPr/>
        </p:nvSpPr>
        <p:spPr>
          <a:xfrm>
            <a:off x="457200" y="6248400"/>
            <a:ext cx="6858000" cy="450000"/>
          </a:xfrm>
          <a:prstGeom prst="rect">
            <a:avLst/>
          </a:prstGeom>
          <a:noFill/>
        </p:spPr>
        <p:txBody>
          <a:bodyPr anchor="ctr"/>
          <a:lstStyle>
            <a:lvl1pPr eaLnBrk="1" hangingPunct="1">
              <a:defRPr baseline="0">
                <a:latin typeface="+mj-lt"/>
                <a:ea typeface="+mj-ea"/>
                <a:cs typeface="+mj-cs"/>
              </a:defRPr>
            </a:lvl1pPr>
          </a:lstStyle>
          <a:p>
            <a:pPr defTabSz="914400"/>
            <a:r>
              <a:rPr lang="en-AU" sz="1100">
                <a:solidFill>
                  <a:schemeClr val="bg1"/>
                </a:solidFill>
                <a:latin typeface="Roboto" pitchFamily="2" charset="0"/>
                <a:ea typeface="Roboto" pitchFamily="2" charset="0"/>
              </a:rPr>
              <a:t>Laxmi and members of the child’s club beside the water taps they lobbied to have installed at their school in Nepal’s </a:t>
            </a:r>
            <a:r>
              <a:rPr lang="en-AU" sz="1100" err="1">
                <a:solidFill>
                  <a:schemeClr val="bg1"/>
                </a:solidFill>
                <a:latin typeface="Roboto" pitchFamily="2" charset="0"/>
                <a:ea typeface="Roboto" pitchFamily="2" charset="0"/>
              </a:rPr>
              <a:t>Jajarkot</a:t>
            </a:r>
            <a:r>
              <a:rPr lang="en-AU" sz="1100">
                <a:solidFill>
                  <a:schemeClr val="bg1"/>
                </a:solidFill>
                <a:latin typeface="Roboto" pitchFamily="2" charset="0"/>
                <a:ea typeface="Roboto" pitchFamily="2" charset="0"/>
              </a:rPr>
              <a:t> district. Photo: Richard Wainwright/Caritas Australia</a:t>
            </a:r>
          </a:p>
        </p:txBody>
      </p:sp>
    </p:spTree>
    <p:extLst>
      <p:ext uri="{BB962C8B-B14F-4D97-AF65-F5344CB8AC3E}">
        <p14:creationId xmlns:p14="http://schemas.microsoft.com/office/powerpoint/2010/main" val="26448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241080" indent="-241080" algn="l">
              <a:lnSpc>
                <a:spcPts val="2400"/>
              </a:lnSpc>
              <a:spcAft>
                <a:spcPts val="1200"/>
              </a:spcAft>
              <a:buFont typeface="Wingdings" panose="05000000000000000000" pitchFamily="2" charset="2"/>
              <a:buChar char="§"/>
            </a:pPr>
            <a:r>
              <a:rPr lang="en-AU" sz="2000"/>
              <a:t>Think of a resource or opportunity that not everyone has the same access to. Why doesn’t everyone have the same access? What might help make things fairer?</a:t>
            </a:r>
            <a:endParaRPr lang="en-US"/>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stand for justice and respect the dignity of all people.</a:t>
            </a:r>
          </a:p>
          <a:p>
            <a:pPr>
              <a:lnSpc>
                <a:spcPts val="2400"/>
              </a:lnSpc>
              <a:spcAft>
                <a:spcPts val="1200"/>
              </a:spcAft>
            </a:pPr>
            <a:r>
              <a:rPr lang="en-AU" sz="2000" b="1"/>
              <a:t>May we follow the way of justice.</a:t>
            </a: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197535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C4FB-6791-2541-AE09-1B5B17A0D4CD}"/>
              </a:ext>
            </a:extLst>
          </p:cNvPr>
          <p:cNvSpPr>
            <a:spLocks noGrp="1"/>
          </p:cNvSpPr>
          <p:nvPr>
            <p:ph type="title"/>
          </p:nvPr>
        </p:nvSpPr>
        <p:spPr>
          <a:xfrm>
            <a:off x="461118" y="533400"/>
            <a:ext cx="4143375" cy="947663"/>
          </a:xfrm>
        </p:spPr>
        <p:txBody>
          <a:bodyPr/>
          <a:lstStyle/>
          <a:p>
            <a:r>
              <a:rPr lang="en-US" sz="3200"/>
              <a:t>Station 2 </a:t>
            </a:r>
            <a:br>
              <a:rPr lang="en-US" sz="3200"/>
            </a:br>
            <a:r>
              <a:rPr lang="en-US" sz="2400"/>
              <a:t>Jesus takes up the cross</a:t>
            </a:r>
            <a:endParaRPr lang="en-US" sz="3200"/>
          </a:p>
        </p:txBody>
      </p:sp>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a:lnSpc>
                <a:spcPts val="2400"/>
              </a:lnSpc>
              <a:spcAft>
                <a:spcPts val="1200"/>
              </a:spcAft>
            </a:pPr>
            <a:r>
              <a:rPr lang="en-AU" sz="2000" dirty="0"/>
              <a:t>Jesus is made to carry his own cross all the way out of the city to a place called Golgotha or ‘the place of the skull’.</a:t>
            </a:r>
            <a:endParaRPr lang="en-US" sz="2000" dirty="0"/>
          </a:p>
          <a:p>
            <a:endParaRPr lang="en-US" dirty="0"/>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carried the weight of that heavy cross and knew the path ahead would be a difficult one. While he was in the garden, just before his arrest, he had even prayed that God would change the situation. </a:t>
            </a:r>
          </a:p>
          <a:p>
            <a:pPr>
              <a:spcAft>
                <a:spcPts val="844"/>
              </a:spcAft>
            </a:pPr>
            <a:endParaRPr lang="en-AU" sz="2000"/>
          </a:p>
          <a:p>
            <a:pPr>
              <a:spcAft>
                <a:spcPts val="844"/>
              </a:spcAft>
            </a:pPr>
            <a:endParaRPr lang="en-AU" sz="2000"/>
          </a:p>
          <a:p>
            <a:endParaRPr lang="en-US"/>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Tree>
    <p:extLst>
      <p:ext uri="{BB962C8B-B14F-4D97-AF65-F5344CB8AC3E}">
        <p14:creationId xmlns:p14="http://schemas.microsoft.com/office/powerpoint/2010/main" val="270197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oman sits smiling as she looks to the viewer. She wears a bright red fleecy jacket and a silver jewel in her nose. ">
            <a:extLst>
              <a:ext uri="{FF2B5EF4-FFF2-40B4-BE49-F238E27FC236}">
                <a16:creationId xmlns:a16="http://schemas.microsoft.com/office/drawing/2014/main" id="{A928A5E1-E553-42D3-BB81-5FA67672EC7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 y="1"/>
            <a:ext cx="9906000" cy="6095999"/>
          </a:xfrm>
        </p:spPr>
      </p:pic>
      <p:sp>
        <p:nvSpPr>
          <p:cNvPr id="6" name="Title 3">
            <a:extLst>
              <a:ext uri="{FF2B5EF4-FFF2-40B4-BE49-F238E27FC236}">
                <a16:creationId xmlns:a16="http://schemas.microsoft.com/office/drawing/2014/main" id="{F75B844F-939B-4840-972A-328EA73FAD0F}"/>
              </a:ext>
            </a:extLst>
          </p:cNvPr>
          <p:cNvSpPr txBox="1">
            <a:spLocks/>
          </p:cNvSpPr>
          <p:nvPr/>
        </p:nvSpPr>
        <p:spPr>
          <a:xfrm>
            <a:off x="457200" y="381000"/>
            <a:ext cx="4114800" cy="900000"/>
          </a:xfrm>
          <a:prstGeom prst="round2DiagRect">
            <a:avLst/>
          </a:prstGeom>
          <a:solidFill>
            <a:schemeClr val="bg2"/>
          </a:solidFill>
        </p:spPr>
        <p:txBody>
          <a:bodyPr anchor="ctr"/>
          <a:lstStyle>
            <a:lvl1pPr eaLnBrk="1" hangingPunct="1">
              <a:defRPr baseline="0">
                <a:latin typeface="+mj-lt"/>
                <a:ea typeface="+mj-ea"/>
                <a:cs typeface="+mj-cs"/>
              </a:defRPr>
            </a:lvl1pPr>
          </a:lstStyle>
          <a:p>
            <a:pPr algn="ctr" defTabSz="914400"/>
            <a:r>
              <a:rPr lang="en-US" sz="3200" b="1" kern="0" dirty="0">
                <a:solidFill>
                  <a:srgbClr val="414042"/>
                </a:solidFill>
                <a:latin typeface="Arial" panose="020B0604020202020204" pitchFamily="34" charset="0"/>
                <a:cs typeface="Arial" panose="020B0604020202020204" pitchFamily="34" charset="0"/>
              </a:rPr>
              <a:t>Sita’s Story</a:t>
            </a:r>
          </a:p>
        </p:txBody>
      </p:sp>
      <p:sp>
        <p:nvSpPr>
          <p:cNvPr id="8" name="Title 3">
            <a:extLst>
              <a:ext uri="{FF2B5EF4-FFF2-40B4-BE49-F238E27FC236}">
                <a16:creationId xmlns:a16="http://schemas.microsoft.com/office/drawing/2014/main" id="{6088D951-71F9-4A86-849D-1CB391938299}"/>
              </a:ext>
            </a:extLst>
          </p:cNvPr>
          <p:cNvSpPr txBox="1">
            <a:spLocks/>
          </p:cNvSpPr>
          <p:nvPr/>
        </p:nvSpPr>
        <p:spPr>
          <a:xfrm>
            <a:off x="457200" y="6248400"/>
            <a:ext cx="6781800" cy="450000"/>
          </a:xfrm>
          <a:prstGeom prst="rect">
            <a:avLst/>
          </a:prstGeom>
          <a:noFill/>
        </p:spPr>
        <p:txBody>
          <a:bodyPr anchor="ctr"/>
          <a:lstStyle>
            <a:lvl1pPr eaLnBrk="1" hangingPunct="1">
              <a:defRPr baseline="0">
                <a:latin typeface="+mj-lt"/>
                <a:ea typeface="+mj-ea"/>
                <a:cs typeface="+mj-cs"/>
              </a:defRPr>
            </a:lvl1pPr>
          </a:lstStyle>
          <a:p>
            <a:pPr defTabSz="914400"/>
            <a:r>
              <a:rPr lang="en-US" sz="1100">
                <a:solidFill>
                  <a:schemeClr val="bg1"/>
                </a:solidFill>
                <a:latin typeface="Roboto" pitchFamily="2" charset="0"/>
                <a:ea typeface="Roboto" pitchFamily="2" charset="0"/>
              </a:rPr>
              <a:t>Sita has transformed her life by learning new skills that have helped her to overcome the challenges she faced. She is now a role model for other single women in her community. Photo: </a:t>
            </a:r>
            <a:r>
              <a:rPr lang="en-US" sz="1100" err="1">
                <a:solidFill>
                  <a:schemeClr val="bg1"/>
                </a:solidFill>
                <a:latin typeface="Roboto" pitchFamily="2" charset="0"/>
                <a:ea typeface="Roboto" pitchFamily="2" charset="0"/>
              </a:rPr>
              <a:t>Dipendra</a:t>
            </a:r>
            <a:r>
              <a:rPr lang="en-US" sz="1100">
                <a:solidFill>
                  <a:schemeClr val="bg1"/>
                </a:solidFill>
                <a:latin typeface="Roboto" pitchFamily="2" charset="0"/>
                <a:ea typeface="Roboto" pitchFamily="2" charset="0"/>
              </a:rPr>
              <a:t> </a:t>
            </a:r>
            <a:r>
              <a:rPr lang="en-US" sz="1100" err="1">
                <a:solidFill>
                  <a:schemeClr val="bg1"/>
                </a:solidFill>
                <a:latin typeface="Roboto" pitchFamily="2" charset="0"/>
                <a:ea typeface="Roboto" pitchFamily="2" charset="0"/>
              </a:rPr>
              <a:t>Lamsal</a:t>
            </a:r>
            <a:r>
              <a:rPr lang="en-US" sz="1100">
                <a:solidFill>
                  <a:schemeClr val="bg1"/>
                </a:solidFill>
                <a:latin typeface="Roboto" pitchFamily="2" charset="0"/>
                <a:ea typeface="Roboto" pitchFamily="2" charset="0"/>
              </a:rPr>
              <a:t>​</a:t>
            </a:r>
            <a:endParaRPr lang="en-AU" sz="110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10736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95BF-C3B7-794A-B9A6-3677BA7B75CB}"/>
              </a:ext>
            </a:extLst>
          </p:cNvPr>
          <p:cNvSpPr>
            <a:spLocks noGrp="1"/>
          </p:cNvSpPr>
          <p:nvPr>
            <p:ph type="body" sz="half" idx="11"/>
          </p:nvPr>
        </p:nvSpPr>
        <p:spPr>
          <a:xfrm>
            <a:off x="448807" y="2362200"/>
            <a:ext cx="4039851" cy="3584973"/>
          </a:xfrm>
        </p:spPr>
        <p:txBody>
          <a:bodyPr/>
          <a:lstStyle/>
          <a:p>
            <a:pPr marL="342900" indent="-342900" algn="l">
              <a:lnSpc>
                <a:spcPts val="2400"/>
              </a:lnSpc>
              <a:spcAft>
                <a:spcPts val="1200"/>
              </a:spcAft>
              <a:buFont typeface="Wingdings" panose="05000000000000000000" pitchFamily="2" charset="2"/>
              <a:buChar char="§"/>
            </a:pPr>
            <a:r>
              <a:rPr lang="en-AU" sz="2000"/>
              <a:t>Is there anything weighing you down at the moment? Think of someone you trust that you could talk to about it. </a:t>
            </a:r>
          </a:p>
          <a:p>
            <a:pPr marL="342900" indent="-342900" algn="l">
              <a:lnSpc>
                <a:spcPts val="2400"/>
              </a:lnSpc>
              <a:spcAft>
                <a:spcPts val="1200"/>
              </a:spcAft>
              <a:buFont typeface="Wingdings" panose="05000000000000000000" pitchFamily="2" charset="2"/>
              <a:buChar char="§"/>
            </a:pPr>
            <a:r>
              <a:rPr lang="en-AU" sz="2000"/>
              <a:t>Do you know someone whose life feels difficult for them right now? How could you help?</a:t>
            </a:r>
          </a:p>
        </p:txBody>
      </p:sp>
      <p:sp>
        <p:nvSpPr>
          <p:cNvPr id="4" name="Text Placeholder 3">
            <a:extLst>
              <a:ext uri="{FF2B5EF4-FFF2-40B4-BE49-F238E27FC236}">
                <a16:creationId xmlns:a16="http://schemas.microsoft.com/office/drawing/2014/main" id="{3D339A9D-7EFC-7049-9292-A646A59F8620}"/>
              </a:ext>
            </a:extLst>
          </p:cNvPr>
          <p:cNvSpPr>
            <a:spLocks noGrp="1"/>
          </p:cNvSpPr>
          <p:nvPr>
            <p:ph type="body" sz="half" idx="12"/>
          </p:nvPr>
        </p:nvSpPr>
        <p:spPr>
          <a:xfrm>
            <a:off x="5429948" y="2362200"/>
            <a:ext cx="4039851" cy="3584973"/>
          </a:xfrm>
        </p:spPr>
        <p:txBody>
          <a:bodyPr/>
          <a:lstStyle/>
          <a:p>
            <a:pPr>
              <a:lnSpc>
                <a:spcPts val="2400"/>
              </a:lnSpc>
              <a:spcAft>
                <a:spcPts val="1200"/>
              </a:spcAft>
            </a:pPr>
            <a:r>
              <a:rPr lang="en-AU" sz="2000"/>
              <a:t>Jesus, you feel the weight of heavy burdens and walk with all who struggle. </a:t>
            </a:r>
          </a:p>
          <a:p>
            <a:pPr>
              <a:lnSpc>
                <a:spcPts val="2400"/>
              </a:lnSpc>
              <a:spcAft>
                <a:spcPts val="1200"/>
              </a:spcAft>
            </a:pPr>
            <a:r>
              <a:rPr lang="en-AU" sz="2000" b="1"/>
              <a:t>May we follow the way of solidarity.</a:t>
            </a:r>
            <a:endParaRPr lang="en-AU" sz="2000"/>
          </a:p>
        </p:txBody>
      </p:sp>
      <p:sp>
        <p:nvSpPr>
          <p:cNvPr id="7" name="bg object 16">
            <a:extLst>
              <a:ext uri="{FF2B5EF4-FFF2-40B4-BE49-F238E27FC236}">
                <a16:creationId xmlns:a16="http://schemas.microsoft.com/office/drawing/2014/main" id="{26A80474-EA66-BA4E-9993-F6B4A2957FEF}"/>
              </a:ext>
            </a:extLst>
          </p:cNvPr>
          <p:cNvSpPr/>
          <p:nvPr/>
        </p:nvSpPr>
        <p:spPr>
          <a:xfrm>
            <a:off x="381001" y="1955603"/>
            <a:ext cx="4143375" cy="187523"/>
          </a:xfrm>
          <a:custGeom>
            <a:avLst/>
            <a:gdLst/>
            <a:ahLst/>
            <a:cxnLst/>
            <a:rect l="l" t="t" r="r" b="b"/>
            <a:pathLst>
              <a:path w="2984500" h="190500">
                <a:moveTo>
                  <a:pt x="0" y="190500"/>
                </a:moveTo>
                <a:lnTo>
                  <a:pt x="2984500" y="190500"/>
                </a:lnTo>
                <a:lnTo>
                  <a:pt x="2984500" y="0"/>
                </a:lnTo>
                <a:lnTo>
                  <a:pt x="0" y="0"/>
                </a:lnTo>
                <a:lnTo>
                  <a:pt x="0" y="190500"/>
                </a:lnTo>
                <a:close/>
              </a:path>
            </a:pathLst>
          </a:custGeom>
          <a:solidFill>
            <a:srgbClr val="762000"/>
          </a:solidFill>
        </p:spPr>
        <p:txBody>
          <a:bodyPr wrap="square" lIns="0" tIns="0" rIns="0" bIns="0" rtlCol="0"/>
          <a:lstStyle/>
          <a:p>
            <a:endParaRPr sz="932"/>
          </a:p>
        </p:txBody>
      </p:sp>
      <p:sp>
        <p:nvSpPr>
          <p:cNvPr id="6" name="Title 1">
            <a:extLst>
              <a:ext uri="{FF2B5EF4-FFF2-40B4-BE49-F238E27FC236}">
                <a16:creationId xmlns:a16="http://schemas.microsoft.com/office/drawing/2014/main" id="{00B2F671-DB3F-4164-82BA-17E48265FFBE}"/>
              </a:ext>
            </a:extLst>
          </p:cNvPr>
          <p:cNvSpPr txBox="1">
            <a:spLocks/>
          </p:cNvSpPr>
          <p:nvPr/>
        </p:nvSpPr>
        <p:spPr>
          <a:xfrm>
            <a:off x="427590" y="609601"/>
            <a:ext cx="3272980" cy="947663"/>
          </a:xfrm>
          <a:prstGeom prst="rect">
            <a:avLst/>
          </a:prstGeom>
        </p:spPr>
        <p:txBody>
          <a:bodyPr anchor="ctr"/>
          <a:lstStyle>
            <a:lvl1pPr eaLnBrk="1" hangingPunct="1">
              <a:defRPr sz="2672" b="1" baseline="0">
                <a:solidFill>
                  <a:srgbClr val="414042"/>
                </a:solidFill>
                <a:latin typeface="Arial" panose="020B0604020202020204" pitchFamily="34" charset="0"/>
                <a:ea typeface="+mj-ea"/>
                <a:cs typeface="Arial" panose="020B0604020202020204" pitchFamily="34" charset="0"/>
              </a:defRPr>
            </a:lvl1pPr>
          </a:lstStyle>
          <a:p>
            <a:pPr defTabSz="914400"/>
            <a:r>
              <a:rPr lang="en-US" sz="3200" kern="0"/>
              <a:t>Reflect</a:t>
            </a:r>
            <a:endParaRPr lang="en-US" kern="0"/>
          </a:p>
        </p:txBody>
      </p:sp>
      <p:sp>
        <p:nvSpPr>
          <p:cNvPr id="8" name="Title 1">
            <a:extLst>
              <a:ext uri="{FF2B5EF4-FFF2-40B4-BE49-F238E27FC236}">
                <a16:creationId xmlns:a16="http://schemas.microsoft.com/office/drawing/2014/main" id="{25889AF7-161D-4CA5-A093-2ADDD2EB2605}"/>
              </a:ext>
            </a:extLst>
          </p:cNvPr>
          <p:cNvSpPr txBox="1">
            <a:spLocks/>
          </p:cNvSpPr>
          <p:nvPr/>
        </p:nvSpPr>
        <p:spPr>
          <a:xfrm>
            <a:off x="5429948" y="609600"/>
            <a:ext cx="3556993" cy="947663"/>
          </a:xfrm>
          <a:prstGeom prst="rect">
            <a:avLst/>
          </a:prstGeom>
        </p:spPr>
        <p:txBody>
          <a:bodyPr anchor="ctr"/>
          <a:lstStyle>
            <a:lvl1pPr eaLnBrk="1" hangingPunct="1">
              <a:defRPr sz="3800" b="1" baseline="0">
                <a:solidFill>
                  <a:srgbClr val="414042"/>
                </a:solidFill>
                <a:latin typeface="Arial" panose="020B0604020202020204" pitchFamily="34" charset="0"/>
                <a:ea typeface="+mj-ea"/>
                <a:cs typeface="Arial" panose="020B0604020202020204" pitchFamily="34" charset="0"/>
              </a:defRPr>
            </a:lvl1pPr>
          </a:lstStyle>
          <a:p>
            <a:r>
              <a:rPr lang="en-US" sz="3200" kern="0"/>
              <a:t>Respond</a:t>
            </a:r>
          </a:p>
        </p:txBody>
      </p:sp>
    </p:spTree>
    <p:extLst>
      <p:ext uri="{BB962C8B-B14F-4D97-AF65-F5344CB8AC3E}">
        <p14:creationId xmlns:p14="http://schemas.microsoft.com/office/powerpoint/2010/main" val="3162318177"/>
      </p:ext>
    </p:extLst>
  </p:cSld>
  <p:clrMapOvr>
    <a:masterClrMapping/>
  </p:clrMapOvr>
</p:sld>
</file>

<file path=ppt/theme/theme1.xml><?xml version="1.0" encoding="utf-8"?>
<a:theme xmlns:a="http://schemas.openxmlformats.org/drawingml/2006/main" name="Maroon">
  <a:themeElements>
    <a:clrScheme name="Caritas Colours">
      <a:dk1>
        <a:sysClr val="windowText" lastClr="000000"/>
      </a:dk1>
      <a:lt1>
        <a:sysClr val="window" lastClr="FFFFFF"/>
      </a:lt1>
      <a:dk2>
        <a:srgbClr val="762000"/>
      </a:dk2>
      <a:lt2>
        <a:srgbClr val="E5DBCB"/>
      </a:lt2>
      <a:accent1>
        <a:srgbClr val="004851"/>
      </a:accent1>
      <a:accent2>
        <a:srgbClr val="7D9292"/>
      </a:accent2>
      <a:accent3>
        <a:srgbClr val="762000"/>
      </a:accent3>
      <a:accent4>
        <a:srgbClr val="E5DBCB"/>
      </a:accent4>
      <a:accent5>
        <a:srgbClr val="0C244C"/>
      </a:accent5>
      <a:accent6>
        <a:srgbClr val="73808E"/>
      </a:accent6>
      <a:hlink>
        <a:srgbClr val="63B1A4"/>
      </a:hlink>
      <a:folHlink>
        <a:srgbClr val="DB6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oon" id="{F0295F11-2DA2-B64A-9C4D-F2C70264CD3F}" vid="{6E10210B-2B63-BE43-B208-473950DA47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0" ma:contentTypeDescription="Create a new document." ma:contentTypeScope="" ma:versionID="273193ca30735c351e5936ccef542943">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665ed6a85077b504fd8b679fd4c530d0"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38F2BE-3B9D-4A44-B527-1B6D6BE78FF3}">
  <ds:schemaRefs>
    <ds:schemaRef ds:uri="http://schemas.microsoft.com/sharepoint/v3/contenttype/forms"/>
  </ds:schemaRefs>
</ds:datastoreItem>
</file>

<file path=customXml/itemProps2.xml><?xml version="1.0" encoding="utf-8"?>
<ds:datastoreItem xmlns:ds="http://schemas.openxmlformats.org/officeDocument/2006/customXml" ds:itemID="{EF6F41EB-AD0C-407E-A13F-9A09EFBC4327}">
  <ds:schemaRefs>
    <ds:schemaRef ds:uri="http://www.w3.org/XML/1998/namespace"/>
    <ds:schemaRef ds:uri="http://purl.org/dc/terms/"/>
    <ds:schemaRef ds:uri="a1240345-a333-43d4-bb17-215edb4655ec"/>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74f41e8-2c9a-4a9a-8a86-1b2eca9cb15f"/>
  </ds:schemaRefs>
</ds:datastoreItem>
</file>

<file path=customXml/itemProps3.xml><?xml version="1.0" encoding="utf-8"?>
<ds:datastoreItem xmlns:ds="http://schemas.openxmlformats.org/officeDocument/2006/customXml" ds:itemID="{34C9B5BD-B3EB-4801-82D0-4B52645D0F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Teal</Template>
  <TotalTime>89</TotalTime>
  <Words>9780</Words>
  <Application>Microsoft Office PowerPoint</Application>
  <PresentationFormat>A4 Paper (210x297 mm)</PresentationFormat>
  <Paragraphs>737</Paragraphs>
  <Slides>49</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Roboto</vt:lpstr>
      <vt:lpstr>Roboto Light</vt:lpstr>
      <vt:lpstr>Wingdings</vt:lpstr>
      <vt:lpstr>Maroon</vt:lpstr>
      <vt:lpstr>The Way of the Cross for Primary Schools</vt:lpstr>
      <vt:lpstr>How to use this resource</vt:lpstr>
      <vt:lpstr>PowerPoint Presentation</vt:lpstr>
      <vt:lpstr>Station 1  Jesus is condemned to death</vt:lpstr>
      <vt:lpstr>PowerPoint Presentation</vt:lpstr>
      <vt:lpstr>PowerPoint Presentation</vt:lpstr>
      <vt:lpstr>Station 2  Jesus takes up the cross</vt:lpstr>
      <vt:lpstr>PowerPoint Presentation</vt:lpstr>
      <vt:lpstr>PowerPoint Presentation</vt:lpstr>
      <vt:lpstr>Station 3  Jesus falls for the first time</vt:lpstr>
      <vt:lpstr>PowerPoint Presentation</vt:lpstr>
      <vt:lpstr>PowerPoint Presentation</vt:lpstr>
      <vt:lpstr>Station 4  Jesus meets his mother</vt:lpstr>
      <vt:lpstr>PowerPoint Presentation</vt:lpstr>
      <vt:lpstr>PowerPoint Presentation</vt:lpstr>
      <vt:lpstr>Station 5  Simon of Cyrene helps Jesus carry the cross</vt:lpstr>
      <vt:lpstr>PowerPoint Presentation</vt:lpstr>
      <vt:lpstr>PowerPoint Presentation</vt:lpstr>
      <vt:lpstr>Station 6  Veronica wipes the face of Jesus</vt:lpstr>
      <vt:lpstr>PowerPoint Presentation</vt:lpstr>
      <vt:lpstr>PowerPoint Presentation</vt:lpstr>
      <vt:lpstr>Station 7  Jesus falls for a second time</vt:lpstr>
      <vt:lpstr>PowerPoint Presentation</vt:lpstr>
      <vt:lpstr>PowerPoint Presentation</vt:lpstr>
      <vt:lpstr>Station 8  Jesus meets the women of Jerusalem</vt:lpstr>
      <vt:lpstr>PowerPoint Presentation</vt:lpstr>
      <vt:lpstr>PowerPoint Presentation</vt:lpstr>
      <vt:lpstr>Station 9  Jesus falls for the third time</vt:lpstr>
      <vt:lpstr>PowerPoint Presentation</vt:lpstr>
      <vt:lpstr>PowerPoint Presentation</vt:lpstr>
      <vt:lpstr>Station 10  Jesus is stripped of his garments</vt:lpstr>
      <vt:lpstr>PowerPoint Presentation</vt:lpstr>
      <vt:lpstr>PowerPoint Presentation</vt:lpstr>
      <vt:lpstr>Station 11 Jesus is nailed to the cross</vt:lpstr>
      <vt:lpstr>PowerPoint Presentation</vt:lpstr>
      <vt:lpstr>PowerPoint Presentation</vt:lpstr>
      <vt:lpstr>Station 12 Jesus dies on the cross</vt:lpstr>
      <vt:lpstr>PowerPoint Presentation</vt:lpstr>
      <vt:lpstr>PowerPoint Presentation</vt:lpstr>
      <vt:lpstr>Station 13 Jesus is taken down from the cross</vt:lpstr>
      <vt:lpstr>PowerPoint Presentation</vt:lpstr>
      <vt:lpstr>PowerPoint Presentation</vt:lpstr>
      <vt:lpstr>Station 14 Jesus is laid in the tomb</vt:lpstr>
      <vt:lpstr>PowerPoint Presentation</vt:lpstr>
      <vt:lpstr>PowerPoint Presentation</vt:lpstr>
      <vt:lpstr>Close</vt:lpstr>
      <vt:lpstr>Close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PC23 Primary TRADITIONAL WAY OF THE CROSS</dc:title>
  <dc:creator>rebekah.pryor</dc:creator>
  <cp:lastModifiedBy>Dr Rebekah Pryor</cp:lastModifiedBy>
  <cp:revision>8</cp:revision>
  <dcterms:created xsi:type="dcterms:W3CDTF">2020-09-02T04:37:57Z</dcterms:created>
  <dcterms:modified xsi:type="dcterms:W3CDTF">2023-02-15T04:10:17Z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2020-09-02T00:00:00Z</vt:filetime>
  </property>
  <property fmtid="{D5CDD505-2E9C-101B-9397-08002B2CF9AE}" pid="3" name="Creator">
    <vt:lpwstr>Adobe InDesign 15.1 (Macintosh)</vt:lpwstr>
  </property>
  <property fmtid="{D5CDD505-2E9C-101B-9397-08002B2CF9AE}" pid="4" name="LastSaved">
    <vt:filetime>2020-09-02T00:00:00Z</vt:filetime>
  </property>
  <property fmtid="{D5CDD505-2E9C-101B-9397-08002B2CF9AE}" pid="5" name="ContentTypeId">
    <vt:lpwstr>0x010100DFB2EFBF7EC79C4FB7EE1E2A7754B606</vt:lpwstr>
  </property>
  <property fmtid="{D5CDD505-2E9C-101B-9397-08002B2CF9AE}" pid="6" name="MediaServiceImageTags">
    <vt:lpwstr/>
  </property>
</Properties>
</file>