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slides/slide48.xml" ContentType="application/vnd.openxmlformats-officedocument.presentationml.slide+xml"/>
  <Override PartName="/ppt/slides/slide49.xml" ContentType="application/vnd.openxmlformats-officedocument.presentationml.slide+xml"/>
  <Override PartName="/ppt/presentation.xml" ContentType="application/vnd.openxmlformats-officedocument.presentationml.presentation.main+xml"/>
  <Override PartName="/ppt/slides/slide4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6.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5.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23.xml" ContentType="application/vnd.openxmlformats-officedocument.presentationml.slideLayout+xml"/>
  <Override PartName="/ppt/slideLayouts/slideLayout15.xml" ContentType="application/vnd.openxmlformats-officedocument.presentationml.slideLayout+xml"/>
  <Override PartName="/ppt/notesSlides/notesSlide30.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23.xml" ContentType="application/vnd.openxmlformats-officedocument.presentationml.notesSlide+xml"/>
  <Override PartName="/ppt/notesSlides/notesSlide46.xml" ContentType="application/vnd.openxmlformats-officedocument.presentationml.notesSlide+xml"/>
  <Override PartName="/ppt/notesSlides/notesSlide22.xml" ContentType="application/vnd.openxmlformats-officedocument.presentationml.notesSlide+xml"/>
  <Override PartName="/ppt/notesSlides/notesSlide47.xml" ContentType="application/vnd.openxmlformats-officedocument.presentationml.notesSlide+xml"/>
  <Override PartName="/ppt/notesSlides/notesSlide19.xml" ContentType="application/vnd.openxmlformats-officedocument.presentationml.notesSlide+xml"/>
  <Override PartName="/ppt/notesSlides/notesSlide29.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28.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7.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25.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54"/>
  </p:notesMasterIdLst>
  <p:handoutMasterIdLst>
    <p:handoutMasterId r:id="rId55"/>
  </p:handoutMasterIdLst>
  <p:sldIdLst>
    <p:sldId id="257" r:id="rId5"/>
    <p:sldId id="360" r:id="rId6"/>
    <p:sldId id="338" r:id="rId7"/>
    <p:sldId id="361" r:id="rId8"/>
    <p:sldId id="268" r:id="rId9"/>
    <p:sldId id="256" r:id="rId10"/>
    <p:sldId id="319" r:id="rId11"/>
    <p:sldId id="320" r:id="rId12"/>
    <p:sldId id="321" r:id="rId13"/>
    <p:sldId id="363" r:id="rId14"/>
    <p:sldId id="350" r:id="rId15"/>
    <p:sldId id="366" r:id="rId16"/>
    <p:sldId id="349" r:id="rId17"/>
    <p:sldId id="364" r:id="rId18"/>
    <p:sldId id="351" r:id="rId19"/>
    <p:sldId id="262" r:id="rId20"/>
    <p:sldId id="339" r:id="rId21"/>
    <p:sldId id="278" r:id="rId22"/>
    <p:sldId id="322" r:id="rId23"/>
    <p:sldId id="323" r:id="rId24"/>
    <p:sldId id="324" r:id="rId25"/>
    <p:sldId id="325" r:id="rId26"/>
    <p:sldId id="326" r:id="rId27"/>
    <p:sldId id="327" r:id="rId28"/>
    <p:sldId id="347" r:id="rId29"/>
    <p:sldId id="341" r:id="rId30"/>
    <p:sldId id="342" r:id="rId31"/>
    <p:sldId id="343" r:id="rId32"/>
    <p:sldId id="344" r:id="rId33"/>
    <p:sldId id="329" r:id="rId34"/>
    <p:sldId id="332" r:id="rId35"/>
    <p:sldId id="331" r:id="rId36"/>
    <p:sldId id="348" r:id="rId37"/>
    <p:sldId id="311" r:id="rId38"/>
    <p:sldId id="328" r:id="rId39"/>
    <p:sldId id="356" r:id="rId40"/>
    <p:sldId id="301" r:id="rId41"/>
    <p:sldId id="258" r:id="rId42"/>
    <p:sldId id="259" r:id="rId43"/>
    <p:sldId id="335" r:id="rId44"/>
    <p:sldId id="352" r:id="rId45"/>
    <p:sldId id="357" r:id="rId46"/>
    <p:sldId id="289" r:id="rId47"/>
    <p:sldId id="362" r:id="rId48"/>
    <p:sldId id="318" r:id="rId49"/>
    <p:sldId id="337" r:id="rId50"/>
    <p:sldId id="333" r:id="rId51"/>
    <p:sldId id="358" r:id="rId52"/>
    <p:sldId id="280" r:id="rId53"/>
  </p:sldIdLst>
  <p:sldSz cx="9144000" cy="6858000" type="screen4x3"/>
  <p:notesSz cx="6858000" cy="9144000"/>
  <p:embeddedFontLst>
    <p:embeddedFont>
      <p:font typeface="Felt Tip Roman" panose="03080502040305020204" pitchFamily="66" charset="0"/>
      <p:regular r:id="rId56"/>
      <p:bold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p15:clr>
            <a:srgbClr val="A4A3A4"/>
          </p15:clr>
        </p15:guide>
        <p15:guide id="2" orient="horz" pos="4020">
          <p15:clr>
            <a:srgbClr val="A4A3A4"/>
          </p15:clr>
        </p15:guide>
        <p15:guide id="3" pos="4014">
          <p15:clr>
            <a:srgbClr val="A4A3A4"/>
          </p15:clr>
        </p15:guide>
        <p15:guide id="4" pos="528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 clrIdx="0">
    <p:extLst>
      <p:ext uri="{19B8F6BF-5375-455C-9EA6-DF929625EA0E}">
        <p15:presenceInfo xmlns:p15="http://schemas.microsoft.com/office/powerpoint/2012/main" userId="Nicole Dobrohotoff" providerId="None"/>
      </p:ext>
    </p:extLst>
  </p:cmAuthor>
  <p:cmAuthor id="2" name="Natalie Cox" initials="NC" lastIdx="16" clrIdx="1">
    <p:extLst>
      <p:ext uri="{19B8F6BF-5375-455C-9EA6-DF929625EA0E}">
        <p15:presenceInfo xmlns:p15="http://schemas.microsoft.com/office/powerpoint/2012/main" userId="S-1-5-21-568877940-3399399001-4121681156-68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673D"/>
    <a:srgbClr val="FF9900"/>
    <a:srgbClr val="3C6B2B"/>
    <a:srgbClr val="FF7340"/>
    <a:srgbClr val="D5894C"/>
    <a:srgbClr val="E78E23"/>
    <a:srgbClr val="CA977B"/>
    <a:srgbClr val="D9894C"/>
    <a:srgbClr val="EABE7E"/>
    <a:srgbClr val="E3A4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9" autoAdjust="0"/>
    <p:restoredTop sz="73992" autoAdjust="0"/>
  </p:normalViewPr>
  <p:slideViewPr>
    <p:cSldViewPr snapToGrid="0">
      <p:cViewPr varScale="1">
        <p:scale>
          <a:sx n="67" d="100"/>
          <a:sy n="67" d="100"/>
        </p:scale>
        <p:origin x="1428" y="78"/>
      </p:cViewPr>
      <p:guideLst>
        <p:guide orient="horz" pos="2795"/>
        <p:guide orient="horz" pos="4020"/>
        <p:guide pos="4014"/>
        <p:guide pos="5284"/>
      </p:guideLst>
    </p:cSldViewPr>
  </p:slideViewPr>
  <p:notesTextViewPr>
    <p:cViewPr>
      <p:scale>
        <a:sx n="1" d="1"/>
        <a:sy n="1" d="1"/>
      </p:scale>
      <p:origin x="0" y="0"/>
    </p:cViewPr>
  </p:notesTextViewPr>
  <p:sorterViewPr>
    <p:cViewPr varScale="1">
      <p:scale>
        <a:sx n="1" d="1"/>
        <a:sy n="1" d="1"/>
      </p:scale>
      <p:origin x="0" y="-9492"/>
    </p:cViewPr>
  </p:sorterViewPr>
  <p:notesViewPr>
    <p:cSldViewPr snapToGrid="0">
      <p:cViewPr varScale="1">
        <p:scale>
          <a:sx n="82" d="100"/>
          <a:sy n="82" d="100"/>
        </p:scale>
        <p:origin x="315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63"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latin typeface="Arial" panose="020B0604020202020204" pitchFamily="34" charset="0"/>
              </a:rPr>
              <a:t>5/23/2019</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A3A601E1-AFEE-AA40-B9D6-E7C3110FECAB}" type="datetimeFigureOut">
              <a:rPr lang="en-US" smtClean="0"/>
              <a:pPr/>
              <a:t>5/23/2019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0689D6-08F4-9246-8340-6E1C330F9F5D}"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panose="020B0604020202020204" pitchFamily="34" charset="0"/>
        <a:ea typeface="+mn-ea"/>
        <a:cs typeface="+mn-cs"/>
      </a:defRPr>
    </a:lvl1pPr>
    <a:lvl2pPr marL="457200" algn="l" defTabSz="457200" rtl="0" eaLnBrk="1" latinLnBrk="0" hangingPunct="1">
      <a:defRPr sz="1200" kern="1200">
        <a:solidFill>
          <a:schemeClr val="tx1"/>
        </a:solidFill>
        <a:latin typeface="Arial" panose="020B0604020202020204" pitchFamily="34" charset="0"/>
        <a:ea typeface="+mn-ea"/>
        <a:cs typeface="+mn-cs"/>
      </a:defRPr>
    </a:lvl2pPr>
    <a:lvl3pPr marL="914400" algn="l" defTabSz="457200" rtl="0" eaLnBrk="1" latinLnBrk="0" hangingPunct="1">
      <a:defRPr sz="1200" kern="1200">
        <a:solidFill>
          <a:schemeClr val="tx1"/>
        </a:solidFill>
        <a:latin typeface="Arial" panose="020B0604020202020204" pitchFamily="34" charset="0"/>
        <a:ea typeface="+mn-ea"/>
        <a:cs typeface="+mn-cs"/>
      </a:defRPr>
    </a:lvl3pPr>
    <a:lvl4pPr marL="1371600" algn="l" defTabSz="457200" rtl="0" eaLnBrk="1" latinLnBrk="0" hangingPunct="1">
      <a:defRPr sz="1200" kern="1200">
        <a:solidFill>
          <a:schemeClr val="tx1"/>
        </a:solidFill>
        <a:latin typeface="Arial" panose="020B0604020202020204" pitchFamily="34" charset="0"/>
        <a:ea typeface="+mn-ea"/>
        <a:cs typeface="+mn-cs"/>
      </a:defRPr>
    </a:lvl4pPr>
    <a:lvl5pPr marL="1828800" algn="l" defTabSz="457200" rtl="0" eaLnBrk="1" latinLnBrk="0" hangingPunct="1">
      <a:defRPr sz="120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aiatsis.gov.au/sites/default/files/docs/digitised_collections/dawn/august_1965.pdf?width=900&amp;height=800&amp;iframe=tru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austlii.edu.au/au/other/dfat/treaties/1951/2.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bB2uZxekt-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caritas.org.au/learn/catholic-social-teachin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w2.vatican.va/content/john-paul-ii/en/apost_exhortations/documents/hf_jp-ii_exh_20011122_ecclesia-in-oceania.html#fn103" TargetMode="External"/><Relationship Id="rId3" Type="http://schemas.openxmlformats.org/officeDocument/2006/relationships/hyperlink" Target="http://w2.vatican.va/content/john-paul-ii/en/apost_exhortations/documents/hf_jp-ii_exh_20011122_ecclesia-in-oceania.html#fn98" TargetMode="External"/><Relationship Id="rId7" Type="http://schemas.openxmlformats.org/officeDocument/2006/relationships/hyperlink" Target="http://w2.vatican.va/content/john-paul-ii/en/apost_exhortations/documents/hf_jp-ii_exh_20011122_ecclesia-in-oceania.html#fn102"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w2.vatican.va/content/john-paul-ii/en/apost_exhortations/documents/hf_jp-ii_exh_20011122_ecclesia-in-oceania.html#fn101" TargetMode="External"/><Relationship Id="rId5" Type="http://schemas.openxmlformats.org/officeDocument/2006/relationships/hyperlink" Target="http://w2.vatican.va/content/john-paul-ii/en/apost_exhortations/documents/hf_jp-ii_exh_20011122_ecclesia-in-oceania.html#fn100" TargetMode="External"/><Relationship Id="rId4" Type="http://schemas.openxmlformats.org/officeDocument/2006/relationships/hyperlink" Target="http://w2.vatican.va/content/john-paul-ii/en/apost_exhortations/documents/hf_jp-ii_exh_20011122_ecclesia-in-oceania.html#fn99" TargetMode="External"/><Relationship Id="rId9" Type="http://schemas.openxmlformats.org/officeDocument/2006/relationships/hyperlink" Target="http://www.natsicc.org.au/assets/bishops-apology.gif"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aritas.org.au/learn/cs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healingfoundation.org.au/bth20/bth20-school-resource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kinchelaboyshome.org.au/"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kinchelaboyshome.org.a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gnsw.org.au/sector/resources/online-resources/aboriginal/prepare-acknowledgment-country-statemen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90689D6-08F4-9246-8340-6E1C330F9F5D}" type="slidenum">
              <a:rPr lang="en-US" smtClean="0"/>
              <a:t>1</a:t>
            </a:fld>
            <a:endParaRPr lang="en-US"/>
          </a:p>
        </p:txBody>
      </p:sp>
      <p:sp>
        <p:nvSpPr>
          <p:cNvPr id="5" name="Notes Placeholder 4"/>
          <p:cNvSpPr>
            <a:spLocks noGrp="1"/>
          </p:cNvSpPr>
          <p:nvPr>
            <p:ph type="body" sz="quarter" idx="11"/>
          </p:nvPr>
        </p:nvSpPr>
        <p:spPr/>
        <p:txBody>
          <a:bodyPr/>
          <a:lstStyle/>
          <a:p>
            <a:endParaRPr lang="en-AU"/>
          </a:p>
        </p:txBody>
      </p:sp>
    </p:spTree>
    <p:extLst>
      <p:ext uri="{BB962C8B-B14F-4D97-AF65-F5344CB8AC3E}">
        <p14:creationId xmlns:p14="http://schemas.microsoft.com/office/powerpoint/2010/main" val="3581592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Children were removed by governments, churches and welfare bodies to be brought up in institutions, fostered out or adopted by white families.</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removal of Aboriginal children took place from the early days of British colonisation in Australia. It broke important cultural, spiritual and family ties and has left a lasting and intergenerational impact on the lives and wellbeing of Aboriginal and Torres Strait Islander people.</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Government policies concerning Aboriginal people were implemented under different laws in the different states and territories of Australia. These laws meant nearly every aspect of the lives of Indigenous people was closely controlled by government: relationships and marriage, children, work, travel, wages, housing and land, and access to health care and education.</a:t>
            </a:r>
          </a:p>
          <a:p>
            <a:r>
              <a:rPr lang="en-AU" baseline="0" dirty="0"/>
              <a:t>Source: https://aiatsis.gov.au/research/finding-your-family/before-you-start/stolen-generations </a:t>
            </a:r>
          </a:p>
        </p:txBody>
      </p:sp>
      <p:sp>
        <p:nvSpPr>
          <p:cNvPr id="4" name="Slide Number Placeholder 3"/>
          <p:cNvSpPr>
            <a:spLocks noGrp="1"/>
          </p:cNvSpPr>
          <p:nvPr>
            <p:ph type="sldNum" sz="quarter" idx="10"/>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3950026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AU" b="0" dirty="0"/>
              <a:t>Source: </a:t>
            </a:r>
            <a:r>
              <a:rPr lang="en-AU" sz="1200" dirty="0"/>
              <a:t>Australian Human Rights Commission, 2017: Bringing Them Home Educational Resource </a:t>
            </a:r>
          </a:p>
          <a:p>
            <a:endParaRPr lang="en-AU" baseline="0" dirty="0"/>
          </a:p>
        </p:txBody>
      </p:sp>
      <p:sp>
        <p:nvSpPr>
          <p:cNvPr id="4" name="Slide Number Placeholder 3"/>
          <p:cNvSpPr>
            <a:spLocks noGrp="1"/>
          </p:cNvSpPr>
          <p:nvPr>
            <p:ph type="sldNum" sz="quarter" idx="10"/>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332360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pPr/>
              <a:t>12</a:t>
            </a:fld>
            <a:endParaRPr lang="en-US" dirty="0"/>
          </a:p>
        </p:txBody>
      </p:sp>
    </p:spTree>
    <p:extLst>
      <p:ext uri="{BB962C8B-B14F-4D97-AF65-F5344CB8AC3E}">
        <p14:creationId xmlns:p14="http://schemas.microsoft.com/office/powerpoint/2010/main" val="2780654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endParaRPr lang="en-AU" b="1" dirty="0"/>
          </a:p>
          <a:p>
            <a:r>
              <a:rPr lang="en-AU" b="0" dirty="0"/>
              <a:t>The</a:t>
            </a:r>
            <a:r>
              <a:rPr lang="en-AU" b="0" baseline="0" dirty="0"/>
              <a:t> Glossary of Terms below is from Australian Human Rights Commission 2017- Bringing Them Home Educational Resource</a:t>
            </a:r>
          </a:p>
          <a:p>
            <a:endParaRPr lang="en-AU" b="0" baseline="0" dirty="0"/>
          </a:p>
          <a:p>
            <a:r>
              <a:rPr lang="en-AU" dirty="0"/>
              <a:t>Assimilation: The process of one group being absorbed by another. Under the Assimilation Policy, the Australian Government sought to assimilate Aboriginal and Torres Strait Islander people into ‘white Australia’ by trying to make them ‘look’ and act ‘white’.</a:t>
            </a:r>
            <a:endParaRPr lang="en-AU" b="0" baseline="0" dirty="0"/>
          </a:p>
          <a:p>
            <a:endParaRPr lang="en-AU" b="0" baseline="0" dirty="0"/>
          </a:p>
          <a:p>
            <a:r>
              <a:rPr lang="en-AU" dirty="0"/>
              <a:t>‘Full-blood’: A historical term previously used to describe Aboriginal and Torres Strait Islander people who have no non-Indigenous ancestry. This term is considered very offensive and should no longer be used. </a:t>
            </a:r>
          </a:p>
          <a:p>
            <a:r>
              <a:rPr lang="en-AU" dirty="0"/>
              <a:t>‘Half-caste’: A historical term previously used to describe Aboriginal and Torres Strait Islander people who had one Aboriginal and/or Torres Strait Islander parent, and one non-Indigenous (usually ‘white’ or European parent). This term is considered very offensive and should no longer be used. </a:t>
            </a:r>
          </a:p>
          <a:p>
            <a:r>
              <a:rPr lang="en-AU" dirty="0"/>
              <a:t>‘Quadroon’: A historical term previously used to describe Aboriginal and Torres Strait Islander people who had one quarter Aboriginal and/or Torres Strait Islander ancestry. This term is considered very offensive and should no longer be used.</a:t>
            </a:r>
            <a:endParaRPr lang="en-AU" b="0" dirty="0"/>
          </a:p>
        </p:txBody>
      </p:sp>
      <p:sp>
        <p:nvSpPr>
          <p:cNvPr id="4" name="Slide Number Placeholder 3"/>
          <p:cNvSpPr>
            <a:spLocks noGrp="1"/>
          </p:cNvSpPr>
          <p:nvPr>
            <p:ph type="sldNum" sz="quarter" idx="10"/>
          </p:nvPr>
        </p:nvSpPr>
        <p:spPr/>
        <p:txBody>
          <a:bodyPr/>
          <a:lstStyle/>
          <a:p>
            <a:fld id="{490689D6-08F4-9246-8340-6E1C330F9F5D}" type="slidenum">
              <a:rPr lang="en-US" smtClean="0"/>
              <a:t>13</a:t>
            </a:fld>
            <a:endParaRPr lang="en-US"/>
          </a:p>
        </p:txBody>
      </p:sp>
    </p:spTree>
    <p:extLst>
      <p:ext uri="{BB962C8B-B14F-4D97-AF65-F5344CB8AC3E}">
        <p14:creationId xmlns:p14="http://schemas.microsoft.com/office/powerpoint/2010/main" val="453963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endParaRPr lang="en-AU" b="1" dirty="0"/>
          </a:p>
          <a:p>
            <a:r>
              <a:rPr lang="en-AU" b="0" dirty="0"/>
              <a:t>The</a:t>
            </a:r>
            <a:r>
              <a:rPr lang="en-AU" b="0" baseline="0" dirty="0"/>
              <a:t> Glossary of Terms below is from Australian Human Rights Commission 2017- Bringing Them Home Educational Resource</a:t>
            </a:r>
          </a:p>
          <a:p>
            <a:endParaRPr lang="en-AU" b="0" baseline="0" dirty="0"/>
          </a:p>
          <a:p>
            <a:r>
              <a:rPr lang="en-AU" dirty="0"/>
              <a:t>Assimilation: The process of one group being absorbed by another. Under the Assimilation Policy, the Australian Government sought to assimilate Aboriginal and Torres Strait Islander people into ‘white Australia’ by trying to make them ‘look’ and act ‘white’.</a:t>
            </a:r>
            <a:endParaRPr lang="en-AU" b="0" baseline="0" dirty="0"/>
          </a:p>
          <a:p>
            <a:endParaRPr lang="en-AU" b="0" baseline="0" dirty="0"/>
          </a:p>
          <a:p>
            <a:r>
              <a:rPr lang="en-AU" dirty="0"/>
              <a:t>‘Full-blood’: A historical term previously used to describe Aboriginal and Torres Strait Islander people who have no non-Indigenous ancestry. This term is considered very offensive and should no longer be used. </a:t>
            </a:r>
          </a:p>
          <a:p>
            <a:r>
              <a:rPr lang="en-AU" dirty="0"/>
              <a:t>‘Half-caste’: A historical term previously used to describe Aboriginal and Torres Strait Islander people who had one Aboriginal and/or Torres Strait Islander parent, and one non-Indigenous (usually ‘white’ or European parent). This term is considered very offensive and should no longer be used. </a:t>
            </a:r>
          </a:p>
          <a:p>
            <a:r>
              <a:rPr lang="en-AU" dirty="0"/>
              <a:t>‘Quadroon’: A historical term previously used to describe Aboriginal and Torres Strait Islander people who had one quarter Aboriginal and/or Torres Strait Islander ancestry. This term is considered very offensive and should no longer be used.</a:t>
            </a:r>
            <a:endParaRPr lang="en-AU" b="0" dirty="0"/>
          </a:p>
        </p:txBody>
      </p:sp>
      <p:sp>
        <p:nvSpPr>
          <p:cNvPr id="4" name="Slide Number Placeholder 3"/>
          <p:cNvSpPr>
            <a:spLocks noGrp="1"/>
          </p:cNvSpPr>
          <p:nvPr>
            <p:ph type="sldNum" sz="quarter" idx="10"/>
          </p:nvPr>
        </p:nvSpPr>
        <p:spPr/>
        <p:txBody>
          <a:bodyPr/>
          <a:lstStyle/>
          <a:p>
            <a:fld id="{490689D6-08F4-9246-8340-6E1C330F9F5D}" type="slidenum">
              <a:rPr lang="en-US" smtClean="0"/>
              <a:t>14</a:t>
            </a:fld>
            <a:endParaRPr lang="en-US"/>
          </a:p>
        </p:txBody>
      </p:sp>
    </p:spTree>
    <p:extLst>
      <p:ext uri="{BB962C8B-B14F-4D97-AF65-F5344CB8AC3E}">
        <p14:creationId xmlns:p14="http://schemas.microsoft.com/office/powerpoint/2010/main" val="377073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15</a:t>
            </a:fld>
            <a:endParaRPr lang="en-US"/>
          </a:p>
        </p:txBody>
      </p:sp>
    </p:spTree>
    <p:extLst>
      <p:ext uri="{BB962C8B-B14F-4D97-AF65-F5344CB8AC3E}">
        <p14:creationId xmlns:p14="http://schemas.microsoft.com/office/powerpoint/2010/main" val="2244029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b="1" baseline="0" dirty="0"/>
              <a:t> </a:t>
            </a:r>
            <a:endParaRPr lang="en-AU" b="1" dirty="0"/>
          </a:p>
          <a:p>
            <a:endParaRPr lang="en-AU" dirty="0"/>
          </a:p>
          <a:p>
            <a:r>
              <a:rPr lang="en-AU" dirty="0"/>
              <a:t>Explain to students that thousands of Aboriginal and Torres Strait Islander children were removed from their</a:t>
            </a:r>
            <a:r>
              <a:rPr lang="en-AU" baseline="0" dirty="0"/>
              <a:t> families and placed in government or church-run institutions. Kinchela Boys Home was just one of these institutions. Life in these homes was extremely difficult for most children and the conditions were very harsh </a:t>
            </a:r>
            <a:r>
              <a:rPr lang="en-AU" baseline="0" dirty="0">
                <a:solidFill>
                  <a:schemeClr val="accent2"/>
                </a:solidFill>
              </a:rPr>
              <a:t>and abusive</a:t>
            </a:r>
            <a:r>
              <a:rPr lang="en-AU" baseline="0" dirty="0"/>
              <a:t>. </a:t>
            </a:r>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16</a:t>
            </a:fld>
            <a:endParaRPr lang="en-US"/>
          </a:p>
        </p:txBody>
      </p:sp>
    </p:spTree>
    <p:extLst>
      <p:ext uri="{BB962C8B-B14F-4D97-AF65-F5344CB8AC3E}">
        <p14:creationId xmlns:p14="http://schemas.microsoft.com/office/powerpoint/2010/main" val="663634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b="1" baseline="0" dirty="0"/>
              <a:t> </a:t>
            </a:r>
            <a:endParaRPr lang="en-AU" b="1" dirty="0"/>
          </a:p>
          <a:p>
            <a:endParaRPr lang="en-AU" dirty="0"/>
          </a:p>
          <a:p>
            <a:r>
              <a:rPr lang="en-AU" dirty="0"/>
              <a:t>Reflect: Students spend time</a:t>
            </a:r>
            <a:r>
              <a:rPr lang="en-AU" baseline="0" dirty="0"/>
              <a:t> recalling their</a:t>
            </a:r>
            <a:r>
              <a:rPr lang="en-AU" dirty="0"/>
              <a:t> previous learning about the </a:t>
            </a:r>
            <a:r>
              <a:rPr lang="en-AU" baseline="0" dirty="0"/>
              <a:t>importance of place to Aboriginal and Torres Strait Islander Peoples and how being removed from not only their family, but their place, would have had a great impact on their social and emotional wellbeing. </a:t>
            </a:r>
          </a:p>
          <a:p>
            <a:endParaRPr lang="en-AU" baseline="0" dirty="0"/>
          </a:p>
        </p:txBody>
      </p:sp>
      <p:sp>
        <p:nvSpPr>
          <p:cNvPr id="4" name="Slide Number Placeholder 3"/>
          <p:cNvSpPr>
            <a:spLocks noGrp="1"/>
          </p:cNvSpPr>
          <p:nvPr>
            <p:ph type="sldNum" sz="quarter" idx="10"/>
          </p:nvPr>
        </p:nvSpPr>
        <p:spPr/>
        <p:txBody>
          <a:bodyPr/>
          <a:lstStyle/>
          <a:p>
            <a:fld id="{490689D6-08F4-9246-8340-6E1C330F9F5D}" type="slidenum">
              <a:rPr lang="en-US" smtClean="0"/>
              <a:t>17</a:t>
            </a:fld>
            <a:endParaRPr lang="en-US"/>
          </a:p>
        </p:txBody>
      </p:sp>
    </p:spTree>
    <p:extLst>
      <p:ext uri="{BB962C8B-B14F-4D97-AF65-F5344CB8AC3E}">
        <p14:creationId xmlns:p14="http://schemas.microsoft.com/office/powerpoint/2010/main" val="3770444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 </a:t>
            </a:r>
          </a:p>
          <a:p>
            <a:r>
              <a:rPr lang="en-AU" dirty="0"/>
              <a:t>The</a:t>
            </a:r>
            <a:r>
              <a:rPr lang="en-AU" baseline="0" dirty="0"/>
              <a:t> term ‘intergenerational trauma’ will need to be discussed/defined.</a:t>
            </a:r>
            <a:endParaRPr lang="en-AU" dirty="0"/>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18</a:t>
            </a:fld>
            <a:endParaRPr lang="en-US"/>
          </a:p>
        </p:txBody>
      </p:sp>
    </p:spTree>
    <p:extLst>
      <p:ext uri="{BB962C8B-B14F-4D97-AF65-F5344CB8AC3E}">
        <p14:creationId xmlns:p14="http://schemas.microsoft.com/office/powerpoint/2010/main" val="2891553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a:t>
            </a:r>
          </a:p>
          <a:p>
            <a:endParaRPr lang="en-AU" dirty="0"/>
          </a:p>
          <a:p>
            <a:r>
              <a:rPr lang="en-AU" dirty="0"/>
              <a:t>Caritas</a:t>
            </a:r>
            <a:r>
              <a:rPr lang="en-AU" baseline="0" dirty="0"/>
              <a:t> Australia uses the term First Australian to refer to Aboriginal and Torres Strait Islander Peoples. </a:t>
            </a:r>
          </a:p>
          <a:p>
            <a:endParaRPr lang="en-AU" sz="1200" b="0" i="0" u="none" strike="noStrike" kern="1200" baseline="0" dirty="0">
              <a:solidFill>
                <a:schemeClr val="tx1"/>
              </a:solidFill>
              <a:ea typeface="+mn-ea"/>
              <a:cs typeface="+mn-cs"/>
            </a:endParaRPr>
          </a:p>
          <a:p>
            <a:r>
              <a:rPr lang="en-AU" sz="1200" b="0" i="0" u="none" strike="noStrike" kern="1200" baseline="0" dirty="0">
                <a:solidFill>
                  <a:schemeClr val="tx1"/>
                </a:solidFill>
                <a:ea typeface="+mn-ea"/>
                <a:cs typeface="+mn-cs"/>
              </a:rPr>
              <a:t>Our Aboriginal and Torres Strait Islander Partners feel that the term  Indigenous’ is a generic term and does not express their unique belonging to the country within which our organisation is based.</a:t>
            </a:r>
            <a:endParaRPr lang="en-AU" baseline="0" dirty="0"/>
          </a:p>
        </p:txBody>
      </p:sp>
      <p:sp>
        <p:nvSpPr>
          <p:cNvPr id="4" name="Slide Number Placeholder 3"/>
          <p:cNvSpPr>
            <a:spLocks noGrp="1"/>
          </p:cNvSpPr>
          <p:nvPr>
            <p:ph type="sldNum" sz="quarter" idx="10"/>
          </p:nvPr>
        </p:nvSpPr>
        <p:spPr/>
        <p:txBody>
          <a:bodyPr/>
          <a:lstStyle/>
          <a:p>
            <a:fld id="{490689D6-08F4-9246-8340-6E1C330F9F5D}" type="slidenum">
              <a:rPr lang="en-US" smtClean="0"/>
              <a:t>19</a:t>
            </a:fld>
            <a:endParaRPr lang="en-US"/>
          </a:p>
        </p:txBody>
      </p:sp>
    </p:spTree>
    <p:extLst>
      <p:ext uri="{BB962C8B-B14F-4D97-AF65-F5344CB8AC3E}">
        <p14:creationId xmlns:p14="http://schemas.microsoft.com/office/powerpoint/2010/main" val="222749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157556-088E-48A8-B619-029D7ECF80BB}" type="slidenum">
              <a:rPr lang="en-US" altLang="en-US" smtClean="0">
                <a:latin typeface="Arial" panose="020B0604020202020204" pitchFamily="34" charset="0"/>
              </a:rPr>
              <a:pPr>
                <a:spcBef>
                  <a:spcPct val="0"/>
                </a:spcBef>
              </a:pPr>
              <a:t>2</a:t>
            </a:fld>
            <a:endParaRPr lang="en-US" altLang="en-US" dirty="0">
              <a:latin typeface="Arial" panose="020B0604020202020204" pitchFamily="34" charset="0"/>
            </a:endParaRPr>
          </a:p>
        </p:txBody>
      </p:sp>
    </p:spTree>
    <p:extLst>
      <p:ext uri="{BB962C8B-B14F-4D97-AF65-F5344CB8AC3E}">
        <p14:creationId xmlns:p14="http://schemas.microsoft.com/office/powerpoint/2010/main" val="1931066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pPr/>
              <a:t>20</a:t>
            </a:fld>
            <a:endParaRPr lang="en-US" dirty="0"/>
          </a:p>
        </p:txBody>
      </p:sp>
    </p:spTree>
    <p:extLst>
      <p:ext uri="{BB962C8B-B14F-4D97-AF65-F5344CB8AC3E}">
        <p14:creationId xmlns:p14="http://schemas.microsoft.com/office/powerpoint/2010/main" val="1006081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pPr/>
              <a:t>21</a:t>
            </a:fld>
            <a:endParaRPr lang="en-US" dirty="0"/>
          </a:p>
        </p:txBody>
      </p:sp>
    </p:spTree>
    <p:extLst>
      <p:ext uri="{BB962C8B-B14F-4D97-AF65-F5344CB8AC3E}">
        <p14:creationId xmlns:p14="http://schemas.microsoft.com/office/powerpoint/2010/main" val="212159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pPr/>
              <a:t>22</a:t>
            </a:fld>
            <a:endParaRPr lang="en-US" dirty="0"/>
          </a:p>
        </p:txBody>
      </p:sp>
    </p:spTree>
    <p:extLst>
      <p:ext uri="{BB962C8B-B14F-4D97-AF65-F5344CB8AC3E}">
        <p14:creationId xmlns:p14="http://schemas.microsoft.com/office/powerpoint/2010/main" val="4112860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pPr/>
              <a:t>23</a:t>
            </a:fld>
            <a:endParaRPr lang="en-US" dirty="0"/>
          </a:p>
        </p:txBody>
      </p:sp>
    </p:spTree>
    <p:extLst>
      <p:ext uri="{BB962C8B-B14F-4D97-AF65-F5344CB8AC3E}">
        <p14:creationId xmlns:p14="http://schemas.microsoft.com/office/powerpoint/2010/main" val="1091267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pPr/>
              <a:t>24</a:t>
            </a:fld>
            <a:endParaRPr lang="en-US" dirty="0"/>
          </a:p>
        </p:txBody>
      </p:sp>
    </p:spTree>
    <p:extLst>
      <p:ext uri="{BB962C8B-B14F-4D97-AF65-F5344CB8AC3E}">
        <p14:creationId xmlns:p14="http://schemas.microsoft.com/office/powerpoint/2010/main" val="1605452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69417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pPr/>
              <a:t>26</a:t>
            </a:fld>
            <a:endParaRPr lang="en-US" dirty="0"/>
          </a:p>
        </p:txBody>
      </p:sp>
    </p:spTree>
    <p:extLst>
      <p:ext uri="{BB962C8B-B14F-4D97-AF65-F5344CB8AC3E}">
        <p14:creationId xmlns:p14="http://schemas.microsoft.com/office/powerpoint/2010/main" val="4080679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27</a:t>
            </a:fld>
            <a:endParaRPr lang="en-US"/>
          </a:p>
        </p:txBody>
      </p:sp>
    </p:spTree>
    <p:extLst>
      <p:ext uri="{BB962C8B-B14F-4D97-AF65-F5344CB8AC3E}">
        <p14:creationId xmlns:p14="http://schemas.microsoft.com/office/powerpoint/2010/main" val="1209887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28</a:t>
            </a:fld>
            <a:endParaRPr lang="en-US"/>
          </a:p>
        </p:txBody>
      </p:sp>
    </p:spTree>
    <p:extLst>
      <p:ext uri="{BB962C8B-B14F-4D97-AF65-F5344CB8AC3E}">
        <p14:creationId xmlns:p14="http://schemas.microsoft.com/office/powerpoint/2010/main" val="4053331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29</a:t>
            </a:fld>
            <a:endParaRPr lang="en-US"/>
          </a:p>
        </p:txBody>
      </p:sp>
    </p:spTree>
    <p:extLst>
      <p:ext uri="{BB962C8B-B14F-4D97-AF65-F5344CB8AC3E}">
        <p14:creationId xmlns:p14="http://schemas.microsoft.com/office/powerpoint/2010/main" val="2401513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90689D6-08F4-9246-8340-6E1C330F9F5D}" type="slidenum">
              <a:rPr lang="en-US" smtClean="0"/>
              <a:t>3</a:t>
            </a:fld>
            <a:endParaRPr lang="en-US"/>
          </a:p>
        </p:txBody>
      </p:sp>
      <p:sp>
        <p:nvSpPr>
          <p:cNvPr id="5" name="Notes Placeholder 4"/>
          <p:cNvSpPr>
            <a:spLocks noGrp="1"/>
          </p:cNvSpPr>
          <p:nvPr>
            <p:ph type="body" sz="quarter" idx="11"/>
          </p:nvPr>
        </p:nvSpPr>
        <p:spPr/>
        <p:txBody>
          <a:bodyPr/>
          <a:lstStyle/>
          <a:p>
            <a:endParaRPr lang="en-AU" dirty="0"/>
          </a:p>
        </p:txBody>
      </p:sp>
    </p:spTree>
    <p:extLst>
      <p:ext uri="{BB962C8B-B14F-4D97-AF65-F5344CB8AC3E}">
        <p14:creationId xmlns:p14="http://schemas.microsoft.com/office/powerpoint/2010/main" val="3341058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b="1" dirty="0"/>
          </a:p>
          <a:p>
            <a:r>
              <a:rPr lang="en-AU" dirty="0"/>
              <a:t>This</a:t>
            </a:r>
            <a:r>
              <a:rPr lang="en-AU" baseline="0" dirty="0"/>
              <a:t> clip is quite powerful and full of discussion points. The clip may be watched initially without sound, and then with the lyrics. </a:t>
            </a:r>
          </a:p>
          <a:p>
            <a:endParaRPr lang="en-AU" dirty="0"/>
          </a:p>
          <a:p>
            <a:r>
              <a:rPr lang="en-AU" b="1" baseline="0" dirty="0"/>
              <a:t>Lyrics:</a:t>
            </a:r>
            <a:r>
              <a:rPr lang="en-AU" b="1" dirty="0"/>
              <a:t> </a:t>
            </a:r>
            <a:r>
              <a:rPr lang="en-AU" sz="1200" b="0" i="1" u="none" strike="noStrike" kern="1200" baseline="0" dirty="0">
                <a:solidFill>
                  <a:schemeClr val="tx1"/>
                </a:solidFill>
                <a:ea typeface="+mn-ea"/>
                <a:cs typeface="+mn-cs"/>
              </a:rPr>
              <a:t>OUR PAIN </a:t>
            </a:r>
          </a:p>
          <a:p>
            <a:endParaRPr lang="en-AU" sz="1200" b="0" i="1" u="none" strike="noStrike" kern="1200" baseline="0" dirty="0">
              <a:solidFill>
                <a:schemeClr val="tx1"/>
              </a:solidFill>
              <a:ea typeface="+mn-ea"/>
              <a:cs typeface="+mn-cs"/>
            </a:endParaRPr>
          </a:p>
          <a:p>
            <a:r>
              <a:rPr lang="en-AU" sz="1200" b="0" i="0" u="none" strike="noStrike" kern="1200" baseline="0" dirty="0">
                <a:solidFill>
                  <a:schemeClr val="tx1"/>
                </a:solidFill>
                <a:ea typeface="+mn-ea"/>
                <a:cs typeface="+mn-cs"/>
              </a:rPr>
              <a:t>For we are the Kinchela Boys. </a:t>
            </a:r>
          </a:p>
          <a:p>
            <a:r>
              <a:rPr lang="en-AU" sz="1200" b="0" i="0" u="none" strike="noStrike" kern="1200" baseline="0" dirty="0">
                <a:solidFill>
                  <a:schemeClr val="tx1"/>
                </a:solidFill>
                <a:ea typeface="+mn-ea"/>
                <a:cs typeface="+mn-cs"/>
              </a:rPr>
              <a:t>Just little kids. </a:t>
            </a:r>
          </a:p>
          <a:p>
            <a:r>
              <a:rPr lang="en-AU" sz="1200" b="0" i="0" u="none" strike="noStrike" kern="1200" baseline="0" dirty="0">
                <a:solidFill>
                  <a:schemeClr val="tx1"/>
                </a:solidFill>
                <a:ea typeface="+mn-ea"/>
                <a:cs typeface="+mn-cs"/>
              </a:rPr>
              <a:t>Taken away from our families. </a:t>
            </a:r>
          </a:p>
          <a:p>
            <a:r>
              <a:rPr lang="en-AU" sz="1200" b="0" i="0" u="none" strike="noStrike" kern="1200" baseline="0" dirty="0">
                <a:solidFill>
                  <a:schemeClr val="tx1"/>
                </a:solidFill>
                <a:ea typeface="+mn-ea"/>
                <a:cs typeface="+mn-cs"/>
              </a:rPr>
              <a:t>Learnt to be slaves and soldiers, </a:t>
            </a:r>
          </a:p>
          <a:p>
            <a:r>
              <a:rPr lang="en-AU" sz="1200" b="0" i="0" u="none" strike="noStrike" kern="1200" baseline="0" dirty="0">
                <a:solidFill>
                  <a:schemeClr val="tx1"/>
                </a:solidFill>
                <a:ea typeface="+mn-ea"/>
                <a:cs typeface="+mn-cs"/>
              </a:rPr>
              <a:t>marching everywhere. </a:t>
            </a:r>
          </a:p>
          <a:p>
            <a:r>
              <a:rPr lang="en-AU" sz="1200" b="0" i="0" u="none" strike="noStrike" kern="1200" baseline="0" dirty="0">
                <a:solidFill>
                  <a:schemeClr val="tx1"/>
                </a:solidFill>
                <a:ea typeface="+mn-ea"/>
                <a:cs typeface="+mn-cs"/>
              </a:rPr>
              <a:t>We are the Kinchela Boys and you destroyed the most innocent people in the world, us little kids. </a:t>
            </a:r>
          </a:p>
          <a:p>
            <a:r>
              <a:rPr lang="en-AU" sz="1200" b="0" i="0" u="none" strike="noStrike" kern="1200" baseline="0" dirty="0">
                <a:solidFill>
                  <a:schemeClr val="tx1"/>
                </a:solidFill>
                <a:ea typeface="+mn-ea"/>
                <a:cs typeface="+mn-cs"/>
              </a:rPr>
              <a:t>We are still the Kinchela Boy’s. </a:t>
            </a:r>
          </a:p>
          <a:p>
            <a:r>
              <a:rPr lang="en-AU" sz="1200" b="0" i="0" u="none" strike="noStrike" kern="1200" baseline="0" dirty="0">
                <a:solidFill>
                  <a:schemeClr val="tx1"/>
                </a:solidFill>
                <a:ea typeface="+mn-ea"/>
                <a:cs typeface="+mn-cs"/>
              </a:rPr>
              <a:t>Brainwashed through the years. </a:t>
            </a:r>
          </a:p>
          <a:p>
            <a:r>
              <a:rPr lang="en-AU" sz="1200" b="0" i="0" u="none" strike="noStrike" kern="1200" baseline="0" dirty="0">
                <a:solidFill>
                  <a:schemeClr val="tx1"/>
                </a:solidFill>
                <a:ea typeface="+mn-ea"/>
                <a:cs typeface="+mn-cs"/>
              </a:rPr>
              <a:t>And we found out </a:t>
            </a:r>
          </a:p>
          <a:p>
            <a:r>
              <a:rPr lang="en-AU" sz="1200" b="0" i="0" u="none" strike="noStrike" kern="1200" baseline="0" dirty="0">
                <a:solidFill>
                  <a:schemeClr val="tx1"/>
                </a:solidFill>
                <a:ea typeface="+mn-ea"/>
                <a:cs typeface="+mn-cs"/>
              </a:rPr>
              <a:t>that we were black, not gammon. </a:t>
            </a:r>
          </a:p>
          <a:p>
            <a:r>
              <a:rPr lang="en-AU" sz="1200" b="0" i="0" u="none" strike="noStrike" kern="1200" baseline="0" dirty="0">
                <a:solidFill>
                  <a:schemeClr val="tx1"/>
                </a:solidFill>
                <a:ea typeface="+mn-ea"/>
                <a:cs typeface="+mn-cs"/>
              </a:rPr>
              <a:t>Now we are still lost. </a:t>
            </a:r>
          </a:p>
          <a:p>
            <a:r>
              <a:rPr lang="en-AU" sz="1200" b="0" i="0" u="none" strike="noStrike" kern="1200" baseline="0" dirty="0">
                <a:solidFill>
                  <a:schemeClr val="tx1"/>
                </a:solidFill>
                <a:ea typeface="+mn-ea"/>
                <a:cs typeface="+mn-cs"/>
              </a:rPr>
              <a:t>Today. Tomorrow Yesterday. </a:t>
            </a:r>
            <a:endParaRPr lang="en-AU" baseline="0" dirty="0"/>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30</a:t>
            </a:fld>
            <a:endParaRPr lang="en-US"/>
          </a:p>
        </p:txBody>
      </p:sp>
    </p:spTree>
    <p:extLst>
      <p:ext uri="{BB962C8B-B14F-4D97-AF65-F5344CB8AC3E}">
        <p14:creationId xmlns:p14="http://schemas.microsoft.com/office/powerpoint/2010/main" val="299672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31</a:t>
            </a:fld>
            <a:endParaRPr lang="en-US"/>
          </a:p>
        </p:txBody>
      </p:sp>
    </p:spTree>
    <p:extLst>
      <p:ext uri="{BB962C8B-B14F-4D97-AF65-F5344CB8AC3E}">
        <p14:creationId xmlns:p14="http://schemas.microsoft.com/office/powerpoint/2010/main" val="3123639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Source: </a:t>
            </a:r>
            <a:r>
              <a:rPr lang="en-AU" dirty="0"/>
              <a:t>https://www.humanrights.gov.au/publications/face-facts-2012/2012-face-facts-chapter-1#Heading475 </a:t>
            </a:r>
          </a:p>
          <a:p>
            <a:endParaRPr lang="en-AU" baseline="0" dirty="0"/>
          </a:p>
        </p:txBody>
      </p:sp>
      <p:sp>
        <p:nvSpPr>
          <p:cNvPr id="4" name="Slide Number Placeholder 3"/>
          <p:cNvSpPr>
            <a:spLocks noGrp="1"/>
          </p:cNvSpPr>
          <p:nvPr>
            <p:ph type="sldNum" sz="quarter" idx="10"/>
          </p:nvPr>
        </p:nvSpPr>
        <p:spPr/>
        <p:txBody>
          <a:bodyPr/>
          <a:lstStyle/>
          <a:p>
            <a:fld id="{490689D6-08F4-9246-8340-6E1C330F9F5D}" type="slidenum">
              <a:rPr lang="en-US" smtClean="0"/>
              <a:t>32</a:t>
            </a:fld>
            <a:endParaRPr lang="en-US"/>
          </a:p>
        </p:txBody>
      </p:sp>
    </p:spTree>
    <p:extLst>
      <p:ext uri="{BB962C8B-B14F-4D97-AF65-F5344CB8AC3E}">
        <p14:creationId xmlns:p14="http://schemas.microsoft.com/office/powerpoint/2010/main" val="2951925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33</a:t>
            </a:fld>
            <a:endParaRPr lang="en-US"/>
          </a:p>
        </p:txBody>
      </p:sp>
    </p:spTree>
    <p:extLst>
      <p:ext uri="{BB962C8B-B14F-4D97-AF65-F5344CB8AC3E}">
        <p14:creationId xmlns:p14="http://schemas.microsoft.com/office/powerpoint/2010/main" val="1132069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AU" b="0" dirty="0"/>
          </a:p>
          <a:p>
            <a:r>
              <a:rPr lang="en-AU" b="0" dirty="0"/>
              <a:t>More</a:t>
            </a:r>
            <a:r>
              <a:rPr lang="en-AU" b="0" baseline="0" dirty="0"/>
              <a:t> photographs, stories and images can be found by clicking </a:t>
            </a:r>
            <a:r>
              <a:rPr lang="en-AU" dirty="0">
                <a:solidFill>
                  <a:schemeClr val="tx1"/>
                </a:solidFill>
                <a:hlinkClick r:id="rId3"/>
              </a:rPr>
              <a:t>Dawn Magazine, August 1965 </a:t>
            </a:r>
            <a:r>
              <a:rPr lang="en-AU" dirty="0"/>
              <a:t>in the slides</a:t>
            </a:r>
            <a:r>
              <a:rPr lang="en-AU" b="0" baseline="0" dirty="0"/>
              <a:t> to enhance discussions in this area. </a:t>
            </a:r>
            <a:endParaRPr lang="en-AU" b="0" dirty="0"/>
          </a:p>
        </p:txBody>
      </p:sp>
      <p:sp>
        <p:nvSpPr>
          <p:cNvPr id="4" name="Slide Number Placeholder 3"/>
          <p:cNvSpPr>
            <a:spLocks noGrp="1"/>
          </p:cNvSpPr>
          <p:nvPr>
            <p:ph type="sldNum" sz="quarter" idx="10"/>
          </p:nvPr>
        </p:nvSpPr>
        <p:spPr/>
        <p:txBody>
          <a:bodyPr/>
          <a:lstStyle/>
          <a:p>
            <a:fld id="{490689D6-08F4-9246-8340-6E1C330F9F5D}" type="slidenum">
              <a:rPr lang="en-US" smtClean="0"/>
              <a:t>34</a:t>
            </a:fld>
            <a:endParaRPr lang="en-US"/>
          </a:p>
        </p:txBody>
      </p:sp>
    </p:spTree>
    <p:extLst>
      <p:ext uri="{BB962C8B-B14F-4D97-AF65-F5344CB8AC3E}">
        <p14:creationId xmlns:p14="http://schemas.microsoft.com/office/powerpoint/2010/main" val="1045488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35</a:t>
            </a:fld>
            <a:endParaRPr lang="en-US"/>
          </a:p>
        </p:txBody>
      </p:sp>
    </p:spTree>
    <p:extLst>
      <p:ext uri="{BB962C8B-B14F-4D97-AF65-F5344CB8AC3E}">
        <p14:creationId xmlns:p14="http://schemas.microsoft.com/office/powerpoint/2010/main" val="265131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36</a:t>
            </a:fld>
            <a:endParaRPr lang="en-US"/>
          </a:p>
        </p:txBody>
      </p:sp>
    </p:spTree>
    <p:extLst>
      <p:ext uri="{BB962C8B-B14F-4D97-AF65-F5344CB8AC3E}">
        <p14:creationId xmlns:p14="http://schemas.microsoft.com/office/powerpoint/2010/main" val="3711784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r>
              <a:rPr lang="en-AU" b="0" dirty="0"/>
              <a:t>Students can access</a:t>
            </a:r>
            <a:r>
              <a:rPr lang="en-AU" b="0" baseline="0" dirty="0"/>
              <a:t> the full declaration here: http://www.ohchr.org/EN/UDHR/Documents/UDHR_Translations/eng.pdf</a:t>
            </a:r>
            <a:endParaRPr lang="en-AU"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Explore the role Australia had in the</a:t>
            </a:r>
            <a:r>
              <a:rPr lang="en-AU" baseline="0" dirty="0"/>
              <a:t> development of the declaration.</a:t>
            </a:r>
            <a:endParaRPr lang="en-AU" dirty="0"/>
          </a:p>
          <a:p>
            <a:endParaRPr lang="en-AU" b="0" u="none" dirty="0">
              <a:solidFill>
                <a:schemeClr val="tx1"/>
              </a:solidFill>
            </a:endParaRPr>
          </a:p>
          <a:p>
            <a:r>
              <a:rPr lang="en-AU" u="none" dirty="0">
                <a:solidFill>
                  <a:schemeClr val="tx1"/>
                </a:solidFill>
                <a:hlinkClick r:id="rId3"/>
              </a:rPr>
              <a:t>Convention on the Prevention and Punishment of the Crime of Genocide</a:t>
            </a:r>
            <a:r>
              <a:rPr lang="en-AU" u="none" dirty="0">
                <a:solidFill>
                  <a:schemeClr val="tx1"/>
                </a:solidFill>
              </a:rPr>
              <a:t>: http://www.austlii.edu.au/au/other/dfat/treaties/1951/2.html</a:t>
            </a:r>
          </a:p>
          <a:p>
            <a:r>
              <a:rPr lang="en-AU" u="none" dirty="0">
                <a:solidFill>
                  <a:schemeClr val="tx1"/>
                </a:solidFill>
              </a:rPr>
              <a:t> (Paris, 9 December 1948)</a:t>
            </a:r>
          </a:p>
          <a:p>
            <a:r>
              <a:rPr lang="en-AU" u="none" dirty="0">
                <a:solidFill>
                  <a:schemeClr val="tx1"/>
                </a:solidFill>
              </a:rPr>
              <a:t> </a:t>
            </a:r>
            <a:r>
              <a:rPr lang="en-AU" u="none" dirty="0">
                <a:solidFill>
                  <a:schemeClr val="tx1"/>
                </a:solidFill>
                <a:hlinkClick r:id="rId3"/>
              </a:rPr>
              <a:t>Entry into force for Australia and generally: </a:t>
            </a:r>
            <a:r>
              <a:rPr lang="en-AU" u="none" dirty="0">
                <a:solidFill>
                  <a:schemeClr val="tx1"/>
                </a:solidFill>
              </a:rPr>
              <a:t>12 January 1951</a:t>
            </a:r>
          </a:p>
          <a:p>
            <a:endParaRPr lang="en-AU" dirty="0"/>
          </a:p>
          <a:p>
            <a:endParaRPr lang="en-AU" dirty="0"/>
          </a:p>
          <a:p>
            <a:endParaRPr lang="en-AU" b="1" dirty="0"/>
          </a:p>
        </p:txBody>
      </p:sp>
      <p:sp>
        <p:nvSpPr>
          <p:cNvPr id="4" name="Slide Number Placeholder 3"/>
          <p:cNvSpPr>
            <a:spLocks noGrp="1"/>
          </p:cNvSpPr>
          <p:nvPr>
            <p:ph type="sldNum" sz="quarter" idx="10"/>
          </p:nvPr>
        </p:nvSpPr>
        <p:spPr/>
        <p:txBody>
          <a:bodyPr/>
          <a:lstStyle/>
          <a:p>
            <a:fld id="{490689D6-08F4-9246-8340-6E1C330F9F5D}" type="slidenum">
              <a:rPr lang="en-US" smtClean="0"/>
              <a:t>37</a:t>
            </a:fld>
            <a:endParaRPr lang="en-US"/>
          </a:p>
        </p:txBody>
      </p:sp>
    </p:spTree>
    <p:extLst>
      <p:ext uri="{BB962C8B-B14F-4D97-AF65-F5344CB8AC3E}">
        <p14:creationId xmlns:p14="http://schemas.microsoft.com/office/powerpoint/2010/main" val="3206074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There is a video giving </a:t>
            </a:r>
            <a:r>
              <a:rPr lang="en-AU" dirty="0">
                <a:hlinkClick r:id="rId3"/>
              </a:rPr>
              <a:t>background information about UNDRIP </a:t>
            </a:r>
            <a:r>
              <a:rPr lang="en-AU" dirty="0"/>
              <a:t>that can be played prior to investigating this document.</a:t>
            </a:r>
          </a:p>
          <a:p>
            <a:endParaRPr lang="en-AU" dirty="0"/>
          </a:p>
          <a:p>
            <a:r>
              <a:rPr lang="en-AU" b="1" dirty="0"/>
              <a:t>Further Discussion:</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Investigate the role Australia played in the development of this charter. Why do you think the Australian Government was so resistant to specific rights? </a:t>
            </a: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38</a:t>
            </a:fld>
            <a:endParaRPr lang="en-US"/>
          </a:p>
        </p:txBody>
      </p:sp>
    </p:spTree>
    <p:extLst>
      <p:ext uri="{BB962C8B-B14F-4D97-AF65-F5344CB8AC3E}">
        <p14:creationId xmlns:p14="http://schemas.microsoft.com/office/powerpoint/2010/main" val="1118244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dirty="0"/>
          </a:p>
          <a:p>
            <a:r>
              <a:rPr lang="en-AU" dirty="0"/>
              <a:t>Download</a:t>
            </a:r>
            <a:r>
              <a:rPr lang="en-AU" baseline="0" dirty="0"/>
              <a:t> or share this document with students so they are able to have a close look at the Articles. You could break the students into groups and give them a section of the declaration each. </a:t>
            </a:r>
          </a:p>
          <a:p>
            <a:r>
              <a:rPr lang="en-AU" baseline="0" dirty="0"/>
              <a:t>- Abridged Community Guide (8 pages) - http://declaration.humanrights.gov.au/sites/default/files/declaration_abridged_community_guide.pdf </a:t>
            </a:r>
          </a:p>
          <a:p>
            <a:r>
              <a:rPr lang="en-AU" baseline="0" dirty="0"/>
              <a:t>- Poster- http://declaration.humanrights.gov.au/sites/default/files/declaration_poster.pdf </a:t>
            </a:r>
          </a:p>
          <a:p>
            <a:endParaRPr lang="en-AU" baseline="0" dirty="0"/>
          </a:p>
          <a:p>
            <a:r>
              <a:rPr lang="en-AU" baseline="0" dirty="0"/>
              <a:t>Catholic Social Teaching: </a:t>
            </a:r>
          </a:p>
          <a:p>
            <a:pPr marL="171450" indent="-171450">
              <a:buFontTx/>
              <a:buChar char="-"/>
            </a:pPr>
            <a:r>
              <a:rPr lang="en-AU" baseline="0" dirty="0"/>
              <a:t>Dignity of the Human Person</a:t>
            </a:r>
          </a:p>
          <a:p>
            <a:pPr marL="171450" indent="-171450">
              <a:buFontTx/>
              <a:buChar char="-"/>
            </a:pPr>
            <a:r>
              <a:rPr lang="en-AU" baseline="0" dirty="0"/>
              <a:t>Solidarity</a:t>
            </a:r>
          </a:p>
          <a:p>
            <a:pPr marL="171450" indent="-171450">
              <a:buFontTx/>
              <a:buChar char="-"/>
            </a:pPr>
            <a:r>
              <a:rPr lang="en-AU" baseline="0" dirty="0"/>
              <a:t>Subsidiarity and Participation</a:t>
            </a:r>
          </a:p>
          <a:p>
            <a:pPr marL="171450" indent="-171450">
              <a:buFontTx/>
              <a:buChar char="-"/>
            </a:pPr>
            <a:r>
              <a:rPr lang="en-AU" baseline="0" dirty="0"/>
              <a:t>Common Good</a:t>
            </a:r>
          </a:p>
          <a:p>
            <a:pPr marL="171450" indent="-171450">
              <a:buFontTx/>
              <a:buChar char="-"/>
            </a:pPr>
            <a:r>
              <a:rPr lang="en-AU" baseline="0" dirty="0"/>
              <a:t>Preferential Option for the Poor</a:t>
            </a:r>
          </a:p>
          <a:p>
            <a:pPr marL="171450" indent="-171450">
              <a:buFontTx/>
              <a:buChar char="-"/>
            </a:pPr>
            <a:r>
              <a:rPr lang="en-AU" baseline="0" dirty="0"/>
              <a:t>Care for Creation</a:t>
            </a:r>
          </a:p>
          <a:p>
            <a:pPr marL="171450" indent="-171450">
              <a:buFontTx/>
              <a:buChar char="-"/>
            </a:pPr>
            <a:r>
              <a:rPr lang="en-AU" baseline="0" dirty="0"/>
              <a:t>Find out more about </a:t>
            </a:r>
            <a:r>
              <a:rPr lang="en-AU" dirty="0">
                <a:hlinkClick r:id="rId3"/>
              </a:rPr>
              <a:t>Catholic Social Teaching</a:t>
            </a:r>
            <a:r>
              <a:rPr lang="en-AU" dirty="0"/>
              <a:t>- http://www.caritas.org.au/learn/catholic-social-teaching</a:t>
            </a:r>
            <a:endParaRPr lang="en-AU" baseline="0" dirty="0"/>
          </a:p>
          <a:p>
            <a:endParaRPr lang="en-AU" baseline="0" dirty="0"/>
          </a:p>
        </p:txBody>
      </p:sp>
      <p:sp>
        <p:nvSpPr>
          <p:cNvPr id="4" name="Slide Number Placeholder 3"/>
          <p:cNvSpPr>
            <a:spLocks noGrp="1"/>
          </p:cNvSpPr>
          <p:nvPr>
            <p:ph type="sldNum" sz="quarter" idx="10"/>
          </p:nvPr>
        </p:nvSpPr>
        <p:spPr/>
        <p:txBody>
          <a:bodyPr/>
          <a:lstStyle/>
          <a:p>
            <a:fld id="{490689D6-08F4-9246-8340-6E1C330F9F5D}" type="slidenum">
              <a:rPr lang="en-US" smtClean="0"/>
              <a:t>39</a:t>
            </a:fld>
            <a:endParaRPr lang="en-US"/>
          </a:p>
        </p:txBody>
      </p:sp>
    </p:spTree>
    <p:extLst>
      <p:ext uri="{BB962C8B-B14F-4D97-AF65-F5344CB8AC3E}">
        <p14:creationId xmlns:p14="http://schemas.microsoft.com/office/powerpoint/2010/main" val="198408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90689D6-08F4-9246-8340-6E1C330F9F5D}" type="slidenum">
              <a:rPr lang="en-US" smtClean="0"/>
              <a:t>4</a:t>
            </a:fld>
            <a:endParaRPr lang="en-US"/>
          </a:p>
        </p:txBody>
      </p:sp>
      <p:sp>
        <p:nvSpPr>
          <p:cNvPr id="5" name="Notes Placeholder 4"/>
          <p:cNvSpPr>
            <a:spLocks noGrp="1"/>
          </p:cNvSpPr>
          <p:nvPr>
            <p:ph type="body" sz="quarter" idx="11"/>
          </p:nvPr>
        </p:nvSpPr>
        <p:spPr/>
        <p:txBody>
          <a:bodyPr/>
          <a:lstStyle/>
          <a:p>
            <a:endParaRPr lang="en-AU"/>
          </a:p>
        </p:txBody>
      </p:sp>
    </p:spTree>
    <p:extLst>
      <p:ext uri="{BB962C8B-B14F-4D97-AF65-F5344CB8AC3E}">
        <p14:creationId xmlns:p14="http://schemas.microsoft.com/office/powerpoint/2010/main" val="3592055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952750" cy="2214563"/>
          </a:xfrm>
        </p:spPr>
      </p:sp>
      <p:sp>
        <p:nvSpPr>
          <p:cNvPr id="3" name="Notes Placeholder 2"/>
          <p:cNvSpPr>
            <a:spLocks noGrp="1"/>
          </p:cNvSpPr>
          <p:nvPr>
            <p:ph type="body" idx="1"/>
          </p:nvPr>
        </p:nvSpPr>
        <p:spPr>
          <a:xfrm>
            <a:off x="647700" y="3048000"/>
            <a:ext cx="5486400" cy="4114800"/>
          </a:xfrm>
        </p:spPr>
        <p:txBody>
          <a:bodyPr/>
          <a:lstStyle/>
          <a:p>
            <a:r>
              <a:rPr lang="en-AU" b="1" dirty="0"/>
              <a:t>Teachers</a:t>
            </a:r>
            <a:r>
              <a:rPr lang="en-AU" b="1" baseline="0" dirty="0"/>
              <a:t> Notes: Transcript of the Apology </a:t>
            </a:r>
          </a:p>
          <a:p>
            <a:r>
              <a:rPr lang="en-AU" sz="1000" dirty="0"/>
              <a:t>The Speaker: Prime Minister.</a:t>
            </a:r>
          </a:p>
          <a:p>
            <a:r>
              <a:rPr lang="en-AU" sz="1000" dirty="0"/>
              <a:t>Prime Minister (Hon Kevin Rudd MP): Mr Speaker, I move:</a:t>
            </a:r>
          </a:p>
          <a:p>
            <a:r>
              <a:rPr lang="en-AU" sz="1000" dirty="0"/>
              <a:t>That today we honour the Indigenous peoples of this land, the oldest continuing cultures in human history.</a:t>
            </a:r>
          </a:p>
          <a:p>
            <a:r>
              <a:rPr lang="en-AU" sz="1000" dirty="0"/>
              <a:t>We reflect on their past mistreatment.</a:t>
            </a:r>
          </a:p>
          <a:p>
            <a:r>
              <a:rPr lang="en-AU" sz="1000" dirty="0"/>
              <a:t>We reflect in particular on the mistreatment of those who were Stolen Generations - this blemished chapter in our nation's history.</a:t>
            </a:r>
          </a:p>
          <a:p>
            <a:r>
              <a:rPr lang="en-AU" sz="1000" dirty="0"/>
              <a:t>The time has now come for the nation to turn a new page in Australia's history by righting the wrongs of the past and so moving forward with confidence to the future.</a:t>
            </a:r>
          </a:p>
          <a:p>
            <a:r>
              <a:rPr lang="en-AU" sz="1000" dirty="0"/>
              <a:t>We apologise for the laws and policies of successive Parliaments and governments that have inflicted profound grief, suffering and loss on these our fellow Australians.</a:t>
            </a:r>
          </a:p>
          <a:p>
            <a:r>
              <a:rPr lang="en-AU" sz="1000" dirty="0"/>
              <a:t>We apologise especially for the removal of Aboriginal and Torres Strait Islander children from their families, their communities and their country.</a:t>
            </a:r>
          </a:p>
          <a:p>
            <a:r>
              <a:rPr lang="en-AU" sz="1000" dirty="0"/>
              <a:t>For the pain, suffering and hurt of these Stolen Generations, their descendants and for their families left behind, we say sorry.</a:t>
            </a:r>
          </a:p>
          <a:p>
            <a:r>
              <a:rPr lang="en-AU" sz="1000" dirty="0"/>
              <a:t>To the mothers and the fathers, the brothers and the sisters, for the breaking up of families and communities, we say sorry.</a:t>
            </a:r>
          </a:p>
          <a:p>
            <a:r>
              <a:rPr lang="en-AU" sz="1000" dirty="0"/>
              <a:t>And for the indignity and degradation thus inflicted on a proud people and a proud culture, we say sorry.</a:t>
            </a:r>
          </a:p>
          <a:p>
            <a:r>
              <a:rPr lang="en-AU" sz="1000" dirty="0"/>
              <a:t>We the Parliament of Australia respectfully request that this apology be received in the spirit in which it is offered as part of the healing of the nation.</a:t>
            </a:r>
          </a:p>
          <a:p>
            <a:r>
              <a:rPr lang="en-AU" sz="1000" dirty="0"/>
              <a:t>For the future we take heart; resolving that this new page in the history of our great continent can now be written.</a:t>
            </a:r>
          </a:p>
          <a:p>
            <a:r>
              <a:rPr lang="en-AU" sz="1000" dirty="0"/>
              <a:t>We today take this first step by acknowledging the past and laying claim to a future that embraces all Australians.</a:t>
            </a:r>
          </a:p>
          <a:p>
            <a:r>
              <a:rPr lang="en-AU" sz="1000" dirty="0"/>
              <a:t>A future where this Parliament resolves that the injustices of the past must never, never happen again.</a:t>
            </a:r>
          </a:p>
          <a:p>
            <a:r>
              <a:rPr lang="en-AU" sz="1000" dirty="0"/>
              <a:t>A future where we harness the determination of all Australians, Indigenous and non-Indigenous, to close the gap that lies between us in life expectancy, educational achievement and economic opportunity.</a:t>
            </a:r>
          </a:p>
          <a:p>
            <a:r>
              <a:rPr lang="en-AU" sz="1000" dirty="0"/>
              <a:t>A future where we embrace the possibility of new solutions to enduring problems where old approaches have failed.</a:t>
            </a:r>
          </a:p>
          <a:p>
            <a:r>
              <a:rPr lang="en-AU" sz="1000" dirty="0"/>
              <a:t>A future based on mutual respect, mutual resolve and mutual responsibility.</a:t>
            </a:r>
          </a:p>
          <a:p>
            <a:r>
              <a:rPr lang="en-AU" sz="1000" dirty="0"/>
              <a:t>A future where all Australians, whatever their origins, are truly equal partners, with equal opportunities and with an equal stake in shaping the next chapter in the history of this great country, Australia.</a:t>
            </a:r>
          </a:p>
          <a:p>
            <a:endParaRPr lang="en-AU" sz="1000" dirty="0"/>
          </a:p>
        </p:txBody>
      </p:sp>
      <p:sp>
        <p:nvSpPr>
          <p:cNvPr id="4" name="Slide Number Placeholder 3"/>
          <p:cNvSpPr>
            <a:spLocks noGrp="1"/>
          </p:cNvSpPr>
          <p:nvPr>
            <p:ph type="sldNum" sz="quarter" idx="10"/>
          </p:nvPr>
        </p:nvSpPr>
        <p:spPr/>
        <p:txBody>
          <a:bodyPr/>
          <a:lstStyle/>
          <a:p>
            <a:fld id="{490689D6-08F4-9246-8340-6E1C330F9F5D}" type="slidenum">
              <a:rPr lang="en-US" smtClean="0"/>
              <a:t>40</a:t>
            </a:fld>
            <a:endParaRPr lang="en-US"/>
          </a:p>
        </p:txBody>
      </p:sp>
    </p:spTree>
    <p:extLst>
      <p:ext uri="{BB962C8B-B14F-4D97-AF65-F5344CB8AC3E}">
        <p14:creationId xmlns:p14="http://schemas.microsoft.com/office/powerpoint/2010/main" val="769496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943100" cy="1457325"/>
          </a:xfrm>
        </p:spPr>
      </p:sp>
      <p:sp>
        <p:nvSpPr>
          <p:cNvPr id="3" name="Notes Placeholder 2"/>
          <p:cNvSpPr>
            <a:spLocks noGrp="1"/>
          </p:cNvSpPr>
          <p:nvPr>
            <p:ph type="body" idx="1"/>
          </p:nvPr>
        </p:nvSpPr>
        <p:spPr>
          <a:xfrm>
            <a:off x="514350" y="2324100"/>
            <a:ext cx="5848350" cy="4114800"/>
          </a:xfrm>
        </p:spPr>
        <p:txBody>
          <a:bodyPr/>
          <a:lstStyle/>
          <a:p>
            <a:r>
              <a:rPr lang="en-AU" b="1" dirty="0"/>
              <a:t>Teacher’s Notes</a:t>
            </a:r>
          </a:p>
          <a:p>
            <a:r>
              <a:rPr lang="en-AU" sz="1000" b="0" i="1" kern="1200" dirty="0">
                <a:solidFill>
                  <a:schemeClr val="tx1"/>
                </a:solidFill>
                <a:effectLst/>
                <a:ea typeface="+mn-ea"/>
                <a:cs typeface="+mn-cs"/>
              </a:rPr>
              <a:t>Below is an excerpt</a:t>
            </a:r>
            <a:r>
              <a:rPr lang="en-AU" sz="1000" b="0" i="1" kern="1200" baseline="0" dirty="0">
                <a:solidFill>
                  <a:schemeClr val="tx1"/>
                </a:solidFill>
                <a:effectLst/>
                <a:ea typeface="+mn-ea"/>
                <a:cs typeface="+mn-cs"/>
              </a:rPr>
              <a:t> from </a:t>
            </a:r>
            <a:r>
              <a:rPr lang="en-AU" sz="1000" b="0" i="0" kern="1200" dirty="0">
                <a:solidFill>
                  <a:schemeClr val="tx1"/>
                </a:solidFill>
                <a:effectLst/>
                <a:ea typeface="+mn-ea"/>
                <a:cs typeface="+mn-cs"/>
              </a:rPr>
              <a:t>Post-</a:t>
            </a:r>
            <a:r>
              <a:rPr lang="en-AU" sz="1000" b="0" i="0" kern="1200" dirty="0" err="1">
                <a:solidFill>
                  <a:schemeClr val="tx1"/>
                </a:solidFill>
                <a:effectLst/>
                <a:ea typeface="+mn-ea"/>
                <a:cs typeface="+mn-cs"/>
              </a:rPr>
              <a:t>Synodal</a:t>
            </a:r>
            <a:r>
              <a:rPr lang="en-AU" sz="1000" b="0" i="0" kern="1200" dirty="0">
                <a:solidFill>
                  <a:schemeClr val="tx1"/>
                </a:solidFill>
                <a:effectLst/>
                <a:ea typeface="+mn-ea"/>
                <a:cs typeface="+mn-cs"/>
              </a:rPr>
              <a:t> Apostolic Exhortation Ecclesia in Oceania,</a:t>
            </a:r>
            <a:r>
              <a:rPr lang="en-AU" sz="1000" b="0" i="0" kern="1200" baseline="0" dirty="0">
                <a:solidFill>
                  <a:schemeClr val="tx1"/>
                </a:solidFill>
                <a:effectLst/>
                <a:ea typeface="+mn-ea"/>
                <a:cs typeface="+mn-cs"/>
              </a:rPr>
              <a:t> by John Paul II.</a:t>
            </a:r>
          </a:p>
          <a:p>
            <a:endParaRPr lang="en-AU" sz="1000" b="0" i="1" kern="1200" dirty="0">
              <a:solidFill>
                <a:schemeClr val="tx1"/>
              </a:solidFill>
              <a:effectLst/>
              <a:ea typeface="+mn-ea"/>
              <a:cs typeface="+mn-cs"/>
            </a:endParaRPr>
          </a:p>
          <a:p>
            <a:r>
              <a:rPr lang="en-AU" sz="1000" b="0" i="1" kern="1200" dirty="0">
                <a:solidFill>
                  <a:schemeClr val="tx1"/>
                </a:solidFill>
                <a:effectLst/>
                <a:ea typeface="+mn-ea"/>
                <a:cs typeface="+mn-cs"/>
              </a:rPr>
              <a:t>Indigenous Peoples</a:t>
            </a:r>
            <a:endParaRPr lang="en-AU" sz="1000" b="0" i="0" kern="1200" dirty="0">
              <a:solidFill>
                <a:schemeClr val="tx1"/>
              </a:solidFill>
              <a:effectLst/>
              <a:ea typeface="+mn-ea"/>
              <a:cs typeface="+mn-cs"/>
            </a:endParaRPr>
          </a:p>
          <a:p>
            <a:r>
              <a:rPr lang="en-AU" sz="1000" b="0" i="0" kern="1200" dirty="0">
                <a:solidFill>
                  <a:schemeClr val="tx1"/>
                </a:solidFill>
                <a:effectLst/>
                <a:ea typeface="+mn-ea"/>
                <a:cs typeface="+mn-cs"/>
              </a:rPr>
              <a:t>28. Unjust economic policies are especially damaging to indigenous peoples, young nations and their traditional cultures; and it is the Church's task to help indigenous cultures preserve their identity and maintain their traditions. The Synod strongly encouraged the Holy See to continue its advocacy of the United Nations Declaration on the Rights of Indigenous Peoples.</a:t>
            </a:r>
            <a:r>
              <a:rPr lang="en-AU" sz="1000" b="0" i="0" kern="1200" baseline="30000" dirty="0">
                <a:solidFill>
                  <a:schemeClr val="tx1"/>
                </a:solidFill>
                <a:effectLst/>
                <a:ea typeface="+mn-ea"/>
                <a:cs typeface="+mn-cs"/>
              </a:rPr>
              <a:t>(</a:t>
            </a:r>
            <a:r>
              <a:rPr lang="en-AU" sz="1000" b="0" i="0" kern="1200" baseline="30000" dirty="0">
                <a:solidFill>
                  <a:schemeClr val="tx1"/>
                </a:solidFill>
                <a:effectLst/>
                <a:ea typeface="+mn-ea"/>
                <a:cs typeface="+mn-cs"/>
                <a:hlinkClick r:id="rId3"/>
              </a:rPr>
              <a:t>98</a:t>
            </a:r>
            <a:r>
              <a:rPr lang="en-AU" sz="1000" b="0" i="0" kern="1200" baseline="30000" dirty="0">
                <a:solidFill>
                  <a:schemeClr val="tx1"/>
                </a:solidFill>
                <a:effectLst/>
                <a:ea typeface="+mn-ea"/>
                <a:cs typeface="+mn-cs"/>
              </a:rPr>
              <a:t>)</a:t>
            </a:r>
            <a:endParaRPr lang="en-AU" sz="1000" b="0" i="0" kern="1200" dirty="0">
              <a:solidFill>
                <a:schemeClr val="tx1"/>
              </a:solidFill>
              <a:effectLst/>
              <a:ea typeface="+mn-ea"/>
              <a:cs typeface="+mn-cs"/>
            </a:endParaRPr>
          </a:p>
          <a:p>
            <a:r>
              <a:rPr lang="en-AU" sz="1000" b="0" i="0" kern="1200" dirty="0">
                <a:solidFill>
                  <a:schemeClr val="tx1"/>
                </a:solidFill>
                <a:effectLst/>
                <a:ea typeface="+mn-ea"/>
                <a:cs typeface="+mn-cs"/>
              </a:rPr>
              <a:t>A special case is that of the Australian Aborigines whose culture struggles to survive. For many thousands of years they have sought to live in harmony with the often harsh environment of their "big country"; but now their identity and culture are gravely threatened. In more recent times, however, their joint efforts to ensure survival and gain justice have begun to bear fruit. There was a saying from Australian bush life heard in the Synod Hall: "If you stay closely united, you are like a tree standing in the middle of a bush-fire sweeping through the timber: the leaves are scorched, the tough bark is scarred and burned, but inside the tree the sap still flows, and under the ground the roots are still strong. Like that tree you have survived the flames, and you have still the power to be born. The time for rebirth is now".</a:t>
            </a:r>
            <a:r>
              <a:rPr lang="en-AU" sz="1000" b="0" i="0" kern="1200" baseline="30000" dirty="0">
                <a:solidFill>
                  <a:schemeClr val="tx1"/>
                </a:solidFill>
                <a:effectLst/>
                <a:ea typeface="+mn-ea"/>
                <a:cs typeface="+mn-cs"/>
              </a:rPr>
              <a:t>(</a:t>
            </a:r>
            <a:r>
              <a:rPr lang="en-AU" sz="1000" b="0" i="0" kern="1200" baseline="30000" dirty="0">
                <a:solidFill>
                  <a:schemeClr val="tx1"/>
                </a:solidFill>
                <a:effectLst/>
                <a:ea typeface="+mn-ea"/>
                <a:cs typeface="+mn-cs"/>
                <a:hlinkClick r:id="rId4"/>
              </a:rPr>
              <a:t>99</a:t>
            </a:r>
            <a:r>
              <a:rPr lang="en-AU" sz="1000" b="0" i="0" kern="1200" baseline="30000" dirty="0">
                <a:solidFill>
                  <a:schemeClr val="tx1"/>
                </a:solidFill>
                <a:effectLst/>
                <a:ea typeface="+mn-ea"/>
                <a:cs typeface="+mn-cs"/>
              </a:rPr>
              <a:t>)</a:t>
            </a:r>
            <a:r>
              <a:rPr lang="en-AU" sz="1000" b="0" i="0" kern="1200" dirty="0">
                <a:solidFill>
                  <a:schemeClr val="tx1"/>
                </a:solidFill>
                <a:effectLst/>
                <a:ea typeface="+mn-ea"/>
                <a:cs typeface="+mn-cs"/>
              </a:rPr>
              <a:t> The Church will support the cause of all indigenous peoples who seek a just and equitable recognition of their identity and their rights;</a:t>
            </a:r>
            <a:r>
              <a:rPr lang="en-AU" sz="1000" b="0" i="0" kern="1200" baseline="30000" dirty="0">
                <a:solidFill>
                  <a:schemeClr val="tx1"/>
                </a:solidFill>
                <a:effectLst/>
                <a:ea typeface="+mn-ea"/>
                <a:cs typeface="+mn-cs"/>
              </a:rPr>
              <a:t>(</a:t>
            </a:r>
            <a:r>
              <a:rPr lang="en-AU" sz="1000" b="0" i="0" kern="1200" baseline="30000" dirty="0">
                <a:solidFill>
                  <a:schemeClr val="tx1"/>
                </a:solidFill>
                <a:effectLst/>
                <a:ea typeface="+mn-ea"/>
                <a:cs typeface="+mn-cs"/>
                <a:hlinkClick r:id="rId5"/>
              </a:rPr>
              <a:t>100</a:t>
            </a:r>
            <a:r>
              <a:rPr lang="en-AU" sz="1000" b="0" i="0" kern="1200" baseline="30000" dirty="0">
                <a:solidFill>
                  <a:schemeClr val="tx1"/>
                </a:solidFill>
                <a:effectLst/>
                <a:ea typeface="+mn-ea"/>
                <a:cs typeface="+mn-cs"/>
              </a:rPr>
              <a:t>)</a:t>
            </a:r>
            <a:r>
              <a:rPr lang="en-AU" sz="1000" b="0" i="0" kern="1200" dirty="0">
                <a:solidFill>
                  <a:schemeClr val="tx1"/>
                </a:solidFill>
                <a:effectLst/>
                <a:ea typeface="+mn-ea"/>
                <a:cs typeface="+mn-cs"/>
              </a:rPr>
              <a:t> and the Synod Fathers expressed support for the aspirations of indigenous people for a just solution to the complex question of the alienation of their lands.</a:t>
            </a:r>
            <a:r>
              <a:rPr lang="en-AU" sz="1000" b="0" i="0" kern="1200" baseline="30000" dirty="0">
                <a:solidFill>
                  <a:schemeClr val="tx1"/>
                </a:solidFill>
                <a:effectLst/>
                <a:ea typeface="+mn-ea"/>
                <a:cs typeface="+mn-cs"/>
              </a:rPr>
              <a:t>(</a:t>
            </a:r>
            <a:r>
              <a:rPr lang="en-AU" sz="1000" b="0" i="0" kern="1200" baseline="30000" dirty="0">
                <a:solidFill>
                  <a:schemeClr val="tx1"/>
                </a:solidFill>
                <a:effectLst/>
                <a:ea typeface="+mn-ea"/>
                <a:cs typeface="+mn-cs"/>
                <a:hlinkClick r:id="rId6"/>
              </a:rPr>
              <a:t>101</a:t>
            </a:r>
            <a:r>
              <a:rPr lang="en-AU" sz="1000" b="0" i="0" kern="1200" baseline="30000" dirty="0">
                <a:solidFill>
                  <a:schemeClr val="tx1"/>
                </a:solidFill>
                <a:effectLst/>
                <a:ea typeface="+mn-ea"/>
                <a:cs typeface="+mn-cs"/>
              </a:rPr>
              <a:t>)</a:t>
            </a:r>
            <a:endParaRPr lang="en-AU" sz="1000" b="0" i="0" kern="1200" dirty="0">
              <a:solidFill>
                <a:schemeClr val="tx1"/>
              </a:solidFill>
              <a:effectLst/>
              <a:ea typeface="+mn-ea"/>
              <a:cs typeface="+mn-cs"/>
            </a:endParaRPr>
          </a:p>
          <a:p>
            <a:r>
              <a:rPr lang="en-AU" sz="1000" b="0" i="0" kern="1200" dirty="0">
                <a:solidFill>
                  <a:schemeClr val="tx1"/>
                </a:solidFill>
                <a:effectLst/>
                <a:ea typeface="+mn-ea"/>
                <a:cs typeface="+mn-cs"/>
              </a:rPr>
              <a:t>Whenever the truth has been suppressed by governments and their agencies or even by Christian communities, the wrongs done to the indigenous peoples need to be honestly acknowledged. The Synod supported the establishment of "Truth Commissions",</a:t>
            </a:r>
            <a:r>
              <a:rPr lang="en-AU" sz="1000" b="0" i="0" kern="1200" baseline="30000" dirty="0">
                <a:solidFill>
                  <a:schemeClr val="tx1"/>
                </a:solidFill>
                <a:effectLst/>
                <a:ea typeface="+mn-ea"/>
                <a:cs typeface="+mn-cs"/>
              </a:rPr>
              <a:t>(</a:t>
            </a:r>
            <a:r>
              <a:rPr lang="en-AU" sz="1000" b="0" i="0" kern="1200" baseline="30000" dirty="0">
                <a:solidFill>
                  <a:schemeClr val="tx1"/>
                </a:solidFill>
                <a:effectLst/>
                <a:ea typeface="+mn-ea"/>
                <a:cs typeface="+mn-cs"/>
                <a:hlinkClick r:id="rId7"/>
              </a:rPr>
              <a:t>102</a:t>
            </a:r>
            <a:r>
              <a:rPr lang="en-AU" sz="1000" b="0" i="0" kern="1200" baseline="30000" dirty="0">
                <a:solidFill>
                  <a:schemeClr val="tx1"/>
                </a:solidFill>
                <a:effectLst/>
                <a:ea typeface="+mn-ea"/>
                <a:cs typeface="+mn-cs"/>
              </a:rPr>
              <a:t>)</a:t>
            </a:r>
            <a:r>
              <a:rPr lang="en-AU" sz="1000" b="0" i="0" kern="1200" dirty="0">
                <a:solidFill>
                  <a:schemeClr val="tx1"/>
                </a:solidFill>
                <a:effectLst/>
                <a:ea typeface="+mn-ea"/>
                <a:cs typeface="+mn-cs"/>
              </a:rPr>
              <a:t>where these can help resolve historical injustices and bring about reconciliation within the wider community or the nation. The past cannot be undone, but honest recognition of past injustices can lead to measures and attitudes which will help to rectify the damaging effects for both the indigenous community and the wider society. The Church expresses deep regret and asks forgiveness where her children have been or still are party to these wrongs. Aware of the shameful injustices done to indigenous peoples in Oceania, the Synod Fathers apologized unreservedly for the part played in these by members of the Church, especially where children were forcibly separated from their families.</a:t>
            </a:r>
            <a:r>
              <a:rPr lang="en-AU" sz="1000" b="0" i="0" kern="1200" baseline="30000" dirty="0">
                <a:solidFill>
                  <a:schemeClr val="tx1"/>
                </a:solidFill>
                <a:effectLst/>
                <a:ea typeface="+mn-ea"/>
                <a:cs typeface="+mn-cs"/>
              </a:rPr>
              <a:t>(</a:t>
            </a:r>
            <a:r>
              <a:rPr lang="en-AU" sz="1000" b="0" i="0" kern="1200" baseline="30000" dirty="0">
                <a:solidFill>
                  <a:schemeClr val="tx1"/>
                </a:solidFill>
                <a:effectLst/>
                <a:ea typeface="+mn-ea"/>
                <a:cs typeface="+mn-cs"/>
                <a:hlinkClick r:id="rId8"/>
              </a:rPr>
              <a:t>103</a:t>
            </a:r>
            <a:r>
              <a:rPr lang="en-AU" sz="1000" b="0" i="0" kern="1200" baseline="30000" dirty="0">
                <a:solidFill>
                  <a:schemeClr val="tx1"/>
                </a:solidFill>
                <a:effectLst/>
                <a:ea typeface="+mn-ea"/>
                <a:cs typeface="+mn-cs"/>
              </a:rPr>
              <a:t>)</a:t>
            </a:r>
            <a:r>
              <a:rPr lang="en-AU" sz="1000" b="0" i="0" kern="1200" dirty="0">
                <a:solidFill>
                  <a:schemeClr val="tx1"/>
                </a:solidFill>
                <a:effectLst/>
                <a:ea typeface="+mn-ea"/>
                <a:cs typeface="+mn-cs"/>
              </a:rPr>
              <a:t> Governments are encouraged to pursue with still greater energy programmes to improve the conditions and the standard of living of indigenous groups in the vital areas of health, education, employment and housing.</a:t>
            </a:r>
          </a:p>
          <a:p>
            <a:endParaRPr lang="en-AU" dirty="0"/>
          </a:p>
          <a:p>
            <a:r>
              <a:rPr lang="en-AU" sz="1200" b="1" i="0" kern="1200" dirty="0">
                <a:solidFill>
                  <a:schemeClr val="tx1"/>
                </a:solidFill>
                <a:effectLst/>
                <a:ea typeface="+mn-ea"/>
                <a:cs typeface="+mn-cs"/>
              </a:rPr>
              <a:t>Catholic Church Response</a:t>
            </a:r>
          </a:p>
          <a:p>
            <a:r>
              <a:rPr lang="en-AU" sz="1000" b="0" i="0" kern="1200" dirty="0">
                <a:solidFill>
                  <a:schemeClr val="tx1"/>
                </a:solidFill>
                <a:effectLst/>
                <a:ea typeface="+mn-ea"/>
                <a:cs typeface="+mn-cs"/>
              </a:rPr>
              <a:t>In 1997 the Australian Catholic Bishops Conference issued a </a:t>
            </a:r>
            <a:r>
              <a:rPr lang="en-AU" sz="1000" b="0" i="0" u="sng" kern="1200" dirty="0">
                <a:solidFill>
                  <a:schemeClr val="tx1"/>
                </a:solidFill>
                <a:effectLst/>
                <a:ea typeface="+mn-ea"/>
                <a:cs typeface="+mn-cs"/>
                <a:hlinkClick r:id="rId9"/>
              </a:rPr>
              <a:t>Statement of Sorry </a:t>
            </a:r>
            <a:r>
              <a:rPr lang="en-AU" sz="1000" b="0" i="0" kern="1200" dirty="0">
                <a:solidFill>
                  <a:schemeClr val="tx1"/>
                </a:solidFill>
                <a:effectLst/>
                <a:ea typeface="+mn-ea"/>
                <a:cs typeface="+mn-cs"/>
              </a:rPr>
              <a:t>and request for forgiveness. In that statement the Bishops committed to the process of ongoing reconciliation.</a:t>
            </a:r>
          </a:p>
          <a:p>
            <a:endParaRPr lang="en-AU" dirty="0"/>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41</a:t>
            </a:fld>
            <a:endParaRPr lang="en-US"/>
          </a:p>
        </p:txBody>
      </p:sp>
    </p:spTree>
    <p:extLst>
      <p:ext uri="{BB962C8B-B14F-4D97-AF65-F5344CB8AC3E}">
        <p14:creationId xmlns:p14="http://schemas.microsoft.com/office/powerpoint/2010/main" val="11125150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 </a:t>
            </a:r>
          </a:p>
          <a:p>
            <a:r>
              <a:rPr lang="en-AU" dirty="0"/>
              <a:t>To learn more about the principle</a:t>
            </a:r>
            <a:r>
              <a:rPr lang="en-AU" baseline="0" dirty="0"/>
              <a:t> of Subsidiarity, visit: </a:t>
            </a:r>
            <a:r>
              <a:rPr lang="en-AU" dirty="0">
                <a:hlinkClick r:id="rId3"/>
              </a:rPr>
              <a:t>https://www.caritas.org.au/learn/cst</a:t>
            </a:r>
            <a:r>
              <a:rPr lang="en-AU" dirty="0"/>
              <a:t> </a:t>
            </a:r>
          </a:p>
        </p:txBody>
      </p:sp>
      <p:sp>
        <p:nvSpPr>
          <p:cNvPr id="4" name="Slide Number Placeholder 3"/>
          <p:cNvSpPr>
            <a:spLocks noGrp="1"/>
          </p:cNvSpPr>
          <p:nvPr>
            <p:ph type="sldNum" sz="quarter" idx="10"/>
          </p:nvPr>
        </p:nvSpPr>
        <p:spPr/>
        <p:txBody>
          <a:bodyPr/>
          <a:lstStyle/>
          <a:p>
            <a:fld id="{490689D6-08F4-9246-8340-6E1C330F9F5D}" type="slidenum">
              <a:rPr lang="en-US" smtClean="0"/>
              <a:t>42</a:t>
            </a:fld>
            <a:endParaRPr lang="en-US"/>
          </a:p>
        </p:txBody>
      </p:sp>
    </p:spTree>
    <p:extLst>
      <p:ext uri="{BB962C8B-B14F-4D97-AF65-F5344CB8AC3E}">
        <p14:creationId xmlns:p14="http://schemas.microsoft.com/office/powerpoint/2010/main" val="1312836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ea typeface="+mn-ea"/>
                <a:cs typeface="+mn-cs"/>
              </a:rPr>
              <a:t>Further Discussion:</a:t>
            </a:r>
          </a:p>
          <a:p>
            <a:endParaRPr lang="en-AU" sz="1200" b="1" kern="1200" dirty="0">
              <a:solidFill>
                <a:schemeClr val="tx1"/>
              </a:solidFill>
              <a:effectLst/>
              <a:ea typeface="+mn-ea"/>
              <a:cs typeface="+mn-cs"/>
            </a:endParaRPr>
          </a:p>
          <a:p>
            <a:r>
              <a:rPr lang="en-AU" sz="1200" kern="1200" dirty="0">
                <a:solidFill>
                  <a:schemeClr val="tx1"/>
                </a:solidFill>
                <a:effectLst/>
                <a:ea typeface="+mn-ea"/>
                <a:cs typeface="+mn-cs"/>
              </a:rPr>
              <a:t>See Resources from the Healing Foundation to further explore how you can learn and take action;</a:t>
            </a:r>
          </a:p>
          <a:p>
            <a:r>
              <a:rPr lang="en-AU" sz="1200" u="sng" kern="1200" dirty="0">
                <a:solidFill>
                  <a:schemeClr val="tx1"/>
                </a:solidFill>
                <a:effectLst/>
                <a:ea typeface="+mn-ea"/>
                <a:cs typeface="+mn-cs"/>
                <a:hlinkClick r:id="rId3"/>
              </a:rPr>
              <a:t>https://healingfoundation.org.au/bth20/bth20-school-resources/</a:t>
            </a:r>
            <a:r>
              <a:rPr lang="en-AU" sz="1200" kern="1200" dirty="0">
                <a:solidFill>
                  <a:schemeClr val="tx1"/>
                </a:solidFill>
                <a:effectLs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43</a:t>
            </a:fld>
            <a:endParaRPr lang="en-US"/>
          </a:p>
        </p:txBody>
      </p:sp>
    </p:spTree>
    <p:extLst>
      <p:ext uri="{BB962C8B-B14F-4D97-AF65-F5344CB8AC3E}">
        <p14:creationId xmlns:p14="http://schemas.microsoft.com/office/powerpoint/2010/main" val="23150312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hlinkClick r:id="rId3"/>
              </a:rPr>
              <a:t>http://www.kinchelaboyshome.org.au/</a:t>
            </a:r>
            <a:endParaRPr lang="en-AU" dirty="0"/>
          </a:p>
          <a:p>
            <a:endParaRPr lang="en-AU"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44</a:t>
            </a:fld>
            <a:endParaRPr lang="en-US"/>
          </a:p>
        </p:txBody>
      </p:sp>
    </p:spTree>
    <p:extLst>
      <p:ext uri="{BB962C8B-B14F-4D97-AF65-F5344CB8AC3E}">
        <p14:creationId xmlns:p14="http://schemas.microsoft.com/office/powerpoint/2010/main" val="3720876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45</a:t>
            </a:fld>
            <a:endParaRPr lang="en-US"/>
          </a:p>
        </p:txBody>
      </p:sp>
    </p:spTree>
    <p:extLst>
      <p:ext uri="{BB962C8B-B14F-4D97-AF65-F5344CB8AC3E}">
        <p14:creationId xmlns:p14="http://schemas.microsoft.com/office/powerpoint/2010/main" val="3673544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http://healingfoundation.org.au//app/uploads/2018/02/HF_Apology10_Media_Fact_Sheet_A4_Jan2018_V3_WEB.pdf </a:t>
            </a:r>
          </a:p>
        </p:txBody>
      </p:sp>
      <p:sp>
        <p:nvSpPr>
          <p:cNvPr id="4" name="Slide Number Placeholder 3"/>
          <p:cNvSpPr>
            <a:spLocks noGrp="1"/>
          </p:cNvSpPr>
          <p:nvPr>
            <p:ph type="sldNum" sz="quarter" idx="10"/>
          </p:nvPr>
        </p:nvSpPr>
        <p:spPr/>
        <p:txBody>
          <a:bodyPr/>
          <a:lstStyle/>
          <a:p>
            <a:fld id="{490689D6-08F4-9246-8340-6E1C330F9F5D}" type="slidenum">
              <a:rPr lang="en-US" smtClean="0"/>
              <a:t>46</a:t>
            </a:fld>
            <a:endParaRPr lang="en-US"/>
          </a:p>
        </p:txBody>
      </p:sp>
    </p:spTree>
    <p:extLst>
      <p:ext uri="{BB962C8B-B14F-4D97-AF65-F5344CB8AC3E}">
        <p14:creationId xmlns:p14="http://schemas.microsoft.com/office/powerpoint/2010/main" val="33742858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2E25B255-4CF0-461B-9E7C-5473831BC093}" type="slidenum">
              <a:rPr lang="en-AU" altLang="en-US" smtClean="0"/>
              <a:pPr>
                <a:defRPr/>
              </a:pPr>
              <a:t>47</a:t>
            </a:fld>
            <a:endParaRPr lang="en-AU" altLang="en-US"/>
          </a:p>
        </p:txBody>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829080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ea typeface="+mn-ea"/>
                <a:cs typeface="+mn-cs"/>
              </a:rPr>
              <a:t>Teacher’s Notes</a:t>
            </a:r>
          </a:p>
          <a:p>
            <a:endParaRPr lang="en-AU" sz="1200" kern="1200" dirty="0">
              <a:solidFill>
                <a:schemeClr val="tx1"/>
              </a:solidFill>
              <a:effectLst/>
              <a:ea typeface="+mn-ea"/>
              <a:cs typeface="+mn-cs"/>
            </a:endParaRPr>
          </a:p>
          <a:p>
            <a:r>
              <a:rPr lang="en-AU" dirty="0"/>
              <a:t>Below</a:t>
            </a:r>
            <a:r>
              <a:rPr lang="en-AU" baseline="0" dirty="0"/>
              <a:t> is an example pledge that you can use/adapt or students can write their own pledge. </a:t>
            </a:r>
          </a:p>
          <a:p>
            <a:endParaRPr lang="en-AU" baseline="0" dirty="0"/>
          </a:p>
          <a:p>
            <a:endParaRPr lang="en-AU" sz="1200" b="0" i="0" u="none" strike="noStrike" kern="1200" baseline="0" dirty="0">
              <a:solidFill>
                <a:schemeClr val="tx1"/>
              </a:solidFill>
              <a:ea typeface="+mn-ea"/>
              <a:cs typeface="+mn-cs"/>
            </a:endParaRPr>
          </a:p>
          <a:p>
            <a:r>
              <a:rPr lang="en-AU" sz="1200" b="0" i="0" u="none" strike="noStrike" kern="1200" baseline="0" dirty="0">
                <a:solidFill>
                  <a:schemeClr val="tx1"/>
                </a:solidFill>
                <a:ea typeface="+mn-ea"/>
                <a:cs typeface="+mn-cs"/>
              </a:rPr>
              <a:t>Pledge - Committing to the Future: Daily Steps Towards Reconciliation </a:t>
            </a:r>
          </a:p>
          <a:p>
            <a:r>
              <a:rPr lang="en-AU" sz="1200" b="0" i="0" u="none" strike="noStrike" kern="1200" baseline="0" dirty="0">
                <a:solidFill>
                  <a:schemeClr val="tx1"/>
                </a:solidFill>
                <a:ea typeface="+mn-ea"/>
                <a:cs typeface="+mn-cs"/>
              </a:rPr>
              <a:t>Today I will treat everyone equally and fairly. </a:t>
            </a:r>
          </a:p>
          <a:p>
            <a:r>
              <a:rPr lang="en-AU" sz="1200" b="0" i="0" u="none" strike="noStrike" kern="1200" baseline="0" dirty="0">
                <a:solidFill>
                  <a:schemeClr val="tx1"/>
                </a:solidFill>
                <a:ea typeface="+mn-ea"/>
                <a:cs typeface="+mn-cs"/>
              </a:rPr>
              <a:t>Today I will respect the rights of others no matter who they are. </a:t>
            </a:r>
          </a:p>
          <a:p>
            <a:r>
              <a:rPr lang="en-AU" sz="1200" b="0" i="0" u="none" strike="noStrike" kern="1200" baseline="0" dirty="0">
                <a:solidFill>
                  <a:schemeClr val="tx1"/>
                </a:solidFill>
                <a:ea typeface="+mn-ea"/>
                <a:cs typeface="+mn-cs"/>
              </a:rPr>
              <a:t>Today I will be sensitive and thoughtful to those around me. </a:t>
            </a:r>
          </a:p>
          <a:p>
            <a:r>
              <a:rPr lang="en-AU" sz="1200" b="0" i="0" u="none" strike="noStrike" kern="1200" baseline="0" dirty="0">
                <a:solidFill>
                  <a:schemeClr val="tx1"/>
                </a:solidFill>
                <a:ea typeface="+mn-ea"/>
                <a:cs typeface="+mn-cs"/>
              </a:rPr>
              <a:t>Today I will see people and not colours or race or clothes labels. </a:t>
            </a:r>
          </a:p>
          <a:p>
            <a:r>
              <a:rPr lang="en-AU" sz="1200" b="0" i="0" u="none" strike="noStrike" kern="1200" baseline="0" dirty="0">
                <a:solidFill>
                  <a:schemeClr val="tx1"/>
                </a:solidFill>
                <a:ea typeface="+mn-ea"/>
                <a:cs typeface="+mn-cs"/>
              </a:rPr>
              <a:t>Today I will accept that everybody is unique and special in some way. </a:t>
            </a:r>
          </a:p>
          <a:p>
            <a:r>
              <a:rPr lang="en-AU" sz="1200" b="0" i="0" u="none" strike="noStrike" kern="1200" baseline="0" dirty="0">
                <a:solidFill>
                  <a:schemeClr val="tx1"/>
                </a:solidFill>
                <a:ea typeface="+mn-ea"/>
                <a:cs typeface="+mn-cs"/>
              </a:rPr>
              <a:t>Today I will talk to someone I don’t usually talk to. </a:t>
            </a:r>
          </a:p>
          <a:p>
            <a:r>
              <a:rPr lang="en-AU" sz="1200" b="0" i="0" u="none" strike="noStrike" kern="1200" baseline="0" dirty="0">
                <a:solidFill>
                  <a:schemeClr val="tx1"/>
                </a:solidFill>
                <a:ea typeface="+mn-ea"/>
                <a:cs typeface="+mn-cs"/>
              </a:rPr>
              <a:t>Today I will speak out against racism, discrimination and injustice. </a:t>
            </a:r>
          </a:p>
          <a:p>
            <a:r>
              <a:rPr lang="en-AU" sz="1200" b="0" i="0" u="none" strike="noStrike" kern="1200" baseline="0" dirty="0">
                <a:solidFill>
                  <a:schemeClr val="tx1"/>
                </a:solidFill>
                <a:ea typeface="+mn-ea"/>
                <a:cs typeface="+mn-cs"/>
              </a:rPr>
              <a:t>Today I won’t shut out someone because they don’t fit with my group. </a:t>
            </a:r>
          </a:p>
          <a:p>
            <a:r>
              <a:rPr lang="en-AU" sz="1200" b="0" i="0" u="none" strike="noStrike" kern="1200" baseline="0" dirty="0">
                <a:solidFill>
                  <a:schemeClr val="tx1"/>
                </a:solidFill>
                <a:ea typeface="+mn-ea"/>
                <a:cs typeface="+mn-cs"/>
              </a:rPr>
              <a:t>Today I won’t laugh at racist jokes. </a:t>
            </a:r>
          </a:p>
          <a:p>
            <a:r>
              <a:rPr lang="en-AU" sz="1200" b="0" i="0" u="none" strike="noStrike" kern="1200" baseline="0" dirty="0">
                <a:solidFill>
                  <a:schemeClr val="tx1"/>
                </a:solidFill>
                <a:ea typeface="+mn-ea"/>
                <a:cs typeface="+mn-cs"/>
              </a:rPr>
              <a:t>Today I won’t make fun of someone who cannot speak English. </a:t>
            </a:r>
          </a:p>
          <a:p>
            <a:r>
              <a:rPr lang="en-AU" sz="1200" b="0" i="0" u="none" strike="noStrike" kern="1200" baseline="0" dirty="0">
                <a:solidFill>
                  <a:schemeClr val="tx1"/>
                </a:solidFill>
                <a:ea typeface="+mn-ea"/>
                <a:cs typeface="+mn-cs"/>
              </a:rPr>
              <a:t>Today I won’t be condescending and patronising towards others. </a:t>
            </a:r>
          </a:p>
          <a:p>
            <a:r>
              <a:rPr lang="en-AU" sz="1200" b="0" i="0" u="none" strike="noStrike" kern="1200" baseline="0" dirty="0">
                <a:solidFill>
                  <a:schemeClr val="tx1"/>
                </a:solidFill>
                <a:ea typeface="+mn-ea"/>
                <a:cs typeface="+mn-cs"/>
              </a:rPr>
              <a:t>Today I won’t judge someone on how they look. </a:t>
            </a:r>
          </a:p>
          <a:p>
            <a:r>
              <a:rPr lang="en-AU" sz="1200" b="0" i="0" u="none" strike="noStrike" kern="1200" baseline="0" dirty="0">
                <a:solidFill>
                  <a:schemeClr val="tx1"/>
                </a:solidFill>
                <a:ea typeface="+mn-ea"/>
                <a:cs typeface="+mn-cs"/>
              </a:rPr>
              <a:t>Today I won’t start a sentence with “I’m not racist but…” </a:t>
            </a:r>
          </a:p>
          <a:p>
            <a:r>
              <a:rPr lang="en-AU" sz="1200" b="0" i="0" u="none" strike="noStrike" kern="1200" baseline="0" dirty="0">
                <a:solidFill>
                  <a:schemeClr val="tx1"/>
                </a:solidFill>
                <a:ea typeface="+mn-ea"/>
                <a:cs typeface="+mn-cs"/>
              </a:rPr>
              <a:t>Today I will speak out against racism, discrimination and injustice. </a:t>
            </a:r>
          </a:p>
          <a:p>
            <a:r>
              <a:rPr lang="en-AU" sz="1200" b="0" i="0" u="none" strike="noStrike" kern="1200" baseline="0" dirty="0">
                <a:solidFill>
                  <a:schemeClr val="tx1"/>
                </a:solidFill>
                <a:ea typeface="+mn-ea"/>
                <a:cs typeface="+mn-cs"/>
              </a:rPr>
              <a:t>Today, I will be the change I want to see in the world.</a:t>
            </a:r>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48</a:t>
            </a:fld>
            <a:endParaRPr lang="en-US"/>
          </a:p>
        </p:txBody>
      </p:sp>
    </p:spTree>
    <p:extLst>
      <p:ext uri="{BB962C8B-B14F-4D97-AF65-F5344CB8AC3E}">
        <p14:creationId xmlns:p14="http://schemas.microsoft.com/office/powerpoint/2010/main" val="2724521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0689D6-08F4-9246-8340-6E1C330F9F5D}" type="slidenum">
              <a:rPr lang="en-US" smtClean="0"/>
              <a:t>49</a:t>
            </a:fld>
            <a:endParaRPr lang="en-US"/>
          </a:p>
        </p:txBody>
      </p:sp>
    </p:spTree>
    <p:extLst>
      <p:ext uri="{BB962C8B-B14F-4D97-AF65-F5344CB8AC3E}">
        <p14:creationId xmlns:p14="http://schemas.microsoft.com/office/powerpoint/2010/main" val="3671907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76260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hlinkClick r:id="rId3"/>
              </a:rPr>
              <a:t>http://www.kinchelaboyshome.org.au/</a:t>
            </a:r>
            <a:endParaRPr lang="en-AU" dirty="0"/>
          </a:p>
          <a:p>
            <a:endParaRPr lang="en-AU" baseline="0" dirty="0"/>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6</a:t>
            </a:fld>
            <a:endParaRPr lang="en-US"/>
          </a:p>
        </p:txBody>
      </p:sp>
    </p:spTree>
    <p:extLst>
      <p:ext uri="{BB962C8B-B14F-4D97-AF65-F5344CB8AC3E}">
        <p14:creationId xmlns:p14="http://schemas.microsoft.com/office/powerpoint/2010/main" val="480923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 </a:t>
            </a:r>
          </a:p>
          <a:p>
            <a:endParaRPr lang="en-AU" dirty="0"/>
          </a:p>
          <a:p>
            <a:r>
              <a:rPr lang="en-AU" dirty="0"/>
              <a:t>For</a:t>
            </a:r>
            <a:r>
              <a:rPr lang="en-AU" baseline="0" dirty="0"/>
              <a:t> information on how to write an Acknowledgment of Country, visit: </a:t>
            </a:r>
            <a:endParaRPr lang="en-AU" dirty="0"/>
          </a:p>
          <a:p>
            <a:r>
              <a:rPr lang="en-AU" dirty="0">
                <a:hlinkClick r:id="rId3"/>
              </a:rPr>
              <a:t>https://mgnsw.org.au/sector/resources/online-resources/aboriginal/prepare-acknowledgment-country-statement/</a:t>
            </a:r>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4238500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r>
              <a:rPr lang="en-AU" b="0" dirty="0"/>
              <a:t>Activity 1- KWL chart- complete as a class</a:t>
            </a:r>
            <a:r>
              <a:rPr lang="en-AU" b="0" baseline="0" dirty="0"/>
              <a:t> or as individuals. </a:t>
            </a:r>
          </a:p>
          <a:p>
            <a:endParaRPr lang="en-AU" b="0" baseline="0" dirty="0"/>
          </a:p>
          <a:p>
            <a:r>
              <a:rPr lang="en-AU" b="0" baseline="0" dirty="0"/>
              <a:t>Activity 2- Explore a definition for Stolen Generations. Brainstorm, think-pair-share to get the students involved. Display a definition like the one below (on next slide) in the classroom while learning about this topic. Add other definitions of terms used as needed. </a:t>
            </a:r>
          </a:p>
          <a:p>
            <a:endParaRPr lang="en-AU" b="0" dirty="0"/>
          </a:p>
          <a:p>
            <a:r>
              <a:rPr lang="en-AU" b="0" dirty="0"/>
              <a:t>Definition</a:t>
            </a:r>
            <a:r>
              <a:rPr lang="en-AU" b="0" baseline="0" dirty="0"/>
              <a:t> of the Stolen Generations: </a:t>
            </a:r>
          </a:p>
          <a:p>
            <a:r>
              <a:rPr lang="en-AU" sz="1200" b="0" i="0" kern="1200" dirty="0">
                <a:solidFill>
                  <a:schemeClr val="tx1"/>
                </a:solidFill>
                <a:effectLst/>
                <a:ea typeface="+mn-ea"/>
                <a:cs typeface="+mn-cs"/>
              </a:rPr>
              <a:t>The Stolen Generations are Aboriginal and Torres Strait Islander people who, when they were children, were taken away from their families and communities as the result of past government policies. </a:t>
            </a:r>
          </a:p>
          <a:p>
            <a:endParaRPr lang="en-AU" sz="1200" b="0" i="0" kern="1200" dirty="0">
              <a:solidFill>
                <a:schemeClr val="tx1"/>
              </a:solidFill>
              <a:effectLst/>
              <a:ea typeface="+mn-ea"/>
              <a:cs typeface="+mn-cs"/>
            </a:endParaRPr>
          </a:p>
          <a:p>
            <a:r>
              <a:rPr lang="en-AU" baseline="0" dirty="0"/>
              <a:t>Source: https://aiatsis.gov.au/research/finding-your-family/before-you-start/stolen-generations </a:t>
            </a:r>
          </a:p>
          <a:p>
            <a:endParaRPr lang="en-AU" baseline="0" dirty="0"/>
          </a:p>
          <a:p>
            <a:r>
              <a:rPr lang="en-AU" baseline="0" dirty="0"/>
              <a:t>More information for Teachers</a:t>
            </a:r>
          </a:p>
          <a:p>
            <a:r>
              <a:rPr lang="en-AU" baseline="0" dirty="0"/>
              <a:t>Reconciliation Australia: https://www.reconciliation.org.au/wp-content/uploads/2017/11/150520-Sorry-Day.pdf</a:t>
            </a:r>
          </a:p>
        </p:txBody>
      </p:sp>
      <p:sp>
        <p:nvSpPr>
          <p:cNvPr id="4" name="Slide Number Placeholder 3"/>
          <p:cNvSpPr>
            <a:spLocks noGrp="1"/>
          </p:cNvSpPr>
          <p:nvPr>
            <p:ph type="sldNum" sz="quarter" idx="10"/>
          </p:nvPr>
        </p:nvSpPr>
        <p:spPr/>
        <p:txBody>
          <a:bodyPr/>
          <a:lstStyle/>
          <a:p>
            <a:fld id="{490689D6-08F4-9246-8340-6E1C330F9F5D}" type="slidenum">
              <a:rPr lang="en-US" smtClean="0"/>
              <a:t>8</a:t>
            </a:fld>
            <a:endParaRPr lang="en-US" dirty="0"/>
          </a:p>
        </p:txBody>
      </p:sp>
    </p:spTree>
    <p:extLst>
      <p:ext uri="{BB962C8B-B14F-4D97-AF65-F5344CB8AC3E}">
        <p14:creationId xmlns:p14="http://schemas.microsoft.com/office/powerpoint/2010/main" val="2349887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Children were removed by governments, churches and welfare bodies to be brought up in institutions, fostered out or adopted by white families.</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removal of Aboriginal children took place from the early days of British colonisation in Australia. It broke important cultural, spiritual and family ties and has left a lasting and intergenerational impact on the lives and wellbeing of Aboriginal and Torres Strait Islander people.</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Government policies concerning Aboriginal people were implemented under different laws in the different states and territories of Australia. These laws meant nearly every aspect of the lives of Indigenous people was closely controlled by government: relationships and marriage, children, work, travel, wages, housing and land, and access to health care and education.</a:t>
            </a:r>
          </a:p>
          <a:p>
            <a:r>
              <a:rPr lang="en-AU" baseline="0" dirty="0"/>
              <a:t>Source: https://aiatsis.gov.au/research/finding-your-family/before-you-start/stolen-generations </a:t>
            </a:r>
          </a:p>
        </p:txBody>
      </p:sp>
      <p:sp>
        <p:nvSpPr>
          <p:cNvPr id="4" name="Slide Number Placeholder 3"/>
          <p:cNvSpPr>
            <a:spLocks noGrp="1"/>
          </p:cNvSpPr>
          <p:nvPr>
            <p:ph type="sldNum" sz="quarter" idx="10"/>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723202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47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at your donations can do">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647700" y="2050447"/>
            <a:ext cx="4212332" cy="361080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2" name="Picture Placeholder 4"/>
          <p:cNvSpPr>
            <a:spLocks noGrp="1"/>
          </p:cNvSpPr>
          <p:nvPr>
            <p:ph type="pic" sz="quarter" idx="12"/>
          </p:nvPr>
        </p:nvSpPr>
        <p:spPr>
          <a:xfrm>
            <a:off x="6909251" y="2078818"/>
            <a:ext cx="1587050" cy="1566206"/>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6909251" y="3861048"/>
            <a:ext cx="1587050" cy="1566206"/>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5074618" y="2078818"/>
            <a:ext cx="1587050" cy="1566206"/>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5074618" y="3861048"/>
            <a:ext cx="1587050" cy="1566206"/>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813187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2060848"/>
            <a:ext cx="7956748" cy="1468437"/>
          </a:xfrm>
          <a:prstGeom prst="rect">
            <a:avLst/>
          </a:prstGeom>
        </p:spPr>
        <p:txBody>
          <a:bodyPr numCol="2" spcCol="18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2326752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787899" y="5301208"/>
            <a:ext cx="3708399"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4787900" y="1762125"/>
            <a:ext cx="3708400" cy="3395663"/>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980557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le image p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7" name="Text Placeholder 15"/>
          <p:cNvSpPr>
            <a:spLocks noGrp="1"/>
          </p:cNvSpPr>
          <p:nvPr>
            <p:ph type="body" sz="quarter" idx="11"/>
          </p:nvPr>
        </p:nvSpPr>
        <p:spPr>
          <a:xfrm>
            <a:off x="4588169" y="5301208"/>
            <a:ext cx="3728247"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3" name="Text Placeholder 15"/>
          <p:cNvSpPr>
            <a:spLocks noGrp="1"/>
          </p:cNvSpPr>
          <p:nvPr>
            <p:ph type="body" sz="quarter" idx="12"/>
          </p:nvPr>
        </p:nvSpPr>
        <p:spPr>
          <a:xfrm>
            <a:off x="647700" y="5301208"/>
            <a:ext cx="3636268"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3"/>
          </p:nvPr>
        </p:nvSpPr>
        <p:spPr>
          <a:xfrm>
            <a:off x="647700" y="476250"/>
            <a:ext cx="3708400" cy="2260600"/>
          </a:xfrm>
          <a:prstGeom prst="rect">
            <a:avLst/>
          </a:prstGeom>
        </p:spPr>
        <p:txBody>
          <a:bodyPr vert="horz"/>
          <a:lstStyle>
            <a:lvl1pPr>
              <a:defRPr sz="1050">
                <a:latin typeface="Arial"/>
                <a:cs typeface="Arial"/>
              </a:defRPr>
            </a:lvl1pPr>
          </a:lstStyle>
          <a:p>
            <a:endParaRPr lang="en-US"/>
          </a:p>
        </p:txBody>
      </p:sp>
      <p:sp>
        <p:nvSpPr>
          <p:cNvPr id="16" name="Picture Placeholder 2"/>
          <p:cNvSpPr>
            <a:spLocks noGrp="1"/>
          </p:cNvSpPr>
          <p:nvPr>
            <p:ph type="pic" sz="quarter" idx="14"/>
          </p:nvPr>
        </p:nvSpPr>
        <p:spPr>
          <a:xfrm>
            <a:off x="4572000" y="476249"/>
            <a:ext cx="3908131" cy="4680943"/>
          </a:xfrm>
          <a:prstGeom prst="rect">
            <a:avLst/>
          </a:prstGeom>
        </p:spPr>
        <p:txBody>
          <a:bodyPr vert="horz"/>
          <a:lstStyle>
            <a:lvl1pPr>
              <a:defRPr sz="1050">
                <a:latin typeface="Arial"/>
                <a:cs typeface="Arial"/>
              </a:defRPr>
            </a:lvl1pPr>
          </a:lstStyle>
          <a:p>
            <a:endParaRPr lang="en-US"/>
          </a:p>
        </p:txBody>
      </p:sp>
      <p:sp>
        <p:nvSpPr>
          <p:cNvPr id="17" name="Picture Placeholder 2"/>
          <p:cNvSpPr>
            <a:spLocks noGrp="1"/>
          </p:cNvSpPr>
          <p:nvPr>
            <p:ph type="pic" sz="quarter" idx="15"/>
          </p:nvPr>
        </p:nvSpPr>
        <p:spPr>
          <a:xfrm>
            <a:off x="647700" y="2898905"/>
            <a:ext cx="3708400" cy="22606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72682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voice box">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932040" y="1988840"/>
            <a:ext cx="3312368" cy="3384376"/>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4213064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voice box and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2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588169" y="5301208"/>
            <a:ext cx="3908130"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2" name="Text Placeholder 15"/>
          <p:cNvSpPr>
            <a:spLocks noGrp="1"/>
          </p:cNvSpPr>
          <p:nvPr>
            <p:ph type="body" sz="quarter" idx="12"/>
          </p:nvPr>
        </p:nvSpPr>
        <p:spPr>
          <a:xfrm>
            <a:off x="5292080" y="1628800"/>
            <a:ext cx="3312368" cy="1043281"/>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3"/>
          </p:nvPr>
        </p:nvSpPr>
        <p:spPr>
          <a:xfrm>
            <a:off x="4572000" y="2420888"/>
            <a:ext cx="3908131" cy="27369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4048725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table, graph slide">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15901" y="188640"/>
            <a:ext cx="8820595"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7" name="Text Placeholder 9"/>
          <p:cNvSpPr>
            <a:spLocks noGrp="1"/>
          </p:cNvSpPr>
          <p:nvPr>
            <p:ph type="body" sz="quarter" idx="10"/>
          </p:nvPr>
        </p:nvSpPr>
        <p:spPr>
          <a:xfrm>
            <a:off x="539552" y="1938455"/>
            <a:ext cx="7956748"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0949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oice box divider">
    <p:spTree>
      <p:nvGrpSpPr>
        <p:cNvPr id="1" name=""/>
        <p:cNvGrpSpPr/>
        <p:nvPr/>
      </p:nvGrpSpPr>
      <p:grpSpPr>
        <a:xfrm>
          <a:off x="0" y="0"/>
          <a:ext cx="0" cy="0"/>
          <a:chOff x="0" y="0"/>
          <a:chExt cx="0" cy="0"/>
        </a:xfrm>
      </p:grpSpPr>
      <p:sp>
        <p:nvSpPr>
          <p:cNvPr id="15" name="Freeform 1"/>
          <p:cNvSpPr>
            <a:spLocks noChangeArrowheads="1"/>
          </p:cNvSpPr>
          <p:nvPr userDrawn="1"/>
        </p:nvSpPr>
        <p:spPr bwMode="auto">
          <a:xfrm>
            <a:off x="2555776" y="1329760"/>
            <a:ext cx="4032448"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pic>
        <p:nvPicPr>
          <p:cNvPr id="3" name="Picture 2" descr="CaritasAU_MasterLogo-tagline_H_REV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8" name="Text Placeholder 15"/>
          <p:cNvSpPr>
            <a:spLocks noGrp="1"/>
          </p:cNvSpPr>
          <p:nvPr>
            <p:ph type="body" sz="quarter" idx="11"/>
          </p:nvPr>
        </p:nvSpPr>
        <p:spPr>
          <a:xfrm>
            <a:off x="2843808" y="1551288"/>
            <a:ext cx="3456384" cy="3384376"/>
          </a:xfrm>
          <a:prstGeom prst="rect">
            <a:avLst/>
          </a:prstGeom>
        </p:spPr>
        <p:txBody>
          <a:bodyPr>
            <a:noAutofit/>
          </a:bodyPr>
          <a:lstStyle>
            <a:lvl1pPr marL="0" indent="0">
              <a:buFontTx/>
              <a:buNone/>
              <a:defRPr sz="2000" b="0" i="0" baseline="0">
                <a:solidFill>
                  <a:srgbClr val="C1333C"/>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3891666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a:p>
        </p:txBody>
      </p:sp>
      <p:sp>
        <p:nvSpPr>
          <p:cNvPr id="8"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4025516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with voic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2" name="Text Placeholder 15"/>
          <p:cNvSpPr>
            <a:spLocks noGrp="1"/>
          </p:cNvSpPr>
          <p:nvPr>
            <p:ph type="body" sz="quarter" idx="12"/>
          </p:nvPr>
        </p:nvSpPr>
        <p:spPr>
          <a:xfrm>
            <a:off x="791715" y="3800047"/>
            <a:ext cx="2592288" cy="2520280"/>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2935861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627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gline voice box divider">
    <p:spTree>
      <p:nvGrpSpPr>
        <p:cNvPr id="1" name=""/>
        <p:cNvGrpSpPr/>
        <p:nvPr/>
      </p:nvGrpSpPr>
      <p:grpSpPr>
        <a:xfrm>
          <a:off x="0" y="0"/>
          <a:ext cx="0" cy="0"/>
          <a:chOff x="0" y="0"/>
          <a:chExt cx="0" cy="0"/>
        </a:xfrm>
      </p:grpSpPr>
      <p:pic>
        <p:nvPicPr>
          <p:cNvPr id="7" name="Picture 6" descr="CaritasAU_MasterLogo-descriptor_H_REV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pic>
        <p:nvPicPr>
          <p:cNvPr id="8" name="Picture 7" descr="Taglin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30844" y="1475748"/>
            <a:ext cx="4681416" cy="2828356"/>
          </a:xfrm>
          <a:prstGeom prst="rect">
            <a:avLst/>
          </a:prstGeom>
        </p:spPr>
      </p:pic>
    </p:spTree>
    <p:extLst>
      <p:ext uri="{BB962C8B-B14F-4D97-AF65-F5344CB8AC3E}">
        <p14:creationId xmlns:p14="http://schemas.microsoft.com/office/powerpoint/2010/main" val="1105501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tagline">
    <p:bg>
      <p:bgPr>
        <a:solidFill>
          <a:srgbClr val="E78E23"/>
        </a:solidFill>
        <a:effectLst/>
      </p:bgPr>
    </p:bg>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r>
              <a:rPr lang="en-US"/>
              <a:t>Last updated: </a:t>
            </a:r>
            <a:fld id="{EE8934FF-BD4A-0141-A604-8E0ACB03DCC7}" type="datetimeFigureOut">
              <a:rPr lang="en-US" smtClean="0"/>
              <a:pPr/>
              <a:t>5/23/2019</a:t>
            </a:fld>
            <a:endParaRPr lang="en-US"/>
          </a:p>
        </p:txBody>
      </p:sp>
      <p:pic>
        <p:nvPicPr>
          <p:cNvPr id="6" name="Picture 5" descr="Thank you.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4279900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descripto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r>
              <a:rPr lang="en-US"/>
              <a:t>Last updated: </a:t>
            </a:r>
            <a:fld id="{EE8934FF-BD4A-0141-A604-8E0ACB03DCC7}" type="datetimeFigureOut">
              <a:rPr lang="en-US" smtClean="0"/>
              <a:pPr/>
              <a:t>5/23/2019</a:t>
            </a:fld>
            <a:endParaRPr lang="en-US"/>
          </a:p>
        </p:txBody>
      </p:sp>
      <p:pic>
        <p:nvPicPr>
          <p:cNvPr id="5" name="Picture 4" descr="CaritasAU_MasterLogo-descriptor_H_REV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pic>
        <p:nvPicPr>
          <p:cNvPr id="6" name="Picture 5" descr="Thank you.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1121988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ritas Colour Palette">
    <p:bg>
      <p:bgPr>
        <a:solidFill>
          <a:schemeClr val="bg1"/>
        </a:solidFill>
        <a:effectLst/>
      </p:bgPr>
    </p:bg>
    <p:spTree>
      <p:nvGrpSpPr>
        <p:cNvPr id="1" name=""/>
        <p:cNvGrpSpPr/>
        <p:nvPr/>
      </p:nvGrpSpPr>
      <p:grpSpPr>
        <a:xfrm>
          <a:off x="0" y="0"/>
          <a:ext cx="0" cy="0"/>
          <a:chOff x="0" y="0"/>
          <a:chExt cx="0" cy="0"/>
        </a:xfrm>
      </p:grpSpPr>
      <p:sp>
        <p:nvSpPr>
          <p:cNvPr id="3" name="Freeform 1"/>
          <p:cNvSpPr>
            <a:spLocks noChangeArrowheads="1"/>
          </p:cNvSpPr>
          <p:nvPr userDrawn="1"/>
        </p:nvSpPr>
        <p:spPr bwMode="auto">
          <a:xfrm>
            <a:off x="10896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CA00"/>
          </a:solidFill>
          <a:ln>
            <a:noFill/>
          </a:ln>
          <a:effectLst/>
        </p:spPr>
        <p:txBody>
          <a:bodyPr wrap="none" anchor="ctr"/>
          <a:lstStyle/>
          <a:p>
            <a:endParaRPr lang="en-US"/>
          </a:p>
        </p:txBody>
      </p:sp>
      <p:sp>
        <p:nvSpPr>
          <p:cNvPr id="4" name="Freeform 1"/>
          <p:cNvSpPr>
            <a:spLocks noChangeArrowheads="1"/>
          </p:cNvSpPr>
          <p:nvPr userDrawn="1"/>
        </p:nvSpPr>
        <p:spPr bwMode="auto">
          <a:xfrm>
            <a:off x="19973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9894C"/>
          </a:solidFill>
          <a:ln>
            <a:noFill/>
          </a:ln>
          <a:effectLst/>
        </p:spPr>
        <p:txBody>
          <a:bodyPr wrap="none" anchor="ctr"/>
          <a:lstStyle/>
          <a:p>
            <a:endParaRPr lang="en-US"/>
          </a:p>
        </p:txBody>
      </p:sp>
      <p:sp>
        <p:nvSpPr>
          <p:cNvPr id="5" name="Freeform 1"/>
          <p:cNvSpPr>
            <a:spLocks noChangeArrowheads="1"/>
          </p:cNvSpPr>
          <p:nvPr userDrawn="1"/>
        </p:nvSpPr>
        <p:spPr bwMode="auto">
          <a:xfrm>
            <a:off x="29050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3C6B2B"/>
          </a:solidFill>
          <a:ln>
            <a:noFill/>
          </a:ln>
          <a:effectLst/>
        </p:spPr>
        <p:txBody>
          <a:bodyPr wrap="none" anchor="ctr"/>
          <a:lstStyle/>
          <a:p>
            <a:endParaRPr lang="en-US"/>
          </a:p>
        </p:txBody>
      </p:sp>
      <p:sp>
        <p:nvSpPr>
          <p:cNvPr id="6" name="Freeform 1"/>
          <p:cNvSpPr>
            <a:spLocks noChangeArrowheads="1"/>
          </p:cNvSpPr>
          <p:nvPr userDrawn="1"/>
        </p:nvSpPr>
        <p:spPr bwMode="auto">
          <a:xfrm>
            <a:off x="381278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58825"/>
          </a:solidFill>
          <a:ln>
            <a:noFill/>
          </a:ln>
          <a:effectLst/>
        </p:spPr>
        <p:txBody>
          <a:bodyPr wrap="none" anchor="ctr"/>
          <a:lstStyle/>
          <a:p>
            <a:endParaRPr lang="en-US"/>
          </a:p>
        </p:txBody>
      </p:sp>
      <p:sp>
        <p:nvSpPr>
          <p:cNvPr id="7" name="Freeform 1"/>
          <p:cNvSpPr>
            <a:spLocks noChangeArrowheads="1"/>
          </p:cNvSpPr>
          <p:nvPr userDrawn="1"/>
        </p:nvSpPr>
        <p:spPr bwMode="auto">
          <a:xfrm>
            <a:off x="47205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3401C"/>
          </a:solidFill>
          <a:ln>
            <a:noFill/>
          </a:ln>
          <a:effectLst/>
        </p:spPr>
        <p:txBody>
          <a:bodyPr wrap="none" anchor="ctr"/>
          <a:lstStyle/>
          <a:p>
            <a:endParaRPr lang="en-US"/>
          </a:p>
        </p:txBody>
      </p:sp>
      <p:sp>
        <p:nvSpPr>
          <p:cNvPr id="8" name="Freeform 1"/>
          <p:cNvSpPr>
            <a:spLocks noChangeArrowheads="1"/>
          </p:cNvSpPr>
          <p:nvPr userDrawn="1"/>
        </p:nvSpPr>
        <p:spPr bwMode="auto">
          <a:xfrm>
            <a:off x="56282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A8A"/>
          </a:solidFill>
          <a:ln>
            <a:noFill/>
          </a:ln>
          <a:effectLst/>
        </p:spPr>
        <p:txBody>
          <a:bodyPr wrap="none" anchor="ctr"/>
          <a:lstStyle/>
          <a:p>
            <a:endParaRPr lang="en-US"/>
          </a:p>
        </p:txBody>
      </p:sp>
      <p:sp>
        <p:nvSpPr>
          <p:cNvPr id="9" name="Freeform 1"/>
          <p:cNvSpPr>
            <a:spLocks noChangeArrowheads="1"/>
          </p:cNvSpPr>
          <p:nvPr userDrawn="1"/>
        </p:nvSpPr>
        <p:spPr bwMode="auto">
          <a:xfrm>
            <a:off x="65359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solidFill>
          <a:ln>
            <a:noFill/>
          </a:ln>
          <a:effectLst/>
        </p:spPr>
        <p:txBody>
          <a:bodyPr wrap="none" anchor="ctr"/>
          <a:lstStyle/>
          <a:p>
            <a:endParaRPr lang="en-US"/>
          </a:p>
        </p:txBody>
      </p:sp>
      <p:sp>
        <p:nvSpPr>
          <p:cNvPr id="10" name="Freeform 1"/>
          <p:cNvSpPr>
            <a:spLocks noChangeArrowheads="1"/>
          </p:cNvSpPr>
          <p:nvPr userDrawn="1"/>
        </p:nvSpPr>
        <p:spPr bwMode="auto">
          <a:xfrm>
            <a:off x="74436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005B"/>
          </a:solidFill>
          <a:ln>
            <a:noFill/>
          </a:ln>
          <a:effectLst/>
        </p:spPr>
        <p:txBody>
          <a:bodyPr wrap="none" anchor="ctr"/>
          <a:lstStyle/>
          <a:p>
            <a:endParaRPr lang="en-US"/>
          </a:p>
        </p:txBody>
      </p:sp>
      <p:sp>
        <p:nvSpPr>
          <p:cNvPr id="11" name="Freeform 1"/>
          <p:cNvSpPr>
            <a:spLocks noChangeArrowheads="1"/>
          </p:cNvSpPr>
          <p:nvPr userDrawn="1"/>
        </p:nvSpPr>
        <p:spPr bwMode="auto">
          <a:xfrm>
            <a:off x="8318511"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ffectLst/>
        </p:spPr>
        <p:txBody>
          <a:bodyPr wrap="none" anchor="ctr"/>
          <a:lstStyle/>
          <a:p>
            <a:endParaRPr lang="en-US"/>
          </a:p>
        </p:txBody>
      </p:sp>
      <p:sp>
        <p:nvSpPr>
          <p:cNvPr id="12" name="Freeform 1"/>
          <p:cNvSpPr>
            <a:spLocks noChangeArrowheads="1"/>
          </p:cNvSpPr>
          <p:nvPr userDrawn="1"/>
        </p:nvSpPr>
        <p:spPr bwMode="auto">
          <a:xfrm>
            <a:off x="1819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82908"/>
          </a:solidFill>
          <a:ln>
            <a:noFill/>
          </a:ln>
          <a:effectLst/>
        </p:spPr>
        <p:txBody>
          <a:bodyPr wrap="none" anchor="ctr"/>
          <a:lstStyle/>
          <a:p>
            <a:endParaRPr lang="en-US"/>
          </a:p>
        </p:txBody>
      </p:sp>
      <p:sp>
        <p:nvSpPr>
          <p:cNvPr id="15" name="Freeform 1"/>
          <p:cNvSpPr>
            <a:spLocks noChangeArrowheads="1"/>
          </p:cNvSpPr>
          <p:nvPr userDrawn="1"/>
        </p:nvSpPr>
        <p:spPr bwMode="auto">
          <a:xfrm>
            <a:off x="10896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7E800"/>
          </a:solidFill>
          <a:ln>
            <a:noFill/>
          </a:ln>
          <a:effectLst/>
        </p:spPr>
        <p:txBody>
          <a:bodyPr wrap="none" anchor="ctr"/>
          <a:lstStyle/>
          <a:p>
            <a:endParaRPr lang="en-US"/>
          </a:p>
        </p:txBody>
      </p:sp>
      <p:sp>
        <p:nvSpPr>
          <p:cNvPr id="16" name="Freeform 1"/>
          <p:cNvSpPr>
            <a:spLocks noChangeArrowheads="1"/>
          </p:cNvSpPr>
          <p:nvPr userDrawn="1"/>
        </p:nvSpPr>
        <p:spPr bwMode="auto">
          <a:xfrm>
            <a:off x="19973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A423"/>
          </a:solidFill>
          <a:ln>
            <a:noFill/>
          </a:ln>
          <a:effectLst/>
        </p:spPr>
        <p:txBody>
          <a:bodyPr wrap="none" anchor="ctr"/>
          <a:lstStyle/>
          <a:p>
            <a:endParaRPr lang="en-US"/>
          </a:p>
        </p:txBody>
      </p:sp>
      <p:sp>
        <p:nvSpPr>
          <p:cNvPr id="17" name="Freeform 1"/>
          <p:cNvSpPr>
            <a:spLocks noChangeArrowheads="1"/>
          </p:cNvSpPr>
          <p:nvPr userDrawn="1"/>
        </p:nvSpPr>
        <p:spPr bwMode="auto">
          <a:xfrm>
            <a:off x="29050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1C035"/>
          </a:solidFill>
          <a:ln>
            <a:noFill/>
          </a:ln>
          <a:effectLst/>
        </p:spPr>
        <p:txBody>
          <a:bodyPr wrap="none" anchor="ctr"/>
          <a:lstStyle/>
          <a:p>
            <a:endParaRPr lang="en-US"/>
          </a:p>
        </p:txBody>
      </p:sp>
      <p:sp>
        <p:nvSpPr>
          <p:cNvPr id="18" name="Freeform 1"/>
          <p:cNvSpPr>
            <a:spLocks noChangeArrowheads="1"/>
          </p:cNvSpPr>
          <p:nvPr userDrawn="1"/>
        </p:nvSpPr>
        <p:spPr bwMode="auto">
          <a:xfrm>
            <a:off x="381278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5AF0B"/>
          </a:solidFill>
          <a:ln>
            <a:noFill/>
          </a:ln>
          <a:effectLst/>
        </p:spPr>
        <p:txBody>
          <a:bodyPr wrap="none" anchor="ctr"/>
          <a:lstStyle/>
          <a:p>
            <a:endParaRPr lang="en-US"/>
          </a:p>
        </p:txBody>
      </p:sp>
      <p:sp>
        <p:nvSpPr>
          <p:cNvPr id="19" name="Freeform 1"/>
          <p:cNvSpPr>
            <a:spLocks noChangeArrowheads="1"/>
          </p:cNvSpPr>
          <p:nvPr userDrawn="1"/>
        </p:nvSpPr>
        <p:spPr bwMode="auto">
          <a:xfrm>
            <a:off x="47205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A977B"/>
          </a:solidFill>
          <a:ln>
            <a:noFill/>
          </a:ln>
          <a:effectLst/>
        </p:spPr>
        <p:txBody>
          <a:bodyPr wrap="none" anchor="ctr"/>
          <a:lstStyle/>
          <a:p>
            <a:endParaRPr lang="en-US"/>
          </a:p>
        </p:txBody>
      </p:sp>
      <p:sp>
        <p:nvSpPr>
          <p:cNvPr id="20" name="Freeform 1"/>
          <p:cNvSpPr>
            <a:spLocks noChangeArrowheads="1"/>
          </p:cNvSpPr>
          <p:nvPr userDrawn="1"/>
        </p:nvSpPr>
        <p:spPr bwMode="auto">
          <a:xfrm>
            <a:off x="56282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3C4F0"/>
          </a:solidFill>
          <a:ln>
            <a:noFill/>
          </a:ln>
          <a:effectLst/>
        </p:spPr>
        <p:txBody>
          <a:bodyPr wrap="none" anchor="ctr"/>
          <a:lstStyle/>
          <a:p>
            <a:endParaRPr lang="en-US"/>
          </a:p>
        </p:txBody>
      </p:sp>
      <p:sp>
        <p:nvSpPr>
          <p:cNvPr id="21" name="Freeform 1"/>
          <p:cNvSpPr>
            <a:spLocks noChangeArrowheads="1"/>
          </p:cNvSpPr>
          <p:nvPr userDrawn="1"/>
        </p:nvSpPr>
        <p:spPr bwMode="auto">
          <a:xfrm>
            <a:off x="65359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AEB3"/>
          </a:solidFill>
          <a:ln>
            <a:noFill/>
          </a:ln>
          <a:effectLst/>
        </p:spPr>
        <p:txBody>
          <a:bodyPr wrap="none" anchor="ctr"/>
          <a:lstStyle/>
          <a:p>
            <a:endParaRPr lang="en-US"/>
          </a:p>
        </p:txBody>
      </p:sp>
      <p:sp>
        <p:nvSpPr>
          <p:cNvPr id="22" name="Freeform 1"/>
          <p:cNvSpPr>
            <a:spLocks noChangeArrowheads="1"/>
          </p:cNvSpPr>
          <p:nvPr userDrawn="1"/>
        </p:nvSpPr>
        <p:spPr bwMode="auto">
          <a:xfrm>
            <a:off x="74436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4006E"/>
          </a:solidFill>
          <a:ln>
            <a:noFill/>
          </a:ln>
          <a:effectLst/>
        </p:spPr>
        <p:txBody>
          <a:bodyPr wrap="none" anchor="ctr"/>
          <a:lstStyle/>
          <a:p>
            <a:endParaRPr lang="en-US"/>
          </a:p>
        </p:txBody>
      </p:sp>
      <p:sp>
        <p:nvSpPr>
          <p:cNvPr id="23" name="Freeform 1"/>
          <p:cNvSpPr>
            <a:spLocks noChangeArrowheads="1"/>
          </p:cNvSpPr>
          <p:nvPr userDrawn="1"/>
        </p:nvSpPr>
        <p:spPr bwMode="auto">
          <a:xfrm>
            <a:off x="8318511"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95297"/>
          </a:solidFill>
          <a:ln>
            <a:noFill/>
          </a:ln>
          <a:effectLst/>
        </p:spPr>
        <p:txBody>
          <a:bodyPr wrap="none" anchor="ctr"/>
          <a:lstStyle/>
          <a:p>
            <a:endParaRPr lang="en-US"/>
          </a:p>
        </p:txBody>
      </p:sp>
      <p:sp>
        <p:nvSpPr>
          <p:cNvPr id="24" name="Freeform 1"/>
          <p:cNvSpPr>
            <a:spLocks noChangeArrowheads="1"/>
          </p:cNvSpPr>
          <p:nvPr userDrawn="1"/>
        </p:nvSpPr>
        <p:spPr bwMode="auto">
          <a:xfrm>
            <a:off x="1819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0673D"/>
          </a:solidFill>
          <a:ln>
            <a:noFill/>
          </a:ln>
          <a:effectLst/>
        </p:spPr>
        <p:txBody>
          <a:bodyPr wrap="none" anchor="ctr"/>
          <a:lstStyle/>
          <a:p>
            <a:endParaRPr lang="en-US"/>
          </a:p>
        </p:txBody>
      </p:sp>
      <p:sp>
        <p:nvSpPr>
          <p:cNvPr id="26" name="Freeform 1"/>
          <p:cNvSpPr>
            <a:spLocks noChangeArrowheads="1"/>
          </p:cNvSpPr>
          <p:nvPr userDrawn="1"/>
        </p:nvSpPr>
        <p:spPr bwMode="auto">
          <a:xfrm>
            <a:off x="10896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CEB8A"/>
          </a:solidFill>
          <a:ln>
            <a:noFill/>
          </a:ln>
          <a:effectLst/>
        </p:spPr>
        <p:txBody>
          <a:bodyPr wrap="none" anchor="ctr"/>
          <a:lstStyle/>
          <a:p>
            <a:endParaRPr lang="en-US"/>
          </a:p>
        </p:txBody>
      </p:sp>
      <p:sp>
        <p:nvSpPr>
          <p:cNvPr id="27" name="Freeform 1"/>
          <p:cNvSpPr>
            <a:spLocks noChangeArrowheads="1"/>
          </p:cNvSpPr>
          <p:nvPr userDrawn="1"/>
        </p:nvSpPr>
        <p:spPr bwMode="auto">
          <a:xfrm>
            <a:off x="19973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ABE7E"/>
          </a:solidFill>
          <a:ln>
            <a:noFill/>
          </a:ln>
          <a:effectLst/>
        </p:spPr>
        <p:txBody>
          <a:bodyPr wrap="none" anchor="ctr"/>
          <a:lstStyle/>
          <a:p>
            <a:endParaRPr lang="en-US"/>
          </a:p>
        </p:txBody>
      </p:sp>
      <p:sp>
        <p:nvSpPr>
          <p:cNvPr id="28" name="Freeform 1"/>
          <p:cNvSpPr>
            <a:spLocks noChangeArrowheads="1"/>
          </p:cNvSpPr>
          <p:nvPr userDrawn="1"/>
        </p:nvSpPr>
        <p:spPr bwMode="auto">
          <a:xfrm>
            <a:off x="29050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3DF9D"/>
          </a:solidFill>
          <a:ln>
            <a:noFill/>
          </a:ln>
          <a:effectLst/>
        </p:spPr>
        <p:txBody>
          <a:bodyPr wrap="none" anchor="ctr"/>
          <a:lstStyle/>
          <a:p>
            <a:endParaRPr lang="en-US"/>
          </a:p>
        </p:txBody>
      </p:sp>
      <p:sp>
        <p:nvSpPr>
          <p:cNvPr id="29" name="Freeform 1"/>
          <p:cNvSpPr>
            <a:spLocks noChangeArrowheads="1"/>
          </p:cNvSpPr>
          <p:nvPr userDrawn="1"/>
        </p:nvSpPr>
        <p:spPr bwMode="auto">
          <a:xfrm>
            <a:off x="381278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DE17C"/>
          </a:solidFill>
          <a:ln>
            <a:noFill/>
          </a:ln>
          <a:effectLst/>
        </p:spPr>
        <p:txBody>
          <a:bodyPr wrap="none" anchor="ctr"/>
          <a:lstStyle/>
          <a:p>
            <a:endParaRPr lang="en-US"/>
          </a:p>
        </p:txBody>
      </p:sp>
      <p:sp>
        <p:nvSpPr>
          <p:cNvPr id="30" name="Freeform 1"/>
          <p:cNvSpPr>
            <a:spLocks noChangeArrowheads="1"/>
          </p:cNvSpPr>
          <p:nvPr userDrawn="1"/>
        </p:nvSpPr>
        <p:spPr bwMode="auto">
          <a:xfrm>
            <a:off x="47205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17B"/>
          </a:solidFill>
          <a:ln>
            <a:noFill/>
          </a:ln>
          <a:effectLst/>
        </p:spPr>
        <p:txBody>
          <a:bodyPr wrap="none" anchor="ctr"/>
          <a:lstStyle/>
          <a:p>
            <a:endParaRPr lang="en-US"/>
          </a:p>
        </p:txBody>
      </p:sp>
      <p:sp>
        <p:nvSpPr>
          <p:cNvPr id="31" name="Freeform 1"/>
          <p:cNvSpPr>
            <a:spLocks noChangeArrowheads="1"/>
          </p:cNvSpPr>
          <p:nvPr userDrawn="1"/>
        </p:nvSpPr>
        <p:spPr bwMode="auto">
          <a:xfrm>
            <a:off x="56282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ADDF8"/>
          </a:solidFill>
          <a:ln>
            <a:noFill/>
          </a:ln>
          <a:effectLst/>
        </p:spPr>
        <p:txBody>
          <a:bodyPr wrap="none" anchor="ctr"/>
          <a:lstStyle/>
          <a:p>
            <a:endParaRPr lang="en-US"/>
          </a:p>
        </p:txBody>
      </p:sp>
      <p:sp>
        <p:nvSpPr>
          <p:cNvPr id="32" name="Freeform 1"/>
          <p:cNvSpPr>
            <a:spLocks noChangeArrowheads="1"/>
          </p:cNvSpPr>
          <p:nvPr userDrawn="1"/>
        </p:nvSpPr>
        <p:spPr bwMode="auto">
          <a:xfrm>
            <a:off x="65359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8E1DF"/>
          </a:solidFill>
          <a:ln>
            <a:noFill/>
          </a:ln>
          <a:effectLst/>
        </p:spPr>
        <p:txBody>
          <a:bodyPr wrap="none" anchor="ctr"/>
          <a:lstStyle/>
          <a:p>
            <a:endParaRPr lang="en-US"/>
          </a:p>
        </p:txBody>
      </p:sp>
      <p:sp>
        <p:nvSpPr>
          <p:cNvPr id="33" name="Freeform 1"/>
          <p:cNvSpPr>
            <a:spLocks noChangeArrowheads="1"/>
          </p:cNvSpPr>
          <p:nvPr userDrawn="1"/>
        </p:nvSpPr>
        <p:spPr bwMode="auto">
          <a:xfrm>
            <a:off x="74436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9CB7"/>
          </a:solidFill>
          <a:ln>
            <a:noFill/>
          </a:ln>
          <a:effectLst/>
        </p:spPr>
        <p:txBody>
          <a:bodyPr wrap="none" anchor="ctr"/>
          <a:lstStyle/>
          <a:p>
            <a:endParaRPr lang="en-US"/>
          </a:p>
        </p:txBody>
      </p:sp>
      <p:sp>
        <p:nvSpPr>
          <p:cNvPr id="34" name="Freeform 1"/>
          <p:cNvSpPr>
            <a:spLocks noChangeArrowheads="1"/>
          </p:cNvSpPr>
          <p:nvPr userDrawn="1"/>
        </p:nvSpPr>
        <p:spPr bwMode="auto">
          <a:xfrm>
            <a:off x="8318511"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CAE2"/>
          </a:solidFill>
          <a:ln>
            <a:noFill/>
          </a:ln>
          <a:effectLst/>
        </p:spPr>
        <p:txBody>
          <a:bodyPr wrap="none" anchor="ctr"/>
          <a:lstStyle/>
          <a:p>
            <a:endParaRPr lang="en-US"/>
          </a:p>
        </p:txBody>
      </p:sp>
      <p:sp>
        <p:nvSpPr>
          <p:cNvPr id="35" name="Freeform 1"/>
          <p:cNvSpPr>
            <a:spLocks noChangeArrowheads="1"/>
          </p:cNvSpPr>
          <p:nvPr userDrawn="1"/>
        </p:nvSpPr>
        <p:spPr bwMode="auto">
          <a:xfrm>
            <a:off x="1819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8BAB9"/>
          </a:solidFill>
          <a:ln>
            <a:noFill/>
          </a:ln>
          <a:effectLst/>
        </p:spPr>
        <p:txBody>
          <a:bodyPr wrap="none" anchor="ctr"/>
          <a:lstStyle/>
          <a:p>
            <a:endParaRPr lang="en-US"/>
          </a:p>
        </p:txBody>
      </p:sp>
      <p:sp>
        <p:nvSpPr>
          <p:cNvPr id="36" name="Rectangle 35"/>
          <p:cNvSpPr/>
          <p:nvPr userDrawn="1"/>
        </p:nvSpPr>
        <p:spPr>
          <a:xfrm>
            <a:off x="187040" y="1700808"/>
            <a:ext cx="663751"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185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46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27</a:t>
            </a:r>
            <a:endParaRPr lang="en-US" sz="1400"/>
          </a:p>
        </p:txBody>
      </p:sp>
      <p:sp>
        <p:nvSpPr>
          <p:cNvPr id="38" name="Rectangle 37"/>
          <p:cNvSpPr/>
          <p:nvPr userDrawn="1"/>
        </p:nvSpPr>
        <p:spPr>
          <a:xfrm>
            <a:off x="108962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202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0</a:t>
            </a:r>
            <a:endParaRPr lang="en-US" sz="1400"/>
          </a:p>
        </p:txBody>
      </p:sp>
      <p:sp>
        <p:nvSpPr>
          <p:cNvPr id="39" name="Rectangle 38"/>
          <p:cNvSpPr/>
          <p:nvPr userDrawn="1"/>
        </p:nvSpPr>
        <p:spPr>
          <a:xfrm>
            <a:off x="199734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217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137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76</a:t>
            </a:r>
            <a:endParaRPr lang="en-US" sz="1400"/>
          </a:p>
        </p:txBody>
      </p:sp>
      <p:sp>
        <p:nvSpPr>
          <p:cNvPr id="40" name="Rectangle 39"/>
          <p:cNvSpPr/>
          <p:nvPr userDrawn="1"/>
        </p:nvSpPr>
        <p:spPr>
          <a:xfrm>
            <a:off x="290506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60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107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43</a:t>
            </a:r>
            <a:endParaRPr lang="en-US" sz="1400"/>
          </a:p>
        </p:txBody>
      </p:sp>
      <p:sp>
        <p:nvSpPr>
          <p:cNvPr id="41" name="Rectangle 40"/>
          <p:cNvSpPr/>
          <p:nvPr userDrawn="1"/>
        </p:nvSpPr>
        <p:spPr>
          <a:xfrm>
            <a:off x="381278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136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37</a:t>
            </a:r>
            <a:endParaRPr lang="en-US" sz="1400"/>
          </a:p>
        </p:txBody>
      </p:sp>
      <p:sp>
        <p:nvSpPr>
          <p:cNvPr id="42" name="Rectangle 41"/>
          <p:cNvSpPr/>
          <p:nvPr userDrawn="1"/>
        </p:nvSpPr>
        <p:spPr>
          <a:xfrm>
            <a:off x="4720506"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163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64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28</a:t>
            </a:r>
            <a:endParaRPr lang="en-US" sz="1400"/>
          </a:p>
        </p:txBody>
      </p:sp>
      <p:sp>
        <p:nvSpPr>
          <p:cNvPr id="43" name="Rectangle 42"/>
          <p:cNvSpPr/>
          <p:nvPr userDrawn="1"/>
        </p:nvSpPr>
        <p:spPr>
          <a:xfrm>
            <a:off x="562822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106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138</a:t>
            </a:r>
            <a:endParaRPr lang="en-US" sz="1400"/>
          </a:p>
        </p:txBody>
      </p:sp>
      <p:sp>
        <p:nvSpPr>
          <p:cNvPr id="44" name="Rectangle 43"/>
          <p:cNvSpPr/>
          <p:nvPr userDrawn="1"/>
        </p:nvSpPr>
        <p:spPr>
          <a:xfrm>
            <a:off x="653594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108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113</a:t>
            </a:r>
            <a:endParaRPr lang="en-US" sz="1400"/>
          </a:p>
        </p:txBody>
      </p:sp>
      <p:sp>
        <p:nvSpPr>
          <p:cNvPr id="45" name="Rectangle 44"/>
          <p:cNvSpPr/>
          <p:nvPr userDrawn="1"/>
        </p:nvSpPr>
        <p:spPr>
          <a:xfrm>
            <a:off x="7443666"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91</a:t>
            </a:r>
            <a:endParaRPr lang="en-US" sz="1400"/>
          </a:p>
        </p:txBody>
      </p:sp>
      <p:sp>
        <p:nvSpPr>
          <p:cNvPr id="46" name="Rectangle 45"/>
          <p:cNvSpPr/>
          <p:nvPr userDrawn="1"/>
        </p:nvSpPr>
        <p:spPr>
          <a:xfrm>
            <a:off x="8318511"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110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58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110</a:t>
            </a:r>
            <a:endParaRPr lang="en-US" sz="1400"/>
          </a:p>
        </p:txBody>
      </p:sp>
      <p:sp>
        <p:nvSpPr>
          <p:cNvPr id="47" name="Rectangle 46"/>
          <p:cNvSpPr/>
          <p:nvPr userDrawn="1"/>
        </p:nvSpPr>
        <p:spPr>
          <a:xfrm>
            <a:off x="187040"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208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103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61</a:t>
            </a:r>
            <a:endParaRPr lang="en-US" sz="1400"/>
          </a:p>
        </p:txBody>
      </p:sp>
      <p:sp>
        <p:nvSpPr>
          <p:cNvPr id="48" name="Rectangle 47"/>
          <p:cNvSpPr/>
          <p:nvPr userDrawn="1"/>
        </p:nvSpPr>
        <p:spPr>
          <a:xfrm>
            <a:off x="108962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247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232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0</a:t>
            </a:r>
            <a:endParaRPr lang="en-US" sz="1400"/>
          </a:p>
        </p:txBody>
      </p:sp>
      <p:sp>
        <p:nvSpPr>
          <p:cNvPr id="49" name="Rectangle 48"/>
          <p:cNvSpPr/>
          <p:nvPr userDrawn="1"/>
        </p:nvSpPr>
        <p:spPr>
          <a:xfrm>
            <a:off x="1997346" y="3429000"/>
            <a:ext cx="673745"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164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19</a:t>
            </a:r>
            <a:endParaRPr lang="en-US" sz="1400"/>
          </a:p>
        </p:txBody>
      </p:sp>
      <p:sp>
        <p:nvSpPr>
          <p:cNvPr id="50" name="Rectangle 49"/>
          <p:cNvSpPr/>
          <p:nvPr userDrawn="1"/>
        </p:nvSpPr>
        <p:spPr>
          <a:xfrm>
            <a:off x="290506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161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192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53</a:t>
            </a:r>
            <a:endParaRPr lang="en-US" sz="1400"/>
          </a:p>
        </p:txBody>
      </p:sp>
      <p:sp>
        <p:nvSpPr>
          <p:cNvPr id="51" name="Rectangle 50"/>
          <p:cNvSpPr/>
          <p:nvPr userDrawn="1"/>
        </p:nvSpPr>
        <p:spPr>
          <a:xfrm>
            <a:off x="381278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181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175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11</a:t>
            </a:r>
            <a:endParaRPr lang="en-US" sz="1400"/>
          </a:p>
        </p:txBody>
      </p:sp>
      <p:sp>
        <p:nvSpPr>
          <p:cNvPr id="52" name="Rectangle 51"/>
          <p:cNvSpPr/>
          <p:nvPr userDrawn="1"/>
        </p:nvSpPr>
        <p:spPr>
          <a:xfrm>
            <a:off x="472050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202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151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123</a:t>
            </a:r>
            <a:endParaRPr lang="en-US" sz="1400"/>
          </a:p>
        </p:txBody>
      </p:sp>
      <p:sp>
        <p:nvSpPr>
          <p:cNvPr id="53" name="Rectangle 52"/>
          <p:cNvSpPr/>
          <p:nvPr userDrawn="1"/>
        </p:nvSpPr>
        <p:spPr>
          <a:xfrm>
            <a:off x="562822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196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240</a:t>
            </a:r>
            <a:endParaRPr lang="en-US" sz="1400"/>
          </a:p>
        </p:txBody>
      </p:sp>
      <p:sp>
        <p:nvSpPr>
          <p:cNvPr id="54" name="Rectangle 53"/>
          <p:cNvSpPr/>
          <p:nvPr userDrawn="1"/>
        </p:nvSpPr>
        <p:spPr>
          <a:xfrm>
            <a:off x="653594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174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179</a:t>
            </a:r>
            <a:endParaRPr lang="en-US" sz="1400"/>
          </a:p>
        </p:txBody>
      </p:sp>
      <p:sp>
        <p:nvSpPr>
          <p:cNvPr id="55" name="Rectangle 54"/>
          <p:cNvSpPr/>
          <p:nvPr userDrawn="1"/>
        </p:nvSpPr>
        <p:spPr>
          <a:xfrm>
            <a:off x="7443666" y="3429000"/>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196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110</a:t>
            </a:r>
            <a:endParaRPr lang="en-US" sz="1400"/>
          </a:p>
        </p:txBody>
      </p:sp>
      <p:sp>
        <p:nvSpPr>
          <p:cNvPr id="56" name="Rectangle 55"/>
          <p:cNvSpPr/>
          <p:nvPr userDrawn="1"/>
        </p:nvSpPr>
        <p:spPr>
          <a:xfrm>
            <a:off x="8318511" y="3429000"/>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82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151</a:t>
            </a:r>
            <a:endParaRPr lang="en-US" sz="1400"/>
          </a:p>
        </p:txBody>
      </p:sp>
      <p:sp>
        <p:nvSpPr>
          <p:cNvPr id="57" name="Rectangle 56"/>
          <p:cNvSpPr/>
          <p:nvPr userDrawn="1"/>
        </p:nvSpPr>
        <p:spPr>
          <a:xfrm>
            <a:off x="187040"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232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186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185</a:t>
            </a:r>
            <a:endParaRPr lang="en-US" sz="1400"/>
          </a:p>
        </p:txBody>
      </p:sp>
      <p:sp>
        <p:nvSpPr>
          <p:cNvPr id="58" name="Rectangle 57"/>
          <p:cNvSpPr/>
          <p:nvPr userDrawn="1"/>
        </p:nvSpPr>
        <p:spPr>
          <a:xfrm>
            <a:off x="108962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252</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G 235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138</a:t>
            </a:r>
            <a:endParaRPr lang="en-US" sz="1400"/>
          </a:p>
        </p:txBody>
      </p:sp>
      <p:sp>
        <p:nvSpPr>
          <p:cNvPr id="59" name="Rectangle 58"/>
          <p:cNvSpPr/>
          <p:nvPr userDrawn="1"/>
        </p:nvSpPr>
        <p:spPr>
          <a:xfrm>
            <a:off x="199734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239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201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123</a:t>
            </a:r>
            <a:endParaRPr lang="en-US" sz="1400"/>
          </a:p>
        </p:txBody>
      </p:sp>
      <p:sp>
        <p:nvSpPr>
          <p:cNvPr id="60" name="Rectangle 59"/>
          <p:cNvSpPr/>
          <p:nvPr userDrawn="1"/>
        </p:nvSpPr>
        <p:spPr>
          <a:xfrm>
            <a:off x="290506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211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223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157</a:t>
            </a:r>
            <a:endParaRPr lang="en-US" sz="1400"/>
          </a:p>
        </p:txBody>
      </p:sp>
      <p:sp>
        <p:nvSpPr>
          <p:cNvPr id="61" name="Rectangle 60"/>
          <p:cNvSpPr/>
          <p:nvPr userDrawn="1"/>
        </p:nvSpPr>
        <p:spPr>
          <a:xfrm>
            <a:off x="381278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225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124</a:t>
            </a:r>
            <a:endParaRPr lang="en-US" sz="1400"/>
          </a:p>
        </p:txBody>
      </p:sp>
      <p:sp>
        <p:nvSpPr>
          <p:cNvPr id="62" name="Rectangle 61"/>
          <p:cNvSpPr/>
          <p:nvPr userDrawn="1"/>
        </p:nvSpPr>
        <p:spPr>
          <a:xfrm>
            <a:off x="472050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193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123</a:t>
            </a:r>
            <a:endParaRPr lang="en-US" sz="1400"/>
          </a:p>
        </p:txBody>
      </p:sp>
      <p:sp>
        <p:nvSpPr>
          <p:cNvPr id="63" name="Rectangle 62"/>
          <p:cNvSpPr/>
          <p:nvPr userDrawn="1"/>
        </p:nvSpPr>
        <p:spPr>
          <a:xfrm>
            <a:off x="562822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186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221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248</a:t>
            </a:r>
            <a:endParaRPr lang="en-US" sz="1400"/>
          </a:p>
        </p:txBody>
      </p:sp>
      <p:sp>
        <p:nvSpPr>
          <p:cNvPr id="64" name="Rectangle 63"/>
          <p:cNvSpPr/>
          <p:nvPr userDrawn="1"/>
        </p:nvSpPr>
        <p:spPr>
          <a:xfrm>
            <a:off x="653594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200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225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223</a:t>
            </a:r>
            <a:endParaRPr lang="en-US" sz="1400"/>
          </a:p>
        </p:txBody>
      </p:sp>
      <p:sp>
        <p:nvSpPr>
          <p:cNvPr id="65" name="Rectangle 64"/>
          <p:cNvSpPr/>
          <p:nvPr userDrawn="1"/>
        </p:nvSpPr>
        <p:spPr>
          <a:xfrm>
            <a:off x="744366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156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183</a:t>
            </a:r>
            <a:endParaRPr lang="en-US" sz="1400"/>
          </a:p>
        </p:txBody>
      </p:sp>
      <p:sp>
        <p:nvSpPr>
          <p:cNvPr id="66" name="Rectangle 65"/>
          <p:cNvSpPr/>
          <p:nvPr userDrawn="1"/>
        </p:nvSpPr>
        <p:spPr>
          <a:xfrm>
            <a:off x="8318511"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202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226</a:t>
            </a:r>
            <a:endParaRPr lang="en-US" sz="1400"/>
          </a:p>
        </p:txBody>
      </p:sp>
      <p:sp>
        <p:nvSpPr>
          <p:cNvPr id="67" name="Rectangle 66"/>
          <p:cNvSpPr/>
          <p:nvPr userDrawn="1"/>
        </p:nvSpPr>
        <p:spPr>
          <a:xfrm>
            <a:off x="35496" y="658222"/>
            <a:ext cx="902811"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Strawberry</a:t>
            </a:r>
            <a:endParaRPr lang="en-US" sz="1200" b="1"/>
          </a:p>
        </p:txBody>
      </p:sp>
      <p:sp>
        <p:nvSpPr>
          <p:cNvPr id="68" name="Rectangle 67"/>
          <p:cNvSpPr/>
          <p:nvPr userDrawn="1"/>
        </p:nvSpPr>
        <p:spPr>
          <a:xfrm>
            <a:off x="1089626" y="658222"/>
            <a:ext cx="617702"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Lemon</a:t>
            </a:r>
            <a:endParaRPr lang="en-US" sz="1200" b="1"/>
          </a:p>
        </p:txBody>
      </p:sp>
      <p:sp>
        <p:nvSpPr>
          <p:cNvPr id="69" name="Rectangle 68"/>
          <p:cNvSpPr/>
          <p:nvPr userDrawn="1"/>
        </p:nvSpPr>
        <p:spPr>
          <a:xfrm>
            <a:off x="1890858" y="658222"/>
            <a:ext cx="811340"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Mandarin</a:t>
            </a:r>
            <a:endParaRPr lang="en-US" sz="1200" b="1"/>
          </a:p>
        </p:txBody>
      </p:sp>
      <p:sp>
        <p:nvSpPr>
          <p:cNvPr id="70" name="Rectangle 69"/>
          <p:cNvSpPr/>
          <p:nvPr userDrawn="1"/>
        </p:nvSpPr>
        <p:spPr>
          <a:xfrm>
            <a:off x="3010754" y="655013"/>
            <a:ext cx="490188"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Lime</a:t>
            </a:r>
            <a:endParaRPr lang="en-US" sz="1200" b="1"/>
          </a:p>
        </p:txBody>
      </p:sp>
      <p:sp>
        <p:nvSpPr>
          <p:cNvPr id="71" name="Rectangle 70"/>
          <p:cNvSpPr/>
          <p:nvPr userDrawn="1"/>
        </p:nvSpPr>
        <p:spPr>
          <a:xfrm>
            <a:off x="3861807" y="655013"/>
            <a:ext cx="514609"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Olive</a:t>
            </a:r>
            <a:endParaRPr lang="en-US" sz="1200" b="1"/>
          </a:p>
        </p:txBody>
      </p:sp>
      <p:sp>
        <p:nvSpPr>
          <p:cNvPr id="72" name="Rectangle 71"/>
          <p:cNvSpPr/>
          <p:nvPr userDrawn="1"/>
        </p:nvSpPr>
        <p:spPr>
          <a:xfrm>
            <a:off x="4644008" y="655013"/>
            <a:ext cx="835535"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Cinnamon</a:t>
            </a:r>
            <a:endParaRPr lang="en-US" sz="1200" b="1"/>
          </a:p>
        </p:txBody>
      </p:sp>
      <p:sp>
        <p:nvSpPr>
          <p:cNvPr id="73" name="Rectangle 72"/>
          <p:cNvSpPr/>
          <p:nvPr userDrawn="1"/>
        </p:nvSpPr>
        <p:spPr>
          <a:xfrm>
            <a:off x="5580112" y="655013"/>
            <a:ext cx="813043"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Blueberry</a:t>
            </a:r>
            <a:endParaRPr lang="en-US" sz="1200" b="1"/>
          </a:p>
        </p:txBody>
      </p:sp>
      <p:sp>
        <p:nvSpPr>
          <p:cNvPr id="74" name="Rectangle 73"/>
          <p:cNvSpPr/>
          <p:nvPr userDrawn="1"/>
        </p:nvSpPr>
        <p:spPr>
          <a:xfrm>
            <a:off x="6535684" y="655013"/>
            <a:ext cx="618980"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Thyme</a:t>
            </a:r>
            <a:endParaRPr lang="en-US" sz="1200" b="1"/>
          </a:p>
        </p:txBody>
      </p:sp>
      <p:sp>
        <p:nvSpPr>
          <p:cNvPr id="75" name="Rectangle 74"/>
          <p:cNvSpPr/>
          <p:nvPr userDrawn="1"/>
        </p:nvSpPr>
        <p:spPr>
          <a:xfrm>
            <a:off x="7505405" y="655013"/>
            <a:ext cx="530915"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Berry</a:t>
            </a:r>
            <a:endParaRPr lang="en-US" sz="1200" b="1"/>
          </a:p>
        </p:txBody>
      </p:sp>
      <p:sp>
        <p:nvSpPr>
          <p:cNvPr id="76" name="Rectangle 75"/>
          <p:cNvSpPr/>
          <p:nvPr userDrawn="1"/>
        </p:nvSpPr>
        <p:spPr>
          <a:xfrm>
            <a:off x="8367499" y="655013"/>
            <a:ext cx="512129"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Plum</a:t>
            </a:r>
          </a:p>
        </p:txBody>
      </p:sp>
      <p:sp>
        <p:nvSpPr>
          <p:cNvPr id="77" name="Rectangle 76"/>
          <p:cNvSpPr/>
          <p:nvPr userDrawn="1"/>
        </p:nvSpPr>
        <p:spPr>
          <a:xfrm>
            <a:off x="187040" y="76562"/>
            <a:ext cx="8779840" cy="400110"/>
          </a:xfrm>
          <a:prstGeom prst="rect">
            <a:avLst/>
          </a:prstGeom>
        </p:spPr>
        <p:txBody>
          <a:bodyPr wrap="squar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i="0" u="none" strike="noStrike" kern="1200" baseline="0">
                <a:solidFill>
                  <a:schemeClr val="tx1"/>
                </a:solidFill>
                <a:latin typeface="+mn-lt"/>
                <a:ea typeface="+mn-ea"/>
                <a:cs typeface="+mn-cs"/>
              </a:rPr>
              <a:t>Caritas Australia Colour Palette</a:t>
            </a:r>
            <a:endParaRPr lang="en-US" sz="2000" b="1"/>
          </a:p>
        </p:txBody>
      </p:sp>
    </p:spTree>
    <p:extLst>
      <p:ext uri="{BB962C8B-B14F-4D97-AF65-F5344CB8AC3E}">
        <p14:creationId xmlns:p14="http://schemas.microsoft.com/office/powerpoint/2010/main" val="92845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 tagline">
    <p:bg>
      <p:bgPr>
        <a:solidFill>
          <a:srgbClr val="86AEB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sp>
        <p:nvSpPr>
          <p:cNvPr id="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a:p>
        </p:txBody>
      </p:sp>
      <p:sp>
        <p:nvSpPr>
          <p:cNvPr id="12"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3"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92613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 descripto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pic>
        <p:nvPicPr>
          <p:cNvPr id="2" name="Picture 1" descr="CaritasAU_MasterLogo-descriptor_H_REV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sp>
        <p:nvSpPr>
          <p:cNvPr id="1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a:p>
        </p:txBody>
      </p:sp>
      <p:sp>
        <p:nvSpPr>
          <p:cNvPr id="16"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7"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758977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page - descriptor">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pic>
        <p:nvPicPr>
          <p:cNvPr id="2" name="Picture 1" descr="CaritasAU_MasterLogo-descriptor_H_REV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sp>
        <p:nvSpPr>
          <p:cNvPr id="1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a:p>
        </p:txBody>
      </p:sp>
      <p:sp>
        <p:nvSpPr>
          <p:cNvPr id="16"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7"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417358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pic>
        <p:nvPicPr>
          <p:cNvPr id="3" name="Picture 2" descr="CaritasAU_MasterLogo-tagline_H_REV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10"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250"/>
              </a:spcBef>
              <a:buFontTx/>
              <a:buNone/>
              <a:defRPr sz="2400" cap="all">
                <a:solidFill>
                  <a:schemeClr val="bg1"/>
                </a:solidFill>
                <a:latin typeface="Arial"/>
                <a:cs typeface="Arial"/>
              </a:defRPr>
            </a:lvl2pPr>
            <a:lvl3pPr marL="0" indent="-180000">
              <a:spcBef>
                <a:spcPts val="250"/>
              </a:spcBef>
              <a:buFont typeface="Arial"/>
              <a:buChar char="•"/>
              <a:defRPr sz="1800">
                <a:solidFill>
                  <a:schemeClr val="bg1"/>
                </a:solidFill>
                <a:latin typeface="Arial"/>
                <a:cs typeface="Arial"/>
              </a:defRPr>
            </a:lvl3pPr>
            <a:lvl4pPr marL="432000" indent="-228600">
              <a:spcBef>
                <a:spcPts val="250"/>
              </a:spcBef>
              <a:buFont typeface="Arial"/>
              <a:buChar char="•"/>
              <a:defRPr sz="1800">
                <a:solidFill>
                  <a:schemeClr val="bg1"/>
                </a:solidFill>
                <a:latin typeface="Arial"/>
                <a:cs typeface="Arial"/>
              </a:defRPr>
            </a:lvl4pPr>
            <a:lvl5pPr marL="594000" indent="-180000">
              <a:spcBef>
                <a:spcPts val="250"/>
              </a:spcBef>
              <a:buFont typeface="Arial"/>
              <a:buChar char="•"/>
              <a:defRPr sz="1800">
                <a:solidFill>
                  <a:schemeClr val="bg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516563"/>
            <a:ext cx="4464496" cy="819150"/>
          </a:xfrm>
          <a:prstGeom prst="rect">
            <a:avLst/>
          </a:prstGeom>
        </p:spPr>
        <p:txBody>
          <a:bodyPr>
            <a:noAutofit/>
          </a:bodyPr>
          <a:lstStyle>
            <a:lvl1pPr marL="0" indent="0">
              <a:buFontTx/>
              <a:buNone/>
              <a:defRPr sz="1050">
                <a:solidFill>
                  <a:schemeClr val="bg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3052417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3871598"/>
            <a:ext cx="7956748"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pic>
        <p:nvPicPr>
          <p:cNvPr id="2" name="Picture 1" descr="CaritasAU_MasterLogo-tagline_H_POS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15522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3871598"/>
            <a:ext cx="7956748" cy="1213586"/>
          </a:xfrm>
          <a:prstGeom prst="rect">
            <a:avLst/>
          </a:prstGeom>
        </p:spPr>
        <p:txBody>
          <a:bodyPr numCol="2" spcCol="36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pic>
        <p:nvPicPr>
          <p:cNvPr id="2" name="Picture 1" descr="CaritasAU_MasterLogo-tagline_H_POS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a:p>
        </p:txBody>
      </p:sp>
      <p:sp>
        <p:nvSpPr>
          <p:cNvPr id="18"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a:p>
        </p:txBody>
      </p:sp>
      <p:sp>
        <p:nvSpPr>
          <p:cNvPr id="19"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901833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590559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8E2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878718"/>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55" r:id="rId3"/>
    <p:sldLayoutId id="2147483656" r:id="rId4"/>
    <p:sldLayoutId id="2147483676" r:id="rId5"/>
    <p:sldLayoutId id="2147483657" r:id="rId6"/>
    <p:sldLayoutId id="2147483658" r:id="rId7"/>
    <p:sldLayoutId id="2147483659" r:id="rId8"/>
    <p:sldLayoutId id="2147483660" r:id="rId9"/>
    <p:sldLayoutId id="2147483673"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2" r:id="rId19"/>
    <p:sldLayoutId id="2147483669" r:id="rId20"/>
    <p:sldLayoutId id="2147483670" r:id="rId21"/>
    <p:sldLayoutId id="2147483671" r:id="rId22"/>
    <p:sldLayoutId id="2147483674" r:id="rId2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www.kinchelaboyshome.org.au/about-us/history/detailed-history-of-kinchela/"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www.kinchelaboyshome.org.au/about-us/"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hyperlink" Target="https://www.australiancurriculum.edu.au/" TargetMode="External"/><Relationship Id="rId3" Type="http://schemas.openxmlformats.org/officeDocument/2006/relationships/hyperlink" Target="https://www.australiancurriculum.edu.au/f-10-curriculum/humanities-and-social-sciences/hass/?strand=Inquiry+and+skills&amp;strand=Knowledge+and+Understanding&amp;capability=ignore&amp;priority=ignore&amp;year=12102&amp;elaborations=true&amp;cd=ACHASSK135&amp;searchTerm=ACHASSK135#dimension-content" TargetMode="External"/><Relationship Id="rId7" Type="http://schemas.openxmlformats.org/officeDocument/2006/relationships/hyperlink" Target="https://www.australiancurriculum.edu.au/f-10-curriculum/humanities-and-social-sciences/hass/?strand=Inquiry+and+skills&amp;strand=Knowledge+and+Understanding&amp;capability=ignore&amp;priority=ignore&amp;year=12102&amp;elaborations=true&amp;cd=ACHASSK147&amp;searchTerm=ACHASSK147#dimension-content"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www.australiancurriculum.edu.au/f-10-curriculum/english/?strand=Language&amp;strand=Literature&amp;strand=Literacy&amp;capability=ignore&amp;priority=ignore&amp;year=11580&amp;elaborations=true&amp;cd=ACELY1801&amp;searchTerm=ACELY1801#dimension-content" TargetMode="External"/><Relationship Id="rId5" Type="http://schemas.openxmlformats.org/officeDocument/2006/relationships/hyperlink" Target="https://www.australiancurriculum.edu.au/f-10-curriculum/english/?strand=Language&amp;strand=Literature&amp;strand=Literacy&amp;capability=ignore&amp;priority=ignore&amp;year=11580&amp;elaborations=true&amp;cd=ACELT1613&amp;searchTerm=ACELT1613#dimension-content" TargetMode="External"/><Relationship Id="rId4" Type="http://schemas.openxmlformats.org/officeDocument/2006/relationships/hyperlink" Target="https://www.australiancurriculum.edu.au/f-10-curriculum/humanities-and-social-sciences/hass/?strand=Inquiry+and+skills&amp;strand=Knowledge+and+Understanding&amp;capability=ignore&amp;priority=ignore&amp;year=12102&amp;elaborations=true&amp;cd=ACHASSK140&amp;searchTerm=ACHASSK140#dimension-content"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vimeo.com/116027104"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aiatsis.gov.au/sites/default/files/docs/digitised_collections/dawn/august_1965.pdf?width=900&amp;height=800&amp;iframe=true"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www.ohchr.org/EN/UDHR/Documents/UDHR_Translations/eng.pdf"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hyperlink" Target="http://www.austlii.edu.au/au/other/dfat/treaties/1951/2.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declaration.humanrights.gov.au/?__utma=1.2131821517.1493592723.1493606737.1493613138.5&amp;__utmb=1.2.10.1493613138&amp;__utmc=1&amp;__utmx=-&amp;__utmz=1.1493613138.5.5.utmcsr=google|utmccn=(organic)|utmcmd=organic|utmctr=(not%20provided)&amp;__utmv=-&amp;__utmk=7466674"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hyperlink" Target="http://declaration.humanrights.gov.au/sites/default/files/declaration_abridged_community_guide.pdf"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hyperlink" Target="http://declaration.humanrights.gov.au/?__utma=1.2131821517.1493592723.1493606737.1493613138.5&amp;__utmb=1.2.10.1493613138&amp;__utmc=1&amp;__utmx=-&amp;__utmz=1.1493613138.5.5.utmcsr=google|utmccn=(organic)|utmcmd=organic|utmctr=(not%20provided)&amp;__utmv=-&amp;__utmk=7466674" TargetMode="External"/><Relationship Id="rId4" Type="http://schemas.openxmlformats.org/officeDocument/2006/relationships/hyperlink" Target="http://www.caritas.org.au/learn/catholic-social-teachin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RThkO3XBThs"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hyperlink" Target="https://www.youtube.com/watch?v=RThkO3XBThs&amp;feature=youtu.be" TargetMode="External"/><Relationship Id="rId5" Type="http://schemas.openxmlformats.org/officeDocument/2006/relationships/hyperlink" Target="https://vimeo.com/116027104" TargetMode="Externa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aA3HYD5ti3o"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s://www.caritas.org.au/docs/default-source/primary-school-resources/reconciliation-resource.zip?sfvrsn=57f071a4_10?Download=true" TargetMode="External"/><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413792"/>
            <a:ext cx="8172772" cy="678629"/>
          </a:xfrm>
        </p:spPr>
        <p:txBody>
          <a:bodyPr/>
          <a:lstStyle/>
          <a:p>
            <a:r>
              <a:rPr lang="en-AU" sz="3800" dirty="0">
                <a:solidFill>
                  <a:srgbClr val="E78E23"/>
                </a:solidFill>
              </a:rPr>
              <a:t>teacher information</a:t>
            </a:r>
          </a:p>
        </p:txBody>
      </p:sp>
      <p:sp>
        <p:nvSpPr>
          <p:cNvPr id="4" name="Text Placeholder 3"/>
          <p:cNvSpPr>
            <a:spLocks noGrp="1"/>
          </p:cNvSpPr>
          <p:nvPr>
            <p:ph type="body" sz="quarter" idx="10"/>
          </p:nvPr>
        </p:nvSpPr>
        <p:spPr>
          <a:xfrm>
            <a:off x="323526" y="1252842"/>
            <a:ext cx="8449411" cy="928742"/>
          </a:xfrm>
        </p:spPr>
        <p:txBody>
          <a:bodyPr/>
          <a:lstStyle/>
          <a:p>
            <a:r>
              <a:rPr lang="en-AU" dirty="0"/>
              <a:t>Over half a million Aboriginal and Torres Strait Islander people live in Australia. Caritas Australia is working in partnership with our First Australians to support self-determination and foster Aboriginal and Torres Strait Islander led solutions.</a:t>
            </a:r>
          </a:p>
        </p:txBody>
      </p:sp>
      <p:sp>
        <p:nvSpPr>
          <p:cNvPr id="6" name="Text Placeholder 3"/>
          <p:cNvSpPr>
            <a:spLocks noGrp="1"/>
          </p:cNvSpPr>
          <p:nvPr>
            <p:ph type="body" sz="quarter" idx="10"/>
          </p:nvPr>
        </p:nvSpPr>
        <p:spPr>
          <a:xfrm>
            <a:off x="323526" y="2342005"/>
            <a:ext cx="8449411" cy="4392565"/>
          </a:xfrm>
        </p:spPr>
        <p:txBody>
          <a:bodyPr numCol="1"/>
          <a:lstStyle/>
          <a:p>
            <a:r>
              <a:rPr lang="en-AU" dirty="0"/>
              <a:t>This resource is divided into the following sections: </a:t>
            </a:r>
          </a:p>
          <a:p>
            <a:endParaRPr lang="en-AU" sz="500" dirty="0"/>
          </a:p>
          <a:p>
            <a:r>
              <a:rPr lang="en-AU" b="1" dirty="0"/>
              <a:t>Section 1: The Stolen Generations</a:t>
            </a:r>
          </a:p>
          <a:p>
            <a:r>
              <a:rPr lang="en-AU" dirty="0"/>
              <a:t>Who are the Stolen Generations and why were children removed from their families? </a:t>
            </a:r>
          </a:p>
          <a:p>
            <a:endParaRPr lang="en-AU" sz="500" dirty="0"/>
          </a:p>
          <a:p>
            <a:r>
              <a:rPr lang="en-AU" b="1" dirty="0"/>
              <a:t>Section 2: Case Study- Kinchela Boys Home</a:t>
            </a:r>
          </a:p>
          <a:p>
            <a:r>
              <a:rPr lang="en-AU" dirty="0"/>
              <a:t>Learning about what it was like for the children and the impact it had on them and their </a:t>
            </a:r>
            <a:r>
              <a:rPr lang="en-AU" dirty="0" smtClean="0"/>
              <a:t>families.</a:t>
            </a:r>
            <a:endParaRPr lang="en-AU" dirty="0"/>
          </a:p>
          <a:p>
            <a:endParaRPr lang="en-AU" sz="500" dirty="0"/>
          </a:p>
          <a:p>
            <a:r>
              <a:rPr lang="en-AU" b="1" dirty="0"/>
              <a:t>Section 3: A Path to Justice</a:t>
            </a:r>
          </a:p>
          <a:p>
            <a:r>
              <a:rPr lang="en-AU" dirty="0"/>
              <a:t>Exploring rights, recognition and what we can do.</a:t>
            </a:r>
          </a:p>
          <a:p>
            <a:endParaRPr lang="en-AU" dirty="0"/>
          </a:p>
        </p:txBody>
      </p:sp>
    </p:spTree>
    <p:extLst>
      <p:ext uri="{BB962C8B-B14F-4D97-AF65-F5344CB8AC3E}">
        <p14:creationId xmlns:p14="http://schemas.microsoft.com/office/powerpoint/2010/main" val="2218436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727" y="356642"/>
            <a:ext cx="7956748" cy="1143000"/>
          </a:xfrm>
        </p:spPr>
        <p:txBody>
          <a:bodyPr/>
          <a:lstStyle/>
          <a:p>
            <a:r>
              <a:rPr lang="en-AU" sz="3800" dirty="0">
                <a:solidFill>
                  <a:srgbClr val="E78E23"/>
                </a:solidFill>
              </a:rPr>
              <a:t>the Stolen generations</a:t>
            </a:r>
          </a:p>
        </p:txBody>
      </p:sp>
      <p:sp>
        <p:nvSpPr>
          <p:cNvPr id="3" name="Text Placeholder 2"/>
          <p:cNvSpPr>
            <a:spLocks noGrp="1"/>
          </p:cNvSpPr>
          <p:nvPr>
            <p:ph type="body" sz="quarter" idx="10"/>
          </p:nvPr>
        </p:nvSpPr>
        <p:spPr>
          <a:xfrm>
            <a:off x="415727" y="1499642"/>
            <a:ext cx="8116768" cy="3624808"/>
          </a:xfrm>
          <a:ln w="28575">
            <a:noFill/>
          </a:ln>
        </p:spPr>
        <p:txBody>
          <a:bodyPr/>
          <a:lstStyle/>
          <a:p>
            <a:r>
              <a:rPr lang="en-AU" sz="3400" dirty="0"/>
              <a:t>Children were forcibly taken by governments, churches and welfare bodies from their families to be brought up in institutions, fostered out or adopted by white families.</a:t>
            </a:r>
          </a:p>
          <a:p>
            <a:endParaRPr lang="en-AU" sz="1000" dirty="0"/>
          </a:p>
          <a:p>
            <a:r>
              <a:rPr lang="en-AU" sz="3400" dirty="0"/>
              <a:t>The forced removal of children began in the 1800s and continued until the 1970s. </a:t>
            </a:r>
          </a:p>
          <a:p>
            <a:endParaRPr lang="en-AU" sz="500" dirty="0"/>
          </a:p>
          <a:p>
            <a:endParaRPr lang="en-AU" sz="500" dirty="0"/>
          </a:p>
          <a:p>
            <a:endParaRPr lang="en-AU" dirty="0"/>
          </a:p>
        </p:txBody>
      </p:sp>
    </p:spTree>
    <p:extLst>
      <p:ext uri="{BB962C8B-B14F-4D97-AF65-F5344CB8AC3E}">
        <p14:creationId xmlns:p14="http://schemas.microsoft.com/office/powerpoint/2010/main" val="1771322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070" y="337592"/>
            <a:ext cx="8347273" cy="1143000"/>
          </a:xfrm>
        </p:spPr>
        <p:txBody>
          <a:bodyPr/>
          <a:lstStyle/>
          <a:p>
            <a:r>
              <a:rPr lang="en-AU" sz="3800" dirty="0">
                <a:solidFill>
                  <a:srgbClr val="E78E23"/>
                </a:solidFill>
              </a:rPr>
              <a:t>Why? The assimilation policy</a:t>
            </a:r>
          </a:p>
        </p:txBody>
      </p:sp>
      <p:sp>
        <p:nvSpPr>
          <p:cNvPr id="3" name="TextBox 2"/>
          <p:cNvSpPr txBox="1"/>
          <p:nvPr/>
        </p:nvSpPr>
        <p:spPr>
          <a:xfrm>
            <a:off x="407070" y="1247745"/>
            <a:ext cx="5255793" cy="5632311"/>
          </a:xfrm>
          <a:prstGeom prst="rect">
            <a:avLst/>
          </a:prstGeom>
          <a:noFill/>
        </p:spPr>
        <p:txBody>
          <a:bodyPr wrap="square" rtlCol="0">
            <a:spAutoFit/>
          </a:bodyPr>
          <a:lstStyle/>
          <a:p>
            <a:pPr marL="285750" indent="-285750">
              <a:buFont typeface="Arial" panose="020B0604020202020204" pitchFamily="34" charset="0"/>
              <a:buChar char="•"/>
            </a:pPr>
            <a:r>
              <a:rPr lang="en-AU" dirty="0"/>
              <a:t>Recall</a:t>
            </a:r>
            <a:r>
              <a:rPr lang="en-AU" dirty="0" smtClean="0"/>
              <a:t> </a:t>
            </a:r>
            <a:r>
              <a:rPr lang="en-AU" dirty="0"/>
              <a:t>previous </a:t>
            </a:r>
            <a:r>
              <a:rPr lang="en-AU" dirty="0" smtClean="0"/>
              <a:t>learning that from the </a:t>
            </a:r>
            <a:r>
              <a:rPr lang="en-AU" dirty="0"/>
              <a:t>early decades of colonisation onwards, many Aboriginal and Torres Strait Islander peoples died as a result of violence, starvation and introduced European diseases. </a:t>
            </a:r>
          </a:p>
          <a:p>
            <a:endParaRPr lang="en-AU" dirty="0"/>
          </a:p>
          <a:p>
            <a:r>
              <a:rPr lang="en-AU" dirty="0"/>
              <a:t>Many colonial officials had believed that Indigenous people would simply ‘die out’. However, by the 1930s, they realised that this was not going to happen. Aboriginal and Torres Strait Islander peoples had resisted colonial violence and adapted their lives in order to survive. </a:t>
            </a:r>
          </a:p>
          <a:p>
            <a:endParaRPr lang="en-AU" dirty="0"/>
          </a:p>
          <a:p>
            <a:r>
              <a:rPr lang="en-AU" dirty="0"/>
              <a:t>The Australian Government decided that it needed a plan to deal with what it called the ‘Aboriginal problem’. Their new idea was to try and </a:t>
            </a:r>
            <a:r>
              <a:rPr lang="en-AU" b="1" dirty="0"/>
              <a:t>‘assimilate’ </a:t>
            </a:r>
            <a:r>
              <a:rPr lang="en-AU" dirty="0"/>
              <a:t>Aboriginal and Torres Strait Islander peoples into Australian society.</a:t>
            </a:r>
          </a:p>
          <a:p>
            <a:endParaRPr lang="en-AU" dirty="0"/>
          </a:p>
        </p:txBody>
      </p:sp>
      <p:sp>
        <p:nvSpPr>
          <p:cNvPr id="4" name="Rectangle 3"/>
          <p:cNvSpPr/>
          <p:nvPr/>
        </p:nvSpPr>
        <p:spPr>
          <a:xfrm>
            <a:off x="5907638" y="1247745"/>
            <a:ext cx="2810812" cy="4401205"/>
          </a:xfrm>
          <a:prstGeom prst="rect">
            <a:avLst/>
          </a:prstGeom>
          <a:ln w="28575">
            <a:solidFill>
              <a:srgbClr val="E78E23"/>
            </a:solidFill>
          </a:ln>
        </p:spPr>
        <p:txBody>
          <a:bodyPr wrap="square" lIns="180000" rIns="180000">
            <a:spAutoFit/>
          </a:bodyPr>
          <a:lstStyle/>
          <a:p>
            <a:endParaRPr lang="en-AU" sz="500" dirty="0"/>
          </a:p>
          <a:p>
            <a:r>
              <a:rPr lang="en-AU" b="1" dirty="0"/>
              <a:t>NOTE: </a:t>
            </a:r>
            <a:r>
              <a:rPr lang="en-AU" dirty="0"/>
              <a:t>Aboriginal and Torres Strait Islander peoples were never, and are never, a ‘problem’. This was the language used by the Australian Government and state governments during a certain period in history. This term and the ideas behind it are racist and are not in keeping with human rights or Catholic Social Teaching.</a:t>
            </a:r>
          </a:p>
          <a:p>
            <a:endParaRPr lang="en-AU" sz="500" dirty="0"/>
          </a:p>
        </p:txBody>
      </p:sp>
    </p:spTree>
    <p:extLst>
      <p:ext uri="{BB962C8B-B14F-4D97-AF65-F5344CB8AC3E}">
        <p14:creationId xmlns:p14="http://schemas.microsoft.com/office/powerpoint/2010/main" val="1694779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6A7DD8-F896-476D-AFA1-484C6100031B}"/>
              </a:ext>
            </a:extLst>
          </p:cNvPr>
          <p:cNvSpPr txBox="1"/>
          <p:nvPr/>
        </p:nvSpPr>
        <p:spPr>
          <a:xfrm>
            <a:off x="4542503" y="4414122"/>
            <a:ext cx="3864078" cy="923330"/>
          </a:xfrm>
          <a:prstGeom prst="rect">
            <a:avLst/>
          </a:prstGeom>
          <a:noFill/>
        </p:spPr>
        <p:txBody>
          <a:bodyPr wrap="square" rtlCol="0">
            <a:spAutoFit/>
          </a:bodyPr>
          <a:lstStyle/>
          <a:p>
            <a:pPr algn="r"/>
            <a:r>
              <a:rPr lang="en-AU" dirty="0"/>
              <a:t>Pope John Paul II </a:t>
            </a:r>
          </a:p>
          <a:p>
            <a:pPr algn="r"/>
            <a:r>
              <a:rPr lang="en-AU" dirty="0"/>
              <a:t>Alice Springs</a:t>
            </a:r>
          </a:p>
          <a:p>
            <a:pPr algn="r"/>
            <a:r>
              <a:rPr lang="en-AU" dirty="0"/>
              <a:t>29 November 1986</a:t>
            </a:r>
          </a:p>
        </p:txBody>
      </p:sp>
      <p:pic>
        <p:nvPicPr>
          <p:cNvPr id="6" name="Picture 5"/>
          <p:cNvPicPr>
            <a:picLocks noChangeAspect="1"/>
          </p:cNvPicPr>
          <p:nvPr/>
        </p:nvPicPr>
        <p:blipFill>
          <a:blip r:embed="rId3"/>
          <a:stretch>
            <a:fillRect/>
          </a:stretch>
        </p:blipFill>
        <p:spPr>
          <a:xfrm>
            <a:off x="593622" y="1394127"/>
            <a:ext cx="8242506" cy="3298222"/>
          </a:xfrm>
          <a:prstGeom prst="rect">
            <a:avLst/>
          </a:prstGeom>
        </p:spPr>
      </p:pic>
    </p:spTree>
    <p:extLst>
      <p:ext uri="{BB962C8B-B14F-4D97-AF65-F5344CB8AC3E}">
        <p14:creationId xmlns:p14="http://schemas.microsoft.com/office/powerpoint/2010/main" val="2677472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800" dirty="0">
                <a:solidFill>
                  <a:srgbClr val="E78E23"/>
                </a:solidFill>
              </a:rPr>
              <a:t>Note: Offensive terms</a:t>
            </a:r>
          </a:p>
        </p:txBody>
      </p:sp>
      <p:sp>
        <p:nvSpPr>
          <p:cNvPr id="3" name="Rectangle 2"/>
          <p:cNvSpPr/>
          <p:nvPr/>
        </p:nvSpPr>
        <p:spPr>
          <a:xfrm>
            <a:off x="539552" y="1181249"/>
            <a:ext cx="8101528" cy="4524315"/>
          </a:xfrm>
          <a:prstGeom prst="rect">
            <a:avLst/>
          </a:prstGeom>
        </p:spPr>
        <p:txBody>
          <a:bodyPr wrap="square">
            <a:spAutoFit/>
          </a:bodyPr>
          <a:lstStyle/>
          <a:p>
            <a:r>
              <a:rPr lang="en-AU" b="1" dirty="0"/>
              <a:t>Assimilation: </a:t>
            </a:r>
            <a:r>
              <a:rPr lang="en-AU" dirty="0"/>
              <a:t>The process of one group being absorbed by another. </a:t>
            </a:r>
          </a:p>
          <a:p>
            <a:endParaRPr lang="en-AU" dirty="0"/>
          </a:p>
          <a:p>
            <a:r>
              <a:rPr lang="en-AU" dirty="0"/>
              <a:t>Under the Assimilation Policy, the Australian Government sought to assimilate Aboriginal and Torres Strait Islander people into ‘white Australia’ by trying to make them ‘look’ and act ‘white’.</a:t>
            </a:r>
          </a:p>
          <a:p>
            <a:endParaRPr lang="en-AU" dirty="0"/>
          </a:p>
          <a:p>
            <a:r>
              <a:rPr lang="en-AU" dirty="0"/>
              <a:t>The following terms are very offensive and should no longer be used: </a:t>
            </a:r>
          </a:p>
          <a:p>
            <a:pPr marL="285750" indent="-285750">
              <a:buFont typeface="Arial" panose="020B0604020202020204" pitchFamily="34" charset="0"/>
              <a:buChar char="•"/>
            </a:pPr>
            <a:r>
              <a:rPr lang="en-AU" dirty="0"/>
              <a:t>‘Full-blood’: A historical term previously used to describe Aboriginal and Torres Strait Islander people who have no non-Indigenous ancestry. </a:t>
            </a:r>
          </a:p>
          <a:p>
            <a:pPr marL="285750" indent="-285750">
              <a:buFont typeface="Arial" panose="020B0604020202020204" pitchFamily="34" charset="0"/>
              <a:buChar char="•"/>
            </a:pPr>
            <a:r>
              <a:rPr lang="en-AU" dirty="0"/>
              <a:t>‘Half-caste’: A historical term previously used to describe Aboriginal and Torres Strait Islander people who had one Aboriginal and/or Torres Strait Islander parent, and one non-Indigenous (usually ‘white’ or European parent). </a:t>
            </a:r>
          </a:p>
          <a:p>
            <a:pPr marL="285750" indent="-285750">
              <a:buFont typeface="Arial" panose="020B0604020202020204" pitchFamily="34" charset="0"/>
              <a:buChar char="•"/>
            </a:pPr>
            <a:r>
              <a:rPr lang="en-AU" dirty="0"/>
              <a:t>‘Quadroon’: A historical term previously used to describe Aboriginal and Torres Strait Islander people who had one quarter Aboriginal and/or Torres Strait Islander ancestry. </a:t>
            </a:r>
          </a:p>
        </p:txBody>
      </p:sp>
    </p:spTree>
    <p:extLst>
      <p:ext uri="{BB962C8B-B14F-4D97-AF65-F5344CB8AC3E}">
        <p14:creationId xmlns:p14="http://schemas.microsoft.com/office/powerpoint/2010/main" val="2432482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800" dirty="0">
                <a:solidFill>
                  <a:srgbClr val="E78E23"/>
                </a:solidFill>
              </a:rPr>
              <a:t>assimilation policy</a:t>
            </a:r>
          </a:p>
        </p:txBody>
      </p:sp>
      <p:sp>
        <p:nvSpPr>
          <p:cNvPr id="8" name="Rectangle 7"/>
          <p:cNvSpPr/>
          <p:nvPr/>
        </p:nvSpPr>
        <p:spPr>
          <a:xfrm>
            <a:off x="539552" y="5887026"/>
            <a:ext cx="4572000" cy="400110"/>
          </a:xfrm>
          <a:prstGeom prst="rect">
            <a:avLst/>
          </a:prstGeom>
        </p:spPr>
        <p:txBody>
          <a:bodyPr>
            <a:spAutoFit/>
          </a:bodyPr>
          <a:lstStyle/>
          <a:p>
            <a:r>
              <a:rPr lang="nn-NO" sz="1000" dirty="0"/>
              <a:t>Source: Author: A.O. Neville, Museums Victoria</a:t>
            </a:r>
          </a:p>
          <a:p>
            <a:r>
              <a:rPr lang="nn-NO" sz="1000" dirty="0"/>
              <a:t>https://collections.museumvictoria.com.au/items/1496210</a:t>
            </a:r>
            <a:endParaRPr lang="en-AU" sz="1000" dirty="0"/>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67520" y="1200150"/>
            <a:ext cx="6700812" cy="4445576"/>
          </a:xfrm>
          <a:prstGeom prst="rect">
            <a:avLst/>
          </a:prstGeom>
        </p:spPr>
      </p:pic>
    </p:spTree>
    <p:extLst>
      <p:ext uri="{BB962C8B-B14F-4D97-AF65-F5344CB8AC3E}">
        <p14:creationId xmlns:p14="http://schemas.microsoft.com/office/powerpoint/2010/main" val="3802293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13792"/>
            <a:ext cx="8185348" cy="1143000"/>
          </a:xfrm>
        </p:spPr>
        <p:txBody>
          <a:bodyPr/>
          <a:lstStyle/>
          <a:p>
            <a:r>
              <a:rPr lang="en-AU" sz="3800" dirty="0">
                <a:solidFill>
                  <a:srgbClr val="E78E23"/>
                </a:solidFill>
              </a:rPr>
              <a:t>Activity: Assimilation policy</a:t>
            </a:r>
          </a:p>
        </p:txBody>
      </p:sp>
      <p:sp>
        <p:nvSpPr>
          <p:cNvPr id="3" name="Text Placeholder 2"/>
          <p:cNvSpPr>
            <a:spLocks noGrp="1"/>
          </p:cNvSpPr>
          <p:nvPr>
            <p:ph type="body" sz="quarter" idx="10"/>
          </p:nvPr>
        </p:nvSpPr>
        <p:spPr>
          <a:xfrm>
            <a:off x="418734" y="1520833"/>
            <a:ext cx="4345771" cy="2333942"/>
          </a:xfrm>
        </p:spPr>
        <p:txBody>
          <a:bodyPr/>
          <a:lstStyle/>
          <a:p>
            <a:r>
              <a:rPr lang="en-AU" b="1" dirty="0"/>
              <a:t>Discuss: </a:t>
            </a:r>
          </a:p>
          <a:p>
            <a:pPr marL="285750" indent="-285750">
              <a:buFont typeface="Arial" panose="020B0604020202020204" pitchFamily="34" charset="0"/>
              <a:buChar char="•"/>
            </a:pPr>
            <a:r>
              <a:rPr lang="en-AU" dirty="0"/>
              <a:t>What does this photograph show?</a:t>
            </a:r>
          </a:p>
          <a:p>
            <a:pPr marL="285750" indent="-285750">
              <a:buFont typeface="Arial" panose="020B0604020202020204" pitchFamily="34" charset="0"/>
              <a:buChar char="•"/>
            </a:pPr>
            <a:r>
              <a:rPr lang="en-AU" dirty="0"/>
              <a:t>How does this photograph relate to assimilation? </a:t>
            </a:r>
          </a:p>
          <a:p>
            <a:pPr marL="285750" indent="-285750">
              <a:buFont typeface="Arial" panose="020B0604020202020204" pitchFamily="34" charset="0"/>
              <a:buChar char="•"/>
            </a:pPr>
            <a:r>
              <a:rPr lang="en-AU" dirty="0"/>
              <a:t>In your own words describe the purpose of the government’s assimilation policies. </a:t>
            </a:r>
          </a:p>
          <a:p>
            <a:pPr marL="285750" indent="-285750">
              <a:buFont typeface="Arial" panose="020B0604020202020204" pitchFamily="34" charset="0"/>
              <a:buChar char="•"/>
            </a:pPr>
            <a:r>
              <a:rPr lang="en-AU" dirty="0"/>
              <a:t>How do you think these policies made and perhaps continue to make</a:t>
            </a:r>
            <a:r>
              <a:rPr lang="en-AU" dirty="0">
                <a:solidFill>
                  <a:schemeClr val="accent2"/>
                </a:solidFill>
              </a:rPr>
              <a:t> </a:t>
            </a:r>
            <a:r>
              <a:rPr lang="en-AU" dirty="0"/>
              <a:t>Aboriginal and Torres Strait Islander families feel?</a:t>
            </a:r>
          </a:p>
          <a:p>
            <a:pPr marL="285750" indent="-285750">
              <a:buFont typeface="Arial" panose="020B0604020202020204" pitchFamily="34" charset="0"/>
              <a:buChar char="•"/>
            </a:pPr>
            <a:r>
              <a:rPr lang="en-AU" dirty="0"/>
              <a:t>Do you think Australia is still trying to assimilate Aboriginal and Torres Strait Islander peoples into the mainstream Australian culture?</a:t>
            </a:r>
          </a:p>
          <a:p>
            <a:endParaRPr lang="en-AU" sz="1000" dirty="0"/>
          </a:p>
          <a:p>
            <a:r>
              <a:rPr lang="en-AU" sz="1000" dirty="0"/>
              <a:t>This activity is adapted from the Australian Human Rights Commission, 2017: Bringing Them Home Educational Resource </a:t>
            </a:r>
          </a:p>
        </p:txBody>
      </p:sp>
      <p:pic>
        <p:nvPicPr>
          <p:cNvPr id="6" name="Picture Placeholder 5"/>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xfrm>
            <a:off x="5212682" y="1682851"/>
            <a:ext cx="3369844" cy="2424722"/>
          </a:xfrm>
        </p:spPr>
      </p:pic>
      <p:sp>
        <p:nvSpPr>
          <p:cNvPr id="7" name="Text Placeholder 6"/>
          <p:cNvSpPr>
            <a:spLocks noGrp="1"/>
          </p:cNvSpPr>
          <p:nvPr>
            <p:ph type="body" sz="quarter" idx="11"/>
          </p:nvPr>
        </p:nvSpPr>
        <p:spPr>
          <a:xfrm>
            <a:off x="5212682" y="4254231"/>
            <a:ext cx="3512218" cy="430887"/>
          </a:xfrm>
          <a:prstGeom prst="rect">
            <a:avLst/>
          </a:prstGeom>
        </p:spPr>
        <p:txBody>
          <a:bodyPr wrap="square">
            <a:spAutoFit/>
          </a:bodyPr>
          <a:lstStyle/>
          <a:p>
            <a:r>
              <a:rPr lang="nn-NO" sz="1000" dirty="0"/>
              <a:t>Source: Author: A.O. Neville, Museums Victoria</a:t>
            </a:r>
          </a:p>
          <a:p>
            <a:r>
              <a:rPr lang="nn-NO" sz="1000" dirty="0"/>
              <a:t>https://collections.museumvictoria.com.au/items/1496210</a:t>
            </a:r>
            <a:endParaRPr lang="en-AU" sz="1000" dirty="0"/>
          </a:p>
        </p:txBody>
      </p:sp>
    </p:spTree>
    <p:extLst>
      <p:ext uri="{BB962C8B-B14F-4D97-AF65-F5344CB8AC3E}">
        <p14:creationId xmlns:p14="http://schemas.microsoft.com/office/powerpoint/2010/main" val="3948634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291" y="382872"/>
            <a:ext cx="8720772" cy="926976"/>
          </a:xfrm>
        </p:spPr>
        <p:txBody>
          <a:bodyPr/>
          <a:lstStyle/>
          <a:p>
            <a:r>
              <a:rPr lang="en-AU" sz="3800" dirty="0">
                <a:solidFill>
                  <a:srgbClr val="E78E23"/>
                </a:solidFill>
              </a:rPr>
              <a:t>Section 2: Case study - Kinchela Boys home</a:t>
            </a:r>
          </a:p>
        </p:txBody>
      </p:sp>
      <p:sp>
        <p:nvSpPr>
          <p:cNvPr id="3" name="Text Placeholder 2"/>
          <p:cNvSpPr>
            <a:spLocks noGrp="1"/>
          </p:cNvSpPr>
          <p:nvPr>
            <p:ph type="body" sz="quarter" idx="10"/>
          </p:nvPr>
        </p:nvSpPr>
        <p:spPr>
          <a:xfrm>
            <a:off x="201291" y="1725546"/>
            <a:ext cx="4305395" cy="3745349"/>
          </a:xfrm>
        </p:spPr>
        <p:txBody>
          <a:bodyPr/>
          <a:lstStyle/>
          <a:p>
            <a:r>
              <a:rPr lang="en-AU" dirty="0">
                <a:hlinkClick r:id="rId3"/>
              </a:rPr>
              <a:t>Kinchela Boys Home </a:t>
            </a:r>
            <a:r>
              <a:rPr lang="en-AU" dirty="0"/>
              <a:t>(KBH) was established by the Aboriginal Protection Board in 1924 and closed in 1970. It is estimated that between 400-600 Aboriginal boys were removed from  their families and placed in KBH.</a:t>
            </a:r>
          </a:p>
          <a:p>
            <a:endParaRPr lang="en-AU" dirty="0"/>
          </a:p>
          <a:p>
            <a:r>
              <a:rPr lang="en-AU" dirty="0"/>
              <a:t>Inside KBH the boys suffered abuses of all kinds on a daily basis, because they were Aboriginal. They were denied the love of their families, and a childhood filled with laughter, safety and joy. They were denied the basic rights every child deserves. </a:t>
            </a:r>
          </a:p>
          <a:p>
            <a:endParaRPr lang="en-AU" dirty="0"/>
          </a:p>
        </p:txBody>
      </p:sp>
      <p:sp>
        <p:nvSpPr>
          <p:cNvPr id="9" name="Text Placeholder 3"/>
          <p:cNvSpPr>
            <a:spLocks noGrp="1"/>
          </p:cNvSpPr>
          <p:nvPr>
            <p:ph type="body" sz="quarter" idx="11"/>
          </p:nvPr>
        </p:nvSpPr>
        <p:spPr>
          <a:xfrm>
            <a:off x="4787899" y="4625927"/>
            <a:ext cx="3708399" cy="346841"/>
          </a:xfrm>
        </p:spPr>
        <p:txBody>
          <a:bodyPr/>
          <a:lstStyle/>
          <a:p>
            <a:r>
              <a:rPr lang="en-AU" dirty="0"/>
              <a:t>Kinchela Boys Home (KBH) Survivors at gate at the site of KBH in Kempsey, NSW. A symbol of the forcible removal of Aboriginal children form their families, this gate has been added to the National Museum of Australia’s Collection.   Photograph credits: Peter </a:t>
            </a:r>
            <a:r>
              <a:rPr lang="en-AU" dirty="0" err="1"/>
              <a:t>Minniecon</a:t>
            </a:r>
            <a:r>
              <a:rPr lang="en-AU" dirty="0"/>
              <a:t> </a:t>
            </a:r>
          </a:p>
          <a:p>
            <a:endParaRPr lang="en-AU" dirty="0"/>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87899" y="1700212"/>
            <a:ext cx="3818404" cy="2863802"/>
          </a:xfrm>
          <a:prstGeom prst="rect">
            <a:avLst/>
          </a:prstGeom>
        </p:spPr>
      </p:pic>
    </p:spTree>
    <p:extLst>
      <p:ext uri="{BB962C8B-B14F-4D97-AF65-F5344CB8AC3E}">
        <p14:creationId xmlns:p14="http://schemas.microsoft.com/office/powerpoint/2010/main" val="1042612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xfrm>
            <a:off x="359229" y="315687"/>
            <a:ext cx="8447493" cy="6241138"/>
          </a:xfrm>
        </p:spPr>
      </p:pic>
      <p:sp>
        <p:nvSpPr>
          <p:cNvPr id="4" name="Text Placeholder 3"/>
          <p:cNvSpPr>
            <a:spLocks noGrp="1"/>
          </p:cNvSpPr>
          <p:nvPr>
            <p:ph type="body" sz="quarter" idx="11"/>
          </p:nvPr>
        </p:nvSpPr>
        <p:spPr>
          <a:xfrm>
            <a:off x="359229" y="6102000"/>
            <a:ext cx="3091542" cy="454824"/>
          </a:xfrm>
        </p:spPr>
        <p:txBody>
          <a:bodyPr/>
          <a:lstStyle/>
          <a:p>
            <a:r>
              <a:rPr lang="en-AU" dirty="0"/>
              <a:t>SOURCE: Unlocking the Past to Free the Future:  A KBH Conservation Management Plan </a:t>
            </a:r>
            <a:endParaRPr lang="en-AU" dirty="0">
              <a:effectLst/>
            </a:endParaRPr>
          </a:p>
        </p:txBody>
      </p:sp>
    </p:spTree>
    <p:extLst>
      <p:ext uri="{BB962C8B-B14F-4D97-AF65-F5344CB8AC3E}">
        <p14:creationId xmlns:p14="http://schemas.microsoft.com/office/powerpoint/2010/main" val="4276699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849" y="438506"/>
            <a:ext cx="8224449" cy="1143000"/>
          </a:xfrm>
        </p:spPr>
        <p:txBody>
          <a:bodyPr/>
          <a:lstStyle/>
          <a:p>
            <a:r>
              <a:rPr lang="en-AU" sz="3800" dirty="0">
                <a:solidFill>
                  <a:srgbClr val="E78E23"/>
                </a:solidFill>
              </a:rPr>
              <a:t>KBHAC – Kinchela boys home aboriginal corporation</a:t>
            </a:r>
          </a:p>
        </p:txBody>
      </p:sp>
      <p:sp>
        <p:nvSpPr>
          <p:cNvPr id="3" name="Text Placeholder 2"/>
          <p:cNvSpPr>
            <a:spLocks noGrp="1"/>
          </p:cNvSpPr>
          <p:nvPr>
            <p:ph type="body" sz="quarter" idx="10"/>
          </p:nvPr>
        </p:nvSpPr>
        <p:spPr>
          <a:xfrm>
            <a:off x="271850" y="1951793"/>
            <a:ext cx="4075562" cy="3886241"/>
          </a:xfrm>
        </p:spPr>
        <p:txBody>
          <a:bodyPr/>
          <a:lstStyle/>
          <a:p>
            <a:r>
              <a:rPr lang="en-AU" u="sng" dirty="0">
                <a:hlinkClick r:id="rId3"/>
              </a:rPr>
              <a:t>KBHAC</a:t>
            </a:r>
            <a:r>
              <a:rPr lang="en-AU" dirty="0"/>
              <a:t> has been operational since 2001. Formed by the KBH survivors and their families, KBHAC encourages and supports a group healing model of care, which helps survivors address the abuse experienced by the KBH survivors as well as the intergenerational trauma experienced by their descendants.</a:t>
            </a:r>
          </a:p>
          <a:p>
            <a:endParaRPr lang="en-AU" dirty="0"/>
          </a:p>
          <a:p>
            <a:r>
              <a:rPr lang="en-AU" dirty="0"/>
              <a:t>Caritas Australia have partnered with KBHAC since 2011, supporting group healing work as well as core operational costs. </a:t>
            </a:r>
          </a:p>
          <a:p>
            <a:endParaRPr lang="en-AU" dirty="0"/>
          </a:p>
          <a:p>
            <a:endParaRPr lang="en-AU" dirty="0"/>
          </a:p>
          <a:p>
            <a:endParaRPr lang="en-AU" dirty="0"/>
          </a:p>
        </p:txBody>
      </p:sp>
      <p:sp>
        <p:nvSpPr>
          <p:cNvPr id="4" name="Text Placeholder 3"/>
          <p:cNvSpPr>
            <a:spLocks noGrp="1"/>
          </p:cNvSpPr>
          <p:nvPr>
            <p:ph type="body" sz="quarter" idx="11"/>
          </p:nvPr>
        </p:nvSpPr>
        <p:spPr>
          <a:xfrm>
            <a:off x="4572000" y="5039721"/>
            <a:ext cx="4413280" cy="346841"/>
          </a:xfrm>
        </p:spPr>
        <p:txBody>
          <a:bodyPr/>
          <a:lstStyle/>
          <a:p>
            <a:r>
              <a:rPr lang="en-AU" dirty="0"/>
              <a:t>Kinchela Boys Home (KBH) Survivors at the tree, near the site of Kinchela Boys Home in Kempsey. Photo credit: Peter </a:t>
            </a:r>
            <a:r>
              <a:rPr lang="en-AU" dirty="0" err="1"/>
              <a:t>Solness</a:t>
            </a:r>
            <a:r>
              <a:rPr lang="en-AU" dirty="0"/>
              <a:t> 2015</a:t>
            </a:r>
          </a:p>
          <a:p>
            <a:endParaRPr lang="en-AU" dirty="0"/>
          </a:p>
        </p:txBody>
      </p:sp>
      <p:pic>
        <p:nvPicPr>
          <p:cNvPr id="7" name="Picture Placeholder 6"/>
          <p:cNvPicPr>
            <a:picLocks noGrp="1" noChangeAspect="1"/>
          </p:cNvPicPr>
          <p:nvPr>
            <p:ph type="pic" sz="quarter" idx="12"/>
          </p:nvPr>
        </p:nvPicPr>
        <p:blipFill rotWithShape="1">
          <a:blip r:embed="rId4" cstate="hqprint">
            <a:extLst>
              <a:ext uri="{28A0092B-C50C-407E-A947-70E740481C1C}">
                <a14:useLocalDpi xmlns:a14="http://schemas.microsoft.com/office/drawing/2010/main"/>
              </a:ext>
            </a:extLst>
          </a:blip>
          <a:srcRect l="-133" r="-370"/>
          <a:stretch/>
        </p:blipFill>
        <p:spPr>
          <a:xfrm>
            <a:off x="4572000" y="1960443"/>
            <a:ext cx="4413280" cy="3047182"/>
          </a:xfrm>
          <a:prstGeom prst="rect">
            <a:avLst/>
          </a:prstGeom>
        </p:spPr>
      </p:pic>
    </p:spTree>
    <p:extLst>
      <p:ext uri="{BB962C8B-B14F-4D97-AF65-F5344CB8AC3E}">
        <p14:creationId xmlns:p14="http://schemas.microsoft.com/office/powerpoint/2010/main" val="128242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780" y="413792"/>
            <a:ext cx="7956748" cy="1143000"/>
          </a:xfrm>
        </p:spPr>
        <p:txBody>
          <a:bodyPr/>
          <a:lstStyle/>
          <a:p>
            <a:r>
              <a:rPr lang="en-AU" sz="3800" dirty="0">
                <a:solidFill>
                  <a:srgbClr val="E78E23"/>
                </a:solidFill>
              </a:rPr>
              <a:t>Uncle Richard’s story</a:t>
            </a:r>
          </a:p>
        </p:txBody>
      </p:sp>
      <p:sp>
        <p:nvSpPr>
          <p:cNvPr id="3" name="Text Placeholder 2"/>
          <p:cNvSpPr>
            <a:spLocks noGrp="1"/>
          </p:cNvSpPr>
          <p:nvPr>
            <p:ph type="body" sz="quarter" idx="10"/>
          </p:nvPr>
        </p:nvSpPr>
        <p:spPr>
          <a:xfrm>
            <a:off x="539552" y="1323192"/>
            <a:ext cx="4032448" cy="4324858"/>
          </a:xfrm>
        </p:spPr>
        <p:txBody>
          <a:bodyPr/>
          <a:lstStyle/>
          <a:p>
            <a:r>
              <a:rPr lang="en-AU" dirty="0"/>
              <a:t>Many years ago when he was just eight years old, Uncle Richard was taken from his parents. He was kidnapped as part of The Stolen Generation policies. </a:t>
            </a:r>
          </a:p>
          <a:p>
            <a:endParaRPr lang="en-AU" dirty="0"/>
          </a:p>
          <a:p>
            <a:r>
              <a:rPr lang="en-AU" dirty="0"/>
              <a:t>Uncle Richard had to live with other First Australian children in a house for boys called Kinchela Boys Home (KBH).</a:t>
            </a:r>
          </a:p>
          <a:p>
            <a:endParaRPr lang="en-AU" dirty="0"/>
          </a:p>
          <a:p>
            <a:r>
              <a:rPr lang="en-AU" dirty="0"/>
              <a:t>He was not allowed to speak his language or use his name. He was referred to by a number. The managers were cruel and abusive. He missed his family. He was desperately unhappy.</a:t>
            </a:r>
          </a:p>
        </p:txBody>
      </p:sp>
      <p:sp>
        <p:nvSpPr>
          <p:cNvPr id="4" name="Text Placeholder 3"/>
          <p:cNvSpPr>
            <a:spLocks noGrp="1"/>
          </p:cNvSpPr>
          <p:nvPr>
            <p:ph type="body" sz="quarter" idx="11"/>
          </p:nvPr>
        </p:nvSpPr>
        <p:spPr>
          <a:xfrm>
            <a:off x="4787900" y="4924689"/>
            <a:ext cx="3708399" cy="346841"/>
          </a:xfrm>
        </p:spPr>
        <p:txBody>
          <a:bodyPr/>
          <a:lstStyle/>
          <a:p>
            <a:r>
              <a:rPr lang="en-AU" dirty="0"/>
              <a:t>Kinchela Boys Home (KBH) Survivor, Uncle Richard</a:t>
            </a:r>
          </a:p>
          <a:p>
            <a:r>
              <a:rPr lang="en-AU" dirty="0"/>
              <a:t>Credit: Caritas Australia</a:t>
            </a:r>
          </a:p>
        </p:txBody>
      </p:sp>
      <p:pic>
        <p:nvPicPr>
          <p:cNvPr id="6" name="Picture Placeholder 5"/>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t="-318"/>
          <a:stretch/>
        </p:blipFill>
        <p:spPr>
          <a:xfrm>
            <a:off x="4787900" y="1331913"/>
            <a:ext cx="3708400" cy="3395662"/>
          </a:xfrm>
        </p:spPr>
      </p:pic>
    </p:spTree>
    <p:extLst>
      <p:ext uri="{BB962C8B-B14F-4D97-AF65-F5344CB8AC3E}">
        <p14:creationId xmlns:p14="http://schemas.microsoft.com/office/powerpoint/2010/main" val="3672078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Placeholder 4"/>
          <p:cNvSpPr>
            <a:spLocks noGrp="1"/>
          </p:cNvSpPr>
          <p:nvPr>
            <p:ph type="body" sz="quarter" idx="10"/>
          </p:nvPr>
        </p:nvSpPr>
        <p:spPr bwMode="auto">
          <a:xfrm>
            <a:off x="431638" y="1238250"/>
            <a:ext cx="8217061" cy="434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sz="1600" b="1" dirty="0">
                <a:latin typeface="Arial" panose="020B0604020202020204" pitchFamily="34" charset="0"/>
                <a:cs typeface="Arial" panose="020B0604020202020204" pitchFamily="34" charset="0"/>
              </a:rPr>
              <a:t>How to use this resource:</a:t>
            </a:r>
          </a:p>
          <a:p>
            <a:pPr eaLnBrk="1" hangingPunct="1">
              <a:tabLst>
                <a:tab pos="3227388" algn="l"/>
              </a:tabLst>
            </a:pPr>
            <a:r>
              <a:rPr lang="en-AU" altLang="en-US" sz="1600" dirty="0">
                <a:latin typeface="Arial" panose="020B0604020202020204" pitchFamily="34" charset="0"/>
                <a:cs typeface="Arial" panose="020B0604020202020204" pitchFamily="34" charset="0"/>
              </a:rPr>
              <a:t>This slide deck is intended for use in a classroom presentation to students. </a:t>
            </a:r>
          </a:p>
          <a:p>
            <a:pPr eaLnBrk="1" hangingPunct="1">
              <a:tabLst>
                <a:tab pos="3227388" algn="l"/>
              </a:tabLst>
            </a:pPr>
            <a:r>
              <a:rPr lang="en-AU" altLang="en-US" sz="1600" dirty="0">
                <a:latin typeface="Arial" panose="020B0604020202020204" pitchFamily="34" charset="0"/>
                <a:cs typeface="Arial" panose="020B0604020202020204" pitchFamily="34" charset="0"/>
              </a:rPr>
              <a:t>Additional information for teachers are in the ‘Notes’ section of this </a:t>
            </a:r>
            <a:r>
              <a:rPr lang="en-AU" altLang="en-US" sz="1600" dirty="0" smtClean="0">
                <a:latin typeface="Arial" panose="020B0604020202020204" pitchFamily="34" charset="0"/>
                <a:cs typeface="Arial" panose="020B0604020202020204" pitchFamily="34" charset="0"/>
              </a:rPr>
              <a:t>PowerPoint. </a:t>
            </a:r>
            <a:endParaRPr lang="en-AU" altLang="en-US" sz="1600" dirty="0">
              <a:latin typeface="Arial" panose="020B0604020202020204" pitchFamily="34" charset="0"/>
              <a:cs typeface="Arial" panose="020B0604020202020204" pitchFamily="34" charset="0"/>
            </a:endParaRPr>
          </a:p>
          <a:p>
            <a:pPr eaLnBrk="1" hangingPunct="1">
              <a:tabLst>
                <a:tab pos="3227388" algn="l"/>
              </a:tabLst>
            </a:pPr>
            <a:endParaRPr lang="en-AU" altLang="en-US" sz="1600" dirty="0">
              <a:latin typeface="Arial" panose="020B0604020202020204" pitchFamily="34" charset="0"/>
              <a:cs typeface="Arial" panose="020B0604020202020204" pitchFamily="34" charset="0"/>
            </a:endParaRPr>
          </a:p>
          <a:p>
            <a:pPr eaLnBrk="1" hangingPunct="1">
              <a:tabLst>
                <a:tab pos="3227388" algn="l"/>
              </a:tabLst>
            </a:pPr>
            <a:r>
              <a:rPr lang="en-AU" altLang="en-US" sz="1600" b="1" dirty="0">
                <a:latin typeface="Arial" panose="020B0604020202020204" pitchFamily="34" charset="0"/>
                <a:cs typeface="Arial" panose="020B0604020202020204" pitchFamily="34" charset="0"/>
              </a:rPr>
              <a:t>Copyright Information</a:t>
            </a:r>
          </a:p>
          <a:p>
            <a:pPr eaLnBrk="1" hangingPunct="1">
              <a:tabLst>
                <a:tab pos="3227388" algn="l"/>
              </a:tabLst>
            </a:pPr>
            <a:r>
              <a:rPr lang="en-AU" altLang="en-US" sz="1600" dirty="0">
                <a:latin typeface="Arial" panose="020B0604020202020204" pitchFamily="34" charset="0"/>
                <a:cs typeface="Arial" panose="020B0604020202020204" pitchFamily="34" charset="0"/>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a:t>
            </a:r>
          </a:p>
          <a:p>
            <a:pPr eaLnBrk="1" hangingPunct="1">
              <a:tabLst>
                <a:tab pos="3227388" algn="l"/>
              </a:tabLst>
            </a:pPr>
            <a:r>
              <a:rPr lang="en-AU" altLang="en-US" sz="1600" dirty="0">
                <a:latin typeface="Arial" panose="020B0604020202020204" pitchFamily="34" charset="0"/>
                <a:cs typeface="Arial" panose="020B0604020202020204" pitchFamily="34" charset="0"/>
              </a:rPr>
              <a:t>If you do edit this presentation, please ensure content and photos from this resources remain with the appropriate credit to Caritas Australia and the photographers. </a:t>
            </a:r>
          </a:p>
          <a:p>
            <a:pPr eaLnBrk="1" hangingPunct="1">
              <a:tabLst>
                <a:tab pos="3227388" algn="l"/>
              </a:tabLst>
            </a:pPr>
            <a:endParaRPr lang="en-AU" altLang="en-US" sz="1600" dirty="0">
              <a:latin typeface="Arial" panose="020B0604020202020204" pitchFamily="34" charset="0"/>
              <a:cs typeface="Arial" panose="020B0604020202020204" pitchFamily="34" charset="0"/>
            </a:endParaRPr>
          </a:p>
          <a:p>
            <a:r>
              <a:rPr lang="en-US" sz="1600" b="1" dirty="0"/>
              <a:t>Links to external sites </a:t>
            </a:r>
          </a:p>
          <a:p>
            <a:r>
              <a:rPr lang="en-US" sz="1600" dirty="0"/>
              <a:t>This </a:t>
            </a:r>
            <a:r>
              <a:rPr lang="en-US" sz="1600" dirty="0" smtClean="0"/>
              <a:t>resource </a:t>
            </a:r>
            <a:r>
              <a:rPr lang="en-US" sz="1600" dirty="0"/>
              <a:t>contains links to external web sites. Caritas Australia takes no responsibility for the content of such sites, nor do links to such sites imply endorsement of the views expressed therein. External links are provided for informational purposes only. </a:t>
            </a:r>
          </a:p>
          <a:p>
            <a:pPr eaLnBrk="1" hangingPunct="1"/>
            <a:endParaRPr lang="en-AU" altLang="en-US" sz="1600" b="1" dirty="0">
              <a:latin typeface="Arial" panose="020B0604020202020204" pitchFamily="34" charset="0"/>
              <a:cs typeface="Arial" panose="020B0604020202020204" pitchFamily="34" charset="0"/>
            </a:endParaRPr>
          </a:p>
        </p:txBody>
      </p:sp>
      <p:sp>
        <p:nvSpPr>
          <p:cNvPr id="7" name="Title 2"/>
          <p:cNvSpPr>
            <a:spLocks noGrp="1"/>
          </p:cNvSpPr>
          <p:nvPr>
            <p:ph type="title"/>
          </p:nvPr>
        </p:nvSpPr>
        <p:spPr>
          <a:xfrm>
            <a:off x="323528" y="413792"/>
            <a:ext cx="8172772" cy="678629"/>
          </a:xfrm>
        </p:spPr>
        <p:txBody>
          <a:bodyPr/>
          <a:lstStyle/>
          <a:p>
            <a:r>
              <a:rPr lang="en-AU" sz="3800" dirty="0">
                <a:solidFill>
                  <a:srgbClr val="E78E23"/>
                </a:solidFill>
              </a:rPr>
              <a:t>teacher information</a:t>
            </a:r>
          </a:p>
        </p:txBody>
      </p:sp>
    </p:spTree>
    <p:extLst>
      <p:ext uri="{BB962C8B-B14F-4D97-AF65-F5344CB8AC3E}">
        <p14:creationId xmlns:p14="http://schemas.microsoft.com/office/powerpoint/2010/main" val="4287999120"/>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800" dirty="0">
                <a:solidFill>
                  <a:srgbClr val="E78E23"/>
                </a:solidFill>
              </a:rPr>
              <a:t>Uncle Richard’s story</a:t>
            </a:r>
          </a:p>
        </p:txBody>
      </p:sp>
      <p:sp>
        <p:nvSpPr>
          <p:cNvPr id="3" name="Text Placeholder 2"/>
          <p:cNvSpPr>
            <a:spLocks noGrp="1"/>
          </p:cNvSpPr>
          <p:nvPr>
            <p:ph type="body" sz="quarter" idx="10"/>
          </p:nvPr>
        </p:nvSpPr>
        <p:spPr/>
        <p:txBody>
          <a:bodyPr/>
          <a:lstStyle/>
          <a:p>
            <a:r>
              <a:rPr lang="en-AU" dirty="0"/>
              <a:t>All KBH boys were assigned numbers and were prohibited from using their names.</a:t>
            </a:r>
          </a:p>
          <a:p>
            <a:endParaRPr lang="en-AU" dirty="0"/>
          </a:p>
          <a:p>
            <a:r>
              <a:rPr lang="en-AU" dirty="0"/>
              <a:t>Uncle Richard will never forget the terrible times and the brutal managers.</a:t>
            </a:r>
          </a:p>
          <a:p>
            <a:endParaRPr lang="en-AU" dirty="0"/>
          </a:p>
          <a:p>
            <a:r>
              <a:rPr lang="en-AU" dirty="0"/>
              <a:t>He was very angry when he finally left KBH. He had lost so much. Not only his family, but his language, his mob and his country. He also lost his identity.</a:t>
            </a:r>
          </a:p>
        </p:txBody>
      </p:sp>
      <p:sp>
        <p:nvSpPr>
          <p:cNvPr id="10" name="Freeform 1"/>
          <p:cNvSpPr>
            <a:spLocks noChangeArrowheads="1"/>
          </p:cNvSpPr>
          <p:nvPr/>
        </p:nvSpPr>
        <p:spPr bwMode="auto">
          <a:xfrm>
            <a:off x="4776395" y="1556791"/>
            <a:ext cx="4023360" cy="359612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78E23"/>
          </a:solidFill>
          <a:ln>
            <a:noFill/>
          </a:ln>
          <a:effectLst/>
        </p:spPr>
        <p:txBody>
          <a:bodyPr wrap="none" anchor="ctr"/>
          <a:lstStyle/>
          <a:p>
            <a:endParaRPr lang="en-US" dirty="0"/>
          </a:p>
        </p:txBody>
      </p:sp>
      <p:pic>
        <p:nvPicPr>
          <p:cNvPr id="4" name="Picture 3"/>
          <p:cNvPicPr>
            <a:picLocks noChangeAspect="1"/>
          </p:cNvPicPr>
          <p:nvPr/>
        </p:nvPicPr>
        <p:blipFill>
          <a:blip r:embed="rId3"/>
          <a:stretch>
            <a:fillRect/>
          </a:stretch>
        </p:blipFill>
        <p:spPr>
          <a:xfrm>
            <a:off x="4736593" y="1721043"/>
            <a:ext cx="4102964" cy="3346994"/>
          </a:xfrm>
          <a:prstGeom prst="rect">
            <a:avLst/>
          </a:prstGeom>
        </p:spPr>
      </p:pic>
    </p:spTree>
    <p:extLst>
      <p:ext uri="{BB962C8B-B14F-4D97-AF65-F5344CB8AC3E}">
        <p14:creationId xmlns:p14="http://schemas.microsoft.com/office/powerpoint/2010/main" val="3622867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800" dirty="0">
                <a:solidFill>
                  <a:srgbClr val="E78E23"/>
                </a:solidFill>
              </a:rPr>
              <a:t>Uncle Richard’s story</a:t>
            </a:r>
          </a:p>
        </p:txBody>
      </p:sp>
      <p:sp>
        <p:nvSpPr>
          <p:cNvPr id="3" name="Text Placeholder 2"/>
          <p:cNvSpPr>
            <a:spLocks noGrp="1"/>
          </p:cNvSpPr>
          <p:nvPr>
            <p:ph type="body" sz="quarter" idx="10"/>
          </p:nvPr>
        </p:nvSpPr>
        <p:spPr>
          <a:xfrm>
            <a:off x="539552" y="1441525"/>
            <a:ext cx="4032448" cy="3886241"/>
          </a:xfrm>
        </p:spPr>
        <p:txBody>
          <a:bodyPr/>
          <a:lstStyle/>
          <a:p>
            <a:r>
              <a:rPr lang="en-AU" dirty="0"/>
              <a:t>Uncle Richard was denied his family, his identity and his Aboriginal culture: “They just kept saying, you’re white, not black,” Uncle Richard says. </a:t>
            </a:r>
          </a:p>
          <a:p>
            <a:endParaRPr lang="en-AU" dirty="0"/>
          </a:p>
          <a:p>
            <a:r>
              <a:rPr lang="en-AU" dirty="0"/>
              <a:t>His life spiralled out of control. He was lost. </a:t>
            </a:r>
          </a:p>
          <a:p>
            <a:endParaRPr lang="en-AU" dirty="0"/>
          </a:p>
          <a:p>
            <a:r>
              <a:rPr lang="en-AU" dirty="0"/>
              <a:t>He tried to get his life together. He began to paint. And through his art he told his story – the story of his life at the Kinchela Boys Home and of the effect it had on him. He studied Fine Art, gained a degree and now teaches art.</a:t>
            </a:r>
          </a:p>
        </p:txBody>
      </p:sp>
      <p:sp>
        <p:nvSpPr>
          <p:cNvPr id="7" name="Text Placeholder 6"/>
          <p:cNvSpPr>
            <a:spLocks noGrp="1"/>
          </p:cNvSpPr>
          <p:nvPr>
            <p:ph type="body" sz="quarter" idx="11"/>
          </p:nvPr>
        </p:nvSpPr>
        <p:spPr>
          <a:xfrm>
            <a:off x="4787899" y="4935448"/>
            <a:ext cx="3708399" cy="346841"/>
          </a:xfrm>
        </p:spPr>
        <p:txBody>
          <a:bodyPr/>
          <a:lstStyle/>
          <a:p>
            <a:r>
              <a:rPr lang="en-AU" dirty="0"/>
              <a:t>Kinchela Boys Home (KBH) Survivor, Uncle Richard working on his painting of the Good Samaritan.  </a:t>
            </a:r>
          </a:p>
          <a:p>
            <a:r>
              <a:rPr lang="en-AU" dirty="0"/>
              <a:t>Credit: Caritas Australia</a:t>
            </a:r>
          </a:p>
        </p:txBody>
      </p:sp>
      <p:pic>
        <p:nvPicPr>
          <p:cNvPr id="6" name="Picture Placeholder 5"/>
          <p:cNvPicPr>
            <a:picLocks noGrp="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xfrm rot="5400000">
            <a:off x="4944898" y="1284925"/>
            <a:ext cx="3394800" cy="3708000"/>
          </a:xfrm>
        </p:spPr>
      </p:pic>
    </p:spTree>
    <p:extLst>
      <p:ext uri="{BB962C8B-B14F-4D97-AF65-F5344CB8AC3E}">
        <p14:creationId xmlns:p14="http://schemas.microsoft.com/office/powerpoint/2010/main" val="1903719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AU" sz="3800" dirty="0">
                <a:solidFill>
                  <a:srgbClr val="E78E23"/>
                </a:solidFill>
              </a:rPr>
              <a:t>Uncle Richard’s story</a:t>
            </a:r>
          </a:p>
        </p:txBody>
      </p:sp>
      <p:sp>
        <p:nvSpPr>
          <p:cNvPr id="3" name="Text Placeholder 2"/>
          <p:cNvSpPr>
            <a:spLocks noGrp="1"/>
          </p:cNvSpPr>
          <p:nvPr>
            <p:ph type="body" sz="quarter" idx="10"/>
          </p:nvPr>
        </p:nvSpPr>
        <p:spPr>
          <a:xfrm>
            <a:off x="539551" y="1271547"/>
            <a:ext cx="4248345" cy="3886241"/>
          </a:xfrm>
          <a:prstGeom prst="rect">
            <a:avLst/>
          </a:prstGeom>
        </p:spPr>
        <p:txBody>
          <a:bodyPr/>
          <a:lstStyle/>
          <a:p>
            <a:r>
              <a:rPr lang="en-AU" dirty="0"/>
              <a:t>Uncle Richard joined Kinchela Boys Home Aboriginal Corporation (KBHAC); a group made up of men who were in the home with him. </a:t>
            </a:r>
          </a:p>
          <a:p>
            <a:endParaRPr lang="en-AU" dirty="0"/>
          </a:p>
          <a:p>
            <a:r>
              <a:rPr lang="en-AU" dirty="0"/>
              <a:t>To support their friends, they listen to each other’s stories as they deal with the hurt and loss they have experienced. </a:t>
            </a:r>
          </a:p>
          <a:p>
            <a:endParaRPr lang="en-AU" dirty="0"/>
          </a:p>
          <a:p>
            <a:r>
              <a:rPr lang="en-AU" dirty="0"/>
              <a:t>Uncle Richard and his friends tell their stories to young people and old people. He will never forget what happened. Uncle Richard and his friends try to be role models for First  Australian children helping them to be happy and proud of who they are.</a:t>
            </a:r>
          </a:p>
        </p:txBody>
      </p:sp>
      <p:sp>
        <p:nvSpPr>
          <p:cNvPr id="4" name="Text Placeholder 3"/>
          <p:cNvSpPr>
            <a:spLocks noGrp="1"/>
          </p:cNvSpPr>
          <p:nvPr>
            <p:ph type="body" sz="quarter" idx="11"/>
          </p:nvPr>
        </p:nvSpPr>
        <p:spPr>
          <a:xfrm>
            <a:off x="4884821" y="4803177"/>
            <a:ext cx="3708399" cy="346841"/>
          </a:xfrm>
        </p:spPr>
        <p:txBody>
          <a:bodyPr/>
          <a:lstStyle/>
          <a:p>
            <a:r>
              <a:rPr lang="en-AU" dirty="0"/>
              <a:t>Traditional smoking ceremony performed at a KBHAC  gathering of Kinchela Boys Home (KBH)  survivors and their families in Kempsey, NSW. Credit: Caritas Australia</a:t>
            </a:r>
          </a:p>
        </p:txBody>
      </p:sp>
      <p:pic>
        <p:nvPicPr>
          <p:cNvPr id="6" name="Picture Placeholder 5"/>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a:xfrm>
            <a:off x="4932279" y="1271547"/>
            <a:ext cx="3708400" cy="3395663"/>
          </a:xfrm>
          <a:prstGeom prst="rect">
            <a:avLst/>
          </a:prstGeom>
        </p:spPr>
      </p:pic>
    </p:spTree>
    <p:extLst>
      <p:ext uri="{BB962C8B-B14F-4D97-AF65-F5344CB8AC3E}">
        <p14:creationId xmlns:p14="http://schemas.microsoft.com/office/powerpoint/2010/main" val="3713859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800" dirty="0">
                <a:solidFill>
                  <a:srgbClr val="E78E23"/>
                </a:solidFill>
              </a:rPr>
              <a:t>Uncle Richard’s story</a:t>
            </a:r>
          </a:p>
        </p:txBody>
      </p:sp>
      <p:sp>
        <p:nvSpPr>
          <p:cNvPr id="3" name="Text Placeholder 2"/>
          <p:cNvSpPr>
            <a:spLocks noGrp="1"/>
          </p:cNvSpPr>
          <p:nvPr>
            <p:ph type="body" sz="quarter" idx="10"/>
          </p:nvPr>
        </p:nvSpPr>
        <p:spPr>
          <a:xfrm>
            <a:off x="539552" y="1323192"/>
            <a:ext cx="4032448" cy="4324858"/>
          </a:xfrm>
        </p:spPr>
        <p:txBody>
          <a:bodyPr/>
          <a:lstStyle/>
          <a:p>
            <a:r>
              <a:rPr lang="en-AU" dirty="0"/>
              <a:t>One of Uncle Richard’s paintings is about the story of the Good Samaritan. It shows an indigenous man helping a white man. </a:t>
            </a:r>
          </a:p>
          <a:p>
            <a:endParaRPr lang="en-AU" dirty="0"/>
          </a:p>
          <a:p>
            <a:r>
              <a:rPr lang="en-AU" dirty="0"/>
              <a:t>Uncle Richard says it signifies that Australian Indigenous people have always been good neighbours. </a:t>
            </a:r>
          </a:p>
          <a:p>
            <a:endParaRPr lang="en-AU" dirty="0"/>
          </a:p>
          <a:p>
            <a:r>
              <a:rPr lang="en-AU" dirty="0"/>
              <a:t>When you support Caritas Australia you are walking with Uncle Richard and his brothers as they strive to live their lives to the full.</a:t>
            </a:r>
          </a:p>
        </p:txBody>
      </p:sp>
      <p:sp>
        <p:nvSpPr>
          <p:cNvPr id="4" name="Text Placeholder 3"/>
          <p:cNvSpPr>
            <a:spLocks noGrp="1"/>
          </p:cNvSpPr>
          <p:nvPr>
            <p:ph type="body" sz="quarter" idx="11"/>
          </p:nvPr>
        </p:nvSpPr>
        <p:spPr>
          <a:xfrm>
            <a:off x="4787900" y="4876665"/>
            <a:ext cx="3708399" cy="346841"/>
          </a:xfrm>
        </p:spPr>
        <p:txBody>
          <a:bodyPr/>
          <a:lstStyle/>
          <a:p>
            <a:r>
              <a:rPr lang="en-AU" dirty="0"/>
              <a:t>Kinchela Boys Home (KBH) Survivor, Uncle Richard working on his painting of the Good Samaritan.  </a:t>
            </a:r>
          </a:p>
          <a:p>
            <a:r>
              <a:rPr lang="en-AU" dirty="0"/>
              <a:t>Credit: Caritas Australia</a:t>
            </a:r>
          </a:p>
          <a:p>
            <a:endParaRPr lang="en-AU" dirty="0"/>
          </a:p>
        </p:txBody>
      </p:sp>
      <p:pic>
        <p:nvPicPr>
          <p:cNvPr id="6" name="Picture Placeholder 5"/>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a:xfrm>
            <a:off x="4787900" y="1331913"/>
            <a:ext cx="3708400" cy="3395662"/>
          </a:xfrm>
        </p:spPr>
      </p:pic>
    </p:spTree>
    <p:extLst>
      <p:ext uri="{BB962C8B-B14F-4D97-AF65-F5344CB8AC3E}">
        <p14:creationId xmlns:p14="http://schemas.microsoft.com/office/powerpoint/2010/main" val="3478599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800" dirty="0">
                <a:solidFill>
                  <a:srgbClr val="E78E23"/>
                </a:solidFill>
              </a:rPr>
              <a:t>discuss</a:t>
            </a:r>
          </a:p>
        </p:txBody>
      </p:sp>
      <p:sp>
        <p:nvSpPr>
          <p:cNvPr id="3" name="Text Placeholder 2"/>
          <p:cNvSpPr>
            <a:spLocks noGrp="1"/>
          </p:cNvSpPr>
          <p:nvPr>
            <p:ph type="body" sz="quarter" idx="10"/>
          </p:nvPr>
        </p:nvSpPr>
        <p:spPr/>
        <p:txBody>
          <a:bodyPr/>
          <a:lstStyle/>
          <a:p>
            <a:r>
              <a:rPr lang="en-AU" sz="2400" dirty="0"/>
              <a:t>What made uncle Richard’s life challenging? </a:t>
            </a:r>
          </a:p>
          <a:p>
            <a:endParaRPr lang="en-AU" sz="1000" dirty="0"/>
          </a:p>
          <a:p>
            <a:r>
              <a:rPr lang="en-AU" sz="2400" dirty="0"/>
              <a:t>What caused positive changes in his life? </a:t>
            </a:r>
          </a:p>
          <a:p>
            <a:endParaRPr lang="en-AU" sz="1000" dirty="0"/>
          </a:p>
          <a:p>
            <a:r>
              <a:rPr lang="en-AU" sz="2400" dirty="0"/>
              <a:t>How did Caritas Australia contribute? </a:t>
            </a:r>
          </a:p>
          <a:p>
            <a:endParaRPr lang="en-AU" sz="1000" dirty="0"/>
          </a:p>
          <a:p>
            <a:r>
              <a:rPr lang="en-AU" sz="2400" dirty="0"/>
              <a:t>Where do you see solidarity demonstrated in Uncle Richard’s story? </a:t>
            </a:r>
          </a:p>
        </p:txBody>
      </p:sp>
      <p:sp>
        <p:nvSpPr>
          <p:cNvPr id="12" name="Cloud Callout 11"/>
          <p:cNvSpPr/>
          <p:nvPr/>
        </p:nvSpPr>
        <p:spPr bwMode="auto">
          <a:xfrm>
            <a:off x="4572000" y="978946"/>
            <a:ext cx="4410635" cy="3463962"/>
          </a:xfrm>
          <a:prstGeom prst="cloudCallout">
            <a:avLst>
              <a:gd name="adj1" fmla="val -46863"/>
              <a:gd name="adj2" fmla="val 58869"/>
            </a:avLst>
          </a:prstGeom>
          <a:solidFill>
            <a:schemeClr val="bg1"/>
          </a:solidFill>
          <a:ln w="28575">
            <a:solidFill>
              <a:srgbClr val="E78E23"/>
            </a:solidFill>
          </a:ln>
          <a:effectLst/>
        </p:spPr>
        <p:txBody>
          <a:bodyPr wrap="none" rtlCol="0" anchor="ctr"/>
          <a:lstStyle/>
          <a:p>
            <a:pPr algn="ctr"/>
            <a:endParaRPr lang="en-AU"/>
          </a:p>
        </p:txBody>
      </p:sp>
      <p:pic>
        <p:nvPicPr>
          <p:cNvPr id="4" name="Picture 3"/>
          <p:cNvPicPr>
            <a:picLocks noChangeAspect="1"/>
          </p:cNvPicPr>
          <p:nvPr/>
        </p:nvPicPr>
        <p:blipFill>
          <a:blip r:embed="rId3"/>
          <a:stretch>
            <a:fillRect/>
          </a:stretch>
        </p:blipFill>
        <p:spPr>
          <a:xfrm>
            <a:off x="5179094" y="1437019"/>
            <a:ext cx="3560373" cy="2267909"/>
          </a:xfrm>
          <a:prstGeom prst="rect">
            <a:avLst/>
          </a:prstGeom>
        </p:spPr>
      </p:pic>
    </p:spTree>
    <p:extLst>
      <p:ext uri="{BB962C8B-B14F-4D97-AF65-F5344CB8AC3E}">
        <p14:creationId xmlns:p14="http://schemas.microsoft.com/office/powerpoint/2010/main" val="856854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849" y="438506"/>
            <a:ext cx="8224449" cy="1143000"/>
          </a:xfrm>
        </p:spPr>
        <p:txBody>
          <a:bodyPr/>
          <a:lstStyle/>
          <a:p>
            <a:r>
              <a:rPr lang="en-AU" sz="3800" dirty="0">
                <a:solidFill>
                  <a:srgbClr val="E78E23"/>
                </a:solidFill>
              </a:rPr>
              <a:t>More stories</a:t>
            </a:r>
          </a:p>
        </p:txBody>
      </p:sp>
      <p:sp>
        <p:nvSpPr>
          <p:cNvPr id="3" name="Text Placeholder 2"/>
          <p:cNvSpPr>
            <a:spLocks noGrp="1"/>
          </p:cNvSpPr>
          <p:nvPr>
            <p:ph type="body" sz="quarter" idx="10"/>
          </p:nvPr>
        </p:nvSpPr>
        <p:spPr>
          <a:xfrm>
            <a:off x="271850" y="1951793"/>
            <a:ext cx="4139730" cy="3886241"/>
          </a:xfrm>
        </p:spPr>
        <p:txBody>
          <a:bodyPr/>
          <a:lstStyle/>
          <a:p>
            <a:r>
              <a:rPr lang="en-AU" dirty="0"/>
              <a:t>The quotes on the following slides are from other survivors of the Kinchela Boys Home. </a:t>
            </a:r>
          </a:p>
          <a:p>
            <a:endParaRPr lang="en-AU" dirty="0"/>
          </a:p>
          <a:p>
            <a:r>
              <a:rPr lang="en-AU" dirty="0"/>
              <a:t>These help us to understand more about what it was like growing up in institutions like the Kinchela Boys Home. </a:t>
            </a:r>
          </a:p>
          <a:p>
            <a:endParaRPr lang="en-AU" dirty="0"/>
          </a:p>
          <a:p>
            <a:endParaRPr lang="en-AU" dirty="0"/>
          </a:p>
          <a:p>
            <a:endParaRPr lang="en-AU" dirty="0"/>
          </a:p>
        </p:txBody>
      </p:sp>
      <p:sp>
        <p:nvSpPr>
          <p:cNvPr id="4" name="Text Placeholder 3"/>
          <p:cNvSpPr>
            <a:spLocks noGrp="1"/>
          </p:cNvSpPr>
          <p:nvPr>
            <p:ph type="body" sz="quarter" idx="11"/>
          </p:nvPr>
        </p:nvSpPr>
        <p:spPr>
          <a:xfrm>
            <a:off x="4572000" y="5249409"/>
            <a:ext cx="4413280" cy="346841"/>
          </a:xfrm>
        </p:spPr>
        <p:txBody>
          <a:bodyPr/>
          <a:lstStyle/>
          <a:p>
            <a:r>
              <a:rPr lang="en-AU" dirty="0"/>
              <a:t>Kinchela Boys Home (KBH) Survivors at the tree, near the site of Kinchela Boys Home in Kempsey. Photo credit: Peter </a:t>
            </a:r>
            <a:r>
              <a:rPr lang="en-AU" dirty="0" err="1"/>
              <a:t>Solness</a:t>
            </a:r>
            <a:r>
              <a:rPr lang="en-AU" dirty="0"/>
              <a:t> 2015</a:t>
            </a:r>
          </a:p>
          <a:p>
            <a:endParaRPr lang="en-AU" dirty="0"/>
          </a:p>
        </p:txBody>
      </p:sp>
      <p:pic>
        <p:nvPicPr>
          <p:cNvPr id="7" name="Picture Placeholder 6"/>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133" r="-370"/>
          <a:stretch/>
        </p:blipFill>
        <p:spPr>
          <a:xfrm>
            <a:off x="4572000" y="1960443"/>
            <a:ext cx="4413280" cy="3047182"/>
          </a:xfrm>
          <a:prstGeom prst="rect">
            <a:avLst/>
          </a:prstGeom>
        </p:spPr>
      </p:pic>
    </p:spTree>
    <p:extLst>
      <p:ext uri="{BB962C8B-B14F-4D97-AF65-F5344CB8AC3E}">
        <p14:creationId xmlns:p14="http://schemas.microsoft.com/office/powerpoint/2010/main" val="957911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96389" y="1476103"/>
            <a:ext cx="8419306" cy="4395597"/>
          </a:xfrm>
          <a:prstGeom prst="rect">
            <a:avLst/>
          </a:prstGeom>
        </p:spPr>
      </p:pic>
    </p:spTree>
    <p:extLst>
      <p:ext uri="{BB962C8B-B14F-4D97-AF65-F5344CB8AC3E}">
        <p14:creationId xmlns:p14="http://schemas.microsoft.com/office/powerpoint/2010/main" val="2679288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9667" y="1382705"/>
            <a:ext cx="8358340" cy="4493141"/>
          </a:xfrm>
          <a:prstGeom prst="rect">
            <a:avLst/>
          </a:prstGeom>
        </p:spPr>
      </p:pic>
    </p:spTree>
    <p:extLst>
      <p:ext uri="{BB962C8B-B14F-4D97-AF65-F5344CB8AC3E}">
        <p14:creationId xmlns:p14="http://schemas.microsoft.com/office/powerpoint/2010/main" val="2186226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b="8742"/>
          <a:stretch/>
        </p:blipFill>
        <p:spPr>
          <a:xfrm>
            <a:off x="237372" y="1190024"/>
            <a:ext cx="8577815" cy="4628885"/>
          </a:xfrm>
          <a:prstGeom prst="rect">
            <a:avLst/>
          </a:prstGeom>
        </p:spPr>
      </p:pic>
      <p:sp>
        <p:nvSpPr>
          <p:cNvPr id="2" name="TextBox 1"/>
          <p:cNvSpPr txBox="1"/>
          <p:nvPr/>
        </p:nvSpPr>
        <p:spPr>
          <a:xfrm>
            <a:off x="5881255" y="5818909"/>
            <a:ext cx="2815936" cy="369332"/>
          </a:xfrm>
          <a:prstGeom prst="rect">
            <a:avLst/>
          </a:prstGeom>
          <a:noFill/>
        </p:spPr>
        <p:txBody>
          <a:bodyPr wrap="square" rtlCol="0">
            <a:spAutoFit/>
          </a:bodyPr>
          <a:lstStyle/>
          <a:p>
            <a:pPr algn="r"/>
            <a:r>
              <a:rPr lang="en-AU" dirty="0"/>
              <a:t>KBH survivor</a:t>
            </a:r>
          </a:p>
        </p:txBody>
      </p:sp>
    </p:spTree>
    <p:extLst>
      <p:ext uri="{BB962C8B-B14F-4D97-AF65-F5344CB8AC3E}">
        <p14:creationId xmlns:p14="http://schemas.microsoft.com/office/powerpoint/2010/main" val="3846104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9409" y="1126826"/>
            <a:ext cx="8285182" cy="5114987"/>
          </a:xfrm>
          <a:prstGeom prst="rect">
            <a:avLst/>
          </a:prstGeom>
        </p:spPr>
      </p:pic>
    </p:spTree>
    <p:extLst>
      <p:ext uri="{BB962C8B-B14F-4D97-AF65-F5344CB8AC3E}">
        <p14:creationId xmlns:p14="http://schemas.microsoft.com/office/powerpoint/2010/main" val="155292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3334" y="248692"/>
            <a:ext cx="8172772" cy="678629"/>
          </a:xfrm>
        </p:spPr>
        <p:txBody>
          <a:bodyPr/>
          <a:lstStyle/>
          <a:p>
            <a:r>
              <a:rPr lang="en-AU" sz="3800" dirty="0">
                <a:solidFill>
                  <a:srgbClr val="E78E23"/>
                </a:solidFill>
              </a:rPr>
              <a:t>Curriculum links</a:t>
            </a:r>
          </a:p>
        </p:txBody>
      </p:sp>
      <p:graphicFrame>
        <p:nvGraphicFramePr>
          <p:cNvPr id="5" name="Table 4"/>
          <p:cNvGraphicFramePr>
            <a:graphicFrameLocks noGrp="1"/>
          </p:cNvGraphicFramePr>
          <p:nvPr>
            <p:extLst>
              <p:ext uri="{D42A27DB-BD31-4B8C-83A1-F6EECF244321}">
                <p14:modId xmlns:p14="http://schemas.microsoft.com/office/powerpoint/2010/main" val="1794362409"/>
              </p:ext>
            </p:extLst>
          </p:nvPr>
        </p:nvGraphicFramePr>
        <p:xfrm>
          <a:off x="308720" y="1417320"/>
          <a:ext cx="8381999" cy="5401891"/>
        </p:xfrm>
        <a:graphic>
          <a:graphicData uri="http://schemas.openxmlformats.org/drawingml/2006/table">
            <a:tbl>
              <a:tblPr/>
              <a:tblGrid>
                <a:gridCol w="4864017">
                  <a:extLst>
                    <a:ext uri="{9D8B030D-6E8A-4147-A177-3AD203B41FA5}">
                      <a16:colId xmlns:a16="http://schemas.microsoft.com/office/drawing/2014/main" val="20000"/>
                    </a:ext>
                  </a:extLst>
                </a:gridCol>
                <a:gridCol w="3517982">
                  <a:extLst>
                    <a:ext uri="{9D8B030D-6E8A-4147-A177-3AD203B41FA5}">
                      <a16:colId xmlns:a16="http://schemas.microsoft.com/office/drawing/2014/main" val="20001"/>
                    </a:ext>
                  </a:extLst>
                </a:gridCol>
              </a:tblGrid>
              <a:tr h="1569321">
                <a:tc>
                  <a:txBody>
                    <a:bodyPr/>
                    <a:lstStyle/>
                    <a:p>
                      <a:pPr marR="0" indent="0" algn="l" rtl="0">
                        <a:lnSpc>
                          <a:spcPct val="119000"/>
                        </a:lnSpc>
                        <a:spcBef>
                          <a:spcPts val="0"/>
                        </a:spcBef>
                        <a:spcAft>
                          <a:spcPts val="0"/>
                        </a:spcAft>
                      </a:pPr>
                      <a:r>
                        <a:rPr lang="en-AU" sz="1100" b="1" kern="1400" dirty="0">
                          <a:ln>
                            <a:noFill/>
                          </a:ln>
                          <a:solidFill>
                            <a:srgbClr val="E78E23"/>
                          </a:solidFill>
                          <a:effectLst/>
                          <a:latin typeface="+mn-lt"/>
                        </a:rPr>
                        <a:t>Year 6 History </a:t>
                      </a:r>
                      <a:endParaRPr lang="en-AU" sz="1100" kern="1400" dirty="0">
                        <a:ln>
                          <a:noFill/>
                        </a:ln>
                        <a:solidFill>
                          <a:srgbClr val="E78E23"/>
                        </a:solidFill>
                        <a:effectLst/>
                        <a:latin typeface="+mn-lt"/>
                      </a:endParaRPr>
                    </a:p>
                    <a:p>
                      <a:pPr marL="0" marR="0" lvl="0" indent="0" algn="l" rtl="0">
                        <a:lnSpc>
                          <a:spcPct val="119000"/>
                        </a:lnSpc>
                        <a:spcBef>
                          <a:spcPts val="0"/>
                        </a:spcBef>
                        <a:spcAft>
                          <a:spcPts val="0"/>
                        </a:spcAft>
                        <a:buFontTx/>
                        <a:buNone/>
                      </a:pPr>
                      <a:r>
                        <a:rPr lang="en-AU" sz="1100" b="1" kern="1400" dirty="0">
                          <a:ln>
                            <a:noFill/>
                          </a:ln>
                          <a:solidFill>
                            <a:schemeClr val="tx1"/>
                          </a:solidFill>
                          <a:effectLst/>
                          <a:latin typeface="+mn-lt"/>
                        </a:rPr>
                        <a:t>Experiences of Australian democracy and citizenship, including the status and rights of Aboriginal and Torres Strait Islander Peoples, migrants, women and children. (</a:t>
                      </a:r>
                      <a:r>
                        <a:rPr lang="en-AU" sz="1100" b="1" kern="1400" dirty="0">
                          <a:ln>
                            <a:noFill/>
                          </a:ln>
                          <a:solidFill>
                            <a:schemeClr val="tx1"/>
                          </a:solidFill>
                          <a:effectLst/>
                          <a:latin typeface="+mn-lt"/>
                          <a:hlinkClick r:id="rId3"/>
                        </a:rPr>
                        <a:t>ACHASSK135</a:t>
                      </a:r>
                      <a:r>
                        <a:rPr lang="en-AU" sz="1100" b="1" kern="1400" dirty="0">
                          <a:ln>
                            <a:noFill/>
                          </a:ln>
                          <a:solidFill>
                            <a:schemeClr val="tx1"/>
                          </a:solidFill>
                          <a:effectLst/>
                          <a:latin typeface="+mn-lt"/>
                        </a:rPr>
                        <a:t>)</a:t>
                      </a:r>
                    </a:p>
                    <a:p>
                      <a:pPr marL="171450" marR="0" lvl="0" indent="-171450" algn="l" rtl="0">
                        <a:lnSpc>
                          <a:spcPct val="119000"/>
                        </a:lnSpc>
                        <a:spcBef>
                          <a:spcPts val="0"/>
                        </a:spcBef>
                        <a:spcAft>
                          <a:spcPts val="0"/>
                        </a:spcAft>
                        <a:buFont typeface="Arial" panose="020B0604020202020204" pitchFamily="34" charset="0"/>
                        <a:buChar char="•"/>
                      </a:pPr>
                      <a:r>
                        <a:rPr lang="en-AU" sz="1100" kern="1400" dirty="0">
                          <a:ln>
                            <a:noFill/>
                          </a:ln>
                          <a:solidFill>
                            <a:srgbClr val="000000"/>
                          </a:solidFill>
                          <a:effectLst/>
                          <a:latin typeface="+mn-lt"/>
                        </a:rPr>
                        <a:t>I</a:t>
                      </a:r>
                      <a:r>
                        <a:rPr lang="en-AU" sz="1100" kern="1400" dirty="0">
                          <a:ln>
                            <a:noFill/>
                          </a:ln>
                          <a:solidFill>
                            <a:srgbClr val="333333"/>
                          </a:solidFill>
                          <a:effectLst/>
                          <a:latin typeface="+mn-lt"/>
                        </a:rPr>
                        <a:t>nvestigating the lack of citizenship rights for Aboriginal Peoples and Torres Strait Islander Peoples in Australia, illustrated by controls on movement and residence, the forcible removal of children from their families leading to the Stolen Generations, and poor pay and working conditions.</a:t>
                      </a:r>
                    </a:p>
                    <a:p>
                      <a:pPr marL="171450" marR="0" lvl="0" indent="-171450" algn="l" rtl="0">
                        <a:lnSpc>
                          <a:spcPct val="119000"/>
                        </a:lnSpc>
                        <a:spcBef>
                          <a:spcPts val="0"/>
                        </a:spcBef>
                        <a:spcAft>
                          <a:spcPts val="0"/>
                        </a:spcAft>
                        <a:buFont typeface="Arial" panose="020B0604020202020204" pitchFamily="34" charset="0"/>
                        <a:buChar char="•"/>
                      </a:pPr>
                      <a:r>
                        <a:rPr lang="en-AU" sz="1100" kern="1400" dirty="0">
                          <a:ln>
                            <a:noFill/>
                          </a:ln>
                          <a:solidFill>
                            <a:srgbClr val="333333"/>
                          </a:solidFill>
                          <a:effectLst/>
                          <a:latin typeface="+mn-lt"/>
                        </a:rPr>
                        <a:t>Investigating the experiences of democracy and citizenship of children who were placed in orphanages, homes and other institutions (for example, their food and shelter, protection, education and contacts with family).</a:t>
                      </a:r>
                      <a:br>
                        <a:rPr lang="en-AU" sz="1100" kern="1400" dirty="0">
                          <a:ln>
                            <a:noFill/>
                          </a:ln>
                          <a:solidFill>
                            <a:srgbClr val="333333"/>
                          </a:solidFill>
                          <a:effectLst/>
                          <a:latin typeface="+mn-lt"/>
                        </a:rPr>
                      </a:br>
                      <a:endParaRPr lang="en-AU" sz="1100" kern="1400" dirty="0">
                        <a:ln>
                          <a:noFill/>
                        </a:ln>
                        <a:solidFill>
                          <a:srgbClr val="333333"/>
                        </a:solidFill>
                        <a:effectLst/>
                        <a:latin typeface="+mn-lt"/>
                      </a:endParaRPr>
                    </a:p>
                    <a:p>
                      <a:pPr marR="0" indent="0" algn="l" rtl="0">
                        <a:lnSpc>
                          <a:spcPct val="119000"/>
                        </a:lnSpc>
                        <a:spcBef>
                          <a:spcPts val="0"/>
                        </a:spcBef>
                        <a:spcAft>
                          <a:spcPts val="0"/>
                        </a:spcAft>
                      </a:pPr>
                      <a:r>
                        <a:rPr lang="en-AU" sz="1100" b="1" kern="1400" dirty="0">
                          <a:ln>
                            <a:noFill/>
                          </a:ln>
                          <a:solidFill>
                            <a:srgbClr val="E78E23"/>
                          </a:solidFill>
                          <a:effectLst/>
                          <a:latin typeface="+mn-lt"/>
                        </a:rPr>
                        <a:t>Year 6 Geography </a:t>
                      </a:r>
                      <a:endParaRPr lang="en-AU" sz="1100" kern="1400" dirty="0">
                        <a:ln>
                          <a:noFill/>
                        </a:ln>
                        <a:solidFill>
                          <a:srgbClr val="E78E23"/>
                        </a:solidFill>
                        <a:effectLst/>
                        <a:latin typeface="+mn-lt"/>
                      </a:endParaRPr>
                    </a:p>
                    <a:p>
                      <a:pPr marR="0" indent="0" algn="l" rtl="0">
                        <a:lnSpc>
                          <a:spcPct val="119000"/>
                        </a:lnSpc>
                        <a:spcBef>
                          <a:spcPts val="0"/>
                        </a:spcBef>
                        <a:spcAft>
                          <a:spcPts val="0"/>
                        </a:spcAft>
                      </a:pPr>
                      <a:r>
                        <a:rPr lang="en-AU" sz="1100" b="1" kern="1400" dirty="0">
                          <a:ln>
                            <a:noFill/>
                          </a:ln>
                          <a:solidFill>
                            <a:srgbClr val="000000"/>
                          </a:solidFill>
                          <a:effectLst/>
                          <a:latin typeface="+mn-lt"/>
                        </a:rPr>
                        <a:t>The world’s cultural diversity, including that of its indigenous peoples. (</a:t>
                      </a:r>
                      <a:r>
                        <a:rPr lang="en-AU" sz="1100" b="1" kern="1400" dirty="0">
                          <a:ln>
                            <a:noFill/>
                          </a:ln>
                          <a:solidFill>
                            <a:srgbClr val="000000"/>
                          </a:solidFill>
                          <a:effectLst/>
                          <a:latin typeface="+mn-lt"/>
                          <a:hlinkClick r:id="rId4"/>
                        </a:rPr>
                        <a:t>ACHASSK140</a:t>
                      </a:r>
                      <a:r>
                        <a:rPr lang="en-AU" sz="1100" b="1" kern="1400" dirty="0">
                          <a:ln>
                            <a:noFill/>
                          </a:ln>
                          <a:solidFill>
                            <a:srgbClr val="000000"/>
                          </a:solidFill>
                          <a:effectLst/>
                          <a:latin typeface="+mn-lt"/>
                        </a:rPr>
                        <a:t> )</a:t>
                      </a:r>
                    </a:p>
                    <a:p>
                      <a:pPr marL="238125" marR="0" lvl="0" indent="-228600" algn="l" defTabSz="457200" rtl="0" eaLnBrk="1" fontAlgn="auto" latinLnBrk="0" hangingPunct="1">
                        <a:lnSpc>
                          <a:spcPct val="119000"/>
                        </a:lnSpc>
                        <a:spcBef>
                          <a:spcPts val="0"/>
                        </a:spcBef>
                        <a:spcAft>
                          <a:spcPts val="750"/>
                        </a:spcAft>
                        <a:buClrTx/>
                        <a:buSzTx/>
                        <a:buFont typeface="Arial" panose="020B0604020202020204" pitchFamily="34" charset="0"/>
                        <a:buChar char="•"/>
                        <a:tabLst/>
                        <a:defRPr/>
                      </a:pPr>
                      <a:r>
                        <a:rPr lang="en-AU" sz="1100" kern="1400" dirty="0">
                          <a:ln>
                            <a:noFill/>
                          </a:ln>
                          <a:solidFill>
                            <a:srgbClr val="000000"/>
                          </a:solidFill>
                          <a:effectLst/>
                          <a:latin typeface="+mn-lt"/>
                        </a:rPr>
                        <a:t>Exploring the United Nations Declaration on the Rights of Indigenous </a:t>
                      </a:r>
                      <a:r>
                        <a:rPr lang="en-AU" sz="1100" kern="1400" dirty="0" smtClean="0">
                          <a:ln>
                            <a:noFill/>
                          </a:ln>
                          <a:solidFill>
                            <a:srgbClr val="000000"/>
                          </a:solidFill>
                          <a:effectLst/>
                          <a:latin typeface="+mn-lt"/>
                        </a:rPr>
                        <a:t>Peoples.  </a:t>
                      </a:r>
                      <a:endParaRPr lang="en-AU" sz="1100" kern="1400" dirty="0">
                        <a:ln>
                          <a:noFill/>
                        </a:ln>
                        <a:solidFill>
                          <a:srgbClr val="000000"/>
                        </a:solidFill>
                        <a:effectLst/>
                        <a:latin typeface="+mn-lt"/>
                      </a:endParaRPr>
                    </a:p>
                  </a:txBody>
                  <a:tcPr marL="144000" marR="180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l" rtl="0">
                        <a:lnSpc>
                          <a:spcPct val="119000"/>
                        </a:lnSpc>
                        <a:spcBef>
                          <a:spcPts val="0"/>
                        </a:spcBef>
                        <a:spcAft>
                          <a:spcPts val="0"/>
                        </a:spcAft>
                      </a:pPr>
                      <a:r>
                        <a:rPr lang="en-AU" sz="1100" b="1" kern="1400" dirty="0">
                          <a:ln>
                            <a:noFill/>
                          </a:ln>
                          <a:solidFill>
                            <a:srgbClr val="E78E23"/>
                          </a:solidFill>
                          <a:effectLst/>
                          <a:latin typeface="+mn-lt"/>
                        </a:rPr>
                        <a:t>Year 6 English</a:t>
                      </a:r>
                      <a:endParaRPr lang="en-AU" sz="1100" kern="1400" dirty="0">
                        <a:ln>
                          <a:noFill/>
                        </a:ln>
                        <a:solidFill>
                          <a:srgbClr val="E78E23"/>
                        </a:solidFill>
                        <a:effectLst/>
                        <a:latin typeface="+mn-lt"/>
                      </a:endParaRPr>
                    </a:p>
                    <a:p>
                      <a:pPr marR="0" indent="0" algn="l" rtl="0">
                        <a:lnSpc>
                          <a:spcPct val="119000"/>
                        </a:lnSpc>
                        <a:spcBef>
                          <a:spcPts val="0"/>
                        </a:spcBef>
                        <a:spcAft>
                          <a:spcPts val="0"/>
                        </a:spcAft>
                      </a:pPr>
                      <a:r>
                        <a:rPr lang="en-AU" sz="1100" b="1" kern="1400" dirty="0">
                          <a:ln>
                            <a:noFill/>
                          </a:ln>
                          <a:solidFill>
                            <a:srgbClr val="000000"/>
                          </a:solidFill>
                          <a:effectLst/>
                          <a:latin typeface="+mn-lt"/>
                        </a:rPr>
                        <a:t>Make connections between students’ own experiences and those of characters and events represented in texts drawn from different historical, social and cultural contexts (</a:t>
                      </a:r>
                      <a:r>
                        <a:rPr lang="en-AU" sz="1100" b="1" kern="1400" dirty="0">
                          <a:ln>
                            <a:noFill/>
                          </a:ln>
                          <a:solidFill>
                            <a:srgbClr val="000000"/>
                          </a:solidFill>
                          <a:effectLst/>
                          <a:latin typeface="+mn-lt"/>
                          <a:hlinkClick r:id="rId5"/>
                        </a:rPr>
                        <a:t>ACELT1613</a:t>
                      </a:r>
                      <a:r>
                        <a:rPr lang="en-AU" sz="1100" b="1" kern="1400" dirty="0">
                          <a:ln>
                            <a:noFill/>
                          </a:ln>
                          <a:solidFill>
                            <a:srgbClr val="000000"/>
                          </a:solidFill>
                          <a:effectLst/>
                          <a:latin typeface="+mn-lt"/>
                        </a:rPr>
                        <a:t>)</a:t>
                      </a:r>
                    </a:p>
                    <a:p>
                      <a:pPr marL="171450" marR="0" indent="-171450" algn="l" rtl="0">
                        <a:lnSpc>
                          <a:spcPct val="119000"/>
                        </a:lnSpc>
                        <a:spcBef>
                          <a:spcPts val="0"/>
                        </a:spcBef>
                        <a:spcAft>
                          <a:spcPts val="0"/>
                        </a:spcAft>
                        <a:buFont typeface="Arial" panose="020B0604020202020204" pitchFamily="34" charset="0"/>
                        <a:buChar char="•"/>
                      </a:pPr>
                      <a:r>
                        <a:rPr lang="en-AU" sz="1100" b="0" kern="1400" dirty="0">
                          <a:ln>
                            <a:noFill/>
                          </a:ln>
                          <a:solidFill>
                            <a:srgbClr val="000000"/>
                          </a:solidFill>
                          <a:effectLst/>
                          <a:latin typeface="+mn-lt"/>
                          <a:ea typeface="+mn-ea"/>
                          <a:cs typeface="+mn-cs"/>
                        </a:rPr>
                        <a:t>Recognising the influence our different historical, social and cultural experiences may have on the meaning we make from the text and the attitudes we may develop towards characters, actions and events.</a:t>
                      </a:r>
                      <a:endParaRPr lang="en-AU" sz="1100" kern="1400" dirty="0">
                        <a:ln>
                          <a:noFill/>
                        </a:ln>
                        <a:solidFill>
                          <a:srgbClr val="E78E23"/>
                        </a:solidFill>
                        <a:effectLst/>
                        <a:latin typeface="+mn-lt"/>
                      </a:endParaRPr>
                    </a:p>
                    <a:p>
                      <a:pPr marR="0" indent="0" algn="l" rtl="0">
                        <a:lnSpc>
                          <a:spcPct val="119000"/>
                        </a:lnSpc>
                        <a:spcBef>
                          <a:spcPts val="0"/>
                        </a:spcBef>
                        <a:spcAft>
                          <a:spcPts val="0"/>
                        </a:spcAft>
                      </a:pPr>
                      <a:endParaRPr lang="en-AU" sz="1100" b="1" kern="1400" dirty="0">
                        <a:ln>
                          <a:noFill/>
                        </a:ln>
                        <a:solidFill>
                          <a:srgbClr val="E78E23"/>
                        </a:solidFill>
                        <a:effectLst/>
                        <a:latin typeface="+mn-lt"/>
                      </a:endParaRPr>
                    </a:p>
                    <a:p>
                      <a:pPr marR="0" indent="0" algn="l" rtl="0">
                        <a:lnSpc>
                          <a:spcPct val="119000"/>
                        </a:lnSpc>
                        <a:spcBef>
                          <a:spcPts val="0"/>
                        </a:spcBef>
                        <a:spcAft>
                          <a:spcPts val="0"/>
                        </a:spcAft>
                      </a:pPr>
                      <a:r>
                        <a:rPr lang="en-AU" sz="1100" b="1" kern="1400" dirty="0">
                          <a:ln>
                            <a:noFill/>
                          </a:ln>
                          <a:solidFill>
                            <a:srgbClr val="E78E23"/>
                          </a:solidFill>
                          <a:effectLst/>
                          <a:latin typeface="+mn-lt"/>
                        </a:rPr>
                        <a:t>Year 6 English</a:t>
                      </a:r>
                    </a:p>
                    <a:p>
                      <a:pPr marL="0" marR="0" lvl="0" indent="0" algn="l" defTabSz="457200" rtl="0" eaLnBrk="1" fontAlgn="auto" latinLnBrk="0" hangingPunct="1">
                        <a:lnSpc>
                          <a:spcPct val="119000"/>
                        </a:lnSpc>
                        <a:spcBef>
                          <a:spcPts val="0"/>
                        </a:spcBef>
                        <a:spcAft>
                          <a:spcPts val="0"/>
                        </a:spcAft>
                        <a:buClrTx/>
                        <a:buSzTx/>
                        <a:buFontTx/>
                        <a:buNone/>
                        <a:tabLst/>
                        <a:defRPr/>
                      </a:pPr>
                      <a:r>
                        <a:rPr lang="en-AU" sz="1100" b="1" kern="1400" dirty="0">
                          <a:ln>
                            <a:noFill/>
                          </a:ln>
                          <a:solidFill>
                            <a:srgbClr val="000000"/>
                          </a:solidFill>
                          <a:effectLst/>
                          <a:latin typeface="+mn-lt"/>
                        </a:rPr>
                        <a:t>Analyse strategies authors use to influence readers (</a:t>
                      </a:r>
                      <a:r>
                        <a:rPr lang="en-AU" sz="1100" b="1" kern="1400" dirty="0">
                          <a:ln>
                            <a:noFill/>
                          </a:ln>
                          <a:solidFill>
                            <a:srgbClr val="000000"/>
                          </a:solidFill>
                          <a:effectLst/>
                          <a:latin typeface="+mn-lt"/>
                          <a:hlinkClick r:id="rId6"/>
                        </a:rPr>
                        <a:t>ACELY1801</a:t>
                      </a:r>
                      <a:r>
                        <a:rPr lang="en-AU" sz="1100" b="1" kern="1400" dirty="0">
                          <a:ln>
                            <a:noFill/>
                          </a:ln>
                          <a:solidFill>
                            <a:srgbClr val="000000"/>
                          </a:solidFill>
                          <a:effectLst/>
                          <a:latin typeface="+mn-lt"/>
                        </a:rPr>
                        <a:t>)</a:t>
                      </a:r>
                    </a:p>
                    <a:p>
                      <a:pPr marL="171450" marR="0" lvl="0" indent="-171450" algn="l" defTabSz="457200" rtl="0" eaLnBrk="1" fontAlgn="auto" latinLnBrk="0" hangingPunct="1">
                        <a:lnSpc>
                          <a:spcPct val="119000"/>
                        </a:lnSpc>
                        <a:spcBef>
                          <a:spcPts val="0"/>
                        </a:spcBef>
                        <a:spcAft>
                          <a:spcPts val="1400"/>
                        </a:spcAft>
                        <a:buClrTx/>
                        <a:buSzTx/>
                        <a:buFont typeface="Arial" panose="020B0604020202020204" pitchFamily="34" charset="0"/>
                        <a:buChar char="•"/>
                        <a:tabLst/>
                        <a:defRPr/>
                      </a:pPr>
                      <a:r>
                        <a:rPr lang="en-AU" sz="1100" b="0" kern="1400" dirty="0">
                          <a:ln>
                            <a:noFill/>
                          </a:ln>
                          <a:solidFill>
                            <a:srgbClr val="000000"/>
                          </a:solidFill>
                          <a:effectLst/>
                          <a:latin typeface="+mn-lt"/>
                          <a:ea typeface="+mn-ea"/>
                          <a:cs typeface="+mn-cs"/>
                        </a:rPr>
                        <a:t>Identify how authors use language to position the reader and give reasons.</a:t>
                      </a:r>
                    </a:p>
                  </a:txBody>
                  <a:tcPr marL="144000" marR="180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20755">
                <a:tc>
                  <a:txBody>
                    <a:bodyPr/>
                    <a:lstStyle/>
                    <a:p>
                      <a:pPr marL="0" marR="0" lvl="0" indent="0" algn="l" defTabSz="457200" rtl="0" eaLnBrk="1" fontAlgn="auto" latinLnBrk="0" hangingPunct="1">
                        <a:lnSpc>
                          <a:spcPct val="119000"/>
                        </a:lnSpc>
                        <a:spcBef>
                          <a:spcPts val="0"/>
                        </a:spcBef>
                        <a:spcAft>
                          <a:spcPts val="0"/>
                        </a:spcAft>
                        <a:buClrTx/>
                        <a:buSzTx/>
                        <a:buFontTx/>
                        <a:buNone/>
                        <a:tabLst/>
                        <a:defRPr/>
                      </a:pPr>
                      <a:r>
                        <a:rPr lang="en-AU" sz="1100" b="1" kern="1400" dirty="0">
                          <a:ln>
                            <a:noFill/>
                          </a:ln>
                          <a:solidFill>
                            <a:srgbClr val="E78E23"/>
                          </a:solidFill>
                          <a:effectLst/>
                          <a:latin typeface="+mn-lt"/>
                        </a:rPr>
                        <a:t>Year 6 Civics and Citizenship</a:t>
                      </a:r>
                    </a:p>
                    <a:p>
                      <a:pPr marL="0" marR="0" lvl="0" indent="0" algn="l" defTabSz="457200" rtl="0" eaLnBrk="1" fontAlgn="auto" latinLnBrk="0" hangingPunct="1">
                        <a:lnSpc>
                          <a:spcPct val="119000"/>
                        </a:lnSpc>
                        <a:spcBef>
                          <a:spcPts val="0"/>
                        </a:spcBef>
                        <a:spcAft>
                          <a:spcPts val="0"/>
                        </a:spcAft>
                        <a:buClrTx/>
                        <a:buSzTx/>
                        <a:buFontTx/>
                        <a:buNone/>
                        <a:tabLst/>
                        <a:defRPr/>
                      </a:pPr>
                      <a:r>
                        <a:rPr lang="en-AU" sz="1100" b="1" kern="1400" dirty="0">
                          <a:ln>
                            <a:noFill/>
                          </a:ln>
                          <a:solidFill>
                            <a:srgbClr val="000000"/>
                          </a:solidFill>
                          <a:effectLst/>
                          <a:latin typeface="+mn-lt"/>
                          <a:ea typeface="+mn-ea"/>
                          <a:cs typeface="+mn-cs"/>
                        </a:rPr>
                        <a:t>The shared values of Australian citizenship and the formal rights and responsibilities of Australian citizens (</a:t>
                      </a:r>
                      <a:r>
                        <a:rPr lang="en-AU" sz="1100" b="1" kern="1400" dirty="0">
                          <a:ln>
                            <a:noFill/>
                          </a:ln>
                          <a:solidFill>
                            <a:srgbClr val="000000"/>
                          </a:solidFill>
                          <a:effectLst/>
                          <a:latin typeface="+mn-lt"/>
                          <a:ea typeface="+mn-ea"/>
                          <a:cs typeface="+mn-cs"/>
                          <a:hlinkClick r:id="rId7"/>
                        </a:rPr>
                        <a:t>ACHASSK147</a:t>
                      </a:r>
                      <a:r>
                        <a:rPr lang="en-AU" sz="1100" b="1" kern="1400" dirty="0">
                          <a:ln>
                            <a:noFill/>
                          </a:ln>
                          <a:solidFill>
                            <a:srgbClr val="000000"/>
                          </a:solidFill>
                          <a:effectLst/>
                          <a:latin typeface="+mn-lt"/>
                          <a:ea typeface="+mn-ea"/>
                          <a:cs typeface="+mn-cs"/>
                        </a:rPr>
                        <a:t>)</a:t>
                      </a:r>
                    </a:p>
                    <a:p>
                      <a:pPr marL="171450" marR="0" lvl="0" indent="-171450" algn="l" defTabSz="457200" rtl="0" eaLnBrk="1" fontAlgn="auto" latinLnBrk="0" hangingPunct="1">
                        <a:lnSpc>
                          <a:spcPct val="119000"/>
                        </a:lnSpc>
                        <a:spcBef>
                          <a:spcPts val="0"/>
                        </a:spcBef>
                        <a:spcAft>
                          <a:spcPts val="0"/>
                        </a:spcAft>
                        <a:buClrTx/>
                        <a:buSzTx/>
                        <a:buFont typeface="Arial" panose="020B0604020202020204" pitchFamily="34" charset="0"/>
                        <a:buChar char="•"/>
                        <a:tabLst/>
                        <a:defRPr/>
                      </a:pPr>
                      <a:r>
                        <a:rPr lang="en-AU" sz="1100" b="0" i="0" kern="1200" dirty="0">
                          <a:solidFill>
                            <a:schemeClr val="tx1"/>
                          </a:solidFill>
                          <a:effectLst/>
                          <a:latin typeface="+mn-lt"/>
                          <a:ea typeface="+mn-ea"/>
                          <a:cs typeface="+mn-cs"/>
                        </a:rPr>
                        <a:t>Exploring how laws protect human rights (for example, gender, disability, race and age discrimination law).</a:t>
                      </a:r>
                      <a:endParaRPr lang="en-AU" sz="1100" b="0" kern="1400" dirty="0">
                        <a:ln>
                          <a:noFill/>
                        </a:ln>
                        <a:solidFill>
                          <a:srgbClr val="000000"/>
                        </a:solidFill>
                        <a:effectLst/>
                        <a:latin typeface="+mn-lt"/>
                        <a:ea typeface="+mn-ea"/>
                        <a:cs typeface="+mn-cs"/>
                      </a:endParaRPr>
                    </a:p>
                    <a:p>
                      <a:pPr marR="0" indent="0" algn="l" rtl="0">
                        <a:lnSpc>
                          <a:spcPct val="119000"/>
                        </a:lnSpc>
                        <a:spcBef>
                          <a:spcPts val="0"/>
                        </a:spcBef>
                        <a:spcAft>
                          <a:spcPts val="0"/>
                        </a:spcAft>
                      </a:pPr>
                      <a:endParaRPr lang="en-AU" sz="1100" b="0" kern="1400" dirty="0">
                        <a:ln>
                          <a:noFill/>
                        </a:ln>
                        <a:solidFill>
                          <a:srgbClr val="000000"/>
                        </a:solidFill>
                        <a:effectLst/>
                        <a:latin typeface="+mn-lt"/>
                        <a:ea typeface="+mn-ea"/>
                        <a:cs typeface="+mn-cs"/>
                      </a:endParaRPr>
                    </a:p>
                  </a:txBody>
                  <a:tcPr marL="144000" marR="180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l" rtl="0">
                        <a:lnSpc>
                          <a:spcPct val="119000"/>
                        </a:lnSpc>
                        <a:spcBef>
                          <a:spcPts val="0"/>
                        </a:spcBef>
                        <a:spcAft>
                          <a:spcPts val="1400"/>
                        </a:spcAft>
                      </a:pPr>
                      <a:endParaRPr lang="en-AU" sz="1100" kern="1400" dirty="0">
                        <a:ln>
                          <a:noFill/>
                        </a:ln>
                        <a:solidFill>
                          <a:srgbClr val="000000"/>
                        </a:solidFill>
                        <a:effectLst/>
                        <a:latin typeface="+mn-lt"/>
                      </a:endParaRPr>
                    </a:p>
                  </a:txBody>
                  <a:tcPr marL="144000" marR="180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6" name="Control 2"/>
          <p:cNvSpPr>
            <a:spLocks noChangeArrowheads="1" noChangeShapeType="1"/>
          </p:cNvSpPr>
          <p:nvPr/>
        </p:nvSpPr>
        <p:spPr bwMode="auto">
          <a:xfrm>
            <a:off x="0" y="3055938"/>
            <a:ext cx="10423525" cy="10698162"/>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AU"/>
          </a:p>
        </p:txBody>
      </p:sp>
      <p:sp>
        <p:nvSpPr>
          <p:cNvPr id="2" name="TextBox 1"/>
          <p:cNvSpPr txBox="1"/>
          <p:nvPr/>
        </p:nvSpPr>
        <p:spPr>
          <a:xfrm>
            <a:off x="361026" y="1044805"/>
            <a:ext cx="8277385" cy="261610"/>
          </a:xfrm>
          <a:prstGeom prst="rect">
            <a:avLst/>
          </a:prstGeom>
          <a:noFill/>
        </p:spPr>
        <p:txBody>
          <a:bodyPr wrap="square" rtlCol="0">
            <a:spAutoFit/>
          </a:bodyPr>
          <a:lstStyle/>
          <a:p>
            <a:r>
              <a:rPr lang="en-AU" sz="1100" b="1" dirty="0"/>
              <a:t>Note: The following links are from the </a:t>
            </a:r>
            <a:r>
              <a:rPr lang="en-AU" sz="1100" b="1" dirty="0">
                <a:hlinkClick r:id="rId8"/>
              </a:rPr>
              <a:t>Australian Curriculum</a:t>
            </a:r>
            <a:r>
              <a:rPr lang="en-AU" sz="1100" b="1" dirty="0"/>
              <a:t>. </a:t>
            </a:r>
          </a:p>
        </p:txBody>
      </p:sp>
    </p:spTree>
    <p:extLst>
      <p:ext uri="{BB962C8B-B14F-4D97-AF65-F5344CB8AC3E}">
        <p14:creationId xmlns:p14="http://schemas.microsoft.com/office/powerpoint/2010/main" val="786611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918" y="413792"/>
            <a:ext cx="7205382" cy="1143000"/>
          </a:xfrm>
        </p:spPr>
        <p:txBody>
          <a:bodyPr/>
          <a:lstStyle/>
          <a:p>
            <a:r>
              <a:rPr lang="en-AU" sz="3800" dirty="0">
                <a:solidFill>
                  <a:srgbClr val="E78E23"/>
                </a:solidFill>
              </a:rPr>
              <a:t>Watch / Listen: ‘Our Pain’</a:t>
            </a:r>
          </a:p>
        </p:txBody>
      </p:sp>
      <p:sp>
        <p:nvSpPr>
          <p:cNvPr id="3" name="Text Placeholder 2"/>
          <p:cNvSpPr>
            <a:spLocks noGrp="1"/>
          </p:cNvSpPr>
          <p:nvPr>
            <p:ph type="body" sz="quarter" idx="10"/>
          </p:nvPr>
        </p:nvSpPr>
        <p:spPr>
          <a:xfrm>
            <a:off x="539552" y="1528088"/>
            <a:ext cx="4451996" cy="4241341"/>
          </a:xfrm>
        </p:spPr>
        <p:txBody>
          <a:bodyPr/>
          <a:lstStyle/>
          <a:p>
            <a:r>
              <a:rPr lang="en-AU" dirty="0"/>
              <a:t>Crow (Ian Lowe, #41) uses poetry to share his experiences of KBH and the legacies KBH has had on his life. </a:t>
            </a:r>
          </a:p>
          <a:p>
            <a:endParaRPr lang="en-AU" sz="1000" dirty="0"/>
          </a:p>
          <a:p>
            <a:r>
              <a:rPr lang="en-AU" dirty="0"/>
              <a:t>In 2013, Crow sat down with New Zealand born Australian based singer and musician, Mark Ferris, who set Crow’s poetry to music. </a:t>
            </a:r>
          </a:p>
          <a:p>
            <a:endParaRPr lang="en-AU" sz="1000" dirty="0"/>
          </a:p>
          <a:p>
            <a:r>
              <a:rPr lang="en-AU" dirty="0"/>
              <a:t>Included in this music journey was </a:t>
            </a:r>
            <a:r>
              <a:rPr lang="en-AU" dirty="0" err="1"/>
              <a:t>didj</a:t>
            </a:r>
            <a:r>
              <a:rPr lang="en-AU" dirty="0"/>
              <a:t> player Rhys Waite who lives in Kempsey. </a:t>
            </a:r>
          </a:p>
          <a:p>
            <a:endParaRPr lang="en-AU" dirty="0"/>
          </a:p>
          <a:p>
            <a:r>
              <a:rPr lang="en-AU" dirty="0"/>
              <a:t>In November of 2013, the three of them had the song ‘Our Pain’ professionally recorded at Vienna People in Sydney.</a:t>
            </a:r>
          </a:p>
          <a:p>
            <a:endParaRPr lang="en-AU" dirty="0"/>
          </a:p>
          <a:p>
            <a:endParaRPr lang="en-AU" dirty="0"/>
          </a:p>
        </p:txBody>
      </p:sp>
      <p:grpSp>
        <p:nvGrpSpPr>
          <p:cNvPr id="13" name="Group 12"/>
          <p:cNvGrpSpPr/>
          <p:nvPr/>
        </p:nvGrpSpPr>
        <p:grpSpPr>
          <a:xfrm>
            <a:off x="645459" y="559398"/>
            <a:ext cx="516367" cy="484094"/>
            <a:chOff x="645459" y="559398"/>
            <a:chExt cx="516367" cy="484094"/>
          </a:xfrm>
        </p:grpSpPr>
        <p:sp>
          <p:nvSpPr>
            <p:cNvPr id="7" name="Oval 6">
              <a:hlinkClick r:id="rId3"/>
            </p:cNvPr>
            <p:cNvSpPr/>
            <p:nvPr/>
          </p:nvSpPr>
          <p:spPr bwMode="auto">
            <a:xfrm>
              <a:off x="645459" y="559398"/>
              <a:ext cx="516367" cy="484094"/>
            </a:xfrm>
            <a:prstGeom prst="ellipse">
              <a:avLst/>
            </a:prstGeom>
            <a:solidFill>
              <a:srgbClr val="E78E23"/>
            </a:solidFill>
            <a:ln>
              <a:noFill/>
            </a:ln>
            <a:effectLst/>
          </p:spPr>
          <p:txBody>
            <a:bodyPr wrap="none" rtlCol="0" anchor="ctr"/>
            <a:lstStyle/>
            <a:p>
              <a:pPr algn="ctr"/>
              <a:endParaRPr lang="en-AU"/>
            </a:p>
          </p:txBody>
        </p:sp>
        <p:sp>
          <p:nvSpPr>
            <p:cNvPr id="10" name="Flowchart: Extract 9"/>
            <p:cNvSpPr/>
            <p:nvPr/>
          </p:nvSpPr>
          <p:spPr bwMode="auto">
            <a:xfrm rot="5400000">
              <a:off x="806824" y="710005"/>
              <a:ext cx="258184" cy="193638"/>
            </a:xfrm>
            <a:prstGeom prst="flowChartExtract">
              <a:avLst/>
            </a:prstGeom>
            <a:solidFill>
              <a:schemeClr val="bg1"/>
            </a:solidFill>
            <a:ln>
              <a:noFill/>
            </a:ln>
            <a:effectLst/>
          </p:spPr>
          <p:txBody>
            <a:bodyPr wrap="none" rtlCol="0" anchor="ctr"/>
            <a:lstStyle/>
            <a:p>
              <a:pPr algn="ctr"/>
              <a:endParaRPr lang="en-AU"/>
            </a:p>
          </p:txBody>
        </p:sp>
      </p:grpSp>
      <p:pic>
        <p:nvPicPr>
          <p:cNvPr id="11" name="Picture 1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44310" y="1528088"/>
            <a:ext cx="3151990" cy="2592593"/>
          </a:xfrm>
          <a:prstGeom prst="rect">
            <a:avLst/>
          </a:prstGeom>
        </p:spPr>
      </p:pic>
      <p:sp>
        <p:nvSpPr>
          <p:cNvPr id="12" name="Text Placeholder 3"/>
          <p:cNvSpPr txBox="1">
            <a:spLocks/>
          </p:cNvSpPr>
          <p:nvPr/>
        </p:nvSpPr>
        <p:spPr>
          <a:xfrm>
            <a:off x="5344310" y="4263864"/>
            <a:ext cx="3151988" cy="346841"/>
          </a:xfrm>
          <a:prstGeom prst="rect">
            <a:avLst/>
          </a:prstGeom>
        </p:spPr>
        <p:txBody>
          <a:bodyPr>
            <a:noAutofit/>
          </a:bodyPr>
          <a:lstStyle>
            <a:lvl1pPr marL="0" indent="0" algn="l" defTabSz="457200" rtl="0" eaLnBrk="1" latinLnBrk="0" hangingPunct="1">
              <a:spcBef>
                <a:spcPct val="20000"/>
              </a:spcBef>
              <a:buFontTx/>
              <a:buNone/>
              <a:defRPr sz="1050" kern="1200">
                <a:solidFill>
                  <a:schemeClr val="tx1"/>
                </a:solidFill>
                <a:latin typeface="Arial"/>
                <a:ea typeface="+mn-ea"/>
                <a:cs typeface="Arial"/>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b="1" u="sng" dirty="0">
                <a:solidFill>
                  <a:srgbClr val="E78E23"/>
                </a:solidFill>
                <a:hlinkClick r:id="rId3"/>
              </a:rPr>
              <a:t>Our Pain </a:t>
            </a:r>
            <a:r>
              <a:rPr lang="en-AU" dirty="0"/>
              <a:t>is a music video directed by award winning film maker Sean </a:t>
            </a:r>
            <a:r>
              <a:rPr lang="en-AU" dirty="0" err="1"/>
              <a:t>McFerran</a:t>
            </a:r>
            <a:r>
              <a:rPr lang="en-AU" dirty="0"/>
              <a:t>. The music is written and performed by New Zealand born singer/songwriter Mark Ferris</a:t>
            </a:r>
          </a:p>
        </p:txBody>
      </p:sp>
      <p:sp>
        <p:nvSpPr>
          <p:cNvPr id="14" name="Oval 13"/>
          <p:cNvSpPr/>
          <p:nvPr/>
        </p:nvSpPr>
        <p:spPr bwMode="auto">
          <a:xfrm>
            <a:off x="6868886" y="2546041"/>
            <a:ext cx="388940" cy="360446"/>
          </a:xfrm>
          <a:prstGeom prst="ellipse">
            <a:avLst/>
          </a:prstGeom>
          <a:solidFill>
            <a:srgbClr val="E78E23"/>
          </a:solidFill>
          <a:ln>
            <a:noFill/>
          </a:ln>
          <a:effectLst/>
        </p:spPr>
        <p:txBody>
          <a:bodyPr wrap="none" rtlCol="0" anchor="ctr"/>
          <a:lstStyle/>
          <a:p>
            <a:pPr algn="ctr"/>
            <a:endParaRPr lang="en-AU"/>
          </a:p>
        </p:txBody>
      </p:sp>
      <p:sp>
        <p:nvSpPr>
          <p:cNvPr id="15" name="Flowchart: Extract 14"/>
          <p:cNvSpPr/>
          <p:nvPr/>
        </p:nvSpPr>
        <p:spPr bwMode="auto">
          <a:xfrm rot="5400000">
            <a:off x="6992347" y="2654909"/>
            <a:ext cx="192238" cy="145853"/>
          </a:xfrm>
          <a:prstGeom prst="flowChartExtract">
            <a:avLst/>
          </a:prstGeom>
          <a:solidFill>
            <a:schemeClr val="bg1"/>
          </a:solidFill>
          <a:ln>
            <a:noFill/>
          </a:ln>
          <a:effectLst/>
        </p:spPr>
        <p:txBody>
          <a:bodyPr wrap="none" rtlCol="0" anchor="ctr"/>
          <a:lstStyle/>
          <a:p>
            <a:pPr algn="ctr"/>
            <a:endParaRPr lang="en-AU"/>
          </a:p>
        </p:txBody>
      </p:sp>
    </p:spTree>
    <p:extLst>
      <p:ext uri="{BB962C8B-B14F-4D97-AF65-F5344CB8AC3E}">
        <p14:creationId xmlns:p14="http://schemas.microsoft.com/office/powerpoint/2010/main" val="4196064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613" y="402906"/>
            <a:ext cx="7205382" cy="1143000"/>
          </a:xfrm>
        </p:spPr>
        <p:txBody>
          <a:bodyPr/>
          <a:lstStyle/>
          <a:p>
            <a:r>
              <a:rPr lang="en-AU" sz="3800" dirty="0">
                <a:solidFill>
                  <a:srgbClr val="E78E23"/>
                </a:solidFill>
              </a:rPr>
              <a:t>‘Our Pain’ – reflect</a:t>
            </a:r>
          </a:p>
        </p:txBody>
      </p:sp>
      <p:sp>
        <p:nvSpPr>
          <p:cNvPr id="3" name="Text Placeholder 2"/>
          <p:cNvSpPr>
            <a:spLocks noGrp="1"/>
          </p:cNvSpPr>
          <p:nvPr>
            <p:ph type="body" sz="quarter" idx="10"/>
          </p:nvPr>
        </p:nvSpPr>
        <p:spPr>
          <a:xfrm>
            <a:off x="304800" y="1153391"/>
            <a:ext cx="8422105" cy="4333009"/>
          </a:xfrm>
        </p:spPr>
        <p:txBody>
          <a:bodyPr numCol="2" spcCol="360000"/>
          <a:lstStyle/>
          <a:p>
            <a:pPr>
              <a:lnSpc>
                <a:spcPts val="2400"/>
              </a:lnSpc>
            </a:pPr>
            <a:r>
              <a:rPr lang="en-AU" dirty="0"/>
              <a:t>1. What does this song and the photos in the video tell us about the experience of living in Kinchela Boys Home? </a:t>
            </a:r>
          </a:p>
          <a:p>
            <a:pPr>
              <a:lnSpc>
                <a:spcPts val="2400"/>
              </a:lnSpc>
            </a:pPr>
            <a:endParaRPr lang="en-AU" sz="500" dirty="0"/>
          </a:p>
          <a:p>
            <a:pPr>
              <a:lnSpc>
                <a:spcPts val="2400"/>
              </a:lnSpc>
            </a:pPr>
            <a:r>
              <a:rPr lang="en-AU" dirty="0"/>
              <a:t>2. “</a:t>
            </a:r>
            <a:r>
              <a:rPr lang="en-AU" i="1" dirty="0"/>
              <a:t>They never called you by name, they called you by number</a:t>
            </a:r>
            <a:r>
              <a:rPr lang="en-AU" dirty="0"/>
              <a:t>.” </a:t>
            </a:r>
          </a:p>
          <a:p>
            <a:pPr>
              <a:lnSpc>
                <a:spcPts val="2400"/>
              </a:lnSpc>
            </a:pPr>
            <a:r>
              <a:rPr lang="en-AU" dirty="0"/>
              <a:t>How do the numbers represent the attempted destruction of cultural and personal identity?</a:t>
            </a:r>
          </a:p>
          <a:p>
            <a:pPr>
              <a:lnSpc>
                <a:spcPts val="2400"/>
              </a:lnSpc>
            </a:pPr>
            <a:endParaRPr lang="en-AU" sz="500" dirty="0"/>
          </a:p>
          <a:p>
            <a:pPr>
              <a:lnSpc>
                <a:spcPts val="2400"/>
              </a:lnSpc>
            </a:pPr>
            <a:r>
              <a:rPr lang="en-AU" dirty="0"/>
              <a:t>3. What feelings and emotions were evident in the faces of the men and children in this clip? How does this align with messages in the song?</a:t>
            </a:r>
          </a:p>
          <a:p>
            <a:pPr>
              <a:lnSpc>
                <a:spcPts val="2400"/>
              </a:lnSpc>
            </a:pPr>
            <a:endParaRPr lang="en-AU" dirty="0"/>
          </a:p>
          <a:p>
            <a:pPr>
              <a:lnSpc>
                <a:spcPts val="2400"/>
              </a:lnSpc>
            </a:pPr>
            <a:r>
              <a:rPr lang="en-AU" dirty="0" smtClean="0"/>
              <a:t>4</a:t>
            </a:r>
            <a:r>
              <a:rPr lang="en-AU" dirty="0"/>
              <a:t>. </a:t>
            </a:r>
            <a:r>
              <a:rPr lang="en-AU" i="1" dirty="0"/>
              <a:t>“We found out we were black, not human. Now we’re still lost; today;  tomorrow; yesterday.”</a:t>
            </a:r>
          </a:p>
          <a:p>
            <a:pPr>
              <a:lnSpc>
                <a:spcPts val="2400"/>
              </a:lnSpc>
            </a:pPr>
            <a:r>
              <a:rPr lang="en-AU" dirty="0"/>
              <a:t>Why do you think Uncle Crow uses the words “not human” and “lost”?</a:t>
            </a:r>
          </a:p>
          <a:p>
            <a:pPr>
              <a:lnSpc>
                <a:spcPts val="2400"/>
              </a:lnSpc>
            </a:pPr>
            <a:endParaRPr lang="en-AU" sz="500" dirty="0"/>
          </a:p>
          <a:p>
            <a:pPr>
              <a:lnSpc>
                <a:spcPts val="2400"/>
              </a:lnSpc>
            </a:pPr>
            <a:r>
              <a:rPr lang="en-AU" dirty="0"/>
              <a:t>5. Why do you think the Kinchela Boys Home photographed the children in shoes and nice clothes? </a:t>
            </a:r>
          </a:p>
          <a:p>
            <a:pPr>
              <a:lnSpc>
                <a:spcPts val="2400"/>
              </a:lnSpc>
            </a:pPr>
            <a:endParaRPr lang="en-AU" sz="500" dirty="0"/>
          </a:p>
          <a:p>
            <a:pPr>
              <a:lnSpc>
                <a:spcPts val="2400"/>
              </a:lnSpc>
            </a:pPr>
            <a:r>
              <a:rPr lang="en-AU" dirty="0"/>
              <a:t>6. What message would these images portray to the wider community about life in the home for the boys? </a:t>
            </a:r>
          </a:p>
          <a:p>
            <a:pPr marL="342900" indent="-342900">
              <a:buFont typeface="+mj-lt"/>
              <a:buAutoNum type="arabicPeriod"/>
            </a:pPr>
            <a:endParaRPr lang="en-AU" dirty="0"/>
          </a:p>
          <a:p>
            <a:endParaRPr lang="en-AU" dirty="0"/>
          </a:p>
        </p:txBody>
      </p:sp>
    </p:spTree>
    <p:extLst>
      <p:ext uri="{BB962C8B-B14F-4D97-AF65-F5344CB8AC3E}">
        <p14:creationId xmlns:p14="http://schemas.microsoft.com/office/powerpoint/2010/main" val="1575481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800" dirty="0">
                <a:solidFill>
                  <a:srgbClr val="E78E23"/>
                </a:solidFill>
              </a:rPr>
              <a:t>Did you know?</a:t>
            </a:r>
          </a:p>
        </p:txBody>
      </p:sp>
      <p:sp>
        <p:nvSpPr>
          <p:cNvPr id="3" name="Text Placeholder 2"/>
          <p:cNvSpPr>
            <a:spLocks noGrp="1"/>
          </p:cNvSpPr>
          <p:nvPr>
            <p:ph type="body" sz="quarter" idx="10"/>
          </p:nvPr>
        </p:nvSpPr>
        <p:spPr>
          <a:xfrm>
            <a:off x="539552" y="1503481"/>
            <a:ext cx="4032448" cy="3886241"/>
          </a:xfrm>
        </p:spPr>
        <p:txBody>
          <a:bodyPr/>
          <a:lstStyle/>
          <a:p>
            <a:r>
              <a:rPr lang="en-AU" sz="2000" dirty="0"/>
              <a:t>Many members of the Stolen Generations have reported that </a:t>
            </a:r>
            <a:r>
              <a:rPr lang="en-AU" sz="2000" dirty="0" smtClean="0"/>
              <a:t>they:</a:t>
            </a:r>
            <a:endParaRPr lang="en-AU" sz="2000" dirty="0"/>
          </a:p>
          <a:p>
            <a:pPr marL="285750" indent="-285750">
              <a:buFont typeface="Arial" panose="020B0604020202020204" pitchFamily="34" charset="0"/>
              <a:buChar char="•"/>
            </a:pPr>
            <a:r>
              <a:rPr lang="en-AU" sz="2000" dirty="0"/>
              <a:t>were forbidden to speak in their own languages</a:t>
            </a:r>
          </a:p>
          <a:p>
            <a:pPr marL="285750" indent="-285750">
              <a:buFont typeface="Arial" panose="020B0604020202020204" pitchFamily="34" charset="0"/>
              <a:buChar char="•"/>
            </a:pPr>
            <a:r>
              <a:rPr lang="en-AU" sz="2000" dirty="0"/>
              <a:t>were told their parents did not want them</a:t>
            </a:r>
          </a:p>
          <a:p>
            <a:pPr marL="285750" indent="-285750">
              <a:buFont typeface="Arial" panose="020B0604020202020204" pitchFamily="34" charset="0"/>
              <a:buChar char="•"/>
            </a:pPr>
            <a:r>
              <a:rPr lang="en-AU" sz="2000" dirty="0"/>
              <a:t>experienced neglect, as well as physical, emotional and sexual abuse</a:t>
            </a:r>
          </a:p>
          <a:p>
            <a:pPr marL="285750" indent="-285750">
              <a:buFont typeface="Arial" panose="020B0604020202020204" pitchFamily="34" charset="0"/>
              <a:buChar char="•"/>
            </a:pPr>
            <a:r>
              <a:rPr lang="en-AU" sz="2000" dirty="0"/>
              <a:t>received little or no education</a:t>
            </a:r>
          </a:p>
          <a:p>
            <a:pPr marL="285750" indent="-285750">
              <a:buFont typeface="Arial" panose="020B0604020202020204" pitchFamily="34" charset="0"/>
              <a:buChar char="•"/>
            </a:pPr>
            <a:r>
              <a:rPr lang="en-AU" sz="2000" dirty="0"/>
              <a:t>were refused contact with their families.</a:t>
            </a:r>
          </a:p>
          <a:p>
            <a:pPr marL="285750" indent="-285750">
              <a:buFontTx/>
              <a:buChar char="-"/>
            </a:pPr>
            <a:endParaRPr lang="en-AU" dirty="0"/>
          </a:p>
        </p:txBody>
      </p:sp>
      <p:sp>
        <p:nvSpPr>
          <p:cNvPr id="6" name="Freeform 1"/>
          <p:cNvSpPr>
            <a:spLocks noChangeArrowheads="1"/>
          </p:cNvSpPr>
          <p:nvPr/>
        </p:nvSpPr>
        <p:spPr bwMode="auto">
          <a:xfrm>
            <a:off x="4820557" y="1556792"/>
            <a:ext cx="4023360" cy="3832930"/>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78E23"/>
          </a:solidFill>
          <a:ln>
            <a:noFill/>
          </a:ln>
          <a:effectLst/>
        </p:spPr>
        <p:txBody>
          <a:bodyPr wrap="none" anchor="ctr"/>
          <a:lstStyle/>
          <a:p>
            <a:endParaRPr lang="en-US" dirty="0"/>
          </a:p>
        </p:txBody>
      </p:sp>
      <p:pic>
        <p:nvPicPr>
          <p:cNvPr id="4" name="Picture 3"/>
          <p:cNvPicPr>
            <a:picLocks noChangeAspect="1"/>
          </p:cNvPicPr>
          <p:nvPr/>
        </p:nvPicPr>
        <p:blipFill>
          <a:blip r:embed="rId3"/>
          <a:stretch>
            <a:fillRect/>
          </a:stretch>
        </p:blipFill>
        <p:spPr>
          <a:xfrm>
            <a:off x="4774837" y="1590207"/>
            <a:ext cx="3993226" cy="3743268"/>
          </a:xfrm>
          <a:prstGeom prst="rect">
            <a:avLst/>
          </a:prstGeom>
        </p:spPr>
      </p:pic>
    </p:spTree>
    <p:extLst>
      <p:ext uri="{BB962C8B-B14F-4D97-AF65-F5344CB8AC3E}">
        <p14:creationId xmlns:p14="http://schemas.microsoft.com/office/powerpoint/2010/main" val="239791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04182142"/>
              </p:ext>
            </p:extLst>
          </p:nvPr>
        </p:nvGraphicFramePr>
        <p:xfrm>
          <a:off x="378186" y="835524"/>
          <a:ext cx="8346265" cy="5651336"/>
        </p:xfrm>
        <a:graphic>
          <a:graphicData uri="http://schemas.openxmlformats.org/drawingml/2006/table">
            <a:tbl>
              <a:tblPr firstRow="1" bandRow="1">
                <a:tableStyleId>{5940675A-B579-460E-94D1-54222C63F5DA}</a:tableStyleId>
              </a:tblPr>
              <a:tblGrid>
                <a:gridCol w="2686195">
                  <a:extLst>
                    <a:ext uri="{9D8B030D-6E8A-4147-A177-3AD203B41FA5}">
                      <a16:colId xmlns:a16="http://schemas.microsoft.com/office/drawing/2014/main" val="2930657210"/>
                    </a:ext>
                  </a:extLst>
                </a:gridCol>
                <a:gridCol w="5660070">
                  <a:extLst>
                    <a:ext uri="{9D8B030D-6E8A-4147-A177-3AD203B41FA5}">
                      <a16:colId xmlns:a16="http://schemas.microsoft.com/office/drawing/2014/main" val="358239066"/>
                    </a:ext>
                  </a:extLst>
                </a:gridCol>
              </a:tblGrid>
              <a:tr h="868391">
                <a:tc>
                  <a:txBody>
                    <a:bodyPr/>
                    <a:lstStyle/>
                    <a:p>
                      <a:r>
                        <a:rPr lang="en-AU" sz="1200" b="0" dirty="0">
                          <a:solidFill>
                            <a:schemeClr val="bg1"/>
                          </a:solidFill>
                        </a:rPr>
                        <a:t>Experience of children</a:t>
                      </a:r>
                    </a:p>
                  </a:txBody>
                  <a:tcPr>
                    <a:solidFill>
                      <a:srgbClr val="E78E23"/>
                    </a:solidFill>
                  </a:tcPr>
                </a:tc>
                <a:tc>
                  <a:txBody>
                    <a:bodyPr/>
                    <a:lstStyle/>
                    <a:p>
                      <a:r>
                        <a:rPr lang="en-AU" sz="1200" b="0" dirty="0">
                          <a:solidFill>
                            <a:schemeClr val="bg1"/>
                          </a:solidFill>
                        </a:rPr>
                        <a:t>What lasting affects</a:t>
                      </a:r>
                      <a:r>
                        <a:rPr lang="en-AU" sz="1200" b="0" baseline="0" dirty="0">
                          <a:solidFill>
                            <a:schemeClr val="bg1"/>
                          </a:solidFill>
                        </a:rPr>
                        <a:t> might these experiences had on</a:t>
                      </a:r>
                      <a:r>
                        <a:rPr lang="en-AU" sz="1200" b="0" dirty="0">
                          <a:solidFill>
                            <a:schemeClr val="bg1"/>
                          </a:solidFill>
                        </a:rPr>
                        <a:t> children</a:t>
                      </a:r>
                      <a:r>
                        <a:rPr lang="en-AU" sz="1200" b="0" baseline="0" dirty="0">
                          <a:solidFill>
                            <a:schemeClr val="bg1"/>
                          </a:solidFill>
                        </a:rPr>
                        <a:t> of the Stolen Generations? </a:t>
                      </a:r>
                    </a:p>
                    <a:p>
                      <a:r>
                        <a:rPr lang="en-AU" sz="1200" b="0" baseline="0" dirty="0">
                          <a:solidFill>
                            <a:schemeClr val="bg1"/>
                          </a:solidFill>
                        </a:rPr>
                        <a:t>(Social, cultural, emotional, physical)</a:t>
                      </a:r>
                      <a:endParaRPr lang="en-AU" sz="1200" b="0" dirty="0">
                        <a:solidFill>
                          <a:schemeClr val="bg1"/>
                        </a:solidFill>
                      </a:endParaRPr>
                    </a:p>
                  </a:txBody>
                  <a:tcPr>
                    <a:solidFill>
                      <a:srgbClr val="E78E23"/>
                    </a:solidFill>
                  </a:tcPr>
                </a:tc>
                <a:extLst>
                  <a:ext uri="{0D108BD9-81ED-4DB2-BD59-A6C34878D82A}">
                    <a16:rowId xmlns:a16="http://schemas.microsoft.com/office/drawing/2014/main" val="693280419"/>
                  </a:ext>
                </a:extLst>
              </a:tr>
              <a:tr h="956589">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a:t>f</a:t>
                      </a:r>
                      <a:r>
                        <a:rPr lang="en-AU" sz="1200" dirty="0"/>
                        <a:t>orbidden to speak in their own languages</a:t>
                      </a:r>
                    </a:p>
                    <a:p>
                      <a:pPr marL="285750" indent="-285750">
                        <a:buFont typeface="Arial" panose="020B0604020202020204" pitchFamily="34" charset="0"/>
                        <a:buChar char="•"/>
                      </a:pPr>
                      <a:endParaRPr lang="en-AU" sz="1200" dirty="0"/>
                    </a:p>
                  </a:txBody>
                  <a:tcPr/>
                </a:tc>
                <a:tc>
                  <a:txBody>
                    <a:bodyPr/>
                    <a:lstStyle/>
                    <a:p>
                      <a:endParaRPr lang="en-AU" sz="1400" dirty="0"/>
                    </a:p>
                  </a:txBody>
                  <a:tcPr/>
                </a:tc>
                <a:extLst>
                  <a:ext uri="{0D108BD9-81ED-4DB2-BD59-A6C34878D82A}">
                    <a16:rowId xmlns:a16="http://schemas.microsoft.com/office/drawing/2014/main" val="3366280118"/>
                  </a:ext>
                </a:extLst>
              </a:tr>
              <a:tr h="956589">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told their parents did not want them</a:t>
                      </a:r>
                    </a:p>
                    <a:p>
                      <a:pPr marL="285750" indent="-285750">
                        <a:buFont typeface="Arial" panose="020B0604020202020204" pitchFamily="34" charset="0"/>
                        <a:buChar char="•"/>
                      </a:pPr>
                      <a:endParaRPr lang="en-AU" sz="1200" dirty="0"/>
                    </a:p>
                  </a:txBody>
                  <a:tcPr/>
                </a:tc>
                <a:tc>
                  <a:txBody>
                    <a:bodyPr/>
                    <a:lstStyle/>
                    <a:p>
                      <a:endParaRPr lang="en-AU" sz="1400" dirty="0"/>
                    </a:p>
                  </a:txBody>
                  <a:tcPr/>
                </a:tc>
                <a:extLst>
                  <a:ext uri="{0D108BD9-81ED-4DB2-BD59-A6C34878D82A}">
                    <a16:rowId xmlns:a16="http://schemas.microsoft.com/office/drawing/2014/main" val="2923416156"/>
                  </a:ext>
                </a:extLst>
              </a:tr>
              <a:tr h="956589">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experienced neglect, as well as physical, emotional abuse</a:t>
                      </a:r>
                    </a:p>
                    <a:p>
                      <a:pPr marL="285750" indent="-285750">
                        <a:buFont typeface="Arial" panose="020B0604020202020204" pitchFamily="34" charset="0"/>
                        <a:buChar char="•"/>
                      </a:pPr>
                      <a:endParaRPr lang="en-AU" sz="1200" dirty="0"/>
                    </a:p>
                  </a:txBody>
                  <a:tcPr/>
                </a:tc>
                <a:tc>
                  <a:txBody>
                    <a:bodyPr/>
                    <a:lstStyle/>
                    <a:p>
                      <a:endParaRPr lang="en-AU" sz="1400" dirty="0"/>
                    </a:p>
                  </a:txBody>
                  <a:tcPr/>
                </a:tc>
                <a:extLst>
                  <a:ext uri="{0D108BD9-81ED-4DB2-BD59-A6C34878D82A}">
                    <a16:rowId xmlns:a16="http://schemas.microsoft.com/office/drawing/2014/main" val="1752564758"/>
                  </a:ext>
                </a:extLst>
              </a:tr>
              <a:tr h="956589">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not provided with a good education</a:t>
                      </a:r>
                    </a:p>
                    <a:p>
                      <a:pPr marL="285750" indent="-285750">
                        <a:buFont typeface="Arial" panose="020B0604020202020204" pitchFamily="34" charset="0"/>
                        <a:buChar char="•"/>
                      </a:pPr>
                      <a:endParaRPr lang="en-AU" sz="1200" dirty="0"/>
                    </a:p>
                  </a:txBody>
                  <a:tcPr/>
                </a:tc>
                <a:tc>
                  <a:txBody>
                    <a:bodyPr/>
                    <a:lstStyle/>
                    <a:p>
                      <a:endParaRPr lang="en-AU" sz="1400" dirty="0"/>
                    </a:p>
                  </a:txBody>
                  <a:tcPr/>
                </a:tc>
                <a:extLst>
                  <a:ext uri="{0D108BD9-81ED-4DB2-BD59-A6C34878D82A}">
                    <a16:rowId xmlns:a16="http://schemas.microsoft.com/office/drawing/2014/main" val="1423277850"/>
                  </a:ext>
                </a:extLst>
              </a:tr>
              <a:tr h="956589">
                <a:tc>
                  <a:txBody>
                    <a:bodyPr/>
                    <a:lstStyle/>
                    <a:p>
                      <a:pPr marL="285750" indent="-285750">
                        <a:buFont typeface="Arial" panose="020B0604020202020204" pitchFamily="34" charset="0"/>
                        <a:buChar char="•"/>
                      </a:pPr>
                      <a:r>
                        <a:rPr lang="en-AU" sz="1200" dirty="0"/>
                        <a:t>often</a:t>
                      </a:r>
                      <a:r>
                        <a:rPr lang="en-AU" sz="1200" baseline="0" dirty="0"/>
                        <a:t> refused contact with their families </a:t>
                      </a:r>
                    </a:p>
                    <a:p>
                      <a:pPr marL="0" indent="0">
                        <a:buFont typeface="Arial" panose="020B0604020202020204" pitchFamily="34" charset="0"/>
                        <a:buNone/>
                      </a:pPr>
                      <a:endParaRPr lang="en-AU" sz="1200" baseline="0" dirty="0"/>
                    </a:p>
                    <a:p>
                      <a:pPr marL="0" indent="0">
                        <a:buFont typeface="Arial" panose="020B0604020202020204" pitchFamily="34" charset="0"/>
                        <a:buNone/>
                      </a:pPr>
                      <a:endParaRPr lang="en-AU" sz="1200" dirty="0"/>
                    </a:p>
                  </a:txBody>
                  <a:tcPr/>
                </a:tc>
                <a:tc>
                  <a:txBody>
                    <a:bodyPr/>
                    <a:lstStyle/>
                    <a:p>
                      <a:endParaRPr lang="en-AU" sz="1400" dirty="0"/>
                    </a:p>
                  </a:txBody>
                  <a:tcPr/>
                </a:tc>
                <a:extLst>
                  <a:ext uri="{0D108BD9-81ED-4DB2-BD59-A6C34878D82A}">
                    <a16:rowId xmlns:a16="http://schemas.microsoft.com/office/drawing/2014/main" val="3879416939"/>
                  </a:ext>
                </a:extLst>
              </a:tr>
            </a:tbl>
          </a:graphicData>
        </a:graphic>
      </p:graphicFrame>
      <p:sp>
        <p:nvSpPr>
          <p:cNvPr id="9" name="Title 2"/>
          <p:cNvSpPr txBox="1">
            <a:spLocks/>
          </p:cNvSpPr>
          <p:nvPr/>
        </p:nvSpPr>
        <p:spPr>
          <a:xfrm>
            <a:off x="-2117587" y="264024"/>
            <a:ext cx="7956748" cy="1143000"/>
          </a:xfrm>
          <a:prstGeom prst="rect">
            <a:avLst/>
          </a:prstGeom>
        </p:spPr>
        <p:txBody>
          <a:bodyPr vert="horz"/>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2000" dirty="0">
                <a:solidFill>
                  <a:srgbClr val="E78E23"/>
                </a:solidFill>
              </a:rPr>
              <a:t>Activity: Effect of removal</a:t>
            </a:r>
          </a:p>
        </p:txBody>
      </p:sp>
      <p:pic>
        <p:nvPicPr>
          <p:cNvPr id="11" name="Picture 1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16675" y="264024"/>
            <a:ext cx="1207776" cy="360000"/>
          </a:xfrm>
          <a:prstGeom prst="rect">
            <a:avLst/>
          </a:prstGeom>
        </p:spPr>
      </p:pic>
    </p:spTree>
    <p:extLst>
      <p:ext uri="{BB962C8B-B14F-4D97-AF65-F5344CB8AC3E}">
        <p14:creationId xmlns:p14="http://schemas.microsoft.com/office/powerpoint/2010/main" val="126233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52" y="413792"/>
            <a:ext cx="8256948" cy="883667"/>
          </a:xfrm>
        </p:spPr>
        <p:txBody>
          <a:bodyPr/>
          <a:lstStyle/>
          <a:p>
            <a:r>
              <a:rPr lang="en-AU" sz="3800" dirty="0">
                <a:solidFill>
                  <a:srgbClr val="E78E23"/>
                </a:solidFill>
              </a:rPr>
              <a:t>propaganda</a:t>
            </a:r>
          </a:p>
        </p:txBody>
      </p:sp>
      <p:sp>
        <p:nvSpPr>
          <p:cNvPr id="3" name="Text Placeholder 2"/>
          <p:cNvSpPr>
            <a:spLocks noGrp="1"/>
          </p:cNvSpPr>
          <p:nvPr>
            <p:ph type="body" sz="quarter" idx="10"/>
          </p:nvPr>
        </p:nvSpPr>
        <p:spPr>
          <a:xfrm>
            <a:off x="239352" y="1222774"/>
            <a:ext cx="5454062" cy="4004600"/>
          </a:xfrm>
        </p:spPr>
        <p:txBody>
          <a:bodyPr/>
          <a:lstStyle/>
          <a:p>
            <a:r>
              <a:rPr lang="en-AU" dirty="0"/>
              <a:t>The way conditions at KBH were publicised to the wider community was in stark contrast to the reality of living there. These quotes are from </a:t>
            </a:r>
            <a:r>
              <a:rPr lang="en-AU" dirty="0">
                <a:hlinkClick r:id="rId3"/>
              </a:rPr>
              <a:t>Dawn Magazine, August 1965 </a:t>
            </a:r>
            <a:r>
              <a:rPr lang="en-AU" dirty="0"/>
              <a:t>:</a:t>
            </a:r>
          </a:p>
          <a:p>
            <a:r>
              <a:rPr lang="en-AU" i="1" dirty="0">
                <a:solidFill>
                  <a:srgbClr val="E78E23"/>
                </a:solidFill>
              </a:rPr>
              <a:t>“It’s almost like a country club at Kinchela.”</a:t>
            </a:r>
          </a:p>
          <a:p>
            <a:r>
              <a:rPr lang="en-AU" i="1" dirty="0">
                <a:solidFill>
                  <a:srgbClr val="E78E23"/>
                </a:solidFill>
              </a:rPr>
              <a:t>“Boys stay till they are sixteen and most are sorry to leave, because while they are there they have a wonderful time.” </a:t>
            </a:r>
          </a:p>
          <a:p>
            <a:pPr marL="285750" indent="-285750">
              <a:buFont typeface="Arial" panose="020B0604020202020204" pitchFamily="34" charset="0"/>
              <a:buChar char="•"/>
            </a:pPr>
            <a:r>
              <a:rPr lang="en-AU" dirty="0"/>
              <a:t>Having learned about the actual experiences of KBH Survivors at KBH, what is your response to these quotes?</a:t>
            </a:r>
          </a:p>
          <a:p>
            <a:pPr marL="285750" indent="-285750">
              <a:buFont typeface="Arial" panose="020B0604020202020204" pitchFamily="34" charset="0"/>
              <a:buChar char="•"/>
            </a:pPr>
            <a:r>
              <a:rPr lang="en-AU" dirty="0"/>
              <a:t>How could misinformation like this have contributed to the pace of justice, reconciliation and healing in Australian society?</a:t>
            </a:r>
          </a:p>
          <a:p>
            <a:pPr marL="285750" indent="-285750">
              <a:buFont typeface="Arial" panose="020B0604020202020204" pitchFamily="34" charset="0"/>
              <a:buChar char="•"/>
            </a:pPr>
            <a:r>
              <a:rPr lang="en-AU" dirty="0"/>
              <a:t>Why is challenging this misinformation with truth essential in order for reconciliation and healing to become a reality?</a:t>
            </a:r>
          </a:p>
          <a:p>
            <a:pPr marL="285750" indent="-285750">
              <a:buFont typeface="Arial" panose="020B0604020202020204" pitchFamily="34" charset="0"/>
              <a:buChar char="•"/>
            </a:pPr>
            <a:endParaRPr lang="en-AU" dirty="0">
              <a:solidFill>
                <a:srgbClr val="FF0000"/>
              </a:solidFill>
            </a:endParaRPr>
          </a:p>
        </p:txBody>
      </p:sp>
      <p:sp>
        <p:nvSpPr>
          <p:cNvPr id="4" name="Text Placeholder 3"/>
          <p:cNvSpPr>
            <a:spLocks noGrp="1"/>
          </p:cNvSpPr>
          <p:nvPr>
            <p:ph type="body" sz="quarter" idx="11"/>
          </p:nvPr>
        </p:nvSpPr>
        <p:spPr>
          <a:xfrm>
            <a:off x="5851094" y="4276194"/>
            <a:ext cx="2923401" cy="346841"/>
          </a:xfrm>
        </p:spPr>
        <p:txBody>
          <a:bodyPr/>
          <a:lstStyle/>
          <a:p>
            <a:r>
              <a:rPr lang="en-AU" dirty="0"/>
              <a:t>A magazine for the NSW Aboriginal Protection Board issued monthly between 1915 to 1969 to the Aboriginal people of NSW. Photos and Pamphlets like these were used to promote the ‘benefits’ of the Assimilation policy to the Australian Public. Source: </a:t>
            </a:r>
            <a:r>
              <a:rPr lang="en-AU" dirty="0">
                <a:hlinkClick r:id="rId3"/>
              </a:rPr>
              <a:t>Dawn Magazine, August 1965 </a:t>
            </a:r>
            <a:endParaRPr lang="en-AU" dirty="0"/>
          </a:p>
        </p:txBody>
      </p:sp>
      <p:pic>
        <p:nvPicPr>
          <p:cNvPr id="6" name="Picture Placeholder 5"/>
          <p:cNvPicPr>
            <a:picLocks noGrp="1" noChangeAspect="1"/>
          </p:cNvPicPr>
          <p:nvPr>
            <p:ph type="pic" sz="quarter" idx="12"/>
          </p:nvPr>
        </p:nvPicPr>
        <p:blipFill rotWithShape="1">
          <a:blip r:embed="rId4" cstate="hqprint">
            <a:extLst>
              <a:ext uri="{28A0092B-C50C-407E-A947-70E740481C1C}">
                <a14:useLocalDpi xmlns:a14="http://schemas.microsoft.com/office/drawing/2010/main"/>
              </a:ext>
            </a:extLst>
          </a:blip>
          <a:srcRect t="-622" b="-338"/>
          <a:stretch/>
        </p:blipFill>
        <p:spPr>
          <a:xfrm>
            <a:off x="6029370" y="1222774"/>
            <a:ext cx="2566850" cy="3053420"/>
          </a:xfrm>
        </p:spPr>
      </p:pic>
    </p:spTree>
    <p:extLst>
      <p:ext uri="{BB962C8B-B14F-4D97-AF65-F5344CB8AC3E}">
        <p14:creationId xmlns:p14="http://schemas.microsoft.com/office/powerpoint/2010/main" val="1171531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800" dirty="0">
                <a:solidFill>
                  <a:srgbClr val="E78E23"/>
                </a:solidFill>
              </a:rPr>
              <a:t>reflect</a:t>
            </a:r>
          </a:p>
        </p:txBody>
      </p:sp>
      <p:sp>
        <p:nvSpPr>
          <p:cNvPr id="3" name="Text Placeholder 2"/>
          <p:cNvSpPr>
            <a:spLocks noGrp="1"/>
          </p:cNvSpPr>
          <p:nvPr>
            <p:ph type="body" sz="quarter" idx="10"/>
          </p:nvPr>
        </p:nvSpPr>
        <p:spPr>
          <a:xfrm>
            <a:off x="539552" y="3990634"/>
            <a:ext cx="7956748" cy="1270140"/>
          </a:xfrm>
        </p:spPr>
        <p:txBody>
          <a:bodyPr/>
          <a:lstStyle/>
          <a:p>
            <a:r>
              <a:rPr lang="en-AU" sz="2800" dirty="0"/>
              <a:t>How is knowing and telling the truth about something that happened in the past, important for the future? </a:t>
            </a:r>
          </a:p>
        </p:txBody>
      </p:sp>
      <p:sp>
        <p:nvSpPr>
          <p:cNvPr id="10" name="Freeform 1"/>
          <p:cNvSpPr>
            <a:spLocks noChangeArrowheads="1"/>
          </p:cNvSpPr>
          <p:nvPr/>
        </p:nvSpPr>
        <p:spPr bwMode="auto">
          <a:xfrm>
            <a:off x="408791" y="1667435"/>
            <a:ext cx="8390964" cy="180728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78E23"/>
          </a:solidFill>
          <a:ln>
            <a:noFill/>
          </a:ln>
          <a:effectLst/>
        </p:spPr>
        <p:txBody>
          <a:bodyPr wrap="none" anchor="ctr"/>
          <a:lstStyle/>
          <a:p>
            <a:endParaRPr lang="en-US" dirty="0"/>
          </a:p>
        </p:txBody>
      </p:sp>
      <p:pic>
        <p:nvPicPr>
          <p:cNvPr id="4" name="Picture 3"/>
          <p:cNvPicPr>
            <a:picLocks noChangeAspect="1"/>
          </p:cNvPicPr>
          <p:nvPr/>
        </p:nvPicPr>
        <p:blipFill>
          <a:blip r:embed="rId3"/>
          <a:stretch>
            <a:fillRect/>
          </a:stretch>
        </p:blipFill>
        <p:spPr>
          <a:xfrm>
            <a:off x="564717" y="1716792"/>
            <a:ext cx="7931583" cy="1700931"/>
          </a:xfrm>
          <a:prstGeom prst="rect">
            <a:avLst/>
          </a:prstGeom>
        </p:spPr>
      </p:pic>
    </p:spTree>
    <p:extLst>
      <p:ext uri="{BB962C8B-B14F-4D97-AF65-F5344CB8AC3E}">
        <p14:creationId xmlns:p14="http://schemas.microsoft.com/office/powerpoint/2010/main" val="3276170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800" dirty="0">
                <a:solidFill>
                  <a:srgbClr val="E78E23"/>
                </a:solidFill>
              </a:rPr>
              <a:t>Section 3: A path to justice</a:t>
            </a:r>
          </a:p>
        </p:txBody>
      </p:sp>
      <p:sp>
        <p:nvSpPr>
          <p:cNvPr id="3" name="Text Placeholder 2"/>
          <p:cNvSpPr>
            <a:spLocks noGrp="1"/>
          </p:cNvSpPr>
          <p:nvPr>
            <p:ph type="body" sz="quarter" idx="10"/>
          </p:nvPr>
        </p:nvSpPr>
        <p:spPr>
          <a:xfrm>
            <a:off x="539552" y="1295164"/>
            <a:ext cx="4032448" cy="3886241"/>
          </a:xfrm>
        </p:spPr>
        <p:txBody>
          <a:bodyPr/>
          <a:lstStyle/>
          <a:p>
            <a:r>
              <a:rPr lang="en-AU" dirty="0"/>
              <a:t>In this next section we will explore: </a:t>
            </a:r>
          </a:p>
          <a:p>
            <a:endParaRPr lang="en-AU" dirty="0"/>
          </a:p>
          <a:p>
            <a:pPr marL="285750" indent="-285750">
              <a:buFontTx/>
              <a:buChar char="-"/>
            </a:pPr>
            <a:r>
              <a:rPr lang="en-AU" dirty="0"/>
              <a:t>United Nations Declaration of Human Rights</a:t>
            </a:r>
          </a:p>
          <a:p>
            <a:pPr marL="285750" indent="-285750">
              <a:buFontTx/>
              <a:buChar char="-"/>
            </a:pPr>
            <a:r>
              <a:rPr lang="en-AU" dirty="0"/>
              <a:t>United Nations Declaration on the Rights of Indigenous peoples (UNDRIP)</a:t>
            </a:r>
          </a:p>
          <a:p>
            <a:pPr marL="285750" indent="-285750">
              <a:buFontTx/>
              <a:buChar char="-"/>
            </a:pPr>
            <a:r>
              <a:rPr lang="en-AU" dirty="0"/>
              <a:t>Australia’s National Apology to the Stolen Generations</a:t>
            </a:r>
          </a:p>
          <a:p>
            <a:pPr marL="285750" indent="-285750">
              <a:buFontTx/>
              <a:buChar char="-"/>
            </a:pPr>
            <a:r>
              <a:rPr lang="en-AU" dirty="0"/>
              <a:t>Church Apology</a:t>
            </a:r>
          </a:p>
          <a:p>
            <a:pPr marL="285750" indent="-285750">
              <a:buFontTx/>
              <a:buChar char="-"/>
            </a:pPr>
            <a:r>
              <a:rPr lang="en-AU" dirty="0"/>
              <a:t>Subsidiarity</a:t>
            </a:r>
          </a:p>
          <a:p>
            <a:pPr marL="285750" indent="-285750">
              <a:buFontTx/>
              <a:buChar char="-"/>
            </a:pPr>
            <a:r>
              <a:rPr lang="en-AU" dirty="0"/>
              <a:t>Preserving the Truth</a:t>
            </a:r>
          </a:p>
          <a:p>
            <a:pPr marL="285750" indent="-285750">
              <a:buFontTx/>
              <a:buChar char="-"/>
            </a:pPr>
            <a:r>
              <a:rPr lang="en-AU" dirty="0"/>
              <a:t>Closing the Gap</a:t>
            </a:r>
          </a:p>
          <a:p>
            <a:pPr marL="285750" indent="-285750">
              <a:buFontTx/>
              <a:buChar char="-"/>
            </a:pPr>
            <a:r>
              <a:rPr lang="en-AU" dirty="0"/>
              <a:t>What can we do? </a:t>
            </a:r>
          </a:p>
          <a:p>
            <a:pPr marL="285750" indent="-285750">
              <a:buFontTx/>
              <a:buChar char="-"/>
            </a:pPr>
            <a:endParaRPr lang="en-AU" dirty="0"/>
          </a:p>
        </p:txBody>
      </p:sp>
      <p:sp>
        <p:nvSpPr>
          <p:cNvPr id="4" name="Text Placeholder 3"/>
          <p:cNvSpPr>
            <a:spLocks noGrp="1"/>
          </p:cNvSpPr>
          <p:nvPr>
            <p:ph type="body" sz="quarter" idx="11"/>
          </p:nvPr>
        </p:nvSpPr>
        <p:spPr>
          <a:xfrm>
            <a:off x="4881996" y="4834564"/>
            <a:ext cx="3708399" cy="346841"/>
          </a:xfrm>
        </p:spPr>
        <p:txBody>
          <a:bodyPr/>
          <a:lstStyle/>
          <a:p>
            <a:r>
              <a:rPr lang="en-AU" dirty="0"/>
              <a:t>Kinchela Boys Home (KBH) survivor, Uncle Richard with one of his paintings. Credit: Caritas Australia</a:t>
            </a:r>
          </a:p>
        </p:txBody>
      </p:sp>
      <p:pic>
        <p:nvPicPr>
          <p:cNvPr id="6" name="Picture Placeholder 5"/>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753"/>
          <a:stretch/>
        </p:blipFill>
        <p:spPr>
          <a:xfrm>
            <a:off x="4881995" y="1312863"/>
            <a:ext cx="3708400" cy="3395662"/>
          </a:xfrm>
        </p:spPr>
      </p:pic>
    </p:spTree>
    <p:extLst>
      <p:ext uri="{BB962C8B-B14F-4D97-AF65-F5344CB8AC3E}">
        <p14:creationId xmlns:p14="http://schemas.microsoft.com/office/powerpoint/2010/main" val="1497236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28" y="366900"/>
            <a:ext cx="7956748" cy="723346"/>
          </a:xfrm>
        </p:spPr>
        <p:txBody>
          <a:bodyPr/>
          <a:lstStyle/>
          <a:p>
            <a:r>
              <a:rPr lang="en-AU" sz="3600" dirty="0">
                <a:solidFill>
                  <a:srgbClr val="E78E23"/>
                </a:solidFill>
              </a:rPr>
              <a:t>International obligations</a:t>
            </a:r>
          </a:p>
        </p:txBody>
      </p:sp>
      <p:sp>
        <p:nvSpPr>
          <p:cNvPr id="3" name="Text Placeholder 2"/>
          <p:cNvSpPr>
            <a:spLocks noGrp="1"/>
          </p:cNvSpPr>
          <p:nvPr>
            <p:ph type="body" sz="quarter" idx="10"/>
          </p:nvPr>
        </p:nvSpPr>
        <p:spPr>
          <a:xfrm>
            <a:off x="240028" y="1090246"/>
            <a:ext cx="8704680" cy="4027186"/>
          </a:xfrm>
        </p:spPr>
        <p:txBody>
          <a:bodyPr numCol="1"/>
          <a:lstStyle/>
          <a:p>
            <a:r>
              <a:rPr lang="en-AU" u="sng" dirty="0">
                <a:hlinkClick r:id="rId3"/>
              </a:rPr>
              <a:t>United Nations Declaration of Human Rights</a:t>
            </a:r>
            <a:endParaRPr lang="en-AU" dirty="0"/>
          </a:p>
          <a:p>
            <a:r>
              <a:rPr lang="en-AU" dirty="0"/>
              <a:t>Australia was a founding member of the UN. The Universal Declaration of Human Rights is not a treaty and so does not have any legal obligations. It does however provide a set of values to be adhered to such as: </a:t>
            </a:r>
          </a:p>
          <a:p>
            <a:r>
              <a:rPr lang="en-AU" i="1" dirty="0"/>
              <a:t>Article 5: No one shall be subjected to torture or to cruel, inhuman or degrading treatment or punishment. </a:t>
            </a:r>
          </a:p>
          <a:p>
            <a:endParaRPr lang="en-AU" dirty="0"/>
          </a:p>
          <a:p>
            <a:r>
              <a:rPr lang="en-AU" u="sng" dirty="0">
                <a:hlinkClick r:id="rId4"/>
              </a:rPr>
              <a:t>Convention on the Prevention and Punishment of the Crime of Genocide</a:t>
            </a:r>
            <a:endParaRPr lang="en-AU" dirty="0"/>
          </a:p>
          <a:p>
            <a:r>
              <a:rPr lang="en-AU" dirty="0"/>
              <a:t>This is a treaty Australia enforced in 1951. </a:t>
            </a:r>
          </a:p>
          <a:p>
            <a:r>
              <a:rPr lang="en-AU" dirty="0"/>
              <a:t>In the present Convention, genocide means any of the following acts committed with intent to destroy, in whole or in part, a national, ethnical, racial or religious group, as such: (e) forcibly transferring children of the group to another group.</a:t>
            </a:r>
          </a:p>
        </p:txBody>
      </p:sp>
      <p:sp>
        <p:nvSpPr>
          <p:cNvPr id="4" name="Rectangle 3"/>
          <p:cNvSpPr/>
          <p:nvPr/>
        </p:nvSpPr>
        <p:spPr>
          <a:xfrm>
            <a:off x="240028" y="5117432"/>
            <a:ext cx="5372102" cy="1200329"/>
          </a:xfrm>
          <a:prstGeom prst="rect">
            <a:avLst/>
          </a:prstGeom>
        </p:spPr>
        <p:txBody>
          <a:bodyPr wrap="square">
            <a:spAutoFit/>
          </a:bodyPr>
          <a:lstStyle/>
          <a:p>
            <a:r>
              <a:rPr lang="en-AU" b="1" u="sng" dirty="0"/>
              <a:t>Discuss</a:t>
            </a:r>
            <a:endParaRPr lang="en-AU" b="1" dirty="0"/>
          </a:p>
          <a:p>
            <a:pPr marL="285750" indent="-285750">
              <a:buFont typeface="Arial" panose="020B0604020202020204" pitchFamily="34" charset="0"/>
              <a:buChar char="•"/>
            </a:pPr>
            <a:r>
              <a:rPr lang="en-AU" dirty="0"/>
              <a:t>Having learned of the experiences of the KBH Survivors, do you believe Australia was living up to their international obligations? Why/why not?</a:t>
            </a:r>
          </a:p>
        </p:txBody>
      </p:sp>
    </p:spTree>
    <p:extLst>
      <p:ext uri="{BB962C8B-B14F-4D97-AF65-F5344CB8AC3E}">
        <p14:creationId xmlns:p14="http://schemas.microsoft.com/office/powerpoint/2010/main" val="3755015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13792"/>
            <a:ext cx="7956748" cy="1143000"/>
          </a:xfrm>
        </p:spPr>
        <p:txBody>
          <a:bodyPr/>
          <a:lstStyle/>
          <a:p>
            <a:r>
              <a:rPr lang="en-AU" sz="2800" dirty="0">
                <a:solidFill>
                  <a:srgbClr val="E78E23"/>
                </a:solidFill>
              </a:rPr>
              <a:t>United Nations Declaration on the Rights of Indigenous peoples (</a:t>
            </a:r>
            <a:r>
              <a:rPr lang="en-AU" sz="2800" dirty="0" err="1">
                <a:solidFill>
                  <a:srgbClr val="E78E23"/>
                </a:solidFill>
              </a:rPr>
              <a:t>Undrip</a:t>
            </a:r>
            <a:r>
              <a:rPr lang="en-AU" sz="2800" dirty="0">
                <a:solidFill>
                  <a:srgbClr val="E78E23"/>
                </a:solidFill>
              </a:rPr>
              <a:t>)</a:t>
            </a:r>
            <a:endParaRPr lang="en-AU" dirty="0">
              <a:solidFill>
                <a:srgbClr val="E78E23"/>
              </a:solidFill>
            </a:endParaRPr>
          </a:p>
        </p:txBody>
      </p:sp>
      <p:sp>
        <p:nvSpPr>
          <p:cNvPr id="3" name="Text Placeholder 2"/>
          <p:cNvSpPr>
            <a:spLocks noGrp="1"/>
          </p:cNvSpPr>
          <p:nvPr>
            <p:ph type="body" sz="quarter" idx="10"/>
          </p:nvPr>
        </p:nvSpPr>
        <p:spPr>
          <a:xfrm>
            <a:off x="179512" y="1687486"/>
            <a:ext cx="5059238" cy="3787142"/>
          </a:xfrm>
        </p:spPr>
        <p:txBody>
          <a:bodyPr/>
          <a:lstStyle/>
          <a:p>
            <a:r>
              <a:rPr lang="en-AU" dirty="0"/>
              <a:t>UNDRIP affirms the minimum standards for the     survival, dignity and well-being of the Indigenous peoples worldwide.</a:t>
            </a:r>
          </a:p>
          <a:p>
            <a:endParaRPr lang="en-AU" dirty="0"/>
          </a:p>
          <a:p>
            <a:r>
              <a:rPr lang="en-AU" dirty="0"/>
              <a:t>It was passed by the General Assembly in 2007 but Australia was one of four countries that voted against it at first. In 2009 Australia endorsed UNDRIP. </a:t>
            </a:r>
          </a:p>
          <a:p>
            <a:endParaRPr lang="en-AU" dirty="0"/>
          </a:p>
          <a:p>
            <a:r>
              <a:rPr lang="en-AU" b="1" dirty="0"/>
              <a:t>Discuss: </a:t>
            </a:r>
          </a:p>
          <a:p>
            <a:pPr marL="285750" indent="-285750">
              <a:buFont typeface="Arial" panose="020B0604020202020204" pitchFamily="34" charset="0"/>
              <a:buChar char="•"/>
            </a:pPr>
            <a:r>
              <a:rPr lang="en-AU" dirty="0"/>
              <a:t>Why do you think this was not endorsed until 2009? </a:t>
            </a:r>
          </a:p>
          <a:p>
            <a:endParaRPr lang="en-AU" dirty="0"/>
          </a:p>
        </p:txBody>
      </p:sp>
      <p:sp>
        <p:nvSpPr>
          <p:cNvPr id="4" name="Text Placeholder 3"/>
          <p:cNvSpPr>
            <a:spLocks noGrp="1"/>
          </p:cNvSpPr>
          <p:nvPr>
            <p:ph type="body" sz="quarter" idx="11"/>
          </p:nvPr>
        </p:nvSpPr>
        <p:spPr>
          <a:xfrm>
            <a:off x="6050071" y="5490035"/>
            <a:ext cx="2705840" cy="243222"/>
          </a:xfrm>
        </p:spPr>
        <p:txBody>
          <a:bodyPr/>
          <a:lstStyle/>
          <a:p>
            <a:r>
              <a:rPr lang="en-AU" sz="800"/>
              <a:t>Source: National Congress of Australia’s First Peoples</a:t>
            </a:r>
          </a:p>
        </p:txBody>
      </p:sp>
      <p:pic>
        <p:nvPicPr>
          <p:cNvPr id="6" name="Picture Placeholder 5">
            <a:hlinkClick r:id="rId3"/>
          </p:cNvPr>
          <p:cNvPicPr>
            <a:picLocks noGrp="1" noChangeAspect="1"/>
          </p:cNvPicPr>
          <p:nvPr>
            <p:ph type="pic" sz="quarter" idx="12"/>
          </p:nvPr>
        </p:nvPicPr>
        <p:blipFill rotWithShape="1">
          <a:blip r:embed="rId4" cstate="hqprint">
            <a:extLst>
              <a:ext uri="{28A0092B-C50C-407E-A947-70E740481C1C}">
                <a14:useLocalDpi xmlns:a14="http://schemas.microsoft.com/office/drawing/2010/main"/>
              </a:ext>
            </a:extLst>
          </a:blip>
          <a:srcRect b="-23"/>
          <a:stretch/>
        </p:blipFill>
        <p:spPr>
          <a:xfrm>
            <a:off x="6084168" y="1687486"/>
            <a:ext cx="2671742" cy="3787142"/>
          </a:xfrm>
        </p:spPr>
      </p:pic>
    </p:spTree>
    <p:extLst>
      <p:ext uri="{BB962C8B-B14F-4D97-AF65-F5344CB8AC3E}">
        <p14:creationId xmlns:p14="http://schemas.microsoft.com/office/powerpoint/2010/main" val="2054403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13792"/>
            <a:ext cx="8244780" cy="1143000"/>
          </a:xfrm>
        </p:spPr>
        <p:txBody>
          <a:bodyPr/>
          <a:lstStyle/>
          <a:p>
            <a:r>
              <a:rPr lang="en-AU" sz="2800" dirty="0">
                <a:solidFill>
                  <a:srgbClr val="E78E23"/>
                </a:solidFill>
              </a:rPr>
              <a:t>United Nations Declaration on the Rights of Indigenous peoples (</a:t>
            </a:r>
            <a:r>
              <a:rPr lang="en-AU" sz="2800" dirty="0" err="1">
                <a:solidFill>
                  <a:srgbClr val="E78E23"/>
                </a:solidFill>
              </a:rPr>
              <a:t>Undrip</a:t>
            </a:r>
            <a:r>
              <a:rPr lang="en-AU" sz="2800" dirty="0">
                <a:solidFill>
                  <a:srgbClr val="E78E23"/>
                </a:solidFill>
              </a:rPr>
              <a:t>)</a:t>
            </a:r>
          </a:p>
        </p:txBody>
      </p:sp>
      <p:sp>
        <p:nvSpPr>
          <p:cNvPr id="3" name="Text Placeholder 2"/>
          <p:cNvSpPr>
            <a:spLocks noGrp="1"/>
          </p:cNvSpPr>
          <p:nvPr>
            <p:ph type="body" sz="quarter" idx="10"/>
          </p:nvPr>
        </p:nvSpPr>
        <p:spPr>
          <a:xfrm>
            <a:off x="251520" y="1579920"/>
            <a:ext cx="5331134" cy="3886241"/>
          </a:xfrm>
        </p:spPr>
        <p:txBody>
          <a:bodyPr/>
          <a:lstStyle/>
          <a:p>
            <a:r>
              <a:rPr lang="en-AU" dirty="0"/>
              <a:t>Click </a:t>
            </a:r>
            <a:r>
              <a:rPr lang="en-AU" dirty="0">
                <a:hlinkClick r:id="rId3"/>
              </a:rPr>
              <a:t>here</a:t>
            </a:r>
            <a:r>
              <a:rPr lang="en-AU" dirty="0"/>
              <a:t> to open to the Community Guide. </a:t>
            </a:r>
          </a:p>
          <a:p>
            <a:endParaRPr lang="en-AU" sz="1000" dirty="0"/>
          </a:p>
          <a:p>
            <a:pPr marL="342900" indent="-342900">
              <a:buFont typeface="Arial" panose="020B0604020202020204" pitchFamily="34" charset="0"/>
              <a:buChar char="•"/>
            </a:pPr>
            <a:r>
              <a:rPr lang="en-AU" dirty="0"/>
              <a:t>In light of what you have learnt about the Stolen Generations, and the experiences of the KBH Survivors, what do you believe is the significance of UNDRIP?</a:t>
            </a:r>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r>
              <a:rPr lang="en-AU" dirty="0"/>
              <a:t>Which articles of the UNDRIP stand out as particularly significant having learned of the stories of survivors of the Stolen Generations?</a:t>
            </a:r>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r>
              <a:rPr lang="en-AU" dirty="0"/>
              <a:t>Where can you see </a:t>
            </a:r>
            <a:r>
              <a:rPr lang="en-AU" dirty="0">
                <a:hlinkClick r:id="rId4"/>
              </a:rPr>
              <a:t>Catholic Social Teaching</a:t>
            </a:r>
            <a:r>
              <a:rPr lang="en-AU" dirty="0"/>
              <a:t> (CST) in this document? </a:t>
            </a:r>
            <a:r>
              <a:rPr lang="en-AU" dirty="0" smtClean="0"/>
              <a:t>How </a:t>
            </a:r>
            <a:r>
              <a:rPr lang="en-AU" dirty="0"/>
              <a:t>are the CSTs of Subsidiarity, Solidarity and Dignity of the Human Person reflected in this document?</a:t>
            </a:r>
          </a:p>
          <a:p>
            <a:endParaRPr lang="en-AU" dirty="0"/>
          </a:p>
          <a:p>
            <a:endParaRPr lang="en-AU" dirty="0"/>
          </a:p>
        </p:txBody>
      </p:sp>
      <p:pic>
        <p:nvPicPr>
          <p:cNvPr id="7" name="Picture Placeholder 6">
            <a:hlinkClick r:id="rId5"/>
          </p:cNvPr>
          <p:cNvPicPr>
            <a:picLocks noGrp="1" noChangeAspect="1"/>
          </p:cNvPicPr>
          <p:nvPr>
            <p:ph type="pic" sz="quarter" idx="12"/>
          </p:nvPr>
        </p:nvPicPr>
        <p:blipFill rotWithShape="1">
          <a:blip r:embed="rId6" cstate="hqprint">
            <a:extLst>
              <a:ext uri="{28A0092B-C50C-407E-A947-70E740481C1C}">
                <a14:useLocalDpi xmlns:a14="http://schemas.microsoft.com/office/drawing/2010/main"/>
              </a:ext>
            </a:extLst>
          </a:blip>
          <a:srcRect/>
          <a:stretch/>
        </p:blipFill>
        <p:spPr>
          <a:xfrm>
            <a:off x="5940152" y="1605201"/>
            <a:ext cx="2759298" cy="3911250"/>
          </a:xfrm>
          <a:prstGeom prst="rect">
            <a:avLst/>
          </a:prstGeom>
        </p:spPr>
      </p:pic>
      <p:sp>
        <p:nvSpPr>
          <p:cNvPr id="6" name="Text Placeholder 3"/>
          <p:cNvSpPr txBox="1">
            <a:spLocks/>
          </p:cNvSpPr>
          <p:nvPr/>
        </p:nvSpPr>
        <p:spPr>
          <a:xfrm>
            <a:off x="5940152" y="5564861"/>
            <a:ext cx="2705840" cy="243222"/>
          </a:xfrm>
          <a:prstGeom prst="rect">
            <a:avLst/>
          </a:prstGeom>
        </p:spPr>
        <p:txBody>
          <a:bodyPr>
            <a:noAutofit/>
          </a:bodyPr>
          <a:lstStyle>
            <a:lvl1pPr marL="0" indent="0" algn="l" defTabSz="457200" rtl="0" eaLnBrk="1" latinLnBrk="0" hangingPunct="1">
              <a:spcBef>
                <a:spcPct val="20000"/>
              </a:spcBef>
              <a:buFontTx/>
              <a:buNone/>
              <a:defRPr sz="1050" kern="1200">
                <a:solidFill>
                  <a:schemeClr val="tx1"/>
                </a:solidFill>
                <a:latin typeface="Arial"/>
                <a:ea typeface="+mn-ea"/>
                <a:cs typeface="Arial"/>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800" dirty="0"/>
              <a:t>Source: National Congress of Australia’s First Peoples</a:t>
            </a:r>
          </a:p>
        </p:txBody>
      </p:sp>
    </p:spTree>
    <p:extLst>
      <p:ext uri="{BB962C8B-B14F-4D97-AF65-F5344CB8AC3E}">
        <p14:creationId xmlns:p14="http://schemas.microsoft.com/office/powerpoint/2010/main" val="2463631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0760" y="215394"/>
            <a:ext cx="8172772" cy="678629"/>
          </a:xfrm>
        </p:spPr>
        <p:txBody>
          <a:bodyPr/>
          <a:lstStyle/>
          <a:p>
            <a:r>
              <a:rPr lang="en-AU" sz="3800" dirty="0">
                <a:solidFill>
                  <a:srgbClr val="E78E23"/>
                </a:solidFill>
              </a:rPr>
              <a:t>Curriculum links</a:t>
            </a:r>
          </a:p>
        </p:txBody>
      </p:sp>
      <p:sp>
        <p:nvSpPr>
          <p:cNvPr id="6" name="Control 2"/>
          <p:cNvSpPr>
            <a:spLocks noChangeArrowheads="1" noChangeShapeType="1"/>
          </p:cNvSpPr>
          <p:nvPr/>
        </p:nvSpPr>
        <p:spPr bwMode="auto">
          <a:xfrm>
            <a:off x="0" y="3055938"/>
            <a:ext cx="10423525" cy="10698162"/>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AU"/>
          </a:p>
        </p:txBody>
      </p:sp>
      <p:graphicFrame>
        <p:nvGraphicFramePr>
          <p:cNvPr id="7" name="Table 6"/>
          <p:cNvGraphicFramePr>
            <a:graphicFrameLocks noGrp="1"/>
          </p:cNvGraphicFramePr>
          <p:nvPr>
            <p:extLst>
              <p:ext uri="{D42A27DB-BD31-4B8C-83A1-F6EECF244321}">
                <p14:modId xmlns:p14="http://schemas.microsoft.com/office/powerpoint/2010/main" val="2147678957"/>
              </p:ext>
            </p:extLst>
          </p:nvPr>
        </p:nvGraphicFramePr>
        <p:xfrm>
          <a:off x="323528" y="1309746"/>
          <a:ext cx="8541072" cy="4619873"/>
        </p:xfrm>
        <a:graphic>
          <a:graphicData uri="http://schemas.openxmlformats.org/drawingml/2006/table">
            <a:tbl>
              <a:tblPr/>
              <a:tblGrid>
                <a:gridCol w="1687658">
                  <a:extLst>
                    <a:ext uri="{9D8B030D-6E8A-4147-A177-3AD203B41FA5}">
                      <a16:colId xmlns:a16="http://schemas.microsoft.com/office/drawing/2014/main" val="20000"/>
                    </a:ext>
                  </a:extLst>
                </a:gridCol>
                <a:gridCol w="6853414">
                  <a:extLst>
                    <a:ext uri="{9D8B030D-6E8A-4147-A177-3AD203B41FA5}">
                      <a16:colId xmlns:a16="http://schemas.microsoft.com/office/drawing/2014/main" val="20001"/>
                    </a:ext>
                  </a:extLst>
                </a:gridCol>
              </a:tblGrid>
              <a:tr h="1076615">
                <a:tc>
                  <a:txBody>
                    <a:bodyPr/>
                    <a:lstStyle/>
                    <a:p>
                      <a:pPr marR="0" indent="0" algn="l" rtl="0">
                        <a:lnSpc>
                          <a:spcPct val="119000"/>
                        </a:lnSpc>
                        <a:spcBef>
                          <a:spcPts val="0"/>
                        </a:spcBef>
                        <a:spcAft>
                          <a:spcPts val="0"/>
                        </a:spcAft>
                      </a:pPr>
                      <a:r>
                        <a:rPr lang="en-AU" sz="1100" b="1" kern="1400" dirty="0" smtClean="0">
                          <a:ln>
                            <a:noFill/>
                          </a:ln>
                          <a:solidFill>
                            <a:srgbClr val="000000"/>
                          </a:solidFill>
                          <a:effectLst/>
                          <a:latin typeface="+mj-lt"/>
                        </a:rPr>
                        <a:t>Aboriginal </a:t>
                      </a:r>
                      <a:r>
                        <a:rPr lang="en-AU" sz="1100" b="1" kern="1400" dirty="0">
                          <a:ln>
                            <a:noFill/>
                          </a:ln>
                          <a:solidFill>
                            <a:srgbClr val="000000"/>
                          </a:solidFill>
                          <a:effectLst/>
                          <a:latin typeface="+mj-lt"/>
                        </a:rPr>
                        <a:t>and </a:t>
                      </a:r>
                      <a:r>
                        <a:rPr lang="en-AU" sz="1100" b="1" kern="1400" dirty="0" smtClean="0">
                          <a:ln>
                            <a:noFill/>
                          </a:ln>
                          <a:solidFill>
                            <a:srgbClr val="000000"/>
                          </a:solidFill>
                          <a:effectLst/>
                          <a:latin typeface="+mj-lt"/>
                        </a:rPr>
                        <a:t>Torres</a:t>
                      </a:r>
                      <a:r>
                        <a:rPr lang="en-AU" sz="1100" b="1" kern="1400" baseline="0" dirty="0" smtClean="0">
                          <a:ln>
                            <a:noFill/>
                          </a:ln>
                          <a:solidFill>
                            <a:srgbClr val="000000"/>
                          </a:solidFill>
                          <a:effectLst/>
                          <a:latin typeface="+mj-lt"/>
                        </a:rPr>
                        <a:t> </a:t>
                      </a:r>
                      <a:r>
                        <a:rPr lang="en-AU" sz="1100" b="1" kern="1400" dirty="0" smtClean="0">
                          <a:ln>
                            <a:noFill/>
                          </a:ln>
                          <a:solidFill>
                            <a:srgbClr val="000000"/>
                          </a:solidFill>
                          <a:effectLst/>
                          <a:latin typeface="+mj-lt"/>
                        </a:rPr>
                        <a:t>Strait </a:t>
                      </a:r>
                      <a:r>
                        <a:rPr lang="en-AU" sz="1100" b="1" kern="1400" dirty="0">
                          <a:ln>
                            <a:noFill/>
                          </a:ln>
                          <a:solidFill>
                            <a:srgbClr val="000000"/>
                          </a:solidFill>
                          <a:effectLst/>
                          <a:latin typeface="+mj-lt"/>
                        </a:rPr>
                        <a:t>Islander</a:t>
                      </a:r>
                      <a:r>
                        <a:rPr lang="en-AU" sz="1100" b="1" kern="1400" baseline="0" dirty="0">
                          <a:ln>
                            <a:noFill/>
                          </a:ln>
                          <a:solidFill>
                            <a:srgbClr val="000000"/>
                          </a:solidFill>
                          <a:effectLst/>
                          <a:latin typeface="+mj-lt"/>
                        </a:rPr>
                        <a:t> </a:t>
                      </a:r>
                      <a:r>
                        <a:rPr lang="en-AU" sz="1100" b="1" kern="1400" dirty="0" smtClean="0">
                          <a:ln>
                            <a:noFill/>
                          </a:ln>
                          <a:solidFill>
                            <a:srgbClr val="000000"/>
                          </a:solidFill>
                          <a:effectLst/>
                          <a:latin typeface="+mj-lt"/>
                        </a:rPr>
                        <a:t>Histories </a:t>
                      </a:r>
                      <a:r>
                        <a:rPr lang="en-AU" sz="1100" b="1" kern="1400" dirty="0">
                          <a:ln>
                            <a:noFill/>
                          </a:ln>
                          <a:solidFill>
                            <a:srgbClr val="000000"/>
                          </a:solidFill>
                          <a:effectLst/>
                          <a:latin typeface="+mj-lt"/>
                        </a:rPr>
                        <a:t>and Cultures.</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7800" marR="0" indent="0" algn="l" rtl="0">
                        <a:lnSpc>
                          <a:spcPct val="119000"/>
                        </a:lnSpc>
                        <a:spcBef>
                          <a:spcPts val="0"/>
                        </a:spcBef>
                        <a:spcAft>
                          <a:spcPts val="0"/>
                        </a:spcAft>
                        <a:buFont typeface="Arial" panose="020B0604020202020204" pitchFamily="34" charset="0"/>
                        <a:buNone/>
                      </a:pPr>
                      <a:r>
                        <a:rPr lang="en-AU" sz="1100" kern="1400" dirty="0">
                          <a:ln>
                            <a:noFill/>
                          </a:ln>
                          <a:solidFill>
                            <a:srgbClr val="000000"/>
                          </a:solidFill>
                          <a:effectLst/>
                          <a:latin typeface="+mj-lt"/>
                        </a:rPr>
                        <a:t>This priority is designed for all students to engage in reconciliation, respect and recognition of the world’s oldest continuous living cultures. </a:t>
                      </a:r>
                    </a:p>
                    <a:p>
                      <a:pPr marL="349250" marR="0" indent="-171450" algn="l" rtl="0">
                        <a:lnSpc>
                          <a:spcPct val="119000"/>
                        </a:lnSpc>
                        <a:spcBef>
                          <a:spcPts val="0"/>
                        </a:spcBef>
                        <a:spcAft>
                          <a:spcPts val="750"/>
                        </a:spcAft>
                        <a:buFont typeface="Arial" panose="020B0604020202020204" pitchFamily="34" charset="0"/>
                        <a:buChar char="•"/>
                      </a:pPr>
                      <a:r>
                        <a:rPr lang="en-AU" sz="1100" kern="1400" dirty="0">
                          <a:ln>
                            <a:noFill/>
                          </a:ln>
                          <a:solidFill>
                            <a:srgbClr val="222222"/>
                          </a:solidFill>
                          <a:effectLst/>
                          <a:latin typeface="+mj-lt"/>
                        </a:rPr>
                        <a:t>Aboriginal and Torres Strait Islander Peoples live in Australia as first peoples of Country or Place and demonstrate resilience in responding to historic and contemporary impacts of colonisation.  </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60088">
                <a:tc>
                  <a:txBody>
                    <a:bodyPr/>
                    <a:lstStyle/>
                    <a:p>
                      <a:pPr marR="0" indent="0" algn="l" rtl="0">
                        <a:lnSpc>
                          <a:spcPct val="119000"/>
                        </a:lnSpc>
                        <a:spcBef>
                          <a:spcPts val="0"/>
                        </a:spcBef>
                        <a:spcAft>
                          <a:spcPts val="0"/>
                        </a:spcAft>
                      </a:pPr>
                      <a:r>
                        <a:rPr lang="en-AU" sz="1100" b="1" kern="1400">
                          <a:ln>
                            <a:noFill/>
                          </a:ln>
                          <a:solidFill>
                            <a:srgbClr val="000000"/>
                          </a:solidFill>
                          <a:effectLst/>
                          <a:latin typeface="+mj-lt"/>
                        </a:rPr>
                        <a:t>Ethical Understanding</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49250" marR="0" indent="-171450" algn="l" rtl="0">
                        <a:lnSpc>
                          <a:spcPct val="119000"/>
                        </a:lnSpc>
                        <a:spcBef>
                          <a:spcPts val="0"/>
                        </a:spcBef>
                        <a:spcAft>
                          <a:spcPts val="750"/>
                        </a:spcAft>
                        <a:buFont typeface="Arial" panose="020B0604020202020204" pitchFamily="34" charset="0"/>
                        <a:buChar char="•"/>
                      </a:pPr>
                      <a:r>
                        <a:rPr lang="en-AU" sz="1100" kern="1400" dirty="0">
                          <a:ln>
                            <a:noFill/>
                          </a:ln>
                          <a:solidFill>
                            <a:srgbClr val="000000"/>
                          </a:solidFill>
                          <a:effectLst/>
                          <a:latin typeface="+mj-lt"/>
                        </a:rPr>
                        <a:t>Students develop ethical understanding of behaviour as they critically explore the character traits, actions and motivations of people in the past that may be the result of different standards and expectations and changing societal attitudes and values. Students recognise that examining the nature of evidence deepens their understanding of ethical issues and investigate the ways that diverse values and principles have influenced human affairs.</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58644">
                <a:tc>
                  <a:txBody>
                    <a:bodyPr/>
                    <a:lstStyle/>
                    <a:p>
                      <a:pPr marR="0" indent="0" algn="l" rtl="0">
                        <a:lnSpc>
                          <a:spcPct val="119000"/>
                        </a:lnSpc>
                        <a:spcBef>
                          <a:spcPts val="0"/>
                        </a:spcBef>
                        <a:spcAft>
                          <a:spcPts val="0"/>
                        </a:spcAft>
                      </a:pPr>
                      <a:r>
                        <a:rPr lang="en-AU" sz="1100" b="1" kern="1400">
                          <a:ln>
                            <a:noFill/>
                          </a:ln>
                          <a:solidFill>
                            <a:srgbClr val="000000"/>
                          </a:solidFill>
                          <a:effectLst/>
                          <a:latin typeface="+mj-lt"/>
                        </a:rPr>
                        <a:t>Personal and Social Capability</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49250" marR="0" indent="-171450" algn="l" rtl="0">
                        <a:lnSpc>
                          <a:spcPct val="119000"/>
                        </a:lnSpc>
                        <a:spcBef>
                          <a:spcPts val="0"/>
                        </a:spcBef>
                        <a:spcAft>
                          <a:spcPts val="750"/>
                        </a:spcAft>
                        <a:buFont typeface="Arial" panose="020B0604020202020204" pitchFamily="34" charset="0"/>
                        <a:buChar char="•"/>
                      </a:pPr>
                      <a:r>
                        <a:rPr lang="en-AU" sz="1100" kern="1400" dirty="0">
                          <a:ln>
                            <a:noFill/>
                          </a:ln>
                          <a:solidFill>
                            <a:srgbClr val="000000"/>
                          </a:solidFill>
                          <a:effectLst/>
                          <a:latin typeface="+mj-lt"/>
                        </a:rPr>
                        <a:t>As students gain understanding about human experience, past and present, and about their own interconnectedness to people and places across local and global settings, they identify issues and others’ perspectives which inform reflective practice, empathy, communication skills, teamwork and advocacy. </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0908">
                <a:tc>
                  <a:txBody>
                    <a:bodyPr/>
                    <a:lstStyle/>
                    <a:p>
                      <a:pPr marR="0" indent="0" algn="l" rtl="0">
                        <a:lnSpc>
                          <a:spcPct val="119000"/>
                        </a:lnSpc>
                        <a:spcBef>
                          <a:spcPts val="0"/>
                        </a:spcBef>
                        <a:spcAft>
                          <a:spcPts val="0"/>
                        </a:spcAft>
                      </a:pPr>
                      <a:r>
                        <a:rPr lang="en-AU" sz="1100" b="1" kern="1400" dirty="0">
                          <a:ln>
                            <a:noFill/>
                          </a:ln>
                          <a:solidFill>
                            <a:srgbClr val="000000"/>
                          </a:solidFill>
                          <a:effectLst/>
                          <a:latin typeface="+mj-lt"/>
                        </a:rPr>
                        <a:t>Intercultural Understanding</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49250" marR="0" indent="-171450" algn="l" rtl="0">
                        <a:lnSpc>
                          <a:spcPct val="119000"/>
                        </a:lnSpc>
                        <a:spcBef>
                          <a:spcPts val="0"/>
                        </a:spcBef>
                        <a:spcAft>
                          <a:spcPts val="750"/>
                        </a:spcAft>
                        <a:buFont typeface="Arial" panose="020B0604020202020204" pitchFamily="34" charset="0"/>
                        <a:buChar char="•"/>
                      </a:pPr>
                      <a:r>
                        <a:rPr lang="en-AU" sz="1100" kern="1400" dirty="0">
                          <a:ln>
                            <a:noFill/>
                          </a:ln>
                          <a:solidFill>
                            <a:srgbClr val="000000"/>
                          </a:solidFill>
                          <a:effectLst/>
                          <a:latin typeface="+mj-lt"/>
                        </a:rPr>
                        <a:t>Students explore how people interact across cultural boundaries and the notion of citizenship, the contribution of diverse cultural influences through migration and media, and the critical role of shared beliefs and values in an evolving Australian identity. This includes learning about the origins and development of Australia’s national identity and the forging of its cultural heritage. Students recognise the significance of Aboriginal and Torres Strait Islander Peoples’ histories and cultures, past and present. </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 name="Rectangle 1"/>
          <p:cNvSpPr/>
          <p:nvPr/>
        </p:nvSpPr>
        <p:spPr>
          <a:xfrm>
            <a:off x="323528" y="873646"/>
            <a:ext cx="3159839" cy="392159"/>
          </a:xfrm>
          <a:prstGeom prst="rect">
            <a:avLst/>
          </a:prstGeom>
        </p:spPr>
        <p:txBody>
          <a:bodyPr wrap="none">
            <a:spAutoFit/>
          </a:bodyPr>
          <a:lstStyle/>
          <a:p>
            <a:pPr>
              <a:lnSpc>
                <a:spcPct val="119000"/>
              </a:lnSpc>
            </a:pPr>
            <a:r>
              <a:rPr lang="en-AU" b="1" kern="1400" dirty="0">
                <a:latin typeface="Arial" panose="020B0604020202020204" pitchFamily="34" charset="0"/>
              </a:rPr>
              <a:t>Cross-curriculum priorities</a:t>
            </a:r>
            <a:endParaRPr lang="en-AU" kern="1400" dirty="0">
              <a:latin typeface="Arial" panose="020B0604020202020204" pitchFamily="34" charset="0"/>
            </a:endParaRPr>
          </a:p>
        </p:txBody>
      </p:sp>
    </p:spTree>
    <p:extLst>
      <p:ext uri="{BB962C8B-B14F-4D97-AF65-F5344CB8AC3E}">
        <p14:creationId xmlns:p14="http://schemas.microsoft.com/office/powerpoint/2010/main" val="3132116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AU" sz="3800" dirty="0">
                <a:solidFill>
                  <a:srgbClr val="E78E23"/>
                </a:solidFill>
              </a:rPr>
              <a:t>National Apology</a:t>
            </a:r>
          </a:p>
        </p:txBody>
      </p:sp>
      <p:sp>
        <p:nvSpPr>
          <p:cNvPr id="3" name="Text Placeholder 2"/>
          <p:cNvSpPr>
            <a:spLocks noGrp="1"/>
          </p:cNvSpPr>
          <p:nvPr>
            <p:ph type="body" sz="quarter" idx="10"/>
          </p:nvPr>
        </p:nvSpPr>
        <p:spPr>
          <a:xfrm>
            <a:off x="539552" y="1409837"/>
            <a:ext cx="4032448" cy="3886241"/>
          </a:xfrm>
          <a:prstGeom prst="rect">
            <a:avLst/>
          </a:prstGeom>
        </p:spPr>
        <p:txBody>
          <a:bodyPr/>
          <a:lstStyle/>
          <a:p>
            <a:r>
              <a:rPr lang="en-AU" dirty="0"/>
              <a:t>On 13 February 2008, the then Prime Minister Kevin Rudd apologised on behalf of all Australians for the laws and policies which afflicted pain, suffering and loss on the Stolen Generations of Aboriginal and Torres Strait Islander peoples.</a:t>
            </a:r>
          </a:p>
          <a:p>
            <a:endParaRPr lang="en-AU" dirty="0"/>
          </a:p>
          <a:p>
            <a:r>
              <a:rPr lang="en-AU" dirty="0"/>
              <a:t>Watch Prime Minister Kevin Rudd’s National Apology Speech. </a:t>
            </a:r>
            <a:endParaRPr lang="en-AU" dirty="0" smtClean="0"/>
          </a:p>
          <a:p>
            <a:endParaRPr lang="en-AU" sz="500" dirty="0"/>
          </a:p>
          <a:p>
            <a:pPr marL="285750" indent="-285750">
              <a:buFont typeface="Arial" panose="020B0604020202020204" pitchFamily="34" charset="0"/>
              <a:buChar char="•"/>
            </a:pPr>
            <a:r>
              <a:rPr lang="en-AU" dirty="0"/>
              <a:t>Why do you think the Federal Government apologised to the Stolen Generations? </a:t>
            </a:r>
          </a:p>
          <a:p>
            <a:pPr marL="285750" indent="-285750">
              <a:buFont typeface="Arial" panose="020B0604020202020204" pitchFamily="34" charset="0"/>
              <a:buChar char="•"/>
            </a:pPr>
            <a:r>
              <a:rPr lang="en-AU" dirty="0"/>
              <a:t>How do you think the apology would have affected members of the Stolen Generations? </a:t>
            </a:r>
          </a:p>
          <a:p>
            <a:endParaRPr lang="en-AU" dirty="0"/>
          </a:p>
          <a:p>
            <a:pPr marL="285750" indent="-285750">
              <a:buFont typeface="Arial" panose="020B0604020202020204" pitchFamily="34" charset="0"/>
              <a:buChar char="•"/>
            </a:pPr>
            <a:endParaRPr lang="en-AU" dirty="0"/>
          </a:p>
          <a:p>
            <a:endParaRPr lang="en-AU" dirty="0"/>
          </a:p>
          <a:p>
            <a:endParaRPr lang="en-AU" dirty="0"/>
          </a:p>
        </p:txBody>
      </p:sp>
      <p:pic>
        <p:nvPicPr>
          <p:cNvPr id="13" name="Picture 12">
            <a:hlinkClick r:id="rId3"/>
          </p:cNvPr>
          <p:cNvPicPr>
            <a:picLocks/>
          </p:cNvPicPr>
          <p:nvPr/>
        </p:nvPicPr>
        <p:blipFill rotWithShape="1">
          <a:blip r:embed="rId4" cstate="hqprint">
            <a:extLst>
              <a:ext uri="{28A0092B-C50C-407E-A947-70E740481C1C}">
                <a14:useLocalDpi xmlns:a14="http://schemas.microsoft.com/office/drawing/2010/main"/>
              </a:ext>
            </a:extLst>
          </a:blip>
          <a:srcRect l="20312" r="20312"/>
          <a:stretch/>
        </p:blipFill>
        <p:spPr>
          <a:xfrm>
            <a:off x="4932098" y="1409837"/>
            <a:ext cx="3420000" cy="3600000"/>
          </a:xfrm>
          <a:prstGeom prst="rect">
            <a:avLst/>
          </a:prstGeom>
        </p:spPr>
      </p:pic>
      <p:grpSp>
        <p:nvGrpSpPr>
          <p:cNvPr id="14" name="Group 13"/>
          <p:cNvGrpSpPr/>
          <p:nvPr/>
        </p:nvGrpSpPr>
        <p:grpSpPr>
          <a:xfrm>
            <a:off x="6383914" y="2891588"/>
            <a:ext cx="516367" cy="484094"/>
            <a:chOff x="645459" y="559398"/>
            <a:chExt cx="516367" cy="484094"/>
          </a:xfrm>
        </p:grpSpPr>
        <p:sp>
          <p:nvSpPr>
            <p:cNvPr id="15" name="Oval 14">
              <a:hlinkClick r:id="rId5"/>
            </p:cNvPr>
            <p:cNvSpPr/>
            <p:nvPr/>
          </p:nvSpPr>
          <p:spPr bwMode="auto">
            <a:xfrm>
              <a:off x="645459" y="559398"/>
              <a:ext cx="516367" cy="484094"/>
            </a:xfrm>
            <a:prstGeom prst="ellipse">
              <a:avLst/>
            </a:prstGeom>
            <a:solidFill>
              <a:srgbClr val="E78E23"/>
            </a:solidFill>
            <a:ln>
              <a:noFill/>
            </a:ln>
            <a:effectLst/>
          </p:spPr>
          <p:txBody>
            <a:bodyPr wrap="none" rtlCol="0" anchor="ctr"/>
            <a:lstStyle/>
            <a:p>
              <a:pPr algn="ctr"/>
              <a:endParaRPr lang="en-AU"/>
            </a:p>
          </p:txBody>
        </p:sp>
        <p:sp>
          <p:nvSpPr>
            <p:cNvPr id="16" name="Flowchart: Extract 15"/>
            <p:cNvSpPr/>
            <p:nvPr/>
          </p:nvSpPr>
          <p:spPr bwMode="auto">
            <a:xfrm rot="5400000">
              <a:off x="806824" y="710005"/>
              <a:ext cx="258184" cy="193638"/>
            </a:xfrm>
            <a:prstGeom prst="flowChartExtract">
              <a:avLst/>
            </a:prstGeom>
            <a:solidFill>
              <a:schemeClr val="bg1"/>
            </a:solidFill>
            <a:ln>
              <a:noFill/>
            </a:ln>
            <a:effectLst/>
          </p:spPr>
          <p:txBody>
            <a:bodyPr wrap="none" rtlCol="0" anchor="ctr"/>
            <a:lstStyle/>
            <a:p>
              <a:pPr algn="ctr"/>
              <a:endParaRPr lang="en-AU"/>
            </a:p>
          </p:txBody>
        </p:sp>
      </p:grpSp>
      <p:sp>
        <p:nvSpPr>
          <p:cNvPr id="9" name="Text Placeholder 10"/>
          <p:cNvSpPr txBox="1">
            <a:spLocks/>
          </p:cNvSpPr>
          <p:nvPr/>
        </p:nvSpPr>
        <p:spPr>
          <a:xfrm>
            <a:off x="4916990" y="5009837"/>
            <a:ext cx="3708399" cy="346841"/>
          </a:xfrm>
          <a:prstGeom prst="rect">
            <a:avLst/>
          </a:prstGeom>
        </p:spPr>
        <p:txBody>
          <a:bodyPr>
            <a:noAutofit/>
          </a:bodyPr>
          <a:lstStyle>
            <a:lvl1pPr marL="0" indent="0" algn="l" defTabSz="457200" rtl="0" eaLnBrk="1" latinLnBrk="0" hangingPunct="1">
              <a:spcBef>
                <a:spcPct val="20000"/>
              </a:spcBef>
              <a:buFontTx/>
              <a:buNone/>
              <a:defRPr sz="1050" kern="1200">
                <a:solidFill>
                  <a:schemeClr val="tx1"/>
                </a:solidFill>
                <a:latin typeface="Arial"/>
                <a:ea typeface="+mn-ea"/>
                <a:cs typeface="Arial"/>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hlinkClick r:id="rId6"/>
              </a:rPr>
              <a:t>YouTube link to video of The Apology. </a:t>
            </a:r>
          </a:p>
        </p:txBody>
      </p:sp>
    </p:spTree>
    <p:extLst>
      <p:ext uri="{BB962C8B-B14F-4D97-AF65-F5344CB8AC3E}">
        <p14:creationId xmlns:p14="http://schemas.microsoft.com/office/powerpoint/2010/main" val="202112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AU" sz="3800" dirty="0">
                <a:solidFill>
                  <a:srgbClr val="E78E23"/>
                </a:solidFill>
              </a:rPr>
              <a:t>Church Apology</a:t>
            </a:r>
          </a:p>
        </p:txBody>
      </p:sp>
      <p:sp>
        <p:nvSpPr>
          <p:cNvPr id="5" name="TextBox 4"/>
          <p:cNvSpPr txBox="1"/>
          <p:nvPr/>
        </p:nvSpPr>
        <p:spPr>
          <a:xfrm>
            <a:off x="539552" y="1242467"/>
            <a:ext cx="7956748" cy="3339376"/>
          </a:xfrm>
          <a:prstGeom prst="rect">
            <a:avLst/>
          </a:prstGeom>
          <a:noFill/>
        </p:spPr>
        <p:txBody>
          <a:bodyPr wrap="square" rtlCol="0">
            <a:spAutoFit/>
          </a:bodyPr>
          <a:lstStyle/>
          <a:p>
            <a:pPr>
              <a:lnSpc>
                <a:spcPts val="3000"/>
              </a:lnSpc>
            </a:pPr>
            <a:r>
              <a:rPr lang="en-AU" sz="2400" dirty="0"/>
              <a:t>“ The Church expresses deep regret and asks forgiveness where her children have been or still are party to these wrongs. Aware of the shameful injustices done to indigenous peoples in Oceania, the Synod Fathers apologized unreservedly for the part played in these by members of the Church, especially where children were forcibly separated from their families.” </a:t>
            </a:r>
          </a:p>
          <a:p>
            <a:pPr algn="r"/>
            <a:r>
              <a:rPr lang="en-AU" dirty="0"/>
              <a:t>Pope John Paull II, 2001 para. 28</a:t>
            </a:r>
          </a:p>
          <a:p>
            <a:pPr algn="r"/>
            <a:r>
              <a:rPr lang="en-AU" dirty="0"/>
              <a:t>Post-</a:t>
            </a:r>
            <a:r>
              <a:rPr lang="en-AU" dirty="0" err="1"/>
              <a:t>Synodal</a:t>
            </a:r>
            <a:r>
              <a:rPr lang="en-AU" dirty="0"/>
              <a:t> Apostolic Exhortation Ecclesia in Oceania</a:t>
            </a:r>
          </a:p>
        </p:txBody>
      </p:sp>
      <p:sp>
        <p:nvSpPr>
          <p:cNvPr id="7" name="Rectangle 6"/>
          <p:cNvSpPr/>
          <p:nvPr/>
        </p:nvSpPr>
        <p:spPr>
          <a:xfrm>
            <a:off x="380999" y="4848136"/>
            <a:ext cx="5038725" cy="1200329"/>
          </a:xfrm>
          <a:prstGeom prst="rect">
            <a:avLst/>
          </a:prstGeom>
          <a:ln w="19050">
            <a:noFill/>
          </a:ln>
        </p:spPr>
        <p:txBody>
          <a:bodyPr wrap="square">
            <a:spAutoFit/>
          </a:bodyPr>
          <a:lstStyle/>
          <a:p>
            <a:r>
              <a:rPr lang="en-AU" b="1" dirty="0"/>
              <a:t>Discuss:</a:t>
            </a:r>
          </a:p>
          <a:p>
            <a:pPr marL="285750" indent="-285750">
              <a:buFont typeface="Arial" panose="020B0604020202020204" pitchFamily="34" charset="0"/>
              <a:buChar char="•"/>
            </a:pPr>
            <a:r>
              <a:rPr lang="en-AU" dirty="0"/>
              <a:t>Why do you think it was important for the Catholic Church to apologise? </a:t>
            </a:r>
          </a:p>
          <a:p>
            <a:r>
              <a:rPr lang="en-AU" dirty="0"/>
              <a:t> </a:t>
            </a:r>
          </a:p>
        </p:txBody>
      </p:sp>
    </p:spTree>
    <p:extLst>
      <p:ext uri="{BB962C8B-B14F-4D97-AF65-F5344CB8AC3E}">
        <p14:creationId xmlns:p14="http://schemas.microsoft.com/office/powerpoint/2010/main" val="3008589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800" dirty="0">
                <a:solidFill>
                  <a:srgbClr val="E78E23"/>
                </a:solidFill>
              </a:rPr>
              <a:t>subsidiarity</a:t>
            </a:r>
          </a:p>
        </p:txBody>
      </p:sp>
      <p:sp>
        <p:nvSpPr>
          <p:cNvPr id="3" name="Text Placeholder 2"/>
          <p:cNvSpPr>
            <a:spLocks noGrp="1"/>
          </p:cNvSpPr>
          <p:nvPr>
            <p:ph type="body" sz="quarter" idx="10"/>
          </p:nvPr>
        </p:nvSpPr>
        <p:spPr>
          <a:xfrm>
            <a:off x="550998" y="1366787"/>
            <a:ext cx="3748286" cy="3886241"/>
          </a:xfrm>
        </p:spPr>
        <p:txBody>
          <a:bodyPr/>
          <a:lstStyle/>
          <a:p>
            <a:r>
              <a:rPr lang="en-AU" dirty="0"/>
              <a:t>Caritas Australia believes every person has a right to participate in the decisions that affect their own lives.</a:t>
            </a:r>
          </a:p>
          <a:p>
            <a:r>
              <a:rPr lang="en-AU" dirty="0"/>
              <a:t>Too often many First Australians are denied this right. </a:t>
            </a:r>
          </a:p>
          <a:p>
            <a:r>
              <a:rPr lang="en-AU" dirty="0"/>
              <a:t>We encourage you to watch our short reflection to consider why it’s so critical people have a voice in decisions that affect them.</a:t>
            </a:r>
          </a:p>
          <a:p>
            <a:endParaRPr lang="en-AU" dirty="0"/>
          </a:p>
          <a:p>
            <a:pPr marL="285750" indent="-285750">
              <a:buFont typeface="Arial" panose="020B0604020202020204" pitchFamily="34" charset="0"/>
              <a:buChar char="•"/>
            </a:pPr>
            <a:r>
              <a:rPr lang="en-AU" dirty="0"/>
              <a:t>How were the Stolen Generations denied their right to subsidiarity? </a:t>
            </a:r>
          </a:p>
          <a:p>
            <a:pPr marL="285750" indent="-285750">
              <a:buFont typeface="Arial" panose="020B0604020202020204" pitchFamily="34" charset="0"/>
              <a:buChar char="•"/>
            </a:pPr>
            <a:r>
              <a:rPr lang="en-AU" dirty="0"/>
              <a:t>How can we support subsidiarity for First Australians?  </a:t>
            </a:r>
          </a:p>
        </p:txBody>
      </p:sp>
      <p:pic>
        <p:nvPicPr>
          <p:cNvPr id="6" name="Picture 5">
            <a:hlinkClick r:id="rId3"/>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73043" y="1366787"/>
            <a:ext cx="4041567" cy="2752725"/>
          </a:xfrm>
          <a:prstGeom prst="rect">
            <a:avLst/>
          </a:prstGeom>
        </p:spPr>
      </p:pic>
      <p:sp>
        <p:nvSpPr>
          <p:cNvPr id="8" name="Oval 7">
            <a:hlinkClick r:id="rId3"/>
          </p:cNvPr>
          <p:cNvSpPr/>
          <p:nvPr/>
        </p:nvSpPr>
        <p:spPr bwMode="auto">
          <a:xfrm>
            <a:off x="6519968" y="2507080"/>
            <a:ext cx="627289" cy="581025"/>
          </a:xfrm>
          <a:prstGeom prst="ellipse">
            <a:avLst/>
          </a:prstGeom>
          <a:solidFill>
            <a:srgbClr val="E78E23"/>
          </a:solidFill>
          <a:ln>
            <a:noFill/>
          </a:ln>
          <a:effectLst/>
        </p:spPr>
        <p:txBody>
          <a:bodyPr wrap="none" rtlCol="0" anchor="ctr"/>
          <a:lstStyle/>
          <a:p>
            <a:pPr algn="ctr"/>
            <a:endParaRPr lang="en-AU"/>
          </a:p>
        </p:txBody>
      </p:sp>
      <p:sp>
        <p:nvSpPr>
          <p:cNvPr id="9" name="Flowchart: Extract 8">
            <a:hlinkClick r:id="rId3"/>
          </p:cNvPr>
          <p:cNvSpPr/>
          <p:nvPr/>
        </p:nvSpPr>
        <p:spPr bwMode="auto">
          <a:xfrm rot="5400000">
            <a:off x="6706888" y="2647737"/>
            <a:ext cx="361999" cy="328237"/>
          </a:xfrm>
          <a:prstGeom prst="flowChartExtract">
            <a:avLst/>
          </a:prstGeom>
          <a:solidFill>
            <a:schemeClr val="bg1"/>
          </a:solidFill>
          <a:ln>
            <a:noFill/>
          </a:ln>
          <a:effectLst/>
        </p:spPr>
        <p:txBody>
          <a:bodyPr wrap="none" rtlCol="0" anchor="ctr"/>
          <a:lstStyle/>
          <a:p>
            <a:pPr algn="ctr"/>
            <a:endParaRPr lang="en-AU"/>
          </a:p>
        </p:txBody>
      </p:sp>
    </p:spTree>
    <p:extLst>
      <p:ext uri="{BB962C8B-B14F-4D97-AF65-F5344CB8AC3E}">
        <p14:creationId xmlns:p14="http://schemas.microsoft.com/office/powerpoint/2010/main" val="1832536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3136" y="233802"/>
            <a:ext cx="8081384" cy="647144"/>
          </a:xfrm>
        </p:spPr>
        <p:txBody>
          <a:bodyPr/>
          <a:lstStyle/>
          <a:p>
            <a:r>
              <a:rPr lang="en-AU" dirty="0">
                <a:solidFill>
                  <a:srgbClr val="E78E23"/>
                </a:solidFill>
              </a:rPr>
              <a:t>Preserving the truth</a:t>
            </a:r>
          </a:p>
        </p:txBody>
      </p:sp>
      <p:sp>
        <p:nvSpPr>
          <p:cNvPr id="3" name="Text Placeholder 2"/>
          <p:cNvSpPr>
            <a:spLocks noGrp="1"/>
          </p:cNvSpPr>
          <p:nvPr>
            <p:ph type="body" sz="quarter" idx="10"/>
          </p:nvPr>
        </p:nvSpPr>
        <p:spPr>
          <a:xfrm>
            <a:off x="433136" y="1260351"/>
            <a:ext cx="8197517" cy="1468437"/>
          </a:xfrm>
        </p:spPr>
        <p:txBody>
          <a:bodyPr/>
          <a:lstStyle/>
          <a:p>
            <a:r>
              <a:rPr lang="en-AU" dirty="0"/>
              <a:t>Kinchela Boys Home was one of many institutions around the country where Aboriginal children who were forcibly removed from their families were taken. </a:t>
            </a:r>
          </a:p>
          <a:p>
            <a:endParaRPr lang="en-AU" dirty="0"/>
          </a:p>
          <a:p>
            <a:r>
              <a:rPr lang="en-AU" dirty="0"/>
              <a:t>Throughout Australia there were extensive networks of ‘homes’ and temporary accommodations that kidnapped children were housed in and moved between. The process of taking children involved extensive collaboration between Government, Police, Churches and everyday citizens who reported the whereabouts of Aboriginal families. </a:t>
            </a:r>
          </a:p>
          <a:p>
            <a:endParaRPr lang="en-AU" dirty="0"/>
          </a:p>
          <a:p>
            <a:r>
              <a:rPr lang="en-AU" dirty="0"/>
              <a:t>There are many sites of significance that are being destroyed without any recognition of the historical role they played in housing or transporting stolen Aboriginal children.</a:t>
            </a:r>
          </a:p>
          <a:p>
            <a:endParaRPr lang="en-AU" sz="900" dirty="0"/>
          </a:p>
          <a:p>
            <a:endParaRPr lang="en-AU" dirty="0"/>
          </a:p>
          <a:p>
            <a:endParaRPr lang="en-AU" dirty="0"/>
          </a:p>
        </p:txBody>
      </p:sp>
    </p:spTree>
    <p:extLst>
      <p:ext uri="{BB962C8B-B14F-4D97-AF65-F5344CB8AC3E}">
        <p14:creationId xmlns:p14="http://schemas.microsoft.com/office/powerpoint/2010/main" val="3281871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26" y="298225"/>
            <a:ext cx="7956748" cy="734163"/>
          </a:xfrm>
        </p:spPr>
        <p:txBody>
          <a:bodyPr/>
          <a:lstStyle/>
          <a:p>
            <a:r>
              <a:rPr lang="en-AU" sz="3800" dirty="0">
                <a:solidFill>
                  <a:srgbClr val="E78E23"/>
                </a:solidFill>
              </a:rPr>
              <a:t>Kinchela Boys Home Gate</a:t>
            </a:r>
          </a:p>
        </p:txBody>
      </p:sp>
      <p:pic>
        <p:nvPicPr>
          <p:cNvPr id="10" name="Picture Placeholder 2"/>
          <p:cNvPicPr>
            <a:picLocks noGrp="1" noChangeAspect="1"/>
          </p:cNvPicPr>
          <p:nvPr>
            <p:ph type="pic" sz="quarter" idx="4294967295"/>
          </p:nvPr>
        </p:nvPicPr>
        <p:blipFill rotWithShape="1">
          <a:blip r:embed="rId3" cstate="hqprint">
            <a:extLst>
              <a:ext uri="{28A0092B-C50C-407E-A947-70E740481C1C}">
                <a14:useLocalDpi xmlns:a14="http://schemas.microsoft.com/office/drawing/2010/main"/>
              </a:ext>
            </a:extLst>
          </a:blip>
          <a:srcRect l="7519" t="624" r="9819"/>
          <a:stretch/>
        </p:blipFill>
        <p:spPr>
          <a:xfrm>
            <a:off x="4140530" y="1269838"/>
            <a:ext cx="4594958" cy="1744270"/>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3776" y="1269838"/>
            <a:ext cx="3506991" cy="2630243"/>
          </a:xfrm>
          <a:prstGeom prst="rect">
            <a:avLst/>
          </a:prstGeom>
        </p:spPr>
      </p:pic>
      <p:sp>
        <p:nvSpPr>
          <p:cNvPr id="9" name="Rectangle 8"/>
          <p:cNvSpPr/>
          <p:nvPr/>
        </p:nvSpPr>
        <p:spPr>
          <a:xfrm>
            <a:off x="4140530" y="3145222"/>
            <a:ext cx="4825260" cy="769441"/>
          </a:xfrm>
          <a:prstGeom prst="rect">
            <a:avLst/>
          </a:prstGeom>
        </p:spPr>
        <p:txBody>
          <a:bodyPr wrap="square">
            <a:spAutoFit/>
          </a:bodyPr>
          <a:lstStyle/>
          <a:p>
            <a:pPr lvl="0">
              <a:spcBef>
                <a:spcPct val="20000"/>
              </a:spcBef>
            </a:pPr>
            <a:r>
              <a:rPr lang="en-AU" sz="1100" dirty="0">
                <a:cs typeface="Arial"/>
              </a:rPr>
              <a:t>Kinchela Boys Home (KBH) Survivors at gate at the site of KBH in Kempsey, NSW. A symbol of the forcible removal of Aboriginal children form their families, this gate has been added to the National Museum of Australia’s Collection.   </a:t>
            </a:r>
            <a:r>
              <a:rPr lang="en-AU" sz="1050" dirty="0">
                <a:cs typeface="Arial"/>
              </a:rPr>
              <a:t>Photograph credits: Peter </a:t>
            </a:r>
            <a:r>
              <a:rPr lang="en-AU" sz="1050" dirty="0" err="1">
                <a:cs typeface="Arial"/>
              </a:rPr>
              <a:t>Minniecon</a:t>
            </a:r>
            <a:r>
              <a:rPr lang="en-AU" sz="1050" dirty="0">
                <a:cs typeface="Arial"/>
              </a:rPr>
              <a:t> </a:t>
            </a:r>
          </a:p>
        </p:txBody>
      </p:sp>
      <p:sp>
        <p:nvSpPr>
          <p:cNvPr id="12" name="Rectangle 11"/>
          <p:cNvSpPr/>
          <p:nvPr/>
        </p:nvSpPr>
        <p:spPr>
          <a:xfrm>
            <a:off x="288726" y="4045777"/>
            <a:ext cx="8207574" cy="1695336"/>
          </a:xfrm>
          <a:prstGeom prst="rect">
            <a:avLst/>
          </a:prstGeom>
        </p:spPr>
        <p:txBody>
          <a:bodyPr wrap="square">
            <a:spAutoFit/>
          </a:bodyPr>
          <a:lstStyle/>
          <a:p>
            <a:pPr marL="285750" indent="-285750">
              <a:lnSpc>
                <a:spcPts val="2500"/>
              </a:lnSpc>
              <a:buFont typeface="Arial" panose="020B0604020202020204" pitchFamily="34" charset="0"/>
              <a:buChar char="•"/>
            </a:pPr>
            <a:r>
              <a:rPr lang="en-AU" dirty="0"/>
              <a:t>What is the significance of these gates for the Survivors of KBH?</a:t>
            </a:r>
          </a:p>
          <a:p>
            <a:pPr marL="285750" indent="-285750">
              <a:lnSpc>
                <a:spcPts val="2500"/>
              </a:lnSpc>
              <a:buFont typeface="Arial" panose="020B0604020202020204" pitchFamily="34" charset="0"/>
              <a:buChar char="•"/>
            </a:pPr>
            <a:r>
              <a:rPr lang="en-AU" dirty="0"/>
              <a:t>What is the significance of these gates for the Australian public?</a:t>
            </a:r>
          </a:p>
          <a:p>
            <a:pPr>
              <a:lnSpc>
                <a:spcPts val="2500"/>
              </a:lnSpc>
            </a:pPr>
            <a:r>
              <a:rPr lang="en-AU" dirty="0"/>
              <a:t>The Survivors of KBH intend that eventually the original gates will be exhibited at the Kinchela Boys Home Museum at the site of the Boys Home. </a:t>
            </a:r>
            <a:endParaRPr lang="en-AU" dirty="0" smtClean="0"/>
          </a:p>
          <a:p>
            <a:pPr marL="285750" indent="-285750">
              <a:lnSpc>
                <a:spcPts val="2500"/>
              </a:lnSpc>
              <a:buFont typeface="Arial" panose="020B0604020202020204" pitchFamily="34" charset="0"/>
              <a:buChar char="•"/>
            </a:pPr>
            <a:r>
              <a:rPr lang="en-AU" dirty="0" smtClean="0"/>
              <a:t>Why </a:t>
            </a:r>
            <a:r>
              <a:rPr lang="en-AU" dirty="0"/>
              <a:t>is it important for the KBH Survivors to hold on to their history?</a:t>
            </a:r>
          </a:p>
        </p:txBody>
      </p:sp>
    </p:spTree>
    <p:extLst>
      <p:ext uri="{BB962C8B-B14F-4D97-AF65-F5344CB8AC3E}">
        <p14:creationId xmlns:p14="http://schemas.microsoft.com/office/powerpoint/2010/main" val="1820051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79" y="413792"/>
            <a:ext cx="8691937" cy="767410"/>
          </a:xfrm>
        </p:spPr>
        <p:txBody>
          <a:bodyPr/>
          <a:lstStyle/>
          <a:p>
            <a:r>
              <a:rPr lang="en-AU" sz="3200" dirty="0" err="1">
                <a:solidFill>
                  <a:srgbClr val="E78E23"/>
                </a:solidFill>
              </a:rPr>
              <a:t>Kbh</a:t>
            </a:r>
            <a:r>
              <a:rPr lang="en-AU" sz="3200" dirty="0">
                <a:solidFill>
                  <a:srgbClr val="E78E23"/>
                </a:solidFill>
              </a:rPr>
              <a:t> conservation management plan</a:t>
            </a:r>
          </a:p>
        </p:txBody>
      </p:sp>
      <p:sp>
        <p:nvSpPr>
          <p:cNvPr id="3" name="Text Placeholder 2"/>
          <p:cNvSpPr>
            <a:spLocks noGrp="1"/>
          </p:cNvSpPr>
          <p:nvPr>
            <p:ph type="body" sz="quarter" idx="10"/>
          </p:nvPr>
        </p:nvSpPr>
        <p:spPr>
          <a:xfrm>
            <a:off x="246579" y="1411102"/>
            <a:ext cx="4983538" cy="3886241"/>
          </a:xfrm>
        </p:spPr>
        <p:txBody>
          <a:bodyPr/>
          <a:lstStyle/>
          <a:p>
            <a:r>
              <a:rPr lang="en-AU" dirty="0"/>
              <a:t>One thing of critical importance to Survivors is for Government support to preserve sites of significance and establish museums and healing centres.</a:t>
            </a:r>
          </a:p>
          <a:p>
            <a:r>
              <a:rPr lang="en-AU" dirty="0"/>
              <a:t>Kinchela Boys Home Aboriginal Corporation is in the process of negotiating for control of the former KBH site. </a:t>
            </a:r>
          </a:p>
          <a:p>
            <a:r>
              <a:rPr lang="en-AU" dirty="0"/>
              <a:t>KBHAC has developed a Conservation Management Plan for the site. They intend to retain, and where possible reinforce and communicate the deep significance (values and associations) of this place. </a:t>
            </a:r>
          </a:p>
          <a:p>
            <a:endParaRPr lang="en-AU" dirty="0"/>
          </a:p>
          <a:p>
            <a:pPr marL="285750" indent="-285750">
              <a:buFont typeface="Arial" panose="020B0604020202020204" pitchFamily="34" charset="0"/>
              <a:buChar char="•"/>
            </a:pPr>
            <a:r>
              <a:rPr lang="en-AU" dirty="0"/>
              <a:t>Why is it important for Survivor communities to have control of their significant historical sites and records? </a:t>
            </a:r>
          </a:p>
          <a:p>
            <a:endParaRPr lang="en-AU" dirty="0"/>
          </a:p>
        </p:txBody>
      </p:sp>
      <p:sp>
        <p:nvSpPr>
          <p:cNvPr id="4" name="Text Placeholder 3"/>
          <p:cNvSpPr>
            <a:spLocks noGrp="1"/>
          </p:cNvSpPr>
          <p:nvPr>
            <p:ph type="body" sz="quarter" idx="11"/>
          </p:nvPr>
        </p:nvSpPr>
        <p:spPr>
          <a:xfrm>
            <a:off x="5247223" y="4084289"/>
            <a:ext cx="3708399" cy="346841"/>
          </a:xfrm>
        </p:spPr>
        <p:txBody>
          <a:bodyPr/>
          <a:lstStyle/>
          <a:p>
            <a:r>
              <a:rPr lang="en-AU" dirty="0"/>
              <a:t>SOURCE: Unlocking the Past to Free the Future:  A KBH Conservation Management Plan </a:t>
            </a:r>
          </a:p>
          <a:p>
            <a:endParaRPr lang="en-AU" dirty="0"/>
          </a:p>
        </p:txBody>
      </p:sp>
      <p:pic>
        <p:nvPicPr>
          <p:cNvPr id="6" name="Picture Placeholder 5"/>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51" t="-1062" r="-57" b="-1"/>
          <a:stretch/>
        </p:blipFill>
        <p:spPr>
          <a:xfrm>
            <a:off x="5264330" y="1411102"/>
            <a:ext cx="3674186" cy="2616708"/>
          </a:xfrm>
          <a:prstGeom prst="rect">
            <a:avLst/>
          </a:prstGeom>
        </p:spPr>
      </p:pic>
    </p:spTree>
    <p:extLst>
      <p:ext uri="{BB962C8B-B14F-4D97-AF65-F5344CB8AC3E}">
        <p14:creationId xmlns:p14="http://schemas.microsoft.com/office/powerpoint/2010/main" val="3630780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800" dirty="0">
                <a:solidFill>
                  <a:srgbClr val="E78E23"/>
                </a:solidFill>
              </a:rPr>
              <a:t>Close the gap</a:t>
            </a:r>
          </a:p>
        </p:txBody>
      </p:sp>
      <p:sp>
        <p:nvSpPr>
          <p:cNvPr id="3" name="Text Placeholder 2"/>
          <p:cNvSpPr>
            <a:spLocks noGrp="1"/>
          </p:cNvSpPr>
          <p:nvPr>
            <p:ph type="body" sz="quarter" idx="10"/>
          </p:nvPr>
        </p:nvSpPr>
        <p:spPr>
          <a:xfrm>
            <a:off x="485478" y="1556791"/>
            <a:ext cx="4032448" cy="3886241"/>
          </a:xfrm>
        </p:spPr>
        <p:txBody>
          <a:bodyPr/>
          <a:lstStyle/>
          <a:p>
            <a:r>
              <a:rPr lang="en-AU" dirty="0"/>
              <a:t>Those affected by the forced removal of children – the Stolen Generations and their children and grandchildren – </a:t>
            </a:r>
            <a:r>
              <a:rPr lang="en-AU" dirty="0" smtClean="0"/>
              <a:t>are</a:t>
            </a:r>
            <a:r>
              <a:rPr lang="en-AU" dirty="0"/>
              <a:t>:</a:t>
            </a:r>
            <a:endParaRPr lang="en-AU" dirty="0"/>
          </a:p>
          <a:p>
            <a:pPr marL="285750" indent="-285750">
              <a:buFont typeface="Arial" panose="020B0604020202020204" pitchFamily="34" charset="0"/>
              <a:buChar char="•"/>
            </a:pPr>
            <a:r>
              <a:rPr lang="en-AU" dirty="0"/>
              <a:t>50% more likely to be charged by police </a:t>
            </a:r>
          </a:p>
          <a:p>
            <a:pPr marL="285750" indent="-285750">
              <a:buFont typeface="Arial" panose="020B0604020202020204" pitchFamily="34" charset="0"/>
              <a:buChar char="•"/>
            </a:pPr>
            <a:r>
              <a:rPr lang="en-AU" dirty="0"/>
              <a:t>30% less likely to be in good health, and </a:t>
            </a:r>
          </a:p>
          <a:p>
            <a:pPr marL="285750" indent="-285750">
              <a:buFont typeface="Arial" panose="020B0604020202020204" pitchFamily="34" charset="0"/>
              <a:buChar char="•"/>
            </a:pPr>
            <a:r>
              <a:rPr lang="en-AU" dirty="0"/>
              <a:t>10% less likely to have a job.</a:t>
            </a:r>
          </a:p>
          <a:p>
            <a:endParaRPr lang="en-AU" dirty="0"/>
          </a:p>
          <a:p>
            <a:r>
              <a:rPr lang="en-AU" b="1" dirty="0"/>
              <a:t>Discuss</a:t>
            </a:r>
          </a:p>
          <a:p>
            <a:pPr marL="285750" indent="-285750">
              <a:buFont typeface="Arial" panose="020B0604020202020204" pitchFamily="34" charset="0"/>
              <a:buChar char="•"/>
            </a:pPr>
            <a:r>
              <a:rPr lang="en-AU" dirty="0"/>
              <a:t>What are some of the social, cultural, emotional and physical consequences for individuals, families and communities impacted by the Stolen Generations? </a:t>
            </a:r>
          </a:p>
        </p:txBody>
      </p:sp>
      <p:sp>
        <p:nvSpPr>
          <p:cNvPr id="10" name="Freeform 1"/>
          <p:cNvSpPr>
            <a:spLocks noChangeArrowheads="1"/>
          </p:cNvSpPr>
          <p:nvPr/>
        </p:nvSpPr>
        <p:spPr bwMode="auto">
          <a:xfrm>
            <a:off x="4776395" y="1556791"/>
            <a:ext cx="4023360" cy="3962266"/>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78E23"/>
          </a:solidFill>
          <a:ln>
            <a:noFill/>
          </a:ln>
          <a:effectLst/>
        </p:spPr>
        <p:txBody>
          <a:bodyPr wrap="none" anchor="ctr"/>
          <a:lstStyle/>
          <a:p>
            <a:endParaRPr lang="en-US" dirty="0"/>
          </a:p>
        </p:txBody>
      </p:sp>
      <p:pic>
        <p:nvPicPr>
          <p:cNvPr id="4" name="Picture 3"/>
          <p:cNvPicPr>
            <a:picLocks noChangeAspect="1"/>
          </p:cNvPicPr>
          <p:nvPr/>
        </p:nvPicPr>
        <p:blipFill>
          <a:blip r:embed="rId3"/>
          <a:stretch>
            <a:fillRect/>
          </a:stretch>
        </p:blipFill>
        <p:spPr>
          <a:xfrm>
            <a:off x="4785192" y="1725011"/>
            <a:ext cx="3871296" cy="3621338"/>
          </a:xfrm>
          <a:prstGeom prst="rect">
            <a:avLst/>
          </a:prstGeom>
        </p:spPr>
      </p:pic>
    </p:spTree>
    <p:extLst>
      <p:ext uri="{BB962C8B-B14F-4D97-AF65-F5344CB8AC3E}">
        <p14:creationId xmlns:p14="http://schemas.microsoft.com/office/powerpoint/2010/main" val="467019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AU" altLang="en-US" sz="3800" cap="none" dirty="0">
                <a:solidFill>
                  <a:srgbClr val="E78E23"/>
                </a:solidFill>
                <a:latin typeface="Arial" panose="020B0604020202020204" pitchFamily="34" charset="0"/>
                <a:cs typeface="Arial" panose="020B0604020202020204" pitchFamily="34" charset="0"/>
              </a:rPr>
              <a:t>What is the path to justice?</a:t>
            </a:r>
          </a:p>
        </p:txBody>
      </p:sp>
      <p:sp>
        <p:nvSpPr>
          <p:cNvPr id="3" name="Content Placeholder 2"/>
          <p:cNvSpPr>
            <a:spLocks noGrp="1"/>
          </p:cNvSpPr>
          <p:nvPr>
            <p:ph type="body" sz="quarter" idx="10"/>
          </p:nvPr>
        </p:nvSpPr>
        <p:spPr>
          <a:xfrm>
            <a:off x="539552" y="1556792"/>
            <a:ext cx="4032448" cy="3886241"/>
          </a:xfrm>
        </p:spPr>
        <p:txBody>
          <a:bodyPr rtlCol="0">
            <a:noAutofit/>
          </a:bodyPr>
          <a:lstStyle/>
          <a:p>
            <a:pPr marL="89154">
              <a:spcBef>
                <a:spcPts val="0"/>
              </a:spcBef>
              <a:defRPr/>
            </a:pPr>
            <a:r>
              <a:rPr lang="en-AU" dirty="0"/>
              <a:t>We believe justice for First Australians can only be achieved by:</a:t>
            </a:r>
          </a:p>
          <a:p>
            <a:pPr marL="89154">
              <a:spcBef>
                <a:spcPts val="0"/>
              </a:spcBef>
              <a:defRPr/>
            </a:pPr>
            <a:endParaRPr lang="en-AU" sz="800" dirty="0"/>
          </a:p>
          <a:p>
            <a:pPr marL="432054" indent="-342900">
              <a:spcBef>
                <a:spcPts val="0"/>
              </a:spcBef>
              <a:buFont typeface="Arial" panose="020B0604020202020204" pitchFamily="34" charset="0"/>
              <a:buChar char="•"/>
              <a:defRPr/>
            </a:pPr>
            <a:r>
              <a:rPr lang="en-AU" dirty="0"/>
              <a:t>H</a:t>
            </a:r>
            <a:r>
              <a:rPr lang="en-AU" dirty="0" smtClean="0"/>
              <a:t>aving </a:t>
            </a:r>
            <a:r>
              <a:rPr lang="en-AU" dirty="0"/>
              <a:t>First Australian organisations and First Australian solutions lead conversations and services at local, state and national </a:t>
            </a:r>
            <a:r>
              <a:rPr lang="en-AU" dirty="0" smtClean="0"/>
              <a:t>level.</a:t>
            </a:r>
            <a:endParaRPr lang="en-AU" dirty="0"/>
          </a:p>
          <a:p>
            <a:pPr marL="89154">
              <a:spcBef>
                <a:spcPts val="0"/>
              </a:spcBef>
              <a:defRPr/>
            </a:pPr>
            <a:endParaRPr lang="en-AU" sz="800" dirty="0">
              <a:solidFill>
                <a:schemeClr val="accent2"/>
              </a:solidFill>
            </a:endParaRPr>
          </a:p>
          <a:p>
            <a:pPr marL="432054" indent="-342900">
              <a:spcBef>
                <a:spcPts val="0"/>
              </a:spcBef>
              <a:buFont typeface="Arial" panose="020B0604020202020204" pitchFamily="34" charset="0"/>
              <a:buChar char="•"/>
              <a:defRPr/>
            </a:pPr>
            <a:r>
              <a:rPr lang="en-AU" dirty="0"/>
              <a:t>Ensuring First Australian cultures are valued, supported and shared to strengthen the identity and wellbeing of First </a:t>
            </a:r>
            <a:r>
              <a:rPr lang="en-AU" dirty="0" smtClean="0"/>
              <a:t>Australians. </a:t>
            </a:r>
            <a:endParaRPr lang="en-AU" dirty="0"/>
          </a:p>
          <a:p>
            <a:pPr marL="432054" indent="-342900">
              <a:spcBef>
                <a:spcPts val="0"/>
              </a:spcBef>
              <a:buFont typeface="Arial" panose="020B0604020202020204" pitchFamily="34" charset="0"/>
              <a:buChar char="•"/>
              <a:defRPr/>
            </a:pPr>
            <a:endParaRPr lang="en-AU" sz="800" dirty="0"/>
          </a:p>
          <a:p>
            <a:pPr marL="432054" indent="-342900">
              <a:spcBef>
                <a:spcPts val="0"/>
              </a:spcBef>
              <a:buFont typeface="Arial" panose="020B0604020202020204" pitchFamily="34" charset="0"/>
              <a:buChar char="•"/>
              <a:defRPr/>
            </a:pPr>
            <a:r>
              <a:rPr lang="en-AU" dirty="0"/>
              <a:t>I</a:t>
            </a:r>
            <a:r>
              <a:rPr lang="en-AU" dirty="0" smtClean="0"/>
              <a:t>ncreasing </a:t>
            </a:r>
            <a:r>
              <a:rPr lang="en-AU" dirty="0"/>
              <a:t>willingness and relationships within the Australian and International community to engage proactively with First </a:t>
            </a:r>
            <a:r>
              <a:rPr lang="en-AU" dirty="0" smtClean="0"/>
              <a:t>Australians.</a:t>
            </a:r>
            <a:endParaRPr lang="en-AU" sz="2000" dirty="0"/>
          </a:p>
        </p:txBody>
      </p:sp>
      <p:sp>
        <p:nvSpPr>
          <p:cNvPr id="5" name="Text Placeholder 4"/>
          <p:cNvSpPr>
            <a:spLocks noGrp="1"/>
          </p:cNvSpPr>
          <p:nvPr>
            <p:ph type="body" sz="quarter" idx="11"/>
          </p:nvPr>
        </p:nvSpPr>
        <p:spPr>
          <a:xfrm>
            <a:off x="4787900" y="4949240"/>
            <a:ext cx="3708399" cy="346841"/>
          </a:xfrm>
        </p:spPr>
        <p:txBody>
          <a:bodyPr/>
          <a:lstStyle/>
          <a:p>
            <a:pPr>
              <a:defRPr/>
            </a:pPr>
            <a:r>
              <a:rPr lang="en-AU" dirty="0"/>
              <a:t>First Australians - </a:t>
            </a:r>
            <a:r>
              <a:rPr lang="en-AU" dirty="0" err="1"/>
              <a:t>Beswick</a:t>
            </a:r>
            <a:r>
              <a:rPr lang="en-AU" dirty="0"/>
              <a:t> community.  This area is the land of the </a:t>
            </a:r>
            <a:r>
              <a:rPr lang="en-AU" dirty="0" err="1"/>
              <a:t>Jawoyn</a:t>
            </a:r>
            <a:r>
              <a:rPr lang="en-AU" dirty="0"/>
              <a:t> people. It is the home of the </a:t>
            </a:r>
            <a:r>
              <a:rPr lang="en-AU" dirty="0" err="1"/>
              <a:t>Djilpin</a:t>
            </a:r>
            <a:r>
              <a:rPr lang="en-AU" dirty="0"/>
              <a:t> Arts Aboriginal Corporation, one of Caritas Australia’s long term partners. Photo credit: Richard Wainwright</a:t>
            </a:r>
          </a:p>
        </p:txBody>
      </p:sp>
      <p:pic>
        <p:nvPicPr>
          <p:cNvPr id="50181" name="Picture 7" descr="http://www.caritas.org.au/images/indigenous-people/first-australians---beswick-community.jpg?sfvrsn=4"/>
          <p:cNvPicPr>
            <a:picLocks noGrp="1" noChangeAspect="1" noChangeArrowheads="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bwMode="auto">
          <a:xfrm>
            <a:off x="4787900" y="1588168"/>
            <a:ext cx="3708400" cy="323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4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5822" y="458391"/>
            <a:ext cx="8316788" cy="647144"/>
          </a:xfrm>
        </p:spPr>
        <p:txBody>
          <a:bodyPr/>
          <a:lstStyle/>
          <a:p>
            <a:r>
              <a:rPr lang="en-AU" dirty="0">
                <a:solidFill>
                  <a:srgbClr val="E78E23"/>
                </a:solidFill>
              </a:rPr>
              <a:t>what can I do? </a:t>
            </a:r>
          </a:p>
        </p:txBody>
      </p:sp>
      <p:sp>
        <p:nvSpPr>
          <p:cNvPr id="3" name="Text Placeholder 2"/>
          <p:cNvSpPr>
            <a:spLocks noGrp="1"/>
          </p:cNvSpPr>
          <p:nvPr>
            <p:ph type="body" sz="quarter" idx="10"/>
          </p:nvPr>
        </p:nvSpPr>
        <p:spPr>
          <a:xfrm>
            <a:off x="197732" y="1393695"/>
            <a:ext cx="8712968" cy="1468437"/>
          </a:xfrm>
        </p:spPr>
        <p:txBody>
          <a:bodyPr/>
          <a:lstStyle/>
          <a:p>
            <a:endParaRPr lang="en-AU" sz="900" dirty="0"/>
          </a:p>
          <a:p>
            <a:pPr marL="285750" indent="-285750">
              <a:buFont typeface="Arial" panose="020B0604020202020204" pitchFamily="34" charset="0"/>
              <a:buChar char="•"/>
            </a:pPr>
            <a:r>
              <a:rPr lang="en-AU" dirty="0"/>
              <a:t>Learn more about the history of the Stolen Generations in your local area. Share your knowledge with others.</a:t>
            </a:r>
          </a:p>
          <a:p>
            <a:endParaRPr lang="en-AU" dirty="0"/>
          </a:p>
          <a:p>
            <a:pPr marL="285750" indent="-285750">
              <a:buFont typeface="Arial" panose="020B0604020202020204" pitchFamily="34" charset="0"/>
              <a:buChar char="•"/>
            </a:pPr>
            <a:r>
              <a:rPr lang="en-AU" dirty="0"/>
              <a:t>Support organisations to achieve greater recognition, reconciliation, civil rights, and improvements in education and health for First Australians.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Build a relationship with First Australians in your local area and listen to ways in which they would like support.</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Pledge to work towards reconciliation. </a:t>
            </a:r>
          </a:p>
          <a:p>
            <a:endParaRPr lang="en-AU" dirty="0"/>
          </a:p>
          <a:p>
            <a:pPr marL="285750" indent="-285750">
              <a:buFont typeface="Arial" panose="020B0604020202020204" pitchFamily="34" charset="0"/>
              <a:buChar char="•"/>
            </a:pPr>
            <a:r>
              <a:rPr lang="en-AU" dirty="0">
                <a:hlinkClick r:id="rId3"/>
              </a:rPr>
              <a:t>Sorry Day Prayer Service </a:t>
            </a:r>
            <a:r>
              <a:rPr lang="en-AU" dirty="0"/>
              <a:t>- includes a drama activity that could be done in class to demonstrate that we all need to be part of the change. </a:t>
            </a:r>
          </a:p>
          <a:p>
            <a:pPr marL="285750" indent="-285750">
              <a:buFont typeface="Arial" panose="020B0604020202020204" pitchFamily="34" charset="0"/>
              <a:buChar char="•"/>
            </a:pPr>
            <a:endParaRPr lang="en-AU" dirty="0"/>
          </a:p>
          <a:p>
            <a:endParaRPr lang="en-AU" dirty="0"/>
          </a:p>
        </p:txBody>
      </p:sp>
    </p:spTree>
    <p:extLst>
      <p:ext uri="{BB962C8B-B14F-4D97-AF65-F5344CB8AC3E}">
        <p14:creationId xmlns:p14="http://schemas.microsoft.com/office/powerpoint/2010/main" val="1557192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9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5601" y="4413668"/>
            <a:ext cx="7956748" cy="1468437"/>
          </a:xfrm>
        </p:spPr>
        <p:txBody>
          <a:bodyPr/>
          <a:lstStyle/>
          <a:p>
            <a:r>
              <a:rPr lang="en-AU" i="1" dirty="0"/>
              <a:t>Aboriginal and Torres Strait Islander people should be aware that the videos, images and external links contained in this presentation do contain images or names of people who have since passed away. </a:t>
            </a:r>
          </a:p>
          <a:p>
            <a:endParaRPr lang="en-AU" dirty="0"/>
          </a:p>
        </p:txBody>
      </p:sp>
      <p:pic>
        <p:nvPicPr>
          <p:cNvPr id="7" name="Picture 6"/>
          <p:cNvPicPr>
            <a:picLocks noChangeAspect="1"/>
          </p:cNvPicPr>
          <p:nvPr/>
        </p:nvPicPr>
        <p:blipFill>
          <a:blip r:embed="rId3"/>
          <a:stretch>
            <a:fillRect/>
          </a:stretch>
        </p:blipFill>
        <p:spPr>
          <a:xfrm>
            <a:off x="4649782" y="1152465"/>
            <a:ext cx="3676207" cy="2615411"/>
          </a:xfrm>
          <a:prstGeom prst="rect">
            <a:avLst/>
          </a:prstGeom>
        </p:spPr>
      </p:pic>
      <p:pic>
        <p:nvPicPr>
          <p:cNvPr id="3" name="Picture 2">
            <a:extLst>
              <a:ext uri="{FF2B5EF4-FFF2-40B4-BE49-F238E27FC236}">
                <a16:creationId xmlns:a16="http://schemas.microsoft.com/office/drawing/2014/main" id="{2C7B72CB-A08A-5D4E-B4D3-2EC71CE12AB0}"/>
              </a:ext>
            </a:extLst>
          </p:cNvPr>
          <p:cNvPicPr>
            <a:picLocks noChangeAspect="1"/>
          </p:cNvPicPr>
          <p:nvPr/>
        </p:nvPicPr>
        <p:blipFill>
          <a:blip r:embed="rId4"/>
          <a:stretch>
            <a:fillRect/>
          </a:stretch>
        </p:blipFill>
        <p:spPr>
          <a:xfrm>
            <a:off x="1314780" y="1152465"/>
            <a:ext cx="2984088" cy="2694355"/>
          </a:xfrm>
          <a:prstGeom prst="rect">
            <a:avLst/>
          </a:prstGeom>
        </p:spPr>
      </p:pic>
    </p:spTree>
    <p:extLst>
      <p:ext uri="{BB962C8B-B14F-4D97-AF65-F5344CB8AC3E}">
        <p14:creationId xmlns:p14="http://schemas.microsoft.com/office/powerpoint/2010/main" val="120971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8E2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364" y="413792"/>
            <a:ext cx="8205788" cy="1143000"/>
          </a:xfrm>
        </p:spPr>
        <p:txBody>
          <a:bodyPr/>
          <a:lstStyle/>
          <a:p>
            <a:r>
              <a:rPr lang="en-AU" dirty="0"/>
              <a:t>The Stolen Generations</a:t>
            </a:r>
            <a:br>
              <a:rPr lang="en-AU" dirty="0"/>
            </a:br>
            <a:r>
              <a:rPr lang="en-AU" sz="2400" dirty="0"/>
              <a:t>Upper primary school resource</a:t>
            </a:r>
          </a:p>
        </p:txBody>
      </p:sp>
      <p:pic>
        <p:nvPicPr>
          <p:cNvPr id="3" name="Picture Placeholder 2"/>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l="7519" t="624" r="9819"/>
          <a:stretch/>
        </p:blipFill>
        <p:spPr>
          <a:xfrm>
            <a:off x="4140530" y="2074510"/>
            <a:ext cx="4825260" cy="1831884"/>
          </a:xfr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2364" y="2074510"/>
            <a:ext cx="3818404" cy="2863802"/>
          </a:xfrm>
          <a:prstGeom prst="rect">
            <a:avLst/>
          </a:prstGeom>
        </p:spPr>
      </p:pic>
      <p:sp>
        <p:nvSpPr>
          <p:cNvPr id="9" name="Rectangle 8"/>
          <p:cNvSpPr/>
          <p:nvPr/>
        </p:nvSpPr>
        <p:spPr>
          <a:xfrm>
            <a:off x="4140530" y="4039391"/>
            <a:ext cx="4825260" cy="769441"/>
          </a:xfrm>
          <a:prstGeom prst="rect">
            <a:avLst/>
          </a:prstGeom>
        </p:spPr>
        <p:txBody>
          <a:bodyPr wrap="square">
            <a:spAutoFit/>
          </a:bodyPr>
          <a:lstStyle/>
          <a:p>
            <a:pPr lvl="0">
              <a:spcBef>
                <a:spcPct val="20000"/>
              </a:spcBef>
            </a:pPr>
            <a:r>
              <a:rPr lang="en-AU" sz="1100" dirty="0">
                <a:solidFill>
                  <a:schemeClr val="bg1"/>
                </a:solidFill>
                <a:cs typeface="Arial"/>
              </a:rPr>
              <a:t>Kinchela Boys Home (KBH) Survivors at gate at the site of KBH in Kempsey, NSW. A symbol of the forcible removal of Aboriginal children form their families, this gate has been added to the National Museum of Australia’s Collection.   </a:t>
            </a:r>
            <a:r>
              <a:rPr lang="en-AU" sz="1050" dirty="0">
                <a:solidFill>
                  <a:schemeClr val="bg1"/>
                </a:solidFill>
                <a:cs typeface="Arial"/>
              </a:rPr>
              <a:t>Photograph credits: Peter </a:t>
            </a:r>
            <a:r>
              <a:rPr lang="en-AU" sz="1050" dirty="0" err="1">
                <a:solidFill>
                  <a:schemeClr val="bg1"/>
                </a:solidFill>
                <a:cs typeface="Arial"/>
              </a:rPr>
              <a:t>Minniecon</a:t>
            </a:r>
            <a:r>
              <a:rPr lang="en-AU" sz="1050" dirty="0">
                <a:solidFill>
                  <a:schemeClr val="bg1"/>
                </a:solidFill>
                <a:cs typeface="Arial"/>
              </a:rPr>
              <a:t> </a:t>
            </a:r>
          </a:p>
        </p:txBody>
      </p:sp>
      <p:pic>
        <p:nvPicPr>
          <p:cNvPr id="5" name="Picture 4">
            <a:extLst>
              <a:ext uri="{FF2B5EF4-FFF2-40B4-BE49-F238E27FC236}">
                <a16:creationId xmlns:a16="http://schemas.microsoft.com/office/drawing/2014/main" id="{2233960E-570B-B04B-98F2-940CFFEBAD21}"/>
              </a:ext>
            </a:extLst>
          </p:cNvPr>
          <p:cNvPicPr>
            <a:picLocks noChangeAspect="1"/>
          </p:cNvPicPr>
          <p:nvPr/>
        </p:nvPicPr>
        <p:blipFill>
          <a:blip r:embed="rId5"/>
          <a:stretch>
            <a:fillRect/>
          </a:stretch>
        </p:blipFill>
        <p:spPr>
          <a:xfrm>
            <a:off x="566635" y="5184133"/>
            <a:ext cx="1939060" cy="1525838"/>
          </a:xfrm>
          <a:prstGeom prst="rect">
            <a:avLst/>
          </a:prstGeom>
        </p:spPr>
      </p:pic>
    </p:spTree>
    <p:extLst>
      <p:ext uri="{BB962C8B-B14F-4D97-AF65-F5344CB8AC3E}">
        <p14:creationId xmlns:p14="http://schemas.microsoft.com/office/powerpoint/2010/main" val="257184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7252" y="465157"/>
            <a:ext cx="7956748" cy="1143000"/>
          </a:xfrm>
        </p:spPr>
        <p:txBody>
          <a:bodyPr/>
          <a:lstStyle/>
          <a:p>
            <a:r>
              <a:rPr lang="en-AU" sz="3800" dirty="0">
                <a:solidFill>
                  <a:srgbClr val="E78E23"/>
                </a:solidFill>
              </a:rPr>
              <a:t>Big Idea: Who are the stolen generations and how can we walk in solidarity with them? </a:t>
            </a:r>
          </a:p>
        </p:txBody>
      </p:sp>
      <p:grpSp>
        <p:nvGrpSpPr>
          <p:cNvPr id="9" name="Group 8"/>
          <p:cNvGrpSpPr/>
          <p:nvPr/>
        </p:nvGrpSpPr>
        <p:grpSpPr>
          <a:xfrm>
            <a:off x="340751" y="357580"/>
            <a:ext cx="638196" cy="987773"/>
            <a:chOff x="588176" y="238599"/>
            <a:chExt cx="870585" cy="1261981"/>
          </a:xfrm>
        </p:grpSpPr>
        <p:grpSp>
          <p:nvGrpSpPr>
            <p:cNvPr id="5" name="Group 4"/>
            <p:cNvGrpSpPr>
              <a:grpSpLocks noChangeAspect="1"/>
            </p:cNvGrpSpPr>
            <p:nvPr/>
          </p:nvGrpSpPr>
          <p:grpSpPr bwMode="auto">
            <a:xfrm>
              <a:off x="588176" y="267093"/>
              <a:ext cx="782637" cy="1173162"/>
              <a:chOff x="1031" y="1449"/>
              <a:chExt cx="493" cy="739"/>
            </a:xfrm>
          </p:grpSpPr>
          <p:sp>
            <p:nvSpPr>
              <p:cNvPr id="6" name="AutoShape 3"/>
              <p:cNvSpPr>
                <a:spLocks noChangeAspect="1" noChangeArrowheads="1" noTextEdit="1"/>
              </p:cNvSpPr>
              <p:nvPr/>
            </p:nvSpPr>
            <p:spPr bwMode="auto">
              <a:xfrm>
                <a:off x="1031" y="1449"/>
                <a:ext cx="493"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solidFill>
                    <a:prstClr val="black"/>
                  </a:solidFill>
                  <a:latin typeface="Arial" panose="020B0604020202020204" pitchFamily="34" charset="0"/>
                </a:endParaRPr>
              </a:p>
            </p:txBody>
          </p:sp>
          <p:sp>
            <p:nvSpPr>
              <p:cNvPr id="7" name="Freeform 5"/>
              <p:cNvSpPr>
                <a:spLocks noEditPoints="1"/>
              </p:cNvSpPr>
              <p:nvPr/>
            </p:nvSpPr>
            <p:spPr bwMode="auto">
              <a:xfrm>
                <a:off x="1031" y="1434"/>
                <a:ext cx="539" cy="792"/>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E78E23"/>
              </a:solidFill>
              <a:ln w="0">
                <a:solidFill>
                  <a:srgbClr val="E78E23"/>
                </a:solidFill>
                <a:prstDash val="solid"/>
                <a:round/>
                <a:headEnd/>
                <a:tailEnd/>
              </a:ln>
            </p:spPr>
            <p:txBody>
              <a:bodyPr vert="horz" wrap="square" lIns="91440" tIns="45720" rIns="91440" bIns="45720" numCol="1" anchor="t" anchorCtr="0" compatLnSpc="1">
                <a:prstTxWarp prst="textNoShape">
                  <a:avLst/>
                </a:prstTxWarp>
              </a:bodyPr>
              <a:lstStyle/>
              <a:p>
                <a:endParaRPr lang="en-AU" dirty="0">
                  <a:solidFill>
                    <a:prstClr val="black"/>
                  </a:solidFill>
                  <a:latin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593054" y="238599"/>
              <a:ext cx="865707" cy="1261981"/>
            </a:xfrm>
            <a:prstGeom prst="rect">
              <a:avLst/>
            </a:prstGeom>
          </p:spPr>
        </p:pic>
      </p:grpSp>
      <p:sp>
        <p:nvSpPr>
          <p:cNvPr id="11" name="TextBox 10"/>
          <p:cNvSpPr txBox="1"/>
          <p:nvPr/>
        </p:nvSpPr>
        <p:spPr>
          <a:xfrm>
            <a:off x="838200" y="3743325"/>
            <a:ext cx="7572375" cy="461665"/>
          </a:xfrm>
          <a:prstGeom prst="rect">
            <a:avLst/>
          </a:prstGeom>
          <a:noFill/>
        </p:spPr>
        <p:txBody>
          <a:bodyPr wrap="square" rtlCol="0">
            <a:spAutoFit/>
          </a:bodyPr>
          <a:lstStyle/>
          <a:p>
            <a:r>
              <a:rPr lang="en-AU" sz="2400" dirty="0"/>
              <a:t>We begin with an Acknowledgment of Country.</a:t>
            </a:r>
          </a:p>
        </p:txBody>
      </p:sp>
    </p:spTree>
    <p:extLst>
      <p:ext uri="{BB962C8B-B14F-4D97-AF65-F5344CB8AC3E}">
        <p14:creationId xmlns:p14="http://schemas.microsoft.com/office/powerpoint/2010/main" val="3988201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800" dirty="0">
                <a:solidFill>
                  <a:srgbClr val="E78E23"/>
                </a:solidFill>
              </a:rPr>
              <a:t>Section 1: The Stolen generations</a:t>
            </a:r>
          </a:p>
        </p:txBody>
      </p:sp>
      <p:sp>
        <p:nvSpPr>
          <p:cNvPr id="3" name="Text Placeholder 2"/>
          <p:cNvSpPr>
            <a:spLocks noGrp="1"/>
          </p:cNvSpPr>
          <p:nvPr>
            <p:ph type="body" sz="quarter" idx="10"/>
          </p:nvPr>
        </p:nvSpPr>
        <p:spPr>
          <a:xfrm>
            <a:off x="539552" y="1875826"/>
            <a:ext cx="8310533" cy="3886241"/>
          </a:xfrm>
        </p:spPr>
        <p:txBody>
          <a:bodyPr/>
          <a:lstStyle/>
          <a:p>
            <a:r>
              <a:rPr lang="en-AU" sz="2400" dirty="0"/>
              <a:t>1. Create a KWL chart </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r>
              <a:rPr lang="en-AU" sz="2400" dirty="0"/>
              <a:t>2. Who does the term Stolen Generations refer to? (Define) </a:t>
            </a:r>
          </a:p>
          <a:p>
            <a:endParaRPr lang="en-AU" dirty="0"/>
          </a:p>
          <a:p>
            <a:endParaRPr lang="en-AU" dirty="0"/>
          </a:p>
          <a:p>
            <a:endParaRPr lang="en-AU" dirty="0"/>
          </a:p>
        </p:txBody>
      </p:sp>
      <p:graphicFrame>
        <p:nvGraphicFramePr>
          <p:cNvPr id="6" name="Table 5"/>
          <p:cNvGraphicFramePr>
            <a:graphicFrameLocks noGrp="1"/>
          </p:cNvGraphicFramePr>
          <p:nvPr>
            <p:extLst>
              <p:ext uri="{D42A27DB-BD31-4B8C-83A1-F6EECF244321}">
                <p14:modId xmlns:p14="http://schemas.microsoft.com/office/powerpoint/2010/main" val="2915937028"/>
              </p:ext>
            </p:extLst>
          </p:nvPr>
        </p:nvGraphicFramePr>
        <p:xfrm>
          <a:off x="662290" y="2521608"/>
          <a:ext cx="8065056" cy="2279761"/>
        </p:xfrm>
        <a:graphic>
          <a:graphicData uri="http://schemas.openxmlformats.org/drawingml/2006/table">
            <a:tbl>
              <a:tblPr firstRow="1" bandRow="1">
                <a:tableStyleId>{5940675A-B579-460E-94D1-54222C63F5DA}</a:tableStyleId>
              </a:tblPr>
              <a:tblGrid>
                <a:gridCol w="2688352">
                  <a:extLst>
                    <a:ext uri="{9D8B030D-6E8A-4147-A177-3AD203B41FA5}">
                      <a16:colId xmlns:a16="http://schemas.microsoft.com/office/drawing/2014/main" val="3592366862"/>
                    </a:ext>
                  </a:extLst>
                </a:gridCol>
                <a:gridCol w="2688352">
                  <a:extLst>
                    <a:ext uri="{9D8B030D-6E8A-4147-A177-3AD203B41FA5}">
                      <a16:colId xmlns:a16="http://schemas.microsoft.com/office/drawing/2014/main" val="4063671596"/>
                    </a:ext>
                  </a:extLst>
                </a:gridCol>
                <a:gridCol w="2688352">
                  <a:extLst>
                    <a:ext uri="{9D8B030D-6E8A-4147-A177-3AD203B41FA5}">
                      <a16:colId xmlns:a16="http://schemas.microsoft.com/office/drawing/2014/main" val="929457071"/>
                    </a:ext>
                  </a:extLst>
                </a:gridCol>
              </a:tblGrid>
              <a:tr h="569984">
                <a:tc>
                  <a:txBody>
                    <a:bodyPr/>
                    <a:lstStyle/>
                    <a:p>
                      <a:r>
                        <a:rPr lang="en-AU" dirty="0"/>
                        <a:t>What I already Know. </a:t>
                      </a:r>
                      <a:endParaRPr lang="en-AU" dirty="0">
                        <a:solidFill>
                          <a:srgbClr val="E78E23"/>
                        </a:solidFill>
                      </a:endParaRPr>
                    </a:p>
                  </a:txBody>
                  <a:tcPr/>
                </a:tc>
                <a:tc>
                  <a:txBody>
                    <a:bodyPr/>
                    <a:lstStyle/>
                    <a:p>
                      <a:r>
                        <a:rPr lang="en-AU" dirty="0">
                          <a:solidFill>
                            <a:schemeClr val="tx1"/>
                          </a:solidFill>
                        </a:rPr>
                        <a:t>What</a:t>
                      </a:r>
                      <a:r>
                        <a:rPr lang="en-AU" baseline="0" dirty="0">
                          <a:solidFill>
                            <a:schemeClr val="tx1"/>
                          </a:solidFill>
                        </a:rPr>
                        <a:t> do I Want to know?</a:t>
                      </a:r>
                      <a:endParaRPr lang="en-AU" dirty="0">
                        <a:solidFill>
                          <a:srgbClr val="E78E23"/>
                        </a:solidFill>
                      </a:endParaRPr>
                    </a:p>
                  </a:txBody>
                  <a:tcPr/>
                </a:tc>
                <a:tc>
                  <a:txBody>
                    <a:bodyPr/>
                    <a:lstStyle/>
                    <a:p>
                      <a:r>
                        <a:rPr lang="en-AU" dirty="0">
                          <a:solidFill>
                            <a:schemeClr val="tx1"/>
                          </a:solidFill>
                        </a:rPr>
                        <a:t>What</a:t>
                      </a:r>
                      <a:r>
                        <a:rPr lang="en-AU" baseline="0" dirty="0">
                          <a:solidFill>
                            <a:schemeClr val="tx1"/>
                          </a:solidFill>
                        </a:rPr>
                        <a:t> I have learned.</a:t>
                      </a:r>
                      <a:endParaRPr lang="en-AU" dirty="0">
                        <a:solidFill>
                          <a:srgbClr val="E78E23"/>
                        </a:solidFill>
                      </a:endParaRPr>
                    </a:p>
                  </a:txBody>
                  <a:tcPr/>
                </a:tc>
                <a:extLst>
                  <a:ext uri="{0D108BD9-81ED-4DB2-BD59-A6C34878D82A}">
                    <a16:rowId xmlns:a16="http://schemas.microsoft.com/office/drawing/2014/main" val="1499250165"/>
                  </a:ext>
                </a:extLst>
              </a:tr>
              <a:tr h="1639681">
                <a:tc>
                  <a:txBody>
                    <a:bodyPr/>
                    <a:lstStyle/>
                    <a:p>
                      <a:endParaRPr lang="en-AU" sz="1600" dirty="0">
                        <a:solidFill>
                          <a:schemeClr val="tx1"/>
                        </a:solidFill>
                      </a:endParaRPr>
                    </a:p>
                  </a:txBody>
                  <a:tcPr/>
                </a:tc>
                <a:tc>
                  <a:txBody>
                    <a:bodyPr/>
                    <a:lstStyle/>
                    <a:p>
                      <a:endParaRPr lang="en-AU" sz="1600" dirty="0">
                        <a:solidFill>
                          <a:schemeClr val="tx1"/>
                        </a:solidFill>
                      </a:endParaRPr>
                    </a:p>
                  </a:txBody>
                  <a:tcPr/>
                </a:tc>
                <a:tc>
                  <a:txBody>
                    <a:bodyPr/>
                    <a:lstStyle/>
                    <a:p>
                      <a:endParaRPr lang="en-AU" dirty="0">
                        <a:solidFill>
                          <a:srgbClr val="E78E23"/>
                        </a:solidFill>
                      </a:endParaRPr>
                    </a:p>
                  </a:txBody>
                  <a:tcPr/>
                </a:tc>
                <a:extLst>
                  <a:ext uri="{0D108BD9-81ED-4DB2-BD59-A6C34878D82A}">
                    <a16:rowId xmlns:a16="http://schemas.microsoft.com/office/drawing/2014/main" val="3328376003"/>
                  </a:ext>
                </a:extLst>
              </a:tr>
            </a:tbl>
          </a:graphicData>
        </a:graphic>
      </p:graphicFrame>
    </p:spTree>
    <p:extLst>
      <p:ext uri="{BB962C8B-B14F-4D97-AF65-F5344CB8AC3E}">
        <p14:creationId xmlns:p14="http://schemas.microsoft.com/office/powerpoint/2010/main" val="1392432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727" y="356642"/>
            <a:ext cx="7956748" cy="1143000"/>
          </a:xfrm>
        </p:spPr>
        <p:txBody>
          <a:bodyPr/>
          <a:lstStyle/>
          <a:p>
            <a:r>
              <a:rPr lang="en-AU" sz="3800" dirty="0">
                <a:solidFill>
                  <a:srgbClr val="E78E23"/>
                </a:solidFill>
              </a:rPr>
              <a:t>the Stolen generations</a:t>
            </a:r>
          </a:p>
        </p:txBody>
      </p:sp>
      <p:sp>
        <p:nvSpPr>
          <p:cNvPr id="3" name="Text Placeholder 2"/>
          <p:cNvSpPr>
            <a:spLocks noGrp="1"/>
          </p:cNvSpPr>
          <p:nvPr>
            <p:ph type="body" sz="quarter" idx="10"/>
          </p:nvPr>
        </p:nvSpPr>
        <p:spPr>
          <a:xfrm>
            <a:off x="415727" y="1328192"/>
            <a:ext cx="8362513" cy="3853408"/>
          </a:xfrm>
          <a:ln w="28575">
            <a:solidFill>
              <a:srgbClr val="E78E23"/>
            </a:solidFill>
          </a:ln>
        </p:spPr>
        <p:txBody>
          <a:bodyPr/>
          <a:lstStyle/>
          <a:p>
            <a:endParaRPr lang="en-AU" sz="500" dirty="0"/>
          </a:p>
          <a:p>
            <a:r>
              <a:rPr lang="en-AU" sz="3400" dirty="0"/>
              <a:t>The Stolen Generations are Aboriginal and Torres Strait Islander people who, when they were children, were systematically kidnapped and taken away from their families and communities as the result of past government policies. </a:t>
            </a:r>
          </a:p>
          <a:p>
            <a:endParaRPr lang="en-AU" sz="500" dirty="0"/>
          </a:p>
          <a:p>
            <a:endParaRPr lang="en-AU" dirty="0"/>
          </a:p>
        </p:txBody>
      </p:sp>
    </p:spTree>
    <p:extLst>
      <p:ext uri="{BB962C8B-B14F-4D97-AF65-F5344CB8AC3E}">
        <p14:creationId xmlns:p14="http://schemas.microsoft.com/office/powerpoint/2010/main" val="1539965376"/>
      </p:ext>
    </p:extLst>
  </p:cSld>
  <p:clrMapOvr>
    <a:masterClrMapping/>
  </p:clrMapOvr>
</p:sld>
</file>

<file path=ppt/theme/theme1.xml><?xml version="1.0" encoding="utf-8"?>
<a:theme xmlns:a="http://schemas.openxmlformats.org/drawingml/2006/main" name="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B767A26C87A8429349E100999E60C0" ma:contentTypeVersion="7" ma:contentTypeDescription="Create a new document." ma:contentTypeScope="" ma:versionID="6c1f0f24c69d8974194a4ba7607291d9">
  <xsd:schema xmlns:xsd="http://www.w3.org/2001/XMLSchema" xmlns:xs="http://www.w3.org/2001/XMLSchema" xmlns:p="http://schemas.microsoft.com/office/2006/metadata/properties" xmlns:ns2="e628dbc2-5780-4aa6-b59e-b4a165ad8118" xmlns:ns3="041f561b-787a-4331-b8c2-4f8b42e141f3" targetNamespace="http://schemas.microsoft.com/office/2006/metadata/properties" ma:root="true" ma:fieldsID="94ce7c3e7d585f580c965df10e93dc6e" ns2:_="" ns3:_="">
    <xsd:import namespace="e628dbc2-5780-4aa6-b59e-b4a165ad8118"/>
    <xsd:import namespace="041f561b-787a-4331-b8c2-4f8b42e141f3"/>
    <xsd:element name="properties">
      <xsd:complexType>
        <xsd:sequence>
          <xsd:element name="documentManagement">
            <xsd:complexType>
              <xsd:all>
                <xsd:element ref="ns2:_dlc_DocId" minOccurs="0"/>
                <xsd:element ref="ns2:_dlc_DocIdUrl" minOccurs="0"/>
                <xsd:element ref="ns2:_dlc_DocIdPersistId" minOccurs="0"/>
                <xsd:element ref="ns3:Audience" minOccurs="0"/>
                <xsd:element ref="ns3:Topic" minOccurs="0"/>
                <xsd:element ref="ns3:Resource_x0020_Type"/>
                <xsd:element ref="ns3:Document_x0020_Status"/>
                <xsd:element ref="ns3:Used_x0020_for" minOccurs="0"/>
                <xsd:element ref="ns3:Calendar_x0020_Year" minOccurs="0"/>
                <xsd:element ref="ns3: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8dbc2-5780-4aa6-b59e-b4a165ad81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41f561b-787a-4331-b8c2-4f8b42e141f3" elementFormDefault="qualified">
    <xsd:import namespace="http://schemas.microsoft.com/office/2006/documentManagement/types"/>
    <xsd:import namespace="http://schemas.microsoft.com/office/infopath/2007/PartnerControls"/>
    <xsd:element name="Audience" ma:index="11" nillable="true" ma:displayName="Audience" ma:default="Lower Primary" ma:description="" ma:internalName="Audience" ma:requiredMultiChoice="true">
      <xsd:complexType>
        <xsd:complexContent>
          <xsd:extension base="dms:MultiChoice">
            <xsd:sequence>
              <xsd:element name="Value" maxOccurs="unbounded" minOccurs="0" nillable="true">
                <xsd:simpleType>
                  <xsd:restriction base="dms:Choice">
                    <xsd:enumeration value="Lower Primary"/>
                    <xsd:enumeration value="Middle Primary"/>
                    <xsd:enumeration value="Upper Primary"/>
                    <xsd:enumeration value="Lower Secondary"/>
                    <xsd:enumeration value="Middle Secondary"/>
                    <xsd:enumeration value="Senior Secondary"/>
                    <xsd:enumeration value="Teacher"/>
                    <xsd:enumeration value="Tertiary"/>
                    <xsd:enumeration value="Parish"/>
                    <xsd:enumeration value="Other"/>
                  </xsd:restriction>
                </xsd:simpleType>
              </xsd:element>
            </xsd:sequence>
          </xsd:extension>
        </xsd:complexContent>
      </xsd:complexType>
    </xsd:element>
    <xsd:element name="Topic" ma:index="12" nillable="true" ma:displayName="Topic" ma:default="Caritas Introduction" ma:description="" ma:internalName="Topic" ma:requiredMultiChoice="true">
      <xsd:complexType>
        <xsd:complexContent>
          <xsd:extension base="dms:MultiChoice">
            <xsd:sequence>
              <xsd:element name="Value" maxOccurs="unbounded" minOccurs="0" nillable="true">
                <xsd:simpleType>
                  <xsd:restriction base="dms:Choice">
                    <xsd:enumeration value="Be More/Romero"/>
                    <xsd:enumeration value="Caritas Introduction"/>
                    <xsd:enumeration value="Catholic Social Teaching"/>
                    <xsd:enumeration value="Charity to Justice"/>
                    <xsd:enumeration value="Disability"/>
                    <xsd:enumeration value="Disaster Risk Reduction"/>
                    <xsd:enumeration value="Education"/>
                    <xsd:enumeration value="Environment/Climate"/>
                    <xsd:enumeration value="Emergencies"/>
                    <xsd:enumeration value="Fair Trade"/>
                    <xsd:enumeration value="Food Security &amp; Agriculture"/>
                    <xsd:enumeration value="Health and HIV/AIDS"/>
                    <xsd:enumeration value="Human Rights"/>
                    <xsd:enumeration value="Indigenous Peoples"/>
                    <xsd:enumeration value="Leadership"/>
                    <xsd:enumeration value="MDGs"/>
                    <xsd:enumeration value="Peace"/>
                    <xsd:enumeration value="Poverty, Aid and Development"/>
                    <xsd:enumeration value="Project Compassion"/>
                    <xsd:enumeration value="Refugees"/>
                    <xsd:enumeration value="Water &amp; Sanitation"/>
                    <xsd:enumeration value="SDGs"/>
                    <xsd:enumeration value="Women"/>
                    <xsd:enumeration value="Other"/>
                  </xsd:restriction>
                </xsd:simpleType>
              </xsd:element>
            </xsd:sequence>
          </xsd:extension>
        </xsd:complexContent>
      </xsd:complexType>
    </xsd:element>
    <xsd:element name="Resource_x0020_Type" ma:index="13" ma:displayName="Resource Type" ma:default="Learning Experience" ma:description="" ma:format="Dropdown" ma:internalName="Resource_x0020_Type">
      <xsd:simpleType>
        <xsd:restriction base="dms:Choice">
          <xsd:enumeration value="Design elements"/>
          <xsd:enumeration value="Lesson"/>
          <xsd:enumeration value="Learning Experience"/>
          <xsd:enumeration value="Planning docs"/>
          <xsd:enumeration value="Prayer/Reflection"/>
          <xsd:enumeration value="Promotional material"/>
          <xsd:enumeration value="PowerPoint"/>
          <xsd:enumeration value="Multi-media"/>
          <xsd:enumeration value="Quiz"/>
          <xsd:enumeration value="Poster"/>
          <xsd:enumeration value="Game"/>
          <xsd:enumeration value="Fact Sheet/Infographic"/>
          <xsd:enumeration value="Case Study"/>
          <xsd:enumeration value="Fundraising"/>
          <xsd:enumeration value="Worksheet"/>
          <xsd:enumeration value="Other"/>
        </xsd:restriction>
      </xsd:simpleType>
    </xsd:element>
    <xsd:element name="Document_x0020_Status" ma:index="14" ma:displayName="Document Status" ma:default="Draft" ma:description="" ma:format="Dropdown" ma:internalName="Document_x0020_Status">
      <xsd:simpleType>
        <xsd:restriction base="dms:Choice">
          <xsd:enumeration value="Draft"/>
          <xsd:enumeration value="Working Doc"/>
          <xsd:enumeration value="Pending Approval"/>
          <xsd:enumeration value="Approved for team only"/>
          <xsd:enumeration value="Approved for use within CA"/>
          <xsd:enumeration value="Approved for use outside CA"/>
          <xsd:enumeration value="Embargoed"/>
          <xsd:enumeration value="Expired"/>
          <xsd:enumeration value="Other"/>
        </xsd:restriction>
      </xsd:simpleType>
    </xsd:element>
    <xsd:element name="Used_x0020_for" ma:index="15" nillable="true" ma:displayName="Used for" ma:default="Advent" ma:description="" ma:internalName="Used_x0020_for">
      <xsd:complexType>
        <xsd:complexContent>
          <xsd:extension base="dms:MultiChoice">
            <xsd:sequence>
              <xsd:element name="Value" maxOccurs="unbounded" minOccurs="0" nillable="true">
                <xsd:simpleType>
                  <xsd:restriction base="dms:Choice">
                    <xsd:enumeration value="Just Leadership Day"/>
                    <xsd:enumeration value="Immersion"/>
                    <xsd:enumeration value="Teacher PD"/>
                    <xsd:enumeration value="Tertiary"/>
                    <xsd:enumeration value="Food for All"/>
                    <xsd:enumeration value="AACES"/>
                    <xsd:enumeration value="Advent"/>
                    <xsd:enumeration value="CST"/>
                    <xsd:enumeration value="Just visiting?"/>
                  </xsd:restriction>
                </xsd:simpleType>
              </xsd:element>
            </xsd:sequence>
          </xsd:extension>
        </xsd:complexContent>
      </xsd:complexType>
    </xsd:element>
    <xsd:element name="Calendar_x0020_Year" ma:index="16" nillable="true" ma:displayName="Calendar Year" ma:default="2013" ma:format="Dropdown" ma:internalName="Calendar_x0020_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restriction>
      </xsd:simpleType>
    </xsd:element>
    <xsd:element name="Description0" ma:index="17" nillable="true" ma:displayName="Description" ma:description="A short description about the resource."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escription0 xmlns="041f561b-787a-4331-b8c2-4f8b42e141f3">A learning experience exploring who the stolen generations are and how can we walk in solidarity with them. </Description0>
    <Document_x0020_Status xmlns="041f561b-787a-4331-b8c2-4f8b42e141f3">Approved for use outside CA</Document_x0020_Status>
    <Used_x0020_for xmlns="041f561b-787a-4331-b8c2-4f8b42e141f3"/>
    <Resource_x0020_Type xmlns="041f561b-787a-4331-b8c2-4f8b42e141f3">Learning Experience</Resource_x0020_Type>
    <Audience xmlns="041f561b-787a-4331-b8c2-4f8b42e141f3">
      <Value>Upper Primary</Value>
    </Audience>
    <Calendar_x0020_Year xmlns="041f561b-787a-4331-b8c2-4f8b42e141f3">2019</Calendar_x0020_Year>
    <Topic xmlns="041f561b-787a-4331-b8c2-4f8b42e141f3">
      <Value>Human Rights</Value>
      <Value>Indigenous Peoples</Value>
    </Topic>
    <_dlc_DocId xmlns="e628dbc2-5780-4aa6-b59e-b4a165ad8118">3XVCYASFVK3Q-205-1341</_dlc_DocId>
    <_dlc_DocIdUrl xmlns="e628dbc2-5780-4aa6-b59e-b4a165ad8118">
      <Url>http://aimstest.caritas.org.au/sites/community/education/resources/_layouts/DocIdRedir.aspx?ID=3XVCYASFVK3Q-205-1341</Url>
      <Description>3XVCYASFVK3Q-205-1341</Description>
    </_dlc_DocIdUrl>
  </documentManagement>
</p:properties>
</file>

<file path=customXml/itemProps1.xml><?xml version="1.0" encoding="utf-8"?>
<ds:datastoreItem xmlns:ds="http://schemas.openxmlformats.org/officeDocument/2006/customXml" ds:itemID="{8CB5E7E7-399F-4008-8DB6-C352A843E590}"/>
</file>

<file path=customXml/itemProps2.xml><?xml version="1.0" encoding="utf-8"?>
<ds:datastoreItem xmlns:ds="http://schemas.openxmlformats.org/officeDocument/2006/customXml" ds:itemID="{7010F89C-9F27-40E2-B07B-DA746ED61B30}"/>
</file>

<file path=customXml/itemProps3.xml><?xml version="1.0" encoding="utf-8"?>
<ds:datastoreItem xmlns:ds="http://schemas.openxmlformats.org/officeDocument/2006/customXml" ds:itemID="{6FCE5B4B-7DB4-47CD-A672-71A1D9710990}"/>
</file>

<file path=customXml/itemProps4.xml><?xml version="1.0" encoding="utf-8"?>
<ds:datastoreItem xmlns:ds="http://schemas.openxmlformats.org/officeDocument/2006/customXml" ds:itemID="{79CE9FC7-F488-4CBC-BC57-3C13B4B4EA8E}"/>
</file>

<file path=docProps/app.xml><?xml version="1.0" encoding="utf-8"?>
<Properties xmlns="http://schemas.openxmlformats.org/officeDocument/2006/extended-properties" xmlns:vt="http://schemas.openxmlformats.org/officeDocument/2006/docPropsVTypes">
  <TotalTime>8711</TotalTime>
  <Words>6384</Words>
  <Application>Microsoft Office PowerPoint</Application>
  <PresentationFormat>On-screen Show (4:3)</PresentationFormat>
  <Paragraphs>564</Paragraphs>
  <Slides>49</Slides>
  <Notes>49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Felt Tip Roman</vt:lpstr>
      <vt:lpstr>Office Theme</vt:lpstr>
      <vt:lpstr>teacher information</vt:lpstr>
      <vt:lpstr>teacher information</vt:lpstr>
      <vt:lpstr>Curriculum links</vt:lpstr>
      <vt:lpstr>Curriculum links</vt:lpstr>
      <vt:lpstr>PowerPoint Presentation</vt:lpstr>
      <vt:lpstr>The Stolen Generations Upper primary school resource</vt:lpstr>
      <vt:lpstr>Big Idea: Who are the stolen generations and how can we walk in solidarity with them? </vt:lpstr>
      <vt:lpstr>Section 1: The Stolen generations</vt:lpstr>
      <vt:lpstr>the Stolen generations</vt:lpstr>
      <vt:lpstr>the Stolen generations</vt:lpstr>
      <vt:lpstr>Why? The assimilation policy</vt:lpstr>
      <vt:lpstr>PowerPoint Presentation</vt:lpstr>
      <vt:lpstr>Note: Offensive terms</vt:lpstr>
      <vt:lpstr>assimilation policy</vt:lpstr>
      <vt:lpstr>Activity: Assimilation policy</vt:lpstr>
      <vt:lpstr>Section 2: Case study - Kinchela Boys home</vt:lpstr>
      <vt:lpstr>PowerPoint Presentation</vt:lpstr>
      <vt:lpstr>KBHAC – Kinchela boys home aboriginal corporation</vt:lpstr>
      <vt:lpstr>Uncle Richard’s story</vt:lpstr>
      <vt:lpstr>Uncle Richard’s story</vt:lpstr>
      <vt:lpstr>Uncle Richard’s story</vt:lpstr>
      <vt:lpstr>Uncle Richard’s story</vt:lpstr>
      <vt:lpstr>Uncle Richard’s story</vt:lpstr>
      <vt:lpstr>discuss</vt:lpstr>
      <vt:lpstr>More stories</vt:lpstr>
      <vt:lpstr>PowerPoint Presentation</vt:lpstr>
      <vt:lpstr>PowerPoint Presentation</vt:lpstr>
      <vt:lpstr>PowerPoint Presentation</vt:lpstr>
      <vt:lpstr>PowerPoint Presentation</vt:lpstr>
      <vt:lpstr>Watch / Listen: ‘Our Pain’</vt:lpstr>
      <vt:lpstr>‘Our Pain’ – reflect</vt:lpstr>
      <vt:lpstr>Did you know?</vt:lpstr>
      <vt:lpstr>PowerPoint Presentation</vt:lpstr>
      <vt:lpstr>propaganda</vt:lpstr>
      <vt:lpstr>reflect</vt:lpstr>
      <vt:lpstr>Section 3: A path to justice</vt:lpstr>
      <vt:lpstr>International obligations</vt:lpstr>
      <vt:lpstr>United Nations Declaration on the Rights of Indigenous peoples (Undrip)</vt:lpstr>
      <vt:lpstr>United Nations Declaration on the Rights of Indigenous peoples (Undrip)</vt:lpstr>
      <vt:lpstr>National Apology</vt:lpstr>
      <vt:lpstr>Church Apology</vt:lpstr>
      <vt:lpstr>subsidiarity</vt:lpstr>
      <vt:lpstr>Preserving the truth</vt:lpstr>
      <vt:lpstr>Kinchela Boys Home Gate</vt:lpstr>
      <vt:lpstr>Kbh conservation management plan</vt:lpstr>
      <vt:lpstr>Close the gap</vt:lpstr>
      <vt:lpstr>What is the path to justice?</vt:lpstr>
      <vt:lpstr>what can I do?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Upper Primary Stolen Generations KBHAC</dc:title>
  <dc:creator>Natalie Cox</dc:creator>
  <cp:lastModifiedBy>Nicole Dobrohotoff</cp:lastModifiedBy>
  <cp:revision>239</cp:revision>
  <dcterms:modified xsi:type="dcterms:W3CDTF">2019-05-23T00:21:47Z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0x0101003BB767A26C87A8429349E100999E60C0</vt:lpwstr>
  </property>
  <property fmtid="{D5CDD505-2E9C-101B-9397-08002B2CF9AE}" pid="3" name="_dlc_DocIdItemGuid">
    <vt:lpwstr>eb90560f-c29f-48fc-b4c4-d25907b6b954</vt:lpwstr>
  </property>
</Properties>
</file>