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3" r:id="rId6"/>
  </p:sldMasterIdLst>
  <p:notesMasterIdLst>
    <p:notesMasterId r:id="rId30"/>
  </p:notesMasterIdLst>
  <p:sldIdLst>
    <p:sldId id="257" r:id="rId7"/>
    <p:sldId id="340" r:id="rId8"/>
    <p:sldId id="259" r:id="rId9"/>
    <p:sldId id="260" r:id="rId10"/>
    <p:sldId id="338" r:id="rId11"/>
    <p:sldId id="337" r:id="rId12"/>
    <p:sldId id="341" r:id="rId13"/>
    <p:sldId id="354" r:id="rId14"/>
    <p:sldId id="355" r:id="rId15"/>
    <p:sldId id="271" r:id="rId16"/>
    <p:sldId id="336"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1">
          <p15:clr>
            <a:srgbClr val="A4A3A4"/>
          </p15:clr>
        </p15:guide>
        <p15:guide id="2" orient="horz" pos="391" userDrawn="1">
          <p15:clr>
            <a:srgbClr val="A4A3A4"/>
          </p15:clr>
        </p15:guide>
        <p15:guide id="3" pos="408">
          <p15:clr>
            <a:srgbClr val="A4A3A4"/>
          </p15:clr>
        </p15:guide>
        <p15:guide id="4" pos="5352">
          <p15:clr>
            <a:srgbClr val="A4A3A4"/>
          </p15:clr>
        </p15:guide>
        <p15:guide id="5" pos="3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3A6E"/>
    <a:srgbClr val="895297"/>
    <a:srgbClr val="1F5772"/>
    <a:srgbClr val="C1333C"/>
    <a:srgbClr val="CEAB62"/>
    <a:srgbClr val="CD7D5F"/>
    <a:srgbClr val="E78E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C17F7-4E4A-4931-896F-6C4E86F2155A}" v="25" dt="2018-02-23T01:10:22.112"/>
    <p1510:client id="{0ECAACD0-446A-485B-A200-366E8EF3EF6F}" v="5" dt="2018-02-23T01:02:37.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85" autoAdjust="0"/>
  </p:normalViewPr>
  <p:slideViewPr>
    <p:cSldViewPr snapToGrid="0">
      <p:cViewPr varScale="1">
        <p:scale>
          <a:sx n="70" d="100"/>
          <a:sy n="70" d="100"/>
        </p:scale>
        <p:origin x="1566" y="66"/>
      </p:cViewPr>
      <p:guideLst>
        <p:guide orient="horz" pos="3991"/>
        <p:guide orient="horz" pos="391"/>
        <p:guide pos="408"/>
        <p:guide pos="5352"/>
        <p:guide pos="317"/>
      </p:guideLst>
    </p:cSldViewPr>
  </p:slideViewPr>
  <p:notesTextViewPr>
    <p:cViewPr>
      <p:scale>
        <a:sx n="75" d="100"/>
        <a:sy n="75" d="100"/>
      </p:scale>
      <p:origin x="0" y="0"/>
    </p:cViewPr>
  </p:notesTextViewPr>
  <p:sorterViewPr>
    <p:cViewPr>
      <p:scale>
        <a:sx n="100" d="100"/>
        <a:sy n="100" d="100"/>
      </p:scale>
      <p:origin x="0" y="-41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Cox" userId="1003BFFD9F000014@LIVE.COM" providerId="AD" clId="Web-{FA37E8E3-F62D-4920-B6CC-D733EF6435FE}"/>
    <pc:docChg chg="modSld">
      <pc:chgData name="Natalie Cox" userId="1003BFFD9F000014@LIVE.COM" providerId="AD" clId="Web-{FA37E8E3-F62D-4920-B6CC-D733EF6435FE}" dt="2018-02-22T22:43:26.146" v="18"/>
      <pc:docMkLst>
        <pc:docMk/>
      </pc:docMkLst>
      <pc:sldChg chg="modNotes">
        <pc:chgData name="Natalie Cox" userId="1003BFFD9F000014@LIVE.COM" providerId="AD" clId="Web-{FA37E8E3-F62D-4920-B6CC-D733EF6435FE}" dt="2018-02-22T22:40:43.498" v="13"/>
        <pc:sldMkLst>
          <pc:docMk/>
          <pc:sldMk cId="3609355240" sldId="263"/>
        </pc:sldMkLst>
      </pc:sldChg>
      <pc:sldChg chg="modNotes">
        <pc:chgData name="Natalie Cox" userId="1003BFFD9F000014@LIVE.COM" providerId="AD" clId="Web-{FA37E8E3-F62D-4920-B6CC-D733EF6435FE}" dt="2018-02-22T22:43:26.146" v="18"/>
        <pc:sldMkLst>
          <pc:docMk/>
          <pc:sldMk cId="2138402212" sldId="294"/>
        </pc:sldMkLst>
      </pc:sldChg>
    </pc:docChg>
  </pc:docChgLst>
  <pc:docChgLst>
    <pc:chgData name="Natalie Cox" userId="1003BFFD9F000014@LIVE.COM" providerId="AD" clId="Web-{EA9E152D-7B89-4874-8025-C135388DF682}"/>
    <pc:docChg chg="modSld">
      <pc:chgData name="Natalie Cox" userId="1003BFFD9F000014@LIVE.COM" providerId="AD" clId="Web-{EA9E152D-7B89-4874-8025-C135388DF682}" dt="2018-02-12T21:59:31.841" v="4"/>
      <pc:docMkLst>
        <pc:docMk/>
      </pc:docMkLst>
      <pc:sldChg chg="addSp delSp">
        <pc:chgData name="Natalie Cox" userId="1003BFFD9F000014@LIVE.COM" providerId="AD" clId="Web-{EA9E152D-7B89-4874-8025-C135388DF682}" dt="2018-02-12T21:59:31.841" v="4"/>
        <pc:sldMkLst>
          <pc:docMk/>
          <pc:sldMk cId="1363266886" sldId="272"/>
        </pc:sldMkLst>
        <pc:spChg chg="del">
          <ac:chgData name="Natalie Cox" userId="1003BFFD9F000014@LIVE.COM" providerId="AD" clId="Web-{EA9E152D-7B89-4874-8025-C135388DF682}" dt="2018-02-12T21:59:28.278" v="3"/>
          <ac:spMkLst>
            <pc:docMk/>
            <pc:sldMk cId="1363266886" sldId="272"/>
            <ac:spMk id="3" creationId="{00000000-0000-0000-0000-000000000000}"/>
          </ac:spMkLst>
        </pc:spChg>
        <pc:spChg chg="add">
          <ac:chgData name="Natalie Cox" userId="1003BFFD9F000014@LIVE.COM" providerId="AD" clId="Web-{EA9E152D-7B89-4874-8025-C135388DF682}" dt="2018-02-12T21:59:31.841" v="4"/>
          <ac:spMkLst>
            <pc:docMk/>
            <pc:sldMk cId="1363266886" sldId="272"/>
            <ac:spMk id="4" creationId="{91686A34-259E-4ED5-ADD1-CCFAB5BDC2C9}"/>
          </ac:spMkLst>
        </pc:spChg>
      </pc:sldChg>
      <pc:sldChg chg="modSp">
        <pc:chgData name="Natalie Cox" userId="1003BFFD9F000014@LIVE.COM" providerId="AD" clId="Web-{EA9E152D-7B89-4874-8025-C135388DF682}" dt="2018-02-12T21:56:36.317" v="1"/>
        <pc:sldMkLst>
          <pc:docMk/>
          <pc:sldMk cId="3287088331" sldId="328"/>
        </pc:sldMkLst>
        <pc:picChg chg="mod">
          <ac:chgData name="Natalie Cox" userId="1003BFFD9F000014@LIVE.COM" providerId="AD" clId="Web-{EA9E152D-7B89-4874-8025-C135388DF682}" dt="2018-02-12T21:56:36.317" v="1"/>
          <ac:picMkLst>
            <pc:docMk/>
            <pc:sldMk cId="3287088331" sldId="328"/>
            <ac:picMk id="16" creationId="{00000000-0000-0000-0000-000000000000}"/>
          </ac:picMkLst>
        </pc:picChg>
      </pc:sldChg>
      <pc:sldChg chg="modSp">
        <pc:chgData name="Natalie Cox" userId="1003BFFD9F000014@LIVE.COM" providerId="AD" clId="Web-{EA9E152D-7B89-4874-8025-C135388DF682}" dt="2018-02-12T21:56:24.286" v="0"/>
        <pc:sldMkLst>
          <pc:docMk/>
          <pc:sldMk cId="3333097766" sldId="331"/>
        </pc:sldMkLst>
        <pc:picChg chg="mod">
          <ac:chgData name="Natalie Cox" userId="1003BFFD9F000014@LIVE.COM" providerId="AD" clId="Web-{EA9E152D-7B89-4874-8025-C135388DF682}" dt="2018-02-12T21:56:24.286" v="0"/>
          <ac:picMkLst>
            <pc:docMk/>
            <pc:sldMk cId="3333097766" sldId="331"/>
            <ac:picMk id="17" creationId="{00000000-0000-0000-0000-000000000000}"/>
          </ac:picMkLst>
        </pc:picChg>
      </pc:sldChg>
      <pc:sldChg chg="modSp">
        <pc:chgData name="Natalie Cox" userId="1003BFFD9F000014@LIVE.COM" providerId="AD" clId="Web-{EA9E152D-7B89-4874-8025-C135388DF682}" dt="2018-02-12T21:56:45.308" v="2"/>
        <pc:sldMkLst>
          <pc:docMk/>
          <pc:sldMk cId="3686118771" sldId="334"/>
        </pc:sldMkLst>
        <pc:picChg chg="mod">
          <ac:chgData name="Natalie Cox" userId="1003BFFD9F000014@LIVE.COM" providerId="AD" clId="Web-{EA9E152D-7B89-4874-8025-C135388DF682}" dt="2018-02-12T21:56:45.308" v="2"/>
          <ac:picMkLst>
            <pc:docMk/>
            <pc:sldMk cId="3686118771" sldId="334"/>
            <ac:picMk id="16" creationId="{00000000-0000-0000-0000-000000000000}"/>
          </ac:picMkLst>
        </pc:picChg>
      </pc:sldChg>
    </pc:docChg>
  </pc:docChgLst>
  <pc:docChgLst>
    <pc:chgData name="Natalie Cox" userId="1003BFFD9F000014@LIVE.COM" providerId="AD" clId="Web-{E8618596-4247-4C2D-9CB1-2849F1C4B97F}"/>
    <pc:docChg chg="modSld">
      <pc:chgData name="Natalie Cox" userId="1003BFFD9F000014@LIVE.COM" providerId="AD" clId="Web-{E8618596-4247-4C2D-9CB1-2849F1C4B97F}" dt="2018-02-22T23:11:13.601" v="8"/>
      <pc:docMkLst>
        <pc:docMk/>
      </pc:docMkLst>
      <pc:sldChg chg="modNotes">
        <pc:chgData name="Natalie Cox" userId="1003BFFD9F000014@LIVE.COM" providerId="AD" clId="Web-{E8618596-4247-4C2D-9CB1-2849F1C4B97F}" dt="2018-02-22T23:11:13.601" v="8"/>
        <pc:sldMkLst>
          <pc:docMk/>
          <pc:sldMk cId="680188175" sldId="264"/>
        </pc:sldMkLst>
      </pc:sldChg>
      <pc:sldChg chg="modNotes">
        <pc:chgData name="Natalie Cox" userId="1003BFFD9F000014@LIVE.COM" providerId="AD" clId="Web-{E8618596-4247-4C2D-9CB1-2849F1C4B97F}" dt="2018-02-22T23:10:39.007" v="5"/>
        <pc:sldMkLst>
          <pc:docMk/>
          <pc:sldMk cId="2138402212" sldId="294"/>
        </pc:sldMkLst>
      </pc:sldChg>
    </pc:docChg>
  </pc:docChgLst>
  <pc:docChgLst>
    <pc:chgData name="Natalie Cox" userId="1003BFFD9F000014@LIVE.COM" providerId="AD" clId="Web-{0ECAACD0-446A-485B-A200-366E8EF3EF6F}"/>
    <pc:docChg chg="addSld modSld">
      <pc:chgData name="Natalie Cox" userId="1003BFFD9F000014@LIVE.COM" providerId="AD" clId="Web-{0ECAACD0-446A-485B-A200-366E8EF3EF6F}" dt="2018-02-23T01:02:37.189" v="198"/>
      <pc:docMkLst>
        <pc:docMk/>
      </pc:docMkLst>
      <pc:sldChg chg="modNotes">
        <pc:chgData name="Natalie Cox" userId="1003BFFD9F000014@LIVE.COM" providerId="AD" clId="Web-{0ECAACD0-446A-485B-A200-366E8EF3EF6F}" dt="2018-02-22T23:34:12.362" v="16"/>
        <pc:sldMkLst>
          <pc:docMk/>
          <pc:sldMk cId="2306003708" sldId="260"/>
        </pc:sldMkLst>
      </pc:sldChg>
      <pc:sldChg chg="modSp modNotes">
        <pc:chgData name="Natalie Cox" userId="1003BFFD9F000014@LIVE.COM" providerId="AD" clId="Web-{0ECAACD0-446A-485B-A200-366E8EF3EF6F}" dt="2018-02-22T23:36:28.418" v="87"/>
        <pc:sldMkLst>
          <pc:docMk/>
          <pc:sldMk cId="3609355240" sldId="263"/>
        </pc:sldMkLst>
        <pc:spChg chg="mod">
          <ac:chgData name="Natalie Cox" userId="1003BFFD9F000014@LIVE.COM" providerId="AD" clId="Web-{0ECAACD0-446A-485B-A200-366E8EF3EF6F}" dt="2018-02-22T23:36:28.418" v="87"/>
          <ac:spMkLst>
            <pc:docMk/>
            <pc:sldMk cId="3609355240" sldId="263"/>
            <ac:spMk id="5" creationId="{00000000-0000-0000-0000-000000000000}"/>
          </ac:spMkLst>
        </pc:spChg>
      </pc:sldChg>
      <pc:sldChg chg="modSp modNotes">
        <pc:chgData name="Natalie Cox" userId="1003BFFD9F000014@LIVE.COM" providerId="AD" clId="Web-{0ECAACD0-446A-485B-A200-366E8EF3EF6F}" dt="2018-02-22T23:37:56.378" v="106"/>
        <pc:sldMkLst>
          <pc:docMk/>
          <pc:sldMk cId="680188175" sldId="264"/>
        </pc:sldMkLst>
        <pc:spChg chg="mod">
          <ac:chgData name="Natalie Cox" userId="1003BFFD9F000014@LIVE.COM" providerId="AD" clId="Web-{0ECAACD0-446A-485B-A200-366E8EF3EF6F}" dt="2018-02-22T23:37:56.378" v="106"/>
          <ac:spMkLst>
            <pc:docMk/>
            <pc:sldMk cId="680188175" sldId="264"/>
            <ac:spMk id="4" creationId="{00000000-0000-0000-0000-000000000000}"/>
          </ac:spMkLst>
        </pc:spChg>
      </pc:sldChg>
      <pc:sldChg chg="modSp modNotes">
        <pc:chgData name="Natalie Cox" userId="1003BFFD9F000014@LIVE.COM" providerId="AD" clId="Web-{0ECAACD0-446A-485B-A200-366E8EF3EF6F}" dt="2018-02-23T01:02:34.955" v="196"/>
        <pc:sldMkLst>
          <pc:docMk/>
          <pc:sldMk cId="1078940361" sldId="265"/>
        </pc:sldMkLst>
        <pc:spChg chg="mod">
          <ac:chgData name="Natalie Cox" userId="1003BFFD9F000014@LIVE.COM" providerId="AD" clId="Web-{0ECAACD0-446A-485B-A200-366E8EF3EF6F}" dt="2018-02-23T01:02:34.955" v="196"/>
          <ac:spMkLst>
            <pc:docMk/>
            <pc:sldMk cId="1078940361" sldId="265"/>
            <ac:spMk id="5" creationId="{00000000-0000-0000-0000-000000000000}"/>
          </ac:spMkLst>
        </pc:spChg>
      </pc:sldChg>
      <pc:sldChg chg="modSp">
        <pc:chgData name="Natalie Cox" userId="1003BFFD9F000014@LIVE.COM" providerId="AD" clId="Web-{0ECAACD0-446A-485B-A200-366E8EF3EF6F}" dt="2018-02-22T23:44:02.665" v="144"/>
        <pc:sldMkLst>
          <pc:docMk/>
          <pc:sldMk cId="1490107290" sldId="266"/>
        </pc:sldMkLst>
        <pc:spChg chg="mod">
          <ac:chgData name="Natalie Cox" userId="1003BFFD9F000014@LIVE.COM" providerId="AD" clId="Web-{0ECAACD0-446A-485B-A200-366E8EF3EF6F}" dt="2018-02-22T23:44:02.665" v="144"/>
          <ac:spMkLst>
            <pc:docMk/>
            <pc:sldMk cId="1490107290" sldId="266"/>
            <ac:spMk id="5" creationId="{00000000-0000-0000-0000-000000000000}"/>
          </ac:spMkLst>
        </pc:spChg>
      </pc:sldChg>
      <pc:sldChg chg="modSp modNotes">
        <pc:chgData name="Natalie Cox" userId="1003BFFD9F000014@LIVE.COM" providerId="AD" clId="Web-{0ECAACD0-446A-485B-A200-366E8EF3EF6F}" dt="2018-02-22T23:54:07.904" v="170"/>
        <pc:sldMkLst>
          <pc:docMk/>
          <pc:sldMk cId="4048864418" sldId="271"/>
        </pc:sldMkLst>
        <pc:spChg chg="mod">
          <ac:chgData name="Natalie Cox" userId="1003BFFD9F000014@LIVE.COM" providerId="AD" clId="Web-{0ECAACD0-446A-485B-A200-366E8EF3EF6F}" dt="2018-02-22T23:53:50.294" v="166"/>
          <ac:spMkLst>
            <pc:docMk/>
            <pc:sldMk cId="4048864418" sldId="271"/>
            <ac:spMk id="5" creationId="{00000000-0000-0000-0000-000000000000}"/>
          </ac:spMkLst>
        </pc:spChg>
      </pc:sldChg>
      <pc:sldChg chg="modNotes">
        <pc:chgData name="Natalie Cox" userId="1003BFFD9F000014@LIVE.COM" providerId="AD" clId="Web-{0ECAACD0-446A-485B-A200-366E8EF3EF6F}" dt="2018-02-23T00:35:13.777" v="180"/>
        <pc:sldMkLst>
          <pc:docMk/>
          <pc:sldMk cId="3287088331" sldId="328"/>
        </pc:sldMkLst>
      </pc:sldChg>
      <pc:sldChg chg="modNotes">
        <pc:chgData name="Natalie Cox" userId="1003BFFD9F000014@LIVE.COM" providerId="AD" clId="Web-{0ECAACD0-446A-485B-A200-366E8EF3EF6F}" dt="2018-02-23T00:39:11.049" v="186"/>
        <pc:sldMkLst>
          <pc:docMk/>
          <pc:sldMk cId="3023730722" sldId="329"/>
        </pc:sldMkLst>
      </pc:sldChg>
      <pc:sldChg chg="modNotes">
        <pc:chgData name="Natalie Cox" userId="1003BFFD9F000014@LIVE.COM" providerId="AD" clId="Web-{0ECAACD0-446A-485B-A200-366E8EF3EF6F}" dt="2018-02-23T00:40:48.020" v="189"/>
        <pc:sldMkLst>
          <pc:docMk/>
          <pc:sldMk cId="3333097766" sldId="331"/>
        </pc:sldMkLst>
      </pc:sldChg>
      <pc:sldChg chg="modNotes">
        <pc:chgData name="Natalie Cox" userId="1003BFFD9F000014@LIVE.COM" providerId="AD" clId="Web-{0ECAACD0-446A-485B-A200-366E8EF3EF6F}" dt="2018-02-23T00:26:58.451" v="174"/>
        <pc:sldMkLst>
          <pc:docMk/>
          <pc:sldMk cId="3302803942" sldId="332"/>
        </pc:sldMkLst>
      </pc:sldChg>
      <pc:sldChg chg="modNotes">
        <pc:chgData name="Natalie Cox" userId="1003BFFD9F000014@LIVE.COM" providerId="AD" clId="Web-{0ECAACD0-446A-485B-A200-366E8EF3EF6F}" dt="2018-02-23T00:28:12.422" v="177"/>
        <pc:sldMkLst>
          <pc:docMk/>
          <pc:sldMk cId="3686118771" sldId="334"/>
        </pc:sldMkLst>
      </pc:sldChg>
      <pc:sldChg chg="modSp add replId">
        <pc:chgData name="Natalie Cox" userId="1003BFFD9F000014@LIVE.COM" providerId="AD" clId="Web-{0ECAACD0-446A-485B-A200-366E8EF3EF6F}" dt="2018-02-22T23:43:09.148" v="132"/>
        <pc:sldMkLst>
          <pc:docMk/>
          <pc:sldMk cId="3801995084" sldId="337"/>
        </pc:sldMkLst>
        <pc:spChg chg="mod">
          <ac:chgData name="Natalie Cox" userId="1003BFFD9F000014@LIVE.COM" providerId="AD" clId="Web-{0ECAACD0-446A-485B-A200-366E8EF3EF6F}" dt="2018-02-22T23:43:09.148" v="132"/>
          <ac:spMkLst>
            <pc:docMk/>
            <pc:sldMk cId="3801995084" sldId="337"/>
            <ac:spMk id="5" creationId="{00000000-0000-0000-0000-000000000000}"/>
          </ac:spMkLst>
        </pc:spChg>
      </pc:sldChg>
      <pc:sldChg chg="modSp add replId modNotes">
        <pc:chgData name="Natalie Cox" userId="1003BFFD9F000014@LIVE.COM" providerId="AD" clId="Web-{0ECAACD0-446A-485B-A200-366E8EF3EF6F}" dt="2018-02-23T01:01:05.326" v="193"/>
        <pc:sldMkLst>
          <pc:docMk/>
          <pc:sldMk cId="4279027628" sldId="338"/>
        </pc:sldMkLst>
        <pc:spChg chg="mod">
          <ac:chgData name="Natalie Cox" userId="1003BFFD9F000014@LIVE.COM" providerId="AD" clId="Web-{0ECAACD0-446A-485B-A200-366E8EF3EF6F}" dt="2018-02-22T23:42:49.350" v="127"/>
          <ac:spMkLst>
            <pc:docMk/>
            <pc:sldMk cId="4279027628" sldId="338"/>
            <ac:spMk id="5" creationId="{00000000-0000-0000-0000-000000000000}"/>
          </ac:spMkLst>
        </pc:spChg>
      </pc:sldChg>
      <pc:sldChg chg="add replId">
        <pc:chgData name="Natalie Cox" userId="1003BFFD9F000014@LIVE.COM" providerId="AD" clId="Web-{0ECAACD0-446A-485B-A200-366E8EF3EF6F}" dt="2018-02-23T00:40:53.255" v="190"/>
        <pc:sldMkLst>
          <pc:docMk/>
          <pc:sldMk cId="31276341" sldId="339"/>
        </pc:sldMkLst>
      </pc:sldChg>
    </pc:docChg>
  </pc:docChgLst>
  <pc:docChgLst>
    <pc:chgData name="Melissa Halliday" userId="10033FFF8DBB19AB@LIVE.COM" providerId="AD" clId="Web-{75BC17F7-4E4A-4931-896F-6C4E86F2155A}"/>
    <pc:docChg chg="addSld delSld modSld">
      <pc:chgData name="Melissa Halliday" userId="10033FFF8DBB19AB@LIVE.COM" providerId="AD" clId="Web-{75BC17F7-4E4A-4931-896F-6C4E86F2155A}" dt="2018-02-23T01:10:22.112" v="80"/>
      <pc:docMkLst>
        <pc:docMk/>
      </pc:docMkLst>
      <pc:sldChg chg="addSp modSp mod setBg modClrScheme chgLayout">
        <pc:chgData name="Melissa Halliday" userId="10033FFF8DBB19AB@LIVE.COM" providerId="AD" clId="Web-{75BC17F7-4E4A-4931-896F-6C4E86F2155A}" dt="2018-02-23T01:10:22.112" v="80"/>
        <pc:sldMkLst>
          <pc:docMk/>
          <pc:sldMk cId="3925628457" sldId="257"/>
        </pc:sldMkLst>
        <pc:spChg chg="mod ord">
          <ac:chgData name="Melissa Halliday" userId="10033FFF8DBB19AB@LIVE.COM" providerId="AD" clId="Web-{75BC17F7-4E4A-4931-896F-6C4E86F2155A}" dt="2018-02-23T01:10:22.112" v="80"/>
          <ac:spMkLst>
            <pc:docMk/>
            <pc:sldMk cId="3925628457" sldId="257"/>
            <ac:spMk id="2" creationId="{00000000-0000-0000-0000-000000000000}"/>
          </ac:spMkLst>
        </pc:spChg>
        <pc:spChg chg="add mod ord">
          <ac:chgData name="Melissa Halliday" userId="10033FFF8DBB19AB@LIVE.COM" providerId="AD" clId="Web-{75BC17F7-4E4A-4931-896F-6C4E86F2155A}" dt="2018-02-23T01:09:51.204" v="73"/>
          <ac:spMkLst>
            <pc:docMk/>
            <pc:sldMk cId="3925628457" sldId="257"/>
            <ac:spMk id="4" creationId="{6A13BE48-C6A4-48BF-9EC3-EDC0905FC496}"/>
          </ac:spMkLst>
        </pc:spChg>
        <pc:spChg chg="add mod ord">
          <ac:chgData name="Melissa Halliday" userId="10033FFF8DBB19AB@LIVE.COM" providerId="AD" clId="Web-{75BC17F7-4E4A-4931-896F-6C4E86F2155A}" dt="2018-02-23T01:09:51.204" v="73"/>
          <ac:spMkLst>
            <pc:docMk/>
            <pc:sldMk cId="3925628457" sldId="257"/>
            <ac:spMk id="6" creationId="{A4AD2247-8DD2-4E87-B185-C8C18DF709C3}"/>
          </ac:spMkLst>
        </pc:spChg>
      </pc:sldChg>
      <pc:sldChg chg="del modNotes">
        <pc:chgData name="Melissa Halliday" userId="10033FFF8DBB19AB@LIVE.COM" providerId="AD" clId="Web-{75BC17F7-4E4A-4931-896F-6C4E86F2155A}" dt="2018-02-23T01:00:38.739" v="28"/>
        <pc:sldMkLst>
          <pc:docMk/>
          <pc:sldMk cId="3609355240" sldId="263"/>
        </pc:sldMkLst>
      </pc:sldChg>
      <pc:sldChg chg="modSp">
        <pc:chgData name="Melissa Halliday" userId="10033FFF8DBB19AB@LIVE.COM" providerId="AD" clId="Web-{75BC17F7-4E4A-4931-896F-6C4E86F2155A}" dt="2018-02-23T01:02:04.675" v="36"/>
        <pc:sldMkLst>
          <pc:docMk/>
          <pc:sldMk cId="680188175" sldId="264"/>
        </pc:sldMkLst>
        <pc:spChg chg="mod">
          <ac:chgData name="Melissa Halliday" userId="10033FFF8DBB19AB@LIVE.COM" providerId="AD" clId="Web-{75BC17F7-4E4A-4931-896F-6C4E86F2155A}" dt="2018-02-23T01:02:04.675" v="36"/>
          <ac:spMkLst>
            <pc:docMk/>
            <pc:sldMk cId="680188175" sldId="264"/>
            <ac:spMk id="5" creationId="{00000000-0000-0000-0000-000000000000}"/>
          </ac:spMkLst>
        </pc:spChg>
      </pc:sldChg>
      <pc:sldChg chg="addSp modSp">
        <pc:chgData name="Melissa Halliday" userId="10033FFF8DBB19AB@LIVE.COM" providerId="AD" clId="Web-{75BC17F7-4E4A-4931-896F-6C4E86F2155A}" dt="2018-02-23T01:08:59.882" v="69"/>
        <pc:sldMkLst>
          <pc:docMk/>
          <pc:sldMk cId="1490107290" sldId="266"/>
        </pc:sldMkLst>
        <pc:spChg chg="add">
          <ac:chgData name="Melissa Halliday" userId="10033FFF8DBB19AB@LIVE.COM" providerId="AD" clId="Web-{75BC17F7-4E4A-4931-896F-6C4E86F2155A}" dt="2018-02-23T01:08:32.314" v="65"/>
          <ac:spMkLst>
            <pc:docMk/>
            <pc:sldMk cId="1490107290" sldId="266"/>
            <ac:spMk id="2" creationId="{D113EB1E-F7FB-4D01-A19F-B339E3EFF980}"/>
          </ac:spMkLst>
        </pc:spChg>
        <pc:spChg chg="add mod">
          <ac:chgData name="Melissa Halliday" userId="10033FFF8DBB19AB@LIVE.COM" providerId="AD" clId="Web-{75BC17F7-4E4A-4931-896F-6C4E86F2155A}" dt="2018-02-23T01:08:59.882" v="69"/>
          <ac:spMkLst>
            <pc:docMk/>
            <pc:sldMk cId="1490107290" sldId="266"/>
            <ac:spMk id="3" creationId="{90AAA279-73D6-424F-B13A-7D1FB979C2EE}"/>
          </ac:spMkLst>
        </pc:spChg>
        <pc:spChg chg="mod">
          <ac:chgData name="Melissa Halliday" userId="10033FFF8DBB19AB@LIVE.COM" providerId="AD" clId="Web-{75BC17F7-4E4A-4931-896F-6C4E86F2155A}" dt="2018-02-23T01:08:25.188" v="64"/>
          <ac:spMkLst>
            <pc:docMk/>
            <pc:sldMk cId="1490107290" sldId="266"/>
            <ac:spMk id="4" creationId="{00000000-0000-0000-0000-000000000000}"/>
          </ac:spMkLst>
        </pc:spChg>
      </pc:sldChg>
      <pc:sldChg chg="del">
        <pc:chgData name="Melissa Halliday" userId="10033FFF8DBB19AB@LIVE.COM" providerId="AD" clId="Web-{75BC17F7-4E4A-4931-896F-6C4E86F2155A}" dt="2018-02-23T01:01:22.357" v="31"/>
        <pc:sldMkLst>
          <pc:docMk/>
          <pc:sldMk cId="2138402212" sldId="294"/>
        </pc:sldMkLst>
      </pc:sldChg>
      <pc:sldChg chg="modSp modNotes">
        <pc:chgData name="Melissa Halliday" userId="10033FFF8DBB19AB@LIVE.COM" providerId="AD" clId="Web-{75BC17F7-4E4A-4931-896F-6C4E86F2155A}" dt="2018-02-23T01:04:08.026" v="54"/>
        <pc:sldMkLst>
          <pc:docMk/>
          <pc:sldMk cId="3023730722" sldId="329"/>
        </pc:sldMkLst>
        <pc:spChg chg="mod">
          <ac:chgData name="Melissa Halliday" userId="10033FFF8DBB19AB@LIVE.COM" providerId="AD" clId="Web-{75BC17F7-4E4A-4931-896F-6C4E86F2155A}" dt="2018-02-23T01:03:58.119" v="40"/>
          <ac:spMkLst>
            <pc:docMk/>
            <pc:sldMk cId="3023730722" sldId="329"/>
            <ac:spMk id="11" creationId="{00000000-0000-0000-0000-000000000000}"/>
          </ac:spMkLst>
        </pc:spChg>
      </pc:sldChg>
      <pc:sldChg chg="addSp modSp">
        <pc:chgData name="Melissa Halliday" userId="10033FFF8DBB19AB@LIVE.COM" providerId="AD" clId="Web-{75BC17F7-4E4A-4931-896F-6C4E86F2155A}" dt="2018-02-23T01:09:15.524" v="71"/>
        <pc:sldMkLst>
          <pc:docMk/>
          <pc:sldMk cId="3333097766" sldId="331"/>
        </pc:sldMkLst>
        <pc:spChg chg="add mod">
          <ac:chgData name="Melissa Halliday" userId="10033FFF8DBB19AB@LIVE.COM" providerId="AD" clId="Web-{75BC17F7-4E4A-4931-896F-6C4E86F2155A}" dt="2018-02-23T01:09:15.524" v="71"/>
          <ac:spMkLst>
            <pc:docMk/>
            <pc:sldMk cId="3333097766" sldId="331"/>
            <ac:spMk id="2" creationId="{246C8652-6CC7-4199-9846-FD2BCC14F2AE}"/>
          </ac:spMkLst>
        </pc:spChg>
      </pc:sldChg>
      <pc:sldChg chg="modNotes">
        <pc:chgData name="Melissa Halliday" userId="10033FFF8DBB19AB@LIVE.COM" providerId="AD" clId="Web-{75BC17F7-4E4A-4931-896F-6C4E86F2155A}" dt="2018-02-23T01:01:21.685" v="30"/>
        <pc:sldMkLst>
          <pc:docMk/>
          <pc:sldMk cId="3801995084" sldId="337"/>
        </pc:sldMkLst>
      </pc:sldChg>
      <pc:sldChg chg="modNotes">
        <pc:chgData name="Melissa Halliday" userId="10033FFF8DBB19AB@LIVE.COM" providerId="AD" clId="Web-{75BC17F7-4E4A-4931-896F-6C4E86F2155A}" dt="2018-02-23T01:00:38.207" v="27"/>
        <pc:sldMkLst>
          <pc:docMk/>
          <pc:sldMk cId="4279027628" sldId="338"/>
        </pc:sldMkLst>
      </pc:sldChg>
      <pc:sldChg chg="add replId">
        <pc:chgData name="Melissa Halliday" userId="10033FFF8DBB19AB@LIVE.COM" providerId="AD" clId="Web-{75BC17F7-4E4A-4931-896F-6C4E86F2155A}" dt="2018-02-23T01:09:41.844" v="72"/>
        <pc:sldMkLst>
          <pc:docMk/>
          <pc:sldMk cId="2325615270" sldId="340"/>
        </pc:sldMkLst>
      </pc:sldChg>
    </pc:docChg>
  </pc:docChgLst>
  <pc:docChgLst>
    <pc:chgData name="Natalie Cox" userId="1003BFFD9F000014@LIVE.COM" providerId="AD" clId="Web-{76A9F64C-456F-4033-88E9-B4EB315BCB29}"/>
    <pc:docChg chg="addSld modSld">
      <pc:chgData name="Natalie Cox" userId="1003BFFD9F000014@LIVE.COM" providerId="AD" clId="Web-{76A9F64C-456F-4033-88E9-B4EB315BCB29}" dt="2018-02-12T04:42:33.321" v="105"/>
      <pc:docMkLst>
        <pc:docMk/>
      </pc:docMkLst>
      <pc:sldChg chg="modSp">
        <pc:chgData name="Natalie Cox" userId="1003BFFD9F000014@LIVE.COM" providerId="AD" clId="Web-{76A9F64C-456F-4033-88E9-B4EB315BCB29}" dt="2018-02-12T04:31:08.421" v="17"/>
        <pc:sldMkLst>
          <pc:docMk/>
          <pc:sldMk cId="2306003708" sldId="260"/>
        </pc:sldMkLst>
        <pc:spChg chg="mod">
          <ac:chgData name="Natalie Cox" userId="1003BFFD9F000014@LIVE.COM" providerId="AD" clId="Web-{76A9F64C-456F-4033-88E9-B4EB315BCB29}" dt="2018-02-12T04:31:08.421" v="17"/>
          <ac:spMkLst>
            <pc:docMk/>
            <pc:sldMk cId="2306003708" sldId="260"/>
            <ac:spMk id="3" creationId="{00000000-0000-0000-0000-000000000000}"/>
          </ac:spMkLst>
        </pc:spChg>
      </pc:sldChg>
      <pc:sldChg chg="modSp modNotes">
        <pc:chgData name="Natalie Cox" userId="1003BFFD9F000014@LIVE.COM" providerId="AD" clId="Web-{76A9F64C-456F-4033-88E9-B4EB315BCB29}" dt="2018-02-12T04:42:33.321" v="105"/>
        <pc:sldMkLst>
          <pc:docMk/>
          <pc:sldMk cId="1363266886" sldId="272"/>
        </pc:sldMkLst>
        <pc:spChg chg="mod">
          <ac:chgData name="Natalie Cox" userId="1003BFFD9F000014@LIVE.COM" providerId="AD" clId="Web-{76A9F64C-456F-4033-88E9-B4EB315BCB29}" dt="2018-02-12T04:30:49.092" v="13"/>
          <ac:spMkLst>
            <pc:docMk/>
            <pc:sldMk cId="1363266886" sldId="272"/>
            <ac:spMk id="3" creationId="{00000000-0000-0000-0000-000000000000}"/>
          </ac:spMkLst>
        </pc:spChg>
      </pc:sldChg>
      <pc:sldChg chg="addSp delSp modSp add replId modNotes">
        <pc:chgData name="Natalie Cox" userId="1003BFFD9F000014@LIVE.COM" providerId="AD" clId="Web-{76A9F64C-456F-4033-88E9-B4EB315BCB29}" dt="2018-02-12T04:42:01.367" v="100"/>
        <pc:sldMkLst>
          <pc:docMk/>
          <pc:sldMk cId="2218580286" sldId="336"/>
        </pc:sldMkLst>
        <pc:spChg chg="mod">
          <ac:chgData name="Natalie Cox" userId="1003BFFD9F000014@LIVE.COM" providerId="AD" clId="Web-{76A9F64C-456F-4033-88E9-B4EB315BCB29}" dt="2018-02-12T04:42:01.367" v="100"/>
          <ac:spMkLst>
            <pc:docMk/>
            <pc:sldMk cId="2218580286" sldId="336"/>
            <ac:spMk id="2" creationId="{00000000-0000-0000-0000-000000000000}"/>
          </ac:spMkLst>
        </pc:spChg>
        <pc:spChg chg="add mod">
          <ac:chgData name="Natalie Cox" userId="1003BFFD9F000014@LIVE.COM" providerId="AD" clId="Web-{76A9F64C-456F-4033-88E9-B4EB315BCB29}" dt="2018-02-12T04:35:29.870" v="63"/>
          <ac:spMkLst>
            <pc:docMk/>
            <pc:sldMk cId="2218580286" sldId="336"/>
            <ac:spMk id="5" creationId="{90663E21-581A-4F3E-9E51-278273A80253}"/>
          </ac:spMkLst>
        </pc:spChg>
        <pc:spChg chg="mod">
          <ac:chgData name="Natalie Cox" userId="1003BFFD9F000014@LIVE.COM" providerId="AD" clId="Web-{76A9F64C-456F-4033-88E9-B4EB315BCB29}" dt="2018-02-12T04:37:15.607" v="93"/>
          <ac:spMkLst>
            <pc:docMk/>
            <pc:sldMk cId="2218580286" sldId="336"/>
            <ac:spMk id="6" creationId="{00000000-0000-0000-0000-000000000000}"/>
          </ac:spMkLst>
        </pc:spChg>
        <pc:spChg chg="mod">
          <ac:chgData name="Natalie Cox" userId="1003BFFD9F000014@LIVE.COM" providerId="AD" clId="Web-{76A9F64C-456F-4033-88E9-B4EB315BCB29}" dt="2018-02-12T04:37:05.201" v="91"/>
          <ac:spMkLst>
            <pc:docMk/>
            <pc:sldMk cId="2218580286" sldId="336"/>
            <ac:spMk id="7" creationId="{00000000-0000-0000-0000-000000000000}"/>
          </ac:spMkLst>
        </pc:spChg>
        <pc:spChg chg="add mod">
          <ac:chgData name="Natalie Cox" userId="1003BFFD9F000014@LIVE.COM" providerId="AD" clId="Web-{76A9F64C-456F-4033-88E9-B4EB315BCB29}" dt="2018-02-12T04:35:35.651" v="64"/>
          <ac:spMkLst>
            <pc:docMk/>
            <pc:sldMk cId="2218580286" sldId="336"/>
            <ac:spMk id="8" creationId="{F0E0C355-C9FC-4AFF-BBBB-C12020211E66}"/>
          </ac:spMkLst>
        </pc:spChg>
        <pc:graphicFrameChg chg="del mod">
          <ac:chgData name="Natalie Cox" userId="1003BFFD9F000014@LIVE.COM" providerId="AD" clId="Web-{76A9F64C-456F-4033-88E9-B4EB315BCB29}" dt="2018-02-12T04:33:22.940" v="33"/>
          <ac:graphicFrameMkLst>
            <pc:docMk/>
            <pc:sldMk cId="2218580286" sldId="336"/>
            <ac:graphicFrameMk id="13" creationId="{00000000-0000-0000-0000-000000000000}"/>
          </ac:graphicFrameMkLst>
        </pc:graphicFrameChg>
        <pc:picChg chg="add del mod">
          <ac:chgData name="Natalie Cox" userId="1003BFFD9F000014@LIVE.COM" providerId="AD" clId="Web-{76A9F64C-456F-4033-88E9-B4EB315BCB29}" dt="2018-02-12T04:31:49.375" v="22"/>
          <ac:picMkLst>
            <pc:docMk/>
            <pc:sldMk cId="2218580286" sldId="336"/>
            <ac:picMk id="3" creationId="{87AD15D3-F018-46DD-844E-7BB6C3B902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72C9A8-44ED-4A7D-A3B1-8F7DF56CA8FC}" type="datetimeFigureOut">
              <a:rPr lang="en-AU" smtClean="0"/>
              <a:t>18/01/2019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886379-9C09-4BEC-A9B0-53E1C5484EEE}" type="slidenum">
              <a:rPr lang="en-AU" smtClean="0"/>
              <a:t>‹#›</a:t>
            </a:fld>
            <a:endParaRPr lang="en-AU"/>
          </a:p>
        </p:txBody>
      </p:sp>
    </p:spTree>
    <p:extLst>
      <p:ext uri="{BB962C8B-B14F-4D97-AF65-F5344CB8AC3E}">
        <p14:creationId xmlns:p14="http://schemas.microsoft.com/office/powerpoint/2010/main" val="244391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ihw.gov.au/reports/life-expectancy-death/deaths-in-australia/contents/life-expectanc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humanrights.gov.au/sites/default/files/document/publication/CTG%202018_FINAL-WEB.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tats.un.org/unsd/gender/worldswomen.html" TargetMode="External"/><Relationship Id="rId7" Type="http://schemas.openxmlformats.org/officeDocument/2006/relationships/hyperlink" Target="NUL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uis.unesco.org/sites/default/files/documents/fs45-literacy-rates-continue-rise-generation-to-next-en-2017.pdf" TargetMode="External"/><Relationship Id="rId5" Type="http://schemas.openxmlformats.org/officeDocument/2006/relationships/hyperlink" Target="http://uis.unesco.org/en/news/international-literacy-day-2017" TargetMode="External"/><Relationship Id="rId4" Type="http://schemas.openxmlformats.org/officeDocument/2006/relationships/hyperlink" Target="http://uis.unesco.org/sites/default/files/documents/fs38-50th-anniversary-of-international-literacy-day-literacy-rates-are-on-the-rise-but-millions-remain-illiterate-2016-en.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nteragencystandingcommittee.org/system/files/inter-agency_standing_committee_placing_women_and_girls_at_the_centre-2.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interactive.unwomen.org/multimedia/infographic/humanitarianaction/en/index.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un.org/waterforlifedecade/gende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bl.worldbank.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bl.worldbank.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smtClean="0">
                <a:latin typeface="Arial"/>
                <a:cs typeface="Arial"/>
              </a:rPr>
              <a:t>Updated January 2019</a:t>
            </a:r>
            <a:endParaRPr lang="en-US" b="1" baseline="0" dirty="0" smtClean="0">
              <a:latin typeface="Arial"/>
              <a:cs typeface="Arial"/>
            </a:endParaRPr>
          </a:p>
          <a:p>
            <a:endParaRPr lang="en-US" b="1" baseline="0" dirty="0" smtClean="0">
              <a:latin typeface="Arial"/>
              <a:cs typeface="Arial"/>
            </a:endParaRPr>
          </a:p>
          <a:p>
            <a:r>
              <a:rPr lang="en-US" b="1" baseline="0" dirty="0" smtClean="0">
                <a:latin typeface="Arial"/>
                <a:cs typeface="Arial"/>
              </a:rPr>
              <a:t>Copyright </a:t>
            </a:r>
            <a:r>
              <a:rPr lang="en-US" b="1" baseline="0" dirty="0">
                <a:latin typeface="Arial"/>
                <a:cs typeface="Arial"/>
              </a:rPr>
              <a:t>notice:</a:t>
            </a:r>
          </a:p>
          <a:p>
            <a:r>
              <a:rPr lang="en-US" b="1" baseline="0" dirty="0">
                <a:latin typeface="Arial"/>
                <a:cs typeface="Arial"/>
              </a:rPr>
              <a:t/>
            </a:r>
            <a:br>
              <a:rPr lang="en-US" b="1" baseline="0" dirty="0">
                <a:latin typeface="Arial"/>
                <a:cs typeface="Arial"/>
              </a:rPr>
            </a:br>
            <a:endParaRPr lang="en-US" b="1" baseline="0" dirty="0">
              <a:latin typeface="Arial"/>
              <a:cs typeface="Arial"/>
            </a:endParaRPr>
          </a:p>
          <a:p>
            <a:r>
              <a:rPr lang="en-US" b="1" baseline="0" dirty="0">
                <a:latin typeface="Arial"/>
                <a:cs typeface="Arial"/>
              </a:rPr>
              <a:t>Use of website materials </a:t>
            </a:r>
          </a:p>
          <a:p>
            <a:r>
              <a:rPr lang="en-US" baseline="0" dirty="0">
                <a:latin typeface="Arial"/>
                <a:cs typeface="Arial"/>
              </a:rPr>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authorisation from </a:t>
            </a:r>
            <a:r>
              <a:rPr lang="en-US" u="sng" baseline="0" dirty="0">
                <a:latin typeface="Arial"/>
                <a:cs typeface="Arial"/>
              </a:rPr>
              <a:t>Caritas Australia's Webteam [mailto:webteam@caritas.org.au] (Webteam@caritas.org.au)</a:t>
            </a:r>
          </a:p>
          <a:p>
            <a:r>
              <a:rPr lang="en-US" baseline="0" dirty="0">
                <a:latin typeface="Arial"/>
                <a:cs typeface="Arial"/>
              </a:rPr>
              <a:t/>
            </a:r>
            <a:br>
              <a:rPr lang="en-US" baseline="0" dirty="0">
                <a:latin typeface="Arial"/>
                <a:cs typeface="Arial"/>
              </a:rPr>
            </a:br>
            <a:endParaRPr lang="en-US" baseline="0" dirty="0">
              <a:latin typeface="Arial"/>
              <a:cs typeface="Arial"/>
            </a:endParaRPr>
          </a:p>
          <a:p>
            <a:r>
              <a:rPr lang="en-US" b="1" baseline="0" dirty="0">
                <a:latin typeface="Arial"/>
                <a:cs typeface="Arial"/>
              </a:rPr>
              <a:t>Permissions </a:t>
            </a:r>
          </a:p>
          <a:p>
            <a:r>
              <a:rPr lang="en-US" baseline="0" dirty="0">
                <a:latin typeface="Arial"/>
                <a:cs typeface="Arial"/>
              </a:rPr>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r>
              <a:rPr lang="en-US" baseline="0" dirty="0">
                <a:latin typeface="Arial"/>
                <a:cs typeface="Arial"/>
              </a:rPr>
              <a:t>Photos without a specified photo credit are the property of Caritas Australia or the international partners of the Caritas network. </a:t>
            </a:r>
          </a:p>
          <a:p>
            <a:r>
              <a:rPr lang="en-US" baseline="0" dirty="0">
                <a:latin typeface="Arial"/>
                <a:cs typeface="Arial"/>
              </a:rPr>
              <a:t/>
            </a:r>
            <a:br>
              <a:rPr lang="en-US" baseline="0" dirty="0">
                <a:latin typeface="Arial"/>
                <a:cs typeface="Arial"/>
              </a:rPr>
            </a:br>
            <a:endParaRPr lang="en-US" baseline="0" dirty="0">
              <a:latin typeface="Arial"/>
              <a:cs typeface="Arial"/>
            </a:endParaRPr>
          </a:p>
          <a:p>
            <a:r>
              <a:rPr lang="en-US" b="1" baseline="0" dirty="0">
                <a:latin typeface="Arial"/>
                <a:cs typeface="Arial"/>
              </a:rPr>
              <a:t>Our logo</a:t>
            </a:r>
            <a:r>
              <a:rPr lang="en-US" b="0" baseline="0" dirty="0">
                <a:latin typeface="Arial"/>
                <a:cs typeface="Arial"/>
              </a:rPr>
              <a:t> </a:t>
            </a:r>
          </a:p>
          <a:p>
            <a:r>
              <a:rPr lang="en-US" b="0" baseline="0" dirty="0">
                <a:latin typeface="Arial"/>
                <a:cs typeface="Arial"/>
              </a:rPr>
              <a:t>The Caritas Australia logo must not be downloaded, copied and or used for any purpose without the expressed permission of Caritas Australia. Please contact Caritas Australia's webteam [mailto:webteam@caritas.org.au] for any further information that you may require about using content from this website. </a:t>
            </a:r>
          </a:p>
          <a:p>
            <a:r>
              <a:rPr lang="en-US" b="0" baseline="0" dirty="0">
                <a:latin typeface="Arial"/>
                <a:cs typeface="Arial"/>
              </a:rPr>
              <a:t>Links to external sites </a:t>
            </a:r>
          </a:p>
          <a:p>
            <a:r>
              <a:rPr lang="en-US" b="0" baseline="0" dirty="0">
                <a:latin typeface="Arial"/>
                <a:cs typeface="Arial"/>
              </a:rPr>
              <a:t>This site contains links to external web sites. Caritas Australia takes no responsibility for the content of such sites, nor do links to such sites imply endorsement of the views expressed therein. External links are provided for informational purposes only. </a:t>
            </a:r>
          </a:p>
          <a:p>
            <a:r>
              <a:rPr lang="en-US" b="0" baseline="0" dirty="0">
                <a:latin typeface="Calibri"/>
                <a:cs typeface="Calibri"/>
              </a:rPr>
              <a:t/>
            </a:r>
            <a:br>
              <a:rPr lang="en-US" b="0" baseline="0" dirty="0">
                <a:latin typeface="Calibri"/>
                <a:cs typeface="Calibri"/>
              </a:rPr>
            </a:br>
            <a:endParaRPr lang="en-AU" b="0" baseline="0" dirty="0">
              <a:latin typeface="Calibri"/>
              <a:cs typeface="Calibri"/>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1</a:t>
            </a:fld>
            <a:endParaRPr lang="en-AU"/>
          </a:p>
        </p:txBody>
      </p:sp>
    </p:spTree>
    <p:extLst>
      <p:ext uri="{BB962C8B-B14F-4D97-AF65-F5344CB8AC3E}">
        <p14:creationId xmlns:p14="http://schemas.microsoft.com/office/powerpoint/2010/main" val="22606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a:cs typeface="Arial"/>
              </a:rPr>
              <a:t>Source:</a:t>
            </a:r>
            <a:r>
              <a:rPr lang="en-AU" dirty="0"/>
              <a:t> </a:t>
            </a:r>
            <a:r>
              <a:rPr lang="en-AU" dirty="0">
                <a:latin typeface="Arial"/>
                <a:cs typeface="Arial"/>
              </a:rPr>
              <a:t>Australian Government – Australian Institute of Health and Welfare</a:t>
            </a:r>
          </a:p>
          <a:p>
            <a:r>
              <a:rPr lang="en-AU" b="0" i="0" kern="1200" dirty="0">
                <a:effectLst/>
                <a:latin typeface="Arial"/>
                <a:cs typeface="Arial"/>
              </a:rPr>
              <a:t>“For the Aboriginal and Torres Strait Islander population born in 2010–2012, life expectancy was estimated to be 10.6 years lower than that of the non-Indigenous population for males (69.1 years compared with 79.7) and 9.5 years for females (73.7 compared with 83.1).</a:t>
            </a:r>
            <a:endParaRPr lang="en-AU" b="0" i="0" kern="1200" dirty="0">
              <a:latin typeface="Arial"/>
              <a:cs typeface="Arial"/>
            </a:endParaRPr>
          </a:p>
          <a:p>
            <a:r>
              <a:rPr lang="en-AU" b="0" i="0" kern="1200" dirty="0">
                <a:effectLst/>
                <a:latin typeface="Arial"/>
                <a:cs typeface="Arial"/>
              </a:rPr>
              <a:t>Between 2005–2007 and 2010–2012, Indigenous life expectancy at birth for boys increased by 1.6 years and by 0.6 years for girls. Over the same period, the gap between Indigenous and non-Indigenous life expectancy narrowed by 0.8 years for males and 0.1 years for females.”</a:t>
            </a:r>
            <a:endParaRPr lang="en-AU" dirty="0">
              <a:latin typeface="Arial"/>
              <a:cs typeface="Arial"/>
            </a:endParaRPr>
          </a:p>
          <a:p>
            <a:r>
              <a:rPr lang="en-AU" dirty="0">
                <a:latin typeface="Arial"/>
                <a:cs typeface="Arial"/>
                <a:hlinkClick r:id="rId3"/>
              </a:rPr>
              <a:t>https://www.aihw.gov.au/reports/life-expectancy-death/deaths-in-australia/contents/life-expectancy</a:t>
            </a:r>
          </a:p>
          <a:p>
            <a:r>
              <a:rPr lang="en-AU" dirty="0">
                <a:latin typeface="Arial"/>
                <a:cs typeface="Arial"/>
              </a:rPr>
              <a:t/>
            </a:r>
            <a:br>
              <a:rPr lang="en-AU" dirty="0">
                <a:latin typeface="Arial"/>
                <a:cs typeface="Arial"/>
              </a:rPr>
            </a:br>
            <a:endParaRPr lang="en-AU" dirty="0">
              <a:latin typeface="Arial"/>
              <a:cs typeface="Arial"/>
            </a:endParaRPr>
          </a:p>
          <a:p>
            <a:r>
              <a:rPr lang="en-AU" b="1" dirty="0">
                <a:latin typeface="Arial"/>
                <a:cs typeface="Arial"/>
              </a:rPr>
              <a:t>Go further</a:t>
            </a:r>
            <a:r>
              <a:rPr lang="en-AU" dirty="0"/>
              <a:t> </a:t>
            </a:r>
            <a:r>
              <a:rPr lang="en-AU" dirty="0">
                <a:latin typeface="Arial"/>
                <a:cs typeface="Arial"/>
              </a:rPr>
              <a:t>with this 2018 Close the Gap report:  “A ten-year review: the Closing the Gap Strategy and Recommendations for Reset” </a:t>
            </a:r>
          </a:p>
          <a:p>
            <a:r>
              <a:rPr lang="en-AU" dirty="0">
                <a:latin typeface="Arial"/>
                <a:cs typeface="Arial"/>
                <a:hlinkClick r:id="rId4"/>
              </a:rPr>
              <a:t>https://www.humanrights.gov.au/sites/default/files/document/publication/CTG%202018_FINAL-WEB.pdf</a:t>
            </a:r>
          </a:p>
          <a:p>
            <a:r>
              <a:rPr lang="en-AU" dirty="0">
                <a:cs typeface="Calibri"/>
              </a:rPr>
              <a:t/>
            </a:r>
            <a:br>
              <a:rPr lang="en-AU" dirty="0">
                <a:cs typeface="Calibri"/>
              </a:rPr>
            </a:br>
            <a:endParaRPr lang="en-AU" dirty="0">
              <a:cs typeface="Calibri"/>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10</a:t>
            </a:fld>
            <a:endParaRPr lang="en-AU"/>
          </a:p>
        </p:txBody>
      </p:sp>
    </p:spTree>
    <p:extLst>
      <p:ext uri="{BB962C8B-B14F-4D97-AF65-F5344CB8AC3E}">
        <p14:creationId xmlns:p14="http://schemas.microsoft.com/office/powerpoint/2010/main" val="3828965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Our Mission</a:t>
            </a:r>
          </a:p>
          <a:p>
            <a:r>
              <a:rPr lang="en-US">
                <a:latin typeface="Arial"/>
                <a:cs typeface="Arial"/>
              </a:rPr>
              <a:t>Children, women and men most vulnerable to extreme poverty and injustice are rich in the eyes of Jesus, whose life and compassion inspires Caritas Australia.</a:t>
            </a:r>
          </a:p>
          <a:p>
            <a:r>
              <a:rPr lang="en-US">
                <a:latin typeface="Arial"/>
                <a:cs typeface="Arial"/>
              </a:rPr>
              <a:t>Through effective partnerships in humanitarian relief and development and by transforming hearts and minds in the Australian community, Caritas Australia helps to end poverty, promote justice and uphold dignity.</a:t>
            </a:r>
          </a:p>
        </p:txBody>
      </p:sp>
      <p:sp>
        <p:nvSpPr>
          <p:cNvPr id="4" name="Slide Number Placeholder 3"/>
          <p:cNvSpPr>
            <a:spLocks noGrp="1"/>
          </p:cNvSpPr>
          <p:nvPr>
            <p:ph type="sldNum" sz="quarter" idx="10"/>
          </p:nvPr>
        </p:nvSpPr>
        <p:spPr/>
        <p:txBody>
          <a:bodyPr/>
          <a:lstStyle/>
          <a:p>
            <a:fld id="{F2886379-9C09-4BEC-A9B0-53E1C5484EEE}" type="slidenum">
              <a:rPr lang="en-AU" smtClean="0"/>
              <a:t>11</a:t>
            </a:fld>
            <a:endParaRPr lang="en-AU"/>
          </a:p>
        </p:txBody>
      </p:sp>
    </p:spTree>
    <p:extLst>
      <p:ext uri="{BB962C8B-B14F-4D97-AF65-F5344CB8AC3E}">
        <p14:creationId xmlns:p14="http://schemas.microsoft.com/office/powerpoint/2010/main" val="94520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20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97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45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76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77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689D6-08F4-9246-8340-6E1C330F9F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86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FC7530-3933-4C5A-BCC9-D8DF505B4F84}"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425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Arial"/>
                <a:ea typeface="Roboto Medium" panose="02000000000000000000" pitchFamily="2" charset="0"/>
                <a:cs typeface="Arial"/>
              </a:rPr>
              <a:t>- Letter of St John Paul II to Women, 1995</a:t>
            </a:r>
          </a:p>
          <a:p>
            <a:r>
              <a:rPr lang="en-AU">
                <a:cs typeface="Calibri"/>
              </a:rPr>
              <a:t/>
            </a:r>
            <a:br>
              <a:rPr lang="en-AU">
                <a:cs typeface="Calibri"/>
              </a:rPr>
            </a:br>
            <a:endParaRPr lang="en-AU">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86379-9C09-4BEC-A9B0-53E1C5484EE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48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a:cs typeface="Arial"/>
              </a:rPr>
              <a:t>Photo</a:t>
            </a:r>
            <a:r>
              <a:rPr lang="en-AU" b="1" baseline="0" dirty="0">
                <a:latin typeface="Arial"/>
                <a:cs typeface="Arial"/>
              </a:rPr>
              <a:t> 1: </a:t>
            </a:r>
            <a:r>
              <a:rPr lang="en-AU" sz="1200" b="0" i="0" kern="1200" dirty="0" err="1">
                <a:solidFill>
                  <a:schemeClr val="tx1"/>
                </a:solidFill>
                <a:effectLst/>
                <a:latin typeface="Arial"/>
                <a:cs typeface="Arial"/>
              </a:rPr>
              <a:t>Sreymom</a:t>
            </a:r>
            <a:r>
              <a:rPr lang="en-AU" sz="1200" b="0" i="0" kern="1200" dirty="0">
                <a:solidFill>
                  <a:schemeClr val="tx1"/>
                </a:solidFill>
                <a:effectLst/>
                <a:latin typeface="Arial"/>
                <a:cs typeface="Arial"/>
              </a:rPr>
              <a:t> in</a:t>
            </a:r>
            <a:r>
              <a:rPr lang="en-AU" sz="1200" b="0" i="0" kern="1200" baseline="0" dirty="0">
                <a:solidFill>
                  <a:schemeClr val="tx1"/>
                </a:solidFill>
                <a:effectLst/>
                <a:latin typeface="Arial"/>
                <a:cs typeface="Arial"/>
              </a:rPr>
              <a:t> Cambodia. </a:t>
            </a:r>
            <a:r>
              <a:rPr lang="en-AU" sz="1200" b="1" i="0" kern="1200" dirty="0">
                <a:solidFill>
                  <a:schemeClr val="tx1"/>
                </a:solidFill>
                <a:effectLst/>
                <a:latin typeface="Arial"/>
                <a:cs typeface="Arial"/>
              </a:rPr>
              <a:t/>
            </a:r>
            <a:br>
              <a:rPr lang="en-AU" sz="1200" b="1" i="0" kern="1200" dirty="0">
                <a:solidFill>
                  <a:schemeClr val="tx1"/>
                </a:solidFill>
                <a:effectLst/>
                <a:latin typeface="Arial"/>
                <a:cs typeface="Arial"/>
              </a:rPr>
            </a:br>
            <a:r>
              <a:rPr lang="en-AU" sz="1200" b="0" i="0" kern="1200" dirty="0">
                <a:solidFill>
                  <a:schemeClr val="tx1"/>
                </a:solidFill>
                <a:effectLst/>
                <a:latin typeface="Arial"/>
                <a:cs typeface="Arial"/>
              </a:rPr>
              <a:t>Photograph </a:t>
            </a:r>
            <a:r>
              <a:rPr lang="en-AU" sz="1200" b="0" i="0" kern="1200" dirty="0" smtClean="0">
                <a:solidFill>
                  <a:schemeClr val="tx1"/>
                </a:solidFill>
                <a:effectLst/>
                <a:latin typeface="Arial"/>
                <a:cs typeface="Arial"/>
              </a:rPr>
              <a:t>Credit</a:t>
            </a:r>
            <a:r>
              <a:rPr lang="en-AU" sz="1200" b="0" i="0" kern="1200" dirty="0">
                <a:solidFill>
                  <a:schemeClr val="tx1"/>
                </a:solidFill>
                <a:effectLst/>
                <a:latin typeface="Arial"/>
                <a:cs typeface="Arial"/>
              </a:rPr>
              <a:t>: Richard Wainwright.</a:t>
            </a:r>
            <a:endParaRPr lang="en-AU" b="0" baseline="0" dirty="0">
              <a:latin typeface="Arial"/>
              <a:cs typeface="Arial"/>
            </a:endParaRPr>
          </a:p>
          <a:p>
            <a:r>
              <a:rPr lang="en-AU" b="1" baseline="0" dirty="0">
                <a:latin typeface="Arial"/>
                <a:cs typeface="Arial"/>
              </a:rPr>
              <a:t>Photo 2: </a:t>
            </a:r>
            <a:r>
              <a:rPr lang="en-AU" baseline="0" dirty="0">
                <a:latin typeface="Arial"/>
                <a:cs typeface="Arial"/>
              </a:rPr>
              <a:t>Hum </a:t>
            </a:r>
            <a:r>
              <a:rPr lang="en-AU" baseline="0" dirty="0" err="1">
                <a:latin typeface="Arial"/>
                <a:cs typeface="Arial"/>
              </a:rPr>
              <a:t>Noy</a:t>
            </a:r>
            <a:r>
              <a:rPr lang="en-AU" baseline="0" dirty="0">
                <a:latin typeface="Arial"/>
                <a:cs typeface="Arial"/>
              </a:rPr>
              <a:t> and his mother </a:t>
            </a:r>
            <a:r>
              <a:rPr lang="en-AU" baseline="0" dirty="0" err="1">
                <a:latin typeface="Arial"/>
                <a:cs typeface="Arial"/>
              </a:rPr>
              <a:t>Duangmala</a:t>
            </a:r>
            <a:r>
              <a:rPr lang="en-AU" baseline="0" dirty="0">
                <a:latin typeface="Arial"/>
                <a:cs typeface="Arial"/>
              </a:rPr>
              <a:t> in Laos.</a:t>
            </a:r>
          </a:p>
          <a:p>
            <a:r>
              <a:rPr lang="en-AU" sz="1200" b="0" i="0" kern="1200" dirty="0">
                <a:solidFill>
                  <a:schemeClr val="tx1"/>
                </a:solidFill>
                <a:effectLst/>
                <a:latin typeface="Arial"/>
                <a:cs typeface="Arial"/>
              </a:rPr>
              <a:t>Photograph </a:t>
            </a:r>
            <a:r>
              <a:rPr lang="en-AU" sz="1200" b="0" i="0" kern="1200" dirty="0" smtClean="0">
                <a:solidFill>
                  <a:schemeClr val="tx1"/>
                </a:solidFill>
                <a:effectLst/>
                <a:latin typeface="Arial"/>
                <a:cs typeface="Arial"/>
              </a:rPr>
              <a:t>Credit</a:t>
            </a:r>
            <a:r>
              <a:rPr lang="en-AU" sz="1200" b="0" i="0" kern="1200" dirty="0">
                <a:solidFill>
                  <a:schemeClr val="tx1"/>
                </a:solidFill>
                <a:effectLst/>
                <a:latin typeface="Arial"/>
                <a:cs typeface="Arial"/>
              </a:rPr>
              <a:t>: Richard Wainwright.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latin typeface="Arial"/>
                <a:cs typeface="Arial"/>
              </a:rPr>
              <a:t>Photo 3: </a:t>
            </a:r>
            <a:r>
              <a:rPr lang="en-AU" baseline="0" dirty="0" err="1">
                <a:latin typeface="Arial"/>
                <a:cs typeface="Arial"/>
              </a:rPr>
              <a:t>Doney</a:t>
            </a:r>
            <a:r>
              <a:rPr lang="en-AU" baseline="0" dirty="0">
                <a:latin typeface="Arial"/>
                <a:cs typeface="Arial"/>
              </a:rPr>
              <a:t> in Malawi.</a:t>
            </a:r>
            <a:r>
              <a:rPr lang="en-AU" sz="1200" b="0" i="0" kern="1200" dirty="0">
                <a:solidFill>
                  <a:schemeClr val="tx1"/>
                </a:solidFill>
                <a:effectLst/>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a:cs typeface="Arial"/>
              </a:rPr>
              <a:t>Photograph </a:t>
            </a:r>
            <a:r>
              <a:rPr lang="en-AU" sz="1200" b="0" i="0" kern="1200" dirty="0" smtClean="0">
                <a:solidFill>
                  <a:schemeClr val="tx1"/>
                </a:solidFill>
                <a:effectLst/>
                <a:latin typeface="Arial"/>
                <a:cs typeface="Arial"/>
              </a:rPr>
              <a:t>Credit</a:t>
            </a:r>
            <a:r>
              <a:rPr lang="en-AU" sz="1200" b="0" i="0" kern="1200" dirty="0">
                <a:solidFill>
                  <a:schemeClr val="tx1"/>
                </a:solidFill>
                <a:effectLst/>
                <a:latin typeface="Arial"/>
                <a:cs typeface="Arial"/>
              </a:rPr>
              <a:t>: </a:t>
            </a:r>
            <a:r>
              <a:rPr lang="en-AU" sz="1200" b="1" i="0" kern="1200" dirty="0">
                <a:solidFill>
                  <a:schemeClr val="tx1"/>
                </a:solidFill>
                <a:effectLst/>
                <a:latin typeface="Arial"/>
                <a:cs typeface="Arial"/>
              </a:rPr>
              <a:t> </a:t>
            </a:r>
            <a:r>
              <a:rPr lang="en-AU" sz="1200" b="0" i="0" kern="1200" dirty="0">
                <a:solidFill>
                  <a:schemeClr val="tx1"/>
                </a:solidFill>
                <a:effectLst/>
                <a:latin typeface="Arial"/>
                <a:cs typeface="Arial"/>
              </a:rPr>
              <a:t>Andrew Garrick and Andrew </a:t>
            </a:r>
            <a:r>
              <a:rPr lang="en-AU" sz="1200" b="0" i="0" kern="1200" dirty="0" err="1">
                <a:solidFill>
                  <a:schemeClr val="tx1"/>
                </a:solidFill>
                <a:effectLst/>
                <a:latin typeface="Arial"/>
                <a:cs typeface="Arial"/>
              </a:rPr>
              <a:t>McClymont</a:t>
            </a:r>
            <a:endParaRPr lang="en-AU" b="0" baseline="0" dirty="0">
              <a:latin typeface="Arial"/>
              <a:cs typeface="Arial"/>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2</a:t>
            </a:fld>
            <a:endParaRPr lang="en-AU"/>
          </a:p>
        </p:txBody>
      </p:sp>
    </p:spTree>
    <p:extLst>
      <p:ext uri="{BB962C8B-B14F-4D97-AF65-F5344CB8AC3E}">
        <p14:creationId xmlns:p14="http://schemas.microsoft.com/office/powerpoint/2010/main" val="655358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
            </a:r>
            <a:br>
              <a:rPr lang="en-US">
                <a:latin typeface="Calibri"/>
                <a:cs typeface="Calibri"/>
              </a:rPr>
            </a:br>
            <a:endParaRPr lang="en-US">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86379-9C09-4BEC-A9B0-53E1C5484EE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59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Members of the community where </a:t>
            </a:r>
            <a:r>
              <a:rPr lang="en-AU" sz="1200" kern="1200" dirty="0" err="1" smtClean="0">
                <a:solidFill>
                  <a:schemeClr val="tx1"/>
                </a:solidFill>
                <a:effectLst/>
                <a:latin typeface="+mn-lt"/>
                <a:ea typeface="+mn-ea"/>
                <a:cs typeface="+mn-cs"/>
              </a:rPr>
              <a:t>Sarita</a:t>
            </a:r>
            <a:r>
              <a:rPr lang="en-AU" sz="1200" kern="1200" dirty="0" smtClean="0">
                <a:solidFill>
                  <a:schemeClr val="tx1"/>
                </a:solidFill>
                <a:effectLst/>
                <a:latin typeface="+mn-lt"/>
                <a:ea typeface="+mn-ea"/>
                <a:cs typeface="+mn-cs"/>
              </a:rPr>
              <a:t> lives and takes part in the Fish Raising Cooperative, supported by Caritas Australia. Location: Nepal. </a:t>
            </a:r>
          </a:p>
          <a:p>
            <a:r>
              <a:rPr lang="en-AU" sz="1200" kern="1200" dirty="0" smtClean="0">
                <a:solidFill>
                  <a:schemeClr val="tx1"/>
                </a:solidFill>
                <a:effectLst/>
                <a:latin typeface="+mn-lt"/>
                <a:ea typeface="+mn-ea"/>
                <a:cs typeface="+mn-cs"/>
              </a:rPr>
              <a:t>Photo Credit: Stephen </a:t>
            </a:r>
            <a:r>
              <a:rPr lang="en-AU" sz="1200" kern="1200" dirty="0" err="1" smtClean="0">
                <a:solidFill>
                  <a:schemeClr val="tx1"/>
                </a:solidFill>
                <a:effectLst/>
                <a:latin typeface="+mn-lt"/>
                <a:ea typeface="+mn-ea"/>
                <a:cs typeface="+mn-cs"/>
              </a:rPr>
              <a:t>Kadlec</a:t>
            </a:r>
            <a:r>
              <a:rPr lang="en-AU" sz="1200" kern="1200" dirty="0" smtClean="0">
                <a:solidFill>
                  <a:schemeClr val="tx1"/>
                </a:solidFill>
                <a:effectLst/>
                <a:latin typeface="+mn-lt"/>
                <a:ea typeface="+mn-ea"/>
                <a:cs typeface="+mn-cs"/>
              </a:rPr>
              <a:t>.</a:t>
            </a:r>
            <a:endParaRPr lang="en-AU" dirty="0"/>
          </a:p>
        </p:txBody>
      </p:sp>
      <p:sp>
        <p:nvSpPr>
          <p:cNvPr id="4" name="Slide Number Placeholder 3"/>
          <p:cNvSpPr>
            <a:spLocks noGrp="1"/>
          </p:cNvSpPr>
          <p:nvPr>
            <p:ph type="sldNum" sz="quarter" idx="10"/>
          </p:nvPr>
        </p:nvSpPr>
        <p:spPr/>
        <p:txBody>
          <a:bodyPr/>
          <a:lstStyle/>
          <a:p>
            <a:fld id="{F2886379-9C09-4BEC-A9B0-53E1C5484EEE}" type="slidenum">
              <a:rPr lang="en-AU" smtClean="0"/>
              <a:t>3</a:t>
            </a:fld>
            <a:endParaRPr lang="en-AU"/>
          </a:p>
        </p:txBody>
      </p:sp>
    </p:spTree>
    <p:extLst>
      <p:ext uri="{BB962C8B-B14F-4D97-AF65-F5344CB8AC3E}">
        <p14:creationId xmlns:p14="http://schemas.microsoft.com/office/powerpoint/2010/main" val="24483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latin typeface="Arial"/>
                <a:cs typeface="Arial"/>
              </a:rPr>
              <a:t>Letter of Saint</a:t>
            </a:r>
            <a:r>
              <a:rPr lang="en-AU" baseline="0">
                <a:latin typeface="Arial"/>
                <a:cs typeface="Arial"/>
              </a:rPr>
              <a:t> </a:t>
            </a:r>
            <a:r>
              <a:rPr lang="en-AU">
                <a:latin typeface="Arial"/>
                <a:cs typeface="Arial"/>
              </a:rPr>
              <a:t>John Paul II to Women, 1995, #1, 3</a:t>
            </a:r>
          </a:p>
          <a:p>
            <a:r>
              <a:rPr lang="en-AU">
                <a:cs typeface="Calibri"/>
              </a:rPr>
              <a:t/>
            </a:r>
            <a:br>
              <a:rPr lang="en-AU">
                <a:cs typeface="Calibri"/>
              </a:rPr>
            </a:br>
            <a:endParaRPr lang="en-AU">
              <a:cs typeface="Calibri"/>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4</a:t>
            </a:fld>
            <a:endParaRPr lang="en-AU"/>
          </a:p>
        </p:txBody>
      </p:sp>
    </p:spTree>
    <p:extLst>
      <p:ext uri="{BB962C8B-B14F-4D97-AF65-F5344CB8AC3E}">
        <p14:creationId xmlns:p14="http://schemas.microsoft.com/office/powerpoint/2010/main" val="153311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Source: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United Nations Statistics Division (2015). “The World’s Women.” Available online: </a:t>
            </a:r>
            <a:r>
              <a:rPr lang="en-AU" sz="1200" u="sng" kern="1200" dirty="0" smtClean="0">
                <a:solidFill>
                  <a:schemeClr val="tx1"/>
                </a:solidFill>
                <a:effectLst/>
                <a:latin typeface="+mn-lt"/>
                <a:ea typeface="+mn-ea"/>
                <a:cs typeface="+mn-cs"/>
                <a:hlinkClick r:id="rId3"/>
              </a:rPr>
              <a:t>https://unstats.un.org/unsd/gender/worldswomen.html</a:t>
            </a:r>
            <a:endParaRPr lang="en-AU" b="1" dirty="0" smtClean="0">
              <a:latin typeface="Arial"/>
              <a:cs typeface="Arial"/>
              <a:hlinkClick r:id="" action="ppaction://noaction"/>
            </a:endParaRPr>
          </a:p>
          <a:p>
            <a:r>
              <a:rPr lang="en-AU" sz="1200" kern="1200" dirty="0" smtClean="0">
                <a:solidFill>
                  <a:schemeClr val="tx1"/>
                </a:solidFill>
                <a:effectLst/>
                <a:latin typeface="+mn-lt"/>
                <a:ea typeface="+mn-ea"/>
                <a:cs typeface="+mn-cs"/>
              </a:rPr>
              <a:t>The World’s Women 2015 comprises eight chapters covering critical areas of policy concern: population and families, health, education, work, power and decision-making, violence against women, environment, and poverty. The statistics and analyses presented in the report are based on a comprehensive and careful assessment of a large set of available data from international and national statistical agencies. </a:t>
            </a:r>
            <a:endParaRPr lang="en-AU" b="1" dirty="0" smtClean="0">
              <a:latin typeface="Arial"/>
              <a:cs typeface="Arial"/>
              <a:hlinkClick r:id="" action="ppaction://noaction"/>
            </a:endParaRPr>
          </a:p>
          <a:p>
            <a:endParaRPr lang="en-AU" b="1" dirty="0" smtClean="0">
              <a:latin typeface="Arial"/>
              <a:cs typeface="Arial"/>
              <a:hlinkClick r:id="" action="ppaction://noaction"/>
            </a:endParaRPr>
          </a:p>
          <a:p>
            <a:endParaRPr lang="en-AU" b="1" dirty="0" smtClean="0">
              <a:latin typeface="Arial"/>
              <a:cs typeface="Arial"/>
              <a:hlinkClick r:id="" action="ppaction://noaction"/>
            </a:endParaRPr>
          </a:p>
          <a:p>
            <a:r>
              <a:rPr lang="en-AU" b="1" dirty="0" smtClean="0">
                <a:latin typeface="Arial"/>
                <a:cs typeface="Arial"/>
                <a:hlinkClick r:id="" action="ppaction://noaction"/>
              </a:rPr>
              <a:t>Source</a:t>
            </a:r>
            <a:r>
              <a:rPr lang="en-AU" b="1" dirty="0">
                <a:latin typeface="Arial"/>
                <a:cs typeface="Arial"/>
                <a:hlinkClick r:id="" action="ppaction://noaction"/>
              </a:rPr>
              <a:t>:</a:t>
            </a:r>
            <a:r>
              <a:rPr lang="en-AU" dirty="0">
                <a:latin typeface="Arial"/>
                <a:cs typeface="Arial"/>
                <a:hlinkClick r:id="" action="ppaction://noaction"/>
              </a:rPr>
              <a:t> International Literacy Day 2017</a:t>
            </a:r>
            <a:endParaRPr lang="en-US" dirty="0">
              <a:latin typeface="Arial"/>
              <a:cs typeface="Arial"/>
              <a:hlinkClick r:id="rId4"/>
            </a:endParaRPr>
          </a:p>
          <a:p>
            <a:pPr>
              <a:defRPr/>
            </a:pPr>
            <a:r>
              <a:rPr lang="en-AU" dirty="0">
                <a:latin typeface="Arial"/>
                <a:cs typeface="Arial"/>
                <a:hlinkClick r:id="rId5"/>
              </a:rPr>
              <a:t>http://uis.unesco.org/en/news/international-literacy-day-2017</a:t>
            </a:r>
            <a:endParaRPr lang="en-AU" dirty="0">
              <a:latin typeface="Arial"/>
              <a:cs typeface="Arial"/>
            </a:endParaRPr>
          </a:p>
          <a:p>
            <a:r>
              <a:rPr lang="en-AU" dirty="0">
                <a:latin typeface="Arial"/>
                <a:cs typeface="Arial"/>
              </a:rPr>
              <a:t/>
            </a:r>
            <a:br>
              <a:rPr lang="en-AU" dirty="0">
                <a:latin typeface="Arial"/>
                <a:cs typeface="Arial"/>
              </a:rPr>
            </a:br>
            <a:endParaRPr lang="en-AU" dirty="0">
              <a:latin typeface="Arial"/>
              <a:cs typeface="Arial"/>
            </a:endParaRPr>
          </a:p>
          <a:p>
            <a:r>
              <a:rPr lang="en-AU" b="1" dirty="0">
                <a:latin typeface="Arial"/>
                <a:cs typeface="Arial"/>
              </a:rPr>
              <a:t>Source: </a:t>
            </a:r>
            <a:r>
              <a:rPr lang="en-AU" dirty="0">
                <a:latin typeface="Arial"/>
                <a:cs typeface="Arial"/>
              </a:rPr>
              <a:t>Literacy Rates Continue to Rise from One Generation</a:t>
            </a:r>
            <a:r>
              <a:rPr lang="en-AU" baseline="0" dirty="0">
                <a:latin typeface="Arial"/>
                <a:cs typeface="Arial"/>
              </a:rPr>
              <a:t> to the Next</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a:cs typeface="Arial"/>
                <a:hlinkClick r:id="rId6"/>
              </a:rPr>
              <a:t>http://uis.unesco.org/sites/default/files/documents/fs45-literacy-rates-continue-rise-generation-to-next-en-2017.pdf</a:t>
            </a:r>
            <a:endParaRPr lang="en-AU" dirty="0">
              <a:latin typeface="Arial"/>
              <a:cs typeface="Arial"/>
              <a:hlinkClick r:id="rId7" invalidUrl="http://"/>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cs typeface="Calibri"/>
              </a:rPr>
              <a:t/>
            </a:r>
            <a:br>
              <a:rPr lang="en-AU" dirty="0">
                <a:cs typeface="Calibri"/>
              </a:rPr>
            </a:br>
            <a:endParaRPr lang="en-AU" dirty="0">
              <a:cs typeface="Calibri"/>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5</a:t>
            </a:fld>
            <a:endParaRPr lang="en-AU"/>
          </a:p>
        </p:txBody>
      </p:sp>
    </p:spTree>
    <p:extLst>
      <p:ext uri="{BB962C8B-B14F-4D97-AF65-F5344CB8AC3E}">
        <p14:creationId xmlns:p14="http://schemas.microsoft.com/office/powerpoint/2010/main" val="342187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Source: </a:t>
            </a:r>
            <a:endParaRPr lang="en-AU" b="1" baseline="0">
              <a:latin typeface="Arial"/>
              <a:cs typeface="Arial"/>
            </a:endParaRPr>
          </a:p>
          <a:p>
            <a:r>
              <a:rPr lang="en-AU" baseline="0">
                <a:latin typeface="Arial"/>
                <a:cs typeface="Arial"/>
                <a:hlinkClick r:id="rId3"/>
              </a:rPr>
              <a:t>https://interagencystandingcommittee.org/system/files/inter-agency_standing_committee_placing_women_and_girls_at_the_centre-2.pdf</a:t>
            </a:r>
          </a:p>
          <a:p>
            <a:r>
              <a:rPr lang="en-AU">
                <a:latin typeface="Arial"/>
                <a:cs typeface="Arial"/>
              </a:rPr>
              <a:t/>
            </a:r>
            <a:br>
              <a:rPr lang="en-AU">
                <a:latin typeface="Arial"/>
                <a:cs typeface="Arial"/>
              </a:rPr>
            </a:br>
            <a:endParaRPr lang="en-AU">
              <a:latin typeface="Arial"/>
              <a:cs typeface="Arial"/>
            </a:endParaRPr>
          </a:p>
          <a:p>
            <a:r>
              <a:rPr lang="en-AU" b="1" baseline="0">
                <a:latin typeface="Arial"/>
                <a:cs typeface="Arial"/>
              </a:rPr>
              <a:t>Go further with this interactive data resource from United Nations Women:</a:t>
            </a:r>
          </a:p>
          <a:p>
            <a:r>
              <a:rPr lang="en-AU" baseline="0">
                <a:latin typeface="Arial"/>
                <a:cs typeface="Arial"/>
                <a:hlinkClick r:id="rId4"/>
              </a:rPr>
              <a:t>http://interactive.unwomen.org/multimedia/infographic/humanitarianaction/en/index.html</a:t>
            </a:r>
          </a:p>
          <a:p>
            <a:r>
              <a:rPr lang="en-AU">
                <a:cs typeface="Calibri"/>
              </a:rPr>
              <a:t/>
            </a:r>
            <a:br>
              <a:rPr lang="en-AU">
                <a:cs typeface="Calibri"/>
              </a:rPr>
            </a:br>
            <a:endParaRPr lang="en-AU">
              <a:cs typeface="Calibri"/>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6</a:t>
            </a:fld>
            <a:endParaRPr lang="en-AU"/>
          </a:p>
        </p:txBody>
      </p:sp>
    </p:spTree>
    <p:extLst>
      <p:ext uri="{BB962C8B-B14F-4D97-AF65-F5344CB8AC3E}">
        <p14:creationId xmlns:p14="http://schemas.microsoft.com/office/powerpoint/2010/main" val="239907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latin typeface="Arial"/>
                <a:cs typeface="Arial"/>
              </a:rPr>
              <a:t>Source:</a:t>
            </a:r>
            <a:r>
              <a:rPr lang="en-AU" baseline="0" dirty="0" smtClean="0">
                <a:latin typeface="Arial"/>
                <a:cs typeface="Arial"/>
              </a:rPr>
              <a:t> UNICEF https://www.unicef.org/esaro/5440_2016_collecting-water.html</a:t>
            </a:r>
          </a:p>
          <a:p>
            <a:endParaRPr lang="en-AU" baseline="0" dirty="0" smtClean="0">
              <a:latin typeface="Arial"/>
              <a:cs typeface="Arial"/>
            </a:endParaRPr>
          </a:p>
          <a:p>
            <a:r>
              <a:rPr lang="en-AU" sz="1200" b="0" i="0" kern="1200" dirty="0" smtClean="0">
                <a:solidFill>
                  <a:schemeClr val="tx1"/>
                </a:solidFill>
                <a:effectLst/>
                <a:latin typeface="+mn-lt"/>
                <a:ea typeface="+mn-ea"/>
                <a:cs typeface="+mn-cs"/>
              </a:rPr>
              <a:t>In 80 per cent of households with water shortages, women and girls are responsible for water collection. This often means travelling long distances and carrying heavy loads, in some cases with a high risk of violence. The time required can pull girls out of school and leave women with fewer options to earn an income.</a:t>
            </a:r>
          </a:p>
          <a:p>
            <a:r>
              <a:rPr lang="en-AU" sz="1200" b="0" i="0" kern="1200" dirty="0" smtClean="0">
                <a:solidFill>
                  <a:schemeClr val="tx1"/>
                </a:solidFill>
                <a:effectLst/>
                <a:latin typeface="+mn-lt"/>
                <a:ea typeface="+mn-ea"/>
                <a:cs typeface="+mn-cs"/>
              </a:rPr>
              <a:t>Source: http://www.unwomen.org/en/news/in-focus/women-and-the-sdgs/sdg-6-clean-water-sanitation</a:t>
            </a:r>
          </a:p>
          <a:p>
            <a:endParaRPr lang="en-AU" sz="1200" b="0" i="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In Sub-Saharan Africa women and girls in low-income countries spend 40 billion hours a year collecting water – the equivalent of a year’s worth of labour by the entire French workforce</a:t>
            </a:r>
          </a:p>
          <a:p>
            <a:r>
              <a:rPr lang="en-AU" sz="1200" kern="1200" dirty="0" smtClean="0">
                <a:solidFill>
                  <a:schemeClr val="tx1"/>
                </a:solidFill>
                <a:effectLst/>
                <a:latin typeface="+mn-lt"/>
                <a:ea typeface="+mn-ea"/>
                <a:cs typeface="+mn-cs"/>
              </a:rPr>
              <a:t>UN (2006-2010) </a:t>
            </a:r>
            <a:r>
              <a:rPr lang="en-AU" sz="1200" u="sng" kern="1200" dirty="0" smtClean="0">
                <a:solidFill>
                  <a:schemeClr val="tx1"/>
                </a:solidFill>
                <a:effectLst/>
                <a:latin typeface="+mn-lt"/>
                <a:ea typeface="+mn-ea"/>
                <a:cs typeface="+mn-cs"/>
                <a:hlinkClick r:id="rId3"/>
              </a:rPr>
              <a:t>http://www.un.org/waterforlifedecade/gender.shtml</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While slightly dated this statistic does highlight the undervalued work undertaken by women using a strong comparison to an entire nation’s workforce, and is therefore quite powerful. </a:t>
            </a:r>
            <a:endParaRPr lang="en-AU" dirty="0">
              <a:latin typeface="Arial"/>
              <a:cs typeface="Arial"/>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7</a:t>
            </a:fld>
            <a:endParaRPr lang="en-AU"/>
          </a:p>
        </p:txBody>
      </p:sp>
    </p:spTree>
    <p:extLst>
      <p:ext uri="{BB962C8B-B14F-4D97-AF65-F5344CB8AC3E}">
        <p14:creationId xmlns:p14="http://schemas.microsoft.com/office/powerpoint/2010/main" val="428095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latin typeface="Arial"/>
                <a:cs typeface="Arial"/>
              </a:rPr>
              <a:t>Source:</a:t>
            </a:r>
            <a:r>
              <a:rPr lang="en-AU" baseline="0" dirty="0" smtClean="0">
                <a:latin typeface="Arial"/>
                <a:cs typeface="Arial"/>
              </a:rPr>
              <a:t> </a:t>
            </a:r>
            <a:r>
              <a:rPr lang="en-AU" sz="1200" kern="1200" dirty="0" smtClean="0">
                <a:solidFill>
                  <a:schemeClr val="tx1"/>
                </a:solidFill>
                <a:effectLst/>
                <a:latin typeface="+mn-lt"/>
                <a:ea typeface="+mn-ea"/>
                <a:cs typeface="+mn-cs"/>
              </a:rPr>
              <a:t>World Bank (2018)</a:t>
            </a:r>
          </a:p>
          <a:p>
            <a:r>
              <a:rPr lang="en-AU" sz="1200" u="sng" kern="1200" dirty="0" smtClean="0">
                <a:solidFill>
                  <a:schemeClr val="tx1"/>
                </a:solidFill>
                <a:effectLst/>
                <a:latin typeface="+mn-lt"/>
                <a:ea typeface="+mn-ea"/>
                <a:cs typeface="+mn-cs"/>
                <a:hlinkClick r:id="rId3"/>
              </a:rPr>
              <a:t>http://wbl.worldbank.org/</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This further demonstrates challenges facing women in poverty, as well as a reason behind women and girls being more predisposed to poverty.</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8</a:t>
            </a:fld>
            <a:endParaRPr lang="en-AU"/>
          </a:p>
        </p:txBody>
      </p:sp>
    </p:spTree>
    <p:extLst>
      <p:ext uri="{BB962C8B-B14F-4D97-AF65-F5344CB8AC3E}">
        <p14:creationId xmlns:p14="http://schemas.microsoft.com/office/powerpoint/2010/main" val="370836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latin typeface="Arial"/>
                <a:cs typeface="Arial"/>
              </a:rPr>
              <a:t>Source:</a:t>
            </a:r>
            <a:r>
              <a:rPr lang="en-AU" baseline="0" dirty="0" smtClean="0">
                <a:latin typeface="Arial"/>
                <a:cs typeface="Arial"/>
              </a:rPr>
              <a:t> </a:t>
            </a:r>
            <a:r>
              <a:rPr lang="en-AU" sz="1200" kern="1200" dirty="0" smtClean="0">
                <a:solidFill>
                  <a:schemeClr val="tx1"/>
                </a:solidFill>
                <a:effectLst/>
                <a:latin typeface="+mn-lt"/>
                <a:ea typeface="+mn-ea"/>
                <a:cs typeface="+mn-cs"/>
              </a:rPr>
              <a:t>World Bank (2018)</a:t>
            </a:r>
          </a:p>
          <a:p>
            <a:r>
              <a:rPr lang="en-AU" sz="1200" u="sng" kern="1200" dirty="0" smtClean="0">
                <a:solidFill>
                  <a:schemeClr val="tx1"/>
                </a:solidFill>
                <a:effectLst/>
                <a:latin typeface="+mn-lt"/>
                <a:ea typeface="+mn-ea"/>
                <a:cs typeface="+mn-cs"/>
                <a:hlinkClick r:id="rId3"/>
              </a:rPr>
              <a:t>http://wbl.worldbank.org/</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This further demonstrates challenges facing women in poverty, as well as a reason behind women and girls being more predisposed to poverty.</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886379-9C09-4BEC-A9B0-53E1C5484EEE}" type="slidenum">
              <a:rPr lang="en-AU" smtClean="0"/>
              <a:t>9</a:t>
            </a:fld>
            <a:endParaRPr lang="en-AU"/>
          </a:p>
        </p:txBody>
      </p:sp>
    </p:spTree>
    <p:extLst>
      <p:ext uri="{BB962C8B-B14F-4D97-AF65-F5344CB8AC3E}">
        <p14:creationId xmlns:p14="http://schemas.microsoft.com/office/powerpoint/2010/main" val="344833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le image page">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10" name="Freeform 1"/>
          <p:cNvSpPr>
            <a:spLocks noChangeArrowheads="1"/>
          </p:cNvSpPr>
          <p:nvPr userDrawn="1"/>
        </p:nvSpPr>
        <p:spPr bwMode="auto">
          <a:xfrm>
            <a:off x="4577520" y="548681"/>
            <a:ext cx="3918779" cy="460851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8" name="Freeform 1"/>
          <p:cNvSpPr>
            <a:spLocks noChangeArrowheads="1"/>
          </p:cNvSpPr>
          <p:nvPr userDrawn="1"/>
        </p:nvSpPr>
        <p:spPr bwMode="auto">
          <a:xfrm>
            <a:off x="647700" y="642291"/>
            <a:ext cx="3810631" cy="213863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2" name="Freeform 1"/>
          <p:cNvSpPr>
            <a:spLocks noChangeArrowheads="1"/>
          </p:cNvSpPr>
          <p:nvPr userDrawn="1"/>
        </p:nvSpPr>
        <p:spPr bwMode="auto">
          <a:xfrm>
            <a:off x="647700" y="2852936"/>
            <a:ext cx="3810631" cy="213863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9" name="TextBox 8"/>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11" name="TextBox 10"/>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37268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voice box">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
          <p:cNvSpPr>
            <a:spLocks noChangeArrowheads="1"/>
          </p:cNvSpPr>
          <p:nvPr userDrawn="1"/>
        </p:nvSpPr>
        <p:spPr bwMode="auto">
          <a:xfrm>
            <a:off x="4788024" y="1761809"/>
            <a:ext cx="3708275"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EAB62"/>
          </a:solidFill>
          <a:ln>
            <a:noFill/>
          </a:ln>
          <a:effectLst/>
        </p:spPr>
        <p:txBody>
          <a:bodyPr wrap="none" anchor="ctr"/>
          <a:lstStyle/>
          <a:p>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8" name="TextBox 7"/>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12" name="TextBox 11"/>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4213064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voice box and image">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10" name="Freeform 1"/>
          <p:cNvSpPr>
            <a:spLocks noChangeArrowheads="1"/>
          </p:cNvSpPr>
          <p:nvPr userDrawn="1"/>
        </p:nvSpPr>
        <p:spPr bwMode="auto">
          <a:xfrm>
            <a:off x="4577520" y="2348880"/>
            <a:ext cx="3918779" cy="280831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8" name="Freeform 1"/>
          <p:cNvSpPr>
            <a:spLocks noChangeArrowheads="1"/>
          </p:cNvSpPr>
          <p:nvPr userDrawn="1"/>
        </p:nvSpPr>
        <p:spPr bwMode="auto">
          <a:xfrm>
            <a:off x="5148064" y="1556792"/>
            <a:ext cx="3708275" cy="147564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EAB62"/>
          </a:solidFill>
          <a:ln>
            <a:noFill/>
          </a:ln>
          <a:effectLst/>
        </p:spPr>
        <p:txBody>
          <a:bodyPr wrap="none" anchor="ctr"/>
          <a:lstStyle/>
          <a:p>
            <a:endParaRPr lang="en-US"/>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13" name="TextBox 12"/>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14" name="TextBox 13"/>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404872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table, graph slide">
    <p:bg>
      <p:bgPr>
        <a:solidFill>
          <a:srgbClr val="C1333C"/>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94985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ice box divider">
    <p:bg>
      <p:bgPr>
        <a:solidFill>
          <a:srgbClr val="C1333C"/>
        </a:solidFill>
        <a:effectLst/>
      </p:bgPr>
    </p:bg>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6"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a:lvl1pPr>
          </a:lstStyle>
          <a:p>
            <a:r>
              <a:rPr lang="en-US"/>
              <a:t>Click icon to add picture</a:t>
            </a:r>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2" name="Rectangle 1"/>
          <p:cNvSpPr/>
          <p:nvPr userDrawn="1"/>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200">
                <a:solidFill>
                  <a:schemeClr val="bg1"/>
                </a:solidFill>
                <a:latin typeface="Arial" panose="020B0604020202020204" pitchFamily="34" charset="0"/>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Tree>
    <p:extLst>
      <p:ext uri="{BB962C8B-B14F-4D97-AF65-F5344CB8AC3E}">
        <p14:creationId xmlns:p14="http://schemas.microsoft.com/office/powerpoint/2010/main" val="4025516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gline voice box divider">
    <p:bg>
      <p:bgPr>
        <a:solidFill>
          <a:srgbClr val="C1333C"/>
        </a:solidFill>
        <a:effectLst/>
      </p:bgPr>
    </p:bg>
    <p:spTree>
      <p:nvGrpSpPr>
        <p:cNvPr id="1" name=""/>
        <p:cNvGrpSpPr/>
        <p:nvPr/>
      </p:nvGrpSpPr>
      <p:grpSpPr>
        <a:xfrm>
          <a:off x="0" y="0"/>
          <a:ext cx="0" cy="0"/>
          <a:chOff x="0" y="0"/>
          <a:chExt cx="0" cy="0"/>
        </a:xfrm>
      </p:grpSpPr>
      <p:sp>
        <p:nvSpPr>
          <p:cNvPr id="6" name="Freeform 1"/>
          <p:cNvSpPr>
            <a:spLocks noChangeArrowheads="1"/>
          </p:cNvSpPr>
          <p:nvPr userDrawn="1"/>
        </p:nvSpPr>
        <p:spPr bwMode="auto">
          <a:xfrm>
            <a:off x="2231740" y="1484784"/>
            <a:ext cx="4680520" cy="281932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2" name="TextBox 1"/>
          <p:cNvSpPr txBox="1"/>
          <p:nvPr userDrawn="1"/>
        </p:nvSpPr>
        <p:spPr>
          <a:xfrm>
            <a:off x="2699792" y="1844824"/>
            <a:ext cx="3816424" cy="1938992"/>
          </a:xfrm>
          <a:prstGeom prst="rect">
            <a:avLst/>
          </a:prstGeom>
          <a:noFill/>
        </p:spPr>
        <p:txBody>
          <a:bodyPr wrap="square" rtlCol="0">
            <a:spAutoFit/>
          </a:bodyPr>
          <a:lstStyle/>
          <a:p>
            <a:r>
              <a:rPr lang="en-US" sz="4000">
                <a:solidFill>
                  <a:srgbClr val="C1333C"/>
                </a:solidFill>
                <a:latin typeface="Felt Tip Roman"/>
              </a:rPr>
              <a:t>End poverty</a:t>
            </a:r>
          </a:p>
          <a:p>
            <a:r>
              <a:rPr lang="en-US" sz="4000">
                <a:solidFill>
                  <a:srgbClr val="C1333C"/>
                </a:solidFill>
                <a:latin typeface="Felt Tip Roman"/>
              </a:rPr>
              <a:t>Promote</a:t>
            </a:r>
            <a:r>
              <a:rPr lang="en-US" sz="4000" baseline="0">
                <a:solidFill>
                  <a:srgbClr val="C1333C"/>
                </a:solidFill>
                <a:latin typeface="Felt Tip Roman"/>
              </a:rPr>
              <a:t> justice</a:t>
            </a:r>
          </a:p>
          <a:p>
            <a:r>
              <a:rPr lang="en-US" sz="4000" baseline="0">
                <a:solidFill>
                  <a:srgbClr val="C1333C"/>
                </a:solidFill>
                <a:latin typeface="Felt Tip Roman"/>
              </a:rPr>
              <a:t>Uphold dignity</a:t>
            </a:r>
            <a:endParaRPr lang="en-US" sz="4000">
              <a:solidFill>
                <a:srgbClr val="C1333C"/>
              </a:solidFill>
              <a:latin typeface="Felt Tip Roman"/>
            </a:endParaRPr>
          </a:p>
        </p:txBody>
      </p:sp>
      <p:pic>
        <p:nvPicPr>
          <p:cNvPr id="7" name="Picture 6"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tagline">
    <p:bg>
      <p:bgPr>
        <a:solidFill>
          <a:srgbClr val="C1333C"/>
        </a:solidFill>
        <a:effectLst/>
      </p:bgPr>
    </p:bg>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2" name="TextBox 1"/>
          <p:cNvSpPr txBox="1"/>
          <p:nvPr userDrawn="1"/>
        </p:nvSpPr>
        <p:spPr>
          <a:xfrm>
            <a:off x="2267744" y="2393593"/>
            <a:ext cx="5112568" cy="1323439"/>
          </a:xfrm>
          <a:prstGeom prst="rect">
            <a:avLst/>
          </a:prstGeom>
          <a:noFill/>
        </p:spPr>
        <p:txBody>
          <a:bodyPr wrap="square" rtlCol="0">
            <a:spAutoFit/>
          </a:bodyPr>
          <a:lstStyle/>
          <a:p>
            <a:r>
              <a:rPr lang="en-US" sz="8000">
                <a:solidFill>
                  <a:schemeClr val="bg1"/>
                </a:solidFill>
                <a:latin typeface="Felt Tip Roman"/>
              </a:rPr>
              <a:t>Thank</a:t>
            </a:r>
            <a:r>
              <a:rPr lang="en-US" sz="8000" baseline="0">
                <a:solidFill>
                  <a:schemeClr val="bg1"/>
                </a:solidFill>
                <a:latin typeface="Felt Tip Roman"/>
              </a:rPr>
              <a:t> you</a:t>
            </a:r>
            <a:endParaRPr lang="en-US" sz="8000">
              <a:solidFill>
                <a:schemeClr val="bg1"/>
              </a:solidFill>
              <a:latin typeface="Felt Tip Roman"/>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Roboto Light"/>
              </a:defRPr>
            </a:lvl1pPr>
          </a:lstStyle>
          <a:p>
            <a:r>
              <a:rPr lang="en-US">
                <a:latin typeface="Arial" panose="020B0604020202020204" pitchFamily="34" charset="0"/>
              </a:rPr>
              <a:t>Last updated: </a:t>
            </a:r>
            <a:fld id="{EE8934FF-BD4A-0141-A604-8E0ACB03DCC7}" type="datetimeFigureOut">
              <a:rPr lang="en-US" smtClean="0">
                <a:latin typeface="Arial" panose="020B0604020202020204" pitchFamily="34" charset="0"/>
              </a:rPr>
              <a:pPr/>
              <a:t>1/18/2019</a:t>
            </a:fld>
            <a:endParaRPr lang="en-US">
              <a:latin typeface="Arial" panose="020B0604020202020204" pitchFamily="34" charset="0"/>
            </a:endParaRPr>
          </a:p>
        </p:txBody>
      </p:sp>
    </p:spTree>
    <p:extLst>
      <p:ext uri="{BB962C8B-B14F-4D97-AF65-F5344CB8AC3E}">
        <p14:creationId xmlns:p14="http://schemas.microsoft.com/office/powerpoint/2010/main" val="4279900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descriptor">
    <p:bg>
      <p:bgPr>
        <a:solidFill>
          <a:srgbClr val="C1333C"/>
        </a:solidFill>
        <a:effectLst/>
      </p:bgPr>
    </p:bg>
    <p:spTree>
      <p:nvGrpSpPr>
        <p:cNvPr id="1" name=""/>
        <p:cNvGrpSpPr/>
        <p:nvPr/>
      </p:nvGrpSpPr>
      <p:grpSpPr>
        <a:xfrm>
          <a:off x="0" y="0"/>
          <a:ext cx="0" cy="0"/>
          <a:chOff x="0" y="0"/>
          <a:chExt cx="0" cy="0"/>
        </a:xfrm>
      </p:grpSpPr>
      <p:sp>
        <p:nvSpPr>
          <p:cNvPr id="2" name="TextBox 1"/>
          <p:cNvSpPr txBox="1"/>
          <p:nvPr userDrawn="1"/>
        </p:nvSpPr>
        <p:spPr>
          <a:xfrm>
            <a:off x="2267744" y="2393593"/>
            <a:ext cx="5328592" cy="1323439"/>
          </a:xfrm>
          <a:prstGeom prst="rect">
            <a:avLst/>
          </a:prstGeom>
          <a:noFill/>
        </p:spPr>
        <p:txBody>
          <a:bodyPr wrap="square" rtlCol="0">
            <a:spAutoFit/>
          </a:bodyPr>
          <a:lstStyle/>
          <a:p>
            <a:r>
              <a:rPr lang="en-US" sz="8000">
                <a:solidFill>
                  <a:schemeClr val="bg1"/>
                </a:solidFill>
                <a:latin typeface="Felt Tip Roman"/>
              </a:rPr>
              <a:t>Thank</a:t>
            </a:r>
            <a:r>
              <a:rPr lang="en-US" sz="8000" baseline="0">
                <a:solidFill>
                  <a:schemeClr val="bg1"/>
                </a:solidFill>
                <a:latin typeface="Felt Tip Roman"/>
              </a:rPr>
              <a:t> you</a:t>
            </a:r>
            <a:endParaRPr lang="en-US" sz="8000">
              <a:solidFill>
                <a:schemeClr val="bg1"/>
              </a:solidFill>
              <a:latin typeface="Felt Tip Roman"/>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Roboto Light"/>
              </a:defRPr>
            </a:lvl1pPr>
          </a:lstStyle>
          <a:p>
            <a:r>
              <a:rPr lang="en-US">
                <a:latin typeface="Arial" panose="020B0604020202020204" pitchFamily="34" charset="0"/>
              </a:rPr>
              <a:t>Last updated: </a:t>
            </a:r>
            <a:fld id="{EE8934FF-BD4A-0141-A604-8E0ACB03DCC7}" type="datetimeFigureOut">
              <a:rPr lang="en-US" smtClean="0">
                <a:latin typeface="Arial" panose="020B0604020202020204" pitchFamily="34" charset="0"/>
              </a:rPr>
              <a:pPr/>
              <a:t>1/18/2019</a:t>
            </a:fld>
            <a:endParaRPr lang="en-US">
              <a:latin typeface="Arial" panose="020B0604020202020204" pitchFamily="34" charset="0"/>
            </a:endParaRPr>
          </a:p>
        </p:txBody>
      </p:sp>
      <p:pic>
        <p:nvPicPr>
          <p:cNvPr id="5" name="Picture 4"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F4A9EAB-659F-417B-9C8E-F89528FA8F9F}" type="slidenum">
              <a:rPr lang="en-US" smtClean="0"/>
              <a:pPr>
                <a:defRPr/>
              </a:pPr>
              <a:t>‹#›</a:t>
            </a:fld>
            <a:endParaRPr lang="en-US"/>
          </a:p>
        </p:txBody>
      </p:sp>
    </p:spTree>
    <p:extLst>
      <p:ext uri="{BB962C8B-B14F-4D97-AF65-F5344CB8AC3E}">
        <p14:creationId xmlns:p14="http://schemas.microsoft.com/office/powerpoint/2010/main" val="1503527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C1333C"/>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panose="020B0604020202020204" pitchFamily="34" charset="0"/>
              </a:defRPr>
            </a:lvl1pPr>
          </a:lstStyle>
          <a:p>
            <a:r>
              <a:rPr lang="en-US"/>
              <a:t>Click to edit Master title style</a:t>
            </a:r>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9" name="Freeform 1"/>
          <p:cNvSpPr>
            <a:spLocks noChangeArrowheads="1"/>
          </p:cNvSpPr>
          <p:nvPr userDrawn="1"/>
        </p:nvSpPr>
        <p:spPr bwMode="auto">
          <a:xfrm>
            <a:off x="299562" y="2564904"/>
            <a:ext cx="2765052" cy="288032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a:p>
        </p:txBody>
      </p:sp>
      <p:sp>
        <p:nvSpPr>
          <p:cNvPr id="12" name="Freeform 1"/>
          <p:cNvSpPr>
            <a:spLocks noChangeAspect="1" noChangeArrowheads="1"/>
          </p:cNvSpPr>
          <p:nvPr userDrawn="1"/>
        </p:nvSpPr>
        <p:spPr bwMode="auto">
          <a:xfrm>
            <a:off x="6199436" y="2564904"/>
            <a:ext cx="2765052" cy="2880320"/>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a:p>
        </p:txBody>
      </p:sp>
      <p:sp>
        <p:nvSpPr>
          <p:cNvPr id="13" name="Freeform 1"/>
          <p:cNvSpPr>
            <a:spLocks noChangeArrowheads="1"/>
          </p:cNvSpPr>
          <p:nvPr userDrawn="1"/>
        </p:nvSpPr>
        <p:spPr bwMode="auto">
          <a:xfrm>
            <a:off x="3249499" y="2564904"/>
            <a:ext cx="2765052" cy="2880320"/>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a:effectLst/>
        </p:spPr>
        <p:txBody>
          <a:bodyPr wrap="none" anchor="ctr"/>
          <a:lstStyle/>
          <a:p>
            <a:endParaRPr lang="en-US"/>
          </a:p>
        </p:txBody>
      </p:sp>
    </p:spTree>
    <p:extLst>
      <p:ext uri="{BB962C8B-B14F-4D97-AF65-F5344CB8AC3E}">
        <p14:creationId xmlns:p14="http://schemas.microsoft.com/office/powerpoint/2010/main" val="292613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E50269"/>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E50269"/>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39810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39552" y="692696"/>
            <a:ext cx="7956748" cy="1143000"/>
          </a:xfrm>
          <a:prstGeom prst="rect">
            <a:avLst/>
          </a:prstGeom>
        </p:spPr>
        <p:txBody>
          <a:bodyPr/>
          <a:lstStyle/>
          <a:p>
            <a:endParaRPr lang="en-US" dirty="0">
              <a:solidFill>
                <a:srgbClr val="E50269"/>
              </a:solidFill>
            </a:endParaRPr>
          </a:p>
        </p:txBody>
      </p:sp>
      <p:sp>
        <p:nvSpPr>
          <p:cNvPr id="4" name="Text Placeholder 3"/>
          <p:cNvSpPr>
            <a:spLocks noGrp="1"/>
          </p:cNvSpPr>
          <p:nvPr>
            <p:ph type="body" sz="quarter" idx="10"/>
          </p:nvPr>
        </p:nvSpPr>
        <p:spPr>
          <a:xfrm>
            <a:off x="539552" y="2276872"/>
            <a:ext cx="7956748" cy="1468437"/>
          </a:xfrm>
          <a:prstGeom prst="rect">
            <a:avLst/>
          </a:prstGeom>
        </p:spPr>
        <p:txBody>
          <a:bodyPr/>
          <a:lstStyle/>
          <a:p>
            <a:endParaRPr lang="en-US"/>
          </a:p>
        </p:txBody>
      </p:sp>
    </p:spTree>
    <p:extLst>
      <p:ext uri="{BB962C8B-B14F-4D97-AF65-F5344CB8AC3E}">
        <p14:creationId xmlns:p14="http://schemas.microsoft.com/office/powerpoint/2010/main" val="32486712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descriptor">
    <p:bg>
      <p:bgPr>
        <a:solidFill>
          <a:srgbClr val="C1333C"/>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panose="020B0604020202020204" pitchFamily="34" charset="0"/>
              </a:defRPr>
            </a:lvl1pPr>
          </a:lstStyle>
          <a:p>
            <a:r>
              <a:rPr lang="en-US"/>
              <a:t>Click to edit Master title style</a:t>
            </a:r>
          </a:p>
        </p:txBody>
      </p:sp>
      <p:pic>
        <p:nvPicPr>
          <p:cNvPr id="2"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0" name="Freeform 1"/>
          <p:cNvSpPr>
            <a:spLocks noChangeArrowheads="1"/>
          </p:cNvSpPr>
          <p:nvPr userDrawn="1"/>
        </p:nvSpPr>
        <p:spPr bwMode="auto">
          <a:xfrm>
            <a:off x="1187624" y="2492896"/>
            <a:ext cx="2188988" cy="216024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11" name="Freeform 1"/>
          <p:cNvSpPr>
            <a:spLocks noChangeArrowheads="1"/>
          </p:cNvSpPr>
          <p:nvPr userDrawn="1"/>
        </p:nvSpPr>
        <p:spPr bwMode="auto">
          <a:xfrm>
            <a:off x="3475862" y="2505458"/>
            <a:ext cx="2176258" cy="214767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12" name="Freeform 1"/>
          <p:cNvSpPr>
            <a:spLocks noChangeArrowheads="1"/>
          </p:cNvSpPr>
          <p:nvPr userDrawn="1"/>
        </p:nvSpPr>
        <p:spPr bwMode="auto">
          <a:xfrm>
            <a:off x="5780118" y="2505458"/>
            <a:ext cx="2176258" cy="214767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8" name="TextBox 7"/>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9" name="TextBox 8"/>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75897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C1333C"/>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panose="020B0604020202020204" pitchFamily="34" charset="0"/>
              </a:defRPr>
            </a:lvl1pPr>
          </a:lstStyle>
          <a:p>
            <a:r>
              <a:rPr lang="en-US"/>
              <a:t>Click to edit Master title style</a:t>
            </a:r>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2400" cap="all" baseline="0">
                <a:solidFill>
                  <a:schemeClr val="bg1"/>
                </a:solidFill>
                <a:latin typeface="Arial" panose="020B0604020202020204" pitchFamily="34" charset="0"/>
              </a:defRPr>
            </a:lvl1pPr>
            <a:lvl2pPr marL="0" indent="0">
              <a:spcBef>
                <a:spcPts val="250"/>
              </a:spcBef>
              <a:buFontTx/>
              <a:buNone/>
              <a:defRPr sz="2000">
                <a:solidFill>
                  <a:schemeClr val="bg1"/>
                </a:solidFill>
                <a:latin typeface="Arial" panose="020B0604020202020204" pitchFamily="34" charset="0"/>
              </a:defRPr>
            </a:lvl2pPr>
            <a:lvl3pPr marL="0" indent="-180000">
              <a:spcBef>
                <a:spcPts val="250"/>
              </a:spcBef>
              <a:buFont typeface="Arial"/>
              <a:buChar char="•"/>
              <a:defRPr sz="2000">
                <a:solidFill>
                  <a:schemeClr val="bg1"/>
                </a:solidFill>
                <a:latin typeface="Arial" panose="020B0604020202020204" pitchFamily="34" charset="0"/>
              </a:defRPr>
            </a:lvl3pPr>
            <a:lvl4pPr marL="432000" indent="-228600">
              <a:spcBef>
                <a:spcPts val="250"/>
              </a:spcBef>
              <a:buFont typeface="Arial"/>
              <a:buChar char="•"/>
              <a:defRPr sz="2000">
                <a:solidFill>
                  <a:schemeClr val="bg1"/>
                </a:solidFill>
                <a:latin typeface="Arial" panose="020B0604020202020204" pitchFamily="34" charset="0"/>
              </a:defRPr>
            </a:lvl4pPr>
            <a:lvl5pPr marL="594000" indent="-180000">
              <a:spcBef>
                <a:spcPts val="250"/>
              </a:spcBef>
              <a:buFont typeface="Arial"/>
              <a:buChar char="•"/>
              <a:defRPr sz="200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400">
                <a:solidFill>
                  <a:schemeClr val="bg1"/>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4 images top">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Freeform 1"/>
          <p:cNvSpPr>
            <a:spLocks noChangeArrowheads="1"/>
          </p:cNvSpPr>
          <p:nvPr userDrawn="1"/>
        </p:nvSpPr>
        <p:spPr bwMode="auto">
          <a:xfrm>
            <a:off x="611560" y="649288"/>
            <a:ext cx="1875284" cy="1850656"/>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9" name="Freeform 1"/>
          <p:cNvSpPr>
            <a:spLocks noChangeArrowheads="1"/>
          </p:cNvSpPr>
          <p:nvPr userDrawn="1"/>
        </p:nvSpPr>
        <p:spPr bwMode="auto">
          <a:xfrm>
            <a:off x="2699792" y="661851"/>
            <a:ext cx="1862555" cy="183809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1" name="Freeform 1"/>
          <p:cNvSpPr>
            <a:spLocks noChangeArrowheads="1"/>
          </p:cNvSpPr>
          <p:nvPr userDrawn="1"/>
        </p:nvSpPr>
        <p:spPr bwMode="auto">
          <a:xfrm>
            <a:off x="4733769" y="661850"/>
            <a:ext cx="1782447" cy="183809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2" name="Freeform 1"/>
          <p:cNvSpPr>
            <a:spLocks noChangeArrowheads="1"/>
          </p:cNvSpPr>
          <p:nvPr userDrawn="1"/>
        </p:nvSpPr>
        <p:spPr bwMode="auto">
          <a:xfrm>
            <a:off x="6749992" y="661850"/>
            <a:ext cx="1782448" cy="183809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3" name="TextBox 12"/>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14" name="TextBox 13"/>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1552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4 images top">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Freeform 1"/>
          <p:cNvSpPr>
            <a:spLocks noChangeArrowheads="1"/>
          </p:cNvSpPr>
          <p:nvPr userDrawn="1"/>
        </p:nvSpPr>
        <p:spPr bwMode="auto">
          <a:xfrm>
            <a:off x="611560" y="649288"/>
            <a:ext cx="1875284" cy="1850656"/>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9" name="Freeform 1"/>
          <p:cNvSpPr>
            <a:spLocks noChangeArrowheads="1"/>
          </p:cNvSpPr>
          <p:nvPr userDrawn="1"/>
        </p:nvSpPr>
        <p:spPr bwMode="auto">
          <a:xfrm>
            <a:off x="2699792" y="661851"/>
            <a:ext cx="1862555" cy="183809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1" name="Freeform 1"/>
          <p:cNvSpPr>
            <a:spLocks noChangeArrowheads="1"/>
          </p:cNvSpPr>
          <p:nvPr userDrawn="1"/>
        </p:nvSpPr>
        <p:spPr bwMode="auto">
          <a:xfrm>
            <a:off x="4733769" y="661850"/>
            <a:ext cx="1782447" cy="183809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2" name="Freeform 1"/>
          <p:cNvSpPr>
            <a:spLocks noChangeArrowheads="1"/>
          </p:cNvSpPr>
          <p:nvPr userDrawn="1"/>
        </p:nvSpPr>
        <p:spPr bwMode="auto">
          <a:xfrm>
            <a:off x="6749992" y="661850"/>
            <a:ext cx="1782448" cy="183809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lumMod val="85000"/>
            </a:schemeClr>
          </a:solidFill>
          <a:ln>
            <a:noFill/>
          </a:ln>
          <a:effectLst/>
        </p:spPr>
        <p:txBody>
          <a:bodyPr wrap="none" anchor="ctr"/>
          <a:lstStyle/>
          <a:p>
            <a:endParaRPr lang="en-US"/>
          </a:p>
        </p:txBody>
      </p:sp>
      <p:sp>
        <p:nvSpPr>
          <p:cNvPr id="13" name="TextBox 12"/>
          <p:cNvSpPr txBox="1"/>
          <p:nvPr userDrawn="1"/>
        </p:nvSpPr>
        <p:spPr>
          <a:xfrm>
            <a:off x="9468545" y="149403"/>
            <a:ext cx="4320479" cy="7571303"/>
          </a:xfrm>
          <a:prstGeom prst="rect">
            <a:avLst/>
          </a:prstGeom>
          <a:noFill/>
        </p:spPr>
        <p:txBody>
          <a:bodyPr wrap="square" rtlCol="0">
            <a:spAutoFit/>
          </a:bodyPr>
          <a:lstStyle/>
          <a:p>
            <a:r>
              <a:rPr lang="en-US" b="1"/>
              <a:t>How to place an editable</a:t>
            </a:r>
            <a:r>
              <a:rPr lang="en-US" b="1" baseline="0"/>
              <a:t> the voice box shape</a:t>
            </a:r>
          </a:p>
          <a:p>
            <a:pPr marL="342900" indent="-342900">
              <a:buFontTx/>
              <a:buAutoNum type="arabicPeriod"/>
            </a:pPr>
            <a:r>
              <a:rPr lang="en-US" baseline="0"/>
              <a:t>Open up master page that matches the placed slide</a:t>
            </a:r>
          </a:p>
          <a:p>
            <a:pPr marL="800100" lvl="1" indent="-342900">
              <a:buFont typeface="Arial"/>
              <a:buChar char="•"/>
            </a:pPr>
            <a:r>
              <a:rPr lang="en-US" baseline="0"/>
              <a:t>View &gt; Master &gt; Slide Master</a:t>
            </a:r>
          </a:p>
          <a:p>
            <a:pPr marL="342900" indent="-342900">
              <a:buFontTx/>
              <a:buAutoNum type="arabicPeriod"/>
            </a:pPr>
            <a:r>
              <a:rPr lang="en-US" baseline="0"/>
              <a:t>Go to the corresponding master page and copy the voice box shapes</a:t>
            </a:r>
          </a:p>
          <a:p>
            <a:pPr marL="342900" indent="-342900">
              <a:buFontTx/>
              <a:buAutoNum type="arabicPeriod"/>
            </a:pPr>
            <a:r>
              <a:rPr lang="en-US" baseline="0"/>
              <a:t>Close master page view</a:t>
            </a:r>
          </a:p>
          <a:p>
            <a:pPr marL="342900" indent="-342900">
              <a:buFontTx/>
              <a:buAutoNum type="arabicPeriod"/>
            </a:pPr>
            <a:r>
              <a:rPr lang="en-US" baseline="0"/>
              <a:t>Paste voice box shapes onto the presentation page</a:t>
            </a:r>
          </a:p>
          <a:p>
            <a:pPr marL="342900" indent="-342900">
              <a:buFontTx/>
              <a:buAutoNum type="arabicPeriod"/>
            </a:pPr>
            <a:endParaRPr lang="en-US" baseline="0"/>
          </a:p>
          <a:p>
            <a:pPr marL="0" indent="0">
              <a:buFontTx/>
              <a:buNone/>
            </a:pPr>
            <a:r>
              <a:rPr lang="en-US" b="1" baseline="0"/>
              <a:t>How to place an image within the voice box</a:t>
            </a:r>
          </a:p>
          <a:p>
            <a:pPr marL="342900" indent="-342900">
              <a:buFont typeface="+mj-lt"/>
              <a:buAutoNum type="arabicPeriod"/>
            </a:pPr>
            <a:r>
              <a:rPr lang="en-US" baseline="0"/>
              <a:t>Right click on voice box shape and click ‘format shape’</a:t>
            </a:r>
          </a:p>
          <a:p>
            <a:pPr marL="342900" indent="-342900">
              <a:buFont typeface="+mj-lt"/>
              <a:buAutoNum type="arabicPeriod"/>
            </a:pPr>
            <a:r>
              <a:rPr lang="en-US" baseline="0"/>
              <a:t>Select an image: Format shape &gt; Fill &gt; Picture or Texture &gt; Choose Picture</a:t>
            </a:r>
          </a:p>
          <a:p>
            <a:pPr marL="0" indent="0">
              <a:buFont typeface="+mj-lt"/>
              <a:buNone/>
            </a:pPr>
            <a:endParaRPr lang="en-US" baseline="0"/>
          </a:p>
          <a:p>
            <a:pPr marL="0" indent="0">
              <a:buFont typeface="+mj-lt"/>
              <a:buNone/>
            </a:pPr>
            <a:r>
              <a:rPr lang="en-US" b="1" baseline="0"/>
              <a:t>NOTE: </a:t>
            </a:r>
            <a:r>
              <a:rPr lang="en-US" baseline="0"/>
              <a:t>The picture will distort within the voice box. You will need to fix this by the steps below.</a:t>
            </a:r>
          </a:p>
          <a:p>
            <a:pPr marL="342900" indent="-342900">
              <a:buFont typeface="+mj-lt"/>
              <a:buAutoNum type="arabicPeriod"/>
            </a:pPr>
            <a:endParaRPr lang="en-US" baseline="0"/>
          </a:p>
          <a:p>
            <a:pPr marL="0" indent="0">
              <a:buFont typeface="+mj-lt"/>
              <a:buNone/>
            </a:pPr>
            <a:r>
              <a:rPr lang="en-US" b="1" baseline="0"/>
              <a:t>How to correctly scale an image within the voice box</a:t>
            </a:r>
          </a:p>
          <a:p>
            <a:pPr marL="342900" indent="-342900">
              <a:buFont typeface="+mj-lt"/>
              <a:buAutoNum type="arabicPeriod"/>
            </a:pPr>
            <a:r>
              <a:rPr lang="en-US" baseline="0"/>
              <a:t>Go to Format picture &gt; crop &gt; crop to fill</a:t>
            </a:r>
          </a:p>
          <a:p>
            <a:pPr marL="342900" indent="-342900">
              <a:buFont typeface="+mj-lt"/>
              <a:buAutoNum type="arabicPeriod"/>
            </a:pPr>
            <a:r>
              <a:rPr lang="en-US" baseline="0"/>
              <a:t>You can enlarge the photo and position it within the voice box shape to achieve the best crop</a:t>
            </a:r>
          </a:p>
        </p:txBody>
      </p:sp>
      <p:sp>
        <p:nvSpPr>
          <p:cNvPr id="14" name="TextBox 13"/>
          <p:cNvSpPr txBox="1"/>
          <p:nvPr userDrawn="1"/>
        </p:nvSpPr>
        <p:spPr>
          <a:xfrm>
            <a:off x="-4573016" y="149403"/>
            <a:ext cx="4320479" cy="3139321"/>
          </a:xfrm>
          <a:prstGeom prst="rect">
            <a:avLst/>
          </a:prstGeom>
          <a:noFill/>
        </p:spPr>
        <p:txBody>
          <a:bodyPr wrap="square" rtlCol="0">
            <a:spAutoFit/>
          </a:bodyPr>
          <a:lstStyle/>
          <a:p>
            <a:r>
              <a:rPr lang="en-US" b="0" baseline="0"/>
              <a:t>Please ensure that you have the correct fonts installed on your machine to use this presentation correctly.</a:t>
            </a:r>
          </a:p>
          <a:p>
            <a:endParaRPr lang="en-US" b="1" baseline="0"/>
          </a:p>
          <a:p>
            <a:r>
              <a:rPr lang="en-US" b="1" baseline="0"/>
              <a:t>The following fonts are required:</a:t>
            </a:r>
          </a:p>
          <a:p>
            <a:r>
              <a:rPr lang="en-US" b="1" baseline="0"/>
              <a:t>- </a:t>
            </a:r>
            <a:r>
              <a:rPr lang="en-US" b="1" baseline="0" err="1"/>
              <a:t>Roboto</a:t>
            </a:r>
            <a:r>
              <a:rPr lang="en-US" b="1" baseline="0"/>
              <a:t> 2014</a:t>
            </a:r>
          </a:p>
          <a:p>
            <a:pPr marL="285750" indent="-285750">
              <a:buFontTx/>
              <a:buChar char="-"/>
            </a:pPr>
            <a:r>
              <a:rPr lang="en-US" b="1" baseline="0"/>
              <a:t>Felt Tip Roman</a:t>
            </a:r>
          </a:p>
          <a:p>
            <a:pPr marL="285750" indent="-285750">
              <a:buFontTx/>
              <a:buChar char="-"/>
            </a:pPr>
            <a:endParaRPr lang="en-US" b="1" baseline="0"/>
          </a:p>
          <a:p>
            <a:pPr marL="0" indent="0">
              <a:buFontTx/>
              <a:buNone/>
            </a:pPr>
            <a:r>
              <a:rPr lang="en-US" b="0" baseline="0"/>
              <a:t>Please get in contact with Caritas Australia IT or communications team to install the above fonts.</a:t>
            </a:r>
          </a:p>
        </p:txBody>
      </p:sp>
    </p:spTree>
    <p:extLst>
      <p:ext uri="{BB962C8B-B14F-4D97-AF65-F5344CB8AC3E}">
        <p14:creationId xmlns:p14="http://schemas.microsoft.com/office/powerpoint/2010/main" val="290183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no images">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55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75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1 lrg image">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panose="020B0604020202020204" pitchFamily="34" charset="0"/>
              </a:defRPr>
            </a:lvl1pPr>
          </a:lstStyle>
          <a:p>
            <a:r>
              <a:rPr lang="en-US"/>
              <a:t>Click to edit Master title style</a:t>
            </a:r>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2200" cap="all" baseline="0">
                <a:solidFill>
                  <a:srgbClr val="C1333C"/>
                </a:solidFill>
                <a:latin typeface="Arial" panose="020B0604020202020204" pitchFamily="34" charset="0"/>
              </a:defRPr>
            </a:lvl1pPr>
            <a:lvl2pPr marL="0" indent="0">
              <a:spcBef>
                <a:spcPts val="250"/>
              </a:spcBef>
              <a:buFontTx/>
              <a:buNone/>
              <a:defRPr sz="1800">
                <a:solidFill>
                  <a:schemeClr val="tx1"/>
                </a:solidFill>
                <a:latin typeface="Arial" panose="020B0604020202020204" pitchFamily="34" charset="0"/>
              </a:defRPr>
            </a:lvl2pPr>
            <a:lvl3pPr marL="0" indent="-180000">
              <a:spcBef>
                <a:spcPts val="250"/>
              </a:spcBef>
              <a:buFont typeface="Arial"/>
              <a:buChar char="•"/>
              <a:defRPr sz="1800">
                <a:solidFill>
                  <a:schemeClr val="tx1"/>
                </a:solidFill>
                <a:latin typeface="Arial" panose="020B0604020202020204" pitchFamily="34" charset="0"/>
              </a:defRPr>
            </a:lvl3pPr>
            <a:lvl4pPr marL="432000" indent="-228600">
              <a:spcBef>
                <a:spcPts val="250"/>
              </a:spcBef>
              <a:buFont typeface="Arial"/>
              <a:buChar char="•"/>
              <a:defRPr sz="1800">
                <a:solidFill>
                  <a:schemeClr val="tx1"/>
                </a:solidFill>
                <a:latin typeface="Arial" panose="020B0604020202020204" pitchFamily="34" charset="0"/>
              </a:defRPr>
            </a:lvl4pPr>
            <a:lvl5pPr marL="594000" indent="-180000">
              <a:spcBef>
                <a:spcPts val="250"/>
              </a:spcBef>
              <a:buFont typeface="Arial"/>
              <a:buChar char="•"/>
              <a:defRPr sz="180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Tree>
    <p:extLst>
      <p:ext uri="{BB962C8B-B14F-4D97-AF65-F5344CB8AC3E}">
        <p14:creationId xmlns:p14="http://schemas.microsoft.com/office/powerpoint/2010/main" val="2980557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453041"/>
      </p:ext>
    </p:extLst>
  </p:cSld>
  <p:clrMap bg1="lt1" tx1="dk1" bg2="lt2" tx2="dk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29.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20.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caritas.org.au/docs/primary-school-resources/women-development---primary-activities.doc" TargetMode="External"/><Relationship Id="rId7" Type="http://schemas.openxmlformats.org/officeDocument/2006/relationships/hyperlink" Target="http://www.caritas.org.au/docs/default-source/secondary-school-resources/iwd-reflection-2018.pptx"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hyperlink" Target="http://www.caritas.org.au/docs/secondary-school-resources/women-development---secondary-activities.doc" TargetMode="External"/><Relationship Id="rId10" Type="http://schemas.openxmlformats.org/officeDocument/2006/relationships/image" Target="../media/image41.png"/><Relationship Id="rId4" Type="http://schemas.openxmlformats.org/officeDocument/2006/relationships/image" Target="../media/image38.jpeg"/><Relationship Id="rId9" Type="http://schemas.openxmlformats.org/officeDocument/2006/relationships/hyperlink" Target="http://www.caritas.org.au/docs/default-source/secondary-school-resources/international-womens-day.pptx?sfvrsn=49b60388_26?Download=tru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uis.unesco.org/sites/default/files/documents/fs38-50th-anniversary-of-international-literacy-day-literacy-rates-are-on-the-rise-but-millions-remain-illiterate-2016-en.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rgbClr val="6E3A6E"/>
                </a:solidFill>
                <a:cs typeface="Arial" panose="020B0604020202020204" pitchFamily="34" charset="0"/>
              </a:rPr>
              <a:t>A note to</a:t>
            </a:r>
            <a:r>
              <a:rPr lang="en-AU" sz="4000" dirty="0">
                <a:solidFill>
                  <a:srgbClr val="6E3A6E"/>
                </a:solidFill>
                <a:cs typeface="Arial"/>
              </a:rPr>
              <a:t> teachers</a:t>
            </a:r>
            <a:endParaRPr lang="en-US" dirty="0">
              <a:solidFill>
                <a:srgbClr val="6E3A6E"/>
              </a:solidFill>
              <a:cs typeface="Arial"/>
            </a:endParaRPr>
          </a:p>
        </p:txBody>
      </p:sp>
      <p:sp>
        <p:nvSpPr>
          <p:cNvPr id="4" name="Text Placeholder 3">
            <a:extLst>
              <a:ext uri="{FF2B5EF4-FFF2-40B4-BE49-F238E27FC236}">
                <a16:creationId xmlns="" xmlns:a16="http://schemas.microsoft.com/office/drawing/2014/main" id="{6A13BE48-C6A4-48BF-9EC3-EDC0905FC496}"/>
              </a:ext>
            </a:extLst>
          </p:cNvPr>
          <p:cNvSpPr>
            <a:spLocks noGrp="1"/>
          </p:cNvSpPr>
          <p:nvPr>
            <p:ph type="body" sz="quarter" idx="10"/>
          </p:nvPr>
        </p:nvSpPr>
        <p:spPr>
          <a:xfrm>
            <a:off x="503238" y="1320069"/>
            <a:ext cx="7956748" cy="1468437"/>
          </a:xfrm>
        </p:spPr>
        <p:txBody>
          <a:bodyPr/>
          <a:lstStyle/>
          <a:p>
            <a:pPr lvl="0"/>
            <a:r>
              <a:rPr lang="en-AU" sz="1600" cap="none" dirty="0">
                <a:solidFill>
                  <a:srgbClr val="000000"/>
                </a:solidFill>
                <a:cs typeface="Arial"/>
              </a:rPr>
              <a:t>This PowerPoint highlights some challenges and inequalities faced by women around the world. </a:t>
            </a:r>
          </a:p>
          <a:p>
            <a:pPr lvl="0"/>
            <a:endParaRPr lang="en-AU" sz="1600" cap="none" dirty="0">
              <a:solidFill>
                <a:srgbClr val="000000"/>
              </a:solidFill>
              <a:cs typeface="Arial"/>
            </a:endParaRPr>
          </a:p>
          <a:p>
            <a:pPr lvl="0"/>
            <a:r>
              <a:rPr lang="en-AU" sz="1600" b="1" cap="none" dirty="0">
                <a:solidFill>
                  <a:srgbClr val="000000"/>
                </a:solidFill>
                <a:cs typeface="Arial"/>
              </a:rPr>
              <a:t>Please note: </a:t>
            </a:r>
            <a:endParaRPr lang="en-AU" sz="1600" cap="none" dirty="0">
              <a:solidFill>
                <a:srgbClr val="000000"/>
              </a:solidFill>
              <a:cs typeface="Arial"/>
            </a:endParaRPr>
          </a:p>
          <a:p>
            <a:pPr marL="285750" indent="-285750">
              <a:buFont typeface="Arial" panose="020B0604020202020204" pitchFamily="34" charset="0"/>
              <a:buChar char="•"/>
            </a:pPr>
            <a:r>
              <a:rPr lang="en-AU" sz="1600" cap="none" dirty="0" smtClean="0">
                <a:solidFill>
                  <a:schemeClr val="tx1"/>
                </a:solidFill>
                <a:ea typeface="Roboto" pitchFamily="2" charset="0"/>
                <a:cs typeface="Arial" panose="020B0604020202020204" pitchFamily="34" charset="0"/>
              </a:rPr>
              <a:t>It </a:t>
            </a:r>
            <a:r>
              <a:rPr lang="en-AU" sz="1600" cap="none" dirty="0">
                <a:solidFill>
                  <a:schemeClr val="tx1"/>
                </a:solidFill>
                <a:ea typeface="Roboto" pitchFamily="2" charset="0"/>
                <a:cs typeface="Arial" panose="020B0604020202020204" pitchFamily="34" charset="0"/>
              </a:rPr>
              <a:t>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p>
          <a:p>
            <a:pPr marL="285750" lvl="0" indent="-285750">
              <a:buFont typeface="Arial" panose="020B0604020202020204" pitchFamily="34" charset="0"/>
              <a:buChar char="•"/>
            </a:pPr>
            <a:r>
              <a:rPr lang="en-AU" sz="1600" cap="none" dirty="0">
                <a:solidFill>
                  <a:srgbClr val="000000"/>
                </a:solidFill>
                <a:cs typeface="Arial"/>
              </a:rPr>
              <a:t>There are links to additional information in the ‘Notes’ section of some of the slides.</a:t>
            </a:r>
          </a:p>
          <a:p>
            <a:pPr marL="285750" lvl="0" indent="-285750">
              <a:buFont typeface="Arial" panose="020B0604020202020204" pitchFamily="34" charset="0"/>
              <a:buChar char="•"/>
            </a:pPr>
            <a:r>
              <a:rPr lang="en-AU" sz="1600" cap="none" dirty="0">
                <a:solidFill>
                  <a:srgbClr val="000000"/>
                </a:solidFill>
                <a:cs typeface="Arial"/>
              </a:rPr>
              <a:t>There are links to additional classroom resources and an International Women’s Day prayer at the end of this presentation.</a:t>
            </a:r>
          </a:p>
          <a:p>
            <a:pPr marL="285750" lvl="0" indent="-285750">
              <a:buFont typeface="Arial" panose="020B0604020202020204" pitchFamily="34" charset="0"/>
              <a:buChar char="•"/>
            </a:pPr>
            <a:r>
              <a:rPr lang="en-AU" sz="1600" cap="none" dirty="0">
                <a:solidFill>
                  <a:srgbClr val="000000"/>
                </a:solidFill>
                <a:cs typeface="Arial"/>
              </a:rPr>
              <a:t>For copyright information, please see the ‘Notes’ section of this slide.</a:t>
            </a:r>
          </a:p>
        </p:txBody>
      </p:sp>
    </p:spTree>
    <p:extLst>
      <p:ext uri="{BB962C8B-B14F-4D97-AF65-F5344CB8AC3E}">
        <p14:creationId xmlns:p14="http://schemas.microsoft.com/office/powerpoint/2010/main" val="392562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7430" t="763" r="1144" b="-763"/>
          <a:stretch/>
        </p:blipFill>
        <p:spPr>
          <a:xfrm>
            <a:off x="4547286" y="1495169"/>
            <a:ext cx="3954163" cy="3237470"/>
          </a:xfrm>
          <a:prstGeom prst="rect">
            <a:avLst/>
          </a:prstGeom>
        </p:spPr>
      </p:pic>
      <p:sp>
        <p:nvSpPr>
          <p:cNvPr id="2" name="Title 1"/>
          <p:cNvSpPr>
            <a:spLocks noGrp="1"/>
          </p:cNvSpPr>
          <p:nvPr>
            <p:ph type="title"/>
          </p:nvPr>
        </p:nvSpPr>
        <p:spPr/>
        <p:txBody>
          <a:bodyPr/>
          <a:lstStyle/>
          <a:p>
            <a:r>
              <a:rPr lang="en-AU" sz="600"/>
              <a:t/>
            </a:r>
            <a:br>
              <a:rPr lang="en-AU" sz="600"/>
            </a:br>
            <a:r>
              <a:rPr lang="en-AU" sz="3600">
                <a:solidFill>
                  <a:srgbClr val="6E3A6E"/>
                </a:solidFill>
              </a:rPr>
              <a:t>In Australia</a:t>
            </a:r>
          </a:p>
        </p:txBody>
      </p:sp>
      <p:sp>
        <p:nvSpPr>
          <p:cNvPr id="4" name="Text Placeholder 3"/>
          <p:cNvSpPr>
            <a:spLocks noGrp="1"/>
          </p:cNvSpPr>
          <p:nvPr>
            <p:ph type="body" sz="quarter" idx="11"/>
          </p:nvPr>
        </p:nvSpPr>
        <p:spPr>
          <a:xfrm>
            <a:off x="4588169" y="4797152"/>
            <a:ext cx="3908130" cy="470845"/>
          </a:xfrm>
        </p:spPr>
        <p:txBody>
          <a:bodyPr/>
          <a:lstStyle/>
          <a:p>
            <a:r>
              <a:rPr lang="en-AU" sz="1000" dirty="0">
                <a:solidFill>
                  <a:schemeClr val="tx1"/>
                </a:solidFill>
              </a:rPr>
              <a:t>Dialysis patient Rosie paints while spending time at the Purple House. Patients quite often paint to pass the time and as a social outlet. </a:t>
            </a:r>
            <a:r>
              <a:rPr lang="en-AU" sz="1000" dirty="0" smtClean="0">
                <a:solidFill>
                  <a:schemeClr val="tx1"/>
                </a:solidFill>
              </a:rPr>
              <a:t>Photo </a:t>
            </a:r>
            <a:r>
              <a:rPr lang="en-AU" sz="1000" dirty="0">
                <a:solidFill>
                  <a:schemeClr val="tx1"/>
                </a:solidFill>
              </a:rPr>
              <a:t>C</a:t>
            </a:r>
            <a:r>
              <a:rPr lang="en-AU" sz="1000" dirty="0" smtClean="0">
                <a:solidFill>
                  <a:schemeClr val="tx1"/>
                </a:solidFill>
              </a:rPr>
              <a:t>redit</a:t>
            </a:r>
            <a:r>
              <a:rPr lang="en-AU" sz="1000" dirty="0">
                <a:solidFill>
                  <a:schemeClr val="tx1"/>
                </a:solidFill>
              </a:rPr>
              <a:t>: </a:t>
            </a:r>
            <a:r>
              <a:rPr lang="en-AU" sz="1000" dirty="0" smtClean="0">
                <a:solidFill>
                  <a:schemeClr val="tx1"/>
                </a:solidFill>
              </a:rPr>
              <a:t>Emma Murray</a:t>
            </a:r>
            <a:endParaRPr lang="en-AU" sz="1000" dirty="0">
              <a:solidFill>
                <a:schemeClr val="tx1"/>
              </a:solidFill>
            </a:endParaRPr>
          </a:p>
          <a:p>
            <a:endParaRPr lang="en-AU" dirty="0">
              <a:latin typeface="Arial" panose="020B0604020202020204" pitchFamily="34" charset="0"/>
              <a:ea typeface="Roboto Medium" panose="02000000000000000000" pitchFamily="2" charset="0"/>
              <a:cs typeface="Arial" panose="020B0604020202020204" pitchFamily="34" charset="0"/>
            </a:endParaRPr>
          </a:p>
        </p:txBody>
      </p:sp>
      <p:sp>
        <p:nvSpPr>
          <p:cNvPr id="5" name="TextBox 4"/>
          <p:cNvSpPr txBox="1"/>
          <p:nvPr/>
        </p:nvSpPr>
        <p:spPr>
          <a:xfrm>
            <a:off x="539553" y="1340768"/>
            <a:ext cx="4007734" cy="3816429"/>
          </a:xfrm>
          <a:prstGeom prst="rect">
            <a:avLst/>
          </a:prstGeom>
          <a:noFill/>
        </p:spPr>
        <p:txBody>
          <a:bodyPr wrap="square" rtlCol="0" anchor="t">
            <a:spAutoFit/>
          </a:bodyPr>
          <a:lstStyle/>
          <a:p>
            <a:pPr lvl="0"/>
            <a:r>
              <a:rPr lang="en-AU" sz="3200" dirty="0">
                <a:solidFill>
                  <a:srgbClr val="6E3A6E"/>
                </a:solidFill>
                <a:latin typeface="Arial" panose="020B0604020202020204" pitchFamily="34" charset="0"/>
                <a:ea typeface="Roboto Medium" panose="02000000000000000000" pitchFamily="2" charset="0"/>
                <a:cs typeface="Arial" panose="020B0604020202020204" pitchFamily="34" charset="0"/>
              </a:rPr>
              <a:t>Life expectancy </a:t>
            </a:r>
            <a:r>
              <a:rPr lang="en-AU" sz="3200" dirty="0">
                <a:latin typeface="Arial" panose="020B0604020202020204" pitchFamily="34" charset="0"/>
                <a:ea typeface="Roboto Medium" panose="02000000000000000000" pitchFamily="2" charset="0"/>
                <a:cs typeface="Arial" panose="020B0604020202020204" pitchFamily="34" charset="0"/>
              </a:rPr>
              <a:t>for Aboriginal and Torres Strait Islander women is 73.7 years, </a:t>
            </a:r>
            <a:r>
              <a:rPr lang="en-AU" sz="3200" dirty="0">
                <a:solidFill>
                  <a:srgbClr val="6E3A6E"/>
                </a:solidFill>
                <a:latin typeface="Arial" panose="020B0604020202020204" pitchFamily="34" charset="0"/>
                <a:ea typeface="Roboto Medium" panose="02000000000000000000" pitchFamily="2" charset="0"/>
                <a:cs typeface="Arial" panose="020B0604020202020204" pitchFamily="34" charset="0"/>
              </a:rPr>
              <a:t>9.5 years less than non-Indigenous women.</a:t>
            </a:r>
            <a:endParaRPr lang="en-US" sz="3200" dirty="0">
              <a:solidFill>
                <a:srgbClr val="6E3A6E"/>
              </a:solidFill>
              <a:latin typeface="Arial" panose="020B0604020202020204" pitchFamily="34" charset="0"/>
              <a:ea typeface="Roboto Medium" panose="02000000000000000000" pitchFamily="2" charset="0"/>
              <a:cs typeface="Arial" panose="020B0604020202020204" pitchFamily="34" charset="0"/>
            </a:endParaRPr>
          </a:p>
          <a:p>
            <a:endParaRPr lang="en-AU" dirty="0"/>
          </a:p>
        </p:txBody>
      </p:sp>
    </p:spTree>
    <p:extLst>
      <p:ext uri="{BB962C8B-B14F-4D97-AF65-F5344CB8AC3E}">
        <p14:creationId xmlns:p14="http://schemas.microsoft.com/office/powerpoint/2010/main" val="404886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4800">
                <a:solidFill>
                  <a:srgbClr val="6E3A6E"/>
                </a:solidFill>
              </a:rPr>
              <a:t>Caritas Australia</a:t>
            </a:r>
            <a:r>
              <a:rPr lang="en-US">
                <a:solidFill>
                  <a:schemeClr val="tx1"/>
                </a:solidFill>
              </a:rPr>
              <a:t/>
            </a:r>
            <a:br>
              <a:rPr lang="en-US">
                <a:solidFill>
                  <a:schemeClr val="tx1"/>
                </a:solidFill>
              </a:rPr>
            </a:br>
            <a:r>
              <a:rPr lang="en-AU" sz="3600"/>
              <a:t>	</a:t>
            </a:r>
          </a:p>
        </p:txBody>
      </p:sp>
      <p:sp>
        <p:nvSpPr>
          <p:cNvPr id="6" name="Freeform 1"/>
          <p:cNvSpPr>
            <a:spLocks noChangeArrowheads="1"/>
          </p:cNvSpPr>
          <p:nvPr/>
        </p:nvSpPr>
        <p:spPr bwMode="auto">
          <a:xfrm>
            <a:off x="2549525" y="2160929"/>
            <a:ext cx="4779962" cy="351313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pPr algn="ctr"/>
            <a:endParaRPr lang="en-US"/>
          </a:p>
        </p:txBody>
      </p:sp>
      <p:sp>
        <p:nvSpPr>
          <p:cNvPr id="8" name="Freeform 1">
            <a:extLst>
              <a:ext uri="{FF2B5EF4-FFF2-40B4-BE49-F238E27FC236}">
                <a16:creationId xmlns="" xmlns:a16="http://schemas.microsoft.com/office/drawing/2014/main" id="{F0E0C355-C9FC-4AFF-BBBB-C12020211E66}"/>
              </a:ext>
            </a:extLst>
          </p:cNvPr>
          <p:cNvSpPr>
            <a:spLocks noChangeArrowheads="1"/>
          </p:cNvSpPr>
          <p:nvPr/>
        </p:nvSpPr>
        <p:spPr bwMode="auto">
          <a:xfrm>
            <a:off x="1343025" y="1457325"/>
            <a:ext cx="1788669" cy="636929"/>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pPr algn="ctr"/>
            <a:endParaRPr lang="en-US"/>
          </a:p>
        </p:txBody>
      </p:sp>
      <p:sp>
        <p:nvSpPr>
          <p:cNvPr id="5" name="TextBox 4">
            <a:extLst>
              <a:ext uri="{FF2B5EF4-FFF2-40B4-BE49-F238E27FC236}">
                <a16:creationId xmlns="" xmlns:a16="http://schemas.microsoft.com/office/drawing/2014/main" id="{90663E21-581A-4F3E-9E51-278273A80253}"/>
              </a:ext>
            </a:extLst>
          </p:cNvPr>
          <p:cNvSpPr txBox="1"/>
          <p:nvPr/>
        </p:nvSpPr>
        <p:spPr>
          <a:xfrm>
            <a:off x="1465665" y="1524000"/>
            <a:ext cx="151762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Arial"/>
                <a:cs typeface="Arial"/>
              </a:rPr>
              <a:t>Our Vision</a:t>
            </a:r>
          </a:p>
        </p:txBody>
      </p:sp>
      <p:pic>
        <p:nvPicPr>
          <p:cNvPr id="3" name="Picture 2"/>
          <p:cNvPicPr>
            <a:picLocks noChangeAspect="1"/>
          </p:cNvPicPr>
          <p:nvPr/>
        </p:nvPicPr>
        <p:blipFill>
          <a:blip r:embed="rId3"/>
          <a:stretch>
            <a:fillRect/>
          </a:stretch>
        </p:blipFill>
        <p:spPr>
          <a:xfrm>
            <a:off x="2625010" y="2289320"/>
            <a:ext cx="4628992" cy="3368418"/>
          </a:xfrm>
          <a:prstGeom prst="rect">
            <a:avLst/>
          </a:prstGeom>
        </p:spPr>
      </p:pic>
    </p:spTree>
    <p:extLst>
      <p:ext uri="{BB962C8B-B14F-4D97-AF65-F5344CB8AC3E}">
        <p14:creationId xmlns:p14="http://schemas.microsoft.com/office/powerpoint/2010/main" val="221858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Freeform 5">
            <a:extLst>
              <a:ext uri="{FF2B5EF4-FFF2-40B4-BE49-F238E27FC236}">
                <a16:creationId xmlns="" xmlns:a16="http://schemas.microsoft.com/office/drawing/2014/main" id="{4E04E376-4EAF-46C1-AA66-3849EB2D0ED0}"/>
              </a:ext>
            </a:extLst>
          </p:cNvPr>
          <p:cNvSpPr>
            <a:spLocks/>
          </p:cNvSpPr>
          <p:nvPr/>
        </p:nvSpPr>
        <p:spPr bwMode="auto">
          <a:xfrm>
            <a:off x="5058415" y="1998445"/>
            <a:ext cx="3762058" cy="356560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3" cstate="screen">
              <a:extLst>
                <a:ext uri="{28A0092B-C50C-407E-A947-70E740481C1C}">
                  <a14:useLocalDpi xmlns:a14="http://schemas.microsoft.com/office/drawing/2010/main"/>
                </a:ext>
              </a:extLst>
            </a:blip>
            <a:srcRect/>
            <a:stretch>
              <a:fillRect t="270"/>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9" y="260648"/>
            <a:ext cx="8568952" cy="1208552"/>
          </a:xfrm>
          <a:prstGeom prst="rect">
            <a:avLst/>
          </a:prstGeom>
        </p:spPr>
      </p:pic>
      <p:sp>
        <p:nvSpPr>
          <p:cNvPr id="5" name="Text Placeholder 1"/>
          <p:cNvSpPr>
            <a:spLocks noGrp="1"/>
          </p:cNvSpPr>
          <p:nvPr>
            <p:ph type="body" sz="quarter" idx="11"/>
          </p:nvPr>
        </p:nvSpPr>
        <p:spPr>
          <a:xfrm>
            <a:off x="5102167" y="5635401"/>
            <a:ext cx="3674553" cy="386545"/>
          </a:xfrm>
        </p:spPr>
        <p:txBody>
          <a:bodyPr/>
          <a:lstStyle/>
          <a:p>
            <a:r>
              <a:rPr lang="en-AU" sz="900" dirty="0"/>
              <a:t>Thandolwayo outside her home holding a 5 litre water container she uses to collect water. </a:t>
            </a:r>
            <a:r>
              <a:rPr lang="en-AU" sz="900" dirty="0" smtClean="0"/>
              <a:t>Photo </a:t>
            </a:r>
            <a:r>
              <a:rPr lang="en-AU" sz="900" dirty="0"/>
              <a:t>C</a:t>
            </a:r>
            <a:r>
              <a:rPr lang="en-AU" sz="900" dirty="0" smtClean="0"/>
              <a:t>redit: Richard Wainwright.</a:t>
            </a:r>
            <a:endParaRPr lang="en-US" sz="900" dirty="0"/>
          </a:p>
        </p:txBody>
      </p:sp>
      <p:sp>
        <p:nvSpPr>
          <p:cNvPr id="7" name="Text Placeholder 3"/>
          <p:cNvSpPr>
            <a:spLocks noGrp="1"/>
          </p:cNvSpPr>
          <p:nvPr>
            <p:ph type="body" sz="quarter" idx="10"/>
          </p:nvPr>
        </p:nvSpPr>
        <p:spPr>
          <a:xfrm>
            <a:off x="395536" y="6046366"/>
            <a:ext cx="4416926" cy="365710"/>
          </a:xfrm>
        </p:spPr>
        <p:txBody>
          <a:bodyPr/>
          <a:lstStyle/>
          <a:p>
            <a:r>
              <a:rPr lang="en-US" dirty="0" smtClean="0"/>
              <a:t> </a:t>
            </a:r>
            <a:endParaRPr lang="en-US" dirty="0"/>
          </a:p>
        </p:txBody>
      </p:sp>
      <p:pic>
        <p:nvPicPr>
          <p:cNvPr id="2" name="Picture 1" descr="CA3528_PPT_final caritas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43" name="Title 2"/>
          <p:cNvSpPr txBox="1">
            <a:spLocks/>
          </p:cNvSpPr>
          <p:nvPr/>
        </p:nvSpPr>
        <p:spPr>
          <a:xfrm>
            <a:off x="987298" y="471036"/>
            <a:ext cx="7280758" cy="71235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noFill/>
                </a:ln>
                <a:solidFill>
                  <a:srgbClr val="0C6263"/>
                </a:solidFill>
                <a:effectLst/>
                <a:uLnTx/>
                <a:uFillTx/>
                <a:latin typeface="Arial"/>
                <a:ea typeface="+mj-ea"/>
                <a:cs typeface="Arial"/>
              </a:rPr>
              <a:t>Thandolwayo, zimbabwe</a:t>
            </a:r>
            <a:endParaRPr kumimoji="0" lang="en-US" sz="4000" b="1" i="0" u="none" strike="noStrike" kern="1200" cap="all" spc="0" normalizeH="0" baseline="0" noProof="0" dirty="0">
              <a:ln>
                <a:noFill/>
              </a:ln>
              <a:solidFill>
                <a:srgbClr val="0C6263"/>
              </a:solidFill>
              <a:effectLst/>
              <a:uLnTx/>
              <a:uFillTx/>
              <a:latin typeface="Arial"/>
              <a:ea typeface="+mj-ea"/>
              <a:cs typeface="Arial"/>
            </a:endParaRPr>
          </a:p>
        </p:txBody>
      </p:sp>
      <p:sp>
        <p:nvSpPr>
          <p:cNvPr id="8" name="Rectangle 7"/>
          <p:cNvSpPr/>
          <p:nvPr/>
        </p:nvSpPr>
        <p:spPr>
          <a:xfrm>
            <a:off x="540898" y="2301659"/>
            <a:ext cx="4476591" cy="3458896"/>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Life wasn’t easy for twelve-year-old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Thandolwayo. Every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morning she would walk seven kilometres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to collect water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for her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family from the river. </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Thandolwayo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would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then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go to school feeling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very tired.</a:t>
            </a:r>
            <a:endParaRPr kumimoji="0" lang="en-AU"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p:cNvSpPr/>
          <p:nvPr/>
        </p:nvSpPr>
        <p:spPr>
          <a:xfrm>
            <a:off x="540898" y="1310549"/>
            <a:ext cx="827957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C71"/>
                </a:solidFill>
                <a:effectLst/>
                <a:uLnTx/>
                <a:uFillTx/>
                <a:latin typeface="Arial"/>
                <a:ea typeface="+mn-ea"/>
                <a:cs typeface="+mn-cs"/>
              </a:rPr>
              <a:t>Thandolwayo’s </a:t>
            </a:r>
            <a:r>
              <a:rPr kumimoji="0" lang="en-US" sz="2400" b="0" i="0" u="none" strike="noStrike" kern="1200" cap="none" spc="0" normalizeH="0" baseline="0" noProof="0" dirty="0" smtClean="0">
                <a:ln>
                  <a:noFill/>
                </a:ln>
                <a:solidFill>
                  <a:srgbClr val="006C71"/>
                </a:solidFill>
                <a:effectLst/>
                <a:uLnTx/>
                <a:uFillTx/>
                <a:latin typeface="Arial"/>
                <a:ea typeface="+mn-ea"/>
                <a:cs typeface="+mn-cs"/>
              </a:rPr>
              <a:t>life has changed since her community got a water tap in her village. </a:t>
            </a:r>
            <a:endParaRPr kumimoji="0" lang="en-AU" sz="2400" b="0" i="0" u="none" strike="noStrike" kern="1200" cap="none" spc="0" normalizeH="0" baseline="0" noProof="0" dirty="0">
              <a:ln>
                <a:noFill/>
              </a:ln>
              <a:solidFill>
                <a:srgbClr val="83C4F0"/>
              </a:solidFill>
              <a:effectLst/>
              <a:uLnTx/>
              <a:uFillTx/>
              <a:latin typeface="Arial"/>
              <a:ea typeface="+mn-ea"/>
              <a:cs typeface="+mn-cs"/>
            </a:endParaRPr>
          </a:p>
        </p:txBody>
      </p:sp>
    </p:spTree>
    <p:extLst>
      <p:ext uri="{BB962C8B-B14F-4D97-AF65-F5344CB8AC3E}">
        <p14:creationId xmlns:p14="http://schemas.microsoft.com/office/powerpoint/2010/main" val="1515784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 xmlns:a16="http://schemas.microsoft.com/office/drawing/2014/main" id="{4E04E376-4EAF-46C1-AA66-3849EB2D0ED0}"/>
              </a:ext>
            </a:extLst>
          </p:cNvPr>
          <p:cNvSpPr>
            <a:spLocks/>
          </p:cNvSpPr>
          <p:nvPr/>
        </p:nvSpPr>
        <p:spPr bwMode="auto">
          <a:xfrm>
            <a:off x="5119203" y="1716816"/>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529" y="260648"/>
            <a:ext cx="8568952" cy="1208552"/>
          </a:xfrm>
          <a:prstGeom prst="rect">
            <a:avLst/>
          </a:prstGeom>
        </p:spPr>
      </p:pic>
      <p:sp>
        <p:nvSpPr>
          <p:cNvPr id="5" name="Text Placeholder 1"/>
          <p:cNvSpPr>
            <a:spLocks noGrp="1"/>
          </p:cNvSpPr>
          <p:nvPr>
            <p:ph type="body" sz="quarter" idx="11"/>
          </p:nvPr>
        </p:nvSpPr>
        <p:spPr>
          <a:xfrm>
            <a:off x="5106768" y="5280535"/>
            <a:ext cx="3683098" cy="470845"/>
          </a:xfrm>
        </p:spPr>
        <p:txBody>
          <a:bodyPr/>
          <a:lstStyle/>
          <a:p>
            <a:r>
              <a:rPr lang="en-AU" sz="900" dirty="0"/>
              <a:t>Thandolwayo drinks from the newly installed solar powered piped water system. Before the pipe was installed she would often get sick and miss school from illness and being tired from collecting water. </a:t>
            </a:r>
            <a:r>
              <a:rPr lang="en-AU" sz="900" dirty="0" smtClean="0"/>
              <a:t>Photo Credit: Richard Wainwright. </a:t>
            </a:r>
            <a:endParaRPr lang="en-US" sz="900" b="1" dirty="0"/>
          </a:p>
        </p:txBody>
      </p:sp>
      <p:pic>
        <p:nvPicPr>
          <p:cNvPr id="2" name="Picture 1" descr="CA3528_PPT_final caritas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43" name="Title 2"/>
          <p:cNvSpPr txBox="1">
            <a:spLocks/>
          </p:cNvSpPr>
          <p:nvPr/>
        </p:nvSpPr>
        <p:spPr>
          <a:xfrm>
            <a:off x="987298" y="471036"/>
            <a:ext cx="7280758" cy="71235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noFill/>
                </a:ln>
                <a:solidFill>
                  <a:srgbClr val="0C6263"/>
                </a:solidFill>
                <a:effectLst/>
                <a:uLnTx/>
                <a:uFillTx/>
                <a:latin typeface="Arial"/>
                <a:ea typeface="+mj-ea"/>
                <a:cs typeface="Arial"/>
              </a:rPr>
              <a:t>Thandolwayo, zimbabwe</a:t>
            </a:r>
            <a:endParaRPr kumimoji="0" lang="en-US" sz="4000" b="1" i="0" u="none" strike="noStrike" kern="1200" cap="all" spc="0" normalizeH="0" baseline="0" noProof="0" dirty="0">
              <a:ln>
                <a:noFill/>
              </a:ln>
              <a:solidFill>
                <a:srgbClr val="0C6263"/>
              </a:solidFill>
              <a:effectLst/>
              <a:uLnTx/>
              <a:uFillTx/>
              <a:latin typeface="Arial"/>
              <a:ea typeface="+mj-ea"/>
              <a:cs typeface="Arial"/>
            </a:endParaRPr>
          </a:p>
        </p:txBody>
      </p:sp>
      <p:sp>
        <p:nvSpPr>
          <p:cNvPr id="8" name="Rectangle 7"/>
          <p:cNvSpPr/>
          <p:nvPr/>
        </p:nvSpPr>
        <p:spPr>
          <a:xfrm>
            <a:off x="528475" y="1575832"/>
            <a:ext cx="4403565"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a:ea typeface="+mn-ea"/>
                <a:cs typeface="+mn-cs"/>
              </a:rPr>
              <a:t>It was hard for her to listen and learn at school when she was so tired and sick from drinking unclean water.</a:t>
            </a:r>
            <a:r>
              <a:rPr kumimoji="0" lang="en-AU" sz="2400" b="0" i="0" u="none" strike="noStrike" kern="1200" cap="none" spc="0" normalizeH="0" baseline="0" noProof="0" dirty="0">
                <a:ln>
                  <a:noFill/>
                </a:ln>
                <a:solidFill>
                  <a:srgbClr val="000000"/>
                </a:solidFill>
                <a:effectLst/>
                <a:uLnTx/>
                <a:uFillTx/>
                <a:latin typeface="Arial"/>
                <a:ea typeface="+mn-ea"/>
                <a:cs typeface="+mn-cs"/>
              </a:rPr>
              <a:t> </a:t>
            </a:r>
            <a:endParaRPr kumimoji="0" lang="en-AU"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a:ea typeface="+mn-ea"/>
                <a:cs typeface="+mn-cs"/>
              </a:rPr>
              <a:t>Thandolwayo’s community worked together with Caritas to get </a:t>
            </a:r>
            <a:r>
              <a:rPr kumimoji="0" lang="en-AU" sz="2400" b="0" i="0" u="none" strike="noStrike" kern="1200" cap="none" spc="0" normalizeH="0" baseline="0" noProof="0" dirty="0">
                <a:ln>
                  <a:noFill/>
                </a:ln>
                <a:solidFill>
                  <a:srgbClr val="000000"/>
                </a:solidFill>
                <a:effectLst/>
                <a:uLnTx/>
                <a:uFillTx/>
                <a:latin typeface="Arial"/>
                <a:ea typeface="+mn-ea"/>
                <a:cs typeface="+mn-cs"/>
              </a:rPr>
              <a:t> </a:t>
            </a:r>
            <a:r>
              <a:rPr kumimoji="0" lang="en-AU" sz="2400" b="0" i="0" u="none" strike="noStrike" kern="1200" cap="none" spc="0" normalizeH="0" baseline="0" noProof="0" dirty="0" smtClean="0">
                <a:ln>
                  <a:noFill/>
                </a:ln>
                <a:solidFill>
                  <a:srgbClr val="000000"/>
                </a:solidFill>
                <a:effectLst/>
                <a:uLnTx/>
                <a:uFillTx/>
                <a:latin typeface="Arial"/>
                <a:ea typeface="+mn-ea"/>
                <a:cs typeface="+mn-cs"/>
              </a:rPr>
              <a:t>a tap with clean water in the village. </a:t>
            </a:r>
            <a:endParaRPr kumimoji="0" lang="en-AU"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p:cNvPicPr>
            <a:picLocks noChangeAspect="1"/>
          </p:cNvPicPr>
          <p:nvPr/>
        </p:nvPicPr>
        <p:blipFill>
          <a:blip r:embed="rId7"/>
          <a:stretch>
            <a:fillRect/>
          </a:stretch>
        </p:blipFill>
        <p:spPr>
          <a:xfrm>
            <a:off x="528475" y="5062138"/>
            <a:ext cx="4334632" cy="1609483"/>
          </a:xfrm>
          <a:prstGeom prst="rect">
            <a:avLst/>
          </a:prstGeom>
        </p:spPr>
      </p:pic>
    </p:spTree>
    <p:extLst>
      <p:ext uri="{BB962C8B-B14F-4D97-AF65-F5344CB8AC3E}">
        <p14:creationId xmlns:p14="http://schemas.microsoft.com/office/powerpoint/2010/main" val="912517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9" y="260648"/>
            <a:ext cx="8568952" cy="1208552"/>
          </a:xfrm>
          <a:prstGeom prst="rect">
            <a:avLst/>
          </a:prstGeom>
        </p:spPr>
      </p:pic>
      <p:sp>
        <p:nvSpPr>
          <p:cNvPr id="5" name="Text Placeholder 1"/>
          <p:cNvSpPr>
            <a:spLocks noGrp="1"/>
          </p:cNvSpPr>
          <p:nvPr>
            <p:ph type="body" sz="quarter" idx="11"/>
          </p:nvPr>
        </p:nvSpPr>
        <p:spPr>
          <a:xfrm>
            <a:off x="5077133" y="5217552"/>
            <a:ext cx="3743339" cy="470845"/>
          </a:xfrm>
        </p:spPr>
        <p:txBody>
          <a:bodyPr/>
          <a:lstStyle/>
          <a:p>
            <a:r>
              <a:rPr lang="en-AU" sz="900" dirty="0"/>
              <a:t>Thandolwayo (centre) and her student friends sing and dance outside school before lessons. Since the installation of a solar powered piped water system into her village bringing fresh clean drinking water, she is now able to spend more time at school and study and lives a healthier life. </a:t>
            </a:r>
            <a:r>
              <a:rPr lang="en-AU" sz="900" dirty="0" smtClean="0"/>
              <a:t>Photo Credit: Richard Wainwright. </a:t>
            </a:r>
            <a:endParaRPr lang="en-US" sz="900" dirty="0"/>
          </a:p>
        </p:txBody>
      </p:sp>
      <p:sp>
        <p:nvSpPr>
          <p:cNvPr id="7" name="Text Placeholder 3"/>
          <p:cNvSpPr>
            <a:spLocks noGrp="1"/>
          </p:cNvSpPr>
          <p:nvPr>
            <p:ph type="body" sz="quarter" idx="10"/>
          </p:nvPr>
        </p:nvSpPr>
        <p:spPr>
          <a:xfrm>
            <a:off x="540898" y="2034972"/>
            <a:ext cx="4416926" cy="4227260"/>
          </a:xfrm>
        </p:spPr>
        <p:txBody>
          <a:bodyPr/>
          <a:lstStyle/>
          <a:p>
            <a:r>
              <a:rPr lang="en-US" dirty="0" smtClean="0"/>
              <a:t> </a:t>
            </a:r>
            <a:endParaRPr lang="en-US" dirty="0"/>
          </a:p>
        </p:txBody>
      </p:sp>
      <p:pic>
        <p:nvPicPr>
          <p:cNvPr id="2" name="Picture 1" descr="CA3528_PPT_final caritas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43" name="Title 2"/>
          <p:cNvSpPr txBox="1">
            <a:spLocks/>
          </p:cNvSpPr>
          <p:nvPr/>
        </p:nvSpPr>
        <p:spPr>
          <a:xfrm>
            <a:off x="987298" y="471036"/>
            <a:ext cx="7280758" cy="71235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a:noFill/>
                </a:ln>
                <a:solidFill>
                  <a:srgbClr val="0C6263"/>
                </a:solidFill>
                <a:effectLst/>
                <a:uLnTx/>
                <a:uFillTx/>
                <a:latin typeface="Arial"/>
                <a:ea typeface="+mj-ea"/>
                <a:cs typeface="Arial"/>
              </a:rPr>
              <a:t>Thandolwayo, zimbabwe</a:t>
            </a:r>
            <a:endParaRPr kumimoji="0" lang="en-US" sz="4000" b="1" i="0" u="none" strike="noStrike" kern="1200" cap="all" spc="0" normalizeH="0" baseline="0" noProof="0" dirty="0">
              <a:ln>
                <a:noFill/>
              </a:ln>
              <a:solidFill>
                <a:srgbClr val="0C6263"/>
              </a:solidFill>
              <a:effectLst/>
              <a:uLnTx/>
              <a:uFillTx/>
              <a:latin typeface="Arial"/>
              <a:ea typeface="+mj-ea"/>
              <a:cs typeface="Arial"/>
            </a:endParaRPr>
          </a:p>
        </p:txBody>
      </p:sp>
      <p:sp>
        <p:nvSpPr>
          <p:cNvPr id="8" name="Rectangle 7"/>
          <p:cNvSpPr/>
          <p:nvPr/>
        </p:nvSpPr>
        <p:spPr>
          <a:xfrm>
            <a:off x="540898" y="1604271"/>
            <a:ext cx="4424614"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a:ea typeface="+mn-ea"/>
                <a:cs typeface="+mn-cs"/>
              </a:rPr>
              <a:t>In her village they are using the water to make bricks </a:t>
            </a:r>
            <a:r>
              <a:rPr kumimoji="0" lang="en-AU" sz="2400" b="0" i="0" u="none" strike="noStrike" kern="1200" cap="none" spc="0" normalizeH="0" baseline="0" noProof="0" dirty="0" smtClean="0">
                <a:ln>
                  <a:noFill/>
                </a:ln>
                <a:solidFill>
                  <a:srgbClr val="000000"/>
                </a:solidFill>
                <a:effectLst/>
                <a:uLnTx/>
                <a:uFillTx/>
                <a:latin typeface="Arial"/>
                <a:ea typeface="+mn-ea"/>
                <a:cs typeface="+mn-cs"/>
              </a:rPr>
              <a:t>and have plans </a:t>
            </a:r>
            <a:r>
              <a:rPr kumimoji="0" lang="en-AU" sz="2400" b="0" i="0" u="none" strike="noStrike" kern="1200" cap="none" spc="0" normalizeH="0" baseline="0" noProof="0" dirty="0">
                <a:ln>
                  <a:noFill/>
                </a:ln>
                <a:solidFill>
                  <a:srgbClr val="000000"/>
                </a:solidFill>
                <a:effectLst/>
                <a:uLnTx/>
                <a:uFillTx/>
                <a:latin typeface="Arial"/>
                <a:ea typeface="+mn-ea"/>
                <a:cs typeface="+mn-cs"/>
              </a:rPr>
              <a:t>of building a fish farm as a business. </a:t>
            </a:r>
            <a:endParaRPr kumimoji="0" lang="en-AU"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a:ea typeface="+mn-ea"/>
                <a:cs typeface="+mn-cs"/>
              </a:rPr>
              <a:t>Thandolwayo </a:t>
            </a:r>
            <a:r>
              <a:rPr kumimoji="0" lang="en-AU" sz="2400" b="0" i="0" u="none" strike="noStrike" kern="1200" cap="none" spc="0" normalizeH="0" baseline="0" noProof="0" dirty="0">
                <a:ln>
                  <a:noFill/>
                </a:ln>
                <a:solidFill>
                  <a:srgbClr val="000000"/>
                </a:solidFill>
                <a:effectLst/>
                <a:uLnTx/>
                <a:uFillTx/>
                <a:latin typeface="Arial"/>
                <a:ea typeface="+mn-ea"/>
                <a:cs typeface="+mn-cs"/>
              </a:rPr>
              <a:t>wants to be a nurse. </a:t>
            </a:r>
            <a:r>
              <a:rPr kumimoji="0" lang="en-AU" sz="2400" b="0" i="0" u="none" strike="noStrike" kern="1200" cap="none" spc="0" normalizeH="0" baseline="0" noProof="0" dirty="0" smtClean="0">
                <a:ln>
                  <a:noFill/>
                </a:ln>
                <a:solidFill>
                  <a:srgbClr val="000000"/>
                </a:solidFill>
                <a:effectLst/>
                <a:uLnTx/>
                <a:uFillTx/>
                <a:latin typeface="Arial"/>
                <a:ea typeface="+mn-ea"/>
                <a:cs typeface="+mn-cs"/>
              </a:rPr>
              <a:t>She is no longer tired at school and has time to study and play with her friends. </a:t>
            </a:r>
          </a:p>
        </p:txBody>
      </p:sp>
      <p:sp>
        <p:nvSpPr>
          <p:cNvPr id="16" name="Freeform 5">
            <a:extLst>
              <a:ext uri="{FF2B5EF4-FFF2-40B4-BE49-F238E27FC236}">
                <a16:creationId xmlns="" xmlns:a16="http://schemas.microsoft.com/office/drawing/2014/main" id="{4E04E376-4EAF-46C1-AA66-3849EB2D0ED0}"/>
              </a:ext>
            </a:extLst>
          </p:cNvPr>
          <p:cNvSpPr>
            <a:spLocks/>
          </p:cNvSpPr>
          <p:nvPr/>
        </p:nvSpPr>
        <p:spPr bwMode="auto">
          <a:xfrm>
            <a:off x="5119203" y="1716816"/>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6" cstate="screen">
              <a:extLst>
                <a:ext uri="{28A0092B-C50C-407E-A947-70E740481C1C}">
                  <a14:useLocalDpi xmlns:a14="http://schemas.microsoft.com/office/drawing/2010/main"/>
                </a:ext>
              </a:extLst>
            </a:blip>
            <a:srcRect/>
            <a:stretch>
              <a:fillRect b="459"/>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pic>
        <p:nvPicPr>
          <p:cNvPr id="3" name="Picture 2"/>
          <p:cNvPicPr>
            <a:picLocks noChangeAspect="1"/>
          </p:cNvPicPr>
          <p:nvPr/>
        </p:nvPicPr>
        <p:blipFill>
          <a:blip r:embed="rId7"/>
          <a:stretch>
            <a:fillRect/>
          </a:stretch>
        </p:blipFill>
        <p:spPr>
          <a:xfrm>
            <a:off x="467544" y="5089881"/>
            <a:ext cx="4755292" cy="1518036"/>
          </a:xfrm>
          <a:prstGeom prst="rect">
            <a:avLst/>
          </a:prstGeom>
        </p:spPr>
      </p:pic>
    </p:spTree>
    <p:extLst>
      <p:ext uri="{BB962C8B-B14F-4D97-AF65-F5344CB8AC3E}">
        <p14:creationId xmlns:p14="http://schemas.microsoft.com/office/powerpoint/2010/main" val="816029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148" y="358818"/>
            <a:ext cx="7488833" cy="1084676"/>
          </a:xfrm>
          <a:prstGeom prst="rect">
            <a:avLst/>
          </a:prstGeom>
        </p:spPr>
      </p:pic>
      <p:sp>
        <p:nvSpPr>
          <p:cNvPr id="5" name="Text Placeholder 1"/>
          <p:cNvSpPr>
            <a:spLocks noGrp="1"/>
          </p:cNvSpPr>
          <p:nvPr>
            <p:ph type="body" sz="quarter" idx="11"/>
          </p:nvPr>
        </p:nvSpPr>
        <p:spPr>
          <a:xfrm>
            <a:off x="5151605" y="5681777"/>
            <a:ext cx="3736398" cy="260307"/>
          </a:xfrm>
        </p:spPr>
        <p:txBody>
          <a:bodyPr/>
          <a:lstStyle/>
          <a:p>
            <a:r>
              <a:rPr lang="en-AU" sz="900" dirty="0"/>
              <a:t>Trainee Michaela grinds some irmangka to use in the next batch of bush balm. </a:t>
            </a:r>
            <a:r>
              <a:rPr lang="en-AU" sz="900" dirty="0" smtClean="0"/>
              <a:t>Photo Credit: Emma Murray. </a:t>
            </a:r>
            <a:endParaRPr lang="en-US" sz="900" dirty="0"/>
          </a:p>
        </p:txBody>
      </p:sp>
      <p:pic>
        <p:nvPicPr>
          <p:cNvPr id="8" name="Picture 7" descr="CA3528_PPT_final caritas 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6" name="Title 2"/>
          <p:cNvSpPr>
            <a:spLocks noGrp="1"/>
          </p:cNvSpPr>
          <p:nvPr>
            <p:ph type="title"/>
          </p:nvPr>
        </p:nvSpPr>
        <p:spPr>
          <a:xfrm>
            <a:off x="1259631" y="546771"/>
            <a:ext cx="6768752" cy="648072"/>
          </a:xfrm>
        </p:spPr>
        <p:txBody>
          <a:bodyPr/>
          <a:lstStyle/>
          <a:p>
            <a:r>
              <a:rPr lang="en-US" dirty="0" smtClean="0">
                <a:solidFill>
                  <a:srgbClr val="C73017"/>
                </a:solidFill>
              </a:rPr>
              <a:t>Michaela, australia</a:t>
            </a:r>
            <a:endParaRPr lang="en-US" dirty="0">
              <a:solidFill>
                <a:srgbClr val="C73017"/>
              </a:solidFill>
            </a:endParaRPr>
          </a:p>
        </p:txBody>
      </p:sp>
      <p:sp>
        <p:nvSpPr>
          <p:cNvPr id="11" name="Rectangle 10"/>
          <p:cNvSpPr/>
          <p:nvPr/>
        </p:nvSpPr>
        <p:spPr>
          <a:xfrm>
            <a:off x="540897" y="2429084"/>
            <a:ext cx="4647181" cy="4747005"/>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Michaela, a twenty-one year old Alywarr woman, is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helping to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care for sick patients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living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far away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from their traditional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lands at The Purple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House in Alice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Springs.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The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patients are also teaching Michaela, passing on their traditional knowledge to her.</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a:t>
            </a:r>
          </a:p>
        </p:txBody>
      </p:sp>
      <p:sp>
        <p:nvSpPr>
          <p:cNvPr id="2" name="Rectangle 1"/>
          <p:cNvSpPr/>
          <p:nvPr/>
        </p:nvSpPr>
        <p:spPr>
          <a:xfrm>
            <a:off x="534968" y="1304320"/>
            <a:ext cx="828550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A3401C"/>
                </a:solidFill>
                <a:effectLst/>
                <a:uLnTx/>
                <a:uFillTx/>
                <a:latin typeface="Arial" panose="020B0604020202020204" pitchFamily="34" charset="0"/>
                <a:ea typeface="Calibri" panose="020F0502020204030204" pitchFamily="34" charset="0"/>
                <a:cs typeface="+mn-cs"/>
              </a:rPr>
              <a:t>The Purple House is a ‘home away from home’ for First Australians </a:t>
            </a:r>
            <a:r>
              <a:rPr kumimoji="0" lang="en-AU" sz="2400" b="0" i="0" u="none" strike="noStrike" kern="1200" cap="none" spc="0" normalizeH="0" baseline="0" noProof="0" dirty="0" smtClean="0">
                <a:ln>
                  <a:noFill/>
                </a:ln>
                <a:solidFill>
                  <a:srgbClr val="A3401C"/>
                </a:solidFill>
                <a:effectLst/>
                <a:uLnTx/>
                <a:uFillTx/>
                <a:latin typeface="Arial" panose="020B0604020202020204" pitchFamily="34" charset="0"/>
                <a:ea typeface="Calibri" panose="020F0502020204030204" pitchFamily="34" charset="0"/>
                <a:cs typeface="+mn-cs"/>
              </a:rPr>
              <a:t>needing special medical treatment. </a:t>
            </a:r>
            <a:endParaRPr kumimoji="0" lang="en-AU" sz="2400" b="0" i="0" u="none" strike="noStrike" kern="1200" cap="none" spc="0" normalizeH="0" baseline="0" noProof="0" dirty="0">
              <a:ln>
                <a:noFill/>
              </a:ln>
              <a:solidFill>
                <a:srgbClr val="A3401C"/>
              </a:solidFill>
              <a:effectLst/>
              <a:uLnTx/>
              <a:uFillTx/>
              <a:latin typeface="Arial"/>
              <a:ea typeface="+mn-ea"/>
              <a:cs typeface="+mn-cs"/>
            </a:endParaRPr>
          </a:p>
        </p:txBody>
      </p:sp>
      <p:sp>
        <p:nvSpPr>
          <p:cNvPr id="13" name="Freeform 5">
            <a:extLst>
              <a:ext uri="{FF2B5EF4-FFF2-40B4-BE49-F238E27FC236}">
                <a16:creationId xmlns="" xmlns:a16="http://schemas.microsoft.com/office/drawing/2014/main" id="{4E04E376-4EAF-46C1-AA66-3849EB2D0ED0}"/>
              </a:ext>
            </a:extLst>
          </p:cNvPr>
          <p:cNvSpPr>
            <a:spLocks/>
          </p:cNvSpPr>
          <p:nvPr/>
        </p:nvSpPr>
        <p:spPr bwMode="auto">
          <a:xfrm>
            <a:off x="5181696" y="2231501"/>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791880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148" y="358818"/>
            <a:ext cx="7488833" cy="1084676"/>
          </a:xfrm>
          <a:prstGeom prst="rect">
            <a:avLst/>
          </a:prstGeom>
        </p:spPr>
      </p:pic>
      <p:sp>
        <p:nvSpPr>
          <p:cNvPr id="5" name="Text Placeholder 1"/>
          <p:cNvSpPr>
            <a:spLocks noGrp="1"/>
          </p:cNvSpPr>
          <p:nvPr>
            <p:ph type="body" sz="quarter" idx="11"/>
          </p:nvPr>
        </p:nvSpPr>
        <p:spPr>
          <a:xfrm>
            <a:off x="5181696" y="5268760"/>
            <a:ext cx="3638776" cy="254821"/>
          </a:xfrm>
        </p:spPr>
        <p:txBody>
          <a:bodyPr/>
          <a:lstStyle/>
          <a:p>
            <a:r>
              <a:rPr lang="en-AU" sz="900" dirty="0"/>
              <a:t>Trainee Michaela at Jessie Gap, about 10km outside of Alice Springs. This is where arrenthe leaves are picked to be used in bush balms produced by Michaela at Purple House. </a:t>
            </a:r>
            <a:endParaRPr lang="en-AU" sz="900" dirty="0" smtClean="0"/>
          </a:p>
          <a:p>
            <a:r>
              <a:rPr lang="en-AU" sz="900" dirty="0" smtClean="0"/>
              <a:t>Photo Credit: Emma Murray. </a:t>
            </a:r>
            <a:endParaRPr lang="en-US" sz="900" dirty="0"/>
          </a:p>
        </p:txBody>
      </p:sp>
      <p:pic>
        <p:nvPicPr>
          <p:cNvPr id="8" name="Picture 7" descr="CA3528_PPT_final caritas 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6" name="Title 2"/>
          <p:cNvSpPr>
            <a:spLocks noGrp="1"/>
          </p:cNvSpPr>
          <p:nvPr>
            <p:ph type="title"/>
          </p:nvPr>
        </p:nvSpPr>
        <p:spPr>
          <a:xfrm>
            <a:off x="1259631" y="546771"/>
            <a:ext cx="6768752" cy="648072"/>
          </a:xfrm>
        </p:spPr>
        <p:txBody>
          <a:bodyPr/>
          <a:lstStyle/>
          <a:p>
            <a:r>
              <a:rPr lang="en-US" dirty="0" smtClean="0">
                <a:solidFill>
                  <a:srgbClr val="C73017"/>
                </a:solidFill>
              </a:rPr>
              <a:t>Michaela, australia</a:t>
            </a:r>
            <a:endParaRPr lang="en-US" dirty="0">
              <a:solidFill>
                <a:srgbClr val="C73017"/>
              </a:solidFill>
            </a:endParaRPr>
          </a:p>
        </p:txBody>
      </p:sp>
      <p:sp>
        <p:nvSpPr>
          <p:cNvPr id="11" name="Rectangle 10"/>
          <p:cNvSpPr/>
          <p:nvPr/>
        </p:nvSpPr>
        <p:spPr>
          <a:xfrm>
            <a:off x="544165" y="1628800"/>
            <a:ext cx="4570310" cy="464441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Michaela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has learned many new skills.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Staff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and patients make bush balms and soaps which helps them remain connected to culture. </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The soaps and balms are then sold in stores across Australia. This money is used to help support patients at the Purple House and back on country. </a:t>
            </a:r>
            <a:endPar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Freeform 5">
            <a:extLst>
              <a:ext uri="{FF2B5EF4-FFF2-40B4-BE49-F238E27FC236}">
                <a16:creationId xmlns="" xmlns:a16="http://schemas.microsoft.com/office/drawing/2014/main" id="{4E04E376-4EAF-46C1-AA66-3849EB2D0ED0}"/>
              </a:ext>
            </a:extLst>
          </p:cNvPr>
          <p:cNvSpPr>
            <a:spLocks/>
          </p:cNvSpPr>
          <p:nvPr/>
        </p:nvSpPr>
        <p:spPr bwMode="auto">
          <a:xfrm>
            <a:off x="5181696" y="1724441"/>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662482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2148" y="358818"/>
            <a:ext cx="7488833" cy="1084676"/>
          </a:xfrm>
          <a:prstGeom prst="rect">
            <a:avLst/>
          </a:prstGeom>
        </p:spPr>
      </p:pic>
      <p:sp>
        <p:nvSpPr>
          <p:cNvPr id="13" name="Freeform 5">
            <a:extLst>
              <a:ext uri="{FF2B5EF4-FFF2-40B4-BE49-F238E27FC236}">
                <a16:creationId xmlns="" xmlns:a16="http://schemas.microsoft.com/office/drawing/2014/main" id="{4E04E376-4EAF-46C1-AA66-3849EB2D0ED0}"/>
              </a:ext>
            </a:extLst>
          </p:cNvPr>
          <p:cNvSpPr>
            <a:spLocks/>
          </p:cNvSpPr>
          <p:nvPr/>
        </p:nvSpPr>
        <p:spPr bwMode="auto">
          <a:xfrm>
            <a:off x="5103052" y="1540872"/>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5" cstate="screen">
              <a:extLst>
                <a:ext uri="{28A0092B-C50C-407E-A947-70E740481C1C}">
                  <a14:useLocalDpi xmlns:a14="http://schemas.microsoft.com/office/drawing/2010/main"/>
                </a:ext>
              </a:extLst>
            </a:blip>
            <a:srcRect/>
            <a:stretch>
              <a:fillRect t="457"/>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
        <p:nvSpPr>
          <p:cNvPr id="5" name="Text Placeholder 1"/>
          <p:cNvSpPr>
            <a:spLocks noGrp="1"/>
          </p:cNvSpPr>
          <p:nvPr>
            <p:ph type="body" sz="quarter" idx="11"/>
          </p:nvPr>
        </p:nvSpPr>
        <p:spPr>
          <a:xfrm>
            <a:off x="5103052" y="5131240"/>
            <a:ext cx="3717420" cy="197702"/>
          </a:xfrm>
        </p:spPr>
        <p:txBody>
          <a:bodyPr/>
          <a:lstStyle/>
          <a:p>
            <a:r>
              <a:rPr lang="en-AU" sz="900" dirty="0"/>
              <a:t>Trainee Michaela next to the colourful exterior of the Purple Truck, which is fitted with two dialysis units. The truck allows patients in communities without dialysis units to return home for treatment, if only for a few </a:t>
            </a:r>
            <a:r>
              <a:rPr lang="en-AU" sz="900" dirty="0" smtClean="0"/>
              <a:t>weeks. Photo Credit: Emma Murray. </a:t>
            </a:r>
            <a:endParaRPr lang="en-US" sz="900" dirty="0"/>
          </a:p>
        </p:txBody>
      </p:sp>
      <p:pic>
        <p:nvPicPr>
          <p:cNvPr id="8" name="Picture 7" descr="CA3528_PPT_final caritas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6" name="Title 2"/>
          <p:cNvSpPr>
            <a:spLocks noGrp="1"/>
          </p:cNvSpPr>
          <p:nvPr>
            <p:ph type="title"/>
          </p:nvPr>
        </p:nvSpPr>
        <p:spPr>
          <a:xfrm>
            <a:off x="1259631" y="546771"/>
            <a:ext cx="6768752" cy="648072"/>
          </a:xfrm>
        </p:spPr>
        <p:txBody>
          <a:bodyPr/>
          <a:lstStyle/>
          <a:p>
            <a:r>
              <a:rPr lang="en-US" dirty="0" smtClean="0">
                <a:solidFill>
                  <a:srgbClr val="C73017"/>
                </a:solidFill>
              </a:rPr>
              <a:t>Michaela, australia</a:t>
            </a:r>
            <a:endParaRPr lang="en-US" dirty="0">
              <a:solidFill>
                <a:srgbClr val="C73017"/>
              </a:solidFill>
            </a:endParaRPr>
          </a:p>
        </p:txBody>
      </p:sp>
      <p:sp>
        <p:nvSpPr>
          <p:cNvPr id="11" name="Rectangle 10"/>
          <p:cNvSpPr/>
          <p:nvPr/>
        </p:nvSpPr>
        <p:spPr>
          <a:xfrm>
            <a:off x="511645" y="1540872"/>
            <a:ext cx="4476591" cy="2434641"/>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Michaela says that making and using the bush balms helps patients to feel a sense of home.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If we keep our culture alive we can feel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strong,”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Michaela says. </a:t>
            </a:r>
          </a:p>
        </p:txBody>
      </p:sp>
      <p:pic>
        <p:nvPicPr>
          <p:cNvPr id="2" name="Picture 1"/>
          <p:cNvPicPr>
            <a:picLocks noChangeAspect="1"/>
          </p:cNvPicPr>
          <p:nvPr/>
        </p:nvPicPr>
        <p:blipFill>
          <a:blip r:embed="rId7"/>
          <a:stretch>
            <a:fillRect/>
          </a:stretch>
        </p:blipFill>
        <p:spPr>
          <a:xfrm>
            <a:off x="381800" y="4072891"/>
            <a:ext cx="4663844" cy="1743607"/>
          </a:xfrm>
          <a:prstGeom prst="rect">
            <a:avLst/>
          </a:prstGeom>
        </p:spPr>
      </p:pic>
    </p:spTree>
    <p:extLst>
      <p:ext uri="{BB962C8B-B14F-4D97-AF65-F5344CB8AC3E}">
        <p14:creationId xmlns:p14="http://schemas.microsoft.com/office/powerpoint/2010/main" val="1066819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601" y="332656"/>
            <a:ext cx="7200800" cy="1152128"/>
          </a:xfrm>
          <a:prstGeom prst="rect">
            <a:avLst/>
          </a:prstGeom>
        </p:spPr>
      </p:pic>
      <p:sp>
        <p:nvSpPr>
          <p:cNvPr id="5" name="Text Placeholder 1"/>
          <p:cNvSpPr>
            <a:spLocks noGrp="1"/>
          </p:cNvSpPr>
          <p:nvPr>
            <p:ph type="body" sz="quarter" idx="11"/>
          </p:nvPr>
        </p:nvSpPr>
        <p:spPr>
          <a:xfrm>
            <a:off x="5164766" y="5509650"/>
            <a:ext cx="3550024" cy="360040"/>
          </a:xfrm>
        </p:spPr>
        <p:txBody>
          <a:bodyPr/>
          <a:lstStyle/>
          <a:p>
            <a:r>
              <a:rPr lang="en-AU" sz="900" dirty="0"/>
              <a:t>Salma, her husband Masud and children Maya and baby Samiul live in a remote area. Salma is a stay at home Mum. </a:t>
            </a:r>
            <a:endParaRPr lang="en-AU" sz="900" dirty="0" smtClean="0"/>
          </a:p>
          <a:p>
            <a:r>
              <a:rPr lang="en-AU" sz="900" dirty="0" smtClean="0"/>
              <a:t>Photo Credit: </a:t>
            </a:r>
            <a:r>
              <a:rPr lang="en-AU" sz="900" dirty="0"/>
              <a:t>Ashish Peter Gomes. </a:t>
            </a:r>
            <a:endParaRPr lang="en-US" sz="900" dirty="0"/>
          </a:p>
        </p:txBody>
      </p:sp>
      <p:pic>
        <p:nvPicPr>
          <p:cNvPr id="8" name="Picture 7" descr="CA3528_PPT_final caritas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11" name="Title 2"/>
          <p:cNvSpPr>
            <a:spLocks noGrp="1"/>
          </p:cNvSpPr>
          <p:nvPr>
            <p:ph type="title"/>
          </p:nvPr>
        </p:nvSpPr>
        <p:spPr>
          <a:xfrm>
            <a:off x="1493571" y="506145"/>
            <a:ext cx="6480720" cy="648072"/>
          </a:xfrm>
        </p:spPr>
        <p:txBody>
          <a:bodyPr/>
          <a:lstStyle/>
          <a:p>
            <a:r>
              <a:rPr lang="en-US" dirty="0" smtClean="0">
                <a:solidFill>
                  <a:srgbClr val="F7006A"/>
                </a:solidFill>
              </a:rPr>
              <a:t>Salma, bangladesh</a:t>
            </a:r>
            <a:endParaRPr lang="en-US" dirty="0">
              <a:solidFill>
                <a:srgbClr val="F7006A"/>
              </a:solidFill>
            </a:endParaRPr>
          </a:p>
        </p:txBody>
      </p:sp>
      <p:sp>
        <p:nvSpPr>
          <p:cNvPr id="14" name="Rectangle 13"/>
          <p:cNvSpPr/>
          <p:nvPr/>
        </p:nvSpPr>
        <p:spPr>
          <a:xfrm>
            <a:off x="534968" y="1942378"/>
            <a:ext cx="4566702" cy="4747005"/>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Salma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lives with her husband, Masud, in rural Bangladesh,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and was expecting a baby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when she featured in Project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Compassion in 2013</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a:t>
            </a:r>
            <a:endPar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a:ea typeface="+mn-ea"/>
                <a:cs typeface="+mn-cs"/>
              </a:rPr>
              <a:t>There are no hospitals or doctors near Salma’s village, so having a baby can be very dangerous.</a:t>
            </a:r>
            <a:endPar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Rectangle 11"/>
          <p:cNvSpPr/>
          <p:nvPr/>
        </p:nvSpPr>
        <p:spPr>
          <a:xfrm>
            <a:off x="534968" y="1304320"/>
            <a:ext cx="828550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C4006E"/>
                </a:solidFill>
                <a:effectLst/>
                <a:uLnTx/>
                <a:uFillTx/>
                <a:latin typeface="Arial" panose="020B0604020202020204" pitchFamily="34" charset="0"/>
                <a:ea typeface="Calibri" panose="020F0502020204030204" pitchFamily="34" charset="0"/>
                <a:cs typeface="+mn-cs"/>
              </a:rPr>
              <a:t>Salma </a:t>
            </a:r>
            <a:r>
              <a:rPr kumimoji="0" lang="en-AU" sz="2400" b="0" i="0" u="none" strike="noStrike" kern="1200" cap="none" spc="0" normalizeH="0" baseline="0" noProof="0" dirty="0" smtClean="0">
                <a:ln>
                  <a:noFill/>
                </a:ln>
                <a:solidFill>
                  <a:srgbClr val="C4006E"/>
                </a:solidFill>
                <a:effectLst/>
                <a:uLnTx/>
                <a:uFillTx/>
                <a:latin typeface="Arial" panose="020B0604020202020204" pitchFamily="34" charset="0"/>
                <a:ea typeface="Calibri" panose="020F0502020204030204" pitchFamily="34" charset="0"/>
                <a:cs typeface="+mn-cs"/>
              </a:rPr>
              <a:t>was helped by a </a:t>
            </a:r>
            <a:r>
              <a:rPr kumimoji="0" lang="en-AU" sz="2400" b="0" i="0" u="none" strike="noStrike" kern="1200" cap="none" spc="0" normalizeH="0" baseline="0" noProof="0" dirty="0">
                <a:ln>
                  <a:noFill/>
                </a:ln>
                <a:solidFill>
                  <a:srgbClr val="C4006E"/>
                </a:solidFill>
                <a:effectLst/>
                <a:uLnTx/>
                <a:uFillTx/>
                <a:latin typeface="Arial" panose="020B0604020202020204" pitchFamily="34" charset="0"/>
                <a:ea typeface="Calibri" panose="020F0502020204030204" pitchFamily="34" charset="0"/>
                <a:cs typeface="+mn-cs"/>
              </a:rPr>
              <a:t>midwife trained by Caritas’ Safe Motherhood </a:t>
            </a:r>
            <a:r>
              <a:rPr kumimoji="0" lang="en-AU" sz="2400" b="0" i="0" u="none" strike="noStrike" kern="1200" cap="none" spc="0" normalizeH="0" baseline="0" noProof="0" dirty="0" smtClean="0">
                <a:ln>
                  <a:noFill/>
                </a:ln>
                <a:solidFill>
                  <a:srgbClr val="C4006E"/>
                </a:solidFill>
                <a:effectLst/>
                <a:uLnTx/>
                <a:uFillTx/>
                <a:latin typeface="Arial" panose="020B0604020202020204" pitchFamily="34" charset="0"/>
                <a:ea typeface="Calibri" panose="020F0502020204030204" pitchFamily="34" charset="0"/>
                <a:cs typeface="+mn-cs"/>
              </a:rPr>
              <a:t>Program. </a:t>
            </a:r>
            <a:endParaRPr kumimoji="0" lang="en-AU" sz="2400" b="0" i="0" u="none" strike="noStrike" kern="1200" cap="none" spc="0" normalizeH="0" baseline="0" noProof="0" dirty="0">
              <a:ln>
                <a:noFill/>
              </a:ln>
              <a:solidFill>
                <a:srgbClr val="C4006E"/>
              </a:solidFill>
              <a:effectLst/>
              <a:uLnTx/>
              <a:uFillTx/>
              <a:latin typeface="Arial"/>
              <a:ea typeface="+mn-ea"/>
              <a:cs typeface="+mn-cs"/>
            </a:endParaRPr>
          </a:p>
        </p:txBody>
      </p:sp>
      <p:sp>
        <p:nvSpPr>
          <p:cNvPr id="13" name="Freeform 5">
            <a:extLst>
              <a:ext uri="{FF2B5EF4-FFF2-40B4-BE49-F238E27FC236}">
                <a16:creationId xmlns="" xmlns:a16="http://schemas.microsoft.com/office/drawing/2014/main" id="{4E04E376-4EAF-46C1-AA66-3849EB2D0ED0}"/>
              </a:ext>
            </a:extLst>
          </p:cNvPr>
          <p:cNvSpPr>
            <a:spLocks/>
          </p:cNvSpPr>
          <p:nvPr/>
        </p:nvSpPr>
        <p:spPr bwMode="auto">
          <a:xfrm>
            <a:off x="5101670" y="1934937"/>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221888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Freeform 5">
            <a:extLst>
              <a:ext uri="{FF2B5EF4-FFF2-40B4-BE49-F238E27FC236}">
                <a16:creationId xmlns="" xmlns:a16="http://schemas.microsoft.com/office/drawing/2014/main" id="{4E04E376-4EAF-46C1-AA66-3849EB2D0ED0}"/>
              </a:ext>
            </a:extLst>
          </p:cNvPr>
          <p:cNvSpPr>
            <a:spLocks/>
          </p:cNvSpPr>
          <p:nvPr/>
        </p:nvSpPr>
        <p:spPr bwMode="auto">
          <a:xfrm>
            <a:off x="5181696" y="1648514"/>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4" cstate="screen">
              <a:extLst>
                <a:ext uri="{28A0092B-C50C-407E-A947-70E740481C1C}">
                  <a14:useLocalDpi xmlns:a14="http://schemas.microsoft.com/office/drawing/2010/main"/>
                </a:ext>
              </a:extLst>
            </a:blip>
            <a:srcRect/>
            <a:stretch>
              <a:fillRect b="341"/>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1601" y="332656"/>
            <a:ext cx="7200800" cy="1152128"/>
          </a:xfrm>
          <a:prstGeom prst="rect">
            <a:avLst/>
          </a:prstGeom>
        </p:spPr>
      </p:pic>
      <p:sp>
        <p:nvSpPr>
          <p:cNvPr id="5" name="Text Placeholder 1"/>
          <p:cNvSpPr>
            <a:spLocks noGrp="1"/>
          </p:cNvSpPr>
          <p:nvPr>
            <p:ph type="body" sz="quarter" idx="11"/>
          </p:nvPr>
        </p:nvSpPr>
        <p:spPr>
          <a:xfrm>
            <a:off x="5181696" y="5296490"/>
            <a:ext cx="3676216" cy="619357"/>
          </a:xfrm>
        </p:spPr>
        <p:txBody>
          <a:bodyPr/>
          <a:lstStyle/>
          <a:p>
            <a:r>
              <a:rPr lang="en-AU" sz="900" dirty="0"/>
              <a:t>The Caritas Safe Motherhoods Program not only trains the Rural Midwives, but very often they meet and talk with women to build awareness about women’s health, nutrition, pregnancy and post pregnancy </a:t>
            </a:r>
            <a:r>
              <a:rPr lang="en-AU" sz="900" dirty="0" smtClean="0"/>
              <a:t>issues. Photo Credit: </a:t>
            </a:r>
            <a:r>
              <a:rPr lang="en-AU" sz="900" dirty="0"/>
              <a:t>Ashish Peter Gomes. </a:t>
            </a:r>
            <a:endParaRPr lang="en-US" sz="900" dirty="0"/>
          </a:p>
        </p:txBody>
      </p:sp>
      <p:pic>
        <p:nvPicPr>
          <p:cNvPr id="8" name="Picture 7" descr="CA3528_PPT_final caritas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11" name="Title 2"/>
          <p:cNvSpPr>
            <a:spLocks noGrp="1"/>
          </p:cNvSpPr>
          <p:nvPr>
            <p:ph type="title"/>
          </p:nvPr>
        </p:nvSpPr>
        <p:spPr>
          <a:xfrm>
            <a:off x="1493571" y="506145"/>
            <a:ext cx="6480720" cy="648072"/>
          </a:xfrm>
        </p:spPr>
        <p:txBody>
          <a:bodyPr/>
          <a:lstStyle/>
          <a:p>
            <a:r>
              <a:rPr lang="en-US" dirty="0" smtClean="0">
                <a:solidFill>
                  <a:srgbClr val="F7006A"/>
                </a:solidFill>
              </a:rPr>
              <a:t>Salma, bangladesh</a:t>
            </a:r>
            <a:endParaRPr lang="en-US" dirty="0">
              <a:solidFill>
                <a:srgbClr val="F7006A"/>
              </a:solidFill>
            </a:endParaRPr>
          </a:p>
        </p:txBody>
      </p:sp>
      <p:sp>
        <p:nvSpPr>
          <p:cNvPr id="15" name="Rectangle 14"/>
          <p:cNvSpPr/>
          <p:nvPr/>
        </p:nvSpPr>
        <p:spPr>
          <a:xfrm>
            <a:off x="575791" y="1638475"/>
            <a:ext cx="4476591" cy="3224985"/>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Thankfully, Salma was helped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by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a Caritas-trained midwife called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Pronoti. There are many healthy babies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being born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in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the area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with help from midwives trained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through the Safe Motherhood </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program, </a:t>
            </a: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like </a:t>
            </a:r>
            <a:r>
              <a:rPr kumimoji="0" lang="en-AU" sz="2400" b="0" i="0" u="none" strike="noStrike" kern="1200" cap="none" spc="0" normalizeH="0" baseline="0" noProof="0" dirty="0" err="1"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Pronoti</a:t>
            </a:r>
            <a:r>
              <a:rPr kumimoji="0" lang="en-AU" sz="24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a:t>
            </a:r>
            <a:endPar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575791" y="4851208"/>
            <a:ext cx="4743099" cy="1377815"/>
          </a:xfrm>
          <a:prstGeom prst="rect">
            <a:avLst/>
          </a:prstGeom>
        </p:spPr>
      </p:pic>
    </p:spTree>
    <p:extLst>
      <p:ext uri="{BB962C8B-B14F-4D97-AF65-F5344CB8AC3E}">
        <p14:creationId xmlns:p14="http://schemas.microsoft.com/office/powerpoint/2010/main" val="3859997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E3A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4000">
                <a:latin typeface="Arial" panose="020B0604020202020204" pitchFamily="34" charset="0"/>
                <a:cs typeface="Arial" panose="020B0604020202020204" pitchFamily="34" charset="0"/>
              </a:rPr>
              <a:t>Women and Development</a:t>
            </a:r>
            <a:br>
              <a:rPr lang="en-AU" sz="4000">
                <a:latin typeface="Arial" panose="020B0604020202020204" pitchFamily="34" charset="0"/>
                <a:cs typeface="Arial" panose="020B0604020202020204" pitchFamily="34" charset="0"/>
              </a:rPr>
            </a:br>
            <a:r>
              <a:rPr lang="en-AU" sz="4000">
                <a:latin typeface="Arial" panose="020B0604020202020204" pitchFamily="34" charset="0"/>
                <a:cs typeface="Arial" panose="020B0604020202020204" pitchFamily="34" charset="0"/>
              </a:rPr>
              <a:t> </a:t>
            </a:r>
            <a:r>
              <a:rPr lang="en-AU">
                <a:latin typeface="Arial" panose="020B0604020202020204" pitchFamily="34" charset="0"/>
                <a:cs typeface="Arial" panose="020B0604020202020204" pitchFamily="34" charset="0"/>
              </a:rPr>
              <a:t/>
            </a:r>
            <a:br>
              <a:rPr lang="en-AU">
                <a:latin typeface="Arial" panose="020B0604020202020204" pitchFamily="34" charset="0"/>
                <a:cs typeface="Arial" panose="020B0604020202020204" pitchFamily="34" charset="0"/>
              </a:rPr>
            </a:br>
            <a:endParaRPr lang="en-AU"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1601" y="332656"/>
            <a:ext cx="7200800" cy="1152128"/>
          </a:xfrm>
          <a:prstGeom prst="rect">
            <a:avLst/>
          </a:prstGeom>
        </p:spPr>
      </p:pic>
      <p:sp>
        <p:nvSpPr>
          <p:cNvPr id="5" name="Text Placeholder 1"/>
          <p:cNvSpPr>
            <a:spLocks noGrp="1"/>
          </p:cNvSpPr>
          <p:nvPr>
            <p:ph type="body" sz="quarter" idx="11"/>
          </p:nvPr>
        </p:nvSpPr>
        <p:spPr>
          <a:xfrm>
            <a:off x="5119899" y="5351184"/>
            <a:ext cx="3682750" cy="360040"/>
          </a:xfrm>
        </p:spPr>
        <p:txBody>
          <a:bodyPr/>
          <a:lstStyle/>
          <a:p>
            <a:r>
              <a:rPr lang="en-AU" sz="900" dirty="0"/>
              <a:t>Salma’s children baby Samiul and 6 year old Maya are healthy, happy children thanks </a:t>
            </a:r>
            <a:r>
              <a:rPr lang="en-AU" sz="900" dirty="0" smtClean="0"/>
              <a:t>to </a:t>
            </a:r>
            <a:r>
              <a:rPr lang="en-AU" sz="900" dirty="0"/>
              <a:t>the Caritas supported Safe Motherhood’s program</a:t>
            </a:r>
            <a:r>
              <a:rPr lang="en-AU" sz="900" dirty="0" smtClean="0"/>
              <a:t>. Photo Credit: Ashish Peter Gomes.</a:t>
            </a:r>
            <a:endParaRPr lang="en-US" sz="900" dirty="0"/>
          </a:p>
        </p:txBody>
      </p:sp>
      <p:pic>
        <p:nvPicPr>
          <p:cNvPr id="8" name="Picture 7" descr="CA3528_PPT_final caritas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2401" y="6093296"/>
            <a:ext cx="2918071" cy="514621"/>
          </a:xfrm>
          <a:prstGeom prst="rect">
            <a:avLst/>
          </a:prstGeom>
        </p:spPr>
      </p:pic>
      <p:sp>
        <p:nvSpPr>
          <p:cNvPr id="11" name="Title 2"/>
          <p:cNvSpPr>
            <a:spLocks noGrp="1"/>
          </p:cNvSpPr>
          <p:nvPr>
            <p:ph type="title"/>
          </p:nvPr>
        </p:nvSpPr>
        <p:spPr>
          <a:xfrm>
            <a:off x="1493571" y="506145"/>
            <a:ext cx="6480720" cy="648072"/>
          </a:xfrm>
        </p:spPr>
        <p:txBody>
          <a:bodyPr/>
          <a:lstStyle/>
          <a:p>
            <a:r>
              <a:rPr lang="en-US" dirty="0" smtClean="0">
                <a:solidFill>
                  <a:srgbClr val="F7006A"/>
                </a:solidFill>
              </a:rPr>
              <a:t>Salma, bangladesh</a:t>
            </a:r>
            <a:endParaRPr lang="en-US" dirty="0">
              <a:solidFill>
                <a:srgbClr val="F7006A"/>
              </a:solidFill>
            </a:endParaRPr>
          </a:p>
        </p:txBody>
      </p:sp>
      <p:sp>
        <p:nvSpPr>
          <p:cNvPr id="4" name="Rectangle 3"/>
          <p:cNvSpPr/>
          <p:nvPr/>
        </p:nvSpPr>
        <p:spPr>
          <a:xfrm>
            <a:off x="395538" y="1730216"/>
            <a:ext cx="4730895" cy="88267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Now 24, Salma watches her two children play happily.</a:t>
            </a:r>
          </a:p>
        </p:txBody>
      </p:sp>
      <p:sp>
        <p:nvSpPr>
          <p:cNvPr id="13" name="Freeform 5">
            <a:extLst>
              <a:ext uri="{FF2B5EF4-FFF2-40B4-BE49-F238E27FC236}">
                <a16:creationId xmlns="" xmlns:a16="http://schemas.microsoft.com/office/drawing/2014/main" id="{4E04E376-4EAF-46C1-AA66-3849EB2D0ED0}"/>
              </a:ext>
            </a:extLst>
          </p:cNvPr>
          <p:cNvSpPr>
            <a:spLocks/>
          </p:cNvSpPr>
          <p:nvPr/>
        </p:nvSpPr>
        <p:spPr bwMode="auto">
          <a:xfrm>
            <a:off x="5126433" y="1765871"/>
            <a:ext cx="3676216" cy="3484246"/>
          </a:xfrm>
          <a:custGeom>
            <a:avLst/>
            <a:gdLst>
              <a:gd name="T0" fmla="*/ 24 w 5015"/>
              <a:gd name="T1" fmla="*/ 106 h 3463"/>
              <a:gd name="T2" fmla="*/ 24 w 5015"/>
              <a:gd name="T3" fmla="*/ 392 h 3463"/>
              <a:gd name="T4" fmla="*/ 47 w 5015"/>
              <a:gd name="T5" fmla="*/ 410 h 3463"/>
              <a:gd name="T6" fmla="*/ 36 w 5015"/>
              <a:gd name="T7" fmla="*/ 1759 h 3463"/>
              <a:gd name="T8" fmla="*/ 3 w 5015"/>
              <a:gd name="T9" fmla="*/ 2915 h 3463"/>
              <a:gd name="T10" fmla="*/ 25 w 5015"/>
              <a:gd name="T11" fmla="*/ 3396 h 3463"/>
              <a:gd name="T12" fmla="*/ 733 w 5015"/>
              <a:gd name="T13" fmla="*/ 3417 h 3463"/>
              <a:gd name="T14" fmla="*/ 1500 w 5015"/>
              <a:gd name="T15" fmla="*/ 3436 h 3463"/>
              <a:gd name="T16" fmla="*/ 2394 w 5015"/>
              <a:gd name="T17" fmla="*/ 3463 h 3463"/>
              <a:gd name="T18" fmla="*/ 2807 w 5015"/>
              <a:gd name="T19" fmla="*/ 3463 h 3463"/>
              <a:gd name="T20" fmla="*/ 3432 w 5015"/>
              <a:gd name="T21" fmla="*/ 3436 h 3463"/>
              <a:gd name="T22" fmla="*/ 4280 w 5015"/>
              <a:gd name="T23" fmla="*/ 3402 h 3463"/>
              <a:gd name="T24" fmla="*/ 5009 w 5015"/>
              <a:gd name="T25" fmla="*/ 3352 h 3463"/>
              <a:gd name="T26" fmla="*/ 4990 w 5015"/>
              <a:gd name="T27" fmla="*/ 3074 h 3463"/>
              <a:gd name="T28" fmla="*/ 4986 w 5015"/>
              <a:gd name="T29" fmla="*/ 2514 h 3463"/>
              <a:gd name="T30" fmla="*/ 4986 w 5015"/>
              <a:gd name="T31" fmla="*/ 1749 h 3463"/>
              <a:gd name="T32" fmla="*/ 4993 w 5015"/>
              <a:gd name="T33" fmla="*/ 1346 h 3463"/>
              <a:gd name="T34" fmla="*/ 5009 w 5015"/>
              <a:gd name="T35" fmla="*/ 988 h 3463"/>
              <a:gd name="T36" fmla="*/ 5009 w 5015"/>
              <a:gd name="T37" fmla="*/ 542 h 3463"/>
              <a:gd name="T38" fmla="*/ 5009 w 5015"/>
              <a:gd name="T39" fmla="*/ 66 h 3463"/>
              <a:gd name="T40" fmla="*/ 4003 w 5015"/>
              <a:gd name="T41" fmla="*/ 42 h 3463"/>
              <a:gd name="T42" fmla="*/ 3157 w 5015"/>
              <a:gd name="T43" fmla="*/ 21 h 3463"/>
              <a:gd name="T44" fmla="*/ 2776 w 5015"/>
              <a:gd name="T45" fmla="*/ 0 h 3463"/>
              <a:gd name="T46" fmla="*/ 2244 w 5015"/>
              <a:gd name="T47" fmla="*/ 0 h 3463"/>
              <a:gd name="T48" fmla="*/ 1742 w 5015"/>
              <a:gd name="T49" fmla="*/ 17 h 3463"/>
              <a:gd name="T50" fmla="*/ 1382 w 5015"/>
              <a:gd name="T51" fmla="*/ 30 h 3463"/>
              <a:gd name="T52" fmla="*/ 1047 w 5015"/>
              <a:gd name="T53" fmla="*/ 46 h 3463"/>
              <a:gd name="T54" fmla="*/ 741 w 5015"/>
              <a:gd name="T55" fmla="*/ 63 h 3463"/>
              <a:gd name="T56" fmla="*/ 406 w 5015"/>
              <a:gd name="T57" fmla="*/ 80 h 3463"/>
              <a:gd name="T58" fmla="*/ 138 w 5015"/>
              <a:gd name="T59" fmla="*/ 101 h 3463"/>
              <a:gd name="T60" fmla="*/ 24 w 5015"/>
              <a:gd name="T61" fmla="*/ 10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15" h="3463">
                <a:moveTo>
                  <a:pt x="24" y="106"/>
                </a:moveTo>
                <a:cubicBezTo>
                  <a:pt x="24" y="392"/>
                  <a:pt x="24" y="392"/>
                  <a:pt x="24" y="392"/>
                </a:cubicBezTo>
                <a:cubicBezTo>
                  <a:pt x="47" y="410"/>
                  <a:pt x="47" y="410"/>
                  <a:pt x="47" y="410"/>
                </a:cubicBezTo>
                <a:cubicBezTo>
                  <a:pt x="36" y="1759"/>
                  <a:pt x="36" y="1759"/>
                  <a:pt x="36" y="1759"/>
                </a:cubicBezTo>
                <a:cubicBezTo>
                  <a:pt x="36" y="1759"/>
                  <a:pt x="6" y="2906"/>
                  <a:pt x="3" y="2915"/>
                </a:cubicBezTo>
                <a:cubicBezTo>
                  <a:pt x="0" y="2924"/>
                  <a:pt x="25" y="3396"/>
                  <a:pt x="25" y="3396"/>
                </a:cubicBezTo>
                <a:cubicBezTo>
                  <a:pt x="733" y="3417"/>
                  <a:pt x="733" y="3417"/>
                  <a:pt x="733" y="3417"/>
                </a:cubicBezTo>
                <a:cubicBezTo>
                  <a:pt x="1500" y="3436"/>
                  <a:pt x="1500" y="3436"/>
                  <a:pt x="1500" y="3436"/>
                </a:cubicBezTo>
                <a:cubicBezTo>
                  <a:pt x="2394" y="3463"/>
                  <a:pt x="2394" y="3463"/>
                  <a:pt x="2394" y="3463"/>
                </a:cubicBezTo>
                <a:cubicBezTo>
                  <a:pt x="2807" y="3463"/>
                  <a:pt x="2807" y="3463"/>
                  <a:pt x="2807" y="3463"/>
                </a:cubicBezTo>
                <a:cubicBezTo>
                  <a:pt x="3432" y="3436"/>
                  <a:pt x="3432" y="3436"/>
                  <a:pt x="3432" y="3436"/>
                </a:cubicBezTo>
                <a:cubicBezTo>
                  <a:pt x="4280" y="3402"/>
                  <a:pt x="4280" y="3402"/>
                  <a:pt x="4280" y="3402"/>
                </a:cubicBezTo>
                <a:cubicBezTo>
                  <a:pt x="5009" y="3352"/>
                  <a:pt x="5009" y="3352"/>
                  <a:pt x="5009" y="3352"/>
                </a:cubicBezTo>
                <a:cubicBezTo>
                  <a:pt x="4990" y="3074"/>
                  <a:pt x="4990" y="3074"/>
                  <a:pt x="4990" y="3074"/>
                </a:cubicBezTo>
                <a:cubicBezTo>
                  <a:pt x="4986" y="2514"/>
                  <a:pt x="4986" y="2514"/>
                  <a:pt x="4986" y="2514"/>
                </a:cubicBezTo>
                <a:cubicBezTo>
                  <a:pt x="4986" y="1749"/>
                  <a:pt x="4986" y="1749"/>
                  <a:pt x="4986" y="1749"/>
                </a:cubicBezTo>
                <a:cubicBezTo>
                  <a:pt x="4993" y="1346"/>
                  <a:pt x="4993" y="1346"/>
                  <a:pt x="4993" y="1346"/>
                </a:cubicBezTo>
                <a:cubicBezTo>
                  <a:pt x="5009" y="988"/>
                  <a:pt x="5009" y="988"/>
                  <a:pt x="5009" y="988"/>
                </a:cubicBezTo>
                <a:cubicBezTo>
                  <a:pt x="5009" y="542"/>
                  <a:pt x="5009" y="542"/>
                  <a:pt x="5009" y="542"/>
                </a:cubicBezTo>
                <a:cubicBezTo>
                  <a:pt x="5009" y="542"/>
                  <a:pt x="5015" y="69"/>
                  <a:pt x="5009" y="66"/>
                </a:cubicBezTo>
                <a:cubicBezTo>
                  <a:pt x="5003" y="64"/>
                  <a:pt x="4003" y="42"/>
                  <a:pt x="4003" y="42"/>
                </a:cubicBezTo>
                <a:cubicBezTo>
                  <a:pt x="3157" y="21"/>
                  <a:pt x="3157" y="21"/>
                  <a:pt x="3157" y="21"/>
                </a:cubicBezTo>
                <a:cubicBezTo>
                  <a:pt x="2776" y="0"/>
                  <a:pt x="2776" y="0"/>
                  <a:pt x="2776" y="0"/>
                </a:cubicBezTo>
                <a:cubicBezTo>
                  <a:pt x="2244" y="0"/>
                  <a:pt x="2244" y="0"/>
                  <a:pt x="2244" y="0"/>
                </a:cubicBezTo>
                <a:cubicBezTo>
                  <a:pt x="1742" y="17"/>
                  <a:pt x="1742" y="17"/>
                  <a:pt x="1742" y="17"/>
                </a:cubicBezTo>
                <a:cubicBezTo>
                  <a:pt x="1382" y="30"/>
                  <a:pt x="1382" y="30"/>
                  <a:pt x="1382" y="30"/>
                </a:cubicBezTo>
                <a:cubicBezTo>
                  <a:pt x="1047" y="46"/>
                  <a:pt x="1047" y="46"/>
                  <a:pt x="1047" y="46"/>
                </a:cubicBezTo>
                <a:cubicBezTo>
                  <a:pt x="1047" y="46"/>
                  <a:pt x="771" y="63"/>
                  <a:pt x="741" y="63"/>
                </a:cubicBezTo>
                <a:cubicBezTo>
                  <a:pt x="712" y="63"/>
                  <a:pt x="423" y="67"/>
                  <a:pt x="406" y="80"/>
                </a:cubicBezTo>
                <a:cubicBezTo>
                  <a:pt x="390" y="92"/>
                  <a:pt x="138" y="101"/>
                  <a:pt x="138" y="101"/>
                </a:cubicBezTo>
                <a:lnTo>
                  <a:pt x="24" y="106"/>
                </a:lnTo>
                <a:close/>
              </a:path>
            </a:pathLst>
          </a:custGeom>
          <a:blipFill dpi="0" rotWithShape="1">
            <a:blip r:embed="rId6" cstate="screen">
              <a:extLst>
                <a:ext uri="{28A0092B-C50C-407E-A947-70E740481C1C}">
                  <a14:useLocalDpi xmlns:a14="http://schemas.microsoft.com/office/drawing/2010/main"/>
                </a:ext>
              </a:extLst>
            </a:blip>
            <a:srcRect/>
            <a:stretch>
              <a:fillRect l="534"/>
            </a:stretch>
          </a:bli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pic>
        <p:nvPicPr>
          <p:cNvPr id="2" name="Picture 1"/>
          <p:cNvPicPr>
            <a:picLocks noChangeAspect="1"/>
          </p:cNvPicPr>
          <p:nvPr/>
        </p:nvPicPr>
        <p:blipFill>
          <a:blip r:embed="rId7"/>
          <a:stretch>
            <a:fillRect/>
          </a:stretch>
        </p:blipFill>
        <p:spPr>
          <a:xfrm>
            <a:off x="395538" y="2566326"/>
            <a:ext cx="4572396" cy="4054191"/>
          </a:xfrm>
          <a:prstGeom prst="rect">
            <a:avLst/>
          </a:prstGeom>
        </p:spPr>
      </p:pic>
    </p:spTree>
    <p:extLst>
      <p:ext uri="{BB962C8B-B14F-4D97-AF65-F5344CB8AC3E}">
        <p14:creationId xmlns:p14="http://schemas.microsoft.com/office/powerpoint/2010/main" val="3499785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507159" y="251074"/>
            <a:ext cx="7956748" cy="513630"/>
          </a:xfrm>
        </p:spPr>
        <p:txBody>
          <a:bodyPr>
            <a:normAutofit fontScale="92500" lnSpcReduction="10000"/>
          </a:bodyPr>
          <a:lstStyle/>
          <a:p>
            <a:pPr marL="0" indent="0" algn="ctr">
              <a:buNone/>
            </a:pPr>
            <a:r>
              <a:rPr lang="en-AU" sz="3200" b="1">
                <a:solidFill>
                  <a:srgbClr val="6E3A6E"/>
                </a:solidFill>
                <a:latin typeface="Arial" panose="020B0604020202020204" pitchFamily="34" charset="0"/>
                <a:ea typeface="Roboto Medium" panose="02000000000000000000" pitchFamily="2" charset="0"/>
                <a:cs typeface="Arial" pitchFamily="34" charset="0"/>
              </a:rPr>
              <a:t>Teaching resources</a:t>
            </a:r>
            <a:endParaRPr lang="en-AU" sz="2600" b="1">
              <a:solidFill>
                <a:srgbClr val="6E3A6E"/>
              </a:solidFill>
              <a:latin typeface="Arial" pitchFamily="34" charset="0"/>
              <a:cs typeface="Arial" pitchFamily="34" charset="0"/>
            </a:endParaRPr>
          </a:p>
          <a:p>
            <a:pPr marL="0" indent="0">
              <a:buNone/>
            </a:pPr>
            <a:endParaRPr lang="en-AU" sz="1800" b="1">
              <a:solidFill>
                <a:schemeClr val="tx2">
                  <a:lumMod val="50000"/>
                </a:schemeClr>
              </a:solidFill>
            </a:endParaRPr>
          </a:p>
          <a:p>
            <a:endParaRPr lang="en-AU" sz="1200"/>
          </a:p>
        </p:txBody>
      </p:sp>
      <p:pic>
        <p:nvPicPr>
          <p:cNvPr id="2" name="Picture 1">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84" y="1533398"/>
            <a:ext cx="2409141" cy="3407770"/>
          </a:xfrm>
          <a:prstGeom prst="rect">
            <a:avLst/>
          </a:prstGeom>
          <a:ln>
            <a:solidFill>
              <a:schemeClr val="tx1"/>
            </a:solidFill>
          </a:ln>
        </p:spPr>
      </p:pic>
      <p:pic>
        <p:nvPicPr>
          <p:cNvPr id="3" name="Picture 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9872" y="1533398"/>
            <a:ext cx="2409141" cy="3407770"/>
          </a:xfrm>
          <a:prstGeom prst="rect">
            <a:avLst/>
          </a:prstGeom>
          <a:ln>
            <a:solidFill>
              <a:schemeClr val="tx1"/>
            </a:solidFill>
          </a:ln>
        </p:spPr>
      </p:pic>
      <p:graphicFrame>
        <p:nvGraphicFramePr>
          <p:cNvPr id="9" name="Table 8"/>
          <p:cNvGraphicFramePr>
            <a:graphicFrameLocks noGrp="1"/>
          </p:cNvGraphicFramePr>
          <p:nvPr>
            <p:extLst/>
          </p:nvPr>
        </p:nvGraphicFramePr>
        <p:xfrm>
          <a:off x="855283" y="916712"/>
          <a:ext cx="7465728" cy="432048"/>
        </p:xfrm>
        <a:graphic>
          <a:graphicData uri="http://schemas.openxmlformats.org/drawingml/2006/table">
            <a:tbl>
              <a:tblPr firstRow="1" bandRow="1">
                <a:tableStyleId>{5C22544A-7EE6-4342-B048-85BDC9FD1C3A}</a:tableStyleId>
              </a:tblPr>
              <a:tblGrid>
                <a:gridCol w="2488576">
                  <a:extLst>
                    <a:ext uri="{9D8B030D-6E8A-4147-A177-3AD203B41FA5}">
                      <a16:colId xmlns="" xmlns:a16="http://schemas.microsoft.com/office/drawing/2014/main" val="20000"/>
                    </a:ext>
                  </a:extLst>
                </a:gridCol>
                <a:gridCol w="2488576">
                  <a:extLst>
                    <a:ext uri="{9D8B030D-6E8A-4147-A177-3AD203B41FA5}">
                      <a16:colId xmlns="" xmlns:a16="http://schemas.microsoft.com/office/drawing/2014/main" val="20001"/>
                    </a:ext>
                  </a:extLst>
                </a:gridCol>
                <a:gridCol w="2488576">
                  <a:extLst>
                    <a:ext uri="{9D8B030D-6E8A-4147-A177-3AD203B41FA5}">
                      <a16:colId xmlns="" xmlns:a16="http://schemas.microsoft.com/office/drawing/2014/main" val="20002"/>
                    </a:ext>
                  </a:extLst>
                </a:gridCol>
              </a:tblGrid>
              <a:tr h="432048">
                <a:tc>
                  <a:txBody>
                    <a:bodyPr/>
                    <a:lstStyle/>
                    <a:p>
                      <a:pPr algn="ctr"/>
                      <a:r>
                        <a:rPr lang="en-AU" dirty="0">
                          <a:solidFill>
                            <a:schemeClr val="tx2">
                              <a:lumMod val="50000"/>
                            </a:schemeClr>
                          </a:solidFill>
                          <a:latin typeface="Arial"/>
                          <a:ea typeface="Roboto Medium" panose="02000000000000000000" pitchFamily="2" charset="0"/>
                          <a:cs typeface="Arial"/>
                          <a:hlinkClick r:id="rId3"/>
                        </a:rPr>
                        <a:t>PRIMARY</a:t>
                      </a:r>
                      <a:r>
                        <a:rPr lang="en-AU" dirty="0">
                          <a:solidFill>
                            <a:schemeClr val="tx2">
                              <a:lumMod val="50000"/>
                            </a:schemeClr>
                          </a:solidFill>
                          <a:latin typeface="Arial"/>
                          <a:ea typeface="Roboto Medium" panose="02000000000000000000" pitchFamily="2" charset="0"/>
                          <a:cs typeface="Arial"/>
                        </a:rPr>
                        <a:t>	</a:t>
                      </a:r>
                      <a:endParaRPr lang="en-US" dirty="0">
                        <a:latin typeface="Arial"/>
                        <a:cs typeface="Aria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AU" dirty="0">
                          <a:solidFill>
                            <a:schemeClr val="tx2">
                              <a:lumMod val="50000"/>
                            </a:schemeClr>
                          </a:solidFill>
                          <a:latin typeface="Arial"/>
                          <a:ea typeface="Roboto Medium" panose="02000000000000000000" pitchFamily="2" charset="0"/>
                          <a:cs typeface="Arial"/>
                          <a:hlinkClick r:id="rId5"/>
                        </a:rPr>
                        <a:t>SECONDARY</a:t>
                      </a:r>
                      <a:endParaRPr lang="en-US" dirty="0">
                        <a:latin typeface="Arial"/>
                        <a:cs typeface="Arial"/>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rgbClr val="FF0000"/>
                          </a:solidFill>
                          <a:latin typeface="Arial"/>
                          <a:cs typeface="Arial"/>
                          <a:hlinkClick r:id="rId7"/>
                        </a:rPr>
                        <a:t>REFLECTION</a:t>
                      </a:r>
                      <a:endParaRPr lang="en-US" dirty="0">
                        <a:solidFill>
                          <a:srgbClr val="FF0000"/>
                        </a:solidFill>
                        <a:latin typeface="Arial"/>
                        <a:cs typeface="Aria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bl>
          </a:graphicData>
        </a:graphic>
      </p:graphicFrame>
      <p:sp>
        <p:nvSpPr>
          <p:cNvPr id="11" name="TextBox 10"/>
          <p:cNvSpPr txBox="1"/>
          <p:nvPr/>
        </p:nvSpPr>
        <p:spPr>
          <a:xfrm>
            <a:off x="8545286" y="4327071"/>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2200" y="1535314"/>
            <a:ext cx="2037786" cy="1528339"/>
          </a:xfrm>
          <a:prstGeom prst="rect">
            <a:avLst/>
          </a:prstGeom>
        </p:spPr>
      </p:pic>
      <p:sp>
        <p:nvSpPr>
          <p:cNvPr id="6" name="Rectangle 5"/>
          <p:cNvSpPr/>
          <p:nvPr/>
        </p:nvSpPr>
        <p:spPr>
          <a:xfrm>
            <a:off x="6172758" y="3148653"/>
            <a:ext cx="155106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ea typeface="+mn-ea"/>
                <a:cs typeface="Arial"/>
                <a:hlinkClick r:id="rId9"/>
              </a:rPr>
              <a:t>PRAYER</a:t>
            </a:r>
            <a:endParaRPr kumimoji="0" lang="en-US" sz="1800" b="1" i="0" u="none" strike="noStrike" kern="1200" cap="none" spc="0" normalizeH="0" baseline="0" noProof="0" dirty="0">
              <a:ln>
                <a:noFill/>
              </a:ln>
              <a:solidFill>
                <a:srgbClr val="FF0000"/>
              </a:solidFill>
              <a:effectLst/>
              <a:uLnTx/>
              <a:uFillTx/>
              <a:latin typeface="Arial"/>
              <a:ea typeface="+mn-ea"/>
              <a:cs typeface="Arial"/>
            </a:endParaRPr>
          </a:p>
        </p:txBody>
      </p:sp>
      <p:pic>
        <p:nvPicPr>
          <p:cNvPr id="7" name="Picture 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012160" y="3610304"/>
            <a:ext cx="1935941" cy="1433534"/>
          </a:xfrm>
          <a:prstGeom prst="rect">
            <a:avLst/>
          </a:prstGeom>
        </p:spPr>
      </p:pic>
    </p:spTree>
    <p:extLst>
      <p:ext uri="{BB962C8B-B14F-4D97-AF65-F5344CB8AC3E}">
        <p14:creationId xmlns:p14="http://schemas.microsoft.com/office/powerpoint/2010/main" val="336047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E3A6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631" y="755672"/>
            <a:ext cx="8888738" cy="5346655"/>
          </a:xfrm>
          <a:prstGeom prst="rect">
            <a:avLst/>
          </a:prstGeom>
        </p:spPr>
      </p:pic>
    </p:spTree>
    <p:extLst>
      <p:ext uri="{BB962C8B-B14F-4D97-AF65-F5344CB8AC3E}">
        <p14:creationId xmlns:p14="http://schemas.microsoft.com/office/powerpoint/2010/main" val="6540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E3A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59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98" r="11014"/>
          <a:stretch/>
        </p:blipFill>
        <p:spPr/>
      </p:pic>
      <p:sp>
        <p:nvSpPr>
          <p:cNvPr id="2" name="Title 1"/>
          <p:cNvSpPr>
            <a:spLocks noGrp="1"/>
          </p:cNvSpPr>
          <p:nvPr>
            <p:ph type="title"/>
          </p:nvPr>
        </p:nvSpPr>
        <p:spPr>
          <a:xfrm>
            <a:off x="4714774" y="3920238"/>
            <a:ext cx="4429226" cy="1143000"/>
          </a:xfrm>
        </p:spPr>
        <p:txBody>
          <a:bodyPr/>
          <a:lstStyle/>
          <a:p>
            <a:pPr>
              <a:tabLst>
                <a:tab pos="542925" algn="l"/>
              </a:tabLst>
            </a:pPr>
            <a:r>
              <a:rPr lang="en-AU" b="0" cap="none" dirty="0" smtClean="0">
                <a:solidFill>
                  <a:schemeClr val="bg1"/>
                </a:solidFill>
                <a:latin typeface="Arial" panose="020B0604020202020204" pitchFamily="34" charset="0"/>
                <a:ea typeface="Roboto Medium" panose="02000000000000000000" pitchFamily="2" charset="0"/>
                <a:cs typeface="Arial" panose="020B0604020202020204" pitchFamily="34" charset="0"/>
              </a:rPr>
              <a:t>Why do we need a special focus on women? </a:t>
            </a:r>
            <a:endParaRPr lang="en-AU" b="0" cap="none" dirty="0">
              <a:solidFill>
                <a:schemeClr val="bg1"/>
              </a:solidFill>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208545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E3A6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 y="426460"/>
            <a:ext cx="8205927" cy="6005080"/>
          </a:xfrm>
          <a:prstGeom prst="rect">
            <a:avLst/>
          </a:prstGeom>
        </p:spPr>
      </p:pic>
    </p:spTree>
    <p:extLst>
      <p:ext uri="{BB962C8B-B14F-4D97-AF65-F5344CB8AC3E}">
        <p14:creationId xmlns:p14="http://schemas.microsoft.com/office/powerpoint/2010/main" val="230600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588169" y="4941168"/>
            <a:ext cx="3908130" cy="749513"/>
          </a:xfrm>
        </p:spPr>
        <p:txBody>
          <a:bodyPr/>
          <a:lstStyle/>
          <a:p>
            <a:r>
              <a:rPr lang="en-AU" sz="1000" dirty="0">
                <a:solidFill>
                  <a:schemeClr val="tx1"/>
                </a:solidFill>
              </a:rPr>
              <a:t>Janaki teaches other vulnerable women and youth in her community how to sew so they too can be empowered and earn a </a:t>
            </a:r>
            <a:r>
              <a:rPr lang="en-AU" sz="1000" dirty="0" smtClean="0">
                <a:solidFill>
                  <a:schemeClr val="tx1"/>
                </a:solidFill>
              </a:rPr>
              <a:t>living. Janaki’s </a:t>
            </a:r>
            <a:r>
              <a:rPr lang="en-AU" sz="1000" dirty="0">
                <a:solidFill>
                  <a:schemeClr val="tx1"/>
                </a:solidFill>
              </a:rPr>
              <a:t>students feel empowered as they learn new </a:t>
            </a:r>
            <a:r>
              <a:rPr lang="en-AU" sz="1000" dirty="0" smtClean="0">
                <a:solidFill>
                  <a:schemeClr val="tx1"/>
                </a:solidFill>
              </a:rPr>
              <a:t>skills, Nepal. </a:t>
            </a:r>
            <a:r>
              <a:rPr lang="en-AU" sz="1000" dirty="0" smtClean="0">
                <a:solidFill>
                  <a:schemeClr val="tx1"/>
                </a:solidFill>
                <a:latin typeface="Arial" panose="020B0604020202020204" pitchFamily="34" charset="0"/>
                <a:ea typeface="Roboto Medium" pitchFamily="2" charset="0"/>
                <a:cs typeface="Arial" panose="020B0604020202020204" pitchFamily="34" charset="0"/>
              </a:rPr>
              <a:t>Photo </a:t>
            </a:r>
            <a:r>
              <a:rPr lang="en-AU" sz="1000" dirty="0">
                <a:solidFill>
                  <a:schemeClr val="tx1"/>
                </a:solidFill>
                <a:latin typeface="Arial" panose="020B0604020202020204" pitchFamily="34" charset="0"/>
                <a:ea typeface="Roboto Medium" pitchFamily="2" charset="0"/>
                <a:cs typeface="Arial" panose="020B0604020202020204" pitchFamily="34" charset="0"/>
              </a:rPr>
              <a:t>C</a:t>
            </a:r>
            <a:r>
              <a:rPr lang="en-AU" sz="1000" dirty="0" smtClean="0">
                <a:solidFill>
                  <a:schemeClr val="tx1"/>
                </a:solidFill>
                <a:latin typeface="Arial" panose="020B0604020202020204" pitchFamily="34" charset="0"/>
                <a:ea typeface="Roboto Medium" pitchFamily="2" charset="0"/>
                <a:cs typeface="Arial" panose="020B0604020202020204" pitchFamily="34" charset="0"/>
              </a:rPr>
              <a:t>redit</a:t>
            </a:r>
            <a:r>
              <a:rPr lang="en-AU" sz="1000" dirty="0">
                <a:solidFill>
                  <a:schemeClr val="tx1"/>
                </a:solidFill>
                <a:latin typeface="Arial" panose="020B0604020202020204" pitchFamily="34" charset="0"/>
                <a:ea typeface="Roboto Medium" pitchFamily="2" charset="0"/>
                <a:cs typeface="Arial" panose="020B0604020202020204" pitchFamily="34" charset="0"/>
              </a:rPr>
              <a:t>: Richard Wainwright</a:t>
            </a:r>
          </a:p>
        </p:txBody>
      </p:sp>
      <p:sp>
        <p:nvSpPr>
          <p:cNvPr id="5" name="TextBox 4"/>
          <p:cNvSpPr txBox="1"/>
          <p:nvPr/>
        </p:nvSpPr>
        <p:spPr>
          <a:xfrm>
            <a:off x="522763" y="1556792"/>
            <a:ext cx="3888432" cy="3447098"/>
          </a:xfrm>
          <a:prstGeom prst="rect">
            <a:avLst/>
          </a:prstGeom>
          <a:noFill/>
        </p:spPr>
        <p:txBody>
          <a:bodyPr wrap="square" rtlCol="0" anchor="t">
            <a:spAutoFit/>
          </a:bodyPr>
          <a:lstStyle/>
          <a:p>
            <a:r>
              <a:rPr lang="en-AU" sz="4000" dirty="0">
                <a:solidFill>
                  <a:srgbClr val="6E3A6E"/>
                </a:solidFill>
                <a:latin typeface="Arial" panose="020B0604020202020204" pitchFamily="34" charset="0"/>
                <a:ea typeface="Roboto Medium" panose="02000000000000000000" pitchFamily="2" charset="0"/>
                <a:cs typeface="Arial" panose="020B0604020202020204" pitchFamily="34" charset="0"/>
              </a:rPr>
              <a:t>Two-thirds</a:t>
            </a:r>
            <a:r>
              <a:rPr lang="en-AU" sz="4000" dirty="0">
                <a:latin typeface="Arial" panose="020B0604020202020204" pitchFamily="34" charset="0"/>
                <a:ea typeface="Roboto Medium" panose="02000000000000000000" pitchFamily="2" charset="0"/>
                <a:cs typeface="Arial" panose="020B0604020202020204" pitchFamily="34" charset="0"/>
              </a:rPr>
              <a:t> of adults </a:t>
            </a:r>
            <a:r>
              <a:rPr lang="en-AU" sz="4000" dirty="0">
                <a:solidFill>
                  <a:srgbClr val="6E3A6E"/>
                </a:solidFill>
                <a:latin typeface="Arial" panose="020B0604020202020204" pitchFamily="34" charset="0"/>
                <a:ea typeface="Roboto Medium" panose="02000000000000000000" pitchFamily="2" charset="0"/>
                <a:cs typeface="Arial" panose="020B0604020202020204" pitchFamily="34" charset="0"/>
              </a:rPr>
              <a:t>unable to read and write </a:t>
            </a:r>
            <a:r>
              <a:rPr lang="en-AU" sz="4000" dirty="0">
                <a:latin typeface="Arial" panose="020B0604020202020204" pitchFamily="34" charset="0"/>
                <a:ea typeface="Roboto Medium" panose="02000000000000000000" pitchFamily="2" charset="0"/>
                <a:cs typeface="Arial" panose="020B0604020202020204" pitchFamily="34" charset="0"/>
              </a:rPr>
              <a:t>worldwide are women. </a:t>
            </a:r>
            <a:endParaRPr lang="en-US" dirty="0">
              <a:hlinkClick r:id="rId3"/>
            </a:endParaRPr>
          </a:p>
          <a:p>
            <a:endParaRPr lang="en-US" dirty="0"/>
          </a:p>
        </p:txBody>
      </p:sp>
      <p:sp>
        <p:nvSpPr>
          <p:cNvPr id="6" name="Freeform 1"/>
          <p:cNvSpPr>
            <a:spLocks noChangeArrowheads="1"/>
          </p:cNvSpPr>
          <p:nvPr/>
        </p:nvSpPr>
        <p:spPr bwMode="auto">
          <a:xfrm>
            <a:off x="4577520" y="1556792"/>
            <a:ext cx="3918779" cy="3253559"/>
          </a:xfrm>
          <a:prstGeom prst="rect">
            <a:avLst/>
          </a:prstGeom>
          <a:blipFill>
            <a:blip r:embed="rId4" cstate="screen">
              <a:extLst>
                <a:ext uri="{28A0092B-C50C-407E-A947-70E740481C1C}">
                  <a14:useLocalDpi xmlns:a14="http://schemas.microsoft.com/office/drawing/2010/main"/>
                </a:ext>
              </a:extLst>
            </a:blip>
            <a:srcRect/>
            <a:stretch>
              <a:fillRect l="-12269" r="-12269"/>
            </a:stretch>
          </a:blipFill>
          <a:ln>
            <a:noFill/>
          </a:ln>
          <a:effectLst/>
        </p:spPr>
        <p:txBody>
          <a:bodyPr wrap="none" anchor="ctr"/>
          <a:lstStyle/>
          <a:p>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11166" r="8576"/>
          <a:stretch/>
        </p:blipFill>
        <p:spPr>
          <a:xfrm>
            <a:off x="4523874" y="1540042"/>
            <a:ext cx="3978442" cy="3304674"/>
          </a:xfrm>
          <a:prstGeom prst="rect">
            <a:avLst/>
          </a:prstGeom>
        </p:spPr>
      </p:pic>
    </p:spTree>
    <p:extLst>
      <p:ext uri="{BB962C8B-B14F-4D97-AF65-F5344CB8AC3E}">
        <p14:creationId xmlns:p14="http://schemas.microsoft.com/office/powerpoint/2010/main" val="427902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104" t="1857" r="1135" b="17530"/>
          <a:stretch/>
        </p:blipFill>
        <p:spPr>
          <a:xfrm>
            <a:off x="4588169" y="1562183"/>
            <a:ext cx="3978876" cy="3256952"/>
          </a:xfrm>
          <a:prstGeom prst="rect">
            <a:avLst/>
          </a:prstGeom>
        </p:spPr>
      </p:pic>
      <p:sp>
        <p:nvSpPr>
          <p:cNvPr id="4" name="Text Placeholder 3"/>
          <p:cNvSpPr>
            <a:spLocks noGrp="1"/>
          </p:cNvSpPr>
          <p:nvPr>
            <p:ph type="body" sz="quarter" idx="11"/>
          </p:nvPr>
        </p:nvSpPr>
        <p:spPr>
          <a:xfrm>
            <a:off x="4588169" y="4941168"/>
            <a:ext cx="3908130" cy="470845"/>
          </a:xfrm>
        </p:spPr>
        <p:txBody>
          <a:bodyPr/>
          <a:lstStyle/>
          <a:p>
            <a:r>
              <a:rPr lang="en-AU" sz="1000" dirty="0" err="1" smtClean="0">
                <a:solidFill>
                  <a:schemeClr val="tx1"/>
                </a:solidFill>
              </a:rPr>
              <a:t>Rohingya</a:t>
            </a:r>
            <a:r>
              <a:rPr lang="en-AU" sz="1000" dirty="0" smtClean="0">
                <a:solidFill>
                  <a:schemeClr val="tx1"/>
                </a:solidFill>
              </a:rPr>
              <a:t> refugees </a:t>
            </a:r>
            <a:r>
              <a:rPr lang="en-AU" sz="1000" dirty="0">
                <a:solidFill>
                  <a:schemeClr val="tx1"/>
                </a:solidFill>
              </a:rPr>
              <a:t>walking through the rain. </a:t>
            </a:r>
          </a:p>
          <a:p>
            <a:r>
              <a:rPr lang="en-AU" sz="1000" dirty="0">
                <a:solidFill>
                  <a:schemeClr val="tx1"/>
                </a:solidFill>
              </a:rPr>
              <a:t>Photo Credit: Caritas Internationalis.</a:t>
            </a:r>
            <a:r>
              <a:rPr lang="en-AU" dirty="0"/>
              <a:t/>
            </a:r>
            <a:br>
              <a:rPr lang="en-AU" dirty="0"/>
            </a:br>
            <a:endParaRPr lang="en-AU" dirty="0">
              <a:latin typeface="Arial" panose="020B0604020202020204" pitchFamily="34" charset="0"/>
              <a:ea typeface="Roboto Medium" panose="02000000000000000000" pitchFamily="2" charset="0"/>
            </a:endParaRPr>
          </a:p>
        </p:txBody>
      </p:sp>
      <p:sp>
        <p:nvSpPr>
          <p:cNvPr id="5" name="TextBox 4"/>
          <p:cNvSpPr txBox="1"/>
          <p:nvPr/>
        </p:nvSpPr>
        <p:spPr>
          <a:xfrm>
            <a:off x="539552" y="1562183"/>
            <a:ext cx="3888432" cy="3416320"/>
          </a:xfrm>
          <a:prstGeom prst="rect">
            <a:avLst/>
          </a:prstGeom>
          <a:noFill/>
        </p:spPr>
        <p:txBody>
          <a:bodyPr wrap="square" rtlCol="0" anchor="t">
            <a:spAutoFit/>
          </a:bodyPr>
          <a:lstStyle/>
          <a:p>
            <a:r>
              <a:rPr lang="en-AU" sz="3600" dirty="0">
                <a:solidFill>
                  <a:srgbClr val="6E3A6E"/>
                </a:solidFill>
                <a:latin typeface="Arial" panose="020B0604020202020204" pitchFamily="34" charset="0"/>
                <a:ea typeface="Roboto Medium" panose="02000000000000000000" pitchFamily="2" charset="0"/>
                <a:cs typeface="Arial" panose="020B0604020202020204" pitchFamily="34" charset="0"/>
              </a:rPr>
              <a:t>75% </a:t>
            </a:r>
            <a:r>
              <a:rPr lang="en-AU" sz="3600" dirty="0">
                <a:latin typeface="Arial" panose="020B0604020202020204" pitchFamily="34" charset="0"/>
                <a:ea typeface="Roboto Medium" panose="02000000000000000000" pitchFamily="2" charset="0"/>
                <a:cs typeface="Arial" panose="020B0604020202020204" pitchFamily="34" charset="0"/>
              </a:rPr>
              <a:t>of people in need of </a:t>
            </a:r>
            <a:r>
              <a:rPr lang="en-AU" sz="3600" dirty="0">
                <a:solidFill>
                  <a:srgbClr val="6E3A6E"/>
                </a:solidFill>
                <a:latin typeface="Arial" panose="020B0604020202020204" pitchFamily="34" charset="0"/>
                <a:ea typeface="Roboto Medium" panose="02000000000000000000" pitchFamily="2" charset="0"/>
                <a:cs typeface="Arial" panose="020B0604020202020204" pitchFamily="34" charset="0"/>
              </a:rPr>
              <a:t>humanitarian assistance</a:t>
            </a:r>
            <a:r>
              <a:rPr lang="en-AU" sz="3600" dirty="0">
                <a:latin typeface="Arial" panose="020B0604020202020204" pitchFamily="34" charset="0"/>
                <a:ea typeface="Roboto Medium" panose="02000000000000000000" pitchFamily="2" charset="0"/>
                <a:cs typeface="Arial" panose="020B0604020202020204" pitchFamily="34" charset="0"/>
              </a:rPr>
              <a:t> were women and children in 2015.</a:t>
            </a:r>
          </a:p>
        </p:txBody>
      </p:sp>
    </p:spTree>
    <p:extLst>
      <p:ext uri="{BB962C8B-B14F-4D97-AF65-F5344CB8AC3E}">
        <p14:creationId xmlns:p14="http://schemas.microsoft.com/office/powerpoint/2010/main" val="380199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588169" y="4869160"/>
            <a:ext cx="3908130" cy="470845"/>
          </a:xfrm>
        </p:spPr>
        <p:txBody>
          <a:bodyPr anchor="t">
            <a:noAutofit/>
          </a:bodyPr>
          <a:lstStyle/>
          <a:p>
            <a:r>
              <a:rPr lang="en-AU" sz="1000" dirty="0" smtClean="0">
                <a:solidFill>
                  <a:schemeClr val="tx1"/>
                </a:solidFill>
                <a:latin typeface="Arial" panose="020B0604020202020204" pitchFamily="34" charset="0"/>
                <a:ea typeface="Roboto Medium" pitchFamily="2" charset="0"/>
                <a:cs typeface="Arial" panose="020B0604020202020204" pitchFamily="34" charset="0"/>
              </a:rPr>
              <a:t>Mrs </a:t>
            </a:r>
            <a:r>
              <a:rPr lang="en-AU" sz="1000" dirty="0" err="1">
                <a:solidFill>
                  <a:schemeClr val="tx1"/>
                </a:solidFill>
                <a:latin typeface="Arial" panose="020B0604020202020204" pitchFamily="34" charset="0"/>
                <a:ea typeface="Roboto Medium" pitchFamily="2" charset="0"/>
                <a:cs typeface="Arial" panose="020B0604020202020204" pitchFamily="34" charset="0"/>
              </a:rPr>
              <a:t>Chimwanda</a:t>
            </a:r>
            <a:r>
              <a:rPr lang="en-AU" sz="1000" dirty="0">
                <a:solidFill>
                  <a:schemeClr val="tx1"/>
                </a:solidFill>
                <a:latin typeface="Arial" panose="020B0604020202020204" pitchFamily="34" charset="0"/>
                <a:ea typeface="Roboto Medium" pitchFamily="2" charset="0"/>
                <a:cs typeface="Arial" panose="020B0604020202020204" pitchFamily="34" charset="0"/>
              </a:rPr>
              <a:t> </a:t>
            </a:r>
            <a:r>
              <a:rPr lang="en-AU" sz="1000" dirty="0" smtClean="0">
                <a:solidFill>
                  <a:schemeClr val="tx1"/>
                </a:solidFill>
                <a:latin typeface="Arial" panose="020B0604020202020204" pitchFamily="34" charset="0"/>
                <a:ea typeface="Roboto Medium" pitchFamily="2" charset="0"/>
                <a:cs typeface="Arial" panose="020B0604020202020204" pitchFamily="34" charset="0"/>
              </a:rPr>
              <a:t>together with her daughters fetching water in Zimbabwe. </a:t>
            </a:r>
          </a:p>
          <a:p>
            <a:r>
              <a:rPr lang="en-AU" sz="1000" dirty="0" smtClean="0">
                <a:solidFill>
                  <a:schemeClr val="tx1"/>
                </a:solidFill>
                <a:latin typeface="Arial" panose="020B0604020202020204" pitchFamily="34" charset="0"/>
                <a:cs typeface="Arial" panose="020B0604020202020204" pitchFamily="34" charset="0"/>
              </a:rPr>
              <a:t>Photo </a:t>
            </a:r>
            <a:r>
              <a:rPr lang="en-AU" sz="1000" dirty="0">
                <a:solidFill>
                  <a:schemeClr val="tx1"/>
                </a:solidFill>
                <a:latin typeface="Arial" panose="020B0604020202020204" pitchFamily="34" charset="0"/>
                <a:cs typeface="Arial" panose="020B0604020202020204" pitchFamily="34" charset="0"/>
              </a:rPr>
              <a:t>C</a:t>
            </a:r>
            <a:r>
              <a:rPr lang="en-AU" sz="1000" dirty="0" smtClean="0">
                <a:solidFill>
                  <a:schemeClr val="tx1"/>
                </a:solidFill>
                <a:latin typeface="Arial" panose="020B0604020202020204" pitchFamily="34" charset="0"/>
                <a:cs typeface="Arial" panose="020B0604020202020204" pitchFamily="34" charset="0"/>
              </a:rPr>
              <a:t>redit</a:t>
            </a:r>
            <a:r>
              <a:rPr lang="en-AU" sz="1000" dirty="0">
                <a:solidFill>
                  <a:schemeClr val="tx1"/>
                </a:solidFill>
                <a:latin typeface="Arial" panose="020B0604020202020204" pitchFamily="34" charset="0"/>
                <a:cs typeface="Arial" panose="020B0604020202020204" pitchFamily="34" charset="0"/>
              </a:rPr>
              <a:t>: </a:t>
            </a:r>
            <a:r>
              <a:rPr lang="en-AU" sz="1000" dirty="0" smtClean="0">
                <a:solidFill>
                  <a:schemeClr val="tx1"/>
                </a:solidFill>
                <a:latin typeface="Arial" panose="020B0604020202020204" pitchFamily="34" charset="0"/>
                <a:cs typeface="Arial" panose="020B0604020202020204" pitchFamily="34" charset="0"/>
              </a:rPr>
              <a:t>Isabel </a:t>
            </a:r>
            <a:r>
              <a:rPr lang="en-AU" sz="1000" dirty="0" err="1" smtClean="0">
                <a:solidFill>
                  <a:schemeClr val="tx1"/>
                </a:solidFill>
                <a:latin typeface="Arial" panose="020B0604020202020204" pitchFamily="34" charset="0"/>
                <a:cs typeface="Arial" panose="020B0604020202020204" pitchFamily="34" charset="0"/>
              </a:rPr>
              <a:t>Corthier</a:t>
            </a:r>
            <a:endParaRPr lang="en-AU" sz="1000" dirty="0">
              <a:solidFill>
                <a:schemeClr val="tx1"/>
              </a:solidFill>
              <a:latin typeface="Arial" panose="020B0604020202020204" pitchFamily="34" charset="0"/>
              <a:cs typeface="Arial" panose="020B0604020202020204" pitchFamily="34" charset="0"/>
            </a:endParaRPr>
          </a:p>
          <a:p>
            <a:endParaRPr lang="en-AU" dirty="0">
              <a:latin typeface="Arial" panose="020B0604020202020204" pitchFamily="34" charset="0"/>
              <a:ea typeface="Roboto Medium" pitchFamily="2" charset="0"/>
              <a:cs typeface="Arial" panose="020B0604020202020204" pitchFamily="34" charset="0"/>
            </a:endParaRPr>
          </a:p>
        </p:txBody>
      </p:sp>
      <p:sp>
        <p:nvSpPr>
          <p:cNvPr id="5" name="TextBox 4"/>
          <p:cNvSpPr txBox="1"/>
          <p:nvPr/>
        </p:nvSpPr>
        <p:spPr>
          <a:xfrm>
            <a:off x="374960" y="1699061"/>
            <a:ext cx="4048617" cy="3170099"/>
          </a:xfrm>
          <a:prstGeom prst="rect">
            <a:avLst/>
          </a:prstGeom>
          <a:noFill/>
        </p:spPr>
        <p:txBody>
          <a:bodyPr wrap="square" rtlCol="0" anchor="t">
            <a:spAutoFit/>
          </a:bodyPr>
          <a:lstStyle/>
          <a:p>
            <a:r>
              <a:rPr lang="en-AU" sz="4000" dirty="0" smtClean="0">
                <a:latin typeface="Arial" panose="020B0604020202020204" pitchFamily="34" charset="0"/>
                <a:ea typeface="Roboto Medium" panose="02000000000000000000" pitchFamily="2" charset="0"/>
                <a:cs typeface="Arial" panose="020B0604020202020204" pitchFamily="34" charset="0"/>
              </a:rPr>
              <a:t>Women and children spend up to </a:t>
            </a:r>
            <a:r>
              <a:rPr lang="en-AU" sz="4000" dirty="0" smtClean="0">
                <a:solidFill>
                  <a:srgbClr val="6E3A6E"/>
                </a:solidFill>
                <a:latin typeface="Arial" panose="020B0604020202020204" pitchFamily="34" charset="0"/>
                <a:ea typeface="Roboto Medium" panose="02000000000000000000" pitchFamily="2" charset="0"/>
                <a:cs typeface="Arial" panose="020B0604020202020204" pitchFamily="34" charset="0"/>
              </a:rPr>
              <a:t>200 million hours </a:t>
            </a:r>
            <a:r>
              <a:rPr lang="en-AU" sz="4000" dirty="0" smtClean="0">
                <a:latin typeface="Arial" panose="020B0604020202020204" pitchFamily="34" charset="0"/>
                <a:ea typeface="Roboto Medium" panose="02000000000000000000" pitchFamily="2" charset="0"/>
                <a:cs typeface="Arial" panose="020B0604020202020204" pitchFamily="34" charset="0"/>
              </a:rPr>
              <a:t>a day </a:t>
            </a:r>
            <a:r>
              <a:rPr lang="en-AU" sz="4000" dirty="0" smtClean="0">
                <a:solidFill>
                  <a:srgbClr val="6E3A6E"/>
                </a:solidFill>
                <a:latin typeface="Arial" panose="020B0604020202020204" pitchFamily="34" charset="0"/>
                <a:ea typeface="Roboto Medium" panose="02000000000000000000" pitchFamily="2" charset="0"/>
                <a:cs typeface="Arial" panose="020B0604020202020204" pitchFamily="34" charset="0"/>
              </a:rPr>
              <a:t>collecting water. </a:t>
            </a:r>
            <a:r>
              <a:rPr lang="en-AU" sz="2000" dirty="0">
                <a:latin typeface="Arial" panose="020B0604020202020204" pitchFamily="34" charset="0"/>
                <a:ea typeface="Roboto Medium" panose="02000000000000000000" pitchFamily="2" charset="0"/>
                <a:cs typeface="Arial" panose="020B0604020202020204" pitchFamily="34" charset="0"/>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8495" t="6185" r="13396" b="6009"/>
          <a:stretch/>
        </p:blipFill>
        <p:spPr>
          <a:xfrm>
            <a:off x="4460789" y="1532239"/>
            <a:ext cx="3917092" cy="3249826"/>
          </a:xfrm>
          <a:prstGeom prst="rect">
            <a:avLst/>
          </a:prstGeom>
        </p:spPr>
      </p:pic>
    </p:spTree>
    <p:extLst>
      <p:ext uri="{BB962C8B-B14F-4D97-AF65-F5344CB8AC3E}">
        <p14:creationId xmlns:p14="http://schemas.microsoft.com/office/powerpoint/2010/main" val="309931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234" r="7742"/>
          <a:stretch/>
        </p:blipFill>
        <p:spPr>
          <a:xfrm>
            <a:off x="4460789" y="1420838"/>
            <a:ext cx="3917092" cy="3221500"/>
          </a:xfrm>
          <a:prstGeom prst="rect">
            <a:avLst/>
          </a:prstGeom>
        </p:spPr>
      </p:pic>
      <p:sp>
        <p:nvSpPr>
          <p:cNvPr id="4" name="Text Placeholder 3"/>
          <p:cNvSpPr>
            <a:spLocks noGrp="1"/>
          </p:cNvSpPr>
          <p:nvPr>
            <p:ph type="body" sz="quarter" idx="11"/>
          </p:nvPr>
        </p:nvSpPr>
        <p:spPr>
          <a:xfrm>
            <a:off x="4469751" y="4803164"/>
            <a:ext cx="3908130" cy="877789"/>
          </a:xfrm>
        </p:spPr>
        <p:txBody>
          <a:bodyPr anchor="t">
            <a:noAutofit/>
          </a:bodyPr>
          <a:lstStyle/>
          <a:p>
            <a:r>
              <a:rPr lang="en-AU" sz="1000" dirty="0" err="1">
                <a:solidFill>
                  <a:schemeClr val="tx1"/>
                </a:solidFill>
              </a:rPr>
              <a:t>Dinia</a:t>
            </a:r>
            <a:r>
              <a:rPr lang="en-AU" sz="1000" dirty="0">
                <a:solidFill>
                  <a:schemeClr val="tx1"/>
                </a:solidFill>
              </a:rPr>
              <a:t> with one of her </a:t>
            </a:r>
            <a:r>
              <a:rPr lang="en-AU" sz="1000" dirty="0" smtClean="0">
                <a:solidFill>
                  <a:schemeClr val="tx1"/>
                </a:solidFill>
              </a:rPr>
              <a:t>piglets of </a:t>
            </a:r>
            <a:r>
              <a:rPr lang="en-AU" sz="1000" dirty="0">
                <a:solidFill>
                  <a:schemeClr val="tx1"/>
                </a:solidFill>
              </a:rPr>
              <a:t>her pig breeding program. </a:t>
            </a:r>
            <a:r>
              <a:rPr lang="en-AU" sz="1000" dirty="0" smtClean="0">
                <a:solidFill>
                  <a:schemeClr val="tx1"/>
                </a:solidFill>
              </a:rPr>
              <a:t>Through </a:t>
            </a:r>
            <a:r>
              <a:rPr lang="en-AU" sz="1000" dirty="0">
                <a:solidFill>
                  <a:schemeClr val="tx1"/>
                </a:solidFill>
              </a:rPr>
              <a:t>this successful program, </a:t>
            </a:r>
            <a:r>
              <a:rPr lang="en-AU" sz="1000" dirty="0" err="1">
                <a:solidFill>
                  <a:schemeClr val="tx1"/>
                </a:solidFill>
              </a:rPr>
              <a:t>Dinia</a:t>
            </a:r>
            <a:r>
              <a:rPr lang="en-AU" sz="1000" dirty="0">
                <a:solidFill>
                  <a:schemeClr val="tx1"/>
                </a:solidFill>
              </a:rPr>
              <a:t> earns a livelihood and helps her neighbours earn income too by providing them with some </a:t>
            </a:r>
            <a:r>
              <a:rPr lang="en-AU" sz="1000" dirty="0" smtClean="0">
                <a:solidFill>
                  <a:schemeClr val="tx1"/>
                </a:solidFill>
              </a:rPr>
              <a:t>piglets.  </a:t>
            </a:r>
            <a:r>
              <a:rPr lang="en-AU" sz="1000" dirty="0">
                <a:solidFill>
                  <a:schemeClr val="tx1"/>
                </a:solidFill>
              </a:rPr>
              <a:t>The Hog Dispersal Program is a community system of sharing</a:t>
            </a:r>
            <a:r>
              <a:rPr lang="en-AU" sz="1000" dirty="0" smtClean="0">
                <a:solidFill>
                  <a:schemeClr val="tx1"/>
                </a:solidFill>
              </a:rPr>
              <a:t>. </a:t>
            </a:r>
            <a:r>
              <a:rPr lang="en-AU" sz="1000" dirty="0" smtClean="0">
                <a:solidFill>
                  <a:schemeClr val="tx1"/>
                </a:solidFill>
                <a:latin typeface="Arial" panose="020B0604020202020204" pitchFamily="34" charset="0"/>
                <a:cs typeface="Arial" panose="020B0604020202020204" pitchFamily="34" charset="0"/>
              </a:rPr>
              <a:t>Photo </a:t>
            </a:r>
            <a:r>
              <a:rPr lang="en-AU" sz="1000" dirty="0">
                <a:solidFill>
                  <a:schemeClr val="tx1"/>
                </a:solidFill>
                <a:latin typeface="Arial" panose="020B0604020202020204" pitchFamily="34" charset="0"/>
                <a:cs typeface="Arial" panose="020B0604020202020204" pitchFamily="34" charset="0"/>
              </a:rPr>
              <a:t>C</a:t>
            </a:r>
            <a:r>
              <a:rPr lang="en-AU" sz="1000" dirty="0" smtClean="0">
                <a:solidFill>
                  <a:schemeClr val="tx1"/>
                </a:solidFill>
                <a:latin typeface="Arial" panose="020B0604020202020204" pitchFamily="34" charset="0"/>
                <a:cs typeface="Arial" panose="020B0604020202020204" pitchFamily="34" charset="0"/>
              </a:rPr>
              <a:t>redit</a:t>
            </a:r>
            <a:r>
              <a:rPr lang="en-AU" sz="1000" dirty="0">
                <a:solidFill>
                  <a:schemeClr val="tx1"/>
                </a:solidFill>
                <a:latin typeface="Arial" panose="020B0604020202020204" pitchFamily="34" charset="0"/>
                <a:cs typeface="Arial" panose="020B0604020202020204" pitchFamily="34" charset="0"/>
              </a:rPr>
              <a:t>: </a:t>
            </a:r>
            <a:r>
              <a:rPr lang="en-AU" sz="1000" dirty="0" smtClean="0">
                <a:solidFill>
                  <a:schemeClr val="tx1"/>
                </a:solidFill>
                <a:latin typeface="Arial" panose="020B0604020202020204" pitchFamily="34" charset="0"/>
                <a:cs typeface="Arial" panose="020B0604020202020204" pitchFamily="34" charset="0"/>
              </a:rPr>
              <a:t>Richard Wainwright</a:t>
            </a:r>
            <a:endParaRPr lang="en-AU" sz="1000" dirty="0">
              <a:solidFill>
                <a:schemeClr val="tx1"/>
              </a:solidFill>
              <a:latin typeface="Arial" panose="020B0604020202020204" pitchFamily="34" charset="0"/>
              <a:cs typeface="Arial" panose="020B0604020202020204" pitchFamily="34" charset="0"/>
            </a:endParaRPr>
          </a:p>
          <a:p>
            <a:endParaRPr lang="en-AU" dirty="0">
              <a:latin typeface="Arial" panose="020B0604020202020204" pitchFamily="34" charset="0"/>
              <a:ea typeface="Roboto Medium" pitchFamily="2" charset="0"/>
              <a:cs typeface="Arial" panose="020B0604020202020204" pitchFamily="34" charset="0"/>
            </a:endParaRPr>
          </a:p>
        </p:txBody>
      </p:sp>
      <p:sp>
        <p:nvSpPr>
          <p:cNvPr id="5" name="TextBox 4"/>
          <p:cNvSpPr txBox="1"/>
          <p:nvPr/>
        </p:nvSpPr>
        <p:spPr>
          <a:xfrm>
            <a:off x="412172" y="1420838"/>
            <a:ext cx="4048617" cy="3416320"/>
          </a:xfrm>
          <a:prstGeom prst="rect">
            <a:avLst/>
          </a:prstGeom>
          <a:noFill/>
        </p:spPr>
        <p:txBody>
          <a:bodyPr wrap="square" rtlCol="0" anchor="t">
            <a:spAutoFit/>
          </a:bodyPr>
          <a:lstStyle/>
          <a:p>
            <a:r>
              <a:rPr lang="en-AU" sz="3600" dirty="0" smtClean="0">
                <a:latin typeface="Arial" panose="020B0604020202020204" pitchFamily="34" charset="0"/>
                <a:ea typeface="Roboto Medium" panose="02000000000000000000" pitchFamily="2" charset="0"/>
                <a:cs typeface="Arial" panose="020B0604020202020204" pitchFamily="34" charset="0"/>
              </a:rPr>
              <a:t>Globally</a:t>
            </a:r>
            <a:r>
              <a:rPr lang="en-AU" sz="3600" dirty="0" smtClean="0">
                <a:latin typeface="Arial" panose="020B0604020202020204" pitchFamily="34" charset="0"/>
                <a:cs typeface="Arial" panose="020B0604020202020204" pitchFamily="34" charset="0"/>
              </a:rPr>
              <a:t>, </a:t>
            </a:r>
            <a:r>
              <a:rPr lang="en-AU" sz="3600" dirty="0">
                <a:latin typeface="Arial" panose="020B0604020202020204" pitchFamily="34" charset="0"/>
                <a:cs typeface="Arial" panose="020B0604020202020204" pitchFamily="34" charset="0"/>
              </a:rPr>
              <a:t>over </a:t>
            </a:r>
            <a:r>
              <a:rPr lang="en-AU" sz="3600" dirty="0">
                <a:solidFill>
                  <a:srgbClr val="6E3A6E"/>
                </a:solidFill>
                <a:latin typeface="Arial" panose="020B0604020202020204" pitchFamily="34" charset="0"/>
                <a:cs typeface="Arial" panose="020B0604020202020204" pitchFamily="34" charset="0"/>
              </a:rPr>
              <a:t>2.7 billion women </a:t>
            </a:r>
            <a:r>
              <a:rPr lang="en-AU" sz="3600" dirty="0">
                <a:latin typeface="Arial" panose="020B0604020202020204" pitchFamily="34" charset="0"/>
                <a:cs typeface="Arial" panose="020B0604020202020204" pitchFamily="34" charset="0"/>
              </a:rPr>
              <a:t>are </a:t>
            </a:r>
            <a:r>
              <a:rPr lang="en-AU" sz="3600" dirty="0">
                <a:solidFill>
                  <a:srgbClr val="6E3A6E"/>
                </a:solidFill>
                <a:latin typeface="Arial" panose="020B0604020202020204" pitchFamily="34" charset="0"/>
                <a:cs typeface="Arial" panose="020B0604020202020204" pitchFamily="34" charset="0"/>
              </a:rPr>
              <a:t>legally restricted </a:t>
            </a:r>
            <a:r>
              <a:rPr lang="en-AU" sz="3600" dirty="0">
                <a:latin typeface="Arial" panose="020B0604020202020204" pitchFamily="34" charset="0"/>
                <a:cs typeface="Arial" panose="020B0604020202020204" pitchFamily="34" charset="0"/>
              </a:rPr>
              <a:t>from having the </a:t>
            </a:r>
            <a:r>
              <a:rPr lang="en-AU" sz="3600" dirty="0" smtClean="0">
                <a:solidFill>
                  <a:srgbClr val="6E3A6E"/>
                </a:solidFill>
                <a:latin typeface="Arial" panose="020B0604020202020204" pitchFamily="34" charset="0"/>
                <a:cs typeface="Arial" panose="020B0604020202020204" pitchFamily="34" charset="0"/>
              </a:rPr>
              <a:t>same job </a:t>
            </a:r>
            <a:r>
              <a:rPr lang="en-AU" sz="3600" dirty="0">
                <a:solidFill>
                  <a:srgbClr val="6E3A6E"/>
                </a:solidFill>
                <a:latin typeface="Arial" panose="020B0604020202020204" pitchFamily="34" charset="0"/>
                <a:cs typeface="Arial" panose="020B0604020202020204" pitchFamily="34" charset="0"/>
              </a:rPr>
              <a:t>choices </a:t>
            </a:r>
            <a:r>
              <a:rPr lang="en-AU" sz="3600" dirty="0" smtClean="0">
                <a:latin typeface="Arial" panose="020B0604020202020204" pitchFamily="34" charset="0"/>
                <a:cs typeface="Arial" panose="020B0604020202020204" pitchFamily="34" charset="0"/>
              </a:rPr>
              <a:t>as men. </a:t>
            </a:r>
            <a:r>
              <a:rPr lang="en-AU" sz="3600" dirty="0">
                <a:latin typeface="Arial" panose="020B0604020202020204" pitchFamily="34" charset="0"/>
                <a:ea typeface="Roboto Medium" panose="02000000000000000000" pitchFamily="2" charset="0"/>
                <a:cs typeface="Arial" panose="020B0604020202020204" pitchFamily="34" charset="0"/>
              </a:rPr>
              <a:t> </a:t>
            </a:r>
          </a:p>
        </p:txBody>
      </p:sp>
    </p:spTree>
    <p:extLst>
      <p:ext uri="{BB962C8B-B14F-4D97-AF65-F5344CB8AC3E}">
        <p14:creationId xmlns:p14="http://schemas.microsoft.com/office/powerpoint/2010/main" val="23920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545" r="2761"/>
          <a:stretch/>
        </p:blipFill>
        <p:spPr>
          <a:xfrm>
            <a:off x="4445391" y="1392702"/>
            <a:ext cx="3953020" cy="3263704"/>
          </a:xfrm>
          <a:prstGeom prst="rect">
            <a:avLst/>
          </a:prstGeom>
        </p:spPr>
      </p:pic>
      <p:sp>
        <p:nvSpPr>
          <p:cNvPr id="4" name="Text Placeholder 3"/>
          <p:cNvSpPr>
            <a:spLocks noGrp="1"/>
          </p:cNvSpPr>
          <p:nvPr>
            <p:ph type="body" sz="quarter" idx="11"/>
          </p:nvPr>
        </p:nvSpPr>
        <p:spPr>
          <a:xfrm>
            <a:off x="4445391" y="4744799"/>
            <a:ext cx="3908130" cy="470845"/>
          </a:xfrm>
        </p:spPr>
        <p:txBody>
          <a:bodyPr anchor="t">
            <a:noAutofit/>
          </a:bodyPr>
          <a:lstStyle/>
          <a:p>
            <a:r>
              <a:rPr lang="en-AU" sz="900" dirty="0" smtClean="0">
                <a:solidFill>
                  <a:schemeClr val="tx1"/>
                </a:solidFill>
                <a:latin typeface="Arial" panose="020B0604020202020204" pitchFamily="34" charset="0"/>
                <a:cs typeface="Arial" panose="020B0604020202020204" pitchFamily="34" charset="0"/>
              </a:rPr>
              <a:t>Caritas </a:t>
            </a:r>
            <a:r>
              <a:rPr lang="en-AU" sz="900" dirty="0">
                <a:solidFill>
                  <a:schemeClr val="tx1"/>
                </a:solidFill>
                <a:latin typeface="Arial" panose="020B0604020202020204" pitchFamily="34" charset="0"/>
                <a:cs typeface="Arial" panose="020B0604020202020204" pitchFamily="34" charset="0"/>
              </a:rPr>
              <a:t>Australia and Catholic Relief Services (CRS) work in partnership with local NGOs in Cambodia to support families most vulnerable to poverty and alleviate rural and urban poverty through community ‘self-help groups’, livelihood development and infrastructure support.</a:t>
            </a:r>
          </a:p>
          <a:p>
            <a:r>
              <a:rPr lang="en-AU" sz="900" dirty="0" smtClean="0">
                <a:solidFill>
                  <a:schemeClr val="tx1"/>
                </a:solidFill>
                <a:latin typeface="Arial" panose="020B0604020202020204" pitchFamily="34" charset="0"/>
                <a:cs typeface="Arial" panose="020B0604020202020204" pitchFamily="34" charset="0"/>
              </a:rPr>
              <a:t>Photo Credit</a:t>
            </a:r>
            <a:r>
              <a:rPr lang="en-AU" sz="900" dirty="0">
                <a:solidFill>
                  <a:schemeClr val="tx1"/>
                </a:solidFill>
                <a:latin typeface="Arial" panose="020B0604020202020204" pitchFamily="34" charset="0"/>
                <a:cs typeface="Arial" panose="020B0604020202020204" pitchFamily="34" charset="0"/>
              </a:rPr>
              <a:t>: Caritas Australia</a:t>
            </a:r>
          </a:p>
          <a:p>
            <a:endParaRPr lang="en-AU" dirty="0">
              <a:latin typeface="Arial" panose="020B0604020202020204" pitchFamily="34" charset="0"/>
              <a:ea typeface="Roboto Medium" pitchFamily="2" charset="0"/>
              <a:cs typeface="Arial" panose="020B0604020202020204" pitchFamily="34" charset="0"/>
            </a:endParaRPr>
          </a:p>
        </p:txBody>
      </p:sp>
      <p:sp>
        <p:nvSpPr>
          <p:cNvPr id="5" name="TextBox 4"/>
          <p:cNvSpPr txBox="1"/>
          <p:nvPr/>
        </p:nvSpPr>
        <p:spPr>
          <a:xfrm>
            <a:off x="290554" y="1416250"/>
            <a:ext cx="4048617" cy="2862322"/>
          </a:xfrm>
          <a:prstGeom prst="rect">
            <a:avLst/>
          </a:prstGeom>
          <a:noFill/>
        </p:spPr>
        <p:txBody>
          <a:bodyPr wrap="square" rtlCol="0" anchor="t">
            <a:spAutoFit/>
          </a:bodyPr>
          <a:lstStyle/>
          <a:p>
            <a:r>
              <a:rPr lang="en-AU" sz="3600" dirty="0">
                <a:latin typeface="Arial" panose="020B0604020202020204" pitchFamily="34" charset="0"/>
                <a:ea typeface="Calibri" panose="020F0502020204030204" pitchFamily="34" charset="0"/>
                <a:cs typeface="Arial" panose="020B0604020202020204" pitchFamily="34" charset="0"/>
              </a:rPr>
              <a:t>Girls spend </a:t>
            </a:r>
            <a:r>
              <a:rPr lang="en-AU" sz="3600" dirty="0">
                <a:solidFill>
                  <a:srgbClr val="6E3A6E"/>
                </a:solidFill>
                <a:latin typeface="Arial" panose="020B0604020202020204" pitchFamily="34" charset="0"/>
                <a:ea typeface="Calibri" panose="020F0502020204030204" pitchFamily="34" charset="0"/>
                <a:cs typeface="Arial" panose="020B0604020202020204" pitchFamily="34" charset="0"/>
              </a:rPr>
              <a:t>160 million more hours </a:t>
            </a:r>
            <a:r>
              <a:rPr lang="en-AU" sz="3600" dirty="0">
                <a:latin typeface="Arial" panose="020B0604020202020204" pitchFamily="34" charset="0"/>
                <a:ea typeface="Calibri" panose="020F0502020204030204" pitchFamily="34" charset="0"/>
                <a:cs typeface="Arial" panose="020B0604020202020204" pitchFamily="34" charset="0"/>
              </a:rPr>
              <a:t>than boys doing </a:t>
            </a:r>
            <a:r>
              <a:rPr lang="en-AU" sz="3600" dirty="0">
                <a:solidFill>
                  <a:srgbClr val="6E3A6E"/>
                </a:solidFill>
                <a:latin typeface="Arial" panose="020B0604020202020204" pitchFamily="34" charset="0"/>
                <a:ea typeface="Calibri" panose="020F0502020204030204" pitchFamily="34" charset="0"/>
                <a:cs typeface="Arial" panose="020B0604020202020204" pitchFamily="34" charset="0"/>
              </a:rPr>
              <a:t>household chores </a:t>
            </a:r>
            <a:r>
              <a:rPr lang="en-AU" sz="3600" dirty="0" smtClean="0">
                <a:latin typeface="Arial" panose="020B0604020202020204" pitchFamily="34" charset="0"/>
                <a:ea typeface="Calibri" panose="020F0502020204030204" pitchFamily="34" charset="0"/>
                <a:cs typeface="Arial" panose="020B0604020202020204" pitchFamily="34" charset="0"/>
              </a:rPr>
              <a:t>everyday. </a:t>
            </a:r>
            <a:r>
              <a:rPr lang="en-AU" sz="2000" dirty="0">
                <a:latin typeface="Arial" panose="020B0604020202020204" pitchFamily="34" charset="0"/>
                <a:ea typeface="Roboto Medium" panose="02000000000000000000" pitchFamily="2" charset="0"/>
                <a:cs typeface="Arial" panose="020B0604020202020204" pitchFamily="34" charset="0"/>
              </a:rPr>
              <a:t> </a:t>
            </a:r>
          </a:p>
        </p:txBody>
      </p:sp>
    </p:spTree>
    <p:extLst>
      <p:ext uri="{BB962C8B-B14F-4D97-AF65-F5344CB8AC3E}">
        <p14:creationId xmlns:p14="http://schemas.microsoft.com/office/powerpoint/2010/main" val="13462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A1602 Caritas Master PPT presesntation 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0723d38cd10320af5fa5f67bb8bd578">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04e68461d7bccf0d00d2c3bec6b3d96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041f561b-787a-4331-b8c2-4f8b42e141f3" xsi:nil="true"/>
    <Document_x0020_Status xmlns="041f561b-787a-4331-b8c2-4f8b42e141f3">Draft</Document_x0020_Status>
    <Used_x0020_for xmlns="041f561b-787a-4331-b8c2-4f8b42e141f3">
      <Value>Advent</Value>
    </Used_x0020_for>
    <Resource_x0020_Type xmlns="041f561b-787a-4331-b8c2-4f8b42e141f3">Learning Experience</Resource_x0020_Type>
    <Audience xmlns="041f561b-787a-4331-b8c2-4f8b42e141f3">
      <Value>Lower Primary</Value>
    </Audience>
    <Calendar_x0020_Year xmlns="041f561b-787a-4331-b8c2-4f8b42e141f3">2013</Calendar_x0020_Year>
    <Topic xmlns="041f561b-787a-4331-b8c2-4f8b42e141f3">
      <Value>Caritas Introduction</Value>
    </Topic>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F787302-08B2-4523-82E5-8B31C7788D03}">
  <ds:schemaRefs>
    <ds:schemaRef ds:uri="http://schemas.microsoft.com/sharepoint/v3/contenttype/forms"/>
  </ds:schemaRefs>
</ds:datastoreItem>
</file>

<file path=customXml/itemProps2.xml><?xml version="1.0" encoding="utf-8"?>
<ds:datastoreItem xmlns:ds="http://schemas.openxmlformats.org/officeDocument/2006/customXml" ds:itemID="{C8FE648F-C451-479C-BF8C-B083AAAB8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30DFC3-321D-4724-860E-904F05F5B6FE}">
  <ds:schemaRefs>
    <ds:schemaRef ds:uri="http://purl.org/dc/dcmitype/"/>
    <ds:schemaRef ds:uri="http://purl.org/dc/elements/1.1/"/>
    <ds:schemaRef ds:uri="http://www.w3.org/XML/1998/namespace"/>
    <ds:schemaRef ds:uri="e628dbc2-5780-4aa6-b59e-b4a165ad8118"/>
    <ds:schemaRef ds:uri="http://schemas.microsoft.com/office/2006/metadata/properties"/>
    <ds:schemaRef ds:uri="http://purl.org/dc/terms/"/>
    <ds:schemaRef ds:uri="http://schemas.microsoft.com/office/2006/documentManagement/types"/>
    <ds:schemaRef ds:uri="041f561b-787a-4331-b8c2-4f8b42e141f3"/>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066F204D-FC2D-4319-9854-8A77AA34224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436</TotalTime>
  <Words>1726</Words>
  <Application>Microsoft Office PowerPoint</Application>
  <PresentationFormat>On-screen Show (4:3)</PresentationFormat>
  <Paragraphs>175</Paragraphs>
  <Slides>23</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ＭＳ Ｐゴシック</vt:lpstr>
      <vt:lpstr>Arial</vt:lpstr>
      <vt:lpstr>Calibri</vt:lpstr>
      <vt:lpstr>Felt Tip Roman</vt:lpstr>
      <vt:lpstr>Roboto</vt:lpstr>
      <vt:lpstr>Roboto Light</vt:lpstr>
      <vt:lpstr>Roboto Medium</vt:lpstr>
      <vt:lpstr>Times New Roman</vt:lpstr>
      <vt:lpstr>CA1602 Caritas Master PPT presesntation tmp</vt:lpstr>
      <vt:lpstr>Office Theme</vt:lpstr>
      <vt:lpstr>A note to teachers</vt:lpstr>
      <vt:lpstr>Women and Development   </vt:lpstr>
      <vt:lpstr>Why do we need a special focus on women? </vt:lpstr>
      <vt:lpstr>PowerPoint Presentation</vt:lpstr>
      <vt:lpstr>PowerPoint Presentation</vt:lpstr>
      <vt:lpstr>PowerPoint Presentation</vt:lpstr>
      <vt:lpstr>PowerPoint Presentation</vt:lpstr>
      <vt:lpstr>PowerPoint Presentation</vt:lpstr>
      <vt:lpstr>PowerPoint Presentation</vt:lpstr>
      <vt:lpstr> In Australia</vt:lpstr>
      <vt:lpstr>Caritas Australia  </vt:lpstr>
      <vt:lpstr>PowerPoint Presentation</vt:lpstr>
      <vt:lpstr>PowerPoint Presentation</vt:lpstr>
      <vt:lpstr>PowerPoint Presentation</vt:lpstr>
      <vt:lpstr>Michaela, australia</vt:lpstr>
      <vt:lpstr>Michaela, australia</vt:lpstr>
      <vt:lpstr>Michaela, australia</vt:lpstr>
      <vt:lpstr>Salma, bangladesh</vt:lpstr>
      <vt:lpstr>Salma, bangladesh</vt:lpstr>
      <vt:lpstr>Salma, bangladesh</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note to teachers</dc:title>
  <dc:creator>Natalie Cox</dc:creator>
  <cp:lastModifiedBy>Ruwanthi Perera</cp:lastModifiedBy>
  <cp:revision>42</cp:revision>
  <dcterms:modified xsi:type="dcterms:W3CDTF">2019-01-18T03:05:46Z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0x010100027905FF7CD72C4C9FBC9B8F292D0E72</vt:lpwstr>
  </property>
  <property fmtid="{D5CDD505-2E9C-101B-9397-08002B2CF9AE}" pid="3" name="_dlc_DocIdItemGuid">
    <vt:lpwstr>00432db9-3cb5-4bca-8b42-f69e99948b89</vt:lpwstr>
  </property>
</Properties>
</file>