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handoutMasterIdLst>
    <p:handoutMasterId r:id="rId16"/>
  </p:handoutMasterIdLst>
  <p:sldIdLst>
    <p:sldId id="283" r:id="rId6"/>
    <p:sldId id="284" r:id="rId7"/>
    <p:sldId id="273" r:id="rId8"/>
    <p:sldId id="278" r:id="rId9"/>
    <p:sldId id="279" r:id="rId10"/>
    <p:sldId id="280" r:id="rId11"/>
    <p:sldId id="281" r:id="rId12"/>
    <p:sldId id="28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4014">
          <p15:clr>
            <a:srgbClr val="A4A3A4"/>
          </p15:clr>
        </p15:guide>
        <p15:guide id="4" pos="52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E1B"/>
    <a:srgbClr val="F7E800"/>
    <a:srgbClr val="E3CA00"/>
    <a:srgbClr val="C8E1DF"/>
    <a:srgbClr val="EABE7E"/>
    <a:srgbClr val="86AEB3"/>
    <a:srgbClr val="E3A423"/>
    <a:srgbClr val="E78E23"/>
    <a:srgbClr val="A7170B"/>
    <a:srgbClr val="A717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3" autoAdjust="0"/>
    <p:restoredTop sz="89758" autoAdjust="0"/>
  </p:normalViewPr>
  <p:slideViewPr>
    <p:cSldViewPr snapToObjects="1" showGuides="1">
      <p:cViewPr varScale="1">
        <p:scale>
          <a:sx n="116" d="100"/>
          <a:sy n="116" d="100"/>
        </p:scale>
        <p:origin x="1770" y="102"/>
      </p:cViewPr>
      <p:guideLst>
        <p:guide orient="horz" pos="2795"/>
        <p:guide orient="horz" pos="4020"/>
        <p:guide pos="4014"/>
        <p:guide pos="528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latin typeface="Arial" panose="020B0604020202020204" pitchFamily="34" charset="0"/>
                <a:cs typeface="Arial" panose="020B0604020202020204" pitchFamily="34" charset="0"/>
              </a:rPr>
              <a:t>Source: Apostolic Journey of His Holiness Pope Francis to Sweden.</a:t>
            </a:r>
            <a:r>
              <a:rPr lang="en-AU" altLang="en-US" baseline="0" dirty="0" smtClean="0">
                <a:latin typeface="Arial" panose="020B0604020202020204" pitchFamily="34" charset="0"/>
                <a:cs typeface="Arial" panose="020B0604020202020204" pitchFamily="34" charset="0"/>
              </a:rPr>
              <a:t> Holy Mass in </a:t>
            </a:r>
            <a:r>
              <a:rPr lang="en-AU" altLang="en-US" baseline="0" dirty="0" err="1" smtClean="0">
                <a:latin typeface="Arial" panose="020B0604020202020204" pitchFamily="34" charset="0"/>
                <a:cs typeface="Arial" panose="020B0604020202020204" pitchFamily="34" charset="0"/>
              </a:rPr>
              <a:t>Swedbank</a:t>
            </a:r>
            <a:r>
              <a:rPr lang="en-AU" altLang="en-US" baseline="0" dirty="0" smtClean="0">
                <a:latin typeface="Arial" panose="020B0604020202020204" pitchFamily="34" charset="0"/>
                <a:cs typeface="Arial" panose="020B0604020202020204" pitchFamily="34" charset="0"/>
              </a:rPr>
              <a:t> </a:t>
            </a:r>
            <a:r>
              <a:rPr lang="en-AU" altLang="en-US" baseline="0" dirty="0" err="1" smtClean="0">
                <a:latin typeface="Arial" panose="020B0604020202020204" pitchFamily="34" charset="0"/>
                <a:cs typeface="Arial" panose="020B0604020202020204" pitchFamily="34" charset="0"/>
              </a:rPr>
              <a:t>Stadion</a:t>
            </a:r>
            <a:r>
              <a:rPr lang="en-AU" altLang="en-US" baseline="0" dirty="0" smtClean="0">
                <a:latin typeface="Arial" panose="020B0604020202020204" pitchFamily="34" charset="0"/>
                <a:cs typeface="Arial" panose="020B0604020202020204" pitchFamily="34" charset="0"/>
              </a:rPr>
              <a:t>, Malmo. </a:t>
            </a:r>
          </a:p>
          <a:p>
            <a:r>
              <a:rPr lang="en-AU" altLang="en-US" baseline="0" dirty="0" smtClean="0">
                <a:latin typeface="Arial" panose="020B0604020202020204" pitchFamily="34" charset="0"/>
                <a:cs typeface="Arial" panose="020B0604020202020204" pitchFamily="34" charset="0"/>
              </a:rPr>
              <a:t>Homily of His Holiness Pope Francis – Tuesday, 1 November 2016 </a:t>
            </a:r>
            <a:r>
              <a:rPr lang="en-AU" altLang="en-US" dirty="0" smtClean="0">
                <a:latin typeface="Arial" panose="020B0604020202020204" pitchFamily="34" charset="0"/>
                <a:cs typeface="Arial" panose="020B0604020202020204" pitchFamily="34" charset="0"/>
              </a:rPr>
              <a:t>https://w2.vatican.va/content/francesco/en/homilies/2016/documents/papa-francesco_20161101_omelia-svezia-malmo.html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1042883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265543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 </a:t>
            </a:r>
            <a:r>
              <a:rPr lang="en-AU" dirty="0" err="1" smtClean="0"/>
              <a:t>Shayma</a:t>
            </a:r>
            <a:r>
              <a:rPr lang="en-AU" dirty="0" smtClean="0"/>
              <a:t>, 3, from Raqqa and her mother sit amid the muddy camp in which they now live in an informal tempted settlement in </a:t>
            </a:r>
            <a:r>
              <a:rPr lang="en-AU" dirty="0" err="1" smtClean="0"/>
              <a:t>Kafr</a:t>
            </a:r>
            <a:r>
              <a:rPr lang="en-AU" dirty="0" smtClean="0"/>
              <a:t> </a:t>
            </a:r>
            <a:r>
              <a:rPr lang="en-AU" dirty="0" err="1" smtClean="0"/>
              <a:t>Zabat</a:t>
            </a:r>
            <a:r>
              <a:rPr lang="en-AU" dirty="0" smtClean="0"/>
              <a:t>, in Lebanon's </a:t>
            </a:r>
            <a:r>
              <a:rPr lang="en-AU" dirty="0" err="1" smtClean="0"/>
              <a:t>Bekaa</a:t>
            </a:r>
            <a:r>
              <a:rPr lang="en-AU" dirty="0" smtClean="0"/>
              <a:t> Valley, on December 17, 2013. </a:t>
            </a:r>
            <a:r>
              <a:rPr lang="en-AU" dirty="0" err="1" smtClean="0"/>
              <a:t>Shayma</a:t>
            </a:r>
            <a:r>
              <a:rPr lang="en-AU" dirty="0" smtClean="0"/>
              <a:t> and her family fled the violence in Syria one month ago.</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27273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 </a:t>
            </a:r>
            <a:r>
              <a:rPr lang="en-AU" sz="1200" b="0" i="0" kern="1200" dirty="0" smtClean="0">
                <a:solidFill>
                  <a:schemeClr val="tx1"/>
                </a:solidFill>
                <a:effectLst/>
                <a:latin typeface="+mn-lt"/>
                <a:ea typeface="+mn-ea"/>
                <a:cs typeface="+mn-cs"/>
              </a:rPr>
              <a:t>Elias from SVDP talks to displaced man at No. 2 Lagoon, North Port Vila, Vanuatu.</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268648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129939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 </a:t>
            </a:r>
            <a:r>
              <a:rPr lang="en-AU" dirty="0" smtClean="0"/>
              <a:t>Shepherd (13y) is disabled. His best time of the day is feeding his 9 birds. He keeps them in a small birdhouse.</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385071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 </a:t>
            </a:r>
            <a:r>
              <a:rPr lang="en-AU" dirty="0" smtClean="0"/>
              <a:t>Sister Cathy </a:t>
            </a:r>
            <a:r>
              <a:rPr lang="en-AU" dirty="0" err="1" smtClean="0"/>
              <a:t>Arata</a:t>
            </a:r>
            <a:r>
              <a:rPr lang="en-AU" dirty="0" smtClean="0"/>
              <a:t>, a School Sister of Notre Dame from New Jersey, talks with a woman during a women's conference on peacebuilding in </a:t>
            </a:r>
            <a:r>
              <a:rPr lang="en-AU" dirty="0" err="1" smtClean="0"/>
              <a:t>Abyei</a:t>
            </a:r>
            <a:r>
              <a:rPr lang="en-AU" dirty="0" smtClean="0"/>
              <a:t>, a contested region along the border between Sudan and South Sudan. Under a 2005 peace agreement, the region was supposed to have a referendum to decide which country it would join, but the two countries have yet to agree on who can vote. In 2011, militias aligned with Khartoum drove out most of the Dinka </a:t>
            </a:r>
            <a:r>
              <a:rPr lang="en-AU" dirty="0" err="1" smtClean="0"/>
              <a:t>Ngok</a:t>
            </a:r>
            <a:r>
              <a:rPr lang="en-AU" dirty="0" smtClean="0"/>
              <a:t> residents, pushing them across a river into the town of </a:t>
            </a:r>
            <a:r>
              <a:rPr lang="en-AU" dirty="0" err="1" smtClean="0"/>
              <a:t>Agok</a:t>
            </a:r>
            <a:r>
              <a:rPr lang="en-AU" dirty="0" smtClean="0"/>
              <a:t>. Yet more than 40,000 Dinka </a:t>
            </a:r>
            <a:r>
              <a:rPr lang="en-AU" dirty="0" err="1" smtClean="0"/>
              <a:t>Ngok</a:t>
            </a:r>
            <a:r>
              <a:rPr lang="en-AU" dirty="0" smtClean="0"/>
              <a:t> have since returned with support from Caritas South Sudan, which has drilled wells, built houses, opened clinics and provided seeds and tools for the returnees. Peace remains elusive, however, and Caritas is supporting a series of conferences between all the stakeholders in the area. Sister </a:t>
            </a:r>
            <a:r>
              <a:rPr lang="en-AU" dirty="0" err="1" smtClean="0"/>
              <a:t>Arata</a:t>
            </a:r>
            <a:r>
              <a:rPr lang="en-AU" dirty="0" smtClean="0"/>
              <a:t> works with Solidarity with South Sudan, a network of Catholic groups supporting education and pastoral work in the new African country.</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22748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caption:</a:t>
            </a:r>
            <a:r>
              <a:rPr lang="en-US" baseline="0" dirty="0" smtClean="0"/>
              <a:t> </a:t>
            </a:r>
            <a:r>
              <a:rPr lang="en-AU" baseline="0" dirty="0" smtClean="0"/>
              <a:t>A girl covers her face as she prays during a Palm Sunday Mass at the Catholic Church in </a:t>
            </a:r>
            <a:r>
              <a:rPr lang="en-AU" baseline="0" dirty="0" err="1" smtClean="0"/>
              <a:t>Abyei</a:t>
            </a:r>
            <a:r>
              <a:rPr lang="en-AU" baseline="0" dirty="0" smtClean="0"/>
              <a:t>, a contested region along the border between Sudan and South Sudan. Under a 2005 peace agreement, the region was supposed to have a referendum to decide which country it would join, but the two countries have yet to agree on who can vote. In 2011, militias aligned with Khartoum looted and destroyed much of the church and drove out most of the Dinka </a:t>
            </a:r>
            <a:r>
              <a:rPr lang="en-AU" baseline="0" dirty="0" err="1" smtClean="0"/>
              <a:t>Ngok</a:t>
            </a:r>
            <a:r>
              <a:rPr lang="en-AU" baseline="0" dirty="0" smtClean="0"/>
              <a:t> residents, pushing them across a river into the town of </a:t>
            </a:r>
            <a:r>
              <a:rPr lang="en-AU" baseline="0" dirty="0" err="1" smtClean="0"/>
              <a:t>Agok</a:t>
            </a:r>
            <a:r>
              <a:rPr lang="en-AU" baseline="0" dirty="0" smtClean="0"/>
              <a:t>. Yet more than 40,000 Dinka </a:t>
            </a:r>
            <a:r>
              <a:rPr lang="en-AU" baseline="0" dirty="0" err="1" smtClean="0"/>
              <a:t>Ngok</a:t>
            </a:r>
            <a:r>
              <a:rPr lang="en-AU" baseline="0" dirty="0" smtClean="0"/>
              <a:t> have since returned, with support from Caritas South Sudan, which has drilled well, built houses, opened clinics and provided seeds and tools for the returnees. Yet violence has continued, with a March 1 militia attack killing four residents, according to the United Nations.</a:t>
            </a:r>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195005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116573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8055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68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21306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04872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9498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08920"/>
            <a:ext cx="8229600" cy="1143000"/>
          </a:xfrm>
          <a:prstGeom prst="rect">
            <a:avLst/>
          </a:prstGeom>
        </p:spPr>
        <p:txBody>
          <a:bodyPr vert="horz"/>
          <a:lstStyle>
            <a:lvl1pPr algn="ctr">
              <a:defRPr/>
            </a:lvl1pPr>
          </a:lstStyle>
          <a:p>
            <a:r>
              <a:rPr lang="en-AU" dirty="0" smtClean="0"/>
              <a:t>Caritas Australia </a:t>
            </a:r>
            <a:br>
              <a:rPr lang="en-AU" dirty="0" smtClean="0"/>
            </a:br>
            <a:r>
              <a:rPr lang="en-AU" dirty="0" smtClean="0"/>
              <a:t>PowerPoint Instructions</a:t>
            </a:r>
            <a:endParaRPr lang="en-US" dirty="0"/>
          </a:p>
        </p:txBody>
      </p:sp>
      <p:sp>
        <p:nvSpPr>
          <p:cNvPr id="3" name="TextBox 2"/>
          <p:cNvSpPr txBox="1"/>
          <p:nvPr userDrawn="1"/>
        </p:nvSpPr>
        <p:spPr>
          <a:xfrm>
            <a:off x="9756576" y="5369148"/>
            <a:ext cx="6696743" cy="2308324"/>
          </a:xfrm>
          <a:prstGeom prst="rect">
            <a:avLst/>
          </a:prstGeom>
          <a:noFill/>
        </p:spPr>
        <p:txBody>
          <a:bodyPr wrap="square" rtlCol="0">
            <a:spAutoFit/>
          </a:bodyPr>
          <a:lstStyle/>
          <a:p>
            <a:pPr marL="0" indent="0">
              <a:buFontTx/>
              <a:buNone/>
            </a:pPr>
            <a:r>
              <a:rPr lang="en-US" sz="1600" b="1" baseline="0" dirty="0" smtClean="0"/>
              <a:t>Changing font </a:t>
            </a:r>
            <a:r>
              <a:rPr lang="en-US" sz="1600" b="1" baseline="0" dirty="0" err="1" smtClean="0"/>
              <a:t>colours</a:t>
            </a:r>
            <a:endParaRPr lang="en-US" sz="1600" b="1" baseline="0" dirty="0" smtClean="0"/>
          </a:p>
          <a:p>
            <a:pPr marL="0" indent="0">
              <a:buFontTx/>
              <a:buNone/>
            </a:pPr>
            <a:r>
              <a:rPr lang="en-US" sz="1600" b="0" baseline="0" dirty="0" smtClean="0"/>
              <a:t>When you wish to change the font </a:t>
            </a:r>
            <a:r>
              <a:rPr lang="en-US" sz="1600" b="0" baseline="0" dirty="0" err="1" smtClean="0"/>
              <a:t>colour</a:t>
            </a:r>
            <a:r>
              <a:rPr lang="en-US" sz="1600" b="0" baseline="0" dirty="0" smtClean="0"/>
              <a:t> with the presentation please follow the following instructions.</a:t>
            </a:r>
          </a:p>
          <a:p>
            <a:pPr marL="285750" indent="-285750">
              <a:buFont typeface="Arial"/>
              <a:buChar char="•"/>
            </a:pPr>
            <a:r>
              <a:rPr lang="en-US" sz="1600" b="0" baseline="0" dirty="0" smtClean="0"/>
              <a:t>Highlight the words you wish to change</a:t>
            </a:r>
          </a:p>
          <a:p>
            <a:pPr marL="285750" indent="-285750">
              <a:buFont typeface="Arial"/>
              <a:buChar char="•"/>
            </a:pPr>
            <a:r>
              <a:rPr lang="en-US" sz="1600" b="0" baseline="0" dirty="0" smtClean="0"/>
              <a:t>Right click on the selection</a:t>
            </a:r>
          </a:p>
          <a:p>
            <a:pPr marL="285750" indent="-285750">
              <a:buFont typeface="Arial"/>
              <a:buChar char="•"/>
            </a:pPr>
            <a:r>
              <a:rPr lang="en-US" sz="1600" b="0" baseline="0" dirty="0" smtClean="0"/>
              <a:t>Selection ‘font’</a:t>
            </a:r>
          </a:p>
          <a:p>
            <a:pPr marL="285750" indent="-285750">
              <a:buFont typeface="Arial"/>
              <a:buChar char="•"/>
            </a:pPr>
            <a:r>
              <a:rPr lang="en-US" sz="1600" b="0" baseline="0" dirty="0" smtClean="0"/>
              <a:t>Within this menu you can change the font </a:t>
            </a:r>
            <a:r>
              <a:rPr lang="en-US" sz="1600" b="0" baseline="0" dirty="0" err="1" smtClean="0"/>
              <a:t>colour</a:t>
            </a:r>
            <a:r>
              <a:rPr lang="en-US" sz="1600" b="0" baseline="0" dirty="0" smtClean="0"/>
              <a:t> by selecting the ‘more </a:t>
            </a:r>
            <a:r>
              <a:rPr lang="en-US" sz="1600" b="0" baseline="0" dirty="0" err="1" smtClean="0"/>
              <a:t>colours’</a:t>
            </a:r>
            <a:r>
              <a:rPr lang="en-US" sz="1600" b="0" baseline="0" dirty="0" smtClean="0"/>
              <a:t> button at the bottom.</a:t>
            </a:r>
          </a:p>
          <a:p>
            <a:pPr marL="285750" indent="-285750">
              <a:buFont typeface="Arial"/>
              <a:buChar char="•"/>
            </a:pPr>
            <a:r>
              <a:rPr lang="en-US" sz="1600" b="0" baseline="0" dirty="0" smtClean="0"/>
              <a:t>Only select </a:t>
            </a:r>
            <a:r>
              <a:rPr lang="en-US" sz="1600" b="0" baseline="0" dirty="0" err="1" smtClean="0"/>
              <a:t>colours</a:t>
            </a:r>
            <a:r>
              <a:rPr lang="en-US" sz="1600" b="0" baseline="0" dirty="0" smtClean="0"/>
              <a:t> from Caritas Australia </a:t>
            </a:r>
            <a:r>
              <a:rPr lang="en-US" sz="1600" b="0" baseline="0" dirty="0" err="1" smtClean="0"/>
              <a:t>colour</a:t>
            </a:r>
            <a:r>
              <a:rPr lang="en-US" sz="1600" b="0" baseline="0" dirty="0" smtClean="0"/>
              <a:t> palette.</a:t>
            </a:r>
          </a:p>
        </p:txBody>
      </p:sp>
      <p:pic>
        <p:nvPicPr>
          <p:cNvPr id="5" name="Picture 4" descr="increase indent button.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7690" y="391052"/>
            <a:ext cx="406402" cy="304800"/>
          </a:xfrm>
          <a:prstGeom prst="rect">
            <a:avLst/>
          </a:prstGeom>
        </p:spPr>
      </p:pic>
      <p:pic>
        <p:nvPicPr>
          <p:cNvPr id="6" name="Picture 5" descr="increase indent button.png"/>
          <p:cNvPicPr>
            <a:picLocks noChangeAspect="1"/>
          </p:cNvPicPr>
          <p:nvPr userDrawn="1"/>
        </p:nvPicPr>
        <p:blipFill rotWithShape="1">
          <a:blip r:embed="rId2">
            <a:extLst>
              <a:ext uri="{28A0092B-C50C-407E-A947-70E740481C1C}">
                <a14:useLocalDpi xmlns:a14="http://schemas.microsoft.com/office/drawing/2010/main"/>
              </a:ext>
            </a:extLst>
          </a:blip>
          <a:srcRect r="-98"/>
          <a:stretch/>
        </p:blipFill>
        <p:spPr>
          <a:xfrm rot="10800000">
            <a:off x="-7931745" y="391052"/>
            <a:ext cx="406798" cy="304800"/>
          </a:xfrm>
          <a:prstGeom prst="rect">
            <a:avLst/>
          </a:prstGeom>
        </p:spPr>
      </p:pic>
      <p:sp>
        <p:nvSpPr>
          <p:cNvPr id="7" name="TextBox 6"/>
          <p:cNvSpPr txBox="1"/>
          <p:nvPr userDrawn="1"/>
        </p:nvSpPr>
        <p:spPr>
          <a:xfrm>
            <a:off x="-6877272" y="-656297"/>
            <a:ext cx="6480720" cy="2800766"/>
          </a:xfrm>
          <a:prstGeom prst="rect">
            <a:avLst/>
          </a:prstGeom>
          <a:noFill/>
        </p:spPr>
        <p:txBody>
          <a:bodyPr wrap="square" rtlCol="0">
            <a:spAutoFit/>
          </a:bodyPr>
          <a:lstStyle/>
          <a:p>
            <a:pPr marL="0" indent="0">
              <a:buFontTx/>
              <a:buNone/>
            </a:pPr>
            <a:r>
              <a:rPr lang="en-US" sz="1600" b="1" baseline="0" dirty="0" smtClean="0"/>
              <a:t>How to change the font format</a:t>
            </a:r>
          </a:p>
          <a:p>
            <a:pPr marL="0" indent="0">
              <a:buFontTx/>
              <a:buNone/>
            </a:pPr>
            <a:r>
              <a:rPr lang="en-US" sz="1600" b="0" baseline="0" dirty="0" smtClean="0"/>
              <a:t>Minimum body copy font size: 18pt</a:t>
            </a:r>
          </a:p>
          <a:p>
            <a:pPr marL="0" indent="0">
              <a:buFontTx/>
              <a:buNone/>
            </a:pPr>
            <a:r>
              <a:rPr lang="en-US" sz="1600" b="0" baseline="0" dirty="0" smtClean="0"/>
              <a:t>Styles have been setup within the </a:t>
            </a:r>
            <a:r>
              <a:rPr lang="en-US" sz="1600" b="0" baseline="0" dirty="0" err="1" smtClean="0"/>
              <a:t>powerpoint</a:t>
            </a:r>
            <a:r>
              <a:rPr lang="en-US" sz="1600" b="0" baseline="0" dirty="0" smtClean="0"/>
              <a:t> to allow you to use Subheadings, body copy, bullet points. </a:t>
            </a:r>
          </a:p>
          <a:p>
            <a:pPr marL="0" indent="0">
              <a:buFontTx/>
              <a:buNone/>
            </a:pPr>
            <a:r>
              <a:rPr lang="en-US" sz="1600" b="0" baseline="0" dirty="0" smtClean="0"/>
              <a:t>To change the font style use the paragraph indent buttons (Not the tab key) to switch between styles.</a:t>
            </a:r>
          </a:p>
          <a:p>
            <a:pPr marL="0" indent="0">
              <a:buFontTx/>
              <a:buNone/>
            </a:pPr>
            <a:r>
              <a:rPr lang="en-US" sz="1600" b="1" baseline="0" dirty="0" smtClean="0"/>
              <a:t>Indent 1: </a:t>
            </a:r>
            <a:r>
              <a:rPr lang="en-US" sz="1600" b="0" baseline="0" dirty="0" smtClean="0"/>
              <a:t>body copy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2: </a:t>
            </a:r>
            <a:r>
              <a:rPr lang="en-US" sz="1600" b="0" baseline="0" dirty="0" smtClean="0"/>
              <a:t>Subheadings</a:t>
            </a:r>
          </a:p>
          <a:p>
            <a:pPr marL="0" indent="0">
              <a:buFontTx/>
              <a:buNone/>
            </a:pPr>
            <a:r>
              <a:rPr lang="en-US" sz="1600" b="1" baseline="0" dirty="0" smtClean="0"/>
              <a:t>Indent 3: </a:t>
            </a:r>
            <a:r>
              <a:rPr lang="en-US" sz="1600" b="0" baseline="0" dirty="0" smtClean="0"/>
              <a:t>bullet points first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4: </a:t>
            </a:r>
            <a:r>
              <a:rPr lang="en-US" sz="1600" b="0" baseline="0" dirty="0" smtClean="0"/>
              <a:t>bullet points second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Indent 5: </a:t>
            </a:r>
            <a:r>
              <a:rPr lang="en-US" sz="1600" b="0" baseline="0" dirty="0" smtClean="0"/>
              <a:t>bullet points third level</a:t>
            </a:r>
          </a:p>
        </p:txBody>
      </p:sp>
      <p:sp>
        <p:nvSpPr>
          <p:cNvPr id="8" name="TextBox 7"/>
          <p:cNvSpPr txBox="1"/>
          <p:nvPr userDrawn="1"/>
        </p:nvSpPr>
        <p:spPr>
          <a:xfrm>
            <a:off x="-6923633" y="2418072"/>
            <a:ext cx="6480720" cy="1569660"/>
          </a:xfrm>
          <a:prstGeom prst="rect">
            <a:avLst/>
          </a:prstGeom>
          <a:noFill/>
        </p:spPr>
        <p:txBody>
          <a:bodyPr wrap="square" rtlCol="0">
            <a:spAutoFit/>
          </a:bodyPr>
          <a:lstStyle/>
          <a:p>
            <a:pPr marL="0" indent="0">
              <a:buFontTx/>
              <a:buNone/>
            </a:pPr>
            <a:r>
              <a:rPr lang="en-US" sz="1600" b="1" baseline="0" dirty="0" smtClean="0"/>
              <a:t>Presentation </a:t>
            </a:r>
            <a:r>
              <a:rPr lang="en-US" sz="1600" b="1" baseline="0" dirty="0" err="1" smtClean="0"/>
              <a:t>colours</a:t>
            </a:r>
            <a:endParaRPr lang="en-US" sz="1600" b="1" baseline="0" dirty="0" smtClean="0"/>
          </a:p>
          <a:p>
            <a:pPr marL="0" indent="0">
              <a:buFontTx/>
              <a:buNone/>
            </a:pPr>
            <a:r>
              <a:rPr lang="en-US" sz="1600" b="0" baseline="0" dirty="0" err="1" smtClean="0"/>
              <a:t>Colours</a:t>
            </a:r>
            <a:r>
              <a:rPr lang="en-US" sz="1600" b="0" baseline="0" dirty="0" smtClean="0"/>
              <a:t> within the presentation can change but should be selected from the Caritas Australia brand book </a:t>
            </a:r>
            <a:r>
              <a:rPr lang="en-US" sz="1600" b="1" baseline="0" dirty="0" smtClean="0"/>
              <a:t>dark </a:t>
            </a:r>
            <a:r>
              <a:rPr lang="en-US" sz="1600" b="1" baseline="0" dirty="0" err="1" smtClean="0"/>
              <a:t>colours</a:t>
            </a:r>
            <a:r>
              <a:rPr lang="en-US" sz="1600" b="1" baseline="0" dirty="0" smtClean="0"/>
              <a:t>.</a:t>
            </a:r>
          </a:p>
          <a:p>
            <a:pPr marL="0" indent="0">
              <a:buFontTx/>
              <a:buNone/>
            </a:pPr>
            <a:endParaRPr lang="en-US" sz="1600" b="1" baseline="0" dirty="0" smtClean="0"/>
          </a:p>
          <a:p>
            <a:pPr marL="0" indent="0">
              <a:buFontTx/>
              <a:buNone/>
            </a:pPr>
            <a:r>
              <a:rPr lang="en-US" sz="1600" b="1" baseline="0" dirty="0" smtClean="0"/>
              <a:t>NOTE: </a:t>
            </a:r>
            <a:r>
              <a:rPr lang="en-US" sz="1600" b="0" baseline="0" dirty="0" smtClean="0"/>
              <a:t>If you choose to change the </a:t>
            </a:r>
            <a:r>
              <a:rPr lang="en-US" sz="1600" b="0" baseline="0" dirty="0" err="1" smtClean="0"/>
              <a:t>colours</a:t>
            </a:r>
            <a:r>
              <a:rPr lang="en-US" sz="1600" b="0" baseline="0" dirty="0" smtClean="0"/>
              <a:t> within the presentation please ensure that every slide is consistent.</a:t>
            </a:r>
          </a:p>
        </p:txBody>
      </p:sp>
      <p:sp>
        <p:nvSpPr>
          <p:cNvPr id="9" name="TextBox 8"/>
          <p:cNvSpPr txBox="1"/>
          <p:nvPr userDrawn="1"/>
        </p:nvSpPr>
        <p:spPr>
          <a:xfrm>
            <a:off x="-6923633" y="4312255"/>
            <a:ext cx="4150817" cy="2545745"/>
          </a:xfrm>
          <a:prstGeom prst="rect">
            <a:avLst/>
          </a:prstGeom>
          <a:noFill/>
        </p:spPr>
        <p:txBody>
          <a:bodyPr wrap="square" rtlCol="0">
            <a:spAutoFit/>
          </a:bodyPr>
          <a:lstStyle/>
          <a:p>
            <a:pPr marL="0" indent="0">
              <a:buFontTx/>
              <a:buNone/>
            </a:pPr>
            <a:r>
              <a:rPr lang="en-US" sz="1600" b="1" baseline="0" dirty="0" smtClean="0"/>
              <a:t>Changing background </a:t>
            </a:r>
            <a:r>
              <a:rPr lang="en-US" sz="1600" b="1" baseline="0" dirty="0" err="1" smtClean="0"/>
              <a:t>colours</a:t>
            </a:r>
            <a:endParaRPr lang="en-US" sz="1600" b="1" baseline="0" dirty="0" smtClean="0"/>
          </a:p>
          <a:p>
            <a:pPr marL="0" indent="0">
              <a:buFontTx/>
              <a:buNone/>
            </a:pPr>
            <a:r>
              <a:rPr lang="en-US" sz="1600" b="0" baseline="0" dirty="0" smtClean="0"/>
              <a:t>When you wish to change the background colour of title or voice box slides please change using the Master page (View &gt; Master &gt; Slide Master). Right click on each background of the slide and selection ‘Format Background’. A background colour can be selected from this pop up menu. </a:t>
            </a:r>
            <a:r>
              <a:rPr lang="en-US" sz="1600" b="1" kern="1200" dirty="0" smtClean="0">
                <a:solidFill>
                  <a:schemeClr val="tx1"/>
                </a:solidFill>
                <a:effectLst/>
                <a:latin typeface="+mn-lt"/>
                <a:ea typeface="+mn-ea"/>
                <a:cs typeface="+mn-cs"/>
              </a:rPr>
              <a:t>(More </a:t>
            </a:r>
            <a:r>
              <a:rPr lang="en-US" sz="1600" b="1" kern="1200" dirty="0" err="1" smtClean="0">
                <a:solidFill>
                  <a:schemeClr val="tx1"/>
                </a:solidFill>
                <a:effectLst/>
                <a:latin typeface="+mn-lt"/>
                <a:ea typeface="+mn-ea"/>
                <a:cs typeface="+mn-cs"/>
              </a:rPr>
              <a:t>colours</a:t>
            </a:r>
            <a:r>
              <a:rPr lang="en-US" sz="1600" b="1" kern="1200" dirty="0" smtClean="0">
                <a:solidFill>
                  <a:schemeClr val="tx1"/>
                </a:solidFill>
                <a:effectLst/>
                <a:latin typeface="+mn-lt"/>
                <a:ea typeface="+mn-ea"/>
                <a:cs typeface="+mn-cs"/>
              </a:rPr>
              <a:t> &gt; Custom&gt; </a:t>
            </a:r>
            <a:r>
              <a:rPr lang="en-US" sz="1600" b="1" kern="1200" dirty="0" err="1" smtClean="0">
                <a:solidFill>
                  <a:schemeClr val="tx1"/>
                </a:solidFill>
                <a:effectLst/>
                <a:latin typeface="+mn-lt"/>
                <a:ea typeface="+mn-ea"/>
                <a:cs typeface="+mn-cs"/>
              </a:rPr>
              <a:t>Colour</a:t>
            </a:r>
            <a:r>
              <a:rPr lang="en-US" sz="1600" b="1" kern="1200" dirty="0" smtClean="0">
                <a:solidFill>
                  <a:schemeClr val="tx1"/>
                </a:solidFill>
                <a:effectLst/>
                <a:latin typeface="+mn-lt"/>
                <a:ea typeface="+mn-ea"/>
                <a:cs typeface="+mn-cs"/>
              </a:rPr>
              <a:t> mode RGB &gt; Input numbers)</a:t>
            </a:r>
            <a:endParaRPr lang="en-US" sz="1600" b="0" baseline="0" dirty="0" smtClean="0"/>
          </a:p>
        </p:txBody>
      </p:sp>
      <p:sp>
        <p:nvSpPr>
          <p:cNvPr id="11" name="TextBox 10"/>
          <p:cNvSpPr txBox="1"/>
          <p:nvPr userDrawn="1"/>
        </p:nvSpPr>
        <p:spPr>
          <a:xfrm>
            <a:off x="-6912544" y="7048559"/>
            <a:ext cx="6469631" cy="3293209"/>
          </a:xfrm>
          <a:prstGeom prst="rect">
            <a:avLst/>
          </a:prstGeom>
          <a:noFill/>
        </p:spPr>
        <p:txBody>
          <a:bodyPr wrap="square" rtlCol="0">
            <a:spAutoFit/>
          </a:bodyPr>
          <a:lstStyle/>
          <a:p>
            <a:pPr marL="0" indent="0">
              <a:buFontTx/>
              <a:buNone/>
            </a:pPr>
            <a:r>
              <a:rPr lang="en-US" sz="1600" b="1" baseline="0" dirty="0" smtClean="0"/>
              <a:t>Placing images and cropping</a:t>
            </a:r>
          </a:p>
          <a:p>
            <a:pPr marL="0" indent="0">
              <a:buFontTx/>
              <a:buNone/>
            </a:pPr>
            <a:r>
              <a:rPr lang="en-US" sz="1600" b="0" baseline="0" dirty="0" smtClean="0"/>
              <a:t>When placing images they may at first be placed into the image box small or inappropriately cropped, for example a persons head cropped off. </a:t>
            </a:r>
          </a:p>
          <a:p>
            <a:pPr marL="0" indent="0">
              <a:buFontTx/>
              <a:buNone/>
            </a:pPr>
            <a:r>
              <a:rPr lang="en-US" sz="1600" b="0" baseline="0" dirty="0" smtClean="0"/>
              <a:t>To fix this please follow these steps:</a:t>
            </a:r>
          </a:p>
          <a:p>
            <a:pPr marL="285750" indent="-285750">
              <a:buFont typeface="Arial"/>
              <a:buChar char="•"/>
            </a:pPr>
            <a:r>
              <a:rPr lang="en-US" sz="1600" b="0" baseline="0" dirty="0" smtClean="0"/>
              <a:t>Format picture click on the crop button</a:t>
            </a:r>
          </a:p>
          <a:p>
            <a:pPr marL="285750" indent="-285750">
              <a:buFont typeface="Arial"/>
              <a:buChar char="•"/>
            </a:pPr>
            <a:r>
              <a:rPr lang="en-US" sz="1600" b="0" baseline="0" dirty="0" smtClean="0"/>
              <a:t>Select ‘crop to fill’. This will allow you to resize the image without moving the picture box</a:t>
            </a:r>
          </a:p>
          <a:p>
            <a:pPr marL="285750" indent="-285750">
              <a:buFont typeface="Arial"/>
              <a:buChar char="•"/>
            </a:pPr>
            <a:r>
              <a:rPr lang="en-US" sz="1600" b="0" baseline="0" dirty="0" smtClean="0"/>
              <a:t>When resizing an image always hold the ‘shift’ key and drag the image larger from the corners. This will scale the image proportionately.</a:t>
            </a:r>
          </a:p>
          <a:p>
            <a:pPr marL="285750" indent="-285750">
              <a:buFont typeface="Arial"/>
              <a:buChar char="•"/>
            </a:pPr>
            <a:r>
              <a:rPr lang="en-US" sz="1600" b="0" baseline="0" dirty="0" smtClean="0"/>
              <a:t>You can move the resized image within the picture box to find the best crop.</a:t>
            </a:r>
          </a:p>
        </p:txBody>
      </p:sp>
      <p:sp>
        <p:nvSpPr>
          <p:cNvPr id="12" name="TextBox 11"/>
          <p:cNvSpPr txBox="1"/>
          <p:nvPr userDrawn="1"/>
        </p:nvSpPr>
        <p:spPr>
          <a:xfrm>
            <a:off x="9756576" y="1328408"/>
            <a:ext cx="6696743" cy="3539430"/>
          </a:xfrm>
          <a:prstGeom prst="rect">
            <a:avLst/>
          </a:prstGeom>
          <a:noFill/>
        </p:spPr>
        <p:txBody>
          <a:bodyPr wrap="square" rtlCol="0">
            <a:spAutoFit/>
          </a:bodyPr>
          <a:lstStyle/>
          <a:p>
            <a:pPr marL="0" indent="0">
              <a:buFontTx/>
              <a:buNone/>
            </a:pPr>
            <a:r>
              <a:rPr lang="en-US" sz="1600" b="1" baseline="0" dirty="0" smtClean="0"/>
              <a:t>Saving Felt tip font as an image</a:t>
            </a:r>
          </a:p>
          <a:p>
            <a:pPr marL="0" indent="0">
              <a:buFontTx/>
              <a:buNone/>
            </a:pPr>
            <a:r>
              <a:rPr lang="en-US" sz="1600" b="0" baseline="0" dirty="0" smtClean="0"/>
              <a:t>As felt tip isn’t a system font it will not display correctly on computers that do not have the font installed. Please complete the following steps to save the final copy as an image:</a:t>
            </a:r>
          </a:p>
          <a:p>
            <a:pPr marL="0" indent="0">
              <a:buFontTx/>
              <a:buNone/>
            </a:pPr>
            <a:endParaRPr lang="en-US" sz="1600" b="0" baseline="0" dirty="0" smtClean="0"/>
          </a:p>
          <a:p>
            <a:pPr marL="342900" indent="-342900">
              <a:buFont typeface="+mj-lt"/>
              <a:buAutoNum type="arabicPeriod"/>
            </a:pPr>
            <a:r>
              <a:rPr lang="en-US" sz="1600" b="0" baseline="0" dirty="0" smtClean="0"/>
              <a:t>Write quote or copy into the voice box</a:t>
            </a:r>
          </a:p>
          <a:p>
            <a:pPr marL="800100" lvl="1" indent="-342900">
              <a:buFont typeface="Arial"/>
              <a:buChar char="•"/>
            </a:pPr>
            <a:r>
              <a:rPr lang="en-US" sz="1600" b="0" baseline="0" dirty="0" smtClean="0"/>
              <a:t>When copy is final complete the next steps</a:t>
            </a:r>
          </a:p>
          <a:p>
            <a:pPr marL="342900" indent="-342900">
              <a:buFont typeface="+mj-lt"/>
              <a:buAutoNum type="arabicPeriod"/>
            </a:pPr>
            <a:r>
              <a:rPr lang="en-US" sz="1600" b="0" baseline="0" dirty="0" smtClean="0"/>
              <a:t>Right click on the text box</a:t>
            </a:r>
          </a:p>
          <a:p>
            <a:pPr marL="342900" indent="-342900">
              <a:buFont typeface="+mj-lt"/>
              <a:buAutoNum type="arabicPeriod"/>
            </a:pPr>
            <a:r>
              <a:rPr lang="en-US" sz="1600" b="0" baseline="0" dirty="0" smtClean="0"/>
              <a:t>Select</a:t>
            </a:r>
            <a:r>
              <a:rPr lang="en-US" sz="1600" b="1" baseline="0" dirty="0" smtClean="0"/>
              <a:t> Save as Picture…</a:t>
            </a:r>
          </a:p>
          <a:p>
            <a:pPr marL="342900" indent="-342900">
              <a:buFont typeface="+mj-lt"/>
              <a:buAutoNum type="arabicPeriod"/>
            </a:pPr>
            <a:r>
              <a:rPr lang="en-US" sz="1600" b="0" baseline="0" dirty="0" smtClean="0"/>
              <a:t>Save image to your desktop as a PNG file and name appropriately</a:t>
            </a:r>
          </a:p>
          <a:p>
            <a:pPr marL="342900" indent="-342900">
              <a:buFont typeface="+mj-lt"/>
              <a:buAutoNum type="arabicPeriod"/>
            </a:pPr>
            <a:r>
              <a:rPr lang="en-US" sz="1600" b="0" baseline="0" dirty="0" smtClean="0"/>
              <a:t>Insert saved image into presentation and position it over where the typed copy is</a:t>
            </a:r>
          </a:p>
          <a:p>
            <a:pPr marL="342900" indent="-342900">
              <a:buFont typeface="+mj-lt"/>
              <a:buAutoNum type="arabicPeriod"/>
            </a:pPr>
            <a:r>
              <a:rPr lang="en-US" sz="1600" b="0" baseline="0" dirty="0" smtClean="0"/>
              <a:t>Drag original copy off the presentation to save for future edits.</a:t>
            </a:r>
          </a:p>
          <a:p>
            <a:pPr marL="342900" indent="-342900">
              <a:buFont typeface="+mj-lt"/>
              <a:buAutoNum type="arabicPeriod"/>
            </a:pPr>
            <a:r>
              <a:rPr lang="en-US" sz="1600" b="0" baseline="0" dirty="0" smtClean="0"/>
              <a:t>Resize the </a:t>
            </a:r>
            <a:r>
              <a:rPr lang="en-US" sz="1600" b="0" baseline="0" dirty="0" err="1" smtClean="0"/>
              <a:t>coloured</a:t>
            </a:r>
            <a:r>
              <a:rPr lang="en-US" sz="1600" b="0" baseline="0" dirty="0" smtClean="0"/>
              <a:t> voice box to appropriately fit the content.</a:t>
            </a:r>
          </a:p>
        </p:txBody>
      </p:sp>
      <p:sp>
        <p:nvSpPr>
          <p:cNvPr id="13" name="TextBox 12"/>
          <p:cNvSpPr txBox="1"/>
          <p:nvPr userDrawn="1"/>
        </p:nvSpPr>
        <p:spPr>
          <a:xfrm>
            <a:off x="9756576" y="-632741"/>
            <a:ext cx="6696744" cy="1815882"/>
          </a:xfrm>
          <a:prstGeom prst="rect">
            <a:avLst/>
          </a:prstGeom>
          <a:noFill/>
        </p:spPr>
        <p:txBody>
          <a:bodyPr wrap="square" rtlCol="0">
            <a:spAutoFit/>
          </a:bodyPr>
          <a:lstStyle/>
          <a:p>
            <a:pPr marL="0" indent="0">
              <a:buFontTx/>
              <a:buNone/>
            </a:pPr>
            <a:r>
              <a:rPr lang="en-US" sz="1600" b="1" baseline="0" dirty="0" smtClean="0"/>
              <a:t>Felt Tip Roman </a:t>
            </a:r>
            <a:r>
              <a:rPr lang="en-US" sz="1600" b="0" baseline="0" dirty="0" smtClean="0"/>
              <a:t>will need to be purchased for the story font for this presentation to be used correctly.</a:t>
            </a:r>
          </a:p>
          <a:p>
            <a:pPr marL="285750" indent="-285750">
              <a:buFont typeface="Arial"/>
              <a:buChar char="•"/>
            </a:pPr>
            <a:r>
              <a:rPr lang="en-US" sz="1600" b="0" baseline="0" dirty="0" smtClean="0"/>
              <a:t>Please contact Caritas Australia Communications team for details of where to purchase.</a:t>
            </a:r>
          </a:p>
          <a:p>
            <a:pPr marL="285750" indent="-285750">
              <a:buFont typeface="Arial"/>
              <a:buChar char="•"/>
            </a:pPr>
            <a:r>
              <a:rPr lang="en-US" sz="1600" b="0" baseline="0" dirty="0" smtClean="0"/>
              <a:t>Can be purchased from </a:t>
            </a:r>
            <a:r>
              <a:rPr lang="en-US" sz="1600" b="1" baseline="0" dirty="0" err="1" smtClean="0"/>
              <a:t>myfonts.com</a:t>
            </a:r>
            <a:r>
              <a:rPr lang="en-US" sz="1600" b="0" baseline="0" dirty="0" smtClean="0"/>
              <a:t> </a:t>
            </a:r>
          </a:p>
          <a:p>
            <a:pPr marL="742950" lvl="1" indent="-285750">
              <a:buFont typeface="Arial"/>
              <a:buChar char="•"/>
            </a:pPr>
            <a:r>
              <a:rPr lang="en-US" sz="1600" b="0" baseline="0" dirty="0" smtClean="0"/>
              <a:t>Search: Felt tip Roman</a:t>
            </a:r>
          </a:p>
          <a:p>
            <a:pPr marL="0" indent="0">
              <a:buFontTx/>
              <a:buNone/>
            </a:pPr>
            <a:endParaRPr lang="en-US" sz="1600" b="0" baseline="0" dirty="0" smtClean="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20976" y="4312255"/>
            <a:ext cx="2324424" cy="2543530"/>
          </a:xfrm>
          <a:prstGeom prst="rect">
            <a:avLst/>
          </a:prstGeom>
        </p:spPr>
      </p:pic>
    </p:spTree>
    <p:extLst>
      <p:ext uri="{BB962C8B-B14F-4D97-AF65-F5344CB8AC3E}">
        <p14:creationId xmlns:p14="http://schemas.microsoft.com/office/powerpoint/2010/main" val="358362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smtClean="0"/>
              <a:t>Last updated: </a:t>
            </a:r>
            <a:fld id="{EE8934FF-BD4A-0141-A604-8E0ACB03DCC7}" type="datetimeFigureOut">
              <a:rPr lang="en-US" smtClean="0"/>
              <a:pPr/>
              <a:t>11/7/2016</a:t>
            </a:fld>
            <a:endParaRPr lang="en-US" dirty="0"/>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4279900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r>
              <a:rPr lang="en-US" dirty="0" smtClean="0"/>
              <a:t>Last updated: </a:t>
            </a:r>
            <a:fld id="{EE8934FF-BD4A-0141-A604-8E0ACB03DCC7}" type="datetimeFigureOut">
              <a:rPr lang="en-US" smtClean="0"/>
              <a:pPr/>
              <a:t>11/7/2016</a:t>
            </a:fld>
            <a:endParaRPr lang="en-US" dirty="0"/>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112198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endParaRPr lang="en-US"/>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endParaRPr lang="en-US"/>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endParaRPr lang="en-US"/>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a:p>
        </p:txBody>
      </p:sp>
      <p:sp>
        <p:nvSpPr>
          <p:cNvPr id="36" name="Rectangle 35"/>
          <p:cNvSpPr/>
          <p:nvPr userDrawn="1"/>
        </p:nvSpPr>
        <p:spPr>
          <a:xfrm>
            <a:off x="187040" y="1700808"/>
            <a:ext cx="663751"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46 </a:t>
            </a:r>
            <a:br>
              <a:rPr lang="en-US" sz="1400" b="0" i="0" u="none" strike="noStrike" kern="1200" baseline="0" dirty="0" smtClean="0">
                <a:solidFill>
                  <a:schemeClr val="tx1"/>
                </a:solidFill>
                <a:latin typeface="+mn-lt"/>
                <a:ea typeface="+mn-ea"/>
                <a:cs typeface="+mn-cs"/>
              </a:rPr>
            </a:br>
            <a:r>
              <a:rPr lang="en-US" sz="1400" b="0" i="0" u="none" strike="noStrike" kern="1200" baseline="0" smtClean="0">
                <a:solidFill>
                  <a:schemeClr val="tx1"/>
                </a:solidFill>
                <a:latin typeface="+mn-lt"/>
                <a:ea typeface="+mn-ea"/>
                <a:cs typeface="+mn-cs"/>
              </a:rPr>
              <a:t>B 27</a:t>
            </a:r>
            <a:endParaRPr lang="en-US" sz="1400" dirty="0" smtClean="0"/>
          </a:p>
        </p:txBody>
      </p:sp>
      <p:sp>
        <p:nvSpPr>
          <p:cNvPr id="38" name="Rectangle 37"/>
          <p:cNvSpPr/>
          <p:nvPr userDrawn="1"/>
        </p:nvSpPr>
        <p:spPr>
          <a:xfrm>
            <a:off x="10896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0</a:t>
            </a:r>
            <a:endParaRPr lang="en-US" sz="1400" dirty="0" smtClean="0"/>
          </a:p>
        </p:txBody>
      </p:sp>
      <p:sp>
        <p:nvSpPr>
          <p:cNvPr id="39" name="Rectangle 38"/>
          <p:cNvSpPr/>
          <p:nvPr userDrawn="1"/>
        </p:nvSpPr>
        <p:spPr>
          <a:xfrm>
            <a:off x="19973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217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137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76</a:t>
            </a:r>
            <a:endParaRPr lang="en-US" sz="1400" dirty="0" smtClean="0"/>
          </a:p>
        </p:txBody>
      </p:sp>
      <p:sp>
        <p:nvSpPr>
          <p:cNvPr id="40" name="Rectangle 39"/>
          <p:cNvSpPr/>
          <p:nvPr userDrawn="1"/>
        </p:nvSpPr>
        <p:spPr>
          <a:xfrm>
            <a:off x="290506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60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43</a:t>
            </a:r>
            <a:endParaRPr lang="en-US" sz="1400" dirty="0" smtClean="0"/>
          </a:p>
        </p:txBody>
      </p:sp>
      <p:sp>
        <p:nvSpPr>
          <p:cNvPr id="41" name="Rectangle 40"/>
          <p:cNvSpPr/>
          <p:nvPr userDrawn="1"/>
        </p:nvSpPr>
        <p:spPr>
          <a:xfrm>
            <a:off x="381278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136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37</a:t>
            </a:r>
            <a:endParaRPr lang="en-US" sz="1400" dirty="0" smtClean="0"/>
          </a:p>
        </p:txBody>
      </p:sp>
      <p:sp>
        <p:nvSpPr>
          <p:cNvPr id="42" name="Rectangle 41"/>
          <p:cNvSpPr/>
          <p:nvPr userDrawn="1"/>
        </p:nvSpPr>
        <p:spPr>
          <a:xfrm>
            <a:off x="472050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163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64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28</a:t>
            </a:r>
            <a:endParaRPr lang="en-US" sz="1400" dirty="0" smtClean="0"/>
          </a:p>
        </p:txBody>
      </p:sp>
      <p:sp>
        <p:nvSpPr>
          <p:cNvPr id="43" name="Rectangle 42"/>
          <p:cNvSpPr/>
          <p:nvPr userDrawn="1"/>
        </p:nvSpPr>
        <p:spPr>
          <a:xfrm>
            <a:off x="562822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138</a:t>
            </a:r>
            <a:endParaRPr lang="en-US" sz="1400" dirty="0" smtClean="0"/>
          </a:p>
        </p:txBody>
      </p:sp>
      <p:sp>
        <p:nvSpPr>
          <p:cNvPr id="44" name="Rectangle 43"/>
          <p:cNvSpPr/>
          <p:nvPr userDrawn="1"/>
        </p:nvSpPr>
        <p:spPr>
          <a:xfrm>
            <a:off x="6535946" y="17008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113</a:t>
            </a:r>
            <a:endParaRPr lang="en-US" sz="1400" dirty="0" smtClean="0"/>
          </a:p>
        </p:txBody>
      </p:sp>
      <p:sp>
        <p:nvSpPr>
          <p:cNvPr id="45" name="Rectangle 44"/>
          <p:cNvSpPr/>
          <p:nvPr userDrawn="1"/>
        </p:nvSpPr>
        <p:spPr>
          <a:xfrm>
            <a:off x="7443666"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91</a:t>
            </a:r>
            <a:endParaRPr lang="en-US" sz="1400" dirty="0" smtClean="0"/>
          </a:p>
        </p:txBody>
      </p:sp>
      <p:sp>
        <p:nvSpPr>
          <p:cNvPr id="46" name="Rectangle 45"/>
          <p:cNvSpPr/>
          <p:nvPr userDrawn="1"/>
        </p:nvSpPr>
        <p:spPr>
          <a:xfrm>
            <a:off x="8318511" y="1700808"/>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110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58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110</a:t>
            </a:r>
            <a:endParaRPr lang="en-US" sz="1400" dirty="0" smtClean="0"/>
          </a:p>
        </p:txBody>
      </p:sp>
      <p:sp>
        <p:nvSpPr>
          <p:cNvPr id="47" name="Rectangle 46"/>
          <p:cNvSpPr/>
          <p:nvPr userDrawn="1"/>
        </p:nvSpPr>
        <p:spPr>
          <a:xfrm>
            <a:off x="187040"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208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103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61</a:t>
            </a:r>
            <a:endParaRPr lang="en-US" sz="1400" dirty="0" smtClean="0"/>
          </a:p>
        </p:txBody>
      </p:sp>
      <p:sp>
        <p:nvSpPr>
          <p:cNvPr id="48" name="Rectangle 47"/>
          <p:cNvSpPr/>
          <p:nvPr userDrawn="1"/>
        </p:nvSpPr>
        <p:spPr>
          <a:xfrm>
            <a:off x="10896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247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232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0</a:t>
            </a:r>
            <a:endParaRPr lang="en-US" sz="1400" dirty="0" smtClean="0"/>
          </a:p>
        </p:txBody>
      </p:sp>
      <p:sp>
        <p:nvSpPr>
          <p:cNvPr id="49" name="Rectangle 48"/>
          <p:cNvSpPr/>
          <p:nvPr userDrawn="1"/>
        </p:nvSpPr>
        <p:spPr>
          <a:xfrm>
            <a:off x="1997346" y="3429000"/>
            <a:ext cx="673745"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164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19</a:t>
            </a:r>
            <a:endParaRPr lang="en-US" sz="1400" dirty="0" smtClean="0"/>
          </a:p>
        </p:txBody>
      </p:sp>
      <p:sp>
        <p:nvSpPr>
          <p:cNvPr id="50" name="Rectangle 49"/>
          <p:cNvSpPr/>
          <p:nvPr userDrawn="1"/>
        </p:nvSpPr>
        <p:spPr>
          <a:xfrm>
            <a:off x="290506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161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53</a:t>
            </a:r>
            <a:endParaRPr lang="en-US" sz="1400" dirty="0" smtClean="0"/>
          </a:p>
        </p:txBody>
      </p:sp>
      <p:sp>
        <p:nvSpPr>
          <p:cNvPr id="51" name="Rectangle 50"/>
          <p:cNvSpPr/>
          <p:nvPr userDrawn="1"/>
        </p:nvSpPr>
        <p:spPr>
          <a:xfrm>
            <a:off x="381278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175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a:t>
            </a:r>
            <a:endParaRPr lang="en-US" sz="1400" dirty="0" smtClean="0"/>
          </a:p>
        </p:txBody>
      </p:sp>
      <p:sp>
        <p:nvSpPr>
          <p:cNvPr id="52" name="Rectangle 51"/>
          <p:cNvSpPr/>
          <p:nvPr userDrawn="1"/>
        </p:nvSpPr>
        <p:spPr>
          <a:xfrm>
            <a:off x="472050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151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53" name="Rectangle 52"/>
          <p:cNvSpPr/>
          <p:nvPr userDrawn="1"/>
        </p:nvSpPr>
        <p:spPr>
          <a:xfrm>
            <a:off x="562822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240</a:t>
            </a:r>
            <a:endParaRPr lang="en-US" sz="1400" dirty="0" smtClean="0"/>
          </a:p>
        </p:txBody>
      </p:sp>
      <p:sp>
        <p:nvSpPr>
          <p:cNvPr id="54" name="Rectangle 53"/>
          <p:cNvSpPr/>
          <p:nvPr userDrawn="1"/>
        </p:nvSpPr>
        <p:spPr>
          <a:xfrm>
            <a:off x="6535946" y="3429000"/>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174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179</a:t>
            </a:r>
            <a:endParaRPr lang="en-US" sz="1400" dirty="0" smtClean="0"/>
          </a:p>
        </p:txBody>
      </p:sp>
      <p:sp>
        <p:nvSpPr>
          <p:cNvPr id="55" name="Rectangle 54"/>
          <p:cNvSpPr/>
          <p:nvPr userDrawn="1"/>
        </p:nvSpPr>
        <p:spPr>
          <a:xfrm>
            <a:off x="7443666"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196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110</a:t>
            </a:r>
            <a:endParaRPr lang="en-US" sz="1400" dirty="0" smtClean="0"/>
          </a:p>
        </p:txBody>
      </p:sp>
      <p:sp>
        <p:nvSpPr>
          <p:cNvPr id="56" name="Rectangle 55"/>
          <p:cNvSpPr/>
          <p:nvPr userDrawn="1"/>
        </p:nvSpPr>
        <p:spPr>
          <a:xfrm>
            <a:off x="8318511" y="3429000"/>
            <a:ext cx="59572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137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82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151</a:t>
            </a:r>
            <a:endParaRPr lang="en-US" sz="1400" dirty="0" smtClean="0"/>
          </a:p>
        </p:txBody>
      </p:sp>
      <p:sp>
        <p:nvSpPr>
          <p:cNvPr id="57" name="Rectangle 56"/>
          <p:cNvSpPr/>
          <p:nvPr userDrawn="1"/>
        </p:nvSpPr>
        <p:spPr>
          <a:xfrm>
            <a:off x="187040"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232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186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185</a:t>
            </a:r>
            <a:endParaRPr lang="en-US" sz="1400" dirty="0" smtClean="0"/>
          </a:p>
        </p:txBody>
      </p:sp>
      <p:sp>
        <p:nvSpPr>
          <p:cNvPr id="58" name="Rectangle 57"/>
          <p:cNvSpPr/>
          <p:nvPr userDrawn="1"/>
        </p:nvSpPr>
        <p:spPr>
          <a:xfrm>
            <a:off x="10896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G 235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138</a:t>
            </a:r>
            <a:endParaRPr lang="en-US" sz="1400" dirty="0" smtClean="0"/>
          </a:p>
        </p:txBody>
      </p:sp>
      <p:sp>
        <p:nvSpPr>
          <p:cNvPr id="59" name="Rectangle 58"/>
          <p:cNvSpPr/>
          <p:nvPr userDrawn="1"/>
        </p:nvSpPr>
        <p:spPr>
          <a:xfrm>
            <a:off x="19973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239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60" name="Rectangle 59"/>
          <p:cNvSpPr/>
          <p:nvPr userDrawn="1"/>
        </p:nvSpPr>
        <p:spPr>
          <a:xfrm>
            <a:off x="29050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211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157</a:t>
            </a:r>
            <a:endParaRPr lang="en-US" sz="1400" dirty="0" smtClean="0"/>
          </a:p>
        </p:txBody>
      </p:sp>
      <p:sp>
        <p:nvSpPr>
          <p:cNvPr id="61" name="Rectangle 60"/>
          <p:cNvSpPr/>
          <p:nvPr userDrawn="1"/>
        </p:nvSpPr>
        <p:spPr>
          <a:xfrm>
            <a:off x="381278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124</a:t>
            </a:r>
            <a:endParaRPr lang="en-US" sz="1400" dirty="0" smtClean="0"/>
          </a:p>
        </p:txBody>
      </p:sp>
      <p:sp>
        <p:nvSpPr>
          <p:cNvPr id="62" name="Rectangle 61"/>
          <p:cNvSpPr/>
          <p:nvPr userDrawn="1"/>
        </p:nvSpPr>
        <p:spPr>
          <a:xfrm>
            <a:off x="472050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193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123</a:t>
            </a:r>
            <a:endParaRPr lang="en-US" sz="1400" dirty="0" smtClean="0"/>
          </a:p>
        </p:txBody>
      </p:sp>
      <p:sp>
        <p:nvSpPr>
          <p:cNvPr id="63" name="Rectangle 62"/>
          <p:cNvSpPr/>
          <p:nvPr userDrawn="1"/>
        </p:nvSpPr>
        <p:spPr>
          <a:xfrm>
            <a:off x="562822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186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221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248</a:t>
            </a:r>
            <a:endParaRPr lang="en-US" sz="1400" dirty="0" smtClean="0"/>
          </a:p>
        </p:txBody>
      </p:sp>
      <p:sp>
        <p:nvSpPr>
          <p:cNvPr id="64" name="Rectangle 63"/>
          <p:cNvSpPr/>
          <p:nvPr userDrawn="1"/>
        </p:nvSpPr>
        <p:spPr>
          <a:xfrm>
            <a:off x="653594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200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225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223</a:t>
            </a:r>
            <a:endParaRPr lang="en-US" sz="1400" dirty="0" smtClean="0"/>
          </a:p>
        </p:txBody>
      </p:sp>
      <p:sp>
        <p:nvSpPr>
          <p:cNvPr id="65" name="Rectangle 64"/>
          <p:cNvSpPr/>
          <p:nvPr userDrawn="1"/>
        </p:nvSpPr>
        <p:spPr>
          <a:xfrm>
            <a:off x="7443666"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156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183</a:t>
            </a:r>
            <a:endParaRPr lang="en-US" sz="1400" dirty="0" smtClean="0"/>
          </a:p>
        </p:txBody>
      </p:sp>
      <p:sp>
        <p:nvSpPr>
          <p:cNvPr id="66" name="Rectangle 65"/>
          <p:cNvSpPr/>
          <p:nvPr userDrawn="1"/>
        </p:nvSpPr>
        <p:spPr>
          <a:xfrm>
            <a:off x="8318511" y="5301208"/>
            <a:ext cx="611503"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R 222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G 202 </a:t>
            </a:r>
            <a:br>
              <a:rPr lang="en-US" sz="1400" b="0" i="0" u="none" strike="noStrike" kern="1200" baseline="0" dirty="0" smtClean="0">
                <a:solidFill>
                  <a:schemeClr val="tx1"/>
                </a:solidFill>
                <a:latin typeface="+mn-lt"/>
                <a:ea typeface="+mn-ea"/>
                <a:cs typeface="+mn-cs"/>
              </a:rPr>
            </a:br>
            <a:r>
              <a:rPr lang="en-US" sz="1400" b="0" i="0" u="none" strike="noStrike" kern="1200" baseline="0" dirty="0" smtClean="0">
                <a:solidFill>
                  <a:schemeClr val="tx1"/>
                </a:solidFill>
                <a:latin typeface="+mn-lt"/>
                <a:ea typeface="+mn-ea"/>
                <a:cs typeface="+mn-cs"/>
              </a:rPr>
              <a:t>B 226</a:t>
            </a:r>
            <a:endParaRPr lang="en-US" sz="1400" dirty="0" smtClean="0"/>
          </a:p>
        </p:txBody>
      </p:sp>
      <p:sp>
        <p:nvSpPr>
          <p:cNvPr id="67" name="Rectangle 66"/>
          <p:cNvSpPr/>
          <p:nvPr userDrawn="1"/>
        </p:nvSpPr>
        <p:spPr>
          <a:xfrm>
            <a:off x="35496" y="658222"/>
            <a:ext cx="902811"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Strawberry</a:t>
            </a:r>
            <a:endParaRPr lang="en-US" sz="1200" b="1" dirty="0" smtClean="0"/>
          </a:p>
        </p:txBody>
      </p:sp>
      <p:sp>
        <p:nvSpPr>
          <p:cNvPr id="68" name="Rectangle 67"/>
          <p:cNvSpPr/>
          <p:nvPr userDrawn="1"/>
        </p:nvSpPr>
        <p:spPr>
          <a:xfrm>
            <a:off x="1089626" y="658222"/>
            <a:ext cx="61770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Lemon</a:t>
            </a:r>
            <a:endParaRPr lang="en-US" sz="1200" b="1" dirty="0" smtClean="0"/>
          </a:p>
        </p:txBody>
      </p:sp>
      <p:sp>
        <p:nvSpPr>
          <p:cNvPr id="69" name="Rectangle 68"/>
          <p:cNvSpPr/>
          <p:nvPr userDrawn="1"/>
        </p:nvSpPr>
        <p:spPr>
          <a:xfrm>
            <a:off x="1890858" y="658222"/>
            <a:ext cx="81134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Mandarin</a:t>
            </a:r>
            <a:endParaRPr lang="en-US" sz="1200" b="1" dirty="0" smtClean="0"/>
          </a:p>
        </p:txBody>
      </p:sp>
      <p:sp>
        <p:nvSpPr>
          <p:cNvPr id="70" name="Rectangle 69"/>
          <p:cNvSpPr/>
          <p:nvPr userDrawn="1"/>
        </p:nvSpPr>
        <p:spPr>
          <a:xfrm>
            <a:off x="3010754" y="655013"/>
            <a:ext cx="49018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Lime</a:t>
            </a:r>
            <a:endParaRPr lang="en-US" sz="1200" b="1" dirty="0" smtClean="0"/>
          </a:p>
        </p:txBody>
      </p:sp>
      <p:sp>
        <p:nvSpPr>
          <p:cNvPr id="71" name="Rectangle 70"/>
          <p:cNvSpPr/>
          <p:nvPr userDrawn="1"/>
        </p:nvSpPr>
        <p:spPr>
          <a:xfrm>
            <a:off x="3861807" y="655013"/>
            <a:ext cx="51460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Olive</a:t>
            </a:r>
            <a:endParaRPr lang="en-US" sz="1200" b="1" dirty="0" smtClean="0"/>
          </a:p>
        </p:txBody>
      </p:sp>
      <p:sp>
        <p:nvSpPr>
          <p:cNvPr id="72" name="Rectangle 71"/>
          <p:cNvSpPr/>
          <p:nvPr userDrawn="1"/>
        </p:nvSpPr>
        <p:spPr>
          <a:xfrm>
            <a:off x="4644008" y="655013"/>
            <a:ext cx="83553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Cinnamon</a:t>
            </a:r>
            <a:endParaRPr lang="en-US" sz="1200" b="1" dirty="0" smtClean="0"/>
          </a:p>
        </p:txBody>
      </p:sp>
      <p:sp>
        <p:nvSpPr>
          <p:cNvPr id="73" name="Rectangle 72"/>
          <p:cNvSpPr/>
          <p:nvPr userDrawn="1"/>
        </p:nvSpPr>
        <p:spPr>
          <a:xfrm>
            <a:off x="5580112" y="655013"/>
            <a:ext cx="81304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Blueberry</a:t>
            </a:r>
            <a:endParaRPr lang="en-US" sz="1200" b="1" dirty="0" smtClean="0"/>
          </a:p>
        </p:txBody>
      </p:sp>
      <p:sp>
        <p:nvSpPr>
          <p:cNvPr id="74" name="Rectangle 73"/>
          <p:cNvSpPr/>
          <p:nvPr userDrawn="1"/>
        </p:nvSpPr>
        <p:spPr>
          <a:xfrm>
            <a:off x="6535684" y="655013"/>
            <a:ext cx="618980"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Thyme</a:t>
            </a:r>
            <a:endParaRPr lang="en-US" sz="1200" b="1" dirty="0" smtClean="0"/>
          </a:p>
        </p:txBody>
      </p:sp>
      <p:sp>
        <p:nvSpPr>
          <p:cNvPr id="75" name="Rectangle 74"/>
          <p:cNvSpPr/>
          <p:nvPr userDrawn="1"/>
        </p:nvSpPr>
        <p:spPr>
          <a:xfrm>
            <a:off x="7505405" y="655013"/>
            <a:ext cx="530915"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Berry</a:t>
            </a:r>
            <a:endParaRPr lang="en-US" sz="1200" b="1" dirty="0" smtClean="0"/>
          </a:p>
        </p:txBody>
      </p:sp>
      <p:sp>
        <p:nvSpPr>
          <p:cNvPr id="76" name="Rectangle 75"/>
          <p:cNvSpPr/>
          <p:nvPr userDrawn="1"/>
        </p:nvSpPr>
        <p:spPr>
          <a:xfrm>
            <a:off x="8367499" y="655013"/>
            <a:ext cx="51212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Plum</a:t>
            </a:r>
          </a:p>
        </p:txBody>
      </p:sp>
      <p:sp>
        <p:nvSpPr>
          <p:cNvPr id="77" name="Rectangle 76"/>
          <p:cNvSpPr/>
          <p:nvPr userDrawn="1"/>
        </p:nvSpPr>
        <p:spPr>
          <a:xfrm>
            <a:off x="187040" y="76562"/>
            <a:ext cx="8779840"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tx1"/>
                </a:solidFill>
                <a:latin typeface="+mn-lt"/>
                <a:ea typeface="+mn-ea"/>
                <a:cs typeface="+mn-cs"/>
              </a:rPr>
              <a:t>Caritas Australia Colour Palette</a:t>
            </a:r>
            <a:endParaRPr lang="en-US" sz="2000" b="1" dirty="0" smtClean="0"/>
          </a:p>
        </p:txBody>
      </p:sp>
    </p:spTree>
    <p:extLst>
      <p:ext uri="{BB962C8B-B14F-4D97-AF65-F5344CB8AC3E}">
        <p14:creationId xmlns:p14="http://schemas.microsoft.com/office/powerpoint/2010/main" val="9284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86AEB3"/>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2613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7589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552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9018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81318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5" r:id="rId3"/>
    <p:sldLayoutId id="2147483656" r:id="rId4"/>
    <p:sldLayoutId id="2147483657" r:id="rId5"/>
    <p:sldLayoutId id="2147483658" r:id="rId6"/>
    <p:sldLayoutId id="2147483659" r:id="rId7"/>
    <p:sldLayoutId id="2147483660" r:id="rId8"/>
    <p:sldLayoutId id="2147483673"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2" r:id="rId18"/>
    <p:sldLayoutId id="2147483669" r:id="rId19"/>
    <p:sldLayoutId id="2147483670" r:id="rId20"/>
    <p:sldLayoutId id="2147483671" r:id="rId21"/>
    <p:sldLayoutId id="2147483674"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94270" y="1477190"/>
            <a:ext cx="3755461" cy="3535986"/>
          </a:xfrm>
          <a:prstGeom prst="rect">
            <a:avLst/>
          </a:prstGeom>
        </p:spPr>
      </p:pic>
    </p:spTree>
    <p:extLst>
      <p:ext uri="{BB962C8B-B14F-4D97-AF65-F5344CB8AC3E}">
        <p14:creationId xmlns:p14="http://schemas.microsoft.com/office/powerpoint/2010/main" val="404933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926" y="706900"/>
            <a:ext cx="8346147" cy="5444200"/>
          </a:xfrm>
          <a:prstGeom prst="rect">
            <a:avLst/>
          </a:prstGeom>
        </p:spPr>
      </p:pic>
    </p:spTree>
    <p:extLst>
      <p:ext uri="{BB962C8B-B14F-4D97-AF65-F5344CB8AC3E}">
        <p14:creationId xmlns:p14="http://schemas.microsoft.com/office/powerpoint/2010/main" val="194489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5556" r="5556"/>
          <a:stretch>
            <a:fillRect/>
          </a:stretch>
        </p:blipFill>
        <p:spPr/>
      </p:pic>
      <p:sp>
        <p:nvSpPr>
          <p:cNvPr id="6" name="Freeform 1"/>
          <p:cNvSpPr>
            <a:spLocks noChangeArrowheads="1"/>
          </p:cNvSpPr>
          <p:nvPr/>
        </p:nvSpPr>
        <p:spPr bwMode="auto">
          <a:xfrm>
            <a:off x="395538" y="404664"/>
            <a:ext cx="3384376" cy="325136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a:solidFill>
                  <a:schemeClr val="bg1"/>
                </a:solidFill>
              </a:rPr>
              <a:t>Photo credit: Sam </a:t>
            </a:r>
            <a:r>
              <a:rPr lang="en-US" dirty="0" err="1" smtClean="0">
                <a:solidFill>
                  <a:schemeClr val="bg1"/>
                </a:solidFill>
              </a:rPr>
              <a:t>Tarling</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5" name="Picture 4"/>
          <p:cNvPicPr>
            <a:picLocks noChangeAspect="1"/>
          </p:cNvPicPr>
          <p:nvPr/>
        </p:nvPicPr>
        <p:blipFill>
          <a:blip r:embed="rId4"/>
          <a:stretch>
            <a:fillRect/>
          </a:stretch>
        </p:blipFill>
        <p:spPr>
          <a:xfrm>
            <a:off x="347167" y="375140"/>
            <a:ext cx="3481118" cy="3310415"/>
          </a:xfrm>
          <a:prstGeom prst="rect">
            <a:avLst/>
          </a:prstGeom>
        </p:spPr>
      </p:pic>
    </p:spTree>
    <p:extLst>
      <p:ext uri="{BB962C8B-B14F-4D97-AF65-F5344CB8AC3E}">
        <p14:creationId xmlns:p14="http://schemas.microsoft.com/office/powerpoint/2010/main" val="2169563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a:ext>
            </a:extLst>
          </a:blip>
          <a:srcRect l="5534" r="5534"/>
          <a:stretch>
            <a:fillRect/>
          </a:stretch>
        </p:blipFill>
        <p:spPr/>
      </p:pic>
      <p:sp>
        <p:nvSpPr>
          <p:cNvPr id="6" name="Freeform 1"/>
          <p:cNvSpPr>
            <a:spLocks noChangeArrowheads="1"/>
          </p:cNvSpPr>
          <p:nvPr/>
        </p:nvSpPr>
        <p:spPr bwMode="auto">
          <a:xfrm>
            <a:off x="3779913" y="4624027"/>
            <a:ext cx="4992804" cy="1831021"/>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smtClean="0">
                <a:solidFill>
                  <a:schemeClr val="bg1"/>
                </a:solidFill>
              </a:rPr>
              <a:t>Photo credit: Mark Mitchell/Caritas </a:t>
            </a:r>
            <a:r>
              <a:rPr lang="en-AU" dirty="0">
                <a:solidFill>
                  <a:schemeClr val="bg1"/>
                </a:solidFill>
              </a:rPr>
              <a:t>Aotearoa New Zealand</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5" name="Picture 4"/>
          <p:cNvPicPr>
            <a:picLocks noChangeAspect="1"/>
          </p:cNvPicPr>
          <p:nvPr/>
        </p:nvPicPr>
        <p:blipFill>
          <a:blip r:embed="rId4"/>
          <a:stretch>
            <a:fillRect/>
          </a:stretch>
        </p:blipFill>
        <p:spPr>
          <a:xfrm>
            <a:off x="3753793" y="4561185"/>
            <a:ext cx="5255207" cy="2036240"/>
          </a:xfrm>
          <a:prstGeom prst="rect">
            <a:avLst/>
          </a:prstGeom>
        </p:spPr>
      </p:pic>
    </p:spTree>
    <p:extLst>
      <p:ext uri="{BB962C8B-B14F-4D97-AF65-F5344CB8AC3E}">
        <p14:creationId xmlns:p14="http://schemas.microsoft.com/office/powerpoint/2010/main" val="3150839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a:ext>
            </a:extLst>
          </a:blip>
          <a:srcRect t="2376" b="2376"/>
          <a:stretch>
            <a:fillRect/>
          </a:stretch>
        </p:blipFill>
        <p:spPr/>
      </p:pic>
      <p:sp>
        <p:nvSpPr>
          <p:cNvPr id="6" name="Freeform 1"/>
          <p:cNvSpPr>
            <a:spLocks noChangeArrowheads="1"/>
          </p:cNvSpPr>
          <p:nvPr/>
        </p:nvSpPr>
        <p:spPr bwMode="auto">
          <a:xfrm>
            <a:off x="5364088" y="4036283"/>
            <a:ext cx="3365897" cy="238727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a:solidFill>
                  <a:schemeClr val="bg1"/>
                </a:solidFill>
              </a:rPr>
              <a:t>Photo Credit: Catholic Relief Services</a:t>
            </a:r>
          </a:p>
          <a:p>
            <a:endParaRPr lang="en-US" dirty="0"/>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0" name="Picture 9"/>
          <p:cNvPicPr>
            <a:picLocks noChangeAspect="1"/>
          </p:cNvPicPr>
          <p:nvPr/>
        </p:nvPicPr>
        <p:blipFill>
          <a:blip r:embed="rId4"/>
          <a:stretch>
            <a:fillRect/>
          </a:stretch>
        </p:blipFill>
        <p:spPr>
          <a:xfrm>
            <a:off x="5364088" y="3998420"/>
            <a:ext cx="3548180" cy="2462997"/>
          </a:xfrm>
          <a:prstGeom prst="rect">
            <a:avLst/>
          </a:prstGeom>
        </p:spPr>
      </p:pic>
    </p:spTree>
    <p:extLst>
      <p:ext uri="{BB962C8B-B14F-4D97-AF65-F5344CB8AC3E}">
        <p14:creationId xmlns:p14="http://schemas.microsoft.com/office/powerpoint/2010/main" val="2750209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a:ext>
            </a:extLst>
          </a:blip>
          <a:srcRect l="5556" r="5556"/>
          <a:stretch>
            <a:fillRect/>
          </a:stretch>
        </p:blipFill>
        <p:spPr/>
      </p:pic>
      <p:sp>
        <p:nvSpPr>
          <p:cNvPr id="6" name="Freeform 1"/>
          <p:cNvSpPr>
            <a:spLocks noChangeArrowheads="1"/>
          </p:cNvSpPr>
          <p:nvPr/>
        </p:nvSpPr>
        <p:spPr bwMode="auto">
          <a:xfrm>
            <a:off x="5085683" y="476672"/>
            <a:ext cx="3528391" cy="15841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a:solidFill>
                  <a:schemeClr val="bg1"/>
                </a:solidFill>
              </a:rPr>
              <a:t>Photo credit: Isabel </a:t>
            </a:r>
            <a:r>
              <a:rPr lang="en-US" dirty="0" err="1" smtClean="0">
                <a:solidFill>
                  <a:schemeClr val="bg1"/>
                </a:solidFill>
              </a:rPr>
              <a:t>Corthier</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2" name="Picture 11"/>
          <p:cNvPicPr>
            <a:picLocks noChangeAspect="1"/>
          </p:cNvPicPr>
          <p:nvPr/>
        </p:nvPicPr>
        <p:blipFill>
          <a:blip r:embed="rId4"/>
          <a:stretch>
            <a:fillRect/>
          </a:stretch>
        </p:blipFill>
        <p:spPr>
          <a:xfrm>
            <a:off x="5085683" y="467066"/>
            <a:ext cx="3688400" cy="1603387"/>
          </a:xfrm>
          <a:prstGeom prst="rect">
            <a:avLst/>
          </a:prstGeom>
        </p:spPr>
      </p:pic>
    </p:spTree>
    <p:extLst>
      <p:ext uri="{BB962C8B-B14F-4D97-AF65-F5344CB8AC3E}">
        <p14:creationId xmlns:p14="http://schemas.microsoft.com/office/powerpoint/2010/main" val="4111883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437" r="2437"/>
          <a:stretch>
            <a:fillRect/>
          </a:stretch>
        </p:blipFill>
        <p:spPr/>
      </p:pic>
      <p:sp>
        <p:nvSpPr>
          <p:cNvPr id="6" name="Freeform 1"/>
          <p:cNvSpPr>
            <a:spLocks noChangeArrowheads="1"/>
          </p:cNvSpPr>
          <p:nvPr/>
        </p:nvSpPr>
        <p:spPr bwMode="auto">
          <a:xfrm>
            <a:off x="395536" y="4653136"/>
            <a:ext cx="3460560" cy="181346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a:solidFill>
                  <a:schemeClr val="bg1"/>
                </a:solidFill>
              </a:rPr>
              <a:t>Photo credit: Paul </a:t>
            </a:r>
            <a:r>
              <a:rPr lang="en-US" dirty="0" smtClean="0">
                <a:solidFill>
                  <a:schemeClr val="bg1"/>
                </a:solidFill>
              </a:rPr>
              <a:t>Jeffrey</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0" name="Picture 9"/>
          <p:cNvPicPr>
            <a:picLocks noChangeAspect="1"/>
          </p:cNvPicPr>
          <p:nvPr/>
        </p:nvPicPr>
        <p:blipFill>
          <a:blip r:embed="rId4"/>
          <a:stretch>
            <a:fillRect/>
          </a:stretch>
        </p:blipFill>
        <p:spPr>
          <a:xfrm>
            <a:off x="460982" y="4561185"/>
            <a:ext cx="3475021" cy="2036240"/>
          </a:xfrm>
          <a:prstGeom prst="rect">
            <a:avLst/>
          </a:prstGeom>
        </p:spPr>
      </p:pic>
    </p:spTree>
    <p:extLst>
      <p:ext uri="{BB962C8B-B14F-4D97-AF65-F5344CB8AC3E}">
        <p14:creationId xmlns:p14="http://schemas.microsoft.com/office/powerpoint/2010/main" val="154318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6269" r="6269"/>
          <a:stretch>
            <a:fillRect/>
          </a:stretch>
        </p:blipFill>
        <p:spPr/>
      </p:pic>
      <p:sp>
        <p:nvSpPr>
          <p:cNvPr id="6" name="Freeform 1"/>
          <p:cNvSpPr>
            <a:spLocks noChangeArrowheads="1"/>
          </p:cNvSpPr>
          <p:nvPr/>
        </p:nvSpPr>
        <p:spPr bwMode="auto">
          <a:xfrm>
            <a:off x="4288448" y="5002168"/>
            <a:ext cx="4392486" cy="145116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FC95D"/>
          </a:solidFill>
          <a:ln>
            <a:noFill/>
          </a:ln>
          <a:effectLst/>
        </p:spPr>
        <p:txBody>
          <a:bodyPr wrap="none" anchor="ctr"/>
          <a:lstStyle/>
          <a:p>
            <a:endParaRPr lang="en-US"/>
          </a:p>
        </p:txBody>
      </p:sp>
      <p:sp>
        <p:nvSpPr>
          <p:cNvPr id="3" name="Text Placeholder 2"/>
          <p:cNvSpPr>
            <a:spLocks noGrp="1"/>
          </p:cNvSpPr>
          <p:nvPr>
            <p:ph type="body" sz="quarter" idx="11"/>
          </p:nvPr>
        </p:nvSpPr>
        <p:spPr/>
        <p:txBody>
          <a:bodyPr/>
          <a:lstStyle/>
          <a:p>
            <a:r>
              <a:rPr lang="en-US" dirty="0">
                <a:solidFill>
                  <a:schemeClr val="bg1"/>
                </a:solidFill>
              </a:rPr>
              <a:t>Photo credit: Paul </a:t>
            </a:r>
            <a:r>
              <a:rPr lang="en-US" dirty="0" smtClean="0">
                <a:solidFill>
                  <a:schemeClr val="bg1"/>
                </a:solidFill>
              </a:rPr>
              <a:t>Jeffrey</a:t>
            </a:r>
            <a:endParaRPr lang="en-US" dirty="0">
              <a:solidFill>
                <a:schemeClr val="bg1"/>
              </a:solidFill>
            </a:endParaRPr>
          </a:p>
        </p:txBody>
      </p:sp>
      <p:sp>
        <p:nvSpPr>
          <p:cNvPr id="7" name="Rectangle 6"/>
          <p:cNvSpPr/>
          <p:nvPr/>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a:p>
        </p:txBody>
      </p:sp>
      <p:pic>
        <p:nvPicPr>
          <p:cNvPr id="10" name="Picture 9"/>
          <p:cNvPicPr>
            <a:picLocks noChangeAspect="1"/>
          </p:cNvPicPr>
          <p:nvPr/>
        </p:nvPicPr>
        <p:blipFill>
          <a:blip r:embed="rId4"/>
          <a:stretch>
            <a:fillRect/>
          </a:stretch>
        </p:blipFill>
        <p:spPr>
          <a:xfrm>
            <a:off x="4325990" y="4926058"/>
            <a:ext cx="4548010" cy="1603387"/>
          </a:xfrm>
          <a:prstGeom prst="rect">
            <a:avLst/>
          </a:prstGeom>
        </p:spPr>
      </p:pic>
    </p:spTree>
    <p:extLst>
      <p:ext uri="{BB962C8B-B14F-4D97-AF65-F5344CB8AC3E}">
        <p14:creationId xmlns:p14="http://schemas.microsoft.com/office/powerpoint/2010/main" val="224138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9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628dbc2-5780-4aa6-b59e-b4a165ad8118">3XVCYASFVK3Q-205-911</_dlc_DocId>
    <_dlc_DocIdUrl xmlns="e628dbc2-5780-4aa6-b59e-b4a165ad8118">
      <Url>http://aimstest.caritas.org.au/sites/community/education/resources/_layouts/DocIdRedir.aspx?ID=3XVCYASFVK3Q-205-911</Url>
      <Description>3XVCYASFVK3Q-205-911</Description>
    </_dlc_DocIdUrl>
    <Description0 xmlns="041f561b-787a-4331-b8c2-4f8b42e141f3">A moving PowerPoint of images to pray and reflect on The Beatitudes for Modern Christians proposed by Pope Francis on 1 November 2016. </Description0>
    <Document_x0020_Status xmlns="041f561b-787a-4331-b8c2-4f8b42e141f3">Approved for use outside CA</Document_x0020_Status>
    <Used_x0020_for xmlns="041f561b-787a-4331-b8c2-4f8b42e141f3"/>
    <Resource_x0020_Type xmlns="041f561b-787a-4331-b8c2-4f8b42e141f3">Prayer/Reflection</Resource_x0020_Type>
    <Audience xmlns="041f561b-787a-4331-b8c2-4f8b42e141f3">
      <Value>Upper Primary</Value>
      <Value>Lower Secondary</Value>
      <Value>Middle Secondary</Value>
      <Value>Senior Secondary</Value>
      <Value>Teacher</Value>
      <Value>Tertiary</Value>
      <Value>Parish</Value>
    </Audience>
    <Calendar_x0020_Year xmlns="041f561b-787a-4331-b8c2-4f8b42e141f3">2016</Calendar_x0020_Year>
    <Topic xmlns="041f561b-787a-4331-b8c2-4f8b42e141f3">
      <Value>Catholic Social Teaching</Value>
    </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CE9FC7-F488-4CBC-BC57-3C13B4B4EA8E}">
  <ds:schemaRefs>
    <ds:schemaRef ds:uri="e628dbc2-5780-4aa6-b59e-b4a165ad8118"/>
    <ds:schemaRef ds:uri="http://schemas.microsoft.com/office/2006/documentManagement/types"/>
    <ds:schemaRef ds:uri="http://schemas.microsoft.com/office/2006/metadata/properties"/>
    <ds:schemaRef ds:uri="http://www.w3.org/XML/1998/namespace"/>
    <ds:schemaRef ds:uri="041f561b-787a-4331-b8c2-4f8b42e141f3"/>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2339F48-39D8-46BE-9870-0E73815E31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41f561b-787a-4331-b8c2-4f8b42e14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4.xml><?xml version="1.0" encoding="utf-8"?>
<ds:datastoreItem xmlns:ds="http://schemas.openxmlformats.org/officeDocument/2006/customXml" ds:itemID="{8076F822-B168-4F95-8A63-3E1806FAF64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Foundry.thmx</Template>
  <TotalTime>1545</TotalTime>
  <Words>533</Words>
  <Application>Microsoft Office PowerPoint</Application>
  <PresentationFormat>On-screen Show (4:3)</PresentationFormat>
  <Paragraphs>22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Felt Tip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Beatitudes for Modern Christians</dc:title>
  <dc:creator>Marlin Communications</dc:creator>
  <cp:lastModifiedBy>Sally-Anne Hurley</cp:lastModifiedBy>
  <cp:revision>103</cp:revision>
  <dcterms:created xsi:type="dcterms:W3CDTF">2014-11-30T23:21:17Z</dcterms:created>
  <dcterms:modified xsi:type="dcterms:W3CDTF">2016-11-06T22:14:29Z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d1a554a2-e323-4f6f-a984-cd630c1c2ae9</vt:lpwstr>
  </property>
</Properties>
</file>