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22"/>
  </p:notesMasterIdLst>
  <p:handoutMasterIdLst>
    <p:handoutMasterId r:id="rId23"/>
  </p:handoutMasterIdLst>
  <p:sldIdLst>
    <p:sldId id="256" r:id="rId5"/>
    <p:sldId id="479" r:id="rId6"/>
    <p:sldId id="461" r:id="rId7"/>
    <p:sldId id="462" r:id="rId8"/>
    <p:sldId id="485" r:id="rId9"/>
    <p:sldId id="465" r:id="rId10"/>
    <p:sldId id="484" r:id="rId11"/>
    <p:sldId id="474" r:id="rId12"/>
    <p:sldId id="471" r:id="rId13"/>
    <p:sldId id="482" r:id="rId14"/>
    <p:sldId id="480" r:id="rId15"/>
    <p:sldId id="472" r:id="rId16"/>
    <p:sldId id="486" r:id="rId17"/>
    <p:sldId id="476" r:id="rId18"/>
    <p:sldId id="481" r:id="rId19"/>
    <p:sldId id="458" r:id="rId20"/>
    <p:sldId id="27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 clrIdx="0">
    <p:extLst>
      <p:ext uri="{19B8F6BF-5375-455C-9EA6-DF929625EA0E}">
        <p15:presenceInfo xmlns:p15="http://schemas.microsoft.com/office/powerpoint/2012/main" userId="S-1-5-21-568877940-3399399001-4121681156-2163" providerId="AD"/>
      </p:ext>
    </p:extLst>
  </p:cmAuthor>
  <p:cmAuthor id="2" name="Dr Rebekah Pryor" initials="DRP" lastIdx="1" clrIdx="1">
    <p:extLst>
      <p:ext uri="{19B8F6BF-5375-455C-9EA6-DF929625EA0E}">
        <p15:presenceInfo xmlns:p15="http://schemas.microsoft.com/office/powerpoint/2012/main" userId="S-1-5-21-568877940-3399399001-4121681156-7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1A4"/>
    <a:srgbClr val="FF9966"/>
    <a:srgbClr val="D86075"/>
    <a:srgbClr val="CD594F"/>
    <a:srgbClr val="0C244C"/>
    <a:srgbClr val="762000"/>
    <a:srgbClr val="004751"/>
    <a:srgbClr val="E5DBCB"/>
    <a:srgbClr val="DF918A"/>
    <a:srgbClr val="C3DD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F8007-EFBC-1B51-5ADF-4E57C9AAF7D9}" v="26" dt="2022-09-16T01:05:07.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246" autoAdjust="0"/>
  </p:normalViewPr>
  <p:slideViewPr>
    <p:cSldViewPr snapToGrid="0">
      <p:cViewPr varScale="1">
        <p:scale>
          <a:sx n="89" d="100"/>
          <a:sy n="89" d="100"/>
        </p:scale>
        <p:origin x="1398" y="96"/>
      </p:cViewPr>
      <p:guideLst>
        <p:guide orient="horz" pos="2795"/>
        <p:guide orient="horz" pos="4020"/>
        <p:guide pos="5352"/>
        <p:guide pos="704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Rebekah Pryor" userId="S::rebekah.pryor@caritas.org.au::8d859597-0c52-4ddc-b3e3-bd9b1ef69f34" providerId="AD" clId="Web-{3FCF8007-EFBC-1B51-5ADF-4E57C9AAF7D9}"/>
    <pc:docChg chg="modSld">
      <pc:chgData name="Dr Rebekah Pryor" userId="S::rebekah.pryor@caritas.org.au::8d859597-0c52-4ddc-b3e3-bd9b1ef69f34" providerId="AD" clId="Web-{3FCF8007-EFBC-1B51-5ADF-4E57C9AAF7D9}" dt="2022-09-16T01:05:07.409" v="26" actId="20577"/>
      <pc:docMkLst>
        <pc:docMk/>
      </pc:docMkLst>
      <pc:sldChg chg="modSp">
        <pc:chgData name="Dr Rebekah Pryor" userId="S::rebekah.pryor@caritas.org.au::8d859597-0c52-4ddc-b3e3-bd9b1ef69f34" providerId="AD" clId="Web-{3FCF8007-EFBC-1B51-5ADF-4E57C9AAF7D9}" dt="2022-09-16T01:05:07.409" v="26" actId="20577"/>
        <pc:sldMkLst>
          <pc:docMk/>
          <pc:sldMk cId="1889806192" sldId="474"/>
        </pc:sldMkLst>
        <pc:spChg chg="mod">
          <ac:chgData name="Dr Rebekah Pryor" userId="S::rebekah.pryor@caritas.org.au::8d859597-0c52-4ddc-b3e3-bd9b1ef69f34" providerId="AD" clId="Web-{3FCF8007-EFBC-1B51-5ADF-4E57C9AAF7D9}" dt="2022-09-16T01:05:07.409" v="26" actId="20577"/>
          <ac:spMkLst>
            <pc:docMk/>
            <pc:sldMk cId="1889806192" sldId="474"/>
            <ac:spMk id="2" creationId="{F9132A9F-19AA-4934-8F40-114E01F2B7C4}"/>
          </ac:spMkLst>
        </pc:spChg>
      </pc:sldChg>
      <pc:sldChg chg="modNotes">
        <pc:chgData name="Dr Rebekah Pryor" userId="S::rebekah.pryor@caritas.org.au::8d859597-0c52-4ddc-b3e3-bd9b1ef69f34" providerId="AD" clId="Web-{3FCF8007-EFBC-1B51-5ADF-4E57C9AAF7D9}" dt="2022-09-16T00:15:13.138" v="0"/>
        <pc:sldMkLst>
          <pc:docMk/>
          <pc:sldMk cId="381516513" sldId="484"/>
        </pc:sldMkLst>
      </pc:sldChg>
    </pc:docChg>
  </pc:docChgLst>
  <pc:docChgLst>
    <pc:chgData name="Dr Rebekah Pryor" userId="8d859597-0c52-4ddc-b3e3-bd9b1ef69f34" providerId="ADAL" clId="{BA7335A1-13B1-48F5-9F74-A98D8FE4D865}"/>
    <pc:docChg chg="custSel modSld">
      <pc:chgData name="Dr Rebekah Pryor" userId="8d859597-0c52-4ddc-b3e3-bd9b1ef69f34" providerId="ADAL" clId="{BA7335A1-13B1-48F5-9F74-A98D8FE4D865}" dt="2022-09-16T01:18:28.412" v="558" actId="1036"/>
      <pc:docMkLst>
        <pc:docMk/>
      </pc:docMkLst>
      <pc:sldChg chg="modSp delCm">
        <pc:chgData name="Dr Rebekah Pryor" userId="8d859597-0c52-4ddc-b3e3-bd9b1ef69f34" providerId="ADAL" clId="{BA7335A1-13B1-48F5-9F74-A98D8FE4D865}" dt="2022-09-16T01:18:28.412" v="558" actId="1036"/>
        <pc:sldMkLst>
          <pc:docMk/>
          <pc:sldMk cId="1889806192" sldId="474"/>
        </pc:sldMkLst>
        <pc:spChg chg="mod">
          <ac:chgData name="Dr Rebekah Pryor" userId="8d859597-0c52-4ddc-b3e3-bd9b1ef69f34" providerId="ADAL" clId="{BA7335A1-13B1-48F5-9F74-A98D8FE4D865}" dt="2022-09-16T01:18:28.412" v="558" actId="1036"/>
          <ac:spMkLst>
            <pc:docMk/>
            <pc:sldMk cId="1889806192" sldId="474"/>
            <ac:spMk id="2" creationId="{F9132A9F-19AA-4934-8F40-114E01F2B7C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9/16/2022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dirty="0"/>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9/16/2022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dirty="0"/>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dirty="0"/>
          </a:p>
        </p:txBody>
      </p:sp>
    </p:spTree>
    <p:extLst>
      <p:ext uri="{BB962C8B-B14F-4D97-AF65-F5344CB8AC3E}">
        <p14:creationId xmlns:p14="http://schemas.microsoft.com/office/powerpoint/2010/main" val="90439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kern="1200" dirty="0">
                <a:solidFill>
                  <a:schemeClr val="tx1"/>
                </a:solidFill>
                <a:effectLst/>
                <a:ea typeface="+mn-ea"/>
                <a:cs typeface="+mn-cs"/>
              </a:rPr>
              <a:t>PARTICIPATION</a:t>
            </a:r>
          </a:p>
          <a:p>
            <a:pPr lvl="0"/>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Everyone has a right to participate in society, including in those institutions necessary for human fulfilment, such as work, education and politics. </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People and groups should always participate in decisions that affect them. When they can’t meet their own needs, other parts of society (e.g. the government) need to act to assist with resources or support. (This is called subsidiarity.)</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The principles of subsidiarity and participation are linked.</a:t>
            </a:r>
          </a:p>
          <a:p>
            <a:endParaRPr lang="en-AU" sz="1200" kern="1200" dirty="0">
              <a:solidFill>
                <a:schemeClr val="tx1"/>
              </a:solidFill>
              <a:effectLst/>
              <a:ea typeface="+mn-ea"/>
              <a:cs typeface="+mn-cs"/>
            </a:endParaRPr>
          </a:p>
          <a:p>
            <a:endParaRPr lang="en-AU"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dirty="0"/>
          </a:p>
        </p:txBody>
      </p:sp>
    </p:spTree>
    <p:extLst>
      <p:ext uri="{BB962C8B-B14F-4D97-AF65-F5344CB8AC3E}">
        <p14:creationId xmlns:p14="http://schemas.microsoft.com/office/powerpoint/2010/main" val="3740861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kern="1200" dirty="0">
                <a:solidFill>
                  <a:schemeClr val="tx1"/>
                </a:solidFill>
                <a:effectLst/>
                <a:ea typeface="+mn-ea"/>
                <a:cs typeface="+mn-cs"/>
              </a:rPr>
              <a:t>THE COMMON GOOD</a:t>
            </a:r>
          </a:p>
          <a:p>
            <a:pPr lvl="0"/>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The common good is something “belonging to all and meant for all”, as Pope Francis says (</a:t>
            </a:r>
            <a:r>
              <a:rPr lang="en-AU" sz="1200" i="1" kern="1200" dirty="0">
                <a:solidFill>
                  <a:schemeClr val="tx1"/>
                </a:solidFill>
                <a:effectLst/>
                <a:ea typeface="+mn-ea"/>
                <a:cs typeface="+mn-cs"/>
              </a:rPr>
              <a:t>Laudato Si’ </a:t>
            </a:r>
            <a:r>
              <a:rPr lang="en-AU" sz="1200" kern="1200" dirty="0">
                <a:solidFill>
                  <a:schemeClr val="tx1"/>
                </a:solidFill>
                <a:effectLst/>
                <a:ea typeface="+mn-ea"/>
                <a:cs typeface="+mn-cs"/>
              </a:rPr>
              <a:t>n23). For example, the climate is a common good. </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It is an idea that helps people reach their full potential, as individuals and communities. </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Since each individual lives in community with others, individual rights to personal possessions and community resources must be balanced with our collective responsibility to meet the needs of others. </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dirty="0"/>
          </a:p>
        </p:txBody>
      </p:sp>
    </p:spTree>
    <p:extLst>
      <p:ext uri="{BB962C8B-B14F-4D97-AF65-F5344CB8AC3E}">
        <p14:creationId xmlns:p14="http://schemas.microsoft.com/office/powerpoint/2010/main" val="465786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kern="1200" dirty="0">
                <a:solidFill>
                  <a:schemeClr val="tx1"/>
                </a:solidFill>
                <a:effectLst/>
                <a:ea typeface="+mn-ea"/>
                <a:cs typeface="+mn-cs"/>
              </a:rPr>
              <a:t>CARE FOR OUR COMMON HOME</a:t>
            </a:r>
          </a:p>
          <a:p>
            <a:pPr lvl="0"/>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Caring for our common home is a way of appreciating the earth, not as a commodity to be bought or sold, or a resource to be used up, but as a sacred space, a gift from God. </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This principle describes a way of looking after God’s creation by “tilling” (cultivating or working) </a:t>
            </a:r>
            <a:r>
              <a:rPr lang="en-AU" sz="1200" i="1" kern="1200" dirty="0">
                <a:solidFill>
                  <a:schemeClr val="tx1"/>
                </a:solidFill>
                <a:effectLst/>
                <a:ea typeface="+mn-ea"/>
                <a:cs typeface="+mn-cs"/>
              </a:rPr>
              <a:t>and </a:t>
            </a:r>
            <a:r>
              <a:rPr lang="en-AU" sz="1200" i="0" kern="1200" dirty="0">
                <a:solidFill>
                  <a:schemeClr val="tx1"/>
                </a:solidFill>
                <a:effectLst/>
                <a:ea typeface="+mn-ea"/>
                <a:cs typeface="+mn-cs"/>
              </a:rPr>
              <a:t>“keeping” (caring for, protecting and preserving) it, through actions that look after it for future generations.</a:t>
            </a:r>
            <a:endParaRPr lang="en-AU" sz="1200" kern="1200" dirty="0">
              <a:solidFill>
                <a:schemeClr val="tx1"/>
              </a:solidFill>
              <a:effectLst/>
              <a:ea typeface="+mn-ea"/>
              <a:cs typeface="+mn-cs"/>
            </a:endParaRP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When we care for our common home, we remember that God made the earth for all to enjoy, humans and other creatures included. </a:t>
            </a:r>
          </a:p>
          <a:p>
            <a:endParaRPr lang="en-AU" sz="120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dirty="0"/>
          </a:p>
        </p:txBody>
      </p:sp>
    </p:spTree>
    <p:extLst>
      <p:ext uri="{BB962C8B-B14F-4D97-AF65-F5344CB8AC3E}">
        <p14:creationId xmlns:p14="http://schemas.microsoft.com/office/powerpoint/2010/main" val="1064329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13</a:t>
            </a:fld>
            <a:endParaRPr lang="en-US" dirty="0"/>
          </a:p>
        </p:txBody>
      </p:sp>
    </p:spTree>
    <p:extLst>
      <p:ext uri="{BB962C8B-B14F-4D97-AF65-F5344CB8AC3E}">
        <p14:creationId xmlns:p14="http://schemas.microsoft.com/office/powerpoint/2010/main" val="723954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14</a:t>
            </a:fld>
            <a:endParaRPr lang="en-US" dirty="0"/>
          </a:p>
        </p:txBody>
      </p:sp>
    </p:spTree>
    <p:extLst>
      <p:ext uri="{BB962C8B-B14F-4D97-AF65-F5344CB8AC3E}">
        <p14:creationId xmlns:p14="http://schemas.microsoft.com/office/powerpoint/2010/main" val="1100866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15</a:t>
            </a:fld>
            <a:endParaRPr lang="en-US" dirty="0"/>
          </a:p>
        </p:txBody>
      </p:sp>
    </p:spTree>
    <p:extLst>
      <p:ext uri="{BB962C8B-B14F-4D97-AF65-F5344CB8AC3E}">
        <p14:creationId xmlns:p14="http://schemas.microsoft.com/office/powerpoint/2010/main" val="3970018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16</a:t>
            </a:fld>
            <a:endParaRPr lang="en-AU" dirty="0"/>
          </a:p>
        </p:txBody>
      </p:sp>
    </p:spTree>
    <p:extLst>
      <p:ext uri="{BB962C8B-B14F-4D97-AF65-F5344CB8AC3E}">
        <p14:creationId xmlns:p14="http://schemas.microsoft.com/office/powerpoint/2010/main" val="3204061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17</a:t>
            </a:fld>
            <a:endParaRPr lang="en-US" dirty="0"/>
          </a:p>
        </p:txBody>
      </p:sp>
    </p:spTree>
    <p:extLst>
      <p:ext uri="{BB962C8B-B14F-4D97-AF65-F5344CB8AC3E}">
        <p14:creationId xmlns:p14="http://schemas.microsoft.com/office/powerpoint/2010/main" val="175256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dirty="0"/>
          </a:p>
        </p:txBody>
      </p:sp>
    </p:spTree>
    <p:extLst>
      <p:ext uri="{BB962C8B-B14F-4D97-AF65-F5344CB8AC3E}">
        <p14:creationId xmlns:p14="http://schemas.microsoft.com/office/powerpoint/2010/main" val="279447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a:t>
            </a:r>
            <a:r>
              <a:rPr lang="en-AU" baseline="0" dirty="0"/>
              <a:t> Bible teaches us how God wants us to live with each other and all of God’s creation. Jesus’ words to his friends and followers sum it up well: “</a:t>
            </a:r>
            <a:r>
              <a:rPr lang="en-US" sz="1200" b="0" i="0" kern="1200" dirty="0">
                <a:solidFill>
                  <a:schemeClr val="tx1"/>
                </a:solidFill>
                <a:effectLst/>
                <a:latin typeface="+mn-lt"/>
                <a:ea typeface="+mn-ea"/>
                <a:cs typeface="+mn-cs"/>
              </a:rPr>
              <a:t>You shall love your neighbor as yourself” (Mark 12:31).</a:t>
            </a:r>
            <a:endParaRPr lang="en-AU" baseline="0" dirty="0"/>
          </a:p>
          <a:p>
            <a:endParaRPr lang="en-AU" baseline="0" dirty="0"/>
          </a:p>
          <a:p>
            <a:r>
              <a:rPr lang="en-AU" baseline="0" dirty="0"/>
              <a:t>Catholic Social Teaching principles (CSTs) offer guidance on how we do this in ways that are good for people and the planet. Caritas Australia works to end poverty, promote justice and uphold dignity. This work is guided by a series of CSTs: </a:t>
            </a:r>
          </a:p>
          <a:p>
            <a:endParaRPr lang="en-AU" baseline="0" dirty="0"/>
          </a:p>
          <a:p>
            <a:pPr marL="171450" indent="-171450">
              <a:buFont typeface="Arial" panose="020B0604020202020204" pitchFamily="34" charset="0"/>
              <a:buChar char="•"/>
            </a:pPr>
            <a:r>
              <a:rPr lang="en-AU" baseline="0" dirty="0"/>
              <a:t>Human Dignity</a:t>
            </a:r>
          </a:p>
          <a:p>
            <a:pPr marL="171450" indent="-171450">
              <a:buFont typeface="Arial" panose="020B0604020202020204" pitchFamily="34" charset="0"/>
              <a:buChar char="•"/>
            </a:pPr>
            <a:r>
              <a:rPr lang="en-AU" baseline="0" dirty="0"/>
              <a:t>Solidarity</a:t>
            </a:r>
          </a:p>
          <a:p>
            <a:pPr marL="171450" indent="-171450">
              <a:buFont typeface="Arial" panose="020B0604020202020204" pitchFamily="34" charset="0"/>
              <a:buChar char="•"/>
            </a:pPr>
            <a:r>
              <a:rPr lang="en-AU" baseline="0" dirty="0"/>
              <a:t>Preferential Option for the Poor</a:t>
            </a:r>
          </a:p>
          <a:p>
            <a:pPr marL="171450" indent="-171450">
              <a:buFont typeface="Arial" panose="020B0604020202020204" pitchFamily="34" charset="0"/>
              <a:buChar char="•"/>
            </a:pPr>
            <a:r>
              <a:rPr lang="en-AU" baseline="0" dirty="0"/>
              <a:t>Subsidiarity and Participation</a:t>
            </a:r>
          </a:p>
          <a:p>
            <a:pPr marL="171450" indent="-171450">
              <a:buFont typeface="Arial" panose="020B0604020202020204" pitchFamily="34" charset="0"/>
              <a:buChar char="•"/>
            </a:pPr>
            <a:r>
              <a:rPr lang="en-AU" baseline="0" dirty="0"/>
              <a:t>The Common Good</a:t>
            </a:r>
          </a:p>
          <a:p>
            <a:pPr marL="171450" indent="-171450">
              <a:buFont typeface="Arial" panose="020B0604020202020204" pitchFamily="34" charset="0"/>
              <a:buChar char="•"/>
            </a:pPr>
            <a:r>
              <a:rPr lang="en-AU" baseline="0" dirty="0"/>
              <a:t>Care for Our Common Home</a:t>
            </a:r>
          </a:p>
          <a:p>
            <a:endParaRPr lang="en-AU" baseline="0" dirty="0"/>
          </a:p>
          <a:p>
            <a:endParaRPr lang="en-AU" baseline="0" dirty="0"/>
          </a:p>
          <a:p>
            <a:endParaRPr lang="en-AU" baseline="0" dirty="0"/>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dirty="0"/>
          </a:p>
        </p:txBody>
      </p:sp>
    </p:spTree>
    <p:extLst>
      <p:ext uri="{BB962C8B-B14F-4D97-AF65-F5344CB8AC3E}">
        <p14:creationId xmlns:p14="http://schemas.microsoft.com/office/powerpoint/2010/main" val="278238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dirty="0"/>
          </a:p>
        </p:txBody>
      </p:sp>
    </p:spTree>
    <p:extLst>
      <p:ext uri="{BB962C8B-B14F-4D97-AF65-F5344CB8AC3E}">
        <p14:creationId xmlns:p14="http://schemas.microsoft.com/office/powerpoint/2010/main" val="2880402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dirty="0"/>
          </a:p>
        </p:txBody>
      </p:sp>
    </p:spTree>
    <p:extLst>
      <p:ext uri="{BB962C8B-B14F-4D97-AF65-F5344CB8AC3E}">
        <p14:creationId xmlns:p14="http://schemas.microsoft.com/office/powerpoint/2010/main" val="64522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kern="1200" dirty="0">
                <a:solidFill>
                  <a:schemeClr val="tx1"/>
                </a:solidFill>
                <a:effectLst/>
                <a:ea typeface="+mn-ea"/>
                <a:cs typeface="+mn-cs"/>
              </a:rPr>
              <a:t>HUMAN DIGNITY</a:t>
            </a:r>
          </a:p>
          <a:p>
            <a:pPr lvl="0"/>
            <a:endParaRPr lang="en-AU" sz="1200" b="1" kern="1200" dirty="0">
              <a:solidFill>
                <a:schemeClr val="tx1"/>
              </a:solidFill>
              <a:effectLst/>
              <a:ea typeface="+mn-ea"/>
              <a:cs typeface="+mn-cs"/>
            </a:endParaRPr>
          </a:p>
          <a:p>
            <a:pPr lvl="0"/>
            <a:r>
              <a:rPr lang="en-AU" sz="1200" b="0" kern="1200" dirty="0">
                <a:solidFill>
                  <a:schemeClr val="tx1"/>
                </a:solidFill>
                <a:effectLst/>
                <a:ea typeface="+mn-ea"/>
                <a:cs typeface="+mn-cs"/>
              </a:rPr>
              <a:t>Human dignity is the foundation of all the principles of Catholic Social Teaching.</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It reminds us that all people are created in the image of God and are, therefore, all equal, valuable and worthy of respect. </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A person’s dignity does not depend on:</a:t>
            </a:r>
          </a:p>
          <a:p>
            <a:pPr marL="171450" indent="-171450">
              <a:buFont typeface="Arial" panose="020B0604020202020204" pitchFamily="34" charset="0"/>
              <a:buChar char="•"/>
            </a:pPr>
            <a:r>
              <a:rPr lang="en-AU" sz="1200" kern="1200" dirty="0">
                <a:solidFill>
                  <a:schemeClr val="tx1"/>
                </a:solidFill>
                <a:effectLst/>
                <a:ea typeface="+mn-ea"/>
                <a:cs typeface="+mn-cs"/>
              </a:rPr>
              <a:t>birthplace</a:t>
            </a:r>
          </a:p>
          <a:p>
            <a:pPr marL="171450" indent="-171450">
              <a:buFont typeface="Arial" panose="020B0604020202020204" pitchFamily="34" charset="0"/>
              <a:buChar char="•"/>
            </a:pPr>
            <a:r>
              <a:rPr lang="en-AU" sz="1200" kern="1200" dirty="0">
                <a:solidFill>
                  <a:schemeClr val="tx1"/>
                </a:solidFill>
                <a:effectLst/>
                <a:ea typeface="+mn-ea"/>
                <a:cs typeface="+mn-cs"/>
              </a:rPr>
              <a:t>skin colour</a:t>
            </a:r>
          </a:p>
          <a:p>
            <a:pPr marL="171450" indent="-171450">
              <a:buFont typeface="Arial" panose="020B0604020202020204" pitchFamily="34" charset="0"/>
              <a:buChar char="•"/>
            </a:pPr>
            <a:r>
              <a:rPr lang="en-AU" sz="1200" kern="1200" dirty="0">
                <a:solidFill>
                  <a:schemeClr val="tx1"/>
                </a:solidFill>
                <a:effectLst/>
                <a:ea typeface="+mn-ea"/>
                <a:cs typeface="+mn-cs"/>
              </a:rPr>
              <a:t>body type</a:t>
            </a:r>
          </a:p>
          <a:p>
            <a:pPr marL="171450" indent="-171450">
              <a:buFont typeface="Arial" panose="020B0604020202020204" pitchFamily="34" charset="0"/>
              <a:buChar char="•"/>
            </a:pPr>
            <a:r>
              <a:rPr lang="en-AU" sz="1200" kern="1200" dirty="0">
                <a:solidFill>
                  <a:schemeClr val="tx1"/>
                </a:solidFill>
                <a:effectLst/>
                <a:ea typeface="+mn-ea"/>
                <a:cs typeface="+mn-cs"/>
              </a:rPr>
              <a:t>beliefs</a:t>
            </a:r>
          </a:p>
          <a:p>
            <a:pPr marL="171450" indent="-171450">
              <a:buFont typeface="Arial" panose="020B0604020202020204" pitchFamily="34" charset="0"/>
              <a:buChar char="•"/>
            </a:pPr>
            <a:r>
              <a:rPr lang="en-AU" sz="1200" kern="1200" dirty="0">
                <a:solidFill>
                  <a:schemeClr val="tx1"/>
                </a:solidFill>
                <a:effectLst/>
                <a:ea typeface="+mn-ea"/>
                <a:cs typeface="+mn-cs"/>
              </a:rPr>
              <a:t>money</a:t>
            </a:r>
          </a:p>
          <a:p>
            <a:pPr marL="171450" indent="-171450">
              <a:buFont typeface="Arial" panose="020B0604020202020204" pitchFamily="34" charset="0"/>
              <a:buChar char="•"/>
            </a:pPr>
            <a:r>
              <a:rPr lang="en-AU" sz="1200" kern="1200" dirty="0">
                <a:solidFill>
                  <a:schemeClr val="tx1"/>
                </a:solidFill>
                <a:effectLst/>
                <a:ea typeface="+mn-ea"/>
                <a:cs typeface="+mn-cs"/>
              </a:rPr>
              <a:t>ability</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Dignity is a quality of being human. </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Human dignity is challenged when resources we need to thrive are not shared by all people and when people are treated unfairly by others.</a:t>
            </a:r>
          </a:p>
        </p:txBody>
      </p:sp>
      <p:sp>
        <p:nvSpPr>
          <p:cNvPr id="4" name="Slide Number Placeholder 3"/>
          <p:cNvSpPr>
            <a:spLocks noGrp="1"/>
          </p:cNvSpPr>
          <p:nvPr>
            <p:ph type="sldNum" sz="quarter" idx="5"/>
          </p:nvPr>
        </p:nvSpPr>
        <p:spPr/>
        <p:txBody>
          <a:bodyPr/>
          <a:lstStyle/>
          <a:p>
            <a:fld id="{490689D6-08F4-9246-8340-6E1C330F9F5D}" type="slidenum">
              <a:rPr lang="en-US" smtClean="0"/>
              <a:t>6</a:t>
            </a:fld>
            <a:endParaRPr lang="en-US" dirty="0"/>
          </a:p>
        </p:txBody>
      </p:sp>
    </p:spTree>
    <p:extLst>
      <p:ext uri="{BB962C8B-B14F-4D97-AF65-F5344CB8AC3E}">
        <p14:creationId xmlns:p14="http://schemas.microsoft.com/office/powerpoint/2010/main" val="217218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kern="1200" dirty="0">
                <a:solidFill>
                  <a:schemeClr val="tx1"/>
                </a:solidFill>
                <a:effectLst/>
                <a:ea typeface="+mn-ea"/>
                <a:cs typeface="+mn-cs"/>
              </a:rPr>
              <a:t>SOLIDARITY</a:t>
            </a:r>
            <a:endParaRPr lang="en-AU" sz="1200" kern="1200" dirty="0">
              <a:solidFill>
                <a:schemeClr val="tx1"/>
              </a:solidFill>
              <a:effectLst/>
              <a:cs typeface="Calibri"/>
            </a:endParaRPr>
          </a:p>
          <a:p>
            <a:endParaRPr lang="en-AU" sz="1200" kern="1200" dirty="0">
              <a:solidFill>
                <a:schemeClr val="tx1"/>
              </a:solidFill>
              <a:effectLst/>
              <a:cs typeface="Calibri"/>
            </a:endParaRPr>
          </a:p>
          <a:p>
            <a:r>
              <a:rPr lang="en-AU" sz="1200" kern="1200" dirty="0">
                <a:solidFill>
                  <a:schemeClr val="tx1"/>
                </a:solidFill>
                <a:effectLst/>
                <a:ea typeface="+mn-ea"/>
                <a:cs typeface="+mn-cs"/>
              </a:rPr>
              <a:t>Solidarity is a firm and persevering commitment to the common good.</a:t>
            </a:r>
            <a:r>
              <a:rPr lang="en-AU" dirty="0"/>
              <a:t> </a:t>
            </a:r>
          </a:p>
          <a:p>
            <a:endParaRPr lang="en-AU" dirty="0">
              <a:cs typeface="Calibri"/>
            </a:endParaRPr>
          </a:p>
          <a:p>
            <a:r>
              <a:rPr lang="en-AU" sz="1200" kern="1200" dirty="0">
                <a:solidFill>
                  <a:schemeClr val="tx1"/>
                </a:solidFill>
                <a:effectLst/>
                <a:ea typeface="+mn-ea"/>
                <a:cs typeface="+mn-cs"/>
              </a:rPr>
              <a:t>The principle of Solidarity reminds us that we can only live our best lives when others are able to live their best lives too.</a:t>
            </a:r>
            <a:r>
              <a:rPr lang="en-AU" dirty="0"/>
              <a:t> </a:t>
            </a:r>
            <a:endParaRPr lang="en-AU" sz="1200" kern="1200" dirty="0">
              <a:solidFill>
                <a:schemeClr val="tx1"/>
              </a:solidFill>
              <a:effectLst/>
              <a:cs typeface="Calibri"/>
            </a:endParaRPr>
          </a:p>
          <a:p>
            <a:endParaRPr lang="en-AU" sz="1200" kern="1200" dirty="0">
              <a:solidFill>
                <a:schemeClr val="tx1"/>
              </a:solidFill>
              <a:effectLs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In practice, it means that when other people or groups are suffering, our whole human family suffers. Likewise, when other people or groups are thriving, our whole human family thrives. We show solidarity when we stand shoulder to shoulder with others. It’s a way of saying, “I’m here with you”.</a:t>
            </a:r>
            <a:endParaRPr lang="en-AU" sz="1200" kern="1200" dirty="0">
              <a:solidFill>
                <a:schemeClr val="tx1"/>
              </a:solidFill>
              <a:effectLst/>
              <a:cs typeface="Calibri"/>
            </a:endParaRPr>
          </a:p>
          <a:p>
            <a:endParaRPr lang="en-AU" sz="1200" kern="1200" dirty="0">
              <a:solidFill>
                <a:schemeClr val="tx1"/>
              </a:solidFill>
              <a:effectLst/>
              <a:cs typeface="Calibri"/>
            </a:endParaRPr>
          </a:p>
          <a:p>
            <a:r>
              <a:rPr lang="en-AU" sz="1200" kern="1200" dirty="0">
                <a:solidFill>
                  <a:schemeClr val="tx1"/>
                </a:solidFill>
                <a:effectLst/>
                <a:ea typeface="+mn-ea"/>
                <a:cs typeface="+mn-cs"/>
              </a:rPr>
              <a:t>Jesus often demonstrated solidarity with others, especially people who were in need of help, care or company. When it came to people who were being treated unfairly by others or struggling due to a lack of material resources, Jesus put his compassion into action and challenged others to do the same.</a:t>
            </a:r>
            <a:r>
              <a:rPr lang="en-AU" dirty="0"/>
              <a:t> </a:t>
            </a:r>
            <a:endParaRPr lang="en-AU" sz="1200" kern="1200" dirty="0">
              <a:solidFill>
                <a:schemeClr val="tx1"/>
              </a:solidFill>
              <a:effectLst/>
              <a:cs typeface="Calibri"/>
            </a:endParaRPr>
          </a:p>
          <a:p>
            <a:endParaRPr lang="en-AU" sz="1200" kern="1200" dirty="0">
              <a:solidFill>
                <a:schemeClr val="tx1"/>
              </a:solidFill>
              <a:effectLst/>
              <a:highlight>
                <a:srgbClr val="FFFF00"/>
              </a:highlight>
              <a:ea typeface="+mn-ea"/>
              <a:cs typeface="+mn-cs"/>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dirty="0"/>
          </a:p>
        </p:txBody>
      </p:sp>
    </p:spTree>
    <p:extLst>
      <p:ext uri="{BB962C8B-B14F-4D97-AF65-F5344CB8AC3E}">
        <p14:creationId xmlns:p14="http://schemas.microsoft.com/office/powerpoint/2010/main" val="256761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kern="1200" dirty="0">
                <a:solidFill>
                  <a:schemeClr val="tx1"/>
                </a:solidFill>
                <a:effectLst/>
                <a:ea typeface="+mn-ea"/>
                <a:cs typeface="+mn-cs"/>
              </a:rPr>
              <a:t>PREFERENTIAL OPTION FOR THE POOR</a:t>
            </a:r>
            <a:endParaRPr lang="en-AU" sz="1200" kern="1200" dirty="0">
              <a:solidFill>
                <a:schemeClr val="tx1"/>
              </a:solidFill>
              <a:effectLst/>
              <a:ea typeface="+mn-ea"/>
              <a:cs typeface="+mn-cs"/>
            </a:endParaRPr>
          </a:p>
          <a:p>
            <a:endParaRPr lang="en-AU"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Preferential Option for the Poor describes the act of prioritising the needs of the poor over the desires of the rich, the rights of workers over profits and the preservation of the environment over its exploitation.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It is a way of responding in love to the unjust circumstances in which millions of people live. </a:t>
            </a:r>
          </a:p>
          <a:p>
            <a:endParaRPr lang="en-AU" sz="1200" kern="1200" dirty="0">
              <a:solidFill>
                <a:schemeClr val="tx1"/>
              </a:solidFill>
              <a:effectLst/>
              <a:ea typeface="+mn-ea"/>
              <a:cs typeface="+mn-cs"/>
            </a:endParaRPr>
          </a:p>
          <a:p>
            <a:r>
              <a:rPr lang="en-AU" dirty="0"/>
              <a:t>God’s love for humankind is made visible when we help and share what we have with others, especially when they are experiencing need. As 1 John 3:17 asks, “How does God’s love abide in anyone who has the world’s goods and sees a brother or sister in need yet refuses to help?”</a:t>
            </a:r>
          </a:p>
          <a:p>
            <a:endParaRPr lang="en-AU" dirty="0"/>
          </a:p>
          <a:p>
            <a:r>
              <a:rPr lang="en-AU" dirty="0"/>
              <a:t>We can help by making thoughtful choices in everyday life, for example, choosing to buy items that have been made by people who are paid a fair wage, or by buying less resources and redirecting money we might have spent to development programs that support people as they learn new work skills or practice sustainable farming practices, or voting for government leaders who are committed to social and ecological justice.  </a:t>
            </a:r>
          </a:p>
          <a:p>
            <a:r>
              <a:rPr lang="en-AU" dirty="0"/>
              <a:t>   </a:t>
            </a:r>
          </a:p>
        </p:txBody>
      </p:sp>
      <p:sp>
        <p:nvSpPr>
          <p:cNvPr id="4" name="Slide Number Placeholder 3"/>
          <p:cNvSpPr>
            <a:spLocks noGrp="1"/>
          </p:cNvSpPr>
          <p:nvPr>
            <p:ph type="sldNum" sz="quarter" idx="5"/>
          </p:nvPr>
        </p:nvSpPr>
        <p:spPr/>
        <p:txBody>
          <a:bodyPr/>
          <a:lstStyle/>
          <a:p>
            <a:fld id="{490689D6-08F4-9246-8340-6E1C330F9F5D}" type="slidenum">
              <a:rPr lang="en-US" smtClean="0"/>
              <a:t>8</a:t>
            </a:fld>
            <a:endParaRPr lang="en-US" dirty="0"/>
          </a:p>
        </p:txBody>
      </p:sp>
    </p:spTree>
    <p:extLst>
      <p:ext uri="{BB962C8B-B14F-4D97-AF65-F5344CB8AC3E}">
        <p14:creationId xmlns:p14="http://schemas.microsoft.com/office/powerpoint/2010/main" val="388024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b="1" kern="1200" dirty="0">
                <a:solidFill>
                  <a:schemeClr val="tx1"/>
                </a:solidFill>
                <a:effectLst/>
                <a:ea typeface="+mn-ea"/>
                <a:cs typeface="+mn-cs"/>
              </a:rPr>
              <a:t>SUBSIDIARITY</a:t>
            </a:r>
          </a:p>
          <a:p>
            <a:pPr lvl="0"/>
            <a:endParaRPr lang="en-AU" sz="1200" b="1" kern="1200" dirty="0">
              <a:solidFill>
                <a:schemeClr val="tx1"/>
              </a:solidFill>
              <a:effectLst/>
              <a:ea typeface="+mn-ea"/>
              <a:cs typeface="+mn-cs"/>
            </a:endParaRPr>
          </a:p>
          <a:p>
            <a:r>
              <a:rPr lang="en-AU" dirty="0"/>
              <a:t>The word ‘subsidiarity’ comes from the Latin word </a:t>
            </a:r>
            <a:r>
              <a:rPr lang="en-AU" i="1" dirty="0"/>
              <a:t>subsidium</a:t>
            </a:r>
            <a:r>
              <a:rPr lang="en-AU" i="0" dirty="0"/>
              <a:t>, meaning support or assistance. </a:t>
            </a:r>
            <a:r>
              <a:rPr lang="en-US" sz="1200" b="0" i="0" kern="1200" dirty="0">
                <a:solidFill>
                  <a:schemeClr val="tx1"/>
                </a:solidFill>
                <a:effectLst/>
                <a:latin typeface="+mn-lt"/>
                <a:ea typeface="+mn-ea"/>
                <a:cs typeface="+mn-cs"/>
              </a:rPr>
              <a:t>It indicates that when individuals, families, associations and local communities do not have what they need to achieve their primary objectives, other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 such as the government, have a duty to provide the resources and support necessary to help. </a:t>
            </a:r>
            <a:endParaRPr lang="en-AU" i="0" dirty="0"/>
          </a:p>
          <a:p>
            <a:endParaRPr lang="en-AU" i="0" dirty="0"/>
          </a:p>
          <a:p>
            <a:r>
              <a:rPr lang="en-AU" i="0" dirty="0"/>
              <a:t>Subsidiarity is an approach to common life that promotes participation and ensures people are architects of their own development.</a:t>
            </a:r>
          </a:p>
          <a:p>
            <a:endParaRPr lang="en-AU" i="0" dirty="0"/>
          </a:p>
          <a:p>
            <a:r>
              <a:rPr lang="en-AU" i="0" dirty="0"/>
              <a:t>Pope Francis says, “Let us keep in mind the principle of subsidiarity, which grants freedom to develop the capabilities present at every level of society, while also demanding a greater sense of responsibility for the common good from those who wield greater power.” (</a:t>
            </a:r>
            <a:r>
              <a:rPr lang="en-AU" i="1" dirty="0"/>
              <a:t>Laudato Si’ </a:t>
            </a:r>
            <a:r>
              <a:rPr lang="en-AU" i="0" dirty="0"/>
              <a:t>n196)</a:t>
            </a: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9</a:t>
            </a:fld>
            <a:endParaRPr lang="en-US" dirty="0"/>
          </a:p>
        </p:txBody>
      </p:sp>
    </p:spTree>
    <p:extLst>
      <p:ext uri="{BB962C8B-B14F-4D97-AF65-F5344CB8AC3E}">
        <p14:creationId xmlns:p14="http://schemas.microsoft.com/office/powerpoint/2010/main" val="3260953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429000"/>
            <a:ext cx="12192000" cy="2808312"/>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3077756"/>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dirty="0"/>
              <a:t>Click icon to add picture</a:t>
            </a:r>
            <a:endParaRPr lang="en-US" dirty="0"/>
          </a:p>
        </p:txBody>
      </p:sp>
    </p:spTree>
    <p:extLst>
      <p:ext uri="{BB962C8B-B14F-4D97-AF65-F5344CB8AC3E}">
        <p14:creationId xmlns:p14="http://schemas.microsoft.com/office/powerpoint/2010/main" val="2966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631226" y="-2022823"/>
            <a:ext cx="4896105"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4999"/>
            <a:ext cx="10145037" cy="4252375"/>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386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0859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Tree>
    <p:extLst>
      <p:ext uri="{BB962C8B-B14F-4D97-AF65-F5344CB8AC3E}">
        <p14:creationId xmlns:p14="http://schemas.microsoft.com/office/powerpoint/2010/main" val="192075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7217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85685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68108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335360" y="1853855"/>
            <a:ext cx="5328593" cy="4095425"/>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562165" y="5677074"/>
            <a:ext cx="5150455" cy="27220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dirty="0"/>
              <a:t>Click to edit Master</a:t>
            </a:r>
            <a:endParaRPr lang="en-US" dirty="0"/>
          </a:p>
        </p:txBody>
      </p:sp>
      <p:cxnSp>
        <p:nvCxnSpPr>
          <p:cNvPr id="9" name="Straight Connector 8">
            <a:extLst>
              <a:ext uri="{FF2B5EF4-FFF2-40B4-BE49-F238E27FC236}">
                <a16:creationId xmlns:a16="http://schemas.microsoft.com/office/drawing/2014/main" id="{00C10C89-F78A-4333-8302-62099C7C99E1}"/>
              </a:ext>
            </a:extLst>
          </p:cNvPr>
          <p:cNvCxnSpPr/>
          <p:nvPr userDrawn="1"/>
        </p:nvCxnSpPr>
        <p:spPr>
          <a:xfrm>
            <a:off x="335360" y="1478421"/>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5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562165" y="5677074"/>
            <a:ext cx="5150455" cy="27220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dirty="0"/>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1686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91224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7557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47862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15812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64469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D86075"/>
                </a:solidFill>
              </a:rPr>
              <a:t>Click to edit Master title style</a:t>
            </a:r>
            <a:endParaRPr lang="en-US" dirty="0">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758005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0574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dirty="0">
                <a:solidFill>
                  <a:srgbClr val="0C244C"/>
                </a:solidFill>
              </a:rPr>
              <a:t>Click to edit Master title style</a:t>
            </a:r>
            <a:endParaRPr lang="en-US" dirty="0">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335360" y="1601416"/>
            <a:ext cx="1127181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223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5827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239615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99186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dirty="0"/>
              <a:t>Click icon to add picture</a:t>
            </a:r>
            <a:endParaRPr lang="en-US" dirty="0"/>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27572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65380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74349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57990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42218406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dirty="0"/>
              <a:t>Click icon to add picture</a:t>
            </a:r>
            <a:endParaRPr lang="en-US" dirty="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dirty="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2750629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dirty="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_Custom Layout">
    <p:bg>
      <p:bgPr>
        <a:solidFill>
          <a:srgbClr val="63B1A4"/>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dirty="0"/>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24497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dirty="0"/>
              <a:t>Click icon to add picture</a:t>
            </a:r>
            <a:endParaRPr lang="en-US" dirty="0"/>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dirty="0"/>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dirty="0"/>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dirty="0"/>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dirty="0"/>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dirty="0"/>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dirty="0"/>
              <a:t>Click icon to add picture</a:t>
            </a:r>
            <a:endParaRPr lang="en-US" dirty="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dirty="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4"/>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dirty="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75"/>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820" r:id="rId18"/>
    <p:sldLayoutId id="2147483775" r:id="rId19"/>
    <p:sldLayoutId id="2147483776" r:id="rId20"/>
    <p:sldLayoutId id="2147483777" r:id="rId21"/>
    <p:sldLayoutId id="2147483778" r:id="rId22"/>
    <p:sldLayoutId id="2147483821" r:id="rId23"/>
    <p:sldLayoutId id="2147483779" r:id="rId24"/>
    <p:sldLayoutId id="2147483780" r:id="rId25"/>
    <p:sldLayoutId id="2147483781" r:id="rId26"/>
    <p:sldLayoutId id="2147483782" r:id="rId27"/>
    <p:sldLayoutId id="2147483822" r:id="rId28"/>
    <p:sldLayoutId id="2147483783" r:id="rId29"/>
    <p:sldLayoutId id="2147483835" r:id="rId30"/>
    <p:sldLayoutId id="2147483784" r:id="rId31"/>
    <p:sldLayoutId id="2147483832" r:id="rId32"/>
    <p:sldLayoutId id="2147483785" r:id="rId33"/>
    <p:sldLayoutId id="2147483786" r:id="rId34"/>
    <p:sldLayoutId id="2147483823" r:id="rId35"/>
    <p:sldLayoutId id="2147483831" r:id="rId36"/>
    <p:sldLayoutId id="2147483787" r:id="rId37"/>
    <p:sldLayoutId id="2147483788" r:id="rId38"/>
    <p:sldLayoutId id="2147483789" r:id="rId39"/>
    <p:sldLayoutId id="2147483790" r:id="rId40"/>
    <p:sldLayoutId id="2147483824" r:id="rId41"/>
    <p:sldLayoutId id="2147483791" r:id="rId42"/>
    <p:sldLayoutId id="2147483792" r:id="rId43"/>
    <p:sldLayoutId id="2147483793" r:id="rId44"/>
    <p:sldLayoutId id="2147483794" r:id="rId45"/>
    <p:sldLayoutId id="2147483795" r:id="rId46"/>
    <p:sldLayoutId id="2147483825" r:id="rId47"/>
    <p:sldLayoutId id="2147483796" r:id="rId48"/>
    <p:sldLayoutId id="2147483797" r:id="rId49"/>
    <p:sldLayoutId id="2147483798" r:id="rId50"/>
    <p:sldLayoutId id="2147483833" r:id="rId51"/>
    <p:sldLayoutId id="2147483799" r:id="rId52"/>
    <p:sldLayoutId id="2147483800" r:id="rId53"/>
    <p:sldLayoutId id="2147483826" r:id="rId54"/>
    <p:sldLayoutId id="2147483801" r:id="rId55"/>
    <p:sldLayoutId id="2147483802" r:id="rId56"/>
    <p:sldLayoutId id="2147483803" r:id="rId57"/>
    <p:sldLayoutId id="2147483804" r:id="rId58"/>
    <p:sldLayoutId id="2147483805" r:id="rId59"/>
    <p:sldLayoutId id="2147483827" r:id="rId60"/>
    <p:sldLayoutId id="2147483806" r:id="rId61"/>
    <p:sldLayoutId id="2147483807" r:id="rId62"/>
    <p:sldLayoutId id="2147483808" r:id="rId63"/>
    <p:sldLayoutId id="2147483809" r:id="rId64"/>
    <p:sldLayoutId id="2147483828" r:id="rId65"/>
    <p:sldLayoutId id="2147483810" r:id="rId66"/>
    <p:sldLayoutId id="2147483811" r:id="rId67"/>
    <p:sldLayoutId id="2147483812" r:id="rId68"/>
    <p:sldLayoutId id="2147483813" r:id="rId69"/>
    <p:sldLayoutId id="2147483814" r:id="rId70"/>
    <p:sldLayoutId id="2147483834" r:id="rId71"/>
    <p:sldLayoutId id="2147483815" r:id="rId7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aritas.org.au/resources/library/caritas-catholic-social-teaching-photo-matching-activity/" TargetMode="External"/><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mailto:education@caritas.org.a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aritas.org.au/learn/cst-toolkit/" TargetMode="External"/><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hyperlink" Target="http://www.caritas.org.au/sign-up/education/" TargetMode="External"/><Relationship Id="rId5" Type="http://schemas.openxmlformats.org/officeDocument/2006/relationships/hyperlink" Target="https://www.caritas.org.au/resources/school-resources/" TargetMode="External"/><Relationship Id="rId4" Type="http://schemas.openxmlformats.org/officeDocument/2006/relationships/hyperlink" Target="mailto:education@caritas.org.au"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B38D87-85FB-834F-9EB4-6C17892AAF41}"/>
              </a:ext>
            </a:extLst>
          </p:cNvPr>
          <p:cNvSpPr>
            <a:spLocks noGrp="1"/>
          </p:cNvSpPr>
          <p:nvPr>
            <p:ph type="body" sz="quarter" idx="10"/>
          </p:nvPr>
        </p:nvSpPr>
        <p:spPr>
          <a:xfrm>
            <a:off x="1023482" y="1412777"/>
            <a:ext cx="10145037" cy="4248472"/>
          </a:xfrm>
        </p:spPr>
        <p:txBody>
          <a:bodyPr lIns="82918" tIns="41459" rIns="82918" bIns="41459" anchor="t"/>
          <a:lstStyle/>
          <a:p>
            <a:pPr>
              <a:lnSpc>
                <a:spcPct val="100000"/>
              </a:lnSpc>
              <a:spcBef>
                <a:spcPts val="0"/>
              </a:spcBef>
              <a:spcAft>
                <a:spcPts val="1200"/>
              </a:spcAft>
            </a:pPr>
            <a:r>
              <a:rPr lang="en-AU" sz="1600" dirty="0">
                <a:ea typeface="Roboto Light"/>
              </a:rPr>
              <a:t>This resource is intended to help you introduce Catholic Social Teaching principles to your students. Each principle is explained in language appropriate for middle to upper primary school students. </a:t>
            </a:r>
          </a:p>
          <a:p>
            <a:pPr>
              <a:lnSpc>
                <a:spcPct val="100000"/>
              </a:lnSpc>
              <a:spcBef>
                <a:spcPts val="0"/>
              </a:spcBef>
              <a:spcAft>
                <a:spcPts val="1200"/>
              </a:spcAft>
            </a:pPr>
            <a:r>
              <a:rPr lang="en-AU" sz="1600" dirty="0">
                <a:ea typeface="Roboto Light"/>
              </a:rPr>
              <a:t>See the ‘Notes’ section for more detailed explanations of the principles. Additionally, at the end of the presentation, a Caritas Australia follow up activity is offered, to help deepen student learning.</a:t>
            </a:r>
          </a:p>
          <a:p>
            <a:pPr>
              <a:lnSpc>
                <a:spcPct val="100000"/>
              </a:lnSpc>
              <a:spcBef>
                <a:spcPts val="0"/>
              </a:spcBef>
              <a:spcAft>
                <a:spcPts val="1200"/>
              </a:spcAft>
            </a:pPr>
            <a:r>
              <a:rPr lang="en-AU" sz="1600" dirty="0">
                <a:ea typeface="Roboto Light"/>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endParaRPr lang="en-AU" sz="1600" dirty="0">
              <a:latin typeface="Arial" panose="020B0604020202020204" pitchFamily="34" charset="0"/>
              <a:ea typeface="Roboto Light" panose="02000000000000000000" pitchFamily="2" charset="0"/>
            </a:endParaRPr>
          </a:p>
          <a:p>
            <a:pPr>
              <a:lnSpc>
                <a:spcPct val="100000"/>
              </a:lnSpc>
              <a:spcBef>
                <a:spcPts val="0"/>
              </a:spcBef>
              <a:spcAft>
                <a:spcPts val="1200"/>
              </a:spcAft>
            </a:pPr>
            <a:r>
              <a:rPr lang="en-AU" sz="1632" dirty="0">
                <a:latin typeface="Arial" panose="020B0604020202020204" pitchFamily="34" charset="0"/>
                <a:ea typeface="Roboto Light" panose="02000000000000000000" pitchFamily="2" charset="0"/>
              </a:rPr>
              <a:t>If you do edit this resource, please ensure content and photos from this resources remain with the appropriate credit to Caritas Australia and the photographers.</a:t>
            </a:r>
            <a:r>
              <a:rPr lang="en-AU" sz="1451" dirty="0">
                <a:latin typeface="Arial" panose="020B0604020202020204" pitchFamily="34" charset="0"/>
                <a:ea typeface="Roboto Light" panose="02000000000000000000" pitchFamily="2" charset="0"/>
              </a:rPr>
              <a:t> </a:t>
            </a:r>
            <a:endParaRPr lang="en-AU" dirty="0">
              <a:solidFill>
                <a:srgbClr val="0C244C"/>
              </a:solidFill>
            </a:endParaRPr>
          </a:p>
          <a:p>
            <a:pPr>
              <a:lnSpc>
                <a:spcPct val="100000"/>
              </a:lnSpc>
              <a:spcBef>
                <a:spcPts val="0"/>
              </a:spcBef>
              <a:spcAft>
                <a:spcPts val="1200"/>
              </a:spcAft>
            </a:pPr>
            <a:endParaRPr lang="en-US" dirty="0">
              <a:solidFill>
                <a:srgbClr val="0C244C"/>
              </a:solidFill>
            </a:endParaRPr>
          </a:p>
        </p:txBody>
      </p:sp>
      <p:sp>
        <p:nvSpPr>
          <p:cNvPr id="8" name="Title 7">
            <a:extLst>
              <a:ext uri="{FF2B5EF4-FFF2-40B4-BE49-F238E27FC236}">
                <a16:creationId xmlns:a16="http://schemas.microsoft.com/office/drawing/2014/main" id="{644D5378-3633-6C46-B8B0-B67E7E1B8D37}"/>
              </a:ext>
            </a:extLst>
          </p:cNvPr>
          <p:cNvSpPr>
            <a:spLocks noGrp="1"/>
          </p:cNvSpPr>
          <p:nvPr>
            <p:ph type="title"/>
          </p:nvPr>
        </p:nvSpPr>
        <p:spPr>
          <a:xfrm>
            <a:off x="977297" y="274059"/>
            <a:ext cx="10629876" cy="782960"/>
          </a:xfrm>
        </p:spPr>
        <p:txBody>
          <a:bodyPr/>
          <a:lstStyle/>
          <a:p>
            <a:r>
              <a:rPr lang="en-US" dirty="0">
                <a:solidFill>
                  <a:srgbClr val="0C244C"/>
                </a:solidFill>
              </a:rPr>
              <a:t>A Note to teachers</a:t>
            </a:r>
          </a:p>
        </p:txBody>
      </p:sp>
      <p:sp>
        <p:nvSpPr>
          <p:cNvPr id="3" name="Text Placeholder 2">
            <a:extLst>
              <a:ext uri="{FF2B5EF4-FFF2-40B4-BE49-F238E27FC236}">
                <a16:creationId xmlns:a16="http://schemas.microsoft.com/office/drawing/2014/main" id="{CDD627EB-665E-CD40-8091-68D3A99F0919}"/>
              </a:ext>
            </a:extLst>
          </p:cNvPr>
          <p:cNvSpPr>
            <a:spLocks noGrp="1"/>
          </p:cNvSpPr>
          <p:nvPr>
            <p:ph type="body" sz="quarter" idx="4294967295"/>
          </p:nvPr>
        </p:nvSpPr>
        <p:spPr>
          <a:xfrm>
            <a:off x="1023482" y="4653060"/>
            <a:ext cx="10201732" cy="1584325"/>
          </a:xfrm>
          <a:prstGeom prst="rect">
            <a:avLst/>
          </a:prstGeom>
        </p:spPr>
        <p:txBody>
          <a:bodyPr lIns="82918" tIns="41459" rIns="82918" bIns="41459" anchor="t"/>
          <a:lstStyle/>
          <a:p>
            <a:pPr marL="0" indent="0" fontAlgn="base">
              <a:buNone/>
            </a:pPr>
            <a:r>
              <a:rPr lang="en-AU" sz="1100" b="1" dirty="0"/>
              <a:t>Copyright Policy: </a:t>
            </a:r>
            <a:r>
              <a:rPr lang="en-AU" sz="1100" dirty="0"/>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100" u="sng" dirty="0">
                <a:hlinkClick r:id="rId3"/>
              </a:rPr>
              <a:t>Caritas Australia</a:t>
            </a:r>
            <a:r>
              <a:rPr lang="en-AU" sz="1100" dirty="0"/>
              <a:t>​</a:t>
            </a:r>
            <a:r>
              <a:rPr lang="en-US" sz="1100" dirty="0"/>
              <a:t>​</a:t>
            </a:r>
          </a:p>
          <a:p>
            <a:pPr marL="0" indent="0" fontAlgn="base">
              <a:buNone/>
            </a:pPr>
            <a:r>
              <a:rPr lang="en-US" sz="1100" b="1" dirty="0"/>
              <a:t>Links to external sites: </a:t>
            </a:r>
            <a:r>
              <a:rPr lang="en-US" sz="1100" dirty="0"/>
              <a:t>This site contains links to external web sites. Caritas Australia takes no responsibility for the content of such sites, nor do links to such sites imply endorsement of the views expressed therein. External links are provided for informational purposes only.</a:t>
            </a:r>
          </a:p>
        </p:txBody>
      </p:sp>
      <p:sp>
        <p:nvSpPr>
          <p:cNvPr id="17" name="bg object 21">
            <a:extLst>
              <a:ext uri="{FF2B5EF4-FFF2-40B4-BE49-F238E27FC236}">
                <a16:creationId xmlns:a16="http://schemas.microsoft.com/office/drawing/2014/main" id="{7FABDA24-8B7D-5B4B-A717-C9408C980F02}"/>
              </a:ext>
            </a:extLst>
          </p:cNvPr>
          <p:cNvSpPr>
            <a:spLocks noChangeAspect="1"/>
          </p:cNvSpPr>
          <p:nvPr/>
        </p:nvSpPr>
        <p:spPr>
          <a:xfrm>
            <a:off x="528237" y="457776"/>
            <a:ext cx="345963" cy="345491"/>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sz="1632"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35360" y="1809982"/>
            <a:ext cx="5437049" cy="3771800"/>
          </a:xfrm>
        </p:spPr>
        <p:txBody>
          <a:bodyPr/>
          <a:lstStyle/>
          <a:p>
            <a:pPr>
              <a:lnSpc>
                <a:spcPct val="100000"/>
              </a:lnSpc>
              <a:spcAft>
                <a:spcPts val="1200"/>
              </a:spcAft>
            </a:pPr>
            <a:r>
              <a:rPr lang="en-AU" sz="3200" dirty="0"/>
              <a:t>People and groups have the right to participate in decisions that affect them. </a:t>
            </a:r>
          </a:p>
          <a:p>
            <a:pPr>
              <a:lnSpc>
                <a:spcPct val="100000"/>
              </a:lnSpc>
              <a:spcAft>
                <a:spcPts val="1200"/>
              </a:spcAft>
            </a:pPr>
            <a:r>
              <a:rPr lang="en-AU" sz="3200" dirty="0"/>
              <a:t>Everyone should be able to work and use the talents God gave them.</a:t>
            </a:r>
          </a:p>
        </p:txBody>
      </p:sp>
      <p:sp>
        <p:nvSpPr>
          <p:cNvPr id="2" name="Text Placeholder 1">
            <a:extLst>
              <a:ext uri="{FF2B5EF4-FFF2-40B4-BE49-F238E27FC236}">
                <a16:creationId xmlns:a16="http://schemas.microsoft.com/office/drawing/2014/main" id="{F9132A9F-19AA-4934-8F40-114E01F2B7C4}"/>
              </a:ext>
            </a:extLst>
          </p:cNvPr>
          <p:cNvSpPr>
            <a:spLocks noGrp="1"/>
          </p:cNvSpPr>
          <p:nvPr>
            <p:ph type="body" sz="quarter" idx="11"/>
          </p:nvPr>
        </p:nvSpPr>
        <p:spPr>
          <a:xfrm>
            <a:off x="6640542" y="5677074"/>
            <a:ext cx="5150455" cy="272206"/>
          </a:xfrm>
        </p:spPr>
        <p:txBody>
          <a:bodyPr/>
          <a:lstStyle/>
          <a:p>
            <a:pPr>
              <a:lnSpc>
                <a:spcPct val="100000"/>
              </a:lnSpc>
            </a:pPr>
            <a:r>
              <a:rPr lang="en-AU" dirty="0"/>
              <a:t>Janice poses for a picture with her daughters Henrietta (left) and Tiffany (right) in the shop where they work at Djilpin Arts in the Northern Territory, Australia. Photo: Richard Wainwright</a:t>
            </a:r>
          </a:p>
        </p:txBody>
      </p:sp>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a:xfrm>
            <a:off x="335360" y="479752"/>
            <a:ext cx="5328592" cy="963489"/>
          </a:xfrm>
        </p:spPr>
        <p:txBody>
          <a:bodyPr/>
          <a:lstStyle/>
          <a:p>
            <a:r>
              <a:rPr lang="en-AU" dirty="0"/>
              <a:t>PARTICIPATION</a:t>
            </a:r>
          </a:p>
        </p:txBody>
      </p:sp>
      <p:pic>
        <p:nvPicPr>
          <p:cNvPr id="7" name="Picture Placeholder 6" descr="Three women stand smiling as they stand in an arts shop. They are wearing uniform t-shirts with 'Djilpin Arts' on the front.">
            <a:extLst>
              <a:ext uri="{FF2B5EF4-FFF2-40B4-BE49-F238E27FC236}">
                <a16:creationId xmlns:a16="http://schemas.microsoft.com/office/drawing/2014/main" id="{96DAA46C-F934-4B5E-BA7D-12C258549E6D}"/>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6735877" y="692696"/>
            <a:ext cx="4959787" cy="4889086"/>
          </a:xfrm>
        </p:spPr>
      </p:pic>
    </p:spTree>
    <p:extLst>
      <p:ext uri="{BB962C8B-B14F-4D97-AF65-F5344CB8AC3E}">
        <p14:creationId xmlns:p14="http://schemas.microsoft.com/office/powerpoint/2010/main" val="2694986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35359" y="1809982"/>
            <a:ext cx="5328593" cy="3771800"/>
          </a:xfrm>
        </p:spPr>
        <p:txBody>
          <a:bodyPr/>
          <a:lstStyle/>
          <a:p>
            <a:pPr>
              <a:lnSpc>
                <a:spcPct val="100000"/>
              </a:lnSpc>
              <a:spcAft>
                <a:spcPts val="1200"/>
              </a:spcAft>
            </a:pPr>
            <a:r>
              <a:rPr lang="en-AU" sz="3200" dirty="0"/>
              <a:t>We should always try to think about what is good for everyone, not just ourselves.</a:t>
            </a:r>
          </a:p>
          <a:p>
            <a:pPr>
              <a:lnSpc>
                <a:spcPct val="100000"/>
              </a:lnSpc>
              <a:spcAft>
                <a:spcPts val="1200"/>
              </a:spcAft>
            </a:pPr>
            <a:r>
              <a:rPr lang="en-AU" sz="3200" dirty="0"/>
              <a:t>It’s about living together in a community.</a:t>
            </a:r>
          </a:p>
        </p:txBody>
      </p:sp>
      <p:sp>
        <p:nvSpPr>
          <p:cNvPr id="2" name="Text Placeholder 1">
            <a:extLst>
              <a:ext uri="{FF2B5EF4-FFF2-40B4-BE49-F238E27FC236}">
                <a16:creationId xmlns:a16="http://schemas.microsoft.com/office/drawing/2014/main" id="{F9132A9F-19AA-4934-8F40-114E01F2B7C4}"/>
              </a:ext>
            </a:extLst>
          </p:cNvPr>
          <p:cNvSpPr>
            <a:spLocks noGrp="1"/>
          </p:cNvSpPr>
          <p:nvPr>
            <p:ph type="body" sz="quarter" idx="11"/>
          </p:nvPr>
        </p:nvSpPr>
        <p:spPr>
          <a:xfrm>
            <a:off x="6566149" y="5635087"/>
            <a:ext cx="5184574" cy="272206"/>
          </a:xfrm>
        </p:spPr>
        <p:txBody>
          <a:bodyPr/>
          <a:lstStyle/>
          <a:p>
            <a:pPr>
              <a:lnSpc>
                <a:spcPct val="100000"/>
              </a:lnSpc>
            </a:pPr>
            <a:r>
              <a:rPr lang="en-AU" dirty="0"/>
              <a:t>Tawonga washes her hands with a tippy tap. Through the Caritas Australia supported program, her community learned irrigation farming to increase their crop production and improved their health and hygiene practices to reduce waterborne diseases. Photo: Pilirani Chimombo</a:t>
            </a:r>
          </a:p>
        </p:txBody>
      </p:sp>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a:xfrm>
            <a:off x="335359" y="692695"/>
            <a:ext cx="5328593" cy="963489"/>
          </a:xfrm>
        </p:spPr>
        <p:txBody>
          <a:bodyPr/>
          <a:lstStyle/>
          <a:p>
            <a:r>
              <a:rPr lang="en-AU" dirty="0"/>
              <a:t>THE COMMON GOOD</a:t>
            </a:r>
            <a:br>
              <a:rPr lang="en-AU" dirty="0"/>
            </a:br>
            <a:endParaRPr lang="en-AU" dirty="0"/>
          </a:p>
        </p:txBody>
      </p:sp>
      <p:pic>
        <p:nvPicPr>
          <p:cNvPr id="5" name="Picture 5" descr="A young girl leans a crutch as she stands in front of a tippy tap in Malawi. Two small brick and thatch buildings are in the background.">
            <a:extLst>
              <a:ext uri="{FF2B5EF4-FFF2-40B4-BE49-F238E27FC236}">
                <a16:creationId xmlns:a16="http://schemas.microsoft.com/office/drawing/2014/main" id="{A3C20B5E-F39D-B8B4-2071-A36016E923C7}"/>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6644297" y="692696"/>
            <a:ext cx="4959787" cy="4889086"/>
          </a:xfrm>
        </p:spPr>
      </p:pic>
    </p:spTree>
    <p:extLst>
      <p:ext uri="{BB962C8B-B14F-4D97-AF65-F5344CB8AC3E}">
        <p14:creationId xmlns:p14="http://schemas.microsoft.com/office/powerpoint/2010/main" val="3862614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35360" y="2177480"/>
            <a:ext cx="5328593" cy="3771800"/>
          </a:xfrm>
        </p:spPr>
        <p:txBody>
          <a:bodyPr/>
          <a:lstStyle/>
          <a:p>
            <a:pPr>
              <a:lnSpc>
                <a:spcPct val="100000"/>
              </a:lnSpc>
              <a:spcAft>
                <a:spcPts val="1200"/>
              </a:spcAft>
            </a:pPr>
            <a:r>
              <a:rPr lang="en-AU" sz="3200" dirty="0"/>
              <a:t>The earth is a sacred space, a gift from God. </a:t>
            </a:r>
          </a:p>
          <a:p>
            <a:pPr>
              <a:lnSpc>
                <a:spcPct val="100000"/>
              </a:lnSpc>
              <a:spcAft>
                <a:spcPts val="1200"/>
              </a:spcAft>
            </a:pPr>
            <a:r>
              <a:rPr lang="en-AU" sz="3200" dirty="0"/>
              <a:t>We need to take care of the earth because it is for everyone, including future generations. </a:t>
            </a:r>
          </a:p>
        </p:txBody>
      </p:sp>
      <p:sp>
        <p:nvSpPr>
          <p:cNvPr id="2" name="Text Placeholder 1">
            <a:extLst>
              <a:ext uri="{FF2B5EF4-FFF2-40B4-BE49-F238E27FC236}">
                <a16:creationId xmlns:a16="http://schemas.microsoft.com/office/drawing/2014/main" id="{F9132A9F-19AA-4934-8F40-114E01F2B7C4}"/>
              </a:ext>
            </a:extLst>
          </p:cNvPr>
          <p:cNvSpPr>
            <a:spLocks noGrp="1"/>
          </p:cNvSpPr>
          <p:nvPr>
            <p:ph type="body" sz="quarter" idx="11"/>
          </p:nvPr>
        </p:nvSpPr>
        <p:spPr>
          <a:xfrm>
            <a:off x="6562165" y="5677074"/>
            <a:ext cx="5294475" cy="184464"/>
          </a:xfrm>
        </p:spPr>
        <p:txBody>
          <a:bodyPr/>
          <a:lstStyle/>
          <a:p>
            <a:pPr>
              <a:lnSpc>
                <a:spcPct val="100000"/>
              </a:lnSpc>
            </a:pPr>
            <a:r>
              <a:rPr lang="en-AU" dirty="0"/>
              <a:t>Janice (left) and artsworker and elder Noreena collect pandanus leaves from a forest near Djilpin Arts in the Northern Territory, Australia. Artists at Djilpin Arts weave the pandanus leaves, tinted   with natural dyes, into dramatic, round fibre artworks for sale in the shop. Photo: Richard Wainwright</a:t>
            </a:r>
          </a:p>
        </p:txBody>
      </p:sp>
      <p:pic>
        <p:nvPicPr>
          <p:cNvPr id="7" name="Picture Placeholder 6" descr="A woman uses a long pole to cut leaves from tall pandanus plants in the Northern Territory. Another woman stands by, ready to collect the leaves into a bag.">
            <a:extLst>
              <a:ext uri="{FF2B5EF4-FFF2-40B4-BE49-F238E27FC236}">
                <a16:creationId xmlns:a16="http://schemas.microsoft.com/office/drawing/2014/main" id="{DC5DC131-62C3-4083-8718-D587EB942F31}"/>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p:txBody>
          <a:bodyPr/>
          <a:lstStyle/>
          <a:p>
            <a:r>
              <a:rPr lang="en-AU" dirty="0"/>
              <a:t>Care for our common home</a:t>
            </a:r>
          </a:p>
        </p:txBody>
      </p:sp>
      <p:cxnSp>
        <p:nvCxnSpPr>
          <p:cNvPr id="6" name="Straight Connector 5">
            <a:extLst>
              <a:ext uri="{FF2B5EF4-FFF2-40B4-BE49-F238E27FC236}">
                <a16:creationId xmlns:a16="http://schemas.microsoft.com/office/drawing/2014/main" id="{54BE8495-D019-40B7-855C-78C39DA5D65A}"/>
              </a:ext>
            </a:extLst>
          </p:cNvPr>
          <p:cNvCxnSpPr/>
          <p:nvPr/>
        </p:nvCxnSpPr>
        <p:spPr>
          <a:xfrm>
            <a:off x="335360" y="1866728"/>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047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50F7-1B85-4873-8016-9FEE3F190641}"/>
              </a:ext>
            </a:extLst>
          </p:cNvPr>
          <p:cNvSpPr>
            <a:spLocks noGrp="1"/>
          </p:cNvSpPr>
          <p:nvPr>
            <p:ph type="title"/>
          </p:nvPr>
        </p:nvSpPr>
        <p:spPr>
          <a:xfrm>
            <a:off x="568105" y="122735"/>
            <a:ext cx="11055789" cy="782960"/>
          </a:xfrm>
        </p:spPr>
        <p:txBody>
          <a:bodyPr/>
          <a:lstStyle/>
          <a:p>
            <a:pPr algn="ctr"/>
            <a:r>
              <a:rPr lang="en-AU" sz="2400" dirty="0"/>
              <a:t>AN EASY GUIDE TO </a:t>
            </a:r>
            <a:br>
              <a:rPr lang="en-AU" sz="3200" dirty="0"/>
            </a:br>
            <a:r>
              <a:rPr lang="en-AU" sz="3200" dirty="0"/>
              <a:t>CATHOLIC SOCIAL TEACHING PRINCIPLES</a:t>
            </a:r>
          </a:p>
        </p:txBody>
      </p:sp>
      <p:grpSp>
        <p:nvGrpSpPr>
          <p:cNvPr id="125" name="Group 124">
            <a:extLst>
              <a:ext uri="{FF2B5EF4-FFF2-40B4-BE49-F238E27FC236}">
                <a16:creationId xmlns:a16="http://schemas.microsoft.com/office/drawing/2014/main" id="{2BB99D88-9640-44BF-BA36-290A67C7FBEC}"/>
              </a:ext>
            </a:extLst>
          </p:cNvPr>
          <p:cNvGrpSpPr/>
          <p:nvPr/>
        </p:nvGrpSpPr>
        <p:grpSpPr>
          <a:xfrm>
            <a:off x="852005" y="1176954"/>
            <a:ext cx="10487991" cy="4665580"/>
            <a:chOff x="945650" y="1176954"/>
            <a:chExt cx="10487991" cy="4665580"/>
          </a:xfrm>
        </p:grpSpPr>
        <p:pic>
          <p:nvPicPr>
            <p:cNvPr id="13" name="Picture 3" descr="C:\Users\mmurga\Downloads\CaritasAU_MasterLogo_V_REV.png">
              <a:extLst>
                <a:ext uri="{FF2B5EF4-FFF2-40B4-BE49-F238E27FC236}">
                  <a16:creationId xmlns:a16="http://schemas.microsoft.com/office/drawing/2014/main" id="{8A2DEC62-E4D0-43F8-BB65-5473732FB95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805940" y="4152230"/>
              <a:ext cx="129151" cy="12410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3" descr="C:\Users\mmurga\Downloads\CaritasAU_MasterLogo_V_REV.png">
              <a:extLst>
                <a:ext uri="{FF2B5EF4-FFF2-40B4-BE49-F238E27FC236}">
                  <a16:creationId xmlns:a16="http://schemas.microsoft.com/office/drawing/2014/main" id="{4438CFCC-095B-406D-9DDC-F9AE87B422C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9993198" y="4210667"/>
              <a:ext cx="129151" cy="12410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1" name="Group 70">
              <a:extLst>
                <a:ext uri="{FF2B5EF4-FFF2-40B4-BE49-F238E27FC236}">
                  <a16:creationId xmlns:a16="http://schemas.microsoft.com/office/drawing/2014/main" id="{B8CB0AC4-52A6-4F1A-ABE4-AFFEBF9FBE2C}"/>
                </a:ext>
              </a:extLst>
            </p:cNvPr>
            <p:cNvGrpSpPr/>
            <p:nvPr/>
          </p:nvGrpSpPr>
          <p:grpSpPr>
            <a:xfrm>
              <a:off x="4255652" y="1900162"/>
              <a:ext cx="4338815" cy="635305"/>
              <a:chOff x="4178884" y="1880195"/>
              <a:chExt cx="4338815" cy="635305"/>
            </a:xfrm>
          </p:grpSpPr>
          <p:sp>
            <p:nvSpPr>
              <p:cNvPr id="27" name="Freeform 1">
                <a:extLst>
                  <a:ext uri="{FF2B5EF4-FFF2-40B4-BE49-F238E27FC236}">
                    <a16:creationId xmlns:a16="http://schemas.microsoft.com/office/drawing/2014/main" id="{A615B49B-97DB-40C6-8985-E0330C3FB07C}"/>
                  </a:ext>
                </a:extLst>
              </p:cNvPr>
              <p:cNvSpPr>
                <a:spLocks noChangeArrowheads="1"/>
              </p:cNvSpPr>
              <p:nvPr/>
            </p:nvSpPr>
            <p:spPr bwMode="auto">
              <a:xfrm>
                <a:off x="5105546" y="1975500"/>
                <a:ext cx="3412153" cy="54000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9966"/>
              </a:solidFill>
              <a:ln>
                <a:noFill/>
              </a:ln>
              <a:effectLst/>
            </p:spPr>
            <p:txBody>
              <a:bodyPr wrap="none" anchor="ctr"/>
              <a:lstStyle/>
              <a:p>
                <a:pPr algn="ctr"/>
                <a:endParaRPr lang="en-US" sz="2520" dirty="0">
                  <a:latin typeface="Roboto" pitchFamily="2" charset="0"/>
                </a:endParaRPr>
              </a:p>
            </p:txBody>
          </p:sp>
          <p:sp>
            <p:nvSpPr>
              <p:cNvPr id="28" name="TextBox 27">
                <a:extLst>
                  <a:ext uri="{FF2B5EF4-FFF2-40B4-BE49-F238E27FC236}">
                    <a16:creationId xmlns:a16="http://schemas.microsoft.com/office/drawing/2014/main" id="{FF9CDB82-4B18-4F94-8ED5-8773196A1571}"/>
                  </a:ext>
                </a:extLst>
              </p:cNvPr>
              <p:cNvSpPr txBox="1"/>
              <p:nvPr/>
            </p:nvSpPr>
            <p:spPr>
              <a:xfrm>
                <a:off x="5512318" y="2018561"/>
                <a:ext cx="2901918" cy="415498"/>
              </a:xfrm>
              <a:prstGeom prst="rect">
                <a:avLst/>
              </a:prstGeom>
              <a:noFill/>
            </p:spPr>
            <p:txBody>
              <a:bodyPr wrap="square" rtlCol="0" anchor="ctr">
                <a:spAutoFit/>
              </a:bodyPr>
              <a:lstStyle/>
              <a:p>
                <a:pPr algn="ctr"/>
                <a:r>
                  <a:rPr lang="en-AU" sz="2100" dirty="0">
                    <a:solidFill>
                      <a:schemeClr val="bg1"/>
                    </a:solidFill>
                    <a:latin typeface="Roboto Medium" panose="02000000000000000000" pitchFamily="2" charset="0"/>
                    <a:ea typeface="Roboto Black" panose="02000000000000000000" pitchFamily="2" charset="0"/>
                  </a:rPr>
                  <a:t>The Common Good</a:t>
                </a:r>
              </a:p>
            </p:txBody>
          </p:sp>
          <p:sp>
            <p:nvSpPr>
              <p:cNvPr id="25" name="Freeform 1">
                <a:extLst>
                  <a:ext uri="{FF2B5EF4-FFF2-40B4-BE49-F238E27FC236}">
                    <a16:creationId xmlns:a16="http://schemas.microsoft.com/office/drawing/2014/main" id="{655D4CC9-DA1B-4E84-A890-A714CB9C26F8}"/>
                  </a:ext>
                </a:extLst>
              </p:cNvPr>
              <p:cNvSpPr>
                <a:spLocks noChangeArrowheads="1"/>
              </p:cNvSpPr>
              <p:nvPr/>
            </p:nvSpPr>
            <p:spPr bwMode="auto">
              <a:xfrm rot="21078265">
                <a:off x="4178884" y="1909801"/>
                <a:ext cx="1263701" cy="43200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accent5">
                  <a:lumMod val="20000"/>
                  <a:lumOff val="80000"/>
                </a:schemeClr>
              </a:solidFill>
              <a:ln>
                <a:noFill/>
              </a:ln>
              <a:effectLst/>
            </p:spPr>
            <p:txBody>
              <a:bodyPr wrap="none" anchor="ctr"/>
              <a:lstStyle/>
              <a:p>
                <a:pPr algn="ctr"/>
                <a:endParaRPr lang="en-US" sz="2520" dirty="0">
                  <a:latin typeface="Roboto" pitchFamily="2" charset="0"/>
                </a:endParaRPr>
              </a:p>
            </p:txBody>
          </p:sp>
          <p:sp>
            <p:nvSpPr>
              <p:cNvPr id="26" name="TextBox 25">
                <a:extLst>
                  <a:ext uri="{FF2B5EF4-FFF2-40B4-BE49-F238E27FC236}">
                    <a16:creationId xmlns:a16="http://schemas.microsoft.com/office/drawing/2014/main" id="{2D80CA9D-7D20-43F5-8AD1-C0E9734D6552}"/>
                  </a:ext>
                </a:extLst>
              </p:cNvPr>
              <p:cNvSpPr txBox="1"/>
              <p:nvPr/>
            </p:nvSpPr>
            <p:spPr>
              <a:xfrm rot="21075050">
                <a:off x="4267548" y="1880195"/>
                <a:ext cx="1151997" cy="444096"/>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What is best for everyone?</a:t>
                </a:r>
              </a:p>
            </p:txBody>
          </p:sp>
        </p:grpSp>
        <p:grpSp>
          <p:nvGrpSpPr>
            <p:cNvPr id="72" name="Group 71">
              <a:extLst>
                <a:ext uri="{FF2B5EF4-FFF2-40B4-BE49-F238E27FC236}">
                  <a16:creationId xmlns:a16="http://schemas.microsoft.com/office/drawing/2014/main" id="{7FF220C3-4418-455F-975F-F05DCA7833E5}"/>
                </a:ext>
              </a:extLst>
            </p:cNvPr>
            <p:cNvGrpSpPr/>
            <p:nvPr/>
          </p:nvGrpSpPr>
          <p:grpSpPr>
            <a:xfrm>
              <a:off x="4793973" y="2634892"/>
              <a:ext cx="3250393" cy="540000"/>
              <a:chOff x="4717205" y="2650277"/>
              <a:chExt cx="3250393" cy="540000"/>
            </a:xfrm>
          </p:grpSpPr>
          <p:sp>
            <p:nvSpPr>
              <p:cNvPr id="34" name="Freeform 1">
                <a:extLst>
                  <a:ext uri="{FF2B5EF4-FFF2-40B4-BE49-F238E27FC236}">
                    <a16:creationId xmlns:a16="http://schemas.microsoft.com/office/drawing/2014/main" id="{4EDEC796-FEE7-4E4F-A8CB-8C379D3C0F15}"/>
                  </a:ext>
                </a:extLst>
              </p:cNvPr>
              <p:cNvSpPr>
                <a:spLocks noChangeArrowheads="1"/>
              </p:cNvSpPr>
              <p:nvPr/>
            </p:nvSpPr>
            <p:spPr bwMode="auto">
              <a:xfrm>
                <a:off x="4811498" y="2650277"/>
                <a:ext cx="2407838" cy="54000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pPr algn="ctr"/>
                <a:endParaRPr lang="en-US" sz="2520" dirty="0">
                  <a:latin typeface="Roboto" pitchFamily="2" charset="0"/>
                </a:endParaRPr>
              </a:p>
            </p:txBody>
          </p:sp>
          <p:sp>
            <p:nvSpPr>
              <p:cNvPr id="35" name="TextBox 34">
                <a:extLst>
                  <a:ext uri="{FF2B5EF4-FFF2-40B4-BE49-F238E27FC236}">
                    <a16:creationId xmlns:a16="http://schemas.microsoft.com/office/drawing/2014/main" id="{5D479D68-7FBF-4587-A250-9F512AE03E3C}"/>
                  </a:ext>
                </a:extLst>
              </p:cNvPr>
              <p:cNvSpPr txBox="1"/>
              <p:nvPr/>
            </p:nvSpPr>
            <p:spPr>
              <a:xfrm>
                <a:off x="4717205" y="2701758"/>
                <a:ext cx="2330648" cy="422103"/>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Solidarity</a:t>
                </a:r>
              </a:p>
            </p:txBody>
          </p:sp>
          <p:grpSp>
            <p:nvGrpSpPr>
              <p:cNvPr id="31" name="Group 30">
                <a:extLst>
                  <a:ext uri="{FF2B5EF4-FFF2-40B4-BE49-F238E27FC236}">
                    <a16:creationId xmlns:a16="http://schemas.microsoft.com/office/drawing/2014/main" id="{CE0C998A-A3F7-4E37-8F50-B3F232689BFA}"/>
                  </a:ext>
                </a:extLst>
              </p:cNvPr>
              <p:cNvGrpSpPr/>
              <p:nvPr/>
            </p:nvGrpSpPr>
            <p:grpSpPr>
              <a:xfrm rot="580372">
                <a:off x="6866088" y="2688998"/>
                <a:ext cx="1101510" cy="449071"/>
                <a:chOff x="5195368" y="502398"/>
                <a:chExt cx="1617590" cy="542473"/>
              </a:xfrm>
            </p:grpSpPr>
            <p:sp>
              <p:nvSpPr>
                <p:cNvPr id="32" name="Freeform 1">
                  <a:extLst>
                    <a:ext uri="{FF2B5EF4-FFF2-40B4-BE49-F238E27FC236}">
                      <a16:creationId xmlns:a16="http://schemas.microsoft.com/office/drawing/2014/main" id="{5CFEF2B6-C4E9-450A-A501-D2AB329C67CD}"/>
                    </a:ext>
                  </a:extLst>
                </p:cNvPr>
                <p:cNvSpPr>
                  <a:spLocks noChangeArrowheads="1"/>
                </p:cNvSpPr>
                <p:nvPr/>
              </p:nvSpPr>
              <p:spPr bwMode="auto">
                <a:xfrm>
                  <a:off x="5195368" y="511406"/>
                  <a:ext cx="1617590" cy="53346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pPr algn="ctr"/>
                  <a:endParaRPr lang="en-US" sz="2520" dirty="0">
                    <a:latin typeface="Roboto" pitchFamily="2" charset="0"/>
                  </a:endParaRPr>
                </a:p>
              </p:txBody>
            </p:sp>
            <p:sp>
              <p:nvSpPr>
                <p:cNvPr id="33" name="TextBox 32">
                  <a:extLst>
                    <a:ext uri="{FF2B5EF4-FFF2-40B4-BE49-F238E27FC236}">
                      <a16:creationId xmlns:a16="http://schemas.microsoft.com/office/drawing/2014/main" id="{81A7299D-347E-4AFC-8CC4-72EC43254A15}"/>
                    </a:ext>
                  </a:extLst>
                </p:cNvPr>
                <p:cNvSpPr txBox="1"/>
                <p:nvPr/>
              </p:nvSpPr>
              <p:spPr>
                <a:xfrm>
                  <a:off x="5205257" y="502398"/>
                  <a:ext cx="1564667" cy="536463"/>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We are one big family.</a:t>
                  </a:r>
                </a:p>
              </p:txBody>
            </p:sp>
          </p:grpSp>
        </p:grpSp>
        <p:grpSp>
          <p:nvGrpSpPr>
            <p:cNvPr id="74" name="Group 73">
              <a:extLst>
                <a:ext uri="{FF2B5EF4-FFF2-40B4-BE49-F238E27FC236}">
                  <a16:creationId xmlns:a16="http://schemas.microsoft.com/office/drawing/2014/main" id="{184C591C-A2A5-4AA7-8D13-1535031E643D}"/>
                </a:ext>
              </a:extLst>
            </p:cNvPr>
            <p:cNvGrpSpPr/>
            <p:nvPr/>
          </p:nvGrpSpPr>
          <p:grpSpPr>
            <a:xfrm>
              <a:off x="4028074" y="3264589"/>
              <a:ext cx="3682242" cy="540000"/>
              <a:chOff x="3951306" y="3281699"/>
              <a:chExt cx="3682242" cy="540000"/>
            </a:xfrm>
          </p:grpSpPr>
          <p:sp>
            <p:nvSpPr>
              <p:cNvPr id="37" name="Freeform 1">
                <a:extLst>
                  <a:ext uri="{FF2B5EF4-FFF2-40B4-BE49-F238E27FC236}">
                    <a16:creationId xmlns:a16="http://schemas.microsoft.com/office/drawing/2014/main" id="{ECB5C208-BFFA-435D-8058-E953E279F2FF}"/>
                  </a:ext>
                </a:extLst>
              </p:cNvPr>
              <p:cNvSpPr>
                <a:spLocks noChangeArrowheads="1"/>
              </p:cNvSpPr>
              <p:nvPr/>
            </p:nvSpPr>
            <p:spPr bwMode="auto">
              <a:xfrm>
                <a:off x="4953402" y="3281699"/>
                <a:ext cx="2680146" cy="54000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accent1">
                  <a:lumMod val="50000"/>
                </a:schemeClr>
              </a:solidFill>
              <a:ln>
                <a:noFill/>
              </a:ln>
              <a:effectLst/>
            </p:spPr>
            <p:txBody>
              <a:bodyPr wrap="none" anchor="ctr"/>
              <a:lstStyle/>
              <a:p>
                <a:pPr algn="ctr"/>
                <a:endParaRPr lang="en-US" sz="2520" dirty="0">
                  <a:latin typeface="Roboto" pitchFamily="2" charset="0"/>
                </a:endParaRPr>
              </a:p>
            </p:txBody>
          </p:sp>
          <p:sp>
            <p:nvSpPr>
              <p:cNvPr id="38" name="TextBox 37">
                <a:extLst>
                  <a:ext uri="{FF2B5EF4-FFF2-40B4-BE49-F238E27FC236}">
                    <a16:creationId xmlns:a16="http://schemas.microsoft.com/office/drawing/2014/main" id="{5D823BF5-A3C7-467D-B751-40E563F00ABF}"/>
                  </a:ext>
                </a:extLst>
              </p:cNvPr>
              <p:cNvSpPr txBox="1"/>
              <p:nvPr/>
            </p:nvSpPr>
            <p:spPr>
              <a:xfrm>
                <a:off x="5098217" y="3325260"/>
                <a:ext cx="2534142" cy="415498"/>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Subsidiarity</a:t>
                </a:r>
              </a:p>
            </p:txBody>
          </p:sp>
          <p:grpSp>
            <p:nvGrpSpPr>
              <p:cNvPr id="39" name="Group 38">
                <a:extLst>
                  <a:ext uri="{FF2B5EF4-FFF2-40B4-BE49-F238E27FC236}">
                    <a16:creationId xmlns:a16="http://schemas.microsoft.com/office/drawing/2014/main" id="{A1AC0517-9DF8-41B4-9A1E-3E3A8F70B13C}"/>
                  </a:ext>
                </a:extLst>
              </p:cNvPr>
              <p:cNvGrpSpPr/>
              <p:nvPr/>
            </p:nvGrpSpPr>
            <p:grpSpPr>
              <a:xfrm rot="20144033">
                <a:off x="3951306" y="3318963"/>
                <a:ext cx="1326293" cy="430887"/>
                <a:chOff x="2379843" y="3246608"/>
                <a:chExt cx="1821578" cy="635462"/>
              </a:xfrm>
            </p:grpSpPr>
            <p:sp>
              <p:nvSpPr>
                <p:cNvPr id="40" name="Freeform 1">
                  <a:extLst>
                    <a:ext uri="{FF2B5EF4-FFF2-40B4-BE49-F238E27FC236}">
                      <a16:creationId xmlns:a16="http://schemas.microsoft.com/office/drawing/2014/main" id="{295F2F00-6B8B-413D-AB01-7F00090325DB}"/>
                    </a:ext>
                  </a:extLst>
                </p:cNvPr>
                <p:cNvSpPr>
                  <a:spLocks noChangeArrowheads="1"/>
                </p:cNvSpPr>
                <p:nvPr/>
              </p:nvSpPr>
              <p:spPr bwMode="auto">
                <a:xfrm rot="580372">
                  <a:off x="2379843" y="3255406"/>
                  <a:ext cx="1821578" cy="61841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pPr algn="ctr"/>
                  <a:endParaRPr lang="en-US" sz="2520" dirty="0">
                    <a:latin typeface="Roboto" pitchFamily="2" charset="0"/>
                  </a:endParaRPr>
                </a:p>
              </p:txBody>
            </p:sp>
            <p:sp>
              <p:nvSpPr>
                <p:cNvPr id="41" name="TextBox 40">
                  <a:extLst>
                    <a:ext uri="{FF2B5EF4-FFF2-40B4-BE49-F238E27FC236}">
                      <a16:creationId xmlns:a16="http://schemas.microsoft.com/office/drawing/2014/main" id="{BBE6C305-6893-410C-AD10-2F295474FACB}"/>
                    </a:ext>
                  </a:extLst>
                </p:cNvPr>
                <p:cNvSpPr txBox="1"/>
                <p:nvPr/>
              </p:nvSpPr>
              <p:spPr>
                <a:xfrm rot="580372">
                  <a:off x="2404213" y="3246608"/>
                  <a:ext cx="1769333" cy="635462"/>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All people should have a say!</a:t>
                  </a:r>
                </a:p>
              </p:txBody>
            </p:sp>
          </p:grpSp>
        </p:grpSp>
        <p:grpSp>
          <p:nvGrpSpPr>
            <p:cNvPr id="75" name="Group 74">
              <a:extLst>
                <a:ext uri="{FF2B5EF4-FFF2-40B4-BE49-F238E27FC236}">
                  <a16:creationId xmlns:a16="http://schemas.microsoft.com/office/drawing/2014/main" id="{766F1A15-571C-43D5-9D51-4162E16D9BE6}"/>
                </a:ext>
              </a:extLst>
            </p:cNvPr>
            <p:cNvGrpSpPr/>
            <p:nvPr/>
          </p:nvGrpSpPr>
          <p:grpSpPr>
            <a:xfrm>
              <a:off x="4284869" y="3904014"/>
              <a:ext cx="4391129" cy="619978"/>
              <a:chOff x="4208101" y="3909774"/>
              <a:chExt cx="4391129" cy="619978"/>
            </a:xfrm>
          </p:grpSpPr>
          <p:sp>
            <p:nvSpPr>
              <p:cNvPr id="47" name="Freeform 1">
                <a:extLst>
                  <a:ext uri="{FF2B5EF4-FFF2-40B4-BE49-F238E27FC236}">
                    <a16:creationId xmlns:a16="http://schemas.microsoft.com/office/drawing/2014/main" id="{2AC11D4A-CF47-4035-8A6E-7B98B03816F4}"/>
                  </a:ext>
                </a:extLst>
              </p:cNvPr>
              <p:cNvSpPr>
                <a:spLocks noChangeArrowheads="1"/>
              </p:cNvSpPr>
              <p:nvPr/>
            </p:nvSpPr>
            <p:spPr bwMode="auto">
              <a:xfrm>
                <a:off x="4333797" y="3919764"/>
                <a:ext cx="3000425" cy="54000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pPr algn="ctr"/>
                <a:endParaRPr lang="en-US" sz="2520" dirty="0">
                  <a:latin typeface="Roboto" pitchFamily="2" charset="0"/>
                </a:endParaRPr>
              </a:p>
            </p:txBody>
          </p:sp>
          <p:sp>
            <p:nvSpPr>
              <p:cNvPr id="48" name="TextBox 47">
                <a:extLst>
                  <a:ext uri="{FF2B5EF4-FFF2-40B4-BE49-F238E27FC236}">
                    <a16:creationId xmlns:a16="http://schemas.microsoft.com/office/drawing/2014/main" id="{10307F35-0F8C-42CA-971C-74E37B6C818A}"/>
                  </a:ext>
                </a:extLst>
              </p:cNvPr>
              <p:cNvSpPr txBox="1"/>
              <p:nvPr/>
            </p:nvSpPr>
            <p:spPr>
              <a:xfrm>
                <a:off x="4208101" y="3967462"/>
                <a:ext cx="2838075" cy="415498"/>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Participation</a:t>
                </a:r>
              </a:p>
            </p:txBody>
          </p:sp>
          <p:grpSp>
            <p:nvGrpSpPr>
              <p:cNvPr id="44" name="Group 43">
                <a:extLst>
                  <a:ext uri="{FF2B5EF4-FFF2-40B4-BE49-F238E27FC236}">
                    <a16:creationId xmlns:a16="http://schemas.microsoft.com/office/drawing/2014/main" id="{248C5654-43CF-4E44-B16C-5256077F899B}"/>
                  </a:ext>
                </a:extLst>
              </p:cNvPr>
              <p:cNvGrpSpPr/>
              <p:nvPr/>
            </p:nvGrpSpPr>
            <p:grpSpPr>
              <a:xfrm rot="580372">
                <a:off x="6891107" y="3909774"/>
                <a:ext cx="1708123" cy="619978"/>
                <a:chOff x="5296303" y="289027"/>
                <a:chExt cx="1212517" cy="658630"/>
              </a:xfrm>
            </p:grpSpPr>
            <p:sp>
              <p:nvSpPr>
                <p:cNvPr id="45" name="Freeform 1">
                  <a:extLst>
                    <a:ext uri="{FF2B5EF4-FFF2-40B4-BE49-F238E27FC236}">
                      <a16:creationId xmlns:a16="http://schemas.microsoft.com/office/drawing/2014/main" id="{7F2C2E76-D39A-43F6-B3A6-13FE85C6B30C}"/>
                    </a:ext>
                  </a:extLst>
                </p:cNvPr>
                <p:cNvSpPr>
                  <a:spLocks noChangeArrowheads="1"/>
                </p:cNvSpPr>
                <p:nvPr/>
              </p:nvSpPr>
              <p:spPr bwMode="auto">
                <a:xfrm>
                  <a:off x="5296303" y="318094"/>
                  <a:ext cx="1205051" cy="57796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pPr algn="ctr"/>
                  <a:endParaRPr lang="en-US" sz="2520" dirty="0">
                    <a:latin typeface="Roboto" pitchFamily="2" charset="0"/>
                  </a:endParaRPr>
                </a:p>
              </p:txBody>
            </p:sp>
            <p:sp>
              <p:nvSpPr>
                <p:cNvPr id="46" name="TextBox 45">
                  <a:extLst>
                    <a:ext uri="{FF2B5EF4-FFF2-40B4-BE49-F238E27FC236}">
                      <a16:creationId xmlns:a16="http://schemas.microsoft.com/office/drawing/2014/main" id="{8575C35F-DAEB-44F5-BA9C-4CC168577A3A}"/>
                    </a:ext>
                  </a:extLst>
                </p:cNvPr>
                <p:cNvSpPr txBox="1"/>
                <p:nvPr/>
              </p:nvSpPr>
              <p:spPr>
                <a:xfrm rot="87689">
                  <a:off x="5311798" y="289027"/>
                  <a:ext cx="1197022" cy="658630"/>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We all want to work</a:t>
                  </a:r>
                </a:p>
                <a:p>
                  <a:pPr algn="ctr"/>
                  <a:r>
                    <a:rPr lang="en-AU" sz="1100" dirty="0">
                      <a:latin typeface="Roboto Medium" panose="02000000000000000000" pitchFamily="2" charset="0"/>
                      <a:ea typeface="Roboto Black" panose="02000000000000000000" pitchFamily="2" charset="0"/>
                    </a:rPr>
                    <a:t>and contribute to our communities.</a:t>
                  </a:r>
                </a:p>
              </p:txBody>
            </p:sp>
          </p:grpSp>
        </p:grpSp>
        <p:grpSp>
          <p:nvGrpSpPr>
            <p:cNvPr id="79" name="Group 78">
              <a:extLst>
                <a:ext uri="{FF2B5EF4-FFF2-40B4-BE49-F238E27FC236}">
                  <a16:creationId xmlns:a16="http://schemas.microsoft.com/office/drawing/2014/main" id="{0FED67AC-009E-4C35-B4F8-237835ACEFF2}"/>
                </a:ext>
              </a:extLst>
            </p:cNvPr>
            <p:cNvGrpSpPr/>
            <p:nvPr/>
          </p:nvGrpSpPr>
          <p:grpSpPr>
            <a:xfrm>
              <a:off x="3106588" y="5254909"/>
              <a:ext cx="5931200" cy="545369"/>
              <a:chOff x="3029820" y="5254909"/>
              <a:chExt cx="5931200" cy="545369"/>
            </a:xfrm>
          </p:grpSpPr>
          <p:sp>
            <p:nvSpPr>
              <p:cNvPr id="54" name="Freeform 1">
                <a:extLst>
                  <a:ext uri="{FF2B5EF4-FFF2-40B4-BE49-F238E27FC236}">
                    <a16:creationId xmlns:a16="http://schemas.microsoft.com/office/drawing/2014/main" id="{90A87C32-456E-4095-A1C1-5EA67B5150B5}"/>
                  </a:ext>
                </a:extLst>
              </p:cNvPr>
              <p:cNvSpPr>
                <a:spLocks noChangeArrowheads="1"/>
              </p:cNvSpPr>
              <p:nvPr/>
            </p:nvSpPr>
            <p:spPr bwMode="auto">
              <a:xfrm>
                <a:off x="3292510" y="5254909"/>
                <a:ext cx="4657904" cy="54000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accent3"/>
              </a:solidFill>
              <a:ln>
                <a:noFill/>
              </a:ln>
              <a:effectLst/>
            </p:spPr>
            <p:txBody>
              <a:bodyPr wrap="none" anchor="ctr"/>
              <a:lstStyle/>
              <a:p>
                <a:pPr algn="ctr"/>
                <a:endParaRPr lang="en-US" sz="2520" dirty="0">
                  <a:latin typeface="Roboto" pitchFamily="2" charset="0"/>
                </a:endParaRPr>
              </a:p>
            </p:txBody>
          </p:sp>
          <p:sp>
            <p:nvSpPr>
              <p:cNvPr id="55" name="TextBox 54">
                <a:extLst>
                  <a:ext uri="{FF2B5EF4-FFF2-40B4-BE49-F238E27FC236}">
                    <a16:creationId xmlns:a16="http://schemas.microsoft.com/office/drawing/2014/main" id="{D536E471-94F5-4E3F-B719-78E5827C90A8}"/>
                  </a:ext>
                </a:extLst>
              </p:cNvPr>
              <p:cNvSpPr txBox="1"/>
              <p:nvPr/>
            </p:nvSpPr>
            <p:spPr>
              <a:xfrm>
                <a:off x="3029820" y="5316152"/>
                <a:ext cx="5037520" cy="415498"/>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Preferential Option for the Poor</a:t>
                </a:r>
              </a:p>
            </p:txBody>
          </p:sp>
          <p:grpSp>
            <p:nvGrpSpPr>
              <p:cNvPr id="51" name="Group 50">
                <a:extLst>
                  <a:ext uri="{FF2B5EF4-FFF2-40B4-BE49-F238E27FC236}">
                    <a16:creationId xmlns:a16="http://schemas.microsoft.com/office/drawing/2014/main" id="{D50707C2-BF8D-45F1-8A6A-B8C2646E5347}"/>
                  </a:ext>
                </a:extLst>
              </p:cNvPr>
              <p:cNvGrpSpPr/>
              <p:nvPr/>
            </p:nvGrpSpPr>
            <p:grpSpPr>
              <a:xfrm rot="580372">
                <a:off x="7655819" y="5310350"/>
                <a:ext cx="1305201" cy="489928"/>
                <a:chOff x="5224411" y="593709"/>
                <a:chExt cx="906118" cy="520472"/>
              </a:xfrm>
            </p:grpSpPr>
            <p:sp>
              <p:nvSpPr>
                <p:cNvPr id="52" name="Freeform 1">
                  <a:extLst>
                    <a:ext uri="{FF2B5EF4-FFF2-40B4-BE49-F238E27FC236}">
                      <a16:creationId xmlns:a16="http://schemas.microsoft.com/office/drawing/2014/main" id="{EB907DB9-7263-461C-9511-82F57A7DA24D}"/>
                    </a:ext>
                  </a:extLst>
                </p:cNvPr>
                <p:cNvSpPr>
                  <a:spLocks noChangeArrowheads="1"/>
                </p:cNvSpPr>
                <p:nvPr/>
              </p:nvSpPr>
              <p:spPr bwMode="auto">
                <a:xfrm>
                  <a:off x="5224411" y="593709"/>
                  <a:ext cx="885224" cy="52047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47B"/>
                </a:solidFill>
                <a:ln>
                  <a:noFill/>
                </a:ln>
                <a:effectLst/>
              </p:spPr>
              <p:txBody>
                <a:bodyPr wrap="none" anchor="ctr"/>
                <a:lstStyle/>
                <a:p>
                  <a:pPr algn="ctr"/>
                  <a:endParaRPr lang="en-US" sz="2520" dirty="0">
                    <a:latin typeface="Roboto" pitchFamily="2" charset="0"/>
                  </a:endParaRPr>
                </a:p>
              </p:txBody>
            </p:sp>
            <p:sp>
              <p:nvSpPr>
                <p:cNvPr id="53" name="TextBox 52">
                  <a:extLst>
                    <a:ext uri="{FF2B5EF4-FFF2-40B4-BE49-F238E27FC236}">
                      <a16:creationId xmlns:a16="http://schemas.microsoft.com/office/drawing/2014/main" id="{E27A72E6-5F39-4152-9A35-80E50F347EDF}"/>
                    </a:ext>
                  </a:extLst>
                </p:cNvPr>
                <p:cNvSpPr txBox="1"/>
                <p:nvPr/>
              </p:nvSpPr>
              <p:spPr>
                <a:xfrm>
                  <a:off x="5262594" y="610434"/>
                  <a:ext cx="867935" cy="457750"/>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Some people need extra help.</a:t>
                  </a:r>
                </a:p>
              </p:txBody>
            </p:sp>
          </p:grpSp>
        </p:grpSp>
        <p:grpSp>
          <p:nvGrpSpPr>
            <p:cNvPr id="73" name="Group 72">
              <a:extLst>
                <a:ext uri="{FF2B5EF4-FFF2-40B4-BE49-F238E27FC236}">
                  <a16:creationId xmlns:a16="http://schemas.microsoft.com/office/drawing/2014/main" id="{873D1EE3-3E66-428C-8D7A-3BEF2C6A69A1}"/>
                </a:ext>
              </a:extLst>
            </p:cNvPr>
            <p:cNvGrpSpPr/>
            <p:nvPr/>
          </p:nvGrpSpPr>
          <p:grpSpPr>
            <a:xfrm>
              <a:off x="4399043" y="1176954"/>
              <a:ext cx="3661563" cy="666793"/>
              <a:chOff x="4322275" y="1176954"/>
              <a:chExt cx="3661563" cy="666793"/>
            </a:xfrm>
          </p:grpSpPr>
          <p:sp>
            <p:nvSpPr>
              <p:cNvPr id="20" name="Freeform 1">
                <a:extLst>
                  <a:ext uri="{FF2B5EF4-FFF2-40B4-BE49-F238E27FC236}">
                    <a16:creationId xmlns:a16="http://schemas.microsoft.com/office/drawing/2014/main" id="{1BA01698-CBB0-47E7-B331-11F5E35F1C94}"/>
                  </a:ext>
                </a:extLst>
              </p:cNvPr>
              <p:cNvSpPr>
                <a:spLocks noChangeArrowheads="1"/>
              </p:cNvSpPr>
              <p:nvPr/>
            </p:nvSpPr>
            <p:spPr bwMode="auto">
              <a:xfrm>
                <a:off x="4421919" y="1290103"/>
                <a:ext cx="2797418" cy="55364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pPr algn="ctr"/>
                <a:endParaRPr lang="en-US" sz="2520" dirty="0">
                  <a:latin typeface="Roboto" pitchFamily="2" charset="0"/>
                </a:endParaRPr>
              </a:p>
            </p:txBody>
          </p:sp>
          <p:sp>
            <p:nvSpPr>
              <p:cNvPr id="21" name="TextBox 20">
                <a:extLst>
                  <a:ext uri="{FF2B5EF4-FFF2-40B4-BE49-F238E27FC236}">
                    <a16:creationId xmlns:a16="http://schemas.microsoft.com/office/drawing/2014/main" id="{5B91F4B6-E8DB-40EB-BEDA-18664638C6BD}"/>
                  </a:ext>
                </a:extLst>
              </p:cNvPr>
              <p:cNvSpPr txBox="1"/>
              <p:nvPr/>
            </p:nvSpPr>
            <p:spPr>
              <a:xfrm>
                <a:off x="4322275" y="1331461"/>
                <a:ext cx="2901918" cy="422103"/>
              </a:xfrm>
              <a:prstGeom prst="rect">
                <a:avLst/>
              </a:prstGeom>
              <a:noFill/>
            </p:spPr>
            <p:txBody>
              <a:bodyPr wrap="square" rtlCol="0" anchor="ctr">
                <a:spAutoFit/>
              </a:bodyPr>
              <a:lstStyle/>
              <a:p>
                <a:pPr algn="ctr"/>
                <a:r>
                  <a:rPr lang="en-AU" sz="2100" dirty="0">
                    <a:solidFill>
                      <a:schemeClr val="bg1"/>
                    </a:solidFill>
                    <a:latin typeface="Roboto Medium" panose="02000000000000000000" pitchFamily="2" charset="0"/>
                    <a:ea typeface="Roboto Black" panose="02000000000000000000" pitchFamily="2" charset="0"/>
                  </a:rPr>
                  <a:t>Human Dignity</a:t>
                </a:r>
              </a:p>
            </p:txBody>
          </p:sp>
          <p:sp>
            <p:nvSpPr>
              <p:cNvPr id="18" name="Freeform 1">
                <a:extLst>
                  <a:ext uri="{FF2B5EF4-FFF2-40B4-BE49-F238E27FC236}">
                    <a16:creationId xmlns:a16="http://schemas.microsoft.com/office/drawing/2014/main" id="{0809ECCD-0584-46E7-A10F-823F07FDF8CC}"/>
                  </a:ext>
                </a:extLst>
              </p:cNvPr>
              <p:cNvSpPr>
                <a:spLocks noChangeArrowheads="1"/>
              </p:cNvSpPr>
              <p:nvPr/>
            </p:nvSpPr>
            <p:spPr bwMode="auto">
              <a:xfrm rot="580372">
                <a:off x="6906358" y="1206540"/>
                <a:ext cx="1077480" cy="37985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pPr algn="ctr"/>
                <a:endParaRPr lang="en-US" sz="2520" dirty="0">
                  <a:latin typeface="Roboto" pitchFamily="2" charset="0"/>
                </a:endParaRPr>
              </a:p>
            </p:txBody>
          </p:sp>
          <p:sp>
            <p:nvSpPr>
              <p:cNvPr id="19" name="TextBox 18">
                <a:extLst>
                  <a:ext uri="{FF2B5EF4-FFF2-40B4-BE49-F238E27FC236}">
                    <a16:creationId xmlns:a16="http://schemas.microsoft.com/office/drawing/2014/main" id="{ABF8E016-28F5-4428-93B2-1ACFE9190623}"/>
                  </a:ext>
                </a:extLst>
              </p:cNvPr>
              <p:cNvSpPr txBox="1"/>
              <p:nvPr/>
            </p:nvSpPr>
            <p:spPr>
              <a:xfrm rot="580372">
                <a:off x="6985018" y="1176954"/>
                <a:ext cx="938048" cy="444095"/>
              </a:xfrm>
              <a:prstGeom prst="rect">
                <a:avLst/>
              </a:prstGeom>
              <a:noFill/>
            </p:spPr>
            <p:txBody>
              <a:bodyPr wrap="square" rtlCol="0" anchor="ctr">
                <a:spAutoFit/>
              </a:bodyPr>
              <a:lstStyle/>
              <a:p>
                <a:pPr algn="ctr"/>
                <a:r>
                  <a:rPr lang="en-AU" sz="1100" dirty="0">
                    <a:latin typeface="Roboto Medium" panose="02000000000000000000" pitchFamily="2" charset="0"/>
                    <a:ea typeface="Roboto Black" panose="02000000000000000000" pitchFamily="2" charset="0"/>
                  </a:rPr>
                  <a:t>Everyone is special.</a:t>
                </a:r>
              </a:p>
            </p:txBody>
          </p:sp>
        </p:grpSp>
        <p:grpSp>
          <p:nvGrpSpPr>
            <p:cNvPr id="78" name="Group 77">
              <a:extLst>
                <a:ext uri="{FF2B5EF4-FFF2-40B4-BE49-F238E27FC236}">
                  <a16:creationId xmlns:a16="http://schemas.microsoft.com/office/drawing/2014/main" id="{561920BC-4B68-4BD3-96D0-4186E9ACD7CA}"/>
                </a:ext>
              </a:extLst>
            </p:cNvPr>
            <p:cNvGrpSpPr/>
            <p:nvPr/>
          </p:nvGrpSpPr>
          <p:grpSpPr>
            <a:xfrm>
              <a:off x="3676047" y="4599906"/>
              <a:ext cx="5337180" cy="572092"/>
              <a:chOff x="3599279" y="4597733"/>
              <a:chExt cx="5337180" cy="572092"/>
            </a:xfrm>
          </p:grpSpPr>
          <p:sp>
            <p:nvSpPr>
              <p:cNvPr id="6" name="Freeform 1">
                <a:extLst>
                  <a:ext uri="{FF2B5EF4-FFF2-40B4-BE49-F238E27FC236}">
                    <a16:creationId xmlns:a16="http://schemas.microsoft.com/office/drawing/2014/main" id="{A8F5E374-870E-4C0B-97B5-FB4F93BF00F4}"/>
                  </a:ext>
                </a:extLst>
              </p:cNvPr>
              <p:cNvSpPr>
                <a:spLocks noChangeArrowheads="1"/>
              </p:cNvSpPr>
              <p:nvPr/>
            </p:nvSpPr>
            <p:spPr bwMode="auto">
              <a:xfrm>
                <a:off x="4369307" y="4597733"/>
                <a:ext cx="4567152" cy="540000"/>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accent1">
                  <a:lumMod val="75000"/>
                </a:schemeClr>
              </a:solidFill>
              <a:ln>
                <a:noFill/>
              </a:ln>
              <a:effectLst/>
            </p:spPr>
            <p:txBody>
              <a:bodyPr wrap="none" anchor="ctr"/>
              <a:lstStyle/>
              <a:p>
                <a:pPr algn="ctr"/>
                <a:endParaRPr lang="en-US" sz="2520" dirty="0">
                  <a:latin typeface="Roboto" pitchFamily="2" charset="0"/>
                </a:endParaRPr>
              </a:p>
            </p:txBody>
          </p:sp>
          <p:sp>
            <p:nvSpPr>
              <p:cNvPr id="7" name="TextBox 6">
                <a:extLst>
                  <a:ext uri="{FF2B5EF4-FFF2-40B4-BE49-F238E27FC236}">
                    <a16:creationId xmlns:a16="http://schemas.microsoft.com/office/drawing/2014/main" id="{6558B93F-733F-490E-8367-EBDF59971A44}"/>
                  </a:ext>
                </a:extLst>
              </p:cNvPr>
              <p:cNvSpPr txBox="1"/>
              <p:nvPr/>
            </p:nvSpPr>
            <p:spPr>
              <a:xfrm>
                <a:off x="4831262" y="4640788"/>
                <a:ext cx="4078189" cy="415498"/>
              </a:xfrm>
              <a:prstGeom prst="rect">
                <a:avLst/>
              </a:prstGeom>
              <a:noFill/>
            </p:spPr>
            <p:txBody>
              <a:bodyPr wrap="square" rtlCol="0">
                <a:spAutoFit/>
              </a:bodyPr>
              <a:lstStyle/>
              <a:p>
                <a:pPr algn="ctr"/>
                <a:r>
                  <a:rPr lang="en-AU" sz="2100" dirty="0">
                    <a:solidFill>
                      <a:schemeClr val="bg1"/>
                    </a:solidFill>
                    <a:latin typeface="Roboto Medium" panose="02000000000000000000" pitchFamily="2" charset="0"/>
                    <a:ea typeface="Roboto Black" panose="02000000000000000000" pitchFamily="2" charset="0"/>
                  </a:rPr>
                  <a:t>Care for Our Common Home</a:t>
                </a:r>
              </a:p>
            </p:txBody>
          </p:sp>
          <p:sp>
            <p:nvSpPr>
              <p:cNvPr id="8" name="Freeform 1">
                <a:extLst>
                  <a:ext uri="{FF2B5EF4-FFF2-40B4-BE49-F238E27FC236}">
                    <a16:creationId xmlns:a16="http://schemas.microsoft.com/office/drawing/2014/main" id="{664191FC-43AD-4938-B343-5F9F672C1D6A}"/>
                  </a:ext>
                </a:extLst>
              </p:cNvPr>
              <p:cNvSpPr>
                <a:spLocks noChangeArrowheads="1"/>
              </p:cNvSpPr>
              <p:nvPr/>
            </p:nvSpPr>
            <p:spPr bwMode="auto">
              <a:xfrm rot="21104609">
                <a:off x="3599279" y="4619797"/>
                <a:ext cx="1374369" cy="53274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accent1">
                  <a:lumMod val="40000"/>
                  <a:lumOff val="60000"/>
                </a:schemeClr>
              </a:solidFill>
              <a:ln>
                <a:noFill/>
              </a:ln>
              <a:effectLst/>
            </p:spPr>
            <p:txBody>
              <a:bodyPr wrap="none" anchor="ctr"/>
              <a:lstStyle/>
              <a:p>
                <a:pPr algn="ctr"/>
                <a:endParaRPr lang="en-US" sz="2520" dirty="0">
                  <a:latin typeface="Roboto" pitchFamily="2" charset="0"/>
                </a:endParaRPr>
              </a:p>
            </p:txBody>
          </p:sp>
          <p:sp>
            <p:nvSpPr>
              <p:cNvPr id="9" name="TextBox 8">
                <a:extLst>
                  <a:ext uri="{FF2B5EF4-FFF2-40B4-BE49-F238E27FC236}">
                    <a16:creationId xmlns:a16="http://schemas.microsoft.com/office/drawing/2014/main" id="{2DD4E862-D750-49C7-A101-C9E86C35EFA8}"/>
                  </a:ext>
                </a:extLst>
              </p:cNvPr>
              <p:cNvSpPr txBox="1"/>
              <p:nvPr/>
            </p:nvSpPr>
            <p:spPr>
              <a:xfrm rot="21167337">
                <a:off x="3711922" y="4615827"/>
                <a:ext cx="1149081" cy="553998"/>
              </a:xfrm>
              <a:prstGeom prst="rect">
                <a:avLst/>
              </a:prstGeom>
              <a:noFill/>
            </p:spPr>
            <p:txBody>
              <a:bodyPr wrap="square" rtlCol="0" anchor="ctr">
                <a:spAutoFit/>
              </a:bodyPr>
              <a:lstStyle/>
              <a:p>
                <a:pPr algn="ctr"/>
                <a:r>
                  <a:rPr lang="en-AU" sz="1000" dirty="0">
                    <a:latin typeface="Roboto Medium" panose="02000000000000000000" pitchFamily="2" charset="0"/>
                    <a:ea typeface="Roboto Black" panose="02000000000000000000" pitchFamily="2" charset="0"/>
                  </a:rPr>
                  <a:t>We are part of </a:t>
                </a:r>
              </a:p>
              <a:p>
                <a:pPr algn="ctr"/>
                <a:r>
                  <a:rPr lang="en-AU" sz="1000" dirty="0">
                    <a:latin typeface="Roboto Medium" panose="02000000000000000000" pitchFamily="2" charset="0"/>
                    <a:ea typeface="Roboto Black" panose="02000000000000000000" pitchFamily="2" charset="0"/>
                  </a:rPr>
                  <a:t>and need to care for creation.</a:t>
                </a:r>
              </a:p>
            </p:txBody>
          </p:sp>
        </p:grpSp>
        <p:grpSp>
          <p:nvGrpSpPr>
            <p:cNvPr id="124" name="Group 123">
              <a:extLst>
                <a:ext uri="{FF2B5EF4-FFF2-40B4-BE49-F238E27FC236}">
                  <a16:creationId xmlns:a16="http://schemas.microsoft.com/office/drawing/2014/main" id="{D5D15303-29A9-44AF-80AD-0E708B05E6AC}"/>
                </a:ext>
              </a:extLst>
            </p:cNvPr>
            <p:cNvGrpSpPr/>
            <p:nvPr/>
          </p:nvGrpSpPr>
          <p:grpSpPr>
            <a:xfrm>
              <a:off x="9182413" y="1350766"/>
              <a:ext cx="2251228" cy="4491768"/>
              <a:chOff x="9182413" y="1350766"/>
              <a:chExt cx="2251228" cy="4491768"/>
            </a:xfrm>
          </p:grpSpPr>
          <p:sp>
            <p:nvSpPr>
              <p:cNvPr id="64" name="TextBox 63">
                <a:extLst>
                  <a:ext uri="{FF2B5EF4-FFF2-40B4-BE49-F238E27FC236}">
                    <a16:creationId xmlns:a16="http://schemas.microsoft.com/office/drawing/2014/main" id="{85CE0682-698C-4938-9981-AE34CD55B0E6}"/>
                  </a:ext>
                </a:extLst>
              </p:cNvPr>
              <p:cNvSpPr txBox="1"/>
              <p:nvPr/>
            </p:nvSpPr>
            <p:spPr>
              <a:xfrm rot="16200000">
                <a:off x="10650848" y="1957955"/>
                <a:ext cx="1366358" cy="180178"/>
              </a:xfrm>
              <a:prstGeom prst="rect">
                <a:avLst/>
              </a:prstGeom>
              <a:noFill/>
            </p:spPr>
            <p:txBody>
              <a:bodyPr wrap="square" rtlCol="0">
                <a:spAutoFit/>
              </a:bodyPr>
              <a:lstStyle/>
              <a:p>
                <a:pPr algn="ctr"/>
                <a:r>
                  <a:rPr lang="en-AU" sz="571" dirty="0">
                    <a:solidFill>
                      <a:schemeClr val="bg2">
                        <a:lumMod val="65000"/>
                      </a:schemeClr>
                    </a:solidFill>
                    <a:latin typeface="Roboto" pitchFamily="2" charset="0"/>
                  </a:rPr>
                  <a:t>Australia.  Image: Richard Wainwright</a:t>
                </a:r>
              </a:p>
            </p:txBody>
          </p:sp>
          <p:grpSp>
            <p:nvGrpSpPr>
              <p:cNvPr id="117" name="Group 116">
                <a:extLst>
                  <a:ext uri="{FF2B5EF4-FFF2-40B4-BE49-F238E27FC236}">
                    <a16:creationId xmlns:a16="http://schemas.microsoft.com/office/drawing/2014/main" id="{48E0343F-FC81-418D-827F-7E4EE4CA99F0}"/>
                  </a:ext>
                </a:extLst>
              </p:cNvPr>
              <p:cNvGrpSpPr/>
              <p:nvPr/>
            </p:nvGrpSpPr>
            <p:grpSpPr>
              <a:xfrm>
                <a:off x="9182413" y="1350766"/>
                <a:ext cx="2063478" cy="4404844"/>
                <a:chOff x="9220513" y="1350766"/>
                <a:chExt cx="2063478" cy="4404844"/>
              </a:xfrm>
            </p:grpSpPr>
            <p:pic>
              <p:nvPicPr>
                <p:cNvPr id="82" name="Picture 81" descr="Aloma kneels beside the mangrove plant she is tending to in the Philippines. Other community members work in the background.">
                  <a:extLst>
                    <a:ext uri="{FF2B5EF4-FFF2-40B4-BE49-F238E27FC236}">
                      <a16:creationId xmlns:a16="http://schemas.microsoft.com/office/drawing/2014/main" id="{F079CD30-F846-494A-B4D0-F2A175D893E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26761" y="4387610"/>
                  <a:ext cx="2052000" cy="1368000"/>
                </a:xfrm>
                <a:prstGeom prst="rect">
                  <a:avLst/>
                </a:prstGeom>
              </p:spPr>
            </p:pic>
            <p:pic>
              <p:nvPicPr>
                <p:cNvPr id="90" name="Picture 89" descr="A group of students stand together discussing the disaster and risk management ideas they have written on a large piece of paper. A Caritas Australia partner looks on.">
                  <a:extLst>
                    <a:ext uri="{FF2B5EF4-FFF2-40B4-BE49-F238E27FC236}">
                      <a16:creationId xmlns:a16="http://schemas.microsoft.com/office/drawing/2014/main" id="{CF6521ED-A9A0-4B8E-B359-56F4B0C4C9E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231991" y="2869188"/>
                  <a:ext cx="2052000" cy="1368000"/>
                </a:xfrm>
                <a:prstGeom prst="rect">
                  <a:avLst/>
                </a:prstGeom>
              </p:spPr>
            </p:pic>
            <p:pic>
              <p:nvPicPr>
                <p:cNvPr id="111" name="Picture 110" descr="Janice smiles as she stands beside a lake surrounded by rocky outcrops near her home in the Northern Territory. ">
                  <a:extLst>
                    <a:ext uri="{FF2B5EF4-FFF2-40B4-BE49-F238E27FC236}">
                      <a16:creationId xmlns:a16="http://schemas.microsoft.com/office/drawing/2014/main" id="{D8337233-B45A-49B4-A8F3-52F59758B1D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220513" y="1350766"/>
                  <a:ext cx="2052000" cy="1368000"/>
                </a:xfrm>
                <a:prstGeom prst="rect">
                  <a:avLst/>
                </a:prstGeom>
              </p:spPr>
            </p:pic>
          </p:grpSp>
          <p:sp>
            <p:nvSpPr>
              <p:cNvPr id="118" name="TextBox 117">
                <a:extLst>
                  <a:ext uri="{FF2B5EF4-FFF2-40B4-BE49-F238E27FC236}">
                    <a16:creationId xmlns:a16="http://schemas.microsoft.com/office/drawing/2014/main" id="{70DDEDE7-0A20-45DF-BBD4-5B64AF885963}"/>
                  </a:ext>
                </a:extLst>
              </p:cNvPr>
              <p:cNvSpPr txBox="1"/>
              <p:nvPr/>
            </p:nvSpPr>
            <p:spPr>
              <a:xfrm rot="16200000">
                <a:off x="10660373" y="3472624"/>
                <a:ext cx="1366358" cy="180178"/>
              </a:xfrm>
              <a:prstGeom prst="rect">
                <a:avLst/>
              </a:prstGeom>
              <a:noFill/>
            </p:spPr>
            <p:txBody>
              <a:bodyPr wrap="square" rtlCol="0">
                <a:spAutoFit/>
              </a:bodyPr>
              <a:lstStyle/>
              <a:p>
                <a:pPr algn="ctr"/>
                <a:r>
                  <a:rPr lang="en-AU" sz="571" dirty="0">
                    <a:solidFill>
                      <a:schemeClr val="bg2">
                        <a:lumMod val="65000"/>
                      </a:schemeClr>
                    </a:solidFill>
                    <a:latin typeface="Roboto" pitchFamily="2" charset="0"/>
                  </a:rPr>
                  <a:t>Solomon Islands. Image: Neil Nuia</a:t>
                </a:r>
              </a:p>
            </p:txBody>
          </p:sp>
          <p:sp>
            <p:nvSpPr>
              <p:cNvPr id="119" name="TextBox 118">
                <a:extLst>
                  <a:ext uri="{FF2B5EF4-FFF2-40B4-BE49-F238E27FC236}">
                    <a16:creationId xmlns:a16="http://schemas.microsoft.com/office/drawing/2014/main" id="{D0E841C4-F61D-498C-8FB8-56953DE805C4}"/>
                  </a:ext>
                </a:extLst>
              </p:cNvPr>
              <p:cNvSpPr txBox="1"/>
              <p:nvPr/>
            </p:nvSpPr>
            <p:spPr>
              <a:xfrm rot="16200000">
                <a:off x="10574739" y="4993158"/>
                <a:ext cx="1518575" cy="180178"/>
              </a:xfrm>
              <a:prstGeom prst="rect">
                <a:avLst/>
              </a:prstGeom>
              <a:noFill/>
            </p:spPr>
            <p:txBody>
              <a:bodyPr wrap="square" rtlCol="0">
                <a:spAutoFit/>
              </a:bodyPr>
              <a:lstStyle/>
              <a:p>
                <a:pPr algn="ctr"/>
                <a:r>
                  <a:rPr lang="en-AU" sz="571" dirty="0">
                    <a:solidFill>
                      <a:schemeClr val="bg2">
                        <a:lumMod val="65000"/>
                      </a:schemeClr>
                    </a:solidFill>
                    <a:latin typeface="Roboto" pitchFamily="2" charset="0"/>
                  </a:rPr>
                  <a:t>Philippines. Image: Richard Wainwright</a:t>
                </a:r>
              </a:p>
            </p:txBody>
          </p:sp>
        </p:grpSp>
        <p:grpSp>
          <p:nvGrpSpPr>
            <p:cNvPr id="123" name="Group 122">
              <a:extLst>
                <a:ext uri="{FF2B5EF4-FFF2-40B4-BE49-F238E27FC236}">
                  <a16:creationId xmlns:a16="http://schemas.microsoft.com/office/drawing/2014/main" id="{A8790659-011D-4EBF-9494-1D0F56D5FBEE}"/>
                </a:ext>
              </a:extLst>
            </p:cNvPr>
            <p:cNvGrpSpPr/>
            <p:nvPr/>
          </p:nvGrpSpPr>
          <p:grpSpPr>
            <a:xfrm>
              <a:off x="945650" y="1329655"/>
              <a:ext cx="2248194" cy="4406905"/>
              <a:chOff x="945650" y="1329655"/>
              <a:chExt cx="2248194" cy="4406905"/>
            </a:xfrm>
          </p:grpSpPr>
          <p:grpSp>
            <p:nvGrpSpPr>
              <p:cNvPr id="116" name="Group 115">
                <a:extLst>
                  <a:ext uri="{FF2B5EF4-FFF2-40B4-BE49-F238E27FC236}">
                    <a16:creationId xmlns:a16="http://schemas.microsoft.com/office/drawing/2014/main" id="{132307E7-248F-45DA-BA3F-77E67D5B8714}"/>
                  </a:ext>
                </a:extLst>
              </p:cNvPr>
              <p:cNvGrpSpPr/>
              <p:nvPr/>
            </p:nvGrpSpPr>
            <p:grpSpPr>
              <a:xfrm>
                <a:off x="1134413" y="1332862"/>
                <a:ext cx="2059431" cy="4403453"/>
                <a:chOff x="6998093" y="1352157"/>
                <a:chExt cx="2059431" cy="4403453"/>
              </a:xfrm>
            </p:grpSpPr>
            <p:pic>
              <p:nvPicPr>
                <p:cNvPr id="109" name="Picture 108" descr="Oliva bends down to help her children wash their hands at a water bucket with tap hanging outside their home in Tanzania. ">
                  <a:extLst>
                    <a:ext uri="{FF2B5EF4-FFF2-40B4-BE49-F238E27FC236}">
                      <a16:creationId xmlns:a16="http://schemas.microsoft.com/office/drawing/2014/main" id="{12C4F883-72A0-49A4-8405-E7F0AF4D374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998093" y="1352157"/>
                  <a:ext cx="2052000" cy="1368000"/>
                </a:xfrm>
                <a:prstGeom prst="rect">
                  <a:avLst/>
                </a:prstGeom>
              </p:spPr>
            </p:pic>
            <p:pic>
              <p:nvPicPr>
                <p:cNvPr id="113" name="Picture 112" descr="Anatercia stands at the board with her teacher at their school in Mozambique.">
                  <a:extLst>
                    <a:ext uri="{FF2B5EF4-FFF2-40B4-BE49-F238E27FC236}">
                      <a16:creationId xmlns:a16="http://schemas.microsoft.com/office/drawing/2014/main" id="{07A65D21-24D6-4C71-97CB-DB5EA96C2E3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998736" y="2869884"/>
                  <a:ext cx="2052000" cy="1360391"/>
                </a:xfrm>
                <a:prstGeom prst="rect">
                  <a:avLst/>
                </a:prstGeom>
              </p:spPr>
            </p:pic>
            <p:pic>
              <p:nvPicPr>
                <p:cNvPr id="115" name="Picture 114" descr="Biru smiles as he holds a walking stick across his shoulders. A field of cattle are in the distance.">
                  <a:extLst>
                    <a:ext uri="{FF2B5EF4-FFF2-40B4-BE49-F238E27FC236}">
                      <a16:creationId xmlns:a16="http://schemas.microsoft.com/office/drawing/2014/main" id="{00E34819-3DA2-4CE8-BBE3-F498486AFF5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005524" y="4387610"/>
                  <a:ext cx="2052000" cy="1368000"/>
                </a:xfrm>
                <a:prstGeom prst="rect">
                  <a:avLst/>
                </a:prstGeom>
              </p:spPr>
            </p:pic>
          </p:grpSp>
          <p:sp>
            <p:nvSpPr>
              <p:cNvPr id="120" name="TextBox 119">
                <a:extLst>
                  <a:ext uri="{FF2B5EF4-FFF2-40B4-BE49-F238E27FC236}">
                    <a16:creationId xmlns:a16="http://schemas.microsoft.com/office/drawing/2014/main" id="{D690FAFC-43B0-4226-B773-9862D0A8FAF1}"/>
                  </a:ext>
                </a:extLst>
              </p:cNvPr>
              <p:cNvSpPr txBox="1"/>
              <p:nvPr/>
            </p:nvSpPr>
            <p:spPr>
              <a:xfrm rot="16200000">
                <a:off x="363845" y="4963292"/>
                <a:ext cx="1366358" cy="180178"/>
              </a:xfrm>
              <a:prstGeom prst="rect">
                <a:avLst/>
              </a:prstGeom>
              <a:noFill/>
            </p:spPr>
            <p:txBody>
              <a:bodyPr wrap="square" rtlCol="0">
                <a:spAutoFit/>
              </a:bodyPr>
              <a:lstStyle/>
              <a:p>
                <a:pPr algn="ctr"/>
                <a:r>
                  <a:rPr lang="en-AU" sz="571" dirty="0">
                    <a:solidFill>
                      <a:schemeClr val="bg2">
                        <a:lumMod val="65000"/>
                      </a:schemeClr>
                    </a:solidFill>
                    <a:latin typeface="Roboto" pitchFamily="2" charset="0"/>
                  </a:rPr>
                  <a:t>India. Image: Sameer Bara</a:t>
                </a:r>
              </a:p>
            </p:txBody>
          </p:sp>
          <p:sp>
            <p:nvSpPr>
              <p:cNvPr id="121" name="TextBox 120">
                <a:extLst>
                  <a:ext uri="{FF2B5EF4-FFF2-40B4-BE49-F238E27FC236}">
                    <a16:creationId xmlns:a16="http://schemas.microsoft.com/office/drawing/2014/main" id="{D80C15B1-2C30-4F40-B3ED-4D59B6C87445}"/>
                  </a:ext>
                </a:extLst>
              </p:cNvPr>
              <p:cNvSpPr txBox="1"/>
              <p:nvPr/>
            </p:nvSpPr>
            <p:spPr>
              <a:xfrm rot="16200000">
                <a:off x="352742" y="3453696"/>
                <a:ext cx="1366358" cy="180178"/>
              </a:xfrm>
              <a:prstGeom prst="rect">
                <a:avLst/>
              </a:prstGeom>
              <a:noFill/>
            </p:spPr>
            <p:txBody>
              <a:bodyPr wrap="square" rtlCol="0">
                <a:spAutoFit/>
              </a:bodyPr>
              <a:lstStyle/>
              <a:p>
                <a:pPr algn="ctr"/>
                <a:r>
                  <a:rPr lang="en-AU" sz="571" dirty="0">
                    <a:solidFill>
                      <a:schemeClr val="bg2">
                        <a:lumMod val="65000"/>
                      </a:schemeClr>
                    </a:solidFill>
                    <a:latin typeface="Roboto" pitchFamily="2" charset="0"/>
                  </a:rPr>
                  <a:t>Mozambique. Image: Emidio Josine</a:t>
                </a:r>
              </a:p>
            </p:txBody>
          </p:sp>
          <p:sp>
            <p:nvSpPr>
              <p:cNvPr id="122" name="TextBox 121">
                <a:extLst>
                  <a:ext uri="{FF2B5EF4-FFF2-40B4-BE49-F238E27FC236}">
                    <a16:creationId xmlns:a16="http://schemas.microsoft.com/office/drawing/2014/main" id="{722DF2DA-DB52-4D83-81EB-08065EA3130A}"/>
                  </a:ext>
                </a:extLst>
              </p:cNvPr>
              <p:cNvSpPr txBox="1"/>
              <p:nvPr/>
            </p:nvSpPr>
            <p:spPr>
              <a:xfrm rot="16200000">
                <a:off x="352560" y="1922745"/>
                <a:ext cx="1366358" cy="180178"/>
              </a:xfrm>
              <a:prstGeom prst="rect">
                <a:avLst/>
              </a:prstGeom>
              <a:noFill/>
            </p:spPr>
            <p:txBody>
              <a:bodyPr wrap="square" rtlCol="0">
                <a:spAutoFit/>
              </a:bodyPr>
              <a:lstStyle/>
              <a:p>
                <a:pPr algn="ctr"/>
                <a:r>
                  <a:rPr lang="en-AU" sz="571" dirty="0">
                    <a:solidFill>
                      <a:schemeClr val="bg2">
                        <a:lumMod val="65000"/>
                      </a:schemeClr>
                    </a:solidFill>
                    <a:latin typeface="Roboto" pitchFamily="2" charset="0"/>
                  </a:rPr>
                  <a:t>Tanzania. Image: August Lucky</a:t>
                </a:r>
              </a:p>
            </p:txBody>
          </p:sp>
        </p:grpSp>
      </p:grpSp>
    </p:spTree>
    <p:extLst>
      <p:ext uri="{BB962C8B-B14F-4D97-AF65-F5344CB8AC3E}">
        <p14:creationId xmlns:p14="http://schemas.microsoft.com/office/powerpoint/2010/main" val="4229117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p:txBody>
          <a:bodyPr/>
          <a:lstStyle/>
          <a:p>
            <a:r>
              <a:rPr lang="en-AU" dirty="0"/>
              <a:t>CST Activities</a:t>
            </a:r>
          </a:p>
        </p:txBody>
      </p:sp>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105186" y="1052736"/>
            <a:ext cx="8501987" cy="4896544"/>
          </a:xfrm>
        </p:spPr>
        <p:txBody>
          <a:bodyPr/>
          <a:lstStyle/>
          <a:p>
            <a:pPr>
              <a:lnSpc>
                <a:spcPct val="100000"/>
              </a:lnSpc>
            </a:pPr>
            <a:r>
              <a:rPr lang="en-AU" sz="3200" b="1" dirty="0"/>
              <a:t>Photo Matching Activity</a:t>
            </a:r>
            <a:endParaRPr lang="en-AU" sz="3200" dirty="0">
              <a:highlight>
                <a:srgbClr val="FFFF00"/>
              </a:highlight>
            </a:endParaRPr>
          </a:p>
          <a:p>
            <a:pPr>
              <a:lnSpc>
                <a:spcPct val="100000"/>
              </a:lnSpc>
            </a:pPr>
            <a:r>
              <a:rPr lang="en-US" dirty="0"/>
              <a:t>This Catholic Social Teaching (CST) photo matching activity promotes rich discussion about the principles of CST and how they look in practice. Download it </a:t>
            </a:r>
            <a:r>
              <a:rPr lang="en-US" dirty="0">
                <a:hlinkClick r:id="rId3"/>
              </a:rPr>
              <a:t>here</a:t>
            </a:r>
            <a:r>
              <a:rPr lang="en-US" dirty="0"/>
              <a:t>.</a:t>
            </a:r>
            <a:br>
              <a:rPr lang="en-US" dirty="0">
                <a:highlight>
                  <a:srgbClr val="FFFF00"/>
                </a:highlight>
              </a:rPr>
            </a:br>
            <a:endParaRPr lang="en-AU" b="1" dirty="0"/>
          </a:p>
          <a:p>
            <a:pPr>
              <a:lnSpc>
                <a:spcPct val="100000"/>
              </a:lnSpc>
            </a:pPr>
            <a:r>
              <a:rPr lang="en-AU" sz="3200" b="1" dirty="0"/>
              <a:t>CST Card Set </a:t>
            </a:r>
          </a:p>
          <a:p>
            <a:pPr>
              <a:lnSpc>
                <a:spcPct val="100000"/>
              </a:lnSpc>
            </a:pPr>
            <a:r>
              <a:rPr lang="en-AU" dirty="0"/>
              <a:t>This resource is designed for use with individuals or small groups in your school, staff or parish setting. With 36 photographs plus activity ideas, definitions, reflection questions, Bible verses, quotes and prayers, the CST Card Set aims to deepen understanding of the CST principles at the heart of Caritas Australia’s work towards social and ecological justice.</a:t>
            </a:r>
          </a:p>
          <a:p>
            <a:pPr>
              <a:lnSpc>
                <a:spcPct val="100000"/>
              </a:lnSpc>
            </a:pPr>
            <a:r>
              <a:rPr lang="en-AU" dirty="0"/>
              <a:t>For more information about the CST Card Set or to place an order, email </a:t>
            </a:r>
            <a:r>
              <a:rPr lang="en-AU" dirty="0">
                <a:hlinkClick r:id="rId4"/>
              </a:rPr>
              <a:t>education@caritas.org.au</a:t>
            </a:r>
            <a:r>
              <a:rPr lang="en-AU" dirty="0"/>
              <a:t>.</a:t>
            </a:r>
          </a:p>
        </p:txBody>
      </p:sp>
      <p:pic>
        <p:nvPicPr>
          <p:cNvPr id="3" name="Picture 2" descr="The cover of a Caritas Australia resource, titled &quot;Catholic Social Teaching Photo Matching Activity&quot;. ">
            <a:extLst>
              <a:ext uri="{FF2B5EF4-FFF2-40B4-BE49-F238E27FC236}">
                <a16:creationId xmlns:a16="http://schemas.microsoft.com/office/drawing/2014/main" id="{B36A746B-7981-4321-847E-FE5E8569226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9981" y="1146658"/>
            <a:ext cx="2231994" cy="1549949"/>
          </a:xfrm>
          <a:prstGeom prst="rect">
            <a:avLst/>
          </a:prstGeom>
        </p:spPr>
      </p:pic>
      <p:pic>
        <p:nvPicPr>
          <p:cNvPr id="7" name="Picture 6" descr="A Caritas Australia box containing colourful postcards.">
            <a:extLst>
              <a:ext uri="{FF2B5EF4-FFF2-40B4-BE49-F238E27FC236}">
                <a16:creationId xmlns:a16="http://schemas.microsoft.com/office/drawing/2014/main" id="{3CD98328-8656-42EE-8947-1CBB12B85FAD}"/>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5126" b="98512" l="9921" r="93428">
                        <a14:foregroundMark x1="31200" y1="96792" x2="30729" y2="88294"/>
                        <a14:foregroundMark x1="54365" y1="57374" x2="59251" y2="52877"/>
                        <a14:foregroundMark x1="68527" y1="44544" x2="68527" y2="44544"/>
                        <a14:foregroundMark x1="68874" y1="43452" x2="68775" y2="33267"/>
                        <a14:foregroundMark x1="68775" y1="33267" x2="72669" y2="41369"/>
                        <a14:foregroundMark x1="72669" y1="41369" x2="74281" y2="31316"/>
                        <a14:foregroundMark x1="74281" y1="31316" x2="79340" y2="40972"/>
                        <a14:foregroundMark x1="79340" y1="40972" x2="74182" y2="28737"/>
                        <a14:foregroundMark x1="74182" y1="28737" x2="80382" y2="35681"/>
                        <a14:foregroundMark x1="80382" y1="35681" x2="77257" y2="25066"/>
                        <a14:foregroundMark x1="77257" y1="25066" x2="78026" y2="15476"/>
                        <a14:foregroundMark x1="78026" y1="15476" x2="86830" y2="12698"/>
                        <a14:foregroundMark x1="71776" y1="6184" x2="71776" y2="6184"/>
                        <a14:foregroundMark x1="71776" y1="6184" x2="80010" y2="6812"/>
                        <a14:foregroundMark x1="80010" y1="6812" x2="80010" y2="6812"/>
                        <a14:foregroundMark x1="93452" y1="5721" x2="93452" y2="5721"/>
                        <a14:foregroundMark x1="71528" y1="5721" x2="71528" y2="5721"/>
                        <a14:foregroundMark x1="71528" y1="5721" x2="71528" y2="5721"/>
                        <a14:foregroundMark x1="73041" y1="5589" x2="73041" y2="5589"/>
                        <a14:foregroundMark x1="49851" y1="51356" x2="49851" y2="51356"/>
                        <a14:foregroundMark x1="49851" y1="51356" x2="49876" y2="41303"/>
                        <a14:foregroundMark x1="49876" y1="41303" x2="50546" y2="51918"/>
                        <a14:foregroundMark x1="45114" y1="97024" x2="50273" y2="96858"/>
                        <a14:foregroundMark x1="50273" y1="96858" x2="54737" y2="93552"/>
                        <a14:foregroundMark x1="54737" y1="93552" x2="55903" y2="91898"/>
                        <a14:foregroundMark x1="37376" y1="97884" x2="42560" y2="98512"/>
                        <a14:foregroundMark x1="42560" y1="98512" x2="45437" y2="97718"/>
                        <a14:foregroundMark x1="35317" y1="92857" x2="39286" y2="94378"/>
                        <a14:foregroundMark x1="44320" y1="98413" x2="45313" y2="97817"/>
                        <a14:foregroundMark x1="49008" y1="97718" x2="50595" y2="96925"/>
                        <a14:backgroundMark x1="32688" y1="92460" x2="32688" y2="92460"/>
                        <a14:backgroundMark x1="27827" y1="39749" x2="27827" y2="39749"/>
                        <a14:backgroundMark x1="31845" y1="36243" x2="31845" y2="36243"/>
                        <a14:backgroundMark x1="73214" y1="4927" x2="73214" y2="4927"/>
                        <a14:backgroundMark x1="72768" y1="5026" x2="75074" y2="4927"/>
                        <a14:backgroundMark x1="38021" y1="94709" x2="39162" y2="95238"/>
                        <a14:backgroundMark x1="37376" y1="99140" x2="37376" y2="99140"/>
                        <a14:backgroundMark x1="35590" y1="98876" x2="37029" y2="99140"/>
                        <a14:backgroundMark x1="35590" y1="98512" x2="46007" y2="99405"/>
                        <a14:backgroundMark x1="46007" y1="99405" x2="46181" y2="99041"/>
                        <a14:backgroundMark x1="35392" y1="93849" x2="37178" y2="94544"/>
                        <a14:backgroundMark x1="50794" y1="86706" x2="51538" y2="86772"/>
                        <a14:backgroundMark x1="45511" y1="41799" x2="46181" y2="41104"/>
                      </a14:backgroundRemoval>
                    </a14:imgEffect>
                  </a14:imgLayer>
                </a14:imgProps>
              </a:ext>
              <a:ext uri="{28A0092B-C50C-407E-A947-70E740481C1C}">
                <a14:useLocalDpi xmlns:a14="http://schemas.microsoft.com/office/drawing/2010/main"/>
              </a:ext>
            </a:extLst>
          </a:blip>
          <a:stretch>
            <a:fillRect/>
          </a:stretch>
        </p:blipFill>
        <p:spPr>
          <a:xfrm rot="5400000">
            <a:off x="153880" y="2771984"/>
            <a:ext cx="3248811" cy="2436608"/>
          </a:xfrm>
          <a:prstGeom prst="rect">
            <a:avLst/>
          </a:prstGeom>
        </p:spPr>
      </p:pic>
    </p:spTree>
    <p:extLst>
      <p:ext uri="{BB962C8B-B14F-4D97-AF65-F5344CB8AC3E}">
        <p14:creationId xmlns:p14="http://schemas.microsoft.com/office/powerpoint/2010/main" val="4038658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p:txBody>
          <a:bodyPr/>
          <a:lstStyle/>
          <a:p>
            <a:r>
              <a:rPr lang="en-AU" dirty="0"/>
              <a:t>LEARN MORE</a:t>
            </a:r>
          </a:p>
        </p:txBody>
      </p:sp>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64878" y="1052736"/>
            <a:ext cx="4981539" cy="4896544"/>
          </a:xfrm>
        </p:spPr>
        <p:txBody>
          <a:bodyPr lIns="91440" tIns="45720" rIns="91440" bIns="45720" anchor="t"/>
          <a:lstStyle/>
          <a:p>
            <a:pPr>
              <a:lnSpc>
                <a:spcPct val="100000"/>
              </a:lnSpc>
            </a:pPr>
            <a:r>
              <a:rPr lang="en-US" sz="3200" b="1" dirty="0"/>
              <a:t>Explore our </a:t>
            </a:r>
            <a:r>
              <a:rPr lang="en-US" sz="3200" b="1" dirty="0">
                <a:hlinkClick r:id="rId3">
                  <a:extLst>
                    <a:ext uri="{A12FA001-AC4F-418D-AE19-62706E023703}">
                      <ahyp:hlinkClr xmlns:ahyp="http://schemas.microsoft.com/office/drawing/2018/hyperlinkcolor" val="tx"/>
                    </a:ext>
                  </a:extLst>
                </a:hlinkClick>
              </a:rPr>
              <a:t>CST Toolkit</a:t>
            </a:r>
            <a:endParaRPr lang="en-US" sz="3200" dirty="0"/>
          </a:p>
          <a:p>
            <a:pPr>
              <a:lnSpc>
                <a:spcPct val="100000"/>
              </a:lnSpc>
            </a:pPr>
            <a:r>
              <a:rPr lang="en-US" dirty="0"/>
              <a:t>Explore our CST Toolkit to learn about how Caritas Australia’s work is informed by the principles of Catholic Social Teaching, which guide us in all spheres of life – the economic, political, personal and spiritual. </a:t>
            </a:r>
          </a:p>
          <a:p>
            <a:pPr>
              <a:lnSpc>
                <a:spcPct val="100000"/>
              </a:lnSpc>
            </a:pPr>
            <a:r>
              <a:rPr lang="en-US" dirty="0"/>
              <a:t>Developed for Lower Primary, Middle Primary, Upper Primary and Secondary audiences, the CST Toolkit contains a variety of learning sequences and links to short films and other resources to aid student learning and engagement. </a:t>
            </a:r>
          </a:p>
          <a:p>
            <a:pPr>
              <a:lnSpc>
                <a:spcPct val="100000"/>
              </a:lnSpc>
            </a:pPr>
            <a:endParaRPr lang="en-US" dirty="0"/>
          </a:p>
        </p:txBody>
      </p:sp>
      <p:pic>
        <p:nvPicPr>
          <p:cNvPr id="4" name="Picture 3" descr="A Caritas Australia webpage with logo top left , site menu top right and centre image of school student in a classroom in Africa. The heading is &quot;Catholic Social Teaching&quot;.">
            <a:extLst>
              <a:ext uri="{FF2B5EF4-FFF2-40B4-BE49-F238E27FC236}">
                <a16:creationId xmlns:a16="http://schemas.microsoft.com/office/drawing/2014/main" id="{6729709B-64B3-4BDD-B252-4B3D77D60395}"/>
              </a:ext>
            </a:extLst>
          </p:cNvPr>
          <p:cNvPicPr>
            <a:picLocks noChangeAspect="1"/>
          </p:cNvPicPr>
          <p:nvPr/>
        </p:nvPicPr>
        <p:blipFill>
          <a:blip r:embed="rId4"/>
          <a:stretch>
            <a:fillRect/>
          </a:stretch>
        </p:blipFill>
        <p:spPr>
          <a:xfrm>
            <a:off x="5723068" y="1174261"/>
            <a:ext cx="5905948" cy="3338305"/>
          </a:xfrm>
          <a:prstGeom prst="rect">
            <a:avLst/>
          </a:prstGeom>
          <a:ln>
            <a:solidFill>
              <a:srgbClr val="63B1A4"/>
            </a:solidFill>
          </a:ln>
        </p:spPr>
      </p:pic>
      <p:sp>
        <p:nvSpPr>
          <p:cNvPr id="9" name="Text Placeholder 1">
            <a:extLst>
              <a:ext uri="{FF2B5EF4-FFF2-40B4-BE49-F238E27FC236}">
                <a16:creationId xmlns:a16="http://schemas.microsoft.com/office/drawing/2014/main" id="{F12D33D3-A9F4-4E27-B354-9724EBBDCD75}"/>
              </a:ext>
            </a:extLst>
          </p:cNvPr>
          <p:cNvSpPr txBox="1">
            <a:spLocks/>
          </p:cNvSpPr>
          <p:nvPr/>
        </p:nvSpPr>
        <p:spPr>
          <a:xfrm>
            <a:off x="4860195" y="1555261"/>
            <a:ext cx="6768821" cy="27220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3200" b="1" dirty="0">
              <a:solidFill>
                <a:srgbClr val="0C244C"/>
              </a:solidFill>
            </a:endParaRPr>
          </a:p>
        </p:txBody>
      </p:sp>
    </p:spTree>
    <p:extLst>
      <p:ext uri="{BB962C8B-B14F-4D97-AF65-F5344CB8AC3E}">
        <p14:creationId xmlns:p14="http://schemas.microsoft.com/office/powerpoint/2010/main" val="989616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2D8AA-23C7-1548-933C-6C7F63E09EE9}"/>
              </a:ext>
            </a:extLst>
          </p:cNvPr>
          <p:cNvSpPr>
            <a:spLocks noGrp="1"/>
          </p:cNvSpPr>
          <p:nvPr>
            <p:ph type="title"/>
          </p:nvPr>
        </p:nvSpPr>
        <p:spPr/>
        <p:txBody>
          <a:bodyPr/>
          <a:lstStyle/>
          <a:p>
            <a:r>
              <a:rPr lang="en-US" dirty="0"/>
              <a:t>Caritas Australia education resources</a:t>
            </a:r>
          </a:p>
        </p:txBody>
      </p:sp>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a:xfrm>
            <a:off x="364878" y="1052736"/>
            <a:ext cx="11448240" cy="4896544"/>
          </a:xfrm>
        </p:spPr>
        <p:txBody>
          <a:bodyPr lIns="82918" tIns="41459" rIns="82918" bIns="41459" anchor="t"/>
          <a:lstStyle/>
          <a:p>
            <a:pPr>
              <a:lnSpc>
                <a:spcPct val="100000"/>
              </a:lnSpc>
            </a:pPr>
            <a:r>
              <a:rPr lang="en-US" b="1" dirty="0"/>
              <a:t>Primary Students</a:t>
            </a:r>
            <a:r>
              <a:rPr lang="en-US" dirty="0"/>
              <a:t> </a:t>
            </a:r>
          </a:p>
          <a:p>
            <a:pPr>
              <a:lnSpc>
                <a:spcPct val="100000"/>
              </a:lnSpc>
            </a:pPr>
            <a:r>
              <a:rPr lang="en-US" dirty="0"/>
              <a:t>Learning about people not having what they need to live a healthy and safe life can be hard. If you are feeling worried or upset about anything you have learnt about through this resource, make sure you talk to your teacher or trusted adult. They can share your concerns via our </a:t>
            </a:r>
            <a:r>
              <a:rPr lang="en-US" dirty="0">
                <a:solidFill>
                  <a:srgbClr val="0563C1"/>
                </a:solidFill>
                <a:cs typeface="Segoe UI"/>
                <a:hlinkClick r:id="rId3"/>
              </a:rPr>
              <a:t>website</a:t>
            </a:r>
            <a:r>
              <a:rPr lang="en-US" dirty="0"/>
              <a:t>. </a:t>
            </a:r>
          </a:p>
          <a:p>
            <a:pPr>
              <a:lnSpc>
                <a:spcPct val="100000"/>
              </a:lnSpc>
            </a:pPr>
            <a:r>
              <a:rPr lang="en-US" dirty="0"/>
              <a:t>Do you have an idea for how Caritas Australia can improve our school resources? We would love to hear it! Please email </a:t>
            </a:r>
            <a:r>
              <a:rPr lang="en-US" dirty="0">
                <a:solidFill>
                  <a:srgbClr val="0563C1"/>
                </a:solidFill>
                <a:cs typeface="Segoe UI"/>
                <a:hlinkClick r:id="rId4"/>
              </a:rPr>
              <a:t>education@caritas.org.au</a:t>
            </a:r>
            <a:r>
              <a:rPr lang="en-US" dirty="0"/>
              <a:t> </a:t>
            </a:r>
            <a:endParaRPr lang="en-US" kern="0" dirty="0">
              <a:latin typeface="Arial" panose="020B0604020202020204" pitchFamily="34" charset="0"/>
              <a:ea typeface="Roboto Light" panose="02000000000000000000" pitchFamily="2" charset="0"/>
            </a:endParaRPr>
          </a:p>
          <a:p>
            <a:pPr>
              <a:lnSpc>
                <a:spcPct val="100000"/>
              </a:lnSpc>
            </a:pPr>
            <a:r>
              <a:rPr lang="en-AU" b="1" kern="0" dirty="0">
                <a:ea typeface="Roboto Light"/>
              </a:rPr>
              <a:t>Teachers</a:t>
            </a:r>
          </a:p>
          <a:p>
            <a:pPr>
              <a:lnSpc>
                <a:spcPct val="100000"/>
              </a:lnSpc>
            </a:pPr>
            <a:r>
              <a:rPr lang="en-AU" kern="0" dirty="0">
                <a:ea typeface="Roboto Light"/>
              </a:rPr>
              <a:t>For more school resources, please visit: </a:t>
            </a:r>
            <a:r>
              <a:rPr lang="en-AU" kern="0" dirty="0">
                <a:ea typeface="Roboto Light"/>
                <a:hlinkClick r:id="rId5"/>
              </a:rPr>
              <a:t>caritas.org.au/resources/school-resources/</a:t>
            </a:r>
            <a:endParaRPr lang="en-AU" b="1" kern="0" dirty="0">
              <a:latin typeface="Arial" panose="020B0604020202020204" pitchFamily="34" charset="0"/>
              <a:ea typeface="Roboto Light"/>
            </a:endParaRPr>
          </a:p>
          <a:p>
            <a:pPr>
              <a:lnSpc>
                <a:spcPct val="100000"/>
              </a:lnSpc>
              <a:defRPr/>
            </a:pPr>
            <a:r>
              <a:rPr lang="en-AU" kern="0" dirty="0">
                <a:ea typeface="Roboto Light"/>
              </a:rPr>
              <a:t>Stay up to date with events and resources! Subscribe to </a:t>
            </a:r>
            <a:r>
              <a:rPr lang="en-AU" kern="0" dirty="0">
                <a:ea typeface="Roboto Light"/>
                <a:hlinkClick r:id="rId6"/>
              </a:rPr>
              <a:t>Caritas Australia’s Education e-newsletter</a:t>
            </a:r>
            <a:r>
              <a:rPr lang="en-AU" kern="0" dirty="0">
                <a:ea typeface="Roboto Light"/>
              </a:rPr>
              <a:t> </a:t>
            </a:r>
          </a:p>
          <a:p>
            <a:pPr>
              <a:lnSpc>
                <a:spcPct val="100000"/>
              </a:lnSpc>
            </a:pPr>
            <a:endParaRPr lang="en-AU" kern="0" dirty="0">
              <a:latin typeface="Arial" panose="020B0604020202020204" pitchFamily="34" charset="0"/>
              <a:ea typeface="Roboto Light" panose="02000000000000000000" pitchFamily="2" charset="0"/>
            </a:endParaRPr>
          </a:p>
          <a:p>
            <a:pPr>
              <a:lnSpc>
                <a:spcPct val="100000"/>
              </a:lnSpc>
            </a:pPr>
            <a:endParaRPr lang="en-US" dirty="0"/>
          </a:p>
        </p:txBody>
      </p:sp>
      <p:pic>
        <p:nvPicPr>
          <p:cNvPr id="9" name="Picture 8">
            <a:extLst>
              <a:ext uri="{FF2B5EF4-FFF2-40B4-BE49-F238E27FC236}">
                <a16:creationId xmlns:a16="http://schemas.microsoft.com/office/drawing/2014/main" id="{E5EB552D-755E-4BD0-9FC1-6E397520909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33013" y="5122742"/>
            <a:ext cx="6976021" cy="874578"/>
          </a:xfrm>
          <a:prstGeom prst="rect">
            <a:avLst/>
          </a:prstGeom>
        </p:spPr>
      </p:pic>
      <p:sp>
        <p:nvSpPr>
          <p:cNvPr id="2" name="Rectangle 1">
            <a:extLst>
              <a:ext uri="{FF2B5EF4-FFF2-40B4-BE49-F238E27FC236}">
                <a16:creationId xmlns:a16="http://schemas.microsoft.com/office/drawing/2014/main" id="{8B0497AE-D2AD-47C2-A3C5-1EE7B0071ACD}"/>
              </a:ext>
            </a:extLst>
          </p:cNvPr>
          <p:cNvSpPr/>
          <p:nvPr/>
        </p:nvSpPr>
        <p:spPr>
          <a:xfrm>
            <a:off x="479376" y="5864142"/>
            <a:ext cx="3528530" cy="276999"/>
          </a:xfrm>
          <a:prstGeom prst="rect">
            <a:avLst/>
          </a:prstGeom>
        </p:spPr>
        <p:txBody>
          <a:bodyPr wrap="none" lIns="91440" tIns="45720" rIns="91440" bIns="45720" anchor="t">
            <a:spAutoFit/>
          </a:bodyPr>
          <a:lstStyle/>
          <a:p>
            <a:r>
              <a:rPr lang="en-AU" sz="1200" kern="0" dirty="0">
                <a:solidFill>
                  <a:srgbClr val="0C244C"/>
                </a:solidFill>
                <a:latin typeface="Arial"/>
                <a:ea typeface="Roboto Light"/>
                <a:cs typeface="Arial"/>
              </a:rPr>
              <a:t>This resource was last updated September 2022.</a:t>
            </a:r>
          </a:p>
        </p:txBody>
      </p:sp>
    </p:spTree>
    <p:extLst>
      <p:ext uri="{BB962C8B-B14F-4D97-AF65-F5344CB8AC3E}">
        <p14:creationId xmlns:p14="http://schemas.microsoft.com/office/powerpoint/2010/main" val="2182833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533A97-96FA-DB42-B88B-2247555B7E98}"/>
              </a:ext>
            </a:extLst>
          </p:cNvPr>
          <p:cNvSpPr>
            <a:spLocks noGrp="1"/>
          </p:cNvSpPr>
          <p:nvPr>
            <p:ph type="body" sz="quarter" idx="11"/>
          </p:nvPr>
        </p:nvSpPr>
        <p:spPr/>
        <p:txBody>
          <a:bodyPr/>
          <a:lstStyle/>
          <a:p>
            <a:r>
              <a:rPr lang="en-US" dirty="0"/>
              <a:t>Thank you</a:t>
            </a:r>
          </a:p>
        </p:txBody>
      </p:sp>
    </p:spTree>
    <p:extLst>
      <p:ext uri="{BB962C8B-B14F-4D97-AF65-F5344CB8AC3E}">
        <p14:creationId xmlns:p14="http://schemas.microsoft.com/office/powerpoint/2010/main" val="3485532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4627FC-3E36-4165-9BB7-FC57B7F93D9E}"/>
              </a:ext>
            </a:extLst>
          </p:cNvPr>
          <p:cNvSpPr>
            <a:spLocks noGrp="1"/>
          </p:cNvSpPr>
          <p:nvPr>
            <p:ph type="ctrTitle"/>
          </p:nvPr>
        </p:nvSpPr>
        <p:spPr>
          <a:xfrm>
            <a:off x="408871" y="3883002"/>
            <a:ext cx="9144000" cy="1264424"/>
          </a:xfrm>
        </p:spPr>
        <p:txBody>
          <a:bodyPr/>
          <a:lstStyle/>
          <a:p>
            <a:r>
              <a:rPr lang="en-AU" dirty="0"/>
              <a:t>Introducing </a:t>
            </a:r>
            <a:br>
              <a:rPr lang="en-AU" dirty="0"/>
            </a:br>
            <a:r>
              <a:rPr lang="en-AU" dirty="0"/>
              <a:t>catholic social teaching</a:t>
            </a:r>
          </a:p>
        </p:txBody>
      </p:sp>
      <p:sp>
        <p:nvSpPr>
          <p:cNvPr id="5" name="Subtitle 4">
            <a:extLst>
              <a:ext uri="{FF2B5EF4-FFF2-40B4-BE49-F238E27FC236}">
                <a16:creationId xmlns:a16="http://schemas.microsoft.com/office/drawing/2014/main" id="{63BE893F-7450-442F-AC70-47A8180AC976}"/>
              </a:ext>
            </a:extLst>
          </p:cNvPr>
          <p:cNvSpPr>
            <a:spLocks noGrp="1"/>
          </p:cNvSpPr>
          <p:nvPr>
            <p:ph type="subTitle" idx="4294967295"/>
          </p:nvPr>
        </p:nvSpPr>
        <p:spPr>
          <a:xfrm>
            <a:off x="408871" y="5269950"/>
            <a:ext cx="9144000" cy="618270"/>
          </a:xfrm>
          <a:prstGeom prst="rect">
            <a:avLst/>
          </a:prstGeom>
        </p:spPr>
        <p:txBody>
          <a:bodyPr/>
          <a:lstStyle/>
          <a:p>
            <a:pPr marL="0" indent="0">
              <a:buNone/>
            </a:pPr>
            <a:r>
              <a:rPr lang="en-AU" sz="3200" b="1" dirty="0"/>
              <a:t>For Primary Schools</a:t>
            </a:r>
          </a:p>
        </p:txBody>
      </p:sp>
      <p:pic>
        <p:nvPicPr>
          <p:cNvPr id="7" name="Picture Placeholder 6" descr="A young student wearing her school uniform walks beside a Caritas Australia banner featuring smiling faces of a group of students in the Philippines. ">
            <a:extLst>
              <a:ext uri="{FF2B5EF4-FFF2-40B4-BE49-F238E27FC236}">
                <a16:creationId xmlns:a16="http://schemas.microsoft.com/office/drawing/2014/main" id="{B332A809-C577-408C-82A3-1F32BC7AD746}"/>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0" y="-19170"/>
            <a:ext cx="12192000" cy="3511399"/>
          </a:xfrm>
        </p:spPr>
      </p:pic>
      <p:sp>
        <p:nvSpPr>
          <p:cNvPr id="6" name="Text Placeholder 104">
            <a:extLst>
              <a:ext uri="{FF2B5EF4-FFF2-40B4-BE49-F238E27FC236}">
                <a16:creationId xmlns:a16="http://schemas.microsoft.com/office/drawing/2014/main" id="{0D3FC959-6A87-4EC7-B145-AC59CA9A3D94}"/>
              </a:ext>
            </a:extLst>
          </p:cNvPr>
          <p:cNvSpPr txBox="1">
            <a:spLocks/>
          </p:cNvSpPr>
          <p:nvPr/>
        </p:nvSpPr>
        <p:spPr>
          <a:xfrm>
            <a:off x="408871" y="6433073"/>
            <a:ext cx="9047101" cy="232610"/>
          </a:xfrm>
          <a:prstGeom prst="rect">
            <a:avLst/>
          </a:prstGeom>
        </p:spPr>
        <p:txBody>
          <a:bodyPr lIns="91440" tIns="45720" rIns="91440" bIns="45720" numCol="1" spcCol="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900" dirty="0">
                <a:solidFill>
                  <a:schemeClr val="bg1"/>
                </a:solidFill>
                <a:ea typeface="Roboto"/>
              </a:rPr>
              <a:t>A student participates in Caritas Ks, an event to raise funds to support Caritas Australia’s programs and partners in Australia and around the world. Photo: Caritas Australia </a:t>
            </a:r>
            <a:endParaRPr lang="en-AU" sz="900" dirty="0">
              <a:solidFill>
                <a:schemeClr val="bg1"/>
              </a:solidFill>
              <a:ea typeface="Roboto"/>
            </a:endParaRPr>
          </a:p>
        </p:txBody>
      </p:sp>
    </p:spTree>
    <p:extLst>
      <p:ext uri="{BB962C8B-B14F-4D97-AF65-F5344CB8AC3E}">
        <p14:creationId xmlns:p14="http://schemas.microsoft.com/office/powerpoint/2010/main" val="956681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p:txBody>
          <a:bodyPr/>
          <a:lstStyle/>
          <a:p>
            <a:r>
              <a:rPr lang="en-AU" dirty="0"/>
              <a:t>Catholic social teaching</a:t>
            </a:r>
          </a:p>
        </p:txBody>
      </p:sp>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p:txBody>
          <a:bodyPr/>
          <a:lstStyle/>
          <a:p>
            <a:r>
              <a:rPr lang="en-AU" sz="3200" dirty="0"/>
              <a:t>The Bible teaches us how God wants us to live with each other and all of God’s creation.</a:t>
            </a:r>
          </a:p>
        </p:txBody>
      </p:sp>
      <p:pic>
        <p:nvPicPr>
          <p:cNvPr id="6" name="Picture 6" descr="A Bible.">
            <a:extLst>
              <a:ext uri="{FF2B5EF4-FFF2-40B4-BE49-F238E27FC236}">
                <a16:creationId xmlns:a16="http://schemas.microsoft.com/office/drawing/2014/main" id="{FA6160F9-79B0-4BF8-9E83-5DD760D5D7EA}"/>
              </a:ext>
            </a:extLst>
          </p:cNvPr>
          <p:cNvPicPr>
            <a:picLocks noChangeAspect="1" noChangeArrowheads="1"/>
          </p:cNvPicPr>
          <p:nvPr/>
        </p:nvPicPr>
        <p:blipFill rotWithShape="1">
          <a:blip r:embed="rId3" cstate="hqprint">
            <a:clrChange>
              <a:clrFrom>
                <a:srgbClr val="F4F3EE"/>
              </a:clrFrom>
              <a:clrTo>
                <a:srgbClr val="F4F3EE">
                  <a:alpha val="0"/>
                </a:srgbClr>
              </a:clrTo>
            </a:clrChange>
            <a:extLst>
              <a:ext uri="{28A0092B-C50C-407E-A947-70E740481C1C}">
                <a14:useLocalDpi xmlns:a14="http://schemas.microsoft.com/office/drawing/2010/main"/>
              </a:ext>
            </a:extLst>
          </a:blip>
          <a:srcRect/>
          <a:stretch/>
        </p:blipFill>
        <p:spPr bwMode="auto">
          <a:xfrm>
            <a:off x="6171077" y="2780621"/>
            <a:ext cx="5436096" cy="2972215"/>
          </a:xfrm>
          <a:prstGeom prst="rect">
            <a:avLst/>
          </a:prstGeom>
          <a:noFill/>
          <a:ln w="9525">
            <a:noFill/>
            <a:miter lim="800000"/>
            <a:headEnd/>
            <a:tailEnd/>
          </a:ln>
        </p:spPr>
      </p:pic>
    </p:spTree>
    <p:extLst>
      <p:ext uri="{BB962C8B-B14F-4D97-AF65-F5344CB8AC3E}">
        <p14:creationId xmlns:p14="http://schemas.microsoft.com/office/powerpoint/2010/main" val="91257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p:txBody>
          <a:bodyPr/>
          <a:lstStyle/>
          <a:p>
            <a:r>
              <a:rPr lang="en-AU" dirty="0"/>
              <a:t>Catholic social teaching</a:t>
            </a:r>
          </a:p>
        </p:txBody>
      </p:sp>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35360" y="1601416"/>
            <a:ext cx="5537633" cy="4347864"/>
          </a:xfrm>
        </p:spPr>
        <p:txBody>
          <a:bodyPr/>
          <a:lstStyle/>
          <a:p>
            <a:pPr>
              <a:lnSpc>
                <a:spcPct val="100000"/>
              </a:lnSpc>
            </a:pPr>
            <a:r>
              <a:rPr lang="en-AU" sz="3200" dirty="0"/>
              <a:t>Principles of Catholic Social Teaching (CSTs) are founded on the messages of the prophets, of Jesus and of our church leaders. </a:t>
            </a:r>
          </a:p>
        </p:txBody>
      </p:sp>
      <p:pic>
        <p:nvPicPr>
          <p:cNvPr id="3" name="Picture 2" descr="Pope Francis, wearing white robes and a silver cross necklace, waves to the crowd.">
            <a:extLst>
              <a:ext uri="{FF2B5EF4-FFF2-40B4-BE49-F238E27FC236}">
                <a16:creationId xmlns:a16="http://schemas.microsoft.com/office/drawing/2014/main" id="{164E6A5B-CC8B-4434-BC03-8794A6D60D5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13557" y="1557170"/>
            <a:ext cx="5393616" cy="3595744"/>
          </a:xfrm>
          <a:prstGeom prst="rect">
            <a:avLst/>
          </a:prstGeom>
        </p:spPr>
      </p:pic>
      <p:sp>
        <p:nvSpPr>
          <p:cNvPr id="7" name="Text Placeholder 1">
            <a:extLst>
              <a:ext uri="{FF2B5EF4-FFF2-40B4-BE49-F238E27FC236}">
                <a16:creationId xmlns:a16="http://schemas.microsoft.com/office/drawing/2014/main" id="{2F875C8A-5C20-4F5C-AD2F-48C12730B186}"/>
              </a:ext>
            </a:extLst>
          </p:cNvPr>
          <p:cNvSpPr txBox="1">
            <a:spLocks/>
          </p:cNvSpPr>
          <p:nvPr/>
        </p:nvSpPr>
        <p:spPr>
          <a:xfrm>
            <a:off x="6213557" y="5300830"/>
            <a:ext cx="5393616" cy="272206"/>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AU" sz="900" dirty="0">
                <a:solidFill>
                  <a:srgbClr val="0C244C"/>
                </a:solidFill>
              </a:rPr>
              <a:t>Pope Francis greets the pilgrims during his weekly general audience in St Peter’s Square at the Vatican on September 10, 2014. Photo: Giulio Napolitano/shutterstock.com</a:t>
            </a:r>
            <a:br>
              <a:rPr lang="en-US" sz="900" dirty="0">
                <a:solidFill>
                  <a:srgbClr val="0C244C"/>
                </a:solidFill>
              </a:rPr>
            </a:br>
            <a:endParaRPr lang="en-AU" sz="900" dirty="0">
              <a:solidFill>
                <a:srgbClr val="0C244C"/>
              </a:solidFill>
            </a:endParaRPr>
          </a:p>
        </p:txBody>
      </p:sp>
    </p:spTree>
    <p:extLst>
      <p:ext uri="{BB962C8B-B14F-4D97-AF65-F5344CB8AC3E}">
        <p14:creationId xmlns:p14="http://schemas.microsoft.com/office/powerpoint/2010/main" val="1158612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p:txBody>
          <a:bodyPr/>
          <a:lstStyle/>
          <a:p>
            <a:r>
              <a:rPr lang="en-AU" dirty="0"/>
              <a:t>at caritas Australia</a:t>
            </a:r>
          </a:p>
        </p:txBody>
      </p:sp>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297782" y="1601416"/>
            <a:ext cx="11476684" cy="4347864"/>
          </a:xfrm>
        </p:spPr>
        <p:txBody>
          <a:bodyPr/>
          <a:lstStyle/>
          <a:p>
            <a:pPr>
              <a:lnSpc>
                <a:spcPct val="100000"/>
              </a:lnSpc>
            </a:pPr>
            <a:r>
              <a:rPr lang="en-AU" sz="3200" dirty="0"/>
              <a:t>The main Catholic Social Teaching principles we work with are:</a:t>
            </a:r>
          </a:p>
        </p:txBody>
      </p:sp>
      <p:grpSp>
        <p:nvGrpSpPr>
          <p:cNvPr id="151" name="Group 150">
            <a:extLst>
              <a:ext uri="{FF2B5EF4-FFF2-40B4-BE49-F238E27FC236}">
                <a16:creationId xmlns:a16="http://schemas.microsoft.com/office/drawing/2014/main" id="{3C199739-EEC3-48F5-A4CB-5504A9415870}"/>
              </a:ext>
            </a:extLst>
          </p:cNvPr>
          <p:cNvGrpSpPr/>
          <p:nvPr/>
        </p:nvGrpSpPr>
        <p:grpSpPr>
          <a:xfrm>
            <a:off x="-208788" y="2458617"/>
            <a:ext cx="12399870" cy="3400134"/>
            <a:chOff x="-208788" y="2458617"/>
            <a:chExt cx="12399870" cy="3400134"/>
          </a:xfrm>
        </p:grpSpPr>
        <p:grpSp>
          <p:nvGrpSpPr>
            <p:cNvPr id="149" name="Group 148">
              <a:extLst>
                <a:ext uri="{FF2B5EF4-FFF2-40B4-BE49-F238E27FC236}">
                  <a16:creationId xmlns:a16="http://schemas.microsoft.com/office/drawing/2014/main" id="{6F223A08-1144-4033-A3BE-900E4F56E415}"/>
                </a:ext>
              </a:extLst>
            </p:cNvPr>
            <p:cNvGrpSpPr/>
            <p:nvPr/>
          </p:nvGrpSpPr>
          <p:grpSpPr>
            <a:xfrm>
              <a:off x="-195936" y="2528840"/>
              <a:ext cx="4126061" cy="1308574"/>
              <a:chOff x="416275" y="2530254"/>
              <a:chExt cx="4126061" cy="1308574"/>
            </a:xfrm>
          </p:grpSpPr>
          <p:sp>
            <p:nvSpPr>
              <p:cNvPr id="79" name="Text Placeholder 93">
                <a:extLst>
                  <a:ext uri="{FF2B5EF4-FFF2-40B4-BE49-F238E27FC236}">
                    <a16:creationId xmlns:a16="http://schemas.microsoft.com/office/drawing/2014/main" id="{116CDFA3-3545-4BB4-B9B9-5B91D7681FE5}"/>
                  </a:ext>
                </a:extLst>
              </p:cNvPr>
              <p:cNvSpPr txBox="1">
                <a:spLocks/>
              </p:cNvSpPr>
              <p:nvPr/>
            </p:nvSpPr>
            <p:spPr>
              <a:xfrm>
                <a:off x="416275" y="3498557"/>
                <a:ext cx="4126061" cy="34027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200" b="1" dirty="0">
                    <a:solidFill>
                      <a:srgbClr val="004751"/>
                    </a:solidFill>
                  </a:rPr>
                  <a:t>HUMAN DIGNITY</a:t>
                </a:r>
              </a:p>
            </p:txBody>
          </p:sp>
          <p:grpSp>
            <p:nvGrpSpPr>
              <p:cNvPr id="80" name="Group 79">
                <a:extLst>
                  <a:ext uri="{FF2B5EF4-FFF2-40B4-BE49-F238E27FC236}">
                    <a16:creationId xmlns:a16="http://schemas.microsoft.com/office/drawing/2014/main" id="{15275CD7-1A3F-4771-8E67-A4F98CF26D1A}"/>
                  </a:ext>
                </a:extLst>
              </p:cNvPr>
              <p:cNvGrpSpPr>
                <a:grpSpLocks noChangeAspect="1"/>
              </p:cNvGrpSpPr>
              <p:nvPr/>
            </p:nvGrpSpPr>
            <p:grpSpPr>
              <a:xfrm>
                <a:off x="2054485" y="2530254"/>
                <a:ext cx="900664" cy="916902"/>
                <a:chOff x="5437554" y="553572"/>
                <a:chExt cx="333626" cy="339641"/>
              </a:xfrm>
            </p:grpSpPr>
            <p:sp>
              <p:nvSpPr>
                <p:cNvPr id="114" name="Freeform: Shape 113">
                  <a:extLst>
                    <a:ext uri="{FF2B5EF4-FFF2-40B4-BE49-F238E27FC236}">
                      <a16:creationId xmlns:a16="http://schemas.microsoft.com/office/drawing/2014/main" id="{3AE3F8B4-66D7-489E-AA19-8F115A03D540}"/>
                    </a:ext>
                  </a:extLst>
                </p:cNvPr>
                <p:cNvSpPr/>
                <p:nvPr/>
              </p:nvSpPr>
              <p:spPr>
                <a:xfrm>
                  <a:off x="5437554" y="760726"/>
                  <a:ext cx="333626" cy="132487"/>
                </a:xfrm>
                <a:custGeom>
                  <a:avLst/>
                  <a:gdLst>
                    <a:gd name="connsiteX0" fmla="*/ 329602 w 333625"/>
                    <a:gd name="connsiteY0" fmla="*/ 8227 h 132486"/>
                    <a:gd name="connsiteX1" fmla="*/ 299335 w 333625"/>
                    <a:gd name="connsiteY1" fmla="*/ 5132 h 132486"/>
                    <a:gd name="connsiteX2" fmla="*/ 273138 w 333625"/>
                    <a:gd name="connsiteY2" fmla="*/ 21308 h 132486"/>
                    <a:gd name="connsiteX3" fmla="*/ 235681 w 333625"/>
                    <a:gd name="connsiteY3" fmla="*/ 44324 h 132486"/>
                    <a:gd name="connsiteX4" fmla="*/ 228996 w 333625"/>
                    <a:gd name="connsiteY4" fmla="*/ 54273 h 132486"/>
                    <a:gd name="connsiteX5" fmla="*/ 224299 w 333625"/>
                    <a:gd name="connsiteY5" fmla="*/ 63499 h 132486"/>
                    <a:gd name="connsiteX6" fmla="*/ 204016 w 333625"/>
                    <a:gd name="connsiteY6" fmla="*/ 70797 h 132486"/>
                    <a:gd name="connsiteX7" fmla="*/ 202487 w 333625"/>
                    <a:gd name="connsiteY7" fmla="*/ 70797 h 132486"/>
                    <a:gd name="connsiteX8" fmla="*/ 132811 w 333625"/>
                    <a:gd name="connsiteY8" fmla="*/ 71219 h 132486"/>
                    <a:gd name="connsiteX9" fmla="*/ 128932 w 333625"/>
                    <a:gd name="connsiteY9" fmla="*/ 67823 h 132486"/>
                    <a:gd name="connsiteX10" fmla="*/ 131256 w 333625"/>
                    <a:gd name="connsiteY10" fmla="*/ 64438 h 132486"/>
                    <a:gd name="connsiteX11" fmla="*/ 131835 w 333625"/>
                    <a:gd name="connsiteY11" fmla="*/ 64390 h 132486"/>
                    <a:gd name="connsiteX12" fmla="*/ 201752 w 333625"/>
                    <a:gd name="connsiteY12" fmla="*/ 63980 h 132486"/>
                    <a:gd name="connsiteX13" fmla="*/ 219084 w 333625"/>
                    <a:gd name="connsiteY13" fmla="*/ 58452 h 132486"/>
                    <a:gd name="connsiteX14" fmla="*/ 223396 w 333625"/>
                    <a:gd name="connsiteY14" fmla="*/ 43915 h 132486"/>
                    <a:gd name="connsiteX15" fmla="*/ 213688 w 333625"/>
                    <a:gd name="connsiteY15" fmla="*/ 27053 h 132486"/>
                    <a:gd name="connsiteX16" fmla="*/ 190021 w 333625"/>
                    <a:gd name="connsiteY16" fmla="*/ 22982 h 132486"/>
                    <a:gd name="connsiteX17" fmla="*/ 116551 w 333625"/>
                    <a:gd name="connsiteY17" fmla="*/ 23427 h 132486"/>
                    <a:gd name="connsiteX18" fmla="*/ 100893 w 333625"/>
                    <a:gd name="connsiteY18" fmla="*/ 22464 h 132486"/>
                    <a:gd name="connsiteX19" fmla="*/ 67507 w 333625"/>
                    <a:gd name="connsiteY19" fmla="*/ 22187 h 132486"/>
                    <a:gd name="connsiteX20" fmla="*/ 40600 w 333625"/>
                    <a:gd name="connsiteY20" fmla="*/ 37844 h 132486"/>
                    <a:gd name="connsiteX21" fmla="*/ 4190 w 333625"/>
                    <a:gd name="connsiteY21" fmla="*/ 75988 h 132486"/>
                    <a:gd name="connsiteX22" fmla="*/ 4527 w 333625"/>
                    <a:gd name="connsiteY22" fmla="*/ 96644 h 132486"/>
                    <a:gd name="connsiteX23" fmla="*/ 36962 w 333625"/>
                    <a:gd name="connsiteY23" fmla="*/ 128453 h 132486"/>
                    <a:gd name="connsiteX24" fmla="*/ 57759 w 333625"/>
                    <a:gd name="connsiteY24" fmla="*/ 128256 h 132486"/>
                    <a:gd name="connsiteX25" fmla="*/ 57871 w 333625"/>
                    <a:gd name="connsiteY25" fmla="*/ 128140 h 132486"/>
                    <a:gd name="connsiteX26" fmla="*/ 61882 w 333625"/>
                    <a:gd name="connsiteY26" fmla="*/ 123949 h 132486"/>
                    <a:gd name="connsiteX27" fmla="*/ 101267 w 333625"/>
                    <a:gd name="connsiteY27" fmla="*/ 107653 h 132486"/>
                    <a:gd name="connsiteX28" fmla="*/ 198115 w 333625"/>
                    <a:gd name="connsiteY28" fmla="*/ 107087 h 132486"/>
                    <a:gd name="connsiteX29" fmla="*/ 212712 w 333625"/>
                    <a:gd name="connsiteY29" fmla="*/ 103160 h 132486"/>
                    <a:gd name="connsiteX30" fmla="*/ 327831 w 333625"/>
                    <a:gd name="connsiteY30" fmla="*/ 33629 h 132486"/>
                    <a:gd name="connsiteX31" fmla="*/ 329602 w 333625"/>
                    <a:gd name="connsiteY31" fmla="*/ 8227 h 13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3625" h="132486">
                      <a:moveTo>
                        <a:pt x="329602" y="8227"/>
                      </a:moveTo>
                      <a:cubicBezTo>
                        <a:pt x="319039" y="-4780"/>
                        <a:pt x="306116" y="712"/>
                        <a:pt x="299335" y="5132"/>
                      </a:cubicBezTo>
                      <a:cubicBezTo>
                        <a:pt x="295083" y="7914"/>
                        <a:pt x="285399" y="13816"/>
                        <a:pt x="273138" y="21308"/>
                      </a:cubicBezTo>
                      <a:cubicBezTo>
                        <a:pt x="261841" y="28197"/>
                        <a:pt x="248255" y="36483"/>
                        <a:pt x="235681" y="44324"/>
                      </a:cubicBezTo>
                      <a:cubicBezTo>
                        <a:pt x="232165" y="46566"/>
                        <a:pt x="229743" y="50171"/>
                        <a:pt x="228996" y="54273"/>
                      </a:cubicBezTo>
                      <a:cubicBezTo>
                        <a:pt x="228364" y="57740"/>
                        <a:pt x="226731" y="60947"/>
                        <a:pt x="224299" y="63499"/>
                      </a:cubicBezTo>
                      <a:cubicBezTo>
                        <a:pt x="217976" y="70051"/>
                        <a:pt x="207858" y="70725"/>
                        <a:pt x="204016" y="70797"/>
                      </a:cubicBezTo>
                      <a:cubicBezTo>
                        <a:pt x="203149" y="70797"/>
                        <a:pt x="202595" y="70797"/>
                        <a:pt x="202487" y="70797"/>
                      </a:cubicBezTo>
                      <a:lnTo>
                        <a:pt x="132811" y="71219"/>
                      </a:lnTo>
                      <a:cubicBezTo>
                        <a:pt x="130867" y="71173"/>
                        <a:pt x="129235" y="69743"/>
                        <a:pt x="128932" y="67823"/>
                      </a:cubicBezTo>
                      <a:cubicBezTo>
                        <a:pt x="128640" y="66246"/>
                        <a:pt x="129680" y="64731"/>
                        <a:pt x="131256" y="64438"/>
                      </a:cubicBezTo>
                      <a:cubicBezTo>
                        <a:pt x="131447" y="64403"/>
                        <a:pt x="131641" y="64387"/>
                        <a:pt x="131835" y="64390"/>
                      </a:cubicBezTo>
                      <a:lnTo>
                        <a:pt x="201752" y="63980"/>
                      </a:lnTo>
                      <a:cubicBezTo>
                        <a:pt x="202089" y="63980"/>
                        <a:pt x="213218" y="64571"/>
                        <a:pt x="219084" y="58452"/>
                      </a:cubicBezTo>
                      <a:cubicBezTo>
                        <a:pt x="221914" y="55501"/>
                        <a:pt x="223901" y="49154"/>
                        <a:pt x="223396" y="43915"/>
                      </a:cubicBezTo>
                      <a:cubicBezTo>
                        <a:pt x="222191" y="36399"/>
                        <a:pt x="219361" y="29582"/>
                        <a:pt x="213688" y="27053"/>
                      </a:cubicBezTo>
                      <a:cubicBezTo>
                        <a:pt x="204739" y="23150"/>
                        <a:pt x="199801" y="22921"/>
                        <a:pt x="190021" y="22982"/>
                      </a:cubicBezTo>
                      <a:lnTo>
                        <a:pt x="116551" y="23427"/>
                      </a:lnTo>
                      <a:cubicBezTo>
                        <a:pt x="111986" y="23427"/>
                        <a:pt x="106578" y="22970"/>
                        <a:pt x="100893" y="22464"/>
                      </a:cubicBezTo>
                      <a:cubicBezTo>
                        <a:pt x="90258" y="21512"/>
                        <a:pt x="78190" y="20428"/>
                        <a:pt x="67507" y="22187"/>
                      </a:cubicBezTo>
                      <a:cubicBezTo>
                        <a:pt x="53704" y="24451"/>
                        <a:pt x="40732" y="37700"/>
                        <a:pt x="40600" y="37844"/>
                      </a:cubicBezTo>
                      <a:lnTo>
                        <a:pt x="4190" y="75988"/>
                      </a:lnTo>
                      <a:cubicBezTo>
                        <a:pt x="-1373" y="81804"/>
                        <a:pt x="-1223" y="91013"/>
                        <a:pt x="4527" y="96644"/>
                      </a:cubicBezTo>
                      <a:lnTo>
                        <a:pt x="36962" y="128453"/>
                      </a:lnTo>
                      <a:cubicBezTo>
                        <a:pt x="42760" y="134141"/>
                        <a:pt x="52071" y="134053"/>
                        <a:pt x="57759" y="128256"/>
                      </a:cubicBezTo>
                      <a:cubicBezTo>
                        <a:pt x="57797" y="128217"/>
                        <a:pt x="57834" y="128179"/>
                        <a:pt x="57871" y="128140"/>
                      </a:cubicBezTo>
                      <a:lnTo>
                        <a:pt x="61882" y="123949"/>
                      </a:lnTo>
                      <a:cubicBezTo>
                        <a:pt x="71879" y="113530"/>
                        <a:pt x="85862" y="107737"/>
                        <a:pt x="101267" y="107653"/>
                      </a:cubicBezTo>
                      <a:lnTo>
                        <a:pt x="198115" y="107087"/>
                      </a:lnTo>
                      <a:cubicBezTo>
                        <a:pt x="203242" y="107087"/>
                        <a:pt x="208278" y="105733"/>
                        <a:pt x="212712" y="103160"/>
                      </a:cubicBezTo>
                      <a:cubicBezTo>
                        <a:pt x="237825" y="88322"/>
                        <a:pt x="320316" y="39434"/>
                        <a:pt x="327831" y="33629"/>
                      </a:cubicBezTo>
                      <a:cubicBezTo>
                        <a:pt x="335347" y="27824"/>
                        <a:pt x="336190" y="16285"/>
                        <a:pt x="329602" y="8227"/>
                      </a:cubicBezTo>
                      <a:close/>
                    </a:path>
                  </a:pathLst>
                </a:custGeom>
                <a:solidFill>
                  <a:schemeClr val="accent5"/>
                </a:solidFill>
                <a:ln w="1203" cap="flat">
                  <a:noFill/>
                  <a:prstDash val="solid"/>
                  <a:miter/>
                </a:ln>
              </p:spPr>
              <p:txBody>
                <a:bodyPr rtlCol="0" anchor="ctr"/>
                <a:lstStyle/>
                <a:p>
                  <a:endParaRPr lang="en-AU" dirty="0"/>
                </a:p>
              </p:txBody>
            </p:sp>
            <p:sp>
              <p:nvSpPr>
                <p:cNvPr id="115" name="Freeform: Shape 114">
                  <a:extLst>
                    <a:ext uri="{FF2B5EF4-FFF2-40B4-BE49-F238E27FC236}">
                      <a16:creationId xmlns:a16="http://schemas.microsoft.com/office/drawing/2014/main" id="{A479EC52-1317-48E9-BABD-AAFC66A0ACBF}"/>
                    </a:ext>
                  </a:extLst>
                </p:cNvPr>
                <p:cNvSpPr/>
                <p:nvPr/>
              </p:nvSpPr>
              <p:spPr>
                <a:xfrm>
                  <a:off x="5578714" y="554801"/>
                  <a:ext cx="171028" cy="218001"/>
                </a:xfrm>
                <a:custGeom>
                  <a:avLst/>
                  <a:gdLst>
                    <a:gd name="connsiteX0" fmla="*/ 66735 w 171028"/>
                    <a:gd name="connsiteY0" fmla="*/ 217947 h 218001"/>
                    <a:gd name="connsiteX1" fmla="*/ 56918 w 171028"/>
                    <a:gd name="connsiteY1" fmla="*/ 208022 h 218001"/>
                    <a:gd name="connsiteX2" fmla="*/ 56918 w 171028"/>
                    <a:gd name="connsiteY2" fmla="*/ 184632 h 218001"/>
                    <a:gd name="connsiteX3" fmla="*/ 52944 w 171028"/>
                    <a:gd name="connsiteY3" fmla="*/ 184632 h 218001"/>
                    <a:gd name="connsiteX4" fmla="*/ 44392 w 171028"/>
                    <a:gd name="connsiteY4" fmla="*/ 175984 h 218001"/>
                    <a:gd name="connsiteX5" fmla="*/ 44392 w 171028"/>
                    <a:gd name="connsiteY5" fmla="*/ 117305 h 218001"/>
                    <a:gd name="connsiteX6" fmla="*/ 18859 w 171028"/>
                    <a:gd name="connsiteY6" fmla="*/ 128048 h 218001"/>
                    <a:gd name="connsiteX7" fmla="*/ 13668 w 171028"/>
                    <a:gd name="connsiteY7" fmla="*/ 129096 h 218001"/>
                    <a:gd name="connsiteX8" fmla="*/ 1154 w 171028"/>
                    <a:gd name="connsiteY8" fmla="*/ 120665 h 218001"/>
                    <a:gd name="connsiteX9" fmla="*/ 8476 w 171028"/>
                    <a:gd name="connsiteY9" fmla="*/ 102755 h 218001"/>
                    <a:gd name="connsiteX10" fmla="*/ 63194 w 171028"/>
                    <a:gd name="connsiteY10" fmla="*/ 79751 h 218001"/>
                    <a:gd name="connsiteX11" fmla="*/ 42020 w 171028"/>
                    <a:gd name="connsiteY11" fmla="*/ 42775 h 218001"/>
                    <a:gd name="connsiteX12" fmla="*/ 84175 w 171028"/>
                    <a:gd name="connsiteY12" fmla="*/ 114 h 218001"/>
                    <a:gd name="connsiteX13" fmla="*/ 126330 w 171028"/>
                    <a:gd name="connsiteY13" fmla="*/ 42775 h 218001"/>
                    <a:gd name="connsiteX14" fmla="*/ 106601 w 171028"/>
                    <a:gd name="connsiteY14" fmla="*/ 78908 h 218001"/>
                    <a:gd name="connsiteX15" fmla="*/ 108215 w 171028"/>
                    <a:gd name="connsiteY15" fmla="*/ 79449 h 218001"/>
                    <a:gd name="connsiteX16" fmla="*/ 163751 w 171028"/>
                    <a:gd name="connsiteY16" fmla="*/ 102791 h 218001"/>
                    <a:gd name="connsiteX17" fmla="*/ 171062 w 171028"/>
                    <a:gd name="connsiteY17" fmla="*/ 120701 h 218001"/>
                    <a:gd name="connsiteX18" fmla="*/ 158548 w 171028"/>
                    <a:gd name="connsiteY18" fmla="*/ 129132 h 218001"/>
                    <a:gd name="connsiteX19" fmla="*/ 158548 w 171028"/>
                    <a:gd name="connsiteY19" fmla="*/ 129132 h 218001"/>
                    <a:gd name="connsiteX20" fmla="*/ 153357 w 171028"/>
                    <a:gd name="connsiteY20" fmla="*/ 128084 h 218001"/>
                    <a:gd name="connsiteX21" fmla="*/ 127823 w 171028"/>
                    <a:gd name="connsiteY21" fmla="*/ 117353 h 218001"/>
                    <a:gd name="connsiteX22" fmla="*/ 127823 w 171028"/>
                    <a:gd name="connsiteY22" fmla="*/ 176020 h 218001"/>
                    <a:gd name="connsiteX23" fmla="*/ 119272 w 171028"/>
                    <a:gd name="connsiteY23" fmla="*/ 184668 h 218001"/>
                    <a:gd name="connsiteX24" fmla="*/ 119272 w 171028"/>
                    <a:gd name="connsiteY24" fmla="*/ 184668 h 218001"/>
                    <a:gd name="connsiteX25" fmla="*/ 113249 w 171028"/>
                    <a:gd name="connsiteY25" fmla="*/ 184668 h 218001"/>
                    <a:gd name="connsiteX26" fmla="*/ 113249 w 171028"/>
                    <a:gd name="connsiteY26" fmla="*/ 208058 h 218001"/>
                    <a:gd name="connsiteX27" fmla="*/ 103445 w 171028"/>
                    <a:gd name="connsiteY27" fmla="*/ 217983 h 21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1028" h="218001">
                      <a:moveTo>
                        <a:pt x="66735" y="217947"/>
                      </a:moveTo>
                      <a:cubicBezTo>
                        <a:pt x="61288" y="217907"/>
                        <a:pt x="56898" y="213469"/>
                        <a:pt x="56918" y="208022"/>
                      </a:cubicBezTo>
                      <a:lnTo>
                        <a:pt x="56918" y="184632"/>
                      </a:lnTo>
                      <a:lnTo>
                        <a:pt x="52944" y="184632"/>
                      </a:lnTo>
                      <a:cubicBezTo>
                        <a:pt x="48197" y="184599"/>
                        <a:pt x="44372" y="180731"/>
                        <a:pt x="44392" y="175984"/>
                      </a:cubicBezTo>
                      <a:lnTo>
                        <a:pt x="44392" y="117305"/>
                      </a:lnTo>
                      <a:lnTo>
                        <a:pt x="18859" y="128048"/>
                      </a:lnTo>
                      <a:cubicBezTo>
                        <a:pt x="17216" y="128741"/>
                        <a:pt x="15451" y="129098"/>
                        <a:pt x="13668" y="129096"/>
                      </a:cubicBezTo>
                      <a:cubicBezTo>
                        <a:pt x="8170" y="129093"/>
                        <a:pt x="3221" y="125759"/>
                        <a:pt x="1154" y="120665"/>
                      </a:cubicBezTo>
                      <a:cubicBezTo>
                        <a:pt x="-1713" y="113697"/>
                        <a:pt x="1549" y="105719"/>
                        <a:pt x="8476" y="102755"/>
                      </a:cubicBezTo>
                      <a:lnTo>
                        <a:pt x="63194" y="79751"/>
                      </a:lnTo>
                      <a:cubicBezTo>
                        <a:pt x="50029" y="72101"/>
                        <a:pt x="41954" y="58001"/>
                        <a:pt x="42020" y="42775"/>
                      </a:cubicBezTo>
                      <a:cubicBezTo>
                        <a:pt x="42020" y="19252"/>
                        <a:pt x="60905" y="114"/>
                        <a:pt x="84175" y="114"/>
                      </a:cubicBezTo>
                      <a:cubicBezTo>
                        <a:pt x="107444" y="114"/>
                        <a:pt x="126330" y="19252"/>
                        <a:pt x="126330" y="42775"/>
                      </a:cubicBezTo>
                      <a:cubicBezTo>
                        <a:pt x="126344" y="57395"/>
                        <a:pt x="118907" y="71014"/>
                        <a:pt x="106601" y="78908"/>
                      </a:cubicBezTo>
                      <a:cubicBezTo>
                        <a:pt x="107152" y="79048"/>
                        <a:pt x="107691" y="79229"/>
                        <a:pt x="108215" y="79449"/>
                      </a:cubicBezTo>
                      <a:lnTo>
                        <a:pt x="163751" y="102791"/>
                      </a:lnTo>
                      <a:cubicBezTo>
                        <a:pt x="170674" y="105760"/>
                        <a:pt x="173930" y="113737"/>
                        <a:pt x="171062" y="120701"/>
                      </a:cubicBezTo>
                      <a:cubicBezTo>
                        <a:pt x="168999" y="125800"/>
                        <a:pt x="164048" y="129136"/>
                        <a:pt x="158548" y="129132"/>
                      </a:cubicBezTo>
                      <a:lnTo>
                        <a:pt x="158548" y="129132"/>
                      </a:lnTo>
                      <a:cubicBezTo>
                        <a:pt x="156765" y="129134"/>
                        <a:pt x="155000" y="128778"/>
                        <a:pt x="153357" y="128084"/>
                      </a:cubicBezTo>
                      <a:lnTo>
                        <a:pt x="127823" y="117353"/>
                      </a:lnTo>
                      <a:lnTo>
                        <a:pt x="127823" y="176020"/>
                      </a:lnTo>
                      <a:cubicBezTo>
                        <a:pt x="127850" y="180770"/>
                        <a:pt x="124021" y="184641"/>
                        <a:pt x="119272" y="184668"/>
                      </a:cubicBezTo>
                      <a:cubicBezTo>
                        <a:pt x="119272" y="184668"/>
                        <a:pt x="119272" y="184668"/>
                        <a:pt x="119272" y="184668"/>
                      </a:cubicBezTo>
                      <a:lnTo>
                        <a:pt x="113249" y="184668"/>
                      </a:lnTo>
                      <a:lnTo>
                        <a:pt x="113249" y="208058"/>
                      </a:lnTo>
                      <a:cubicBezTo>
                        <a:pt x="113276" y="213503"/>
                        <a:pt x="108891" y="217943"/>
                        <a:pt x="103445" y="217983"/>
                      </a:cubicBezTo>
                      <a:close/>
                    </a:path>
                  </a:pathLst>
                </a:custGeom>
                <a:solidFill>
                  <a:schemeClr val="accent5"/>
                </a:solidFill>
                <a:ln w="1203" cap="flat">
                  <a:noFill/>
                  <a:prstDash val="solid"/>
                  <a:miter/>
                </a:ln>
              </p:spPr>
              <p:txBody>
                <a:bodyPr rtlCol="0" anchor="ctr"/>
                <a:lstStyle/>
                <a:p>
                  <a:endParaRPr lang="en-AU" dirty="0"/>
                </a:p>
              </p:txBody>
            </p:sp>
            <p:sp>
              <p:nvSpPr>
                <p:cNvPr id="116" name="Freeform: Shape 115">
                  <a:extLst>
                    <a:ext uri="{FF2B5EF4-FFF2-40B4-BE49-F238E27FC236}">
                      <a16:creationId xmlns:a16="http://schemas.microsoft.com/office/drawing/2014/main" id="{60BDB5D1-BB5C-4103-9C1A-1F6234DDDBBD}"/>
                    </a:ext>
                  </a:extLst>
                </p:cNvPr>
                <p:cNvSpPr/>
                <p:nvPr/>
              </p:nvSpPr>
              <p:spPr>
                <a:xfrm>
                  <a:off x="5577568" y="553572"/>
                  <a:ext cx="173437" cy="220410"/>
                </a:xfrm>
                <a:custGeom>
                  <a:avLst/>
                  <a:gdLst>
                    <a:gd name="connsiteX0" fmla="*/ 85272 w 173437"/>
                    <a:gd name="connsiteY0" fmla="*/ 2523 h 220409"/>
                    <a:gd name="connsiteX1" fmla="*/ 126223 w 173437"/>
                    <a:gd name="connsiteY1" fmla="*/ 43930 h 220409"/>
                    <a:gd name="connsiteX2" fmla="*/ 126223 w 173437"/>
                    <a:gd name="connsiteY2" fmla="*/ 43967 h 220409"/>
                    <a:gd name="connsiteX3" fmla="*/ 105386 w 173437"/>
                    <a:gd name="connsiteY3" fmla="*/ 80100 h 220409"/>
                    <a:gd name="connsiteX4" fmla="*/ 106759 w 173437"/>
                    <a:gd name="connsiteY4" fmla="*/ 81112 h 220409"/>
                    <a:gd name="connsiteX5" fmla="*/ 108843 w 173437"/>
                    <a:gd name="connsiteY5" fmla="*/ 81750 h 220409"/>
                    <a:gd name="connsiteX6" fmla="*/ 164379 w 173437"/>
                    <a:gd name="connsiteY6" fmla="*/ 105092 h 220409"/>
                    <a:gd name="connsiteX7" fmla="*/ 171051 w 173437"/>
                    <a:gd name="connsiteY7" fmla="*/ 121436 h 220409"/>
                    <a:gd name="connsiteX8" fmla="*/ 159645 w 173437"/>
                    <a:gd name="connsiteY8" fmla="*/ 129156 h 220409"/>
                    <a:gd name="connsiteX9" fmla="*/ 154924 w 173437"/>
                    <a:gd name="connsiteY9" fmla="*/ 128193 h 220409"/>
                    <a:gd name="connsiteX10" fmla="*/ 127716 w 173437"/>
                    <a:gd name="connsiteY10" fmla="*/ 116763 h 220409"/>
                    <a:gd name="connsiteX11" fmla="*/ 127716 w 173437"/>
                    <a:gd name="connsiteY11" fmla="*/ 177249 h 220409"/>
                    <a:gd name="connsiteX12" fmla="*/ 120369 w 173437"/>
                    <a:gd name="connsiteY12" fmla="*/ 184692 h 220409"/>
                    <a:gd name="connsiteX13" fmla="*/ 120369 w 173437"/>
                    <a:gd name="connsiteY13" fmla="*/ 184692 h 220409"/>
                    <a:gd name="connsiteX14" fmla="*/ 113143 w 173437"/>
                    <a:gd name="connsiteY14" fmla="*/ 184692 h 220409"/>
                    <a:gd name="connsiteX15" fmla="*/ 113143 w 173437"/>
                    <a:gd name="connsiteY15" fmla="*/ 209287 h 220409"/>
                    <a:gd name="connsiteX16" fmla="*/ 104543 w 173437"/>
                    <a:gd name="connsiteY16" fmla="*/ 218007 h 220409"/>
                    <a:gd name="connsiteX17" fmla="*/ 104543 w 173437"/>
                    <a:gd name="connsiteY17" fmla="*/ 218007 h 220409"/>
                    <a:gd name="connsiteX18" fmla="*/ 67868 w 173437"/>
                    <a:gd name="connsiteY18" fmla="*/ 218007 h 220409"/>
                    <a:gd name="connsiteX19" fmla="*/ 59256 w 173437"/>
                    <a:gd name="connsiteY19" fmla="*/ 209299 h 220409"/>
                    <a:gd name="connsiteX20" fmla="*/ 59257 w 173437"/>
                    <a:gd name="connsiteY20" fmla="*/ 209287 h 220409"/>
                    <a:gd name="connsiteX21" fmla="*/ 59257 w 173437"/>
                    <a:gd name="connsiteY21" fmla="*/ 184692 h 220409"/>
                    <a:gd name="connsiteX22" fmla="*/ 54078 w 173437"/>
                    <a:gd name="connsiteY22" fmla="*/ 184692 h 220409"/>
                    <a:gd name="connsiteX23" fmla="*/ 46731 w 173437"/>
                    <a:gd name="connsiteY23" fmla="*/ 177249 h 220409"/>
                    <a:gd name="connsiteX24" fmla="*/ 46731 w 173437"/>
                    <a:gd name="connsiteY24" fmla="*/ 177249 h 220409"/>
                    <a:gd name="connsiteX25" fmla="*/ 46731 w 173437"/>
                    <a:gd name="connsiteY25" fmla="*/ 116763 h 220409"/>
                    <a:gd name="connsiteX26" fmla="*/ 19523 w 173437"/>
                    <a:gd name="connsiteY26" fmla="*/ 128193 h 220409"/>
                    <a:gd name="connsiteX27" fmla="*/ 14801 w 173437"/>
                    <a:gd name="connsiteY27" fmla="*/ 129156 h 220409"/>
                    <a:gd name="connsiteX28" fmla="*/ 3395 w 173437"/>
                    <a:gd name="connsiteY28" fmla="*/ 121436 h 220409"/>
                    <a:gd name="connsiteX29" fmla="*/ 10068 w 173437"/>
                    <a:gd name="connsiteY29" fmla="*/ 105092 h 220409"/>
                    <a:gd name="connsiteX30" fmla="*/ 65604 w 173437"/>
                    <a:gd name="connsiteY30" fmla="*/ 81750 h 220409"/>
                    <a:gd name="connsiteX31" fmla="*/ 65809 w 173437"/>
                    <a:gd name="connsiteY31" fmla="*/ 81750 h 220409"/>
                    <a:gd name="connsiteX32" fmla="*/ 66736 w 173437"/>
                    <a:gd name="connsiteY32" fmla="*/ 80979 h 220409"/>
                    <a:gd name="connsiteX33" fmla="*/ 44358 w 173437"/>
                    <a:gd name="connsiteY33" fmla="*/ 44064 h 220409"/>
                    <a:gd name="connsiteX34" fmla="*/ 85271 w 173437"/>
                    <a:gd name="connsiteY34" fmla="*/ 2620 h 220409"/>
                    <a:gd name="connsiteX35" fmla="*/ 85308 w 173437"/>
                    <a:gd name="connsiteY35" fmla="*/ 2619 h 220409"/>
                    <a:gd name="connsiteX36" fmla="*/ 85308 w 173437"/>
                    <a:gd name="connsiteY36" fmla="*/ 210 h 220409"/>
                    <a:gd name="connsiteX37" fmla="*/ 41949 w 173437"/>
                    <a:gd name="connsiteY37" fmla="*/ 44064 h 220409"/>
                    <a:gd name="connsiteX38" fmla="*/ 61714 w 173437"/>
                    <a:gd name="connsiteY38" fmla="*/ 80835 h 220409"/>
                    <a:gd name="connsiteX39" fmla="*/ 9213 w 173437"/>
                    <a:gd name="connsiteY39" fmla="*/ 102840 h 220409"/>
                    <a:gd name="connsiteX40" fmla="*/ 1239 w 173437"/>
                    <a:gd name="connsiteY40" fmla="*/ 122315 h 220409"/>
                    <a:gd name="connsiteX41" fmla="*/ 14873 w 173437"/>
                    <a:gd name="connsiteY41" fmla="*/ 131529 h 220409"/>
                    <a:gd name="connsiteX42" fmla="*/ 20534 w 173437"/>
                    <a:gd name="connsiteY42" fmla="*/ 130325 h 220409"/>
                    <a:gd name="connsiteX43" fmla="*/ 44394 w 173437"/>
                    <a:gd name="connsiteY43" fmla="*/ 120292 h 220409"/>
                    <a:gd name="connsiteX44" fmla="*/ 44394 w 173437"/>
                    <a:gd name="connsiteY44" fmla="*/ 177153 h 220409"/>
                    <a:gd name="connsiteX45" fmla="*/ 54150 w 173437"/>
                    <a:gd name="connsiteY45" fmla="*/ 187005 h 220409"/>
                    <a:gd name="connsiteX46" fmla="*/ 56920 w 173437"/>
                    <a:gd name="connsiteY46" fmla="*/ 187005 h 220409"/>
                    <a:gd name="connsiteX47" fmla="*/ 56920 w 173437"/>
                    <a:gd name="connsiteY47" fmla="*/ 209190 h 220409"/>
                    <a:gd name="connsiteX48" fmla="*/ 67940 w 173437"/>
                    <a:gd name="connsiteY48" fmla="*/ 220319 h 220409"/>
                    <a:gd name="connsiteX49" fmla="*/ 104615 w 173437"/>
                    <a:gd name="connsiteY49" fmla="*/ 220319 h 220409"/>
                    <a:gd name="connsiteX50" fmla="*/ 115624 w 173437"/>
                    <a:gd name="connsiteY50" fmla="*/ 209190 h 220409"/>
                    <a:gd name="connsiteX51" fmla="*/ 115624 w 173437"/>
                    <a:gd name="connsiteY51" fmla="*/ 187005 h 220409"/>
                    <a:gd name="connsiteX52" fmla="*/ 120441 w 173437"/>
                    <a:gd name="connsiteY52" fmla="*/ 187005 h 220409"/>
                    <a:gd name="connsiteX53" fmla="*/ 130197 w 173437"/>
                    <a:gd name="connsiteY53" fmla="*/ 177152 h 220409"/>
                    <a:gd name="connsiteX54" fmla="*/ 130197 w 173437"/>
                    <a:gd name="connsiteY54" fmla="*/ 120292 h 220409"/>
                    <a:gd name="connsiteX55" fmla="*/ 154057 w 173437"/>
                    <a:gd name="connsiteY55" fmla="*/ 130325 h 220409"/>
                    <a:gd name="connsiteX56" fmla="*/ 159718 w 173437"/>
                    <a:gd name="connsiteY56" fmla="*/ 131529 h 220409"/>
                    <a:gd name="connsiteX57" fmla="*/ 173352 w 173437"/>
                    <a:gd name="connsiteY57" fmla="*/ 122315 h 220409"/>
                    <a:gd name="connsiteX58" fmla="*/ 165391 w 173437"/>
                    <a:gd name="connsiteY58" fmla="*/ 102839 h 220409"/>
                    <a:gd name="connsiteX59" fmla="*/ 110421 w 173437"/>
                    <a:gd name="connsiteY59" fmla="*/ 79727 h 220409"/>
                    <a:gd name="connsiteX60" fmla="*/ 128704 w 173437"/>
                    <a:gd name="connsiteY60" fmla="*/ 43967 h 220409"/>
                    <a:gd name="connsiteX61" fmla="*/ 85344 w 173437"/>
                    <a:gd name="connsiteY61" fmla="*/ 114 h 2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3437" h="220409">
                      <a:moveTo>
                        <a:pt x="85272" y="2523"/>
                      </a:moveTo>
                      <a:cubicBezTo>
                        <a:pt x="108015" y="2649"/>
                        <a:pt x="126349" y="21187"/>
                        <a:pt x="126223" y="43930"/>
                      </a:cubicBezTo>
                      <a:cubicBezTo>
                        <a:pt x="126223" y="43942"/>
                        <a:pt x="126223" y="43955"/>
                        <a:pt x="126223" y="43967"/>
                      </a:cubicBezTo>
                      <a:cubicBezTo>
                        <a:pt x="126268" y="58879"/>
                        <a:pt x="118315" y="72670"/>
                        <a:pt x="105386" y="80100"/>
                      </a:cubicBezTo>
                      <a:cubicBezTo>
                        <a:pt x="105868" y="80401"/>
                        <a:pt x="106289" y="80787"/>
                        <a:pt x="106759" y="81112"/>
                      </a:cubicBezTo>
                      <a:cubicBezTo>
                        <a:pt x="107471" y="81262"/>
                        <a:pt x="108169" y="81475"/>
                        <a:pt x="108843" y="81750"/>
                      </a:cubicBezTo>
                      <a:lnTo>
                        <a:pt x="164379" y="105092"/>
                      </a:lnTo>
                      <a:cubicBezTo>
                        <a:pt x="170701" y="107796"/>
                        <a:pt x="173675" y="115080"/>
                        <a:pt x="171051" y="121436"/>
                      </a:cubicBezTo>
                      <a:cubicBezTo>
                        <a:pt x="169172" y="126088"/>
                        <a:pt x="164663" y="129140"/>
                        <a:pt x="159645" y="129156"/>
                      </a:cubicBezTo>
                      <a:cubicBezTo>
                        <a:pt x="158023" y="129154"/>
                        <a:pt x="156418" y="128827"/>
                        <a:pt x="154924" y="128193"/>
                      </a:cubicBezTo>
                      <a:lnTo>
                        <a:pt x="127716" y="116763"/>
                      </a:lnTo>
                      <a:lnTo>
                        <a:pt x="127716" y="177249"/>
                      </a:lnTo>
                      <a:cubicBezTo>
                        <a:pt x="127743" y="181333"/>
                        <a:pt x="124454" y="184666"/>
                        <a:pt x="120369" y="184692"/>
                      </a:cubicBezTo>
                      <a:cubicBezTo>
                        <a:pt x="120369" y="184692"/>
                        <a:pt x="120369" y="184692"/>
                        <a:pt x="120369" y="184692"/>
                      </a:cubicBezTo>
                      <a:lnTo>
                        <a:pt x="113143" y="184692"/>
                      </a:lnTo>
                      <a:lnTo>
                        <a:pt x="113143" y="209287"/>
                      </a:lnTo>
                      <a:cubicBezTo>
                        <a:pt x="113176" y="214069"/>
                        <a:pt x="109326" y="217973"/>
                        <a:pt x="104543" y="218007"/>
                      </a:cubicBezTo>
                      <a:cubicBezTo>
                        <a:pt x="104543" y="218007"/>
                        <a:pt x="104543" y="218007"/>
                        <a:pt x="104543" y="218007"/>
                      </a:cubicBezTo>
                      <a:lnTo>
                        <a:pt x="67868" y="218007"/>
                      </a:lnTo>
                      <a:cubicBezTo>
                        <a:pt x="63086" y="217980"/>
                        <a:pt x="59230" y="214082"/>
                        <a:pt x="59256" y="209299"/>
                      </a:cubicBezTo>
                      <a:cubicBezTo>
                        <a:pt x="59256" y="209295"/>
                        <a:pt x="59257" y="209291"/>
                        <a:pt x="59257" y="209287"/>
                      </a:cubicBezTo>
                      <a:lnTo>
                        <a:pt x="59257" y="184692"/>
                      </a:lnTo>
                      <a:lnTo>
                        <a:pt x="54078" y="184692"/>
                      </a:lnTo>
                      <a:cubicBezTo>
                        <a:pt x="49993" y="184666"/>
                        <a:pt x="46704" y="181333"/>
                        <a:pt x="46731" y="177249"/>
                      </a:cubicBezTo>
                      <a:cubicBezTo>
                        <a:pt x="46731" y="177249"/>
                        <a:pt x="46731" y="177249"/>
                        <a:pt x="46731" y="177249"/>
                      </a:cubicBezTo>
                      <a:lnTo>
                        <a:pt x="46731" y="116763"/>
                      </a:lnTo>
                      <a:lnTo>
                        <a:pt x="19523" y="128193"/>
                      </a:lnTo>
                      <a:cubicBezTo>
                        <a:pt x="18029" y="128826"/>
                        <a:pt x="16424" y="129154"/>
                        <a:pt x="14801" y="129156"/>
                      </a:cubicBezTo>
                      <a:cubicBezTo>
                        <a:pt x="9784" y="129140"/>
                        <a:pt x="5275" y="126088"/>
                        <a:pt x="3395" y="121436"/>
                      </a:cubicBezTo>
                      <a:cubicBezTo>
                        <a:pt x="785" y="115080"/>
                        <a:pt x="3755" y="107805"/>
                        <a:pt x="10068" y="105092"/>
                      </a:cubicBezTo>
                      <a:lnTo>
                        <a:pt x="65604" y="81750"/>
                      </a:lnTo>
                      <a:lnTo>
                        <a:pt x="65809" y="81750"/>
                      </a:lnTo>
                      <a:cubicBezTo>
                        <a:pt x="66134" y="81509"/>
                        <a:pt x="66411" y="81208"/>
                        <a:pt x="66736" y="80979"/>
                      </a:cubicBezTo>
                      <a:cubicBezTo>
                        <a:pt x="52955" y="73833"/>
                        <a:pt x="44319" y="59587"/>
                        <a:pt x="44358" y="44064"/>
                      </a:cubicBezTo>
                      <a:cubicBezTo>
                        <a:pt x="44211" y="21321"/>
                        <a:pt x="62528" y="2766"/>
                        <a:pt x="85271" y="2620"/>
                      </a:cubicBezTo>
                      <a:cubicBezTo>
                        <a:pt x="85283" y="2619"/>
                        <a:pt x="85296" y="2619"/>
                        <a:pt x="85308" y="2619"/>
                      </a:cubicBezTo>
                      <a:moveTo>
                        <a:pt x="85308" y="210"/>
                      </a:moveTo>
                      <a:cubicBezTo>
                        <a:pt x="61424" y="210"/>
                        <a:pt x="41949" y="19879"/>
                        <a:pt x="41949" y="44064"/>
                      </a:cubicBezTo>
                      <a:cubicBezTo>
                        <a:pt x="41889" y="58876"/>
                        <a:pt x="49326" y="72713"/>
                        <a:pt x="61714" y="80835"/>
                      </a:cubicBezTo>
                      <a:lnTo>
                        <a:pt x="9213" y="102840"/>
                      </a:lnTo>
                      <a:cubicBezTo>
                        <a:pt x="1681" y="106063"/>
                        <a:pt x="-1869" y="114735"/>
                        <a:pt x="1239" y="122315"/>
                      </a:cubicBezTo>
                      <a:cubicBezTo>
                        <a:pt x="3482" y="127878"/>
                        <a:pt x="8876" y="131523"/>
                        <a:pt x="14873" y="131529"/>
                      </a:cubicBezTo>
                      <a:cubicBezTo>
                        <a:pt x="16822" y="131511"/>
                        <a:pt x="18747" y="131102"/>
                        <a:pt x="20534" y="130325"/>
                      </a:cubicBezTo>
                      <a:lnTo>
                        <a:pt x="44394" y="120292"/>
                      </a:lnTo>
                      <a:lnTo>
                        <a:pt x="44394" y="177153"/>
                      </a:lnTo>
                      <a:cubicBezTo>
                        <a:pt x="44374" y="182565"/>
                        <a:pt x="48738" y="186972"/>
                        <a:pt x="54150" y="187005"/>
                      </a:cubicBezTo>
                      <a:lnTo>
                        <a:pt x="56920" y="187005"/>
                      </a:lnTo>
                      <a:lnTo>
                        <a:pt x="56920" y="209190"/>
                      </a:lnTo>
                      <a:cubicBezTo>
                        <a:pt x="56900" y="215303"/>
                        <a:pt x="61828" y="220279"/>
                        <a:pt x="67940" y="220319"/>
                      </a:cubicBezTo>
                      <a:lnTo>
                        <a:pt x="104615" y="220319"/>
                      </a:lnTo>
                      <a:cubicBezTo>
                        <a:pt x="110726" y="220279"/>
                        <a:pt x="115650" y="215301"/>
                        <a:pt x="115624" y="209190"/>
                      </a:cubicBezTo>
                      <a:lnTo>
                        <a:pt x="115624" y="187005"/>
                      </a:lnTo>
                      <a:lnTo>
                        <a:pt x="120441" y="187005"/>
                      </a:lnTo>
                      <a:cubicBezTo>
                        <a:pt x="125853" y="186972"/>
                        <a:pt x="130217" y="182564"/>
                        <a:pt x="130197" y="177152"/>
                      </a:cubicBezTo>
                      <a:lnTo>
                        <a:pt x="130197" y="120292"/>
                      </a:lnTo>
                      <a:lnTo>
                        <a:pt x="154057" y="130325"/>
                      </a:lnTo>
                      <a:cubicBezTo>
                        <a:pt x="155845" y="131099"/>
                        <a:pt x="157769" y="131509"/>
                        <a:pt x="159718" y="131529"/>
                      </a:cubicBezTo>
                      <a:cubicBezTo>
                        <a:pt x="165717" y="131529"/>
                        <a:pt x="171114" y="127882"/>
                        <a:pt x="173352" y="122315"/>
                      </a:cubicBezTo>
                      <a:cubicBezTo>
                        <a:pt x="176462" y="114738"/>
                        <a:pt x="172918" y="106068"/>
                        <a:pt x="165391" y="102839"/>
                      </a:cubicBezTo>
                      <a:lnTo>
                        <a:pt x="110421" y="79727"/>
                      </a:lnTo>
                      <a:cubicBezTo>
                        <a:pt x="121903" y="71434"/>
                        <a:pt x="128705" y="58131"/>
                        <a:pt x="128704" y="43967"/>
                      </a:cubicBezTo>
                      <a:cubicBezTo>
                        <a:pt x="128704" y="19782"/>
                        <a:pt x="109276" y="114"/>
                        <a:pt x="85344" y="114"/>
                      </a:cubicBezTo>
                      <a:close/>
                    </a:path>
                  </a:pathLst>
                </a:custGeom>
                <a:solidFill>
                  <a:srgbClr val="FFFFFF"/>
                </a:solidFill>
                <a:ln w="1203" cap="flat">
                  <a:noFill/>
                  <a:prstDash val="solid"/>
                  <a:miter/>
                </a:ln>
              </p:spPr>
              <p:txBody>
                <a:bodyPr rtlCol="0" anchor="ctr"/>
                <a:lstStyle/>
                <a:p>
                  <a:endParaRPr lang="en-AU" dirty="0"/>
                </a:p>
              </p:txBody>
            </p:sp>
            <p:sp>
              <p:nvSpPr>
                <p:cNvPr id="117" name="Freeform: Shape 116">
                  <a:extLst>
                    <a:ext uri="{FF2B5EF4-FFF2-40B4-BE49-F238E27FC236}">
                      <a16:creationId xmlns:a16="http://schemas.microsoft.com/office/drawing/2014/main" id="{C71B3C82-6138-4C43-A6F1-2C1ED9492187}"/>
                    </a:ext>
                  </a:extLst>
                </p:cNvPr>
                <p:cNvSpPr/>
                <p:nvPr/>
              </p:nvSpPr>
              <p:spPr>
                <a:xfrm>
                  <a:off x="5459494" y="571241"/>
                  <a:ext cx="156575" cy="199935"/>
                </a:xfrm>
                <a:custGeom>
                  <a:avLst/>
                  <a:gdLst>
                    <a:gd name="connsiteX0" fmla="*/ 150520 w 156575"/>
                    <a:gd name="connsiteY0" fmla="*/ 95408 h 199934"/>
                    <a:gd name="connsiteX1" fmla="*/ 98934 w 156575"/>
                    <a:gd name="connsiteY1" fmla="*/ 73729 h 199934"/>
                    <a:gd name="connsiteX2" fmla="*/ 96995 w 156575"/>
                    <a:gd name="connsiteY2" fmla="*/ 73138 h 199934"/>
                    <a:gd name="connsiteX3" fmla="*/ 95719 w 156575"/>
                    <a:gd name="connsiteY3" fmla="*/ 72187 h 199934"/>
                    <a:gd name="connsiteX4" fmla="*/ 115074 w 156575"/>
                    <a:gd name="connsiteY4" fmla="*/ 38656 h 199934"/>
                    <a:gd name="connsiteX5" fmla="*/ 77136 w 156575"/>
                    <a:gd name="connsiteY5" fmla="*/ 115 h 199934"/>
                    <a:gd name="connsiteX6" fmla="*/ 77074 w 156575"/>
                    <a:gd name="connsiteY6" fmla="*/ 114 h 199934"/>
                    <a:gd name="connsiteX7" fmla="*/ 39086 w 156575"/>
                    <a:gd name="connsiteY7" fmla="*/ 38606 h 199934"/>
                    <a:gd name="connsiteX8" fmla="*/ 39086 w 156575"/>
                    <a:gd name="connsiteY8" fmla="*/ 38656 h 199934"/>
                    <a:gd name="connsiteX9" fmla="*/ 59839 w 156575"/>
                    <a:gd name="connsiteY9" fmla="*/ 72958 h 199934"/>
                    <a:gd name="connsiteX10" fmla="*/ 58972 w 156575"/>
                    <a:gd name="connsiteY10" fmla="*/ 73668 h 199934"/>
                    <a:gd name="connsiteX11" fmla="*/ 58791 w 156575"/>
                    <a:gd name="connsiteY11" fmla="*/ 73668 h 199934"/>
                    <a:gd name="connsiteX12" fmla="*/ 7193 w 156575"/>
                    <a:gd name="connsiteY12" fmla="*/ 95348 h 199934"/>
                    <a:gd name="connsiteX13" fmla="*/ 1003 w 156575"/>
                    <a:gd name="connsiteY13" fmla="*/ 110536 h 199934"/>
                    <a:gd name="connsiteX14" fmla="*/ 15836 w 156575"/>
                    <a:gd name="connsiteY14" fmla="*/ 116872 h 199934"/>
                    <a:gd name="connsiteX15" fmla="*/ 15986 w 156575"/>
                    <a:gd name="connsiteY15" fmla="*/ 116811 h 199934"/>
                    <a:gd name="connsiteX16" fmla="*/ 41556 w 156575"/>
                    <a:gd name="connsiteY16" fmla="*/ 106067 h 199934"/>
                    <a:gd name="connsiteX17" fmla="*/ 40725 w 156575"/>
                    <a:gd name="connsiteY17" fmla="*/ 109825 h 199934"/>
                    <a:gd name="connsiteX18" fmla="*/ 32920 w 156575"/>
                    <a:gd name="connsiteY18" fmla="*/ 159929 h 199934"/>
                    <a:gd name="connsiteX19" fmla="*/ 37498 w 156575"/>
                    <a:gd name="connsiteY19" fmla="*/ 166267 h 199934"/>
                    <a:gd name="connsiteX20" fmla="*/ 38328 w 156575"/>
                    <a:gd name="connsiteY20" fmla="*/ 166337 h 199934"/>
                    <a:gd name="connsiteX21" fmla="*/ 52889 w 156575"/>
                    <a:gd name="connsiteY21" fmla="*/ 166337 h 199934"/>
                    <a:gd name="connsiteX22" fmla="*/ 52889 w 156575"/>
                    <a:gd name="connsiteY22" fmla="*/ 192136 h 199934"/>
                    <a:gd name="connsiteX23" fmla="*/ 60874 w 156575"/>
                    <a:gd name="connsiteY23" fmla="*/ 200241 h 199934"/>
                    <a:gd name="connsiteX24" fmla="*/ 60887 w 156575"/>
                    <a:gd name="connsiteY24" fmla="*/ 200242 h 199934"/>
                    <a:gd name="connsiteX25" fmla="*/ 94948 w 156575"/>
                    <a:gd name="connsiteY25" fmla="*/ 200241 h 199934"/>
                    <a:gd name="connsiteX26" fmla="*/ 102945 w 156575"/>
                    <a:gd name="connsiteY26" fmla="*/ 192148 h 199934"/>
                    <a:gd name="connsiteX27" fmla="*/ 102945 w 156575"/>
                    <a:gd name="connsiteY27" fmla="*/ 192136 h 199934"/>
                    <a:gd name="connsiteX28" fmla="*/ 102945 w 156575"/>
                    <a:gd name="connsiteY28" fmla="*/ 166397 h 199934"/>
                    <a:gd name="connsiteX29" fmla="*/ 119361 w 156575"/>
                    <a:gd name="connsiteY29" fmla="*/ 166397 h 199934"/>
                    <a:gd name="connsiteX30" fmla="*/ 124830 w 156575"/>
                    <a:gd name="connsiteY30" fmla="*/ 160833 h 199934"/>
                    <a:gd name="connsiteX31" fmla="*/ 124757 w 156575"/>
                    <a:gd name="connsiteY31" fmla="*/ 159990 h 199934"/>
                    <a:gd name="connsiteX32" fmla="*/ 116965 w 156575"/>
                    <a:gd name="connsiteY32" fmla="*/ 109885 h 199934"/>
                    <a:gd name="connsiteX33" fmla="*/ 116254 w 156575"/>
                    <a:gd name="connsiteY33" fmla="*/ 106176 h 199934"/>
                    <a:gd name="connsiteX34" fmla="*/ 141704 w 156575"/>
                    <a:gd name="connsiteY34" fmla="*/ 116871 h 199934"/>
                    <a:gd name="connsiteX35" fmla="*/ 156635 w 156575"/>
                    <a:gd name="connsiteY35" fmla="*/ 110723 h 199934"/>
                    <a:gd name="connsiteX36" fmla="*/ 156687 w 156575"/>
                    <a:gd name="connsiteY36" fmla="*/ 110596 h 199934"/>
                    <a:gd name="connsiteX37" fmla="*/ 150520 w 156575"/>
                    <a:gd name="connsiteY37" fmla="*/ 95408 h 19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6575" h="199934">
                      <a:moveTo>
                        <a:pt x="150520" y="95408"/>
                      </a:moveTo>
                      <a:lnTo>
                        <a:pt x="98934" y="73729"/>
                      </a:lnTo>
                      <a:cubicBezTo>
                        <a:pt x="98307" y="73475"/>
                        <a:pt x="97658" y="73278"/>
                        <a:pt x="96995" y="73138"/>
                      </a:cubicBezTo>
                      <a:cubicBezTo>
                        <a:pt x="96562" y="72837"/>
                        <a:pt x="96164" y="72476"/>
                        <a:pt x="95719" y="72187"/>
                      </a:cubicBezTo>
                      <a:cubicBezTo>
                        <a:pt x="107723" y="65296"/>
                        <a:pt x="115111" y="52497"/>
                        <a:pt x="115074" y="38656"/>
                      </a:cubicBezTo>
                      <a:cubicBezTo>
                        <a:pt x="115240" y="17537"/>
                        <a:pt x="98255" y="281"/>
                        <a:pt x="77136" y="115"/>
                      </a:cubicBezTo>
                      <a:cubicBezTo>
                        <a:pt x="77116" y="114"/>
                        <a:pt x="77095" y="114"/>
                        <a:pt x="77074" y="114"/>
                      </a:cubicBezTo>
                      <a:cubicBezTo>
                        <a:pt x="55955" y="253"/>
                        <a:pt x="38947" y="17486"/>
                        <a:pt x="39086" y="38606"/>
                      </a:cubicBezTo>
                      <a:cubicBezTo>
                        <a:pt x="39086" y="38622"/>
                        <a:pt x="39086" y="38639"/>
                        <a:pt x="39086" y="38656"/>
                      </a:cubicBezTo>
                      <a:cubicBezTo>
                        <a:pt x="39045" y="53071"/>
                        <a:pt x="47051" y="66304"/>
                        <a:pt x="59839" y="72958"/>
                      </a:cubicBezTo>
                      <a:cubicBezTo>
                        <a:pt x="59526" y="73174"/>
                        <a:pt x="59273" y="73439"/>
                        <a:pt x="58972" y="73668"/>
                      </a:cubicBezTo>
                      <a:lnTo>
                        <a:pt x="58791" y="73668"/>
                      </a:lnTo>
                      <a:lnTo>
                        <a:pt x="7193" y="95348"/>
                      </a:lnTo>
                      <a:cubicBezTo>
                        <a:pt x="1321" y="97863"/>
                        <a:pt x="-1438" y="104632"/>
                        <a:pt x="1003" y="110536"/>
                      </a:cubicBezTo>
                      <a:cubicBezTo>
                        <a:pt x="3349" y="116382"/>
                        <a:pt x="9990" y="119218"/>
                        <a:pt x="15836" y="116872"/>
                      </a:cubicBezTo>
                      <a:cubicBezTo>
                        <a:pt x="15886" y="116852"/>
                        <a:pt x="15936" y="116832"/>
                        <a:pt x="15986" y="116811"/>
                      </a:cubicBezTo>
                      <a:lnTo>
                        <a:pt x="41556" y="106067"/>
                      </a:lnTo>
                      <a:cubicBezTo>
                        <a:pt x="41267" y="107272"/>
                        <a:pt x="40978" y="108561"/>
                        <a:pt x="40725" y="109825"/>
                      </a:cubicBezTo>
                      <a:lnTo>
                        <a:pt x="32920" y="159929"/>
                      </a:lnTo>
                      <a:cubicBezTo>
                        <a:pt x="32434" y="162944"/>
                        <a:pt x="34484" y="165781"/>
                        <a:pt x="37498" y="166267"/>
                      </a:cubicBezTo>
                      <a:cubicBezTo>
                        <a:pt x="37773" y="166311"/>
                        <a:pt x="38050" y="166334"/>
                        <a:pt x="38328" y="166337"/>
                      </a:cubicBezTo>
                      <a:lnTo>
                        <a:pt x="52889" y="166337"/>
                      </a:lnTo>
                      <a:lnTo>
                        <a:pt x="52889" y="192136"/>
                      </a:lnTo>
                      <a:cubicBezTo>
                        <a:pt x="52856" y="196579"/>
                        <a:pt x="56431" y="200208"/>
                        <a:pt x="60874" y="200241"/>
                      </a:cubicBezTo>
                      <a:cubicBezTo>
                        <a:pt x="60878" y="200241"/>
                        <a:pt x="60883" y="200241"/>
                        <a:pt x="60887" y="200242"/>
                      </a:cubicBezTo>
                      <a:lnTo>
                        <a:pt x="94948" y="200241"/>
                      </a:lnTo>
                      <a:cubicBezTo>
                        <a:pt x="99391" y="200215"/>
                        <a:pt x="102972" y="196591"/>
                        <a:pt x="102945" y="192148"/>
                      </a:cubicBezTo>
                      <a:cubicBezTo>
                        <a:pt x="102945" y="192144"/>
                        <a:pt x="102945" y="192140"/>
                        <a:pt x="102945" y="192136"/>
                      </a:cubicBezTo>
                      <a:lnTo>
                        <a:pt x="102945" y="166397"/>
                      </a:lnTo>
                      <a:lnTo>
                        <a:pt x="119361" y="166397"/>
                      </a:lnTo>
                      <a:cubicBezTo>
                        <a:pt x="122408" y="166371"/>
                        <a:pt x="124856" y="163880"/>
                        <a:pt x="124830" y="160833"/>
                      </a:cubicBezTo>
                      <a:cubicBezTo>
                        <a:pt x="124827" y="160550"/>
                        <a:pt x="124803" y="160268"/>
                        <a:pt x="124757" y="159990"/>
                      </a:cubicBezTo>
                      <a:lnTo>
                        <a:pt x="116965" y="109885"/>
                      </a:lnTo>
                      <a:cubicBezTo>
                        <a:pt x="116772" y="108681"/>
                        <a:pt x="116507" y="107476"/>
                        <a:pt x="116254" y="106176"/>
                      </a:cubicBezTo>
                      <a:lnTo>
                        <a:pt x="141704" y="116871"/>
                      </a:lnTo>
                      <a:cubicBezTo>
                        <a:pt x="147524" y="119296"/>
                        <a:pt x="154209" y="116544"/>
                        <a:pt x="156635" y="110723"/>
                      </a:cubicBezTo>
                      <a:cubicBezTo>
                        <a:pt x="156652" y="110681"/>
                        <a:pt x="156670" y="110638"/>
                        <a:pt x="156687" y="110596"/>
                      </a:cubicBezTo>
                      <a:cubicBezTo>
                        <a:pt x="159123" y="104699"/>
                        <a:pt x="156378" y="97937"/>
                        <a:pt x="150520" y="95408"/>
                      </a:cubicBezTo>
                      <a:close/>
                    </a:path>
                  </a:pathLst>
                </a:custGeom>
                <a:solidFill>
                  <a:schemeClr val="accent5"/>
                </a:solidFill>
                <a:ln w="1203" cap="flat">
                  <a:noFill/>
                  <a:prstDash val="solid"/>
                  <a:miter/>
                </a:ln>
              </p:spPr>
              <p:txBody>
                <a:bodyPr rtlCol="0" anchor="ctr"/>
                <a:lstStyle/>
                <a:p>
                  <a:endParaRPr lang="en-AU" dirty="0"/>
                </a:p>
              </p:txBody>
            </p:sp>
            <p:sp>
              <p:nvSpPr>
                <p:cNvPr id="118" name="Freeform: Shape 117">
                  <a:extLst>
                    <a:ext uri="{FF2B5EF4-FFF2-40B4-BE49-F238E27FC236}">
                      <a16:creationId xmlns:a16="http://schemas.microsoft.com/office/drawing/2014/main" id="{D5DC2D94-E0AE-4B74-9245-36E839CF5706}"/>
                    </a:ext>
                  </a:extLst>
                </p:cNvPr>
                <p:cNvSpPr/>
                <p:nvPr/>
              </p:nvSpPr>
              <p:spPr>
                <a:xfrm>
                  <a:off x="5582439" y="662079"/>
                  <a:ext cx="86719" cy="109603"/>
                </a:xfrm>
                <a:custGeom>
                  <a:avLst/>
                  <a:gdLst>
                    <a:gd name="connsiteX0" fmla="*/ 34211 w 86718"/>
                    <a:gd name="connsiteY0" fmla="*/ 110668 h 109602"/>
                    <a:gd name="connsiteX1" fmla="*/ 28683 w 86718"/>
                    <a:gd name="connsiteY1" fmla="*/ 105080 h 109602"/>
                    <a:gd name="connsiteX2" fmla="*/ 28683 w 86718"/>
                    <a:gd name="connsiteY2" fmla="*/ 93951 h 109602"/>
                    <a:gd name="connsiteX3" fmla="*/ 27286 w 86718"/>
                    <a:gd name="connsiteY3" fmla="*/ 93951 h 109602"/>
                    <a:gd name="connsiteX4" fmla="*/ 22396 w 86718"/>
                    <a:gd name="connsiteY4" fmla="*/ 89001 h 109602"/>
                    <a:gd name="connsiteX5" fmla="*/ 22396 w 86718"/>
                    <a:gd name="connsiteY5" fmla="*/ 60456 h 109602"/>
                    <a:gd name="connsiteX6" fmla="*/ 10352 w 86718"/>
                    <a:gd name="connsiteY6" fmla="*/ 65490 h 109602"/>
                    <a:gd name="connsiteX7" fmla="*/ 7521 w 86718"/>
                    <a:gd name="connsiteY7" fmla="*/ 66068 h 109602"/>
                    <a:gd name="connsiteX8" fmla="*/ 680 w 86718"/>
                    <a:gd name="connsiteY8" fmla="*/ 61444 h 109602"/>
                    <a:gd name="connsiteX9" fmla="*/ 4679 w 86718"/>
                    <a:gd name="connsiteY9" fmla="*/ 51676 h 109602"/>
                    <a:gd name="connsiteX10" fmla="*/ 31068 w 86718"/>
                    <a:gd name="connsiteY10" fmla="*/ 40583 h 109602"/>
                    <a:gd name="connsiteX11" fmla="*/ 21143 w 86718"/>
                    <a:gd name="connsiteY11" fmla="*/ 22119 h 109602"/>
                    <a:gd name="connsiteX12" fmla="*/ 42823 w 86718"/>
                    <a:gd name="connsiteY12" fmla="*/ 114 h 109602"/>
                    <a:gd name="connsiteX13" fmla="*/ 64503 w 86718"/>
                    <a:gd name="connsiteY13" fmla="*/ 22119 h 109602"/>
                    <a:gd name="connsiteX14" fmla="*/ 55325 w 86718"/>
                    <a:gd name="connsiteY14" fmla="*/ 40077 h 109602"/>
                    <a:gd name="connsiteX15" fmla="*/ 82918 w 86718"/>
                    <a:gd name="connsiteY15" fmla="*/ 51676 h 109602"/>
                    <a:gd name="connsiteX16" fmla="*/ 86917 w 86718"/>
                    <a:gd name="connsiteY16" fmla="*/ 61444 h 109602"/>
                    <a:gd name="connsiteX17" fmla="*/ 80076 w 86718"/>
                    <a:gd name="connsiteY17" fmla="*/ 66068 h 109602"/>
                    <a:gd name="connsiteX18" fmla="*/ 80076 w 86718"/>
                    <a:gd name="connsiteY18" fmla="*/ 66068 h 109602"/>
                    <a:gd name="connsiteX19" fmla="*/ 77245 w 86718"/>
                    <a:gd name="connsiteY19" fmla="*/ 65490 h 109602"/>
                    <a:gd name="connsiteX20" fmla="*/ 65261 w 86718"/>
                    <a:gd name="connsiteY20" fmla="*/ 60456 h 109602"/>
                    <a:gd name="connsiteX21" fmla="*/ 65261 w 86718"/>
                    <a:gd name="connsiteY21" fmla="*/ 89001 h 109602"/>
                    <a:gd name="connsiteX22" fmla="*/ 60371 w 86718"/>
                    <a:gd name="connsiteY22" fmla="*/ 93951 h 109602"/>
                    <a:gd name="connsiteX23" fmla="*/ 57963 w 86718"/>
                    <a:gd name="connsiteY23" fmla="*/ 93951 h 109602"/>
                    <a:gd name="connsiteX24" fmla="*/ 57963 w 86718"/>
                    <a:gd name="connsiteY24" fmla="*/ 105080 h 109602"/>
                    <a:gd name="connsiteX25" fmla="*/ 52434 w 86718"/>
                    <a:gd name="connsiteY25" fmla="*/ 110668 h 10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6718" h="109602">
                      <a:moveTo>
                        <a:pt x="34211" y="110668"/>
                      </a:moveTo>
                      <a:cubicBezTo>
                        <a:pt x="31143" y="110649"/>
                        <a:pt x="28670" y="108148"/>
                        <a:pt x="28683" y="105080"/>
                      </a:cubicBezTo>
                      <a:lnTo>
                        <a:pt x="28683" y="93951"/>
                      </a:lnTo>
                      <a:lnTo>
                        <a:pt x="27286" y="93951"/>
                      </a:lnTo>
                      <a:cubicBezTo>
                        <a:pt x="24570" y="93931"/>
                        <a:pt x="22382" y="91717"/>
                        <a:pt x="22396" y="89001"/>
                      </a:cubicBezTo>
                      <a:lnTo>
                        <a:pt x="22396" y="60456"/>
                      </a:lnTo>
                      <a:lnTo>
                        <a:pt x="10352" y="65490"/>
                      </a:lnTo>
                      <a:cubicBezTo>
                        <a:pt x="9457" y="65872"/>
                        <a:pt x="8494" y="66068"/>
                        <a:pt x="7521" y="66068"/>
                      </a:cubicBezTo>
                      <a:cubicBezTo>
                        <a:pt x="4509" y="66072"/>
                        <a:pt x="1799" y="64240"/>
                        <a:pt x="680" y="61444"/>
                      </a:cubicBezTo>
                      <a:cubicBezTo>
                        <a:pt x="-882" y="57642"/>
                        <a:pt x="899" y="53290"/>
                        <a:pt x="4679" y="51676"/>
                      </a:cubicBezTo>
                      <a:lnTo>
                        <a:pt x="31068" y="40583"/>
                      </a:lnTo>
                      <a:cubicBezTo>
                        <a:pt x="24849" y="36504"/>
                        <a:pt x="21115" y="29556"/>
                        <a:pt x="21143" y="22119"/>
                      </a:cubicBezTo>
                      <a:cubicBezTo>
                        <a:pt x="21090" y="10070"/>
                        <a:pt x="30775" y="240"/>
                        <a:pt x="42823" y="114"/>
                      </a:cubicBezTo>
                      <a:cubicBezTo>
                        <a:pt x="54874" y="233"/>
                        <a:pt x="64563" y="10068"/>
                        <a:pt x="64503" y="22119"/>
                      </a:cubicBezTo>
                      <a:cubicBezTo>
                        <a:pt x="64504" y="29231"/>
                        <a:pt x="61090" y="35912"/>
                        <a:pt x="55325" y="40077"/>
                      </a:cubicBezTo>
                      <a:lnTo>
                        <a:pt x="82918" y="51676"/>
                      </a:lnTo>
                      <a:cubicBezTo>
                        <a:pt x="86698" y="53290"/>
                        <a:pt x="88479" y="57642"/>
                        <a:pt x="86917" y="61444"/>
                      </a:cubicBezTo>
                      <a:cubicBezTo>
                        <a:pt x="85798" y="64240"/>
                        <a:pt x="83088" y="66072"/>
                        <a:pt x="80076" y="66068"/>
                      </a:cubicBezTo>
                      <a:lnTo>
                        <a:pt x="80076" y="66068"/>
                      </a:lnTo>
                      <a:cubicBezTo>
                        <a:pt x="79103" y="66068"/>
                        <a:pt x="78140" y="65872"/>
                        <a:pt x="77245" y="65490"/>
                      </a:cubicBezTo>
                      <a:lnTo>
                        <a:pt x="65261" y="60456"/>
                      </a:lnTo>
                      <a:lnTo>
                        <a:pt x="65261" y="89001"/>
                      </a:lnTo>
                      <a:cubicBezTo>
                        <a:pt x="65275" y="91717"/>
                        <a:pt x="63087" y="93931"/>
                        <a:pt x="60371" y="93951"/>
                      </a:cubicBezTo>
                      <a:lnTo>
                        <a:pt x="57963" y="93951"/>
                      </a:lnTo>
                      <a:lnTo>
                        <a:pt x="57963" y="105080"/>
                      </a:lnTo>
                      <a:cubicBezTo>
                        <a:pt x="57976" y="108148"/>
                        <a:pt x="55503" y="110649"/>
                        <a:pt x="52434" y="110668"/>
                      </a:cubicBezTo>
                      <a:close/>
                    </a:path>
                  </a:pathLst>
                </a:custGeom>
                <a:solidFill>
                  <a:schemeClr val="accent5"/>
                </a:solidFill>
                <a:ln w="1203" cap="flat">
                  <a:noFill/>
                  <a:prstDash val="solid"/>
                  <a:miter/>
                </a:ln>
              </p:spPr>
              <p:txBody>
                <a:bodyPr rtlCol="0" anchor="ctr"/>
                <a:lstStyle/>
                <a:p>
                  <a:endParaRPr lang="en-AU" dirty="0"/>
                </a:p>
              </p:txBody>
            </p:sp>
            <p:sp>
              <p:nvSpPr>
                <p:cNvPr id="119" name="Freeform: Shape 118">
                  <a:extLst>
                    <a:ext uri="{FF2B5EF4-FFF2-40B4-BE49-F238E27FC236}">
                      <a16:creationId xmlns:a16="http://schemas.microsoft.com/office/drawing/2014/main" id="{E8BEF351-D171-4DF9-9957-DEC9B48245C3}"/>
                    </a:ext>
                  </a:extLst>
                </p:cNvPr>
                <p:cNvSpPr/>
                <p:nvPr/>
              </p:nvSpPr>
              <p:spPr>
                <a:xfrm>
                  <a:off x="5581258" y="660887"/>
                  <a:ext cx="89127" cy="113216"/>
                </a:xfrm>
                <a:custGeom>
                  <a:avLst/>
                  <a:gdLst>
                    <a:gd name="connsiteX0" fmla="*/ 44125 w 89127"/>
                    <a:gd name="connsiteY0" fmla="*/ 2511 h 113216"/>
                    <a:gd name="connsiteX1" fmla="*/ 64600 w 89127"/>
                    <a:gd name="connsiteY1" fmla="*/ 23311 h 113216"/>
                    <a:gd name="connsiteX2" fmla="*/ 54146 w 89127"/>
                    <a:gd name="connsiteY2" fmla="*/ 41378 h 113216"/>
                    <a:gd name="connsiteX3" fmla="*/ 54845 w 89127"/>
                    <a:gd name="connsiteY3" fmla="*/ 41884 h 113216"/>
                    <a:gd name="connsiteX4" fmla="*/ 55880 w 89127"/>
                    <a:gd name="connsiteY4" fmla="*/ 42209 h 113216"/>
                    <a:gd name="connsiteX5" fmla="*/ 83763 w 89127"/>
                    <a:gd name="connsiteY5" fmla="*/ 53916 h 113216"/>
                    <a:gd name="connsiteX6" fmla="*/ 87111 w 89127"/>
                    <a:gd name="connsiteY6" fmla="*/ 62130 h 113216"/>
                    <a:gd name="connsiteX7" fmla="*/ 81378 w 89127"/>
                    <a:gd name="connsiteY7" fmla="*/ 65996 h 113216"/>
                    <a:gd name="connsiteX8" fmla="*/ 78969 w 89127"/>
                    <a:gd name="connsiteY8" fmla="*/ 65514 h 113216"/>
                    <a:gd name="connsiteX9" fmla="*/ 65311 w 89127"/>
                    <a:gd name="connsiteY9" fmla="*/ 59781 h 113216"/>
                    <a:gd name="connsiteX10" fmla="*/ 65311 w 89127"/>
                    <a:gd name="connsiteY10" fmla="*/ 90133 h 113216"/>
                    <a:gd name="connsiteX11" fmla="*/ 61638 w 89127"/>
                    <a:gd name="connsiteY11" fmla="*/ 93878 h 113216"/>
                    <a:gd name="connsiteX12" fmla="*/ 61626 w 89127"/>
                    <a:gd name="connsiteY12" fmla="*/ 93879 h 113216"/>
                    <a:gd name="connsiteX13" fmla="*/ 58012 w 89127"/>
                    <a:gd name="connsiteY13" fmla="*/ 93879 h 113216"/>
                    <a:gd name="connsiteX14" fmla="*/ 58012 w 89127"/>
                    <a:gd name="connsiteY14" fmla="*/ 106212 h 113216"/>
                    <a:gd name="connsiteX15" fmla="*/ 53688 w 89127"/>
                    <a:gd name="connsiteY15" fmla="*/ 110596 h 113216"/>
                    <a:gd name="connsiteX16" fmla="*/ 35393 w 89127"/>
                    <a:gd name="connsiteY16" fmla="*/ 110596 h 113216"/>
                    <a:gd name="connsiteX17" fmla="*/ 31069 w 89127"/>
                    <a:gd name="connsiteY17" fmla="*/ 106212 h 113216"/>
                    <a:gd name="connsiteX18" fmla="*/ 31069 w 89127"/>
                    <a:gd name="connsiteY18" fmla="*/ 93879 h 113216"/>
                    <a:gd name="connsiteX19" fmla="*/ 28468 w 89127"/>
                    <a:gd name="connsiteY19" fmla="*/ 93879 h 113216"/>
                    <a:gd name="connsiteX20" fmla="*/ 24782 w 89127"/>
                    <a:gd name="connsiteY20" fmla="*/ 90145 h 113216"/>
                    <a:gd name="connsiteX21" fmla="*/ 24782 w 89127"/>
                    <a:gd name="connsiteY21" fmla="*/ 90133 h 113216"/>
                    <a:gd name="connsiteX22" fmla="*/ 24782 w 89127"/>
                    <a:gd name="connsiteY22" fmla="*/ 59890 h 113216"/>
                    <a:gd name="connsiteX23" fmla="*/ 11136 w 89127"/>
                    <a:gd name="connsiteY23" fmla="*/ 65623 h 113216"/>
                    <a:gd name="connsiteX24" fmla="*/ 8727 w 89127"/>
                    <a:gd name="connsiteY24" fmla="*/ 66105 h 113216"/>
                    <a:gd name="connsiteX25" fmla="*/ 2994 w 89127"/>
                    <a:gd name="connsiteY25" fmla="*/ 62238 h 113216"/>
                    <a:gd name="connsiteX26" fmla="*/ 6342 w 89127"/>
                    <a:gd name="connsiteY26" fmla="*/ 54024 h 113216"/>
                    <a:gd name="connsiteX27" fmla="*/ 34225 w 89127"/>
                    <a:gd name="connsiteY27" fmla="*/ 42317 h 113216"/>
                    <a:gd name="connsiteX28" fmla="*/ 34321 w 89127"/>
                    <a:gd name="connsiteY28" fmla="*/ 42317 h 113216"/>
                    <a:gd name="connsiteX29" fmla="*/ 34791 w 89127"/>
                    <a:gd name="connsiteY29" fmla="*/ 41932 h 113216"/>
                    <a:gd name="connsiteX30" fmla="*/ 23554 w 89127"/>
                    <a:gd name="connsiteY30" fmla="*/ 23396 h 113216"/>
                    <a:gd name="connsiteX31" fmla="*/ 44029 w 89127"/>
                    <a:gd name="connsiteY31" fmla="*/ 2595 h 113216"/>
                    <a:gd name="connsiteX32" fmla="*/ 44029 w 89127"/>
                    <a:gd name="connsiteY32" fmla="*/ 186 h 113216"/>
                    <a:gd name="connsiteX33" fmla="*/ 21145 w 89127"/>
                    <a:gd name="connsiteY33" fmla="*/ 23396 h 113216"/>
                    <a:gd name="connsiteX34" fmla="*/ 29841 w 89127"/>
                    <a:gd name="connsiteY34" fmla="*/ 41583 h 113216"/>
                    <a:gd name="connsiteX35" fmla="*/ 5415 w 89127"/>
                    <a:gd name="connsiteY35" fmla="*/ 51844 h 113216"/>
                    <a:gd name="connsiteX36" fmla="*/ 766 w 89127"/>
                    <a:gd name="connsiteY36" fmla="*/ 63178 h 113216"/>
                    <a:gd name="connsiteX37" fmla="*/ 8727 w 89127"/>
                    <a:gd name="connsiteY37" fmla="*/ 68550 h 113216"/>
                    <a:gd name="connsiteX38" fmla="*/ 12027 w 89127"/>
                    <a:gd name="connsiteY38" fmla="*/ 67887 h 113216"/>
                    <a:gd name="connsiteX39" fmla="*/ 22337 w 89127"/>
                    <a:gd name="connsiteY39" fmla="*/ 63551 h 113216"/>
                    <a:gd name="connsiteX40" fmla="*/ 22337 w 89127"/>
                    <a:gd name="connsiteY40" fmla="*/ 90277 h 113216"/>
                    <a:gd name="connsiteX41" fmla="*/ 28432 w 89127"/>
                    <a:gd name="connsiteY41" fmla="*/ 96432 h 113216"/>
                    <a:gd name="connsiteX42" fmla="*/ 28624 w 89127"/>
                    <a:gd name="connsiteY42" fmla="*/ 96432 h 113216"/>
                    <a:gd name="connsiteX43" fmla="*/ 28624 w 89127"/>
                    <a:gd name="connsiteY43" fmla="*/ 106356 h 113216"/>
                    <a:gd name="connsiteX44" fmla="*/ 35357 w 89127"/>
                    <a:gd name="connsiteY44" fmla="*/ 113149 h 113216"/>
                    <a:gd name="connsiteX45" fmla="*/ 53761 w 89127"/>
                    <a:gd name="connsiteY45" fmla="*/ 113149 h 113216"/>
                    <a:gd name="connsiteX46" fmla="*/ 60493 w 89127"/>
                    <a:gd name="connsiteY46" fmla="*/ 106356 h 113216"/>
                    <a:gd name="connsiteX47" fmla="*/ 60493 w 89127"/>
                    <a:gd name="connsiteY47" fmla="*/ 96432 h 113216"/>
                    <a:gd name="connsiteX48" fmla="*/ 61698 w 89127"/>
                    <a:gd name="connsiteY48" fmla="*/ 96432 h 113216"/>
                    <a:gd name="connsiteX49" fmla="*/ 67792 w 89127"/>
                    <a:gd name="connsiteY49" fmla="*/ 90277 h 113216"/>
                    <a:gd name="connsiteX50" fmla="*/ 67792 w 89127"/>
                    <a:gd name="connsiteY50" fmla="*/ 63503 h 113216"/>
                    <a:gd name="connsiteX51" fmla="*/ 78102 w 89127"/>
                    <a:gd name="connsiteY51" fmla="*/ 67839 h 113216"/>
                    <a:gd name="connsiteX52" fmla="*/ 81402 w 89127"/>
                    <a:gd name="connsiteY52" fmla="*/ 68501 h 113216"/>
                    <a:gd name="connsiteX53" fmla="*/ 89363 w 89127"/>
                    <a:gd name="connsiteY53" fmla="*/ 63130 h 113216"/>
                    <a:gd name="connsiteX54" fmla="*/ 84714 w 89127"/>
                    <a:gd name="connsiteY54" fmla="*/ 51796 h 113216"/>
                    <a:gd name="connsiteX55" fmla="*/ 59000 w 89127"/>
                    <a:gd name="connsiteY55" fmla="*/ 40956 h 113216"/>
                    <a:gd name="connsiteX56" fmla="*/ 67033 w 89127"/>
                    <a:gd name="connsiteY56" fmla="*/ 23323 h 113216"/>
                    <a:gd name="connsiteX57" fmla="*/ 44149 w 89127"/>
                    <a:gd name="connsiteY57" fmla="*/ 114 h 11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9127" h="113216">
                      <a:moveTo>
                        <a:pt x="44125" y="2511"/>
                      </a:moveTo>
                      <a:cubicBezTo>
                        <a:pt x="55516" y="2617"/>
                        <a:pt x="64674" y="11920"/>
                        <a:pt x="64600" y="23311"/>
                      </a:cubicBezTo>
                      <a:cubicBezTo>
                        <a:pt x="64598" y="30770"/>
                        <a:pt x="60612" y="37659"/>
                        <a:pt x="54146" y="41378"/>
                      </a:cubicBezTo>
                      <a:cubicBezTo>
                        <a:pt x="54387" y="41522"/>
                        <a:pt x="54604" y="41727"/>
                        <a:pt x="54845" y="41884"/>
                      </a:cubicBezTo>
                      <a:cubicBezTo>
                        <a:pt x="55198" y="41963"/>
                        <a:pt x="55545" y="42072"/>
                        <a:pt x="55880" y="42209"/>
                      </a:cubicBezTo>
                      <a:lnTo>
                        <a:pt x="83763" y="53916"/>
                      </a:lnTo>
                      <a:cubicBezTo>
                        <a:pt x="86929" y="55285"/>
                        <a:pt x="88418" y="58937"/>
                        <a:pt x="87111" y="62130"/>
                      </a:cubicBezTo>
                      <a:cubicBezTo>
                        <a:pt x="86162" y="64463"/>
                        <a:pt x="83897" y="65991"/>
                        <a:pt x="81378" y="65996"/>
                      </a:cubicBezTo>
                      <a:cubicBezTo>
                        <a:pt x="80551" y="66001"/>
                        <a:pt x="79731" y="65837"/>
                        <a:pt x="78969" y="65514"/>
                      </a:cubicBezTo>
                      <a:lnTo>
                        <a:pt x="65311" y="59781"/>
                      </a:lnTo>
                      <a:lnTo>
                        <a:pt x="65311" y="90133"/>
                      </a:lnTo>
                      <a:cubicBezTo>
                        <a:pt x="65331" y="92182"/>
                        <a:pt x="63687" y="93858"/>
                        <a:pt x="61638" y="93878"/>
                      </a:cubicBezTo>
                      <a:cubicBezTo>
                        <a:pt x="61634" y="93878"/>
                        <a:pt x="61630" y="93878"/>
                        <a:pt x="61626" y="93879"/>
                      </a:cubicBezTo>
                      <a:lnTo>
                        <a:pt x="58012" y="93879"/>
                      </a:lnTo>
                      <a:lnTo>
                        <a:pt x="58012" y="106212"/>
                      </a:lnTo>
                      <a:cubicBezTo>
                        <a:pt x="58026" y="108615"/>
                        <a:pt x="56092" y="110576"/>
                        <a:pt x="53688" y="110596"/>
                      </a:cubicBezTo>
                      <a:lnTo>
                        <a:pt x="35393" y="110596"/>
                      </a:lnTo>
                      <a:cubicBezTo>
                        <a:pt x="32990" y="110576"/>
                        <a:pt x="31056" y="108615"/>
                        <a:pt x="31069" y="106212"/>
                      </a:cubicBezTo>
                      <a:lnTo>
                        <a:pt x="31069" y="93879"/>
                      </a:lnTo>
                      <a:lnTo>
                        <a:pt x="28468" y="93879"/>
                      </a:lnTo>
                      <a:cubicBezTo>
                        <a:pt x="26419" y="93865"/>
                        <a:pt x="24769" y="92194"/>
                        <a:pt x="24782" y="90145"/>
                      </a:cubicBezTo>
                      <a:cubicBezTo>
                        <a:pt x="24782" y="90141"/>
                        <a:pt x="24782" y="90137"/>
                        <a:pt x="24782" y="90133"/>
                      </a:cubicBezTo>
                      <a:lnTo>
                        <a:pt x="24782" y="59890"/>
                      </a:lnTo>
                      <a:lnTo>
                        <a:pt x="11136" y="65623"/>
                      </a:lnTo>
                      <a:cubicBezTo>
                        <a:pt x="10373" y="65943"/>
                        <a:pt x="9554" y="66107"/>
                        <a:pt x="8727" y="66105"/>
                      </a:cubicBezTo>
                      <a:cubicBezTo>
                        <a:pt x="6209" y="66096"/>
                        <a:pt x="3945" y="64570"/>
                        <a:pt x="2994" y="62238"/>
                      </a:cubicBezTo>
                      <a:cubicBezTo>
                        <a:pt x="1687" y="59045"/>
                        <a:pt x="3176" y="55394"/>
                        <a:pt x="6342" y="54024"/>
                      </a:cubicBezTo>
                      <a:lnTo>
                        <a:pt x="34225" y="42317"/>
                      </a:lnTo>
                      <a:lnTo>
                        <a:pt x="34321" y="42317"/>
                      </a:lnTo>
                      <a:cubicBezTo>
                        <a:pt x="34490" y="42197"/>
                        <a:pt x="34622" y="42052"/>
                        <a:pt x="34791" y="41932"/>
                      </a:cubicBezTo>
                      <a:cubicBezTo>
                        <a:pt x="27869" y="38345"/>
                        <a:pt x="23532" y="31191"/>
                        <a:pt x="23554" y="23396"/>
                      </a:cubicBezTo>
                      <a:cubicBezTo>
                        <a:pt x="23487" y="12007"/>
                        <a:pt x="32641" y="2708"/>
                        <a:pt x="44029" y="2595"/>
                      </a:cubicBezTo>
                      <a:moveTo>
                        <a:pt x="44029" y="186"/>
                      </a:moveTo>
                      <a:cubicBezTo>
                        <a:pt x="31316" y="312"/>
                        <a:pt x="21091" y="10682"/>
                        <a:pt x="21145" y="23396"/>
                      </a:cubicBezTo>
                      <a:cubicBezTo>
                        <a:pt x="21124" y="30466"/>
                        <a:pt x="24325" y="37160"/>
                        <a:pt x="29841" y="41583"/>
                      </a:cubicBezTo>
                      <a:lnTo>
                        <a:pt x="5415" y="51844"/>
                      </a:lnTo>
                      <a:cubicBezTo>
                        <a:pt x="1031" y="53719"/>
                        <a:pt x="-1039" y="58764"/>
                        <a:pt x="766" y="63178"/>
                      </a:cubicBezTo>
                      <a:cubicBezTo>
                        <a:pt x="2074" y="66426"/>
                        <a:pt x="5226" y="68552"/>
                        <a:pt x="8727" y="68550"/>
                      </a:cubicBezTo>
                      <a:cubicBezTo>
                        <a:pt x="9861" y="68553"/>
                        <a:pt x="10983" y="68328"/>
                        <a:pt x="12027" y="67887"/>
                      </a:cubicBezTo>
                      <a:lnTo>
                        <a:pt x="22337" y="63551"/>
                      </a:lnTo>
                      <a:lnTo>
                        <a:pt x="22337" y="90277"/>
                      </a:lnTo>
                      <a:cubicBezTo>
                        <a:pt x="22324" y="93659"/>
                        <a:pt x="25050" y="96412"/>
                        <a:pt x="28432" y="96432"/>
                      </a:cubicBezTo>
                      <a:lnTo>
                        <a:pt x="28624" y="96432"/>
                      </a:lnTo>
                      <a:lnTo>
                        <a:pt x="28624" y="106356"/>
                      </a:lnTo>
                      <a:cubicBezTo>
                        <a:pt x="28611" y="110090"/>
                        <a:pt x="31623" y="113129"/>
                        <a:pt x="35357" y="113149"/>
                      </a:cubicBezTo>
                      <a:lnTo>
                        <a:pt x="53761" y="113149"/>
                      </a:lnTo>
                      <a:cubicBezTo>
                        <a:pt x="57494" y="113130"/>
                        <a:pt x="60507" y="110090"/>
                        <a:pt x="60493" y="106356"/>
                      </a:cubicBezTo>
                      <a:lnTo>
                        <a:pt x="60493" y="96432"/>
                      </a:lnTo>
                      <a:lnTo>
                        <a:pt x="61698" y="96432"/>
                      </a:lnTo>
                      <a:cubicBezTo>
                        <a:pt x="65079" y="96412"/>
                        <a:pt x="67806" y="93659"/>
                        <a:pt x="67792" y="90277"/>
                      </a:cubicBezTo>
                      <a:lnTo>
                        <a:pt x="67792" y="63503"/>
                      </a:lnTo>
                      <a:lnTo>
                        <a:pt x="78102" y="67839"/>
                      </a:lnTo>
                      <a:cubicBezTo>
                        <a:pt x="79146" y="68279"/>
                        <a:pt x="80269" y="68505"/>
                        <a:pt x="81402" y="68501"/>
                      </a:cubicBezTo>
                      <a:cubicBezTo>
                        <a:pt x="84904" y="68504"/>
                        <a:pt x="88055" y="66378"/>
                        <a:pt x="89363" y="63130"/>
                      </a:cubicBezTo>
                      <a:cubicBezTo>
                        <a:pt x="91168" y="58716"/>
                        <a:pt x="89099" y="53671"/>
                        <a:pt x="84714" y="51796"/>
                      </a:cubicBezTo>
                      <a:lnTo>
                        <a:pt x="59000" y="40956"/>
                      </a:lnTo>
                      <a:cubicBezTo>
                        <a:pt x="64105" y="36519"/>
                        <a:pt x="67035" y="30087"/>
                        <a:pt x="67033" y="23323"/>
                      </a:cubicBezTo>
                      <a:cubicBezTo>
                        <a:pt x="67094" y="10607"/>
                        <a:pt x="56865" y="233"/>
                        <a:pt x="44149" y="114"/>
                      </a:cubicBezTo>
                      <a:close/>
                    </a:path>
                  </a:pathLst>
                </a:custGeom>
                <a:solidFill>
                  <a:srgbClr val="FFFFFF"/>
                </a:solidFill>
                <a:ln w="1203" cap="flat">
                  <a:noFill/>
                  <a:prstDash val="solid"/>
                  <a:miter/>
                </a:ln>
              </p:spPr>
              <p:txBody>
                <a:bodyPr rtlCol="0" anchor="ctr"/>
                <a:lstStyle/>
                <a:p>
                  <a:endParaRPr lang="en-AU" dirty="0"/>
                </a:p>
              </p:txBody>
            </p:sp>
            <p:sp>
              <p:nvSpPr>
                <p:cNvPr id="120" name="Freeform: Shape 119">
                  <a:extLst>
                    <a:ext uri="{FF2B5EF4-FFF2-40B4-BE49-F238E27FC236}">
                      <a16:creationId xmlns:a16="http://schemas.microsoft.com/office/drawing/2014/main" id="{4782A00D-9E4E-4512-B166-FA5333F4F739}"/>
                    </a:ext>
                  </a:extLst>
                </p:cNvPr>
                <p:cNvSpPr/>
                <p:nvPr/>
              </p:nvSpPr>
              <p:spPr>
                <a:xfrm>
                  <a:off x="5536181" y="662079"/>
                  <a:ext cx="86719" cy="109603"/>
                </a:xfrm>
                <a:custGeom>
                  <a:avLst/>
                  <a:gdLst>
                    <a:gd name="connsiteX0" fmla="*/ 34159 w 86718"/>
                    <a:gd name="connsiteY0" fmla="*/ 110668 h 109602"/>
                    <a:gd name="connsiteX1" fmla="*/ 28631 w 86718"/>
                    <a:gd name="connsiteY1" fmla="*/ 105080 h 109602"/>
                    <a:gd name="connsiteX2" fmla="*/ 28631 w 86718"/>
                    <a:gd name="connsiteY2" fmla="*/ 93951 h 109602"/>
                    <a:gd name="connsiteX3" fmla="*/ 27234 w 86718"/>
                    <a:gd name="connsiteY3" fmla="*/ 93951 h 109602"/>
                    <a:gd name="connsiteX4" fmla="*/ 22344 w 86718"/>
                    <a:gd name="connsiteY4" fmla="*/ 89001 h 109602"/>
                    <a:gd name="connsiteX5" fmla="*/ 22344 w 86718"/>
                    <a:gd name="connsiteY5" fmla="*/ 60456 h 109602"/>
                    <a:gd name="connsiteX6" fmla="*/ 10360 w 86718"/>
                    <a:gd name="connsiteY6" fmla="*/ 65490 h 109602"/>
                    <a:gd name="connsiteX7" fmla="*/ 7518 w 86718"/>
                    <a:gd name="connsiteY7" fmla="*/ 66068 h 109602"/>
                    <a:gd name="connsiteX8" fmla="*/ 676 w 86718"/>
                    <a:gd name="connsiteY8" fmla="*/ 61444 h 109602"/>
                    <a:gd name="connsiteX9" fmla="*/ 4675 w 86718"/>
                    <a:gd name="connsiteY9" fmla="*/ 51676 h 109602"/>
                    <a:gd name="connsiteX10" fmla="*/ 31076 w 86718"/>
                    <a:gd name="connsiteY10" fmla="*/ 40583 h 109602"/>
                    <a:gd name="connsiteX11" fmla="*/ 21152 w 86718"/>
                    <a:gd name="connsiteY11" fmla="*/ 22119 h 109602"/>
                    <a:gd name="connsiteX12" fmla="*/ 42831 w 86718"/>
                    <a:gd name="connsiteY12" fmla="*/ 114 h 109602"/>
                    <a:gd name="connsiteX13" fmla="*/ 64511 w 86718"/>
                    <a:gd name="connsiteY13" fmla="*/ 22119 h 109602"/>
                    <a:gd name="connsiteX14" fmla="*/ 55321 w 86718"/>
                    <a:gd name="connsiteY14" fmla="*/ 40077 h 109602"/>
                    <a:gd name="connsiteX15" fmla="*/ 82927 w 86718"/>
                    <a:gd name="connsiteY15" fmla="*/ 51676 h 109602"/>
                    <a:gd name="connsiteX16" fmla="*/ 86925 w 86718"/>
                    <a:gd name="connsiteY16" fmla="*/ 61444 h 109602"/>
                    <a:gd name="connsiteX17" fmla="*/ 80084 w 86718"/>
                    <a:gd name="connsiteY17" fmla="*/ 66068 h 109602"/>
                    <a:gd name="connsiteX18" fmla="*/ 80084 w 86718"/>
                    <a:gd name="connsiteY18" fmla="*/ 66068 h 109602"/>
                    <a:gd name="connsiteX19" fmla="*/ 77242 w 86718"/>
                    <a:gd name="connsiteY19" fmla="*/ 65490 h 109602"/>
                    <a:gd name="connsiteX20" fmla="*/ 65197 w 86718"/>
                    <a:gd name="connsiteY20" fmla="*/ 60456 h 109602"/>
                    <a:gd name="connsiteX21" fmla="*/ 65197 w 86718"/>
                    <a:gd name="connsiteY21" fmla="*/ 89001 h 109602"/>
                    <a:gd name="connsiteX22" fmla="*/ 60307 w 86718"/>
                    <a:gd name="connsiteY22" fmla="*/ 93951 h 109602"/>
                    <a:gd name="connsiteX23" fmla="*/ 57899 w 86718"/>
                    <a:gd name="connsiteY23" fmla="*/ 93951 h 109602"/>
                    <a:gd name="connsiteX24" fmla="*/ 57899 w 86718"/>
                    <a:gd name="connsiteY24" fmla="*/ 105080 h 109602"/>
                    <a:gd name="connsiteX25" fmla="*/ 52383 w 86718"/>
                    <a:gd name="connsiteY25" fmla="*/ 110668 h 109602"/>
                    <a:gd name="connsiteX26" fmla="*/ 52382 w 86718"/>
                    <a:gd name="connsiteY26" fmla="*/ 110668 h 10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718" h="109602">
                      <a:moveTo>
                        <a:pt x="34159" y="110668"/>
                      </a:moveTo>
                      <a:cubicBezTo>
                        <a:pt x="31091" y="110649"/>
                        <a:pt x="28618" y="108148"/>
                        <a:pt x="28631" y="105080"/>
                      </a:cubicBezTo>
                      <a:lnTo>
                        <a:pt x="28631" y="93951"/>
                      </a:lnTo>
                      <a:lnTo>
                        <a:pt x="27234" y="93951"/>
                      </a:lnTo>
                      <a:cubicBezTo>
                        <a:pt x="24518" y="93931"/>
                        <a:pt x="22331" y="91717"/>
                        <a:pt x="22344" y="89001"/>
                      </a:cubicBezTo>
                      <a:lnTo>
                        <a:pt x="22344" y="60456"/>
                      </a:lnTo>
                      <a:lnTo>
                        <a:pt x="10360" y="65490"/>
                      </a:lnTo>
                      <a:cubicBezTo>
                        <a:pt x="9461" y="65873"/>
                        <a:pt x="8494" y="66070"/>
                        <a:pt x="7518" y="66068"/>
                      </a:cubicBezTo>
                      <a:cubicBezTo>
                        <a:pt x="4508" y="66065"/>
                        <a:pt x="1801" y="64236"/>
                        <a:pt x="676" y="61444"/>
                      </a:cubicBezTo>
                      <a:cubicBezTo>
                        <a:pt x="-879" y="57642"/>
                        <a:pt x="901" y="53295"/>
                        <a:pt x="4675" y="51676"/>
                      </a:cubicBezTo>
                      <a:lnTo>
                        <a:pt x="31076" y="40583"/>
                      </a:lnTo>
                      <a:cubicBezTo>
                        <a:pt x="24854" y="36507"/>
                        <a:pt x="21119" y="29557"/>
                        <a:pt x="21152" y="22119"/>
                      </a:cubicBezTo>
                      <a:cubicBezTo>
                        <a:pt x="21091" y="10068"/>
                        <a:pt x="30781" y="233"/>
                        <a:pt x="42831" y="114"/>
                      </a:cubicBezTo>
                      <a:cubicBezTo>
                        <a:pt x="54879" y="240"/>
                        <a:pt x="64565" y="10070"/>
                        <a:pt x="64511" y="22119"/>
                      </a:cubicBezTo>
                      <a:cubicBezTo>
                        <a:pt x="64513" y="29234"/>
                        <a:pt x="61094" y="35917"/>
                        <a:pt x="55321" y="40077"/>
                      </a:cubicBezTo>
                      <a:lnTo>
                        <a:pt x="82927" y="51676"/>
                      </a:lnTo>
                      <a:cubicBezTo>
                        <a:pt x="86701" y="53295"/>
                        <a:pt x="88481" y="57642"/>
                        <a:pt x="86925" y="61444"/>
                      </a:cubicBezTo>
                      <a:cubicBezTo>
                        <a:pt x="85801" y="64236"/>
                        <a:pt x="83094" y="66066"/>
                        <a:pt x="80084" y="66068"/>
                      </a:cubicBezTo>
                      <a:lnTo>
                        <a:pt x="80084" y="66068"/>
                      </a:lnTo>
                      <a:cubicBezTo>
                        <a:pt x="79107" y="66070"/>
                        <a:pt x="78140" y="65873"/>
                        <a:pt x="77242" y="65490"/>
                      </a:cubicBezTo>
                      <a:lnTo>
                        <a:pt x="65197" y="60456"/>
                      </a:lnTo>
                      <a:lnTo>
                        <a:pt x="65197" y="89001"/>
                      </a:lnTo>
                      <a:cubicBezTo>
                        <a:pt x="65211" y="91717"/>
                        <a:pt x="63023" y="93931"/>
                        <a:pt x="60307" y="93951"/>
                      </a:cubicBezTo>
                      <a:lnTo>
                        <a:pt x="57899" y="93951"/>
                      </a:lnTo>
                      <a:lnTo>
                        <a:pt x="57899" y="105080"/>
                      </a:lnTo>
                      <a:cubicBezTo>
                        <a:pt x="57919" y="108146"/>
                        <a:pt x="55449" y="110648"/>
                        <a:pt x="52383" y="110668"/>
                      </a:cubicBezTo>
                      <a:cubicBezTo>
                        <a:pt x="52382" y="110668"/>
                        <a:pt x="52382" y="110668"/>
                        <a:pt x="52382" y="110668"/>
                      </a:cubicBezTo>
                      <a:close/>
                    </a:path>
                  </a:pathLst>
                </a:custGeom>
                <a:solidFill>
                  <a:schemeClr val="accent5"/>
                </a:solidFill>
                <a:ln w="1203" cap="flat">
                  <a:noFill/>
                  <a:prstDash val="solid"/>
                  <a:miter/>
                </a:ln>
              </p:spPr>
              <p:txBody>
                <a:bodyPr rtlCol="0" anchor="ctr"/>
                <a:lstStyle/>
                <a:p>
                  <a:endParaRPr lang="en-AU" dirty="0"/>
                </a:p>
              </p:txBody>
            </p:sp>
            <p:sp>
              <p:nvSpPr>
                <p:cNvPr id="121" name="Freeform: Shape 120">
                  <a:extLst>
                    <a:ext uri="{FF2B5EF4-FFF2-40B4-BE49-F238E27FC236}">
                      <a16:creationId xmlns:a16="http://schemas.microsoft.com/office/drawing/2014/main" id="{4B84C1FF-1530-4B83-A2C8-649BDA3B9CD6}"/>
                    </a:ext>
                  </a:extLst>
                </p:cNvPr>
                <p:cNvSpPr/>
                <p:nvPr/>
              </p:nvSpPr>
              <p:spPr>
                <a:xfrm>
                  <a:off x="5534837" y="660887"/>
                  <a:ext cx="89127" cy="113216"/>
                </a:xfrm>
                <a:custGeom>
                  <a:avLst/>
                  <a:gdLst>
                    <a:gd name="connsiteX0" fmla="*/ 44223 w 89127"/>
                    <a:gd name="connsiteY0" fmla="*/ 2511 h 113216"/>
                    <a:gd name="connsiteX1" fmla="*/ 64699 w 89127"/>
                    <a:gd name="connsiteY1" fmla="*/ 23311 h 113216"/>
                    <a:gd name="connsiteX2" fmla="*/ 54244 w 89127"/>
                    <a:gd name="connsiteY2" fmla="*/ 41378 h 113216"/>
                    <a:gd name="connsiteX3" fmla="*/ 54931 w 89127"/>
                    <a:gd name="connsiteY3" fmla="*/ 41884 h 113216"/>
                    <a:gd name="connsiteX4" fmla="*/ 55978 w 89127"/>
                    <a:gd name="connsiteY4" fmla="*/ 42209 h 113216"/>
                    <a:gd name="connsiteX5" fmla="*/ 83849 w 89127"/>
                    <a:gd name="connsiteY5" fmla="*/ 53916 h 113216"/>
                    <a:gd name="connsiteX6" fmla="*/ 87197 w 89127"/>
                    <a:gd name="connsiteY6" fmla="*/ 62130 h 113216"/>
                    <a:gd name="connsiteX7" fmla="*/ 81476 w 89127"/>
                    <a:gd name="connsiteY7" fmla="*/ 65996 h 113216"/>
                    <a:gd name="connsiteX8" fmla="*/ 79067 w 89127"/>
                    <a:gd name="connsiteY8" fmla="*/ 65514 h 113216"/>
                    <a:gd name="connsiteX9" fmla="*/ 65409 w 89127"/>
                    <a:gd name="connsiteY9" fmla="*/ 59781 h 113216"/>
                    <a:gd name="connsiteX10" fmla="*/ 65409 w 89127"/>
                    <a:gd name="connsiteY10" fmla="*/ 90133 h 113216"/>
                    <a:gd name="connsiteX11" fmla="*/ 61736 w 89127"/>
                    <a:gd name="connsiteY11" fmla="*/ 93878 h 113216"/>
                    <a:gd name="connsiteX12" fmla="*/ 61724 w 89127"/>
                    <a:gd name="connsiteY12" fmla="*/ 93879 h 113216"/>
                    <a:gd name="connsiteX13" fmla="*/ 58110 w 89127"/>
                    <a:gd name="connsiteY13" fmla="*/ 93879 h 113216"/>
                    <a:gd name="connsiteX14" fmla="*/ 58110 w 89127"/>
                    <a:gd name="connsiteY14" fmla="*/ 106212 h 113216"/>
                    <a:gd name="connsiteX15" fmla="*/ 53799 w 89127"/>
                    <a:gd name="connsiteY15" fmla="*/ 110596 h 113216"/>
                    <a:gd name="connsiteX16" fmla="*/ 53798 w 89127"/>
                    <a:gd name="connsiteY16" fmla="*/ 110596 h 113216"/>
                    <a:gd name="connsiteX17" fmla="*/ 35395 w 89127"/>
                    <a:gd name="connsiteY17" fmla="*/ 110596 h 113216"/>
                    <a:gd name="connsiteX18" fmla="*/ 31071 w 89127"/>
                    <a:gd name="connsiteY18" fmla="*/ 106224 h 113216"/>
                    <a:gd name="connsiteX19" fmla="*/ 31071 w 89127"/>
                    <a:gd name="connsiteY19" fmla="*/ 106212 h 113216"/>
                    <a:gd name="connsiteX20" fmla="*/ 31071 w 89127"/>
                    <a:gd name="connsiteY20" fmla="*/ 93879 h 113216"/>
                    <a:gd name="connsiteX21" fmla="*/ 28469 w 89127"/>
                    <a:gd name="connsiteY21" fmla="*/ 93879 h 113216"/>
                    <a:gd name="connsiteX22" fmla="*/ 24784 w 89127"/>
                    <a:gd name="connsiteY22" fmla="*/ 90145 h 113216"/>
                    <a:gd name="connsiteX23" fmla="*/ 24784 w 89127"/>
                    <a:gd name="connsiteY23" fmla="*/ 90133 h 113216"/>
                    <a:gd name="connsiteX24" fmla="*/ 24784 w 89127"/>
                    <a:gd name="connsiteY24" fmla="*/ 59890 h 113216"/>
                    <a:gd name="connsiteX25" fmla="*/ 11126 w 89127"/>
                    <a:gd name="connsiteY25" fmla="*/ 65623 h 113216"/>
                    <a:gd name="connsiteX26" fmla="*/ 8717 w 89127"/>
                    <a:gd name="connsiteY26" fmla="*/ 66105 h 113216"/>
                    <a:gd name="connsiteX27" fmla="*/ 2996 w 89127"/>
                    <a:gd name="connsiteY27" fmla="*/ 62238 h 113216"/>
                    <a:gd name="connsiteX28" fmla="*/ 6344 w 89127"/>
                    <a:gd name="connsiteY28" fmla="*/ 54024 h 113216"/>
                    <a:gd name="connsiteX29" fmla="*/ 34215 w 89127"/>
                    <a:gd name="connsiteY29" fmla="*/ 42317 h 113216"/>
                    <a:gd name="connsiteX30" fmla="*/ 34323 w 89127"/>
                    <a:gd name="connsiteY30" fmla="*/ 42317 h 113216"/>
                    <a:gd name="connsiteX31" fmla="*/ 34781 w 89127"/>
                    <a:gd name="connsiteY31" fmla="*/ 41932 h 113216"/>
                    <a:gd name="connsiteX32" fmla="*/ 23555 w 89127"/>
                    <a:gd name="connsiteY32" fmla="*/ 23396 h 113216"/>
                    <a:gd name="connsiteX33" fmla="*/ 44031 w 89127"/>
                    <a:gd name="connsiteY33" fmla="*/ 2595 h 113216"/>
                    <a:gd name="connsiteX34" fmla="*/ 44031 w 89127"/>
                    <a:gd name="connsiteY34" fmla="*/ 186 h 113216"/>
                    <a:gd name="connsiteX35" fmla="*/ 21147 w 89127"/>
                    <a:gd name="connsiteY35" fmla="*/ 23396 h 113216"/>
                    <a:gd name="connsiteX36" fmla="*/ 29830 w 89127"/>
                    <a:gd name="connsiteY36" fmla="*/ 41583 h 113216"/>
                    <a:gd name="connsiteX37" fmla="*/ 5405 w 89127"/>
                    <a:gd name="connsiteY37" fmla="*/ 51844 h 113216"/>
                    <a:gd name="connsiteX38" fmla="*/ 768 w 89127"/>
                    <a:gd name="connsiteY38" fmla="*/ 63178 h 113216"/>
                    <a:gd name="connsiteX39" fmla="*/ 8717 w 89127"/>
                    <a:gd name="connsiteY39" fmla="*/ 68550 h 113216"/>
                    <a:gd name="connsiteX40" fmla="*/ 12017 w 89127"/>
                    <a:gd name="connsiteY40" fmla="*/ 67887 h 113216"/>
                    <a:gd name="connsiteX41" fmla="*/ 22339 w 89127"/>
                    <a:gd name="connsiteY41" fmla="*/ 63551 h 113216"/>
                    <a:gd name="connsiteX42" fmla="*/ 22339 w 89127"/>
                    <a:gd name="connsiteY42" fmla="*/ 90277 h 113216"/>
                    <a:gd name="connsiteX43" fmla="*/ 28433 w 89127"/>
                    <a:gd name="connsiteY43" fmla="*/ 96432 h 113216"/>
                    <a:gd name="connsiteX44" fmla="*/ 28626 w 89127"/>
                    <a:gd name="connsiteY44" fmla="*/ 96432 h 113216"/>
                    <a:gd name="connsiteX45" fmla="*/ 28626 w 89127"/>
                    <a:gd name="connsiteY45" fmla="*/ 106356 h 113216"/>
                    <a:gd name="connsiteX46" fmla="*/ 35359 w 89127"/>
                    <a:gd name="connsiteY46" fmla="*/ 113149 h 113216"/>
                    <a:gd name="connsiteX47" fmla="*/ 53762 w 89127"/>
                    <a:gd name="connsiteY47" fmla="*/ 113149 h 113216"/>
                    <a:gd name="connsiteX48" fmla="*/ 60483 w 89127"/>
                    <a:gd name="connsiteY48" fmla="*/ 106357 h 113216"/>
                    <a:gd name="connsiteX49" fmla="*/ 60483 w 89127"/>
                    <a:gd name="connsiteY49" fmla="*/ 106356 h 113216"/>
                    <a:gd name="connsiteX50" fmla="*/ 60483 w 89127"/>
                    <a:gd name="connsiteY50" fmla="*/ 96432 h 113216"/>
                    <a:gd name="connsiteX51" fmla="*/ 61688 w 89127"/>
                    <a:gd name="connsiteY51" fmla="*/ 96432 h 113216"/>
                    <a:gd name="connsiteX52" fmla="*/ 67782 w 89127"/>
                    <a:gd name="connsiteY52" fmla="*/ 90277 h 113216"/>
                    <a:gd name="connsiteX53" fmla="*/ 67782 w 89127"/>
                    <a:gd name="connsiteY53" fmla="*/ 63503 h 113216"/>
                    <a:gd name="connsiteX54" fmla="*/ 78092 w 89127"/>
                    <a:gd name="connsiteY54" fmla="*/ 67839 h 113216"/>
                    <a:gd name="connsiteX55" fmla="*/ 81404 w 89127"/>
                    <a:gd name="connsiteY55" fmla="*/ 68501 h 113216"/>
                    <a:gd name="connsiteX56" fmla="*/ 89353 w 89127"/>
                    <a:gd name="connsiteY56" fmla="*/ 63130 h 113216"/>
                    <a:gd name="connsiteX57" fmla="*/ 84716 w 89127"/>
                    <a:gd name="connsiteY57" fmla="*/ 51796 h 113216"/>
                    <a:gd name="connsiteX58" fmla="*/ 58990 w 89127"/>
                    <a:gd name="connsiteY58" fmla="*/ 40956 h 113216"/>
                    <a:gd name="connsiteX59" fmla="*/ 67035 w 89127"/>
                    <a:gd name="connsiteY59" fmla="*/ 23323 h 113216"/>
                    <a:gd name="connsiteX60" fmla="*/ 44151 w 89127"/>
                    <a:gd name="connsiteY60" fmla="*/ 114 h 11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9127" h="113216">
                      <a:moveTo>
                        <a:pt x="44223" y="2511"/>
                      </a:moveTo>
                      <a:cubicBezTo>
                        <a:pt x="55614" y="2617"/>
                        <a:pt x="64772" y="11920"/>
                        <a:pt x="64699" y="23311"/>
                      </a:cubicBezTo>
                      <a:cubicBezTo>
                        <a:pt x="64691" y="30769"/>
                        <a:pt x="60706" y="37656"/>
                        <a:pt x="54244" y="41378"/>
                      </a:cubicBezTo>
                      <a:cubicBezTo>
                        <a:pt x="54485" y="41522"/>
                        <a:pt x="54690" y="41727"/>
                        <a:pt x="54931" y="41884"/>
                      </a:cubicBezTo>
                      <a:cubicBezTo>
                        <a:pt x="55288" y="41964"/>
                        <a:pt x="55638" y="42073"/>
                        <a:pt x="55978" y="42209"/>
                      </a:cubicBezTo>
                      <a:lnTo>
                        <a:pt x="83849" y="53916"/>
                      </a:lnTo>
                      <a:cubicBezTo>
                        <a:pt x="87020" y="55281"/>
                        <a:pt x="88511" y="58937"/>
                        <a:pt x="87197" y="62130"/>
                      </a:cubicBezTo>
                      <a:cubicBezTo>
                        <a:pt x="86253" y="64461"/>
                        <a:pt x="83992" y="65989"/>
                        <a:pt x="81476" y="65996"/>
                      </a:cubicBezTo>
                      <a:cubicBezTo>
                        <a:pt x="80649" y="66001"/>
                        <a:pt x="79829" y="65837"/>
                        <a:pt x="79067" y="65514"/>
                      </a:cubicBezTo>
                      <a:lnTo>
                        <a:pt x="65409" y="59781"/>
                      </a:lnTo>
                      <a:lnTo>
                        <a:pt x="65409" y="90133"/>
                      </a:lnTo>
                      <a:cubicBezTo>
                        <a:pt x="65429" y="92182"/>
                        <a:pt x="63785" y="93858"/>
                        <a:pt x="61736" y="93878"/>
                      </a:cubicBezTo>
                      <a:cubicBezTo>
                        <a:pt x="61732" y="93878"/>
                        <a:pt x="61728" y="93878"/>
                        <a:pt x="61724" y="93879"/>
                      </a:cubicBezTo>
                      <a:lnTo>
                        <a:pt x="58110" y="93879"/>
                      </a:lnTo>
                      <a:lnTo>
                        <a:pt x="58110" y="106212"/>
                      </a:lnTo>
                      <a:cubicBezTo>
                        <a:pt x="58130" y="108613"/>
                        <a:pt x="56200" y="110576"/>
                        <a:pt x="53799" y="110596"/>
                      </a:cubicBezTo>
                      <a:cubicBezTo>
                        <a:pt x="53799" y="110596"/>
                        <a:pt x="53799" y="110596"/>
                        <a:pt x="53798" y="110596"/>
                      </a:cubicBezTo>
                      <a:lnTo>
                        <a:pt x="35395" y="110596"/>
                      </a:lnTo>
                      <a:cubicBezTo>
                        <a:pt x="32994" y="110583"/>
                        <a:pt x="31058" y="108625"/>
                        <a:pt x="31071" y="106224"/>
                      </a:cubicBezTo>
                      <a:cubicBezTo>
                        <a:pt x="31071" y="106220"/>
                        <a:pt x="31071" y="106216"/>
                        <a:pt x="31071" y="106212"/>
                      </a:cubicBezTo>
                      <a:lnTo>
                        <a:pt x="31071" y="93879"/>
                      </a:lnTo>
                      <a:lnTo>
                        <a:pt x="28469" y="93879"/>
                      </a:lnTo>
                      <a:cubicBezTo>
                        <a:pt x="26421" y="93865"/>
                        <a:pt x="24771" y="92194"/>
                        <a:pt x="24784" y="90145"/>
                      </a:cubicBezTo>
                      <a:cubicBezTo>
                        <a:pt x="24784" y="90141"/>
                        <a:pt x="24784" y="90137"/>
                        <a:pt x="24784" y="90133"/>
                      </a:cubicBezTo>
                      <a:lnTo>
                        <a:pt x="24784" y="59890"/>
                      </a:lnTo>
                      <a:lnTo>
                        <a:pt x="11126" y="65623"/>
                      </a:lnTo>
                      <a:cubicBezTo>
                        <a:pt x="10364" y="65945"/>
                        <a:pt x="9544" y="66109"/>
                        <a:pt x="8717" y="66105"/>
                      </a:cubicBezTo>
                      <a:cubicBezTo>
                        <a:pt x="6201" y="66098"/>
                        <a:pt x="3940" y="64570"/>
                        <a:pt x="2996" y="62238"/>
                      </a:cubicBezTo>
                      <a:cubicBezTo>
                        <a:pt x="1682" y="59046"/>
                        <a:pt x="3173" y="55389"/>
                        <a:pt x="6344" y="54024"/>
                      </a:cubicBezTo>
                      <a:lnTo>
                        <a:pt x="34215" y="42317"/>
                      </a:lnTo>
                      <a:lnTo>
                        <a:pt x="34323" y="42317"/>
                      </a:lnTo>
                      <a:lnTo>
                        <a:pt x="34781" y="41932"/>
                      </a:lnTo>
                      <a:cubicBezTo>
                        <a:pt x="27862" y="38344"/>
                        <a:pt x="23529" y="31189"/>
                        <a:pt x="23555" y="23396"/>
                      </a:cubicBezTo>
                      <a:cubicBezTo>
                        <a:pt x="23482" y="12004"/>
                        <a:pt x="32640" y="2701"/>
                        <a:pt x="44031" y="2595"/>
                      </a:cubicBezTo>
                      <a:moveTo>
                        <a:pt x="44031" y="186"/>
                      </a:moveTo>
                      <a:cubicBezTo>
                        <a:pt x="31315" y="306"/>
                        <a:pt x="21086" y="10679"/>
                        <a:pt x="21147" y="23396"/>
                      </a:cubicBezTo>
                      <a:cubicBezTo>
                        <a:pt x="21121" y="30464"/>
                        <a:pt x="24317" y="37159"/>
                        <a:pt x="29830" y="41583"/>
                      </a:cubicBezTo>
                      <a:lnTo>
                        <a:pt x="5405" y="51844"/>
                      </a:lnTo>
                      <a:cubicBezTo>
                        <a:pt x="1025" y="53724"/>
                        <a:pt x="-1039" y="58768"/>
                        <a:pt x="768" y="63178"/>
                      </a:cubicBezTo>
                      <a:cubicBezTo>
                        <a:pt x="2074" y="66422"/>
                        <a:pt x="5220" y="68547"/>
                        <a:pt x="8717" y="68550"/>
                      </a:cubicBezTo>
                      <a:cubicBezTo>
                        <a:pt x="9850" y="68553"/>
                        <a:pt x="10973" y="68328"/>
                        <a:pt x="12017" y="67887"/>
                      </a:cubicBezTo>
                      <a:lnTo>
                        <a:pt x="22339" y="63551"/>
                      </a:lnTo>
                      <a:lnTo>
                        <a:pt x="22339" y="90277"/>
                      </a:lnTo>
                      <a:cubicBezTo>
                        <a:pt x="22326" y="93659"/>
                        <a:pt x="25052" y="96412"/>
                        <a:pt x="28433" y="96432"/>
                      </a:cubicBezTo>
                      <a:lnTo>
                        <a:pt x="28626" y="96432"/>
                      </a:lnTo>
                      <a:lnTo>
                        <a:pt x="28626" y="106356"/>
                      </a:lnTo>
                      <a:cubicBezTo>
                        <a:pt x="28613" y="110090"/>
                        <a:pt x="31625" y="113129"/>
                        <a:pt x="35359" y="113149"/>
                      </a:cubicBezTo>
                      <a:lnTo>
                        <a:pt x="53762" y="113149"/>
                      </a:lnTo>
                      <a:cubicBezTo>
                        <a:pt x="57494" y="113130"/>
                        <a:pt x="60503" y="110088"/>
                        <a:pt x="60483" y="106357"/>
                      </a:cubicBezTo>
                      <a:cubicBezTo>
                        <a:pt x="60483" y="106357"/>
                        <a:pt x="60483" y="106356"/>
                        <a:pt x="60483" y="106356"/>
                      </a:cubicBezTo>
                      <a:lnTo>
                        <a:pt x="60483" y="96432"/>
                      </a:lnTo>
                      <a:lnTo>
                        <a:pt x="61688" y="96432"/>
                      </a:lnTo>
                      <a:cubicBezTo>
                        <a:pt x="65069" y="96412"/>
                        <a:pt x="67795" y="93659"/>
                        <a:pt x="67782" y="90277"/>
                      </a:cubicBezTo>
                      <a:lnTo>
                        <a:pt x="67782" y="63503"/>
                      </a:lnTo>
                      <a:lnTo>
                        <a:pt x="78092" y="67839"/>
                      </a:lnTo>
                      <a:cubicBezTo>
                        <a:pt x="79140" y="68281"/>
                        <a:pt x="80267" y="68506"/>
                        <a:pt x="81404" y="68501"/>
                      </a:cubicBezTo>
                      <a:cubicBezTo>
                        <a:pt x="84901" y="68499"/>
                        <a:pt x="88047" y="66374"/>
                        <a:pt x="89353" y="63130"/>
                      </a:cubicBezTo>
                      <a:cubicBezTo>
                        <a:pt x="91159" y="58719"/>
                        <a:pt x="89096" y="53676"/>
                        <a:pt x="84716" y="51796"/>
                      </a:cubicBezTo>
                      <a:lnTo>
                        <a:pt x="58990" y="40956"/>
                      </a:lnTo>
                      <a:cubicBezTo>
                        <a:pt x="64102" y="36523"/>
                        <a:pt x="67037" y="30090"/>
                        <a:pt x="67035" y="23323"/>
                      </a:cubicBezTo>
                      <a:cubicBezTo>
                        <a:pt x="67089" y="10610"/>
                        <a:pt x="56864" y="240"/>
                        <a:pt x="44151" y="114"/>
                      </a:cubicBezTo>
                      <a:close/>
                    </a:path>
                  </a:pathLst>
                </a:custGeom>
                <a:solidFill>
                  <a:srgbClr val="FFFFFF"/>
                </a:solidFill>
                <a:ln w="1203" cap="flat">
                  <a:noFill/>
                  <a:prstDash val="solid"/>
                  <a:miter/>
                </a:ln>
              </p:spPr>
              <p:txBody>
                <a:bodyPr rtlCol="0" anchor="ctr"/>
                <a:lstStyle/>
                <a:p>
                  <a:endParaRPr lang="en-AU" dirty="0"/>
                </a:p>
              </p:txBody>
            </p:sp>
          </p:grpSp>
        </p:grpSp>
        <p:grpSp>
          <p:nvGrpSpPr>
            <p:cNvPr id="2" name="Group 1">
              <a:extLst>
                <a:ext uri="{FF2B5EF4-FFF2-40B4-BE49-F238E27FC236}">
                  <a16:creationId xmlns:a16="http://schemas.microsoft.com/office/drawing/2014/main" id="{BF6D5DAA-5090-40C2-9CCE-6EEC9E2272E8}"/>
                </a:ext>
              </a:extLst>
            </p:cNvPr>
            <p:cNvGrpSpPr/>
            <p:nvPr/>
          </p:nvGrpSpPr>
          <p:grpSpPr>
            <a:xfrm>
              <a:off x="3918691" y="2487990"/>
              <a:ext cx="4126061" cy="1352519"/>
              <a:chOff x="3982399" y="2500022"/>
              <a:chExt cx="4126061" cy="1352519"/>
            </a:xfrm>
          </p:grpSpPr>
          <p:sp>
            <p:nvSpPr>
              <p:cNvPr id="81" name="Text Placeholder 93">
                <a:extLst>
                  <a:ext uri="{FF2B5EF4-FFF2-40B4-BE49-F238E27FC236}">
                    <a16:creationId xmlns:a16="http://schemas.microsoft.com/office/drawing/2014/main" id="{2E159F9F-7BD6-4BA2-B09B-29D0D4098B5B}"/>
                  </a:ext>
                </a:extLst>
              </p:cNvPr>
              <p:cNvSpPr txBox="1">
                <a:spLocks/>
              </p:cNvSpPr>
              <p:nvPr/>
            </p:nvSpPr>
            <p:spPr>
              <a:xfrm>
                <a:off x="3982399" y="3510590"/>
                <a:ext cx="4126061" cy="3419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200" b="1" dirty="0">
                    <a:solidFill>
                      <a:srgbClr val="004751"/>
                    </a:solidFill>
                  </a:rPr>
                  <a:t>SOLIDARITY</a:t>
                </a:r>
                <a:endParaRPr lang="en-GB" sz="1400" b="1" dirty="0">
                  <a:solidFill>
                    <a:srgbClr val="004751"/>
                  </a:solidFill>
                </a:endParaRPr>
              </a:p>
            </p:txBody>
          </p:sp>
          <p:grpSp>
            <p:nvGrpSpPr>
              <p:cNvPr id="82" name="Group 81">
                <a:extLst>
                  <a:ext uri="{FF2B5EF4-FFF2-40B4-BE49-F238E27FC236}">
                    <a16:creationId xmlns:a16="http://schemas.microsoft.com/office/drawing/2014/main" id="{73617AF1-4F39-41E4-85B2-EEDEE5E18F90}"/>
                  </a:ext>
                </a:extLst>
              </p:cNvPr>
              <p:cNvGrpSpPr>
                <a:grpSpLocks noChangeAspect="1"/>
              </p:cNvGrpSpPr>
              <p:nvPr/>
            </p:nvGrpSpPr>
            <p:grpSpPr>
              <a:xfrm>
                <a:off x="5516503" y="2500022"/>
                <a:ext cx="1057854" cy="916902"/>
                <a:chOff x="7102772" y="578502"/>
                <a:chExt cx="337217" cy="292285"/>
              </a:xfrm>
              <a:solidFill>
                <a:srgbClr val="762000"/>
              </a:solidFill>
            </p:grpSpPr>
            <p:sp>
              <p:nvSpPr>
                <p:cNvPr id="110" name="Freeform: Shape 109">
                  <a:extLst>
                    <a:ext uri="{FF2B5EF4-FFF2-40B4-BE49-F238E27FC236}">
                      <a16:creationId xmlns:a16="http://schemas.microsoft.com/office/drawing/2014/main" id="{F931C463-91C1-418E-8769-4324D4F8A584}"/>
                    </a:ext>
                  </a:extLst>
                </p:cNvPr>
                <p:cNvSpPr/>
                <p:nvPr/>
              </p:nvSpPr>
              <p:spPr>
                <a:xfrm>
                  <a:off x="7279800" y="640742"/>
                  <a:ext cx="160189" cy="230045"/>
                </a:xfrm>
                <a:custGeom>
                  <a:avLst/>
                  <a:gdLst>
                    <a:gd name="connsiteX0" fmla="*/ 147211 w 160188"/>
                    <a:gd name="connsiteY0" fmla="*/ 265 h 230045"/>
                    <a:gd name="connsiteX1" fmla="*/ 128398 w 160188"/>
                    <a:gd name="connsiteY1" fmla="*/ 15236 h 230045"/>
                    <a:gd name="connsiteX2" fmla="*/ 122520 w 160188"/>
                    <a:gd name="connsiteY2" fmla="*/ 38879 h 230045"/>
                    <a:gd name="connsiteX3" fmla="*/ 114089 w 160188"/>
                    <a:gd name="connsiteY3" fmla="*/ 72603 h 230045"/>
                    <a:gd name="connsiteX4" fmla="*/ 115594 w 160188"/>
                    <a:gd name="connsiteY4" fmla="*/ 81648 h 230045"/>
                    <a:gd name="connsiteX5" fmla="*/ 118244 w 160188"/>
                    <a:gd name="connsiteY5" fmla="*/ 89766 h 230045"/>
                    <a:gd name="connsiteX6" fmla="*/ 110813 w 160188"/>
                    <a:gd name="connsiteY6" fmla="*/ 105099 h 230045"/>
                    <a:gd name="connsiteX7" fmla="*/ 109934 w 160188"/>
                    <a:gd name="connsiteY7" fmla="*/ 105930 h 230045"/>
                    <a:gd name="connsiteX8" fmla="*/ 70766 w 160188"/>
                    <a:gd name="connsiteY8" fmla="*/ 144688 h 230045"/>
                    <a:gd name="connsiteX9" fmla="*/ 66695 w 160188"/>
                    <a:gd name="connsiteY9" fmla="*/ 144917 h 230045"/>
                    <a:gd name="connsiteX10" fmla="*/ 66141 w 160188"/>
                    <a:gd name="connsiteY10" fmla="*/ 141711 h 230045"/>
                    <a:gd name="connsiteX11" fmla="*/ 66442 w 160188"/>
                    <a:gd name="connsiteY11" fmla="*/ 141364 h 230045"/>
                    <a:gd name="connsiteX12" fmla="*/ 105754 w 160188"/>
                    <a:gd name="connsiteY12" fmla="*/ 102485 h 230045"/>
                    <a:gd name="connsiteX13" fmla="*/ 112487 w 160188"/>
                    <a:gd name="connsiteY13" fmla="*/ 89766 h 230045"/>
                    <a:gd name="connsiteX14" fmla="*/ 106898 w 160188"/>
                    <a:gd name="connsiteY14" fmla="*/ 79167 h 230045"/>
                    <a:gd name="connsiteX15" fmla="*/ 92108 w 160188"/>
                    <a:gd name="connsiteY15" fmla="*/ 75024 h 230045"/>
                    <a:gd name="connsiteX16" fmla="*/ 76451 w 160188"/>
                    <a:gd name="connsiteY16" fmla="*/ 85864 h 230045"/>
                    <a:gd name="connsiteX17" fmla="*/ 35115 w 160188"/>
                    <a:gd name="connsiteY17" fmla="*/ 126814 h 230045"/>
                    <a:gd name="connsiteX18" fmla="*/ 25708 w 160188"/>
                    <a:gd name="connsiteY18" fmla="*/ 134944 h 230045"/>
                    <a:gd name="connsiteX19" fmla="*/ 6678 w 160188"/>
                    <a:gd name="connsiteY19" fmla="*/ 153240 h 230045"/>
                    <a:gd name="connsiteX20" fmla="*/ 114 w 160188"/>
                    <a:gd name="connsiteY20" fmla="*/ 176967 h 230045"/>
                    <a:gd name="connsiteX21" fmla="*/ 620 w 160188"/>
                    <a:gd name="connsiteY21" fmla="*/ 218628 h 230045"/>
                    <a:gd name="connsiteX22" fmla="*/ 12267 w 160188"/>
                    <a:gd name="connsiteY22" fmla="*/ 230154 h 230045"/>
                    <a:gd name="connsiteX23" fmla="*/ 48123 w 160188"/>
                    <a:gd name="connsiteY23" fmla="*/ 230154 h 230045"/>
                    <a:gd name="connsiteX24" fmla="*/ 59806 w 160188"/>
                    <a:gd name="connsiteY24" fmla="*/ 218496 h 230045"/>
                    <a:gd name="connsiteX25" fmla="*/ 59805 w 160188"/>
                    <a:gd name="connsiteY25" fmla="*/ 218375 h 230045"/>
                    <a:gd name="connsiteX26" fmla="*/ 59805 w 160188"/>
                    <a:gd name="connsiteY26" fmla="*/ 213822 h 230045"/>
                    <a:gd name="connsiteX27" fmla="*/ 73054 w 160188"/>
                    <a:gd name="connsiteY27" fmla="*/ 182832 h 230045"/>
                    <a:gd name="connsiteX28" fmla="*/ 127494 w 160188"/>
                    <a:gd name="connsiteY28" fmla="*/ 128958 h 230045"/>
                    <a:gd name="connsiteX29" fmla="*/ 133589 w 160188"/>
                    <a:gd name="connsiteY29" fmla="*/ 118672 h 230045"/>
                    <a:gd name="connsiteX30" fmla="*/ 160230 w 160188"/>
                    <a:gd name="connsiteY30" fmla="*/ 15706 h 230045"/>
                    <a:gd name="connsiteX31" fmla="*/ 147211 w 160188"/>
                    <a:gd name="connsiteY31" fmla="*/ 265 h 23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0188" h="230045">
                      <a:moveTo>
                        <a:pt x="147211" y="265"/>
                      </a:moveTo>
                      <a:cubicBezTo>
                        <a:pt x="134058" y="-1252"/>
                        <a:pt x="129783" y="8998"/>
                        <a:pt x="128398" y="15236"/>
                      </a:cubicBezTo>
                      <a:cubicBezTo>
                        <a:pt x="127518" y="19175"/>
                        <a:pt x="125314" y="27859"/>
                        <a:pt x="122520" y="38879"/>
                      </a:cubicBezTo>
                      <a:cubicBezTo>
                        <a:pt x="119942" y="49009"/>
                        <a:pt x="116847" y="61197"/>
                        <a:pt x="114089" y="72603"/>
                      </a:cubicBezTo>
                      <a:cubicBezTo>
                        <a:pt x="113290" y="75696"/>
                        <a:pt x="113837" y="78982"/>
                        <a:pt x="115594" y="81648"/>
                      </a:cubicBezTo>
                      <a:cubicBezTo>
                        <a:pt x="117285" y="84021"/>
                        <a:pt x="118209" y="86853"/>
                        <a:pt x="118244" y="89766"/>
                      </a:cubicBezTo>
                      <a:cubicBezTo>
                        <a:pt x="118244" y="96993"/>
                        <a:pt x="112981" y="103015"/>
                        <a:pt x="110813" y="105099"/>
                      </a:cubicBezTo>
                      <a:cubicBezTo>
                        <a:pt x="110319" y="105592"/>
                        <a:pt x="109994" y="105881"/>
                        <a:pt x="109934" y="105930"/>
                      </a:cubicBezTo>
                      <a:lnTo>
                        <a:pt x="70766" y="144688"/>
                      </a:lnTo>
                      <a:cubicBezTo>
                        <a:pt x="69643" y="145739"/>
                        <a:pt x="67928" y="145835"/>
                        <a:pt x="66695" y="144917"/>
                      </a:cubicBezTo>
                      <a:cubicBezTo>
                        <a:pt x="65657" y="144185"/>
                        <a:pt x="65408" y="142749"/>
                        <a:pt x="66141" y="141711"/>
                      </a:cubicBezTo>
                      <a:cubicBezTo>
                        <a:pt x="66229" y="141586"/>
                        <a:pt x="66330" y="141469"/>
                        <a:pt x="66442" y="141364"/>
                      </a:cubicBezTo>
                      <a:lnTo>
                        <a:pt x="105754" y="102485"/>
                      </a:lnTo>
                      <a:cubicBezTo>
                        <a:pt x="105947" y="102292"/>
                        <a:pt x="112559" y="96463"/>
                        <a:pt x="112487" y="89766"/>
                      </a:cubicBezTo>
                      <a:cubicBezTo>
                        <a:pt x="112487" y="86538"/>
                        <a:pt x="110078" y="81853"/>
                        <a:pt x="106898" y="79167"/>
                      </a:cubicBezTo>
                      <a:cubicBezTo>
                        <a:pt x="102081" y="75554"/>
                        <a:pt x="96685" y="73290"/>
                        <a:pt x="92108" y="75024"/>
                      </a:cubicBezTo>
                      <a:cubicBezTo>
                        <a:pt x="84882" y="77770"/>
                        <a:pt x="81967" y="80360"/>
                        <a:pt x="76451" y="85864"/>
                      </a:cubicBezTo>
                      <a:lnTo>
                        <a:pt x="35115" y="126814"/>
                      </a:lnTo>
                      <a:cubicBezTo>
                        <a:pt x="32549" y="129344"/>
                        <a:pt x="29225" y="132066"/>
                        <a:pt x="25708" y="134944"/>
                      </a:cubicBezTo>
                      <a:cubicBezTo>
                        <a:pt x="19168" y="140280"/>
                        <a:pt x="11749" y="146338"/>
                        <a:pt x="6678" y="153240"/>
                      </a:cubicBezTo>
                      <a:cubicBezTo>
                        <a:pt x="126" y="162152"/>
                        <a:pt x="114" y="176822"/>
                        <a:pt x="114" y="176967"/>
                      </a:cubicBezTo>
                      <a:lnTo>
                        <a:pt x="620" y="218628"/>
                      </a:lnTo>
                      <a:cubicBezTo>
                        <a:pt x="693" y="225010"/>
                        <a:pt x="5884" y="230148"/>
                        <a:pt x="12267" y="230154"/>
                      </a:cubicBezTo>
                      <a:lnTo>
                        <a:pt x="48123" y="230154"/>
                      </a:lnTo>
                      <a:cubicBezTo>
                        <a:pt x="54568" y="230161"/>
                        <a:pt x="59799" y="224942"/>
                        <a:pt x="59806" y="218496"/>
                      </a:cubicBezTo>
                      <a:cubicBezTo>
                        <a:pt x="59806" y="218456"/>
                        <a:pt x="59806" y="218415"/>
                        <a:pt x="59805" y="218375"/>
                      </a:cubicBezTo>
                      <a:lnTo>
                        <a:pt x="59805" y="213822"/>
                      </a:lnTo>
                      <a:cubicBezTo>
                        <a:pt x="59815" y="202118"/>
                        <a:pt x="64600" y="190926"/>
                        <a:pt x="73054" y="182832"/>
                      </a:cubicBezTo>
                      <a:lnTo>
                        <a:pt x="127494" y="128958"/>
                      </a:lnTo>
                      <a:cubicBezTo>
                        <a:pt x="130398" y="126128"/>
                        <a:pt x="132501" y="122579"/>
                        <a:pt x="133589" y="118672"/>
                      </a:cubicBezTo>
                      <a:cubicBezTo>
                        <a:pt x="139611" y="96403"/>
                        <a:pt x="159195" y="23137"/>
                        <a:pt x="160230" y="15706"/>
                      </a:cubicBezTo>
                      <a:cubicBezTo>
                        <a:pt x="161266" y="8275"/>
                        <a:pt x="155425" y="1205"/>
                        <a:pt x="147211" y="265"/>
                      </a:cubicBezTo>
                      <a:close/>
                    </a:path>
                  </a:pathLst>
                </a:custGeom>
                <a:grpFill/>
                <a:ln w="1203" cap="flat">
                  <a:noFill/>
                  <a:prstDash val="solid"/>
                  <a:miter/>
                </a:ln>
              </p:spPr>
              <p:txBody>
                <a:bodyPr rtlCol="0" anchor="ctr"/>
                <a:lstStyle/>
                <a:p>
                  <a:endParaRPr lang="en-AU" dirty="0"/>
                </a:p>
              </p:txBody>
            </p:sp>
            <p:sp>
              <p:nvSpPr>
                <p:cNvPr id="111" name="Freeform: Shape 110">
                  <a:extLst>
                    <a:ext uri="{FF2B5EF4-FFF2-40B4-BE49-F238E27FC236}">
                      <a16:creationId xmlns:a16="http://schemas.microsoft.com/office/drawing/2014/main" id="{43CEBB2C-A9A5-4C8D-9D46-FEEA57305CD0}"/>
                    </a:ext>
                  </a:extLst>
                </p:cNvPr>
                <p:cNvSpPr/>
                <p:nvPr/>
              </p:nvSpPr>
              <p:spPr>
                <a:xfrm>
                  <a:off x="7102772" y="640742"/>
                  <a:ext cx="160189" cy="230045"/>
                </a:xfrm>
                <a:custGeom>
                  <a:avLst/>
                  <a:gdLst>
                    <a:gd name="connsiteX0" fmla="*/ 13232 w 160188"/>
                    <a:gd name="connsiteY0" fmla="*/ 265 h 230045"/>
                    <a:gd name="connsiteX1" fmla="*/ 32057 w 160188"/>
                    <a:gd name="connsiteY1" fmla="*/ 15236 h 230045"/>
                    <a:gd name="connsiteX2" fmla="*/ 37922 w 160188"/>
                    <a:gd name="connsiteY2" fmla="*/ 38879 h 230045"/>
                    <a:gd name="connsiteX3" fmla="*/ 46353 w 160188"/>
                    <a:gd name="connsiteY3" fmla="*/ 72603 h 230045"/>
                    <a:gd name="connsiteX4" fmla="*/ 44836 w 160188"/>
                    <a:gd name="connsiteY4" fmla="*/ 81648 h 230045"/>
                    <a:gd name="connsiteX5" fmla="*/ 42186 w 160188"/>
                    <a:gd name="connsiteY5" fmla="*/ 89766 h 230045"/>
                    <a:gd name="connsiteX6" fmla="*/ 49617 w 160188"/>
                    <a:gd name="connsiteY6" fmla="*/ 105099 h 230045"/>
                    <a:gd name="connsiteX7" fmla="*/ 50497 w 160188"/>
                    <a:gd name="connsiteY7" fmla="*/ 105930 h 230045"/>
                    <a:gd name="connsiteX8" fmla="*/ 89677 w 160188"/>
                    <a:gd name="connsiteY8" fmla="*/ 144688 h 230045"/>
                    <a:gd name="connsiteX9" fmla="*/ 93735 w 160188"/>
                    <a:gd name="connsiteY9" fmla="*/ 144917 h 230045"/>
                    <a:gd name="connsiteX10" fmla="*/ 94289 w 160188"/>
                    <a:gd name="connsiteY10" fmla="*/ 141711 h 230045"/>
                    <a:gd name="connsiteX11" fmla="*/ 93988 w 160188"/>
                    <a:gd name="connsiteY11" fmla="*/ 141364 h 230045"/>
                    <a:gd name="connsiteX12" fmla="*/ 54688 w 160188"/>
                    <a:gd name="connsiteY12" fmla="*/ 102485 h 230045"/>
                    <a:gd name="connsiteX13" fmla="*/ 47943 w 160188"/>
                    <a:gd name="connsiteY13" fmla="*/ 89766 h 230045"/>
                    <a:gd name="connsiteX14" fmla="*/ 53544 w 160188"/>
                    <a:gd name="connsiteY14" fmla="*/ 79167 h 230045"/>
                    <a:gd name="connsiteX15" fmla="*/ 68322 w 160188"/>
                    <a:gd name="connsiteY15" fmla="*/ 75024 h 230045"/>
                    <a:gd name="connsiteX16" fmla="*/ 83980 w 160188"/>
                    <a:gd name="connsiteY16" fmla="*/ 85864 h 230045"/>
                    <a:gd name="connsiteX17" fmla="*/ 125315 w 160188"/>
                    <a:gd name="connsiteY17" fmla="*/ 126814 h 230045"/>
                    <a:gd name="connsiteX18" fmla="*/ 134722 w 160188"/>
                    <a:gd name="connsiteY18" fmla="*/ 134944 h 230045"/>
                    <a:gd name="connsiteX19" fmla="*/ 153752 w 160188"/>
                    <a:gd name="connsiteY19" fmla="*/ 153240 h 230045"/>
                    <a:gd name="connsiteX20" fmla="*/ 160316 w 160188"/>
                    <a:gd name="connsiteY20" fmla="*/ 176967 h 230045"/>
                    <a:gd name="connsiteX21" fmla="*/ 159822 w 160188"/>
                    <a:gd name="connsiteY21" fmla="*/ 218628 h 230045"/>
                    <a:gd name="connsiteX22" fmla="*/ 148163 w 160188"/>
                    <a:gd name="connsiteY22" fmla="*/ 230154 h 230045"/>
                    <a:gd name="connsiteX23" fmla="*/ 112308 w 160188"/>
                    <a:gd name="connsiteY23" fmla="*/ 230154 h 230045"/>
                    <a:gd name="connsiteX24" fmla="*/ 100624 w 160188"/>
                    <a:gd name="connsiteY24" fmla="*/ 218496 h 230045"/>
                    <a:gd name="connsiteX25" fmla="*/ 100625 w 160188"/>
                    <a:gd name="connsiteY25" fmla="*/ 218375 h 230045"/>
                    <a:gd name="connsiteX26" fmla="*/ 100625 w 160188"/>
                    <a:gd name="connsiteY26" fmla="*/ 213822 h 230045"/>
                    <a:gd name="connsiteX27" fmla="*/ 87376 w 160188"/>
                    <a:gd name="connsiteY27" fmla="*/ 182832 h 230045"/>
                    <a:gd name="connsiteX28" fmla="*/ 32924 w 160188"/>
                    <a:gd name="connsiteY28" fmla="*/ 128958 h 230045"/>
                    <a:gd name="connsiteX29" fmla="*/ 26878 w 160188"/>
                    <a:gd name="connsiteY29" fmla="*/ 118576 h 230045"/>
                    <a:gd name="connsiteX30" fmla="*/ 236 w 160188"/>
                    <a:gd name="connsiteY30" fmla="*/ 15610 h 230045"/>
                    <a:gd name="connsiteX31" fmla="*/ 13232 w 160188"/>
                    <a:gd name="connsiteY31" fmla="*/ 265 h 23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0188" h="230045">
                      <a:moveTo>
                        <a:pt x="13232" y="265"/>
                      </a:moveTo>
                      <a:cubicBezTo>
                        <a:pt x="26396" y="-1252"/>
                        <a:pt x="30672" y="8998"/>
                        <a:pt x="32057" y="15236"/>
                      </a:cubicBezTo>
                      <a:cubicBezTo>
                        <a:pt x="32924" y="19175"/>
                        <a:pt x="35128" y="27859"/>
                        <a:pt x="37922" y="38879"/>
                      </a:cubicBezTo>
                      <a:cubicBezTo>
                        <a:pt x="40500" y="49009"/>
                        <a:pt x="43595" y="61197"/>
                        <a:pt x="46353" y="72603"/>
                      </a:cubicBezTo>
                      <a:cubicBezTo>
                        <a:pt x="47143" y="75697"/>
                        <a:pt x="46592" y="78981"/>
                        <a:pt x="44836" y="81648"/>
                      </a:cubicBezTo>
                      <a:cubicBezTo>
                        <a:pt x="43150" y="84023"/>
                        <a:pt x="42226" y="86854"/>
                        <a:pt x="42186" y="89766"/>
                      </a:cubicBezTo>
                      <a:cubicBezTo>
                        <a:pt x="42186" y="96993"/>
                        <a:pt x="47461" y="103015"/>
                        <a:pt x="49617" y="105099"/>
                      </a:cubicBezTo>
                      <a:cubicBezTo>
                        <a:pt x="50111" y="105592"/>
                        <a:pt x="50436" y="105881"/>
                        <a:pt x="50497" y="105930"/>
                      </a:cubicBezTo>
                      <a:lnTo>
                        <a:pt x="89677" y="144688"/>
                      </a:lnTo>
                      <a:cubicBezTo>
                        <a:pt x="90796" y="145737"/>
                        <a:pt x="92506" y="145833"/>
                        <a:pt x="93735" y="144917"/>
                      </a:cubicBezTo>
                      <a:cubicBezTo>
                        <a:pt x="94774" y="144185"/>
                        <a:pt x="95022" y="142749"/>
                        <a:pt x="94289" y="141711"/>
                      </a:cubicBezTo>
                      <a:cubicBezTo>
                        <a:pt x="94201" y="141586"/>
                        <a:pt x="94100" y="141469"/>
                        <a:pt x="93988" y="141364"/>
                      </a:cubicBezTo>
                      <a:lnTo>
                        <a:pt x="54688" y="102485"/>
                      </a:lnTo>
                      <a:cubicBezTo>
                        <a:pt x="54495" y="102292"/>
                        <a:pt x="47883" y="96463"/>
                        <a:pt x="47943" y="89766"/>
                      </a:cubicBezTo>
                      <a:cubicBezTo>
                        <a:pt x="47943" y="86538"/>
                        <a:pt x="50352" y="81853"/>
                        <a:pt x="53544" y="79167"/>
                      </a:cubicBezTo>
                      <a:cubicBezTo>
                        <a:pt x="58362" y="75554"/>
                        <a:pt x="63745" y="73290"/>
                        <a:pt x="68322" y="75024"/>
                      </a:cubicBezTo>
                      <a:cubicBezTo>
                        <a:pt x="75549" y="77770"/>
                        <a:pt x="78463" y="80360"/>
                        <a:pt x="83980" y="85864"/>
                      </a:cubicBezTo>
                      <a:lnTo>
                        <a:pt x="125315" y="126814"/>
                      </a:lnTo>
                      <a:cubicBezTo>
                        <a:pt x="127881" y="129344"/>
                        <a:pt x="131205" y="132066"/>
                        <a:pt x="134722" y="134944"/>
                      </a:cubicBezTo>
                      <a:cubicBezTo>
                        <a:pt x="141274" y="140280"/>
                        <a:pt x="148681" y="146338"/>
                        <a:pt x="153752" y="153240"/>
                      </a:cubicBezTo>
                      <a:cubicBezTo>
                        <a:pt x="160304" y="162152"/>
                        <a:pt x="160316" y="176822"/>
                        <a:pt x="160316" y="176967"/>
                      </a:cubicBezTo>
                      <a:lnTo>
                        <a:pt x="159822" y="218628"/>
                      </a:lnTo>
                      <a:cubicBezTo>
                        <a:pt x="159743" y="225012"/>
                        <a:pt x="154548" y="230148"/>
                        <a:pt x="148163" y="230154"/>
                      </a:cubicBezTo>
                      <a:lnTo>
                        <a:pt x="112308" y="230154"/>
                      </a:lnTo>
                      <a:cubicBezTo>
                        <a:pt x="105862" y="230161"/>
                        <a:pt x="100631" y="224942"/>
                        <a:pt x="100624" y="218496"/>
                      </a:cubicBezTo>
                      <a:cubicBezTo>
                        <a:pt x="100624" y="218456"/>
                        <a:pt x="100624" y="218415"/>
                        <a:pt x="100625" y="218375"/>
                      </a:cubicBezTo>
                      <a:lnTo>
                        <a:pt x="100625" y="213822"/>
                      </a:lnTo>
                      <a:cubicBezTo>
                        <a:pt x="100611" y="202119"/>
                        <a:pt x="95827" y="190928"/>
                        <a:pt x="87376" y="182832"/>
                      </a:cubicBezTo>
                      <a:lnTo>
                        <a:pt x="32924" y="128958"/>
                      </a:lnTo>
                      <a:cubicBezTo>
                        <a:pt x="30023" y="126095"/>
                        <a:pt x="27936" y="122512"/>
                        <a:pt x="26878" y="118576"/>
                      </a:cubicBezTo>
                      <a:cubicBezTo>
                        <a:pt x="20856" y="96306"/>
                        <a:pt x="1284" y="23041"/>
                        <a:pt x="236" y="15610"/>
                      </a:cubicBezTo>
                      <a:cubicBezTo>
                        <a:pt x="-812" y="8178"/>
                        <a:pt x="5017" y="1205"/>
                        <a:pt x="13232" y="265"/>
                      </a:cubicBezTo>
                      <a:close/>
                    </a:path>
                  </a:pathLst>
                </a:custGeom>
                <a:grpFill/>
                <a:ln w="1203" cap="flat">
                  <a:noFill/>
                  <a:prstDash val="solid"/>
                  <a:miter/>
                </a:ln>
              </p:spPr>
              <p:txBody>
                <a:bodyPr rtlCol="0" anchor="ctr"/>
                <a:lstStyle/>
                <a:p>
                  <a:endParaRPr lang="en-AU" dirty="0"/>
                </a:p>
              </p:txBody>
            </p:sp>
            <p:sp>
              <p:nvSpPr>
                <p:cNvPr id="112" name="Freeform: Shape 111">
                  <a:extLst>
                    <a:ext uri="{FF2B5EF4-FFF2-40B4-BE49-F238E27FC236}">
                      <a16:creationId xmlns:a16="http://schemas.microsoft.com/office/drawing/2014/main" id="{9EC85765-7297-480D-B491-0D51C5EE293C}"/>
                    </a:ext>
                  </a:extLst>
                </p:cNvPr>
                <p:cNvSpPr/>
                <p:nvPr/>
              </p:nvSpPr>
              <p:spPr>
                <a:xfrm>
                  <a:off x="7157732" y="578502"/>
                  <a:ext cx="227636" cy="189095"/>
                </a:xfrm>
                <a:custGeom>
                  <a:avLst/>
                  <a:gdLst>
                    <a:gd name="connsiteX0" fmla="*/ 176334 w 227636"/>
                    <a:gd name="connsiteY0" fmla="*/ 670 h 189094"/>
                    <a:gd name="connsiteX1" fmla="*/ 166036 w 227636"/>
                    <a:gd name="connsiteY1" fmla="*/ 152 h 189094"/>
                    <a:gd name="connsiteX2" fmla="*/ 166036 w 227636"/>
                    <a:gd name="connsiteY2" fmla="*/ 152 h 189094"/>
                    <a:gd name="connsiteX3" fmla="*/ 153992 w 227636"/>
                    <a:gd name="connsiteY3" fmla="*/ 2152 h 189094"/>
                    <a:gd name="connsiteX4" fmla="*/ 117329 w 227636"/>
                    <a:gd name="connsiteY4" fmla="*/ 35165 h 189094"/>
                    <a:gd name="connsiteX5" fmla="*/ 117329 w 227636"/>
                    <a:gd name="connsiteY5" fmla="*/ 35165 h 189094"/>
                    <a:gd name="connsiteX6" fmla="*/ 113824 w 227636"/>
                    <a:gd name="connsiteY6" fmla="*/ 36779 h 189094"/>
                    <a:gd name="connsiteX7" fmla="*/ 110319 w 227636"/>
                    <a:gd name="connsiteY7" fmla="*/ 35165 h 189094"/>
                    <a:gd name="connsiteX8" fmla="*/ 110319 w 227636"/>
                    <a:gd name="connsiteY8" fmla="*/ 35165 h 189094"/>
                    <a:gd name="connsiteX9" fmla="*/ 73668 w 227636"/>
                    <a:gd name="connsiteY9" fmla="*/ 2152 h 189094"/>
                    <a:gd name="connsiteX10" fmla="*/ 61624 w 227636"/>
                    <a:gd name="connsiteY10" fmla="*/ 152 h 189094"/>
                    <a:gd name="connsiteX11" fmla="*/ 61624 w 227636"/>
                    <a:gd name="connsiteY11" fmla="*/ 152 h 189094"/>
                    <a:gd name="connsiteX12" fmla="*/ 51314 w 227636"/>
                    <a:gd name="connsiteY12" fmla="*/ 670 h 189094"/>
                    <a:gd name="connsiteX13" fmla="*/ 114 w 227636"/>
                    <a:gd name="connsiteY13" fmla="*/ 60229 h 189094"/>
                    <a:gd name="connsiteX14" fmla="*/ 114 w 227636"/>
                    <a:gd name="connsiteY14" fmla="*/ 72538 h 189094"/>
                    <a:gd name="connsiteX15" fmla="*/ 114 w 227636"/>
                    <a:gd name="connsiteY15" fmla="*/ 73044 h 189094"/>
                    <a:gd name="connsiteX16" fmla="*/ 969 w 227636"/>
                    <a:gd name="connsiteY16" fmla="*/ 79620 h 189094"/>
                    <a:gd name="connsiteX17" fmla="*/ 111054 w 227636"/>
                    <a:gd name="connsiteY17" fmla="*/ 188946 h 189094"/>
                    <a:gd name="connsiteX18" fmla="*/ 113848 w 227636"/>
                    <a:gd name="connsiteY18" fmla="*/ 189789 h 189094"/>
                    <a:gd name="connsiteX19" fmla="*/ 116642 w 227636"/>
                    <a:gd name="connsiteY19" fmla="*/ 188946 h 189094"/>
                    <a:gd name="connsiteX20" fmla="*/ 226727 w 227636"/>
                    <a:gd name="connsiteY20" fmla="*/ 79620 h 189094"/>
                    <a:gd name="connsiteX21" fmla="*/ 227582 w 227636"/>
                    <a:gd name="connsiteY21" fmla="*/ 73044 h 189094"/>
                    <a:gd name="connsiteX22" fmla="*/ 227582 w 227636"/>
                    <a:gd name="connsiteY22" fmla="*/ 72538 h 189094"/>
                    <a:gd name="connsiteX23" fmla="*/ 227582 w 227636"/>
                    <a:gd name="connsiteY23" fmla="*/ 60229 h 189094"/>
                    <a:gd name="connsiteX24" fmla="*/ 176334 w 227636"/>
                    <a:gd name="connsiteY24" fmla="*/ 670 h 18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636" h="189094">
                      <a:moveTo>
                        <a:pt x="176334" y="670"/>
                      </a:moveTo>
                      <a:cubicBezTo>
                        <a:pt x="172922" y="203"/>
                        <a:pt x="169477" y="29"/>
                        <a:pt x="166036" y="152"/>
                      </a:cubicBezTo>
                      <a:lnTo>
                        <a:pt x="166036" y="152"/>
                      </a:lnTo>
                      <a:cubicBezTo>
                        <a:pt x="161937" y="139"/>
                        <a:pt x="157866" y="815"/>
                        <a:pt x="153992" y="2152"/>
                      </a:cubicBezTo>
                      <a:cubicBezTo>
                        <a:pt x="134046" y="7367"/>
                        <a:pt x="126145" y="20712"/>
                        <a:pt x="117329" y="35165"/>
                      </a:cubicBezTo>
                      <a:lnTo>
                        <a:pt x="117329" y="35165"/>
                      </a:lnTo>
                      <a:cubicBezTo>
                        <a:pt x="116413" y="36135"/>
                        <a:pt x="115157" y="36714"/>
                        <a:pt x="113824" y="36779"/>
                      </a:cubicBezTo>
                      <a:cubicBezTo>
                        <a:pt x="112492" y="36709"/>
                        <a:pt x="111238" y="36131"/>
                        <a:pt x="110319" y="35165"/>
                      </a:cubicBezTo>
                      <a:lnTo>
                        <a:pt x="110319" y="35165"/>
                      </a:lnTo>
                      <a:cubicBezTo>
                        <a:pt x="101503" y="20712"/>
                        <a:pt x="93602" y="7367"/>
                        <a:pt x="73668" y="2152"/>
                      </a:cubicBezTo>
                      <a:cubicBezTo>
                        <a:pt x="69794" y="815"/>
                        <a:pt x="65723" y="139"/>
                        <a:pt x="61624" y="152"/>
                      </a:cubicBezTo>
                      <a:lnTo>
                        <a:pt x="61624" y="152"/>
                      </a:lnTo>
                      <a:cubicBezTo>
                        <a:pt x="58179" y="30"/>
                        <a:pt x="54730" y="203"/>
                        <a:pt x="51314" y="670"/>
                      </a:cubicBezTo>
                      <a:cubicBezTo>
                        <a:pt x="29032" y="2766"/>
                        <a:pt x="3258" y="22470"/>
                        <a:pt x="114" y="60229"/>
                      </a:cubicBezTo>
                      <a:lnTo>
                        <a:pt x="114" y="72538"/>
                      </a:lnTo>
                      <a:cubicBezTo>
                        <a:pt x="114" y="72707"/>
                        <a:pt x="114" y="72876"/>
                        <a:pt x="114" y="73044"/>
                      </a:cubicBezTo>
                      <a:cubicBezTo>
                        <a:pt x="307" y="75272"/>
                        <a:pt x="584" y="77464"/>
                        <a:pt x="969" y="79620"/>
                      </a:cubicBezTo>
                      <a:cubicBezTo>
                        <a:pt x="6775" y="112007"/>
                        <a:pt x="35825" y="137433"/>
                        <a:pt x="111054" y="188946"/>
                      </a:cubicBezTo>
                      <a:cubicBezTo>
                        <a:pt x="111881" y="189498"/>
                        <a:pt x="112854" y="189792"/>
                        <a:pt x="113848" y="189789"/>
                      </a:cubicBezTo>
                      <a:cubicBezTo>
                        <a:pt x="114843" y="189792"/>
                        <a:pt x="115815" y="189498"/>
                        <a:pt x="116642" y="188946"/>
                      </a:cubicBezTo>
                      <a:cubicBezTo>
                        <a:pt x="191871" y="137469"/>
                        <a:pt x="220921" y="112007"/>
                        <a:pt x="226727" y="79620"/>
                      </a:cubicBezTo>
                      <a:cubicBezTo>
                        <a:pt x="227112" y="77469"/>
                        <a:pt x="227397" y="75276"/>
                        <a:pt x="227582" y="73044"/>
                      </a:cubicBezTo>
                      <a:cubicBezTo>
                        <a:pt x="227594" y="72876"/>
                        <a:pt x="227594" y="72707"/>
                        <a:pt x="227582" y="72538"/>
                      </a:cubicBezTo>
                      <a:lnTo>
                        <a:pt x="227582" y="60229"/>
                      </a:lnTo>
                      <a:cubicBezTo>
                        <a:pt x="224402" y="22470"/>
                        <a:pt x="198628" y="2766"/>
                        <a:pt x="176334" y="670"/>
                      </a:cubicBezTo>
                      <a:close/>
                    </a:path>
                  </a:pathLst>
                </a:custGeom>
                <a:grpFill/>
                <a:ln w="1203" cap="flat">
                  <a:noFill/>
                  <a:prstDash val="solid"/>
                  <a:miter/>
                </a:ln>
              </p:spPr>
              <p:txBody>
                <a:bodyPr rtlCol="0" anchor="ctr"/>
                <a:lstStyle/>
                <a:p>
                  <a:endParaRPr lang="en-AU" dirty="0"/>
                </a:p>
              </p:txBody>
            </p:sp>
            <p:sp>
              <p:nvSpPr>
                <p:cNvPr id="113" name="Freeform: Shape 112">
                  <a:extLst>
                    <a:ext uri="{FF2B5EF4-FFF2-40B4-BE49-F238E27FC236}">
                      <a16:creationId xmlns:a16="http://schemas.microsoft.com/office/drawing/2014/main" id="{48895571-C030-49AB-9D67-0EA4EDB21BCB}"/>
                    </a:ext>
                  </a:extLst>
                </p:cNvPr>
                <p:cNvSpPr/>
                <p:nvPr/>
              </p:nvSpPr>
              <p:spPr>
                <a:xfrm>
                  <a:off x="7361761" y="722782"/>
                  <a:ext cx="3613" cy="3613"/>
                </a:xfrm>
                <a:custGeom>
                  <a:avLst/>
                  <a:gdLst>
                    <a:gd name="connsiteX0" fmla="*/ 1921 w 3613"/>
                    <a:gd name="connsiteY0" fmla="*/ 3727 h 3613"/>
                    <a:gd name="connsiteX1" fmla="*/ 3727 w 3613"/>
                    <a:gd name="connsiteY1" fmla="*/ 1921 h 3613"/>
                    <a:gd name="connsiteX2" fmla="*/ 1921 w 3613"/>
                    <a:gd name="connsiteY2" fmla="*/ 114 h 3613"/>
                    <a:gd name="connsiteX3" fmla="*/ 114 w 3613"/>
                    <a:gd name="connsiteY3" fmla="*/ 1921 h 3613"/>
                    <a:gd name="connsiteX4" fmla="*/ 1921 w 3613"/>
                    <a:gd name="connsiteY4" fmla="*/ 3727 h 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3" h="3613">
                      <a:moveTo>
                        <a:pt x="1921" y="3727"/>
                      </a:moveTo>
                      <a:cubicBezTo>
                        <a:pt x="2919" y="3727"/>
                        <a:pt x="3727" y="2918"/>
                        <a:pt x="3727" y="1921"/>
                      </a:cubicBezTo>
                      <a:cubicBezTo>
                        <a:pt x="3727" y="923"/>
                        <a:pt x="2919" y="114"/>
                        <a:pt x="1921" y="114"/>
                      </a:cubicBezTo>
                      <a:cubicBezTo>
                        <a:pt x="923" y="114"/>
                        <a:pt x="114" y="923"/>
                        <a:pt x="114" y="1921"/>
                      </a:cubicBezTo>
                      <a:cubicBezTo>
                        <a:pt x="114" y="2918"/>
                        <a:pt x="923" y="3727"/>
                        <a:pt x="1921" y="3727"/>
                      </a:cubicBezTo>
                      <a:close/>
                    </a:path>
                  </a:pathLst>
                </a:custGeom>
                <a:grpFill/>
                <a:ln w="1203" cap="flat">
                  <a:noFill/>
                  <a:prstDash val="solid"/>
                  <a:miter/>
                </a:ln>
              </p:spPr>
              <p:txBody>
                <a:bodyPr rtlCol="0" anchor="ctr"/>
                <a:lstStyle/>
                <a:p>
                  <a:endParaRPr lang="en-AU" dirty="0"/>
                </a:p>
              </p:txBody>
            </p:sp>
          </p:grpSp>
        </p:grpSp>
        <p:grpSp>
          <p:nvGrpSpPr>
            <p:cNvPr id="148" name="Group 147">
              <a:extLst>
                <a:ext uri="{FF2B5EF4-FFF2-40B4-BE49-F238E27FC236}">
                  <a16:creationId xmlns:a16="http://schemas.microsoft.com/office/drawing/2014/main" id="{70DFF67D-70C0-4398-A4E1-A2274B91A535}"/>
                </a:ext>
              </a:extLst>
            </p:cNvPr>
            <p:cNvGrpSpPr/>
            <p:nvPr/>
          </p:nvGrpSpPr>
          <p:grpSpPr>
            <a:xfrm>
              <a:off x="7949657" y="2458617"/>
              <a:ext cx="4126061" cy="1382685"/>
              <a:chOff x="7566113" y="2457823"/>
              <a:chExt cx="4126061" cy="1382685"/>
            </a:xfrm>
          </p:grpSpPr>
          <p:sp>
            <p:nvSpPr>
              <p:cNvPr id="83" name="Text Placeholder 93">
                <a:extLst>
                  <a:ext uri="{FF2B5EF4-FFF2-40B4-BE49-F238E27FC236}">
                    <a16:creationId xmlns:a16="http://schemas.microsoft.com/office/drawing/2014/main" id="{CB771FFE-0A66-4096-9052-8E75DD602778}"/>
                  </a:ext>
                </a:extLst>
              </p:cNvPr>
              <p:cNvSpPr txBox="1">
                <a:spLocks noChangeAspect="1"/>
              </p:cNvSpPr>
              <p:nvPr/>
            </p:nvSpPr>
            <p:spPr>
              <a:xfrm>
                <a:off x="7566113" y="3498557"/>
                <a:ext cx="4126061" cy="3419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200" b="1" dirty="0">
                    <a:solidFill>
                      <a:srgbClr val="004751"/>
                    </a:solidFill>
                  </a:rPr>
                  <a:t>PREFERENTIAL OPTION FOR THE POOR</a:t>
                </a:r>
              </a:p>
            </p:txBody>
          </p:sp>
          <p:grpSp>
            <p:nvGrpSpPr>
              <p:cNvPr id="84" name="Group 83">
                <a:extLst>
                  <a:ext uri="{FF2B5EF4-FFF2-40B4-BE49-F238E27FC236}">
                    <a16:creationId xmlns:a16="http://schemas.microsoft.com/office/drawing/2014/main" id="{D146B82C-71E1-4769-A696-D0A7F3CAEF52}"/>
                  </a:ext>
                </a:extLst>
              </p:cNvPr>
              <p:cNvGrpSpPr>
                <a:grpSpLocks noChangeAspect="1"/>
              </p:cNvGrpSpPr>
              <p:nvPr/>
            </p:nvGrpSpPr>
            <p:grpSpPr>
              <a:xfrm>
                <a:off x="8892065" y="2457823"/>
                <a:ext cx="1258502" cy="916902"/>
                <a:chOff x="5019120" y="601723"/>
                <a:chExt cx="337239" cy="245701"/>
              </a:xfrm>
              <a:solidFill>
                <a:schemeClr val="accent5"/>
              </a:solidFill>
            </p:grpSpPr>
            <p:sp>
              <p:nvSpPr>
                <p:cNvPr id="85" name="Freeform: Shape 84">
                  <a:extLst>
                    <a:ext uri="{FF2B5EF4-FFF2-40B4-BE49-F238E27FC236}">
                      <a16:creationId xmlns:a16="http://schemas.microsoft.com/office/drawing/2014/main" id="{3D0A6F0E-4FC6-4816-AFA9-EF33047B39BE}"/>
                    </a:ext>
                  </a:extLst>
                </p:cNvPr>
                <p:cNvSpPr/>
                <p:nvPr/>
              </p:nvSpPr>
              <p:spPr>
                <a:xfrm>
                  <a:off x="5019120" y="741435"/>
                  <a:ext cx="337239" cy="105989"/>
                </a:xfrm>
                <a:custGeom>
                  <a:avLst/>
                  <a:gdLst>
                    <a:gd name="connsiteX0" fmla="*/ 2581 w 337239"/>
                    <a:gd name="connsiteY0" fmla="*/ 32698 h 105989"/>
                    <a:gd name="connsiteX1" fmla="*/ 31487 w 337239"/>
                    <a:gd name="connsiteY1" fmla="*/ 24351 h 105989"/>
                    <a:gd name="connsiteX2" fmla="*/ 59839 w 337239"/>
                    <a:gd name="connsiteY2" fmla="*/ 35480 h 105989"/>
                    <a:gd name="connsiteX3" fmla="*/ 100356 w 337239"/>
                    <a:gd name="connsiteY3" fmla="*/ 51294 h 105989"/>
                    <a:gd name="connsiteX4" fmla="*/ 108618 w 337239"/>
                    <a:gd name="connsiteY4" fmla="*/ 59809 h 105989"/>
                    <a:gd name="connsiteX5" fmla="*/ 114809 w 337239"/>
                    <a:gd name="connsiteY5" fmla="*/ 67951 h 105989"/>
                    <a:gd name="connsiteX6" fmla="*/ 135838 w 337239"/>
                    <a:gd name="connsiteY6" fmla="*/ 71480 h 105989"/>
                    <a:gd name="connsiteX7" fmla="*/ 137320 w 337239"/>
                    <a:gd name="connsiteY7" fmla="*/ 71179 h 105989"/>
                    <a:gd name="connsiteX8" fmla="*/ 205225 w 337239"/>
                    <a:gd name="connsiteY8" fmla="*/ 59315 h 105989"/>
                    <a:gd name="connsiteX9" fmla="*/ 208393 w 337239"/>
                    <a:gd name="connsiteY9" fmla="*/ 55329 h 105989"/>
                    <a:gd name="connsiteX10" fmla="*/ 205520 w 337239"/>
                    <a:gd name="connsiteY10" fmla="*/ 52444 h 105989"/>
                    <a:gd name="connsiteX11" fmla="*/ 204960 w 337239"/>
                    <a:gd name="connsiteY11" fmla="*/ 52498 h 105989"/>
                    <a:gd name="connsiteX12" fmla="*/ 136838 w 337239"/>
                    <a:gd name="connsiteY12" fmla="*/ 64422 h 105989"/>
                    <a:gd name="connsiteX13" fmla="*/ 118988 w 337239"/>
                    <a:gd name="connsiteY13" fmla="*/ 62085 h 105989"/>
                    <a:gd name="connsiteX14" fmla="*/ 112232 w 337239"/>
                    <a:gd name="connsiteY14" fmla="*/ 48692 h 105989"/>
                    <a:gd name="connsiteX15" fmla="*/ 118723 w 337239"/>
                    <a:gd name="connsiteY15" fmla="*/ 30626 h 105989"/>
                    <a:gd name="connsiteX16" fmla="*/ 141041 w 337239"/>
                    <a:gd name="connsiteY16" fmla="*/ 22484 h 105989"/>
                    <a:gd name="connsiteX17" fmla="*/ 212705 w 337239"/>
                    <a:gd name="connsiteY17" fmla="*/ 9970 h 105989"/>
                    <a:gd name="connsiteX18" fmla="*/ 227808 w 337239"/>
                    <a:gd name="connsiteY18" fmla="*/ 6260 h 105989"/>
                    <a:gd name="connsiteX19" fmla="*/ 260256 w 337239"/>
                    <a:gd name="connsiteY19" fmla="*/ 118 h 105989"/>
                    <a:gd name="connsiteX20" fmla="*/ 289162 w 337239"/>
                    <a:gd name="connsiteY20" fmla="*/ 10608 h 105989"/>
                    <a:gd name="connsiteX21" fmla="*/ 331317 w 337239"/>
                    <a:gd name="connsiteY21" fmla="*/ 41321 h 105989"/>
                    <a:gd name="connsiteX22" fmla="*/ 334629 w 337239"/>
                    <a:gd name="connsiteY22" fmla="*/ 61495 h 105989"/>
                    <a:gd name="connsiteX23" fmla="*/ 308661 w 337239"/>
                    <a:gd name="connsiteY23" fmla="*/ 98170 h 105989"/>
                    <a:gd name="connsiteX24" fmla="*/ 288388 w 337239"/>
                    <a:gd name="connsiteY24" fmla="*/ 101687 h 105989"/>
                    <a:gd name="connsiteX25" fmla="*/ 288186 w 337239"/>
                    <a:gd name="connsiteY25" fmla="*/ 101542 h 105989"/>
                    <a:gd name="connsiteX26" fmla="*/ 283537 w 337239"/>
                    <a:gd name="connsiteY26" fmla="*/ 98170 h 105989"/>
                    <a:gd name="connsiteX27" fmla="*/ 242346 w 337239"/>
                    <a:gd name="connsiteY27" fmla="*/ 89245 h 105989"/>
                    <a:gd name="connsiteX28" fmla="*/ 147967 w 337239"/>
                    <a:gd name="connsiteY28" fmla="*/ 105746 h 105989"/>
                    <a:gd name="connsiteX29" fmla="*/ 133056 w 337239"/>
                    <a:gd name="connsiteY29" fmla="*/ 104541 h 105989"/>
                    <a:gd name="connsiteX30" fmla="*/ 8759 w 337239"/>
                    <a:gd name="connsiteY30" fmla="*/ 57135 h 105989"/>
                    <a:gd name="connsiteX31" fmla="*/ 2581 w 337239"/>
                    <a:gd name="connsiteY31" fmla="*/ 32698 h 10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7239" h="105989">
                      <a:moveTo>
                        <a:pt x="2581" y="32698"/>
                      </a:moveTo>
                      <a:cubicBezTo>
                        <a:pt x="10566" y="18172"/>
                        <a:pt x="24116" y="21243"/>
                        <a:pt x="31487" y="24351"/>
                      </a:cubicBezTo>
                      <a:cubicBezTo>
                        <a:pt x="36124" y="26302"/>
                        <a:pt x="46590" y="30373"/>
                        <a:pt x="59839" y="35480"/>
                      </a:cubicBezTo>
                      <a:cubicBezTo>
                        <a:pt x="72052" y="40201"/>
                        <a:pt x="86734" y="45874"/>
                        <a:pt x="100356" y="51294"/>
                      </a:cubicBezTo>
                      <a:cubicBezTo>
                        <a:pt x="104175" y="52858"/>
                        <a:pt x="107170" y="55944"/>
                        <a:pt x="108618" y="59809"/>
                      </a:cubicBezTo>
                      <a:cubicBezTo>
                        <a:pt x="109847" y="63067"/>
                        <a:pt x="111998" y="65896"/>
                        <a:pt x="114809" y="67951"/>
                      </a:cubicBezTo>
                      <a:cubicBezTo>
                        <a:pt x="122120" y="73226"/>
                        <a:pt x="132093" y="72142"/>
                        <a:pt x="135838" y="71480"/>
                      </a:cubicBezTo>
                      <a:cubicBezTo>
                        <a:pt x="136694" y="71335"/>
                        <a:pt x="137223" y="71203"/>
                        <a:pt x="137320" y="71179"/>
                      </a:cubicBezTo>
                      <a:lnTo>
                        <a:pt x="205225" y="59315"/>
                      </a:lnTo>
                      <a:cubicBezTo>
                        <a:pt x="207103" y="58922"/>
                        <a:pt x="208434" y="57247"/>
                        <a:pt x="208393" y="55329"/>
                      </a:cubicBezTo>
                      <a:cubicBezTo>
                        <a:pt x="208396" y="53739"/>
                        <a:pt x="207110" y="52448"/>
                        <a:pt x="205520" y="52444"/>
                      </a:cubicBezTo>
                      <a:cubicBezTo>
                        <a:pt x="205332" y="52444"/>
                        <a:pt x="205145" y="52462"/>
                        <a:pt x="204960" y="52498"/>
                      </a:cubicBezTo>
                      <a:lnTo>
                        <a:pt x="136838" y="64422"/>
                      </a:lnTo>
                      <a:cubicBezTo>
                        <a:pt x="136513" y="64422"/>
                        <a:pt x="125781" y="67012"/>
                        <a:pt x="118988" y="62085"/>
                      </a:cubicBezTo>
                      <a:cubicBezTo>
                        <a:pt x="115724" y="59677"/>
                        <a:pt x="112677" y="53871"/>
                        <a:pt x="112232" y="48692"/>
                      </a:cubicBezTo>
                      <a:cubicBezTo>
                        <a:pt x="112087" y="41165"/>
                        <a:pt x="113641" y="34034"/>
                        <a:pt x="118723" y="30626"/>
                      </a:cubicBezTo>
                      <a:cubicBezTo>
                        <a:pt x="126745" y="25242"/>
                        <a:pt x="131514" y="24146"/>
                        <a:pt x="141041" y="22484"/>
                      </a:cubicBezTo>
                      <a:lnTo>
                        <a:pt x="212705" y="9970"/>
                      </a:lnTo>
                      <a:cubicBezTo>
                        <a:pt x="217149" y="9199"/>
                        <a:pt x="222340" y="7778"/>
                        <a:pt x="227808" y="6260"/>
                      </a:cubicBezTo>
                      <a:cubicBezTo>
                        <a:pt x="237998" y="3466"/>
                        <a:pt x="249488" y="238"/>
                        <a:pt x="260256" y="118"/>
                      </a:cubicBezTo>
                      <a:cubicBezTo>
                        <a:pt x="274094" y="-111"/>
                        <a:pt x="289053" y="10500"/>
                        <a:pt x="289162" y="10608"/>
                      </a:cubicBezTo>
                      <a:lnTo>
                        <a:pt x="331317" y="41321"/>
                      </a:lnTo>
                      <a:cubicBezTo>
                        <a:pt x="337749" y="46010"/>
                        <a:pt x="339225" y="54996"/>
                        <a:pt x="334629" y="61495"/>
                      </a:cubicBezTo>
                      <a:lnTo>
                        <a:pt x="308661" y="98170"/>
                      </a:lnTo>
                      <a:cubicBezTo>
                        <a:pt x="304034" y="104740"/>
                        <a:pt x="294958" y="106314"/>
                        <a:pt x="288388" y="101687"/>
                      </a:cubicBezTo>
                      <a:cubicBezTo>
                        <a:pt x="288320" y="101640"/>
                        <a:pt x="288253" y="101591"/>
                        <a:pt x="288186" y="101542"/>
                      </a:cubicBezTo>
                      <a:lnTo>
                        <a:pt x="283537" y="98170"/>
                      </a:lnTo>
                      <a:cubicBezTo>
                        <a:pt x="271975" y="89739"/>
                        <a:pt x="257353" y="86620"/>
                        <a:pt x="242346" y="89245"/>
                      </a:cubicBezTo>
                      <a:lnTo>
                        <a:pt x="147967" y="105746"/>
                      </a:lnTo>
                      <a:cubicBezTo>
                        <a:pt x="142978" y="106670"/>
                        <a:pt x="137832" y="106254"/>
                        <a:pt x="133056" y="104541"/>
                      </a:cubicBezTo>
                      <a:cubicBezTo>
                        <a:pt x="106005" y="94509"/>
                        <a:pt x="17094" y="61459"/>
                        <a:pt x="8759" y="57135"/>
                      </a:cubicBezTo>
                      <a:cubicBezTo>
                        <a:pt x="425" y="52811"/>
                        <a:pt x="-2406" y="41755"/>
                        <a:pt x="2581" y="32698"/>
                      </a:cubicBezTo>
                      <a:close/>
                    </a:path>
                  </a:pathLst>
                </a:custGeom>
                <a:grpFill/>
                <a:ln w="1203" cap="flat">
                  <a:noFill/>
                  <a:prstDash val="solid"/>
                  <a:miter/>
                </a:ln>
              </p:spPr>
              <p:txBody>
                <a:bodyPr rtlCol="0" anchor="ctr"/>
                <a:lstStyle/>
                <a:p>
                  <a:endParaRPr lang="en-AU" dirty="0"/>
                </a:p>
              </p:txBody>
            </p:sp>
            <p:sp>
              <p:nvSpPr>
                <p:cNvPr id="86" name="Freeform: Shape 85">
                  <a:extLst>
                    <a:ext uri="{FF2B5EF4-FFF2-40B4-BE49-F238E27FC236}">
                      <a16:creationId xmlns:a16="http://schemas.microsoft.com/office/drawing/2014/main" id="{3617E7B2-029F-4CED-936C-421B5A0FD2F9}"/>
                    </a:ext>
                  </a:extLst>
                </p:cNvPr>
                <p:cNvSpPr/>
                <p:nvPr/>
              </p:nvSpPr>
              <p:spPr>
                <a:xfrm>
                  <a:off x="5066680" y="726192"/>
                  <a:ext cx="33724" cy="20475"/>
                </a:xfrm>
                <a:custGeom>
                  <a:avLst/>
                  <a:gdLst>
                    <a:gd name="connsiteX0" fmla="*/ 114 w 33723"/>
                    <a:gd name="connsiteY0" fmla="*/ 18673 h 20475"/>
                    <a:gd name="connsiteX1" fmla="*/ 29237 w 33723"/>
                    <a:gd name="connsiteY1" fmla="*/ 15939 h 20475"/>
                    <a:gd name="connsiteX2" fmla="*/ 32850 w 33723"/>
                    <a:gd name="connsiteY2" fmla="*/ 4750 h 20475"/>
                    <a:gd name="connsiteX3" fmla="*/ 17747 w 33723"/>
                    <a:gd name="connsiteY3" fmla="*/ 5774 h 20475"/>
                    <a:gd name="connsiteX4" fmla="*/ 114 w 33723"/>
                    <a:gd name="connsiteY4" fmla="*/ 18673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3" h="20475">
                      <a:moveTo>
                        <a:pt x="114" y="18673"/>
                      </a:moveTo>
                      <a:cubicBezTo>
                        <a:pt x="10472" y="23563"/>
                        <a:pt x="22902" y="21407"/>
                        <a:pt x="29237" y="15939"/>
                      </a:cubicBezTo>
                      <a:cubicBezTo>
                        <a:pt x="32670" y="12976"/>
                        <a:pt x="35055" y="9134"/>
                        <a:pt x="32850" y="4750"/>
                      </a:cubicBezTo>
                      <a:cubicBezTo>
                        <a:pt x="29237" y="-2296"/>
                        <a:pt x="20710" y="-791"/>
                        <a:pt x="17747" y="5774"/>
                      </a:cubicBezTo>
                      <a:cubicBezTo>
                        <a:pt x="15796" y="10061"/>
                        <a:pt x="12339" y="17854"/>
                        <a:pt x="114" y="18673"/>
                      </a:cubicBezTo>
                      <a:close/>
                    </a:path>
                  </a:pathLst>
                </a:custGeom>
                <a:grpFill/>
                <a:ln w="1203" cap="flat">
                  <a:noFill/>
                  <a:prstDash val="solid"/>
                  <a:miter/>
                </a:ln>
              </p:spPr>
              <p:txBody>
                <a:bodyPr rtlCol="0" anchor="ctr"/>
                <a:lstStyle/>
                <a:p>
                  <a:endParaRPr lang="en-AU" dirty="0"/>
                </a:p>
              </p:txBody>
            </p:sp>
            <p:sp>
              <p:nvSpPr>
                <p:cNvPr id="87" name="Freeform: Shape 86">
                  <a:extLst>
                    <a:ext uri="{FF2B5EF4-FFF2-40B4-BE49-F238E27FC236}">
                      <a16:creationId xmlns:a16="http://schemas.microsoft.com/office/drawing/2014/main" id="{B47D2938-EBD2-4547-BA2A-BA63A14D2749}"/>
                    </a:ext>
                  </a:extLst>
                </p:cNvPr>
                <p:cNvSpPr/>
                <p:nvPr/>
              </p:nvSpPr>
              <p:spPr>
                <a:xfrm>
                  <a:off x="5059875" y="700244"/>
                  <a:ext cx="34928" cy="16862"/>
                </a:xfrm>
                <a:custGeom>
                  <a:avLst/>
                  <a:gdLst>
                    <a:gd name="connsiteX0" fmla="*/ 114 w 34928"/>
                    <a:gd name="connsiteY0" fmla="*/ 12173 h 16861"/>
                    <a:gd name="connsiteX1" fmla="*/ 26937 w 34928"/>
                    <a:gd name="connsiteY1" fmla="*/ 502 h 16861"/>
                    <a:gd name="connsiteX2" fmla="*/ 35488 w 34928"/>
                    <a:gd name="connsiteY2" fmla="*/ 8560 h 16861"/>
                    <a:gd name="connsiteX3" fmla="*/ 21770 w 34928"/>
                    <a:gd name="connsiteY3" fmla="*/ 14944 h 16861"/>
                    <a:gd name="connsiteX4" fmla="*/ 114 w 34928"/>
                    <a:gd name="connsiteY4" fmla="*/ 12173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6861">
                      <a:moveTo>
                        <a:pt x="114" y="12173"/>
                      </a:moveTo>
                      <a:cubicBezTo>
                        <a:pt x="6823" y="2875"/>
                        <a:pt x="18759" y="-1232"/>
                        <a:pt x="26937" y="502"/>
                      </a:cubicBezTo>
                      <a:cubicBezTo>
                        <a:pt x="31369" y="1442"/>
                        <a:pt x="35368" y="3658"/>
                        <a:pt x="35488" y="8560"/>
                      </a:cubicBezTo>
                      <a:cubicBezTo>
                        <a:pt x="35777" y="16449"/>
                        <a:pt x="27527" y="19267"/>
                        <a:pt x="21770" y="14944"/>
                      </a:cubicBezTo>
                      <a:cubicBezTo>
                        <a:pt x="18000" y="12101"/>
                        <a:pt x="11207" y="6958"/>
                        <a:pt x="114" y="12173"/>
                      </a:cubicBezTo>
                      <a:close/>
                    </a:path>
                  </a:pathLst>
                </a:custGeom>
                <a:grpFill/>
                <a:ln w="1203" cap="flat">
                  <a:noFill/>
                  <a:prstDash val="solid"/>
                  <a:miter/>
                </a:ln>
              </p:spPr>
              <p:txBody>
                <a:bodyPr rtlCol="0" anchor="ctr"/>
                <a:lstStyle/>
                <a:p>
                  <a:endParaRPr lang="en-AU" dirty="0"/>
                </a:p>
              </p:txBody>
            </p:sp>
            <p:sp>
              <p:nvSpPr>
                <p:cNvPr id="88" name="Freeform: Shape 87">
                  <a:extLst>
                    <a:ext uri="{FF2B5EF4-FFF2-40B4-BE49-F238E27FC236}">
                      <a16:creationId xmlns:a16="http://schemas.microsoft.com/office/drawing/2014/main" id="{1587DD05-B13B-42C2-AF33-5B3C9097F4C0}"/>
                    </a:ext>
                  </a:extLst>
                </p:cNvPr>
                <p:cNvSpPr/>
                <p:nvPr/>
              </p:nvSpPr>
              <p:spPr>
                <a:xfrm>
                  <a:off x="5093117" y="723183"/>
                  <a:ext cx="28906" cy="25293"/>
                </a:xfrm>
                <a:custGeom>
                  <a:avLst/>
                  <a:gdLst>
                    <a:gd name="connsiteX0" fmla="*/ 114 w 28906"/>
                    <a:gd name="connsiteY0" fmla="*/ 25886 h 25292"/>
                    <a:gd name="connsiteX1" fmla="*/ 27081 w 28906"/>
                    <a:gd name="connsiteY1" fmla="*/ 14552 h 25292"/>
                    <a:gd name="connsiteX2" fmla="*/ 27166 w 28906"/>
                    <a:gd name="connsiteY2" fmla="*/ 2785 h 25292"/>
                    <a:gd name="connsiteX3" fmla="*/ 13062 w 28906"/>
                    <a:gd name="connsiteY3" fmla="*/ 8301 h 25292"/>
                    <a:gd name="connsiteX4" fmla="*/ 114 w 28906"/>
                    <a:gd name="connsiteY4" fmla="*/ 25886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25292">
                      <a:moveTo>
                        <a:pt x="114" y="25886"/>
                      </a:moveTo>
                      <a:cubicBezTo>
                        <a:pt x="11472" y="27451"/>
                        <a:pt x="22685" y="21658"/>
                        <a:pt x="27081" y="14552"/>
                      </a:cubicBezTo>
                      <a:cubicBezTo>
                        <a:pt x="29490" y="10698"/>
                        <a:pt x="30586" y="6314"/>
                        <a:pt x="27166" y="2785"/>
                      </a:cubicBezTo>
                      <a:cubicBezTo>
                        <a:pt x="21649" y="-2864"/>
                        <a:pt x="13917" y="1147"/>
                        <a:pt x="13062" y="8301"/>
                      </a:cubicBezTo>
                      <a:cubicBezTo>
                        <a:pt x="12508" y="12974"/>
                        <a:pt x="11544" y="21453"/>
                        <a:pt x="114" y="25886"/>
                      </a:cubicBezTo>
                      <a:close/>
                    </a:path>
                  </a:pathLst>
                </a:custGeom>
                <a:grpFill/>
                <a:ln w="1203" cap="flat">
                  <a:noFill/>
                  <a:prstDash val="solid"/>
                  <a:miter/>
                </a:ln>
              </p:spPr>
              <p:txBody>
                <a:bodyPr rtlCol="0" anchor="ctr"/>
                <a:lstStyle/>
                <a:p>
                  <a:endParaRPr lang="en-AU" dirty="0"/>
                </a:p>
              </p:txBody>
            </p:sp>
            <p:sp>
              <p:nvSpPr>
                <p:cNvPr id="89" name="Freeform: Shape 88">
                  <a:extLst>
                    <a:ext uri="{FF2B5EF4-FFF2-40B4-BE49-F238E27FC236}">
                      <a16:creationId xmlns:a16="http://schemas.microsoft.com/office/drawing/2014/main" id="{B51B0DB6-D709-47C1-8421-9C168A21DEE4}"/>
                    </a:ext>
                  </a:extLst>
                </p:cNvPr>
                <p:cNvSpPr/>
                <p:nvPr/>
              </p:nvSpPr>
              <p:spPr>
                <a:xfrm>
                  <a:off x="5083325" y="692493"/>
                  <a:ext cx="34928" cy="19271"/>
                </a:xfrm>
                <a:custGeom>
                  <a:avLst/>
                  <a:gdLst>
                    <a:gd name="connsiteX0" fmla="*/ 114 w 34928"/>
                    <a:gd name="connsiteY0" fmla="*/ 5400 h 19270"/>
                    <a:gd name="connsiteX1" fmla="*/ 29273 w 34928"/>
                    <a:gd name="connsiteY1" fmla="*/ 3087 h 19270"/>
                    <a:gd name="connsiteX2" fmla="*/ 34741 w 34928"/>
                    <a:gd name="connsiteY2" fmla="*/ 13506 h 19270"/>
                    <a:gd name="connsiteX3" fmla="*/ 19686 w 34928"/>
                    <a:gd name="connsiteY3" fmla="*/ 15071 h 19270"/>
                    <a:gd name="connsiteX4" fmla="*/ 114 w 34928"/>
                    <a:gd name="connsiteY4" fmla="*/ 5400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9270">
                      <a:moveTo>
                        <a:pt x="114" y="5400"/>
                      </a:moveTo>
                      <a:cubicBezTo>
                        <a:pt x="9485" y="-1200"/>
                        <a:pt x="22107" y="-1200"/>
                        <a:pt x="29273" y="3087"/>
                      </a:cubicBezTo>
                      <a:cubicBezTo>
                        <a:pt x="33164" y="5424"/>
                        <a:pt x="36175" y="8796"/>
                        <a:pt x="34741" y="13506"/>
                      </a:cubicBezTo>
                      <a:cubicBezTo>
                        <a:pt x="32453" y="21045"/>
                        <a:pt x="23733" y="21033"/>
                        <a:pt x="19686" y="15071"/>
                      </a:cubicBezTo>
                      <a:cubicBezTo>
                        <a:pt x="17048" y="11121"/>
                        <a:pt x="12303" y="4027"/>
                        <a:pt x="114" y="5400"/>
                      </a:cubicBezTo>
                      <a:close/>
                    </a:path>
                  </a:pathLst>
                </a:custGeom>
                <a:grpFill/>
                <a:ln w="1203" cap="flat">
                  <a:noFill/>
                  <a:prstDash val="solid"/>
                  <a:miter/>
                </a:ln>
              </p:spPr>
              <p:txBody>
                <a:bodyPr rtlCol="0" anchor="ctr"/>
                <a:lstStyle/>
                <a:p>
                  <a:endParaRPr lang="en-AU" dirty="0"/>
                </a:p>
              </p:txBody>
            </p:sp>
            <p:sp>
              <p:nvSpPr>
                <p:cNvPr id="90" name="Freeform: Shape 89">
                  <a:extLst>
                    <a:ext uri="{FF2B5EF4-FFF2-40B4-BE49-F238E27FC236}">
                      <a16:creationId xmlns:a16="http://schemas.microsoft.com/office/drawing/2014/main" id="{4CA176E1-13D2-4767-A81E-E3656F6B6DE7}"/>
                    </a:ext>
                  </a:extLst>
                </p:cNvPr>
                <p:cNvSpPr/>
                <p:nvPr/>
              </p:nvSpPr>
              <p:spPr>
                <a:xfrm>
                  <a:off x="5115809" y="719975"/>
                  <a:ext cx="26497" cy="27702"/>
                </a:xfrm>
                <a:custGeom>
                  <a:avLst/>
                  <a:gdLst>
                    <a:gd name="connsiteX0" fmla="*/ 114 w 26497"/>
                    <a:gd name="connsiteY0" fmla="*/ 28021 h 27701"/>
                    <a:gd name="connsiteX1" fmla="*/ 25732 w 26497"/>
                    <a:gd name="connsiteY1" fmla="*/ 13893 h 27701"/>
                    <a:gd name="connsiteX2" fmla="*/ 24528 w 26497"/>
                    <a:gd name="connsiteY2" fmla="*/ 2199 h 27701"/>
                    <a:gd name="connsiteX3" fmla="*/ 11098 w 26497"/>
                    <a:gd name="connsiteY3" fmla="*/ 9172 h 27701"/>
                    <a:gd name="connsiteX4" fmla="*/ 114 w 26497"/>
                    <a:gd name="connsiteY4" fmla="*/ 28021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7701">
                      <a:moveTo>
                        <a:pt x="114" y="28021"/>
                      </a:moveTo>
                      <a:cubicBezTo>
                        <a:pt x="11580" y="28383"/>
                        <a:pt x="22107" y="21433"/>
                        <a:pt x="25732" y="13893"/>
                      </a:cubicBezTo>
                      <a:cubicBezTo>
                        <a:pt x="27695" y="9810"/>
                        <a:pt x="28346" y="5330"/>
                        <a:pt x="24528" y="2199"/>
                      </a:cubicBezTo>
                      <a:cubicBezTo>
                        <a:pt x="18506" y="-2848"/>
                        <a:pt x="11195" y="1970"/>
                        <a:pt x="11098" y="9172"/>
                      </a:cubicBezTo>
                      <a:cubicBezTo>
                        <a:pt x="11074" y="13881"/>
                        <a:pt x="11014" y="22409"/>
                        <a:pt x="114" y="28021"/>
                      </a:cubicBezTo>
                      <a:close/>
                    </a:path>
                  </a:pathLst>
                </a:custGeom>
                <a:grpFill/>
                <a:ln w="1203" cap="flat">
                  <a:noFill/>
                  <a:prstDash val="solid"/>
                  <a:miter/>
                </a:ln>
              </p:spPr>
              <p:txBody>
                <a:bodyPr rtlCol="0" anchor="ctr"/>
                <a:lstStyle/>
                <a:p>
                  <a:endParaRPr lang="en-AU" dirty="0"/>
                </a:p>
              </p:txBody>
            </p:sp>
            <p:sp>
              <p:nvSpPr>
                <p:cNvPr id="91" name="Freeform: Shape 90">
                  <a:extLst>
                    <a:ext uri="{FF2B5EF4-FFF2-40B4-BE49-F238E27FC236}">
                      <a16:creationId xmlns:a16="http://schemas.microsoft.com/office/drawing/2014/main" id="{2E3D0568-042B-4530-863C-816A7143638A}"/>
                    </a:ext>
                  </a:extLst>
                </p:cNvPr>
                <p:cNvSpPr/>
                <p:nvPr/>
              </p:nvSpPr>
              <p:spPr>
                <a:xfrm>
                  <a:off x="5106101" y="684851"/>
                  <a:ext cx="32519" cy="21680"/>
                </a:xfrm>
                <a:custGeom>
                  <a:avLst/>
                  <a:gdLst>
                    <a:gd name="connsiteX0" fmla="*/ 114 w 32519"/>
                    <a:gd name="connsiteY0" fmla="*/ 2202 h 21679"/>
                    <a:gd name="connsiteX1" fmla="*/ 29020 w 32519"/>
                    <a:gd name="connsiteY1" fmla="*/ 6538 h 21679"/>
                    <a:gd name="connsiteX2" fmla="*/ 31995 w 32519"/>
                    <a:gd name="connsiteY2" fmla="*/ 17920 h 21679"/>
                    <a:gd name="connsiteX3" fmla="*/ 16976 w 32519"/>
                    <a:gd name="connsiteY3" fmla="*/ 16041 h 21679"/>
                    <a:gd name="connsiteX4" fmla="*/ 114 w 32519"/>
                    <a:gd name="connsiteY4" fmla="*/ 2202 h 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21679">
                      <a:moveTo>
                        <a:pt x="114" y="2202"/>
                      </a:moveTo>
                      <a:cubicBezTo>
                        <a:pt x="10737" y="-2122"/>
                        <a:pt x="22998" y="732"/>
                        <a:pt x="29020" y="6538"/>
                      </a:cubicBezTo>
                      <a:cubicBezTo>
                        <a:pt x="32284" y="9693"/>
                        <a:pt x="34452" y="13656"/>
                        <a:pt x="31995" y="17920"/>
                      </a:cubicBezTo>
                      <a:cubicBezTo>
                        <a:pt x="28057" y="24749"/>
                        <a:pt x="19566" y="22737"/>
                        <a:pt x="16976" y="16041"/>
                      </a:cubicBezTo>
                      <a:cubicBezTo>
                        <a:pt x="15278" y="11705"/>
                        <a:pt x="12267" y="3719"/>
                        <a:pt x="114" y="2202"/>
                      </a:cubicBezTo>
                      <a:close/>
                    </a:path>
                  </a:pathLst>
                </a:custGeom>
                <a:grpFill/>
                <a:ln w="1203" cap="flat">
                  <a:noFill/>
                  <a:prstDash val="solid"/>
                  <a:miter/>
                </a:ln>
              </p:spPr>
              <p:txBody>
                <a:bodyPr rtlCol="0" anchor="ctr"/>
                <a:lstStyle/>
                <a:p>
                  <a:endParaRPr lang="en-AU" dirty="0"/>
                </a:p>
              </p:txBody>
            </p:sp>
            <p:sp>
              <p:nvSpPr>
                <p:cNvPr id="92" name="Freeform: Shape 91">
                  <a:extLst>
                    <a:ext uri="{FF2B5EF4-FFF2-40B4-BE49-F238E27FC236}">
                      <a16:creationId xmlns:a16="http://schemas.microsoft.com/office/drawing/2014/main" id="{B5E47C18-F403-4C56-B974-B1E3B67A894D}"/>
                    </a:ext>
                  </a:extLst>
                </p:cNvPr>
                <p:cNvSpPr/>
                <p:nvPr/>
              </p:nvSpPr>
              <p:spPr>
                <a:xfrm>
                  <a:off x="5138030" y="717239"/>
                  <a:ext cx="24089" cy="24089"/>
                </a:xfrm>
                <a:custGeom>
                  <a:avLst/>
                  <a:gdLst>
                    <a:gd name="connsiteX0" fmla="*/ 114 w 24088"/>
                    <a:gd name="connsiteY0" fmla="*/ 24844 h 24088"/>
                    <a:gd name="connsiteX1" fmla="*/ 22805 w 24088"/>
                    <a:gd name="connsiteY1" fmla="*/ 12330 h 24088"/>
                    <a:gd name="connsiteX2" fmla="*/ 21782 w 24088"/>
                    <a:gd name="connsiteY2" fmla="*/ 1960 h 24088"/>
                    <a:gd name="connsiteX3" fmla="*/ 9870 w 24088"/>
                    <a:gd name="connsiteY3" fmla="*/ 8139 h 24088"/>
                    <a:gd name="connsiteX4" fmla="*/ 114 w 24088"/>
                    <a:gd name="connsiteY4" fmla="*/ 24844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 h="24088">
                      <a:moveTo>
                        <a:pt x="114" y="24844"/>
                      </a:moveTo>
                      <a:cubicBezTo>
                        <a:pt x="10267" y="25157"/>
                        <a:pt x="19602" y="19003"/>
                        <a:pt x="22805" y="12330"/>
                      </a:cubicBezTo>
                      <a:cubicBezTo>
                        <a:pt x="24552" y="8717"/>
                        <a:pt x="25130" y="4742"/>
                        <a:pt x="21782" y="1960"/>
                      </a:cubicBezTo>
                      <a:cubicBezTo>
                        <a:pt x="16398" y="-2508"/>
                        <a:pt x="9966" y="1755"/>
                        <a:pt x="9870" y="8139"/>
                      </a:cubicBezTo>
                      <a:cubicBezTo>
                        <a:pt x="9822" y="12306"/>
                        <a:pt x="9774" y="19870"/>
                        <a:pt x="114" y="24844"/>
                      </a:cubicBezTo>
                      <a:close/>
                    </a:path>
                  </a:pathLst>
                </a:custGeom>
                <a:grpFill/>
                <a:ln w="1203" cap="flat">
                  <a:noFill/>
                  <a:prstDash val="solid"/>
                  <a:miter/>
                </a:ln>
              </p:spPr>
              <p:txBody>
                <a:bodyPr rtlCol="0" anchor="ctr"/>
                <a:lstStyle/>
                <a:p>
                  <a:endParaRPr lang="en-AU" dirty="0"/>
                </a:p>
              </p:txBody>
            </p:sp>
            <p:sp>
              <p:nvSpPr>
                <p:cNvPr id="93" name="Freeform: Shape 92">
                  <a:extLst>
                    <a:ext uri="{FF2B5EF4-FFF2-40B4-BE49-F238E27FC236}">
                      <a16:creationId xmlns:a16="http://schemas.microsoft.com/office/drawing/2014/main" id="{34C6A70C-4417-497A-BF2D-B9EB2527FE77}"/>
                    </a:ext>
                  </a:extLst>
                </p:cNvPr>
                <p:cNvSpPr/>
                <p:nvPr/>
              </p:nvSpPr>
              <p:spPr>
                <a:xfrm>
                  <a:off x="5131020" y="683139"/>
                  <a:ext cx="26497" cy="20475"/>
                </a:xfrm>
                <a:custGeom>
                  <a:avLst/>
                  <a:gdLst>
                    <a:gd name="connsiteX0" fmla="*/ 114 w 26497"/>
                    <a:gd name="connsiteY0" fmla="*/ 866 h 20475"/>
                    <a:gd name="connsiteX1" fmla="*/ 24877 w 26497"/>
                    <a:gd name="connsiteY1" fmla="*/ 8165 h 20475"/>
                    <a:gd name="connsiteX2" fmla="*/ 26082 w 26497"/>
                    <a:gd name="connsiteY2" fmla="*/ 18463 h 20475"/>
                    <a:gd name="connsiteX3" fmla="*/ 13182 w 26497"/>
                    <a:gd name="connsiteY3" fmla="*/ 15018 h 20475"/>
                    <a:gd name="connsiteX4" fmla="*/ 114 w 26497"/>
                    <a:gd name="connsiteY4" fmla="*/ 866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0475">
                      <a:moveTo>
                        <a:pt x="114" y="866"/>
                      </a:moveTo>
                      <a:cubicBezTo>
                        <a:pt x="9918" y="-1615"/>
                        <a:pt x="20324" y="2360"/>
                        <a:pt x="24877" y="8165"/>
                      </a:cubicBezTo>
                      <a:cubicBezTo>
                        <a:pt x="27286" y="11308"/>
                        <a:pt x="28767" y="15042"/>
                        <a:pt x="26082" y="18463"/>
                      </a:cubicBezTo>
                      <a:cubicBezTo>
                        <a:pt x="21806" y="23967"/>
                        <a:pt x="14628" y="21197"/>
                        <a:pt x="13182" y="15018"/>
                      </a:cubicBezTo>
                      <a:cubicBezTo>
                        <a:pt x="12255" y="10971"/>
                        <a:pt x="10581" y="3636"/>
                        <a:pt x="114" y="866"/>
                      </a:cubicBezTo>
                      <a:close/>
                    </a:path>
                  </a:pathLst>
                </a:custGeom>
                <a:grpFill/>
                <a:ln w="1203" cap="flat">
                  <a:noFill/>
                  <a:prstDash val="solid"/>
                  <a:miter/>
                </a:ln>
              </p:spPr>
              <p:txBody>
                <a:bodyPr rtlCol="0" anchor="ctr"/>
                <a:lstStyle/>
                <a:p>
                  <a:endParaRPr lang="en-AU" dirty="0"/>
                </a:p>
              </p:txBody>
            </p:sp>
            <p:sp>
              <p:nvSpPr>
                <p:cNvPr id="94" name="Freeform: Shape 93">
                  <a:extLst>
                    <a:ext uri="{FF2B5EF4-FFF2-40B4-BE49-F238E27FC236}">
                      <a16:creationId xmlns:a16="http://schemas.microsoft.com/office/drawing/2014/main" id="{57CC25A8-4747-4089-92AC-21C7EB8C48BD}"/>
                    </a:ext>
                  </a:extLst>
                </p:cNvPr>
                <p:cNvSpPr/>
                <p:nvPr/>
              </p:nvSpPr>
              <p:spPr>
                <a:xfrm>
                  <a:off x="5158493" y="715931"/>
                  <a:ext cx="18066" cy="22884"/>
                </a:xfrm>
                <a:custGeom>
                  <a:avLst/>
                  <a:gdLst>
                    <a:gd name="connsiteX0" fmla="*/ 114 w 18066"/>
                    <a:gd name="connsiteY0" fmla="*/ 23442 h 22884"/>
                    <a:gd name="connsiteX1" fmla="*/ 17843 w 18066"/>
                    <a:gd name="connsiteY1" fmla="*/ 9844 h 22884"/>
                    <a:gd name="connsiteX2" fmla="*/ 15627 w 18066"/>
                    <a:gd name="connsiteY2" fmla="*/ 1136 h 22884"/>
                    <a:gd name="connsiteX3" fmla="*/ 6281 w 18066"/>
                    <a:gd name="connsiteY3" fmla="*/ 7941 h 22884"/>
                    <a:gd name="connsiteX4" fmla="*/ 114 w 18066"/>
                    <a:gd name="connsiteY4" fmla="*/ 23442 h 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 h="22884">
                      <a:moveTo>
                        <a:pt x="114" y="23442"/>
                      </a:moveTo>
                      <a:cubicBezTo>
                        <a:pt x="8810" y="22394"/>
                        <a:pt x="15976" y="15951"/>
                        <a:pt x="17843" y="9844"/>
                      </a:cubicBezTo>
                      <a:cubicBezTo>
                        <a:pt x="18855" y="6532"/>
                        <a:pt x="18843" y="3075"/>
                        <a:pt x="15627" y="1136"/>
                      </a:cubicBezTo>
                      <a:cubicBezTo>
                        <a:pt x="10460" y="-1971"/>
                        <a:pt x="5534" y="2497"/>
                        <a:pt x="6281" y="7941"/>
                      </a:cubicBezTo>
                      <a:cubicBezTo>
                        <a:pt x="6738" y="11506"/>
                        <a:pt x="7702" y="17950"/>
                        <a:pt x="114" y="23442"/>
                      </a:cubicBezTo>
                      <a:close/>
                    </a:path>
                  </a:pathLst>
                </a:custGeom>
                <a:grpFill/>
                <a:ln w="1203" cap="flat">
                  <a:noFill/>
                  <a:prstDash val="solid"/>
                  <a:miter/>
                </a:ln>
              </p:spPr>
              <p:txBody>
                <a:bodyPr rtlCol="0" anchor="ctr"/>
                <a:lstStyle/>
                <a:p>
                  <a:endParaRPr lang="en-AU" dirty="0"/>
                </a:p>
              </p:txBody>
            </p:sp>
            <p:sp>
              <p:nvSpPr>
                <p:cNvPr id="95" name="Freeform: Shape 94">
                  <a:extLst>
                    <a:ext uri="{FF2B5EF4-FFF2-40B4-BE49-F238E27FC236}">
                      <a16:creationId xmlns:a16="http://schemas.microsoft.com/office/drawing/2014/main" id="{BBE02054-6412-46B9-B66E-D09B3FDAC204}"/>
                    </a:ext>
                  </a:extLst>
                </p:cNvPr>
                <p:cNvSpPr/>
                <p:nvPr/>
              </p:nvSpPr>
              <p:spPr>
                <a:xfrm>
                  <a:off x="5152809" y="681610"/>
                  <a:ext cx="20475" cy="20475"/>
                </a:xfrm>
                <a:custGeom>
                  <a:avLst/>
                  <a:gdLst>
                    <a:gd name="connsiteX0" fmla="*/ 114 w 20475"/>
                    <a:gd name="connsiteY0" fmla="*/ 143 h 20475"/>
                    <a:gd name="connsiteX1" fmla="*/ 19831 w 20475"/>
                    <a:gd name="connsiteY1" fmla="*/ 10465 h 20475"/>
                    <a:gd name="connsiteX2" fmla="*/ 19132 w 20475"/>
                    <a:gd name="connsiteY2" fmla="*/ 19389 h 20475"/>
                    <a:gd name="connsiteX3" fmla="*/ 8798 w 20475"/>
                    <a:gd name="connsiteY3" fmla="*/ 14295 h 20475"/>
                    <a:gd name="connsiteX4" fmla="*/ 114 w 20475"/>
                    <a:gd name="connsiteY4" fmla="*/ 143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0475">
                      <a:moveTo>
                        <a:pt x="114" y="143"/>
                      </a:moveTo>
                      <a:cubicBezTo>
                        <a:pt x="8822" y="-315"/>
                        <a:pt x="16976" y="4792"/>
                        <a:pt x="19831" y="10465"/>
                      </a:cubicBezTo>
                      <a:cubicBezTo>
                        <a:pt x="21384" y="13548"/>
                        <a:pt x="21962" y="16932"/>
                        <a:pt x="19132" y="19389"/>
                      </a:cubicBezTo>
                      <a:cubicBezTo>
                        <a:pt x="14591" y="23316"/>
                        <a:pt x="8991" y="19775"/>
                        <a:pt x="8798" y="14295"/>
                      </a:cubicBezTo>
                      <a:cubicBezTo>
                        <a:pt x="8678" y="10718"/>
                        <a:pt x="8497" y="4238"/>
                        <a:pt x="114" y="143"/>
                      </a:cubicBezTo>
                      <a:close/>
                    </a:path>
                  </a:pathLst>
                </a:custGeom>
                <a:grpFill/>
                <a:ln w="1203" cap="flat">
                  <a:noFill/>
                  <a:prstDash val="solid"/>
                  <a:miter/>
                </a:ln>
              </p:spPr>
              <p:txBody>
                <a:bodyPr rtlCol="0" anchor="ctr"/>
                <a:lstStyle/>
                <a:p>
                  <a:endParaRPr lang="en-AU" dirty="0"/>
                </a:p>
              </p:txBody>
            </p:sp>
            <p:sp>
              <p:nvSpPr>
                <p:cNvPr id="96" name="Freeform: Shape 95">
                  <a:extLst>
                    <a:ext uri="{FF2B5EF4-FFF2-40B4-BE49-F238E27FC236}">
                      <a16:creationId xmlns:a16="http://schemas.microsoft.com/office/drawing/2014/main" id="{3570FC9E-A0C0-4DE9-8DA9-6BB7C1A10261}"/>
                    </a:ext>
                  </a:extLst>
                </p:cNvPr>
                <p:cNvSpPr/>
                <p:nvPr/>
              </p:nvSpPr>
              <p:spPr>
                <a:xfrm>
                  <a:off x="5045422" y="719701"/>
                  <a:ext cx="28906" cy="14453"/>
                </a:xfrm>
                <a:custGeom>
                  <a:avLst/>
                  <a:gdLst>
                    <a:gd name="connsiteX0" fmla="*/ 114 w 28906"/>
                    <a:gd name="connsiteY0" fmla="*/ 13541 h 14453"/>
                    <a:gd name="connsiteX1" fmla="*/ 22408 w 28906"/>
                    <a:gd name="connsiteY1" fmla="*/ 13541 h 14453"/>
                    <a:gd name="connsiteX2" fmla="*/ 29635 w 28906"/>
                    <a:gd name="connsiteY2" fmla="*/ 4399 h 14453"/>
                    <a:gd name="connsiteX3" fmla="*/ 19120 w 28906"/>
                    <a:gd name="connsiteY3" fmla="*/ 786 h 14453"/>
                    <a:gd name="connsiteX4" fmla="*/ 114 w 28906"/>
                    <a:gd name="connsiteY4" fmla="*/ 13541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14453">
                      <a:moveTo>
                        <a:pt x="114" y="13541"/>
                      </a:moveTo>
                      <a:cubicBezTo>
                        <a:pt x="7184" y="14745"/>
                        <a:pt x="16374" y="15251"/>
                        <a:pt x="22408" y="13541"/>
                      </a:cubicBezTo>
                      <a:cubicBezTo>
                        <a:pt x="27105" y="12228"/>
                        <a:pt x="31236" y="9253"/>
                        <a:pt x="29635" y="4399"/>
                      </a:cubicBezTo>
                      <a:cubicBezTo>
                        <a:pt x="28129" y="-129"/>
                        <a:pt x="23323" y="-563"/>
                        <a:pt x="19120" y="786"/>
                      </a:cubicBezTo>
                      <a:cubicBezTo>
                        <a:pt x="13146" y="2617"/>
                        <a:pt x="5679" y="8567"/>
                        <a:pt x="114" y="13541"/>
                      </a:cubicBezTo>
                      <a:close/>
                    </a:path>
                  </a:pathLst>
                </a:custGeom>
                <a:grpFill/>
                <a:ln w="1203" cap="flat">
                  <a:noFill/>
                  <a:prstDash val="solid"/>
                  <a:miter/>
                </a:ln>
              </p:spPr>
              <p:txBody>
                <a:bodyPr rtlCol="0" anchor="ctr"/>
                <a:lstStyle/>
                <a:p>
                  <a:endParaRPr lang="en-AU" dirty="0"/>
                </a:p>
              </p:txBody>
            </p:sp>
            <p:sp>
              <p:nvSpPr>
                <p:cNvPr id="97" name="Freeform: Shape 96">
                  <a:extLst>
                    <a:ext uri="{FF2B5EF4-FFF2-40B4-BE49-F238E27FC236}">
                      <a16:creationId xmlns:a16="http://schemas.microsoft.com/office/drawing/2014/main" id="{D95DAD7A-DCE2-40B0-ADE6-C12FDA76D72A}"/>
                    </a:ext>
                  </a:extLst>
                </p:cNvPr>
                <p:cNvSpPr/>
                <p:nvPr/>
              </p:nvSpPr>
              <p:spPr>
                <a:xfrm>
                  <a:off x="5077138" y="704923"/>
                  <a:ext cx="216797" cy="25293"/>
                </a:xfrm>
                <a:custGeom>
                  <a:avLst/>
                  <a:gdLst>
                    <a:gd name="connsiteX0" fmla="*/ 641 w 216796"/>
                    <a:gd name="connsiteY0" fmla="*/ 21080 h 25292"/>
                    <a:gd name="connsiteX1" fmla="*/ 28246 w 216796"/>
                    <a:gd name="connsiteY1" fmla="*/ 17828 h 25292"/>
                    <a:gd name="connsiteX2" fmla="*/ 55466 w 216796"/>
                    <a:gd name="connsiteY2" fmla="*/ 13528 h 25292"/>
                    <a:gd name="connsiteX3" fmla="*/ 68980 w 216796"/>
                    <a:gd name="connsiteY3" fmla="*/ 11457 h 25292"/>
                    <a:gd name="connsiteX4" fmla="*/ 82493 w 216796"/>
                    <a:gd name="connsiteY4" fmla="*/ 9518 h 25292"/>
                    <a:gd name="connsiteX5" fmla="*/ 96043 w 216796"/>
                    <a:gd name="connsiteY5" fmla="*/ 7940 h 25292"/>
                    <a:gd name="connsiteX6" fmla="*/ 102848 w 216796"/>
                    <a:gd name="connsiteY6" fmla="*/ 7446 h 25292"/>
                    <a:gd name="connsiteX7" fmla="*/ 109665 w 216796"/>
                    <a:gd name="connsiteY7" fmla="*/ 7085 h 25292"/>
                    <a:gd name="connsiteX8" fmla="*/ 164154 w 216796"/>
                    <a:gd name="connsiteY8" fmla="*/ 11035 h 25292"/>
                    <a:gd name="connsiteX9" fmla="*/ 217148 w 216796"/>
                    <a:gd name="connsiteY9" fmla="*/ 25573 h 25292"/>
                    <a:gd name="connsiteX10" fmla="*/ 217702 w 216796"/>
                    <a:gd name="connsiteY10" fmla="*/ 25320 h 25292"/>
                    <a:gd name="connsiteX11" fmla="*/ 217473 w 216796"/>
                    <a:gd name="connsiteY11" fmla="*/ 24766 h 25292"/>
                    <a:gd name="connsiteX12" fmla="*/ 164961 w 216796"/>
                    <a:gd name="connsiteY12" fmla="*/ 6784 h 25292"/>
                    <a:gd name="connsiteX13" fmla="*/ 109557 w 216796"/>
                    <a:gd name="connsiteY13" fmla="*/ 147 h 25292"/>
                    <a:gd name="connsiteX14" fmla="*/ 81542 w 216796"/>
                    <a:gd name="connsiteY14" fmla="*/ 978 h 25292"/>
                    <a:gd name="connsiteX15" fmla="*/ 67619 w 216796"/>
                    <a:gd name="connsiteY15" fmla="*/ 2532 h 25292"/>
                    <a:gd name="connsiteX16" fmla="*/ 53864 w 216796"/>
                    <a:gd name="connsiteY16" fmla="*/ 4941 h 25292"/>
                    <a:gd name="connsiteX17" fmla="*/ 40302 w 216796"/>
                    <a:gd name="connsiteY17" fmla="*/ 8133 h 25292"/>
                    <a:gd name="connsiteX18" fmla="*/ 26909 w 216796"/>
                    <a:gd name="connsiteY18" fmla="*/ 11746 h 25292"/>
                    <a:gd name="connsiteX19" fmla="*/ 412 w 216796"/>
                    <a:gd name="connsiteY19" fmla="*/ 20105 h 25292"/>
                    <a:gd name="connsiteX20" fmla="*/ 135 w 216796"/>
                    <a:gd name="connsiteY20" fmla="*/ 20659 h 25292"/>
                    <a:gd name="connsiteX21" fmla="*/ 600 w 216796"/>
                    <a:gd name="connsiteY21" fmla="*/ 21084 h 25292"/>
                    <a:gd name="connsiteX22" fmla="*/ 641 w 216796"/>
                    <a:gd name="connsiteY22" fmla="*/ 21080 h 2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6796" h="25292">
                      <a:moveTo>
                        <a:pt x="641" y="21080"/>
                      </a:moveTo>
                      <a:cubicBezTo>
                        <a:pt x="9927" y="20478"/>
                        <a:pt x="19141" y="19225"/>
                        <a:pt x="28246" y="17828"/>
                      </a:cubicBezTo>
                      <a:lnTo>
                        <a:pt x="55466" y="13528"/>
                      </a:lnTo>
                      <a:lnTo>
                        <a:pt x="68980" y="11457"/>
                      </a:lnTo>
                      <a:cubicBezTo>
                        <a:pt x="73496" y="10891"/>
                        <a:pt x="77989" y="10096"/>
                        <a:pt x="82493" y="9518"/>
                      </a:cubicBezTo>
                      <a:cubicBezTo>
                        <a:pt x="86998" y="8940"/>
                        <a:pt x="91515" y="8313"/>
                        <a:pt x="96043" y="7940"/>
                      </a:cubicBezTo>
                      <a:lnTo>
                        <a:pt x="102848" y="7446"/>
                      </a:lnTo>
                      <a:cubicBezTo>
                        <a:pt x="105125" y="7265"/>
                        <a:pt x="107389" y="7085"/>
                        <a:pt x="109665" y="7085"/>
                      </a:cubicBezTo>
                      <a:cubicBezTo>
                        <a:pt x="127918" y="6426"/>
                        <a:pt x="146187" y="7750"/>
                        <a:pt x="164154" y="11035"/>
                      </a:cubicBezTo>
                      <a:cubicBezTo>
                        <a:pt x="182191" y="14402"/>
                        <a:pt x="199917" y="19265"/>
                        <a:pt x="217148" y="25573"/>
                      </a:cubicBezTo>
                      <a:cubicBezTo>
                        <a:pt x="217371" y="25654"/>
                        <a:pt x="217618" y="25541"/>
                        <a:pt x="217702" y="25320"/>
                      </a:cubicBezTo>
                      <a:cubicBezTo>
                        <a:pt x="217780" y="25104"/>
                        <a:pt x="217681" y="24864"/>
                        <a:pt x="217473" y="24766"/>
                      </a:cubicBezTo>
                      <a:cubicBezTo>
                        <a:pt x="200539" y="17221"/>
                        <a:pt x="182965" y="11203"/>
                        <a:pt x="164961" y="6784"/>
                      </a:cubicBezTo>
                      <a:cubicBezTo>
                        <a:pt x="146787" y="2575"/>
                        <a:pt x="128210" y="349"/>
                        <a:pt x="109557" y="147"/>
                      </a:cubicBezTo>
                      <a:cubicBezTo>
                        <a:pt x="100222" y="3"/>
                        <a:pt x="90876" y="340"/>
                        <a:pt x="81542" y="978"/>
                      </a:cubicBezTo>
                      <a:cubicBezTo>
                        <a:pt x="76881" y="1316"/>
                        <a:pt x="72256" y="1954"/>
                        <a:pt x="67619" y="2532"/>
                      </a:cubicBezTo>
                      <a:cubicBezTo>
                        <a:pt x="62982" y="3110"/>
                        <a:pt x="58429" y="4110"/>
                        <a:pt x="53864" y="4941"/>
                      </a:cubicBezTo>
                      <a:cubicBezTo>
                        <a:pt x="49336" y="6013"/>
                        <a:pt x="44783" y="6964"/>
                        <a:pt x="40302" y="8133"/>
                      </a:cubicBezTo>
                      <a:cubicBezTo>
                        <a:pt x="35822" y="9301"/>
                        <a:pt x="31329" y="10457"/>
                        <a:pt x="26909" y="11746"/>
                      </a:cubicBezTo>
                      <a:cubicBezTo>
                        <a:pt x="18009" y="14335"/>
                        <a:pt x="9228" y="17070"/>
                        <a:pt x="412" y="20105"/>
                      </a:cubicBezTo>
                      <a:cubicBezTo>
                        <a:pt x="185" y="20185"/>
                        <a:pt x="63" y="20430"/>
                        <a:pt x="135" y="20659"/>
                      </a:cubicBezTo>
                      <a:cubicBezTo>
                        <a:pt x="146" y="20904"/>
                        <a:pt x="354" y="21095"/>
                        <a:pt x="600" y="21084"/>
                      </a:cubicBezTo>
                      <a:cubicBezTo>
                        <a:pt x="614" y="21083"/>
                        <a:pt x="627" y="21082"/>
                        <a:pt x="641" y="21080"/>
                      </a:cubicBezTo>
                      <a:close/>
                    </a:path>
                  </a:pathLst>
                </a:custGeom>
                <a:grpFill/>
                <a:ln w="1203" cap="flat">
                  <a:noFill/>
                  <a:prstDash val="solid"/>
                  <a:miter/>
                </a:ln>
              </p:spPr>
              <p:txBody>
                <a:bodyPr rtlCol="0" anchor="ctr"/>
                <a:lstStyle/>
                <a:p>
                  <a:endParaRPr lang="en-AU" dirty="0"/>
                </a:p>
              </p:txBody>
            </p:sp>
            <p:sp>
              <p:nvSpPr>
                <p:cNvPr id="98" name="Freeform: Shape 97">
                  <a:extLst>
                    <a:ext uri="{FF2B5EF4-FFF2-40B4-BE49-F238E27FC236}">
                      <a16:creationId xmlns:a16="http://schemas.microsoft.com/office/drawing/2014/main" id="{0A1210C9-604F-4380-9FF1-947EB4DD2F96}"/>
                    </a:ext>
                  </a:extLst>
                </p:cNvPr>
                <p:cNvSpPr/>
                <p:nvPr/>
              </p:nvSpPr>
              <p:spPr>
                <a:xfrm>
                  <a:off x="5059947" y="627766"/>
                  <a:ext cx="31315" cy="14453"/>
                </a:xfrm>
                <a:custGeom>
                  <a:avLst/>
                  <a:gdLst>
                    <a:gd name="connsiteX0" fmla="*/ 114 w 31315"/>
                    <a:gd name="connsiteY0" fmla="*/ 3618 h 14453"/>
                    <a:gd name="connsiteX1" fmla="*/ 23986 w 31315"/>
                    <a:gd name="connsiteY1" fmla="*/ 14976 h 14453"/>
                    <a:gd name="connsiteX2" fmla="*/ 31971 w 31315"/>
                    <a:gd name="connsiteY2" fmla="*/ 7954 h 14453"/>
                    <a:gd name="connsiteX3" fmla="*/ 19758 w 31315"/>
                    <a:gd name="connsiteY3" fmla="*/ 1764 h 14453"/>
                    <a:gd name="connsiteX4" fmla="*/ 114 w 31315"/>
                    <a:gd name="connsiteY4" fmla="*/ 3618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4453">
                      <a:moveTo>
                        <a:pt x="114" y="3618"/>
                      </a:moveTo>
                      <a:cubicBezTo>
                        <a:pt x="5883" y="12218"/>
                        <a:pt x="16542" y="16289"/>
                        <a:pt x="23986" y="14976"/>
                      </a:cubicBezTo>
                      <a:cubicBezTo>
                        <a:pt x="28021" y="14265"/>
                        <a:pt x="31658" y="12387"/>
                        <a:pt x="31971" y="7954"/>
                      </a:cubicBezTo>
                      <a:cubicBezTo>
                        <a:pt x="32465" y="836"/>
                        <a:pt x="25106" y="-1958"/>
                        <a:pt x="19758" y="1764"/>
                      </a:cubicBezTo>
                      <a:cubicBezTo>
                        <a:pt x="16265" y="4196"/>
                        <a:pt x="9978" y="8701"/>
                        <a:pt x="114" y="3618"/>
                      </a:cubicBezTo>
                      <a:close/>
                    </a:path>
                  </a:pathLst>
                </a:custGeom>
                <a:grpFill/>
                <a:ln w="1203" cap="flat">
                  <a:noFill/>
                  <a:prstDash val="solid"/>
                  <a:miter/>
                </a:ln>
              </p:spPr>
              <p:txBody>
                <a:bodyPr rtlCol="0" anchor="ctr"/>
                <a:lstStyle/>
                <a:p>
                  <a:endParaRPr lang="en-AU" dirty="0"/>
                </a:p>
              </p:txBody>
            </p:sp>
            <p:sp>
              <p:nvSpPr>
                <p:cNvPr id="99" name="Freeform: Shape 98">
                  <a:extLst>
                    <a:ext uri="{FF2B5EF4-FFF2-40B4-BE49-F238E27FC236}">
                      <a16:creationId xmlns:a16="http://schemas.microsoft.com/office/drawing/2014/main" id="{CC196C2D-A000-45D2-9EAB-C7A300479741}"/>
                    </a:ext>
                  </a:extLst>
                </p:cNvPr>
                <p:cNvSpPr/>
                <p:nvPr/>
              </p:nvSpPr>
              <p:spPr>
                <a:xfrm>
                  <a:off x="5070330" y="601723"/>
                  <a:ext cx="30111" cy="19271"/>
                </a:xfrm>
                <a:custGeom>
                  <a:avLst/>
                  <a:gdLst>
                    <a:gd name="connsiteX0" fmla="*/ 114 w 30110"/>
                    <a:gd name="connsiteY0" fmla="*/ 2224 h 19270"/>
                    <a:gd name="connsiteX1" fmla="*/ 26334 w 30110"/>
                    <a:gd name="connsiteY1" fmla="*/ 5572 h 19270"/>
                    <a:gd name="connsiteX2" fmla="*/ 29249 w 30110"/>
                    <a:gd name="connsiteY2" fmla="*/ 15798 h 19270"/>
                    <a:gd name="connsiteX3" fmla="*/ 15639 w 30110"/>
                    <a:gd name="connsiteY3" fmla="*/ 14401 h 19270"/>
                    <a:gd name="connsiteX4" fmla="*/ 114 w 30110"/>
                    <a:gd name="connsiteY4" fmla="*/ 2224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9270">
                      <a:moveTo>
                        <a:pt x="114" y="2224"/>
                      </a:moveTo>
                      <a:cubicBezTo>
                        <a:pt x="9617" y="-1895"/>
                        <a:pt x="20794" y="442"/>
                        <a:pt x="26334" y="5572"/>
                      </a:cubicBezTo>
                      <a:cubicBezTo>
                        <a:pt x="29345" y="8355"/>
                        <a:pt x="31393" y="11908"/>
                        <a:pt x="29249" y="15798"/>
                      </a:cubicBezTo>
                      <a:cubicBezTo>
                        <a:pt x="25817" y="22049"/>
                        <a:pt x="18120" y="20423"/>
                        <a:pt x="15639" y="14401"/>
                      </a:cubicBezTo>
                      <a:cubicBezTo>
                        <a:pt x="14025" y="10402"/>
                        <a:pt x="11134" y="3248"/>
                        <a:pt x="114" y="2224"/>
                      </a:cubicBezTo>
                      <a:close/>
                    </a:path>
                  </a:pathLst>
                </a:custGeom>
                <a:grpFill/>
                <a:ln w="1203" cap="flat">
                  <a:noFill/>
                  <a:prstDash val="solid"/>
                  <a:miter/>
                </a:ln>
              </p:spPr>
              <p:txBody>
                <a:bodyPr rtlCol="0" anchor="ctr"/>
                <a:lstStyle/>
                <a:p>
                  <a:endParaRPr lang="en-AU" dirty="0"/>
                </a:p>
              </p:txBody>
            </p:sp>
            <p:sp>
              <p:nvSpPr>
                <p:cNvPr id="100" name="Freeform: Shape 99">
                  <a:extLst>
                    <a:ext uri="{FF2B5EF4-FFF2-40B4-BE49-F238E27FC236}">
                      <a16:creationId xmlns:a16="http://schemas.microsoft.com/office/drawing/2014/main" id="{FE003C03-0E7C-497D-9BCC-8963CE54DBF4}"/>
                    </a:ext>
                  </a:extLst>
                </p:cNvPr>
                <p:cNvSpPr/>
                <p:nvPr/>
              </p:nvSpPr>
              <p:spPr>
                <a:xfrm>
                  <a:off x="5078291" y="635760"/>
                  <a:ext cx="31315" cy="16862"/>
                </a:xfrm>
                <a:custGeom>
                  <a:avLst/>
                  <a:gdLst>
                    <a:gd name="connsiteX0" fmla="*/ 114 w 31315"/>
                    <a:gd name="connsiteY0" fmla="*/ 11233 h 16861"/>
                    <a:gd name="connsiteX1" fmla="*/ 26298 w 31315"/>
                    <a:gd name="connsiteY1" fmla="*/ 14919 h 16861"/>
                    <a:gd name="connsiteX2" fmla="*/ 31802 w 31315"/>
                    <a:gd name="connsiteY2" fmla="*/ 5825 h 16861"/>
                    <a:gd name="connsiteX3" fmla="*/ 18301 w 31315"/>
                    <a:gd name="connsiteY3" fmla="*/ 3585 h 16861"/>
                    <a:gd name="connsiteX4" fmla="*/ 114 w 31315"/>
                    <a:gd name="connsiteY4" fmla="*/ 11233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6861">
                      <a:moveTo>
                        <a:pt x="114" y="11233"/>
                      </a:moveTo>
                      <a:cubicBezTo>
                        <a:pt x="8196" y="17713"/>
                        <a:pt x="19590" y="18460"/>
                        <a:pt x="26298" y="14919"/>
                      </a:cubicBezTo>
                      <a:cubicBezTo>
                        <a:pt x="29912" y="13028"/>
                        <a:pt x="32838" y="10101"/>
                        <a:pt x="31802" y="5825"/>
                      </a:cubicBezTo>
                      <a:cubicBezTo>
                        <a:pt x="30140" y="-1112"/>
                        <a:pt x="22276" y="-1570"/>
                        <a:pt x="18301" y="3585"/>
                      </a:cubicBezTo>
                      <a:cubicBezTo>
                        <a:pt x="15699" y="6958"/>
                        <a:pt x="11062" y="13088"/>
                        <a:pt x="114" y="11233"/>
                      </a:cubicBezTo>
                      <a:close/>
                    </a:path>
                  </a:pathLst>
                </a:custGeom>
                <a:grpFill/>
                <a:ln w="1203" cap="flat">
                  <a:noFill/>
                  <a:prstDash val="solid"/>
                  <a:miter/>
                </a:ln>
              </p:spPr>
              <p:txBody>
                <a:bodyPr rtlCol="0" anchor="ctr"/>
                <a:lstStyle/>
                <a:p>
                  <a:endParaRPr lang="en-AU" dirty="0"/>
                </a:p>
              </p:txBody>
            </p:sp>
            <p:sp>
              <p:nvSpPr>
                <p:cNvPr id="101" name="Freeform: Shape 100">
                  <a:extLst>
                    <a:ext uri="{FF2B5EF4-FFF2-40B4-BE49-F238E27FC236}">
                      <a16:creationId xmlns:a16="http://schemas.microsoft.com/office/drawing/2014/main" id="{09445049-93FA-4F21-AFFE-6BF9E28D1F15}"/>
                    </a:ext>
                  </a:extLst>
                </p:cNvPr>
                <p:cNvSpPr/>
                <p:nvPr/>
              </p:nvSpPr>
              <p:spPr>
                <a:xfrm>
                  <a:off x="5094526" y="602159"/>
                  <a:ext cx="25293" cy="24089"/>
                </a:xfrm>
                <a:custGeom>
                  <a:avLst/>
                  <a:gdLst>
                    <a:gd name="connsiteX0" fmla="*/ 114 w 25292"/>
                    <a:gd name="connsiteY0" fmla="*/ 187 h 24088"/>
                    <a:gd name="connsiteX1" fmla="*/ 23829 w 25292"/>
                    <a:gd name="connsiteY1" fmla="*/ 11894 h 24088"/>
                    <a:gd name="connsiteX2" fmla="*/ 23263 w 25292"/>
                    <a:gd name="connsiteY2" fmla="*/ 22505 h 24088"/>
                    <a:gd name="connsiteX3" fmla="*/ 10846 w 25292"/>
                    <a:gd name="connsiteY3" fmla="*/ 16760 h 24088"/>
                    <a:gd name="connsiteX4" fmla="*/ 114 w 25292"/>
                    <a:gd name="connsiteY4" fmla="*/ 187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2" h="24088">
                      <a:moveTo>
                        <a:pt x="114" y="187"/>
                      </a:moveTo>
                      <a:cubicBezTo>
                        <a:pt x="10448" y="-608"/>
                        <a:pt x="20252" y="5233"/>
                        <a:pt x="23829" y="11894"/>
                      </a:cubicBezTo>
                      <a:cubicBezTo>
                        <a:pt x="25768" y="15507"/>
                        <a:pt x="26551" y="19518"/>
                        <a:pt x="23263" y="22505"/>
                      </a:cubicBezTo>
                      <a:cubicBezTo>
                        <a:pt x="17976" y="27322"/>
                        <a:pt x="11219" y="23251"/>
                        <a:pt x="10846" y="16760"/>
                      </a:cubicBezTo>
                      <a:cubicBezTo>
                        <a:pt x="10593" y="12508"/>
                        <a:pt x="10195" y="4812"/>
                        <a:pt x="114" y="187"/>
                      </a:cubicBezTo>
                      <a:close/>
                    </a:path>
                  </a:pathLst>
                </a:custGeom>
                <a:grpFill/>
                <a:ln w="1203" cap="flat">
                  <a:noFill/>
                  <a:prstDash val="solid"/>
                  <a:miter/>
                </a:ln>
              </p:spPr>
              <p:txBody>
                <a:bodyPr rtlCol="0" anchor="ctr"/>
                <a:lstStyle/>
                <a:p>
                  <a:endParaRPr lang="en-AU" dirty="0"/>
                </a:p>
              </p:txBody>
            </p:sp>
            <p:sp>
              <p:nvSpPr>
                <p:cNvPr id="102" name="Freeform: Shape 101">
                  <a:extLst>
                    <a:ext uri="{FF2B5EF4-FFF2-40B4-BE49-F238E27FC236}">
                      <a16:creationId xmlns:a16="http://schemas.microsoft.com/office/drawing/2014/main" id="{C4199068-C56F-4B7E-8550-0A08B7A648B2}"/>
                    </a:ext>
                  </a:extLst>
                </p:cNvPr>
                <p:cNvSpPr/>
                <p:nvPr/>
              </p:nvSpPr>
              <p:spPr>
                <a:xfrm>
                  <a:off x="5096610" y="643287"/>
                  <a:ext cx="31315" cy="18066"/>
                </a:xfrm>
                <a:custGeom>
                  <a:avLst/>
                  <a:gdLst>
                    <a:gd name="connsiteX0" fmla="*/ 114 w 31315"/>
                    <a:gd name="connsiteY0" fmla="*/ 13860 h 18066"/>
                    <a:gd name="connsiteX1" fmla="*/ 26611 w 31315"/>
                    <a:gd name="connsiteY1" fmla="*/ 14751 h 18066"/>
                    <a:gd name="connsiteX2" fmla="*/ 31116 w 31315"/>
                    <a:gd name="connsiteY2" fmla="*/ 5115 h 18066"/>
                    <a:gd name="connsiteX3" fmla="*/ 17458 w 31315"/>
                    <a:gd name="connsiteY3" fmla="*/ 4320 h 18066"/>
                    <a:gd name="connsiteX4" fmla="*/ 114 w 31315"/>
                    <a:gd name="connsiteY4" fmla="*/ 13860 h 1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8066">
                      <a:moveTo>
                        <a:pt x="114" y="13860"/>
                      </a:moveTo>
                      <a:cubicBezTo>
                        <a:pt x="8846" y="19436"/>
                        <a:pt x="20252" y="18918"/>
                        <a:pt x="26611" y="14751"/>
                      </a:cubicBezTo>
                      <a:cubicBezTo>
                        <a:pt x="30020" y="12486"/>
                        <a:pt x="32634" y="9307"/>
                        <a:pt x="31116" y="5115"/>
                      </a:cubicBezTo>
                      <a:cubicBezTo>
                        <a:pt x="28707" y="-1605"/>
                        <a:pt x="20866" y="-1232"/>
                        <a:pt x="17458" y="4320"/>
                      </a:cubicBezTo>
                      <a:cubicBezTo>
                        <a:pt x="15169" y="7946"/>
                        <a:pt x="11183" y="14546"/>
                        <a:pt x="114" y="13860"/>
                      </a:cubicBezTo>
                      <a:close/>
                    </a:path>
                  </a:pathLst>
                </a:custGeom>
                <a:grpFill/>
                <a:ln w="1203" cap="flat">
                  <a:noFill/>
                  <a:prstDash val="solid"/>
                  <a:miter/>
                </a:ln>
              </p:spPr>
              <p:txBody>
                <a:bodyPr rtlCol="0" anchor="ctr"/>
                <a:lstStyle/>
                <a:p>
                  <a:endParaRPr lang="en-AU" dirty="0"/>
                </a:p>
              </p:txBody>
            </p:sp>
            <p:sp>
              <p:nvSpPr>
                <p:cNvPr id="103" name="Freeform: Shape 102">
                  <a:extLst>
                    <a:ext uri="{FF2B5EF4-FFF2-40B4-BE49-F238E27FC236}">
                      <a16:creationId xmlns:a16="http://schemas.microsoft.com/office/drawing/2014/main" id="{327FFEB6-DD96-4580-BE3D-4E22D084F704}"/>
                    </a:ext>
                  </a:extLst>
                </p:cNvPr>
                <p:cNvSpPr/>
                <p:nvPr/>
              </p:nvSpPr>
              <p:spPr>
                <a:xfrm>
                  <a:off x="5116724" y="604062"/>
                  <a:ext cx="20475" cy="27702"/>
                </a:xfrm>
                <a:custGeom>
                  <a:avLst/>
                  <a:gdLst>
                    <a:gd name="connsiteX0" fmla="*/ 114 w 20475"/>
                    <a:gd name="connsiteY0" fmla="*/ 114 h 27701"/>
                    <a:gd name="connsiteX1" fmla="*/ 20589 w 20475"/>
                    <a:gd name="connsiteY1" fmla="*/ 16868 h 27701"/>
                    <a:gd name="connsiteX2" fmla="*/ 17639 w 20475"/>
                    <a:gd name="connsiteY2" fmla="*/ 27081 h 27701"/>
                    <a:gd name="connsiteX3" fmla="*/ 6799 w 20475"/>
                    <a:gd name="connsiteY3" fmla="*/ 18650 h 27701"/>
                    <a:gd name="connsiteX4" fmla="*/ 114 w 20475"/>
                    <a:gd name="connsiteY4" fmla="*/ 114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7701">
                      <a:moveTo>
                        <a:pt x="114" y="114"/>
                      </a:moveTo>
                      <a:cubicBezTo>
                        <a:pt x="10364" y="1668"/>
                        <a:pt x="18590" y="9581"/>
                        <a:pt x="20589" y="16868"/>
                      </a:cubicBezTo>
                      <a:cubicBezTo>
                        <a:pt x="21673" y="20830"/>
                        <a:pt x="21517" y="24913"/>
                        <a:pt x="17639" y="27081"/>
                      </a:cubicBezTo>
                      <a:cubicBezTo>
                        <a:pt x="11412" y="30562"/>
                        <a:pt x="5739" y="25094"/>
                        <a:pt x="6799" y="18650"/>
                      </a:cubicBezTo>
                      <a:cubicBezTo>
                        <a:pt x="7558" y="14483"/>
                        <a:pt x="8882" y="6883"/>
                        <a:pt x="114" y="114"/>
                      </a:cubicBezTo>
                      <a:close/>
                    </a:path>
                  </a:pathLst>
                </a:custGeom>
                <a:grpFill/>
                <a:ln w="1203" cap="flat">
                  <a:noFill/>
                  <a:prstDash val="solid"/>
                  <a:miter/>
                </a:ln>
              </p:spPr>
              <p:txBody>
                <a:bodyPr rtlCol="0" anchor="ctr"/>
                <a:lstStyle/>
                <a:p>
                  <a:endParaRPr lang="en-AU" dirty="0"/>
                </a:p>
              </p:txBody>
            </p:sp>
            <p:sp>
              <p:nvSpPr>
                <p:cNvPr id="104" name="Freeform: Shape 103">
                  <a:extLst>
                    <a:ext uri="{FF2B5EF4-FFF2-40B4-BE49-F238E27FC236}">
                      <a16:creationId xmlns:a16="http://schemas.microsoft.com/office/drawing/2014/main" id="{AC727863-1E9E-4DA9-9DDA-CFB773A4601B}"/>
                    </a:ext>
                  </a:extLst>
                </p:cNvPr>
                <p:cNvSpPr/>
                <p:nvPr/>
              </p:nvSpPr>
              <p:spPr>
                <a:xfrm>
                  <a:off x="5116266" y="650418"/>
                  <a:ext cx="27702" cy="15658"/>
                </a:xfrm>
                <a:custGeom>
                  <a:avLst/>
                  <a:gdLst>
                    <a:gd name="connsiteX0" fmla="*/ 114 w 27701"/>
                    <a:gd name="connsiteY0" fmla="*/ 12282 h 15657"/>
                    <a:gd name="connsiteX1" fmla="*/ 23528 w 27701"/>
                    <a:gd name="connsiteY1" fmla="*/ 13076 h 15657"/>
                    <a:gd name="connsiteX2" fmla="*/ 27527 w 27701"/>
                    <a:gd name="connsiteY2" fmla="*/ 4549 h 15657"/>
                    <a:gd name="connsiteX3" fmla="*/ 15483 w 27701"/>
                    <a:gd name="connsiteY3" fmla="*/ 3839 h 15657"/>
                    <a:gd name="connsiteX4" fmla="*/ 114 w 27701"/>
                    <a:gd name="connsiteY4" fmla="*/ 12282 h 15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1" h="15657">
                      <a:moveTo>
                        <a:pt x="114" y="12282"/>
                      </a:moveTo>
                      <a:cubicBezTo>
                        <a:pt x="7847" y="17232"/>
                        <a:pt x="17952" y="16774"/>
                        <a:pt x="23528" y="13076"/>
                      </a:cubicBezTo>
                      <a:cubicBezTo>
                        <a:pt x="26551" y="11065"/>
                        <a:pt x="28840" y="8259"/>
                        <a:pt x="27527" y="4549"/>
                      </a:cubicBezTo>
                      <a:cubicBezTo>
                        <a:pt x="25407" y="-1413"/>
                        <a:pt x="18446" y="-1076"/>
                        <a:pt x="15483" y="3839"/>
                      </a:cubicBezTo>
                      <a:cubicBezTo>
                        <a:pt x="13447" y="7042"/>
                        <a:pt x="9918" y="12896"/>
                        <a:pt x="114" y="12282"/>
                      </a:cubicBezTo>
                      <a:close/>
                    </a:path>
                  </a:pathLst>
                </a:custGeom>
                <a:grpFill/>
                <a:ln w="1203" cap="flat">
                  <a:noFill/>
                  <a:prstDash val="solid"/>
                  <a:miter/>
                </a:ln>
              </p:spPr>
              <p:txBody>
                <a:bodyPr rtlCol="0" anchor="ctr"/>
                <a:lstStyle/>
                <a:p>
                  <a:endParaRPr lang="en-AU" dirty="0"/>
                </a:p>
              </p:txBody>
            </p:sp>
            <p:sp>
              <p:nvSpPr>
                <p:cNvPr id="105" name="Freeform: Shape 104">
                  <a:extLst>
                    <a:ext uri="{FF2B5EF4-FFF2-40B4-BE49-F238E27FC236}">
                      <a16:creationId xmlns:a16="http://schemas.microsoft.com/office/drawing/2014/main" id="{16B612F8-7C54-4920-8335-DAB7E94F4668}"/>
                    </a:ext>
                  </a:extLst>
                </p:cNvPr>
                <p:cNvSpPr/>
                <p:nvPr/>
              </p:nvSpPr>
              <p:spPr>
                <a:xfrm>
                  <a:off x="5138681" y="613264"/>
                  <a:ext cx="15658" cy="25293"/>
                </a:xfrm>
                <a:custGeom>
                  <a:avLst/>
                  <a:gdLst>
                    <a:gd name="connsiteX0" fmla="*/ 114 w 15657"/>
                    <a:gd name="connsiteY0" fmla="*/ 114 h 25292"/>
                    <a:gd name="connsiteX1" fmla="*/ 15964 w 15657"/>
                    <a:gd name="connsiteY1" fmla="*/ 17241 h 25292"/>
                    <a:gd name="connsiteX2" fmla="*/ 12146 w 15657"/>
                    <a:gd name="connsiteY2" fmla="*/ 25805 h 25292"/>
                    <a:gd name="connsiteX3" fmla="*/ 3715 w 15657"/>
                    <a:gd name="connsiteY3" fmla="*/ 17157 h 25292"/>
                    <a:gd name="connsiteX4" fmla="*/ 114 w 15657"/>
                    <a:gd name="connsiteY4" fmla="*/ 114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5292">
                      <a:moveTo>
                        <a:pt x="114" y="114"/>
                      </a:moveTo>
                      <a:cubicBezTo>
                        <a:pt x="8870" y="2716"/>
                        <a:pt x="15109" y="10629"/>
                        <a:pt x="15964" y="17241"/>
                      </a:cubicBezTo>
                      <a:cubicBezTo>
                        <a:pt x="16422" y="20854"/>
                        <a:pt x="15796" y="24383"/>
                        <a:pt x="12146" y="25805"/>
                      </a:cubicBezTo>
                      <a:cubicBezTo>
                        <a:pt x="6281" y="28093"/>
                        <a:pt x="1981" y="22625"/>
                        <a:pt x="3715" y="17157"/>
                      </a:cubicBezTo>
                      <a:cubicBezTo>
                        <a:pt x="4872" y="13568"/>
                        <a:pt x="6955" y="7100"/>
                        <a:pt x="114" y="114"/>
                      </a:cubicBezTo>
                      <a:close/>
                    </a:path>
                  </a:pathLst>
                </a:custGeom>
                <a:grpFill/>
                <a:ln w="1203" cap="flat">
                  <a:noFill/>
                  <a:prstDash val="solid"/>
                  <a:miter/>
                </a:ln>
              </p:spPr>
              <p:txBody>
                <a:bodyPr rtlCol="0" anchor="ctr"/>
                <a:lstStyle/>
                <a:p>
                  <a:endParaRPr lang="en-AU" dirty="0"/>
                </a:p>
              </p:txBody>
            </p:sp>
            <p:sp>
              <p:nvSpPr>
                <p:cNvPr id="106" name="Freeform: Shape 105">
                  <a:extLst>
                    <a:ext uri="{FF2B5EF4-FFF2-40B4-BE49-F238E27FC236}">
                      <a16:creationId xmlns:a16="http://schemas.microsoft.com/office/drawing/2014/main" id="{CA4B3A44-9741-4D21-84FF-1864D6A62DA9}"/>
                    </a:ext>
                  </a:extLst>
                </p:cNvPr>
                <p:cNvSpPr/>
                <p:nvPr/>
              </p:nvSpPr>
              <p:spPr>
                <a:xfrm>
                  <a:off x="5134381" y="655740"/>
                  <a:ext cx="22884" cy="14453"/>
                </a:xfrm>
                <a:custGeom>
                  <a:avLst/>
                  <a:gdLst>
                    <a:gd name="connsiteX0" fmla="*/ 114 w 22884"/>
                    <a:gd name="connsiteY0" fmla="*/ 13343 h 14453"/>
                    <a:gd name="connsiteX1" fmla="*/ 20180 w 22884"/>
                    <a:gd name="connsiteY1" fmla="*/ 10994 h 14453"/>
                    <a:gd name="connsiteX2" fmla="*/ 22480 w 22884"/>
                    <a:gd name="connsiteY2" fmla="*/ 3202 h 14453"/>
                    <a:gd name="connsiteX3" fmla="*/ 12074 w 22884"/>
                    <a:gd name="connsiteY3" fmla="*/ 4165 h 14453"/>
                    <a:gd name="connsiteX4" fmla="*/ 114 w 22884"/>
                    <a:gd name="connsiteY4" fmla="*/ 13343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 h="14453">
                      <a:moveTo>
                        <a:pt x="114" y="13343"/>
                      </a:moveTo>
                      <a:cubicBezTo>
                        <a:pt x="7341" y="16559"/>
                        <a:pt x="15892" y="14860"/>
                        <a:pt x="20180" y="10994"/>
                      </a:cubicBezTo>
                      <a:cubicBezTo>
                        <a:pt x="22492" y="8887"/>
                        <a:pt x="24082" y="6177"/>
                        <a:pt x="22480" y="3202"/>
                      </a:cubicBezTo>
                      <a:cubicBezTo>
                        <a:pt x="19915" y="-1616"/>
                        <a:pt x="14049" y="-412"/>
                        <a:pt x="12074" y="4165"/>
                      </a:cubicBezTo>
                      <a:cubicBezTo>
                        <a:pt x="10809" y="7152"/>
                        <a:pt x="8545" y="12596"/>
                        <a:pt x="114" y="13343"/>
                      </a:cubicBezTo>
                      <a:close/>
                    </a:path>
                  </a:pathLst>
                </a:custGeom>
                <a:grpFill/>
                <a:ln w="1203" cap="flat">
                  <a:noFill/>
                  <a:prstDash val="solid"/>
                  <a:miter/>
                </a:ln>
              </p:spPr>
              <p:txBody>
                <a:bodyPr rtlCol="0" anchor="ctr"/>
                <a:lstStyle/>
                <a:p>
                  <a:endParaRPr lang="en-AU" dirty="0"/>
                </a:p>
              </p:txBody>
            </p:sp>
            <p:sp>
              <p:nvSpPr>
                <p:cNvPr id="107" name="Freeform: Shape 106">
                  <a:extLst>
                    <a:ext uri="{FF2B5EF4-FFF2-40B4-BE49-F238E27FC236}">
                      <a16:creationId xmlns:a16="http://schemas.microsoft.com/office/drawing/2014/main" id="{9FEB6C39-5F44-48FA-9A55-277AB4EC11BB}"/>
                    </a:ext>
                  </a:extLst>
                </p:cNvPr>
                <p:cNvSpPr/>
                <p:nvPr/>
              </p:nvSpPr>
              <p:spPr>
                <a:xfrm>
                  <a:off x="5156586" y="620466"/>
                  <a:ext cx="10840" cy="24089"/>
                </a:xfrm>
                <a:custGeom>
                  <a:avLst/>
                  <a:gdLst>
                    <a:gd name="connsiteX0" fmla="*/ 793 w 10839"/>
                    <a:gd name="connsiteY0" fmla="*/ 114 h 24088"/>
                    <a:gd name="connsiteX1" fmla="*/ 11320 w 10839"/>
                    <a:gd name="connsiteY1" fmla="*/ 17265 h 24088"/>
                    <a:gd name="connsiteX2" fmla="*/ 6659 w 10839"/>
                    <a:gd name="connsiteY2" fmla="*/ 23865 h 24088"/>
                    <a:gd name="connsiteX3" fmla="*/ 986 w 10839"/>
                    <a:gd name="connsiteY3" fmla="*/ 15133 h 24088"/>
                    <a:gd name="connsiteX4" fmla="*/ 793 w 10839"/>
                    <a:gd name="connsiteY4" fmla="*/ 114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 h="24088">
                      <a:moveTo>
                        <a:pt x="793" y="114"/>
                      </a:moveTo>
                      <a:cubicBezTo>
                        <a:pt x="7767" y="3727"/>
                        <a:pt x="11717" y="11520"/>
                        <a:pt x="11320" y="17265"/>
                      </a:cubicBezTo>
                      <a:cubicBezTo>
                        <a:pt x="11103" y="20372"/>
                        <a:pt x="9983" y="23287"/>
                        <a:pt x="6659" y="23865"/>
                      </a:cubicBezTo>
                      <a:cubicBezTo>
                        <a:pt x="1311" y="24817"/>
                        <a:pt x="-1399" y="19469"/>
                        <a:pt x="986" y="15133"/>
                      </a:cubicBezTo>
                      <a:cubicBezTo>
                        <a:pt x="2551" y="12291"/>
                        <a:pt x="5406" y="7172"/>
                        <a:pt x="793" y="114"/>
                      </a:cubicBezTo>
                      <a:close/>
                    </a:path>
                  </a:pathLst>
                </a:custGeom>
                <a:grpFill/>
                <a:ln w="1203" cap="flat">
                  <a:noFill/>
                  <a:prstDash val="solid"/>
                  <a:miter/>
                </a:ln>
              </p:spPr>
              <p:txBody>
                <a:bodyPr rtlCol="0" anchor="ctr"/>
                <a:lstStyle/>
                <a:p>
                  <a:endParaRPr lang="en-AU" dirty="0"/>
                </a:p>
              </p:txBody>
            </p:sp>
            <p:sp>
              <p:nvSpPr>
                <p:cNvPr id="108" name="Freeform: Shape 107">
                  <a:extLst>
                    <a:ext uri="{FF2B5EF4-FFF2-40B4-BE49-F238E27FC236}">
                      <a16:creationId xmlns:a16="http://schemas.microsoft.com/office/drawing/2014/main" id="{75114633-CBB1-4ECE-BF73-FB83871EDEE3}"/>
                    </a:ext>
                  </a:extLst>
                </p:cNvPr>
                <p:cNvSpPr/>
                <p:nvPr/>
              </p:nvSpPr>
              <p:spPr>
                <a:xfrm>
                  <a:off x="5049409" y="610156"/>
                  <a:ext cx="26497" cy="12044"/>
                </a:xfrm>
                <a:custGeom>
                  <a:avLst/>
                  <a:gdLst>
                    <a:gd name="connsiteX0" fmla="*/ 114 w 26497"/>
                    <a:gd name="connsiteY0" fmla="*/ 1825 h 12044"/>
                    <a:gd name="connsiteX1" fmla="*/ 17422 w 26497"/>
                    <a:gd name="connsiteY1" fmla="*/ 12159 h 12044"/>
                    <a:gd name="connsiteX2" fmla="*/ 27250 w 26497"/>
                    <a:gd name="connsiteY2" fmla="*/ 8401 h 12044"/>
                    <a:gd name="connsiteX3" fmla="*/ 20782 w 26497"/>
                    <a:gd name="connsiteY3" fmla="*/ 693 h 12044"/>
                    <a:gd name="connsiteX4" fmla="*/ 114 w 26497"/>
                    <a:gd name="connsiteY4" fmla="*/ 1825 h 1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12044">
                      <a:moveTo>
                        <a:pt x="114" y="1825"/>
                      </a:moveTo>
                      <a:cubicBezTo>
                        <a:pt x="5076" y="5992"/>
                        <a:pt x="11954" y="10678"/>
                        <a:pt x="17422" y="12159"/>
                      </a:cubicBezTo>
                      <a:cubicBezTo>
                        <a:pt x="21673" y="13363"/>
                        <a:pt x="26262" y="12906"/>
                        <a:pt x="27250" y="8401"/>
                      </a:cubicBezTo>
                      <a:cubicBezTo>
                        <a:pt x="28177" y="4186"/>
                        <a:pt x="24648" y="1620"/>
                        <a:pt x="20782" y="693"/>
                      </a:cubicBezTo>
                      <a:cubicBezTo>
                        <a:pt x="15290" y="-620"/>
                        <a:pt x="6738" y="536"/>
                        <a:pt x="114" y="1825"/>
                      </a:cubicBezTo>
                      <a:close/>
                    </a:path>
                  </a:pathLst>
                </a:custGeom>
                <a:grpFill/>
                <a:ln w="1203" cap="flat">
                  <a:noFill/>
                  <a:prstDash val="solid"/>
                  <a:miter/>
                </a:ln>
              </p:spPr>
              <p:txBody>
                <a:bodyPr rtlCol="0" anchor="ctr"/>
                <a:lstStyle/>
                <a:p>
                  <a:endParaRPr lang="en-AU" dirty="0"/>
                </a:p>
              </p:txBody>
            </p:sp>
            <p:sp>
              <p:nvSpPr>
                <p:cNvPr id="109" name="Freeform: Shape 108">
                  <a:extLst>
                    <a:ext uri="{FF2B5EF4-FFF2-40B4-BE49-F238E27FC236}">
                      <a16:creationId xmlns:a16="http://schemas.microsoft.com/office/drawing/2014/main" id="{9F9956B8-1EAE-4053-BF85-0605E2601AAB}"/>
                    </a:ext>
                  </a:extLst>
                </p:cNvPr>
                <p:cNvSpPr/>
                <p:nvPr/>
              </p:nvSpPr>
              <p:spPr>
                <a:xfrm>
                  <a:off x="5077780" y="620345"/>
                  <a:ext cx="201139" cy="130078"/>
                </a:xfrm>
                <a:custGeom>
                  <a:avLst/>
                  <a:gdLst>
                    <a:gd name="connsiteX0" fmla="*/ 456 w 201139"/>
                    <a:gd name="connsiteY0" fmla="*/ 994 h 130077"/>
                    <a:gd name="connsiteX1" fmla="*/ 28158 w 201139"/>
                    <a:gd name="connsiteY1" fmla="*/ 13846 h 130077"/>
                    <a:gd name="connsiteX2" fmla="*/ 56137 w 201139"/>
                    <a:gd name="connsiteY2" fmla="*/ 25493 h 130077"/>
                    <a:gd name="connsiteX3" fmla="*/ 70012 w 201139"/>
                    <a:gd name="connsiteY3" fmla="*/ 31334 h 130077"/>
                    <a:gd name="connsiteX4" fmla="*/ 83790 w 201139"/>
                    <a:gd name="connsiteY4" fmla="*/ 37296 h 130077"/>
                    <a:gd name="connsiteX5" fmla="*/ 97412 w 201139"/>
                    <a:gd name="connsiteY5" fmla="*/ 43619 h 130077"/>
                    <a:gd name="connsiteX6" fmla="*/ 104073 w 201139"/>
                    <a:gd name="connsiteY6" fmla="*/ 47064 h 130077"/>
                    <a:gd name="connsiteX7" fmla="*/ 110673 w 201139"/>
                    <a:gd name="connsiteY7" fmla="*/ 50677 h 130077"/>
                    <a:gd name="connsiteX8" fmla="*/ 159476 w 201139"/>
                    <a:gd name="connsiteY8" fmla="*/ 85750 h 130077"/>
                    <a:gd name="connsiteX9" fmla="*/ 200848 w 201139"/>
                    <a:gd name="connsiteY9" fmla="*/ 129928 h 130077"/>
                    <a:gd name="connsiteX10" fmla="*/ 201523 w 201139"/>
                    <a:gd name="connsiteY10" fmla="*/ 130025 h 130077"/>
                    <a:gd name="connsiteX11" fmla="*/ 201619 w 201139"/>
                    <a:gd name="connsiteY11" fmla="*/ 129374 h 130077"/>
                    <a:gd name="connsiteX12" fmla="*/ 162740 w 201139"/>
                    <a:gd name="connsiteY12" fmla="*/ 82269 h 130077"/>
                    <a:gd name="connsiteX13" fmla="*/ 114563 w 201139"/>
                    <a:gd name="connsiteY13" fmla="*/ 44137 h 130077"/>
                    <a:gd name="connsiteX14" fmla="*/ 87813 w 201139"/>
                    <a:gd name="connsiteY14" fmla="*/ 28781 h 130077"/>
                    <a:gd name="connsiteX15" fmla="*/ 73866 w 201139"/>
                    <a:gd name="connsiteY15" fmla="*/ 22217 h 130077"/>
                    <a:gd name="connsiteX16" fmla="*/ 59557 w 201139"/>
                    <a:gd name="connsiteY16" fmla="*/ 16616 h 130077"/>
                    <a:gd name="connsiteX17" fmla="*/ 44996 w 201139"/>
                    <a:gd name="connsiteY17" fmla="*/ 11798 h 130077"/>
                    <a:gd name="connsiteX18" fmla="*/ 30314 w 201139"/>
                    <a:gd name="connsiteY18" fmla="*/ 7535 h 130077"/>
                    <a:gd name="connsiteX19" fmla="*/ 697 w 201139"/>
                    <a:gd name="connsiteY19" fmla="*/ 127 h 130077"/>
                    <a:gd name="connsiteX20" fmla="*/ 119 w 201139"/>
                    <a:gd name="connsiteY20" fmla="*/ 477 h 130077"/>
                    <a:gd name="connsiteX21" fmla="*/ 456 w 201139"/>
                    <a:gd name="connsiteY21" fmla="*/ 995 h 1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139" h="130077">
                      <a:moveTo>
                        <a:pt x="456" y="994"/>
                      </a:moveTo>
                      <a:cubicBezTo>
                        <a:pt x="9501" y="5812"/>
                        <a:pt x="18860" y="9919"/>
                        <a:pt x="28158" y="13846"/>
                      </a:cubicBezTo>
                      <a:lnTo>
                        <a:pt x="56137" y="25493"/>
                      </a:lnTo>
                      <a:lnTo>
                        <a:pt x="70012" y="31334"/>
                      </a:lnTo>
                      <a:cubicBezTo>
                        <a:pt x="74564" y="33393"/>
                        <a:pt x="79238" y="35236"/>
                        <a:pt x="83790" y="37296"/>
                      </a:cubicBezTo>
                      <a:cubicBezTo>
                        <a:pt x="88343" y="39355"/>
                        <a:pt x="92980" y="41307"/>
                        <a:pt x="97412" y="43619"/>
                      </a:cubicBezTo>
                      <a:lnTo>
                        <a:pt x="104073" y="47064"/>
                      </a:lnTo>
                      <a:cubicBezTo>
                        <a:pt x="106313" y="48268"/>
                        <a:pt x="108541" y="49352"/>
                        <a:pt x="110673" y="50677"/>
                      </a:cubicBezTo>
                      <a:cubicBezTo>
                        <a:pt x="128162" y="60568"/>
                        <a:pt x="144525" y="72328"/>
                        <a:pt x="159476" y="85750"/>
                      </a:cubicBezTo>
                      <a:cubicBezTo>
                        <a:pt x="174470" y="99302"/>
                        <a:pt x="188308" y="114079"/>
                        <a:pt x="200848" y="129928"/>
                      </a:cubicBezTo>
                      <a:cubicBezTo>
                        <a:pt x="201008" y="130141"/>
                        <a:pt x="201310" y="130184"/>
                        <a:pt x="201523" y="130025"/>
                      </a:cubicBezTo>
                      <a:cubicBezTo>
                        <a:pt x="201711" y="129861"/>
                        <a:pt x="201752" y="129585"/>
                        <a:pt x="201619" y="129374"/>
                      </a:cubicBezTo>
                      <a:cubicBezTo>
                        <a:pt x="190086" y="112548"/>
                        <a:pt x="177075" y="96783"/>
                        <a:pt x="162740" y="82269"/>
                      </a:cubicBezTo>
                      <a:cubicBezTo>
                        <a:pt x="148107" y="67854"/>
                        <a:pt x="131954" y="55068"/>
                        <a:pt x="114563" y="44137"/>
                      </a:cubicBezTo>
                      <a:cubicBezTo>
                        <a:pt x="105892" y="38621"/>
                        <a:pt x="96931" y="33550"/>
                        <a:pt x="87813" y="28781"/>
                      </a:cubicBezTo>
                      <a:cubicBezTo>
                        <a:pt x="83248" y="26372"/>
                        <a:pt x="78551" y="24348"/>
                        <a:pt x="73866" y="22217"/>
                      </a:cubicBezTo>
                      <a:cubicBezTo>
                        <a:pt x="69181" y="20085"/>
                        <a:pt x="64351" y="18411"/>
                        <a:pt x="59557" y="16616"/>
                      </a:cubicBezTo>
                      <a:cubicBezTo>
                        <a:pt x="54739" y="15014"/>
                        <a:pt x="49922" y="13280"/>
                        <a:pt x="44996" y="11798"/>
                      </a:cubicBezTo>
                      <a:cubicBezTo>
                        <a:pt x="40070" y="10317"/>
                        <a:pt x="35240" y="8811"/>
                        <a:pt x="30314" y="7535"/>
                      </a:cubicBezTo>
                      <a:cubicBezTo>
                        <a:pt x="20498" y="4837"/>
                        <a:pt x="10682" y="2344"/>
                        <a:pt x="697" y="127"/>
                      </a:cubicBezTo>
                      <a:cubicBezTo>
                        <a:pt x="441" y="67"/>
                        <a:pt x="184" y="222"/>
                        <a:pt x="119" y="477"/>
                      </a:cubicBezTo>
                      <a:cubicBezTo>
                        <a:pt x="86" y="709"/>
                        <a:pt x="230" y="931"/>
                        <a:pt x="456" y="995"/>
                      </a:cubicBezTo>
                      <a:close/>
                    </a:path>
                  </a:pathLst>
                </a:custGeom>
                <a:grpFill/>
                <a:ln w="1203" cap="flat">
                  <a:noFill/>
                  <a:prstDash val="solid"/>
                  <a:miter/>
                </a:ln>
              </p:spPr>
              <p:txBody>
                <a:bodyPr rtlCol="0" anchor="ctr"/>
                <a:lstStyle/>
                <a:p>
                  <a:endParaRPr lang="en-AU" dirty="0"/>
                </a:p>
              </p:txBody>
            </p:sp>
          </p:grpSp>
        </p:grpSp>
        <p:grpSp>
          <p:nvGrpSpPr>
            <p:cNvPr id="150" name="Group 149">
              <a:extLst>
                <a:ext uri="{FF2B5EF4-FFF2-40B4-BE49-F238E27FC236}">
                  <a16:creationId xmlns:a16="http://schemas.microsoft.com/office/drawing/2014/main" id="{2ECBE6D3-1493-4CAB-B489-09E02CECC492}"/>
                </a:ext>
              </a:extLst>
            </p:cNvPr>
            <p:cNvGrpSpPr/>
            <p:nvPr/>
          </p:nvGrpSpPr>
          <p:grpSpPr>
            <a:xfrm>
              <a:off x="-208788" y="4458219"/>
              <a:ext cx="4159449" cy="1395724"/>
              <a:chOff x="381854" y="4458219"/>
              <a:chExt cx="4159449" cy="1395724"/>
            </a:xfrm>
          </p:grpSpPr>
          <p:grpSp>
            <p:nvGrpSpPr>
              <p:cNvPr id="123" name="Group 122">
                <a:extLst>
                  <a:ext uri="{FF2B5EF4-FFF2-40B4-BE49-F238E27FC236}">
                    <a16:creationId xmlns:a16="http://schemas.microsoft.com/office/drawing/2014/main" id="{6169055C-B7E5-4D92-A3CE-F03E927C8435}"/>
                  </a:ext>
                </a:extLst>
              </p:cNvPr>
              <p:cNvGrpSpPr>
                <a:grpSpLocks noChangeAspect="1"/>
              </p:cNvGrpSpPr>
              <p:nvPr/>
            </p:nvGrpSpPr>
            <p:grpSpPr>
              <a:xfrm>
                <a:off x="2000662" y="4458219"/>
                <a:ext cx="954487" cy="924322"/>
                <a:chOff x="5554199" y="2889074"/>
                <a:chExt cx="299902" cy="290424"/>
              </a:xfrm>
              <a:solidFill>
                <a:srgbClr val="762000"/>
              </a:solidFill>
            </p:grpSpPr>
            <p:sp>
              <p:nvSpPr>
                <p:cNvPr id="140" name="Freeform: Shape 139">
                  <a:extLst>
                    <a:ext uri="{FF2B5EF4-FFF2-40B4-BE49-F238E27FC236}">
                      <a16:creationId xmlns:a16="http://schemas.microsoft.com/office/drawing/2014/main" id="{234819E9-9368-4624-9A5D-1C3D99F0BDAD}"/>
                    </a:ext>
                  </a:extLst>
                </p:cNvPr>
                <p:cNvSpPr/>
                <p:nvPr/>
              </p:nvSpPr>
              <p:spPr>
                <a:xfrm>
                  <a:off x="5554199" y="2971132"/>
                  <a:ext cx="299902" cy="208366"/>
                </a:xfrm>
                <a:custGeom>
                  <a:avLst/>
                  <a:gdLst>
                    <a:gd name="connsiteX0" fmla="*/ 297616 w 299901"/>
                    <a:gd name="connsiteY0" fmla="*/ 43221 h 208365"/>
                    <a:gd name="connsiteX1" fmla="*/ 280694 w 299901"/>
                    <a:gd name="connsiteY1" fmla="*/ 40920 h 208365"/>
                    <a:gd name="connsiteX2" fmla="*/ 242814 w 299901"/>
                    <a:gd name="connsiteY2" fmla="*/ 67947 h 208365"/>
                    <a:gd name="connsiteX3" fmla="*/ 254040 w 299901"/>
                    <a:gd name="connsiteY3" fmla="*/ 40246 h 208365"/>
                    <a:gd name="connsiteX4" fmla="*/ 220533 w 299901"/>
                    <a:gd name="connsiteY4" fmla="*/ 716 h 208365"/>
                    <a:gd name="connsiteX5" fmla="*/ 213896 w 299901"/>
                    <a:gd name="connsiteY5" fmla="*/ 114 h 208365"/>
                    <a:gd name="connsiteX6" fmla="*/ 213149 w 299901"/>
                    <a:gd name="connsiteY6" fmla="*/ 114 h 208365"/>
                    <a:gd name="connsiteX7" fmla="*/ 212415 w 299901"/>
                    <a:gd name="connsiteY7" fmla="*/ 114 h 208365"/>
                    <a:gd name="connsiteX8" fmla="*/ 209054 w 299901"/>
                    <a:gd name="connsiteY8" fmla="*/ 283 h 208365"/>
                    <a:gd name="connsiteX9" fmla="*/ 206043 w 299901"/>
                    <a:gd name="connsiteY9" fmla="*/ 668 h 208365"/>
                    <a:gd name="connsiteX10" fmla="*/ 206043 w 299901"/>
                    <a:gd name="connsiteY10" fmla="*/ 668 h 208365"/>
                    <a:gd name="connsiteX11" fmla="*/ 172319 w 299901"/>
                    <a:gd name="connsiteY11" fmla="*/ 40221 h 208365"/>
                    <a:gd name="connsiteX12" fmla="*/ 192289 w 299901"/>
                    <a:gd name="connsiteY12" fmla="*/ 74801 h 208365"/>
                    <a:gd name="connsiteX13" fmla="*/ 174030 w 299901"/>
                    <a:gd name="connsiteY13" fmla="*/ 87266 h 208365"/>
                    <a:gd name="connsiteX14" fmla="*/ 172693 w 299901"/>
                    <a:gd name="connsiteY14" fmla="*/ 88928 h 208365"/>
                    <a:gd name="connsiteX15" fmla="*/ 149207 w 299901"/>
                    <a:gd name="connsiteY15" fmla="*/ 125254 h 208365"/>
                    <a:gd name="connsiteX16" fmla="*/ 125732 w 299901"/>
                    <a:gd name="connsiteY16" fmla="*/ 88928 h 208365"/>
                    <a:gd name="connsiteX17" fmla="*/ 124395 w 299901"/>
                    <a:gd name="connsiteY17" fmla="*/ 87266 h 208365"/>
                    <a:gd name="connsiteX18" fmla="*/ 106064 w 299901"/>
                    <a:gd name="connsiteY18" fmla="*/ 74752 h 208365"/>
                    <a:gd name="connsiteX19" fmla="*/ 125853 w 299901"/>
                    <a:gd name="connsiteY19" fmla="*/ 40221 h 208365"/>
                    <a:gd name="connsiteX20" fmla="*/ 92358 w 299901"/>
                    <a:gd name="connsiteY20" fmla="*/ 716 h 208365"/>
                    <a:gd name="connsiteX21" fmla="*/ 92358 w 299901"/>
                    <a:gd name="connsiteY21" fmla="*/ 716 h 208365"/>
                    <a:gd name="connsiteX22" fmla="*/ 91418 w 299901"/>
                    <a:gd name="connsiteY22" fmla="*/ 596 h 208365"/>
                    <a:gd name="connsiteX23" fmla="*/ 89491 w 299901"/>
                    <a:gd name="connsiteY23" fmla="*/ 343 h 208365"/>
                    <a:gd name="connsiteX24" fmla="*/ 85878 w 299901"/>
                    <a:gd name="connsiteY24" fmla="*/ 138 h 208365"/>
                    <a:gd name="connsiteX25" fmla="*/ 45758 w 299901"/>
                    <a:gd name="connsiteY25" fmla="*/ 40258 h 208365"/>
                    <a:gd name="connsiteX26" fmla="*/ 55309 w 299901"/>
                    <a:gd name="connsiteY26" fmla="*/ 66165 h 208365"/>
                    <a:gd name="connsiteX27" fmla="*/ 20381 w 299901"/>
                    <a:gd name="connsiteY27" fmla="*/ 36223 h 208365"/>
                    <a:gd name="connsiteX28" fmla="*/ 3362 w 299901"/>
                    <a:gd name="connsiteY28" fmla="*/ 36903 h 208365"/>
                    <a:gd name="connsiteX29" fmla="*/ 3278 w 299901"/>
                    <a:gd name="connsiteY29" fmla="*/ 36994 h 208365"/>
                    <a:gd name="connsiteX30" fmla="*/ 4059 w 299901"/>
                    <a:gd name="connsiteY30" fmla="*/ 54094 h 208365"/>
                    <a:gd name="connsiteX31" fmla="*/ 4061 w 299901"/>
                    <a:gd name="connsiteY31" fmla="*/ 54096 h 208365"/>
                    <a:gd name="connsiteX32" fmla="*/ 47601 w 299901"/>
                    <a:gd name="connsiteY32" fmla="*/ 93843 h 208365"/>
                    <a:gd name="connsiteX33" fmla="*/ 49311 w 299901"/>
                    <a:gd name="connsiteY33" fmla="*/ 95107 h 208365"/>
                    <a:gd name="connsiteX34" fmla="*/ 53708 w 299901"/>
                    <a:gd name="connsiteY34" fmla="*/ 96793 h 208365"/>
                    <a:gd name="connsiteX35" fmla="*/ 51961 w 299901"/>
                    <a:gd name="connsiteY35" fmla="*/ 99853 h 208365"/>
                    <a:gd name="connsiteX36" fmla="*/ 41121 w 299901"/>
                    <a:gd name="connsiteY36" fmla="*/ 130903 h 208365"/>
                    <a:gd name="connsiteX37" fmla="*/ 35485 w 299901"/>
                    <a:gd name="connsiteY37" fmla="*/ 166638 h 208365"/>
                    <a:gd name="connsiteX38" fmla="*/ 40293 w 299901"/>
                    <a:gd name="connsiteY38" fmla="*/ 173229 h 208365"/>
                    <a:gd name="connsiteX39" fmla="*/ 41181 w 299901"/>
                    <a:gd name="connsiteY39" fmla="*/ 173298 h 208365"/>
                    <a:gd name="connsiteX40" fmla="*/ 58513 w 299901"/>
                    <a:gd name="connsiteY40" fmla="*/ 173298 h 208365"/>
                    <a:gd name="connsiteX41" fmla="*/ 58513 w 299901"/>
                    <a:gd name="connsiteY41" fmla="*/ 200169 h 208365"/>
                    <a:gd name="connsiteX42" fmla="*/ 66944 w 299901"/>
                    <a:gd name="connsiteY42" fmla="*/ 208600 h 208365"/>
                    <a:gd name="connsiteX43" fmla="*/ 104655 w 299901"/>
                    <a:gd name="connsiteY43" fmla="*/ 208600 h 208365"/>
                    <a:gd name="connsiteX44" fmla="*/ 113086 w 299901"/>
                    <a:gd name="connsiteY44" fmla="*/ 200169 h 208365"/>
                    <a:gd name="connsiteX45" fmla="*/ 113086 w 299901"/>
                    <a:gd name="connsiteY45" fmla="*/ 173286 h 208365"/>
                    <a:gd name="connsiteX46" fmla="*/ 130405 w 299901"/>
                    <a:gd name="connsiteY46" fmla="*/ 173286 h 208365"/>
                    <a:gd name="connsiteX47" fmla="*/ 136184 w 299901"/>
                    <a:gd name="connsiteY47" fmla="*/ 167526 h 208365"/>
                    <a:gd name="connsiteX48" fmla="*/ 136114 w 299901"/>
                    <a:gd name="connsiteY48" fmla="*/ 166626 h 208365"/>
                    <a:gd name="connsiteX49" fmla="*/ 132658 w 299901"/>
                    <a:gd name="connsiteY49" fmla="*/ 144742 h 208365"/>
                    <a:gd name="connsiteX50" fmla="*/ 137403 w 299901"/>
                    <a:gd name="connsiteY50" fmla="*/ 151595 h 208365"/>
                    <a:gd name="connsiteX51" fmla="*/ 149194 w 299901"/>
                    <a:gd name="connsiteY51" fmla="*/ 157015 h 208365"/>
                    <a:gd name="connsiteX52" fmla="*/ 160998 w 299901"/>
                    <a:gd name="connsiteY52" fmla="*/ 151595 h 208365"/>
                    <a:gd name="connsiteX53" fmla="*/ 172307 w 299901"/>
                    <a:gd name="connsiteY53" fmla="*/ 135239 h 208365"/>
                    <a:gd name="connsiteX54" fmla="*/ 172307 w 299901"/>
                    <a:gd name="connsiteY54" fmla="*/ 169167 h 208365"/>
                    <a:gd name="connsiteX55" fmla="*/ 179534 w 299901"/>
                    <a:gd name="connsiteY55" fmla="*/ 176394 h 208365"/>
                    <a:gd name="connsiteX56" fmla="*/ 186568 w 299901"/>
                    <a:gd name="connsiteY56" fmla="*/ 176394 h 208365"/>
                    <a:gd name="connsiteX57" fmla="*/ 186568 w 299901"/>
                    <a:gd name="connsiteY57" fmla="*/ 200169 h 208365"/>
                    <a:gd name="connsiteX58" fmla="*/ 194999 w 299901"/>
                    <a:gd name="connsiteY58" fmla="*/ 208600 h 208365"/>
                    <a:gd name="connsiteX59" fmla="*/ 231312 w 299901"/>
                    <a:gd name="connsiteY59" fmla="*/ 208600 h 208365"/>
                    <a:gd name="connsiteX60" fmla="*/ 239743 w 299901"/>
                    <a:gd name="connsiteY60" fmla="*/ 200169 h 208365"/>
                    <a:gd name="connsiteX61" fmla="*/ 239743 w 299901"/>
                    <a:gd name="connsiteY61" fmla="*/ 176370 h 208365"/>
                    <a:gd name="connsiteX62" fmla="*/ 246777 w 299901"/>
                    <a:gd name="connsiteY62" fmla="*/ 176370 h 208365"/>
                    <a:gd name="connsiteX63" fmla="*/ 254004 w 299901"/>
                    <a:gd name="connsiteY63" fmla="*/ 169143 h 208365"/>
                    <a:gd name="connsiteX64" fmla="*/ 254004 w 299901"/>
                    <a:gd name="connsiteY64" fmla="*/ 110644 h 208365"/>
                    <a:gd name="connsiteX65" fmla="*/ 250559 w 299901"/>
                    <a:gd name="connsiteY65" fmla="*/ 94264 h 208365"/>
                    <a:gd name="connsiteX66" fmla="*/ 295315 w 299901"/>
                    <a:gd name="connsiteY66" fmla="*/ 60179 h 208365"/>
                    <a:gd name="connsiteX67" fmla="*/ 297685 w 299901"/>
                    <a:gd name="connsiteY67" fmla="*/ 43311 h 208365"/>
                    <a:gd name="connsiteX68" fmla="*/ 297616 w 299901"/>
                    <a:gd name="connsiteY68" fmla="*/ 43221 h 208365"/>
                    <a:gd name="connsiteX69" fmla="*/ 105594 w 299901"/>
                    <a:gd name="connsiteY69" fmla="*/ 75041 h 208365"/>
                    <a:gd name="connsiteX70" fmla="*/ 105474 w 299901"/>
                    <a:gd name="connsiteY70" fmla="*/ 75222 h 208365"/>
                    <a:gd name="connsiteX71" fmla="*/ 105474 w 299901"/>
                    <a:gd name="connsiteY71" fmla="*/ 75162 h 208365"/>
                    <a:gd name="connsiteX72" fmla="*/ 193626 w 299901"/>
                    <a:gd name="connsiteY72" fmla="*/ 75583 h 208365"/>
                    <a:gd name="connsiteX73" fmla="*/ 193325 w 299901"/>
                    <a:gd name="connsiteY73" fmla="*/ 75800 h 208365"/>
                    <a:gd name="connsiteX74" fmla="*/ 192867 w 299901"/>
                    <a:gd name="connsiteY74" fmla="*/ 75150 h 208365"/>
                    <a:gd name="connsiteX75" fmla="*/ 193626 w 299901"/>
                    <a:gd name="connsiteY75" fmla="*/ 75583 h 2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9901" h="208365">
                      <a:moveTo>
                        <a:pt x="297616" y="43221"/>
                      </a:moveTo>
                      <a:cubicBezTo>
                        <a:pt x="293570" y="37927"/>
                        <a:pt x="286006" y="36899"/>
                        <a:pt x="280694" y="40920"/>
                      </a:cubicBezTo>
                      <a:lnTo>
                        <a:pt x="242814" y="67947"/>
                      </a:lnTo>
                      <a:cubicBezTo>
                        <a:pt x="250018" y="60526"/>
                        <a:pt x="254045" y="50588"/>
                        <a:pt x="254040" y="40246"/>
                      </a:cubicBezTo>
                      <a:cubicBezTo>
                        <a:pt x="254029" y="20652"/>
                        <a:pt x="239860" y="3936"/>
                        <a:pt x="220533" y="716"/>
                      </a:cubicBezTo>
                      <a:cubicBezTo>
                        <a:pt x="218341" y="332"/>
                        <a:pt x="216121" y="131"/>
                        <a:pt x="213896" y="114"/>
                      </a:cubicBezTo>
                      <a:cubicBezTo>
                        <a:pt x="213643" y="114"/>
                        <a:pt x="213402" y="114"/>
                        <a:pt x="213149" y="114"/>
                      </a:cubicBezTo>
                      <a:cubicBezTo>
                        <a:pt x="212897" y="114"/>
                        <a:pt x="212668" y="114"/>
                        <a:pt x="212415" y="114"/>
                      </a:cubicBezTo>
                      <a:cubicBezTo>
                        <a:pt x="211283" y="114"/>
                        <a:pt x="210162" y="186"/>
                        <a:pt x="209054" y="283"/>
                      </a:cubicBezTo>
                      <a:cubicBezTo>
                        <a:pt x="207946" y="379"/>
                        <a:pt x="207031" y="512"/>
                        <a:pt x="206043" y="668"/>
                      </a:cubicBezTo>
                      <a:lnTo>
                        <a:pt x="206043" y="668"/>
                      </a:lnTo>
                      <a:cubicBezTo>
                        <a:pt x="186618" y="3790"/>
                        <a:pt x="172330" y="20547"/>
                        <a:pt x="172319" y="40221"/>
                      </a:cubicBezTo>
                      <a:cubicBezTo>
                        <a:pt x="172335" y="54484"/>
                        <a:pt x="179944" y="67659"/>
                        <a:pt x="192289" y="74801"/>
                      </a:cubicBezTo>
                      <a:cubicBezTo>
                        <a:pt x="183509" y="80642"/>
                        <a:pt x="174138" y="86989"/>
                        <a:pt x="174030" y="87266"/>
                      </a:cubicBezTo>
                      <a:cubicBezTo>
                        <a:pt x="173533" y="87777"/>
                        <a:pt x="173085" y="88334"/>
                        <a:pt x="172693" y="88928"/>
                      </a:cubicBezTo>
                      <a:lnTo>
                        <a:pt x="149207" y="125254"/>
                      </a:lnTo>
                      <a:lnTo>
                        <a:pt x="125732" y="88928"/>
                      </a:lnTo>
                      <a:cubicBezTo>
                        <a:pt x="125340" y="88334"/>
                        <a:pt x="124892" y="87777"/>
                        <a:pt x="124395" y="87266"/>
                      </a:cubicBezTo>
                      <a:cubicBezTo>
                        <a:pt x="124287" y="86989"/>
                        <a:pt x="114868" y="80618"/>
                        <a:pt x="106064" y="74752"/>
                      </a:cubicBezTo>
                      <a:cubicBezTo>
                        <a:pt x="118321" y="67570"/>
                        <a:pt x="125853" y="54428"/>
                        <a:pt x="125853" y="40221"/>
                      </a:cubicBezTo>
                      <a:cubicBezTo>
                        <a:pt x="125837" y="20639"/>
                        <a:pt x="111674" y="3935"/>
                        <a:pt x="92358" y="716"/>
                      </a:cubicBezTo>
                      <a:lnTo>
                        <a:pt x="92358" y="716"/>
                      </a:lnTo>
                      <a:lnTo>
                        <a:pt x="91418" y="596"/>
                      </a:lnTo>
                      <a:cubicBezTo>
                        <a:pt x="90768" y="500"/>
                        <a:pt x="90141" y="403"/>
                        <a:pt x="89491" y="343"/>
                      </a:cubicBezTo>
                      <a:cubicBezTo>
                        <a:pt x="88287" y="223"/>
                        <a:pt x="87082" y="138"/>
                        <a:pt x="85878" y="138"/>
                      </a:cubicBezTo>
                      <a:cubicBezTo>
                        <a:pt x="63720" y="138"/>
                        <a:pt x="45758" y="18100"/>
                        <a:pt x="45758" y="40258"/>
                      </a:cubicBezTo>
                      <a:cubicBezTo>
                        <a:pt x="45754" y="49755"/>
                        <a:pt x="49141" y="58943"/>
                        <a:pt x="55309" y="66165"/>
                      </a:cubicBezTo>
                      <a:lnTo>
                        <a:pt x="20381" y="36223"/>
                      </a:lnTo>
                      <a:cubicBezTo>
                        <a:pt x="15494" y="31711"/>
                        <a:pt x="7874" y="32015"/>
                        <a:pt x="3362" y="36903"/>
                      </a:cubicBezTo>
                      <a:cubicBezTo>
                        <a:pt x="3334" y="36933"/>
                        <a:pt x="3306" y="36963"/>
                        <a:pt x="3278" y="36994"/>
                      </a:cubicBezTo>
                      <a:cubicBezTo>
                        <a:pt x="-1228" y="41931"/>
                        <a:pt x="-879" y="49587"/>
                        <a:pt x="4059" y="54094"/>
                      </a:cubicBezTo>
                      <a:cubicBezTo>
                        <a:pt x="4059" y="54095"/>
                        <a:pt x="4060" y="54096"/>
                        <a:pt x="4061" y="54096"/>
                      </a:cubicBezTo>
                      <a:lnTo>
                        <a:pt x="47601" y="93843"/>
                      </a:lnTo>
                      <a:cubicBezTo>
                        <a:pt x="48136" y="94310"/>
                        <a:pt x="48708" y="94733"/>
                        <a:pt x="49311" y="95107"/>
                      </a:cubicBezTo>
                      <a:cubicBezTo>
                        <a:pt x="49384" y="95204"/>
                        <a:pt x="51082" y="95842"/>
                        <a:pt x="53708" y="96793"/>
                      </a:cubicBezTo>
                      <a:lnTo>
                        <a:pt x="51961" y="99853"/>
                      </a:lnTo>
                      <a:cubicBezTo>
                        <a:pt x="46514" y="109468"/>
                        <a:pt x="42842" y="119986"/>
                        <a:pt x="41121" y="130903"/>
                      </a:cubicBezTo>
                      <a:lnTo>
                        <a:pt x="35485" y="166638"/>
                      </a:lnTo>
                      <a:cubicBezTo>
                        <a:pt x="34992" y="169786"/>
                        <a:pt x="37145" y="172737"/>
                        <a:pt x="40293" y="173229"/>
                      </a:cubicBezTo>
                      <a:cubicBezTo>
                        <a:pt x="40587" y="173275"/>
                        <a:pt x="40884" y="173298"/>
                        <a:pt x="41181" y="173298"/>
                      </a:cubicBezTo>
                      <a:lnTo>
                        <a:pt x="58513" y="173298"/>
                      </a:lnTo>
                      <a:lnTo>
                        <a:pt x="58513" y="200169"/>
                      </a:lnTo>
                      <a:cubicBezTo>
                        <a:pt x="58513" y="204826"/>
                        <a:pt x="62288" y="208600"/>
                        <a:pt x="66944" y="208600"/>
                      </a:cubicBezTo>
                      <a:lnTo>
                        <a:pt x="104655" y="208600"/>
                      </a:lnTo>
                      <a:cubicBezTo>
                        <a:pt x="109311" y="208600"/>
                        <a:pt x="113086" y="204826"/>
                        <a:pt x="113086" y="200169"/>
                      </a:cubicBezTo>
                      <a:lnTo>
                        <a:pt x="113086" y="173286"/>
                      </a:lnTo>
                      <a:lnTo>
                        <a:pt x="130405" y="173286"/>
                      </a:lnTo>
                      <a:cubicBezTo>
                        <a:pt x="133592" y="173291"/>
                        <a:pt x="136179" y="170713"/>
                        <a:pt x="136184" y="167526"/>
                      </a:cubicBezTo>
                      <a:cubicBezTo>
                        <a:pt x="136184" y="167225"/>
                        <a:pt x="136161" y="166924"/>
                        <a:pt x="136114" y="166626"/>
                      </a:cubicBezTo>
                      <a:lnTo>
                        <a:pt x="132658" y="144742"/>
                      </a:lnTo>
                      <a:lnTo>
                        <a:pt x="137403" y="151595"/>
                      </a:lnTo>
                      <a:cubicBezTo>
                        <a:pt x="139941" y="155545"/>
                        <a:pt x="144544" y="157661"/>
                        <a:pt x="149194" y="157015"/>
                      </a:cubicBezTo>
                      <a:cubicBezTo>
                        <a:pt x="153846" y="157644"/>
                        <a:pt x="158444" y="155533"/>
                        <a:pt x="160998" y="151595"/>
                      </a:cubicBezTo>
                      <a:lnTo>
                        <a:pt x="172307" y="135239"/>
                      </a:lnTo>
                      <a:lnTo>
                        <a:pt x="172307" y="169167"/>
                      </a:lnTo>
                      <a:cubicBezTo>
                        <a:pt x="172307" y="173158"/>
                        <a:pt x="175543" y="176394"/>
                        <a:pt x="179534" y="176394"/>
                      </a:cubicBezTo>
                      <a:lnTo>
                        <a:pt x="186568" y="176394"/>
                      </a:lnTo>
                      <a:lnTo>
                        <a:pt x="186568" y="200169"/>
                      </a:lnTo>
                      <a:cubicBezTo>
                        <a:pt x="186568" y="204826"/>
                        <a:pt x="190342" y="208600"/>
                        <a:pt x="194999" y="208600"/>
                      </a:cubicBezTo>
                      <a:lnTo>
                        <a:pt x="231312" y="208600"/>
                      </a:lnTo>
                      <a:cubicBezTo>
                        <a:pt x="235968" y="208600"/>
                        <a:pt x="239743" y="204826"/>
                        <a:pt x="239743" y="200169"/>
                      </a:cubicBezTo>
                      <a:lnTo>
                        <a:pt x="239743" y="176370"/>
                      </a:lnTo>
                      <a:lnTo>
                        <a:pt x="246777" y="176370"/>
                      </a:lnTo>
                      <a:cubicBezTo>
                        <a:pt x="250768" y="176370"/>
                        <a:pt x="254004" y="173134"/>
                        <a:pt x="254004" y="169143"/>
                      </a:cubicBezTo>
                      <a:lnTo>
                        <a:pt x="254004" y="110644"/>
                      </a:lnTo>
                      <a:cubicBezTo>
                        <a:pt x="254017" y="105003"/>
                        <a:pt x="252843" y="99422"/>
                        <a:pt x="250559" y="94264"/>
                      </a:cubicBezTo>
                      <a:lnTo>
                        <a:pt x="295315" y="60179"/>
                      </a:lnTo>
                      <a:cubicBezTo>
                        <a:pt x="300628" y="56175"/>
                        <a:pt x="301688" y="48623"/>
                        <a:pt x="297685" y="43311"/>
                      </a:cubicBezTo>
                      <a:cubicBezTo>
                        <a:pt x="297662" y="43281"/>
                        <a:pt x="297639" y="43251"/>
                        <a:pt x="297616" y="43221"/>
                      </a:cubicBezTo>
                      <a:close/>
                      <a:moveTo>
                        <a:pt x="105594" y="75041"/>
                      </a:moveTo>
                      <a:lnTo>
                        <a:pt x="105474" y="75222"/>
                      </a:lnTo>
                      <a:lnTo>
                        <a:pt x="105474" y="75162"/>
                      </a:lnTo>
                      <a:close/>
                      <a:moveTo>
                        <a:pt x="193626" y="75583"/>
                      </a:moveTo>
                      <a:lnTo>
                        <a:pt x="193325" y="75800"/>
                      </a:lnTo>
                      <a:lnTo>
                        <a:pt x="192867" y="75150"/>
                      </a:lnTo>
                      <a:cubicBezTo>
                        <a:pt x="193132" y="75294"/>
                        <a:pt x="193373" y="75451"/>
                        <a:pt x="193626" y="75583"/>
                      </a:cubicBezTo>
                      <a:close/>
                    </a:path>
                  </a:pathLst>
                </a:custGeom>
                <a:grpFill/>
                <a:ln w="1203" cap="flat">
                  <a:noFill/>
                  <a:prstDash val="solid"/>
                  <a:miter/>
                </a:ln>
              </p:spPr>
              <p:txBody>
                <a:bodyPr rtlCol="0" anchor="ctr"/>
                <a:lstStyle/>
                <a:p>
                  <a:endParaRPr lang="en-AU" dirty="0"/>
                </a:p>
              </p:txBody>
            </p:sp>
            <p:sp>
              <p:nvSpPr>
                <p:cNvPr id="141" name="Freeform: Shape 140">
                  <a:extLst>
                    <a:ext uri="{FF2B5EF4-FFF2-40B4-BE49-F238E27FC236}">
                      <a16:creationId xmlns:a16="http://schemas.microsoft.com/office/drawing/2014/main" id="{AEAA085E-CD3B-47D9-BFCD-700E99F3020D}"/>
                    </a:ext>
                  </a:extLst>
                </p:cNvPr>
                <p:cNvSpPr/>
                <p:nvPr/>
              </p:nvSpPr>
              <p:spPr>
                <a:xfrm>
                  <a:off x="5696004" y="2889074"/>
                  <a:ext cx="12044" cy="65039"/>
                </a:xfrm>
                <a:custGeom>
                  <a:avLst/>
                  <a:gdLst>
                    <a:gd name="connsiteX0" fmla="*/ 6101 w 12044"/>
                    <a:gd name="connsiteY0" fmla="*/ 65394 h 65038"/>
                    <a:gd name="connsiteX1" fmla="*/ 10822 w 12044"/>
                    <a:gd name="connsiteY1" fmla="*/ 49050 h 65038"/>
                    <a:gd name="connsiteX2" fmla="*/ 12099 w 12044"/>
                    <a:gd name="connsiteY2" fmla="*/ 32742 h 65038"/>
                    <a:gd name="connsiteX3" fmla="*/ 10810 w 12044"/>
                    <a:gd name="connsiteY3" fmla="*/ 16422 h 65038"/>
                    <a:gd name="connsiteX4" fmla="*/ 6101 w 12044"/>
                    <a:gd name="connsiteY4" fmla="*/ 114 h 65038"/>
                    <a:gd name="connsiteX5" fmla="*/ 1403 w 12044"/>
                    <a:gd name="connsiteY5" fmla="*/ 16422 h 65038"/>
                    <a:gd name="connsiteX6" fmla="*/ 115 w 12044"/>
                    <a:gd name="connsiteY6" fmla="*/ 32742 h 65038"/>
                    <a:gd name="connsiteX7" fmla="*/ 1391 w 12044"/>
                    <a:gd name="connsiteY7" fmla="*/ 49050 h 65038"/>
                    <a:gd name="connsiteX8" fmla="*/ 6101 w 12044"/>
                    <a:gd name="connsiteY8" fmla="*/ 65394 h 6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4" h="65038">
                      <a:moveTo>
                        <a:pt x="6101" y="65394"/>
                      </a:moveTo>
                      <a:cubicBezTo>
                        <a:pt x="8398" y="60181"/>
                        <a:pt x="9986" y="54684"/>
                        <a:pt x="10822" y="49050"/>
                      </a:cubicBezTo>
                      <a:cubicBezTo>
                        <a:pt x="11690" y="43658"/>
                        <a:pt x="12117" y="38204"/>
                        <a:pt x="12099" y="32742"/>
                      </a:cubicBezTo>
                      <a:cubicBezTo>
                        <a:pt x="12107" y="27276"/>
                        <a:pt x="11676" y="21819"/>
                        <a:pt x="10810" y="16422"/>
                      </a:cubicBezTo>
                      <a:cubicBezTo>
                        <a:pt x="9970" y="10801"/>
                        <a:pt x="8386" y="5317"/>
                        <a:pt x="6101" y="114"/>
                      </a:cubicBezTo>
                      <a:cubicBezTo>
                        <a:pt x="3824" y="5320"/>
                        <a:pt x="2245" y="10803"/>
                        <a:pt x="1403" y="16422"/>
                      </a:cubicBezTo>
                      <a:cubicBezTo>
                        <a:pt x="538" y="21819"/>
                        <a:pt x="107" y="27276"/>
                        <a:pt x="115" y="32742"/>
                      </a:cubicBezTo>
                      <a:cubicBezTo>
                        <a:pt x="97" y="38204"/>
                        <a:pt x="524" y="43658"/>
                        <a:pt x="1391" y="49050"/>
                      </a:cubicBezTo>
                      <a:cubicBezTo>
                        <a:pt x="2229" y="54683"/>
                        <a:pt x="3813" y="60179"/>
                        <a:pt x="6101" y="65394"/>
                      </a:cubicBezTo>
                      <a:close/>
                    </a:path>
                  </a:pathLst>
                </a:custGeom>
                <a:grpFill/>
                <a:ln w="1203" cap="flat">
                  <a:noFill/>
                  <a:prstDash val="solid"/>
                  <a:miter/>
                </a:ln>
              </p:spPr>
              <p:txBody>
                <a:bodyPr rtlCol="0" anchor="ctr"/>
                <a:lstStyle/>
                <a:p>
                  <a:endParaRPr lang="en-AU" dirty="0"/>
                </a:p>
              </p:txBody>
            </p:sp>
            <p:sp>
              <p:nvSpPr>
                <p:cNvPr id="142" name="Freeform: Shape 141">
                  <a:extLst>
                    <a:ext uri="{FF2B5EF4-FFF2-40B4-BE49-F238E27FC236}">
                      <a16:creationId xmlns:a16="http://schemas.microsoft.com/office/drawing/2014/main" id="{06B37642-9467-4D97-98F5-F927C8537BB5}"/>
                    </a:ext>
                  </a:extLst>
                </p:cNvPr>
                <p:cNvSpPr/>
                <p:nvPr/>
              </p:nvSpPr>
              <p:spPr>
                <a:xfrm>
                  <a:off x="5735505" y="2899276"/>
                  <a:ext cx="22884" cy="56608"/>
                </a:xfrm>
                <a:custGeom>
                  <a:avLst/>
                  <a:gdLst>
                    <a:gd name="connsiteX0" fmla="*/ 10369 w 22884"/>
                    <a:gd name="connsiteY0" fmla="*/ 45063 h 56608"/>
                    <a:gd name="connsiteX1" fmla="*/ 17354 w 22884"/>
                    <a:gd name="connsiteY1" fmla="*/ 31140 h 56608"/>
                    <a:gd name="connsiteX2" fmla="*/ 21967 w 22884"/>
                    <a:gd name="connsiteY2" fmla="*/ 16265 h 56608"/>
                    <a:gd name="connsiteX3" fmla="*/ 23413 w 22884"/>
                    <a:gd name="connsiteY3" fmla="*/ 114 h 56608"/>
                    <a:gd name="connsiteX4" fmla="*/ 13247 w 22884"/>
                    <a:gd name="connsiteY4" fmla="*/ 12749 h 56608"/>
                    <a:gd name="connsiteX5" fmla="*/ 6237 w 22884"/>
                    <a:gd name="connsiteY5" fmla="*/ 26660 h 56608"/>
                    <a:gd name="connsiteX6" fmla="*/ 1625 w 22884"/>
                    <a:gd name="connsiteY6" fmla="*/ 41534 h 56608"/>
                    <a:gd name="connsiteX7" fmla="*/ 191 w 22884"/>
                    <a:gd name="connsiteY7" fmla="*/ 57698 h 56608"/>
                    <a:gd name="connsiteX8" fmla="*/ 10369 w 22884"/>
                    <a:gd name="connsiteY8" fmla="*/ 45063 h 5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4" h="56608">
                      <a:moveTo>
                        <a:pt x="10369" y="45063"/>
                      </a:moveTo>
                      <a:cubicBezTo>
                        <a:pt x="13088" y="40629"/>
                        <a:pt x="15425" y="35971"/>
                        <a:pt x="17354" y="31140"/>
                      </a:cubicBezTo>
                      <a:cubicBezTo>
                        <a:pt x="19310" y="26321"/>
                        <a:pt x="20854" y="21345"/>
                        <a:pt x="21967" y="16265"/>
                      </a:cubicBezTo>
                      <a:cubicBezTo>
                        <a:pt x="23184" y="10973"/>
                        <a:pt x="23670" y="5539"/>
                        <a:pt x="23413" y="114"/>
                      </a:cubicBezTo>
                      <a:cubicBezTo>
                        <a:pt x="19460" y="3839"/>
                        <a:pt x="16039" y="8090"/>
                        <a:pt x="13247" y="12749"/>
                      </a:cubicBezTo>
                      <a:cubicBezTo>
                        <a:pt x="10528" y="17182"/>
                        <a:pt x="8183" y="21836"/>
                        <a:pt x="6237" y="26660"/>
                      </a:cubicBezTo>
                      <a:cubicBezTo>
                        <a:pt x="4281" y="31478"/>
                        <a:pt x="2738" y="36454"/>
                        <a:pt x="1625" y="41534"/>
                      </a:cubicBezTo>
                      <a:cubicBezTo>
                        <a:pt x="394" y="46829"/>
                        <a:pt x="-89" y="52269"/>
                        <a:pt x="191" y="57698"/>
                      </a:cubicBezTo>
                      <a:cubicBezTo>
                        <a:pt x="4154" y="53979"/>
                        <a:pt x="7579" y="49727"/>
                        <a:pt x="10369" y="45063"/>
                      </a:cubicBezTo>
                      <a:close/>
                    </a:path>
                  </a:pathLst>
                </a:custGeom>
                <a:grpFill/>
                <a:ln w="1203" cap="flat">
                  <a:noFill/>
                  <a:prstDash val="solid"/>
                  <a:miter/>
                </a:ln>
              </p:spPr>
              <p:txBody>
                <a:bodyPr rtlCol="0" anchor="ctr"/>
                <a:lstStyle/>
                <a:p>
                  <a:endParaRPr lang="en-AU" dirty="0"/>
                </a:p>
              </p:txBody>
            </p:sp>
            <p:sp>
              <p:nvSpPr>
                <p:cNvPr id="143" name="Freeform: Shape 142">
                  <a:extLst>
                    <a:ext uri="{FF2B5EF4-FFF2-40B4-BE49-F238E27FC236}">
                      <a16:creationId xmlns:a16="http://schemas.microsoft.com/office/drawing/2014/main" id="{23C6A3C1-E259-4AAD-8FAA-D4715DE7923A}"/>
                    </a:ext>
                  </a:extLst>
                </p:cNvPr>
                <p:cNvSpPr/>
                <p:nvPr/>
              </p:nvSpPr>
              <p:spPr>
                <a:xfrm>
                  <a:off x="5773256" y="2920185"/>
                  <a:ext cx="31315" cy="42155"/>
                </a:xfrm>
                <a:custGeom>
                  <a:avLst/>
                  <a:gdLst>
                    <a:gd name="connsiteX0" fmla="*/ 20999 w 31315"/>
                    <a:gd name="connsiteY0" fmla="*/ 25070 h 42154"/>
                    <a:gd name="connsiteX1" fmla="*/ 28021 w 31315"/>
                    <a:gd name="connsiteY1" fmla="*/ 13616 h 42154"/>
                    <a:gd name="connsiteX2" fmla="*/ 32320 w 31315"/>
                    <a:gd name="connsiteY2" fmla="*/ 114 h 42154"/>
                    <a:gd name="connsiteX3" fmla="*/ 20517 w 31315"/>
                    <a:gd name="connsiteY3" fmla="*/ 7955 h 42154"/>
                    <a:gd name="connsiteX4" fmla="*/ 11436 w 31315"/>
                    <a:gd name="connsiteY4" fmla="*/ 17843 h 42154"/>
                    <a:gd name="connsiteX5" fmla="*/ 4402 w 31315"/>
                    <a:gd name="connsiteY5" fmla="*/ 29285 h 42154"/>
                    <a:gd name="connsiteX6" fmla="*/ 114 w 31315"/>
                    <a:gd name="connsiteY6" fmla="*/ 42787 h 42154"/>
                    <a:gd name="connsiteX7" fmla="*/ 11930 w 31315"/>
                    <a:gd name="connsiteY7" fmla="*/ 34958 h 42154"/>
                    <a:gd name="connsiteX8" fmla="*/ 20999 w 31315"/>
                    <a:gd name="connsiteY8" fmla="*/ 25070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42154">
                      <a:moveTo>
                        <a:pt x="20999" y="25070"/>
                      </a:moveTo>
                      <a:cubicBezTo>
                        <a:pt x="23699" y="21484"/>
                        <a:pt x="26050" y="17649"/>
                        <a:pt x="28021" y="13616"/>
                      </a:cubicBezTo>
                      <a:cubicBezTo>
                        <a:pt x="30146" y="9366"/>
                        <a:pt x="31597" y="4811"/>
                        <a:pt x="32320" y="114"/>
                      </a:cubicBezTo>
                      <a:cubicBezTo>
                        <a:pt x="28001" y="2097"/>
                        <a:pt x="24019" y="4742"/>
                        <a:pt x="20517" y="7955"/>
                      </a:cubicBezTo>
                      <a:cubicBezTo>
                        <a:pt x="17176" y="10948"/>
                        <a:pt x="14134" y="14260"/>
                        <a:pt x="11436" y="17843"/>
                      </a:cubicBezTo>
                      <a:cubicBezTo>
                        <a:pt x="8716" y="21414"/>
                        <a:pt x="6360" y="25247"/>
                        <a:pt x="4402" y="29285"/>
                      </a:cubicBezTo>
                      <a:cubicBezTo>
                        <a:pt x="2269" y="33532"/>
                        <a:pt x="822" y="38088"/>
                        <a:pt x="114" y="42787"/>
                      </a:cubicBezTo>
                      <a:cubicBezTo>
                        <a:pt x="4441" y="40817"/>
                        <a:pt x="8429" y="38175"/>
                        <a:pt x="11930" y="34958"/>
                      </a:cubicBezTo>
                      <a:cubicBezTo>
                        <a:pt x="15270" y="31968"/>
                        <a:pt x="18308" y="28656"/>
                        <a:pt x="20999" y="25070"/>
                      </a:cubicBezTo>
                      <a:close/>
                    </a:path>
                  </a:pathLst>
                </a:custGeom>
                <a:grpFill/>
                <a:ln w="1203" cap="flat">
                  <a:noFill/>
                  <a:prstDash val="solid"/>
                  <a:miter/>
                </a:ln>
              </p:spPr>
              <p:txBody>
                <a:bodyPr rtlCol="0" anchor="ctr"/>
                <a:lstStyle/>
                <a:p>
                  <a:endParaRPr lang="en-AU" dirty="0"/>
                </a:p>
              </p:txBody>
            </p:sp>
            <p:sp>
              <p:nvSpPr>
                <p:cNvPr id="144" name="Freeform: Shape 143">
                  <a:extLst>
                    <a:ext uri="{FF2B5EF4-FFF2-40B4-BE49-F238E27FC236}">
                      <a16:creationId xmlns:a16="http://schemas.microsoft.com/office/drawing/2014/main" id="{1E3A6363-D035-44BE-AAAA-F1356F08A1BA}"/>
                    </a:ext>
                  </a:extLst>
                </p:cNvPr>
                <p:cNvSpPr/>
                <p:nvPr/>
              </p:nvSpPr>
              <p:spPr>
                <a:xfrm>
                  <a:off x="5804005" y="2953345"/>
                  <a:ext cx="31315" cy="21680"/>
                </a:xfrm>
                <a:custGeom>
                  <a:avLst/>
                  <a:gdLst>
                    <a:gd name="connsiteX0" fmla="*/ 10677 w 31315"/>
                    <a:gd name="connsiteY0" fmla="*/ 20237 h 21679"/>
                    <a:gd name="connsiteX1" fmla="*/ 19325 w 31315"/>
                    <a:gd name="connsiteY1" fmla="*/ 15901 h 21679"/>
                    <a:gd name="connsiteX2" fmla="*/ 26551 w 31315"/>
                    <a:gd name="connsiteY2" fmla="*/ 9434 h 21679"/>
                    <a:gd name="connsiteX3" fmla="*/ 31827 w 31315"/>
                    <a:gd name="connsiteY3" fmla="*/ 159 h 21679"/>
                    <a:gd name="connsiteX4" fmla="*/ 21252 w 31315"/>
                    <a:gd name="connsiteY4" fmla="*/ 1641 h 21679"/>
                    <a:gd name="connsiteX5" fmla="*/ 12604 w 31315"/>
                    <a:gd name="connsiteY5" fmla="*/ 5965 h 21679"/>
                    <a:gd name="connsiteX6" fmla="*/ 5377 w 31315"/>
                    <a:gd name="connsiteY6" fmla="*/ 12420 h 21679"/>
                    <a:gd name="connsiteX7" fmla="*/ 114 w 31315"/>
                    <a:gd name="connsiteY7" fmla="*/ 21719 h 21679"/>
                    <a:gd name="connsiteX8" fmla="*/ 10677 w 31315"/>
                    <a:gd name="connsiteY8" fmla="*/ 20237 h 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21679">
                      <a:moveTo>
                        <a:pt x="10677" y="20237"/>
                      </a:moveTo>
                      <a:cubicBezTo>
                        <a:pt x="13743" y="19191"/>
                        <a:pt x="16652" y="17732"/>
                        <a:pt x="19325" y="15901"/>
                      </a:cubicBezTo>
                      <a:cubicBezTo>
                        <a:pt x="22017" y="14084"/>
                        <a:pt x="24448" y="11908"/>
                        <a:pt x="26551" y="9434"/>
                      </a:cubicBezTo>
                      <a:cubicBezTo>
                        <a:pt x="28901" y="6718"/>
                        <a:pt x="30693" y="3567"/>
                        <a:pt x="31827" y="159"/>
                      </a:cubicBezTo>
                      <a:cubicBezTo>
                        <a:pt x="28239" y="-48"/>
                        <a:pt x="24645" y="456"/>
                        <a:pt x="21252" y="1641"/>
                      </a:cubicBezTo>
                      <a:cubicBezTo>
                        <a:pt x="18189" y="2688"/>
                        <a:pt x="15280" y="4143"/>
                        <a:pt x="12604" y="5965"/>
                      </a:cubicBezTo>
                      <a:cubicBezTo>
                        <a:pt x="9913" y="7779"/>
                        <a:pt x="7482" y="9951"/>
                        <a:pt x="5377" y="12420"/>
                      </a:cubicBezTo>
                      <a:cubicBezTo>
                        <a:pt x="3027" y="15142"/>
                        <a:pt x="1238" y="18303"/>
                        <a:pt x="114" y="21719"/>
                      </a:cubicBezTo>
                      <a:cubicBezTo>
                        <a:pt x="3698" y="21929"/>
                        <a:pt x="7289" y="21426"/>
                        <a:pt x="10677" y="20237"/>
                      </a:cubicBezTo>
                      <a:close/>
                    </a:path>
                  </a:pathLst>
                </a:custGeom>
                <a:grpFill/>
                <a:ln w="1203" cap="flat">
                  <a:noFill/>
                  <a:prstDash val="solid"/>
                  <a:miter/>
                </a:ln>
              </p:spPr>
              <p:txBody>
                <a:bodyPr rtlCol="0" anchor="ctr"/>
                <a:lstStyle/>
                <a:p>
                  <a:endParaRPr lang="en-AU" dirty="0"/>
                </a:p>
              </p:txBody>
            </p:sp>
            <p:sp>
              <p:nvSpPr>
                <p:cNvPr id="145" name="Freeform: Shape 144">
                  <a:extLst>
                    <a:ext uri="{FF2B5EF4-FFF2-40B4-BE49-F238E27FC236}">
                      <a16:creationId xmlns:a16="http://schemas.microsoft.com/office/drawing/2014/main" id="{4356A6FB-0466-4A31-8C30-5B4D6C91085A}"/>
                    </a:ext>
                  </a:extLst>
                </p:cNvPr>
                <p:cNvSpPr/>
                <p:nvPr/>
              </p:nvSpPr>
              <p:spPr>
                <a:xfrm>
                  <a:off x="5646710" y="2899276"/>
                  <a:ext cx="22884" cy="56608"/>
                </a:xfrm>
                <a:custGeom>
                  <a:avLst/>
                  <a:gdLst>
                    <a:gd name="connsiteX0" fmla="*/ 6230 w 22884"/>
                    <a:gd name="connsiteY0" fmla="*/ 31140 h 56608"/>
                    <a:gd name="connsiteX1" fmla="*/ 13228 w 22884"/>
                    <a:gd name="connsiteY1" fmla="*/ 45063 h 56608"/>
                    <a:gd name="connsiteX2" fmla="*/ 23405 w 22884"/>
                    <a:gd name="connsiteY2" fmla="*/ 57698 h 56608"/>
                    <a:gd name="connsiteX3" fmla="*/ 21972 w 22884"/>
                    <a:gd name="connsiteY3" fmla="*/ 41534 h 56608"/>
                    <a:gd name="connsiteX4" fmla="*/ 17359 w 22884"/>
                    <a:gd name="connsiteY4" fmla="*/ 26660 h 56608"/>
                    <a:gd name="connsiteX5" fmla="*/ 10349 w 22884"/>
                    <a:gd name="connsiteY5" fmla="*/ 12749 h 56608"/>
                    <a:gd name="connsiteX6" fmla="*/ 184 w 22884"/>
                    <a:gd name="connsiteY6" fmla="*/ 114 h 56608"/>
                    <a:gd name="connsiteX7" fmla="*/ 1629 w 22884"/>
                    <a:gd name="connsiteY7" fmla="*/ 16265 h 56608"/>
                    <a:gd name="connsiteX8" fmla="*/ 6230 w 22884"/>
                    <a:gd name="connsiteY8" fmla="*/ 31140 h 5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4" h="56608">
                      <a:moveTo>
                        <a:pt x="6230" y="31140"/>
                      </a:moveTo>
                      <a:cubicBezTo>
                        <a:pt x="8164" y="35971"/>
                        <a:pt x="10505" y="40629"/>
                        <a:pt x="13228" y="45063"/>
                      </a:cubicBezTo>
                      <a:cubicBezTo>
                        <a:pt x="16017" y="49727"/>
                        <a:pt x="19443" y="53979"/>
                        <a:pt x="23405" y="57698"/>
                      </a:cubicBezTo>
                      <a:cubicBezTo>
                        <a:pt x="23685" y="52269"/>
                        <a:pt x="23202" y="46829"/>
                        <a:pt x="21972" y="41534"/>
                      </a:cubicBezTo>
                      <a:cubicBezTo>
                        <a:pt x="20858" y="36454"/>
                        <a:pt x="19315" y="31478"/>
                        <a:pt x="17359" y="26660"/>
                      </a:cubicBezTo>
                      <a:cubicBezTo>
                        <a:pt x="15413" y="21836"/>
                        <a:pt x="13069" y="17182"/>
                        <a:pt x="10349" y="12749"/>
                      </a:cubicBezTo>
                      <a:cubicBezTo>
                        <a:pt x="7557" y="8090"/>
                        <a:pt x="4136" y="3839"/>
                        <a:pt x="184" y="114"/>
                      </a:cubicBezTo>
                      <a:cubicBezTo>
                        <a:pt x="-80" y="5539"/>
                        <a:pt x="406" y="10974"/>
                        <a:pt x="1629" y="16265"/>
                      </a:cubicBezTo>
                      <a:cubicBezTo>
                        <a:pt x="2744" y="21344"/>
                        <a:pt x="4283" y="26319"/>
                        <a:pt x="6230" y="31140"/>
                      </a:cubicBezTo>
                      <a:close/>
                    </a:path>
                  </a:pathLst>
                </a:custGeom>
                <a:grpFill/>
                <a:ln w="1203" cap="flat">
                  <a:noFill/>
                  <a:prstDash val="solid"/>
                  <a:miter/>
                </a:ln>
              </p:spPr>
              <p:txBody>
                <a:bodyPr rtlCol="0" anchor="ctr"/>
                <a:lstStyle/>
                <a:p>
                  <a:endParaRPr lang="en-AU" dirty="0"/>
                </a:p>
              </p:txBody>
            </p:sp>
            <p:sp>
              <p:nvSpPr>
                <p:cNvPr id="146" name="Freeform: Shape 145">
                  <a:extLst>
                    <a:ext uri="{FF2B5EF4-FFF2-40B4-BE49-F238E27FC236}">
                      <a16:creationId xmlns:a16="http://schemas.microsoft.com/office/drawing/2014/main" id="{7BA83214-70E8-469B-9A41-525CBB3AF742}"/>
                    </a:ext>
                  </a:extLst>
                </p:cNvPr>
                <p:cNvSpPr/>
                <p:nvPr/>
              </p:nvSpPr>
              <p:spPr>
                <a:xfrm>
                  <a:off x="5600156" y="2920185"/>
                  <a:ext cx="31315" cy="42155"/>
                </a:xfrm>
                <a:custGeom>
                  <a:avLst/>
                  <a:gdLst>
                    <a:gd name="connsiteX0" fmla="*/ 4378 w 31315"/>
                    <a:gd name="connsiteY0" fmla="*/ 13616 h 42154"/>
                    <a:gd name="connsiteX1" fmla="*/ 11400 w 31315"/>
                    <a:gd name="connsiteY1" fmla="*/ 25070 h 42154"/>
                    <a:gd name="connsiteX2" fmla="*/ 20469 w 31315"/>
                    <a:gd name="connsiteY2" fmla="*/ 34958 h 42154"/>
                    <a:gd name="connsiteX3" fmla="*/ 32284 w 31315"/>
                    <a:gd name="connsiteY3" fmla="*/ 42787 h 42154"/>
                    <a:gd name="connsiteX4" fmla="*/ 27997 w 31315"/>
                    <a:gd name="connsiteY4" fmla="*/ 29285 h 42154"/>
                    <a:gd name="connsiteX5" fmla="*/ 20963 w 31315"/>
                    <a:gd name="connsiteY5" fmla="*/ 17843 h 42154"/>
                    <a:gd name="connsiteX6" fmla="*/ 11917 w 31315"/>
                    <a:gd name="connsiteY6" fmla="*/ 7955 h 42154"/>
                    <a:gd name="connsiteX7" fmla="*/ 114 w 31315"/>
                    <a:gd name="connsiteY7" fmla="*/ 114 h 42154"/>
                    <a:gd name="connsiteX8" fmla="*/ 4378 w 31315"/>
                    <a:gd name="connsiteY8" fmla="*/ 13616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42154">
                      <a:moveTo>
                        <a:pt x="4378" y="13616"/>
                      </a:moveTo>
                      <a:cubicBezTo>
                        <a:pt x="6344" y="17651"/>
                        <a:pt x="8695" y="21487"/>
                        <a:pt x="11400" y="25070"/>
                      </a:cubicBezTo>
                      <a:cubicBezTo>
                        <a:pt x="14090" y="28656"/>
                        <a:pt x="17128" y="31968"/>
                        <a:pt x="20469" y="34958"/>
                      </a:cubicBezTo>
                      <a:cubicBezTo>
                        <a:pt x="23969" y="38175"/>
                        <a:pt x="27957" y="40817"/>
                        <a:pt x="32284" y="42787"/>
                      </a:cubicBezTo>
                      <a:cubicBezTo>
                        <a:pt x="31576" y="38088"/>
                        <a:pt x="30129" y="33532"/>
                        <a:pt x="27997" y="29285"/>
                      </a:cubicBezTo>
                      <a:cubicBezTo>
                        <a:pt x="26034" y="25249"/>
                        <a:pt x="23678" y="21417"/>
                        <a:pt x="20963" y="17843"/>
                      </a:cubicBezTo>
                      <a:cubicBezTo>
                        <a:pt x="18276" y="14261"/>
                        <a:pt x="15246" y="10950"/>
                        <a:pt x="11917" y="7955"/>
                      </a:cubicBezTo>
                      <a:cubicBezTo>
                        <a:pt x="8414" y="4744"/>
                        <a:pt x="4432" y="2099"/>
                        <a:pt x="114" y="114"/>
                      </a:cubicBezTo>
                      <a:cubicBezTo>
                        <a:pt x="826" y="4809"/>
                        <a:pt x="2265" y="9364"/>
                        <a:pt x="4378" y="13616"/>
                      </a:cubicBezTo>
                      <a:close/>
                    </a:path>
                  </a:pathLst>
                </a:custGeom>
                <a:grpFill/>
                <a:ln w="1203" cap="flat">
                  <a:noFill/>
                  <a:prstDash val="solid"/>
                  <a:miter/>
                </a:ln>
              </p:spPr>
              <p:txBody>
                <a:bodyPr rtlCol="0" anchor="ctr"/>
                <a:lstStyle/>
                <a:p>
                  <a:endParaRPr lang="en-AU" dirty="0"/>
                </a:p>
              </p:txBody>
            </p:sp>
            <p:sp>
              <p:nvSpPr>
                <p:cNvPr id="147" name="Freeform: Shape 146">
                  <a:extLst>
                    <a:ext uri="{FF2B5EF4-FFF2-40B4-BE49-F238E27FC236}">
                      <a16:creationId xmlns:a16="http://schemas.microsoft.com/office/drawing/2014/main" id="{2C316403-8AE9-4F8F-BD63-017F804C8662}"/>
                    </a:ext>
                  </a:extLst>
                </p:cNvPr>
                <p:cNvSpPr/>
                <p:nvPr/>
              </p:nvSpPr>
              <p:spPr>
                <a:xfrm>
                  <a:off x="5569913" y="2953326"/>
                  <a:ext cx="31315" cy="21680"/>
                </a:xfrm>
                <a:custGeom>
                  <a:avLst/>
                  <a:gdLst>
                    <a:gd name="connsiteX0" fmla="*/ 12568 w 31315"/>
                    <a:gd name="connsiteY0" fmla="*/ 15921 h 21679"/>
                    <a:gd name="connsiteX1" fmla="*/ 21216 w 31315"/>
                    <a:gd name="connsiteY1" fmla="*/ 20257 h 21679"/>
                    <a:gd name="connsiteX2" fmla="*/ 31791 w 31315"/>
                    <a:gd name="connsiteY2" fmla="*/ 21763 h 21679"/>
                    <a:gd name="connsiteX3" fmla="*/ 26503 w 31315"/>
                    <a:gd name="connsiteY3" fmla="*/ 12501 h 21679"/>
                    <a:gd name="connsiteX4" fmla="*/ 19277 w 31315"/>
                    <a:gd name="connsiteY4" fmla="*/ 6045 h 21679"/>
                    <a:gd name="connsiteX5" fmla="*/ 10677 w 31315"/>
                    <a:gd name="connsiteY5" fmla="*/ 1661 h 21679"/>
                    <a:gd name="connsiteX6" fmla="*/ 114 w 31315"/>
                    <a:gd name="connsiteY6" fmla="*/ 155 h 21679"/>
                    <a:gd name="connsiteX7" fmla="*/ 5377 w 31315"/>
                    <a:gd name="connsiteY7" fmla="*/ 9429 h 21679"/>
                    <a:gd name="connsiteX8" fmla="*/ 12568 w 31315"/>
                    <a:gd name="connsiteY8" fmla="*/ 15921 h 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5" h="21679">
                      <a:moveTo>
                        <a:pt x="12568" y="15921"/>
                      </a:moveTo>
                      <a:cubicBezTo>
                        <a:pt x="15239" y="17755"/>
                        <a:pt x="18149" y="19213"/>
                        <a:pt x="21216" y="20257"/>
                      </a:cubicBezTo>
                      <a:cubicBezTo>
                        <a:pt x="24606" y="21455"/>
                        <a:pt x="28201" y="21967"/>
                        <a:pt x="31791" y="21763"/>
                      </a:cubicBezTo>
                      <a:cubicBezTo>
                        <a:pt x="30650" y="18359"/>
                        <a:pt x="28854" y="15213"/>
                        <a:pt x="26503" y="12501"/>
                      </a:cubicBezTo>
                      <a:cubicBezTo>
                        <a:pt x="24395" y="10034"/>
                        <a:pt x="21964" y="7862"/>
                        <a:pt x="19277" y="6045"/>
                      </a:cubicBezTo>
                      <a:cubicBezTo>
                        <a:pt x="16619" y="4205"/>
                        <a:pt x="13727" y="2731"/>
                        <a:pt x="10677" y="1661"/>
                      </a:cubicBezTo>
                      <a:cubicBezTo>
                        <a:pt x="7289" y="470"/>
                        <a:pt x="3700" y="-42"/>
                        <a:pt x="114" y="155"/>
                      </a:cubicBezTo>
                      <a:cubicBezTo>
                        <a:pt x="1249" y="3559"/>
                        <a:pt x="3036" y="6710"/>
                        <a:pt x="5377" y="9429"/>
                      </a:cubicBezTo>
                      <a:cubicBezTo>
                        <a:pt x="7471" y="11907"/>
                        <a:pt x="9890" y="14090"/>
                        <a:pt x="12568" y="15921"/>
                      </a:cubicBezTo>
                      <a:close/>
                    </a:path>
                  </a:pathLst>
                </a:custGeom>
                <a:grpFill/>
                <a:ln w="1203" cap="flat">
                  <a:noFill/>
                  <a:prstDash val="solid"/>
                  <a:miter/>
                </a:ln>
              </p:spPr>
              <p:txBody>
                <a:bodyPr rtlCol="0" anchor="ctr"/>
                <a:lstStyle/>
                <a:p>
                  <a:endParaRPr lang="en-AU" dirty="0"/>
                </a:p>
              </p:txBody>
            </p:sp>
          </p:grpSp>
          <p:sp>
            <p:nvSpPr>
              <p:cNvPr id="138" name="Text Placeholder 93">
                <a:extLst>
                  <a:ext uri="{FF2B5EF4-FFF2-40B4-BE49-F238E27FC236}">
                    <a16:creationId xmlns:a16="http://schemas.microsoft.com/office/drawing/2014/main" id="{EC68B263-A21B-4751-B586-D09EEE41899B}"/>
                  </a:ext>
                </a:extLst>
              </p:cNvPr>
              <p:cNvSpPr txBox="1">
                <a:spLocks/>
              </p:cNvSpPr>
              <p:nvPr/>
            </p:nvSpPr>
            <p:spPr>
              <a:xfrm>
                <a:off x="381854" y="5510918"/>
                <a:ext cx="4159449" cy="3430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200" b="1" dirty="0">
                    <a:solidFill>
                      <a:srgbClr val="004751"/>
                    </a:solidFill>
                  </a:rPr>
                  <a:t>SUBSIDIARITY AND PARTICIPATION</a:t>
                </a:r>
              </a:p>
            </p:txBody>
          </p:sp>
        </p:grpSp>
        <p:grpSp>
          <p:nvGrpSpPr>
            <p:cNvPr id="3" name="Group 2">
              <a:extLst>
                <a:ext uri="{FF2B5EF4-FFF2-40B4-BE49-F238E27FC236}">
                  <a16:creationId xmlns:a16="http://schemas.microsoft.com/office/drawing/2014/main" id="{D6EC5C95-8825-45D6-9391-66BB4695DCFF}"/>
                </a:ext>
              </a:extLst>
            </p:cNvPr>
            <p:cNvGrpSpPr/>
            <p:nvPr/>
          </p:nvGrpSpPr>
          <p:grpSpPr>
            <a:xfrm>
              <a:off x="3877839" y="4109052"/>
              <a:ext cx="4159449" cy="1748013"/>
              <a:chOff x="3992118" y="4121084"/>
              <a:chExt cx="4159449" cy="1748013"/>
            </a:xfrm>
          </p:grpSpPr>
          <p:sp>
            <p:nvSpPr>
              <p:cNvPr id="139" name="Text Placeholder 93">
                <a:extLst>
                  <a:ext uri="{FF2B5EF4-FFF2-40B4-BE49-F238E27FC236}">
                    <a16:creationId xmlns:a16="http://schemas.microsoft.com/office/drawing/2014/main" id="{6C22E9A2-6406-41A1-8309-C371D1B6198D}"/>
                  </a:ext>
                </a:extLst>
              </p:cNvPr>
              <p:cNvSpPr txBox="1">
                <a:spLocks noChangeAspect="1"/>
              </p:cNvSpPr>
              <p:nvPr/>
            </p:nvSpPr>
            <p:spPr>
              <a:xfrm>
                <a:off x="3992118" y="5526072"/>
                <a:ext cx="4159449" cy="3430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200" b="1" dirty="0">
                    <a:solidFill>
                      <a:srgbClr val="004751"/>
                    </a:solidFill>
                  </a:rPr>
                  <a:t>THE COMMON GOOD</a:t>
                </a:r>
              </a:p>
            </p:txBody>
          </p:sp>
          <p:grpSp>
            <p:nvGrpSpPr>
              <p:cNvPr id="125" name="Group 124">
                <a:extLst>
                  <a:ext uri="{FF2B5EF4-FFF2-40B4-BE49-F238E27FC236}">
                    <a16:creationId xmlns:a16="http://schemas.microsoft.com/office/drawing/2014/main" id="{6B872BF8-D850-47AC-89F7-1AD91C080A91}"/>
                  </a:ext>
                </a:extLst>
              </p:cNvPr>
              <p:cNvGrpSpPr>
                <a:grpSpLocks noChangeAspect="1"/>
              </p:cNvGrpSpPr>
              <p:nvPr/>
            </p:nvGrpSpPr>
            <p:grpSpPr>
              <a:xfrm>
                <a:off x="5670536" y="4121084"/>
                <a:ext cx="802612" cy="1294050"/>
                <a:chOff x="6750009" y="555969"/>
                <a:chExt cx="209137" cy="337192"/>
              </a:xfrm>
              <a:solidFill>
                <a:srgbClr val="762000"/>
              </a:solidFill>
            </p:grpSpPr>
            <p:sp>
              <p:nvSpPr>
                <p:cNvPr id="133" name="Freeform: Shape 132">
                  <a:extLst>
                    <a:ext uri="{FF2B5EF4-FFF2-40B4-BE49-F238E27FC236}">
                      <a16:creationId xmlns:a16="http://schemas.microsoft.com/office/drawing/2014/main" id="{C8CAB55E-F2C3-4EA3-A22A-0B34FECF2758}"/>
                    </a:ext>
                  </a:extLst>
                </p:cNvPr>
                <p:cNvSpPr/>
                <p:nvPr/>
              </p:nvSpPr>
              <p:spPr>
                <a:xfrm>
                  <a:off x="6750009" y="701657"/>
                  <a:ext cx="208366" cy="191504"/>
                </a:xfrm>
                <a:custGeom>
                  <a:avLst/>
                  <a:gdLst>
                    <a:gd name="connsiteX0" fmla="*/ 162314 w 208365"/>
                    <a:gd name="connsiteY0" fmla="*/ 584 h 191503"/>
                    <a:gd name="connsiteX1" fmla="*/ 152835 w 208365"/>
                    <a:gd name="connsiteY1" fmla="*/ 114 h 191503"/>
                    <a:gd name="connsiteX2" fmla="*/ 107995 w 208365"/>
                    <a:gd name="connsiteY2" fmla="*/ 21336 h 191503"/>
                    <a:gd name="connsiteX3" fmla="*/ 101747 w 208365"/>
                    <a:gd name="connsiteY3" fmla="*/ 21544 h 191503"/>
                    <a:gd name="connsiteX4" fmla="*/ 101539 w 208365"/>
                    <a:gd name="connsiteY4" fmla="*/ 21336 h 191503"/>
                    <a:gd name="connsiteX5" fmla="*/ 56698 w 208365"/>
                    <a:gd name="connsiteY5" fmla="*/ 114 h 191503"/>
                    <a:gd name="connsiteX6" fmla="*/ 47219 w 208365"/>
                    <a:gd name="connsiteY6" fmla="*/ 584 h 191503"/>
                    <a:gd name="connsiteX7" fmla="*/ 114 w 208365"/>
                    <a:gd name="connsiteY7" fmla="*/ 55385 h 191503"/>
                    <a:gd name="connsiteX8" fmla="*/ 114 w 208365"/>
                    <a:gd name="connsiteY8" fmla="*/ 66707 h 191503"/>
                    <a:gd name="connsiteX9" fmla="*/ 114 w 208365"/>
                    <a:gd name="connsiteY9" fmla="*/ 67177 h 191503"/>
                    <a:gd name="connsiteX10" fmla="*/ 102165 w 208365"/>
                    <a:gd name="connsiteY10" fmla="*/ 190895 h 191503"/>
                    <a:gd name="connsiteX11" fmla="*/ 107320 w 208365"/>
                    <a:gd name="connsiteY11" fmla="*/ 190895 h 191503"/>
                    <a:gd name="connsiteX12" fmla="*/ 209383 w 208365"/>
                    <a:gd name="connsiteY12" fmla="*/ 67177 h 191503"/>
                    <a:gd name="connsiteX13" fmla="*/ 209383 w 208365"/>
                    <a:gd name="connsiteY13" fmla="*/ 66707 h 191503"/>
                    <a:gd name="connsiteX14" fmla="*/ 209383 w 208365"/>
                    <a:gd name="connsiteY14" fmla="*/ 55385 h 191503"/>
                    <a:gd name="connsiteX15" fmla="*/ 162314 w 208365"/>
                    <a:gd name="connsiteY15" fmla="*/ 584 h 19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365" h="191503">
                      <a:moveTo>
                        <a:pt x="162314" y="584"/>
                      </a:moveTo>
                      <a:cubicBezTo>
                        <a:pt x="158942" y="271"/>
                        <a:pt x="155782" y="114"/>
                        <a:pt x="152835" y="114"/>
                      </a:cubicBezTo>
                      <a:cubicBezTo>
                        <a:pt x="131156" y="114"/>
                        <a:pt x="119762" y="8425"/>
                        <a:pt x="107995" y="21336"/>
                      </a:cubicBezTo>
                      <a:cubicBezTo>
                        <a:pt x="106327" y="23119"/>
                        <a:pt x="103530" y="23212"/>
                        <a:pt x="101747" y="21544"/>
                      </a:cubicBezTo>
                      <a:cubicBezTo>
                        <a:pt x="101675" y="21477"/>
                        <a:pt x="101606" y="21408"/>
                        <a:pt x="101539" y="21336"/>
                      </a:cubicBezTo>
                      <a:cubicBezTo>
                        <a:pt x="89772" y="8425"/>
                        <a:pt x="78414" y="114"/>
                        <a:pt x="56698" y="114"/>
                      </a:cubicBezTo>
                      <a:cubicBezTo>
                        <a:pt x="53735" y="114"/>
                        <a:pt x="50592" y="271"/>
                        <a:pt x="47219" y="584"/>
                      </a:cubicBezTo>
                      <a:cubicBezTo>
                        <a:pt x="26744" y="2523"/>
                        <a:pt x="3005" y="20650"/>
                        <a:pt x="114" y="55385"/>
                      </a:cubicBezTo>
                      <a:lnTo>
                        <a:pt x="114" y="66707"/>
                      </a:lnTo>
                      <a:cubicBezTo>
                        <a:pt x="114" y="66863"/>
                        <a:pt x="114" y="67020"/>
                        <a:pt x="114" y="67177"/>
                      </a:cubicBezTo>
                      <a:cubicBezTo>
                        <a:pt x="2872" y="99997"/>
                        <a:pt x="28358" y="140382"/>
                        <a:pt x="102165" y="190895"/>
                      </a:cubicBezTo>
                      <a:cubicBezTo>
                        <a:pt x="103727" y="191932"/>
                        <a:pt x="105758" y="191932"/>
                        <a:pt x="107320" y="190895"/>
                      </a:cubicBezTo>
                      <a:cubicBezTo>
                        <a:pt x="181127" y="140382"/>
                        <a:pt x="206625" y="99997"/>
                        <a:pt x="209383" y="67177"/>
                      </a:cubicBezTo>
                      <a:cubicBezTo>
                        <a:pt x="209383" y="67020"/>
                        <a:pt x="209383" y="66863"/>
                        <a:pt x="209383" y="66707"/>
                      </a:cubicBezTo>
                      <a:lnTo>
                        <a:pt x="209383" y="55385"/>
                      </a:lnTo>
                      <a:cubicBezTo>
                        <a:pt x="206529" y="20650"/>
                        <a:pt x="182813" y="2523"/>
                        <a:pt x="162314" y="584"/>
                      </a:cubicBezTo>
                      <a:close/>
                    </a:path>
                  </a:pathLst>
                </a:custGeom>
                <a:grpFill/>
                <a:ln w="1203" cap="flat">
                  <a:noFill/>
                  <a:prstDash val="solid"/>
                  <a:miter/>
                </a:ln>
              </p:spPr>
              <p:txBody>
                <a:bodyPr rtlCol="0" anchor="ctr"/>
                <a:lstStyle/>
                <a:p>
                  <a:endParaRPr lang="en-AU" dirty="0"/>
                </a:p>
              </p:txBody>
            </p:sp>
            <p:sp>
              <p:nvSpPr>
                <p:cNvPr id="134" name="Freeform: Shape 133">
                  <a:extLst>
                    <a:ext uri="{FF2B5EF4-FFF2-40B4-BE49-F238E27FC236}">
                      <a16:creationId xmlns:a16="http://schemas.microsoft.com/office/drawing/2014/main" id="{CDC23A55-6D5E-46D9-9A82-5E9CC25E395A}"/>
                    </a:ext>
                  </a:extLst>
                </p:cNvPr>
                <p:cNvSpPr/>
                <p:nvPr/>
              </p:nvSpPr>
              <p:spPr>
                <a:xfrm>
                  <a:off x="6821203" y="636913"/>
                  <a:ext cx="61426" cy="125260"/>
                </a:xfrm>
                <a:custGeom>
                  <a:avLst/>
                  <a:gdLst>
                    <a:gd name="connsiteX0" fmla="*/ 61600 w 61425"/>
                    <a:gd name="connsiteY0" fmla="*/ 241 h 125260"/>
                    <a:gd name="connsiteX1" fmla="*/ 61004 w 61425"/>
                    <a:gd name="connsiteY1" fmla="*/ 235 h 125260"/>
                    <a:gd name="connsiteX2" fmla="*/ 60998 w 61425"/>
                    <a:gd name="connsiteY2" fmla="*/ 241 h 125260"/>
                    <a:gd name="connsiteX3" fmla="*/ 42269 w 61425"/>
                    <a:gd name="connsiteY3" fmla="*/ 27473 h 125260"/>
                    <a:gd name="connsiteX4" fmla="*/ 36548 w 61425"/>
                    <a:gd name="connsiteY4" fmla="*/ 43130 h 125260"/>
                    <a:gd name="connsiteX5" fmla="*/ 32935 w 61425"/>
                    <a:gd name="connsiteY5" fmla="*/ 59462 h 125260"/>
                    <a:gd name="connsiteX6" fmla="*/ 31875 w 61425"/>
                    <a:gd name="connsiteY6" fmla="*/ 66376 h 125260"/>
                    <a:gd name="connsiteX7" fmla="*/ 23950 w 61425"/>
                    <a:gd name="connsiteY7" fmla="*/ 51718 h 125260"/>
                    <a:gd name="connsiteX8" fmla="*/ 13339 w 61425"/>
                    <a:gd name="connsiteY8" fmla="*/ 36723 h 125260"/>
                    <a:gd name="connsiteX9" fmla="*/ 114 w 61425"/>
                    <a:gd name="connsiteY9" fmla="*/ 24161 h 125260"/>
                    <a:gd name="connsiteX10" fmla="*/ 11544 w 61425"/>
                    <a:gd name="connsiteY10" fmla="*/ 38060 h 125260"/>
                    <a:gd name="connsiteX11" fmla="*/ 20096 w 61425"/>
                    <a:gd name="connsiteY11" fmla="*/ 53790 h 125260"/>
                    <a:gd name="connsiteX12" fmla="*/ 26611 w 61425"/>
                    <a:gd name="connsiteY12" fmla="*/ 70411 h 125260"/>
                    <a:gd name="connsiteX13" fmla="*/ 30562 w 61425"/>
                    <a:gd name="connsiteY13" fmla="*/ 92849 h 125260"/>
                    <a:gd name="connsiteX14" fmla="*/ 33115 w 61425"/>
                    <a:gd name="connsiteY14" fmla="*/ 109374 h 125260"/>
                    <a:gd name="connsiteX15" fmla="*/ 38391 w 61425"/>
                    <a:gd name="connsiteY15" fmla="*/ 125272 h 125260"/>
                    <a:gd name="connsiteX16" fmla="*/ 38788 w 61425"/>
                    <a:gd name="connsiteY16" fmla="*/ 125525 h 125260"/>
                    <a:gd name="connsiteX17" fmla="*/ 39222 w 61425"/>
                    <a:gd name="connsiteY17" fmla="*/ 125091 h 125260"/>
                    <a:gd name="connsiteX18" fmla="*/ 39125 w 61425"/>
                    <a:gd name="connsiteY18" fmla="*/ 92572 h 125260"/>
                    <a:gd name="connsiteX19" fmla="*/ 39125 w 61425"/>
                    <a:gd name="connsiteY19" fmla="*/ 76517 h 125260"/>
                    <a:gd name="connsiteX20" fmla="*/ 39692 w 61425"/>
                    <a:gd name="connsiteY20" fmla="*/ 60474 h 125260"/>
                    <a:gd name="connsiteX21" fmla="*/ 42100 w 61425"/>
                    <a:gd name="connsiteY21" fmla="*/ 44600 h 125260"/>
                    <a:gd name="connsiteX22" fmla="*/ 46268 w 61425"/>
                    <a:gd name="connsiteY22" fmla="*/ 29087 h 125260"/>
                    <a:gd name="connsiteX23" fmla="*/ 52639 w 61425"/>
                    <a:gd name="connsiteY23" fmla="*/ 14308 h 125260"/>
                    <a:gd name="connsiteX24" fmla="*/ 61672 w 61425"/>
                    <a:gd name="connsiteY24" fmla="*/ 855 h 125260"/>
                    <a:gd name="connsiteX25" fmla="*/ 61625 w 61425"/>
                    <a:gd name="connsiteY25" fmla="*/ 261 h 125260"/>
                    <a:gd name="connsiteX26" fmla="*/ 61600 w 61425"/>
                    <a:gd name="connsiteY26" fmla="*/ 241 h 12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425" h="125260">
                      <a:moveTo>
                        <a:pt x="61600" y="241"/>
                      </a:moveTo>
                      <a:cubicBezTo>
                        <a:pt x="61437" y="74"/>
                        <a:pt x="61170" y="72"/>
                        <a:pt x="61004" y="235"/>
                      </a:cubicBezTo>
                      <a:cubicBezTo>
                        <a:pt x="61002" y="237"/>
                        <a:pt x="61000" y="239"/>
                        <a:pt x="60998" y="241"/>
                      </a:cubicBezTo>
                      <a:cubicBezTo>
                        <a:pt x="53047" y="8017"/>
                        <a:pt x="46686" y="17266"/>
                        <a:pt x="42269" y="27473"/>
                      </a:cubicBezTo>
                      <a:cubicBezTo>
                        <a:pt x="40016" y="32559"/>
                        <a:pt x="38104" y="37790"/>
                        <a:pt x="36548" y="43130"/>
                      </a:cubicBezTo>
                      <a:cubicBezTo>
                        <a:pt x="35049" y="48505"/>
                        <a:pt x="33843" y="53957"/>
                        <a:pt x="32935" y="59462"/>
                      </a:cubicBezTo>
                      <a:cubicBezTo>
                        <a:pt x="32561" y="61763"/>
                        <a:pt x="32200" y="64063"/>
                        <a:pt x="31875" y="66376"/>
                      </a:cubicBezTo>
                      <a:cubicBezTo>
                        <a:pt x="29466" y="61349"/>
                        <a:pt x="26824" y="56463"/>
                        <a:pt x="23950" y="51718"/>
                      </a:cubicBezTo>
                      <a:cubicBezTo>
                        <a:pt x="20794" y="46460"/>
                        <a:pt x="17247" y="41448"/>
                        <a:pt x="13339" y="36723"/>
                      </a:cubicBezTo>
                      <a:cubicBezTo>
                        <a:pt x="9471" y="32001"/>
                        <a:pt x="5028" y="27781"/>
                        <a:pt x="114" y="24161"/>
                      </a:cubicBezTo>
                      <a:cubicBezTo>
                        <a:pt x="4489" y="28298"/>
                        <a:pt x="8329" y="32968"/>
                        <a:pt x="11544" y="38060"/>
                      </a:cubicBezTo>
                      <a:cubicBezTo>
                        <a:pt x="14790" y="43078"/>
                        <a:pt x="17649" y="48337"/>
                        <a:pt x="20096" y="53790"/>
                      </a:cubicBezTo>
                      <a:cubicBezTo>
                        <a:pt x="22570" y="59207"/>
                        <a:pt x="24745" y="64755"/>
                        <a:pt x="26611" y="70411"/>
                      </a:cubicBezTo>
                      <a:cubicBezTo>
                        <a:pt x="27515" y="73229"/>
                        <a:pt x="30333" y="90103"/>
                        <a:pt x="30562" y="92849"/>
                      </a:cubicBezTo>
                      <a:cubicBezTo>
                        <a:pt x="31026" y="98410"/>
                        <a:pt x="31879" y="103932"/>
                        <a:pt x="33115" y="109374"/>
                      </a:cubicBezTo>
                      <a:cubicBezTo>
                        <a:pt x="34309" y="114844"/>
                        <a:pt x="36077" y="120173"/>
                        <a:pt x="38391" y="125272"/>
                      </a:cubicBezTo>
                      <a:cubicBezTo>
                        <a:pt x="38459" y="125429"/>
                        <a:pt x="38617" y="125529"/>
                        <a:pt x="38788" y="125525"/>
                      </a:cubicBezTo>
                      <a:cubicBezTo>
                        <a:pt x="39028" y="125525"/>
                        <a:pt x="39222" y="125331"/>
                        <a:pt x="39222" y="125091"/>
                      </a:cubicBezTo>
                      <a:cubicBezTo>
                        <a:pt x="39222" y="113975"/>
                        <a:pt x="39005" y="103255"/>
                        <a:pt x="39125" y="92572"/>
                      </a:cubicBezTo>
                      <a:cubicBezTo>
                        <a:pt x="39125" y="87212"/>
                        <a:pt x="39125" y="81877"/>
                        <a:pt x="39125" y="76517"/>
                      </a:cubicBezTo>
                      <a:cubicBezTo>
                        <a:pt x="39025" y="71163"/>
                        <a:pt x="39214" y="65808"/>
                        <a:pt x="39692" y="60474"/>
                      </a:cubicBezTo>
                      <a:cubicBezTo>
                        <a:pt x="40198" y="55142"/>
                        <a:pt x="41002" y="49842"/>
                        <a:pt x="42100" y="44600"/>
                      </a:cubicBezTo>
                      <a:cubicBezTo>
                        <a:pt x="43145" y="39342"/>
                        <a:pt x="44537" y="34160"/>
                        <a:pt x="46268" y="29087"/>
                      </a:cubicBezTo>
                      <a:cubicBezTo>
                        <a:pt x="47969" y="23989"/>
                        <a:pt x="50100" y="19045"/>
                        <a:pt x="52639" y="14308"/>
                      </a:cubicBezTo>
                      <a:cubicBezTo>
                        <a:pt x="55206" y="9541"/>
                        <a:pt x="58232" y="5036"/>
                        <a:pt x="61672" y="855"/>
                      </a:cubicBezTo>
                      <a:cubicBezTo>
                        <a:pt x="61823" y="678"/>
                        <a:pt x="61802" y="412"/>
                        <a:pt x="61625" y="261"/>
                      </a:cubicBezTo>
                      <a:cubicBezTo>
                        <a:pt x="61617" y="254"/>
                        <a:pt x="61609" y="247"/>
                        <a:pt x="61600" y="241"/>
                      </a:cubicBezTo>
                      <a:close/>
                    </a:path>
                  </a:pathLst>
                </a:custGeom>
                <a:grpFill/>
                <a:ln w="1203" cap="flat">
                  <a:noFill/>
                  <a:prstDash val="solid"/>
                  <a:miter/>
                </a:ln>
              </p:spPr>
              <p:txBody>
                <a:bodyPr rtlCol="0" anchor="ctr"/>
                <a:lstStyle/>
                <a:p>
                  <a:endParaRPr lang="en-AU" dirty="0"/>
                </a:p>
              </p:txBody>
            </p:sp>
            <p:sp>
              <p:nvSpPr>
                <p:cNvPr id="135" name="Freeform: Shape 134">
                  <a:extLst>
                    <a:ext uri="{FF2B5EF4-FFF2-40B4-BE49-F238E27FC236}">
                      <a16:creationId xmlns:a16="http://schemas.microsoft.com/office/drawing/2014/main" id="{F56B278B-7973-4131-A076-506AAAAB0471}"/>
                    </a:ext>
                  </a:extLst>
                </p:cNvPr>
                <p:cNvSpPr/>
                <p:nvPr/>
              </p:nvSpPr>
              <p:spPr>
                <a:xfrm>
                  <a:off x="6865201" y="555969"/>
                  <a:ext cx="93945" cy="104785"/>
                </a:xfrm>
                <a:custGeom>
                  <a:avLst/>
                  <a:gdLst>
                    <a:gd name="connsiteX0" fmla="*/ 94059 w 93945"/>
                    <a:gd name="connsiteY0" fmla="*/ 114 h 104785"/>
                    <a:gd name="connsiteX1" fmla="*/ 114 w 93945"/>
                    <a:gd name="connsiteY1" fmla="*/ 95733 h 104785"/>
                    <a:gd name="connsiteX2" fmla="*/ 1571 w 93945"/>
                    <a:gd name="connsiteY2" fmla="*/ 93433 h 104785"/>
                    <a:gd name="connsiteX3" fmla="*/ 8509 w 93945"/>
                    <a:gd name="connsiteY3" fmla="*/ 83870 h 104785"/>
                    <a:gd name="connsiteX4" fmla="*/ 12279 w 93945"/>
                    <a:gd name="connsiteY4" fmla="*/ 79365 h 104785"/>
                    <a:gd name="connsiteX5" fmla="*/ 14218 w 93945"/>
                    <a:gd name="connsiteY5" fmla="*/ 77173 h 104785"/>
                    <a:gd name="connsiteX6" fmla="*/ 16205 w 93945"/>
                    <a:gd name="connsiteY6" fmla="*/ 75029 h 104785"/>
                    <a:gd name="connsiteX7" fmla="*/ 18205 w 93945"/>
                    <a:gd name="connsiteY7" fmla="*/ 72897 h 104785"/>
                    <a:gd name="connsiteX8" fmla="*/ 20288 w 93945"/>
                    <a:gd name="connsiteY8" fmla="*/ 70874 h 104785"/>
                    <a:gd name="connsiteX9" fmla="*/ 24504 w 93945"/>
                    <a:gd name="connsiteY9" fmla="*/ 66851 h 104785"/>
                    <a:gd name="connsiteX10" fmla="*/ 33356 w 93945"/>
                    <a:gd name="connsiteY10" fmla="*/ 59396 h 104785"/>
                    <a:gd name="connsiteX11" fmla="*/ 37921 w 93945"/>
                    <a:gd name="connsiteY11" fmla="*/ 55891 h 104785"/>
                    <a:gd name="connsiteX12" fmla="*/ 42618 w 93945"/>
                    <a:gd name="connsiteY12" fmla="*/ 52567 h 104785"/>
                    <a:gd name="connsiteX13" fmla="*/ 47436 w 93945"/>
                    <a:gd name="connsiteY13" fmla="*/ 49423 h 104785"/>
                    <a:gd name="connsiteX14" fmla="*/ 52254 w 93945"/>
                    <a:gd name="connsiteY14" fmla="*/ 46376 h 104785"/>
                    <a:gd name="connsiteX15" fmla="*/ 53440 w 93945"/>
                    <a:gd name="connsiteY15" fmla="*/ 46612 h 104785"/>
                    <a:gd name="connsiteX16" fmla="*/ 53458 w 93945"/>
                    <a:gd name="connsiteY16" fmla="*/ 46641 h 104785"/>
                    <a:gd name="connsiteX17" fmla="*/ 53302 w 93945"/>
                    <a:gd name="connsiteY17" fmla="*/ 47737 h 104785"/>
                    <a:gd name="connsiteX18" fmla="*/ 53302 w 93945"/>
                    <a:gd name="connsiteY18" fmla="*/ 47737 h 104785"/>
                    <a:gd name="connsiteX19" fmla="*/ 49086 w 93945"/>
                    <a:gd name="connsiteY19" fmla="*/ 51519 h 104785"/>
                    <a:gd name="connsiteX20" fmla="*/ 44943 w 93945"/>
                    <a:gd name="connsiteY20" fmla="*/ 55361 h 104785"/>
                    <a:gd name="connsiteX21" fmla="*/ 40896 w 93945"/>
                    <a:gd name="connsiteY21" fmla="*/ 59263 h 104785"/>
                    <a:gd name="connsiteX22" fmla="*/ 37018 w 93945"/>
                    <a:gd name="connsiteY22" fmla="*/ 63322 h 104785"/>
                    <a:gd name="connsiteX23" fmla="*/ 29586 w 93945"/>
                    <a:gd name="connsiteY23" fmla="*/ 71645 h 104785"/>
                    <a:gd name="connsiteX24" fmla="*/ 26142 w 93945"/>
                    <a:gd name="connsiteY24" fmla="*/ 76005 h 104785"/>
                    <a:gd name="connsiteX25" fmla="*/ 24444 w 93945"/>
                    <a:gd name="connsiteY25" fmla="*/ 78185 h 104785"/>
                    <a:gd name="connsiteX26" fmla="*/ 22854 w 93945"/>
                    <a:gd name="connsiteY26" fmla="*/ 80449 h 104785"/>
                    <a:gd name="connsiteX27" fmla="*/ 21240 w 93945"/>
                    <a:gd name="connsiteY27" fmla="*/ 82689 h 104785"/>
                    <a:gd name="connsiteX28" fmla="*/ 19686 w 93945"/>
                    <a:gd name="connsiteY28" fmla="*/ 84954 h 104785"/>
                    <a:gd name="connsiteX29" fmla="*/ 16711 w 93945"/>
                    <a:gd name="connsiteY29" fmla="*/ 89567 h 104785"/>
                    <a:gd name="connsiteX30" fmla="*/ 11448 w 93945"/>
                    <a:gd name="connsiteY30" fmla="*/ 99130 h 104785"/>
                    <a:gd name="connsiteX31" fmla="*/ 8617 w 93945"/>
                    <a:gd name="connsiteY31" fmla="*/ 105068 h 104785"/>
                    <a:gd name="connsiteX32" fmla="*/ 94059 w 93945"/>
                    <a:gd name="connsiteY32" fmla="*/ 114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945" h="104785">
                      <a:moveTo>
                        <a:pt x="94059" y="114"/>
                      </a:moveTo>
                      <a:cubicBezTo>
                        <a:pt x="34645" y="2619"/>
                        <a:pt x="1523" y="41161"/>
                        <a:pt x="114" y="95733"/>
                      </a:cubicBezTo>
                      <a:cubicBezTo>
                        <a:pt x="596" y="94963"/>
                        <a:pt x="1078" y="94192"/>
                        <a:pt x="1571" y="93433"/>
                      </a:cubicBezTo>
                      <a:cubicBezTo>
                        <a:pt x="3715" y="90109"/>
                        <a:pt x="6136" y="86989"/>
                        <a:pt x="8509" y="83870"/>
                      </a:cubicBezTo>
                      <a:lnTo>
                        <a:pt x="12279" y="79365"/>
                      </a:lnTo>
                      <a:cubicBezTo>
                        <a:pt x="12893" y="78607"/>
                        <a:pt x="13543" y="77884"/>
                        <a:pt x="14218" y="77173"/>
                      </a:cubicBezTo>
                      <a:lnTo>
                        <a:pt x="16205" y="75029"/>
                      </a:lnTo>
                      <a:lnTo>
                        <a:pt x="18205" y="72897"/>
                      </a:lnTo>
                      <a:cubicBezTo>
                        <a:pt x="18879" y="72211"/>
                        <a:pt x="19602" y="71549"/>
                        <a:pt x="20288" y="70874"/>
                      </a:cubicBezTo>
                      <a:cubicBezTo>
                        <a:pt x="21697" y="69525"/>
                        <a:pt x="23070" y="68164"/>
                        <a:pt x="24504" y="66851"/>
                      </a:cubicBezTo>
                      <a:cubicBezTo>
                        <a:pt x="27430" y="64322"/>
                        <a:pt x="30249" y="61696"/>
                        <a:pt x="33356" y="59396"/>
                      </a:cubicBezTo>
                      <a:cubicBezTo>
                        <a:pt x="34886" y="58191"/>
                        <a:pt x="36355" y="56987"/>
                        <a:pt x="37921" y="55891"/>
                      </a:cubicBezTo>
                      <a:lnTo>
                        <a:pt x="42618" y="52567"/>
                      </a:lnTo>
                      <a:cubicBezTo>
                        <a:pt x="44160" y="51447"/>
                        <a:pt x="45798" y="50447"/>
                        <a:pt x="47436" y="49423"/>
                      </a:cubicBezTo>
                      <a:lnTo>
                        <a:pt x="52254" y="46376"/>
                      </a:lnTo>
                      <a:cubicBezTo>
                        <a:pt x="52646" y="46114"/>
                        <a:pt x="53177" y="46220"/>
                        <a:pt x="53440" y="46612"/>
                      </a:cubicBezTo>
                      <a:cubicBezTo>
                        <a:pt x="53446" y="46622"/>
                        <a:pt x="53452" y="46631"/>
                        <a:pt x="53458" y="46641"/>
                      </a:cubicBezTo>
                      <a:cubicBezTo>
                        <a:pt x="53687" y="46994"/>
                        <a:pt x="53620" y="47462"/>
                        <a:pt x="53302" y="47737"/>
                      </a:cubicBezTo>
                      <a:lnTo>
                        <a:pt x="53302" y="47737"/>
                      </a:lnTo>
                      <a:lnTo>
                        <a:pt x="49086" y="51519"/>
                      </a:lnTo>
                      <a:cubicBezTo>
                        <a:pt x="47677" y="52723"/>
                        <a:pt x="46268" y="54012"/>
                        <a:pt x="44943" y="55361"/>
                      </a:cubicBezTo>
                      <a:lnTo>
                        <a:pt x="40896" y="59263"/>
                      </a:lnTo>
                      <a:cubicBezTo>
                        <a:pt x="39559" y="60564"/>
                        <a:pt x="38319" y="61973"/>
                        <a:pt x="37018" y="63322"/>
                      </a:cubicBezTo>
                      <a:cubicBezTo>
                        <a:pt x="34416" y="65984"/>
                        <a:pt x="32031" y="68863"/>
                        <a:pt x="29586" y="71645"/>
                      </a:cubicBezTo>
                      <a:cubicBezTo>
                        <a:pt x="28382" y="73078"/>
                        <a:pt x="27286" y="74560"/>
                        <a:pt x="26142" y="76005"/>
                      </a:cubicBezTo>
                      <a:cubicBezTo>
                        <a:pt x="25576" y="76740"/>
                        <a:pt x="24998" y="77450"/>
                        <a:pt x="24444" y="78185"/>
                      </a:cubicBezTo>
                      <a:lnTo>
                        <a:pt x="22854" y="80449"/>
                      </a:lnTo>
                      <a:lnTo>
                        <a:pt x="21240" y="82689"/>
                      </a:lnTo>
                      <a:cubicBezTo>
                        <a:pt x="20698" y="83424"/>
                        <a:pt x="20168" y="84183"/>
                        <a:pt x="19686" y="84954"/>
                      </a:cubicBezTo>
                      <a:lnTo>
                        <a:pt x="16711" y="89567"/>
                      </a:lnTo>
                      <a:cubicBezTo>
                        <a:pt x="14880" y="92734"/>
                        <a:pt x="13026" y="95866"/>
                        <a:pt x="11448" y="99130"/>
                      </a:cubicBezTo>
                      <a:cubicBezTo>
                        <a:pt x="10452" y="101097"/>
                        <a:pt x="9509" y="103076"/>
                        <a:pt x="8617" y="105068"/>
                      </a:cubicBezTo>
                      <a:cubicBezTo>
                        <a:pt x="65213" y="100599"/>
                        <a:pt x="96890" y="66237"/>
                        <a:pt x="94059" y="114"/>
                      </a:cubicBezTo>
                      <a:close/>
                    </a:path>
                  </a:pathLst>
                </a:custGeom>
                <a:grpFill/>
                <a:ln w="1203" cap="flat">
                  <a:noFill/>
                  <a:prstDash val="solid"/>
                  <a:miter/>
                </a:ln>
              </p:spPr>
              <p:txBody>
                <a:bodyPr rtlCol="0" anchor="ctr"/>
                <a:lstStyle/>
                <a:p>
                  <a:endParaRPr lang="en-AU" dirty="0"/>
                </a:p>
              </p:txBody>
            </p:sp>
            <p:sp>
              <p:nvSpPr>
                <p:cNvPr id="136" name="Freeform: Shape 135">
                  <a:extLst>
                    <a:ext uri="{FF2B5EF4-FFF2-40B4-BE49-F238E27FC236}">
                      <a16:creationId xmlns:a16="http://schemas.microsoft.com/office/drawing/2014/main" id="{58DE7C7B-85EE-4BD1-9EC7-E7893DC6F636}"/>
                    </a:ext>
                  </a:extLst>
                </p:cNvPr>
                <p:cNvSpPr/>
                <p:nvPr/>
              </p:nvSpPr>
              <p:spPr>
                <a:xfrm>
                  <a:off x="6762210" y="615738"/>
                  <a:ext cx="73470" cy="61426"/>
                </a:xfrm>
                <a:custGeom>
                  <a:avLst/>
                  <a:gdLst>
                    <a:gd name="connsiteX0" fmla="*/ 67538 w 73469"/>
                    <a:gd name="connsiteY0" fmla="*/ 59463 h 61425"/>
                    <a:gd name="connsiteX1" fmla="*/ 50965 w 73469"/>
                    <a:gd name="connsiteY1" fmla="*/ 39144 h 61425"/>
                    <a:gd name="connsiteX2" fmla="*/ 29707 w 73469"/>
                    <a:gd name="connsiteY2" fmla="*/ 23137 h 61425"/>
                    <a:gd name="connsiteX3" fmla="*/ 53350 w 73469"/>
                    <a:gd name="connsiteY3" fmla="*/ 36386 h 61425"/>
                    <a:gd name="connsiteX4" fmla="*/ 73560 w 73469"/>
                    <a:gd name="connsiteY4" fmla="*/ 54970 h 61425"/>
                    <a:gd name="connsiteX5" fmla="*/ 74102 w 73469"/>
                    <a:gd name="connsiteY5" fmla="*/ 55609 h 61425"/>
                    <a:gd name="connsiteX6" fmla="*/ 114 w 73469"/>
                    <a:gd name="connsiteY6" fmla="*/ 566 h 61425"/>
                    <a:gd name="connsiteX7" fmla="*/ 69055 w 73469"/>
                    <a:gd name="connsiteY7" fmla="*/ 61836 h 61425"/>
                    <a:gd name="connsiteX8" fmla="*/ 67538 w 73469"/>
                    <a:gd name="connsiteY8" fmla="*/ 59463 h 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69" h="61425">
                      <a:moveTo>
                        <a:pt x="67538" y="59463"/>
                      </a:moveTo>
                      <a:cubicBezTo>
                        <a:pt x="62812" y="52076"/>
                        <a:pt x="57251" y="45258"/>
                        <a:pt x="50965" y="39144"/>
                      </a:cubicBezTo>
                      <a:cubicBezTo>
                        <a:pt x="44561" y="32959"/>
                        <a:pt x="37422" y="27583"/>
                        <a:pt x="29707" y="23137"/>
                      </a:cubicBezTo>
                      <a:cubicBezTo>
                        <a:pt x="38100" y="26570"/>
                        <a:pt x="46041" y="31019"/>
                        <a:pt x="53350" y="36386"/>
                      </a:cubicBezTo>
                      <a:cubicBezTo>
                        <a:pt x="60777" y="41786"/>
                        <a:pt x="67558" y="48021"/>
                        <a:pt x="73560" y="54970"/>
                      </a:cubicBezTo>
                      <a:lnTo>
                        <a:pt x="74102" y="55609"/>
                      </a:lnTo>
                      <a:cubicBezTo>
                        <a:pt x="69284" y="17272"/>
                        <a:pt x="45027" y="-3252"/>
                        <a:pt x="114" y="566"/>
                      </a:cubicBezTo>
                      <a:cubicBezTo>
                        <a:pt x="3547" y="41384"/>
                        <a:pt x="31261" y="62871"/>
                        <a:pt x="69055" y="61836"/>
                      </a:cubicBezTo>
                      <a:cubicBezTo>
                        <a:pt x="68501" y="61041"/>
                        <a:pt x="68020" y="60246"/>
                        <a:pt x="67538" y="59463"/>
                      </a:cubicBezTo>
                      <a:close/>
                    </a:path>
                  </a:pathLst>
                </a:custGeom>
                <a:grpFill/>
                <a:ln w="1203" cap="flat">
                  <a:noFill/>
                  <a:prstDash val="solid"/>
                  <a:miter/>
                </a:ln>
              </p:spPr>
              <p:txBody>
                <a:bodyPr rtlCol="0" anchor="ctr"/>
                <a:lstStyle/>
                <a:p>
                  <a:endParaRPr lang="en-AU" dirty="0"/>
                </a:p>
              </p:txBody>
            </p:sp>
          </p:grpSp>
        </p:grpSp>
        <p:grpSp>
          <p:nvGrpSpPr>
            <p:cNvPr id="5" name="Group 4">
              <a:extLst>
                <a:ext uri="{FF2B5EF4-FFF2-40B4-BE49-F238E27FC236}">
                  <a16:creationId xmlns:a16="http://schemas.microsoft.com/office/drawing/2014/main" id="{6D71ED46-252E-4641-A4AB-01DE002B43CF}"/>
                </a:ext>
              </a:extLst>
            </p:cNvPr>
            <p:cNvGrpSpPr/>
            <p:nvPr/>
          </p:nvGrpSpPr>
          <p:grpSpPr>
            <a:xfrm>
              <a:off x="8031633" y="4386869"/>
              <a:ext cx="4159449" cy="1471882"/>
              <a:chOff x="7544652" y="4385183"/>
              <a:chExt cx="4159449" cy="1471882"/>
            </a:xfrm>
          </p:grpSpPr>
          <p:sp>
            <p:nvSpPr>
              <p:cNvPr id="137" name="Text Placeholder 93">
                <a:extLst>
                  <a:ext uri="{FF2B5EF4-FFF2-40B4-BE49-F238E27FC236}">
                    <a16:creationId xmlns:a16="http://schemas.microsoft.com/office/drawing/2014/main" id="{F27097DB-0825-4AB8-8F03-6669E82BCF9C}"/>
                  </a:ext>
                </a:extLst>
              </p:cNvPr>
              <p:cNvSpPr txBox="1">
                <a:spLocks/>
              </p:cNvSpPr>
              <p:nvPr/>
            </p:nvSpPr>
            <p:spPr>
              <a:xfrm>
                <a:off x="7544652" y="5514040"/>
                <a:ext cx="4159449" cy="3430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200" b="1" dirty="0">
                    <a:solidFill>
                      <a:srgbClr val="004751"/>
                    </a:solidFill>
                  </a:rPr>
                  <a:t>CARE FOR OUR COMMON HOME</a:t>
                </a:r>
              </a:p>
            </p:txBody>
          </p:sp>
          <p:grpSp>
            <p:nvGrpSpPr>
              <p:cNvPr id="126" name="Group 125">
                <a:extLst>
                  <a:ext uri="{FF2B5EF4-FFF2-40B4-BE49-F238E27FC236}">
                    <a16:creationId xmlns:a16="http://schemas.microsoft.com/office/drawing/2014/main" id="{E576EC81-C370-4E17-A8AB-365CB159D1D2}"/>
                  </a:ext>
                </a:extLst>
              </p:cNvPr>
              <p:cNvGrpSpPr>
                <a:grpSpLocks noChangeAspect="1"/>
              </p:cNvGrpSpPr>
              <p:nvPr/>
            </p:nvGrpSpPr>
            <p:grpSpPr>
              <a:xfrm>
                <a:off x="9179350" y="4385183"/>
                <a:ext cx="924322" cy="1006096"/>
                <a:chOff x="5865899" y="555969"/>
                <a:chExt cx="309889" cy="337305"/>
              </a:xfrm>
            </p:grpSpPr>
            <p:sp>
              <p:nvSpPr>
                <p:cNvPr id="127" name="Freeform: Shape 126">
                  <a:extLst>
                    <a:ext uri="{FF2B5EF4-FFF2-40B4-BE49-F238E27FC236}">
                      <a16:creationId xmlns:a16="http://schemas.microsoft.com/office/drawing/2014/main" id="{26F415D1-081E-4BA3-9D0C-0E9DFE339C5F}"/>
                    </a:ext>
                  </a:extLst>
                </p:cNvPr>
                <p:cNvSpPr/>
                <p:nvPr/>
              </p:nvSpPr>
              <p:spPr>
                <a:xfrm>
                  <a:off x="6028848" y="681295"/>
                  <a:ext cx="146940" cy="211979"/>
                </a:xfrm>
                <a:custGeom>
                  <a:avLst/>
                  <a:gdLst>
                    <a:gd name="connsiteX0" fmla="*/ 135744 w 146939"/>
                    <a:gd name="connsiteY0" fmla="*/ 253 h 211978"/>
                    <a:gd name="connsiteX1" fmla="*/ 118413 w 146939"/>
                    <a:gd name="connsiteY1" fmla="*/ 14056 h 211978"/>
                    <a:gd name="connsiteX2" fmla="*/ 112993 w 146939"/>
                    <a:gd name="connsiteY2" fmla="*/ 35832 h 211978"/>
                    <a:gd name="connsiteX3" fmla="*/ 105212 w 146939"/>
                    <a:gd name="connsiteY3" fmla="*/ 66894 h 211978"/>
                    <a:gd name="connsiteX4" fmla="*/ 106609 w 146939"/>
                    <a:gd name="connsiteY4" fmla="*/ 75217 h 211978"/>
                    <a:gd name="connsiteX5" fmla="*/ 109018 w 146939"/>
                    <a:gd name="connsiteY5" fmla="*/ 82696 h 211978"/>
                    <a:gd name="connsiteX6" fmla="*/ 102165 w 146939"/>
                    <a:gd name="connsiteY6" fmla="*/ 96836 h 211978"/>
                    <a:gd name="connsiteX7" fmla="*/ 101346 w 146939"/>
                    <a:gd name="connsiteY7" fmla="*/ 97595 h 211978"/>
                    <a:gd name="connsiteX8" fmla="*/ 65213 w 146939"/>
                    <a:gd name="connsiteY8" fmla="*/ 133318 h 211978"/>
                    <a:gd name="connsiteX9" fmla="*/ 61468 w 146939"/>
                    <a:gd name="connsiteY9" fmla="*/ 133523 h 211978"/>
                    <a:gd name="connsiteX10" fmla="*/ 60959 w 146939"/>
                    <a:gd name="connsiteY10" fmla="*/ 130568 h 211978"/>
                    <a:gd name="connsiteX11" fmla="*/ 61239 w 146939"/>
                    <a:gd name="connsiteY11" fmla="*/ 130247 h 211978"/>
                    <a:gd name="connsiteX12" fmla="*/ 97444 w 146939"/>
                    <a:gd name="connsiteY12" fmla="*/ 94415 h 211978"/>
                    <a:gd name="connsiteX13" fmla="*/ 103659 w 146939"/>
                    <a:gd name="connsiteY13" fmla="*/ 82708 h 211978"/>
                    <a:gd name="connsiteX14" fmla="*/ 98504 w 146939"/>
                    <a:gd name="connsiteY14" fmla="*/ 72940 h 211978"/>
                    <a:gd name="connsiteX15" fmla="*/ 84882 w 146939"/>
                    <a:gd name="connsiteY15" fmla="*/ 69122 h 211978"/>
                    <a:gd name="connsiteX16" fmla="*/ 70428 w 146939"/>
                    <a:gd name="connsiteY16" fmla="*/ 79059 h 211978"/>
                    <a:gd name="connsiteX17" fmla="*/ 32345 w 146939"/>
                    <a:gd name="connsiteY17" fmla="*/ 116757 h 211978"/>
                    <a:gd name="connsiteX18" fmla="*/ 23673 w 146939"/>
                    <a:gd name="connsiteY18" fmla="*/ 124249 h 211978"/>
                    <a:gd name="connsiteX19" fmla="*/ 6136 w 146939"/>
                    <a:gd name="connsiteY19" fmla="*/ 141111 h 211978"/>
                    <a:gd name="connsiteX20" fmla="*/ 114 w 146939"/>
                    <a:gd name="connsiteY20" fmla="*/ 162971 h 211978"/>
                    <a:gd name="connsiteX21" fmla="*/ 584 w 146939"/>
                    <a:gd name="connsiteY21" fmla="*/ 201368 h 211978"/>
                    <a:gd name="connsiteX22" fmla="*/ 11315 w 146939"/>
                    <a:gd name="connsiteY22" fmla="*/ 211979 h 211978"/>
                    <a:gd name="connsiteX23" fmla="*/ 44353 w 146939"/>
                    <a:gd name="connsiteY23" fmla="*/ 211979 h 211978"/>
                    <a:gd name="connsiteX24" fmla="*/ 55121 w 146939"/>
                    <a:gd name="connsiteY24" fmla="*/ 201236 h 211978"/>
                    <a:gd name="connsiteX25" fmla="*/ 55120 w 146939"/>
                    <a:gd name="connsiteY25" fmla="*/ 201139 h 211978"/>
                    <a:gd name="connsiteX26" fmla="*/ 55120 w 146939"/>
                    <a:gd name="connsiteY26" fmla="*/ 196948 h 211978"/>
                    <a:gd name="connsiteX27" fmla="*/ 67333 w 146939"/>
                    <a:gd name="connsiteY27" fmla="*/ 168403 h 211978"/>
                    <a:gd name="connsiteX28" fmla="*/ 117497 w 146939"/>
                    <a:gd name="connsiteY28" fmla="*/ 118757 h 211978"/>
                    <a:gd name="connsiteX29" fmla="*/ 123110 w 146939"/>
                    <a:gd name="connsiteY29" fmla="*/ 109278 h 211978"/>
                    <a:gd name="connsiteX30" fmla="*/ 147656 w 146939"/>
                    <a:gd name="connsiteY30" fmla="*/ 14405 h 211978"/>
                    <a:gd name="connsiteX31" fmla="*/ 135744 w 146939"/>
                    <a:gd name="connsiteY31" fmla="*/ 253 h 21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939" h="211978">
                      <a:moveTo>
                        <a:pt x="135744" y="253"/>
                      </a:moveTo>
                      <a:cubicBezTo>
                        <a:pt x="123628" y="-1144"/>
                        <a:pt x="119689" y="8311"/>
                        <a:pt x="118413" y="14056"/>
                      </a:cubicBezTo>
                      <a:cubicBezTo>
                        <a:pt x="117606" y="17669"/>
                        <a:pt x="115570" y="25691"/>
                        <a:pt x="112993" y="35832"/>
                      </a:cubicBezTo>
                      <a:cubicBezTo>
                        <a:pt x="110584" y="45178"/>
                        <a:pt x="107778" y="56404"/>
                        <a:pt x="105212" y="66894"/>
                      </a:cubicBezTo>
                      <a:cubicBezTo>
                        <a:pt x="104474" y="69741"/>
                        <a:pt x="104982" y="72767"/>
                        <a:pt x="106609" y="75217"/>
                      </a:cubicBezTo>
                      <a:cubicBezTo>
                        <a:pt x="108150" y="77409"/>
                        <a:pt x="108990" y="80017"/>
                        <a:pt x="109018" y="82696"/>
                      </a:cubicBezTo>
                      <a:cubicBezTo>
                        <a:pt x="109018" y="89332"/>
                        <a:pt x="104201" y="94861"/>
                        <a:pt x="102165" y="96836"/>
                      </a:cubicBezTo>
                      <a:cubicBezTo>
                        <a:pt x="101707" y="97282"/>
                        <a:pt x="101406" y="97547"/>
                        <a:pt x="101346" y="97595"/>
                      </a:cubicBezTo>
                      <a:lnTo>
                        <a:pt x="65213" y="133318"/>
                      </a:lnTo>
                      <a:cubicBezTo>
                        <a:pt x="64176" y="134278"/>
                        <a:pt x="62603" y="134364"/>
                        <a:pt x="61468" y="133523"/>
                      </a:cubicBezTo>
                      <a:cubicBezTo>
                        <a:pt x="60511" y="132848"/>
                        <a:pt x="60284" y="131525"/>
                        <a:pt x="60959" y="130568"/>
                      </a:cubicBezTo>
                      <a:cubicBezTo>
                        <a:pt x="61041" y="130452"/>
                        <a:pt x="61135" y="130344"/>
                        <a:pt x="61239" y="130247"/>
                      </a:cubicBezTo>
                      <a:lnTo>
                        <a:pt x="97444" y="94415"/>
                      </a:lnTo>
                      <a:cubicBezTo>
                        <a:pt x="97624" y="94246"/>
                        <a:pt x="103719" y="88887"/>
                        <a:pt x="103659" y="82708"/>
                      </a:cubicBezTo>
                      <a:cubicBezTo>
                        <a:pt x="103659" y="79733"/>
                        <a:pt x="101418" y="75409"/>
                        <a:pt x="98504" y="72940"/>
                      </a:cubicBezTo>
                      <a:cubicBezTo>
                        <a:pt x="94047" y="69640"/>
                        <a:pt x="89097" y="67520"/>
                        <a:pt x="84882" y="69122"/>
                      </a:cubicBezTo>
                      <a:cubicBezTo>
                        <a:pt x="78233" y="71651"/>
                        <a:pt x="75535" y="74036"/>
                        <a:pt x="70428" y="79059"/>
                      </a:cubicBezTo>
                      <a:lnTo>
                        <a:pt x="32345" y="116757"/>
                      </a:lnTo>
                      <a:cubicBezTo>
                        <a:pt x="29936" y="119094"/>
                        <a:pt x="26913" y="121575"/>
                        <a:pt x="23673" y="124249"/>
                      </a:cubicBezTo>
                      <a:cubicBezTo>
                        <a:pt x="17651" y="129175"/>
                        <a:pt x="10809" y="134751"/>
                        <a:pt x="6136" y="141111"/>
                      </a:cubicBezTo>
                      <a:cubicBezTo>
                        <a:pt x="114" y="149325"/>
                        <a:pt x="114" y="162790"/>
                        <a:pt x="114" y="162971"/>
                      </a:cubicBezTo>
                      <a:lnTo>
                        <a:pt x="584" y="201368"/>
                      </a:lnTo>
                      <a:cubicBezTo>
                        <a:pt x="643" y="207251"/>
                        <a:pt x="5432" y="211986"/>
                        <a:pt x="11315" y="211979"/>
                      </a:cubicBezTo>
                      <a:lnTo>
                        <a:pt x="44353" y="211979"/>
                      </a:lnTo>
                      <a:cubicBezTo>
                        <a:pt x="50293" y="211986"/>
                        <a:pt x="55114" y="207176"/>
                        <a:pt x="55121" y="201236"/>
                      </a:cubicBezTo>
                      <a:cubicBezTo>
                        <a:pt x="55121" y="201204"/>
                        <a:pt x="55120" y="201172"/>
                        <a:pt x="55120" y="201139"/>
                      </a:cubicBezTo>
                      <a:lnTo>
                        <a:pt x="55120" y="196948"/>
                      </a:lnTo>
                      <a:cubicBezTo>
                        <a:pt x="55135" y="186167"/>
                        <a:pt x="59545" y="175858"/>
                        <a:pt x="67333" y="168403"/>
                      </a:cubicBezTo>
                      <a:lnTo>
                        <a:pt x="117497" y="118757"/>
                      </a:lnTo>
                      <a:cubicBezTo>
                        <a:pt x="120176" y="116151"/>
                        <a:pt x="122114" y="112879"/>
                        <a:pt x="123110" y="109278"/>
                      </a:cubicBezTo>
                      <a:cubicBezTo>
                        <a:pt x="128626" y="88802"/>
                        <a:pt x="146705" y="21258"/>
                        <a:pt x="147656" y="14405"/>
                      </a:cubicBezTo>
                      <a:cubicBezTo>
                        <a:pt x="148608" y="7552"/>
                        <a:pt x="143284" y="1132"/>
                        <a:pt x="135744" y="253"/>
                      </a:cubicBezTo>
                      <a:close/>
                    </a:path>
                  </a:pathLst>
                </a:custGeom>
                <a:solidFill>
                  <a:schemeClr val="accent5"/>
                </a:solidFill>
                <a:ln w="1203" cap="flat">
                  <a:noFill/>
                  <a:prstDash val="solid"/>
                  <a:miter/>
                </a:ln>
              </p:spPr>
              <p:txBody>
                <a:bodyPr rtlCol="0" anchor="ctr"/>
                <a:lstStyle/>
                <a:p>
                  <a:endParaRPr lang="en-AU" dirty="0"/>
                </a:p>
              </p:txBody>
            </p:sp>
            <p:sp>
              <p:nvSpPr>
                <p:cNvPr id="128" name="Freeform: Shape 127">
                  <a:extLst>
                    <a:ext uri="{FF2B5EF4-FFF2-40B4-BE49-F238E27FC236}">
                      <a16:creationId xmlns:a16="http://schemas.microsoft.com/office/drawing/2014/main" id="{D58730A1-90E5-46F3-8656-AB37CC8A64A6}"/>
                    </a:ext>
                  </a:extLst>
                </p:cNvPr>
                <p:cNvSpPr/>
                <p:nvPr/>
              </p:nvSpPr>
              <p:spPr>
                <a:xfrm>
                  <a:off x="5865899" y="681295"/>
                  <a:ext cx="146940" cy="211979"/>
                </a:xfrm>
                <a:custGeom>
                  <a:avLst/>
                  <a:gdLst>
                    <a:gd name="connsiteX0" fmla="*/ 12137 w 146939"/>
                    <a:gd name="connsiteY0" fmla="*/ 253 h 211978"/>
                    <a:gd name="connsiteX1" fmla="*/ 29480 w 146939"/>
                    <a:gd name="connsiteY1" fmla="*/ 14056 h 211978"/>
                    <a:gd name="connsiteX2" fmla="*/ 34888 w 146939"/>
                    <a:gd name="connsiteY2" fmla="*/ 35832 h 211978"/>
                    <a:gd name="connsiteX3" fmla="*/ 42669 w 146939"/>
                    <a:gd name="connsiteY3" fmla="*/ 66894 h 211978"/>
                    <a:gd name="connsiteX4" fmla="*/ 41284 w 146939"/>
                    <a:gd name="connsiteY4" fmla="*/ 75217 h 211978"/>
                    <a:gd name="connsiteX5" fmla="*/ 38875 w 146939"/>
                    <a:gd name="connsiteY5" fmla="*/ 82696 h 211978"/>
                    <a:gd name="connsiteX6" fmla="*/ 45716 w 146939"/>
                    <a:gd name="connsiteY6" fmla="*/ 96836 h 211978"/>
                    <a:gd name="connsiteX7" fmla="*/ 46535 w 146939"/>
                    <a:gd name="connsiteY7" fmla="*/ 97595 h 211978"/>
                    <a:gd name="connsiteX8" fmla="*/ 82668 w 146939"/>
                    <a:gd name="connsiteY8" fmla="*/ 133318 h 211978"/>
                    <a:gd name="connsiteX9" fmla="*/ 86413 w 146939"/>
                    <a:gd name="connsiteY9" fmla="*/ 133523 h 211978"/>
                    <a:gd name="connsiteX10" fmla="*/ 86916 w 146939"/>
                    <a:gd name="connsiteY10" fmla="*/ 130550 h 211978"/>
                    <a:gd name="connsiteX11" fmla="*/ 86654 w 146939"/>
                    <a:gd name="connsiteY11" fmla="*/ 130247 h 211978"/>
                    <a:gd name="connsiteX12" fmla="*/ 50437 w 146939"/>
                    <a:gd name="connsiteY12" fmla="*/ 94415 h 211978"/>
                    <a:gd name="connsiteX13" fmla="*/ 44222 w 146939"/>
                    <a:gd name="connsiteY13" fmla="*/ 82708 h 211978"/>
                    <a:gd name="connsiteX14" fmla="*/ 49377 w 146939"/>
                    <a:gd name="connsiteY14" fmla="*/ 72940 h 211978"/>
                    <a:gd name="connsiteX15" fmla="*/ 62999 w 146939"/>
                    <a:gd name="connsiteY15" fmla="*/ 69122 h 211978"/>
                    <a:gd name="connsiteX16" fmla="*/ 77453 w 146939"/>
                    <a:gd name="connsiteY16" fmla="*/ 79059 h 211978"/>
                    <a:gd name="connsiteX17" fmla="*/ 115524 w 146939"/>
                    <a:gd name="connsiteY17" fmla="*/ 116757 h 211978"/>
                    <a:gd name="connsiteX18" fmla="*/ 124196 w 146939"/>
                    <a:gd name="connsiteY18" fmla="*/ 124249 h 211978"/>
                    <a:gd name="connsiteX19" fmla="*/ 141733 w 146939"/>
                    <a:gd name="connsiteY19" fmla="*/ 141111 h 211978"/>
                    <a:gd name="connsiteX20" fmla="*/ 147755 w 146939"/>
                    <a:gd name="connsiteY20" fmla="*/ 162971 h 211978"/>
                    <a:gd name="connsiteX21" fmla="*/ 147297 w 146939"/>
                    <a:gd name="connsiteY21" fmla="*/ 201368 h 211978"/>
                    <a:gd name="connsiteX22" fmla="*/ 136566 w 146939"/>
                    <a:gd name="connsiteY22" fmla="*/ 211979 h 211978"/>
                    <a:gd name="connsiteX23" fmla="*/ 103528 w 146939"/>
                    <a:gd name="connsiteY23" fmla="*/ 211979 h 211978"/>
                    <a:gd name="connsiteX24" fmla="*/ 92760 w 146939"/>
                    <a:gd name="connsiteY24" fmla="*/ 201260 h 211978"/>
                    <a:gd name="connsiteX25" fmla="*/ 92761 w 146939"/>
                    <a:gd name="connsiteY25" fmla="*/ 201139 h 211978"/>
                    <a:gd name="connsiteX26" fmla="*/ 92761 w 146939"/>
                    <a:gd name="connsiteY26" fmla="*/ 196948 h 211978"/>
                    <a:gd name="connsiteX27" fmla="*/ 80548 w 146939"/>
                    <a:gd name="connsiteY27" fmla="*/ 168403 h 211978"/>
                    <a:gd name="connsiteX28" fmla="*/ 30384 w 146939"/>
                    <a:gd name="connsiteY28" fmla="*/ 118757 h 211978"/>
                    <a:gd name="connsiteX29" fmla="*/ 24771 w 146939"/>
                    <a:gd name="connsiteY29" fmla="*/ 109278 h 211978"/>
                    <a:gd name="connsiteX30" fmla="*/ 225 w 146939"/>
                    <a:gd name="connsiteY30" fmla="*/ 14405 h 211978"/>
                    <a:gd name="connsiteX31" fmla="*/ 12137 w 146939"/>
                    <a:gd name="connsiteY31" fmla="*/ 253 h 21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939" h="211978">
                      <a:moveTo>
                        <a:pt x="12137" y="253"/>
                      </a:moveTo>
                      <a:cubicBezTo>
                        <a:pt x="24265" y="-1144"/>
                        <a:pt x="28204" y="8311"/>
                        <a:pt x="29480" y="14056"/>
                      </a:cubicBezTo>
                      <a:cubicBezTo>
                        <a:pt x="30275" y="17669"/>
                        <a:pt x="32311" y="25691"/>
                        <a:pt x="34888" y="35832"/>
                      </a:cubicBezTo>
                      <a:cubicBezTo>
                        <a:pt x="37297" y="45178"/>
                        <a:pt x="40115" y="56404"/>
                        <a:pt x="42669" y="66894"/>
                      </a:cubicBezTo>
                      <a:cubicBezTo>
                        <a:pt x="43404" y="69739"/>
                        <a:pt x="42901" y="72763"/>
                        <a:pt x="41284" y="75217"/>
                      </a:cubicBezTo>
                      <a:cubicBezTo>
                        <a:pt x="39743" y="77409"/>
                        <a:pt x="38903" y="80017"/>
                        <a:pt x="38875" y="82696"/>
                      </a:cubicBezTo>
                      <a:cubicBezTo>
                        <a:pt x="38875" y="89332"/>
                        <a:pt x="43693" y="94861"/>
                        <a:pt x="45716" y="96836"/>
                      </a:cubicBezTo>
                      <a:cubicBezTo>
                        <a:pt x="46174" y="97282"/>
                        <a:pt x="46475" y="97547"/>
                        <a:pt x="46535" y="97595"/>
                      </a:cubicBezTo>
                      <a:lnTo>
                        <a:pt x="82668" y="133318"/>
                      </a:lnTo>
                      <a:cubicBezTo>
                        <a:pt x="83707" y="134273"/>
                        <a:pt x="85277" y="134359"/>
                        <a:pt x="86413" y="133523"/>
                      </a:cubicBezTo>
                      <a:cubicBezTo>
                        <a:pt x="87373" y="132841"/>
                        <a:pt x="87598" y="131510"/>
                        <a:pt x="86916" y="130550"/>
                      </a:cubicBezTo>
                      <a:cubicBezTo>
                        <a:pt x="86839" y="130441"/>
                        <a:pt x="86751" y="130340"/>
                        <a:pt x="86654" y="130247"/>
                      </a:cubicBezTo>
                      <a:lnTo>
                        <a:pt x="50437" y="94415"/>
                      </a:lnTo>
                      <a:cubicBezTo>
                        <a:pt x="50257" y="94246"/>
                        <a:pt x="44162" y="88887"/>
                        <a:pt x="44222" y="82708"/>
                      </a:cubicBezTo>
                      <a:cubicBezTo>
                        <a:pt x="44222" y="79733"/>
                        <a:pt x="46463" y="75409"/>
                        <a:pt x="49377" y="72940"/>
                      </a:cubicBezTo>
                      <a:cubicBezTo>
                        <a:pt x="53846" y="69640"/>
                        <a:pt x="58784" y="67520"/>
                        <a:pt x="62999" y="69122"/>
                      </a:cubicBezTo>
                      <a:cubicBezTo>
                        <a:pt x="69660" y="71651"/>
                        <a:pt x="72346" y="74036"/>
                        <a:pt x="77453" y="79059"/>
                      </a:cubicBezTo>
                      <a:lnTo>
                        <a:pt x="115524" y="116757"/>
                      </a:lnTo>
                      <a:cubicBezTo>
                        <a:pt x="117933" y="119094"/>
                        <a:pt x="120956" y="121575"/>
                        <a:pt x="124196" y="124249"/>
                      </a:cubicBezTo>
                      <a:cubicBezTo>
                        <a:pt x="130218" y="129175"/>
                        <a:pt x="137060" y="134751"/>
                        <a:pt x="141733" y="141111"/>
                      </a:cubicBezTo>
                      <a:cubicBezTo>
                        <a:pt x="147755" y="149325"/>
                        <a:pt x="147755" y="162790"/>
                        <a:pt x="147755" y="162971"/>
                      </a:cubicBezTo>
                      <a:lnTo>
                        <a:pt x="147297" y="201368"/>
                      </a:lnTo>
                      <a:cubicBezTo>
                        <a:pt x="147225" y="207245"/>
                        <a:pt x="142443" y="211973"/>
                        <a:pt x="136566" y="211979"/>
                      </a:cubicBezTo>
                      <a:lnTo>
                        <a:pt x="103528" y="211979"/>
                      </a:lnTo>
                      <a:cubicBezTo>
                        <a:pt x="97595" y="211993"/>
                        <a:pt x="92774" y="207194"/>
                        <a:pt x="92760" y="201260"/>
                      </a:cubicBezTo>
                      <a:cubicBezTo>
                        <a:pt x="92760" y="201220"/>
                        <a:pt x="92760" y="201180"/>
                        <a:pt x="92761" y="201139"/>
                      </a:cubicBezTo>
                      <a:lnTo>
                        <a:pt x="92761" y="196948"/>
                      </a:lnTo>
                      <a:cubicBezTo>
                        <a:pt x="92758" y="186165"/>
                        <a:pt x="88345" y="175852"/>
                        <a:pt x="80548" y="168403"/>
                      </a:cubicBezTo>
                      <a:lnTo>
                        <a:pt x="30384" y="118757"/>
                      </a:lnTo>
                      <a:cubicBezTo>
                        <a:pt x="27705" y="116151"/>
                        <a:pt x="25767" y="112879"/>
                        <a:pt x="24771" y="109278"/>
                      </a:cubicBezTo>
                      <a:cubicBezTo>
                        <a:pt x="19255" y="88802"/>
                        <a:pt x="1176" y="21258"/>
                        <a:pt x="225" y="14405"/>
                      </a:cubicBezTo>
                      <a:cubicBezTo>
                        <a:pt x="-727" y="7552"/>
                        <a:pt x="4561" y="1132"/>
                        <a:pt x="12137" y="253"/>
                      </a:cubicBezTo>
                      <a:close/>
                    </a:path>
                  </a:pathLst>
                </a:custGeom>
                <a:solidFill>
                  <a:schemeClr val="accent5"/>
                </a:solidFill>
                <a:ln w="1203" cap="flat">
                  <a:noFill/>
                  <a:prstDash val="solid"/>
                  <a:miter/>
                </a:ln>
              </p:spPr>
              <p:txBody>
                <a:bodyPr rtlCol="0" anchor="ctr"/>
                <a:lstStyle/>
                <a:p>
                  <a:endParaRPr lang="en-AU" dirty="0"/>
                </a:p>
              </p:txBody>
            </p:sp>
            <p:sp>
              <p:nvSpPr>
                <p:cNvPr id="129" name="Freeform: Shape 128">
                  <a:extLst>
                    <a:ext uri="{FF2B5EF4-FFF2-40B4-BE49-F238E27FC236}">
                      <a16:creationId xmlns:a16="http://schemas.microsoft.com/office/drawing/2014/main" id="{E34F701A-4928-4249-BD08-1C27EB5F6D2E}"/>
                    </a:ext>
                  </a:extLst>
                </p:cNvPr>
                <p:cNvSpPr/>
                <p:nvPr/>
              </p:nvSpPr>
              <p:spPr>
                <a:xfrm>
                  <a:off x="5917848" y="555969"/>
                  <a:ext cx="205957" cy="205957"/>
                </a:xfrm>
                <a:custGeom>
                  <a:avLst/>
                  <a:gdLst>
                    <a:gd name="connsiteX0" fmla="*/ 206817 w 205956"/>
                    <a:gd name="connsiteY0" fmla="*/ 103466 h 205956"/>
                    <a:gd name="connsiteX1" fmla="*/ 103466 w 205956"/>
                    <a:gd name="connsiteY1" fmla="*/ 206818 h 205956"/>
                    <a:gd name="connsiteX2" fmla="*/ 114 w 205956"/>
                    <a:gd name="connsiteY2" fmla="*/ 103466 h 205956"/>
                    <a:gd name="connsiteX3" fmla="*/ 103466 w 205956"/>
                    <a:gd name="connsiteY3" fmla="*/ 114 h 205956"/>
                    <a:gd name="connsiteX4" fmla="*/ 206817 w 205956"/>
                    <a:gd name="connsiteY4" fmla="*/ 103466 h 205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6" h="205956">
                      <a:moveTo>
                        <a:pt x="206817" y="103466"/>
                      </a:moveTo>
                      <a:cubicBezTo>
                        <a:pt x="206817" y="160545"/>
                        <a:pt x="160545" y="206818"/>
                        <a:pt x="103466" y="206818"/>
                      </a:cubicBezTo>
                      <a:cubicBezTo>
                        <a:pt x="46386" y="206818"/>
                        <a:pt x="114" y="160545"/>
                        <a:pt x="114" y="103466"/>
                      </a:cubicBezTo>
                      <a:cubicBezTo>
                        <a:pt x="114" y="46386"/>
                        <a:pt x="46386" y="114"/>
                        <a:pt x="103466" y="114"/>
                      </a:cubicBezTo>
                      <a:cubicBezTo>
                        <a:pt x="160545" y="114"/>
                        <a:pt x="206817" y="46386"/>
                        <a:pt x="206817" y="103466"/>
                      </a:cubicBezTo>
                      <a:close/>
                    </a:path>
                  </a:pathLst>
                </a:custGeom>
                <a:solidFill>
                  <a:schemeClr val="accent5"/>
                </a:solidFill>
                <a:ln w="1203" cap="flat">
                  <a:noFill/>
                  <a:prstDash val="solid"/>
                  <a:miter/>
                </a:ln>
              </p:spPr>
              <p:txBody>
                <a:bodyPr rtlCol="0" anchor="ctr"/>
                <a:lstStyle/>
                <a:p>
                  <a:endParaRPr lang="en-AU" dirty="0"/>
                </a:p>
              </p:txBody>
            </p:sp>
            <p:sp>
              <p:nvSpPr>
                <p:cNvPr id="130" name="Freeform: Shape 129">
                  <a:extLst>
                    <a:ext uri="{FF2B5EF4-FFF2-40B4-BE49-F238E27FC236}">
                      <a16:creationId xmlns:a16="http://schemas.microsoft.com/office/drawing/2014/main" id="{2F018DBA-A2F8-48F9-8965-74582BA19995}"/>
                    </a:ext>
                  </a:extLst>
                </p:cNvPr>
                <p:cNvSpPr/>
                <p:nvPr/>
              </p:nvSpPr>
              <p:spPr>
                <a:xfrm>
                  <a:off x="6061521" y="580455"/>
                  <a:ext cx="55404" cy="42155"/>
                </a:xfrm>
                <a:custGeom>
                  <a:avLst/>
                  <a:gdLst>
                    <a:gd name="connsiteX0" fmla="*/ 33672 w 55403"/>
                    <a:gd name="connsiteY0" fmla="*/ 40667 h 42154"/>
                    <a:gd name="connsiteX1" fmla="*/ 34551 w 55403"/>
                    <a:gd name="connsiteY1" fmla="*/ 34886 h 42154"/>
                    <a:gd name="connsiteX2" fmla="*/ 32624 w 55403"/>
                    <a:gd name="connsiteY2" fmla="*/ 29478 h 42154"/>
                    <a:gd name="connsiteX3" fmla="*/ 39369 w 55403"/>
                    <a:gd name="connsiteY3" fmla="*/ 36873 h 42154"/>
                    <a:gd name="connsiteX4" fmla="*/ 40574 w 55403"/>
                    <a:gd name="connsiteY4" fmla="*/ 42088 h 42154"/>
                    <a:gd name="connsiteX5" fmla="*/ 46596 w 55403"/>
                    <a:gd name="connsiteY5" fmla="*/ 36439 h 42154"/>
                    <a:gd name="connsiteX6" fmla="*/ 47337 w 55403"/>
                    <a:gd name="connsiteY6" fmla="*/ 36551 h 42154"/>
                    <a:gd name="connsiteX7" fmla="*/ 47439 w 55403"/>
                    <a:gd name="connsiteY7" fmla="*/ 36909 h 42154"/>
                    <a:gd name="connsiteX8" fmla="*/ 46825 w 55403"/>
                    <a:gd name="connsiteY8" fmla="*/ 40727 h 42154"/>
                    <a:gd name="connsiteX9" fmla="*/ 47306 w 55403"/>
                    <a:gd name="connsiteY9" fmla="*/ 42161 h 42154"/>
                    <a:gd name="connsiteX10" fmla="*/ 48607 w 55403"/>
                    <a:gd name="connsiteY10" fmla="*/ 42654 h 42154"/>
                    <a:gd name="connsiteX11" fmla="*/ 55701 w 55403"/>
                    <a:gd name="connsiteY11" fmla="*/ 40559 h 42154"/>
                    <a:gd name="connsiteX12" fmla="*/ 26518 w 55403"/>
                    <a:gd name="connsiteY12" fmla="*/ 114 h 42154"/>
                    <a:gd name="connsiteX13" fmla="*/ 20279 w 55403"/>
                    <a:gd name="connsiteY13" fmla="*/ 8401 h 42154"/>
                    <a:gd name="connsiteX14" fmla="*/ 20411 w 55403"/>
                    <a:gd name="connsiteY14" fmla="*/ 10496 h 42154"/>
                    <a:gd name="connsiteX15" fmla="*/ 22724 w 55403"/>
                    <a:gd name="connsiteY15" fmla="*/ 12640 h 42154"/>
                    <a:gd name="connsiteX16" fmla="*/ 23567 w 55403"/>
                    <a:gd name="connsiteY16" fmla="*/ 15398 h 42154"/>
                    <a:gd name="connsiteX17" fmla="*/ 27481 w 55403"/>
                    <a:gd name="connsiteY17" fmla="*/ 14194 h 42154"/>
                    <a:gd name="connsiteX18" fmla="*/ 25941 w 55403"/>
                    <a:gd name="connsiteY18" fmla="*/ 19226 h 42154"/>
                    <a:gd name="connsiteX19" fmla="*/ 25603 w 55403"/>
                    <a:gd name="connsiteY19" fmla="*/ 19385 h 42154"/>
                    <a:gd name="connsiteX20" fmla="*/ 17449 w 55403"/>
                    <a:gd name="connsiteY20" fmla="*/ 20842 h 42154"/>
                    <a:gd name="connsiteX21" fmla="*/ 16545 w 55403"/>
                    <a:gd name="connsiteY21" fmla="*/ 23889 h 42154"/>
                    <a:gd name="connsiteX22" fmla="*/ 10860 w 55403"/>
                    <a:gd name="connsiteY22" fmla="*/ 25684 h 42154"/>
                    <a:gd name="connsiteX23" fmla="*/ 10174 w 55403"/>
                    <a:gd name="connsiteY23" fmla="*/ 30321 h 42154"/>
                    <a:gd name="connsiteX24" fmla="*/ 7765 w 55403"/>
                    <a:gd name="connsiteY24" fmla="*/ 33754 h 42154"/>
                    <a:gd name="connsiteX25" fmla="*/ 6007 w 55403"/>
                    <a:gd name="connsiteY25" fmla="*/ 32622 h 42154"/>
                    <a:gd name="connsiteX26" fmla="*/ 370 w 55403"/>
                    <a:gd name="connsiteY26" fmla="*/ 34886 h 42154"/>
                    <a:gd name="connsiteX27" fmla="*/ 1767 w 55403"/>
                    <a:gd name="connsiteY27" fmla="*/ 39836 h 42154"/>
                    <a:gd name="connsiteX28" fmla="*/ 14558 w 55403"/>
                    <a:gd name="connsiteY28" fmla="*/ 39125 h 42154"/>
                    <a:gd name="connsiteX29" fmla="*/ 21640 w 55403"/>
                    <a:gd name="connsiteY29" fmla="*/ 32718 h 42154"/>
                    <a:gd name="connsiteX30" fmla="*/ 29360 w 55403"/>
                    <a:gd name="connsiteY30" fmla="*/ 34597 h 42154"/>
                    <a:gd name="connsiteX31" fmla="*/ 30794 w 55403"/>
                    <a:gd name="connsiteY31" fmla="*/ 39330 h 42154"/>
                    <a:gd name="connsiteX32" fmla="*/ 32584 w 55403"/>
                    <a:gd name="connsiteY32" fmla="*/ 41363 h 42154"/>
                    <a:gd name="connsiteX33" fmla="*/ 32757 w 55403"/>
                    <a:gd name="connsiteY33" fmla="*/ 41366 h 42154"/>
                    <a:gd name="connsiteX34" fmla="*/ 33672 w 55403"/>
                    <a:gd name="connsiteY34" fmla="*/ 40667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403" h="42154">
                      <a:moveTo>
                        <a:pt x="33672" y="40667"/>
                      </a:moveTo>
                      <a:cubicBezTo>
                        <a:pt x="34578" y="38884"/>
                        <a:pt x="34886" y="36857"/>
                        <a:pt x="34551" y="34886"/>
                      </a:cubicBezTo>
                      <a:cubicBezTo>
                        <a:pt x="34311" y="33212"/>
                        <a:pt x="29384" y="29827"/>
                        <a:pt x="32624" y="29478"/>
                      </a:cubicBezTo>
                      <a:cubicBezTo>
                        <a:pt x="36792" y="28888"/>
                        <a:pt x="39309" y="34524"/>
                        <a:pt x="39369" y="36873"/>
                      </a:cubicBezTo>
                      <a:cubicBezTo>
                        <a:pt x="39429" y="39222"/>
                        <a:pt x="38165" y="42293"/>
                        <a:pt x="40574" y="42088"/>
                      </a:cubicBezTo>
                      <a:cubicBezTo>
                        <a:pt x="43440" y="41835"/>
                        <a:pt x="44355" y="38138"/>
                        <a:pt x="46596" y="36439"/>
                      </a:cubicBezTo>
                      <a:cubicBezTo>
                        <a:pt x="46831" y="36266"/>
                        <a:pt x="47163" y="36315"/>
                        <a:pt x="47337" y="36551"/>
                      </a:cubicBezTo>
                      <a:cubicBezTo>
                        <a:pt x="47413" y="36654"/>
                        <a:pt x="47449" y="36781"/>
                        <a:pt x="47439" y="36909"/>
                      </a:cubicBezTo>
                      <a:cubicBezTo>
                        <a:pt x="47306" y="38246"/>
                        <a:pt x="46644" y="39125"/>
                        <a:pt x="46825" y="40727"/>
                      </a:cubicBezTo>
                      <a:cubicBezTo>
                        <a:pt x="46816" y="41246"/>
                        <a:pt x="46986" y="41752"/>
                        <a:pt x="47306" y="42161"/>
                      </a:cubicBezTo>
                      <a:cubicBezTo>
                        <a:pt x="47674" y="42464"/>
                        <a:pt x="48131" y="42637"/>
                        <a:pt x="48607" y="42654"/>
                      </a:cubicBezTo>
                      <a:cubicBezTo>
                        <a:pt x="51162" y="42996"/>
                        <a:pt x="53742" y="42234"/>
                        <a:pt x="55701" y="40559"/>
                      </a:cubicBezTo>
                      <a:cubicBezTo>
                        <a:pt x="49413" y="24901"/>
                        <a:pt x="39395" y="11017"/>
                        <a:pt x="26518" y="114"/>
                      </a:cubicBezTo>
                      <a:cubicBezTo>
                        <a:pt x="23275" y="1770"/>
                        <a:pt x="20974" y="4826"/>
                        <a:pt x="20279" y="8401"/>
                      </a:cubicBezTo>
                      <a:cubicBezTo>
                        <a:pt x="20129" y="9098"/>
                        <a:pt x="20175" y="9823"/>
                        <a:pt x="20411" y="10496"/>
                      </a:cubicBezTo>
                      <a:cubicBezTo>
                        <a:pt x="20845" y="11460"/>
                        <a:pt x="21893" y="11966"/>
                        <a:pt x="22724" y="12640"/>
                      </a:cubicBezTo>
                      <a:cubicBezTo>
                        <a:pt x="23555" y="13315"/>
                        <a:pt x="24193" y="14543"/>
                        <a:pt x="23567" y="15398"/>
                      </a:cubicBezTo>
                      <a:cubicBezTo>
                        <a:pt x="24975" y="15487"/>
                        <a:pt x="26367" y="15058"/>
                        <a:pt x="27481" y="14194"/>
                      </a:cubicBezTo>
                      <a:cubicBezTo>
                        <a:pt x="28446" y="16009"/>
                        <a:pt x="27756" y="18262"/>
                        <a:pt x="25941" y="19226"/>
                      </a:cubicBezTo>
                      <a:cubicBezTo>
                        <a:pt x="25831" y="19285"/>
                        <a:pt x="25718" y="19338"/>
                        <a:pt x="25603" y="19385"/>
                      </a:cubicBezTo>
                      <a:cubicBezTo>
                        <a:pt x="22868" y="20360"/>
                        <a:pt x="18785" y="18265"/>
                        <a:pt x="17449" y="20842"/>
                      </a:cubicBezTo>
                      <a:cubicBezTo>
                        <a:pt x="16955" y="21794"/>
                        <a:pt x="17172" y="23022"/>
                        <a:pt x="16545" y="23889"/>
                      </a:cubicBezTo>
                      <a:cubicBezTo>
                        <a:pt x="15341" y="25527"/>
                        <a:pt x="12402" y="24323"/>
                        <a:pt x="10860" y="25684"/>
                      </a:cubicBezTo>
                      <a:cubicBezTo>
                        <a:pt x="9656" y="26756"/>
                        <a:pt x="10041" y="28695"/>
                        <a:pt x="10174" y="30321"/>
                      </a:cubicBezTo>
                      <a:cubicBezTo>
                        <a:pt x="10306" y="31947"/>
                        <a:pt x="9379" y="34115"/>
                        <a:pt x="7765" y="33754"/>
                      </a:cubicBezTo>
                      <a:cubicBezTo>
                        <a:pt x="7117" y="33482"/>
                        <a:pt x="6522" y="33099"/>
                        <a:pt x="6007" y="32622"/>
                      </a:cubicBezTo>
                      <a:cubicBezTo>
                        <a:pt x="4079" y="31417"/>
                        <a:pt x="1333" y="32790"/>
                        <a:pt x="370" y="34886"/>
                      </a:cubicBezTo>
                      <a:cubicBezTo>
                        <a:pt x="-594" y="36981"/>
                        <a:pt x="1454" y="37560"/>
                        <a:pt x="1767" y="39836"/>
                      </a:cubicBezTo>
                      <a:cubicBezTo>
                        <a:pt x="2008" y="44268"/>
                        <a:pt x="10595" y="42245"/>
                        <a:pt x="14558" y="39125"/>
                      </a:cubicBezTo>
                      <a:cubicBezTo>
                        <a:pt x="17075" y="37150"/>
                        <a:pt x="18701" y="33982"/>
                        <a:pt x="21640" y="32718"/>
                      </a:cubicBezTo>
                      <a:cubicBezTo>
                        <a:pt x="24350" y="31625"/>
                        <a:pt x="27456" y="32380"/>
                        <a:pt x="29360" y="34597"/>
                      </a:cubicBezTo>
                      <a:cubicBezTo>
                        <a:pt x="30426" y="35933"/>
                        <a:pt x="30939" y="37627"/>
                        <a:pt x="30794" y="39330"/>
                      </a:cubicBezTo>
                      <a:cubicBezTo>
                        <a:pt x="30727" y="40386"/>
                        <a:pt x="31528" y="41296"/>
                        <a:pt x="32584" y="41363"/>
                      </a:cubicBezTo>
                      <a:cubicBezTo>
                        <a:pt x="32641" y="41366"/>
                        <a:pt x="32699" y="41367"/>
                        <a:pt x="32757" y="41366"/>
                      </a:cubicBezTo>
                      <a:cubicBezTo>
                        <a:pt x="33600" y="41366"/>
                        <a:pt x="33528" y="40956"/>
                        <a:pt x="33672" y="40667"/>
                      </a:cubicBezTo>
                      <a:close/>
                    </a:path>
                  </a:pathLst>
                </a:custGeom>
                <a:solidFill>
                  <a:schemeClr val="accent6">
                    <a:lumMod val="75000"/>
                    <a:alpha val="60000"/>
                  </a:schemeClr>
                </a:solidFill>
                <a:ln w="1203" cap="flat">
                  <a:noFill/>
                  <a:prstDash val="solid"/>
                  <a:miter/>
                </a:ln>
              </p:spPr>
              <p:txBody>
                <a:bodyPr rtlCol="0" anchor="ctr"/>
                <a:lstStyle/>
                <a:p>
                  <a:endParaRPr lang="en-AU" dirty="0"/>
                </a:p>
              </p:txBody>
            </p:sp>
            <p:sp>
              <p:nvSpPr>
                <p:cNvPr id="131" name="Freeform: Shape 130">
                  <a:extLst>
                    <a:ext uri="{FF2B5EF4-FFF2-40B4-BE49-F238E27FC236}">
                      <a16:creationId xmlns:a16="http://schemas.microsoft.com/office/drawing/2014/main" id="{DE40ECA7-127B-48CA-AD03-19FACFCFA5A5}"/>
                    </a:ext>
                  </a:extLst>
                </p:cNvPr>
                <p:cNvSpPr/>
                <p:nvPr/>
              </p:nvSpPr>
              <p:spPr>
                <a:xfrm>
                  <a:off x="6049282" y="620176"/>
                  <a:ext cx="74674" cy="104785"/>
                </a:xfrm>
                <a:custGeom>
                  <a:avLst/>
                  <a:gdLst>
                    <a:gd name="connsiteX0" fmla="*/ 71396 w 74674"/>
                    <a:gd name="connsiteY0" fmla="*/ 10858 h 104785"/>
                    <a:gd name="connsiteX1" fmla="*/ 65808 w 74674"/>
                    <a:gd name="connsiteY1" fmla="*/ 10858 h 104785"/>
                    <a:gd name="connsiteX2" fmla="*/ 59942 w 74674"/>
                    <a:gd name="connsiteY2" fmla="*/ 7570 h 104785"/>
                    <a:gd name="connsiteX3" fmla="*/ 50945 w 74674"/>
                    <a:gd name="connsiteY3" fmla="*/ 8775 h 104785"/>
                    <a:gd name="connsiteX4" fmla="*/ 48898 w 74674"/>
                    <a:gd name="connsiteY4" fmla="*/ 9329 h 104785"/>
                    <a:gd name="connsiteX5" fmla="*/ 41165 w 74674"/>
                    <a:gd name="connsiteY5" fmla="*/ 7895 h 104785"/>
                    <a:gd name="connsiteX6" fmla="*/ 41334 w 74674"/>
                    <a:gd name="connsiteY6" fmla="*/ 4366 h 104785"/>
                    <a:gd name="connsiteX7" fmla="*/ 36408 w 74674"/>
                    <a:gd name="connsiteY7" fmla="*/ 127 h 104785"/>
                    <a:gd name="connsiteX8" fmla="*/ 29832 w 74674"/>
                    <a:gd name="connsiteY8" fmla="*/ 3391 h 104785"/>
                    <a:gd name="connsiteX9" fmla="*/ 23147 w 74674"/>
                    <a:gd name="connsiteY9" fmla="*/ 6366 h 104785"/>
                    <a:gd name="connsiteX10" fmla="*/ 14319 w 74674"/>
                    <a:gd name="connsiteY10" fmla="*/ 5161 h 104785"/>
                    <a:gd name="connsiteX11" fmla="*/ 8634 w 74674"/>
                    <a:gd name="connsiteY11" fmla="*/ 16290 h 104785"/>
                    <a:gd name="connsiteX12" fmla="*/ 1094 w 74674"/>
                    <a:gd name="connsiteY12" fmla="*/ 21000 h 104785"/>
                    <a:gd name="connsiteX13" fmla="*/ 119 w 74674"/>
                    <a:gd name="connsiteY13" fmla="*/ 22120 h 104785"/>
                    <a:gd name="connsiteX14" fmla="*/ 1034 w 74674"/>
                    <a:gd name="connsiteY14" fmla="*/ 23758 h 104785"/>
                    <a:gd name="connsiteX15" fmla="*/ 480 w 74674"/>
                    <a:gd name="connsiteY15" fmla="*/ 32923 h 104785"/>
                    <a:gd name="connsiteX16" fmla="*/ 6502 w 74674"/>
                    <a:gd name="connsiteY16" fmla="*/ 43197 h 104785"/>
                    <a:gd name="connsiteX17" fmla="*/ 19341 w 74674"/>
                    <a:gd name="connsiteY17" fmla="*/ 47919 h 104785"/>
                    <a:gd name="connsiteX18" fmla="*/ 26339 w 74674"/>
                    <a:gd name="connsiteY18" fmla="*/ 46112 h 104785"/>
                    <a:gd name="connsiteX19" fmla="*/ 31518 w 74674"/>
                    <a:gd name="connsiteY19" fmla="*/ 48521 h 104785"/>
                    <a:gd name="connsiteX20" fmla="*/ 33553 w 74674"/>
                    <a:gd name="connsiteY20" fmla="*/ 49316 h 104785"/>
                    <a:gd name="connsiteX21" fmla="*/ 36649 w 74674"/>
                    <a:gd name="connsiteY21" fmla="*/ 48605 h 104785"/>
                    <a:gd name="connsiteX22" fmla="*/ 38665 w 74674"/>
                    <a:gd name="connsiteY22" fmla="*/ 49847 h 104785"/>
                    <a:gd name="connsiteX23" fmla="*/ 38684 w 74674"/>
                    <a:gd name="connsiteY23" fmla="*/ 49942 h 104785"/>
                    <a:gd name="connsiteX24" fmla="*/ 38058 w 74674"/>
                    <a:gd name="connsiteY24" fmla="*/ 58831 h 104785"/>
                    <a:gd name="connsiteX25" fmla="*/ 40322 w 74674"/>
                    <a:gd name="connsiteY25" fmla="*/ 62131 h 104785"/>
                    <a:gd name="connsiteX26" fmla="*/ 45140 w 74674"/>
                    <a:gd name="connsiteY26" fmla="*/ 69622 h 104785"/>
                    <a:gd name="connsiteX27" fmla="*/ 46104 w 74674"/>
                    <a:gd name="connsiteY27" fmla="*/ 70971 h 104785"/>
                    <a:gd name="connsiteX28" fmla="*/ 41286 w 74674"/>
                    <a:gd name="connsiteY28" fmla="*/ 77824 h 104785"/>
                    <a:gd name="connsiteX29" fmla="*/ 42105 w 74674"/>
                    <a:gd name="connsiteY29" fmla="*/ 80233 h 104785"/>
                    <a:gd name="connsiteX30" fmla="*/ 45176 w 74674"/>
                    <a:gd name="connsiteY30" fmla="*/ 88760 h 104785"/>
                    <a:gd name="connsiteX31" fmla="*/ 48633 w 74674"/>
                    <a:gd name="connsiteY31" fmla="*/ 103021 h 104785"/>
                    <a:gd name="connsiteX32" fmla="*/ 51246 w 74674"/>
                    <a:gd name="connsiteY32" fmla="*/ 105671 h 104785"/>
                    <a:gd name="connsiteX33" fmla="*/ 75335 w 74674"/>
                    <a:gd name="connsiteY33" fmla="*/ 39355 h 104785"/>
                    <a:gd name="connsiteX34" fmla="*/ 71396 w 74674"/>
                    <a:gd name="connsiteY34" fmla="*/ 10858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674" h="104785">
                      <a:moveTo>
                        <a:pt x="71396" y="10858"/>
                      </a:moveTo>
                      <a:cubicBezTo>
                        <a:pt x="70096" y="12243"/>
                        <a:pt x="67458" y="12063"/>
                        <a:pt x="65808" y="10858"/>
                      </a:cubicBezTo>
                      <a:cubicBezTo>
                        <a:pt x="64158" y="9654"/>
                        <a:pt x="61821" y="8702"/>
                        <a:pt x="59942" y="7570"/>
                      </a:cubicBezTo>
                      <a:cubicBezTo>
                        <a:pt x="56775" y="5667"/>
                        <a:pt x="52933" y="6029"/>
                        <a:pt x="50945" y="8775"/>
                      </a:cubicBezTo>
                      <a:cubicBezTo>
                        <a:pt x="50497" y="9445"/>
                        <a:pt x="49623" y="9681"/>
                        <a:pt x="48898" y="9329"/>
                      </a:cubicBezTo>
                      <a:cubicBezTo>
                        <a:pt x="46515" y="8107"/>
                        <a:pt x="43827" y="7609"/>
                        <a:pt x="41165" y="7895"/>
                      </a:cubicBezTo>
                      <a:cubicBezTo>
                        <a:pt x="40334" y="6992"/>
                        <a:pt x="41165" y="5583"/>
                        <a:pt x="41334" y="4366"/>
                      </a:cubicBezTo>
                      <a:cubicBezTo>
                        <a:pt x="41683" y="1958"/>
                        <a:pt x="38925" y="-66"/>
                        <a:pt x="36408" y="127"/>
                      </a:cubicBezTo>
                      <a:cubicBezTo>
                        <a:pt x="33891" y="320"/>
                        <a:pt x="31819" y="1897"/>
                        <a:pt x="29832" y="3391"/>
                      </a:cubicBezTo>
                      <a:cubicBezTo>
                        <a:pt x="27844" y="4884"/>
                        <a:pt x="25628" y="6390"/>
                        <a:pt x="23147" y="6366"/>
                      </a:cubicBezTo>
                      <a:cubicBezTo>
                        <a:pt x="20124" y="6366"/>
                        <a:pt x="17125" y="4053"/>
                        <a:pt x="14319" y="5161"/>
                      </a:cubicBezTo>
                      <a:cubicBezTo>
                        <a:pt x="10296" y="6691"/>
                        <a:pt x="11187" y="12822"/>
                        <a:pt x="8634" y="16290"/>
                      </a:cubicBezTo>
                      <a:cubicBezTo>
                        <a:pt x="6863" y="18699"/>
                        <a:pt x="3672" y="19482"/>
                        <a:pt x="1094" y="21000"/>
                      </a:cubicBezTo>
                      <a:cubicBezTo>
                        <a:pt x="649" y="21265"/>
                        <a:pt x="179" y="21614"/>
                        <a:pt x="119" y="22120"/>
                      </a:cubicBezTo>
                      <a:cubicBezTo>
                        <a:pt x="58" y="22626"/>
                        <a:pt x="624" y="23252"/>
                        <a:pt x="1034" y="23758"/>
                      </a:cubicBezTo>
                      <a:cubicBezTo>
                        <a:pt x="3069" y="26167"/>
                        <a:pt x="1166" y="29780"/>
                        <a:pt x="480" y="32923"/>
                      </a:cubicBezTo>
                      <a:cubicBezTo>
                        <a:pt x="-556" y="37621"/>
                        <a:pt x="3756" y="39247"/>
                        <a:pt x="6502" y="43197"/>
                      </a:cubicBezTo>
                      <a:cubicBezTo>
                        <a:pt x="12392" y="51628"/>
                        <a:pt x="14680" y="49147"/>
                        <a:pt x="19341" y="47919"/>
                      </a:cubicBezTo>
                      <a:cubicBezTo>
                        <a:pt x="21678" y="47292"/>
                        <a:pt x="23918" y="46220"/>
                        <a:pt x="26339" y="46112"/>
                      </a:cubicBezTo>
                      <a:cubicBezTo>
                        <a:pt x="28364" y="45973"/>
                        <a:pt x="30320" y="46882"/>
                        <a:pt x="31518" y="48521"/>
                      </a:cubicBezTo>
                      <a:cubicBezTo>
                        <a:pt x="31954" y="49197"/>
                        <a:pt x="32774" y="49517"/>
                        <a:pt x="33553" y="49316"/>
                      </a:cubicBezTo>
                      <a:lnTo>
                        <a:pt x="36649" y="48605"/>
                      </a:lnTo>
                      <a:cubicBezTo>
                        <a:pt x="37548" y="48391"/>
                        <a:pt x="38451" y="48947"/>
                        <a:pt x="38665" y="49847"/>
                      </a:cubicBezTo>
                      <a:cubicBezTo>
                        <a:pt x="38672" y="49878"/>
                        <a:pt x="38679" y="49910"/>
                        <a:pt x="38684" y="49942"/>
                      </a:cubicBezTo>
                      <a:cubicBezTo>
                        <a:pt x="39094" y="52700"/>
                        <a:pt x="37335" y="55964"/>
                        <a:pt x="38058" y="58831"/>
                      </a:cubicBezTo>
                      <a:cubicBezTo>
                        <a:pt x="38517" y="60107"/>
                        <a:pt x="39297" y="61243"/>
                        <a:pt x="40322" y="62131"/>
                      </a:cubicBezTo>
                      <a:cubicBezTo>
                        <a:pt x="42900" y="64780"/>
                        <a:pt x="42550" y="66948"/>
                        <a:pt x="45140" y="69622"/>
                      </a:cubicBezTo>
                      <a:cubicBezTo>
                        <a:pt x="45561" y="69991"/>
                        <a:pt x="45891" y="70453"/>
                        <a:pt x="46104" y="70971"/>
                      </a:cubicBezTo>
                      <a:cubicBezTo>
                        <a:pt x="47043" y="73777"/>
                        <a:pt x="41442" y="74862"/>
                        <a:pt x="41286" y="77824"/>
                      </a:cubicBezTo>
                      <a:cubicBezTo>
                        <a:pt x="41333" y="78687"/>
                        <a:pt x="41617" y="79520"/>
                        <a:pt x="42105" y="80233"/>
                      </a:cubicBezTo>
                      <a:cubicBezTo>
                        <a:pt x="43572" y="82896"/>
                        <a:pt x="44608" y="85774"/>
                        <a:pt x="45176" y="88760"/>
                      </a:cubicBezTo>
                      <a:cubicBezTo>
                        <a:pt x="46104" y="93578"/>
                        <a:pt x="45814" y="98649"/>
                        <a:pt x="48633" y="103021"/>
                      </a:cubicBezTo>
                      <a:cubicBezTo>
                        <a:pt x="49313" y="104074"/>
                        <a:pt x="50203" y="104976"/>
                        <a:pt x="51246" y="105671"/>
                      </a:cubicBezTo>
                      <a:cubicBezTo>
                        <a:pt x="66841" y="87095"/>
                        <a:pt x="75372" y="63608"/>
                        <a:pt x="75335" y="39355"/>
                      </a:cubicBezTo>
                      <a:cubicBezTo>
                        <a:pt x="75357" y="29719"/>
                        <a:pt x="74032" y="20127"/>
                        <a:pt x="71396" y="10858"/>
                      </a:cubicBezTo>
                      <a:close/>
                    </a:path>
                  </a:pathLst>
                </a:custGeom>
                <a:solidFill>
                  <a:schemeClr val="accent6">
                    <a:lumMod val="75000"/>
                    <a:alpha val="60000"/>
                  </a:schemeClr>
                </a:solidFill>
                <a:ln w="1203" cap="flat">
                  <a:noFill/>
                  <a:prstDash val="solid"/>
                  <a:miter/>
                </a:ln>
              </p:spPr>
              <p:txBody>
                <a:bodyPr rtlCol="0" anchor="ctr"/>
                <a:lstStyle/>
                <a:p>
                  <a:endParaRPr lang="en-AU" dirty="0"/>
                </a:p>
              </p:txBody>
            </p:sp>
            <p:sp>
              <p:nvSpPr>
                <p:cNvPr id="132" name="Freeform: Shape 131">
                  <a:extLst>
                    <a:ext uri="{FF2B5EF4-FFF2-40B4-BE49-F238E27FC236}">
                      <a16:creationId xmlns:a16="http://schemas.microsoft.com/office/drawing/2014/main" id="{DA12909C-3A48-4942-A6C1-F1954B9B2037}"/>
                    </a:ext>
                  </a:extLst>
                </p:cNvPr>
                <p:cNvSpPr/>
                <p:nvPr/>
              </p:nvSpPr>
              <p:spPr>
                <a:xfrm>
                  <a:off x="5924809" y="566388"/>
                  <a:ext cx="114420" cy="187890"/>
                </a:xfrm>
                <a:custGeom>
                  <a:avLst/>
                  <a:gdLst>
                    <a:gd name="connsiteX0" fmla="*/ 110162 w 114420"/>
                    <a:gd name="connsiteY0" fmla="*/ 112547 h 187890"/>
                    <a:gd name="connsiteX1" fmla="*/ 97805 w 114420"/>
                    <a:gd name="connsiteY1" fmla="*/ 110524 h 187890"/>
                    <a:gd name="connsiteX2" fmla="*/ 94625 w 114420"/>
                    <a:gd name="connsiteY2" fmla="*/ 110223 h 187890"/>
                    <a:gd name="connsiteX3" fmla="*/ 84737 w 114420"/>
                    <a:gd name="connsiteY3" fmla="*/ 99636 h 187890"/>
                    <a:gd name="connsiteX4" fmla="*/ 78835 w 114420"/>
                    <a:gd name="connsiteY4" fmla="*/ 93855 h 187890"/>
                    <a:gd name="connsiteX5" fmla="*/ 70621 w 114420"/>
                    <a:gd name="connsiteY5" fmla="*/ 92963 h 187890"/>
                    <a:gd name="connsiteX6" fmla="*/ 53374 w 114420"/>
                    <a:gd name="connsiteY6" fmla="*/ 94300 h 187890"/>
                    <a:gd name="connsiteX7" fmla="*/ 48821 w 114420"/>
                    <a:gd name="connsiteY7" fmla="*/ 90302 h 187890"/>
                    <a:gd name="connsiteX8" fmla="*/ 48496 w 114420"/>
                    <a:gd name="connsiteY8" fmla="*/ 83834 h 187890"/>
                    <a:gd name="connsiteX9" fmla="*/ 44943 w 114420"/>
                    <a:gd name="connsiteY9" fmla="*/ 82846 h 187890"/>
                    <a:gd name="connsiteX10" fmla="*/ 42365 w 114420"/>
                    <a:gd name="connsiteY10" fmla="*/ 78366 h 187890"/>
                    <a:gd name="connsiteX11" fmla="*/ 34814 w 114420"/>
                    <a:gd name="connsiteY11" fmla="*/ 80907 h 187890"/>
                    <a:gd name="connsiteX12" fmla="*/ 29827 w 114420"/>
                    <a:gd name="connsiteY12" fmla="*/ 71536 h 187890"/>
                    <a:gd name="connsiteX13" fmla="*/ 37776 w 114420"/>
                    <a:gd name="connsiteY13" fmla="*/ 66719 h 187890"/>
                    <a:gd name="connsiteX14" fmla="*/ 50050 w 114420"/>
                    <a:gd name="connsiteY14" fmla="*/ 68586 h 187890"/>
                    <a:gd name="connsiteX15" fmla="*/ 52832 w 114420"/>
                    <a:gd name="connsiteY15" fmla="*/ 68128 h 187890"/>
                    <a:gd name="connsiteX16" fmla="*/ 55831 w 114420"/>
                    <a:gd name="connsiteY16" fmla="*/ 65502 h 187890"/>
                    <a:gd name="connsiteX17" fmla="*/ 67610 w 114420"/>
                    <a:gd name="connsiteY17" fmla="*/ 48508 h 187890"/>
                    <a:gd name="connsiteX18" fmla="*/ 77077 w 114420"/>
                    <a:gd name="connsiteY18" fmla="*/ 42088 h 187890"/>
                    <a:gd name="connsiteX19" fmla="*/ 85050 w 114420"/>
                    <a:gd name="connsiteY19" fmla="*/ 37042 h 187890"/>
                    <a:gd name="connsiteX20" fmla="*/ 95709 w 114420"/>
                    <a:gd name="connsiteY20" fmla="*/ 36644 h 187890"/>
                    <a:gd name="connsiteX21" fmla="*/ 96565 w 114420"/>
                    <a:gd name="connsiteY21" fmla="*/ 27406 h 187890"/>
                    <a:gd name="connsiteX22" fmla="*/ 92674 w 114420"/>
                    <a:gd name="connsiteY22" fmla="*/ 24913 h 187890"/>
                    <a:gd name="connsiteX23" fmla="*/ 89567 w 114420"/>
                    <a:gd name="connsiteY23" fmla="*/ 24769 h 187890"/>
                    <a:gd name="connsiteX24" fmla="*/ 86977 w 114420"/>
                    <a:gd name="connsiteY24" fmla="*/ 19554 h 187890"/>
                    <a:gd name="connsiteX25" fmla="*/ 77751 w 114420"/>
                    <a:gd name="connsiteY25" fmla="*/ 27093 h 187890"/>
                    <a:gd name="connsiteX26" fmla="*/ 70284 w 114420"/>
                    <a:gd name="connsiteY26" fmla="*/ 32850 h 187890"/>
                    <a:gd name="connsiteX27" fmla="*/ 61733 w 114420"/>
                    <a:gd name="connsiteY27" fmla="*/ 24769 h 187890"/>
                    <a:gd name="connsiteX28" fmla="*/ 75415 w 114420"/>
                    <a:gd name="connsiteY28" fmla="*/ 18542 h 187890"/>
                    <a:gd name="connsiteX29" fmla="*/ 87230 w 114420"/>
                    <a:gd name="connsiteY29" fmla="*/ 12520 h 187890"/>
                    <a:gd name="connsiteX30" fmla="*/ 92518 w 114420"/>
                    <a:gd name="connsiteY30" fmla="*/ 18542 h 187890"/>
                    <a:gd name="connsiteX31" fmla="*/ 99202 w 114420"/>
                    <a:gd name="connsiteY31" fmla="*/ 10617 h 187890"/>
                    <a:gd name="connsiteX32" fmla="*/ 89723 w 114420"/>
                    <a:gd name="connsiteY32" fmla="*/ 4703 h 187890"/>
                    <a:gd name="connsiteX33" fmla="*/ 76475 w 114420"/>
                    <a:gd name="connsiteY33" fmla="*/ 4125 h 187890"/>
                    <a:gd name="connsiteX34" fmla="*/ 65346 w 114420"/>
                    <a:gd name="connsiteY34" fmla="*/ 6726 h 187890"/>
                    <a:gd name="connsiteX35" fmla="*/ 53470 w 114420"/>
                    <a:gd name="connsiteY35" fmla="*/ 704 h 187890"/>
                    <a:gd name="connsiteX36" fmla="*/ 51350 w 114420"/>
                    <a:gd name="connsiteY36" fmla="*/ 114 h 187890"/>
                    <a:gd name="connsiteX37" fmla="*/ 114 w 114420"/>
                    <a:gd name="connsiteY37" fmla="*/ 55843 h 187890"/>
                    <a:gd name="connsiteX38" fmla="*/ 3402 w 114420"/>
                    <a:gd name="connsiteY38" fmla="*/ 67201 h 187890"/>
                    <a:gd name="connsiteX39" fmla="*/ 10906 w 114420"/>
                    <a:gd name="connsiteY39" fmla="*/ 78847 h 187890"/>
                    <a:gd name="connsiteX40" fmla="*/ 15880 w 114420"/>
                    <a:gd name="connsiteY40" fmla="*/ 74644 h 187890"/>
                    <a:gd name="connsiteX41" fmla="*/ 17277 w 114420"/>
                    <a:gd name="connsiteY41" fmla="*/ 80244 h 187890"/>
                    <a:gd name="connsiteX42" fmla="*/ 23841 w 114420"/>
                    <a:gd name="connsiteY42" fmla="*/ 86267 h 187890"/>
                    <a:gd name="connsiteX43" fmla="*/ 34344 w 114420"/>
                    <a:gd name="connsiteY43" fmla="*/ 88603 h 187890"/>
                    <a:gd name="connsiteX44" fmla="*/ 46388 w 114420"/>
                    <a:gd name="connsiteY44" fmla="*/ 97648 h 187890"/>
                    <a:gd name="connsiteX45" fmla="*/ 55253 w 114420"/>
                    <a:gd name="connsiteY45" fmla="*/ 100286 h 187890"/>
                    <a:gd name="connsiteX46" fmla="*/ 50881 w 114420"/>
                    <a:gd name="connsiteY46" fmla="*/ 107127 h 187890"/>
                    <a:gd name="connsiteX47" fmla="*/ 55084 w 114420"/>
                    <a:gd name="connsiteY47" fmla="*/ 124471 h 187890"/>
                    <a:gd name="connsiteX48" fmla="*/ 63515 w 114420"/>
                    <a:gd name="connsiteY48" fmla="*/ 134347 h 187890"/>
                    <a:gd name="connsiteX49" fmla="*/ 67128 w 114420"/>
                    <a:gd name="connsiteY49" fmla="*/ 137455 h 187890"/>
                    <a:gd name="connsiteX50" fmla="*/ 67357 w 114420"/>
                    <a:gd name="connsiteY50" fmla="*/ 143983 h 187890"/>
                    <a:gd name="connsiteX51" fmla="*/ 69453 w 114420"/>
                    <a:gd name="connsiteY51" fmla="*/ 163687 h 187890"/>
                    <a:gd name="connsiteX52" fmla="*/ 71633 w 114420"/>
                    <a:gd name="connsiteY52" fmla="*/ 169938 h 187890"/>
                    <a:gd name="connsiteX53" fmla="*/ 70284 w 114420"/>
                    <a:gd name="connsiteY53" fmla="*/ 174912 h 187890"/>
                    <a:gd name="connsiteX54" fmla="*/ 74764 w 114420"/>
                    <a:gd name="connsiteY54" fmla="*/ 183151 h 187890"/>
                    <a:gd name="connsiteX55" fmla="*/ 84701 w 114420"/>
                    <a:gd name="connsiteY55" fmla="*/ 188185 h 187890"/>
                    <a:gd name="connsiteX56" fmla="*/ 87606 w 114420"/>
                    <a:gd name="connsiteY56" fmla="*/ 185002 h 187890"/>
                    <a:gd name="connsiteX57" fmla="*/ 85207 w 114420"/>
                    <a:gd name="connsiteY57" fmla="*/ 182163 h 187890"/>
                    <a:gd name="connsiteX58" fmla="*/ 84279 w 114420"/>
                    <a:gd name="connsiteY58" fmla="*/ 176912 h 187890"/>
                    <a:gd name="connsiteX59" fmla="*/ 81268 w 114420"/>
                    <a:gd name="connsiteY59" fmla="*/ 175527 h 187890"/>
                    <a:gd name="connsiteX60" fmla="*/ 82545 w 114420"/>
                    <a:gd name="connsiteY60" fmla="*/ 167939 h 187890"/>
                    <a:gd name="connsiteX61" fmla="*/ 97974 w 114420"/>
                    <a:gd name="connsiteY61" fmla="*/ 145488 h 187890"/>
                    <a:gd name="connsiteX62" fmla="*/ 99636 w 114420"/>
                    <a:gd name="connsiteY62" fmla="*/ 141213 h 187890"/>
                    <a:gd name="connsiteX63" fmla="*/ 104803 w 114420"/>
                    <a:gd name="connsiteY63" fmla="*/ 141622 h 187890"/>
                    <a:gd name="connsiteX64" fmla="*/ 109753 w 114420"/>
                    <a:gd name="connsiteY64" fmla="*/ 136166 h 187890"/>
                    <a:gd name="connsiteX65" fmla="*/ 113655 w 114420"/>
                    <a:gd name="connsiteY65" fmla="*/ 123495 h 187890"/>
                    <a:gd name="connsiteX66" fmla="*/ 114294 w 114420"/>
                    <a:gd name="connsiteY66" fmla="*/ 117052 h 187890"/>
                    <a:gd name="connsiteX67" fmla="*/ 110162 w 114420"/>
                    <a:gd name="connsiteY67" fmla="*/ 112547 h 18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4420" h="187890">
                      <a:moveTo>
                        <a:pt x="110162" y="112547"/>
                      </a:moveTo>
                      <a:cubicBezTo>
                        <a:pt x="105020" y="109283"/>
                        <a:pt x="103887" y="110427"/>
                        <a:pt x="97805" y="110524"/>
                      </a:cubicBezTo>
                      <a:cubicBezTo>
                        <a:pt x="96736" y="110625"/>
                        <a:pt x="95657" y="110522"/>
                        <a:pt x="94625" y="110223"/>
                      </a:cubicBezTo>
                      <a:cubicBezTo>
                        <a:pt x="91313" y="108934"/>
                        <a:pt x="95625" y="99792"/>
                        <a:pt x="84737" y="99636"/>
                      </a:cubicBezTo>
                      <a:cubicBezTo>
                        <a:pt x="82533" y="99636"/>
                        <a:pt x="80919" y="94565"/>
                        <a:pt x="78835" y="93855"/>
                      </a:cubicBezTo>
                      <a:cubicBezTo>
                        <a:pt x="75367" y="92650"/>
                        <a:pt x="73729" y="94878"/>
                        <a:pt x="70621" y="92963"/>
                      </a:cubicBezTo>
                      <a:cubicBezTo>
                        <a:pt x="60022" y="86423"/>
                        <a:pt x="57686" y="95288"/>
                        <a:pt x="53374" y="94300"/>
                      </a:cubicBezTo>
                      <a:cubicBezTo>
                        <a:pt x="48363" y="93746"/>
                        <a:pt x="48929" y="93228"/>
                        <a:pt x="48821" y="90302"/>
                      </a:cubicBezTo>
                      <a:cubicBezTo>
                        <a:pt x="48821" y="89097"/>
                        <a:pt x="48905" y="84954"/>
                        <a:pt x="48496" y="83834"/>
                      </a:cubicBezTo>
                      <a:cubicBezTo>
                        <a:pt x="47870" y="82075"/>
                        <a:pt x="46533" y="83834"/>
                        <a:pt x="44943" y="82846"/>
                      </a:cubicBezTo>
                      <a:cubicBezTo>
                        <a:pt x="43353" y="81858"/>
                        <a:pt x="41763" y="80136"/>
                        <a:pt x="42365" y="78366"/>
                      </a:cubicBezTo>
                      <a:cubicBezTo>
                        <a:pt x="39884" y="77161"/>
                        <a:pt x="37548" y="80485"/>
                        <a:pt x="34814" y="80907"/>
                      </a:cubicBezTo>
                      <a:cubicBezTo>
                        <a:pt x="31574" y="81413"/>
                        <a:pt x="28587" y="74560"/>
                        <a:pt x="29827" y="71536"/>
                      </a:cubicBezTo>
                      <a:cubicBezTo>
                        <a:pt x="31068" y="68513"/>
                        <a:pt x="34561" y="67297"/>
                        <a:pt x="37776" y="66719"/>
                      </a:cubicBezTo>
                      <a:cubicBezTo>
                        <a:pt x="47894" y="64720"/>
                        <a:pt x="46774" y="68634"/>
                        <a:pt x="50050" y="68586"/>
                      </a:cubicBezTo>
                      <a:cubicBezTo>
                        <a:pt x="50998" y="68617"/>
                        <a:pt x="51943" y="68462"/>
                        <a:pt x="52832" y="68128"/>
                      </a:cubicBezTo>
                      <a:cubicBezTo>
                        <a:pt x="54019" y="67494"/>
                        <a:pt x="55045" y="66595"/>
                        <a:pt x="55831" y="65502"/>
                      </a:cubicBezTo>
                      <a:cubicBezTo>
                        <a:pt x="60347" y="60131"/>
                        <a:pt x="62624" y="53458"/>
                        <a:pt x="67610" y="48508"/>
                      </a:cubicBezTo>
                      <a:cubicBezTo>
                        <a:pt x="70356" y="45798"/>
                        <a:pt x="73331" y="43052"/>
                        <a:pt x="77077" y="42088"/>
                      </a:cubicBezTo>
                      <a:cubicBezTo>
                        <a:pt x="80497" y="41209"/>
                        <a:pt x="83653" y="40294"/>
                        <a:pt x="85050" y="37042"/>
                      </a:cubicBezTo>
                      <a:cubicBezTo>
                        <a:pt x="84737" y="34801"/>
                        <a:pt x="94168" y="40270"/>
                        <a:pt x="95709" y="36644"/>
                      </a:cubicBezTo>
                      <a:cubicBezTo>
                        <a:pt x="97251" y="33019"/>
                        <a:pt x="98022" y="31068"/>
                        <a:pt x="96565" y="27406"/>
                      </a:cubicBezTo>
                      <a:cubicBezTo>
                        <a:pt x="96119" y="26322"/>
                        <a:pt x="93770" y="25335"/>
                        <a:pt x="92674" y="24913"/>
                      </a:cubicBezTo>
                      <a:cubicBezTo>
                        <a:pt x="91578" y="24492"/>
                        <a:pt x="90566" y="25094"/>
                        <a:pt x="89567" y="24769"/>
                      </a:cubicBezTo>
                      <a:cubicBezTo>
                        <a:pt x="87929" y="24227"/>
                        <a:pt x="88362" y="20517"/>
                        <a:pt x="86977" y="19554"/>
                      </a:cubicBezTo>
                      <a:cubicBezTo>
                        <a:pt x="84255" y="17711"/>
                        <a:pt x="79149" y="19638"/>
                        <a:pt x="77751" y="27093"/>
                      </a:cubicBezTo>
                      <a:cubicBezTo>
                        <a:pt x="77137" y="30321"/>
                        <a:pt x="71392" y="35934"/>
                        <a:pt x="70284" y="32850"/>
                      </a:cubicBezTo>
                      <a:cubicBezTo>
                        <a:pt x="68887" y="28960"/>
                        <a:pt x="59227" y="27238"/>
                        <a:pt x="61733" y="24769"/>
                      </a:cubicBezTo>
                      <a:cubicBezTo>
                        <a:pt x="71368" y="15278"/>
                        <a:pt x="72500" y="20529"/>
                        <a:pt x="75415" y="18542"/>
                      </a:cubicBezTo>
                      <a:cubicBezTo>
                        <a:pt x="78330" y="16555"/>
                        <a:pt x="83846" y="12110"/>
                        <a:pt x="87230" y="12520"/>
                      </a:cubicBezTo>
                      <a:cubicBezTo>
                        <a:pt x="89856" y="12881"/>
                        <a:pt x="89880" y="18638"/>
                        <a:pt x="92518" y="18542"/>
                      </a:cubicBezTo>
                      <a:cubicBezTo>
                        <a:pt x="96432" y="18313"/>
                        <a:pt x="101852" y="13495"/>
                        <a:pt x="99202" y="10617"/>
                      </a:cubicBezTo>
                      <a:cubicBezTo>
                        <a:pt x="97709" y="8991"/>
                        <a:pt x="95155" y="4402"/>
                        <a:pt x="89723" y="4703"/>
                      </a:cubicBezTo>
                      <a:cubicBezTo>
                        <a:pt x="85412" y="4956"/>
                        <a:pt x="80558" y="2788"/>
                        <a:pt x="76475" y="4125"/>
                      </a:cubicBezTo>
                      <a:cubicBezTo>
                        <a:pt x="74849" y="4667"/>
                        <a:pt x="67020" y="6425"/>
                        <a:pt x="65346" y="6726"/>
                      </a:cubicBezTo>
                      <a:cubicBezTo>
                        <a:pt x="59095" y="7822"/>
                        <a:pt x="59504" y="2667"/>
                        <a:pt x="53470" y="704"/>
                      </a:cubicBezTo>
                      <a:cubicBezTo>
                        <a:pt x="52772" y="475"/>
                        <a:pt x="52061" y="283"/>
                        <a:pt x="51350" y="114"/>
                      </a:cubicBezTo>
                      <a:cubicBezTo>
                        <a:pt x="27859" y="11570"/>
                        <a:pt x="9560" y="31474"/>
                        <a:pt x="114" y="55843"/>
                      </a:cubicBezTo>
                      <a:cubicBezTo>
                        <a:pt x="3607" y="56361"/>
                        <a:pt x="2174" y="62901"/>
                        <a:pt x="3402" y="67201"/>
                      </a:cubicBezTo>
                      <a:cubicBezTo>
                        <a:pt x="4562" y="71799"/>
                        <a:pt x="7198" y="75890"/>
                        <a:pt x="10906" y="78847"/>
                      </a:cubicBezTo>
                      <a:cubicBezTo>
                        <a:pt x="12857" y="77968"/>
                        <a:pt x="15519" y="76752"/>
                        <a:pt x="15880" y="74644"/>
                      </a:cubicBezTo>
                      <a:cubicBezTo>
                        <a:pt x="17157" y="75222"/>
                        <a:pt x="16928" y="78884"/>
                        <a:pt x="17277" y="80244"/>
                      </a:cubicBezTo>
                      <a:cubicBezTo>
                        <a:pt x="18168" y="83725"/>
                        <a:pt x="20324" y="85496"/>
                        <a:pt x="23841" y="86267"/>
                      </a:cubicBezTo>
                      <a:cubicBezTo>
                        <a:pt x="27358" y="87037"/>
                        <a:pt x="31068" y="87086"/>
                        <a:pt x="34344" y="88603"/>
                      </a:cubicBezTo>
                      <a:cubicBezTo>
                        <a:pt x="38198" y="90398"/>
                        <a:pt x="42221" y="96649"/>
                        <a:pt x="46388" y="97648"/>
                      </a:cubicBezTo>
                      <a:cubicBezTo>
                        <a:pt x="49592" y="98407"/>
                        <a:pt x="53880" y="97287"/>
                        <a:pt x="55253" y="100286"/>
                      </a:cubicBezTo>
                      <a:cubicBezTo>
                        <a:pt x="56626" y="103285"/>
                        <a:pt x="52338" y="104213"/>
                        <a:pt x="50881" y="107127"/>
                      </a:cubicBezTo>
                      <a:cubicBezTo>
                        <a:pt x="48062" y="112704"/>
                        <a:pt x="46063" y="116148"/>
                        <a:pt x="55084" y="124471"/>
                      </a:cubicBezTo>
                      <a:cubicBezTo>
                        <a:pt x="58300" y="127434"/>
                        <a:pt x="59998" y="131842"/>
                        <a:pt x="63515" y="134347"/>
                      </a:cubicBezTo>
                      <a:cubicBezTo>
                        <a:pt x="64925" y="135117"/>
                        <a:pt x="66156" y="136176"/>
                        <a:pt x="67128" y="137455"/>
                      </a:cubicBezTo>
                      <a:cubicBezTo>
                        <a:pt x="68261" y="139382"/>
                        <a:pt x="67731" y="141791"/>
                        <a:pt x="67357" y="143983"/>
                      </a:cubicBezTo>
                      <a:cubicBezTo>
                        <a:pt x="66268" y="150620"/>
                        <a:pt x="66992" y="157428"/>
                        <a:pt x="69453" y="163687"/>
                      </a:cubicBezTo>
                      <a:cubicBezTo>
                        <a:pt x="70525" y="166421"/>
                        <a:pt x="71862" y="167011"/>
                        <a:pt x="71633" y="169938"/>
                      </a:cubicBezTo>
                      <a:cubicBezTo>
                        <a:pt x="71525" y="171456"/>
                        <a:pt x="70260" y="173395"/>
                        <a:pt x="70284" y="174912"/>
                      </a:cubicBezTo>
                      <a:cubicBezTo>
                        <a:pt x="70284" y="177478"/>
                        <a:pt x="72849" y="181452"/>
                        <a:pt x="74764" y="183151"/>
                      </a:cubicBezTo>
                      <a:cubicBezTo>
                        <a:pt x="78378" y="186427"/>
                        <a:pt x="79787" y="188101"/>
                        <a:pt x="84701" y="188185"/>
                      </a:cubicBezTo>
                      <a:cubicBezTo>
                        <a:pt x="86382" y="188108"/>
                        <a:pt x="87683" y="186683"/>
                        <a:pt x="87606" y="185002"/>
                      </a:cubicBezTo>
                      <a:cubicBezTo>
                        <a:pt x="87542" y="183621"/>
                        <a:pt x="86558" y="182456"/>
                        <a:pt x="85207" y="182163"/>
                      </a:cubicBezTo>
                      <a:cubicBezTo>
                        <a:pt x="84376" y="182524"/>
                        <a:pt x="85050" y="180043"/>
                        <a:pt x="84279" y="176912"/>
                      </a:cubicBezTo>
                      <a:cubicBezTo>
                        <a:pt x="84087" y="176165"/>
                        <a:pt x="80871" y="176394"/>
                        <a:pt x="81268" y="175527"/>
                      </a:cubicBezTo>
                      <a:cubicBezTo>
                        <a:pt x="83677" y="170263"/>
                        <a:pt x="81341" y="168481"/>
                        <a:pt x="82545" y="167939"/>
                      </a:cubicBezTo>
                      <a:cubicBezTo>
                        <a:pt x="91635" y="164115"/>
                        <a:pt x="97662" y="155344"/>
                        <a:pt x="97974" y="145488"/>
                      </a:cubicBezTo>
                      <a:cubicBezTo>
                        <a:pt x="97974" y="143862"/>
                        <a:pt x="98118" y="141875"/>
                        <a:pt x="99636" y="141213"/>
                      </a:cubicBezTo>
                      <a:cubicBezTo>
                        <a:pt x="100419" y="140899"/>
                        <a:pt x="103960" y="141682"/>
                        <a:pt x="104803" y="141622"/>
                      </a:cubicBezTo>
                      <a:cubicBezTo>
                        <a:pt x="107392" y="141405"/>
                        <a:pt x="108814" y="138587"/>
                        <a:pt x="109753" y="136166"/>
                      </a:cubicBezTo>
                      <a:cubicBezTo>
                        <a:pt x="112017" y="130216"/>
                        <a:pt x="110126" y="126916"/>
                        <a:pt x="113655" y="123495"/>
                      </a:cubicBezTo>
                      <a:cubicBezTo>
                        <a:pt x="116462" y="120785"/>
                        <a:pt x="114390" y="117678"/>
                        <a:pt x="114294" y="117052"/>
                      </a:cubicBezTo>
                      <a:cubicBezTo>
                        <a:pt x="114137" y="116112"/>
                        <a:pt x="110969" y="113053"/>
                        <a:pt x="110162" y="112547"/>
                      </a:cubicBezTo>
                      <a:close/>
                    </a:path>
                  </a:pathLst>
                </a:custGeom>
                <a:solidFill>
                  <a:schemeClr val="accent6">
                    <a:lumMod val="75000"/>
                    <a:alpha val="60000"/>
                  </a:schemeClr>
                </a:solidFill>
                <a:ln w="1203" cap="flat">
                  <a:noFill/>
                  <a:prstDash val="solid"/>
                  <a:miter/>
                </a:ln>
              </p:spPr>
              <p:txBody>
                <a:bodyPr rtlCol="0" anchor="ctr"/>
                <a:lstStyle/>
                <a:p>
                  <a:endParaRPr lang="en-AU" dirty="0"/>
                </a:p>
              </p:txBody>
            </p:sp>
          </p:grpSp>
        </p:grpSp>
      </p:grpSp>
    </p:spTree>
    <p:extLst>
      <p:ext uri="{BB962C8B-B14F-4D97-AF65-F5344CB8AC3E}">
        <p14:creationId xmlns:p14="http://schemas.microsoft.com/office/powerpoint/2010/main" val="3507984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35360" y="1905274"/>
            <a:ext cx="5350801" cy="3771800"/>
          </a:xfrm>
        </p:spPr>
        <p:txBody>
          <a:bodyPr/>
          <a:lstStyle/>
          <a:p>
            <a:pPr>
              <a:lnSpc>
                <a:spcPct val="100000"/>
              </a:lnSpc>
              <a:spcAft>
                <a:spcPts val="1200"/>
              </a:spcAft>
            </a:pPr>
            <a:r>
              <a:rPr lang="en-AU" sz="3200" dirty="0"/>
              <a:t>We are all special because God made us. </a:t>
            </a:r>
          </a:p>
          <a:p>
            <a:pPr>
              <a:lnSpc>
                <a:spcPct val="100000"/>
              </a:lnSpc>
              <a:spcAft>
                <a:spcPts val="1200"/>
              </a:spcAft>
            </a:pPr>
            <a:r>
              <a:rPr lang="en-AU" sz="3200" dirty="0"/>
              <a:t>All people – ourselves and others – should be treated with respect and fairness because God made each one!</a:t>
            </a:r>
          </a:p>
        </p:txBody>
      </p:sp>
      <p:sp>
        <p:nvSpPr>
          <p:cNvPr id="2" name="Text Placeholder 1">
            <a:extLst>
              <a:ext uri="{FF2B5EF4-FFF2-40B4-BE49-F238E27FC236}">
                <a16:creationId xmlns:a16="http://schemas.microsoft.com/office/drawing/2014/main" id="{F9132A9F-19AA-4934-8F40-114E01F2B7C4}"/>
              </a:ext>
            </a:extLst>
          </p:cNvPr>
          <p:cNvSpPr>
            <a:spLocks noGrp="1"/>
          </p:cNvSpPr>
          <p:nvPr>
            <p:ph type="body" sz="quarter" idx="11"/>
          </p:nvPr>
        </p:nvSpPr>
        <p:spPr/>
        <p:txBody>
          <a:bodyPr/>
          <a:lstStyle/>
          <a:p>
            <a:pPr>
              <a:lnSpc>
                <a:spcPct val="100000"/>
              </a:lnSpc>
            </a:pPr>
            <a:r>
              <a:rPr lang="en-AU" dirty="0">
                <a:solidFill>
                  <a:srgbClr val="0C244C"/>
                </a:solidFill>
              </a:rPr>
              <a:t>Biru is seen working at his bicycle repair shop outside his home. He gained the support and skills needed to establish his own bicycle repair business through the entrepreneurship and livelihoods training program, run by Caritas Australia’s partner, Caritas India. Photo: Sameer Bara</a:t>
            </a:r>
          </a:p>
        </p:txBody>
      </p:sp>
      <p:pic>
        <p:nvPicPr>
          <p:cNvPr id="5" name="Picture Placeholder 4" descr="Biru sits on a low stool in front of a bicycle wheel in a remote village in India.&#10;">
            <a:extLst>
              <a:ext uri="{FF2B5EF4-FFF2-40B4-BE49-F238E27FC236}">
                <a16:creationId xmlns:a16="http://schemas.microsoft.com/office/drawing/2014/main" id="{3BA77D46-6CF4-4471-A3C7-416035A9B882}"/>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a:xfrm>
            <a:off x="313151" y="692695"/>
            <a:ext cx="5350801" cy="963489"/>
          </a:xfrm>
        </p:spPr>
        <p:txBody>
          <a:bodyPr anchor="t"/>
          <a:lstStyle/>
          <a:p>
            <a:r>
              <a:rPr lang="en-AU" dirty="0"/>
              <a:t>Human dignity</a:t>
            </a:r>
          </a:p>
        </p:txBody>
      </p:sp>
    </p:spTree>
    <p:extLst>
      <p:ext uri="{BB962C8B-B14F-4D97-AF65-F5344CB8AC3E}">
        <p14:creationId xmlns:p14="http://schemas.microsoft.com/office/powerpoint/2010/main" val="199426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35360" y="1905274"/>
            <a:ext cx="5350801" cy="3771800"/>
          </a:xfrm>
        </p:spPr>
        <p:txBody>
          <a:bodyPr/>
          <a:lstStyle/>
          <a:p>
            <a:pPr>
              <a:lnSpc>
                <a:spcPct val="100000"/>
              </a:lnSpc>
              <a:spcAft>
                <a:spcPts val="1200"/>
              </a:spcAft>
            </a:pPr>
            <a:r>
              <a:rPr lang="en-AU" sz="3200" dirty="0"/>
              <a:t>We all need each other. </a:t>
            </a:r>
          </a:p>
          <a:p>
            <a:pPr>
              <a:lnSpc>
                <a:spcPct val="100000"/>
              </a:lnSpc>
              <a:spcAft>
                <a:spcPts val="1200"/>
              </a:spcAft>
            </a:pPr>
            <a:r>
              <a:rPr lang="en-AU" sz="3200" dirty="0"/>
              <a:t>We are one big human family. </a:t>
            </a:r>
          </a:p>
          <a:p>
            <a:pPr>
              <a:lnSpc>
                <a:spcPct val="100000"/>
              </a:lnSpc>
              <a:spcAft>
                <a:spcPts val="1200"/>
              </a:spcAft>
            </a:pPr>
            <a:r>
              <a:rPr lang="en-AU" sz="3200" dirty="0"/>
              <a:t>It’s about working together and supporting one another.</a:t>
            </a:r>
          </a:p>
        </p:txBody>
      </p:sp>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a:xfrm>
            <a:off x="313151" y="692695"/>
            <a:ext cx="5350801" cy="963489"/>
          </a:xfrm>
        </p:spPr>
        <p:txBody>
          <a:bodyPr anchor="t"/>
          <a:lstStyle/>
          <a:p>
            <a:r>
              <a:rPr lang="en-AU" dirty="0"/>
              <a:t>SOLIDARITY</a:t>
            </a:r>
          </a:p>
        </p:txBody>
      </p:sp>
      <p:sp>
        <p:nvSpPr>
          <p:cNvPr id="10" name="Text Placeholder 1">
            <a:extLst>
              <a:ext uri="{FF2B5EF4-FFF2-40B4-BE49-F238E27FC236}">
                <a16:creationId xmlns:a16="http://schemas.microsoft.com/office/drawing/2014/main" id="{FA140621-C7AD-4919-B059-1532F412661C}"/>
              </a:ext>
            </a:extLst>
          </p:cNvPr>
          <p:cNvSpPr>
            <a:spLocks noGrp="1"/>
          </p:cNvSpPr>
          <p:nvPr>
            <p:ph type="body" sz="quarter" idx="11"/>
          </p:nvPr>
        </p:nvSpPr>
        <p:spPr>
          <a:xfrm>
            <a:off x="6562165" y="5677074"/>
            <a:ext cx="5150455" cy="272206"/>
          </a:xfrm>
        </p:spPr>
        <p:txBody>
          <a:bodyPr/>
          <a:lstStyle/>
          <a:p>
            <a:pPr>
              <a:lnSpc>
                <a:spcPct val="100000"/>
              </a:lnSpc>
            </a:pPr>
            <a:r>
              <a:rPr lang="en-AU" dirty="0">
                <a:solidFill>
                  <a:srgbClr val="0C244C"/>
                </a:solidFill>
              </a:rPr>
              <a:t>Oliva (centre) with other adults who learnt literacy and numeracy skills at a program supported by Caritas Australia. Oliva now teaches fellow members of her community to read and write in her home in Tanzania. Photo: August Lucky</a:t>
            </a:r>
          </a:p>
        </p:txBody>
      </p:sp>
      <p:pic>
        <p:nvPicPr>
          <p:cNvPr id="11" name="Picture Placeholder 5" descr="Oliva smiles as she stands in a classroom, alongside other adults in her community in Tanzania.">
            <a:extLst>
              <a:ext uri="{FF2B5EF4-FFF2-40B4-BE49-F238E27FC236}">
                <a16:creationId xmlns:a16="http://schemas.microsoft.com/office/drawing/2014/main" id="{D7089074-4E1D-4F13-A829-C5F8EA3FCF9A}"/>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a:xfrm>
            <a:off x="6647386" y="692696"/>
            <a:ext cx="4959787" cy="4889086"/>
          </a:xfrm>
        </p:spPr>
      </p:pic>
    </p:spTree>
    <p:extLst>
      <p:ext uri="{BB962C8B-B14F-4D97-AF65-F5344CB8AC3E}">
        <p14:creationId xmlns:p14="http://schemas.microsoft.com/office/powerpoint/2010/main" val="381516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35360" y="2177480"/>
            <a:ext cx="5328593" cy="3771800"/>
          </a:xfrm>
        </p:spPr>
        <p:txBody>
          <a:bodyPr lIns="91440" tIns="45720" rIns="91440" bIns="45720" anchor="t"/>
          <a:lstStyle/>
          <a:p>
            <a:pPr>
              <a:lnSpc>
                <a:spcPct val="100000"/>
              </a:lnSpc>
              <a:spcAft>
                <a:spcPts val="1200"/>
              </a:spcAft>
            </a:pPr>
            <a:r>
              <a:rPr lang="en-AU" sz="3200" dirty="0"/>
              <a:t>The Bible teaches us to take extra special care of the most vulnerable people in society.</a:t>
            </a:r>
          </a:p>
          <a:p>
            <a:pPr>
              <a:lnSpc>
                <a:spcPct val="100000"/>
              </a:lnSpc>
              <a:spcAft>
                <a:spcPts val="1200"/>
              </a:spcAft>
            </a:pPr>
            <a:r>
              <a:rPr lang="en-AU" sz="3200" dirty="0"/>
              <a:t>We should try to create a fairer world.</a:t>
            </a:r>
          </a:p>
        </p:txBody>
      </p:sp>
      <p:sp>
        <p:nvSpPr>
          <p:cNvPr id="2" name="Text Placeholder 1">
            <a:extLst>
              <a:ext uri="{FF2B5EF4-FFF2-40B4-BE49-F238E27FC236}">
                <a16:creationId xmlns:a16="http://schemas.microsoft.com/office/drawing/2014/main" id="{F9132A9F-19AA-4934-8F40-114E01F2B7C4}"/>
              </a:ext>
            </a:extLst>
          </p:cNvPr>
          <p:cNvSpPr>
            <a:spLocks noGrp="1"/>
          </p:cNvSpPr>
          <p:nvPr>
            <p:ph type="body" sz="quarter" idx="11"/>
          </p:nvPr>
        </p:nvSpPr>
        <p:spPr>
          <a:xfrm>
            <a:off x="6562165" y="5597562"/>
            <a:ext cx="5150455" cy="272206"/>
          </a:xfrm>
        </p:spPr>
        <p:txBody>
          <a:bodyPr lIns="91440" tIns="45720" rIns="91440" bIns="45720" anchor="t">
            <a:noAutofit/>
          </a:bodyPr>
          <a:lstStyle/>
          <a:p>
            <a:pPr>
              <a:lnSpc>
                <a:spcPct val="100000"/>
              </a:lnSpc>
            </a:pPr>
            <a:r>
              <a:rPr lang="en-AU" dirty="0"/>
              <a:t>A mother and her children in southwestern Ethiopia, where Caritas Australia is working with its local partners to provide food, clean drinking water, seeds and other supplies to the many families and communities in the Horn of Africa facing ongoing drought and hunger. Photo: Zacharias Abubeker/Caritas Australia</a:t>
            </a:r>
          </a:p>
        </p:txBody>
      </p:sp>
      <p:pic>
        <p:nvPicPr>
          <p:cNvPr id="7" name="Picture Placeholder 6" descr="A mother and her children sit outside their home in southwestern Ethiopia. The youngest child holds an empty cup.">
            <a:extLst>
              <a:ext uri="{FF2B5EF4-FFF2-40B4-BE49-F238E27FC236}">
                <a16:creationId xmlns:a16="http://schemas.microsoft.com/office/drawing/2014/main" id="{F4D75DB3-733B-48FC-869F-0293E9485C14}"/>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6647386" y="692696"/>
            <a:ext cx="4959787" cy="4889086"/>
          </a:xfrm>
        </p:spPr>
      </p:pic>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p:txBody>
          <a:bodyPr/>
          <a:lstStyle/>
          <a:p>
            <a:r>
              <a:rPr lang="en-AU" dirty="0"/>
              <a:t>Preferential option for the poor</a:t>
            </a:r>
          </a:p>
        </p:txBody>
      </p:sp>
      <p:cxnSp>
        <p:nvCxnSpPr>
          <p:cNvPr id="6" name="Straight Connector 5">
            <a:extLst>
              <a:ext uri="{FF2B5EF4-FFF2-40B4-BE49-F238E27FC236}">
                <a16:creationId xmlns:a16="http://schemas.microsoft.com/office/drawing/2014/main" id="{70DA33C7-C926-403B-9573-C90401BE16DB}"/>
              </a:ext>
            </a:extLst>
          </p:cNvPr>
          <p:cNvCxnSpPr/>
          <p:nvPr/>
        </p:nvCxnSpPr>
        <p:spPr>
          <a:xfrm>
            <a:off x="335360" y="1866728"/>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80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5AC56D-0CC7-427A-9C65-86E171CAD02B}"/>
              </a:ext>
            </a:extLst>
          </p:cNvPr>
          <p:cNvSpPr>
            <a:spLocks noGrp="1"/>
          </p:cNvSpPr>
          <p:nvPr>
            <p:ph type="body" sz="quarter" idx="10"/>
          </p:nvPr>
        </p:nvSpPr>
        <p:spPr>
          <a:xfrm>
            <a:off x="335359" y="1656184"/>
            <a:ext cx="5760641" cy="3771800"/>
          </a:xfrm>
        </p:spPr>
        <p:txBody>
          <a:bodyPr/>
          <a:lstStyle/>
          <a:p>
            <a:pPr>
              <a:lnSpc>
                <a:spcPct val="100000"/>
              </a:lnSpc>
              <a:spcAft>
                <a:spcPts val="600"/>
              </a:spcAft>
            </a:pPr>
            <a:r>
              <a:rPr lang="en-US" sz="3200" dirty="0"/>
              <a:t>Decisions must be made by the people closest and most affected by the issues and concerns of the community.</a:t>
            </a:r>
          </a:p>
          <a:p>
            <a:pPr>
              <a:lnSpc>
                <a:spcPct val="100000"/>
              </a:lnSpc>
              <a:spcAft>
                <a:spcPts val="600"/>
              </a:spcAft>
            </a:pPr>
            <a:r>
              <a:rPr lang="en-AU" sz="3200" dirty="0"/>
              <a:t>When people and groups can’t meet their own needs, other parts of society must assist with resources and support.</a:t>
            </a:r>
          </a:p>
        </p:txBody>
      </p:sp>
      <p:sp>
        <p:nvSpPr>
          <p:cNvPr id="2" name="Text Placeholder 1">
            <a:extLst>
              <a:ext uri="{FF2B5EF4-FFF2-40B4-BE49-F238E27FC236}">
                <a16:creationId xmlns:a16="http://schemas.microsoft.com/office/drawing/2014/main" id="{F9132A9F-19AA-4934-8F40-114E01F2B7C4}"/>
              </a:ext>
            </a:extLst>
          </p:cNvPr>
          <p:cNvSpPr>
            <a:spLocks noGrp="1"/>
          </p:cNvSpPr>
          <p:nvPr>
            <p:ph type="body" sz="quarter" idx="11"/>
          </p:nvPr>
        </p:nvSpPr>
        <p:spPr/>
        <p:txBody>
          <a:bodyPr/>
          <a:lstStyle/>
          <a:p>
            <a:pPr>
              <a:lnSpc>
                <a:spcPct val="100000"/>
              </a:lnSpc>
            </a:pPr>
            <a:r>
              <a:rPr lang="en-AU" dirty="0"/>
              <a:t>Rither Mallewo (second left) from Caritas Australia’s partner DMDD, speaks with participants of the A+ program, a numeracy and literacy program for adults in Tanzania. Photo: August Lucky</a:t>
            </a:r>
          </a:p>
        </p:txBody>
      </p:sp>
      <p:pic>
        <p:nvPicPr>
          <p:cNvPr id="6" name="Picture Placeholder 5" descr="A group of community members gather in conversation with a Caritas Australia worker in Tanzania. ">
            <a:extLst>
              <a:ext uri="{FF2B5EF4-FFF2-40B4-BE49-F238E27FC236}">
                <a16:creationId xmlns:a16="http://schemas.microsoft.com/office/drawing/2014/main" id="{E2052F12-2322-41B1-97CC-69290C98BCB1}"/>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a:xfrm>
            <a:off x="6647386" y="692696"/>
            <a:ext cx="4959787" cy="4889086"/>
          </a:xfrm>
        </p:spPr>
      </p:pic>
      <p:sp>
        <p:nvSpPr>
          <p:cNvPr id="18" name="Title 17">
            <a:extLst>
              <a:ext uri="{FF2B5EF4-FFF2-40B4-BE49-F238E27FC236}">
                <a16:creationId xmlns:a16="http://schemas.microsoft.com/office/drawing/2014/main" id="{2255ABA7-0AEB-464B-9CA6-F6FFEDFB2EB5}"/>
              </a:ext>
            </a:extLst>
          </p:cNvPr>
          <p:cNvSpPr>
            <a:spLocks noGrp="1"/>
          </p:cNvSpPr>
          <p:nvPr>
            <p:ph type="title"/>
          </p:nvPr>
        </p:nvSpPr>
        <p:spPr>
          <a:xfrm>
            <a:off x="335359" y="692695"/>
            <a:ext cx="5328593" cy="963489"/>
          </a:xfrm>
        </p:spPr>
        <p:txBody>
          <a:bodyPr anchor="t"/>
          <a:lstStyle/>
          <a:p>
            <a:r>
              <a:rPr lang="en-AU" dirty="0"/>
              <a:t>SUBSIDIARITY</a:t>
            </a:r>
          </a:p>
        </p:txBody>
      </p:sp>
      <p:cxnSp>
        <p:nvCxnSpPr>
          <p:cNvPr id="7" name="Straight Connector 6">
            <a:extLst>
              <a:ext uri="{FF2B5EF4-FFF2-40B4-BE49-F238E27FC236}">
                <a16:creationId xmlns:a16="http://schemas.microsoft.com/office/drawing/2014/main" id="{616C10EE-6BC7-4EE5-9D5F-E5912EA3CCA8}"/>
              </a:ext>
            </a:extLst>
          </p:cNvPr>
          <p:cNvCxnSpPr/>
          <p:nvPr/>
        </p:nvCxnSpPr>
        <p:spPr>
          <a:xfrm>
            <a:off x="335360" y="1543799"/>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069376"/>
      </p:ext>
    </p:extLst>
  </p:cSld>
  <p:clrMapOvr>
    <a:masterClrMapping/>
  </p:clrMapOvr>
</p:sld>
</file>

<file path=ppt/theme/theme1.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D4C5E096CC3840B0C03DCDE7A79817" ma:contentTypeVersion="16" ma:contentTypeDescription="Create a new document." ma:contentTypeScope="" ma:versionID="7c016a535c23729c4021fc1dac84330a">
  <xsd:schema xmlns:xsd="http://www.w3.org/2001/XMLSchema" xmlns:xs="http://www.w3.org/2001/XMLSchema" xmlns:p="http://schemas.microsoft.com/office/2006/metadata/properties" xmlns:ns2="83337d96-0e85-4589-872c-2e195909a23e" xmlns:ns3="de95e100-9dbe-48b4-b085-f305a627acc8" targetNamespace="http://schemas.microsoft.com/office/2006/metadata/properties" ma:root="true" ma:fieldsID="16b856908a2a30cfdf71755b8b644239" ns2:_="" ns3:_="">
    <xsd:import namespace="83337d96-0e85-4589-872c-2e195909a23e"/>
    <xsd:import namespace="de95e100-9dbe-48b4-b085-f305a627ac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37d96-0e85-4589-872c-2e195909a2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95e100-9dbe-48b4-b085-f305a627ac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31ed22-7271-4e5a-808d-02becfd22093}" ma:internalName="TaxCatchAll" ma:showField="CatchAllData" ma:web="de95e100-9dbe-48b4-b085-f305a627ac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337d96-0e85-4589-872c-2e195909a23e">
      <Terms xmlns="http://schemas.microsoft.com/office/infopath/2007/PartnerControls"/>
    </lcf76f155ced4ddcb4097134ff3c332f>
    <TaxCatchAll xmlns="de95e100-9dbe-48b4-b085-f305a627acc8" xsi:nil="true"/>
  </documentManagement>
</p:properties>
</file>

<file path=customXml/itemProps1.xml><?xml version="1.0" encoding="utf-8"?>
<ds:datastoreItem xmlns:ds="http://schemas.openxmlformats.org/officeDocument/2006/customXml" ds:itemID="{7010F89C-9F27-40E2-B07B-DA746ED61B30}">
  <ds:schemaRefs>
    <ds:schemaRef ds:uri="http://schemas.microsoft.com/sharepoint/v3/contenttype/forms"/>
  </ds:schemaRefs>
</ds:datastoreItem>
</file>

<file path=customXml/itemProps2.xml><?xml version="1.0" encoding="utf-8"?>
<ds:datastoreItem xmlns:ds="http://schemas.openxmlformats.org/officeDocument/2006/customXml" ds:itemID="{DAF260EC-70E1-4FAA-9B67-1C4490284E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37d96-0e85-4589-872c-2e195909a23e"/>
    <ds:schemaRef ds:uri="de95e100-9dbe-48b4-b085-f305a627ac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CE9FC7-F488-4CBC-BC57-3C13B4B4EA8E}">
  <ds:schemaRefs>
    <ds:schemaRef ds:uri="http://schemas.microsoft.com/office/2006/documentManagement/types"/>
    <ds:schemaRef ds:uri="http://purl.org/dc/elements/1.1/"/>
    <ds:schemaRef ds:uri="http://purl.org/dc/dcmitype/"/>
    <ds:schemaRef ds:uri="de95e100-9dbe-48b4-b085-f305a627acc8"/>
    <ds:schemaRef ds:uri="http://purl.org/dc/terms/"/>
    <ds:schemaRef ds:uri="http://www.w3.org/XML/1998/namespace"/>
    <ds:schemaRef ds:uri="83337d96-0e85-4589-872c-2e195909a23e"/>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1531</TotalTime>
  <Words>2496</Words>
  <Application>Microsoft Office PowerPoint</Application>
  <PresentationFormat>Widescreen</PresentationFormat>
  <Paragraphs>186</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Roboto</vt:lpstr>
      <vt:lpstr>Roboto Black</vt:lpstr>
      <vt:lpstr>Roboto light</vt:lpstr>
      <vt:lpstr>Roboto light</vt:lpstr>
      <vt:lpstr>Roboto Medium</vt:lpstr>
      <vt:lpstr>Segoe UI</vt:lpstr>
      <vt:lpstr>Education PPT Template</vt:lpstr>
      <vt:lpstr>A Note to teachers</vt:lpstr>
      <vt:lpstr>Introducing  catholic social teaching</vt:lpstr>
      <vt:lpstr>Catholic social teaching</vt:lpstr>
      <vt:lpstr>Catholic social teaching</vt:lpstr>
      <vt:lpstr>at caritas Australia</vt:lpstr>
      <vt:lpstr>Human dignity</vt:lpstr>
      <vt:lpstr>SOLIDARITY</vt:lpstr>
      <vt:lpstr>Preferential option for the poor</vt:lpstr>
      <vt:lpstr>SUBSIDIARITY</vt:lpstr>
      <vt:lpstr>PARTICIPATION</vt:lpstr>
      <vt:lpstr>THE COMMON GOOD </vt:lpstr>
      <vt:lpstr>Care for our common home</vt:lpstr>
      <vt:lpstr>AN EASY GUIDE TO  CATHOLIC SOCIAL TEACHING PRINCIPLES</vt:lpstr>
      <vt:lpstr>CST Activities</vt:lpstr>
      <vt:lpstr>LEARN MORE</vt:lpstr>
      <vt:lpstr>Caritas Australia education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Marlin Communications</dc:creator>
  <cp:lastModifiedBy>Dr Rebekah Pryor</cp:lastModifiedBy>
  <cp:revision>103</cp:revision>
  <dcterms:created xsi:type="dcterms:W3CDTF">2014-11-30T23:21:17Z</dcterms:created>
  <dcterms:modified xsi:type="dcterms:W3CDTF">2022-09-16T02:12:54Z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0x01010047D4C5E096CC3840B0C03DCDE7A79817</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ies>
</file>